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sldIdLst>
    <p:sldId id="352" r:id="rId2"/>
    <p:sldId id="323" r:id="rId3"/>
    <p:sldId id="275" r:id="rId4"/>
    <p:sldId id="321" r:id="rId5"/>
    <p:sldId id="320" r:id="rId6"/>
    <p:sldId id="318" r:id="rId7"/>
    <p:sldId id="319" r:id="rId8"/>
    <p:sldId id="287" r:id="rId9"/>
    <p:sldId id="288" r:id="rId10"/>
    <p:sldId id="290" r:id="rId11"/>
    <p:sldId id="322" r:id="rId12"/>
    <p:sldId id="289" r:id="rId13"/>
    <p:sldId id="272" r:id="rId14"/>
    <p:sldId id="303" r:id="rId15"/>
    <p:sldId id="317" r:id="rId16"/>
    <p:sldId id="324" r:id="rId17"/>
    <p:sldId id="313" r:id="rId18"/>
    <p:sldId id="351" r:id="rId19"/>
    <p:sldId id="355" r:id="rId20"/>
    <p:sldId id="314" r:id="rId21"/>
    <p:sldId id="315" r:id="rId22"/>
    <p:sldId id="312" r:id="rId23"/>
    <p:sldId id="304" r:id="rId24"/>
    <p:sldId id="305" r:id="rId25"/>
    <p:sldId id="306" r:id="rId26"/>
    <p:sldId id="307" r:id="rId27"/>
    <p:sldId id="308" r:id="rId28"/>
    <p:sldId id="310" r:id="rId29"/>
    <p:sldId id="309" r:id="rId30"/>
    <p:sldId id="311" r:id="rId31"/>
    <p:sldId id="356" r:id="rId32"/>
    <p:sldId id="358" r:id="rId33"/>
    <p:sldId id="332" r:id="rId34"/>
    <p:sldId id="333" r:id="rId35"/>
    <p:sldId id="334" r:id="rId36"/>
    <p:sldId id="335" r:id="rId37"/>
    <p:sldId id="336" r:id="rId38"/>
    <p:sldId id="337" r:id="rId39"/>
    <p:sldId id="338" r:id="rId40"/>
    <p:sldId id="339" r:id="rId41"/>
    <p:sldId id="340" r:id="rId42"/>
    <p:sldId id="341" r:id="rId43"/>
    <p:sldId id="342" r:id="rId44"/>
    <p:sldId id="344" r:id="rId45"/>
    <p:sldId id="348" r:id="rId46"/>
    <p:sldId id="354" r:id="rId47"/>
  </p:sldIdLst>
  <p:sldSz cx="10150475" cy="7589838"/>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FD5"/>
    <a:srgbClr val="CCECFF"/>
    <a:srgbClr val="F0F0DC"/>
    <a:srgbClr val="C00000"/>
    <a:srgbClr val="FFFF66"/>
    <a:srgbClr val="3366FF"/>
    <a:srgbClr val="5F5F5F"/>
    <a:srgbClr val="4D4D4D"/>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125" autoAdjust="0"/>
    <p:restoredTop sz="95581" autoAdjust="0"/>
  </p:normalViewPr>
  <p:slideViewPr>
    <p:cSldViewPr snapToGrid="0">
      <p:cViewPr varScale="1">
        <p:scale>
          <a:sx n="96" d="100"/>
          <a:sy n="96" d="100"/>
        </p:scale>
        <p:origin x="78" y="282"/>
      </p:cViewPr>
      <p:guideLst>
        <p:guide orient="horz" pos="2390"/>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88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63"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542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58372" name="Rectangle 4"/>
          <p:cNvSpPr>
            <a:spLocks noGrp="1" noRot="1" noChangeAspect="1" noChangeArrowheads="1" noTextEdit="1"/>
          </p:cNvSpPr>
          <p:nvPr>
            <p:ph type="sldImg" idx="2"/>
          </p:nvPr>
        </p:nvSpPr>
        <p:spPr bwMode="auto">
          <a:xfrm>
            <a:off x="1250950" y="720725"/>
            <a:ext cx="4814888" cy="36004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542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E8717187-482B-4C0D-BF45-8FE6AA03DA9E}" type="slidenum">
              <a:rPr lang="en-US"/>
              <a:pPr>
                <a:defRPr/>
              </a:pPr>
              <a:t>‹#›</a:t>
            </a:fld>
            <a:endParaRPr lang="en-US"/>
          </a:p>
        </p:txBody>
      </p:sp>
    </p:spTree>
    <p:extLst>
      <p:ext uri="{BB962C8B-B14F-4D97-AF65-F5344CB8AC3E}">
        <p14:creationId xmlns:p14="http://schemas.microsoft.com/office/powerpoint/2010/main" val="983020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9144000" cy="1265238"/>
          </a:xfrm>
          <a:effectLst/>
        </p:spPr>
        <p:txBody>
          <a:bodyPr/>
          <a:lstStyle>
            <a:lvl1pPr>
              <a:defRPr sz="4800"/>
            </a:lvl1pPr>
          </a:lstStyle>
          <a:p>
            <a:r>
              <a:rPr lang="en-US"/>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23850" y="6858000"/>
            <a:ext cx="2114550" cy="506413"/>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048000" y="6858000"/>
            <a:ext cx="4419600" cy="506413"/>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43863" y="6858000"/>
            <a:ext cx="1862137" cy="506413"/>
          </a:xfrm>
        </p:spPr>
        <p:txBody>
          <a:bodyPr/>
          <a:lstStyle>
            <a:lvl1pPr>
              <a:defRPr sz="1600"/>
            </a:lvl1pPr>
          </a:lstStyle>
          <a:p>
            <a:pPr>
              <a:defRPr/>
            </a:pPr>
            <a:fld id="{C2D821FE-531E-4E7F-A60E-1ACF853D80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92B63-8554-4665-B969-08C7D707D6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0" y="152400"/>
            <a:ext cx="24384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850" y="152400"/>
            <a:ext cx="71628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0363B-2272-4B1F-A1EE-E0B2CCD184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0DC6BA-ED4B-463F-85C5-8C430E35E3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5532F9-0EA7-43FA-B4F2-AEE44A3A9A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CAAE98-D6CA-4D54-B88B-C2CD83C850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B3A922-9960-453E-8072-C6DDED40FC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1D292D-CF7C-42A8-A5B7-81FA78A429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79D70C-DA73-40EE-818A-927D46682D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15F05-B20D-442D-A252-E558D13F60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7056D6-A5AF-4D95-A5E1-10B9EBA3DB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153400" cy="936625"/>
          </a:xfrm>
          <a:prstGeom prst="rect">
            <a:avLst/>
          </a:prstGeom>
          <a:noFill/>
          <a:ln w="9525">
            <a:noFill/>
            <a:miter lim="800000"/>
            <a:headEnd/>
            <a:tailEnd/>
          </a:ln>
          <a:effectLst>
            <a:outerShdw dist="63500" dir="2212194" algn="ctr" rotWithShape="0">
              <a:srgbClr val="B2B2B2">
                <a:alpha val="50000"/>
              </a:srgbClr>
            </a:outerShdw>
          </a:effectLst>
        </p:spPr>
        <p:txBody>
          <a:bodyPr vert="horz" wrap="square" lIns="101370" tIns="50685" rIns="101370" bIns="506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71450" y="6915150"/>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400">
                <a:latin typeface="Trebuchet MS"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505200" y="6915150"/>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400">
                <a:latin typeface="Trebuchet MS"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400">
                <a:latin typeface="Trebuchet MS" pitchFamily="34" charset="0"/>
              </a:defRPr>
            </a:lvl1pPr>
          </a:lstStyle>
          <a:p>
            <a:pPr>
              <a:defRPr/>
            </a:pPr>
            <a:fld id="{7B8733D9-7B35-4EB2-9C15-7781E3C7A8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mj-lt"/>
          <a:ea typeface="+mj-ea"/>
          <a:cs typeface="+mj-cs"/>
        </a:defRPr>
      </a:lvl1pPr>
      <a:lvl2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2pPr>
      <a:lvl3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3pPr>
      <a:lvl4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4pPr>
      <a:lvl5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5pPr>
      <a:lvl6pPr marL="4572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6pPr>
      <a:lvl7pPr marL="9144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7pPr>
      <a:lvl8pPr marL="13716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8pPr>
      <a:lvl9pPr marL="18288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9pPr>
    </p:titleStyle>
    <p:body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ewtimes-slo.com/archives/cov_stories_2001/cov_08162001.html" TargetMode="External"/><Relationship Id="rId2" Type="http://schemas.openxmlformats.org/officeDocument/2006/relationships/hyperlink" Target="http://chronicle.com/daily/2001/06/2001060404n.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ti.org/gsn/article/scientists-agree-unprecedented-withholding-flu-virus-research/"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d.easton@srl.cam.ac.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rovost.pitt.edu/documents/GUIDELINES%20FOR%20ETHICAL%20PRACTICES%20IN%20RESEARCH-FINALrevised2-March%202011.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dpcd.pitt.edu/"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
          <p:cNvPicPr>
            <a:picLocks noChangeAspect="1" noChangeArrowheads="1"/>
          </p:cNvPicPr>
          <p:nvPr/>
        </p:nvPicPr>
        <p:blipFill>
          <a:blip r:embed="rId2" cstate="print">
            <a:lum bright="70000" contrast="-70000"/>
          </a:blip>
          <a:srcRect/>
          <a:stretch>
            <a:fillRect/>
          </a:stretch>
        </p:blipFill>
        <p:spPr bwMode="auto">
          <a:xfrm>
            <a:off x="0" y="3643313"/>
            <a:ext cx="3051175" cy="3946525"/>
          </a:xfrm>
          <a:prstGeom prst="rect">
            <a:avLst/>
          </a:prstGeom>
          <a:noFill/>
          <a:ln w="9525">
            <a:noFill/>
            <a:miter lim="800000"/>
            <a:headEnd/>
            <a:tailEnd/>
          </a:ln>
        </p:spPr>
      </p:pic>
      <p:sp>
        <p:nvSpPr>
          <p:cNvPr id="33817" name="Rectangle 25"/>
          <p:cNvSpPr>
            <a:spLocks noGrp="1" noChangeArrowheads="1"/>
          </p:cNvSpPr>
          <p:nvPr>
            <p:ph type="ctrTitle"/>
          </p:nvPr>
        </p:nvSpPr>
        <p:spPr/>
        <p:txBody>
          <a:bodyPr/>
          <a:lstStyle/>
          <a:p>
            <a:pPr>
              <a:defRPr/>
            </a:pPr>
            <a:r>
              <a:rPr lang="en-US" dirty="0" err="1"/>
              <a:t>ChE</a:t>
            </a:r>
            <a:r>
              <a:rPr lang="en-US" dirty="0"/>
              <a:t> 2982</a:t>
            </a:r>
          </a:p>
        </p:txBody>
      </p:sp>
      <p:sp>
        <p:nvSpPr>
          <p:cNvPr id="33818" name="Rectangle 26"/>
          <p:cNvSpPr>
            <a:spLocks noGrp="1" noChangeArrowheads="1"/>
          </p:cNvSpPr>
          <p:nvPr>
            <p:ph type="subTitle" idx="1"/>
          </p:nvPr>
        </p:nvSpPr>
        <p:spPr>
          <a:xfrm>
            <a:off x="350838" y="3352800"/>
            <a:ext cx="6324600" cy="1433513"/>
          </a:xfrm>
        </p:spPr>
        <p:txBody>
          <a:bodyPr/>
          <a:lstStyle/>
          <a:p>
            <a:pPr algn="r">
              <a:defRPr/>
            </a:pPr>
            <a:r>
              <a:rPr lang="en-US" i="1">
                <a:effectLst>
                  <a:outerShdw blurRad="38100" dist="38100" dir="2700000" algn="tl">
                    <a:srgbClr val="C0C0C0"/>
                  </a:outerShdw>
                </a:effectLst>
              </a:rPr>
              <a:t>Engineering Ethics</a:t>
            </a:r>
          </a:p>
          <a:p>
            <a:pPr algn="r">
              <a:defRPr/>
            </a:pPr>
            <a:r>
              <a:rPr lang="en-US" i="1">
                <a:effectLst>
                  <a:outerShdw blurRad="38100" dist="38100" dir="2700000" algn="tl">
                    <a:srgbClr val="C0C0C0"/>
                  </a:outerShdw>
                </a:effectLst>
              </a:rPr>
              <a:t>Instructor:  G</a:t>
            </a:r>
            <a:r>
              <a:rPr lang="en-US" i="1">
                <a:effectLst>
                  <a:outerShdw blurRad="38100" dist="38100" dir="2700000" algn="tl">
                    <a:srgbClr val="C0C0C0"/>
                  </a:outerShdw>
                </a:effectLst>
                <a:cs typeface="Arial" charset="0"/>
              </a:rPr>
              <a:t>ö</a:t>
            </a:r>
            <a:r>
              <a:rPr lang="en-US" i="1">
                <a:effectLst>
                  <a:outerShdw blurRad="38100" dist="38100" dir="2700000" algn="tl">
                    <a:srgbClr val="C0C0C0"/>
                  </a:outerShdw>
                </a:effectLst>
              </a:rPr>
              <a:t>tz Veser</a:t>
            </a:r>
          </a:p>
        </p:txBody>
      </p:sp>
      <p:sp>
        <p:nvSpPr>
          <p:cNvPr id="33821" name="Rectangle 29"/>
          <p:cNvSpPr>
            <a:spLocks noChangeArrowheads="1"/>
          </p:cNvSpPr>
          <p:nvPr/>
        </p:nvSpPr>
        <p:spPr bwMode="auto">
          <a:xfrm>
            <a:off x="196850" y="5548313"/>
            <a:ext cx="9753600" cy="1905000"/>
          </a:xfrm>
          <a:prstGeom prst="rect">
            <a:avLst/>
          </a:prstGeom>
          <a:noFill/>
          <a:ln w="9525">
            <a:noFill/>
            <a:miter lim="800000"/>
            <a:headEnd/>
            <a:tailEnd/>
          </a:ln>
          <a:effectLst/>
        </p:spPr>
        <p:txBody>
          <a:bodyPr lIns="101370" tIns="50685" rIns="101370" bIns="50685"/>
          <a:lstStyle/>
          <a:p>
            <a:pPr algn="ctr" defTabSz="1014413">
              <a:lnSpc>
                <a:spcPct val="125000"/>
              </a:lnSpc>
              <a:spcBef>
                <a:spcPct val="30000"/>
              </a:spcBef>
              <a:defRPr/>
            </a:pPr>
            <a:r>
              <a:rPr lang="en-US" sz="4000" b="1" i="1" dirty="0">
                <a:solidFill>
                  <a:srgbClr val="C00000"/>
                </a:solidFill>
                <a:effectLst>
                  <a:outerShdw blurRad="38100" dist="38100" dir="2700000" algn="tl">
                    <a:srgbClr val="C0C0C0"/>
                  </a:outerShdw>
                </a:effectLst>
                <a:latin typeface="Trebuchet MS" pitchFamily="34" charset="0"/>
              </a:rPr>
              <a:t>Lecture V:</a:t>
            </a:r>
          </a:p>
          <a:p>
            <a:pPr algn="ctr" defTabSz="1014413">
              <a:lnSpc>
                <a:spcPct val="125000"/>
              </a:lnSpc>
              <a:spcBef>
                <a:spcPct val="30000"/>
              </a:spcBef>
              <a:defRPr/>
            </a:pPr>
            <a:r>
              <a:rPr lang="en-US" sz="3600" b="1" i="1" dirty="0">
                <a:solidFill>
                  <a:srgbClr val="C00000"/>
                </a:solidFill>
                <a:effectLst>
                  <a:outerShdw blurRad="38100" dist="38100" dir="2700000" algn="tl">
                    <a:srgbClr val="C0C0C0"/>
                  </a:outerShdw>
                </a:effectLst>
                <a:latin typeface="Trebuchet MS" pitchFamily="34" charset="0"/>
              </a:rPr>
              <a:t>COI, Authorship, Life as Grad Student…</a:t>
            </a:r>
          </a:p>
        </p:txBody>
      </p:sp>
    </p:spTree>
    <p:extLst>
      <p:ext uri="{BB962C8B-B14F-4D97-AF65-F5344CB8AC3E}">
        <p14:creationId xmlns:p14="http://schemas.microsoft.com/office/powerpoint/2010/main" val="6406355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Allocation of Credit</a:t>
            </a:r>
          </a:p>
        </p:txBody>
      </p:sp>
      <p:sp>
        <p:nvSpPr>
          <p:cNvPr id="13315" name="Rectangle 3"/>
          <p:cNvSpPr>
            <a:spLocks noGrp="1" noChangeArrowheads="1"/>
          </p:cNvSpPr>
          <p:nvPr>
            <p:ph type="body" idx="1"/>
          </p:nvPr>
        </p:nvSpPr>
        <p:spPr>
          <a:xfrm>
            <a:off x="196850" y="2041525"/>
            <a:ext cx="9753600" cy="5548313"/>
          </a:xfrm>
        </p:spPr>
        <p:txBody>
          <a:bodyPr/>
          <a:lstStyle/>
          <a:p>
            <a:pPr>
              <a:lnSpc>
                <a:spcPct val="105000"/>
              </a:lnSpc>
            </a:pPr>
            <a:r>
              <a:rPr lang="en-US" sz="1800" dirty="0"/>
              <a:t>Science is not an individual experience. It is </a:t>
            </a:r>
            <a:r>
              <a:rPr lang="en-US" sz="1800" b="1" i="1" dirty="0">
                <a:solidFill>
                  <a:srgbClr val="C00000"/>
                </a:solidFill>
              </a:rPr>
              <a:t>shared knowledge</a:t>
            </a:r>
            <a:r>
              <a:rPr lang="en-US" sz="1800" dirty="0"/>
              <a:t>. For that reason, the </a:t>
            </a:r>
            <a:r>
              <a:rPr lang="en-US" sz="1800" i="1" dirty="0">
                <a:solidFill>
                  <a:srgbClr val="C00000"/>
                </a:solidFill>
              </a:rPr>
              <a:t>social conventions</a:t>
            </a:r>
            <a:r>
              <a:rPr lang="en-US" sz="1800" dirty="0">
                <a:solidFill>
                  <a:srgbClr val="C00000"/>
                </a:solidFill>
              </a:rPr>
              <a:t> </a:t>
            </a:r>
            <a:r>
              <a:rPr lang="en-US" sz="1800" dirty="0"/>
              <a:t>of science play an important role in establishing the reliability of scientific knowledge. If these conventions are disrupted, the quality of science can suffer.</a:t>
            </a:r>
          </a:p>
          <a:p>
            <a:pPr>
              <a:lnSpc>
                <a:spcPct val="105000"/>
              </a:lnSpc>
            </a:pPr>
            <a:r>
              <a:rPr lang="en-US" sz="1800" dirty="0"/>
              <a:t>Many scientists are generous in discussing their preliminary theories or results with colleagues, and some even provide copies of raw data to others prior to public disclosure. </a:t>
            </a:r>
            <a:r>
              <a:rPr lang="en-US" sz="1800" b="1" i="1" dirty="0">
                <a:solidFill>
                  <a:srgbClr val="C00000"/>
                </a:solidFill>
              </a:rPr>
              <a:t>But scientists are not expected to make their data and thinking available to others at </a:t>
            </a:r>
            <a:r>
              <a:rPr lang="en-US" sz="1800" b="1" i="1" u="sng" dirty="0">
                <a:solidFill>
                  <a:srgbClr val="C00000"/>
                </a:solidFill>
              </a:rPr>
              <a:t>all</a:t>
            </a:r>
            <a:r>
              <a:rPr lang="en-US" sz="1800" b="1" i="1" dirty="0">
                <a:solidFill>
                  <a:srgbClr val="C00000"/>
                </a:solidFill>
              </a:rPr>
              <a:t> times</a:t>
            </a:r>
            <a:r>
              <a:rPr lang="en-US" sz="1800" dirty="0"/>
              <a:t>. During the initial stages of research, a scientist deserves a period of privacy in which data are not subject to disclosure. This privacy allows individuals to advance their work to the point at which they have confidence both in its accuracy and its meaning.</a:t>
            </a:r>
          </a:p>
          <a:p>
            <a:pPr>
              <a:lnSpc>
                <a:spcPct val="105000"/>
              </a:lnSpc>
            </a:pPr>
            <a:r>
              <a:rPr lang="en-US" sz="1800" b="1" i="1" dirty="0">
                <a:solidFill>
                  <a:srgbClr val="C00000"/>
                </a:solidFill>
              </a:rPr>
              <a:t>Publication in a peer-reviewed journal</a:t>
            </a:r>
            <a:r>
              <a:rPr lang="en-US" sz="1800" dirty="0">
                <a:solidFill>
                  <a:srgbClr val="C00000"/>
                </a:solidFill>
              </a:rPr>
              <a:t> </a:t>
            </a:r>
            <a:r>
              <a:rPr lang="en-US" sz="1800" dirty="0"/>
              <a:t>remains the standard means of disseminating scientific results, but other methods of communication are altering how scientists divulge and receive information. Posters, abstracts, lectures at professional gatherings, and proceedings volumes are being used more often to present preliminary results before full review. Preprints and computer networks are increasing the ease and speed of scientific communications.</a:t>
            </a:r>
          </a:p>
          <a:p>
            <a:pPr>
              <a:lnSpc>
                <a:spcPct val="105000"/>
              </a:lnSpc>
            </a:pP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Allocation of Credit</a:t>
            </a:r>
          </a:p>
        </p:txBody>
      </p:sp>
      <p:pic>
        <p:nvPicPr>
          <p:cNvPr id="262148" name="Picture 4" descr="phd121106s"/>
          <p:cNvPicPr>
            <a:picLocks noChangeAspect="1" noChangeArrowheads="1"/>
          </p:cNvPicPr>
          <p:nvPr/>
        </p:nvPicPr>
        <p:blipFill>
          <a:blip r:embed="rId2" cstate="print"/>
          <a:srcRect/>
          <a:stretch>
            <a:fillRect/>
          </a:stretch>
        </p:blipFill>
        <p:spPr bwMode="auto">
          <a:xfrm>
            <a:off x="1336675" y="4292600"/>
            <a:ext cx="7104063" cy="3078163"/>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14340" name="Rectangle 5"/>
          <p:cNvSpPr>
            <a:spLocks noChangeArrowheads="1"/>
          </p:cNvSpPr>
          <p:nvPr/>
        </p:nvSpPr>
        <p:spPr bwMode="auto">
          <a:xfrm>
            <a:off x="498475" y="1938338"/>
            <a:ext cx="8558213" cy="2211387"/>
          </a:xfrm>
          <a:prstGeom prst="rect">
            <a:avLst/>
          </a:prstGeom>
          <a:noFill/>
          <a:ln w="9525">
            <a:noFill/>
            <a:miter lim="800000"/>
            <a:headEnd/>
            <a:tailEnd/>
          </a:ln>
        </p:spPr>
        <p:txBody>
          <a:bodyPr>
            <a:spAutoFit/>
          </a:bodyPr>
          <a:lstStyle/>
          <a:p>
            <a:pPr>
              <a:lnSpc>
                <a:spcPct val="120000"/>
              </a:lnSpc>
              <a:spcBef>
                <a:spcPct val="50000"/>
              </a:spcBef>
              <a:buFontTx/>
              <a:buChar char="•"/>
            </a:pPr>
            <a:r>
              <a:rPr lang="en-US">
                <a:solidFill>
                  <a:schemeClr val="accent2"/>
                </a:solidFill>
                <a:latin typeface="Trebuchet MS" pitchFamily="34" charset="0"/>
              </a:rPr>
              <a:t> The importance of publication in journals accounts for the convention that </a:t>
            </a:r>
            <a:br>
              <a:rPr lang="en-US">
                <a:solidFill>
                  <a:schemeClr val="accent2"/>
                </a:solidFill>
                <a:latin typeface="Trebuchet MS" pitchFamily="34" charset="0"/>
              </a:rPr>
            </a:br>
            <a:r>
              <a:rPr lang="en-US">
                <a:solidFill>
                  <a:schemeClr val="accent2"/>
                </a:solidFill>
                <a:latin typeface="Trebuchet MS" pitchFamily="34" charset="0"/>
              </a:rPr>
              <a:t>   </a:t>
            </a:r>
            <a:r>
              <a:rPr lang="en-US" b="1" i="1">
                <a:solidFill>
                  <a:srgbClr val="C00000"/>
                </a:solidFill>
                <a:latin typeface="Trebuchet MS" pitchFamily="34" charset="0"/>
              </a:rPr>
              <a:t>the first to publish a view or finding</a:t>
            </a:r>
            <a:r>
              <a:rPr lang="en-US">
                <a:solidFill>
                  <a:srgbClr val="C00000"/>
                </a:solidFill>
                <a:latin typeface="Trebuchet MS" pitchFamily="34" charset="0"/>
              </a:rPr>
              <a:t>, </a:t>
            </a:r>
            <a:r>
              <a:rPr lang="en-US" i="1" u="sng">
                <a:solidFill>
                  <a:srgbClr val="C00000"/>
                </a:solidFill>
                <a:latin typeface="Trebuchet MS" pitchFamily="34" charset="0"/>
              </a:rPr>
              <a:t>not</a:t>
            </a:r>
            <a:r>
              <a:rPr lang="en-US" i="1">
                <a:solidFill>
                  <a:srgbClr val="C00000"/>
                </a:solidFill>
                <a:latin typeface="Trebuchet MS" pitchFamily="34" charset="0"/>
              </a:rPr>
              <a:t> the first to discover it</a:t>
            </a:r>
            <a:r>
              <a:rPr lang="en-US">
                <a:solidFill>
                  <a:schemeClr val="accent2"/>
                </a:solidFill>
                <a:latin typeface="Trebuchet MS" pitchFamily="34" charset="0"/>
              </a:rPr>
              <a:t>, tends to </a:t>
            </a:r>
            <a:br>
              <a:rPr lang="en-US">
                <a:solidFill>
                  <a:schemeClr val="accent2"/>
                </a:solidFill>
                <a:latin typeface="Trebuchet MS" pitchFamily="34" charset="0"/>
              </a:rPr>
            </a:br>
            <a:r>
              <a:rPr lang="en-US">
                <a:solidFill>
                  <a:schemeClr val="accent2"/>
                </a:solidFill>
                <a:latin typeface="Trebuchet MS" pitchFamily="34" charset="0"/>
              </a:rPr>
              <a:t>   get most of the credit for the discovery. </a:t>
            </a:r>
          </a:p>
          <a:p>
            <a:pPr>
              <a:lnSpc>
                <a:spcPct val="120000"/>
              </a:lnSpc>
              <a:spcBef>
                <a:spcPct val="50000"/>
              </a:spcBef>
              <a:buFontTx/>
              <a:buChar char="•"/>
            </a:pPr>
            <a:r>
              <a:rPr lang="en-US">
                <a:solidFill>
                  <a:schemeClr val="accent2"/>
                </a:solidFill>
                <a:latin typeface="Trebuchet MS" pitchFamily="34" charset="0"/>
              </a:rPr>
              <a:t> Once results are published, they can be freely used by other researchers to </a:t>
            </a:r>
            <a:br>
              <a:rPr lang="en-US">
                <a:solidFill>
                  <a:schemeClr val="accent2"/>
                </a:solidFill>
                <a:latin typeface="Trebuchet MS" pitchFamily="34" charset="0"/>
              </a:rPr>
            </a:br>
            <a:r>
              <a:rPr lang="en-US">
                <a:solidFill>
                  <a:schemeClr val="accent2"/>
                </a:solidFill>
                <a:latin typeface="Trebuchet MS" pitchFamily="34" charset="0"/>
              </a:rPr>
              <a:t>   extend knowledge. But until the results become common knowledge, people </a:t>
            </a:r>
            <a:br>
              <a:rPr lang="en-US">
                <a:solidFill>
                  <a:schemeClr val="accent2"/>
                </a:solidFill>
                <a:latin typeface="Trebuchet MS" pitchFamily="34" charset="0"/>
              </a:rPr>
            </a:br>
            <a:r>
              <a:rPr lang="en-US">
                <a:solidFill>
                  <a:schemeClr val="accent2"/>
                </a:solidFill>
                <a:latin typeface="Trebuchet MS" pitchFamily="34" charset="0"/>
              </a:rPr>
              <a:t>   who use them are obliged to </a:t>
            </a:r>
            <a:r>
              <a:rPr lang="en-US" b="1" i="1">
                <a:solidFill>
                  <a:schemeClr val="accent2"/>
                </a:solidFill>
                <a:latin typeface="Trebuchet MS" pitchFamily="34" charset="0"/>
              </a:rPr>
              <a:t>recognize the discoverer through citations</a:t>
            </a:r>
            <a:r>
              <a:rPr lang="en-US">
                <a:solidFill>
                  <a:schemeClr val="accent2"/>
                </a:solidFill>
                <a:latin typeface="Trebuchet MS"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Allocation of Credit: Example</a:t>
            </a:r>
          </a:p>
        </p:txBody>
      </p:sp>
      <p:sp>
        <p:nvSpPr>
          <p:cNvPr id="222213" name="Rectangle 5"/>
          <p:cNvSpPr>
            <a:spLocks noChangeArrowheads="1"/>
          </p:cNvSpPr>
          <p:nvPr/>
        </p:nvSpPr>
        <p:spPr bwMode="auto">
          <a:xfrm>
            <a:off x="198438" y="1814513"/>
            <a:ext cx="9829800" cy="5599112"/>
          </a:xfrm>
          <a:prstGeom prst="rect">
            <a:avLst/>
          </a:prstGeom>
          <a:solidFill>
            <a:schemeClr val="accent1"/>
          </a:solidFill>
          <a:ln w="9525">
            <a:solidFill>
              <a:schemeClr val="tx1"/>
            </a:solidFill>
            <a:miter lim="800000"/>
            <a:headEnd/>
            <a:tailEnd/>
          </a:ln>
          <a:effectLst/>
        </p:spPr>
        <p:txBody>
          <a:bodyPr lIns="101370" tIns="50685" rIns="101370" bIns="50685"/>
          <a:lstStyle/>
          <a:p>
            <a:pPr marL="379413" indent="-379413" defTabSz="1014413">
              <a:lnSpc>
                <a:spcPct val="105000"/>
              </a:lnSpc>
              <a:spcBef>
                <a:spcPct val="30000"/>
              </a:spcBef>
              <a:defRPr/>
            </a:pPr>
            <a:r>
              <a:rPr lang="en-US" dirty="0">
                <a:solidFill>
                  <a:schemeClr val="accent2"/>
                </a:solidFill>
                <a:latin typeface="Trebuchet MS" pitchFamily="34" charset="0"/>
              </a:rPr>
              <a:t>Ben, a third-year graduate student, had been working on a research project that </a:t>
            </a:r>
            <a:br>
              <a:rPr lang="en-US" dirty="0">
                <a:solidFill>
                  <a:schemeClr val="accent2"/>
                </a:solidFill>
                <a:latin typeface="Trebuchet MS" pitchFamily="34" charset="0"/>
              </a:rPr>
            </a:br>
            <a:r>
              <a:rPr lang="en-US" dirty="0">
                <a:solidFill>
                  <a:schemeClr val="accent2"/>
                </a:solidFill>
                <a:latin typeface="Trebuchet MS" pitchFamily="34" charset="0"/>
              </a:rPr>
              <a:t>involved an important new experimental technique. For a national meeting in his discipline, Ben wrote an abstract and gave a brief presentation that mentioned the </a:t>
            </a:r>
            <a:br>
              <a:rPr lang="en-US" dirty="0">
                <a:solidFill>
                  <a:schemeClr val="accent2"/>
                </a:solidFill>
                <a:latin typeface="Trebuchet MS" pitchFamily="34" charset="0"/>
              </a:rPr>
            </a:br>
            <a:r>
              <a:rPr lang="en-US" dirty="0">
                <a:solidFill>
                  <a:schemeClr val="accent2"/>
                </a:solidFill>
                <a:latin typeface="Trebuchet MS" pitchFamily="34" charset="0"/>
              </a:rPr>
              <a:t>new technique. After his presentation, he was surprised and pleased when Dr. Freeman, </a:t>
            </a:r>
            <a:br>
              <a:rPr lang="en-US" dirty="0">
                <a:solidFill>
                  <a:schemeClr val="accent2"/>
                </a:solidFill>
                <a:latin typeface="Trebuchet MS" pitchFamily="34" charset="0"/>
              </a:rPr>
            </a:br>
            <a:r>
              <a:rPr lang="en-US" dirty="0">
                <a:solidFill>
                  <a:schemeClr val="accent2"/>
                </a:solidFill>
                <a:latin typeface="Trebuchet MS" pitchFamily="34" charset="0"/>
              </a:rPr>
              <a:t>a leading researcher from another university, engaged him in an extended conversation. Dr. Freeman asked Ben extensively about the new technique, and Ben described it fully. Ben's own faculty advisor encouraged his students not to keep secrets from other researchers, and Ben was flattered by Dr. Freeman’s interest in his work.</a:t>
            </a:r>
          </a:p>
          <a:p>
            <a:pPr marL="379413" indent="-379413" defTabSz="1014413">
              <a:lnSpc>
                <a:spcPct val="105000"/>
              </a:lnSpc>
              <a:spcBef>
                <a:spcPct val="30000"/>
              </a:spcBef>
              <a:defRPr/>
            </a:pPr>
            <a:r>
              <a:rPr lang="en-US" dirty="0">
                <a:solidFill>
                  <a:schemeClr val="accent2"/>
                </a:solidFill>
                <a:latin typeface="Trebuchet MS" pitchFamily="34" charset="0"/>
              </a:rPr>
              <a:t>Six months later Ben was leafing through a journal when he noticed an article by Dr. Freeman. The article described an experiment that clearly depended on the technique that Ben had developed. He didn't mind; in fact, he was flattered that his technique had so strongly influenced Dr. Freeman's work. But when he turned to the citations, expecting to see a reference to his abstract or presentation, his name was nowhere to be found.</a:t>
            </a:r>
          </a:p>
          <a:p>
            <a:pPr marL="379413" indent="-379413" defTabSz="1014413">
              <a:lnSpc>
                <a:spcPct val="105000"/>
              </a:lnSpc>
              <a:spcBef>
                <a:spcPct val="30000"/>
              </a:spcBef>
              <a:defRPr/>
            </a:pPr>
            <a:endParaRPr lang="en-US" sz="800" dirty="0">
              <a:solidFill>
                <a:schemeClr val="accent2"/>
              </a:solidFill>
              <a:latin typeface="Trebuchet MS" pitchFamily="34" charset="0"/>
            </a:endParaRPr>
          </a:p>
          <a:p>
            <a:pPr marL="379413" indent="-379413" defTabSz="1014413">
              <a:lnSpc>
                <a:spcPct val="105000"/>
              </a:lnSpc>
              <a:spcBef>
                <a:spcPct val="30000"/>
              </a:spcBef>
              <a:defRPr/>
            </a:pPr>
            <a:r>
              <a:rPr lang="en-US" i="1" dirty="0">
                <a:solidFill>
                  <a:schemeClr val="accent2"/>
                </a:solidFill>
                <a:effectLst>
                  <a:outerShdw blurRad="38100" dist="38100" dir="2700000" algn="tl">
                    <a:srgbClr val="000000"/>
                  </a:outerShdw>
                </a:effectLst>
                <a:latin typeface="Trebuchet MS" pitchFamily="34" charset="0"/>
              </a:rPr>
              <a:t>1. Does Ben have any way of receiving credit for his work?</a:t>
            </a:r>
          </a:p>
          <a:p>
            <a:pPr marL="379413" indent="-379413" defTabSz="1014413">
              <a:lnSpc>
                <a:spcPct val="105000"/>
              </a:lnSpc>
              <a:spcBef>
                <a:spcPct val="30000"/>
              </a:spcBef>
              <a:defRPr/>
            </a:pPr>
            <a:r>
              <a:rPr lang="en-US" i="1" dirty="0">
                <a:solidFill>
                  <a:schemeClr val="accent2"/>
                </a:solidFill>
                <a:effectLst>
                  <a:outerShdw blurRad="38100" dist="38100" dir="2700000" algn="tl">
                    <a:srgbClr val="000000"/>
                  </a:outerShdw>
                </a:effectLst>
                <a:latin typeface="Trebuchet MS" pitchFamily="34" charset="0"/>
              </a:rPr>
              <a:t>2. Should he contact Dr. Freeman in an effort to have his work recognized?</a:t>
            </a:r>
          </a:p>
          <a:p>
            <a:pPr marL="379413" indent="-379413" defTabSz="1014413">
              <a:lnSpc>
                <a:spcPct val="105000"/>
              </a:lnSpc>
              <a:spcBef>
                <a:spcPct val="30000"/>
              </a:spcBef>
              <a:defRPr/>
            </a:pPr>
            <a:r>
              <a:rPr lang="en-US" i="1" dirty="0">
                <a:solidFill>
                  <a:schemeClr val="accent2"/>
                </a:solidFill>
                <a:effectLst>
                  <a:outerShdw blurRad="38100" dist="38100" dir="2700000" algn="tl">
                    <a:srgbClr val="000000"/>
                  </a:outerShdw>
                </a:effectLst>
                <a:latin typeface="Trebuchet MS" pitchFamily="34" charset="0"/>
              </a:rPr>
              <a:t>3. Is Ben's faculty advisor mistaken in encouraging his students to be open about their 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28600" y="152400"/>
            <a:ext cx="9647238" cy="936625"/>
          </a:xfrm>
          <a:effectLst>
            <a:outerShdw blurRad="50800" dist="38100" dir="2700000" algn="tl" rotWithShape="0">
              <a:prstClr val="black">
                <a:alpha val="40000"/>
              </a:prstClr>
            </a:outerShdw>
          </a:effectLst>
        </p:spPr>
        <p:txBody>
          <a:bodyPr/>
          <a:lstStyle/>
          <a:p>
            <a:pPr>
              <a:defRPr/>
            </a:pPr>
            <a:r>
              <a:rPr lang="en-US" sz="3600" dirty="0"/>
              <a:t>Allocation of Credit:  Real Life Example</a:t>
            </a:r>
          </a:p>
        </p:txBody>
      </p:sp>
      <p:sp>
        <p:nvSpPr>
          <p:cNvPr id="174083" name="Rectangle 3"/>
          <p:cNvSpPr>
            <a:spLocks noGrp="1" noChangeArrowheads="1"/>
          </p:cNvSpPr>
          <p:nvPr>
            <p:ph type="body" idx="1"/>
          </p:nvPr>
        </p:nvSpPr>
        <p:spPr>
          <a:xfrm>
            <a:off x="196850" y="2576513"/>
            <a:ext cx="9753600" cy="4876800"/>
          </a:xfrm>
        </p:spPr>
        <p:txBody>
          <a:bodyPr/>
          <a:lstStyle/>
          <a:p>
            <a:pPr>
              <a:buFontTx/>
              <a:buNone/>
              <a:defRPr/>
            </a:pPr>
            <a:r>
              <a:rPr lang="en-US" dirty="0">
                <a:effectLst>
                  <a:outerShdw blurRad="38100" dist="38100" dir="2700000" algn="tl">
                    <a:srgbClr val="C0C0C0"/>
                  </a:outerShdw>
                </a:effectLst>
              </a:rPr>
              <a:t>Postdoc Peter Schwartz and Prof. Chad </a:t>
            </a:r>
            <a:r>
              <a:rPr lang="en-US" dirty="0" err="1">
                <a:effectLst>
                  <a:outerShdw blurRad="38100" dist="38100" dir="2700000" algn="tl">
                    <a:srgbClr val="C0C0C0"/>
                  </a:outerShdw>
                </a:effectLst>
              </a:rPr>
              <a:t>Mirkin</a:t>
            </a:r>
            <a:r>
              <a:rPr lang="en-US" dirty="0">
                <a:effectLst>
                  <a:outerShdw blurRad="38100" dist="38100" dir="2700000" algn="tl">
                    <a:srgbClr val="C0C0C0"/>
                  </a:outerShdw>
                </a:effectLst>
              </a:rPr>
              <a:t> (Northwestern U.) </a:t>
            </a:r>
            <a:br>
              <a:rPr lang="en-US" dirty="0">
                <a:effectLst>
                  <a:outerShdw blurRad="38100" dist="38100" dir="2700000" algn="tl">
                    <a:srgbClr val="C0C0C0"/>
                  </a:outerShdw>
                </a:effectLst>
              </a:rPr>
            </a:br>
            <a:r>
              <a:rPr lang="en-US" sz="2400" dirty="0">
                <a:solidFill>
                  <a:schemeClr val="bg2"/>
                </a:solidFill>
                <a:effectLst>
                  <a:outerShdw blurRad="38100" dist="38100" dir="2700000" algn="tl">
                    <a:srgbClr val="C0C0C0"/>
                  </a:outerShdw>
                </a:effectLst>
              </a:rPr>
              <a:t>Postdoc attempted to publish paper in </a:t>
            </a:r>
            <a:r>
              <a:rPr lang="en-US" sz="2400" i="1" dirty="0">
                <a:solidFill>
                  <a:schemeClr val="bg2"/>
                </a:solidFill>
                <a:effectLst>
                  <a:outerShdw blurRad="38100" dist="38100" dir="2700000" algn="tl">
                    <a:srgbClr val="C0C0C0"/>
                  </a:outerShdw>
                </a:effectLst>
              </a:rPr>
              <a:t>Langmuir </a:t>
            </a:r>
            <a:r>
              <a:rPr lang="en-US" sz="2400" dirty="0">
                <a:solidFill>
                  <a:schemeClr val="bg2"/>
                </a:solidFill>
                <a:effectLst>
                  <a:outerShdw blurRad="38100" dist="38100" dir="2700000" algn="tl">
                    <a:srgbClr val="C0C0C0"/>
                  </a:outerShdw>
                </a:effectLst>
              </a:rPr>
              <a:t>without supervisor</a:t>
            </a:r>
          </a:p>
          <a:p>
            <a:pPr>
              <a:buFontTx/>
              <a:buNone/>
              <a:defRPr/>
            </a:pPr>
            <a:endParaRPr lang="en-US" dirty="0">
              <a:solidFill>
                <a:schemeClr val="bg2"/>
              </a:solidFill>
              <a:effectLst>
                <a:outerShdw blurRad="38100" dist="38100" dir="2700000" algn="tl">
                  <a:srgbClr val="C0C0C0"/>
                </a:outerShdw>
              </a:effectLst>
            </a:endParaRPr>
          </a:p>
          <a:p>
            <a:pPr>
              <a:buFontTx/>
              <a:buNone/>
              <a:defRPr/>
            </a:pPr>
            <a:r>
              <a:rPr lang="en-US" sz="1800" dirty="0">
                <a:solidFill>
                  <a:srgbClr val="FF0000"/>
                </a:solidFill>
                <a:effectLst>
                  <a:outerShdw blurRad="38100" dist="38100" dir="2700000" algn="tl">
                    <a:srgbClr val="C0C0C0"/>
                  </a:outerShdw>
                </a:effectLst>
              </a:rPr>
              <a:t>Please read:  </a:t>
            </a:r>
            <a:br>
              <a:rPr lang="en-US" sz="1800" dirty="0">
                <a:solidFill>
                  <a:srgbClr val="FF0000"/>
                </a:solidFill>
                <a:effectLst>
                  <a:outerShdw blurRad="38100" dist="38100" dir="2700000" algn="tl">
                    <a:srgbClr val="C0C0C0"/>
                  </a:outerShdw>
                </a:effectLst>
              </a:rPr>
            </a:br>
            <a:r>
              <a:rPr lang="en-US" sz="1600" dirty="0">
                <a:effectLst>
                  <a:outerShdw blurRad="38100" dist="38100" dir="2700000" algn="tl">
                    <a:srgbClr val="C0C0C0"/>
                  </a:outerShdw>
                </a:effectLst>
              </a:rPr>
              <a:t>D. Curry.  (2001) Chronicle of Higher Education.  June 4. URL: </a:t>
            </a:r>
            <a:r>
              <a:rPr lang="en-US" sz="1600" dirty="0">
                <a:effectLst>
                  <a:outerShdw blurRad="38100" dist="38100" dir="2700000" algn="tl">
                    <a:srgbClr val="C0C0C0"/>
                  </a:outerShdw>
                </a:effectLst>
                <a:hlinkClick r:id="rId2"/>
              </a:rPr>
              <a:t>http://chronicle.com/daily/2001/06/2001060404n.htm</a:t>
            </a:r>
            <a:endParaRPr lang="en-US" sz="1600" dirty="0">
              <a:effectLst>
                <a:outerShdw blurRad="38100" dist="38100" dir="2700000" algn="tl">
                  <a:srgbClr val="C0C0C0"/>
                </a:outerShdw>
              </a:effectLst>
            </a:endParaRPr>
          </a:p>
          <a:p>
            <a:pPr>
              <a:buFontTx/>
              <a:buNone/>
              <a:defRPr/>
            </a:pPr>
            <a:r>
              <a:rPr lang="en-US" sz="1800" dirty="0">
                <a:effectLst>
                  <a:outerShdw blurRad="38100" dist="38100" dir="2700000" algn="tl">
                    <a:srgbClr val="C0C0C0"/>
                  </a:outerShdw>
                </a:effectLst>
              </a:rPr>
              <a:t>	See also:  </a:t>
            </a:r>
            <a:r>
              <a:rPr lang="en-US" sz="1600" i="1" dirty="0">
                <a:effectLst>
                  <a:outerShdw blurRad="38100" dist="38100" dir="2700000" algn="tl">
                    <a:srgbClr val="C0C0C0"/>
                  </a:outerShdw>
                </a:effectLst>
                <a:hlinkClick r:id="rId3"/>
              </a:rPr>
              <a:t>http://www.newtimes-slo.com/archives/cov_stories_2001/cov_08162001.html</a:t>
            </a:r>
            <a:endParaRPr lang="en-US" sz="1600" i="1" dirty="0">
              <a:effectLst>
                <a:outerShdw blurRad="38100" dist="38100" dir="2700000" algn="tl">
                  <a:srgbClr val="C0C0C0"/>
                </a:outerShdw>
              </a:effectLst>
            </a:endParaRPr>
          </a:p>
          <a:p>
            <a:pPr>
              <a:buFontTx/>
              <a:buNone/>
              <a:defRPr/>
            </a:pPr>
            <a:r>
              <a:rPr lang="en-US" sz="1600" i="1" dirty="0">
                <a:effectLst>
                  <a:outerShdw blurRad="38100" dist="38100" dir="2700000" algn="tl">
                    <a:srgbClr val="C0C0C0"/>
                  </a:outerShdw>
                </a:effectLst>
              </a:rPr>
              <a:t>	</a:t>
            </a:r>
            <a:r>
              <a:rPr lang="en-US" sz="1600" dirty="0"/>
              <a:t>Coverage in ‘Science’ magazine (see course webpage).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228600" y="152400"/>
            <a:ext cx="9418638" cy="936625"/>
          </a:xfrm>
          <a:effectLst>
            <a:outerShdw blurRad="50800" dist="38100" dir="2700000" algn="tl" rotWithShape="0">
              <a:prstClr val="black">
                <a:alpha val="40000"/>
              </a:prstClr>
            </a:outerShdw>
          </a:effectLst>
        </p:spPr>
        <p:txBody>
          <a:bodyPr/>
          <a:lstStyle/>
          <a:p>
            <a:pPr>
              <a:defRPr/>
            </a:pPr>
            <a:r>
              <a:rPr lang="en-US" sz="4000" dirty="0"/>
              <a:t>Allocation of Credit: Example, cont’d</a:t>
            </a:r>
          </a:p>
        </p:txBody>
      </p:sp>
      <p:sp>
        <p:nvSpPr>
          <p:cNvPr id="237571" name="Rectangle 3"/>
          <p:cNvSpPr>
            <a:spLocks noGrp="1" noChangeArrowheads="1"/>
          </p:cNvSpPr>
          <p:nvPr>
            <p:ph type="body" idx="1"/>
          </p:nvPr>
        </p:nvSpPr>
        <p:spPr>
          <a:xfrm>
            <a:off x="196850" y="1930400"/>
            <a:ext cx="9753600" cy="5573713"/>
          </a:xfrm>
        </p:spPr>
        <p:txBody>
          <a:bodyPr/>
          <a:lstStyle/>
          <a:p>
            <a:pPr>
              <a:lnSpc>
                <a:spcPct val="105000"/>
              </a:lnSpc>
              <a:buFontTx/>
              <a:buNone/>
              <a:defRPr/>
            </a:pPr>
            <a:r>
              <a:rPr lang="en-US" sz="1600" i="1" dirty="0">
                <a:effectLst>
                  <a:outerShdw blurRad="38100" dist="38100" dir="2700000" algn="tl">
                    <a:srgbClr val="C0C0C0"/>
                  </a:outerShdw>
                </a:effectLst>
              </a:rPr>
              <a:t>The stories draws focus on two main issues: </a:t>
            </a:r>
            <a:br>
              <a:rPr lang="en-US" sz="1600" i="1" dirty="0">
                <a:effectLst>
                  <a:outerShdw blurRad="38100" dist="38100" dir="2700000" algn="tl">
                    <a:srgbClr val="C0C0C0"/>
                  </a:outerShdw>
                </a:effectLst>
              </a:rPr>
            </a:br>
            <a:r>
              <a:rPr lang="en-US" sz="1600" i="1" dirty="0">
                <a:effectLst>
                  <a:outerShdw blurRad="38100" dist="38100" dir="2700000" algn="tl">
                    <a:srgbClr val="C0C0C0"/>
                  </a:outerShdw>
                </a:effectLst>
              </a:rPr>
              <a:t>May a junior researcher publish findings without the permission of his or her senior professor? </a:t>
            </a:r>
            <a:br>
              <a:rPr lang="en-US" sz="1600" i="1" dirty="0">
                <a:effectLst>
                  <a:outerShdw blurRad="38100" dist="38100" dir="2700000" algn="tl">
                    <a:srgbClr val="C0C0C0"/>
                  </a:outerShdw>
                </a:effectLst>
              </a:rPr>
            </a:br>
            <a:r>
              <a:rPr lang="en-US" sz="1600" i="1" dirty="0">
                <a:effectLst>
                  <a:outerShdw blurRad="38100" dist="38100" dir="2700000" algn="tl">
                    <a:srgbClr val="C0C0C0"/>
                  </a:outerShdw>
                </a:effectLst>
              </a:rPr>
              <a:t>And if so, what are the implications for future intellectual property rights?</a:t>
            </a:r>
          </a:p>
          <a:p>
            <a:pPr>
              <a:lnSpc>
                <a:spcPct val="105000"/>
              </a:lnSpc>
              <a:defRPr/>
            </a:pPr>
            <a:endParaRPr lang="en-US" sz="800" i="1" dirty="0">
              <a:effectLst>
                <a:outerShdw blurRad="38100" dist="38100" dir="2700000" algn="tl">
                  <a:srgbClr val="C0C0C0"/>
                </a:outerShdw>
              </a:effectLst>
            </a:endParaRPr>
          </a:p>
          <a:p>
            <a:pPr>
              <a:lnSpc>
                <a:spcPct val="105000"/>
              </a:lnSpc>
              <a:buFontTx/>
              <a:buNone/>
              <a:defRPr/>
            </a:pPr>
            <a:r>
              <a:rPr lang="en-US" sz="1600" dirty="0"/>
              <a:t>For Leonard </a:t>
            </a:r>
            <a:r>
              <a:rPr lang="en-US" sz="1600" dirty="0" err="1"/>
              <a:t>Minsky</a:t>
            </a:r>
            <a:r>
              <a:rPr lang="en-US" sz="1600" dirty="0"/>
              <a:t>, executive director of the National Coalition for Universities in the Public Interest, Schwartz’s case highlights how big corporate money and […] </a:t>
            </a:r>
            <a:r>
              <a:rPr lang="en-US" sz="1600" dirty="0">
                <a:solidFill>
                  <a:srgbClr val="002060"/>
                </a:solidFill>
              </a:rPr>
              <a:t>the </a:t>
            </a:r>
            <a:r>
              <a:rPr lang="en-US" sz="1600" b="1" i="1" dirty="0" err="1">
                <a:solidFill>
                  <a:srgbClr val="002060"/>
                </a:solidFill>
              </a:rPr>
              <a:t>Baye</a:t>
            </a:r>
            <a:r>
              <a:rPr lang="en-US" sz="1600" b="1" i="1" dirty="0">
                <a:solidFill>
                  <a:srgbClr val="002060"/>
                </a:solidFill>
              </a:rPr>
              <a:t>-Dole Act</a:t>
            </a:r>
            <a:r>
              <a:rPr lang="en-US" sz="1600" dirty="0">
                <a:solidFill>
                  <a:srgbClr val="002060"/>
                </a:solidFill>
              </a:rPr>
              <a:t> of 1980 </a:t>
            </a:r>
            <a:r>
              <a:rPr lang="en-US" sz="1600" dirty="0"/>
              <a:t>have forced university scientists to become entrepreneur-scientists. Adding financial incentives to science has created incentives for bad (or even outright fraudulent) science, and can work to suppress, rather than disseminate, scientific truths. </a:t>
            </a:r>
          </a:p>
          <a:p>
            <a:pPr>
              <a:lnSpc>
                <a:spcPct val="105000"/>
              </a:lnSpc>
              <a:buFontTx/>
              <a:buNone/>
              <a:defRPr/>
            </a:pPr>
            <a:r>
              <a:rPr lang="en-US" sz="1600" dirty="0">
                <a:solidFill>
                  <a:srgbClr val="C00000"/>
                </a:solidFill>
              </a:rPr>
              <a:t>The </a:t>
            </a:r>
            <a:r>
              <a:rPr lang="en-US" sz="1600" dirty="0" err="1">
                <a:solidFill>
                  <a:srgbClr val="C00000"/>
                </a:solidFill>
              </a:rPr>
              <a:t>Baye</a:t>
            </a:r>
            <a:r>
              <a:rPr lang="en-US" sz="1600" dirty="0">
                <a:solidFill>
                  <a:srgbClr val="C00000"/>
                </a:solidFill>
              </a:rPr>
              <a:t>-Dole Act of 1980 is significant because it allowed ownership of federally-sponsored inventions to be taken from the public, and sold to corporations</a:t>
            </a:r>
            <a:r>
              <a:rPr lang="en-US" sz="1600" dirty="0"/>
              <a:t>. Because Schwartz’s invention could potentially be worth a lot of money, and because the work he did refuting </a:t>
            </a:r>
            <a:r>
              <a:rPr lang="en-US" sz="1600" dirty="0" err="1"/>
              <a:t>Mirkin’s</a:t>
            </a:r>
            <a:r>
              <a:rPr lang="en-US" sz="1600" dirty="0"/>
              <a:t> claims could also cost </a:t>
            </a:r>
            <a:r>
              <a:rPr lang="en-US" sz="1600" dirty="0" err="1"/>
              <a:t>Northwestern’s</a:t>
            </a:r>
            <a:r>
              <a:rPr lang="en-US" sz="1600" dirty="0"/>
              <a:t> lab (and </a:t>
            </a:r>
            <a:r>
              <a:rPr lang="en-US" sz="1600" dirty="0" err="1"/>
              <a:t>Mirkin’s</a:t>
            </a:r>
            <a:r>
              <a:rPr lang="en-US" sz="1600" dirty="0"/>
              <a:t> two start-up companies) lost revenue, it’s easy to see why efforts to stop Schwartz from publishing his work have been vigorous, </a:t>
            </a:r>
            <a:r>
              <a:rPr lang="en-US" sz="1600" dirty="0" err="1"/>
              <a:t>Minsky</a:t>
            </a:r>
            <a:r>
              <a:rPr lang="en-US" sz="1600" dirty="0"/>
              <a:t> says. </a:t>
            </a:r>
          </a:p>
          <a:p>
            <a:pPr>
              <a:lnSpc>
                <a:spcPct val="105000"/>
              </a:lnSpc>
              <a:buFontTx/>
              <a:buNone/>
              <a:defRPr/>
            </a:pPr>
            <a:r>
              <a:rPr lang="en-US" sz="1600" dirty="0" err="1"/>
              <a:t>Mirkin</a:t>
            </a:r>
            <a:r>
              <a:rPr lang="en-US" sz="1600" dirty="0"/>
              <a:t> has a much different claim. He has said in letters and interviews that the reason Schwartz’s work should not be published is two-fold: the </a:t>
            </a:r>
            <a:r>
              <a:rPr lang="en-US" sz="1600" b="1" i="1" dirty="0"/>
              <a:t>science is not complete</a:t>
            </a:r>
            <a:r>
              <a:rPr lang="en-US" sz="1600" dirty="0"/>
              <a:t>, and, if and when it is, Schwartz would </a:t>
            </a:r>
            <a:r>
              <a:rPr lang="en-US" sz="1600" b="1" i="1" dirty="0"/>
              <a:t>hardly be the sole author</a:t>
            </a:r>
            <a:r>
              <a:rPr lang="en-US" sz="1600" dirty="0"/>
              <a:t>, but one of many who worked on the project. He claims Schwartz is a rogue–a young and irresponsible scientist trying to claim others’ work as his own. </a:t>
            </a:r>
            <a:r>
              <a:rPr lang="en-US" sz="1600" dirty="0" err="1"/>
              <a:t>Mirkin</a:t>
            </a:r>
            <a:r>
              <a:rPr lang="en-US" sz="1600" dirty="0"/>
              <a:t> has also said that no one in his lab has reproduced Schwartz’s results.</a:t>
            </a:r>
          </a:p>
          <a:p>
            <a:pPr>
              <a:lnSpc>
                <a:spcPct val="105000"/>
              </a:lnSpc>
              <a:spcBef>
                <a:spcPct val="50000"/>
              </a:spcBef>
              <a:buFontTx/>
              <a:buNone/>
              <a:defRPr/>
            </a:pPr>
            <a:r>
              <a:rPr lang="en-US" sz="1600" dirty="0">
                <a:effectLst>
                  <a:outerShdw blurRad="38100" dist="38100" dir="2700000" algn="tl">
                    <a:srgbClr val="C0C0C0"/>
                  </a:outerShdw>
                </a:effectLst>
              </a:rPr>
              <a:t>(Source: </a:t>
            </a:r>
            <a:r>
              <a:rPr lang="en-US" sz="1600" i="1" dirty="0">
                <a:effectLst>
                  <a:outerShdw blurRad="38100" dist="38100" dir="2700000" algn="tl">
                    <a:srgbClr val="C0C0C0"/>
                  </a:outerShdw>
                </a:effectLst>
              </a:rPr>
              <a:t>http://www.newtimes-slo.com/archives/cov_stories_2001/cov_08162001.html)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rgbClr val="C00000"/>
                </a:solidFill>
              </a:rPr>
              <a:t>Guidelines for Publication…</a:t>
            </a:r>
          </a:p>
        </p:txBody>
      </p:sp>
      <p:sp>
        <p:nvSpPr>
          <p:cNvPr id="18435" name="Rectangle 3"/>
          <p:cNvSpPr>
            <a:spLocks noGrp="1" noChangeArrowheads="1"/>
          </p:cNvSpPr>
          <p:nvPr>
            <p:ph type="body" idx="1"/>
          </p:nvPr>
        </p:nvSpPr>
        <p:spPr>
          <a:xfrm>
            <a:off x="196850" y="1285875"/>
            <a:ext cx="9753600" cy="654050"/>
          </a:xfrm>
        </p:spPr>
        <p:txBody>
          <a:bodyPr/>
          <a:lstStyle/>
          <a:p>
            <a:pPr>
              <a:buFontTx/>
              <a:buNone/>
            </a:pPr>
            <a:r>
              <a:rPr lang="en-US" sz="1400"/>
              <a:t>From:  https://paragon.acs.org/paragon/ShowDocServlet?contentId=paragon/module_content/      </a:t>
            </a:r>
            <a:br>
              <a:rPr lang="en-US" sz="1400"/>
            </a:br>
            <a:r>
              <a:rPr lang="en-US" sz="1400"/>
              <a:t>    registration/ethical_guidelines/ethic2000.pdf</a:t>
            </a:r>
          </a:p>
        </p:txBody>
      </p:sp>
      <p:sp>
        <p:nvSpPr>
          <p:cNvPr id="18436" name="Rectangle 5"/>
          <p:cNvSpPr>
            <a:spLocks noChangeArrowheads="1"/>
          </p:cNvSpPr>
          <p:nvPr/>
        </p:nvSpPr>
        <p:spPr bwMode="auto">
          <a:xfrm>
            <a:off x="295275" y="2244725"/>
            <a:ext cx="9058275" cy="5178425"/>
          </a:xfrm>
          <a:prstGeom prst="rect">
            <a:avLst/>
          </a:prstGeom>
          <a:noFill/>
          <a:ln w="9525">
            <a:noFill/>
            <a:miter lim="800000"/>
            <a:headEnd/>
            <a:tailEnd/>
          </a:ln>
        </p:spPr>
        <p:txBody>
          <a:bodyPr>
            <a:spAutoFit/>
          </a:bodyPr>
          <a:lstStyle/>
          <a:p>
            <a:pPr marL="457200" indent="-457200">
              <a:lnSpc>
                <a:spcPct val="115000"/>
              </a:lnSpc>
              <a:spcBef>
                <a:spcPct val="40000"/>
              </a:spcBef>
              <a:buFontTx/>
              <a:buAutoNum type="arabicPeriod"/>
            </a:pPr>
            <a:r>
              <a:rPr lang="en-US" sz="1600" dirty="0">
                <a:solidFill>
                  <a:schemeClr val="accent2"/>
                </a:solidFill>
                <a:latin typeface="Trebuchet MS" pitchFamily="34" charset="0"/>
              </a:rPr>
              <a:t>An author’s central obligation is to present an </a:t>
            </a:r>
            <a:r>
              <a:rPr lang="en-US" sz="1600" b="1" i="1" dirty="0">
                <a:solidFill>
                  <a:srgbClr val="C00000"/>
                </a:solidFill>
                <a:latin typeface="Trebuchet MS" pitchFamily="34" charset="0"/>
              </a:rPr>
              <a:t>accurate account</a:t>
            </a:r>
            <a:r>
              <a:rPr lang="en-US" sz="1600" dirty="0">
                <a:solidFill>
                  <a:srgbClr val="C00000"/>
                </a:solidFill>
                <a:latin typeface="Trebuchet MS" pitchFamily="34" charset="0"/>
              </a:rPr>
              <a:t> </a:t>
            </a:r>
            <a:r>
              <a:rPr lang="en-US" sz="1600" dirty="0">
                <a:solidFill>
                  <a:schemeClr val="accent2"/>
                </a:solidFill>
                <a:latin typeface="Trebuchet MS" pitchFamily="34" charset="0"/>
              </a:rPr>
              <a:t>of the research performed as well as an </a:t>
            </a:r>
            <a:r>
              <a:rPr lang="en-US" sz="1600" b="1" i="1" dirty="0">
                <a:solidFill>
                  <a:srgbClr val="C00000"/>
                </a:solidFill>
                <a:latin typeface="Trebuchet MS" pitchFamily="34" charset="0"/>
              </a:rPr>
              <a:t>objective discussion</a:t>
            </a:r>
            <a:r>
              <a:rPr lang="en-US" sz="1600" dirty="0">
                <a:solidFill>
                  <a:srgbClr val="C00000"/>
                </a:solidFill>
                <a:latin typeface="Trebuchet MS" pitchFamily="34" charset="0"/>
              </a:rPr>
              <a:t> </a:t>
            </a:r>
            <a:r>
              <a:rPr lang="en-US" sz="1600" dirty="0">
                <a:solidFill>
                  <a:schemeClr val="accent2"/>
                </a:solidFill>
                <a:latin typeface="Trebuchet MS" pitchFamily="34" charset="0"/>
              </a:rPr>
              <a:t>of its significance.</a:t>
            </a:r>
          </a:p>
          <a:p>
            <a:pPr marL="457200" indent="-457200">
              <a:lnSpc>
                <a:spcPct val="115000"/>
              </a:lnSpc>
              <a:spcBef>
                <a:spcPct val="40000"/>
              </a:spcBef>
              <a:buFontTx/>
              <a:buAutoNum type="arabicPeriod"/>
            </a:pPr>
            <a:r>
              <a:rPr lang="en-US" sz="1600" dirty="0">
                <a:solidFill>
                  <a:schemeClr val="accent2"/>
                </a:solidFill>
                <a:latin typeface="Trebuchet MS" pitchFamily="34" charset="0"/>
              </a:rPr>
              <a:t>An author should recognize that </a:t>
            </a:r>
            <a:r>
              <a:rPr lang="en-US" sz="1600" b="1" i="1" dirty="0">
                <a:solidFill>
                  <a:srgbClr val="C00000"/>
                </a:solidFill>
                <a:latin typeface="Trebuchet MS" pitchFamily="34" charset="0"/>
              </a:rPr>
              <a:t>journal space is a precious resource </a:t>
            </a:r>
            <a:r>
              <a:rPr lang="en-US" sz="1600" dirty="0">
                <a:solidFill>
                  <a:schemeClr val="accent2"/>
                </a:solidFill>
                <a:latin typeface="Trebuchet MS" pitchFamily="34" charset="0"/>
              </a:rPr>
              <a:t>created at considerable cost. An author therefore has an obligation to use it wisely and economically.</a:t>
            </a:r>
          </a:p>
          <a:p>
            <a:pPr marL="457200" indent="-457200">
              <a:lnSpc>
                <a:spcPct val="115000"/>
              </a:lnSpc>
              <a:spcBef>
                <a:spcPct val="40000"/>
              </a:spcBef>
              <a:buFontTx/>
              <a:buAutoNum type="arabicPeriod"/>
            </a:pPr>
            <a:r>
              <a:rPr lang="en-US" sz="1600" dirty="0">
                <a:solidFill>
                  <a:schemeClr val="accent2"/>
                </a:solidFill>
                <a:latin typeface="Trebuchet MS" pitchFamily="34" charset="0"/>
              </a:rPr>
              <a:t>A primary research report should contain </a:t>
            </a:r>
            <a:r>
              <a:rPr lang="en-US" sz="1600" b="1" i="1" dirty="0">
                <a:solidFill>
                  <a:srgbClr val="C00000"/>
                </a:solidFill>
                <a:latin typeface="Trebuchet MS" pitchFamily="34" charset="0"/>
              </a:rPr>
              <a:t>sufficient detail</a:t>
            </a:r>
            <a:r>
              <a:rPr lang="en-US" sz="1600" dirty="0">
                <a:solidFill>
                  <a:srgbClr val="C00000"/>
                </a:solidFill>
                <a:latin typeface="Trebuchet MS" pitchFamily="34" charset="0"/>
              </a:rPr>
              <a:t> </a:t>
            </a:r>
            <a:r>
              <a:rPr lang="en-US" sz="1600" dirty="0">
                <a:solidFill>
                  <a:schemeClr val="accent2"/>
                </a:solidFill>
                <a:latin typeface="Trebuchet MS" pitchFamily="34" charset="0"/>
              </a:rPr>
              <a:t>and reference to public sources of information to permit the author’s peers to repeat the work. […].</a:t>
            </a:r>
          </a:p>
          <a:p>
            <a:pPr marL="457200" indent="-457200">
              <a:lnSpc>
                <a:spcPct val="115000"/>
              </a:lnSpc>
              <a:spcBef>
                <a:spcPct val="40000"/>
              </a:spcBef>
              <a:buFontTx/>
              <a:buAutoNum type="arabicPeriod"/>
            </a:pPr>
            <a:r>
              <a:rPr lang="en-US" sz="1600" dirty="0">
                <a:solidFill>
                  <a:schemeClr val="accent2"/>
                </a:solidFill>
                <a:latin typeface="Trebuchet MS" pitchFamily="34" charset="0"/>
              </a:rPr>
              <a:t>An author should </a:t>
            </a:r>
            <a:r>
              <a:rPr lang="en-US" sz="1600" b="1" i="1" dirty="0">
                <a:solidFill>
                  <a:srgbClr val="C00000"/>
                </a:solidFill>
                <a:latin typeface="Trebuchet MS" pitchFamily="34" charset="0"/>
              </a:rPr>
              <a:t>cite those publications</a:t>
            </a:r>
            <a:r>
              <a:rPr lang="en-US" sz="1600" dirty="0">
                <a:solidFill>
                  <a:srgbClr val="C00000"/>
                </a:solidFill>
                <a:latin typeface="Trebuchet MS" pitchFamily="34" charset="0"/>
              </a:rPr>
              <a:t> </a:t>
            </a:r>
            <a:r>
              <a:rPr lang="en-US" sz="1600" dirty="0">
                <a:solidFill>
                  <a:schemeClr val="accent2"/>
                </a:solidFill>
                <a:latin typeface="Trebuchet MS" pitchFamily="34" charset="0"/>
              </a:rPr>
              <a:t>that have been influential in determining the nature of the reported work and that will guide the reader quickly to the earlier work that is essential for understanding the present investigation. […].</a:t>
            </a:r>
          </a:p>
          <a:p>
            <a:pPr marL="457200" indent="-457200">
              <a:lnSpc>
                <a:spcPct val="115000"/>
              </a:lnSpc>
              <a:spcBef>
                <a:spcPct val="40000"/>
              </a:spcBef>
              <a:buFontTx/>
              <a:buAutoNum type="arabicPeriod"/>
            </a:pPr>
            <a:r>
              <a:rPr lang="en-US" sz="1600" dirty="0">
                <a:solidFill>
                  <a:schemeClr val="accent2"/>
                </a:solidFill>
                <a:latin typeface="Trebuchet MS" pitchFamily="34" charset="0"/>
              </a:rPr>
              <a:t>Any </a:t>
            </a:r>
            <a:r>
              <a:rPr lang="en-US" sz="1600" b="1" i="1" dirty="0">
                <a:solidFill>
                  <a:srgbClr val="C00000"/>
                </a:solidFill>
                <a:latin typeface="Trebuchet MS" pitchFamily="34" charset="0"/>
              </a:rPr>
              <a:t>unusual hazards</a:t>
            </a:r>
            <a:r>
              <a:rPr lang="en-US" sz="1600" dirty="0">
                <a:solidFill>
                  <a:srgbClr val="C00000"/>
                </a:solidFill>
                <a:latin typeface="Trebuchet MS" pitchFamily="34" charset="0"/>
              </a:rPr>
              <a:t> </a:t>
            </a:r>
            <a:r>
              <a:rPr lang="en-US" sz="1600" dirty="0">
                <a:solidFill>
                  <a:schemeClr val="accent2"/>
                </a:solidFill>
                <a:latin typeface="Trebuchet MS" pitchFamily="34" charset="0"/>
              </a:rPr>
              <a:t>inherent in the chemicals, equipment, or procedures used in an investigation should be clearly identified in a manuscript reporting the work.</a:t>
            </a:r>
          </a:p>
          <a:p>
            <a:pPr marL="457200" indent="-457200">
              <a:lnSpc>
                <a:spcPct val="115000"/>
              </a:lnSpc>
              <a:spcBef>
                <a:spcPct val="40000"/>
              </a:spcBef>
              <a:buFontTx/>
              <a:buAutoNum type="arabicPeriod"/>
            </a:pPr>
            <a:r>
              <a:rPr lang="en-US" sz="1600" b="1" i="1" dirty="0">
                <a:solidFill>
                  <a:srgbClr val="C00000"/>
                </a:solidFill>
                <a:latin typeface="Trebuchet MS" pitchFamily="34" charset="0"/>
              </a:rPr>
              <a:t>Fragmentation</a:t>
            </a:r>
            <a:r>
              <a:rPr lang="en-US" sz="1600" dirty="0">
                <a:solidFill>
                  <a:schemeClr val="accent2"/>
                </a:solidFill>
                <a:latin typeface="Trebuchet MS" pitchFamily="34" charset="0"/>
              </a:rPr>
              <a:t> of research reports should be avoided. A scientist who has done extensive work on a system or group of related systems should organize publication so that each report gives a well-rounded account of a particular aspect of the general study. […].</a:t>
            </a:r>
          </a:p>
          <a:p>
            <a:pPr marL="457200" indent="-457200">
              <a:lnSpc>
                <a:spcPct val="115000"/>
              </a:lnSpc>
              <a:spcBef>
                <a:spcPct val="40000"/>
              </a:spcBef>
              <a:buFontTx/>
              <a:buAutoNum type="arabicPeriod"/>
            </a:pPr>
            <a:r>
              <a:rPr lang="en-US" sz="1600" dirty="0">
                <a:solidFill>
                  <a:schemeClr val="accent2"/>
                </a:solidFill>
                <a:latin typeface="Trebuchet MS" pitchFamily="34" charset="0"/>
              </a:rPr>
              <a:t>In submitting a manuscript for publication, an author should inform the editor of </a:t>
            </a:r>
            <a:r>
              <a:rPr lang="en-US" sz="1600" b="1" i="1" dirty="0">
                <a:solidFill>
                  <a:srgbClr val="C00000"/>
                </a:solidFill>
                <a:latin typeface="Trebuchet MS" pitchFamily="34" charset="0"/>
              </a:rPr>
              <a:t>related manuscripts</a:t>
            </a:r>
            <a:r>
              <a:rPr lang="en-US" sz="1600" dirty="0">
                <a:solidFill>
                  <a:schemeClr val="accent2"/>
                </a:solidFill>
                <a:latin typeface="Trebuchet MS" pitchFamily="34" charset="0"/>
              </a:rPr>
              <a:t> that the author has under editorial consideration or in press.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rgbClr val="C00000"/>
                </a:solidFill>
              </a:rPr>
              <a:t>Guidelines for Publication…</a:t>
            </a:r>
          </a:p>
        </p:txBody>
      </p:sp>
      <p:sp>
        <p:nvSpPr>
          <p:cNvPr id="19459" name="Rectangle 3"/>
          <p:cNvSpPr>
            <a:spLocks noGrp="1" noChangeArrowheads="1"/>
          </p:cNvSpPr>
          <p:nvPr>
            <p:ph type="body" idx="1"/>
          </p:nvPr>
        </p:nvSpPr>
        <p:spPr>
          <a:xfrm>
            <a:off x="196850" y="1285875"/>
            <a:ext cx="9753600" cy="654050"/>
          </a:xfrm>
        </p:spPr>
        <p:txBody>
          <a:bodyPr/>
          <a:lstStyle/>
          <a:p>
            <a:pPr>
              <a:buFontTx/>
              <a:buNone/>
            </a:pPr>
            <a:r>
              <a:rPr lang="en-US" sz="1400"/>
              <a:t>From:  https://paragon.acs.org/paragon/ShowDocServlet?contentId=paragon/module_content/      </a:t>
            </a:r>
            <a:br>
              <a:rPr lang="en-US" sz="1400"/>
            </a:br>
            <a:r>
              <a:rPr lang="en-US" sz="1400"/>
              <a:t>    registration/ethical_guidelines/ethic2000.pdf</a:t>
            </a:r>
          </a:p>
        </p:txBody>
      </p:sp>
      <p:sp>
        <p:nvSpPr>
          <p:cNvPr id="19460" name="Rectangle 4"/>
          <p:cNvSpPr>
            <a:spLocks noChangeArrowheads="1"/>
          </p:cNvSpPr>
          <p:nvPr/>
        </p:nvSpPr>
        <p:spPr bwMode="auto">
          <a:xfrm>
            <a:off x="266700" y="2120900"/>
            <a:ext cx="9634538" cy="5262563"/>
          </a:xfrm>
          <a:prstGeom prst="rect">
            <a:avLst/>
          </a:prstGeom>
          <a:noFill/>
          <a:ln w="9525">
            <a:noFill/>
            <a:miter lim="800000"/>
            <a:headEnd/>
            <a:tailEnd/>
          </a:ln>
        </p:spPr>
        <p:txBody>
          <a:bodyPr>
            <a:spAutoFit/>
          </a:bodyPr>
          <a:lstStyle/>
          <a:p>
            <a:pPr marL="457200" indent="-457200">
              <a:lnSpc>
                <a:spcPct val="115000"/>
              </a:lnSpc>
              <a:spcBef>
                <a:spcPct val="40000"/>
              </a:spcBef>
              <a:buFontTx/>
              <a:buAutoNum type="arabicPeriod" startAt="8"/>
            </a:pPr>
            <a:r>
              <a:rPr lang="en-US" sz="1600" dirty="0">
                <a:solidFill>
                  <a:schemeClr val="accent2"/>
                </a:solidFill>
                <a:latin typeface="Trebuchet MS" pitchFamily="34" charset="0"/>
              </a:rPr>
              <a:t>It is improper for an author to </a:t>
            </a:r>
            <a:r>
              <a:rPr lang="en-US" sz="1600" b="1" i="1" dirty="0">
                <a:solidFill>
                  <a:srgbClr val="C00000"/>
                </a:solidFill>
                <a:latin typeface="Trebuchet MS" pitchFamily="34" charset="0"/>
              </a:rPr>
              <a:t>submit manuscripts describing essentially the same research </a:t>
            </a:r>
            <a:br>
              <a:rPr lang="en-US" sz="1600" b="1" i="1" dirty="0">
                <a:solidFill>
                  <a:srgbClr val="C00000"/>
                </a:solidFill>
                <a:latin typeface="Trebuchet MS" pitchFamily="34" charset="0"/>
              </a:rPr>
            </a:br>
            <a:r>
              <a:rPr lang="en-US" sz="1600" b="1" i="1" dirty="0">
                <a:solidFill>
                  <a:srgbClr val="C00000"/>
                </a:solidFill>
                <a:latin typeface="Trebuchet MS" pitchFamily="34" charset="0"/>
              </a:rPr>
              <a:t>to more than one journal</a:t>
            </a:r>
            <a:r>
              <a:rPr lang="en-US" sz="1600" dirty="0">
                <a:solidFill>
                  <a:schemeClr val="accent2"/>
                </a:solidFill>
                <a:latin typeface="Trebuchet MS" pitchFamily="34" charset="0"/>
              </a:rPr>
              <a:t> of primary publication […]. It is generally permissible to submit a manuscript for a full paper expanding on a previously published brief preliminary account (a “communication” or “letter”) of the same work. […]</a:t>
            </a:r>
          </a:p>
          <a:p>
            <a:pPr marL="457200" indent="-457200">
              <a:lnSpc>
                <a:spcPct val="115000"/>
              </a:lnSpc>
              <a:spcBef>
                <a:spcPct val="40000"/>
              </a:spcBef>
              <a:buFontTx/>
              <a:buAutoNum type="arabicPeriod" startAt="8"/>
            </a:pPr>
            <a:r>
              <a:rPr lang="en-US" sz="1600" dirty="0">
                <a:solidFill>
                  <a:schemeClr val="accent2"/>
                </a:solidFill>
                <a:latin typeface="Trebuchet MS" pitchFamily="34" charset="0"/>
              </a:rPr>
              <a:t>An author should </a:t>
            </a:r>
            <a:r>
              <a:rPr lang="en-US" sz="1600" b="1" i="1" dirty="0">
                <a:solidFill>
                  <a:srgbClr val="C00000"/>
                </a:solidFill>
                <a:latin typeface="Trebuchet MS" pitchFamily="34" charset="0"/>
              </a:rPr>
              <a:t>identify the source of all information</a:t>
            </a:r>
            <a:r>
              <a:rPr lang="en-US" sz="1600" dirty="0">
                <a:solidFill>
                  <a:srgbClr val="C00000"/>
                </a:solidFill>
                <a:latin typeface="Trebuchet MS" pitchFamily="34" charset="0"/>
              </a:rPr>
              <a:t> </a:t>
            </a:r>
            <a:r>
              <a:rPr lang="en-US" sz="1600" dirty="0">
                <a:solidFill>
                  <a:schemeClr val="accent2"/>
                </a:solidFill>
                <a:latin typeface="Trebuchet MS" pitchFamily="34" charset="0"/>
              </a:rPr>
              <a:t>quoted or offered, except that which is common knowledge.[…].</a:t>
            </a:r>
          </a:p>
          <a:p>
            <a:pPr marL="457200" indent="-457200">
              <a:lnSpc>
                <a:spcPct val="115000"/>
              </a:lnSpc>
              <a:spcBef>
                <a:spcPct val="40000"/>
              </a:spcBef>
              <a:buFontTx/>
              <a:buAutoNum type="arabicPeriod" startAt="8"/>
            </a:pPr>
            <a:r>
              <a:rPr lang="en-US" sz="1600" dirty="0">
                <a:solidFill>
                  <a:schemeClr val="accent2"/>
                </a:solidFill>
                <a:latin typeface="Trebuchet MS" pitchFamily="34" charset="0"/>
              </a:rPr>
              <a:t>An experimental or theoretical study may sometimes justify </a:t>
            </a:r>
            <a:r>
              <a:rPr lang="en-US" sz="1600" b="1" i="1" dirty="0">
                <a:solidFill>
                  <a:srgbClr val="C00000"/>
                </a:solidFill>
                <a:latin typeface="Trebuchet MS" pitchFamily="34" charset="0"/>
              </a:rPr>
              <a:t>criticism</a:t>
            </a:r>
            <a:r>
              <a:rPr lang="en-US" sz="1600" dirty="0">
                <a:solidFill>
                  <a:schemeClr val="accent2"/>
                </a:solidFill>
                <a:latin typeface="Trebuchet MS" pitchFamily="34" charset="0"/>
              </a:rPr>
              <a:t>, even severe criticism, of the work of another scientist. When appropriate, such criticism may be offered in published papers. However, in no case is personal criticism considered to be appropriate.</a:t>
            </a:r>
          </a:p>
          <a:p>
            <a:pPr marL="457200" indent="-457200">
              <a:lnSpc>
                <a:spcPct val="115000"/>
              </a:lnSpc>
              <a:spcBef>
                <a:spcPct val="40000"/>
              </a:spcBef>
              <a:buFontTx/>
              <a:buAutoNum type="arabicPeriod" startAt="8"/>
            </a:pPr>
            <a:r>
              <a:rPr lang="en-US" sz="1600" dirty="0">
                <a:solidFill>
                  <a:schemeClr val="accent2"/>
                </a:solidFill>
                <a:latin typeface="Trebuchet MS" pitchFamily="34" charset="0"/>
              </a:rPr>
              <a:t>The </a:t>
            </a:r>
            <a:r>
              <a:rPr lang="en-US" sz="1600" b="1" i="1" dirty="0">
                <a:solidFill>
                  <a:srgbClr val="C00000"/>
                </a:solidFill>
                <a:latin typeface="Trebuchet MS" pitchFamily="34" charset="0"/>
              </a:rPr>
              <a:t>co-authors of a paper</a:t>
            </a:r>
            <a:r>
              <a:rPr lang="en-US" sz="1600" dirty="0">
                <a:solidFill>
                  <a:srgbClr val="C00000"/>
                </a:solidFill>
                <a:latin typeface="Trebuchet MS" pitchFamily="34" charset="0"/>
              </a:rPr>
              <a:t> </a:t>
            </a:r>
            <a:r>
              <a:rPr lang="en-US" sz="1600" dirty="0">
                <a:solidFill>
                  <a:schemeClr val="accent2"/>
                </a:solidFill>
                <a:latin typeface="Trebuchet MS" pitchFamily="34" charset="0"/>
              </a:rPr>
              <a:t>should be all those persons who have made </a:t>
            </a:r>
            <a:r>
              <a:rPr lang="en-US" sz="1600" b="1" i="1" dirty="0">
                <a:solidFill>
                  <a:srgbClr val="C00000"/>
                </a:solidFill>
                <a:latin typeface="Trebuchet MS" pitchFamily="34" charset="0"/>
              </a:rPr>
              <a:t>significant scientific contributions to the work</a:t>
            </a:r>
            <a:r>
              <a:rPr lang="en-US" sz="1600" dirty="0">
                <a:solidFill>
                  <a:schemeClr val="accent2"/>
                </a:solidFill>
                <a:latin typeface="Trebuchet MS" pitchFamily="34" charset="0"/>
              </a:rPr>
              <a:t> reported and who share responsibility and accountability for the results. Other contributions should be indicated in a footnote or an “Acknowledgments” section. [...] The submitting author should have sent each living co-author a draft copy of the manuscript and have obtained the co-author’s assent to co-authorship of it.</a:t>
            </a:r>
          </a:p>
          <a:p>
            <a:pPr marL="457200" indent="-457200">
              <a:lnSpc>
                <a:spcPct val="115000"/>
              </a:lnSpc>
              <a:spcBef>
                <a:spcPct val="40000"/>
              </a:spcBef>
              <a:buFontTx/>
              <a:buAutoNum type="arabicPeriod" startAt="8"/>
            </a:pPr>
            <a:r>
              <a:rPr lang="en-US" sz="1600" dirty="0">
                <a:solidFill>
                  <a:schemeClr val="accent2"/>
                </a:solidFill>
                <a:latin typeface="Trebuchet MS" pitchFamily="34" charset="0"/>
              </a:rPr>
              <a:t>The authors should reveal to the editor any potential </a:t>
            </a:r>
            <a:r>
              <a:rPr lang="en-US" sz="1600" b="1" i="1" dirty="0">
                <a:solidFill>
                  <a:srgbClr val="C00000"/>
                </a:solidFill>
                <a:latin typeface="Trebuchet MS" pitchFamily="34" charset="0"/>
              </a:rPr>
              <a:t>conflict of interest</a:t>
            </a:r>
            <a:r>
              <a:rPr lang="en-US" sz="1600" dirty="0">
                <a:solidFill>
                  <a:schemeClr val="accent2"/>
                </a:solidFill>
                <a:latin typeface="Trebuchet MS" pitchFamily="34" charset="0"/>
              </a:rPr>
              <a:t>, e.g., a consulting or financial interest in a company, that might be affected by publication of the results contained in a manuscript.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Authorship  (</a:t>
            </a:r>
            <a:r>
              <a:rPr lang="en-US" dirty="0">
                <a:solidFill>
                  <a:srgbClr val="C00000"/>
                </a:solidFill>
              </a:rPr>
              <a:t>Pitt ORI</a:t>
            </a:r>
            <a:r>
              <a:rPr lang="en-US" dirty="0"/>
              <a:t>)</a:t>
            </a:r>
          </a:p>
        </p:txBody>
      </p:sp>
      <p:sp>
        <p:nvSpPr>
          <p:cNvPr id="20483" name="Rectangle 3"/>
          <p:cNvSpPr>
            <a:spLocks noGrp="1" noChangeArrowheads="1"/>
          </p:cNvSpPr>
          <p:nvPr>
            <p:ph type="body" idx="1"/>
          </p:nvPr>
        </p:nvSpPr>
        <p:spPr>
          <a:xfrm>
            <a:off x="196849" y="1914525"/>
            <a:ext cx="9813925" cy="5608638"/>
          </a:xfrm>
        </p:spPr>
        <p:txBody>
          <a:bodyPr/>
          <a:lstStyle/>
          <a:p>
            <a:pPr>
              <a:lnSpc>
                <a:spcPct val="120000"/>
              </a:lnSpc>
              <a:spcBef>
                <a:spcPts val="1000"/>
              </a:spcBef>
            </a:pPr>
            <a:r>
              <a:rPr lang="en-US" sz="1600" dirty="0"/>
              <a:t>Publication of research results is important as a means of </a:t>
            </a:r>
            <a:br>
              <a:rPr lang="en-US" sz="1600" dirty="0"/>
            </a:br>
            <a:r>
              <a:rPr lang="en-US" sz="1600" dirty="0"/>
              <a:t>communicating to the scholarly world so that readers may be informed </a:t>
            </a:r>
            <a:br>
              <a:rPr lang="en-US" sz="1600" dirty="0"/>
            </a:br>
            <a:r>
              <a:rPr lang="en-US" sz="1600" dirty="0"/>
              <a:t>of research results and other researchers may build on the reported findings. </a:t>
            </a:r>
            <a:br>
              <a:rPr lang="en-US" sz="1600" dirty="0"/>
            </a:br>
            <a:r>
              <a:rPr lang="en-US" sz="1600" dirty="0"/>
              <a:t>In fact, </a:t>
            </a:r>
            <a:r>
              <a:rPr lang="en-US" sz="1600" b="1" i="1" dirty="0">
                <a:solidFill>
                  <a:srgbClr val="C00000"/>
                </a:solidFill>
              </a:rPr>
              <a:t>it is an ethical obligation for an investigator at the University to make research findings accessible</a:t>
            </a:r>
            <a:r>
              <a:rPr lang="en-US" sz="1600" dirty="0">
                <a:solidFill>
                  <a:srgbClr val="C00000"/>
                </a:solidFill>
              </a:rPr>
              <a:t> </a:t>
            </a:r>
            <a:r>
              <a:rPr lang="en-US" sz="1600" dirty="0"/>
              <a:t>[…].  </a:t>
            </a:r>
          </a:p>
          <a:p>
            <a:pPr>
              <a:lnSpc>
                <a:spcPct val="120000"/>
              </a:lnSpc>
              <a:spcBef>
                <a:spcPts val="1000"/>
              </a:spcBef>
            </a:pPr>
            <a:r>
              <a:rPr lang="en-US" sz="1600" dirty="0"/>
              <a:t>The reported data and methods should be </a:t>
            </a:r>
            <a:r>
              <a:rPr lang="en-US" sz="1600" b="1" i="1" dirty="0"/>
              <a:t>sufficiently detailed so that other researchers could attempt to replicate the results</a:t>
            </a:r>
            <a:r>
              <a:rPr lang="en-US" sz="1600" dirty="0"/>
              <a:t>. Publication should be </a:t>
            </a:r>
            <a:r>
              <a:rPr lang="en-US" sz="1600" b="1" i="1" dirty="0">
                <a:solidFill>
                  <a:srgbClr val="C00000"/>
                </a:solidFill>
              </a:rPr>
              <a:t>timely but should not be hastened unduly</a:t>
            </a:r>
            <a:r>
              <a:rPr lang="en-US" sz="1600" dirty="0">
                <a:solidFill>
                  <a:srgbClr val="C00000"/>
                </a:solidFill>
              </a:rPr>
              <a:t> </a:t>
            </a:r>
            <a:r>
              <a:rPr lang="en-US" sz="1600" dirty="0"/>
              <a:t>if premature publication involves a risk of not subjecting all results to adequate internal confirmation or of not considering adequately all possible interpretations.</a:t>
            </a:r>
          </a:p>
          <a:p>
            <a:pPr>
              <a:lnSpc>
                <a:spcPct val="120000"/>
              </a:lnSpc>
              <a:spcBef>
                <a:spcPts val="1000"/>
              </a:spcBef>
            </a:pPr>
            <a:r>
              <a:rPr lang="en-US" sz="1600" dirty="0"/>
              <a:t>A </a:t>
            </a:r>
            <a:r>
              <a:rPr lang="en-US" sz="1600" b="1" i="1" dirty="0"/>
              <a:t>sponsor</a:t>
            </a:r>
            <a:r>
              <a:rPr lang="en-US" sz="1600" dirty="0"/>
              <a:t> of a research project </a:t>
            </a:r>
            <a:r>
              <a:rPr lang="en-US" sz="1600" b="1" i="1" dirty="0">
                <a:solidFill>
                  <a:srgbClr val="C00000"/>
                </a:solidFill>
              </a:rPr>
              <a:t>may not have a veto </a:t>
            </a:r>
            <a:r>
              <a:rPr lang="en-US" sz="1600" i="1" dirty="0"/>
              <a:t>over a decision to publish</a:t>
            </a:r>
            <a:r>
              <a:rPr lang="en-US" sz="1600" dirty="0"/>
              <a:t>, but a </a:t>
            </a:r>
            <a:r>
              <a:rPr lang="en-US" sz="1600" b="1" i="1" dirty="0">
                <a:solidFill>
                  <a:srgbClr val="C00000"/>
                </a:solidFill>
              </a:rPr>
              <a:t>delay</a:t>
            </a:r>
            <a:r>
              <a:rPr lang="en-US" sz="1600" i="1" dirty="0">
                <a:solidFill>
                  <a:srgbClr val="C00000"/>
                </a:solidFill>
              </a:rPr>
              <a:t> </a:t>
            </a:r>
            <a:r>
              <a:rPr lang="en-US" sz="1600" i="1" dirty="0"/>
              <a:t>of publication for an agreed period, not to exceed six months</a:t>
            </a:r>
            <a:r>
              <a:rPr lang="en-US" sz="1600" dirty="0"/>
              <a:t>, may be allowed in order to permit filing of a patent application.  </a:t>
            </a:r>
          </a:p>
          <a:p>
            <a:pPr>
              <a:lnSpc>
                <a:spcPct val="120000"/>
              </a:lnSpc>
              <a:spcBef>
                <a:spcPts val="1000"/>
              </a:spcBef>
            </a:pPr>
            <a:r>
              <a:rPr lang="en-US" sz="1600" dirty="0"/>
              <a:t>A group of journal editors, acknowledging the potential abuse of published information by perpetrators of bioterrorist acts, have suggested that </a:t>
            </a:r>
            <a:r>
              <a:rPr lang="en-US" sz="1600" b="1" dirty="0"/>
              <a:t>on occasion the potential harm to society of publication outweighs the potential societal benefits</a:t>
            </a:r>
            <a:r>
              <a:rPr lang="en-US" sz="1600" dirty="0"/>
              <a:t> of open publication of research results. </a:t>
            </a:r>
            <a:br>
              <a:rPr lang="en-US" sz="1600" dirty="0"/>
            </a:br>
            <a:r>
              <a:rPr lang="en-US" sz="1600" dirty="0"/>
              <a:t>Editors should be consulted about procedures that might be employed in such cases, such as modifying or withholding publication.</a:t>
            </a:r>
            <a:endParaRPr lang="en-US"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Withholding Publication…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60" y="1714912"/>
            <a:ext cx="1704975" cy="1990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43449" y="1633232"/>
            <a:ext cx="7907026" cy="2237536"/>
          </a:xfrm>
          <a:prstGeom prst="rect">
            <a:avLst/>
          </a:prstGeom>
        </p:spPr>
        <p:txBody>
          <a:bodyPr wrap="square">
            <a:spAutoFit/>
          </a:bodyPr>
          <a:lstStyle/>
          <a:p>
            <a:pPr marL="182880" indent="-182880">
              <a:lnSpc>
                <a:spcPct val="120000"/>
              </a:lnSpc>
              <a:spcBef>
                <a:spcPts val="600"/>
              </a:spcBef>
              <a:buFont typeface="Arial" panose="020B0604020202020204" pitchFamily="34" charset="0"/>
              <a:buChar char="•"/>
            </a:pPr>
            <a:r>
              <a:rPr lang="en-US" sz="1600" dirty="0">
                <a:latin typeface="+mj-lt"/>
              </a:rPr>
              <a:t>In 2011, two research teams (at the Erasmus Medical Center in the Netherlands and the U of Wisconsin) created a highly transmissible form of the avian flu virus H5N1 and prepared to publish their results in </a:t>
            </a:r>
            <a:r>
              <a:rPr lang="en-US" sz="1600" i="1" dirty="0">
                <a:latin typeface="+mj-lt"/>
              </a:rPr>
              <a:t>Science</a:t>
            </a:r>
            <a:r>
              <a:rPr lang="en-US" sz="1600" dirty="0">
                <a:latin typeface="+mj-lt"/>
              </a:rPr>
              <a:t> and </a:t>
            </a:r>
            <a:r>
              <a:rPr lang="en-US" sz="1600" i="1" dirty="0">
                <a:latin typeface="+mj-lt"/>
              </a:rPr>
              <a:t>Nature</a:t>
            </a:r>
            <a:r>
              <a:rPr lang="en-US" sz="1600" dirty="0">
                <a:latin typeface="+mj-lt"/>
              </a:rPr>
              <a:t>, respectively.</a:t>
            </a:r>
          </a:p>
          <a:p>
            <a:pPr marL="182880" indent="-182880">
              <a:lnSpc>
                <a:spcPct val="120000"/>
              </a:lnSpc>
              <a:spcBef>
                <a:spcPts val="600"/>
              </a:spcBef>
              <a:buFont typeface="Arial" panose="020B0604020202020204" pitchFamily="34" charset="0"/>
              <a:buChar char="•"/>
            </a:pPr>
            <a:r>
              <a:rPr lang="en-US" sz="1600" dirty="0">
                <a:latin typeface="+mj-lt"/>
              </a:rPr>
              <a:t>Following much international pressure (and an investigation by a government advisory panel, the National Science Advisory Board for Biosecurity), they reluctantly agreed to withhold vital details of their work for national-security reasons.  </a:t>
            </a:r>
            <a:r>
              <a:rPr lang="en-US" sz="1600" b="1" i="1" dirty="0">
                <a:latin typeface="+mj-lt"/>
              </a:rPr>
              <a:t>This is the first time such a step was taken.</a:t>
            </a:r>
          </a:p>
        </p:txBody>
      </p:sp>
      <p:sp>
        <p:nvSpPr>
          <p:cNvPr id="5" name="Rectangle 4"/>
          <p:cNvSpPr/>
          <p:nvPr/>
        </p:nvSpPr>
        <p:spPr>
          <a:xfrm>
            <a:off x="62766" y="7126177"/>
            <a:ext cx="9781406" cy="400110"/>
          </a:xfrm>
          <a:prstGeom prst="rect">
            <a:avLst/>
          </a:prstGeom>
        </p:spPr>
        <p:txBody>
          <a:bodyPr wrap="square">
            <a:spAutoFit/>
          </a:bodyPr>
          <a:lstStyle/>
          <a:p>
            <a:r>
              <a:rPr lang="en-US" sz="1000" dirty="0">
                <a:hlinkClick r:id="rId3"/>
              </a:rPr>
              <a:t>Sources:  http://www.nti.org/gsn/article/scientists-agree-unprecedented-withholding-flu-virus-research/</a:t>
            </a:r>
            <a:r>
              <a:rPr lang="en-US" sz="1000" dirty="0"/>
              <a:t>; http://www.nytimes.com/2011/12/21/health/fearing-terrorism-us-asks-journals-to-censor-articles-on-virus.html?_r=0;  last accessed on 10/16/2013</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996" y="4311978"/>
            <a:ext cx="2669114" cy="2027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29694" y="4219662"/>
            <a:ext cx="7020781" cy="2840201"/>
          </a:xfrm>
          <a:prstGeom prst="rect">
            <a:avLst/>
          </a:prstGeom>
        </p:spPr>
        <p:txBody>
          <a:bodyPr wrap="square">
            <a:spAutoFit/>
          </a:bodyPr>
          <a:lstStyle/>
          <a:p>
            <a:pPr marL="182880" indent="-182880">
              <a:lnSpc>
                <a:spcPct val="120000"/>
              </a:lnSpc>
              <a:spcBef>
                <a:spcPts val="300"/>
              </a:spcBef>
              <a:buFont typeface="Arial" panose="020B0604020202020204" pitchFamily="34" charset="0"/>
              <a:buChar char="•"/>
            </a:pPr>
            <a:r>
              <a:rPr lang="en-US" sz="1600" dirty="0">
                <a:solidFill>
                  <a:srgbClr val="002060"/>
                </a:solidFill>
                <a:latin typeface="+mj-lt"/>
              </a:rPr>
              <a:t>Both groups created a highly transmissible form of H5N1 in ferrets, which are considered a good model for humans.</a:t>
            </a:r>
          </a:p>
          <a:p>
            <a:pPr marL="182880" indent="-182880">
              <a:lnSpc>
                <a:spcPct val="120000"/>
              </a:lnSpc>
              <a:spcBef>
                <a:spcPts val="300"/>
              </a:spcBef>
              <a:buFont typeface="Arial" panose="020B0604020202020204" pitchFamily="34" charset="0"/>
              <a:buChar char="•"/>
            </a:pPr>
            <a:r>
              <a:rPr lang="en-US" sz="1600" dirty="0">
                <a:solidFill>
                  <a:srgbClr val="002060"/>
                </a:solidFill>
                <a:latin typeface="+mj-lt"/>
              </a:rPr>
              <a:t>H5N1 rarely infects people but has an extraordinarily high death rate when it does. Since the virus was detected in 1997, ~600 people have contracted it, more than half died. Nearly all caught it from birds (most cases in Asia). </a:t>
            </a:r>
          </a:p>
          <a:p>
            <a:pPr marL="182880" indent="-182880">
              <a:lnSpc>
                <a:spcPct val="120000"/>
              </a:lnSpc>
              <a:spcBef>
                <a:spcPts val="300"/>
              </a:spcBef>
              <a:buFont typeface="Arial" panose="020B0604020202020204" pitchFamily="34" charset="0"/>
              <a:buChar char="•"/>
            </a:pPr>
            <a:r>
              <a:rPr lang="en-US" sz="1600" dirty="0">
                <a:solidFill>
                  <a:srgbClr val="002060"/>
                </a:solidFill>
                <a:latin typeface="+mj-lt"/>
              </a:rPr>
              <a:t>If H5N1 developed the ability to spread easily from person to person, </a:t>
            </a:r>
            <a:br>
              <a:rPr lang="en-US" sz="1600" dirty="0">
                <a:solidFill>
                  <a:srgbClr val="002060"/>
                </a:solidFill>
                <a:latin typeface="+mj-lt"/>
              </a:rPr>
            </a:br>
            <a:r>
              <a:rPr lang="en-US" sz="1600" dirty="0">
                <a:solidFill>
                  <a:srgbClr val="002060"/>
                </a:solidFill>
                <a:latin typeface="+mj-lt"/>
              </a:rPr>
              <a:t>it could create one of the deadliest pandemics ever – or one of the deadliest biological weapons...</a:t>
            </a:r>
          </a:p>
        </p:txBody>
      </p:sp>
    </p:spTree>
    <p:extLst>
      <p:ext uri="{BB962C8B-B14F-4D97-AF65-F5344CB8AC3E}">
        <p14:creationId xmlns:p14="http://schemas.microsoft.com/office/powerpoint/2010/main" val="72488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uthor">
            <a:extLst>
              <a:ext uri="{FF2B5EF4-FFF2-40B4-BE49-F238E27FC236}">
                <a16:creationId xmlns:a16="http://schemas.microsoft.com/office/drawing/2014/main" id="{4FA5E760-E85C-4A34-B04E-11C48CC145B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5899" y="3962773"/>
            <a:ext cx="3171216" cy="2383781"/>
          </a:xfrm>
          <a:prstGeom prst="rect">
            <a:avLst/>
          </a:prstGeom>
          <a:noFill/>
          <a:extLst>
            <a:ext uri="{909E8E84-426E-40DD-AFC4-6F175D3DCCD1}">
              <a14:hiddenFill xmlns:a14="http://schemas.microsoft.com/office/drawing/2010/main">
                <a:solidFill>
                  <a:srgbClr val="FFFFFF"/>
                </a:solidFill>
              </a14:hiddenFill>
            </a:ext>
          </a:extLst>
        </p:spPr>
      </p:pic>
      <p:sp>
        <p:nvSpPr>
          <p:cNvPr id="256002" name="Rectangle 2"/>
          <p:cNvSpPr>
            <a:spLocks noGrp="1" noChangeArrowheads="1"/>
          </p:cNvSpPr>
          <p:nvPr>
            <p:ph type="title"/>
          </p:nvPr>
        </p:nvSpPr>
        <p:spPr>
          <a:xfrm>
            <a:off x="1303505" y="219075"/>
            <a:ext cx="7373769" cy="936625"/>
          </a:xfrm>
          <a:effectLst>
            <a:outerShdw blurRad="50800" dist="38100" dir="2700000" algn="tl" rotWithShape="0">
              <a:prstClr val="black">
                <a:alpha val="40000"/>
              </a:prstClr>
            </a:outerShdw>
          </a:effectLst>
        </p:spPr>
        <p:txBody>
          <a:bodyPr/>
          <a:lstStyle/>
          <a:p>
            <a:pPr>
              <a:defRPr/>
            </a:pPr>
            <a:r>
              <a:rPr lang="en-US" sz="4800" dirty="0" smtClean="0"/>
              <a:t>Authorship - Criteria</a:t>
            </a:r>
            <a:endParaRPr lang="en-US" sz="4800" i="1" dirty="0"/>
          </a:p>
        </p:txBody>
      </p:sp>
      <p:sp>
        <p:nvSpPr>
          <p:cNvPr id="22531" name="Rectangle 3"/>
          <p:cNvSpPr>
            <a:spLocks noGrp="1" noChangeArrowheads="1"/>
          </p:cNvSpPr>
          <p:nvPr>
            <p:ph type="body" idx="1"/>
          </p:nvPr>
        </p:nvSpPr>
        <p:spPr>
          <a:xfrm>
            <a:off x="339048" y="2045224"/>
            <a:ext cx="9426575" cy="5297488"/>
          </a:xfrm>
        </p:spPr>
        <p:txBody>
          <a:bodyPr/>
          <a:lstStyle/>
          <a:p>
            <a:pPr marL="274320" indent="-274320">
              <a:lnSpc>
                <a:spcPct val="105000"/>
              </a:lnSpc>
              <a:spcBef>
                <a:spcPts val="600"/>
              </a:spcBef>
            </a:pPr>
            <a:r>
              <a:rPr lang="en-US" sz="2400" dirty="0">
                <a:latin typeface="Calibri" panose="020F0502020204030204" pitchFamily="34" charset="0"/>
                <a:cs typeface="Calibri" panose="020F0502020204030204" pitchFamily="34" charset="0"/>
              </a:rPr>
              <a:t>Publication must give </a:t>
            </a:r>
            <a:r>
              <a:rPr lang="en-US" sz="2400" b="1" i="1" dirty="0">
                <a:solidFill>
                  <a:srgbClr val="C00000"/>
                </a:solidFill>
                <a:latin typeface="Calibri" panose="020F0502020204030204" pitchFamily="34" charset="0"/>
                <a:cs typeface="Calibri" panose="020F0502020204030204" pitchFamily="34" charset="0"/>
              </a:rPr>
              <a:t>appropriate credit to all authors</a:t>
            </a:r>
            <a:r>
              <a:rPr lang="en-US" sz="2400" dirty="0">
                <a:solidFill>
                  <a:srgbClr val="C0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for their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roles in the research.  The list of co-authors should </a:t>
            </a:r>
            <a:r>
              <a:rPr lang="en-US" sz="2400" b="1" i="1" dirty="0">
                <a:latin typeface="Calibri" panose="020F0502020204030204" pitchFamily="34" charset="0"/>
                <a:cs typeface="Calibri" panose="020F0502020204030204" pitchFamily="34" charset="0"/>
              </a:rPr>
              <a:t>reflect the </a:t>
            </a:r>
            <a:br>
              <a:rPr lang="en-US" sz="2400" b="1" i="1"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relative contributions</a:t>
            </a:r>
            <a:r>
              <a:rPr lang="en-US" sz="2400" dirty="0">
                <a:latin typeface="Calibri" panose="020F0502020204030204" pitchFamily="34" charset="0"/>
                <a:cs typeface="Calibri" panose="020F0502020204030204" pitchFamily="34" charset="0"/>
              </a:rPr>
              <a:t> of participants in the research. </a:t>
            </a:r>
          </a:p>
          <a:p>
            <a:pPr marL="274320" indent="-274320">
              <a:lnSpc>
                <a:spcPct val="105000"/>
              </a:lnSpc>
              <a:spcBef>
                <a:spcPts val="1800"/>
              </a:spcBef>
            </a:pPr>
            <a:r>
              <a:rPr lang="en-US" sz="2400" dirty="0">
                <a:latin typeface="Calibri" panose="020F0502020204030204" pitchFamily="34" charset="0"/>
                <a:cs typeface="Calibri" panose="020F0502020204030204" pitchFamily="34" charset="0"/>
              </a:rPr>
              <a:t>Many professional associations and research journals have specified criteria for authorship. One common standard […] is that </a:t>
            </a:r>
            <a:r>
              <a:rPr lang="en-US" sz="2400" b="1" i="1" dirty="0">
                <a:solidFill>
                  <a:srgbClr val="C00000"/>
                </a:solidFill>
                <a:latin typeface="Calibri" panose="020F0502020204030204" pitchFamily="34" charset="0"/>
                <a:cs typeface="Calibri" panose="020F0502020204030204" pitchFamily="34" charset="0"/>
              </a:rPr>
              <a:t>each</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author should have participated in </a:t>
            </a:r>
          </a:p>
          <a:p>
            <a:pPr marL="548640" lvl="1" indent="-274320">
              <a:lnSpc>
                <a:spcPct val="105000"/>
              </a:lnSpc>
              <a:spcBef>
                <a:spcPts val="600"/>
              </a:spcBef>
            </a:pPr>
            <a:r>
              <a:rPr lang="en-US" b="1" i="1" dirty="0">
                <a:solidFill>
                  <a:srgbClr val="00B050"/>
                </a:solidFill>
                <a:latin typeface="Calibri" panose="020F0502020204030204" pitchFamily="34" charset="0"/>
                <a:cs typeface="Calibri" panose="020F0502020204030204" pitchFamily="34" charset="0"/>
              </a:rPr>
              <a:t>formulating the research problem</a:t>
            </a:r>
            <a:r>
              <a:rPr lang="en-US" dirty="0">
                <a:latin typeface="Calibri" panose="020F0502020204030204" pitchFamily="34" charset="0"/>
                <a:cs typeface="Calibri" panose="020F0502020204030204" pitchFamily="34" charset="0"/>
              </a:rPr>
              <a:t>, </a:t>
            </a:r>
          </a:p>
          <a:p>
            <a:pPr marL="548640" lvl="1" indent="-274320">
              <a:lnSpc>
                <a:spcPct val="105000"/>
              </a:lnSpc>
              <a:spcBef>
                <a:spcPts val="600"/>
              </a:spcBef>
            </a:pPr>
            <a:r>
              <a:rPr lang="en-US" b="1" i="1" dirty="0">
                <a:solidFill>
                  <a:srgbClr val="00B050"/>
                </a:solidFill>
                <a:latin typeface="Calibri" panose="020F0502020204030204" pitchFamily="34" charset="0"/>
                <a:cs typeface="Calibri" panose="020F0502020204030204" pitchFamily="34" charset="0"/>
              </a:rPr>
              <a:t>interpreting the results</a:t>
            </a:r>
            <a:r>
              <a:rPr lang="en-US" dirty="0">
                <a:latin typeface="Calibri" panose="020F0502020204030204" pitchFamily="34" charset="0"/>
                <a:cs typeface="Calibri" panose="020F0502020204030204" pitchFamily="34" charset="0"/>
              </a:rPr>
              <a:t>, and </a:t>
            </a:r>
          </a:p>
          <a:p>
            <a:pPr marL="548640" lvl="1" indent="-274320">
              <a:lnSpc>
                <a:spcPct val="105000"/>
              </a:lnSpc>
              <a:spcBef>
                <a:spcPts val="600"/>
              </a:spcBef>
            </a:pPr>
            <a:r>
              <a:rPr lang="en-US" b="1" i="1" dirty="0">
                <a:solidFill>
                  <a:srgbClr val="00B050"/>
                </a:solidFill>
                <a:latin typeface="Calibri" panose="020F0502020204030204" pitchFamily="34" charset="0"/>
                <a:cs typeface="Calibri" panose="020F0502020204030204" pitchFamily="34" charset="0"/>
              </a:rPr>
              <a:t>writing the research paper</a:t>
            </a:r>
            <a:r>
              <a:rPr lang="en-US" dirty="0">
                <a:latin typeface="Calibri" panose="020F0502020204030204" pitchFamily="34" charset="0"/>
                <a:cs typeface="Calibri" panose="020F0502020204030204" pitchFamily="34" charset="0"/>
              </a:rPr>
              <a:t>, and </a:t>
            </a:r>
          </a:p>
          <a:p>
            <a:pPr marL="548640" lvl="1" indent="-274320">
              <a:lnSpc>
                <a:spcPct val="105000"/>
              </a:lnSpc>
              <a:spcBef>
                <a:spcPts val="600"/>
              </a:spcBef>
            </a:pPr>
            <a:r>
              <a:rPr lang="en-US" dirty="0">
                <a:latin typeface="Calibri" panose="020F0502020204030204" pitchFamily="34" charset="0"/>
                <a:cs typeface="Calibri" panose="020F0502020204030204" pitchFamily="34" charset="0"/>
              </a:rPr>
              <a:t>should be </a:t>
            </a:r>
            <a:r>
              <a:rPr lang="en-US" b="1" i="1" dirty="0">
                <a:solidFill>
                  <a:srgbClr val="00B050"/>
                </a:solidFill>
                <a:latin typeface="Calibri" panose="020F0502020204030204" pitchFamily="34" charset="0"/>
                <a:cs typeface="Calibri" panose="020F0502020204030204" pitchFamily="34" charset="0"/>
              </a:rPr>
              <a:t>prepared to defend the publication</a:t>
            </a:r>
            <a:r>
              <a:rPr lang="en-US" dirty="0">
                <a:solidFill>
                  <a:srgbClr val="00B050"/>
                </a:solidFill>
                <a:latin typeface="Calibri" panose="020F0502020204030204" pitchFamily="34" charset="0"/>
                <a:cs typeface="Calibri" panose="020F0502020204030204" pitchFamily="34" charset="0"/>
              </a:rPr>
              <a:t> </a:t>
            </a:r>
            <a:r>
              <a:rPr lang="en-US" b="1" i="1" dirty="0">
                <a:solidFill>
                  <a:srgbClr val="00B050"/>
                </a:solidFill>
                <a:latin typeface="Calibri" panose="020F0502020204030204" pitchFamily="34" charset="0"/>
                <a:cs typeface="Calibri" panose="020F0502020204030204" pitchFamily="34" charset="0"/>
              </a:rPr>
              <a:t>against criticisms</a:t>
            </a:r>
            <a:r>
              <a:rPr lang="en-US" dirty="0">
                <a:latin typeface="Calibri" panose="020F0502020204030204" pitchFamily="34" charset="0"/>
                <a:cs typeface="Calibri" panose="020F0502020204030204" pitchFamily="34" charset="0"/>
              </a:rPr>
              <a:t>. </a:t>
            </a:r>
          </a:p>
          <a:p>
            <a:pPr marL="274320" lvl="1" indent="0">
              <a:lnSpc>
                <a:spcPct val="105000"/>
              </a:lnSpc>
              <a:spcBef>
                <a:spcPts val="1200"/>
              </a:spcBef>
              <a:buFontTx/>
              <a:buNone/>
            </a:pPr>
            <a:r>
              <a:rPr lang="en-US" dirty="0">
                <a:latin typeface="Calibri" panose="020F0502020204030204" pitchFamily="34" charset="0"/>
                <a:cs typeface="Calibri" panose="020F0502020204030204" pitchFamily="34" charset="0"/>
              </a:rPr>
              <a:t>Other statements require </a:t>
            </a:r>
            <a:r>
              <a:rPr lang="en-US" b="1" i="1" dirty="0">
                <a:solidFill>
                  <a:srgbClr val="C00000"/>
                </a:solidFill>
                <a:latin typeface="Calibri" panose="020F0502020204030204" pitchFamily="34" charset="0"/>
                <a:cs typeface="Calibri" panose="020F0502020204030204" pitchFamily="34" charset="0"/>
              </a:rPr>
              <a:t>meeting two or three of the above criteria</a:t>
            </a:r>
            <a:r>
              <a:rPr lang="en-US" dirty="0">
                <a:latin typeface="Calibri" panose="020F0502020204030204" pitchFamily="34" charset="0"/>
                <a:cs typeface="Calibri" panose="020F0502020204030204" pitchFamily="34" charset="0"/>
              </a:rPr>
              <a:t>. </a:t>
            </a:r>
          </a:p>
        </p:txBody>
      </p:sp>
      <p:pic>
        <p:nvPicPr>
          <p:cNvPr id="1028" name="Picture 4" descr="Image result for author">
            <a:extLst>
              <a:ext uri="{FF2B5EF4-FFF2-40B4-BE49-F238E27FC236}">
                <a16:creationId xmlns:a16="http://schemas.microsoft.com/office/drawing/2014/main" id="{062AEED9-E5A5-49B9-B47B-FA94BEEBE7B9}"/>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6732" y="34250"/>
            <a:ext cx="1420238" cy="1420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7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Conflict of Interest</a:t>
            </a:r>
          </a:p>
        </p:txBody>
      </p:sp>
      <p:sp>
        <p:nvSpPr>
          <p:cNvPr id="4099" name="Rectangle 3"/>
          <p:cNvSpPr>
            <a:spLocks noGrp="1" noChangeArrowheads="1"/>
          </p:cNvSpPr>
          <p:nvPr>
            <p:ph type="body" idx="1"/>
          </p:nvPr>
        </p:nvSpPr>
        <p:spPr>
          <a:xfrm>
            <a:off x="196850" y="2781300"/>
            <a:ext cx="9753600" cy="4687888"/>
          </a:xfrm>
        </p:spPr>
        <p:txBody>
          <a:bodyPr/>
          <a:lstStyle/>
          <a:p>
            <a:pPr>
              <a:lnSpc>
                <a:spcPct val="120000"/>
              </a:lnSpc>
              <a:spcBef>
                <a:spcPct val="60000"/>
              </a:spcBef>
              <a:buFontTx/>
              <a:buNone/>
            </a:pPr>
            <a:r>
              <a:rPr lang="en-US" sz="2000" dirty="0"/>
              <a:t>“A </a:t>
            </a:r>
            <a:r>
              <a:rPr lang="en-US" sz="2000" b="1" i="1" u="sng" dirty="0">
                <a:solidFill>
                  <a:srgbClr val="C00000"/>
                </a:solidFill>
              </a:rPr>
              <a:t>conflict of interest</a:t>
            </a:r>
            <a:r>
              <a:rPr lang="en-US" sz="2000" dirty="0">
                <a:solidFill>
                  <a:srgbClr val="C00000"/>
                </a:solidFill>
              </a:rPr>
              <a:t> </a:t>
            </a:r>
            <a:r>
              <a:rPr lang="en-US" sz="2000" dirty="0"/>
              <a:t>is a situation in which </a:t>
            </a:r>
            <a:r>
              <a:rPr lang="en-US" sz="2000" b="1" i="1" dirty="0"/>
              <a:t>someone in a position of trust</a:t>
            </a:r>
            <a:r>
              <a:rPr lang="en-US" sz="2000" dirty="0"/>
              <a:t>, such as a lawyer, insurance adjuster, a politician, executive or director of a corporation or a medical research scientist or physician, </a:t>
            </a:r>
            <a:r>
              <a:rPr lang="en-US" sz="2000" b="1" i="1" dirty="0"/>
              <a:t>has competing professional or personal interests</a:t>
            </a:r>
            <a:r>
              <a:rPr lang="en-US" sz="2000" dirty="0"/>
              <a:t>. Such competing interests can make it difficult to fulfill his or her duties impartially. </a:t>
            </a:r>
          </a:p>
          <a:p>
            <a:pPr>
              <a:lnSpc>
                <a:spcPct val="120000"/>
              </a:lnSpc>
              <a:spcBef>
                <a:spcPct val="60000"/>
              </a:spcBef>
              <a:buFontTx/>
              <a:buNone/>
            </a:pPr>
            <a:r>
              <a:rPr lang="en-US" sz="2000" dirty="0"/>
              <a:t>A conflict of interest </a:t>
            </a:r>
            <a:r>
              <a:rPr lang="en-US" sz="2000" b="1" i="1" dirty="0">
                <a:solidFill>
                  <a:srgbClr val="C00000"/>
                </a:solidFill>
              </a:rPr>
              <a:t>exists even if no unethical or improper act results from it</a:t>
            </a:r>
            <a:r>
              <a:rPr lang="en-US" sz="2000" dirty="0"/>
              <a:t>. A conflict of interest can create an </a:t>
            </a:r>
            <a:r>
              <a:rPr lang="en-US" sz="2000" i="1" u="sng" dirty="0"/>
              <a:t>appearance of impropriety </a:t>
            </a:r>
            <a:r>
              <a:rPr lang="en-US" sz="2000" dirty="0"/>
              <a:t>that can </a:t>
            </a:r>
            <a:r>
              <a:rPr lang="en-US" sz="2000" i="1" u="sng" dirty="0"/>
              <a:t>undermine confidence </a:t>
            </a:r>
            <a:r>
              <a:rPr lang="en-US" sz="2000" dirty="0"/>
              <a:t>in the person, profession, or court system. A conflict can be mitigated by third party verification or third party evaluation noted below—but it still exists.”</a:t>
            </a:r>
          </a:p>
          <a:p>
            <a:pPr>
              <a:lnSpc>
                <a:spcPct val="120000"/>
              </a:lnSpc>
              <a:spcBef>
                <a:spcPct val="60000"/>
              </a:spcBef>
              <a:buFontTx/>
              <a:buNone/>
            </a:pPr>
            <a:r>
              <a:rPr lang="en-US" sz="2000" dirty="0"/>
              <a:t>(</a:t>
            </a:r>
            <a:r>
              <a:rPr lang="en-US" sz="2000" i="1" dirty="0"/>
              <a:t>Source: Wikipedia</a:t>
            </a:r>
            <a:r>
              <a:rPr lang="en-US" sz="20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163780" y="126423"/>
            <a:ext cx="7616825" cy="936625"/>
          </a:xfrm>
          <a:effectLst>
            <a:outerShdw blurRad="50800" dist="38100" dir="2700000" algn="tl" rotWithShape="0">
              <a:prstClr val="black">
                <a:alpha val="40000"/>
              </a:prstClr>
            </a:outerShdw>
          </a:effectLst>
        </p:spPr>
        <p:txBody>
          <a:bodyPr/>
          <a:lstStyle/>
          <a:p>
            <a:pPr>
              <a:defRPr/>
            </a:pPr>
            <a:r>
              <a:rPr lang="en-US" sz="4800" dirty="0"/>
              <a:t>Authorship  -  </a:t>
            </a:r>
            <a:r>
              <a:rPr lang="en-US" sz="4800" i="1" dirty="0"/>
              <a:t>Criteria</a:t>
            </a:r>
          </a:p>
        </p:txBody>
      </p:sp>
      <p:sp>
        <p:nvSpPr>
          <p:cNvPr id="23555" name="Rectangle 3"/>
          <p:cNvSpPr>
            <a:spLocks noGrp="1" noChangeArrowheads="1"/>
          </p:cNvSpPr>
          <p:nvPr>
            <p:ph type="body" idx="1"/>
          </p:nvPr>
        </p:nvSpPr>
        <p:spPr>
          <a:xfrm>
            <a:off x="196850" y="1871663"/>
            <a:ext cx="9753600" cy="5761037"/>
          </a:xfrm>
        </p:spPr>
        <p:txBody>
          <a:bodyPr/>
          <a:lstStyle/>
          <a:p>
            <a:pPr>
              <a:lnSpc>
                <a:spcPct val="105000"/>
              </a:lnSpc>
            </a:pPr>
            <a:r>
              <a:rPr lang="en-US" sz="1800" dirty="0"/>
              <a:t>A person's name </a:t>
            </a:r>
            <a:r>
              <a:rPr lang="en-US" sz="1800" b="1" i="1" dirty="0">
                <a:solidFill>
                  <a:srgbClr val="C00000"/>
                </a:solidFill>
              </a:rPr>
              <a:t>should not be listed as author without his or her knowledge, permission, and review of the final version of the manuscript</a:t>
            </a:r>
            <a:r>
              <a:rPr lang="en-US" sz="1800" dirty="0"/>
              <a:t>, which includes the names of all co-authors.  A procedure that has been adopted by some journals and some universities is that each author must sign a statement attesting to having read and approved the final manuscript and/or to having made a substantial contribution to the manuscript. […]</a:t>
            </a:r>
          </a:p>
          <a:p>
            <a:pPr>
              <a:lnSpc>
                <a:spcPct val="105000"/>
              </a:lnSpc>
            </a:pPr>
            <a:r>
              <a:rPr lang="en-US" sz="1800" dirty="0"/>
              <a:t>A person whose contribution merits co-authorship should be </a:t>
            </a:r>
            <a:r>
              <a:rPr lang="en-US" sz="1800" b="1" i="1" dirty="0">
                <a:solidFill>
                  <a:srgbClr val="C00000"/>
                </a:solidFill>
              </a:rPr>
              <a:t>named even in oral presentations</a:t>
            </a:r>
            <a:r>
              <a:rPr lang="en-US" sz="1800" dirty="0">
                <a:solidFill>
                  <a:srgbClr val="C00000"/>
                </a:solidFill>
              </a:rPr>
              <a:t> </a:t>
            </a:r>
            <a:r>
              <a:rPr lang="en-US" sz="1800" dirty="0"/>
              <a:t>[…]. The entitlement to authorship should be the same whether or not a person is still at the original location of the research when a paper is submitted for publication. </a:t>
            </a:r>
          </a:p>
          <a:p>
            <a:pPr>
              <a:lnSpc>
                <a:spcPct val="105000"/>
              </a:lnSpc>
            </a:pPr>
            <a:r>
              <a:rPr lang="en-US" sz="1800" dirty="0"/>
              <a:t>[…] one should </a:t>
            </a:r>
            <a:r>
              <a:rPr lang="en-US" sz="1800" b="1" i="1" dirty="0">
                <a:solidFill>
                  <a:srgbClr val="C00000"/>
                </a:solidFill>
              </a:rPr>
              <a:t>avoid the listing of so-called honorary authors</a:t>
            </a:r>
            <a:r>
              <a:rPr lang="en-US" sz="1800" dirty="0"/>
              <a:t>, who do not meet the criteria for authorship. Many […] standards for authorship suggest the use of alternative forms of acknowledgment within the paper for contributions that do not merit co-authorship, e.g., for technical assistance, for providing research materials or facilities, or for meeting some but not all of the stated criteria for authorship. </a:t>
            </a:r>
          </a:p>
          <a:p>
            <a:pPr>
              <a:lnSpc>
                <a:spcPct val="105000"/>
              </a:lnSpc>
            </a:pPr>
            <a:r>
              <a:rPr lang="en-US" sz="1800" dirty="0"/>
              <a:t>To avoid misunderstandings and even recriminations, the inclusion and exclusion of names of research participants as co-authors </a:t>
            </a:r>
            <a:r>
              <a:rPr lang="en-US" sz="1800" dirty="0">
                <a:solidFill>
                  <a:srgbClr val="C00000"/>
                </a:solidFill>
              </a:rPr>
              <a:t>should be made clear to all participants in the research</a:t>
            </a:r>
            <a:r>
              <a:rPr lang="en-US" sz="1800" dirty="0"/>
              <a:t> </a:t>
            </a:r>
            <a:r>
              <a:rPr lang="en-US" sz="1800" b="1" i="1" dirty="0">
                <a:solidFill>
                  <a:srgbClr val="C00000"/>
                </a:solidFill>
              </a:rPr>
              <a:t>prior to submission of the manuscript</a:t>
            </a:r>
            <a:r>
              <a:rPr lang="en-US" sz="1800" dirty="0"/>
              <a:t>. </a:t>
            </a:r>
          </a:p>
        </p:txBody>
      </p:sp>
      <p:pic>
        <p:nvPicPr>
          <p:cNvPr id="4" name="Picture 4" descr="Image result for author">
            <a:extLst>
              <a:ext uri="{FF2B5EF4-FFF2-40B4-BE49-F238E27FC236}">
                <a16:creationId xmlns:a16="http://schemas.microsoft.com/office/drawing/2014/main" id="{062AEED9-E5A5-49B9-B47B-FA94BEEBE7B9}"/>
              </a:ext>
            </a:extLst>
          </p:cNvPr>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6732" y="34250"/>
            <a:ext cx="1420238" cy="1420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28600" y="152400"/>
            <a:ext cx="8632825" cy="936625"/>
          </a:xfrm>
          <a:effectLst>
            <a:outerShdw blurRad="50800" dist="38100" dir="2700000" algn="tl" rotWithShape="0">
              <a:prstClr val="black">
                <a:alpha val="40000"/>
              </a:prstClr>
            </a:outerShdw>
          </a:effectLst>
        </p:spPr>
        <p:txBody>
          <a:bodyPr/>
          <a:lstStyle/>
          <a:p>
            <a:pPr>
              <a:defRPr/>
            </a:pPr>
            <a:r>
              <a:rPr lang="en-US" dirty="0"/>
              <a:t>Authorship  -  </a:t>
            </a:r>
            <a:r>
              <a:rPr lang="en-US" i="1" dirty="0"/>
              <a:t>Order of Authors</a:t>
            </a:r>
          </a:p>
        </p:txBody>
      </p:sp>
      <p:sp>
        <p:nvSpPr>
          <p:cNvPr id="24579" name="Rectangle 3"/>
          <p:cNvSpPr>
            <a:spLocks noGrp="1" noChangeArrowheads="1"/>
          </p:cNvSpPr>
          <p:nvPr>
            <p:ph type="body" idx="1"/>
          </p:nvPr>
        </p:nvSpPr>
        <p:spPr>
          <a:xfrm>
            <a:off x="228600" y="2252663"/>
            <a:ext cx="9753600" cy="4995862"/>
          </a:xfrm>
        </p:spPr>
        <p:txBody>
          <a:bodyPr/>
          <a:lstStyle/>
          <a:p>
            <a:pPr>
              <a:spcBef>
                <a:spcPts val="1800"/>
              </a:spcBef>
            </a:pPr>
            <a:r>
              <a:rPr lang="en-US" sz="1800" dirty="0"/>
              <a:t>Customs regarding the order in which co-authors' names appear vary with the discipline. Whatever the discipline, </a:t>
            </a:r>
            <a:r>
              <a:rPr lang="en-US" sz="1800" b="1" i="1" dirty="0"/>
              <a:t>it is important that all co-authors understand the basis</a:t>
            </a:r>
            <a:r>
              <a:rPr lang="en-US" sz="1800" dirty="0"/>
              <a:t> for assigning an order of names and agree in advance to the assignments. </a:t>
            </a:r>
          </a:p>
          <a:p>
            <a:pPr>
              <a:spcBef>
                <a:spcPts val="1800"/>
              </a:spcBef>
            </a:pPr>
            <a:r>
              <a:rPr lang="en-US" sz="1800" dirty="0"/>
              <a:t>A </a:t>
            </a:r>
            <a:r>
              <a:rPr lang="en-US" sz="1800" b="1" i="1" dirty="0">
                <a:solidFill>
                  <a:srgbClr val="C00000"/>
                </a:solidFill>
              </a:rPr>
              <a:t>corresponding, or senior, author</a:t>
            </a:r>
            <a:r>
              <a:rPr lang="en-US" sz="1800" dirty="0">
                <a:solidFill>
                  <a:srgbClr val="C00000"/>
                </a:solidFill>
              </a:rPr>
              <a:t> </a:t>
            </a:r>
            <a:r>
              <a:rPr lang="en-US" sz="1800" dirty="0"/>
              <a:t>(usually the </a:t>
            </a:r>
            <a:r>
              <a:rPr lang="en-US" sz="1800" b="1" dirty="0"/>
              <a:t>first</a:t>
            </a:r>
            <a:r>
              <a:rPr lang="en-US" sz="1800" dirty="0"/>
              <a:t> or </a:t>
            </a:r>
            <a:r>
              <a:rPr lang="en-US" sz="1800" b="1" dirty="0"/>
              <a:t>last</a:t>
            </a:r>
            <a:r>
              <a:rPr lang="en-US" sz="1800" dirty="0"/>
              <a:t> of the listed names in a multi-authored manuscript) should be designated for every paper, who will be responsible for communicating with the publisher and for informing all co-authors of the status of review and publication […] and who will ensure that all listed authors have approved the submitted version of the manuscript.  </a:t>
            </a:r>
            <a:br>
              <a:rPr lang="en-US" sz="1800" dirty="0"/>
            </a:br>
            <a:r>
              <a:rPr lang="en-US" sz="1800" b="1" i="1" dirty="0"/>
              <a:t>This person has a greater responsibility than other co-authors to vouch for the integrity of the research report and should make every effort to understand and defend </a:t>
            </a:r>
            <a:r>
              <a:rPr lang="en-US" sz="1800" b="1" i="1" dirty="0">
                <a:solidFill>
                  <a:srgbClr val="C00000"/>
                </a:solidFill>
              </a:rPr>
              <a:t>every element </a:t>
            </a:r>
            <a:r>
              <a:rPr lang="en-US" sz="1800" b="1" i="1" dirty="0"/>
              <a:t>of the reported research</a:t>
            </a:r>
            <a:r>
              <a:rPr lang="en-US" sz="1800" dirty="0"/>
              <a:t>, even though this may be challenging when the report depends on data generated by co-authors using technical methods in which the senior or corresponding author has no or limited expertise.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85763" y="266700"/>
            <a:ext cx="8153400" cy="936625"/>
          </a:xfrm>
          <a:effectLst>
            <a:outerShdw blurRad="50800" dist="38100" dir="2700000" algn="tl" rotWithShape="0">
              <a:prstClr val="black">
                <a:alpha val="40000"/>
              </a:prstClr>
            </a:outerShdw>
          </a:effectLst>
        </p:spPr>
        <p:txBody>
          <a:bodyPr/>
          <a:lstStyle/>
          <a:p>
            <a:pPr>
              <a:defRPr/>
            </a:pPr>
            <a:r>
              <a:rPr lang="en-US" dirty="0"/>
              <a:t>Publication:  The Author List</a:t>
            </a:r>
          </a:p>
        </p:txBody>
      </p:sp>
      <p:pic>
        <p:nvPicPr>
          <p:cNvPr id="21507" name="Picture 4"/>
          <p:cNvPicPr>
            <a:picLocks noChangeAspect="1" noChangeArrowheads="1"/>
          </p:cNvPicPr>
          <p:nvPr/>
        </p:nvPicPr>
        <p:blipFill>
          <a:blip r:embed="rId2" cstate="print"/>
          <a:srcRect/>
          <a:stretch>
            <a:fillRect/>
          </a:stretch>
        </p:blipFill>
        <p:spPr bwMode="auto">
          <a:xfrm>
            <a:off x="1187133" y="2817241"/>
            <a:ext cx="7938579" cy="34391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chemeClr val="bg1">
                    <a:lumMod val="50000"/>
                  </a:schemeClr>
                </a:solidFill>
              </a:rPr>
              <a:t>Authorship:  Example</a:t>
            </a:r>
          </a:p>
        </p:txBody>
      </p:sp>
      <p:sp>
        <p:nvSpPr>
          <p:cNvPr id="25603" name="Rectangle 3"/>
          <p:cNvSpPr>
            <a:spLocks noGrp="1" noChangeArrowheads="1"/>
          </p:cNvSpPr>
          <p:nvPr>
            <p:ph type="body" idx="1"/>
          </p:nvPr>
        </p:nvSpPr>
        <p:spPr>
          <a:xfrm>
            <a:off x="228600" y="1843088"/>
            <a:ext cx="9753600" cy="5516562"/>
          </a:xfrm>
        </p:spPr>
        <p:txBody>
          <a:bodyPr/>
          <a:lstStyle/>
          <a:p>
            <a:pPr>
              <a:lnSpc>
                <a:spcPct val="105000"/>
              </a:lnSpc>
              <a:buFontTx/>
              <a:buNone/>
            </a:pPr>
            <a:r>
              <a:rPr lang="en-US" sz="1400" b="1" i="1" dirty="0"/>
              <a:t>Nature 447, 1087-1093 (28 June 2007) | doi:10.1038/nature05887</a:t>
            </a:r>
            <a:br>
              <a:rPr lang="en-US" sz="1400" b="1" i="1" dirty="0"/>
            </a:br>
            <a:r>
              <a:rPr lang="en-US" sz="2000" b="1" dirty="0"/>
              <a:t>Genome-wide association study identifies novel breast cancer susceptibility loci</a:t>
            </a:r>
          </a:p>
          <a:p>
            <a:pPr>
              <a:lnSpc>
                <a:spcPct val="105000"/>
              </a:lnSpc>
            </a:pPr>
            <a:endParaRPr lang="en-US" sz="2000" b="1" dirty="0"/>
          </a:p>
          <a:p>
            <a:pPr>
              <a:lnSpc>
                <a:spcPct val="120000"/>
              </a:lnSpc>
              <a:buFontTx/>
              <a:buNone/>
            </a:pPr>
            <a:r>
              <a:rPr lang="en-US" sz="1200" dirty="0"/>
              <a:t>Douglas F. Easton</a:t>
            </a:r>
            <a:r>
              <a:rPr lang="en-US" sz="1200" baseline="30000" dirty="0"/>
              <a:t>1</a:t>
            </a:r>
            <a:r>
              <a:rPr lang="en-US" sz="1200" dirty="0"/>
              <a:t>, Karen A. Pooley</a:t>
            </a:r>
            <a:r>
              <a:rPr lang="en-US" sz="1200" baseline="30000" dirty="0"/>
              <a:t>2</a:t>
            </a:r>
            <a:r>
              <a:rPr lang="en-US" sz="1200" dirty="0"/>
              <a:t>, Alison M. Dunning</a:t>
            </a:r>
            <a:r>
              <a:rPr lang="en-US" sz="1200" baseline="30000" dirty="0"/>
              <a:t>2</a:t>
            </a:r>
            <a:r>
              <a:rPr lang="en-US" sz="1200" dirty="0"/>
              <a:t>, Paul D. P. Pharoah</a:t>
            </a:r>
            <a:r>
              <a:rPr lang="en-US" sz="1200" baseline="30000" dirty="0"/>
              <a:t>2</a:t>
            </a:r>
            <a:r>
              <a:rPr lang="en-US" sz="1200" dirty="0"/>
              <a:t>, Deborah Thompson</a:t>
            </a:r>
            <a:r>
              <a:rPr lang="en-US" sz="1200" baseline="30000" dirty="0"/>
              <a:t>1</a:t>
            </a:r>
            <a:r>
              <a:rPr lang="en-US" sz="1200" dirty="0"/>
              <a:t>, Dennis G. Ballinger</a:t>
            </a:r>
            <a:r>
              <a:rPr lang="en-US" sz="1200" baseline="30000" dirty="0"/>
              <a:t>3</a:t>
            </a:r>
            <a:r>
              <a:rPr lang="en-US" sz="1200" dirty="0"/>
              <a:t>, Jeffery P. Struewing</a:t>
            </a:r>
            <a:r>
              <a:rPr lang="en-US" sz="1200" baseline="30000" dirty="0"/>
              <a:t>4</a:t>
            </a:r>
            <a:r>
              <a:rPr lang="en-US" sz="1200" dirty="0"/>
              <a:t>, Jonathan Morrison</a:t>
            </a:r>
            <a:r>
              <a:rPr lang="en-US" sz="1200" baseline="30000" dirty="0"/>
              <a:t>2</a:t>
            </a:r>
            <a:r>
              <a:rPr lang="en-US" sz="1200" dirty="0"/>
              <a:t>, Helen Field</a:t>
            </a:r>
            <a:r>
              <a:rPr lang="en-US" sz="1200" baseline="30000" dirty="0"/>
              <a:t>2</a:t>
            </a:r>
            <a:r>
              <a:rPr lang="en-US" sz="1200" dirty="0"/>
              <a:t>, Robert Luben</a:t>
            </a:r>
            <a:r>
              <a:rPr lang="en-US" sz="1200" baseline="30000" dirty="0"/>
              <a:t>5</a:t>
            </a:r>
            <a:r>
              <a:rPr lang="en-US" sz="1200" dirty="0"/>
              <a:t>, Nicholas Wareham</a:t>
            </a:r>
            <a:r>
              <a:rPr lang="en-US" sz="1200" baseline="30000" dirty="0"/>
              <a:t>5</a:t>
            </a:r>
            <a:r>
              <a:rPr lang="en-US" sz="1200" dirty="0"/>
              <a:t>, </a:t>
            </a:r>
            <a:r>
              <a:rPr lang="en-US" sz="1200" dirty="0" err="1"/>
              <a:t>Shahana</a:t>
            </a:r>
            <a:r>
              <a:rPr lang="en-US" sz="1200" dirty="0"/>
              <a:t> Ahmed</a:t>
            </a:r>
            <a:r>
              <a:rPr lang="en-US" sz="1200" baseline="30000" dirty="0"/>
              <a:t>2</a:t>
            </a:r>
            <a:r>
              <a:rPr lang="en-US" sz="1200" dirty="0"/>
              <a:t>, Catherine S. Healey</a:t>
            </a:r>
            <a:r>
              <a:rPr lang="en-US" sz="1200" baseline="30000" dirty="0"/>
              <a:t>2</a:t>
            </a:r>
            <a:r>
              <a:rPr lang="en-US" sz="1200" dirty="0"/>
              <a:t>, Richard Bowman</a:t>
            </a:r>
            <a:r>
              <a:rPr lang="en-US" sz="1200" baseline="30000" dirty="0"/>
              <a:t>6</a:t>
            </a:r>
            <a:r>
              <a:rPr lang="en-US" sz="1200" dirty="0"/>
              <a:t>, </a:t>
            </a:r>
            <a:r>
              <a:rPr lang="en-US" sz="1200" u="sng" dirty="0"/>
              <a:t>The SEARCH collaborators</a:t>
            </a:r>
            <a:r>
              <a:rPr lang="en-US" sz="1200" dirty="0"/>
              <a:t> and , Kerstin B. Meyer</a:t>
            </a:r>
            <a:r>
              <a:rPr lang="en-US" sz="1200" baseline="30000" dirty="0"/>
              <a:t>7</a:t>
            </a:r>
            <a:r>
              <a:rPr lang="en-US" sz="1200" dirty="0"/>
              <a:t>, Christopher A. Haiman</a:t>
            </a:r>
            <a:r>
              <a:rPr lang="en-US" sz="1200" baseline="30000" dirty="0"/>
              <a:t>8</a:t>
            </a:r>
            <a:r>
              <a:rPr lang="en-US" sz="1200" dirty="0"/>
              <a:t>, Laurence K. Kolonel</a:t>
            </a:r>
            <a:r>
              <a:rPr lang="en-US" sz="1200" baseline="30000" dirty="0"/>
              <a:t>9</a:t>
            </a:r>
            <a:r>
              <a:rPr lang="en-US" sz="1200" dirty="0"/>
              <a:t>, Brian E. Henderson</a:t>
            </a:r>
            <a:r>
              <a:rPr lang="en-US" sz="1200" baseline="30000" dirty="0"/>
              <a:t>8</a:t>
            </a:r>
            <a:r>
              <a:rPr lang="en-US" sz="1200" dirty="0"/>
              <a:t>, </a:t>
            </a:r>
            <a:r>
              <a:rPr lang="en-US" sz="1200" dirty="0" err="1"/>
              <a:t>Loic</a:t>
            </a:r>
            <a:r>
              <a:rPr lang="en-US" sz="1200" dirty="0"/>
              <a:t> Le Marchand</a:t>
            </a:r>
            <a:r>
              <a:rPr lang="en-US" sz="1200" baseline="30000" dirty="0"/>
              <a:t>9</a:t>
            </a:r>
            <a:r>
              <a:rPr lang="en-US" sz="1200" dirty="0"/>
              <a:t>, Paul Brennan</a:t>
            </a:r>
            <a:r>
              <a:rPr lang="en-US" sz="1200" baseline="30000" dirty="0"/>
              <a:t>10</a:t>
            </a:r>
            <a:r>
              <a:rPr lang="en-US" sz="1200" dirty="0"/>
              <a:t>, </a:t>
            </a:r>
            <a:r>
              <a:rPr lang="en-US" sz="1200" dirty="0" err="1"/>
              <a:t>Suleeporn</a:t>
            </a:r>
            <a:r>
              <a:rPr lang="en-US" sz="1200" dirty="0"/>
              <a:t> Sangrajrang</a:t>
            </a:r>
            <a:r>
              <a:rPr lang="en-US" sz="1200" baseline="30000" dirty="0"/>
              <a:t>11</a:t>
            </a:r>
            <a:r>
              <a:rPr lang="en-US" sz="1200" dirty="0"/>
              <a:t>, Valerie Gaborieau</a:t>
            </a:r>
            <a:r>
              <a:rPr lang="en-US" sz="1200" baseline="30000" dirty="0"/>
              <a:t>10</a:t>
            </a:r>
            <a:r>
              <a:rPr lang="en-US" sz="1200" dirty="0"/>
              <a:t>, </a:t>
            </a:r>
            <a:r>
              <a:rPr lang="en-US" sz="1200" dirty="0" err="1"/>
              <a:t>Fabrice</a:t>
            </a:r>
            <a:r>
              <a:rPr lang="en-US" sz="1200" dirty="0"/>
              <a:t> Odefrey</a:t>
            </a:r>
            <a:r>
              <a:rPr lang="en-US" sz="1200" baseline="30000" dirty="0"/>
              <a:t>10</a:t>
            </a:r>
            <a:r>
              <a:rPr lang="en-US" sz="1200" dirty="0"/>
              <a:t>, Chen-Yang Shen</a:t>
            </a:r>
            <a:r>
              <a:rPr lang="en-US" sz="1200" baseline="30000" dirty="0"/>
              <a:t>12</a:t>
            </a:r>
            <a:r>
              <a:rPr lang="en-US" sz="1200" dirty="0"/>
              <a:t>, Pei-</a:t>
            </a:r>
            <a:r>
              <a:rPr lang="en-US" sz="1200" dirty="0" err="1"/>
              <a:t>Ei</a:t>
            </a:r>
            <a:r>
              <a:rPr lang="en-US" sz="1200" dirty="0"/>
              <a:t> Wu</a:t>
            </a:r>
            <a:r>
              <a:rPr lang="en-US" sz="1200" baseline="30000" dirty="0"/>
              <a:t>12</a:t>
            </a:r>
            <a:r>
              <a:rPr lang="en-US" sz="1200" dirty="0"/>
              <a:t>, Hui-Chun Wang</a:t>
            </a:r>
            <a:r>
              <a:rPr lang="en-US" sz="1200" baseline="30000" dirty="0"/>
              <a:t>12</a:t>
            </a:r>
            <a:r>
              <a:rPr lang="en-US" sz="1200" dirty="0"/>
              <a:t>, Diana Eccles</a:t>
            </a:r>
            <a:r>
              <a:rPr lang="en-US" sz="1200" baseline="30000" dirty="0"/>
              <a:t>13</a:t>
            </a:r>
            <a:r>
              <a:rPr lang="en-US" sz="1200" dirty="0"/>
              <a:t>, D. Gareth Evans</a:t>
            </a:r>
            <a:r>
              <a:rPr lang="en-US" sz="1200" baseline="30000" dirty="0"/>
              <a:t>14</a:t>
            </a:r>
            <a:r>
              <a:rPr lang="en-US" sz="1200" dirty="0"/>
              <a:t>, Julian Peto</a:t>
            </a:r>
            <a:r>
              <a:rPr lang="en-US" sz="1200" baseline="30000" dirty="0"/>
              <a:t>15</a:t>
            </a:r>
            <a:r>
              <a:rPr lang="en-US" sz="1200" dirty="0"/>
              <a:t>, Olivia Fletcher</a:t>
            </a:r>
            <a:r>
              <a:rPr lang="en-US" sz="1200" baseline="30000" dirty="0"/>
              <a:t>16</a:t>
            </a:r>
            <a:r>
              <a:rPr lang="en-US" sz="1200" dirty="0"/>
              <a:t>, </a:t>
            </a:r>
            <a:r>
              <a:rPr lang="en-US" sz="1200" dirty="0" err="1"/>
              <a:t>Nichola</a:t>
            </a:r>
            <a:r>
              <a:rPr lang="en-US" sz="1200" dirty="0"/>
              <a:t> Johnson</a:t>
            </a:r>
            <a:r>
              <a:rPr lang="en-US" sz="1200" baseline="30000" dirty="0"/>
              <a:t>16</a:t>
            </a:r>
            <a:r>
              <a:rPr lang="en-US" sz="1200" dirty="0"/>
              <a:t>, Sheila Seal</a:t>
            </a:r>
            <a:r>
              <a:rPr lang="en-US" sz="1200" baseline="30000" dirty="0"/>
              <a:t>17</a:t>
            </a:r>
            <a:r>
              <a:rPr lang="en-US" sz="1200" dirty="0"/>
              <a:t>, Michael R. Stratton</a:t>
            </a:r>
            <a:r>
              <a:rPr lang="en-US" sz="1200" baseline="30000" dirty="0"/>
              <a:t>17,18</a:t>
            </a:r>
            <a:r>
              <a:rPr lang="en-US" sz="1200" dirty="0"/>
              <a:t>, </a:t>
            </a:r>
            <a:r>
              <a:rPr lang="en-US" sz="1200" dirty="0" err="1"/>
              <a:t>Nazneen</a:t>
            </a:r>
            <a:r>
              <a:rPr lang="en-US" sz="1200" dirty="0"/>
              <a:t> Rahman</a:t>
            </a:r>
            <a:r>
              <a:rPr lang="en-US" sz="1200" baseline="30000" dirty="0"/>
              <a:t>17</a:t>
            </a:r>
            <a:r>
              <a:rPr lang="en-US" sz="1200" dirty="0"/>
              <a:t>, Georgia Chenevix-Trench</a:t>
            </a:r>
            <a:r>
              <a:rPr lang="en-US" sz="1200" baseline="30000" dirty="0"/>
              <a:t>19</a:t>
            </a:r>
            <a:r>
              <a:rPr lang="en-US" sz="1200" dirty="0"/>
              <a:t>, </a:t>
            </a:r>
            <a:r>
              <a:rPr lang="en-US" sz="1200" dirty="0" err="1"/>
              <a:t>Stig</a:t>
            </a:r>
            <a:r>
              <a:rPr lang="en-US" sz="1200" dirty="0"/>
              <a:t> E. Bojesen</a:t>
            </a:r>
            <a:r>
              <a:rPr lang="en-US" sz="1200" baseline="30000" dirty="0"/>
              <a:t>20</a:t>
            </a:r>
            <a:r>
              <a:rPr lang="en-US" sz="1200" dirty="0"/>
              <a:t>, </a:t>
            </a:r>
            <a:r>
              <a:rPr lang="en-US" sz="1200" dirty="0" err="1"/>
              <a:t>Børge</a:t>
            </a:r>
            <a:r>
              <a:rPr lang="en-US" sz="1200" dirty="0"/>
              <a:t> G. Nordestgaard</a:t>
            </a:r>
            <a:r>
              <a:rPr lang="en-US" sz="1200" baseline="30000" dirty="0"/>
              <a:t>20</a:t>
            </a:r>
            <a:r>
              <a:rPr lang="en-US" sz="1200" dirty="0"/>
              <a:t>, Christen K. Axelsson</a:t>
            </a:r>
            <a:r>
              <a:rPr lang="en-US" sz="1200" baseline="30000" dirty="0"/>
              <a:t>21</a:t>
            </a:r>
            <a:r>
              <a:rPr lang="en-US" sz="1200" dirty="0"/>
              <a:t>, Montserrat Garcia-Closas</a:t>
            </a:r>
            <a:r>
              <a:rPr lang="en-US" sz="1200" baseline="30000" dirty="0"/>
              <a:t>22</a:t>
            </a:r>
            <a:r>
              <a:rPr lang="en-US" sz="1200" dirty="0"/>
              <a:t>, Louise Brinton</a:t>
            </a:r>
            <a:r>
              <a:rPr lang="en-US" sz="1200" baseline="30000" dirty="0"/>
              <a:t>22</a:t>
            </a:r>
            <a:r>
              <a:rPr lang="en-US" sz="1200" dirty="0"/>
              <a:t>, Stephen Chanock</a:t>
            </a:r>
            <a:r>
              <a:rPr lang="en-US" sz="1200" baseline="30000" dirty="0"/>
              <a:t>23</a:t>
            </a:r>
            <a:r>
              <a:rPr lang="en-US" sz="1200" dirty="0"/>
              <a:t>, </a:t>
            </a:r>
            <a:r>
              <a:rPr lang="en-US" sz="1200" dirty="0" err="1"/>
              <a:t>Jolanta</a:t>
            </a:r>
            <a:r>
              <a:rPr lang="en-US" sz="1200" dirty="0"/>
              <a:t> Lissowska</a:t>
            </a:r>
            <a:r>
              <a:rPr lang="en-US" sz="1200" baseline="30000" dirty="0"/>
              <a:t>24</a:t>
            </a:r>
            <a:r>
              <a:rPr lang="en-US" sz="1200" dirty="0"/>
              <a:t>, </a:t>
            </a:r>
            <a:r>
              <a:rPr lang="en-US" sz="1200" dirty="0" err="1"/>
              <a:t>Beata</a:t>
            </a:r>
            <a:r>
              <a:rPr lang="en-US" sz="1200" dirty="0"/>
              <a:t> Peplonska</a:t>
            </a:r>
            <a:r>
              <a:rPr lang="en-US" sz="1200" baseline="30000" dirty="0"/>
              <a:t>25</a:t>
            </a:r>
            <a:r>
              <a:rPr lang="en-US" sz="1200" dirty="0"/>
              <a:t>, </a:t>
            </a:r>
            <a:r>
              <a:rPr lang="en-US" sz="1200" dirty="0" err="1"/>
              <a:t>Heli</a:t>
            </a:r>
            <a:r>
              <a:rPr lang="en-US" sz="1200" dirty="0"/>
              <a:t> Nevanlinna</a:t>
            </a:r>
            <a:r>
              <a:rPr lang="en-US" sz="1200" baseline="30000" dirty="0"/>
              <a:t>26</a:t>
            </a:r>
            <a:r>
              <a:rPr lang="en-US" sz="1200" dirty="0"/>
              <a:t>, Rainer Fagerholm</a:t>
            </a:r>
            <a:r>
              <a:rPr lang="en-US" sz="1200" baseline="30000" dirty="0"/>
              <a:t>26</a:t>
            </a:r>
            <a:r>
              <a:rPr lang="en-US" sz="1200" dirty="0"/>
              <a:t>, </a:t>
            </a:r>
            <a:r>
              <a:rPr lang="en-US" sz="1200" dirty="0" err="1"/>
              <a:t>Hannaleena</a:t>
            </a:r>
            <a:r>
              <a:rPr lang="en-US" sz="1200" dirty="0"/>
              <a:t> Eerola</a:t>
            </a:r>
            <a:r>
              <a:rPr lang="en-US" sz="1200" baseline="30000" dirty="0"/>
              <a:t>26,27</a:t>
            </a:r>
            <a:r>
              <a:rPr lang="en-US" sz="1200" dirty="0"/>
              <a:t>, </a:t>
            </a:r>
            <a:r>
              <a:rPr lang="en-US" sz="1200" dirty="0" err="1"/>
              <a:t>Daehee</a:t>
            </a:r>
            <a:r>
              <a:rPr lang="en-US" sz="1200" dirty="0"/>
              <a:t> Kang</a:t>
            </a:r>
            <a:r>
              <a:rPr lang="en-US" sz="1200" baseline="30000" dirty="0"/>
              <a:t>28</a:t>
            </a:r>
            <a:r>
              <a:rPr lang="en-US" sz="1200" dirty="0"/>
              <a:t>, </a:t>
            </a:r>
            <a:r>
              <a:rPr lang="en-US" sz="1200" dirty="0" err="1"/>
              <a:t>Keun</a:t>
            </a:r>
            <a:r>
              <a:rPr lang="en-US" sz="1200" dirty="0"/>
              <a:t>-Young Yoo</a:t>
            </a:r>
            <a:r>
              <a:rPr lang="en-US" sz="1200" baseline="30000" dirty="0"/>
              <a:t>28,29</a:t>
            </a:r>
            <a:r>
              <a:rPr lang="en-US" sz="1200" dirty="0"/>
              <a:t>, Dong-Young Noh</a:t>
            </a:r>
            <a:r>
              <a:rPr lang="en-US" sz="1200" baseline="30000" dirty="0"/>
              <a:t>28</a:t>
            </a:r>
            <a:r>
              <a:rPr lang="en-US" sz="1200" dirty="0"/>
              <a:t>, </a:t>
            </a:r>
            <a:r>
              <a:rPr lang="en-US" sz="1200" dirty="0" err="1"/>
              <a:t>Sei</a:t>
            </a:r>
            <a:r>
              <a:rPr lang="en-US" sz="1200" dirty="0"/>
              <a:t>-Hyun Ahn</a:t>
            </a:r>
            <a:r>
              <a:rPr lang="en-US" sz="1200" baseline="30000" dirty="0"/>
              <a:t>30</a:t>
            </a:r>
            <a:r>
              <a:rPr lang="en-US" sz="1200" dirty="0"/>
              <a:t>, David J. Hunter</a:t>
            </a:r>
            <a:r>
              <a:rPr lang="en-US" sz="1200" baseline="30000" dirty="0"/>
              <a:t>31,32</a:t>
            </a:r>
            <a:r>
              <a:rPr lang="en-US" sz="1200" dirty="0"/>
              <a:t>, Susan E. Hankinson</a:t>
            </a:r>
            <a:r>
              <a:rPr lang="en-US" sz="1200" baseline="30000" dirty="0"/>
              <a:t>32</a:t>
            </a:r>
            <a:r>
              <a:rPr lang="en-US" sz="1200" dirty="0"/>
              <a:t>, David G. Cox</a:t>
            </a:r>
            <a:r>
              <a:rPr lang="en-US" sz="1200" baseline="30000" dirty="0"/>
              <a:t>31</a:t>
            </a:r>
            <a:r>
              <a:rPr lang="en-US" sz="1200" dirty="0"/>
              <a:t>, Per Hall</a:t>
            </a:r>
            <a:r>
              <a:rPr lang="en-US" sz="1200" baseline="30000" dirty="0"/>
              <a:t>33</a:t>
            </a:r>
            <a:r>
              <a:rPr lang="en-US" sz="1200" dirty="0"/>
              <a:t>, Sara Wedren</a:t>
            </a:r>
            <a:r>
              <a:rPr lang="en-US" sz="1200" baseline="30000" dirty="0"/>
              <a:t>33</a:t>
            </a:r>
            <a:r>
              <a:rPr lang="en-US" sz="1200" dirty="0"/>
              <a:t>, </a:t>
            </a:r>
            <a:r>
              <a:rPr lang="en-US" sz="1200" dirty="0" err="1"/>
              <a:t>Jianjun</a:t>
            </a:r>
            <a:r>
              <a:rPr lang="en-US" sz="1200" dirty="0"/>
              <a:t> Liu</a:t>
            </a:r>
            <a:r>
              <a:rPr lang="en-US" sz="1200" baseline="30000" dirty="0"/>
              <a:t>34</a:t>
            </a:r>
            <a:r>
              <a:rPr lang="en-US" sz="1200" dirty="0"/>
              <a:t>, Yen-Ling Low</a:t>
            </a:r>
            <a:r>
              <a:rPr lang="en-US" sz="1200" baseline="30000" dirty="0"/>
              <a:t>34</a:t>
            </a:r>
            <a:r>
              <a:rPr lang="en-US" sz="1200" dirty="0"/>
              <a:t>, Natalia Bogdanova</a:t>
            </a:r>
            <a:r>
              <a:rPr lang="en-US" sz="1200" baseline="30000" dirty="0"/>
              <a:t>35,36</a:t>
            </a:r>
            <a:r>
              <a:rPr lang="en-US" sz="1200" dirty="0"/>
              <a:t>, Peter Schürmann</a:t>
            </a:r>
            <a:r>
              <a:rPr lang="en-US" sz="1200" baseline="30000" dirty="0"/>
              <a:t>36</a:t>
            </a:r>
            <a:r>
              <a:rPr lang="en-US" sz="1200" dirty="0"/>
              <a:t>, </a:t>
            </a:r>
            <a:r>
              <a:rPr lang="en-US" sz="1200" dirty="0" err="1"/>
              <a:t>Thilo</a:t>
            </a:r>
            <a:r>
              <a:rPr lang="en-US" sz="1200" dirty="0"/>
              <a:t> Dörk</a:t>
            </a:r>
            <a:r>
              <a:rPr lang="en-US" sz="1200" baseline="30000" dirty="0"/>
              <a:t>36</a:t>
            </a:r>
            <a:r>
              <a:rPr lang="en-US" sz="1200" dirty="0"/>
              <a:t>, Rob A. E. M. Tollenaar</a:t>
            </a:r>
            <a:r>
              <a:rPr lang="en-US" sz="1200" baseline="30000" dirty="0"/>
              <a:t>37</a:t>
            </a:r>
            <a:r>
              <a:rPr lang="en-US" sz="1200" dirty="0"/>
              <a:t>, Catharina E. Jacobi</a:t>
            </a:r>
            <a:r>
              <a:rPr lang="en-US" sz="1200" baseline="30000" dirty="0"/>
              <a:t>38</a:t>
            </a:r>
            <a:r>
              <a:rPr lang="en-US" sz="1200" dirty="0"/>
              <a:t>, Peter Devilee</a:t>
            </a:r>
            <a:r>
              <a:rPr lang="en-US" sz="1200" baseline="30000" dirty="0"/>
              <a:t>39</a:t>
            </a:r>
            <a:r>
              <a:rPr lang="en-US" sz="1200" dirty="0"/>
              <a:t>, Jan G. M. Klijn</a:t>
            </a:r>
            <a:r>
              <a:rPr lang="en-US" sz="1200" baseline="30000" dirty="0"/>
              <a:t>40</a:t>
            </a:r>
            <a:r>
              <a:rPr lang="en-US" sz="1200" dirty="0"/>
              <a:t>, Alice J. Sigurdson</a:t>
            </a:r>
            <a:r>
              <a:rPr lang="en-US" sz="1200" baseline="30000" dirty="0"/>
              <a:t>41</a:t>
            </a:r>
            <a:r>
              <a:rPr lang="en-US" sz="1200" dirty="0"/>
              <a:t>, Michele M. Doody</a:t>
            </a:r>
            <a:r>
              <a:rPr lang="en-US" sz="1200" baseline="30000" dirty="0"/>
              <a:t>41</a:t>
            </a:r>
            <a:r>
              <a:rPr lang="en-US" sz="1200" dirty="0"/>
              <a:t>, Bruce H. Alexander</a:t>
            </a:r>
            <a:r>
              <a:rPr lang="en-US" sz="1200" baseline="30000" dirty="0"/>
              <a:t>42</a:t>
            </a:r>
            <a:r>
              <a:rPr lang="en-US" sz="1200" dirty="0"/>
              <a:t>, </a:t>
            </a:r>
            <a:r>
              <a:rPr lang="en-US" sz="1200" dirty="0" err="1"/>
              <a:t>Jinghui</a:t>
            </a:r>
            <a:r>
              <a:rPr lang="en-US" sz="1200" dirty="0"/>
              <a:t> Zhang</a:t>
            </a:r>
            <a:r>
              <a:rPr lang="en-US" sz="1200" baseline="30000" dirty="0"/>
              <a:t>4</a:t>
            </a:r>
            <a:r>
              <a:rPr lang="en-US" sz="1200" dirty="0"/>
              <a:t>, Angela Cox</a:t>
            </a:r>
            <a:r>
              <a:rPr lang="en-US" sz="1200" baseline="30000" dirty="0"/>
              <a:t>43</a:t>
            </a:r>
            <a:r>
              <a:rPr lang="en-US" sz="1200" dirty="0"/>
              <a:t>, Ian W. Brock</a:t>
            </a:r>
            <a:r>
              <a:rPr lang="en-US" sz="1200" baseline="30000" dirty="0"/>
              <a:t>43</a:t>
            </a:r>
            <a:r>
              <a:rPr lang="en-US" sz="1200" dirty="0"/>
              <a:t>, Gordon MacPherson</a:t>
            </a:r>
            <a:r>
              <a:rPr lang="en-US" sz="1200" baseline="30000" dirty="0"/>
              <a:t>43</a:t>
            </a:r>
            <a:r>
              <a:rPr lang="en-US" sz="1200" dirty="0"/>
              <a:t>, Malcolm W. R. Reed</a:t>
            </a:r>
            <a:r>
              <a:rPr lang="en-US" sz="1200" baseline="30000" dirty="0"/>
              <a:t>44</a:t>
            </a:r>
            <a:r>
              <a:rPr lang="en-US" sz="1200" dirty="0"/>
              <a:t>, Fergus J. Couch</a:t>
            </a:r>
            <a:r>
              <a:rPr lang="en-US" sz="1200" baseline="30000" dirty="0"/>
              <a:t>45</a:t>
            </a:r>
            <a:r>
              <a:rPr lang="en-US" sz="1200" dirty="0"/>
              <a:t>, Ellen L. Goode</a:t>
            </a:r>
            <a:r>
              <a:rPr lang="en-US" sz="1200" baseline="30000" dirty="0"/>
              <a:t>45</a:t>
            </a:r>
            <a:r>
              <a:rPr lang="en-US" sz="1200" dirty="0"/>
              <a:t>, Janet E. Olson</a:t>
            </a:r>
            <a:r>
              <a:rPr lang="en-US" sz="1200" baseline="30000" dirty="0"/>
              <a:t>45</a:t>
            </a:r>
            <a:r>
              <a:rPr lang="en-US" sz="1200" dirty="0"/>
              <a:t>, Hanne Meijers-Heijboer</a:t>
            </a:r>
            <a:r>
              <a:rPr lang="en-US" sz="1200" baseline="30000" dirty="0"/>
              <a:t>46,47</a:t>
            </a:r>
            <a:r>
              <a:rPr lang="en-US" sz="1200" dirty="0"/>
              <a:t>, </a:t>
            </a:r>
            <a:r>
              <a:rPr lang="en-US" sz="1200" dirty="0" err="1"/>
              <a:t>Ans</a:t>
            </a:r>
            <a:r>
              <a:rPr lang="en-US" sz="1200" dirty="0"/>
              <a:t> van den Ouweland</a:t>
            </a:r>
            <a:r>
              <a:rPr lang="en-US" sz="1200" baseline="30000" dirty="0"/>
              <a:t>47</a:t>
            </a:r>
            <a:r>
              <a:rPr lang="en-US" sz="1200" dirty="0"/>
              <a:t>, André Uitterlinden</a:t>
            </a:r>
            <a:r>
              <a:rPr lang="en-US" sz="1200" baseline="30000" dirty="0"/>
              <a:t>48</a:t>
            </a:r>
            <a:r>
              <a:rPr lang="en-US" sz="1200" dirty="0"/>
              <a:t>, Fernando Rivadeneira</a:t>
            </a:r>
            <a:r>
              <a:rPr lang="en-US" sz="1200" baseline="30000" dirty="0"/>
              <a:t>48</a:t>
            </a:r>
            <a:r>
              <a:rPr lang="en-US" sz="1200" dirty="0"/>
              <a:t>, Roger L. Milne</a:t>
            </a:r>
            <a:r>
              <a:rPr lang="en-US" sz="1200" baseline="30000" dirty="0"/>
              <a:t>49</a:t>
            </a:r>
            <a:r>
              <a:rPr lang="en-US" sz="1200" dirty="0"/>
              <a:t>, Gloria Ribas</a:t>
            </a:r>
            <a:r>
              <a:rPr lang="en-US" sz="1200" baseline="30000" dirty="0"/>
              <a:t>49</a:t>
            </a:r>
            <a:r>
              <a:rPr lang="en-US" sz="1200" dirty="0"/>
              <a:t>, Anna Gonzalez-Neira</a:t>
            </a:r>
            <a:r>
              <a:rPr lang="en-US" sz="1200" baseline="30000" dirty="0"/>
              <a:t>49</a:t>
            </a:r>
            <a:r>
              <a:rPr lang="en-US" sz="1200" dirty="0"/>
              <a:t>, Javier Benitez</a:t>
            </a:r>
            <a:r>
              <a:rPr lang="en-US" sz="1200" baseline="30000" dirty="0"/>
              <a:t>49</a:t>
            </a:r>
            <a:r>
              <a:rPr lang="en-US" sz="1200" dirty="0"/>
              <a:t>, John L. Hopper</a:t>
            </a:r>
            <a:r>
              <a:rPr lang="en-US" sz="1200" baseline="30000" dirty="0"/>
              <a:t>50</a:t>
            </a:r>
            <a:r>
              <a:rPr lang="en-US" sz="1200" dirty="0"/>
              <a:t>, Margaret McCredie</a:t>
            </a:r>
            <a:r>
              <a:rPr lang="en-US" sz="1200" baseline="30000" dirty="0"/>
              <a:t>51</a:t>
            </a:r>
            <a:r>
              <a:rPr lang="en-US" sz="1200" dirty="0"/>
              <a:t>, Melissa Southey</a:t>
            </a:r>
            <a:r>
              <a:rPr lang="en-US" sz="1200" baseline="30000" dirty="0"/>
              <a:t>50</a:t>
            </a:r>
            <a:r>
              <a:rPr lang="en-US" sz="1200" dirty="0"/>
              <a:t>, Graham G. Giles</a:t>
            </a:r>
            <a:r>
              <a:rPr lang="en-US" sz="1200" baseline="30000" dirty="0"/>
              <a:t>52</a:t>
            </a:r>
            <a:r>
              <a:rPr lang="en-US" sz="1200" dirty="0"/>
              <a:t>, Chris Schroen</a:t>
            </a:r>
            <a:r>
              <a:rPr lang="en-US" sz="1200" baseline="30000" dirty="0"/>
              <a:t>53</a:t>
            </a:r>
            <a:r>
              <a:rPr lang="en-US" sz="1200" dirty="0"/>
              <a:t>, Christina Justenhoven</a:t>
            </a:r>
            <a:r>
              <a:rPr lang="en-US" sz="1200" baseline="30000" dirty="0"/>
              <a:t>54</a:t>
            </a:r>
            <a:r>
              <a:rPr lang="en-US" sz="1200" dirty="0"/>
              <a:t>, </a:t>
            </a:r>
            <a:r>
              <a:rPr lang="en-US" sz="1200" dirty="0" err="1"/>
              <a:t>Hiltrud</a:t>
            </a:r>
            <a:r>
              <a:rPr lang="en-US" sz="1200" dirty="0"/>
              <a:t> Brauch</a:t>
            </a:r>
            <a:r>
              <a:rPr lang="en-US" sz="1200" baseline="30000" dirty="0"/>
              <a:t>54</a:t>
            </a:r>
            <a:r>
              <a:rPr lang="en-US" sz="1200" dirty="0"/>
              <a:t>, Ute Hamann</a:t>
            </a:r>
            <a:r>
              <a:rPr lang="en-US" sz="1200" baseline="30000" dirty="0"/>
              <a:t>55</a:t>
            </a:r>
            <a:r>
              <a:rPr lang="en-US" sz="1200" dirty="0"/>
              <a:t>, Yon-</a:t>
            </a:r>
            <a:r>
              <a:rPr lang="en-US" sz="1200" dirty="0" err="1"/>
              <a:t>Dschun</a:t>
            </a:r>
            <a:r>
              <a:rPr lang="en-US" sz="1200" dirty="0"/>
              <a:t> Ko</a:t>
            </a:r>
            <a:r>
              <a:rPr lang="en-US" sz="1200" baseline="30000" dirty="0"/>
              <a:t>56</a:t>
            </a:r>
            <a:r>
              <a:rPr lang="en-US" sz="1200" dirty="0"/>
              <a:t>, Amanda B. Spurdle</a:t>
            </a:r>
            <a:r>
              <a:rPr lang="en-US" sz="1200" baseline="30000" dirty="0"/>
              <a:t>19</a:t>
            </a:r>
            <a:r>
              <a:rPr lang="en-US" sz="1200" dirty="0"/>
              <a:t>, Jonathan Beesley</a:t>
            </a:r>
            <a:r>
              <a:rPr lang="en-US" sz="1200" baseline="30000" dirty="0"/>
              <a:t>19</a:t>
            </a:r>
            <a:r>
              <a:rPr lang="en-US" sz="1200" dirty="0"/>
              <a:t>, </a:t>
            </a:r>
            <a:r>
              <a:rPr lang="en-US" sz="1200" dirty="0" err="1"/>
              <a:t>Xiaoqing</a:t>
            </a:r>
            <a:r>
              <a:rPr lang="en-US" sz="1200" dirty="0"/>
              <a:t> Chen</a:t>
            </a:r>
            <a:r>
              <a:rPr lang="en-US" sz="1200" baseline="30000" dirty="0"/>
              <a:t>19</a:t>
            </a:r>
            <a:r>
              <a:rPr lang="en-US" sz="1200" dirty="0"/>
              <a:t> </a:t>
            </a:r>
            <a:r>
              <a:rPr lang="en-US" sz="1200" u="sng" dirty="0" err="1"/>
              <a:t>kConFab</a:t>
            </a:r>
            <a:r>
              <a:rPr lang="en-US" sz="1200" dirty="0"/>
              <a:t> and </a:t>
            </a:r>
            <a:r>
              <a:rPr lang="en-US" sz="1200" u="sng" dirty="0"/>
              <a:t>AOCS Management Group</a:t>
            </a:r>
            <a:r>
              <a:rPr lang="en-US" sz="1200" dirty="0"/>
              <a:t> and , </a:t>
            </a:r>
            <a:r>
              <a:rPr lang="en-US" sz="1200" dirty="0" err="1"/>
              <a:t>Arto</a:t>
            </a:r>
            <a:r>
              <a:rPr lang="en-US" sz="1200" dirty="0"/>
              <a:t> Mannermaa</a:t>
            </a:r>
            <a:r>
              <a:rPr lang="en-US" sz="1200" baseline="30000" dirty="0"/>
              <a:t>118,119</a:t>
            </a:r>
            <a:r>
              <a:rPr lang="en-US" sz="1200" dirty="0"/>
              <a:t>, </a:t>
            </a:r>
            <a:r>
              <a:rPr lang="en-US" sz="1200" dirty="0" err="1"/>
              <a:t>Veli-Matti</a:t>
            </a:r>
            <a:r>
              <a:rPr lang="en-US" sz="1200" dirty="0"/>
              <a:t> Kosma</a:t>
            </a:r>
            <a:r>
              <a:rPr lang="en-US" sz="1200" baseline="30000" dirty="0"/>
              <a:t>118,119</a:t>
            </a:r>
            <a:r>
              <a:rPr lang="en-US" sz="1200" dirty="0"/>
              <a:t>, </a:t>
            </a:r>
            <a:r>
              <a:rPr lang="en-US" sz="1200" dirty="0" err="1"/>
              <a:t>Vesa</a:t>
            </a:r>
            <a:r>
              <a:rPr lang="en-US" sz="1200" dirty="0"/>
              <a:t> Kataja</a:t>
            </a:r>
            <a:r>
              <a:rPr lang="en-US" sz="1200" baseline="30000" dirty="0"/>
              <a:t>118,120</a:t>
            </a:r>
            <a:r>
              <a:rPr lang="en-US" sz="1200" dirty="0"/>
              <a:t>, </a:t>
            </a:r>
            <a:r>
              <a:rPr lang="en-US" sz="1200" dirty="0" err="1"/>
              <a:t>Jaana</a:t>
            </a:r>
            <a:r>
              <a:rPr lang="en-US" sz="1200" dirty="0"/>
              <a:t> Hartikainen</a:t>
            </a:r>
            <a:r>
              <a:rPr lang="en-US" sz="1200" baseline="30000" dirty="0"/>
              <a:t>118,119</a:t>
            </a:r>
            <a:r>
              <a:rPr lang="en-US" sz="1200" dirty="0"/>
              <a:t>, Nicholas E. Day</a:t>
            </a:r>
            <a:r>
              <a:rPr lang="en-US" sz="1200" baseline="30000" dirty="0"/>
              <a:t>65</a:t>
            </a:r>
            <a:r>
              <a:rPr lang="en-US" sz="1200" dirty="0"/>
              <a:t>, David R. Cox</a:t>
            </a:r>
            <a:r>
              <a:rPr lang="en-US" sz="1200" baseline="30000" dirty="0"/>
              <a:t>63</a:t>
            </a:r>
            <a:r>
              <a:rPr lang="en-US" sz="1200" dirty="0"/>
              <a:t> &amp; Bruce A. J. Ponder</a:t>
            </a:r>
            <a:r>
              <a:rPr lang="en-US" sz="1200" baseline="30000" dirty="0"/>
              <a:t>62,67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a:solidFill>
                  <a:schemeClr val="bg1">
                    <a:lumMod val="50000"/>
                  </a:schemeClr>
                </a:solidFill>
              </a:rPr>
              <a:t>…and there is more…!</a:t>
            </a:r>
          </a:p>
        </p:txBody>
      </p:sp>
      <p:sp>
        <p:nvSpPr>
          <p:cNvPr id="244739" name="Rectangle 3"/>
          <p:cNvSpPr>
            <a:spLocks noGrp="1" noChangeArrowheads="1"/>
          </p:cNvSpPr>
          <p:nvPr>
            <p:ph type="body" idx="1"/>
          </p:nvPr>
        </p:nvSpPr>
        <p:spPr>
          <a:xfrm>
            <a:off x="196850" y="2157413"/>
            <a:ext cx="9753600" cy="5327650"/>
          </a:xfrm>
        </p:spPr>
        <p:txBody>
          <a:bodyPr/>
          <a:lstStyle/>
          <a:p>
            <a:pPr>
              <a:lnSpc>
                <a:spcPct val="105000"/>
              </a:lnSpc>
              <a:buFontTx/>
              <a:buNone/>
            </a:pPr>
            <a:r>
              <a:rPr lang="en-US" sz="1200" b="1" i="1" u="sng"/>
              <a:t>The SEARCH collaborators</a:t>
            </a:r>
          </a:p>
          <a:p>
            <a:pPr>
              <a:lnSpc>
                <a:spcPct val="105000"/>
              </a:lnSpc>
              <a:buFontTx/>
              <a:buNone/>
            </a:pPr>
            <a:r>
              <a:rPr lang="en-US" sz="1200"/>
              <a:t>Craig Luccarini</a:t>
            </a:r>
            <a:r>
              <a:rPr lang="en-US" sz="1200" baseline="30000"/>
              <a:t>61</a:t>
            </a:r>
            <a:r>
              <a:rPr lang="en-US" sz="1200"/>
              <a:t>, Don Conroy</a:t>
            </a:r>
            <a:r>
              <a:rPr lang="en-US" sz="1200" baseline="30000"/>
              <a:t>61</a:t>
            </a:r>
            <a:r>
              <a:rPr lang="en-US" sz="1200"/>
              <a:t>, Mitul Shah</a:t>
            </a:r>
            <a:r>
              <a:rPr lang="en-US" sz="1200" baseline="30000"/>
              <a:t>61</a:t>
            </a:r>
            <a:r>
              <a:rPr lang="en-US" sz="1200"/>
              <a:t>, Hannah Munday</a:t>
            </a:r>
            <a:r>
              <a:rPr lang="en-US" sz="1200" baseline="30000"/>
              <a:t>61</a:t>
            </a:r>
            <a:r>
              <a:rPr lang="en-US" sz="1200"/>
              <a:t>, Clare Jordan</a:t>
            </a:r>
            <a:r>
              <a:rPr lang="en-US" sz="1200" baseline="30000"/>
              <a:t>61</a:t>
            </a:r>
            <a:r>
              <a:rPr lang="en-US" sz="1200"/>
              <a:t>, Barbara Perkins</a:t>
            </a:r>
            <a:r>
              <a:rPr lang="en-US" sz="1200" baseline="30000"/>
              <a:t>61</a:t>
            </a:r>
            <a:r>
              <a:rPr lang="en-US" sz="1200"/>
              <a:t>, Judy West</a:t>
            </a:r>
            <a:r>
              <a:rPr lang="en-US" sz="1200" baseline="30000"/>
              <a:t>61</a:t>
            </a:r>
            <a:r>
              <a:rPr lang="en-US" sz="1200"/>
              <a:t> &amp; Karen Redman</a:t>
            </a:r>
            <a:r>
              <a:rPr lang="en-US" sz="1200" baseline="30000"/>
              <a:t>61,4</a:t>
            </a:r>
          </a:p>
          <a:p>
            <a:pPr>
              <a:lnSpc>
                <a:spcPct val="105000"/>
              </a:lnSpc>
              <a:buFontTx/>
              <a:buNone/>
            </a:pPr>
            <a:endParaRPr lang="en-US" sz="1200"/>
          </a:p>
          <a:p>
            <a:pPr>
              <a:lnSpc>
                <a:spcPct val="105000"/>
              </a:lnSpc>
              <a:buFontTx/>
              <a:buNone/>
            </a:pPr>
            <a:r>
              <a:rPr lang="en-US" sz="1200" b="1" i="1" u="sng"/>
              <a:t>kConFab</a:t>
            </a:r>
          </a:p>
          <a:p>
            <a:pPr>
              <a:lnSpc>
                <a:spcPct val="105000"/>
              </a:lnSpc>
              <a:buFontTx/>
              <a:buNone/>
            </a:pPr>
            <a:r>
              <a:rPr lang="en-US" sz="1200"/>
              <a:t>Morteza Aghmesheh</a:t>
            </a:r>
            <a:r>
              <a:rPr lang="en-US" sz="1200" baseline="30000"/>
              <a:t>62</a:t>
            </a:r>
            <a:r>
              <a:rPr lang="en-US" sz="1200"/>
              <a:t>, David Amor</a:t>
            </a:r>
            <a:r>
              <a:rPr lang="en-US" sz="1200" baseline="30000"/>
              <a:t>63</a:t>
            </a:r>
            <a:r>
              <a:rPr lang="en-US" sz="1200"/>
              <a:t>, Lesley Andrews</a:t>
            </a:r>
            <a:r>
              <a:rPr lang="en-US" sz="1200" baseline="30000"/>
              <a:t>64</a:t>
            </a:r>
            <a:r>
              <a:rPr lang="en-US" sz="1200"/>
              <a:t>, Yoland Antill</a:t>
            </a:r>
            <a:r>
              <a:rPr lang="en-US" sz="1200" baseline="30000"/>
              <a:t>65</a:t>
            </a:r>
            <a:r>
              <a:rPr lang="en-US" sz="1200"/>
              <a:t>, Jane Armes</a:t>
            </a:r>
            <a:r>
              <a:rPr lang="en-US" sz="1200" baseline="30000"/>
              <a:t>66</a:t>
            </a:r>
            <a:r>
              <a:rPr lang="en-US" sz="1200"/>
              <a:t>, Shane Armitage</a:t>
            </a:r>
            <a:r>
              <a:rPr lang="en-US" sz="1200" baseline="30000"/>
              <a:t>67</a:t>
            </a:r>
            <a:r>
              <a:rPr lang="en-US" sz="1200"/>
              <a:t>, Leanne Arnold</a:t>
            </a:r>
            <a:r>
              <a:rPr lang="en-US" sz="1200" baseline="30000"/>
              <a:t>67</a:t>
            </a:r>
            <a:r>
              <a:rPr lang="en-US" sz="1200"/>
              <a:t>, Rosemary Balleine68, Glenn Begley69, John Beilby70, Ian Bennett71, Barbara Bennett64, Geoffrey Berry72, Anneke Blackburn73, Meagan Brennan74, Melissa Brown75, Michael Buckley76, Jo Burke77, Phyllis Butow78, Keith Byron79, David Callen80, Ian Campbell81, Georgia Chenevix-Trench82, Christine Clarke83, Alison Colley84, Dick Cotton85, Jisheng Cui86, Bronwyn Culling87, Margaret Cummings88, Sarah-Jane Dawson65, Joanne Dixon89, Alexander Dobrovic90, Tracy Dudding91, Ted Edkins92, Maurice Eisenbruch93, Gelareh Farshid94, Susan Fawcett95, Michael Field96, Frank Firgaira97, Jean Fleming98, John Forbes99, Michael Friedlander100, Clara Gaff101, Mac Gardner101, Mike Gattas102, Peter George103, Graham Giles104, Grantley Gill105, Jack Goldblatt106, Sian Greening107, Scott Grist97, Eric Haan108, Marion Harris109, Stewart Hart110, Nick Hayward82, John Hopper111, Evelyn Humphrey77, Mark Jenkins112, Alison Jones67, Rick Kefford113, Judy Kirk114, James Kollias115, Sergey Kovalenko116, Sunil Lakhani117, Jennifer Leary114, Jacqueline Lim118, Geoff Lindeman119, Lara Lipton120, Liz Lobb121, Mariette Maclurcan122, Graham Mann83, Deborah Marsh123, Margaret McCredie124, Michael McKay109, Sue Anne McLachlan125, Bettina Meiser64, Roger Milne86, Gillian Mitchell109, Beth Newman126, Imelda O'Loughlin127, Richard Osborne111, Lester Peters128, Kelly Phillips65, Melanie Price122, Jeanne Reeve129, Tony Reeve130, Robert Richards131, Gina Rinehart132, Bridget Robinson133, Barney Rudzki134, Elizabeth Salisbury135, Joe Sambrook81, Christobel Saunders136, Clare Scott65, Elizabeth Scott137, Rodney Scott91, Ram Seshadri97, Andrew Shelling138, Melissa Southey86, Amanda Spurdle82, Graeme Suthers108, Donna Taylor139, Christopher Tennant118, Heather Thorne81, Sharron Townshend106, Kathy Tucker64, Janet Tyler64, Deon Venter140, Jane Visvader141, Ian Walpole106, Robin Ward142, Paul Waring90, Bev Warner</a:t>
            </a:r>
            <a:r>
              <a:rPr lang="en-US" sz="1200" baseline="30000"/>
              <a:t>143</a:t>
            </a:r>
            <a:r>
              <a:rPr lang="en-US" sz="1200"/>
              <a:t>, Graham Warren</a:t>
            </a:r>
            <a:r>
              <a:rPr lang="en-US" sz="1200" baseline="30000"/>
              <a:t>127</a:t>
            </a:r>
            <a:r>
              <a:rPr lang="en-US" sz="1200"/>
              <a:t>, Elizabeth Watson</a:t>
            </a:r>
            <a:r>
              <a:rPr lang="en-US" sz="1200" baseline="30000"/>
              <a:t>127</a:t>
            </a:r>
            <a:r>
              <a:rPr lang="en-US" sz="1200"/>
              <a:t>, Rachael Williams</a:t>
            </a:r>
            <a:r>
              <a:rPr lang="en-US" sz="1200" baseline="30000"/>
              <a:t>144</a:t>
            </a:r>
            <a:r>
              <a:rPr lang="en-US" sz="1200"/>
              <a:t>, Judy Wilson</a:t>
            </a:r>
            <a:r>
              <a:rPr lang="en-US" sz="1200" baseline="30000"/>
              <a:t>145</a:t>
            </a:r>
            <a:r>
              <a:rPr lang="en-US" sz="1200"/>
              <a:t>, Ingrid Winship</a:t>
            </a:r>
            <a:r>
              <a:rPr lang="en-US" sz="1200" baseline="30000"/>
              <a:t>129</a:t>
            </a:r>
            <a:r>
              <a:rPr lang="en-US" sz="1200"/>
              <a:t> &amp; Mary Ann Young</a:t>
            </a:r>
            <a:r>
              <a:rPr lang="en-US" sz="1200" baseline="30000"/>
              <a:t>109</a:t>
            </a:r>
          </a:p>
          <a:p>
            <a:pPr>
              <a:lnSpc>
                <a:spcPct val="105000"/>
              </a:lnSpc>
              <a:buFontTx/>
              <a:buNone/>
            </a:pPr>
            <a:endParaRPr lang="en-US" sz="1200"/>
          </a:p>
          <a:p>
            <a:pPr>
              <a:lnSpc>
                <a:spcPct val="105000"/>
              </a:lnSpc>
              <a:buFontTx/>
              <a:buNone/>
            </a:pPr>
            <a:r>
              <a:rPr lang="en-US" sz="1200" b="1" i="1" u="sng"/>
              <a:t>AOCS Management Group</a:t>
            </a:r>
          </a:p>
          <a:p>
            <a:pPr>
              <a:lnSpc>
                <a:spcPct val="105000"/>
              </a:lnSpc>
              <a:buFontTx/>
              <a:buNone/>
            </a:pPr>
            <a:r>
              <a:rPr lang="en-US" sz="1200"/>
              <a:t>David Bowtell</a:t>
            </a:r>
            <a:r>
              <a:rPr lang="en-US" sz="1200" baseline="30000"/>
              <a:t>146</a:t>
            </a:r>
            <a:r>
              <a:rPr lang="en-US" sz="1200"/>
              <a:t>, Adele Green</a:t>
            </a:r>
            <a:r>
              <a:rPr lang="en-US" sz="1200" baseline="30000"/>
              <a:t>82</a:t>
            </a:r>
            <a:r>
              <a:rPr lang="en-US" sz="1200"/>
              <a:t>, Anna deFazio</a:t>
            </a:r>
            <a:r>
              <a:rPr lang="en-US" sz="1200" baseline="30000"/>
              <a:t>147</a:t>
            </a:r>
            <a:r>
              <a:rPr lang="en-US" sz="1200"/>
              <a:t>, Georgia Chenevix-Trench</a:t>
            </a:r>
            <a:r>
              <a:rPr lang="en-US" sz="1200" baseline="30000"/>
              <a:t>82</a:t>
            </a:r>
            <a:r>
              <a:rPr lang="en-US" sz="1200"/>
              <a:t>, Dorota Gertig</a:t>
            </a:r>
            <a:r>
              <a:rPr lang="en-US" sz="1200" baseline="30000"/>
              <a:t>111</a:t>
            </a:r>
            <a:r>
              <a:rPr lang="en-US" sz="1200"/>
              <a:t> &amp; Penny Webb</a:t>
            </a:r>
            <a:r>
              <a:rPr lang="en-US" sz="1200" baseline="30000"/>
              <a:t>82</a:t>
            </a:r>
          </a:p>
        </p:txBody>
      </p:sp>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defRPr/>
            </a:pPr>
            <a:r>
              <a:rPr lang="en-US">
                <a:solidFill>
                  <a:schemeClr val="bg1">
                    <a:lumMod val="50000"/>
                  </a:schemeClr>
                </a:solidFill>
              </a:rPr>
              <a:t>…but different </a:t>
            </a:r>
            <a:r>
              <a:rPr lang="en-US" i="1">
                <a:solidFill>
                  <a:schemeClr val="bg1">
                    <a:lumMod val="50000"/>
                  </a:schemeClr>
                </a:solidFill>
              </a:rPr>
              <a:t>affiliations</a:t>
            </a:r>
            <a:r>
              <a:rPr lang="en-US">
                <a:solidFill>
                  <a:schemeClr val="bg1">
                    <a:lumMod val="50000"/>
                  </a:schemeClr>
                </a:solidFill>
              </a:rPr>
              <a:t>:</a:t>
            </a:r>
          </a:p>
        </p:txBody>
      </p:sp>
      <p:sp>
        <p:nvSpPr>
          <p:cNvPr id="245763" name="Rectangle 3"/>
          <p:cNvSpPr>
            <a:spLocks noGrp="1" noChangeArrowheads="1"/>
          </p:cNvSpPr>
          <p:nvPr>
            <p:ph type="body" idx="1"/>
          </p:nvPr>
        </p:nvSpPr>
        <p:spPr>
          <a:xfrm>
            <a:off x="196850" y="1662113"/>
            <a:ext cx="9753600" cy="4876800"/>
          </a:xfrm>
        </p:spPr>
        <p:txBody>
          <a:bodyPr/>
          <a:lstStyle/>
          <a:p>
            <a:pPr>
              <a:lnSpc>
                <a:spcPct val="105000"/>
              </a:lnSpc>
              <a:buFontTx/>
              <a:buAutoNum type="arabicPeriod"/>
            </a:pPr>
            <a:r>
              <a:rPr lang="en-US" sz="800"/>
              <a:t>CR-UK Genetic Epidemiology Unit, Department of Public Health and Primary Care and,</a:t>
            </a:r>
          </a:p>
          <a:p>
            <a:pPr>
              <a:lnSpc>
                <a:spcPct val="105000"/>
              </a:lnSpc>
              <a:buFontTx/>
              <a:buAutoNum type="arabicPeriod"/>
            </a:pPr>
            <a:r>
              <a:rPr lang="en-US" sz="800"/>
              <a:t>Department of Oncology, University of Cambridge, Cambridge CB1 8RN, UK.</a:t>
            </a:r>
          </a:p>
          <a:p>
            <a:pPr>
              <a:lnSpc>
                <a:spcPct val="105000"/>
              </a:lnSpc>
              <a:buFontTx/>
              <a:buAutoNum type="arabicPeriod"/>
            </a:pPr>
            <a:r>
              <a:rPr lang="en-US" sz="800"/>
              <a:t>Perlegen Sciences, Inc., 2021 Stierlin Court, Mountain View, California 94043, USA.</a:t>
            </a:r>
          </a:p>
          <a:p>
            <a:pPr>
              <a:lnSpc>
                <a:spcPct val="105000"/>
              </a:lnSpc>
              <a:buFontTx/>
              <a:buAutoNum type="arabicPeriod"/>
            </a:pPr>
            <a:r>
              <a:rPr lang="en-US" sz="800"/>
              <a:t>Laboratory of Population Genetics, US National Cancer Institute, Bethesda, Maryland 20892, USA.</a:t>
            </a:r>
          </a:p>
          <a:p>
            <a:pPr>
              <a:lnSpc>
                <a:spcPct val="105000"/>
              </a:lnSpc>
              <a:buFontTx/>
              <a:buAutoNum type="arabicPeriod"/>
            </a:pPr>
            <a:r>
              <a:rPr lang="en-US" sz="800"/>
              <a:t>EPIC, Department of Public Health and Primary Care, University of Cambridge, Cambridge CB1 8RN, UK.</a:t>
            </a:r>
          </a:p>
          <a:p>
            <a:pPr>
              <a:lnSpc>
                <a:spcPct val="105000"/>
              </a:lnSpc>
              <a:buFontTx/>
              <a:buAutoNum type="arabicPeriod"/>
            </a:pPr>
            <a:r>
              <a:rPr lang="en-US" sz="800"/>
              <a:t>MRC Dunn Clinical Nutrition Centre, Cambridge CB2 0XY, UK.</a:t>
            </a:r>
          </a:p>
          <a:p>
            <a:pPr>
              <a:lnSpc>
                <a:spcPct val="105000"/>
              </a:lnSpc>
              <a:buFontTx/>
              <a:buAutoNum type="arabicPeriod"/>
            </a:pPr>
            <a:r>
              <a:rPr lang="en-US" sz="800"/>
              <a:t>Cancer Research UK Cambridge Research Institute, Cambridge CB2 0RE, UK.</a:t>
            </a:r>
          </a:p>
          <a:p>
            <a:pPr>
              <a:lnSpc>
                <a:spcPct val="105000"/>
              </a:lnSpc>
              <a:buFontTx/>
              <a:buAutoNum type="arabicPeriod"/>
            </a:pPr>
            <a:r>
              <a:rPr lang="en-US" sz="800"/>
              <a:t>Department of Preventive Medicine, Keck School of Medicine, University of Southern California, Los Angeles, California 90033, USA.</a:t>
            </a:r>
          </a:p>
          <a:p>
            <a:pPr>
              <a:lnSpc>
                <a:spcPct val="105000"/>
              </a:lnSpc>
              <a:buFontTx/>
              <a:buAutoNum type="arabicPeriod"/>
            </a:pPr>
            <a:r>
              <a:rPr lang="en-US" sz="800"/>
              <a:t>Epidemiology Program, Cancer Research Center of Hawaii, University of Hawaii, Honolulu, Hawaii 96813, USA.</a:t>
            </a:r>
          </a:p>
          <a:p>
            <a:pPr>
              <a:lnSpc>
                <a:spcPct val="105000"/>
              </a:lnSpc>
              <a:buFontTx/>
              <a:buAutoNum type="arabicPeriod"/>
            </a:pPr>
            <a:r>
              <a:rPr lang="en-US" sz="800"/>
              <a:t>International Agency for Research on Cancer, 150 Cours Albert Thomas, Lyon 69008, France.</a:t>
            </a:r>
          </a:p>
          <a:p>
            <a:pPr>
              <a:lnSpc>
                <a:spcPct val="105000"/>
              </a:lnSpc>
              <a:buFontTx/>
              <a:buAutoNum type="arabicPeriod"/>
            </a:pPr>
            <a:r>
              <a:rPr lang="en-US" sz="800"/>
              <a:t>National Cancer Institute, Bangkok 10400, Thailand.</a:t>
            </a:r>
          </a:p>
          <a:p>
            <a:pPr>
              <a:lnSpc>
                <a:spcPct val="105000"/>
              </a:lnSpc>
              <a:buFontTx/>
              <a:buAutoNum type="arabicPeriod"/>
            </a:pPr>
            <a:r>
              <a:rPr lang="en-US" sz="800"/>
              <a:t>Institute of Biomedical Sciences, Academia Sinica, Taipei 11529, Taiwan.</a:t>
            </a:r>
          </a:p>
          <a:p>
            <a:pPr>
              <a:lnSpc>
                <a:spcPct val="105000"/>
              </a:lnSpc>
              <a:buFontTx/>
              <a:buAutoNum type="arabicPeriod"/>
            </a:pPr>
            <a:r>
              <a:rPr lang="en-US" sz="800"/>
              <a:t>Wessex Clinical Genetics Service, Princess Anne Hospital, Southampton SO16 5YA, UK.</a:t>
            </a:r>
          </a:p>
          <a:p>
            <a:pPr>
              <a:lnSpc>
                <a:spcPct val="105000"/>
              </a:lnSpc>
              <a:buFontTx/>
              <a:buAutoNum type="arabicPeriod"/>
            </a:pPr>
            <a:r>
              <a:rPr lang="en-US" sz="800"/>
              <a:t>Regional Genetic Service, St Mary's Hospital, Manchester M13 0JH, UK.</a:t>
            </a:r>
          </a:p>
          <a:p>
            <a:pPr>
              <a:lnSpc>
                <a:spcPct val="105000"/>
              </a:lnSpc>
              <a:buFontTx/>
              <a:buAutoNum type="arabicPeriod"/>
            </a:pPr>
            <a:r>
              <a:rPr lang="en-US" sz="800"/>
              <a:t>London School of Hygiene and Tropical Medicine, London WC1E 7HT, UK, and Institute of Cancer Research, Sutton, Surrey SM2 5NG, UK.</a:t>
            </a:r>
          </a:p>
          <a:p>
            <a:pPr>
              <a:lnSpc>
                <a:spcPct val="105000"/>
              </a:lnSpc>
              <a:buFontTx/>
              <a:buAutoNum type="arabicPeriod"/>
            </a:pPr>
            <a:r>
              <a:rPr lang="en-US" sz="800"/>
              <a:t>Breakthrough Breast Cancer Research Centre, London SW3 6JB, UK.</a:t>
            </a:r>
          </a:p>
          <a:p>
            <a:pPr>
              <a:lnSpc>
                <a:spcPct val="105000"/>
              </a:lnSpc>
              <a:buFontTx/>
              <a:buAutoNum type="arabicPeriod"/>
            </a:pPr>
            <a:r>
              <a:rPr lang="en-US" sz="800"/>
              <a:t>Section of Cancer Genetics, Institute of Cancer Research, Sutton, Surrey SM2 5NG, UK.</a:t>
            </a:r>
          </a:p>
          <a:p>
            <a:pPr>
              <a:lnSpc>
                <a:spcPct val="105000"/>
              </a:lnSpc>
              <a:buFontTx/>
              <a:buAutoNum type="arabicPeriod"/>
            </a:pPr>
            <a:r>
              <a:rPr lang="en-US" sz="800"/>
              <a:t>Cancer Genome Project, Wellcome Trust Sanger Institute, Wellcome Trust Genome Campus, Hinxton, Cambridge CB10 1SA, UK.</a:t>
            </a:r>
          </a:p>
          <a:p>
            <a:pPr>
              <a:lnSpc>
                <a:spcPct val="105000"/>
              </a:lnSpc>
              <a:buFontTx/>
              <a:buAutoNum type="arabicPeriod"/>
            </a:pPr>
            <a:r>
              <a:rPr lang="en-US" sz="800"/>
              <a:t>Queensland Institute of Medical Research, Brisbane, Queensland 4006, Australia.</a:t>
            </a:r>
          </a:p>
          <a:p>
            <a:pPr>
              <a:lnSpc>
                <a:spcPct val="105000"/>
              </a:lnSpc>
              <a:buFontTx/>
              <a:buAutoNum type="arabicPeriod"/>
            </a:pPr>
            <a:r>
              <a:rPr lang="en-US" sz="800"/>
              <a:t>Departments of Clinical Biochemistry and</a:t>
            </a:r>
          </a:p>
          <a:p>
            <a:pPr>
              <a:lnSpc>
                <a:spcPct val="105000"/>
              </a:lnSpc>
              <a:buFontTx/>
              <a:buAutoNum type="arabicPeriod"/>
            </a:pPr>
            <a:r>
              <a:rPr lang="en-US" sz="800"/>
              <a:t>Breast Surgery, Herlev and Bispebjerg University Hospitals, University of Copenhagen, DK-2730 Herlev, Denmark.</a:t>
            </a:r>
          </a:p>
          <a:p>
            <a:pPr>
              <a:lnSpc>
                <a:spcPct val="105000"/>
              </a:lnSpc>
              <a:buFontTx/>
              <a:buAutoNum type="arabicPeriod"/>
            </a:pPr>
            <a:r>
              <a:rPr lang="en-US" sz="800"/>
              <a:t>Division of Cancer Epidemiology and Genetics, National Cancer Institute, Rockville, Maryland 20852, USA.</a:t>
            </a:r>
          </a:p>
          <a:p>
            <a:pPr>
              <a:lnSpc>
                <a:spcPct val="105000"/>
              </a:lnSpc>
              <a:buFontTx/>
              <a:buAutoNum type="arabicPeriod"/>
            </a:pPr>
            <a:r>
              <a:rPr lang="en-US" sz="800"/>
              <a:t>Advanced Technology Center, National Cancer Institute, Gaithersburg, Maryland 20877, USA.</a:t>
            </a:r>
          </a:p>
          <a:p>
            <a:pPr>
              <a:lnSpc>
                <a:spcPct val="105000"/>
              </a:lnSpc>
              <a:buFontTx/>
              <a:buAutoNum type="arabicPeriod"/>
            </a:pPr>
            <a:r>
              <a:rPr lang="en-US" sz="800"/>
              <a:t>Cancer Center and M. Sklodowska-Curie Institute of Oncology, Warsaw 02781, Poland.</a:t>
            </a:r>
          </a:p>
          <a:p>
            <a:pPr>
              <a:lnSpc>
                <a:spcPct val="105000"/>
              </a:lnSpc>
              <a:buFontTx/>
              <a:buAutoNum type="arabicPeriod"/>
            </a:pPr>
            <a:r>
              <a:rPr lang="en-US" sz="800"/>
              <a:t>Nofer Institute of Occupational Medicine, Lodz 90950, Poland.</a:t>
            </a:r>
          </a:p>
          <a:p>
            <a:pPr>
              <a:lnSpc>
                <a:spcPct val="105000"/>
              </a:lnSpc>
              <a:buFontTx/>
              <a:buAutoNum type="arabicPeriod"/>
            </a:pPr>
            <a:r>
              <a:rPr lang="en-US" sz="800"/>
              <a:t>Departments of Obstetrics and Gynecology, and</a:t>
            </a:r>
          </a:p>
          <a:p>
            <a:pPr>
              <a:lnSpc>
                <a:spcPct val="105000"/>
              </a:lnSpc>
              <a:buFontTx/>
              <a:buAutoNum type="arabicPeriod"/>
            </a:pPr>
            <a:r>
              <a:rPr lang="en-US" sz="800"/>
              <a:t>Department of Oncology, Helsinki University Central Hospital, Helsinki 00029, Finland.</a:t>
            </a:r>
          </a:p>
          <a:p>
            <a:pPr>
              <a:lnSpc>
                <a:spcPct val="105000"/>
              </a:lnSpc>
              <a:buFontTx/>
              <a:buAutoNum type="arabicPeriod"/>
            </a:pPr>
            <a:r>
              <a:rPr lang="en-US" sz="800"/>
              <a:t>Seoul National University College of Medicine, Seoul 151-742, Korea.</a:t>
            </a:r>
          </a:p>
          <a:p>
            <a:pPr>
              <a:lnSpc>
                <a:spcPct val="105000"/>
              </a:lnSpc>
              <a:buFontTx/>
              <a:buAutoNum type="arabicPeriod"/>
            </a:pPr>
            <a:r>
              <a:rPr lang="en-US" sz="800"/>
              <a:t>National Cancer Center, Goyang 411-769, Korea.</a:t>
            </a:r>
          </a:p>
          <a:p>
            <a:pPr>
              <a:lnSpc>
                <a:spcPct val="105000"/>
              </a:lnSpc>
              <a:buFontTx/>
              <a:buAutoNum type="arabicPeriod"/>
            </a:pPr>
            <a:r>
              <a:rPr lang="en-US" sz="800"/>
              <a:t>Ulsan University College of Medicine, Ulsan 680-749, Korea.</a:t>
            </a:r>
          </a:p>
          <a:p>
            <a:pPr>
              <a:lnSpc>
                <a:spcPct val="105000"/>
              </a:lnSpc>
              <a:buFontTx/>
              <a:buAutoNum type="arabicPeriod"/>
            </a:pPr>
            <a:r>
              <a:rPr lang="en-US" sz="800"/>
              <a:t>Program in Molecular and Genetic Epidemiology, Harvard School of Public Health, 677 Huntington Ave., Boston, Massachusetts 02115, USA.</a:t>
            </a:r>
          </a:p>
          <a:p>
            <a:pPr>
              <a:lnSpc>
                <a:spcPct val="105000"/>
              </a:lnSpc>
              <a:buFontTx/>
              <a:buAutoNum type="arabicPeriod"/>
            </a:pPr>
            <a:r>
              <a:rPr lang="en-US" sz="800"/>
              <a:t>Channing Laboratory, Brigham and Women's Hospital and Harvard Medical School, 181 Longwood Ave., Boston, Massachusetts 02115, USA.</a:t>
            </a:r>
          </a:p>
          <a:p>
            <a:pPr>
              <a:lnSpc>
                <a:spcPct val="105000"/>
              </a:lnSpc>
              <a:buFontTx/>
              <a:buAutoNum type="arabicPeriod"/>
            </a:pPr>
            <a:r>
              <a:rPr lang="en-US" sz="800"/>
              <a:t>Department of Medical Epidemiology and Biostatistics, Karolinska Institute, Stockholm SE-171 77, Sweden.</a:t>
            </a:r>
          </a:p>
          <a:p>
            <a:pPr>
              <a:lnSpc>
                <a:spcPct val="105000"/>
              </a:lnSpc>
              <a:buFontTx/>
              <a:buAutoNum type="arabicPeriod"/>
            </a:pPr>
            <a:r>
              <a:rPr lang="en-US" sz="800"/>
              <a:t>Population Genetics, Genome Institute of Singapore, 60 Biopolis Street, Singapore 138672, Republic of Singapore.</a:t>
            </a:r>
          </a:p>
          <a:p>
            <a:pPr>
              <a:lnSpc>
                <a:spcPct val="105000"/>
              </a:lnSpc>
              <a:buFontTx/>
              <a:buAutoNum type="arabicPeriod"/>
            </a:pPr>
            <a:r>
              <a:rPr lang="en-US" sz="800"/>
              <a:t>Department of Radiation Oncology 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wipe(up)">
                                      <p:cBhvr>
                                        <p:cTn id="7" dur="500"/>
                                        <p:tgtEl>
                                          <p:spTgt spid="245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chemeClr val="bg1">
                    <a:lumMod val="50000"/>
                  </a:schemeClr>
                </a:solidFill>
              </a:rPr>
              <a:t>…but different affiliations:</a:t>
            </a:r>
          </a:p>
        </p:txBody>
      </p:sp>
      <p:sp>
        <p:nvSpPr>
          <p:cNvPr id="246787" name="Rectangle 3"/>
          <p:cNvSpPr>
            <a:spLocks noGrp="1" noChangeArrowheads="1"/>
          </p:cNvSpPr>
          <p:nvPr>
            <p:ph type="body" idx="1"/>
          </p:nvPr>
        </p:nvSpPr>
        <p:spPr>
          <a:xfrm>
            <a:off x="196850" y="1662113"/>
            <a:ext cx="9753600" cy="4876800"/>
          </a:xfrm>
        </p:spPr>
        <p:txBody>
          <a:bodyPr/>
          <a:lstStyle/>
          <a:p>
            <a:pPr>
              <a:lnSpc>
                <a:spcPct val="105000"/>
              </a:lnSpc>
              <a:buFontTx/>
              <a:buAutoNum type="arabicPeriod" startAt="36"/>
            </a:pPr>
            <a:r>
              <a:rPr lang="en-US" sz="800"/>
              <a:t>Department of Gynecology and Obstetrics, Hannover Medical School, D-30625 Hannover, Germany.</a:t>
            </a:r>
          </a:p>
          <a:p>
            <a:pPr>
              <a:lnSpc>
                <a:spcPct val="105000"/>
              </a:lnSpc>
              <a:buFontTx/>
              <a:buAutoNum type="arabicPeriod" startAt="36"/>
            </a:pPr>
            <a:r>
              <a:rPr lang="en-US" sz="800"/>
              <a:t>Department of Surgery and</a:t>
            </a:r>
          </a:p>
          <a:p>
            <a:pPr>
              <a:lnSpc>
                <a:spcPct val="105000"/>
              </a:lnSpc>
              <a:buFontTx/>
              <a:buAutoNum type="arabicPeriod" startAt="36"/>
            </a:pPr>
            <a:r>
              <a:rPr lang="en-US" sz="800"/>
              <a:t>Department of Medical Decision Making and</a:t>
            </a:r>
          </a:p>
          <a:p>
            <a:pPr>
              <a:lnSpc>
                <a:spcPct val="105000"/>
              </a:lnSpc>
              <a:buFontTx/>
              <a:buAutoNum type="arabicPeriod" startAt="36"/>
            </a:pPr>
            <a:r>
              <a:rPr lang="en-US" sz="800"/>
              <a:t>Departments of Human Genetics and Pathology, Leiden University Medical Center, Albinusdreef 2, 2333 ZA Leiden, the Netherlands.</a:t>
            </a:r>
          </a:p>
          <a:p>
            <a:pPr>
              <a:lnSpc>
                <a:spcPct val="105000"/>
              </a:lnSpc>
              <a:buFontTx/>
              <a:buAutoNum type="arabicPeriod" startAt="36"/>
            </a:pPr>
            <a:r>
              <a:rPr lang="en-US" sz="800"/>
              <a:t>Family Cancer Clinic, Department of Medical Oncology, Erasmus MC-Daniel den Hoed Cancer Center, Groene Hilledijk 301, 3075 EA Rotterdam, the Netherlands.</a:t>
            </a:r>
          </a:p>
          <a:p>
            <a:pPr>
              <a:lnSpc>
                <a:spcPct val="105000"/>
              </a:lnSpc>
              <a:buFontTx/>
              <a:buAutoNum type="arabicPeriod" startAt="36"/>
            </a:pPr>
            <a:r>
              <a:rPr lang="en-US" sz="800"/>
              <a:t>Radiation Epidemiology Branch, Division of Cancer Epidemiology and Genetics, National Cancer Institute, NIH, DHHS, Bethesda, Maryland 20892, USA.</a:t>
            </a:r>
          </a:p>
          <a:p>
            <a:pPr>
              <a:lnSpc>
                <a:spcPct val="105000"/>
              </a:lnSpc>
              <a:buFontTx/>
              <a:buAutoNum type="arabicPeriod" startAt="36"/>
            </a:pPr>
            <a:r>
              <a:rPr lang="en-US" sz="800"/>
              <a:t>Environmental Health Sciences, University of Minnesota, Minneapolis, Minnesota 55455, USA.</a:t>
            </a:r>
          </a:p>
          <a:p>
            <a:pPr>
              <a:lnSpc>
                <a:spcPct val="105000"/>
              </a:lnSpc>
              <a:buFontTx/>
              <a:buAutoNum type="arabicPeriod" startAt="36"/>
            </a:pPr>
            <a:r>
              <a:rPr lang="en-US" sz="800"/>
              <a:t>Institute for Cancer Studies and</a:t>
            </a:r>
          </a:p>
          <a:p>
            <a:pPr>
              <a:lnSpc>
                <a:spcPct val="105000"/>
              </a:lnSpc>
              <a:buFontTx/>
              <a:buAutoNum type="arabicPeriod" startAt="36"/>
            </a:pPr>
            <a:r>
              <a:rPr lang="en-US" sz="800"/>
              <a:t>Academic Unit of Surgical Oncology, Sheffield University Medical School, Sheffield S10 2RX, UK.</a:t>
            </a:r>
          </a:p>
          <a:p>
            <a:pPr>
              <a:lnSpc>
                <a:spcPct val="105000"/>
              </a:lnSpc>
              <a:buFontTx/>
              <a:buAutoNum type="arabicPeriod" startAt="36"/>
            </a:pPr>
            <a:r>
              <a:rPr lang="en-US" sz="800"/>
              <a:t>Mayo Clinic College of Medicine, Rochester, Minnesota 55905, USA.</a:t>
            </a:r>
          </a:p>
          <a:p>
            <a:pPr>
              <a:lnSpc>
                <a:spcPct val="105000"/>
              </a:lnSpc>
              <a:buFontTx/>
              <a:buAutoNum type="arabicPeriod" startAt="36"/>
            </a:pPr>
            <a:r>
              <a:rPr lang="en-US" sz="800"/>
              <a:t>VU University Medical Center, 1007 MB Amsterdam, the Netherlands.</a:t>
            </a:r>
          </a:p>
          <a:p>
            <a:pPr>
              <a:lnSpc>
                <a:spcPct val="105000"/>
              </a:lnSpc>
              <a:buFontTx/>
              <a:buAutoNum type="arabicPeriod" startAt="36"/>
            </a:pPr>
            <a:r>
              <a:rPr lang="en-US" sz="800"/>
              <a:t>Department of Clinical Genetics and</a:t>
            </a:r>
          </a:p>
          <a:p>
            <a:pPr>
              <a:lnSpc>
                <a:spcPct val="105000"/>
              </a:lnSpc>
              <a:buFontTx/>
              <a:buAutoNum type="arabicPeriod" startAt="36"/>
            </a:pPr>
            <a:r>
              <a:rPr lang="en-US" sz="800"/>
              <a:t>Internal Medicine, Erasmus University, Rotterdam NL-3015-GE, the Netherlands.</a:t>
            </a:r>
          </a:p>
          <a:p>
            <a:pPr>
              <a:lnSpc>
                <a:spcPct val="105000"/>
              </a:lnSpc>
              <a:buFontTx/>
              <a:buAutoNum type="arabicPeriod" startAt="36"/>
            </a:pPr>
            <a:r>
              <a:rPr lang="en-US" sz="800"/>
              <a:t>Spanish National Cancer Centre (CNIO), Madrid E-28029, Spain.</a:t>
            </a:r>
          </a:p>
          <a:p>
            <a:pPr>
              <a:lnSpc>
                <a:spcPct val="105000"/>
              </a:lnSpc>
              <a:buFontTx/>
              <a:buAutoNum type="arabicPeriod" startAt="36"/>
            </a:pPr>
            <a:r>
              <a:rPr lang="en-US" sz="800"/>
              <a:t>Centre for Molecular, Environmental, Genetic and Analytical Epidemiology, University of Melbourne, Carlton, Victoria 3053, Australia.</a:t>
            </a:r>
          </a:p>
          <a:p>
            <a:pPr>
              <a:lnSpc>
                <a:spcPct val="105000"/>
              </a:lnSpc>
              <a:buFontTx/>
              <a:buAutoNum type="arabicPeriod" startAt="36"/>
            </a:pPr>
            <a:r>
              <a:rPr lang="en-US" sz="800"/>
              <a:t>Department of Preventive and Social Medicine, University of Otago, Dunedin 9001, New Zealand.</a:t>
            </a:r>
          </a:p>
          <a:p>
            <a:pPr>
              <a:lnSpc>
                <a:spcPct val="105000"/>
              </a:lnSpc>
              <a:buFontTx/>
              <a:buAutoNum type="arabicPeriod" startAt="36"/>
            </a:pPr>
            <a:r>
              <a:rPr lang="en-US" sz="800"/>
              <a:t>Cancer Epidemiology Centre, Cancer Council Victoria, Carlton, Victoria 3053, Australia.</a:t>
            </a:r>
          </a:p>
          <a:p>
            <a:pPr>
              <a:lnSpc>
                <a:spcPct val="105000"/>
              </a:lnSpc>
              <a:buFontTx/>
              <a:buAutoNum type="arabicPeriod" startAt="36"/>
            </a:pPr>
            <a:r>
              <a:rPr lang="en-US" sz="800"/>
              <a:t>Genetic Epidemiology Laboratory, Department of Pathology, University of Melbourne, Parkville, Victoria 3052, Australia.</a:t>
            </a:r>
          </a:p>
          <a:p>
            <a:pPr>
              <a:lnSpc>
                <a:spcPct val="105000"/>
              </a:lnSpc>
              <a:buFontTx/>
              <a:buAutoNum type="arabicPeriod" startAt="36"/>
            </a:pPr>
            <a:r>
              <a:rPr lang="en-US" sz="800"/>
              <a:t>Dr. Margarete Fischer-Bosch-Institute of Clinical Pharamcology, 70376 Stuttgart and University of Tuebingen, 72074 Tuebingen, Germany.</a:t>
            </a:r>
          </a:p>
          <a:p>
            <a:pPr>
              <a:lnSpc>
                <a:spcPct val="105000"/>
              </a:lnSpc>
              <a:buFontTx/>
              <a:buAutoNum type="arabicPeriod" startAt="36"/>
            </a:pPr>
            <a:r>
              <a:rPr lang="en-US" sz="800"/>
              <a:t>Deutsches Krebsforschungszentrum, Heidelberg 69120, Germany.</a:t>
            </a:r>
          </a:p>
          <a:p>
            <a:pPr>
              <a:lnSpc>
                <a:spcPct val="105000"/>
              </a:lnSpc>
              <a:buFontTx/>
              <a:buAutoNum type="arabicPeriod" startAt="36"/>
            </a:pPr>
            <a:r>
              <a:rPr lang="en-US" sz="800"/>
              <a:t>Evangelische Kliniken Bonn gGmbH Johanniter Krankenhaus, 53113 Bonn, Germany.</a:t>
            </a:r>
          </a:p>
          <a:p>
            <a:pPr>
              <a:lnSpc>
                <a:spcPct val="105000"/>
              </a:lnSpc>
              <a:buFontTx/>
              <a:buAutoNum type="arabicPeriod" startAt="36"/>
            </a:pPr>
            <a:r>
              <a:rPr lang="en-US" sz="800"/>
              <a:t>Peter MacCallum Cancer Centre, Melbourne, Victoria 3002, Australia.</a:t>
            </a:r>
          </a:p>
          <a:p>
            <a:pPr>
              <a:lnSpc>
                <a:spcPct val="105000"/>
              </a:lnSpc>
              <a:buFontTx/>
              <a:buAutoNum type="arabicPeriod" startAt="36"/>
            </a:pPr>
            <a:r>
              <a:rPr lang="en-US" sz="800"/>
              <a:t>Insitute of Clinical Medicine, Pathology and Forensic Medicine, University of Kuopio, Kuopio FIN-70210, Finland.</a:t>
            </a:r>
          </a:p>
          <a:p>
            <a:pPr>
              <a:lnSpc>
                <a:spcPct val="105000"/>
              </a:lnSpc>
              <a:buFontTx/>
              <a:buAutoNum type="arabicPeriod" startAt="36"/>
            </a:pPr>
            <a:r>
              <a:rPr lang="en-US" sz="800"/>
              <a:t>Departments of Oncology and Pathology, University Hospital of Kuopio, Kuopio FIN-70211, Finland.</a:t>
            </a:r>
          </a:p>
          <a:p>
            <a:pPr>
              <a:lnSpc>
                <a:spcPct val="105000"/>
              </a:lnSpc>
              <a:buFontTx/>
              <a:buAutoNum type="arabicPeriod" startAt="36"/>
            </a:pPr>
            <a:r>
              <a:rPr lang="en-US" sz="800"/>
              <a:t>Department of Oncology, Vaasa Central Hospital, Vaasa 65130, Finland.</a:t>
            </a:r>
          </a:p>
          <a:p>
            <a:pPr>
              <a:lnSpc>
                <a:spcPct val="105000"/>
              </a:lnSpc>
              <a:buFontTx/>
              <a:buAutoNum type="arabicPeriod" startAt="36"/>
            </a:pPr>
            <a:r>
              <a:rPr lang="en-US" sz="800"/>
              <a:t>Department of Oncology, University of Cambridge, Cambridge CB1 8RN, UK.</a:t>
            </a:r>
          </a:p>
          <a:p>
            <a:pPr>
              <a:lnSpc>
                <a:spcPct val="105000"/>
              </a:lnSpc>
              <a:buFontTx/>
              <a:buAutoNum type="arabicPeriod" startAt="36"/>
            </a:pPr>
            <a:r>
              <a:rPr lang="en-US" sz="800"/>
              <a:t>Oncology Research Centre, Prince of Wales Hospital, Randwick, New South Wales 2031, Australia.</a:t>
            </a:r>
          </a:p>
          <a:p>
            <a:pPr>
              <a:lnSpc>
                <a:spcPct val="105000"/>
              </a:lnSpc>
              <a:buFontTx/>
              <a:buAutoNum type="arabicPeriod" startAt="36"/>
            </a:pPr>
            <a:r>
              <a:rPr lang="en-US" sz="800"/>
              <a:t>Genetic Health Services Victoria, Royal Children's Hospital, Melbourne, Victoria 3050, Australia.</a:t>
            </a:r>
          </a:p>
          <a:p>
            <a:pPr>
              <a:lnSpc>
                <a:spcPct val="105000"/>
              </a:lnSpc>
              <a:buFontTx/>
              <a:buAutoNum type="arabicPeriod" startAt="36"/>
            </a:pPr>
            <a:r>
              <a:rPr lang="en-US" sz="800"/>
              <a:t>Hereditary Cancer Clinic, Prince of Wales Hospital, Randwick, New South Wales 2031, Australia.</a:t>
            </a:r>
          </a:p>
          <a:p>
            <a:pPr>
              <a:lnSpc>
                <a:spcPct val="105000"/>
              </a:lnSpc>
              <a:buFontTx/>
              <a:buAutoNum type="arabicPeriod" startAt="36"/>
            </a:pPr>
            <a:r>
              <a:rPr lang="en-US" sz="800"/>
              <a:t>Department of Haematology and Medical Oncology, Peter MacCallum Cancer Centre, St Andrews Place, East Melbourne, Victoria 3002, Australia.</a:t>
            </a:r>
          </a:p>
          <a:p>
            <a:pPr>
              <a:lnSpc>
                <a:spcPct val="105000"/>
              </a:lnSpc>
              <a:buFontTx/>
              <a:buAutoNum type="arabicPeriod" startAt="36"/>
            </a:pPr>
            <a:r>
              <a:rPr lang="en-US" sz="800"/>
              <a:t>Anatomical Pathology, Royal Women's Hospital, Carlton, Victoria 3053, Australia.</a:t>
            </a:r>
          </a:p>
          <a:p>
            <a:pPr>
              <a:lnSpc>
                <a:spcPct val="105000"/>
              </a:lnSpc>
              <a:buFontTx/>
              <a:buAutoNum type="arabicPeriod" startAt="36"/>
            </a:pPr>
            <a:r>
              <a:rPr lang="en-US" sz="800"/>
              <a:t>Molecular Genetics Laboratory, Royal Brisbane and Women's Hospital, Herston, Queensland 4029, Australia.</a:t>
            </a:r>
          </a:p>
          <a:p>
            <a:pPr>
              <a:lnSpc>
                <a:spcPct val="105000"/>
              </a:lnSpc>
              <a:buFontTx/>
              <a:buAutoNum type="arabicPeriod" startAt="36"/>
            </a:pPr>
            <a:r>
              <a:rPr lang="en-US" sz="800"/>
              <a:t>Departments of Translational and Medical Oncology, Westmead Hospital, Westmead, New South Wales 2145, Australia.</a:t>
            </a:r>
          </a:p>
          <a:p>
            <a:pPr>
              <a:lnSpc>
                <a:spcPct val="105000"/>
              </a:lnSpc>
              <a:buFontTx/>
              <a:buAutoNum type="arabicPeriod" startAt="36"/>
            </a:pPr>
            <a:r>
              <a:rPr lang="en-US" sz="800"/>
              <a:t>Cancer Biology Laboratory, TVW Institute for Child Health Research, Subiaco, Western Australia 6008, Australia.</a:t>
            </a:r>
          </a:p>
          <a:p>
            <a:pPr>
              <a:lnSpc>
                <a:spcPct val="105000"/>
              </a:lnSpc>
              <a:buFontTx/>
              <a:buAutoNum type="arabicPeriod" startAt="36"/>
            </a:pPr>
            <a:r>
              <a:rPr lang="en-US" sz="800"/>
              <a:t>Pathology Centre, Queen Elizabeth Medical Centre, Nedlands, Western Australia 6009, Australia.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wipe(up)">
                                      <p:cBhvr>
                                        <p:cTn id="7" dur="5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chemeClr val="bg1">
                    <a:lumMod val="50000"/>
                  </a:schemeClr>
                </a:solidFill>
              </a:rPr>
              <a:t>…but different affiliations:</a:t>
            </a:r>
          </a:p>
        </p:txBody>
      </p:sp>
      <p:sp>
        <p:nvSpPr>
          <p:cNvPr id="247811" name="Rectangle 3"/>
          <p:cNvSpPr>
            <a:spLocks noGrp="1" noChangeArrowheads="1"/>
          </p:cNvSpPr>
          <p:nvPr>
            <p:ph type="body" idx="1"/>
          </p:nvPr>
        </p:nvSpPr>
        <p:spPr>
          <a:xfrm>
            <a:off x="196850" y="1662113"/>
            <a:ext cx="9753600" cy="4876800"/>
          </a:xfrm>
        </p:spPr>
        <p:txBody>
          <a:bodyPr/>
          <a:lstStyle/>
          <a:p>
            <a:pPr>
              <a:lnSpc>
                <a:spcPct val="105000"/>
              </a:lnSpc>
              <a:buFontTx/>
              <a:buAutoNum type="arabicPeriod" startAt="71"/>
            </a:pPr>
            <a:r>
              <a:rPr lang="en-US" sz="800"/>
              <a:t>Silverton Place, 101 Wickham Terrace, Brisbane, Queensland 4000, Australia.</a:t>
            </a:r>
          </a:p>
          <a:p>
            <a:pPr>
              <a:lnSpc>
                <a:spcPct val="105000"/>
              </a:lnSpc>
              <a:buFontTx/>
              <a:buAutoNum type="arabicPeriod" startAt="71"/>
            </a:pPr>
            <a:r>
              <a:rPr lang="en-US" sz="800"/>
              <a:t>Department of Public Health and Community Medicine, University of Sydney, Sydney, New South Wales 2006, Australia.</a:t>
            </a:r>
          </a:p>
          <a:p>
            <a:pPr>
              <a:lnSpc>
                <a:spcPct val="105000"/>
              </a:lnSpc>
              <a:buFontTx/>
              <a:buAutoNum type="arabicPeriod" startAt="71"/>
            </a:pPr>
            <a:r>
              <a:rPr lang="en-US" sz="800"/>
              <a:t>John Curtin School of Medical Research, Australian National University, PO Box 334, Canberra, Australian Capital Territory 2601, Australia.</a:t>
            </a:r>
          </a:p>
          <a:p>
            <a:pPr>
              <a:lnSpc>
                <a:spcPct val="105000"/>
              </a:lnSpc>
              <a:buFontTx/>
              <a:buAutoNum type="arabicPeriod" startAt="71"/>
            </a:pPr>
            <a:r>
              <a:rPr lang="en-US" sz="800"/>
              <a:t>NSW Breast Cancer Institute, PO Box 143, Westmead, New South Wales 2145, Australia.</a:t>
            </a:r>
          </a:p>
          <a:p>
            <a:pPr>
              <a:lnSpc>
                <a:spcPct val="105000"/>
              </a:lnSpc>
              <a:buFontTx/>
              <a:buAutoNum type="arabicPeriod" startAt="71"/>
            </a:pPr>
            <a:r>
              <a:rPr lang="en-US" sz="800"/>
              <a:t>Department of Biochemistry, University of Queensland, St. Lucia, Queensland 4072, USA.</a:t>
            </a:r>
          </a:p>
          <a:p>
            <a:pPr>
              <a:lnSpc>
                <a:spcPct val="105000"/>
              </a:lnSpc>
              <a:buFontTx/>
              <a:buAutoNum type="arabicPeriod" startAt="71"/>
            </a:pPr>
            <a:r>
              <a:rPr lang="en-US" sz="800"/>
              <a:t>Molecular and Cytogenetics Unit, Prince of Wales Hospital, Randwick, New South Wales 2031, Australia.</a:t>
            </a:r>
          </a:p>
          <a:p>
            <a:pPr>
              <a:lnSpc>
                <a:spcPct val="105000"/>
              </a:lnSpc>
              <a:buFontTx/>
              <a:buAutoNum type="arabicPeriod" startAt="71"/>
            </a:pPr>
            <a:r>
              <a:rPr lang="en-US" sz="800"/>
              <a:t>Royal Hobart Hospital, GPO Box 1061L, Hobart, Tasmania 7001, Australia.</a:t>
            </a:r>
          </a:p>
          <a:p>
            <a:pPr>
              <a:lnSpc>
                <a:spcPct val="105000"/>
              </a:lnSpc>
              <a:buFontTx/>
              <a:buAutoNum type="arabicPeriod" startAt="71"/>
            </a:pPr>
            <a:r>
              <a:rPr lang="en-US" sz="800"/>
              <a:t>Medical Psychology Unit, Royal Prince Alfred Hospital, Camperdown, New South Wales 2204, Australia.</a:t>
            </a:r>
          </a:p>
          <a:p>
            <a:pPr>
              <a:lnSpc>
                <a:spcPct val="105000"/>
              </a:lnSpc>
              <a:buFontTx/>
              <a:buAutoNum type="arabicPeriod" startAt="71"/>
            </a:pPr>
            <a:r>
              <a:rPr lang="en-US" sz="800"/>
              <a:t>Australian Genome Research Facility, Walter &amp; Eliza Hall Medical Research Institute, Royal Melbourne Hospital, Parkville, Victoria 3050, Australia.</a:t>
            </a:r>
          </a:p>
          <a:p>
            <a:pPr>
              <a:lnSpc>
                <a:spcPct val="105000"/>
              </a:lnSpc>
              <a:buFontTx/>
              <a:buAutoNum type="arabicPeriod" startAt="71"/>
            </a:pPr>
            <a:r>
              <a:rPr lang="en-US" sz="800"/>
              <a:t>Dame Roma Mitchell Cancer Research Laboratories, University of Adelaide/Hanson Institute, PO Box 14, Rundle Mall, South Australia 5000, Australia.</a:t>
            </a:r>
          </a:p>
          <a:p>
            <a:pPr>
              <a:lnSpc>
                <a:spcPct val="105000"/>
              </a:lnSpc>
              <a:buFontTx/>
              <a:buAutoNum type="arabicPeriod" startAt="71"/>
            </a:pPr>
            <a:r>
              <a:rPr lang="en-US" sz="800"/>
              <a:t>Peter MacCallum Cancer Centre, St Andrew's Place, East Melbourne, Victoria 3002, Australia.</a:t>
            </a:r>
          </a:p>
          <a:p>
            <a:pPr>
              <a:lnSpc>
                <a:spcPct val="105000"/>
              </a:lnSpc>
              <a:buFontTx/>
              <a:buAutoNum type="arabicPeriod" startAt="71"/>
            </a:pPr>
            <a:r>
              <a:rPr lang="en-US" sz="800"/>
              <a:t>Queensland Institute of Medical Research, Herston, Queensland 4006, Australia.</a:t>
            </a:r>
          </a:p>
          <a:p>
            <a:pPr>
              <a:lnSpc>
                <a:spcPct val="105000"/>
              </a:lnSpc>
              <a:buFontTx/>
              <a:buAutoNum type="arabicPeriod" startAt="71"/>
            </a:pPr>
            <a:r>
              <a:rPr lang="en-US" sz="800"/>
              <a:t>Westmead Institute for Cancer Research, University of Sydney, Westmead Hospital ,Westmead, New South Wales 2145, Australia.</a:t>
            </a:r>
          </a:p>
          <a:p>
            <a:pPr>
              <a:lnSpc>
                <a:spcPct val="105000"/>
              </a:lnSpc>
              <a:buFontTx/>
              <a:buAutoNum type="arabicPeriod" startAt="71"/>
            </a:pPr>
            <a:r>
              <a:rPr lang="en-US" sz="800"/>
              <a:t>Department of Clinical Genetics, Liverpool Health Service, PO Box 103, Liverpool, New South Wales 2170, Australia.</a:t>
            </a:r>
          </a:p>
          <a:p>
            <a:pPr>
              <a:lnSpc>
                <a:spcPct val="105000"/>
              </a:lnSpc>
              <a:buFontTx/>
              <a:buAutoNum type="arabicPeriod" startAt="71"/>
            </a:pPr>
            <a:r>
              <a:rPr lang="en-US" sz="800"/>
              <a:t>Mutation Research Centre, St Vincent's Hospital, Victoria Parade, Fitzroy, Victoria 3065, Australia.</a:t>
            </a:r>
          </a:p>
          <a:p>
            <a:pPr>
              <a:lnSpc>
                <a:spcPct val="105000"/>
              </a:lnSpc>
              <a:buFontTx/>
              <a:buAutoNum type="arabicPeriod" startAt="71"/>
            </a:pPr>
            <a:r>
              <a:rPr lang="en-US" sz="800"/>
              <a:t>Centre for Genetic Epidemiology, The University of Melbourne, Level 2 723 Swanston Street, Carlton, Victoria 3053, Australia.</a:t>
            </a:r>
          </a:p>
          <a:p>
            <a:pPr>
              <a:lnSpc>
                <a:spcPct val="105000"/>
              </a:lnSpc>
              <a:buFontTx/>
              <a:buAutoNum type="arabicPeriod" startAt="71"/>
            </a:pPr>
            <a:r>
              <a:rPr lang="en-US" sz="800"/>
              <a:t>Molecular and Clinical Genetics, Level 1 Building 65, Royal Prince Alfred Hospital, Camperdown, New South Wales 2050, Australia.</a:t>
            </a:r>
          </a:p>
          <a:p>
            <a:pPr>
              <a:lnSpc>
                <a:spcPct val="105000"/>
              </a:lnSpc>
              <a:buFontTx/>
              <a:buAutoNum type="arabicPeriod" startAt="71"/>
            </a:pPr>
            <a:r>
              <a:rPr lang="en-US" sz="800"/>
              <a:t>Department of Pathology, University of Queensland Medical School, Herston, New South Wales 4006, Australia.</a:t>
            </a:r>
          </a:p>
          <a:p>
            <a:pPr>
              <a:lnSpc>
                <a:spcPct val="105000"/>
              </a:lnSpc>
              <a:buFontTx/>
              <a:buAutoNum type="arabicPeriod" startAt="71"/>
            </a:pPr>
            <a:r>
              <a:rPr lang="en-US" sz="800"/>
              <a:t>Central Regional Genetic Services, Wellington Hospital, Private bag 7902, Wellington South 6039, New Zealand.</a:t>
            </a:r>
          </a:p>
          <a:p>
            <a:pPr>
              <a:lnSpc>
                <a:spcPct val="105000"/>
              </a:lnSpc>
              <a:buFontTx/>
              <a:buAutoNum type="arabicPeriod" startAt="71"/>
            </a:pPr>
            <a:r>
              <a:rPr lang="en-US" sz="800"/>
              <a:t>Molecular Department of Pathology, Peter MacCallum Cancer Centre, St Andrew's Place, East Melbourne, Victoria 3002, Australia.</a:t>
            </a:r>
          </a:p>
          <a:p>
            <a:pPr>
              <a:lnSpc>
                <a:spcPct val="105000"/>
              </a:lnSpc>
              <a:buFontTx/>
              <a:buAutoNum type="arabicPeriod" startAt="71"/>
            </a:pPr>
            <a:r>
              <a:rPr lang="en-US" sz="800"/>
              <a:t>Hunter Genetics, Hunter Area Health Service, Waratah, New South Wales 2310, Australia.</a:t>
            </a:r>
          </a:p>
          <a:p>
            <a:pPr>
              <a:lnSpc>
                <a:spcPct val="105000"/>
              </a:lnSpc>
              <a:buFontTx/>
              <a:buAutoNum type="arabicPeriod" startAt="71"/>
            </a:pPr>
            <a:r>
              <a:rPr lang="en-US" sz="800"/>
              <a:t>Clinical Chemistry, Princess Margret Hospital for Children, Box D184, Perth, Western Australia 6001, Australia.</a:t>
            </a:r>
          </a:p>
          <a:p>
            <a:pPr>
              <a:lnSpc>
                <a:spcPct val="105000"/>
              </a:lnSpc>
              <a:buFontTx/>
              <a:buAutoNum type="arabicPeriod" startAt="71"/>
            </a:pPr>
            <a:r>
              <a:rPr lang="en-US" sz="800"/>
              <a:t>Department of Multicultural Health, University of Sydney, New South Wales 2052, Australia.</a:t>
            </a:r>
          </a:p>
          <a:p>
            <a:pPr>
              <a:lnSpc>
                <a:spcPct val="105000"/>
              </a:lnSpc>
              <a:buFontTx/>
              <a:buAutoNum type="arabicPeriod" startAt="71"/>
            </a:pPr>
            <a:r>
              <a:rPr lang="en-US" sz="800"/>
              <a:t>Tissue Pathology, Institute of Medical &amp; Veterinary Science, Adelaide, South Australia 5000, Australia.</a:t>
            </a:r>
          </a:p>
          <a:p>
            <a:pPr>
              <a:lnSpc>
                <a:spcPct val="105000"/>
              </a:lnSpc>
              <a:buFontTx/>
              <a:buAutoNum type="arabicPeriod" startAt="71"/>
            </a:pPr>
            <a:r>
              <a:rPr lang="en-US" sz="800"/>
              <a:t>Family Cancer Clinic, Monash Medical Centre, Clayton, Victoria 3168, Australia.</a:t>
            </a:r>
          </a:p>
          <a:p>
            <a:pPr>
              <a:lnSpc>
                <a:spcPct val="105000"/>
              </a:lnSpc>
              <a:buFontTx/>
              <a:buAutoNum type="arabicPeriod" startAt="71"/>
            </a:pPr>
            <a:r>
              <a:rPr lang="en-US" sz="800"/>
              <a:t>Faculty of Medicine, Royal North Shore Hospital, Vindin House, St Leonards, New South Wales 2065, Australia.</a:t>
            </a:r>
          </a:p>
          <a:p>
            <a:pPr>
              <a:lnSpc>
                <a:spcPct val="105000"/>
              </a:lnSpc>
              <a:buFontTx/>
              <a:buAutoNum type="arabicPeriod" startAt="71"/>
            </a:pPr>
            <a:r>
              <a:rPr lang="en-US" sz="800"/>
              <a:t>Department of Haematology, Flinders Medical Centre, Bedford Park, South Australia 5042, Australia.</a:t>
            </a:r>
          </a:p>
          <a:p>
            <a:pPr>
              <a:lnSpc>
                <a:spcPct val="105000"/>
              </a:lnSpc>
              <a:buFontTx/>
              <a:buAutoNum type="arabicPeriod" startAt="71"/>
            </a:pPr>
            <a:r>
              <a:rPr lang="en-US" sz="800"/>
              <a:t>Eskitis Institute of Cell &amp; Molecular Therapies, School of Biomolecular and Biomedical Sciences, Griffith University, Nathan, Queensland 4111, Australia.</a:t>
            </a:r>
          </a:p>
          <a:p>
            <a:pPr>
              <a:lnSpc>
                <a:spcPct val="105000"/>
              </a:lnSpc>
              <a:buFontTx/>
              <a:buAutoNum type="arabicPeriod" startAt="71"/>
            </a:pPr>
            <a:r>
              <a:rPr lang="en-US" sz="800"/>
              <a:t>Surgical Oncology, University of Newcastle, Newcastle Mater Hospital, Waratah, New South Wales 2298, Australia.</a:t>
            </a:r>
          </a:p>
          <a:p>
            <a:pPr>
              <a:lnSpc>
                <a:spcPct val="105000"/>
              </a:lnSpc>
              <a:buFontTx/>
              <a:buAutoNum type="arabicPeriod" startAt="71"/>
            </a:pPr>
            <a:r>
              <a:rPr lang="en-US" sz="800"/>
              <a:t>Department of Medical Oncology, Prince of Wales Hospital, Randwick, New South Wales 2031, Australia.</a:t>
            </a:r>
          </a:p>
          <a:p>
            <a:pPr>
              <a:lnSpc>
                <a:spcPct val="105000"/>
              </a:lnSpc>
              <a:buFontTx/>
              <a:buAutoNum type="arabicPeriod" startAt="71"/>
            </a:pPr>
            <a:r>
              <a:rPr lang="en-US" sz="800"/>
              <a:t>Victorian Clinical Genetics Service, Royal Melbourne Hospital, Parkville, Victoria 3052, Australia.</a:t>
            </a:r>
          </a:p>
          <a:p>
            <a:pPr>
              <a:lnSpc>
                <a:spcPct val="105000"/>
              </a:lnSpc>
              <a:buFontTx/>
              <a:buAutoNum type="arabicPeriod" startAt="71"/>
            </a:pPr>
            <a:r>
              <a:rPr lang="en-US" sz="800"/>
              <a:t>Queensland Clinical Genetic Service, Royal Children's Hospital, Bramston Terrace, Herston, Queensland 4020, Australia.</a:t>
            </a:r>
          </a:p>
          <a:p>
            <a:pPr>
              <a:lnSpc>
                <a:spcPct val="105000"/>
              </a:lnSpc>
              <a:buFontTx/>
              <a:buAutoNum type="arabicPeriod" startAt="71"/>
            </a:pPr>
            <a:r>
              <a:rPr lang="en-US" sz="800"/>
              <a:t>Clinical Biochemistry Unit, Canterbury Health Labs, PO Box 151, Christchurch 8140, New Zealand.</a:t>
            </a:r>
          </a:p>
          <a:p>
            <a:pPr>
              <a:lnSpc>
                <a:spcPct val="105000"/>
              </a:lnSpc>
              <a:buFontTx/>
              <a:buAutoNum type="arabicPeriod" startAt="71"/>
            </a:pPr>
            <a:r>
              <a:rPr lang="en-US" sz="800"/>
              <a:t>Cancer Epidemiology Centre, The Cancer Council Victoria, 1 Rathdowne Street, Carlton, Victoria 3053, Australia.</a:t>
            </a:r>
          </a:p>
          <a:p>
            <a:pPr>
              <a:lnSpc>
                <a:spcPct val="105000"/>
              </a:lnSpc>
              <a:buFontTx/>
              <a:buAutoNum type="arabicPeriod" startAt="71"/>
            </a:pPr>
            <a:r>
              <a:rPr lang="en-US" sz="800"/>
              <a:t>Department of Surgery, Royal Adelaide Hospital, Adelaide, South Australia 5000, Australia.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7811"/>
                                        </p:tgtEl>
                                        <p:attrNameLst>
                                          <p:attrName>style.visibility</p:attrName>
                                        </p:attrNameLst>
                                      </p:cBhvr>
                                      <p:to>
                                        <p:strVal val="visible"/>
                                      </p:to>
                                    </p:set>
                                    <p:animEffect transition="in" filter="wipe(up)">
                                      <p:cBhvr>
                                        <p:cTn id="7" dur="500"/>
                                        <p:tgtEl>
                                          <p:spTgt spid="247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chemeClr val="bg1">
                    <a:lumMod val="50000"/>
                  </a:schemeClr>
                </a:solidFill>
              </a:rPr>
              <a:t>…but different affiliations:</a:t>
            </a:r>
          </a:p>
        </p:txBody>
      </p:sp>
      <p:sp>
        <p:nvSpPr>
          <p:cNvPr id="249859" name="Rectangle 3"/>
          <p:cNvSpPr>
            <a:spLocks noGrp="1" noChangeArrowheads="1"/>
          </p:cNvSpPr>
          <p:nvPr>
            <p:ph type="body" idx="1"/>
          </p:nvPr>
        </p:nvSpPr>
        <p:spPr>
          <a:xfrm>
            <a:off x="196850" y="1662113"/>
            <a:ext cx="9753600" cy="4876800"/>
          </a:xfrm>
        </p:spPr>
        <p:txBody>
          <a:bodyPr/>
          <a:lstStyle/>
          <a:p>
            <a:pPr>
              <a:lnSpc>
                <a:spcPct val="105000"/>
              </a:lnSpc>
              <a:buFontTx/>
              <a:buAutoNum type="arabicPeriod" startAt="106"/>
            </a:pPr>
            <a:r>
              <a:rPr lang="en-US" sz="800"/>
              <a:t>Genetic Services of WA, King Edward Memorial Hospital, 374 Bagot Road, Subiaco, Western Australia 6008, Australia.</a:t>
            </a:r>
          </a:p>
          <a:p>
            <a:pPr>
              <a:lnSpc>
                <a:spcPct val="105000"/>
              </a:lnSpc>
              <a:buFontTx/>
              <a:buAutoNum type="arabicPeriod" startAt="106"/>
            </a:pPr>
            <a:r>
              <a:rPr lang="en-US" sz="800"/>
              <a:t>Wollongong Hereditary Cancer Clinic, Wollongong Public Hospital, Private Mail Bag 8808, South Coast Mail Centre, New South Wales 2521, Australia.</a:t>
            </a:r>
          </a:p>
          <a:p>
            <a:pPr>
              <a:lnSpc>
                <a:spcPct val="105000"/>
              </a:lnSpc>
              <a:buFontTx/>
              <a:buAutoNum type="arabicPeriod" startAt="106"/>
            </a:pPr>
            <a:r>
              <a:rPr lang="en-US" sz="800"/>
              <a:t>Department of Medical Genetics, Women's and Children's Hospital, North Adelaide, South Australia 5006, Australia.</a:t>
            </a:r>
          </a:p>
          <a:p>
            <a:pPr>
              <a:lnSpc>
                <a:spcPct val="105000"/>
              </a:lnSpc>
              <a:buFontTx/>
              <a:buAutoNum type="arabicPeriod" startAt="106"/>
            </a:pPr>
            <a:r>
              <a:rPr lang="en-US" sz="800"/>
              <a:t>Familial Cancer Clinic, Peter MacCallum Cancer Centre, St Andrew's Place, East Melbourne, Victoria 3002, Australia.</a:t>
            </a:r>
          </a:p>
          <a:p>
            <a:pPr>
              <a:lnSpc>
                <a:spcPct val="105000"/>
              </a:lnSpc>
              <a:buFontTx/>
              <a:buAutoNum type="arabicPeriod" startAt="106"/>
            </a:pPr>
            <a:r>
              <a:rPr lang="en-US" sz="800"/>
              <a:t>Breast and Ovarian Cancer Genetics, Monash Medical Centre, 871 Centre Road, Bentleigh East, Victoria 3165, Australia.</a:t>
            </a:r>
          </a:p>
          <a:p>
            <a:pPr>
              <a:lnSpc>
                <a:spcPct val="105000"/>
              </a:lnSpc>
              <a:buFontTx/>
              <a:buAutoNum type="arabicPeriod" startAt="106"/>
            </a:pPr>
            <a:r>
              <a:rPr lang="en-US" sz="800"/>
              <a:t>Centre for Molecular Environmental, Genetic &amp; Analytic Epidemiology, University of Melbourne, Melbourne, Victoria 3010, Australia.</a:t>
            </a:r>
          </a:p>
          <a:p>
            <a:pPr>
              <a:lnSpc>
                <a:spcPct val="105000"/>
              </a:lnSpc>
              <a:buFontTx/>
              <a:buAutoNum type="arabicPeriod" startAt="106"/>
            </a:pPr>
            <a:r>
              <a:rPr lang="en-US" sz="800"/>
              <a:t>School of Population Health, The University of Melbourne, 723 Swanston Street, Carlton, Victoria 3053, Australia.</a:t>
            </a:r>
          </a:p>
          <a:p>
            <a:pPr>
              <a:lnSpc>
                <a:spcPct val="105000"/>
              </a:lnSpc>
              <a:buFontTx/>
              <a:buAutoNum type="arabicPeriod" startAt="106"/>
            </a:pPr>
            <a:r>
              <a:rPr lang="en-US" sz="800"/>
              <a:t>Medical Oncology, Westmead Hospital, Westmead, New South Wales 2145, Australia.</a:t>
            </a:r>
          </a:p>
          <a:p>
            <a:pPr>
              <a:lnSpc>
                <a:spcPct val="105000"/>
              </a:lnSpc>
              <a:buFontTx/>
              <a:buAutoNum type="arabicPeriod" startAt="106"/>
            </a:pPr>
            <a:r>
              <a:rPr lang="en-US" sz="800"/>
              <a:t>Familial Cancer Service, Department of Medicine, Westmead Hospital, Westmead, New South Wales 2145, Australia.</a:t>
            </a:r>
          </a:p>
          <a:p>
            <a:pPr>
              <a:lnSpc>
                <a:spcPct val="105000"/>
              </a:lnSpc>
              <a:buFontTx/>
              <a:buAutoNum type="arabicPeriod" startAt="106"/>
            </a:pPr>
            <a:r>
              <a:rPr lang="en-US" sz="800"/>
              <a:t>Breast Endocrine and Surgical Unit, Royal Adelaide Hospital, North Terrace, South Australia 5000, Australia.</a:t>
            </a:r>
          </a:p>
          <a:p>
            <a:pPr>
              <a:lnSpc>
                <a:spcPct val="105000"/>
              </a:lnSpc>
              <a:buFontTx/>
              <a:buAutoNum type="arabicPeriod" startAt="106"/>
            </a:pPr>
            <a:r>
              <a:rPr lang="en-US" sz="800"/>
              <a:t>Molecular Pathology Department, Southern Cross Pathology, Monash Medical Centre, Clayton, Victoria 3168, Australia.</a:t>
            </a:r>
          </a:p>
          <a:p>
            <a:pPr>
              <a:lnSpc>
                <a:spcPct val="105000"/>
              </a:lnSpc>
              <a:buFontTx/>
              <a:buAutoNum type="arabicPeriod" startAt="106"/>
            </a:pPr>
            <a:r>
              <a:rPr lang="en-US" sz="800"/>
              <a:t>Molecular and Cellular Pathology, The University of Queensland, Herston, Queensland 4006, Australia.</a:t>
            </a:r>
          </a:p>
          <a:p>
            <a:pPr>
              <a:lnSpc>
                <a:spcPct val="105000"/>
              </a:lnSpc>
              <a:buFontTx/>
              <a:buAutoNum type="arabicPeriod" startAt="106"/>
            </a:pPr>
            <a:r>
              <a:rPr lang="en-US" sz="800"/>
              <a:t>Department of Psychological Medicine, Royal North Shore Hospital, St Leonards, New South Wales 2065, Australia.</a:t>
            </a:r>
          </a:p>
          <a:p>
            <a:pPr>
              <a:lnSpc>
                <a:spcPct val="105000"/>
              </a:lnSpc>
              <a:buFontTx/>
              <a:buAutoNum type="arabicPeriod" startAt="106"/>
            </a:pPr>
            <a:r>
              <a:rPr lang="en-US" sz="800"/>
              <a:t>Breast Cancer Laboratory, Walter and Eliza Hall Institute, PO Royal Melbourne Hospital, Parkville, Victoria 3050, Australia.</a:t>
            </a:r>
          </a:p>
          <a:p>
            <a:pPr>
              <a:lnSpc>
                <a:spcPct val="105000"/>
              </a:lnSpc>
              <a:buFontTx/>
              <a:buAutoNum type="arabicPeriod" startAt="106"/>
            </a:pPr>
            <a:r>
              <a:rPr lang="en-US" sz="800"/>
              <a:t>Medical Oncology and Clinical Haematology Unit, Western Hospital, Footscray, Victoria 3011, Australia.</a:t>
            </a:r>
          </a:p>
          <a:p>
            <a:pPr>
              <a:lnSpc>
                <a:spcPct val="105000"/>
              </a:lnSpc>
              <a:buFontTx/>
              <a:buAutoNum type="arabicPeriod" startAt="106"/>
            </a:pPr>
            <a:r>
              <a:rPr lang="en-US" sz="800"/>
              <a:t>WA Centre for Cancer, Edith Cowan University, Churchlands, Western Australia 6018, Australia.</a:t>
            </a:r>
          </a:p>
          <a:p>
            <a:pPr>
              <a:lnSpc>
                <a:spcPct val="105000"/>
              </a:lnSpc>
              <a:buFontTx/>
              <a:buAutoNum type="arabicPeriod" startAt="106"/>
            </a:pPr>
            <a:r>
              <a:rPr lang="en-US" sz="800"/>
              <a:t>Department of Psychological Medicine, University of Sydney, New South Wales 2006, Australia.</a:t>
            </a:r>
          </a:p>
          <a:p>
            <a:pPr>
              <a:lnSpc>
                <a:spcPct val="105000"/>
              </a:lnSpc>
              <a:buFontTx/>
              <a:buAutoNum type="arabicPeriod" startAt="106"/>
            </a:pPr>
            <a:r>
              <a:rPr lang="en-US" sz="800"/>
              <a:t>Kolling Institute of Medical Research, Royal North Shore Hospital, St Leonards, New South Wales 2065, Australia.</a:t>
            </a:r>
          </a:p>
          <a:p>
            <a:pPr>
              <a:lnSpc>
                <a:spcPct val="105000"/>
              </a:lnSpc>
              <a:buFontTx/>
              <a:buAutoNum type="arabicPeriod" startAt="106"/>
            </a:pPr>
            <a:r>
              <a:rPr lang="en-US" sz="800"/>
              <a:t>Cancer Epidemiology Research Unit, NSW Cancer Council, 153 Dowling Street, Woolloomooloo, New South Wales 2011, Australia.</a:t>
            </a:r>
          </a:p>
          <a:p>
            <a:pPr>
              <a:lnSpc>
                <a:spcPct val="105000"/>
              </a:lnSpc>
              <a:buFontTx/>
              <a:buAutoNum type="arabicPeriod" startAt="106"/>
            </a:pPr>
            <a:r>
              <a:rPr lang="en-US" sz="800"/>
              <a:t>Department of Oncology, St Vincent's Hospital, 41 Victoria Parade, Fitzroy, Victoria 3065, Australia.</a:t>
            </a:r>
          </a:p>
          <a:p>
            <a:pPr>
              <a:lnSpc>
                <a:spcPct val="105000"/>
              </a:lnSpc>
              <a:buFontTx/>
              <a:buAutoNum type="arabicPeriod" startAt="106"/>
            </a:pPr>
            <a:r>
              <a:rPr lang="en-US" sz="800"/>
              <a:t>School of Public Health, Queensland University of Technology, Victoria Park, Kelvin Grove, Queensland 4059, Australia.</a:t>
            </a:r>
          </a:p>
          <a:p>
            <a:pPr>
              <a:lnSpc>
                <a:spcPct val="105000"/>
              </a:lnSpc>
              <a:buFontTx/>
              <a:buAutoNum type="arabicPeriod" startAt="106"/>
            </a:pPr>
            <a:r>
              <a:rPr lang="en-US" sz="800"/>
              <a:t>St Vincent's Breast Clinic, PO Box 4751, Toowoomba, Queensland 4350, Australia.</a:t>
            </a:r>
          </a:p>
          <a:p>
            <a:pPr>
              <a:lnSpc>
                <a:spcPct val="105000"/>
              </a:lnSpc>
              <a:buFontTx/>
              <a:buAutoNum type="arabicPeriod" startAt="106"/>
            </a:pPr>
            <a:r>
              <a:rPr lang="en-US" sz="800"/>
              <a:t>Radiation Oncology, Peter MacCallum Cancer Centre, St Andrew's Place, East Melbourne, Victoria 3002, Australia.</a:t>
            </a:r>
          </a:p>
          <a:p>
            <a:pPr>
              <a:lnSpc>
                <a:spcPct val="105000"/>
              </a:lnSpc>
              <a:buFontTx/>
              <a:buAutoNum type="arabicPeriod" startAt="106"/>
            </a:pPr>
            <a:r>
              <a:rPr lang="en-US" sz="800"/>
              <a:t>Genetic Services, Auckland Hospital, Private Bag 92024, Auckland 1142, New Zealand.</a:t>
            </a:r>
          </a:p>
          <a:p>
            <a:pPr>
              <a:lnSpc>
                <a:spcPct val="105000"/>
              </a:lnSpc>
              <a:buFontTx/>
              <a:buAutoNum type="arabicPeriod" startAt="106"/>
            </a:pPr>
            <a:r>
              <a:rPr lang="en-US" sz="800"/>
              <a:t>Cancer Genetics Laboratory, University of Otago, PO Box 56, Dunedin 9054, New Zealand.</a:t>
            </a:r>
          </a:p>
          <a:p>
            <a:pPr>
              <a:lnSpc>
                <a:spcPct val="105000"/>
              </a:lnSpc>
              <a:buFontTx/>
              <a:buAutoNum type="arabicPeriod" startAt="106"/>
            </a:pPr>
            <a:r>
              <a:rPr lang="en-US" sz="800"/>
              <a:t>Department of Cytogenetics and Molecular Genetics, Women and Children's Hospital, Adelaide, South Australia 5006, Australia.</a:t>
            </a:r>
          </a:p>
          <a:p>
            <a:pPr>
              <a:lnSpc>
                <a:spcPct val="105000"/>
              </a:lnSpc>
              <a:buFontTx/>
              <a:buAutoNum type="arabicPeriod" startAt="106"/>
            </a:pPr>
            <a:r>
              <a:rPr lang="en-US" sz="800"/>
              <a:t>Hancock Family Breast Cancer Foundation, PO Locked Bag 2, West Perth, Western Australia 6005, Australia.</a:t>
            </a:r>
          </a:p>
          <a:p>
            <a:pPr>
              <a:lnSpc>
                <a:spcPct val="105000"/>
              </a:lnSpc>
              <a:buFontTx/>
              <a:buAutoNum type="arabicPeriod" startAt="106"/>
            </a:pPr>
            <a:r>
              <a:rPr lang="en-US" sz="800"/>
              <a:t>Oncology Service, Christchurch Hospital, Private Bag 4710, Christchurch 8140, New Zealand.</a:t>
            </a:r>
          </a:p>
          <a:p>
            <a:pPr>
              <a:lnSpc>
                <a:spcPct val="105000"/>
              </a:lnSpc>
              <a:buFontTx/>
              <a:buAutoNum type="arabicPeriod" startAt="106"/>
            </a:pPr>
            <a:r>
              <a:rPr lang="en-US" sz="800"/>
              <a:t>Molecular Pathology Institute of Medical and Veterinary Science, Frome Road, Adelaide, South Australia 5000, Australia.</a:t>
            </a:r>
          </a:p>
          <a:p>
            <a:pPr>
              <a:lnSpc>
                <a:spcPct val="105000"/>
              </a:lnSpc>
              <a:buFontTx/>
              <a:buAutoNum type="arabicPeriod" startAt="106"/>
            </a:pPr>
            <a:r>
              <a:rPr lang="en-US" sz="800"/>
              <a:t>Section of Cytology, Institute of Clinical Pathology and Medical Research, Westmead Hospital, Westmead, New South Wales 2145, Australia.</a:t>
            </a:r>
          </a:p>
          <a:p>
            <a:pPr>
              <a:lnSpc>
                <a:spcPct val="105000"/>
              </a:lnSpc>
              <a:buFontTx/>
              <a:buAutoNum type="arabicPeriod" startAt="106"/>
            </a:pPr>
            <a:r>
              <a:rPr lang="en-US" sz="800"/>
              <a:t>School of Surgery and Pathology, QE11 Medical Centre, M block 2nd Floor, Nedlands, Western Australia 6907, Australia.</a:t>
            </a:r>
          </a:p>
          <a:p>
            <a:pPr>
              <a:lnSpc>
                <a:spcPct val="105000"/>
              </a:lnSpc>
              <a:buFontTx/>
              <a:buAutoNum type="arabicPeriod" startAt="106"/>
            </a:pPr>
            <a:r>
              <a:rPr lang="en-US" sz="800"/>
              <a:t>South View Clinic, Suite 13, Level 3 South Street, Kogarah, New South Wales 2217, Australia.</a:t>
            </a:r>
          </a:p>
          <a:p>
            <a:pPr>
              <a:lnSpc>
                <a:spcPct val="105000"/>
              </a:lnSpc>
              <a:buFontTx/>
              <a:buAutoNum type="arabicPeriod" startAt="106"/>
            </a:pPr>
            <a:r>
              <a:rPr lang="en-US" sz="800"/>
              <a:t>Department of Obstetrics and Gynaecology, University of Auckland, Private Bag 92019, Auckland 1142, New Zealand.</a:t>
            </a:r>
          </a:p>
          <a:p>
            <a:pPr>
              <a:lnSpc>
                <a:spcPct val="105000"/>
              </a:lnSpc>
              <a:buFontTx/>
              <a:buAutoNum type="arabicPeriod" startAt="106"/>
            </a:pPr>
            <a:r>
              <a:rPr lang="en-US" sz="800"/>
              <a:t>Department of Radiology, Royal Perth Hospital, Box X2213, Perth 6011, Western Australia, Australia.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wipe(up)">
                                      <p:cBhvr>
                                        <p:cTn id="7" dur="500"/>
                                        <p:tgtEl>
                                          <p:spTgt spid="24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chemeClr val="bg1">
                    <a:lumMod val="50000"/>
                  </a:schemeClr>
                </a:solidFill>
              </a:rPr>
              <a:t>…but different affiliations:</a:t>
            </a:r>
          </a:p>
        </p:txBody>
      </p:sp>
      <p:sp>
        <p:nvSpPr>
          <p:cNvPr id="31747" name="Rectangle 3"/>
          <p:cNvSpPr>
            <a:spLocks noGrp="1" noChangeArrowheads="1"/>
          </p:cNvSpPr>
          <p:nvPr>
            <p:ph type="body" idx="1"/>
          </p:nvPr>
        </p:nvSpPr>
        <p:spPr>
          <a:xfrm>
            <a:off x="196850" y="1662113"/>
            <a:ext cx="9753600" cy="4876800"/>
          </a:xfrm>
        </p:spPr>
        <p:txBody>
          <a:bodyPr/>
          <a:lstStyle/>
          <a:p>
            <a:pPr marL="533400" indent="-533400">
              <a:lnSpc>
                <a:spcPct val="105000"/>
              </a:lnSpc>
              <a:buFontTx/>
              <a:buAutoNum type="arabicPeriod" startAt="140"/>
            </a:pPr>
            <a:r>
              <a:rPr lang="en-US" sz="800"/>
              <a:t>Murdoch Institute, Royal Children's Hospital, Parkville, Victoria 3050, Australia.</a:t>
            </a:r>
          </a:p>
          <a:p>
            <a:pPr marL="533400" indent="-533400">
              <a:lnSpc>
                <a:spcPct val="105000"/>
              </a:lnSpc>
              <a:buFontTx/>
              <a:buAutoNum type="arabicPeriod" startAt="140"/>
            </a:pPr>
            <a:r>
              <a:rPr lang="en-US" sz="800"/>
              <a:t>Family Cancer Clinic, St Vincent's Hospital, Darlinghurst, New South Wales 2010, Australia.</a:t>
            </a:r>
          </a:p>
          <a:p>
            <a:pPr marL="533400" indent="-533400">
              <a:lnSpc>
                <a:spcPct val="105000"/>
              </a:lnSpc>
              <a:buFontTx/>
              <a:buAutoNum type="arabicPeriod" startAt="140"/>
            </a:pPr>
            <a:r>
              <a:rPr lang="en-US" sz="800"/>
              <a:t>Medical Psychology Research Unit, Royal North Shore Hospital, St Leonards, New South Wales 2065, Australia.</a:t>
            </a:r>
          </a:p>
          <a:p>
            <a:pPr marL="533400" indent="-533400">
              <a:lnSpc>
                <a:spcPct val="105000"/>
              </a:lnSpc>
              <a:buFontTx/>
              <a:buAutoNum type="arabicPeriod" startAt="140"/>
            </a:pPr>
            <a:r>
              <a:rPr lang="en-US" sz="800"/>
              <a:t>Cancer Genomics &amp; Biochemistry Laboratory, Peter MacCallum Cancer Centre, St Andrew's Place, East Melbourne, Victoria 3002, Australia.</a:t>
            </a:r>
          </a:p>
          <a:p>
            <a:pPr marL="533400" indent="-533400">
              <a:lnSpc>
                <a:spcPct val="105000"/>
              </a:lnSpc>
              <a:buFontTx/>
              <a:buAutoNum type="arabicPeriod" startAt="140"/>
            </a:pPr>
            <a:r>
              <a:rPr lang="en-US" sz="800"/>
              <a:t>Obstetrics &amp; Gynaecology, Westmead Hospital, University of Sydney, New South Wales 2006, Australia.</a:t>
            </a:r>
          </a:p>
          <a:p>
            <a:pPr marL="533400" indent="-533400">
              <a:lnSpc>
                <a:spcPct val="105000"/>
              </a:lnSpc>
              <a:buFontTx/>
              <a:buAutoNum type="arabicPeriod" startAt="140"/>
            </a:pPr>
            <a:endParaRPr lang="en-US" sz="800"/>
          </a:p>
          <a:p>
            <a:pPr marL="533400" indent="-533400">
              <a:lnSpc>
                <a:spcPct val="105000"/>
              </a:lnSpc>
              <a:buFontTx/>
              <a:buNone/>
            </a:pPr>
            <a:r>
              <a:rPr lang="en-US" sz="1400" i="1">
                <a:solidFill>
                  <a:schemeClr val="bg2"/>
                </a:solidFill>
              </a:rPr>
              <a:t>…wow… Are we really done yet??</a:t>
            </a:r>
            <a:r>
              <a:rPr lang="en-US" sz="2000"/>
              <a:t> </a:t>
            </a:r>
          </a:p>
        </p:txBody>
      </p:sp>
      <p:sp>
        <p:nvSpPr>
          <p:cNvPr id="248836" name="Text Box 4"/>
          <p:cNvSpPr txBox="1">
            <a:spLocks noChangeArrowheads="1"/>
          </p:cNvSpPr>
          <p:nvPr/>
        </p:nvSpPr>
        <p:spPr bwMode="auto">
          <a:xfrm>
            <a:off x="806450" y="3632200"/>
            <a:ext cx="8767763" cy="1954213"/>
          </a:xfrm>
          <a:prstGeom prst="rect">
            <a:avLst/>
          </a:prstGeom>
          <a:solidFill>
            <a:schemeClr val="accent1"/>
          </a:solidFill>
          <a:ln w="9525">
            <a:solidFill>
              <a:schemeClr val="accent2"/>
            </a:solidFill>
            <a:miter lim="800000"/>
            <a:headEnd/>
            <a:tailEnd/>
          </a:ln>
          <a:effectLst>
            <a:outerShdw blurRad="50800" dist="38100" dir="2700000" algn="tl" rotWithShape="0">
              <a:prstClr val="black">
                <a:alpha val="40000"/>
              </a:prstClr>
            </a:outerShdw>
          </a:effectLst>
        </p:spPr>
        <p:txBody>
          <a:bodyPr>
            <a:spAutoFit/>
          </a:bodyPr>
          <a:lstStyle/>
          <a:p>
            <a:pPr>
              <a:lnSpc>
                <a:spcPct val="125000"/>
              </a:lnSpc>
              <a:spcBef>
                <a:spcPct val="50000"/>
              </a:spcBef>
              <a:defRPr/>
            </a:pPr>
            <a:r>
              <a:rPr lang="en-US" b="1" i="1">
                <a:solidFill>
                  <a:schemeClr val="accent2"/>
                </a:solidFill>
                <a:latin typeface="Trebuchet MS" pitchFamily="34" charset="0"/>
              </a:rPr>
              <a:t>Remember</a:t>
            </a:r>
            <a:r>
              <a:rPr lang="en-US" b="1">
                <a:solidFill>
                  <a:schemeClr val="accent2"/>
                </a:solidFill>
                <a:latin typeface="Trebuchet MS" pitchFamily="34" charset="0"/>
              </a:rPr>
              <a:t>??</a:t>
            </a:r>
          </a:p>
          <a:p>
            <a:pPr>
              <a:lnSpc>
                <a:spcPct val="125000"/>
              </a:lnSpc>
              <a:spcBef>
                <a:spcPct val="50000"/>
              </a:spcBef>
              <a:defRPr/>
            </a:pPr>
            <a:r>
              <a:rPr lang="en-US">
                <a:solidFill>
                  <a:schemeClr val="accent2"/>
                </a:solidFill>
                <a:latin typeface="Trebuchet MS" pitchFamily="34" charset="0"/>
              </a:rPr>
              <a:t>“The co-authors of a paper should be all those persons who have made significant scientific contributions to the work reported and who share responsibility and accountability for the results. Other contributions should be indicated in a footnote or an “Acknowledgments” section.”                    (ACS Guidelines)</a:t>
            </a:r>
          </a:p>
        </p:txBody>
      </p:sp>
      <p:sp>
        <p:nvSpPr>
          <p:cNvPr id="248837" name="Text Box 5"/>
          <p:cNvSpPr txBox="1">
            <a:spLocks noChangeArrowheads="1"/>
          </p:cNvSpPr>
          <p:nvPr/>
        </p:nvSpPr>
        <p:spPr bwMode="auto">
          <a:xfrm>
            <a:off x="822325" y="5851525"/>
            <a:ext cx="6765925" cy="1244600"/>
          </a:xfrm>
          <a:prstGeom prst="rect">
            <a:avLst/>
          </a:prstGeom>
          <a:noFill/>
          <a:ln w="9525">
            <a:noFill/>
            <a:miter lim="800000"/>
            <a:headEnd/>
            <a:tailEnd/>
          </a:ln>
          <a:effectLst/>
        </p:spPr>
        <p:txBody>
          <a:bodyPr wrap="none">
            <a:spAutoFit/>
          </a:bodyPr>
          <a:lstStyle/>
          <a:p>
            <a:pPr>
              <a:lnSpc>
                <a:spcPct val="140000"/>
              </a:lnSpc>
              <a:defRPr/>
            </a:pPr>
            <a:r>
              <a:rPr lang="en-US" i="1">
                <a:solidFill>
                  <a:schemeClr val="bg2"/>
                </a:solidFill>
                <a:effectLst>
                  <a:outerShdw blurRad="38100" dist="38100" dir="2700000" algn="tl">
                    <a:srgbClr val="C0C0C0"/>
                  </a:outerShdw>
                </a:effectLst>
                <a:latin typeface="Trebuchet MS" pitchFamily="34" charset="0"/>
              </a:rPr>
              <a:t>Do you think these guidelines are upheld in the above example?</a:t>
            </a:r>
          </a:p>
          <a:p>
            <a:pPr>
              <a:lnSpc>
                <a:spcPct val="140000"/>
              </a:lnSpc>
              <a:defRPr/>
            </a:pPr>
            <a:r>
              <a:rPr lang="en-US" i="1">
                <a:solidFill>
                  <a:schemeClr val="bg2"/>
                </a:solidFill>
                <a:effectLst>
                  <a:outerShdw blurRad="38100" dist="38100" dir="2700000" algn="tl">
                    <a:srgbClr val="C0C0C0"/>
                  </a:outerShdw>
                </a:effectLst>
                <a:latin typeface="Trebuchet MS" pitchFamily="34" charset="0"/>
              </a:rPr>
              <a:t>Where is the problem?</a:t>
            </a:r>
          </a:p>
          <a:p>
            <a:pPr>
              <a:lnSpc>
                <a:spcPct val="140000"/>
              </a:lnSpc>
              <a:defRPr/>
            </a:pPr>
            <a:r>
              <a:rPr lang="en-US" i="1">
                <a:solidFill>
                  <a:schemeClr val="bg2"/>
                </a:solidFill>
                <a:effectLst>
                  <a:outerShdw blurRad="38100" dist="38100" dir="2700000" algn="tl">
                    <a:srgbClr val="C0C0C0"/>
                  </a:outerShdw>
                </a:effectLst>
                <a:latin typeface="Trebuchet MS" pitchFamily="34" charset="0"/>
              </a:rPr>
              <a:t>How could this be handled?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dissolve">
                                      <p:cBhvr>
                                        <p:cTn id="7" dur="1000"/>
                                        <p:tgtEl>
                                          <p:spTgt spid="24883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48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nimBg="1"/>
      <p:bldP spid="2488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Conflict of Interest: Financial</a:t>
            </a:r>
          </a:p>
        </p:txBody>
      </p:sp>
      <p:sp>
        <p:nvSpPr>
          <p:cNvPr id="5123" name="Rectangle 3"/>
          <p:cNvSpPr>
            <a:spLocks noGrp="1" noChangeArrowheads="1"/>
          </p:cNvSpPr>
          <p:nvPr>
            <p:ph type="body" idx="1"/>
          </p:nvPr>
        </p:nvSpPr>
        <p:spPr>
          <a:xfrm>
            <a:off x="196850" y="2786063"/>
            <a:ext cx="9753600" cy="4443412"/>
          </a:xfrm>
        </p:spPr>
        <p:txBody>
          <a:bodyPr/>
          <a:lstStyle/>
          <a:p>
            <a:pPr>
              <a:spcBef>
                <a:spcPts val="1200"/>
              </a:spcBef>
            </a:pPr>
            <a:r>
              <a:rPr lang="en-US" sz="2400" b="1" dirty="0"/>
              <a:t>Sponsored Research </a:t>
            </a:r>
          </a:p>
          <a:p>
            <a:pPr>
              <a:spcBef>
                <a:spcPts val="1200"/>
              </a:spcBef>
            </a:pPr>
            <a:r>
              <a:rPr lang="en-US" sz="2400" b="1" dirty="0"/>
              <a:t>Spin-off companies </a:t>
            </a:r>
            <a:r>
              <a:rPr lang="en-US" sz="2400" dirty="0"/>
              <a:t>by </a:t>
            </a:r>
            <a:br>
              <a:rPr lang="en-US" sz="2400" dirty="0"/>
            </a:br>
            <a:r>
              <a:rPr lang="en-US" sz="2400" dirty="0"/>
              <a:t>university researchers</a:t>
            </a:r>
          </a:p>
          <a:p>
            <a:pPr>
              <a:spcBef>
                <a:spcPts val="1200"/>
              </a:spcBef>
            </a:pPr>
            <a:r>
              <a:rPr lang="en-US" sz="2400" dirty="0"/>
              <a:t>Any form of </a:t>
            </a:r>
            <a:r>
              <a:rPr lang="en-US" sz="2400" b="1" dirty="0"/>
              <a:t>financial interest </a:t>
            </a:r>
            <a:r>
              <a:rPr lang="en-US" sz="2400" dirty="0"/>
              <a:t/>
            </a:r>
            <a:br>
              <a:rPr lang="en-US" sz="2400" dirty="0"/>
            </a:br>
            <a:r>
              <a:rPr lang="en-US" sz="2400" dirty="0"/>
              <a:t>in the research outcome </a:t>
            </a:r>
            <a:br>
              <a:rPr lang="en-US" sz="2400" dirty="0"/>
            </a:br>
            <a:r>
              <a:rPr lang="en-US" sz="2400" dirty="0"/>
              <a:t>(stock owned in business or business sector </a:t>
            </a:r>
            <a:r>
              <a:rPr lang="en-US" sz="2400" dirty="0" err="1"/>
              <a:t>etc</a:t>
            </a:r>
            <a:r>
              <a:rPr lang="en-US" sz="2400" dirty="0"/>
              <a:t>)</a:t>
            </a:r>
          </a:p>
          <a:p>
            <a:pPr>
              <a:spcBef>
                <a:spcPts val="1200"/>
              </a:spcBef>
            </a:pPr>
            <a:r>
              <a:rPr lang="en-US" sz="2400" dirty="0"/>
              <a:t>This can be </a:t>
            </a:r>
            <a:r>
              <a:rPr lang="en-US" sz="2400" b="1" dirty="0"/>
              <a:t>indirect</a:t>
            </a:r>
            <a:r>
              <a:rPr lang="en-US" sz="2400" dirty="0"/>
              <a:t>, i.e. financial interest by a (close) family member, rather than yourself.    (Problem: define “close”…)</a:t>
            </a:r>
          </a:p>
        </p:txBody>
      </p:sp>
      <p:pic>
        <p:nvPicPr>
          <p:cNvPr id="177156" name="Picture 4"/>
          <p:cNvPicPr>
            <a:picLocks noChangeAspect="1" noChangeArrowheads="1"/>
          </p:cNvPicPr>
          <p:nvPr/>
        </p:nvPicPr>
        <p:blipFill>
          <a:blip r:embed="rId2" cstate="print"/>
          <a:srcRect/>
          <a:stretch>
            <a:fillRect/>
          </a:stretch>
        </p:blipFill>
        <p:spPr bwMode="auto">
          <a:xfrm>
            <a:off x="5704840" y="2598089"/>
            <a:ext cx="3740912" cy="271527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chemeClr val="bg1">
                    <a:lumMod val="50000"/>
                  </a:schemeClr>
                </a:solidFill>
              </a:rPr>
              <a:t>Author Responsibilities</a:t>
            </a:r>
          </a:p>
        </p:txBody>
      </p:sp>
      <p:sp>
        <p:nvSpPr>
          <p:cNvPr id="32771" name="Rectangle 3"/>
          <p:cNvSpPr>
            <a:spLocks noGrp="1" noChangeArrowheads="1"/>
          </p:cNvSpPr>
          <p:nvPr>
            <p:ph type="body" idx="1"/>
          </p:nvPr>
        </p:nvSpPr>
        <p:spPr>
          <a:xfrm>
            <a:off x="277813" y="2095500"/>
            <a:ext cx="9293225" cy="5327650"/>
          </a:xfrm>
        </p:spPr>
        <p:txBody>
          <a:bodyPr/>
          <a:lstStyle/>
          <a:p>
            <a:pPr>
              <a:lnSpc>
                <a:spcPct val="105000"/>
              </a:lnSpc>
              <a:buFontTx/>
              <a:buNone/>
            </a:pPr>
            <a:r>
              <a:rPr lang="en-US" sz="1400" b="1" i="1" u="sng" dirty="0"/>
              <a:t>Correspondence to</a:t>
            </a:r>
            <a:r>
              <a:rPr lang="en-US" sz="1400" dirty="0"/>
              <a:t>: </a:t>
            </a:r>
          </a:p>
          <a:p>
            <a:pPr>
              <a:lnSpc>
                <a:spcPct val="105000"/>
              </a:lnSpc>
              <a:buFontTx/>
              <a:buNone/>
            </a:pPr>
            <a:r>
              <a:rPr lang="en-US" sz="1400" dirty="0"/>
              <a:t>Correspondence and requests for materials should be addressed to D.F.E. (Email: </a:t>
            </a:r>
            <a:r>
              <a:rPr lang="en-US" sz="1400" dirty="0">
                <a:hlinkClick r:id="rId2"/>
              </a:rPr>
              <a:t>d.easton@srl.cam.ac.uk</a:t>
            </a:r>
            <a:r>
              <a:rPr lang="en-US" sz="1400" dirty="0"/>
              <a:t>).</a:t>
            </a:r>
          </a:p>
          <a:p>
            <a:pPr>
              <a:lnSpc>
                <a:spcPct val="105000"/>
              </a:lnSpc>
              <a:buFontTx/>
              <a:buNone/>
            </a:pPr>
            <a:endParaRPr lang="en-US" sz="1400" dirty="0"/>
          </a:p>
          <a:p>
            <a:pPr>
              <a:lnSpc>
                <a:spcPct val="105000"/>
              </a:lnSpc>
              <a:buFontTx/>
              <a:buNone/>
            </a:pPr>
            <a:r>
              <a:rPr lang="en-US" sz="1400" b="1" i="1" u="sng" dirty="0"/>
              <a:t>Author Contributions</a:t>
            </a:r>
            <a:r>
              <a:rPr lang="en-US" sz="1400" dirty="0"/>
              <a:t> </a:t>
            </a:r>
          </a:p>
          <a:p>
            <a:pPr>
              <a:lnSpc>
                <a:spcPct val="105000"/>
              </a:lnSpc>
              <a:buFontTx/>
              <a:buNone/>
            </a:pPr>
            <a:r>
              <a:rPr lang="en-US" sz="1400" dirty="0"/>
              <a:t>D.F.E., A.M.D., P.D.P.P., D.R.C. and B.A.J.P. </a:t>
            </a:r>
            <a:r>
              <a:rPr lang="en-US" sz="1400" b="1" i="1" dirty="0"/>
              <a:t>designed the study and obtained financial support</a:t>
            </a:r>
            <a:r>
              <a:rPr lang="en-US" sz="1400" dirty="0"/>
              <a:t>. </a:t>
            </a:r>
          </a:p>
          <a:p>
            <a:pPr>
              <a:lnSpc>
                <a:spcPct val="105000"/>
              </a:lnSpc>
              <a:buFontTx/>
              <a:buNone/>
            </a:pPr>
            <a:r>
              <a:rPr lang="en-US" sz="1400" dirty="0"/>
              <a:t>D.G.B. and D.R.C. </a:t>
            </a:r>
            <a:r>
              <a:rPr lang="en-US" sz="1400" b="1" i="1" dirty="0"/>
              <a:t>directed the genotyping</a:t>
            </a:r>
            <a:r>
              <a:rPr lang="en-US" sz="1400" dirty="0"/>
              <a:t> of stages 1 and 2. </a:t>
            </a:r>
          </a:p>
          <a:p>
            <a:pPr>
              <a:lnSpc>
                <a:spcPct val="105000"/>
              </a:lnSpc>
              <a:buFontTx/>
              <a:buNone/>
            </a:pPr>
            <a:r>
              <a:rPr lang="en-US" sz="1400" dirty="0"/>
              <a:t>D.F.E. and D.T. </a:t>
            </a:r>
            <a:r>
              <a:rPr lang="en-US" sz="1400" b="1" i="1" dirty="0"/>
              <a:t>conducted the statistical analysis</a:t>
            </a:r>
            <a:r>
              <a:rPr lang="en-US" sz="1400" dirty="0"/>
              <a:t>. </a:t>
            </a:r>
          </a:p>
          <a:p>
            <a:pPr>
              <a:lnSpc>
                <a:spcPct val="105000"/>
              </a:lnSpc>
              <a:buFontTx/>
              <a:buNone/>
            </a:pPr>
            <a:r>
              <a:rPr lang="en-US" sz="1400" dirty="0"/>
              <a:t>K.A.P. and A.M.D. </a:t>
            </a:r>
            <a:r>
              <a:rPr lang="en-US" sz="1400" b="1" i="1" dirty="0"/>
              <a:t>coordinated the genotyping for stage 3</a:t>
            </a:r>
            <a:r>
              <a:rPr lang="en-US" sz="1400" dirty="0"/>
              <a:t> and the fine-scale mapping of the FGFR2 and TNRC9 loci. </a:t>
            </a:r>
          </a:p>
          <a:p>
            <a:pPr>
              <a:lnSpc>
                <a:spcPct val="105000"/>
              </a:lnSpc>
              <a:buFontTx/>
              <a:buNone/>
            </a:pPr>
            <a:r>
              <a:rPr lang="en-US" sz="1400" dirty="0"/>
              <a:t>J.P.S. and J.Z. </a:t>
            </a:r>
            <a:r>
              <a:rPr lang="en-US" sz="1400" b="1" i="1" dirty="0"/>
              <a:t>performed </a:t>
            </a:r>
            <a:r>
              <a:rPr lang="en-US" sz="1400" b="1" i="1" dirty="0" err="1"/>
              <a:t>resequencing</a:t>
            </a:r>
            <a:r>
              <a:rPr lang="en-US" sz="1400" b="1" i="1" dirty="0"/>
              <a:t> and analysis</a:t>
            </a:r>
            <a:r>
              <a:rPr lang="en-US" sz="1400" dirty="0"/>
              <a:t> of the FGFR2 locus. </a:t>
            </a:r>
          </a:p>
          <a:p>
            <a:pPr>
              <a:lnSpc>
                <a:spcPct val="105000"/>
              </a:lnSpc>
              <a:buFontTx/>
              <a:buNone/>
            </a:pPr>
            <a:r>
              <a:rPr lang="en-US" sz="1400" dirty="0"/>
              <a:t>K.A.P., S.A., C.S.H., R.B., C.A.H., L.K.K., B.E.H., L.L.M., P.B., S.S., V.G., F.O., C-Y. S., P-E.W. and H-C.W. </a:t>
            </a:r>
            <a:r>
              <a:rPr lang="en-US" sz="1400" b="1" i="1" dirty="0"/>
              <a:t>conducted genotyping</a:t>
            </a:r>
            <a:r>
              <a:rPr lang="en-US" sz="1400" dirty="0"/>
              <a:t> for the fine-scale mapping. </a:t>
            </a:r>
          </a:p>
          <a:p>
            <a:pPr>
              <a:lnSpc>
                <a:spcPct val="105000"/>
              </a:lnSpc>
              <a:buFontTx/>
              <a:buNone/>
            </a:pPr>
            <a:r>
              <a:rPr lang="en-US" sz="1400" dirty="0"/>
              <a:t>R.L., J.M., H.F. and K.B.M. </a:t>
            </a:r>
            <a:r>
              <a:rPr lang="en-US" sz="1400" b="1" i="1" dirty="0"/>
              <a:t>provided bioinformatics support</a:t>
            </a:r>
            <a:r>
              <a:rPr lang="en-US" sz="1400" dirty="0"/>
              <a:t>. </a:t>
            </a:r>
          </a:p>
          <a:p>
            <a:pPr>
              <a:lnSpc>
                <a:spcPct val="105000"/>
              </a:lnSpc>
              <a:buFontTx/>
              <a:buNone/>
            </a:pPr>
            <a:r>
              <a:rPr lang="en-US" sz="1400" dirty="0"/>
              <a:t>D.E., D.G.E., J.P., O.F., N.J., S.S., M.R.S. and N.R. </a:t>
            </a:r>
            <a:r>
              <a:rPr lang="en-US" sz="1400" b="1" i="1" dirty="0"/>
              <a:t>coordinated the studies</a:t>
            </a:r>
            <a:r>
              <a:rPr lang="en-US" sz="1400" dirty="0"/>
              <a:t> used in stage 1. </a:t>
            </a:r>
          </a:p>
          <a:p>
            <a:pPr>
              <a:lnSpc>
                <a:spcPct val="105000"/>
              </a:lnSpc>
              <a:buFontTx/>
              <a:buNone/>
            </a:pPr>
            <a:r>
              <a:rPr lang="en-US" sz="1400" dirty="0"/>
              <a:t>N.W. and N.E.D. </a:t>
            </a:r>
            <a:r>
              <a:rPr lang="en-US" sz="1400" b="1" i="1" dirty="0"/>
              <a:t>coordinated the EPIC study</a:t>
            </a:r>
            <a:r>
              <a:rPr lang="en-US" sz="1400" dirty="0"/>
              <a:t> used in stages 1 and 2. </a:t>
            </a:r>
          </a:p>
          <a:p>
            <a:pPr>
              <a:lnSpc>
                <a:spcPct val="105000"/>
              </a:lnSpc>
              <a:buFontTx/>
              <a:buNone/>
            </a:pPr>
            <a:r>
              <a:rPr lang="en-US" sz="1400" dirty="0">
                <a:solidFill>
                  <a:srgbClr val="FF0000"/>
                </a:solidFill>
              </a:rPr>
              <a:t>The </a:t>
            </a:r>
            <a:r>
              <a:rPr lang="en-US" sz="1400" b="1" i="1" dirty="0">
                <a:solidFill>
                  <a:srgbClr val="FF0000"/>
                </a:solidFill>
              </a:rPr>
              <a:t>remaining authors coordinated the studies in stage 3</a:t>
            </a:r>
            <a:r>
              <a:rPr lang="en-US" sz="1400" dirty="0">
                <a:solidFill>
                  <a:srgbClr val="FF0000"/>
                </a:solidFill>
              </a:rPr>
              <a:t> and undertook genotyping in those studies.</a:t>
            </a:r>
            <a:r>
              <a:rPr lang="en-US" sz="1400" dirty="0"/>
              <a:t> </a:t>
            </a:r>
          </a:p>
          <a:p>
            <a:pPr>
              <a:lnSpc>
                <a:spcPct val="105000"/>
              </a:lnSpc>
              <a:buFontTx/>
              <a:buNone/>
            </a:pPr>
            <a:r>
              <a:rPr lang="en-US" sz="1400" dirty="0"/>
              <a:t>D.F.E. </a:t>
            </a:r>
            <a:r>
              <a:rPr lang="en-US" sz="1400" b="1" i="1" dirty="0"/>
              <a:t>drafted the manuscript</a:t>
            </a:r>
            <a:r>
              <a:rPr lang="en-US" sz="1400" dirty="0"/>
              <a:t>, with </a:t>
            </a:r>
            <a:r>
              <a:rPr lang="en-US" sz="1400" b="1" i="1" dirty="0"/>
              <a:t>substantial contributions</a:t>
            </a:r>
            <a:r>
              <a:rPr lang="en-US" sz="1400" dirty="0"/>
              <a:t> from K.A.P., A.M.D., P.D.P.P. and B.A.J.P. </a:t>
            </a:r>
          </a:p>
          <a:p>
            <a:pPr>
              <a:lnSpc>
                <a:spcPct val="105000"/>
              </a:lnSpc>
              <a:buFontTx/>
              <a:buNone/>
            </a:pPr>
            <a:r>
              <a:rPr lang="en-US" sz="1400" b="1" i="1" dirty="0">
                <a:solidFill>
                  <a:srgbClr val="C00000"/>
                </a:solidFill>
              </a:rPr>
              <a:t>All authors contributed to the final paper</a:t>
            </a:r>
            <a:r>
              <a:rPr lang="en-US" sz="1400" b="1" i="1" dirty="0">
                <a:solidFill>
                  <a:srgbClr val="FF0000"/>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B5B03C-797F-4F01-BAD1-15A8762C838B}"/>
              </a:ext>
            </a:extLst>
          </p:cNvPr>
          <p:cNvSpPr/>
          <p:nvPr/>
        </p:nvSpPr>
        <p:spPr bwMode="auto">
          <a:xfrm>
            <a:off x="301557" y="4017521"/>
            <a:ext cx="9714515" cy="2062266"/>
          </a:xfrm>
          <a:prstGeom prst="rect">
            <a:avLst/>
          </a:prstGeom>
          <a:solidFill>
            <a:srgbClr val="D9D9D9">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282101" y="239948"/>
            <a:ext cx="9868374" cy="936625"/>
          </a:xfrm>
          <a:effectLst>
            <a:outerShdw blurRad="50800" dist="38100" dir="2700000" algn="tl" rotWithShape="0">
              <a:prstClr val="black">
                <a:alpha val="40000"/>
              </a:prstClr>
            </a:outerShdw>
          </a:effectLst>
        </p:spPr>
        <p:txBody>
          <a:bodyPr/>
          <a:lstStyle/>
          <a:p>
            <a:pPr>
              <a:defRPr/>
            </a:pPr>
            <a:r>
              <a:rPr lang="en-US" sz="4800" dirty="0">
                <a:solidFill>
                  <a:schemeClr val="tx1">
                    <a:lumMod val="50000"/>
                    <a:lumOff val="50000"/>
                  </a:schemeClr>
                </a:solidFill>
              </a:rPr>
              <a:t>Authorship:  </a:t>
            </a:r>
            <a:r>
              <a:rPr lang="en-US" sz="4800" i="1" dirty="0">
                <a:solidFill>
                  <a:schemeClr val="tx1">
                    <a:lumMod val="50000"/>
                    <a:lumOff val="50000"/>
                  </a:schemeClr>
                </a:solidFill>
              </a:rPr>
              <a:t>A Quick Win…!?</a:t>
            </a:r>
          </a:p>
        </p:txBody>
      </p:sp>
      <p:sp>
        <p:nvSpPr>
          <p:cNvPr id="5" name="Rectangle 4">
            <a:extLst>
              <a:ext uri="{FF2B5EF4-FFF2-40B4-BE49-F238E27FC236}">
                <a16:creationId xmlns:a16="http://schemas.microsoft.com/office/drawing/2014/main" id="{C0E10907-FC8F-455C-B16B-58CD7DD42C9D}"/>
              </a:ext>
            </a:extLst>
          </p:cNvPr>
          <p:cNvSpPr/>
          <p:nvPr/>
        </p:nvSpPr>
        <p:spPr>
          <a:xfrm>
            <a:off x="282101" y="1244669"/>
            <a:ext cx="9714515" cy="6467861"/>
          </a:xfrm>
          <a:prstGeom prst="rect">
            <a:avLst/>
          </a:prstGeom>
        </p:spPr>
        <p:txBody>
          <a:bodyPr wrap="square">
            <a:spAutoFit/>
          </a:bodyPr>
          <a:lstStyle/>
          <a:p>
            <a:pPr>
              <a:lnSpc>
                <a:spcPct val="110000"/>
              </a:lnSpc>
              <a:spcBef>
                <a:spcPts val="600"/>
              </a:spcBef>
            </a:pPr>
            <a:r>
              <a:rPr lang="en-US" sz="2000" dirty="0">
                <a:solidFill>
                  <a:srgbClr val="002060"/>
                </a:solidFill>
              </a:rPr>
              <a:t>You are an undergraduate research intern. </a:t>
            </a:r>
            <a:br>
              <a:rPr lang="en-US" sz="2000" dirty="0">
                <a:solidFill>
                  <a:srgbClr val="002060"/>
                </a:solidFill>
              </a:rPr>
            </a:br>
            <a:r>
              <a:rPr lang="en-US" sz="2000" dirty="0">
                <a:solidFill>
                  <a:srgbClr val="002060"/>
                </a:solidFill>
              </a:rPr>
              <a:t>Your supervisor hands you a manuscript by a postdoc in </a:t>
            </a:r>
            <a:br>
              <a:rPr lang="en-US" sz="2000" dirty="0">
                <a:solidFill>
                  <a:srgbClr val="002060"/>
                </a:solidFill>
              </a:rPr>
            </a:br>
            <a:r>
              <a:rPr lang="en-US" sz="2000" dirty="0">
                <a:solidFill>
                  <a:srgbClr val="002060"/>
                </a:solidFill>
              </a:rPr>
              <a:t>the group and asks you to check the numbers in a data file </a:t>
            </a:r>
            <a:br>
              <a:rPr lang="en-US" sz="2000" dirty="0">
                <a:solidFill>
                  <a:srgbClr val="002060"/>
                </a:solidFill>
              </a:rPr>
            </a:br>
            <a:r>
              <a:rPr lang="en-US" sz="2000" dirty="0">
                <a:solidFill>
                  <a:srgbClr val="002060"/>
                </a:solidFill>
              </a:rPr>
              <a:t>vs those in the paper and to proofread it carefully. All of the </a:t>
            </a:r>
            <a:br>
              <a:rPr lang="en-US" sz="2000" dirty="0">
                <a:solidFill>
                  <a:srgbClr val="002060"/>
                </a:solidFill>
              </a:rPr>
            </a:br>
            <a:r>
              <a:rPr lang="en-US" sz="2000" dirty="0">
                <a:solidFill>
                  <a:srgbClr val="002060"/>
                </a:solidFill>
              </a:rPr>
              <a:t>described work was completed before you arrived at the </a:t>
            </a:r>
            <a:br>
              <a:rPr lang="en-US" sz="2000" dirty="0">
                <a:solidFill>
                  <a:srgbClr val="002060"/>
                </a:solidFill>
              </a:rPr>
            </a:br>
            <a:r>
              <a:rPr lang="en-US" sz="2000" dirty="0">
                <a:solidFill>
                  <a:srgbClr val="002060"/>
                </a:solidFill>
              </a:rPr>
              <a:t>lab. You do as you are asked, verifying that all numbers </a:t>
            </a:r>
            <a:br>
              <a:rPr lang="en-US" sz="2000" dirty="0">
                <a:solidFill>
                  <a:srgbClr val="002060"/>
                </a:solidFill>
              </a:rPr>
            </a:br>
            <a:r>
              <a:rPr lang="en-US" sz="2000" dirty="0">
                <a:solidFill>
                  <a:srgbClr val="002060"/>
                </a:solidFill>
              </a:rPr>
              <a:t>were transferred correctly to the paper and suggesting </a:t>
            </a:r>
            <a:br>
              <a:rPr lang="en-US" sz="2000" dirty="0">
                <a:solidFill>
                  <a:srgbClr val="002060"/>
                </a:solidFill>
              </a:rPr>
            </a:br>
            <a:r>
              <a:rPr lang="en-US" sz="2000" dirty="0">
                <a:solidFill>
                  <a:srgbClr val="002060"/>
                </a:solidFill>
              </a:rPr>
              <a:t>some minor editorial changes. </a:t>
            </a:r>
          </a:p>
          <a:p>
            <a:pPr>
              <a:lnSpc>
                <a:spcPct val="110000"/>
              </a:lnSpc>
              <a:spcBef>
                <a:spcPts val="600"/>
              </a:spcBef>
            </a:pPr>
            <a:r>
              <a:rPr lang="en-US" sz="2000" dirty="0"/>
              <a:t>Your supervisor then sends you the following note: </a:t>
            </a:r>
          </a:p>
          <a:p>
            <a:pPr>
              <a:lnSpc>
                <a:spcPct val="110000"/>
              </a:lnSpc>
              <a:spcBef>
                <a:spcPts val="0"/>
              </a:spcBef>
            </a:pPr>
            <a:r>
              <a:rPr lang="en-US" sz="2000" i="1" dirty="0"/>
              <a:t>Please send me an email stating that you have examined the data with Dr. </a:t>
            </a:r>
            <a:r>
              <a:rPr lang="en-US" sz="2000" i="1" dirty="0" err="1"/>
              <a:t>PostDoc</a:t>
            </a:r>
            <a:r>
              <a:rPr lang="en-US" sz="2000" i="1" dirty="0"/>
              <a:t> and find the presentation of data in the manuscript to be accurate (as best you can tell.)  After you are done modifying the manuscript with figures, etc., send me a separate email stating that you feel the manuscript is ready for journal submission to enable me to confirm that with the editor-in-chief. </a:t>
            </a:r>
          </a:p>
          <a:p>
            <a:pPr>
              <a:lnSpc>
                <a:spcPct val="110000"/>
              </a:lnSpc>
              <a:spcBef>
                <a:spcPts val="600"/>
              </a:spcBef>
            </a:pPr>
            <a:r>
              <a:rPr lang="en-US" sz="2000" dirty="0">
                <a:solidFill>
                  <a:schemeClr val="accent6">
                    <a:lumMod val="75000"/>
                  </a:schemeClr>
                </a:solidFill>
              </a:rPr>
              <a:t>Two months later, you learn that the paper was submitted for publication the day after your proofreading was complete and accepted for publication not long thereafter. You are listed as a (co-)author on the paper. </a:t>
            </a:r>
          </a:p>
          <a:p>
            <a:pPr>
              <a:lnSpc>
                <a:spcPct val="110000"/>
              </a:lnSpc>
              <a:spcBef>
                <a:spcPts val="400"/>
              </a:spcBef>
            </a:pPr>
            <a:r>
              <a:rPr lang="en-US" sz="2000" b="1" i="1" dirty="0">
                <a:solidFill>
                  <a:srgbClr val="C00000"/>
                </a:solidFill>
              </a:rPr>
              <a:t>CONGRATULATIONS – Your first publication!!</a:t>
            </a:r>
          </a:p>
        </p:txBody>
      </p:sp>
      <p:pic>
        <p:nvPicPr>
          <p:cNvPr id="2050" name="Picture 2" descr="Image result for student researcher">
            <a:extLst>
              <a:ext uri="{FF2B5EF4-FFF2-40B4-BE49-F238E27FC236}">
                <a16:creationId xmlns:a16="http://schemas.microsoft.com/office/drawing/2014/main" id="{457470A6-6BA0-460D-954B-266427EAA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372" y="1816799"/>
            <a:ext cx="2977103" cy="1978120"/>
          </a:xfrm>
          <a:prstGeom prst="rect">
            <a:avLst/>
          </a:prstGeom>
          <a:noFill/>
          <a:effectLst>
            <a:outerShdw blurRad="152400" dist="1270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11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 y="152400"/>
            <a:ext cx="9953625" cy="936625"/>
          </a:xfrm>
          <a:effectLst>
            <a:outerShdw blurRad="50800" dist="38100" dir="2700000" algn="tl" rotWithShape="0">
              <a:prstClr val="black">
                <a:alpha val="40000"/>
              </a:prstClr>
            </a:outerShdw>
          </a:effectLst>
        </p:spPr>
        <p:txBody>
          <a:bodyPr/>
          <a:lstStyle/>
          <a:p>
            <a:pPr>
              <a:defRPr/>
            </a:pPr>
            <a:r>
              <a:rPr lang="en-US" dirty="0"/>
              <a:t>Scientific Publishing and “Impact”…</a:t>
            </a:r>
          </a:p>
        </p:txBody>
      </p:sp>
      <p:pic>
        <p:nvPicPr>
          <p:cNvPr id="1026" name="Picture 2" descr="Image result for retraction rate vs impact factor">
            <a:extLst>
              <a:ext uri="{FF2B5EF4-FFF2-40B4-BE49-F238E27FC236}">
                <a16:creationId xmlns:a16="http://schemas.microsoft.com/office/drawing/2014/main" id="{1D5A02E6-86D0-49F8-9209-E628ABBDA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303" y="1872031"/>
            <a:ext cx="5536694" cy="48687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7B0A74F-6E71-46E8-9ACB-720C32496FBB}"/>
              </a:ext>
            </a:extLst>
          </p:cNvPr>
          <p:cNvSpPr/>
          <p:nvPr/>
        </p:nvSpPr>
        <p:spPr>
          <a:xfrm>
            <a:off x="0" y="7314327"/>
            <a:ext cx="5073650" cy="246221"/>
          </a:xfrm>
          <a:prstGeom prst="rect">
            <a:avLst/>
          </a:prstGeom>
        </p:spPr>
        <p:txBody>
          <a:bodyPr>
            <a:spAutoFit/>
          </a:bodyPr>
          <a:lstStyle/>
          <a:p>
            <a:r>
              <a:rPr lang="en-US" sz="1000" dirty="0"/>
              <a:t>https://www.nature.com/news/why-high-profile-journals-have-more-retractions-1.15951</a:t>
            </a:r>
          </a:p>
        </p:txBody>
      </p:sp>
    </p:spTree>
    <p:extLst>
      <p:ext uri="{BB962C8B-B14F-4D97-AF65-F5344CB8AC3E}">
        <p14:creationId xmlns:p14="http://schemas.microsoft.com/office/powerpoint/2010/main" val="416568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i="1" dirty="0">
                <a:solidFill>
                  <a:srgbClr val="C00000"/>
                </a:solidFill>
              </a:rPr>
              <a:t>Life as a Graduate Student</a:t>
            </a:r>
          </a:p>
        </p:txBody>
      </p:sp>
      <p:pic>
        <p:nvPicPr>
          <p:cNvPr id="40963" name="Picture 3"/>
          <p:cNvPicPr>
            <a:picLocks noChangeAspect="1" noChangeArrowheads="1"/>
          </p:cNvPicPr>
          <p:nvPr/>
        </p:nvPicPr>
        <p:blipFill>
          <a:blip r:embed="rId2" cstate="print"/>
          <a:srcRect/>
          <a:stretch>
            <a:fillRect/>
          </a:stretch>
        </p:blipFill>
        <p:spPr bwMode="auto">
          <a:xfrm>
            <a:off x="0" y="2744788"/>
            <a:ext cx="10150475" cy="4398962"/>
          </a:xfrm>
          <a:prstGeom prst="rect">
            <a:avLst/>
          </a:prstGeom>
          <a:noFill/>
          <a:ln w="9525">
            <a:noFill/>
            <a:miter lim="800000"/>
            <a:headEnd/>
            <a:tailEnd/>
          </a:ln>
        </p:spPr>
      </p:pic>
      <p:sp>
        <p:nvSpPr>
          <p:cNvPr id="40964" name="Line 4"/>
          <p:cNvSpPr>
            <a:spLocks noChangeShapeType="1"/>
          </p:cNvSpPr>
          <p:nvPr/>
        </p:nvSpPr>
        <p:spPr bwMode="auto">
          <a:xfrm>
            <a:off x="585788" y="5064125"/>
            <a:ext cx="774700" cy="158750"/>
          </a:xfrm>
          <a:prstGeom prst="line">
            <a:avLst/>
          </a:prstGeom>
          <a:noFill/>
          <a:ln w="38100">
            <a:solidFill>
              <a:srgbClr val="FF0000"/>
            </a:solidFill>
            <a:round/>
            <a:headEnd/>
            <a:tailEnd/>
          </a:ln>
        </p:spPr>
        <p:txBody>
          <a:bodyPr/>
          <a:lstStyle/>
          <a:p>
            <a:endParaRPr lang="en-US"/>
          </a:p>
        </p:txBody>
      </p:sp>
      <p:sp>
        <p:nvSpPr>
          <p:cNvPr id="40965" name="Line 5"/>
          <p:cNvSpPr>
            <a:spLocks noChangeShapeType="1"/>
          </p:cNvSpPr>
          <p:nvPr/>
        </p:nvSpPr>
        <p:spPr bwMode="auto">
          <a:xfrm flipV="1">
            <a:off x="536575" y="5054600"/>
            <a:ext cx="844550" cy="217488"/>
          </a:xfrm>
          <a:prstGeom prst="line">
            <a:avLst/>
          </a:prstGeom>
          <a:noFill/>
          <a:ln w="38100">
            <a:solidFill>
              <a:srgbClr val="FF0000"/>
            </a:solidFill>
            <a:round/>
            <a:headEnd/>
            <a:tailEnd/>
          </a:ln>
        </p:spPr>
        <p:txBody>
          <a:bodyPr/>
          <a:lstStyle/>
          <a:p>
            <a:endParaRPr lang="en-US"/>
          </a:p>
        </p:txBody>
      </p:sp>
      <p:sp>
        <p:nvSpPr>
          <p:cNvPr id="272390" name="Text Box 6"/>
          <p:cNvSpPr txBox="1">
            <a:spLocks noChangeArrowheads="1"/>
          </p:cNvSpPr>
          <p:nvPr/>
        </p:nvSpPr>
        <p:spPr bwMode="auto">
          <a:xfrm rot="-439823">
            <a:off x="631825" y="4506913"/>
            <a:ext cx="795338" cy="457200"/>
          </a:xfrm>
          <a:prstGeom prst="rect">
            <a:avLst/>
          </a:prstGeom>
          <a:solidFill>
            <a:srgbClr val="FF0000"/>
          </a:solidFill>
          <a:ln w="9525">
            <a:noFill/>
            <a:miter lim="800000"/>
            <a:headEnd/>
            <a:tailEnd/>
          </a:ln>
          <a:effectLst/>
        </p:spPr>
        <p:txBody>
          <a:bodyPr wrap="none">
            <a:spAutoFit/>
          </a:bodyPr>
          <a:lstStyle/>
          <a:p>
            <a:pPr>
              <a:defRPr/>
            </a:pPr>
            <a:r>
              <a:rPr lang="en-US" sz="2400" b="1">
                <a:effectLst>
                  <a:outerShdw blurRad="38100" dist="38100" dir="2700000" algn="tl">
                    <a:srgbClr val="FFFFFF"/>
                  </a:outerShdw>
                </a:effectLst>
                <a:latin typeface="Lucida Handwriting" pitchFamily="66" charset="0"/>
              </a:rPr>
              <a:t>Pitt</a:t>
            </a: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14313" y="193675"/>
            <a:ext cx="9037637" cy="936625"/>
          </a:xfrm>
          <a:effectLst>
            <a:outerShdw blurRad="50800" dist="38100" dir="2700000" algn="tl" rotWithShape="0">
              <a:prstClr val="black">
                <a:alpha val="40000"/>
              </a:prstClr>
            </a:outerShdw>
          </a:effectLst>
        </p:spPr>
        <p:txBody>
          <a:bodyPr/>
          <a:lstStyle/>
          <a:p>
            <a:pPr>
              <a:defRPr/>
            </a:pPr>
            <a:r>
              <a:rPr lang="en-US" sz="4800" dirty="0">
                <a:solidFill>
                  <a:srgbClr val="C00000"/>
                </a:solidFill>
                <a:latin typeface="Calibri" pitchFamily="34" charset="0"/>
              </a:rPr>
              <a:t>You  </a:t>
            </a:r>
            <a:r>
              <a:rPr lang="en-US" sz="4800" i="1" u="sng" dirty="0">
                <a:solidFill>
                  <a:srgbClr val="C00000"/>
                </a:solidFill>
                <a:latin typeface="Calibri" pitchFamily="34" charset="0"/>
              </a:rPr>
              <a:t>MUST</a:t>
            </a:r>
            <a:r>
              <a:rPr lang="en-US" sz="4800" dirty="0">
                <a:solidFill>
                  <a:srgbClr val="C00000"/>
                </a:solidFill>
                <a:latin typeface="Calibri" pitchFamily="34" charset="0"/>
              </a:rPr>
              <a:t>  read  &amp;  understand…</a:t>
            </a:r>
          </a:p>
        </p:txBody>
      </p:sp>
      <p:pic>
        <p:nvPicPr>
          <p:cNvPr id="41987" name="Picture 4"/>
          <p:cNvPicPr>
            <a:picLocks noChangeAspect="1" noChangeArrowheads="1"/>
          </p:cNvPicPr>
          <p:nvPr/>
        </p:nvPicPr>
        <p:blipFill>
          <a:blip r:embed="rId2" cstate="print"/>
          <a:srcRect/>
          <a:stretch>
            <a:fillRect/>
          </a:stretch>
        </p:blipFill>
        <p:spPr bwMode="auto">
          <a:xfrm>
            <a:off x="2889250" y="2957513"/>
            <a:ext cx="4572000" cy="1287462"/>
          </a:xfrm>
          <a:prstGeom prst="rect">
            <a:avLst/>
          </a:prstGeom>
          <a:noFill/>
          <a:ln w="9525">
            <a:noFill/>
            <a:miter lim="800000"/>
            <a:headEnd/>
            <a:tailEnd/>
          </a:ln>
        </p:spPr>
      </p:pic>
      <p:sp>
        <p:nvSpPr>
          <p:cNvPr id="5" name="TextBox 4"/>
          <p:cNvSpPr txBox="1"/>
          <p:nvPr/>
        </p:nvSpPr>
        <p:spPr>
          <a:xfrm>
            <a:off x="426231" y="4877616"/>
            <a:ext cx="9497280" cy="646331"/>
          </a:xfrm>
          <a:prstGeom prst="rect">
            <a:avLst/>
          </a:prstGeom>
          <a:solidFill>
            <a:srgbClr val="92D050"/>
          </a:solidFill>
          <a:ln w="19050">
            <a:solidFill>
              <a:srgbClr val="C00000"/>
            </a:solidFill>
          </a:ln>
          <a:effectLst>
            <a:outerShdw blurRad="50800" dist="38100" dir="2700000" algn="tl" rotWithShape="0">
              <a:prstClr val="black">
                <a:alpha val="40000"/>
              </a:prstClr>
            </a:outerShdw>
            <a:reflection blurRad="6350" stA="50000" endA="300" endPos="55500" dist="101600" dir="5400000" sy="-100000" algn="bl" rotWithShape="0"/>
          </a:effectLst>
        </p:spPr>
        <p:txBody>
          <a:bodyPr wrap="none">
            <a:spAutoFit/>
          </a:bodyPr>
          <a:lstStyle/>
          <a:p>
            <a:pPr>
              <a:defRPr/>
            </a:pPr>
            <a:r>
              <a:rPr lang="en-US" sz="3600" b="1" i="1" dirty="0">
                <a:solidFill>
                  <a:srgbClr val="C00000"/>
                </a:solidFill>
                <a:effectLst>
                  <a:outerShdw blurRad="38100" dist="38100" dir="2700000" algn="tl">
                    <a:srgbClr val="000000">
                      <a:alpha val="43137"/>
                    </a:srgbClr>
                  </a:outerShdw>
                </a:effectLst>
                <a:latin typeface="Calibri" pitchFamily="34" charset="0"/>
              </a:rPr>
              <a:t>http://www.pitt.edu/~provost/ethresearch.html</a:t>
            </a:r>
          </a:p>
        </p:txBody>
      </p:sp>
      <p:sp>
        <p:nvSpPr>
          <p:cNvPr id="2" name="Rectangle 1"/>
          <p:cNvSpPr/>
          <p:nvPr/>
        </p:nvSpPr>
        <p:spPr>
          <a:xfrm>
            <a:off x="426231" y="6909063"/>
            <a:ext cx="9497279" cy="430887"/>
          </a:xfrm>
          <a:prstGeom prst="rect">
            <a:avLst/>
          </a:prstGeom>
        </p:spPr>
        <p:txBody>
          <a:bodyPr wrap="square">
            <a:spAutoFit/>
          </a:bodyPr>
          <a:lstStyle/>
          <a:p>
            <a:r>
              <a:rPr lang="en-US" sz="1100" dirty="0"/>
              <a:t>(moved to:    </a:t>
            </a:r>
            <a:r>
              <a:rPr lang="en-US" sz="1100" dirty="0">
                <a:hlinkClick r:id="rId3"/>
              </a:rPr>
              <a:t>http://www.provost.pitt.edu/documents/GUIDELINES%20FOR%20ETHICAL%20PRACTICES%20IN%20RESEARCH-FINALrevised2-March%202011.pdf</a:t>
            </a:r>
            <a:r>
              <a:rPr lang="en-US" sz="1100" dirty="0"/>
              <a:t>   The above link forwards automatically to this document.)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Some Rules of Graduate Life</a:t>
            </a:r>
          </a:p>
        </p:txBody>
      </p:sp>
      <p:sp>
        <p:nvSpPr>
          <p:cNvPr id="43011" name="Rectangle 3"/>
          <p:cNvSpPr>
            <a:spLocks noGrp="1" noChangeArrowheads="1"/>
          </p:cNvSpPr>
          <p:nvPr>
            <p:ph type="body" idx="1"/>
          </p:nvPr>
        </p:nvSpPr>
        <p:spPr>
          <a:xfrm>
            <a:off x="187325" y="2774950"/>
            <a:ext cx="9753600" cy="4330700"/>
          </a:xfrm>
        </p:spPr>
        <p:txBody>
          <a:bodyPr/>
          <a:lstStyle/>
          <a:p>
            <a:pPr>
              <a:lnSpc>
                <a:spcPct val="130000"/>
              </a:lnSpc>
              <a:spcBef>
                <a:spcPct val="70000"/>
              </a:spcBef>
            </a:pPr>
            <a:r>
              <a:rPr lang="en-US" sz="2400" dirty="0"/>
              <a:t>“</a:t>
            </a:r>
            <a:r>
              <a:rPr lang="en-US" sz="2400" i="1" dirty="0"/>
              <a:t>Work expands so as to fill the time available for its completion</a:t>
            </a:r>
            <a:r>
              <a:rPr lang="en-US" sz="2400" dirty="0"/>
              <a:t>” (Parkinson’s Law)</a:t>
            </a:r>
          </a:p>
          <a:p>
            <a:pPr>
              <a:lnSpc>
                <a:spcPct val="130000"/>
              </a:lnSpc>
              <a:spcBef>
                <a:spcPct val="70000"/>
              </a:spcBef>
            </a:pPr>
            <a:r>
              <a:rPr lang="en-US" sz="2400" dirty="0">
                <a:solidFill>
                  <a:srgbClr val="C00000"/>
                </a:solidFill>
              </a:rPr>
              <a:t>a task will also swell in perceived complexity and importance in direct proportion to the amount of time you allot to it. </a:t>
            </a:r>
          </a:p>
          <a:p>
            <a:pPr>
              <a:lnSpc>
                <a:spcPct val="130000"/>
              </a:lnSpc>
              <a:spcBef>
                <a:spcPct val="70000"/>
              </a:spcBef>
            </a:pPr>
            <a:r>
              <a:rPr lang="en-US" sz="2400" dirty="0">
                <a:solidFill>
                  <a:srgbClr val="00B050"/>
                </a:solidFill>
              </a:rPr>
              <a:t>This is made worse by Hofstadter's Law:</a:t>
            </a:r>
            <a:br>
              <a:rPr lang="en-US" sz="2400" dirty="0">
                <a:solidFill>
                  <a:srgbClr val="00B050"/>
                </a:solidFill>
              </a:rPr>
            </a:br>
            <a:r>
              <a:rPr lang="en-US" sz="2400" dirty="0">
                <a:solidFill>
                  <a:srgbClr val="00B050"/>
                </a:solidFill>
              </a:rPr>
              <a:t>“</a:t>
            </a:r>
            <a:r>
              <a:rPr lang="en-US" sz="2400" i="1" dirty="0">
                <a:solidFill>
                  <a:srgbClr val="00B050"/>
                </a:solidFill>
              </a:rPr>
              <a:t>It always takes longer than you expect, even when you take into account Hofstadter's law.”</a:t>
            </a:r>
            <a:endParaRPr lang="en-US" sz="2400" dirty="0">
              <a:solidFill>
                <a:srgbClr val="00B0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Solutions… (??)</a:t>
            </a:r>
          </a:p>
        </p:txBody>
      </p:sp>
      <p:sp>
        <p:nvSpPr>
          <p:cNvPr id="44035" name="Rectangle 3"/>
          <p:cNvSpPr>
            <a:spLocks noGrp="1" noChangeArrowheads="1"/>
          </p:cNvSpPr>
          <p:nvPr>
            <p:ph type="body" idx="1"/>
          </p:nvPr>
        </p:nvSpPr>
        <p:spPr>
          <a:xfrm>
            <a:off x="266700" y="3954463"/>
            <a:ext cx="9753600" cy="3444875"/>
          </a:xfrm>
        </p:spPr>
        <p:txBody>
          <a:bodyPr/>
          <a:lstStyle/>
          <a:p>
            <a:r>
              <a:rPr lang="en-US" sz="2000" dirty="0"/>
              <a:t>Limit the amount of time you have to do tasks!   </a:t>
            </a:r>
            <a:r>
              <a:rPr lang="en-US" sz="2000" dirty="0">
                <a:solidFill>
                  <a:srgbClr val="C00000"/>
                </a:solidFill>
              </a:rPr>
              <a:t>Do not procrastinate!</a:t>
            </a:r>
          </a:p>
          <a:p>
            <a:r>
              <a:rPr lang="en-US" sz="2000" dirty="0"/>
              <a:t>For every hour of your working day, have a clear idea of what you have to accomplish in that time. </a:t>
            </a:r>
          </a:p>
          <a:p>
            <a:r>
              <a:rPr lang="en-US" sz="2000" dirty="0"/>
              <a:t>Have tasks that follow which depend on completion of work in the preceding time period.</a:t>
            </a:r>
          </a:p>
          <a:p>
            <a:r>
              <a:rPr lang="en-US" sz="2000" dirty="0"/>
              <a:t>These mini deadlines in conjunction with fixed items in your calendar (meetings, talks etc) give you a hard landscape which helps enforce deadline pressure early on (i.e. avoid last minute panic!). </a:t>
            </a:r>
          </a:p>
        </p:txBody>
      </p:sp>
      <p:pic>
        <p:nvPicPr>
          <p:cNvPr id="44036" name="Picture 4"/>
          <p:cNvPicPr>
            <a:picLocks noChangeAspect="1" noChangeArrowheads="1"/>
          </p:cNvPicPr>
          <p:nvPr/>
        </p:nvPicPr>
        <p:blipFill>
          <a:blip r:embed="rId2" cstate="print"/>
          <a:srcRect/>
          <a:stretch>
            <a:fillRect/>
          </a:stretch>
        </p:blipFill>
        <p:spPr bwMode="auto">
          <a:xfrm>
            <a:off x="1951038" y="1238250"/>
            <a:ext cx="5715000" cy="26955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28600" y="152400"/>
            <a:ext cx="9140825" cy="1038225"/>
          </a:xfrm>
          <a:effectLst>
            <a:outerShdw blurRad="50800" dist="38100" dir="2700000" algn="tl" rotWithShape="0">
              <a:prstClr val="black">
                <a:alpha val="40000"/>
              </a:prstClr>
            </a:outerShdw>
          </a:effectLst>
        </p:spPr>
        <p:txBody>
          <a:bodyPr/>
          <a:lstStyle/>
          <a:p>
            <a:pPr>
              <a:defRPr/>
            </a:pPr>
            <a:r>
              <a:rPr lang="en-US" dirty="0"/>
              <a:t>Responsibilities for PhD Students</a:t>
            </a:r>
          </a:p>
        </p:txBody>
      </p:sp>
      <p:sp>
        <p:nvSpPr>
          <p:cNvPr id="45059" name="Rectangle 3"/>
          <p:cNvSpPr>
            <a:spLocks noGrp="1" noChangeArrowheads="1"/>
          </p:cNvSpPr>
          <p:nvPr>
            <p:ph type="body" idx="1"/>
          </p:nvPr>
        </p:nvSpPr>
        <p:spPr>
          <a:xfrm>
            <a:off x="228600" y="2105026"/>
            <a:ext cx="9753600" cy="5484812"/>
          </a:xfrm>
        </p:spPr>
        <p:txBody>
          <a:bodyPr/>
          <a:lstStyle/>
          <a:p>
            <a:pPr>
              <a:lnSpc>
                <a:spcPct val="110000"/>
              </a:lnSpc>
              <a:spcBef>
                <a:spcPct val="40000"/>
              </a:spcBef>
              <a:buFontTx/>
              <a:buNone/>
            </a:pPr>
            <a:r>
              <a:rPr lang="en-US" sz="1800" b="1" i="1" dirty="0"/>
              <a:t>Responsibilities to the Faculty and the Institution</a:t>
            </a:r>
            <a:endParaRPr lang="en-US" sz="1800" b="1" dirty="0"/>
          </a:p>
          <a:p>
            <a:pPr>
              <a:lnSpc>
                <a:spcPct val="110000"/>
              </a:lnSpc>
              <a:spcBef>
                <a:spcPct val="40000"/>
              </a:spcBef>
            </a:pPr>
            <a:r>
              <a:rPr lang="en-US" sz="1800" dirty="0"/>
              <a:t>The student should </a:t>
            </a:r>
            <a:r>
              <a:rPr lang="en-US" sz="1800" dirty="0">
                <a:solidFill>
                  <a:srgbClr val="C00000"/>
                </a:solidFill>
              </a:rPr>
              <a:t>demonstrate </a:t>
            </a:r>
            <a:r>
              <a:rPr lang="en-US" sz="1800" b="1" i="1" dirty="0">
                <a:solidFill>
                  <a:srgbClr val="C00000"/>
                </a:solidFill>
              </a:rPr>
              <a:t>honesty, integrity, and diligence</a:t>
            </a:r>
            <a:r>
              <a:rPr lang="en-US" sz="1800" dirty="0">
                <a:solidFill>
                  <a:srgbClr val="C00000"/>
                </a:solidFill>
              </a:rPr>
              <a:t> </a:t>
            </a:r>
            <a:r>
              <a:rPr lang="en-US" sz="1800" dirty="0"/>
              <a:t>in the conduct of research, teaching, and in the completion of academic courses. The graduate student should diligently pursue coursework and, as appropriate, teaching and thesis research. Included in this obligation is the timely completion of manuscripts, publications, and a dissertation.</a:t>
            </a:r>
          </a:p>
          <a:p>
            <a:pPr>
              <a:lnSpc>
                <a:spcPct val="110000"/>
              </a:lnSpc>
              <a:spcBef>
                <a:spcPct val="40000"/>
              </a:spcBef>
            </a:pPr>
            <a:r>
              <a:rPr lang="en-US" sz="1800" dirty="0"/>
              <a:t>Students have the responsibility to </a:t>
            </a:r>
            <a:r>
              <a:rPr lang="en-US" sz="1800" b="1" i="1" dirty="0">
                <a:solidFill>
                  <a:srgbClr val="C00000"/>
                </a:solidFill>
              </a:rPr>
              <a:t>vigorously pursue educational opportunities</a:t>
            </a:r>
            <a:r>
              <a:rPr lang="en-US" sz="1800" dirty="0">
                <a:solidFill>
                  <a:srgbClr val="C00000"/>
                </a:solidFill>
              </a:rPr>
              <a:t> </a:t>
            </a:r>
            <a:r>
              <a:rPr lang="en-US" sz="1800" dirty="0"/>
              <a:t>directed toward becoming professionals.</a:t>
            </a:r>
          </a:p>
          <a:p>
            <a:pPr>
              <a:lnSpc>
                <a:spcPct val="110000"/>
              </a:lnSpc>
              <a:spcBef>
                <a:spcPct val="40000"/>
              </a:spcBef>
            </a:pPr>
            <a:r>
              <a:rPr lang="en-US" sz="1800" dirty="0"/>
              <a:t>Students should </a:t>
            </a:r>
            <a:r>
              <a:rPr lang="en-US" sz="1800" b="1" i="1" dirty="0">
                <a:solidFill>
                  <a:srgbClr val="C00000"/>
                </a:solidFill>
              </a:rPr>
              <a:t>broaden their educational and professional development</a:t>
            </a:r>
            <a:r>
              <a:rPr lang="en-US" sz="1800" dirty="0">
                <a:solidFill>
                  <a:srgbClr val="C00000"/>
                </a:solidFill>
              </a:rPr>
              <a:t> </a:t>
            </a:r>
            <a:r>
              <a:rPr lang="en-US" sz="1800" dirty="0"/>
              <a:t>through experiences such as industrial internships, coursework in other disciplines, and other experiential programs.</a:t>
            </a:r>
          </a:p>
          <a:p>
            <a:pPr>
              <a:lnSpc>
                <a:spcPct val="110000"/>
              </a:lnSpc>
              <a:spcBef>
                <a:spcPct val="40000"/>
              </a:spcBef>
            </a:pPr>
            <a:r>
              <a:rPr lang="en-US" sz="1800" dirty="0"/>
              <a:t>It is the responsibility of the student to </a:t>
            </a:r>
            <a:r>
              <a:rPr lang="en-US" sz="1800" b="1" i="1" dirty="0">
                <a:solidFill>
                  <a:srgbClr val="C00000"/>
                </a:solidFill>
              </a:rPr>
              <a:t>monitor progress in coursework</a:t>
            </a:r>
            <a:r>
              <a:rPr lang="en-US" sz="1800" dirty="0"/>
              <a:t>, </a:t>
            </a:r>
            <a:r>
              <a:rPr lang="en-US" sz="1800" dirty="0">
                <a:solidFill>
                  <a:srgbClr val="C00000"/>
                </a:solidFill>
              </a:rPr>
              <a:t>consult with appropriate individuals </a:t>
            </a:r>
            <a:r>
              <a:rPr lang="en-US" sz="1800" dirty="0"/>
              <a:t>when difficulty arises, and cooperate in efforts to resolve these difficulties. The student should </a:t>
            </a:r>
            <a:r>
              <a:rPr lang="en-US" sz="1800" dirty="0">
                <a:solidFill>
                  <a:srgbClr val="C00000"/>
                </a:solidFill>
              </a:rPr>
              <a:t>seek further guidance </a:t>
            </a:r>
            <a:r>
              <a:rPr lang="en-US" sz="1800" dirty="0"/>
              <a:t>from an appropriate higher academic or administrative level if a problem cannot be resolved with the faculty member.</a:t>
            </a:r>
          </a:p>
        </p:txBody>
      </p:sp>
      <p:sp>
        <p:nvSpPr>
          <p:cNvPr id="45060" name="Text Box 5"/>
          <p:cNvSpPr txBox="1">
            <a:spLocks noChangeArrowheads="1"/>
          </p:cNvSpPr>
          <p:nvPr/>
        </p:nvSpPr>
        <p:spPr bwMode="auto">
          <a:xfrm>
            <a:off x="242888" y="1250950"/>
            <a:ext cx="4610100" cy="336550"/>
          </a:xfrm>
          <a:prstGeom prst="rect">
            <a:avLst/>
          </a:prstGeom>
          <a:noFill/>
          <a:ln w="9525">
            <a:noFill/>
            <a:miter lim="800000"/>
            <a:headEnd/>
            <a:tailEnd/>
          </a:ln>
        </p:spPr>
        <p:txBody>
          <a:bodyPr wrap="none">
            <a:spAutoFit/>
          </a:bodyPr>
          <a:lstStyle/>
          <a:p>
            <a:r>
              <a:rPr lang="en-US" sz="1600" b="1" i="1">
                <a:latin typeface="Trebuchet MS" pitchFamily="34" charset="0"/>
              </a:rPr>
              <a:t>(From: ACS Academic Professional Guidelines)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28600" y="152400"/>
            <a:ext cx="9140825" cy="1038225"/>
          </a:xfrm>
          <a:effectLst>
            <a:outerShdw blurRad="50800" dist="38100" dir="2700000" algn="tl" rotWithShape="0">
              <a:prstClr val="black">
                <a:alpha val="40000"/>
              </a:prstClr>
            </a:outerShdw>
          </a:effectLst>
        </p:spPr>
        <p:txBody>
          <a:bodyPr/>
          <a:lstStyle/>
          <a:p>
            <a:pPr>
              <a:defRPr/>
            </a:pPr>
            <a:r>
              <a:rPr lang="en-US" dirty="0"/>
              <a:t>Responsibilities for PhD Students</a:t>
            </a:r>
          </a:p>
        </p:txBody>
      </p:sp>
      <p:sp>
        <p:nvSpPr>
          <p:cNvPr id="46083" name="Rectangle 3"/>
          <p:cNvSpPr>
            <a:spLocks noGrp="1" noChangeArrowheads="1"/>
          </p:cNvSpPr>
          <p:nvPr>
            <p:ph type="body" idx="1"/>
          </p:nvPr>
        </p:nvSpPr>
        <p:spPr>
          <a:xfrm>
            <a:off x="328613" y="2533650"/>
            <a:ext cx="9510712" cy="4460875"/>
          </a:xfrm>
        </p:spPr>
        <p:txBody>
          <a:bodyPr/>
          <a:lstStyle/>
          <a:p>
            <a:pPr>
              <a:lnSpc>
                <a:spcPct val="130000"/>
              </a:lnSpc>
              <a:spcBef>
                <a:spcPct val="60000"/>
              </a:spcBef>
            </a:pPr>
            <a:r>
              <a:rPr lang="en-US" sz="1800" dirty="0"/>
              <a:t>The research student or postdoctoral associate should </a:t>
            </a:r>
            <a:r>
              <a:rPr lang="en-US" sz="1800" b="1" i="1" dirty="0">
                <a:solidFill>
                  <a:srgbClr val="C00000"/>
                </a:solidFill>
              </a:rPr>
              <a:t>consult the supervising faculty advisor/mentor at appropriate intervals</a:t>
            </a:r>
            <a:r>
              <a:rPr lang="en-US" sz="1800" dirty="0">
                <a:solidFill>
                  <a:srgbClr val="C00000"/>
                </a:solidFill>
              </a:rPr>
              <a:t> </a:t>
            </a:r>
            <a:r>
              <a:rPr lang="en-US" sz="1800" dirty="0"/>
              <a:t>regarding progress and should </a:t>
            </a:r>
            <a:r>
              <a:rPr lang="en-US" sz="1800" b="1" i="1" u="sng" dirty="0">
                <a:solidFill>
                  <a:srgbClr val="C00000"/>
                </a:solidFill>
              </a:rPr>
              <a:t>openly</a:t>
            </a:r>
            <a:r>
              <a:rPr lang="en-US" sz="1800" dirty="0"/>
              <a:t> discuss relevant technical and administrative problems. If a problem cannot </a:t>
            </a:r>
            <a:br>
              <a:rPr lang="en-US" sz="1800" dirty="0"/>
            </a:br>
            <a:r>
              <a:rPr lang="en-US" sz="1800" dirty="0"/>
              <a:t>be resolved with the faculty advisor/mentor, the graduate student or postdoctoral associate should seek further guidance from an appropriate higher academic or administrative level.</a:t>
            </a:r>
          </a:p>
          <a:p>
            <a:pPr>
              <a:lnSpc>
                <a:spcPct val="130000"/>
              </a:lnSpc>
              <a:spcBef>
                <a:spcPct val="60000"/>
              </a:spcBef>
            </a:pPr>
            <a:r>
              <a:rPr lang="en-US" sz="1800" dirty="0"/>
              <a:t>The student should </a:t>
            </a:r>
            <a:r>
              <a:rPr lang="en-US" sz="1800" b="1" i="1" dirty="0">
                <a:solidFill>
                  <a:srgbClr val="C00000"/>
                </a:solidFill>
              </a:rPr>
              <a:t>honor commitments relating to teaching and research</a:t>
            </a:r>
            <a:r>
              <a:rPr lang="en-US" sz="1800" dirty="0"/>
              <a:t>. </a:t>
            </a:r>
            <a:br>
              <a:rPr lang="en-US" sz="1800" dirty="0"/>
            </a:br>
            <a:r>
              <a:rPr lang="en-US" sz="1800" dirty="0"/>
              <a:t>The student should recognize that the faculty member devotes significant time and effort to classroom teaching, supervision of research, and other professional activities. The commitment by the faculty member should be matched by the student.</a:t>
            </a:r>
          </a:p>
          <a:p>
            <a:pPr>
              <a:lnSpc>
                <a:spcPct val="130000"/>
              </a:lnSpc>
              <a:spcBef>
                <a:spcPct val="60000"/>
              </a:spcBef>
            </a:pPr>
            <a:r>
              <a:rPr lang="en-US" sz="1800" dirty="0">
                <a:solidFill>
                  <a:srgbClr val="C00000"/>
                </a:solidFill>
              </a:rPr>
              <a:t>Students should </a:t>
            </a:r>
            <a:r>
              <a:rPr lang="en-US" sz="1800" b="1" i="1" u="sng" dirty="0">
                <a:solidFill>
                  <a:srgbClr val="C00000"/>
                </a:solidFill>
              </a:rPr>
              <a:t>maintain open lines of communication</a:t>
            </a:r>
            <a:r>
              <a:rPr lang="en-US" sz="1800" dirty="0">
                <a:solidFill>
                  <a:srgbClr val="C00000"/>
                </a:solidFill>
              </a:rPr>
              <a:t> with other students and with faculty members.</a:t>
            </a:r>
          </a:p>
        </p:txBody>
      </p:sp>
      <p:sp>
        <p:nvSpPr>
          <p:cNvPr id="46084" name="Text Box 4"/>
          <p:cNvSpPr txBox="1">
            <a:spLocks noChangeArrowheads="1"/>
          </p:cNvSpPr>
          <p:nvPr/>
        </p:nvSpPr>
        <p:spPr bwMode="auto">
          <a:xfrm>
            <a:off x="242888" y="1250950"/>
            <a:ext cx="4610100" cy="336550"/>
          </a:xfrm>
          <a:prstGeom prst="rect">
            <a:avLst/>
          </a:prstGeom>
          <a:noFill/>
          <a:ln w="9525">
            <a:noFill/>
            <a:miter lim="800000"/>
            <a:headEnd/>
            <a:tailEnd/>
          </a:ln>
        </p:spPr>
        <p:txBody>
          <a:bodyPr wrap="none">
            <a:spAutoFit/>
          </a:bodyPr>
          <a:lstStyle/>
          <a:p>
            <a:r>
              <a:rPr lang="en-US" sz="1600" b="1" i="1">
                <a:latin typeface="Trebuchet MS" pitchFamily="34" charset="0"/>
              </a:rPr>
              <a:t>(From: ACS Academic Professional Guidelines)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28600" y="152400"/>
            <a:ext cx="9140825" cy="1038225"/>
          </a:xfrm>
          <a:effectLst>
            <a:outerShdw blurRad="50800" dist="38100" dir="2700000" algn="tl" rotWithShape="0">
              <a:prstClr val="black">
                <a:alpha val="40000"/>
              </a:prstClr>
            </a:outerShdw>
          </a:effectLst>
        </p:spPr>
        <p:txBody>
          <a:bodyPr/>
          <a:lstStyle/>
          <a:p>
            <a:pPr>
              <a:defRPr/>
            </a:pPr>
            <a:r>
              <a:rPr lang="en-US" dirty="0"/>
              <a:t>Responsibilities for PhD Students</a:t>
            </a:r>
          </a:p>
        </p:txBody>
      </p:sp>
      <p:sp>
        <p:nvSpPr>
          <p:cNvPr id="48131" name="Rectangle 3"/>
          <p:cNvSpPr>
            <a:spLocks noGrp="1" noChangeArrowheads="1"/>
          </p:cNvSpPr>
          <p:nvPr>
            <p:ph type="body" idx="1"/>
          </p:nvPr>
        </p:nvSpPr>
        <p:spPr>
          <a:xfrm>
            <a:off x="323850" y="2778125"/>
            <a:ext cx="9058275" cy="4343400"/>
          </a:xfrm>
        </p:spPr>
        <p:txBody>
          <a:bodyPr/>
          <a:lstStyle/>
          <a:p>
            <a:pPr>
              <a:lnSpc>
                <a:spcPct val="130000"/>
              </a:lnSpc>
              <a:spcBef>
                <a:spcPct val="60000"/>
              </a:spcBef>
              <a:defRPr/>
            </a:pPr>
            <a:r>
              <a:rPr lang="en-US" sz="2000" dirty="0"/>
              <a:t>Students should </a:t>
            </a:r>
            <a:r>
              <a:rPr lang="en-US" sz="2000" b="1" i="1" dirty="0"/>
              <a:t>clearly understand their rights and obligations related to intellectual property and authorship</a:t>
            </a:r>
            <a:r>
              <a:rPr lang="en-US" sz="2000" dirty="0"/>
              <a:t>, </a:t>
            </a:r>
            <a:r>
              <a:rPr lang="en-US" sz="2000" dirty="0">
                <a:solidFill>
                  <a:srgbClr val="C00000"/>
                </a:solidFill>
              </a:rPr>
              <a:t>keep accurate and complete laboratory notebooks and records </a:t>
            </a:r>
            <a:r>
              <a:rPr lang="en-US" sz="2000" dirty="0"/>
              <a:t>to document their work and ideas, and communicate their results as appropriate.</a:t>
            </a:r>
          </a:p>
          <a:p>
            <a:pPr>
              <a:lnSpc>
                <a:spcPct val="130000"/>
              </a:lnSpc>
              <a:spcBef>
                <a:spcPct val="60000"/>
              </a:spcBef>
              <a:defRPr/>
            </a:pPr>
            <a:r>
              <a:rPr lang="en-US" sz="2000" dirty="0"/>
              <a:t>Students should be </a:t>
            </a:r>
            <a:r>
              <a:rPr lang="en-US" sz="2000" b="1" i="1" dirty="0">
                <a:solidFill>
                  <a:srgbClr val="C00000"/>
                </a:solidFill>
              </a:rPr>
              <a:t>fully aware of the ethical, legal, health, and safety implications</a:t>
            </a:r>
            <a:r>
              <a:rPr lang="en-US" sz="2000" dirty="0">
                <a:solidFill>
                  <a:srgbClr val="C00000"/>
                </a:solidFill>
              </a:rPr>
              <a:t> </a:t>
            </a:r>
            <a:r>
              <a:rPr lang="en-US" sz="2000" dirty="0"/>
              <a:t>of their education, research, and teaching.</a:t>
            </a:r>
          </a:p>
          <a:p>
            <a:pPr>
              <a:lnSpc>
                <a:spcPct val="130000"/>
              </a:lnSpc>
              <a:spcBef>
                <a:spcPct val="60000"/>
              </a:spcBef>
              <a:defRPr/>
            </a:pPr>
            <a:r>
              <a:rPr lang="en-US" sz="2000" dirty="0"/>
              <a:t>Students and postdoctoral associates should take </a:t>
            </a:r>
            <a:r>
              <a:rPr lang="en-US" sz="2000" b="1" i="1" u="sng" dirty="0">
                <a:solidFill>
                  <a:srgbClr val="C00000"/>
                </a:solidFill>
                <a:effectLst>
                  <a:outerShdw blurRad="38100" dist="38100" dir="2700000" algn="tl">
                    <a:srgbClr val="000000">
                      <a:alpha val="43137"/>
                    </a:srgbClr>
                  </a:outerShdw>
                </a:effectLst>
              </a:rPr>
              <a:t>personal responsibility</a:t>
            </a:r>
            <a:r>
              <a:rPr lang="en-US" sz="2000" dirty="0">
                <a:solidFill>
                  <a:srgbClr val="C00000"/>
                </a:solidFill>
                <a:effectLst>
                  <a:outerShdw blurRad="38100" dist="38100" dir="2700000" algn="tl">
                    <a:srgbClr val="000000">
                      <a:alpha val="43137"/>
                    </a:srgbClr>
                  </a:outerShdw>
                </a:effectLst>
              </a:rPr>
              <a:t> </a:t>
            </a:r>
            <a:r>
              <a:rPr lang="en-US" sz="2000" dirty="0"/>
              <a:t>for understanding, practicing, and promoting appropriate safety procedures .</a:t>
            </a:r>
          </a:p>
          <a:p>
            <a:pPr>
              <a:lnSpc>
                <a:spcPct val="130000"/>
              </a:lnSpc>
              <a:spcBef>
                <a:spcPct val="60000"/>
              </a:spcBef>
              <a:buFontTx/>
              <a:buNone/>
              <a:defRPr/>
            </a:pPr>
            <a:endParaRPr lang="en-US" sz="2000" dirty="0"/>
          </a:p>
        </p:txBody>
      </p:sp>
      <p:sp>
        <p:nvSpPr>
          <p:cNvPr id="47108" name="Text Box 4"/>
          <p:cNvSpPr txBox="1">
            <a:spLocks noChangeArrowheads="1"/>
          </p:cNvSpPr>
          <p:nvPr/>
        </p:nvSpPr>
        <p:spPr bwMode="auto">
          <a:xfrm>
            <a:off x="242888" y="1250950"/>
            <a:ext cx="4610100" cy="336550"/>
          </a:xfrm>
          <a:prstGeom prst="rect">
            <a:avLst/>
          </a:prstGeom>
          <a:noFill/>
          <a:ln w="9525">
            <a:noFill/>
            <a:miter lim="800000"/>
            <a:headEnd/>
            <a:tailEnd/>
          </a:ln>
        </p:spPr>
        <p:txBody>
          <a:bodyPr wrap="none">
            <a:spAutoFit/>
          </a:bodyPr>
          <a:lstStyle/>
          <a:p>
            <a:r>
              <a:rPr lang="en-US" sz="1600" b="1" i="1">
                <a:latin typeface="Trebuchet MS" pitchFamily="34" charset="0"/>
              </a:rPr>
              <a:t>(From: ACS Academic Professional Guidelines)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Conflict of Interest: Scientific</a:t>
            </a:r>
          </a:p>
        </p:txBody>
      </p:sp>
      <p:sp>
        <p:nvSpPr>
          <p:cNvPr id="6147" name="Rectangle 3"/>
          <p:cNvSpPr>
            <a:spLocks noGrp="1" noChangeArrowheads="1"/>
          </p:cNvSpPr>
          <p:nvPr>
            <p:ph type="body" idx="1"/>
          </p:nvPr>
        </p:nvSpPr>
        <p:spPr>
          <a:xfrm>
            <a:off x="265176" y="2317458"/>
            <a:ext cx="9742424" cy="4483100"/>
          </a:xfrm>
        </p:spPr>
        <p:txBody>
          <a:bodyPr/>
          <a:lstStyle/>
          <a:p>
            <a:pPr>
              <a:lnSpc>
                <a:spcPct val="115000"/>
              </a:lnSpc>
            </a:pPr>
            <a:r>
              <a:rPr lang="en-US" dirty="0"/>
              <a:t>Reviewing privileged information </a:t>
            </a:r>
            <a:br>
              <a:rPr lang="en-US" dirty="0"/>
            </a:br>
            <a:r>
              <a:rPr lang="en-US" dirty="0"/>
              <a:t>(manuscripts, proposals) </a:t>
            </a:r>
          </a:p>
          <a:p>
            <a:pPr lvl="1">
              <a:lnSpc>
                <a:spcPct val="115000"/>
              </a:lnSpc>
            </a:pPr>
            <a:r>
              <a:rPr lang="en-US" dirty="0"/>
              <a:t>by competitors </a:t>
            </a:r>
          </a:p>
          <a:p>
            <a:pPr lvl="1">
              <a:lnSpc>
                <a:spcPct val="115000"/>
              </a:lnSpc>
            </a:pPr>
            <a:r>
              <a:rPr lang="en-US" dirty="0"/>
              <a:t>by close collaborators</a:t>
            </a:r>
          </a:p>
          <a:p>
            <a:pPr lvl="1">
              <a:lnSpc>
                <a:spcPct val="115000"/>
              </a:lnSpc>
            </a:pPr>
            <a:r>
              <a:rPr lang="en-US" dirty="0"/>
              <a:t>by a friend or relative</a:t>
            </a:r>
          </a:p>
          <a:p>
            <a:pPr lvl="1">
              <a:lnSpc>
                <a:spcPct val="115000"/>
              </a:lnSpc>
            </a:pPr>
            <a:endParaRPr lang="en-US" dirty="0"/>
          </a:p>
          <a:p>
            <a:pPr>
              <a:lnSpc>
                <a:spcPct val="115000"/>
              </a:lnSpc>
            </a:pPr>
            <a:r>
              <a:rPr lang="en-US" sz="2400" i="1" u="sng" dirty="0">
                <a:solidFill>
                  <a:schemeClr val="bg2">
                    <a:lumMod val="75000"/>
                  </a:schemeClr>
                </a:solidFill>
              </a:rPr>
              <a:t>Difficulty</a:t>
            </a:r>
            <a:r>
              <a:rPr lang="en-US" sz="2400" dirty="0">
                <a:solidFill>
                  <a:schemeClr val="bg2">
                    <a:lumMod val="75000"/>
                  </a:schemeClr>
                </a:solidFill>
              </a:rPr>
              <a:t>: </a:t>
            </a:r>
            <a:br>
              <a:rPr lang="en-US" sz="2400" dirty="0">
                <a:solidFill>
                  <a:schemeClr val="bg2">
                    <a:lumMod val="75000"/>
                  </a:schemeClr>
                </a:solidFill>
              </a:rPr>
            </a:br>
            <a:r>
              <a:rPr lang="en-US" sz="2400" dirty="0">
                <a:solidFill>
                  <a:schemeClr val="bg2">
                    <a:lumMod val="75000"/>
                  </a:schemeClr>
                </a:solidFill>
              </a:rPr>
              <a:t>your competitor may be one of the few experts to truly judge the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228600" y="152400"/>
            <a:ext cx="9140825" cy="1038225"/>
          </a:xfrm>
          <a:effectLst>
            <a:outerShdw blurRad="50800" dist="38100" dir="2700000" algn="tl" rotWithShape="0">
              <a:prstClr val="black">
                <a:alpha val="40000"/>
              </a:prstClr>
            </a:outerShdw>
          </a:effectLst>
        </p:spPr>
        <p:txBody>
          <a:bodyPr/>
          <a:lstStyle/>
          <a:p>
            <a:pPr>
              <a:defRPr/>
            </a:pPr>
            <a:r>
              <a:rPr lang="en-US" dirty="0"/>
              <a:t>Responsibilities for PhD Students</a:t>
            </a:r>
          </a:p>
        </p:txBody>
      </p:sp>
      <p:sp>
        <p:nvSpPr>
          <p:cNvPr id="48131" name="Rectangle 3"/>
          <p:cNvSpPr>
            <a:spLocks noGrp="1" noChangeArrowheads="1"/>
          </p:cNvSpPr>
          <p:nvPr>
            <p:ph type="body" idx="1"/>
          </p:nvPr>
        </p:nvSpPr>
        <p:spPr>
          <a:xfrm>
            <a:off x="242888" y="2852738"/>
            <a:ext cx="9472612" cy="3854450"/>
          </a:xfrm>
        </p:spPr>
        <p:txBody>
          <a:bodyPr/>
          <a:lstStyle/>
          <a:p>
            <a:pPr>
              <a:lnSpc>
                <a:spcPct val="130000"/>
              </a:lnSpc>
              <a:spcBef>
                <a:spcPct val="60000"/>
              </a:spcBef>
            </a:pPr>
            <a:r>
              <a:rPr lang="en-US" sz="1800" b="1" i="1" dirty="0">
                <a:solidFill>
                  <a:srgbClr val="C00000"/>
                </a:solidFill>
              </a:rPr>
              <a:t>Mentoring opportunities</a:t>
            </a:r>
            <a:r>
              <a:rPr lang="en-US" sz="1800" dirty="0">
                <a:solidFill>
                  <a:srgbClr val="C00000"/>
                </a:solidFill>
              </a:rPr>
              <a:t> should be actively sought</a:t>
            </a:r>
            <a:r>
              <a:rPr lang="en-US" sz="1800" dirty="0"/>
              <a:t>. More experienced students should serve as mentors and educators for others. Prospective mentors should seek professional development opportunities to increase their mentoring skills.</a:t>
            </a:r>
          </a:p>
          <a:p>
            <a:pPr>
              <a:lnSpc>
                <a:spcPct val="130000"/>
              </a:lnSpc>
              <a:spcBef>
                <a:spcPct val="60000"/>
              </a:spcBef>
            </a:pPr>
            <a:r>
              <a:rPr lang="en-US" sz="1800" b="1" i="1" dirty="0"/>
              <a:t>Postdoctoral associates should recognize their </a:t>
            </a:r>
            <a:r>
              <a:rPr lang="en-US" sz="1800" b="1" i="1" dirty="0">
                <a:solidFill>
                  <a:srgbClr val="C00000"/>
                </a:solidFill>
              </a:rPr>
              <a:t>dual role </a:t>
            </a:r>
            <a:r>
              <a:rPr lang="en-US" sz="1800" b="1" i="1" dirty="0"/>
              <a:t>as both employees and scientific peers of their research mentor</a:t>
            </a:r>
            <a:r>
              <a:rPr lang="en-US" sz="1800" dirty="0"/>
              <a:t>. Postdoctoral appointments should be considered a short term transitional period between graduate school and an independent professional position.</a:t>
            </a:r>
          </a:p>
          <a:p>
            <a:pPr>
              <a:lnSpc>
                <a:spcPct val="130000"/>
              </a:lnSpc>
              <a:spcBef>
                <a:spcPct val="60000"/>
              </a:spcBef>
            </a:pPr>
            <a:r>
              <a:rPr lang="en-US" sz="1800" dirty="0"/>
              <a:t>Postdoctoral appointments should broaden the base of the associate’s knowledge and be of </a:t>
            </a:r>
            <a:r>
              <a:rPr lang="en-US" sz="1800" b="1" i="1" dirty="0">
                <a:solidFill>
                  <a:srgbClr val="C00000"/>
                </a:solidFill>
              </a:rPr>
              <a:t>mutual benefit</a:t>
            </a:r>
            <a:r>
              <a:rPr lang="en-US" sz="1800" dirty="0">
                <a:solidFill>
                  <a:srgbClr val="C00000"/>
                </a:solidFill>
              </a:rPr>
              <a:t> </a:t>
            </a:r>
            <a:r>
              <a:rPr lang="en-US" sz="1800" dirty="0"/>
              <a:t>to the associate and host laboratory.</a:t>
            </a:r>
          </a:p>
          <a:p>
            <a:pPr>
              <a:lnSpc>
                <a:spcPct val="130000"/>
              </a:lnSpc>
              <a:spcBef>
                <a:spcPct val="60000"/>
              </a:spcBef>
              <a:buFontTx/>
              <a:buNone/>
            </a:pPr>
            <a:endParaRPr lang="en-US" sz="1800" dirty="0"/>
          </a:p>
        </p:txBody>
      </p:sp>
      <p:sp>
        <p:nvSpPr>
          <p:cNvPr id="48132" name="Text Box 4"/>
          <p:cNvSpPr txBox="1">
            <a:spLocks noChangeArrowheads="1"/>
          </p:cNvSpPr>
          <p:nvPr/>
        </p:nvSpPr>
        <p:spPr bwMode="auto">
          <a:xfrm>
            <a:off x="242888" y="1250950"/>
            <a:ext cx="4610100" cy="336550"/>
          </a:xfrm>
          <a:prstGeom prst="rect">
            <a:avLst/>
          </a:prstGeom>
          <a:noFill/>
          <a:ln w="9525">
            <a:noFill/>
            <a:miter lim="800000"/>
            <a:headEnd/>
            <a:tailEnd/>
          </a:ln>
        </p:spPr>
        <p:txBody>
          <a:bodyPr wrap="none">
            <a:spAutoFit/>
          </a:bodyPr>
          <a:lstStyle/>
          <a:p>
            <a:r>
              <a:rPr lang="en-US" sz="1600" b="1" i="1">
                <a:latin typeface="Trebuchet MS" pitchFamily="34" charset="0"/>
              </a:rPr>
              <a:t>(From: ACS Academic Professional Guidelines)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Responsibilities for </a:t>
            </a:r>
            <a:r>
              <a:rPr lang="en-US" i="1" dirty="0">
                <a:solidFill>
                  <a:srgbClr val="C00000"/>
                </a:solidFill>
                <a:effectLst>
                  <a:glow rad="101600">
                    <a:srgbClr val="FFFF00">
                      <a:alpha val="60000"/>
                    </a:srgbClr>
                  </a:glow>
                  <a:outerShdw blurRad="38100" dist="38100" dir="2700000" algn="tl">
                    <a:srgbClr val="C0C0C0"/>
                  </a:outerShdw>
                </a:effectLst>
              </a:rPr>
              <a:t>Faculty</a:t>
            </a:r>
          </a:p>
        </p:txBody>
      </p:sp>
      <p:sp>
        <p:nvSpPr>
          <p:cNvPr id="49155" name="Rectangle 3"/>
          <p:cNvSpPr>
            <a:spLocks noGrp="1" noChangeArrowheads="1"/>
          </p:cNvSpPr>
          <p:nvPr>
            <p:ph type="body" idx="1"/>
          </p:nvPr>
        </p:nvSpPr>
        <p:spPr>
          <a:xfrm>
            <a:off x="228600" y="2233613"/>
            <a:ext cx="9753600" cy="5356225"/>
          </a:xfrm>
        </p:spPr>
        <p:txBody>
          <a:bodyPr/>
          <a:lstStyle/>
          <a:p>
            <a:pPr>
              <a:lnSpc>
                <a:spcPct val="115000"/>
              </a:lnSpc>
              <a:spcBef>
                <a:spcPct val="50000"/>
              </a:spcBef>
            </a:pPr>
            <a:r>
              <a:rPr lang="en-US" sz="1800" dirty="0"/>
              <a:t>The faculty member should exhibit </a:t>
            </a:r>
            <a:r>
              <a:rPr lang="en-US" sz="1800" b="1" i="1" dirty="0">
                <a:solidFill>
                  <a:srgbClr val="C00000"/>
                </a:solidFill>
              </a:rPr>
              <a:t>honesty, integrity, and diligence</a:t>
            </a:r>
            <a:r>
              <a:rPr lang="en-US" sz="1800" dirty="0">
                <a:solidFill>
                  <a:srgbClr val="C00000"/>
                </a:solidFill>
              </a:rPr>
              <a:t> </a:t>
            </a:r>
            <a:r>
              <a:rPr lang="en-US" sz="1800" dirty="0"/>
              <a:t>in the conduct of research, teaching, mentoring, and all other professional responsibilities. </a:t>
            </a:r>
          </a:p>
          <a:p>
            <a:pPr>
              <a:lnSpc>
                <a:spcPct val="115000"/>
              </a:lnSpc>
              <a:spcBef>
                <a:spcPct val="50000"/>
              </a:spcBef>
            </a:pPr>
            <a:r>
              <a:rPr lang="en-US" sz="1800" dirty="0"/>
              <a:t>The faculty member must take responsibility for establishing a laboratory environment </a:t>
            </a:r>
            <a:r>
              <a:rPr lang="en-US" sz="1800" b="1" i="1" dirty="0"/>
              <a:t>consistent with the </a:t>
            </a:r>
            <a:r>
              <a:rPr lang="en-US" sz="1800" b="1" i="1" dirty="0">
                <a:solidFill>
                  <a:srgbClr val="C00000"/>
                </a:solidFill>
              </a:rPr>
              <a:t>current best practices</a:t>
            </a:r>
            <a:r>
              <a:rPr lang="en-US" sz="1800" dirty="0">
                <a:solidFill>
                  <a:srgbClr val="C00000"/>
                </a:solidFill>
              </a:rPr>
              <a:t> </a:t>
            </a:r>
            <a:r>
              <a:rPr lang="en-US" sz="1800" dirty="0"/>
              <a:t>in chemical safety […]. </a:t>
            </a:r>
          </a:p>
          <a:p>
            <a:pPr>
              <a:lnSpc>
                <a:spcPct val="115000"/>
              </a:lnSpc>
              <a:spcBef>
                <a:spcPct val="50000"/>
              </a:spcBef>
            </a:pPr>
            <a:r>
              <a:rPr lang="en-US" sz="1800" dirty="0"/>
              <a:t>The faculty member should contribute to building </a:t>
            </a:r>
            <a:r>
              <a:rPr lang="en-US" sz="1800" dirty="0">
                <a:solidFill>
                  <a:srgbClr val="C00000"/>
                </a:solidFill>
              </a:rPr>
              <a:t>a </a:t>
            </a:r>
            <a:r>
              <a:rPr lang="en-US" sz="1800" b="1" i="1" dirty="0">
                <a:solidFill>
                  <a:srgbClr val="C00000"/>
                </a:solidFill>
              </a:rPr>
              <a:t>collegial environment</a:t>
            </a:r>
            <a:r>
              <a:rPr lang="en-US" sz="1800" dirty="0">
                <a:solidFill>
                  <a:srgbClr val="C00000"/>
                </a:solidFill>
              </a:rPr>
              <a:t> </a:t>
            </a:r>
            <a:r>
              <a:rPr lang="en-US" sz="1800" dirty="0"/>
              <a:t>among all full and part-time faculty members, students, postdoctoral associates, and staff. </a:t>
            </a:r>
          </a:p>
          <a:p>
            <a:pPr>
              <a:lnSpc>
                <a:spcPct val="115000"/>
              </a:lnSpc>
              <a:spcBef>
                <a:spcPct val="50000"/>
              </a:spcBef>
            </a:pPr>
            <a:r>
              <a:rPr lang="en-US" sz="1800" dirty="0"/>
              <a:t>The faculty member should be a </a:t>
            </a:r>
            <a:r>
              <a:rPr lang="en-US" sz="1800" b="1" i="1" dirty="0">
                <a:solidFill>
                  <a:srgbClr val="C00000"/>
                </a:solidFill>
              </a:rPr>
              <a:t>model for the professional development</a:t>
            </a:r>
            <a:r>
              <a:rPr lang="en-US" sz="1800" dirty="0">
                <a:solidFill>
                  <a:srgbClr val="C00000"/>
                </a:solidFill>
              </a:rPr>
              <a:t> </a:t>
            </a:r>
            <a:r>
              <a:rPr lang="en-US" sz="1800" dirty="0"/>
              <a:t>of students, colleagues, and staff by continuing professional development and scholarship. Broader self-education within the discipline of chemistry and chemical education as well as outside of chemistry is appropriate. </a:t>
            </a:r>
          </a:p>
          <a:p>
            <a:pPr>
              <a:lnSpc>
                <a:spcPct val="115000"/>
              </a:lnSpc>
              <a:spcBef>
                <a:spcPct val="50000"/>
              </a:spcBef>
            </a:pPr>
            <a:r>
              <a:rPr lang="en-US" sz="1800" dirty="0"/>
              <a:t>Full attention should be directed to student learning, recognizing that the acquisition, interpretation, and dissemination of knowledge are the principal functions of an academic institution. In this </a:t>
            </a:r>
            <a:r>
              <a:rPr lang="en-US" sz="1800" b="1" i="1" dirty="0">
                <a:solidFill>
                  <a:srgbClr val="C00000"/>
                </a:solidFill>
              </a:rPr>
              <a:t>role as a teacher</a:t>
            </a:r>
            <a:r>
              <a:rPr lang="en-US" sz="1800" dirty="0"/>
              <a:t>, the faculty member should stimulate the students' interest, broaden their outlook, and encourage a sense of inquiry. </a:t>
            </a:r>
          </a:p>
        </p:txBody>
      </p:sp>
      <p:sp>
        <p:nvSpPr>
          <p:cNvPr id="49156" name="Text Box 4"/>
          <p:cNvSpPr txBox="1">
            <a:spLocks noChangeArrowheads="1"/>
          </p:cNvSpPr>
          <p:nvPr/>
        </p:nvSpPr>
        <p:spPr bwMode="auto">
          <a:xfrm>
            <a:off x="242888" y="1250950"/>
            <a:ext cx="4610100" cy="336550"/>
          </a:xfrm>
          <a:prstGeom prst="rect">
            <a:avLst/>
          </a:prstGeom>
          <a:noFill/>
          <a:ln w="9525">
            <a:noFill/>
            <a:miter lim="800000"/>
            <a:headEnd/>
            <a:tailEnd/>
          </a:ln>
        </p:spPr>
        <p:txBody>
          <a:bodyPr wrap="none">
            <a:spAutoFit/>
          </a:bodyPr>
          <a:lstStyle/>
          <a:p>
            <a:r>
              <a:rPr lang="en-US" sz="1600" b="1" i="1">
                <a:latin typeface="Trebuchet MS" pitchFamily="34" charset="0"/>
              </a:rPr>
              <a:t>(From: ACS Academic Professional Guidelines)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Responsibilities for Faculty</a:t>
            </a:r>
          </a:p>
        </p:txBody>
      </p:sp>
      <p:sp>
        <p:nvSpPr>
          <p:cNvPr id="50179" name="Rectangle 3"/>
          <p:cNvSpPr>
            <a:spLocks noGrp="1" noChangeArrowheads="1"/>
          </p:cNvSpPr>
          <p:nvPr>
            <p:ph type="body" idx="1"/>
          </p:nvPr>
        </p:nvSpPr>
        <p:spPr>
          <a:xfrm>
            <a:off x="236538" y="2198688"/>
            <a:ext cx="9613900" cy="5148262"/>
          </a:xfrm>
        </p:spPr>
        <p:txBody>
          <a:bodyPr/>
          <a:lstStyle/>
          <a:p>
            <a:pPr>
              <a:lnSpc>
                <a:spcPct val="130000"/>
              </a:lnSpc>
              <a:spcBef>
                <a:spcPct val="60000"/>
              </a:spcBef>
            </a:pPr>
            <a:r>
              <a:rPr lang="en-US" sz="1800"/>
              <a:t>The faculty member should willingly serve as </a:t>
            </a:r>
            <a:r>
              <a:rPr lang="en-US" sz="1800">
                <a:solidFill>
                  <a:srgbClr val="C00000"/>
                </a:solidFill>
              </a:rPr>
              <a:t>a </a:t>
            </a:r>
            <a:r>
              <a:rPr lang="en-US" sz="1800" b="1" i="1">
                <a:solidFill>
                  <a:srgbClr val="C00000"/>
                </a:solidFill>
              </a:rPr>
              <a:t>mentor</a:t>
            </a:r>
            <a:r>
              <a:rPr lang="en-US" sz="1800">
                <a:solidFill>
                  <a:srgbClr val="C00000"/>
                </a:solidFill>
              </a:rPr>
              <a:t> </a:t>
            </a:r>
            <a:r>
              <a:rPr lang="en-US" sz="1800"/>
              <a:t>to students, postdoctoral associates, and other faculty members. Mentoring should include assistance in developing a successful career and should encourage the development of a sense of inquiry, a habit of broad-based learning, and professional communication skills. The special obligation to provide sound guidance to undergraduate students should be recognized. […].</a:t>
            </a:r>
          </a:p>
          <a:p>
            <a:pPr>
              <a:lnSpc>
                <a:spcPct val="130000"/>
              </a:lnSpc>
              <a:spcBef>
                <a:spcPct val="60000"/>
              </a:spcBef>
            </a:pPr>
            <a:r>
              <a:rPr lang="en-US" sz="1800"/>
              <a:t>The faculty member should </a:t>
            </a:r>
            <a:r>
              <a:rPr lang="en-US" sz="1800" b="1" i="1">
                <a:solidFill>
                  <a:srgbClr val="C00000"/>
                </a:solidFill>
              </a:rPr>
              <a:t>encourage and provide opportunities for students</a:t>
            </a:r>
            <a:r>
              <a:rPr lang="en-US" sz="1800">
                <a:solidFill>
                  <a:srgbClr val="C00000"/>
                </a:solidFill>
              </a:rPr>
              <a:t> </a:t>
            </a:r>
            <a:r>
              <a:rPr lang="en-US" sz="1800"/>
              <a:t>to develop writing, speaking, listening, or other communication skills necessary to achieve success in their careers. </a:t>
            </a:r>
          </a:p>
          <a:p>
            <a:pPr>
              <a:lnSpc>
                <a:spcPct val="130000"/>
              </a:lnSpc>
              <a:spcBef>
                <a:spcPct val="60000"/>
              </a:spcBef>
            </a:pPr>
            <a:r>
              <a:rPr lang="en-US" sz="1800"/>
              <a:t>The faculty member should </a:t>
            </a:r>
            <a:r>
              <a:rPr lang="en-US" sz="1800" b="1" i="1">
                <a:solidFill>
                  <a:srgbClr val="C00000"/>
                </a:solidFill>
              </a:rPr>
              <a:t>encourage the development of initiative and independent thinking</a:t>
            </a:r>
            <a:r>
              <a:rPr lang="en-US" sz="1800">
                <a:solidFill>
                  <a:srgbClr val="C00000"/>
                </a:solidFill>
              </a:rPr>
              <a:t> </a:t>
            </a:r>
            <a:r>
              <a:rPr lang="en-US" sz="1800"/>
              <a:t>by students and postdoctoral associates. </a:t>
            </a:r>
          </a:p>
          <a:p>
            <a:pPr>
              <a:lnSpc>
                <a:spcPct val="130000"/>
              </a:lnSpc>
              <a:spcBef>
                <a:spcPct val="60000"/>
              </a:spcBef>
            </a:pPr>
            <a:r>
              <a:rPr lang="en-US" sz="1800"/>
              <a:t>The faculty member should maintain an environment in the research laboratory that </a:t>
            </a:r>
            <a:r>
              <a:rPr lang="en-US" sz="1800" b="1" i="1">
                <a:solidFill>
                  <a:srgbClr val="C00000"/>
                </a:solidFill>
              </a:rPr>
              <a:t>fosters productivity, collaboration, and respect</a:t>
            </a:r>
            <a:r>
              <a:rPr lang="en-US" sz="1800">
                <a:solidFill>
                  <a:srgbClr val="C00000"/>
                </a:solidFill>
              </a:rPr>
              <a:t> </a:t>
            </a:r>
            <a:r>
              <a:rPr lang="en-US" sz="1800"/>
              <a:t>among co-workers. </a:t>
            </a:r>
          </a:p>
        </p:txBody>
      </p:sp>
      <p:sp>
        <p:nvSpPr>
          <p:cNvPr id="50180" name="Text Box 4"/>
          <p:cNvSpPr txBox="1">
            <a:spLocks noChangeArrowheads="1"/>
          </p:cNvSpPr>
          <p:nvPr/>
        </p:nvSpPr>
        <p:spPr bwMode="auto">
          <a:xfrm>
            <a:off x="242888" y="1250950"/>
            <a:ext cx="4610100" cy="336550"/>
          </a:xfrm>
          <a:prstGeom prst="rect">
            <a:avLst/>
          </a:prstGeom>
          <a:noFill/>
          <a:ln w="9525">
            <a:noFill/>
            <a:miter lim="800000"/>
            <a:headEnd/>
            <a:tailEnd/>
          </a:ln>
        </p:spPr>
        <p:txBody>
          <a:bodyPr wrap="none">
            <a:spAutoFit/>
          </a:bodyPr>
          <a:lstStyle/>
          <a:p>
            <a:r>
              <a:rPr lang="en-US" sz="1600" b="1" i="1">
                <a:latin typeface="Trebuchet MS" pitchFamily="34" charset="0"/>
              </a:rPr>
              <a:t>(From: ACS Academic Professional Guidelines)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Responsibilities for Faculty</a:t>
            </a:r>
          </a:p>
        </p:txBody>
      </p:sp>
      <p:sp>
        <p:nvSpPr>
          <p:cNvPr id="51203" name="Rectangle 3"/>
          <p:cNvSpPr>
            <a:spLocks noGrp="1" noChangeArrowheads="1"/>
          </p:cNvSpPr>
          <p:nvPr>
            <p:ph type="body" idx="1"/>
          </p:nvPr>
        </p:nvSpPr>
        <p:spPr>
          <a:xfrm>
            <a:off x="242888" y="2482850"/>
            <a:ext cx="9574213" cy="5106988"/>
          </a:xfrm>
        </p:spPr>
        <p:txBody>
          <a:bodyPr/>
          <a:lstStyle/>
          <a:p>
            <a:pPr>
              <a:lnSpc>
                <a:spcPct val="120000"/>
              </a:lnSpc>
              <a:spcBef>
                <a:spcPts val="1200"/>
              </a:spcBef>
            </a:pPr>
            <a:r>
              <a:rPr lang="en-US" sz="1600" dirty="0"/>
              <a:t>The faculty member should </a:t>
            </a:r>
            <a:r>
              <a:rPr lang="en-US" sz="1600" b="1" i="1" dirty="0">
                <a:solidFill>
                  <a:srgbClr val="C00000"/>
                </a:solidFill>
              </a:rPr>
              <a:t>recognize the research contributions</a:t>
            </a:r>
            <a:r>
              <a:rPr lang="en-US" sz="1600" dirty="0">
                <a:solidFill>
                  <a:srgbClr val="C00000"/>
                </a:solidFill>
              </a:rPr>
              <a:t> </a:t>
            </a:r>
            <a:r>
              <a:rPr lang="en-US" sz="1600" dirty="0"/>
              <a:t>of students, </a:t>
            </a:r>
            <a:br>
              <a:rPr lang="en-US" sz="1600" dirty="0"/>
            </a:br>
            <a:r>
              <a:rPr lang="en-US" sz="1600" dirty="0"/>
              <a:t>postdoctoral associates, or staff by co-authorship or appropriate acknowledgment in publications. </a:t>
            </a:r>
          </a:p>
          <a:p>
            <a:pPr>
              <a:lnSpc>
                <a:spcPct val="120000"/>
              </a:lnSpc>
              <a:spcBef>
                <a:spcPts val="1200"/>
              </a:spcBef>
            </a:pPr>
            <a:r>
              <a:rPr lang="en-US" sz="1600" b="1" i="1" dirty="0">
                <a:solidFill>
                  <a:srgbClr val="C00000"/>
                </a:solidFill>
              </a:rPr>
              <a:t>Regular and periodic evaluation</a:t>
            </a:r>
            <a:r>
              <a:rPr lang="en-US" sz="1600" dirty="0">
                <a:solidFill>
                  <a:srgbClr val="C00000"/>
                </a:solidFill>
              </a:rPr>
              <a:t> </a:t>
            </a:r>
            <a:r>
              <a:rPr lang="en-US" sz="1600" dirty="0"/>
              <a:t>should be provided to students and postdoctoral associates. This communication should concern the progress of the research and provide feedback regarding the status relevant to the project, as well as constructive suggestions toward resolution of any research difficulties encountered. </a:t>
            </a:r>
            <a:br>
              <a:rPr lang="en-US" sz="1600" dirty="0"/>
            </a:br>
            <a:r>
              <a:rPr lang="en-US" sz="1600" dirty="0"/>
              <a:t>A </a:t>
            </a:r>
            <a:r>
              <a:rPr lang="en-US" sz="1600" b="1" i="1" dirty="0">
                <a:solidFill>
                  <a:srgbClr val="C00000"/>
                </a:solidFill>
              </a:rPr>
              <a:t>functioning advisory committee should be formed</a:t>
            </a:r>
            <a:r>
              <a:rPr lang="en-US" sz="1600" dirty="0">
                <a:solidFill>
                  <a:srgbClr val="C00000"/>
                </a:solidFill>
              </a:rPr>
              <a:t> </a:t>
            </a:r>
            <a:r>
              <a:rPr lang="en-US" sz="1600" dirty="0"/>
              <a:t>for each graduate student as soon as the research is initiated. The committee should meet periodically with the student and faculty member to evaluate progress and to provide further guidance to the student. </a:t>
            </a:r>
          </a:p>
          <a:p>
            <a:pPr>
              <a:lnSpc>
                <a:spcPct val="120000"/>
              </a:lnSpc>
              <a:spcBef>
                <a:spcPts val="1200"/>
              </a:spcBef>
            </a:pPr>
            <a:r>
              <a:rPr lang="en-US" sz="1600" dirty="0"/>
              <a:t>The </a:t>
            </a:r>
            <a:r>
              <a:rPr lang="en-US" sz="1600" b="1" i="1" dirty="0">
                <a:solidFill>
                  <a:srgbClr val="C00000"/>
                </a:solidFill>
              </a:rPr>
              <a:t>faculty member should guide the student</a:t>
            </a:r>
            <a:r>
              <a:rPr lang="en-US" sz="1600" dirty="0">
                <a:solidFill>
                  <a:srgbClr val="C00000"/>
                </a:solidFill>
              </a:rPr>
              <a:t> </a:t>
            </a:r>
            <a:r>
              <a:rPr lang="en-US" sz="1600" dirty="0"/>
              <a:t>so the degree requirements, including coursework and research, can be satisfactorily completed in a reasonable amount of time. </a:t>
            </a:r>
            <a:br>
              <a:rPr lang="en-US" sz="1600" dirty="0"/>
            </a:br>
            <a:r>
              <a:rPr lang="en-US" sz="1600" dirty="0"/>
              <a:t>If satisfactory progress is not being made, the faculty member should inform the student that a problem exists and offer the student opportunities to correct the situation. Options may include changing research projects or faculty advisors. This discussion should occur as soon as a problem is noticed. </a:t>
            </a:r>
          </a:p>
        </p:txBody>
      </p:sp>
      <p:sp>
        <p:nvSpPr>
          <p:cNvPr id="51204" name="Text Box 4"/>
          <p:cNvSpPr txBox="1">
            <a:spLocks noChangeArrowheads="1"/>
          </p:cNvSpPr>
          <p:nvPr/>
        </p:nvSpPr>
        <p:spPr bwMode="auto">
          <a:xfrm>
            <a:off x="242888" y="1250950"/>
            <a:ext cx="4610100" cy="336550"/>
          </a:xfrm>
          <a:prstGeom prst="rect">
            <a:avLst/>
          </a:prstGeom>
          <a:noFill/>
          <a:ln w="9525">
            <a:noFill/>
            <a:miter lim="800000"/>
            <a:headEnd/>
            <a:tailEnd/>
          </a:ln>
        </p:spPr>
        <p:txBody>
          <a:bodyPr wrap="none">
            <a:spAutoFit/>
          </a:bodyPr>
          <a:lstStyle/>
          <a:p>
            <a:r>
              <a:rPr lang="en-US" sz="1600" b="1" i="1">
                <a:latin typeface="Trebuchet MS" pitchFamily="34" charset="0"/>
              </a:rPr>
              <a:t>(From: ACS Academic Professional Guidelines)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350838" y="366713"/>
            <a:ext cx="9601200" cy="1600200"/>
          </a:xfrm>
          <a:effectLst>
            <a:outerShdw blurRad="50800" dist="38100" dir="2700000" algn="tl" rotWithShape="0">
              <a:prstClr val="black">
                <a:alpha val="40000"/>
              </a:prstClr>
            </a:outerShdw>
          </a:effectLst>
        </p:spPr>
        <p:txBody>
          <a:bodyPr/>
          <a:lstStyle/>
          <a:p>
            <a:pPr>
              <a:lnSpc>
                <a:spcPct val="120000"/>
              </a:lnSpc>
              <a:defRPr/>
            </a:pPr>
            <a:r>
              <a:rPr lang="en-US" dirty="0"/>
              <a:t>Common Causes for Problems </a:t>
            </a:r>
            <a:br>
              <a:rPr lang="en-US" dirty="0"/>
            </a:br>
            <a:r>
              <a:rPr lang="en-US" dirty="0"/>
              <a:t>during Graduate Studies</a:t>
            </a:r>
          </a:p>
        </p:txBody>
      </p:sp>
      <p:sp>
        <p:nvSpPr>
          <p:cNvPr id="53251" name="Rectangle 3"/>
          <p:cNvSpPr>
            <a:spLocks noGrp="1" noChangeArrowheads="1"/>
          </p:cNvSpPr>
          <p:nvPr>
            <p:ph type="body" idx="1"/>
          </p:nvPr>
        </p:nvSpPr>
        <p:spPr>
          <a:xfrm>
            <a:off x="350837" y="2957513"/>
            <a:ext cx="10724600" cy="4114800"/>
          </a:xfrm>
        </p:spPr>
        <p:txBody>
          <a:bodyPr/>
          <a:lstStyle/>
          <a:p>
            <a:r>
              <a:rPr lang="en-US" sz="2000" dirty="0"/>
              <a:t>Failure to appreciate fundamental nature of graduate studies.</a:t>
            </a:r>
          </a:p>
          <a:p>
            <a:r>
              <a:rPr lang="en-US" sz="2000" dirty="0"/>
              <a:t>Inability to demonstrate progress </a:t>
            </a:r>
            <a:br>
              <a:rPr lang="en-US" sz="2000" dirty="0"/>
            </a:br>
            <a:r>
              <a:rPr lang="en-US" sz="2000" dirty="0"/>
              <a:t>(Your PhD or MS degree is not awarded for time spent in the lab…).</a:t>
            </a:r>
          </a:p>
          <a:p>
            <a:r>
              <a:rPr lang="en-US" sz="2000" dirty="0"/>
              <a:t>Unreasonable demands by advisor (due to career stress, ambition, etc).</a:t>
            </a:r>
          </a:p>
          <a:p>
            <a:r>
              <a:rPr lang="en-US" sz="2000" dirty="0"/>
              <a:t>Failure to communicate effectively with research advisor.</a:t>
            </a:r>
          </a:p>
          <a:p>
            <a:r>
              <a:rPr lang="en-US" sz="2200" dirty="0">
                <a:solidFill>
                  <a:srgbClr val="3366FF"/>
                </a:solidFill>
              </a:rPr>
              <a:t>Failure to communicate effectively with research advisor.</a:t>
            </a:r>
          </a:p>
          <a:p>
            <a:r>
              <a:rPr lang="en-US" sz="2400" dirty="0">
                <a:solidFill>
                  <a:srgbClr val="6699FF"/>
                </a:solidFill>
              </a:rPr>
              <a:t>Failure to communicate effectively with research advisor..</a:t>
            </a:r>
          </a:p>
          <a:p>
            <a:r>
              <a:rPr lang="en-US" sz="2600" dirty="0">
                <a:solidFill>
                  <a:srgbClr val="99CCFF"/>
                </a:solidFill>
              </a:rPr>
              <a:t>Failure to communicate effectively with research advisor…</a:t>
            </a:r>
          </a:p>
          <a:p>
            <a:r>
              <a:rPr lang="en-US" sz="3000" dirty="0">
                <a:solidFill>
                  <a:srgbClr val="CCECFF"/>
                </a:solidFill>
              </a:rPr>
              <a:t>Failure to communicate effectively with research advisor…</a:t>
            </a:r>
          </a:p>
          <a:p>
            <a:pPr marL="0" indent="0">
              <a:buNone/>
            </a:pPr>
            <a:endParaRPr lang="en-US" sz="2600" dirty="0">
              <a:solidFill>
                <a:srgbClr val="99CC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66700" y="174626"/>
            <a:ext cx="9445625" cy="936625"/>
          </a:xfrm>
          <a:effectLst>
            <a:outerShdw blurRad="50800" dist="38100" dir="2700000" algn="tl" rotWithShape="0">
              <a:prstClr val="black">
                <a:alpha val="40000"/>
              </a:prstClr>
            </a:outerShdw>
          </a:effectLst>
        </p:spPr>
        <p:txBody>
          <a:bodyPr/>
          <a:lstStyle/>
          <a:p>
            <a:pPr>
              <a:defRPr/>
            </a:pPr>
            <a:r>
              <a:rPr lang="en-US" i="1" dirty="0">
                <a:solidFill>
                  <a:srgbClr val="C00000"/>
                </a:solidFill>
              </a:rPr>
              <a:t>Communicate! </a:t>
            </a:r>
            <a:r>
              <a:rPr lang="en-US" dirty="0"/>
              <a:t>(that means: TALK!)</a:t>
            </a:r>
          </a:p>
        </p:txBody>
      </p:sp>
      <p:pic>
        <p:nvPicPr>
          <p:cNvPr id="288772" name="Picture 4"/>
          <p:cNvPicPr>
            <a:picLocks noChangeAspect="1" noChangeArrowheads="1"/>
          </p:cNvPicPr>
          <p:nvPr/>
        </p:nvPicPr>
        <p:blipFill>
          <a:blip r:embed="rId2" cstate="print"/>
          <a:srcRect/>
          <a:stretch>
            <a:fillRect/>
          </a:stretch>
        </p:blipFill>
        <p:spPr bwMode="auto">
          <a:xfrm>
            <a:off x="3081338" y="4443413"/>
            <a:ext cx="6908800" cy="29940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pic>
        <p:nvPicPr>
          <p:cNvPr id="288773" name="Picture 5" descr="phd050407s_AvoidAdvisor"/>
          <p:cNvPicPr>
            <a:picLocks noChangeAspect="1" noChangeArrowheads="1"/>
          </p:cNvPicPr>
          <p:nvPr/>
        </p:nvPicPr>
        <p:blipFill>
          <a:blip r:embed="rId3" cstate="print"/>
          <a:srcRect/>
          <a:stretch>
            <a:fillRect/>
          </a:stretch>
        </p:blipFill>
        <p:spPr bwMode="auto">
          <a:xfrm>
            <a:off x="266700" y="1592263"/>
            <a:ext cx="6124575" cy="2654300"/>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40796" y="0"/>
            <a:ext cx="8545152" cy="936625"/>
          </a:xfrm>
          <a:effectLst>
            <a:outerShdw blurRad="50800" dist="38100" dir="2700000" algn="tl" rotWithShape="0">
              <a:prstClr val="black">
                <a:alpha val="40000"/>
              </a:prstClr>
            </a:outerShdw>
          </a:effectLst>
        </p:spPr>
        <p:txBody>
          <a:bodyPr/>
          <a:lstStyle/>
          <a:p>
            <a:pPr>
              <a:defRPr/>
            </a:pPr>
            <a:r>
              <a:rPr lang="en-US" dirty="0"/>
              <a:t>And </a:t>
            </a:r>
            <a:r>
              <a:rPr lang="en-US" dirty="0" smtClean="0"/>
              <a:t>a “Final </a:t>
            </a:r>
            <a:r>
              <a:rPr lang="en-US" dirty="0"/>
              <a:t>Resource”…</a:t>
            </a:r>
          </a:p>
        </p:txBody>
      </p:sp>
      <p:sp>
        <p:nvSpPr>
          <p:cNvPr id="285699" name="Rectangle 3"/>
          <p:cNvSpPr>
            <a:spLocks noGrp="1" noChangeArrowheads="1"/>
          </p:cNvSpPr>
          <p:nvPr>
            <p:ph type="body" idx="1"/>
          </p:nvPr>
        </p:nvSpPr>
        <p:spPr>
          <a:xfrm>
            <a:off x="340796" y="2196599"/>
            <a:ext cx="9753600" cy="1898566"/>
          </a:xfrm>
        </p:spPr>
        <p:txBody>
          <a:bodyPr/>
          <a:lstStyle/>
          <a:p>
            <a:pPr marL="0" indent="0" algn="ctr">
              <a:lnSpc>
                <a:spcPct val="100000"/>
              </a:lnSpc>
              <a:spcBef>
                <a:spcPts val="600"/>
              </a:spcBef>
              <a:buFontTx/>
              <a:buNone/>
              <a:defRPr/>
            </a:pPr>
            <a:r>
              <a:rPr lang="en-US" sz="2400" dirty="0">
                <a:solidFill>
                  <a:srgbClr val="C00000"/>
                </a:solidFill>
                <a:effectLst>
                  <a:outerShdw blurRad="38100" dist="38100" dir="2700000" algn="tl">
                    <a:srgbClr val="C0C0C0"/>
                  </a:outerShdw>
                </a:effectLst>
              </a:rPr>
              <a:t>Pitt has a new ‘D&amp;PD Career Development’ Program!!</a:t>
            </a:r>
          </a:p>
          <a:p>
            <a:pPr marL="0" indent="0" algn="ctr">
              <a:lnSpc>
                <a:spcPct val="100000"/>
              </a:lnSpc>
              <a:spcBef>
                <a:spcPts val="600"/>
              </a:spcBef>
              <a:buFontTx/>
              <a:buNone/>
              <a:defRPr/>
            </a:pPr>
            <a:r>
              <a:rPr lang="en-US" sz="2400" dirty="0">
                <a:effectLst>
                  <a:outerShdw blurRad="38100" dist="38100" dir="2700000" algn="tl">
                    <a:srgbClr val="C0C0C0"/>
                  </a:outerShdw>
                </a:effectLst>
                <a:hlinkClick r:id="rId2"/>
              </a:rPr>
              <a:t>http://www.dpcd.pitt.edu/</a:t>
            </a:r>
            <a:endParaRPr lang="en-US" sz="2400" dirty="0">
              <a:effectLst>
                <a:outerShdw blurRad="38100" dist="38100" dir="2700000" algn="tl">
                  <a:srgbClr val="C0C0C0"/>
                </a:outerShdw>
              </a:effectLst>
            </a:endParaRPr>
          </a:p>
          <a:p>
            <a:pPr marL="0" indent="0" algn="ctr">
              <a:lnSpc>
                <a:spcPct val="100000"/>
              </a:lnSpc>
              <a:spcBef>
                <a:spcPts val="600"/>
              </a:spcBef>
              <a:buFontTx/>
              <a:buNone/>
              <a:defRPr/>
            </a:pPr>
            <a:r>
              <a:rPr lang="en-US" sz="2400" dirty="0">
                <a:effectLst>
                  <a:outerShdw blurRad="38100" dist="38100" dir="2700000" algn="tl">
                    <a:srgbClr val="C0C0C0"/>
                  </a:outerShdw>
                </a:effectLst>
              </a:rPr>
              <a:t>It has a wide range of resources and a list of events.</a:t>
            </a:r>
          </a:p>
          <a:p>
            <a:pPr marL="0" indent="0" algn="ctr">
              <a:lnSpc>
                <a:spcPct val="100000"/>
              </a:lnSpc>
              <a:spcBef>
                <a:spcPts val="600"/>
              </a:spcBef>
              <a:buFontTx/>
              <a:buNone/>
              <a:defRPr/>
            </a:pPr>
            <a:r>
              <a:rPr lang="en-US" sz="2400" b="1" i="1" u="sng" dirty="0">
                <a:solidFill>
                  <a:srgbClr val="C00000"/>
                </a:solidFill>
                <a:effectLst>
                  <a:glow rad="101600">
                    <a:srgbClr val="FFFF00">
                      <a:alpha val="60000"/>
                    </a:srgbClr>
                  </a:glow>
                  <a:outerShdw blurRad="38100" dist="38100" dir="2700000" algn="tl">
                    <a:srgbClr val="C0C0C0"/>
                  </a:outerShdw>
                  <a:reflection blurRad="6350" stA="50000" endA="300" endPos="50000" dist="60007" dir="5400000" sy="-100000" algn="bl" rotWithShape="0"/>
                </a:effectLst>
              </a:rPr>
              <a:t>Check it out!!</a:t>
            </a:r>
          </a:p>
        </p:txBody>
      </p:sp>
      <p:pic>
        <p:nvPicPr>
          <p:cNvPr id="3" name="Picture 2">
            <a:extLst>
              <a:ext uri="{FF2B5EF4-FFF2-40B4-BE49-F238E27FC236}">
                <a16:creationId xmlns:a16="http://schemas.microsoft.com/office/drawing/2014/main" id="{574B0E49-4661-418C-913B-1726BFF0573C}"/>
              </a:ext>
            </a:extLst>
          </p:cNvPr>
          <p:cNvPicPr>
            <a:picLocks noChangeAspect="1"/>
          </p:cNvPicPr>
          <p:nvPr/>
        </p:nvPicPr>
        <p:blipFill>
          <a:blip r:embed="rId3"/>
          <a:stretch>
            <a:fillRect/>
          </a:stretch>
        </p:blipFill>
        <p:spPr>
          <a:xfrm>
            <a:off x="0" y="838106"/>
            <a:ext cx="2832958" cy="1080134"/>
          </a:xfrm>
          <a:prstGeom prst="rect">
            <a:avLst/>
          </a:prstGeom>
        </p:spPr>
      </p:pic>
      <p:pic>
        <p:nvPicPr>
          <p:cNvPr id="4" name="Picture 3">
            <a:extLst>
              <a:ext uri="{FF2B5EF4-FFF2-40B4-BE49-F238E27FC236}">
                <a16:creationId xmlns:a16="http://schemas.microsoft.com/office/drawing/2014/main" id="{53C10729-DF0A-44C8-BC6E-0E87080B8728}"/>
              </a:ext>
            </a:extLst>
          </p:cNvPr>
          <p:cNvPicPr>
            <a:picLocks noChangeAspect="1"/>
          </p:cNvPicPr>
          <p:nvPr/>
        </p:nvPicPr>
        <p:blipFill>
          <a:blip r:embed="rId4"/>
          <a:stretch>
            <a:fillRect/>
          </a:stretch>
        </p:blipFill>
        <p:spPr>
          <a:xfrm>
            <a:off x="1957826" y="4120346"/>
            <a:ext cx="6341410" cy="3469492"/>
          </a:xfrm>
          <a:prstGeom prst="rect">
            <a:avLst/>
          </a:prstGeom>
        </p:spPr>
      </p:pic>
    </p:spTree>
    <p:extLst>
      <p:ext uri="{BB962C8B-B14F-4D97-AF65-F5344CB8AC3E}">
        <p14:creationId xmlns:p14="http://schemas.microsoft.com/office/powerpoint/2010/main" val="2706199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Conflict of Interest: Personal</a:t>
            </a:r>
          </a:p>
        </p:txBody>
      </p:sp>
      <p:sp>
        <p:nvSpPr>
          <p:cNvPr id="7171" name="Rectangle 3"/>
          <p:cNvSpPr>
            <a:spLocks noGrp="1" noChangeArrowheads="1"/>
          </p:cNvSpPr>
          <p:nvPr>
            <p:ph type="body" idx="1"/>
          </p:nvPr>
        </p:nvSpPr>
        <p:spPr>
          <a:xfrm>
            <a:off x="196850" y="2781301"/>
            <a:ext cx="9753600" cy="4672012"/>
          </a:xfrm>
        </p:spPr>
        <p:txBody>
          <a:bodyPr/>
          <a:lstStyle/>
          <a:p>
            <a:r>
              <a:rPr lang="en-US" sz="2400" dirty="0"/>
              <a:t>Should therapists, such as psychiatrists, be allowed to have extraprofessional relations with patients?  Ex-patients? </a:t>
            </a:r>
          </a:p>
          <a:p>
            <a:pPr>
              <a:buFontTx/>
              <a:buNone/>
            </a:pPr>
            <a:endParaRPr lang="en-US" sz="2400" dirty="0"/>
          </a:p>
          <a:p>
            <a:r>
              <a:rPr lang="en-US" sz="2400" dirty="0"/>
              <a:t>Should a faculty member be allowed to have an extraprofessional relationship with a student, and should that depend on whether the student is in a class of, or being advised by, the faculty member?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COI – from Pitt ORI</a:t>
            </a:r>
          </a:p>
        </p:txBody>
      </p:sp>
      <p:sp>
        <p:nvSpPr>
          <p:cNvPr id="8195" name="Rectangle 3"/>
          <p:cNvSpPr>
            <a:spLocks noGrp="1" noChangeArrowheads="1"/>
          </p:cNvSpPr>
          <p:nvPr>
            <p:ph type="body" idx="1"/>
          </p:nvPr>
        </p:nvSpPr>
        <p:spPr>
          <a:xfrm>
            <a:off x="207963" y="1684338"/>
            <a:ext cx="9753600" cy="5905500"/>
          </a:xfrm>
        </p:spPr>
        <p:txBody>
          <a:bodyPr/>
          <a:lstStyle/>
          <a:p>
            <a:pPr>
              <a:lnSpc>
                <a:spcPct val="110000"/>
              </a:lnSpc>
              <a:spcBef>
                <a:spcPct val="60000"/>
              </a:spcBef>
              <a:defRPr/>
            </a:pPr>
            <a:r>
              <a:rPr lang="en-US" sz="1800" dirty="0"/>
              <a:t>There are some circumstances in which </a:t>
            </a:r>
            <a:br>
              <a:rPr lang="en-US" sz="1800" dirty="0"/>
            </a:br>
            <a:r>
              <a:rPr lang="en-US" sz="1800" b="1" i="1" dirty="0"/>
              <a:t>conflicts of interest could compromise the integrity of research or even lead to research misconduct […]</a:t>
            </a:r>
            <a:r>
              <a:rPr lang="en-US" sz="1800" dirty="0"/>
              <a:t>.  The </a:t>
            </a:r>
            <a:r>
              <a:rPr lang="en-US" sz="1800" b="1" i="1" dirty="0"/>
              <a:t>annual disclosures of outside interests</a:t>
            </a:r>
            <a:r>
              <a:rPr lang="en-US" sz="1800" dirty="0"/>
              <a:t> by researchers required under the University's Conflict of Interest Policy and the review of these disclosures by academic administrators are intended to </a:t>
            </a:r>
            <a:r>
              <a:rPr lang="en-US" sz="1800" b="1" dirty="0">
                <a:solidFill>
                  <a:schemeClr val="accent1">
                    <a:lumMod val="50000"/>
                  </a:schemeClr>
                </a:solidFill>
                <a:effectLst>
                  <a:outerShdw blurRad="38100" dist="38100" dir="2700000" algn="tl">
                    <a:srgbClr val="000000">
                      <a:alpha val="43137"/>
                    </a:srgbClr>
                  </a:outerShdw>
                </a:effectLst>
              </a:rPr>
              <a:t>avoid the escalation </a:t>
            </a:r>
            <a:r>
              <a:rPr lang="en-US" sz="1800" dirty="0"/>
              <a:t>of conflicts into improper behavior or misconduct. </a:t>
            </a:r>
          </a:p>
          <a:p>
            <a:pPr>
              <a:lnSpc>
                <a:spcPct val="110000"/>
              </a:lnSpc>
              <a:spcBef>
                <a:spcPct val="60000"/>
              </a:spcBef>
              <a:defRPr/>
            </a:pPr>
            <a:r>
              <a:rPr lang="en-US" sz="1800" dirty="0"/>
              <a:t>Possible </a:t>
            </a:r>
            <a:r>
              <a:rPr lang="en-US" sz="1800" b="1" i="1" u="sng" dirty="0"/>
              <a:t>preventive measures</a:t>
            </a:r>
            <a:r>
              <a:rPr lang="en-US" sz="1800" dirty="0"/>
              <a:t> provided under that policy include </a:t>
            </a:r>
          </a:p>
          <a:p>
            <a:pPr lvl="1">
              <a:lnSpc>
                <a:spcPct val="110000"/>
              </a:lnSpc>
              <a:defRPr/>
            </a:pPr>
            <a:r>
              <a:rPr lang="en-US" sz="1600" i="1" dirty="0"/>
              <a:t>divestiture, </a:t>
            </a:r>
          </a:p>
          <a:p>
            <a:pPr lvl="1">
              <a:lnSpc>
                <a:spcPct val="110000"/>
              </a:lnSpc>
              <a:defRPr/>
            </a:pPr>
            <a:r>
              <a:rPr lang="en-US" sz="1600" i="1" dirty="0"/>
              <a:t>public disclosure of outside interests, </a:t>
            </a:r>
          </a:p>
          <a:p>
            <a:pPr lvl="1">
              <a:lnSpc>
                <a:spcPct val="110000"/>
              </a:lnSpc>
              <a:defRPr/>
            </a:pPr>
            <a:r>
              <a:rPr lang="en-US" sz="1600" i="1" dirty="0"/>
              <a:t>reduction of the conflicted researcher’s role in the research, and </a:t>
            </a:r>
          </a:p>
          <a:p>
            <a:pPr lvl="1">
              <a:lnSpc>
                <a:spcPct val="110000"/>
              </a:lnSpc>
              <a:defRPr/>
            </a:pPr>
            <a:r>
              <a:rPr lang="en-US" sz="1600" i="1" dirty="0"/>
              <a:t>internal monitoring</a:t>
            </a:r>
            <a:r>
              <a:rPr lang="en-US" sz="1600" dirty="0"/>
              <a:t> of the research within the University. </a:t>
            </a:r>
          </a:p>
          <a:p>
            <a:pPr>
              <a:lnSpc>
                <a:spcPct val="110000"/>
              </a:lnSpc>
              <a:spcBef>
                <a:spcPct val="60000"/>
              </a:spcBef>
              <a:defRPr/>
            </a:pPr>
            <a:r>
              <a:rPr lang="en-US" sz="1800" dirty="0"/>
              <a:t>A </a:t>
            </a:r>
            <a:r>
              <a:rPr lang="en-US" sz="1800" b="1" i="1" dirty="0">
                <a:solidFill>
                  <a:srgbClr val="C00000"/>
                </a:solidFill>
              </a:rPr>
              <a:t>notice of conflicting financial interests</a:t>
            </a:r>
            <a:r>
              <a:rPr lang="en-US" sz="1800" dirty="0"/>
              <a:t> should be included, possibly as a footnote, in publications, in research proposals and reports, and in clinical research protocols. Many journals and funding agencies require such disclosures.  </a:t>
            </a:r>
          </a:p>
          <a:p>
            <a:pPr>
              <a:lnSpc>
                <a:spcPct val="110000"/>
              </a:lnSpc>
              <a:spcBef>
                <a:spcPct val="60000"/>
              </a:spcBef>
              <a:defRPr/>
            </a:pPr>
            <a:r>
              <a:rPr lang="en-US" sz="1800" dirty="0"/>
              <a:t>A faculty member should also </a:t>
            </a:r>
            <a:r>
              <a:rPr lang="en-US" sz="1800" b="1" i="1" dirty="0">
                <a:solidFill>
                  <a:srgbClr val="C00000"/>
                </a:solidFill>
              </a:rPr>
              <a:t>disclose to research students and members of the research staff</a:t>
            </a:r>
            <a:r>
              <a:rPr lang="en-US" sz="1800" dirty="0"/>
              <a:t> the existence of his or her financial interests in activities related to the research.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COI – from Pitt ORI, Cont’d</a:t>
            </a:r>
          </a:p>
        </p:txBody>
      </p:sp>
      <p:sp>
        <p:nvSpPr>
          <p:cNvPr id="10243" name="Rectangle 3"/>
          <p:cNvSpPr>
            <a:spLocks noGrp="1" noChangeArrowheads="1"/>
          </p:cNvSpPr>
          <p:nvPr>
            <p:ph type="body" idx="1"/>
          </p:nvPr>
        </p:nvSpPr>
        <p:spPr>
          <a:xfrm>
            <a:off x="228600" y="1466791"/>
            <a:ext cx="9753600" cy="5408613"/>
          </a:xfrm>
        </p:spPr>
        <p:txBody>
          <a:bodyPr/>
          <a:lstStyle/>
          <a:p>
            <a:pPr>
              <a:lnSpc>
                <a:spcPct val="120000"/>
              </a:lnSpc>
              <a:spcBef>
                <a:spcPct val="60000"/>
              </a:spcBef>
            </a:pPr>
            <a:endParaRPr lang="en-US" sz="2000" dirty="0"/>
          </a:p>
          <a:p>
            <a:pPr>
              <a:lnSpc>
                <a:spcPct val="120000"/>
              </a:lnSpc>
              <a:spcBef>
                <a:spcPct val="60000"/>
              </a:spcBef>
            </a:pPr>
            <a:r>
              <a:rPr lang="en-US" sz="2000" dirty="0"/>
              <a:t>The author(s) of a commercially sponsored study report </a:t>
            </a:r>
            <a:r>
              <a:rPr lang="en-US" sz="2000" b="1" dirty="0"/>
              <a:t>must have </a:t>
            </a:r>
            <a:br>
              <a:rPr lang="en-US" sz="2000" b="1" dirty="0"/>
            </a:br>
            <a:r>
              <a:rPr lang="en-US" sz="2000" b="1" dirty="0"/>
              <a:t>access to all the data</a:t>
            </a:r>
            <a:r>
              <a:rPr lang="en-US" sz="2000" dirty="0"/>
              <a:t> underlying a publication, including data from all sites in </a:t>
            </a:r>
            <a:br>
              <a:rPr lang="en-US" sz="2000" dirty="0"/>
            </a:br>
            <a:r>
              <a:rPr lang="en-US" sz="2000" dirty="0"/>
              <a:t>a multi-site study, and </a:t>
            </a:r>
            <a:r>
              <a:rPr lang="en-US" sz="2000" b="1" i="1" dirty="0">
                <a:solidFill>
                  <a:srgbClr val="C00000"/>
                </a:solidFill>
              </a:rPr>
              <a:t>must have full control over the decision to publish</a:t>
            </a:r>
            <a:r>
              <a:rPr lang="en-US" sz="2000" dirty="0"/>
              <a:t>. </a:t>
            </a:r>
            <a:br>
              <a:rPr lang="en-US" sz="2000" dirty="0"/>
            </a:br>
            <a:r>
              <a:rPr lang="en-US" sz="2000" dirty="0"/>
              <a:t>University researchers </a:t>
            </a:r>
            <a:r>
              <a:rPr lang="en-US" sz="2000" b="1" u="sng" dirty="0"/>
              <a:t>should not</a:t>
            </a:r>
            <a:r>
              <a:rPr lang="en-US" sz="2000" b="1" dirty="0"/>
              <a:t> allow their names to be used as “ghost” authors </a:t>
            </a:r>
            <a:r>
              <a:rPr lang="en-US" sz="2000" dirty="0"/>
              <a:t>of manuscripts written by commercial sponsors. </a:t>
            </a:r>
          </a:p>
          <a:p>
            <a:pPr>
              <a:lnSpc>
                <a:spcPct val="120000"/>
              </a:lnSpc>
              <a:spcBef>
                <a:spcPct val="60000"/>
              </a:spcBef>
            </a:pPr>
            <a:r>
              <a:rPr lang="en-US" sz="2000" b="1" i="1" dirty="0">
                <a:solidFill>
                  <a:srgbClr val="C00000"/>
                </a:solidFill>
              </a:rPr>
              <a:t>Conflict of commitment </a:t>
            </a:r>
            <a:r>
              <a:rPr lang="en-US" sz="2000" dirty="0"/>
              <a:t>must be avoided so as </a:t>
            </a:r>
            <a:r>
              <a:rPr lang="en-US" sz="2000" b="1" i="1" dirty="0"/>
              <a:t>not to threaten a University researcher’s primary professional allegiance and responsibility to the University</a:t>
            </a:r>
            <a:r>
              <a:rPr lang="en-US" sz="2000" dirty="0"/>
              <a:t>.  Although outside activities occupying no more than one day a week may be allowed for faculty (but not staff) members, the approval of each such activity from the academic supervisor must be obtained in advance.  </a:t>
            </a:r>
            <a:r>
              <a:rPr lang="en-US" sz="2000" b="1" i="1" dirty="0"/>
              <a:t>In no case are University facilities to be used in the conduct of an outside activity</a:t>
            </a:r>
            <a:r>
              <a:rPr lang="en-US" sz="2000" dirty="0"/>
              <a:t>, and the University name and logo may be used by outside entities only with permission of designated University business officers.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Conflict of Interest: Example</a:t>
            </a:r>
          </a:p>
        </p:txBody>
      </p:sp>
      <p:sp>
        <p:nvSpPr>
          <p:cNvPr id="220163" name="Rectangle 3"/>
          <p:cNvSpPr>
            <a:spLocks noGrp="1" noChangeArrowheads="1"/>
          </p:cNvSpPr>
          <p:nvPr>
            <p:ph type="body" idx="1"/>
          </p:nvPr>
        </p:nvSpPr>
        <p:spPr>
          <a:xfrm>
            <a:off x="196850" y="2209800"/>
            <a:ext cx="9753600" cy="5091113"/>
          </a:xfrm>
          <a:solidFill>
            <a:schemeClr val="accent1"/>
          </a:solidFill>
          <a:ln>
            <a:solidFill>
              <a:schemeClr val="tx1"/>
            </a:solidFill>
          </a:ln>
        </p:spPr>
        <p:txBody>
          <a:bodyPr/>
          <a:lstStyle/>
          <a:p>
            <a:pPr>
              <a:lnSpc>
                <a:spcPct val="115000"/>
              </a:lnSpc>
              <a:buFontTx/>
              <a:buNone/>
              <a:defRPr/>
            </a:pPr>
            <a:r>
              <a:rPr lang="en-US" sz="2200">
                <a:effectLst>
                  <a:outerShdw blurRad="38100" dist="38100" dir="2700000" algn="tl">
                    <a:srgbClr val="000000"/>
                  </a:outerShdw>
                </a:effectLst>
              </a:rPr>
              <a:t>A CONFLICT OF INTEREST</a:t>
            </a:r>
          </a:p>
          <a:p>
            <a:pPr>
              <a:lnSpc>
                <a:spcPct val="115000"/>
              </a:lnSpc>
              <a:buFontTx/>
              <a:buNone/>
              <a:defRPr/>
            </a:pPr>
            <a:r>
              <a:rPr lang="en-US" sz="2200"/>
              <a:t>John, a third-year graduate student, is participating in a department-wide seminar where students, postdocs, and faculty members discuss work in progress. An assistant professor prefaces her comments by saying that the work she is about to discuss is sponsored by both a federal grant and a biotechnology firm for which she consults. In the course of the talk John realizes that he has been working on a technique that could make a major contribution to the work being discussed. But his faculty advisor consults for a different, and competing, biotechnology firm.</a:t>
            </a:r>
          </a:p>
          <a:p>
            <a:pPr>
              <a:lnSpc>
                <a:spcPct val="115000"/>
              </a:lnSpc>
              <a:buFontTx/>
              <a:buNone/>
              <a:defRPr/>
            </a:pPr>
            <a:r>
              <a:rPr lang="en-US" sz="2200" i="1">
                <a:effectLst>
                  <a:outerShdw blurRad="38100" dist="38100" dir="2700000" algn="tl">
                    <a:srgbClr val="000000"/>
                  </a:outerShdw>
                </a:effectLst>
              </a:rPr>
              <a:t>	1. How should John participate in this seminar?</a:t>
            </a:r>
          </a:p>
          <a:p>
            <a:pPr>
              <a:lnSpc>
                <a:spcPct val="115000"/>
              </a:lnSpc>
              <a:buFontTx/>
              <a:buNone/>
              <a:defRPr/>
            </a:pPr>
            <a:r>
              <a:rPr lang="en-US" sz="2200" i="1">
                <a:effectLst>
                  <a:outerShdw blurRad="38100" dist="38100" dir="2700000" algn="tl">
                    <a:srgbClr val="000000"/>
                  </a:outerShdw>
                </a:effectLst>
              </a:rPr>
              <a:t>	2. What, if anything, should he say to his advisor-and when?</a:t>
            </a:r>
          </a:p>
          <a:p>
            <a:pPr>
              <a:lnSpc>
                <a:spcPct val="115000"/>
              </a:lnSpc>
              <a:defRPr/>
            </a:pPr>
            <a:endParaRPr lang="en-US" sz="2200" i="1">
              <a:effectLst>
                <a:outerShdw blurRad="38100" dist="38100" dir="2700000" algn="tl">
                  <a:srgbClr val="00000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8600" y="152400"/>
            <a:ext cx="8580438" cy="936625"/>
          </a:xfrm>
          <a:effectLst>
            <a:outerShdw blurRad="50800" dist="38100" dir="2700000" algn="tl" rotWithShape="0">
              <a:prstClr val="black">
                <a:alpha val="40000"/>
              </a:prstClr>
            </a:outerShdw>
          </a:effectLst>
        </p:spPr>
        <p:txBody>
          <a:bodyPr/>
          <a:lstStyle/>
          <a:p>
            <a:pPr>
              <a:defRPr/>
            </a:pPr>
            <a:r>
              <a:rPr lang="en-US" dirty="0"/>
              <a:t>Industrial Sponsorship: Example</a:t>
            </a:r>
          </a:p>
        </p:txBody>
      </p:sp>
      <p:sp>
        <p:nvSpPr>
          <p:cNvPr id="221187" name="Rectangle 3"/>
          <p:cNvSpPr>
            <a:spLocks noGrp="1" noChangeArrowheads="1"/>
          </p:cNvSpPr>
          <p:nvPr>
            <p:ph type="body" idx="1"/>
          </p:nvPr>
        </p:nvSpPr>
        <p:spPr>
          <a:xfrm>
            <a:off x="196850" y="2043113"/>
            <a:ext cx="9753600" cy="5334000"/>
          </a:xfrm>
          <a:solidFill>
            <a:schemeClr val="accent1"/>
          </a:solidFill>
          <a:ln>
            <a:solidFill>
              <a:schemeClr val="tx1"/>
            </a:solidFill>
          </a:ln>
        </p:spPr>
        <p:txBody>
          <a:bodyPr/>
          <a:lstStyle/>
          <a:p>
            <a:pPr>
              <a:lnSpc>
                <a:spcPct val="105000"/>
              </a:lnSpc>
              <a:buFontTx/>
              <a:buNone/>
              <a:defRPr/>
            </a:pPr>
            <a:r>
              <a:rPr lang="en-US" sz="2000">
                <a:effectLst>
                  <a:outerShdw blurRad="38100" dist="38100" dir="2700000" algn="tl">
                    <a:srgbClr val="000000"/>
                  </a:outerShdw>
                </a:effectLst>
              </a:rPr>
              <a:t>INDUSTRIAL SPONSORSHIP OF ACADEMIC RESEARCH</a:t>
            </a:r>
          </a:p>
          <a:p>
            <a:pPr>
              <a:lnSpc>
                <a:spcPct val="105000"/>
              </a:lnSpc>
              <a:buFontTx/>
              <a:buNone/>
              <a:defRPr/>
            </a:pPr>
            <a:r>
              <a:rPr lang="en-US" sz="2000"/>
              <a:t>Sandra was excited about being accepted as a graduate student in the laboratory of Dr. Frederick, a leading scholar in the field, and she embarked on her assigned research project eagerly. But after a few months she began to have misgivings. Though part of Dr. Frederick's work was supported by federal grants, the project on which she was working was totally supported by a grant from a single company. She had known this before coming to the lab and had not thought it would be a problem. But she had not known that Dr. Frederick also had a major consulting agreement with the company. She also heard from other graduate students that when it came time to publish her work, any paper would be subject to review by the company to determine if any of her work was patentable.</a:t>
            </a:r>
          </a:p>
          <a:p>
            <a:pPr>
              <a:lnSpc>
                <a:spcPct val="105000"/>
              </a:lnSpc>
              <a:buFontTx/>
              <a:buNone/>
              <a:defRPr/>
            </a:pPr>
            <a:r>
              <a:rPr lang="en-US" sz="2000" i="1">
                <a:effectLst>
                  <a:outerShdw blurRad="38100" dist="38100" dir="2700000" algn="tl">
                    <a:srgbClr val="000000"/>
                  </a:outerShdw>
                </a:effectLst>
              </a:rPr>
              <a:t>1. What are the advantages and disadvantages of Sandra doing research sponsored entirely by a single company?</a:t>
            </a:r>
          </a:p>
          <a:p>
            <a:pPr>
              <a:lnSpc>
                <a:spcPct val="105000"/>
              </a:lnSpc>
              <a:buFontTx/>
              <a:buNone/>
              <a:defRPr/>
            </a:pPr>
            <a:r>
              <a:rPr lang="en-US" sz="2000" i="1">
                <a:effectLst>
                  <a:outerShdw blurRad="38100" dist="38100" dir="2700000" algn="tl">
                    <a:srgbClr val="000000"/>
                  </a:outerShdw>
                </a:effectLst>
              </a:rPr>
              <a:t>2. How can she address the specific misgivings she has about her research?</a:t>
            </a:r>
          </a:p>
        </p:txBody>
      </p:sp>
    </p:spTree>
  </p:cSld>
  <p:clrMapOvr>
    <a:masterClrMapping/>
  </p:clrMapOvr>
</p:sld>
</file>

<file path=ppt/theme/theme1.xml><?xml version="1.0" encoding="utf-8"?>
<a:theme xmlns:a="http://schemas.openxmlformats.org/drawingml/2006/main" name="Glass design template">
  <a:themeElements>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las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design template</Template>
  <TotalTime>3330</TotalTime>
  <Words>5975</Words>
  <Application>Microsoft Office PowerPoint</Application>
  <PresentationFormat>Custom</PresentationFormat>
  <Paragraphs>383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Lucida Handwriting</vt:lpstr>
      <vt:lpstr>Trebuchet MS</vt:lpstr>
      <vt:lpstr>Glass design template</vt:lpstr>
      <vt:lpstr>ChE 2982</vt:lpstr>
      <vt:lpstr>Conflict of Interest</vt:lpstr>
      <vt:lpstr>Conflict of Interest: Financial</vt:lpstr>
      <vt:lpstr>Conflict of Interest: Scientific</vt:lpstr>
      <vt:lpstr>Conflict of Interest: Personal</vt:lpstr>
      <vt:lpstr>COI – from Pitt ORI</vt:lpstr>
      <vt:lpstr>COI – from Pitt ORI, Cont’d</vt:lpstr>
      <vt:lpstr>Conflict of Interest: Example</vt:lpstr>
      <vt:lpstr>Industrial Sponsorship: Example</vt:lpstr>
      <vt:lpstr>Allocation of Credit</vt:lpstr>
      <vt:lpstr>Allocation of Credit</vt:lpstr>
      <vt:lpstr>Allocation of Credit: Example</vt:lpstr>
      <vt:lpstr>Allocation of Credit:  Real Life Example</vt:lpstr>
      <vt:lpstr>Allocation of Credit: Example, cont’d</vt:lpstr>
      <vt:lpstr>Guidelines for Publication…</vt:lpstr>
      <vt:lpstr>Guidelines for Publication…</vt:lpstr>
      <vt:lpstr>Authorship  (Pitt ORI)</vt:lpstr>
      <vt:lpstr>Withholding Publication…</vt:lpstr>
      <vt:lpstr>Authorship - Criteria</vt:lpstr>
      <vt:lpstr>Authorship  -  Criteria</vt:lpstr>
      <vt:lpstr>Authorship  -  Order of Authors</vt:lpstr>
      <vt:lpstr>Publication:  The Author List</vt:lpstr>
      <vt:lpstr>Authorship:  Example</vt:lpstr>
      <vt:lpstr>…and there is more…!</vt:lpstr>
      <vt:lpstr>…but different affiliations:</vt:lpstr>
      <vt:lpstr>…but different affiliations:</vt:lpstr>
      <vt:lpstr>…but different affiliations:</vt:lpstr>
      <vt:lpstr>…but different affiliations:</vt:lpstr>
      <vt:lpstr>…but different affiliations:</vt:lpstr>
      <vt:lpstr>Author Responsibilities</vt:lpstr>
      <vt:lpstr>Authorship:  A Quick Win…!?</vt:lpstr>
      <vt:lpstr>Scientific Publishing and “Impact”…</vt:lpstr>
      <vt:lpstr>Life as a Graduate Student</vt:lpstr>
      <vt:lpstr>You  MUST  read  &amp;  understand…</vt:lpstr>
      <vt:lpstr>Some Rules of Graduate Life</vt:lpstr>
      <vt:lpstr>Solutions… (??)</vt:lpstr>
      <vt:lpstr>Responsibilities for PhD Students</vt:lpstr>
      <vt:lpstr>Responsibilities for PhD Students</vt:lpstr>
      <vt:lpstr>Responsibilities for PhD Students</vt:lpstr>
      <vt:lpstr>Responsibilities for PhD Students</vt:lpstr>
      <vt:lpstr>Responsibilities for Faculty</vt:lpstr>
      <vt:lpstr>Responsibilities for Faculty</vt:lpstr>
      <vt:lpstr>Responsibilities for Faculty</vt:lpstr>
      <vt:lpstr>Common Causes for Problems  during Graduate Studies</vt:lpstr>
      <vt:lpstr>Communicate! (that means: TALK!)</vt:lpstr>
      <vt:lpstr>And a “Final Resource”…</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dc:title>
  <dc:creator>this computer</dc:creator>
  <cp:lastModifiedBy>Veser, Goetz</cp:lastModifiedBy>
  <cp:revision>191</cp:revision>
  <cp:lastPrinted>1601-01-01T00:00:00Z</cp:lastPrinted>
  <dcterms:created xsi:type="dcterms:W3CDTF">2004-04-07T15:50:34Z</dcterms:created>
  <dcterms:modified xsi:type="dcterms:W3CDTF">2018-08-29T15:41:25Z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