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handoutMasterIdLst>
    <p:handoutMasterId r:id="rId62"/>
  </p:handoutMasterIdLst>
  <p:sldIdLst>
    <p:sldId id="412" r:id="rId2"/>
    <p:sldId id="428" r:id="rId3"/>
    <p:sldId id="435" r:id="rId4"/>
    <p:sldId id="357" r:id="rId5"/>
    <p:sldId id="359" r:id="rId6"/>
    <p:sldId id="436" r:id="rId7"/>
    <p:sldId id="358" r:id="rId8"/>
    <p:sldId id="356" r:id="rId9"/>
    <p:sldId id="361" r:id="rId10"/>
    <p:sldId id="362" r:id="rId11"/>
    <p:sldId id="363" r:id="rId12"/>
    <p:sldId id="364" r:id="rId13"/>
    <p:sldId id="365" r:id="rId14"/>
    <p:sldId id="366" r:id="rId15"/>
    <p:sldId id="367" r:id="rId16"/>
    <p:sldId id="368" r:id="rId17"/>
    <p:sldId id="360" r:id="rId18"/>
    <p:sldId id="369" r:id="rId19"/>
    <p:sldId id="370" r:id="rId20"/>
    <p:sldId id="382" r:id="rId21"/>
    <p:sldId id="385" r:id="rId22"/>
    <p:sldId id="371" r:id="rId23"/>
    <p:sldId id="372" r:id="rId24"/>
    <p:sldId id="384" r:id="rId25"/>
    <p:sldId id="383" r:id="rId26"/>
    <p:sldId id="386" r:id="rId27"/>
    <p:sldId id="387" r:id="rId28"/>
    <p:sldId id="373" r:id="rId29"/>
    <p:sldId id="374" r:id="rId30"/>
    <p:sldId id="375" r:id="rId31"/>
    <p:sldId id="376" r:id="rId32"/>
    <p:sldId id="377" r:id="rId33"/>
    <p:sldId id="378" r:id="rId34"/>
    <p:sldId id="379" r:id="rId35"/>
    <p:sldId id="380" r:id="rId36"/>
    <p:sldId id="381" r:id="rId37"/>
    <p:sldId id="389" r:id="rId38"/>
    <p:sldId id="388" r:id="rId39"/>
    <p:sldId id="390" r:id="rId40"/>
    <p:sldId id="393" r:id="rId41"/>
    <p:sldId id="392" r:id="rId42"/>
    <p:sldId id="394" r:id="rId43"/>
    <p:sldId id="395" r:id="rId44"/>
    <p:sldId id="396" r:id="rId45"/>
    <p:sldId id="391" r:id="rId46"/>
    <p:sldId id="397" r:id="rId47"/>
    <p:sldId id="400" r:id="rId48"/>
    <p:sldId id="398" r:id="rId49"/>
    <p:sldId id="401" r:id="rId50"/>
    <p:sldId id="402" r:id="rId51"/>
    <p:sldId id="403" r:id="rId52"/>
    <p:sldId id="404" r:id="rId53"/>
    <p:sldId id="405" r:id="rId54"/>
    <p:sldId id="399" r:id="rId55"/>
    <p:sldId id="407" r:id="rId56"/>
    <p:sldId id="406" r:id="rId57"/>
    <p:sldId id="408" r:id="rId58"/>
    <p:sldId id="437" r:id="rId59"/>
    <p:sldId id="411" r:id="rId6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865">
          <p15:clr>
            <a:srgbClr val="A4A3A4"/>
          </p15:clr>
        </p15:guide>
        <p15:guide id="2" orient="horz" pos="454">
          <p15:clr>
            <a:srgbClr val="A4A3A4"/>
          </p15:clr>
        </p15:guide>
        <p15:guide id="3" orient="horz" pos="919">
          <p15:clr>
            <a:srgbClr val="A4A3A4"/>
          </p15:clr>
        </p15:guide>
        <p15:guide id="4" orient="horz" pos="1556">
          <p15:clr>
            <a:srgbClr val="A4A3A4"/>
          </p15:clr>
        </p15:guide>
        <p15:guide id="5" orient="horz" pos="1967">
          <p15:clr>
            <a:srgbClr val="A4A3A4"/>
          </p15:clr>
        </p15:guide>
        <p15:guide id="6" orient="horz" pos="2747">
          <p15:clr>
            <a:srgbClr val="A4A3A4"/>
          </p15:clr>
        </p15:guide>
        <p15:guide id="7" orient="horz" pos="3100">
          <p15:clr>
            <a:srgbClr val="A4A3A4"/>
          </p15:clr>
        </p15:guide>
        <p15:guide id="8" orient="horz" pos="3482">
          <p15:clr>
            <a:srgbClr val="A4A3A4"/>
          </p15:clr>
        </p15:guide>
        <p15:guide id="9" pos="5201">
          <p15:clr>
            <a:srgbClr val="A4A3A4"/>
          </p15:clr>
        </p15:guide>
        <p15:guide id="10" pos="2861">
          <p15:clr>
            <a:srgbClr val="A4A3A4"/>
          </p15:clr>
        </p15:guide>
        <p15:guide id="11" pos="880">
          <p15:clr>
            <a:srgbClr val="A4A3A4"/>
          </p15:clr>
        </p15:guide>
        <p15:guide id="12" pos="1885">
          <p15:clr>
            <a:srgbClr val="A4A3A4"/>
          </p15:clr>
        </p15:guide>
        <p15:guide id="13" pos="40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DB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208"/>
  </p:normalViewPr>
  <p:slideViewPr>
    <p:cSldViewPr snapToGrid="0">
      <p:cViewPr varScale="1">
        <p:scale>
          <a:sx n="120" d="100"/>
          <a:sy n="120" d="100"/>
        </p:scale>
        <p:origin x="1304" y="176"/>
      </p:cViewPr>
      <p:guideLst>
        <p:guide orient="horz" pos="3865"/>
        <p:guide orient="horz" pos="454"/>
        <p:guide orient="horz" pos="919"/>
        <p:guide orient="horz" pos="1556"/>
        <p:guide orient="horz" pos="1967"/>
        <p:guide orient="horz" pos="2747"/>
        <p:guide orient="horz" pos="3100"/>
        <p:guide orient="horz" pos="3482"/>
        <p:guide pos="5201"/>
        <p:guide pos="2861"/>
        <p:guide pos="880"/>
        <p:guide pos="1885"/>
        <p:guide pos="4095"/>
      </p:guideLst>
    </p:cSldViewPr>
  </p:slideViewPr>
  <p:outlineViewPr>
    <p:cViewPr>
      <p:scale>
        <a:sx n="33" d="100"/>
        <a:sy n="33" d="100"/>
      </p:scale>
      <p:origin x="0" y="0"/>
    </p:cViewPr>
  </p:outlineViewPr>
  <p:notesTextViewPr>
    <p:cViewPr>
      <p:scale>
        <a:sx n="170" d="100"/>
        <a:sy n="17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282F9B-8ED5-039A-F0ED-2B4041A7633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75DA415-B86E-E5D3-223A-406BCC870D17}"/>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706A618F-2785-6C49-9219-81B061ED1592}" type="datetime1">
              <a:rPr lang="en-US" altLang="en-US"/>
              <a:pPr/>
              <a:t>5/30/22</a:t>
            </a:fld>
            <a:endParaRPr lang="en-US" altLang="en-US"/>
          </a:p>
        </p:txBody>
      </p:sp>
      <p:sp>
        <p:nvSpPr>
          <p:cNvPr id="4" name="Footer Placeholder 3">
            <a:extLst>
              <a:ext uri="{FF2B5EF4-FFF2-40B4-BE49-F238E27FC236}">
                <a16:creationId xmlns:a16="http://schemas.microsoft.com/office/drawing/2014/main" id="{6EB4CBB4-9680-D737-38EB-A145521EA68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5BCB947-8DCC-B7DC-9577-F361CFBF7E4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161F73A-F20D-6849-A183-3318EFED4DC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D9132D-2B62-EA9D-86E9-DF1DF2D0EC3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7E7F184-0B7C-FAA7-B253-6C7B83F80BC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6CCEDD77-31EE-8B40-9DD3-D38653FF6F39}" type="datetime1">
              <a:rPr lang="en-US" altLang="en-US"/>
              <a:pPr/>
              <a:t>5/30/22</a:t>
            </a:fld>
            <a:endParaRPr lang="en-US" altLang="en-US"/>
          </a:p>
        </p:txBody>
      </p:sp>
      <p:sp>
        <p:nvSpPr>
          <p:cNvPr id="4" name="Slide Image Placeholder 3">
            <a:extLst>
              <a:ext uri="{FF2B5EF4-FFF2-40B4-BE49-F238E27FC236}">
                <a16:creationId xmlns:a16="http://schemas.microsoft.com/office/drawing/2014/main" id="{EC1983D7-DE57-2547-9EAB-B879CB1B40B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7072688-1184-063B-6510-CDE8D43AEA5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81A460-79A4-D411-7511-17ACE09FF17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5279FDB-A63F-4D8E-3801-DBB3926BA66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952C935-755A-3B4D-9B1E-0BD182EE23F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6296CE57-C2AD-3357-7E98-0C0EDFFD496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52033641-51DB-3CCE-A8A9-127D5052D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Philosopher is Nietsche. Scientist in Faraday.</a:t>
            </a:r>
          </a:p>
        </p:txBody>
      </p:sp>
      <p:sp>
        <p:nvSpPr>
          <p:cNvPr id="28675" name="Slide Number Placeholder 3">
            <a:extLst>
              <a:ext uri="{FF2B5EF4-FFF2-40B4-BE49-F238E27FC236}">
                <a16:creationId xmlns:a16="http://schemas.microsoft.com/office/drawing/2014/main" id="{62746204-042C-F621-2598-0D16E995BF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21CE762-03AD-FD46-AB6C-603964DEC8DC}"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68EF514D-F91B-AF73-5BC9-7350CFD548D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7AE74478-03C9-969B-AF59-27604166AE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400">
                <a:ea typeface="ＭＳ Ｐゴシック" panose="020B0600070205080204" pitchFamily="34" charset="-128"/>
              </a:rPr>
              <a:t>Data plotted is n = number of primes in the interval (x+20)^2 to (x+21)^2 for x= 0 to 80. y = n^3/100</a:t>
            </a:r>
          </a:p>
        </p:txBody>
      </p:sp>
      <p:sp>
        <p:nvSpPr>
          <p:cNvPr id="43011" name="Slide Number Placeholder 3">
            <a:extLst>
              <a:ext uri="{FF2B5EF4-FFF2-40B4-BE49-F238E27FC236}">
                <a16:creationId xmlns:a16="http://schemas.microsoft.com/office/drawing/2014/main" id="{A75387D9-246E-FDCF-4A14-451F9706F2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8E5CB73-98F2-6C41-A130-0631211B4EB0}" type="slidenum">
              <a:rPr lang="en-US" altLang="en-US" sz="1200">
                <a:latin typeface="Calibri" panose="020F0502020204030204" pitchFamily="34" charset="0"/>
              </a:rPr>
              <a:pPr eaLnBrk="1" hangingPunct="1"/>
              <a:t>29</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FAB84D8-88E8-6EE4-5676-14811ACF7DE5}"/>
              </a:ext>
            </a:extLst>
          </p:cNvPr>
          <p:cNvSpPr>
            <a:spLocks noGrp="1"/>
          </p:cNvSpPr>
          <p:nvPr>
            <p:ph type="dt" sz="half" idx="10"/>
          </p:nvPr>
        </p:nvSpPr>
        <p:spPr/>
        <p:txBody>
          <a:bodyPr/>
          <a:lstStyle>
            <a:lvl1pPr>
              <a:defRPr/>
            </a:lvl1pPr>
          </a:lstStyle>
          <a:p>
            <a:fld id="{1063F2B5-A4F2-5D44-8193-083F3F3D2367}" type="datetime1">
              <a:rPr lang="en-US" altLang="en-US"/>
              <a:pPr/>
              <a:t>5/30/22</a:t>
            </a:fld>
            <a:endParaRPr lang="en-US" altLang="en-US"/>
          </a:p>
        </p:txBody>
      </p:sp>
      <p:sp>
        <p:nvSpPr>
          <p:cNvPr id="5" name="Footer Placeholder 4">
            <a:extLst>
              <a:ext uri="{FF2B5EF4-FFF2-40B4-BE49-F238E27FC236}">
                <a16:creationId xmlns:a16="http://schemas.microsoft.com/office/drawing/2014/main" id="{B9CB5A50-71F0-5F9A-B6C9-C2C30DD4AA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A83CC8-EFA4-B84E-B254-476BAAFC8DEA}"/>
              </a:ext>
            </a:extLst>
          </p:cNvPr>
          <p:cNvSpPr>
            <a:spLocks noGrp="1"/>
          </p:cNvSpPr>
          <p:nvPr>
            <p:ph type="sldNum" sz="quarter" idx="12"/>
          </p:nvPr>
        </p:nvSpPr>
        <p:spPr/>
        <p:txBody>
          <a:bodyPr/>
          <a:lstStyle>
            <a:lvl1pPr>
              <a:defRPr/>
            </a:lvl1pPr>
          </a:lstStyle>
          <a:p>
            <a:fld id="{944D786F-CF1A-0C4F-A75D-6C58A91623AE}" type="slidenum">
              <a:rPr lang="en-US" altLang="en-US"/>
              <a:pPr/>
              <a:t>‹#›</a:t>
            </a:fld>
            <a:endParaRPr lang="en-US" altLang="en-US"/>
          </a:p>
        </p:txBody>
      </p:sp>
    </p:spTree>
    <p:extLst>
      <p:ext uri="{BB962C8B-B14F-4D97-AF65-F5344CB8AC3E}">
        <p14:creationId xmlns:p14="http://schemas.microsoft.com/office/powerpoint/2010/main" val="236727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E3D1B-E03A-9014-3836-332F988CCF5A}"/>
              </a:ext>
            </a:extLst>
          </p:cNvPr>
          <p:cNvSpPr>
            <a:spLocks noGrp="1"/>
          </p:cNvSpPr>
          <p:nvPr>
            <p:ph type="dt" sz="half" idx="10"/>
          </p:nvPr>
        </p:nvSpPr>
        <p:spPr/>
        <p:txBody>
          <a:bodyPr/>
          <a:lstStyle>
            <a:lvl1pPr>
              <a:defRPr/>
            </a:lvl1pPr>
          </a:lstStyle>
          <a:p>
            <a:fld id="{C6A48BBE-F7D1-BF43-93CC-513DDA569026}" type="datetime1">
              <a:rPr lang="en-US" altLang="en-US"/>
              <a:pPr/>
              <a:t>5/30/22</a:t>
            </a:fld>
            <a:endParaRPr lang="en-US" altLang="en-US"/>
          </a:p>
        </p:txBody>
      </p:sp>
      <p:sp>
        <p:nvSpPr>
          <p:cNvPr id="5" name="Footer Placeholder 4">
            <a:extLst>
              <a:ext uri="{FF2B5EF4-FFF2-40B4-BE49-F238E27FC236}">
                <a16:creationId xmlns:a16="http://schemas.microsoft.com/office/drawing/2014/main" id="{9F02BEB5-990F-C814-3A3E-9E5E210960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226D5B-4B72-27F9-CC65-20543DB4BE92}"/>
              </a:ext>
            </a:extLst>
          </p:cNvPr>
          <p:cNvSpPr>
            <a:spLocks noGrp="1"/>
          </p:cNvSpPr>
          <p:nvPr>
            <p:ph type="sldNum" sz="quarter" idx="12"/>
          </p:nvPr>
        </p:nvSpPr>
        <p:spPr/>
        <p:txBody>
          <a:bodyPr/>
          <a:lstStyle>
            <a:lvl1pPr>
              <a:defRPr/>
            </a:lvl1pPr>
          </a:lstStyle>
          <a:p>
            <a:fld id="{71BAE92D-67FF-9F46-A88F-038814EEB42E}" type="slidenum">
              <a:rPr lang="en-US" altLang="en-US"/>
              <a:pPr/>
              <a:t>‹#›</a:t>
            </a:fld>
            <a:endParaRPr lang="en-US" altLang="en-US"/>
          </a:p>
        </p:txBody>
      </p:sp>
    </p:spTree>
    <p:extLst>
      <p:ext uri="{BB962C8B-B14F-4D97-AF65-F5344CB8AC3E}">
        <p14:creationId xmlns:p14="http://schemas.microsoft.com/office/powerpoint/2010/main" val="427154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6A76A-7C2A-407B-5786-6E8D0AA8A599}"/>
              </a:ext>
            </a:extLst>
          </p:cNvPr>
          <p:cNvSpPr>
            <a:spLocks noGrp="1"/>
          </p:cNvSpPr>
          <p:nvPr>
            <p:ph type="dt" sz="half" idx="10"/>
          </p:nvPr>
        </p:nvSpPr>
        <p:spPr/>
        <p:txBody>
          <a:bodyPr/>
          <a:lstStyle>
            <a:lvl1pPr>
              <a:defRPr/>
            </a:lvl1pPr>
          </a:lstStyle>
          <a:p>
            <a:fld id="{8F0ABA1D-87C0-C640-A206-4D2A058D22AD}" type="datetime1">
              <a:rPr lang="en-US" altLang="en-US"/>
              <a:pPr/>
              <a:t>5/30/22</a:t>
            </a:fld>
            <a:endParaRPr lang="en-US" altLang="en-US"/>
          </a:p>
        </p:txBody>
      </p:sp>
      <p:sp>
        <p:nvSpPr>
          <p:cNvPr id="5" name="Footer Placeholder 4">
            <a:extLst>
              <a:ext uri="{FF2B5EF4-FFF2-40B4-BE49-F238E27FC236}">
                <a16:creationId xmlns:a16="http://schemas.microsoft.com/office/drawing/2014/main" id="{056E0508-78AA-FBFA-FB90-438E3AEC5C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B7052A-9A62-81A4-4107-058B1AC8629E}"/>
              </a:ext>
            </a:extLst>
          </p:cNvPr>
          <p:cNvSpPr>
            <a:spLocks noGrp="1"/>
          </p:cNvSpPr>
          <p:nvPr>
            <p:ph type="sldNum" sz="quarter" idx="12"/>
          </p:nvPr>
        </p:nvSpPr>
        <p:spPr/>
        <p:txBody>
          <a:bodyPr/>
          <a:lstStyle>
            <a:lvl1pPr>
              <a:defRPr/>
            </a:lvl1pPr>
          </a:lstStyle>
          <a:p>
            <a:fld id="{CB3457DD-CF5E-F04D-A847-8CDAF311EF0E}" type="slidenum">
              <a:rPr lang="en-US" altLang="en-US"/>
              <a:pPr/>
              <a:t>‹#›</a:t>
            </a:fld>
            <a:endParaRPr lang="en-US" altLang="en-US"/>
          </a:p>
        </p:txBody>
      </p:sp>
    </p:spTree>
    <p:extLst>
      <p:ext uri="{BB962C8B-B14F-4D97-AF65-F5344CB8AC3E}">
        <p14:creationId xmlns:p14="http://schemas.microsoft.com/office/powerpoint/2010/main" val="108182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07890-8539-D172-1528-3D302DBCF425}"/>
              </a:ext>
            </a:extLst>
          </p:cNvPr>
          <p:cNvSpPr>
            <a:spLocks noGrp="1"/>
          </p:cNvSpPr>
          <p:nvPr>
            <p:ph type="dt" sz="half" idx="10"/>
          </p:nvPr>
        </p:nvSpPr>
        <p:spPr/>
        <p:txBody>
          <a:bodyPr/>
          <a:lstStyle>
            <a:lvl1pPr>
              <a:defRPr/>
            </a:lvl1pPr>
          </a:lstStyle>
          <a:p>
            <a:fld id="{0EBA254A-B378-1A42-B092-E8A386E2ACB0}" type="datetime1">
              <a:rPr lang="en-US" altLang="en-US"/>
              <a:pPr/>
              <a:t>5/30/22</a:t>
            </a:fld>
            <a:endParaRPr lang="en-US" altLang="en-US"/>
          </a:p>
        </p:txBody>
      </p:sp>
      <p:sp>
        <p:nvSpPr>
          <p:cNvPr id="5" name="Footer Placeholder 4">
            <a:extLst>
              <a:ext uri="{FF2B5EF4-FFF2-40B4-BE49-F238E27FC236}">
                <a16:creationId xmlns:a16="http://schemas.microsoft.com/office/drawing/2014/main" id="{A967D54C-D18B-231A-CC7C-C5C0B36338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A78F9E-3A38-500B-31A4-2F0E1D1B089F}"/>
              </a:ext>
            </a:extLst>
          </p:cNvPr>
          <p:cNvSpPr>
            <a:spLocks noGrp="1"/>
          </p:cNvSpPr>
          <p:nvPr>
            <p:ph type="sldNum" sz="quarter" idx="12"/>
          </p:nvPr>
        </p:nvSpPr>
        <p:spPr/>
        <p:txBody>
          <a:bodyPr/>
          <a:lstStyle>
            <a:lvl1pPr>
              <a:defRPr/>
            </a:lvl1pPr>
          </a:lstStyle>
          <a:p>
            <a:fld id="{37AD6997-DD1A-4449-BF97-74CE2CF43E1E}" type="slidenum">
              <a:rPr lang="en-US" altLang="en-US"/>
              <a:pPr/>
              <a:t>‹#›</a:t>
            </a:fld>
            <a:endParaRPr lang="en-US" altLang="en-US"/>
          </a:p>
        </p:txBody>
      </p:sp>
    </p:spTree>
    <p:extLst>
      <p:ext uri="{BB962C8B-B14F-4D97-AF65-F5344CB8AC3E}">
        <p14:creationId xmlns:p14="http://schemas.microsoft.com/office/powerpoint/2010/main" val="393669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593C6F-9111-5583-97EF-295317F5C365}"/>
              </a:ext>
            </a:extLst>
          </p:cNvPr>
          <p:cNvSpPr>
            <a:spLocks noGrp="1"/>
          </p:cNvSpPr>
          <p:nvPr>
            <p:ph type="dt" sz="half" idx="10"/>
          </p:nvPr>
        </p:nvSpPr>
        <p:spPr/>
        <p:txBody>
          <a:bodyPr/>
          <a:lstStyle>
            <a:lvl1pPr>
              <a:defRPr/>
            </a:lvl1pPr>
          </a:lstStyle>
          <a:p>
            <a:fld id="{8D143827-16AB-DE4F-8084-22B247D2402E}" type="datetime1">
              <a:rPr lang="en-US" altLang="en-US"/>
              <a:pPr/>
              <a:t>5/30/22</a:t>
            </a:fld>
            <a:endParaRPr lang="en-US" altLang="en-US"/>
          </a:p>
        </p:txBody>
      </p:sp>
      <p:sp>
        <p:nvSpPr>
          <p:cNvPr id="5" name="Footer Placeholder 4">
            <a:extLst>
              <a:ext uri="{FF2B5EF4-FFF2-40B4-BE49-F238E27FC236}">
                <a16:creationId xmlns:a16="http://schemas.microsoft.com/office/drawing/2014/main" id="{20314BD5-775C-8694-CEF8-29C4C22F39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67E84B-7B0C-6765-30AB-82E2E17744C7}"/>
              </a:ext>
            </a:extLst>
          </p:cNvPr>
          <p:cNvSpPr>
            <a:spLocks noGrp="1"/>
          </p:cNvSpPr>
          <p:nvPr>
            <p:ph type="sldNum" sz="quarter" idx="12"/>
          </p:nvPr>
        </p:nvSpPr>
        <p:spPr/>
        <p:txBody>
          <a:bodyPr/>
          <a:lstStyle>
            <a:lvl1pPr>
              <a:defRPr/>
            </a:lvl1pPr>
          </a:lstStyle>
          <a:p>
            <a:fld id="{EAB78611-9823-5D4B-BD6D-0523CBFF1CA1}" type="slidenum">
              <a:rPr lang="en-US" altLang="en-US"/>
              <a:pPr/>
              <a:t>‹#›</a:t>
            </a:fld>
            <a:endParaRPr lang="en-US" altLang="en-US"/>
          </a:p>
        </p:txBody>
      </p:sp>
    </p:spTree>
    <p:extLst>
      <p:ext uri="{BB962C8B-B14F-4D97-AF65-F5344CB8AC3E}">
        <p14:creationId xmlns:p14="http://schemas.microsoft.com/office/powerpoint/2010/main" val="380808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B00F5D1-2C8A-CEDE-979A-C5BE81D5CF0B}"/>
              </a:ext>
            </a:extLst>
          </p:cNvPr>
          <p:cNvSpPr>
            <a:spLocks noGrp="1"/>
          </p:cNvSpPr>
          <p:nvPr>
            <p:ph type="dt" sz="half" idx="10"/>
          </p:nvPr>
        </p:nvSpPr>
        <p:spPr/>
        <p:txBody>
          <a:bodyPr/>
          <a:lstStyle>
            <a:lvl1pPr>
              <a:defRPr/>
            </a:lvl1pPr>
          </a:lstStyle>
          <a:p>
            <a:fld id="{6BF04D1F-1860-7946-835F-F66C0CCCB53D}" type="datetime1">
              <a:rPr lang="en-US" altLang="en-US"/>
              <a:pPr/>
              <a:t>5/30/22</a:t>
            </a:fld>
            <a:endParaRPr lang="en-US" altLang="en-US"/>
          </a:p>
        </p:txBody>
      </p:sp>
      <p:sp>
        <p:nvSpPr>
          <p:cNvPr id="6" name="Footer Placeholder 4">
            <a:extLst>
              <a:ext uri="{FF2B5EF4-FFF2-40B4-BE49-F238E27FC236}">
                <a16:creationId xmlns:a16="http://schemas.microsoft.com/office/drawing/2014/main" id="{E38B9584-458A-57B9-945B-7E57E65644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A075F15-ECFF-0CEA-6E15-304A05980E56}"/>
              </a:ext>
            </a:extLst>
          </p:cNvPr>
          <p:cNvSpPr>
            <a:spLocks noGrp="1"/>
          </p:cNvSpPr>
          <p:nvPr>
            <p:ph type="sldNum" sz="quarter" idx="12"/>
          </p:nvPr>
        </p:nvSpPr>
        <p:spPr/>
        <p:txBody>
          <a:bodyPr/>
          <a:lstStyle>
            <a:lvl1pPr>
              <a:defRPr/>
            </a:lvl1pPr>
          </a:lstStyle>
          <a:p>
            <a:fld id="{6AA7C018-2E6A-7646-9A81-702EE2FA605C}" type="slidenum">
              <a:rPr lang="en-US" altLang="en-US"/>
              <a:pPr/>
              <a:t>‹#›</a:t>
            </a:fld>
            <a:endParaRPr lang="en-US" altLang="en-US"/>
          </a:p>
        </p:txBody>
      </p:sp>
    </p:spTree>
    <p:extLst>
      <p:ext uri="{BB962C8B-B14F-4D97-AF65-F5344CB8AC3E}">
        <p14:creationId xmlns:p14="http://schemas.microsoft.com/office/powerpoint/2010/main" val="1326190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4EBF0AE-69D1-737A-DA10-2CE7725005C5}"/>
              </a:ext>
            </a:extLst>
          </p:cNvPr>
          <p:cNvSpPr>
            <a:spLocks noGrp="1"/>
          </p:cNvSpPr>
          <p:nvPr>
            <p:ph type="dt" sz="half" idx="10"/>
          </p:nvPr>
        </p:nvSpPr>
        <p:spPr/>
        <p:txBody>
          <a:bodyPr/>
          <a:lstStyle>
            <a:lvl1pPr>
              <a:defRPr/>
            </a:lvl1pPr>
          </a:lstStyle>
          <a:p>
            <a:fld id="{7F31DAA5-F26A-9E48-B03E-EC78CAF3382D}" type="datetime1">
              <a:rPr lang="en-US" altLang="en-US"/>
              <a:pPr/>
              <a:t>5/30/22</a:t>
            </a:fld>
            <a:endParaRPr lang="en-US" altLang="en-US"/>
          </a:p>
        </p:txBody>
      </p:sp>
      <p:sp>
        <p:nvSpPr>
          <p:cNvPr id="8" name="Footer Placeholder 4">
            <a:extLst>
              <a:ext uri="{FF2B5EF4-FFF2-40B4-BE49-F238E27FC236}">
                <a16:creationId xmlns:a16="http://schemas.microsoft.com/office/drawing/2014/main" id="{99203B0E-EBCA-D4CD-8129-CC5E01D3CFE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F900E01-20E4-B7AC-FD03-B9B4CF44A442}"/>
              </a:ext>
            </a:extLst>
          </p:cNvPr>
          <p:cNvSpPr>
            <a:spLocks noGrp="1"/>
          </p:cNvSpPr>
          <p:nvPr>
            <p:ph type="sldNum" sz="quarter" idx="12"/>
          </p:nvPr>
        </p:nvSpPr>
        <p:spPr/>
        <p:txBody>
          <a:bodyPr/>
          <a:lstStyle>
            <a:lvl1pPr>
              <a:defRPr/>
            </a:lvl1pPr>
          </a:lstStyle>
          <a:p>
            <a:fld id="{6B77E85C-78EF-CC40-89A6-1AD720A7FDEB}" type="slidenum">
              <a:rPr lang="en-US" altLang="en-US"/>
              <a:pPr/>
              <a:t>‹#›</a:t>
            </a:fld>
            <a:endParaRPr lang="en-US" altLang="en-US"/>
          </a:p>
        </p:txBody>
      </p:sp>
    </p:spTree>
    <p:extLst>
      <p:ext uri="{BB962C8B-B14F-4D97-AF65-F5344CB8AC3E}">
        <p14:creationId xmlns:p14="http://schemas.microsoft.com/office/powerpoint/2010/main" val="163940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59568E-47C2-6EE3-935B-4518365C65A5}"/>
              </a:ext>
            </a:extLst>
          </p:cNvPr>
          <p:cNvSpPr>
            <a:spLocks noGrp="1"/>
          </p:cNvSpPr>
          <p:nvPr>
            <p:ph type="dt" sz="half" idx="10"/>
          </p:nvPr>
        </p:nvSpPr>
        <p:spPr/>
        <p:txBody>
          <a:bodyPr/>
          <a:lstStyle>
            <a:lvl1pPr>
              <a:defRPr/>
            </a:lvl1pPr>
          </a:lstStyle>
          <a:p>
            <a:fld id="{5BEAA461-30CF-9948-9526-AAE456941128}" type="datetime1">
              <a:rPr lang="en-US" altLang="en-US"/>
              <a:pPr/>
              <a:t>5/30/22</a:t>
            </a:fld>
            <a:endParaRPr lang="en-US" altLang="en-US"/>
          </a:p>
        </p:txBody>
      </p:sp>
      <p:sp>
        <p:nvSpPr>
          <p:cNvPr id="4" name="Footer Placeholder 4">
            <a:extLst>
              <a:ext uri="{FF2B5EF4-FFF2-40B4-BE49-F238E27FC236}">
                <a16:creationId xmlns:a16="http://schemas.microsoft.com/office/drawing/2014/main" id="{C3F20A6C-176D-F4A4-9609-347A0E216D0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5FF534F-B058-331E-0CDD-DE444E99C3E5}"/>
              </a:ext>
            </a:extLst>
          </p:cNvPr>
          <p:cNvSpPr>
            <a:spLocks noGrp="1"/>
          </p:cNvSpPr>
          <p:nvPr>
            <p:ph type="sldNum" sz="quarter" idx="12"/>
          </p:nvPr>
        </p:nvSpPr>
        <p:spPr/>
        <p:txBody>
          <a:bodyPr/>
          <a:lstStyle>
            <a:lvl1pPr>
              <a:defRPr/>
            </a:lvl1pPr>
          </a:lstStyle>
          <a:p>
            <a:fld id="{8FEF3301-DC99-0D4D-B5B8-1EEAEB43D00B}" type="slidenum">
              <a:rPr lang="en-US" altLang="en-US"/>
              <a:pPr/>
              <a:t>‹#›</a:t>
            </a:fld>
            <a:endParaRPr lang="en-US" altLang="en-US"/>
          </a:p>
        </p:txBody>
      </p:sp>
    </p:spTree>
    <p:extLst>
      <p:ext uri="{BB962C8B-B14F-4D97-AF65-F5344CB8AC3E}">
        <p14:creationId xmlns:p14="http://schemas.microsoft.com/office/powerpoint/2010/main" val="61280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D12A00-1E5D-FE3A-AB73-E3848D82854F}"/>
              </a:ext>
            </a:extLst>
          </p:cNvPr>
          <p:cNvSpPr>
            <a:spLocks noGrp="1"/>
          </p:cNvSpPr>
          <p:nvPr>
            <p:ph type="dt" sz="half" idx="10"/>
          </p:nvPr>
        </p:nvSpPr>
        <p:spPr/>
        <p:txBody>
          <a:bodyPr/>
          <a:lstStyle>
            <a:lvl1pPr>
              <a:defRPr/>
            </a:lvl1pPr>
          </a:lstStyle>
          <a:p>
            <a:fld id="{814F5C19-121D-334F-B777-4D528005E51A}" type="datetime1">
              <a:rPr lang="en-US" altLang="en-US"/>
              <a:pPr/>
              <a:t>5/30/22</a:t>
            </a:fld>
            <a:endParaRPr lang="en-US" altLang="en-US"/>
          </a:p>
        </p:txBody>
      </p:sp>
      <p:sp>
        <p:nvSpPr>
          <p:cNvPr id="3" name="Footer Placeholder 4">
            <a:extLst>
              <a:ext uri="{FF2B5EF4-FFF2-40B4-BE49-F238E27FC236}">
                <a16:creationId xmlns:a16="http://schemas.microsoft.com/office/drawing/2014/main" id="{5BF9E7E9-DFDB-2306-01CE-F4BDD0D70C8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420C5E8-EA77-50D4-7D76-050142758FE2}"/>
              </a:ext>
            </a:extLst>
          </p:cNvPr>
          <p:cNvSpPr>
            <a:spLocks noGrp="1"/>
          </p:cNvSpPr>
          <p:nvPr>
            <p:ph type="sldNum" sz="quarter" idx="12"/>
          </p:nvPr>
        </p:nvSpPr>
        <p:spPr/>
        <p:txBody>
          <a:bodyPr/>
          <a:lstStyle>
            <a:lvl1pPr>
              <a:defRPr/>
            </a:lvl1pPr>
          </a:lstStyle>
          <a:p>
            <a:fld id="{8634B87E-7490-884C-B727-51FD9A135237}" type="slidenum">
              <a:rPr lang="en-US" altLang="en-US"/>
              <a:pPr/>
              <a:t>‹#›</a:t>
            </a:fld>
            <a:endParaRPr lang="en-US" altLang="en-US"/>
          </a:p>
        </p:txBody>
      </p:sp>
    </p:spTree>
    <p:extLst>
      <p:ext uri="{BB962C8B-B14F-4D97-AF65-F5344CB8AC3E}">
        <p14:creationId xmlns:p14="http://schemas.microsoft.com/office/powerpoint/2010/main" val="296983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7543FB-7222-AE47-A1A7-ED3CE54C0A43}"/>
              </a:ext>
            </a:extLst>
          </p:cNvPr>
          <p:cNvSpPr>
            <a:spLocks noGrp="1"/>
          </p:cNvSpPr>
          <p:nvPr>
            <p:ph type="dt" sz="half" idx="10"/>
          </p:nvPr>
        </p:nvSpPr>
        <p:spPr/>
        <p:txBody>
          <a:bodyPr/>
          <a:lstStyle>
            <a:lvl1pPr>
              <a:defRPr/>
            </a:lvl1pPr>
          </a:lstStyle>
          <a:p>
            <a:fld id="{D351FA59-28F1-314B-8CFF-5C6980495BEF}" type="datetime1">
              <a:rPr lang="en-US" altLang="en-US"/>
              <a:pPr/>
              <a:t>5/30/22</a:t>
            </a:fld>
            <a:endParaRPr lang="en-US" altLang="en-US"/>
          </a:p>
        </p:txBody>
      </p:sp>
      <p:sp>
        <p:nvSpPr>
          <p:cNvPr id="6" name="Footer Placeholder 4">
            <a:extLst>
              <a:ext uri="{FF2B5EF4-FFF2-40B4-BE49-F238E27FC236}">
                <a16:creationId xmlns:a16="http://schemas.microsoft.com/office/drawing/2014/main" id="{206EED26-2589-26C4-72FB-54C5269A97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35B99A-B797-0E22-B938-281CC47B7226}"/>
              </a:ext>
            </a:extLst>
          </p:cNvPr>
          <p:cNvSpPr>
            <a:spLocks noGrp="1"/>
          </p:cNvSpPr>
          <p:nvPr>
            <p:ph type="sldNum" sz="quarter" idx="12"/>
          </p:nvPr>
        </p:nvSpPr>
        <p:spPr/>
        <p:txBody>
          <a:bodyPr/>
          <a:lstStyle>
            <a:lvl1pPr>
              <a:defRPr/>
            </a:lvl1pPr>
          </a:lstStyle>
          <a:p>
            <a:fld id="{FA10C2F5-C86E-E042-8015-3E19B5B95F89}" type="slidenum">
              <a:rPr lang="en-US" altLang="en-US"/>
              <a:pPr/>
              <a:t>‹#›</a:t>
            </a:fld>
            <a:endParaRPr lang="en-US" altLang="en-US"/>
          </a:p>
        </p:txBody>
      </p:sp>
    </p:spTree>
    <p:extLst>
      <p:ext uri="{BB962C8B-B14F-4D97-AF65-F5344CB8AC3E}">
        <p14:creationId xmlns:p14="http://schemas.microsoft.com/office/powerpoint/2010/main" val="34798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A6508A0-77A4-B009-C70E-D891DACDBD44}"/>
              </a:ext>
            </a:extLst>
          </p:cNvPr>
          <p:cNvSpPr>
            <a:spLocks noGrp="1"/>
          </p:cNvSpPr>
          <p:nvPr>
            <p:ph type="dt" sz="half" idx="10"/>
          </p:nvPr>
        </p:nvSpPr>
        <p:spPr/>
        <p:txBody>
          <a:bodyPr/>
          <a:lstStyle>
            <a:lvl1pPr>
              <a:defRPr/>
            </a:lvl1pPr>
          </a:lstStyle>
          <a:p>
            <a:fld id="{906BF622-D03F-6B47-A5B1-4C540772849B}" type="datetime1">
              <a:rPr lang="en-US" altLang="en-US"/>
              <a:pPr/>
              <a:t>5/30/22</a:t>
            </a:fld>
            <a:endParaRPr lang="en-US" altLang="en-US"/>
          </a:p>
        </p:txBody>
      </p:sp>
      <p:sp>
        <p:nvSpPr>
          <p:cNvPr id="6" name="Footer Placeholder 4">
            <a:extLst>
              <a:ext uri="{FF2B5EF4-FFF2-40B4-BE49-F238E27FC236}">
                <a16:creationId xmlns:a16="http://schemas.microsoft.com/office/drawing/2014/main" id="{DFB7989C-50E5-708B-EED9-AB4D33E8F3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7E4F30B-F736-C7CA-E2E4-AF8ADAB78C81}"/>
              </a:ext>
            </a:extLst>
          </p:cNvPr>
          <p:cNvSpPr>
            <a:spLocks noGrp="1"/>
          </p:cNvSpPr>
          <p:nvPr>
            <p:ph type="sldNum" sz="quarter" idx="12"/>
          </p:nvPr>
        </p:nvSpPr>
        <p:spPr/>
        <p:txBody>
          <a:bodyPr/>
          <a:lstStyle>
            <a:lvl1pPr>
              <a:defRPr/>
            </a:lvl1pPr>
          </a:lstStyle>
          <a:p>
            <a:fld id="{1535CC9A-DF6F-FF41-AB7F-E517A125A64C}" type="slidenum">
              <a:rPr lang="en-US" altLang="en-US"/>
              <a:pPr/>
              <a:t>‹#›</a:t>
            </a:fld>
            <a:endParaRPr lang="en-US" altLang="en-US"/>
          </a:p>
        </p:txBody>
      </p:sp>
    </p:spTree>
    <p:extLst>
      <p:ext uri="{BB962C8B-B14F-4D97-AF65-F5344CB8AC3E}">
        <p14:creationId xmlns:p14="http://schemas.microsoft.com/office/powerpoint/2010/main" val="574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C0A17F-1DC2-8843-4EA8-FDE37B73FE3E}"/>
              </a:ext>
            </a:extLst>
          </p:cNvPr>
          <p:cNvSpPr>
            <a:spLocks noGrp="1"/>
          </p:cNvSpPr>
          <p:nvPr>
            <p:ph type="title"/>
          </p:nvPr>
        </p:nvSpPr>
        <p:spPr bwMode="auto">
          <a:xfrm>
            <a:off x="457200" y="274638"/>
            <a:ext cx="80089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Text Placeholder 2">
            <a:extLst>
              <a:ext uri="{FF2B5EF4-FFF2-40B4-BE49-F238E27FC236}">
                <a16:creationId xmlns:a16="http://schemas.microsoft.com/office/drawing/2014/main" id="{E59FE51E-5903-2C89-0D48-AE3E62231350}"/>
              </a:ext>
            </a:extLst>
          </p:cNvPr>
          <p:cNvSpPr>
            <a:spLocks noGrp="1"/>
          </p:cNvSpPr>
          <p:nvPr>
            <p:ph type="body" idx="1"/>
          </p:nvPr>
        </p:nvSpPr>
        <p:spPr bwMode="auto">
          <a:xfrm>
            <a:off x="0" y="6489700"/>
            <a:ext cx="72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D93F459-5CA0-550F-DAD1-DD8DB5150C1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A880CBFA-FD94-7B4B-BFB0-30747CB29584}" type="datetime1">
              <a:rPr lang="en-US" altLang="en-US"/>
              <a:pPr/>
              <a:t>5/30/22</a:t>
            </a:fld>
            <a:endParaRPr lang="en-US" altLang="en-US"/>
          </a:p>
        </p:txBody>
      </p:sp>
      <p:sp>
        <p:nvSpPr>
          <p:cNvPr id="5" name="Footer Placeholder 4">
            <a:extLst>
              <a:ext uri="{FF2B5EF4-FFF2-40B4-BE49-F238E27FC236}">
                <a16:creationId xmlns:a16="http://schemas.microsoft.com/office/drawing/2014/main" id="{4B6AB067-446D-9B7B-E17F-715A843AD1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E375589-4A8E-79C1-4F2A-FE6DF22D9ED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pitchFamily="2" charset="0"/>
              </a:defRPr>
            </a:lvl1pPr>
          </a:lstStyle>
          <a:p>
            <a:fld id="{F9011AF6-2912-1F41-A695-26C2D05695F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0" fontAlgn="base" hangingPunct="0">
        <a:spcBef>
          <a:spcPct val="0"/>
        </a:spcBef>
        <a:spcAft>
          <a:spcPct val="0"/>
        </a:spcAft>
        <a:defRPr sz="4400" kern="1200">
          <a:solidFill>
            <a:schemeClr val="tx1"/>
          </a:solidFill>
          <a:latin typeface="Times"/>
          <a:ea typeface="ＭＳ Ｐゴシック" charset="-128"/>
          <a:cs typeface="Times"/>
        </a:defRPr>
      </a:lvl1pPr>
      <a:lvl2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2pPr>
      <a:lvl3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3pPr>
      <a:lvl4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4pPr>
      <a:lvl5pPr algn="l" defTabSz="457200" rtl="0" eaLnBrk="0" fontAlgn="base" hangingPunct="0">
        <a:spcBef>
          <a:spcPct val="0"/>
        </a:spcBef>
        <a:spcAft>
          <a:spcPct val="0"/>
        </a:spcAft>
        <a:defRPr sz="4400">
          <a:solidFill>
            <a:schemeClr val="tx1"/>
          </a:solidFill>
          <a:latin typeface="Times" charset="0"/>
          <a:ea typeface="ＭＳ Ｐゴシック" charset="-128"/>
          <a:cs typeface="Times" charset="0"/>
        </a:defRPr>
      </a:lvl5pPr>
      <a:lvl6pPr marL="457200" algn="l" defTabSz="457200" rtl="0" fontAlgn="base">
        <a:spcBef>
          <a:spcPct val="0"/>
        </a:spcBef>
        <a:spcAft>
          <a:spcPct val="0"/>
        </a:spcAft>
        <a:defRPr sz="4400">
          <a:solidFill>
            <a:schemeClr val="tx1"/>
          </a:solidFill>
          <a:latin typeface="Times" charset="0"/>
          <a:ea typeface="ＭＳ Ｐゴシック" charset="-128"/>
        </a:defRPr>
      </a:lvl6pPr>
      <a:lvl7pPr marL="914400" algn="l" defTabSz="457200" rtl="0" fontAlgn="base">
        <a:spcBef>
          <a:spcPct val="0"/>
        </a:spcBef>
        <a:spcAft>
          <a:spcPct val="0"/>
        </a:spcAft>
        <a:defRPr sz="4400">
          <a:solidFill>
            <a:schemeClr val="tx1"/>
          </a:solidFill>
          <a:latin typeface="Times" charset="0"/>
          <a:ea typeface="ＭＳ Ｐゴシック" charset="-128"/>
        </a:defRPr>
      </a:lvl7pPr>
      <a:lvl8pPr marL="1371600" algn="l" defTabSz="457200" rtl="0" fontAlgn="base">
        <a:spcBef>
          <a:spcPct val="0"/>
        </a:spcBef>
        <a:spcAft>
          <a:spcPct val="0"/>
        </a:spcAft>
        <a:defRPr sz="4400">
          <a:solidFill>
            <a:schemeClr val="tx1"/>
          </a:solidFill>
          <a:latin typeface="Times" charset="0"/>
          <a:ea typeface="ＭＳ Ｐゴシック" charset="-128"/>
        </a:defRPr>
      </a:lvl8pPr>
      <a:lvl9pPr marL="1828800" algn="l" defTabSz="457200" rtl="0" fontAlgn="base">
        <a:spcBef>
          <a:spcPct val="0"/>
        </a:spcBef>
        <a:spcAft>
          <a:spcPct val="0"/>
        </a:spcAft>
        <a:defRPr sz="4400">
          <a:solidFill>
            <a:schemeClr val="tx1"/>
          </a:solidFill>
          <a:latin typeface="Times"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defRPr kern="1200">
          <a:solidFill>
            <a:schemeClr val="tx1"/>
          </a:solidFill>
          <a:latin typeface="Times"/>
          <a:ea typeface="ＭＳ Ｐゴシック" charset="-128"/>
          <a:cs typeface="Times"/>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ＭＳ Ｐゴシック" charset="-128"/>
          <a:cs typeface="Time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a:ea typeface="ＭＳ Ｐゴシック" charset="-128"/>
          <a:cs typeface="Time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a:ea typeface="ＭＳ Ｐゴシック" charset="-128"/>
          <a:cs typeface="Time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a:ea typeface="ＭＳ Ｐゴシック" charset="-128"/>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6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23DC61-66A7-2DB4-7B6F-41CD5BB74271}"/>
              </a:ext>
            </a:extLst>
          </p:cNvPr>
          <p:cNvSpPr/>
          <p:nvPr/>
        </p:nvSpPr>
        <p:spPr>
          <a:xfrm>
            <a:off x="349250" y="438150"/>
            <a:ext cx="8585200" cy="6243638"/>
          </a:xfrm>
          <a:prstGeom prst="rect">
            <a:avLst/>
          </a:prstGeom>
          <a:noFill/>
          <a:ln w="28575" cmpd="sng">
            <a:solidFill>
              <a:srgbClr val="1A1A1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2" name="Title 1">
            <a:extLst>
              <a:ext uri="{FF2B5EF4-FFF2-40B4-BE49-F238E27FC236}">
                <a16:creationId xmlns:a16="http://schemas.microsoft.com/office/drawing/2014/main" id="{AAABF60B-7C1E-CD81-AA0D-F0B96BB29EB7}"/>
              </a:ext>
            </a:extLst>
          </p:cNvPr>
          <p:cNvSpPr>
            <a:spLocks noGrp="1"/>
          </p:cNvSpPr>
          <p:nvPr>
            <p:ph type="title"/>
          </p:nvPr>
        </p:nvSpPr>
        <p:spPr>
          <a:xfrm>
            <a:off x="1420813" y="695325"/>
            <a:ext cx="6565900" cy="2413000"/>
          </a:xfrm>
        </p:spPr>
        <p:txBody>
          <a:bodyPr/>
          <a:lstStyle/>
          <a:p>
            <a:pPr algn="ctr"/>
            <a:r>
              <a:rPr lang="en-US" altLang="en-US" sz="5400">
                <a:latin typeface="Times" pitchFamily="2" charset="0"/>
                <a:ea typeface="ＭＳ Ｐゴシック" panose="020B0600070205080204" pitchFamily="34" charset="-128"/>
              </a:rPr>
              <a:t>Analogy Abduction Simplicity</a:t>
            </a:r>
            <a:endParaRPr lang="en-US" altLang="en-US" sz="3600">
              <a:latin typeface="Times" pitchFamily="2" charset="0"/>
              <a:ea typeface="ＭＳ Ｐゴシック" panose="020B0600070205080204" pitchFamily="34" charset="-128"/>
            </a:endParaRPr>
          </a:p>
        </p:txBody>
      </p:sp>
      <p:sp>
        <p:nvSpPr>
          <p:cNvPr id="15363" name="Content Placeholder 2">
            <a:extLst>
              <a:ext uri="{FF2B5EF4-FFF2-40B4-BE49-F238E27FC236}">
                <a16:creationId xmlns:a16="http://schemas.microsoft.com/office/drawing/2014/main" id="{7E07F6C6-E97E-EAAD-804D-7AD873F3907B}"/>
              </a:ext>
            </a:extLst>
          </p:cNvPr>
          <p:cNvSpPr>
            <a:spLocks noGrp="1"/>
          </p:cNvSpPr>
          <p:nvPr>
            <p:ph idx="1"/>
          </p:nvPr>
        </p:nvSpPr>
        <p:spPr/>
        <p:txBody>
          <a:bodyPr/>
          <a:lstStyle/>
          <a:p>
            <a:pPr algn="ctr"/>
            <a:endParaRPr lang="en-US" altLang="en-US">
              <a:latin typeface="Times" pitchFamily="2" charset="0"/>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CBA5573D-4221-4653-033D-4A2618902D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fld id="{F2CB39B6-4D6A-4347-B6BA-4930F9454326}" type="slidenum">
              <a:rPr lang="en-US" altLang="en-US" sz="1200">
                <a:solidFill>
                  <a:srgbClr val="898989"/>
                </a:solidFill>
                <a:latin typeface="Times" pitchFamily="2" charset="0"/>
              </a:rPr>
              <a:pPr algn="ctr" eaLnBrk="1" hangingPunct="1"/>
              <a:t>1</a:t>
            </a:fld>
            <a:endParaRPr lang="en-US" altLang="en-US" sz="1200">
              <a:solidFill>
                <a:srgbClr val="898989"/>
              </a:solidFill>
              <a:latin typeface="Times" pitchFamily="2" charset="0"/>
            </a:endParaRPr>
          </a:p>
        </p:txBody>
      </p:sp>
      <p:sp>
        <p:nvSpPr>
          <p:cNvPr id="15365" name="TextBox 2">
            <a:extLst>
              <a:ext uri="{FF2B5EF4-FFF2-40B4-BE49-F238E27FC236}">
                <a16:creationId xmlns:a16="http://schemas.microsoft.com/office/drawing/2014/main" id="{7A2065FA-E03A-FF19-495F-2BEF50472553}"/>
              </a:ext>
            </a:extLst>
          </p:cNvPr>
          <p:cNvSpPr txBox="1">
            <a:spLocks noChangeArrowheads="1"/>
          </p:cNvSpPr>
          <p:nvPr/>
        </p:nvSpPr>
        <p:spPr bwMode="auto">
          <a:xfrm>
            <a:off x="2200275" y="3443288"/>
            <a:ext cx="5151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latin typeface="Times" pitchFamily="2" charset="0"/>
              </a:rPr>
              <a:t>John D. Norton</a:t>
            </a:r>
          </a:p>
          <a:p>
            <a:pPr algn="ctr" eaLnBrk="1" hangingPunct="1"/>
            <a:r>
              <a:rPr lang="en-US" altLang="en-US" sz="1800" dirty="0">
                <a:latin typeface="Times" pitchFamily="2" charset="0"/>
              </a:rPr>
              <a:t>Department of History and Philosophy of Science</a:t>
            </a:r>
          </a:p>
          <a:p>
            <a:pPr algn="ctr" eaLnBrk="1" hangingPunct="1"/>
            <a:r>
              <a:rPr lang="en-US" altLang="en-US" sz="1800" dirty="0">
                <a:latin typeface="Times" pitchFamily="2" charset="0"/>
              </a:rPr>
              <a:t>University of Pittsburgh</a:t>
            </a:r>
          </a:p>
          <a:p>
            <a:pPr algn="ctr" eaLnBrk="1" hangingPunct="1"/>
            <a:r>
              <a:rPr lang="en-US" altLang="en-US" sz="1800" dirty="0">
                <a:latin typeface="Times" pitchFamily="2" charset="0"/>
              </a:rPr>
              <a:t>June 28, 2022</a:t>
            </a:r>
          </a:p>
        </p:txBody>
      </p:sp>
      <p:pic>
        <p:nvPicPr>
          <p:cNvPr id="15366" name="Picture 5" descr="Mangoletse caption 4.jpg">
            <a:extLst>
              <a:ext uri="{FF2B5EF4-FFF2-40B4-BE49-F238E27FC236}">
                <a16:creationId xmlns:a16="http://schemas.microsoft.com/office/drawing/2014/main" id="{91C2E65A-9936-E2A5-2930-F0A1850545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725" y="5427663"/>
            <a:ext cx="86137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descr="Text&#10;&#10;Description automatically generated with medium confidence">
            <a:extLst>
              <a:ext uri="{FF2B5EF4-FFF2-40B4-BE49-F238E27FC236}">
                <a16:creationId xmlns:a16="http://schemas.microsoft.com/office/drawing/2014/main" id="{D54B6E0C-EA17-BCB8-2ECD-EBBEA36FE5A5}"/>
              </a:ext>
            </a:extLst>
          </p:cNvPr>
          <p:cNvPicPr>
            <a:picLocks noChangeAspect="1"/>
          </p:cNvPicPr>
          <p:nvPr/>
        </p:nvPicPr>
        <p:blipFill>
          <a:blip r:embed="rId3"/>
          <a:stretch>
            <a:fillRect/>
          </a:stretch>
        </p:blipFill>
        <p:spPr bwMode="auto">
          <a:xfrm>
            <a:off x="349249" y="5403150"/>
            <a:ext cx="8585201" cy="12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B374E41-A237-DEC4-A02C-CD4B9AF04332}"/>
              </a:ext>
            </a:extLst>
          </p:cNvPr>
          <p:cNvSpPr txBox="1"/>
          <p:nvPr/>
        </p:nvSpPr>
        <p:spPr>
          <a:xfrm>
            <a:off x="2392168" y="5403149"/>
            <a:ext cx="4767652" cy="523220"/>
          </a:xfrm>
          <a:prstGeom prst="rect">
            <a:avLst/>
          </a:prstGeom>
          <a:noFill/>
        </p:spPr>
        <p:txBody>
          <a:bodyPr wrap="none" rtlCol="0">
            <a:spAutoFit/>
          </a:bodyPr>
          <a:lstStyle/>
          <a:p>
            <a:r>
              <a:rPr lang="en-US" sz="2800" dirty="0" err="1">
                <a:solidFill>
                  <a:schemeClr val="tx1">
                    <a:lumMod val="65000"/>
                    <a:lumOff val="35000"/>
                  </a:schemeClr>
                </a:solidFill>
                <a:latin typeface="Times New Roman" panose="02020603050405020304" pitchFamily="18" charset="0"/>
                <a:cs typeface="Times New Roman" panose="02020603050405020304" pitchFamily="18" charset="0"/>
              </a:rPr>
              <a:t>Mangoletsi</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-Potts Lectures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65D47269-9B4D-D770-FC28-04BA9E36E950}"/>
              </a:ext>
            </a:extLst>
          </p:cNvPr>
          <p:cNvSpPr/>
          <p:nvPr/>
        </p:nvSpPr>
        <p:spPr>
          <a:xfrm>
            <a:off x="627063" y="92075"/>
            <a:ext cx="7370762" cy="1027113"/>
          </a:xfrm>
          <a:custGeom>
            <a:avLst/>
            <a:gdLst>
              <a:gd name="connsiteX0" fmla="*/ 192637 w 7370137"/>
              <a:gd name="connsiteY0" fmla="*/ 0 h 670639"/>
              <a:gd name="connsiteX1" fmla="*/ 7313060 w 7370137"/>
              <a:gd name="connsiteY1" fmla="*/ 192630 h 670639"/>
              <a:gd name="connsiteX2" fmla="*/ 7370137 w 7370137"/>
              <a:gd name="connsiteY2" fmla="*/ 478009 h 670639"/>
              <a:gd name="connsiteX3" fmla="*/ 0 w 7370137"/>
              <a:gd name="connsiteY3" fmla="*/ 670639 h 670639"/>
              <a:gd name="connsiteX4" fmla="*/ 192637 w 7370137"/>
              <a:gd name="connsiteY4" fmla="*/ 0 h 670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0137" h="670639">
                <a:moveTo>
                  <a:pt x="192637" y="0"/>
                </a:moveTo>
                <a:lnTo>
                  <a:pt x="7313060" y="192630"/>
                </a:lnTo>
                <a:lnTo>
                  <a:pt x="7370137" y="478009"/>
                </a:lnTo>
                <a:lnTo>
                  <a:pt x="0" y="670639"/>
                </a:lnTo>
                <a:lnTo>
                  <a:pt x="192637"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6" name="Title 1">
            <a:extLst>
              <a:ext uri="{FF2B5EF4-FFF2-40B4-BE49-F238E27FC236}">
                <a16:creationId xmlns:a16="http://schemas.microsoft.com/office/drawing/2014/main" id="{39D89C39-D9E6-C819-AF6A-40141FF6200C}"/>
              </a:ext>
            </a:extLst>
          </p:cNvPr>
          <p:cNvSpPr>
            <a:spLocks noGrp="1"/>
          </p:cNvSpPr>
          <p:nvPr>
            <p:ph type="title"/>
          </p:nvPr>
        </p:nvSpPr>
        <p:spPr>
          <a:xfrm>
            <a:off x="457200" y="85725"/>
            <a:ext cx="6535738" cy="849313"/>
          </a:xfrm>
        </p:spPr>
        <p:txBody>
          <a:bodyPr/>
          <a:lstStyle/>
          <a:p>
            <a:pPr eaLnBrk="1" hangingPunct="1"/>
            <a:r>
              <a:rPr lang="en-US" altLang="en-US" sz="4800">
                <a:latin typeface="Times" pitchFamily="2" charset="0"/>
                <a:ea typeface="ＭＳ Ｐゴシック" panose="020B0600070205080204" pitchFamily="34" charset="-128"/>
              </a:rPr>
              <a:t>Bare Analogy</a:t>
            </a:r>
          </a:p>
        </p:txBody>
      </p:sp>
      <p:sp>
        <p:nvSpPr>
          <p:cNvPr id="3" name="Content Placeholder 2">
            <a:extLst>
              <a:ext uri="{FF2B5EF4-FFF2-40B4-BE49-F238E27FC236}">
                <a16:creationId xmlns:a16="http://schemas.microsoft.com/office/drawing/2014/main" id="{DB7EEC00-6033-26C1-4686-8A2FC09A0CD9}"/>
              </a:ext>
            </a:extLst>
          </p:cNvPr>
          <p:cNvSpPr>
            <a:spLocks noGrp="1"/>
          </p:cNvSpPr>
          <p:nvPr>
            <p:ph idx="1"/>
          </p:nvPr>
        </p:nvSpPr>
        <p:spPr/>
        <p:txBody>
          <a:bodyPr rtlCol="0">
            <a:normAutofit/>
          </a:bodyPr>
          <a:lstStyle/>
          <a:p>
            <a:pPr eaLnBrk="1" fontAlgn="auto" hangingPunct="1">
              <a:spcAft>
                <a:spcPts val="0"/>
              </a:spcAft>
              <a:buFont typeface="Arial" charset="0"/>
              <a:buNone/>
              <a:defRPr/>
            </a:pPr>
            <a:r>
              <a:rPr lang="en-US" dirty="0">
                <a:ea typeface="+mn-ea"/>
              </a:rPr>
              <a:t> </a:t>
            </a:r>
          </a:p>
        </p:txBody>
      </p:sp>
      <p:sp>
        <p:nvSpPr>
          <p:cNvPr id="21508" name="Slide Number Placeholder 3">
            <a:extLst>
              <a:ext uri="{FF2B5EF4-FFF2-40B4-BE49-F238E27FC236}">
                <a16:creationId xmlns:a16="http://schemas.microsoft.com/office/drawing/2014/main" id="{EBD6AC97-B7CE-0532-D19D-95E0DF6665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6876EAB-288A-7D4E-98BE-47ACA97E6648}" type="slidenum">
              <a:rPr lang="en-US" altLang="en-US" sz="1200">
                <a:solidFill>
                  <a:srgbClr val="898989"/>
                </a:solidFill>
                <a:latin typeface="Calibri" panose="020F0502020204030204" pitchFamily="34" charset="0"/>
              </a:rPr>
              <a:pPr eaLnBrk="1" hangingPunct="1"/>
              <a:t>10</a:t>
            </a:fld>
            <a:endParaRPr lang="en-US" altLang="en-US" sz="1200">
              <a:solidFill>
                <a:srgbClr val="898989"/>
              </a:solidFill>
              <a:latin typeface="Calibri" panose="020F0502020204030204" pitchFamily="34" charset="0"/>
            </a:endParaRPr>
          </a:p>
        </p:txBody>
      </p:sp>
      <p:sp>
        <p:nvSpPr>
          <p:cNvPr id="21509" name="TextBox 4">
            <a:extLst>
              <a:ext uri="{FF2B5EF4-FFF2-40B4-BE49-F238E27FC236}">
                <a16:creationId xmlns:a16="http://schemas.microsoft.com/office/drawing/2014/main" id="{97240A4A-FE1C-740B-1E15-D629E006DBDF}"/>
              </a:ext>
            </a:extLst>
          </p:cNvPr>
          <p:cNvSpPr txBox="1">
            <a:spLocks noChangeArrowheads="1"/>
          </p:cNvSpPr>
          <p:nvPr/>
        </p:nvSpPr>
        <p:spPr bwMode="auto">
          <a:xfrm>
            <a:off x="1755775" y="1219200"/>
            <a:ext cx="42513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a:t>
            </a:r>
            <a:r>
              <a:rPr lang="en-US" altLang="en-US" sz="2800" baseline="-25000">
                <a:latin typeface="Times" pitchFamily="2" charset="0"/>
              </a:rPr>
              <a:t>1</a:t>
            </a:r>
            <a:r>
              <a:rPr lang="en-US" altLang="en-US" sz="2800">
                <a:latin typeface="Times" pitchFamily="2" charset="0"/>
              </a:rPr>
              <a:t> is P.</a:t>
            </a:r>
          </a:p>
          <a:p>
            <a:pPr eaLnBrk="1" hangingPunct="1"/>
            <a:r>
              <a:rPr lang="en-US" altLang="en-US" sz="2800">
                <a:latin typeface="Times" pitchFamily="2" charset="0"/>
              </a:rPr>
              <a:t>S</a:t>
            </a:r>
            <a:r>
              <a:rPr lang="en-US" altLang="en-US" sz="2800" baseline="-25000">
                <a:latin typeface="Times" pitchFamily="2" charset="0"/>
              </a:rPr>
              <a:t>2</a:t>
            </a:r>
            <a:r>
              <a:rPr lang="en-US" altLang="en-US" sz="2800">
                <a:latin typeface="Times" pitchFamily="2" charset="0"/>
              </a:rPr>
              <a:t> resembles S</a:t>
            </a:r>
            <a:r>
              <a:rPr lang="en-US" altLang="en-US" sz="2800" baseline="-25000">
                <a:latin typeface="Times" pitchFamily="2" charset="0"/>
              </a:rPr>
              <a:t>1</a:t>
            </a:r>
            <a:r>
              <a:rPr lang="en-US" altLang="en-US" sz="2800">
                <a:latin typeface="Times" pitchFamily="2" charset="0"/>
              </a:rPr>
              <a:t> in being M.</a:t>
            </a:r>
          </a:p>
          <a:p>
            <a:pPr eaLnBrk="1" hangingPunct="1"/>
            <a:r>
              <a:rPr lang="en-US" altLang="en-US" sz="2800">
                <a:latin typeface="Times" pitchFamily="2" charset="0"/>
              </a:rPr>
              <a:t>----------------------------------</a:t>
            </a:r>
          </a:p>
          <a:p>
            <a:pPr eaLnBrk="1" hangingPunct="1"/>
            <a:r>
              <a:rPr lang="en-US" altLang="en-US" sz="2800">
                <a:latin typeface="Times" pitchFamily="2" charset="0"/>
              </a:rPr>
              <a:t>[therefore] S</a:t>
            </a:r>
            <a:r>
              <a:rPr lang="en-US" altLang="en-US" sz="2800" baseline="-25000">
                <a:latin typeface="Times" pitchFamily="2" charset="0"/>
              </a:rPr>
              <a:t>2</a:t>
            </a:r>
            <a:r>
              <a:rPr lang="en-US" altLang="en-US" sz="2800">
                <a:latin typeface="Times" pitchFamily="2" charset="0"/>
              </a:rPr>
              <a:t> is P. </a:t>
            </a:r>
          </a:p>
          <a:p>
            <a:pPr eaLnBrk="1" hangingPunct="1"/>
            <a:r>
              <a:rPr lang="en-US" altLang="en-US" sz="1600">
                <a:latin typeface="Times" pitchFamily="2" charset="0"/>
              </a:rPr>
              <a:t>(Joyce, 1936)</a:t>
            </a:r>
          </a:p>
        </p:txBody>
      </p:sp>
      <p:sp>
        <p:nvSpPr>
          <p:cNvPr id="21510" name="TextBox 7">
            <a:extLst>
              <a:ext uri="{FF2B5EF4-FFF2-40B4-BE49-F238E27FC236}">
                <a16:creationId xmlns:a16="http://schemas.microsoft.com/office/drawing/2014/main" id="{A20E2AA5-4844-6C8D-CEB8-3767F3FF7355}"/>
              </a:ext>
            </a:extLst>
          </p:cNvPr>
          <p:cNvSpPr txBox="1">
            <a:spLocks noChangeArrowheads="1"/>
          </p:cNvSpPr>
          <p:nvPr/>
        </p:nvSpPr>
        <p:spPr bwMode="auto">
          <a:xfrm>
            <a:off x="6011863" y="1219200"/>
            <a:ext cx="19907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A fixture in traditional accounts of logic back to Aristotle.</a:t>
            </a:r>
          </a:p>
        </p:txBody>
      </p:sp>
      <p:grpSp>
        <p:nvGrpSpPr>
          <p:cNvPr id="2" name="Group 15">
            <a:extLst>
              <a:ext uri="{FF2B5EF4-FFF2-40B4-BE49-F238E27FC236}">
                <a16:creationId xmlns:a16="http://schemas.microsoft.com/office/drawing/2014/main" id="{D6BC9180-411F-8796-4A6A-8CD3859773FB}"/>
              </a:ext>
            </a:extLst>
          </p:cNvPr>
          <p:cNvGrpSpPr>
            <a:grpSpLocks/>
          </p:cNvGrpSpPr>
          <p:nvPr/>
        </p:nvGrpSpPr>
        <p:grpSpPr bwMode="auto">
          <a:xfrm>
            <a:off x="457200" y="3529013"/>
            <a:ext cx="3900488" cy="2832100"/>
            <a:chOff x="457200" y="3529347"/>
            <a:chExt cx="3900364" cy="2831544"/>
          </a:xfrm>
        </p:grpSpPr>
        <p:sp>
          <p:nvSpPr>
            <p:cNvPr id="13" name="Freeform 12">
              <a:extLst>
                <a:ext uri="{FF2B5EF4-FFF2-40B4-BE49-F238E27FC236}">
                  <a16:creationId xmlns:a16="http://schemas.microsoft.com/office/drawing/2014/main" id="{56EA2DB5-DE6C-C07C-0FE0-7D0CD1697B04}"/>
                </a:ext>
              </a:extLst>
            </p:cNvPr>
            <p:cNvSpPr/>
            <p:nvPr/>
          </p:nvSpPr>
          <p:spPr>
            <a:xfrm>
              <a:off x="514348" y="4273738"/>
              <a:ext cx="3366981" cy="1841138"/>
            </a:xfrm>
            <a:custGeom>
              <a:avLst/>
              <a:gdLst>
                <a:gd name="connsiteX0" fmla="*/ 463755 w 3367575"/>
                <a:gd name="connsiteY0" fmla="*/ 0 h 1840691"/>
                <a:gd name="connsiteX1" fmla="*/ 3367575 w 3367575"/>
                <a:gd name="connsiteY1" fmla="*/ 313916 h 1840691"/>
                <a:gd name="connsiteX2" fmla="*/ 3217746 w 3367575"/>
                <a:gd name="connsiteY2" fmla="*/ 1840691 h 1840691"/>
                <a:gd name="connsiteX3" fmla="*/ 0 w 3367575"/>
                <a:gd name="connsiteY3" fmla="*/ 1576715 h 1840691"/>
                <a:gd name="connsiteX4" fmla="*/ 463755 w 3367575"/>
                <a:gd name="connsiteY4" fmla="*/ 0 h 1840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7575" h="1840691">
                  <a:moveTo>
                    <a:pt x="463755" y="0"/>
                  </a:moveTo>
                  <a:lnTo>
                    <a:pt x="3367575" y="313916"/>
                  </a:lnTo>
                  <a:lnTo>
                    <a:pt x="3217746" y="1840691"/>
                  </a:lnTo>
                  <a:lnTo>
                    <a:pt x="0" y="1576715"/>
                  </a:lnTo>
                  <a:lnTo>
                    <a:pt x="463755"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7" name="TextBox 5">
              <a:extLst>
                <a:ext uri="{FF2B5EF4-FFF2-40B4-BE49-F238E27FC236}">
                  <a16:creationId xmlns:a16="http://schemas.microsoft.com/office/drawing/2014/main" id="{F9DC248E-EFC7-1936-BC80-9775A9AFB345}"/>
                </a:ext>
              </a:extLst>
            </p:cNvPr>
            <p:cNvSpPr txBox="1">
              <a:spLocks noChangeArrowheads="1"/>
            </p:cNvSpPr>
            <p:nvPr/>
          </p:nvSpPr>
          <p:spPr bwMode="auto">
            <a:xfrm>
              <a:off x="457200" y="3714013"/>
              <a:ext cx="390036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i="1">
                  <a:latin typeface="Times" pitchFamily="2" charset="0"/>
                </a:rPr>
                <a:t>                </a:t>
              </a:r>
              <a:r>
                <a:rPr lang="en-US" altLang="en-US" sz="1800" i="1">
                  <a:latin typeface="Times" pitchFamily="2" charset="0"/>
                </a:rPr>
                <a:t>Successes</a:t>
              </a:r>
              <a:endParaRPr lang="en-US" altLang="en-US" sz="1600" i="1">
                <a:latin typeface="Times" pitchFamily="2" charset="0"/>
              </a:endParaRPr>
            </a:p>
            <a:p>
              <a:pPr eaLnBrk="1" hangingPunct="1"/>
              <a:endParaRPr lang="en-US" altLang="en-US" sz="1600">
                <a:latin typeface="Times" pitchFamily="2" charset="0"/>
              </a:endParaRPr>
            </a:p>
            <a:p>
              <a:pPr eaLnBrk="1" hangingPunct="1"/>
              <a:r>
                <a:rPr lang="en-US" altLang="en-US" sz="2000">
                  <a:latin typeface="Times" pitchFamily="2" charset="0"/>
                </a:rPr>
                <a:t>Galileo </a:t>
              </a:r>
              <a:r>
                <a:rPr lang="en-US" altLang="en-US" sz="1800">
                  <a:latin typeface="Times" pitchFamily="2" charset="0"/>
                </a:rPr>
                <a:t>and</a:t>
              </a:r>
              <a:r>
                <a:rPr lang="en-US" altLang="en-US" sz="1600">
                  <a:latin typeface="Times" pitchFamily="2" charset="0"/>
                </a:rPr>
                <a:t> the mountains of the moon.</a:t>
              </a:r>
            </a:p>
            <a:p>
              <a:pPr eaLnBrk="1" hangingPunct="1"/>
              <a:r>
                <a:rPr lang="en-US" altLang="en-US" sz="2000">
                  <a:latin typeface="Times" pitchFamily="2" charset="0"/>
                </a:rPr>
                <a:t>Electrostatics </a:t>
              </a:r>
              <a:r>
                <a:rPr lang="en-US" altLang="en-US" sz="1800">
                  <a:latin typeface="Times" pitchFamily="2" charset="0"/>
                </a:rPr>
                <a:t>and</a:t>
              </a:r>
              <a:r>
                <a:rPr lang="en-US" altLang="en-US" sz="1600">
                  <a:latin typeface="Times" pitchFamily="2" charset="0"/>
                </a:rPr>
                <a:t> gravity in the 18</a:t>
              </a:r>
              <a:r>
                <a:rPr lang="en-US" altLang="en-US" sz="1600" baseline="30000">
                  <a:latin typeface="Times" pitchFamily="2" charset="0"/>
                </a:rPr>
                <a:t>th</a:t>
              </a:r>
              <a:r>
                <a:rPr lang="en-US" altLang="en-US" sz="1600">
                  <a:latin typeface="Times" pitchFamily="2" charset="0"/>
                </a:rPr>
                <a:t> c.</a:t>
              </a:r>
            </a:p>
            <a:p>
              <a:pPr eaLnBrk="1" hangingPunct="1"/>
              <a:r>
                <a:rPr lang="en-US" altLang="en-US" sz="2000">
                  <a:latin typeface="Times" pitchFamily="2" charset="0"/>
                </a:rPr>
                <a:t>Darwin </a:t>
              </a:r>
              <a:r>
                <a:rPr lang="en-US" altLang="en-US" sz="1800">
                  <a:latin typeface="Times" pitchFamily="2" charset="0"/>
                </a:rPr>
                <a:t>and</a:t>
              </a:r>
              <a:r>
                <a:rPr lang="en-US" altLang="en-US" sz="1600">
                  <a:latin typeface="Times" pitchFamily="2" charset="0"/>
                </a:rPr>
                <a:t> artificial and natural selection.</a:t>
              </a:r>
            </a:p>
            <a:p>
              <a:pPr eaLnBrk="1" hangingPunct="1"/>
              <a:r>
                <a:rPr lang="en-US" altLang="en-US" sz="1600">
                  <a:latin typeface="Times" pitchFamily="2" charset="0"/>
                </a:rPr>
                <a:t>…</a:t>
              </a:r>
            </a:p>
            <a:p>
              <a:pPr eaLnBrk="1" hangingPunct="1"/>
              <a:r>
                <a:rPr lang="en-US" altLang="en-US" sz="2000">
                  <a:latin typeface="Times" pitchFamily="2" charset="0"/>
                </a:rPr>
                <a:t>Reynolds</a:t>
              </a:r>
              <a:r>
                <a:rPr lang="ja-JP" altLang="en-US" sz="2000">
                  <a:latin typeface="Times" pitchFamily="2" charset="0"/>
                </a:rPr>
                <a:t>’</a:t>
              </a:r>
              <a:r>
                <a:rPr lang="en-US" altLang="ja-JP" sz="1800">
                  <a:latin typeface="Times" pitchFamily="2" charset="0"/>
                </a:rPr>
                <a:t> analogy.</a:t>
              </a:r>
            </a:p>
            <a:p>
              <a:pPr eaLnBrk="1" hangingPunct="1"/>
              <a:r>
                <a:rPr lang="en-US" altLang="en-US" sz="2000">
                  <a:latin typeface="Times" pitchFamily="2" charset="0"/>
                </a:rPr>
                <a:t>Liquid </a:t>
              </a:r>
              <a:r>
                <a:rPr lang="en-US" altLang="en-US" sz="1800">
                  <a:latin typeface="Times" pitchFamily="2" charset="0"/>
                </a:rPr>
                <a:t>drop</a:t>
              </a:r>
              <a:r>
                <a:rPr lang="en-US" altLang="en-US" sz="1600">
                  <a:latin typeface="Times" pitchFamily="2" charset="0"/>
                </a:rPr>
                <a:t> model of the nucleus.</a:t>
              </a:r>
            </a:p>
            <a:p>
              <a:pPr eaLnBrk="1" hangingPunct="1"/>
              <a:r>
                <a:rPr lang="en-US" altLang="en-US" sz="1600">
                  <a:latin typeface="Times" pitchFamily="2" charset="0"/>
                </a:rPr>
                <a:t>…</a:t>
              </a:r>
            </a:p>
          </p:txBody>
        </p:sp>
        <p:pic>
          <p:nvPicPr>
            <p:cNvPr id="21518" name="Picture 8">
              <a:extLst>
                <a:ext uri="{FF2B5EF4-FFF2-40B4-BE49-F238E27FC236}">
                  <a16:creationId xmlns:a16="http://schemas.microsoft.com/office/drawing/2014/main" id="{6A101725-B49D-2133-9784-B3E208C2F7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085" y="3529347"/>
              <a:ext cx="759489" cy="5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6">
            <a:extLst>
              <a:ext uri="{FF2B5EF4-FFF2-40B4-BE49-F238E27FC236}">
                <a16:creationId xmlns:a16="http://schemas.microsoft.com/office/drawing/2014/main" id="{A1DC61C7-3E63-A0E8-6E15-F8AD4CC3B61B}"/>
              </a:ext>
            </a:extLst>
          </p:cNvPr>
          <p:cNvGrpSpPr>
            <a:grpSpLocks/>
          </p:cNvGrpSpPr>
          <p:nvPr/>
        </p:nvGrpSpPr>
        <p:grpSpPr bwMode="auto">
          <a:xfrm>
            <a:off x="5214938" y="3097213"/>
            <a:ext cx="3471862" cy="2830512"/>
            <a:chOff x="5214577" y="3096600"/>
            <a:chExt cx="3472223" cy="2831544"/>
          </a:xfrm>
        </p:grpSpPr>
        <p:sp>
          <p:nvSpPr>
            <p:cNvPr id="14" name="Freeform 13">
              <a:extLst>
                <a:ext uri="{FF2B5EF4-FFF2-40B4-BE49-F238E27FC236}">
                  <a16:creationId xmlns:a16="http://schemas.microsoft.com/office/drawing/2014/main" id="{6451208F-493F-0517-1ECA-9EB57821ED0A}"/>
                </a:ext>
              </a:extLst>
            </p:cNvPr>
            <p:cNvSpPr/>
            <p:nvPr/>
          </p:nvSpPr>
          <p:spPr>
            <a:xfrm flipH="1">
              <a:off x="5290785" y="3841408"/>
              <a:ext cx="2935592" cy="1840584"/>
            </a:xfrm>
            <a:custGeom>
              <a:avLst/>
              <a:gdLst>
                <a:gd name="connsiteX0" fmla="*/ 463755 w 3367575"/>
                <a:gd name="connsiteY0" fmla="*/ 0 h 1840691"/>
                <a:gd name="connsiteX1" fmla="*/ 3367575 w 3367575"/>
                <a:gd name="connsiteY1" fmla="*/ 313916 h 1840691"/>
                <a:gd name="connsiteX2" fmla="*/ 3217746 w 3367575"/>
                <a:gd name="connsiteY2" fmla="*/ 1840691 h 1840691"/>
                <a:gd name="connsiteX3" fmla="*/ 0 w 3367575"/>
                <a:gd name="connsiteY3" fmla="*/ 1576715 h 1840691"/>
                <a:gd name="connsiteX4" fmla="*/ 463755 w 3367575"/>
                <a:gd name="connsiteY4" fmla="*/ 0 h 1840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7575" h="1840691">
                  <a:moveTo>
                    <a:pt x="463755" y="0"/>
                  </a:moveTo>
                  <a:lnTo>
                    <a:pt x="3367575" y="313916"/>
                  </a:lnTo>
                  <a:lnTo>
                    <a:pt x="3217746" y="1840691"/>
                  </a:lnTo>
                  <a:lnTo>
                    <a:pt x="0" y="1576715"/>
                  </a:lnTo>
                  <a:lnTo>
                    <a:pt x="463755" y="0"/>
                  </a:lnTo>
                  <a:close/>
                </a:path>
              </a:pathLst>
            </a:custGeom>
            <a:solidFill>
              <a:srgbClr val="FFC9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4" name="TextBox 6">
              <a:extLst>
                <a:ext uri="{FF2B5EF4-FFF2-40B4-BE49-F238E27FC236}">
                  <a16:creationId xmlns:a16="http://schemas.microsoft.com/office/drawing/2014/main" id="{39EEE524-8597-C8EC-37F6-50B1676F86F1}"/>
                </a:ext>
              </a:extLst>
            </p:cNvPr>
            <p:cNvSpPr txBox="1">
              <a:spLocks noChangeArrowheads="1"/>
            </p:cNvSpPr>
            <p:nvPr/>
          </p:nvSpPr>
          <p:spPr bwMode="auto">
            <a:xfrm>
              <a:off x="5214577" y="3280817"/>
              <a:ext cx="3472223" cy="264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i="1">
                  <a:latin typeface="Times" pitchFamily="2" charset="0"/>
                </a:rPr>
                <a:t>                 </a:t>
              </a:r>
              <a:r>
                <a:rPr lang="en-US" altLang="en-US" sz="1800" i="1">
                  <a:latin typeface="Times" pitchFamily="2" charset="0"/>
                </a:rPr>
                <a:t>Failures</a:t>
              </a:r>
              <a:endParaRPr lang="en-US" altLang="en-US" sz="1600" i="1">
                <a:latin typeface="Times" pitchFamily="2" charset="0"/>
              </a:endParaRPr>
            </a:p>
            <a:p>
              <a:pPr eaLnBrk="1" hangingPunct="1"/>
              <a:endParaRPr lang="en-US" altLang="en-US" sz="1600">
                <a:latin typeface="Times" pitchFamily="2" charset="0"/>
              </a:endParaRPr>
            </a:p>
            <a:p>
              <a:pPr eaLnBrk="1" hangingPunct="1"/>
              <a:r>
                <a:rPr lang="en-US" altLang="en-US" sz="2000">
                  <a:latin typeface="Times" pitchFamily="2" charset="0"/>
                </a:rPr>
                <a:t>Seas </a:t>
              </a:r>
              <a:r>
                <a:rPr lang="en-US" altLang="en-US" sz="1800">
                  <a:latin typeface="Times" pitchFamily="2" charset="0"/>
                </a:rPr>
                <a:t>on</a:t>
              </a:r>
              <a:r>
                <a:rPr lang="en-US" altLang="en-US" sz="1600">
                  <a:latin typeface="Times" pitchFamily="2" charset="0"/>
                </a:rPr>
                <a:t> the moon have no water.</a:t>
              </a:r>
            </a:p>
            <a:p>
              <a:pPr eaLnBrk="1" hangingPunct="1"/>
              <a:r>
                <a:rPr lang="en-US" altLang="en-US" sz="2000">
                  <a:latin typeface="Times" pitchFamily="2" charset="0"/>
                </a:rPr>
                <a:t>Canals </a:t>
              </a:r>
              <a:r>
                <a:rPr lang="en-US" altLang="en-US" sz="1800">
                  <a:latin typeface="Times" pitchFamily="2" charset="0"/>
                </a:rPr>
                <a:t>of</a:t>
              </a:r>
              <a:r>
                <a:rPr lang="en-US" altLang="en-US" sz="1600">
                  <a:latin typeface="Times" pitchFamily="2" charset="0"/>
                </a:rPr>
                <a:t> Mars aren</a:t>
              </a:r>
              <a:r>
                <a:rPr lang="en-US" altLang="ja-JP" sz="1600">
                  <a:latin typeface="Times" pitchFamily="2" charset="0"/>
                </a:rPr>
                <a:t>’t.</a:t>
              </a:r>
            </a:p>
            <a:p>
              <a:pPr eaLnBrk="1" hangingPunct="1"/>
              <a:r>
                <a:rPr lang="en-US" altLang="en-US" sz="2000">
                  <a:latin typeface="Times" pitchFamily="2" charset="0"/>
                </a:rPr>
                <a:t>Whales </a:t>
              </a:r>
              <a:r>
                <a:rPr lang="en-US" altLang="en-US" sz="1800">
                  <a:latin typeface="Times" pitchFamily="2" charset="0"/>
                </a:rPr>
                <a:t>are</a:t>
              </a:r>
              <a:r>
                <a:rPr lang="en-US" altLang="en-US" sz="1600">
                  <a:latin typeface="Times" pitchFamily="2" charset="0"/>
                </a:rPr>
                <a:t> like fish but aren</a:t>
              </a:r>
              <a:r>
                <a:rPr lang="en-US" altLang="ja-JP" sz="1600">
                  <a:latin typeface="Times" pitchFamily="2" charset="0"/>
                </a:rPr>
                <a:t>’t.</a:t>
              </a:r>
            </a:p>
            <a:p>
              <a:pPr eaLnBrk="1" hangingPunct="1"/>
              <a:r>
                <a:rPr lang="en-US" altLang="en-US" sz="2000">
                  <a:latin typeface="Times" pitchFamily="2" charset="0"/>
                </a:rPr>
                <a:t>Heat </a:t>
              </a:r>
              <a:r>
                <a:rPr lang="en-US" altLang="en-US" sz="1800">
                  <a:latin typeface="Times" pitchFamily="2" charset="0"/>
                </a:rPr>
                <a:t>flows</a:t>
              </a:r>
              <a:r>
                <a:rPr lang="en-US" altLang="en-US" sz="1600">
                  <a:latin typeface="Times" pitchFamily="2" charset="0"/>
                </a:rPr>
                <a:t> like a fluid but isn</a:t>
              </a:r>
              <a:r>
                <a:rPr lang="en-US" altLang="ja-JP" sz="1600">
                  <a:latin typeface="Times" pitchFamily="2" charset="0"/>
                </a:rPr>
                <a:t>’t.</a:t>
              </a:r>
            </a:p>
            <a:p>
              <a:pPr eaLnBrk="1" hangingPunct="1"/>
              <a:r>
                <a:rPr lang="en-US" altLang="en-US" sz="2000">
                  <a:latin typeface="Times" pitchFamily="2" charset="0"/>
                </a:rPr>
                <a:t>Light </a:t>
              </a:r>
              <a:r>
                <a:rPr lang="en-US" altLang="en-US" sz="1800">
                  <a:latin typeface="Times" pitchFamily="2" charset="0"/>
                </a:rPr>
                <a:t>undulates</a:t>
              </a:r>
              <a:r>
                <a:rPr lang="en-US" altLang="en-US" sz="1600">
                  <a:latin typeface="Times" pitchFamily="2" charset="0"/>
                </a:rPr>
                <a:t> like waves in a medium, but hasn</a:t>
              </a:r>
              <a:r>
                <a:rPr lang="en-US" altLang="ja-JP" sz="1600">
                  <a:latin typeface="Times" pitchFamily="2" charset="0"/>
                </a:rPr>
                <a:t>’t got one.</a:t>
              </a:r>
            </a:p>
            <a:p>
              <a:pPr eaLnBrk="1" hangingPunct="1"/>
              <a:r>
                <a:rPr lang="en-US" altLang="en-US" sz="1600">
                  <a:latin typeface="Times" pitchFamily="2" charset="0"/>
                </a:rPr>
                <a:t>…</a:t>
              </a:r>
            </a:p>
          </p:txBody>
        </p:sp>
        <p:pic>
          <p:nvPicPr>
            <p:cNvPr id="21515" name="Picture 9">
              <a:extLst>
                <a:ext uri="{FF2B5EF4-FFF2-40B4-BE49-F238E27FC236}">
                  <a16:creationId xmlns:a16="http://schemas.microsoft.com/office/drawing/2014/main" id="{A78BF093-FF01-EE9F-66A2-B18790FE35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4577" y="3096600"/>
              <a:ext cx="796992" cy="5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F31442B8-91A7-3D70-DD22-2581ABDA0407}"/>
              </a:ext>
            </a:extLst>
          </p:cNvPr>
          <p:cNvSpPr/>
          <p:nvPr/>
        </p:nvSpPr>
        <p:spPr>
          <a:xfrm>
            <a:off x="4378325" y="2366963"/>
            <a:ext cx="796925" cy="230187"/>
          </a:xfrm>
          <a:custGeom>
            <a:avLst/>
            <a:gdLst>
              <a:gd name="connsiteX0" fmla="*/ 19146 w 797766"/>
              <a:gd name="connsiteY0" fmla="*/ 0 h 229744"/>
              <a:gd name="connsiteX1" fmla="*/ 765856 w 797766"/>
              <a:gd name="connsiteY1" fmla="*/ 19146 h 229744"/>
              <a:gd name="connsiteX2" fmla="*/ 797766 w 797766"/>
              <a:gd name="connsiteY2" fmla="*/ 229744 h 229744"/>
              <a:gd name="connsiteX3" fmla="*/ 0 w 797766"/>
              <a:gd name="connsiteY3" fmla="*/ 216980 h 229744"/>
              <a:gd name="connsiteX4" fmla="*/ 19146 w 797766"/>
              <a:gd name="connsiteY4" fmla="*/ 0 h 22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66" h="229744">
                <a:moveTo>
                  <a:pt x="19146" y="0"/>
                </a:moveTo>
                <a:lnTo>
                  <a:pt x="765856" y="19146"/>
                </a:lnTo>
                <a:lnTo>
                  <a:pt x="797766" y="229744"/>
                </a:lnTo>
                <a:lnTo>
                  <a:pt x="0" y="216980"/>
                </a:lnTo>
                <a:lnTo>
                  <a:pt x="19146" y="0"/>
                </a:lnTo>
                <a:close/>
              </a:path>
            </a:pathLst>
          </a:custGeom>
          <a:solidFill>
            <a:srgbClr val="FFC9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a:extLst>
              <a:ext uri="{FF2B5EF4-FFF2-40B4-BE49-F238E27FC236}">
                <a16:creationId xmlns:a16="http://schemas.microsoft.com/office/drawing/2014/main" id="{0586C4A6-FAD0-0C0B-86A1-E70990E33BBF}"/>
              </a:ext>
            </a:extLst>
          </p:cNvPr>
          <p:cNvSpPr/>
          <p:nvPr/>
        </p:nvSpPr>
        <p:spPr>
          <a:xfrm>
            <a:off x="6261100" y="3446463"/>
            <a:ext cx="1319213" cy="230187"/>
          </a:xfrm>
          <a:custGeom>
            <a:avLst/>
            <a:gdLst>
              <a:gd name="connsiteX0" fmla="*/ 19146 w 797766"/>
              <a:gd name="connsiteY0" fmla="*/ 0 h 229744"/>
              <a:gd name="connsiteX1" fmla="*/ 765856 w 797766"/>
              <a:gd name="connsiteY1" fmla="*/ 19146 h 229744"/>
              <a:gd name="connsiteX2" fmla="*/ 797766 w 797766"/>
              <a:gd name="connsiteY2" fmla="*/ 229744 h 229744"/>
              <a:gd name="connsiteX3" fmla="*/ 0 w 797766"/>
              <a:gd name="connsiteY3" fmla="*/ 216980 h 229744"/>
              <a:gd name="connsiteX4" fmla="*/ 19146 w 797766"/>
              <a:gd name="connsiteY4" fmla="*/ 0 h 22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66" h="229744">
                <a:moveTo>
                  <a:pt x="19146" y="0"/>
                </a:moveTo>
                <a:lnTo>
                  <a:pt x="765856" y="19146"/>
                </a:lnTo>
                <a:lnTo>
                  <a:pt x="797766" y="229744"/>
                </a:lnTo>
                <a:lnTo>
                  <a:pt x="0" y="216980"/>
                </a:lnTo>
                <a:lnTo>
                  <a:pt x="19146" y="0"/>
                </a:lnTo>
                <a:close/>
              </a:path>
            </a:pathLst>
          </a:custGeom>
          <a:solidFill>
            <a:srgbClr val="FFC9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a:extLst>
              <a:ext uri="{FF2B5EF4-FFF2-40B4-BE49-F238E27FC236}">
                <a16:creationId xmlns:a16="http://schemas.microsoft.com/office/drawing/2014/main" id="{2F65ADA5-4913-EAFD-E591-85715E9DEF0B}"/>
              </a:ext>
            </a:extLst>
          </p:cNvPr>
          <p:cNvSpPr/>
          <p:nvPr/>
        </p:nvSpPr>
        <p:spPr>
          <a:xfrm flipH="1">
            <a:off x="230188" y="836613"/>
            <a:ext cx="7588250" cy="1065212"/>
          </a:xfrm>
          <a:custGeom>
            <a:avLst/>
            <a:gdLst>
              <a:gd name="connsiteX0" fmla="*/ 192637 w 7370137"/>
              <a:gd name="connsiteY0" fmla="*/ 0 h 670639"/>
              <a:gd name="connsiteX1" fmla="*/ 7313060 w 7370137"/>
              <a:gd name="connsiteY1" fmla="*/ 192630 h 670639"/>
              <a:gd name="connsiteX2" fmla="*/ 7370137 w 7370137"/>
              <a:gd name="connsiteY2" fmla="*/ 478009 h 670639"/>
              <a:gd name="connsiteX3" fmla="*/ 0 w 7370137"/>
              <a:gd name="connsiteY3" fmla="*/ 670639 h 670639"/>
              <a:gd name="connsiteX4" fmla="*/ 192637 w 7370137"/>
              <a:gd name="connsiteY4" fmla="*/ 0 h 670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0137" h="670639">
                <a:moveTo>
                  <a:pt x="192637" y="0"/>
                </a:moveTo>
                <a:lnTo>
                  <a:pt x="7313060" y="192630"/>
                </a:lnTo>
                <a:lnTo>
                  <a:pt x="7370137" y="478009"/>
                </a:lnTo>
                <a:lnTo>
                  <a:pt x="0" y="670639"/>
                </a:lnTo>
                <a:lnTo>
                  <a:pt x="192637"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2" name="Title 1">
            <a:extLst>
              <a:ext uri="{FF2B5EF4-FFF2-40B4-BE49-F238E27FC236}">
                <a16:creationId xmlns:a16="http://schemas.microsoft.com/office/drawing/2014/main" id="{883FA87D-C7DD-0296-B77F-5059234CACA6}"/>
              </a:ext>
            </a:extLst>
          </p:cNvPr>
          <p:cNvSpPr>
            <a:spLocks noGrp="1"/>
          </p:cNvSpPr>
          <p:nvPr>
            <p:ph type="title"/>
          </p:nvPr>
        </p:nvSpPr>
        <p:spPr>
          <a:xfrm>
            <a:off x="900113" y="752475"/>
            <a:ext cx="2947987" cy="949325"/>
          </a:xfrm>
        </p:spPr>
        <p:txBody>
          <a:bodyPr/>
          <a:lstStyle/>
          <a:p>
            <a:pPr eaLnBrk="1" hangingPunct="1"/>
            <a:r>
              <a:rPr lang="en-US" altLang="en-US" sz="7200">
                <a:latin typeface="Times" pitchFamily="2" charset="0"/>
                <a:ea typeface="ＭＳ Ｐゴシック" panose="020B0600070205080204" pitchFamily="34" charset="-128"/>
              </a:rPr>
              <a:t>Doubts</a:t>
            </a:r>
          </a:p>
        </p:txBody>
      </p:sp>
      <p:sp>
        <p:nvSpPr>
          <p:cNvPr id="3" name="Content Placeholder 2">
            <a:extLst>
              <a:ext uri="{FF2B5EF4-FFF2-40B4-BE49-F238E27FC236}">
                <a16:creationId xmlns:a16="http://schemas.microsoft.com/office/drawing/2014/main" id="{74051AB1-E89D-680B-8772-9090D53D10BE}"/>
              </a:ext>
            </a:extLst>
          </p:cNvPr>
          <p:cNvSpPr>
            <a:spLocks noGrp="1"/>
          </p:cNvSpPr>
          <p:nvPr>
            <p:ph idx="1"/>
          </p:nvPr>
        </p:nvSpPr>
        <p:spPr>
          <a:xfrm>
            <a:off x="0" y="6510338"/>
            <a:ext cx="719138" cy="341312"/>
          </a:xfrm>
        </p:spPr>
        <p:txBody>
          <a:bodyPr rtlCol="0">
            <a:normAutofit fontScale="92500" lnSpcReduction="10000"/>
          </a:bodyPr>
          <a:lstStyle/>
          <a:p>
            <a:pPr eaLnBrk="1" fontAlgn="auto" hangingPunct="1">
              <a:spcAft>
                <a:spcPts val="0"/>
              </a:spcAft>
              <a:buFont typeface="Arial" charset="0"/>
              <a:buNone/>
              <a:defRPr/>
            </a:pPr>
            <a:r>
              <a:rPr lang="en-US" dirty="0">
                <a:ea typeface="+mn-ea"/>
              </a:rPr>
              <a:t> </a:t>
            </a:r>
          </a:p>
        </p:txBody>
      </p:sp>
      <p:sp>
        <p:nvSpPr>
          <p:cNvPr id="22534" name="Slide Number Placeholder 3">
            <a:extLst>
              <a:ext uri="{FF2B5EF4-FFF2-40B4-BE49-F238E27FC236}">
                <a16:creationId xmlns:a16="http://schemas.microsoft.com/office/drawing/2014/main" id="{3B8689DA-6BF3-1FEA-C0B2-9CD3074356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CC1610C-ED32-1A44-B75C-E6E9879E48BE}" type="slidenum">
              <a:rPr lang="en-US" altLang="en-US" sz="1200">
                <a:solidFill>
                  <a:srgbClr val="898989"/>
                </a:solidFill>
                <a:latin typeface="Calibri" panose="020F0502020204030204" pitchFamily="34" charset="0"/>
              </a:rPr>
              <a:pPr eaLnBrk="1" hangingPunct="1"/>
              <a:t>11</a:t>
            </a:fld>
            <a:endParaRPr lang="en-US" altLang="en-US" sz="1200">
              <a:solidFill>
                <a:srgbClr val="898989"/>
              </a:solidFill>
              <a:latin typeface="Calibri" panose="020F0502020204030204" pitchFamily="34" charset="0"/>
            </a:endParaRPr>
          </a:p>
        </p:txBody>
      </p:sp>
      <p:sp>
        <p:nvSpPr>
          <p:cNvPr id="22535" name="TextBox 4">
            <a:extLst>
              <a:ext uri="{FF2B5EF4-FFF2-40B4-BE49-F238E27FC236}">
                <a16:creationId xmlns:a16="http://schemas.microsoft.com/office/drawing/2014/main" id="{E6E47F54-3C81-E869-08B5-DE3F0C4AECA0}"/>
              </a:ext>
            </a:extLst>
          </p:cNvPr>
          <p:cNvSpPr txBox="1">
            <a:spLocks noChangeArrowheads="1"/>
          </p:cNvSpPr>
          <p:nvPr/>
        </p:nvSpPr>
        <p:spPr bwMode="auto">
          <a:xfrm>
            <a:off x="3382963" y="2249488"/>
            <a:ext cx="487521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There is no way</a:t>
            </a:r>
            <a:r>
              <a:rPr lang="en-US" altLang="en-US" sz="1800">
                <a:latin typeface="Times" pitchFamily="2" charset="0"/>
              </a:rPr>
              <a:t> in which we can really assure ourselves </a:t>
            </a:r>
            <a:r>
              <a:rPr lang="en-US" altLang="en-US" sz="1600">
                <a:latin typeface="Times" pitchFamily="2" charset="0"/>
              </a:rPr>
              <a:t>that we are arguing safely by analogy. </a:t>
            </a:r>
            <a:r>
              <a:rPr lang="en-US" altLang="en-US" sz="1400">
                <a:latin typeface="Times" pitchFamily="2" charset="0"/>
              </a:rPr>
              <a:t>The only rule that can be given is this,</a:t>
            </a:r>
            <a:r>
              <a:rPr lang="en-US" altLang="en-US" sz="1200">
                <a:latin typeface="Times" pitchFamily="2" charset="0"/>
              </a:rPr>
              <a:t> that the more closely two things resemble each other, the more likely it is that they are the same in other respects, especially in points closely connected with those observed . … In order to be clear about our conclusions, we ought in fact never to rest satisfied with mere analogy, but ought to try to discover the general laws governing the case.</a:t>
            </a:r>
          </a:p>
          <a:p>
            <a:pPr eaLnBrk="1" hangingPunct="1"/>
            <a:r>
              <a:rPr lang="en-US" altLang="en-US" sz="1200">
                <a:latin typeface="Times" pitchFamily="2" charset="0"/>
              </a:rPr>
              <a:t>William Stanley Jevons, 1879.</a:t>
            </a:r>
          </a:p>
        </p:txBody>
      </p:sp>
      <p:sp>
        <p:nvSpPr>
          <p:cNvPr id="22536" name="TextBox 5">
            <a:extLst>
              <a:ext uri="{FF2B5EF4-FFF2-40B4-BE49-F238E27FC236}">
                <a16:creationId xmlns:a16="http://schemas.microsoft.com/office/drawing/2014/main" id="{7684993E-7CD9-6DEE-BD98-4C5F4AA29CC2}"/>
              </a:ext>
            </a:extLst>
          </p:cNvPr>
          <p:cNvSpPr txBox="1">
            <a:spLocks noChangeArrowheads="1"/>
          </p:cNvSpPr>
          <p:nvPr/>
        </p:nvSpPr>
        <p:spPr bwMode="auto">
          <a:xfrm>
            <a:off x="719138" y="249238"/>
            <a:ext cx="5100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Merely </a:t>
            </a:r>
            <a:r>
              <a:rPr lang="en-US" altLang="en-US" sz="1800" i="1">
                <a:latin typeface="Times" pitchFamily="2" charset="0"/>
              </a:rPr>
              <a:t>bad </a:t>
            </a:r>
            <a:r>
              <a:rPr lang="en-US" altLang="en-US" sz="1800">
                <a:latin typeface="Times" pitchFamily="2" charset="0"/>
              </a:rPr>
              <a:t>luck for a </a:t>
            </a:r>
            <a:r>
              <a:rPr lang="en-US" altLang="en-US" sz="1800" i="1">
                <a:latin typeface="Times" pitchFamily="2" charset="0"/>
              </a:rPr>
              <a:t>good </a:t>
            </a:r>
            <a:r>
              <a:rPr lang="en-US" altLang="en-US" sz="1800">
                <a:latin typeface="Times" pitchFamily="2" charset="0"/>
              </a:rPr>
              <a:t>inference form? Or…</a:t>
            </a:r>
          </a:p>
        </p:txBody>
      </p:sp>
      <p:pic>
        <p:nvPicPr>
          <p:cNvPr id="22537" name="Picture 8" descr="jevons190608.gif">
            <a:extLst>
              <a:ext uri="{FF2B5EF4-FFF2-40B4-BE49-F238E27FC236}">
                <a16:creationId xmlns:a16="http://schemas.microsoft.com/office/drawing/2014/main" id="{CD2E4A90-82BE-0B01-1BD4-5D05E2CC1C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2297113"/>
            <a:ext cx="16954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a:extLst>
              <a:ext uri="{FF2B5EF4-FFF2-40B4-BE49-F238E27FC236}">
                <a16:creationId xmlns:a16="http://schemas.microsoft.com/office/drawing/2014/main" id="{D64FC707-B6C3-6F16-E717-EC37D1D6887E}"/>
              </a:ext>
            </a:extLst>
          </p:cNvPr>
          <p:cNvGrpSpPr>
            <a:grpSpLocks/>
          </p:cNvGrpSpPr>
          <p:nvPr/>
        </p:nvGrpSpPr>
        <p:grpSpPr bwMode="auto">
          <a:xfrm>
            <a:off x="390525" y="4378325"/>
            <a:ext cx="7189788" cy="2030413"/>
            <a:chOff x="390289" y="4377888"/>
            <a:chExt cx="7189840" cy="2031325"/>
          </a:xfrm>
        </p:grpSpPr>
        <p:sp>
          <p:nvSpPr>
            <p:cNvPr id="12" name="Freeform 11">
              <a:extLst>
                <a:ext uri="{FF2B5EF4-FFF2-40B4-BE49-F238E27FC236}">
                  <a16:creationId xmlns:a16="http://schemas.microsoft.com/office/drawing/2014/main" id="{5271C7D4-0B03-166B-004E-78E3248B013C}"/>
                </a:ext>
              </a:extLst>
            </p:cNvPr>
            <p:cNvSpPr/>
            <p:nvPr/>
          </p:nvSpPr>
          <p:spPr>
            <a:xfrm>
              <a:off x="1138007" y="4836882"/>
              <a:ext cx="930282" cy="230290"/>
            </a:xfrm>
            <a:custGeom>
              <a:avLst/>
              <a:gdLst>
                <a:gd name="connsiteX0" fmla="*/ 19146 w 797766"/>
                <a:gd name="connsiteY0" fmla="*/ 0 h 229744"/>
                <a:gd name="connsiteX1" fmla="*/ 765856 w 797766"/>
                <a:gd name="connsiteY1" fmla="*/ 19146 h 229744"/>
                <a:gd name="connsiteX2" fmla="*/ 797766 w 797766"/>
                <a:gd name="connsiteY2" fmla="*/ 229744 h 229744"/>
                <a:gd name="connsiteX3" fmla="*/ 0 w 797766"/>
                <a:gd name="connsiteY3" fmla="*/ 216980 h 229744"/>
                <a:gd name="connsiteX4" fmla="*/ 19146 w 797766"/>
                <a:gd name="connsiteY4" fmla="*/ 0 h 22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66" h="229744">
                  <a:moveTo>
                    <a:pt x="19146" y="0"/>
                  </a:moveTo>
                  <a:lnTo>
                    <a:pt x="765856" y="19146"/>
                  </a:lnTo>
                  <a:lnTo>
                    <a:pt x="797766" y="229744"/>
                  </a:lnTo>
                  <a:lnTo>
                    <a:pt x="0" y="216980"/>
                  </a:lnTo>
                  <a:lnTo>
                    <a:pt x="19146" y="0"/>
                  </a:lnTo>
                  <a:close/>
                </a:path>
              </a:pathLst>
            </a:custGeom>
            <a:solidFill>
              <a:srgbClr val="FFC9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reeform 12">
              <a:extLst>
                <a:ext uri="{FF2B5EF4-FFF2-40B4-BE49-F238E27FC236}">
                  <a16:creationId xmlns:a16="http://schemas.microsoft.com/office/drawing/2014/main" id="{EC663B41-AE14-3C29-784D-F85225915B04}"/>
                </a:ext>
              </a:extLst>
            </p:cNvPr>
            <p:cNvSpPr/>
            <p:nvPr/>
          </p:nvSpPr>
          <p:spPr>
            <a:xfrm>
              <a:off x="2733456" y="5245052"/>
              <a:ext cx="930282" cy="230291"/>
            </a:xfrm>
            <a:custGeom>
              <a:avLst/>
              <a:gdLst>
                <a:gd name="connsiteX0" fmla="*/ 19146 w 797766"/>
                <a:gd name="connsiteY0" fmla="*/ 0 h 229744"/>
                <a:gd name="connsiteX1" fmla="*/ 765856 w 797766"/>
                <a:gd name="connsiteY1" fmla="*/ 19146 h 229744"/>
                <a:gd name="connsiteX2" fmla="*/ 797766 w 797766"/>
                <a:gd name="connsiteY2" fmla="*/ 229744 h 229744"/>
                <a:gd name="connsiteX3" fmla="*/ 0 w 797766"/>
                <a:gd name="connsiteY3" fmla="*/ 216980 h 229744"/>
                <a:gd name="connsiteX4" fmla="*/ 19146 w 797766"/>
                <a:gd name="connsiteY4" fmla="*/ 0 h 22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66" h="229744">
                  <a:moveTo>
                    <a:pt x="19146" y="0"/>
                  </a:moveTo>
                  <a:lnTo>
                    <a:pt x="765856" y="19146"/>
                  </a:lnTo>
                  <a:lnTo>
                    <a:pt x="797766" y="229744"/>
                  </a:lnTo>
                  <a:lnTo>
                    <a:pt x="0" y="216980"/>
                  </a:lnTo>
                  <a:lnTo>
                    <a:pt x="19146" y="0"/>
                  </a:lnTo>
                  <a:close/>
                </a:path>
              </a:pathLst>
            </a:custGeom>
            <a:solidFill>
              <a:srgbClr val="FFC9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41" name="TextBox 7">
              <a:extLst>
                <a:ext uri="{FF2B5EF4-FFF2-40B4-BE49-F238E27FC236}">
                  <a16:creationId xmlns:a16="http://schemas.microsoft.com/office/drawing/2014/main" id="{173D9D81-6F1E-2124-1CBE-70057DC784C1}"/>
                </a:ext>
              </a:extLst>
            </p:cNvPr>
            <p:cNvSpPr txBox="1">
              <a:spLocks noChangeArrowheads="1"/>
            </p:cNvSpPr>
            <p:nvPr/>
          </p:nvSpPr>
          <p:spPr bwMode="auto">
            <a:xfrm>
              <a:off x="390289" y="4377888"/>
              <a:ext cx="548838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Even </a:t>
              </a:r>
              <a:r>
                <a:rPr lang="en-US" altLang="en-US" sz="2000">
                  <a:latin typeface="Times" pitchFamily="2" charset="0"/>
                </a:rPr>
                <a:t>the most</a:t>
              </a:r>
              <a:r>
                <a:rPr lang="en-US" altLang="en-US" sz="1800">
                  <a:latin typeface="Times" pitchFamily="2" charset="0"/>
                </a:rPr>
                <a:t> successful analogies in the history</a:t>
              </a:r>
              <a:r>
                <a:rPr lang="en-US" altLang="en-US" sz="1600">
                  <a:latin typeface="Times" pitchFamily="2" charset="0"/>
                </a:rPr>
                <a:t> of science break down at some point. </a:t>
              </a:r>
              <a:r>
                <a:rPr lang="en-US" altLang="en-US" sz="1400">
                  <a:latin typeface="Times" pitchFamily="2" charset="0"/>
                </a:rPr>
                <a:t>Analogies are a valuable guide as to what facts we may expect, but are never final evidence</a:t>
              </a:r>
              <a:r>
                <a:rPr lang="en-US" altLang="en-US" sz="1200">
                  <a:latin typeface="Times" pitchFamily="2" charset="0"/>
                </a:rPr>
                <a:t> as to what we shall discover. A guide whose reliability is certain to give out at some point must obviously be accepted with caution. We can never feel certain of a conclusion which rests only on analogy, and we must always look for more direct proof. Also we must examine all our methods of thought carefully, because thinking by analogy is much more extensive than many of us are inclined to suppose.</a:t>
              </a:r>
            </a:p>
            <a:p>
              <a:pPr eaLnBrk="1" hangingPunct="1"/>
              <a:r>
                <a:rPr lang="en-US" altLang="en-US" sz="1200">
                  <a:latin typeface="Times" pitchFamily="2" charset="0"/>
                </a:rPr>
                <a:t>Thouless, </a:t>
              </a:r>
              <a:r>
                <a:rPr lang="en-US" altLang="en-US" sz="1200" i="1">
                  <a:latin typeface="Times" pitchFamily="2" charset="0"/>
                </a:rPr>
                <a:t>Straight and Crooked Thinking</a:t>
              </a:r>
              <a:r>
                <a:rPr lang="en-US" altLang="en-US" sz="1200">
                  <a:latin typeface="Times" pitchFamily="2" charset="0"/>
                </a:rPr>
                <a:t> </a:t>
              </a:r>
            </a:p>
          </p:txBody>
        </p:sp>
        <p:pic>
          <p:nvPicPr>
            <p:cNvPr id="22542" name="Picture 9" descr="9781444117189.jpg">
              <a:extLst>
                <a:ext uri="{FF2B5EF4-FFF2-40B4-BE49-F238E27FC236}">
                  <a16:creationId xmlns:a16="http://schemas.microsoft.com/office/drawing/2014/main" id="{D26B2997-4EEE-94CB-1F97-8E90F4FA42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2013" y="4505522"/>
              <a:ext cx="1638116" cy="17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5518ABDB-DC49-6488-0BC5-12BFE25DD79B}"/>
              </a:ext>
            </a:extLst>
          </p:cNvPr>
          <p:cNvSpPr/>
          <p:nvPr/>
        </p:nvSpPr>
        <p:spPr>
          <a:xfrm>
            <a:off x="977900" y="354013"/>
            <a:ext cx="7708900" cy="1052512"/>
          </a:xfrm>
          <a:custGeom>
            <a:avLst/>
            <a:gdLst>
              <a:gd name="connsiteX0" fmla="*/ 383954 w 7708605"/>
              <a:gd name="connsiteY0" fmla="*/ 0 h 1051441"/>
              <a:gd name="connsiteX1" fmla="*/ 7578652 w 7708605"/>
              <a:gd name="connsiteY1" fmla="*/ 431209 h 1051441"/>
              <a:gd name="connsiteX2" fmla="*/ 7708605 w 7708605"/>
              <a:gd name="connsiteY2" fmla="*/ 649767 h 1051441"/>
              <a:gd name="connsiteX3" fmla="*/ 0 w 7708605"/>
              <a:gd name="connsiteY3" fmla="*/ 1051441 h 1051441"/>
              <a:gd name="connsiteX4" fmla="*/ 383954 w 7708605"/>
              <a:gd name="connsiteY4" fmla="*/ 0 h 1051441"/>
              <a:gd name="connsiteX0" fmla="*/ 383954 w 7708605"/>
              <a:gd name="connsiteY0" fmla="*/ 0 h 1051441"/>
              <a:gd name="connsiteX1" fmla="*/ 7578652 w 7708605"/>
              <a:gd name="connsiteY1" fmla="*/ 431209 h 1051441"/>
              <a:gd name="connsiteX2" fmla="*/ 7708605 w 7708605"/>
              <a:gd name="connsiteY2" fmla="*/ 649767 h 1051441"/>
              <a:gd name="connsiteX3" fmla="*/ 0 w 7708605"/>
              <a:gd name="connsiteY3" fmla="*/ 1051441 h 1051441"/>
              <a:gd name="connsiteX4" fmla="*/ 383954 w 7708605"/>
              <a:gd name="connsiteY4" fmla="*/ 0 h 1051441"/>
              <a:gd name="connsiteX0" fmla="*/ 383954 w 7708605"/>
              <a:gd name="connsiteY0" fmla="*/ 0 h 1051441"/>
              <a:gd name="connsiteX1" fmla="*/ 7578652 w 7708605"/>
              <a:gd name="connsiteY1" fmla="*/ 431209 h 1051441"/>
              <a:gd name="connsiteX2" fmla="*/ 7708605 w 7708605"/>
              <a:gd name="connsiteY2" fmla="*/ 649767 h 1051441"/>
              <a:gd name="connsiteX3" fmla="*/ 0 w 7708605"/>
              <a:gd name="connsiteY3" fmla="*/ 1051441 h 1051441"/>
              <a:gd name="connsiteX4" fmla="*/ 383954 w 7708605"/>
              <a:gd name="connsiteY4" fmla="*/ 0 h 105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8605" h="1051441">
                <a:moveTo>
                  <a:pt x="383954" y="0"/>
                </a:moveTo>
                <a:lnTo>
                  <a:pt x="7578652" y="431209"/>
                </a:lnTo>
                <a:cubicBezTo>
                  <a:pt x="7703670" y="651479"/>
                  <a:pt x="7707535" y="665469"/>
                  <a:pt x="7708605" y="649767"/>
                </a:cubicBezTo>
                <a:lnTo>
                  <a:pt x="0" y="1051441"/>
                </a:lnTo>
                <a:lnTo>
                  <a:pt x="383954" y="0"/>
                </a:lnTo>
                <a:close/>
              </a:path>
            </a:pathLst>
          </a:custGeom>
          <a:solidFill>
            <a:srgbClr val="B4B4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Freeform 19">
            <a:extLst>
              <a:ext uri="{FF2B5EF4-FFF2-40B4-BE49-F238E27FC236}">
                <a16:creationId xmlns:a16="http://schemas.microsoft.com/office/drawing/2014/main" id="{3A196F5A-7939-BADD-BA5E-A1A4A6762F66}"/>
              </a:ext>
            </a:extLst>
          </p:cNvPr>
          <p:cNvSpPr/>
          <p:nvPr/>
        </p:nvSpPr>
        <p:spPr>
          <a:xfrm>
            <a:off x="4054475" y="1711325"/>
            <a:ext cx="1563688" cy="50641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Freeform 20">
            <a:extLst>
              <a:ext uri="{FF2B5EF4-FFF2-40B4-BE49-F238E27FC236}">
                <a16:creationId xmlns:a16="http://schemas.microsoft.com/office/drawing/2014/main" id="{967CF24E-0958-30D1-F3D8-9953F50EA30E}"/>
              </a:ext>
            </a:extLst>
          </p:cNvPr>
          <p:cNvSpPr/>
          <p:nvPr/>
        </p:nvSpPr>
        <p:spPr>
          <a:xfrm rot="10800000">
            <a:off x="4064000" y="2360613"/>
            <a:ext cx="1563688" cy="50641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Freeform 21">
            <a:extLst>
              <a:ext uri="{FF2B5EF4-FFF2-40B4-BE49-F238E27FC236}">
                <a16:creationId xmlns:a16="http://schemas.microsoft.com/office/drawing/2014/main" id="{63CAD6B4-C3F1-09A3-AC4D-D6F6628739C2}"/>
              </a:ext>
            </a:extLst>
          </p:cNvPr>
          <p:cNvSpPr/>
          <p:nvPr/>
        </p:nvSpPr>
        <p:spPr>
          <a:xfrm>
            <a:off x="4138613" y="3041650"/>
            <a:ext cx="1563687" cy="41116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Freeform 22">
            <a:extLst>
              <a:ext uri="{FF2B5EF4-FFF2-40B4-BE49-F238E27FC236}">
                <a16:creationId xmlns:a16="http://schemas.microsoft.com/office/drawing/2014/main" id="{CD8EB43A-5958-3891-39E4-3867079D2482}"/>
              </a:ext>
            </a:extLst>
          </p:cNvPr>
          <p:cNvSpPr/>
          <p:nvPr/>
        </p:nvSpPr>
        <p:spPr>
          <a:xfrm rot="10800000">
            <a:off x="3975100" y="3563938"/>
            <a:ext cx="1643063" cy="42386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Freeform 23">
            <a:extLst>
              <a:ext uri="{FF2B5EF4-FFF2-40B4-BE49-F238E27FC236}">
                <a16:creationId xmlns:a16="http://schemas.microsoft.com/office/drawing/2014/main" id="{A588D0D2-3F85-9F03-15F0-DF12B80A479D}"/>
              </a:ext>
            </a:extLst>
          </p:cNvPr>
          <p:cNvSpPr/>
          <p:nvPr/>
        </p:nvSpPr>
        <p:spPr>
          <a:xfrm>
            <a:off x="4054475" y="4222750"/>
            <a:ext cx="1563688" cy="50641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Freeform 24">
            <a:extLst>
              <a:ext uri="{FF2B5EF4-FFF2-40B4-BE49-F238E27FC236}">
                <a16:creationId xmlns:a16="http://schemas.microsoft.com/office/drawing/2014/main" id="{D6D3C7EC-A227-89E3-A7C8-6CBCCC545FA5}"/>
              </a:ext>
            </a:extLst>
          </p:cNvPr>
          <p:cNvSpPr/>
          <p:nvPr/>
        </p:nvSpPr>
        <p:spPr>
          <a:xfrm>
            <a:off x="6376988" y="1747838"/>
            <a:ext cx="1563687" cy="50641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Freeform 25">
            <a:extLst>
              <a:ext uri="{FF2B5EF4-FFF2-40B4-BE49-F238E27FC236}">
                <a16:creationId xmlns:a16="http://schemas.microsoft.com/office/drawing/2014/main" id="{46FE1A0A-9E41-0E65-6324-6CBD061922AB}"/>
              </a:ext>
            </a:extLst>
          </p:cNvPr>
          <p:cNvSpPr/>
          <p:nvPr/>
        </p:nvSpPr>
        <p:spPr>
          <a:xfrm rot="10800000">
            <a:off x="6376988" y="2368550"/>
            <a:ext cx="1563687" cy="50641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Freeform 26">
            <a:extLst>
              <a:ext uri="{FF2B5EF4-FFF2-40B4-BE49-F238E27FC236}">
                <a16:creationId xmlns:a16="http://schemas.microsoft.com/office/drawing/2014/main" id="{84FF650E-9652-0476-2DE6-306E80B002E9}"/>
              </a:ext>
            </a:extLst>
          </p:cNvPr>
          <p:cNvSpPr/>
          <p:nvPr/>
        </p:nvSpPr>
        <p:spPr>
          <a:xfrm>
            <a:off x="6451600" y="2982913"/>
            <a:ext cx="1563688" cy="50641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Freeform 27">
            <a:extLst>
              <a:ext uri="{FF2B5EF4-FFF2-40B4-BE49-F238E27FC236}">
                <a16:creationId xmlns:a16="http://schemas.microsoft.com/office/drawing/2014/main" id="{21963124-653E-3C32-5997-1E86700C5C9F}"/>
              </a:ext>
            </a:extLst>
          </p:cNvPr>
          <p:cNvSpPr/>
          <p:nvPr/>
        </p:nvSpPr>
        <p:spPr>
          <a:xfrm rot="10800000">
            <a:off x="6288088" y="3563938"/>
            <a:ext cx="1644650" cy="42386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Freeform 28">
            <a:extLst>
              <a:ext uri="{FF2B5EF4-FFF2-40B4-BE49-F238E27FC236}">
                <a16:creationId xmlns:a16="http://schemas.microsoft.com/office/drawing/2014/main" id="{70964431-2BEE-7B62-D50E-6CF29203BF82}"/>
              </a:ext>
            </a:extLst>
          </p:cNvPr>
          <p:cNvSpPr/>
          <p:nvPr/>
        </p:nvSpPr>
        <p:spPr>
          <a:xfrm>
            <a:off x="6369050" y="4222750"/>
            <a:ext cx="1563688" cy="50641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64" name="Title 1">
            <a:extLst>
              <a:ext uri="{FF2B5EF4-FFF2-40B4-BE49-F238E27FC236}">
                <a16:creationId xmlns:a16="http://schemas.microsoft.com/office/drawing/2014/main" id="{75FB24A9-1181-B56C-1D83-D74FA98E218E}"/>
              </a:ext>
            </a:extLst>
          </p:cNvPr>
          <p:cNvSpPr>
            <a:spLocks noGrp="1"/>
          </p:cNvSpPr>
          <p:nvPr>
            <p:ph type="title"/>
          </p:nvPr>
        </p:nvSpPr>
        <p:spPr/>
        <p:txBody>
          <a:bodyPr/>
          <a:lstStyle/>
          <a:p>
            <a:pPr eaLnBrk="1" hangingPunct="1"/>
            <a:r>
              <a:rPr lang="en-US" altLang="en-US">
                <a:latin typeface="Times" pitchFamily="2" charset="0"/>
                <a:ea typeface="ＭＳ Ｐゴシック" panose="020B0600070205080204" pitchFamily="34" charset="-128"/>
              </a:rPr>
              <a:t>Two-Dimensional Account</a:t>
            </a:r>
          </a:p>
        </p:txBody>
      </p:sp>
      <p:sp>
        <p:nvSpPr>
          <p:cNvPr id="3" name="Content Placeholder 2">
            <a:extLst>
              <a:ext uri="{FF2B5EF4-FFF2-40B4-BE49-F238E27FC236}">
                <a16:creationId xmlns:a16="http://schemas.microsoft.com/office/drawing/2014/main" id="{8E5FEF15-45B3-BF27-8458-8A3F57D03B2C}"/>
              </a:ext>
            </a:extLst>
          </p:cNvPr>
          <p:cNvSpPr>
            <a:spLocks noGrp="1"/>
          </p:cNvSpPr>
          <p:nvPr>
            <p:ph idx="1"/>
          </p:nvPr>
        </p:nvSpPr>
        <p:spPr/>
        <p:txBody>
          <a:bodyPr rtlCol="0">
            <a:normAutofit/>
          </a:bodyPr>
          <a:lstStyle/>
          <a:p>
            <a:pPr eaLnBrk="1" fontAlgn="auto" hangingPunct="1">
              <a:spcAft>
                <a:spcPts val="0"/>
              </a:spcAft>
              <a:buFont typeface="Arial" charset="0"/>
              <a:buNone/>
              <a:defRPr/>
            </a:pPr>
            <a:r>
              <a:rPr lang="en-US" dirty="0">
                <a:ea typeface="+mn-ea"/>
              </a:rPr>
              <a:t> </a:t>
            </a:r>
          </a:p>
        </p:txBody>
      </p:sp>
      <p:sp>
        <p:nvSpPr>
          <p:cNvPr id="23566" name="Slide Number Placeholder 3">
            <a:extLst>
              <a:ext uri="{FF2B5EF4-FFF2-40B4-BE49-F238E27FC236}">
                <a16:creationId xmlns:a16="http://schemas.microsoft.com/office/drawing/2014/main" id="{693A3A09-586B-F83F-33A6-6A64DC20AE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78A5E1D-DF23-9B47-B0AA-07ACE29DAC38}" type="slidenum">
              <a:rPr lang="en-US" altLang="en-US" sz="1200">
                <a:solidFill>
                  <a:srgbClr val="898989"/>
                </a:solidFill>
                <a:latin typeface="Calibri" panose="020F0502020204030204" pitchFamily="34" charset="0"/>
              </a:rPr>
              <a:pPr eaLnBrk="1" hangingPunct="1"/>
              <a:t>12</a:t>
            </a:fld>
            <a:endParaRPr lang="en-US" altLang="en-US" sz="1200">
              <a:solidFill>
                <a:srgbClr val="898989"/>
              </a:solidFill>
              <a:latin typeface="Calibri" panose="020F0502020204030204" pitchFamily="34" charset="0"/>
            </a:endParaRPr>
          </a:p>
        </p:txBody>
      </p:sp>
      <p:sp>
        <p:nvSpPr>
          <p:cNvPr id="23567" name="TextBox 5">
            <a:extLst>
              <a:ext uri="{FF2B5EF4-FFF2-40B4-BE49-F238E27FC236}">
                <a16:creationId xmlns:a16="http://schemas.microsoft.com/office/drawing/2014/main" id="{D79FDADE-03A7-622C-FBB4-D3536F1AEA52}"/>
              </a:ext>
            </a:extLst>
          </p:cNvPr>
          <p:cNvSpPr txBox="1">
            <a:spLocks noChangeArrowheads="1"/>
          </p:cNvSpPr>
          <p:nvPr/>
        </p:nvSpPr>
        <p:spPr bwMode="auto">
          <a:xfrm>
            <a:off x="4373563" y="1711325"/>
            <a:ext cx="1039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Source</a:t>
            </a:r>
            <a:endParaRPr lang="en-US" altLang="en-US" sz="1800">
              <a:latin typeface="Times" pitchFamily="2" charset="0"/>
            </a:endParaRPr>
          </a:p>
        </p:txBody>
      </p:sp>
      <p:sp>
        <p:nvSpPr>
          <p:cNvPr id="23568" name="TextBox 6">
            <a:extLst>
              <a:ext uri="{FF2B5EF4-FFF2-40B4-BE49-F238E27FC236}">
                <a16:creationId xmlns:a16="http://schemas.microsoft.com/office/drawing/2014/main" id="{2C26E3F6-5B19-04D9-FDFE-E6399E5746A8}"/>
              </a:ext>
            </a:extLst>
          </p:cNvPr>
          <p:cNvSpPr txBox="1">
            <a:spLocks noChangeArrowheads="1"/>
          </p:cNvSpPr>
          <p:nvPr/>
        </p:nvSpPr>
        <p:spPr bwMode="auto">
          <a:xfrm>
            <a:off x="6661150" y="1711325"/>
            <a:ext cx="96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Target</a:t>
            </a:r>
          </a:p>
        </p:txBody>
      </p:sp>
      <p:sp>
        <p:nvSpPr>
          <p:cNvPr id="23569" name="TextBox 7">
            <a:extLst>
              <a:ext uri="{FF2B5EF4-FFF2-40B4-BE49-F238E27FC236}">
                <a16:creationId xmlns:a16="http://schemas.microsoft.com/office/drawing/2014/main" id="{28BE2A3D-929D-9672-78B6-E5A9171ACEF7}"/>
              </a:ext>
            </a:extLst>
          </p:cNvPr>
          <p:cNvSpPr txBox="1">
            <a:spLocks noChangeArrowheads="1"/>
          </p:cNvSpPr>
          <p:nvPr/>
        </p:nvSpPr>
        <p:spPr bwMode="auto">
          <a:xfrm>
            <a:off x="4298950" y="2360613"/>
            <a:ext cx="111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P</a:t>
            </a:r>
          </a:p>
        </p:txBody>
      </p:sp>
      <p:sp>
        <p:nvSpPr>
          <p:cNvPr id="23570" name="TextBox 8">
            <a:extLst>
              <a:ext uri="{FF2B5EF4-FFF2-40B4-BE49-F238E27FC236}">
                <a16:creationId xmlns:a16="http://schemas.microsoft.com/office/drawing/2014/main" id="{04A30713-6619-3F19-8777-E40C0802D837}"/>
              </a:ext>
            </a:extLst>
          </p:cNvPr>
          <p:cNvSpPr txBox="1">
            <a:spLocks noChangeArrowheads="1"/>
          </p:cNvSpPr>
          <p:nvPr/>
        </p:nvSpPr>
        <p:spPr bwMode="auto">
          <a:xfrm>
            <a:off x="6583363" y="2360613"/>
            <a:ext cx="1266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P*</a:t>
            </a:r>
            <a:endParaRPr lang="en-US" altLang="en-US" sz="1800">
              <a:latin typeface="Times" pitchFamily="2" charset="0"/>
            </a:endParaRPr>
          </a:p>
        </p:txBody>
      </p:sp>
      <p:sp>
        <p:nvSpPr>
          <p:cNvPr id="23571" name="TextBox 9">
            <a:extLst>
              <a:ext uri="{FF2B5EF4-FFF2-40B4-BE49-F238E27FC236}">
                <a16:creationId xmlns:a16="http://schemas.microsoft.com/office/drawing/2014/main" id="{680D29E9-5877-8999-68B8-479BF4966F5B}"/>
              </a:ext>
            </a:extLst>
          </p:cNvPr>
          <p:cNvSpPr txBox="1">
            <a:spLocks noChangeArrowheads="1"/>
          </p:cNvSpPr>
          <p:nvPr/>
        </p:nvSpPr>
        <p:spPr bwMode="auto">
          <a:xfrm>
            <a:off x="4298950" y="2946400"/>
            <a:ext cx="116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A</a:t>
            </a:r>
            <a:endParaRPr lang="en-US" altLang="en-US" sz="1800">
              <a:latin typeface="Times" pitchFamily="2" charset="0"/>
            </a:endParaRPr>
          </a:p>
        </p:txBody>
      </p:sp>
      <p:sp>
        <p:nvSpPr>
          <p:cNvPr id="23572" name="TextBox 10">
            <a:extLst>
              <a:ext uri="{FF2B5EF4-FFF2-40B4-BE49-F238E27FC236}">
                <a16:creationId xmlns:a16="http://schemas.microsoft.com/office/drawing/2014/main" id="{0DFE6C0A-5CE9-CFCC-777D-3E0DA902C0D6}"/>
              </a:ext>
            </a:extLst>
          </p:cNvPr>
          <p:cNvSpPr txBox="1">
            <a:spLocks noChangeArrowheads="1"/>
          </p:cNvSpPr>
          <p:nvPr/>
        </p:nvSpPr>
        <p:spPr bwMode="auto">
          <a:xfrm>
            <a:off x="6383338" y="2946400"/>
            <a:ext cx="181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i="1">
                <a:latin typeface="Times" pitchFamily="2" charset="0"/>
              </a:rPr>
              <a:t>not-</a:t>
            </a:r>
            <a:r>
              <a:rPr lang="en-US" altLang="en-US">
                <a:latin typeface="Times" pitchFamily="2" charset="0"/>
              </a:rPr>
              <a:t>A*</a:t>
            </a:r>
            <a:endParaRPr lang="en-US" altLang="en-US" sz="1800">
              <a:latin typeface="Times" pitchFamily="2" charset="0"/>
            </a:endParaRPr>
          </a:p>
        </p:txBody>
      </p:sp>
      <p:sp>
        <p:nvSpPr>
          <p:cNvPr id="23573" name="TextBox 11">
            <a:extLst>
              <a:ext uri="{FF2B5EF4-FFF2-40B4-BE49-F238E27FC236}">
                <a16:creationId xmlns:a16="http://schemas.microsoft.com/office/drawing/2014/main" id="{3F44F8F9-D49C-9BCF-6021-EE5388C85283}"/>
              </a:ext>
            </a:extLst>
          </p:cNvPr>
          <p:cNvSpPr txBox="1">
            <a:spLocks noChangeArrowheads="1"/>
          </p:cNvSpPr>
          <p:nvPr/>
        </p:nvSpPr>
        <p:spPr bwMode="auto">
          <a:xfrm>
            <a:off x="1304925" y="958850"/>
            <a:ext cx="4465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Mary B. Hesse, </a:t>
            </a:r>
            <a:r>
              <a:rPr lang="en-US" altLang="en-US" sz="1400" i="1">
                <a:latin typeface="Times" pitchFamily="2" charset="0"/>
              </a:rPr>
              <a:t>Models and Analogies in Science.</a:t>
            </a:r>
            <a:r>
              <a:rPr lang="en-US" altLang="en-US" sz="1400">
                <a:latin typeface="Times" pitchFamily="2" charset="0"/>
              </a:rPr>
              <a:t> (1966)</a:t>
            </a:r>
          </a:p>
        </p:txBody>
      </p:sp>
      <p:sp>
        <p:nvSpPr>
          <p:cNvPr id="23574" name="TextBox 12">
            <a:extLst>
              <a:ext uri="{FF2B5EF4-FFF2-40B4-BE49-F238E27FC236}">
                <a16:creationId xmlns:a16="http://schemas.microsoft.com/office/drawing/2014/main" id="{EFCE3E5C-C651-E765-54AD-6413D6421A3E}"/>
              </a:ext>
            </a:extLst>
          </p:cNvPr>
          <p:cNvSpPr txBox="1">
            <a:spLocks noChangeArrowheads="1"/>
          </p:cNvSpPr>
          <p:nvPr/>
        </p:nvSpPr>
        <p:spPr bwMode="auto">
          <a:xfrm>
            <a:off x="3984625" y="3563938"/>
            <a:ext cx="1643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i="1">
                <a:latin typeface="Times" pitchFamily="2" charset="0"/>
              </a:rPr>
              <a:t>not-</a:t>
            </a:r>
            <a:r>
              <a:rPr lang="en-US" altLang="en-US">
                <a:latin typeface="Times" pitchFamily="2" charset="0"/>
              </a:rPr>
              <a:t>B</a:t>
            </a:r>
            <a:endParaRPr lang="en-US" altLang="en-US" sz="1800">
              <a:latin typeface="Times" pitchFamily="2" charset="0"/>
            </a:endParaRPr>
          </a:p>
        </p:txBody>
      </p:sp>
      <p:sp>
        <p:nvSpPr>
          <p:cNvPr id="23575" name="TextBox 13">
            <a:extLst>
              <a:ext uri="{FF2B5EF4-FFF2-40B4-BE49-F238E27FC236}">
                <a16:creationId xmlns:a16="http://schemas.microsoft.com/office/drawing/2014/main" id="{A85CFD49-0B3E-D2AA-B4F5-B5234954BF53}"/>
              </a:ext>
            </a:extLst>
          </p:cNvPr>
          <p:cNvSpPr txBox="1">
            <a:spLocks noChangeArrowheads="1"/>
          </p:cNvSpPr>
          <p:nvPr/>
        </p:nvSpPr>
        <p:spPr bwMode="auto">
          <a:xfrm>
            <a:off x="6583363" y="3563938"/>
            <a:ext cx="130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B*</a:t>
            </a:r>
            <a:endParaRPr lang="en-US" altLang="en-US" sz="1800">
              <a:latin typeface="Times" pitchFamily="2" charset="0"/>
            </a:endParaRPr>
          </a:p>
        </p:txBody>
      </p:sp>
      <p:sp>
        <p:nvSpPr>
          <p:cNvPr id="23576" name="TextBox 14">
            <a:extLst>
              <a:ext uri="{FF2B5EF4-FFF2-40B4-BE49-F238E27FC236}">
                <a16:creationId xmlns:a16="http://schemas.microsoft.com/office/drawing/2014/main" id="{B00D790C-EA80-C8FA-6BDC-BCA898071293}"/>
              </a:ext>
            </a:extLst>
          </p:cNvPr>
          <p:cNvSpPr txBox="1">
            <a:spLocks noChangeArrowheads="1"/>
          </p:cNvSpPr>
          <p:nvPr/>
        </p:nvSpPr>
        <p:spPr bwMode="auto">
          <a:xfrm>
            <a:off x="4224338" y="4222750"/>
            <a:ext cx="116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Q</a:t>
            </a:r>
            <a:endParaRPr lang="en-US" altLang="en-US" sz="1800">
              <a:latin typeface="Times" pitchFamily="2" charset="0"/>
            </a:endParaRPr>
          </a:p>
        </p:txBody>
      </p:sp>
      <p:sp>
        <p:nvSpPr>
          <p:cNvPr id="23577" name="TextBox 15">
            <a:extLst>
              <a:ext uri="{FF2B5EF4-FFF2-40B4-BE49-F238E27FC236}">
                <a16:creationId xmlns:a16="http://schemas.microsoft.com/office/drawing/2014/main" id="{A30DA1EB-5B35-0649-F196-39D02BC19694}"/>
              </a:ext>
            </a:extLst>
          </p:cNvPr>
          <p:cNvSpPr txBox="1">
            <a:spLocks noChangeArrowheads="1"/>
          </p:cNvSpPr>
          <p:nvPr/>
        </p:nvSpPr>
        <p:spPr bwMode="auto">
          <a:xfrm>
            <a:off x="6545263" y="4222750"/>
            <a:ext cx="1317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Q*</a:t>
            </a:r>
            <a:endParaRPr lang="en-US" altLang="en-US" sz="1800">
              <a:latin typeface="Times" pitchFamily="2" charset="0"/>
            </a:endParaRPr>
          </a:p>
        </p:txBody>
      </p:sp>
      <p:sp>
        <p:nvSpPr>
          <p:cNvPr id="18" name="Freeform 17">
            <a:extLst>
              <a:ext uri="{FF2B5EF4-FFF2-40B4-BE49-F238E27FC236}">
                <a16:creationId xmlns:a16="http://schemas.microsoft.com/office/drawing/2014/main" id="{22C645C2-192F-3789-1E2B-BBC37FA11BFD}"/>
              </a:ext>
            </a:extLst>
          </p:cNvPr>
          <p:cNvSpPr/>
          <p:nvPr/>
        </p:nvSpPr>
        <p:spPr>
          <a:xfrm>
            <a:off x="3733800" y="4111625"/>
            <a:ext cx="4613275" cy="0"/>
          </a:xfrm>
          <a:custGeom>
            <a:avLst/>
            <a:gdLst>
              <a:gd name="connsiteX0" fmla="*/ 0 w 4808279"/>
              <a:gd name="connsiteY0" fmla="*/ 17721 h 67930"/>
              <a:gd name="connsiteX1" fmla="*/ 1713024 w 4808279"/>
              <a:gd name="connsiteY1" fmla="*/ 64977 h 67930"/>
              <a:gd name="connsiteX2" fmla="*/ 3437861 w 4808279"/>
              <a:gd name="connsiteY2" fmla="*/ 0 h 67930"/>
              <a:gd name="connsiteX3" fmla="*/ 4613349 w 4808279"/>
              <a:gd name="connsiteY3" fmla="*/ 17721 h 67930"/>
              <a:gd name="connsiteX4" fmla="*/ 4607442 w 4808279"/>
              <a:gd name="connsiteY4" fmla="*/ 23628 h 67930"/>
              <a:gd name="connsiteX0" fmla="*/ 0 w 4920512"/>
              <a:gd name="connsiteY0" fmla="*/ 17721 h 188728"/>
              <a:gd name="connsiteX1" fmla="*/ 1713024 w 4920512"/>
              <a:gd name="connsiteY1" fmla="*/ 64977 h 188728"/>
              <a:gd name="connsiteX2" fmla="*/ 3437861 w 4920512"/>
              <a:gd name="connsiteY2" fmla="*/ 0 h 188728"/>
              <a:gd name="connsiteX3" fmla="*/ 4613349 w 4920512"/>
              <a:gd name="connsiteY3" fmla="*/ 17721 h 188728"/>
              <a:gd name="connsiteX4" fmla="*/ 4920512 w 4920512"/>
              <a:gd name="connsiteY4" fmla="*/ 188728 h 188728"/>
              <a:gd name="connsiteX0" fmla="*/ 0 w 4613349"/>
              <a:gd name="connsiteY0" fmla="*/ 17721 h 67930"/>
              <a:gd name="connsiteX1" fmla="*/ 1713024 w 4613349"/>
              <a:gd name="connsiteY1" fmla="*/ 64977 h 67930"/>
              <a:gd name="connsiteX2" fmla="*/ 3437861 w 4613349"/>
              <a:gd name="connsiteY2" fmla="*/ 0 h 67930"/>
              <a:gd name="connsiteX3" fmla="*/ 4613349 w 4613349"/>
              <a:gd name="connsiteY3" fmla="*/ 17721 h 67930"/>
              <a:gd name="connsiteX0" fmla="*/ 0 w 4613349"/>
              <a:gd name="connsiteY0" fmla="*/ 17721 h 67930"/>
              <a:gd name="connsiteX1" fmla="*/ 1713024 w 4613349"/>
              <a:gd name="connsiteY1" fmla="*/ 64977 h 67930"/>
              <a:gd name="connsiteX2" fmla="*/ 3437861 w 4613349"/>
              <a:gd name="connsiteY2" fmla="*/ 0 h 67930"/>
              <a:gd name="connsiteX3" fmla="*/ 4613349 w 4613349"/>
              <a:gd name="connsiteY3" fmla="*/ 17721 h 67930"/>
              <a:gd name="connsiteX0" fmla="*/ 0 w 4613349"/>
              <a:gd name="connsiteY0" fmla="*/ 17721 h 67930"/>
              <a:gd name="connsiteX1" fmla="*/ 1713024 w 4613349"/>
              <a:gd name="connsiteY1" fmla="*/ 64977 h 67930"/>
              <a:gd name="connsiteX2" fmla="*/ 3437861 w 4613349"/>
              <a:gd name="connsiteY2" fmla="*/ 0 h 67930"/>
              <a:gd name="connsiteX3" fmla="*/ 4613349 w 4613349"/>
              <a:gd name="connsiteY3" fmla="*/ 17721 h 67930"/>
              <a:gd name="connsiteX0" fmla="*/ 0 w 4613349"/>
              <a:gd name="connsiteY0" fmla="*/ 17721 h 17721"/>
              <a:gd name="connsiteX1" fmla="*/ 3437861 w 4613349"/>
              <a:gd name="connsiteY1" fmla="*/ 0 h 17721"/>
              <a:gd name="connsiteX2" fmla="*/ 4613349 w 4613349"/>
              <a:gd name="connsiteY2" fmla="*/ 17721 h 17721"/>
              <a:gd name="connsiteX0" fmla="*/ 0 w 4613349"/>
              <a:gd name="connsiteY0" fmla="*/ 0 h 0"/>
              <a:gd name="connsiteX1" fmla="*/ 4613349 w 4613349"/>
              <a:gd name="connsiteY1" fmla="*/ 0 h 0"/>
            </a:gdLst>
            <a:ahLst/>
            <a:cxnLst>
              <a:cxn ang="0">
                <a:pos x="connsiteX0" y="connsiteY0"/>
              </a:cxn>
              <a:cxn ang="0">
                <a:pos x="connsiteX1" y="connsiteY1"/>
              </a:cxn>
            </a:cxnLst>
            <a:rect l="l" t="t" r="r" b="b"/>
            <a:pathLst>
              <a:path w="4613349">
                <a:moveTo>
                  <a:pt x="0" y="0"/>
                </a:moveTo>
                <a:lnTo>
                  <a:pt x="4613349" y="0"/>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3579" name="TextBox 18">
            <a:extLst>
              <a:ext uri="{FF2B5EF4-FFF2-40B4-BE49-F238E27FC236}">
                <a16:creationId xmlns:a16="http://schemas.microsoft.com/office/drawing/2014/main" id="{91066AEC-69B3-6318-1493-849DE06F391F}"/>
              </a:ext>
            </a:extLst>
          </p:cNvPr>
          <p:cNvSpPr txBox="1">
            <a:spLocks noChangeArrowheads="1"/>
          </p:cNvSpPr>
          <p:nvPr/>
        </p:nvSpPr>
        <p:spPr bwMode="auto">
          <a:xfrm>
            <a:off x="8318500" y="1747838"/>
            <a:ext cx="73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Bartha</a:t>
            </a:r>
            <a:r>
              <a:rPr lang="ja-JP" altLang="en-US" sz="1200">
                <a:latin typeface="Times" pitchFamily="2" charset="0"/>
              </a:rPr>
              <a:t>’</a:t>
            </a:r>
            <a:r>
              <a:rPr lang="en-US" altLang="ja-JP" sz="1200">
                <a:latin typeface="Times" pitchFamily="2" charset="0"/>
              </a:rPr>
              <a:t>s synopsis</a:t>
            </a:r>
            <a:endParaRPr lang="en-US" altLang="en-US" sz="1200">
              <a:latin typeface="Times" pitchFamily="2" charset="0"/>
            </a:endParaRPr>
          </a:p>
        </p:txBody>
      </p:sp>
      <p:grpSp>
        <p:nvGrpSpPr>
          <p:cNvPr id="2" name="Group 46">
            <a:extLst>
              <a:ext uri="{FF2B5EF4-FFF2-40B4-BE49-F238E27FC236}">
                <a16:creationId xmlns:a16="http://schemas.microsoft.com/office/drawing/2014/main" id="{CD213C48-8CF0-476B-5B98-FD5ED7D8E415}"/>
              </a:ext>
            </a:extLst>
          </p:cNvPr>
          <p:cNvGrpSpPr>
            <a:grpSpLocks/>
          </p:cNvGrpSpPr>
          <p:nvPr/>
        </p:nvGrpSpPr>
        <p:grpSpPr bwMode="auto">
          <a:xfrm>
            <a:off x="885825" y="2274888"/>
            <a:ext cx="7620000" cy="649287"/>
            <a:chOff x="886047" y="2274186"/>
            <a:chExt cx="7620000" cy="649768"/>
          </a:xfrm>
        </p:grpSpPr>
        <p:grpSp>
          <p:nvGrpSpPr>
            <p:cNvPr id="23589" name="Group 35">
              <a:extLst>
                <a:ext uri="{FF2B5EF4-FFF2-40B4-BE49-F238E27FC236}">
                  <a16:creationId xmlns:a16="http://schemas.microsoft.com/office/drawing/2014/main" id="{CB75572F-6D3B-A167-BCDE-676C5CA53BC0}"/>
                </a:ext>
              </a:extLst>
            </p:cNvPr>
            <p:cNvGrpSpPr>
              <a:grpSpLocks/>
            </p:cNvGrpSpPr>
            <p:nvPr/>
          </p:nvGrpSpPr>
          <p:grpSpPr bwMode="auto">
            <a:xfrm>
              <a:off x="886047" y="2274186"/>
              <a:ext cx="7620000" cy="649768"/>
              <a:chOff x="886047" y="2274186"/>
              <a:chExt cx="7620000" cy="649768"/>
            </a:xfrm>
          </p:grpSpPr>
          <p:sp>
            <p:nvSpPr>
              <p:cNvPr id="33" name="Freeform 32">
                <a:extLst>
                  <a:ext uri="{FF2B5EF4-FFF2-40B4-BE49-F238E27FC236}">
                    <a16:creationId xmlns:a16="http://schemas.microsoft.com/office/drawing/2014/main" id="{E0345AB3-0E20-BBF8-6871-861518775BAC}"/>
                  </a:ext>
                </a:extLst>
              </p:cNvPr>
              <p:cNvSpPr/>
              <p:nvPr/>
            </p:nvSpPr>
            <p:spPr>
              <a:xfrm>
                <a:off x="886047" y="2274186"/>
                <a:ext cx="7620000" cy="649768"/>
              </a:xfrm>
              <a:custGeom>
                <a:avLst/>
                <a:gdLst>
                  <a:gd name="connsiteX0" fmla="*/ 7377813 w 7620000"/>
                  <a:gd name="connsiteY0" fmla="*/ 0 h 720651"/>
                  <a:gd name="connsiteX1" fmla="*/ 224465 w 7620000"/>
                  <a:gd name="connsiteY1" fmla="*/ 82698 h 720651"/>
                  <a:gd name="connsiteX2" fmla="*/ 0 w 7620000"/>
                  <a:gd name="connsiteY2" fmla="*/ 720651 h 720651"/>
                  <a:gd name="connsiteX3" fmla="*/ 7620000 w 7620000"/>
                  <a:gd name="connsiteY3" fmla="*/ 649768 h 720651"/>
                  <a:gd name="connsiteX4" fmla="*/ 7377813 w 7620000"/>
                  <a:gd name="connsiteY4" fmla="*/ 0 h 720651"/>
                  <a:gd name="connsiteX0" fmla="*/ 7377813 w 7620000"/>
                  <a:gd name="connsiteY0" fmla="*/ 0 h 649768"/>
                  <a:gd name="connsiteX1" fmla="*/ 224465 w 7620000"/>
                  <a:gd name="connsiteY1" fmla="*/ 82698 h 649768"/>
                  <a:gd name="connsiteX2" fmla="*/ 0 w 7620000"/>
                  <a:gd name="connsiteY2" fmla="*/ 644491 h 649768"/>
                  <a:gd name="connsiteX3" fmla="*/ 7620000 w 7620000"/>
                  <a:gd name="connsiteY3" fmla="*/ 649768 h 649768"/>
                  <a:gd name="connsiteX4" fmla="*/ 7377813 w 7620000"/>
                  <a:gd name="connsiteY4" fmla="*/ 0 h 649768"/>
                  <a:gd name="connsiteX0" fmla="*/ 7377813 w 7620000"/>
                  <a:gd name="connsiteY0" fmla="*/ 0 h 649768"/>
                  <a:gd name="connsiteX1" fmla="*/ 224465 w 7620000"/>
                  <a:gd name="connsiteY1" fmla="*/ 82698 h 649768"/>
                  <a:gd name="connsiteX2" fmla="*/ 0 w 7620000"/>
                  <a:gd name="connsiteY2" fmla="*/ 644491 h 649768"/>
                  <a:gd name="connsiteX3" fmla="*/ 7620000 w 7620000"/>
                  <a:gd name="connsiteY3" fmla="*/ 649768 h 649768"/>
                  <a:gd name="connsiteX4" fmla="*/ 7377813 w 7620000"/>
                  <a:gd name="connsiteY4" fmla="*/ 0 h 64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649768">
                    <a:moveTo>
                      <a:pt x="7377813" y="0"/>
                    </a:moveTo>
                    <a:lnTo>
                      <a:pt x="224465" y="82698"/>
                    </a:lnTo>
                    <a:lnTo>
                      <a:pt x="0" y="644491"/>
                    </a:lnTo>
                    <a:lnTo>
                      <a:pt x="7620000" y="649768"/>
                    </a:lnTo>
                    <a:lnTo>
                      <a:pt x="7377813" y="0"/>
                    </a:lnTo>
                    <a:close/>
                  </a:path>
                </a:pathLst>
              </a:custGeom>
              <a:noFill/>
              <a:ln w="38100">
                <a:solidFill>
                  <a:srgbClr val="FFC9C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Freeform 34">
                <a:extLst>
                  <a:ext uri="{FF2B5EF4-FFF2-40B4-BE49-F238E27FC236}">
                    <a16:creationId xmlns:a16="http://schemas.microsoft.com/office/drawing/2014/main" id="{0403BC11-7092-EAB1-2520-2ED92C8A2474}"/>
                  </a:ext>
                </a:extLst>
              </p:cNvPr>
              <p:cNvSpPr/>
              <p:nvPr/>
            </p:nvSpPr>
            <p:spPr>
              <a:xfrm>
                <a:off x="886047" y="2315492"/>
                <a:ext cx="2398713" cy="608462"/>
              </a:xfrm>
              <a:custGeom>
                <a:avLst/>
                <a:gdLst>
                  <a:gd name="connsiteX0" fmla="*/ 230372 w 2398232"/>
                  <a:gd name="connsiteY0" fmla="*/ 29535 h 608418"/>
                  <a:gd name="connsiteX1" fmla="*/ 2309627 w 2398232"/>
                  <a:gd name="connsiteY1" fmla="*/ 0 h 608418"/>
                  <a:gd name="connsiteX2" fmla="*/ 2398232 w 2398232"/>
                  <a:gd name="connsiteY2" fmla="*/ 608418 h 608418"/>
                  <a:gd name="connsiteX3" fmla="*/ 0 w 2398232"/>
                  <a:gd name="connsiteY3" fmla="*/ 602512 h 608418"/>
                  <a:gd name="connsiteX4" fmla="*/ 230372 w 2398232"/>
                  <a:gd name="connsiteY4" fmla="*/ 29535 h 608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232" h="608418">
                    <a:moveTo>
                      <a:pt x="230372" y="29535"/>
                    </a:moveTo>
                    <a:lnTo>
                      <a:pt x="2309627" y="0"/>
                    </a:lnTo>
                    <a:lnTo>
                      <a:pt x="2398232" y="608418"/>
                    </a:lnTo>
                    <a:lnTo>
                      <a:pt x="0" y="602512"/>
                    </a:lnTo>
                    <a:lnTo>
                      <a:pt x="230372" y="29535"/>
                    </a:lnTo>
                    <a:close/>
                  </a:path>
                </a:pathLst>
              </a:custGeom>
              <a:solidFill>
                <a:srgbClr val="FFC9C9"/>
              </a:solidFill>
              <a:ln>
                <a:solidFill>
                  <a:srgbClr val="FFC9C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23590" name="TextBox 30">
              <a:extLst>
                <a:ext uri="{FF2B5EF4-FFF2-40B4-BE49-F238E27FC236}">
                  <a16:creationId xmlns:a16="http://schemas.microsoft.com/office/drawing/2014/main" id="{D825C5F8-6460-8665-7B00-859A52406970}"/>
                </a:ext>
              </a:extLst>
            </p:cNvPr>
            <p:cNvSpPr txBox="1">
              <a:spLocks noChangeArrowheads="1"/>
            </p:cNvSpPr>
            <p:nvPr/>
          </p:nvSpPr>
          <p:spPr bwMode="auto">
            <a:xfrm>
              <a:off x="1110512" y="2453573"/>
              <a:ext cx="1944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Positive Analogy</a:t>
              </a:r>
            </a:p>
          </p:txBody>
        </p:sp>
      </p:grpSp>
      <p:grpSp>
        <p:nvGrpSpPr>
          <p:cNvPr id="6" name="Group 47">
            <a:extLst>
              <a:ext uri="{FF2B5EF4-FFF2-40B4-BE49-F238E27FC236}">
                <a16:creationId xmlns:a16="http://schemas.microsoft.com/office/drawing/2014/main" id="{6C705C42-5E3E-45DF-2245-30CD3036EE07}"/>
              </a:ext>
            </a:extLst>
          </p:cNvPr>
          <p:cNvGrpSpPr>
            <a:grpSpLocks/>
          </p:cNvGrpSpPr>
          <p:nvPr/>
        </p:nvGrpSpPr>
        <p:grpSpPr bwMode="auto">
          <a:xfrm>
            <a:off x="885825" y="2982913"/>
            <a:ext cx="7620000" cy="1128712"/>
            <a:chOff x="886047" y="2982393"/>
            <a:chExt cx="7620000" cy="1128862"/>
          </a:xfrm>
        </p:grpSpPr>
        <p:sp>
          <p:nvSpPr>
            <p:cNvPr id="41" name="Freeform 40">
              <a:extLst>
                <a:ext uri="{FF2B5EF4-FFF2-40B4-BE49-F238E27FC236}">
                  <a16:creationId xmlns:a16="http://schemas.microsoft.com/office/drawing/2014/main" id="{128D6122-642E-7DF9-8D1B-BBE917712B12}"/>
                </a:ext>
              </a:extLst>
            </p:cNvPr>
            <p:cNvSpPr/>
            <p:nvPr/>
          </p:nvSpPr>
          <p:spPr>
            <a:xfrm flipV="1">
              <a:off x="886047" y="2982393"/>
              <a:ext cx="7620000" cy="1128862"/>
            </a:xfrm>
            <a:custGeom>
              <a:avLst/>
              <a:gdLst>
                <a:gd name="connsiteX0" fmla="*/ 7377813 w 7620000"/>
                <a:gd name="connsiteY0" fmla="*/ 0 h 720651"/>
                <a:gd name="connsiteX1" fmla="*/ 224465 w 7620000"/>
                <a:gd name="connsiteY1" fmla="*/ 82698 h 720651"/>
                <a:gd name="connsiteX2" fmla="*/ 0 w 7620000"/>
                <a:gd name="connsiteY2" fmla="*/ 720651 h 720651"/>
                <a:gd name="connsiteX3" fmla="*/ 7620000 w 7620000"/>
                <a:gd name="connsiteY3" fmla="*/ 649768 h 720651"/>
                <a:gd name="connsiteX4" fmla="*/ 7377813 w 7620000"/>
                <a:gd name="connsiteY4" fmla="*/ 0 h 720651"/>
                <a:gd name="connsiteX0" fmla="*/ 7377813 w 7620000"/>
                <a:gd name="connsiteY0" fmla="*/ 0 h 649768"/>
                <a:gd name="connsiteX1" fmla="*/ 224465 w 7620000"/>
                <a:gd name="connsiteY1" fmla="*/ 82698 h 649768"/>
                <a:gd name="connsiteX2" fmla="*/ 0 w 7620000"/>
                <a:gd name="connsiteY2" fmla="*/ 644491 h 649768"/>
                <a:gd name="connsiteX3" fmla="*/ 7620000 w 7620000"/>
                <a:gd name="connsiteY3" fmla="*/ 649768 h 649768"/>
                <a:gd name="connsiteX4" fmla="*/ 7377813 w 7620000"/>
                <a:gd name="connsiteY4" fmla="*/ 0 h 649768"/>
                <a:gd name="connsiteX0" fmla="*/ 7377813 w 7620000"/>
                <a:gd name="connsiteY0" fmla="*/ 0 h 649768"/>
                <a:gd name="connsiteX1" fmla="*/ 224465 w 7620000"/>
                <a:gd name="connsiteY1" fmla="*/ 82698 h 649768"/>
                <a:gd name="connsiteX2" fmla="*/ 0 w 7620000"/>
                <a:gd name="connsiteY2" fmla="*/ 644491 h 649768"/>
                <a:gd name="connsiteX3" fmla="*/ 7620000 w 7620000"/>
                <a:gd name="connsiteY3" fmla="*/ 649768 h 649768"/>
                <a:gd name="connsiteX4" fmla="*/ 7377813 w 7620000"/>
                <a:gd name="connsiteY4" fmla="*/ 0 h 64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649768">
                  <a:moveTo>
                    <a:pt x="7377813" y="0"/>
                  </a:moveTo>
                  <a:lnTo>
                    <a:pt x="224465" y="82698"/>
                  </a:lnTo>
                  <a:lnTo>
                    <a:pt x="0" y="644491"/>
                  </a:lnTo>
                  <a:lnTo>
                    <a:pt x="7620000" y="649768"/>
                  </a:lnTo>
                  <a:lnTo>
                    <a:pt x="7377813" y="0"/>
                  </a:lnTo>
                  <a:close/>
                </a:path>
              </a:pathLst>
            </a:custGeom>
            <a:noFill/>
            <a:ln w="38100">
              <a:solidFill>
                <a:srgbClr val="FFDDB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Freeform 41">
              <a:extLst>
                <a:ext uri="{FF2B5EF4-FFF2-40B4-BE49-F238E27FC236}">
                  <a16:creationId xmlns:a16="http://schemas.microsoft.com/office/drawing/2014/main" id="{49D8485A-8300-7129-76B3-7DCF41871F0E}"/>
                </a:ext>
              </a:extLst>
            </p:cNvPr>
            <p:cNvSpPr/>
            <p:nvPr/>
          </p:nvSpPr>
          <p:spPr>
            <a:xfrm flipV="1">
              <a:off x="886047" y="2982393"/>
              <a:ext cx="2398713" cy="1039950"/>
            </a:xfrm>
            <a:custGeom>
              <a:avLst/>
              <a:gdLst>
                <a:gd name="connsiteX0" fmla="*/ 230372 w 2398232"/>
                <a:gd name="connsiteY0" fmla="*/ 29535 h 608418"/>
                <a:gd name="connsiteX1" fmla="*/ 2309627 w 2398232"/>
                <a:gd name="connsiteY1" fmla="*/ 0 h 608418"/>
                <a:gd name="connsiteX2" fmla="*/ 2398232 w 2398232"/>
                <a:gd name="connsiteY2" fmla="*/ 608418 h 608418"/>
                <a:gd name="connsiteX3" fmla="*/ 0 w 2398232"/>
                <a:gd name="connsiteY3" fmla="*/ 602512 h 608418"/>
                <a:gd name="connsiteX4" fmla="*/ 230372 w 2398232"/>
                <a:gd name="connsiteY4" fmla="*/ 29535 h 608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232" h="608418">
                  <a:moveTo>
                    <a:pt x="230372" y="29535"/>
                  </a:moveTo>
                  <a:lnTo>
                    <a:pt x="2309627" y="0"/>
                  </a:lnTo>
                  <a:lnTo>
                    <a:pt x="2398232" y="608418"/>
                  </a:lnTo>
                  <a:lnTo>
                    <a:pt x="0" y="602512"/>
                  </a:lnTo>
                  <a:lnTo>
                    <a:pt x="230372" y="29535"/>
                  </a:lnTo>
                  <a:close/>
                </a:path>
              </a:pathLst>
            </a:custGeom>
            <a:solidFill>
              <a:srgbClr val="FFDDB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88" name="TextBox 31">
              <a:extLst>
                <a:ext uri="{FF2B5EF4-FFF2-40B4-BE49-F238E27FC236}">
                  <a16:creationId xmlns:a16="http://schemas.microsoft.com/office/drawing/2014/main" id="{C77E3459-B62E-4B25-32D7-801E528779F7}"/>
                </a:ext>
              </a:extLst>
            </p:cNvPr>
            <p:cNvSpPr txBox="1">
              <a:spLocks noChangeArrowheads="1"/>
            </p:cNvSpPr>
            <p:nvPr/>
          </p:nvSpPr>
          <p:spPr bwMode="auto">
            <a:xfrm>
              <a:off x="1110512" y="3267815"/>
              <a:ext cx="20437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Negative Analogy</a:t>
              </a:r>
            </a:p>
          </p:txBody>
        </p:sp>
      </p:grpSp>
      <p:grpSp>
        <p:nvGrpSpPr>
          <p:cNvPr id="7" name="Group 50">
            <a:extLst>
              <a:ext uri="{FF2B5EF4-FFF2-40B4-BE49-F238E27FC236}">
                <a16:creationId xmlns:a16="http://schemas.microsoft.com/office/drawing/2014/main" id="{E81779B9-F9D2-9F42-9057-5556306B3C24}"/>
              </a:ext>
            </a:extLst>
          </p:cNvPr>
          <p:cNvGrpSpPr>
            <a:grpSpLocks/>
          </p:cNvGrpSpPr>
          <p:nvPr/>
        </p:nvGrpSpPr>
        <p:grpSpPr bwMode="auto">
          <a:xfrm>
            <a:off x="2403475" y="4129088"/>
            <a:ext cx="4238625" cy="1543050"/>
            <a:chOff x="2404141" y="4128976"/>
            <a:chExt cx="4238740" cy="1543256"/>
          </a:xfrm>
        </p:grpSpPr>
        <p:sp>
          <p:nvSpPr>
            <p:cNvPr id="45" name="Right Arrow 44">
              <a:extLst>
                <a:ext uri="{FF2B5EF4-FFF2-40B4-BE49-F238E27FC236}">
                  <a16:creationId xmlns:a16="http://schemas.microsoft.com/office/drawing/2014/main" id="{744E3BCF-68A6-8089-0A6E-6C371ADACF21}"/>
                </a:ext>
              </a:extLst>
            </p:cNvPr>
            <p:cNvSpPr/>
            <p:nvPr/>
          </p:nvSpPr>
          <p:spPr>
            <a:xfrm>
              <a:off x="5630029" y="4128976"/>
              <a:ext cx="738208" cy="820847"/>
            </a:xfrm>
            <a:prstGeom prst="rightArrow">
              <a:avLst/>
            </a:prstGeom>
            <a:solidFill>
              <a:srgbClr val="B4B4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84" name="TextBox 45">
              <a:extLst>
                <a:ext uri="{FF2B5EF4-FFF2-40B4-BE49-F238E27FC236}">
                  <a16:creationId xmlns:a16="http://schemas.microsoft.com/office/drawing/2014/main" id="{FA18F6C4-88D6-5696-A163-AF39D8841432}"/>
                </a:ext>
              </a:extLst>
            </p:cNvPr>
            <p:cNvSpPr txBox="1">
              <a:spLocks noChangeArrowheads="1"/>
            </p:cNvSpPr>
            <p:nvPr/>
          </p:nvSpPr>
          <p:spPr bwMode="auto">
            <a:xfrm>
              <a:off x="5393070" y="4902791"/>
              <a:ext cx="12498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a:latin typeface="Times" pitchFamily="2" charset="0"/>
                </a:rPr>
                <a:t>infer</a:t>
              </a:r>
            </a:p>
          </p:txBody>
        </p:sp>
        <p:sp>
          <p:nvSpPr>
            <p:cNvPr id="23585" name="TextBox 49">
              <a:extLst>
                <a:ext uri="{FF2B5EF4-FFF2-40B4-BE49-F238E27FC236}">
                  <a16:creationId xmlns:a16="http://schemas.microsoft.com/office/drawing/2014/main" id="{B8977995-BBD1-9606-0E99-0EFA7C960A62}"/>
                </a:ext>
              </a:extLst>
            </p:cNvPr>
            <p:cNvSpPr txBox="1">
              <a:spLocks noChangeArrowheads="1"/>
            </p:cNvSpPr>
            <p:nvPr/>
          </p:nvSpPr>
          <p:spPr bwMode="auto">
            <a:xfrm>
              <a:off x="2404141" y="5020930"/>
              <a:ext cx="28944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When the weight of the positive analogy prevails…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a:extLst>
              <a:ext uri="{FF2B5EF4-FFF2-40B4-BE49-F238E27FC236}">
                <a16:creationId xmlns:a16="http://schemas.microsoft.com/office/drawing/2014/main" id="{AAD046B8-6D38-709E-C715-079D9FD43185}"/>
              </a:ext>
            </a:extLst>
          </p:cNvPr>
          <p:cNvGrpSpPr>
            <a:grpSpLocks/>
          </p:cNvGrpSpPr>
          <p:nvPr/>
        </p:nvGrpSpPr>
        <p:grpSpPr bwMode="auto">
          <a:xfrm>
            <a:off x="1116013" y="5364163"/>
            <a:ext cx="4224337" cy="1098550"/>
            <a:chOff x="1116419" y="5363535"/>
            <a:chExt cx="4223488" cy="1098698"/>
          </a:xfrm>
        </p:grpSpPr>
        <p:sp>
          <p:nvSpPr>
            <p:cNvPr id="62" name="Freeform 61">
              <a:extLst>
                <a:ext uri="{FF2B5EF4-FFF2-40B4-BE49-F238E27FC236}">
                  <a16:creationId xmlns:a16="http://schemas.microsoft.com/office/drawing/2014/main" id="{CCCED249-CACA-AECD-F3AF-C01C5AE19830}"/>
                </a:ext>
              </a:extLst>
            </p:cNvPr>
            <p:cNvSpPr/>
            <p:nvPr/>
          </p:nvSpPr>
          <p:spPr>
            <a:xfrm>
              <a:off x="1216411" y="5363535"/>
              <a:ext cx="4123496" cy="1098698"/>
            </a:xfrm>
            <a:custGeom>
              <a:avLst/>
              <a:gdLst>
                <a:gd name="connsiteX0" fmla="*/ 478465 w 4123070"/>
                <a:gd name="connsiteY0" fmla="*/ 0 h 1098698"/>
                <a:gd name="connsiteX1" fmla="*/ 3934047 w 4123070"/>
                <a:gd name="connsiteY1" fmla="*/ 348512 h 1098698"/>
                <a:gd name="connsiteX2" fmla="*/ 4123070 w 4123070"/>
                <a:gd name="connsiteY2" fmla="*/ 750186 h 1098698"/>
                <a:gd name="connsiteX3" fmla="*/ 0 w 4123070"/>
                <a:gd name="connsiteY3" fmla="*/ 1098698 h 1098698"/>
                <a:gd name="connsiteX4" fmla="*/ 478465 w 4123070"/>
                <a:gd name="connsiteY4" fmla="*/ 0 h 109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070" h="1098698">
                  <a:moveTo>
                    <a:pt x="478465" y="0"/>
                  </a:moveTo>
                  <a:lnTo>
                    <a:pt x="3934047" y="348512"/>
                  </a:lnTo>
                  <a:lnTo>
                    <a:pt x="4123070" y="750186"/>
                  </a:lnTo>
                  <a:lnTo>
                    <a:pt x="0" y="1098698"/>
                  </a:lnTo>
                  <a:lnTo>
                    <a:pt x="478465" y="0"/>
                  </a:lnTo>
                  <a:close/>
                </a:path>
              </a:pathLst>
            </a:custGeom>
            <a:solidFill>
              <a:srgbClr val="FFC9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617" name="TextBox 56">
              <a:extLst>
                <a:ext uri="{FF2B5EF4-FFF2-40B4-BE49-F238E27FC236}">
                  <a16:creationId xmlns:a16="http://schemas.microsoft.com/office/drawing/2014/main" id="{3DDB480D-A814-BE75-A380-EC854604DAFB}"/>
                </a:ext>
              </a:extLst>
            </p:cNvPr>
            <p:cNvSpPr txBox="1">
              <a:spLocks noChangeArrowheads="1"/>
            </p:cNvSpPr>
            <p:nvPr/>
          </p:nvSpPr>
          <p:spPr bwMode="auto">
            <a:xfrm>
              <a:off x="1116419" y="5528929"/>
              <a:ext cx="14885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 </a:t>
              </a:r>
              <a:r>
                <a:rPr lang="en-US" altLang="en-US" sz="1800">
                  <a:latin typeface="Times" pitchFamily="2" charset="0"/>
                </a:rPr>
                <a:t>No formal analogies</a:t>
              </a:r>
              <a:r>
                <a:rPr lang="en-US" altLang="en-US">
                  <a:latin typeface="Times" pitchFamily="2" charset="0"/>
                </a:rPr>
                <a:t>??</a:t>
              </a:r>
              <a:endParaRPr lang="en-US" altLang="en-US" sz="1800">
                <a:latin typeface="Times" pitchFamily="2" charset="0"/>
              </a:endParaRPr>
            </a:p>
          </p:txBody>
        </p:sp>
      </p:grpSp>
      <p:grpSp>
        <p:nvGrpSpPr>
          <p:cNvPr id="5" name="Group 64">
            <a:extLst>
              <a:ext uri="{FF2B5EF4-FFF2-40B4-BE49-F238E27FC236}">
                <a16:creationId xmlns:a16="http://schemas.microsoft.com/office/drawing/2014/main" id="{99423748-0034-30FB-DC45-19831D6D6BCC}"/>
              </a:ext>
            </a:extLst>
          </p:cNvPr>
          <p:cNvGrpSpPr>
            <a:grpSpLocks/>
          </p:cNvGrpSpPr>
          <p:nvPr/>
        </p:nvGrpSpPr>
        <p:grpSpPr bwMode="auto">
          <a:xfrm>
            <a:off x="349250" y="2108200"/>
            <a:ext cx="2108200" cy="3019425"/>
            <a:chOff x="348512" y="2108791"/>
            <a:chExt cx="2108792" cy="3018465"/>
          </a:xfrm>
        </p:grpSpPr>
        <p:sp>
          <p:nvSpPr>
            <p:cNvPr id="61" name="Freeform 60">
              <a:extLst>
                <a:ext uri="{FF2B5EF4-FFF2-40B4-BE49-F238E27FC236}">
                  <a16:creationId xmlns:a16="http://schemas.microsoft.com/office/drawing/2014/main" id="{13836F4D-4EEE-70A1-BCA6-1BBFFBBCF93F}"/>
                </a:ext>
              </a:extLst>
            </p:cNvPr>
            <p:cNvSpPr/>
            <p:nvPr/>
          </p:nvSpPr>
          <p:spPr>
            <a:xfrm>
              <a:off x="348512" y="2108791"/>
              <a:ext cx="1884892" cy="3018465"/>
            </a:xfrm>
            <a:custGeom>
              <a:avLst/>
              <a:gdLst>
                <a:gd name="connsiteX0" fmla="*/ 0 w 1967023"/>
                <a:gd name="connsiteY0" fmla="*/ 2232837 h 2923953"/>
                <a:gd name="connsiteX1" fmla="*/ 974651 w 1967023"/>
                <a:gd name="connsiteY1" fmla="*/ 0 h 2923953"/>
                <a:gd name="connsiteX2" fmla="*/ 1778000 w 1967023"/>
                <a:gd name="connsiteY2" fmla="*/ 41348 h 2923953"/>
                <a:gd name="connsiteX3" fmla="*/ 1967023 w 1967023"/>
                <a:gd name="connsiteY3" fmla="*/ 2923953 h 2923953"/>
                <a:gd name="connsiteX4" fmla="*/ 0 w 1967023"/>
                <a:gd name="connsiteY4" fmla="*/ 2232837 h 2923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023" h="2923953">
                  <a:moveTo>
                    <a:pt x="0" y="2232837"/>
                  </a:moveTo>
                  <a:lnTo>
                    <a:pt x="974651" y="0"/>
                  </a:lnTo>
                  <a:lnTo>
                    <a:pt x="1778000" y="41348"/>
                  </a:lnTo>
                  <a:lnTo>
                    <a:pt x="1967023" y="2923953"/>
                  </a:lnTo>
                  <a:lnTo>
                    <a:pt x="0" y="2232837"/>
                  </a:lnTo>
                  <a:close/>
                </a:path>
              </a:pathLst>
            </a:custGeom>
            <a:solidFill>
              <a:srgbClr val="FFC9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615" name="TextBox 55">
              <a:extLst>
                <a:ext uri="{FF2B5EF4-FFF2-40B4-BE49-F238E27FC236}">
                  <a16:creationId xmlns:a16="http://schemas.microsoft.com/office/drawing/2014/main" id="{957D87B0-CD7B-4226-A623-CE3154BCDED7}"/>
                </a:ext>
              </a:extLst>
            </p:cNvPr>
            <p:cNvSpPr txBox="1">
              <a:spLocks noChangeArrowheads="1"/>
            </p:cNvSpPr>
            <p:nvPr/>
          </p:nvSpPr>
          <p:spPr bwMode="auto">
            <a:xfrm>
              <a:off x="366234" y="3355163"/>
              <a:ext cx="209107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 </a:t>
              </a:r>
              <a:r>
                <a:rPr lang="en-US" altLang="en-US" sz="1800">
                  <a:latin typeface="Times" pitchFamily="2" charset="0"/>
                </a:rPr>
                <a:t>The cogency of the account depends on the cogency of our account of causation. </a:t>
              </a:r>
              <a:r>
                <a:rPr lang="en-US" altLang="en-US">
                  <a:latin typeface="Times" pitchFamily="2" charset="0"/>
                </a:rPr>
                <a:t>??</a:t>
              </a:r>
              <a:endParaRPr lang="en-US" altLang="en-US" sz="1800">
                <a:latin typeface="Times" pitchFamily="2" charset="0"/>
              </a:endParaRPr>
            </a:p>
          </p:txBody>
        </p:sp>
      </p:grpSp>
      <p:sp>
        <p:nvSpPr>
          <p:cNvPr id="30" name="Freeform 29">
            <a:extLst>
              <a:ext uri="{FF2B5EF4-FFF2-40B4-BE49-F238E27FC236}">
                <a16:creationId xmlns:a16="http://schemas.microsoft.com/office/drawing/2014/main" id="{F08CC9C6-B5BD-F561-67C0-BE70A3F747BB}"/>
              </a:ext>
            </a:extLst>
          </p:cNvPr>
          <p:cNvSpPr/>
          <p:nvPr/>
        </p:nvSpPr>
        <p:spPr>
          <a:xfrm>
            <a:off x="977900" y="354013"/>
            <a:ext cx="7708900" cy="1052512"/>
          </a:xfrm>
          <a:custGeom>
            <a:avLst/>
            <a:gdLst>
              <a:gd name="connsiteX0" fmla="*/ 383954 w 7708605"/>
              <a:gd name="connsiteY0" fmla="*/ 0 h 1051441"/>
              <a:gd name="connsiteX1" fmla="*/ 7578652 w 7708605"/>
              <a:gd name="connsiteY1" fmla="*/ 431209 h 1051441"/>
              <a:gd name="connsiteX2" fmla="*/ 7708605 w 7708605"/>
              <a:gd name="connsiteY2" fmla="*/ 649767 h 1051441"/>
              <a:gd name="connsiteX3" fmla="*/ 0 w 7708605"/>
              <a:gd name="connsiteY3" fmla="*/ 1051441 h 1051441"/>
              <a:gd name="connsiteX4" fmla="*/ 383954 w 7708605"/>
              <a:gd name="connsiteY4" fmla="*/ 0 h 1051441"/>
              <a:gd name="connsiteX0" fmla="*/ 383954 w 7708605"/>
              <a:gd name="connsiteY0" fmla="*/ 0 h 1051441"/>
              <a:gd name="connsiteX1" fmla="*/ 7578652 w 7708605"/>
              <a:gd name="connsiteY1" fmla="*/ 431209 h 1051441"/>
              <a:gd name="connsiteX2" fmla="*/ 7708605 w 7708605"/>
              <a:gd name="connsiteY2" fmla="*/ 649767 h 1051441"/>
              <a:gd name="connsiteX3" fmla="*/ 0 w 7708605"/>
              <a:gd name="connsiteY3" fmla="*/ 1051441 h 1051441"/>
              <a:gd name="connsiteX4" fmla="*/ 383954 w 7708605"/>
              <a:gd name="connsiteY4" fmla="*/ 0 h 1051441"/>
              <a:gd name="connsiteX0" fmla="*/ 383954 w 7708605"/>
              <a:gd name="connsiteY0" fmla="*/ 0 h 1051441"/>
              <a:gd name="connsiteX1" fmla="*/ 7578652 w 7708605"/>
              <a:gd name="connsiteY1" fmla="*/ 431209 h 1051441"/>
              <a:gd name="connsiteX2" fmla="*/ 7708605 w 7708605"/>
              <a:gd name="connsiteY2" fmla="*/ 649767 h 1051441"/>
              <a:gd name="connsiteX3" fmla="*/ 0 w 7708605"/>
              <a:gd name="connsiteY3" fmla="*/ 1051441 h 1051441"/>
              <a:gd name="connsiteX4" fmla="*/ 383954 w 7708605"/>
              <a:gd name="connsiteY4" fmla="*/ 0 h 105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8605" h="1051441">
                <a:moveTo>
                  <a:pt x="383954" y="0"/>
                </a:moveTo>
                <a:lnTo>
                  <a:pt x="7578652" y="431209"/>
                </a:lnTo>
                <a:cubicBezTo>
                  <a:pt x="7703670" y="651479"/>
                  <a:pt x="7707535" y="665469"/>
                  <a:pt x="7708605" y="649767"/>
                </a:cubicBezTo>
                <a:lnTo>
                  <a:pt x="0" y="1051441"/>
                </a:lnTo>
                <a:lnTo>
                  <a:pt x="383954" y="0"/>
                </a:lnTo>
                <a:close/>
              </a:path>
            </a:pathLst>
          </a:custGeom>
          <a:solidFill>
            <a:srgbClr val="B4B4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Freeform 19">
            <a:extLst>
              <a:ext uri="{FF2B5EF4-FFF2-40B4-BE49-F238E27FC236}">
                <a16:creationId xmlns:a16="http://schemas.microsoft.com/office/drawing/2014/main" id="{44C98BC9-E65B-032D-EFD0-104D22C5D90E}"/>
              </a:ext>
            </a:extLst>
          </p:cNvPr>
          <p:cNvSpPr/>
          <p:nvPr/>
        </p:nvSpPr>
        <p:spPr>
          <a:xfrm>
            <a:off x="4054475" y="1711325"/>
            <a:ext cx="1563688" cy="50641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Freeform 20">
            <a:extLst>
              <a:ext uri="{FF2B5EF4-FFF2-40B4-BE49-F238E27FC236}">
                <a16:creationId xmlns:a16="http://schemas.microsoft.com/office/drawing/2014/main" id="{38DDE7C8-845E-D8BB-A7C9-B36CEFBE92D0}"/>
              </a:ext>
            </a:extLst>
          </p:cNvPr>
          <p:cNvSpPr/>
          <p:nvPr/>
        </p:nvSpPr>
        <p:spPr>
          <a:xfrm rot="10800000">
            <a:off x="4064000" y="2360613"/>
            <a:ext cx="1563688" cy="50641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Freeform 21">
            <a:extLst>
              <a:ext uri="{FF2B5EF4-FFF2-40B4-BE49-F238E27FC236}">
                <a16:creationId xmlns:a16="http://schemas.microsoft.com/office/drawing/2014/main" id="{4B147091-AD71-BFB1-B304-176C31A4AACC}"/>
              </a:ext>
            </a:extLst>
          </p:cNvPr>
          <p:cNvSpPr/>
          <p:nvPr/>
        </p:nvSpPr>
        <p:spPr>
          <a:xfrm>
            <a:off x="4138613" y="3041650"/>
            <a:ext cx="1563687" cy="41116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Freeform 22">
            <a:extLst>
              <a:ext uri="{FF2B5EF4-FFF2-40B4-BE49-F238E27FC236}">
                <a16:creationId xmlns:a16="http://schemas.microsoft.com/office/drawing/2014/main" id="{E2CC2717-CF57-74AF-806D-9D6D13689A99}"/>
              </a:ext>
            </a:extLst>
          </p:cNvPr>
          <p:cNvSpPr/>
          <p:nvPr/>
        </p:nvSpPr>
        <p:spPr>
          <a:xfrm rot="10800000">
            <a:off x="3975100" y="3563938"/>
            <a:ext cx="1643063" cy="42386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Freeform 23">
            <a:extLst>
              <a:ext uri="{FF2B5EF4-FFF2-40B4-BE49-F238E27FC236}">
                <a16:creationId xmlns:a16="http://schemas.microsoft.com/office/drawing/2014/main" id="{B34ED47C-08C6-6614-C650-7539E1B16581}"/>
              </a:ext>
            </a:extLst>
          </p:cNvPr>
          <p:cNvSpPr/>
          <p:nvPr/>
        </p:nvSpPr>
        <p:spPr>
          <a:xfrm>
            <a:off x="4054475" y="4222750"/>
            <a:ext cx="1563688" cy="50641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Freeform 24">
            <a:extLst>
              <a:ext uri="{FF2B5EF4-FFF2-40B4-BE49-F238E27FC236}">
                <a16:creationId xmlns:a16="http://schemas.microsoft.com/office/drawing/2014/main" id="{CA1BFC00-E4ED-AE2E-28AA-1EDDC6924669}"/>
              </a:ext>
            </a:extLst>
          </p:cNvPr>
          <p:cNvSpPr/>
          <p:nvPr/>
        </p:nvSpPr>
        <p:spPr>
          <a:xfrm>
            <a:off x="6376988" y="1747838"/>
            <a:ext cx="1563687" cy="50641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Freeform 25">
            <a:extLst>
              <a:ext uri="{FF2B5EF4-FFF2-40B4-BE49-F238E27FC236}">
                <a16:creationId xmlns:a16="http://schemas.microsoft.com/office/drawing/2014/main" id="{5564A720-9EE4-93F9-CCA7-4F9EB0FC6B87}"/>
              </a:ext>
            </a:extLst>
          </p:cNvPr>
          <p:cNvSpPr/>
          <p:nvPr/>
        </p:nvSpPr>
        <p:spPr>
          <a:xfrm rot="10800000">
            <a:off x="6376988" y="2368550"/>
            <a:ext cx="1563687" cy="50641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Freeform 26">
            <a:extLst>
              <a:ext uri="{FF2B5EF4-FFF2-40B4-BE49-F238E27FC236}">
                <a16:creationId xmlns:a16="http://schemas.microsoft.com/office/drawing/2014/main" id="{CDBEF88F-06E3-3904-B411-33F3DF6A097F}"/>
              </a:ext>
            </a:extLst>
          </p:cNvPr>
          <p:cNvSpPr/>
          <p:nvPr/>
        </p:nvSpPr>
        <p:spPr>
          <a:xfrm>
            <a:off x="6451600" y="2982913"/>
            <a:ext cx="1563688" cy="50641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Freeform 27">
            <a:extLst>
              <a:ext uri="{FF2B5EF4-FFF2-40B4-BE49-F238E27FC236}">
                <a16:creationId xmlns:a16="http://schemas.microsoft.com/office/drawing/2014/main" id="{6A77E9E3-431C-E8D1-62F8-3CAD913CAB48}"/>
              </a:ext>
            </a:extLst>
          </p:cNvPr>
          <p:cNvSpPr/>
          <p:nvPr/>
        </p:nvSpPr>
        <p:spPr>
          <a:xfrm rot="10800000">
            <a:off x="6288088" y="3563938"/>
            <a:ext cx="1644650" cy="42386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Freeform 28">
            <a:extLst>
              <a:ext uri="{FF2B5EF4-FFF2-40B4-BE49-F238E27FC236}">
                <a16:creationId xmlns:a16="http://schemas.microsoft.com/office/drawing/2014/main" id="{EDFF12E9-69B3-1512-B200-BFEE9624E9B1}"/>
              </a:ext>
            </a:extLst>
          </p:cNvPr>
          <p:cNvSpPr/>
          <p:nvPr/>
        </p:nvSpPr>
        <p:spPr>
          <a:xfrm>
            <a:off x="6369050" y="4222750"/>
            <a:ext cx="1563688" cy="50641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90" name="Title 1">
            <a:extLst>
              <a:ext uri="{FF2B5EF4-FFF2-40B4-BE49-F238E27FC236}">
                <a16:creationId xmlns:a16="http://schemas.microsoft.com/office/drawing/2014/main" id="{9619ABF9-A6B3-EF6F-241E-6EC11B0F4BB7}"/>
              </a:ext>
            </a:extLst>
          </p:cNvPr>
          <p:cNvSpPr>
            <a:spLocks noGrp="1"/>
          </p:cNvSpPr>
          <p:nvPr>
            <p:ph type="title"/>
          </p:nvPr>
        </p:nvSpPr>
        <p:spPr/>
        <p:txBody>
          <a:bodyPr/>
          <a:lstStyle/>
          <a:p>
            <a:pPr eaLnBrk="1" hangingPunct="1"/>
            <a:r>
              <a:rPr lang="en-US" altLang="en-US">
                <a:latin typeface="Times" pitchFamily="2" charset="0"/>
                <a:ea typeface="ＭＳ Ｐゴシック" panose="020B0600070205080204" pitchFamily="34" charset="-128"/>
              </a:rPr>
              <a:t>Two-Dimensional Account</a:t>
            </a:r>
          </a:p>
        </p:txBody>
      </p:sp>
      <p:sp>
        <p:nvSpPr>
          <p:cNvPr id="3" name="Content Placeholder 2">
            <a:extLst>
              <a:ext uri="{FF2B5EF4-FFF2-40B4-BE49-F238E27FC236}">
                <a16:creationId xmlns:a16="http://schemas.microsoft.com/office/drawing/2014/main" id="{96FD47DF-86C4-BA6E-12FB-9F8D760B38D0}"/>
              </a:ext>
            </a:extLst>
          </p:cNvPr>
          <p:cNvSpPr>
            <a:spLocks noGrp="1"/>
          </p:cNvSpPr>
          <p:nvPr>
            <p:ph idx="1"/>
          </p:nvPr>
        </p:nvSpPr>
        <p:spPr/>
        <p:txBody>
          <a:bodyPr rtlCol="0">
            <a:normAutofit/>
          </a:bodyPr>
          <a:lstStyle/>
          <a:p>
            <a:pPr eaLnBrk="1" fontAlgn="auto" hangingPunct="1">
              <a:spcAft>
                <a:spcPts val="0"/>
              </a:spcAft>
              <a:buFont typeface="Arial" charset="0"/>
              <a:buNone/>
              <a:defRPr/>
            </a:pPr>
            <a:r>
              <a:rPr lang="en-US" dirty="0">
                <a:ea typeface="+mn-ea"/>
              </a:rPr>
              <a:t> </a:t>
            </a:r>
          </a:p>
        </p:txBody>
      </p:sp>
      <p:sp>
        <p:nvSpPr>
          <p:cNvPr id="24592" name="Slide Number Placeholder 3">
            <a:extLst>
              <a:ext uri="{FF2B5EF4-FFF2-40B4-BE49-F238E27FC236}">
                <a16:creationId xmlns:a16="http://schemas.microsoft.com/office/drawing/2014/main" id="{693EC31B-A8DD-E5FE-FAE3-BD4E8F17A8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B5D4A4E-F6DC-D14C-9247-EDFAA2F36B41}" type="slidenum">
              <a:rPr lang="en-US" altLang="en-US" sz="1200">
                <a:solidFill>
                  <a:srgbClr val="898989"/>
                </a:solidFill>
                <a:latin typeface="Calibri" panose="020F0502020204030204" pitchFamily="34" charset="0"/>
              </a:rPr>
              <a:pPr eaLnBrk="1" hangingPunct="1"/>
              <a:t>13</a:t>
            </a:fld>
            <a:endParaRPr lang="en-US" altLang="en-US" sz="1200">
              <a:solidFill>
                <a:srgbClr val="898989"/>
              </a:solidFill>
              <a:latin typeface="Calibri" panose="020F0502020204030204" pitchFamily="34" charset="0"/>
            </a:endParaRPr>
          </a:p>
        </p:txBody>
      </p:sp>
      <p:sp>
        <p:nvSpPr>
          <p:cNvPr id="24593" name="TextBox 5">
            <a:extLst>
              <a:ext uri="{FF2B5EF4-FFF2-40B4-BE49-F238E27FC236}">
                <a16:creationId xmlns:a16="http://schemas.microsoft.com/office/drawing/2014/main" id="{18637F3C-0029-D170-6B85-0D266226E4D9}"/>
              </a:ext>
            </a:extLst>
          </p:cNvPr>
          <p:cNvSpPr txBox="1">
            <a:spLocks noChangeArrowheads="1"/>
          </p:cNvSpPr>
          <p:nvPr/>
        </p:nvSpPr>
        <p:spPr bwMode="auto">
          <a:xfrm>
            <a:off x="4373563" y="1711325"/>
            <a:ext cx="1039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Source</a:t>
            </a:r>
            <a:endParaRPr lang="en-US" altLang="en-US" sz="1800">
              <a:latin typeface="Times" pitchFamily="2" charset="0"/>
            </a:endParaRPr>
          </a:p>
        </p:txBody>
      </p:sp>
      <p:sp>
        <p:nvSpPr>
          <p:cNvPr id="24594" name="TextBox 6">
            <a:extLst>
              <a:ext uri="{FF2B5EF4-FFF2-40B4-BE49-F238E27FC236}">
                <a16:creationId xmlns:a16="http://schemas.microsoft.com/office/drawing/2014/main" id="{E244D7B8-2B88-CB69-F999-A1338771A695}"/>
              </a:ext>
            </a:extLst>
          </p:cNvPr>
          <p:cNvSpPr txBox="1">
            <a:spLocks noChangeArrowheads="1"/>
          </p:cNvSpPr>
          <p:nvPr/>
        </p:nvSpPr>
        <p:spPr bwMode="auto">
          <a:xfrm>
            <a:off x="6661150" y="1711325"/>
            <a:ext cx="96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Target</a:t>
            </a:r>
          </a:p>
        </p:txBody>
      </p:sp>
      <p:sp>
        <p:nvSpPr>
          <p:cNvPr id="24595" name="TextBox 7">
            <a:extLst>
              <a:ext uri="{FF2B5EF4-FFF2-40B4-BE49-F238E27FC236}">
                <a16:creationId xmlns:a16="http://schemas.microsoft.com/office/drawing/2014/main" id="{C8E745BE-FF28-A4D1-7416-9126FBB8BC03}"/>
              </a:ext>
            </a:extLst>
          </p:cNvPr>
          <p:cNvSpPr txBox="1">
            <a:spLocks noChangeArrowheads="1"/>
          </p:cNvSpPr>
          <p:nvPr/>
        </p:nvSpPr>
        <p:spPr bwMode="auto">
          <a:xfrm>
            <a:off x="4298950" y="2360613"/>
            <a:ext cx="111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P</a:t>
            </a:r>
          </a:p>
        </p:txBody>
      </p:sp>
      <p:sp>
        <p:nvSpPr>
          <p:cNvPr id="24596" name="TextBox 8">
            <a:extLst>
              <a:ext uri="{FF2B5EF4-FFF2-40B4-BE49-F238E27FC236}">
                <a16:creationId xmlns:a16="http://schemas.microsoft.com/office/drawing/2014/main" id="{6FE92C61-59A8-AA31-48CD-9715D59A8D17}"/>
              </a:ext>
            </a:extLst>
          </p:cNvPr>
          <p:cNvSpPr txBox="1">
            <a:spLocks noChangeArrowheads="1"/>
          </p:cNvSpPr>
          <p:nvPr/>
        </p:nvSpPr>
        <p:spPr bwMode="auto">
          <a:xfrm>
            <a:off x="6583363" y="2360613"/>
            <a:ext cx="1266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P*</a:t>
            </a:r>
            <a:endParaRPr lang="en-US" altLang="en-US" sz="1800">
              <a:latin typeface="Times" pitchFamily="2" charset="0"/>
            </a:endParaRPr>
          </a:p>
        </p:txBody>
      </p:sp>
      <p:sp>
        <p:nvSpPr>
          <p:cNvPr id="24597" name="TextBox 9">
            <a:extLst>
              <a:ext uri="{FF2B5EF4-FFF2-40B4-BE49-F238E27FC236}">
                <a16:creationId xmlns:a16="http://schemas.microsoft.com/office/drawing/2014/main" id="{2D5BCFD3-260A-5EDF-758E-AB8C308F1F74}"/>
              </a:ext>
            </a:extLst>
          </p:cNvPr>
          <p:cNvSpPr txBox="1">
            <a:spLocks noChangeArrowheads="1"/>
          </p:cNvSpPr>
          <p:nvPr/>
        </p:nvSpPr>
        <p:spPr bwMode="auto">
          <a:xfrm>
            <a:off x="4298950" y="2946400"/>
            <a:ext cx="116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A</a:t>
            </a:r>
            <a:endParaRPr lang="en-US" altLang="en-US" sz="1800">
              <a:latin typeface="Times" pitchFamily="2" charset="0"/>
            </a:endParaRPr>
          </a:p>
        </p:txBody>
      </p:sp>
      <p:sp>
        <p:nvSpPr>
          <p:cNvPr id="24598" name="TextBox 10">
            <a:extLst>
              <a:ext uri="{FF2B5EF4-FFF2-40B4-BE49-F238E27FC236}">
                <a16:creationId xmlns:a16="http://schemas.microsoft.com/office/drawing/2014/main" id="{94C36767-0003-9862-2339-D26CC9B461DE}"/>
              </a:ext>
            </a:extLst>
          </p:cNvPr>
          <p:cNvSpPr txBox="1">
            <a:spLocks noChangeArrowheads="1"/>
          </p:cNvSpPr>
          <p:nvPr/>
        </p:nvSpPr>
        <p:spPr bwMode="auto">
          <a:xfrm>
            <a:off x="6383338" y="2946400"/>
            <a:ext cx="181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i="1">
                <a:latin typeface="Times" pitchFamily="2" charset="0"/>
              </a:rPr>
              <a:t>not-</a:t>
            </a:r>
            <a:r>
              <a:rPr lang="en-US" altLang="en-US">
                <a:latin typeface="Times" pitchFamily="2" charset="0"/>
              </a:rPr>
              <a:t>A*</a:t>
            </a:r>
            <a:endParaRPr lang="en-US" altLang="en-US" sz="1800">
              <a:latin typeface="Times" pitchFamily="2" charset="0"/>
            </a:endParaRPr>
          </a:p>
        </p:txBody>
      </p:sp>
      <p:sp>
        <p:nvSpPr>
          <p:cNvPr id="24599" name="TextBox 11">
            <a:extLst>
              <a:ext uri="{FF2B5EF4-FFF2-40B4-BE49-F238E27FC236}">
                <a16:creationId xmlns:a16="http://schemas.microsoft.com/office/drawing/2014/main" id="{C90E1382-9537-0E73-DDDF-227FB821AA0B}"/>
              </a:ext>
            </a:extLst>
          </p:cNvPr>
          <p:cNvSpPr txBox="1">
            <a:spLocks noChangeArrowheads="1"/>
          </p:cNvSpPr>
          <p:nvPr/>
        </p:nvSpPr>
        <p:spPr bwMode="auto">
          <a:xfrm>
            <a:off x="1304925" y="958850"/>
            <a:ext cx="4465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Mary B. Hesse, </a:t>
            </a:r>
            <a:r>
              <a:rPr lang="en-US" altLang="en-US" sz="1400" i="1">
                <a:latin typeface="Times" pitchFamily="2" charset="0"/>
              </a:rPr>
              <a:t>Models and Analogies in Science.</a:t>
            </a:r>
            <a:r>
              <a:rPr lang="en-US" altLang="en-US" sz="1400">
                <a:latin typeface="Times" pitchFamily="2" charset="0"/>
              </a:rPr>
              <a:t> (1966)</a:t>
            </a:r>
          </a:p>
        </p:txBody>
      </p:sp>
      <p:sp>
        <p:nvSpPr>
          <p:cNvPr id="24600" name="TextBox 12">
            <a:extLst>
              <a:ext uri="{FF2B5EF4-FFF2-40B4-BE49-F238E27FC236}">
                <a16:creationId xmlns:a16="http://schemas.microsoft.com/office/drawing/2014/main" id="{C838214B-3DFC-F7A8-E38E-07C3245916BC}"/>
              </a:ext>
            </a:extLst>
          </p:cNvPr>
          <p:cNvSpPr txBox="1">
            <a:spLocks noChangeArrowheads="1"/>
          </p:cNvSpPr>
          <p:nvPr/>
        </p:nvSpPr>
        <p:spPr bwMode="auto">
          <a:xfrm>
            <a:off x="3984625" y="3563938"/>
            <a:ext cx="1643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i="1">
                <a:latin typeface="Times" pitchFamily="2" charset="0"/>
              </a:rPr>
              <a:t>not-</a:t>
            </a:r>
            <a:r>
              <a:rPr lang="en-US" altLang="en-US">
                <a:latin typeface="Times" pitchFamily="2" charset="0"/>
              </a:rPr>
              <a:t>B</a:t>
            </a:r>
            <a:endParaRPr lang="en-US" altLang="en-US" sz="1800">
              <a:latin typeface="Times" pitchFamily="2" charset="0"/>
            </a:endParaRPr>
          </a:p>
        </p:txBody>
      </p:sp>
      <p:sp>
        <p:nvSpPr>
          <p:cNvPr id="24601" name="TextBox 13">
            <a:extLst>
              <a:ext uri="{FF2B5EF4-FFF2-40B4-BE49-F238E27FC236}">
                <a16:creationId xmlns:a16="http://schemas.microsoft.com/office/drawing/2014/main" id="{587B9AB8-457F-0BFF-D630-A2DFCABDC881}"/>
              </a:ext>
            </a:extLst>
          </p:cNvPr>
          <p:cNvSpPr txBox="1">
            <a:spLocks noChangeArrowheads="1"/>
          </p:cNvSpPr>
          <p:nvPr/>
        </p:nvSpPr>
        <p:spPr bwMode="auto">
          <a:xfrm>
            <a:off x="6583363" y="3563938"/>
            <a:ext cx="130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B*</a:t>
            </a:r>
            <a:endParaRPr lang="en-US" altLang="en-US" sz="1800">
              <a:latin typeface="Times" pitchFamily="2" charset="0"/>
            </a:endParaRPr>
          </a:p>
        </p:txBody>
      </p:sp>
      <p:sp>
        <p:nvSpPr>
          <p:cNvPr id="24602" name="TextBox 14">
            <a:extLst>
              <a:ext uri="{FF2B5EF4-FFF2-40B4-BE49-F238E27FC236}">
                <a16:creationId xmlns:a16="http://schemas.microsoft.com/office/drawing/2014/main" id="{24B55DB8-5083-DBEC-3659-011B523AEE0D}"/>
              </a:ext>
            </a:extLst>
          </p:cNvPr>
          <p:cNvSpPr txBox="1">
            <a:spLocks noChangeArrowheads="1"/>
          </p:cNvSpPr>
          <p:nvPr/>
        </p:nvSpPr>
        <p:spPr bwMode="auto">
          <a:xfrm>
            <a:off x="4224338" y="4222750"/>
            <a:ext cx="116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Q</a:t>
            </a:r>
            <a:endParaRPr lang="en-US" altLang="en-US" sz="1800">
              <a:latin typeface="Times" pitchFamily="2" charset="0"/>
            </a:endParaRPr>
          </a:p>
        </p:txBody>
      </p:sp>
      <p:sp>
        <p:nvSpPr>
          <p:cNvPr id="24603" name="TextBox 15">
            <a:extLst>
              <a:ext uri="{FF2B5EF4-FFF2-40B4-BE49-F238E27FC236}">
                <a16:creationId xmlns:a16="http://schemas.microsoft.com/office/drawing/2014/main" id="{D600B915-82B8-CA33-0E7A-18D88EBA49A5}"/>
              </a:ext>
            </a:extLst>
          </p:cNvPr>
          <p:cNvSpPr txBox="1">
            <a:spLocks noChangeArrowheads="1"/>
          </p:cNvSpPr>
          <p:nvPr/>
        </p:nvSpPr>
        <p:spPr bwMode="auto">
          <a:xfrm>
            <a:off x="6545263" y="4222750"/>
            <a:ext cx="1317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Q*</a:t>
            </a:r>
            <a:endParaRPr lang="en-US" altLang="en-US" sz="1800">
              <a:latin typeface="Times" pitchFamily="2" charset="0"/>
            </a:endParaRPr>
          </a:p>
        </p:txBody>
      </p:sp>
      <p:sp>
        <p:nvSpPr>
          <p:cNvPr id="18" name="Freeform 17">
            <a:extLst>
              <a:ext uri="{FF2B5EF4-FFF2-40B4-BE49-F238E27FC236}">
                <a16:creationId xmlns:a16="http://schemas.microsoft.com/office/drawing/2014/main" id="{7B7CB4F7-47D9-D28B-1620-AC3E9908BEBA}"/>
              </a:ext>
            </a:extLst>
          </p:cNvPr>
          <p:cNvSpPr/>
          <p:nvPr/>
        </p:nvSpPr>
        <p:spPr>
          <a:xfrm>
            <a:off x="3733800" y="4111625"/>
            <a:ext cx="4613275" cy="0"/>
          </a:xfrm>
          <a:custGeom>
            <a:avLst/>
            <a:gdLst>
              <a:gd name="connsiteX0" fmla="*/ 0 w 4808279"/>
              <a:gd name="connsiteY0" fmla="*/ 17721 h 67930"/>
              <a:gd name="connsiteX1" fmla="*/ 1713024 w 4808279"/>
              <a:gd name="connsiteY1" fmla="*/ 64977 h 67930"/>
              <a:gd name="connsiteX2" fmla="*/ 3437861 w 4808279"/>
              <a:gd name="connsiteY2" fmla="*/ 0 h 67930"/>
              <a:gd name="connsiteX3" fmla="*/ 4613349 w 4808279"/>
              <a:gd name="connsiteY3" fmla="*/ 17721 h 67930"/>
              <a:gd name="connsiteX4" fmla="*/ 4607442 w 4808279"/>
              <a:gd name="connsiteY4" fmla="*/ 23628 h 67930"/>
              <a:gd name="connsiteX0" fmla="*/ 0 w 4920512"/>
              <a:gd name="connsiteY0" fmla="*/ 17721 h 188728"/>
              <a:gd name="connsiteX1" fmla="*/ 1713024 w 4920512"/>
              <a:gd name="connsiteY1" fmla="*/ 64977 h 188728"/>
              <a:gd name="connsiteX2" fmla="*/ 3437861 w 4920512"/>
              <a:gd name="connsiteY2" fmla="*/ 0 h 188728"/>
              <a:gd name="connsiteX3" fmla="*/ 4613349 w 4920512"/>
              <a:gd name="connsiteY3" fmla="*/ 17721 h 188728"/>
              <a:gd name="connsiteX4" fmla="*/ 4920512 w 4920512"/>
              <a:gd name="connsiteY4" fmla="*/ 188728 h 188728"/>
              <a:gd name="connsiteX0" fmla="*/ 0 w 4613349"/>
              <a:gd name="connsiteY0" fmla="*/ 17721 h 67930"/>
              <a:gd name="connsiteX1" fmla="*/ 1713024 w 4613349"/>
              <a:gd name="connsiteY1" fmla="*/ 64977 h 67930"/>
              <a:gd name="connsiteX2" fmla="*/ 3437861 w 4613349"/>
              <a:gd name="connsiteY2" fmla="*/ 0 h 67930"/>
              <a:gd name="connsiteX3" fmla="*/ 4613349 w 4613349"/>
              <a:gd name="connsiteY3" fmla="*/ 17721 h 67930"/>
              <a:gd name="connsiteX0" fmla="*/ 0 w 4613349"/>
              <a:gd name="connsiteY0" fmla="*/ 17721 h 67930"/>
              <a:gd name="connsiteX1" fmla="*/ 1713024 w 4613349"/>
              <a:gd name="connsiteY1" fmla="*/ 64977 h 67930"/>
              <a:gd name="connsiteX2" fmla="*/ 3437861 w 4613349"/>
              <a:gd name="connsiteY2" fmla="*/ 0 h 67930"/>
              <a:gd name="connsiteX3" fmla="*/ 4613349 w 4613349"/>
              <a:gd name="connsiteY3" fmla="*/ 17721 h 67930"/>
              <a:gd name="connsiteX0" fmla="*/ 0 w 4613349"/>
              <a:gd name="connsiteY0" fmla="*/ 17721 h 67930"/>
              <a:gd name="connsiteX1" fmla="*/ 1713024 w 4613349"/>
              <a:gd name="connsiteY1" fmla="*/ 64977 h 67930"/>
              <a:gd name="connsiteX2" fmla="*/ 3437861 w 4613349"/>
              <a:gd name="connsiteY2" fmla="*/ 0 h 67930"/>
              <a:gd name="connsiteX3" fmla="*/ 4613349 w 4613349"/>
              <a:gd name="connsiteY3" fmla="*/ 17721 h 67930"/>
              <a:gd name="connsiteX0" fmla="*/ 0 w 4613349"/>
              <a:gd name="connsiteY0" fmla="*/ 17721 h 17721"/>
              <a:gd name="connsiteX1" fmla="*/ 3437861 w 4613349"/>
              <a:gd name="connsiteY1" fmla="*/ 0 h 17721"/>
              <a:gd name="connsiteX2" fmla="*/ 4613349 w 4613349"/>
              <a:gd name="connsiteY2" fmla="*/ 17721 h 17721"/>
              <a:gd name="connsiteX0" fmla="*/ 0 w 4613349"/>
              <a:gd name="connsiteY0" fmla="*/ 0 h 0"/>
              <a:gd name="connsiteX1" fmla="*/ 4613349 w 4613349"/>
              <a:gd name="connsiteY1" fmla="*/ 0 h 0"/>
            </a:gdLst>
            <a:ahLst/>
            <a:cxnLst>
              <a:cxn ang="0">
                <a:pos x="connsiteX0" y="connsiteY0"/>
              </a:cxn>
              <a:cxn ang="0">
                <a:pos x="connsiteX1" y="connsiteY1"/>
              </a:cxn>
            </a:cxnLst>
            <a:rect l="l" t="t" r="r" b="b"/>
            <a:pathLst>
              <a:path w="4613349">
                <a:moveTo>
                  <a:pt x="0" y="0"/>
                </a:moveTo>
                <a:lnTo>
                  <a:pt x="4613349" y="0"/>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5" name="Right Arrow 44">
            <a:extLst>
              <a:ext uri="{FF2B5EF4-FFF2-40B4-BE49-F238E27FC236}">
                <a16:creationId xmlns:a16="http://schemas.microsoft.com/office/drawing/2014/main" id="{EF9AA493-D7C3-854E-E9C5-1D695967B2AF}"/>
              </a:ext>
            </a:extLst>
          </p:cNvPr>
          <p:cNvSpPr/>
          <p:nvPr/>
        </p:nvSpPr>
        <p:spPr>
          <a:xfrm>
            <a:off x="5629275" y="4129088"/>
            <a:ext cx="738188" cy="820737"/>
          </a:xfrm>
          <a:prstGeom prst="rightArrow">
            <a:avLst/>
          </a:prstGeom>
          <a:solidFill>
            <a:srgbClr val="B4B4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 name="Group 57">
            <a:extLst>
              <a:ext uri="{FF2B5EF4-FFF2-40B4-BE49-F238E27FC236}">
                <a16:creationId xmlns:a16="http://schemas.microsoft.com/office/drawing/2014/main" id="{A11B570B-D339-5A41-B2C7-4FCECFE487DA}"/>
              </a:ext>
            </a:extLst>
          </p:cNvPr>
          <p:cNvGrpSpPr>
            <a:grpSpLocks/>
          </p:cNvGrpSpPr>
          <p:nvPr/>
        </p:nvGrpSpPr>
        <p:grpSpPr bwMode="auto">
          <a:xfrm>
            <a:off x="555625" y="1666875"/>
            <a:ext cx="2433638" cy="2906713"/>
            <a:chOff x="555257" y="1666561"/>
            <a:chExt cx="2434468" cy="2906233"/>
          </a:xfrm>
        </p:grpSpPr>
        <p:cxnSp>
          <p:nvCxnSpPr>
            <p:cNvPr id="52" name="Straight Arrow Connector 51">
              <a:extLst>
                <a:ext uri="{FF2B5EF4-FFF2-40B4-BE49-F238E27FC236}">
                  <a16:creationId xmlns:a16="http://schemas.microsoft.com/office/drawing/2014/main" id="{75E64474-DEC6-ACFB-2D3B-F02E1F6E7081}"/>
                </a:ext>
              </a:extLst>
            </p:cNvPr>
            <p:cNvCxnSpPr/>
            <p:nvPr/>
          </p:nvCxnSpPr>
          <p:spPr>
            <a:xfrm rot="5400000">
              <a:off x="1535814" y="3118884"/>
              <a:ext cx="2906233" cy="1589"/>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4613" name="TextBox 42">
              <a:extLst>
                <a:ext uri="{FF2B5EF4-FFF2-40B4-BE49-F238E27FC236}">
                  <a16:creationId xmlns:a16="http://schemas.microsoft.com/office/drawing/2014/main" id="{FA4D13D2-AFD3-A7FE-C221-E601AEA527F7}"/>
                </a:ext>
              </a:extLst>
            </p:cNvPr>
            <p:cNvSpPr txBox="1">
              <a:spLocks noChangeArrowheads="1"/>
            </p:cNvSpPr>
            <p:nvPr/>
          </p:nvSpPr>
          <p:spPr bwMode="auto">
            <a:xfrm>
              <a:off x="555257" y="1866605"/>
              <a:ext cx="228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i="1">
                  <a:latin typeface="Times" pitchFamily="2" charset="0"/>
                </a:rPr>
                <a:t>Vertical relations:</a:t>
              </a:r>
            </a:p>
            <a:p>
              <a:pPr algn="r" eaLnBrk="1" hangingPunct="1"/>
              <a:r>
                <a:rPr lang="ja-JP" altLang="en-US" sz="1800">
                  <a:latin typeface="Times" pitchFamily="2" charset="0"/>
                </a:rPr>
                <a:t>“</a:t>
              </a:r>
              <a:r>
                <a:rPr lang="en-US" altLang="ja-JP" sz="1800">
                  <a:latin typeface="Times" pitchFamily="2" charset="0"/>
                </a:rPr>
                <a:t>causal relations in some acceptable scientific sense…</a:t>
              </a:r>
              <a:r>
                <a:rPr lang="ja-JP" altLang="en-US" sz="1800">
                  <a:latin typeface="Times" pitchFamily="2" charset="0"/>
                </a:rPr>
                <a:t>”</a:t>
              </a:r>
              <a:endParaRPr lang="en-US" altLang="en-US" sz="1800">
                <a:latin typeface="Times" pitchFamily="2" charset="0"/>
              </a:endParaRPr>
            </a:p>
          </p:txBody>
        </p:sp>
      </p:grpSp>
      <p:grpSp>
        <p:nvGrpSpPr>
          <p:cNvPr id="7" name="Group 58">
            <a:extLst>
              <a:ext uri="{FF2B5EF4-FFF2-40B4-BE49-F238E27FC236}">
                <a16:creationId xmlns:a16="http://schemas.microsoft.com/office/drawing/2014/main" id="{E78213D3-781C-3CC4-3FEC-0FDA0CC8490F}"/>
              </a:ext>
            </a:extLst>
          </p:cNvPr>
          <p:cNvGrpSpPr>
            <a:grpSpLocks/>
          </p:cNvGrpSpPr>
          <p:nvPr/>
        </p:nvGrpSpPr>
        <p:grpSpPr bwMode="auto">
          <a:xfrm>
            <a:off x="3106738" y="5086350"/>
            <a:ext cx="5653087" cy="1336675"/>
            <a:chOff x="3107069" y="5085907"/>
            <a:chExt cx="5652977" cy="1336863"/>
          </a:xfrm>
        </p:grpSpPr>
        <p:sp>
          <p:nvSpPr>
            <p:cNvPr id="24608" name="TextBox 43">
              <a:extLst>
                <a:ext uri="{FF2B5EF4-FFF2-40B4-BE49-F238E27FC236}">
                  <a16:creationId xmlns:a16="http://schemas.microsoft.com/office/drawing/2014/main" id="{9B7D1BA3-8E44-A7CE-F439-7EBE3A280402}"/>
                </a:ext>
              </a:extLst>
            </p:cNvPr>
            <p:cNvSpPr txBox="1">
              <a:spLocks noChangeArrowheads="1"/>
            </p:cNvSpPr>
            <p:nvPr/>
          </p:nvSpPr>
          <p:spPr bwMode="auto">
            <a:xfrm>
              <a:off x="3107069" y="5469860"/>
              <a:ext cx="28412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NO: Formal analogies = isomorphic interpretations of the same formal theory</a:t>
              </a:r>
            </a:p>
          </p:txBody>
        </p:sp>
        <p:sp>
          <p:nvSpPr>
            <p:cNvPr id="24609" name="TextBox 46">
              <a:extLst>
                <a:ext uri="{FF2B5EF4-FFF2-40B4-BE49-F238E27FC236}">
                  <a16:creationId xmlns:a16="http://schemas.microsoft.com/office/drawing/2014/main" id="{F073BE13-7844-8433-C07A-592B6902B6FC}"/>
                </a:ext>
              </a:extLst>
            </p:cNvPr>
            <p:cNvSpPr txBox="1">
              <a:spLocks noChangeArrowheads="1"/>
            </p:cNvSpPr>
            <p:nvPr/>
          </p:nvSpPr>
          <p:spPr bwMode="auto">
            <a:xfrm>
              <a:off x="6237766" y="5499440"/>
              <a:ext cx="25222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YES: Pre-theoretic material analogies between observables</a:t>
              </a:r>
            </a:p>
          </p:txBody>
        </p:sp>
        <p:sp>
          <p:nvSpPr>
            <p:cNvPr id="24610" name="TextBox 47">
              <a:extLst>
                <a:ext uri="{FF2B5EF4-FFF2-40B4-BE49-F238E27FC236}">
                  <a16:creationId xmlns:a16="http://schemas.microsoft.com/office/drawing/2014/main" id="{C154105E-CD8F-6CF5-9785-72C105A94C22}"/>
                </a:ext>
              </a:extLst>
            </p:cNvPr>
            <p:cNvSpPr txBox="1">
              <a:spLocks noChangeArrowheads="1"/>
            </p:cNvSpPr>
            <p:nvPr/>
          </p:nvSpPr>
          <p:spPr bwMode="auto">
            <a:xfrm>
              <a:off x="4973676" y="5085907"/>
              <a:ext cx="23568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Horizontal relations:</a:t>
              </a:r>
            </a:p>
          </p:txBody>
        </p:sp>
        <p:cxnSp>
          <p:nvCxnSpPr>
            <p:cNvPr id="54" name="Straight Arrow Connector 53">
              <a:extLst>
                <a:ext uri="{FF2B5EF4-FFF2-40B4-BE49-F238E27FC236}">
                  <a16:creationId xmlns:a16="http://schemas.microsoft.com/office/drawing/2014/main" id="{43CA84FD-1614-D035-21DB-E9ECA9F40391}"/>
                </a:ext>
              </a:extLst>
            </p:cNvPr>
            <p:cNvCxnSpPr/>
            <p:nvPr/>
          </p:nvCxnSpPr>
          <p:spPr>
            <a:xfrm>
              <a:off x="3556322" y="5092258"/>
              <a:ext cx="4643348" cy="6351"/>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3D998394-BA87-47FD-151B-8A8D348E590D}"/>
              </a:ext>
            </a:extLst>
          </p:cNvPr>
          <p:cNvSpPr/>
          <p:nvPr/>
        </p:nvSpPr>
        <p:spPr>
          <a:xfrm>
            <a:off x="977900" y="354013"/>
            <a:ext cx="7708900" cy="1052512"/>
          </a:xfrm>
          <a:custGeom>
            <a:avLst/>
            <a:gdLst>
              <a:gd name="connsiteX0" fmla="*/ 383954 w 7708605"/>
              <a:gd name="connsiteY0" fmla="*/ 0 h 1051441"/>
              <a:gd name="connsiteX1" fmla="*/ 7578652 w 7708605"/>
              <a:gd name="connsiteY1" fmla="*/ 431209 h 1051441"/>
              <a:gd name="connsiteX2" fmla="*/ 7708605 w 7708605"/>
              <a:gd name="connsiteY2" fmla="*/ 649767 h 1051441"/>
              <a:gd name="connsiteX3" fmla="*/ 0 w 7708605"/>
              <a:gd name="connsiteY3" fmla="*/ 1051441 h 1051441"/>
              <a:gd name="connsiteX4" fmla="*/ 383954 w 7708605"/>
              <a:gd name="connsiteY4" fmla="*/ 0 h 1051441"/>
              <a:gd name="connsiteX0" fmla="*/ 383954 w 7708605"/>
              <a:gd name="connsiteY0" fmla="*/ 0 h 1051441"/>
              <a:gd name="connsiteX1" fmla="*/ 7578652 w 7708605"/>
              <a:gd name="connsiteY1" fmla="*/ 431209 h 1051441"/>
              <a:gd name="connsiteX2" fmla="*/ 7708605 w 7708605"/>
              <a:gd name="connsiteY2" fmla="*/ 649767 h 1051441"/>
              <a:gd name="connsiteX3" fmla="*/ 0 w 7708605"/>
              <a:gd name="connsiteY3" fmla="*/ 1051441 h 1051441"/>
              <a:gd name="connsiteX4" fmla="*/ 383954 w 7708605"/>
              <a:gd name="connsiteY4" fmla="*/ 0 h 1051441"/>
              <a:gd name="connsiteX0" fmla="*/ 383954 w 7708605"/>
              <a:gd name="connsiteY0" fmla="*/ 0 h 1051441"/>
              <a:gd name="connsiteX1" fmla="*/ 7578652 w 7708605"/>
              <a:gd name="connsiteY1" fmla="*/ 431209 h 1051441"/>
              <a:gd name="connsiteX2" fmla="*/ 7708605 w 7708605"/>
              <a:gd name="connsiteY2" fmla="*/ 649767 h 1051441"/>
              <a:gd name="connsiteX3" fmla="*/ 0 w 7708605"/>
              <a:gd name="connsiteY3" fmla="*/ 1051441 h 1051441"/>
              <a:gd name="connsiteX4" fmla="*/ 383954 w 7708605"/>
              <a:gd name="connsiteY4" fmla="*/ 0 h 1051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8605" h="1051441">
                <a:moveTo>
                  <a:pt x="383954" y="0"/>
                </a:moveTo>
                <a:lnTo>
                  <a:pt x="7578652" y="431209"/>
                </a:lnTo>
                <a:cubicBezTo>
                  <a:pt x="7703670" y="651479"/>
                  <a:pt x="7707535" y="665469"/>
                  <a:pt x="7708605" y="649767"/>
                </a:cubicBezTo>
                <a:lnTo>
                  <a:pt x="0" y="1051441"/>
                </a:lnTo>
                <a:lnTo>
                  <a:pt x="383954" y="0"/>
                </a:lnTo>
                <a:close/>
              </a:path>
            </a:pathLst>
          </a:custGeom>
          <a:solidFill>
            <a:srgbClr val="B4B4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Freeform 19">
            <a:extLst>
              <a:ext uri="{FF2B5EF4-FFF2-40B4-BE49-F238E27FC236}">
                <a16:creationId xmlns:a16="http://schemas.microsoft.com/office/drawing/2014/main" id="{8874980D-8E41-C3AB-C257-980991332D85}"/>
              </a:ext>
            </a:extLst>
          </p:cNvPr>
          <p:cNvSpPr/>
          <p:nvPr/>
        </p:nvSpPr>
        <p:spPr>
          <a:xfrm>
            <a:off x="4054475" y="1711325"/>
            <a:ext cx="1563688" cy="50641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Freeform 20">
            <a:extLst>
              <a:ext uri="{FF2B5EF4-FFF2-40B4-BE49-F238E27FC236}">
                <a16:creationId xmlns:a16="http://schemas.microsoft.com/office/drawing/2014/main" id="{ECCF80A3-E1AF-5D57-A18F-4FCE46A0E268}"/>
              </a:ext>
            </a:extLst>
          </p:cNvPr>
          <p:cNvSpPr/>
          <p:nvPr/>
        </p:nvSpPr>
        <p:spPr>
          <a:xfrm rot="10800000">
            <a:off x="4064000" y="2360613"/>
            <a:ext cx="1563688" cy="50641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Freeform 21">
            <a:extLst>
              <a:ext uri="{FF2B5EF4-FFF2-40B4-BE49-F238E27FC236}">
                <a16:creationId xmlns:a16="http://schemas.microsoft.com/office/drawing/2014/main" id="{6845063B-F597-40A8-2F4F-FB86BA7579A3}"/>
              </a:ext>
            </a:extLst>
          </p:cNvPr>
          <p:cNvSpPr/>
          <p:nvPr/>
        </p:nvSpPr>
        <p:spPr>
          <a:xfrm>
            <a:off x="4138613" y="3041650"/>
            <a:ext cx="1563687" cy="41116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Freeform 22">
            <a:extLst>
              <a:ext uri="{FF2B5EF4-FFF2-40B4-BE49-F238E27FC236}">
                <a16:creationId xmlns:a16="http://schemas.microsoft.com/office/drawing/2014/main" id="{08A0CFDC-CCA1-08EC-EE58-7D5A93FA7178}"/>
              </a:ext>
            </a:extLst>
          </p:cNvPr>
          <p:cNvSpPr/>
          <p:nvPr/>
        </p:nvSpPr>
        <p:spPr>
          <a:xfrm rot="10800000">
            <a:off x="3975100" y="3563938"/>
            <a:ext cx="1643063" cy="42386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Freeform 23">
            <a:extLst>
              <a:ext uri="{FF2B5EF4-FFF2-40B4-BE49-F238E27FC236}">
                <a16:creationId xmlns:a16="http://schemas.microsoft.com/office/drawing/2014/main" id="{479F6238-2C90-FC71-626F-2C5D6D0C5985}"/>
              </a:ext>
            </a:extLst>
          </p:cNvPr>
          <p:cNvSpPr/>
          <p:nvPr/>
        </p:nvSpPr>
        <p:spPr>
          <a:xfrm>
            <a:off x="4054475" y="4222750"/>
            <a:ext cx="1563688" cy="50641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Freeform 24">
            <a:extLst>
              <a:ext uri="{FF2B5EF4-FFF2-40B4-BE49-F238E27FC236}">
                <a16:creationId xmlns:a16="http://schemas.microsoft.com/office/drawing/2014/main" id="{909C0D67-5A18-14E2-A8FD-13372191FBEF}"/>
              </a:ext>
            </a:extLst>
          </p:cNvPr>
          <p:cNvSpPr/>
          <p:nvPr/>
        </p:nvSpPr>
        <p:spPr>
          <a:xfrm>
            <a:off x="6376988" y="1747838"/>
            <a:ext cx="1563687" cy="50641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Freeform 25">
            <a:extLst>
              <a:ext uri="{FF2B5EF4-FFF2-40B4-BE49-F238E27FC236}">
                <a16:creationId xmlns:a16="http://schemas.microsoft.com/office/drawing/2014/main" id="{CDE2670D-6F7A-A171-7332-84FE8D1816E8}"/>
              </a:ext>
            </a:extLst>
          </p:cNvPr>
          <p:cNvSpPr/>
          <p:nvPr/>
        </p:nvSpPr>
        <p:spPr>
          <a:xfrm rot="10800000">
            <a:off x="6376988" y="2368550"/>
            <a:ext cx="1563687" cy="506413"/>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Freeform 26">
            <a:extLst>
              <a:ext uri="{FF2B5EF4-FFF2-40B4-BE49-F238E27FC236}">
                <a16:creationId xmlns:a16="http://schemas.microsoft.com/office/drawing/2014/main" id="{196AA21D-8A31-4000-547E-304C7E96A4F0}"/>
              </a:ext>
            </a:extLst>
          </p:cNvPr>
          <p:cNvSpPr/>
          <p:nvPr/>
        </p:nvSpPr>
        <p:spPr>
          <a:xfrm>
            <a:off x="6451600" y="2982913"/>
            <a:ext cx="1563688" cy="50641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Freeform 27">
            <a:extLst>
              <a:ext uri="{FF2B5EF4-FFF2-40B4-BE49-F238E27FC236}">
                <a16:creationId xmlns:a16="http://schemas.microsoft.com/office/drawing/2014/main" id="{97789F9E-7B92-971B-AB96-617EEF2ED9F2}"/>
              </a:ext>
            </a:extLst>
          </p:cNvPr>
          <p:cNvSpPr/>
          <p:nvPr/>
        </p:nvSpPr>
        <p:spPr>
          <a:xfrm rot="10800000">
            <a:off x="6288088" y="3563938"/>
            <a:ext cx="1644650" cy="423862"/>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Freeform 28">
            <a:extLst>
              <a:ext uri="{FF2B5EF4-FFF2-40B4-BE49-F238E27FC236}">
                <a16:creationId xmlns:a16="http://schemas.microsoft.com/office/drawing/2014/main" id="{45EE4D0F-1A43-CB6D-401D-CE2B78D7C1B6}"/>
              </a:ext>
            </a:extLst>
          </p:cNvPr>
          <p:cNvSpPr/>
          <p:nvPr/>
        </p:nvSpPr>
        <p:spPr>
          <a:xfrm>
            <a:off x="6369050" y="4222750"/>
            <a:ext cx="1563688" cy="708025"/>
          </a:xfrm>
          <a:custGeom>
            <a:avLst/>
            <a:gdLst>
              <a:gd name="connsiteX0" fmla="*/ 35442 w 1411767"/>
              <a:gd name="connsiteY0" fmla="*/ 0 h 425303"/>
              <a:gd name="connsiteX1" fmla="*/ 1411767 w 1411767"/>
              <a:gd name="connsiteY1" fmla="*/ 11814 h 425303"/>
              <a:gd name="connsiteX2" fmla="*/ 1352698 w 1411767"/>
              <a:gd name="connsiteY2" fmla="*/ 419396 h 425303"/>
              <a:gd name="connsiteX3" fmla="*/ 0 w 1411767"/>
              <a:gd name="connsiteY3" fmla="*/ 425303 h 425303"/>
              <a:gd name="connsiteX4" fmla="*/ 35442 w 1411767"/>
              <a:gd name="connsiteY4" fmla="*/ 0 h 42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7" h="425303">
                <a:moveTo>
                  <a:pt x="35442" y="0"/>
                </a:moveTo>
                <a:lnTo>
                  <a:pt x="1411767" y="11814"/>
                </a:lnTo>
                <a:lnTo>
                  <a:pt x="1352698" y="419396"/>
                </a:lnTo>
                <a:lnTo>
                  <a:pt x="0" y="425303"/>
                </a:lnTo>
                <a:lnTo>
                  <a:pt x="35442" y="0"/>
                </a:lnTo>
                <a:close/>
              </a:path>
            </a:pathLst>
          </a:custGeom>
          <a:solidFill>
            <a:srgbClr val="FFC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12" name="Title 1">
            <a:extLst>
              <a:ext uri="{FF2B5EF4-FFF2-40B4-BE49-F238E27FC236}">
                <a16:creationId xmlns:a16="http://schemas.microsoft.com/office/drawing/2014/main" id="{0A834A23-01F4-B969-4168-91166447A8ED}"/>
              </a:ext>
            </a:extLst>
          </p:cNvPr>
          <p:cNvSpPr>
            <a:spLocks noGrp="1"/>
          </p:cNvSpPr>
          <p:nvPr>
            <p:ph type="title"/>
          </p:nvPr>
        </p:nvSpPr>
        <p:spPr/>
        <p:txBody>
          <a:bodyPr/>
          <a:lstStyle/>
          <a:p>
            <a:pPr eaLnBrk="1" hangingPunct="1"/>
            <a:r>
              <a:rPr lang="en-US" altLang="en-US">
                <a:latin typeface="Times" pitchFamily="2" charset="0"/>
                <a:ea typeface="ＭＳ Ｐゴシック" panose="020B0600070205080204" pitchFamily="34" charset="-128"/>
              </a:rPr>
              <a:t>The Articulation Model</a:t>
            </a:r>
          </a:p>
        </p:txBody>
      </p:sp>
      <p:sp>
        <p:nvSpPr>
          <p:cNvPr id="3" name="Content Placeholder 2">
            <a:extLst>
              <a:ext uri="{FF2B5EF4-FFF2-40B4-BE49-F238E27FC236}">
                <a16:creationId xmlns:a16="http://schemas.microsoft.com/office/drawing/2014/main" id="{C1F4FBE6-9013-F74C-C496-2EA7D4593F5D}"/>
              </a:ext>
            </a:extLst>
          </p:cNvPr>
          <p:cNvSpPr>
            <a:spLocks noGrp="1"/>
          </p:cNvSpPr>
          <p:nvPr>
            <p:ph idx="1"/>
          </p:nvPr>
        </p:nvSpPr>
        <p:spPr/>
        <p:txBody>
          <a:bodyPr rtlCol="0">
            <a:normAutofit/>
          </a:bodyPr>
          <a:lstStyle/>
          <a:p>
            <a:pPr eaLnBrk="1" fontAlgn="auto" hangingPunct="1">
              <a:spcAft>
                <a:spcPts val="0"/>
              </a:spcAft>
              <a:buFont typeface="Arial" charset="0"/>
              <a:buNone/>
              <a:defRPr/>
            </a:pPr>
            <a:r>
              <a:rPr lang="en-US" dirty="0">
                <a:ea typeface="+mn-ea"/>
              </a:rPr>
              <a:t> </a:t>
            </a:r>
          </a:p>
        </p:txBody>
      </p:sp>
      <p:sp>
        <p:nvSpPr>
          <p:cNvPr id="25614" name="Slide Number Placeholder 3">
            <a:extLst>
              <a:ext uri="{FF2B5EF4-FFF2-40B4-BE49-F238E27FC236}">
                <a16:creationId xmlns:a16="http://schemas.microsoft.com/office/drawing/2014/main" id="{38066E4F-82E1-4F83-90AC-1B26B6C44B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B0CBC88-514C-5F43-AD07-319F14BB8432}" type="slidenum">
              <a:rPr lang="en-US" altLang="en-US" sz="1200">
                <a:solidFill>
                  <a:srgbClr val="898989"/>
                </a:solidFill>
                <a:latin typeface="Calibri" panose="020F0502020204030204" pitchFamily="34" charset="0"/>
              </a:rPr>
              <a:pPr eaLnBrk="1" hangingPunct="1"/>
              <a:t>14</a:t>
            </a:fld>
            <a:endParaRPr lang="en-US" altLang="en-US" sz="1200">
              <a:solidFill>
                <a:srgbClr val="898989"/>
              </a:solidFill>
              <a:latin typeface="Calibri" panose="020F0502020204030204" pitchFamily="34" charset="0"/>
            </a:endParaRPr>
          </a:p>
        </p:txBody>
      </p:sp>
      <p:sp>
        <p:nvSpPr>
          <p:cNvPr id="25615" name="TextBox 5">
            <a:extLst>
              <a:ext uri="{FF2B5EF4-FFF2-40B4-BE49-F238E27FC236}">
                <a16:creationId xmlns:a16="http://schemas.microsoft.com/office/drawing/2014/main" id="{EF5087C8-7CE3-B6AC-5A0B-3DEB9810EADC}"/>
              </a:ext>
            </a:extLst>
          </p:cNvPr>
          <p:cNvSpPr txBox="1">
            <a:spLocks noChangeArrowheads="1"/>
          </p:cNvSpPr>
          <p:nvPr/>
        </p:nvSpPr>
        <p:spPr bwMode="auto">
          <a:xfrm>
            <a:off x="4373563" y="1711325"/>
            <a:ext cx="1039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Source</a:t>
            </a:r>
            <a:endParaRPr lang="en-US" altLang="en-US" sz="1800">
              <a:latin typeface="Times" pitchFamily="2" charset="0"/>
            </a:endParaRPr>
          </a:p>
        </p:txBody>
      </p:sp>
      <p:sp>
        <p:nvSpPr>
          <p:cNvPr id="25616" name="TextBox 6">
            <a:extLst>
              <a:ext uri="{FF2B5EF4-FFF2-40B4-BE49-F238E27FC236}">
                <a16:creationId xmlns:a16="http://schemas.microsoft.com/office/drawing/2014/main" id="{5722D03F-9D9B-CEB5-CCD8-CA7E04CFE8D7}"/>
              </a:ext>
            </a:extLst>
          </p:cNvPr>
          <p:cNvSpPr txBox="1">
            <a:spLocks noChangeArrowheads="1"/>
          </p:cNvSpPr>
          <p:nvPr/>
        </p:nvSpPr>
        <p:spPr bwMode="auto">
          <a:xfrm>
            <a:off x="6661150" y="1711325"/>
            <a:ext cx="96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Target</a:t>
            </a:r>
          </a:p>
        </p:txBody>
      </p:sp>
      <p:sp>
        <p:nvSpPr>
          <p:cNvPr id="25617" name="TextBox 7">
            <a:extLst>
              <a:ext uri="{FF2B5EF4-FFF2-40B4-BE49-F238E27FC236}">
                <a16:creationId xmlns:a16="http://schemas.microsoft.com/office/drawing/2014/main" id="{59F219AB-AA71-FBDC-EDAE-DEBC9570719D}"/>
              </a:ext>
            </a:extLst>
          </p:cNvPr>
          <p:cNvSpPr txBox="1">
            <a:spLocks noChangeArrowheads="1"/>
          </p:cNvSpPr>
          <p:nvPr/>
        </p:nvSpPr>
        <p:spPr bwMode="auto">
          <a:xfrm>
            <a:off x="4298950" y="2360613"/>
            <a:ext cx="111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P</a:t>
            </a:r>
          </a:p>
        </p:txBody>
      </p:sp>
      <p:sp>
        <p:nvSpPr>
          <p:cNvPr id="25618" name="TextBox 8">
            <a:extLst>
              <a:ext uri="{FF2B5EF4-FFF2-40B4-BE49-F238E27FC236}">
                <a16:creationId xmlns:a16="http://schemas.microsoft.com/office/drawing/2014/main" id="{97B4E7A0-5B48-A244-3B27-A24B2AC83ACC}"/>
              </a:ext>
            </a:extLst>
          </p:cNvPr>
          <p:cNvSpPr txBox="1">
            <a:spLocks noChangeArrowheads="1"/>
          </p:cNvSpPr>
          <p:nvPr/>
        </p:nvSpPr>
        <p:spPr bwMode="auto">
          <a:xfrm>
            <a:off x="6583363" y="2360613"/>
            <a:ext cx="1266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P*</a:t>
            </a:r>
            <a:endParaRPr lang="en-US" altLang="en-US" sz="1800">
              <a:latin typeface="Times" pitchFamily="2" charset="0"/>
            </a:endParaRPr>
          </a:p>
        </p:txBody>
      </p:sp>
      <p:sp>
        <p:nvSpPr>
          <p:cNvPr id="25619" name="TextBox 9">
            <a:extLst>
              <a:ext uri="{FF2B5EF4-FFF2-40B4-BE49-F238E27FC236}">
                <a16:creationId xmlns:a16="http://schemas.microsoft.com/office/drawing/2014/main" id="{FC38905B-70F3-FC6E-2C7C-7607C982A2CE}"/>
              </a:ext>
            </a:extLst>
          </p:cNvPr>
          <p:cNvSpPr txBox="1">
            <a:spLocks noChangeArrowheads="1"/>
          </p:cNvSpPr>
          <p:nvPr/>
        </p:nvSpPr>
        <p:spPr bwMode="auto">
          <a:xfrm>
            <a:off x="4298950" y="2946400"/>
            <a:ext cx="116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A</a:t>
            </a:r>
            <a:endParaRPr lang="en-US" altLang="en-US" sz="1800">
              <a:latin typeface="Times" pitchFamily="2" charset="0"/>
            </a:endParaRPr>
          </a:p>
        </p:txBody>
      </p:sp>
      <p:sp>
        <p:nvSpPr>
          <p:cNvPr id="25620" name="TextBox 10">
            <a:extLst>
              <a:ext uri="{FF2B5EF4-FFF2-40B4-BE49-F238E27FC236}">
                <a16:creationId xmlns:a16="http://schemas.microsoft.com/office/drawing/2014/main" id="{278917B5-2CFF-A28E-19F3-56E72BB8EE98}"/>
              </a:ext>
            </a:extLst>
          </p:cNvPr>
          <p:cNvSpPr txBox="1">
            <a:spLocks noChangeArrowheads="1"/>
          </p:cNvSpPr>
          <p:nvPr/>
        </p:nvSpPr>
        <p:spPr bwMode="auto">
          <a:xfrm>
            <a:off x="6383338" y="2946400"/>
            <a:ext cx="181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i="1">
                <a:latin typeface="Times" pitchFamily="2" charset="0"/>
              </a:rPr>
              <a:t>not-</a:t>
            </a:r>
            <a:r>
              <a:rPr lang="en-US" altLang="en-US">
                <a:latin typeface="Times" pitchFamily="2" charset="0"/>
              </a:rPr>
              <a:t>A*</a:t>
            </a:r>
            <a:endParaRPr lang="en-US" altLang="en-US" sz="1800">
              <a:latin typeface="Times" pitchFamily="2" charset="0"/>
            </a:endParaRPr>
          </a:p>
        </p:txBody>
      </p:sp>
      <p:sp>
        <p:nvSpPr>
          <p:cNvPr id="25621" name="TextBox 11">
            <a:extLst>
              <a:ext uri="{FF2B5EF4-FFF2-40B4-BE49-F238E27FC236}">
                <a16:creationId xmlns:a16="http://schemas.microsoft.com/office/drawing/2014/main" id="{FCA7A3C2-A97C-1617-B485-F6460C5332B1}"/>
              </a:ext>
            </a:extLst>
          </p:cNvPr>
          <p:cNvSpPr txBox="1">
            <a:spLocks noChangeArrowheads="1"/>
          </p:cNvSpPr>
          <p:nvPr/>
        </p:nvSpPr>
        <p:spPr bwMode="auto">
          <a:xfrm>
            <a:off x="990600" y="927100"/>
            <a:ext cx="598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400">
                <a:latin typeface="Times" pitchFamily="2" charset="0"/>
              </a:rPr>
              <a:t>Paul Bartha, </a:t>
            </a:r>
            <a:r>
              <a:rPr lang="en-US" altLang="en-US" sz="1400" i="1">
                <a:latin typeface="Times" pitchFamily="2" charset="0"/>
              </a:rPr>
              <a:t>By Parallel Reasoning: The Construction and Evaluation of Analogical Arguments.</a:t>
            </a:r>
            <a:r>
              <a:rPr lang="en-US" altLang="en-US" sz="1400">
                <a:latin typeface="Times" pitchFamily="2" charset="0"/>
              </a:rPr>
              <a:t> </a:t>
            </a:r>
            <a:r>
              <a:rPr lang="en-US" altLang="en-US" sz="1400">
                <a:solidFill>
                  <a:srgbClr val="000000"/>
                </a:solidFill>
                <a:latin typeface="Times" pitchFamily="2" charset="0"/>
              </a:rPr>
              <a:t>(2010)</a:t>
            </a:r>
            <a:endParaRPr lang="en-US" altLang="en-US" sz="1400"/>
          </a:p>
        </p:txBody>
      </p:sp>
      <p:sp>
        <p:nvSpPr>
          <p:cNvPr id="25622" name="TextBox 12">
            <a:extLst>
              <a:ext uri="{FF2B5EF4-FFF2-40B4-BE49-F238E27FC236}">
                <a16:creationId xmlns:a16="http://schemas.microsoft.com/office/drawing/2014/main" id="{B1FF5467-AD4C-82F2-8520-4E0B81E033CE}"/>
              </a:ext>
            </a:extLst>
          </p:cNvPr>
          <p:cNvSpPr txBox="1">
            <a:spLocks noChangeArrowheads="1"/>
          </p:cNvSpPr>
          <p:nvPr/>
        </p:nvSpPr>
        <p:spPr bwMode="auto">
          <a:xfrm>
            <a:off x="3984625" y="3563938"/>
            <a:ext cx="1643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i="1">
                <a:latin typeface="Times" pitchFamily="2" charset="0"/>
              </a:rPr>
              <a:t>not-</a:t>
            </a:r>
            <a:r>
              <a:rPr lang="en-US" altLang="en-US">
                <a:latin typeface="Times" pitchFamily="2" charset="0"/>
              </a:rPr>
              <a:t>B</a:t>
            </a:r>
            <a:endParaRPr lang="en-US" altLang="en-US" sz="1800">
              <a:latin typeface="Times" pitchFamily="2" charset="0"/>
            </a:endParaRPr>
          </a:p>
        </p:txBody>
      </p:sp>
      <p:sp>
        <p:nvSpPr>
          <p:cNvPr id="25623" name="TextBox 13">
            <a:extLst>
              <a:ext uri="{FF2B5EF4-FFF2-40B4-BE49-F238E27FC236}">
                <a16:creationId xmlns:a16="http://schemas.microsoft.com/office/drawing/2014/main" id="{9294EEB0-C23D-E6BA-196C-5FC22D03E347}"/>
              </a:ext>
            </a:extLst>
          </p:cNvPr>
          <p:cNvSpPr txBox="1">
            <a:spLocks noChangeArrowheads="1"/>
          </p:cNvSpPr>
          <p:nvPr/>
        </p:nvSpPr>
        <p:spPr bwMode="auto">
          <a:xfrm>
            <a:off x="6583363" y="3563938"/>
            <a:ext cx="130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B*</a:t>
            </a:r>
            <a:endParaRPr lang="en-US" altLang="en-US" sz="1800">
              <a:latin typeface="Times" pitchFamily="2" charset="0"/>
            </a:endParaRPr>
          </a:p>
        </p:txBody>
      </p:sp>
      <p:sp>
        <p:nvSpPr>
          <p:cNvPr id="25624" name="TextBox 14">
            <a:extLst>
              <a:ext uri="{FF2B5EF4-FFF2-40B4-BE49-F238E27FC236}">
                <a16:creationId xmlns:a16="http://schemas.microsoft.com/office/drawing/2014/main" id="{8A073FFE-E300-C62B-CBEC-EF7D6079F612}"/>
              </a:ext>
            </a:extLst>
          </p:cNvPr>
          <p:cNvSpPr txBox="1">
            <a:spLocks noChangeArrowheads="1"/>
          </p:cNvSpPr>
          <p:nvPr/>
        </p:nvSpPr>
        <p:spPr bwMode="auto">
          <a:xfrm>
            <a:off x="4224338" y="4222750"/>
            <a:ext cx="116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Q</a:t>
            </a:r>
            <a:endParaRPr lang="en-US" altLang="en-US" sz="1800">
              <a:latin typeface="Times" pitchFamily="2" charset="0"/>
            </a:endParaRPr>
          </a:p>
        </p:txBody>
      </p:sp>
      <p:sp>
        <p:nvSpPr>
          <p:cNvPr id="25625" name="TextBox 15">
            <a:extLst>
              <a:ext uri="{FF2B5EF4-FFF2-40B4-BE49-F238E27FC236}">
                <a16:creationId xmlns:a16="http://schemas.microsoft.com/office/drawing/2014/main" id="{EBFCF7D7-1935-DFED-2891-0C48D964B1FD}"/>
              </a:ext>
            </a:extLst>
          </p:cNvPr>
          <p:cNvSpPr txBox="1">
            <a:spLocks noChangeArrowheads="1"/>
          </p:cNvSpPr>
          <p:nvPr/>
        </p:nvSpPr>
        <p:spPr bwMode="auto">
          <a:xfrm>
            <a:off x="6545263" y="4222750"/>
            <a:ext cx="13493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Property </a:t>
            </a:r>
            <a:r>
              <a:rPr lang="en-US" altLang="en-US">
                <a:latin typeface="Times" pitchFamily="2" charset="0"/>
              </a:rPr>
              <a:t>Q*</a:t>
            </a:r>
          </a:p>
          <a:p>
            <a:pPr eaLnBrk="1" hangingPunct="1"/>
            <a:r>
              <a:rPr lang="en-US" altLang="en-US" sz="1600">
                <a:latin typeface="Times" pitchFamily="2" charset="0"/>
              </a:rPr>
              <a:t>is </a:t>
            </a:r>
            <a:r>
              <a:rPr lang="en-US" altLang="en-US" sz="2000">
                <a:latin typeface="Times" pitchFamily="2" charset="0"/>
              </a:rPr>
              <a:t>plausible</a:t>
            </a:r>
            <a:r>
              <a:rPr lang="en-US" altLang="en-US" sz="1600">
                <a:latin typeface="Times" pitchFamily="2" charset="0"/>
              </a:rPr>
              <a:t>.</a:t>
            </a:r>
            <a:endParaRPr lang="en-US" altLang="en-US" sz="1800">
              <a:latin typeface="Times" pitchFamily="2" charset="0"/>
            </a:endParaRPr>
          </a:p>
        </p:txBody>
      </p:sp>
      <p:sp>
        <p:nvSpPr>
          <p:cNvPr id="18" name="Freeform 17">
            <a:extLst>
              <a:ext uri="{FF2B5EF4-FFF2-40B4-BE49-F238E27FC236}">
                <a16:creationId xmlns:a16="http://schemas.microsoft.com/office/drawing/2014/main" id="{2A8A698F-2366-10B9-3ABD-EA9FA8E7C797}"/>
              </a:ext>
            </a:extLst>
          </p:cNvPr>
          <p:cNvSpPr/>
          <p:nvPr/>
        </p:nvSpPr>
        <p:spPr>
          <a:xfrm>
            <a:off x="3733800" y="4111625"/>
            <a:ext cx="4613275" cy="0"/>
          </a:xfrm>
          <a:custGeom>
            <a:avLst/>
            <a:gdLst>
              <a:gd name="connsiteX0" fmla="*/ 0 w 4808279"/>
              <a:gd name="connsiteY0" fmla="*/ 17721 h 67930"/>
              <a:gd name="connsiteX1" fmla="*/ 1713024 w 4808279"/>
              <a:gd name="connsiteY1" fmla="*/ 64977 h 67930"/>
              <a:gd name="connsiteX2" fmla="*/ 3437861 w 4808279"/>
              <a:gd name="connsiteY2" fmla="*/ 0 h 67930"/>
              <a:gd name="connsiteX3" fmla="*/ 4613349 w 4808279"/>
              <a:gd name="connsiteY3" fmla="*/ 17721 h 67930"/>
              <a:gd name="connsiteX4" fmla="*/ 4607442 w 4808279"/>
              <a:gd name="connsiteY4" fmla="*/ 23628 h 67930"/>
              <a:gd name="connsiteX0" fmla="*/ 0 w 4920512"/>
              <a:gd name="connsiteY0" fmla="*/ 17721 h 188728"/>
              <a:gd name="connsiteX1" fmla="*/ 1713024 w 4920512"/>
              <a:gd name="connsiteY1" fmla="*/ 64977 h 188728"/>
              <a:gd name="connsiteX2" fmla="*/ 3437861 w 4920512"/>
              <a:gd name="connsiteY2" fmla="*/ 0 h 188728"/>
              <a:gd name="connsiteX3" fmla="*/ 4613349 w 4920512"/>
              <a:gd name="connsiteY3" fmla="*/ 17721 h 188728"/>
              <a:gd name="connsiteX4" fmla="*/ 4920512 w 4920512"/>
              <a:gd name="connsiteY4" fmla="*/ 188728 h 188728"/>
              <a:gd name="connsiteX0" fmla="*/ 0 w 4613349"/>
              <a:gd name="connsiteY0" fmla="*/ 17721 h 67930"/>
              <a:gd name="connsiteX1" fmla="*/ 1713024 w 4613349"/>
              <a:gd name="connsiteY1" fmla="*/ 64977 h 67930"/>
              <a:gd name="connsiteX2" fmla="*/ 3437861 w 4613349"/>
              <a:gd name="connsiteY2" fmla="*/ 0 h 67930"/>
              <a:gd name="connsiteX3" fmla="*/ 4613349 w 4613349"/>
              <a:gd name="connsiteY3" fmla="*/ 17721 h 67930"/>
              <a:gd name="connsiteX0" fmla="*/ 0 w 4613349"/>
              <a:gd name="connsiteY0" fmla="*/ 17721 h 67930"/>
              <a:gd name="connsiteX1" fmla="*/ 1713024 w 4613349"/>
              <a:gd name="connsiteY1" fmla="*/ 64977 h 67930"/>
              <a:gd name="connsiteX2" fmla="*/ 3437861 w 4613349"/>
              <a:gd name="connsiteY2" fmla="*/ 0 h 67930"/>
              <a:gd name="connsiteX3" fmla="*/ 4613349 w 4613349"/>
              <a:gd name="connsiteY3" fmla="*/ 17721 h 67930"/>
              <a:gd name="connsiteX0" fmla="*/ 0 w 4613349"/>
              <a:gd name="connsiteY0" fmla="*/ 17721 h 67930"/>
              <a:gd name="connsiteX1" fmla="*/ 1713024 w 4613349"/>
              <a:gd name="connsiteY1" fmla="*/ 64977 h 67930"/>
              <a:gd name="connsiteX2" fmla="*/ 3437861 w 4613349"/>
              <a:gd name="connsiteY2" fmla="*/ 0 h 67930"/>
              <a:gd name="connsiteX3" fmla="*/ 4613349 w 4613349"/>
              <a:gd name="connsiteY3" fmla="*/ 17721 h 67930"/>
              <a:gd name="connsiteX0" fmla="*/ 0 w 4613349"/>
              <a:gd name="connsiteY0" fmla="*/ 17721 h 17721"/>
              <a:gd name="connsiteX1" fmla="*/ 3437861 w 4613349"/>
              <a:gd name="connsiteY1" fmla="*/ 0 h 17721"/>
              <a:gd name="connsiteX2" fmla="*/ 4613349 w 4613349"/>
              <a:gd name="connsiteY2" fmla="*/ 17721 h 17721"/>
              <a:gd name="connsiteX0" fmla="*/ 0 w 4613349"/>
              <a:gd name="connsiteY0" fmla="*/ 0 h 0"/>
              <a:gd name="connsiteX1" fmla="*/ 4613349 w 4613349"/>
              <a:gd name="connsiteY1" fmla="*/ 0 h 0"/>
            </a:gdLst>
            <a:ahLst/>
            <a:cxnLst>
              <a:cxn ang="0">
                <a:pos x="connsiteX0" y="connsiteY0"/>
              </a:cxn>
              <a:cxn ang="0">
                <a:pos x="connsiteX1" y="connsiteY1"/>
              </a:cxn>
            </a:cxnLst>
            <a:rect l="l" t="t" r="r" b="b"/>
            <a:pathLst>
              <a:path w="4613349">
                <a:moveTo>
                  <a:pt x="0" y="0"/>
                </a:moveTo>
                <a:lnTo>
                  <a:pt x="4613349" y="0"/>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5" name="Right Arrow 44">
            <a:extLst>
              <a:ext uri="{FF2B5EF4-FFF2-40B4-BE49-F238E27FC236}">
                <a16:creationId xmlns:a16="http://schemas.microsoft.com/office/drawing/2014/main" id="{F122FFA6-0846-0CB9-B1FF-7F8755179F4F}"/>
              </a:ext>
            </a:extLst>
          </p:cNvPr>
          <p:cNvSpPr/>
          <p:nvPr/>
        </p:nvSpPr>
        <p:spPr>
          <a:xfrm>
            <a:off x="5629275" y="4129088"/>
            <a:ext cx="738188" cy="820737"/>
          </a:xfrm>
          <a:prstGeom prst="rightArrow">
            <a:avLst/>
          </a:prstGeom>
          <a:solidFill>
            <a:srgbClr val="B4B4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78">
            <a:extLst>
              <a:ext uri="{FF2B5EF4-FFF2-40B4-BE49-F238E27FC236}">
                <a16:creationId xmlns:a16="http://schemas.microsoft.com/office/drawing/2014/main" id="{4BAAB067-6AF6-67A0-02B8-6F0E3865DEF5}"/>
              </a:ext>
            </a:extLst>
          </p:cNvPr>
          <p:cNvGrpSpPr>
            <a:grpSpLocks/>
          </p:cNvGrpSpPr>
          <p:nvPr/>
        </p:nvGrpSpPr>
        <p:grpSpPr bwMode="auto">
          <a:xfrm>
            <a:off x="2944813" y="5067300"/>
            <a:ext cx="5976937" cy="1643063"/>
            <a:chOff x="2944757" y="5067434"/>
            <a:chExt cx="5976675" cy="1642387"/>
          </a:xfrm>
        </p:grpSpPr>
        <p:sp>
          <p:nvSpPr>
            <p:cNvPr id="25645" name="TextBox 64">
              <a:extLst>
                <a:ext uri="{FF2B5EF4-FFF2-40B4-BE49-F238E27FC236}">
                  <a16:creationId xmlns:a16="http://schemas.microsoft.com/office/drawing/2014/main" id="{8E7AEA95-5AE6-F13E-93BA-BB850DE9701D}"/>
                </a:ext>
              </a:extLst>
            </p:cNvPr>
            <p:cNvSpPr txBox="1">
              <a:spLocks noChangeArrowheads="1"/>
            </p:cNvSpPr>
            <p:nvPr/>
          </p:nvSpPr>
          <p:spPr bwMode="auto">
            <a:xfrm>
              <a:off x="2944757" y="5067434"/>
              <a:ext cx="26023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I. Prior association:</a:t>
              </a:r>
            </a:p>
            <a:p>
              <a:pPr eaLnBrk="1" hangingPunct="1"/>
              <a:r>
                <a:rPr lang="en-US" altLang="en-US" sz="1800">
                  <a:latin typeface="Times" pitchFamily="2" charset="0"/>
                </a:rPr>
                <a:t>Vertical relation to be extended to target.</a:t>
              </a:r>
            </a:p>
          </p:txBody>
        </p:sp>
        <p:sp>
          <p:nvSpPr>
            <p:cNvPr id="25646" name="TextBox 65">
              <a:extLst>
                <a:ext uri="{FF2B5EF4-FFF2-40B4-BE49-F238E27FC236}">
                  <a16:creationId xmlns:a16="http://schemas.microsoft.com/office/drawing/2014/main" id="{F64D547A-EF2F-3B1B-B8BD-D1E8E4B03F03}"/>
                </a:ext>
              </a:extLst>
            </p:cNvPr>
            <p:cNvSpPr txBox="1">
              <a:spLocks noChangeArrowheads="1"/>
            </p:cNvSpPr>
            <p:nvPr/>
          </p:nvSpPr>
          <p:spPr bwMode="auto">
            <a:xfrm>
              <a:off x="5771226" y="5067435"/>
              <a:ext cx="3150206" cy="94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II. Potential for Generalization:</a:t>
              </a:r>
            </a:p>
            <a:p>
              <a:pPr eaLnBrk="1" hangingPunct="1"/>
              <a:r>
                <a:rPr lang="ja-JP" altLang="en-US" sz="1800">
                  <a:latin typeface="Times" pitchFamily="2" charset="0"/>
                </a:rPr>
                <a:t>“</a:t>
              </a:r>
              <a:r>
                <a:rPr lang="en-US" altLang="ja-JP" sz="1800">
                  <a:latin typeface="Times" pitchFamily="2" charset="0"/>
                </a:rPr>
                <a:t>no compelling reason</a:t>
              </a:r>
              <a:r>
                <a:rPr lang="ja-JP" altLang="en-US" sz="1800">
                  <a:latin typeface="Times" pitchFamily="2" charset="0"/>
                </a:rPr>
                <a:t>”</a:t>
              </a:r>
              <a:r>
                <a:rPr lang="en-US" altLang="ja-JP" sz="1800">
                  <a:latin typeface="Times" pitchFamily="2" charset="0"/>
                </a:rPr>
                <a:t> precludes extension.</a:t>
              </a:r>
              <a:endParaRPr lang="en-US" altLang="en-US" sz="1800">
                <a:latin typeface="Times" pitchFamily="2" charset="0"/>
              </a:endParaRPr>
            </a:p>
          </p:txBody>
        </p:sp>
        <p:sp>
          <p:nvSpPr>
            <p:cNvPr id="25647" name="TextBox 66">
              <a:extLst>
                <a:ext uri="{FF2B5EF4-FFF2-40B4-BE49-F238E27FC236}">
                  <a16:creationId xmlns:a16="http://schemas.microsoft.com/office/drawing/2014/main" id="{9D068DBF-987D-BC6D-E581-7AA03D8B7787}"/>
                </a:ext>
              </a:extLst>
            </p:cNvPr>
            <p:cNvSpPr txBox="1">
              <a:spLocks noChangeArrowheads="1"/>
            </p:cNvSpPr>
            <p:nvPr/>
          </p:nvSpPr>
          <p:spPr bwMode="auto">
            <a:xfrm>
              <a:off x="2957207" y="6063490"/>
              <a:ext cx="47876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Assessment extended through multistage process:</a:t>
              </a:r>
            </a:p>
            <a:p>
              <a:pPr eaLnBrk="1" hangingPunct="1"/>
              <a:r>
                <a:rPr lang="en-US" altLang="en-US" sz="1800">
                  <a:latin typeface="Times" pitchFamily="2" charset="0"/>
                </a:rPr>
                <a:t>prima facie plausibility, qualitative plausibility…</a:t>
              </a:r>
            </a:p>
          </p:txBody>
        </p:sp>
      </p:grpSp>
      <p:grpSp>
        <p:nvGrpSpPr>
          <p:cNvPr id="5" name="Group 80">
            <a:extLst>
              <a:ext uri="{FF2B5EF4-FFF2-40B4-BE49-F238E27FC236}">
                <a16:creationId xmlns:a16="http://schemas.microsoft.com/office/drawing/2014/main" id="{72B62F99-3105-D896-1A3B-B9C06CF19412}"/>
              </a:ext>
            </a:extLst>
          </p:cNvPr>
          <p:cNvGrpSpPr>
            <a:grpSpLocks/>
          </p:cNvGrpSpPr>
          <p:nvPr/>
        </p:nvGrpSpPr>
        <p:grpSpPr bwMode="auto">
          <a:xfrm>
            <a:off x="417513" y="2209800"/>
            <a:ext cx="2495550" cy="4052888"/>
            <a:chOff x="417121" y="2209999"/>
            <a:chExt cx="2496510" cy="4052700"/>
          </a:xfrm>
        </p:grpSpPr>
        <p:sp>
          <p:nvSpPr>
            <p:cNvPr id="71" name="Freeform 70">
              <a:extLst>
                <a:ext uri="{FF2B5EF4-FFF2-40B4-BE49-F238E27FC236}">
                  <a16:creationId xmlns:a16="http://schemas.microsoft.com/office/drawing/2014/main" id="{FCB6FA0A-E3A5-4E16-7D41-9D9D9509419C}"/>
                </a:ext>
              </a:extLst>
            </p:cNvPr>
            <p:cNvSpPr/>
            <p:nvPr/>
          </p:nvSpPr>
          <p:spPr>
            <a:xfrm flipV="1">
              <a:off x="436178" y="4389536"/>
              <a:ext cx="2023253" cy="1873163"/>
            </a:xfrm>
            <a:custGeom>
              <a:avLst/>
              <a:gdLst>
                <a:gd name="connsiteX0" fmla="*/ 168094 w 1207786"/>
                <a:gd name="connsiteY0" fmla="*/ 12451 h 261465"/>
                <a:gd name="connsiteX1" fmla="*/ 1145529 w 1207786"/>
                <a:gd name="connsiteY1" fmla="*/ 0 h 261465"/>
                <a:gd name="connsiteX2" fmla="*/ 1207786 w 1207786"/>
                <a:gd name="connsiteY2" fmla="*/ 261465 h 261465"/>
                <a:gd name="connsiteX3" fmla="*/ 0 w 1207786"/>
                <a:gd name="connsiteY3" fmla="*/ 255239 h 261465"/>
                <a:gd name="connsiteX4" fmla="*/ 168094 w 1207786"/>
                <a:gd name="connsiteY4" fmla="*/ 12451 h 261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786" h="261465">
                  <a:moveTo>
                    <a:pt x="168094" y="12451"/>
                  </a:moveTo>
                  <a:lnTo>
                    <a:pt x="1145529" y="0"/>
                  </a:lnTo>
                  <a:lnTo>
                    <a:pt x="1207786" y="261465"/>
                  </a:lnTo>
                  <a:lnTo>
                    <a:pt x="0" y="255239"/>
                  </a:lnTo>
                  <a:lnTo>
                    <a:pt x="168094" y="12451"/>
                  </a:lnTo>
                  <a:close/>
                </a:path>
              </a:pathLst>
            </a:custGeom>
            <a:solidFill>
              <a:srgbClr val="FFDDB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640" name="Group 76">
              <a:extLst>
                <a:ext uri="{FF2B5EF4-FFF2-40B4-BE49-F238E27FC236}">
                  <a16:creationId xmlns:a16="http://schemas.microsoft.com/office/drawing/2014/main" id="{D2391C87-4ED4-1A88-913E-5546EE7DA4ED}"/>
                </a:ext>
              </a:extLst>
            </p:cNvPr>
            <p:cNvGrpSpPr>
              <a:grpSpLocks/>
            </p:cNvGrpSpPr>
            <p:nvPr/>
          </p:nvGrpSpPr>
          <p:grpSpPr bwMode="auto">
            <a:xfrm>
              <a:off x="417121" y="2209999"/>
              <a:ext cx="2496510" cy="4025880"/>
              <a:chOff x="417121" y="2209999"/>
              <a:chExt cx="2496510" cy="4025880"/>
            </a:xfrm>
          </p:grpSpPr>
          <p:sp>
            <p:nvSpPr>
              <p:cNvPr id="72" name="Freeform 71">
                <a:extLst>
                  <a:ext uri="{FF2B5EF4-FFF2-40B4-BE49-F238E27FC236}">
                    <a16:creationId xmlns:a16="http://schemas.microsoft.com/office/drawing/2014/main" id="{8DA4AC7D-E17E-319C-7690-3B815F18AA12}"/>
                  </a:ext>
                </a:extLst>
              </p:cNvPr>
              <p:cNvSpPr/>
              <p:nvPr/>
            </p:nvSpPr>
            <p:spPr>
              <a:xfrm>
                <a:off x="896730" y="2390966"/>
                <a:ext cx="341443" cy="2116040"/>
              </a:xfrm>
              <a:custGeom>
                <a:avLst/>
                <a:gdLst>
                  <a:gd name="connsiteX0" fmla="*/ 0 w 342414"/>
                  <a:gd name="connsiteY0" fmla="*/ 6225 h 2116619"/>
                  <a:gd name="connsiteX1" fmla="*/ 143191 w 342414"/>
                  <a:gd name="connsiteY1" fmla="*/ 0 h 2116619"/>
                  <a:gd name="connsiteX2" fmla="*/ 342414 w 342414"/>
                  <a:gd name="connsiteY2" fmla="*/ 2116619 h 2116619"/>
                  <a:gd name="connsiteX3" fmla="*/ 273931 w 342414"/>
                  <a:gd name="connsiteY3" fmla="*/ 2116619 h 2116619"/>
                  <a:gd name="connsiteX4" fmla="*/ 0 w 342414"/>
                  <a:gd name="connsiteY4" fmla="*/ 6225 h 2116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414" h="2116619">
                    <a:moveTo>
                      <a:pt x="0" y="6225"/>
                    </a:moveTo>
                    <a:lnTo>
                      <a:pt x="143191" y="0"/>
                    </a:lnTo>
                    <a:lnTo>
                      <a:pt x="342414" y="2116619"/>
                    </a:lnTo>
                    <a:lnTo>
                      <a:pt x="273931" y="2116619"/>
                    </a:lnTo>
                    <a:lnTo>
                      <a:pt x="0" y="6225"/>
                    </a:lnTo>
                    <a:close/>
                  </a:path>
                </a:pathLst>
              </a:custGeom>
              <a:solidFill>
                <a:srgbClr val="FFDDB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Freeform 69">
                <a:extLst>
                  <a:ext uri="{FF2B5EF4-FFF2-40B4-BE49-F238E27FC236}">
                    <a16:creationId xmlns:a16="http://schemas.microsoft.com/office/drawing/2014/main" id="{C51DF580-91B9-7DC3-D60B-BCB5768D83F1}"/>
                  </a:ext>
                </a:extLst>
              </p:cNvPr>
              <p:cNvSpPr/>
              <p:nvPr/>
            </p:nvSpPr>
            <p:spPr>
              <a:xfrm>
                <a:off x="547346" y="2209999"/>
                <a:ext cx="1208552" cy="261926"/>
              </a:xfrm>
              <a:custGeom>
                <a:avLst/>
                <a:gdLst>
                  <a:gd name="connsiteX0" fmla="*/ 168094 w 1207786"/>
                  <a:gd name="connsiteY0" fmla="*/ 12451 h 261465"/>
                  <a:gd name="connsiteX1" fmla="*/ 1145529 w 1207786"/>
                  <a:gd name="connsiteY1" fmla="*/ 0 h 261465"/>
                  <a:gd name="connsiteX2" fmla="*/ 1207786 w 1207786"/>
                  <a:gd name="connsiteY2" fmla="*/ 261465 h 261465"/>
                  <a:gd name="connsiteX3" fmla="*/ 0 w 1207786"/>
                  <a:gd name="connsiteY3" fmla="*/ 255239 h 261465"/>
                  <a:gd name="connsiteX4" fmla="*/ 168094 w 1207786"/>
                  <a:gd name="connsiteY4" fmla="*/ 12451 h 261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786" h="261465">
                    <a:moveTo>
                      <a:pt x="168094" y="12451"/>
                    </a:moveTo>
                    <a:lnTo>
                      <a:pt x="1145529" y="0"/>
                    </a:lnTo>
                    <a:lnTo>
                      <a:pt x="1207786" y="261465"/>
                    </a:lnTo>
                    <a:lnTo>
                      <a:pt x="0" y="255239"/>
                    </a:lnTo>
                    <a:lnTo>
                      <a:pt x="168094" y="12451"/>
                    </a:lnTo>
                    <a:close/>
                  </a:path>
                </a:pathLst>
              </a:custGeom>
              <a:solidFill>
                <a:srgbClr val="FFDDB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43" name="TextBox 68">
                <a:extLst>
                  <a:ext uri="{FF2B5EF4-FFF2-40B4-BE49-F238E27FC236}">
                    <a16:creationId xmlns:a16="http://schemas.microsoft.com/office/drawing/2014/main" id="{B4421A94-48A0-E54F-1E3F-37CF366D973B}"/>
                  </a:ext>
                </a:extLst>
              </p:cNvPr>
              <p:cNvSpPr txBox="1">
                <a:spLocks noChangeArrowheads="1"/>
              </p:cNvSpPr>
              <p:nvPr/>
            </p:nvSpPr>
            <p:spPr bwMode="auto">
              <a:xfrm>
                <a:off x="1245143" y="3542222"/>
                <a:ext cx="16684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determinants of plausibility</a:t>
                </a:r>
              </a:p>
            </p:txBody>
          </p:sp>
          <p:sp>
            <p:nvSpPr>
              <p:cNvPr id="25644" name="TextBox 67">
                <a:extLst>
                  <a:ext uri="{FF2B5EF4-FFF2-40B4-BE49-F238E27FC236}">
                    <a16:creationId xmlns:a16="http://schemas.microsoft.com/office/drawing/2014/main" id="{AAC1EAC7-4DC1-4E20-D5FE-044334264022}"/>
                  </a:ext>
                </a:extLst>
              </p:cNvPr>
              <p:cNvSpPr txBox="1">
                <a:spLocks noChangeArrowheads="1"/>
              </p:cNvSpPr>
              <p:nvPr/>
            </p:nvSpPr>
            <p:spPr bwMode="auto">
              <a:xfrm>
                <a:off x="417121" y="4419997"/>
                <a:ext cx="234709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a. strength of prior association</a:t>
                </a:r>
              </a:p>
              <a:p>
                <a:pPr eaLnBrk="1" hangingPunct="1"/>
                <a:r>
                  <a:rPr lang="en-US" altLang="en-US" sz="1400">
                    <a:latin typeface="Times" pitchFamily="2" charset="0"/>
                  </a:rPr>
                  <a:t>b. extent of correspondence</a:t>
                </a:r>
              </a:p>
              <a:p>
                <a:pPr eaLnBrk="1" hangingPunct="1"/>
                <a:r>
                  <a:rPr lang="en-US" altLang="en-US" sz="1400">
                    <a:latin typeface="Times" pitchFamily="2" charset="0"/>
                  </a:rPr>
                  <a:t>c. existence of multiple favorable analogs</a:t>
                </a:r>
              </a:p>
              <a:p>
                <a:pPr eaLnBrk="1" hangingPunct="1"/>
                <a:r>
                  <a:rPr lang="en-US" altLang="en-US" sz="1400">
                    <a:latin typeface="Times" pitchFamily="2" charset="0"/>
                  </a:rPr>
                  <a:t>d. only non-defeating competing analogs</a:t>
                </a:r>
              </a:p>
              <a:p>
                <a:pPr eaLnBrk="1" hangingPunct="1"/>
                <a:r>
                  <a:rPr lang="en-US" altLang="en-US" sz="1400">
                    <a:latin typeface="Times" pitchFamily="2" charset="0"/>
                  </a:rPr>
                  <a:t>e. only non-defeating counteracting causes</a:t>
                </a:r>
              </a:p>
            </p:txBody>
          </p:sp>
        </p:grpSp>
      </p:grpSp>
      <p:grpSp>
        <p:nvGrpSpPr>
          <p:cNvPr id="7" name="Group 47">
            <a:extLst>
              <a:ext uri="{FF2B5EF4-FFF2-40B4-BE49-F238E27FC236}">
                <a16:creationId xmlns:a16="http://schemas.microsoft.com/office/drawing/2014/main" id="{94600D11-A9A6-1E74-EE14-B0391AD83DEB}"/>
              </a:ext>
            </a:extLst>
          </p:cNvPr>
          <p:cNvGrpSpPr>
            <a:grpSpLocks/>
          </p:cNvGrpSpPr>
          <p:nvPr/>
        </p:nvGrpSpPr>
        <p:grpSpPr bwMode="auto">
          <a:xfrm>
            <a:off x="461963" y="1673225"/>
            <a:ext cx="2808287" cy="2905125"/>
            <a:chOff x="461963" y="1673225"/>
            <a:chExt cx="2808287" cy="2905125"/>
          </a:xfrm>
        </p:grpSpPr>
        <p:cxnSp>
          <p:nvCxnSpPr>
            <p:cNvPr id="52" name="Straight Arrow Connector 51">
              <a:extLst>
                <a:ext uri="{FF2B5EF4-FFF2-40B4-BE49-F238E27FC236}">
                  <a16:creationId xmlns:a16="http://schemas.microsoft.com/office/drawing/2014/main" id="{81E1B5BE-E7C3-0035-8126-DE059D689D13}"/>
                </a:ext>
              </a:extLst>
            </p:cNvPr>
            <p:cNvCxnSpPr/>
            <p:nvPr/>
          </p:nvCxnSpPr>
          <p:spPr>
            <a:xfrm rot="5400000">
              <a:off x="1816894" y="3124994"/>
              <a:ext cx="2905125" cy="1587"/>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25633" name="Group 79">
              <a:extLst>
                <a:ext uri="{FF2B5EF4-FFF2-40B4-BE49-F238E27FC236}">
                  <a16:creationId xmlns:a16="http://schemas.microsoft.com/office/drawing/2014/main" id="{B4E5596B-50D6-7B73-C86D-D4724DDBBE59}"/>
                </a:ext>
              </a:extLst>
            </p:cNvPr>
            <p:cNvGrpSpPr>
              <a:grpSpLocks/>
            </p:cNvGrpSpPr>
            <p:nvPr/>
          </p:nvGrpSpPr>
          <p:grpSpPr bwMode="auto">
            <a:xfrm>
              <a:off x="461963" y="1847850"/>
              <a:ext cx="2781300" cy="1477963"/>
              <a:chOff x="461871" y="1847930"/>
              <a:chExt cx="2781720" cy="1477328"/>
            </a:xfrm>
          </p:grpSpPr>
          <p:sp>
            <p:nvSpPr>
              <p:cNvPr id="25634" name="TextBox 49">
                <a:extLst>
                  <a:ext uri="{FF2B5EF4-FFF2-40B4-BE49-F238E27FC236}">
                    <a16:creationId xmlns:a16="http://schemas.microsoft.com/office/drawing/2014/main" id="{9D43DD1B-630E-5BDA-5074-A0DC2F433AAC}"/>
                  </a:ext>
                </a:extLst>
              </p:cNvPr>
              <p:cNvSpPr txBox="1">
                <a:spLocks noChangeArrowheads="1"/>
              </p:cNvSpPr>
              <p:nvPr/>
            </p:nvSpPr>
            <p:spPr bwMode="auto">
              <a:xfrm>
                <a:off x="2010902" y="2153970"/>
                <a:ext cx="116420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inductive or deductive</a:t>
                </a:r>
              </a:p>
            </p:txBody>
          </p:sp>
          <p:sp>
            <p:nvSpPr>
              <p:cNvPr id="25635" name="TextBox 50">
                <a:extLst>
                  <a:ext uri="{FF2B5EF4-FFF2-40B4-BE49-F238E27FC236}">
                    <a16:creationId xmlns:a16="http://schemas.microsoft.com/office/drawing/2014/main" id="{1A6E4F9A-4686-C0A8-1034-606C8871D10B}"/>
                  </a:ext>
                </a:extLst>
              </p:cNvPr>
              <p:cNvSpPr txBox="1">
                <a:spLocks noChangeArrowheads="1"/>
              </p:cNvSpPr>
              <p:nvPr/>
            </p:nvSpPr>
            <p:spPr bwMode="auto">
              <a:xfrm>
                <a:off x="2010902" y="2807633"/>
                <a:ext cx="11642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inductive</a:t>
                </a:r>
              </a:p>
            </p:txBody>
          </p:sp>
          <p:sp>
            <p:nvSpPr>
              <p:cNvPr id="63" name="Right Bracket 62">
                <a:extLst>
                  <a:ext uri="{FF2B5EF4-FFF2-40B4-BE49-F238E27FC236}">
                    <a16:creationId xmlns:a16="http://schemas.microsoft.com/office/drawing/2014/main" id="{B0768B8F-0143-CE5B-7CDE-73A6EF357B06}"/>
                  </a:ext>
                </a:extLst>
              </p:cNvPr>
              <p:cNvSpPr/>
              <p:nvPr/>
            </p:nvSpPr>
            <p:spPr>
              <a:xfrm>
                <a:off x="1941644" y="2228766"/>
                <a:ext cx="76212" cy="504608"/>
              </a:xfrm>
              <a:prstGeom prst="rightBracket">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4" name="Right Bracket 63">
                <a:extLst>
                  <a:ext uri="{FF2B5EF4-FFF2-40B4-BE49-F238E27FC236}">
                    <a16:creationId xmlns:a16="http://schemas.microsoft.com/office/drawing/2014/main" id="{EFC76B2D-2318-3146-1B45-51B2CBBCB4D1}"/>
                  </a:ext>
                </a:extLst>
              </p:cNvPr>
              <p:cNvSpPr/>
              <p:nvPr/>
            </p:nvSpPr>
            <p:spPr>
              <a:xfrm>
                <a:off x="1947995" y="2801608"/>
                <a:ext cx="69861" cy="430027"/>
              </a:xfrm>
              <a:prstGeom prst="rightBracket">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5638" name="TextBox 42">
                <a:extLst>
                  <a:ext uri="{FF2B5EF4-FFF2-40B4-BE49-F238E27FC236}">
                    <a16:creationId xmlns:a16="http://schemas.microsoft.com/office/drawing/2014/main" id="{7EB43716-6B48-3452-FCDB-73BDA03B9BCF}"/>
                  </a:ext>
                </a:extLst>
              </p:cNvPr>
              <p:cNvSpPr txBox="1">
                <a:spLocks noChangeArrowheads="1"/>
              </p:cNvSpPr>
              <p:nvPr/>
            </p:nvSpPr>
            <p:spPr bwMode="auto">
              <a:xfrm>
                <a:off x="461871" y="1847930"/>
                <a:ext cx="278172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Vertical relations:</a:t>
                </a:r>
              </a:p>
              <a:p>
                <a:pPr eaLnBrk="1" hangingPunct="1"/>
                <a:r>
                  <a:rPr lang="en-US" altLang="en-US" sz="1800">
                    <a:latin typeface="Times" pitchFamily="2" charset="0"/>
                  </a:rPr>
                  <a:t>1. Predictive</a:t>
                </a:r>
              </a:p>
              <a:p>
                <a:pPr eaLnBrk="1" hangingPunct="1"/>
                <a:r>
                  <a:rPr lang="en-US" altLang="en-US" sz="1800">
                    <a:latin typeface="Times" pitchFamily="2" charset="0"/>
                  </a:rPr>
                  <a:t>2. Explanatory</a:t>
                </a:r>
              </a:p>
              <a:p>
                <a:pPr eaLnBrk="1" hangingPunct="1"/>
                <a:r>
                  <a:rPr lang="en-US" altLang="en-US" sz="1800">
                    <a:latin typeface="Times" pitchFamily="2" charset="0"/>
                  </a:rPr>
                  <a:t>3. Functional</a:t>
                </a:r>
              </a:p>
              <a:p>
                <a:pPr eaLnBrk="1" hangingPunct="1"/>
                <a:r>
                  <a:rPr lang="en-US" altLang="en-US" sz="1800">
                    <a:latin typeface="Times" pitchFamily="2" charset="0"/>
                  </a:rPr>
                  <a:t>4. Correlative.</a:t>
                </a:r>
              </a:p>
            </p:txBody>
          </p:sp>
        </p:grpSp>
      </p:grpSp>
      <p:sp>
        <p:nvSpPr>
          <p:cNvPr id="78" name="Oval 77">
            <a:extLst>
              <a:ext uri="{FF2B5EF4-FFF2-40B4-BE49-F238E27FC236}">
                <a16:creationId xmlns:a16="http://schemas.microsoft.com/office/drawing/2014/main" id="{71427290-E92E-8AB3-E24C-584521328024}"/>
              </a:ext>
            </a:extLst>
          </p:cNvPr>
          <p:cNvSpPr/>
          <p:nvPr/>
        </p:nvSpPr>
        <p:spPr>
          <a:xfrm>
            <a:off x="6381750" y="4643438"/>
            <a:ext cx="1892300" cy="392112"/>
          </a:xfrm>
          <a:prstGeom prst="ellipse">
            <a:avLst/>
          </a:prstGeom>
          <a:noFill/>
          <a:ln w="190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E7C2BB3-DE21-B3CF-3702-35825DA3F12F}"/>
              </a:ext>
            </a:extLst>
          </p:cNvPr>
          <p:cNvSpPr/>
          <p:nvPr/>
        </p:nvSpPr>
        <p:spPr>
          <a:xfrm>
            <a:off x="2963863" y="641350"/>
            <a:ext cx="5540375" cy="5248275"/>
          </a:xfrm>
          <a:custGeom>
            <a:avLst/>
            <a:gdLst>
              <a:gd name="connsiteX0" fmla="*/ 3511296 w 5883289"/>
              <a:gd name="connsiteY0" fmla="*/ 0 h 5247969"/>
              <a:gd name="connsiteX1" fmla="*/ 0 w 5883289"/>
              <a:gd name="connsiteY1" fmla="*/ 1992112 h 5247969"/>
              <a:gd name="connsiteX2" fmla="*/ 2845146 w 5883289"/>
              <a:gd name="connsiteY2" fmla="*/ 5247969 h 5247969"/>
              <a:gd name="connsiteX3" fmla="*/ 5883289 w 5883289"/>
              <a:gd name="connsiteY3" fmla="*/ 4388871 h 5247969"/>
              <a:gd name="connsiteX4" fmla="*/ 3511296 w 5883289"/>
              <a:gd name="connsiteY4" fmla="*/ 0 h 524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3289" h="5247969">
                <a:moveTo>
                  <a:pt x="3511296" y="0"/>
                </a:moveTo>
                <a:lnTo>
                  <a:pt x="0" y="1992112"/>
                </a:lnTo>
                <a:lnTo>
                  <a:pt x="2845146" y="5247969"/>
                </a:lnTo>
                <a:lnTo>
                  <a:pt x="5883289" y="4388871"/>
                </a:lnTo>
                <a:lnTo>
                  <a:pt x="351129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26" name="Title 1">
            <a:extLst>
              <a:ext uri="{FF2B5EF4-FFF2-40B4-BE49-F238E27FC236}">
                <a16:creationId xmlns:a16="http://schemas.microsoft.com/office/drawing/2014/main" id="{EF1CDDE7-6A70-5B12-53C3-8B11CCB8AE1A}"/>
              </a:ext>
            </a:extLst>
          </p:cNvPr>
          <p:cNvSpPr>
            <a:spLocks noGrp="1"/>
          </p:cNvSpPr>
          <p:nvPr>
            <p:ph type="title"/>
          </p:nvPr>
        </p:nvSpPr>
        <p:spPr>
          <a:xfrm>
            <a:off x="2062163" y="731838"/>
            <a:ext cx="5440362" cy="4279900"/>
          </a:xfrm>
        </p:spPr>
        <p:txBody>
          <a:bodyPr/>
          <a:lstStyle/>
          <a:p>
            <a:pPr eaLnBrk="1" hangingPunct="1"/>
            <a:r>
              <a:rPr lang="en-US" altLang="en-US">
                <a:latin typeface="Times" pitchFamily="2" charset="0"/>
                <a:ea typeface="ＭＳ Ｐゴシック" panose="020B0600070205080204" pitchFamily="34" charset="-128"/>
              </a:rPr>
              <a:t>Understood, </a:t>
            </a:r>
            <a:r>
              <a:rPr lang="en-US" altLang="en-US" sz="9600">
                <a:latin typeface="Times" pitchFamily="2" charset="0"/>
                <a:ea typeface="ＭＳ Ｐゴシック" panose="020B0600070205080204" pitchFamily="34" charset="-128"/>
              </a:rPr>
              <a:t>Materially</a:t>
            </a:r>
            <a:endParaRPr lang="en-US" altLang="en-US" sz="7200">
              <a:latin typeface="Times" pitchFamily="2" charset="0"/>
              <a:ea typeface="ＭＳ Ｐゴシック" panose="020B0600070205080204" pitchFamily="34" charset="-128"/>
            </a:endParaRPr>
          </a:p>
        </p:txBody>
      </p:sp>
      <p:sp>
        <p:nvSpPr>
          <p:cNvPr id="26627" name="Content Placeholder 2">
            <a:extLst>
              <a:ext uri="{FF2B5EF4-FFF2-40B4-BE49-F238E27FC236}">
                <a16:creationId xmlns:a16="http://schemas.microsoft.com/office/drawing/2014/main" id="{0CB8DA4C-B2C8-ACD3-9529-5944A107F4E5}"/>
              </a:ext>
            </a:extLst>
          </p:cNvPr>
          <p:cNvSpPr>
            <a:spLocks noGrp="1"/>
          </p:cNvSpPr>
          <p:nvPr>
            <p:ph idx="1"/>
          </p:nvPr>
        </p:nvSpPr>
        <p:spPr>
          <a:xfrm>
            <a:off x="0" y="6502400"/>
            <a:ext cx="765175" cy="355600"/>
          </a:xfrm>
        </p:spPr>
        <p:txBody>
          <a:bodyPr/>
          <a:lstStyle/>
          <a:p>
            <a:pPr eaLnBrk="1" hangingPunct="1"/>
            <a:r>
              <a:rPr lang="en-US" altLang="en-US">
                <a:latin typeface="Times" pitchFamily="2" charset="0"/>
                <a:ea typeface="ＭＳ Ｐゴシック" panose="020B0600070205080204" pitchFamily="34" charset="-128"/>
              </a:rPr>
              <a:t> </a:t>
            </a:r>
          </a:p>
        </p:txBody>
      </p:sp>
      <p:sp>
        <p:nvSpPr>
          <p:cNvPr id="26628" name="Slide Number Placeholder 3">
            <a:extLst>
              <a:ext uri="{FF2B5EF4-FFF2-40B4-BE49-F238E27FC236}">
                <a16:creationId xmlns:a16="http://schemas.microsoft.com/office/drawing/2014/main" id="{5A2DC93C-D6A0-2DEB-B86E-CF0259A4F6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BE5E0EE-744F-1D4E-987F-D5E3AF550F43}" type="slidenum">
              <a:rPr lang="en-US" altLang="en-US" sz="1200">
                <a:solidFill>
                  <a:srgbClr val="898989"/>
                </a:solidFill>
                <a:latin typeface="Calibri" panose="020F0502020204030204" pitchFamily="34" charset="0"/>
              </a:rPr>
              <a:pPr eaLnBrk="1" hangingPunct="1"/>
              <a:t>15</a:t>
            </a:fld>
            <a:endParaRPr lang="en-US" altLang="en-US" sz="1200">
              <a:solidFill>
                <a:srgbClr val="898989"/>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98F9F582-C31F-C136-8D2C-B688F79C97B1}"/>
              </a:ext>
            </a:extLst>
          </p:cNvPr>
          <p:cNvSpPr/>
          <p:nvPr/>
        </p:nvSpPr>
        <p:spPr>
          <a:xfrm>
            <a:off x="1058863" y="4506913"/>
            <a:ext cx="1773237" cy="217487"/>
          </a:xfrm>
          <a:custGeom>
            <a:avLst/>
            <a:gdLst>
              <a:gd name="connsiteX0" fmla="*/ 87160 w 1774325"/>
              <a:gd name="connsiteY0" fmla="*/ 0 h 217887"/>
              <a:gd name="connsiteX1" fmla="*/ 1730745 w 1774325"/>
              <a:gd name="connsiteY1" fmla="*/ 12450 h 217887"/>
              <a:gd name="connsiteX2" fmla="*/ 1774325 w 1774325"/>
              <a:gd name="connsiteY2" fmla="*/ 217887 h 217887"/>
              <a:gd name="connsiteX3" fmla="*/ 0 w 1774325"/>
              <a:gd name="connsiteY3" fmla="*/ 186760 h 217887"/>
              <a:gd name="connsiteX4" fmla="*/ 87160 w 1774325"/>
              <a:gd name="connsiteY4" fmla="*/ 0 h 21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25" h="217887">
                <a:moveTo>
                  <a:pt x="87160" y="0"/>
                </a:moveTo>
                <a:lnTo>
                  <a:pt x="1730745" y="12450"/>
                </a:lnTo>
                <a:lnTo>
                  <a:pt x="1774325" y="217887"/>
                </a:lnTo>
                <a:lnTo>
                  <a:pt x="0" y="186760"/>
                </a:lnTo>
                <a:lnTo>
                  <a:pt x="87160" y="0"/>
                </a:lnTo>
                <a:close/>
              </a:path>
            </a:pathLst>
          </a:custGeom>
          <a:solidFill>
            <a:srgbClr val="FFC9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50" name="Title 1">
            <a:extLst>
              <a:ext uri="{FF2B5EF4-FFF2-40B4-BE49-F238E27FC236}">
                <a16:creationId xmlns:a16="http://schemas.microsoft.com/office/drawing/2014/main" id="{19CD63A5-215E-77D4-C40A-C5445199A50D}"/>
              </a:ext>
            </a:extLst>
          </p:cNvPr>
          <p:cNvSpPr>
            <a:spLocks noGrp="1"/>
          </p:cNvSpPr>
          <p:nvPr>
            <p:ph type="title"/>
          </p:nvPr>
        </p:nvSpPr>
        <p:spPr>
          <a:xfrm>
            <a:off x="1011238" y="311150"/>
            <a:ext cx="2811462" cy="695325"/>
          </a:xfrm>
        </p:spPr>
        <p:txBody>
          <a:bodyPr/>
          <a:lstStyle/>
          <a:p>
            <a:pPr eaLnBrk="1" hangingPunct="1"/>
            <a:r>
              <a:rPr lang="en-US" altLang="en-US" sz="4000">
                <a:latin typeface="Times" pitchFamily="2" charset="0"/>
                <a:ea typeface="ＭＳ Ｐゴシック" panose="020B0600070205080204" pitchFamily="34" charset="-128"/>
              </a:rPr>
              <a:t>Philosophers</a:t>
            </a:r>
          </a:p>
        </p:txBody>
      </p:sp>
      <p:sp>
        <p:nvSpPr>
          <p:cNvPr id="3" name="Content Placeholder 2">
            <a:extLst>
              <a:ext uri="{FF2B5EF4-FFF2-40B4-BE49-F238E27FC236}">
                <a16:creationId xmlns:a16="http://schemas.microsoft.com/office/drawing/2014/main" id="{DC4DC961-7236-C7F3-DE63-26950C803040}"/>
              </a:ext>
            </a:extLst>
          </p:cNvPr>
          <p:cNvSpPr>
            <a:spLocks noGrp="1"/>
          </p:cNvSpPr>
          <p:nvPr>
            <p:ph idx="1"/>
          </p:nvPr>
        </p:nvSpPr>
        <p:spPr/>
        <p:txBody>
          <a:bodyPr rtlCol="0">
            <a:normAutofit/>
          </a:bodyPr>
          <a:lstStyle/>
          <a:p>
            <a:pPr eaLnBrk="1" fontAlgn="auto" hangingPunct="1">
              <a:spcAft>
                <a:spcPts val="0"/>
              </a:spcAft>
              <a:buFont typeface="Arial" charset="0"/>
              <a:buNone/>
              <a:defRPr/>
            </a:pPr>
            <a:r>
              <a:rPr lang="en-US" dirty="0">
                <a:ea typeface="+mn-ea"/>
              </a:rPr>
              <a:t> </a:t>
            </a:r>
          </a:p>
        </p:txBody>
      </p:sp>
      <p:sp>
        <p:nvSpPr>
          <p:cNvPr id="27652" name="Slide Number Placeholder 3">
            <a:extLst>
              <a:ext uri="{FF2B5EF4-FFF2-40B4-BE49-F238E27FC236}">
                <a16:creationId xmlns:a16="http://schemas.microsoft.com/office/drawing/2014/main" id="{27CFFA68-4986-BC07-38B4-450497AA1E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29CA087-5F5E-E249-93DF-1523349D6B03}" type="slidenum">
              <a:rPr lang="en-US" altLang="en-US" sz="1200">
                <a:solidFill>
                  <a:srgbClr val="898989"/>
                </a:solidFill>
                <a:latin typeface="Calibri" panose="020F0502020204030204" pitchFamily="34" charset="0"/>
              </a:rPr>
              <a:pPr eaLnBrk="1" hangingPunct="1"/>
              <a:t>16</a:t>
            </a:fld>
            <a:endParaRPr lang="en-US" altLang="en-US" sz="1200">
              <a:solidFill>
                <a:srgbClr val="898989"/>
              </a:solidFill>
              <a:latin typeface="Calibri" panose="020F0502020204030204" pitchFamily="34" charset="0"/>
            </a:endParaRPr>
          </a:p>
        </p:txBody>
      </p:sp>
      <p:sp>
        <p:nvSpPr>
          <p:cNvPr id="27653" name="TextBox 4">
            <a:extLst>
              <a:ext uri="{FF2B5EF4-FFF2-40B4-BE49-F238E27FC236}">
                <a16:creationId xmlns:a16="http://schemas.microsoft.com/office/drawing/2014/main" id="{8E959501-DD5D-EBF8-A1D9-5186A81E0844}"/>
              </a:ext>
            </a:extLst>
          </p:cNvPr>
          <p:cNvSpPr txBox="1">
            <a:spLocks noChangeArrowheads="1"/>
          </p:cNvSpPr>
          <p:nvPr/>
        </p:nvSpPr>
        <p:spPr bwMode="auto">
          <a:xfrm>
            <a:off x="1000125" y="4032250"/>
            <a:ext cx="32527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Analogy </a:t>
            </a:r>
            <a:r>
              <a:rPr lang="en-US" altLang="en-US" sz="2000">
                <a:latin typeface="Times" pitchFamily="2" charset="0"/>
              </a:rPr>
              <a:t>is a </a:t>
            </a:r>
            <a:r>
              <a:rPr lang="en-US" altLang="en-US" sz="1800">
                <a:latin typeface="Times" pitchFamily="2" charset="0"/>
              </a:rPr>
              <a:t>part of the</a:t>
            </a:r>
          </a:p>
          <a:p>
            <a:pPr eaLnBrk="1" hangingPunct="1"/>
            <a:r>
              <a:rPr lang="en-US" altLang="en-US" sz="1800">
                <a:latin typeface="Times" pitchFamily="2" charset="0"/>
              </a:rPr>
              <a:t>theory of inference.</a:t>
            </a:r>
          </a:p>
          <a:p>
            <a:pPr eaLnBrk="1" hangingPunct="1"/>
            <a:r>
              <a:rPr lang="en-US" altLang="en-US" sz="1800">
                <a:latin typeface="Times" pitchFamily="2" charset="0"/>
              </a:rPr>
              <a:t>It is investigated by seeking general formal rules.</a:t>
            </a:r>
          </a:p>
        </p:txBody>
      </p:sp>
      <p:sp>
        <p:nvSpPr>
          <p:cNvPr id="10" name="TextBox 9">
            <a:extLst>
              <a:ext uri="{FF2B5EF4-FFF2-40B4-BE49-F238E27FC236}">
                <a16:creationId xmlns:a16="http://schemas.microsoft.com/office/drawing/2014/main" id="{13B8D8A0-6027-FE26-026F-97E9A7C3CCED}"/>
              </a:ext>
            </a:extLst>
          </p:cNvPr>
          <p:cNvSpPr txBox="1">
            <a:spLocks noChangeArrowheads="1"/>
          </p:cNvSpPr>
          <p:nvPr/>
        </p:nvSpPr>
        <p:spPr bwMode="auto">
          <a:xfrm>
            <a:off x="1001713" y="5614988"/>
            <a:ext cx="3032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…but no complete formal scheme has been found.</a:t>
            </a:r>
          </a:p>
        </p:txBody>
      </p:sp>
      <p:sp>
        <p:nvSpPr>
          <p:cNvPr id="11" name="TextBox 10">
            <a:extLst>
              <a:ext uri="{FF2B5EF4-FFF2-40B4-BE49-F238E27FC236}">
                <a16:creationId xmlns:a16="http://schemas.microsoft.com/office/drawing/2014/main" id="{5940F6EE-94A8-9793-FBA6-502AF3230852}"/>
              </a:ext>
            </a:extLst>
          </p:cNvPr>
          <p:cNvSpPr txBox="1">
            <a:spLocks noChangeArrowheads="1"/>
          </p:cNvSpPr>
          <p:nvPr/>
        </p:nvSpPr>
        <p:spPr bwMode="auto">
          <a:xfrm>
            <a:off x="5030788" y="5614988"/>
            <a:ext cx="3198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 add)</a:t>
            </a:r>
            <a:r>
              <a:rPr lang="mr-IN" altLang="en-US" sz="1800">
                <a:latin typeface="Times" pitchFamily="2" charset="0"/>
              </a:rPr>
              <a:t>…</a:t>
            </a:r>
            <a:r>
              <a:rPr lang="en-US" altLang="en-US" sz="1800">
                <a:latin typeface="Times" pitchFamily="2" charset="0"/>
              </a:rPr>
              <a:t> and are the warrants of analogical inferences.</a:t>
            </a:r>
          </a:p>
        </p:txBody>
      </p:sp>
      <p:pic>
        <p:nvPicPr>
          <p:cNvPr id="27656" name="Picture 11" descr="friedrich-nietzsche-quotes.jpg">
            <a:extLst>
              <a:ext uri="{FF2B5EF4-FFF2-40B4-BE49-F238E27FC236}">
                <a16:creationId xmlns:a16="http://schemas.microsoft.com/office/drawing/2014/main" id="{F034218A-DB9B-8BE0-4F3E-7DB02D1D35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1084263"/>
            <a:ext cx="182880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a:extLst>
              <a:ext uri="{FF2B5EF4-FFF2-40B4-BE49-F238E27FC236}">
                <a16:creationId xmlns:a16="http://schemas.microsoft.com/office/drawing/2014/main" id="{5C70838D-41A5-755A-CAC2-4C4BA6FCE2F8}"/>
              </a:ext>
            </a:extLst>
          </p:cNvPr>
          <p:cNvGrpSpPr>
            <a:grpSpLocks/>
          </p:cNvGrpSpPr>
          <p:nvPr/>
        </p:nvGrpSpPr>
        <p:grpSpPr bwMode="auto">
          <a:xfrm>
            <a:off x="5037138" y="298450"/>
            <a:ext cx="3349625" cy="4806950"/>
            <a:chOff x="5036640" y="298816"/>
            <a:chExt cx="3349380" cy="4806445"/>
          </a:xfrm>
        </p:grpSpPr>
        <p:sp>
          <p:nvSpPr>
            <p:cNvPr id="15" name="Freeform 14">
              <a:extLst>
                <a:ext uri="{FF2B5EF4-FFF2-40B4-BE49-F238E27FC236}">
                  <a16:creationId xmlns:a16="http://schemas.microsoft.com/office/drawing/2014/main" id="{2A10EC3A-4B6C-AFA6-18A3-C11379A370E0}"/>
                </a:ext>
              </a:extLst>
            </p:cNvPr>
            <p:cNvSpPr/>
            <p:nvPr/>
          </p:nvSpPr>
          <p:spPr>
            <a:xfrm flipV="1">
              <a:off x="6562115" y="4251276"/>
              <a:ext cx="1774695" cy="231751"/>
            </a:xfrm>
            <a:custGeom>
              <a:avLst/>
              <a:gdLst>
                <a:gd name="connsiteX0" fmla="*/ 87160 w 1774325"/>
                <a:gd name="connsiteY0" fmla="*/ 0 h 217887"/>
                <a:gd name="connsiteX1" fmla="*/ 1730745 w 1774325"/>
                <a:gd name="connsiteY1" fmla="*/ 12450 h 217887"/>
                <a:gd name="connsiteX2" fmla="*/ 1774325 w 1774325"/>
                <a:gd name="connsiteY2" fmla="*/ 217887 h 217887"/>
                <a:gd name="connsiteX3" fmla="*/ 0 w 1774325"/>
                <a:gd name="connsiteY3" fmla="*/ 186760 h 217887"/>
                <a:gd name="connsiteX4" fmla="*/ 87160 w 1774325"/>
                <a:gd name="connsiteY4" fmla="*/ 0 h 21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25" h="217887">
                  <a:moveTo>
                    <a:pt x="87160" y="0"/>
                  </a:moveTo>
                  <a:lnTo>
                    <a:pt x="1730745" y="12450"/>
                  </a:lnTo>
                  <a:lnTo>
                    <a:pt x="1774325" y="217887"/>
                  </a:lnTo>
                  <a:lnTo>
                    <a:pt x="0" y="186760"/>
                  </a:lnTo>
                  <a:lnTo>
                    <a:pt x="87160" y="0"/>
                  </a:lnTo>
                  <a:close/>
                </a:path>
              </a:pathLst>
            </a:custGeom>
            <a:solidFill>
              <a:srgbClr val="FFC9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59" name="TextBox 5">
              <a:extLst>
                <a:ext uri="{FF2B5EF4-FFF2-40B4-BE49-F238E27FC236}">
                  <a16:creationId xmlns:a16="http://schemas.microsoft.com/office/drawing/2014/main" id="{A44A9A93-315F-01A0-3DA7-70AA676BC79F}"/>
                </a:ext>
              </a:extLst>
            </p:cNvPr>
            <p:cNvSpPr txBox="1">
              <a:spLocks noChangeArrowheads="1"/>
            </p:cNvSpPr>
            <p:nvPr/>
          </p:nvSpPr>
          <p:spPr bwMode="auto">
            <a:xfrm>
              <a:off x="5036640" y="4089598"/>
              <a:ext cx="33493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Analogies </a:t>
              </a:r>
              <a:r>
                <a:rPr lang="en-US" altLang="en-US" sz="2000">
                  <a:latin typeface="Times" pitchFamily="2" charset="0"/>
                </a:rPr>
                <a:t>are </a:t>
              </a:r>
              <a:r>
                <a:rPr lang="en-US" altLang="en-US" sz="1800">
                  <a:latin typeface="Times" pitchFamily="2" charset="0"/>
                </a:rPr>
                <a:t>facts of nature. They are uncovered by empirical investigation.</a:t>
              </a:r>
            </a:p>
          </p:txBody>
        </p:sp>
        <p:sp>
          <p:nvSpPr>
            <p:cNvPr id="27660" name="TextBox 8">
              <a:extLst>
                <a:ext uri="{FF2B5EF4-FFF2-40B4-BE49-F238E27FC236}">
                  <a16:creationId xmlns:a16="http://schemas.microsoft.com/office/drawing/2014/main" id="{89F43098-0CFA-70A2-1895-FDD15F8EDD51}"/>
                </a:ext>
              </a:extLst>
            </p:cNvPr>
            <p:cNvSpPr txBox="1">
              <a:spLocks noChangeArrowheads="1"/>
            </p:cNvSpPr>
            <p:nvPr/>
          </p:nvSpPr>
          <p:spPr bwMode="auto">
            <a:xfrm>
              <a:off x="5671615" y="298816"/>
              <a:ext cx="2151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pitchFamily="2" charset="0"/>
                </a:rPr>
                <a:t>Scientists</a:t>
              </a:r>
            </a:p>
          </p:txBody>
        </p:sp>
        <p:pic>
          <p:nvPicPr>
            <p:cNvPr id="27661" name="Picture 12" descr="Faraday.jpg">
              <a:extLst>
                <a:ext uri="{FF2B5EF4-FFF2-40B4-BE49-F238E27FC236}">
                  <a16:creationId xmlns:a16="http://schemas.microsoft.com/office/drawing/2014/main" id="{6FC13D45-441C-9367-E204-C32332FBAB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0067" y="1195266"/>
              <a:ext cx="2132621" cy="255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7F953CD7-F917-2E8A-911B-BA65F1562BAD}"/>
              </a:ext>
            </a:extLst>
          </p:cNvPr>
          <p:cNvSpPr/>
          <p:nvPr/>
        </p:nvSpPr>
        <p:spPr>
          <a:xfrm>
            <a:off x="334963" y="298450"/>
            <a:ext cx="7467600" cy="868363"/>
          </a:xfrm>
          <a:custGeom>
            <a:avLst/>
            <a:gdLst>
              <a:gd name="connsiteX0" fmla="*/ 388912 w 7802556"/>
              <a:gd name="connsiteY0" fmla="*/ 0 h 826394"/>
              <a:gd name="connsiteX1" fmla="*/ 7687097 w 7802556"/>
              <a:gd name="connsiteY1" fmla="*/ 273439 h 826394"/>
              <a:gd name="connsiteX2" fmla="*/ 7802556 w 7802556"/>
              <a:gd name="connsiteY2" fmla="*/ 498267 h 826394"/>
              <a:gd name="connsiteX3" fmla="*/ 0 w 7802556"/>
              <a:gd name="connsiteY3" fmla="*/ 826394 h 826394"/>
              <a:gd name="connsiteX4" fmla="*/ 388912 w 7802556"/>
              <a:gd name="connsiteY4" fmla="*/ 0 h 826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556" h="826394">
                <a:moveTo>
                  <a:pt x="388912" y="0"/>
                </a:moveTo>
                <a:lnTo>
                  <a:pt x="7687097" y="273439"/>
                </a:lnTo>
                <a:lnTo>
                  <a:pt x="7802556" y="498267"/>
                </a:lnTo>
                <a:lnTo>
                  <a:pt x="0" y="826394"/>
                </a:lnTo>
                <a:lnTo>
                  <a:pt x="388912"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698" name="Title 1">
            <a:extLst>
              <a:ext uri="{FF2B5EF4-FFF2-40B4-BE49-F238E27FC236}">
                <a16:creationId xmlns:a16="http://schemas.microsoft.com/office/drawing/2014/main" id="{EF1A3420-43F8-05A1-FA50-A191FF2C9CDE}"/>
              </a:ext>
            </a:extLst>
          </p:cNvPr>
          <p:cNvSpPr>
            <a:spLocks noGrp="1"/>
          </p:cNvSpPr>
          <p:nvPr>
            <p:ph type="title"/>
          </p:nvPr>
        </p:nvSpPr>
        <p:spPr>
          <a:xfrm>
            <a:off x="603250" y="311150"/>
            <a:ext cx="7907338" cy="752475"/>
          </a:xfrm>
        </p:spPr>
        <p:txBody>
          <a:bodyPr/>
          <a:lstStyle/>
          <a:p>
            <a:pPr eaLnBrk="1" hangingPunct="1"/>
            <a:r>
              <a:rPr lang="en-US" altLang="ja-JP" sz="4000">
                <a:latin typeface="Times" pitchFamily="2" charset="0"/>
                <a:ea typeface="ＭＳ Ｐゴシック" panose="020B0600070205080204" pitchFamily="34" charset="-128"/>
              </a:rPr>
              <a:t>A Single Material Fact</a:t>
            </a:r>
            <a:br>
              <a:rPr lang="en-US" altLang="ja-JP" sz="3200">
                <a:latin typeface="Times" pitchFamily="2" charset="0"/>
                <a:ea typeface="ＭＳ Ｐゴシック" panose="020B0600070205080204" pitchFamily="34" charset="-128"/>
              </a:rPr>
            </a:br>
            <a:r>
              <a:rPr lang="en-US" altLang="ja-JP" sz="3200">
                <a:latin typeface="Times" pitchFamily="2" charset="0"/>
                <a:ea typeface="ＭＳ Ｐゴシック" panose="020B0600070205080204" pitchFamily="34" charset="-128"/>
              </a:rPr>
              <a:t>for all Analogical Inference?</a:t>
            </a:r>
            <a:endParaRPr lang="en-US" altLang="en-US" sz="4000">
              <a:latin typeface="Times" pitchFamily="2" charset="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F0D53FF0-30B9-7749-DB63-589252F44512}"/>
              </a:ext>
            </a:extLst>
          </p:cNvPr>
          <p:cNvSpPr>
            <a:spLocks noGrp="1"/>
          </p:cNvSpPr>
          <p:nvPr>
            <p:ph idx="1"/>
          </p:nvPr>
        </p:nvSpPr>
        <p:spPr/>
        <p:txBody>
          <a:bodyPr rtlCol="0">
            <a:normAutofit/>
          </a:bodyPr>
          <a:lstStyle/>
          <a:p>
            <a:pPr eaLnBrk="1" fontAlgn="auto" hangingPunct="1">
              <a:spcAft>
                <a:spcPts val="0"/>
              </a:spcAft>
              <a:buFont typeface="Arial" charset="0"/>
              <a:buNone/>
              <a:defRPr/>
            </a:pPr>
            <a:r>
              <a:rPr lang="en-US" dirty="0">
                <a:ea typeface="+mn-ea"/>
              </a:rPr>
              <a:t> </a:t>
            </a:r>
          </a:p>
        </p:txBody>
      </p:sp>
      <p:sp>
        <p:nvSpPr>
          <p:cNvPr id="29700" name="Slide Number Placeholder 3">
            <a:extLst>
              <a:ext uri="{FF2B5EF4-FFF2-40B4-BE49-F238E27FC236}">
                <a16:creationId xmlns:a16="http://schemas.microsoft.com/office/drawing/2014/main" id="{0BCC0226-3E9F-DE53-D826-80DCA1BD91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E4624D4-E67B-054F-99D7-E3198DF4FA68}" type="slidenum">
              <a:rPr lang="en-US" altLang="en-US" sz="1200">
                <a:solidFill>
                  <a:srgbClr val="898989"/>
                </a:solidFill>
                <a:latin typeface="Calibri" panose="020F0502020204030204" pitchFamily="34" charset="0"/>
              </a:rPr>
              <a:pPr eaLnBrk="1" hangingPunct="1"/>
              <a:t>17</a:t>
            </a:fld>
            <a:endParaRPr lang="en-US" altLang="en-US" sz="1200">
              <a:solidFill>
                <a:srgbClr val="898989"/>
              </a:solidFill>
              <a:latin typeface="Calibri" panose="020F0502020204030204" pitchFamily="34" charset="0"/>
            </a:endParaRPr>
          </a:p>
        </p:txBody>
      </p:sp>
      <p:grpSp>
        <p:nvGrpSpPr>
          <p:cNvPr id="24" name="Group 23">
            <a:extLst>
              <a:ext uri="{FF2B5EF4-FFF2-40B4-BE49-F238E27FC236}">
                <a16:creationId xmlns:a16="http://schemas.microsoft.com/office/drawing/2014/main" id="{47D79713-3849-568C-F849-F19153931784}"/>
              </a:ext>
            </a:extLst>
          </p:cNvPr>
          <p:cNvGrpSpPr>
            <a:grpSpLocks/>
          </p:cNvGrpSpPr>
          <p:nvPr/>
        </p:nvGrpSpPr>
        <p:grpSpPr bwMode="auto">
          <a:xfrm>
            <a:off x="1074738" y="4637088"/>
            <a:ext cx="5780087" cy="1354137"/>
            <a:chOff x="1074615" y="4637128"/>
            <a:chExt cx="5780197" cy="1354667"/>
          </a:xfrm>
        </p:grpSpPr>
        <p:grpSp>
          <p:nvGrpSpPr>
            <p:cNvPr id="29717" name="Group 21">
              <a:extLst>
                <a:ext uri="{FF2B5EF4-FFF2-40B4-BE49-F238E27FC236}">
                  <a16:creationId xmlns:a16="http://schemas.microsoft.com/office/drawing/2014/main" id="{24A0608F-1AC0-5382-B2CA-4ECF2251DCBC}"/>
                </a:ext>
              </a:extLst>
            </p:cNvPr>
            <p:cNvGrpSpPr>
              <a:grpSpLocks/>
            </p:cNvGrpSpPr>
            <p:nvPr/>
          </p:nvGrpSpPr>
          <p:grpSpPr bwMode="auto">
            <a:xfrm>
              <a:off x="1074615" y="4637128"/>
              <a:ext cx="5047436" cy="1354667"/>
              <a:chOff x="1074615" y="4637128"/>
              <a:chExt cx="5047436" cy="1354667"/>
            </a:xfrm>
          </p:grpSpPr>
          <p:sp>
            <p:nvSpPr>
              <p:cNvPr id="15" name="Freeform 14">
                <a:extLst>
                  <a:ext uri="{FF2B5EF4-FFF2-40B4-BE49-F238E27FC236}">
                    <a16:creationId xmlns:a16="http://schemas.microsoft.com/office/drawing/2014/main" id="{20901676-72A1-E5DD-7376-DFA3995F4705}"/>
                  </a:ext>
                </a:extLst>
              </p:cNvPr>
              <p:cNvSpPr/>
              <p:nvPr/>
            </p:nvSpPr>
            <p:spPr>
              <a:xfrm>
                <a:off x="1074615" y="4637128"/>
                <a:ext cx="5046758" cy="1354667"/>
              </a:xfrm>
              <a:custGeom>
                <a:avLst/>
                <a:gdLst>
                  <a:gd name="connsiteX0" fmla="*/ 280052 w 5047436"/>
                  <a:gd name="connsiteY0" fmla="*/ 384257 h 1354667"/>
                  <a:gd name="connsiteX1" fmla="*/ 280052 w 5047436"/>
                  <a:gd name="connsiteY1" fmla="*/ 384257 h 1354667"/>
                  <a:gd name="connsiteX2" fmla="*/ 560103 w 5047436"/>
                  <a:gd name="connsiteY2" fmla="*/ 371231 h 1354667"/>
                  <a:gd name="connsiteX3" fmla="*/ 5047436 w 5047436"/>
                  <a:gd name="connsiteY3" fmla="*/ 0 h 1354667"/>
                  <a:gd name="connsiteX4" fmla="*/ 4943231 w 5047436"/>
                  <a:gd name="connsiteY4" fmla="*/ 1354667 h 1354667"/>
                  <a:gd name="connsiteX5" fmla="*/ 0 w 5047436"/>
                  <a:gd name="connsiteY5" fmla="*/ 1074616 h 1354667"/>
                  <a:gd name="connsiteX6" fmla="*/ 280052 w 5047436"/>
                  <a:gd name="connsiteY6" fmla="*/ 38425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436" h="1354667">
                    <a:moveTo>
                      <a:pt x="280052" y="384257"/>
                    </a:moveTo>
                    <a:lnTo>
                      <a:pt x="280052" y="384257"/>
                    </a:lnTo>
                    <a:cubicBezTo>
                      <a:pt x="451224" y="365237"/>
                      <a:pt x="357965" y="371231"/>
                      <a:pt x="560103" y="371231"/>
                    </a:cubicBezTo>
                    <a:lnTo>
                      <a:pt x="5047436" y="0"/>
                    </a:lnTo>
                    <a:lnTo>
                      <a:pt x="4943231" y="1354667"/>
                    </a:lnTo>
                    <a:lnTo>
                      <a:pt x="0" y="1074616"/>
                    </a:lnTo>
                    <a:lnTo>
                      <a:pt x="280052" y="384257"/>
                    </a:lnTo>
                    <a:close/>
                  </a:path>
                </a:pathLst>
              </a:custGeom>
              <a:solidFill>
                <a:srgbClr val="FFCA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9720" name="TextBox 7">
                <a:extLst>
                  <a:ext uri="{FF2B5EF4-FFF2-40B4-BE49-F238E27FC236}">
                    <a16:creationId xmlns:a16="http://schemas.microsoft.com/office/drawing/2014/main" id="{7B298137-D83E-DAA4-699A-577E1DA25D65}"/>
                  </a:ext>
                </a:extLst>
              </p:cNvPr>
              <p:cNvSpPr txBox="1">
                <a:spLocks noChangeArrowheads="1"/>
              </p:cNvSpPr>
              <p:nvPr/>
            </p:nvSpPr>
            <p:spPr bwMode="auto">
              <a:xfrm>
                <a:off x="1101546" y="4659211"/>
                <a:ext cx="1444087"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Each analogical inference.</a:t>
                </a:r>
              </a:p>
            </p:txBody>
          </p:sp>
          <p:sp>
            <p:nvSpPr>
              <p:cNvPr id="29721" name="TextBox 8">
                <a:extLst>
                  <a:ext uri="{FF2B5EF4-FFF2-40B4-BE49-F238E27FC236}">
                    <a16:creationId xmlns:a16="http://schemas.microsoft.com/office/drawing/2014/main" id="{8A763F8D-2D6A-F7E1-64B6-09DAF86E1E08}"/>
                  </a:ext>
                </a:extLst>
              </p:cNvPr>
              <p:cNvSpPr txBox="1">
                <a:spLocks noChangeArrowheads="1"/>
              </p:cNvSpPr>
              <p:nvPr/>
            </p:nvSpPr>
            <p:spPr bwMode="auto">
              <a:xfrm>
                <a:off x="2651752" y="5001758"/>
                <a:ext cx="1799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warranted by</a:t>
                </a:r>
              </a:p>
            </p:txBody>
          </p:sp>
        </p:grpSp>
        <p:sp>
          <p:nvSpPr>
            <p:cNvPr id="29718" name="TextBox 9">
              <a:extLst>
                <a:ext uri="{FF2B5EF4-FFF2-40B4-BE49-F238E27FC236}">
                  <a16:creationId xmlns:a16="http://schemas.microsoft.com/office/drawing/2014/main" id="{FE8634FA-9BCC-6FF5-12E2-C50C72D38FBB}"/>
                </a:ext>
              </a:extLst>
            </p:cNvPr>
            <p:cNvSpPr txBox="1">
              <a:spLocks noChangeArrowheads="1"/>
            </p:cNvSpPr>
            <p:nvPr/>
          </p:nvSpPr>
          <p:spPr bwMode="auto">
            <a:xfrm>
              <a:off x="4456597" y="4683881"/>
              <a:ext cx="239821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particular fact peculiar to its domain.</a:t>
              </a:r>
            </a:p>
          </p:txBody>
        </p:sp>
      </p:grpSp>
      <p:grpSp>
        <p:nvGrpSpPr>
          <p:cNvPr id="20" name="Group 19">
            <a:extLst>
              <a:ext uri="{FF2B5EF4-FFF2-40B4-BE49-F238E27FC236}">
                <a16:creationId xmlns:a16="http://schemas.microsoft.com/office/drawing/2014/main" id="{F20537CC-1891-7503-D76B-F186D1B004B0}"/>
              </a:ext>
            </a:extLst>
          </p:cNvPr>
          <p:cNvGrpSpPr>
            <a:grpSpLocks/>
          </p:cNvGrpSpPr>
          <p:nvPr/>
        </p:nvGrpSpPr>
        <p:grpSpPr bwMode="auto">
          <a:xfrm>
            <a:off x="244475" y="1463675"/>
            <a:ext cx="7994650" cy="1871663"/>
            <a:chOff x="245132" y="1463689"/>
            <a:chExt cx="7994655" cy="1871662"/>
          </a:xfrm>
        </p:grpSpPr>
        <p:sp>
          <p:nvSpPr>
            <p:cNvPr id="17" name="Freeform 16">
              <a:extLst>
                <a:ext uri="{FF2B5EF4-FFF2-40B4-BE49-F238E27FC236}">
                  <a16:creationId xmlns:a16="http://schemas.microsoft.com/office/drawing/2014/main" id="{9B629C49-DF91-080C-3B2B-BE8692B802EC}"/>
                </a:ext>
              </a:extLst>
            </p:cNvPr>
            <p:cNvSpPr/>
            <p:nvPr/>
          </p:nvSpPr>
          <p:spPr>
            <a:xfrm>
              <a:off x="1545296" y="1463689"/>
              <a:ext cx="6415091" cy="1871662"/>
            </a:xfrm>
            <a:custGeom>
              <a:avLst/>
              <a:gdLst>
                <a:gd name="connsiteX0" fmla="*/ 929743 w 3281448"/>
                <a:gd name="connsiteY0" fmla="*/ 0 h 2230047"/>
                <a:gd name="connsiteX1" fmla="*/ 3117376 w 3281448"/>
                <a:gd name="connsiteY1" fmla="*/ 109376 h 2230047"/>
                <a:gd name="connsiteX2" fmla="*/ 3281448 w 3281448"/>
                <a:gd name="connsiteY2" fmla="*/ 1543411 h 2230047"/>
                <a:gd name="connsiteX3" fmla="*/ 0 w 3281448"/>
                <a:gd name="connsiteY3" fmla="*/ 2230047 h 2230047"/>
                <a:gd name="connsiteX4" fmla="*/ 929743 w 3281448"/>
                <a:gd name="connsiteY4" fmla="*/ 0 h 2230047"/>
                <a:gd name="connsiteX0" fmla="*/ 929743 w 3281448"/>
                <a:gd name="connsiteY0" fmla="*/ 0 h 2230047"/>
                <a:gd name="connsiteX1" fmla="*/ 2996029 w 3281448"/>
                <a:gd name="connsiteY1" fmla="*/ 224828 h 2230047"/>
                <a:gd name="connsiteX2" fmla="*/ 3281448 w 3281448"/>
                <a:gd name="connsiteY2" fmla="*/ 1543411 h 2230047"/>
                <a:gd name="connsiteX3" fmla="*/ 0 w 3281448"/>
                <a:gd name="connsiteY3" fmla="*/ 2230047 h 2230047"/>
                <a:gd name="connsiteX4" fmla="*/ 929743 w 3281448"/>
                <a:gd name="connsiteY4" fmla="*/ 0 h 2230047"/>
                <a:gd name="connsiteX0" fmla="*/ 204199 w 3281448"/>
                <a:gd name="connsiteY0" fmla="*/ 0 h 2230047"/>
                <a:gd name="connsiteX1" fmla="*/ 2996029 w 3281448"/>
                <a:gd name="connsiteY1" fmla="*/ 224828 h 2230047"/>
                <a:gd name="connsiteX2" fmla="*/ 3281448 w 3281448"/>
                <a:gd name="connsiteY2" fmla="*/ 1543411 h 2230047"/>
                <a:gd name="connsiteX3" fmla="*/ 0 w 3281448"/>
                <a:gd name="connsiteY3" fmla="*/ 2230047 h 2230047"/>
                <a:gd name="connsiteX4" fmla="*/ 204199 w 3281448"/>
                <a:gd name="connsiteY4" fmla="*/ 0 h 223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1448" h="2230047">
                  <a:moveTo>
                    <a:pt x="204199" y="0"/>
                  </a:moveTo>
                  <a:lnTo>
                    <a:pt x="2996029" y="224828"/>
                  </a:lnTo>
                  <a:lnTo>
                    <a:pt x="3281448" y="1543411"/>
                  </a:lnTo>
                  <a:lnTo>
                    <a:pt x="0" y="2230047"/>
                  </a:lnTo>
                  <a:lnTo>
                    <a:pt x="204199"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12" name="TextBox 5">
              <a:extLst>
                <a:ext uri="{FF2B5EF4-FFF2-40B4-BE49-F238E27FC236}">
                  <a16:creationId xmlns:a16="http://schemas.microsoft.com/office/drawing/2014/main" id="{DBD0AC2B-9075-3716-90E0-F9940E6DD967}"/>
                </a:ext>
              </a:extLst>
            </p:cNvPr>
            <p:cNvSpPr txBox="1">
              <a:spLocks noChangeArrowheads="1"/>
            </p:cNvSpPr>
            <p:nvPr/>
          </p:nvSpPr>
          <p:spPr bwMode="auto">
            <a:xfrm>
              <a:off x="1697272" y="1542071"/>
              <a:ext cx="19767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a:latin typeface="Times" pitchFamily="2" charset="0"/>
                </a:rPr>
                <a:t>Universal Principle of Similarity</a:t>
              </a:r>
              <a:endParaRPr lang="en-US" altLang="en-US" sz="1800">
                <a:latin typeface="Times" pitchFamily="2" charset="0"/>
              </a:endParaRPr>
            </a:p>
          </p:txBody>
        </p:sp>
        <p:sp>
          <p:nvSpPr>
            <p:cNvPr id="29713" name="TextBox 6">
              <a:extLst>
                <a:ext uri="{FF2B5EF4-FFF2-40B4-BE49-F238E27FC236}">
                  <a16:creationId xmlns:a16="http://schemas.microsoft.com/office/drawing/2014/main" id="{C2BE6FFB-4C83-22EF-B96E-54932914C721}"/>
                </a:ext>
              </a:extLst>
            </p:cNvPr>
            <p:cNvSpPr txBox="1">
              <a:spLocks noChangeArrowheads="1"/>
            </p:cNvSpPr>
            <p:nvPr/>
          </p:nvSpPr>
          <p:spPr bwMode="auto">
            <a:xfrm>
              <a:off x="3567775" y="1779301"/>
              <a:ext cx="2028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a:latin typeface="Times" pitchFamily="2" charset="0"/>
                </a:rPr>
                <a:t>Things similar in some properties.</a:t>
              </a:r>
            </a:p>
          </p:txBody>
        </p:sp>
        <p:sp>
          <p:nvSpPr>
            <p:cNvPr id="29714" name="TextBox 7">
              <a:extLst>
                <a:ext uri="{FF2B5EF4-FFF2-40B4-BE49-F238E27FC236}">
                  <a16:creationId xmlns:a16="http://schemas.microsoft.com/office/drawing/2014/main" id="{80EECA9A-D885-A4B6-4EB0-EA0F751F0E92}"/>
                </a:ext>
              </a:extLst>
            </p:cNvPr>
            <p:cNvSpPr txBox="1">
              <a:spLocks noChangeArrowheads="1"/>
            </p:cNvSpPr>
            <p:nvPr/>
          </p:nvSpPr>
          <p:spPr bwMode="auto">
            <a:xfrm>
              <a:off x="6237950" y="1760251"/>
              <a:ext cx="2001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Things similar in other properties.</a:t>
              </a:r>
            </a:p>
          </p:txBody>
        </p:sp>
        <p:sp>
          <p:nvSpPr>
            <p:cNvPr id="14" name="Right Arrow 13">
              <a:extLst>
                <a:ext uri="{FF2B5EF4-FFF2-40B4-BE49-F238E27FC236}">
                  <a16:creationId xmlns:a16="http://schemas.microsoft.com/office/drawing/2014/main" id="{2E29E5D5-8673-3A3E-2882-EA89B5F50312}"/>
                </a:ext>
              </a:extLst>
            </p:cNvPr>
            <p:cNvSpPr/>
            <p:nvPr/>
          </p:nvSpPr>
          <p:spPr>
            <a:xfrm>
              <a:off x="5699785" y="1857389"/>
              <a:ext cx="481013" cy="517525"/>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716" name="Picture 10" descr="Tablet.eps">
              <a:extLst>
                <a:ext uri="{FF2B5EF4-FFF2-40B4-BE49-F238E27FC236}">
                  <a16:creationId xmlns:a16="http://schemas.microsoft.com/office/drawing/2014/main" id="{A28F5815-267A-C6F4-CCA5-DB1763D7FE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132" y="1511402"/>
              <a:ext cx="1091929" cy="164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0">
            <a:extLst>
              <a:ext uri="{FF2B5EF4-FFF2-40B4-BE49-F238E27FC236}">
                <a16:creationId xmlns:a16="http://schemas.microsoft.com/office/drawing/2014/main" id="{8FB611A2-E4AC-FD25-490F-07D17ED597BF}"/>
              </a:ext>
            </a:extLst>
          </p:cNvPr>
          <p:cNvGrpSpPr>
            <a:grpSpLocks/>
          </p:cNvGrpSpPr>
          <p:nvPr/>
        </p:nvGrpSpPr>
        <p:grpSpPr bwMode="auto">
          <a:xfrm>
            <a:off x="2260600" y="3155950"/>
            <a:ext cx="4721225" cy="1273175"/>
            <a:chOff x="2259949" y="3155597"/>
            <a:chExt cx="4721951" cy="1273121"/>
          </a:xfrm>
        </p:grpSpPr>
        <p:sp>
          <p:nvSpPr>
            <p:cNvPr id="29707" name="TextBox 4">
              <a:extLst>
                <a:ext uri="{FF2B5EF4-FFF2-40B4-BE49-F238E27FC236}">
                  <a16:creationId xmlns:a16="http://schemas.microsoft.com/office/drawing/2014/main" id="{3908F847-109F-F595-A147-01AA33DDA843}"/>
                </a:ext>
              </a:extLst>
            </p:cNvPr>
            <p:cNvSpPr txBox="1">
              <a:spLocks noChangeArrowheads="1"/>
            </p:cNvSpPr>
            <p:nvPr/>
          </p:nvSpPr>
          <p:spPr bwMode="auto">
            <a:xfrm>
              <a:off x="4300026" y="3184820"/>
              <a:ext cx="2681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FAILS.</a:t>
              </a:r>
              <a:r>
                <a:rPr lang="en-US" altLang="en-US" sz="1800">
                  <a:latin typeface="Times" pitchFamily="2" charset="0"/>
                </a:rPr>
                <a:t> Else a formal schema would be possible.</a:t>
              </a:r>
            </a:p>
          </p:txBody>
        </p:sp>
        <p:pic>
          <p:nvPicPr>
            <p:cNvPr id="29708" name="Picture 5" descr="Tablet_broken_left.png">
              <a:extLst>
                <a:ext uri="{FF2B5EF4-FFF2-40B4-BE49-F238E27FC236}">
                  <a16:creationId xmlns:a16="http://schemas.microsoft.com/office/drawing/2014/main" id="{AC26A33E-FCA3-9ECF-4AB6-2CEB6B4277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922" y="3155597"/>
              <a:ext cx="304800" cy="66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6" descr="Tablet_broken_right.png">
              <a:extLst>
                <a:ext uri="{FF2B5EF4-FFF2-40B4-BE49-F238E27FC236}">
                  <a16:creationId xmlns:a16="http://schemas.microsoft.com/office/drawing/2014/main" id="{C3E25598-3918-2187-5AC9-65C0BB3691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2391" y="3174647"/>
              <a:ext cx="304800" cy="62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own Arrow 11">
              <a:extLst>
                <a:ext uri="{FF2B5EF4-FFF2-40B4-BE49-F238E27FC236}">
                  <a16:creationId xmlns:a16="http://schemas.microsoft.com/office/drawing/2014/main" id="{58596DD3-3EC2-C167-70AB-75A4DC5B7E9C}"/>
                </a:ext>
              </a:extLst>
            </p:cNvPr>
            <p:cNvSpPr/>
            <p:nvPr/>
          </p:nvSpPr>
          <p:spPr>
            <a:xfrm>
              <a:off x="2259949" y="3536581"/>
              <a:ext cx="814513" cy="892137"/>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 name="Group 22">
            <a:extLst>
              <a:ext uri="{FF2B5EF4-FFF2-40B4-BE49-F238E27FC236}">
                <a16:creationId xmlns:a16="http://schemas.microsoft.com/office/drawing/2014/main" id="{A4F4CD42-66CB-E50F-D761-6518A8C93289}"/>
              </a:ext>
            </a:extLst>
          </p:cNvPr>
          <p:cNvGrpSpPr>
            <a:grpSpLocks/>
          </p:cNvGrpSpPr>
          <p:nvPr/>
        </p:nvGrpSpPr>
        <p:grpSpPr bwMode="auto">
          <a:xfrm>
            <a:off x="6238875" y="4714875"/>
            <a:ext cx="2505075" cy="923925"/>
            <a:chOff x="6239282" y="4715282"/>
            <a:chExt cx="2504795" cy="923330"/>
          </a:xfrm>
        </p:grpSpPr>
        <p:sp>
          <p:nvSpPr>
            <p:cNvPr id="19" name="Freeform 18">
              <a:extLst>
                <a:ext uri="{FF2B5EF4-FFF2-40B4-BE49-F238E27FC236}">
                  <a16:creationId xmlns:a16="http://schemas.microsoft.com/office/drawing/2014/main" id="{E9AC52D9-79AA-D6FA-9C52-D05DA69028A0}"/>
                </a:ext>
              </a:extLst>
            </p:cNvPr>
            <p:cNvSpPr/>
            <p:nvPr/>
          </p:nvSpPr>
          <p:spPr>
            <a:xfrm>
              <a:off x="6239282" y="4943735"/>
              <a:ext cx="2474636" cy="690118"/>
            </a:xfrm>
            <a:custGeom>
              <a:avLst/>
              <a:gdLst>
                <a:gd name="connsiteX0" fmla="*/ 0 w 2474872"/>
                <a:gd name="connsiteY0" fmla="*/ 240975 h 1328616"/>
                <a:gd name="connsiteX1" fmla="*/ 2162257 w 2474872"/>
                <a:gd name="connsiteY1" fmla="*/ 0 h 1328616"/>
                <a:gd name="connsiteX2" fmla="*/ 2474872 w 2474872"/>
                <a:gd name="connsiteY2" fmla="*/ 1328616 h 1328616"/>
                <a:gd name="connsiteX3" fmla="*/ 2429282 w 2474872"/>
                <a:gd name="connsiteY3" fmla="*/ 1296052 h 1328616"/>
                <a:gd name="connsiteX4" fmla="*/ 2357641 w 2474872"/>
                <a:gd name="connsiteY4" fmla="*/ 1276513 h 1328616"/>
                <a:gd name="connsiteX5" fmla="*/ 0 w 2474872"/>
                <a:gd name="connsiteY5" fmla="*/ 240975 h 132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4872" h="1328616">
                  <a:moveTo>
                    <a:pt x="0" y="240975"/>
                  </a:moveTo>
                  <a:lnTo>
                    <a:pt x="2162257" y="0"/>
                  </a:lnTo>
                  <a:lnTo>
                    <a:pt x="2474872" y="1328616"/>
                  </a:lnTo>
                  <a:cubicBezTo>
                    <a:pt x="2459675" y="1317761"/>
                    <a:pt x="2446348" y="1303637"/>
                    <a:pt x="2429282" y="1296052"/>
                  </a:cubicBezTo>
                  <a:cubicBezTo>
                    <a:pt x="2406663" y="1285999"/>
                    <a:pt x="2357641" y="1276513"/>
                    <a:pt x="2357641" y="1276513"/>
                  </a:cubicBezTo>
                  <a:lnTo>
                    <a:pt x="0" y="240975"/>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9706" name="TextBox 12">
              <a:extLst>
                <a:ext uri="{FF2B5EF4-FFF2-40B4-BE49-F238E27FC236}">
                  <a16:creationId xmlns:a16="http://schemas.microsoft.com/office/drawing/2014/main" id="{53972CF3-ACEF-B432-9D65-E2603BFA8920}"/>
                </a:ext>
              </a:extLst>
            </p:cNvPr>
            <p:cNvSpPr txBox="1">
              <a:spLocks noChangeArrowheads="1"/>
            </p:cNvSpPr>
            <p:nvPr/>
          </p:nvSpPr>
          <p:spPr bwMode="auto">
            <a:xfrm>
              <a:off x="6942666" y="4715282"/>
              <a:ext cx="18014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Endpoint of the chain of warrants.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4B1DA6F4-FCA3-5B5A-4172-1B7B9469D67C}"/>
              </a:ext>
            </a:extLst>
          </p:cNvPr>
          <p:cNvSpPr/>
          <p:nvPr/>
        </p:nvSpPr>
        <p:spPr>
          <a:xfrm>
            <a:off x="644525" y="225425"/>
            <a:ext cx="5589588" cy="825500"/>
          </a:xfrm>
          <a:custGeom>
            <a:avLst/>
            <a:gdLst>
              <a:gd name="connsiteX0" fmla="*/ 206610 w 5159167"/>
              <a:gd name="connsiteY0" fmla="*/ 0 h 826393"/>
              <a:gd name="connsiteX1" fmla="*/ 5025478 w 5159167"/>
              <a:gd name="connsiteY1" fmla="*/ 382814 h 826393"/>
              <a:gd name="connsiteX2" fmla="*/ 5159167 w 5159167"/>
              <a:gd name="connsiteY2" fmla="*/ 546877 h 826393"/>
              <a:gd name="connsiteX3" fmla="*/ 0 w 5159167"/>
              <a:gd name="connsiteY3" fmla="*/ 826393 h 826393"/>
              <a:gd name="connsiteX4" fmla="*/ 206610 w 5159167"/>
              <a:gd name="connsiteY4" fmla="*/ 0 h 82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167" h="826393">
                <a:moveTo>
                  <a:pt x="206610" y="0"/>
                </a:moveTo>
                <a:lnTo>
                  <a:pt x="5025478" y="382814"/>
                </a:lnTo>
                <a:lnTo>
                  <a:pt x="5159167" y="546877"/>
                </a:lnTo>
                <a:lnTo>
                  <a:pt x="0" y="826393"/>
                </a:lnTo>
                <a:lnTo>
                  <a:pt x="20661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Freeform 17">
            <a:extLst>
              <a:ext uri="{FF2B5EF4-FFF2-40B4-BE49-F238E27FC236}">
                <a16:creationId xmlns:a16="http://schemas.microsoft.com/office/drawing/2014/main" id="{104D9D7B-4586-79A4-708E-81FCF758628B}"/>
              </a:ext>
            </a:extLst>
          </p:cNvPr>
          <p:cNvSpPr/>
          <p:nvPr/>
        </p:nvSpPr>
        <p:spPr>
          <a:xfrm>
            <a:off x="2309813" y="1968500"/>
            <a:ext cx="3001962" cy="1239838"/>
          </a:xfrm>
          <a:custGeom>
            <a:avLst/>
            <a:gdLst>
              <a:gd name="connsiteX0" fmla="*/ 145842 w 2582622"/>
              <a:gd name="connsiteY0" fmla="*/ 0 h 1099832"/>
              <a:gd name="connsiteX1" fmla="*/ 2582622 w 2582622"/>
              <a:gd name="connsiteY1" fmla="*/ 72917 h 1099832"/>
              <a:gd name="connsiteX2" fmla="*/ 2540085 w 2582622"/>
              <a:gd name="connsiteY2" fmla="*/ 1099832 h 1099832"/>
              <a:gd name="connsiteX3" fmla="*/ 0 w 2582622"/>
              <a:gd name="connsiteY3" fmla="*/ 996533 h 1099832"/>
              <a:gd name="connsiteX4" fmla="*/ 145842 w 2582622"/>
              <a:gd name="connsiteY4" fmla="*/ 0 h 109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622" h="1099832">
                <a:moveTo>
                  <a:pt x="145842" y="0"/>
                </a:moveTo>
                <a:lnTo>
                  <a:pt x="2582622" y="72917"/>
                </a:lnTo>
                <a:lnTo>
                  <a:pt x="2540085" y="1099832"/>
                </a:lnTo>
                <a:lnTo>
                  <a:pt x="0" y="996533"/>
                </a:lnTo>
                <a:lnTo>
                  <a:pt x="1458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Freeform 18">
            <a:extLst>
              <a:ext uri="{FF2B5EF4-FFF2-40B4-BE49-F238E27FC236}">
                <a16:creationId xmlns:a16="http://schemas.microsoft.com/office/drawing/2014/main" id="{6BEFB1EB-7429-7968-6544-046CED83360E}"/>
              </a:ext>
            </a:extLst>
          </p:cNvPr>
          <p:cNvSpPr/>
          <p:nvPr/>
        </p:nvSpPr>
        <p:spPr>
          <a:xfrm>
            <a:off x="5602288" y="3463925"/>
            <a:ext cx="2863850" cy="1360488"/>
          </a:xfrm>
          <a:custGeom>
            <a:avLst/>
            <a:gdLst>
              <a:gd name="connsiteX0" fmla="*/ 145842 w 2582622"/>
              <a:gd name="connsiteY0" fmla="*/ 0 h 1099832"/>
              <a:gd name="connsiteX1" fmla="*/ 2582622 w 2582622"/>
              <a:gd name="connsiteY1" fmla="*/ 72917 h 1099832"/>
              <a:gd name="connsiteX2" fmla="*/ 2540085 w 2582622"/>
              <a:gd name="connsiteY2" fmla="*/ 1099832 h 1099832"/>
              <a:gd name="connsiteX3" fmla="*/ 0 w 2582622"/>
              <a:gd name="connsiteY3" fmla="*/ 996533 h 1099832"/>
              <a:gd name="connsiteX4" fmla="*/ 145842 w 2582622"/>
              <a:gd name="connsiteY4" fmla="*/ 0 h 109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622" h="1099832">
                <a:moveTo>
                  <a:pt x="145842" y="0"/>
                </a:moveTo>
                <a:lnTo>
                  <a:pt x="2582622" y="72917"/>
                </a:lnTo>
                <a:lnTo>
                  <a:pt x="2540085" y="1099832"/>
                </a:lnTo>
                <a:lnTo>
                  <a:pt x="0" y="996533"/>
                </a:lnTo>
                <a:lnTo>
                  <a:pt x="1458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Freeform 19">
            <a:extLst>
              <a:ext uri="{FF2B5EF4-FFF2-40B4-BE49-F238E27FC236}">
                <a16:creationId xmlns:a16="http://schemas.microsoft.com/office/drawing/2014/main" id="{6A91F89E-7719-4599-EC7E-ECC5FABB5D56}"/>
              </a:ext>
            </a:extLst>
          </p:cNvPr>
          <p:cNvSpPr/>
          <p:nvPr/>
        </p:nvSpPr>
        <p:spPr>
          <a:xfrm>
            <a:off x="2363788" y="5006975"/>
            <a:ext cx="2905125" cy="1143000"/>
          </a:xfrm>
          <a:custGeom>
            <a:avLst/>
            <a:gdLst>
              <a:gd name="connsiteX0" fmla="*/ 145842 w 2582622"/>
              <a:gd name="connsiteY0" fmla="*/ 0 h 1099832"/>
              <a:gd name="connsiteX1" fmla="*/ 2582622 w 2582622"/>
              <a:gd name="connsiteY1" fmla="*/ 72917 h 1099832"/>
              <a:gd name="connsiteX2" fmla="*/ 2540085 w 2582622"/>
              <a:gd name="connsiteY2" fmla="*/ 1099832 h 1099832"/>
              <a:gd name="connsiteX3" fmla="*/ 0 w 2582622"/>
              <a:gd name="connsiteY3" fmla="*/ 996533 h 1099832"/>
              <a:gd name="connsiteX4" fmla="*/ 145842 w 2582622"/>
              <a:gd name="connsiteY4" fmla="*/ 0 h 109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622" h="1099832">
                <a:moveTo>
                  <a:pt x="145842" y="0"/>
                </a:moveTo>
                <a:lnTo>
                  <a:pt x="2582622" y="72917"/>
                </a:lnTo>
                <a:lnTo>
                  <a:pt x="2540085" y="1099832"/>
                </a:lnTo>
                <a:lnTo>
                  <a:pt x="0" y="996533"/>
                </a:lnTo>
                <a:lnTo>
                  <a:pt x="1458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Freeform 20">
            <a:extLst>
              <a:ext uri="{FF2B5EF4-FFF2-40B4-BE49-F238E27FC236}">
                <a16:creationId xmlns:a16="http://schemas.microsoft.com/office/drawing/2014/main" id="{F82BFD57-C8D6-C19C-335E-E706FFF1B382}"/>
              </a:ext>
            </a:extLst>
          </p:cNvPr>
          <p:cNvSpPr/>
          <p:nvPr/>
        </p:nvSpPr>
        <p:spPr>
          <a:xfrm flipV="1">
            <a:off x="2389188" y="3470275"/>
            <a:ext cx="2903537" cy="1347788"/>
          </a:xfrm>
          <a:custGeom>
            <a:avLst/>
            <a:gdLst>
              <a:gd name="connsiteX0" fmla="*/ 145842 w 2582622"/>
              <a:gd name="connsiteY0" fmla="*/ 0 h 1099832"/>
              <a:gd name="connsiteX1" fmla="*/ 2582622 w 2582622"/>
              <a:gd name="connsiteY1" fmla="*/ 72917 h 1099832"/>
              <a:gd name="connsiteX2" fmla="*/ 2540085 w 2582622"/>
              <a:gd name="connsiteY2" fmla="*/ 1099832 h 1099832"/>
              <a:gd name="connsiteX3" fmla="*/ 0 w 2582622"/>
              <a:gd name="connsiteY3" fmla="*/ 996533 h 1099832"/>
              <a:gd name="connsiteX4" fmla="*/ 145842 w 2582622"/>
              <a:gd name="connsiteY4" fmla="*/ 0 h 109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622" h="1099832">
                <a:moveTo>
                  <a:pt x="145842" y="0"/>
                </a:moveTo>
                <a:lnTo>
                  <a:pt x="2582622" y="72917"/>
                </a:lnTo>
                <a:lnTo>
                  <a:pt x="2540085" y="1099832"/>
                </a:lnTo>
                <a:lnTo>
                  <a:pt x="0" y="996533"/>
                </a:lnTo>
                <a:lnTo>
                  <a:pt x="1458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Freeform 21">
            <a:extLst>
              <a:ext uri="{FF2B5EF4-FFF2-40B4-BE49-F238E27FC236}">
                <a16:creationId xmlns:a16="http://schemas.microsoft.com/office/drawing/2014/main" id="{1955B31F-D1FF-96D0-941A-818841E0A802}"/>
              </a:ext>
            </a:extLst>
          </p:cNvPr>
          <p:cNvSpPr/>
          <p:nvPr/>
        </p:nvSpPr>
        <p:spPr>
          <a:xfrm flipV="1">
            <a:off x="5572125" y="1925638"/>
            <a:ext cx="2894013" cy="1373187"/>
          </a:xfrm>
          <a:custGeom>
            <a:avLst/>
            <a:gdLst>
              <a:gd name="connsiteX0" fmla="*/ 145842 w 2582622"/>
              <a:gd name="connsiteY0" fmla="*/ 0 h 1099832"/>
              <a:gd name="connsiteX1" fmla="*/ 2582622 w 2582622"/>
              <a:gd name="connsiteY1" fmla="*/ 72917 h 1099832"/>
              <a:gd name="connsiteX2" fmla="*/ 2540085 w 2582622"/>
              <a:gd name="connsiteY2" fmla="*/ 1099832 h 1099832"/>
              <a:gd name="connsiteX3" fmla="*/ 0 w 2582622"/>
              <a:gd name="connsiteY3" fmla="*/ 996533 h 1099832"/>
              <a:gd name="connsiteX4" fmla="*/ 145842 w 2582622"/>
              <a:gd name="connsiteY4" fmla="*/ 0 h 109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622" h="1099832">
                <a:moveTo>
                  <a:pt x="145842" y="0"/>
                </a:moveTo>
                <a:lnTo>
                  <a:pt x="2582622" y="72917"/>
                </a:lnTo>
                <a:lnTo>
                  <a:pt x="2540085" y="1099832"/>
                </a:lnTo>
                <a:lnTo>
                  <a:pt x="0" y="996533"/>
                </a:lnTo>
                <a:lnTo>
                  <a:pt x="1458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Freeform 22">
            <a:extLst>
              <a:ext uri="{FF2B5EF4-FFF2-40B4-BE49-F238E27FC236}">
                <a16:creationId xmlns:a16="http://schemas.microsoft.com/office/drawing/2014/main" id="{A8BF5E89-6506-642D-964D-7858D2B779C7}"/>
              </a:ext>
            </a:extLst>
          </p:cNvPr>
          <p:cNvSpPr/>
          <p:nvPr/>
        </p:nvSpPr>
        <p:spPr>
          <a:xfrm flipV="1">
            <a:off x="5675313" y="4946650"/>
            <a:ext cx="2790825" cy="1239838"/>
          </a:xfrm>
          <a:custGeom>
            <a:avLst/>
            <a:gdLst>
              <a:gd name="connsiteX0" fmla="*/ 145842 w 2582622"/>
              <a:gd name="connsiteY0" fmla="*/ 0 h 1099832"/>
              <a:gd name="connsiteX1" fmla="*/ 2582622 w 2582622"/>
              <a:gd name="connsiteY1" fmla="*/ 72917 h 1099832"/>
              <a:gd name="connsiteX2" fmla="*/ 2540085 w 2582622"/>
              <a:gd name="connsiteY2" fmla="*/ 1099832 h 1099832"/>
              <a:gd name="connsiteX3" fmla="*/ 0 w 2582622"/>
              <a:gd name="connsiteY3" fmla="*/ 996533 h 1099832"/>
              <a:gd name="connsiteX4" fmla="*/ 145842 w 2582622"/>
              <a:gd name="connsiteY4" fmla="*/ 0 h 109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622" h="1099832">
                <a:moveTo>
                  <a:pt x="145842" y="0"/>
                </a:moveTo>
                <a:lnTo>
                  <a:pt x="2582622" y="72917"/>
                </a:lnTo>
                <a:lnTo>
                  <a:pt x="2540085" y="1099832"/>
                </a:lnTo>
                <a:lnTo>
                  <a:pt x="0" y="996533"/>
                </a:lnTo>
                <a:lnTo>
                  <a:pt x="145842" y="0"/>
                </a:lnTo>
                <a:close/>
              </a:path>
            </a:pathLst>
          </a:custGeom>
          <a:solidFill>
            <a:srgbClr val="C9FF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7840CBF6-20E3-1C23-31EF-ACBE29F81600}"/>
              </a:ext>
            </a:extLst>
          </p:cNvPr>
          <p:cNvSpPr>
            <a:spLocks noGrp="1"/>
          </p:cNvSpPr>
          <p:nvPr>
            <p:ph type="title"/>
          </p:nvPr>
        </p:nvSpPr>
        <p:spPr>
          <a:xfrm>
            <a:off x="530225" y="195263"/>
            <a:ext cx="4635500" cy="935037"/>
          </a:xfrm>
        </p:spPr>
        <p:txBody>
          <a:bodyPr rtlCol="0">
            <a:normAutofit/>
          </a:bodyPr>
          <a:lstStyle/>
          <a:p>
            <a:pPr eaLnBrk="1" fontAlgn="auto" hangingPunct="1">
              <a:spcAft>
                <a:spcPts val="0"/>
              </a:spcAft>
              <a:defRPr/>
            </a:pPr>
            <a:r>
              <a:rPr lang="en-US" sz="4800" dirty="0">
                <a:ea typeface="+mj-ea"/>
              </a:rPr>
              <a:t>Case Studies</a:t>
            </a:r>
          </a:p>
        </p:txBody>
      </p:sp>
      <p:sp>
        <p:nvSpPr>
          <p:cNvPr id="3" name="Content Placeholder 2">
            <a:extLst>
              <a:ext uri="{FF2B5EF4-FFF2-40B4-BE49-F238E27FC236}">
                <a16:creationId xmlns:a16="http://schemas.microsoft.com/office/drawing/2014/main" id="{D51D1364-9E96-4233-1D26-03FD09A9023A}"/>
              </a:ext>
            </a:extLst>
          </p:cNvPr>
          <p:cNvSpPr>
            <a:spLocks noGrp="1"/>
          </p:cNvSpPr>
          <p:nvPr>
            <p:ph idx="1"/>
          </p:nvPr>
        </p:nvSpPr>
        <p:spPr/>
        <p:txBody>
          <a:bodyPr rtlCol="0">
            <a:normAutofit/>
          </a:bodyPr>
          <a:lstStyle/>
          <a:p>
            <a:pPr eaLnBrk="1" fontAlgn="auto" hangingPunct="1">
              <a:spcAft>
                <a:spcPts val="0"/>
              </a:spcAft>
              <a:buFont typeface="Arial" charset="0"/>
              <a:buNone/>
              <a:defRPr/>
            </a:pPr>
            <a:r>
              <a:rPr lang="en-US" dirty="0">
                <a:ea typeface="+mn-ea"/>
              </a:rPr>
              <a:t> </a:t>
            </a:r>
          </a:p>
        </p:txBody>
      </p:sp>
      <p:sp>
        <p:nvSpPr>
          <p:cNvPr id="30730" name="Slide Number Placeholder 3">
            <a:extLst>
              <a:ext uri="{FF2B5EF4-FFF2-40B4-BE49-F238E27FC236}">
                <a16:creationId xmlns:a16="http://schemas.microsoft.com/office/drawing/2014/main" id="{91AB9E83-6580-BD3A-2AD1-9308E87098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2485344-63B1-A646-ABAE-28D4C1D9B848}" type="slidenum">
              <a:rPr lang="en-US" altLang="en-US" sz="1200">
                <a:solidFill>
                  <a:srgbClr val="898989"/>
                </a:solidFill>
                <a:latin typeface="Calibri" panose="020F0502020204030204" pitchFamily="34" charset="0"/>
              </a:rPr>
              <a:pPr eaLnBrk="1" hangingPunct="1"/>
              <a:t>18</a:t>
            </a:fld>
            <a:endParaRPr lang="en-US" altLang="en-US" sz="1200">
              <a:solidFill>
                <a:srgbClr val="898989"/>
              </a:solidFill>
              <a:latin typeface="Calibri" panose="020F0502020204030204" pitchFamily="34" charset="0"/>
            </a:endParaRPr>
          </a:p>
        </p:txBody>
      </p:sp>
      <p:sp>
        <p:nvSpPr>
          <p:cNvPr id="30731" name="TextBox 10">
            <a:extLst>
              <a:ext uri="{FF2B5EF4-FFF2-40B4-BE49-F238E27FC236}">
                <a16:creationId xmlns:a16="http://schemas.microsoft.com/office/drawing/2014/main" id="{EEC2A977-5B3D-1E62-E9D4-F0527645D525}"/>
              </a:ext>
            </a:extLst>
          </p:cNvPr>
          <p:cNvSpPr txBox="1">
            <a:spLocks noChangeArrowheads="1"/>
          </p:cNvSpPr>
          <p:nvPr/>
        </p:nvSpPr>
        <p:spPr bwMode="auto">
          <a:xfrm>
            <a:off x="6111875" y="255588"/>
            <a:ext cx="2911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All three turn out to be demonstrative inductions! Inductive risk taken in accepting fact of analogy.</a:t>
            </a:r>
          </a:p>
        </p:txBody>
      </p:sp>
      <p:sp>
        <p:nvSpPr>
          <p:cNvPr id="30732" name="TextBox 6">
            <a:extLst>
              <a:ext uri="{FF2B5EF4-FFF2-40B4-BE49-F238E27FC236}">
                <a16:creationId xmlns:a16="http://schemas.microsoft.com/office/drawing/2014/main" id="{456A8387-AC08-53CE-E940-427FDE7E3127}"/>
              </a:ext>
            </a:extLst>
          </p:cNvPr>
          <p:cNvSpPr txBox="1">
            <a:spLocks noChangeArrowheads="1"/>
          </p:cNvSpPr>
          <p:nvPr/>
        </p:nvSpPr>
        <p:spPr bwMode="auto">
          <a:xfrm>
            <a:off x="425450" y="2011363"/>
            <a:ext cx="15001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i="1">
                <a:latin typeface="Times" pitchFamily="2" charset="0"/>
              </a:rPr>
              <a:t>Galileo </a:t>
            </a:r>
            <a:r>
              <a:rPr lang="en-US" altLang="en-US" sz="1800" i="1">
                <a:latin typeface="Times" pitchFamily="2" charset="0"/>
              </a:rPr>
              <a:t>and the mountains of the moon</a:t>
            </a:r>
          </a:p>
        </p:txBody>
      </p:sp>
      <p:sp>
        <p:nvSpPr>
          <p:cNvPr id="30733" name="TextBox 7">
            <a:extLst>
              <a:ext uri="{FF2B5EF4-FFF2-40B4-BE49-F238E27FC236}">
                <a16:creationId xmlns:a16="http://schemas.microsoft.com/office/drawing/2014/main" id="{9BB33533-371E-10E2-7F94-D88918E842F8}"/>
              </a:ext>
            </a:extLst>
          </p:cNvPr>
          <p:cNvSpPr txBox="1">
            <a:spLocks noChangeArrowheads="1"/>
          </p:cNvSpPr>
          <p:nvPr/>
        </p:nvSpPr>
        <p:spPr bwMode="auto">
          <a:xfrm>
            <a:off x="2498725" y="1252538"/>
            <a:ext cx="1878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i="1">
                <a:latin typeface="Times" pitchFamily="2" charset="0"/>
              </a:rPr>
              <a:t>Fact of analogy</a:t>
            </a:r>
          </a:p>
        </p:txBody>
      </p:sp>
      <p:sp>
        <p:nvSpPr>
          <p:cNvPr id="30734" name="TextBox 8">
            <a:extLst>
              <a:ext uri="{FF2B5EF4-FFF2-40B4-BE49-F238E27FC236}">
                <a16:creationId xmlns:a16="http://schemas.microsoft.com/office/drawing/2014/main" id="{D6A95E0D-AA06-5A90-DDB8-B6EBAA126AEE}"/>
              </a:ext>
            </a:extLst>
          </p:cNvPr>
          <p:cNvSpPr txBox="1">
            <a:spLocks noChangeArrowheads="1"/>
          </p:cNvSpPr>
          <p:nvPr/>
        </p:nvSpPr>
        <p:spPr bwMode="auto">
          <a:xfrm>
            <a:off x="5805488" y="1252538"/>
            <a:ext cx="1212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i="1">
                <a:latin typeface="Times" pitchFamily="2" charset="0"/>
              </a:rPr>
              <a:t>Inference</a:t>
            </a:r>
          </a:p>
        </p:txBody>
      </p:sp>
      <p:sp>
        <p:nvSpPr>
          <p:cNvPr id="30735" name="TextBox 9">
            <a:extLst>
              <a:ext uri="{FF2B5EF4-FFF2-40B4-BE49-F238E27FC236}">
                <a16:creationId xmlns:a16="http://schemas.microsoft.com/office/drawing/2014/main" id="{FB5F4372-A3E2-C797-F127-90A171318BE8}"/>
              </a:ext>
            </a:extLst>
          </p:cNvPr>
          <p:cNvSpPr txBox="1">
            <a:spLocks noChangeArrowheads="1"/>
          </p:cNvSpPr>
          <p:nvPr/>
        </p:nvSpPr>
        <p:spPr bwMode="auto">
          <a:xfrm>
            <a:off x="479425" y="3494088"/>
            <a:ext cx="1228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i="1">
                <a:latin typeface="Times" pitchFamily="2" charset="0"/>
              </a:rPr>
              <a:t>Reynolds analogy</a:t>
            </a:r>
          </a:p>
        </p:txBody>
      </p:sp>
      <p:sp>
        <p:nvSpPr>
          <p:cNvPr id="30736" name="TextBox 10">
            <a:extLst>
              <a:ext uri="{FF2B5EF4-FFF2-40B4-BE49-F238E27FC236}">
                <a16:creationId xmlns:a16="http://schemas.microsoft.com/office/drawing/2014/main" id="{8232F992-FE8A-99BA-D85E-2405E6AC8991}"/>
              </a:ext>
            </a:extLst>
          </p:cNvPr>
          <p:cNvSpPr txBox="1">
            <a:spLocks noChangeArrowheads="1"/>
          </p:cNvSpPr>
          <p:nvPr/>
        </p:nvSpPr>
        <p:spPr bwMode="auto">
          <a:xfrm>
            <a:off x="2506663" y="3543300"/>
            <a:ext cx="26733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The mechanism of momentum and heat transfer the same.</a:t>
            </a:r>
          </a:p>
          <a:p>
            <a:pPr eaLnBrk="1" hangingPunct="1"/>
            <a:r>
              <a:rPr lang="en-US" altLang="en-US" sz="1600">
                <a:latin typeface="Times" pitchFamily="2" charset="0"/>
              </a:rPr>
              <a:t>Rates are proportional.</a:t>
            </a:r>
          </a:p>
          <a:p>
            <a:pPr eaLnBrk="1" hangingPunct="1"/>
            <a:r>
              <a:rPr lang="en-US" altLang="en-US" sz="1600">
                <a:latin typeface="Times" pitchFamily="2" charset="0"/>
              </a:rPr>
              <a:t>Stanton  = friction factor/8</a:t>
            </a:r>
          </a:p>
          <a:p>
            <a:pPr eaLnBrk="1" hangingPunct="1"/>
            <a:endParaRPr lang="en-US" altLang="en-US" sz="1600">
              <a:latin typeface="Times" pitchFamily="2" charset="0"/>
            </a:endParaRPr>
          </a:p>
        </p:txBody>
      </p:sp>
      <p:sp>
        <p:nvSpPr>
          <p:cNvPr id="30737" name="TextBox 11">
            <a:extLst>
              <a:ext uri="{FF2B5EF4-FFF2-40B4-BE49-F238E27FC236}">
                <a16:creationId xmlns:a16="http://schemas.microsoft.com/office/drawing/2014/main" id="{5F8728C0-35D5-5935-AEE6-01A6A0E9837A}"/>
              </a:ext>
            </a:extLst>
          </p:cNvPr>
          <p:cNvSpPr txBox="1">
            <a:spLocks noChangeArrowheads="1"/>
          </p:cNvSpPr>
          <p:nvPr/>
        </p:nvSpPr>
        <p:spPr bwMode="auto">
          <a:xfrm>
            <a:off x="5749925" y="3543300"/>
            <a:ext cx="2716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From rates of momentum transport (pressure drop) to rates of heat transport.</a:t>
            </a:r>
          </a:p>
        </p:txBody>
      </p:sp>
      <p:sp>
        <p:nvSpPr>
          <p:cNvPr id="30738" name="TextBox 12">
            <a:extLst>
              <a:ext uri="{FF2B5EF4-FFF2-40B4-BE49-F238E27FC236}">
                <a16:creationId xmlns:a16="http://schemas.microsoft.com/office/drawing/2014/main" id="{0464CBB9-4701-477E-FB89-75287DA5076A}"/>
              </a:ext>
            </a:extLst>
          </p:cNvPr>
          <p:cNvSpPr txBox="1">
            <a:spLocks noChangeArrowheads="1"/>
          </p:cNvSpPr>
          <p:nvPr/>
        </p:nvSpPr>
        <p:spPr bwMode="auto">
          <a:xfrm>
            <a:off x="511175" y="5043488"/>
            <a:ext cx="1373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Liquid drop model of the nucleus</a:t>
            </a:r>
          </a:p>
        </p:txBody>
      </p:sp>
      <p:sp>
        <p:nvSpPr>
          <p:cNvPr id="30739" name="TextBox 13">
            <a:extLst>
              <a:ext uri="{FF2B5EF4-FFF2-40B4-BE49-F238E27FC236}">
                <a16:creationId xmlns:a16="http://schemas.microsoft.com/office/drawing/2014/main" id="{EF10C22D-135E-F0A5-2453-3996D59AA042}"/>
              </a:ext>
            </a:extLst>
          </p:cNvPr>
          <p:cNvSpPr txBox="1">
            <a:spLocks noChangeArrowheads="1"/>
          </p:cNvSpPr>
          <p:nvPr/>
        </p:nvSpPr>
        <p:spPr bwMode="auto">
          <a:xfrm>
            <a:off x="2498725" y="5068888"/>
            <a:ext cx="26812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Energy term in</a:t>
            </a:r>
          </a:p>
          <a:p>
            <a:pPr eaLnBrk="1" hangingPunct="1"/>
            <a:r>
              <a:rPr lang="en-US" altLang="en-US" sz="1600">
                <a:latin typeface="Times" pitchFamily="2" charset="0"/>
              </a:rPr>
              <a:t>(nucleon number)</a:t>
            </a:r>
            <a:r>
              <a:rPr lang="en-US" altLang="en-US" sz="1600" baseline="30000">
                <a:latin typeface="Times" pitchFamily="2" charset="0"/>
              </a:rPr>
              <a:t>2/3</a:t>
            </a:r>
            <a:r>
              <a:rPr lang="en-US" altLang="en-US" sz="1600">
                <a:latin typeface="Times" pitchFamily="2" charset="0"/>
              </a:rPr>
              <a:t>.</a:t>
            </a:r>
          </a:p>
          <a:p>
            <a:pPr eaLnBrk="1" hangingPunct="1"/>
            <a:r>
              <a:rPr lang="en-US" altLang="en-US" sz="1600">
                <a:latin typeface="Times" pitchFamily="2" charset="0"/>
              </a:rPr>
              <a:t>Excitation modes match classical liquid drop.</a:t>
            </a:r>
          </a:p>
        </p:txBody>
      </p:sp>
      <p:sp>
        <p:nvSpPr>
          <p:cNvPr id="30740" name="TextBox 14">
            <a:extLst>
              <a:ext uri="{FF2B5EF4-FFF2-40B4-BE49-F238E27FC236}">
                <a16:creationId xmlns:a16="http://schemas.microsoft.com/office/drawing/2014/main" id="{952F7D40-AB13-5578-F39D-6D6377713A2C}"/>
              </a:ext>
            </a:extLst>
          </p:cNvPr>
          <p:cNvSpPr txBox="1">
            <a:spLocks noChangeArrowheads="1"/>
          </p:cNvSpPr>
          <p:nvPr/>
        </p:nvSpPr>
        <p:spPr bwMode="auto">
          <a:xfrm>
            <a:off x="5805488" y="5092700"/>
            <a:ext cx="2660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Which nuclei are stable. </a:t>
            </a:r>
            <a:r>
              <a:rPr lang="en-US" altLang="en-US" sz="1200">
                <a:latin typeface="Times" pitchFamily="2" charset="0"/>
              </a:rPr>
              <a:t>(OK)</a:t>
            </a:r>
            <a:endParaRPr lang="en-US" altLang="en-US" sz="1600">
              <a:latin typeface="Times" pitchFamily="2" charset="0"/>
            </a:endParaRPr>
          </a:p>
          <a:p>
            <a:pPr eaLnBrk="1" hangingPunct="1"/>
            <a:r>
              <a:rPr lang="en-US" altLang="en-US" sz="1600">
                <a:latin typeface="Times" pitchFamily="2" charset="0"/>
              </a:rPr>
              <a:t>Energy of nuclear excitations.</a:t>
            </a:r>
          </a:p>
          <a:p>
            <a:pPr algn="r" eaLnBrk="1" hangingPunct="1"/>
            <a:r>
              <a:rPr lang="en-US" altLang="en-US" sz="1600">
                <a:latin typeface="Times" pitchFamily="2" charset="0"/>
              </a:rPr>
              <a:t> </a:t>
            </a:r>
            <a:r>
              <a:rPr lang="en-US" altLang="en-US" sz="1200">
                <a:latin typeface="Times" pitchFamily="2" charset="0"/>
              </a:rPr>
              <a:t>(poor)</a:t>
            </a:r>
          </a:p>
        </p:txBody>
      </p:sp>
      <p:sp>
        <p:nvSpPr>
          <p:cNvPr id="30741" name="TextBox 15">
            <a:extLst>
              <a:ext uri="{FF2B5EF4-FFF2-40B4-BE49-F238E27FC236}">
                <a16:creationId xmlns:a16="http://schemas.microsoft.com/office/drawing/2014/main" id="{46CACCBC-5E50-D65E-A09B-E9B1E7417C75}"/>
              </a:ext>
            </a:extLst>
          </p:cNvPr>
          <p:cNvSpPr txBox="1">
            <a:spLocks noChangeArrowheads="1"/>
          </p:cNvSpPr>
          <p:nvPr/>
        </p:nvSpPr>
        <p:spPr bwMode="auto">
          <a:xfrm>
            <a:off x="2387600" y="2084388"/>
            <a:ext cx="27955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Darknesses on moon due to prominences obstructing linearly propagating sunlight, similar to shadows on earth.</a:t>
            </a:r>
          </a:p>
        </p:txBody>
      </p:sp>
      <p:sp>
        <p:nvSpPr>
          <p:cNvPr id="30742" name="TextBox 16">
            <a:extLst>
              <a:ext uri="{FF2B5EF4-FFF2-40B4-BE49-F238E27FC236}">
                <a16:creationId xmlns:a16="http://schemas.microsoft.com/office/drawing/2014/main" id="{2B855BD8-1BF1-D70B-F182-DF9C8BD2433B}"/>
              </a:ext>
            </a:extLst>
          </p:cNvPr>
          <p:cNvSpPr txBox="1">
            <a:spLocks noChangeArrowheads="1"/>
          </p:cNvSpPr>
          <p:nvPr/>
        </p:nvSpPr>
        <p:spPr bwMode="auto">
          <a:xfrm>
            <a:off x="5805488" y="2078038"/>
            <a:ext cx="26495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There are mountains and valleys on the moon.</a:t>
            </a:r>
          </a:p>
          <a:p>
            <a:pPr eaLnBrk="1" hangingPunct="1"/>
            <a:r>
              <a:rPr lang="en-US" altLang="en-US" sz="1600">
                <a:latin typeface="Times" pitchFamily="2" charset="0"/>
              </a:rPr>
              <a:t>The mountains are up to 4 miles high.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Nuclear fission 2.png">
            <a:extLst>
              <a:ext uri="{FF2B5EF4-FFF2-40B4-BE49-F238E27FC236}">
                <a16:creationId xmlns:a16="http://schemas.microsoft.com/office/drawing/2014/main" id="{76580D4E-FAA0-D279-616E-A3A67323F2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3690938"/>
            <a:ext cx="5561012"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1">
            <a:extLst>
              <a:ext uri="{FF2B5EF4-FFF2-40B4-BE49-F238E27FC236}">
                <a16:creationId xmlns:a16="http://schemas.microsoft.com/office/drawing/2014/main" id="{2A308496-271C-7516-7CA5-75451F27ADBA}"/>
              </a:ext>
            </a:extLst>
          </p:cNvPr>
          <p:cNvSpPr>
            <a:spLocks noGrp="1"/>
          </p:cNvSpPr>
          <p:nvPr>
            <p:ph type="title"/>
          </p:nvPr>
        </p:nvSpPr>
        <p:spPr>
          <a:xfrm>
            <a:off x="333375" y="209550"/>
            <a:ext cx="8008938" cy="1003300"/>
          </a:xfrm>
        </p:spPr>
        <p:txBody>
          <a:bodyPr/>
          <a:lstStyle/>
          <a:p>
            <a:r>
              <a:rPr lang="en-US" altLang="en-US">
                <a:latin typeface="Times" pitchFamily="2" charset="0"/>
                <a:ea typeface="ＭＳ Ｐゴシック" panose="020B0600070205080204" pitchFamily="34" charset="-128"/>
              </a:rPr>
              <a:t>Liquid Drop Model of the Nucleus</a:t>
            </a:r>
          </a:p>
        </p:txBody>
      </p:sp>
      <p:sp>
        <p:nvSpPr>
          <p:cNvPr id="31747" name="Content Placeholder 2">
            <a:extLst>
              <a:ext uri="{FF2B5EF4-FFF2-40B4-BE49-F238E27FC236}">
                <a16:creationId xmlns:a16="http://schemas.microsoft.com/office/drawing/2014/main" id="{DA1C06A9-52A7-3CFE-4D2F-F9C822C5D39A}"/>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EA2042D7-1A81-F518-6C5A-5A925B51ED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97B12BE-BD9E-4048-9BAF-FB5259E6F6ED}" type="slidenum">
              <a:rPr lang="en-US" altLang="en-US" sz="1200">
                <a:solidFill>
                  <a:srgbClr val="898989"/>
                </a:solidFill>
                <a:latin typeface="Times" pitchFamily="2" charset="0"/>
              </a:rPr>
              <a:pPr eaLnBrk="1" hangingPunct="1"/>
              <a:t>19</a:t>
            </a:fld>
            <a:endParaRPr lang="en-US" altLang="en-US" sz="1200">
              <a:solidFill>
                <a:srgbClr val="898989"/>
              </a:solidFill>
              <a:latin typeface="Times" pitchFamily="2" charset="0"/>
            </a:endParaRPr>
          </a:p>
        </p:txBody>
      </p:sp>
      <p:grpSp>
        <p:nvGrpSpPr>
          <p:cNvPr id="31749" name="Group 35">
            <a:extLst>
              <a:ext uri="{FF2B5EF4-FFF2-40B4-BE49-F238E27FC236}">
                <a16:creationId xmlns:a16="http://schemas.microsoft.com/office/drawing/2014/main" id="{57A61FDC-A48B-3B52-1F5E-FDC5B105AE33}"/>
              </a:ext>
            </a:extLst>
          </p:cNvPr>
          <p:cNvGrpSpPr>
            <a:grpSpLocks/>
          </p:cNvGrpSpPr>
          <p:nvPr/>
        </p:nvGrpSpPr>
        <p:grpSpPr bwMode="auto">
          <a:xfrm>
            <a:off x="365125" y="1360488"/>
            <a:ext cx="2955925" cy="1636712"/>
            <a:chOff x="364719" y="1361179"/>
            <a:chExt cx="2955696" cy="1636280"/>
          </a:xfrm>
        </p:grpSpPr>
        <p:sp>
          <p:nvSpPr>
            <p:cNvPr id="25" name="Freeform 24">
              <a:extLst>
                <a:ext uri="{FF2B5EF4-FFF2-40B4-BE49-F238E27FC236}">
                  <a16:creationId xmlns:a16="http://schemas.microsoft.com/office/drawing/2014/main" id="{62EDE4A2-E619-8803-7770-D103207202DB}"/>
                </a:ext>
              </a:extLst>
            </p:cNvPr>
            <p:cNvSpPr/>
            <p:nvPr/>
          </p:nvSpPr>
          <p:spPr>
            <a:xfrm>
              <a:off x="448850" y="1472275"/>
              <a:ext cx="2755686" cy="1490269"/>
            </a:xfrm>
            <a:custGeom>
              <a:avLst/>
              <a:gdLst>
                <a:gd name="connsiteX0" fmla="*/ 52102 w 2754923"/>
                <a:gd name="connsiteY0" fmla="*/ 0 h 1491436"/>
                <a:gd name="connsiteX1" fmla="*/ 2754923 w 2754923"/>
                <a:gd name="connsiteY1" fmla="*/ 65129 h 1491436"/>
                <a:gd name="connsiteX2" fmla="*/ 2709333 w 2754923"/>
                <a:gd name="connsiteY2" fmla="*/ 1491436 h 1491436"/>
                <a:gd name="connsiteX3" fmla="*/ 0 w 2754923"/>
                <a:gd name="connsiteY3" fmla="*/ 1406770 h 1491436"/>
                <a:gd name="connsiteX4" fmla="*/ 52102 w 2754923"/>
                <a:gd name="connsiteY4" fmla="*/ 0 h 1491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923" h="1491436">
                  <a:moveTo>
                    <a:pt x="52102" y="0"/>
                  </a:moveTo>
                  <a:lnTo>
                    <a:pt x="2754923" y="65129"/>
                  </a:lnTo>
                  <a:lnTo>
                    <a:pt x="2709333" y="1491436"/>
                  </a:lnTo>
                  <a:lnTo>
                    <a:pt x="0" y="1406770"/>
                  </a:lnTo>
                  <a:lnTo>
                    <a:pt x="52102"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1771" name="TextBox 4">
              <a:extLst>
                <a:ext uri="{FF2B5EF4-FFF2-40B4-BE49-F238E27FC236}">
                  <a16:creationId xmlns:a16="http://schemas.microsoft.com/office/drawing/2014/main" id="{A81D1417-1642-C680-909F-80DC363E9166}"/>
                </a:ext>
              </a:extLst>
            </p:cNvPr>
            <p:cNvSpPr txBox="1">
              <a:spLocks noChangeArrowheads="1"/>
            </p:cNvSpPr>
            <p:nvPr/>
          </p:nvSpPr>
          <p:spPr bwMode="auto">
            <a:xfrm>
              <a:off x="364719" y="1361179"/>
              <a:ext cx="26832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 liquid drop is stable because it minimizes surface energy.</a:t>
              </a:r>
            </a:p>
          </p:txBody>
        </p:sp>
        <p:sp>
          <p:nvSpPr>
            <p:cNvPr id="31772" name="TextBox 5">
              <a:extLst>
                <a:ext uri="{FF2B5EF4-FFF2-40B4-BE49-F238E27FC236}">
                  <a16:creationId xmlns:a16="http://schemas.microsoft.com/office/drawing/2014/main" id="{834ADAD9-BEFA-40F5-1FEF-6B87AE0A31E6}"/>
                </a:ext>
              </a:extLst>
            </p:cNvPr>
            <p:cNvSpPr txBox="1">
              <a:spLocks noChangeArrowheads="1"/>
            </p:cNvSpPr>
            <p:nvPr/>
          </p:nvSpPr>
          <p:spPr bwMode="auto">
            <a:xfrm>
              <a:off x="410307" y="2351128"/>
              <a:ext cx="11527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Surface energy</a:t>
              </a:r>
            </a:p>
          </p:txBody>
        </p:sp>
        <p:sp>
          <p:nvSpPr>
            <p:cNvPr id="31773" name="TextBox 6">
              <a:extLst>
                <a:ext uri="{FF2B5EF4-FFF2-40B4-BE49-F238E27FC236}">
                  <a16:creationId xmlns:a16="http://schemas.microsoft.com/office/drawing/2014/main" id="{9596804E-CF35-D3CE-F68C-C165FA9F59D1}"/>
                </a:ext>
              </a:extLst>
            </p:cNvPr>
            <p:cNvSpPr txBox="1">
              <a:spLocks noChangeArrowheads="1"/>
            </p:cNvSpPr>
            <p:nvPr/>
          </p:nvSpPr>
          <p:spPr bwMode="auto">
            <a:xfrm>
              <a:off x="1230921" y="2442307"/>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α</a:t>
              </a:r>
            </a:p>
          </p:txBody>
        </p:sp>
        <p:sp>
          <p:nvSpPr>
            <p:cNvPr id="31774" name="TextBox 7">
              <a:extLst>
                <a:ext uri="{FF2B5EF4-FFF2-40B4-BE49-F238E27FC236}">
                  <a16:creationId xmlns:a16="http://schemas.microsoft.com/office/drawing/2014/main" id="{B384BCFC-44B7-9B65-0124-D9C667AC623D}"/>
                </a:ext>
              </a:extLst>
            </p:cNvPr>
            <p:cNvSpPr txBox="1">
              <a:spLocks noChangeArrowheads="1"/>
            </p:cNvSpPr>
            <p:nvPr/>
          </p:nvSpPr>
          <p:spPr bwMode="auto">
            <a:xfrm>
              <a:off x="1445846" y="2435794"/>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area </a:t>
              </a:r>
            </a:p>
          </p:txBody>
        </p:sp>
        <p:sp>
          <p:nvSpPr>
            <p:cNvPr id="31775" name="TextBox 8">
              <a:extLst>
                <a:ext uri="{FF2B5EF4-FFF2-40B4-BE49-F238E27FC236}">
                  <a16:creationId xmlns:a16="http://schemas.microsoft.com/office/drawing/2014/main" id="{A92ED072-0684-14D7-35CE-354F6B24BEAC}"/>
                </a:ext>
              </a:extLst>
            </p:cNvPr>
            <p:cNvSpPr txBox="1">
              <a:spLocks noChangeArrowheads="1"/>
            </p:cNvSpPr>
            <p:nvPr/>
          </p:nvSpPr>
          <p:spPr bwMode="auto">
            <a:xfrm>
              <a:off x="1960360" y="2435793"/>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α</a:t>
              </a:r>
            </a:p>
          </p:txBody>
        </p:sp>
        <p:sp>
          <p:nvSpPr>
            <p:cNvPr id="31776" name="TextBox 9">
              <a:extLst>
                <a:ext uri="{FF2B5EF4-FFF2-40B4-BE49-F238E27FC236}">
                  <a16:creationId xmlns:a16="http://schemas.microsoft.com/office/drawing/2014/main" id="{019274BF-C12C-F10A-7027-32D59B8A5297}"/>
                </a:ext>
              </a:extLst>
            </p:cNvPr>
            <p:cNvSpPr txBox="1">
              <a:spLocks noChangeArrowheads="1"/>
            </p:cNvSpPr>
            <p:nvPr/>
          </p:nvSpPr>
          <p:spPr bwMode="auto">
            <a:xfrm>
              <a:off x="2233897" y="2429281"/>
              <a:ext cx="1086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volume</a:t>
              </a:r>
              <a:r>
                <a:rPr lang="en-US" altLang="en-US" sz="1800" baseline="30000">
                  <a:latin typeface="Times" pitchFamily="2" charset="0"/>
                </a:rPr>
                <a:t>2/3</a:t>
              </a:r>
              <a:endParaRPr lang="en-US" altLang="en-US" sz="1800">
                <a:latin typeface="Times" pitchFamily="2" charset="0"/>
              </a:endParaRPr>
            </a:p>
          </p:txBody>
        </p:sp>
      </p:grpSp>
      <p:grpSp>
        <p:nvGrpSpPr>
          <p:cNvPr id="38" name="Group 37">
            <a:extLst>
              <a:ext uri="{FF2B5EF4-FFF2-40B4-BE49-F238E27FC236}">
                <a16:creationId xmlns:a16="http://schemas.microsoft.com/office/drawing/2014/main" id="{718BAA14-D945-517E-401D-D420EA66D1F4}"/>
              </a:ext>
            </a:extLst>
          </p:cNvPr>
          <p:cNvGrpSpPr>
            <a:grpSpLocks/>
          </p:cNvGrpSpPr>
          <p:nvPr/>
        </p:nvGrpSpPr>
        <p:grpSpPr bwMode="auto">
          <a:xfrm>
            <a:off x="234950" y="2976563"/>
            <a:ext cx="2701925" cy="1693862"/>
            <a:chOff x="234461" y="2976359"/>
            <a:chExt cx="2702821" cy="1693334"/>
          </a:xfrm>
        </p:grpSpPr>
        <p:sp>
          <p:nvSpPr>
            <p:cNvPr id="29" name="Up-Down Arrow 28">
              <a:extLst>
                <a:ext uri="{FF2B5EF4-FFF2-40B4-BE49-F238E27FC236}">
                  <a16:creationId xmlns:a16="http://schemas.microsoft.com/office/drawing/2014/main" id="{00196590-5D15-511E-ABCC-80504BF1AF72}"/>
                </a:ext>
              </a:extLst>
            </p:cNvPr>
            <p:cNvSpPr/>
            <p:nvPr/>
          </p:nvSpPr>
          <p:spPr>
            <a:xfrm>
              <a:off x="872848" y="2976359"/>
              <a:ext cx="1575322" cy="1693334"/>
            </a:xfrm>
            <a:prstGeom prst="upDownArrow">
              <a:avLst>
                <a:gd name="adj1" fmla="val 61570"/>
                <a:gd name="adj2" fmla="val 27979"/>
              </a:avLst>
            </a:pr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67" name="TextBox 21">
              <a:extLst>
                <a:ext uri="{FF2B5EF4-FFF2-40B4-BE49-F238E27FC236}">
                  <a16:creationId xmlns:a16="http://schemas.microsoft.com/office/drawing/2014/main" id="{B877E483-DED3-BE14-DB3F-015A04740B47}"/>
                </a:ext>
              </a:extLst>
            </p:cNvPr>
            <p:cNvSpPr txBox="1">
              <a:spLocks noChangeArrowheads="1"/>
            </p:cNvSpPr>
            <p:nvPr/>
          </p:nvSpPr>
          <p:spPr bwMode="auto">
            <a:xfrm>
              <a:off x="234461" y="3432257"/>
              <a:ext cx="12362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Same</a:t>
              </a:r>
            </a:p>
            <a:p>
              <a:pPr algn="r" eaLnBrk="1" hangingPunct="1"/>
              <a:r>
                <a:rPr lang="en-US" altLang="en-US" sz="1800">
                  <a:latin typeface="Times" pitchFamily="2" charset="0"/>
                </a:rPr>
                <a:t>mechanism</a:t>
              </a:r>
            </a:p>
          </p:txBody>
        </p:sp>
        <p:sp>
          <p:nvSpPr>
            <p:cNvPr id="31768" name="TextBox 22">
              <a:extLst>
                <a:ext uri="{FF2B5EF4-FFF2-40B4-BE49-F238E27FC236}">
                  <a16:creationId xmlns:a16="http://schemas.microsoft.com/office/drawing/2014/main" id="{933FBD0C-B44C-AFE1-7FAA-FBBAA595AA00}"/>
                </a:ext>
              </a:extLst>
            </p:cNvPr>
            <p:cNvSpPr txBox="1">
              <a:spLocks noChangeArrowheads="1"/>
            </p:cNvSpPr>
            <p:nvPr/>
          </p:nvSpPr>
          <p:spPr bwMode="auto">
            <a:xfrm>
              <a:off x="1830103" y="3458309"/>
              <a:ext cx="1107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Fact of analogy</a:t>
              </a:r>
            </a:p>
          </p:txBody>
        </p:sp>
        <p:sp>
          <p:nvSpPr>
            <p:cNvPr id="31769" name="TextBox 23">
              <a:extLst>
                <a:ext uri="{FF2B5EF4-FFF2-40B4-BE49-F238E27FC236}">
                  <a16:creationId xmlns:a16="http://schemas.microsoft.com/office/drawing/2014/main" id="{9869E503-9B63-8217-F1AE-6BC5835B7E9E}"/>
                </a:ext>
              </a:extLst>
            </p:cNvPr>
            <p:cNvSpPr txBox="1">
              <a:spLocks noChangeArrowheads="1"/>
            </p:cNvSpPr>
            <p:nvPr/>
          </p:nvSpPr>
          <p:spPr bwMode="auto">
            <a:xfrm>
              <a:off x="1439333" y="3484358"/>
              <a:ext cx="3871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a:t>
              </a:r>
            </a:p>
          </p:txBody>
        </p:sp>
      </p:grpSp>
      <p:pic>
        <p:nvPicPr>
          <p:cNvPr id="31751" name="Picture 25" descr="Liquid drops fission 1.png">
            <a:extLst>
              <a:ext uri="{FF2B5EF4-FFF2-40B4-BE49-F238E27FC236}">
                <a16:creationId xmlns:a16="http://schemas.microsoft.com/office/drawing/2014/main" id="{22B23539-6E9E-CD66-A6D7-687EB9551B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8888" y="2020888"/>
            <a:ext cx="8953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39">
            <a:extLst>
              <a:ext uri="{FF2B5EF4-FFF2-40B4-BE49-F238E27FC236}">
                <a16:creationId xmlns:a16="http://schemas.microsoft.com/office/drawing/2014/main" id="{4950A257-6360-F9B1-09FC-E92552D8AC84}"/>
              </a:ext>
            </a:extLst>
          </p:cNvPr>
          <p:cNvGrpSpPr>
            <a:grpSpLocks/>
          </p:cNvGrpSpPr>
          <p:nvPr/>
        </p:nvGrpSpPr>
        <p:grpSpPr bwMode="auto">
          <a:xfrm>
            <a:off x="287338" y="4624388"/>
            <a:ext cx="4962525" cy="1660525"/>
            <a:chOff x="286565" y="4624100"/>
            <a:chExt cx="4962769" cy="1660772"/>
          </a:xfrm>
        </p:grpSpPr>
        <p:grpSp>
          <p:nvGrpSpPr>
            <p:cNvPr id="31757" name="Group 36">
              <a:extLst>
                <a:ext uri="{FF2B5EF4-FFF2-40B4-BE49-F238E27FC236}">
                  <a16:creationId xmlns:a16="http://schemas.microsoft.com/office/drawing/2014/main" id="{5F4AFEC8-8CA6-A712-809B-D56B75C87FCE}"/>
                </a:ext>
              </a:extLst>
            </p:cNvPr>
            <p:cNvGrpSpPr>
              <a:grpSpLocks/>
            </p:cNvGrpSpPr>
            <p:nvPr/>
          </p:nvGrpSpPr>
          <p:grpSpPr bwMode="auto">
            <a:xfrm>
              <a:off x="286565" y="4656666"/>
              <a:ext cx="3370224" cy="1628206"/>
              <a:chOff x="286565" y="4656666"/>
              <a:chExt cx="3370224" cy="1628206"/>
            </a:xfrm>
          </p:grpSpPr>
          <p:sp>
            <p:nvSpPr>
              <p:cNvPr id="28" name="Freeform 27">
                <a:extLst>
                  <a:ext uri="{FF2B5EF4-FFF2-40B4-BE49-F238E27FC236}">
                    <a16:creationId xmlns:a16="http://schemas.microsoft.com/office/drawing/2014/main" id="{5D4F8C3C-7E69-39EA-52C7-60109EE504B2}"/>
                  </a:ext>
                </a:extLst>
              </p:cNvPr>
              <p:cNvSpPr/>
              <p:nvPr/>
            </p:nvSpPr>
            <p:spPr>
              <a:xfrm>
                <a:off x="364356" y="4670144"/>
                <a:ext cx="2938608" cy="1614728"/>
              </a:xfrm>
              <a:custGeom>
                <a:avLst/>
                <a:gdLst>
                  <a:gd name="connsiteX0" fmla="*/ 0 w 2689795"/>
                  <a:gd name="connsiteY0" fmla="*/ 201898 h 1615180"/>
                  <a:gd name="connsiteX1" fmla="*/ 0 w 2689795"/>
                  <a:gd name="connsiteY1" fmla="*/ 201898 h 1615180"/>
                  <a:gd name="connsiteX2" fmla="*/ 91179 w 2689795"/>
                  <a:gd name="connsiteY2" fmla="*/ 201898 h 1615180"/>
                  <a:gd name="connsiteX3" fmla="*/ 2494410 w 2689795"/>
                  <a:gd name="connsiteY3" fmla="*/ 0 h 1615180"/>
                  <a:gd name="connsiteX4" fmla="*/ 2689795 w 2689795"/>
                  <a:gd name="connsiteY4" fmla="*/ 1543539 h 1615180"/>
                  <a:gd name="connsiteX5" fmla="*/ 175846 w 2689795"/>
                  <a:gd name="connsiteY5" fmla="*/ 1615180 h 1615180"/>
                  <a:gd name="connsiteX6" fmla="*/ 0 w 2689795"/>
                  <a:gd name="connsiteY6" fmla="*/ 201898 h 161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795" h="1615180">
                    <a:moveTo>
                      <a:pt x="0" y="201898"/>
                    </a:moveTo>
                    <a:lnTo>
                      <a:pt x="0" y="201898"/>
                    </a:lnTo>
                    <a:lnTo>
                      <a:pt x="91179" y="201898"/>
                    </a:lnTo>
                    <a:lnTo>
                      <a:pt x="2494410" y="0"/>
                    </a:lnTo>
                    <a:lnTo>
                      <a:pt x="2689795" y="1543539"/>
                    </a:lnTo>
                    <a:lnTo>
                      <a:pt x="175846" y="1615180"/>
                    </a:lnTo>
                    <a:lnTo>
                      <a:pt x="0" y="201898"/>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1760" name="TextBox 10">
                <a:extLst>
                  <a:ext uri="{FF2B5EF4-FFF2-40B4-BE49-F238E27FC236}">
                    <a16:creationId xmlns:a16="http://schemas.microsoft.com/office/drawing/2014/main" id="{3EC774C7-7E04-C685-5A51-F32160F8BAE1}"/>
                  </a:ext>
                </a:extLst>
              </p:cNvPr>
              <p:cNvSpPr txBox="1">
                <a:spLocks noChangeArrowheads="1"/>
              </p:cNvSpPr>
              <p:nvPr/>
            </p:nvSpPr>
            <p:spPr bwMode="auto">
              <a:xfrm>
                <a:off x="286565" y="4656666"/>
                <a:ext cx="2956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 nucleus is stable because it minimizes surface energy.</a:t>
                </a:r>
              </a:p>
            </p:txBody>
          </p:sp>
          <p:sp>
            <p:nvSpPr>
              <p:cNvPr id="31761" name="TextBox 11">
                <a:extLst>
                  <a:ext uri="{FF2B5EF4-FFF2-40B4-BE49-F238E27FC236}">
                    <a16:creationId xmlns:a16="http://schemas.microsoft.com/office/drawing/2014/main" id="{B078AD6A-0F11-E970-D2B7-CA2217D1FC61}"/>
                  </a:ext>
                </a:extLst>
              </p:cNvPr>
              <p:cNvSpPr txBox="1">
                <a:spLocks noChangeArrowheads="1"/>
              </p:cNvSpPr>
              <p:nvPr/>
            </p:nvSpPr>
            <p:spPr bwMode="auto">
              <a:xfrm>
                <a:off x="338666" y="5366564"/>
                <a:ext cx="11527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Surface energy</a:t>
                </a:r>
              </a:p>
            </p:txBody>
          </p:sp>
          <p:sp>
            <p:nvSpPr>
              <p:cNvPr id="31762" name="TextBox 12">
                <a:extLst>
                  <a:ext uri="{FF2B5EF4-FFF2-40B4-BE49-F238E27FC236}">
                    <a16:creationId xmlns:a16="http://schemas.microsoft.com/office/drawing/2014/main" id="{3D2916A2-ADF9-826D-DE37-5B35E0ED830A}"/>
                  </a:ext>
                </a:extLst>
              </p:cNvPr>
              <p:cNvSpPr txBox="1">
                <a:spLocks noChangeArrowheads="1"/>
              </p:cNvSpPr>
              <p:nvPr/>
            </p:nvSpPr>
            <p:spPr bwMode="auto">
              <a:xfrm>
                <a:off x="1159280" y="5457743"/>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α</a:t>
                </a:r>
              </a:p>
            </p:txBody>
          </p:sp>
          <p:sp>
            <p:nvSpPr>
              <p:cNvPr id="31763" name="TextBox 16">
                <a:extLst>
                  <a:ext uri="{FF2B5EF4-FFF2-40B4-BE49-F238E27FC236}">
                    <a16:creationId xmlns:a16="http://schemas.microsoft.com/office/drawing/2014/main" id="{11DC173B-E42B-C162-C890-C41D7B1472AE}"/>
                  </a:ext>
                </a:extLst>
              </p:cNvPr>
              <p:cNvSpPr txBox="1">
                <a:spLocks noChangeArrowheads="1"/>
              </p:cNvSpPr>
              <p:nvPr/>
            </p:nvSpPr>
            <p:spPr bwMode="auto">
              <a:xfrm>
                <a:off x="1478410" y="5457742"/>
                <a:ext cx="1086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volume</a:t>
                </a:r>
                <a:r>
                  <a:rPr lang="en-US" altLang="en-US" sz="1800" baseline="30000">
                    <a:latin typeface="Times" pitchFamily="2" charset="0"/>
                  </a:rPr>
                  <a:t>2/3</a:t>
                </a:r>
                <a:endParaRPr lang="en-US" altLang="en-US" sz="1800">
                  <a:latin typeface="Times" pitchFamily="2" charset="0"/>
                </a:endParaRPr>
              </a:p>
            </p:txBody>
          </p:sp>
          <p:sp>
            <p:nvSpPr>
              <p:cNvPr id="31764" name="TextBox 17">
                <a:extLst>
                  <a:ext uri="{FF2B5EF4-FFF2-40B4-BE49-F238E27FC236}">
                    <a16:creationId xmlns:a16="http://schemas.microsoft.com/office/drawing/2014/main" id="{4E8667E1-5D85-379F-2B38-AC2AD9B525DF}"/>
                  </a:ext>
                </a:extLst>
              </p:cNvPr>
              <p:cNvSpPr txBox="1">
                <a:spLocks noChangeArrowheads="1"/>
              </p:cNvSpPr>
              <p:nvPr/>
            </p:nvSpPr>
            <p:spPr bwMode="auto">
              <a:xfrm>
                <a:off x="1309076" y="5841999"/>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α</a:t>
                </a:r>
              </a:p>
            </p:txBody>
          </p:sp>
          <p:sp>
            <p:nvSpPr>
              <p:cNvPr id="31765" name="TextBox 18">
                <a:extLst>
                  <a:ext uri="{FF2B5EF4-FFF2-40B4-BE49-F238E27FC236}">
                    <a16:creationId xmlns:a16="http://schemas.microsoft.com/office/drawing/2014/main" id="{2CC4C930-32E0-9E41-F3A1-3C298D0A14D6}"/>
                  </a:ext>
                </a:extLst>
              </p:cNvPr>
              <p:cNvSpPr txBox="1">
                <a:spLocks noChangeArrowheads="1"/>
              </p:cNvSpPr>
              <p:nvPr/>
            </p:nvSpPr>
            <p:spPr bwMode="auto">
              <a:xfrm>
                <a:off x="1628206" y="5841998"/>
                <a:ext cx="20285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(nucleon number)</a:t>
                </a:r>
                <a:r>
                  <a:rPr lang="en-US" altLang="en-US" sz="1800" baseline="30000">
                    <a:latin typeface="Times" pitchFamily="2" charset="0"/>
                  </a:rPr>
                  <a:t>2/3</a:t>
                </a:r>
                <a:endParaRPr lang="en-US" altLang="en-US" sz="1800">
                  <a:latin typeface="Times" pitchFamily="2" charset="0"/>
                </a:endParaRPr>
              </a:p>
            </p:txBody>
          </p:sp>
        </p:grpSp>
        <p:pic>
          <p:nvPicPr>
            <p:cNvPr id="31758" name="Picture 30" descr="Nuclear fission 1.png">
              <a:extLst>
                <a:ext uri="{FF2B5EF4-FFF2-40B4-BE49-F238E27FC236}">
                  <a16:creationId xmlns:a16="http://schemas.microsoft.com/office/drawing/2014/main" id="{67C82C5A-8949-CE47-DC41-2D07C6E5E7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4649" y="4624100"/>
              <a:ext cx="944685" cy="15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 name="Group 38">
            <a:extLst>
              <a:ext uri="{FF2B5EF4-FFF2-40B4-BE49-F238E27FC236}">
                <a16:creationId xmlns:a16="http://schemas.microsoft.com/office/drawing/2014/main" id="{24826C6F-FF9F-4705-80D4-021C199E154A}"/>
              </a:ext>
            </a:extLst>
          </p:cNvPr>
          <p:cNvGrpSpPr>
            <a:grpSpLocks/>
          </p:cNvGrpSpPr>
          <p:nvPr/>
        </p:nvGrpSpPr>
        <p:grpSpPr bwMode="auto">
          <a:xfrm>
            <a:off x="3243263" y="996950"/>
            <a:ext cx="4960937" cy="2967038"/>
            <a:chOff x="3243385" y="996624"/>
            <a:chExt cx="4961418" cy="2967785"/>
          </a:xfrm>
        </p:grpSpPr>
        <p:pic>
          <p:nvPicPr>
            <p:cNvPr id="31754" name="Picture 26" descr="Liquid drops fission 2.png">
              <a:extLst>
                <a:ext uri="{FF2B5EF4-FFF2-40B4-BE49-F238E27FC236}">
                  <a16:creationId xmlns:a16="http://schemas.microsoft.com/office/drawing/2014/main" id="{078179A1-553C-D9B3-9B50-3C84DDC60E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6461" y="996624"/>
              <a:ext cx="3278342" cy="234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ghtning Bolt 33">
              <a:extLst>
                <a:ext uri="{FF2B5EF4-FFF2-40B4-BE49-F238E27FC236}">
                  <a16:creationId xmlns:a16="http://schemas.microsoft.com/office/drawing/2014/main" id="{8FC2F6F3-0CCF-E457-33BF-D3E0F8717067}"/>
                </a:ext>
              </a:extLst>
            </p:cNvPr>
            <p:cNvSpPr/>
            <p:nvPr/>
          </p:nvSpPr>
          <p:spPr>
            <a:xfrm>
              <a:off x="3243385" y="1731822"/>
              <a:ext cx="1068491" cy="644687"/>
            </a:xfrm>
            <a:prstGeom prst="lightningBolt">
              <a:avLst/>
            </a:prstGeom>
            <a:solidFill>
              <a:srgbClr val="FFFF00"/>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56" name="TextBox 34">
              <a:extLst>
                <a:ext uri="{FF2B5EF4-FFF2-40B4-BE49-F238E27FC236}">
                  <a16:creationId xmlns:a16="http://schemas.microsoft.com/office/drawing/2014/main" id="{338C8237-CA82-66BB-6E6C-B07828B65DF4}"/>
                </a:ext>
              </a:extLst>
            </p:cNvPr>
            <p:cNvSpPr txBox="1">
              <a:spLocks noChangeArrowheads="1"/>
            </p:cNvSpPr>
            <p:nvPr/>
          </p:nvSpPr>
          <p:spPr bwMode="auto">
            <a:xfrm>
              <a:off x="3621128" y="3595077"/>
              <a:ext cx="35184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Disturbance leads to fission of drop.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B24C-5AB8-C946-8359-3DEBCCD78835}"/>
              </a:ext>
            </a:extLst>
          </p:cNvPr>
          <p:cNvSpPr>
            <a:spLocks noGrp="1"/>
          </p:cNvSpPr>
          <p:nvPr>
            <p:ph type="title"/>
          </p:nvPr>
        </p:nvSpPr>
        <p:spPr/>
        <p:txBody>
          <a:bodyPr/>
          <a:lstStyle/>
          <a:p>
            <a:r>
              <a:rPr lang="en-US" dirty="0"/>
              <a:t>Material Theory of Induction</a:t>
            </a:r>
          </a:p>
        </p:txBody>
      </p:sp>
      <p:pic>
        <p:nvPicPr>
          <p:cNvPr id="8" name="Content Placeholder 7">
            <a:extLst>
              <a:ext uri="{FF2B5EF4-FFF2-40B4-BE49-F238E27FC236}">
                <a16:creationId xmlns:a16="http://schemas.microsoft.com/office/drawing/2014/main" id="{9E31B039-1DAA-8B43-84D5-60DD0C13EE95}"/>
              </a:ext>
            </a:extLst>
          </p:cNvPr>
          <p:cNvPicPr>
            <a:picLocks noGrp="1" noChangeAspect="1"/>
          </p:cNvPicPr>
          <p:nvPr>
            <p:ph idx="1"/>
          </p:nvPr>
        </p:nvPicPr>
        <p:blipFill>
          <a:blip r:embed="rId2"/>
          <a:stretch>
            <a:fillRect/>
          </a:stretch>
        </p:blipFill>
        <p:spPr>
          <a:xfrm>
            <a:off x="228601" y="356746"/>
            <a:ext cx="8664774" cy="5764654"/>
          </a:xfrm>
        </p:spPr>
      </p:pic>
      <p:sp>
        <p:nvSpPr>
          <p:cNvPr id="4" name="Slide Number Placeholder 3">
            <a:extLst>
              <a:ext uri="{FF2B5EF4-FFF2-40B4-BE49-F238E27FC236}">
                <a16:creationId xmlns:a16="http://schemas.microsoft.com/office/drawing/2014/main" id="{11165113-23E8-A841-A985-EDE6C955E5F5}"/>
              </a:ext>
            </a:extLst>
          </p:cNvPr>
          <p:cNvSpPr>
            <a:spLocks noGrp="1"/>
          </p:cNvSpPr>
          <p:nvPr>
            <p:ph type="sldNum" sz="quarter" idx="12"/>
          </p:nvPr>
        </p:nvSpPr>
        <p:spPr/>
        <p:txBody>
          <a:bodyPr/>
          <a:lstStyle/>
          <a:p>
            <a:fld id="{5390D693-358E-334A-82FF-ACAA83A925CB}" type="slidenum">
              <a:rPr lang="en-US" sz="1600" smtClean="0">
                <a:latin typeface="Times New Roman" panose="02020603050405020304" pitchFamily="18" charset="0"/>
                <a:cs typeface="Times New Roman" panose="02020603050405020304" pitchFamily="18" charset="0"/>
              </a:rPr>
              <a:t>2</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008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F1B9E97-86F4-FA98-D980-48E6217E943F}"/>
              </a:ext>
            </a:extLst>
          </p:cNvPr>
          <p:cNvSpPr/>
          <p:nvPr/>
        </p:nvSpPr>
        <p:spPr>
          <a:xfrm>
            <a:off x="2479675" y="601663"/>
            <a:ext cx="6107113" cy="4311650"/>
          </a:xfrm>
          <a:custGeom>
            <a:avLst/>
            <a:gdLst>
              <a:gd name="connsiteX0" fmla="*/ 3150006 w 4929718"/>
              <a:gd name="connsiteY0" fmla="*/ 0 h 4311579"/>
              <a:gd name="connsiteX1" fmla="*/ 4929718 w 4929718"/>
              <a:gd name="connsiteY1" fmla="*/ 1687866 h 4311579"/>
              <a:gd name="connsiteX2" fmla="*/ 2957830 w 4929718"/>
              <a:gd name="connsiteY2" fmla="*/ 4311579 h 4311579"/>
              <a:gd name="connsiteX3" fmla="*/ 2857565 w 4929718"/>
              <a:gd name="connsiteY3" fmla="*/ 4253088 h 4311579"/>
              <a:gd name="connsiteX4" fmla="*/ 2857565 w 4929718"/>
              <a:gd name="connsiteY4" fmla="*/ 4253088 h 4311579"/>
              <a:gd name="connsiteX5" fmla="*/ 0 w 4929718"/>
              <a:gd name="connsiteY5" fmla="*/ 2891097 h 4311579"/>
              <a:gd name="connsiteX6" fmla="*/ 3150006 w 4929718"/>
              <a:gd name="connsiteY6" fmla="*/ 0 h 431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9718" h="4311579">
                <a:moveTo>
                  <a:pt x="3150006" y="0"/>
                </a:moveTo>
                <a:lnTo>
                  <a:pt x="4929718" y="1687866"/>
                </a:lnTo>
                <a:lnTo>
                  <a:pt x="2957830" y="4311579"/>
                </a:lnTo>
                <a:cubicBezTo>
                  <a:pt x="2924408" y="4292082"/>
                  <a:pt x="2892923" y="4268803"/>
                  <a:pt x="2857565" y="4253088"/>
                </a:cubicBezTo>
                <a:lnTo>
                  <a:pt x="2857565" y="4253088"/>
                </a:lnTo>
                <a:lnTo>
                  <a:pt x="0" y="2891097"/>
                </a:lnTo>
                <a:lnTo>
                  <a:pt x="3150006"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2770" name="Title 1">
            <a:extLst>
              <a:ext uri="{FF2B5EF4-FFF2-40B4-BE49-F238E27FC236}">
                <a16:creationId xmlns:a16="http://schemas.microsoft.com/office/drawing/2014/main" id="{43D7B3E6-28F6-3256-706B-F7137802AAF1}"/>
              </a:ext>
            </a:extLst>
          </p:cNvPr>
          <p:cNvSpPr>
            <a:spLocks noGrp="1"/>
          </p:cNvSpPr>
          <p:nvPr>
            <p:ph type="title"/>
          </p:nvPr>
        </p:nvSpPr>
        <p:spPr>
          <a:xfrm>
            <a:off x="2519363" y="2389188"/>
            <a:ext cx="5516562" cy="1003300"/>
          </a:xfrm>
        </p:spPr>
        <p:txBody>
          <a:bodyPr/>
          <a:lstStyle/>
          <a:p>
            <a:r>
              <a:rPr lang="en-US" altLang="en-US" sz="9600">
                <a:latin typeface="Times" pitchFamily="2" charset="0"/>
                <a:ea typeface="ＭＳ Ｐゴシック" panose="020B0600070205080204" pitchFamily="34" charset="-128"/>
              </a:rPr>
              <a:t>Simplicity</a:t>
            </a:r>
          </a:p>
        </p:txBody>
      </p:sp>
      <p:sp>
        <p:nvSpPr>
          <p:cNvPr id="32771" name="Content Placeholder 2">
            <a:extLst>
              <a:ext uri="{FF2B5EF4-FFF2-40B4-BE49-F238E27FC236}">
                <a16:creationId xmlns:a16="http://schemas.microsoft.com/office/drawing/2014/main" id="{1F073395-AF77-82AB-3AA9-34A90B335293}"/>
              </a:ext>
            </a:extLst>
          </p:cNvPr>
          <p:cNvSpPr>
            <a:spLocks noGrp="1"/>
          </p:cNvSpPr>
          <p:nvPr>
            <p:ph idx="1"/>
          </p:nvPr>
        </p:nvSpPr>
        <p:spPr>
          <a:xfrm>
            <a:off x="457200" y="6489700"/>
            <a:ext cx="727075" cy="368300"/>
          </a:xfrm>
        </p:spPr>
        <p:txBody>
          <a:bodyPr/>
          <a:lstStyle/>
          <a:p>
            <a:endParaRPr lang="en-US" altLang="en-US">
              <a:latin typeface="Times" pitchFamily="2" charset="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743A1FFA-6FD5-BD26-F64D-E0509A6B8937}"/>
              </a:ext>
            </a:extLst>
          </p:cNvPr>
          <p:cNvSpPr>
            <a:spLocks noGrp="1"/>
          </p:cNvSpPr>
          <p:nvPr>
            <p:ph type="sldNum" sz="quarter" idx="12"/>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A0C9864-7CC3-F14F-81BE-9F3BF53EAE26}" type="slidenum">
              <a:rPr lang="en-US" altLang="en-US" sz="1200">
                <a:solidFill>
                  <a:srgbClr val="898989"/>
                </a:solidFill>
                <a:latin typeface="Times" pitchFamily="2" charset="0"/>
              </a:rPr>
              <a:pPr eaLnBrk="1" hangingPunct="1"/>
              <a:t>20</a:t>
            </a:fld>
            <a:endParaRPr lang="en-US" altLang="en-US" sz="1200">
              <a:solidFill>
                <a:srgbClr val="898989"/>
              </a:solidFill>
              <a:latin typeface="Times" pitchFamily="2" charset="0"/>
            </a:endParaRPr>
          </a:p>
        </p:txBody>
      </p:sp>
      <p:pic>
        <p:nvPicPr>
          <p:cNvPr id="32773" name="Picture 5" descr="Tricoloring-1.png">
            <a:extLst>
              <a:ext uri="{FF2B5EF4-FFF2-40B4-BE49-F238E27FC236}">
                <a16:creationId xmlns:a16="http://schemas.microsoft.com/office/drawing/2014/main" id="{2409E380-155C-1291-AA7B-F592196EA5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2306638"/>
            <a:ext cx="1506538"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own Arrow 17">
            <a:extLst>
              <a:ext uri="{FF2B5EF4-FFF2-40B4-BE49-F238E27FC236}">
                <a16:creationId xmlns:a16="http://schemas.microsoft.com/office/drawing/2014/main" id="{94168CE5-A6EA-1657-1F0A-7E9AD495DF35}"/>
              </a:ext>
            </a:extLst>
          </p:cNvPr>
          <p:cNvSpPr/>
          <p:nvPr/>
        </p:nvSpPr>
        <p:spPr>
          <a:xfrm rot="526681">
            <a:off x="5881688" y="2455863"/>
            <a:ext cx="376237" cy="179705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Freeform 20">
            <a:extLst>
              <a:ext uri="{FF2B5EF4-FFF2-40B4-BE49-F238E27FC236}">
                <a16:creationId xmlns:a16="http://schemas.microsoft.com/office/drawing/2014/main" id="{C758BD39-DAE5-8CAB-EDFB-65ADE2A87873}"/>
              </a:ext>
            </a:extLst>
          </p:cNvPr>
          <p:cNvSpPr/>
          <p:nvPr/>
        </p:nvSpPr>
        <p:spPr>
          <a:xfrm>
            <a:off x="434975" y="1804988"/>
            <a:ext cx="2089150" cy="3902075"/>
          </a:xfrm>
          <a:custGeom>
            <a:avLst/>
            <a:gdLst>
              <a:gd name="connsiteX0" fmla="*/ 208886 w 2088863"/>
              <a:gd name="connsiteY0" fmla="*/ 0 h 3902145"/>
              <a:gd name="connsiteX1" fmla="*/ 2088863 w 2088863"/>
              <a:gd name="connsiteY1" fmla="*/ 25067 h 3902145"/>
              <a:gd name="connsiteX2" fmla="*/ 1888332 w 2088863"/>
              <a:gd name="connsiteY2" fmla="*/ 3902145 h 3902145"/>
              <a:gd name="connsiteX3" fmla="*/ 0 w 2088863"/>
              <a:gd name="connsiteY3" fmla="*/ 3826943 h 3902145"/>
              <a:gd name="connsiteX4" fmla="*/ 208886 w 2088863"/>
              <a:gd name="connsiteY4" fmla="*/ 0 h 3902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863" h="3902145">
                <a:moveTo>
                  <a:pt x="208886" y="0"/>
                </a:moveTo>
                <a:lnTo>
                  <a:pt x="2088863" y="25067"/>
                </a:lnTo>
                <a:lnTo>
                  <a:pt x="1888332" y="3902145"/>
                </a:lnTo>
                <a:lnTo>
                  <a:pt x="0" y="3826943"/>
                </a:lnTo>
                <a:lnTo>
                  <a:pt x="208886"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nvGrpSpPr>
          <p:cNvPr id="24" name="Group 23">
            <a:extLst>
              <a:ext uri="{FF2B5EF4-FFF2-40B4-BE49-F238E27FC236}">
                <a16:creationId xmlns:a16="http://schemas.microsoft.com/office/drawing/2014/main" id="{0EA1A77D-BD69-170F-7007-17C46ECA1FE7}"/>
              </a:ext>
            </a:extLst>
          </p:cNvPr>
          <p:cNvGrpSpPr>
            <a:grpSpLocks/>
          </p:cNvGrpSpPr>
          <p:nvPr/>
        </p:nvGrpSpPr>
        <p:grpSpPr bwMode="auto">
          <a:xfrm>
            <a:off x="568325" y="676275"/>
            <a:ext cx="7043738" cy="4876800"/>
            <a:chOff x="568171" y="676431"/>
            <a:chExt cx="7043948" cy="4877256"/>
          </a:xfrm>
        </p:grpSpPr>
        <p:grpSp>
          <p:nvGrpSpPr>
            <p:cNvPr id="33809" name="Group 22">
              <a:extLst>
                <a:ext uri="{FF2B5EF4-FFF2-40B4-BE49-F238E27FC236}">
                  <a16:creationId xmlns:a16="http://schemas.microsoft.com/office/drawing/2014/main" id="{C37B9FC5-D583-3F1D-9631-BA7066F61378}"/>
                </a:ext>
              </a:extLst>
            </p:cNvPr>
            <p:cNvGrpSpPr>
              <a:grpSpLocks/>
            </p:cNvGrpSpPr>
            <p:nvPr/>
          </p:nvGrpSpPr>
          <p:grpSpPr bwMode="auto">
            <a:xfrm rot="453152">
              <a:off x="5448766" y="676431"/>
              <a:ext cx="2163353" cy="3676037"/>
              <a:chOff x="2982263" y="3909962"/>
              <a:chExt cx="1395995" cy="2396558"/>
            </a:xfrm>
          </p:grpSpPr>
          <p:pic>
            <p:nvPicPr>
              <p:cNvPr id="33811" name="Picture 13" descr="kisspng-gold-medal-award-computer-icons-clip-art-gold-medals-5adfdbeac29d84.8544795615246202667972.jpg">
                <a:extLst>
                  <a:ext uri="{FF2B5EF4-FFF2-40B4-BE49-F238E27FC236}">
                    <a16:creationId xmlns:a16="http://schemas.microsoft.com/office/drawing/2014/main" id="{183EEB01-01E7-0DFC-64E5-8938C473B7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2263" y="3909962"/>
                <a:ext cx="1395995" cy="239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28817F79-E830-B770-D982-7B2494DD8001}"/>
                  </a:ext>
                </a:extLst>
              </p:cNvPr>
              <p:cNvSpPr txBox="1"/>
              <p:nvPr/>
            </p:nvSpPr>
            <p:spPr>
              <a:xfrm>
                <a:off x="3030378" y="4379625"/>
                <a:ext cx="1332592" cy="39770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a:ea typeface="ＭＳ Ｐゴシック" charset="0"/>
                    <a:cs typeface="Times"/>
                  </a:rPr>
                  <a:t>WINNER</a:t>
                </a:r>
                <a:endParaRPr lang="en-US"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a:ea typeface="ＭＳ Ｐゴシック" charset="0"/>
                  <a:cs typeface="Times"/>
                </a:endParaRPr>
              </a:p>
            </p:txBody>
          </p:sp>
        </p:grpSp>
        <p:sp>
          <p:nvSpPr>
            <p:cNvPr id="33810" name="TextBox 15">
              <a:extLst>
                <a:ext uri="{FF2B5EF4-FFF2-40B4-BE49-F238E27FC236}">
                  <a16:creationId xmlns:a16="http://schemas.microsoft.com/office/drawing/2014/main" id="{8DFC3098-1360-3AE6-B7D4-DD6EC9286235}"/>
                </a:ext>
              </a:extLst>
            </p:cNvPr>
            <p:cNvSpPr txBox="1">
              <a:spLocks noChangeArrowheads="1"/>
            </p:cNvSpPr>
            <p:nvPr/>
          </p:nvSpPr>
          <p:spPr bwMode="auto">
            <a:xfrm>
              <a:off x="568171" y="4353358"/>
              <a:ext cx="18966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mr-IN" altLang="en-US" sz="3600">
                  <a:latin typeface="Times" pitchFamily="2" charset="0"/>
                </a:rPr>
                <a:t>…</a:t>
              </a:r>
              <a:r>
                <a:rPr lang="en-US" altLang="en-US" sz="3600">
                  <a:latin typeface="Times" pitchFamily="2" charset="0"/>
                </a:rPr>
                <a:t> the simplest.</a:t>
              </a:r>
            </a:p>
          </p:txBody>
        </p:sp>
      </p:grpSp>
      <p:sp>
        <p:nvSpPr>
          <p:cNvPr id="15" name="Freeform 14">
            <a:extLst>
              <a:ext uri="{FF2B5EF4-FFF2-40B4-BE49-F238E27FC236}">
                <a16:creationId xmlns:a16="http://schemas.microsoft.com/office/drawing/2014/main" id="{6C8BBE2F-AB70-CCF1-2900-E72B187E98DE}"/>
              </a:ext>
            </a:extLst>
          </p:cNvPr>
          <p:cNvSpPr/>
          <p:nvPr/>
        </p:nvSpPr>
        <p:spPr>
          <a:xfrm rot="10800000">
            <a:off x="4470400" y="4478338"/>
            <a:ext cx="2506663" cy="1187450"/>
          </a:xfrm>
          <a:custGeom>
            <a:avLst/>
            <a:gdLst>
              <a:gd name="connsiteX0" fmla="*/ 33422 w 1938465"/>
              <a:gd name="connsiteY0" fmla="*/ 0 h 768731"/>
              <a:gd name="connsiteX1" fmla="*/ 1938465 w 1938465"/>
              <a:gd name="connsiteY1" fmla="*/ 66846 h 768731"/>
              <a:gd name="connsiteX2" fmla="*/ 1905043 w 1938465"/>
              <a:gd name="connsiteY2" fmla="*/ 768731 h 768731"/>
              <a:gd name="connsiteX3" fmla="*/ 0 w 1938465"/>
              <a:gd name="connsiteY3" fmla="*/ 626683 h 768731"/>
              <a:gd name="connsiteX4" fmla="*/ 33422 w 1938465"/>
              <a:gd name="connsiteY4" fmla="*/ 0 h 76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465" h="768731">
                <a:moveTo>
                  <a:pt x="33422" y="0"/>
                </a:moveTo>
                <a:lnTo>
                  <a:pt x="1938465" y="66846"/>
                </a:lnTo>
                <a:lnTo>
                  <a:pt x="1905043" y="768731"/>
                </a:lnTo>
                <a:lnTo>
                  <a:pt x="0" y="626683"/>
                </a:lnTo>
                <a:lnTo>
                  <a:pt x="3342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3797" name="Title 1">
            <a:extLst>
              <a:ext uri="{FF2B5EF4-FFF2-40B4-BE49-F238E27FC236}">
                <a16:creationId xmlns:a16="http://schemas.microsoft.com/office/drawing/2014/main" id="{72BB5D3B-4CB5-27CB-35F7-EB6ADC65F8ED}"/>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The Principle of Parsimony</a:t>
            </a:r>
          </a:p>
        </p:txBody>
      </p:sp>
      <p:sp>
        <p:nvSpPr>
          <p:cNvPr id="33798" name="Content Placeholder 2">
            <a:extLst>
              <a:ext uri="{FF2B5EF4-FFF2-40B4-BE49-F238E27FC236}">
                <a16:creationId xmlns:a16="http://schemas.microsoft.com/office/drawing/2014/main" id="{9980BCA7-1491-ABC1-E28A-373270BD6E11}"/>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3799" name="Slide Number Placeholder 3">
            <a:extLst>
              <a:ext uri="{FF2B5EF4-FFF2-40B4-BE49-F238E27FC236}">
                <a16:creationId xmlns:a16="http://schemas.microsoft.com/office/drawing/2014/main" id="{B429197C-9BAA-79A3-6385-9CBDBA4B3E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34823BB-C94B-DB44-950E-727C0EB7F089}" type="slidenum">
              <a:rPr lang="en-US" altLang="en-US" sz="1200">
                <a:solidFill>
                  <a:srgbClr val="898989"/>
                </a:solidFill>
                <a:latin typeface="Times" pitchFamily="2" charset="0"/>
              </a:rPr>
              <a:pPr eaLnBrk="1" hangingPunct="1"/>
              <a:t>21</a:t>
            </a:fld>
            <a:endParaRPr lang="en-US" altLang="en-US" sz="1200">
              <a:solidFill>
                <a:srgbClr val="898989"/>
              </a:solidFill>
              <a:latin typeface="Times" pitchFamily="2" charset="0"/>
            </a:endParaRPr>
          </a:p>
        </p:txBody>
      </p:sp>
      <p:sp>
        <p:nvSpPr>
          <p:cNvPr id="33800" name="TextBox 4">
            <a:extLst>
              <a:ext uri="{FF2B5EF4-FFF2-40B4-BE49-F238E27FC236}">
                <a16:creationId xmlns:a16="http://schemas.microsoft.com/office/drawing/2014/main" id="{0FEB4883-3F01-C735-878F-48CDF60D09A0}"/>
              </a:ext>
            </a:extLst>
          </p:cNvPr>
          <p:cNvSpPr txBox="1">
            <a:spLocks noChangeArrowheads="1"/>
          </p:cNvSpPr>
          <p:nvPr/>
        </p:nvSpPr>
        <p:spPr bwMode="auto">
          <a:xfrm>
            <a:off x="2849563" y="2214563"/>
            <a:ext cx="13414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Theory</a:t>
            </a:r>
            <a:r>
              <a:rPr lang="en-US" altLang="en-US" sz="2800" baseline="-25000">
                <a:latin typeface="Times" pitchFamily="2" charset="0"/>
              </a:rPr>
              <a:t>1</a:t>
            </a:r>
          </a:p>
        </p:txBody>
      </p:sp>
      <p:sp>
        <p:nvSpPr>
          <p:cNvPr id="33801" name="TextBox 5">
            <a:extLst>
              <a:ext uri="{FF2B5EF4-FFF2-40B4-BE49-F238E27FC236}">
                <a16:creationId xmlns:a16="http://schemas.microsoft.com/office/drawing/2014/main" id="{EE523D35-86C9-C12D-5FE3-2BE2E4A43B81}"/>
              </a:ext>
            </a:extLst>
          </p:cNvPr>
          <p:cNvSpPr txBox="1">
            <a:spLocks noChangeArrowheads="1"/>
          </p:cNvSpPr>
          <p:nvPr/>
        </p:nvSpPr>
        <p:spPr bwMode="auto">
          <a:xfrm>
            <a:off x="3960813" y="1646238"/>
            <a:ext cx="13414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Theory</a:t>
            </a:r>
            <a:r>
              <a:rPr lang="en-US" altLang="en-US" sz="2800" baseline="-25000">
                <a:latin typeface="Times" pitchFamily="2" charset="0"/>
              </a:rPr>
              <a:t>2</a:t>
            </a:r>
          </a:p>
        </p:txBody>
      </p:sp>
      <p:sp>
        <p:nvSpPr>
          <p:cNvPr id="33802" name="TextBox 6">
            <a:extLst>
              <a:ext uri="{FF2B5EF4-FFF2-40B4-BE49-F238E27FC236}">
                <a16:creationId xmlns:a16="http://schemas.microsoft.com/office/drawing/2014/main" id="{15224DB4-F85F-ED37-EBFB-DE866FA26477}"/>
              </a:ext>
            </a:extLst>
          </p:cNvPr>
          <p:cNvSpPr txBox="1">
            <a:spLocks noChangeArrowheads="1"/>
          </p:cNvSpPr>
          <p:nvPr/>
        </p:nvSpPr>
        <p:spPr bwMode="auto">
          <a:xfrm>
            <a:off x="5799138" y="1754188"/>
            <a:ext cx="1341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Theory</a:t>
            </a:r>
            <a:r>
              <a:rPr lang="en-US" altLang="en-US" sz="2800" baseline="-25000">
                <a:latin typeface="Times" pitchFamily="2" charset="0"/>
              </a:rPr>
              <a:t>3</a:t>
            </a:r>
          </a:p>
        </p:txBody>
      </p:sp>
      <p:sp>
        <p:nvSpPr>
          <p:cNvPr id="33803" name="TextBox 7">
            <a:extLst>
              <a:ext uri="{FF2B5EF4-FFF2-40B4-BE49-F238E27FC236}">
                <a16:creationId xmlns:a16="http://schemas.microsoft.com/office/drawing/2014/main" id="{46702CDF-83CE-2B2D-AFCD-6B41BE8B46AE}"/>
              </a:ext>
            </a:extLst>
          </p:cNvPr>
          <p:cNvSpPr txBox="1">
            <a:spLocks noChangeArrowheads="1"/>
          </p:cNvSpPr>
          <p:nvPr/>
        </p:nvSpPr>
        <p:spPr bwMode="auto">
          <a:xfrm>
            <a:off x="7169150" y="2273300"/>
            <a:ext cx="1341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Theory</a:t>
            </a:r>
            <a:r>
              <a:rPr lang="en-US" altLang="en-US" sz="2800" baseline="-25000">
                <a:latin typeface="Times" pitchFamily="2" charset="0"/>
              </a:rPr>
              <a:t>4</a:t>
            </a:r>
          </a:p>
        </p:txBody>
      </p:sp>
      <p:sp>
        <p:nvSpPr>
          <p:cNvPr id="33804" name="TextBox 9">
            <a:extLst>
              <a:ext uri="{FF2B5EF4-FFF2-40B4-BE49-F238E27FC236}">
                <a16:creationId xmlns:a16="http://schemas.microsoft.com/office/drawing/2014/main" id="{3AAC57B2-B10E-7FD1-ED1F-94719D8C0A63}"/>
              </a:ext>
            </a:extLst>
          </p:cNvPr>
          <p:cNvSpPr txBox="1">
            <a:spLocks noChangeArrowheads="1"/>
          </p:cNvSpPr>
          <p:nvPr/>
        </p:nvSpPr>
        <p:spPr bwMode="auto">
          <a:xfrm>
            <a:off x="317500" y="1754188"/>
            <a:ext cx="22558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a:latin typeface="Times" pitchFamily="2" charset="0"/>
              </a:rPr>
              <a:t>Among many theories adequate to experience, choose </a:t>
            </a:r>
            <a:r>
              <a:rPr lang="mr-IN" altLang="en-US" sz="2800">
                <a:latin typeface="Times" pitchFamily="2" charset="0"/>
              </a:rPr>
              <a:t>…</a:t>
            </a:r>
            <a:endParaRPr lang="en-US" altLang="en-US" sz="2800">
              <a:latin typeface="Times" pitchFamily="2" charset="0"/>
            </a:endParaRPr>
          </a:p>
        </p:txBody>
      </p:sp>
      <p:sp>
        <p:nvSpPr>
          <p:cNvPr id="33805" name="TextBox 11">
            <a:extLst>
              <a:ext uri="{FF2B5EF4-FFF2-40B4-BE49-F238E27FC236}">
                <a16:creationId xmlns:a16="http://schemas.microsoft.com/office/drawing/2014/main" id="{237BB40C-456D-7EC0-D6A0-CE932888E430}"/>
              </a:ext>
            </a:extLst>
          </p:cNvPr>
          <p:cNvSpPr txBox="1">
            <a:spLocks noChangeArrowheads="1"/>
          </p:cNvSpPr>
          <p:nvPr/>
        </p:nvSpPr>
        <p:spPr bwMode="auto">
          <a:xfrm>
            <a:off x="4562475" y="4578350"/>
            <a:ext cx="26400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latin typeface="Times" pitchFamily="2" charset="0"/>
              </a:rPr>
              <a:t>Observation and experiment.</a:t>
            </a:r>
          </a:p>
        </p:txBody>
      </p:sp>
      <p:sp>
        <p:nvSpPr>
          <p:cNvPr id="17" name="Down Arrow 16">
            <a:extLst>
              <a:ext uri="{FF2B5EF4-FFF2-40B4-BE49-F238E27FC236}">
                <a16:creationId xmlns:a16="http://schemas.microsoft.com/office/drawing/2014/main" id="{47BD58DB-57BB-4778-E07A-C9325CE8D97D}"/>
              </a:ext>
            </a:extLst>
          </p:cNvPr>
          <p:cNvSpPr/>
          <p:nvPr/>
        </p:nvSpPr>
        <p:spPr>
          <a:xfrm rot="21283562">
            <a:off x="4703763" y="2398713"/>
            <a:ext cx="376237" cy="1795462"/>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Down Arrow 18">
            <a:extLst>
              <a:ext uri="{FF2B5EF4-FFF2-40B4-BE49-F238E27FC236}">
                <a16:creationId xmlns:a16="http://schemas.microsoft.com/office/drawing/2014/main" id="{31306545-A73A-B38E-2490-202189C812F7}"/>
              </a:ext>
            </a:extLst>
          </p:cNvPr>
          <p:cNvSpPr/>
          <p:nvPr/>
        </p:nvSpPr>
        <p:spPr>
          <a:xfrm rot="19576545">
            <a:off x="3817938" y="2682875"/>
            <a:ext cx="376237" cy="1795463"/>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Down Arrow 19">
            <a:extLst>
              <a:ext uri="{FF2B5EF4-FFF2-40B4-BE49-F238E27FC236}">
                <a16:creationId xmlns:a16="http://schemas.microsoft.com/office/drawing/2014/main" id="{F55545DC-302E-FD14-1284-26FF20318686}"/>
              </a:ext>
            </a:extLst>
          </p:cNvPr>
          <p:cNvSpPr/>
          <p:nvPr/>
        </p:nvSpPr>
        <p:spPr>
          <a:xfrm rot="1800000">
            <a:off x="6918325" y="2824163"/>
            <a:ext cx="376238" cy="179705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12">
            <a:extLst>
              <a:ext uri="{FF2B5EF4-FFF2-40B4-BE49-F238E27FC236}">
                <a16:creationId xmlns:a16="http://schemas.microsoft.com/office/drawing/2014/main" id="{9E73DD04-9DAA-CC95-7962-699881FC6905}"/>
              </a:ext>
            </a:extLst>
          </p:cNvPr>
          <p:cNvGrpSpPr>
            <a:grpSpLocks/>
          </p:cNvGrpSpPr>
          <p:nvPr/>
        </p:nvGrpSpPr>
        <p:grpSpPr bwMode="auto">
          <a:xfrm>
            <a:off x="668338" y="2981325"/>
            <a:ext cx="8018462" cy="1701800"/>
            <a:chOff x="668421" y="2981158"/>
            <a:chExt cx="8018379" cy="1702295"/>
          </a:xfrm>
        </p:grpSpPr>
        <p:sp>
          <p:nvSpPr>
            <p:cNvPr id="12" name="Freeform 11">
              <a:extLst>
                <a:ext uri="{FF2B5EF4-FFF2-40B4-BE49-F238E27FC236}">
                  <a16:creationId xmlns:a16="http://schemas.microsoft.com/office/drawing/2014/main" id="{95E9CD23-6439-7E65-EFB1-6018AF338999}"/>
                </a:ext>
              </a:extLst>
            </p:cNvPr>
            <p:cNvSpPr/>
            <p:nvPr/>
          </p:nvSpPr>
          <p:spPr>
            <a:xfrm>
              <a:off x="5192749" y="3660806"/>
              <a:ext cx="2989231" cy="1022647"/>
            </a:xfrm>
            <a:custGeom>
              <a:avLst/>
              <a:gdLst>
                <a:gd name="connsiteX0" fmla="*/ 815474 w 4023895"/>
                <a:gd name="connsiteY0" fmla="*/ 6684 h 401053"/>
                <a:gd name="connsiteX1" fmla="*/ 815474 w 4023895"/>
                <a:gd name="connsiteY1" fmla="*/ 6684 h 401053"/>
                <a:gd name="connsiteX2" fmla="*/ 4023895 w 4023895"/>
                <a:gd name="connsiteY2" fmla="*/ 0 h 401053"/>
                <a:gd name="connsiteX3" fmla="*/ 3803316 w 4023895"/>
                <a:gd name="connsiteY3" fmla="*/ 327526 h 401053"/>
                <a:gd name="connsiteX4" fmla="*/ 0 w 4023895"/>
                <a:gd name="connsiteY4" fmla="*/ 401053 h 401053"/>
                <a:gd name="connsiteX5" fmla="*/ 815474 w 4023895"/>
                <a:gd name="connsiteY5" fmla="*/ 6684 h 401053"/>
                <a:gd name="connsiteX0" fmla="*/ 0 w 3208421"/>
                <a:gd name="connsiteY0" fmla="*/ 6684 h 401053"/>
                <a:gd name="connsiteX1" fmla="*/ 0 w 3208421"/>
                <a:gd name="connsiteY1" fmla="*/ 6684 h 401053"/>
                <a:gd name="connsiteX2" fmla="*/ 3208421 w 3208421"/>
                <a:gd name="connsiteY2" fmla="*/ 0 h 401053"/>
                <a:gd name="connsiteX3" fmla="*/ 2987842 w 3208421"/>
                <a:gd name="connsiteY3" fmla="*/ 327526 h 401053"/>
                <a:gd name="connsiteX4" fmla="*/ 86895 w 3208421"/>
                <a:gd name="connsiteY4" fmla="*/ 401053 h 401053"/>
                <a:gd name="connsiteX5" fmla="*/ 0 w 3208421"/>
                <a:gd name="connsiteY5" fmla="*/ 6684 h 401053"/>
                <a:gd name="connsiteX0" fmla="*/ 0 w 2987842"/>
                <a:gd name="connsiteY0" fmla="*/ 6684 h 401053"/>
                <a:gd name="connsiteX1" fmla="*/ 0 w 2987842"/>
                <a:gd name="connsiteY1" fmla="*/ 6684 h 401053"/>
                <a:gd name="connsiteX2" fmla="*/ 2847474 w 2987842"/>
                <a:gd name="connsiteY2" fmla="*/ 0 h 401053"/>
                <a:gd name="connsiteX3" fmla="*/ 2987842 w 2987842"/>
                <a:gd name="connsiteY3" fmla="*/ 327526 h 401053"/>
                <a:gd name="connsiteX4" fmla="*/ 86895 w 2987842"/>
                <a:gd name="connsiteY4" fmla="*/ 401053 h 401053"/>
                <a:gd name="connsiteX5" fmla="*/ 0 w 2987842"/>
                <a:gd name="connsiteY5" fmla="*/ 6684 h 40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7842" h="401053">
                  <a:moveTo>
                    <a:pt x="0" y="6684"/>
                  </a:moveTo>
                  <a:lnTo>
                    <a:pt x="0" y="6684"/>
                  </a:lnTo>
                  <a:lnTo>
                    <a:pt x="2847474" y="0"/>
                  </a:lnTo>
                  <a:lnTo>
                    <a:pt x="2987842" y="327526"/>
                  </a:lnTo>
                  <a:lnTo>
                    <a:pt x="86895" y="401053"/>
                  </a:lnTo>
                  <a:lnTo>
                    <a:pt x="0" y="6684"/>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6" name="TextBox 7">
              <a:extLst>
                <a:ext uri="{FF2B5EF4-FFF2-40B4-BE49-F238E27FC236}">
                  <a16:creationId xmlns:a16="http://schemas.microsoft.com/office/drawing/2014/main" id="{4895854A-DDC1-73B8-4905-09273140B0AB}"/>
                </a:ext>
              </a:extLst>
            </p:cNvPr>
            <p:cNvSpPr txBox="1">
              <a:spLocks noChangeArrowheads="1"/>
            </p:cNvSpPr>
            <p:nvPr/>
          </p:nvSpPr>
          <p:spPr bwMode="auto">
            <a:xfrm>
              <a:off x="5081704" y="3660769"/>
              <a:ext cx="36050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800">
                  <a:latin typeface="Times" pitchFamily="2" charset="0"/>
                </a:rPr>
                <a:t>“</a:t>
              </a:r>
              <a:r>
                <a:rPr lang="en-US" altLang="ja-JP" sz="1800">
                  <a:latin typeface="Times" pitchFamily="2" charset="0"/>
                </a:rPr>
                <a:t>Nature is pleased with simplicity, and affects not the pomp of superfluous causes.</a:t>
              </a:r>
              <a:r>
                <a:rPr lang="ja-JP" altLang="en-US" sz="1800">
                  <a:latin typeface="Times" pitchFamily="2" charset="0"/>
                </a:rPr>
                <a:t>”</a:t>
              </a:r>
              <a:endParaRPr lang="en-US" altLang="en-US" sz="1800">
                <a:latin typeface="Times" pitchFamily="2" charset="0"/>
              </a:endParaRPr>
            </a:p>
          </p:txBody>
        </p:sp>
        <p:sp>
          <p:nvSpPr>
            <p:cNvPr id="11" name="Freeform 10">
              <a:extLst>
                <a:ext uri="{FF2B5EF4-FFF2-40B4-BE49-F238E27FC236}">
                  <a16:creationId xmlns:a16="http://schemas.microsoft.com/office/drawing/2014/main" id="{7C4D79A9-E05B-1178-6D61-E6F7C94B3382}"/>
                </a:ext>
              </a:extLst>
            </p:cNvPr>
            <p:cNvSpPr/>
            <p:nvPr/>
          </p:nvSpPr>
          <p:spPr>
            <a:xfrm>
              <a:off x="668421" y="2981158"/>
              <a:ext cx="4024270" cy="401755"/>
            </a:xfrm>
            <a:custGeom>
              <a:avLst/>
              <a:gdLst>
                <a:gd name="connsiteX0" fmla="*/ 815474 w 4023895"/>
                <a:gd name="connsiteY0" fmla="*/ 6684 h 401053"/>
                <a:gd name="connsiteX1" fmla="*/ 815474 w 4023895"/>
                <a:gd name="connsiteY1" fmla="*/ 6684 h 401053"/>
                <a:gd name="connsiteX2" fmla="*/ 4023895 w 4023895"/>
                <a:gd name="connsiteY2" fmla="*/ 0 h 401053"/>
                <a:gd name="connsiteX3" fmla="*/ 3803316 w 4023895"/>
                <a:gd name="connsiteY3" fmla="*/ 327526 h 401053"/>
                <a:gd name="connsiteX4" fmla="*/ 0 w 4023895"/>
                <a:gd name="connsiteY4" fmla="*/ 401053 h 401053"/>
                <a:gd name="connsiteX5" fmla="*/ 815474 w 4023895"/>
                <a:gd name="connsiteY5" fmla="*/ 6684 h 40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3895" h="401053">
                  <a:moveTo>
                    <a:pt x="815474" y="6684"/>
                  </a:moveTo>
                  <a:lnTo>
                    <a:pt x="815474" y="6684"/>
                  </a:lnTo>
                  <a:lnTo>
                    <a:pt x="4023895" y="0"/>
                  </a:lnTo>
                  <a:lnTo>
                    <a:pt x="3803316" y="327526"/>
                  </a:lnTo>
                  <a:lnTo>
                    <a:pt x="0" y="401053"/>
                  </a:lnTo>
                  <a:lnTo>
                    <a:pt x="815474" y="6684"/>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a:extLst>
              <a:ext uri="{FF2B5EF4-FFF2-40B4-BE49-F238E27FC236}">
                <a16:creationId xmlns:a16="http://schemas.microsoft.com/office/drawing/2014/main" id="{7DC66DF7-B21D-945D-0FD1-0DAED7FEA39D}"/>
              </a:ext>
            </a:extLst>
          </p:cNvPr>
          <p:cNvSpPr/>
          <p:nvPr/>
        </p:nvSpPr>
        <p:spPr>
          <a:xfrm flipH="1">
            <a:off x="457200" y="368300"/>
            <a:ext cx="8229600" cy="774700"/>
          </a:xfrm>
          <a:custGeom>
            <a:avLst/>
            <a:gdLst>
              <a:gd name="connsiteX0" fmla="*/ 258079 w 7769556"/>
              <a:gd name="connsiteY0" fmla="*/ 366756 h 916890"/>
              <a:gd name="connsiteX1" fmla="*/ 7205855 w 7769556"/>
              <a:gd name="connsiteY1" fmla="*/ 0 h 916890"/>
              <a:gd name="connsiteX2" fmla="*/ 7769556 w 7769556"/>
              <a:gd name="connsiteY2" fmla="*/ 916890 h 916890"/>
              <a:gd name="connsiteX3" fmla="*/ 0 w 7769556"/>
              <a:gd name="connsiteY3" fmla="*/ 862556 h 916890"/>
              <a:gd name="connsiteX4" fmla="*/ 258079 w 7769556"/>
              <a:gd name="connsiteY4" fmla="*/ 366756 h 91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9556" h="916890">
                <a:moveTo>
                  <a:pt x="258079" y="366756"/>
                </a:moveTo>
                <a:lnTo>
                  <a:pt x="7205855" y="0"/>
                </a:lnTo>
                <a:lnTo>
                  <a:pt x="7769556" y="916890"/>
                </a:lnTo>
                <a:lnTo>
                  <a:pt x="0" y="862556"/>
                </a:lnTo>
                <a:lnTo>
                  <a:pt x="258079" y="366756"/>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819" name="Title 1">
            <a:extLst>
              <a:ext uri="{FF2B5EF4-FFF2-40B4-BE49-F238E27FC236}">
                <a16:creationId xmlns:a16="http://schemas.microsoft.com/office/drawing/2014/main" id="{45A162B3-EC40-3C60-1227-9C92F18F02F9}"/>
              </a:ext>
            </a:extLst>
          </p:cNvPr>
          <p:cNvSpPr>
            <a:spLocks noGrp="1"/>
          </p:cNvSpPr>
          <p:nvPr>
            <p:ph type="title"/>
          </p:nvPr>
        </p:nvSpPr>
        <p:spPr>
          <a:xfrm>
            <a:off x="498475" y="200025"/>
            <a:ext cx="8212138" cy="1003300"/>
          </a:xfrm>
        </p:spPr>
        <p:txBody>
          <a:bodyPr/>
          <a:lstStyle/>
          <a:p>
            <a:pPr eaLnBrk="1" hangingPunct="1"/>
            <a:r>
              <a:rPr lang="en-US" altLang="en-US" sz="4800">
                <a:latin typeface="Times" pitchFamily="2" charset="0"/>
                <a:ea typeface="ＭＳ Ｐゴシック" panose="020B0600070205080204" pitchFamily="34" charset="-128"/>
              </a:rPr>
              <a:t>Nature is Simple: Newton</a:t>
            </a:r>
            <a:endParaRPr lang="en-US" altLang="en-US" sz="4000">
              <a:latin typeface="Times" pitchFamily="2" charset="0"/>
              <a:ea typeface="ＭＳ Ｐゴシック" panose="020B0600070205080204" pitchFamily="34" charset="-128"/>
            </a:endParaRPr>
          </a:p>
        </p:txBody>
      </p:sp>
      <p:sp>
        <p:nvSpPr>
          <p:cNvPr id="34820" name="Content Placeholder 2">
            <a:extLst>
              <a:ext uri="{FF2B5EF4-FFF2-40B4-BE49-F238E27FC236}">
                <a16:creationId xmlns:a16="http://schemas.microsoft.com/office/drawing/2014/main" id="{3D81BF85-522C-999D-D937-56753796E77C}"/>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34821" name="Slide Number Placeholder 3">
            <a:extLst>
              <a:ext uri="{FF2B5EF4-FFF2-40B4-BE49-F238E27FC236}">
                <a16:creationId xmlns:a16="http://schemas.microsoft.com/office/drawing/2014/main" id="{7EE09C25-98F8-C49F-5F43-774ADCCC20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AC935EC-8ADC-0649-BF06-AAAF1B581326}" type="slidenum">
              <a:rPr lang="en-US" altLang="en-US" sz="1200">
                <a:solidFill>
                  <a:srgbClr val="898989"/>
                </a:solidFill>
                <a:latin typeface="Times" pitchFamily="2" charset="0"/>
              </a:rPr>
              <a:pPr eaLnBrk="1" hangingPunct="1"/>
              <a:t>22</a:t>
            </a:fld>
            <a:endParaRPr lang="en-US" altLang="en-US" sz="1200">
              <a:solidFill>
                <a:srgbClr val="898989"/>
              </a:solidFill>
              <a:latin typeface="Times" pitchFamily="2" charset="0"/>
            </a:endParaRPr>
          </a:p>
        </p:txBody>
      </p:sp>
      <p:sp>
        <p:nvSpPr>
          <p:cNvPr id="34822" name="TextBox 4">
            <a:extLst>
              <a:ext uri="{FF2B5EF4-FFF2-40B4-BE49-F238E27FC236}">
                <a16:creationId xmlns:a16="http://schemas.microsoft.com/office/drawing/2014/main" id="{907F58A5-6D40-DC3E-BD9C-5848C3BB43A1}"/>
              </a:ext>
            </a:extLst>
          </p:cNvPr>
          <p:cNvSpPr txBox="1">
            <a:spLocks noChangeArrowheads="1"/>
          </p:cNvSpPr>
          <p:nvPr/>
        </p:nvSpPr>
        <p:spPr bwMode="auto">
          <a:xfrm>
            <a:off x="584200" y="1481138"/>
            <a:ext cx="421005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Rule I</a:t>
            </a:r>
            <a:r>
              <a:rPr lang="en-US" altLang="en-US" sz="1600" i="1">
                <a:latin typeface="Times" pitchFamily="2" charset="0"/>
              </a:rPr>
              <a:t>. We are to admit no more causes of natural things than such as are both true and sufficient to explain their appearances.</a:t>
            </a:r>
          </a:p>
          <a:p>
            <a:pPr eaLnBrk="1" hangingPunct="1"/>
            <a:endParaRPr lang="en-US" altLang="en-US" sz="1800">
              <a:latin typeface="Times" pitchFamily="2" charset="0"/>
            </a:endParaRPr>
          </a:p>
          <a:p>
            <a:pPr eaLnBrk="1" hangingPunct="1"/>
            <a:r>
              <a:rPr lang="en-US" altLang="en-US" sz="1400">
                <a:latin typeface="Times" pitchFamily="2" charset="0"/>
              </a:rPr>
              <a:t>To this purpose the philosophers say that Nature does nothing in vain, and more is in vain when less will serve; for Nature is pleased with simplicity, and affects not the pomp of superfluous causes.</a:t>
            </a:r>
          </a:p>
          <a:p>
            <a:pPr eaLnBrk="1" hangingPunct="1"/>
            <a:endParaRPr lang="en-US" altLang="en-US" sz="1800">
              <a:latin typeface="Times" pitchFamily="2" charset="0"/>
            </a:endParaRPr>
          </a:p>
          <a:p>
            <a:pPr eaLnBrk="1" hangingPunct="1"/>
            <a:r>
              <a:rPr lang="en-US" altLang="en-US" sz="1600">
                <a:latin typeface="Times" pitchFamily="2" charset="0"/>
              </a:rPr>
              <a:t>Rule II</a:t>
            </a:r>
            <a:r>
              <a:rPr lang="en-US" altLang="en-US" sz="1600" i="1">
                <a:latin typeface="Times" pitchFamily="2" charset="0"/>
              </a:rPr>
              <a:t>. Therefore to the same natural effects we must, as far as possible, assign the same causes.</a:t>
            </a:r>
          </a:p>
          <a:p>
            <a:pPr eaLnBrk="1" hangingPunct="1"/>
            <a:endParaRPr lang="en-US" altLang="en-US" sz="1800">
              <a:latin typeface="Times" pitchFamily="2" charset="0"/>
            </a:endParaRPr>
          </a:p>
          <a:p>
            <a:pPr eaLnBrk="1" hangingPunct="1"/>
            <a:r>
              <a:rPr lang="en-US" altLang="en-US" sz="1400">
                <a:latin typeface="Times" pitchFamily="2" charset="0"/>
              </a:rPr>
              <a:t>As to respiration in a man and in a beast; the descent of stones in Europe and in America; the light of our culinary fire and of the sun; the reflection of light in the earth, and in the planets.</a:t>
            </a:r>
          </a:p>
        </p:txBody>
      </p:sp>
      <p:sp>
        <p:nvSpPr>
          <p:cNvPr id="34823" name="TextBox 5">
            <a:extLst>
              <a:ext uri="{FF2B5EF4-FFF2-40B4-BE49-F238E27FC236}">
                <a16:creationId xmlns:a16="http://schemas.microsoft.com/office/drawing/2014/main" id="{ED22506F-B993-00BE-B173-D8FB2B69858E}"/>
              </a:ext>
            </a:extLst>
          </p:cNvPr>
          <p:cNvSpPr txBox="1">
            <a:spLocks noChangeArrowheads="1"/>
          </p:cNvSpPr>
          <p:nvPr/>
        </p:nvSpPr>
        <p:spPr bwMode="auto">
          <a:xfrm>
            <a:off x="5470525" y="2995613"/>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Isaac Newton, Rules of reasoning in philosophy</a:t>
            </a:r>
          </a:p>
        </p:txBody>
      </p:sp>
      <p:pic>
        <p:nvPicPr>
          <p:cNvPr id="34824" name="Picture 6" descr="Newton.jpg">
            <a:extLst>
              <a:ext uri="{FF2B5EF4-FFF2-40B4-BE49-F238E27FC236}">
                <a16:creationId xmlns:a16="http://schemas.microsoft.com/office/drawing/2014/main" id="{1B9E8363-75E2-79A5-287E-D099D837FE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1392238"/>
            <a:ext cx="15779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62DE2B00-2795-04AC-E889-F1525C8C8FBE}"/>
              </a:ext>
            </a:extLst>
          </p:cNvPr>
          <p:cNvSpPr/>
          <p:nvPr/>
        </p:nvSpPr>
        <p:spPr>
          <a:xfrm>
            <a:off x="509588" y="2941638"/>
            <a:ext cx="3313112" cy="574675"/>
          </a:xfrm>
          <a:custGeom>
            <a:avLst/>
            <a:gdLst>
              <a:gd name="connsiteX0" fmla="*/ 152892 w 3314523"/>
              <a:gd name="connsiteY0" fmla="*/ 0 h 574842"/>
              <a:gd name="connsiteX1" fmla="*/ 3314523 w 3314523"/>
              <a:gd name="connsiteY1" fmla="*/ 53473 h 574842"/>
              <a:gd name="connsiteX2" fmla="*/ 2893418 w 3314523"/>
              <a:gd name="connsiteY2" fmla="*/ 574842 h 574842"/>
              <a:gd name="connsiteX3" fmla="*/ 39260 w 3314523"/>
              <a:gd name="connsiteY3" fmla="*/ 501315 h 574842"/>
              <a:gd name="connsiteX4" fmla="*/ 152892 w 3314523"/>
              <a:gd name="connsiteY4" fmla="*/ 0 h 574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523" h="574842">
                <a:moveTo>
                  <a:pt x="152892" y="0"/>
                </a:moveTo>
                <a:lnTo>
                  <a:pt x="3314523" y="53473"/>
                </a:lnTo>
                <a:lnTo>
                  <a:pt x="2893418" y="574842"/>
                </a:lnTo>
                <a:lnTo>
                  <a:pt x="39260" y="501315"/>
                </a:lnTo>
                <a:cubicBezTo>
                  <a:pt x="81731" y="333667"/>
                  <a:pt x="0" y="0"/>
                  <a:pt x="152892" y="0"/>
                </a:cubicBez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9">
            <a:extLst>
              <a:ext uri="{FF2B5EF4-FFF2-40B4-BE49-F238E27FC236}">
                <a16:creationId xmlns:a16="http://schemas.microsoft.com/office/drawing/2014/main" id="{9C56DC1D-575D-1397-476F-A45BFCFDA3FB}"/>
              </a:ext>
            </a:extLst>
          </p:cNvPr>
          <p:cNvSpPr/>
          <p:nvPr/>
        </p:nvSpPr>
        <p:spPr>
          <a:xfrm>
            <a:off x="4826000" y="3562350"/>
            <a:ext cx="2974975" cy="1270000"/>
          </a:xfrm>
          <a:custGeom>
            <a:avLst/>
            <a:gdLst>
              <a:gd name="connsiteX0" fmla="*/ 0 w 2974474"/>
              <a:gd name="connsiteY0" fmla="*/ 354263 h 1270000"/>
              <a:gd name="connsiteX1" fmla="*/ 2613526 w 2974474"/>
              <a:gd name="connsiteY1" fmla="*/ 0 h 1270000"/>
              <a:gd name="connsiteX2" fmla="*/ 2974474 w 2974474"/>
              <a:gd name="connsiteY2" fmla="*/ 862263 h 1270000"/>
              <a:gd name="connsiteX3" fmla="*/ 193842 w 2974474"/>
              <a:gd name="connsiteY3" fmla="*/ 1270000 h 1270000"/>
              <a:gd name="connsiteX4" fmla="*/ 0 w 2974474"/>
              <a:gd name="connsiteY4" fmla="*/ 354263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474" h="1270000">
                <a:moveTo>
                  <a:pt x="0" y="354263"/>
                </a:moveTo>
                <a:lnTo>
                  <a:pt x="2613526" y="0"/>
                </a:lnTo>
                <a:lnTo>
                  <a:pt x="2974474" y="862263"/>
                </a:lnTo>
                <a:lnTo>
                  <a:pt x="193842" y="1270000"/>
                </a:lnTo>
                <a:lnTo>
                  <a:pt x="0" y="354263"/>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a:extLst>
              <a:ext uri="{FF2B5EF4-FFF2-40B4-BE49-F238E27FC236}">
                <a16:creationId xmlns:a16="http://schemas.microsoft.com/office/drawing/2014/main" id="{86A4D6A9-B6D0-7252-0662-8CB467F310BD}"/>
              </a:ext>
            </a:extLst>
          </p:cNvPr>
          <p:cNvSpPr/>
          <p:nvPr/>
        </p:nvSpPr>
        <p:spPr>
          <a:xfrm flipH="1">
            <a:off x="457200" y="368300"/>
            <a:ext cx="6096000" cy="774700"/>
          </a:xfrm>
          <a:custGeom>
            <a:avLst/>
            <a:gdLst>
              <a:gd name="connsiteX0" fmla="*/ 258079 w 7769556"/>
              <a:gd name="connsiteY0" fmla="*/ 366756 h 916890"/>
              <a:gd name="connsiteX1" fmla="*/ 7205855 w 7769556"/>
              <a:gd name="connsiteY1" fmla="*/ 0 h 916890"/>
              <a:gd name="connsiteX2" fmla="*/ 7769556 w 7769556"/>
              <a:gd name="connsiteY2" fmla="*/ 916890 h 916890"/>
              <a:gd name="connsiteX3" fmla="*/ 0 w 7769556"/>
              <a:gd name="connsiteY3" fmla="*/ 862556 h 916890"/>
              <a:gd name="connsiteX4" fmla="*/ 258079 w 7769556"/>
              <a:gd name="connsiteY4" fmla="*/ 366756 h 91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9556" h="916890">
                <a:moveTo>
                  <a:pt x="258079" y="366756"/>
                </a:moveTo>
                <a:lnTo>
                  <a:pt x="7205855" y="0"/>
                </a:lnTo>
                <a:lnTo>
                  <a:pt x="7769556" y="916890"/>
                </a:lnTo>
                <a:lnTo>
                  <a:pt x="0" y="862556"/>
                </a:lnTo>
                <a:lnTo>
                  <a:pt x="258079" y="366756"/>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844" name="Title 1">
            <a:extLst>
              <a:ext uri="{FF2B5EF4-FFF2-40B4-BE49-F238E27FC236}">
                <a16:creationId xmlns:a16="http://schemas.microsoft.com/office/drawing/2014/main" id="{3572FE21-1480-1504-725D-4761D16E3358}"/>
              </a:ext>
            </a:extLst>
          </p:cNvPr>
          <p:cNvSpPr>
            <a:spLocks noGrp="1"/>
          </p:cNvSpPr>
          <p:nvPr>
            <p:ph type="title"/>
          </p:nvPr>
        </p:nvSpPr>
        <p:spPr>
          <a:xfrm>
            <a:off x="465138" y="223838"/>
            <a:ext cx="8008937" cy="1003300"/>
          </a:xfrm>
        </p:spPr>
        <p:txBody>
          <a:bodyPr/>
          <a:lstStyle/>
          <a:p>
            <a:pPr eaLnBrk="1" hangingPunct="1"/>
            <a:r>
              <a:rPr lang="en-US" altLang="en-US">
                <a:latin typeface="Times" pitchFamily="2" charset="0"/>
                <a:ea typeface="ＭＳ Ｐゴシック" panose="020B0600070205080204" pitchFamily="34" charset="-128"/>
              </a:rPr>
              <a:t>Nature is Simple: Einstein</a:t>
            </a:r>
          </a:p>
        </p:txBody>
      </p:sp>
      <p:sp>
        <p:nvSpPr>
          <p:cNvPr id="35845" name="Content Placeholder 2">
            <a:extLst>
              <a:ext uri="{FF2B5EF4-FFF2-40B4-BE49-F238E27FC236}">
                <a16:creationId xmlns:a16="http://schemas.microsoft.com/office/drawing/2014/main" id="{5171F729-6FD9-6F88-1682-10F57871838A}"/>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35846" name="Slide Number Placeholder 3">
            <a:extLst>
              <a:ext uri="{FF2B5EF4-FFF2-40B4-BE49-F238E27FC236}">
                <a16:creationId xmlns:a16="http://schemas.microsoft.com/office/drawing/2014/main" id="{B76CF947-EDC2-4BB0-6A25-9156CB3A4A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C2189DD-FAA3-1F48-886F-0A141D52BA60}" type="slidenum">
              <a:rPr lang="en-US" altLang="en-US" sz="1200">
                <a:solidFill>
                  <a:srgbClr val="898989"/>
                </a:solidFill>
                <a:latin typeface="Times" pitchFamily="2" charset="0"/>
              </a:rPr>
              <a:pPr eaLnBrk="1" hangingPunct="1"/>
              <a:t>23</a:t>
            </a:fld>
            <a:endParaRPr lang="en-US" altLang="en-US" sz="1200">
              <a:solidFill>
                <a:srgbClr val="898989"/>
              </a:solidFill>
              <a:latin typeface="Times" pitchFamily="2" charset="0"/>
            </a:endParaRPr>
          </a:p>
        </p:txBody>
      </p:sp>
      <p:sp>
        <p:nvSpPr>
          <p:cNvPr id="35847" name="TextBox 4">
            <a:extLst>
              <a:ext uri="{FF2B5EF4-FFF2-40B4-BE49-F238E27FC236}">
                <a16:creationId xmlns:a16="http://schemas.microsoft.com/office/drawing/2014/main" id="{F7616658-63B7-2571-09BF-1CC1BEB81706}"/>
              </a:ext>
            </a:extLst>
          </p:cNvPr>
          <p:cNvSpPr txBox="1">
            <a:spLocks noChangeArrowheads="1"/>
          </p:cNvSpPr>
          <p:nvPr/>
        </p:nvSpPr>
        <p:spPr bwMode="auto">
          <a:xfrm>
            <a:off x="457200" y="1944688"/>
            <a:ext cx="386715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800">
                <a:latin typeface="Times" pitchFamily="2" charset="0"/>
              </a:rPr>
              <a:t>“</a:t>
            </a:r>
            <a:r>
              <a:rPr lang="en-US" altLang="ja-JP" sz="1800">
                <a:latin typeface="Times" pitchFamily="2" charset="0"/>
              </a:rPr>
              <a:t>…I would like to state a proposition that at present cannot be based upon anything more than upon</a:t>
            </a:r>
          </a:p>
          <a:p>
            <a:pPr eaLnBrk="1" hangingPunct="1"/>
            <a:r>
              <a:rPr lang="en-US" altLang="en-US">
                <a:latin typeface="Times" pitchFamily="2" charset="0"/>
              </a:rPr>
              <a:t>a faith in the simplicity, i.e., intelligibility, of nature</a:t>
            </a:r>
            <a:r>
              <a:rPr lang="en-US" altLang="en-US" sz="1800">
                <a:latin typeface="Times" pitchFamily="2" charset="0"/>
              </a:rPr>
              <a:t>: there are no arbitrary constants of this kind…</a:t>
            </a:r>
            <a:r>
              <a:rPr lang="ja-JP" altLang="en-US" sz="1800">
                <a:latin typeface="Times" pitchFamily="2" charset="0"/>
              </a:rPr>
              <a:t>”</a:t>
            </a:r>
            <a:endParaRPr lang="en-US" altLang="ja-JP" sz="1800">
              <a:latin typeface="Times" pitchFamily="2" charset="0"/>
            </a:endParaRPr>
          </a:p>
          <a:p>
            <a:pPr eaLnBrk="1" hangingPunct="1"/>
            <a:r>
              <a:rPr lang="en-US" altLang="en-US" sz="1400" i="1">
                <a:latin typeface="Times" pitchFamily="2" charset="0"/>
              </a:rPr>
              <a:t>Autobiographical Notes.</a:t>
            </a:r>
            <a:endParaRPr lang="en-US" altLang="en-US" sz="1800">
              <a:latin typeface="Times" pitchFamily="2" charset="0"/>
            </a:endParaRPr>
          </a:p>
        </p:txBody>
      </p:sp>
      <p:sp>
        <p:nvSpPr>
          <p:cNvPr id="35848" name="TextBox 5">
            <a:extLst>
              <a:ext uri="{FF2B5EF4-FFF2-40B4-BE49-F238E27FC236}">
                <a16:creationId xmlns:a16="http://schemas.microsoft.com/office/drawing/2014/main" id="{F3FFEA3F-1BDE-8D2F-B323-D713F591995D}"/>
              </a:ext>
            </a:extLst>
          </p:cNvPr>
          <p:cNvSpPr txBox="1">
            <a:spLocks noChangeArrowheads="1"/>
          </p:cNvSpPr>
          <p:nvPr/>
        </p:nvSpPr>
        <p:spPr bwMode="auto">
          <a:xfrm>
            <a:off x="4656138" y="3081338"/>
            <a:ext cx="424338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Our experience hitherto justifies us in</a:t>
            </a:r>
          </a:p>
          <a:p>
            <a:pPr eaLnBrk="1" hangingPunct="1"/>
            <a:r>
              <a:rPr lang="en-US" altLang="en-US" sz="1800">
                <a:latin typeface="Times" pitchFamily="2" charset="0"/>
              </a:rPr>
              <a:t>believing that </a:t>
            </a:r>
            <a:r>
              <a:rPr lang="en-US" altLang="en-US">
                <a:latin typeface="Times" pitchFamily="2" charset="0"/>
              </a:rPr>
              <a:t>nature is the realization of the simplest conceivable mathematical ideas.</a:t>
            </a:r>
            <a:r>
              <a:rPr lang="ja-JP" altLang="en-US">
                <a:latin typeface="Times" pitchFamily="2" charset="0"/>
              </a:rPr>
              <a:t>”</a:t>
            </a:r>
            <a:endParaRPr lang="en-US" altLang="ja-JP">
              <a:latin typeface="Times" pitchFamily="2" charset="0"/>
            </a:endParaRPr>
          </a:p>
          <a:p>
            <a:pPr eaLnBrk="1" hangingPunct="1"/>
            <a:r>
              <a:rPr lang="en-US" altLang="en-US" sz="1400">
                <a:latin typeface="Times" pitchFamily="2" charset="0"/>
              </a:rPr>
              <a:t>On the Methods of Theoretical Physics, 1933.</a:t>
            </a:r>
            <a:endParaRPr lang="en-US" altLang="en-US" sz="1800">
              <a:latin typeface="Times" pitchFamily="2" charset="0"/>
            </a:endParaRPr>
          </a:p>
        </p:txBody>
      </p:sp>
      <p:pic>
        <p:nvPicPr>
          <p:cNvPr id="35849" name="Picture 6" descr="einstein.jpg">
            <a:extLst>
              <a:ext uri="{FF2B5EF4-FFF2-40B4-BE49-F238E27FC236}">
                <a16:creationId xmlns:a16="http://schemas.microsoft.com/office/drawing/2014/main" id="{76F587D7-88FA-76DA-31FC-6A90EAA760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4338" y="708025"/>
            <a:ext cx="1128712"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CEB32521-59D3-13EA-DF05-8DCB33889BB1}"/>
              </a:ext>
            </a:extLst>
          </p:cNvPr>
          <p:cNvSpPr/>
          <p:nvPr/>
        </p:nvSpPr>
        <p:spPr>
          <a:xfrm>
            <a:off x="742950" y="392113"/>
            <a:ext cx="7453313" cy="509587"/>
          </a:xfrm>
          <a:custGeom>
            <a:avLst/>
            <a:gdLst>
              <a:gd name="connsiteX0" fmla="*/ 384351 w 7453065"/>
              <a:gd name="connsiteY0" fmla="*/ 0 h 509702"/>
              <a:gd name="connsiteX1" fmla="*/ 6926672 w 7453065"/>
              <a:gd name="connsiteY1" fmla="*/ 8356 h 509702"/>
              <a:gd name="connsiteX2" fmla="*/ 7453065 w 7453065"/>
              <a:gd name="connsiteY2" fmla="*/ 509702 h 509702"/>
              <a:gd name="connsiteX3" fmla="*/ 0 w 7453065"/>
              <a:gd name="connsiteY3" fmla="*/ 509702 h 509702"/>
              <a:gd name="connsiteX4" fmla="*/ 384351 w 7453065"/>
              <a:gd name="connsiteY4" fmla="*/ 0 h 509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3065" h="509702">
                <a:moveTo>
                  <a:pt x="384351" y="0"/>
                </a:moveTo>
                <a:lnTo>
                  <a:pt x="6926672" y="8356"/>
                </a:lnTo>
                <a:lnTo>
                  <a:pt x="7453065" y="509702"/>
                </a:lnTo>
                <a:lnTo>
                  <a:pt x="0" y="509702"/>
                </a:lnTo>
                <a:lnTo>
                  <a:pt x="384351"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4" name="Freeform 23">
            <a:extLst>
              <a:ext uri="{FF2B5EF4-FFF2-40B4-BE49-F238E27FC236}">
                <a16:creationId xmlns:a16="http://schemas.microsoft.com/office/drawing/2014/main" id="{A07FCEAA-EE5E-4268-E12C-70E36F4FC111}"/>
              </a:ext>
            </a:extLst>
          </p:cNvPr>
          <p:cNvSpPr/>
          <p:nvPr/>
        </p:nvSpPr>
        <p:spPr>
          <a:xfrm>
            <a:off x="2514600" y="1897063"/>
            <a:ext cx="3000375" cy="2230437"/>
          </a:xfrm>
          <a:custGeom>
            <a:avLst/>
            <a:gdLst>
              <a:gd name="connsiteX0" fmla="*/ 8355 w 3166717"/>
              <a:gd name="connsiteY0" fmla="*/ 0 h 2356328"/>
              <a:gd name="connsiteX1" fmla="*/ 3141650 w 3166717"/>
              <a:gd name="connsiteY1" fmla="*/ 41779 h 2356328"/>
              <a:gd name="connsiteX2" fmla="*/ 3166717 w 3166717"/>
              <a:gd name="connsiteY2" fmla="*/ 2347972 h 2356328"/>
              <a:gd name="connsiteX3" fmla="*/ 0 w 3166717"/>
              <a:gd name="connsiteY3" fmla="*/ 2356328 h 2356328"/>
              <a:gd name="connsiteX4" fmla="*/ 8355 w 3166717"/>
              <a:gd name="connsiteY4" fmla="*/ 0 h 2356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717" h="2356328">
                <a:moveTo>
                  <a:pt x="8355" y="0"/>
                </a:moveTo>
                <a:lnTo>
                  <a:pt x="3141650" y="41779"/>
                </a:lnTo>
                <a:lnTo>
                  <a:pt x="3166717" y="2347972"/>
                </a:lnTo>
                <a:lnTo>
                  <a:pt x="0" y="2356328"/>
                </a:lnTo>
                <a:lnTo>
                  <a:pt x="8355"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6867" name="Title 1">
            <a:extLst>
              <a:ext uri="{FF2B5EF4-FFF2-40B4-BE49-F238E27FC236}">
                <a16:creationId xmlns:a16="http://schemas.microsoft.com/office/drawing/2014/main" id="{869BB53B-E3CA-9E13-3387-62218011C939}"/>
              </a:ext>
            </a:extLst>
          </p:cNvPr>
          <p:cNvSpPr>
            <a:spLocks noGrp="1"/>
          </p:cNvSpPr>
          <p:nvPr>
            <p:ph type="title"/>
          </p:nvPr>
        </p:nvSpPr>
        <p:spPr>
          <a:xfrm>
            <a:off x="1169988" y="141288"/>
            <a:ext cx="7288212" cy="1003300"/>
          </a:xfrm>
        </p:spPr>
        <p:txBody>
          <a:bodyPr/>
          <a:lstStyle/>
          <a:p>
            <a:pPr algn="ctr"/>
            <a:r>
              <a:rPr lang="en-US" altLang="en-US">
                <a:latin typeface="Times" pitchFamily="2" charset="0"/>
                <a:ea typeface="ＭＳ Ｐゴシック" panose="020B0600070205080204" pitchFamily="34" charset="-128"/>
              </a:rPr>
              <a:t>Nature is NOT Simple</a:t>
            </a:r>
          </a:p>
        </p:txBody>
      </p:sp>
      <p:sp>
        <p:nvSpPr>
          <p:cNvPr id="36868" name="Content Placeholder 2">
            <a:extLst>
              <a:ext uri="{FF2B5EF4-FFF2-40B4-BE49-F238E27FC236}">
                <a16:creationId xmlns:a16="http://schemas.microsoft.com/office/drawing/2014/main" id="{764DBAAD-CC5B-906F-024E-08FDE4FB3816}"/>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6869" name="Slide Number Placeholder 3">
            <a:extLst>
              <a:ext uri="{FF2B5EF4-FFF2-40B4-BE49-F238E27FC236}">
                <a16:creationId xmlns:a16="http://schemas.microsoft.com/office/drawing/2014/main" id="{C1CCBC13-4F20-6217-2551-F07BA5D5FD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419C702-091D-AC4B-A944-D6B13B5B9998}" type="slidenum">
              <a:rPr lang="en-US" altLang="en-US" sz="1200">
                <a:solidFill>
                  <a:srgbClr val="898989"/>
                </a:solidFill>
                <a:latin typeface="Times" pitchFamily="2" charset="0"/>
              </a:rPr>
              <a:pPr eaLnBrk="1" hangingPunct="1"/>
              <a:t>24</a:t>
            </a:fld>
            <a:endParaRPr lang="en-US" altLang="en-US" sz="1200">
              <a:solidFill>
                <a:srgbClr val="898989"/>
              </a:solidFill>
              <a:latin typeface="Times" pitchFamily="2" charset="0"/>
            </a:endParaRPr>
          </a:p>
        </p:txBody>
      </p:sp>
      <p:sp>
        <p:nvSpPr>
          <p:cNvPr id="36870" name="TextBox 4">
            <a:extLst>
              <a:ext uri="{FF2B5EF4-FFF2-40B4-BE49-F238E27FC236}">
                <a16:creationId xmlns:a16="http://schemas.microsoft.com/office/drawing/2014/main" id="{FFD86EF4-AF44-6339-EC4A-95E177769E97}"/>
              </a:ext>
            </a:extLst>
          </p:cNvPr>
          <p:cNvSpPr txBox="1">
            <a:spLocks noChangeArrowheads="1"/>
          </p:cNvSpPr>
          <p:nvPr/>
        </p:nvSpPr>
        <p:spPr bwMode="auto">
          <a:xfrm>
            <a:off x="693738" y="2030413"/>
            <a:ext cx="1570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Number of elements</a:t>
            </a:r>
          </a:p>
        </p:txBody>
      </p:sp>
      <p:sp>
        <p:nvSpPr>
          <p:cNvPr id="36871" name="TextBox 5">
            <a:extLst>
              <a:ext uri="{FF2B5EF4-FFF2-40B4-BE49-F238E27FC236}">
                <a16:creationId xmlns:a16="http://schemas.microsoft.com/office/drawing/2014/main" id="{4C5E9BF2-9B1C-F23B-5151-462E7756532F}"/>
              </a:ext>
            </a:extLst>
          </p:cNvPr>
          <p:cNvSpPr txBox="1">
            <a:spLocks noChangeArrowheads="1"/>
          </p:cNvSpPr>
          <p:nvPr/>
        </p:nvSpPr>
        <p:spPr bwMode="auto">
          <a:xfrm>
            <a:off x="2941638" y="1938338"/>
            <a:ext cx="22288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latin typeface="Times" pitchFamily="2" charset="0"/>
              </a:rPr>
              <a:t>FOUR</a:t>
            </a:r>
          </a:p>
          <a:p>
            <a:pPr eaLnBrk="1" hangingPunct="1"/>
            <a:r>
              <a:rPr lang="en-US" altLang="en-US" sz="1800">
                <a:latin typeface="Times" pitchFamily="2" charset="0"/>
              </a:rPr>
              <a:t>Earth, Air, Fire, Water</a:t>
            </a:r>
          </a:p>
        </p:txBody>
      </p:sp>
      <p:sp>
        <p:nvSpPr>
          <p:cNvPr id="36872" name="TextBox 9">
            <a:extLst>
              <a:ext uri="{FF2B5EF4-FFF2-40B4-BE49-F238E27FC236}">
                <a16:creationId xmlns:a16="http://schemas.microsoft.com/office/drawing/2014/main" id="{DE7FEEEB-1273-D159-573D-C1934A63F9A0}"/>
              </a:ext>
            </a:extLst>
          </p:cNvPr>
          <p:cNvSpPr txBox="1">
            <a:spLocks noChangeArrowheads="1"/>
          </p:cNvSpPr>
          <p:nvPr/>
        </p:nvSpPr>
        <p:spPr bwMode="auto">
          <a:xfrm>
            <a:off x="3149600" y="1169988"/>
            <a:ext cx="134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Simple</a:t>
            </a:r>
          </a:p>
        </p:txBody>
      </p:sp>
      <p:grpSp>
        <p:nvGrpSpPr>
          <p:cNvPr id="33" name="Group 32">
            <a:extLst>
              <a:ext uri="{FF2B5EF4-FFF2-40B4-BE49-F238E27FC236}">
                <a16:creationId xmlns:a16="http://schemas.microsoft.com/office/drawing/2014/main" id="{279B4E7B-8CCD-7F79-ADC4-FF82D189D5A4}"/>
              </a:ext>
            </a:extLst>
          </p:cNvPr>
          <p:cNvGrpSpPr>
            <a:grpSpLocks/>
          </p:cNvGrpSpPr>
          <p:nvPr/>
        </p:nvGrpSpPr>
        <p:grpSpPr bwMode="auto">
          <a:xfrm>
            <a:off x="5748338" y="1162050"/>
            <a:ext cx="2882900" cy="3057525"/>
            <a:chOff x="5749006" y="1161452"/>
            <a:chExt cx="2882972" cy="3058210"/>
          </a:xfrm>
        </p:grpSpPr>
        <p:sp>
          <p:nvSpPr>
            <p:cNvPr id="36888" name="TextBox 11">
              <a:extLst>
                <a:ext uri="{FF2B5EF4-FFF2-40B4-BE49-F238E27FC236}">
                  <a16:creationId xmlns:a16="http://schemas.microsoft.com/office/drawing/2014/main" id="{CEC17746-C6FD-7492-EA59-92F5459822A9}"/>
                </a:ext>
              </a:extLst>
            </p:cNvPr>
            <p:cNvSpPr txBox="1">
              <a:spLocks noChangeArrowheads="1"/>
            </p:cNvSpPr>
            <p:nvPr/>
          </p:nvSpPr>
          <p:spPr bwMode="auto">
            <a:xfrm>
              <a:off x="6408634" y="1161452"/>
              <a:ext cx="130115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Nature</a:t>
              </a:r>
            </a:p>
          </p:txBody>
        </p:sp>
        <p:grpSp>
          <p:nvGrpSpPr>
            <p:cNvPr id="36889" name="Group 28">
              <a:extLst>
                <a:ext uri="{FF2B5EF4-FFF2-40B4-BE49-F238E27FC236}">
                  <a16:creationId xmlns:a16="http://schemas.microsoft.com/office/drawing/2014/main" id="{2019AE2D-C0D1-CDB6-5D8E-6650F2648B60}"/>
                </a:ext>
              </a:extLst>
            </p:cNvPr>
            <p:cNvGrpSpPr>
              <a:grpSpLocks/>
            </p:cNvGrpSpPr>
            <p:nvPr/>
          </p:nvGrpSpPr>
          <p:grpSpPr bwMode="auto">
            <a:xfrm>
              <a:off x="5749006" y="1880043"/>
              <a:ext cx="2882972" cy="2339619"/>
              <a:chOff x="5749006" y="1880043"/>
              <a:chExt cx="2882972" cy="2339619"/>
            </a:xfrm>
          </p:grpSpPr>
          <p:sp>
            <p:nvSpPr>
              <p:cNvPr id="26" name="Freeform 25">
                <a:extLst>
                  <a:ext uri="{FF2B5EF4-FFF2-40B4-BE49-F238E27FC236}">
                    <a16:creationId xmlns:a16="http://schemas.microsoft.com/office/drawing/2014/main" id="{D14FF092-8AAD-9422-6622-0CE6A72A5AF4}"/>
                  </a:ext>
                </a:extLst>
              </p:cNvPr>
              <p:cNvSpPr/>
              <p:nvPr/>
            </p:nvSpPr>
            <p:spPr>
              <a:xfrm rot="10800000">
                <a:off x="5749006" y="1880751"/>
                <a:ext cx="2882972" cy="2338911"/>
              </a:xfrm>
              <a:custGeom>
                <a:avLst/>
                <a:gdLst>
                  <a:gd name="connsiteX0" fmla="*/ 8355 w 3166717"/>
                  <a:gd name="connsiteY0" fmla="*/ 0 h 2356328"/>
                  <a:gd name="connsiteX1" fmla="*/ 3141650 w 3166717"/>
                  <a:gd name="connsiteY1" fmla="*/ 41779 h 2356328"/>
                  <a:gd name="connsiteX2" fmla="*/ 3166717 w 3166717"/>
                  <a:gd name="connsiteY2" fmla="*/ 2347972 h 2356328"/>
                  <a:gd name="connsiteX3" fmla="*/ 0 w 3166717"/>
                  <a:gd name="connsiteY3" fmla="*/ 2356328 h 2356328"/>
                  <a:gd name="connsiteX4" fmla="*/ 8355 w 3166717"/>
                  <a:gd name="connsiteY4" fmla="*/ 0 h 2356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717" h="2356328">
                    <a:moveTo>
                      <a:pt x="8355" y="0"/>
                    </a:moveTo>
                    <a:lnTo>
                      <a:pt x="3141650" y="41779"/>
                    </a:lnTo>
                    <a:lnTo>
                      <a:pt x="3166717" y="2347972"/>
                    </a:lnTo>
                    <a:lnTo>
                      <a:pt x="0" y="2356328"/>
                    </a:lnTo>
                    <a:lnTo>
                      <a:pt x="8355"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6891" name="TextBox 6">
                <a:extLst>
                  <a:ext uri="{FF2B5EF4-FFF2-40B4-BE49-F238E27FC236}">
                    <a16:creationId xmlns:a16="http://schemas.microsoft.com/office/drawing/2014/main" id="{706034A9-8E38-B0A8-285E-F6D06E47A28F}"/>
                  </a:ext>
                </a:extLst>
              </p:cNvPr>
              <p:cNvSpPr txBox="1">
                <a:spLocks noChangeArrowheads="1"/>
              </p:cNvSpPr>
              <p:nvPr/>
            </p:nvSpPr>
            <p:spPr bwMode="auto">
              <a:xfrm>
                <a:off x="5848818" y="2055521"/>
                <a:ext cx="27368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latin typeface="Times" pitchFamily="2" charset="0"/>
                  </a:rPr>
                  <a:t>ONE HUNDRED +</a:t>
                </a:r>
              </a:p>
              <a:p>
                <a:pPr algn="ctr" eaLnBrk="1" hangingPunct="1"/>
                <a:r>
                  <a:rPr lang="en-US" altLang="en-US" sz="1800">
                    <a:latin typeface="Times" pitchFamily="2" charset="0"/>
                  </a:rPr>
                  <a:t>elements in periodic table</a:t>
                </a:r>
              </a:p>
            </p:txBody>
          </p:sp>
          <p:pic>
            <p:nvPicPr>
              <p:cNvPr id="36892" name="Picture 14" descr="320px-Simple_Periodic_Table_Chart-en.svg.png">
                <a:extLst>
                  <a:ext uri="{FF2B5EF4-FFF2-40B4-BE49-F238E27FC236}">
                    <a16:creationId xmlns:a16="http://schemas.microsoft.com/office/drawing/2014/main" id="{8F5C1B8D-C8FB-193D-DBE0-7BB1E42F8F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4150" y="2747925"/>
                <a:ext cx="2350559" cy="124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6874" name="Picture 17" descr="Four_Elements.png">
            <a:extLst>
              <a:ext uri="{FF2B5EF4-FFF2-40B4-BE49-F238E27FC236}">
                <a16:creationId xmlns:a16="http://schemas.microsoft.com/office/drawing/2014/main" id="{4BE1A978-D913-A437-5151-77904D734D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2650" y="2732088"/>
            <a:ext cx="12144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a:extLst>
              <a:ext uri="{FF2B5EF4-FFF2-40B4-BE49-F238E27FC236}">
                <a16:creationId xmlns:a16="http://schemas.microsoft.com/office/drawing/2014/main" id="{49F86544-5B24-5986-4816-630BA4A81759}"/>
              </a:ext>
            </a:extLst>
          </p:cNvPr>
          <p:cNvGrpSpPr>
            <a:grpSpLocks/>
          </p:cNvGrpSpPr>
          <p:nvPr/>
        </p:nvGrpSpPr>
        <p:grpSpPr bwMode="auto">
          <a:xfrm>
            <a:off x="5748338" y="4378325"/>
            <a:ext cx="2865437" cy="2014538"/>
            <a:chOff x="5748551" y="4378426"/>
            <a:chExt cx="2865921" cy="2013740"/>
          </a:xfrm>
        </p:grpSpPr>
        <p:sp>
          <p:nvSpPr>
            <p:cNvPr id="27" name="Freeform 26">
              <a:extLst>
                <a:ext uri="{FF2B5EF4-FFF2-40B4-BE49-F238E27FC236}">
                  <a16:creationId xmlns:a16="http://schemas.microsoft.com/office/drawing/2014/main" id="{B1A4D1BF-0BD7-B71F-668A-B7FFAFBFF226}"/>
                </a:ext>
              </a:extLst>
            </p:cNvPr>
            <p:cNvSpPr/>
            <p:nvPr/>
          </p:nvSpPr>
          <p:spPr>
            <a:xfrm>
              <a:off x="5748551" y="4378426"/>
              <a:ext cx="2865921" cy="2013740"/>
            </a:xfrm>
            <a:custGeom>
              <a:avLst/>
              <a:gdLst>
                <a:gd name="connsiteX0" fmla="*/ 8355 w 3166717"/>
                <a:gd name="connsiteY0" fmla="*/ 0 h 2356328"/>
                <a:gd name="connsiteX1" fmla="*/ 3141650 w 3166717"/>
                <a:gd name="connsiteY1" fmla="*/ 41779 h 2356328"/>
                <a:gd name="connsiteX2" fmla="*/ 3166717 w 3166717"/>
                <a:gd name="connsiteY2" fmla="*/ 2347972 h 2356328"/>
                <a:gd name="connsiteX3" fmla="*/ 0 w 3166717"/>
                <a:gd name="connsiteY3" fmla="*/ 2356328 h 2356328"/>
                <a:gd name="connsiteX4" fmla="*/ 8355 w 3166717"/>
                <a:gd name="connsiteY4" fmla="*/ 0 h 2356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717" h="2356328">
                  <a:moveTo>
                    <a:pt x="8355" y="0"/>
                  </a:moveTo>
                  <a:lnTo>
                    <a:pt x="3141650" y="41779"/>
                  </a:lnTo>
                  <a:lnTo>
                    <a:pt x="3166717" y="2347972"/>
                  </a:lnTo>
                  <a:lnTo>
                    <a:pt x="0" y="2356328"/>
                  </a:lnTo>
                  <a:lnTo>
                    <a:pt x="8355"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6883" name="TextBox 8">
              <a:extLst>
                <a:ext uri="{FF2B5EF4-FFF2-40B4-BE49-F238E27FC236}">
                  <a16:creationId xmlns:a16="http://schemas.microsoft.com/office/drawing/2014/main" id="{2961240E-4FCB-10B9-B7CC-A960EB85DC00}"/>
                </a:ext>
              </a:extLst>
            </p:cNvPr>
            <p:cNvSpPr txBox="1">
              <a:spLocks noChangeArrowheads="1"/>
            </p:cNvSpPr>
            <p:nvPr/>
          </p:nvSpPr>
          <p:spPr bwMode="auto">
            <a:xfrm>
              <a:off x="6525609" y="4854704"/>
              <a:ext cx="954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Isotopes</a:t>
              </a:r>
            </a:p>
          </p:txBody>
        </p:sp>
        <p:sp>
          <p:nvSpPr>
            <p:cNvPr id="36884" name="TextBox 13">
              <a:extLst>
                <a:ext uri="{FF2B5EF4-FFF2-40B4-BE49-F238E27FC236}">
                  <a16:creationId xmlns:a16="http://schemas.microsoft.com/office/drawing/2014/main" id="{D6B78495-371B-75F7-7B14-A4C70C3501FE}"/>
                </a:ext>
              </a:extLst>
            </p:cNvPr>
            <p:cNvSpPr txBox="1">
              <a:spLocks noChangeArrowheads="1"/>
            </p:cNvSpPr>
            <p:nvPr/>
          </p:nvSpPr>
          <p:spPr bwMode="auto">
            <a:xfrm>
              <a:off x="6458765" y="4512117"/>
              <a:ext cx="1141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latin typeface="Times" pitchFamily="2" charset="0"/>
                </a:rPr>
                <a:t>MANY</a:t>
              </a:r>
            </a:p>
          </p:txBody>
        </p:sp>
        <p:pic>
          <p:nvPicPr>
            <p:cNvPr id="36885" name="Picture 20" descr="Isotope.png">
              <a:extLst>
                <a:ext uri="{FF2B5EF4-FFF2-40B4-BE49-F238E27FC236}">
                  <a16:creationId xmlns:a16="http://schemas.microsoft.com/office/drawing/2014/main" id="{9A8D93C1-84C4-526B-B57B-40BBA85821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0116" y="5330983"/>
              <a:ext cx="427440" cy="42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21" descr="Isotope.png">
              <a:extLst>
                <a:ext uri="{FF2B5EF4-FFF2-40B4-BE49-F238E27FC236}">
                  <a16:creationId xmlns:a16="http://schemas.microsoft.com/office/drawing/2014/main" id="{3E00D8D2-2AC2-1364-5899-4E11455747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2077" y="5347694"/>
              <a:ext cx="427440" cy="42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22" descr="Isotope.png">
              <a:extLst>
                <a:ext uri="{FF2B5EF4-FFF2-40B4-BE49-F238E27FC236}">
                  <a16:creationId xmlns:a16="http://schemas.microsoft.com/office/drawing/2014/main" id="{969B431B-EBEE-F79D-CF7C-B046FB70DB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1576" y="5339339"/>
              <a:ext cx="427440" cy="42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30">
            <a:extLst>
              <a:ext uri="{FF2B5EF4-FFF2-40B4-BE49-F238E27FC236}">
                <a16:creationId xmlns:a16="http://schemas.microsoft.com/office/drawing/2014/main" id="{64CE684F-4D85-7BC6-34A7-04F1E94294C0}"/>
              </a:ext>
            </a:extLst>
          </p:cNvPr>
          <p:cNvGrpSpPr>
            <a:grpSpLocks/>
          </p:cNvGrpSpPr>
          <p:nvPr/>
        </p:nvGrpSpPr>
        <p:grpSpPr bwMode="auto">
          <a:xfrm>
            <a:off x="468313" y="4429125"/>
            <a:ext cx="5038725" cy="1966913"/>
            <a:chOff x="467893" y="4428556"/>
            <a:chExt cx="5038351" cy="1967553"/>
          </a:xfrm>
        </p:grpSpPr>
        <p:sp>
          <p:nvSpPr>
            <p:cNvPr id="25" name="Freeform 24">
              <a:extLst>
                <a:ext uri="{FF2B5EF4-FFF2-40B4-BE49-F238E27FC236}">
                  <a16:creationId xmlns:a16="http://schemas.microsoft.com/office/drawing/2014/main" id="{B7DFE4DE-879F-1FDD-0397-DCCDADF05812}"/>
                </a:ext>
              </a:extLst>
            </p:cNvPr>
            <p:cNvSpPr/>
            <p:nvPr/>
          </p:nvSpPr>
          <p:spPr>
            <a:xfrm rot="10800000">
              <a:off x="2490218" y="4428556"/>
              <a:ext cx="3016026" cy="1967553"/>
            </a:xfrm>
            <a:custGeom>
              <a:avLst/>
              <a:gdLst>
                <a:gd name="connsiteX0" fmla="*/ 8355 w 3166717"/>
                <a:gd name="connsiteY0" fmla="*/ 0 h 2356328"/>
                <a:gd name="connsiteX1" fmla="*/ 3141650 w 3166717"/>
                <a:gd name="connsiteY1" fmla="*/ 41779 h 2356328"/>
                <a:gd name="connsiteX2" fmla="*/ 3166717 w 3166717"/>
                <a:gd name="connsiteY2" fmla="*/ 2347972 h 2356328"/>
                <a:gd name="connsiteX3" fmla="*/ 0 w 3166717"/>
                <a:gd name="connsiteY3" fmla="*/ 2356328 h 2356328"/>
                <a:gd name="connsiteX4" fmla="*/ 8355 w 3166717"/>
                <a:gd name="connsiteY4" fmla="*/ 0 h 2356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717" h="2356328">
                  <a:moveTo>
                    <a:pt x="8355" y="0"/>
                  </a:moveTo>
                  <a:lnTo>
                    <a:pt x="3141650" y="41779"/>
                  </a:lnTo>
                  <a:lnTo>
                    <a:pt x="3166717" y="2347972"/>
                  </a:lnTo>
                  <a:lnTo>
                    <a:pt x="0" y="2356328"/>
                  </a:lnTo>
                  <a:lnTo>
                    <a:pt x="8355"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6878" name="TextBox 7">
              <a:extLst>
                <a:ext uri="{FF2B5EF4-FFF2-40B4-BE49-F238E27FC236}">
                  <a16:creationId xmlns:a16="http://schemas.microsoft.com/office/drawing/2014/main" id="{18F38166-FFAD-13BB-2D1D-46A978185D2A}"/>
                </a:ext>
              </a:extLst>
            </p:cNvPr>
            <p:cNvSpPr txBox="1">
              <a:spLocks noChangeArrowheads="1"/>
            </p:cNvSpPr>
            <p:nvPr/>
          </p:nvSpPr>
          <p:spPr bwMode="auto">
            <a:xfrm>
              <a:off x="467893" y="4445272"/>
              <a:ext cx="174629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Types of atoms for each element.</a:t>
              </a:r>
            </a:p>
          </p:txBody>
        </p:sp>
        <p:sp>
          <p:nvSpPr>
            <p:cNvPr id="36879" name="TextBox 12">
              <a:extLst>
                <a:ext uri="{FF2B5EF4-FFF2-40B4-BE49-F238E27FC236}">
                  <a16:creationId xmlns:a16="http://schemas.microsoft.com/office/drawing/2014/main" id="{640D63AE-6F90-6D1E-F9AF-9A4DC44FECF6}"/>
                </a:ext>
              </a:extLst>
            </p:cNvPr>
            <p:cNvSpPr txBox="1">
              <a:spLocks noChangeArrowheads="1"/>
            </p:cNvSpPr>
            <p:nvPr/>
          </p:nvSpPr>
          <p:spPr bwMode="auto">
            <a:xfrm>
              <a:off x="3559424" y="4470338"/>
              <a:ext cx="851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latin typeface="Times" pitchFamily="2" charset="0"/>
                </a:rPr>
                <a:t>ONE</a:t>
              </a:r>
            </a:p>
          </p:txBody>
        </p:sp>
        <p:pic>
          <p:nvPicPr>
            <p:cNvPr id="36880" name="Picture 18" descr="Dalton atoms.png">
              <a:extLst>
                <a:ext uri="{FF2B5EF4-FFF2-40B4-BE49-F238E27FC236}">
                  <a16:creationId xmlns:a16="http://schemas.microsoft.com/office/drawing/2014/main" id="{058CACE6-4D84-9027-8F79-1F7F17D816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3729" y="5205645"/>
              <a:ext cx="2705089" cy="98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1" name="TextBox 29">
              <a:extLst>
                <a:ext uri="{FF2B5EF4-FFF2-40B4-BE49-F238E27FC236}">
                  <a16:creationId xmlns:a16="http://schemas.microsoft.com/office/drawing/2014/main" id="{5EBC6B7D-67DC-1C8C-1FF5-1562AC56C549}"/>
                </a:ext>
              </a:extLst>
            </p:cNvPr>
            <p:cNvSpPr txBox="1">
              <a:spLocks noChangeArrowheads="1"/>
            </p:cNvSpPr>
            <p:nvPr/>
          </p:nvSpPr>
          <p:spPr bwMode="auto">
            <a:xfrm>
              <a:off x="3592846" y="4821281"/>
              <a:ext cx="81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Dalton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85EAF120-2B77-B772-C742-60ABD9AF841E}"/>
              </a:ext>
            </a:extLst>
          </p:cNvPr>
          <p:cNvSpPr/>
          <p:nvPr/>
        </p:nvSpPr>
        <p:spPr>
          <a:xfrm>
            <a:off x="341313" y="1547813"/>
            <a:ext cx="2867025" cy="1406525"/>
          </a:xfrm>
          <a:custGeom>
            <a:avLst/>
            <a:gdLst>
              <a:gd name="connsiteX0" fmla="*/ 213894 w 3081421"/>
              <a:gd name="connsiteY0" fmla="*/ 0 h 1450474"/>
              <a:gd name="connsiteX1" fmla="*/ 3081421 w 3081421"/>
              <a:gd name="connsiteY1" fmla="*/ 60158 h 1450474"/>
              <a:gd name="connsiteX2" fmla="*/ 2961105 w 3081421"/>
              <a:gd name="connsiteY2" fmla="*/ 1450474 h 1450474"/>
              <a:gd name="connsiteX3" fmla="*/ 0 w 3081421"/>
              <a:gd name="connsiteY3" fmla="*/ 1343527 h 1450474"/>
              <a:gd name="connsiteX4" fmla="*/ 213894 w 3081421"/>
              <a:gd name="connsiteY4" fmla="*/ 0 h 145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421" h="1450474">
                <a:moveTo>
                  <a:pt x="213894" y="0"/>
                </a:moveTo>
                <a:lnTo>
                  <a:pt x="3081421" y="60158"/>
                </a:lnTo>
                <a:lnTo>
                  <a:pt x="2961105" y="1450474"/>
                </a:lnTo>
                <a:lnTo>
                  <a:pt x="0" y="1343527"/>
                </a:lnTo>
                <a:lnTo>
                  <a:pt x="213894"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a:extLst>
              <a:ext uri="{FF2B5EF4-FFF2-40B4-BE49-F238E27FC236}">
                <a16:creationId xmlns:a16="http://schemas.microsoft.com/office/drawing/2014/main" id="{67D976E6-F173-8A99-4C70-8DEF8F17301A}"/>
              </a:ext>
            </a:extLst>
          </p:cNvPr>
          <p:cNvSpPr/>
          <p:nvPr/>
        </p:nvSpPr>
        <p:spPr>
          <a:xfrm flipH="1">
            <a:off x="457200" y="368300"/>
            <a:ext cx="7216775" cy="774700"/>
          </a:xfrm>
          <a:custGeom>
            <a:avLst/>
            <a:gdLst>
              <a:gd name="connsiteX0" fmla="*/ 258079 w 7769556"/>
              <a:gd name="connsiteY0" fmla="*/ 366756 h 916890"/>
              <a:gd name="connsiteX1" fmla="*/ 7205855 w 7769556"/>
              <a:gd name="connsiteY1" fmla="*/ 0 h 916890"/>
              <a:gd name="connsiteX2" fmla="*/ 7769556 w 7769556"/>
              <a:gd name="connsiteY2" fmla="*/ 916890 h 916890"/>
              <a:gd name="connsiteX3" fmla="*/ 0 w 7769556"/>
              <a:gd name="connsiteY3" fmla="*/ 862556 h 916890"/>
              <a:gd name="connsiteX4" fmla="*/ 258079 w 7769556"/>
              <a:gd name="connsiteY4" fmla="*/ 366756 h 91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9556" h="916890">
                <a:moveTo>
                  <a:pt x="258079" y="366756"/>
                </a:moveTo>
                <a:lnTo>
                  <a:pt x="7205855" y="0"/>
                </a:lnTo>
                <a:lnTo>
                  <a:pt x="7769556" y="916890"/>
                </a:lnTo>
                <a:lnTo>
                  <a:pt x="0" y="862556"/>
                </a:lnTo>
                <a:lnTo>
                  <a:pt x="258079" y="366756"/>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891" name="Title 1">
            <a:extLst>
              <a:ext uri="{FF2B5EF4-FFF2-40B4-BE49-F238E27FC236}">
                <a16:creationId xmlns:a16="http://schemas.microsoft.com/office/drawing/2014/main" id="{DBB7E12A-E328-7F8F-ABEA-2ED464B95F41}"/>
              </a:ext>
            </a:extLst>
          </p:cNvPr>
          <p:cNvSpPr>
            <a:spLocks noGrp="1"/>
          </p:cNvSpPr>
          <p:nvPr>
            <p:ph type="title"/>
          </p:nvPr>
        </p:nvSpPr>
        <p:spPr>
          <a:xfrm>
            <a:off x="457200" y="274638"/>
            <a:ext cx="6284913" cy="1003300"/>
          </a:xfrm>
        </p:spPr>
        <p:txBody>
          <a:bodyPr/>
          <a:lstStyle/>
          <a:p>
            <a:pPr eaLnBrk="1" hangingPunct="1"/>
            <a:r>
              <a:rPr lang="en-US" altLang="en-US">
                <a:latin typeface="Times" pitchFamily="2" charset="0"/>
                <a:ea typeface="ＭＳ Ｐゴシック" panose="020B0600070205080204" pitchFamily="34" charset="-128"/>
              </a:rPr>
              <a:t>Simple is NOT Simple.</a:t>
            </a:r>
          </a:p>
        </p:txBody>
      </p:sp>
      <p:sp>
        <p:nvSpPr>
          <p:cNvPr id="37892" name="Content Placeholder 2">
            <a:extLst>
              <a:ext uri="{FF2B5EF4-FFF2-40B4-BE49-F238E27FC236}">
                <a16:creationId xmlns:a16="http://schemas.microsoft.com/office/drawing/2014/main" id="{1457964E-F968-63E4-39A7-1EEAD9D96C49}"/>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37893" name="Slide Number Placeholder 3">
            <a:extLst>
              <a:ext uri="{FF2B5EF4-FFF2-40B4-BE49-F238E27FC236}">
                <a16:creationId xmlns:a16="http://schemas.microsoft.com/office/drawing/2014/main" id="{5B2D3374-B6BA-8355-6E92-D3D117C089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34B6F0B-2615-C54F-99EA-34D63860967B}" type="slidenum">
              <a:rPr lang="en-US" altLang="en-US" sz="1200">
                <a:solidFill>
                  <a:srgbClr val="898989"/>
                </a:solidFill>
                <a:latin typeface="Times" pitchFamily="2" charset="0"/>
              </a:rPr>
              <a:pPr eaLnBrk="1" hangingPunct="1"/>
              <a:t>25</a:t>
            </a:fld>
            <a:endParaRPr lang="en-US" altLang="en-US" sz="1200">
              <a:solidFill>
                <a:srgbClr val="898989"/>
              </a:solidFill>
              <a:latin typeface="Times" pitchFamily="2" charset="0"/>
            </a:endParaRPr>
          </a:p>
        </p:txBody>
      </p:sp>
      <p:sp>
        <p:nvSpPr>
          <p:cNvPr id="37894" name="TextBox 9">
            <a:extLst>
              <a:ext uri="{FF2B5EF4-FFF2-40B4-BE49-F238E27FC236}">
                <a16:creationId xmlns:a16="http://schemas.microsoft.com/office/drawing/2014/main" id="{E8D9F77B-8E73-F3B4-2B27-539CB588BCE9}"/>
              </a:ext>
            </a:extLst>
          </p:cNvPr>
          <p:cNvSpPr txBox="1">
            <a:spLocks noChangeArrowheads="1"/>
          </p:cNvSpPr>
          <p:nvPr/>
        </p:nvSpPr>
        <p:spPr bwMode="auto">
          <a:xfrm>
            <a:off x="382588" y="1560513"/>
            <a:ext cx="26336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No single meaning</a:t>
            </a:r>
          </a:p>
          <a:p>
            <a:pPr algn="r" eaLnBrk="1" hangingPunct="1"/>
            <a:r>
              <a:rPr lang="en-US" altLang="en-US" sz="1800">
                <a:latin typeface="Times" pitchFamily="2" charset="0"/>
              </a:rPr>
              <a:t>broad enough to support a universal principle of parsimony.</a:t>
            </a:r>
          </a:p>
        </p:txBody>
      </p:sp>
      <p:grpSp>
        <p:nvGrpSpPr>
          <p:cNvPr id="7" name="Group 6">
            <a:extLst>
              <a:ext uri="{FF2B5EF4-FFF2-40B4-BE49-F238E27FC236}">
                <a16:creationId xmlns:a16="http://schemas.microsoft.com/office/drawing/2014/main" id="{7CFD6160-3C86-3E9E-DBA0-5CFE0F11B915}"/>
              </a:ext>
            </a:extLst>
          </p:cNvPr>
          <p:cNvGrpSpPr>
            <a:grpSpLocks/>
          </p:cNvGrpSpPr>
          <p:nvPr/>
        </p:nvGrpSpPr>
        <p:grpSpPr bwMode="auto">
          <a:xfrm>
            <a:off x="3500438" y="1309688"/>
            <a:ext cx="2640012" cy="1817687"/>
            <a:chOff x="3500936" y="1309430"/>
            <a:chExt cx="2640097" cy="1817718"/>
          </a:xfrm>
        </p:grpSpPr>
        <p:pic>
          <p:nvPicPr>
            <p:cNvPr id="37913" name="Picture 25">
              <a:extLst>
                <a:ext uri="{FF2B5EF4-FFF2-40B4-BE49-F238E27FC236}">
                  <a16:creationId xmlns:a16="http://schemas.microsoft.com/office/drawing/2014/main" id="{A2EE0B1E-281B-B6E4-6097-9EF19262B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136" y="1813202"/>
              <a:ext cx="1126239" cy="131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TextBox 11">
              <a:extLst>
                <a:ext uri="{FF2B5EF4-FFF2-40B4-BE49-F238E27FC236}">
                  <a16:creationId xmlns:a16="http://schemas.microsoft.com/office/drawing/2014/main" id="{956388A6-A0D5-0012-1A79-22D7D54C896C}"/>
                </a:ext>
              </a:extLst>
            </p:cNvPr>
            <p:cNvSpPr txBox="1">
              <a:spLocks noChangeArrowheads="1"/>
            </p:cNvSpPr>
            <p:nvPr/>
          </p:nvSpPr>
          <p:spPr bwMode="auto">
            <a:xfrm>
              <a:off x="3500936" y="1309430"/>
              <a:ext cx="2130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continuum gas</a:t>
              </a:r>
            </a:p>
          </p:txBody>
        </p:sp>
        <p:sp>
          <p:nvSpPr>
            <p:cNvPr id="37915" name="TextBox 13">
              <a:extLst>
                <a:ext uri="{FF2B5EF4-FFF2-40B4-BE49-F238E27FC236}">
                  <a16:creationId xmlns:a16="http://schemas.microsoft.com/office/drawing/2014/main" id="{DE6275E4-EB52-2525-1BAF-C3B54143F536}"/>
                </a:ext>
              </a:extLst>
            </p:cNvPr>
            <p:cNvSpPr txBox="1">
              <a:spLocks noChangeArrowheads="1"/>
            </p:cNvSpPr>
            <p:nvPr/>
          </p:nvSpPr>
          <p:spPr bwMode="auto">
            <a:xfrm>
              <a:off x="4833762" y="1895056"/>
              <a:ext cx="1006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one entity</a:t>
              </a:r>
            </a:p>
          </p:txBody>
        </p:sp>
        <p:sp>
          <p:nvSpPr>
            <p:cNvPr id="37916" name="TextBox 15">
              <a:extLst>
                <a:ext uri="{FF2B5EF4-FFF2-40B4-BE49-F238E27FC236}">
                  <a16:creationId xmlns:a16="http://schemas.microsoft.com/office/drawing/2014/main" id="{1FCA3C88-314B-710B-4B40-D094BADC1DAE}"/>
                </a:ext>
              </a:extLst>
            </p:cNvPr>
            <p:cNvSpPr txBox="1">
              <a:spLocks noChangeArrowheads="1"/>
            </p:cNvSpPr>
            <p:nvPr/>
          </p:nvSpPr>
          <p:spPr bwMode="auto">
            <a:xfrm>
              <a:off x="4850395" y="2326106"/>
              <a:ext cx="12906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infinitely many parts</a:t>
              </a:r>
            </a:p>
          </p:txBody>
        </p:sp>
      </p:grpSp>
      <p:grpSp>
        <p:nvGrpSpPr>
          <p:cNvPr id="11" name="Group 10">
            <a:extLst>
              <a:ext uri="{FF2B5EF4-FFF2-40B4-BE49-F238E27FC236}">
                <a16:creationId xmlns:a16="http://schemas.microsoft.com/office/drawing/2014/main" id="{7D078064-1038-B3C5-54D2-8E8811DB910B}"/>
              </a:ext>
            </a:extLst>
          </p:cNvPr>
          <p:cNvGrpSpPr>
            <a:grpSpLocks/>
          </p:cNvGrpSpPr>
          <p:nvPr/>
        </p:nvGrpSpPr>
        <p:grpSpPr bwMode="auto">
          <a:xfrm>
            <a:off x="209550" y="3538538"/>
            <a:ext cx="3040063" cy="1943100"/>
            <a:chOff x="208870" y="3538624"/>
            <a:chExt cx="3041402" cy="1943100"/>
          </a:xfrm>
        </p:grpSpPr>
        <p:sp>
          <p:nvSpPr>
            <p:cNvPr id="24" name="Freeform 23">
              <a:extLst>
                <a:ext uri="{FF2B5EF4-FFF2-40B4-BE49-F238E27FC236}">
                  <a16:creationId xmlns:a16="http://schemas.microsoft.com/office/drawing/2014/main" id="{99D650ED-B017-CF3B-23B1-760BF6E293B0}"/>
                </a:ext>
              </a:extLst>
            </p:cNvPr>
            <p:cNvSpPr/>
            <p:nvPr/>
          </p:nvSpPr>
          <p:spPr bwMode="auto">
            <a:xfrm flipH="1" flipV="1">
              <a:off x="208870" y="3538624"/>
              <a:ext cx="3041402" cy="1943100"/>
            </a:xfrm>
            <a:custGeom>
              <a:avLst/>
              <a:gdLst>
                <a:gd name="connsiteX0" fmla="*/ 213894 w 3081421"/>
                <a:gd name="connsiteY0" fmla="*/ 0 h 1450474"/>
                <a:gd name="connsiteX1" fmla="*/ 3081421 w 3081421"/>
                <a:gd name="connsiteY1" fmla="*/ 60158 h 1450474"/>
                <a:gd name="connsiteX2" fmla="*/ 2961105 w 3081421"/>
                <a:gd name="connsiteY2" fmla="*/ 1450474 h 1450474"/>
                <a:gd name="connsiteX3" fmla="*/ 0 w 3081421"/>
                <a:gd name="connsiteY3" fmla="*/ 1343527 h 1450474"/>
                <a:gd name="connsiteX4" fmla="*/ 213894 w 3081421"/>
                <a:gd name="connsiteY4" fmla="*/ 0 h 145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421" h="1450474">
                  <a:moveTo>
                    <a:pt x="213894" y="0"/>
                  </a:moveTo>
                  <a:lnTo>
                    <a:pt x="3081421" y="60158"/>
                  </a:lnTo>
                  <a:lnTo>
                    <a:pt x="2961105" y="1450474"/>
                  </a:lnTo>
                  <a:lnTo>
                    <a:pt x="0" y="1343527"/>
                  </a:lnTo>
                  <a:lnTo>
                    <a:pt x="213894"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912" name="TextBox 10">
              <a:extLst>
                <a:ext uri="{FF2B5EF4-FFF2-40B4-BE49-F238E27FC236}">
                  <a16:creationId xmlns:a16="http://schemas.microsoft.com/office/drawing/2014/main" id="{E1A5925E-6489-FAD0-8E9E-4B1014F96F3D}"/>
                </a:ext>
              </a:extLst>
            </p:cNvPr>
            <p:cNvSpPr txBox="1">
              <a:spLocks noChangeArrowheads="1"/>
            </p:cNvSpPr>
            <p:nvPr/>
          </p:nvSpPr>
          <p:spPr bwMode="auto">
            <a:xfrm>
              <a:off x="225597" y="3618759"/>
              <a:ext cx="283918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Aesthetic judgments</a:t>
              </a:r>
            </a:p>
            <a:p>
              <a:pPr algn="r" eaLnBrk="1" hangingPunct="1"/>
              <a:r>
                <a:rPr lang="en-US" altLang="en-US" sz="2000">
                  <a:latin typeface="Times" pitchFamily="2" charset="0"/>
                </a:rPr>
                <a:t> of simplicity</a:t>
              </a:r>
              <a:r>
                <a:rPr lang="en-US" altLang="en-US" sz="1800">
                  <a:latin typeface="Times" pitchFamily="2" charset="0"/>
                </a:rPr>
                <a:t> are made post hoc and reflect the achievement of comfort with a new theory.</a:t>
              </a:r>
            </a:p>
          </p:txBody>
        </p:sp>
      </p:grpSp>
      <p:grpSp>
        <p:nvGrpSpPr>
          <p:cNvPr id="9" name="Group 8">
            <a:extLst>
              <a:ext uri="{FF2B5EF4-FFF2-40B4-BE49-F238E27FC236}">
                <a16:creationId xmlns:a16="http://schemas.microsoft.com/office/drawing/2014/main" id="{00CA360A-00EA-1D04-8236-316E91B7A24C}"/>
              </a:ext>
            </a:extLst>
          </p:cNvPr>
          <p:cNvGrpSpPr>
            <a:grpSpLocks/>
          </p:cNvGrpSpPr>
          <p:nvPr/>
        </p:nvGrpSpPr>
        <p:grpSpPr bwMode="auto">
          <a:xfrm>
            <a:off x="6492875" y="1317625"/>
            <a:ext cx="2303463" cy="1739900"/>
            <a:chOff x="6500721" y="1276007"/>
            <a:chExt cx="2303212" cy="1739473"/>
          </a:xfrm>
        </p:grpSpPr>
        <p:sp>
          <p:nvSpPr>
            <p:cNvPr id="37907" name="TextBox 12">
              <a:extLst>
                <a:ext uri="{FF2B5EF4-FFF2-40B4-BE49-F238E27FC236}">
                  <a16:creationId xmlns:a16="http://schemas.microsoft.com/office/drawing/2014/main" id="{C0FE507E-3146-C558-25AD-600F0FE5C21C}"/>
                </a:ext>
              </a:extLst>
            </p:cNvPr>
            <p:cNvSpPr txBox="1">
              <a:spLocks noChangeArrowheads="1"/>
            </p:cNvSpPr>
            <p:nvPr/>
          </p:nvSpPr>
          <p:spPr bwMode="auto">
            <a:xfrm>
              <a:off x="6500721" y="1276007"/>
              <a:ext cx="2264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i="1">
                  <a:latin typeface="Times" pitchFamily="2" charset="0"/>
                </a:rPr>
                <a:t>molecular gas</a:t>
              </a:r>
            </a:p>
          </p:txBody>
        </p:sp>
        <p:sp>
          <p:nvSpPr>
            <p:cNvPr id="37908" name="TextBox 14">
              <a:extLst>
                <a:ext uri="{FF2B5EF4-FFF2-40B4-BE49-F238E27FC236}">
                  <a16:creationId xmlns:a16="http://schemas.microsoft.com/office/drawing/2014/main" id="{74A71D13-887E-1FD4-1CDF-EAC487B44BB6}"/>
                </a:ext>
              </a:extLst>
            </p:cNvPr>
            <p:cNvSpPr txBox="1">
              <a:spLocks noChangeArrowheads="1"/>
            </p:cNvSpPr>
            <p:nvPr/>
          </p:nvSpPr>
          <p:spPr bwMode="auto">
            <a:xfrm>
              <a:off x="6509075" y="1853277"/>
              <a:ext cx="1169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a:latin typeface="Times" pitchFamily="2" charset="0"/>
                </a:rPr>
                <a:t>10</a:t>
              </a:r>
              <a:r>
                <a:rPr lang="en-US" altLang="en-US" sz="1600" baseline="30000">
                  <a:latin typeface="Times" pitchFamily="2" charset="0"/>
                </a:rPr>
                <a:t>23</a:t>
              </a:r>
              <a:r>
                <a:rPr lang="en-US" altLang="en-US" sz="1600">
                  <a:latin typeface="Times" pitchFamily="2" charset="0"/>
                </a:rPr>
                <a:t> entities</a:t>
              </a:r>
            </a:p>
          </p:txBody>
        </p:sp>
        <p:sp>
          <p:nvSpPr>
            <p:cNvPr id="37909" name="TextBox 16">
              <a:extLst>
                <a:ext uri="{FF2B5EF4-FFF2-40B4-BE49-F238E27FC236}">
                  <a16:creationId xmlns:a16="http://schemas.microsoft.com/office/drawing/2014/main" id="{D5822557-75B6-B7E6-FE4F-5BA68316374F}"/>
                </a:ext>
              </a:extLst>
            </p:cNvPr>
            <p:cNvSpPr txBox="1">
              <a:spLocks noChangeArrowheads="1"/>
            </p:cNvSpPr>
            <p:nvPr/>
          </p:nvSpPr>
          <p:spPr bwMode="auto">
            <a:xfrm>
              <a:off x="6525610" y="2200767"/>
              <a:ext cx="115554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a:latin typeface="Times" pitchFamily="2" charset="0"/>
                </a:rPr>
                <a:t>finitely many parts</a:t>
              </a:r>
            </a:p>
          </p:txBody>
        </p:sp>
        <p:pic>
          <p:nvPicPr>
            <p:cNvPr id="37910" name="Picture 26">
              <a:extLst>
                <a:ext uri="{FF2B5EF4-FFF2-40B4-BE49-F238E27FC236}">
                  <a16:creationId xmlns:a16="http://schemas.microsoft.com/office/drawing/2014/main" id="{C34B7DF5-E73E-F737-C214-C9CF4CF6A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795" y="1754713"/>
              <a:ext cx="1075138" cy="12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a:extLst>
              <a:ext uri="{FF2B5EF4-FFF2-40B4-BE49-F238E27FC236}">
                <a16:creationId xmlns:a16="http://schemas.microsoft.com/office/drawing/2014/main" id="{29A07F7A-52C2-2B1F-44E9-E1AAA9764C72}"/>
              </a:ext>
            </a:extLst>
          </p:cNvPr>
          <p:cNvGrpSpPr>
            <a:grpSpLocks/>
          </p:cNvGrpSpPr>
          <p:nvPr/>
        </p:nvGrpSpPr>
        <p:grpSpPr bwMode="auto">
          <a:xfrm>
            <a:off x="3562350" y="3563938"/>
            <a:ext cx="5119688" cy="1439862"/>
            <a:chOff x="3562120" y="3563691"/>
            <a:chExt cx="5119197" cy="1439328"/>
          </a:xfrm>
        </p:grpSpPr>
        <p:sp>
          <p:nvSpPr>
            <p:cNvPr id="37903" name="TextBox 20">
              <a:extLst>
                <a:ext uri="{FF2B5EF4-FFF2-40B4-BE49-F238E27FC236}">
                  <a16:creationId xmlns:a16="http://schemas.microsoft.com/office/drawing/2014/main" id="{3E46193A-2139-FFAB-BAEF-1B4C674A2C66}"/>
                </a:ext>
              </a:extLst>
            </p:cNvPr>
            <p:cNvSpPr txBox="1">
              <a:spLocks noChangeArrowheads="1"/>
            </p:cNvSpPr>
            <p:nvPr/>
          </p:nvSpPr>
          <p:spPr bwMode="auto">
            <a:xfrm>
              <a:off x="4965380" y="3950774"/>
              <a:ext cx="37159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 the complications of the theory of relativity are altogether too much ... I fear it will always remain beyond my grasp ..."</a:t>
              </a:r>
            </a:p>
            <a:p>
              <a:pPr algn="r" eaLnBrk="1" hangingPunct="1"/>
              <a:r>
                <a:rPr lang="en-US" altLang="en-US" sz="1200">
                  <a:latin typeface="Times" pitchFamily="2" charset="0"/>
                </a:rPr>
                <a:t>Hale, 1920</a:t>
              </a:r>
            </a:p>
          </p:txBody>
        </p:sp>
        <p:grpSp>
          <p:nvGrpSpPr>
            <p:cNvPr id="37904" name="Group 9">
              <a:extLst>
                <a:ext uri="{FF2B5EF4-FFF2-40B4-BE49-F238E27FC236}">
                  <a16:creationId xmlns:a16="http://schemas.microsoft.com/office/drawing/2014/main" id="{FFDC0652-9568-3706-6C20-1CFB193099A7}"/>
                </a:ext>
              </a:extLst>
            </p:cNvPr>
            <p:cNvGrpSpPr>
              <a:grpSpLocks/>
            </p:cNvGrpSpPr>
            <p:nvPr/>
          </p:nvGrpSpPr>
          <p:grpSpPr bwMode="auto">
            <a:xfrm>
              <a:off x="3562120" y="3563691"/>
              <a:ext cx="4392272" cy="1439328"/>
              <a:chOff x="3562120" y="3563691"/>
              <a:chExt cx="4392272" cy="1439328"/>
            </a:xfrm>
          </p:grpSpPr>
          <p:sp>
            <p:nvSpPr>
              <p:cNvPr id="37905" name="TextBox 17">
                <a:extLst>
                  <a:ext uri="{FF2B5EF4-FFF2-40B4-BE49-F238E27FC236}">
                    <a16:creationId xmlns:a16="http://schemas.microsoft.com/office/drawing/2014/main" id="{7FF0D6A0-DA12-DF9A-8A17-932ABA6AAE94}"/>
                  </a:ext>
                </a:extLst>
              </p:cNvPr>
              <p:cNvSpPr txBox="1">
                <a:spLocks noChangeArrowheads="1"/>
              </p:cNvSpPr>
              <p:nvPr/>
            </p:nvSpPr>
            <p:spPr bwMode="auto">
              <a:xfrm>
                <a:off x="4979834" y="3563691"/>
                <a:ext cx="2974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General relativity in 1920</a:t>
                </a:r>
              </a:p>
            </p:txBody>
          </p:sp>
          <p:pic>
            <p:nvPicPr>
              <p:cNvPr id="37906" name="Picture 3" descr="Hale-formal-portrait-UChi-apf6-00263r-RGB-175x300.jpg">
                <a:extLst>
                  <a:ext uri="{FF2B5EF4-FFF2-40B4-BE49-F238E27FC236}">
                    <a16:creationId xmlns:a16="http://schemas.microsoft.com/office/drawing/2014/main" id="{9C9FE2C0-5D21-8CCE-4DCB-8B8E86ACC8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2120" y="3586671"/>
                <a:ext cx="1258976" cy="1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Group 12">
            <a:extLst>
              <a:ext uri="{FF2B5EF4-FFF2-40B4-BE49-F238E27FC236}">
                <a16:creationId xmlns:a16="http://schemas.microsoft.com/office/drawing/2014/main" id="{61C88ECF-3E84-C307-C80A-F3875695E629}"/>
              </a:ext>
            </a:extLst>
          </p:cNvPr>
          <p:cNvGrpSpPr>
            <a:grpSpLocks/>
          </p:cNvGrpSpPr>
          <p:nvPr/>
        </p:nvGrpSpPr>
        <p:grpSpPr bwMode="auto">
          <a:xfrm>
            <a:off x="3565525" y="5141913"/>
            <a:ext cx="4756150" cy="1365250"/>
            <a:chOff x="3565464" y="5142349"/>
            <a:chExt cx="4756567" cy="1364708"/>
          </a:xfrm>
        </p:grpSpPr>
        <p:sp>
          <p:nvSpPr>
            <p:cNvPr id="37900" name="TextBox 18">
              <a:extLst>
                <a:ext uri="{FF2B5EF4-FFF2-40B4-BE49-F238E27FC236}">
                  <a16:creationId xmlns:a16="http://schemas.microsoft.com/office/drawing/2014/main" id="{E15C188D-3CB6-7B2F-51D1-A3DEB3313C38}"/>
                </a:ext>
              </a:extLst>
            </p:cNvPr>
            <p:cNvSpPr txBox="1">
              <a:spLocks noChangeArrowheads="1"/>
            </p:cNvSpPr>
            <p:nvPr/>
          </p:nvSpPr>
          <p:spPr bwMode="auto">
            <a:xfrm>
              <a:off x="5013272" y="5530016"/>
              <a:ext cx="30163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a:latin typeface="Times" pitchFamily="2" charset="0"/>
                </a:rPr>
                <a:t>“</a:t>
              </a:r>
              <a:r>
                <a:rPr lang="en-US" altLang="ja-JP" sz="1400">
                  <a:latin typeface="Times" pitchFamily="2" charset="0"/>
                </a:rPr>
                <a:t>Einstein’s theory of gravity is simple; Newton’s is complex.</a:t>
              </a:r>
              <a:r>
                <a:rPr lang="ja-JP" altLang="en-US" sz="1400">
                  <a:latin typeface="Times" pitchFamily="2" charset="0"/>
                </a:rPr>
                <a:t>”</a:t>
              </a:r>
              <a:endParaRPr lang="en-US" altLang="ja-JP" sz="1400">
                <a:latin typeface="Times" pitchFamily="2" charset="0"/>
              </a:endParaRPr>
            </a:p>
            <a:p>
              <a:pPr algn="r" eaLnBrk="1" hangingPunct="1"/>
              <a:r>
                <a:rPr lang="en-US" altLang="en-US" sz="1200">
                  <a:latin typeface="Times" pitchFamily="2" charset="0"/>
                </a:rPr>
                <a:t>Misner, Thorne and Wheeler, 1973</a:t>
              </a:r>
            </a:p>
          </p:txBody>
        </p:sp>
        <p:sp>
          <p:nvSpPr>
            <p:cNvPr id="37901" name="TextBox 21">
              <a:extLst>
                <a:ext uri="{FF2B5EF4-FFF2-40B4-BE49-F238E27FC236}">
                  <a16:creationId xmlns:a16="http://schemas.microsoft.com/office/drawing/2014/main" id="{60401E00-6548-D020-6CB4-5A759D3FE190}"/>
                </a:ext>
              </a:extLst>
            </p:cNvPr>
            <p:cNvSpPr txBox="1">
              <a:spLocks noChangeArrowheads="1"/>
            </p:cNvSpPr>
            <p:nvPr/>
          </p:nvSpPr>
          <p:spPr bwMode="auto">
            <a:xfrm>
              <a:off x="4976354" y="5142349"/>
              <a:ext cx="334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General relativity in 1973</a:t>
              </a:r>
            </a:p>
          </p:txBody>
        </p:sp>
        <p:pic>
          <p:nvPicPr>
            <p:cNvPr id="37902" name="Picture 5" descr="Wheeler.jpeg">
              <a:extLst>
                <a:ext uri="{FF2B5EF4-FFF2-40B4-BE49-F238E27FC236}">
                  <a16:creationId xmlns:a16="http://schemas.microsoft.com/office/drawing/2014/main" id="{78D45190-ACCD-B31C-EDB7-9A79186211D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5464" y="5159721"/>
              <a:ext cx="1255632" cy="134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0169AAA-4B0B-3783-4B70-B650729DC167}"/>
              </a:ext>
            </a:extLst>
          </p:cNvPr>
          <p:cNvSpPr/>
          <p:nvPr/>
        </p:nvSpPr>
        <p:spPr>
          <a:xfrm>
            <a:off x="1060450" y="944563"/>
            <a:ext cx="6359525" cy="4795837"/>
          </a:xfrm>
          <a:custGeom>
            <a:avLst/>
            <a:gdLst>
              <a:gd name="connsiteX0" fmla="*/ 3258627 w 6358500"/>
              <a:gd name="connsiteY0" fmla="*/ 0 h 4796213"/>
              <a:gd name="connsiteX1" fmla="*/ 6358500 w 6358500"/>
              <a:gd name="connsiteY1" fmla="*/ 2047164 h 4796213"/>
              <a:gd name="connsiteX2" fmla="*/ 1520692 w 6358500"/>
              <a:gd name="connsiteY2" fmla="*/ 4796213 h 4796213"/>
              <a:gd name="connsiteX3" fmla="*/ 0 w 6358500"/>
              <a:gd name="connsiteY3" fmla="*/ 2665492 h 4796213"/>
              <a:gd name="connsiteX4" fmla="*/ 3258627 w 6358500"/>
              <a:gd name="connsiteY4" fmla="*/ 0 h 479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8500" h="4796213">
                <a:moveTo>
                  <a:pt x="3258627" y="0"/>
                </a:moveTo>
                <a:lnTo>
                  <a:pt x="6358500" y="2047164"/>
                </a:lnTo>
                <a:lnTo>
                  <a:pt x="1520692" y="4796213"/>
                </a:lnTo>
                <a:lnTo>
                  <a:pt x="0" y="2665492"/>
                </a:lnTo>
                <a:lnTo>
                  <a:pt x="3258627"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8914" name="Title 1">
            <a:extLst>
              <a:ext uri="{FF2B5EF4-FFF2-40B4-BE49-F238E27FC236}">
                <a16:creationId xmlns:a16="http://schemas.microsoft.com/office/drawing/2014/main" id="{57A077E9-7F5A-025F-528C-FBFE4AEEB386}"/>
              </a:ext>
            </a:extLst>
          </p:cNvPr>
          <p:cNvSpPr>
            <a:spLocks noGrp="1"/>
          </p:cNvSpPr>
          <p:nvPr>
            <p:ph type="title"/>
          </p:nvPr>
        </p:nvSpPr>
        <p:spPr>
          <a:xfrm>
            <a:off x="1878013" y="1979613"/>
            <a:ext cx="5314950" cy="1003300"/>
          </a:xfrm>
        </p:spPr>
        <p:txBody>
          <a:bodyPr/>
          <a:lstStyle/>
          <a:p>
            <a:r>
              <a:rPr lang="en-US" altLang="en-US" sz="4000">
                <a:latin typeface="Times" pitchFamily="2" charset="0"/>
                <a:ea typeface="ＭＳ Ｐゴシック" panose="020B0600070205080204" pitchFamily="34" charset="-128"/>
              </a:rPr>
              <a:t>Understood</a:t>
            </a:r>
            <a:br>
              <a:rPr lang="en-US" altLang="en-US" sz="4000">
                <a:latin typeface="Times" pitchFamily="2" charset="0"/>
                <a:ea typeface="ＭＳ Ｐゴシック" panose="020B0600070205080204" pitchFamily="34" charset="-128"/>
              </a:rPr>
            </a:br>
            <a:r>
              <a:rPr lang="en-US" altLang="en-US" sz="8800">
                <a:latin typeface="Times" pitchFamily="2" charset="0"/>
                <a:ea typeface="ＭＳ Ｐゴシック" panose="020B0600070205080204" pitchFamily="34" charset="-128"/>
              </a:rPr>
              <a:t>Materially</a:t>
            </a:r>
          </a:p>
        </p:txBody>
      </p:sp>
      <p:sp>
        <p:nvSpPr>
          <p:cNvPr id="38915" name="Content Placeholder 2">
            <a:extLst>
              <a:ext uri="{FF2B5EF4-FFF2-40B4-BE49-F238E27FC236}">
                <a16:creationId xmlns:a16="http://schemas.microsoft.com/office/drawing/2014/main" id="{0A423034-C5C3-8E09-BBB0-020384DF71A6}"/>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CD374842-EBA2-D391-F7A7-F8287C4180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49E68A3-149F-3248-8502-58533C764A3D}" type="slidenum">
              <a:rPr lang="en-US" altLang="en-US" sz="1200">
                <a:solidFill>
                  <a:srgbClr val="898989"/>
                </a:solidFill>
                <a:latin typeface="Times" pitchFamily="2" charset="0"/>
              </a:rPr>
              <a:pPr eaLnBrk="1" hangingPunct="1"/>
              <a:t>26</a:t>
            </a:fld>
            <a:endParaRPr lang="en-US" altLang="en-US" sz="1200">
              <a:solidFill>
                <a:srgbClr val="898989"/>
              </a:solidFill>
              <a:latin typeface="Times"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0B6AED5-4404-9661-8487-334E20728965}"/>
              </a:ext>
            </a:extLst>
          </p:cNvPr>
          <p:cNvSpPr/>
          <p:nvPr/>
        </p:nvSpPr>
        <p:spPr>
          <a:xfrm>
            <a:off x="420688" y="331788"/>
            <a:ext cx="7315200" cy="619125"/>
          </a:xfrm>
          <a:custGeom>
            <a:avLst/>
            <a:gdLst>
              <a:gd name="connsiteX0" fmla="*/ 344635 w 7313923"/>
              <a:gd name="connsiteY0" fmla="*/ 0 h 619030"/>
              <a:gd name="connsiteX1" fmla="*/ 7237338 w 7313923"/>
              <a:gd name="connsiteY1" fmla="*/ 299942 h 619030"/>
              <a:gd name="connsiteX2" fmla="*/ 7313923 w 7313923"/>
              <a:gd name="connsiteY2" fmla="*/ 574358 h 619030"/>
              <a:gd name="connsiteX3" fmla="*/ 7218191 w 7313923"/>
              <a:gd name="connsiteY3" fmla="*/ 548831 h 619030"/>
              <a:gd name="connsiteX4" fmla="*/ 0 w 7313923"/>
              <a:gd name="connsiteY4" fmla="*/ 619030 h 619030"/>
              <a:gd name="connsiteX5" fmla="*/ 344635 w 7313923"/>
              <a:gd name="connsiteY5" fmla="*/ 0 h 61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3923" h="619030">
                <a:moveTo>
                  <a:pt x="344635" y="0"/>
                </a:moveTo>
                <a:lnTo>
                  <a:pt x="7237338" y="299942"/>
                </a:lnTo>
                <a:lnTo>
                  <a:pt x="7313923" y="574358"/>
                </a:lnTo>
                <a:lnTo>
                  <a:pt x="7218191" y="548831"/>
                </a:lnTo>
                <a:lnTo>
                  <a:pt x="0" y="619030"/>
                </a:lnTo>
                <a:lnTo>
                  <a:pt x="344635"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9938" name="Title 1">
            <a:extLst>
              <a:ext uri="{FF2B5EF4-FFF2-40B4-BE49-F238E27FC236}">
                <a16:creationId xmlns:a16="http://schemas.microsoft.com/office/drawing/2014/main" id="{7AFE6558-F7E7-8B98-DA5D-8A591833871A}"/>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Simplicity is a Surrogate</a:t>
            </a:r>
            <a:br>
              <a:rPr lang="en-US" altLang="en-US">
                <a:latin typeface="Times" pitchFamily="2" charset="0"/>
                <a:ea typeface="ＭＳ Ｐゴシック" panose="020B0600070205080204" pitchFamily="34" charset="-128"/>
              </a:rPr>
            </a:br>
            <a:r>
              <a:rPr lang="en-US" altLang="en-US" sz="2800">
                <a:latin typeface="Times" pitchFamily="2" charset="0"/>
                <a:ea typeface="ＭＳ Ｐゴシック" panose="020B0600070205080204" pitchFamily="34" charset="-128"/>
              </a:rPr>
              <a:t>for background facts that warrant the conclusion.</a:t>
            </a:r>
            <a:endParaRPr lang="en-US" altLang="en-US">
              <a:latin typeface="Times" pitchFamily="2" charset="0"/>
              <a:ea typeface="ＭＳ Ｐゴシック" panose="020B0600070205080204" pitchFamily="34" charset="-128"/>
            </a:endParaRPr>
          </a:p>
        </p:txBody>
      </p:sp>
      <p:sp>
        <p:nvSpPr>
          <p:cNvPr id="39939" name="Content Placeholder 2">
            <a:extLst>
              <a:ext uri="{FF2B5EF4-FFF2-40B4-BE49-F238E27FC236}">
                <a16:creationId xmlns:a16="http://schemas.microsoft.com/office/drawing/2014/main" id="{F23CE3F7-994D-9EC3-8817-9BFBE6E50E16}"/>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95612F98-ADBF-CF14-BB4A-587A538199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A2D2C21-5687-A24E-B8A4-AF478101A671}" type="slidenum">
              <a:rPr lang="en-US" altLang="en-US" sz="1200">
                <a:solidFill>
                  <a:srgbClr val="898989"/>
                </a:solidFill>
                <a:latin typeface="Times" pitchFamily="2" charset="0"/>
              </a:rPr>
              <a:pPr eaLnBrk="1" hangingPunct="1"/>
              <a:t>27</a:t>
            </a:fld>
            <a:endParaRPr lang="en-US" altLang="en-US" sz="1200">
              <a:solidFill>
                <a:srgbClr val="898989"/>
              </a:solidFill>
              <a:latin typeface="Times" pitchFamily="2" charset="0"/>
            </a:endParaRPr>
          </a:p>
        </p:txBody>
      </p:sp>
      <p:grpSp>
        <p:nvGrpSpPr>
          <p:cNvPr id="5" name="Group 4">
            <a:extLst>
              <a:ext uri="{FF2B5EF4-FFF2-40B4-BE49-F238E27FC236}">
                <a16:creationId xmlns:a16="http://schemas.microsoft.com/office/drawing/2014/main" id="{5DD18EC2-28BB-A939-647F-03A07AE4BA5E}"/>
              </a:ext>
            </a:extLst>
          </p:cNvPr>
          <p:cNvGrpSpPr>
            <a:grpSpLocks/>
          </p:cNvGrpSpPr>
          <p:nvPr/>
        </p:nvGrpSpPr>
        <p:grpSpPr bwMode="auto">
          <a:xfrm>
            <a:off x="650875" y="1820863"/>
            <a:ext cx="3092450" cy="4027487"/>
            <a:chOff x="650977" y="1820863"/>
            <a:chExt cx="3092348" cy="4027741"/>
          </a:xfrm>
        </p:grpSpPr>
        <p:sp>
          <p:nvSpPr>
            <p:cNvPr id="3" name="Freeform 2">
              <a:extLst>
                <a:ext uri="{FF2B5EF4-FFF2-40B4-BE49-F238E27FC236}">
                  <a16:creationId xmlns:a16="http://schemas.microsoft.com/office/drawing/2014/main" id="{ABF7DCAD-0F16-282D-D961-8F12B5C9A0FF}"/>
                </a:ext>
              </a:extLst>
            </p:cNvPr>
            <p:cNvSpPr/>
            <p:nvPr/>
          </p:nvSpPr>
          <p:spPr>
            <a:xfrm>
              <a:off x="650977" y="1831976"/>
              <a:ext cx="2284338" cy="600113"/>
            </a:xfrm>
            <a:custGeom>
              <a:avLst/>
              <a:gdLst>
                <a:gd name="connsiteX0" fmla="*/ 319107 w 2284804"/>
                <a:gd name="connsiteY0" fmla="*/ 0 h 599886"/>
                <a:gd name="connsiteX1" fmla="*/ 2163543 w 2284804"/>
                <a:gd name="connsiteY1" fmla="*/ 248889 h 599886"/>
                <a:gd name="connsiteX2" fmla="*/ 2284804 w 2284804"/>
                <a:gd name="connsiteY2" fmla="*/ 504160 h 599886"/>
                <a:gd name="connsiteX3" fmla="*/ 0 w 2284804"/>
                <a:gd name="connsiteY3" fmla="*/ 599886 h 599886"/>
                <a:gd name="connsiteX4" fmla="*/ 319107 w 2284804"/>
                <a:gd name="connsiteY4" fmla="*/ 0 h 59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804" h="599886">
                  <a:moveTo>
                    <a:pt x="319107" y="0"/>
                  </a:moveTo>
                  <a:lnTo>
                    <a:pt x="2163543" y="248889"/>
                  </a:lnTo>
                  <a:lnTo>
                    <a:pt x="2284804" y="504160"/>
                  </a:lnTo>
                  <a:lnTo>
                    <a:pt x="0" y="599886"/>
                  </a:lnTo>
                  <a:lnTo>
                    <a:pt x="319107"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9948" name="TextBox 4">
              <a:extLst>
                <a:ext uri="{FF2B5EF4-FFF2-40B4-BE49-F238E27FC236}">
                  <a16:creationId xmlns:a16="http://schemas.microsoft.com/office/drawing/2014/main" id="{A7EB28E6-F39F-BF3A-2AA4-2D5243FBD63E}"/>
                </a:ext>
              </a:extLst>
            </p:cNvPr>
            <p:cNvSpPr txBox="1">
              <a:spLocks noChangeArrowheads="1"/>
            </p:cNvSpPr>
            <p:nvPr/>
          </p:nvSpPr>
          <p:spPr bwMode="auto">
            <a:xfrm>
              <a:off x="819150" y="1820863"/>
              <a:ext cx="292417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Spelling out</a:t>
              </a:r>
              <a:r>
                <a:rPr lang="en-US" altLang="en-US">
                  <a:latin typeface="Times" pitchFamily="2" charset="0"/>
                </a:rPr>
                <a:t> all the complications of these background facts can be tiresome.</a:t>
              </a:r>
            </a:p>
          </p:txBody>
        </p:sp>
        <p:pic>
          <p:nvPicPr>
            <p:cNvPr id="39949" name="Picture 7" descr="sad.png">
              <a:extLst>
                <a:ext uri="{FF2B5EF4-FFF2-40B4-BE49-F238E27FC236}">
                  <a16:creationId xmlns:a16="http://schemas.microsoft.com/office/drawing/2014/main" id="{B75DFEB7-CDA1-897D-4342-D7855DCAB6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0649" y="3791204"/>
              <a:ext cx="177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F249B637-4751-AA58-0A38-647A867FEC3E}"/>
              </a:ext>
            </a:extLst>
          </p:cNvPr>
          <p:cNvGrpSpPr>
            <a:grpSpLocks/>
          </p:cNvGrpSpPr>
          <p:nvPr/>
        </p:nvGrpSpPr>
        <p:grpSpPr bwMode="auto">
          <a:xfrm>
            <a:off x="4633913" y="1822450"/>
            <a:ext cx="3903662" cy="4418013"/>
            <a:chOff x="4633428" y="1823212"/>
            <a:chExt cx="3903652" cy="4416774"/>
          </a:xfrm>
        </p:grpSpPr>
        <p:sp>
          <p:nvSpPr>
            <p:cNvPr id="12" name="Freeform 11">
              <a:extLst>
                <a:ext uri="{FF2B5EF4-FFF2-40B4-BE49-F238E27FC236}">
                  <a16:creationId xmlns:a16="http://schemas.microsoft.com/office/drawing/2014/main" id="{FDA25E25-FD5A-37E4-DFC7-E1332C55D98C}"/>
                </a:ext>
              </a:extLst>
            </p:cNvPr>
            <p:cNvSpPr/>
            <p:nvPr/>
          </p:nvSpPr>
          <p:spPr>
            <a:xfrm>
              <a:off x="4633428" y="1850192"/>
              <a:ext cx="2259006" cy="599907"/>
            </a:xfrm>
            <a:custGeom>
              <a:avLst/>
              <a:gdLst>
                <a:gd name="connsiteX0" fmla="*/ 319107 w 2284804"/>
                <a:gd name="connsiteY0" fmla="*/ 0 h 599886"/>
                <a:gd name="connsiteX1" fmla="*/ 2163543 w 2284804"/>
                <a:gd name="connsiteY1" fmla="*/ 248889 h 599886"/>
                <a:gd name="connsiteX2" fmla="*/ 2284804 w 2284804"/>
                <a:gd name="connsiteY2" fmla="*/ 504160 h 599886"/>
                <a:gd name="connsiteX3" fmla="*/ 0 w 2284804"/>
                <a:gd name="connsiteY3" fmla="*/ 599886 h 599886"/>
                <a:gd name="connsiteX4" fmla="*/ 319107 w 2284804"/>
                <a:gd name="connsiteY4" fmla="*/ 0 h 59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804" h="599886">
                  <a:moveTo>
                    <a:pt x="319107" y="0"/>
                  </a:moveTo>
                  <a:lnTo>
                    <a:pt x="2163543" y="248889"/>
                  </a:lnTo>
                  <a:lnTo>
                    <a:pt x="2284804" y="504160"/>
                  </a:lnTo>
                  <a:lnTo>
                    <a:pt x="0" y="599886"/>
                  </a:lnTo>
                  <a:lnTo>
                    <a:pt x="319107"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9944" name="TextBox 5">
              <a:extLst>
                <a:ext uri="{FF2B5EF4-FFF2-40B4-BE49-F238E27FC236}">
                  <a16:creationId xmlns:a16="http://schemas.microsoft.com/office/drawing/2014/main" id="{1B6B29A3-75AE-606C-6E40-2172EB472CA6}"/>
                </a:ext>
              </a:extLst>
            </p:cNvPr>
            <p:cNvSpPr txBox="1">
              <a:spLocks noChangeArrowheads="1"/>
            </p:cNvSpPr>
            <p:nvPr/>
          </p:nvSpPr>
          <p:spPr bwMode="auto">
            <a:xfrm>
              <a:off x="4743278" y="1823212"/>
              <a:ext cx="338117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The simplest thing</a:t>
              </a:r>
              <a:r>
                <a:rPr lang="en-US" altLang="en-US">
                  <a:latin typeface="Times" pitchFamily="2" charset="0"/>
                </a:rPr>
                <a:t> is to say:</a:t>
              </a:r>
            </a:p>
          </p:txBody>
        </p:sp>
        <p:sp>
          <p:nvSpPr>
            <p:cNvPr id="39945" name="TextBox 6">
              <a:extLst>
                <a:ext uri="{FF2B5EF4-FFF2-40B4-BE49-F238E27FC236}">
                  <a16:creationId xmlns:a16="http://schemas.microsoft.com/office/drawing/2014/main" id="{90CD5E8A-F165-9382-243B-4A0D5E337108}"/>
                </a:ext>
              </a:extLst>
            </p:cNvPr>
            <p:cNvSpPr txBox="1">
              <a:spLocks noChangeArrowheads="1"/>
            </p:cNvSpPr>
            <p:nvPr/>
          </p:nvSpPr>
          <p:spPr bwMode="auto">
            <a:xfrm>
              <a:off x="4779467" y="2900585"/>
              <a:ext cx="3757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“The simplest thing is</a:t>
              </a:r>
              <a:r>
                <a:rPr lang="mr-IN" altLang="en-US">
                  <a:latin typeface="Times" pitchFamily="2" charset="0"/>
                </a:rPr>
                <a:t>…</a:t>
              </a:r>
              <a:r>
                <a:rPr lang="en-US" altLang="en-US">
                  <a:latin typeface="Times" pitchFamily="2" charset="0"/>
                </a:rPr>
                <a:t>”</a:t>
              </a:r>
            </a:p>
          </p:txBody>
        </p:sp>
        <p:pic>
          <p:nvPicPr>
            <p:cNvPr id="39946" name="Picture 8" descr="happy.png">
              <a:extLst>
                <a:ext uri="{FF2B5EF4-FFF2-40B4-BE49-F238E27FC236}">
                  <a16:creationId xmlns:a16="http://schemas.microsoft.com/office/drawing/2014/main" id="{DF829EAD-6627-58CE-6A66-76CE891AAE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2563" y="3739673"/>
              <a:ext cx="1811337"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C8862F30-0096-CD01-0097-78257FA7F4FA}"/>
              </a:ext>
            </a:extLst>
          </p:cNvPr>
          <p:cNvSpPr/>
          <p:nvPr/>
        </p:nvSpPr>
        <p:spPr>
          <a:xfrm>
            <a:off x="727075" y="304800"/>
            <a:ext cx="6229350" cy="5537200"/>
          </a:xfrm>
          <a:custGeom>
            <a:avLst/>
            <a:gdLst>
              <a:gd name="connsiteX0" fmla="*/ 3121909 w 5903246"/>
              <a:gd name="connsiteY0" fmla="*/ 0 h 5037300"/>
              <a:gd name="connsiteX1" fmla="*/ 5903246 w 5903246"/>
              <a:gd name="connsiteY1" fmla="*/ 2476081 h 5037300"/>
              <a:gd name="connsiteX2" fmla="*/ 1702859 w 5903246"/>
              <a:gd name="connsiteY2" fmla="*/ 5037300 h 5037300"/>
              <a:gd name="connsiteX3" fmla="*/ 0 w 5903246"/>
              <a:gd name="connsiteY3" fmla="*/ 3107518 h 5037300"/>
              <a:gd name="connsiteX4" fmla="*/ 3121909 w 5903246"/>
              <a:gd name="connsiteY4" fmla="*/ 0 h 5037300"/>
              <a:gd name="connsiteX0" fmla="*/ 3121909 w 5903246"/>
              <a:gd name="connsiteY0" fmla="*/ 0 h 5037300"/>
              <a:gd name="connsiteX1" fmla="*/ 5903246 w 5903246"/>
              <a:gd name="connsiteY1" fmla="*/ 2476081 h 5037300"/>
              <a:gd name="connsiteX2" fmla="*/ 3419909 w 5903246"/>
              <a:gd name="connsiteY2" fmla="*/ 5037300 h 5037300"/>
              <a:gd name="connsiteX3" fmla="*/ 0 w 5903246"/>
              <a:gd name="connsiteY3" fmla="*/ 3107518 h 5037300"/>
              <a:gd name="connsiteX4" fmla="*/ 3121909 w 5903246"/>
              <a:gd name="connsiteY4" fmla="*/ 0 h 5037300"/>
              <a:gd name="connsiteX0" fmla="*/ 3121909 w 5190401"/>
              <a:gd name="connsiteY0" fmla="*/ 0 h 5037300"/>
              <a:gd name="connsiteX1" fmla="*/ 5190401 w 5190401"/>
              <a:gd name="connsiteY1" fmla="*/ 2476081 h 5037300"/>
              <a:gd name="connsiteX2" fmla="*/ 3419909 w 5190401"/>
              <a:gd name="connsiteY2" fmla="*/ 5037300 h 5037300"/>
              <a:gd name="connsiteX3" fmla="*/ 0 w 5190401"/>
              <a:gd name="connsiteY3" fmla="*/ 3107518 h 5037300"/>
              <a:gd name="connsiteX4" fmla="*/ 3121909 w 5190401"/>
              <a:gd name="connsiteY4" fmla="*/ 0 h 503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401" h="5037300">
                <a:moveTo>
                  <a:pt x="3121909" y="0"/>
                </a:moveTo>
                <a:lnTo>
                  <a:pt x="5190401" y="2476081"/>
                </a:lnTo>
                <a:lnTo>
                  <a:pt x="3419909" y="5037300"/>
                </a:lnTo>
                <a:lnTo>
                  <a:pt x="0" y="3107518"/>
                </a:lnTo>
                <a:lnTo>
                  <a:pt x="3121909"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62" name="Title 1">
            <a:extLst>
              <a:ext uri="{FF2B5EF4-FFF2-40B4-BE49-F238E27FC236}">
                <a16:creationId xmlns:a16="http://schemas.microsoft.com/office/drawing/2014/main" id="{70CA26AC-D02F-8962-3291-4A8551FF08C2}"/>
              </a:ext>
            </a:extLst>
          </p:cNvPr>
          <p:cNvSpPr>
            <a:spLocks noGrp="1"/>
          </p:cNvSpPr>
          <p:nvPr>
            <p:ph type="title"/>
          </p:nvPr>
        </p:nvSpPr>
        <p:spPr>
          <a:xfrm>
            <a:off x="1065213" y="735013"/>
            <a:ext cx="5487987" cy="5106987"/>
          </a:xfrm>
        </p:spPr>
        <p:txBody>
          <a:bodyPr/>
          <a:lstStyle/>
          <a:p>
            <a:pPr algn="r" eaLnBrk="1" hangingPunct="1"/>
            <a:r>
              <a:rPr lang="en-US" altLang="en-US" sz="6000">
                <a:latin typeface="Times" pitchFamily="2" charset="0"/>
                <a:ea typeface="ＭＳ Ｐゴシック" panose="020B0600070205080204" pitchFamily="34" charset="-128"/>
              </a:rPr>
              <a:t>Curve Fitting,</a:t>
            </a:r>
            <a:br>
              <a:rPr lang="en-US" altLang="en-US" sz="6000">
                <a:latin typeface="Times" pitchFamily="2" charset="0"/>
                <a:ea typeface="ＭＳ Ｐゴシック" panose="020B0600070205080204" pitchFamily="34" charset="-128"/>
              </a:rPr>
            </a:br>
            <a:r>
              <a:rPr lang="en-US" altLang="en-US" sz="6000">
                <a:latin typeface="Times" pitchFamily="2" charset="0"/>
                <a:ea typeface="ＭＳ Ｐゴシック" panose="020B0600070205080204" pitchFamily="34" charset="-128"/>
              </a:rPr>
              <a:t>Abstractly</a:t>
            </a:r>
            <a:endParaRPr lang="en-US" altLang="en-US" sz="4800">
              <a:latin typeface="Times" pitchFamily="2" charset="0"/>
              <a:ea typeface="ＭＳ Ｐゴシック" panose="020B0600070205080204" pitchFamily="34" charset="-128"/>
            </a:endParaRPr>
          </a:p>
        </p:txBody>
      </p:sp>
      <p:sp>
        <p:nvSpPr>
          <p:cNvPr id="40963" name="Content Placeholder 2">
            <a:extLst>
              <a:ext uri="{FF2B5EF4-FFF2-40B4-BE49-F238E27FC236}">
                <a16:creationId xmlns:a16="http://schemas.microsoft.com/office/drawing/2014/main" id="{8E536FF0-E838-EB81-F4CC-CF74B0584F0B}"/>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40964" name="Slide Number Placeholder 3">
            <a:extLst>
              <a:ext uri="{FF2B5EF4-FFF2-40B4-BE49-F238E27FC236}">
                <a16:creationId xmlns:a16="http://schemas.microsoft.com/office/drawing/2014/main" id="{3ED6F8D2-DA38-C559-664C-1BE7F8EC3F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2EE3194-7FD0-9D4D-8A9B-2DE0ADD5CB56}" type="slidenum">
              <a:rPr lang="en-US" altLang="en-US" sz="1200">
                <a:solidFill>
                  <a:srgbClr val="898989"/>
                </a:solidFill>
                <a:latin typeface="Times" pitchFamily="2" charset="0"/>
              </a:rPr>
              <a:pPr eaLnBrk="1" hangingPunct="1"/>
              <a:t>28</a:t>
            </a:fld>
            <a:endParaRPr lang="en-US" altLang="en-US" sz="1200">
              <a:solidFill>
                <a:srgbClr val="898989"/>
              </a:solidFill>
              <a:latin typeface="Times"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B074718D-BB7C-D9DA-0D31-908C6F9B7F91}"/>
              </a:ext>
            </a:extLst>
          </p:cNvPr>
          <p:cNvSpPr/>
          <p:nvPr/>
        </p:nvSpPr>
        <p:spPr>
          <a:xfrm flipH="1">
            <a:off x="423863" y="403225"/>
            <a:ext cx="7696200" cy="774700"/>
          </a:xfrm>
          <a:custGeom>
            <a:avLst/>
            <a:gdLst>
              <a:gd name="connsiteX0" fmla="*/ 258079 w 7769556"/>
              <a:gd name="connsiteY0" fmla="*/ 366756 h 916890"/>
              <a:gd name="connsiteX1" fmla="*/ 7205855 w 7769556"/>
              <a:gd name="connsiteY1" fmla="*/ 0 h 916890"/>
              <a:gd name="connsiteX2" fmla="*/ 7769556 w 7769556"/>
              <a:gd name="connsiteY2" fmla="*/ 916890 h 916890"/>
              <a:gd name="connsiteX3" fmla="*/ 0 w 7769556"/>
              <a:gd name="connsiteY3" fmla="*/ 862556 h 916890"/>
              <a:gd name="connsiteX4" fmla="*/ 258079 w 7769556"/>
              <a:gd name="connsiteY4" fmla="*/ 366756 h 91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9556" h="916890">
                <a:moveTo>
                  <a:pt x="258079" y="366756"/>
                </a:moveTo>
                <a:lnTo>
                  <a:pt x="7205855" y="0"/>
                </a:lnTo>
                <a:lnTo>
                  <a:pt x="7769556" y="916890"/>
                </a:lnTo>
                <a:lnTo>
                  <a:pt x="0" y="862556"/>
                </a:lnTo>
                <a:lnTo>
                  <a:pt x="258079" y="366756"/>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986" name="Title 1">
            <a:extLst>
              <a:ext uri="{FF2B5EF4-FFF2-40B4-BE49-F238E27FC236}">
                <a16:creationId xmlns:a16="http://schemas.microsoft.com/office/drawing/2014/main" id="{DEA96011-BD3D-9D01-B9CE-CD345FDA2D56}"/>
              </a:ext>
            </a:extLst>
          </p:cNvPr>
          <p:cNvSpPr>
            <a:spLocks noGrp="1"/>
          </p:cNvSpPr>
          <p:nvPr>
            <p:ph type="title"/>
          </p:nvPr>
        </p:nvSpPr>
        <p:spPr>
          <a:xfrm>
            <a:off x="471488" y="274638"/>
            <a:ext cx="8008937" cy="1003300"/>
          </a:xfrm>
        </p:spPr>
        <p:txBody>
          <a:bodyPr/>
          <a:lstStyle/>
          <a:p>
            <a:pPr eaLnBrk="1" hangingPunct="1"/>
            <a:r>
              <a:rPr lang="en-US" altLang="en-US">
                <a:latin typeface="Times" pitchFamily="2" charset="0"/>
                <a:ea typeface="ＭＳ Ｐゴシック" panose="020B0600070205080204" pitchFamily="34" charset="-128"/>
              </a:rPr>
              <a:t>Hierarchy of Functions</a:t>
            </a:r>
          </a:p>
        </p:txBody>
      </p:sp>
      <p:sp>
        <p:nvSpPr>
          <p:cNvPr id="41987" name="Content Placeholder 2">
            <a:extLst>
              <a:ext uri="{FF2B5EF4-FFF2-40B4-BE49-F238E27FC236}">
                <a16:creationId xmlns:a16="http://schemas.microsoft.com/office/drawing/2014/main" id="{70AA3280-4419-4A7E-463E-FFA51BCE002D}"/>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41988" name="Slide Number Placeholder 3">
            <a:extLst>
              <a:ext uri="{FF2B5EF4-FFF2-40B4-BE49-F238E27FC236}">
                <a16:creationId xmlns:a16="http://schemas.microsoft.com/office/drawing/2014/main" id="{BC83914B-2C53-136F-D0DC-1FD3ED198356}"/>
              </a:ext>
            </a:extLst>
          </p:cNvPr>
          <p:cNvSpPr>
            <a:spLocks noGrp="1"/>
          </p:cNvSpPr>
          <p:nvPr>
            <p:ph type="sldNum" sz="quarter" idx="12"/>
          </p:nvPr>
        </p:nvSpPr>
        <p:spPr bwMode="auto">
          <a:xfrm>
            <a:off x="65405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96DA2A5-29AD-734D-9EE2-553B0C1C75A6}" type="slidenum">
              <a:rPr lang="en-US" altLang="en-US" sz="1200">
                <a:solidFill>
                  <a:srgbClr val="898989"/>
                </a:solidFill>
                <a:latin typeface="Times" pitchFamily="2" charset="0"/>
              </a:rPr>
              <a:pPr eaLnBrk="1" hangingPunct="1"/>
              <a:t>29</a:t>
            </a:fld>
            <a:endParaRPr lang="en-US" altLang="en-US" sz="1200">
              <a:solidFill>
                <a:srgbClr val="898989"/>
              </a:solidFill>
              <a:latin typeface="Times" pitchFamily="2" charset="0"/>
            </a:endParaRPr>
          </a:p>
        </p:txBody>
      </p:sp>
      <p:pic>
        <p:nvPicPr>
          <p:cNvPr id="41989" name="Picture 10" descr="prime_plots_illustrator.eps">
            <a:extLst>
              <a:ext uri="{FF2B5EF4-FFF2-40B4-BE49-F238E27FC236}">
                <a16:creationId xmlns:a16="http://schemas.microsoft.com/office/drawing/2014/main" id="{E8B118A5-2CDB-8716-95DE-D1574A5D53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828800"/>
            <a:ext cx="607695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11">
            <a:extLst>
              <a:ext uri="{FF2B5EF4-FFF2-40B4-BE49-F238E27FC236}">
                <a16:creationId xmlns:a16="http://schemas.microsoft.com/office/drawing/2014/main" id="{2AEDE40E-38CA-7EED-AB43-6337CB1410FC}"/>
              </a:ext>
            </a:extLst>
          </p:cNvPr>
          <p:cNvSpPr txBox="1">
            <a:spLocks noChangeArrowheads="1"/>
          </p:cNvSpPr>
          <p:nvPr/>
        </p:nvSpPr>
        <p:spPr bwMode="auto">
          <a:xfrm>
            <a:off x="6334125" y="4219575"/>
            <a:ext cx="95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000090"/>
                </a:solidFill>
                <a:latin typeface="Times" pitchFamily="2" charset="0"/>
              </a:rPr>
              <a:t>constant</a:t>
            </a:r>
          </a:p>
        </p:txBody>
      </p:sp>
      <p:sp>
        <p:nvSpPr>
          <p:cNvPr id="41991" name="TextBox 12">
            <a:extLst>
              <a:ext uri="{FF2B5EF4-FFF2-40B4-BE49-F238E27FC236}">
                <a16:creationId xmlns:a16="http://schemas.microsoft.com/office/drawing/2014/main" id="{6787DD3A-DE65-42BB-38EF-4DF7B08D2574}"/>
              </a:ext>
            </a:extLst>
          </p:cNvPr>
          <p:cNvSpPr txBox="1">
            <a:spLocks noChangeArrowheads="1"/>
          </p:cNvSpPr>
          <p:nvPr/>
        </p:nvSpPr>
        <p:spPr bwMode="auto">
          <a:xfrm>
            <a:off x="6334125" y="30861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008000"/>
                </a:solidFill>
                <a:latin typeface="Times" pitchFamily="2" charset="0"/>
              </a:rPr>
              <a:t>linear</a:t>
            </a:r>
          </a:p>
        </p:txBody>
      </p:sp>
      <p:sp>
        <p:nvSpPr>
          <p:cNvPr id="14" name="TextBox 13">
            <a:extLst>
              <a:ext uri="{FF2B5EF4-FFF2-40B4-BE49-F238E27FC236}">
                <a16:creationId xmlns:a16="http://schemas.microsoft.com/office/drawing/2014/main" id="{14D7A339-BA73-788C-EC39-9B537950FB3D}"/>
              </a:ext>
            </a:extLst>
          </p:cNvPr>
          <p:cNvSpPr txBox="1"/>
          <p:nvPr/>
        </p:nvSpPr>
        <p:spPr>
          <a:xfrm>
            <a:off x="6334125" y="2578100"/>
            <a:ext cx="1044575" cy="369888"/>
          </a:xfrm>
          <a:prstGeom prst="rect">
            <a:avLst/>
          </a:prstGeom>
          <a:noFill/>
        </p:spPr>
        <p:txBody>
          <a:bodyPr wrap="none">
            <a:spAutoFit/>
          </a:bodyPr>
          <a:lstStyle/>
          <a:p>
            <a:pPr>
              <a:defRPr/>
            </a:pPr>
            <a:r>
              <a:rPr lang="en-US" dirty="0">
                <a:solidFill>
                  <a:schemeClr val="tx2">
                    <a:lumMod val="60000"/>
                    <a:lumOff val="40000"/>
                  </a:schemeClr>
                </a:solidFill>
                <a:latin typeface="Times"/>
                <a:ea typeface="ＭＳ Ｐゴシック" charset="-128"/>
                <a:cs typeface="Times"/>
              </a:rPr>
              <a:t>quadratic</a:t>
            </a:r>
          </a:p>
        </p:txBody>
      </p:sp>
      <p:sp>
        <p:nvSpPr>
          <p:cNvPr id="41993" name="TextBox 15">
            <a:extLst>
              <a:ext uri="{FF2B5EF4-FFF2-40B4-BE49-F238E27FC236}">
                <a16:creationId xmlns:a16="http://schemas.microsoft.com/office/drawing/2014/main" id="{BD2795E2-33BF-D3DF-1EB6-0C544856E12B}"/>
              </a:ext>
            </a:extLst>
          </p:cNvPr>
          <p:cNvSpPr txBox="1">
            <a:spLocks noChangeArrowheads="1"/>
          </p:cNvSpPr>
          <p:nvPr/>
        </p:nvSpPr>
        <p:spPr bwMode="auto">
          <a:xfrm>
            <a:off x="6334125" y="17335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660066"/>
                </a:solidFill>
                <a:latin typeface="Times" pitchFamily="2" charset="0"/>
              </a:rPr>
              <a:t>quartic</a:t>
            </a:r>
          </a:p>
        </p:txBody>
      </p:sp>
      <p:sp>
        <p:nvSpPr>
          <p:cNvPr id="17" name="TextBox 16">
            <a:extLst>
              <a:ext uri="{FF2B5EF4-FFF2-40B4-BE49-F238E27FC236}">
                <a16:creationId xmlns:a16="http://schemas.microsoft.com/office/drawing/2014/main" id="{EA8B47D0-8980-6042-41B0-E2A65280AFAA}"/>
              </a:ext>
            </a:extLst>
          </p:cNvPr>
          <p:cNvSpPr txBox="1"/>
          <p:nvPr/>
        </p:nvSpPr>
        <p:spPr>
          <a:xfrm>
            <a:off x="6334125" y="2209800"/>
            <a:ext cx="685800" cy="368300"/>
          </a:xfrm>
          <a:prstGeom prst="rect">
            <a:avLst/>
          </a:prstGeom>
          <a:noFill/>
        </p:spPr>
        <p:txBody>
          <a:bodyPr wrap="none">
            <a:spAutoFit/>
          </a:bodyPr>
          <a:lstStyle/>
          <a:p>
            <a:pPr>
              <a:defRPr/>
            </a:pPr>
            <a:r>
              <a:rPr lang="en-US" dirty="0">
                <a:solidFill>
                  <a:schemeClr val="accent2">
                    <a:lumMod val="75000"/>
                  </a:schemeClr>
                </a:solidFill>
                <a:latin typeface="Times"/>
                <a:ea typeface="ＭＳ Ｐゴシック" charset="-128"/>
                <a:cs typeface="Times"/>
              </a:rPr>
              <a:t>cubic</a:t>
            </a:r>
          </a:p>
        </p:txBody>
      </p:sp>
      <p:sp>
        <p:nvSpPr>
          <p:cNvPr id="20" name="Oval 19">
            <a:extLst>
              <a:ext uri="{FF2B5EF4-FFF2-40B4-BE49-F238E27FC236}">
                <a16:creationId xmlns:a16="http://schemas.microsoft.com/office/drawing/2014/main" id="{A75762FC-5D24-95F4-30AD-7ECD219E9B34}"/>
              </a:ext>
            </a:extLst>
          </p:cNvPr>
          <p:cNvSpPr/>
          <p:nvPr/>
        </p:nvSpPr>
        <p:spPr>
          <a:xfrm>
            <a:off x="6715125" y="1733550"/>
            <a:ext cx="46038" cy="4603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Oval 20">
            <a:extLst>
              <a:ext uri="{FF2B5EF4-FFF2-40B4-BE49-F238E27FC236}">
                <a16:creationId xmlns:a16="http://schemas.microsoft.com/office/drawing/2014/main" id="{1CB584CA-165E-E8C8-085B-5D17C68F50A3}"/>
              </a:ext>
            </a:extLst>
          </p:cNvPr>
          <p:cNvSpPr/>
          <p:nvPr/>
        </p:nvSpPr>
        <p:spPr>
          <a:xfrm>
            <a:off x="6718300" y="1644650"/>
            <a:ext cx="46038" cy="4603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051482A8-78EB-88D7-A76E-459E5322B725}"/>
              </a:ext>
            </a:extLst>
          </p:cNvPr>
          <p:cNvSpPr/>
          <p:nvPr/>
        </p:nvSpPr>
        <p:spPr>
          <a:xfrm>
            <a:off x="6721475" y="1555750"/>
            <a:ext cx="46038" cy="4603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26">
            <a:extLst>
              <a:ext uri="{FF2B5EF4-FFF2-40B4-BE49-F238E27FC236}">
                <a16:creationId xmlns:a16="http://schemas.microsoft.com/office/drawing/2014/main" id="{4D8AF606-CB77-2875-0B09-CB9B8CD8A044}"/>
              </a:ext>
            </a:extLst>
          </p:cNvPr>
          <p:cNvGrpSpPr>
            <a:grpSpLocks/>
          </p:cNvGrpSpPr>
          <p:nvPr/>
        </p:nvGrpSpPr>
        <p:grpSpPr bwMode="auto">
          <a:xfrm>
            <a:off x="1854200" y="1436688"/>
            <a:ext cx="6175375" cy="4770437"/>
            <a:chOff x="1853653" y="1436450"/>
            <a:chExt cx="6176709" cy="4769401"/>
          </a:xfrm>
        </p:grpSpPr>
        <p:sp>
          <p:nvSpPr>
            <p:cNvPr id="7" name="Left Arrow 6">
              <a:extLst>
                <a:ext uri="{FF2B5EF4-FFF2-40B4-BE49-F238E27FC236}">
                  <a16:creationId xmlns:a16="http://schemas.microsoft.com/office/drawing/2014/main" id="{45E26D49-3078-F02A-CC00-FE4F08C9C274}"/>
                </a:ext>
              </a:extLst>
            </p:cNvPr>
            <p:cNvSpPr/>
            <p:nvPr/>
          </p:nvSpPr>
          <p:spPr>
            <a:xfrm rot="5400000">
              <a:off x="5978062" y="2988580"/>
              <a:ext cx="3604429" cy="500170"/>
            </a:xfrm>
            <a:prstGeom prst="leftArrow">
              <a:avLst>
                <a:gd name="adj1" fmla="val 50000"/>
                <a:gd name="adj2" fmla="val 73754"/>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001" name="TextBox 24">
              <a:extLst>
                <a:ext uri="{FF2B5EF4-FFF2-40B4-BE49-F238E27FC236}">
                  <a16:creationId xmlns:a16="http://schemas.microsoft.com/office/drawing/2014/main" id="{F7F9E1B1-9C83-489F-6EA8-D64A59E2991C}"/>
                </a:ext>
              </a:extLst>
            </p:cNvPr>
            <p:cNvSpPr txBox="1">
              <a:spLocks noChangeArrowheads="1"/>
            </p:cNvSpPr>
            <p:nvPr/>
          </p:nvSpPr>
          <p:spPr bwMode="auto">
            <a:xfrm>
              <a:off x="1853653" y="5682664"/>
              <a:ext cx="4967747" cy="52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a:latin typeface="Times" pitchFamily="2" charset="0"/>
                </a:rPr>
                <a:t>Choose the simplest that works.</a:t>
              </a:r>
            </a:p>
          </p:txBody>
        </p:sp>
      </p:grpSp>
      <p:sp>
        <p:nvSpPr>
          <p:cNvPr id="41999" name="TextBox 25">
            <a:extLst>
              <a:ext uri="{FF2B5EF4-FFF2-40B4-BE49-F238E27FC236}">
                <a16:creationId xmlns:a16="http://schemas.microsoft.com/office/drawing/2014/main" id="{C4D009E3-FF89-4201-1E7D-AB04D1E2C09B}"/>
              </a:ext>
            </a:extLst>
          </p:cNvPr>
          <p:cNvSpPr txBox="1">
            <a:spLocks noChangeArrowheads="1"/>
          </p:cNvSpPr>
          <p:nvPr/>
        </p:nvSpPr>
        <p:spPr bwMode="auto">
          <a:xfrm>
            <a:off x="468313" y="5746750"/>
            <a:ext cx="865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Real least squares fit to the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2EA5-40C9-372F-F2E5-BD86047D4D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5A6720-7A38-2832-3DC0-A513F97AACE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279AE22-D661-8C5E-5DAC-91E97786476B}"/>
              </a:ext>
            </a:extLst>
          </p:cNvPr>
          <p:cNvSpPr>
            <a:spLocks noGrp="1"/>
          </p:cNvSpPr>
          <p:nvPr>
            <p:ph type="sldNum" sz="quarter" idx="12"/>
          </p:nvPr>
        </p:nvSpPr>
        <p:spPr/>
        <p:txBody>
          <a:bodyPr/>
          <a:lstStyle/>
          <a:p>
            <a:fld id="{5C7F743F-7FAB-514D-9C1F-DE83E53AECE6}" type="slidenum">
              <a:rPr lang="en-US" altLang="en-US" smtClean="0"/>
              <a:pPr/>
              <a:t>3</a:t>
            </a:fld>
            <a:endParaRPr lang="en-US" altLang="en-US"/>
          </a:p>
        </p:txBody>
      </p:sp>
      <p:grpSp>
        <p:nvGrpSpPr>
          <p:cNvPr id="5" name="Group 4">
            <a:extLst>
              <a:ext uri="{FF2B5EF4-FFF2-40B4-BE49-F238E27FC236}">
                <a16:creationId xmlns:a16="http://schemas.microsoft.com/office/drawing/2014/main" id="{1F45390B-B91B-108E-3EF5-93105D2E1D21}"/>
              </a:ext>
            </a:extLst>
          </p:cNvPr>
          <p:cNvGrpSpPr/>
          <p:nvPr/>
        </p:nvGrpSpPr>
        <p:grpSpPr>
          <a:xfrm>
            <a:off x="146459" y="644516"/>
            <a:ext cx="8838046" cy="5845184"/>
            <a:chOff x="195508" y="59841"/>
            <a:chExt cx="8838046" cy="5845184"/>
          </a:xfrm>
        </p:grpSpPr>
        <p:pic>
          <p:nvPicPr>
            <p:cNvPr id="6" name="Content Placeholder 5">
              <a:extLst>
                <a:ext uri="{FF2B5EF4-FFF2-40B4-BE49-F238E27FC236}">
                  <a16:creationId xmlns:a16="http://schemas.microsoft.com/office/drawing/2014/main" id="{60FA8B7E-FB18-68F9-F47B-34CC424942EC}"/>
                </a:ext>
              </a:extLst>
            </p:cNvPr>
            <p:cNvPicPr>
              <a:picLocks noChangeAspect="1"/>
            </p:cNvPicPr>
            <p:nvPr/>
          </p:nvPicPr>
          <p:blipFill>
            <a:blip r:embed="rId2"/>
            <a:stretch>
              <a:fillRect/>
            </a:stretch>
          </p:blipFill>
          <p:spPr bwMode="auto">
            <a:xfrm>
              <a:off x="195508" y="59841"/>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4561591C-3ED6-8EF8-F430-6FA0DDF39FCC}"/>
                </a:ext>
              </a:extLst>
            </p:cNvPr>
            <p:cNvPicPr>
              <a:picLocks noChangeAspect="1"/>
            </p:cNvPicPr>
            <p:nvPr/>
          </p:nvPicPr>
          <p:blipFill>
            <a:blip r:embed="rId3"/>
            <a:stretch>
              <a:fillRect/>
            </a:stretch>
          </p:blipFill>
          <p:spPr>
            <a:xfrm>
              <a:off x="2638031" y="374438"/>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C21A7A0-9071-3D08-BF25-0DD3B619D44D}"/>
                </a:ext>
              </a:extLst>
            </p:cNvPr>
            <p:cNvPicPr>
              <a:picLocks noChangeAspect="1"/>
            </p:cNvPicPr>
            <p:nvPr/>
          </p:nvPicPr>
          <p:blipFill>
            <a:blip r:embed="rId4"/>
            <a:stretch>
              <a:fillRect/>
            </a:stretch>
          </p:blipFill>
          <p:spPr>
            <a:xfrm>
              <a:off x="5556228" y="689035"/>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grpSp>
      <p:grpSp>
        <p:nvGrpSpPr>
          <p:cNvPr id="11" name="Group 10">
            <a:extLst>
              <a:ext uri="{FF2B5EF4-FFF2-40B4-BE49-F238E27FC236}">
                <a16:creationId xmlns:a16="http://schemas.microsoft.com/office/drawing/2014/main" id="{4C479E4B-F28C-FA6E-613A-87BD0641A5C7}"/>
              </a:ext>
            </a:extLst>
          </p:cNvPr>
          <p:cNvGrpSpPr/>
          <p:nvPr/>
        </p:nvGrpSpPr>
        <p:grpSpPr>
          <a:xfrm>
            <a:off x="434340" y="1143000"/>
            <a:ext cx="5032746" cy="4240530"/>
            <a:chOff x="434340" y="1143000"/>
            <a:chExt cx="5032746" cy="4240530"/>
          </a:xfrm>
        </p:grpSpPr>
        <p:sp>
          <p:nvSpPr>
            <p:cNvPr id="9" name="Freeform 8">
              <a:extLst>
                <a:ext uri="{FF2B5EF4-FFF2-40B4-BE49-F238E27FC236}">
                  <a16:creationId xmlns:a16="http://schemas.microsoft.com/office/drawing/2014/main" id="{2F771C55-5175-1D62-990D-2EFBC4CBACEE}"/>
                </a:ext>
              </a:extLst>
            </p:cNvPr>
            <p:cNvSpPr/>
            <p:nvPr/>
          </p:nvSpPr>
          <p:spPr>
            <a:xfrm>
              <a:off x="434340" y="4034790"/>
              <a:ext cx="2114550" cy="1348740"/>
            </a:xfrm>
            <a:custGeom>
              <a:avLst/>
              <a:gdLst>
                <a:gd name="connsiteX0" fmla="*/ 0 w 2114550"/>
                <a:gd name="connsiteY0" fmla="*/ 0 h 1348740"/>
                <a:gd name="connsiteX1" fmla="*/ 2114550 w 2114550"/>
                <a:gd name="connsiteY1" fmla="*/ 80010 h 1348740"/>
                <a:gd name="connsiteX2" fmla="*/ 2103120 w 2114550"/>
                <a:gd name="connsiteY2" fmla="*/ 1348740 h 1348740"/>
                <a:gd name="connsiteX3" fmla="*/ 34290 w 2114550"/>
                <a:gd name="connsiteY3" fmla="*/ 1280160 h 1348740"/>
                <a:gd name="connsiteX4" fmla="*/ 0 w 2114550"/>
                <a:gd name="connsiteY4" fmla="*/ 0 h 134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1348740">
                  <a:moveTo>
                    <a:pt x="0" y="0"/>
                  </a:moveTo>
                  <a:lnTo>
                    <a:pt x="2114550" y="80010"/>
                  </a:lnTo>
                  <a:lnTo>
                    <a:pt x="2103120" y="1348740"/>
                  </a:lnTo>
                  <a:lnTo>
                    <a:pt x="34290" y="1280160"/>
                  </a:lnTo>
                  <a:lnTo>
                    <a:pt x="0" y="0"/>
                  </a:lnTo>
                  <a:close/>
                </a:path>
              </a:pathLst>
            </a:cu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67B003-0C18-98BD-8CA8-18EA19D2AC7D}"/>
                </a:ext>
              </a:extLst>
            </p:cNvPr>
            <p:cNvSpPr/>
            <p:nvPr/>
          </p:nvSpPr>
          <p:spPr>
            <a:xfrm>
              <a:off x="2846069" y="1143000"/>
              <a:ext cx="2621017" cy="3268980"/>
            </a:xfrm>
            <a:custGeom>
              <a:avLst/>
              <a:gdLst>
                <a:gd name="connsiteX0" fmla="*/ 0 w 2114550"/>
                <a:gd name="connsiteY0" fmla="*/ 0 h 1348740"/>
                <a:gd name="connsiteX1" fmla="*/ 2114550 w 2114550"/>
                <a:gd name="connsiteY1" fmla="*/ 80010 h 1348740"/>
                <a:gd name="connsiteX2" fmla="*/ 2103120 w 2114550"/>
                <a:gd name="connsiteY2" fmla="*/ 1348740 h 1348740"/>
                <a:gd name="connsiteX3" fmla="*/ 34290 w 2114550"/>
                <a:gd name="connsiteY3" fmla="*/ 1280160 h 1348740"/>
                <a:gd name="connsiteX4" fmla="*/ 0 w 2114550"/>
                <a:gd name="connsiteY4" fmla="*/ 0 h 134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1348740">
                  <a:moveTo>
                    <a:pt x="0" y="0"/>
                  </a:moveTo>
                  <a:lnTo>
                    <a:pt x="2114550" y="80010"/>
                  </a:lnTo>
                  <a:lnTo>
                    <a:pt x="2103120" y="1348740"/>
                  </a:lnTo>
                  <a:lnTo>
                    <a:pt x="34290" y="1280160"/>
                  </a:lnTo>
                  <a:lnTo>
                    <a:pt x="0" y="0"/>
                  </a:lnTo>
                  <a:close/>
                </a:path>
              </a:pathLst>
            </a:cu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31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3478A54E-75C6-8FF0-920E-30CF80EF8DD4}"/>
              </a:ext>
            </a:extLst>
          </p:cNvPr>
          <p:cNvSpPr/>
          <p:nvPr/>
        </p:nvSpPr>
        <p:spPr>
          <a:xfrm flipH="1">
            <a:off x="423863" y="403225"/>
            <a:ext cx="7729537" cy="774700"/>
          </a:xfrm>
          <a:custGeom>
            <a:avLst/>
            <a:gdLst>
              <a:gd name="connsiteX0" fmla="*/ 258079 w 7769556"/>
              <a:gd name="connsiteY0" fmla="*/ 366756 h 916890"/>
              <a:gd name="connsiteX1" fmla="*/ 7205855 w 7769556"/>
              <a:gd name="connsiteY1" fmla="*/ 0 h 916890"/>
              <a:gd name="connsiteX2" fmla="*/ 7769556 w 7769556"/>
              <a:gd name="connsiteY2" fmla="*/ 916890 h 916890"/>
              <a:gd name="connsiteX3" fmla="*/ 0 w 7769556"/>
              <a:gd name="connsiteY3" fmla="*/ 862556 h 916890"/>
              <a:gd name="connsiteX4" fmla="*/ 258079 w 7769556"/>
              <a:gd name="connsiteY4" fmla="*/ 366756 h 91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9556" h="916890">
                <a:moveTo>
                  <a:pt x="258079" y="366756"/>
                </a:moveTo>
                <a:lnTo>
                  <a:pt x="7205855" y="0"/>
                </a:lnTo>
                <a:lnTo>
                  <a:pt x="7769556" y="916890"/>
                </a:lnTo>
                <a:lnTo>
                  <a:pt x="0" y="862556"/>
                </a:lnTo>
                <a:lnTo>
                  <a:pt x="258079" y="366756"/>
                </a:lnTo>
                <a:close/>
              </a:path>
            </a:pathLst>
          </a:custGeom>
          <a:solidFill>
            <a:srgbClr val="CA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034" name="Title 1">
            <a:extLst>
              <a:ext uri="{FF2B5EF4-FFF2-40B4-BE49-F238E27FC236}">
                <a16:creationId xmlns:a16="http://schemas.microsoft.com/office/drawing/2014/main" id="{B0B6F42D-BB23-56D2-711D-92D34C402A0E}"/>
              </a:ext>
            </a:extLst>
          </p:cNvPr>
          <p:cNvSpPr>
            <a:spLocks noGrp="1"/>
          </p:cNvSpPr>
          <p:nvPr>
            <p:ph type="title"/>
          </p:nvPr>
        </p:nvSpPr>
        <p:spPr/>
        <p:txBody>
          <a:bodyPr/>
          <a:lstStyle/>
          <a:p>
            <a:pPr eaLnBrk="1" hangingPunct="1"/>
            <a:r>
              <a:rPr lang="en-US" altLang="en-US" sz="3200">
                <a:latin typeface="Times" pitchFamily="2" charset="0"/>
                <a:ea typeface="ＭＳ Ｐゴシック" panose="020B0600070205080204" pitchFamily="34" charset="-128"/>
              </a:rPr>
              <a:t>Background Assumptions </a:t>
            </a:r>
            <a:r>
              <a:rPr lang="en-US" altLang="en-US" sz="2000">
                <a:latin typeface="Times" pitchFamily="2" charset="0"/>
                <a:ea typeface="ＭＳ Ｐゴシック" panose="020B0600070205080204" pitchFamily="34" charset="-128"/>
              </a:rPr>
              <a:t>make simplicity a mark of truth.</a:t>
            </a:r>
          </a:p>
        </p:txBody>
      </p:sp>
      <p:sp>
        <p:nvSpPr>
          <p:cNvPr id="44035" name="Content Placeholder 2">
            <a:extLst>
              <a:ext uri="{FF2B5EF4-FFF2-40B4-BE49-F238E27FC236}">
                <a16:creationId xmlns:a16="http://schemas.microsoft.com/office/drawing/2014/main" id="{C876CC69-9F96-061D-3A4A-BDFE76E4EB1E}"/>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44036" name="Slide Number Placeholder 3">
            <a:extLst>
              <a:ext uri="{FF2B5EF4-FFF2-40B4-BE49-F238E27FC236}">
                <a16:creationId xmlns:a16="http://schemas.microsoft.com/office/drawing/2014/main" id="{AEC5D776-D83D-B111-FEB3-FAE42E27EB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23B7DDE-7E36-024F-BE6B-8AF0CAF46AF9}" type="slidenum">
              <a:rPr lang="en-US" altLang="en-US" sz="1200">
                <a:solidFill>
                  <a:srgbClr val="898989"/>
                </a:solidFill>
                <a:latin typeface="Times" pitchFamily="2" charset="0"/>
              </a:rPr>
              <a:pPr eaLnBrk="1" hangingPunct="1"/>
              <a:t>30</a:t>
            </a:fld>
            <a:endParaRPr lang="en-US" altLang="en-US" sz="1200">
              <a:solidFill>
                <a:srgbClr val="898989"/>
              </a:solidFill>
              <a:latin typeface="Times" pitchFamily="2" charset="0"/>
            </a:endParaRPr>
          </a:p>
        </p:txBody>
      </p:sp>
      <p:grpSp>
        <p:nvGrpSpPr>
          <p:cNvPr id="2" name="Group 34">
            <a:extLst>
              <a:ext uri="{FF2B5EF4-FFF2-40B4-BE49-F238E27FC236}">
                <a16:creationId xmlns:a16="http://schemas.microsoft.com/office/drawing/2014/main" id="{E1B61432-B363-25ED-27CF-D6DEE0328BED}"/>
              </a:ext>
            </a:extLst>
          </p:cNvPr>
          <p:cNvGrpSpPr>
            <a:grpSpLocks/>
          </p:cNvGrpSpPr>
          <p:nvPr/>
        </p:nvGrpSpPr>
        <p:grpSpPr bwMode="auto">
          <a:xfrm>
            <a:off x="454025" y="3922713"/>
            <a:ext cx="7080250" cy="1692275"/>
            <a:chOff x="453529" y="3923120"/>
            <a:chExt cx="7079857" cy="1691743"/>
          </a:xfrm>
        </p:grpSpPr>
        <p:sp>
          <p:nvSpPr>
            <p:cNvPr id="29" name="Freeform 28">
              <a:extLst>
                <a:ext uri="{FF2B5EF4-FFF2-40B4-BE49-F238E27FC236}">
                  <a16:creationId xmlns:a16="http://schemas.microsoft.com/office/drawing/2014/main" id="{FC321BD9-03E9-9121-B556-F02B0D9C4C77}"/>
                </a:ext>
              </a:extLst>
            </p:cNvPr>
            <p:cNvSpPr/>
            <p:nvPr/>
          </p:nvSpPr>
          <p:spPr>
            <a:xfrm>
              <a:off x="453529" y="3978665"/>
              <a:ext cx="3130376" cy="1579066"/>
            </a:xfrm>
            <a:custGeom>
              <a:avLst/>
              <a:gdLst>
                <a:gd name="connsiteX0" fmla="*/ 0 w 2625938"/>
                <a:gd name="connsiteY0" fmla="*/ 153389 h 1429581"/>
                <a:gd name="connsiteX1" fmla="*/ 2282357 w 2625938"/>
                <a:gd name="connsiteY1" fmla="*/ 0 h 1429581"/>
                <a:gd name="connsiteX2" fmla="*/ 2625938 w 2625938"/>
                <a:gd name="connsiteY2" fmla="*/ 1276193 h 1429581"/>
                <a:gd name="connsiteX3" fmla="*/ 214738 w 2625938"/>
                <a:gd name="connsiteY3" fmla="*/ 1429581 h 1429581"/>
                <a:gd name="connsiteX4" fmla="*/ 0 w 2625938"/>
                <a:gd name="connsiteY4" fmla="*/ 153389 h 142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938" h="1429581">
                  <a:moveTo>
                    <a:pt x="0" y="153389"/>
                  </a:moveTo>
                  <a:lnTo>
                    <a:pt x="2282357" y="0"/>
                  </a:lnTo>
                  <a:lnTo>
                    <a:pt x="2625938" y="1276193"/>
                  </a:lnTo>
                  <a:lnTo>
                    <a:pt x="214738" y="1429581"/>
                  </a:lnTo>
                  <a:lnTo>
                    <a:pt x="0" y="153389"/>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52" name="TextBox 7">
              <a:extLst>
                <a:ext uri="{FF2B5EF4-FFF2-40B4-BE49-F238E27FC236}">
                  <a16:creationId xmlns:a16="http://schemas.microsoft.com/office/drawing/2014/main" id="{2D618DEF-2E6C-A37E-118F-DC7B630E9E2D}"/>
                </a:ext>
              </a:extLst>
            </p:cNvPr>
            <p:cNvSpPr txBox="1">
              <a:spLocks noChangeArrowheads="1"/>
            </p:cNvSpPr>
            <p:nvPr/>
          </p:nvSpPr>
          <p:spPr bwMode="auto">
            <a:xfrm>
              <a:off x="613514" y="3923120"/>
              <a:ext cx="3100401" cy="169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II.</a:t>
              </a:r>
              <a:r>
                <a:rPr lang="en-US" altLang="en-US" sz="2800">
                  <a:latin typeface="Times" pitchFamily="2" charset="0"/>
                </a:rPr>
                <a:t> Order hierarchy matches</a:t>
              </a:r>
              <a:r>
                <a:rPr lang="en-US" altLang="en-US" sz="2000">
                  <a:latin typeface="Times" pitchFamily="2" charset="0"/>
                </a:rPr>
                <a:t> the strength, likelihood of processes, causes.</a:t>
              </a:r>
            </a:p>
          </p:txBody>
        </p:sp>
        <p:sp>
          <p:nvSpPr>
            <p:cNvPr id="44053" name="TextBox 20">
              <a:extLst>
                <a:ext uri="{FF2B5EF4-FFF2-40B4-BE49-F238E27FC236}">
                  <a16:creationId xmlns:a16="http://schemas.microsoft.com/office/drawing/2014/main" id="{E603DB54-B732-F533-9D3B-BD517D858ECE}"/>
                </a:ext>
              </a:extLst>
            </p:cNvPr>
            <p:cNvSpPr txBox="1">
              <a:spLocks noChangeArrowheads="1"/>
            </p:cNvSpPr>
            <p:nvPr/>
          </p:nvSpPr>
          <p:spPr bwMode="auto">
            <a:xfrm>
              <a:off x="4163453" y="4057387"/>
              <a:ext cx="336993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For cyclic processes,</a:t>
              </a:r>
            </a:p>
            <a:p>
              <a:pPr eaLnBrk="1" hangingPunct="1"/>
              <a:r>
                <a:rPr lang="en-US" altLang="en-US" sz="1600">
                  <a:latin typeface="Times" pitchFamily="2" charset="0"/>
                </a:rPr>
                <a:t>first fit periodic function</a:t>
              </a:r>
            </a:p>
            <a:p>
              <a:pPr eaLnBrk="1" hangingPunct="1"/>
              <a:r>
                <a:rPr lang="en-US" altLang="en-US" sz="500">
                  <a:latin typeface="Times" pitchFamily="2" charset="0"/>
                </a:rPr>
                <a:t> </a:t>
              </a:r>
            </a:p>
            <a:p>
              <a:pPr eaLnBrk="1" hangingPunct="1"/>
              <a:r>
                <a:rPr lang="en-US" altLang="en-US" sz="1600">
                  <a:latin typeface="Times" pitchFamily="2" charset="0"/>
                </a:rPr>
                <a:t>sin (t) = x – </a:t>
              </a:r>
              <a:r>
                <a:rPr lang="en-US" altLang="en-US" sz="1100">
                  <a:latin typeface="Times" pitchFamily="2" charset="0"/>
                </a:rPr>
                <a:t>(1/3!)</a:t>
              </a:r>
              <a:r>
                <a:rPr lang="en-US" altLang="en-US" sz="1600">
                  <a:latin typeface="Times" pitchFamily="2" charset="0"/>
                </a:rPr>
                <a:t> t</a:t>
              </a:r>
              <a:r>
                <a:rPr lang="en-US" altLang="en-US" sz="1600" baseline="30000">
                  <a:latin typeface="Times" pitchFamily="2" charset="0"/>
                </a:rPr>
                <a:t>3 </a:t>
              </a:r>
              <a:r>
                <a:rPr lang="en-US" altLang="en-US" sz="1600">
                  <a:latin typeface="Times" pitchFamily="2" charset="0"/>
                </a:rPr>
                <a:t>+ </a:t>
              </a:r>
              <a:r>
                <a:rPr lang="en-US" altLang="en-US" sz="1100">
                  <a:latin typeface="Times" pitchFamily="2" charset="0"/>
                </a:rPr>
                <a:t>(1/5!)</a:t>
              </a:r>
              <a:r>
                <a:rPr lang="en-US" altLang="en-US" sz="1600">
                  <a:latin typeface="Times" pitchFamily="2" charset="0"/>
                </a:rPr>
                <a:t> t</a:t>
              </a:r>
              <a:r>
                <a:rPr lang="en-US" altLang="en-US" sz="1600" baseline="30000">
                  <a:latin typeface="Times" pitchFamily="2" charset="0"/>
                </a:rPr>
                <a:t>5</a:t>
              </a:r>
              <a:r>
                <a:rPr lang="en-US" altLang="en-US" sz="1600">
                  <a:latin typeface="Times" pitchFamily="2" charset="0"/>
                </a:rPr>
                <a:t> - …</a:t>
              </a:r>
            </a:p>
            <a:p>
              <a:pPr eaLnBrk="1" hangingPunct="1"/>
              <a:r>
                <a:rPr lang="en-US" altLang="en-US" sz="500">
                  <a:latin typeface="Times" pitchFamily="2" charset="0"/>
                </a:rPr>
                <a:t> </a:t>
              </a:r>
            </a:p>
            <a:p>
              <a:pPr eaLnBrk="1" hangingPunct="1"/>
              <a:r>
                <a:rPr lang="en-US" altLang="en-US" sz="1600">
                  <a:latin typeface="Times" pitchFamily="2" charset="0"/>
                </a:rPr>
                <a:t>before any finite order polynomial in t.</a:t>
              </a:r>
            </a:p>
          </p:txBody>
        </p:sp>
      </p:grpSp>
      <p:sp>
        <p:nvSpPr>
          <p:cNvPr id="30" name="Freeform 29">
            <a:extLst>
              <a:ext uri="{FF2B5EF4-FFF2-40B4-BE49-F238E27FC236}">
                <a16:creationId xmlns:a16="http://schemas.microsoft.com/office/drawing/2014/main" id="{8CBFAAD2-3D10-89F1-9731-D6C169824160}"/>
              </a:ext>
            </a:extLst>
          </p:cNvPr>
          <p:cNvSpPr/>
          <p:nvPr/>
        </p:nvSpPr>
        <p:spPr bwMode="auto">
          <a:xfrm>
            <a:off x="1298575" y="1922463"/>
            <a:ext cx="2838450" cy="1327150"/>
          </a:xfrm>
          <a:custGeom>
            <a:avLst/>
            <a:gdLst>
              <a:gd name="connsiteX0" fmla="*/ 0 w 2625938"/>
              <a:gd name="connsiteY0" fmla="*/ 153389 h 1429581"/>
              <a:gd name="connsiteX1" fmla="*/ 2282357 w 2625938"/>
              <a:gd name="connsiteY1" fmla="*/ 0 h 1429581"/>
              <a:gd name="connsiteX2" fmla="*/ 2625938 w 2625938"/>
              <a:gd name="connsiteY2" fmla="*/ 1276193 h 1429581"/>
              <a:gd name="connsiteX3" fmla="*/ 214738 w 2625938"/>
              <a:gd name="connsiteY3" fmla="*/ 1429581 h 1429581"/>
              <a:gd name="connsiteX4" fmla="*/ 0 w 2625938"/>
              <a:gd name="connsiteY4" fmla="*/ 153389 h 142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938" h="1429581">
                <a:moveTo>
                  <a:pt x="0" y="153389"/>
                </a:moveTo>
                <a:lnTo>
                  <a:pt x="2282357" y="0"/>
                </a:lnTo>
                <a:lnTo>
                  <a:pt x="2625938" y="1276193"/>
                </a:lnTo>
                <a:lnTo>
                  <a:pt x="214738" y="1429581"/>
                </a:lnTo>
                <a:lnTo>
                  <a:pt x="0" y="153389"/>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Down Arrow 23">
            <a:extLst>
              <a:ext uri="{FF2B5EF4-FFF2-40B4-BE49-F238E27FC236}">
                <a16:creationId xmlns:a16="http://schemas.microsoft.com/office/drawing/2014/main" id="{04702E4B-5606-E898-4D1C-0CE9196E234E}"/>
              </a:ext>
            </a:extLst>
          </p:cNvPr>
          <p:cNvSpPr/>
          <p:nvPr/>
        </p:nvSpPr>
        <p:spPr bwMode="auto">
          <a:xfrm>
            <a:off x="5670550" y="1812925"/>
            <a:ext cx="536575" cy="1258888"/>
          </a:xfrm>
          <a:prstGeom prst="downArrow">
            <a:avLst/>
          </a:pr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Down Arrow 24">
            <a:extLst>
              <a:ext uri="{FF2B5EF4-FFF2-40B4-BE49-F238E27FC236}">
                <a16:creationId xmlns:a16="http://schemas.microsoft.com/office/drawing/2014/main" id="{142F7C2E-851C-58B4-FA1E-12AF0CCA4486}"/>
              </a:ext>
            </a:extLst>
          </p:cNvPr>
          <p:cNvSpPr/>
          <p:nvPr/>
        </p:nvSpPr>
        <p:spPr bwMode="auto">
          <a:xfrm>
            <a:off x="6550025" y="1812925"/>
            <a:ext cx="538163" cy="1258888"/>
          </a:xfrm>
          <a:prstGeom prst="downArrow">
            <a:avLst/>
          </a:pr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Down Arrow 19">
            <a:extLst>
              <a:ext uri="{FF2B5EF4-FFF2-40B4-BE49-F238E27FC236}">
                <a16:creationId xmlns:a16="http://schemas.microsoft.com/office/drawing/2014/main" id="{D48643A4-2942-990E-7BF5-4DE0E2F54EB5}"/>
              </a:ext>
            </a:extLst>
          </p:cNvPr>
          <p:cNvSpPr/>
          <p:nvPr/>
        </p:nvSpPr>
        <p:spPr bwMode="auto">
          <a:xfrm>
            <a:off x="4867275" y="1812925"/>
            <a:ext cx="536575" cy="1258888"/>
          </a:xfrm>
          <a:prstGeom prst="downArrow">
            <a:avLst/>
          </a:pr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42" name="TextBox 6">
            <a:extLst>
              <a:ext uri="{FF2B5EF4-FFF2-40B4-BE49-F238E27FC236}">
                <a16:creationId xmlns:a16="http://schemas.microsoft.com/office/drawing/2014/main" id="{BA62A2BA-E462-3489-33D8-D2211662CC1E}"/>
              </a:ext>
            </a:extLst>
          </p:cNvPr>
          <p:cNvSpPr txBox="1">
            <a:spLocks noChangeArrowheads="1"/>
          </p:cNvSpPr>
          <p:nvPr/>
        </p:nvSpPr>
        <p:spPr bwMode="auto">
          <a:xfrm>
            <a:off x="1401763" y="1814513"/>
            <a:ext cx="27146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I. </a:t>
            </a:r>
            <a:r>
              <a:rPr lang="en-US" altLang="en-US" sz="2800">
                <a:latin typeface="Times" pitchFamily="2" charset="0"/>
              </a:rPr>
              <a:t>The right parameterization is used.</a:t>
            </a:r>
          </a:p>
        </p:txBody>
      </p:sp>
      <p:sp>
        <p:nvSpPr>
          <p:cNvPr id="44043" name="TextBox 16">
            <a:extLst>
              <a:ext uri="{FF2B5EF4-FFF2-40B4-BE49-F238E27FC236}">
                <a16:creationId xmlns:a16="http://schemas.microsoft.com/office/drawing/2014/main" id="{5024242A-C569-07DC-F04A-4D5B7B5EF9B6}"/>
              </a:ext>
            </a:extLst>
          </p:cNvPr>
          <p:cNvSpPr txBox="1">
            <a:spLocks noChangeArrowheads="1"/>
          </p:cNvSpPr>
          <p:nvPr/>
        </p:nvSpPr>
        <p:spPr bwMode="auto">
          <a:xfrm>
            <a:off x="4979988" y="1812925"/>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1, x, x</a:t>
            </a:r>
            <a:r>
              <a:rPr lang="en-US" altLang="en-US" sz="1800" baseline="30000">
                <a:latin typeface="Times" pitchFamily="2" charset="0"/>
              </a:rPr>
              <a:t>2</a:t>
            </a:r>
            <a:r>
              <a:rPr lang="en-US" altLang="en-US" sz="1800">
                <a:latin typeface="Times" pitchFamily="2" charset="0"/>
              </a:rPr>
              <a:t>, x</a:t>
            </a:r>
            <a:r>
              <a:rPr lang="en-US" altLang="en-US" sz="1800" baseline="30000">
                <a:latin typeface="Times" pitchFamily="2" charset="0"/>
              </a:rPr>
              <a:t>3</a:t>
            </a:r>
            <a:r>
              <a:rPr lang="en-US" altLang="en-US" sz="1800">
                <a:latin typeface="Times" pitchFamily="2" charset="0"/>
              </a:rPr>
              <a:t>, x</a:t>
            </a:r>
            <a:r>
              <a:rPr lang="en-US" altLang="en-US" sz="1800" baseline="30000">
                <a:latin typeface="Times" pitchFamily="2" charset="0"/>
              </a:rPr>
              <a:t>4</a:t>
            </a:r>
            <a:r>
              <a:rPr lang="en-US" altLang="en-US" sz="1800">
                <a:latin typeface="Times" pitchFamily="2" charset="0"/>
              </a:rPr>
              <a:t>, x</a:t>
            </a:r>
            <a:r>
              <a:rPr lang="en-US" altLang="en-US" sz="1800" baseline="30000">
                <a:latin typeface="Times" pitchFamily="2" charset="0"/>
              </a:rPr>
              <a:t>5</a:t>
            </a:r>
            <a:r>
              <a:rPr lang="en-US" altLang="en-US" sz="1800">
                <a:latin typeface="Times" pitchFamily="2" charset="0"/>
              </a:rPr>
              <a:t>, x</a:t>
            </a:r>
            <a:r>
              <a:rPr lang="en-US" altLang="en-US" sz="1800" baseline="30000">
                <a:latin typeface="Times" pitchFamily="2" charset="0"/>
              </a:rPr>
              <a:t>6</a:t>
            </a:r>
            <a:r>
              <a:rPr lang="en-US" altLang="en-US" sz="1800">
                <a:latin typeface="Times" pitchFamily="2" charset="0"/>
              </a:rPr>
              <a:t>, x</a:t>
            </a:r>
            <a:r>
              <a:rPr lang="en-US" altLang="en-US" sz="1800" baseline="30000">
                <a:latin typeface="Times" pitchFamily="2" charset="0"/>
              </a:rPr>
              <a:t>7</a:t>
            </a:r>
            <a:r>
              <a:rPr lang="en-US" altLang="en-US" sz="1800">
                <a:latin typeface="Times" pitchFamily="2" charset="0"/>
              </a:rPr>
              <a:t>, … </a:t>
            </a:r>
          </a:p>
        </p:txBody>
      </p:sp>
      <p:sp>
        <p:nvSpPr>
          <p:cNvPr id="44044" name="TextBox 17">
            <a:extLst>
              <a:ext uri="{FF2B5EF4-FFF2-40B4-BE49-F238E27FC236}">
                <a16:creationId xmlns:a16="http://schemas.microsoft.com/office/drawing/2014/main" id="{0C628AEC-8D06-24D5-5F1E-F99BA8C1976D}"/>
              </a:ext>
            </a:extLst>
          </p:cNvPr>
          <p:cNvSpPr txBox="1">
            <a:spLocks noChangeArrowheads="1"/>
          </p:cNvSpPr>
          <p:nvPr/>
        </p:nvSpPr>
        <p:spPr bwMode="auto">
          <a:xfrm>
            <a:off x="7026275" y="2211388"/>
            <a:ext cx="1147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rescale z = x</a:t>
            </a:r>
            <a:r>
              <a:rPr lang="en-US" altLang="en-US" sz="1400" baseline="30000">
                <a:latin typeface="Times" pitchFamily="2" charset="0"/>
              </a:rPr>
              <a:t>3</a:t>
            </a:r>
            <a:endParaRPr lang="en-US" altLang="en-US" sz="1400">
              <a:latin typeface="Times" pitchFamily="2" charset="0"/>
            </a:endParaRPr>
          </a:p>
        </p:txBody>
      </p:sp>
      <p:sp>
        <p:nvSpPr>
          <p:cNvPr id="44045" name="TextBox 18">
            <a:extLst>
              <a:ext uri="{FF2B5EF4-FFF2-40B4-BE49-F238E27FC236}">
                <a16:creationId xmlns:a16="http://schemas.microsoft.com/office/drawing/2014/main" id="{92DCDEF1-AAB7-0951-D9B2-A7AEAA4FF3F6}"/>
              </a:ext>
            </a:extLst>
          </p:cNvPr>
          <p:cNvSpPr txBox="1">
            <a:spLocks noChangeArrowheads="1"/>
          </p:cNvSpPr>
          <p:nvPr/>
        </p:nvSpPr>
        <p:spPr bwMode="auto">
          <a:xfrm>
            <a:off x="4973638" y="2581275"/>
            <a:ext cx="2371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1,          z,             z</a:t>
            </a:r>
            <a:r>
              <a:rPr lang="en-US" altLang="en-US" sz="1800" baseline="30000">
                <a:latin typeface="Times" pitchFamily="2" charset="0"/>
              </a:rPr>
              <a:t>2</a:t>
            </a:r>
            <a:r>
              <a:rPr lang="en-US" altLang="en-US" sz="1800">
                <a:latin typeface="Times" pitchFamily="2" charset="0"/>
              </a:rPr>
              <a:t>, … </a:t>
            </a:r>
          </a:p>
        </p:txBody>
      </p:sp>
      <p:sp>
        <p:nvSpPr>
          <p:cNvPr id="44046" name="TextBox 21">
            <a:extLst>
              <a:ext uri="{FF2B5EF4-FFF2-40B4-BE49-F238E27FC236}">
                <a16:creationId xmlns:a16="http://schemas.microsoft.com/office/drawing/2014/main" id="{2BFCDBA3-DB4A-AC59-D6F6-FA390A95A25F}"/>
              </a:ext>
            </a:extLst>
          </p:cNvPr>
          <p:cNvSpPr txBox="1">
            <a:spLocks noChangeArrowheads="1"/>
          </p:cNvSpPr>
          <p:nvPr/>
        </p:nvSpPr>
        <p:spPr bwMode="auto">
          <a:xfrm>
            <a:off x="4900613" y="3154363"/>
            <a:ext cx="33448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The right parametrization well-adapted to the true processes. </a:t>
            </a:r>
          </a:p>
        </p:txBody>
      </p:sp>
      <p:sp>
        <p:nvSpPr>
          <p:cNvPr id="44047" name="TextBox 25">
            <a:extLst>
              <a:ext uri="{FF2B5EF4-FFF2-40B4-BE49-F238E27FC236}">
                <a16:creationId xmlns:a16="http://schemas.microsoft.com/office/drawing/2014/main" id="{29477D25-1C09-870D-B51F-B2AF350CFA44}"/>
              </a:ext>
            </a:extLst>
          </p:cNvPr>
          <p:cNvSpPr txBox="1">
            <a:spLocks noChangeArrowheads="1"/>
          </p:cNvSpPr>
          <p:nvPr/>
        </p:nvSpPr>
        <p:spPr bwMode="auto">
          <a:xfrm>
            <a:off x="4914900" y="1346200"/>
            <a:ext cx="1379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Reparametrize</a:t>
            </a:r>
          </a:p>
        </p:txBody>
      </p:sp>
      <p:grpSp>
        <p:nvGrpSpPr>
          <p:cNvPr id="3" name="Group 35">
            <a:extLst>
              <a:ext uri="{FF2B5EF4-FFF2-40B4-BE49-F238E27FC236}">
                <a16:creationId xmlns:a16="http://schemas.microsoft.com/office/drawing/2014/main" id="{C9224EA2-E81B-CFA0-C097-287ABC035331}"/>
              </a:ext>
            </a:extLst>
          </p:cNvPr>
          <p:cNvGrpSpPr>
            <a:grpSpLocks/>
          </p:cNvGrpSpPr>
          <p:nvPr/>
        </p:nvGrpSpPr>
        <p:grpSpPr bwMode="auto">
          <a:xfrm>
            <a:off x="325438" y="5959475"/>
            <a:ext cx="7985125" cy="449263"/>
            <a:chOff x="324884" y="5960140"/>
            <a:chExt cx="7985384" cy="448929"/>
          </a:xfrm>
        </p:grpSpPr>
        <p:sp>
          <p:nvSpPr>
            <p:cNvPr id="33" name="Freeform 32">
              <a:extLst>
                <a:ext uri="{FF2B5EF4-FFF2-40B4-BE49-F238E27FC236}">
                  <a16:creationId xmlns:a16="http://schemas.microsoft.com/office/drawing/2014/main" id="{22BA1659-401E-823A-327F-2A17F426A283}"/>
                </a:ext>
              </a:extLst>
            </p:cNvPr>
            <p:cNvSpPr/>
            <p:nvPr/>
          </p:nvSpPr>
          <p:spPr>
            <a:xfrm>
              <a:off x="324884" y="5990281"/>
              <a:ext cx="7967920" cy="418788"/>
            </a:xfrm>
            <a:custGeom>
              <a:avLst/>
              <a:gdLst>
                <a:gd name="connsiteX0" fmla="*/ 0 w 7501860"/>
                <a:gd name="connsiteY0" fmla="*/ 35442 h 194930"/>
                <a:gd name="connsiteX1" fmla="*/ 7425070 w 7501860"/>
                <a:gd name="connsiteY1" fmla="*/ 0 h 194930"/>
                <a:gd name="connsiteX2" fmla="*/ 7501860 w 7501860"/>
                <a:gd name="connsiteY2" fmla="*/ 189023 h 194930"/>
                <a:gd name="connsiteX3" fmla="*/ 29535 w 7501860"/>
                <a:gd name="connsiteY3" fmla="*/ 194930 h 194930"/>
                <a:gd name="connsiteX4" fmla="*/ 0 w 7501860"/>
                <a:gd name="connsiteY4" fmla="*/ 35442 h 19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1860" h="194930">
                  <a:moveTo>
                    <a:pt x="0" y="35442"/>
                  </a:moveTo>
                  <a:lnTo>
                    <a:pt x="7425070" y="0"/>
                  </a:lnTo>
                  <a:lnTo>
                    <a:pt x="7501860" y="189023"/>
                  </a:lnTo>
                  <a:lnTo>
                    <a:pt x="29535" y="194930"/>
                  </a:lnTo>
                  <a:lnTo>
                    <a:pt x="0" y="35442"/>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50" name="TextBox 31">
              <a:extLst>
                <a:ext uri="{FF2B5EF4-FFF2-40B4-BE49-F238E27FC236}">
                  <a16:creationId xmlns:a16="http://schemas.microsoft.com/office/drawing/2014/main" id="{B2BA3E6D-E259-40B3-B404-0758DA798428}"/>
                </a:ext>
              </a:extLst>
            </p:cNvPr>
            <p:cNvSpPr txBox="1">
              <a:spLocks noChangeArrowheads="1"/>
            </p:cNvSpPr>
            <p:nvPr/>
          </p:nvSpPr>
          <p:spPr bwMode="auto">
            <a:xfrm>
              <a:off x="425302" y="5960140"/>
              <a:ext cx="7884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Simplicity in curve fitting is a surrogate for these background assumptions.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6265DAB6-6F7E-58FC-8D02-E2F9A3068960}"/>
              </a:ext>
            </a:extLst>
          </p:cNvPr>
          <p:cNvSpPr/>
          <p:nvPr/>
        </p:nvSpPr>
        <p:spPr>
          <a:xfrm flipH="1" flipV="1">
            <a:off x="598488" y="4838700"/>
            <a:ext cx="3067050" cy="409575"/>
          </a:xfrm>
          <a:custGeom>
            <a:avLst/>
            <a:gdLst>
              <a:gd name="connsiteX0" fmla="*/ 244226 w 3144418"/>
              <a:gd name="connsiteY0" fmla="*/ 0 h 1160044"/>
              <a:gd name="connsiteX1" fmla="*/ 3144418 w 3144418"/>
              <a:gd name="connsiteY1" fmla="*/ 122110 h 1160044"/>
              <a:gd name="connsiteX2" fmla="*/ 2979565 w 3144418"/>
              <a:gd name="connsiteY2" fmla="*/ 1160044 h 1160044"/>
              <a:gd name="connsiteX3" fmla="*/ 0 w 3144418"/>
              <a:gd name="connsiteY3" fmla="*/ 964668 h 1160044"/>
              <a:gd name="connsiteX4" fmla="*/ 244226 w 3144418"/>
              <a:gd name="connsiteY4" fmla="*/ 0 h 116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418" h="1160044">
                <a:moveTo>
                  <a:pt x="244226" y="0"/>
                </a:moveTo>
                <a:lnTo>
                  <a:pt x="3144418" y="122110"/>
                </a:lnTo>
                <a:lnTo>
                  <a:pt x="2979565" y="1160044"/>
                </a:lnTo>
                <a:lnTo>
                  <a:pt x="0" y="964668"/>
                </a:lnTo>
                <a:lnTo>
                  <a:pt x="244226"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Freeform 6">
            <a:extLst>
              <a:ext uri="{FF2B5EF4-FFF2-40B4-BE49-F238E27FC236}">
                <a16:creationId xmlns:a16="http://schemas.microsoft.com/office/drawing/2014/main" id="{D654A3F1-6BF0-A30E-EF31-2FDEF18D93B0}"/>
              </a:ext>
            </a:extLst>
          </p:cNvPr>
          <p:cNvSpPr/>
          <p:nvPr/>
        </p:nvSpPr>
        <p:spPr>
          <a:xfrm flipH="1" flipV="1">
            <a:off x="277813" y="411163"/>
            <a:ext cx="7980362" cy="528637"/>
          </a:xfrm>
          <a:custGeom>
            <a:avLst/>
            <a:gdLst>
              <a:gd name="connsiteX0" fmla="*/ 258079 w 7769556"/>
              <a:gd name="connsiteY0" fmla="*/ 366756 h 916890"/>
              <a:gd name="connsiteX1" fmla="*/ 7205855 w 7769556"/>
              <a:gd name="connsiteY1" fmla="*/ 0 h 916890"/>
              <a:gd name="connsiteX2" fmla="*/ 7769556 w 7769556"/>
              <a:gd name="connsiteY2" fmla="*/ 916890 h 916890"/>
              <a:gd name="connsiteX3" fmla="*/ 0 w 7769556"/>
              <a:gd name="connsiteY3" fmla="*/ 862556 h 916890"/>
              <a:gd name="connsiteX4" fmla="*/ 258079 w 7769556"/>
              <a:gd name="connsiteY4" fmla="*/ 366756 h 916890"/>
              <a:gd name="connsiteX0" fmla="*/ 258079 w 7769556"/>
              <a:gd name="connsiteY0" fmla="*/ 373395 h 923529"/>
              <a:gd name="connsiteX1" fmla="*/ 7205855 w 7769556"/>
              <a:gd name="connsiteY1" fmla="*/ 6639 h 923529"/>
              <a:gd name="connsiteX2" fmla="*/ 7498835 w 7769556"/>
              <a:gd name="connsiteY2" fmla="*/ 0 h 923529"/>
              <a:gd name="connsiteX3" fmla="*/ 7769556 w 7769556"/>
              <a:gd name="connsiteY3" fmla="*/ 923529 h 923529"/>
              <a:gd name="connsiteX4" fmla="*/ 0 w 7769556"/>
              <a:gd name="connsiteY4" fmla="*/ 869195 h 923529"/>
              <a:gd name="connsiteX5" fmla="*/ 258079 w 7769556"/>
              <a:gd name="connsiteY5" fmla="*/ 373395 h 9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9556" h="923529">
                <a:moveTo>
                  <a:pt x="258079" y="373395"/>
                </a:moveTo>
                <a:lnTo>
                  <a:pt x="7205855" y="6639"/>
                </a:lnTo>
                <a:lnTo>
                  <a:pt x="7498835" y="0"/>
                </a:lnTo>
                <a:lnTo>
                  <a:pt x="7769556" y="923529"/>
                </a:lnTo>
                <a:lnTo>
                  <a:pt x="0" y="869195"/>
                </a:lnTo>
                <a:lnTo>
                  <a:pt x="258079" y="373395"/>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059" name="Title 1">
            <a:extLst>
              <a:ext uri="{FF2B5EF4-FFF2-40B4-BE49-F238E27FC236}">
                <a16:creationId xmlns:a16="http://schemas.microsoft.com/office/drawing/2014/main" id="{CE28BD51-4B57-6FC1-0B76-90F7A8122C4F}"/>
              </a:ext>
            </a:extLst>
          </p:cNvPr>
          <p:cNvSpPr>
            <a:spLocks noGrp="1"/>
          </p:cNvSpPr>
          <p:nvPr>
            <p:ph type="title"/>
          </p:nvPr>
        </p:nvSpPr>
        <p:spPr>
          <a:xfrm>
            <a:off x="457200" y="274638"/>
            <a:ext cx="8008938" cy="661987"/>
          </a:xfrm>
        </p:spPr>
        <p:txBody>
          <a:bodyPr/>
          <a:lstStyle/>
          <a:p>
            <a:r>
              <a:rPr lang="en-US" altLang="en-US" sz="2800">
                <a:latin typeface="Times" pitchFamily="2" charset="0"/>
                <a:ea typeface="ＭＳ Ｐゴシック" panose="020B0600070205080204" pitchFamily="34" charset="-128"/>
              </a:rPr>
              <a:t>I. and II. Combined.</a:t>
            </a:r>
          </a:p>
        </p:txBody>
      </p:sp>
      <p:sp>
        <p:nvSpPr>
          <p:cNvPr id="45060" name="Content Placeholder 2">
            <a:extLst>
              <a:ext uri="{FF2B5EF4-FFF2-40B4-BE49-F238E27FC236}">
                <a16:creationId xmlns:a16="http://schemas.microsoft.com/office/drawing/2014/main" id="{F5DD7C7A-30C7-7DA4-E26D-5E2879A1CCDA}"/>
              </a:ext>
            </a:extLst>
          </p:cNvPr>
          <p:cNvSpPr>
            <a:spLocks noGrp="1"/>
          </p:cNvSpPr>
          <p:nvPr>
            <p:ph idx="1"/>
          </p:nvPr>
        </p:nvSpPr>
        <p:spPr>
          <a:xfrm>
            <a:off x="0" y="6724650"/>
            <a:ext cx="93663" cy="133350"/>
          </a:xfrm>
        </p:spPr>
        <p:txBody>
          <a:bodyPr/>
          <a:lstStyle/>
          <a:p>
            <a:r>
              <a:rPr lang="en-US" altLang="en-US">
                <a:latin typeface="Times" pitchFamily="2" charset="0"/>
                <a:ea typeface="ＭＳ Ｐゴシック" panose="020B0600070205080204" pitchFamily="34" charset="-128"/>
              </a:rPr>
              <a:t> </a:t>
            </a:r>
          </a:p>
        </p:txBody>
      </p:sp>
      <p:sp>
        <p:nvSpPr>
          <p:cNvPr id="45061" name="Slide Number Placeholder 3">
            <a:extLst>
              <a:ext uri="{FF2B5EF4-FFF2-40B4-BE49-F238E27FC236}">
                <a16:creationId xmlns:a16="http://schemas.microsoft.com/office/drawing/2014/main" id="{6D148338-4073-D9FD-6577-4C09F0D8D6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A6CCA16-D7B3-D34E-B5BB-E878DEE57171}" type="slidenum">
              <a:rPr lang="en-US" altLang="en-US" sz="1200">
                <a:solidFill>
                  <a:srgbClr val="898989"/>
                </a:solidFill>
                <a:latin typeface="Times" pitchFamily="2" charset="0"/>
              </a:rPr>
              <a:pPr eaLnBrk="1" hangingPunct="1"/>
              <a:t>31</a:t>
            </a:fld>
            <a:endParaRPr lang="en-US" altLang="en-US" sz="1200">
              <a:solidFill>
                <a:srgbClr val="898989"/>
              </a:solidFill>
              <a:latin typeface="Times" pitchFamily="2" charset="0"/>
            </a:endParaRPr>
          </a:p>
        </p:txBody>
      </p:sp>
      <p:pic>
        <p:nvPicPr>
          <p:cNvPr id="45062" name="Picture 4" descr="7 sine curve fit 1.eps">
            <a:extLst>
              <a:ext uri="{FF2B5EF4-FFF2-40B4-BE49-F238E27FC236}">
                <a16:creationId xmlns:a16="http://schemas.microsoft.com/office/drawing/2014/main" id="{6AF598D3-D653-734B-756B-87F6A62E71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387475"/>
            <a:ext cx="342106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7">
            <a:extLst>
              <a:ext uri="{FF2B5EF4-FFF2-40B4-BE49-F238E27FC236}">
                <a16:creationId xmlns:a16="http://schemas.microsoft.com/office/drawing/2014/main" id="{C45175EC-A9CC-7B87-8064-9BF23888DA6D}"/>
              </a:ext>
            </a:extLst>
          </p:cNvPr>
          <p:cNvSpPr txBox="1">
            <a:spLocks noChangeArrowheads="1"/>
          </p:cNvSpPr>
          <p:nvPr/>
        </p:nvSpPr>
        <p:spPr bwMode="auto">
          <a:xfrm>
            <a:off x="544513" y="4805363"/>
            <a:ext cx="327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Data generated by true curve y=x</a:t>
            </a:r>
          </a:p>
        </p:txBody>
      </p:sp>
      <p:grpSp>
        <p:nvGrpSpPr>
          <p:cNvPr id="2" name="Group 16">
            <a:extLst>
              <a:ext uri="{FF2B5EF4-FFF2-40B4-BE49-F238E27FC236}">
                <a16:creationId xmlns:a16="http://schemas.microsoft.com/office/drawing/2014/main" id="{3CCBD740-38ED-BFEC-DDE5-D195FC7E7745}"/>
              </a:ext>
            </a:extLst>
          </p:cNvPr>
          <p:cNvGrpSpPr>
            <a:grpSpLocks/>
          </p:cNvGrpSpPr>
          <p:nvPr/>
        </p:nvGrpSpPr>
        <p:grpSpPr bwMode="auto">
          <a:xfrm>
            <a:off x="5751513" y="4257675"/>
            <a:ext cx="3392487" cy="1225550"/>
            <a:chOff x="5751539" y="4257260"/>
            <a:chExt cx="3392461" cy="1225476"/>
          </a:xfrm>
        </p:grpSpPr>
        <p:sp>
          <p:nvSpPr>
            <p:cNvPr id="13" name="Freeform 12">
              <a:extLst>
                <a:ext uri="{FF2B5EF4-FFF2-40B4-BE49-F238E27FC236}">
                  <a16:creationId xmlns:a16="http://schemas.microsoft.com/office/drawing/2014/main" id="{A5B335D1-DB5D-2C47-09F3-548FC2B1CB13}"/>
                </a:ext>
              </a:extLst>
            </p:cNvPr>
            <p:cNvSpPr/>
            <p:nvPr/>
          </p:nvSpPr>
          <p:spPr>
            <a:xfrm>
              <a:off x="5751539" y="4322344"/>
              <a:ext cx="3309912" cy="1160392"/>
            </a:xfrm>
            <a:custGeom>
              <a:avLst/>
              <a:gdLst>
                <a:gd name="connsiteX0" fmla="*/ 244226 w 3144418"/>
                <a:gd name="connsiteY0" fmla="*/ 0 h 1160044"/>
                <a:gd name="connsiteX1" fmla="*/ 3144418 w 3144418"/>
                <a:gd name="connsiteY1" fmla="*/ 122110 h 1160044"/>
                <a:gd name="connsiteX2" fmla="*/ 2979565 w 3144418"/>
                <a:gd name="connsiteY2" fmla="*/ 1160044 h 1160044"/>
                <a:gd name="connsiteX3" fmla="*/ 0 w 3144418"/>
                <a:gd name="connsiteY3" fmla="*/ 964668 h 1160044"/>
                <a:gd name="connsiteX4" fmla="*/ 244226 w 3144418"/>
                <a:gd name="connsiteY4" fmla="*/ 0 h 116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418" h="1160044">
                  <a:moveTo>
                    <a:pt x="244226" y="0"/>
                  </a:moveTo>
                  <a:lnTo>
                    <a:pt x="3144418" y="122110"/>
                  </a:lnTo>
                  <a:lnTo>
                    <a:pt x="2979565" y="1160044"/>
                  </a:lnTo>
                  <a:lnTo>
                    <a:pt x="0" y="964668"/>
                  </a:lnTo>
                  <a:lnTo>
                    <a:pt x="244226"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070" name="TextBox 9">
              <a:extLst>
                <a:ext uri="{FF2B5EF4-FFF2-40B4-BE49-F238E27FC236}">
                  <a16:creationId xmlns:a16="http://schemas.microsoft.com/office/drawing/2014/main" id="{B764C783-A74D-02D0-8845-1A50DC0C8480}"/>
                </a:ext>
              </a:extLst>
            </p:cNvPr>
            <p:cNvSpPr txBox="1">
              <a:spLocks noChangeArrowheads="1"/>
            </p:cNvSpPr>
            <p:nvPr/>
          </p:nvSpPr>
          <p:spPr bwMode="auto">
            <a:xfrm>
              <a:off x="5821958" y="4257260"/>
              <a:ext cx="33220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True curve</a:t>
              </a:r>
            </a:p>
            <a:p>
              <a:pPr eaLnBrk="1" hangingPunct="1"/>
              <a:r>
                <a:rPr lang="en-US" altLang="en-US" sz="1600">
                  <a:latin typeface="Times" pitchFamily="2" charset="0"/>
                </a:rPr>
                <a:t>y = sin z = z – (1/3!)z</a:t>
              </a:r>
              <a:r>
                <a:rPr lang="en-US" altLang="en-US" sz="1600" baseline="30000">
                  <a:latin typeface="Times" pitchFamily="2" charset="0"/>
                </a:rPr>
                <a:t>3</a:t>
              </a:r>
              <a:r>
                <a:rPr lang="en-US" altLang="en-US" sz="1600">
                  <a:latin typeface="Times" pitchFamily="2" charset="0"/>
                </a:rPr>
                <a:t> + (1/5!)z</a:t>
              </a:r>
              <a:r>
                <a:rPr lang="en-US" altLang="en-US" sz="1600" baseline="30000">
                  <a:latin typeface="Times" pitchFamily="2" charset="0"/>
                </a:rPr>
                <a:t>5</a:t>
              </a:r>
              <a:r>
                <a:rPr lang="en-US" altLang="en-US" sz="1600">
                  <a:latin typeface="Times" pitchFamily="2" charset="0"/>
                </a:rPr>
                <a:t> - …</a:t>
              </a:r>
            </a:p>
            <a:p>
              <a:pPr eaLnBrk="1" hangingPunct="1"/>
              <a:r>
                <a:rPr lang="en-US" altLang="en-US" sz="1600">
                  <a:latin typeface="Times" pitchFamily="2" charset="0"/>
                </a:rPr>
                <a:t>cannot be found in finite ascent of polynomial hierarchy.</a:t>
              </a:r>
            </a:p>
          </p:txBody>
        </p:sp>
      </p:grpSp>
      <p:grpSp>
        <p:nvGrpSpPr>
          <p:cNvPr id="3" name="Group 15">
            <a:extLst>
              <a:ext uri="{FF2B5EF4-FFF2-40B4-BE49-F238E27FC236}">
                <a16:creationId xmlns:a16="http://schemas.microsoft.com/office/drawing/2014/main" id="{1C09FBF7-7255-F7AD-5053-588F5459A378}"/>
              </a:ext>
            </a:extLst>
          </p:cNvPr>
          <p:cNvGrpSpPr>
            <a:grpSpLocks/>
          </p:cNvGrpSpPr>
          <p:nvPr/>
        </p:nvGrpSpPr>
        <p:grpSpPr bwMode="auto">
          <a:xfrm>
            <a:off x="4298950" y="1257300"/>
            <a:ext cx="3883025" cy="4665663"/>
            <a:chOff x="4298390" y="1257550"/>
            <a:chExt cx="3882991" cy="4664619"/>
          </a:xfrm>
        </p:grpSpPr>
        <p:pic>
          <p:nvPicPr>
            <p:cNvPr id="45066" name="Picture 5" descr="8 sine curve fit 2.eps">
              <a:extLst>
                <a:ext uri="{FF2B5EF4-FFF2-40B4-BE49-F238E27FC236}">
                  <a16:creationId xmlns:a16="http://schemas.microsoft.com/office/drawing/2014/main" id="{BEDBAD69-EEB6-C6C0-9D08-44F175523A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9200" y="2611471"/>
              <a:ext cx="3842181" cy="331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TextBox 8">
              <a:extLst>
                <a:ext uri="{FF2B5EF4-FFF2-40B4-BE49-F238E27FC236}">
                  <a16:creationId xmlns:a16="http://schemas.microsoft.com/office/drawing/2014/main" id="{B90E1ECA-379D-7030-EC1C-7CBC817A29D5}"/>
                </a:ext>
              </a:extLst>
            </p:cNvPr>
            <p:cNvSpPr txBox="1">
              <a:spLocks noChangeArrowheads="1"/>
            </p:cNvSpPr>
            <p:nvPr/>
          </p:nvSpPr>
          <p:spPr bwMode="auto">
            <a:xfrm>
              <a:off x="5727071" y="1257550"/>
              <a:ext cx="22347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Reparameterize</a:t>
              </a:r>
            </a:p>
            <a:p>
              <a:pPr eaLnBrk="1" hangingPunct="1"/>
              <a:r>
                <a:rPr lang="en-US" altLang="en-US" sz="1600">
                  <a:latin typeface="Times" pitchFamily="2" charset="0"/>
                </a:rPr>
                <a:t>same data with</a:t>
              </a:r>
            </a:p>
            <a:p>
              <a:pPr eaLnBrk="1" hangingPunct="1"/>
              <a:r>
                <a:rPr lang="en-US" altLang="en-US" sz="1600">
                  <a:latin typeface="Times" pitchFamily="2" charset="0"/>
                </a:rPr>
                <a:t>z = sin</a:t>
              </a:r>
              <a:r>
                <a:rPr lang="en-US" altLang="en-US" sz="1600" baseline="30000">
                  <a:latin typeface="Times" pitchFamily="2" charset="0"/>
                </a:rPr>
                <a:t>-1</a:t>
              </a:r>
              <a:r>
                <a:rPr lang="en-US" altLang="en-US" sz="1600">
                  <a:latin typeface="Times" pitchFamily="2" charset="0"/>
                </a:rPr>
                <a:t>x</a:t>
              </a:r>
            </a:p>
          </p:txBody>
        </p:sp>
        <p:sp>
          <p:nvSpPr>
            <p:cNvPr id="12" name="Bent Arrow 11">
              <a:extLst>
                <a:ext uri="{FF2B5EF4-FFF2-40B4-BE49-F238E27FC236}">
                  <a16:creationId xmlns:a16="http://schemas.microsoft.com/office/drawing/2014/main" id="{BDB2BF12-1128-5C6F-7974-81AC5C171AC8}"/>
                </a:ext>
              </a:extLst>
            </p:cNvPr>
            <p:cNvSpPr/>
            <p:nvPr/>
          </p:nvSpPr>
          <p:spPr>
            <a:xfrm rot="5400000">
              <a:off x="4481855" y="1074085"/>
              <a:ext cx="1025296" cy="1392226"/>
            </a:xfrm>
            <a:prstGeom prst="bentArrow">
              <a:avLst>
                <a:gd name="adj1" fmla="val 25000"/>
                <a:gd name="adj2" fmla="val 22541"/>
                <a:gd name="adj3" fmla="val 25000"/>
                <a:gd name="adj4" fmla="val 43750"/>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B7AC16E-CC99-AA79-D776-C6B5493936C6}"/>
              </a:ext>
            </a:extLst>
          </p:cNvPr>
          <p:cNvSpPr/>
          <p:nvPr/>
        </p:nvSpPr>
        <p:spPr>
          <a:xfrm>
            <a:off x="727075" y="304800"/>
            <a:ext cx="6229350" cy="5537200"/>
          </a:xfrm>
          <a:custGeom>
            <a:avLst/>
            <a:gdLst>
              <a:gd name="connsiteX0" fmla="*/ 3121909 w 5903246"/>
              <a:gd name="connsiteY0" fmla="*/ 0 h 5037300"/>
              <a:gd name="connsiteX1" fmla="*/ 5903246 w 5903246"/>
              <a:gd name="connsiteY1" fmla="*/ 2476081 h 5037300"/>
              <a:gd name="connsiteX2" fmla="*/ 1702859 w 5903246"/>
              <a:gd name="connsiteY2" fmla="*/ 5037300 h 5037300"/>
              <a:gd name="connsiteX3" fmla="*/ 0 w 5903246"/>
              <a:gd name="connsiteY3" fmla="*/ 3107518 h 5037300"/>
              <a:gd name="connsiteX4" fmla="*/ 3121909 w 5903246"/>
              <a:gd name="connsiteY4" fmla="*/ 0 h 5037300"/>
              <a:gd name="connsiteX0" fmla="*/ 3121909 w 5903246"/>
              <a:gd name="connsiteY0" fmla="*/ 0 h 5037300"/>
              <a:gd name="connsiteX1" fmla="*/ 5903246 w 5903246"/>
              <a:gd name="connsiteY1" fmla="*/ 2476081 h 5037300"/>
              <a:gd name="connsiteX2" fmla="*/ 3419909 w 5903246"/>
              <a:gd name="connsiteY2" fmla="*/ 5037300 h 5037300"/>
              <a:gd name="connsiteX3" fmla="*/ 0 w 5903246"/>
              <a:gd name="connsiteY3" fmla="*/ 3107518 h 5037300"/>
              <a:gd name="connsiteX4" fmla="*/ 3121909 w 5903246"/>
              <a:gd name="connsiteY4" fmla="*/ 0 h 5037300"/>
              <a:gd name="connsiteX0" fmla="*/ 3121909 w 5190401"/>
              <a:gd name="connsiteY0" fmla="*/ 0 h 5037300"/>
              <a:gd name="connsiteX1" fmla="*/ 5190401 w 5190401"/>
              <a:gd name="connsiteY1" fmla="*/ 2476081 h 5037300"/>
              <a:gd name="connsiteX2" fmla="*/ 3419909 w 5190401"/>
              <a:gd name="connsiteY2" fmla="*/ 5037300 h 5037300"/>
              <a:gd name="connsiteX3" fmla="*/ 0 w 5190401"/>
              <a:gd name="connsiteY3" fmla="*/ 3107518 h 5037300"/>
              <a:gd name="connsiteX4" fmla="*/ 3121909 w 5190401"/>
              <a:gd name="connsiteY4" fmla="*/ 0 h 503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401" h="5037300">
                <a:moveTo>
                  <a:pt x="3121909" y="0"/>
                </a:moveTo>
                <a:lnTo>
                  <a:pt x="5190401" y="2476081"/>
                </a:lnTo>
                <a:lnTo>
                  <a:pt x="3419909" y="5037300"/>
                </a:lnTo>
                <a:lnTo>
                  <a:pt x="0" y="3107518"/>
                </a:lnTo>
                <a:lnTo>
                  <a:pt x="3121909"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082" name="Title 1">
            <a:extLst>
              <a:ext uri="{FF2B5EF4-FFF2-40B4-BE49-F238E27FC236}">
                <a16:creationId xmlns:a16="http://schemas.microsoft.com/office/drawing/2014/main" id="{E41BDBB8-4957-0BB2-7BAB-59CA39194E69}"/>
              </a:ext>
            </a:extLst>
          </p:cNvPr>
          <p:cNvSpPr>
            <a:spLocks noGrp="1"/>
          </p:cNvSpPr>
          <p:nvPr>
            <p:ph type="title"/>
          </p:nvPr>
        </p:nvSpPr>
        <p:spPr>
          <a:xfrm>
            <a:off x="1065213" y="735013"/>
            <a:ext cx="5487987" cy="5106987"/>
          </a:xfrm>
        </p:spPr>
        <p:txBody>
          <a:bodyPr/>
          <a:lstStyle/>
          <a:p>
            <a:pPr algn="r" eaLnBrk="1" hangingPunct="1"/>
            <a:r>
              <a:rPr lang="en-US" altLang="en-US" sz="6000">
                <a:latin typeface="Times" pitchFamily="2" charset="0"/>
                <a:ea typeface="ＭＳ Ｐゴシック" panose="020B0600070205080204" pitchFamily="34" charset="-128"/>
              </a:rPr>
              <a:t>Curve Fitting,</a:t>
            </a:r>
            <a:br>
              <a:rPr lang="en-US" altLang="en-US" sz="6000">
                <a:latin typeface="Times" pitchFamily="2" charset="0"/>
                <a:ea typeface="ＭＳ Ｐゴシック" panose="020B0600070205080204" pitchFamily="34" charset="-128"/>
              </a:rPr>
            </a:br>
            <a:r>
              <a:rPr lang="en-US" altLang="en-US" sz="6000">
                <a:latin typeface="Times" pitchFamily="2" charset="0"/>
                <a:ea typeface="ＭＳ Ｐゴシック" panose="020B0600070205080204" pitchFamily="34" charset="-128"/>
              </a:rPr>
              <a:t>Concretely</a:t>
            </a:r>
            <a:endParaRPr lang="en-US" altLang="en-US" sz="4800">
              <a:latin typeface="Times" pitchFamily="2" charset="0"/>
              <a:ea typeface="ＭＳ Ｐゴシック" panose="020B0600070205080204" pitchFamily="34" charset="-128"/>
            </a:endParaRPr>
          </a:p>
        </p:txBody>
      </p:sp>
      <p:sp>
        <p:nvSpPr>
          <p:cNvPr id="46083" name="Content Placeholder 2">
            <a:extLst>
              <a:ext uri="{FF2B5EF4-FFF2-40B4-BE49-F238E27FC236}">
                <a16:creationId xmlns:a16="http://schemas.microsoft.com/office/drawing/2014/main" id="{80DF3736-333E-DDB0-79AB-29DCF0703EC8}"/>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46084" name="Slide Number Placeholder 3">
            <a:extLst>
              <a:ext uri="{FF2B5EF4-FFF2-40B4-BE49-F238E27FC236}">
                <a16:creationId xmlns:a16="http://schemas.microsoft.com/office/drawing/2014/main" id="{217DF405-5D08-AF6C-3A04-B7CBF0100C7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832C676-A0AA-4048-9471-FF64F7DC8F9B}" type="slidenum">
              <a:rPr lang="en-US" altLang="en-US" sz="1200">
                <a:solidFill>
                  <a:srgbClr val="898989"/>
                </a:solidFill>
                <a:latin typeface="Times" pitchFamily="2" charset="0"/>
              </a:rPr>
              <a:pPr eaLnBrk="1" hangingPunct="1"/>
              <a:t>32</a:t>
            </a:fld>
            <a:endParaRPr lang="en-US" altLang="en-US" sz="1200">
              <a:solidFill>
                <a:srgbClr val="898989"/>
              </a:solidFill>
              <a:latin typeface="Times"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FE8394BD-9B50-44BE-1C2A-03F170A70B23}"/>
              </a:ext>
            </a:extLst>
          </p:cNvPr>
          <p:cNvSpPr/>
          <p:nvPr/>
        </p:nvSpPr>
        <p:spPr>
          <a:xfrm>
            <a:off x="2520950" y="1970088"/>
            <a:ext cx="1447800" cy="1384300"/>
          </a:xfrm>
          <a:custGeom>
            <a:avLst/>
            <a:gdLst>
              <a:gd name="connsiteX0" fmla="*/ 0 w 2625938"/>
              <a:gd name="connsiteY0" fmla="*/ 153389 h 1429581"/>
              <a:gd name="connsiteX1" fmla="*/ 2282357 w 2625938"/>
              <a:gd name="connsiteY1" fmla="*/ 0 h 1429581"/>
              <a:gd name="connsiteX2" fmla="*/ 2625938 w 2625938"/>
              <a:gd name="connsiteY2" fmla="*/ 1276193 h 1429581"/>
              <a:gd name="connsiteX3" fmla="*/ 214738 w 2625938"/>
              <a:gd name="connsiteY3" fmla="*/ 1429581 h 1429581"/>
              <a:gd name="connsiteX4" fmla="*/ 0 w 2625938"/>
              <a:gd name="connsiteY4" fmla="*/ 153389 h 142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938" h="1429581">
                <a:moveTo>
                  <a:pt x="0" y="153389"/>
                </a:moveTo>
                <a:lnTo>
                  <a:pt x="2282357" y="0"/>
                </a:lnTo>
                <a:lnTo>
                  <a:pt x="2625938" y="1276193"/>
                </a:lnTo>
                <a:lnTo>
                  <a:pt x="214738" y="1429581"/>
                </a:lnTo>
                <a:lnTo>
                  <a:pt x="0" y="153389"/>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Freeform 9">
            <a:extLst>
              <a:ext uri="{FF2B5EF4-FFF2-40B4-BE49-F238E27FC236}">
                <a16:creationId xmlns:a16="http://schemas.microsoft.com/office/drawing/2014/main" id="{47B9375C-395A-8C2C-B81E-7E7A299BC7AB}"/>
              </a:ext>
            </a:extLst>
          </p:cNvPr>
          <p:cNvSpPr/>
          <p:nvPr/>
        </p:nvSpPr>
        <p:spPr>
          <a:xfrm flipH="1">
            <a:off x="442913" y="384175"/>
            <a:ext cx="7696200" cy="774700"/>
          </a:xfrm>
          <a:custGeom>
            <a:avLst/>
            <a:gdLst>
              <a:gd name="connsiteX0" fmla="*/ 258079 w 7769556"/>
              <a:gd name="connsiteY0" fmla="*/ 366756 h 916890"/>
              <a:gd name="connsiteX1" fmla="*/ 7205855 w 7769556"/>
              <a:gd name="connsiteY1" fmla="*/ 0 h 916890"/>
              <a:gd name="connsiteX2" fmla="*/ 7769556 w 7769556"/>
              <a:gd name="connsiteY2" fmla="*/ 916890 h 916890"/>
              <a:gd name="connsiteX3" fmla="*/ 0 w 7769556"/>
              <a:gd name="connsiteY3" fmla="*/ 862556 h 916890"/>
              <a:gd name="connsiteX4" fmla="*/ 258079 w 7769556"/>
              <a:gd name="connsiteY4" fmla="*/ 366756 h 91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9556" h="916890">
                <a:moveTo>
                  <a:pt x="258079" y="366756"/>
                </a:moveTo>
                <a:lnTo>
                  <a:pt x="7205855" y="0"/>
                </a:lnTo>
                <a:lnTo>
                  <a:pt x="7769556" y="916890"/>
                </a:lnTo>
                <a:lnTo>
                  <a:pt x="0" y="862556"/>
                </a:lnTo>
                <a:lnTo>
                  <a:pt x="258079" y="366756"/>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107" name="Title 1">
            <a:extLst>
              <a:ext uri="{FF2B5EF4-FFF2-40B4-BE49-F238E27FC236}">
                <a16:creationId xmlns:a16="http://schemas.microsoft.com/office/drawing/2014/main" id="{BC745E19-C5F6-EBC3-C51B-E241649533C3}"/>
              </a:ext>
            </a:extLst>
          </p:cNvPr>
          <p:cNvSpPr>
            <a:spLocks noGrp="1"/>
          </p:cNvSpPr>
          <p:nvPr>
            <p:ph type="title"/>
          </p:nvPr>
        </p:nvSpPr>
        <p:spPr>
          <a:xfrm>
            <a:off x="476250" y="319088"/>
            <a:ext cx="8008938" cy="1003300"/>
          </a:xfrm>
        </p:spPr>
        <p:txBody>
          <a:bodyPr/>
          <a:lstStyle/>
          <a:p>
            <a:pPr eaLnBrk="1" hangingPunct="1"/>
            <a:r>
              <a:rPr lang="en-US" altLang="en-US" sz="4000">
                <a:latin typeface="Times" pitchFamily="2" charset="0"/>
                <a:ea typeface="ＭＳ Ｐゴシック" panose="020B0600070205080204" pitchFamily="34" charset="-128"/>
              </a:rPr>
              <a:t>Fitting trajectories </a:t>
            </a:r>
            <a:r>
              <a:rPr lang="en-US" altLang="en-US" sz="3200">
                <a:latin typeface="Times" pitchFamily="2" charset="0"/>
                <a:ea typeface="ＭＳ Ｐゴシック" panose="020B0600070205080204" pitchFamily="34" charset="-128"/>
              </a:rPr>
              <a:t>to planets, comets…</a:t>
            </a:r>
          </a:p>
        </p:txBody>
      </p:sp>
      <p:sp>
        <p:nvSpPr>
          <p:cNvPr id="47108" name="Content Placeholder 2">
            <a:extLst>
              <a:ext uri="{FF2B5EF4-FFF2-40B4-BE49-F238E27FC236}">
                <a16:creationId xmlns:a16="http://schemas.microsoft.com/office/drawing/2014/main" id="{8277D24E-2E20-EA9C-CF2D-86C9102CD5F9}"/>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47109" name="Slide Number Placeholder 3">
            <a:extLst>
              <a:ext uri="{FF2B5EF4-FFF2-40B4-BE49-F238E27FC236}">
                <a16:creationId xmlns:a16="http://schemas.microsoft.com/office/drawing/2014/main" id="{5496BA61-8E83-A90C-BAC7-267565E474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00FADD0-650E-9242-AA05-BBE23FBAF9EC}" type="slidenum">
              <a:rPr lang="en-US" altLang="en-US" sz="1200">
                <a:solidFill>
                  <a:srgbClr val="898989"/>
                </a:solidFill>
                <a:latin typeface="Times" pitchFamily="2" charset="0"/>
              </a:rPr>
              <a:pPr eaLnBrk="1" hangingPunct="1"/>
              <a:t>33</a:t>
            </a:fld>
            <a:endParaRPr lang="en-US" altLang="en-US" sz="1200">
              <a:solidFill>
                <a:srgbClr val="898989"/>
              </a:solidFill>
              <a:latin typeface="Times" pitchFamily="2" charset="0"/>
            </a:endParaRPr>
          </a:p>
        </p:txBody>
      </p:sp>
      <p:sp>
        <p:nvSpPr>
          <p:cNvPr id="47110" name="TextBox 6">
            <a:extLst>
              <a:ext uri="{FF2B5EF4-FFF2-40B4-BE49-F238E27FC236}">
                <a16:creationId xmlns:a16="http://schemas.microsoft.com/office/drawing/2014/main" id="{27EB857D-D060-4FCD-CB54-26F827AFA1F0}"/>
              </a:ext>
            </a:extLst>
          </p:cNvPr>
          <p:cNvSpPr txBox="1">
            <a:spLocks noChangeArrowheads="1"/>
          </p:cNvSpPr>
          <p:nvPr/>
        </p:nvSpPr>
        <p:spPr bwMode="auto">
          <a:xfrm>
            <a:off x="4787900" y="1804988"/>
            <a:ext cx="41259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Newton</a:t>
            </a:r>
            <a:r>
              <a:rPr lang="ja-JP" altLang="en-US" sz="1800">
                <a:latin typeface="Times" pitchFamily="2" charset="0"/>
              </a:rPr>
              <a:t>’</a:t>
            </a:r>
            <a:r>
              <a:rPr lang="en-US" altLang="ja-JP" sz="1800">
                <a:latin typeface="Times" pitchFamily="2" charset="0"/>
              </a:rPr>
              <a:t>s theory of gravity holds.</a:t>
            </a:r>
          </a:p>
          <a:p>
            <a:pPr eaLnBrk="1" hangingPunct="1"/>
            <a:r>
              <a:rPr lang="en-US" altLang="en-US" sz="1800">
                <a:latin typeface="Times" pitchFamily="2" charset="0"/>
              </a:rPr>
              <a:t>Object deflected by sun.</a:t>
            </a:r>
          </a:p>
          <a:p>
            <a:pPr eaLnBrk="1" hangingPunct="1"/>
            <a:r>
              <a:rPr lang="en-US" altLang="en-US" sz="1800">
                <a:latin typeface="Times" pitchFamily="2" charset="0"/>
              </a:rPr>
              <a:t>No other object exerts a perceptible deflecting force.</a:t>
            </a:r>
          </a:p>
          <a:p>
            <a:pPr eaLnBrk="1" hangingPunct="1"/>
            <a:endParaRPr lang="en-US" altLang="en-US" sz="1100">
              <a:latin typeface="Times" pitchFamily="2" charset="0"/>
            </a:endParaRPr>
          </a:p>
          <a:p>
            <a:pPr eaLnBrk="1" hangingPunct="1"/>
            <a:r>
              <a:rPr lang="en-US" altLang="en-US" sz="1800">
                <a:latin typeface="Times" pitchFamily="2" charset="0"/>
              </a:rPr>
              <a:t>Ellipse most likely since then comet returns periodically.</a:t>
            </a:r>
          </a:p>
        </p:txBody>
      </p:sp>
      <p:pic>
        <p:nvPicPr>
          <p:cNvPr id="47111" name="Picture 7" descr="cometary_orbits.png">
            <a:extLst>
              <a:ext uri="{FF2B5EF4-FFF2-40B4-BE49-F238E27FC236}">
                <a16:creationId xmlns:a16="http://schemas.microsoft.com/office/drawing/2014/main" id="{6E0D6271-1884-AC67-B33D-873FD4E8C7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650" y="1800225"/>
            <a:ext cx="187642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Box 8">
            <a:extLst>
              <a:ext uri="{FF2B5EF4-FFF2-40B4-BE49-F238E27FC236}">
                <a16:creationId xmlns:a16="http://schemas.microsoft.com/office/drawing/2014/main" id="{D2296DEA-D8AD-F988-2928-95B7D6E9EC83}"/>
              </a:ext>
            </a:extLst>
          </p:cNvPr>
          <p:cNvSpPr txBox="1">
            <a:spLocks noChangeArrowheads="1"/>
          </p:cNvSpPr>
          <p:nvPr/>
        </p:nvSpPr>
        <p:spPr bwMode="auto">
          <a:xfrm>
            <a:off x="2611438" y="1936750"/>
            <a:ext cx="1778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Fit parabola, ellipse, hyperbola.</a:t>
            </a:r>
          </a:p>
          <a:p>
            <a:pPr eaLnBrk="1" hangingPunct="1"/>
            <a:r>
              <a:rPr lang="en-US" altLang="en-US" sz="1800">
                <a:latin typeface="Times" pitchFamily="2" charset="0"/>
              </a:rPr>
              <a:t>(Not straight line.)</a:t>
            </a:r>
            <a:endParaRPr lang="en-US" altLang="en-US" sz="2000">
              <a:latin typeface="Times" pitchFamily="2" charset="0"/>
            </a:endParaRPr>
          </a:p>
        </p:txBody>
      </p:sp>
      <p:sp>
        <p:nvSpPr>
          <p:cNvPr id="47113" name="TextBox 10">
            <a:extLst>
              <a:ext uri="{FF2B5EF4-FFF2-40B4-BE49-F238E27FC236}">
                <a16:creationId xmlns:a16="http://schemas.microsoft.com/office/drawing/2014/main" id="{33D9C463-D2D7-041D-A3A8-CD585F92C25E}"/>
              </a:ext>
            </a:extLst>
          </p:cNvPr>
          <p:cNvSpPr txBox="1">
            <a:spLocks noChangeArrowheads="1"/>
          </p:cNvSpPr>
          <p:nvPr/>
        </p:nvSpPr>
        <p:spPr bwMode="auto">
          <a:xfrm>
            <a:off x="4849813" y="1304925"/>
            <a:ext cx="256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Background assumptions</a:t>
            </a:r>
          </a:p>
        </p:txBody>
      </p:sp>
      <p:grpSp>
        <p:nvGrpSpPr>
          <p:cNvPr id="2" name="Group 17">
            <a:extLst>
              <a:ext uri="{FF2B5EF4-FFF2-40B4-BE49-F238E27FC236}">
                <a16:creationId xmlns:a16="http://schemas.microsoft.com/office/drawing/2014/main" id="{7F348FEC-622C-ED05-4B1E-464B29765975}"/>
              </a:ext>
            </a:extLst>
          </p:cNvPr>
          <p:cNvGrpSpPr>
            <a:grpSpLocks/>
          </p:cNvGrpSpPr>
          <p:nvPr/>
        </p:nvGrpSpPr>
        <p:grpSpPr bwMode="auto">
          <a:xfrm>
            <a:off x="315913" y="4143375"/>
            <a:ext cx="7948612" cy="1974850"/>
            <a:chOff x="316059" y="4143774"/>
            <a:chExt cx="7947801" cy="1973837"/>
          </a:xfrm>
        </p:grpSpPr>
        <p:sp>
          <p:nvSpPr>
            <p:cNvPr id="17" name="Freeform 16">
              <a:extLst>
                <a:ext uri="{FF2B5EF4-FFF2-40B4-BE49-F238E27FC236}">
                  <a16:creationId xmlns:a16="http://schemas.microsoft.com/office/drawing/2014/main" id="{7FDFB950-716A-05AD-8670-85489CDA8A54}"/>
                </a:ext>
              </a:extLst>
            </p:cNvPr>
            <p:cNvSpPr/>
            <p:nvPr/>
          </p:nvSpPr>
          <p:spPr>
            <a:xfrm>
              <a:off x="2544682" y="4143774"/>
              <a:ext cx="1679404" cy="1220162"/>
            </a:xfrm>
            <a:custGeom>
              <a:avLst/>
              <a:gdLst>
                <a:gd name="connsiteX0" fmla="*/ 0 w 2625938"/>
                <a:gd name="connsiteY0" fmla="*/ 153389 h 1429581"/>
                <a:gd name="connsiteX1" fmla="*/ 2282357 w 2625938"/>
                <a:gd name="connsiteY1" fmla="*/ 0 h 1429581"/>
                <a:gd name="connsiteX2" fmla="*/ 2625938 w 2625938"/>
                <a:gd name="connsiteY2" fmla="*/ 1276193 h 1429581"/>
                <a:gd name="connsiteX3" fmla="*/ 214738 w 2625938"/>
                <a:gd name="connsiteY3" fmla="*/ 1429581 h 1429581"/>
                <a:gd name="connsiteX4" fmla="*/ 0 w 2625938"/>
                <a:gd name="connsiteY4" fmla="*/ 153389 h 142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938" h="1429581">
                  <a:moveTo>
                    <a:pt x="0" y="153389"/>
                  </a:moveTo>
                  <a:lnTo>
                    <a:pt x="2282357" y="0"/>
                  </a:lnTo>
                  <a:lnTo>
                    <a:pt x="2625938" y="1276193"/>
                  </a:lnTo>
                  <a:lnTo>
                    <a:pt x="214738" y="1429581"/>
                  </a:lnTo>
                  <a:lnTo>
                    <a:pt x="0" y="153389"/>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116" name="TextBox 4">
              <a:extLst>
                <a:ext uri="{FF2B5EF4-FFF2-40B4-BE49-F238E27FC236}">
                  <a16:creationId xmlns:a16="http://schemas.microsoft.com/office/drawing/2014/main" id="{04A3EB68-CF90-35FD-6605-AAA78865B9DA}"/>
                </a:ext>
              </a:extLst>
            </p:cNvPr>
            <p:cNvSpPr txBox="1">
              <a:spLocks noChangeArrowheads="1"/>
            </p:cNvSpPr>
            <p:nvPr/>
          </p:nvSpPr>
          <p:spPr bwMode="auto">
            <a:xfrm>
              <a:off x="4795802" y="4240174"/>
              <a:ext cx="346805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There must be another object deflecting.</a:t>
              </a:r>
            </a:p>
            <a:p>
              <a:pPr eaLnBrk="1" hangingPunct="1"/>
              <a:r>
                <a:rPr lang="en-US" altLang="en-US" sz="1600" i="1">
                  <a:latin typeface="Times" pitchFamily="2" charset="0"/>
                </a:rPr>
                <a:t>1846</a:t>
              </a:r>
              <a:r>
                <a:rPr lang="en-US" altLang="en-US" sz="1600">
                  <a:latin typeface="Times" pitchFamily="2" charset="0"/>
                </a:rPr>
                <a:t>: successful prediction of Neptune for perturbations in Uranus.</a:t>
              </a:r>
            </a:p>
            <a:p>
              <a:pPr eaLnBrk="1" hangingPunct="1"/>
              <a:r>
                <a:rPr lang="en-US" altLang="en-US" sz="1600" i="1">
                  <a:latin typeface="Times" pitchFamily="2" charset="0"/>
                </a:rPr>
                <a:t>1915</a:t>
              </a:r>
              <a:r>
                <a:rPr lang="en-US" altLang="en-US" sz="1600">
                  <a:latin typeface="Times" pitchFamily="2" charset="0"/>
                </a:rPr>
                <a:t>: anomalous motion of Mercury explained by general relativity. Background assumption fails.</a:t>
              </a:r>
            </a:p>
          </p:txBody>
        </p:sp>
        <p:pic>
          <p:nvPicPr>
            <p:cNvPr id="47117" name="Picture 12" descr="Mercury_2_anim.gif">
              <a:extLst>
                <a:ext uri="{FF2B5EF4-FFF2-40B4-BE49-F238E27FC236}">
                  <a16:creationId xmlns:a16="http://schemas.microsoft.com/office/drawing/2014/main" id="{2655E7CF-B058-A52F-BBF2-D541BE637E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059" y="4276651"/>
              <a:ext cx="2149497" cy="137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TextBox 13">
              <a:extLst>
                <a:ext uri="{FF2B5EF4-FFF2-40B4-BE49-F238E27FC236}">
                  <a16:creationId xmlns:a16="http://schemas.microsoft.com/office/drawing/2014/main" id="{F7225361-0670-3D16-2B2E-DFFB983DA3E2}"/>
                </a:ext>
              </a:extLst>
            </p:cNvPr>
            <p:cNvSpPr txBox="1">
              <a:spLocks noChangeArrowheads="1"/>
            </p:cNvSpPr>
            <p:nvPr/>
          </p:nvSpPr>
          <p:spPr bwMode="auto">
            <a:xfrm>
              <a:off x="2616791" y="4264837"/>
              <a:ext cx="19374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Fit ellipse whose elements change with time.</a:t>
              </a:r>
            </a:p>
          </p:txBody>
        </p:sp>
        <p:sp>
          <p:nvSpPr>
            <p:cNvPr id="47119" name="TextBox 14">
              <a:extLst>
                <a:ext uri="{FF2B5EF4-FFF2-40B4-BE49-F238E27FC236}">
                  <a16:creationId xmlns:a16="http://schemas.microsoft.com/office/drawing/2014/main" id="{1A01D56D-2B14-ABF1-C117-085D6FD0E901}"/>
                </a:ext>
              </a:extLst>
            </p:cNvPr>
            <p:cNvSpPr txBox="1">
              <a:spLocks noChangeArrowheads="1"/>
            </p:cNvSpPr>
            <p:nvPr/>
          </p:nvSpPr>
          <p:spPr bwMode="auto">
            <a:xfrm>
              <a:off x="330791" y="5700233"/>
              <a:ext cx="1535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Advancing perihelion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5422304-BC51-22A5-E915-E4CDE326C9E9}"/>
              </a:ext>
            </a:extLst>
          </p:cNvPr>
          <p:cNvSpPr/>
          <p:nvPr/>
        </p:nvSpPr>
        <p:spPr>
          <a:xfrm flipH="1">
            <a:off x="441325" y="312738"/>
            <a:ext cx="7040563" cy="554037"/>
          </a:xfrm>
          <a:custGeom>
            <a:avLst/>
            <a:gdLst>
              <a:gd name="connsiteX0" fmla="*/ 258079 w 7769556"/>
              <a:gd name="connsiteY0" fmla="*/ 366756 h 916890"/>
              <a:gd name="connsiteX1" fmla="*/ 7205855 w 7769556"/>
              <a:gd name="connsiteY1" fmla="*/ 0 h 916890"/>
              <a:gd name="connsiteX2" fmla="*/ 7769556 w 7769556"/>
              <a:gd name="connsiteY2" fmla="*/ 916890 h 916890"/>
              <a:gd name="connsiteX3" fmla="*/ 0 w 7769556"/>
              <a:gd name="connsiteY3" fmla="*/ 862556 h 916890"/>
              <a:gd name="connsiteX4" fmla="*/ 258079 w 7769556"/>
              <a:gd name="connsiteY4" fmla="*/ 366756 h 91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9556" h="916890">
                <a:moveTo>
                  <a:pt x="258079" y="366756"/>
                </a:moveTo>
                <a:lnTo>
                  <a:pt x="7205855" y="0"/>
                </a:lnTo>
                <a:lnTo>
                  <a:pt x="7769556" y="916890"/>
                </a:lnTo>
                <a:lnTo>
                  <a:pt x="0" y="862556"/>
                </a:lnTo>
                <a:lnTo>
                  <a:pt x="258079" y="366756"/>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0" name="Title 1">
            <a:extLst>
              <a:ext uri="{FF2B5EF4-FFF2-40B4-BE49-F238E27FC236}">
                <a16:creationId xmlns:a16="http://schemas.microsoft.com/office/drawing/2014/main" id="{3D36B88F-EF32-894E-0C6B-B1AB0D431D64}"/>
              </a:ext>
            </a:extLst>
          </p:cNvPr>
          <p:cNvSpPr>
            <a:spLocks noGrp="1"/>
          </p:cNvSpPr>
          <p:nvPr>
            <p:ph type="title"/>
          </p:nvPr>
        </p:nvSpPr>
        <p:spPr>
          <a:xfrm>
            <a:off x="463550" y="255588"/>
            <a:ext cx="8008938" cy="585787"/>
          </a:xfrm>
        </p:spPr>
        <p:txBody>
          <a:bodyPr/>
          <a:lstStyle/>
          <a:p>
            <a:pPr eaLnBrk="1" hangingPunct="1"/>
            <a:r>
              <a:rPr lang="en-US" altLang="en-US" sz="3200">
                <a:latin typeface="Times" pitchFamily="2" charset="0"/>
                <a:ea typeface="ＭＳ Ｐゴシック" panose="020B0600070205080204" pitchFamily="34" charset="-128"/>
              </a:rPr>
              <a:t>Harmonic analysis of tides: the toy theory</a:t>
            </a:r>
          </a:p>
        </p:txBody>
      </p:sp>
      <p:sp>
        <p:nvSpPr>
          <p:cNvPr id="48131" name="Content Placeholder 2">
            <a:extLst>
              <a:ext uri="{FF2B5EF4-FFF2-40B4-BE49-F238E27FC236}">
                <a16:creationId xmlns:a16="http://schemas.microsoft.com/office/drawing/2014/main" id="{00E82FFF-98F5-1DC6-CA36-240D7238A1E7}"/>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48132" name="Slide Number Placeholder 3">
            <a:extLst>
              <a:ext uri="{FF2B5EF4-FFF2-40B4-BE49-F238E27FC236}">
                <a16:creationId xmlns:a16="http://schemas.microsoft.com/office/drawing/2014/main" id="{AC540D34-EB47-56B0-4F1F-27F7289AD0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2DCA305-FF19-D246-8A0E-8717C7E5CDE2}" type="slidenum">
              <a:rPr lang="en-US" altLang="en-US" sz="1200">
                <a:solidFill>
                  <a:srgbClr val="898989"/>
                </a:solidFill>
                <a:latin typeface="Times" pitchFamily="2" charset="0"/>
              </a:rPr>
              <a:pPr eaLnBrk="1" hangingPunct="1"/>
              <a:t>34</a:t>
            </a:fld>
            <a:endParaRPr lang="en-US" altLang="en-US" sz="1200">
              <a:solidFill>
                <a:srgbClr val="898989"/>
              </a:solidFill>
              <a:latin typeface="Times" pitchFamily="2" charset="0"/>
            </a:endParaRPr>
          </a:p>
        </p:txBody>
      </p:sp>
      <p:pic>
        <p:nvPicPr>
          <p:cNvPr id="48133" name="Picture 8" descr="14 tides.eps">
            <a:extLst>
              <a:ext uri="{FF2B5EF4-FFF2-40B4-BE49-F238E27FC236}">
                <a16:creationId xmlns:a16="http://schemas.microsoft.com/office/drawing/2014/main" id="{60F7FB09-FD62-C0B5-AF68-1C8F844E6A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3" y="1581150"/>
            <a:ext cx="70993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5863B78-C194-DAB1-6069-A589F2646845}"/>
              </a:ext>
            </a:extLst>
          </p:cNvPr>
          <p:cNvSpPr/>
          <p:nvPr/>
        </p:nvSpPr>
        <p:spPr>
          <a:xfrm>
            <a:off x="473075" y="2724150"/>
            <a:ext cx="7521575" cy="9207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65E1D05C-2751-18AE-557A-F690A1C819DD}"/>
              </a:ext>
            </a:extLst>
          </p:cNvPr>
          <p:cNvSpPr/>
          <p:nvPr/>
        </p:nvSpPr>
        <p:spPr>
          <a:xfrm>
            <a:off x="587375" y="3559175"/>
            <a:ext cx="7523163" cy="19081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DB01C668-FC10-F8F9-3D80-0B3A247F18F6}"/>
              </a:ext>
            </a:extLst>
          </p:cNvPr>
          <p:cNvSpPr/>
          <p:nvPr/>
        </p:nvSpPr>
        <p:spPr>
          <a:xfrm flipH="1">
            <a:off x="423863" y="331788"/>
            <a:ext cx="7226300" cy="547687"/>
          </a:xfrm>
          <a:custGeom>
            <a:avLst/>
            <a:gdLst>
              <a:gd name="connsiteX0" fmla="*/ 258079 w 7769556"/>
              <a:gd name="connsiteY0" fmla="*/ 366756 h 916890"/>
              <a:gd name="connsiteX1" fmla="*/ 7205855 w 7769556"/>
              <a:gd name="connsiteY1" fmla="*/ 0 h 916890"/>
              <a:gd name="connsiteX2" fmla="*/ 7769556 w 7769556"/>
              <a:gd name="connsiteY2" fmla="*/ 916890 h 916890"/>
              <a:gd name="connsiteX3" fmla="*/ 0 w 7769556"/>
              <a:gd name="connsiteY3" fmla="*/ 862556 h 916890"/>
              <a:gd name="connsiteX4" fmla="*/ 258079 w 7769556"/>
              <a:gd name="connsiteY4" fmla="*/ 366756 h 91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9556" h="916890">
                <a:moveTo>
                  <a:pt x="258079" y="366756"/>
                </a:moveTo>
                <a:lnTo>
                  <a:pt x="7205855" y="0"/>
                </a:lnTo>
                <a:lnTo>
                  <a:pt x="7769556" y="916890"/>
                </a:lnTo>
                <a:lnTo>
                  <a:pt x="0" y="862556"/>
                </a:lnTo>
                <a:lnTo>
                  <a:pt x="258079" y="366756"/>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154" name="Title 1">
            <a:extLst>
              <a:ext uri="{FF2B5EF4-FFF2-40B4-BE49-F238E27FC236}">
                <a16:creationId xmlns:a16="http://schemas.microsoft.com/office/drawing/2014/main" id="{69C85063-812C-4C17-2A92-69921A4567A0}"/>
              </a:ext>
            </a:extLst>
          </p:cNvPr>
          <p:cNvSpPr>
            <a:spLocks noGrp="1"/>
          </p:cNvSpPr>
          <p:nvPr>
            <p:ph type="title"/>
          </p:nvPr>
        </p:nvSpPr>
        <p:spPr>
          <a:xfrm>
            <a:off x="457200" y="261938"/>
            <a:ext cx="8008938" cy="585787"/>
          </a:xfrm>
        </p:spPr>
        <p:txBody>
          <a:bodyPr/>
          <a:lstStyle/>
          <a:p>
            <a:pPr eaLnBrk="1" hangingPunct="1"/>
            <a:r>
              <a:rPr lang="en-US" altLang="en-US" sz="3200">
                <a:latin typeface="Times" pitchFamily="2" charset="0"/>
                <a:ea typeface="ＭＳ Ｐゴシック" panose="020B0600070205080204" pitchFamily="34" charset="-128"/>
              </a:rPr>
              <a:t>Harmonic analysis of tides: the real theory</a:t>
            </a:r>
          </a:p>
        </p:txBody>
      </p:sp>
      <p:sp>
        <p:nvSpPr>
          <p:cNvPr id="49155" name="Content Placeholder 2">
            <a:extLst>
              <a:ext uri="{FF2B5EF4-FFF2-40B4-BE49-F238E27FC236}">
                <a16:creationId xmlns:a16="http://schemas.microsoft.com/office/drawing/2014/main" id="{D0DFFA93-7BC4-4042-024D-C5CAFD82247E}"/>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49156" name="Slide Number Placeholder 3">
            <a:extLst>
              <a:ext uri="{FF2B5EF4-FFF2-40B4-BE49-F238E27FC236}">
                <a16:creationId xmlns:a16="http://schemas.microsoft.com/office/drawing/2014/main" id="{D9908829-ABA1-803A-5399-C610BE6292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D5F1529-7A39-D447-AA48-DF3D84F2A1F7}" type="slidenum">
              <a:rPr lang="en-US" altLang="en-US" sz="1200">
                <a:solidFill>
                  <a:srgbClr val="898989"/>
                </a:solidFill>
                <a:latin typeface="Times" pitchFamily="2" charset="0"/>
              </a:rPr>
              <a:pPr eaLnBrk="1" hangingPunct="1"/>
              <a:t>35</a:t>
            </a:fld>
            <a:endParaRPr lang="en-US" altLang="en-US" sz="1200">
              <a:solidFill>
                <a:srgbClr val="898989"/>
              </a:solidFill>
              <a:latin typeface="Times" pitchFamily="2" charset="0"/>
            </a:endParaRPr>
          </a:p>
        </p:txBody>
      </p:sp>
      <p:sp>
        <p:nvSpPr>
          <p:cNvPr id="49157" name="TextBox 5">
            <a:extLst>
              <a:ext uri="{FF2B5EF4-FFF2-40B4-BE49-F238E27FC236}">
                <a16:creationId xmlns:a16="http://schemas.microsoft.com/office/drawing/2014/main" id="{A4977EF4-B20C-ED1A-C6B5-0BE7BC0BBEA0}"/>
              </a:ext>
            </a:extLst>
          </p:cNvPr>
          <p:cNvSpPr txBox="1">
            <a:spLocks noChangeArrowheads="1"/>
          </p:cNvSpPr>
          <p:nvPr/>
        </p:nvSpPr>
        <p:spPr bwMode="auto">
          <a:xfrm>
            <a:off x="2278063" y="6419850"/>
            <a:ext cx="35655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Joe S. Depner, </a:t>
            </a:r>
            <a:r>
              <a:rPr lang="ja-JP" altLang="en-US" sz="900"/>
              <a:t>“</a:t>
            </a:r>
            <a:r>
              <a:rPr lang="en-US" altLang="ja-JP" sz="900"/>
              <a:t>Mathematical Description of Oceanic Tides,</a:t>
            </a:r>
            <a:r>
              <a:rPr lang="ja-JP" altLang="en-US" sz="900"/>
              <a:t>”</a:t>
            </a:r>
            <a:r>
              <a:rPr lang="en-US" altLang="ja-JP" sz="900"/>
              <a:t> 2012</a:t>
            </a:r>
            <a:endParaRPr lang="en-US" altLang="en-US" sz="900"/>
          </a:p>
        </p:txBody>
      </p:sp>
      <p:pic>
        <p:nvPicPr>
          <p:cNvPr id="49158" name="Picture 6" descr="tidal_graph_puget_sound_300.png">
            <a:extLst>
              <a:ext uri="{FF2B5EF4-FFF2-40B4-BE49-F238E27FC236}">
                <a16:creationId xmlns:a16="http://schemas.microsoft.com/office/drawing/2014/main" id="{CAF4C492-D3BB-3CE8-8E3B-DAA2619DCC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738" y="990600"/>
            <a:ext cx="693737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7ECB1D1C-50DA-9813-2803-7229AE6EB45D}"/>
              </a:ext>
            </a:extLst>
          </p:cNvPr>
          <p:cNvSpPr/>
          <p:nvPr/>
        </p:nvSpPr>
        <p:spPr>
          <a:xfrm flipH="1">
            <a:off x="423863" y="403225"/>
            <a:ext cx="7715250" cy="354013"/>
          </a:xfrm>
          <a:custGeom>
            <a:avLst/>
            <a:gdLst>
              <a:gd name="connsiteX0" fmla="*/ 258079 w 7769556"/>
              <a:gd name="connsiteY0" fmla="*/ 366756 h 916890"/>
              <a:gd name="connsiteX1" fmla="*/ 7205855 w 7769556"/>
              <a:gd name="connsiteY1" fmla="*/ 0 h 916890"/>
              <a:gd name="connsiteX2" fmla="*/ 7769556 w 7769556"/>
              <a:gd name="connsiteY2" fmla="*/ 916890 h 916890"/>
              <a:gd name="connsiteX3" fmla="*/ 0 w 7769556"/>
              <a:gd name="connsiteY3" fmla="*/ 862556 h 916890"/>
              <a:gd name="connsiteX4" fmla="*/ 258079 w 7769556"/>
              <a:gd name="connsiteY4" fmla="*/ 366756 h 91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9556" h="916890">
                <a:moveTo>
                  <a:pt x="258079" y="366756"/>
                </a:moveTo>
                <a:lnTo>
                  <a:pt x="7205855" y="0"/>
                </a:lnTo>
                <a:lnTo>
                  <a:pt x="7769556" y="916890"/>
                </a:lnTo>
                <a:lnTo>
                  <a:pt x="0" y="862556"/>
                </a:lnTo>
                <a:lnTo>
                  <a:pt x="258079" y="366756"/>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178" name="Title 1">
            <a:extLst>
              <a:ext uri="{FF2B5EF4-FFF2-40B4-BE49-F238E27FC236}">
                <a16:creationId xmlns:a16="http://schemas.microsoft.com/office/drawing/2014/main" id="{01734B7E-55F7-E03D-876F-1020EEBA372E}"/>
              </a:ext>
            </a:extLst>
          </p:cNvPr>
          <p:cNvSpPr>
            <a:spLocks noGrp="1"/>
          </p:cNvSpPr>
          <p:nvPr>
            <p:ph type="title"/>
          </p:nvPr>
        </p:nvSpPr>
        <p:spPr>
          <a:xfrm>
            <a:off x="457200" y="274638"/>
            <a:ext cx="8008938" cy="523875"/>
          </a:xfrm>
        </p:spPr>
        <p:txBody>
          <a:bodyPr/>
          <a:lstStyle/>
          <a:p>
            <a:r>
              <a:rPr lang="en-US" altLang="en-US" sz="2800">
                <a:latin typeface="Times" pitchFamily="2" charset="0"/>
                <a:ea typeface="ＭＳ Ｐゴシック" panose="020B0600070205080204" pitchFamily="34" charset="-128"/>
              </a:rPr>
              <a:t>Physical Basis of 37 Harmonic Constituents Fitted</a:t>
            </a:r>
          </a:p>
        </p:txBody>
      </p:sp>
      <p:sp>
        <p:nvSpPr>
          <p:cNvPr id="50179" name="Content Placeholder 2">
            <a:extLst>
              <a:ext uri="{FF2B5EF4-FFF2-40B4-BE49-F238E27FC236}">
                <a16:creationId xmlns:a16="http://schemas.microsoft.com/office/drawing/2014/main" id="{0B10D98E-7017-63B7-06E3-52915A733A8C}"/>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50180" name="Slide Number Placeholder 3">
            <a:extLst>
              <a:ext uri="{FF2B5EF4-FFF2-40B4-BE49-F238E27FC236}">
                <a16:creationId xmlns:a16="http://schemas.microsoft.com/office/drawing/2014/main" id="{51094E63-AD67-BAEC-B9F3-F06D85A086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1384126-5789-8343-9ACE-6EAA557F2F7F}" type="slidenum">
              <a:rPr lang="en-US" altLang="en-US" sz="1200">
                <a:solidFill>
                  <a:srgbClr val="898989"/>
                </a:solidFill>
                <a:latin typeface="Times" pitchFamily="2" charset="0"/>
              </a:rPr>
              <a:pPr eaLnBrk="1" hangingPunct="1"/>
              <a:t>36</a:t>
            </a:fld>
            <a:endParaRPr lang="en-US" altLang="en-US" sz="1200">
              <a:solidFill>
                <a:srgbClr val="898989"/>
              </a:solidFill>
              <a:latin typeface="Times" pitchFamily="2" charset="0"/>
            </a:endParaRPr>
          </a:p>
        </p:txBody>
      </p:sp>
      <p:pic>
        <p:nvPicPr>
          <p:cNvPr id="50181" name="Picture 4" descr="table_Harmonic_constituents_300.png">
            <a:extLst>
              <a:ext uri="{FF2B5EF4-FFF2-40B4-BE49-F238E27FC236}">
                <a16:creationId xmlns:a16="http://schemas.microsoft.com/office/drawing/2014/main" id="{7687A96D-DCB5-8881-9029-0D6ADBB8F6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89013"/>
            <a:ext cx="45593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Tidal_constituent_sum.gif">
            <a:extLst>
              <a:ext uri="{FF2B5EF4-FFF2-40B4-BE49-F238E27FC236}">
                <a16:creationId xmlns:a16="http://schemas.microsoft.com/office/drawing/2014/main" id="{DC2E591D-6D07-580D-218D-0A552C4201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5775" y="1023938"/>
            <a:ext cx="2443163"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04BA9C4-0825-4188-9057-34112293D29E}"/>
              </a:ext>
            </a:extLst>
          </p:cNvPr>
          <p:cNvSpPr/>
          <p:nvPr/>
        </p:nvSpPr>
        <p:spPr>
          <a:xfrm>
            <a:off x="2479675" y="601663"/>
            <a:ext cx="6107113" cy="4311650"/>
          </a:xfrm>
          <a:custGeom>
            <a:avLst/>
            <a:gdLst>
              <a:gd name="connsiteX0" fmla="*/ 3150006 w 4929718"/>
              <a:gd name="connsiteY0" fmla="*/ 0 h 4311579"/>
              <a:gd name="connsiteX1" fmla="*/ 4929718 w 4929718"/>
              <a:gd name="connsiteY1" fmla="*/ 1687866 h 4311579"/>
              <a:gd name="connsiteX2" fmla="*/ 2957830 w 4929718"/>
              <a:gd name="connsiteY2" fmla="*/ 4311579 h 4311579"/>
              <a:gd name="connsiteX3" fmla="*/ 2857565 w 4929718"/>
              <a:gd name="connsiteY3" fmla="*/ 4253088 h 4311579"/>
              <a:gd name="connsiteX4" fmla="*/ 2857565 w 4929718"/>
              <a:gd name="connsiteY4" fmla="*/ 4253088 h 4311579"/>
              <a:gd name="connsiteX5" fmla="*/ 0 w 4929718"/>
              <a:gd name="connsiteY5" fmla="*/ 2891097 h 4311579"/>
              <a:gd name="connsiteX6" fmla="*/ 3150006 w 4929718"/>
              <a:gd name="connsiteY6" fmla="*/ 0 h 431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9718" h="4311579">
                <a:moveTo>
                  <a:pt x="3150006" y="0"/>
                </a:moveTo>
                <a:lnTo>
                  <a:pt x="4929718" y="1687866"/>
                </a:lnTo>
                <a:lnTo>
                  <a:pt x="2957830" y="4311579"/>
                </a:lnTo>
                <a:cubicBezTo>
                  <a:pt x="2924408" y="4292082"/>
                  <a:pt x="2892923" y="4268803"/>
                  <a:pt x="2857565" y="4253088"/>
                </a:cubicBezTo>
                <a:lnTo>
                  <a:pt x="2857565" y="4253088"/>
                </a:lnTo>
                <a:lnTo>
                  <a:pt x="0" y="2891097"/>
                </a:lnTo>
                <a:lnTo>
                  <a:pt x="3150006"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1202" name="Title 1">
            <a:extLst>
              <a:ext uri="{FF2B5EF4-FFF2-40B4-BE49-F238E27FC236}">
                <a16:creationId xmlns:a16="http://schemas.microsoft.com/office/drawing/2014/main" id="{CBDEC098-ED7F-62C0-9B9B-EA992583917D}"/>
              </a:ext>
            </a:extLst>
          </p:cNvPr>
          <p:cNvSpPr>
            <a:spLocks noGrp="1"/>
          </p:cNvSpPr>
          <p:nvPr>
            <p:ph type="title"/>
          </p:nvPr>
        </p:nvSpPr>
        <p:spPr>
          <a:xfrm>
            <a:off x="2519363" y="2389188"/>
            <a:ext cx="5516562" cy="1003300"/>
          </a:xfrm>
        </p:spPr>
        <p:txBody>
          <a:bodyPr/>
          <a:lstStyle/>
          <a:p>
            <a:r>
              <a:rPr lang="en-US" altLang="en-US" sz="9600">
                <a:latin typeface="Times" pitchFamily="2" charset="0"/>
                <a:ea typeface="ＭＳ Ｐゴシック" panose="020B0600070205080204" pitchFamily="34" charset="-128"/>
              </a:rPr>
              <a:t>Abduction</a:t>
            </a:r>
            <a:br>
              <a:rPr lang="en-US" altLang="en-US" sz="9600">
                <a:latin typeface="Times" pitchFamily="2" charset="0"/>
                <a:ea typeface="ＭＳ Ｐゴシック" panose="020B0600070205080204" pitchFamily="34" charset="-128"/>
              </a:rPr>
            </a:br>
            <a:r>
              <a:rPr lang="en-US" altLang="en-US">
                <a:latin typeface="Times" pitchFamily="2" charset="0"/>
                <a:ea typeface="ＭＳ Ｐゴシック" panose="020B0600070205080204" pitchFamily="34" charset="-128"/>
              </a:rPr>
              <a:t>Inference to the Best Explanation</a:t>
            </a:r>
            <a:endParaRPr lang="en-US" altLang="en-US" sz="9600">
              <a:latin typeface="Times" pitchFamily="2" charset="0"/>
              <a:ea typeface="ＭＳ Ｐゴシック" panose="020B0600070205080204" pitchFamily="34" charset="-128"/>
            </a:endParaRPr>
          </a:p>
        </p:txBody>
      </p:sp>
      <p:sp>
        <p:nvSpPr>
          <p:cNvPr id="51203" name="Content Placeholder 2">
            <a:extLst>
              <a:ext uri="{FF2B5EF4-FFF2-40B4-BE49-F238E27FC236}">
                <a16:creationId xmlns:a16="http://schemas.microsoft.com/office/drawing/2014/main" id="{684B3ED1-44D3-C632-17A4-4D86529FE00D}"/>
              </a:ext>
            </a:extLst>
          </p:cNvPr>
          <p:cNvSpPr>
            <a:spLocks noGrp="1"/>
          </p:cNvSpPr>
          <p:nvPr>
            <p:ph idx="1"/>
          </p:nvPr>
        </p:nvSpPr>
        <p:spPr>
          <a:xfrm>
            <a:off x="457200" y="6489700"/>
            <a:ext cx="727075" cy="368300"/>
          </a:xfrm>
        </p:spPr>
        <p:txBody>
          <a:bodyPr/>
          <a:lstStyle/>
          <a:p>
            <a:endParaRPr lang="en-US" altLang="en-US">
              <a:latin typeface="Times" pitchFamily="2" charset="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038B6909-FAE3-2B42-2D5F-FBEBD40E2F12}"/>
              </a:ext>
            </a:extLst>
          </p:cNvPr>
          <p:cNvSpPr>
            <a:spLocks noGrp="1"/>
          </p:cNvSpPr>
          <p:nvPr>
            <p:ph type="sldNum" sz="quarter" idx="12"/>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2CDCA1D-1EEF-1E4D-BE83-AEEB798DEEBC}" type="slidenum">
              <a:rPr lang="en-US" altLang="en-US" sz="1200">
                <a:solidFill>
                  <a:srgbClr val="898989"/>
                </a:solidFill>
                <a:latin typeface="Times" pitchFamily="2" charset="0"/>
              </a:rPr>
              <a:pPr eaLnBrk="1" hangingPunct="1"/>
              <a:t>37</a:t>
            </a:fld>
            <a:endParaRPr lang="en-US" altLang="en-US" sz="1200">
              <a:solidFill>
                <a:srgbClr val="898989"/>
              </a:solidFill>
              <a:latin typeface="Times" pitchFamily="2" charset="0"/>
            </a:endParaRPr>
          </a:p>
        </p:txBody>
      </p:sp>
      <p:pic>
        <p:nvPicPr>
          <p:cNvPr id="51205" name="Picture 2" descr="johnny-automatic-surprise.png">
            <a:extLst>
              <a:ext uri="{FF2B5EF4-FFF2-40B4-BE49-F238E27FC236}">
                <a16:creationId xmlns:a16="http://schemas.microsoft.com/office/drawing/2014/main" id="{63B67B62-7A11-5504-4E61-583CC9F36D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9513" y="1889125"/>
            <a:ext cx="9525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own Arrow 17">
            <a:extLst>
              <a:ext uri="{FF2B5EF4-FFF2-40B4-BE49-F238E27FC236}">
                <a16:creationId xmlns:a16="http://schemas.microsoft.com/office/drawing/2014/main" id="{AAE570B0-69EE-7D8B-356B-3820718157AB}"/>
              </a:ext>
            </a:extLst>
          </p:cNvPr>
          <p:cNvSpPr/>
          <p:nvPr/>
        </p:nvSpPr>
        <p:spPr>
          <a:xfrm rot="526681">
            <a:off x="5881688" y="2455863"/>
            <a:ext cx="376237" cy="179705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Freeform 20">
            <a:extLst>
              <a:ext uri="{FF2B5EF4-FFF2-40B4-BE49-F238E27FC236}">
                <a16:creationId xmlns:a16="http://schemas.microsoft.com/office/drawing/2014/main" id="{49A3C295-2D9B-C2F7-9FDF-D202C9CE7CFA}"/>
              </a:ext>
            </a:extLst>
          </p:cNvPr>
          <p:cNvSpPr/>
          <p:nvPr/>
        </p:nvSpPr>
        <p:spPr>
          <a:xfrm>
            <a:off x="434975" y="1804988"/>
            <a:ext cx="2089150" cy="4403725"/>
          </a:xfrm>
          <a:custGeom>
            <a:avLst/>
            <a:gdLst>
              <a:gd name="connsiteX0" fmla="*/ 208886 w 2088863"/>
              <a:gd name="connsiteY0" fmla="*/ 0 h 3902145"/>
              <a:gd name="connsiteX1" fmla="*/ 2088863 w 2088863"/>
              <a:gd name="connsiteY1" fmla="*/ 25067 h 3902145"/>
              <a:gd name="connsiteX2" fmla="*/ 1888332 w 2088863"/>
              <a:gd name="connsiteY2" fmla="*/ 3902145 h 3902145"/>
              <a:gd name="connsiteX3" fmla="*/ 0 w 2088863"/>
              <a:gd name="connsiteY3" fmla="*/ 3826943 h 3902145"/>
              <a:gd name="connsiteX4" fmla="*/ 208886 w 2088863"/>
              <a:gd name="connsiteY4" fmla="*/ 0 h 3902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863" h="3902145">
                <a:moveTo>
                  <a:pt x="208886" y="0"/>
                </a:moveTo>
                <a:lnTo>
                  <a:pt x="2088863" y="25067"/>
                </a:lnTo>
                <a:lnTo>
                  <a:pt x="1888332" y="3902145"/>
                </a:lnTo>
                <a:lnTo>
                  <a:pt x="0" y="3826943"/>
                </a:lnTo>
                <a:lnTo>
                  <a:pt x="208886"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nvGrpSpPr>
          <p:cNvPr id="24" name="Group 23">
            <a:extLst>
              <a:ext uri="{FF2B5EF4-FFF2-40B4-BE49-F238E27FC236}">
                <a16:creationId xmlns:a16="http://schemas.microsoft.com/office/drawing/2014/main" id="{96E3BB42-AEB3-2C21-F6CA-0DD2BE5EB166}"/>
              </a:ext>
            </a:extLst>
          </p:cNvPr>
          <p:cNvGrpSpPr>
            <a:grpSpLocks/>
          </p:cNvGrpSpPr>
          <p:nvPr/>
        </p:nvGrpSpPr>
        <p:grpSpPr bwMode="auto">
          <a:xfrm>
            <a:off x="357187" y="676275"/>
            <a:ext cx="7254876" cy="4876893"/>
            <a:chOff x="357238" y="676431"/>
            <a:chExt cx="7254881" cy="4877375"/>
          </a:xfrm>
        </p:grpSpPr>
        <p:grpSp>
          <p:nvGrpSpPr>
            <p:cNvPr id="52241" name="Group 22">
              <a:extLst>
                <a:ext uri="{FF2B5EF4-FFF2-40B4-BE49-F238E27FC236}">
                  <a16:creationId xmlns:a16="http://schemas.microsoft.com/office/drawing/2014/main" id="{C2A9ECEE-ED96-9D88-191B-1D369E4225DA}"/>
                </a:ext>
              </a:extLst>
            </p:cNvPr>
            <p:cNvGrpSpPr>
              <a:grpSpLocks/>
            </p:cNvGrpSpPr>
            <p:nvPr/>
          </p:nvGrpSpPr>
          <p:grpSpPr bwMode="auto">
            <a:xfrm rot="453152">
              <a:off x="5448766" y="676431"/>
              <a:ext cx="2163353" cy="3676037"/>
              <a:chOff x="2982263" y="3909962"/>
              <a:chExt cx="1395995" cy="2396558"/>
            </a:xfrm>
          </p:grpSpPr>
          <p:pic>
            <p:nvPicPr>
              <p:cNvPr id="52243" name="Picture 13" descr="kisspng-gold-medal-award-computer-icons-clip-art-gold-medals-5adfdbeac29d84.8544795615246202667972.jpg">
                <a:extLst>
                  <a:ext uri="{FF2B5EF4-FFF2-40B4-BE49-F238E27FC236}">
                    <a16:creationId xmlns:a16="http://schemas.microsoft.com/office/drawing/2014/main" id="{E700C54F-DE05-E261-12AB-CEE2A13EFA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2263" y="3909962"/>
                <a:ext cx="1395995" cy="239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DDAC671C-A38C-11FB-F39F-03B5D0D70C42}"/>
                  </a:ext>
                </a:extLst>
              </p:cNvPr>
              <p:cNvSpPr txBox="1"/>
              <p:nvPr/>
            </p:nvSpPr>
            <p:spPr>
              <a:xfrm>
                <a:off x="3030378" y="4379625"/>
                <a:ext cx="1332592" cy="39770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a:ea typeface="ＭＳ Ｐゴシック" charset="0"/>
                    <a:cs typeface="Times"/>
                  </a:rPr>
                  <a:t>WINNER</a:t>
                </a:r>
                <a:endParaRPr lang="en-US"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a:ea typeface="ＭＳ Ｐゴシック" charset="0"/>
                  <a:cs typeface="Times"/>
                </a:endParaRPr>
              </a:p>
            </p:txBody>
          </p:sp>
        </p:grpSp>
        <p:sp>
          <p:nvSpPr>
            <p:cNvPr id="52242" name="TextBox 15">
              <a:extLst>
                <a:ext uri="{FF2B5EF4-FFF2-40B4-BE49-F238E27FC236}">
                  <a16:creationId xmlns:a16="http://schemas.microsoft.com/office/drawing/2014/main" id="{66A37342-FC9E-BD26-0477-13F5F051DD01}"/>
                </a:ext>
              </a:extLst>
            </p:cNvPr>
            <p:cNvSpPr txBox="1">
              <a:spLocks noChangeArrowheads="1"/>
            </p:cNvSpPr>
            <p:nvPr/>
          </p:nvSpPr>
          <p:spPr bwMode="auto">
            <a:xfrm>
              <a:off x="357238" y="4353358"/>
              <a:ext cx="2252431" cy="120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mr-IN" altLang="en-US" sz="3600" dirty="0">
                  <a:latin typeface="Times" pitchFamily="2" charset="0"/>
                </a:rPr>
                <a:t>…</a:t>
              </a:r>
              <a:r>
                <a:rPr lang="en-US" altLang="en-US" sz="3600" dirty="0">
                  <a:latin typeface="Times" pitchFamily="2" charset="0"/>
                </a:rPr>
                <a:t> the best </a:t>
              </a:r>
              <a:r>
                <a:rPr lang="en-US" altLang="en-US" sz="3600" dirty="0" err="1">
                  <a:latin typeface="Times" pitchFamily="2" charset="0"/>
                </a:rPr>
                <a:t>explnation</a:t>
              </a:r>
              <a:r>
                <a:rPr lang="en-US" altLang="en-US" sz="3600" dirty="0">
                  <a:latin typeface="Times" pitchFamily="2" charset="0"/>
                </a:rPr>
                <a:t>.</a:t>
              </a:r>
            </a:p>
          </p:txBody>
        </p:sp>
      </p:grpSp>
      <p:sp>
        <p:nvSpPr>
          <p:cNvPr id="15" name="Freeform 14">
            <a:extLst>
              <a:ext uri="{FF2B5EF4-FFF2-40B4-BE49-F238E27FC236}">
                <a16:creationId xmlns:a16="http://schemas.microsoft.com/office/drawing/2014/main" id="{96125762-5808-DD65-817E-215F0C49EA0D}"/>
              </a:ext>
            </a:extLst>
          </p:cNvPr>
          <p:cNvSpPr/>
          <p:nvPr/>
        </p:nvSpPr>
        <p:spPr>
          <a:xfrm rot="10800000">
            <a:off x="4470400" y="4478338"/>
            <a:ext cx="2506663" cy="1187450"/>
          </a:xfrm>
          <a:custGeom>
            <a:avLst/>
            <a:gdLst>
              <a:gd name="connsiteX0" fmla="*/ 33422 w 1938465"/>
              <a:gd name="connsiteY0" fmla="*/ 0 h 768731"/>
              <a:gd name="connsiteX1" fmla="*/ 1938465 w 1938465"/>
              <a:gd name="connsiteY1" fmla="*/ 66846 h 768731"/>
              <a:gd name="connsiteX2" fmla="*/ 1905043 w 1938465"/>
              <a:gd name="connsiteY2" fmla="*/ 768731 h 768731"/>
              <a:gd name="connsiteX3" fmla="*/ 0 w 1938465"/>
              <a:gd name="connsiteY3" fmla="*/ 626683 h 768731"/>
              <a:gd name="connsiteX4" fmla="*/ 33422 w 1938465"/>
              <a:gd name="connsiteY4" fmla="*/ 0 h 76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465" h="768731">
                <a:moveTo>
                  <a:pt x="33422" y="0"/>
                </a:moveTo>
                <a:lnTo>
                  <a:pt x="1938465" y="66846"/>
                </a:lnTo>
                <a:lnTo>
                  <a:pt x="1905043" y="768731"/>
                </a:lnTo>
                <a:lnTo>
                  <a:pt x="0" y="626683"/>
                </a:lnTo>
                <a:lnTo>
                  <a:pt x="3342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2229" name="Title 1">
            <a:extLst>
              <a:ext uri="{FF2B5EF4-FFF2-40B4-BE49-F238E27FC236}">
                <a16:creationId xmlns:a16="http://schemas.microsoft.com/office/drawing/2014/main" id="{B451E35E-B838-6608-E624-0AF2B1793421}"/>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The Principle</a:t>
            </a:r>
          </a:p>
        </p:txBody>
      </p:sp>
      <p:sp>
        <p:nvSpPr>
          <p:cNvPr id="52230" name="Content Placeholder 2">
            <a:extLst>
              <a:ext uri="{FF2B5EF4-FFF2-40B4-BE49-F238E27FC236}">
                <a16:creationId xmlns:a16="http://schemas.microsoft.com/office/drawing/2014/main" id="{221635D7-D2FC-B8A5-2672-67F83DD7518A}"/>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2231" name="Slide Number Placeholder 3">
            <a:extLst>
              <a:ext uri="{FF2B5EF4-FFF2-40B4-BE49-F238E27FC236}">
                <a16:creationId xmlns:a16="http://schemas.microsoft.com/office/drawing/2014/main" id="{E367583F-BBD6-8761-FDC8-9C01729C44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D5ED800-2B20-944E-B97A-15E00EC4C4E3}" type="slidenum">
              <a:rPr lang="en-US" altLang="en-US" sz="1200">
                <a:solidFill>
                  <a:srgbClr val="898989"/>
                </a:solidFill>
                <a:latin typeface="Times" pitchFamily="2" charset="0"/>
              </a:rPr>
              <a:pPr eaLnBrk="1" hangingPunct="1"/>
              <a:t>38</a:t>
            </a:fld>
            <a:endParaRPr lang="en-US" altLang="en-US" sz="1200">
              <a:solidFill>
                <a:srgbClr val="898989"/>
              </a:solidFill>
              <a:latin typeface="Times" pitchFamily="2" charset="0"/>
            </a:endParaRPr>
          </a:p>
        </p:txBody>
      </p:sp>
      <p:sp>
        <p:nvSpPr>
          <p:cNvPr id="52232" name="TextBox 4">
            <a:extLst>
              <a:ext uri="{FF2B5EF4-FFF2-40B4-BE49-F238E27FC236}">
                <a16:creationId xmlns:a16="http://schemas.microsoft.com/office/drawing/2014/main" id="{3718D2B0-7683-ECF2-B7EE-7756DA12F4E1}"/>
              </a:ext>
            </a:extLst>
          </p:cNvPr>
          <p:cNvSpPr txBox="1">
            <a:spLocks noChangeArrowheads="1"/>
          </p:cNvSpPr>
          <p:nvPr/>
        </p:nvSpPr>
        <p:spPr bwMode="auto">
          <a:xfrm>
            <a:off x="2849563" y="2214563"/>
            <a:ext cx="13414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Theory</a:t>
            </a:r>
            <a:r>
              <a:rPr lang="en-US" altLang="en-US" sz="2800" baseline="-25000">
                <a:latin typeface="Times" pitchFamily="2" charset="0"/>
              </a:rPr>
              <a:t>1</a:t>
            </a:r>
          </a:p>
        </p:txBody>
      </p:sp>
      <p:sp>
        <p:nvSpPr>
          <p:cNvPr id="52233" name="TextBox 5">
            <a:extLst>
              <a:ext uri="{FF2B5EF4-FFF2-40B4-BE49-F238E27FC236}">
                <a16:creationId xmlns:a16="http://schemas.microsoft.com/office/drawing/2014/main" id="{B307759E-5FDA-CE28-4F47-165EC8075D06}"/>
              </a:ext>
            </a:extLst>
          </p:cNvPr>
          <p:cNvSpPr txBox="1">
            <a:spLocks noChangeArrowheads="1"/>
          </p:cNvSpPr>
          <p:nvPr/>
        </p:nvSpPr>
        <p:spPr bwMode="auto">
          <a:xfrm>
            <a:off x="3960813" y="1646238"/>
            <a:ext cx="13414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Theory</a:t>
            </a:r>
            <a:r>
              <a:rPr lang="en-US" altLang="en-US" sz="2800" baseline="-25000">
                <a:latin typeface="Times" pitchFamily="2" charset="0"/>
              </a:rPr>
              <a:t>2</a:t>
            </a:r>
          </a:p>
        </p:txBody>
      </p:sp>
      <p:sp>
        <p:nvSpPr>
          <p:cNvPr id="52234" name="TextBox 6">
            <a:extLst>
              <a:ext uri="{FF2B5EF4-FFF2-40B4-BE49-F238E27FC236}">
                <a16:creationId xmlns:a16="http://schemas.microsoft.com/office/drawing/2014/main" id="{3DCDC83A-E4EC-50B5-1A26-A34FEAD22EC4}"/>
              </a:ext>
            </a:extLst>
          </p:cNvPr>
          <p:cNvSpPr txBox="1">
            <a:spLocks noChangeArrowheads="1"/>
          </p:cNvSpPr>
          <p:nvPr/>
        </p:nvSpPr>
        <p:spPr bwMode="auto">
          <a:xfrm>
            <a:off x="5799138" y="1754188"/>
            <a:ext cx="1341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Theory</a:t>
            </a:r>
            <a:r>
              <a:rPr lang="en-US" altLang="en-US" sz="2800" baseline="-25000">
                <a:latin typeface="Times" pitchFamily="2" charset="0"/>
              </a:rPr>
              <a:t>3</a:t>
            </a:r>
          </a:p>
        </p:txBody>
      </p:sp>
      <p:sp>
        <p:nvSpPr>
          <p:cNvPr id="52235" name="TextBox 7">
            <a:extLst>
              <a:ext uri="{FF2B5EF4-FFF2-40B4-BE49-F238E27FC236}">
                <a16:creationId xmlns:a16="http://schemas.microsoft.com/office/drawing/2014/main" id="{A4A84478-A775-1EF0-4C37-179F251889D4}"/>
              </a:ext>
            </a:extLst>
          </p:cNvPr>
          <p:cNvSpPr txBox="1">
            <a:spLocks noChangeArrowheads="1"/>
          </p:cNvSpPr>
          <p:nvPr/>
        </p:nvSpPr>
        <p:spPr bwMode="auto">
          <a:xfrm>
            <a:off x="7169150" y="2273300"/>
            <a:ext cx="1341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Theory</a:t>
            </a:r>
            <a:r>
              <a:rPr lang="en-US" altLang="en-US" sz="2800" baseline="-25000">
                <a:latin typeface="Times" pitchFamily="2" charset="0"/>
              </a:rPr>
              <a:t>4</a:t>
            </a:r>
          </a:p>
        </p:txBody>
      </p:sp>
      <p:sp>
        <p:nvSpPr>
          <p:cNvPr id="52236" name="TextBox 9">
            <a:extLst>
              <a:ext uri="{FF2B5EF4-FFF2-40B4-BE49-F238E27FC236}">
                <a16:creationId xmlns:a16="http://schemas.microsoft.com/office/drawing/2014/main" id="{00466284-FCB5-22A1-8E8F-870041B6E1C1}"/>
              </a:ext>
            </a:extLst>
          </p:cNvPr>
          <p:cNvSpPr txBox="1">
            <a:spLocks noChangeArrowheads="1"/>
          </p:cNvSpPr>
          <p:nvPr/>
        </p:nvSpPr>
        <p:spPr bwMode="auto">
          <a:xfrm>
            <a:off x="317500" y="1754188"/>
            <a:ext cx="22558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a:latin typeface="Times" pitchFamily="2" charset="0"/>
              </a:rPr>
              <a:t>Among many theories adequate to experience, choose </a:t>
            </a:r>
            <a:r>
              <a:rPr lang="mr-IN" altLang="en-US" sz="2800">
                <a:latin typeface="Times" pitchFamily="2" charset="0"/>
              </a:rPr>
              <a:t>…</a:t>
            </a:r>
            <a:endParaRPr lang="en-US" altLang="en-US" sz="2800">
              <a:latin typeface="Times" pitchFamily="2" charset="0"/>
            </a:endParaRPr>
          </a:p>
        </p:txBody>
      </p:sp>
      <p:sp>
        <p:nvSpPr>
          <p:cNvPr id="52237" name="TextBox 11">
            <a:extLst>
              <a:ext uri="{FF2B5EF4-FFF2-40B4-BE49-F238E27FC236}">
                <a16:creationId xmlns:a16="http://schemas.microsoft.com/office/drawing/2014/main" id="{26498583-E7A0-64EB-4162-7826B5FE167E}"/>
              </a:ext>
            </a:extLst>
          </p:cNvPr>
          <p:cNvSpPr txBox="1">
            <a:spLocks noChangeArrowheads="1"/>
          </p:cNvSpPr>
          <p:nvPr/>
        </p:nvSpPr>
        <p:spPr bwMode="auto">
          <a:xfrm>
            <a:off x="4562475" y="4578350"/>
            <a:ext cx="26400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latin typeface="Times" pitchFamily="2" charset="0"/>
              </a:rPr>
              <a:t>Observation and experiment.</a:t>
            </a:r>
          </a:p>
        </p:txBody>
      </p:sp>
      <p:sp>
        <p:nvSpPr>
          <p:cNvPr id="17" name="Down Arrow 16">
            <a:extLst>
              <a:ext uri="{FF2B5EF4-FFF2-40B4-BE49-F238E27FC236}">
                <a16:creationId xmlns:a16="http://schemas.microsoft.com/office/drawing/2014/main" id="{BB81CEC5-A5E0-F858-EE08-1A8C48F06A77}"/>
              </a:ext>
            </a:extLst>
          </p:cNvPr>
          <p:cNvSpPr/>
          <p:nvPr/>
        </p:nvSpPr>
        <p:spPr>
          <a:xfrm rot="21283562">
            <a:off x="4703763" y="2398713"/>
            <a:ext cx="376237" cy="1795462"/>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Down Arrow 18">
            <a:extLst>
              <a:ext uri="{FF2B5EF4-FFF2-40B4-BE49-F238E27FC236}">
                <a16:creationId xmlns:a16="http://schemas.microsoft.com/office/drawing/2014/main" id="{EB074338-65B1-8325-C32B-FF28D4F5FDA7}"/>
              </a:ext>
            </a:extLst>
          </p:cNvPr>
          <p:cNvSpPr/>
          <p:nvPr/>
        </p:nvSpPr>
        <p:spPr>
          <a:xfrm rot="19576545">
            <a:off x="3817938" y="2682875"/>
            <a:ext cx="376237" cy="1795463"/>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Down Arrow 19">
            <a:extLst>
              <a:ext uri="{FF2B5EF4-FFF2-40B4-BE49-F238E27FC236}">
                <a16:creationId xmlns:a16="http://schemas.microsoft.com/office/drawing/2014/main" id="{F9E6A053-2F4E-DD00-2B37-58654B5F6863}"/>
              </a:ext>
            </a:extLst>
          </p:cNvPr>
          <p:cNvSpPr/>
          <p:nvPr/>
        </p:nvSpPr>
        <p:spPr>
          <a:xfrm rot="1800000">
            <a:off x="6918325" y="2824163"/>
            <a:ext cx="376238" cy="179705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E81615E-0DEA-63C7-93D0-67B8FD3553B0}"/>
              </a:ext>
            </a:extLst>
          </p:cNvPr>
          <p:cNvSpPr/>
          <p:nvPr/>
        </p:nvSpPr>
        <p:spPr>
          <a:xfrm>
            <a:off x="2963863" y="641350"/>
            <a:ext cx="5540375" cy="5248275"/>
          </a:xfrm>
          <a:custGeom>
            <a:avLst/>
            <a:gdLst>
              <a:gd name="connsiteX0" fmla="*/ 3511296 w 5883289"/>
              <a:gd name="connsiteY0" fmla="*/ 0 h 5247969"/>
              <a:gd name="connsiteX1" fmla="*/ 0 w 5883289"/>
              <a:gd name="connsiteY1" fmla="*/ 1992112 h 5247969"/>
              <a:gd name="connsiteX2" fmla="*/ 2845146 w 5883289"/>
              <a:gd name="connsiteY2" fmla="*/ 5247969 h 5247969"/>
              <a:gd name="connsiteX3" fmla="*/ 5883289 w 5883289"/>
              <a:gd name="connsiteY3" fmla="*/ 4388871 h 5247969"/>
              <a:gd name="connsiteX4" fmla="*/ 3511296 w 5883289"/>
              <a:gd name="connsiteY4" fmla="*/ 0 h 524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3289" h="5247969">
                <a:moveTo>
                  <a:pt x="3511296" y="0"/>
                </a:moveTo>
                <a:lnTo>
                  <a:pt x="0" y="1992112"/>
                </a:lnTo>
                <a:lnTo>
                  <a:pt x="2845146" y="5247969"/>
                </a:lnTo>
                <a:lnTo>
                  <a:pt x="5883289" y="4388871"/>
                </a:lnTo>
                <a:lnTo>
                  <a:pt x="351129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250" name="Title 1">
            <a:extLst>
              <a:ext uri="{FF2B5EF4-FFF2-40B4-BE49-F238E27FC236}">
                <a16:creationId xmlns:a16="http://schemas.microsoft.com/office/drawing/2014/main" id="{B4C11B63-DE69-2CC6-49C8-9EABE50C99D0}"/>
              </a:ext>
            </a:extLst>
          </p:cNvPr>
          <p:cNvSpPr>
            <a:spLocks noGrp="1"/>
          </p:cNvSpPr>
          <p:nvPr>
            <p:ph type="title"/>
          </p:nvPr>
        </p:nvSpPr>
        <p:spPr>
          <a:xfrm>
            <a:off x="2062163" y="731838"/>
            <a:ext cx="5440362" cy="4279900"/>
          </a:xfrm>
        </p:spPr>
        <p:txBody>
          <a:bodyPr/>
          <a:lstStyle/>
          <a:p>
            <a:pPr eaLnBrk="1" hangingPunct="1"/>
            <a:r>
              <a:rPr lang="en-US" altLang="en-US">
                <a:latin typeface="Times" pitchFamily="2" charset="0"/>
                <a:ea typeface="ＭＳ Ｐゴシック" panose="020B0600070205080204" pitchFamily="34" charset="-128"/>
              </a:rPr>
              <a:t>Understood, </a:t>
            </a:r>
            <a:r>
              <a:rPr lang="en-US" altLang="en-US" sz="9600">
                <a:latin typeface="Times" pitchFamily="2" charset="0"/>
                <a:ea typeface="ＭＳ Ｐゴシック" panose="020B0600070205080204" pitchFamily="34" charset="-128"/>
              </a:rPr>
              <a:t>Formally</a:t>
            </a:r>
            <a:endParaRPr lang="en-US" altLang="en-US" sz="7200">
              <a:latin typeface="Times" pitchFamily="2" charset="0"/>
              <a:ea typeface="ＭＳ Ｐゴシック" panose="020B0600070205080204" pitchFamily="34" charset="-128"/>
            </a:endParaRPr>
          </a:p>
        </p:txBody>
      </p:sp>
      <p:sp>
        <p:nvSpPr>
          <p:cNvPr id="53251" name="Content Placeholder 2">
            <a:extLst>
              <a:ext uri="{FF2B5EF4-FFF2-40B4-BE49-F238E27FC236}">
                <a16:creationId xmlns:a16="http://schemas.microsoft.com/office/drawing/2014/main" id="{A0EEB575-95D8-EFA6-445A-3A97A5BBB77D}"/>
              </a:ext>
            </a:extLst>
          </p:cNvPr>
          <p:cNvSpPr>
            <a:spLocks noGrp="1"/>
          </p:cNvSpPr>
          <p:nvPr>
            <p:ph idx="1"/>
          </p:nvPr>
        </p:nvSpPr>
        <p:spPr>
          <a:xfrm>
            <a:off x="0" y="6502400"/>
            <a:ext cx="765175" cy="355600"/>
          </a:xfrm>
        </p:spPr>
        <p:txBody>
          <a:bodyPr/>
          <a:lstStyle/>
          <a:p>
            <a:pPr eaLnBrk="1" hangingPunct="1"/>
            <a:r>
              <a:rPr lang="en-US" altLang="en-US">
                <a:latin typeface="Times" pitchFamily="2" charset="0"/>
                <a:ea typeface="ＭＳ Ｐゴシック" panose="020B0600070205080204" pitchFamily="34" charset="-128"/>
              </a:rPr>
              <a:t> </a:t>
            </a:r>
          </a:p>
        </p:txBody>
      </p:sp>
      <p:sp>
        <p:nvSpPr>
          <p:cNvPr id="53252" name="Slide Number Placeholder 3">
            <a:extLst>
              <a:ext uri="{FF2B5EF4-FFF2-40B4-BE49-F238E27FC236}">
                <a16:creationId xmlns:a16="http://schemas.microsoft.com/office/drawing/2014/main" id="{2C0ADEE4-9CAD-5DB1-008A-63BC3BED67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10C07A8-95B9-0644-9876-461CD2C71E56}" type="slidenum">
              <a:rPr lang="en-US" altLang="en-US" sz="1200">
                <a:solidFill>
                  <a:srgbClr val="898989"/>
                </a:solidFill>
                <a:latin typeface="Calibri" panose="020F0502020204030204" pitchFamily="34" charset="0"/>
              </a:rPr>
              <a:pPr eaLnBrk="1" hangingPunct="1"/>
              <a:t>39</a:t>
            </a:fld>
            <a:endParaRPr lang="en-US" altLang="en-US" sz="1200">
              <a:solidFill>
                <a:srgbClr val="898989"/>
              </a:solidFill>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C21FCF6B-42B6-6C50-96F8-EB7BBDD3B702}"/>
              </a:ext>
            </a:extLst>
          </p:cNvPr>
          <p:cNvSpPr/>
          <p:nvPr/>
        </p:nvSpPr>
        <p:spPr>
          <a:xfrm>
            <a:off x="500063" y="411163"/>
            <a:ext cx="7972425" cy="557212"/>
          </a:xfrm>
          <a:custGeom>
            <a:avLst/>
            <a:gdLst>
              <a:gd name="connsiteX0" fmla="*/ 320702 w 7972638"/>
              <a:gd name="connsiteY0" fmla="*/ 0 h 558004"/>
              <a:gd name="connsiteX1" fmla="*/ 7921326 w 7972638"/>
              <a:gd name="connsiteY1" fmla="*/ 372003 h 558004"/>
              <a:gd name="connsiteX2" fmla="*/ 7972638 w 7972638"/>
              <a:gd name="connsiteY2" fmla="*/ 551590 h 558004"/>
              <a:gd name="connsiteX3" fmla="*/ 0 w 7972638"/>
              <a:gd name="connsiteY3" fmla="*/ 558004 h 558004"/>
              <a:gd name="connsiteX4" fmla="*/ 320702 w 7972638"/>
              <a:gd name="connsiteY4" fmla="*/ 0 h 55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2638" h="558004">
                <a:moveTo>
                  <a:pt x="320702" y="0"/>
                </a:moveTo>
                <a:lnTo>
                  <a:pt x="7921326" y="372003"/>
                </a:lnTo>
                <a:lnTo>
                  <a:pt x="7972638" y="551590"/>
                </a:lnTo>
                <a:lnTo>
                  <a:pt x="0" y="558004"/>
                </a:lnTo>
                <a:lnTo>
                  <a:pt x="320702"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1" name="24-Point Star 10">
            <a:extLst>
              <a:ext uri="{FF2B5EF4-FFF2-40B4-BE49-F238E27FC236}">
                <a16:creationId xmlns:a16="http://schemas.microsoft.com/office/drawing/2014/main" id="{98B45CB2-B9FD-D206-E2AF-16CB94F7E2AA}"/>
              </a:ext>
            </a:extLst>
          </p:cNvPr>
          <p:cNvSpPr/>
          <p:nvPr/>
        </p:nvSpPr>
        <p:spPr>
          <a:xfrm>
            <a:off x="500063" y="1401988"/>
            <a:ext cx="974725" cy="976313"/>
          </a:xfrm>
          <a:prstGeom prst="star24">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24-Point Star 11">
            <a:extLst>
              <a:ext uri="{FF2B5EF4-FFF2-40B4-BE49-F238E27FC236}">
                <a16:creationId xmlns:a16="http://schemas.microsoft.com/office/drawing/2014/main" id="{FB6D6248-0095-E8D7-10D9-7C5BC51F8CB8}"/>
              </a:ext>
            </a:extLst>
          </p:cNvPr>
          <p:cNvSpPr/>
          <p:nvPr/>
        </p:nvSpPr>
        <p:spPr>
          <a:xfrm>
            <a:off x="3813018" y="1377090"/>
            <a:ext cx="974725" cy="974725"/>
          </a:xfrm>
          <a:prstGeom prst="star24">
            <a:avLst>
              <a:gd name="adj" fmla="val 33982"/>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88" name="Title 1">
            <a:extLst>
              <a:ext uri="{FF2B5EF4-FFF2-40B4-BE49-F238E27FC236}">
                <a16:creationId xmlns:a16="http://schemas.microsoft.com/office/drawing/2014/main" id="{659770DF-DCED-FEC7-1C70-6C9EDB3E00DB}"/>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The Material Theory of Induction</a:t>
            </a:r>
          </a:p>
        </p:txBody>
      </p:sp>
      <p:sp>
        <p:nvSpPr>
          <p:cNvPr id="16389" name="Content Placeholder 2">
            <a:extLst>
              <a:ext uri="{FF2B5EF4-FFF2-40B4-BE49-F238E27FC236}">
                <a16:creationId xmlns:a16="http://schemas.microsoft.com/office/drawing/2014/main" id="{6070DE8C-AF88-FC97-CCC8-631E7E7CE16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16390" name="Slide Number Placeholder 3">
            <a:extLst>
              <a:ext uri="{FF2B5EF4-FFF2-40B4-BE49-F238E27FC236}">
                <a16:creationId xmlns:a16="http://schemas.microsoft.com/office/drawing/2014/main" id="{75517BC6-B71B-33B4-1F49-AC3845CCE7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E881455-9932-D949-919E-D37C82E4C362}" type="slidenum">
              <a:rPr lang="en-US" altLang="en-US" sz="1200">
                <a:solidFill>
                  <a:srgbClr val="898989"/>
                </a:solidFill>
                <a:latin typeface="Times" pitchFamily="2" charset="0"/>
              </a:rPr>
              <a:pPr eaLnBrk="1" hangingPunct="1"/>
              <a:t>4</a:t>
            </a:fld>
            <a:endParaRPr lang="en-US" altLang="en-US" sz="1200">
              <a:solidFill>
                <a:srgbClr val="898989"/>
              </a:solidFill>
              <a:latin typeface="Times" pitchFamily="2" charset="0"/>
            </a:endParaRPr>
          </a:p>
        </p:txBody>
      </p:sp>
      <p:sp>
        <p:nvSpPr>
          <p:cNvPr id="16391" name="TextBox 5">
            <a:extLst>
              <a:ext uri="{FF2B5EF4-FFF2-40B4-BE49-F238E27FC236}">
                <a16:creationId xmlns:a16="http://schemas.microsoft.com/office/drawing/2014/main" id="{0D169C02-A744-E0DA-54B3-76B899A48DDF}"/>
              </a:ext>
            </a:extLst>
          </p:cNvPr>
          <p:cNvSpPr txBox="1">
            <a:spLocks noChangeArrowheads="1"/>
          </p:cNvSpPr>
          <p:nvPr/>
        </p:nvSpPr>
        <p:spPr bwMode="auto">
          <a:xfrm>
            <a:off x="744538" y="1590675"/>
            <a:ext cx="320718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There</a:t>
            </a:r>
            <a:r>
              <a:rPr lang="en-US" altLang="en-US" sz="2800">
                <a:latin typeface="Times" pitchFamily="2" charset="0"/>
              </a:rPr>
              <a:t> are no</a:t>
            </a:r>
            <a:r>
              <a:rPr lang="en-US" altLang="en-US">
                <a:latin typeface="Times" pitchFamily="2" charset="0"/>
              </a:rPr>
              <a:t> universal, formal schema for inductive inference.</a:t>
            </a:r>
          </a:p>
        </p:txBody>
      </p:sp>
      <p:sp>
        <p:nvSpPr>
          <p:cNvPr id="16392" name="TextBox 6">
            <a:extLst>
              <a:ext uri="{FF2B5EF4-FFF2-40B4-BE49-F238E27FC236}">
                <a16:creationId xmlns:a16="http://schemas.microsoft.com/office/drawing/2014/main" id="{397E7012-2989-B51F-B286-C2740B5BC790}"/>
              </a:ext>
            </a:extLst>
          </p:cNvPr>
          <p:cNvSpPr txBox="1">
            <a:spLocks noChangeArrowheads="1"/>
          </p:cNvSpPr>
          <p:nvPr/>
        </p:nvSpPr>
        <p:spPr bwMode="auto">
          <a:xfrm>
            <a:off x="4093333" y="1505536"/>
            <a:ext cx="300958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latin typeface="Times" pitchFamily="2" charset="0"/>
              </a:rPr>
              <a:t>Inductive</a:t>
            </a:r>
            <a:r>
              <a:rPr lang="en-US" altLang="en-US" sz="2800" dirty="0">
                <a:latin typeface="Times" pitchFamily="2" charset="0"/>
              </a:rPr>
              <a:t> inferences</a:t>
            </a:r>
            <a:r>
              <a:rPr lang="en-US" altLang="en-US" dirty="0">
                <a:latin typeface="Times" pitchFamily="2" charset="0"/>
              </a:rPr>
              <a:t> are warranted by local facts.</a:t>
            </a:r>
          </a:p>
        </p:txBody>
      </p:sp>
      <p:grpSp>
        <p:nvGrpSpPr>
          <p:cNvPr id="17" name="Group 16">
            <a:extLst>
              <a:ext uri="{FF2B5EF4-FFF2-40B4-BE49-F238E27FC236}">
                <a16:creationId xmlns:a16="http://schemas.microsoft.com/office/drawing/2014/main" id="{A9DF2524-2C16-7208-D1B0-EF414F0E7493}"/>
              </a:ext>
            </a:extLst>
          </p:cNvPr>
          <p:cNvGrpSpPr>
            <a:grpSpLocks/>
          </p:cNvGrpSpPr>
          <p:nvPr/>
        </p:nvGrpSpPr>
        <p:grpSpPr bwMode="auto">
          <a:xfrm>
            <a:off x="1725930" y="3315461"/>
            <a:ext cx="3662363" cy="2462213"/>
            <a:chOff x="1257150" y="3162024"/>
            <a:chExt cx="3662410" cy="2462915"/>
          </a:xfrm>
        </p:grpSpPr>
        <p:sp>
          <p:nvSpPr>
            <p:cNvPr id="16" name="Freeform 15">
              <a:extLst>
                <a:ext uri="{FF2B5EF4-FFF2-40B4-BE49-F238E27FC236}">
                  <a16:creationId xmlns:a16="http://schemas.microsoft.com/office/drawing/2014/main" id="{0AFDBC1E-A9BB-7D28-1F1E-3A868B595245}"/>
                </a:ext>
              </a:extLst>
            </p:cNvPr>
            <p:cNvSpPr/>
            <p:nvPr/>
          </p:nvSpPr>
          <p:spPr>
            <a:xfrm>
              <a:off x="1288900" y="4521311"/>
              <a:ext cx="3322681" cy="1103628"/>
            </a:xfrm>
            <a:custGeom>
              <a:avLst/>
              <a:gdLst>
                <a:gd name="connsiteX0" fmla="*/ 243733 w 3091562"/>
                <a:gd name="connsiteY0" fmla="*/ 0 h 1103181"/>
                <a:gd name="connsiteX1" fmla="*/ 3091562 w 3091562"/>
                <a:gd name="connsiteY1" fmla="*/ 44897 h 1103181"/>
                <a:gd name="connsiteX2" fmla="*/ 3091562 w 3091562"/>
                <a:gd name="connsiteY2" fmla="*/ 1103181 h 1103181"/>
                <a:gd name="connsiteX3" fmla="*/ 0 w 3091562"/>
                <a:gd name="connsiteY3" fmla="*/ 1026215 h 1103181"/>
                <a:gd name="connsiteX4" fmla="*/ 243733 w 3091562"/>
                <a:gd name="connsiteY4" fmla="*/ 0 h 110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562" h="1103181">
                  <a:moveTo>
                    <a:pt x="243733" y="0"/>
                  </a:moveTo>
                  <a:lnTo>
                    <a:pt x="3091562" y="44897"/>
                  </a:lnTo>
                  <a:lnTo>
                    <a:pt x="3091562" y="1103181"/>
                  </a:lnTo>
                  <a:lnTo>
                    <a:pt x="0" y="1026215"/>
                  </a:lnTo>
                  <a:lnTo>
                    <a:pt x="243733"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6397" name="TextBox 8">
              <a:extLst>
                <a:ext uri="{FF2B5EF4-FFF2-40B4-BE49-F238E27FC236}">
                  <a16:creationId xmlns:a16="http://schemas.microsoft.com/office/drawing/2014/main" id="{2CAD44EE-BD4C-C616-F6D9-74E8E7FB74FE}"/>
                </a:ext>
              </a:extLst>
            </p:cNvPr>
            <p:cNvSpPr txBox="1">
              <a:spLocks noChangeArrowheads="1"/>
            </p:cNvSpPr>
            <p:nvPr/>
          </p:nvSpPr>
          <p:spPr bwMode="auto">
            <a:xfrm>
              <a:off x="1257150" y="4540998"/>
              <a:ext cx="36624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Existing accounts of inductive inference succeed—when they do—because of background facts.</a:t>
              </a:r>
            </a:p>
          </p:txBody>
        </p:sp>
        <p:sp>
          <p:nvSpPr>
            <p:cNvPr id="14" name="Down Arrow 13">
              <a:extLst>
                <a:ext uri="{FF2B5EF4-FFF2-40B4-BE49-F238E27FC236}">
                  <a16:creationId xmlns:a16="http://schemas.microsoft.com/office/drawing/2014/main" id="{B25A104D-15F8-27EB-0E32-EC397C078883}"/>
                </a:ext>
              </a:extLst>
            </p:cNvPr>
            <p:cNvSpPr/>
            <p:nvPr/>
          </p:nvSpPr>
          <p:spPr>
            <a:xfrm>
              <a:off x="2527166" y="3162024"/>
              <a:ext cx="993788" cy="1038521"/>
            </a:xfrm>
            <a:prstGeom prst="downArrow">
              <a:avLst/>
            </a:prstGeom>
            <a:solidFill>
              <a:srgbClr val="C8DB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TextBox 14">
            <a:extLst>
              <a:ext uri="{FF2B5EF4-FFF2-40B4-BE49-F238E27FC236}">
                <a16:creationId xmlns:a16="http://schemas.microsoft.com/office/drawing/2014/main" id="{227525F6-A78A-46A1-CDAC-6F76373B4DF4}"/>
              </a:ext>
            </a:extLst>
          </p:cNvPr>
          <p:cNvSpPr txBox="1"/>
          <p:nvPr/>
        </p:nvSpPr>
        <p:spPr>
          <a:xfrm>
            <a:off x="5598124" y="4577524"/>
            <a:ext cx="2149475" cy="1200150"/>
          </a:xfrm>
          <a:prstGeom prst="rect">
            <a:avLst/>
          </a:prstGeom>
          <a:noFill/>
        </p:spPr>
        <p:txBody>
          <a:bodyPr>
            <a:spAutoFit/>
          </a:bodyPr>
          <a:lstStyle/>
          <a:p>
            <a:pPr>
              <a:defRPr/>
            </a:pPr>
            <a:r>
              <a:rPr lang="en-US" sz="3600" b="1" i="1" dirty="0">
                <a:solidFill>
                  <a:schemeClr val="tx1">
                    <a:lumMod val="65000"/>
                    <a:lumOff val="35000"/>
                  </a:schemeClr>
                </a:solidFill>
                <a:latin typeface="Times"/>
                <a:ea typeface="ＭＳ Ｐゴシック" charset="0"/>
                <a:cs typeface="Times"/>
              </a:rPr>
              <a:t>SHOW THIS</a:t>
            </a:r>
          </a:p>
        </p:txBody>
      </p:sp>
      <p:pic>
        <p:nvPicPr>
          <p:cNvPr id="18" name="Picture 17" descr="A person wearing glasses&#10;&#10;Description automatically generated with medium confidence">
            <a:extLst>
              <a:ext uri="{FF2B5EF4-FFF2-40B4-BE49-F238E27FC236}">
                <a16:creationId xmlns:a16="http://schemas.microsoft.com/office/drawing/2014/main" id="{90C0C3A9-58F2-7882-EDCC-CCDEDED39A46}"/>
              </a:ext>
            </a:extLst>
          </p:cNvPr>
          <p:cNvPicPr>
            <a:picLocks noChangeAspect="1"/>
          </p:cNvPicPr>
          <p:nvPr/>
        </p:nvPicPr>
        <p:blipFill>
          <a:blip r:embed="rId2"/>
          <a:stretch>
            <a:fillRect/>
          </a:stretch>
        </p:blipFill>
        <p:spPr>
          <a:xfrm>
            <a:off x="7127877" y="1073020"/>
            <a:ext cx="1502727" cy="18446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72766171-CE50-2627-3EFC-D18B3AB9BD59}"/>
              </a:ext>
            </a:extLst>
          </p:cNvPr>
          <p:cNvSpPr/>
          <p:nvPr/>
        </p:nvSpPr>
        <p:spPr>
          <a:xfrm>
            <a:off x="2189163" y="1462088"/>
            <a:ext cx="3459162" cy="5156200"/>
          </a:xfrm>
          <a:custGeom>
            <a:avLst/>
            <a:gdLst>
              <a:gd name="connsiteX0" fmla="*/ 1065817 w 3069806"/>
              <a:gd name="connsiteY0" fmla="*/ 38291 h 5156463"/>
              <a:gd name="connsiteX1" fmla="*/ 1065817 w 3069806"/>
              <a:gd name="connsiteY1" fmla="*/ 38291 h 5156463"/>
              <a:gd name="connsiteX2" fmla="*/ 2731553 w 3069806"/>
              <a:gd name="connsiteY2" fmla="*/ 0 h 5156463"/>
              <a:gd name="connsiteX3" fmla="*/ 3069806 w 3069806"/>
              <a:gd name="connsiteY3" fmla="*/ 5156463 h 5156463"/>
              <a:gd name="connsiteX4" fmla="*/ 0 w 3069806"/>
              <a:gd name="connsiteY4" fmla="*/ 5143700 h 5156463"/>
              <a:gd name="connsiteX5" fmla="*/ 1065817 w 3069806"/>
              <a:gd name="connsiteY5" fmla="*/ 38291 h 515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9806" h="5156463">
                <a:moveTo>
                  <a:pt x="1065817" y="38291"/>
                </a:moveTo>
                <a:lnTo>
                  <a:pt x="1065817" y="38291"/>
                </a:lnTo>
                <a:lnTo>
                  <a:pt x="2731553" y="0"/>
                </a:lnTo>
                <a:lnTo>
                  <a:pt x="3069806" y="5156463"/>
                </a:lnTo>
                <a:lnTo>
                  <a:pt x="0" y="5143700"/>
                </a:lnTo>
                <a:lnTo>
                  <a:pt x="1065817" y="38291"/>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3" name="Freeform 12">
            <a:extLst>
              <a:ext uri="{FF2B5EF4-FFF2-40B4-BE49-F238E27FC236}">
                <a16:creationId xmlns:a16="http://schemas.microsoft.com/office/drawing/2014/main" id="{2888A4E3-4C95-2C7B-C891-098FD03C1A95}"/>
              </a:ext>
            </a:extLst>
          </p:cNvPr>
          <p:cNvSpPr/>
          <p:nvPr/>
        </p:nvSpPr>
        <p:spPr>
          <a:xfrm>
            <a:off x="568325" y="458788"/>
            <a:ext cx="7408863" cy="650875"/>
          </a:xfrm>
          <a:custGeom>
            <a:avLst/>
            <a:gdLst>
              <a:gd name="connsiteX0" fmla="*/ 287196 w 7409655"/>
              <a:gd name="connsiteY0" fmla="*/ 0 h 650939"/>
              <a:gd name="connsiteX1" fmla="*/ 7326688 w 7409655"/>
              <a:gd name="connsiteY1" fmla="*/ 210598 h 650939"/>
              <a:gd name="connsiteX2" fmla="*/ 7409655 w 7409655"/>
              <a:gd name="connsiteY2" fmla="*/ 491395 h 650939"/>
              <a:gd name="connsiteX3" fmla="*/ 0 w 7409655"/>
              <a:gd name="connsiteY3" fmla="*/ 650939 h 650939"/>
              <a:gd name="connsiteX4" fmla="*/ 287196 w 7409655"/>
              <a:gd name="connsiteY4" fmla="*/ 0 h 650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9655" h="650939">
                <a:moveTo>
                  <a:pt x="287196" y="0"/>
                </a:moveTo>
                <a:lnTo>
                  <a:pt x="7326688" y="210598"/>
                </a:lnTo>
                <a:lnTo>
                  <a:pt x="7409655" y="491395"/>
                </a:lnTo>
                <a:lnTo>
                  <a:pt x="0" y="650939"/>
                </a:lnTo>
                <a:lnTo>
                  <a:pt x="287196"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4275" name="Title 1">
            <a:extLst>
              <a:ext uri="{FF2B5EF4-FFF2-40B4-BE49-F238E27FC236}">
                <a16:creationId xmlns:a16="http://schemas.microsoft.com/office/drawing/2014/main" id="{38B3714F-73F2-E151-CC36-9327E04FA6E1}"/>
              </a:ext>
            </a:extLst>
          </p:cNvPr>
          <p:cNvSpPr>
            <a:spLocks noGrp="1"/>
          </p:cNvSpPr>
          <p:nvPr>
            <p:ph type="title"/>
          </p:nvPr>
        </p:nvSpPr>
        <p:spPr>
          <a:xfrm>
            <a:off x="457200" y="274638"/>
            <a:ext cx="6697663" cy="1003300"/>
          </a:xfrm>
        </p:spPr>
        <p:txBody>
          <a:bodyPr/>
          <a:lstStyle/>
          <a:p>
            <a:r>
              <a:rPr lang="en-US" altLang="en-US">
                <a:latin typeface="Times" pitchFamily="2" charset="0"/>
                <a:ea typeface="ＭＳ Ｐゴシック" panose="020B0600070205080204" pitchFamily="34" charset="-128"/>
              </a:rPr>
              <a:t>A better explanation is</a:t>
            </a:r>
            <a:r>
              <a:rPr lang="mr-IN" altLang="en-US">
                <a:latin typeface="Times" pitchFamily="2" charset="0"/>
                <a:ea typeface="ＭＳ Ｐゴシック" panose="020B0600070205080204" pitchFamily="34" charset="-128"/>
              </a:rPr>
              <a:t>…</a:t>
            </a:r>
            <a:endParaRPr lang="en-US" altLang="en-US">
              <a:latin typeface="Times" pitchFamily="2" charset="0"/>
              <a:ea typeface="ＭＳ Ｐゴシック" panose="020B0600070205080204" pitchFamily="34" charset="-128"/>
            </a:endParaRPr>
          </a:p>
        </p:txBody>
      </p:sp>
      <p:sp>
        <p:nvSpPr>
          <p:cNvPr id="54276" name="Content Placeholder 2">
            <a:extLst>
              <a:ext uri="{FF2B5EF4-FFF2-40B4-BE49-F238E27FC236}">
                <a16:creationId xmlns:a16="http://schemas.microsoft.com/office/drawing/2014/main" id="{E63F8A3E-1D4A-8DFE-940A-C497D0A4267D}"/>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4277" name="Slide Number Placeholder 3">
            <a:extLst>
              <a:ext uri="{FF2B5EF4-FFF2-40B4-BE49-F238E27FC236}">
                <a16:creationId xmlns:a16="http://schemas.microsoft.com/office/drawing/2014/main" id="{01A758D1-BCD7-0D5B-F80E-0845D84B29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1AA6AAF-0E4F-7D41-9473-7ECF2051261A}" type="slidenum">
              <a:rPr lang="en-US" altLang="en-US" sz="1200">
                <a:solidFill>
                  <a:srgbClr val="898989"/>
                </a:solidFill>
                <a:latin typeface="Times" pitchFamily="2" charset="0"/>
              </a:rPr>
              <a:pPr eaLnBrk="1" hangingPunct="1"/>
              <a:t>40</a:t>
            </a:fld>
            <a:endParaRPr lang="en-US" altLang="en-US" sz="1200">
              <a:solidFill>
                <a:srgbClr val="898989"/>
              </a:solidFill>
              <a:latin typeface="Times" pitchFamily="2" charset="0"/>
            </a:endParaRPr>
          </a:p>
        </p:txBody>
      </p:sp>
      <p:sp>
        <p:nvSpPr>
          <p:cNvPr id="54278" name="TextBox 4">
            <a:extLst>
              <a:ext uri="{FF2B5EF4-FFF2-40B4-BE49-F238E27FC236}">
                <a16:creationId xmlns:a16="http://schemas.microsoft.com/office/drawing/2014/main" id="{9565BE22-841A-3662-8A80-550CA0F01EA8}"/>
              </a:ext>
            </a:extLst>
          </p:cNvPr>
          <p:cNvSpPr txBox="1">
            <a:spLocks noChangeArrowheads="1"/>
          </p:cNvSpPr>
          <p:nvPr/>
        </p:nvSpPr>
        <p:spPr bwMode="auto">
          <a:xfrm>
            <a:off x="2667000" y="1392238"/>
            <a:ext cx="32385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mr-IN" altLang="en-US" sz="3200">
                <a:latin typeface="Times" pitchFamily="2" charset="0"/>
              </a:rPr>
              <a:t>…</a:t>
            </a:r>
            <a:r>
              <a:rPr lang="en-US" altLang="en-US" sz="3200">
                <a:latin typeface="Times" pitchFamily="2" charset="0"/>
              </a:rPr>
              <a:t> more consilient</a:t>
            </a:r>
          </a:p>
          <a:p>
            <a:pPr algn="ctr" eaLnBrk="1" hangingPunct="1"/>
            <a:r>
              <a:rPr lang="mr-IN" altLang="en-US" sz="3200">
                <a:latin typeface="Times" pitchFamily="2" charset="0"/>
              </a:rPr>
              <a:t>…</a:t>
            </a:r>
            <a:r>
              <a:rPr lang="en-US" altLang="en-US" sz="3200">
                <a:latin typeface="Times" pitchFamily="2" charset="0"/>
              </a:rPr>
              <a:t> simpler</a:t>
            </a:r>
          </a:p>
          <a:p>
            <a:pPr algn="ctr" eaLnBrk="1" hangingPunct="1"/>
            <a:r>
              <a:rPr lang="mr-IN" altLang="en-US" sz="3200">
                <a:latin typeface="Times" pitchFamily="2" charset="0"/>
              </a:rPr>
              <a:t>…</a:t>
            </a:r>
            <a:r>
              <a:rPr lang="en-US" altLang="en-US" sz="3200">
                <a:latin typeface="Times" pitchFamily="2" charset="0"/>
              </a:rPr>
              <a:t> better analogy</a:t>
            </a:r>
          </a:p>
          <a:p>
            <a:pPr algn="ctr" eaLnBrk="1" hangingPunct="1"/>
            <a:r>
              <a:rPr lang="mr-IN" altLang="en-US" sz="3200">
                <a:latin typeface="Times" pitchFamily="2" charset="0"/>
              </a:rPr>
              <a:t>…</a:t>
            </a:r>
            <a:r>
              <a:rPr lang="en-US" altLang="en-US" sz="3200">
                <a:latin typeface="Times" pitchFamily="2" charset="0"/>
              </a:rPr>
              <a:t> more plausible</a:t>
            </a:r>
          </a:p>
          <a:p>
            <a:pPr algn="ctr" eaLnBrk="1" hangingPunct="1"/>
            <a:r>
              <a:rPr lang="mr-IN" altLang="en-US" sz="3200">
                <a:latin typeface="Times" pitchFamily="2" charset="0"/>
              </a:rPr>
              <a:t>…</a:t>
            </a:r>
            <a:r>
              <a:rPr lang="en-US" altLang="en-US" sz="3200">
                <a:latin typeface="Times" pitchFamily="2" charset="0"/>
              </a:rPr>
              <a:t> less ad hoc</a:t>
            </a:r>
          </a:p>
          <a:p>
            <a:pPr algn="ctr" eaLnBrk="1" hangingPunct="1"/>
            <a:r>
              <a:rPr lang="mr-IN" altLang="en-US" sz="3200">
                <a:latin typeface="Times" pitchFamily="2" charset="0"/>
              </a:rPr>
              <a:t>…</a:t>
            </a:r>
            <a:r>
              <a:rPr lang="en-US" altLang="en-US" sz="3200">
                <a:latin typeface="Times" pitchFamily="2" charset="0"/>
              </a:rPr>
              <a:t> lovelier</a:t>
            </a:r>
          </a:p>
          <a:p>
            <a:pPr algn="ctr" eaLnBrk="1" hangingPunct="1"/>
            <a:r>
              <a:rPr lang="en-US" altLang="en-US" sz="1800">
                <a:latin typeface="Times" pitchFamily="2" charset="0"/>
              </a:rPr>
              <a:t>and</a:t>
            </a:r>
          </a:p>
          <a:p>
            <a:pPr algn="ctr" eaLnBrk="1" hangingPunct="1"/>
            <a:r>
              <a:rPr lang="mr-IN" altLang="en-US">
                <a:latin typeface="Times" pitchFamily="2" charset="0"/>
              </a:rPr>
              <a:t>…</a:t>
            </a:r>
            <a:r>
              <a:rPr lang="en-US" altLang="en-US">
                <a:latin typeface="Times" pitchFamily="2" charset="0"/>
              </a:rPr>
              <a:t>mechanism, scope,</a:t>
            </a:r>
            <a:r>
              <a:rPr lang="en-US" altLang="en-US" sz="3200">
                <a:latin typeface="Times" pitchFamily="2" charset="0"/>
              </a:rPr>
              <a:t> </a:t>
            </a:r>
          </a:p>
          <a:p>
            <a:pPr algn="ctr" eaLnBrk="1" hangingPunct="1"/>
            <a:r>
              <a:rPr lang="en-US" altLang="en-US">
                <a:latin typeface="Times" pitchFamily="2" charset="0"/>
              </a:rPr>
              <a:t>fertility, fit, unification,</a:t>
            </a:r>
          </a:p>
          <a:p>
            <a:pPr algn="ctr" eaLnBrk="1" hangingPunct="1"/>
            <a:r>
              <a:rPr lang="mr-IN" altLang="en-US" sz="3200">
                <a:latin typeface="Times" pitchFamily="2" charset="0"/>
              </a:rPr>
              <a:t>…</a:t>
            </a:r>
            <a:endParaRPr lang="en-US" altLang="en-US" sz="3200">
              <a:latin typeface="Times" pitchFamily="2" charset="0"/>
            </a:endParaRPr>
          </a:p>
          <a:p>
            <a:pPr algn="ctr" eaLnBrk="1" hangingPunct="1"/>
            <a:r>
              <a:rPr lang="mr-IN" altLang="en-US" sz="3200">
                <a:latin typeface="Times" pitchFamily="2" charset="0"/>
              </a:rPr>
              <a:t>…</a:t>
            </a:r>
            <a:endParaRPr lang="en-US" altLang="en-US" sz="3200">
              <a:latin typeface="Times" pitchFamily="2" charset="0"/>
            </a:endParaRPr>
          </a:p>
        </p:txBody>
      </p:sp>
      <p:grpSp>
        <p:nvGrpSpPr>
          <p:cNvPr id="16" name="Group 15">
            <a:extLst>
              <a:ext uri="{FF2B5EF4-FFF2-40B4-BE49-F238E27FC236}">
                <a16:creationId xmlns:a16="http://schemas.microsoft.com/office/drawing/2014/main" id="{D114739D-FA3C-CC5E-269E-CF827703F44F}"/>
              </a:ext>
            </a:extLst>
          </p:cNvPr>
          <p:cNvGrpSpPr>
            <a:grpSpLocks/>
          </p:cNvGrpSpPr>
          <p:nvPr/>
        </p:nvGrpSpPr>
        <p:grpSpPr bwMode="auto">
          <a:xfrm>
            <a:off x="6219825" y="2092325"/>
            <a:ext cx="2419350" cy="3462338"/>
            <a:chOff x="6220187" y="2091846"/>
            <a:chExt cx="2418946" cy="3463390"/>
          </a:xfrm>
        </p:grpSpPr>
        <p:sp>
          <p:nvSpPr>
            <p:cNvPr id="54284" name="TextBox 5">
              <a:extLst>
                <a:ext uri="{FF2B5EF4-FFF2-40B4-BE49-F238E27FC236}">
                  <a16:creationId xmlns:a16="http://schemas.microsoft.com/office/drawing/2014/main" id="{C9B5D1B1-1BAB-459F-682F-9320E5145436}"/>
                </a:ext>
              </a:extLst>
            </p:cNvPr>
            <p:cNvSpPr txBox="1">
              <a:spLocks noChangeArrowheads="1"/>
            </p:cNvSpPr>
            <p:nvPr/>
          </p:nvSpPr>
          <p:spPr bwMode="auto">
            <a:xfrm>
              <a:off x="6220187" y="2091846"/>
              <a:ext cx="19641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Complicated, heterogeneous notion of explanation.</a:t>
              </a:r>
            </a:p>
          </p:txBody>
        </p:sp>
        <p:sp>
          <p:nvSpPr>
            <p:cNvPr id="54285" name="TextBox 6">
              <a:extLst>
                <a:ext uri="{FF2B5EF4-FFF2-40B4-BE49-F238E27FC236}">
                  <a16:creationId xmlns:a16="http://schemas.microsoft.com/office/drawing/2014/main" id="{E5BD943C-0957-1AD0-65A3-1079AC11DD60}"/>
                </a:ext>
              </a:extLst>
            </p:cNvPr>
            <p:cNvSpPr txBox="1">
              <a:spLocks noChangeArrowheads="1"/>
            </p:cNvSpPr>
            <p:nvPr/>
          </p:nvSpPr>
          <p:spPr bwMode="auto">
            <a:xfrm>
              <a:off x="6304420" y="4631906"/>
              <a:ext cx="19641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Simple homogenous notion of truth?</a:t>
              </a:r>
            </a:p>
          </p:txBody>
        </p:sp>
        <p:sp>
          <p:nvSpPr>
            <p:cNvPr id="8" name="Down Arrow 7">
              <a:extLst>
                <a:ext uri="{FF2B5EF4-FFF2-40B4-BE49-F238E27FC236}">
                  <a16:creationId xmlns:a16="http://schemas.microsoft.com/office/drawing/2014/main" id="{F9E9CFA6-A35C-9AD2-F3FA-7D5A7F578319}"/>
                </a:ext>
              </a:extLst>
            </p:cNvPr>
            <p:cNvSpPr/>
            <p:nvPr/>
          </p:nvSpPr>
          <p:spPr>
            <a:xfrm>
              <a:off x="6928094" y="3440044"/>
              <a:ext cx="484107" cy="978197"/>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87" name="TextBox 8">
              <a:extLst>
                <a:ext uri="{FF2B5EF4-FFF2-40B4-BE49-F238E27FC236}">
                  <a16:creationId xmlns:a16="http://schemas.microsoft.com/office/drawing/2014/main" id="{44F22472-3EC2-E254-8BA2-09BFD2258117}"/>
                </a:ext>
              </a:extLst>
            </p:cNvPr>
            <p:cNvSpPr txBox="1">
              <a:spLocks noChangeArrowheads="1"/>
            </p:cNvSpPr>
            <p:nvPr/>
          </p:nvSpPr>
          <p:spPr bwMode="auto">
            <a:xfrm>
              <a:off x="7452690" y="3337559"/>
              <a:ext cx="11864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a:latin typeface="Times" pitchFamily="2" charset="0"/>
                </a:rPr>
                <a:t>????</a:t>
              </a:r>
            </a:p>
          </p:txBody>
        </p:sp>
      </p:grpSp>
      <p:grpSp>
        <p:nvGrpSpPr>
          <p:cNvPr id="15" name="Group 14">
            <a:extLst>
              <a:ext uri="{FF2B5EF4-FFF2-40B4-BE49-F238E27FC236}">
                <a16:creationId xmlns:a16="http://schemas.microsoft.com/office/drawing/2014/main" id="{7C1C5EC7-41BF-6EEC-6A8A-5D6E56E14D7F}"/>
              </a:ext>
            </a:extLst>
          </p:cNvPr>
          <p:cNvGrpSpPr>
            <a:grpSpLocks/>
          </p:cNvGrpSpPr>
          <p:nvPr/>
        </p:nvGrpSpPr>
        <p:grpSpPr bwMode="auto">
          <a:xfrm>
            <a:off x="704850" y="2092325"/>
            <a:ext cx="1647825" cy="3360738"/>
            <a:chOff x="705083" y="2092958"/>
            <a:chExt cx="1646926" cy="3359714"/>
          </a:xfrm>
        </p:grpSpPr>
        <p:sp>
          <p:nvSpPr>
            <p:cNvPr id="54281" name="TextBox 9">
              <a:extLst>
                <a:ext uri="{FF2B5EF4-FFF2-40B4-BE49-F238E27FC236}">
                  <a16:creationId xmlns:a16="http://schemas.microsoft.com/office/drawing/2014/main" id="{D0A0BB3E-9C1B-CC21-9B1D-60F89E5503BA}"/>
                </a:ext>
              </a:extLst>
            </p:cNvPr>
            <p:cNvSpPr txBox="1">
              <a:spLocks noChangeArrowheads="1"/>
            </p:cNvSpPr>
            <p:nvPr/>
          </p:nvSpPr>
          <p:spPr bwMode="auto">
            <a:xfrm>
              <a:off x="705083" y="2092958"/>
              <a:ext cx="1522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i="1">
                  <a:latin typeface="Times" pitchFamily="2" charset="0"/>
                </a:rPr>
                <a:t>One task</a:t>
              </a:r>
            </a:p>
            <a:p>
              <a:pPr algn="ctr" eaLnBrk="1" hangingPunct="1"/>
              <a:r>
                <a:rPr lang="en-US" altLang="en-US" sz="1800">
                  <a:latin typeface="Times" pitchFamily="2" charset="0"/>
                </a:rPr>
                <a:t>Explicate explanation.</a:t>
              </a:r>
            </a:p>
          </p:txBody>
        </p:sp>
        <p:sp>
          <p:nvSpPr>
            <p:cNvPr id="11" name="Down Arrow 10">
              <a:extLst>
                <a:ext uri="{FF2B5EF4-FFF2-40B4-BE49-F238E27FC236}">
                  <a16:creationId xmlns:a16="http://schemas.microsoft.com/office/drawing/2014/main" id="{27A8587B-D2CB-56F2-1320-D3B06AF55E41}"/>
                </a:ext>
              </a:extLst>
            </p:cNvPr>
            <p:cNvSpPr/>
            <p:nvPr/>
          </p:nvSpPr>
          <p:spPr>
            <a:xfrm>
              <a:off x="1181073" y="3251480"/>
              <a:ext cx="483924" cy="97919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83" name="TextBox 11">
              <a:extLst>
                <a:ext uri="{FF2B5EF4-FFF2-40B4-BE49-F238E27FC236}">
                  <a16:creationId xmlns:a16="http://schemas.microsoft.com/office/drawing/2014/main" id="{79A3E4D8-AB79-5567-086C-CAC349CF7A94}"/>
                </a:ext>
              </a:extLst>
            </p:cNvPr>
            <p:cNvSpPr txBox="1">
              <a:spLocks noChangeArrowheads="1"/>
            </p:cNvSpPr>
            <p:nvPr/>
          </p:nvSpPr>
          <p:spPr bwMode="auto">
            <a:xfrm>
              <a:off x="745127" y="4529342"/>
              <a:ext cx="16068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i="1">
                  <a:latin typeface="Times" pitchFamily="2" charset="0"/>
                </a:rPr>
                <a:t>Many tasks</a:t>
              </a:r>
              <a:endParaRPr lang="en-US" altLang="en-US" sz="1800">
                <a:latin typeface="Times" pitchFamily="2" charset="0"/>
              </a:endParaRPr>
            </a:p>
            <a:p>
              <a:pPr algn="ctr" eaLnBrk="1" hangingPunct="1"/>
              <a:r>
                <a:rPr lang="en-US" altLang="en-US" sz="1800">
                  <a:latin typeface="Times" pitchFamily="2" charset="0"/>
                </a:rPr>
                <a:t>Explicate all these </a:t>
              </a:r>
              <a:r>
                <a:rPr lang="mr-IN" altLang="en-US" sz="1800">
                  <a:latin typeface="Times" pitchFamily="2" charset="0"/>
                </a:rPr>
                <a:t>…</a:t>
              </a:r>
              <a:endParaRPr lang="en-US" altLang="en-US" sz="1800">
                <a:latin typeface="Times"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AE87FF06-0DB4-2180-9E86-C55AE17AB45A}"/>
              </a:ext>
            </a:extLst>
          </p:cNvPr>
          <p:cNvSpPr>
            <a:spLocks noGrp="1"/>
          </p:cNvSpPr>
          <p:nvPr>
            <p:ph type="title"/>
          </p:nvPr>
        </p:nvSpPr>
        <p:spPr/>
        <p:txBody>
          <a:bodyPr/>
          <a:lstStyle/>
          <a:p>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Gilbert Harman</a:t>
            </a:r>
          </a:p>
        </p:txBody>
      </p:sp>
      <p:sp>
        <p:nvSpPr>
          <p:cNvPr id="55298" name="Slide Number Placeholder 3">
            <a:extLst>
              <a:ext uri="{FF2B5EF4-FFF2-40B4-BE49-F238E27FC236}">
                <a16:creationId xmlns:a16="http://schemas.microsoft.com/office/drawing/2014/main" id="{31F78FD3-E463-E8CF-DA66-5509AEB8FE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5FD372A-65F0-E64D-A054-A573E4A29A50}" type="slidenum">
              <a:rPr lang="en-US" altLang="en-US" sz="1200">
                <a:solidFill>
                  <a:srgbClr val="898989"/>
                </a:solidFill>
                <a:latin typeface="Times New Roman" panose="02020603050405020304" pitchFamily="18" charset="0"/>
                <a:cs typeface="Times New Roman" panose="02020603050405020304" pitchFamily="18" charset="0"/>
              </a:rPr>
              <a:pPr eaLnBrk="1" hangingPunct="1"/>
              <a:t>41</a:t>
            </a:fld>
            <a:endParaRPr lang="en-US" altLang="en-US" sz="1200">
              <a:solidFill>
                <a:srgbClr val="898989"/>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EA92599-72BC-D638-E517-11C9B9A285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379538"/>
            <a:ext cx="2703513" cy="1135062"/>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2B0EEE3-025C-A832-F342-6A83A44941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8" y="2333625"/>
            <a:ext cx="2719387" cy="1401763"/>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BEA0EB6D-2BDC-AC66-4CA7-15660931D18D}"/>
              </a:ext>
            </a:extLst>
          </p:cNvPr>
          <p:cNvGrpSpPr>
            <a:grpSpLocks/>
          </p:cNvGrpSpPr>
          <p:nvPr/>
        </p:nvGrpSpPr>
        <p:grpSpPr bwMode="auto">
          <a:xfrm>
            <a:off x="3617913" y="420688"/>
            <a:ext cx="4933950" cy="6002337"/>
            <a:chOff x="3618669" y="421195"/>
            <a:chExt cx="4933390" cy="6001643"/>
          </a:xfrm>
        </p:grpSpPr>
        <p:sp>
          <p:nvSpPr>
            <p:cNvPr id="27" name="Freeform 26">
              <a:extLst>
                <a:ext uri="{FF2B5EF4-FFF2-40B4-BE49-F238E27FC236}">
                  <a16:creationId xmlns:a16="http://schemas.microsoft.com/office/drawing/2014/main" id="{09659E9A-C50E-0F52-EDCD-25647B16FD82}"/>
                </a:ext>
              </a:extLst>
            </p:cNvPr>
            <p:cNvSpPr/>
            <p:nvPr/>
          </p:nvSpPr>
          <p:spPr>
            <a:xfrm>
              <a:off x="3618669" y="1665651"/>
              <a:ext cx="4327034" cy="2953995"/>
            </a:xfrm>
            <a:custGeom>
              <a:avLst/>
              <a:gdLst>
                <a:gd name="connsiteX0" fmla="*/ 0 w 4327086"/>
                <a:gd name="connsiteY0" fmla="*/ 1008319 h 2680340"/>
                <a:gd name="connsiteX1" fmla="*/ 4327086 w 4327086"/>
                <a:gd name="connsiteY1" fmla="*/ 0 h 2680340"/>
                <a:gd name="connsiteX2" fmla="*/ 4224972 w 4327086"/>
                <a:gd name="connsiteY2" fmla="*/ 2680340 h 2680340"/>
                <a:gd name="connsiteX3" fmla="*/ 0 w 4327086"/>
                <a:gd name="connsiteY3" fmla="*/ 2246380 h 2680340"/>
                <a:gd name="connsiteX4" fmla="*/ 0 w 4327086"/>
                <a:gd name="connsiteY4" fmla="*/ 1008319 h 268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086" h="2680340">
                  <a:moveTo>
                    <a:pt x="0" y="1008319"/>
                  </a:moveTo>
                  <a:lnTo>
                    <a:pt x="4327086" y="0"/>
                  </a:lnTo>
                  <a:lnTo>
                    <a:pt x="4224972" y="2680340"/>
                  </a:lnTo>
                  <a:lnTo>
                    <a:pt x="0" y="2246380"/>
                  </a:lnTo>
                  <a:lnTo>
                    <a:pt x="0" y="1008319"/>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5307" name="TextBox 7">
              <a:extLst>
                <a:ext uri="{FF2B5EF4-FFF2-40B4-BE49-F238E27FC236}">
                  <a16:creationId xmlns:a16="http://schemas.microsoft.com/office/drawing/2014/main" id="{CAFCE1BF-1016-478F-A003-8E1CEF2BE3BB}"/>
                </a:ext>
              </a:extLst>
            </p:cNvPr>
            <p:cNvSpPr txBox="1">
              <a:spLocks noChangeArrowheads="1"/>
            </p:cNvSpPr>
            <p:nvPr/>
          </p:nvSpPr>
          <p:spPr bwMode="auto">
            <a:xfrm>
              <a:off x="4429205" y="421195"/>
              <a:ext cx="4122854"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New Roman" panose="02020603050405020304" pitchFamily="18" charset="0"/>
                  <a:cs typeface="Times New Roman" panose="02020603050405020304" pitchFamily="18" charset="0"/>
                </a:rPr>
                <a:t>“There is, of course, a problem about how one is to judge that one hypothesis is sufficiently better than another hypothesis. Presumably such a judgment will be based on considerations such as</a:t>
              </a:r>
            </a:p>
            <a:p>
              <a:pPr eaLnBrk="1" hangingPunct="1"/>
              <a:endParaRPr lang="en-US" altLang="en-US" sz="1800">
                <a:latin typeface="Times New Roman" panose="02020603050405020304" pitchFamily="18" charset="0"/>
                <a:cs typeface="Times New Roman" panose="02020603050405020304" pitchFamily="18" charset="0"/>
              </a:endParaRPr>
            </a:p>
            <a:p>
              <a:pPr eaLnBrk="1" hangingPunct="1"/>
              <a:r>
                <a:rPr lang="en-US" altLang="en-US">
                  <a:latin typeface="Times New Roman" panose="02020603050405020304" pitchFamily="18" charset="0"/>
                  <a:cs typeface="Times New Roman" panose="02020603050405020304" pitchFamily="18" charset="0"/>
                </a:rPr>
                <a:t>which hypothesis is simpler,</a:t>
              </a:r>
            </a:p>
            <a:p>
              <a:pPr eaLnBrk="1" hangingPunct="1"/>
              <a:endParaRPr lang="en-US" altLang="en-US" sz="1800">
                <a:latin typeface="Times New Roman" panose="02020603050405020304" pitchFamily="18" charset="0"/>
                <a:cs typeface="Times New Roman" panose="02020603050405020304" pitchFamily="18" charset="0"/>
              </a:endParaRPr>
            </a:p>
            <a:p>
              <a:pPr eaLnBrk="1" hangingPunct="1"/>
              <a:r>
                <a:rPr lang="en-US" altLang="en-US">
                  <a:latin typeface="Times New Roman" panose="02020603050405020304" pitchFamily="18" charset="0"/>
                  <a:cs typeface="Times New Roman" panose="02020603050405020304" pitchFamily="18" charset="0"/>
                </a:rPr>
                <a:t>which is more plausible,</a:t>
              </a:r>
            </a:p>
            <a:p>
              <a:pPr eaLnBrk="1" hangingPunct="1"/>
              <a:endParaRPr lang="en-US" altLang="en-US" sz="1800">
                <a:latin typeface="Times New Roman" panose="02020603050405020304" pitchFamily="18" charset="0"/>
                <a:cs typeface="Times New Roman" panose="02020603050405020304" pitchFamily="18" charset="0"/>
              </a:endParaRPr>
            </a:p>
            <a:p>
              <a:pPr eaLnBrk="1" hangingPunct="1"/>
              <a:r>
                <a:rPr lang="en-US" altLang="en-US">
                  <a:latin typeface="Times New Roman" panose="02020603050405020304" pitchFamily="18" charset="0"/>
                  <a:cs typeface="Times New Roman" panose="02020603050405020304" pitchFamily="18" charset="0"/>
                </a:rPr>
                <a:t>which explains more,</a:t>
              </a:r>
            </a:p>
            <a:p>
              <a:pPr eaLnBrk="1" hangingPunct="1"/>
              <a:endParaRPr lang="en-US" altLang="en-US" sz="1800">
                <a:latin typeface="Times New Roman" panose="02020603050405020304" pitchFamily="18" charset="0"/>
                <a:cs typeface="Times New Roman" panose="02020603050405020304" pitchFamily="18" charset="0"/>
              </a:endParaRPr>
            </a:p>
            <a:p>
              <a:pPr eaLnBrk="1" hangingPunct="1"/>
              <a:r>
                <a:rPr lang="en-US" altLang="en-US">
                  <a:latin typeface="Times New Roman" panose="02020603050405020304" pitchFamily="18" charset="0"/>
                  <a:cs typeface="Times New Roman" panose="02020603050405020304" pitchFamily="18" charset="0"/>
                </a:rPr>
                <a:t>which is less </a:t>
              </a:r>
              <a:r>
                <a:rPr lang="en-US" altLang="en-US" i="1">
                  <a:latin typeface="Times New Roman" panose="02020603050405020304" pitchFamily="18" charset="0"/>
                  <a:cs typeface="Times New Roman" panose="02020603050405020304" pitchFamily="18" charset="0"/>
                </a:rPr>
                <a:t>ad hoc</a:t>
              </a:r>
              <a:r>
                <a:rPr lang="en-US" altLang="en-US">
                  <a:latin typeface="Times New Roman" panose="02020603050405020304" pitchFamily="18" charset="0"/>
                  <a:cs typeface="Times New Roman" panose="02020603050405020304" pitchFamily="18" charset="0"/>
                </a:rPr>
                <a:t>,</a:t>
              </a:r>
            </a:p>
            <a:p>
              <a:pPr eaLnBrk="1" hangingPunct="1"/>
              <a:endParaRPr lang="en-US" altLang="en-US" sz="1800">
                <a:latin typeface="Times New Roman" panose="02020603050405020304" pitchFamily="18" charset="0"/>
                <a:cs typeface="Times New Roman" panose="02020603050405020304" pitchFamily="18" charset="0"/>
              </a:endParaRPr>
            </a:p>
            <a:p>
              <a:pPr eaLnBrk="1" hangingPunct="1"/>
              <a:r>
                <a:rPr lang="en-US" altLang="en-US" sz="1800">
                  <a:latin typeface="Times New Roman" panose="02020603050405020304" pitchFamily="18" charset="0"/>
                  <a:cs typeface="Times New Roman" panose="02020603050405020304" pitchFamily="18" charset="0"/>
                </a:rPr>
                <a:t>and so forth. I do not wish to deny that there is a problem about explaining the exact nature of these considerations; I will not, however, say anything more about this problem.”</a:t>
              </a:r>
            </a:p>
            <a:p>
              <a:pPr eaLnBrk="1" hangingPunct="1"/>
              <a:endParaRPr lang="en-US" altLang="en-US" sz="1800">
                <a:latin typeface="Times New Roman" panose="02020603050405020304" pitchFamily="18" charset="0"/>
                <a:cs typeface="Times New Roman" panose="02020603050405020304" pitchFamily="18" charset="0"/>
              </a:endParaRPr>
            </a:p>
          </p:txBody>
        </p:sp>
      </p:grpSp>
      <p:sp>
        <p:nvSpPr>
          <p:cNvPr id="55302" name="Content Placeholder 14">
            <a:extLst>
              <a:ext uri="{FF2B5EF4-FFF2-40B4-BE49-F238E27FC236}">
                <a16:creationId xmlns:a16="http://schemas.microsoft.com/office/drawing/2014/main" id="{035BDFD9-04D3-7F85-0D25-59BA418AC2D1}"/>
              </a:ext>
            </a:extLst>
          </p:cNvPr>
          <p:cNvSpPr>
            <a:spLocks noGrp="1"/>
          </p:cNvSpPr>
          <p:nvPr>
            <p:ph idx="1"/>
          </p:nvPr>
        </p:nvSpPr>
        <p:spPr/>
        <p:txBody>
          <a:bodyPr/>
          <a:lstStyle/>
          <a:p>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grpSp>
        <p:nvGrpSpPr>
          <p:cNvPr id="28" name="Group 27">
            <a:extLst>
              <a:ext uri="{FF2B5EF4-FFF2-40B4-BE49-F238E27FC236}">
                <a16:creationId xmlns:a16="http://schemas.microsoft.com/office/drawing/2014/main" id="{0D296DCD-4A33-F004-69FC-743507C87A10}"/>
              </a:ext>
            </a:extLst>
          </p:cNvPr>
          <p:cNvGrpSpPr>
            <a:grpSpLocks/>
          </p:cNvGrpSpPr>
          <p:nvPr/>
        </p:nvGrpSpPr>
        <p:grpSpPr bwMode="auto">
          <a:xfrm>
            <a:off x="741363" y="1492250"/>
            <a:ext cx="2724150" cy="4570413"/>
            <a:chOff x="741978" y="1492058"/>
            <a:chExt cx="2723520" cy="4570067"/>
          </a:xfrm>
        </p:grpSpPr>
        <p:pic>
          <p:nvPicPr>
            <p:cNvPr id="25" name="Picture 24" descr="Harman.jpg">
              <a:extLst>
                <a:ext uri="{FF2B5EF4-FFF2-40B4-BE49-F238E27FC236}">
                  <a16:creationId xmlns:a16="http://schemas.microsoft.com/office/drawing/2014/main" id="{66657DE3-84BC-7B56-5FBF-1F63B730FC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978" y="1492058"/>
              <a:ext cx="2723520" cy="4570067"/>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26" name="Freeform 25">
              <a:extLst>
                <a:ext uri="{FF2B5EF4-FFF2-40B4-BE49-F238E27FC236}">
                  <a16:creationId xmlns:a16="http://schemas.microsoft.com/office/drawing/2014/main" id="{81993905-69F6-4C33-10C3-F4C5A6468935}"/>
                </a:ext>
              </a:extLst>
            </p:cNvPr>
            <p:cNvSpPr/>
            <p:nvPr/>
          </p:nvSpPr>
          <p:spPr>
            <a:xfrm>
              <a:off x="810224" y="2915938"/>
              <a:ext cx="2494973" cy="663525"/>
            </a:xfrm>
            <a:custGeom>
              <a:avLst/>
              <a:gdLst>
                <a:gd name="connsiteX0" fmla="*/ 31910 w 2495414"/>
                <a:gd name="connsiteY0" fmla="*/ 6382 h 663703"/>
                <a:gd name="connsiteX1" fmla="*/ 2495414 w 2495414"/>
                <a:gd name="connsiteY1" fmla="*/ 0 h 663703"/>
                <a:gd name="connsiteX2" fmla="*/ 2482649 w 2495414"/>
                <a:gd name="connsiteY2" fmla="*/ 606267 h 663703"/>
                <a:gd name="connsiteX3" fmla="*/ 0 w 2495414"/>
                <a:gd name="connsiteY3" fmla="*/ 663703 h 663703"/>
                <a:gd name="connsiteX4" fmla="*/ 31910 w 2495414"/>
                <a:gd name="connsiteY4" fmla="*/ 6382 h 66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414" h="663703">
                  <a:moveTo>
                    <a:pt x="31910" y="6382"/>
                  </a:moveTo>
                  <a:lnTo>
                    <a:pt x="2495414" y="0"/>
                  </a:lnTo>
                  <a:lnTo>
                    <a:pt x="2482649" y="606267"/>
                  </a:lnTo>
                  <a:lnTo>
                    <a:pt x="0" y="663703"/>
                  </a:lnTo>
                  <a:lnTo>
                    <a:pt x="31910" y="6382"/>
                  </a:lnTo>
                  <a:close/>
                </a:path>
              </a:pathLst>
            </a:custGeom>
            <a:solidFill>
              <a:srgbClr val="FF00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E0DBE22E-9C7E-628E-44B8-D0FBF77030C0}"/>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Paul Thagard</a:t>
            </a:r>
          </a:p>
        </p:txBody>
      </p:sp>
      <p:sp>
        <p:nvSpPr>
          <p:cNvPr id="56322" name="Content Placeholder 2">
            <a:extLst>
              <a:ext uri="{FF2B5EF4-FFF2-40B4-BE49-F238E27FC236}">
                <a16:creationId xmlns:a16="http://schemas.microsoft.com/office/drawing/2014/main" id="{5746C2BD-2944-13C2-AA50-4765BD3EDF60}"/>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E99D246E-2ECC-C0FE-494D-693DBDAD98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D2B3C5B-5644-AE4C-8776-A70A8D0CFFE5}" type="slidenum">
              <a:rPr lang="en-US" altLang="en-US" sz="1200">
                <a:solidFill>
                  <a:srgbClr val="898989"/>
                </a:solidFill>
                <a:latin typeface="Times" pitchFamily="2" charset="0"/>
              </a:rPr>
              <a:pPr eaLnBrk="1" hangingPunct="1"/>
              <a:t>42</a:t>
            </a:fld>
            <a:endParaRPr lang="en-US" altLang="en-US" sz="1200">
              <a:solidFill>
                <a:srgbClr val="898989"/>
              </a:solidFill>
              <a:latin typeface="Times" pitchFamily="2" charset="0"/>
            </a:endParaRPr>
          </a:p>
        </p:txBody>
      </p:sp>
      <p:pic>
        <p:nvPicPr>
          <p:cNvPr id="5" name="Picture 4" descr="Thagard p1.jpg">
            <a:extLst>
              <a:ext uri="{FF2B5EF4-FFF2-40B4-BE49-F238E27FC236}">
                <a16:creationId xmlns:a16="http://schemas.microsoft.com/office/drawing/2014/main" id="{3585895A-2F48-1C4A-D004-0849F146CE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203325"/>
            <a:ext cx="3546475" cy="5448300"/>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5A9934F-C1CE-2571-156C-F6C03C94C95B}"/>
              </a:ext>
            </a:extLst>
          </p:cNvPr>
          <p:cNvGrpSpPr>
            <a:grpSpLocks/>
          </p:cNvGrpSpPr>
          <p:nvPr/>
        </p:nvGrpSpPr>
        <p:grpSpPr bwMode="auto">
          <a:xfrm>
            <a:off x="5422900" y="1295400"/>
            <a:ext cx="3016250" cy="4360863"/>
            <a:chOff x="5422690" y="1295145"/>
            <a:chExt cx="3016319" cy="4361713"/>
          </a:xfrm>
        </p:grpSpPr>
        <p:sp>
          <p:nvSpPr>
            <p:cNvPr id="9" name="Freeform 8">
              <a:extLst>
                <a:ext uri="{FF2B5EF4-FFF2-40B4-BE49-F238E27FC236}">
                  <a16:creationId xmlns:a16="http://schemas.microsoft.com/office/drawing/2014/main" id="{A0BB5EB1-271C-97A8-AD7C-D23302C5E813}"/>
                </a:ext>
              </a:extLst>
            </p:cNvPr>
            <p:cNvSpPr/>
            <p:nvPr/>
          </p:nvSpPr>
          <p:spPr>
            <a:xfrm>
              <a:off x="5422690" y="1295145"/>
              <a:ext cx="2598797" cy="4361713"/>
            </a:xfrm>
            <a:custGeom>
              <a:avLst/>
              <a:gdLst>
                <a:gd name="connsiteX0" fmla="*/ 417772 w 2598546"/>
                <a:gd name="connsiteY0" fmla="*/ 0 h 4361713"/>
                <a:gd name="connsiteX1" fmla="*/ 2364593 w 2598546"/>
                <a:gd name="connsiteY1" fmla="*/ 33423 h 4361713"/>
                <a:gd name="connsiteX2" fmla="*/ 2598546 w 2598546"/>
                <a:gd name="connsiteY2" fmla="*/ 4361713 h 4361713"/>
                <a:gd name="connsiteX3" fmla="*/ 0 w 2598546"/>
                <a:gd name="connsiteY3" fmla="*/ 4136107 h 4361713"/>
                <a:gd name="connsiteX4" fmla="*/ 417772 w 2598546"/>
                <a:gd name="connsiteY4" fmla="*/ 0 h 4361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546" h="4361713">
                  <a:moveTo>
                    <a:pt x="417772" y="0"/>
                  </a:moveTo>
                  <a:lnTo>
                    <a:pt x="2364593" y="33423"/>
                  </a:lnTo>
                  <a:lnTo>
                    <a:pt x="2598546" y="4361713"/>
                  </a:lnTo>
                  <a:lnTo>
                    <a:pt x="0" y="4136107"/>
                  </a:lnTo>
                  <a:lnTo>
                    <a:pt x="41777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6330" name="TextBox 6">
              <a:extLst>
                <a:ext uri="{FF2B5EF4-FFF2-40B4-BE49-F238E27FC236}">
                  <a16:creationId xmlns:a16="http://schemas.microsoft.com/office/drawing/2014/main" id="{2C2E3643-6BF2-4C4D-D7D8-377E5909C925}"/>
                </a:ext>
              </a:extLst>
            </p:cNvPr>
            <p:cNvSpPr txBox="1">
              <a:spLocks noChangeArrowheads="1"/>
            </p:cNvSpPr>
            <p:nvPr/>
          </p:nvSpPr>
          <p:spPr bwMode="auto">
            <a:xfrm>
              <a:off x="5489533" y="1378702"/>
              <a:ext cx="2949476"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a:t>
              </a:r>
              <a:r>
                <a:rPr lang="mr-IN" altLang="en-US" sz="1800">
                  <a:latin typeface="Times" pitchFamily="2" charset="0"/>
                </a:rPr>
                <a:t>…</a:t>
              </a:r>
              <a:r>
                <a:rPr lang="en-US" altLang="en-US" sz="1800">
                  <a:latin typeface="Times" pitchFamily="2" charset="0"/>
                </a:rPr>
                <a:t> three important criteria for determining the best explanation </a:t>
              </a:r>
              <a:r>
                <a:rPr lang="mr-IN" altLang="en-US" sz="1800">
                  <a:latin typeface="Times" pitchFamily="2" charset="0"/>
                </a:rPr>
                <a:t>…</a:t>
              </a:r>
              <a:endParaRPr lang="en-US" altLang="en-US" sz="1800">
                <a:latin typeface="Times" pitchFamily="2" charset="0"/>
              </a:endParaRPr>
            </a:p>
            <a:p>
              <a:pPr eaLnBrk="1" hangingPunct="1"/>
              <a:endParaRPr lang="en-US" altLang="en-US" sz="1800">
                <a:latin typeface="Times" pitchFamily="2" charset="0"/>
              </a:endParaRPr>
            </a:p>
            <a:p>
              <a:pPr eaLnBrk="1" hangingPunct="1"/>
              <a:r>
                <a:rPr lang="mr-IN" altLang="en-US" sz="1800">
                  <a:latin typeface="Times" pitchFamily="2" charset="0"/>
                </a:rPr>
                <a:t>…</a:t>
              </a:r>
              <a:r>
                <a:rPr lang="en-US" altLang="en-US" sz="1800">
                  <a:latin typeface="Times" pitchFamily="2" charset="0"/>
                </a:rPr>
                <a:t> standard of judgment which must be weighed against other criteria </a:t>
              </a:r>
              <a:r>
                <a:rPr lang="mr-IN" altLang="en-US" sz="1800">
                  <a:latin typeface="Times" pitchFamily="2" charset="0"/>
                </a:rPr>
                <a:t>…</a:t>
              </a:r>
              <a:endParaRPr lang="en-US" altLang="en-US" sz="1800">
                <a:latin typeface="Times" pitchFamily="2" charset="0"/>
              </a:endParaRPr>
            </a:p>
            <a:p>
              <a:pPr eaLnBrk="1" hangingPunct="1"/>
              <a:endParaRPr lang="en-US" altLang="en-US" sz="1800">
                <a:latin typeface="Times" pitchFamily="2" charset="0"/>
              </a:endParaRPr>
            </a:p>
            <a:p>
              <a:pPr eaLnBrk="1" hangingPunct="1"/>
              <a:r>
                <a:rPr lang="mr-IN" altLang="en-US" sz="1800">
                  <a:latin typeface="Times" pitchFamily="2" charset="0"/>
                </a:rPr>
                <a:t>…</a:t>
              </a:r>
              <a:r>
                <a:rPr lang="en-US" altLang="en-US" sz="1800">
                  <a:latin typeface="Times" pitchFamily="2" charset="0"/>
                </a:rPr>
                <a:t> I call the three criteria</a:t>
              </a:r>
            </a:p>
            <a:p>
              <a:pPr eaLnBrk="1" hangingPunct="1"/>
              <a:r>
                <a:rPr lang="en-US" altLang="en-US" sz="2800" i="1">
                  <a:latin typeface="Times" pitchFamily="2" charset="0"/>
                </a:rPr>
                <a:t>consilience</a:t>
              </a:r>
              <a:r>
                <a:rPr lang="en-US" altLang="en-US" sz="2800">
                  <a:latin typeface="Times" pitchFamily="2" charset="0"/>
                </a:rPr>
                <a:t>,</a:t>
              </a:r>
              <a:endParaRPr lang="en-US" altLang="en-US" sz="1800">
                <a:latin typeface="Times" pitchFamily="2" charset="0"/>
              </a:endParaRPr>
            </a:p>
            <a:p>
              <a:pPr eaLnBrk="1" hangingPunct="1"/>
              <a:r>
                <a:rPr lang="en-US" altLang="en-US" sz="2800" i="1">
                  <a:latin typeface="Times" pitchFamily="2" charset="0"/>
                </a:rPr>
                <a:t>simplicity</a:t>
              </a:r>
              <a:r>
                <a:rPr lang="en-US" altLang="en-US" sz="2800">
                  <a:latin typeface="Times" pitchFamily="2" charset="0"/>
                </a:rPr>
                <a:t>,</a:t>
              </a:r>
            </a:p>
            <a:p>
              <a:pPr eaLnBrk="1" hangingPunct="1"/>
              <a:r>
                <a:rPr lang="en-US" altLang="en-US" sz="1800">
                  <a:latin typeface="Times" pitchFamily="2" charset="0"/>
                </a:rPr>
                <a:t>and </a:t>
              </a:r>
              <a:r>
                <a:rPr lang="en-US" altLang="en-US" sz="2800" i="1">
                  <a:latin typeface="Times" pitchFamily="2" charset="0"/>
                </a:rPr>
                <a:t>analogy</a:t>
              </a:r>
              <a:r>
                <a:rPr lang="en-US" altLang="en-US" sz="2800">
                  <a:latin typeface="Times" pitchFamily="2" charset="0"/>
                </a:rPr>
                <a:t>.”</a:t>
              </a:r>
              <a:endParaRPr lang="en-US" altLang="en-US" sz="1800">
                <a:latin typeface="Times" pitchFamily="2" charset="0"/>
              </a:endParaRPr>
            </a:p>
          </p:txBody>
        </p:sp>
      </p:grpSp>
      <p:grpSp>
        <p:nvGrpSpPr>
          <p:cNvPr id="10" name="Group 9">
            <a:extLst>
              <a:ext uri="{FF2B5EF4-FFF2-40B4-BE49-F238E27FC236}">
                <a16:creationId xmlns:a16="http://schemas.microsoft.com/office/drawing/2014/main" id="{93E4CD38-A1A4-F696-F372-8BE241B68A2E}"/>
              </a:ext>
            </a:extLst>
          </p:cNvPr>
          <p:cNvGrpSpPr>
            <a:grpSpLocks/>
          </p:cNvGrpSpPr>
          <p:nvPr/>
        </p:nvGrpSpPr>
        <p:grpSpPr bwMode="auto">
          <a:xfrm>
            <a:off x="1331913" y="1377950"/>
            <a:ext cx="3514725" cy="5397500"/>
            <a:chOff x="1332566" y="1378702"/>
            <a:chExt cx="3513597" cy="5396885"/>
          </a:xfrm>
        </p:grpSpPr>
        <p:pic>
          <p:nvPicPr>
            <p:cNvPr id="6" name="Picture 5" descr="Thagard p2.jpg">
              <a:extLst>
                <a:ext uri="{FF2B5EF4-FFF2-40B4-BE49-F238E27FC236}">
                  <a16:creationId xmlns:a16="http://schemas.microsoft.com/office/drawing/2014/main" id="{6E6954B2-F4BB-E9A4-AD68-C64AC94547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2566" y="1378702"/>
              <a:ext cx="3513597" cy="5396885"/>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8" name="Freeform 7">
              <a:extLst>
                <a:ext uri="{FF2B5EF4-FFF2-40B4-BE49-F238E27FC236}">
                  <a16:creationId xmlns:a16="http://schemas.microsoft.com/office/drawing/2014/main" id="{F4B8417B-BCF9-0749-D7CF-C7CE69D359F7}"/>
                </a:ext>
              </a:extLst>
            </p:cNvPr>
            <p:cNvSpPr/>
            <p:nvPr/>
          </p:nvSpPr>
          <p:spPr>
            <a:xfrm>
              <a:off x="1695986" y="1962835"/>
              <a:ext cx="2632818" cy="920645"/>
            </a:xfrm>
            <a:custGeom>
              <a:avLst/>
              <a:gdLst>
                <a:gd name="connsiteX0" fmla="*/ 8356 w 2631968"/>
                <a:gd name="connsiteY0" fmla="*/ 0 h 919135"/>
                <a:gd name="connsiteX1" fmla="*/ 2631968 w 2631968"/>
                <a:gd name="connsiteY1" fmla="*/ 41779 h 919135"/>
                <a:gd name="connsiteX2" fmla="*/ 2598546 w 2631968"/>
                <a:gd name="connsiteY2" fmla="*/ 885712 h 919135"/>
                <a:gd name="connsiteX3" fmla="*/ 0 w 2631968"/>
                <a:gd name="connsiteY3" fmla="*/ 919135 h 919135"/>
                <a:gd name="connsiteX4" fmla="*/ 8356 w 2631968"/>
                <a:gd name="connsiteY4" fmla="*/ 0 h 91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1968" h="919135">
                  <a:moveTo>
                    <a:pt x="8356" y="0"/>
                  </a:moveTo>
                  <a:lnTo>
                    <a:pt x="2631968" y="41779"/>
                  </a:lnTo>
                  <a:lnTo>
                    <a:pt x="2598546" y="885712"/>
                  </a:lnTo>
                  <a:lnTo>
                    <a:pt x="0" y="919135"/>
                  </a:lnTo>
                  <a:cubicBezTo>
                    <a:pt x="2785" y="612757"/>
                    <a:pt x="5571" y="306378"/>
                    <a:pt x="8356" y="0"/>
                  </a:cubicBezTo>
                  <a:close/>
                </a:path>
              </a:pathLst>
            </a:custGeom>
            <a:solidFill>
              <a:srgbClr val="FF00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FFF3B40-AA9B-4F97-4382-E9C450B18959}"/>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Paul Thagard</a:t>
            </a:r>
          </a:p>
        </p:txBody>
      </p:sp>
      <p:sp>
        <p:nvSpPr>
          <p:cNvPr id="57346" name="Content Placeholder 2">
            <a:extLst>
              <a:ext uri="{FF2B5EF4-FFF2-40B4-BE49-F238E27FC236}">
                <a16:creationId xmlns:a16="http://schemas.microsoft.com/office/drawing/2014/main" id="{0C6237D6-A217-2A91-B077-786382F797D1}"/>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7B3FE58C-ECBF-6EF8-2ED4-2CF57B3F42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250EBFF-7A67-EA47-92D8-CA3993F5E5A9}" type="slidenum">
              <a:rPr lang="en-US" altLang="en-US" sz="1200">
                <a:solidFill>
                  <a:srgbClr val="898989"/>
                </a:solidFill>
                <a:latin typeface="Times" pitchFamily="2" charset="0"/>
              </a:rPr>
              <a:pPr eaLnBrk="1" hangingPunct="1"/>
              <a:t>43</a:t>
            </a:fld>
            <a:endParaRPr lang="en-US" altLang="en-US" sz="1200">
              <a:solidFill>
                <a:srgbClr val="898989"/>
              </a:solidFill>
              <a:latin typeface="Times" pitchFamily="2" charset="0"/>
            </a:endParaRPr>
          </a:p>
        </p:txBody>
      </p:sp>
      <p:pic>
        <p:nvPicPr>
          <p:cNvPr id="5" name="Picture 4" descr="Thagard p1.jpg">
            <a:extLst>
              <a:ext uri="{FF2B5EF4-FFF2-40B4-BE49-F238E27FC236}">
                <a16:creationId xmlns:a16="http://schemas.microsoft.com/office/drawing/2014/main" id="{B6E04BC8-D1C9-2A3A-8780-B3DCBE11F3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203325"/>
            <a:ext cx="3546475" cy="5448300"/>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1E15E4DA-1CB9-4CCC-BAA0-DE2790C64B65}"/>
              </a:ext>
            </a:extLst>
          </p:cNvPr>
          <p:cNvGrpSpPr>
            <a:grpSpLocks/>
          </p:cNvGrpSpPr>
          <p:nvPr/>
        </p:nvGrpSpPr>
        <p:grpSpPr bwMode="auto">
          <a:xfrm>
            <a:off x="5489575" y="1162050"/>
            <a:ext cx="2982913" cy="4084638"/>
            <a:chOff x="5489533" y="1161452"/>
            <a:chExt cx="2982897" cy="4085973"/>
          </a:xfrm>
        </p:grpSpPr>
        <p:sp>
          <p:nvSpPr>
            <p:cNvPr id="16" name="Freeform 15">
              <a:extLst>
                <a:ext uri="{FF2B5EF4-FFF2-40B4-BE49-F238E27FC236}">
                  <a16:creationId xmlns:a16="http://schemas.microsoft.com/office/drawing/2014/main" id="{DB3E4F0B-4A6A-1B34-50BD-44B15CF75C5F}"/>
                </a:ext>
              </a:extLst>
            </p:cNvPr>
            <p:cNvSpPr/>
            <p:nvPr/>
          </p:nvSpPr>
          <p:spPr>
            <a:xfrm>
              <a:off x="5489533" y="1161452"/>
              <a:ext cx="2698736" cy="4085973"/>
            </a:xfrm>
            <a:custGeom>
              <a:avLst/>
              <a:gdLst>
                <a:gd name="connsiteX0" fmla="*/ 233953 w 2698812"/>
                <a:gd name="connsiteY0" fmla="*/ 0 h 4085973"/>
                <a:gd name="connsiteX1" fmla="*/ 2556769 w 2698812"/>
                <a:gd name="connsiteY1" fmla="*/ 66847 h 4085973"/>
                <a:gd name="connsiteX2" fmla="*/ 2698812 w 2698812"/>
                <a:gd name="connsiteY2" fmla="*/ 4085973 h 4085973"/>
                <a:gd name="connsiteX3" fmla="*/ 0 w 2698812"/>
                <a:gd name="connsiteY3" fmla="*/ 4002415 h 4085973"/>
                <a:gd name="connsiteX4" fmla="*/ 233953 w 2698812"/>
                <a:gd name="connsiteY4" fmla="*/ 0 h 408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812" h="4085973">
                  <a:moveTo>
                    <a:pt x="233953" y="0"/>
                  </a:moveTo>
                  <a:lnTo>
                    <a:pt x="2556769" y="66847"/>
                  </a:lnTo>
                  <a:lnTo>
                    <a:pt x="2698812" y="4085973"/>
                  </a:lnTo>
                  <a:lnTo>
                    <a:pt x="0" y="4002415"/>
                  </a:lnTo>
                  <a:lnTo>
                    <a:pt x="233953"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7354" name="TextBox 12">
              <a:extLst>
                <a:ext uri="{FF2B5EF4-FFF2-40B4-BE49-F238E27FC236}">
                  <a16:creationId xmlns:a16="http://schemas.microsoft.com/office/drawing/2014/main" id="{F9AC247C-46FB-D489-F67D-053732C4B701}"/>
                </a:ext>
              </a:extLst>
            </p:cNvPr>
            <p:cNvSpPr txBox="1">
              <a:spLocks noChangeArrowheads="1"/>
            </p:cNvSpPr>
            <p:nvPr/>
          </p:nvSpPr>
          <p:spPr bwMode="auto">
            <a:xfrm>
              <a:off x="5522955" y="1445549"/>
              <a:ext cx="294947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“Application of the criteria of consilience, simplicity, and analogy is</a:t>
              </a:r>
              <a:r>
                <a:rPr lang="en-US" altLang="en-US">
                  <a:latin typeface="Times" pitchFamily="2" charset="0"/>
                </a:rPr>
                <a:t> a very complicated matter.</a:t>
              </a:r>
              <a:endParaRPr lang="en-US" altLang="en-US" sz="1800">
                <a:latin typeface="Times" pitchFamily="2" charset="0"/>
              </a:endParaRPr>
            </a:p>
            <a:p>
              <a:pPr eaLnBrk="1" hangingPunct="1"/>
              <a:endParaRPr lang="en-US" altLang="en-US" sz="1800">
                <a:latin typeface="Times" pitchFamily="2" charset="0"/>
              </a:endParaRPr>
            </a:p>
            <a:p>
              <a:pPr eaLnBrk="1" hangingPunct="1"/>
              <a:r>
                <a:rPr lang="mr-IN" altLang="en-US" sz="1800">
                  <a:latin typeface="Times" pitchFamily="2" charset="0"/>
                </a:rPr>
                <a:t>…</a:t>
              </a:r>
              <a:r>
                <a:rPr lang="en-US" altLang="en-US" sz="1800">
                  <a:latin typeface="Times" pitchFamily="2" charset="0"/>
                </a:rPr>
                <a:t> Consilience and simplicity militate against each other</a:t>
              </a:r>
              <a:r>
                <a:rPr lang="mr-IN" altLang="en-US" sz="1800">
                  <a:latin typeface="Times" pitchFamily="2" charset="0"/>
                </a:rPr>
                <a:t>…</a:t>
              </a:r>
              <a:endParaRPr lang="en-US" altLang="en-US" sz="1800">
                <a:latin typeface="Times" pitchFamily="2" charset="0"/>
              </a:endParaRPr>
            </a:p>
            <a:p>
              <a:pPr eaLnBrk="1" hangingPunct="1"/>
              <a:endParaRPr lang="en-US" altLang="en-US" sz="1800">
                <a:latin typeface="Times" pitchFamily="2" charset="0"/>
              </a:endParaRPr>
            </a:p>
            <a:p>
              <a:pPr eaLnBrk="1" hangingPunct="1"/>
              <a:r>
                <a:rPr lang="mr-IN" altLang="en-US" sz="1800">
                  <a:latin typeface="Times" pitchFamily="2" charset="0"/>
                </a:rPr>
                <a:t>…</a:t>
              </a:r>
              <a:r>
                <a:rPr lang="en-US" altLang="en-US" sz="1800">
                  <a:latin typeface="Times" pitchFamily="2" charset="0"/>
                </a:rPr>
                <a:t> analogy may be at odds both consilience and simplicity.”</a:t>
              </a:r>
            </a:p>
          </p:txBody>
        </p:sp>
      </p:grpSp>
      <p:grpSp>
        <p:nvGrpSpPr>
          <p:cNvPr id="15" name="Group 14">
            <a:extLst>
              <a:ext uri="{FF2B5EF4-FFF2-40B4-BE49-F238E27FC236}">
                <a16:creationId xmlns:a16="http://schemas.microsoft.com/office/drawing/2014/main" id="{31089BF7-BF33-8807-CB1C-83B44E9C01A1}"/>
              </a:ext>
            </a:extLst>
          </p:cNvPr>
          <p:cNvGrpSpPr>
            <a:grpSpLocks/>
          </p:cNvGrpSpPr>
          <p:nvPr/>
        </p:nvGrpSpPr>
        <p:grpSpPr bwMode="auto">
          <a:xfrm>
            <a:off x="1011238" y="1285875"/>
            <a:ext cx="3810000" cy="5456238"/>
            <a:chOff x="1011045" y="1286257"/>
            <a:chExt cx="3810051" cy="5455993"/>
          </a:xfrm>
        </p:grpSpPr>
        <p:pic>
          <p:nvPicPr>
            <p:cNvPr id="12" name="Picture 11" descr="Thagard p3.jpg">
              <a:extLst>
                <a:ext uri="{FF2B5EF4-FFF2-40B4-BE49-F238E27FC236}">
                  <a16:creationId xmlns:a16="http://schemas.microsoft.com/office/drawing/2014/main" id="{F083D1DE-8AD2-7D90-7C43-BE316F549C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1045" y="1286257"/>
              <a:ext cx="3810051" cy="5455993"/>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14" name="Freeform 13">
              <a:extLst>
                <a:ext uri="{FF2B5EF4-FFF2-40B4-BE49-F238E27FC236}">
                  <a16:creationId xmlns:a16="http://schemas.microsoft.com/office/drawing/2014/main" id="{E6A86746-42C5-565F-A40A-4DD044A59643}"/>
                </a:ext>
              </a:extLst>
            </p:cNvPr>
            <p:cNvSpPr/>
            <p:nvPr/>
          </p:nvSpPr>
          <p:spPr>
            <a:xfrm>
              <a:off x="1303149" y="2899085"/>
              <a:ext cx="2924214" cy="1554093"/>
            </a:xfrm>
            <a:custGeom>
              <a:avLst/>
              <a:gdLst>
                <a:gd name="connsiteX0" fmla="*/ 16711 w 2924409"/>
                <a:gd name="connsiteY0" fmla="*/ 0 h 1554174"/>
                <a:gd name="connsiteX1" fmla="*/ 2924409 w 2924409"/>
                <a:gd name="connsiteY1" fmla="*/ 0 h 1554174"/>
                <a:gd name="connsiteX2" fmla="*/ 2924409 w 2924409"/>
                <a:gd name="connsiteY2" fmla="*/ 1495683 h 1554174"/>
                <a:gd name="connsiteX3" fmla="*/ 0 w 2924409"/>
                <a:gd name="connsiteY3" fmla="*/ 1554174 h 1554174"/>
                <a:gd name="connsiteX4" fmla="*/ 16711 w 2924409"/>
                <a:gd name="connsiteY4" fmla="*/ 0 h 155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409" h="1554174">
                  <a:moveTo>
                    <a:pt x="16711" y="0"/>
                  </a:moveTo>
                  <a:lnTo>
                    <a:pt x="2924409" y="0"/>
                  </a:lnTo>
                  <a:lnTo>
                    <a:pt x="2924409" y="1495683"/>
                  </a:lnTo>
                  <a:lnTo>
                    <a:pt x="0" y="1554174"/>
                  </a:lnTo>
                  <a:lnTo>
                    <a:pt x="16711" y="0"/>
                  </a:lnTo>
                  <a:close/>
                </a:path>
              </a:pathLst>
            </a:custGeom>
            <a:solidFill>
              <a:srgbClr val="FF00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060C4A21-E813-84E3-0367-E0E9786D47AA}"/>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Peter Lipton</a:t>
            </a:r>
          </a:p>
        </p:txBody>
      </p:sp>
      <p:sp>
        <p:nvSpPr>
          <p:cNvPr id="58370" name="Content Placeholder 2">
            <a:extLst>
              <a:ext uri="{FF2B5EF4-FFF2-40B4-BE49-F238E27FC236}">
                <a16:creationId xmlns:a16="http://schemas.microsoft.com/office/drawing/2014/main" id="{68F1A813-96A7-0EAA-0B86-A156A9406FC3}"/>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3BD7F959-A8A9-99CC-0C41-ACA6503F8B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A21374D-8397-E64A-A544-3E5CE7B8F1F8}" type="slidenum">
              <a:rPr lang="en-US" altLang="en-US" sz="1200">
                <a:solidFill>
                  <a:srgbClr val="898989"/>
                </a:solidFill>
                <a:latin typeface="Times" pitchFamily="2" charset="0"/>
              </a:rPr>
              <a:pPr eaLnBrk="1" hangingPunct="1"/>
              <a:t>44</a:t>
            </a:fld>
            <a:endParaRPr lang="en-US" altLang="en-US" sz="1200">
              <a:solidFill>
                <a:srgbClr val="898989"/>
              </a:solidFill>
              <a:latin typeface="Times" pitchFamily="2" charset="0"/>
            </a:endParaRPr>
          </a:p>
        </p:txBody>
      </p:sp>
      <p:pic>
        <p:nvPicPr>
          <p:cNvPr id="5" name="Picture 4" descr="Lipton IBE cover.png">
            <a:extLst>
              <a:ext uri="{FF2B5EF4-FFF2-40B4-BE49-F238E27FC236}">
                <a16:creationId xmlns:a16="http://schemas.microsoft.com/office/drawing/2014/main" id="{F53FB829-B808-FB13-C83F-72A9F24D9C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320800"/>
            <a:ext cx="3200400" cy="5021263"/>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EBD7481A-5ADB-4B0B-DFE6-CB5E5A6AAB8E}"/>
              </a:ext>
            </a:extLst>
          </p:cNvPr>
          <p:cNvGrpSpPr>
            <a:grpSpLocks/>
          </p:cNvGrpSpPr>
          <p:nvPr/>
        </p:nvGrpSpPr>
        <p:grpSpPr bwMode="auto">
          <a:xfrm>
            <a:off x="4795838" y="609600"/>
            <a:ext cx="3341687" cy="5783263"/>
            <a:chOff x="4796031" y="609971"/>
            <a:chExt cx="3342182" cy="5782195"/>
          </a:xfrm>
        </p:grpSpPr>
        <p:sp>
          <p:nvSpPr>
            <p:cNvPr id="10" name="Freeform 9">
              <a:extLst>
                <a:ext uri="{FF2B5EF4-FFF2-40B4-BE49-F238E27FC236}">
                  <a16:creationId xmlns:a16="http://schemas.microsoft.com/office/drawing/2014/main" id="{632607FA-B2EE-A90D-2D63-9602B64304C3}"/>
                </a:ext>
              </a:extLst>
            </p:cNvPr>
            <p:cNvSpPr/>
            <p:nvPr/>
          </p:nvSpPr>
          <p:spPr>
            <a:xfrm>
              <a:off x="4796031" y="609971"/>
              <a:ext cx="3108785" cy="5782195"/>
            </a:xfrm>
            <a:custGeom>
              <a:avLst/>
              <a:gdLst>
                <a:gd name="connsiteX0" fmla="*/ 0 w 3108229"/>
                <a:gd name="connsiteY0" fmla="*/ 8356 h 5782195"/>
                <a:gd name="connsiteX1" fmla="*/ 3108229 w 3108229"/>
                <a:gd name="connsiteY1" fmla="*/ 0 h 5782195"/>
                <a:gd name="connsiteX2" fmla="*/ 2640323 w 3108229"/>
                <a:gd name="connsiteY2" fmla="*/ 5782195 h 5782195"/>
                <a:gd name="connsiteX3" fmla="*/ 300796 w 3108229"/>
                <a:gd name="connsiteY3" fmla="*/ 5723704 h 5782195"/>
                <a:gd name="connsiteX4" fmla="*/ 0 w 3108229"/>
                <a:gd name="connsiteY4" fmla="*/ 8356 h 5782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229" h="5782195">
                  <a:moveTo>
                    <a:pt x="0" y="8356"/>
                  </a:moveTo>
                  <a:lnTo>
                    <a:pt x="3108229" y="0"/>
                  </a:lnTo>
                  <a:lnTo>
                    <a:pt x="2640323" y="5782195"/>
                  </a:lnTo>
                  <a:lnTo>
                    <a:pt x="300796" y="5723704"/>
                  </a:lnTo>
                  <a:lnTo>
                    <a:pt x="0" y="8356"/>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8378" name="TextBox 6">
              <a:extLst>
                <a:ext uri="{FF2B5EF4-FFF2-40B4-BE49-F238E27FC236}">
                  <a16:creationId xmlns:a16="http://schemas.microsoft.com/office/drawing/2014/main" id="{FDEC1980-C1F8-337F-D842-C386E48ECCB9}"/>
                </a:ext>
              </a:extLst>
            </p:cNvPr>
            <p:cNvSpPr txBox="1">
              <a:spLocks noChangeArrowheads="1"/>
            </p:cNvSpPr>
            <p:nvPr/>
          </p:nvSpPr>
          <p:spPr bwMode="auto">
            <a:xfrm>
              <a:off x="4804387" y="902423"/>
              <a:ext cx="333382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t>
              </a:r>
              <a:r>
                <a:rPr lang="mr-IN" altLang="ja-JP" sz="1800">
                  <a:latin typeface="Times" pitchFamily="2" charset="0"/>
                </a:rPr>
                <a:t>…</a:t>
              </a:r>
              <a:r>
                <a:rPr lang="en-US" altLang="ja-JP" sz="1800">
                  <a:latin typeface="Times" pitchFamily="2" charset="0"/>
                </a:rPr>
                <a:t>inferential virtues commonly cited are</a:t>
              </a:r>
            </a:p>
            <a:p>
              <a:pPr eaLnBrk="1" hangingPunct="1"/>
              <a:endParaRPr lang="en-US" altLang="en-US" sz="1800">
                <a:latin typeface="Times" pitchFamily="2" charset="0"/>
              </a:endParaRPr>
            </a:p>
            <a:p>
              <a:pPr eaLnBrk="1" hangingPunct="1"/>
              <a:r>
                <a:rPr lang="en-US" altLang="en-US">
                  <a:latin typeface="Times" pitchFamily="2" charset="0"/>
                </a:rPr>
                <a:t>mechanism,</a:t>
              </a:r>
            </a:p>
            <a:p>
              <a:pPr eaLnBrk="1" hangingPunct="1"/>
              <a:r>
                <a:rPr lang="en-US" altLang="en-US">
                  <a:latin typeface="Times" pitchFamily="2" charset="0"/>
                </a:rPr>
                <a:t>precision,</a:t>
              </a:r>
            </a:p>
            <a:p>
              <a:pPr eaLnBrk="1" hangingPunct="1"/>
              <a:r>
                <a:rPr lang="en-US" altLang="en-US">
                  <a:latin typeface="Times" pitchFamily="2" charset="0"/>
                </a:rPr>
                <a:t>scope,</a:t>
              </a:r>
            </a:p>
            <a:p>
              <a:pPr eaLnBrk="1" hangingPunct="1"/>
              <a:r>
                <a:rPr lang="en-US" altLang="en-US">
                  <a:latin typeface="Times" pitchFamily="2" charset="0"/>
                </a:rPr>
                <a:t>simplicity,</a:t>
              </a:r>
            </a:p>
            <a:p>
              <a:pPr eaLnBrk="1" hangingPunct="1"/>
              <a:r>
                <a:rPr lang="en-US" altLang="en-US">
                  <a:latin typeface="Times" pitchFamily="2" charset="0"/>
                </a:rPr>
                <a:t>fertility </a:t>
              </a:r>
              <a:r>
                <a:rPr lang="en-US" altLang="en-US" sz="1800">
                  <a:latin typeface="Times" pitchFamily="2" charset="0"/>
                </a:rPr>
                <a:t>or </a:t>
              </a:r>
              <a:r>
                <a:rPr lang="en-US" altLang="en-US">
                  <a:latin typeface="Times" pitchFamily="2" charset="0"/>
                </a:rPr>
                <a:t>fruitfulness,</a:t>
              </a:r>
              <a:r>
                <a:rPr lang="en-US" altLang="en-US" sz="1800">
                  <a:latin typeface="Times" pitchFamily="2" charset="0"/>
                </a:rPr>
                <a:t> and</a:t>
              </a:r>
            </a:p>
            <a:p>
              <a:pPr eaLnBrk="1" hangingPunct="1"/>
              <a:r>
                <a:rPr lang="en-US" altLang="en-US">
                  <a:latin typeface="Times" pitchFamily="2" charset="0"/>
                </a:rPr>
                <a:t>fit with background belief</a:t>
              </a:r>
              <a:r>
                <a:rPr lang="mr-IN" altLang="en-US" sz="1800">
                  <a:latin typeface="Times" pitchFamily="2" charset="0"/>
                </a:rPr>
                <a:t>…</a:t>
              </a:r>
              <a:endParaRPr lang="en-US" altLang="en-US" sz="1800">
                <a:latin typeface="Times" pitchFamily="2" charset="0"/>
              </a:endParaRPr>
            </a:p>
            <a:p>
              <a:pPr eaLnBrk="1" hangingPunct="1"/>
              <a:endParaRPr lang="en-US" altLang="en-US" sz="1800">
                <a:latin typeface="Times" pitchFamily="2" charset="0"/>
              </a:endParaRPr>
            </a:p>
            <a:p>
              <a:pPr eaLnBrk="1" hangingPunct="1"/>
              <a:r>
                <a:rPr lang="en-US" altLang="en-US" sz="1800">
                  <a:latin typeface="Times" pitchFamily="2" charset="0"/>
                </a:rPr>
                <a:t>All these are plausibly seen as explanatory virtues.”</a:t>
              </a:r>
            </a:p>
          </p:txBody>
        </p:sp>
        <p:sp>
          <p:nvSpPr>
            <p:cNvPr id="58379" name="TextBox 7">
              <a:extLst>
                <a:ext uri="{FF2B5EF4-FFF2-40B4-BE49-F238E27FC236}">
                  <a16:creationId xmlns:a16="http://schemas.microsoft.com/office/drawing/2014/main" id="{AFF9ABDF-D139-CE1D-410C-F3EA3E69CFCA}"/>
                </a:ext>
              </a:extLst>
            </p:cNvPr>
            <p:cNvSpPr txBox="1">
              <a:spLocks noChangeArrowheads="1"/>
            </p:cNvSpPr>
            <p:nvPr/>
          </p:nvSpPr>
          <p:spPr bwMode="auto">
            <a:xfrm>
              <a:off x="4904652" y="5732060"/>
              <a:ext cx="27471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Added, p. 139 “unification”</a:t>
              </a:r>
            </a:p>
          </p:txBody>
        </p:sp>
      </p:grpSp>
      <p:grpSp>
        <p:nvGrpSpPr>
          <p:cNvPr id="11" name="Group 10">
            <a:extLst>
              <a:ext uri="{FF2B5EF4-FFF2-40B4-BE49-F238E27FC236}">
                <a16:creationId xmlns:a16="http://schemas.microsoft.com/office/drawing/2014/main" id="{DC97BFF6-2DFD-0272-3136-34F060B0F252}"/>
              </a:ext>
            </a:extLst>
          </p:cNvPr>
          <p:cNvGrpSpPr>
            <a:grpSpLocks/>
          </p:cNvGrpSpPr>
          <p:nvPr/>
        </p:nvGrpSpPr>
        <p:grpSpPr bwMode="auto">
          <a:xfrm>
            <a:off x="939800" y="1114425"/>
            <a:ext cx="3295650" cy="5400675"/>
            <a:chOff x="939161" y="1113924"/>
            <a:chExt cx="3297054" cy="5400574"/>
          </a:xfrm>
        </p:grpSpPr>
        <p:pic>
          <p:nvPicPr>
            <p:cNvPr id="6" name="Picture 5" descr="Lipton p 122.jpg">
              <a:extLst>
                <a:ext uri="{FF2B5EF4-FFF2-40B4-BE49-F238E27FC236}">
                  <a16:creationId xmlns:a16="http://schemas.microsoft.com/office/drawing/2014/main" id="{7E724189-8BBF-5CF7-739F-A431B18BB9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161" y="1113924"/>
              <a:ext cx="3297054" cy="5400574"/>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9" name="Freeform 8">
              <a:extLst>
                <a:ext uri="{FF2B5EF4-FFF2-40B4-BE49-F238E27FC236}">
                  <a16:creationId xmlns:a16="http://schemas.microsoft.com/office/drawing/2014/main" id="{D15842CD-2B72-40F7-5FD5-376DCADB167F}"/>
                </a:ext>
              </a:extLst>
            </p:cNvPr>
            <p:cNvSpPr/>
            <p:nvPr/>
          </p:nvSpPr>
          <p:spPr>
            <a:xfrm>
              <a:off x="1002688" y="4060269"/>
              <a:ext cx="3100120" cy="577839"/>
            </a:xfrm>
            <a:custGeom>
              <a:avLst/>
              <a:gdLst>
                <a:gd name="connsiteX0" fmla="*/ 0 w 3099874"/>
                <a:gd name="connsiteY0" fmla="*/ 0 h 576549"/>
                <a:gd name="connsiteX1" fmla="*/ 3099874 w 3099874"/>
                <a:gd name="connsiteY1" fmla="*/ 16712 h 576549"/>
                <a:gd name="connsiteX2" fmla="*/ 3091518 w 3099874"/>
                <a:gd name="connsiteY2" fmla="*/ 576549 h 576549"/>
                <a:gd name="connsiteX3" fmla="*/ 41778 w 3099874"/>
                <a:gd name="connsiteY3" fmla="*/ 568193 h 576549"/>
                <a:gd name="connsiteX4" fmla="*/ 0 w 3099874"/>
                <a:gd name="connsiteY4" fmla="*/ 0 h 57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74" h="576549">
                  <a:moveTo>
                    <a:pt x="0" y="0"/>
                  </a:moveTo>
                  <a:lnTo>
                    <a:pt x="3099874" y="16712"/>
                  </a:lnTo>
                  <a:lnTo>
                    <a:pt x="3091518" y="576549"/>
                  </a:lnTo>
                  <a:lnTo>
                    <a:pt x="41778" y="568193"/>
                  </a:lnTo>
                  <a:lnTo>
                    <a:pt x="0" y="0"/>
                  </a:lnTo>
                  <a:close/>
                </a:path>
              </a:pathLst>
            </a:custGeom>
            <a:solidFill>
              <a:srgbClr val="FF00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696C134-8DC5-0539-13C0-B2466ED117EC}"/>
              </a:ext>
            </a:extLst>
          </p:cNvPr>
          <p:cNvSpPr/>
          <p:nvPr/>
        </p:nvSpPr>
        <p:spPr>
          <a:xfrm>
            <a:off x="2963863" y="641350"/>
            <a:ext cx="5540375" cy="5248275"/>
          </a:xfrm>
          <a:custGeom>
            <a:avLst/>
            <a:gdLst>
              <a:gd name="connsiteX0" fmla="*/ 3511296 w 5883289"/>
              <a:gd name="connsiteY0" fmla="*/ 0 h 5247969"/>
              <a:gd name="connsiteX1" fmla="*/ 0 w 5883289"/>
              <a:gd name="connsiteY1" fmla="*/ 1992112 h 5247969"/>
              <a:gd name="connsiteX2" fmla="*/ 2845146 w 5883289"/>
              <a:gd name="connsiteY2" fmla="*/ 5247969 h 5247969"/>
              <a:gd name="connsiteX3" fmla="*/ 5883289 w 5883289"/>
              <a:gd name="connsiteY3" fmla="*/ 4388871 h 5247969"/>
              <a:gd name="connsiteX4" fmla="*/ 3511296 w 5883289"/>
              <a:gd name="connsiteY4" fmla="*/ 0 h 524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3289" h="5247969">
                <a:moveTo>
                  <a:pt x="3511296" y="0"/>
                </a:moveTo>
                <a:lnTo>
                  <a:pt x="0" y="1992112"/>
                </a:lnTo>
                <a:lnTo>
                  <a:pt x="2845146" y="5247969"/>
                </a:lnTo>
                <a:lnTo>
                  <a:pt x="5883289" y="4388871"/>
                </a:lnTo>
                <a:lnTo>
                  <a:pt x="351129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394" name="Title 1">
            <a:extLst>
              <a:ext uri="{FF2B5EF4-FFF2-40B4-BE49-F238E27FC236}">
                <a16:creationId xmlns:a16="http://schemas.microsoft.com/office/drawing/2014/main" id="{34878CD1-26E7-BADB-D534-0588F3ED0C71}"/>
              </a:ext>
            </a:extLst>
          </p:cNvPr>
          <p:cNvSpPr>
            <a:spLocks noGrp="1"/>
          </p:cNvSpPr>
          <p:nvPr>
            <p:ph type="title"/>
          </p:nvPr>
        </p:nvSpPr>
        <p:spPr>
          <a:xfrm>
            <a:off x="2062163" y="731838"/>
            <a:ext cx="5440362" cy="4279900"/>
          </a:xfrm>
        </p:spPr>
        <p:txBody>
          <a:bodyPr/>
          <a:lstStyle/>
          <a:p>
            <a:pPr eaLnBrk="1" hangingPunct="1"/>
            <a:r>
              <a:rPr lang="en-US" altLang="en-US">
                <a:latin typeface="Times" pitchFamily="2" charset="0"/>
                <a:ea typeface="ＭＳ Ｐゴシック" panose="020B0600070205080204" pitchFamily="34" charset="-128"/>
              </a:rPr>
              <a:t>Understood, </a:t>
            </a:r>
            <a:r>
              <a:rPr lang="en-US" altLang="en-US" sz="9600">
                <a:latin typeface="Times" pitchFamily="2" charset="0"/>
                <a:ea typeface="ＭＳ Ｐゴシック" panose="020B0600070205080204" pitchFamily="34" charset="-128"/>
              </a:rPr>
              <a:t>Materially</a:t>
            </a:r>
            <a:endParaRPr lang="en-US" altLang="en-US" sz="7200">
              <a:latin typeface="Times" pitchFamily="2" charset="0"/>
              <a:ea typeface="ＭＳ Ｐゴシック" panose="020B0600070205080204" pitchFamily="34" charset="-128"/>
            </a:endParaRPr>
          </a:p>
        </p:txBody>
      </p:sp>
      <p:sp>
        <p:nvSpPr>
          <p:cNvPr id="59395" name="Content Placeholder 2">
            <a:extLst>
              <a:ext uri="{FF2B5EF4-FFF2-40B4-BE49-F238E27FC236}">
                <a16:creationId xmlns:a16="http://schemas.microsoft.com/office/drawing/2014/main" id="{E2C63267-ECD5-D322-E5F4-858234066C9A}"/>
              </a:ext>
            </a:extLst>
          </p:cNvPr>
          <p:cNvSpPr>
            <a:spLocks noGrp="1"/>
          </p:cNvSpPr>
          <p:nvPr>
            <p:ph idx="1"/>
          </p:nvPr>
        </p:nvSpPr>
        <p:spPr>
          <a:xfrm>
            <a:off x="0" y="6502400"/>
            <a:ext cx="765175" cy="355600"/>
          </a:xfrm>
        </p:spPr>
        <p:txBody>
          <a:bodyPr/>
          <a:lstStyle/>
          <a:p>
            <a:pPr eaLnBrk="1" hangingPunct="1"/>
            <a:r>
              <a:rPr lang="en-US" altLang="en-US">
                <a:latin typeface="Times" pitchFamily="2" charset="0"/>
                <a:ea typeface="ＭＳ Ｐゴシック" panose="020B0600070205080204" pitchFamily="34" charset="-128"/>
              </a:rPr>
              <a:t> </a:t>
            </a:r>
          </a:p>
        </p:txBody>
      </p:sp>
      <p:sp>
        <p:nvSpPr>
          <p:cNvPr id="59396" name="Slide Number Placeholder 3">
            <a:extLst>
              <a:ext uri="{FF2B5EF4-FFF2-40B4-BE49-F238E27FC236}">
                <a16:creationId xmlns:a16="http://schemas.microsoft.com/office/drawing/2014/main" id="{68E206A7-5D1E-F953-12B0-E77B94C879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3C1B574-461A-894B-9A0B-BEAF805C0E6E}" type="slidenum">
              <a:rPr lang="en-US" altLang="en-US" sz="1200">
                <a:solidFill>
                  <a:srgbClr val="898989"/>
                </a:solidFill>
                <a:latin typeface="Calibri" panose="020F0502020204030204" pitchFamily="34" charset="0"/>
              </a:rPr>
              <a:pPr eaLnBrk="1" hangingPunct="1"/>
              <a:t>45</a:t>
            </a:fld>
            <a:endParaRPr lang="en-US" altLang="en-US" sz="1200">
              <a:solidFill>
                <a:srgbClr val="898989"/>
              </a:solidFill>
              <a:latin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CAE9721-911D-EBA8-0C6F-9009E1BB213D}"/>
              </a:ext>
            </a:extLst>
          </p:cNvPr>
          <p:cNvGrpSpPr>
            <a:grpSpLocks/>
          </p:cNvGrpSpPr>
          <p:nvPr/>
        </p:nvGrpSpPr>
        <p:grpSpPr bwMode="auto">
          <a:xfrm>
            <a:off x="434975" y="2286000"/>
            <a:ext cx="7786688" cy="2557463"/>
            <a:chOff x="803488" y="2928960"/>
            <a:chExt cx="7786284" cy="2557440"/>
          </a:xfrm>
        </p:grpSpPr>
        <p:sp>
          <p:nvSpPr>
            <p:cNvPr id="9" name="Freeform 8">
              <a:extLst>
                <a:ext uri="{FF2B5EF4-FFF2-40B4-BE49-F238E27FC236}">
                  <a16:creationId xmlns:a16="http://schemas.microsoft.com/office/drawing/2014/main" id="{8E8046C3-3B6C-E6B7-1133-11812B4CDADE}"/>
                </a:ext>
              </a:extLst>
            </p:cNvPr>
            <p:cNvSpPr/>
            <p:nvPr/>
          </p:nvSpPr>
          <p:spPr>
            <a:xfrm>
              <a:off x="803488" y="2928960"/>
              <a:ext cx="7213226" cy="2557440"/>
            </a:xfrm>
            <a:custGeom>
              <a:avLst/>
              <a:gdLst>
                <a:gd name="connsiteX0" fmla="*/ 1045399 w 7101801"/>
                <a:gd name="connsiteY0" fmla="*/ 1114560 h 1866240"/>
                <a:gd name="connsiteX1" fmla="*/ 7101801 w 7101801"/>
                <a:gd name="connsiteY1" fmla="*/ 0 h 1866240"/>
                <a:gd name="connsiteX2" fmla="*/ 7101801 w 7101801"/>
                <a:gd name="connsiteY2" fmla="*/ 838080 h 1866240"/>
                <a:gd name="connsiteX3" fmla="*/ 0 w 7101801"/>
                <a:gd name="connsiteY3" fmla="*/ 1866240 h 1866240"/>
                <a:gd name="connsiteX4" fmla="*/ 1045399 w 7101801"/>
                <a:gd name="connsiteY4" fmla="*/ 1114560 h 1866240"/>
                <a:gd name="connsiteX0" fmla="*/ 1045399 w 7214117"/>
                <a:gd name="connsiteY0" fmla="*/ 1805760 h 2557440"/>
                <a:gd name="connsiteX1" fmla="*/ 7214117 w 7214117"/>
                <a:gd name="connsiteY1" fmla="*/ 0 h 2557440"/>
                <a:gd name="connsiteX2" fmla="*/ 7101801 w 7214117"/>
                <a:gd name="connsiteY2" fmla="*/ 1529280 h 2557440"/>
                <a:gd name="connsiteX3" fmla="*/ 0 w 7214117"/>
                <a:gd name="connsiteY3" fmla="*/ 2557440 h 2557440"/>
                <a:gd name="connsiteX4" fmla="*/ 1045399 w 7214117"/>
                <a:gd name="connsiteY4" fmla="*/ 1805760 h 2557440"/>
                <a:gd name="connsiteX0" fmla="*/ 1045399 w 7214117"/>
                <a:gd name="connsiteY0" fmla="*/ 1805760 h 2557440"/>
                <a:gd name="connsiteX1" fmla="*/ 7214117 w 7214117"/>
                <a:gd name="connsiteY1" fmla="*/ 0 h 2557440"/>
                <a:gd name="connsiteX2" fmla="*/ 7041323 w 7214117"/>
                <a:gd name="connsiteY2" fmla="*/ 2289600 h 2557440"/>
                <a:gd name="connsiteX3" fmla="*/ 0 w 7214117"/>
                <a:gd name="connsiteY3" fmla="*/ 2557440 h 2557440"/>
                <a:gd name="connsiteX4" fmla="*/ 1045399 w 7214117"/>
                <a:gd name="connsiteY4" fmla="*/ 1805760 h 255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4117" h="2557440">
                  <a:moveTo>
                    <a:pt x="1045399" y="1805760"/>
                  </a:moveTo>
                  <a:lnTo>
                    <a:pt x="7214117" y="0"/>
                  </a:lnTo>
                  <a:lnTo>
                    <a:pt x="7041323" y="2289600"/>
                  </a:lnTo>
                  <a:lnTo>
                    <a:pt x="0" y="2557440"/>
                  </a:lnTo>
                  <a:lnTo>
                    <a:pt x="1045399" y="180576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0430" name="TextBox 7">
              <a:extLst>
                <a:ext uri="{FF2B5EF4-FFF2-40B4-BE49-F238E27FC236}">
                  <a16:creationId xmlns:a16="http://schemas.microsoft.com/office/drawing/2014/main" id="{54289FF8-38EE-823B-AB21-F5AC4A513DAB}"/>
                </a:ext>
              </a:extLst>
            </p:cNvPr>
            <p:cNvSpPr txBox="1">
              <a:spLocks noChangeArrowheads="1"/>
            </p:cNvSpPr>
            <p:nvPr/>
          </p:nvSpPr>
          <p:spPr bwMode="auto">
            <a:xfrm>
              <a:off x="6445187" y="3516480"/>
              <a:ext cx="2144585" cy="107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Discovered inductively.</a:t>
              </a:r>
            </a:p>
          </p:txBody>
        </p:sp>
      </p:grpSp>
      <p:sp>
        <p:nvSpPr>
          <p:cNvPr id="7" name="Freeform 6">
            <a:extLst>
              <a:ext uri="{FF2B5EF4-FFF2-40B4-BE49-F238E27FC236}">
                <a16:creationId xmlns:a16="http://schemas.microsoft.com/office/drawing/2014/main" id="{D1CA25F5-42F5-8284-4ACC-A18B6EE7C559}"/>
              </a:ext>
            </a:extLst>
          </p:cNvPr>
          <p:cNvSpPr/>
          <p:nvPr/>
        </p:nvSpPr>
        <p:spPr>
          <a:xfrm>
            <a:off x="361950" y="227013"/>
            <a:ext cx="8194675" cy="1401762"/>
          </a:xfrm>
          <a:custGeom>
            <a:avLst/>
            <a:gdLst>
              <a:gd name="connsiteX0" fmla="*/ 43198 w 7404189"/>
              <a:gd name="connsiteY0" fmla="*/ 0 h 1278720"/>
              <a:gd name="connsiteX1" fmla="*/ 43198 w 7404189"/>
              <a:gd name="connsiteY1" fmla="*/ 0 h 1278720"/>
              <a:gd name="connsiteX2" fmla="*/ 7317792 w 7404189"/>
              <a:gd name="connsiteY2" fmla="*/ 432000 h 1278720"/>
              <a:gd name="connsiteX3" fmla="*/ 7404189 w 7404189"/>
              <a:gd name="connsiteY3" fmla="*/ 1278720 h 1278720"/>
              <a:gd name="connsiteX4" fmla="*/ 7335071 w 7404189"/>
              <a:gd name="connsiteY4" fmla="*/ 1252800 h 1278720"/>
              <a:gd name="connsiteX5" fmla="*/ 0 w 7404189"/>
              <a:gd name="connsiteY5" fmla="*/ 1209600 h 1278720"/>
              <a:gd name="connsiteX6" fmla="*/ 43198 w 7404189"/>
              <a:gd name="connsiteY6" fmla="*/ 0 h 127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4189" h="1278720">
                <a:moveTo>
                  <a:pt x="43198" y="0"/>
                </a:moveTo>
                <a:lnTo>
                  <a:pt x="43198" y="0"/>
                </a:lnTo>
                <a:lnTo>
                  <a:pt x="7317792" y="432000"/>
                </a:lnTo>
                <a:lnTo>
                  <a:pt x="7404189" y="1278720"/>
                </a:lnTo>
                <a:lnTo>
                  <a:pt x="7335071" y="1252800"/>
                </a:lnTo>
                <a:lnTo>
                  <a:pt x="0" y="1209600"/>
                </a:lnTo>
                <a:lnTo>
                  <a:pt x="43198"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0419" name="Title 1">
            <a:extLst>
              <a:ext uri="{FF2B5EF4-FFF2-40B4-BE49-F238E27FC236}">
                <a16:creationId xmlns:a16="http://schemas.microsoft.com/office/drawing/2014/main" id="{F7C2EF6A-1C5C-179F-1FFF-6766B47EB74E}"/>
              </a:ext>
            </a:extLst>
          </p:cNvPr>
          <p:cNvSpPr>
            <a:spLocks noGrp="1"/>
          </p:cNvSpPr>
          <p:nvPr>
            <p:ph type="title"/>
          </p:nvPr>
        </p:nvSpPr>
        <p:spPr>
          <a:xfrm>
            <a:off x="214313" y="233363"/>
            <a:ext cx="8008937" cy="1003300"/>
          </a:xfrm>
        </p:spPr>
        <p:txBody>
          <a:bodyPr/>
          <a:lstStyle/>
          <a:p>
            <a:r>
              <a:rPr lang="en-US" altLang="en-US" sz="5400">
                <a:latin typeface="Times" pitchFamily="2" charset="0"/>
                <a:ea typeface="ＭＳ Ｐゴシック" panose="020B0600070205080204" pitchFamily="34" charset="-128"/>
              </a:rPr>
              <a:t>There is </a:t>
            </a:r>
            <a:r>
              <a:rPr lang="mr-IN" altLang="en-US" sz="5400">
                <a:latin typeface="Times" pitchFamily="2" charset="0"/>
                <a:ea typeface="ＭＳ Ｐゴシック" panose="020B0600070205080204" pitchFamily="34" charset="-128"/>
              </a:rPr>
              <a:t>…</a:t>
            </a:r>
            <a:endParaRPr lang="en-US" altLang="en-US" sz="5400">
              <a:latin typeface="Times" pitchFamily="2" charset="0"/>
              <a:ea typeface="ＭＳ Ｐゴシック" panose="020B0600070205080204" pitchFamily="34" charset="-128"/>
            </a:endParaRPr>
          </a:p>
        </p:txBody>
      </p:sp>
      <p:sp>
        <p:nvSpPr>
          <p:cNvPr id="60420" name="Content Placeholder 2">
            <a:extLst>
              <a:ext uri="{FF2B5EF4-FFF2-40B4-BE49-F238E27FC236}">
                <a16:creationId xmlns:a16="http://schemas.microsoft.com/office/drawing/2014/main" id="{2F2C379E-8203-D7DE-4608-EFF0AE979F9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60421" name="Slide Number Placeholder 3">
            <a:extLst>
              <a:ext uri="{FF2B5EF4-FFF2-40B4-BE49-F238E27FC236}">
                <a16:creationId xmlns:a16="http://schemas.microsoft.com/office/drawing/2014/main" id="{8E394FA1-6F35-8C80-3773-B04B50DFFB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AB8A28B-31D9-F44A-932F-7869D2AC72C8}" type="slidenum">
              <a:rPr lang="en-US" altLang="en-US" sz="1200">
                <a:solidFill>
                  <a:srgbClr val="898989"/>
                </a:solidFill>
                <a:latin typeface="Times" pitchFamily="2" charset="0"/>
              </a:rPr>
              <a:pPr eaLnBrk="1" hangingPunct="1"/>
              <a:t>46</a:t>
            </a:fld>
            <a:endParaRPr lang="en-US" altLang="en-US" sz="1200">
              <a:solidFill>
                <a:srgbClr val="898989"/>
              </a:solidFill>
              <a:latin typeface="Times" pitchFamily="2" charset="0"/>
            </a:endParaRPr>
          </a:p>
        </p:txBody>
      </p:sp>
      <p:sp>
        <p:nvSpPr>
          <p:cNvPr id="60422" name="TextBox 4">
            <a:extLst>
              <a:ext uri="{FF2B5EF4-FFF2-40B4-BE49-F238E27FC236}">
                <a16:creationId xmlns:a16="http://schemas.microsoft.com/office/drawing/2014/main" id="{755C3E36-DD58-3E40-C6A2-A65ECB81D45F}"/>
              </a:ext>
            </a:extLst>
          </p:cNvPr>
          <p:cNvSpPr txBox="1">
            <a:spLocks noChangeArrowheads="1"/>
          </p:cNvSpPr>
          <p:nvPr/>
        </p:nvSpPr>
        <p:spPr bwMode="auto">
          <a:xfrm>
            <a:off x="3476625" y="534988"/>
            <a:ext cx="5480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a:latin typeface="Times" pitchFamily="2" charset="0"/>
              </a:rPr>
              <a:t>no inductively potent notion of scientific explanation.</a:t>
            </a:r>
          </a:p>
        </p:txBody>
      </p:sp>
      <p:sp>
        <p:nvSpPr>
          <p:cNvPr id="6" name="TextBox 5">
            <a:extLst>
              <a:ext uri="{FF2B5EF4-FFF2-40B4-BE49-F238E27FC236}">
                <a16:creationId xmlns:a16="http://schemas.microsoft.com/office/drawing/2014/main" id="{ED1DEEAD-7578-EEF1-5BEC-D65BEDD4CEB7}"/>
              </a:ext>
            </a:extLst>
          </p:cNvPr>
          <p:cNvSpPr txBox="1">
            <a:spLocks noChangeArrowheads="1"/>
          </p:cNvSpPr>
          <p:nvPr/>
        </p:nvSpPr>
        <p:spPr bwMode="auto">
          <a:xfrm>
            <a:off x="1082675" y="2593975"/>
            <a:ext cx="43148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Unity of abductive inferences is merely a </a:t>
            </a:r>
            <a:r>
              <a:rPr lang="en-US" altLang="en-US" sz="4400">
                <a:latin typeface="Times" pitchFamily="2" charset="0"/>
              </a:rPr>
              <a:t>superficial similarity.</a:t>
            </a:r>
            <a:endParaRPr lang="en-US" altLang="en-US" sz="3200">
              <a:latin typeface="Times" pitchFamily="2" charset="0"/>
            </a:endParaRPr>
          </a:p>
        </p:txBody>
      </p:sp>
      <p:grpSp>
        <p:nvGrpSpPr>
          <p:cNvPr id="8" name="Group 7">
            <a:extLst>
              <a:ext uri="{FF2B5EF4-FFF2-40B4-BE49-F238E27FC236}">
                <a16:creationId xmlns:a16="http://schemas.microsoft.com/office/drawing/2014/main" id="{28432991-7C97-456B-4E17-9407B77939AB}"/>
              </a:ext>
            </a:extLst>
          </p:cNvPr>
          <p:cNvGrpSpPr>
            <a:grpSpLocks/>
          </p:cNvGrpSpPr>
          <p:nvPr/>
        </p:nvGrpSpPr>
        <p:grpSpPr bwMode="auto">
          <a:xfrm>
            <a:off x="885825" y="5348288"/>
            <a:ext cx="6369050" cy="1397000"/>
            <a:chOff x="885707" y="5347694"/>
            <a:chExt cx="6369670" cy="1397092"/>
          </a:xfrm>
        </p:grpSpPr>
        <p:pic>
          <p:nvPicPr>
            <p:cNvPr id="60425" name="Picture 1" descr="Face_001.jpg">
              <a:extLst>
                <a:ext uri="{FF2B5EF4-FFF2-40B4-BE49-F238E27FC236}">
                  <a16:creationId xmlns:a16="http://schemas.microsoft.com/office/drawing/2014/main" id="{51D9AA53-F828-3A18-8A49-E70D468870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5707" y="5347694"/>
              <a:ext cx="1318123" cy="131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2" descr="stormface2.jpg">
              <a:extLst>
                <a:ext uri="{FF2B5EF4-FFF2-40B4-BE49-F238E27FC236}">
                  <a16:creationId xmlns:a16="http://schemas.microsoft.com/office/drawing/2014/main" id="{851218D9-DB37-71B5-A895-4977DF9D9A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1730" y="5347696"/>
              <a:ext cx="1320134" cy="132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3" descr="4c165ac2d9d9fb4c0d19385174ff4d73.jpg">
              <a:extLst>
                <a:ext uri="{FF2B5EF4-FFF2-40B4-BE49-F238E27FC236}">
                  <a16:creationId xmlns:a16="http://schemas.microsoft.com/office/drawing/2014/main" id="{478D2B27-AB94-3E93-6366-37ED2E8983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4466" y="5356052"/>
              <a:ext cx="1320133" cy="132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8" name="TextBox 4">
              <a:extLst>
                <a:ext uri="{FF2B5EF4-FFF2-40B4-BE49-F238E27FC236}">
                  <a16:creationId xmlns:a16="http://schemas.microsoft.com/office/drawing/2014/main" id="{BE8CFA00-FF11-E7AA-9455-945F6EB2EC13}"/>
                </a:ext>
              </a:extLst>
            </p:cNvPr>
            <p:cNvSpPr txBox="1">
              <a:spLocks noChangeArrowheads="1"/>
            </p:cNvSpPr>
            <p:nvPr/>
          </p:nvSpPr>
          <p:spPr bwMode="auto">
            <a:xfrm>
              <a:off x="5589799" y="6375454"/>
              <a:ext cx="1665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Faces in clouds.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C04C36ED-2701-8581-E1F1-86897CA1EA8A}"/>
              </a:ext>
            </a:extLst>
          </p:cNvPr>
          <p:cNvSpPr/>
          <p:nvPr/>
        </p:nvSpPr>
        <p:spPr>
          <a:xfrm>
            <a:off x="5705475" y="1657350"/>
            <a:ext cx="2003425" cy="250825"/>
          </a:xfrm>
          <a:custGeom>
            <a:avLst/>
            <a:gdLst>
              <a:gd name="connsiteX0" fmla="*/ 0 w 2003513"/>
              <a:gd name="connsiteY0" fmla="*/ 0 h 251296"/>
              <a:gd name="connsiteX1" fmla="*/ 2003513 w 2003513"/>
              <a:gd name="connsiteY1" fmla="*/ 61126 h 251296"/>
              <a:gd name="connsiteX2" fmla="*/ 2003513 w 2003513"/>
              <a:gd name="connsiteY2" fmla="*/ 251296 h 251296"/>
              <a:gd name="connsiteX3" fmla="*/ 33958 w 2003513"/>
              <a:gd name="connsiteY3" fmla="*/ 176587 h 251296"/>
              <a:gd name="connsiteX4" fmla="*/ 0 w 2003513"/>
              <a:gd name="connsiteY4" fmla="*/ 0 h 25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513" h="251296">
                <a:moveTo>
                  <a:pt x="0" y="0"/>
                </a:moveTo>
                <a:lnTo>
                  <a:pt x="2003513" y="61126"/>
                </a:lnTo>
                <a:lnTo>
                  <a:pt x="2003513" y="251296"/>
                </a:lnTo>
                <a:lnTo>
                  <a:pt x="33958" y="176587"/>
                </a:lnTo>
                <a:lnTo>
                  <a:pt x="0"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1442" name="Title 1">
            <a:extLst>
              <a:ext uri="{FF2B5EF4-FFF2-40B4-BE49-F238E27FC236}">
                <a16:creationId xmlns:a16="http://schemas.microsoft.com/office/drawing/2014/main" id="{6D5F39B3-935E-FE6F-47A5-6D43BD4683AA}"/>
              </a:ext>
            </a:extLst>
          </p:cNvPr>
          <p:cNvSpPr>
            <a:spLocks noGrp="1"/>
          </p:cNvSpPr>
          <p:nvPr>
            <p:ph type="title"/>
          </p:nvPr>
        </p:nvSpPr>
        <p:spPr/>
        <p:txBody>
          <a:bodyPr/>
          <a:lstStyle/>
          <a:p>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Importance of real case studies</a:t>
            </a:r>
          </a:p>
        </p:txBody>
      </p:sp>
      <p:sp>
        <p:nvSpPr>
          <p:cNvPr id="61443" name="Content Placeholder 2">
            <a:extLst>
              <a:ext uri="{FF2B5EF4-FFF2-40B4-BE49-F238E27FC236}">
                <a16:creationId xmlns:a16="http://schemas.microsoft.com/office/drawing/2014/main" id="{E1BE2DA7-AFD8-9354-2F5E-52FD3AC585B1}"/>
              </a:ext>
            </a:extLst>
          </p:cNvPr>
          <p:cNvSpPr>
            <a:spLocks noGrp="1"/>
          </p:cNvSpPr>
          <p:nvPr>
            <p:ph idx="1"/>
          </p:nvPr>
        </p:nvSpPr>
        <p:spPr/>
        <p:txBody>
          <a:bodyPr/>
          <a:lstStyle/>
          <a:p>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61444" name="Slide Number Placeholder 3">
            <a:extLst>
              <a:ext uri="{FF2B5EF4-FFF2-40B4-BE49-F238E27FC236}">
                <a16:creationId xmlns:a16="http://schemas.microsoft.com/office/drawing/2014/main" id="{16A55159-70F2-B27E-DC62-B920973F8D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0625534-6C35-4A42-A1CF-101CEEA36929}" type="slidenum">
              <a:rPr lang="en-US" altLang="en-US" sz="1200">
                <a:solidFill>
                  <a:srgbClr val="898989"/>
                </a:solidFill>
                <a:latin typeface="Times New Roman" panose="02020603050405020304" pitchFamily="18" charset="0"/>
                <a:cs typeface="Times New Roman" panose="02020603050405020304" pitchFamily="18" charset="0"/>
              </a:rPr>
              <a:pPr eaLnBrk="1" hangingPunct="1"/>
              <a:t>47</a:t>
            </a:fld>
            <a:endParaRPr lang="en-US" altLang="en-US" sz="1200">
              <a:solidFill>
                <a:srgbClr val="898989"/>
              </a:solidFill>
              <a:latin typeface="Times New Roman" panose="02020603050405020304" pitchFamily="18" charset="0"/>
              <a:cs typeface="Times New Roman" panose="02020603050405020304" pitchFamily="18" charset="0"/>
            </a:endParaRPr>
          </a:p>
        </p:txBody>
      </p:sp>
      <p:pic>
        <p:nvPicPr>
          <p:cNvPr id="61445" name="Picture 4" descr="snow_footprints_winter_nature_season_weather_ice_cold-527888.jpg!d.jpeg">
            <a:extLst>
              <a:ext uri="{FF2B5EF4-FFF2-40B4-BE49-F238E27FC236}">
                <a16:creationId xmlns:a16="http://schemas.microsoft.com/office/drawing/2014/main" id="{461EC58B-C8D1-A4E7-4639-DFE6DC89DA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575" y="1446213"/>
            <a:ext cx="3662363"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6">
            <a:extLst>
              <a:ext uri="{FF2B5EF4-FFF2-40B4-BE49-F238E27FC236}">
                <a16:creationId xmlns:a16="http://schemas.microsoft.com/office/drawing/2014/main" id="{137745D3-F955-2FAB-01DC-E097814DE81E}"/>
              </a:ext>
            </a:extLst>
          </p:cNvPr>
          <p:cNvSpPr>
            <a:spLocks noChangeArrowheads="1"/>
          </p:cNvSpPr>
          <p:nvPr/>
        </p:nvSpPr>
        <p:spPr bwMode="auto">
          <a:xfrm>
            <a:off x="4384675" y="1319213"/>
            <a:ext cx="394811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New Roman" panose="02020603050405020304" pitchFamily="18" charset="0"/>
                <a:cs typeface="Times New Roman" panose="02020603050405020304" pitchFamily="18" charset="0"/>
              </a:rPr>
              <a:t>“Faced with tracks in the snow of a certain peculiar shape, </a:t>
            </a:r>
            <a:r>
              <a:rPr lang="en-US" altLang="en-US" sz="2000">
                <a:latin typeface="Times New Roman" panose="02020603050405020304" pitchFamily="18" charset="0"/>
                <a:cs typeface="Times New Roman" panose="02020603050405020304" pitchFamily="18" charset="0"/>
              </a:rPr>
              <a:t>I infer that a person</a:t>
            </a:r>
            <a:r>
              <a:rPr lang="en-US" altLang="en-US" sz="1600">
                <a:latin typeface="Times New Roman" panose="02020603050405020304" pitchFamily="18" charset="0"/>
                <a:cs typeface="Times New Roman" panose="02020603050405020304" pitchFamily="18" charset="0"/>
              </a:rPr>
              <a:t> on snowshoes has recently passed this way.”</a:t>
            </a:r>
          </a:p>
          <a:p>
            <a:pPr eaLnBrk="1" hangingPunct="1"/>
            <a:r>
              <a:rPr lang="en-US" altLang="en-US" sz="1600">
                <a:latin typeface="Times New Roman" panose="02020603050405020304" pitchFamily="18" charset="0"/>
                <a:cs typeface="Times New Roman" panose="02020603050405020304" pitchFamily="18" charset="0"/>
              </a:rPr>
              <a:t>(Lipton, 2004, p. 6)</a:t>
            </a:r>
          </a:p>
        </p:txBody>
      </p:sp>
      <p:grpSp>
        <p:nvGrpSpPr>
          <p:cNvPr id="11" name="Group 10">
            <a:extLst>
              <a:ext uri="{FF2B5EF4-FFF2-40B4-BE49-F238E27FC236}">
                <a16:creationId xmlns:a16="http://schemas.microsoft.com/office/drawing/2014/main" id="{D31C95EB-378B-9CC1-79E0-A38159884360}"/>
              </a:ext>
            </a:extLst>
          </p:cNvPr>
          <p:cNvGrpSpPr>
            <a:grpSpLocks/>
          </p:cNvGrpSpPr>
          <p:nvPr/>
        </p:nvGrpSpPr>
        <p:grpSpPr bwMode="auto">
          <a:xfrm>
            <a:off x="4465638" y="2933700"/>
            <a:ext cx="3663950" cy="2986088"/>
            <a:chOff x="4466093" y="2933641"/>
            <a:chExt cx="3663416" cy="2985433"/>
          </a:xfrm>
        </p:grpSpPr>
        <p:sp>
          <p:nvSpPr>
            <p:cNvPr id="10" name="Freeform 9">
              <a:extLst>
                <a:ext uri="{FF2B5EF4-FFF2-40B4-BE49-F238E27FC236}">
                  <a16:creationId xmlns:a16="http://schemas.microsoft.com/office/drawing/2014/main" id="{D49EAC8C-BD74-B8F2-98D0-B81427E2A9C2}"/>
                </a:ext>
              </a:extLst>
            </p:cNvPr>
            <p:cNvSpPr/>
            <p:nvPr/>
          </p:nvSpPr>
          <p:spPr>
            <a:xfrm>
              <a:off x="4543869" y="3538346"/>
              <a:ext cx="3361835" cy="1099896"/>
            </a:xfrm>
            <a:custGeom>
              <a:avLst/>
              <a:gdLst>
                <a:gd name="connsiteX0" fmla="*/ 27167 w 3361827"/>
                <a:gd name="connsiteY0" fmla="*/ 353173 h 835389"/>
                <a:gd name="connsiteX1" fmla="*/ 3137706 w 3361827"/>
                <a:gd name="connsiteY1" fmla="*/ 0 h 835389"/>
                <a:gd name="connsiteX2" fmla="*/ 3361827 w 3361827"/>
                <a:gd name="connsiteY2" fmla="*/ 489009 h 835389"/>
                <a:gd name="connsiteX3" fmla="*/ 0 w 3361827"/>
                <a:gd name="connsiteY3" fmla="*/ 835389 h 835389"/>
                <a:gd name="connsiteX4" fmla="*/ 27167 w 3361827"/>
                <a:gd name="connsiteY4" fmla="*/ 353173 h 835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827" h="835389">
                  <a:moveTo>
                    <a:pt x="27167" y="353173"/>
                  </a:moveTo>
                  <a:lnTo>
                    <a:pt x="3137706" y="0"/>
                  </a:lnTo>
                  <a:lnTo>
                    <a:pt x="3361827" y="489009"/>
                  </a:lnTo>
                  <a:lnTo>
                    <a:pt x="0" y="835389"/>
                  </a:lnTo>
                  <a:lnTo>
                    <a:pt x="27167" y="353173"/>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1449" name="Rectangle 7">
              <a:extLst>
                <a:ext uri="{FF2B5EF4-FFF2-40B4-BE49-F238E27FC236}">
                  <a16:creationId xmlns:a16="http://schemas.microsoft.com/office/drawing/2014/main" id="{FD3E50D5-2836-0393-AA83-963C21B38B3E}"/>
                </a:ext>
              </a:extLst>
            </p:cNvPr>
            <p:cNvSpPr>
              <a:spLocks noChangeArrowheads="1"/>
            </p:cNvSpPr>
            <p:nvPr/>
          </p:nvSpPr>
          <p:spPr bwMode="auto">
            <a:xfrm>
              <a:off x="4466093" y="2933641"/>
              <a:ext cx="3663416"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New Roman" panose="02020603050405020304" pitchFamily="18" charset="0"/>
                  <a:cs typeface="Times New Roman" panose="02020603050405020304" pitchFamily="18" charset="0"/>
                </a:rPr>
                <a:t>“Of course, there is always more than one possible explanation for any phenomenon–the tracks </a:t>
              </a:r>
              <a:r>
                <a:rPr lang="en-US" altLang="en-US" sz="2000">
                  <a:latin typeface="Times New Roman" panose="02020603050405020304" pitchFamily="18" charset="0"/>
                  <a:cs typeface="Times New Roman" panose="02020603050405020304" pitchFamily="18" charset="0"/>
                </a:rPr>
                <a:t>might have instead been caused by a trained monkey on snowshoes</a:t>
              </a:r>
              <a:r>
                <a:rPr lang="en-US" altLang="en-US" sz="1600">
                  <a:latin typeface="Times New Roman" panose="02020603050405020304" pitchFamily="18" charset="0"/>
                  <a:cs typeface="Times New Roman" panose="02020603050405020304" pitchFamily="18" charset="0"/>
                </a:rPr>
                <a:t>, or by the elaborate etchings of an environmental artist–so we cannot infer something simply because it is a possible explanation. It must somehow be the best of competing explanations.”</a:t>
              </a:r>
            </a:p>
            <a:p>
              <a:pPr eaLnBrk="1" hangingPunct="1"/>
              <a:r>
                <a:rPr lang="en-US" altLang="en-US" sz="1600">
                  <a:latin typeface="Times New Roman" panose="02020603050405020304" pitchFamily="18" charset="0"/>
                  <a:cs typeface="Times New Roman" panose="02020603050405020304" pitchFamily="18" charset="0"/>
                </a:rPr>
                <a:t>(p. 56)</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60421" descr="Unknown-5.jpeg">
            <a:extLst>
              <a:ext uri="{FF2B5EF4-FFF2-40B4-BE49-F238E27FC236}">
                <a16:creationId xmlns:a16="http://schemas.microsoft.com/office/drawing/2014/main" id="{99910295-B622-9293-1AA6-51D5113E38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938" y="4748213"/>
            <a:ext cx="1306512"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a:extLst>
              <a:ext uri="{FF2B5EF4-FFF2-40B4-BE49-F238E27FC236}">
                <a16:creationId xmlns:a16="http://schemas.microsoft.com/office/drawing/2014/main" id="{ACDEB31F-BD28-1EAA-DAB3-181DFB392001}"/>
              </a:ext>
            </a:extLst>
          </p:cNvPr>
          <p:cNvSpPr/>
          <p:nvPr/>
        </p:nvSpPr>
        <p:spPr>
          <a:xfrm>
            <a:off x="1992313" y="1311275"/>
            <a:ext cx="639762" cy="292100"/>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a16="http://schemas.microsoft.com/office/drawing/2014/main" id="{83A40F52-1613-AEF3-F879-B4E50920BF37}"/>
              </a:ext>
            </a:extLst>
          </p:cNvPr>
          <p:cNvSpPr/>
          <p:nvPr/>
        </p:nvSpPr>
        <p:spPr>
          <a:xfrm flipV="1">
            <a:off x="1612900" y="1943100"/>
            <a:ext cx="641350" cy="304800"/>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4" name="Freeform 23">
            <a:extLst>
              <a:ext uri="{FF2B5EF4-FFF2-40B4-BE49-F238E27FC236}">
                <a16:creationId xmlns:a16="http://schemas.microsoft.com/office/drawing/2014/main" id="{EE79EBA5-DEA4-6BD6-4F8D-B0659CC093AA}"/>
              </a:ext>
            </a:extLst>
          </p:cNvPr>
          <p:cNvSpPr/>
          <p:nvPr/>
        </p:nvSpPr>
        <p:spPr>
          <a:xfrm>
            <a:off x="1992313" y="2608263"/>
            <a:ext cx="639762" cy="292100"/>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5" name="Freeform 24">
            <a:extLst>
              <a:ext uri="{FF2B5EF4-FFF2-40B4-BE49-F238E27FC236}">
                <a16:creationId xmlns:a16="http://schemas.microsoft.com/office/drawing/2014/main" id="{6F306D5C-B48B-C0DB-0623-9AA2569D4989}"/>
              </a:ext>
            </a:extLst>
          </p:cNvPr>
          <p:cNvSpPr/>
          <p:nvPr/>
        </p:nvSpPr>
        <p:spPr>
          <a:xfrm flipV="1">
            <a:off x="1612900" y="3240088"/>
            <a:ext cx="641350" cy="304800"/>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6" name="Freeform 25">
            <a:extLst>
              <a:ext uri="{FF2B5EF4-FFF2-40B4-BE49-F238E27FC236}">
                <a16:creationId xmlns:a16="http://schemas.microsoft.com/office/drawing/2014/main" id="{876A0A47-C045-71A5-4F77-49F8DC3DF7B9}"/>
              </a:ext>
            </a:extLst>
          </p:cNvPr>
          <p:cNvSpPr/>
          <p:nvPr/>
        </p:nvSpPr>
        <p:spPr>
          <a:xfrm>
            <a:off x="1992313" y="3884613"/>
            <a:ext cx="639762" cy="292100"/>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7" name="Freeform 26">
            <a:extLst>
              <a:ext uri="{FF2B5EF4-FFF2-40B4-BE49-F238E27FC236}">
                <a16:creationId xmlns:a16="http://schemas.microsoft.com/office/drawing/2014/main" id="{C7C4E86D-F247-8E20-7946-09D37DFB344D}"/>
              </a:ext>
            </a:extLst>
          </p:cNvPr>
          <p:cNvSpPr/>
          <p:nvPr/>
        </p:nvSpPr>
        <p:spPr>
          <a:xfrm flipV="1">
            <a:off x="1612900" y="4516438"/>
            <a:ext cx="641350" cy="306387"/>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8" name="Freeform 27">
            <a:extLst>
              <a:ext uri="{FF2B5EF4-FFF2-40B4-BE49-F238E27FC236}">
                <a16:creationId xmlns:a16="http://schemas.microsoft.com/office/drawing/2014/main" id="{72805835-406C-7344-FFAE-1E78E661A985}"/>
              </a:ext>
            </a:extLst>
          </p:cNvPr>
          <p:cNvSpPr/>
          <p:nvPr/>
        </p:nvSpPr>
        <p:spPr>
          <a:xfrm>
            <a:off x="1992313" y="5181600"/>
            <a:ext cx="639762" cy="292100"/>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9" name="Freeform 28">
            <a:extLst>
              <a:ext uri="{FF2B5EF4-FFF2-40B4-BE49-F238E27FC236}">
                <a16:creationId xmlns:a16="http://schemas.microsoft.com/office/drawing/2014/main" id="{BE587C21-C9E3-2C08-4072-A4ADADB5D9E5}"/>
              </a:ext>
            </a:extLst>
          </p:cNvPr>
          <p:cNvSpPr/>
          <p:nvPr/>
        </p:nvSpPr>
        <p:spPr>
          <a:xfrm flipV="1">
            <a:off x="1612900" y="5813425"/>
            <a:ext cx="641350" cy="306388"/>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2474" name="Title 1">
            <a:extLst>
              <a:ext uri="{FF2B5EF4-FFF2-40B4-BE49-F238E27FC236}">
                <a16:creationId xmlns:a16="http://schemas.microsoft.com/office/drawing/2014/main" id="{6FCE658A-30DB-7EC2-D37E-339BA3D7D0A8}"/>
              </a:ext>
            </a:extLst>
          </p:cNvPr>
          <p:cNvSpPr>
            <a:spLocks noGrp="1"/>
          </p:cNvSpPr>
          <p:nvPr>
            <p:ph type="title"/>
          </p:nvPr>
        </p:nvSpPr>
        <p:spPr>
          <a:xfrm>
            <a:off x="627063" y="146050"/>
            <a:ext cx="6035675" cy="858838"/>
          </a:xfrm>
        </p:spPr>
        <p:txBody>
          <a:bodyPr/>
          <a:lstStyle/>
          <a:p>
            <a:pPr algn="ct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Case Studies</a:t>
            </a:r>
          </a:p>
        </p:txBody>
      </p:sp>
      <p:sp>
        <p:nvSpPr>
          <p:cNvPr id="62475" name="Content Placeholder 2">
            <a:extLst>
              <a:ext uri="{FF2B5EF4-FFF2-40B4-BE49-F238E27FC236}">
                <a16:creationId xmlns:a16="http://schemas.microsoft.com/office/drawing/2014/main" id="{069952BF-97C1-F39A-1549-BAD38B2F2EF0}"/>
              </a:ext>
            </a:extLst>
          </p:cNvPr>
          <p:cNvSpPr>
            <a:spLocks noGrp="1"/>
          </p:cNvSpPr>
          <p:nvPr>
            <p:ph idx="1"/>
          </p:nvPr>
        </p:nvSpPr>
        <p:spPr/>
        <p:txBody>
          <a:bodyPr/>
          <a:lstStyle/>
          <a:p>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62476" name="Slide Number Placeholder 3">
            <a:extLst>
              <a:ext uri="{FF2B5EF4-FFF2-40B4-BE49-F238E27FC236}">
                <a16:creationId xmlns:a16="http://schemas.microsoft.com/office/drawing/2014/main" id="{69609E92-6D69-5D8D-E83A-DD4CA2B0A2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2A0D517-19BA-FA4A-9EEF-CDD79512B48E}" type="slidenum">
              <a:rPr lang="en-US" altLang="en-US" sz="1200">
                <a:solidFill>
                  <a:srgbClr val="898989"/>
                </a:solidFill>
                <a:latin typeface="Times New Roman" panose="02020603050405020304" pitchFamily="18" charset="0"/>
                <a:cs typeface="Times New Roman" panose="02020603050405020304" pitchFamily="18" charset="0"/>
              </a:rPr>
              <a:pPr eaLnBrk="1" hangingPunct="1"/>
              <a:t>48</a:t>
            </a:fld>
            <a:endParaRPr lang="en-US" altLang="en-US" sz="1200">
              <a:solidFill>
                <a:srgbClr val="898989"/>
              </a:solidFill>
              <a:latin typeface="Times New Roman" panose="02020603050405020304" pitchFamily="18" charset="0"/>
              <a:cs typeface="Times New Roman" panose="02020603050405020304" pitchFamily="18" charset="0"/>
            </a:endParaRPr>
          </a:p>
        </p:txBody>
      </p:sp>
      <p:sp>
        <p:nvSpPr>
          <p:cNvPr id="62477" name="TextBox 20">
            <a:extLst>
              <a:ext uri="{FF2B5EF4-FFF2-40B4-BE49-F238E27FC236}">
                <a16:creationId xmlns:a16="http://schemas.microsoft.com/office/drawing/2014/main" id="{33E6C066-CD40-DB84-3D1E-772DB4DDD74C}"/>
              </a:ext>
            </a:extLst>
          </p:cNvPr>
          <p:cNvSpPr txBox="1">
            <a:spLocks noChangeArrowheads="1"/>
          </p:cNvSpPr>
          <p:nvPr/>
        </p:nvSpPr>
        <p:spPr bwMode="auto">
          <a:xfrm>
            <a:off x="2293938" y="1317625"/>
            <a:ext cx="6094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New Roman" panose="02020603050405020304" pitchFamily="18" charset="0"/>
                <a:cs typeface="Times New Roman" panose="02020603050405020304" pitchFamily="18" charset="0"/>
              </a:rPr>
              <a:t>Darwin on the origin of species </a:t>
            </a:r>
          </a:p>
        </p:txBody>
      </p:sp>
      <p:sp>
        <p:nvSpPr>
          <p:cNvPr id="62478" name="TextBox 16">
            <a:extLst>
              <a:ext uri="{FF2B5EF4-FFF2-40B4-BE49-F238E27FC236}">
                <a16:creationId xmlns:a16="http://schemas.microsoft.com/office/drawing/2014/main" id="{C39B5E2E-360D-8795-58B5-01A2B3942D9A}"/>
              </a:ext>
            </a:extLst>
          </p:cNvPr>
          <p:cNvSpPr txBox="1">
            <a:spLocks noChangeArrowheads="1"/>
          </p:cNvSpPr>
          <p:nvPr/>
        </p:nvSpPr>
        <p:spPr bwMode="auto">
          <a:xfrm>
            <a:off x="1912938" y="1984375"/>
            <a:ext cx="6094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New Roman" panose="02020603050405020304" pitchFamily="18" charset="0"/>
                <a:cs typeface="Times New Roman" panose="02020603050405020304" pitchFamily="18" charset="0"/>
              </a:rPr>
              <a:t>Lyell’s uniformitarian geology </a:t>
            </a:r>
          </a:p>
        </p:txBody>
      </p:sp>
      <p:sp>
        <p:nvSpPr>
          <p:cNvPr id="62479" name="TextBox 17">
            <a:extLst>
              <a:ext uri="{FF2B5EF4-FFF2-40B4-BE49-F238E27FC236}">
                <a16:creationId xmlns:a16="http://schemas.microsoft.com/office/drawing/2014/main" id="{D6694056-8ADF-56D0-B901-164C7469D67E}"/>
              </a:ext>
            </a:extLst>
          </p:cNvPr>
          <p:cNvSpPr txBox="1">
            <a:spLocks noChangeArrowheads="1"/>
          </p:cNvSpPr>
          <p:nvPr/>
        </p:nvSpPr>
        <p:spPr bwMode="auto">
          <a:xfrm>
            <a:off x="2293938" y="2611438"/>
            <a:ext cx="6094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New Roman" panose="02020603050405020304" pitchFamily="18" charset="0"/>
                <a:cs typeface="Times New Roman" panose="02020603050405020304" pitchFamily="18" charset="0"/>
              </a:rPr>
              <a:t>Thomson for cathode rays as charged particles </a:t>
            </a:r>
          </a:p>
        </p:txBody>
      </p:sp>
      <p:sp>
        <p:nvSpPr>
          <p:cNvPr id="62480" name="TextBox 18">
            <a:extLst>
              <a:ext uri="{FF2B5EF4-FFF2-40B4-BE49-F238E27FC236}">
                <a16:creationId xmlns:a16="http://schemas.microsoft.com/office/drawing/2014/main" id="{479A3629-732A-B5AC-D954-7544607BDC95}"/>
              </a:ext>
            </a:extLst>
          </p:cNvPr>
          <p:cNvSpPr txBox="1">
            <a:spLocks noChangeArrowheads="1"/>
          </p:cNvSpPr>
          <p:nvPr/>
        </p:nvSpPr>
        <p:spPr bwMode="auto">
          <a:xfrm>
            <a:off x="2293938" y="3905250"/>
            <a:ext cx="6094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New Roman" panose="02020603050405020304" pitchFamily="18" charset="0"/>
                <a:cs typeface="Times New Roman" panose="02020603050405020304" pitchFamily="18" charset="0"/>
              </a:rPr>
              <a:t>Einstein’s explanation of Mercury’s anomalous motion </a:t>
            </a:r>
          </a:p>
        </p:txBody>
      </p:sp>
      <p:sp>
        <p:nvSpPr>
          <p:cNvPr id="62481" name="TextBox 19">
            <a:extLst>
              <a:ext uri="{FF2B5EF4-FFF2-40B4-BE49-F238E27FC236}">
                <a16:creationId xmlns:a16="http://schemas.microsoft.com/office/drawing/2014/main" id="{4F7BB47E-B016-99A3-15CA-F8B912C49991}"/>
              </a:ext>
            </a:extLst>
          </p:cNvPr>
          <p:cNvSpPr txBox="1">
            <a:spLocks noChangeArrowheads="1"/>
          </p:cNvSpPr>
          <p:nvPr/>
        </p:nvSpPr>
        <p:spPr bwMode="auto">
          <a:xfrm>
            <a:off x="1912938" y="4573588"/>
            <a:ext cx="6094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New Roman" panose="02020603050405020304" pitchFamily="18" charset="0"/>
                <a:cs typeface="Times New Roman" panose="02020603050405020304" pitchFamily="18" charset="0"/>
              </a:rPr>
              <a:t>Cosmic background radiation from the big bang </a:t>
            </a:r>
          </a:p>
        </p:txBody>
      </p:sp>
      <p:sp>
        <p:nvSpPr>
          <p:cNvPr id="62482" name="TextBox 20">
            <a:extLst>
              <a:ext uri="{FF2B5EF4-FFF2-40B4-BE49-F238E27FC236}">
                <a16:creationId xmlns:a16="http://schemas.microsoft.com/office/drawing/2014/main" id="{89E9486F-13FA-C4DF-837A-A0F2193F118E}"/>
              </a:ext>
            </a:extLst>
          </p:cNvPr>
          <p:cNvSpPr txBox="1">
            <a:spLocks noChangeArrowheads="1"/>
          </p:cNvSpPr>
          <p:nvPr/>
        </p:nvSpPr>
        <p:spPr bwMode="auto">
          <a:xfrm>
            <a:off x="2293938" y="5199063"/>
            <a:ext cx="60944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New Roman" panose="02020603050405020304" pitchFamily="18" charset="0"/>
                <a:cs typeface="Times New Roman" panose="02020603050405020304" pitchFamily="18" charset="0"/>
              </a:rPr>
              <a:t>Lavoisier’s oxygen chemistry. </a:t>
            </a:r>
          </a:p>
        </p:txBody>
      </p:sp>
      <p:sp>
        <p:nvSpPr>
          <p:cNvPr id="62483" name="TextBox 21">
            <a:extLst>
              <a:ext uri="{FF2B5EF4-FFF2-40B4-BE49-F238E27FC236}">
                <a16:creationId xmlns:a16="http://schemas.microsoft.com/office/drawing/2014/main" id="{1E405CD5-A018-8EC7-2A98-B66692DD91A1}"/>
              </a:ext>
            </a:extLst>
          </p:cNvPr>
          <p:cNvSpPr txBox="1">
            <a:spLocks noChangeArrowheads="1"/>
          </p:cNvSpPr>
          <p:nvPr/>
        </p:nvSpPr>
        <p:spPr bwMode="auto">
          <a:xfrm>
            <a:off x="1912938" y="5867400"/>
            <a:ext cx="6094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New Roman" panose="02020603050405020304" pitchFamily="18" charset="0"/>
                <a:cs typeface="Times New Roman" panose="02020603050405020304" pitchFamily="18" charset="0"/>
              </a:rPr>
              <a:t>Wave theory of light. </a:t>
            </a:r>
          </a:p>
        </p:txBody>
      </p:sp>
      <p:sp>
        <p:nvSpPr>
          <p:cNvPr id="62484" name="TextBox 22">
            <a:extLst>
              <a:ext uri="{FF2B5EF4-FFF2-40B4-BE49-F238E27FC236}">
                <a16:creationId xmlns:a16="http://schemas.microsoft.com/office/drawing/2014/main" id="{6B7DC519-4FAC-9BF6-E7BF-127AACD6976C}"/>
              </a:ext>
            </a:extLst>
          </p:cNvPr>
          <p:cNvSpPr txBox="1">
            <a:spLocks noChangeArrowheads="1"/>
          </p:cNvSpPr>
          <p:nvPr/>
        </p:nvSpPr>
        <p:spPr bwMode="auto">
          <a:xfrm>
            <a:off x="1912938" y="3278188"/>
            <a:ext cx="60944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New Roman" panose="02020603050405020304" pitchFamily="18" charset="0"/>
                <a:cs typeface="Times New Roman" panose="02020603050405020304" pitchFamily="18" charset="0"/>
              </a:rPr>
              <a:t>Lenard for cathode rays as ether processes </a:t>
            </a:r>
          </a:p>
        </p:txBody>
      </p:sp>
      <p:pic>
        <p:nvPicPr>
          <p:cNvPr id="62485" name="Picture 2" descr="Unknown-1.jpeg">
            <a:extLst>
              <a:ext uri="{FF2B5EF4-FFF2-40B4-BE49-F238E27FC236}">
                <a16:creationId xmlns:a16="http://schemas.microsoft.com/office/drawing/2014/main" id="{1377E39A-91A3-6E7E-4DD6-A430BB4788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923925"/>
            <a:ext cx="76676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6" name="Picture 4" descr="516LaPj6D7L._SX322_BO1,204,203,200_.jpg">
            <a:extLst>
              <a:ext uri="{FF2B5EF4-FFF2-40B4-BE49-F238E27FC236}">
                <a16:creationId xmlns:a16="http://schemas.microsoft.com/office/drawing/2014/main" id="{8EF1DDD6-2FA8-385D-D72B-991278CB63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700" y="1339850"/>
            <a:ext cx="9921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7" name="Picture 29" descr="CNX_Chem_02_02_CathodeRay1.jpg">
            <a:extLst>
              <a:ext uri="{FF2B5EF4-FFF2-40B4-BE49-F238E27FC236}">
                <a16:creationId xmlns:a16="http://schemas.microsoft.com/office/drawing/2014/main" id="{3E41FD8A-EA26-EB52-4DEA-8B10DFC20D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86488" y="3219450"/>
            <a:ext cx="16414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8" name="Picture 30" descr="Unknown-3.jpeg">
            <a:extLst>
              <a:ext uri="{FF2B5EF4-FFF2-40B4-BE49-F238E27FC236}">
                <a16:creationId xmlns:a16="http://schemas.microsoft.com/office/drawing/2014/main" id="{F63CCA71-0FB6-2AAC-D196-A01FD9964C0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6525" y="2520950"/>
            <a:ext cx="1765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9" name="Picture 60415" descr="images.jpeg">
            <a:extLst>
              <a:ext uri="{FF2B5EF4-FFF2-40B4-BE49-F238E27FC236}">
                <a16:creationId xmlns:a16="http://schemas.microsoft.com/office/drawing/2014/main" id="{0FD4BFFC-9651-FF6D-5658-117420ACCD3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5325" y="3592513"/>
            <a:ext cx="839788"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0" name="Picture 60420" descr="Unknown-4.jpeg">
            <a:extLst>
              <a:ext uri="{FF2B5EF4-FFF2-40B4-BE49-F238E27FC236}">
                <a16:creationId xmlns:a16="http://schemas.microsoft.com/office/drawing/2014/main" id="{FEABC508-E345-EAF1-A51E-9BF5EA6E8E7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77075" y="4467225"/>
            <a:ext cx="9874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1" name="Picture 60422" descr="young-on-wave-interference-emilio-segre-visual-archivesamerican-institute-of-physics-canvas-print.jpg">
            <a:extLst>
              <a:ext uri="{FF2B5EF4-FFF2-40B4-BE49-F238E27FC236}">
                <a16:creationId xmlns:a16="http://schemas.microsoft.com/office/drawing/2014/main" id="{B80EB05E-5804-B7BA-43A9-A1BD1D0A182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68813" y="5757863"/>
            <a:ext cx="13858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8415555-BD3F-1D96-7635-21A0D0737F7C}"/>
              </a:ext>
            </a:extLst>
          </p:cNvPr>
          <p:cNvSpPr/>
          <p:nvPr/>
        </p:nvSpPr>
        <p:spPr>
          <a:xfrm>
            <a:off x="2130425" y="1152525"/>
            <a:ext cx="2163763" cy="1630363"/>
          </a:xfrm>
          <a:custGeom>
            <a:avLst/>
            <a:gdLst>
              <a:gd name="connsiteX0" fmla="*/ 167109 w 2164063"/>
              <a:gd name="connsiteY0" fmla="*/ 0 h 1629375"/>
              <a:gd name="connsiteX1" fmla="*/ 167109 w 2164063"/>
              <a:gd name="connsiteY1" fmla="*/ 0 h 1629375"/>
              <a:gd name="connsiteX2" fmla="*/ 2164063 w 2164063"/>
              <a:gd name="connsiteY2" fmla="*/ 125336 h 1629375"/>
              <a:gd name="connsiteX3" fmla="*/ 2088864 w 2164063"/>
              <a:gd name="connsiteY3" fmla="*/ 1629375 h 1629375"/>
              <a:gd name="connsiteX4" fmla="*/ 0 w 2164063"/>
              <a:gd name="connsiteY4" fmla="*/ 1487327 h 1629375"/>
              <a:gd name="connsiteX5" fmla="*/ 167109 w 2164063"/>
              <a:gd name="connsiteY5" fmla="*/ 0 h 162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063" h="1629375">
                <a:moveTo>
                  <a:pt x="167109" y="0"/>
                </a:moveTo>
                <a:lnTo>
                  <a:pt x="167109" y="0"/>
                </a:lnTo>
                <a:lnTo>
                  <a:pt x="2164063" y="125336"/>
                </a:lnTo>
                <a:lnTo>
                  <a:pt x="2088864" y="1629375"/>
                </a:lnTo>
                <a:lnTo>
                  <a:pt x="0" y="1487327"/>
                </a:lnTo>
                <a:lnTo>
                  <a:pt x="167109"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1" name="Freeform 20">
            <a:extLst>
              <a:ext uri="{FF2B5EF4-FFF2-40B4-BE49-F238E27FC236}">
                <a16:creationId xmlns:a16="http://schemas.microsoft.com/office/drawing/2014/main" id="{08DE17AC-9F2C-EF7B-AE09-C0F8B44A144C}"/>
              </a:ext>
            </a:extLst>
          </p:cNvPr>
          <p:cNvSpPr/>
          <p:nvPr/>
        </p:nvSpPr>
        <p:spPr>
          <a:xfrm flipH="1">
            <a:off x="5067300" y="1162050"/>
            <a:ext cx="2201863" cy="1628775"/>
          </a:xfrm>
          <a:custGeom>
            <a:avLst/>
            <a:gdLst>
              <a:gd name="connsiteX0" fmla="*/ 167109 w 2164063"/>
              <a:gd name="connsiteY0" fmla="*/ 0 h 1629375"/>
              <a:gd name="connsiteX1" fmla="*/ 167109 w 2164063"/>
              <a:gd name="connsiteY1" fmla="*/ 0 h 1629375"/>
              <a:gd name="connsiteX2" fmla="*/ 2164063 w 2164063"/>
              <a:gd name="connsiteY2" fmla="*/ 125336 h 1629375"/>
              <a:gd name="connsiteX3" fmla="*/ 2088864 w 2164063"/>
              <a:gd name="connsiteY3" fmla="*/ 1629375 h 1629375"/>
              <a:gd name="connsiteX4" fmla="*/ 0 w 2164063"/>
              <a:gd name="connsiteY4" fmla="*/ 1487327 h 1629375"/>
              <a:gd name="connsiteX5" fmla="*/ 167109 w 2164063"/>
              <a:gd name="connsiteY5" fmla="*/ 0 h 162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063" h="1629375">
                <a:moveTo>
                  <a:pt x="167109" y="0"/>
                </a:moveTo>
                <a:lnTo>
                  <a:pt x="167109" y="0"/>
                </a:lnTo>
                <a:lnTo>
                  <a:pt x="2164063" y="125336"/>
                </a:lnTo>
                <a:lnTo>
                  <a:pt x="2088864" y="1629375"/>
                </a:lnTo>
                <a:lnTo>
                  <a:pt x="0" y="1487327"/>
                </a:lnTo>
                <a:lnTo>
                  <a:pt x="167109"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8" name="Freeform 17">
            <a:extLst>
              <a:ext uri="{FF2B5EF4-FFF2-40B4-BE49-F238E27FC236}">
                <a16:creationId xmlns:a16="http://schemas.microsoft.com/office/drawing/2014/main" id="{389F1D0E-15E9-7AEE-027B-4F732652F7B9}"/>
              </a:ext>
            </a:extLst>
          </p:cNvPr>
          <p:cNvSpPr/>
          <p:nvPr/>
        </p:nvSpPr>
        <p:spPr>
          <a:xfrm>
            <a:off x="425450" y="1077913"/>
            <a:ext cx="985838" cy="468312"/>
          </a:xfrm>
          <a:custGeom>
            <a:avLst/>
            <a:gdLst>
              <a:gd name="connsiteX0" fmla="*/ 75199 w 985944"/>
              <a:gd name="connsiteY0" fmla="*/ 0 h 467923"/>
              <a:gd name="connsiteX1" fmla="*/ 952522 w 985944"/>
              <a:gd name="connsiteY1" fmla="*/ 150404 h 467923"/>
              <a:gd name="connsiteX2" fmla="*/ 985944 w 985944"/>
              <a:gd name="connsiteY2" fmla="*/ 467923 h 467923"/>
              <a:gd name="connsiteX3" fmla="*/ 0 w 985944"/>
              <a:gd name="connsiteY3" fmla="*/ 451211 h 467923"/>
              <a:gd name="connsiteX4" fmla="*/ 75199 w 985944"/>
              <a:gd name="connsiteY4" fmla="*/ 0 h 46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944" h="467923">
                <a:moveTo>
                  <a:pt x="75199" y="0"/>
                </a:moveTo>
                <a:lnTo>
                  <a:pt x="952522" y="150404"/>
                </a:lnTo>
                <a:lnTo>
                  <a:pt x="985944" y="467923"/>
                </a:lnTo>
                <a:lnTo>
                  <a:pt x="0" y="451211"/>
                </a:lnTo>
                <a:lnTo>
                  <a:pt x="75199"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3492" name="Title 1">
            <a:extLst>
              <a:ext uri="{FF2B5EF4-FFF2-40B4-BE49-F238E27FC236}">
                <a16:creationId xmlns:a16="http://schemas.microsoft.com/office/drawing/2014/main" id="{CB44FE60-1E4C-5F8D-02FF-9C7C23EB8E9D}"/>
              </a:ext>
            </a:extLst>
          </p:cNvPr>
          <p:cNvSpPr>
            <a:spLocks noGrp="1"/>
          </p:cNvSpPr>
          <p:nvPr>
            <p:ph type="title"/>
          </p:nvPr>
        </p:nvSpPr>
        <p:spPr>
          <a:xfrm>
            <a:off x="247650" y="0"/>
            <a:ext cx="8008938" cy="860425"/>
          </a:xfrm>
        </p:spPr>
        <p:txBody>
          <a:bodyPr/>
          <a:lstStyle/>
          <a:p>
            <a:r>
              <a:rPr lang="en-US" altLang="en-US">
                <a:latin typeface="Times" pitchFamily="2" charset="0"/>
                <a:ea typeface="ＭＳ Ｐゴシック" panose="020B0600070205080204" pitchFamily="34" charset="-128"/>
              </a:rPr>
              <a:t>Two Step Structure</a:t>
            </a:r>
          </a:p>
        </p:txBody>
      </p:sp>
      <p:sp>
        <p:nvSpPr>
          <p:cNvPr id="63493" name="Content Placeholder 2">
            <a:extLst>
              <a:ext uri="{FF2B5EF4-FFF2-40B4-BE49-F238E27FC236}">
                <a16:creationId xmlns:a16="http://schemas.microsoft.com/office/drawing/2014/main" id="{00F0F70E-CBD6-B0BE-A786-3B0CEEABF5A4}"/>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63494" name="Slide Number Placeholder 3">
            <a:extLst>
              <a:ext uri="{FF2B5EF4-FFF2-40B4-BE49-F238E27FC236}">
                <a16:creationId xmlns:a16="http://schemas.microsoft.com/office/drawing/2014/main" id="{0EB2FEEF-4C5B-E07A-7466-F244B17A83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B153F97-6AA2-9244-9751-A107F830222C}" type="slidenum">
              <a:rPr lang="en-US" altLang="en-US" sz="1200">
                <a:solidFill>
                  <a:srgbClr val="898989"/>
                </a:solidFill>
                <a:latin typeface="Times" pitchFamily="2" charset="0"/>
              </a:rPr>
              <a:pPr eaLnBrk="1" hangingPunct="1"/>
              <a:t>49</a:t>
            </a:fld>
            <a:endParaRPr lang="en-US" altLang="en-US" sz="1200">
              <a:solidFill>
                <a:srgbClr val="898989"/>
              </a:solidFill>
              <a:latin typeface="Times" pitchFamily="2" charset="0"/>
            </a:endParaRPr>
          </a:p>
        </p:txBody>
      </p:sp>
      <p:sp>
        <p:nvSpPr>
          <p:cNvPr id="63495" name="TextBox 4">
            <a:extLst>
              <a:ext uri="{FF2B5EF4-FFF2-40B4-BE49-F238E27FC236}">
                <a16:creationId xmlns:a16="http://schemas.microsoft.com/office/drawing/2014/main" id="{9C5358FD-C45B-1DFB-B26E-8AB183A982F9}"/>
              </a:ext>
            </a:extLst>
          </p:cNvPr>
          <p:cNvSpPr txBox="1">
            <a:spLocks noChangeArrowheads="1"/>
          </p:cNvSpPr>
          <p:nvPr/>
        </p:nvSpPr>
        <p:spPr bwMode="auto">
          <a:xfrm>
            <a:off x="376238" y="1055688"/>
            <a:ext cx="109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Step 1</a:t>
            </a:r>
          </a:p>
        </p:txBody>
      </p:sp>
      <p:sp>
        <p:nvSpPr>
          <p:cNvPr id="63496" name="TextBox 6">
            <a:extLst>
              <a:ext uri="{FF2B5EF4-FFF2-40B4-BE49-F238E27FC236}">
                <a16:creationId xmlns:a16="http://schemas.microsoft.com/office/drawing/2014/main" id="{75AAB73F-1E5F-190D-F4DD-23859604798E}"/>
              </a:ext>
            </a:extLst>
          </p:cNvPr>
          <p:cNvSpPr txBox="1">
            <a:spLocks noChangeArrowheads="1"/>
          </p:cNvSpPr>
          <p:nvPr/>
        </p:nvSpPr>
        <p:spPr bwMode="auto">
          <a:xfrm>
            <a:off x="2173288" y="1089025"/>
            <a:ext cx="22733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Favored theory </a:t>
            </a:r>
            <a:r>
              <a:rPr lang="en-US" altLang="en-US" sz="1800">
                <a:latin typeface="Times" pitchFamily="2" charset="0"/>
              </a:rPr>
              <a:t>or hypothesis.</a:t>
            </a:r>
          </a:p>
        </p:txBody>
      </p:sp>
      <p:sp>
        <p:nvSpPr>
          <p:cNvPr id="63497" name="TextBox 7">
            <a:extLst>
              <a:ext uri="{FF2B5EF4-FFF2-40B4-BE49-F238E27FC236}">
                <a16:creationId xmlns:a16="http://schemas.microsoft.com/office/drawing/2014/main" id="{3B80E355-EB69-2B0F-9C27-F7873FE0DBFF}"/>
              </a:ext>
            </a:extLst>
          </p:cNvPr>
          <p:cNvSpPr txBox="1">
            <a:spLocks noChangeArrowheads="1"/>
          </p:cNvSpPr>
          <p:nvPr/>
        </p:nvSpPr>
        <p:spPr bwMode="auto">
          <a:xfrm>
            <a:off x="4972050" y="1089025"/>
            <a:ext cx="145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Foil</a:t>
            </a:r>
          </a:p>
          <a:p>
            <a:pPr eaLnBrk="1" hangingPunct="1"/>
            <a:r>
              <a:rPr lang="en-US" altLang="en-US" sz="1800">
                <a:latin typeface="Times" pitchFamily="2" charset="0"/>
              </a:rPr>
              <a:t>(one or more)</a:t>
            </a:r>
          </a:p>
        </p:txBody>
      </p:sp>
      <p:sp>
        <p:nvSpPr>
          <p:cNvPr id="63498" name="TextBox 8">
            <a:extLst>
              <a:ext uri="{FF2B5EF4-FFF2-40B4-BE49-F238E27FC236}">
                <a16:creationId xmlns:a16="http://schemas.microsoft.com/office/drawing/2014/main" id="{50B7E57A-4D82-9449-A044-1D8E077DCE41}"/>
              </a:ext>
            </a:extLst>
          </p:cNvPr>
          <p:cNvSpPr txBox="1">
            <a:spLocks noChangeArrowheads="1"/>
          </p:cNvSpPr>
          <p:nvPr/>
        </p:nvSpPr>
        <p:spPr bwMode="auto">
          <a:xfrm>
            <a:off x="2219325" y="1830388"/>
            <a:ext cx="2463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Adequate</a:t>
            </a:r>
            <a:r>
              <a:rPr lang="en-US" altLang="en-US" sz="1800">
                <a:latin typeface="Times" pitchFamily="2" charset="0"/>
              </a:rPr>
              <a:t> to the evidence, usually deductively entails it.</a:t>
            </a:r>
          </a:p>
        </p:txBody>
      </p:sp>
      <p:sp>
        <p:nvSpPr>
          <p:cNvPr id="63499" name="TextBox 9">
            <a:extLst>
              <a:ext uri="{FF2B5EF4-FFF2-40B4-BE49-F238E27FC236}">
                <a16:creationId xmlns:a16="http://schemas.microsoft.com/office/drawing/2014/main" id="{123D65C2-6F7F-FAAF-5C87-D811F6C3B664}"/>
              </a:ext>
            </a:extLst>
          </p:cNvPr>
          <p:cNvSpPr txBox="1">
            <a:spLocks noChangeArrowheads="1"/>
          </p:cNvSpPr>
          <p:nvPr/>
        </p:nvSpPr>
        <p:spPr bwMode="auto">
          <a:xfrm>
            <a:off x="5005388" y="1892300"/>
            <a:ext cx="248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Fails.</a:t>
            </a:r>
          </a:p>
          <a:p>
            <a:pPr eaLnBrk="1" hangingPunct="1"/>
            <a:r>
              <a:rPr lang="en-US" altLang="en-US" sz="1800">
                <a:latin typeface="Times" pitchFamily="2" charset="0"/>
              </a:rPr>
              <a:t>Evidence contradicts it; or incurs evidential debt.</a:t>
            </a:r>
          </a:p>
        </p:txBody>
      </p:sp>
      <p:sp>
        <p:nvSpPr>
          <p:cNvPr id="11" name="TextBox 10">
            <a:extLst>
              <a:ext uri="{FF2B5EF4-FFF2-40B4-BE49-F238E27FC236}">
                <a16:creationId xmlns:a16="http://schemas.microsoft.com/office/drawing/2014/main" id="{B57C4C6C-8883-AB61-C6E7-7553260554F1}"/>
              </a:ext>
            </a:extLst>
          </p:cNvPr>
          <p:cNvSpPr txBox="1">
            <a:spLocks noChangeArrowheads="1"/>
          </p:cNvSpPr>
          <p:nvPr/>
        </p:nvSpPr>
        <p:spPr bwMode="auto">
          <a:xfrm>
            <a:off x="58738" y="2236788"/>
            <a:ext cx="17875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a:latin typeface="Times" pitchFamily="2" charset="0"/>
              </a:rPr>
              <a:t>No distinctive, inductively potent notion of explanation.</a:t>
            </a:r>
          </a:p>
        </p:txBody>
      </p:sp>
      <p:sp>
        <p:nvSpPr>
          <p:cNvPr id="12" name="TextBox 11">
            <a:extLst>
              <a:ext uri="{FF2B5EF4-FFF2-40B4-BE49-F238E27FC236}">
                <a16:creationId xmlns:a16="http://schemas.microsoft.com/office/drawing/2014/main" id="{ED8B077D-3296-B49A-BD74-8A35114CFC13}"/>
              </a:ext>
            </a:extLst>
          </p:cNvPr>
          <p:cNvSpPr txBox="1">
            <a:spLocks noChangeArrowheads="1"/>
          </p:cNvSpPr>
          <p:nvPr/>
        </p:nvSpPr>
        <p:spPr bwMode="auto">
          <a:xfrm>
            <a:off x="7554913" y="2365375"/>
            <a:ext cx="1527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Strength of abduction from failure of foil.</a:t>
            </a:r>
          </a:p>
        </p:txBody>
      </p:sp>
      <p:sp>
        <p:nvSpPr>
          <p:cNvPr id="63502" name="TextBox 12">
            <a:extLst>
              <a:ext uri="{FF2B5EF4-FFF2-40B4-BE49-F238E27FC236}">
                <a16:creationId xmlns:a16="http://schemas.microsoft.com/office/drawing/2014/main" id="{EC2D1711-72BC-405D-7730-BD16ADB8134C}"/>
              </a:ext>
            </a:extLst>
          </p:cNvPr>
          <p:cNvSpPr txBox="1">
            <a:spLocks noChangeArrowheads="1"/>
          </p:cNvSpPr>
          <p:nvPr/>
        </p:nvSpPr>
        <p:spPr bwMode="auto">
          <a:xfrm>
            <a:off x="4403725" y="1173163"/>
            <a:ext cx="43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vs</a:t>
            </a:r>
          </a:p>
        </p:txBody>
      </p:sp>
      <p:grpSp>
        <p:nvGrpSpPr>
          <p:cNvPr id="25" name="Group 24">
            <a:extLst>
              <a:ext uri="{FF2B5EF4-FFF2-40B4-BE49-F238E27FC236}">
                <a16:creationId xmlns:a16="http://schemas.microsoft.com/office/drawing/2014/main" id="{DA003281-0F01-218C-EE14-AB22FB70ABCC}"/>
              </a:ext>
            </a:extLst>
          </p:cNvPr>
          <p:cNvGrpSpPr>
            <a:grpSpLocks/>
          </p:cNvGrpSpPr>
          <p:nvPr/>
        </p:nvGrpSpPr>
        <p:grpSpPr bwMode="auto">
          <a:xfrm>
            <a:off x="379413" y="3892550"/>
            <a:ext cx="6380162" cy="714375"/>
            <a:chOff x="379858" y="3892940"/>
            <a:chExt cx="6379704" cy="714161"/>
          </a:xfrm>
        </p:grpSpPr>
        <p:sp>
          <p:nvSpPr>
            <p:cNvPr id="23" name="Freeform 22">
              <a:extLst>
                <a:ext uri="{FF2B5EF4-FFF2-40B4-BE49-F238E27FC236}">
                  <a16:creationId xmlns:a16="http://schemas.microsoft.com/office/drawing/2014/main" id="{7BB504DC-48B2-407F-8625-088808DCDE71}"/>
                </a:ext>
              </a:extLst>
            </p:cNvPr>
            <p:cNvSpPr/>
            <p:nvPr/>
          </p:nvSpPr>
          <p:spPr>
            <a:xfrm>
              <a:off x="1979943" y="3943725"/>
              <a:ext cx="4779619" cy="634810"/>
            </a:xfrm>
            <a:custGeom>
              <a:avLst/>
              <a:gdLst>
                <a:gd name="connsiteX0" fmla="*/ 250663 w 4779319"/>
                <a:gd name="connsiteY0" fmla="*/ 0 h 635039"/>
                <a:gd name="connsiteX1" fmla="*/ 250663 w 4779319"/>
                <a:gd name="connsiteY1" fmla="*/ 0 h 635039"/>
                <a:gd name="connsiteX2" fmla="*/ 4779319 w 4779319"/>
                <a:gd name="connsiteY2" fmla="*/ 33424 h 635039"/>
                <a:gd name="connsiteX3" fmla="*/ 4470168 w 4779319"/>
                <a:gd name="connsiteY3" fmla="*/ 568193 h 635039"/>
                <a:gd name="connsiteX4" fmla="*/ 0 w 4779319"/>
                <a:gd name="connsiteY4" fmla="*/ 635039 h 635039"/>
                <a:gd name="connsiteX5" fmla="*/ 250663 w 4779319"/>
                <a:gd name="connsiteY5" fmla="*/ 0 h 63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9319" h="635039">
                  <a:moveTo>
                    <a:pt x="250663" y="0"/>
                  </a:moveTo>
                  <a:lnTo>
                    <a:pt x="250663" y="0"/>
                  </a:lnTo>
                  <a:lnTo>
                    <a:pt x="4779319" y="33424"/>
                  </a:lnTo>
                  <a:lnTo>
                    <a:pt x="4470168" y="568193"/>
                  </a:lnTo>
                  <a:lnTo>
                    <a:pt x="0" y="635039"/>
                  </a:lnTo>
                  <a:lnTo>
                    <a:pt x="250663" y="0"/>
                  </a:lnTo>
                  <a:close/>
                </a:path>
              </a:pathLst>
            </a:custGeom>
            <a:solidFill>
              <a:srgbClr val="FFCA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9" name="Freeform 18">
              <a:extLst>
                <a:ext uri="{FF2B5EF4-FFF2-40B4-BE49-F238E27FC236}">
                  <a16:creationId xmlns:a16="http://schemas.microsoft.com/office/drawing/2014/main" id="{C5267DA2-A4A0-7878-2A4F-AE8F05269F26}"/>
                </a:ext>
              </a:extLst>
            </p:cNvPr>
            <p:cNvSpPr/>
            <p:nvPr/>
          </p:nvSpPr>
          <p:spPr>
            <a:xfrm>
              <a:off x="411606" y="3892940"/>
              <a:ext cx="985766" cy="468173"/>
            </a:xfrm>
            <a:custGeom>
              <a:avLst/>
              <a:gdLst>
                <a:gd name="connsiteX0" fmla="*/ 75199 w 985944"/>
                <a:gd name="connsiteY0" fmla="*/ 0 h 467923"/>
                <a:gd name="connsiteX1" fmla="*/ 952522 w 985944"/>
                <a:gd name="connsiteY1" fmla="*/ 150404 h 467923"/>
                <a:gd name="connsiteX2" fmla="*/ 985944 w 985944"/>
                <a:gd name="connsiteY2" fmla="*/ 467923 h 467923"/>
                <a:gd name="connsiteX3" fmla="*/ 0 w 985944"/>
                <a:gd name="connsiteY3" fmla="*/ 451211 h 467923"/>
                <a:gd name="connsiteX4" fmla="*/ 75199 w 985944"/>
                <a:gd name="connsiteY4" fmla="*/ 0 h 46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944" h="467923">
                  <a:moveTo>
                    <a:pt x="75199" y="0"/>
                  </a:moveTo>
                  <a:lnTo>
                    <a:pt x="952522" y="150404"/>
                  </a:lnTo>
                  <a:lnTo>
                    <a:pt x="985944" y="467923"/>
                  </a:lnTo>
                  <a:lnTo>
                    <a:pt x="0" y="451211"/>
                  </a:lnTo>
                  <a:lnTo>
                    <a:pt x="75199"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3507" name="TextBox 13">
              <a:extLst>
                <a:ext uri="{FF2B5EF4-FFF2-40B4-BE49-F238E27FC236}">
                  <a16:creationId xmlns:a16="http://schemas.microsoft.com/office/drawing/2014/main" id="{8F22BE2B-37B8-33E5-6B4D-E74FCD649BA6}"/>
                </a:ext>
              </a:extLst>
            </p:cNvPr>
            <p:cNvSpPr txBox="1">
              <a:spLocks noChangeArrowheads="1"/>
            </p:cNvSpPr>
            <p:nvPr/>
          </p:nvSpPr>
          <p:spPr bwMode="auto">
            <a:xfrm>
              <a:off x="379858" y="3905040"/>
              <a:ext cx="1092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Step 2</a:t>
              </a:r>
            </a:p>
          </p:txBody>
        </p:sp>
        <p:sp>
          <p:nvSpPr>
            <p:cNvPr id="63508" name="TextBox 14">
              <a:extLst>
                <a:ext uri="{FF2B5EF4-FFF2-40B4-BE49-F238E27FC236}">
                  <a16:creationId xmlns:a16="http://schemas.microsoft.com/office/drawing/2014/main" id="{A41F6BAF-1CD9-FF18-AF21-C3D9315D5CF1}"/>
                </a:ext>
              </a:extLst>
            </p:cNvPr>
            <p:cNvSpPr txBox="1">
              <a:spLocks noChangeArrowheads="1"/>
            </p:cNvSpPr>
            <p:nvPr/>
          </p:nvSpPr>
          <p:spPr bwMode="auto">
            <a:xfrm>
              <a:off x="2055436" y="3929993"/>
              <a:ext cx="159589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Favored theory is </a:t>
              </a:r>
              <a:r>
                <a:rPr lang="en-US" altLang="en-US" sz="2000">
                  <a:latin typeface="Times" pitchFamily="2" charset="0"/>
                </a:rPr>
                <a:t>better</a:t>
              </a:r>
              <a:r>
                <a:rPr lang="en-US" altLang="en-US" sz="1800">
                  <a:latin typeface="Times" pitchFamily="2" charset="0"/>
                </a:rPr>
                <a:t>.</a:t>
              </a:r>
            </a:p>
          </p:txBody>
        </p:sp>
        <p:sp>
          <p:nvSpPr>
            <p:cNvPr id="63509" name="TextBox 15">
              <a:extLst>
                <a:ext uri="{FF2B5EF4-FFF2-40B4-BE49-F238E27FC236}">
                  <a16:creationId xmlns:a16="http://schemas.microsoft.com/office/drawing/2014/main" id="{CE562FC5-9B9B-DCF7-A524-9677A45935D0}"/>
                </a:ext>
              </a:extLst>
            </p:cNvPr>
            <p:cNvSpPr txBox="1">
              <a:spLocks noChangeArrowheads="1"/>
            </p:cNvSpPr>
            <p:nvPr/>
          </p:nvSpPr>
          <p:spPr bwMode="auto">
            <a:xfrm>
              <a:off x="5146976" y="3927213"/>
              <a:ext cx="159589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Favored theory is </a:t>
              </a:r>
              <a:r>
                <a:rPr lang="en-US" altLang="en-US" sz="2000">
                  <a:latin typeface="Times" pitchFamily="2" charset="0"/>
                </a:rPr>
                <a:t>best</a:t>
              </a:r>
              <a:r>
                <a:rPr lang="en-US" altLang="en-US" sz="1800">
                  <a:latin typeface="Times" pitchFamily="2" charset="0"/>
                </a:rPr>
                <a:t>.</a:t>
              </a:r>
            </a:p>
          </p:txBody>
        </p:sp>
        <p:sp>
          <p:nvSpPr>
            <p:cNvPr id="22" name="Right Arrow 21">
              <a:extLst>
                <a:ext uri="{FF2B5EF4-FFF2-40B4-BE49-F238E27FC236}">
                  <a16:creationId xmlns:a16="http://schemas.microsoft.com/office/drawing/2014/main" id="{53CFF78C-95F3-C94E-B179-21EC5F2994F7}"/>
                </a:ext>
              </a:extLst>
            </p:cNvPr>
            <p:cNvSpPr/>
            <p:nvPr/>
          </p:nvSpPr>
          <p:spPr>
            <a:xfrm>
              <a:off x="4135613" y="4059578"/>
              <a:ext cx="619081" cy="350732"/>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4" name="TextBox 23">
            <a:extLst>
              <a:ext uri="{FF2B5EF4-FFF2-40B4-BE49-F238E27FC236}">
                <a16:creationId xmlns:a16="http://schemas.microsoft.com/office/drawing/2014/main" id="{7C9FA68A-6B6F-5F13-0421-342B2CCFFA90}"/>
              </a:ext>
            </a:extLst>
          </p:cNvPr>
          <p:cNvSpPr txBox="1">
            <a:spLocks noChangeArrowheads="1"/>
          </p:cNvSpPr>
          <p:nvPr/>
        </p:nvSpPr>
        <p:spPr bwMode="auto">
          <a:xfrm>
            <a:off x="3225800" y="4662488"/>
            <a:ext cx="3389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Hard to establish. Often neglected.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1EE3A6F4-D0DE-9026-90A6-50201E52358D}"/>
              </a:ext>
            </a:extLst>
          </p:cNvPr>
          <p:cNvSpPr/>
          <p:nvPr/>
        </p:nvSpPr>
        <p:spPr>
          <a:xfrm>
            <a:off x="512763" y="455613"/>
            <a:ext cx="6581775" cy="493712"/>
          </a:xfrm>
          <a:custGeom>
            <a:avLst/>
            <a:gdLst>
              <a:gd name="connsiteX0" fmla="*/ 147523 w 6580794"/>
              <a:gd name="connsiteY0" fmla="*/ 0 h 493866"/>
              <a:gd name="connsiteX1" fmla="*/ 6510240 w 6580794"/>
              <a:gd name="connsiteY1" fmla="*/ 160346 h 493866"/>
              <a:gd name="connsiteX2" fmla="*/ 6580794 w 6580794"/>
              <a:gd name="connsiteY2" fmla="*/ 442555 h 493866"/>
              <a:gd name="connsiteX3" fmla="*/ 0 w 6580794"/>
              <a:gd name="connsiteY3" fmla="*/ 493866 h 493866"/>
              <a:gd name="connsiteX4" fmla="*/ 147523 w 6580794"/>
              <a:gd name="connsiteY4" fmla="*/ 0 h 49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0794" h="493866">
                <a:moveTo>
                  <a:pt x="147523" y="0"/>
                </a:moveTo>
                <a:lnTo>
                  <a:pt x="6510240" y="160346"/>
                </a:lnTo>
                <a:lnTo>
                  <a:pt x="6580794" y="442555"/>
                </a:lnTo>
                <a:lnTo>
                  <a:pt x="0" y="493866"/>
                </a:lnTo>
                <a:lnTo>
                  <a:pt x="147523"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7410" name="Title 1">
            <a:extLst>
              <a:ext uri="{FF2B5EF4-FFF2-40B4-BE49-F238E27FC236}">
                <a16:creationId xmlns:a16="http://schemas.microsoft.com/office/drawing/2014/main" id="{42209E3E-1755-6E81-8160-50944F2451F8}"/>
              </a:ext>
            </a:extLst>
          </p:cNvPr>
          <p:cNvSpPr>
            <a:spLocks noGrp="1"/>
          </p:cNvSpPr>
          <p:nvPr>
            <p:ph type="title"/>
          </p:nvPr>
        </p:nvSpPr>
        <p:spPr>
          <a:xfrm>
            <a:off x="469900" y="165100"/>
            <a:ext cx="8008938" cy="1003300"/>
          </a:xfrm>
        </p:spPr>
        <p:txBody>
          <a:bodyPr/>
          <a:lstStyle/>
          <a:p>
            <a:r>
              <a:rPr lang="en-US" altLang="en-US">
                <a:latin typeface="Times" pitchFamily="2" charset="0"/>
                <a:ea typeface="ＭＳ Ｐゴシック" panose="020B0600070205080204" pitchFamily="34" charset="-128"/>
              </a:rPr>
              <a:t>Mode of Failure</a:t>
            </a:r>
          </a:p>
        </p:txBody>
      </p:sp>
      <p:sp>
        <p:nvSpPr>
          <p:cNvPr id="17411" name="Content Placeholder 2">
            <a:extLst>
              <a:ext uri="{FF2B5EF4-FFF2-40B4-BE49-F238E27FC236}">
                <a16:creationId xmlns:a16="http://schemas.microsoft.com/office/drawing/2014/main" id="{07DA66FB-07B9-783E-8516-972A3B5B662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4ECF0D2E-1985-6F61-1750-A3BD7F8AFD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6CB48F9-089D-9548-8424-481213CD4DA1}" type="slidenum">
              <a:rPr lang="en-US" altLang="en-US" sz="1200">
                <a:solidFill>
                  <a:srgbClr val="898989"/>
                </a:solidFill>
                <a:latin typeface="Times" pitchFamily="2" charset="0"/>
              </a:rPr>
              <a:pPr eaLnBrk="1" hangingPunct="1"/>
              <a:t>5</a:t>
            </a:fld>
            <a:endParaRPr lang="en-US" altLang="en-US" sz="1200">
              <a:solidFill>
                <a:srgbClr val="898989"/>
              </a:solidFill>
              <a:latin typeface="Times" pitchFamily="2" charset="0"/>
            </a:endParaRPr>
          </a:p>
        </p:txBody>
      </p:sp>
      <p:sp>
        <p:nvSpPr>
          <p:cNvPr id="17413" name="TextBox 4">
            <a:extLst>
              <a:ext uri="{FF2B5EF4-FFF2-40B4-BE49-F238E27FC236}">
                <a16:creationId xmlns:a16="http://schemas.microsoft.com/office/drawing/2014/main" id="{B61B8BD1-5A8A-98E5-728A-1780C4298521}"/>
              </a:ext>
            </a:extLst>
          </p:cNvPr>
          <p:cNvSpPr txBox="1">
            <a:spLocks noChangeArrowheads="1"/>
          </p:cNvSpPr>
          <p:nvPr/>
        </p:nvSpPr>
        <p:spPr bwMode="auto">
          <a:xfrm>
            <a:off x="1417638" y="1417638"/>
            <a:ext cx="2122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Candidate universal schema</a:t>
            </a:r>
          </a:p>
        </p:txBody>
      </p:sp>
      <p:pic>
        <p:nvPicPr>
          <p:cNvPr id="17414" name="Picture 9" descr="Tablet.eps">
            <a:extLst>
              <a:ext uri="{FF2B5EF4-FFF2-40B4-BE49-F238E27FC236}">
                <a16:creationId xmlns:a16="http://schemas.microsoft.com/office/drawing/2014/main" id="{452484A7-CF60-64AF-5C34-95C5AC8CF7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352550"/>
            <a:ext cx="7016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a:extLst>
              <a:ext uri="{FF2B5EF4-FFF2-40B4-BE49-F238E27FC236}">
                <a16:creationId xmlns:a16="http://schemas.microsoft.com/office/drawing/2014/main" id="{77CF6260-9FA9-5975-E152-0FDACB819111}"/>
              </a:ext>
            </a:extLst>
          </p:cNvPr>
          <p:cNvGrpSpPr>
            <a:grpSpLocks/>
          </p:cNvGrpSpPr>
          <p:nvPr/>
        </p:nvGrpSpPr>
        <p:grpSpPr bwMode="auto">
          <a:xfrm>
            <a:off x="630238" y="2770188"/>
            <a:ext cx="2595562" cy="903287"/>
            <a:chOff x="629770" y="2770780"/>
            <a:chExt cx="2596488" cy="902524"/>
          </a:xfrm>
        </p:grpSpPr>
        <p:sp>
          <p:nvSpPr>
            <p:cNvPr id="17445" name="TextBox 6">
              <a:extLst>
                <a:ext uri="{FF2B5EF4-FFF2-40B4-BE49-F238E27FC236}">
                  <a16:creationId xmlns:a16="http://schemas.microsoft.com/office/drawing/2014/main" id="{8014B2F3-15CC-3299-8EF7-69DC8641E9BE}"/>
                </a:ext>
              </a:extLst>
            </p:cNvPr>
            <p:cNvSpPr txBox="1">
              <a:spLocks noChangeArrowheads="1"/>
            </p:cNvSpPr>
            <p:nvPr/>
          </p:nvSpPr>
          <p:spPr bwMode="auto">
            <a:xfrm>
              <a:off x="1398260" y="2988851"/>
              <a:ext cx="18279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Embellished universal schema</a:t>
              </a:r>
            </a:p>
          </p:txBody>
        </p:sp>
        <p:pic>
          <p:nvPicPr>
            <p:cNvPr id="17446" name="Picture 13" descr="Tablet.eps">
              <a:extLst>
                <a:ext uri="{FF2B5EF4-FFF2-40B4-BE49-F238E27FC236}">
                  <a16:creationId xmlns:a16="http://schemas.microsoft.com/office/drawing/2014/main" id="{8ED8532F-E5C7-7E07-2B49-2280A86040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770" y="2770780"/>
              <a:ext cx="598948" cy="90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2186B933-D59E-7EAE-91A1-4539E98C7ED8}"/>
              </a:ext>
            </a:extLst>
          </p:cNvPr>
          <p:cNvGrpSpPr>
            <a:grpSpLocks/>
          </p:cNvGrpSpPr>
          <p:nvPr/>
        </p:nvGrpSpPr>
        <p:grpSpPr bwMode="auto">
          <a:xfrm>
            <a:off x="655638" y="4341813"/>
            <a:ext cx="2814637" cy="742950"/>
            <a:chOff x="655426" y="4342171"/>
            <a:chExt cx="2814562" cy="742178"/>
          </a:xfrm>
        </p:grpSpPr>
        <p:sp>
          <p:nvSpPr>
            <p:cNvPr id="17443" name="TextBox 8">
              <a:extLst>
                <a:ext uri="{FF2B5EF4-FFF2-40B4-BE49-F238E27FC236}">
                  <a16:creationId xmlns:a16="http://schemas.microsoft.com/office/drawing/2014/main" id="{B1DD327E-DEC8-C3F5-EC0A-156D2D7A0100}"/>
                </a:ext>
              </a:extLst>
            </p:cNvPr>
            <p:cNvSpPr txBox="1">
              <a:spLocks noChangeArrowheads="1"/>
            </p:cNvSpPr>
            <p:nvPr/>
          </p:nvSpPr>
          <p:spPr bwMode="auto">
            <a:xfrm>
              <a:off x="1436743" y="4521758"/>
              <a:ext cx="2033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Embellished, embellished universal schema</a:t>
              </a:r>
            </a:p>
          </p:txBody>
        </p:sp>
        <p:pic>
          <p:nvPicPr>
            <p:cNvPr id="17444" name="Picture 14" descr="Tablet.eps">
              <a:extLst>
                <a:ext uri="{FF2B5EF4-FFF2-40B4-BE49-F238E27FC236}">
                  <a16:creationId xmlns:a16="http://schemas.microsoft.com/office/drawing/2014/main" id="{20C074B2-3093-3431-BC3A-6E86348402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26" y="4342171"/>
              <a:ext cx="492537" cy="74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a:extLst>
              <a:ext uri="{FF2B5EF4-FFF2-40B4-BE49-F238E27FC236}">
                <a16:creationId xmlns:a16="http://schemas.microsoft.com/office/drawing/2014/main" id="{CC7C1072-2080-2D37-CBB5-41690703841D}"/>
              </a:ext>
            </a:extLst>
          </p:cNvPr>
          <p:cNvGrpSpPr>
            <a:grpSpLocks/>
          </p:cNvGrpSpPr>
          <p:nvPr/>
        </p:nvGrpSpPr>
        <p:grpSpPr bwMode="auto">
          <a:xfrm>
            <a:off x="1687513" y="2144713"/>
            <a:ext cx="2952750" cy="836612"/>
            <a:chOff x="1686890" y="2144499"/>
            <a:chExt cx="2953631" cy="836841"/>
          </a:xfrm>
        </p:grpSpPr>
        <p:sp>
          <p:nvSpPr>
            <p:cNvPr id="17439" name="TextBox 5">
              <a:extLst>
                <a:ext uri="{FF2B5EF4-FFF2-40B4-BE49-F238E27FC236}">
                  <a16:creationId xmlns:a16="http://schemas.microsoft.com/office/drawing/2014/main" id="{0F8F99AE-EF19-67C8-30A6-0D34CC3F8B59}"/>
                </a:ext>
              </a:extLst>
            </p:cNvPr>
            <p:cNvSpPr txBox="1">
              <a:spLocks noChangeArrowheads="1"/>
            </p:cNvSpPr>
            <p:nvPr/>
          </p:nvSpPr>
          <p:spPr bwMode="auto">
            <a:xfrm>
              <a:off x="2135872" y="2264086"/>
              <a:ext cx="193703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counterexample in new domain</a:t>
              </a:r>
            </a:p>
          </p:txBody>
        </p:sp>
        <p:pic>
          <p:nvPicPr>
            <p:cNvPr id="17440" name="Picture 11" descr="Tablet_broken_left.png">
              <a:extLst>
                <a:ext uri="{FF2B5EF4-FFF2-40B4-BE49-F238E27FC236}">
                  <a16:creationId xmlns:a16="http://schemas.microsoft.com/office/drawing/2014/main" id="{6002DEFD-547A-A21E-ECD0-20F2355A90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3316" y="2144499"/>
              <a:ext cx="372015" cy="81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12" descr="Tablet_broken_right.png">
              <a:extLst>
                <a:ext uri="{FF2B5EF4-FFF2-40B4-BE49-F238E27FC236}">
                  <a16:creationId xmlns:a16="http://schemas.microsoft.com/office/drawing/2014/main" id="{2C3C6A75-1293-020E-C496-8832DBB5D3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039" y="2187120"/>
              <a:ext cx="386482" cy="79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Down Arrow 20">
              <a:extLst>
                <a:ext uri="{FF2B5EF4-FFF2-40B4-BE49-F238E27FC236}">
                  <a16:creationId xmlns:a16="http://schemas.microsoft.com/office/drawing/2014/main" id="{3FED8550-6719-D0E7-691E-EB49DF4BA73F}"/>
                </a:ext>
              </a:extLst>
            </p:cNvPr>
            <p:cNvSpPr/>
            <p:nvPr/>
          </p:nvSpPr>
          <p:spPr>
            <a:xfrm>
              <a:off x="1686890" y="2347755"/>
              <a:ext cx="384290" cy="493847"/>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1" name="Group 30">
            <a:extLst>
              <a:ext uri="{FF2B5EF4-FFF2-40B4-BE49-F238E27FC236}">
                <a16:creationId xmlns:a16="http://schemas.microsoft.com/office/drawing/2014/main" id="{D0C1EE12-B40D-72EA-D805-A67A7A1F4BA7}"/>
              </a:ext>
            </a:extLst>
          </p:cNvPr>
          <p:cNvGrpSpPr>
            <a:grpSpLocks/>
          </p:cNvGrpSpPr>
          <p:nvPr/>
        </p:nvGrpSpPr>
        <p:grpSpPr bwMode="auto">
          <a:xfrm>
            <a:off x="1700213" y="3816350"/>
            <a:ext cx="2800350" cy="736600"/>
            <a:chOff x="1699718" y="3816237"/>
            <a:chExt cx="2801412" cy="736493"/>
          </a:xfrm>
        </p:grpSpPr>
        <p:sp>
          <p:nvSpPr>
            <p:cNvPr id="17435" name="TextBox 7">
              <a:extLst>
                <a:ext uri="{FF2B5EF4-FFF2-40B4-BE49-F238E27FC236}">
                  <a16:creationId xmlns:a16="http://schemas.microsoft.com/office/drawing/2014/main" id="{01EEB531-ACDD-E705-B4F8-AD839526F2A0}"/>
                </a:ext>
              </a:extLst>
            </p:cNvPr>
            <p:cNvSpPr txBox="1">
              <a:spLocks noChangeArrowheads="1"/>
            </p:cNvSpPr>
            <p:nvPr/>
          </p:nvSpPr>
          <p:spPr bwMode="auto">
            <a:xfrm>
              <a:off x="2238497" y="3816237"/>
              <a:ext cx="16804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counterexample in new domain</a:t>
              </a:r>
            </a:p>
          </p:txBody>
        </p:sp>
        <p:pic>
          <p:nvPicPr>
            <p:cNvPr id="17436" name="Picture 15" descr="Tablet_broken_left.png">
              <a:extLst>
                <a:ext uri="{FF2B5EF4-FFF2-40B4-BE49-F238E27FC236}">
                  <a16:creationId xmlns:a16="http://schemas.microsoft.com/office/drawing/2014/main" id="{CF3827C3-7838-0BD1-A56C-B0E36E46AF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6348" y="3846876"/>
              <a:ext cx="311930" cy="68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16" descr="Tablet_broken_right.png">
              <a:extLst>
                <a:ext uri="{FF2B5EF4-FFF2-40B4-BE49-F238E27FC236}">
                  <a16:creationId xmlns:a16="http://schemas.microsoft.com/office/drawing/2014/main" id="{BF4B3EF6-7541-515C-C0FD-6D68E72B8D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77070" y="3886787"/>
              <a:ext cx="324060" cy="66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Down Arrow 21">
              <a:extLst>
                <a:ext uri="{FF2B5EF4-FFF2-40B4-BE49-F238E27FC236}">
                  <a16:creationId xmlns:a16="http://schemas.microsoft.com/office/drawing/2014/main" id="{07036891-9428-0FB4-80AF-F50F67EC192F}"/>
                </a:ext>
              </a:extLst>
            </p:cNvPr>
            <p:cNvSpPr/>
            <p:nvPr/>
          </p:nvSpPr>
          <p:spPr>
            <a:xfrm>
              <a:off x="1699718" y="3841633"/>
              <a:ext cx="354146" cy="455547"/>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4" name="Group 33">
            <a:extLst>
              <a:ext uri="{FF2B5EF4-FFF2-40B4-BE49-F238E27FC236}">
                <a16:creationId xmlns:a16="http://schemas.microsoft.com/office/drawing/2014/main" id="{F773BC70-5A92-80FD-0EE1-686627E9AF08}"/>
              </a:ext>
            </a:extLst>
          </p:cNvPr>
          <p:cNvGrpSpPr>
            <a:grpSpLocks/>
          </p:cNvGrpSpPr>
          <p:nvPr/>
        </p:nvGrpSpPr>
        <p:grpSpPr bwMode="auto">
          <a:xfrm>
            <a:off x="1719263" y="5143500"/>
            <a:ext cx="2681287" cy="1328738"/>
            <a:chOff x="1718961" y="5143900"/>
            <a:chExt cx="2680918" cy="1327667"/>
          </a:xfrm>
        </p:grpSpPr>
        <p:pic>
          <p:nvPicPr>
            <p:cNvPr id="17427" name="Picture 18" descr="Tablet_broken_left.png">
              <a:extLst>
                <a:ext uri="{FF2B5EF4-FFF2-40B4-BE49-F238E27FC236}">
                  <a16:creationId xmlns:a16="http://schemas.microsoft.com/office/drawing/2014/main" id="{807C1D7B-22FA-5FEC-8841-9A4509522D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035" y="5144640"/>
              <a:ext cx="263862" cy="57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8" name="Group 32">
              <a:extLst>
                <a:ext uri="{FF2B5EF4-FFF2-40B4-BE49-F238E27FC236}">
                  <a16:creationId xmlns:a16="http://schemas.microsoft.com/office/drawing/2014/main" id="{F8E27288-BAEF-6748-6C0E-421D9A6089E5}"/>
                </a:ext>
              </a:extLst>
            </p:cNvPr>
            <p:cNvGrpSpPr>
              <a:grpSpLocks/>
            </p:cNvGrpSpPr>
            <p:nvPr/>
          </p:nvGrpSpPr>
          <p:grpSpPr bwMode="auto">
            <a:xfrm>
              <a:off x="1718961" y="5143900"/>
              <a:ext cx="2680918" cy="1327667"/>
              <a:chOff x="1718961" y="5143900"/>
              <a:chExt cx="2680918" cy="1327667"/>
            </a:xfrm>
          </p:grpSpPr>
          <p:sp>
            <p:nvSpPr>
              <p:cNvPr id="17429" name="TextBox 17">
                <a:extLst>
                  <a:ext uri="{FF2B5EF4-FFF2-40B4-BE49-F238E27FC236}">
                    <a16:creationId xmlns:a16="http://schemas.microsoft.com/office/drawing/2014/main" id="{6012A5C7-49E5-0A69-807F-5E696622EFB7}"/>
                  </a:ext>
                </a:extLst>
              </p:cNvPr>
              <p:cNvSpPr txBox="1">
                <a:spLocks noChangeArrowheads="1"/>
              </p:cNvSpPr>
              <p:nvPr/>
            </p:nvSpPr>
            <p:spPr bwMode="auto">
              <a:xfrm>
                <a:off x="2187184" y="5175971"/>
                <a:ext cx="1468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counterexample in new domain</a:t>
                </a:r>
              </a:p>
            </p:txBody>
          </p:sp>
          <p:pic>
            <p:nvPicPr>
              <p:cNvPr id="17430" name="Picture 19" descr="Tablet_broken_right.png">
                <a:extLst>
                  <a:ext uri="{FF2B5EF4-FFF2-40B4-BE49-F238E27FC236}">
                    <a16:creationId xmlns:a16="http://schemas.microsoft.com/office/drawing/2014/main" id="{40F371D9-98F7-9604-6A8E-5D8BE191D6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5757" y="5182384"/>
                <a:ext cx="274122" cy="56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Down Arrow 22">
                <a:extLst>
                  <a:ext uri="{FF2B5EF4-FFF2-40B4-BE49-F238E27FC236}">
                    <a16:creationId xmlns:a16="http://schemas.microsoft.com/office/drawing/2014/main" id="{D99CD6AE-6DE7-FE34-2B24-9AAF4C5749BE}"/>
                  </a:ext>
                </a:extLst>
              </p:cNvPr>
              <p:cNvSpPr/>
              <p:nvPr/>
            </p:nvSpPr>
            <p:spPr>
              <a:xfrm>
                <a:off x="1718961" y="5143900"/>
                <a:ext cx="309519" cy="398142"/>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Down Arrow 25">
                <a:extLst>
                  <a:ext uri="{FF2B5EF4-FFF2-40B4-BE49-F238E27FC236}">
                    <a16:creationId xmlns:a16="http://schemas.microsoft.com/office/drawing/2014/main" id="{702CB698-4319-DD74-49FD-E3369BA393EB}"/>
                  </a:ext>
                </a:extLst>
              </p:cNvPr>
              <p:cNvSpPr/>
              <p:nvPr/>
            </p:nvSpPr>
            <p:spPr>
              <a:xfrm>
                <a:off x="1782452" y="5635628"/>
                <a:ext cx="166664" cy="214140"/>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Down Arrow 26">
                <a:extLst>
                  <a:ext uri="{FF2B5EF4-FFF2-40B4-BE49-F238E27FC236}">
                    <a16:creationId xmlns:a16="http://schemas.microsoft.com/office/drawing/2014/main" id="{0C1E5928-A8DA-5787-B817-4E55EB87E723}"/>
                  </a:ext>
                </a:extLst>
              </p:cNvPr>
              <p:cNvSpPr/>
              <p:nvPr/>
            </p:nvSpPr>
            <p:spPr>
              <a:xfrm>
                <a:off x="1782452" y="5937010"/>
                <a:ext cx="166664" cy="214140"/>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Down Arrow 27">
                <a:extLst>
                  <a:ext uri="{FF2B5EF4-FFF2-40B4-BE49-F238E27FC236}">
                    <a16:creationId xmlns:a16="http://schemas.microsoft.com/office/drawing/2014/main" id="{D512A9AD-9893-78BD-66A7-EE16291C1718}"/>
                  </a:ext>
                </a:extLst>
              </p:cNvPr>
              <p:cNvSpPr/>
              <p:nvPr/>
            </p:nvSpPr>
            <p:spPr>
              <a:xfrm>
                <a:off x="1782452" y="6257427"/>
                <a:ext cx="166664" cy="214140"/>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grpSp>
        <p:nvGrpSpPr>
          <p:cNvPr id="4" name="Group 3">
            <a:extLst>
              <a:ext uri="{FF2B5EF4-FFF2-40B4-BE49-F238E27FC236}">
                <a16:creationId xmlns:a16="http://schemas.microsoft.com/office/drawing/2014/main" id="{28C53D84-3B60-25C6-6A7E-97ED893BCE52}"/>
              </a:ext>
            </a:extLst>
          </p:cNvPr>
          <p:cNvGrpSpPr>
            <a:grpSpLocks/>
          </p:cNvGrpSpPr>
          <p:nvPr/>
        </p:nvGrpSpPr>
        <p:grpSpPr bwMode="auto">
          <a:xfrm>
            <a:off x="5754688" y="1368425"/>
            <a:ext cx="2784475" cy="4264025"/>
            <a:chOff x="5755440" y="1368226"/>
            <a:chExt cx="2784475" cy="4263566"/>
          </a:xfrm>
        </p:grpSpPr>
        <p:sp>
          <p:nvSpPr>
            <p:cNvPr id="38" name="Freeform 37">
              <a:extLst>
                <a:ext uri="{FF2B5EF4-FFF2-40B4-BE49-F238E27FC236}">
                  <a16:creationId xmlns:a16="http://schemas.microsoft.com/office/drawing/2014/main" id="{F6305955-C01F-A492-FB36-C89A69D5C03D}"/>
                </a:ext>
              </a:extLst>
            </p:cNvPr>
            <p:cNvSpPr/>
            <p:nvPr/>
          </p:nvSpPr>
          <p:spPr bwMode="auto">
            <a:xfrm>
              <a:off x="5755440" y="1399973"/>
              <a:ext cx="2200275" cy="4231819"/>
            </a:xfrm>
            <a:custGeom>
              <a:avLst/>
              <a:gdLst>
                <a:gd name="connsiteX0" fmla="*/ 128281 w 2200012"/>
                <a:gd name="connsiteY0" fmla="*/ 0 h 2802849"/>
                <a:gd name="connsiteX1" fmla="*/ 2200012 w 2200012"/>
                <a:gd name="connsiteY1" fmla="*/ 147518 h 2802849"/>
                <a:gd name="connsiteX2" fmla="*/ 2123044 w 2200012"/>
                <a:gd name="connsiteY2" fmla="*/ 2802849 h 2802849"/>
                <a:gd name="connsiteX3" fmla="*/ 0 w 2200012"/>
                <a:gd name="connsiteY3" fmla="*/ 2597606 h 2802849"/>
                <a:gd name="connsiteX4" fmla="*/ 128281 w 2200012"/>
                <a:gd name="connsiteY4" fmla="*/ 0 h 2802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012" h="2802849">
                  <a:moveTo>
                    <a:pt x="128281" y="0"/>
                  </a:moveTo>
                  <a:lnTo>
                    <a:pt x="2200012" y="147518"/>
                  </a:lnTo>
                  <a:lnTo>
                    <a:pt x="2123044" y="2802849"/>
                  </a:lnTo>
                  <a:lnTo>
                    <a:pt x="0" y="2597606"/>
                  </a:lnTo>
                  <a:lnTo>
                    <a:pt x="128281"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7422" name="TextBox 34">
              <a:extLst>
                <a:ext uri="{FF2B5EF4-FFF2-40B4-BE49-F238E27FC236}">
                  <a16:creationId xmlns:a16="http://schemas.microsoft.com/office/drawing/2014/main" id="{8C3D4A92-B98E-830D-422D-1F06C3A2DD8D}"/>
                </a:ext>
              </a:extLst>
            </p:cNvPr>
            <p:cNvSpPr txBox="1">
              <a:spLocks noChangeArrowheads="1"/>
            </p:cNvSpPr>
            <p:nvPr/>
          </p:nvSpPr>
          <p:spPr bwMode="auto">
            <a:xfrm>
              <a:off x="5768273" y="1368226"/>
              <a:ext cx="2284039" cy="8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Material theory of induction</a:t>
              </a:r>
            </a:p>
          </p:txBody>
        </p:sp>
        <p:sp>
          <p:nvSpPr>
            <p:cNvPr id="17423" name="TextBox 35">
              <a:extLst>
                <a:ext uri="{FF2B5EF4-FFF2-40B4-BE49-F238E27FC236}">
                  <a16:creationId xmlns:a16="http://schemas.microsoft.com/office/drawing/2014/main" id="{F8BF6F4F-07E8-0888-C186-75817B724325}"/>
                </a:ext>
              </a:extLst>
            </p:cNvPr>
            <p:cNvSpPr txBox="1">
              <a:spLocks noChangeArrowheads="1"/>
            </p:cNvSpPr>
            <p:nvPr/>
          </p:nvSpPr>
          <p:spPr bwMode="auto">
            <a:xfrm>
              <a:off x="5877340" y="2952643"/>
              <a:ext cx="2662575" cy="120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Different facts in each domain warrant superficially similar inferences.</a:t>
              </a:r>
            </a:p>
          </p:txBody>
        </p:sp>
        <p:sp>
          <p:nvSpPr>
            <p:cNvPr id="37" name="Down Arrow 36">
              <a:extLst>
                <a:ext uri="{FF2B5EF4-FFF2-40B4-BE49-F238E27FC236}">
                  <a16:creationId xmlns:a16="http://schemas.microsoft.com/office/drawing/2014/main" id="{9D4AA6DA-A908-529C-54E1-5433C52E5107}"/>
                </a:ext>
              </a:extLst>
            </p:cNvPr>
            <p:cNvSpPr/>
            <p:nvPr/>
          </p:nvSpPr>
          <p:spPr bwMode="auto">
            <a:xfrm>
              <a:off x="6492040" y="4206370"/>
              <a:ext cx="384175" cy="493660"/>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25" name="TextBox 1">
              <a:extLst>
                <a:ext uri="{FF2B5EF4-FFF2-40B4-BE49-F238E27FC236}">
                  <a16:creationId xmlns:a16="http://schemas.microsoft.com/office/drawing/2014/main" id="{7505D7FD-D42B-0C00-EA93-77126A814F93}"/>
                </a:ext>
              </a:extLst>
            </p:cNvPr>
            <p:cNvSpPr txBox="1">
              <a:spLocks noChangeArrowheads="1"/>
            </p:cNvSpPr>
            <p:nvPr/>
          </p:nvSpPr>
          <p:spPr bwMode="auto">
            <a:xfrm>
              <a:off x="5907306" y="4787858"/>
              <a:ext cx="2105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This mode of failure is expected.</a:t>
              </a:r>
            </a:p>
          </p:txBody>
        </p:sp>
        <p:sp>
          <p:nvSpPr>
            <p:cNvPr id="39" name="Down Arrow 38">
              <a:extLst>
                <a:ext uri="{FF2B5EF4-FFF2-40B4-BE49-F238E27FC236}">
                  <a16:creationId xmlns:a16="http://schemas.microsoft.com/office/drawing/2014/main" id="{EA90CA9C-FD8A-9BF7-837F-B2E03D7115A1}"/>
                </a:ext>
              </a:extLst>
            </p:cNvPr>
            <p:cNvSpPr/>
            <p:nvPr/>
          </p:nvSpPr>
          <p:spPr bwMode="auto">
            <a:xfrm>
              <a:off x="6492040" y="2325386"/>
              <a:ext cx="384175" cy="493659"/>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E23F7E01-F6B4-BD09-5718-BA6BA67E8C95}"/>
              </a:ext>
            </a:extLst>
          </p:cNvPr>
          <p:cNvSpPr>
            <a:spLocks noGrp="1"/>
          </p:cNvSpPr>
          <p:nvPr>
            <p:ph type="title"/>
          </p:nvPr>
        </p:nvSpPr>
        <p:spPr>
          <a:xfrm>
            <a:off x="231775" y="215900"/>
            <a:ext cx="8008938" cy="795338"/>
          </a:xfrm>
        </p:spPr>
        <p:txBody>
          <a:bodyPr/>
          <a:lstStyle/>
          <a:p>
            <a:r>
              <a:rPr lang="en-US" altLang="en-US">
                <a:latin typeface="Times" pitchFamily="2" charset="0"/>
                <a:ea typeface="ＭＳ Ｐゴシック" panose="020B0600070205080204" pitchFamily="34" charset="-128"/>
              </a:rPr>
              <a:t>Darwin for Natural Selection</a:t>
            </a:r>
          </a:p>
        </p:txBody>
      </p:sp>
      <p:sp>
        <p:nvSpPr>
          <p:cNvPr id="64514" name="Content Placeholder 2">
            <a:extLst>
              <a:ext uri="{FF2B5EF4-FFF2-40B4-BE49-F238E27FC236}">
                <a16:creationId xmlns:a16="http://schemas.microsoft.com/office/drawing/2014/main" id="{EF12836C-C6A2-E22A-EB84-3C77916653AB}"/>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64515" name="Slide Number Placeholder 3">
            <a:extLst>
              <a:ext uri="{FF2B5EF4-FFF2-40B4-BE49-F238E27FC236}">
                <a16:creationId xmlns:a16="http://schemas.microsoft.com/office/drawing/2014/main" id="{313A0A3D-FA38-CE6E-8D11-553B84C395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7BFFDBE-CB1D-6044-B4F0-4F499BE1C090}" type="slidenum">
              <a:rPr lang="en-US" altLang="en-US" sz="1200">
                <a:solidFill>
                  <a:srgbClr val="898989"/>
                </a:solidFill>
                <a:latin typeface="Times" pitchFamily="2" charset="0"/>
              </a:rPr>
              <a:pPr eaLnBrk="1" hangingPunct="1"/>
              <a:t>50</a:t>
            </a:fld>
            <a:endParaRPr lang="en-US" altLang="en-US" sz="1200">
              <a:solidFill>
                <a:srgbClr val="898989"/>
              </a:solidFill>
              <a:latin typeface="Times" pitchFamily="2" charset="0"/>
            </a:endParaRPr>
          </a:p>
        </p:txBody>
      </p:sp>
      <p:pic>
        <p:nvPicPr>
          <p:cNvPr id="64516" name="Picture 5" descr="Origin_of_Species_title_page.jpg">
            <a:extLst>
              <a:ext uri="{FF2B5EF4-FFF2-40B4-BE49-F238E27FC236}">
                <a16:creationId xmlns:a16="http://schemas.microsoft.com/office/drawing/2014/main" id="{89929206-B770-19AF-E879-24F0D3FC5D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384300"/>
            <a:ext cx="2263775"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028A9269-7728-8A39-5639-178EB96C0D77}"/>
              </a:ext>
            </a:extLst>
          </p:cNvPr>
          <p:cNvGrpSpPr>
            <a:grpSpLocks/>
          </p:cNvGrpSpPr>
          <p:nvPr/>
        </p:nvGrpSpPr>
        <p:grpSpPr bwMode="auto">
          <a:xfrm>
            <a:off x="2732088" y="1311275"/>
            <a:ext cx="5899150" cy="4522788"/>
            <a:chOff x="2732234" y="1311854"/>
            <a:chExt cx="5898950" cy="4522154"/>
          </a:xfrm>
        </p:grpSpPr>
        <p:sp>
          <p:nvSpPr>
            <p:cNvPr id="8" name="Freeform 7">
              <a:extLst>
                <a:ext uri="{FF2B5EF4-FFF2-40B4-BE49-F238E27FC236}">
                  <a16:creationId xmlns:a16="http://schemas.microsoft.com/office/drawing/2014/main" id="{9CEF87EF-A97D-EE14-9308-CD64B22B13F2}"/>
                </a:ext>
              </a:extLst>
            </p:cNvPr>
            <p:cNvSpPr/>
            <p:nvPr/>
          </p:nvSpPr>
          <p:spPr>
            <a:xfrm>
              <a:off x="2732234" y="2338823"/>
              <a:ext cx="5824340" cy="903160"/>
            </a:xfrm>
            <a:custGeom>
              <a:avLst/>
              <a:gdLst>
                <a:gd name="connsiteX0" fmla="*/ 91910 w 5823751"/>
                <a:gd name="connsiteY0" fmla="*/ 0 h 902424"/>
                <a:gd name="connsiteX1" fmla="*/ 5823751 w 5823751"/>
                <a:gd name="connsiteY1" fmla="*/ 50135 h 902424"/>
                <a:gd name="connsiteX2" fmla="*/ 5514599 w 5823751"/>
                <a:gd name="connsiteY2" fmla="*/ 869001 h 902424"/>
                <a:gd name="connsiteX3" fmla="*/ 0 w 5823751"/>
                <a:gd name="connsiteY3" fmla="*/ 902424 h 902424"/>
                <a:gd name="connsiteX4" fmla="*/ 91910 w 5823751"/>
                <a:gd name="connsiteY4" fmla="*/ 0 h 902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751" h="902424">
                  <a:moveTo>
                    <a:pt x="91910" y="0"/>
                  </a:moveTo>
                  <a:lnTo>
                    <a:pt x="5823751" y="50135"/>
                  </a:lnTo>
                  <a:lnTo>
                    <a:pt x="5514599" y="869001"/>
                  </a:lnTo>
                  <a:lnTo>
                    <a:pt x="0" y="902424"/>
                  </a:lnTo>
                  <a:lnTo>
                    <a:pt x="91910"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4519" name="TextBox 4">
              <a:extLst>
                <a:ext uri="{FF2B5EF4-FFF2-40B4-BE49-F238E27FC236}">
                  <a16:creationId xmlns:a16="http://schemas.microsoft.com/office/drawing/2014/main" id="{0E49B9EC-8D6D-0B93-76A1-16BFD160EE0D}"/>
                </a:ext>
              </a:extLst>
            </p:cNvPr>
            <p:cNvSpPr txBox="1">
              <a:spLocks noChangeArrowheads="1"/>
            </p:cNvSpPr>
            <p:nvPr/>
          </p:nvSpPr>
          <p:spPr bwMode="auto">
            <a:xfrm>
              <a:off x="2949476" y="1311854"/>
              <a:ext cx="568170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“Many other facts are, as it seems to me, explicable on this theory. How strange it is that a bird, under the form of a woodpecker, should prey on insects on the ground;</a:t>
              </a:r>
              <a:r>
                <a:rPr lang="en-US" altLang="en-US" sz="2800">
                  <a:latin typeface="Times" pitchFamily="2" charset="0"/>
                </a:rPr>
                <a:t> that upland geese which rarely or never swim, should possess webbed feet;</a:t>
              </a:r>
              <a:r>
                <a:rPr lang="en-US" altLang="en-US" sz="1800">
                  <a:latin typeface="Times" pitchFamily="2" charset="0"/>
                </a:rPr>
                <a:t> that a thrushlike bird should dive and feed on sub-aquatic insects; and that a petrel should have the habits and structure fitting it for the life of an auk! and so in endless other cases. But on the view of each species constantly trying to increase in number, with natural selection always ready to adapt the slowly varying descendants of each to any unoccupied or ill-occupied place in nature, these facts cease to be strange, or might even have been anticipated.”</a:t>
              </a:r>
            </a:p>
          </p:txBody>
        </p:sp>
        <p:sp>
          <p:nvSpPr>
            <p:cNvPr id="64520" name="TextBox 6">
              <a:extLst>
                <a:ext uri="{FF2B5EF4-FFF2-40B4-BE49-F238E27FC236}">
                  <a16:creationId xmlns:a16="http://schemas.microsoft.com/office/drawing/2014/main" id="{A8B496C3-0619-D99E-A8AA-76699C8D2B77}"/>
                </a:ext>
              </a:extLst>
            </p:cNvPr>
            <p:cNvSpPr txBox="1">
              <a:spLocks noChangeArrowheads="1"/>
            </p:cNvSpPr>
            <p:nvPr/>
          </p:nvSpPr>
          <p:spPr bwMode="auto">
            <a:xfrm>
              <a:off x="6208102" y="5464676"/>
              <a:ext cx="2022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6</a:t>
              </a:r>
              <a:r>
                <a:rPr lang="en-US" altLang="en-US" sz="1800" baseline="30000">
                  <a:latin typeface="Times" pitchFamily="2" charset="0"/>
                </a:rPr>
                <a:t>th</a:t>
              </a:r>
              <a:r>
                <a:rPr lang="en-US" altLang="en-US" sz="1800">
                  <a:latin typeface="Times" pitchFamily="2" charset="0"/>
                </a:rPr>
                <a:t> ed, 1876, p. 414.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399ACA92-A467-5BEC-7E3F-48834D4DF0E5}"/>
              </a:ext>
            </a:extLst>
          </p:cNvPr>
          <p:cNvSpPr/>
          <p:nvPr/>
        </p:nvSpPr>
        <p:spPr>
          <a:xfrm>
            <a:off x="2130425" y="1152525"/>
            <a:ext cx="2163763" cy="1630363"/>
          </a:xfrm>
          <a:custGeom>
            <a:avLst/>
            <a:gdLst>
              <a:gd name="connsiteX0" fmla="*/ 167109 w 2164063"/>
              <a:gd name="connsiteY0" fmla="*/ 0 h 1629375"/>
              <a:gd name="connsiteX1" fmla="*/ 167109 w 2164063"/>
              <a:gd name="connsiteY1" fmla="*/ 0 h 1629375"/>
              <a:gd name="connsiteX2" fmla="*/ 2164063 w 2164063"/>
              <a:gd name="connsiteY2" fmla="*/ 125336 h 1629375"/>
              <a:gd name="connsiteX3" fmla="*/ 2088864 w 2164063"/>
              <a:gd name="connsiteY3" fmla="*/ 1629375 h 1629375"/>
              <a:gd name="connsiteX4" fmla="*/ 0 w 2164063"/>
              <a:gd name="connsiteY4" fmla="*/ 1487327 h 1629375"/>
              <a:gd name="connsiteX5" fmla="*/ 167109 w 2164063"/>
              <a:gd name="connsiteY5" fmla="*/ 0 h 162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063" h="1629375">
                <a:moveTo>
                  <a:pt x="167109" y="0"/>
                </a:moveTo>
                <a:lnTo>
                  <a:pt x="167109" y="0"/>
                </a:lnTo>
                <a:lnTo>
                  <a:pt x="2164063" y="125336"/>
                </a:lnTo>
                <a:lnTo>
                  <a:pt x="2088864" y="1629375"/>
                </a:lnTo>
                <a:lnTo>
                  <a:pt x="0" y="1487327"/>
                </a:lnTo>
                <a:lnTo>
                  <a:pt x="167109"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1" name="Freeform 20">
            <a:extLst>
              <a:ext uri="{FF2B5EF4-FFF2-40B4-BE49-F238E27FC236}">
                <a16:creationId xmlns:a16="http://schemas.microsoft.com/office/drawing/2014/main" id="{13A426C1-37E7-028C-786E-EE75FC294B84}"/>
              </a:ext>
            </a:extLst>
          </p:cNvPr>
          <p:cNvSpPr/>
          <p:nvPr/>
        </p:nvSpPr>
        <p:spPr>
          <a:xfrm flipH="1">
            <a:off x="5067300" y="1162050"/>
            <a:ext cx="2201863" cy="1628775"/>
          </a:xfrm>
          <a:custGeom>
            <a:avLst/>
            <a:gdLst>
              <a:gd name="connsiteX0" fmla="*/ 167109 w 2164063"/>
              <a:gd name="connsiteY0" fmla="*/ 0 h 1629375"/>
              <a:gd name="connsiteX1" fmla="*/ 167109 w 2164063"/>
              <a:gd name="connsiteY1" fmla="*/ 0 h 1629375"/>
              <a:gd name="connsiteX2" fmla="*/ 2164063 w 2164063"/>
              <a:gd name="connsiteY2" fmla="*/ 125336 h 1629375"/>
              <a:gd name="connsiteX3" fmla="*/ 2088864 w 2164063"/>
              <a:gd name="connsiteY3" fmla="*/ 1629375 h 1629375"/>
              <a:gd name="connsiteX4" fmla="*/ 0 w 2164063"/>
              <a:gd name="connsiteY4" fmla="*/ 1487327 h 1629375"/>
              <a:gd name="connsiteX5" fmla="*/ 167109 w 2164063"/>
              <a:gd name="connsiteY5" fmla="*/ 0 h 162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063" h="1629375">
                <a:moveTo>
                  <a:pt x="167109" y="0"/>
                </a:moveTo>
                <a:lnTo>
                  <a:pt x="167109" y="0"/>
                </a:lnTo>
                <a:lnTo>
                  <a:pt x="2164063" y="125336"/>
                </a:lnTo>
                <a:lnTo>
                  <a:pt x="2088864" y="1629375"/>
                </a:lnTo>
                <a:lnTo>
                  <a:pt x="0" y="1487327"/>
                </a:lnTo>
                <a:lnTo>
                  <a:pt x="167109"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8" name="Freeform 17">
            <a:extLst>
              <a:ext uri="{FF2B5EF4-FFF2-40B4-BE49-F238E27FC236}">
                <a16:creationId xmlns:a16="http://schemas.microsoft.com/office/drawing/2014/main" id="{E5746C0A-F047-E772-E758-020348377B0E}"/>
              </a:ext>
            </a:extLst>
          </p:cNvPr>
          <p:cNvSpPr/>
          <p:nvPr/>
        </p:nvSpPr>
        <p:spPr>
          <a:xfrm>
            <a:off x="425450" y="1077913"/>
            <a:ext cx="985838" cy="468312"/>
          </a:xfrm>
          <a:custGeom>
            <a:avLst/>
            <a:gdLst>
              <a:gd name="connsiteX0" fmla="*/ 75199 w 985944"/>
              <a:gd name="connsiteY0" fmla="*/ 0 h 467923"/>
              <a:gd name="connsiteX1" fmla="*/ 952522 w 985944"/>
              <a:gd name="connsiteY1" fmla="*/ 150404 h 467923"/>
              <a:gd name="connsiteX2" fmla="*/ 985944 w 985944"/>
              <a:gd name="connsiteY2" fmla="*/ 467923 h 467923"/>
              <a:gd name="connsiteX3" fmla="*/ 0 w 985944"/>
              <a:gd name="connsiteY3" fmla="*/ 451211 h 467923"/>
              <a:gd name="connsiteX4" fmla="*/ 75199 w 985944"/>
              <a:gd name="connsiteY4" fmla="*/ 0 h 46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944" h="467923">
                <a:moveTo>
                  <a:pt x="75199" y="0"/>
                </a:moveTo>
                <a:lnTo>
                  <a:pt x="952522" y="150404"/>
                </a:lnTo>
                <a:lnTo>
                  <a:pt x="985944" y="467923"/>
                </a:lnTo>
                <a:lnTo>
                  <a:pt x="0" y="451211"/>
                </a:lnTo>
                <a:lnTo>
                  <a:pt x="75199"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5540" name="Title 1">
            <a:extLst>
              <a:ext uri="{FF2B5EF4-FFF2-40B4-BE49-F238E27FC236}">
                <a16:creationId xmlns:a16="http://schemas.microsoft.com/office/drawing/2014/main" id="{575C5DEC-4D3A-5E54-BA92-592B1660BE26}"/>
              </a:ext>
            </a:extLst>
          </p:cNvPr>
          <p:cNvSpPr>
            <a:spLocks noGrp="1"/>
          </p:cNvSpPr>
          <p:nvPr>
            <p:ph type="title"/>
          </p:nvPr>
        </p:nvSpPr>
        <p:spPr>
          <a:xfrm>
            <a:off x="247650" y="0"/>
            <a:ext cx="8008938" cy="860425"/>
          </a:xfrm>
        </p:spPr>
        <p:txBody>
          <a:bodyPr/>
          <a:lstStyle/>
          <a:p>
            <a:r>
              <a:rPr lang="en-US" altLang="en-US">
                <a:latin typeface="Times" pitchFamily="2" charset="0"/>
                <a:ea typeface="ＭＳ Ｐゴシック" panose="020B0600070205080204" pitchFamily="34" charset="-128"/>
              </a:rPr>
              <a:t>Two Step Structure</a:t>
            </a:r>
          </a:p>
        </p:txBody>
      </p:sp>
      <p:sp>
        <p:nvSpPr>
          <p:cNvPr id="65541" name="Content Placeholder 2">
            <a:extLst>
              <a:ext uri="{FF2B5EF4-FFF2-40B4-BE49-F238E27FC236}">
                <a16:creationId xmlns:a16="http://schemas.microsoft.com/office/drawing/2014/main" id="{C5256294-F411-FF6E-6A41-0C7100FDC8CA}"/>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65542" name="Slide Number Placeholder 3">
            <a:extLst>
              <a:ext uri="{FF2B5EF4-FFF2-40B4-BE49-F238E27FC236}">
                <a16:creationId xmlns:a16="http://schemas.microsoft.com/office/drawing/2014/main" id="{F722ECAC-08A2-0F1C-02A3-115A0DD0C3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5CBAEA1-2C26-4D40-B890-54A142C54DC2}" type="slidenum">
              <a:rPr lang="en-US" altLang="en-US" sz="1200">
                <a:solidFill>
                  <a:srgbClr val="898989"/>
                </a:solidFill>
                <a:latin typeface="Times" pitchFamily="2" charset="0"/>
              </a:rPr>
              <a:pPr eaLnBrk="1" hangingPunct="1"/>
              <a:t>51</a:t>
            </a:fld>
            <a:endParaRPr lang="en-US" altLang="en-US" sz="1200">
              <a:solidFill>
                <a:srgbClr val="898989"/>
              </a:solidFill>
              <a:latin typeface="Times" pitchFamily="2" charset="0"/>
            </a:endParaRPr>
          </a:p>
        </p:txBody>
      </p:sp>
      <p:sp>
        <p:nvSpPr>
          <p:cNvPr id="65543" name="TextBox 4">
            <a:extLst>
              <a:ext uri="{FF2B5EF4-FFF2-40B4-BE49-F238E27FC236}">
                <a16:creationId xmlns:a16="http://schemas.microsoft.com/office/drawing/2014/main" id="{E4272891-2527-7D4F-EA55-FC905233FB27}"/>
              </a:ext>
            </a:extLst>
          </p:cNvPr>
          <p:cNvSpPr txBox="1">
            <a:spLocks noChangeArrowheads="1"/>
          </p:cNvSpPr>
          <p:nvPr/>
        </p:nvSpPr>
        <p:spPr bwMode="auto">
          <a:xfrm>
            <a:off x="376238" y="1055688"/>
            <a:ext cx="109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Step 1</a:t>
            </a:r>
          </a:p>
        </p:txBody>
      </p:sp>
      <p:sp>
        <p:nvSpPr>
          <p:cNvPr id="65544" name="TextBox 6">
            <a:extLst>
              <a:ext uri="{FF2B5EF4-FFF2-40B4-BE49-F238E27FC236}">
                <a16:creationId xmlns:a16="http://schemas.microsoft.com/office/drawing/2014/main" id="{04785CE4-78C0-B80C-4915-D89CC0CF8522}"/>
              </a:ext>
            </a:extLst>
          </p:cNvPr>
          <p:cNvSpPr txBox="1">
            <a:spLocks noChangeArrowheads="1"/>
          </p:cNvSpPr>
          <p:nvPr/>
        </p:nvSpPr>
        <p:spPr bwMode="auto">
          <a:xfrm>
            <a:off x="2173288" y="1089025"/>
            <a:ext cx="227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Natural selection</a:t>
            </a:r>
            <a:endParaRPr lang="en-US" altLang="en-US" sz="1800">
              <a:latin typeface="Times" pitchFamily="2" charset="0"/>
            </a:endParaRPr>
          </a:p>
        </p:txBody>
      </p:sp>
      <p:sp>
        <p:nvSpPr>
          <p:cNvPr id="65545" name="TextBox 7">
            <a:extLst>
              <a:ext uri="{FF2B5EF4-FFF2-40B4-BE49-F238E27FC236}">
                <a16:creationId xmlns:a16="http://schemas.microsoft.com/office/drawing/2014/main" id="{C1D3EE42-EC4B-1445-2850-21074EA7A39E}"/>
              </a:ext>
            </a:extLst>
          </p:cNvPr>
          <p:cNvSpPr txBox="1">
            <a:spLocks noChangeArrowheads="1"/>
          </p:cNvSpPr>
          <p:nvPr/>
        </p:nvSpPr>
        <p:spPr bwMode="auto">
          <a:xfrm>
            <a:off x="4972050" y="1089025"/>
            <a:ext cx="215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Special creation</a:t>
            </a:r>
          </a:p>
        </p:txBody>
      </p:sp>
      <p:sp>
        <p:nvSpPr>
          <p:cNvPr id="65546" name="TextBox 8">
            <a:extLst>
              <a:ext uri="{FF2B5EF4-FFF2-40B4-BE49-F238E27FC236}">
                <a16:creationId xmlns:a16="http://schemas.microsoft.com/office/drawing/2014/main" id="{E2A9FF8F-5F17-F644-B28D-1C1CB09776C1}"/>
              </a:ext>
            </a:extLst>
          </p:cNvPr>
          <p:cNvSpPr txBox="1">
            <a:spLocks noChangeArrowheads="1"/>
          </p:cNvSpPr>
          <p:nvPr/>
        </p:nvSpPr>
        <p:spPr bwMode="auto">
          <a:xfrm>
            <a:off x="2219325" y="1830388"/>
            <a:ext cx="246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Webbed feet from adaptation of aquatic bird to land.</a:t>
            </a:r>
            <a:endParaRPr lang="en-US" altLang="en-US" sz="1800">
              <a:latin typeface="Times" pitchFamily="2" charset="0"/>
            </a:endParaRPr>
          </a:p>
        </p:txBody>
      </p:sp>
      <p:sp>
        <p:nvSpPr>
          <p:cNvPr id="65547" name="TextBox 9">
            <a:extLst>
              <a:ext uri="{FF2B5EF4-FFF2-40B4-BE49-F238E27FC236}">
                <a16:creationId xmlns:a16="http://schemas.microsoft.com/office/drawing/2014/main" id="{04CDE69E-DA0E-7405-72AE-45A819440EC3}"/>
              </a:ext>
            </a:extLst>
          </p:cNvPr>
          <p:cNvSpPr txBox="1">
            <a:spLocks noChangeArrowheads="1"/>
          </p:cNvSpPr>
          <p:nvPr/>
        </p:nvSpPr>
        <p:spPr bwMode="auto">
          <a:xfrm>
            <a:off x="5005388" y="1892300"/>
            <a:ext cx="24892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Webbed due to arbitrary choice of designer.</a:t>
            </a:r>
            <a:endParaRPr lang="en-US" altLang="en-US" sz="1800">
              <a:latin typeface="Times" pitchFamily="2" charset="0"/>
            </a:endParaRPr>
          </a:p>
        </p:txBody>
      </p:sp>
      <p:sp>
        <p:nvSpPr>
          <p:cNvPr id="65548" name="TextBox 12">
            <a:extLst>
              <a:ext uri="{FF2B5EF4-FFF2-40B4-BE49-F238E27FC236}">
                <a16:creationId xmlns:a16="http://schemas.microsoft.com/office/drawing/2014/main" id="{E95B8441-A99B-A292-96C3-935D8CE6DD94}"/>
              </a:ext>
            </a:extLst>
          </p:cNvPr>
          <p:cNvSpPr txBox="1">
            <a:spLocks noChangeArrowheads="1"/>
          </p:cNvSpPr>
          <p:nvPr/>
        </p:nvSpPr>
        <p:spPr bwMode="auto">
          <a:xfrm>
            <a:off x="4487863" y="1165225"/>
            <a:ext cx="438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vs</a:t>
            </a:r>
          </a:p>
        </p:txBody>
      </p:sp>
      <p:grpSp>
        <p:nvGrpSpPr>
          <p:cNvPr id="25" name="Group 24">
            <a:extLst>
              <a:ext uri="{FF2B5EF4-FFF2-40B4-BE49-F238E27FC236}">
                <a16:creationId xmlns:a16="http://schemas.microsoft.com/office/drawing/2014/main" id="{E179311C-EC7B-2D4E-21B5-CEA9F7A032D2}"/>
              </a:ext>
            </a:extLst>
          </p:cNvPr>
          <p:cNvGrpSpPr>
            <a:grpSpLocks/>
          </p:cNvGrpSpPr>
          <p:nvPr/>
        </p:nvGrpSpPr>
        <p:grpSpPr bwMode="auto">
          <a:xfrm>
            <a:off x="379413" y="3892550"/>
            <a:ext cx="6380162" cy="714375"/>
            <a:chOff x="379858" y="3892940"/>
            <a:chExt cx="6379704" cy="714161"/>
          </a:xfrm>
        </p:grpSpPr>
        <p:sp>
          <p:nvSpPr>
            <p:cNvPr id="23" name="Freeform 22">
              <a:extLst>
                <a:ext uri="{FF2B5EF4-FFF2-40B4-BE49-F238E27FC236}">
                  <a16:creationId xmlns:a16="http://schemas.microsoft.com/office/drawing/2014/main" id="{4B8986C9-FE5C-792B-1DEE-0F30ECD2EB21}"/>
                </a:ext>
              </a:extLst>
            </p:cNvPr>
            <p:cNvSpPr/>
            <p:nvPr/>
          </p:nvSpPr>
          <p:spPr>
            <a:xfrm>
              <a:off x="1979943" y="3943725"/>
              <a:ext cx="4779619" cy="634810"/>
            </a:xfrm>
            <a:custGeom>
              <a:avLst/>
              <a:gdLst>
                <a:gd name="connsiteX0" fmla="*/ 250663 w 4779319"/>
                <a:gd name="connsiteY0" fmla="*/ 0 h 635039"/>
                <a:gd name="connsiteX1" fmla="*/ 250663 w 4779319"/>
                <a:gd name="connsiteY1" fmla="*/ 0 h 635039"/>
                <a:gd name="connsiteX2" fmla="*/ 4779319 w 4779319"/>
                <a:gd name="connsiteY2" fmla="*/ 33424 h 635039"/>
                <a:gd name="connsiteX3" fmla="*/ 4470168 w 4779319"/>
                <a:gd name="connsiteY3" fmla="*/ 568193 h 635039"/>
                <a:gd name="connsiteX4" fmla="*/ 0 w 4779319"/>
                <a:gd name="connsiteY4" fmla="*/ 635039 h 635039"/>
                <a:gd name="connsiteX5" fmla="*/ 250663 w 4779319"/>
                <a:gd name="connsiteY5" fmla="*/ 0 h 63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9319" h="635039">
                  <a:moveTo>
                    <a:pt x="250663" y="0"/>
                  </a:moveTo>
                  <a:lnTo>
                    <a:pt x="250663" y="0"/>
                  </a:lnTo>
                  <a:lnTo>
                    <a:pt x="4779319" y="33424"/>
                  </a:lnTo>
                  <a:lnTo>
                    <a:pt x="4470168" y="568193"/>
                  </a:lnTo>
                  <a:lnTo>
                    <a:pt x="0" y="635039"/>
                  </a:lnTo>
                  <a:lnTo>
                    <a:pt x="250663" y="0"/>
                  </a:lnTo>
                  <a:close/>
                </a:path>
              </a:pathLst>
            </a:custGeom>
            <a:solidFill>
              <a:srgbClr val="FFCA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9" name="Freeform 18">
              <a:extLst>
                <a:ext uri="{FF2B5EF4-FFF2-40B4-BE49-F238E27FC236}">
                  <a16:creationId xmlns:a16="http://schemas.microsoft.com/office/drawing/2014/main" id="{AD965C78-15CB-E4F3-3E9D-7DD3D2796F0C}"/>
                </a:ext>
              </a:extLst>
            </p:cNvPr>
            <p:cNvSpPr/>
            <p:nvPr/>
          </p:nvSpPr>
          <p:spPr>
            <a:xfrm>
              <a:off x="411606" y="3892940"/>
              <a:ext cx="985766" cy="468173"/>
            </a:xfrm>
            <a:custGeom>
              <a:avLst/>
              <a:gdLst>
                <a:gd name="connsiteX0" fmla="*/ 75199 w 985944"/>
                <a:gd name="connsiteY0" fmla="*/ 0 h 467923"/>
                <a:gd name="connsiteX1" fmla="*/ 952522 w 985944"/>
                <a:gd name="connsiteY1" fmla="*/ 150404 h 467923"/>
                <a:gd name="connsiteX2" fmla="*/ 985944 w 985944"/>
                <a:gd name="connsiteY2" fmla="*/ 467923 h 467923"/>
                <a:gd name="connsiteX3" fmla="*/ 0 w 985944"/>
                <a:gd name="connsiteY3" fmla="*/ 451211 h 467923"/>
                <a:gd name="connsiteX4" fmla="*/ 75199 w 985944"/>
                <a:gd name="connsiteY4" fmla="*/ 0 h 46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944" h="467923">
                  <a:moveTo>
                    <a:pt x="75199" y="0"/>
                  </a:moveTo>
                  <a:lnTo>
                    <a:pt x="952522" y="150404"/>
                  </a:lnTo>
                  <a:lnTo>
                    <a:pt x="985944" y="467923"/>
                  </a:lnTo>
                  <a:lnTo>
                    <a:pt x="0" y="451211"/>
                  </a:lnTo>
                  <a:lnTo>
                    <a:pt x="75199"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5553" name="TextBox 13">
              <a:extLst>
                <a:ext uri="{FF2B5EF4-FFF2-40B4-BE49-F238E27FC236}">
                  <a16:creationId xmlns:a16="http://schemas.microsoft.com/office/drawing/2014/main" id="{256B4A30-68C5-6D7E-6D5D-CD51BFFD855B}"/>
                </a:ext>
              </a:extLst>
            </p:cNvPr>
            <p:cNvSpPr txBox="1">
              <a:spLocks noChangeArrowheads="1"/>
            </p:cNvSpPr>
            <p:nvPr/>
          </p:nvSpPr>
          <p:spPr bwMode="auto">
            <a:xfrm>
              <a:off x="379858" y="3905040"/>
              <a:ext cx="1092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Step 2</a:t>
              </a:r>
            </a:p>
          </p:txBody>
        </p:sp>
        <p:sp>
          <p:nvSpPr>
            <p:cNvPr id="65554" name="TextBox 14">
              <a:extLst>
                <a:ext uri="{FF2B5EF4-FFF2-40B4-BE49-F238E27FC236}">
                  <a16:creationId xmlns:a16="http://schemas.microsoft.com/office/drawing/2014/main" id="{2427339D-6211-617A-2B05-13DD8E5003D5}"/>
                </a:ext>
              </a:extLst>
            </p:cNvPr>
            <p:cNvSpPr txBox="1">
              <a:spLocks noChangeArrowheads="1"/>
            </p:cNvSpPr>
            <p:nvPr/>
          </p:nvSpPr>
          <p:spPr bwMode="auto">
            <a:xfrm>
              <a:off x="2055436" y="3929993"/>
              <a:ext cx="159589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Favored theory is </a:t>
              </a:r>
              <a:r>
                <a:rPr lang="en-US" altLang="en-US" sz="2000">
                  <a:latin typeface="Times" pitchFamily="2" charset="0"/>
                </a:rPr>
                <a:t>better</a:t>
              </a:r>
              <a:r>
                <a:rPr lang="en-US" altLang="en-US" sz="1800">
                  <a:latin typeface="Times" pitchFamily="2" charset="0"/>
                </a:rPr>
                <a:t>.</a:t>
              </a:r>
            </a:p>
          </p:txBody>
        </p:sp>
        <p:sp>
          <p:nvSpPr>
            <p:cNvPr id="65555" name="TextBox 15">
              <a:extLst>
                <a:ext uri="{FF2B5EF4-FFF2-40B4-BE49-F238E27FC236}">
                  <a16:creationId xmlns:a16="http://schemas.microsoft.com/office/drawing/2014/main" id="{453C9058-5FA0-EB64-E76D-E2B30E29D53E}"/>
                </a:ext>
              </a:extLst>
            </p:cNvPr>
            <p:cNvSpPr txBox="1">
              <a:spLocks noChangeArrowheads="1"/>
            </p:cNvSpPr>
            <p:nvPr/>
          </p:nvSpPr>
          <p:spPr bwMode="auto">
            <a:xfrm>
              <a:off x="5146976" y="3927213"/>
              <a:ext cx="159589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Favored theory is </a:t>
              </a:r>
              <a:r>
                <a:rPr lang="en-US" altLang="en-US" sz="2000">
                  <a:latin typeface="Times" pitchFamily="2" charset="0"/>
                </a:rPr>
                <a:t>best</a:t>
              </a:r>
              <a:r>
                <a:rPr lang="en-US" altLang="en-US" sz="1800">
                  <a:latin typeface="Times" pitchFamily="2" charset="0"/>
                </a:rPr>
                <a:t>.</a:t>
              </a:r>
            </a:p>
          </p:txBody>
        </p:sp>
        <p:sp>
          <p:nvSpPr>
            <p:cNvPr id="22" name="Right Arrow 21">
              <a:extLst>
                <a:ext uri="{FF2B5EF4-FFF2-40B4-BE49-F238E27FC236}">
                  <a16:creationId xmlns:a16="http://schemas.microsoft.com/office/drawing/2014/main" id="{41B987AA-F0A9-8F26-510A-C4E994322BDC}"/>
                </a:ext>
              </a:extLst>
            </p:cNvPr>
            <p:cNvSpPr/>
            <p:nvPr/>
          </p:nvSpPr>
          <p:spPr>
            <a:xfrm>
              <a:off x="4135613" y="4059578"/>
              <a:ext cx="619081" cy="350732"/>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4" name="TextBox 23">
            <a:extLst>
              <a:ext uri="{FF2B5EF4-FFF2-40B4-BE49-F238E27FC236}">
                <a16:creationId xmlns:a16="http://schemas.microsoft.com/office/drawing/2014/main" id="{C26C79F9-3594-4016-B069-076508E6D776}"/>
              </a:ext>
            </a:extLst>
          </p:cNvPr>
          <p:cNvSpPr txBox="1">
            <a:spLocks noChangeArrowheads="1"/>
          </p:cNvSpPr>
          <p:nvPr/>
        </p:nvSpPr>
        <p:spPr bwMode="auto">
          <a:xfrm>
            <a:off x="2071688" y="4695825"/>
            <a:ext cx="4697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Tacit assumption that options are exhaustive.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81A55ACC-90C9-1469-0F27-FE95581B1E3B}"/>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66562" name="Content Placeholder 2">
            <a:extLst>
              <a:ext uri="{FF2B5EF4-FFF2-40B4-BE49-F238E27FC236}">
                <a16:creationId xmlns:a16="http://schemas.microsoft.com/office/drawing/2014/main" id="{BDBED264-115E-63C3-B2D3-27115DC16039}"/>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F40FF2CB-655D-963C-226B-2301F58411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AB7ED31-BE71-DF48-B4B8-4B67B8D15D20}" type="slidenum">
              <a:rPr lang="en-US" altLang="en-US" sz="1200">
                <a:solidFill>
                  <a:srgbClr val="898989"/>
                </a:solidFill>
                <a:latin typeface="Times" pitchFamily="2" charset="0"/>
              </a:rPr>
              <a:pPr eaLnBrk="1" hangingPunct="1"/>
              <a:t>52</a:t>
            </a:fld>
            <a:endParaRPr lang="en-US" altLang="en-US" sz="1200">
              <a:solidFill>
                <a:srgbClr val="898989"/>
              </a:solidFill>
              <a:latin typeface="Times" pitchFamily="2" charset="0"/>
            </a:endParaRPr>
          </a:p>
        </p:txBody>
      </p:sp>
      <p:pic>
        <p:nvPicPr>
          <p:cNvPr id="6" name="Picture 5" descr="Screen Shot 2015-01-08 at 3.32.28 PM copy.jpg">
            <a:extLst>
              <a:ext uri="{FF2B5EF4-FFF2-40B4-BE49-F238E27FC236}">
                <a16:creationId xmlns:a16="http://schemas.microsoft.com/office/drawing/2014/main" id="{E049BBA5-FA0D-FFE4-97B0-2EA694D5AE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263" y="225425"/>
            <a:ext cx="3930650" cy="6138863"/>
          </a:xfrm>
          <a:prstGeom prst="rect">
            <a:avLst/>
          </a:prstGeom>
          <a:solidFill>
            <a:srgbClr val="FFC8C8"/>
          </a:solidFill>
          <a:ln w="9525">
            <a:solidFill>
              <a:srgbClr val="000000"/>
            </a:solidFill>
            <a:miter lim="800000"/>
            <a:headEnd/>
            <a:tailEnd/>
          </a:ln>
          <a:effectLst>
            <a:outerShdw blurRad="50800" dist="38100" dir="2700000" algn="tl" rotWithShape="0">
              <a:srgbClr val="808080">
                <a:alpha val="42999"/>
              </a:srgbClr>
            </a:outerShdw>
          </a:effectLst>
        </p:spPr>
      </p:pic>
      <p:sp>
        <p:nvSpPr>
          <p:cNvPr id="66565" name="TextBox 6">
            <a:extLst>
              <a:ext uri="{FF2B5EF4-FFF2-40B4-BE49-F238E27FC236}">
                <a16:creationId xmlns:a16="http://schemas.microsoft.com/office/drawing/2014/main" id="{A7E609C5-2A62-27AB-D578-BF9E5AA04B3C}"/>
              </a:ext>
            </a:extLst>
          </p:cNvPr>
          <p:cNvSpPr txBox="1">
            <a:spLocks noChangeArrowheads="1"/>
          </p:cNvSpPr>
          <p:nvPr/>
        </p:nvSpPr>
        <p:spPr bwMode="auto">
          <a:xfrm>
            <a:off x="2614613" y="6461125"/>
            <a:ext cx="1614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November 18, 1915</a:t>
            </a:r>
          </a:p>
        </p:txBody>
      </p:sp>
      <p:grpSp>
        <p:nvGrpSpPr>
          <p:cNvPr id="11" name="Group 10">
            <a:extLst>
              <a:ext uri="{FF2B5EF4-FFF2-40B4-BE49-F238E27FC236}">
                <a16:creationId xmlns:a16="http://schemas.microsoft.com/office/drawing/2014/main" id="{9707310D-3758-FFDB-0283-E251F6BDD86C}"/>
              </a:ext>
            </a:extLst>
          </p:cNvPr>
          <p:cNvGrpSpPr>
            <a:grpSpLocks/>
          </p:cNvGrpSpPr>
          <p:nvPr/>
        </p:nvGrpSpPr>
        <p:grpSpPr bwMode="auto">
          <a:xfrm>
            <a:off x="568325" y="1036638"/>
            <a:ext cx="7761288" cy="1014412"/>
            <a:chOff x="568171" y="1036116"/>
            <a:chExt cx="7762216" cy="1015663"/>
          </a:xfrm>
        </p:grpSpPr>
        <p:sp>
          <p:nvSpPr>
            <p:cNvPr id="10" name="Freeform 9">
              <a:extLst>
                <a:ext uri="{FF2B5EF4-FFF2-40B4-BE49-F238E27FC236}">
                  <a16:creationId xmlns:a16="http://schemas.microsoft.com/office/drawing/2014/main" id="{D6A24A34-26C9-22F9-3778-F3393C9DC1A7}"/>
                </a:ext>
              </a:extLst>
            </p:cNvPr>
            <p:cNvSpPr/>
            <p:nvPr/>
          </p:nvSpPr>
          <p:spPr>
            <a:xfrm>
              <a:off x="568171" y="1136251"/>
              <a:ext cx="7503422" cy="902812"/>
            </a:xfrm>
            <a:custGeom>
              <a:avLst/>
              <a:gdLst>
                <a:gd name="connsiteX0" fmla="*/ 367640 w 7503198"/>
                <a:gd name="connsiteY0" fmla="*/ 376010 h 902423"/>
                <a:gd name="connsiteX1" fmla="*/ 7503198 w 7503198"/>
                <a:gd name="connsiteY1" fmla="*/ 0 h 902423"/>
                <a:gd name="connsiteX2" fmla="*/ 7402932 w 7503198"/>
                <a:gd name="connsiteY2" fmla="*/ 902423 h 902423"/>
                <a:gd name="connsiteX3" fmla="*/ 0 w 7503198"/>
                <a:gd name="connsiteY3" fmla="*/ 752020 h 902423"/>
                <a:gd name="connsiteX4" fmla="*/ 367640 w 7503198"/>
                <a:gd name="connsiteY4" fmla="*/ 376010 h 90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3198" h="902423">
                  <a:moveTo>
                    <a:pt x="367640" y="376010"/>
                  </a:moveTo>
                  <a:lnTo>
                    <a:pt x="7503198" y="0"/>
                  </a:lnTo>
                  <a:lnTo>
                    <a:pt x="7402932" y="902423"/>
                  </a:lnTo>
                  <a:lnTo>
                    <a:pt x="0" y="752020"/>
                  </a:lnTo>
                  <a:lnTo>
                    <a:pt x="367640" y="376010"/>
                  </a:lnTo>
                  <a:close/>
                </a:path>
              </a:pathLst>
            </a:custGeom>
            <a:solidFill>
              <a:srgbClr val="FF00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6573" name="TextBox 7">
              <a:extLst>
                <a:ext uri="{FF2B5EF4-FFF2-40B4-BE49-F238E27FC236}">
                  <a16:creationId xmlns:a16="http://schemas.microsoft.com/office/drawing/2014/main" id="{4E634C16-16C1-C724-D1D4-55910D4408FC}"/>
                </a:ext>
              </a:extLst>
            </p:cNvPr>
            <p:cNvSpPr txBox="1">
              <a:spLocks noChangeArrowheads="1"/>
            </p:cNvSpPr>
            <p:nvPr/>
          </p:nvSpPr>
          <p:spPr bwMode="auto">
            <a:xfrm>
              <a:off x="4745896" y="1036116"/>
              <a:ext cx="35844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t>
              </a:r>
              <a:r>
                <a:rPr lang="en-US" altLang="ja-JP">
                  <a:latin typeface="Times" pitchFamily="2" charset="0"/>
                </a:rPr>
                <a:t>Explanation </a:t>
              </a:r>
              <a:r>
                <a:rPr lang="en-US" altLang="ja-JP" sz="2000">
                  <a:latin typeface="Times" pitchFamily="2" charset="0"/>
                </a:rPr>
                <a:t>of the</a:t>
              </a:r>
              <a:r>
                <a:rPr lang="en-US" altLang="ja-JP" sz="1800">
                  <a:latin typeface="Times" pitchFamily="2" charset="0"/>
                </a:rPr>
                <a:t> Perihelion Motion of Mercury by the General Theory of Relativity.</a:t>
              </a:r>
              <a:r>
                <a:rPr lang="en-US" altLang="en-US" sz="1800">
                  <a:latin typeface="Times" pitchFamily="2" charset="0"/>
                </a:rPr>
                <a:t>”</a:t>
              </a:r>
            </a:p>
          </p:txBody>
        </p:sp>
      </p:grpSp>
      <p:grpSp>
        <p:nvGrpSpPr>
          <p:cNvPr id="15" name="Group 14">
            <a:extLst>
              <a:ext uri="{FF2B5EF4-FFF2-40B4-BE49-F238E27FC236}">
                <a16:creationId xmlns:a16="http://schemas.microsoft.com/office/drawing/2014/main" id="{CFD22A02-5B9C-919F-30EE-400D1C9D9940}"/>
              </a:ext>
            </a:extLst>
          </p:cNvPr>
          <p:cNvGrpSpPr>
            <a:grpSpLocks/>
          </p:cNvGrpSpPr>
          <p:nvPr/>
        </p:nvGrpSpPr>
        <p:grpSpPr bwMode="auto">
          <a:xfrm>
            <a:off x="450850" y="2514600"/>
            <a:ext cx="8037513" cy="3163888"/>
            <a:chOff x="451195" y="2515086"/>
            <a:chExt cx="8037947" cy="3163548"/>
          </a:xfrm>
        </p:grpSpPr>
        <p:sp>
          <p:nvSpPr>
            <p:cNvPr id="12" name="Freeform 11">
              <a:extLst>
                <a:ext uri="{FF2B5EF4-FFF2-40B4-BE49-F238E27FC236}">
                  <a16:creationId xmlns:a16="http://schemas.microsoft.com/office/drawing/2014/main" id="{33B4C8C8-0C53-B224-A581-FD6F66ADD8EB}"/>
                </a:ext>
              </a:extLst>
            </p:cNvPr>
            <p:cNvSpPr/>
            <p:nvPr/>
          </p:nvSpPr>
          <p:spPr>
            <a:xfrm>
              <a:off x="451195" y="4043685"/>
              <a:ext cx="3676849" cy="836522"/>
            </a:xfrm>
            <a:custGeom>
              <a:avLst/>
              <a:gdLst>
                <a:gd name="connsiteX0" fmla="*/ 41777 w 3676399"/>
                <a:gd name="connsiteY0" fmla="*/ 16711 h 835577"/>
                <a:gd name="connsiteX1" fmla="*/ 3668044 w 3676399"/>
                <a:gd name="connsiteY1" fmla="*/ 0 h 835577"/>
                <a:gd name="connsiteX2" fmla="*/ 3676399 w 3676399"/>
                <a:gd name="connsiteY2" fmla="*/ 752019 h 835577"/>
                <a:gd name="connsiteX3" fmla="*/ 0 w 3676399"/>
                <a:gd name="connsiteY3" fmla="*/ 835577 h 835577"/>
                <a:gd name="connsiteX4" fmla="*/ 41777 w 3676399"/>
                <a:gd name="connsiteY4" fmla="*/ 16711 h 83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399" h="835577">
                  <a:moveTo>
                    <a:pt x="41777" y="16711"/>
                  </a:moveTo>
                  <a:lnTo>
                    <a:pt x="3668044" y="0"/>
                  </a:lnTo>
                  <a:lnTo>
                    <a:pt x="3676399" y="752019"/>
                  </a:lnTo>
                  <a:lnTo>
                    <a:pt x="0" y="835577"/>
                  </a:lnTo>
                  <a:lnTo>
                    <a:pt x="41777" y="16711"/>
                  </a:lnTo>
                  <a:close/>
                </a:path>
              </a:pathLst>
            </a:custGeom>
            <a:solidFill>
              <a:srgbClr val="00FF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nvGrpSpPr>
            <p:cNvPr id="66569" name="Group 13">
              <a:extLst>
                <a:ext uri="{FF2B5EF4-FFF2-40B4-BE49-F238E27FC236}">
                  <a16:creationId xmlns:a16="http://schemas.microsoft.com/office/drawing/2014/main" id="{AB430B50-F48F-2363-D3D8-6F8C5FFE4DAE}"/>
                </a:ext>
              </a:extLst>
            </p:cNvPr>
            <p:cNvGrpSpPr>
              <a:grpSpLocks/>
            </p:cNvGrpSpPr>
            <p:nvPr/>
          </p:nvGrpSpPr>
          <p:grpSpPr bwMode="auto">
            <a:xfrm>
              <a:off x="4177725" y="2515086"/>
              <a:ext cx="4311417" cy="3163548"/>
              <a:chOff x="4177725" y="2515086"/>
              <a:chExt cx="4311417" cy="3163548"/>
            </a:xfrm>
          </p:grpSpPr>
          <p:sp>
            <p:nvSpPr>
              <p:cNvPr id="13" name="Freeform 12">
                <a:extLst>
                  <a:ext uri="{FF2B5EF4-FFF2-40B4-BE49-F238E27FC236}">
                    <a16:creationId xmlns:a16="http://schemas.microsoft.com/office/drawing/2014/main" id="{39A1338D-CEA5-1A3A-9153-1E39D51BA9FA}"/>
                  </a:ext>
                </a:extLst>
              </p:cNvPr>
              <p:cNvSpPr/>
              <p:nvPr/>
            </p:nvSpPr>
            <p:spPr>
              <a:xfrm>
                <a:off x="4177259" y="2515086"/>
                <a:ext cx="4127723" cy="1822254"/>
              </a:xfrm>
              <a:custGeom>
                <a:avLst/>
                <a:gdLst>
                  <a:gd name="connsiteX0" fmla="*/ 142043 w 3734888"/>
                  <a:gd name="connsiteY0" fmla="*/ 0 h 1963606"/>
                  <a:gd name="connsiteX1" fmla="*/ 3734888 w 3734888"/>
                  <a:gd name="connsiteY1" fmla="*/ 384366 h 1963606"/>
                  <a:gd name="connsiteX2" fmla="*/ 0 w 3734888"/>
                  <a:gd name="connsiteY2" fmla="*/ 1963606 h 1963606"/>
                  <a:gd name="connsiteX3" fmla="*/ 142043 w 3734888"/>
                  <a:gd name="connsiteY3" fmla="*/ 0 h 1963606"/>
                  <a:gd name="connsiteX0" fmla="*/ 1236607 w 3734888"/>
                  <a:gd name="connsiteY0" fmla="*/ 0 h 2088943"/>
                  <a:gd name="connsiteX1" fmla="*/ 3734888 w 3734888"/>
                  <a:gd name="connsiteY1" fmla="*/ 509703 h 2088943"/>
                  <a:gd name="connsiteX2" fmla="*/ 0 w 3734888"/>
                  <a:gd name="connsiteY2" fmla="*/ 2088943 h 2088943"/>
                  <a:gd name="connsiteX3" fmla="*/ 1236607 w 3734888"/>
                  <a:gd name="connsiteY3" fmla="*/ 0 h 2088943"/>
                  <a:gd name="connsiteX0" fmla="*/ 1478916 w 3977197"/>
                  <a:gd name="connsiteY0" fmla="*/ 0 h 1821559"/>
                  <a:gd name="connsiteX1" fmla="*/ 3977197 w 3977197"/>
                  <a:gd name="connsiteY1" fmla="*/ 509703 h 1821559"/>
                  <a:gd name="connsiteX2" fmla="*/ 0 w 3977197"/>
                  <a:gd name="connsiteY2" fmla="*/ 1821559 h 1821559"/>
                  <a:gd name="connsiteX3" fmla="*/ 1478916 w 3977197"/>
                  <a:gd name="connsiteY3" fmla="*/ 0 h 1821559"/>
                  <a:gd name="connsiteX0" fmla="*/ 1478916 w 4127595"/>
                  <a:gd name="connsiteY0" fmla="*/ 0 h 1821559"/>
                  <a:gd name="connsiteX1" fmla="*/ 4127595 w 4127595"/>
                  <a:gd name="connsiteY1" fmla="*/ 660107 h 1821559"/>
                  <a:gd name="connsiteX2" fmla="*/ 0 w 4127595"/>
                  <a:gd name="connsiteY2" fmla="*/ 1821559 h 1821559"/>
                  <a:gd name="connsiteX3" fmla="*/ 1478916 w 4127595"/>
                  <a:gd name="connsiteY3" fmla="*/ 0 h 1821559"/>
                </a:gdLst>
                <a:ahLst/>
                <a:cxnLst>
                  <a:cxn ang="0">
                    <a:pos x="connsiteX0" y="connsiteY0"/>
                  </a:cxn>
                  <a:cxn ang="0">
                    <a:pos x="connsiteX1" y="connsiteY1"/>
                  </a:cxn>
                  <a:cxn ang="0">
                    <a:pos x="connsiteX2" y="connsiteY2"/>
                  </a:cxn>
                  <a:cxn ang="0">
                    <a:pos x="connsiteX3" y="connsiteY3"/>
                  </a:cxn>
                </a:cxnLst>
                <a:rect l="l" t="t" r="r" b="b"/>
                <a:pathLst>
                  <a:path w="4127595" h="1821559">
                    <a:moveTo>
                      <a:pt x="1478916" y="0"/>
                    </a:moveTo>
                    <a:lnTo>
                      <a:pt x="4127595" y="660107"/>
                    </a:lnTo>
                    <a:lnTo>
                      <a:pt x="0" y="1821559"/>
                    </a:lnTo>
                    <a:lnTo>
                      <a:pt x="1478916" y="0"/>
                    </a:lnTo>
                    <a:close/>
                  </a:path>
                </a:pathLst>
              </a:custGeom>
              <a:solidFill>
                <a:srgbClr val="CCFFCC"/>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6571" name="TextBox 8">
                <a:extLst>
                  <a:ext uri="{FF2B5EF4-FFF2-40B4-BE49-F238E27FC236}">
                    <a16:creationId xmlns:a16="http://schemas.microsoft.com/office/drawing/2014/main" id="{EC9C6E0A-EDC2-171E-35CA-32C268D9BAA9}"/>
                  </a:ext>
                </a:extLst>
              </p:cNvPr>
              <p:cNvSpPr txBox="1">
                <a:spLocks noChangeArrowheads="1"/>
              </p:cNvSpPr>
              <p:nvPr/>
            </p:nvSpPr>
            <p:spPr bwMode="auto">
              <a:xfrm>
                <a:off x="4754254" y="2723979"/>
                <a:ext cx="373488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 the present paper, I find an </a:t>
                </a:r>
                <a:r>
                  <a:rPr lang="en-US" altLang="en-US">
                    <a:latin typeface="Times" pitchFamily="2" charset="0"/>
                  </a:rPr>
                  <a:t>important confirmation</a:t>
                </a:r>
                <a:r>
                  <a:rPr lang="en-US" altLang="en-US" sz="1800">
                    <a:latin typeface="Times" pitchFamily="2" charset="0"/>
                  </a:rPr>
                  <a:t> of this most radical theory of relativity; that is, it turns out that the secular rotation of Mercury’s orbit in the direction of the orbital motion, discovered by Leverrier, which amounts to about 45” in a century, is explained qualitatively and quantitatively, without having to posit any special hypothesis at all.</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94B19E8A-3549-73A0-959F-084720EA88AF}"/>
              </a:ext>
            </a:extLst>
          </p:cNvPr>
          <p:cNvSpPr/>
          <p:nvPr/>
        </p:nvSpPr>
        <p:spPr>
          <a:xfrm>
            <a:off x="2439988" y="1095375"/>
            <a:ext cx="2163762" cy="1628775"/>
          </a:xfrm>
          <a:custGeom>
            <a:avLst/>
            <a:gdLst>
              <a:gd name="connsiteX0" fmla="*/ 167109 w 2164063"/>
              <a:gd name="connsiteY0" fmla="*/ 0 h 1629375"/>
              <a:gd name="connsiteX1" fmla="*/ 167109 w 2164063"/>
              <a:gd name="connsiteY1" fmla="*/ 0 h 1629375"/>
              <a:gd name="connsiteX2" fmla="*/ 2164063 w 2164063"/>
              <a:gd name="connsiteY2" fmla="*/ 125336 h 1629375"/>
              <a:gd name="connsiteX3" fmla="*/ 2088864 w 2164063"/>
              <a:gd name="connsiteY3" fmla="*/ 1629375 h 1629375"/>
              <a:gd name="connsiteX4" fmla="*/ 0 w 2164063"/>
              <a:gd name="connsiteY4" fmla="*/ 1487327 h 1629375"/>
              <a:gd name="connsiteX5" fmla="*/ 167109 w 2164063"/>
              <a:gd name="connsiteY5" fmla="*/ 0 h 162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063" h="1629375">
                <a:moveTo>
                  <a:pt x="167109" y="0"/>
                </a:moveTo>
                <a:lnTo>
                  <a:pt x="167109" y="0"/>
                </a:lnTo>
                <a:lnTo>
                  <a:pt x="2164063" y="125336"/>
                </a:lnTo>
                <a:lnTo>
                  <a:pt x="2088864" y="1629375"/>
                </a:lnTo>
                <a:lnTo>
                  <a:pt x="0" y="1487327"/>
                </a:lnTo>
                <a:lnTo>
                  <a:pt x="167109"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1" name="Freeform 20">
            <a:extLst>
              <a:ext uri="{FF2B5EF4-FFF2-40B4-BE49-F238E27FC236}">
                <a16:creationId xmlns:a16="http://schemas.microsoft.com/office/drawing/2014/main" id="{CA5A8DC5-37F7-D75C-8514-0DFCD6C161CA}"/>
              </a:ext>
            </a:extLst>
          </p:cNvPr>
          <p:cNvSpPr/>
          <p:nvPr/>
        </p:nvSpPr>
        <p:spPr>
          <a:xfrm flipH="1">
            <a:off x="5376863" y="1103313"/>
            <a:ext cx="3062287" cy="2163762"/>
          </a:xfrm>
          <a:custGeom>
            <a:avLst/>
            <a:gdLst>
              <a:gd name="connsiteX0" fmla="*/ 167109 w 2164063"/>
              <a:gd name="connsiteY0" fmla="*/ 0 h 1629375"/>
              <a:gd name="connsiteX1" fmla="*/ 167109 w 2164063"/>
              <a:gd name="connsiteY1" fmla="*/ 0 h 1629375"/>
              <a:gd name="connsiteX2" fmla="*/ 2164063 w 2164063"/>
              <a:gd name="connsiteY2" fmla="*/ 125336 h 1629375"/>
              <a:gd name="connsiteX3" fmla="*/ 2088864 w 2164063"/>
              <a:gd name="connsiteY3" fmla="*/ 1629375 h 1629375"/>
              <a:gd name="connsiteX4" fmla="*/ 0 w 2164063"/>
              <a:gd name="connsiteY4" fmla="*/ 1487327 h 1629375"/>
              <a:gd name="connsiteX5" fmla="*/ 167109 w 2164063"/>
              <a:gd name="connsiteY5" fmla="*/ 0 h 162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063" h="1629375">
                <a:moveTo>
                  <a:pt x="167109" y="0"/>
                </a:moveTo>
                <a:lnTo>
                  <a:pt x="167109" y="0"/>
                </a:lnTo>
                <a:lnTo>
                  <a:pt x="2164063" y="125336"/>
                </a:lnTo>
                <a:lnTo>
                  <a:pt x="2088864" y="1629375"/>
                </a:lnTo>
                <a:lnTo>
                  <a:pt x="0" y="1487327"/>
                </a:lnTo>
                <a:lnTo>
                  <a:pt x="167109"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8" name="Freeform 17">
            <a:extLst>
              <a:ext uri="{FF2B5EF4-FFF2-40B4-BE49-F238E27FC236}">
                <a16:creationId xmlns:a16="http://schemas.microsoft.com/office/drawing/2014/main" id="{671F3937-579E-04AC-43F0-461BF6D23995}"/>
              </a:ext>
            </a:extLst>
          </p:cNvPr>
          <p:cNvSpPr/>
          <p:nvPr/>
        </p:nvSpPr>
        <p:spPr>
          <a:xfrm>
            <a:off x="735013" y="1019175"/>
            <a:ext cx="985837" cy="468313"/>
          </a:xfrm>
          <a:custGeom>
            <a:avLst/>
            <a:gdLst>
              <a:gd name="connsiteX0" fmla="*/ 75199 w 985944"/>
              <a:gd name="connsiteY0" fmla="*/ 0 h 467923"/>
              <a:gd name="connsiteX1" fmla="*/ 952522 w 985944"/>
              <a:gd name="connsiteY1" fmla="*/ 150404 h 467923"/>
              <a:gd name="connsiteX2" fmla="*/ 985944 w 985944"/>
              <a:gd name="connsiteY2" fmla="*/ 467923 h 467923"/>
              <a:gd name="connsiteX3" fmla="*/ 0 w 985944"/>
              <a:gd name="connsiteY3" fmla="*/ 451211 h 467923"/>
              <a:gd name="connsiteX4" fmla="*/ 75199 w 985944"/>
              <a:gd name="connsiteY4" fmla="*/ 0 h 46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944" h="467923">
                <a:moveTo>
                  <a:pt x="75199" y="0"/>
                </a:moveTo>
                <a:lnTo>
                  <a:pt x="952522" y="150404"/>
                </a:lnTo>
                <a:lnTo>
                  <a:pt x="985944" y="467923"/>
                </a:lnTo>
                <a:lnTo>
                  <a:pt x="0" y="451211"/>
                </a:lnTo>
                <a:lnTo>
                  <a:pt x="75199"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7588" name="Title 1">
            <a:extLst>
              <a:ext uri="{FF2B5EF4-FFF2-40B4-BE49-F238E27FC236}">
                <a16:creationId xmlns:a16="http://schemas.microsoft.com/office/drawing/2014/main" id="{7BCBA50D-7D20-A86C-9EF9-C4F794E0B7E6}"/>
              </a:ext>
            </a:extLst>
          </p:cNvPr>
          <p:cNvSpPr>
            <a:spLocks noGrp="1"/>
          </p:cNvSpPr>
          <p:nvPr>
            <p:ph type="title"/>
          </p:nvPr>
        </p:nvSpPr>
        <p:spPr>
          <a:xfrm>
            <a:off x="247650" y="0"/>
            <a:ext cx="8008938" cy="860425"/>
          </a:xfrm>
        </p:spPr>
        <p:txBody>
          <a:bodyPr/>
          <a:lstStyle/>
          <a:p>
            <a:r>
              <a:rPr lang="en-US" altLang="en-US">
                <a:latin typeface="Times" pitchFamily="2" charset="0"/>
                <a:ea typeface="ＭＳ Ｐゴシック" panose="020B0600070205080204" pitchFamily="34" charset="-128"/>
              </a:rPr>
              <a:t>Two Step Structure</a:t>
            </a:r>
          </a:p>
        </p:txBody>
      </p:sp>
      <p:sp>
        <p:nvSpPr>
          <p:cNvPr id="67589" name="Content Placeholder 2">
            <a:extLst>
              <a:ext uri="{FF2B5EF4-FFF2-40B4-BE49-F238E27FC236}">
                <a16:creationId xmlns:a16="http://schemas.microsoft.com/office/drawing/2014/main" id="{1E7484B3-734C-497C-0397-55E76209925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67590" name="Slide Number Placeholder 3">
            <a:extLst>
              <a:ext uri="{FF2B5EF4-FFF2-40B4-BE49-F238E27FC236}">
                <a16:creationId xmlns:a16="http://schemas.microsoft.com/office/drawing/2014/main" id="{418FB1A2-AA77-70EB-31E2-1698F58D06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44CEF99-92BF-0F47-B8AF-D31A9CCF99BC}" type="slidenum">
              <a:rPr lang="en-US" altLang="en-US" sz="1200">
                <a:solidFill>
                  <a:srgbClr val="898989"/>
                </a:solidFill>
                <a:latin typeface="Times" pitchFamily="2" charset="0"/>
              </a:rPr>
              <a:pPr eaLnBrk="1" hangingPunct="1"/>
              <a:t>53</a:t>
            </a:fld>
            <a:endParaRPr lang="en-US" altLang="en-US" sz="1200">
              <a:solidFill>
                <a:srgbClr val="898989"/>
              </a:solidFill>
              <a:latin typeface="Times" pitchFamily="2" charset="0"/>
            </a:endParaRPr>
          </a:p>
        </p:txBody>
      </p:sp>
      <p:sp>
        <p:nvSpPr>
          <p:cNvPr id="67591" name="TextBox 4">
            <a:extLst>
              <a:ext uri="{FF2B5EF4-FFF2-40B4-BE49-F238E27FC236}">
                <a16:creationId xmlns:a16="http://schemas.microsoft.com/office/drawing/2014/main" id="{8F2EFBD0-A710-61D9-C1A4-C91F8D9C0F94}"/>
              </a:ext>
            </a:extLst>
          </p:cNvPr>
          <p:cNvSpPr txBox="1">
            <a:spLocks noChangeArrowheads="1"/>
          </p:cNvSpPr>
          <p:nvPr/>
        </p:nvSpPr>
        <p:spPr bwMode="auto">
          <a:xfrm>
            <a:off x="685800" y="996950"/>
            <a:ext cx="109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Step 1</a:t>
            </a:r>
          </a:p>
        </p:txBody>
      </p:sp>
      <p:sp>
        <p:nvSpPr>
          <p:cNvPr id="67592" name="TextBox 6">
            <a:extLst>
              <a:ext uri="{FF2B5EF4-FFF2-40B4-BE49-F238E27FC236}">
                <a16:creationId xmlns:a16="http://schemas.microsoft.com/office/drawing/2014/main" id="{76F5D61D-1591-7207-2876-AD6674D5D3FF}"/>
              </a:ext>
            </a:extLst>
          </p:cNvPr>
          <p:cNvSpPr txBox="1">
            <a:spLocks noChangeArrowheads="1"/>
          </p:cNvSpPr>
          <p:nvPr/>
        </p:nvSpPr>
        <p:spPr bwMode="auto">
          <a:xfrm>
            <a:off x="2381250" y="1031875"/>
            <a:ext cx="2374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General relativity</a:t>
            </a:r>
            <a:endParaRPr lang="en-US" altLang="en-US" sz="1800">
              <a:latin typeface="Times" pitchFamily="2" charset="0"/>
            </a:endParaRPr>
          </a:p>
        </p:txBody>
      </p:sp>
      <p:sp>
        <p:nvSpPr>
          <p:cNvPr id="67593" name="TextBox 7">
            <a:extLst>
              <a:ext uri="{FF2B5EF4-FFF2-40B4-BE49-F238E27FC236}">
                <a16:creationId xmlns:a16="http://schemas.microsoft.com/office/drawing/2014/main" id="{6D162443-EBE0-D2D8-9947-895D965DF7C8}"/>
              </a:ext>
            </a:extLst>
          </p:cNvPr>
          <p:cNvSpPr txBox="1">
            <a:spLocks noChangeArrowheads="1"/>
          </p:cNvSpPr>
          <p:nvPr/>
        </p:nvSpPr>
        <p:spPr bwMode="auto">
          <a:xfrm>
            <a:off x="5281613" y="1031875"/>
            <a:ext cx="370998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Foils</a:t>
            </a:r>
          </a:p>
          <a:p>
            <a:pPr eaLnBrk="1" hangingPunct="1"/>
            <a:r>
              <a:rPr lang="en-US" altLang="en-US" sz="1600">
                <a:latin typeface="Times" pitchFamily="2" charset="0"/>
              </a:rPr>
              <a:t>1. Other planet or planets</a:t>
            </a:r>
          </a:p>
          <a:p>
            <a:pPr eaLnBrk="1" hangingPunct="1"/>
            <a:r>
              <a:rPr lang="en-US" altLang="en-US" sz="1600">
                <a:latin typeface="Times" pitchFamily="2" charset="0"/>
              </a:rPr>
              <a:t>2. Flattened sun</a:t>
            </a:r>
          </a:p>
          <a:p>
            <a:pPr eaLnBrk="1" hangingPunct="1"/>
            <a:r>
              <a:rPr lang="en-US" altLang="en-US" sz="1600">
                <a:latin typeface="Times" pitchFamily="2" charset="0"/>
              </a:rPr>
              <a:t>3. Distributed matter in zodiacal light</a:t>
            </a:r>
          </a:p>
          <a:p>
            <a:pPr eaLnBrk="1" hangingPunct="1"/>
            <a:r>
              <a:rPr lang="en-US" altLang="en-US" sz="1600">
                <a:latin typeface="Times" pitchFamily="2" charset="0"/>
              </a:rPr>
              <a:t>4. Deviations from 2 in inverse square law</a:t>
            </a:r>
          </a:p>
        </p:txBody>
      </p:sp>
      <p:sp>
        <p:nvSpPr>
          <p:cNvPr id="67594" name="TextBox 8">
            <a:extLst>
              <a:ext uri="{FF2B5EF4-FFF2-40B4-BE49-F238E27FC236}">
                <a16:creationId xmlns:a16="http://schemas.microsoft.com/office/drawing/2014/main" id="{8DE2F3BE-30B5-C461-E9B4-9CBB08E9C306}"/>
              </a:ext>
            </a:extLst>
          </p:cNvPr>
          <p:cNvSpPr txBox="1">
            <a:spLocks noChangeArrowheads="1"/>
          </p:cNvSpPr>
          <p:nvPr/>
        </p:nvSpPr>
        <p:spPr bwMode="auto">
          <a:xfrm>
            <a:off x="2528888" y="1771650"/>
            <a:ext cx="246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Perihelion motion of Mercury derived.</a:t>
            </a:r>
            <a:endParaRPr lang="en-US" altLang="en-US" sz="1800">
              <a:latin typeface="Times" pitchFamily="2" charset="0"/>
            </a:endParaRPr>
          </a:p>
        </p:txBody>
      </p:sp>
      <p:sp>
        <p:nvSpPr>
          <p:cNvPr id="67595" name="TextBox 9">
            <a:extLst>
              <a:ext uri="{FF2B5EF4-FFF2-40B4-BE49-F238E27FC236}">
                <a16:creationId xmlns:a16="http://schemas.microsoft.com/office/drawing/2014/main" id="{652D1E22-AC54-AF27-1C86-5230A0E53829}"/>
              </a:ext>
            </a:extLst>
          </p:cNvPr>
          <p:cNvSpPr txBox="1">
            <a:spLocks noChangeArrowheads="1"/>
          </p:cNvSpPr>
          <p:nvPr/>
        </p:nvSpPr>
        <p:spPr bwMode="auto">
          <a:xfrm>
            <a:off x="5372100" y="2527300"/>
            <a:ext cx="2490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Contradicted</a:t>
            </a:r>
            <a:r>
              <a:rPr lang="en-US" altLang="en-US" sz="1600">
                <a:latin typeface="Times" pitchFamily="2" charset="0"/>
              </a:rPr>
              <a:t> by the (extended) evidence</a:t>
            </a:r>
            <a:endParaRPr lang="en-US" altLang="en-US" sz="1400">
              <a:latin typeface="Times" pitchFamily="2" charset="0"/>
            </a:endParaRPr>
          </a:p>
        </p:txBody>
      </p:sp>
      <p:sp>
        <p:nvSpPr>
          <p:cNvPr id="67596" name="TextBox 12">
            <a:extLst>
              <a:ext uri="{FF2B5EF4-FFF2-40B4-BE49-F238E27FC236}">
                <a16:creationId xmlns:a16="http://schemas.microsoft.com/office/drawing/2014/main" id="{DC7ECE22-4673-361A-41E4-C678669BCC62}"/>
              </a:ext>
            </a:extLst>
          </p:cNvPr>
          <p:cNvSpPr txBox="1">
            <a:spLocks noChangeArrowheads="1"/>
          </p:cNvSpPr>
          <p:nvPr/>
        </p:nvSpPr>
        <p:spPr bwMode="auto">
          <a:xfrm>
            <a:off x="4795838" y="1106488"/>
            <a:ext cx="439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vs</a:t>
            </a:r>
          </a:p>
        </p:txBody>
      </p:sp>
      <p:grpSp>
        <p:nvGrpSpPr>
          <p:cNvPr id="25" name="Group 24">
            <a:extLst>
              <a:ext uri="{FF2B5EF4-FFF2-40B4-BE49-F238E27FC236}">
                <a16:creationId xmlns:a16="http://schemas.microsoft.com/office/drawing/2014/main" id="{767CDB67-9D95-9BC1-5C32-150B7D21EC48}"/>
              </a:ext>
            </a:extLst>
          </p:cNvPr>
          <p:cNvGrpSpPr>
            <a:grpSpLocks/>
          </p:cNvGrpSpPr>
          <p:nvPr/>
        </p:nvGrpSpPr>
        <p:grpSpPr bwMode="auto">
          <a:xfrm>
            <a:off x="404813" y="4962525"/>
            <a:ext cx="6380162" cy="714375"/>
            <a:chOff x="379858" y="3892940"/>
            <a:chExt cx="6379704" cy="714161"/>
          </a:xfrm>
        </p:grpSpPr>
        <p:sp>
          <p:nvSpPr>
            <p:cNvPr id="23" name="Freeform 22">
              <a:extLst>
                <a:ext uri="{FF2B5EF4-FFF2-40B4-BE49-F238E27FC236}">
                  <a16:creationId xmlns:a16="http://schemas.microsoft.com/office/drawing/2014/main" id="{1AD3C818-D437-9409-F92C-E5640FB6CAD3}"/>
                </a:ext>
              </a:extLst>
            </p:cNvPr>
            <p:cNvSpPr/>
            <p:nvPr/>
          </p:nvSpPr>
          <p:spPr>
            <a:xfrm>
              <a:off x="1979943" y="3943725"/>
              <a:ext cx="4779619" cy="634810"/>
            </a:xfrm>
            <a:custGeom>
              <a:avLst/>
              <a:gdLst>
                <a:gd name="connsiteX0" fmla="*/ 250663 w 4779319"/>
                <a:gd name="connsiteY0" fmla="*/ 0 h 635039"/>
                <a:gd name="connsiteX1" fmla="*/ 250663 w 4779319"/>
                <a:gd name="connsiteY1" fmla="*/ 0 h 635039"/>
                <a:gd name="connsiteX2" fmla="*/ 4779319 w 4779319"/>
                <a:gd name="connsiteY2" fmla="*/ 33424 h 635039"/>
                <a:gd name="connsiteX3" fmla="*/ 4470168 w 4779319"/>
                <a:gd name="connsiteY3" fmla="*/ 568193 h 635039"/>
                <a:gd name="connsiteX4" fmla="*/ 0 w 4779319"/>
                <a:gd name="connsiteY4" fmla="*/ 635039 h 635039"/>
                <a:gd name="connsiteX5" fmla="*/ 250663 w 4779319"/>
                <a:gd name="connsiteY5" fmla="*/ 0 h 63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9319" h="635039">
                  <a:moveTo>
                    <a:pt x="250663" y="0"/>
                  </a:moveTo>
                  <a:lnTo>
                    <a:pt x="250663" y="0"/>
                  </a:lnTo>
                  <a:lnTo>
                    <a:pt x="4779319" y="33424"/>
                  </a:lnTo>
                  <a:lnTo>
                    <a:pt x="4470168" y="568193"/>
                  </a:lnTo>
                  <a:lnTo>
                    <a:pt x="0" y="635039"/>
                  </a:lnTo>
                  <a:lnTo>
                    <a:pt x="250663" y="0"/>
                  </a:lnTo>
                  <a:close/>
                </a:path>
              </a:pathLst>
            </a:custGeom>
            <a:solidFill>
              <a:srgbClr val="FFCA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9" name="Freeform 18">
              <a:extLst>
                <a:ext uri="{FF2B5EF4-FFF2-40B4-BE49-F238E27FC236}">
                  <a16:creationId xmlns:a16="http://schemas.microsoft.com/office/drawing/2014/main" id="{809B190F-9062-D1A8-BB7A-017CA148D5D5}"/>
                </a:ext>
              </a:extLst>
            </p:cNvPr>
            <p:cNvSpPr/>
            <p:nvPr/>
          </p:nvSpPr>
          <p:spPr>
            <a:xfrm>
              <a:off x="411606" y="3892940"/>
              <a:ext cx="985766" cy="468173"/>
            </a:xfrm>
            <a:custGeom>
              <a:avLst/>
              <a:gdLst>
                <a:gd name="connsiteX0" fmla="*/ 75199 w 985944"/>
                <a:gd name="connsiteY0" fmla="*/ 0 h 467923"/>
                <a:gd name="connsiteX1" fmla="*/ 952522 w 985944"/>
                <a:gd name="connsiteY1" fmla="*/ 150404 h 467923"/>
                <a:gd name="connsiteX2" fmla="*/ 985944 w 985944"/>
                <a:gd name="connsiteY2" fmla="*/ 467923 h 467923"/>
                <a:gd name="connsiteX3" fmla="*/ 0 w 985944"/>
                <a:gd name="connsiteY3" fmla="*/ 451211 h 467923"/>
                <a:gd name="connsiteX4" fmla="*/ 75199 w 985944"/>
                <a:gd name="connsiteY4" fmla="*/ 0 h 46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944" h="467923">
                  <a:moveTo>
                    <a:pt x="75199" y="0"/>
                  </a:moveTo>
                  <a:lnTo>
                    <a:pt x="952522" y="150404"/>
                  </a:lnTo>
                  <a:lnTo>
                    <a:pt x="985944" y="467923"/>
                  </a:lnTo>
                  <a:lnTo>
                    <a:pt x="0" y="451211"/>
                  </a:lnTo>
                  <a:lnTo>
                    <a:pt x="75199"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7604" name="TextBox 13">
              <a:extLst>
                <a:ext uri="{FF2B5EF4-FFF2-40B4-BE49-F238E27FC236}">
                  <a16:creationId xmlns:a16="http://schemas.microsoft.com/office/drawing/2014/main" id="{79D05442-C920-4431-CB77-36B02B763E22}"/>
                </a:ext>
              </a:extLst>
            </p:cNvPr>
            <p:cNvSpPr txBox="1">
              <a:spLocks noChangeArrowheads="1"/>
            </p:cNvSpPr>
            <p:nvPr/>
          </p:nvSpPr>
          <p:spPr bwMode="auto">
            <a:xfrm>
              <a:off x="379858" y="3905040"/>
              <a:ext cx="1092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Step 2</a:t>
              </a:r>
            </a:p>
          </p:txBody>
        </p:sp>
        <p:sp>
          <p:nvSpPr>
            <p:cNvPr id="67605" name="TextBox 14">
              <a:extLst>
                <a:ext uri="{FF2B5EF4-FFF2-40B4-BE49-F238E27FC236}">
                  <a16:creationId xmlns:a16="http://schemas.microsoft.com/office/drawing/2014/main" id="{25EA0F0A-D02A-A883-D990-4618BFC54A2B}"/>
                </a:ext>
              </a:extLst>
            </p:cNvPr>
            <p:cNvSpPr txBox="1">
              <a:spLocks noChangeArrowheads="1"/>
            </p:cNvSpPr>
            <p:nvPr/>
          </p:nvSpPr>
          <p:spPr bwMode="auto">
            <a:xfrm>
              <a:off x="2055436" y="3929993"/>
              <a:ext cx="159589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Favored theory is </a:t>
              </a:r>
              <a:r>
                <a:rPr lang="en-US" altLang="en-US" sz="2000">
                  <a:latin typeface="Times" pitchFamily="2" charset="0"/>
                </a:rPr>
                <a:t>better</a:t>
              </a:r>
              <a:r>
                <a:rPr lang="en-US" altLang="en-US" sz="1800">
                  <a:latin typeface="Times" pitchFamily="2" charset="0"/>
                </a:rPr>
                <a:t>.</a:t>
              </a:r>
            </a:p>
          </p:txBody>
        </p:sp>
        <p:sp>
          <p:nvSpPr>
            <p:cNvPr id="67606" name="TextBox 15">
              <a:extLst>
                <a:ext uri="{FF2B5EF4-FFF2-40B4-BE49-F238E27FC236}">
                  <a16:creationId xmlns:a16="http://schemas.microsoft.com/office/drawing/2014/main" id="{A5AED01C-7794-4D82-5DA9-4A0F9C282E5B}"/>
                </a:ext>
              </a:extLst>
            </p:cNvPr>
            <p:cNvSpPr txBox="1">
              <a:spLocks noChangeArrowheads="1"/>
            </p:cNvSpPr>
            <p:nvPr/>
          </p:nvSpPr>
          <p:spPr bwMode="auto">
            <a:xfrm>
              <a:off x="5146976" y="3927213"/>
              <a:ext cx="159589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Favored theory is </a:t>
              </a:r>
              <a:r>
                <a:rPr lang="en-US" altLang="en-US" sz="2000">
                  <a:latin typeface="Times" pitchFamily="2" charset="0"/>
                </a:rPr>
                <a:t>best</a:t>
              </a:r>
              <a:r>
                <a:rPr lang="en-US" altLang="en-US" sz="1800">
                  <a:latin typeface="Times" pitchFamily="2" charset="0"/>
                </a:rPr>
                <a:t>.</a:t>
              </a:r>
            </a:p>
          </p:txBody>
        </p:sp>
        <p:sp>
          <p:nvSpPr>
            <p:cNvPr id="22" name="Right Arrow 21">
              <a:extLst>
                <a:ext uri="{FF2B5EF4-FFF2-40B4-BE49-F238E27FC236}">
                  <a16:creationId xmlns:a16="http://schemas.microsoft.com/office/drawing/2014/main" id="{1E775AB2-A361-9011-D99D-F1B8D1DB335A}"/>
                </a:ext>
              </a:extLst>
            </p:cNvPr>
            <p:cNvSpPr/>
            <p:nvPr/>
          </p:nvSpPr>
          <p:spPr>
            <a:xfrm>
              <a:off x="4135613" y="4059578"/>
              <a:ext cx="619081" cy="350732"/>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4" name="TextBox 23">
            <a:extLst>
              <a:ext uri="{FF2B5EF4-FFF2-40B4-BE49-F238E27FC236}">
                <a16:creationId xmlns:a16="http://schemas.microsoft.com/office/drawing/2014/main" id="{77825716-C8A4-A946-7A53-9A0FCFB3F4DC}"/>
              </a:ext>
            </a:extLst>
          </p:cNvPr>
          <p:cNvSpPr txBox="1">
            <a:spLocks noChangeArrowheads="1"/>
          </p:cNvSpPr>
          <p:nvPr/>
        </p:nvSpPr>
        <p:spPr bwMode="auto">
          <a:xfrm>
            <a:off x="2097088" y="5765800"/>
            <a:ext cx="4695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Tacit assumption that options are exhaustive.</a:t>
            </a:r>
          </a:p>
        </p:txBody>
      </p:sp>
      <p:grpSp>
        <p:nvGrpSpPr>
          <p:cNvPr id="17" name="Group 16">
            <a:extLst>
              <a:ext uri="{FF2B5EF4-FFF2-40B4-BE49-F238E27FC236}">
                <a16:creationId xmlns:a16="http://schemas.microsoft.com/office/drawing/2014/main" id="{20A57CD4-D471-F020-9AA3-5C8EAE475911}"/>
              </a:ext>
            </a:extLst>
          </p:cNvPr>
          <p:cNvGrpSpPr>
            <a:grpSpLocks/>
          </p:cNvGrpSpPr>
          <p:nvPr/>
        </p:nvGrpSpPr>
        <p:grpSpPr bwMode="auto">
          <a:xfrm>
            <a:off x="417513" y="2843213"/>
            <a:ext cx="4721225" cy="1870075"/>
            <a:chOff x="417773" y="2843641"/>
            <a:chExt cx="4720832" cy="1870274"/>
          </a:xfrm>
        </p:grpSpPr>
        <p:pic>
          <p:nvPicPr>
            <p:cNvPr id="11" name="Picture 10" descr="Freundlich.jpg">
              <a:extLst>
                <a:ext uri="{FF2B5EF4-FFF2-40B4-BE49-F238E27FC236}">
                  <a16:creationId xmlns:a16="http://schemas.microsoft.com/office/drawing/2014/main" id="{9943ECE4-38B9-D343-9789-92D651D072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773" y="2843641"/>
              <a:ext cx="4720832" cy="1552740"/>
            </a:xfrm>
            <a:prstGeom prst="rect">
              <a:avLst/>
            </a:prstGeom>
            <a:noFill/>
            <a:ln w="9525">
              <a:solidFill>
                <a:srgbClr val="7F7F7F"/>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67601" name="TextBox 11">
              <a:extLst>
                <a:ext uri="{FF2B5EF4-FFF2-40B4-BE49-F238E27FC236}">
                  <a16:creationId xmlns:a16="http://schemas.microsoft.com/office/drawing/2014/main" id="{B10C6B82-EE40-EF74-EB7A-98CF04FABF04}"/>
                </a:ext>
              </a:extLst>
            </p:cNvPr>
            <p:cNvSpPr txBox="1">
              <a:spLocks noChangeArrowheads="1"/>
            </p:cNvSpPr>
            <p:nvPr/>
          </p:nvSpPr>
          <p:spPr bwMode="auto">
            <a:xfrm>
              <a:off x="417773" y="4436916"/>
              <a:ext cx="13172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February 27, 1915</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65">
            <a:extLst>
              <a:ext uri="{FF2B5EF4-FFF2-40B4-BE49-F238E27FC236}">
                <a16:creationId xmlns:a16="http://schemas.microsoft.com/office/drawing/2014/main" id="{A5B669C5-DDEA-AD1C-0CA9-51547A54BE93}"/>
              </a:ext>
            </a:extLst>
          </p:cNvPr>
          <p:cNvSpPr/>
          <p:nvPr/>
        </p:nvSpPr>
        <p:spPr>
          <a:xfrm>
            <a:off x="1446213" y="4970463"/>
            <a:ext cx="1508125" cy="5365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7" name="Freeform 66">
            <a:extLst>
              <a:ext uri="{FF2B5EF4-FFF2-40B4-BE49-F238E27FC236}">
                <a16:creationId xmlns:a16="http://schemas.microsoft.com/office/drawing/2014/main" id="{89794543-557C-7D6E-A675-1E4B8161A025}"/>
              </a:ext>
            </a:extLst>
          </p:cNvPr>
          <p:cNvSpPr/>
          <p:nvPr/>
        </p:nvSpPr>
        <p:spPr>
          <a:xfrm flipV="1">
            <a:off x="3033713" y="4976813"/>
            <a:ext cx="15081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8" name="Freeform 67">
            <a:extLst>
              <a:ext uri="{FF2B5EF4-FFF2-40B4-BE49-F238E27FC236}">
                <a16:creationId xmlns:a16="http://schemas.microsoft.com/office/drawing/2014/main" id="{7C8A5410-CEAC-6E46-50C3-E368C008A5FB}"/>
              </a:ext>
            </a:extLst>
          </p:cNvPr>
          <p:cNvSpPr/>
          <p:nvPr/>
        </p:nvSpPr>
        <p:spPr>
          <a:xfrm>
            <a:off x="4597400" y="4986338"/>
            <a:ext cx="1903413" cy="500062"/>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9" name="Freeform 68">
            <a:extLst>
              <a:ext uri="{FF2B5EF4-FFF2-40B4-BE49-F238E27FC236}">
                <a16:creationId xmlns:a16="http://schemas.microsoft.com/office/drawing/2014/main" id="{842681F2-676A-C30B-BF45-84AECE51F455}"/>
              </a:ext>
            </a:extLst>
          </p:cNvPr>
          <p:cNvSpPr/>
          <p:nvPr/>
        </p:nvSpPr>
        <p:spPr>
          <a:xfrm flipV="1">
            <a:off x="6572250" y="4997450"/>
            <a:ext cx="15843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4" name="Freeform 73">
            <a:extLst>
              <a:ext uri="{FF2B5EF4-FFF2-40B4-BE49-F238E27FC236}">
                <a16:creationId xmlns:a16="http://schemas.microsoft.com/office/drawing/2014/main" id="{3E384AE1-9758-99B9-D49D-2B83B71C3831}"/>
              </a:ext>
            </a:extLst>
          </p:cNvPr>
          <p:cNvSpPr/>
          <p:nvPr/>
        </p:nvSpPr>
        <p:spPr>
          <a:xfrm>
            <a:off x="1446213" y="3754438"/>
            <a:ext cx="1508125" cy="5365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5" name="Freeform 74">
            <a:extLst>
              <a:ext uri="{FF2B5EF4-FFF2-40B4-BE49-F238E27FC236}">
                <a16:creationId xmlns:a16="http://schemas.microsoft.com/office/drawing/2014/main" id="{5AC99D74-FD46-193B-154B-DBA69D71C421}"/>
              </a:ext>
            </a:extLst>
          </p:cNvPr>
          <p:cNvSpPr/>
          <p:nvPr/>
        </p:nvSpPr>
        <p:spPr>
          <a:xfrm flipV="1">
            <a:off x="3033713" y="3760788"/>
            <a:ext cx="15081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6" name="Freeform 75">
            <a:extLst>
              <a:ext uri="{FF2B5EF4-FFF2-40B4-BE49-F238E27FC236}">
                <a16:creationId xmlns:a16="http://schemas.microsoft.com/office/drawing/2014/main" id="{7F37C74C-A49B-D18F-FDC2-36C59667F258}"/>
              </a:ext>
            </a:extLst>
          </p:cNvPr>
          <p:cNvSpPr/>
          <p:nvPr/>
        </p:nvSpPr>
        <p:spPr>
          <a:xfrm>
            <a:off x="4597400" y="3770313"/>
            <a:ext cx="1903413" cy="500062"/>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7" name="Freeform 76">
            <a:extLst>
              <a:ext uri="{FF2B5EF4-FFF2-40B4-BE49-F238E27FC236}">
                <a16:creationId xmlns:a16="http://schemas.microsoft.com/office/drawing/2014/main" id="{650B5F76-0145-F9E4-40F7-2DB519469A8B}"/>
              </a:ext>
            </a:extLst>
          </p:cNvPr>
          <p:cNvSpPr/>
          <p:nvPr/>
        </p:nvSpPr>
        <p:spPr>
          <a:xfrm flipV="1">
            <a:off x="6572250" y="3781425"/>
            <a:ext cx="15843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2" name="Freeform 81">
            <a:extLst>
              <a:ext uri="{FF2B5EF4-FFF2-40B4-BE49-F238E27FC236}">
                <a16:creationId xmlns:a16="http://schemas.microsoft.com/office/drawing/2014/main" id="{F42AFADD-16D3-1276-756F-A04ACF8327E3}"/>
              </a:ext>
            </a:extLst>
          </p:cNvPr>
          <p:cNvSpPr/>
          <p:nvPr/>
        </p:nvSpPr>
        <p:spPr>
          <a:xfrm flipV="1">
            <a:off x="1446213" y="4370388"/>
            <a:ext cx="1508125" cy="5238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3" name="Freeform 82">
            <a:extLst>
              <a:ext uri="{FF2B5EF4-FFF2-40B4-BE49-F238E27FC236}">
                <a16:creationId xmlns:a16="http://schemas.microsoft.com/office/drawing/2014/main" id="{BE607BB2-63DC-06EA-4D72-E024461AFAA0}"/>
              </a:ext>
            </a:extLst>
          </p:cNvPr>
          <p:cNvSpPr/>
          <p:nvPr/>
        </p:nvSpPr>
        <p:spPr>
          <a:xfrm>
            <a:off x="3033713" y="4383088"/>
            <a:ext cx="15081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4" name="Freeform 83">
            <a:extLst>
              <a:ext uri="{FF2B5EF4-FFF2-40B4-BE49-F238E27FC236}">
                <a16:creationId xmlns:a16="http://schemas.microsoft.com/office/drawing/2014/main" id="{67EC3E84-1AE5-A12D-588F-09D69715C064}"/>
              </a:ext>
            </a:extLst>
          </p:cNvPr>
          <p:cNvSpPr/>
          <p:nvPr/>
        </p:nvSpPr>
        <p:spPr>
          <a:xfrm flipV="1">
            <a:off x="4597400" y="4421188"/>
            <a:ext cx="1903413" cy="488950"/>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5" name="Freeform 84">
            <a:extLst>
              <a:ext uri="{FF2B5EF4-FFF2-40B4-BE49-F238E27FC236}">
                <a16:creationId xmlns:a16="http://schemas.microsoft.com/office/drawing/2014/main" id="{E830020F-9D73-4FC9-91E5-3CFA709E020A}"/>
              </a:ext>
            </a:extLst>
          </p:cNvPr>
          <p:cNvSpPr/>
          <p:nvPr/>
        </p:nvSpPr>
        <p:spPr>
          <a:xfrm>
            <a:off x="6572250" y="4403725"/>
            <a:ext cx="15843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6" name="Freeform 85">
            <a:extLst>
              <a:ext uri="{FF2B5EF4-FFF2-40B4-BE49-F238E27FC236}">
                <a16:creationId xmlns:a16="http://schemas.microsoft.com/office/drawing/2014/main" id="{7EB7F61C-7578-E645-F2E8-7530A993A4A6}"/>
              </a:ext>
            </a:extLst>
          </p:cNvPr>
          <p:cNvSpPr/>
          <p:nvPr/>
        </p:nvSpPr>
        <p:spPr>
          <a:xfrm flipV="1">
            <a:off x="1446213" y="5595938"/>
            <a:ext cx="1508125" cy="5238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7" name="Freeform 86">
            <a:extLst>
              <a:ext uri="{FF2B5EF4-FFF2-40B4-BE49-F238E27FC236}">
                <a16:creationId xmlns:a16="http://schemas.microsoft.com/office/drawing/2014/main" id="{1FE72007-C25B-6223-013B-8FAB1AD0682A}"/>
              </a:ext>
            </a:extLst>
          </p:cNvPr>
          <p:cNvSpPr/>
          <p:nvPr/>
        </p:nvSpPr>
        <p:spPr>
          <a:xfrm>
            <a:off x="3033713" y="5610225"/>
            <a:ext cx="1508125" cy="515938"/>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8" name="Freeform 87">
            <a:extLst>
              <a:ext uri="{FF2B5EF4-FFF2-40B4-BE49-F238E27FC236}">
                <a16:creationId xmlns:a16="http://schemas.microsoft.com/office/drawing/2014/main" id="{8725A2FB-4F4C-EC0A-280D-182A9EAD0887}"/>
              </a:ext>
            </a:extLst>
          </p:cNvPr>
          <p:cNvSpPr/>
          <p:nvPr/>
        </p:nvSpPr>
        <p:spPr>
          <a:xfrm flipV="1">
            <a:off x="4597400" y="5646738"/>
            <a:ext cx="1903413" cy="488950"/>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9" name="Freeform 88">
            <a:extLst>
              <a:ext uri="{FF2B5EF4-FFF2-40B4-BE49-F238E27FC236}">
                <a16:creationId xmlns:a16="http://schemas.microsoft.com/office/drawing/2014/main" id="{F019CAFC-0C6B-4207-C9D1-9B3AAF59C2F4}"/>
              </a:ext>
            </a:extLst>
          </p:cNvPr>
          <p:cNvSpPr/>
          <p:nvPr/>
        </p:nvSpPr>
        <p:spPr>
          <a:xfrm>
            <a:off x="6572250" y="5629275"/>
            <a:ext cx="15843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2484" name="Freeform 62483">
            <a:extLst>
              <a:ext uri="{FF2B5EF4-FFF2-40B4-BE49-F238E27FC236}">
                <a16:creationId xmlns:a16="http://schemas.microsoft.com/office/drawing/2014/main" id="{5D45223C-835F-F94B-4FE6-93479E6FA71D}"/>
              </a:ext>
            </a:extLst>
          </p:cNvPr>
          <p:cNvSpPr/>
          <p:nvPr/>
        </p:nvSpPr>
        <p:spPr>
          <a:xfrm>
            <a:off x="1446213" y="1358900"/>
            <a:ext cx="1508125" cy="5365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9" name="Freeform 58">
            <a:extLst>
              <a:ext uri="{FF2B5EF4-FFF2-40B4-BE49-F238E27FC236}">
                <a16:creationId xmlns:a16="http://schemas.microsoft.com/office/drawing/2014/main" id="{243C2E95-AF92-D00B-B535-07E0B75EA42F}"/>
              </a:ext>
            </a:extLst>
          </p:cNvPr>
          <p:cNvSpPr/>
          <p:nvPr/>
        </p:nvSpPr>
        <p:spPr>
          <a:xfrm flipV="1">
            <a:off x="3033713" y="1365250"/>
            <a:ext cx="15081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0" name="Freeform 59">
            <a:extLst>
              <a:ext uri="{FF2B5EF4-FFF2-40B4-BE49-F238E27FC236}">
                <a16:creationId xmlns:a16="http://schemas.microsoft.com/office/drawing/2014/main" id="{F726B05E-9D65-A0A4-4EB7-28338B13BF9E}"/>
              </a:ext>
            </a:extLst>
          </p:cNvPr>
          <p:cNvSpPr/>
          <p:nvPr/>
        </p:nvSpPr>
        <p:spPr>
          <a:xfrm>
            <a:off x="4597400" y="1374775"/>
            <a:ext cx="1903413" cy="500063"/>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1" name="Freeform 60">
            <a:extLst>
              <a:ext uri="{FF2B5EF4-FFF2-40B4-BE49-F238E27FC236}">
                <a16:creationId xmlns:a16="http://schemas.microsoft.com/office/drawing/2014/main" id="{F32189FC-6E11-1051-A926-03735EABF945}"/>
              </a:ext>
            </a:extLst>
          </p:cNvPr>
          <p:cNvSpPr/>
          <p:nvPr/>
        </p:nvSpPr>
        <p:spPr>
          <a:xfrm flipV="1">
            <a:off x="6572250" y="1385888"/>
            <a:ext cx="1584325" cy="528637"/>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2" name="Freeform 61">
            <a:extLst>
              <a:ext uri="{FF2B5EF4-FFF2-40B4-BE49-F238E27FC236}">
                <a16:creationId xmlns:a16="http://schemas.microsoft.com/office/drawing/2014/main" id="{A8FDFDBE-3E76-EAFB-D64A-16A453BED0C5}"/>
              </a:ext>
            </a:extLst>
          </p:cNvPr>
          <p:cNvSpPr/>
          <p:nvPr/>
        </p:nvSpPr>
        <p:spPr>
          <a:xfrm>
            <a:off x="1446213" y="2565400"/>
            <a:ext cx="1508125" cy="5365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3" name="Freeform 62">
            <a:extLst>
              <a:ext uri="{FF2B5EF4-FFF2-40B4-BE49-F238E27FC236}">
                <a16:creationId xmlns:a16="http://schemas.microsoft.com/office/drawing/2014/main" id="{D55E3CF8-A161-16B8-15BA-9C02DFA7FC55}"/>
              </a:ext>
            </a:extLst>
          </p:cNvPr>
          <p:cNvSpPr/>
          <p:nvPr/>
        </p:nvSpPr>
        <p:spPr>
          <a:xfrm flipV="1">
            <a:off x="3033713" y="2571750"/>
            <a:ext cx="15081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4" name="Freeform 63">
            <a:extLst>
              <a:ext uri="{FF2B5EF4-FFF2-40B4-BE49-F238E27FC236}">
                <a16:creationId xmlns:a16="http://schemas.microsoft.com/office/drawing/2014/main" id="{528E0328-8FCE-0782-A669-F2058613D15D}"/>
              </a:ext>
            </a:extLst>
          </p:cNvPr>
          <p:cNvSpPr/>
          <p:nvPr/>
        </p:nvSpPr>
        <p:spPr>
          <a:xfrm>
            <a:off x="4597400" y="2581275"/>
            <a:ext cx="1903413" cy="500063"/>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5" name="Freeform 64">
            <a:extLst>
              <a:ext uri="{FF2B5EF4-FFF2-40B4-BE49-F238E27FC236}">
                <a16:creationId xmlns:a16="http://schemas.microsoft.com/office/drawing/2014/main" id="{6D51C9E9-6E9B-E045-9C34-276F561B7F6A}"/>
              </a:ext>
            </a:extLst>
          </p:cNvPr>
          <p:cNvSpPr/>
          <p:nvPr/>
        </p:nvSpPr>
        <p:spPr>
          <a:xfrm flipV="1">
            <a:off x="6572250" y="2592388"/>
            <a:ext cx="15843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0" name="Freeform 69">
            <a:extLst>
              <a:ext uri="{FF2B5EF4-FFF2-40B4-BE49-F238E27FC236}">
                <a16:creationId xmlns:a16="http://schemas.microsoft.com/office/drawing/2014/main" id="{9A3241F8-A213-FBEE-A152-4D4F8AB18D0D}"/>
              </a:ext>
            </a:extLst>
          </p:cNvPr>
          <p:cNvSpPr/>
          <p:nvPr/>
        </p:nvSpPr>
        <p:spPr>
          <a:xfrm flipV="1">
            <a:off x="1455738" y="1970088"/>
            <a:ext cx="1508125" cy="5238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1" name="Freeform 70">
            <a:extLst>
              <a:ext uri="{FF2B5EF4-FFF2-40B4-BE49-F238E27FC236}">
                <a16:creationId xmlns:a16="http://schemas.microsoft.com/office/drawing/2014/main" id="{8C81551D-F31E-1421-318F-5E61E4C5646B}"/>
              </a:ext>
            </a:extLst>
          </p:cNvPr>
          <p:cNvSpPr/>
          <p:nvPr/>
        </p:nvSpPr>
        <p:spPr>
          <a:xfrm>
            <a:off x="3043238" y="1982788"/>
            <a:ext cx="15081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2" name="Freeform 71">
            <a:extLst>
              <a:ext uri="{FF2B5EF4-FFF2-40B4-BE49-F238E27FC236}">
                <a16:creationId xmlns:a16="http://schemas.microsoft.com/office/drawing/2014/main" id="{EC2A0CC4-48F9-1BE1-8020-C313CD36F6E1}"/>
              </a:ext>
            </a:extLst>
          </p:cNvPr>
          <p:cNvSpPr/>
          <p:nvPr/>
        </p:nvSpPr>
        <p:spPr>
          <a:xfrm flipV="1">
            <a:off x="4606925" y="2020888"/>
            <a:ext cx="1903413" cy="488950"/>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3" name="Freeform 72">
            <a:extLst>
              <a:ext uri="{FF2B5EF4-FFF2-40B4-BE49-F238E27FC236}">
                <a16:creationId xmlns:a16="http://schemas.microsoft.com/office/drawing/2014/main" id="{C0175BA8-6198-4EF4-E037-6B01B6C53A10}"/>
              </a:ext>
            </a:extLst>
          </p:cNvPr>
          <p:cNvSpPr/>
          <p:nvPr/>
        </p:nvSpPr>
        <p:spPr>
          <a:xfrm>
            <a:off x="6581775" y="2003425"/>
            <a:ext cx="15843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8" name="Freeform 77">
            <a:extLst>
              <a:ext uri="{FF2B5EF4-FFF2-40B4-BE49-F238E27FC236}">
                <a16:creationId xmlns:a16="http://schemas.microsoft.com/office/drawing/2014/main" id="{77EABC3A-870A-EC02-A9F3-EC257F045B42}"/>
              </a:ext>
            </a:extLst>
          </p:cNvPr>
          <p:cNvSpPr/>
          <p:nvPr/>
        </p:nvSpPr>
        <p:spPr>
          <a:xfrm flipV="1">
            <a:off x="1450975" y="3170238"/>
            <a:ext cx="1508125" cy="525462"/>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9" name="Freeform 78">
            <a:extLst>
              <a:ext uri="{FF2B5EF4-FFF2-40B4-BE49-F238E27FC236}">
                <a16:creationId xmlns:a16="http://schemas.microsoft.com/office/drawing/2014/main" id="{DCB26AEE-5059-DD93-B887-97366771D4C9}"/>
              </a:ext>
            </a:extLst>
          </p:cNvPr>
          <p:cNvSpPr/>
          <p:nvPr/>
        </p:nvSpPr>
        <p:spPr>
          <a:xfrm>
            <a:off x="3038475" y="3184525"/>
            <a:ext cx="15081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0" name="Freeform 79">
            <a:extLst>
              <a:ext uri="{FF2B5EF4-FFF2-40B4-BE49-F238E27FC236}">
                <a16:creationId xmlns:a16="http://schemas.microsoft.com/office/drawing/2014/main" id="{01086BEE-48B4-E9BF-EEA4-CF05172C6351}"/>
              </a:ext>
            </a:extLst>
          </p:cNvPr>
          <p:cNvSpPr/>
          <p:nvPr/>
        </p:nvSpPr>
        <p:spPr>
          <a:xfrm flipV="1">
            <a:off x="4602163" y="3222625"/>
            <a:ext cx="1903412" cy="487363"/>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1" name="Freeform 80">
            <a:extLst>
              <a:ext uri="{FF2B5EF4-FFF2-40B4-BE49-F238E27FC236}">
                <a16:creationId xmlns:a16="http://schemas.microsoft.com/office/drawing/2014/main" id="{B61A9509-850D-F485-7324-7F0D14C564A0}"/>
              </a:ext>
            </a:extLst>
          </p:cNvPr>
          <p:cNvSpPr/>
          <p:nvPr/>
        </p:nvSpPr>
        <p:spPr>
          <a:xfrm>
            <a:off x="6577013" y="3205163"/>
            <a:ext cx="15843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2483" name="Freeform 62482">
            <a:extLst>
              <a:ext uri="{FF2B5EF4-FFF2-40B4-BE49-F238E27FC236}">
                <a16:creationId xmlns:a16="http://schemas.microsoft.com/office/drawing/2014/main" id="{E68B9EE6-B5FB-2489-D111-BB11AA353A37}"/>
              </a:ext>
            </a:extLst>
          </p:cNvPr>
          <p:cNvSpPr/>
          <p:nvPr/>
        </p:nvSpPr>
        <p:spPr>
          <a:xfrm>
            <a:off x="1425575" y="754063"/>
            <a:ext cx="1535113" cy="515937"/>
          </a:xfrm>
          <a:custGeom>
            <a:avLst/>
            <a:gdLst>
              <a:gd name="connsiteX0" fmla="*/ 20374 w 1534895"/>
              <a:gd name="connsiteY0" fmla="*/ 0 h 516175"/>
              <a:gd name="connsiteX1" fmla="*/ 1534895 w 1534895"/>
              <a:gd name="connsiteY1" fmla="*/ 20375 h 516175"/>
              <a:gd name="connsiteX2" fmla="*/ 1528103 w 1534895"/>
              <a:gd name="connsiteY2" fmla="*/ 516175 h 516175"/>
              <a:gd name="connsiteX3" fmla="*/ 0 w 1534895"/>
              <a:gd name="connsiteY3" fmla="*/ 509383 h 516175"/>
              <a:gd name="connsiteX4" fmla="*/ 20374 w 1534895"/>
              <a:gd name="connsiteY4" fmla="*/ 0 h 5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95" h="516175">
                <a:moveTo>
                  <a:pt x="20374" y="0"/>
                </a:moveTo>
                <a:lnTo>
                  <a:pt x="1534895" y="20375"/>
                </a:lnTo>
                <a:lnTo>
                  <a:pt x="1528103" y="516175"/>
                </a:lnTo>
                <a:lnTo>
                  <a:pt x="0" y="509383"/>
                </a:lnTo>
                <a:lnTo>
                  <a:pt x="20374"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2" name="Freeform 51">
            <a:extLst>
              <a:ext uri="{FF2B5EF4-FFF2-40B4-BE49-F238E27FC236}">
                <a16:creationId xmlns:a16="http://schemas.microsoft.com/office/drawing/2014/main" id="{1CDE6622-E5C7-7FC2-F45A-31842FF92B09}"/>
              </a:ext>
            </a:extLst>
          </p:cNvPr>
          <p:cNvSpPr/>
          <p:nvPr/>
        </p:nvSpPr>
        <p:spPr>
          <a:xfrm flipV="1">
            <a:off x="3006725" y="781050"/>
            <a:ext cx="1535113" cy="522288"/>
          </a:xfrm>
          <a:custGeom>
            <a:avLst/>
            <a:gdLst>
              <a:gd name="connsiteX0" fmla="*/ 20374 w 1534895"/>
              <a:gd name="connsiteY0" fmla="*/ 0 h 516175"/>
              <a:gd name="connsiteX1" fmla="*/ 1534895 w 1534895"/>
              <a:gd name="connsiteY1" fmla="*/ 20375 h 516175"/>
              <a:gd name="connsiteX2" fmla="*/ 1528103 w 1534895"/>
              <a:gd name="connsiteY2" fmla="*/ 516175 h 516175"/>
              <a:gd name="connsiteX3" fmla="*/ 0 w 1534895"/>
              <a:gd name="connsiteY3" fmla="*/ 509383 h 516175"/>
              <a:gd name="connsiteX4" fmla="*/ 20374 w 1534895"/>
              <a:gd name="connsiteY4" fmla="*/ 0 h 5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95" h="516175">
                <a:moveTo>
                  <a:pt x="20374" y="0"/>
                </a:moveTo>
                <a:lnTo>
                  <a:pt x="1534895" y="20375"/>
                </a:lnTo>
                <a:lnTo>
                  <a:pt x="1528103" y="516175"/>
                </a:lnTo>
                <a:lnTo>
                  <a:pt x="0" y="509383"/>
                </a:lnTo>
                <a:lnTo>
                  <a:pt x="20374"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6" name="Freeform 55">
            <a:extLst>
              <a:ext uri="{FF2B5EF4-FFF2-40B4-BE49-F238E27FC236}">
                <a16:creationId xmlns:a16="http://schemas.microsoft.com/office/drawing/2014/main" id="{FDF2CE28-4C8B-D261-D51D-6FE5FAB9C232}"/>
              </a:ext>
            </a:extLst>
          </p:cNvPr>
          <p:cNvSpPr/>
          <p:nvPr/>
        </p:nvSpPr>
        <p:spPr>
          <a:xfrm>
            <a:off x="4594225" y="766763"/>
            <a:ext cx="1857375" cy="515937"/>
          </a:xfrm>
          <a:custGeom>
            <a:avLst/>
            <a:gdLst>
              <a:gd name="connsiteX0" fmla="*/ 20374 w 1534895"/>
              <a:gd name="connsiteY0" fmla="*/ 0 h 516175"/>
              <a:gd name="connsiteX1" fmla="*/ 1534895 w 1534895"/>
              <a:gd name="connsiteY1" fmla="*/ 20375 h 516175"/>
              <a:gd name="connsiteX2" fmla="*/ 1528103 w 1534895"/>
              <a:gd name="connsiteY2" fmla="*/ 516175 h 516175"/>
              <a:gd name="connsiteX3" fmla="*/ 0 w 1534895"/>
              <a:gd name="connsiteY3" fmla="*/ 509383 h 516175"/>
              <a:gd name="connsiteX4" fmla="*/ 20374 w 1534895"/>
              <a:gd name="connsiteY4" fmla="*/ 0 h 5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95" h="516175">
                <a:moveTo>
                  <a:pt x="20374" y="0"/>
                </a:moveTo>
                <a:lnTo>
                  <a:pt x="1534895" y="20375"/>
                </a:lnTo>
                <a:lnTo>
                  <a:pt x="1528103" y="516175"/>
                </a:lnTo>
                <a:lnTo>
                  <a:pt x="0" y="509383"/>
                </a:lnTo>
                <a:lnTo>
                  <a:pt x="20374"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7" name="Freeform 56">
            <a:extLst>
              <a:ext uri="{FF2B5EF4-FFF2-40B4-BE49-F238E27FC236}">
                <a16:creationId xmlns:a16="http://schemas.microsoft.com/office/drawing/2014/main" id="{4883C72B-9293-C4E7-3735-4BA396672770}"/>
              </a:ext>
            </a:extLst>
          </p:cNvPr>
          <p:cNvSpPr/>
          <p:nvPr/>
        </p:nvSpPr>
        <p:spPr>
          <a:xfrm flipV="1">
            <a:off x="6559550" y="781050"/>
            <a:ext cx="1533525" cy="522288"/>
          </a:xfrm>
          <a:custGeom>
            <a:avLst/>
            <a:gdLst>
              <a:gd name="connsiteX0" fmla="*/ 20374 w 1534895"/>
              <a:gd name="connsiteY0" fmla="*/ 0 h 516175"/>
              <a:gd name="connsiteX1" fmla="*/ 1534895 w 1534895"/>
              <a:gd name="connsiteY1" fmla="*/ 20375 h 516175"/>
              <a:gd name="connsiteX2" fmla="*/ 1528103 w 1534895"/>
              <a:gd name="connsiteY2" fmla="*/ 516175 h 516175"/>
              <a:gd name="connsiteX3" fmla="*/ 0 w 1534895"/>
              <a:gd name="connsiteY3" fmla="*/ 509383 h 516175"/>
              <a:gd name="connsiteX4" fmla="*/ 20374 w 1534895"/>
              <a:gd name="connsiteY4" fmla="*/ 0 h 5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95" h="516175">
                <a:moveTo>
                  <a:pt x="20374" y="0"/>
                </a:moveTo>
                <a:lnTo>
                  <a:pt x="1534895" y="20375"/>
                </a:lnTo>
                <a:lnTo>
                  <a:pt x="1528103" y="516175"/>
                </a:lnTo>
                <a:lnTo>
                  <a:pt x="0" y="509383"/>
                </a:lnTo>
                <a:lnTo>
                  <a:pt x="20374"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8645" name="Title 1">
            <a:extLst>
              <a:ext uri="{FF2B5EF4-FFF2-40B4-BE49-F238E27FC236}">
                <a16:creationId xmlns:a16="http://schemas.microsoft.com/office/drawing/2014/main" id="{13AFC329-1C83-D531-5335-F825E01C126E}"/>
              </a:ext>
            </a:extLst>
          </p:cNvPr>
          <p:cNvSpPr>
            <a:spLocks noGrp="1"/>
          </p:cNvSpPr>
          <p:nvPr>
            <p:ph type="title"/>
          </p:nvPr>
        </p:nvSpPr>
        <p:spPr>
          <a:xfrm>
            <a:off x="412750" y="219075"/>
            <a:ext cx="598488" cy="58738"/>
          </a:xfrm>
        </p:spPr>
        <p:txBody>
          <a:bodyPr/>
          <a:lstStyle/>
          <a:p>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p:txBody>
      </p:sp>
      <p:sp>
        <p:nvSpPr>
          <p:cNvPr id="68646" name="Slide Number Placeholder 3">
            <a:extLst>
              <a:ext uri="{FF2B5EF4-FFF2-40B4-BE49-F238E27FC236}">
                <a16:creationId xmlns:a16="http://schemas.microsoft.com/office/drawing/2014/main" id="{A902F52D-766F-DD80-3E8F-471F186960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4A0FF81-59D0-6940-B248-B23418F6AC93}" type="slidenum">
              <a:rPr lang="en-US" altLang="en-US" sz="1200">
                <a:solidFill>
                  <a:srgbClr val="898989"/>
                </a:solidFill>
                <a:latin typeface="Times New Roman" panose="02020603050405020304" pitchFamily="18" charset="0"/>
                <a:cs typeface="Times New Roman" panose="02020603050405020304" pitchFamily="18" charset="0"/>
              </a:rPr>
              <a:pPr eaLnBrk="1" hangingPunct="1"/>
              <a:t>54</a:t>
            </a:fld>
            <a:endParaRPr lang="en-US" altLang="en-US" sz="1200">
              <a:solidFill>
                <a:srgbClr val="898989"/>
              </a:solidFill>
              <a:latin typeface="Times New Roman" panose="02020603050405020304" pitchFamily="18" charset="0"/>
              <a:cs typeface="Times New Roman" panose="02020603050405020304" pitchFamily="18" charset="0"/>
            </a:endParaRPr>
          </a:p>
        </p:txBody>
      </p:sp>
      <p:sp>
        <p:nvSpPr>
          <p:cNvPr id="68647" name="Content Placeholder 6">
            <a:extLst>
              <a:ext uri="{FF2B5EF4-FFF2-40B4-BE49-F238E27FC236}">
                <a16:creationId xmlns:a16="http://schemas.microsoft.com/office/drawing/2014/main" id="{9313ED0A-CE3A-3263-A50E-430C4DD91C88}"/>
              </a:ext>
            </a:extLst>
          </p:cNvPr>
          <p:cNvSpPr>
            <a:spLocks noGrp="1"/>
          </p:cNvSpPr>
          <p:nvPr>
            <p:ph idx="1"/>
          </p:nvPr>
        </p:nvSpPr>
        <p:spPr/>
        <p:txBody>
          <a:bodyPr/>
          <a:lstStyle/>
          <a:p>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68648" name="TextBox 16">
            <a:extLst>
              <a:ext uri="{FF2B5EF4-FFF2-40B4-BE49-F238E27FC236}">
                <a16:creationId xmlns:a16="http://schemas.microsoft.com/office/drawing/2014/main" id="{0C83FE5C-C6D7-1CB3-C04D-11D416D5D6A2}"/>
              </a:ext>
            </a:extLst>
          </p:cNvPr>
          <p:cNvSpPr txBox="1">
            <a:spLocks noChangeArrowheads="1"/>
          </p:cNvSpPr>
          <p:nvPr/>
        </p:nvSpPr>
        <p:spPr bwMode="auto">
          <a:xfrm>
            <a:off x="1582738" y="814388"/>
            <a:ext cx="1133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New Roman" panose="02020603050405020304" pitchFamily="18" charset="0"/>
                <a:cs typeface="Times New Roman" panose="02020603050405020304" pitchFamily="18" charset="0"/>
              </a:rPr>
              <a:t>Abduction</a:t>
            </a:r>
          </a:p>
        </p:txBody>
      </p:sp>
      <p:sp>
        <p:nvSpPr>
          <p:cNvPr id="68649" name="TextBox 17">
            <a:extLst>
              <a:ext uri="{FF2B5EF4-FFF2-40B4-BE49-F238E27FC236}">
                <a16:creationId xmlns:a16="http://schemas.microsoft.com/office/drawing/2014/main" id="{89D461E2-09AD-DE92-2AB9-B26989DD2310}"/>
              </a:ext>
            </a:extLst>
          </p:cNvPr>
          <p:cNvSpPr txBox="1">
            <a:spLocks noChangeArrowheads="1"/>
          </p:cNvSpPr>
          <p:nvPr/>
        </p:nvSpPr>
        <p:spPr bwMode="auto">
          <a:xfrm>
            <a:off x="3371850" y="814388"/>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New Roman" panose="02020603050405020304" pitchFamily="18" charset="0"/>
                <a:cs typeface="Times New Roman" panose="02020603050405020304" pitchFamily="18" charset="0"/>
              </a:rPr>
              <a:t>Foil</a:t>
            </a:r>
          </a:p>
        </p:txBody>
      </p:sp>
      <p:sp>
        <p:nvSpPr>
          <p:cNvPr id="68650" name="TextBox 18">
            <a:extLst>
              <a:ext uri="{FF2B5EF4-FFF2-40B4-BE49-F238E27FC236}">
                <a16:creationId xmlns:a16="http://schemas.microsoft.com/office/drawing/2014/main" id="{38B0CC9F-DA76-3929-B793-527982B1EFC7}"/>
              </a:ext>
            </a:extLst>
          </p:cNvPr>
          <p:cNvSpPr txBox="1">
            <a:spLocks noChangeArrowheads="1"/>
          </p:cNvSpPr>
          <p:nvPr/>
        </p:nvSpPr>
        <p:spPr bwMode="auto">
          <a:xfrm>
            <a:off x="4624388" y="814388"/>
            <a:ext cx="166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New Roman" panose="02020603050405020304" pitchFamily="18" charset="0"/>
                <a:cs typeface="Times New Roman" panose="02020603050405020304" pitchFamily="18" charset="0"/>
              </a:rPr>
              <a:t>Foil eliminated</a:t>
            </a:r>
          </a:p>
        </p:txBody>
      </p:sp>
      <p:sp>
        <p:nvSpPr>
          <p:cNvPr id="68651" name="TextBox 19">
            <a:extLst>
              <a:ext uri="{FF2B5EF4-FFF2-40B4-BE49-F238E27FC236}">
                <a16:creationId xmlns:a16="http://schemas.microsoft.com/office/drawing/2014/main" id="{6F92EAEF-A3A7-4E24-4FB9-58761D6A6332}"/>
              </a:ext>
            </a:extLst>
          </p:cNvPr>
          <p:cNvSpPr txBox="1">
            <a:spLocks noChangeArrowheads="1"/>
          </p:cNvSpPr>
          <p:nvPr/>
        </p:nvSpPr>
        <p:spPr bwMode="auto">
          <a:xfrm>
            <a:off x="6588125" y="793750"/>
            <a:ext cx="1557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i="1">
                <a:latin typeface="Times New Roman" panose="02020603050405020304" pitchFamily="18" charset="0"/>
                <a:cs typeface="Times New Roman" panose="02020603050405020304" pitchFamily="18" charset="0"/>
              </a:rPr>
              <a:t>Generalization </a:t>
            </a:r>
            <a:r>
              <a:rPr lang="en-US" altLang="en-US" sz="1200" i="1">
                <a:latin typeface="Times New Roman" panose="02020603050405020304" pitchFamily="18" charset="0"/>
                <a:cs typeface="Times New Roman" panose="02020603050405020304" pitchFamily="18" charset="0"/>
              </a:rPr>
              <a:t>from better to best</a:t>
            </a:r>
          </a:p>
        </p:txBody>
      </p:sp>
      <p:sp>
        <p:nvSpPr>
          <p:cNvPr id="68652" name="TextBox 20">
            <a:extLst>
              <a:ext uri="{FF2B5EF4-FFF2-40B4-BE49-F238E27FC236}">
                <a16:creationId xmlns:a16="http://schemas.microsoft.com/office/drawing/2014/main" id="{CB09581F-1525-3C53-65F6-0477BE56618E}"/>
              </a:ext>
            </a:extLst>
          </p:cNvPr>
          <p:cNvSpPr txBox="1">
            <a:spLocks noChangeArrowheads="1"/>
          </p:cNvSpPr>
          <p:nvPr/>
        </p:nvSpPr>
        <p:spPr bwMode="auto">
          <a:xfrm>
            <a:off x="1397000" y="1404938"/>
            <a:ext cx="1595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Darwin on the origin of species </a:t>
            </a:r>
          </a:p>
        </p:txBody>
      </p:sp>
      <p:sp>
        <p:nvSpPr>
          <p:cNvPr id="68653" name="TextBox 1">
            <a:extLst>
              <a:ext uri="{FF2B5EF4-FFF2-40B4-BE49-F238E27FC236}">
                <a16:creationId xmlns:a16="http://schemas.microsoft.com/office/drawing/2014/main" id="{6CB2C49D-3C7D-AB29-4ECE-1AAE53C446EE}"/>
              </a:ext>
            </a:extLst>
          </p:cNvPr>
          <p:cNvSpPr txBox="1">
            <a:spLocks noChangeArrowheads="1"/>
          </p:cNvSpPr>
          <p:nvPr/>
        </p:nvSpPr>
        <p:spPr bwMode="auto">
          <a:xfrm>
            <a:off x="1397000" y="1928813"/>
            <a:ext cx="1595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Lyell’s uniformitarian geology </a:t>
            </a:r>
          </a:p>
        </p:txBody>
      </p:sp>
      <p:sp>
        <p:nvSpPr>
          <p:cNvPr id="68654" name="TextBox 2">
            <a:extLst>
              <a:ext uri="{FF2B5EF4-FFF2-40B4-BE49-F238E27FC236}">
                <a16:creationId xmlns:a16="http://schemas.microsoft.com/office/drawing/2014/main" id="{BA6F8322-49EF-4E98-8448-376D0790A6A2}"/>
              </a:ext>
            </a:extLst>
          </p:cNvPr>
          <p:cNvSpPr txBox="1">
            <a:spLocks noChangeArrowheads="1"/>
          </p:cNvSpPr>
          <p:nvPr/>
        </p:nvSpPr>
        <p:spPr bwMode="auto">
          <a:xfrm>
            <a:off x="1397000" y="2520950"/>
            <a:ext cx="1595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Thomson for cathode rays as charged particles </a:t>
            </a:r>
          </a:p>
        </p:txBody>
      </p:sp>
      <p:sp>
        <p:nvSpPr>
          <p:cNvPr id="68655" name="TextBox 3">
            <a:extLst>
              <a:ext uri="{FF2B5EF4-FFF2-40B4-BE49-F238E27FC236}">
                <a16:creationId xmlns:a16="http://schemas.microsoft.com/office/drawing/2014/main" id="{5E3C158D-AA02-3274-AF7A-E5A2487863B3}"/>
              </a:ext>
            </a:extLst>
          </p:cNvPr>
          <p:cNvSpPr txBox="1">
            <a:spLocks noChangeArrowheads="1"/>
          </p:cNvSpPr>
          <p:nvPr/>
        </p:nvSpPr>
        <p:spPr bwMode="auto">
          <a:xfrm>
            <a:off x="1397000" y="3729038"/>
            <a:ext cx="1595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Einstein’s explanation of Mercury’s anomalous motion </a:t>
            </a:r>
          </a:p>
        </p:txBody>
      </p:sp>
      <p:sp>
        <p:nvSpPr>
          <p:cNvPr id="68656" name="TextBox 4">
            <a:extLst>
              <a:ext uri="{FF2B5EF4-FFF2-40B4-BE49-F238E27FC236}">
                <a16:creationId xmlns:a16="http://schemas.microsoft.com/office/drawing/2014/main" id="{1AA55C12-CCEF-25E1-8131-F1030E50A609}"/>
              </a:ext>
            </a:extLst>
          </p:cNvPr>
          <p:cNvSpPr txBox="1">
            <a:spLocks noChangeArrowheads="1"/>
          </p:cNvSpPr>
          <p:nvPr/>
        </p:nvSpPr>
        <p:spPr bwMode="auto">
          <a:xfrm>
            <a:off x="1397000" y="4311650"/>
            <a:ext cx="1595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Cosmic background radiation from the big bang </a:t>
            </a:r>
          </a:p>
        </p:txBody>
      </p:sp>
      <p:sp>
        <p:nvSpPr>
          <p:cNvPr id="68657" name="TextBox 5">
            <a:extLst>
              <a:ext uri="{FF2B5EF4-FFF2-40B4-BE49-F238E27FC236}">
                <a16:creationId xmlns:a16="http://schemas.microsoft.com/office/drawing/2014/main" id="{5B8FD2A5-1F82-CEAD-D885-901B49DE590F}"/>
              </a:ext>
            </a:extLst>
          </p:cNvPr>
          <p:cNvSpPr txBox="1">
            <a:spLocks noChangeArrowheads="1"/>
          </p:cNvSpPr>
          <p:nvPr/>
        </p:nvSpPr>
        <p:spPr bwMode="auto">
          <a:xfrm>
            <a:off x="1397000" y="4921250"/>
            <a:ext cx="1595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Lavoisier’s oxygen chemistry. </a:t>
            </a:r>
          </a:p>
        </p:txBody>
      </p:sp>
      <p:sp>
        <p:nvSpPr>
          <p:cNvPr id="68658" name="TextBox 6">
            <a:extLst>
              <a:ext uri="{FF2B5EF4-FFF2-40B4-BE49-F238E27FC236}">
                <a16:creationId xmlns:a16="http://schemas.microsoft.com/office/drawing/2014/main" id="{BF8FA8D2-B6AE-A255-A382-475463EF2F8A}"/>
              </a:ext>
            </a:extLst>
          </p:cNvPr>
          <p:cNvSpPr txBox="1">
            <a:spLocks noChangeArrowheads="1"/>
          </p:cNvSpPr>
          <p:nvPr/>
        </p:nvSpPr>
        <p:spPr bwMode="auto">
          <a:xfrm>
            <a:off x="1397000" y="5683250"/>
            <a:ext cx="1595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Wave theory of light. </a:t>
            </a:r>
          </a:p>
        </p:txBody>
      </p:sp>
      <p:sp>
        <p:nvSpPr>
          <p:cNvPr id="68659" name="TextBox 16">
            <a:extLst>
              <a:ext uri="{FF2B5EF4-FFF2-40B4-BE49-F238E27FC236}">
                <a16:creationId xmlns:a16="http://schemas.microsoft.com/office/drawing/2014/main" id="{7A3D3A5B-8C5D-97AC-C20F-3A9B489375A1}"/>
              </a:ext>
            </a:extLst>
          </p:cNvPr>
          <p:cNvSpPr txBox="1">
            <a:spLocks noChangeArrowheads="1"/>
          </p:cNvSpPr>
          <p:nvPr/>
        </p:nvSpPr>
        <p:spPr bwMode="auto">
          <a:xfrm>
            <a:off x="1397000" y="3122613"/>
            <a:ext cx="1595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Lenard for cathode rays as ether processes </a:t>
            </a:r>
          </a:p>
        </p:txBody>
      </p:sp>
      <p:sp>
        <p:nvSpPr>
          <p:cNvPr id="68660" name="TextBox 17">
            <a:extLst>
              <a:ext uri="{FF2B5EF4-FFF2-40B4-BE49-F238E27FC236}">
                <a16:creationId xmlns:a16="http://schemas.microsoft.com/office/drawing/2014/main" id="{1127A246-7F73-41E2-F07C-E489892080C5}"/>
              </a:ext>
            </a:extLst>
          </p:cNvPr>
          <p:cNvSpPr txBox="1">
            <a:spLocks noChangeArrowheads="1"/>
          </p:cNvSpPr>
          <p:nvPr/>
        </p:nvSpPr>
        <p:spPr bwMode="auto">
          <a:xfrm>
            <a:off x="2992438" y="1512888"/>
            <a:ext cx="1558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Independent creation </a:t>
            </a:r>
          </a:p>
        </p:txBody>
      </p:sp>
      <p:sp>
        <p:nvSpPr>
          <p:cNvPr id="68661" name="TextBox 18">
            <a:extLst>
              <a:ext uri="{FF2B5EF4-FFF2-40B4-BE49-F238E27FC236}">
                <a16:creationId xmlns:a16="http://schemas.microsoft.com/office/drawing/2014/main" id="{065616EF-4053-93BF-0EAF-78B9E9F2BBE1}"/>
              </a:ext>
            </a:extLst>
          </p:cNvPr>
          <p:cNvSpPr txBox="1">
            <a:spLocks noChangeArrowheads="1"/>
          </p:cNvSpPr>
          <p:nvPr/>
        </p:nvSpPr>
        <p:spPr bwMode="auto">
          <a:xfrm>
            <a:off x="2992438" y="1928813"/>
            <a:ext cx="154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Geologies using presently unknown causes </a:t>
            </a:r>
          </a:p>
        </p:txBody>
      </p:sp>
      <p:sp>
        <p:nvSpPr>
          <p:cNvPr id="68662" name="TextBox 19">
            <a:extLst>
              <a:ext uri="{FF2B5EF4-FFF2-40B4-BE49-F238E27FC236}">
                <a16:creationId xmlns:a16="http://schemas.microsoft.com/office/drawing/2014/main" id="{67DEBACD-FD54-C3B7-4C3D-4CFFB0646382}"/>
              </a:ext>
            </a:extLst>
          </p:cNvPr>
          <p:cNvSpPr txBox="1">
            <a:spLocks noChangeArrowheads="1"/>
          </p:cNvSpPr>
          <p:nvPr/>
        </p:nvSpPr>
        <p:spPr bwMode="auto">
          <a:xfrm>
            <a:off x="2992438" y="2520950"/>
            <a:ext cx="154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Cathode rays are processes in the ether. </a:t>
            </a:r>
          </a:p>
        </p:txBody>
      </p:sp>
      <p:sp>
        <p:nvSpPr>
          <p:cNvPr id="68663" name="TextBox 20">
            <a:extLst>
              <a:ext uri="{FF2B5EF4-FFF2-40B4-BE49-F238E27FC236}">
                <a16:creationId xmlns:a16="http://schemas.microsoft.com/office/drawing/2014/main" id="{D1DCE12F-FC3A-988C-DAEE-7998B35C39F5}"/>
              </a:ext>
            </a:extLst>
          </p:cNvPr>
          <p:cNvSpPr txBox="1">
            <a:spLocks noChangeArrowheads="1"/>
          </p:cNvSpPr>
          <p:nvPr/>
        </p:nvSpPr>
        <p:spPr bwMode="auto">
          <a:xfrm>
            <a:off x="2992438" y="3122613"/>
            <a:ext cx="154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Cathode rays are processes in matter </a:t>
            </a:r>
          </a:p>
        </p:txBody>
      </p:sp>
      <p:sp>
        <p:nvSpPr>
          <p:cNvPr id="68664" name="TextBox 21">
            <a:extLst>
              <a:ext uri="{FF2B5EF4-FFF2-40B4-BE49-F238E27FC236}">
                <a16:creationId xmlns:a16="http://schemas.microsoft.com/office/drawing/2014/main" id="{4A0B0123-7A36-3FDF-4686-E18846C9873E}"/>
              </a:ext>
            </a:extLst>
          </p:cNvPr>
          <p:cNvSpPr txBox="1">
            <a:spLocks noChangeArrowheads="1"/>
          </p:cNvSpPr>
          <p:nvPr/>
        </p:nvSpPr>
        <p:spPr bwMode="auto">
          <a:xfrm>
            <a:off x="2992438" y="3729038"/>
            <a:ext cx="154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Many. Modifications to Newtonian theory. Unobserved masses. </a:t>
            </a:r>
          </a:p>
        </p:txBody>
      </p:sp>
      <p:sp>
        <p:nvSpPr>
          <p:cNvPr id="23" name="TextBox 22">
            <a:extLst>
              <a:ext uri="{FF2B5EF4-FFF2-40B4-BE49-F238E27FC236}">
                <a16:creationId xmlns:a16="http://schemas.microsoft.com/office/drawing/2014/main" id="{46DC02A2-D955-AB83-AEF7-2A9445D5944F}"/>
              </a:ext>
            </a:extLst>
          </p:cNvPr>
          <p:cNvSpPr txBox="1"/>
          <p:nvPr/>
        </p:nvSpPr>
        <p:spPr>
          <a:xfrm>
            <a:off x="2992438" y="4311650"/>
            <a:ext cx="1549400" cy="784830"/>
          </a:xfrm>
          <a:prstGeom prst="rect">
            <a:avLst/>
          </a:prstGeom>
          <a:noFill/>
        </p:spPr>
        <p:txBody>
          <a:bodyPr>
            <a:spAutoFit/>
          </a:bodyPr>
          <a:lstStyle/>
          <a:p>
            <a:pPr>
              <a:defRPr/>
            </a:pPr>
            <a:r>
              <a:rPr lang="en-US" sz="1200" dirty="0">
                <a:latin typeface="Times New Roman" panose="02020603050405020304" pitchFamily="18" charset="0"/>
                <a:ea typeface="ＭＳ Ｐゴシック" charset="0"/>
                <a:cs typeface="Times New Roman" panose="02020603050405020304" pitchFamily="18" charset="0"/>
              </a:rPr>
              <a:t>Alternative cosmologies, </a:t>
            </a:r>
            <a:r>
              <a:rPr lang="en-US" sz="1050" dirty="0">
                <a:latin typeface="Times New Roman" panose="02020603050405020304" pitchFamily="18" charset="0"/>
                <a:ea typeface="ＭＳ Ｐゴシック" charset="0"/>
                <a:cs typeface="Times New Roman" panose="02020603050405020304" pitchFamily="18" charset="0"/>
              </a:rPr>
              <a:t>especially steady state cosmology </a:t>
            </a:r>
            <a:endParaRPr lang="en-US" sz="1200" dirty="0">
              <a:latin typeface="Times New Roman" panose="02020603050405020304" pitchFamily="18" charset="0"/>
              <a:ea typeface="ＭＳ Ｐゴシック" charset="0"/>
              <a:cs typeface="Times New Roman" panose="02020603050405020304" pitchFamily="18" charset="0"/>
            </a:endParaRPr>
          </a:p>
        </p:txBody>
      </p:sp>
      <p:sp>
        <p:nvSpPr>
          <p:cNvPr id="68666" name="TextBox 23">
            <a:extLst>
              <a:ext uri="{FF2B5EF4-FFF2-40B4-BE49-F238E27FC236}">
                <a16:creationId xmlns:a16="http://schemas.microsoft.com/office/drawing/2014/main" id="{C7195491-165C-CF25-9E68-080A3417263A}"/>
              </a:ext>
            </a:extLst>
          </p:cNvPr>
          <p:cNvSpPr txBox="1">
            <a:spLocks noChangeArrowheads="1"/>
          </p:cNvSpPr>
          <p:nvPr/>
        </p:nvSpPr>
        <p:spPr bwMode="auto">
          <a:xfrm>
            <a:off x="2992438" y="5060950"/>
            <a:ext cx="1558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Phlogiston chemistry. </a:t>
            </a:r>
          </a:p>
        </p:txBody>
      </p:sp>
      <p:sp>
        <p:nvSpPr>
          <p:cNvPr id="68667" name="TextBox 24">
            <a:extLst>
              <a:ext uri="{FF2B5EF4-FFF2-40B4-BE49-F238E27FC236}">
                <a16:creationId xmlns:a16="http://schemas.microsoft.com/office/drawing/2014/main" id="{8058A587-7CEC-E789-8D74-2A4348E79F35}"/>
              </a:ext>
            </a:extLst>
          </p:cNvPr>
          <p:cNvSpPr txBox="1">
            <a:spLocks noChangeArrowheads="1"/>
          </p:cNvSpPr>
          <p:nvPr/>
        </p:nvSpPr>
        <p:spPr bwMode="auto">
          <a:xfrm>
            <a:off x="2992438" y="5527675"/>
            <a:ext cx="154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Newtonian corpuscular theory. </a:t>
            </a:r>
          </a:p>
        </p:txBody>
      </p:sp>
      <p:sp>
        <p:nvSpPr>
          <p:cNvPr id="68668" name="TextBox 25">
            <a:extLst>
              <a:ext uri="{FF2B5EF4-FFF2-40B4-BE49-F238E27FC236}">
                <a16:creationId xmlns:a16="http://schemas.microsoft.com/office/drawing/2014/main" id="{A41544D4-A46D-2A67-DFC8-09015A4DB1BD}"/>
              </a:ext>
            </a:extLst>
          </p:cNvPr>
          <p:cNvSpPr txBox="1">
            <a:spLocks noChangeArrowheads="1"/>
          </p:cNvSpPr>
          <p:nvPr/>
        </p:nvSpPr>
        <p:spPr bwMode="auto">
          <a:xfrm>
            <a:off x="4541838" y="1385888"/>
            <a:ext cx="1958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Refuted by traits without function </a:t>
            </a:r>
          </a:p>
        </p:txBody>
      </p:sp>
      <p:sp>
        <p:nvSpPr>
          <p:cNvPr id="68669" name="TextBox 26">
            <a:extLst>
              <a:ext uri="{FF2B5EF4-FFF2-40B4-BE49-F238E27FC236}">
                <a16:creationId xmlns:a16="http://schemas.microsoft.com/office/drawing/2014/main" id="{DACE1D14-39D3-8129-45D7-80B067D48E97}"/>
              </a:ext>
            </a:extLst>
          </p:cNvPr>
          <p:cNvSpPr txBox="1">
            <a:spLocks noChangeArrowheads="1"/>
          </p:cNvSpPr>
          <p:nvPr/>
        </p:nvSpPr>
        <p:spPr bwMode="auto">
          <a:xfrm>
            <a:off x="4541838" y="1928813"/>
            <a:ext cx="1958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Novel causes incur an undischarged evidential debt </a:t>
            </a:r>
          </a:p>
        </p:txBody>
      </p:sp>
      <p:sp>
        <p:nvSpPr>
          <p:cNvPr id="68670" name="TextBox 27">
            <a:extLst>
              <a:ext uri="{FF2B5EF4-FFF2-40B4-BE49-F238E27FC236}">
                <a16:creationId xmlns:a16="http://schemas.microsoft.com/office/drawing/2014/main" id="{E35C334F-DF46-9182-BB20-6EFA08CEF7FA}"/>
              </a:ext>
            </a:extLst>
          </p:cNvPr>
          <p:cNvSpPr txBox="1">
            <a:spLocks noChangeArrowheads="1"/>
          </p:cNvSpPr>
          <p:nvPr/>
        </p:nvSpPr>
        <p:spPr bwMode="auto">
          <a:xfrm>
            <a:off x="4541838" y="2520950"/>
            <a:ext cx="19589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latin typeface="Times New Roman" panose="02020603050405020304" pitchFamily="18" charset="0"/>
                <a:cs typeface="Times New Roman" panose="02020603050405020304" pitchFamily="18" charset="0"/>
              </a:rPr>
              <a:t>Contradiction with experiment: Ether waves are bent by a uniform field </a:t>
            </a:r>
          </a:p>
        </p:txBody>
      </p:sp>
      <p:sp>
        <p:nvSpPr>
          <p:cNvPr id="68671" name="TextBox 28">
            <a:extLst>
              <a:ext uri="{FF2B5EF4-FFF2-40B4-BE49-F238E27FC236}">
                <a16:creationId xmlns:a16="http://schemas.microsoft.com/office/drawing/2014/main" id="{35D06FC3-39F3-2395-18CB-B34B2A52A706}"/>
              </a:ext>
            </a:extLst>
          </p:cNvPr>
          <p:cNvSpPr txBox="1">
            <a:spLocks noChangeArrowheads="1"/>
          </p:cNvSpPr>
          <p:nvPr/>
        </p:nvSpPr>
        <p:spPr bwMode="auto">
          <a:xfrm>
            <a:off x="4541838" y="3122613"/>
            <a:ext cx="1958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Contradiction with experiment: cathode rays in evacuated tubes </a:t>
            </a:r>
          </a:p>
        </p:txBody>
      </p:sp>
      <p:sp>
        <p:nvSpPr>
          <p:cNvPr id="68672" name="TextBox 29">
            <a:extLst>
              <a:ext uri="{FF2B5EF4-FFF2-40B4-BE49-F238E27FC236}">
                <a16:creationId xmlns:a16="http://schemas.microsoft.com/office/drawing/2014/main" id="{DA4B5227-7344-A6F4-C4D4-5311F8BAAC92}"/>
              </a:ext>
            </a:extLst>
          </p:cNvPr>
          <p:cNvSpPr txBox="1">
            <a:spLocks noChangeArrowheads="1"/>
          </p:cNvSpPr>
          <p:nvPr/>
        </p:nvSpPr>
        <p:spPr bwMode="auto">
          <a:xfrm>
            <a:off x="4541838" y="4449763"/>
            <a:ext cx="1958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Empirical failure </a:t>
            </a:r>
          </a:p>
        </p:txBody>
      </p:sp>
      <p:sp>
        <p:nvSpPr>
          <p:cNvPr id="68673" name="TextBox 30">
            <a:extLst>
              <a:ext uri="{FF2B5EF4-FFF2-40B4-BE49-F238E27FC236}">
                <a16:creationId xmlns:a16="http://schemas.microsoft.com/office/drawing/2014/main" id="{7BB7AF7B-05BD-8AF4-4B38-1F869C1CD7B8}"/>
              </a:ext>
            </a:extLst>
          </p:cNvPr>
          <p:cNvSpPr txBox="1">
            <a:spLocks noChangeArrowheads="1"/>
          </p:cNvSpPr>
          <p:nvPr/>
        </p:nvSpPr>
        <p:spPr bwMode="auto">
          <a:xfrm>
            <a:off x="4541838" y="4921250"/>
            <a:ext cx="19589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latin typeface="Times New Roman" panose="02020603050405020304" pitchFamily="18" charset="0"/>
                <a:cs typeface="Times New Roman" panose="02020603050405020304" pitchFamily="18" charset="0"/>
              </a:rPr>
              <a:t>Contradiction. Matter has weight (gravity), but phlogiston has levity. </a:t>
            </a:r>
          </a:p>
        </p:txBody>
      </p:sp>
      <p:sp>
        <p:nvSpPr>
          <p:cNvPr id="68674" name="TextBox 62463">
            <a:extLst>
              <a:ext uri="{FF2B5EF4-FFF2-40B4-BE49-F238E27FC236}">
                <a16:creationId xmlns:a16="http://schemas.microsoft.com/office/drawing/2014/main" id="{08AE1492-84D0-C5B8-53E7-3552B3F1D1B2}"/>
              </a:ext>
            </a:extLst>
          </p:cNvPr>
          <p:cNvSpPr txBox="1">
            <a:spLocks noChangeArrowheads="1"/>
          </p:cNvSpPr>
          <p:nvPr/>
        </p:nvSpPr>
        <p:spPr bwMode="auto">
          <a:xfrm>
            <a:off x="4541838" y="5595938"/>
            <a:ext cx="19589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latin typeface="Times New Roman" panose="02020603050405020304" pitchFamily="18" charset="0"/>
                <a:cs typeface="Times New Roman" panose="02020603050405020304" pitchFamily="18" charset="0"/>
              </a:rPr>
              <a:t>Undischarged evidential debt. Contradiction with experiment. </a:t>
            </a:r>
          </a:p>
        </p:txBody>
      </p:sp>
      <p:sp>
        <p:nvSpPr>
          <p:cNvPr id="68675" name="TextBox 62467">
            <a:extLst>
              <a:ext uri="{FF2B5EF4-FFF2-40B4-BE49-F238E27FC236}">
                <a16:creationId xmlns:a16="http://schemas.microsoft.com/office/drawing/2014/main" id="{8B70EE8E-8D95-FA53-C72A-686D61AE4A42}"/>
              </a:ext>
            </a:extLst>
          </p:cNvPr>
          <p:cNvSpPr txBox="1">
            <a:spLocks noChangeArrowheads="1"/>
          </p:cNvSpPr>
          <p:nvPr/>
        </p:nvSpPr>
        <p:spPr bwMode="auto">
          <a:xfrm>
            <a:off x="4541838" y="3729038"/>
            <a:ext cx="1958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Contradiction with experience. Undischarged evidential debt. </a:t>
            </a:r>
          </a:p>
        </p:txBody>
      </p:sp>
      <p:sp>
        <p:nvSpPr>
          <p:cNvPr id="68676" name="TextBox 62468">
            <a:extLst>
              <a:ext uri="{FF2B5EF4-FFF2-40B4-BE49-F238E27FC236}">
                <a16:creationId xmlns:a16="http://schemas.microsoft.com/office/drawing/2014/main" id="{FE6173D0-9815-379E-8C5A-11AF2067DF5D}"/>
              </a:ext>
            </a:extLst>
          </p:cNvPr>
          <p:cNvSpPr txBox="1">
            <a:spLocks noChangeArrowheads="1"/>
          </p:cNvSpPr>
          <p:nvPr/>
        </p:nvSpPr>
        <p:spPr bwMode="auto">
          <a:xfrm>
            <a:off x="6499225" y="1395413"/>
            <a:ext cx="1757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Tacit assumption of exhaustive choice </a:t>
            </a:r>
          </a:p>
        </p:txBody>
      </p:sp>
      <p:sp>
        <p:nvSpPr>
          <p:cNvPr id="68677" name="TextBox 62469">
            <a:extLst>
              <a:ext uri="{FF2B5EF4-FFF2-40B4-BE49-F238E27FC236}">
                <a16:creationId xmlns:a16="http://schemas.microsoft.com/office/drawing/2014/main" id="{38F88C42-839D-C01B-AF0A-F592FAB68FFB}"/>
              </a:ext>
            </a:extLst>
          </p:cNvPr>
          <p:cNvSpPr txBox="1">
            <a:spLocks noChangeArrowheads="1"/>
          </p:cNvSpPr>
          <p:nvPr/>
        </p:nvSpPr>
        <p:spPr bwMode="auto">
          <a:xfrm>
            <a:off x="6499225" y="1928813"/>
            <a:ext cx="1757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Known versus unknown causes is exhaustive </a:t>
            </a:r>
          </a:p>
        </p:txBody>
      </p:sp>
      <p:sp>
        <p:nvSpPr>
          <p:cNvPr id="68678" name="TextBox 62470">
            <a:extLst>
              <a:ext uri="{FF2B5EF4-FFF2-40B4-BE49-F238E27FC236}">
                <a16:creationId xmlns:a16="http://schemas.microsoft.com/office/drawing/2014/main" id="{97F16DFD-58D8-497B-9E9C-96FC74698E73}"/>
              </a:ext>
            </a:extLst>
          </p:cNvPr>
          <p:cNvSpPr txBox="1">
            <a:spLocks noChangeArrowheads="1"/>
          </p:cNvSpPr>
          <p:nvPr/>
        </p:nvSpPr>
        <p:spPr bwMode="auto">
          <a:xfrm>
            <a:off x="6499225" y="2503488"/>
            <a:ext cx="1757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Tacit assumption of exhaustive choice </a:t>
            </a:r>
          </a:p>
        </p:txBody>
      </p:sp>
      <p:sp>
        <p:nvSpPr>
          <p:cNvPr id="68679" name="TextBox 62471">
            <a:extLst>
              <a:ext uri="{FF2B5EF4-FFF2-40B4-BE49-F238E27FC236}">
                <a16:creationId xmlns:a16="http://schemas.microsoft.com/office/drawing/2014/main" id="{E8BB7824-3B41-5AA4-C4DF-778D2C8EA53A}"/>
              </a:ext>
            </a:extLst>
          </p:cNvPr>
          <p:cNvSpPr txBox="1">
            <a:spLocks noChangeArrowheads="1"/>
          </p:cNvSpPr>
          <p:nvPr/>
        </p:nvSpPr>
        <p:spPr bwMode="auto">
          <a:xfrm>
            <a:off x="6499225" y="3105150"/>
            <a:ext cx="1757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latin typeface="Times New Roman" panose="02020603050405020304" pitchFamily="18" charset="0"/>
                <a:cs typeface="Times New Roman" panose="02020603050405020304" pitchFamily="18" charset="0"/>
              </a:rPr>
              <a:t>Choice between matter and ether posed as exhaustive dilemma.</a:t>
            </a:r>
          </a:p>
          <a:p>
            <a:pPr eaLnBrk="1" hangingPunct="1"/>
            <a:endParaRPr lang="en-US" altLang="en-US" sz="1100">
              <a:latin typeface="Times New Roman" panose="02020603050405020304" pitchFamily="18" charset="0"/>
              <a:cs typeface="Times New Roman" panose="02020603050405020304" pitchFamily="18" charset="0"/>
            </a:endParaRPr>
          </a:p>
        </p:txBody>
      </p:sp>
      <p:sp>
        <p:nvSpPr>
          <p:cNvPr id="68680" name="TextBox 62472">
            <a:extLst>
              <a:ext uri="{FF2B5EF4-FFF2-40B4-BE49-F238E27FC236}">
                <a16:creationId xmlns:a16="http://schemas.microsoft.com/office/drawing/2014/main" id="{307CD4A2-763A-D7CD-6AA1-6D1E6E8CE8E3}"/>
              </a:ext>
            </a:extLst>
          </p:cNvPr>
          <p:cNvSpPr txBox="1">
            <a:spLocks noChangeArrowheads="1"/>
          </p:cNvSpPr>
          <p:nvPr/>
        </p:nvSpPr>
        <p:spPr bwMode="auto">
          <a:xfrm>
            <a:off x="6499225" y="3860800"/>
            <a:ext cx="1757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Step not taken. </a:t>
            </a:r>
          </a:p>
        </p:txBody>
      </p:sp>
      <p:sp>
        <p:nvSpPr>
          <p:cNvPr id="68681" name="TextBox 62473">
            <a:extLst>
              <a:ext uri="{FF2B5EF4-FFF2-40B4-BE49-F238E27FC236}">
                <a16:creationId xmlns:a16="http://schemas.microsoft.com/office/drawing/2014/main" id="{701F8FD4-CCE3-C3A1-B02A-3421B749B0E4}"/>
              </a:ext>
            </a:extLst>
          </p:cNvPr>
          <p:cNvSpPr txBox="1">
            <a:spLocks noChangeArrowheads="1"/>
          </p:cNvSpPr>
          <p:nvPr/>
        </p:nvSpPr>
        <p:spPr bwMode="auto">
          <a:xfrm>
            <a:off x="6499225" y="4445000"/>
            <a:ext cx="1757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Taken tacitly </a:t>
            </a:r>
          </a:p>
        </p:txBody>
      </p:sp>
      <p:sp>
        <p:nvSpPr>
          <p:cNvPr id="68682" name="TextBox 62474">
            <a:extLst>
              <a:ext uri="{FF2B5EF4-FFF2-40B4-BE49-F238E27FC236}">
                <a16:creationId xmlns:a16="http://schemas.microsoft.com/office/drawing/2014/main" id="{81C09632-16A9-00D0-E473-42445D20FDF9}"/>
              </a:ext>
            </a:extLst>
          </p:cNvPr>
          <p:cNvSpPr txBox="1">
            <a:spLocks noChangeArrowheads="1"/>
          </p:cNvSpPr>
          <p:nvPr/>
        </p:nvSpPr>
        <p:spPr bwMode="auto">
          <a:xfrm>
            <a:off x="6499225" y="4903788"/>
            <a:ext cx="17573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Fact (matter has weight) is one of many warranting facts. </a:t>
            </a:r>
          </a:p>
        </p:txBody>
      </p:sp>
      <p:sp>
        <p:nvSpPr>
          <p:cNvPr id="68683" name="TextBox 62481">
            <a:extLst>
              <a:ext uri="{FF2B5EF4-FFF2-40B4-BE49-F238E27FC236}">
                <a16:creationId xmlns:a16="http://schemas.microsoft.com/office/drawing/2014/main" id="{053EE71E-7B3B-3699-F623-57BF17DFC862}"/>
              </a:ext>
            </a:extLst>
          </p:cNvPr>
          <p:cNvSpPr txBox="1">
            <a:spLocks noChangeArrowheads="1"/>
          </p:cNvSpPr>
          <p:nvPr/>
        </p:nvSpPr>
        <p:spPr bwMode="auto">
          <a:xfrm>
            <a:off x="6499225" y="5694363"/>
            <a:ext cx="1757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Complicated.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BAB652B9-4013-1D15-3848-752D42F0D0F9}"/>
              </a:ext>
            </a:extLst>
          </p:cNvPr>
          <p:cNvSpPr/>
          <p:nvPr/>
        </p:nvSpPr>
        <p:spPr>
          <a:xfrm>
            <a:off x="727075" y="304800"/>
            <a:ext cx="6229350" cy="5537200"/>
          </a:xfrm>
          <a:custGeom>
            <a:avLst/>
            <a:gdLst>
              <a:gd name="connsiteX0" fmla="*/ 3121909 w 5903246"/>
              <a:gd name="connsiteY0" fmla="*/ 0 h 5037300"/>
              <a:gd name="connsiteX1" fmla="*/ 5903246 w 5903246"/>
              <a:gd name="connsiteY1" fmla="*/ 2476081 h 5037300"/>
              <a:gd name="connsiteX2" fmla="*/ 1702859 w 5903246"/>
              <a:gd name="connsiteY2" fmla="*/ 5037300 h 5037300"/>
              <a:gd name="connsiteX3" fmla="*/ 0 w 5903246"/>
              <a:gd name="connsiteY3" fmla="*/ 3107518 h 5037300"/>
              <a:gd name="connsiteX4" fmla="*/ 3121909 w 5903246"/>
              <a:gd name="connsiteY4" fmla="*/ 0 h 5037300"/>
              <a:gd name="connsiteX0" fmla="*/ 3121909 w 5903246"/>
              <a:gd name="connsiteY0" fmla="*/ 0 h 5037300"/>
              <a:gd name="connsiteX1" fmla="*/ 5903246 w 5903246"/>
              <a:gd name="connsiteY1" fmla="*/ 2476081 h 5037300"/>
              <a:gd name="connsiteX2" fmla="*/ 3419909 w 5903246"/>
              <a:gd name="connsiteY2" fmla="*/ 5037300 h 5037300"/>
              <a:gd name="connsiteX3" fmla="*/ 0 w 5903246"/>
              <a:gd name="connsiteY3" fmla="*/ 3107518 h 5037300"/>
              <a:gd name="connsiteX4" fmla="*/ 3121909 w 5903246"/>
              <a:gd name="connsiteY4" fmla="*/ 0 h 5037300"/>
              <a:gd name="connsiteX0" fmla="*/ 3121909 w 5190401"/>
              <a:gd name="connsiteY0" fmla="*/ 0 h 5037300"/>
              <a:gd name="connsiteX1" fmla="*/ 5190401 w 5190401"/>
              <a:gd name="connsiteY1" fmla="*/ 2476081 h 5037300"/>
              <a:gd name="connsiteX2" fmla="*/ 3419909 w 5190401"/>
              <a:gd name="connsiteY2" fmla="*/ 5037300 h 5037300"/>
              <a:gd name="connsiteX3" fmla="*/ 0 w 5190401"/>
              <a:gd name="connsiteY3" fmla="*/ 3107518 h 5037300"/>
              <a:gd name="connsiteX4" fmla="*/ 3121909 w 5190401"/>
              <a:gd name="connsiteY4" fmla="*/ 0 h 503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401" h="5037300">
                <a:moveTo>
                  <a:pt x="3121909" y="0"/>
                </a:moveTo>
                <a:lnTo>
                  <a:pt x="5190401" y="2476081"/>
                </a:lnTo>
                <a:lnTo>
                  <a:pt x="3419909" y="5037300"/>
                </a:lnTo>
                <a:lnTo>
                  <a:pt x="0" y="3107518"/>
                </a:lnTo>
                <a:lnTo>
                  <a:pt x="3121909"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634" name="Title 1">
            <a:extLst>
              <a:ext uri="{FF2B5EF4-FFF2-40B4-BE49-F238E27FC236}">
                <a16:creationId xmlns:a16="http://schemas.microsoft.com/office/drawing/2014/main" id="{C84D6A86-0336-5D6B-640F-75301DE58195}"/>
              </a:ext>
            </a:extLst>
          </p:cNvPr>
          <p:cNvSpPr>
            <a:spLocks noGrp="1"/>
          </p:cNvSpPr>
          <p:nvPr>
            <p:ph type="title"/>
          </p:nvPr>
        </p:nvSpPr>
        <p:spPr>
          <a:xfrm>
            <a:off x="1065213" y="735013"/>
            <a:ext cx="5487987" cy="5106987"/>
          </a:xfrm>
        </p:spPr>
        <p:txBody>
          <a:bodyPr/>
          <a:lstStyle/>
          <a:p>
            <a:pPr algn="r" eaLnBrk="1" hangingPunct="1"/>
            <a:r>
              <a:rPr lang="en-US" altLang="en-US" sz="8000">
                <a:latin typeface="Times" pitchFamily="2" charset="0"/>
                <a:ea typeface="ＭＳ Ｐゴシック" panose="020B0600070205080204" pitchFamily="34" charset="-128"/>
              </a:rPr>
              <a:t>Conclusion</a:t>
            </a:r>
            <a:endParaRPr lang="en-US" altLang="en-US" sz="6600">
              <a:latin typeface="Times" pitchFamily="2" charset="0"/>
              <a:ea typeface="ＭＳ Ｐゴシック" panose="020B0600070205080204" pitchFamily="34" charset="-128"/>
            </a:endParaRPr>
          </a:p>
        </p:txBody>
      </p:sp>
      <p:sp>
        <p:nvSpPr>
          <p:cNvPr id="69635" name="Content Placeholder 2">
            <a:extLst>
              <a:ext uri="{FF2B5EF4-FFF2-40B4-BE49-F238E27FC236}">
                <a16:creationId xmlns:a16="http://schemas.microsoft.com/office/drawing/2014/main" id="{7BBB65AA-F360-51FA-0C19-CDF663547ABA}"/>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69636" name="Slide Number Placeholder 3">
            <a:extLst>
              <a:ext uri="{FF2B5EF4-FFF2-40B4-BE49-F238E27FC236}">
                <a16:creationId xmlns:a16="http://schemas.microsoft.com/office/drawing/2014/main" id="{8871578A-512F-F8B1-51DF-F151EC897D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1A034A0-FBD8-8944-92FA-B6DD57CBA719}" type="slidenum">
              <a:rPr lang="en-US" altLang="en-US" sz="1200">
                <a:solidFill>
                  <a:srgbClr val="898989"/>
                </a:solidFill>
                <a:latin typeface="Times" pitchFamily="2" charset="0"/>
              </a:rPr>
              <a:pPr eaLnBrk="1" hangingPunct="1"/>
              <a:t>55</a:t>
            </a:fld>
            <a:endParaRPr lang="en-US" altLang="en-US" sz="1200">
              <a:solidFill>
                <a:srgbClr val="898989"/>
              </a:solidFill>
              <a:latin typeface="Times" pitchFamily="2"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AC0B7FC4-54EF-3DC6-11EF-74B2AAE76503}"/>
              </a:ext>
            </a:extLst>
          </p:cNvPr>
          <p:cNvSpPr/>
          <p:nvPr/>
        </p:nvSpPr>
        <p:spPr>
          <a:xfrm>
            <a:off x="512763" y="455613"/>
            <a:ext cx="6581775" cy="493712"/>
          </a:xfrm>
          <a:custGeom>
            <a:avLst/>
            <a:gdLst>
              <a:gd name="connsiteX0" fmla="*/ 147523 w 6580794"/>
              <a:gd name="connsiteY0" fmla="*/ 0 h 493866"/>
              <a:gd name="connsiteX1" fmla="*/ 6510240 w 6580794"/>
              <a:gd name="connsiteY1" fmla="*/ 160346 h 493866"/>
              <a:gd name="connsiteX2" fmla="*/ 6580794 w 6580794"/>
              <a:gd name="connsiteY2" fmla="*/ 442555 h 493866"/>
              <a:gd name="connsiteX3" fmla="*/ 0 w 6580794"/>
              <a:gd name="connsiteY3" fmla="*/ 493866 h 493866"/>
              <a:gd name="connsiteX4" fmla="*/ 147523 w 6580794"/>
              <a:gd name="connsiteY4" fmla="*/ 0 h 49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0794" h="493866">
                <a:moveTo>
                  <a:pt x="147523" y="0"/>
                </a:moveTo>
                <a:lnTo>
                  <a:pt x="6510240" y="160346"/>
                </a:lnTo>
                <a:lnTo>
                  <a:pt x="6580794" y="442555"/>
                </a:lnTo>
                <a:lnTo>
                  <a:pt x="0" y="493866"/>
                </a:lnTo>
                <a:lnTo>
                  <a:pt x="147523"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70658" name="Title 1">
            <a:extLst>
              <a:ext uri="{FF2B5EF4-FFF2-40B4-BE49-F238E27FC236}">
                <a16:creationId xmlns:a16="http://schemas.microsoft.com/office/drawing/2014/main" id="{0B5B8FA0-892C-2E78-3741-D976AE483359}"/>
              </a:ext>
            </a:extLst>
          </p:cNvPr>
          <p:cNvSpPr>
            <a:spLocks noGrp="1"/>
          </p:cNvSpPr>
          <p:nvPr>
            <p:ph type="title"/>
          </p:nvPr>
        </p:nvSpPr>
        <p:spPr>
          <a:xfrm>
            <a:off x="469900" y="165100"/>
            <a:ext cx="8008938" cy="1003300"/>
          </a:xfrm>
        </p:spPr>
        <p:txBody>
          <a:bodyPr/>
          <a:lstStyle/>
          <a:p>
            <a:r>
              <a:rPr lang="en-US" altLang="en-US">
                <a:latin typeface="Times" pitchFamily="2" charset="0"/>
                <a:ea typeface="ＭＳ Ｐゴシック" panose="020B0600070205080204" pitchFamily="34" charset="-128"/>
              </a:rPr>
              <a:t>Mode of Failure</a:t>
            </a:r>
          </a:p>
        </p:txBody>
      </p:sp>
      <p:sp>
        <p:nvSpPr>
          <p:cNvPr id="70659" name="Content Placeholder 2">
            <a:extLst>
              <a:ext uri="{FF2B5EF4-FFF2-40B4-BE49-F238E27FC236}">
                <a16:creationId xmlns:a16="http://schemas.microsoft.com/office/drawing/2014/main" id="{7C6B7CFC-D391-6F34-ED6C-49A7BB238D8D}"/>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70660" name="Slide Number Placeholder 3">
            <a:extLst>
              <a:ext uri="{FF2B5EF4-FFF2-40B4-BE49-F238E27FC236}">
                <a16:creationId xmlns:a16="http://schemas.microsoft.com/office/drawing/2014/main" id="{650EEB99-5052-9F3D-30D7-B06175B120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C5CF0EF-84AD-2D42-9104-12D59D69F1A2}" type="slidenum">
              <a:rPr lang="en-US" altLang="en-US" sz="1200">
                <a:solidFill>
                  <a:srgbClr val="898989"/>
                </a:solidFill>
                <a:latin typeface="Times" pitchFamily="2" charset="0"/>
              </a:rPr>
              <a:pPr eaLnBrk="1" hangingPunct="1"/>
              <a:t>56</a:t>
            </a:fld>
            <a:endParaRPr lang="en-US" altLang="en-US" sz="1200">
              <a:solidFill>
                <a:srgbClr val="898989"/>
              </a:solidFill>
              <a:latin typeface="Times" pitchFamily="2" charset="0"/>
            </a:endParaRPr>
          </a:p>
        </p:txBody>
      </p:sp>
      <p:sp>
        <p:nvSpPr>
          <p:cNvPr id="70661" name="TextBox 4">
            <a:extLst>
              <a:ext uri="{FF2B5EF4-FFF2-40B4-BE49-F238E27FC236}">
                <a16:creationId xmlns:a16="http://schemas.microsoft.com/office/drawing/2014/main" id="{A302CBD2-5F78-7D99-4511-42F6C61D0D02}"/>
              </a:ext>
            </a:extLst>
          </p:cNvPr>
          <p:cNvSpPr txBox="1">
            <a:spLocks noChangeArrowheads="1"/>
          </p:cNvSpPr>
          <p:nvPr/>
        </p:nvSpPr>
        <p:spPr bwMode="auto">
          <a:xfrm>
            <a:off x="1417638" y="1417638"/>
            <a:ext cx="2122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Candidate universal schema</a:t>
            </a:r>
          </a:p>
        </p:txBody>
      </p:sp>
      <p:pic>
        <p:nvPicPr>
          <p:cNvPr id="70662" name="Picture 9" descr="Tablet.eps">
            <a:extLst>
              <a:ext uri="{FF2B5EF4-FFF2-40B4-BE49-F238E27FC236}">
                <a16:creationId xmlns:a16="http://schemas.microsoft.com/office/drawing/2014/main" id="{83882CFC-6514-28E7-9623-8E46D2BB39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352550"/>
            <a:ext cx="7016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a:extLst>
              <a:ext uri="{FF2B5EF4-FFF2-40B4-BE49-F238E27FC236}">
                <a16:creationId xmlns:a16="http://schemas.microsoft.com/office/drawing/2014/main" id="{C1C0F73E-6783-7F1A-FD4F-9641D2D872F9}"/>
              </a:ext>
            </a:extLst>
          </p:cNvPr>
          <p:cNvGrpSpPr>
            <a:grpSpLocks/>
          </p:cNvGrpSpPr>
          <p:nvPr/>
        </p:nvGrpSpPr>
        <p:grpSpPr bwMode="auto">
          <a:xfrm>
            <a:off x="630238" y="2770188"/>
            <a:ext cx="2595562" cy="903287"/>
            <a:chOff x="629770" y="2770780"/>
            <a:chExt cx="2596488" cy="902524"/>
          </a:xfrm>
        </p:grpSpPr>
        <p:sp>
          <p:nvSpPr>
            <p:cNvPr id="70693" name="TextBox 6">
              <a:extLst>
                <a:ext uri="{FF2B5EF4-FFF2-40B4-BE49-F238E27FC236}">
                  <a16:creationId xmlns:a16="http://schemas.microsoft.com/office/drawing/2014/main" id="{D790CA75-0A96-EF62-68D3-822151E30BF3}"/>
                </a:ext>
              </a:extLst>
            </p:cNvPr>
            <p:cNvSpPr txBox="1">
              <a:spLocks noChangeArrowheads="1"/>
            </p:cNvSpPr>
            <p:nvPr/>
          </p:nvSpPr>
          <p:spPr bwMode="auto">
            <a:xfrm>
              <a:off x="1398260" y="2988851"/>
              <a:ext cx="18279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Embellished universal schema</a:t>
              </a:r>
            </a:p>
          </p:txBody>
        </p:sp>
        <p:pic>
          <p:nvPicPr>
            <p:cNvPr id="70694" name="Picture 13" descr="Tablet.eps">
              <a:extLst>
                <a:ext uri="{FF2B5EF4-FFF2-40B4-BE49-F238E27FC236}">
                  <a16:creationId xmlns:a16="http://schemas.microsoft.com/office/drawing/2014/main" id="{EBC5E1FA-2953-8BA1-3267-5671BF2180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770" y="2770780"/>
              <a:ext cx="598948" cy="90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7A2863A7-C982-CCA8-762D-49D747A58EFC}"/>
              </a:ext>
            </a:extLst>
          </p:cNvPr>
          <p:cNvGrpSpPr>
            <a:grpSpLocks/>
          </p:cNvGrpSpPr>
          <p:nvPr/>
        </p:nvGrpSpPr>
        <p:grpSpPr bwMode="auto">
          <a:xfrm>
            <a:off x="655638" y="4341813"/>
            <a:ext cx="2814637" cy="742950"/>
            <a:chOff x="655426" y="4342171"/>
            <a:chExt cx="2814562" cy="742178"/>
          </a:xfrm>
        </p:grpSpPr>
        <p:sp>
          <p:nvSpPr>
            <p:cNvPr id="70691" name="TextBox 8">
              <a:extLst>
                <a:ext uri="{FF2B5EF4-FFF2-40B4-BE49-F238E27FC236}">
                  <a16:creationId xmlns:a16="http://schemas.microsoft.com/office/drawing/2014/main" id="{C4768781-1BAD-9300-F14A-408F6835D97A}"/>
                </a:ext>
              </a:extLst>
            </p:cNvPr>
            <p:cNvSpPr txBox="1">
              <a:spLocks noChangeArrowheads="1"/>
            </p:cNvSpPr>
            <p:nvPr/>
          </p:nvSpPr>
          <p:spPr bwMode="auto">
            <a:xfrm>
              <a:off x="1436743" y="4521758"/>
              <a:ext cx="2033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Embellished, embellished universal schema</a:t>
              </a:r>
            </a:p>
          </p:txBody>
        </p:sp>
        <p:pic>
          <p:nvPicPr>
            <p:cNvPr id="70692" name="Picture 14" descr="Tablet.eps">
              <a:extLst>
                <a:ext uri="{FF2B5EF4-FFF2-40B4-BE49-F238E27FC236}">
                  <a16:creationId xmlns:a16="http://schemas.microsoft.com/office/drawing/2014/main" id="{9307AAB6-5AA6-2474-4EB3-238D206FCC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26" y="4342171"/>
              <a:ext cx="492537" cy="74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a:extLst>
              <a:ext uri="{FF2B5EF4-FFF2-40B4-BE49-F238E27FC236}">
                <a16:creationId xmlns:a16="http://schemas.microsoft.com/office/drawing/2014/main" id="{7F08B1E2-CD41-029F-857D-90FA32750C57}"/>
              </a:ext>
            </a:extLst>
          </p:cNvPr>
          <p:cNvGrpSpPr>
            <a:grpSpLocks/>
          </p:cNvGrpSpPr>
          <p:nvPr/>
        </p:nvGrpSpPr>
        <p:grpSpPr bwMode="auto">
          <a:xfrm>
            <a:off x="1687513" y="2144713"/>
            <a:ext cx="2952750" cy="836612"/>
            <a:chOff x="1686890" y="2144499"/>
            <a:chExt cx="2953631" cy="836841"/>
          </a:xfrm>
        </p:grpSpPr>
        <p:sp>
          <p:nvSpPr>
            <p:cNvPr id="70687" name="TextBox 5">
              <a:extLst>
                <a:ext uri="{FF2B5EF4-FFF2-40B4-BE49-F238E27FC236}">
                  <a16:creationId xmlns:a16="http://schemas.microsoft.com/office/drawing/2014/main" id="{B8B3EB15-BD86-3446-4D9A-62C4BBDD4F40}"/>
                </a:ext>
              </a:extLst>
            </p:cNvPr>
            <p:cNvSpPr txBox="1">
              <a:spLocks noChangeArrowheads="1"/>
            </p:cNvSpPr>
            <p:nvPr/>
          </p:nvSpPr>
          <p:spPr bwMode="auto">
            <a:xfrm>
              <a:off x="2135872" y="2264086"/>
              <a:ext cx="193703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counterexample in new domain</a:t>
              </a:r>
            </a:p>
          </p:txBody>
        </p:sp>
        <p:pic>
          <p:nvPicPr>
            <p:cNvPr id="70688" name="Picture 11" descr="Tablet_broken_left.png">
              <a:extLst>
                <a:ext uri="{FF2B5EF4-FFF2-40B4-BE49-F238E27FC236}">
                  <a16:creationId xmlns:a16="http://schemas.microsoft.com/office/drawing/2014/main" id="{250A9569-F845-E0B9-4FC7-3ECB9315C8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3316" y="2144499"/>
              <a:ext cx="372015" cy="81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9" name="Picture 12" descr="Tablet_broken_right.png">
              <a:extLst>
                <a:ext uri="{FF2B5EF4-FFF2-40B4-BE49-F238E27FC236}">
                  <a16:creationId xmlns:a16="http://schemas.microsoft.com/office/drawing/2014/main" id="{D0FA1E6C-3E60-9A26-A1FC-BBBA9871E4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039" y="2187120"/>
              <a:ext cx="386482" cy="79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Down Arrow 20">
              <a:extLst>
                <a:ext uri="{FF2B5EF4-FFF2-40B4-BE49-F238E27FC236}">
                  <a16:creationId xmlns:a16="http://schemas.microsoft.com/office/drawing/2014/main" id="{3C0BD21B-D166-4F73-81CB-6E2FE182ED58}"/>
                </a:ext>
              </a:extLst>
            </p:cNvPr>
            <p:cNvSpPr/>
            <p:nvPr/>
          </p:nvSpPr>
          <p:spPr>
            <a:xfrm>
              <a:off x="1686890" y="2347755"/>
              <a:ext cx="384290" cy="493847"/>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1" name="Group 30">
            <a:extLst>
              <a:ext uri="{FF2B5EF4-FFF2-40B4-BE49-F238E27FC236}">
                <a16:creationId xmlns:a16="http://schemas.microsoft.com/office/drawing/2014/main" id="{FAFC50D1-F77B-3ADC-0EBF-A6D10AC66704}"/>
              </a:ext>
            </a:extLst>
          </p:cNvPr>
          <p:cNvGrpSpPr>
            <a:grpSpLocks/>
          </p:cNvGrpSpPr>
          <p:nvPr/>
        </p:nvGrpSpPr>
        <p:grpSpPr bwMode="auto">
          <a:xfrm>
            <a:off x="1700213" y="3816350"/>
            <a:ext cx="2800350" cy="736600"/>
            <a:chOff x="1699718" y="3816237"/>
            <a:chExt cx="2801412" cy="736493"/>
          </a:xfrm>
        </p:grpSpPr>
        <p:sp>
          <p:nvSpPr>
            <p:cNvPr id="70683" name="TextBox 7">
              <a:extLst>
                <a:ext uri="{FF2B5EF4-FFF2-40B4-BE49-F238E27FC236}">
                  <a16:creationId xmlns:a16="http://schemas.microsoft.com/office/drawing/2014/main" id="{01BF9202-265A-2491-7E46-B2B867042E38}"/>
                </a:ext>
              </a:extLst>
            </p:cNvPr>
            <p:cNvSpPr txBox="1">
              <a:spLocks noChangeArrowheads="1"/>
            </p:cNvSpPr>
            <p:nvPr/>
          </p:nvSpPr>
          <p:spPr bwMode="auto">
            <a:xfrm>
              <a:off x="2238497" y="3816237"/>
              <a:ext cx="16804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counterexample in new domain</a:t>
              </a:r>
            </a:p>
          </p:txBody>
        </p:sp>
        <p:pic>
          <p:nvPicPr>
            <p:cNvPr id="70684" name="Picture 15" descr="Tablet_broken_left.png">
              <a:extLst>
                <a:ext uri="{FF2B5EF4-FFF2-40B4-BE49-F238E27FC236}">
                  <a16:creationId xmlns:a16="http://schemas.microsoft.com/office/drawing/2014/main" id="{01C1A186-9A1E-501F-B3B5-9D0AF7CDEF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6348" y="3846876"/>
              <a:ext cx="311930" cy="68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5" name="Picture 16" descr="Tablet_broken_right.png">
              <a:extLst>
                <a:ext uri="{FF2B5EF4-FFF2-40B4-BE49-F238E27FC236}">
                  <a16:creationId xmlns:a16="http://schemas.microsoft.com/office/drawing/2014/main" id="{9F796DB3-FB6A-8140-D04C-103077ED10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77070" y="3886787"/>
              <a:ext cx="324060" cy="66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Down Arrow 21">
              <a:extLst>
                <a:ext uri="{FF2B5EF4-FFF2-40B4-BE49-F238E27FC236}">
                  <a16:creationId xmlns:a16="http://schemas.microsoft.com/office/drawing/2014/main" id="{1545CCC6-0544-536C-8A1E-472B7123891A}"/>
                </a:ext>
              </a:extLst>
            </p:cNvPr>
            <p:cNvSpPr/>
            <p:nvPr/>
          </p:nvSpPr>
          <p:spPr>
            <a:xfrm>
              <a:off x="1699718" y="3841633"/>
              <a:ext cx="354146" cy="455547"/>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4" name="Group 33">
            <a:extLst>
              <a:ext uri="{FF2B5EF4-FFF2-40B4-BE49-F238E27FC236}">
                <a16:creationId xmlns:a16="http://schemas.microsoft.com/office/drawing/2014/main" id="{51181F72-27D3-8CD8-1CE4-01BBB20DCF5E}"/>
              </a:ext>
            </a:extLst>
          </p:cNvPr>
          <p:cNvGrpSpPr>
            <a:grpSpLocks/>
          </p:cNvGrpSpPr>
          <p:nvPr/>
        </p:nvGrpSpPr>
        <p:grpSpPr bwMode="auto">
          <a:xfrm>
            <a:off x="1719263" y="5143500"/>
            <a:ext cx="2681287" cy="1328738"/>
            <a:chOff x="1718961" y="5143900"/>
            <a:chExt cx="2680918" cy="1327667"/>
          </a:xfrm>
        </p:grpSpPr>
        <p:pic>
          <p:nvPicPr>
            <p:cNvPr id="70675" name="Picture 18" descr="Tablet_broken_left.png">
              <a:extLst>
                <a:ext uri="{FF2B5EF4-FFF2-40B4-BE49-F238E27FC236}">
                  <a16:creationId xmlns:a16="http://schemas.microsoft.com/office/drawing/2014/main" id="{7A893BEA-53CA-54D7-EA67-44A30379A1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035" y="5144640"/>
              <a:ext cx="263862" cy="57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76" name="Group 32">
              <a:extLst>
                <a:ext uri="{FF2B5EF4-FFF2-40B4-BE49-F238E27FC236}">
                  <a16:creationId xmlns:a16="http://schemas.microsoft.com/office/drawing/2014/main" id="{04056167-82AB-9E63-10AD-CF5A47042F7F}"/>
                </a:ext>
              </a:extLst>
            </p:cNvPr>
            <p:cNvGrpSpPr>
              <a:grpSpLocks/>
            </p:cNvGrpSpPr>
            <p:nvPr/>
          </p:nvGrpSpPr>
          <p:grpSpPr bwMode="auto">
            <a:xfrm>
              <a:off x="1718961" y="5143900"/>
              <a:ext cx="2680918" cy="1327667"/>
              <a:chOff x="1718961" y="5143900"/>
              <a:chExt cx="2680918" cy="1327667"/>
            </a:xfrm>
          </p:grpSpPr>
          <p:sp>
            <p:nvSpPr>
              <p:cNvPr id="70677" name="TextBox 17">
                <a:extLst>
                  <a:ext uri="{FF2B5EF4-FFF2-40B4-BE49-F238E27FC236}">
                    <a16:creationId xmlns:a16="http://schemas.microsoft.com/office/drawing/2014/main" id="{33D43BAD-E718-00D7-87A0-25D04820D996}"/>
                  </a:ext>
                </a:extLst>
              </p:cNvPr>
              <p:cNvSpPr txBox="1">
                <a:spLocks noChangeArrowheads="1"/>
              </p:cNvSpPr>
              <p:nvPr/>
            </p:nvSpPr>
            <p:spPr bwMode="auto">
              <a:xfrm>
                <a:off x="2187184" y="5175971"/>
                <a:ext cx="1468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counterexample in new domain</a:t>
                </a:r>
              </a:p>
            </p:txBody>
          </p:sp>
          <p:pic>
            <p:nvPicPr>
              <p:cNvPr id="70678" name="Picture 19" descr="Tablet_broken_right.png">
                <a:extLst>
                  <a:ext uri="{FF2B5EF4-FFF2-40B4-BE49-F238E27FC236}">
                    <a16:creationId xmlns:a16="http://schemas.microsoft.com/office/drawing/2014/main" id="{3B62E311-370B-A0AE-1533-6B3D98587C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5757" y="5182384"/>
                <a:ext cx="274122" cy="56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Down Arrow 22">
                <a:extLst>
                  <a:ext uri="{FF2B5EF4-FFF2-40B4-BE49-F238E27FC236}">
                    <a16:creationId xmlns:a16="http://schemas.microsoft.com/office/drawing/2014/main" id="{E765588B-6383-239C-09D2-FFBEBE2A0321}"/>
                  </a:ext>
                </a:extLst>
              </p:cNvPr>
              <p:cNvSpPr/>
              <p:nvPr/>
            </p:nvSpPr>
            <p:spPr>
              <a:xfrm>
                <a:off x="1718961" y="5143900"/>
                <a:ext cx="309519" cy="398142"/>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Down Arrow 25">
                <a:extLst>
                  <a:ext uri="{FF2B5EF4-FFF2-40B4-BE49-F238E27FC236}">
                    <a16:creationId xmlns:a16="http://schemas.microsoft.com/office/drawing/2014/main" id="{3FD47D7B-DFF6-AC09-BABC-8A4FC224D16D}"/>
                  </a:ext>
                </a:extLst>
              </p:cNvPr>
              <p:cNvSpPr/>
              <p:nvPr/>
            </p:nvSpPr>
            <p:spPr>
              <a:xfrm>
                <a:off x="1782452" y="5635628"/>
                <a:ext cx="166664" cy="214140"/>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Down Arrow 26">
                <a:extLst>
                  <a:ext uri="{FF2B5EF4-FFF2-40B4-BE49-F238E27FC236}">
                    <a16:creationId xmlns:a16="http://schemas.microsoft.com/office/drawing/2014/main" id="{CED404CC-8905-5C17-FA24-FD05DE98C3AB}"/>
                  </a:ext>
                </a:extLst>
              </p:cNvPr>
              <p:cNvSpPr/>
              <p:nvPr/>
            </p:nvSpPr>
            <p:spPr>
              <a:xfrm>
                <a:off x="1782452" y="5937010"/>
                <a:ext cx="166664" cy="214140"/>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Down Arrow 27">
                <a:extLst>
                  <a:ext uri="{FF2B5EF4-FFF2-40B4-BE49-F238E27FC236}">
                    <a16:creationId xmlns:a16="http://schemas.microsoft.com/office/drawing/2014/main" id="{36C1146C-55D8-40D5-B9C0-32A75ADD2AC6}"/>
                  </a:ext>
                </a:extLst>
              </p:cNvPr>
              <p:cNvSpPr/>
              <p:nvPr/>
            </p:nvSpPr>
            <p:spPr>
              <a:xfrm>
                <a:off x="1782452" y="6257427"/>
                <a:ext cx="166664" cy="214140"/>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grpSp>
        <p:nvGrpSpPr>
          <p:cNvPr id="4" name="Group 3">
            <a:extLst>
              <a:ext uri="{FF2B5EF4-FFF2-40B4-BE49-F238E27FC236}">
                <a16:creationId xmlns:a16="http://schemas.microsoft.com/office/drawing/2014/main" id="{1E97B701-BF72-E825-A431-913C6C9BA26B}"/>
              </a:ext>
            </a:extLst>
          </p:cNvPr>
          <p:cNvGrpSpPr>
            <a:grpSpLocks/>
          </p:cNvGrpSpPr>
          <p:nvPr/>
        </p:nvGrpSpPr>
        <p:grpSpPr bwMode="auto">
          <a:xfrm>
            <a:off x="5754688" y="1368425"/>
            <a:ext cx="2784475" cy="4264025"/>
            <a:chOff x="5755440" y="1368226"/>
            <a:chExt cx="2784475" cy="4263566"/>
          </a:xfrm>
        </p:grpSpPr>
        <p:sp>
          <p:nvSpPr>
            <p:cNvPr id="38" name="Freeform 37">
              <a:extLst>
                <a:ext uri="{FF2B5EF4-FFF2-40B4-BE49-F238E27FC236}">
                  <a16:creationId xmlns:a16="http://schemas.microsoft.com/office/drawing/2014/main" id="{9D564A45-464E-D211-C5A5-E689EAD168D8}"/>
                </a:ext>
              </a:extLst>
            </p:cNvPr>
            <p:cNvSpPr/>
            <p:nvPr/>
          </p:nvSpPr>
          <p:spPr bwMode="auto">
            <a:xfrm>
              <a:off x="5755440" y="1399973"/>
              <a:ext cx="2200275" cy="4231819"/>
            </a:xfrm>
            <a:custGeom>
              <a:avLst/>
              <a:gdLst>
                <a:gd name="connsiteX0" fmla="*/ 128281 w 2200012"/>
                <a:gd name="connsiteY0" fmla="*/ 0 h 2802849"/>
                <a:gd name="connsiteX1" fmla="*/ 2200012 w 2200012"/>
                <a:gd name="connsiteY1" fmla="*/ 147518 h 2802849"/>
                <a:gd name="connsiteX2" fmla="*/ 2123044 w 2200012"/>
                <a:gd name="connsiteY2" fmla="*/ 2802849 h 2802849"/>
                <a:gd name="connsiteX3" fmla="*/ 0 w 2200012"/>
                <a:gd name="connsiteY3" fmla="*/ 2597606 h 2802849"/>
                <a:gd name="connsiteX4" fmla="*/ 128281 w 2200012"/>
                <a:gd name="connsiteY4" fmla="*/ 0 h 2802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012" h="2802849">
                  <a:moveTo>
                    <a:pt x="128281" y="0"/>
                  </a:moveTo>
                  <a:lnTo>
                    <a:pt x="2200012" y="147518"/>
                  </a:lnTo>
                  <a:lnTo>
                    <a:pt x="2123044" y="2802849"/>
                  </a:lnTo>
                  <a:lnTo>
                    <a:pt x="0" y="2597606"/>
                  </a:lnTo>
                  <a:lnTo>
                    <a:pt x="128281"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70670" name="TextBox 34">
              <a:extLst>
                <a:ext uri="{FF2B5EF4-FFF2-40B4-BE49-F238E27FC236}">
                  <a16:creationId xmlns:a16="http://schemas.microsoft.com/office/drawing/2014/main" id="{3EAEE059-515B-2640-4FA9-C479B96602C6}"/>
                </a:ext>
              </a:extLst>
            </p:cNvPr>
            <p:cNvSpPr txBox="1">
              <a:spLocks noChangeArrowheads="1"/>
            </p:cNvSpPr>
            <p:nvPr/>
          </p:nvSpPr>
          <p:spPr bwMode="auto">
            <a:xfrm>
              <a:off x="5768273" y="1368226"/>
              <a:ext cx="2284039" cy="8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Material theory of induction</a:t>
              </a:r>
            </a:p>
          </p:txBody>
        </p:sp>
        <p:sp>
          <p:nvSpPr>
            <p:cNvPr id="70671" name="TextBox 35">
              <a:extLst>
                <a:ext uri="{FF2B5EF4-FFF2-40B4-BE49-F238E27FC236}">
                  <a16:creationId xmlns:a16="http://schemas.microsoft.com/office/drawing/2014/main" id="{54AAF1EE-4717-FF02-3084-5480AA70F13A}"/>
                </a:ext>
              </a:extLst>
            </p:cNvPr>
            <p:cNvSpPr txBox="1">
              <a:spLocks noChangeArrowheads="1"/>
            </p:cNvSpPr>
            <p:nvPr/>
          </p:nvSpPr>
          <p:spPr bwMode="auto">
            <a:xfrm>
              <a:off x="5877340" y="2952643"/>
              <a:ext cx="2662575" cy="120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Different facts in each domain warrant superficially similar inferences.</a:t>
              </a:r>
            </a:p>
          </p:txBody>
        </p:sp>
        <p:sp>
          <p:nvSpPr>
            <p:cNvPr id="37" name="Down Arrow 36">
              <a:extLst>
                <a:ext uri="{FF2B5EF4-FFF2-40B4-BE49-F238E27FC236}">
                  <a16:creationId xmlns:a16="http://schemas.microsoft.com/office/drawing/2014/main" id="{4BF13326-FD38-2954-26B2-020E3DCD1A39}"/>
                </a:ext>
              </a:extLst>
            </p:cNvPr>
            <p:cNvSpPr/>
            <p:nvPr/>
          </p:nvSpPr>
          <p:spPr bwMode="auto">
            <a:xfrm>
              <a:off x="6492040" y="4206370"/>
              <a:ext cx="384175" cy="493660"/>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673" name="TextBox 1">
              <a:extLst>
                <a:ext uri="{FF2B5EF4-FFF2-40B4-BE49-F238E27FC236}">
                  <a16:creationId xmlns:a16="http://schemas.microsoft.com/office/drawing/2014/main" id="{86BD4F69-960F-5863-9FEA-0660F3581343}"/>
                </a:ext>
              </a:extLst>
            </p:cNvPr>
            <p:cNvSpPr txBox="1">
              <a:spLocks noChangeArrowheads="1"/>
            </p:cNvSpPr>
            <p:nvPr/>
          </p:nvSpPr>
          <p:spPr bwMode="auto">
            <a:xfrm>
              <a:off x="5907306" y="4787858"/>
              <a:ext cx="2105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This mode of failure is expected.</a:t>
              </a:r>
            </a:p>
          </p:txBody>
        </p:sp>
        <p:sp>
          <p:nvSpPr>
            <p:cNvPr id="39" name="Down Arrow 38">
              <a:extLst>
                <a:ext uri="{FF2B5EF4-FFF2-40B4-BE49-F238E27FC236}">
                  <a16:creationId xmlns:a16="http://schemas.microsoft.com/office/drawing/2014/main" id="{E6A96E73-D2DF-9A13-3B7C-40195631E4AD}"/>
                </a:ext>
              </a:extLst>
            </p:cNvPr>
            <p:cNvSpPr/>
            <p:nvPr/>
          </p:nvSpPr>
          <p:spPr bwMode="auto">
            <a:xfrm>
              <a:off x="6492040" y="2325386"/>
              <a:ext cx="384175" cy="493659"/>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717B27F5-25FB-0F73-05B7-1FBF9593CE3D}"/>
              </a:ext>
            </a:extLst>
          </p:cNvPr>
          <p:cNvSpPr>
            <a:spLocks noGrp="1"/>
          </p:cNvSpPr>
          <p:nvPr>
            <p:ph type="title"/>
          </p:nvPr>
        </p:nvSpPr>
        <p:spPr>
          <a:xfrm>
            <a:off x="1677988" y="1374775"/>
            <a:ext cx="5849937" cy="2463800"/>
          </a:xfrm>
        </p:spPr>
        <p:txBody>
          <a:bodyPr/>
          <a:lstStyle/>
          <a:p>
            <a:r>
              <a:rPr lang="en-US" altLang="en-US" sz="19900">
                <a:latin typeface="Times" pitchFamily="2" charset="0"/>
                <a:ea typeface="ＭＳ Ｐゴシック" panose="020B0600070205080204" pitchFamily="34" charset="-128"/>
              </a:rPr>
              <a:t>Read</a:t>
            </a:r>
          </a:p>
        </p:txBody>
      </p:sp>
      <p:sp>
        <p:nvSpPr>
          <p:cNvPr id="71682" name="Content Placeholder 2">
            <a:extLst>
              <a:ext uri="{FF2B5EF4-FFF2-40B4-BE49-F238E27FC236}">
                <a16:creationId xmlns:a16="http://schemas.microsoft.com/office/drawing/2014/main" id="{66683A40-A0E9-BCE0-6877-64244D36C027}"/>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71683" name="Slide Number Placeholder 3">
            <a:extLst>
              <a:ext uri="{FF2B5EF4-FFF2-40B4-BE49-F238E27FC236}">
                <a16:creationId xmlns:a16="http://schemas.microsoft.com/office/drawing/2014/main" id="{C90664E4-D67B-9E31-86D8-4BA8891BCA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7B43A9E-2D8F-F849-B3E6-F5D20148C919}" type="slidenum">
              <a:rPr lang="en-US" altLang="en-US" sz="1200">
                <a:solidFill>
                  <a:srgbClr val="898989"/>
                </a:solidFill>
                <a:latin typeface="Times" pitchFamily="2" charset="0"/>
              </a:rPr>
              <a:pPr eaLnBrk="1" hangingPunct="1"/>
              <a:t>57</a:t>
            </a:fld>
            <a:endParaRPr lang="en-US" altLang="en-US" sz="1200">
              <a:solidFill>
                <a:srgbClr val="898989"/>
              </a:solidFill>
              <a:latin typeface="Times" pitchFamily="2" charset="0"/>
            </a:endParaRPr>
          </a:p>
        </p:txBody>
      </p:sp>
      <p:pic>
        <p:nvPicPr>
          <p:cNvPr id="71684" name="Picture 4" descr="paper-boy.jpg">
            <a:extLst>
              <a:ext uri="{FF2B5EF4-FFF2-40B4-BE49-F238E27FC236}">
                <a16:creationId xmlns:a16="http://schemas.microsoft.com/office/drawing/2014/main" id="{3C93383C-39F4-8196-7310-40A01A2819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7550"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6" descr="paper-boy.jpg">
            <a:extLst>
              <a:ext uri="{FF2B5EF4-FFF2-40B4-BE49-F238E27FC236}">
                <a16:creationId xmlns:a16="http://schemas.microsoft.com/office/drawing/2014/main" id="{FB996D28-210F-47EE-31F4-D88754CFCA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54300"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7" descr="paper-boy.jpg">
            <a:extLst>
              <a:ext uri="{FF2B5EF4-FFF2-40B4-BE49-F238E27FC236}">
                <a16:creationId xmlns:a16="http://schemas.microsoft.com/office/drawing/2014/main" id="{86546414-558B-F067-67E7-19355C4DCA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92638"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8" descr="paper-boy.jpg">
            <a:extLst>
              <a:ext uri="{FF2B5EF4-FFF2-40B4-BE49-F238E27FC236}">
                <a16:creationId xmlns:a16="http://schemas.microsoft.com/office/drawing/2014/main" id="{BF17EB11-9BF5-97CB-6525-52FAE91DF0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30975"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2EA5-40C9-372F-F2E5-BD86047D4D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5A6720-7A38-2832-3DC0-A513F97AACE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279AE22-D661-8C5E-5DAC-91E97786476B}"/>
              </a:ext>
            </a:extLst>
          </p:cNvPr>
          <p:cNvSpPr>
            <a:spLocks noGrp="1"/>
          </p:cNvSpPr>
          <p:nvPr>
            <p:ph type="sldNum" sz="quarter" idx="12"/>
          </p:nvPr>
        </p:nvSpPr>
        <p:spPr/>
        <p:txBody>
          <a:bodyPr/>
          <a:lstStyle/>
          <a:p>
            <a:fld id="{5C7F743F-7FAB-514D-9C1F-DE83E53AECE6}" type="slidenum">
              <a:rPr lang="en-US" altLang="en-US" smtClean="0"/>
              <a:pPr/>
              <a:t>58</a:t>
            </a:fld>
            <a:endParaRPr lang="en-US" altLang="en-US"/>
          </a:p>
        </p:txBody>
      </p:sp>
      <p:grpSp>
        <p:nvGrpSpPr>
          <p:cNvPr id="5" name="Group 4">
            <a:extLst>
              <a:ext uri="{FF2B5EF4-FFF2-40B4-BE49-F238E27FC236}">
                <a16:creationId xmlns:a16="http://schemas.microsoft.com/office/drawing/2014/main" id="{1F45390B-B91B-108E-3EF5-93105D2E1D21}"/>
              </a:ext>
            </a:extLst>
          </p:cNvPr>
          <p:cNvGrpSpPr/>
          <p:nvPr/>
        </p:nvGrpSpPr>
        <p:grpSpPr>
          <a:xfrm>
            <a:off x="146459" y="644516"/>
            <a:ext cx="8838046" cy="5845184"/>
            <a:chOff x="195508" y="59841"/>
            <a:chExt cx="8838046" cy="5845184"/>
          </a:xfrm>
        </p:grpSpPr>
        <p:pic>
          <p:nvPicPr>
            <p:cNvPr id="6" name="Content Placeholder 5">
              <a:extLst>
                <a:ext uri="{FF2B5EF4-FFF2-40B4-BE49-F238E27FC236}">
                  <a16:creationId xmlns:a16="http://schemas.microsoft.com/office/drawing/2014/main" id="{60FA8B7E-FB18-68F9-F47B-34CC424942EC}"/>
                </a:ext>
              </a:extLst>
            </p:cNvPr>
            <p:cNvPicPr>
              <a:picLocks noChangeAspect="1"/>
            </p:cNvPicPr>
            <p:nvPr/>
          </p:nvPicPr>
          <p:blipFill>
            <a:blip r:embed="rId2"/>
            <a:stretch>
              <a:fillRect/>
            </a:stretch>
          </p:blipFill>
          <p:spPr bwMode="auto">
            <a:xfrm>
              <a:off x="195508" y="59841"/>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4561591C-3ED6-8EF8-F430-6FA0DDF39FCC}"/>
                </a:ext>
              </a:extLst>
            </p:cNvPr>
            <p:cNvPicPr>
              <a:picLocks noChangeAspect="1"/>
            </p:cNvPicPr>
            <p:nvPr/>
          </p:nvPicPr>
          <p:blipFill>
            <a:blip r:embed="rId3"/>
            <a:stretch>
              <a:fillRect/>
            </a:stretch>
          </p:blipFill>
          <p:spPr>
            <a:xfrm>
              <a:off x="2638031" y="374438"/>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C21A7A0-9071-3D08-BF25-0DD3B619D44D}"/>
                </a:ext>
              </a:extLst>
            </p:cNvPr>
            <p:cNvPicPr>
              <a:picLocks noChangeAspect="1"/>
            </p:cNvPicPr>
            <p:nvPr/>
          </p:nvPicPr>
          <p:blipFill>
            <a:blip r:embed="rId4"/>
            <a:stretch>
              <a:fillRect/>
            </a:stretch>
          </p:blipFill>
          <p:spPr>
            <a:xfrm>
              <a:off x="5556228" y="689035"/>
              <a:ext cx="3477326" cy="5215990"/>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pic>
      </p:grpSp>
      <p:grpSp>
        <p:nvGrpSpPr>
          <p:cNvPr id="11" name="Group 10">
            <a:extLst>
              <a:ext uri="{FF2B5EF4-FFF2-40B4-BE49-F238E27FC236}">
                <a16:creationId xmlns:a16="http://schemas.microsoft.com/office/drawing/2014/main" id="{4C479E4B-F28C-FA6E-613A-87BD0641A5C7}"/>
              </a:ext>
            </a:extLst>
          </p:cNvPr>
          <p:cNvGrpSpPr/>
          <p:nvPr/>
        </p:nvGrpSpPr>
        <p:grpSpPr>
          <a:xfrm>
            <a:off x="434340" y="1143000"/>
            <a:ext cx="5032746" cy="4240530"/>
            <a:chOff x="434340" y="1143000"/>
            <a:chExt cx="5032746" cy="4240530"/>
          </a:xfrm>
        </p:grpSpPr>
        <p:sp>
          <p:nvSpPr>
            <p:cNvPr id="9" name="Freeform 8">
              <a:extLst>
                <a:ext uri="{FF2B5EF4-FFF2-40B4-BE49-F238E27FC236}">
                  <a16:creationId xmlns:a16="http://schemas.microsoft.com/office/drawing/2014/main" id="{2F771C55-5175-1D62-990D-2EFBC4CBACEE}"/>
                </a:ext>
              </a:extLst>
            </p:cNvPr>
            <p:cNvSpPr/>
            <p:nvPr/>
          </p:nvSpPr>
          <p:spPr>
            <a:xfrm>
              <a:off x="434340" y="4034790"/>
              <a:ext cx="2114550" cy="1348740"/>
            </a:xfrm>
            <a:custGeom>
              <a:avLst/>
              <a:gdLst>
                <a:gd name="connsiteX0" fmla="*/ 0 w 2114550"/>
                <a:gd name="connsiteY0" fmla="*/ 0 h 1348740"/>
                <a:gd name="connsiteX1" fmla="*/ 2114550 w 2114550"/>
                <a:gd name="connsiteY1" fmla="*/ 80010 h 1348740"/>
                <a:gd name="connsiteX2" fmla="*/ 2103120 w 2114550"/>
                <a:gd name="connsiteY2" fmla="*/ 1348740 h 1348740"/>
                <a:gd name="connsiteX3" fmla="*/ 34290 w 2114550"/>
                <a:gd name="connsiteY3" fmla="*/ 1280160 h 1348740"/>
                <a:gd name="connsiteX4" fmla="*/ 0 w 2114550"/>
                <a:gd name="connsiteY4" fmla="*/ 0 h 134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1348740">
                  <a:moveTo>
                    <a:pt x="0" y="0"/>
                  </a:moveTo>
                  <a:lnTo>
                    <a:pt x="2114550" y="80010"/>
                  </a:lnTo>
                  <a:lnTo>
                    <a:pt x="2103120" y="1348740"/>
                  </a:lnTo>
                  <a:lnTo>
                    <a:pt x="34290" y="1280160"/>
                  </a:lnTo>
                  <a:lnTo>
                    <a:pt x="0" y="0"/>
                  </a:lnTo>
                  <a:close/>
                </a:path>
              </a:pathLst>
            </a:cu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67B003-0C18-98BD-8CA8-18EA19D2AC7D}"/>
                </a:ext>
              </a:extLst>
            </p:cNvPr>
            <p:cNvSpPr/>
            <p:nvPr/>
          </p:nvSpPr>
          <p:spPr>
            <a:xfrm>
              <a:off x="2846069" y="1143000"/>
              <a:ext cx="2621017" cy="3268980"/>
            </a:xfrm>
            <a:custGeom>
              <a:avLst/>
              <a:gdLst>
                <a:gd name="connsiteX0" fmla="*/ 0 w 2114550"/>
                <a:gd name="connsiteY0" fmla="*/ 0 h 1348740"/>
                <a:gd name="connsiteX1" fmla="*/ 2114550 w 2114550"/>
                <a:gd name="connsiteY1" fmla="*/ 80010 h 1348740"/>
                <a:gd name="connsiteX2" fmla="*/ 2103120 w 2114550"/>
                <a:gd name="connsiteY2" fmla="*/ 1348740 h 1348740"/>
                <a:gd name="connsiteX3" fmla="*/ 34290 w 2114550"/>
                <a:gd name="connsiteY3" fmla="*/ 1280160 h 1348740"/>
                <a:gd name="connsiteX4" fmla="*/ 0 w 2114550"/>
                <a:gd name="connsiteY4" fmla="*/ 0 h 134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1348740">
                  <a:moveTo>
                    <a:pt x="0" y="0"/>
                  </a:moveTo>
                  <a:lnTo>
                    <a:pt x="2114550" y="80010"/>
                  </a:lnTo>
                  <a:lnTo>
                    <a:pt x="2103120" y="1348740"/>
                  </a:lnTo>
                  <a:lnTo>
                    <a:pt x="34290" y="1280160"/>
                  </a:lnTo>
                  <a:lnTo>
                    <a:pt x="0" y="0"/>
                  </a:lnTo>
                  <a:close/>
                </a:path>
              </a:pathLst>
            </a:cu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63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6FDA354C-DC4E-B644-C62D-E4821E2AF78E}"/>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74754" name="Content Placeholder 2">
            <a:extLst>
              <a:ext uri="{FF2B5EF4-FFF2-40B4-BE49-F238E27FC236}">
                <a16:creationId xmlns:a16="http://schemas.microsoft.com/office/drawing/2014/main" id="{17B37A57-6455-9EE5-7C1E-D3779C724A7D}"/>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74755" name="Slide Number Placeholder 3">
            <a:extLst>
              <a:ext uri="{FF2B5EF4-FFF2-40B4-BE49-F238E27FC236}">
                <a16:creationId xmlns:a16="http://schemas.microsoft.com/office/drawing/2014/main" id="{6A69722E-2982-30BA-3D87-C81E22C8C1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B320DD6-952F-6D4D-8DC9-16BB26740BCD}" type="slidenum">
              <a:rPr lang="en-US" altLang="en-US" sz="1200">
                <a:solidFill>
                  <a:srgbClr val="898989"/>
                </a:solidFill>
                <a:latin typeface="Times" pitchFamily="2" charset="0"/>
              </a:rPr>
              <a:pPr eaLnBrk="1" hangingPunct="1"/>
              <a:t>59</a:t>
            </a:fld>
            <a:endParaRPr lang="en-US" altLang="en-US" sz="1200">
              <a:solidFill>
                <a:srgbClr val="898989"/>
              </a:solidFill>
              <a:latin typeface="Times" pitchFamily="2" charset="0"/>
            </a:endParaRPr>
          </a:p>
        </p:txBody>
      </p:sp>
      <p:pic>
        <p:nvPicPr>
          <p:cNvPr id="74756" name="Picture 4" descr="the end.jpg">
            <a:extLst>
              <a:ext uri="{FF2B5EF4-FFF2-40B4-BE49-F238E27FC236}">
                <a16:creationId xmlns:a16="http://schemas.microsoft.com/office/drawing/2014/main" id="{D6433A57-B57E-FC8B-AD37-5A74CF113C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79713C7A-0C45-5183-1B3A-0BE6A1A2B11E}"/>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cs typeface="Times" pitchFamily="2" charset="0"/>
              </a:rPr>
              <a:t> </a:t>
            </a:r>
          </a:p>
        </p:txBody>
      </p:sp>
      <p:sp>
        <p:nvSpPr>
          <p:cNvPr id="39938" name="Content Placeholder 2">
            <a:extLst>
              <a:ext uri="{FF2B5EF4-FFF2-40B4-BE49-F238E27FC236}">
                <a16:creationId xmlns:a16="http://schemas.microsoft.com/office/drawing/2014/main" id="{9F8F82B3-B883-D154-FD9A-E745AED363EA}"/>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cs typeface="Times" pitchFamily="2" charset="0"/>
            </a:endParaRPr>
          </a:p>
        </p:txBody>
      </p:sp>
      <p:sp>
        <p:nvSpPr>
          <p:cNvPr id="39939" name="Slide Number Placeholder 3">
            <a:extLst>
              <a:ext uri="{FF2B5EF4-FFF2-40B4-BE49-F238E27FC236}">
                <a16:creationId xmlns:a16="http://schemas.microsoft.com/office/drawing/2014/main" id="{898C647E-A2E2-82F7-566A-37A9313C11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2" charset="0"/>
                <a:ea typeface="ＭＳ Ｐゴシック" panose="020B0600070205080204" pitchFamily="34" charset="-128"/>
                <a:cs typeface="Times" pitchFamily="2" charset="0"/>
              </a:defRPr>
            </a:lvl1pPr>
            <a:lvl2pPr marL="742950" indent="-285750">
              <a:spcBef>
                <a:spcPct val="20000"/>
              </a:spcBef>
              <a:buFont typeface="Arial" panose="020B0604020202020204" pitchFamily="34" charset="0"/>
              <a:buChar char="–"/>
              <a:defRPr>
                <a:solidFill>
                  <a:schemeClr val="tx1"/>
                </a:solidFill>
                <a:latin typeface="Times" pitchFamily="2" charset="0"/>
                <a:ea typeface="ＭＳ Ｐゴシック" panose="020B0600070205080204" pitchFamily="34" charset="-128"/>
                <a:cs typeface="Times" pitchFamily="2" charset="0"/>
              </a:defRPr>
            </a:lvl2pPr>
            <a:lvl3pPr marL="1143000" indent="-228600">
              <a:spcBef>
                <a:spcPct val="20000"/>
              </a:spcBef>
              <a:buFont typeface="Arial" panose="020B0604020202020204" pitchFamily="34" charset="0"/>
              <a:buChar char="•"/>
              <a:defRPr sz="2400">
                <a:solidFill>
                  <a:schemeClr val="tx1"/>
                </a:solidFill>
                <a:latin typeface="Times" pitchFamily="2" charset="0"/>
                <a:ea typeface="ＭＳ Ｐゴシック" panose="020B0600070205080204" pitchFamily="34" charset="-128"/>
                <a:cs typeface="Times" pitchFamily="2" charset="0"/>
              </a:defRPr>
            </a:lvl3pPr>
            <a:lvl4pPr marL="1600200" indent="-228600">
              <a:spcBef>
                <a:spcPct val="20000"/>
              </a:spcBef>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4pPr>
            <a:lvl5pPr marL="2057400" indent="-228600">
              <a:spcBef>
                <a:spcPct val="20000"/>
              </a:spcBef>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9pPr>
          </a:lstStyle>
          <a:p>
            <a:pPr>
              <a:spcBef>
                <a:spcPct val="0"/>
              </a:spcBef>
              <a:buFontTx/>
              <a:buNone/>
            </a:pPr>
            <a:fld id="{918DB198-ADDF-6147-A469-C64875BAB834}" type="slidenum">
              <a:rPr lang="en-US" altLang="en-US">
                <a:solidFill>
                  <a:srgbClr val="898989"/>
                </a:solidFill>
              </a:rPr>
              <a:pPr>
                <a:spcBef>
                  <a:spcPct val="0"/>
                </a:spcBef>
                <a:buFontTx/>
                <a:buNone/>
              </a:pPr>
              <a:t>6</a:t>
            </a:fld>
            <a:endParaRPr lang="en-US" altLang="en-US">
              <a:solidFill>
                <a:srgbClr val="898989"/>
              </a:solidFill>
            </a:endParaRPr>
          </a:p>
        </p:txBody>
      </p:sp>
      <p:pic>
        <p:nvPicPr>
          <p:cNvPr id="5" name="Picture 4" descr="Survey_small.jpg">
            <a:extLst>
              <a:ext uri="{FF2B5EF4-FFF2-40B4-BE49-F238E27FC236}">
                <a16:creationId xmlns:a16="http://schemas.microsoft.com/office/drawing/2014/main" id="{5DD5A876-305A-F728-B130-A7932AF9A609}"/>
              </a:ext>
            </a:extLst>
          </p:cNvPr>
          <p:cNvPicPr>
            <a:picLocks noChangeAspect="1"/>
          </p:cNvPicPr>
          <p:nvPr/>
        </p:nvPicPr>
        <p:blipFill>
          <a:blip r:embed="rId2"/>
          <a:srcRect/>
          <a:stretch>
            <a:fillRect/>
          </a:stretch>
        </p:blipFill>
        <p:spPr bwMode="auto">
          <a:xfrm>
            <a:off x="1571625" y="93663"/>
            <a:ext cx="4684713" cy="6646862"/>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p:spPr>
      </p:pic>
      <p:sp>
        <p:nvSpPr>
          <p:cNvPr id="39941" name="TextBox 5">
            <a:extLst>
              <a:ext uri="{FF2B5EF4-FFF2-40B4-BE49-F238E27FC236}">
                <a16:creationId xmlns:a16="http://schemas.microsoft.com/office/drawing/2014/main" id="{D0E8365E-5991-920D-10FD-D0F900926A5A}"/>
              </a:ext>
            </a:extLst>
          </p:cNvPr>
          <p:cNvSpPr txBox="1">
            <a:spLocks noChangeArrowheads="1"/>
          </p:cNvSpPr>
          <p:nvPr/>
        </p:nvSpPr>
        <p:spPr bwMode="auto">
          <a:xfrm>
            <a:off x="6481763" y="5305425"/>
            <a:ext cx="18716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2" charset="0"/>
                <a:ea typeface="ＭＳ Ｐゴシック" panose="020B0600070205080204" pitchFamily="34" charset="-128"/>
                <a:cs typeface="Times" pitchFamily="2" charset="0"/>
              </a:defRPr>
            </a:lvl1pPr>
            <a:lvl2pPr marL="742950" indent="-285750">
              <a:spcBef>
                <a:spcPct val="20000"/>
              </a:spcBef>
              <a:buFont typeface="Arial" panose="020B0604020202020204" pitchFamily="34" charset="0"/>
              <a:buChar char="–"/>
              <a:defRPr>
                <a:solidFill>
                  <a:schemeClr val="tx1"/>
                </a:solidFill>
                <a:latin typeface="Times" pitchFamily="2" charset="0"/>
                <a:ea typeface="ＭＳ Ｐゴシック" panose="020B0600070205080204" pitchFamily="34" charset="-128"/>
                <a:cs typeface="Times" pitchFamily="2" charset="0"/>
              </a:defRPr>
            </a:lvl2pPr>
            <a:lvl3pPr marL="1143000" indent="-228600">
              <a:spcBef>
                <a:spcPct val="20000"/>
              </a:spcBef>
              <a:buFont typeface="Arial" panose="020B0604020202020204" pitchFamily="34" charset="0"/>
              <a:buChar char="•"/>
              <a:defRPr sz="2400">
                <a:solidFill>
                  <a:schemeClr val="tx1"/>
                </a:solidFill>
                <a:latin typeface="Times" pitchFamily="2" charset="0"/>
                <a:ea typeface="ＭＳ Ｐゴシック" panose="020B0600070205080204" pitchFamily="34" charset="-128"/>
                <a:cs typeface="Times" pitchFamily="2" charset="0"/>
              </a:defRPr>
            </a:lvl3pPr>
            <a:lvl4pPr marL="1600200" indent="-228600">
              <a:spcBef>
                <a:spcPct val="20000"/>
              </a:spcBef>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4pPr>
            <a:lvl5pPr marL="2057400" indent="-228600">
              <a:spcBef>
                <a:spcPct val="20000"/>
              </a:spcBef>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itchFamily="2" charset="0"/>
                <a:ea typeface="ＭＳ Ｐゴシック" panose="020B0600070205080204" pitchFamily="34" charset="-128"/>
                <a:cs typeface="Times" pitchFamily="2" charset="0"/>
              </a:defRPr>
            </a:lvl9pPr>
          </a:lstStyle>
          <a:p>
            <a:pPr eaLnBrk="1" hangingPunct="1">
              <a:spcBef>
                <a:spcPct val="0"/>
              </a:spcBef>
              <a:buFontTx/>
              <a:buNone/>
            </a:pPr>
            <a:r>
              <a:rPr lang="en-US" altLang="en-US" sz="1200" dirty="0">
                <a:latin typeface="Times New Roman" panose="02020603050405020304" pitchFamily="18" charset="0"/>
                <a:cs typeface="Times New Roman" panose="02020603050405020304" pitchFamily="18" charset="0"/>
              </a:rPr>
              <a:t>"A Little Survey of Induction," in P. </a:t>
            </a:r>
            <a:r>
              <a:rPr lang="en-US" altLang="en-US" sz="1200" dirty="0" err="1">
                <a:latin typeface="Times New Roman" panose="02020603050405020304" pitchFamily="18" charset="0"/>
                <a:cs typeface="Times New Roman" panose="02020603050405020304" pitchFamily="18" charset="0"/>
              </a:rPr>
              <a:t>Achinstein</a:t>
            </a:r>
            <a:r>
              <a:rPr lang="en-US" altLang="en-US" sz="1200" dirty="0">
                <a:latin typeface="Times New Roman" panose="02020603050405020304" pitchFamily="18" charset="0"/>
                <a:cs typeface="Times New Roman" panose="02020603050405020304" pitchFamily="18" charset="0"/>
              </a:rPr>
              <a:t>, ed., </a:t>
            </a:r>
            <a:r>
              <a:rPr lang="en-US" altLang="en-US" sz="1200" i="1" dirty="0">
                <a:latin typeface="Times New Roman" panose="02020603050405020304" pitchFamily="18" charset="0"/>
                <a:cs typeface="Times New Roman" panose="02020603050405020304" pitchFamily="18" charset="0"/>
              </a:rPr>
              <a:t>Scientific Evidence: Philosophical Theories and Applications.</a:t>
            </a:r>
            <a:r>
              <a:rPr lang="en-US" altLang="en-US" sz="1200" dirty="0">
                <a:latin typeface="Times New Roman" panose="02020603050405020304" pitchFamily="18" charset="0"/>
                <a:cs typeface="Times New Roman" panose="02020603050405020304" pitchFamily="18" charset="0"/>
              </a:rPr>
              <a:t> Johns Hopkins University Press, 1905. pp. 9-34.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6BD19D94-D7A8-B2AC-5363-E4BAF06B963F}"/>
              </a:ext>
            </a:extLst>
          </p:cNvPr>
          <p:cNvSpPr/>
          <p:nvPr/>
        </p:nvSpPr>
        <p:spPr>
          <a:xfrm>
            <a:off x="257175" y="1795463"/>
            <a:ext cx="1443038" cy="930275"/>
          </a:xfrm>
          <a:custGeom>
            <a:avLst/>
            <a:gdLst>
              <a:gd name="connsiteX0" fmla="*/ 38484 w 1443157"/>
              <a:gd name="connsiteY0" fmla="*/ 25656 h 930007"/>
              <a:gd name="connsiteX1" fmla="*/ 1430329 w 1443157"/>
              <a:gd name="connsiteY1" fmla="*/ 0 h 930007"/>
              <a:gd name="connsiteX2" fmla="*/ 1443157 w 1443157"/>
              <a:gd name="connsiteY2" fmla="*/ 930007 h 930007"/>
              <a:gd name="connsiteX3" fmla="*/ 0 w 1443157"/>
              <a:gd name="connsiteY3" fmla="*/ 910766 h 930007"/>
              <a:gd name="connsiteX4" fmla="*/ 38484 w 1443157"/>
              <a:gd name="connsiteY4" fmla="*/ 25656 h 93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157" h="930007">
                <a:moveTo>
                  <a:pt x="38484" y="25656"/>
                </a:moveTo>
                <a:lnTo>
                  <a:pt x="1430329" y="0"/>
                </a:lnTo>
                <a:lnTo>
                  <a:pt x="1443157" y="930007"/>
                </a:lnTo>
                <a:lnTo>
                  <a:pt x="0" y="910766"/>
                </a:lnTo>
                <a:lnTo>
                  <a:pt x="38484" y="25656"/>
                </a:lnTo>
                <a:close/>
              </a:path>
            </a:pathLst>
          </a:custGeom>
          <a:solidFill>
            <a:srgbClr val="FFC8DC"/>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30" name="Freeform 29">
            <a:extLst>
              <a:ext uri="{FF2B5EF4-FFF2-40B4-BE49-F238E27FC236}">
                <a16:creationId xmlns:a16="http://schemas.microsoft.com/office/drawing/2014/main" id="{9CDD1820-02C8-D9E4-6D0E-DFE10116BC34}"/>
              </a:ext>
            </a:extLst>
          </p:cNvPr>
          <p:cNvSpPr/>
          <p:nvPr/>
        </p:nvSpPr>
        <p:spPr>
          <a:xfrm>
            <a:off x="4200525" y="1801813"/>
            <a:ext cx="2084388" cy="930275"/>
          </a:xfrm>
          <a:custGeom>
            <a:avLst/>
            <a:gdLst>
              <a:gd name="connsiteX0" fmla="*/ 38484 w 1443157"/>
              <a:gd name="connsiteY0" fmla="*/ 25656 h 930007"/>
              <a:gd name="connsiteX1" fmla="*/ 1430329 w 1443157"/>
              <a:gd name="connsiteY1" fmla="*/ 0 h 930007"/>
              <a:gd name="connsiteX2" fmla="*/ 1443157 w 1443157"/>
              <a:gd name="connsiteY2" fmla="*/ 930007 h 930007"/>
              <a:gd name="connsiteX3" fmla="*/ 0 w 1443157"/>
              <a:gd name="connsiteY3" fmla="*/ 910766 h 930007"/>
              <a:gd name="connsiteX4" fmla="*/ 38484 w 1443157"/>
              <a:gd name="connsiteY4" fmla="*/ 25656 h 93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157" h="930007">
                <a:moveTo>
                  <a:pt x="38484" y="25656"/>
                </a:moveTo>
                <a:lnTo>
                  <a:pt x="1430329" y="0"/>
                </a:lnTo>
                <a:lnTo>
                  <a:pt x="1443157" y="930007"/>
                </a:lnTo>
                <a:lnTo>
                  <a:pt x="0" y="910766"/>
                </a:lnTo>
                <a:lnTo>
                  <a:pt x="38484" y="25656"/>
                </a:lnTo>
                <a:close/>
              </a:path>
            </a:pathLst>
          </a:custGeom>
          <a:solidFill>
            <a:srgbClr val="FFC8DC"/>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31" name="Freeform 30">
            <a:extLst>
              <a:ext uri="{FF2B5EF4-FFF2-40B4-BE49-F238E27FC236}">
                <a16:creationId xmlns:a16="http://schemas.microsoft.com/office/drawing/2014/main" id="{377D4806-4E8E-6957-67D7-6137A7A15B87}"/>
              </a:ext>
            </a:extLst>
          </p:cNvPr>
          <p:cNvSpPr/>
          <p:nvPr/>
        </p:nvSpPr>
        <p:spPr>
          <a:xfrm rot="10800000">
            <a:off x="1955800" y="1801813"/>
            <a:ext cx="1847850" cy="930275"/>
          </a:xfrm>
          <a:custGeom>
            <a:avLst/>
            <a:gdLst>
              <a:gd name="connsiteX0" fmla="*/ 38484 w 1443157"/>
              <a:gd name="connsiteY0" fmla="*/ 25656 h 930007"/>
              <a:gd name="connsiteX1" fmla="*/ 1430329 w 1443157"/>
              <a:gd name="connsiteY1" fmla="*/ 0 h 930007"/>
              <a:gd name="connsiteX2" fmla="*/ 1443157 w 1443157"/>
              <a:gd name="connsiteY2" fmla="*/ 930007 h 930007"/>
              <a:gd name="connsiteX3" fmla="*/ 0 w 1443157"/>
              <a:gd name="connsiteY3" fmla="*/ 910766 h 930007"/>
              <a:gd name="connsiteX4" fmla="*/ 38484 w 1443157"/>
              <a:gd name="connsiteY4" fmla="*/ 25656 h 93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157" h="930007">
                <a:moveTo>
                  <a:pt x="38484" y="25656"/>
                </a:moveTo>
                <a:lnTo>
                  <a:pt x="1430329" y="0"/>
                </a:lnTo>
                <a:lnTo>
                  <a:pt x="1443157" y="930007"/>
                </a:lnTo>
                <a:lnTo>
                  <a:pt x="0" y="910766"/>
                </a:lnTo>
                <a:lnTo>
                  <a:pt x="38484" y="25656"/>
                </a:lnTo>
                <a:close/>
              </a:path>
            </a:pathLst>
          </a:custGeom>
          <a:solidFill>
            <a:srgbClr val="FFC8DC"/>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32" name="Freeform 31">
            <a:extLst>
              <a:ext uri="{FF2B5EF4-FFF2-40B4-BE49-F238E27FC236}">
                <a16:creationId xmlns:a16="http://schemas.microsoft.com/office/drawing/2014/main" id="{7B2C2EEB-AD2E-AD60-3BB0-FAD49F985190}"/>
              </a:ext>
            </a:extLst>
          </p:cNvPr>
          <p:cNvSpPr/>
          <p:nvPr/>
        </p:nvSpPr>
        <p:spPr>
          <a:xfrm rot="10800000">
            <a:off x="6640513" y="1814513"/>
            <a:ext cx="2174875" cy="930275"/>
          </a:xfrm>
          <a:custGeom>
            <a:avLst/>
            <a:gdLst>
              <a:gd name="connsiteX0" fmla="*/ 38484 w 1443157"/>
              <a:gd name="connsiteY0" fmla="*/ 25656 h 930007"/>
              <a:gd name="connsiteX1" fmla="*/ 1430329 w 1443157"/>
              <a:gd name="connsiteY1" fmla="*/ 0 h 930007"/>
              <a:gd name="connsiteX2" fmla="*/ 1443157 w 1443157"/>
              <a:gd name="connsiteY2" fmla="*/ 930007 h 930007"/>
              <a:gd name="connsiteX3" fmla="*/ 0 w 1443157"/>
              <a:gd name="connsiteY3" fmla="*/ 910766 h 930007"/>
              <a:gd name="connsiteX4" fmla="*/ 38484 w 1443157"/>
              <a:gd name="connsiteY4" fmla="*/ 25656 h 93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157" h="930007">
                <a:moveTo>
                  <a:pt x="38484" y="25656"/>
                </a:moveTo>
                <a:lnTo>
                  <a:pt x="1430329" y="0"/>
                </a:lnTo>
                <a:lnTo>
                  <a:pt x="1443157" y="930007"/>
                </a:lnTo>
                <a:lnTo>
                  <a:pt x="0" y="910766"/>
                </a:lnTo>
                <a:lnTo>
                  <a:pt x="38484" y="25656"/>
                </a:lnTo>
                <a:close/>
              </a:path>
            </a:pathLst>
          </a:custGeom>
          <a:solidFill>
            <a:srgbClr val="FFC8DC"/>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26" name="Freeform 25">
            <a:extLst>
              <a:ext uri="{FF2B5EF4-FFF2-40B4-BE49-F238E27FC236}">
                <a16:creationId xmlns:a16="http://schemas.microsoft.com/office/drawing/2014/main" id="{42C0A6B9-419A-B365-BFBF-1E033DAA8432}"/>
              </a:ext>
            </a:extLst>
          </p:cNvPr>
          <p:cNvSpPr/>
          <p:nvPr/>
        </p:nvSpPr>
        <p:spPr>
          <a:xfrm>
            <a:off x="4200525" y="852488"/>
            <a:ext cx="2027238" cy="712787"/>
          </a:xfrm>
          <a:custGeom>
            <a:avLst/>
            <a:gdLst>
              <a:gd name="connsiteX0" fmla="*/ 89797 w 1462399"/>
              <a:gd name="connsiteY0" fmla="*/ 0 h 711936"/>
              <a:gd name="connsiteX1" fmla="*/ 1462399 w 1462399"/>
              <a:gd name="connsiteY1" fmla="*/ 32069 h 711936"/>
              <a:gd name="connsiteX2" fmla="*/ 1436743 w 1462399"/>
              <a:gd name="connsiteY2" fmla="*/ 711936 h 711936"/>
              <a:gd name="connsiteX3" fmla="*/ 1282806 w 1462399"/>
              <a:gd name="connsiteY3" fmla="*/ 699109 h 711936"/>
              <a:gd name="connsiteX4" fmla="*/ 0 w 1462399"/>
              <a:gd name="connsiteY4" fmla="*/ 660626 h 711936"/>
              <a:gd name="connsiteX5" fmla="*/ 89797 w 1462399"/>
              <a:gd name="connsiteY5" fmla="*/ 0 h 71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399" h="711936">
                <a:moveTo>
                  <a:pt x="89797" y="0"/>
                </a:moveTo>
                <a:lnTo>
                  <a:pt x="1462399" y="32069"/>
                </a:lnTo>
                <a:lnTo>
                  <a:pt x="1436743" y="711936"/>
                </a:lnTo>
                <a:lnTo>
                  <a:pt x="1282806" y="699109"/>
                </a:lnTo>
                <a:lnTo>
                  <a:pt x="0" y="660626"/>
                </a:lnTo>
                <a:lnTo>
                  <a:pt x="89797" y="0"/>
                </a:lnTo>
                <a:close/>
              </a:path>
            </a:pathLst>
          </a:custGeom>
          <a:solidFill>
            <a:srgbClr val="B4DDFF"/>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28" name="Freeform 27">
            <a:extLst>
              <a:ext uri="{FF2B5EF4-FFF2-40B4-BE49-F238E27FC236}">
                <a16:creationId xmlns:a16="http://schemas.microsoft.com/office/drawing/2014/main" id="{C6CF287D-50D3-4407-D384-1003D3FFBDE0}"/>
              </a:ext>
            </a:extLst>
          </p:cNvPr>
          <p:cNvSpPr/>
          <p:nvPr/>
        </p:nvSpPr>
        <p:spPr>
          <a:xfrm rot="10800000">
            <a:off x="6630988" y="858838"/>
            <a:ext cx="2166937" cy="712787"/>
          </a:xfrm>
          <a:custGeom>
            <a:avLst/>
            <a:gdLst>
              <a:gd name="connsiteX0" fmla="*/ 89797 w 1462399"/>
              <a:gd name="connsiteY0" fmla="*/ 0 h 711936"/>
              <a:gd name="connsiteX1" fmla="*/ 1462399 w 1462399"/>
              <a:gd name="connsiteY1" fmla="*/ 32069 h 711936"/>
              <a:gd name="connsiteX2" fmla="*/ 1436743 w 1462399"/>
              <a:gd name="connsiteY2" fmla="*/ 711936 h 711936"/>
              <a:gd name="connsiteX3" fmla="*/ 1282806 w 1462399"/>
              <a:gd name="connsiteY3" fmla="*/ 699109 h 711936"/>
              <a:gd name="connsiteX4" fmla="*/ 0 w 1462399"/>
              <a:gd name="connsiteY4" fmla="*/ 660626 h 711936"/>
              <a:gd name="connsiteX5" fmla="*/ 89797 w 1462399"/>
              <a:gd name="connsiteY5" fmla="*/ 0 h 71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399" h="711936">
                <a:moveTo>
                  <a:pt x="89797" y="0"/>
                </a:moveTo>
                <a:lnTo>
                  <a:pt x="1462399" y="32069"/>
                </a:lnTo>
                <a:lnTo>
                  <a:pt x="1436743" y="711936"/>
                </a:lnTo>
                <a:lnTo>
                  <a:pt x="1282806" y="699109"/>
                </a:lnTo>
                <a:lnTo>
                  <a:pt x="0" y="660626"/>
                </a:lnTo>
                <a:lnTo>
                  <a:pt x="89797" y="0"/>
                </a:lnTo>
                <a:close/>
              </a:path>
            </a:pathLst>
          </a:custGeom>
          <a:solidFill>
            <a:srgbClr val="B4DDFF"/>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25" name="Freeform 24">
            <a:extLst>
              <a:ext uri="{FF2B5EF4-FFF2-40B4-BE49-F238E27FC236}">
                <a16:creationId xmlns:a16="http://schemas.microsoft.com/office/drawing/2014/main" id="{FF6BDA70-E54E-C396-ACBA-D22BEDE8EB24}"/>
              </a:ext>
            </a:extLst>
          </p:cNvPr>
          <p:cNvSpPr/>
          <p:nvPr/>
        </p:nvSpPr>
        <p:spPr>
          <a:xfrm rot="10800000">
            <a:off x="2112963" y="858838"/>
            <a:ext cx="1812925" cy="712787"/>
          </a:xfrm>
          <a:custGeom>
            <a:avLst/>
            <a:gdLst>
              <a:gd name="connsiteX0" fmla="*/ 89797 w 1462399"/>
              <a:gd name="connsiteY0" fmla="*/ 0 h 711936"/>
              <a:gd name="connsiteX1" fmla="*/ 1462399 w 1462399"/>
              <a:gd name="connsiteY1" fmla="*/ 32069 h 711936"/>
              <a:gd name="connsiteX2" fmla="*/ 1436743 w 1462399"/>
              <a:gd name="connsiteY2" fmla="*/ 711936 h 711936"/>
              <a:gd name="connsiteX3" fmla="*/ 1282806 w 1462399"/>
              <a:gd name="connsiteY3" fmla="*/ 699109 h 711936"/>
              <a:gd name="connsiteX4" fmla="*/ 0 w 1462399"/>
              <a:gd name="connsiteY4" fmla="*/ 660626 h 711936"/>
              <a:gd name="connsiteX5" fmla="*/ 89797 w 1462399"/>
              <a:gd name="connsiteY5" fmla="*/ 0 h 71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399" h="711936">
                <a:moveTo>
                  <a:pt x="89797" y="0"/>
                </a:moveTo>
                <a:lnTo>
                  <a:pt x="1462399" y="32069"/>
                </a:lnTo>
                <a:lnTo>
                  <a:pt x="1436743" y="711936"/>
                </a:lnTo>
                <a:lnTo>
                  <a:pt x="1282806" y="699109"/>
                </a:lnTo>
                <a:lnTo>
                  <a:pt x="0" y="660626"/>
                </a:lnTo>
                <a:lnTo>
                  <a:pt x="89797" y="0"/>
                </a:lnTo>
                <a:close/>
              </a:path>
            </a:pathLst>
          </a:custGeom>
          <a:solidFill>
            <a:srgbClr val="B4DDFF"/>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24" name="Freeform 23">
            <a:extLst>
              <a:ext uri="{FF2B5EF4-FFF2-40B4-BE49-F238E27FC236}">
                <a16:creationId xmlns:a16="http://schemas.microsoft.com/office/drawing/2014/main" id="{1D3F44D3-477C-14E9-0593-8A970D359D45}"/>
              </a:ext>
            </a:extLst>
          </p:cNvPr>
          <p:cNvSpPr/>
          <p:nvPr/>
        </p:nvSpPr>
        <p:spPr>
          <a:xfrm>
            <a:off x="250825" y="814388"/>
            <a:ext cx="1462088" cy="712787"/>
          </a:xfrm>
          <a:custGeom>
            <a:avLst/>
            <a:gdLst>
              <a:gd name="connsiteX0" fmla="*/ 89797 w 1462399"/>
              <a:gd name="connsiteY0" fmla="*/ 0 h 711936"/>
              <a:gd name="connsiteX1" fmla="*/ 1462399 w 1462399"/>
              <a:gd name="connsiteY1" fmla="*/ 32069 h 711936"/>
              <a:gd name="connsiteX2" fmla="*/ 1436743 w 1462399"/>
              <a:gd name="connsiteY2" fmla="*/ 711936 h 711936"/>
              <a:gd name="connsiteX3" fmla="*/ 1282806 w 1462399"/>
              <a:gd name="connsiteY3" fmla="*/ 699109 h 711936"/>
              <a:gd name="connsiteX4" fmla="*/ 0 w 1462399"/>
              <a:gd name="connsiteY4" fmla="*/ 660626 h 711936"/>
              <a:gd name="connsiteX5" fmla="*/ 89797 w 1462399"/>
              <a:gd name="connsiteY5" fmla="*/ 0 h 71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399" h="711936">
                <a:moveTo>
                  <a:pt x="89797" y="0"/>
                </a:moveTo>
                <a:lnTo>
                  <a:pt x="1462399" y="32069"/>
                </a:lnTo>
                <a:lnTo>
                  <a:pt x="1436743" y="711936"/>
                </a:lnTo>
                <a:lnTo>
                  <a:pt x="1282806" y="699109"/>
                </a:lnTo>
                <a:lnTo>
                  <a:pt x="0" y="660626"/>
                </a:lnTo>
                <a:lnTo>
                  <a:pt x="89797" y="0"/>
                </a:lnTo>
                <a:close/>
              </a:path>
            </a:pathLst>
          </a:custGeom>
          <a:solidFill>
            <a:srgbClr val="B4DDFF"/>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2" name="Title 1">
            <a:extLst>
              <a:ext uri="{FF2B5EF4-FFF2-40B4-BE49-F238E27FC236}">
                <a16:creationId xmlns:a16="http://schemas.microsoft.com/office/drawing/2014/main" id="{7B18B032-A3ED-3086-0CF2-05B4DD7AE8DE}"/>
              </a:ext>
            </a:extLst>
          </p:cNvPr>
          <p:cNvSpPr>
            <a:spLocks noGrp="1"/>
          </p:cNvSpPr>
          <p:nvPr>
            <p:ph type="title"/>
          </p:nvPr>
        </p:nvSpPr>
        <p:spPr>
          <a:xfrm>
            <a:off x="2451100" y="80963"/>
            <a:ext cx="3500438" cy="488950"/>
          </a:xfrm>
        </p:spPr>
        <p:txBody>
          <a:bodyPr>
            <a:normAutofit fontScale="90000"/>
          </a:bodyPr>
          <a:lstStyle/>
          <a:p>
            <a:pPr algn="ctr">
              <a:defRPr/>
            </a:pPr>
            <a:r>
              <a:rPr lang="en-US" dirty="0"/>
              <a:t>Three families</a:t>
            </a:r>
          </a:p>
        </p:txBody>
      </p:sp>
      <p:sp>
        <p:nvSpPr>
          <p:cNvPr id="18442" name="Slide Number Placeholder 3">
            <a:extLst>
              <a:ext uri="{FF2B5EF4-FFF2-40B4-BE49-F238E27FC236}">
                <a16:creationId xmlns:a16="http://schemas.microsoft.com/office/drawing/2014/main" id="{ECE77BBB-9DAB-9E65-477F-2D77FD679C78}"/>
              </a:ext>
            </a:extLst>
          </p:cNvPr>
          <p:cNvSpPr>
            <a:spLocks noGrp="1"/>
          </p:cNvSpPr>
          <p:nvPr>
            <p:ph type="sldNum" sz="quarter" idx="12"/>
          </p:nvPr>
        </p:nvSpPr>
        <p:spPr bwMode="auto">
          <a:xfrm>
            <a:off x="66817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14B5FAC-243C-5842-802C-A1208D0A1B3A}" type="slidenum">
              <a:rPr lang="en-US" altLang="en-US" sz="1200">
                <a:solidFill>
                  <a:srgbClr val="898989"/>
                </a:solidFill>
                <a:latin typeface="Times" pitchFamily="2" charset="0"/>
              </a:rPr>
              <a:pPr eaLnBrk="1" hangingPunct="1"/>
              <a:t>7</a:t>
            </a:fld>
            <a:endParaRPr lang="en-US" altLang="en-US" sz="1200">
              <a:solidFill>
                <a:srgbClr val="898989"/>
              </a:solidFill>
              <a:latin typeface="Times" pitchFamily="2" charset="0"/>
            </a:endParaRPr>
          </a:p>
        </p:txBody>
      </p:sp>
      <p:sp>
        <p:nvSpPr>
          <p:cNvPr id="18443" name="Content Placeholder 6">
            <a:extLst>
              <a:ext uri="{FF2B5EF4-FFF2-40B4-BE49-F238E27FC236}">
                <a16:creationId xmlns:a16="http://schemas.microsoft.com/office/drawing/2014/main" id="{3FCDB4E6-43C1-15B1-9022-80D95A99B435}"/>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18444" name="TextBox 7">
            <a:extLst>
              <a:ext uri="{FF2B5EF4-FFF2-40B4-BE49-F238E27FC236}">
                <a16:creationId xmlns:a16="http://schemas.microsoft.com/office/drawing/2014/main" id="{3FCD141E-B376-FBBA-2B93-19A9F61384F3}"/>
              </a:ext>
            </a:extLst>
          </p:cNvPr>
          <p:cNvSpPr txBox="1">
            <a:spLocks noChangeArrowheads="1"/>
          </p:cNvSpPr>
          <p:nvPr/>
        </p:nvSpPr>
        <p:spPr bwMode="auto">
          <a:xfrm>
            <a:off x="666750" y="968375"/>
            <a:ext cx="92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b="1" i="1">
                <a:latin typeface="Times" pitchFamily="2" charset="0"/>
              </a:rPr>
              <a:t>Family</a:t>
            </a:r>
          </a:p>
        </p:txBody>
      </p:sp>
      <p:sp>
        <p:nvSpPr>
          <p:cNvPr id="18445" name="TextBox 8">
            <a:extLst>
              <a:ext uri="{FF2B5EF4-FFF2-40B4-BE49-F238E27FC236}">
                <a16:creationId xmlns:a16="http://schemas.microsoft.com/office/drawing/2014/main" id="{9956ED08-EA50-5970-1C62-BED6C4ECC296}"/>
              </a:ext>
            </a:extLst>
          </p:cNvPr>
          <p:cNvSpPr txBox="1">
            <a:spLocks noChangeArrowheads="1"/>
          </p:cNvSpPr>
          <p:nvPr/>
        </p:nvSpPr>
        <p:spPr bwMode="auto">
          <a:xfrm>
            <a:off x="469900" y="1809750"/>
            <a:ext cx="111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b="1" i="1">
                <a:latin typeface="Times" pitchFamily="2" charset="0"/>
              </a:rPr>
              <a:t>Principle</a:t>
            </a:r>
          </a:p>
        </p:txBody>
      </p:sp>
      <p:sp>
        <p:nvSpPr>
          <p:cNvPr id="18446" name="TextBox 11">
            <a:extLst>
              <a:ext uri="{FF2B5EF4-FFF2-40B4-BE49-F238E27FC236}">
                <a16:creationId xmlns:a16="http://schemas.microsoft.com/office/drawing/2014/main" id="{AF7AD19B-7544-8213-B07C-D493315A38E3}"/>
              </a:ext>
            </a:extLst>
          </p:cNvPr>
          <p:cNvSpPr txBox="1">
            <a:spLocks noChangeArrowheads="1"/>
          </p:cNvSpPr>
          <p:nvPr/>
        </p:nvSpPr>
        <p:spPr bwMode="auto">
          <a:xfrm>
            <a:off x="1885950" y="852488"/>
            <a:ext cx="1962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i="1">
                <a:latin typeface="Times" pitchFamily="2" charset="0"/>
              </a:rPr>
              <a:t>Inductive generalization</a:t>
            </a:r>
          </a:p>
        </p:txBody>
      </p:sp>
      <p:sp>
        <p:nvSpPr>
          <p:cNvPr id="18447" name="TextBox 12">
            <a:extLst>
              <a:ext uri="{FF2B5EF4-FFF2-40B4-BE49-F238E27FC236}">
                <a16:creationId xmlns:a16="http://schemas.microsoft.com/office/drawing/2014/main" id="{628A4B5D-F109-F7F7-B005-AADE157B6049}"/>
              </a:ext>
            </a:extLst>
          </p:cNvPr>
          <p:cNvSpPr txBox="1">
            <a:spLocks noChangeArrowheads="1"/>
          </p:cNvSpPr>
          <p:nvPr/>
        </p:nvSpPr>
        <p:spPr bwMode="auto">
          <a:xfrm>
            <a:off x="4322763" y="839788"/>
            <a:ext cx="1962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i="1">
                <a:latin typeface="Times" pitchFamily="2" charset="0"/>
              </a:rPr>
              <a:t>Hypothetical induction</a:t>
            </a:r>
          </a:p>
        </p:txBody>
      </p:sp>
      <p:sp>
        <p:nvSpPr>
          <p:cNvPr id="18448" name="TextBox 13">
            <a:extLst>
              <a:ext uri="{FF2B5EF4-FFF2-40B4-BE49-F238E27FC236}">
                <a16:creationId xmlns:a16="http://schemas.microsoft.com/office/drawing/2014/main" id="{5FB1B091-A6AF-6F1E-B42C-DB222E15905D}"/>
              </a:ext>
            </a:extLst>
          </p:cNvPr>
          <p:cNvSpPr txBox="1">
            <a:spLocks noChangeArrowheads="1"/>
          </p:cNvSpPr>
          <p:nvPr/>
        </p:nvSpPr>
        <p:spPr bwMode="auto">
          <a:xfrm>
            <a:off x="6848475" y="839788"/>
            <a:ext cx="1962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i="1">
                <a:latin typeface="Times" pitchFamily="2" charset="0"/>
              </a:rPr>
              <a:t>Probabilistic </a:t>
            </a:r>
          </a:p>
          <a:p>
            <a:pPr algn="ctr" eaLnBrk="1" hangingPunct="1"/>
            <a:r>
              <a:rPr lang="en-US" altLang="en-US" sz="1800" i="1">
                <a:latin typeface="Times" pitchFamily="2" charset="0"/>
              </a:rPr>
              <a:t>induction</a:t>
            </a:r>
          </a:p>
        </p:txBody>
      </p:sp>
      <p:sp>
        <p:nvSpPr>
          <p:cNvPr id="18449" name="TextBox 14">
            <a:extLst>
              <a:ext uri="{FF2B5EF4-FFF2-40B4-BE49-F238E27FC236}">
                <a16:creationId xmlns:a16="http://schemas.microsoft.com/office/drawing/2014/main" id="{A49E28A2-0764-47ED-E819-581FF2FBFA7A}"/>
              </a:ext>
            </a:extLst>
          </p:cNvPr>
          <p:cNvSpPr txBox="1">
            <a:spLocks noChangeArrowheads="1"/>
          </p:cNvSpPr>
          <p:nvPr/>
        </p:nvSpPr>
        <p:spPr bwMode="auto">
          <a:xfrm>
            <a:off x="1885950" y="1808163"/>
            <a:ext cx="1962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An instance confirms the generalization</a:t>
            </a:r>
          </a:p>
        </p:txBody>
      </p:sp>
      <p:sp>
        <p:nvSpPr>
          <p:cNvPr id="18450" name="TextBox 15">
            <a:extLst>
              <a:ext uri="{FF2B5EF4-FFF2-40B4-BE49-F238E27FC236}">
                <a16:creationId xmlns:a16="http://schemas.microsoft.com/office/drawing/2014/main" id="{2238EB2A-4913-C8E1-7C36-4DAFC86D5CFE}"/>
              </a:ext>
            </a:extLst>
          </p:cNvPr>
          <p:cNvSpPr txBox="1">
            <a:spLocks noChangeArrowheads="1"/>
          </p:cNvSpPr>
          <p:nvPr/>
        </p:nvSpPr>
        <p:spPr bwMode="auto">
          <a:xfrm>
            <a:off x="4322763" y="1808163"/>
            <a:ext cx="1962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Entailing the evidence is a mark of truth</a:t>
            </a:r>
          </a:p>
        </p:txBody>
      </p:sp>
      <p:sp>
        <p:nvSpPr>
          <p:cNvPr id="18451" name="TextBox 16">
            <a:extLst>
              <a:ext uri="{FF2B5EF4-FFF2-40B4-BE49-F238E27FC236}">
                <a16:creationId xmlns:a16="http://schemas.microsoft.com/office/drawing/2014/main" id="{3296445F-3C87-3F1C-0C2D-58C4C16D11A8}"/>
              </a:ext>
            </a:extLst>
          </p:cNvPr>
          <p:cNvSpPr txBox="1">
            <a:spLocks noChangeArrowheads="1"/>
          </p:cNvSpPr>
          <p:nvPr/>
        </p:nvSpPr>
        <p:spPr bwMode="auto">
          <a:xfrm>
            <a:off x="6861175" y="1814513"/>
            <a:ext cx="19367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Degrees of support are governed by a calculus</a:t>
            </a:r>
          </a:p>
        </p:txBody>
      </p:sp>
      <p:grpSp>
        <p:nvGrpSpPr>
          <p:cNvPr id="41" name="Group 40">
            <a:extLst>
              <a:ext uri="{FF2B5EF4-FFF2-40B4-BE49-F238E27FC236}">
                <a16:creationId xmlns:a16="http://schemas.microsoft.com/office/drawing/2014/main" id="{10609D91-24F9-6A27-09D7-6938DABC264E}"/>
              </a:ext>
            </a:extLst>
          </p:cNvPr>
          <p:cNvGrpSpPr>
            <a:grpSpLocks/>
          </p:cNvGrpSpPr>
          <p:nvPr/>
        </p:nvGrpSpPr>
        <p:grpSpPr bwMode="auto">
          <a:xfrm>
            <a:off x="204788" y="3071813"/>
            <a:ext cx="8610600" cy="860425"/>
            <a:chOff x="205249" y="3072229"/>
            <a:chExt cx="8609831" cy="859456"/>
          </a:xfrm>
        </p:grpSpPr>
        <p:sp>
          <p:nvSpPr>
            <p:cNvPr id="33" name="Freeform 32">
              <a:extLst>
                <a:ext uri="{FF2B5EF4-FFF2-40B4-BE49-F238E27FC236}">
                  <a16:creationId xmlns:a16="http://schemas.microsoft.com/office/drawing/2014/main" id="{E97CA85F-0EC2-42C8-2792-7C7AAAE1F32C}"/>
                </a:ext>
              </a:extLst>
            </p:cNvPr>
            <p:cNvSpPr/>
            <p:nvPr/>
          </p:nvSpPr>
          <p:spPr>
            <a:xfrm>
              <a:off x="205249" y="3072229"/>
              <a:ext cx="1507990" cy="859456"/>
            </a:xfrm>
            <a:custGeom>
              <a:avLst/>
              <a:gdLst>
                <a:gd name="connsiteX0" fmla="*/ 96210 w 1507297"/>
                <a:gd name="connsiteY0" fmla="*/ 0 h 859455"/>
                <a:gd name="connsiteX1" fmla="*/ 1507297 w 1507297"/>
                <a:gd name="connsiteY1" fmla="*/ 25655 h 859455"/>
                <a:gd name="connsiteX2" fmla="*/ 1507297 w 1507297"/>
                <a:gd name="connsiteY2" fmla="*/ 859455 h 859455"/>
                <a:gd name="connsiteX3" fmla="*/ 0 w 1507297"/>
                <a:gd name="connsiteY3" fmla="*/ 833799 h 859455"/>
                <a:gd name="connsiteX4" fmla="*/ 96210 w 1507297"/>
                <a:gd name="connsiteY4" fmla="*/ 0 h 85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297" h="859455">
                  <a:moveTo>
                    <a:pt x="96210" y="0"/>
                  </a:moveTo>
                  <a:lnTo>
                    <a:pt x="1507297" y="25655"/>
                  </a:lnTo>
                  <a:lnTo>
                    <a:pt x="1507297" y="859455"/>
                  </a:lnTo>
                  <a:lnTo>
                    <a:pt x="0" y="833799"/>
                  </a:lnTo>
                  <a:lnTo>
                    <a:pt x="96210" y="0"/>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34" name="Freeform 33">
              <a:extLst>
                <a:ext uri="{FF2B5EF4-FFF2-40B4-BE49-F238E27FC236}">
                  <a16:creationId xmlns:a16="http://schemas.microsoft.com/office/drawing/2014/main" id="{CB563425-7076-D288-E0C9-61C57859D815}"/>
                </a:ext>
              </a:extLst>
            </p:cNvPr>
            <p:cNvSpPr/>
            <p:nvPr/>
          </p:nvSpPr>
          <p:spPr>
            <a:xfrm>
              <a:off x="4140310" y="3072229"/>
              <a:ext cx="2087377" cy="859456"/>
            </a:xfrm>
            <a:custGeom>
              <a:avLst/>
              <a:gdLst>
                <a:gd name="connsiteX0" fmla="*/ 96210 w 1507297"/>
                <a:gd name="connsiteY0" fmla="*/ 0 h 859455"/>
                <a:gd name="connsiteX1" fmla="*/ 1507297 w 1507297"/>
                <a:gd name="connsiteY1" fmla="*/ 25655 h 859455"/>
                <a:gd name="connsiteX2" fmla="*/ 1507297 w 1507297"/>
                <a:gd name="connsiteY2" fmla="*/ 859455 h 859455"/>
                <a:gd name="connsiteX3" fmla="*/ 0 w 1507297"/>
                <a:gd name="connsiteY3" fmla="*/ 833799 h 859455"/>
                <a:gd name="connsiteX4" fmla="*/ 96210 w 1507297"/>
                <a:gd name="connsiteY4" fmla="*/ 0 h 85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297" h="859455">
                  <a:moveTo>
                    <a:pt x="96210" y="0"/>
                  </a:moveTo>
                  <a:lnTo>
                    <a:pt x="1507297" y="25655"/>
                  </a:lnTo>
                  <a:lnTo>
                    <a:pt x="1507297" y="859455"/>
                  </a:lnTo>
                  <a:lnTo>
                    <a:pt x="0" y="833799"/>
                  </a:lnTo>
                  <a:lnTo>
                    <a:pt x="96210" y="0"/>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35" name="Freeform 34">
              <a:extLst>
                <a:ext uri="{FF2B5EF4-FFF2-40B4-BE49-F238E27FC236}">
                  <a16:creationId xmlns:a16="http://schemas.microsoft.com/office/drawing/2014/main" id="{266C626A-9FFD-3357-6BF6-BF8D39456075}"/>
                </a:ext>
              </a:extLst>
            </p:cNvPr>
            <p:cNvSpPr/>
            <p:nvPr/>
          </p:nvSpPr>
          <p:spPr>
            <a:xfrm rot="10800000">
              <a:off x="2006900" y="3072229"/>
              <a:ext cx="1731808" cy="859456"/>
            </a:xfrm>
            <a:custGeom>
              <a:avLst/>
              <a:gdLst>
                <a:gd name="connsiteX0" fmla="*/ 96210 w 1507297"/>
                <a:gd name="connsiteY0" fmla="*/ 0 h 859455"/>
                <a:gd name="connsiteX1" fmla="*/ 1507297 w 1507297"/>
                <a:gd name="connsiteY1" fmla="*/ 25655 h 859455"/>
                <a:gd name="connsiteX2" fmla="*/ 1507297 w 1507297"/>
                <a:gd name="connsiteY2" fmla="*/ 859455 h 859455"/>
                <a:gd name="connsiteX3" fmla="*/ 0 w 1507297"/>
                <a:gd name="connsiteY3" fmla="*/ 833799 h 859455"/>
                <a:gd name="connsiteX4" fmla="*/ 96210 w 1507297"/>
                <a:gd name="connsiteY4" fmla="*/ 0 h 85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297" h="859455">
                  <a:moveTo>
                    <a:pt x="96210" y="0"/>
                  </a:moveTo>
                  <a:lnTo>
                    <a:pt x="1507297" y="25655"/>
                  </a:lnTo>
                  <a:lnTo>
                    <a:pt x="1507297" y="859455"/>
                  </a:lnTo>
                  <a:lnTo>
                    <a:pt x="0" y="833799"/>
                  </a:lnTo>
                  <a:lnTo>
                    <a:pt x="96210" y="0"/>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36" name="Freeform 35">
              <a:extLst>
                <a:ext uri="{FF2B5EF4-FFF2-40B4-BE49-F238E27FC236}">
                  <a16:creationId xmlns:a16="http://schemas.microsoft.com/office/drawing/2014/main" id="{1D97160E-B50F-6EC5-B6AF-7867E9A4E589}"/>
                </a:ext>
              </a:extLst>
            </p:cNvPr>
            <p:cNvSpPr/>
            <p:nvPr/>
          </p:nvSpPr>
          <p:spPr>
            <a:xfrm rot="10800000">
              <a:off x="6640399" y="3072229"/>
              <a:ext cx="2174681" cy="859456"/>
            </a:xfrm>
            <a:custGeom>
              <a:avLst/>
              <a:gdLst>
                <a:gd name="connsiteX0" fmla="*/ 96210 w 1507297"/>
                <a:gd name="connsiteY0" fmla="*/ 0 h 859455"/>
                <a:gd name="connsiteX1" fmla="*/ 1507297 w 1507297"/>
                <a:gd name="connsiteY1" fmla="*/ 25655 h 859455"/>
                <a:gd name="connsiteX2" fmla="*/ 1507297 w 1507297"/>
                <a:gd name="connsiteY2" fmla="*/ 859455 h 859455"/>
                <a:gd name="connsiteX3" fmla="*/ 0 w 1507297"/>
                <a:gd name="connsiteY3" fmla="*/ 833799 h 859455"/>
                <a:gd name="connsiteX4" fmla="*/ 96210 w 1507297"/>
                <a:gd name="connsiteY4" fmla="*/ 0 h 85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297" h="859455">
                  <a:moveTo>
                    <a:pt x="96210" y="0"/>
                  </a:moveTo>
                  <a:lnTo>
                    <a:pt x="1507297" y="25655"/>
                  </a:lnTo>
                  <a:lnTo>
                    <a:pt x="1507297" y="859455"/>
                  </a:lnTo>
                  <a:lnTo>
                    <a:pt x="0" y="833799"/>
                  </a:lnTo>
                  <a:lnTo>
                    <a:pt x="96210" y="0"/>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8478" name="TextBox 9">
              <a:extLst>
                <a:ext uri="{FF2B5EF4-FFF2-40B4-BE49-F238E27FC236}">
                  <a16:creationId xmlns:a16="http://schemas.microsoft.com/office/drawing/2014/main" id="{061BCCC0-BBF2-82A9-3CE9-A5A2D2165C94}"/>
                </a:ext>
              </a:extLst>
            </p:cNvPr>
            <p:cNvSpPr txBox="1">
              <a:spLocks noChangeArrowheads="1"/>
            </p:cNvSpPr>
            <p:nvPr/>
          </p:nvSpPr>
          <p:spPr bwMode="auto">
            <a:xfrm>
              <a:off x="385082" y="3109358"/>
              <a:ext cx="1208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b="1" i="1">
                  <a:latin typeface="Times" pitchFamily="2" charset="0"/>
                </a:rPr>
                <a:t>Archetype </a:t>
              </a:r>
            </a:p>
          </p:txBody>
        </p:sp>
        <p:sp>
          <p:nvSpPr>
            <p:cNvPr id="18479" name="TextBox 17">
              <a:extLst>
                <a:ext uri="{FF2B5EF4-FFF2-40B4-BE49-F238E27FC236}">
                  <a16:creationId xmlns:a16="http://schemas.microsoft.com/office/drawing/2014/main" id="{F629F3E4-A820-A04A-ECBE-AB4EBCA5AB19}"/>
                </a:ext>
              </a:extLst>
            </p:cNvPr>
            <p:cNvSpPr txBox="1">
              <a:spLocks noChangeArrowheads="1"/>
            </p:cNvSpPr>
            <p:nvPr/>
          </p:nvSpPr>
          <p:spPr bwMode="auto">
            <a:xfrm>
              <a:off x="2158322" y="3104283"/>
              <a:ext cx="1417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Enumerative induction</a:t>
              </a:r>
            </a:p>
          </p:txBody>
        </p:sp>
        <p:sp>
          <p:nvSpPr>
            <p:cNvPr id="18480" name="TextBox 18">
              <a:extLst>
                <a:ext uri="{FF2B5EF4-FFF2-40B4-BE49-F238E27FC236}">
                  <a16:creationId xmlns:a16="http://schemas.microsoft.com/office/drawing/2014/main" id="{5D4732AF-32AA-1D1E-7C6D-1C0C2B4F88CF}"/>
                </a:ext>
              </a:extLst>
            </p:cNvPr>
            <p:cNvSpPr txBox="1">
              <a:spLocks noChangeArrowheads="1"/>
            </p:cNvSpPr>
            <p:nvPr/>
          </p:nvSpPr>
          <p:spPr bwMode="auto">
            <a:xfrm>
              <a:off x="4594683" y="3097870"/>
              <a:ext cx="1417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Saving the phenomena</a:t>
              </a:r>
            </a:p>
          </p:txBody>
        </p:sp>
        <p:sp>
          <p:nvSpPr>
            <p:cNvPr id="18481" name="TextBox 19">
              <a:extLst>
                <a:ext uri="{FF2B5EF4-FFF2-40B4-BE49-F238E27FC236}">
                  <a16:creationId xmlns:a16="http://schemas.microsoft.com/office/drawing/2014/main" id="{F3A977F4-733D-B969-0962-1803B61BE83B}"/>
                </a:ext>
              </a:extLst>
            </p:cNvPr>
            <p:cNvSpPr txBox="1">
              <a:spLocks noChangeArrowheads="1"/>
            </p:cNvSpPr>
            <p:nvPr/>
          </p:nvSpPr>
          <p:spPr bwMode="auto">
            <a:xfrm>
              <a:off x="6966754" y="3104281"/>
              <a:ext cx="1725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Probabilities in games of chance</a:t>
              </a:r>
            </a:p>
          </p:txBody>
        </p:sp>
      </p:grpSp>
      <p:grpSp>
        <p:nvGrpSpPr>
          <p:cNvPr id="42" name="Group 41">
            <a:extLst>
              <a:ext uri="{FF2B5EF4-FFF2-40B4-BE49-F238E27FC236}">
                <a16:creationId xmlns:a16="http://schemas.microsoft.com/office/drawing/2014/main" id="{9565114B-07A2-E210-6243-5FBF6C06E5A8}"/>
              </a:ext>
            </a:extLst>
          </p:cNvPr>
          <p:cNvGrpSpPr>
            <a:grpSpLocks/>
          </p:cNvGrpSpPr>
          <p:nvPr/>
        </p:nvGrpSpPr>
        <p:grpSpPr bwMode="auto">
          <a:xfrm>
            <a:off x="128588" y="4162425"/>
            <a:ext cx="8669337" cy="2322513"/>
            <a:chOff x="127967" y="4162583"/>
            <a:chExt cx="8670476" cy="2322280"/>
          </a:xfrm>
        </p:grpSpPr>
        <p:sp>
          <p:nvSpPr>
            <p:cNvPr id="37" name="Freeform 36">
              <a:extLst>
                <a:ext uri="{FF2B5EF4-FFF2-40B4-BE49-F238E27FC236}">
                  <a16:creationId xmlns:a16="http://schemas.microsoft.com/office/drawing/2014/main" id="{35F64FCF-9D7A-9EB8-A744-D2F17AAE5113}"/>
                </a:ext>
              </a:extLst>
            </p:cNvPr>
            <p:cNvSpPr/>
            <p:nvPr/>
          </p:nvSpPr>
          <p:spPr>
            <a:xfrm>
              <a:off x="166072" y="4162583"/>
              <a:ext cx="1552779" cy="2052432"/>
            </a:xfrm>
            <a:custGeom>
              <a:avLst/>
              <a:gdLst>
                <a:gd name="connsiteX0" fmla="*/ 0 w 1552195"/>
                <a:gd name="connsiteY0" fmla="*/ 38483 h 2052429"/>
                <a:gd name="connsiteX1" fmla="*/ 1552195 w 1552195"/>
                <a:gd name="connsiteY1" fmla="*/ 0 h 2052429"/>
                <a:gd name="connsiteX2" fmla="*/ 1468812 w 1552195"/>
                <a:gd name="connsiteY2" fmla="*/ 2052429 h 2052429"/>
                <a:gd name="connsiteX3" fmla="*/ 141108 w 1552195"/>
                <a:gd name="connsiteY3" fmla="*/ 2039602 h 2052429"/>
                <a:gd name="connsiteX4" fmla="*/ 0 w 1552195"/>
                <a:gd name="connsiteY4" fmla="*/ 38483 h 20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195" h="2052429">
                  <a:moveTo>
                    <a:pt x="0" y="38483"/>
                  </a:moveTo>
                  <a:lnTo>
                    <a:pt x="1552195" y="0"/>
                  </a:lnTo>
                  <a:lnTo>
                    <a:pt x="1468812" y="2052429"/>
                  </a:lnTo>
                  <a:lnTo>
                    <a:pt x="141108" y="2039602"/>
                  </a:lnTo>
                  <a:lnTo>
                    <a:pt x="0" y="38483"/>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38" name="Freeform 37">
              <a:extLst>
                <a:ext uri="{FF2B5EF4-FFF2-40B4-BE49-F238E27FC236}">
                  <a16:creationId xmlns:a16="http://schemas.microsoft.com/office/drawing/2014/main" id="{27C65285-23AA-8E7A-1664-AA8A42F0784A}"/>
                </a:ext>
              </a:extLst>
            </p:cNvPr>
            <p:cNvSpPr/>
            <p:nvPr/>
          </p:nvSpPr>
          <p:spPr>
            <a:xfrm>
              <a:off x="4033730" y="4181631"/>
              <a:ext cx="2478413" cy="2303232"/>
            </a:xfrm>
            <a:custGeom>
              <a:avLst/>
              <a:gdLst>
                <a:gd name="connsiteX0" fmla="*/ 0 w 1552195"/>
                <a:gd name="connsiteY0" fmla="*/ 38483 h 2052429"/>
                <a:gd name="connsiteX1" fmla="*/ 1552195 w 1552195"/>
                <a:gd name="connsiteY1" fmla="*/ 0 h 2052429"/>
                <a:gd name="connsiteX2" fmla="*/ 1468812 w 1552195"/>
                <a:gd name="connsiteY2" fmla="*/ 2052429 h 2052429"/>
                <a:gd name="connsiteX3" fmla="*/ 141108 w 1552195"/>
                <a:gd name="connsiteY3" fmla="*/ 2039602 h 2052429"/>
                <a:gd name="connsiteX4" fmla="*/ 0 w 1552195"/>
                <a:gd name="connsiteY4" fmla="*/ 38483 h 20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195" h="2052429">
                  <a:moveTo>
                    <a:pt x="0" y="38483"/>
                  </a:moveTo>
                  <a:lnTo>
                    <a:pt x="1552195" y="0"/>
                  </a:lnTo>
                  <a:lnTo>
                    <a:pt x="1468812" y="2052429"/>
                  </a:lnTo>
                  <a:lnTo>
                    <a:pt x="141108" y="2039602"/>
                  </a:lnTo>
                  <a:lnTo>
                    <a:pt x="0" y="38483"/>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39" name="Freeform 38">
              <a:extLst>
                <a:ext uri="{FF2B5EF4-FFF2-40B4-BE49-F238E27FC236}">
                  <a16:creationId xmlns:a16="http://schemas.microsoft.com/office/drawing/2014/main" id="{91EA5E95-E512-7405-22C4-A14D3B3DFF97}"/>
                </a:ext>
              </a:extLst>
            </p:cNvPr>
            <p:cNvSpPr/>
            <p:nvPr/>
          </p:nvSpPr>
          <p:spPr>
            <a:xfrm rot="10800000">
              <a:off x="1885560" y="4176870"/>
              <a:ext cx="1917952" cy="2052431"/>
            </a:xfrm>
            <a:custGeom>
              <a:avLst/>
              <a:gdLst>
                <a:gd name="connsiteX0" fmla="*/ 0 w 1552195"/>
                <a:gd name="connsiteY0" fmla="*/ 38483 h 2052429"/>
                <a:gd name="connsiteX1" fmla="*/ 1552195 w 1552195"/>
                <a:gd name="connsiteY1" fmla="*/ 0 h 2052429"/>
                <a:gd name="connsiteX2" fmla="*/ 1468812 w 1552195"/>
                <a:gd name="connsiteY2" fmla="*/ 2052429 h 2052429"/>
                <a:gd name="connsiteX3" fmla="*/ 141108 w 1552195"/>
                <a:gd name="connsiteY3" fmla="*/ 2039602 h 2052429"/>
                <a:gd name="connsiteX4" fmla="*/ 0 w 1552195"/>
                <a:gd name="connsiteY4" fmla="*/ 38483 h 20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195" h="2052429">
                  <a:moveTo>
                    <a:pt x="0" y="38483"/>
                  </a:moveTo>
                  <a:lnTo>
                    <a:pt x="1552195" y="0"/>
                  </a:lnTo>
                  <a:lnTo>
                    <a:pt x="1468812" y="2052429"/>
                  </a:lnTo>
                  <a:lnTo>
                    <a:pt x="141108" y="2039602"/>
                  </a:lnTo>
                  <a:lnTo>
                    <a:pt x="0" y="38483"/>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40" name="Freeform 39">
              <a:extLst>
                <a:ext uri="{FF2B5EF4-FFF2-40B4-BE49-F238E27FC236}">
                  <a16:creationId xmlns:a16="http://schemas.microsoft.com/office/drawing/2014/main" id="{905E968A-8FB0-C3D6-6C4A-4A0961EC59A7}"/>
                </a:ext>
              </a:extLst>
            </p:cNvPr>
            <p:cNvSpPr/>
            <p:nvPr/>
          </p:nvSpPr>
          <p:spPr>
            <a:xfrm rot="10800000">
              <a:off x="6631221" y="4184806"/>
              <a:ext cx="2167222" cy="2171482"/>
            </a:xfrm>
            <a:custGeom>
              <a:avLst/>
              <a:gdLst>
                <a:gd name="connsiteX0" fmla="*/ 0 w 1552195"/>
                <a:gd name="connsiteY0" fmla="*/ 38483 h 2052429"/>
                <a:gd name="connsiteX1" fmla="*/ 1552195 w 1552195"/>
                <a:gd name="connsiteY1" fmla="*/ 0 h 2052429"/>
                <a:gd name="connsiteX2" fmla="*/ 1468812 w 1552195"/>
                <a:gd name="connsiteY2" fmla="*/ 2052429 h 2052429"/>
                <a:gd name="connsiteX3" fmla="*/ 141108 w 1552195"/>
                <a:gd name="connsiteY3" fmla="*/ 2039602 h 2052429"/>
                <a:gd name="connsiteX4" fmla="*/ 0 w 1552195"/>
                <a:gd name="connsiteY4" fmla="*/ 38483 h 20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195" h="2052429">
                  <a:moveTo>
                    <a:pt x="0" y="38483"/>
                  </a:moveTo>
                  <a:lnTo>
                    <a:pt x="1552195" y="0"/>
                  </a:lnTo>
                  <a:lnTo>
                    <a:pt x="1468812" y="2052429"/>
                  </a:lnTo>
                  <a:lnTo>
                    <a:pt x="141108" y="2039602"/>
                  </a:lnTo>
                  <a:lnTo>
                    <a:pt x="0" y="38483"/>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8470" name="TextBox 10">
              <a:extLst>
                <a:ext uri="{FF2B5EF4-FFF2-40B4-BE49-F238E27FC236}">
                  <a16:creationId xmlns:a16="http://schemas.microsoft.com/office/drawing/2014/main" id="{77A455D9-1287-CCFF-D3A5-B5A15C149459}"/>
                </a:ext>
              </a:extLst>
            </p:cNvPr>
            <p:cNvSpPr txBox="1">
              <a:spLocks noChangeArrowheads="1"/>
            </p:cNvSpPr>
            <p:nvPr/>
          </p:nvSpPr>
          <p:spPr bwMode="auto">
            <a:xfrm>
              <a:off x="127967" y="4181325"/>
              <a:ext cx="1478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b="1" i="1">
                  <a:latin typeface="Times" pitchFamily="2" charset="0"/>
                </a:rPr>
                <a:t>Elaborations</a:t>
              </a:r>
            </a:p>
          </p:txBody>
        </p:sp>
        <p:sp>
          <p:nvSpPr>
            <p:cNvPr id="18471" name="TextBox 20">
              <a:extLst>
                <a:ext uri="{FF2B5EF4-FFF2-40B4-BE49-F238E27FC236}">
                  <a16:creationId xmlns:a16="http://schemas.microsoft.com/office/drawing/2014/main" id="{6D4A7878-9C1F-0202-E96F-83B867E284A0}"/>
                </a:ext>
              </a:extLst>
            </p:cNvPr>
            <p:cNvSpPr txBox="1">
              <a:spLocks noChangeArrowheads="1"/>
            </p:cNvSpPr>
            <p:nvPr/>
          </p:nvSpPr>
          <p:spPr bwMode="auto">
            <a:xfrm>
              <a:off x="1885726" y="4184416"/>
              <a:ext cx="1962693"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Analogy</a:t>
              </a:r>
            </a:p>
            <a:p>
              <a:pPr algn="ctr" eaLnBrk="1" hangingPunct="1"/>
              <a:endParaRPr lang="en-US" altLang="en-US" sz="600">
                <a:latin typeface="Times" pitchFamily="2" charset="0"/>
              </a:endParaRPr>
            </a:p>
            <a:p>
              <a:pPr algn="ctr" eaLnBrk="1" hangingPunct="1"/>
              <a:r>
                <a:rPr lang="en-US" altLang="en-US" sz="1800">
                  <a:latin typeface="Times" pitchFamily="2" charset="0"/>
                </a:rPr>
                <a:t>Hempel’s satisfaction criterion</a:t>
              </a:r>
            </a:p>
            <a:p>
              <a:pPr algn="ctr" eaLnBrk="1" hangingPunct="1"/>
              <a:endParaRPr lang="en-US" altLang="en-US" sz="900">
                <a:latin typeface="Times" pitchFamily="2" charset="0"/>
              </a:endParaRPr>
            </a:p>
            <a:p>
              <a:pPr algn="ctr" eaLnBrk="1" hangingPunct="1"/>
              <a:r>
                <a:rPr lang="en-US" altLang="en-US" sz="1800">
                  <a:latin typeface="Times" pitchFamily="2" charset="0"/>
                </a:rPr>
                <a:t>Mill’s methods</a:t>
              </a:r>
            </a:p>
            <a:p>
              <a:pPr algn="ctr" eaLnBrk="1" hangingPunct="1"/>
              <a:endParaRPr lang="en-US" altLang="en-US" sz="800">
                <a:latin typeface="Times" pitchFamily="2" charset="0"/>
              </a:endParaRPr>
            </a:p>
            <a:p>
              <a:pPr algn="ctr" eaLnBrk="1" hangingPunct="1"/>
              <a:r>
                <a:rPr lang="en-US" altLang="en-US" sz="1800">
                  <a:latin typeface="Times" pitchFamily="2" charset="0"/>
                </a:rPr>
                <a:t>Glymour bootstrap</a:t>
              </a:r>
            </a:p>
          </p:txBody>
        </p:sp>
        <p:sp>
          <p:nvSpPr>
            <p:cNvPr id="18472" name="TextBox 21">
              <a:extLst>
                <a:ext uri="{FF2B5EF4-FFF2-40B4-BE49-F238E27FC236}">
                  <a16:creationId xmlns:a16="http://schemas.microsoft.com/office/drawing/2014/main" id="{E78BD2F2-99D9-BDA4-69C0-C131DFE35743}"/>
                </a:ext>
              </a:extLst>
            </p:cNvPr>
            <p:cNvSpPr txBox="1">
              <a:spLocks noChangeArrowheads="1"/>
            </p:cNvSpPr>
            <p:nvPr/>
          </p:nvSpPr>
          <p:spPr bwMode="auto">
            <a:xfrm>
              <a:off x="4094389" y="4176539"/>
              <a:ext cx="241808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Inference to the best explanation (abduction)</a:t>
              </a:r>
            </a:p>
            <a:p>
              <a:pPr algn="ctr" eaLnBrk="1" hangingPunct="1"/>
              <a:endParaRPr lang="en-US" altLang="en-US" sz="1800">
                <a:latin typeface="Times" pitchFamily="2" charset="0"/>
              </a:endParaRPr>
            </a:p>
            <a:p>
              <a:pPr algn="ctr" eaLnBrk="1" hangingPunct="1"/>
              <a:r>
                <a:rPr lang="en-US" altLang="en-US" sz="1800">
                  <a:latin typeface="Times" pitchFamily="2" charset="0"/>
                </a:rPr>
                <a:t>Exclusionary accounts</a:t>
              </a:r>
            </a:p>
            <a:p>
              <a:pPr algn="ctr" eaLnBrk="1" hangingPunct="1"/>
              <a:endParaRPr lang="en-US" altLang="en-US" sz="1800">
                <a:latin typeface="Times" pitchFamily="2" charset="0"/>
              </a:endParaRPr>
            </a:p>
            <a:p>
              <a:pPr algn="ctr" eaLnBrk="1" hangingPunct="1"/>
              <a:r>
                <a:rPr lang="en-US" altLang="en-US" sz="1800">
                  <a:latin typeface="Times" pitchFamily="2" charset="0"/>
                </a:rPr>
                <a:t>Simplicity</a:t>
              </a:r>
            </a:p>
            <a:p>
              <a:pPr algn="ctr" eaLnBrk="1" hangingPunct="1"/>
              <a:endParaRPr lang="en-US" altLang="en-US" sz="1800">
                <a:latin typeface="Times" pitchFamily="2" charset="0"/>
              </a:endParaRPr>
            </a:p>
            <a:p>
              <a:pPr algn="ctr" eaLnBrk="1" hangingPunct="1"/>
              <a:r>
                <a:rPr lang="en-US" altLang="en-US" sz="1800">
                  <a:latin typeface="Times" pitchFamily="2" charset="0"/>
                </a:rPr>
                <a:t>Reliabilism</a:t>
              </a:r>
            </a:p>
          </p:txBody>
        </p:sp>
        <p:sp>
          <p:nvSpPr>
            <p:cNvPr id="18473" name="TextBox 22">
              <a:extLst>
                <a:ext uri="{FF2B5EF4-FFF2-40B4-BE49-F238E27FC236}">
                  <a16:creationId xmlns:a16="http://schemas.microsoft.com/office/drawing/2014/main" id="{36CE8E7B-F9E8-CF15-F697-60A6325C93C7}"/>
                </a:ext>
              </a:extLst>
            </p:cNvPr>
            <p:cNvSpPr txBox="1">
              <a:spLocks noChangeArrowheads="1"/>
            </p:cNvSpPr>
            <p:nvPr/>
          </p:nvSpPr>
          <p:spPr bwMode="auto">
            <a:xfrm>
              <a:off x="6963547" y="4168983"/>
              <a:ext cx="173178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Bayesianism</a:t>
              </a:r>
            </a:p>
            <a:p>
              <a:pPr algn="ctr" eaLnBrk="1" hangingPunct="1"/>
              <a:endParaRPr lang="en-US" altLang="en-US" sz="1800">
                <a:latin typeface="Times" pitchFamily="2" charset="0"/>
              </a:endParaRPr>
            </a:p>
            <a:p>
              <a:pPr algn="ctr" eaLnBrk="1" hangingPunct="1"/>
              <a:r>
                <a:rPr lang="en-US" altLang="en-US" sz="1800">
                  <a:latin typeface="Times" pitchFamily="2" charset="0"/>
                </a:rPr>
                <a:t>Imprecise probabilities</a:t>
              </a:r>
            </a:p>
            <a:p>
              <a:pPr algn="ctr" eaLnBrk="1" hangingPunct="1"/>
              <a:endParaRPr lang="en-US" altLang="en-US" sz="1800">
                <a:latin typeface="Times" pitchFamily="2" charset="0"/>
              </a:endParaRPr>
            </a:p>
            <a:p>
              <a:pPr algn="ctr" eaLnBrk="1" hangingPunct="1"/>
              <a:r>
                <a:rPr lang="en-US" altLang="en-US" sz="1800">
                  <a:latin typeface="Times" pitchFamily="2" charset="0"/>
                </a:rPr>
                <a:t>Alternative calculi</a:t>
              </a:r>
            </a:p>
          </p:txBody>
        </p:sp>
      </p:grpSp>
      <p:grpSp>
        <p:nvGrpSpPr>
          <p:cNvPr id="6" name="Group 5">
            <a:extLst>
              <a:ext uri="{FF2B5EF4-FFF2-40B4-BE49-F238E27FC236}">
                <a16:creationId xmlns:a16="http://schemas.microsoft.com/office/drawing/2014/main" id="{C5D9863E-2852-48B6-7B44-8AC0C8DDFA5C}"/>
              </a:ext>
            </a:extLst>
          </p:cNvPr>
          <p:cNvGrpSpPr>
            <a:grpSpLocks/>
          </p:cNvGrpSpPr>
          <p:nvPr/>
        </p:nvGrpSpPr>
        <p:grpSpPr bwMode="auto">
          <a:xfrm>
            <a:off x="1241425" y="2713038"/>
            <a:ext cx="2870200" cy="1379537"/>
            <a:chOff x="818031" y="2604018"/>
            <a:chExt cx="2870036" cy="1378977"/>
          </a:xfrm>
        </p:grpSpPr>
        <p:sp>
          <p:nvSpPr>
            <p:cNvPr id="3" name="Oval 2">
              <a:extLst>
                <a:ext uri="{FF2B5EF4-FFF2-40B4-BE49-F238E27FC236}">
                  <a16:creationId xmlns:a16="http://schemas.microsoft.com/office/drawing/2014/main" id="{AB35959A-91D0-8B96-62E3-4178D612C34E}"/>
                </a:ext>
              </a:extLst>
            </p:cNvPr>
            <p:cNvSpPr/>
            <p:nvPr/>
          </p:nvSpPr>
          <p:spPr>
            <a:xfrm>
              <a:off x="818031" y="2604018"/>
              <a:ext cx="2870036" cy="1378977"/>
            </a:xfrm>
            <a:prstGeom prst="ellipse">
              <a:avLst/>
            </a:prstGeom>
            <a:solidFill>
              <a:srgbClr val="C8FFC8"/>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65" name="TextBox 4">
              <a:extLst>
                <a:ext uri="{FF2B5EF4-FFF2-40B4-BE49-F238E27FC236}">
                  <a16:creationId xmlns:a16="http://schemas.microsoft.com/office/drawing/2014/main" id="{75476B23-AC7C-2B53-F082-D8DF2EFE7535}"/>
                </a:ext>
              </a:extLst>
            </p:cNvPr>
            <p:cNvSpPr txBox="1">
              <a:spLocks noChangeArrowheads="1"/>
            </p:cNvSpPr>
            <p:nvPr/>
          </p:nvSpPr>
          <p:spPr bwMode="auto">
            <a:xfrm>
              <a:off x="1321293" y="2873399"/>
              <a:ext cx="1757444" cy="830997"/>
            </a:xfrm>
            <a:prstGeom prst="rect">
              <a:avLst/>
            </a:prstGeom>
            <a:solidFill>
              <a:srgbClr val="C8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Enumerative Induction</a:t>
              </a:r>
            </a:p>
          </p:txBody>
        </p:sp>
      </p:grpSp>
      <p:grpSp>
        <p:nvGrpSpPr>
          <p:cNvPr id="27" name="Group 26">
            <a:extLst>
              <a:ext uri="{FF2B5EF4-FFF2-40B4-BE49-F238E27FC236}">
                <a16:creationId xmlns:a16="http://schemas.microsoft.com/office/drawing/2014/main" id="{94C4EE0F-0C8B-E14F-5B5F-D0EA1FD734EE}"/>
              </a:ext>
            </a:extLst>
          </p:cNvPr>
          <p:cNvGrpSpPr>
            <a:grpSpLocks/>
          </p:cNvGrpSpPr>
          <p:nvPr/>
        </p:nvGrpSpPr>
        <p:grpSpPr bwMode="auto">
          <a:xfrm>
            <a:off x="1317625" y="3829050"/>
            <a:ext cx="2870200" cy="1379538"/>
            <a:chOff x="1318326" y="3829061"/>
            <a:chExt cx="2870036" cy="1378977"/>
          </a:xfrm>
        </p:grpSpPr>
        <p:sp>
          <p:nvSpPr>
            <p:cNvPr id="44" name="Oval 43">
              <a:extLst>
                <a:ext uri="{FF2B5EF4-FFF2-40B4-BE49-F238E27FC236}">
                  <a16:creationId xmlns:a16="http://schemas.microsoft.com/office/drawing/2014/main" id="{7B464C75-3B49-BA64-5A06-729FE1C673C0}"/>
                </a:ext>
              </a:extLst>
            </p:cNvPr>
            <p:cNvSpPr/>
            <p:nvPr/>
          </p:nvSpPr>
          <p:spPr>
            <a:xfrm>
              <a:off x="1318326" y="3829061"/>
              <a:ext cx="2870036" cy="1378977"/>
            </a:xfrm>
            <a:prstGeom prst="ellipse">
              <a:avLst/>
            </a:prstGeom>
            <a:solidFill>
              <a:srgbClr val="FFCA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63" name="TextBox 44">
              <a:extLst>
                <a:ext uri="{FF2B5EF4-FFF2-40B4-BE49-F238E27FC236}">
                  <a16:creationId xmlns:a16="http://schemas.microsoft.com/office/drawing/2014/main" id="{48B6D7C3-4E43-1E60-B81C-3ADCC2D70A60}"/>
                </a:ext>
              </a:extLst>
            </p:cNvPr>
            <p:cNvSpPr txBox="1">
              <a:spLocks noChangeArrowheads="1"/>
            </p:cNvSpPr>
            <p:nvPr/>
          </p:nvSpPr>
          <p:spPr bwMode="auto">
            <a:xfrm>
              <a:off x="1821587" y="4098442"/>
              <a:ext cx="1898681" cy="646331"/>
            </a:xfrm>
            <a:prstGeom prst="rect">
              <a:avLst/>
            </a:prstGeom>
            <a:solidFill>
              <a:srgbClr val="FFCA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dirty="0">
                  <a:latin typeface="Times" pitchFamily="2" charset="0"/>
                </a:rPr>
                <a:t>Analogy</a:t>
              </a:r>
            </a:p>
          </p:txBody>
        </p:sp>
      </p:grpSp>
      <p:grpSp>
        <p:nvGrpSpPr>
          <p:cNvPr id="51" name="Group 50">
            <a:extLst>
              <a:ext uri="{FF2B5EF4-FFF2-40B4-BE49-F238E27FC236}">
                <a16:creationId xmlns:a16="http://schemas.microsoft.com/office/drawing/2014/main" id="{5C40736B-48AE-1049-1270-EE54BA1011BA}"/>
              </a:ext>
            </a:extLst>
          </p:cNvPr>
          <p:cNvGrpSpPr>
            <a:grpSpLocks/>
          </p:cNvGrpSpPr>
          <p:nvPr/>
        </p:nvGrpSpPr>
        <p:grpSpPr bwMode="auto">
          <a:xfrm>
            <a:off x="3878263" y="3706813"/>
            <a:ext cx="2868612" cy="1379537"/>
            <a:chOff x="3877524" y="3707198"/>
            <a:chExt cx="2870036" cy="1378977"/>
          </a:xfrm>
        </p:grpSpPr>
        <p:sp>
          <p:nvSpPr>
            <p:cNvPr id="47" name="Oval 46">
              <a:extLst>
                <a:ext uri="{FF2B5EF4-FFF2-40B4-BE49-F238E27FC236}">
                  <a16:creationId xmlns:a16="http://schemas.microsoft.com/office/drawing/2014/main" id="{E18D03C8-0631-C66C-174C-AF655EFD250A}"/>
                </a:ext>
              </a:extLst>
            </p:cNvPr>
            <p:cNvSpPr/>
            <p:nvPr/>
          </p:nvSpPr>
          <p:spPr>
            <a:xfrm>
              <a:off x="3877524" y="3707198"/>
              <a:ext cx="2870036" cy="1378977"/>
            </a:xfrm>
            <a:prstGeom prst="ellipse">
              <a:avLst/>
            </a:prstGeom>
            <a:solidFill>
              <a:srgbClr val="FFCA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61" name="TextBox 47">
              <a:extLst>
                <a:ext uri="{FF2B5EF4-FFF2-40B4-BE49-F238E27FC236}">
                  <a16:creationId xmlns:a16="http://schemas.microsoft.com/office/drawing/2014/main" id="{EAAA9773-2691-C6C2-97DF-1A32AA6D519A}"/>
                </a:ext>
              </a:extLst>
            </p:cNvPr>
            <p:cNvSpPr txBox="1">
              <a:spLocks noChangeArrowheads="1"/>
            </p:cNvSpPr>
            <p:nvPr/>
          </p:nvSpPr>
          <p:spPr bwMode="auto">
            <a:xfrm>
              <a:off x="4246091" y="3803405"/>
              <a:ext cx="218718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Inference to the best explanation (abduction)</a:t>
              </a:r>
            </a:p>
          </p:txBody>
        </p:sp>
      </p:grpSp>
      <p:grpSp>
        <p:nvGrpSpPr>
          <p:cNvPr id="52" name="Group 51">
            <a:extLst>
              <a:ext uri="{FF2B5EF4-FFF2-40B4-BE49-F238E27FC236}">
                <a16:creationId xmlns:a16="http://schemas.microsoft.com/office/drawing/2014/main" id="{D025E171-9311-5399-0B74-EFCDB33F0C8D}"/>
              </a:ext>
            </a:extLst>
          </p:cNvPr>
          <p:cNvGrpSpPr>
            <a:grpSpLocks/>
          </p:cNvGrpSpPr>
          <p:nvPr/>
        </p:nvGrpSpPr>
        <p:grpSpPr bwMode="auto">
          <a:xfrm>
            <a:off x="3910013" y="5143500"/>
            <a:ext cx="2870200" cy="1379538"/>
            <a:chOff x="3909594" y="5143898"/>
            <a:chExt cx="2870036" cy="1378977"/>
          </a:xfrm>
        </p:grpSpPr>
        <p:sp>
          <p:nvSpPr>
            <p:cNvPr id="49" name="Oval 48">
              <a:extLst>
                <a:ext uri="{FF2B5EF4-FFF2-40B4-BE49-F238E27FC236}">
                  <a16:creationId xmlns:a16="http://schemas.microsoft.com/office/drawing/2014/main" id="{FA6BBB3A-0653-6EA4-826B-1BDAF2B77E4B}"/>
                </a:ext>
              </a:extLst>
            </p:cNvPr>
            <p:cNvSpPr/>
            <p:nvPr/>
          </p:nvSpPr>
          <p:spPr>
            <a:xfrm>
              <a:off x="3909594" y="5143898"/>
              <a:ext cx="2870036" cy="1378977"/>
            </a:xfrm>
            <a:prstGeom prst="ellipse">
              <a:avLst/>
            </a:prstGeom>
            <a:solidFill>
              <a:srgbClr val="FFCA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59" name="TextBox 49">
              <a:extLst>
                <a:ext uri="{FF2B5EF4-FFF2-40B4-BE49-F238E27FC236}">
                  <a16:creationId xmlns:a16="http://schemas.microsoft.com/office/drawing/2014/main" id="{1D1B400D-7A0D-59A2-54F1-5E362BF20FC2}"/>
                </a:ext>
              </a:extLst>
            </p:cNvPr>
            <p:cNvSpPr txBox="1">
              <a:spLocks noChangeArrowheads="1"/>
            </p:cNvSpPr>
            <p:nvPr/>
          </p:nvSpPr>
          <p:spPr bwMode="auto">
            <a:xfrm>
              <a:off x="4258919" y="5490246"/>
              <a:ext cx="21871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latin typeface="Times" pitchFamily="2" charset="0"/>
                </a:rPr>
                <a:t>Simplicity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fill="hold"/>
                                        <p:tgtEl>
                                          <p:spTgt spid="51"/>
                                        </p:tgtEl>
                                        <p:attrNameLst>
                                          <p:attrName>ppt_w</p:attrName>
                                        </p:attrNameLst>
                                      </p:cBhvr>
                                      <p:tavLst>
                                        <p:tav tm="0">
                                          <p:val>
                                            <p:fltVal val="0"/>
                                          </p:val>
                                        </p:tav>
                                        <p:tav tm="100000">
                                          <p:val>
                                            <p:strVal val="#ppt_w"/>
                                          </p:val>
                                        </p:tav>
                                      </p:tavLst>
                                    </p:anim>
                                    <p:anim calcmode="lin" valueType="num">
                                      <p:cBhvr>
                                        <p:cTn id="30" dur="500" fill="hold"/>
                                        <p:tgtEl>
                                          <p:spTgt spid="51"/>
                                        </p:tgtEl>
                                        <p:attrNameLst>
                                          <p:attrName>ppt_h</p:attrName>
                                        </p:attrNameLst>
                                      </p:cBhvr>
                                      <p:tavLst>
                                        <p:tav tm="0">
                                          <p:val>
                                            <p:fltVal val="0"/>
                                          </p:val>
                                        </p:tav>
                                        <p:tav tm="100000">
                                          <p:val>
                                            <p:strVal val="#ppt_h"/>
                                          </p:val>
                                        </p:tav>
                                      </p:tavLst>
                                    </p:anim>
                                    <p:animEffect transition="in" filter="fade">
                                      <p:cBhvr>
                                        <p:cTn id="31" dur="500"/>
                                        <p:tgtEl>
                                          <p:spTgt spid="5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p:cTn id="36" dur="500" fill="hold"/>
                                        <p:tgtEl>
                                          <p:spTgt spid="52"/>
                                        </p:tgtEl>
                                        <p:attrNameLst>
                                          <p:attrName>ppt_w</p:attrName>
                                        </p:attrNameLst>
                                      </p:cBhvr>
                                      <p:tavLst>
                                        <p:tav tm="0">
                                          <p:val>
                                            <p:fltVal val="0"/>
                                          </p:val>
                                        </p:tav>
                                        <p:tav tm="100000">
                                          <p:val>
                                            <p:strVal val="#ppt_w"/>
                                          </p:val>
                                        </p:tav>
                                      </p:tavLst>
                                    </p:anim>
                                    <p:anim calcmode="lin" valueType="num">
                                      <p:cBhvr>
                                        <p:cTn id="37" dur="500" fill="hold"/>
                                        <p:tgtEl>
                                          <p:spTgt spid="52"/>
                                        </p:tgtEl>
                                        <p:attrNameLst>
                                          <p:attrName>ppt_h</p:attrName>
                                        </p:attrNameLst>
                                      </p:cBhvr>
                                      <p:tavLst>
                                        <p:tav tm="0">
                                          <p:val>
                                            <p:fltVal val="0"/>
                                          </p:val>
                                        </p:tav>
                                        <p:tav tm="100000">
                                          <p:val>
                                            <p:strVal val="#ppt_h"/>
                                          </p:val>
                                        </p:tav>
                                      </p:tavLst>
                                    </p:anim>
                                    <p:animEffect transition="in" filter="fade">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F67EA07-CB92-D667-4921-197EB80E130E}"/>
              </a:ext>
            </a:extLst>
          </p:cNvPr>
          <p:cNvSpPr/>
          <p:nvPr/>
        </p:nvSpPr>
        <p:spPr>
          <a:xfrm>
            <a:off x="1422400" y="855663"/>
            <a:ext cx="6459538" cy="5618162"/>
          </a:xfrm>
          <a:custGeom>
            <a:avLst/>
            <a:gdLst>
              <a:gd name="connsiteX0" fmla="*/ 1525438 w 6460679"/>
              <a:gd name="connsiteY0" fmla="*/ 0 h 5618228"/>
              <a:gd name="connsiteX1" fmla="*/ 6460679 w 6460679"/>
              <a:gd name="connsiteY1" fmla="*/ 1946364 h 5618228"/>
              <a:gd name="connsiteX2" fmla="*/ 3782535 w 6460679"/>
              <a:gd name="connsiteY2" fmla="*/ 5618228 h 5618228"/>
              <a:gd name="connsiteX3" fmla="*/ 0 w 6460679"/>
              <a:gd name="connsiteY3" fmla="*/ 3513118 h 5618228"/>
              <a:gd name="connsiteX4" fmla="*/ 1525438 w 6460679"/>
              <a:gd name="connsiteY4" fmla="*/ 0 h 5618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679" h="5618228">
                <a:moveTo>
                  <a:pt x="1525438" y="0"/>
                </a:moveTo>
                <a:lnTo>
                  <a:pt x="6460679" y="1946364"/>
                </a:lnTo>
                <a:lnTo>
                  <a:pt x="3782535" y="5618228"/>
                </a:lnTo>
                <a:lnTo>
                  <a:pt x="0" y="3513118"/>
                </a:lnTo>
                <a:lnTo>
                  <a:pt x="1525438"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8" name="Title 1">
            <a:extLst>
              <a:ext uri="{FF2B5EF4-FFF2-40B4-BE49-F238E27FC236}">
                <a16:creationId xmlns:a16="http://schemas.microsoft.com/office/drawing/2014/main" id="{C0256E51-2674-CD6C-E363-0B8D92748E00}"/>
              </a:ext>
            </a:extLst>
          </p:cNvPr>
          <p:cNvSpPr>
            <a:spLocks noGrp="1"/>
          </p:cNvSpPr>
          <p:nvPr>
            <p:ph type="title"/>
          </p:nvPr>
        </p:nvSpPr>
        <p:spPr>
          <a:xfrm>
            <a:off x="1135063" y="2281238"/>
            <a:ext cx="7065962" cy="1003300"/>
          </a:xfrm>
        </p:spPr>
        <p:txBody>
          <a:bodyPr/>
          <a:lstStyle/>
          <a:p>
            <a:r>
              <a:rPr lang="en-US" altLang="en-US" sz="13800">
                <a:latin typeface="Times" pitchFamily="2" charset="0"/>
                <a:ea typeface="ＭＳ Ｐゴシック" panose="020B0600070205080204" pitchFamily="34" charset="-128"/>
              </a:rPr>
              <a:t>Analogy</a:t>
            </a:r>
          </a:p>
        </p:txBody>
      </p:sp>
      <p:sp>
        <p:nvSpPr>
          <p:cNvPr id="19459" name="Content Placeholder 2">
            <a:extLst>
              <a:ext uri="{FF2B5EF4-FFF2-40B4-BE49-F238E27FC236}">
                <a16:creationId xmlns:a16="http://schemas.microsoft.com/office/drawing/2014/main" id="{93332282-C72C-31BF-8D25-A21BFBC21920}"/>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4000CECC-9347-0F72-61AA-5D9D679BE2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79CD31C-44BA-ED49-B2B3-1916D27506D1}" type="slidenum">
              <a:rPr lang="en-US" altLang="en-US" sz="1200">
                <a:solidFill>
                  <a:srgbClr val="898989"/>
                </a:solidFill>
                <a:latin typeface="Times" pitchFamily="2" charset="0"/>
              </a:rPr>
              <a:pPr eaLnBrk="1" hangingPunct="1"/>
              <a:t>8</a:t>
            </a:fld>
            <a:endParaRPr lang="en-US" altLang="en-US" sz="1200">
              <a:solidFill>
                <a:srgbClr val="898989"/>
              </a:solidFill>
              <a:latin typeface="Times" pitchFamily="2" charset="0"/>
            </a:endParaRPr>
          </a:p>
        </p:txBody>
      </p:sp>
      <p:pic>
        <p:nvPicPr>
          <p:cNvPr id="19461" name="Picture 2" descr="The_Auxiliary_Territorial_Service_in_the_United_Kingdom_1939_-_1945_H36315.jpg">
            <a:extLst>
              <a:ext uri="{FF2B5EF4-FFF2-40B4-BE49-F238E27FC236}">
                <a16:creationId xmlns:a16="http://schemas.microsoft.com/office/drawing/2014/main" id="{23026544-F54E-2D41-EF16-503827C72A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6363" y="4338638"/>
            <a:ext cx="171767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3" descr="Blitzaftermath.jpg">
            <a:extLst>
              <a:ext uri="{FF2B5EF4-FFF2-40B4-BE49-F238E27FC236}">
                <a16:creationId xmlns:a16="http://schemas.microsoft.com/office/drawing/2014/main" id="{576E84AD-3B5D-B03D-BD0D-93D6FBD089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8175" y="4335463"/>
            <a:ext cx="18526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338E909-3097-6F49-ED97-D9296A9A39A7}"/>
              </a:ext>
            </a:extLst>
          </p:cNvPr>
          <p:cNvSpPr/>
          <p:nvPr/>
        </p:nvSpPr>
        <p:spPr>
          <a:xfrm>
            <a:off x="2963863" y="641350"/>
            <a:ext cx="5540375" cy="5248275"/>
          </a:xfrm>
          <a:custGeom>
            <a:avLst/>
            <a:gdLst>
              <a:gd name="connsiteX0" fmla="*/ 3511296 w 5883289"/>
              <a:gd name="connsiteY0" fmla="*/ 0 h 5247969"/>
              <a:gd name="connsiteX1" fmla="*/ 0 w 5883289"/>
              <a:gd name="connsiteY1" fmla="*/ 1992112 h 5247969"/>
              <a:gd name="connsiteX2" fmla="*/ 2845146 w 5883289"/>
              <a:gd name="connsiteY2" fmla="*/ 5247969 h 5247969"/>
              <a:gd name="connsiteX3" fmla="*/ 5883289 w 5883289"/>
              <a:gd name="connsiteY3" fmla="*/ 4388871 h 5247969"/>
              <a:gd name="connsiteX4" fmla="*/ 3511296 w 5883289"/>
              <a:gd name="connsiteY4" fmla="*/ 0 h 524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3289" h="5247969">
                <a:moveTo>
                  <a:pt x="3511296" y="0"/>
                </a:moveTo>
                <a:lnTo>
                  <a:pt x="0" y="1992112"/>
                </a:lnTo>
                <a:lnTo>
                  <a:pt x="2845146" y="5247969"/>
                </a:lnTo>
                <a:lnTo>
                  <a:pt x="5883289" y="4388871"/>
                </a:lnTo>
                <a:lnTo>
                  <a:pt x="351129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82" name="Title 1">
            <a:extLst>
              <a:ext uri="{FF2B5EF4-FFF2-40B4-BE49-F238E27FC236}">
                <a16:creationId xmlns:a16="http://schemas.microsoft.com/office/drawing/2014/main" id="{CF7CCBE7-60DE-AD0A-4AC5-C1C593ECAC7D}"/>
              </a:ext>
            </a:extLst>
          </p:cNvPr>
          <p:cNvSpPr>
            <a:spLocks noGrp="1"/>
          </p:cNvSpPr>
          <p:nvPr>
            <p:ph type="title"/>
          </p:nvPr>
        </p:nvSpPr>
        <p:spPr>
          <a:xfrm>
            <a:off x="1781175" y="1144588"/>
            <a:ext cx="5772150" cy="4279900"/>
          </a:xfrm>
        </p:spPr>
        <p:txBody>
          <a:bodyPr/>
          <a:lstStyle/>
          <a:p>
            <a:pPr eaLnBrk="1" hangingPunct="1"/>
            <a:r>
              <a:rPr lang="en-US" altLang="en-US" sz="4800">
                <a:latin typeface="Times" pitchFamily="2" charset="0"/>
                <a:ea typeface="ＭＳ Ｐゴシック" panose="020B0600070205080204" pitchFamily="34" charset="-128"/>
              </a:rPr>
              <a:t>Understood,</a:t>
            </a:r>
            <a:br>
              <a:rPr lang="en-US" altLang="en-US" sz="4800">
                <a:latin typeface="Times" pitchFamily="2" charset="0"/>
                <a:ea typeface="ＭＳ Ｐゴシック" panose="020B0600070205080204" pitchFamily="34" charset="-128"/>
              </a:rPr>
            </a:br>
            <a:r>
              <a:rPr lang="en-US" altLang="en-US" sz="11500">
                <a:latin typeface="Times" pitchFamily="2" charset="0"/>
                <a:ea typeface="ＭＳ Ｐゴシック" panose="020B0600070205080204" pitchFamily="34" charset="-128"/>
              </a:rPr>
              <a:t>Formally</a:t>
            </a:r>
            <a:endParaRPr lang="en-US" altLang="en-US" sz="8000">
              <a:latin typeface="Times" pitchFamily="2" charset="0"/>
              <a:ea typeface="ＭＳ Ｐゴシック" panose="020B0600070205080204" pitchFamily="34" charset="-128"/>
            </a:endParaRPr>
          </a:p>
        </p:txBody>
      </p:sp>
      <p:sp>
        <p:nvSpPr>
          <p:cNvPr id="20483" name="Content Placeholder 2">
            <a:extLst>
              <a:ext uri="{FF2B5EF4-FFF2-40B4-BE49-F238E27FC236}">
                <a16:creationId xmlns:a16="http://schemas.microsoft.com/office/drawing/2014/main" id="{542C26C6-AC65-7CBC-696A-2ADF90DFEFCE}"/>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20484" name="Slide Number Placeholder 3">
            <a:extLst>
              <a:ext uri="{FF2B5EF4-FFF2-40B4-BE49-F238E27FC236}">
                <a16:creationId xmlns:a16="http://schemas.microsoft.com/office/drawing/2014/main" id="{26DC2724-A098-A627-1E6D-689E931C76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60588B4-2D60-C540-B941-5009E70D6D9D}" type="slidenum">
              <a:rPr lang="en-US" altLang="en-US" sz="1200">
                <a:solidFill>
                  <a:srgbClr val="898989"/>
                </a:solidFill>
                <a:latin typeface="Calibri" panose="020F0502020204030204" pitchFamily="34" charset="0"/>
              </a:rPr>
              <a:pPr eaLnBrk="1" hangingPunct="1"/>
              <a:t>9</a:t>
            </a:fld>
            <a:endParaRPr lang="en-US" altLang="en-US" sz="1200">
              <a:solidFill>
                <a:srgbClr val="898989"/>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ACAF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Times"/>
            <a:cs typeface="Time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6952</TotalTime>
  <Words>3308</Words>
  <Application>Microsoft Macintosh PowerPoint</Application>
  <PresentationFormat>On-screen Show (4:3)</PresentationFormat>
  <Paragraphs>607</Paragraphs>
  <Slides>59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Times</vt:lpstr>
      <vt:lpstr>Times New Roman</vt:lpstr>
      <vt:lpstr>Office Theme</vt:lpstr>
      <vt:lpstr>Analogy Abduction Simplicity</vt:lpstr>
      <vt:lpstr>Material Theory of Induction</vt:lpstr>
      <vt:lpstr>PowerPoint Presentation</vt:lpstr>
      <vt:lpstr>The Material Theory of Induction</vt:lpstr>
      <vt:lpstr>Mode of Failure</vt:lpstr>
      <vt:lpstr> </vt:lpstr>
      <vt:lpstr>Three families</vt:lpstr>
      <vt:lpstr>Analogy</vt:lpstr>
      <vt:lpstr>Understood, Formally</vt:lpstr>
      <vt:lpstr>Bare Analogy</vt:lpstr>
      <vt:lpstr>Doubts</vt:lpstr>
      <vt:lpstr>Two-Dimensional Account</vt:lpstr>
      <vt:lpstr>Two-Dimensional Account</vt:lpstr>
      <vt:lpstr>The Articulation Model</vt:lpstr>
      <vt:lpstr>Understood, Materially</vt:lpstr>
      <vt:lpstr>Philosophers</vt:lpstr>
      <vt:lpstr>A Single Material Fact for all Analogical Inference?</vt:lpstr>
      <vt:lpstr>Case Studies</vt:lpstr>
      <vt:lpstr>Liquid Drop Model of the Nucleus</vt:lpstr>
      <vt:lpstr>Simplicity</vt:lpstr>
      <vt:lpstr>The Principle of Parsimony</vt:lpstr>
      <vt:lpstr>Nature is Simple: Newton</vt:lpstr>
      <vt:lpstr>Nature is Simple: Einstein</vt:lpstr>
      <vt:lpstr>Nature is NOT Simple</vt:lpstr>
      <vt:lpstr>Simple is NOT Simple.</vt:lpstr>
      <vt:lpstr>Understood Materially</vt:lpstr>
      <vt:lpstr>Simplicity is a Surrogate for background facts that warrant the conclusion.</vt:lpstr>
      <vt:lpstr>Curve Fitting, Abstractly</vt:lpstr>
      <vt:lpstr>Hierarchy of Functions</vt:lpstr>
      <vt:lpstr>Background Assumptions make simplicity a mark of truth.</vt:lpstr>
      <vt:lpstr>I. and II. Combined.</vt:lpstr>
      <vt:lpstr>Curve Fitting, Concretely</vt:lpstr>
      <vt:lpstr>Fitting trajectories to planets, comets…</vt:lpstr>
      <vt:lpstr>Harmonic analysis of tides: the toy theory</vt:lpstr>
      <vt:lpstr>Harmonic analysis of tides: the real theory</vt:lpstr>
      <vt:lpstr>Physical Basis of 37 Harmonic Constituents Fitted</vt:lpstr>
      <vt:lpstr>Abduction Inference to the Best Explanation</vt:lpstr>
      <vt:lpstr>The Principle</vt:lpstr>
      <vt:lpstr>Understood, Formally</vt:lpstr>
      <vt:lpstr>A better explanation is…</vt:lpstr>
      <vt:lpstr>Gilbert Harman</vt:lpstr>
      <vt:lpstr>Paul Thagard</vt:lpstr>
      <vt:lpstr>Paul Thagard</vt:lpstr>
      <vt:lpstr>Peter Lipton</vt:lpstr>
      <vt:lpstr>Understood, Materially</vt:lpstr>
      <vt:lpstr>There is …</vt:lpstr>
      <vt:lpstr>Importance of real case studies</vt:lpstr>
      <vt:lpstr>Case Studies</vt:lpstr>
      <vt:lpstr>Two Step Structure</vt:lpstr>
      <vt:lpstr>Darwin for Natural Selection</vt:lpstr>
      <vt:lpstr>Two Step Structure</vt:lpstr>
      <vt:lpstr>PowerPoint Presentation</vt:lpstr>
      <vt:lpstr>Two Step Structure</vt:lpstr>
      <vt:lpstr> </vt:lpstr>
      <vt:lpstr>Conclusion</vt:lpstr>
      <vt:lpstr>Mode of Failure</vt:lpstr>
      <vt:lpstr>Read</vt:lpstr>
      <vt:lpstr>PowerPoint Presentation</vt:lpstr>
      <vt:lpstr>PowerPoint Presentation</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Simplicity as a Surrogate</dc:title>
  <dc:creator>John Norton</dc:creator>
  <cp:lastModifiedBy>Norton, John D</cp:lastModifiedBy>
  <cp:revision>529</cp:revision>
  <dcterms:created xsi:type="dcterms:W3CDTF">2016-02-23T16:10:45Z</dcterms:created>
  <dcterms:modified xsi:type="dcterms:W3CDTF">2022-05-30T19:38:55Z</dcterms:modified>
</cp:coreProperties>
</file>