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12" r:id="rId2"/>
    <p:sldId id="428" r:id="rId3"/>
    <p:sldId id="435" r:id="rId4"/>
    <p:sldId id="373" r:id="rId5"/>
    <p:sldId id="257" r:id="rId6"/>
    <p:sldId id="260" r:id="rId7"/>
    <p:sldId id="262" r:id="rId8"/>
    <p:sldId id="402" r:id="rId9"/>
    <p:sldId id="416" r:id="rId10"/>
    <p:sldId id="417" r:id="rId11"/>
    <p:sldId id="403" r:id="rId12"/>
    <p:sldId id="418" r:id="rId13"/>
    <p:sldId id="419" r:id="rId14"/>
    <p:sldId id="420" r:id="rId15"/>
    <p:sldId id="313" r:id="rId16"/>
    <p:sldId id="310" r:id="rId17"/>
    <p:sldId id="421" r:id="rId18"/>
    <p:sldId id="434" r:id="rId19"/>
    <p:sldId id="436" r:id="rId20"/>
    <p:sldId id="365" r:id="rId21"/>
    <p:sldId id="366" r:id="rId22"/>
    <p:sldId id="367" r:id="rId23"/>
    <p:sldId id="368" r:id="rId24"/>
    <p:sldId id="309" r:id="rId25"/>
    <p:sldId id="399" r:id="rId26"/>
    <p:sldId id="379" r:id="rId27"/>
    <p:sldId id="369" r:id="rId28"/>
    <p:sldId id="370" r:id="rId29"/>
    <p:sldId id="371" r:id="rId30"/>
    <p:sldId id="372" r:id="rId31"/>
    <p:sldId id="405" r:id="rId32"/>
    <p:sldId id="406" r:id="rId33"/>
    <p:sldId id="411" r:id="rId34"/>
    <p:sldId id="437" r:id="rId35"/>
    <p:sldId id="438" r:id="rId36"/>
    <p:sldId id="377" r:id="rId37"/>
    <p:sldId id="378" r:id="rId38"/>
    <p:sldId id="439" r:id="rId39"/>
    <p:sldId id="422" r:id="rId40"/>
    <p:sldId id="423" r:id="rId41"/>
    <p:sldId id="440" r:id="rId42"/>
    <p:sldId id="424" r:id="rId43"/>
    <p:sldId id="425" r:id="rId44"/>
    <p:sldId id="426" r:id="rId45"/>
    <p:sldId id="427" r:id="rId46"/>
    <p:sldId id="393" r:id="rId47"/>
    <p:sldId id="441" r:id="rId48"/>
    <p:sldId id="376" r:id="rId49"/>
    <p:sldId id="407" r:id="rId50"/>
    <p:sldId id="274" r:id="rId51"/>
    <p:sldId id="275" r:id="rId52"/>
    <p:sldId id="272" r:id="rId53"/>
    <p:sldId id="297" r:id="rId54"/>
    <p:sldId id="298" r:id="rId55"/>
    <p:sldId id="299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orient="horz" pos="2802">
          <p15:clr>
            <a:srgbClr val="A4A3A4"/>
          </p15:clr>
        </p15:guide>
        <p15:guide id="3" orient="horz" pos="629">
          <p15:clr>
            <a:srgbClr val="A4A3A4"/>
          </p15:clr>
        </p15:guide>
        <p15:guide id="4" pos="4435">
          <p15:clr>
            <a:srgbClr val="A4A3A4"/>
          </p15:clr>
        </p15:guide>
        <p15:guide id="5" pos="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FF"/>
    <a:srgbClr val="FFC8C8"/>
    <a:srgbClr val="FF0000"/>
    <a:srgbClr val="000000"/>
    <a:srgbClr val="D4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6"/>
    <p:restoredTop sz="96208"/>
  </p:normalViewPr>
  <p:slideViewPr>
    <p:cSldViewPr snapToGrid="0">
      <p:cViewPr varScale="1">
        <p:scale>
          <a:sx n="108" d="100"/>
          <a:sy n="108" d="100"/>
        </p:scale>
        <p:origin x="1736" y="200"/>
      </p:cViewPr>
      <p:guideLst>
        <p:guide orient="horz" pos="3435"/>
        <p:guide orient="horz" pos="2802"/>
        <p:guide orient="horz" pos="629"/>
        <p:guide pos="4435"/>
        <p:guide pos="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2E77C1-97F8-472F-1F00-BB9135DD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27C62-EB52-7739-C5A0-2657D63A9B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C4083E-8624-444C-BA34-924C0FF7B579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B5EB-0A45-9FE4-6E70-F5EB50F970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5FC01-D97D-1D19-E41E-C78CF5F10A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6E1272-6E65-B34E-B628-869C3FBF5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6337AB-039D-1FF6-F5C2-551C00FEB2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2C51F-5203-CFCD-6073-E5DFE5C35F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11E225-DF58-7C4E-8594-1F7F9790B85E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562527-2AB8-B775-74D9-D898FB4D6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B073A0-2CBA-A41B-D15A-88D51733B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87687-81ED-ECE8-9622-C366B9FCCF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8D6ED-B0A4-AA33-ABD7-2F7851B85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326E50-3822-9346-84CE-14D43C885E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FBF343D-35E0-B99E-5E4F-AD2CE6331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61B4F43-3316-4F4D-A3B3-B665B72E49FC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B5FC572-F39B-380A-8254-0772767F46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801CCF5-B9A3-E5B1-C5D3-8B04CA1C6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DC9FB92-2FD4-D5CE-360A-BC4211BE1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398B078-0EA3-8F49-8FB7-99D456A8BF1C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C24326C-495E-783E-DF8C-5F826474CF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4AE50A5-62EB-CF51-CED1-E4627CA9B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FC24EA3-89F6-805D-3662-A27E6524E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1E3F9BE-36A5-7941-9CAE-FC2DF5477A4D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0304F7D-DBD8-5123-76F0-7237DF0012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3D03288-5093-3764-E502-FC43FCF82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E79258B-8291-22F5-C32B-2CD9ABCC1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DFBB90B-FCAA-2B4E-8D21-51D9D9FB2FD7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20C0145-1B15-423B-B137-48552CD314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FC13792-7E05-5A80-F121-3155D2DBB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2C250FA-1417-2A69-5C67-459A49F4B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50A7B34-693F-0A4B-A5AC-6611CA0CE17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CCF98DA-98AB-EF30-029A-6CF54B2B48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6580090-CFDF-D698-3BAC-4BC25CA19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28715E9-B105-2432-AF56-D53668847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EE15B1-31E6-634C-80D3-207C3FB320B4}" type="slidenum">
              <a:rPr lang="en-US" altLang="en-US" sz="1200"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FE211BE-6299-027F-FD95-D2438A77B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B827496-9C18-7FB0-8C0B-574D64C26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77A1CC2-E1AC-2AF6-F967-91C89FB12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4DB83F-F247-0D4C-8202-F4B5A858BEBF}" type="slidenum">
              <a:rPr lang="en-US" altLang="en-US" sz="1200"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2C3400C-D770-1A4D-B358-56CA730EC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27C432-09A9-1959-C784-B55B30A83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0A0F1DC-41F5-E563-987A-448D8C86F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3AB569-1F5C-EA4C-8A92-4E0B46F72FB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A10A1BD-0C7D-946C-D732-C8AD102F81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DC3129A-0A57-BEF5-9AF6-C6F02A3AC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FC0F2B70-638C-2A07-97CE-3C01F8A34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EA45F5-34E2-CD47-93B6-D9D6CC94A87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4D9C88B-C5D9-392B-3D61-83A498ADF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75DCF14-894D-3B1E-F674-1365B9B08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01ABE68-6B47-1C09-FA61-CA383C528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5C5D43-4205-F343-B857-C68A383FE5BA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6AB3014-0C17-762C-D934-3700F5BCEF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916BF32-2139-E1BD-28C2-D6C1987B8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32E1C8-F5E8-92BC-9EB3-5AD504F47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9E59E62-D9F1-3F40-B417-1A68651A28EA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D4C7CE1-22C9-85BE-E33E-D9EA57B1C4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FF5C3BF-0EE7-0E3D-08CD-0359C1BB8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C2CA3F8-C40A-A2BC-AC38-3EA8F2B2F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0B621C3-EF07-1C40-B036-85DECE5225B8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6830DE8-6834-977C-04CB-5DB2CEDA93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10BF24-08F9-FF1F-51A7-300822FF2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4012-74CE-2540-A614-75C955D0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82501-B779-6C4C-934D-C14C3F8045C0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E69B-1945-0A80-A3A8-93A11F9A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C782D-3831-8B83-46BE-852CCE6B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652C0-B057-4844-BD1E-36EAA3964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7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8C7E-0A15-4C4B-6DA9-CA8D681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975E1-0FDF-354A-AAFB-A9703EDD1DEB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84AB-9017-63F9-40A0-BECD9BD7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7946-FC3E-4165-0339-DF0A1D8B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B341-1A7F-3244-846F-2FE488DCF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50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C6533-44BE-14F8-381A-1E72B3AE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EDB50-9063-F64E-B1E5-91B5528CF6D5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9446-8F70-4282-11DA-0A16A0AB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D47E7-CBE1-C399-2E7F-9B22CF7E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417F-DA91-E046-A8B6-83C9CE5A0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57DD8-7CFE-DD22-643F-812BF565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45354-16AC-334A-BD56-D3A7A92942FE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69B2-C3AC-B11C-7103-651C36F3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FFFF-194C-0E11-111D-1ABC3162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42AB6-CD97-1B40-AFE4-13C40DBE5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4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55B2-154A-A8CA-8DD2-34A25371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31605-3228-1844-BAC3-A45ECE341C75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39D31-7B1D-A023-18F4-C27CF798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EF75-0B46-179B-E6EE-41733402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1513-B821-0149-A4D0-C7667A79B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C8C26-6661-5037-7394-F830E33F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CD3E4-8429-CF46-AB50-ADC9F99B9700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22D982-B608-AE37-8434-DC5E32DE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6CB7D8-0403-BD20-ECF3-BF6C5F0C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2C62B-A18A-DA43-9247-3DD06189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89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174010-90CC-3BE8-0895-07A67CBF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D9B35-4CC7-EC45-B8B6-FAF6E6F99B35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30A4F4-853B-7805-AAA3-7D108FC6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1BB496-368B-D0C9-7E69-28DDC811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7681-B38E-1943-9798-C1B4461B5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43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6BD94C-F183-A797-092B-3F099D80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DB9D0-A7B3-6E43-8AE4-C04CB6B19B37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3B45EA-7C43-719F-6215-BCC403D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C144C-B6BE-26A1-E2EE-2FAEECF3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5ABF-98AD-DA46-A233-E2C59C354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6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199F47-B863-670B-3968-D19E7CE0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8BCDF-8C49-D041-B2C4-2B382DDA975C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0C62BC-A28F-0C20-222A-551C0952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833F34-07C0-2899-3D5D-39AC6424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B017-C6AE-564E-B50B-F0E418C04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4B87C8-014F-DC48-77FF-538F2EEA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3CB6E-572E-3F41-974A-5E98300DBB90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A78427-C2F6-AC5F-56C7-0757A5A5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F85BC-CC03-B7A9-CD52-C65E6070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4092-EFE7-D944-9E3E-1CB2C1191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0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C53141-D58E-0A8A-39CA-849C6746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DA258-BCCA-AA4C-AC47-4A399A3CFC01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3FBE61-0AAA-6F98-6F64-D9472C7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EF2F1B-2138-913E-1033-19551043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9A4B-00C5-BB4E-BEB7-8C2DC8E28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3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748238-7118-DBFE-B519-F07F4E12CB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90F356-2EB2-3379-7100-BBE589EA6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7BBA-82C3-633C-3A8D-335B61F47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537FA5-6E97-BE40-B576-D9F1F2F18C3E}" type="datetime1">
              <a:rPr lang="en-US" altLang="en-US"/>
              <a:pPr/>
              <a:t>5/30/22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D16B-9B4E-EACD-0995-8F8065C9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49C2-6A98-AE03-DBFF-0B4B1828A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fld id="{B9CBDD0C-84BF-214F-874F-E54AD57E2A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4D9ABC-CE99-6960-9536-AD4FC0DB4ECC}"/>
              </a:ext>
            </a:extLst>
          </p:cNvPr>
          <p:cNvSpPr/>
          <p:nvPr/>
        </p:nvSpPr>
        <p:spPr>
          <a:xfrm>
            <a:off x="349250" y="438150"/>
            <a:ext cx="8585200" cy="6243638"/>
          </a:xfrm>
          <a:prstGeom prst="rect">
            <a:avLst/>
          </a:prstGeom>
          <a:noFill/>
          <a:ln w="28575" cmpd="sng">
            <a:solidFill>
              <a:srgbClr val="1A1A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9B97E6B8-A23C-AF00-94BB-CFF7B1BD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13" y="695325"/>
            <a:ext cx="6565900" cy="2413000"/>
          </a:xfrm>
        </p:spPr>
        <p:txBody>
          <a:bodyPr/>
          <a:lstStyle/>
          <a:p>
            <a:pPr algn="ct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</a:rPr>
              <a:t>Why Not Bayes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A459DEF-0901-700C-DA90-205AD259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6B484BA-2536-CF99-F0D6-7D4BAA94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76657A1-76CE-9B42-904A-B4CE61C050D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algn="ctr" eaLnBrk="1" hangingPunct="1"/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5DFCBD68-A329-8EE2-71EA-FD12DEA9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443288"/>
            <a:ext cx="5151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John D. Norton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Department of History and Philosophy of Science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University of Pittsburgh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June 28</a:t>
            </a:r>
            <a:r>
              <a:rPr lang="en-US" altLang="en-US" sz="1800">
                <a:latin typeface="Times" pitchFamily="2" charset="0"/>
              </a:rPr>
              <a:t>, 2022</a:t>
            </a:r>
            <a:endParaRPr lang="en-US" altLang="en-US" sz="1800" dirty="0">
              <a:latin typeface="Times" pitchFamily="2" charset="0"/>
            </a:endParaRPr>
          </a:p>
        </p:txBody>
      </p: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2FBC37E-EDCB-B4FC-4D09-90D93475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9249" y="5403150"/>
            <a:ext cx="8585201" cy="12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3B3E5B-4D95-CC44-2571-F5DC44986EB5}"/>
              </a:ext>
            </a:extLst>
          </p:cNvPr>
          <p:cNvSpPr txBox="1"/>
          <p:nvPr/>
        </p:nvSpPr>
        <p:spPr>
          <a:xfrm>
            <a:off x="2392168" y="5403149"/>
            <a:ext cx="476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Mangoletsi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-Potts Lectures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DB69-EFE4-C544-A385-AC3A1216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494" y="1174867"/>
            <a:ext cx="3553428" cy="994172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What can go wrong?</a:t>
            </a:r>
          </a:p>
        </p:txBody>
      </p:sp>
      <p:pic>
        <p:nvPicPr>
          <p:cNvPr id="6" name="Content Placeholder 5" descr="A picture containing building, old&#10;&#10;Description automatically generated">
            <a:extLst>
              <a:ext uri="{FF2B5EF4-FFF2-40B4-BE49-F238E27FC236}">
                <a16:creationId xmlns:a16="http://schemas.microsoft.com/office/drawing/2014/main" id="{B6893EBE-A600-8A41-898C-098A63A12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057" y="-4741"/>
            <a:ext cx="5718943" cy="68627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70A93-4FCE-5242-86DE-BC4E1B0D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4B0835B9-EF46-3CDC-C3DF-5767DB46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93663"/>
            <a:ext cx="5638800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Probabilistic Failure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AC947085-005B-371C-7E2A-85A5967C7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2B4BFEC-E062-1638-63B6-D8B255D3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A92BD5-BF19-7F49-B47E-8CF803AF126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078D8A-4FA9-7C0B-703B-13F6AA05E111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19478FF0-8A9E-A96A-9DA1-6518FD08855F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2EE977C-33B1-8060-3CC0-95C1A9343A9E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7" name="TextBox 37">
              <a:extLst>
                <a:ext uri="{FF2B5EF4-FFF2-40B4-BE49-F238E27FC236}">
                  <a16:creationId xmlns:a16="http://schemas.microsoft.com/office/drawing/2014/main" id="{C7EE4C5D-3FFC-BD22-D8AD-52D551A70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759DF7E9-B1EC-F146-712F-6455400BB32D}"/>
              </a:ext>
            </a:extLst>
          </p:cNvPr>
          <p:cNvSpPr/>
          <p:nvPr/>
        </p:nvSpPr>
        <p:spPr bwMode="auto">
          <a:xfrm>
            <a:off x="4210050" y="1201738"/>
            <a:ext cx="3695700" cy="588962"/>
          </a:xfrm>
          <a:custGeom>
            <a:avLst/>
            <a:gdLst>
              <a:gd name="connsiteX0" fmla="*/ 96702 w 1115298"/>
              <a:gd name="connsiteY0" fmla="*/ 0 h 889686"/>
              <a:gd name="connsiteX1" fmla="*/ 1115298 w 1115298"/>
              <a:gd name="connsiteY1" fmla="*/ 45129 h 889686"/>
              <a:gd name="connsiteX2" fmla="*/ 1025043 w 1115298"/>
              <a:gd name="connsiteY2" fmla="*/ 889686 h 889686"/>
              <a:gd name="connsiteX3" fmla="*/ 0 w 1115298"/>
              <a:gd name="connsiteY3" fmla="*/ 696276 h 889686"/>
              <a:gd name="connsiteX4" fmla="*/ 96702 w 1115298"/>
              <a:gd name="connsiteY4" fmla="*/ 0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298" h="889686">
                <a:moveTo>
                  <a:pt x="96702" y="0"/>
                </a:moveTo>
                <a:lnTo>
                  <a:pt x="1115298" y="45129"/>
                </a:lnTo>
                <a:lnTo>
                  <a:pt x="1025043" y="889686"/>
                </a:lnTo>
                <a:lnTo>
                  <a:pt x="0" y="696276"/>
                </a:lnTo>
                <a:lnTo>
                  <a:pt x="96702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3" name="TextBox 4">
            <a:extLst>
              <a:ext uri="{FF2B5EF4-FFF2-40B4-BE49-F238E27FC236}">
                <a16:creationId xmlns:a16="http://schemas.microsoft.com/office/drawing/2014/main" id="{6B7F211C-4E69-547B-5A98-A7F99E23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230313"/>
            <a:ext cx="331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Our world has survived </a:t>
            </a:r>
            <a:r>
              <a:rPr lang="en-US" altLang="en-US" sz="1800" i="1">
                <a:latin typeface="Times" pitchFamily="2" charset="0"/>
              </a:rPr>
              <a:t>t</a:t>
            </a:r>
            <a:r>
              <a:rPr lang="en-US" altLang="en-US" sz="1800">
                <a:latin typeface="Times" pitchFamily="2" charset="0"/>
              </a:rPr>
              <a:t> years.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1670E9-7450-1DC6-0CA6-538BA55975E5}"/>
              </a:ext>
            </a:extLst>
          </p:cNvPr>
          <p:cNvGrpSpPr>
            <a:grpSpLocks/>
          </p:cNvGrpSpPr>
          <p:nvPr/>
        </p:nvGrpSpPr>
        <p:grpSpPr bwMode="auto">
          <a:xfrm>
            <a:off x="1358900" y="1538288"/>
            <a:ext cx="2506663" cy="1231900"/>
            <a:chOff x="1358314" y="1538288"/>
            <a:chExt cx="2507249" cy="1231900"/>
          </a:xfrm>
        </p:grpSpPr>
        <p:sp>
          <p:nvSpPr>
            <p:cNvPr id="24" name="Bent Arrow 23">
              <a:extLst>
                <a:ext uri="{FF2B5EF4-FFF2-40B4-BE49-F238E27FC236}">
                  <a16:creationId xmlns:a16="http://schemas.microsoft.com/office/drawing/2014/main" id="{531E8B98-3417-248A-4529-11F30638D511}"/>
                </a:ext>
              </a:extLst>
            </p:cNvPr>
            <p:cNvSpPr/>
            <p:nvPr/>
          </p:nvSpPr>
          <p:spPr bwMode="auto">
            <a:xfrm>
              <a:off x="2098262" y="1538288"/>
              <a:ext cx="1767301" cy="1231900"/>
            </a:xfrm>
            <a:prstGeom prst="bentArrow">
              <a:avLst>
                <a:gd name="adj1" fmla="val 33040"/>
                <a:gd name="adj2" fmla="val 29774"/>
                <a:gd name="adj3" fmla="val 35050"/>
                <a:gd name="adj4" fmla="val 43750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05" name="TextBox 39">
              <a:extLst>
                <a:ext uri="{FF2B5EF4-FFF2-40B4-BE49-F238E27FC236}">
                  <a16:creationId xmlns:a16="http://schemas.microsoft.com/office/drawing/2014/main" id="{9D3A5CF5-E3D9-FC77-F973-A417CDC82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8314" y="1699307"/>
              <a:ext cx="20114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NO warrant outside the premises</a:t>
              </a:r>
            </a:p>
          </p:txBody>
        </p:sp>
      </p:grpSp>
      <p:pic>
        <p:nvPicPr>
          <p:cNvPr id="24585" name="Picture 32" descr="blue_marble.jpg">
            <a:extLst>
              <a:ext uri="{FF2B5EF4-FFF2-40B4-BE49-F238E27FC236}">
                <a16:creationId xmlns:a16="http://schemas.microsoft.com/office/drawing/2014/main" id="{A1221E51-5580-FEDB-117A-F51B3845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2" descr="blue_marble.jpg">
            <a:extLst>
              <a:ext uri="{FF2B5EF4-FFF2-40B4-BE49-F238E27FC236}">
                <a16:creationId xmlns:a16="http://schemas.microsoft.com/office/drawing/2014/main" id="{ECC279D1-D02B-DAFF-19C5-F6386AE5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2" descr="blue_marble.jpg">
            <a:extLst>
              <a:ext uri="{FF2B5EF4-FFF2-40B4-BE49-F238E27FC236}">
                <a16:creationId xmlns:a16="http://schemas.microsoft.com/office/drawing/2014/main" id="{7AD4FE45-22C1-55F6-6F0B-AF9B64BC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0500"/>
            <a:ext cx="7016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3" descr="blue_marble_redder.jpg">
            <a:extLst>
              <a:ext uri="{FF2B5EF4-FFF2-40B4-BE49-F238E27FC236}">
                <a16:creationId xmlns:a16="http://schemas.microsoft.com/office/drawing/2014/main" id="{3217595A-341F-FE74-3619-E8ED06B03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-Point Star 7">
            <a:extLst>
              <a:ext uri="{FF2B5EF4-FFF2-40B4-BE49-F238E27FC236}">
                <a16:creationId xmlns:a16="http://schemas.microsoft.com/office/drawing/2014/main" id="{9E611967-8393-5832-49C3-743A974AEA72}"/>
              </a:ext>
            </a:extLst>
          </p:cNvPr>
          <p:cNvSpPr/>
          <p:nvPr/>
        </p:nvSpPr>
        <p:spPr>
          <a:xfrm>
            <a:off x="7369175" y="61913"/>
            <a:ext cx="1019175" cy="1017587"/>
          </a:xfrm>
          <a:prstGeom prst="star12">
            <a:avLst>
              <a:gd name="adj" fmla="val 1616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12-Point Star 36">
            <a:extLst>
              <a:ext uri="{FF2B5EF4-FFF2-40B4-BE49-F238E27FC236}">
                <a16:creationId xmlns:a16="http://schemas.microsoft.com/office/drawing/2014/main" id="{97E8F3D9-D41C-213D-5AC5-6A62F0153B94}"/>
              </a:ext>
            </a:extLst>
          </p:cNvPr>
          <p:cNvSpPr/>
          <p:nvPr/>
        </p:nvSpPr>
        <p:spPr>
          <a:xfrm>
            <a:off x="8489950" y="381000"/>
            <a:ext cx="265113" cy="263525"/>
          </a:xfrm>
          <a:prstGeom prst="star12">
            <a:avLst>
              <a:gd name="adj" fmla="val 161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BC3FAF-BF03-89A4-A21A-DF630974F63E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1528763"/>
            <a:ext cx="5565775" cy="3060700"/>
            <a:chOff x="3966277" y="1528151"/>
            <a:chExt cx="5565855" cy="3061394"/>
          </a:xfrm>
        </p:grpSpPr>
        <p:grpSp>
          <p:nvGrpSpPr>
            <p:cNvPr id="24596" name="Group 15">
              <a:extLst>
                <a:ext uri="{FF2B5EF4-FFF2-40B4-BE49-F238E27FC236}">
                  <a16:creationId xmlns:a16="http://schemas.microsoft.com/office/drawing/2014/main" id="{5EA79CA3-C56E-93C5-5B1A-11F043EA5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277" y="1867740"/>
              <a:ext cx="3694613" cy="785516"/>
              <a:chOff x="3966277" y="1867740"/>
              <a:chExt cx="3694613" cy="785516"/>
            </a:xfrm>
          </p:grpSpPr>
          <p:grpSp>
            <p:nvGrpSpPr>
              <p:cNvPr id="24599" name="Group 14">
                <a:extLst>
                  <a:ext uri="{FF2B5EF4-FFF2-40B4-BE49-F238E27FC236}">
                    <a16:creationId xmlns:a16="http://schemas.microsoft.com/office/drawing/2014/main" id="{91BD1B07-8FC0-A0E5-EEDE-C3B9279D6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6277" y="1867740"/>
                <a:ext cx="3694613" cy="785516"/>
                <a:chOff x="3966277" y="1867740"/>
                <a:chExt cx="3694613" cy="785516"/>
              </a:xfrm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F3D497C2-08DD-A066-63BB-04F3DB2A9D87}"/>
                    </a:ext>
                  </a:extLst>
                </p:cNvPr>
                <p:cNvSpPr/>
                <p:nvPr/>
              </p:nvSpPr>
              <p:spPr bwMode="auto">
                <a:xfrm>
                  <a:off x="3966277" y="2064848"/>
                  <a:ext cx="3694166" cy="589095"/>
                </a:xfrm>
                <a:custGeom>
                  <a:avLst/>
                  <a:gdLst>
                    <a:gd name="connsiteX0" fmla="*/ 96702 w 1115298"/>
                    <a:gd name="connsiteY0" fmla="*/ 0 h 889686"/>
                    <a:gd name="connsiteX1" fmla="*/ 1115298 w 1115298"/>
                    <a:gd name="connsiteY1" fmla="*/ 45129 h 889686"/>
                    <a:gd name="connsiteX2" fmla="*/ 1025043 w 1115298"/>
                    <a:gd name="connsiteY2" fmla="*/ 889686 h 889686"/>
                    <a:gd name="connsiteX3" fmla="*/ 0 w 1115298"/>
                    <a:gd name="connsiteY3" fmla="*/ 696276 h 889686"/>
                    <a:gd name="connsiteX4" fmla="*/ 96702 w 1115298"/>
                    <a:gd name="connsiteY4" fmla="*/ 0 h 88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298" h="889686">
                      <a:moveTo>
                        <a:pt x="96702" y="0"/>
                      </a:moveTo>
                      <a:lnTo>
                        <a:pt x="1115298" y="45129"/>
                      </a:lnTo>
                      <a:lnTo>
                        <a:pt x="1025043" y="889686"/>
                      </a:lnTo>
                      <a:lnTo>
                        <a:pt x="0" y="696276"/>
                      </a:lnTo>
                      <a:lnTo>
                        <a:pt x="96702" y="0"/>
                      </a:lnTo>
                      <a:close/>
                    </a:path>
                  </a:pathLst>
                </a:cu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602" name="TextBox 4">
                  <a:extLst>
                    <a:ext uri="{FF2B5EF4-FFF2-40B4-BE49-F238E27FC236}">
                      <a16:creationId xmlns:a16="http://schemas.microsoft.com/office/drawing/2014/main" id="{DAC46EF1-CDC4-F91B-A0F8-1F67642A52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53163" y="1983199"/>
                  <a:ext cx="1480561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" pitchFamily="2" charset="0"/>
                    </a:rPr>
                    <a:t>greater for smaller </a:t>
                  </a:r>
                  <a:r>
                    <a:rPr lang="en-US" altLang="en-US" sz="1800" i="1">
                      <a:latin typeface="Times" pitchFamily="2" charset="0"/>
                    </a:rPr>
                    <a:t>T&gt;</a:t>
                  </a:r>
                  <a:r>
                    <a:rPr lang="en-US" altLang="en-US" sz="1800">
                      <a:latin typeface="Times" pitchFamily="2" charset="0"/>
                    </a:rPr>
                    <a:t>t</a:t>
                  </a:r>
                  <a:r>
                    <a:rPr lang="en-US" altLang="en-US" sz="1800" i="1">
                      <a:latin typeface="Times" pitchFamily="2" charset="0"/>
                    </a:rPr>
                    <a:t>.</a:t>
                  </a:r>
                  <a:endParaRPr lang="en-US" altLang="en-US" sz="1800">
                    <a:latin typeface="Times" pitchFamily="2" charset="0"/>
                  </a:endParaRPr>
                </a:p>
              </p:txBody>
            </p:sp>
            <p:sp>
              <p:nvSpPr>
                <p:cNvPr id="24603" name="TextBox 1">
                  <a:extLst>
                    <a:ext uri="{FF2B5EF4-FFF2-40B4-BE49-F238E27FC236}">
                      <a16:creationId xmlns:a16="http://schemas.microsoft.com/office/drawing/2014/main" id="{D73FFCB1-6E47-7135-1E9A-4DBE341F46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3396" y="1867740"/>
                  <a:ext cx="186173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4400">
                      <a:latin typeface="Times" pitchFamily="2" charset="0"/>
                    </a:rPr>
                    <a:t>P(       )</a:t>
                  </a:r>
                </a:p>
              </p:txBody>
            </p:sp>
          </p:grpSp>
          <p:sp>
            <p:nvSpPr>
              <p:cNvPr id="24600" name="TextBox 2">
                <a:extLst>
                  <a:ext uri="{FF2B5EF4-FFF2-40B4-BE49-F238E27FC236}">
                    <a16:creationId xmlns:a16="http://schemas.microsoft.com/office/drawing/2014/main" id="{B1A93694-174E-DC3E-B355-014C3B8C1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3141" y="2003575"/>
                <a:ext cx="10459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doom at time </a:t>
                </a:r>
                <a:r>
                  <a:rPr lang="en-US" altLang="en-US" sz="1800" i="1">
                    <a:latin typeface="Times" pitchFamily="2" charset="0"/>
                  </a:rPr>
                  <a:t>T</a:t>
                </a:r>
                <a:r>
                  <a:rPr lang="en-US" altLang="en-US" sz="1800">
                    <a:latin typeface="Times" pitchFamily="2" charset="0"/>
                  </a:rPr>
                  <a:t> </a:t>
                </a:r>
              </a:p>
            </p:txBody>
          </p:sp>
        </p:grpSp>
        <p:sp>
          <p:nvSpPr>
            <p:cNvPr id="24597" name="TextBox 9">
              <a:extLst>
                <a:ext uri="{FF2B5EF4-FFF2-40B4-BE49-F238E27FC236}">
                  <a16:creationId xmlns:a16="http://schemas.microsoft.com/office/drawing/2014/main" id="{24B99413-5071-87AD-443E-27A47E8CF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5971" y="1528151"/>
              <a:ext cx="17761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“Doomsday argument”</a:t>
              </a:r>
            </a:p>
          </p:txBody>
        </p:sp>
        <p:pic>
          <p:nvPicPr>
            <p:cNvPr id="14" name="Picture 13" descr="Leslie Doomsday p1.jpg">
              <a:extLst>
                <a:ext uri="{FF2B5EF4-FFF2-40B4-BE49-F238E27FC236}">
                  <a16:creationId xmlns:a16="http://schemas.microsoft.com/office/drawing/2014/main" id="{562F3117-0EB9-C105-E429-A1E604B8C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853" y="2353838"/>
              <a:ext cx="1551010" cy="2235707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319987-11A1-2251-79EA-FAA8B97DEBDD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2665413"/>
            <a:ext cx="5461000" cy="3649662"/>
            <a:chOff x="626913" y="2665757"/>
            <a:chExt cx="5460800" cy="36488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AD7FFE4-EAEB-B3F5-0282-EE76274EA9C1}"/>
                </a:ext>
              </a:extLst>
            </p:cNvPr>
            <p:cNvSpPr/>
            <p:nvPr/>
          </p:nvSpPr>
          <p:spPr bwMode="auto">
            <a:xfrm>
              <a:off x="626913" y="2665757"/>
              <a:ext cx="3651116" cy="2985463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4" name="TextBox 18">
              <a:extLst>
                <a:ext uri="{FF2B5EF4-FFF2-40B4-BE49-F238E27FC236}">
                  <a16:creationId xmlns:a16="http://schemas.microsoft.com/office/drawing/2014/main" id="{9BE293FB-D9B9-CF0A-7E04-34162FC21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616" y="2777839"/>
              <a:ext cx="3925527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Failed warrant: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“Self-sampling assumption”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“One should reason as if one were a random sample from the set of all observers in one’s reference class.”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200">
                  <a:latin typeface="Times" pitchFamily="2" charset="0"/>
                </a:rPr>
                <a:t>Nick Bostrom, </a:t>
              </a:r>
              <a:r>
                <a:rPr lang="en-US" altLang="en-US" sz="1200" i="1">
                  <a:latin typeface="Times" pitchFamily="2" charset="0"/>
                </a:rPr>
                <a:t>Anthropic Bias</a:t>
              </a:r>
              <a:r>
                <a:rPr lang="en-US" altLang="en-US" sz="1200">
                  <a:latin typeface="Times" pitchFamily="2" charset="0"/>
                </a:rPr>
                <a:t>. Routledge, 2002. p.57.</a:t>
              </a:r>
            </a:p>
          </p:txBody>
        </p:sp>
        <p:pic>
          <p:nvPicPr>
            <p:cNvPr id="24595" name="Picture 20" descr="Anthropic bias cover.png">
              <a:extLst>
                <a:ext uri="{FF2B5EF4-FFF2-40B4-BE49-F238E27FC236}">
                  <a16:creationId xmlns:a16="http://schemas.microsoft.com/office/drawing/2014/main" id="{E91668B8-160B-2A26-B695-372C15AAA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770" y="3742269"/>
              <a:ext cx="1684943" cy="257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9CEA-1ED2-6543-8F6E-6AF9EB7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85AAE-8D0C-CC4A-BF5A-E1592A96B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88" y="137363"/>
            <a:ext cx="3946967" cy="6401550"/>
          </a:xfr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C4BF-B504-0946-BE77-EA76551A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Website, calendar&#10;&#10;Description automatically generated">
            <a:extLst>
              <a:ext uri="{FF2B5EF4-FFF2-40B4-BE49-F238E27FC236}">
                <a16:creationId xmlns:a16="http://schemas.microsoft.com/office/drawing/2014/main" id="{A420D57F-C675-2D44-9925-48CEEEBBE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29" y="551856"/>
            <a:ext cx="6022341" cy="3392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55EA693-76D0-1D44-9779-FC83B6CF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30" y="1365812"/>
            <a:ext cx="6338481" cy="49334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5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654B-B096-EA45-B694-32FE06BB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13</a:t>
            </a:fld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3B7E94-E550-C64A-AF47-2D5E082E0091}"/>
              </a:ext>
            </a:extLst>
          </p:cNvPr>
          <p:cNvGrpSpPr/>
          <p:nvPr/>
        </p:nvGrpSpPr>
        <p:grpSpPr>
          <a:xfrm>
            <a:off x="30690" y="1270000"/>
            <a:ext cx="2038515" cy="5368688"/>
            <a:chOff x="30690" y="1270000"/>
            <a:chExt cx="2038515" cy="5368688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DA8C9A0-F000-8544-8E1F-03D47D3B4ED3}"/>
                </a:ext>
              </a:extLst>
            </p:cNvPr>
            <p:cNvSpPr/>
            <p:nvPr/>
          </p:nvSpPr>
          <p:spPr>
            <a:xfrm>
              <a:off x="34131" y="1270000"/>
              <a:ext cx="1896269" cy="5352891"/>
            </a:xfrm>
            <a:custGeom>
              <a:avLst/>
              <a:gdLst>
                <a:gd name="connsiteX0" fmla="*/ 571500 w 1676400"/>
                <a:gd name="connsiteY0" fmla="*/ 25400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711200 w 1676400"/>
                <a:gd name="connsiteY3" fmla="*/ 0 h 5435600"/>
                <a:gd name="connsiteX4" fmla="*/ 571500 w 1676400"/>
                <a:gd name="connsiteY4" fmla="*/ 25400 h 5435600"/>
                <a:gd name="connsiteX0" fmla="*/ 414315 w 1676400"/>
                <a:gd name="connsiteY0" fmla="*/ 38297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711200 w 1676400"/>
                <a:gd name="connsiteY3" fmla="*/ 0 h 5435600"/>
                <a:gd name="connsiteX4" fmla="*/ 414315 w 1676400"/>
                <a:gd name="connsiteY4" fmla="*/ 38297 h 5435600"/>
                <a:gd name="connsiteX0" fmla="*/ 414315 w 1676400"/>
                <a:gd name="connsiteY0" fmla="*/ 38297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632608 w 1676400"/>
                <a:gd name="connsiteY3" fmla="*/ 0 h 5435600"/>
                <a:gd name="connsiteX4" fmla="*/ 414315 w 1676400"/>
                <a:gd name="connsiteY4" fmla="*/ 38297 h 54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0" h="5435600">
                  <a:moveTo>
                    <a:pt x="414315" y="38297"/>
                  </a:moveTo>
                  <a:lnTo>
                    <a:pt x="0" y="5435600"/>
                  </a:lnTo>
                  <a:lnTo>
                    <a:pt x="1676400" y="5270500"/>
                  </a:lnTo>
                  <a:lnTo>
                    <a:pt x="632608" y="0"/>
                  </a:lnTo>
                  <a:lnTo>
                    <a:pt x="414315" y="38297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2C02C3-8505-024A-B681-B0F10ECF8AFB}"/>
                </a:ext>
              </a:extLst>
            </p:cNvPr>
            <p:cNvSpPr txBox="1"/>
            <p:nvPr/>
          </p:nvSpPr>
          <p:spPr>
            <a:xfrm>
              <a:off x="30690" y="5438359"/>
              <a:ext cx="2038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Relatively few real worlds are possible.</a:t>
              </a:r>
            </a:p>
          </p:txBody>
        </p:sp>
      </p:grpSp>
      <p:pic>
        <p:nvPicPr>
          <p:cNvPr id="37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B96BC12-E9D2-6240-88E5-7546B89AA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4" y="3550138"/>
            <a:ext cx="750508" cy="745505"/>
          </a:xfrm>
          <a:prstGeom prst="rect">
            <a:avLst/>
          </a:prstGeom>
        </p:spPr>
      </p:pic>
      <p:pic>
        <p:nvPicPr>
          <p:cNvPr id="4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8203C43-5344-F14A-B309-5716C3F5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7" y="4442236"/>
            <a:ext cx="750508" cy="7455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EF97349-899C-3C43-A04F-CDED51AC9132}"/>
              </a:ext>
            </a:extLst>
          </p:cNvPr>
          <p:cNvGrpSpPr/>
          <p:nvPr/>
        </p:nvGrpSpPr>
        <p:grpSpPr>
          <a:xfrm>
            <a:off x="1216711" y="457200"/>
            <a:ext cx="7886700" cy="6121400"/>
            <a:chOff x="1216711" y="457200"/>
            <a:chExt cx="7886700" cy="6121400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D3D9E5-C221-E14E-8F29-752DFB133554}"/>
                </a:ext>
              </a:extLst>
            </p:cNvPr>
            <p:cNvSpPr/>
            <p:nvPr/>
          </p:nvSpPr>
          <p:spPr>
            <a:xfrm>
              <a:off x="1216711" y="457200"/>
              <a:ext cx="7886700" cy="6121400"/>
            </a:xfrm>
            <a:custGeom>
              <a:avLst/>
              <a:gdLst>
                <a:gd name="connsiteX0" fmla="*/ 0 w 7048500"/>
                <a:gd name="connsiteY0" fmla="*/ 279400 h 5803900"/>
                <a:gd name="connsiteX1" fmla="*/ 7048500 w 7048500"/>
                <a:gd name="connsiteY1" fmla="*/ 0 h 5803900"/>
                <a:gd name="connsiteX2" fmla="*/ 3327400 w 7048500"/>
                <a:gd name="connsiteY2" fmla="*/ 5803900 h 5803900"/>
                <a:gd name="connsiteX3" fmla="*/ 1168400 w 7048500"/>
                <a:gd name="connsiteY3" fmla="*/ 5626100 h 5803900"/>
                <a:gd name="connsiteX4" fmla="*/ 0 w 7048500"/>
                <a:gd name="connsiteY4" fmla="*/ 279400 h 5803900"/>
                <a:gd name="connsiteX0" fmla="*/ 0 w 7048500"/>
                <a:gd name="connsiteY0" fmla="*/ 279400 h 5791551"/>
                <a:gd name="connsiteX1" fmla="*/ 7048500 w 7048500"/>
                <a:gd name="connsiteY1" fmla="*/ 0 h 5791551"/>
                <a:gd name="connsiteX2" fmla="*/ 4830093 w 7048500"/>
                <a:gd name="connsiteY2" fmla="*/ 5791551 h 5791551"/>
                <a:gd name="connsiteX3" fmla="*/ 1168400 w 7048500"/>
                <a:gd name="connsiteY3" fmla="*/ 5626100 h 5791551"/>
                <a:gd name="connsiteX4" fmla="*/ 0 w 7048500"/>
                <a:gd name="connsiteY4" fmla="*/ 279400 h 5791551"/>
                <a:gd name="connsiteX0" fmla="*/ 0 w 7048500"/>
                <a:gd name="connsiteY0" fmla="*/ 279400 h 5791551"/>
                <a:gd name="connsiteX1" fmla="*/ 7048500 w 7048500"/>
                <a:gd name="connsiteY1" fmla="*/ 0 h 5791551"/>
                <a:gd name="connsiteX2" fmla="*/ 4830093 w 7048500"/>
                <a:gd name="connsiteY2" fmla="*/ 5791551 h 5791551"/>
                <a:gd name="connsiteX3" fmla="*/ 2768041 w 7048500"/>
                <a:gd name="connsiteY3" fmla="*/ 5786634 h 5791551"/>
                <a:gd name="connsiteX4" fmla="*/ 0 w 7048500"/>
                <a:gd name="connsiteY4" fmla="*/ 279400 h 5791551"/>
                <a:gd name="connsiteX0" fmla="*/ 0 w 7254514"/>
                <a:gd name="connsiteY0" fmla="*/ 341144 h 5791551"/>
                <a:gd name="connsiteX1" fmla="*/ 7254514 w 7254514"/>
                <a:gd name="connsiteY1" fmla="*/ 0 h 5791551"/>
                <a:gd name="connsiteX2" fmla="*/ 5036107 w 7254514"/>
                <a:gd name="connsiteY2" fmla="*/ 5791551 h 5791551"/>
                <a:gd name="connsiteX3" fmla="*/ 2974055 w 7254514"/>
                <a:gd name="connsiteY3" fmla="*/ 5786634 h 5791551"/>
                <a:gd name="connsiteX4" fmla="*/ 0 w 7254514"/>
                <a:gd name="connsiteY4" fmla="*/ 341144 h 579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4514" h="5791551">
                  <a:moveTo>
                    <a:pt x="0" y="341144"/>
                  </a:moveTo>
                  <a:lnTo>
                    <a:pt x="7254514" y="0"/>
                  </a:lnTo>
                  <a:lnTo>
                    <a:pt x="5036107" y="5791551"/>
                  </a:lnTo>
                  <a:lnTo>
                    <a:pt x="2974055" y="5786634"/>
                  </a:lnTo>
                  <a:lnTo>
                    <a:pt x="0" y="34114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7C542A-F79E-CC45-AF33-BEE3BA1F26F7}"/>
                </a:ext>
              </a:extLst>
            </p:cNvPr>
            <p:cNvSpPr txBox="1"/>
            <p:nvPr/>
          </p:nvSpPr>
          <p:spPr>
            <a:xfrm>
              <a:off x="4201676" y="5310774"/>
              <a:ext cx="2625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many more simulated worlds are possible.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57A19F-8AC9-5442-B161-AA374FA68A5D}"/>
              </a:ext>
            </a:extLst>
          </p:cNvPr>
          <p:cNvGrpSpPr/>
          <p:nvPr/>
        </p:nvGrpSpPr>
        <p:grpSpPr>
          <a:xfrm>
            <a:off x="1584524" y="938011"/>
            <a:ext cx="7237735" cy="4305943"/>
            <a:chOff x="1584524" y="938011"/>
            <a:chExt cx="7237735" cy="4305943"/>
          </a:xfrm>
        </p:grpSpPr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5D07356-312D-7E42-A38A-2885BAD4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938011"/>
              <a:ext cx="784742" cy="745505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371D337-69C1-0B48-A101-9021D441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1814936"/>
              <a:ext cx="784742" cy="745505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F1E12B9-DE17-0D49-84B7-47F525B99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2703103"/>
              <a:ext cx="784742" cy="745505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3E8BB4-7391-954C-8B0B-D837BBDB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938011"/>
              <a:ext cx="784742" cy="745505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488582-6BC1-B745-A288-045A47A6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1814936"/>
              <a:ext cx="784742" cy="745505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5F99775-15F1-5545-8B60-2B1CDAA6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2703103"/>
              <a:ext cx="784742" cy="745505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9B2B0ED-9F79-274A-BE20-746A64F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938011"/>
              <a:ext cx="784742" cy="745505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70E59DC-D3ED-354B-A0C2-C8CAD5FAA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1814936"/>
              <a:ext cx="784742" cy="745505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3FFA0C5-AE76-2948-8342-B6F23855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2703103"/>
              <a:ext cx="784742" cy="745505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9BE49C5-FBF1-244F-8F0C-E384720F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938011"/>
              <a:ext cx="784742" cy="745505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389A26-B040-EA4A-986F-DED0B582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1814936"/>
              <a:ext cx="784742" cy="745505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A05F4C5-A208-CC47-B99F-9E0DFD510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2703103"/>
              <a:ext cx="784742" cy="745505"/>
            </a:xfrm>
            <a:prstGeom prst="rect">
              <a:avLst/>
            </a:prstGeom>
          </p:spPr>
        </p:pic>
        <p:pic>
          <p:nvPicPr>
            <p:cNvPr id="22" name="Picture 2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06FACCD-3B48-7746-AD75-702E23CE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938011"/>
              <a:ext cx="784742" cy="745505"/>
            </a:xfrm>
            <a:prstGeom prst="rect">
              <a:avLst/>
            </a:prstGeom>
          </p:spPr>
        </p:pic>
        <p:pic>
          <p:nvPicPr>
            <p:cNvPr id="23" name="Picture 2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67536A9-2B4A-894B-88E4-15B45F9A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1814936"/>
              <a:ext cx="784742" cy="745505"/>
            </a:xfrm>
            <a:prstGeom prst="rect">
              <a:avLst/>
            </a:prstGeom>
          </p:spPr>
        </p:pic>
        <p:pic>
          <p:nvPicPr>
            <p:cNvPr id="24" name="Picture 2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19F91CD-AEA5-7942-911A-0148555C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2703103"/>
              <a:ext cx="784742" cy="745505"/>
            </a:xfrm>
            <a:prstGeom prst="rect">
              <a:avLst/>
            </a:prstGeom>
          </p:spPr>
        </p:pic>
        <p:pic>
          <p:nvPicPr>
            <p:cNvPr id="25" name="Picture 2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26A2511-5E04-4948-907D-8FE438D2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938011"/>
              <a:ext cx="784742" cy="745505"/>
            </a:xfrm>
            <a:prstGeom prst="rect">
              <a:avLst/>
            </a:prstGeom>
          </p:spPr>
        </p:pic>
        <p:pic>
          <p:nvPicPr>
            <p:cNvPr id="26" name="Picture 2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04A223E-1E7C-C148-A69B-1FE14D599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1814936"/>
              <a:ext cx="784742" cy="745505"/>
            </a:xfrm>
            <a:prstGeom prst="rect">
              <a:avLst/>
            </a:prstGeom>
          </p:spPr>
        </p:pic>
        <p:pic>
          <p:nvPicPr>
            <p:cNvPr id="27" name="Picture 2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B51D7FE-5699-C645-8F6D-7AE3D58E2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2703103"/>
              <a:ext cx="784742" cy="745505"/>
            </a:xfrm>
            <a:prstGeom prst="rect">
              <a:avLst/>
            </a:prstGeom>
          </p:spPr>
        </p:pic>
        <p:pic>
          <p:nvPicPr>
            <p:cNvPr id="28" name="Picture 2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71DAFCE-1CD9-3F47-A654-1FB8AC89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938011"/>
              <a:ext cx="784742" cy="745505"/>
            </a:xfrm>
            <a:prstGeom prst="rect">
              <a:avLst/>
            </a:prstGeom>
          </p:spPr>
        </p:pic>
        <p:pic>
          <p:nvPicPr>
            <p:cNvPr id="29" name="Picture 2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414E8A-4858-5346-BC1B-EB642CCD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1814936"/>
              <a:ext cx="784742" cy="745505"/>
            </a:xfrm>
            <a:prstGeom prst="rect">
              <a:avLst/>
            </a:prstGeom>
          </p:spPr>
        </p:pic>
        <p:pic>
          <p:nvPicPr>
            <p:cNvPr id="30" name="Picture 2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27FB2B3-B11F-3E48-8D70-5A1B7026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2703103"/>
              <a:ext cx="784742" cy="745505"/>
            </a:xfrm>
            <a:prstGeom prst="rect">
              <a:avLst/>
            </a:prstGeom>
          </p:spPr>
        </p:pic>
        <p:pic>
          <p:nvPicPr>
            <p:cNvPr id="31" name="Picture 3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6254042-543A-FE44-ADC4-B38E9A57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938011"/>
              <a:ext cx="784742" cy="745505"/>
            </a:xfrm>
            <a:prstGeom prst="rect">
              <a:avLst/>
            </a:prstGeom>
          </p:spPr>
        </p:pic>
        <p:pic>
          <p:nvPicPr>
            <p:cNvPr id="32" name="Picture 3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08454D1-10DA-5449-A455-A04970D5E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1814936"/>
              <a:ext cx="784742" cy="745505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D2D8367-859C-8B4E-8E3D-988DAD52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2703103"/>
              <a:ext cx="784742" cy="745505"/>
            </a:xfrm>
            <a:prstGeom prst="rect">
              <a:avLst/>
            </a:prstGeom>
          </p:spPr>
        </p:pic>
        <p:pic>
          <p:nvPicPr>
            <p:cNvPr id="38" name="Picture 3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E302063-CFE8-E342-AB2F-60140CBA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675" y="3606351"/>
              <a:ext cx="784742" cy="745505"/>
            </a:xfrm>
            <a:prstGeom prst="rect">
              <a:avLst/>
            </a:prstGeom>
          </p:spPr>
        </p:pic>
        <p:pic>
          <p:nvPicPr>
            <p:cNvPr id="39" name="Picture 3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A397868-8C88-E144-9BFC-B659C4FD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269" y="3606351"/>
              <a:ext cx="784742" cy="745505"/>
            </a:xfrm>
            <a:prstGeom prst="rect">
              <a:avLst/>
            </a:prstGeom>
          </p:spPr>
        </p:pic>
        <p:pic>
          <p:nvPicPr>
            <p:cNvPr id="40" name="Picture 3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60AB8E9-394D-0043-B1E7-3903589E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9406" y="3606351"/>
              <a:ext cx="784742" cy="745505"/>
            </a:xfrm>
            <a:prstGeom prst="rect">
              <a:avLst/>
            </a:prstGeom>
          </p:spPr>
        </p:pic>
        <p:pic>
          <p:nvPicPr>
            <p:cNvPr id="41" name="Picture 4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82ADFD9-55AC-614C-9125-1245CE95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8817" y="3606351"/>
              <a:ext cx="784742" cy="745505"/>
            </a:xfrm>
            <a:prstGeom prst="rect">
              <a:avLst/>
            </a:prstGeom>
          </p:spPr>
        </p:pic>
        <p:pic>
          <p:nvPicPr>
            <p:cNvPr id="42" name="Picture 4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73B9FCC-0B4E-1D49-8647-D4A8A03D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713" y="3606351"/>
              <a:ext cx="784742" cy="745505"/>
            </a:xfrm>
            <a:prstGeom prst="rect">
              <a:avLst/>
            </a:prstGeom>
          </p:spPr>
        </p:pic>
        <p:pic>
          <p:nvPicPr>
            <p:cNvPr id="43" name="Picture 4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D0A45AC-FA09-AA48-A8F2-8304AE76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8880" y="3606351"/>
              <a:ext cx="784742" cy="745505"/>
            </a:xfrm>
            <a:prstGeom prst="rect">
              <a:avLst/>
            </a:prstGeom>
          </p:spPr>
        </p:pic>
        <p:pic>
          <p:nvPicPr>
            <p:cNvPr id="44" name="Picture 4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A799942-2253-0443-B6FB-FC7EACD25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5804" y="3606351"/>
              <a:ext cx="784742" cy="745505"/>
            </a:xfrm>
            <a:prstGeom prst="rect">
              <a:avLst/>
            </a:prstGeom>
          </p:spPr>
        </p:pic>
        <p:pic>
          <p:nvPicPr>
            <p:cNvPr id="45" name="Picture 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A89719C-03A6-374C-8D98-3CB63150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14" y="3606351"/>
              <a:ext cx="784742" cy="745505"/>
            </a:xfrm>
            <a:prstGeom prst="rect">
              <a:avLst/>
            </a:prstGeom>
          </p:spPr>
        </p:pic>
        <p:pic>
          <p:nvPicPr>
            <p:cNvPr id="47" name="Picture 4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09E0CC94-F9AD-5443-896E-04A774BB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978" y="4498449"/>
              <a:ext cx="784742" cy="745505"/>
            </a:xfrm>
            <a:prstGeom prst="rect">
              <a:avLst/>
            </a:prstGeom>
          </p:spPr>
        </p:pic>
        <p:pic>
          <p:nvPicPr>
            <p:cNvPr id="48" name="Picture 4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FF122E1-E47D-974D-A265-91BE695E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572" y="4498449"/>
              <a:ext cx="784742" cy="745505"/>
            </a:xfrm>
            <a:prstGeom prst="rect">
              <a:avLst/>
            </a:prstGeom>
          </p:spPr>
        </p:pic>
        <p:pic>
          <p:nvPicPr>
            <p:cNvPr id="49" name="Picture 4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9777F9E-BDA2-C143-907D-708FD9B5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709" y="4498449"/>
              <a:ext cx="784742" cy="745505"/>
            </a:xfrm>
            <a:prstGeom prst="rect">
              <a:avLst/>
            </a:prstGeom>
          </p:spPr>
        </p:pic>
        <p:pic>
          <p:nvPicPr>
            <p:cNvPr id="50" name="Picture 4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DA0E40D-FFC5-A942-A58A-B02810B5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1120" y="4498449"/>
              <a:ext cx="784742" cy="745505"/>
            </a:xfrm>
            <a:prstGeom prst="rect">
              <a:avLst/>
            </a:prstGeom>
          </p:spPr>
        </p:pic>
        <p:pic>
          <p:nvPicPr>
            <p:cNvPr id="51" name="Picture 5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6124330-C79B-A842-B1F8-269FC6FAF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3016" y="4498449"/>
              <a:ext cx="784742" cy="745505"/>
            </a:xfrm>
            <a:prstGeom prst="rect">
              <a:avLst/>
            </a:prstGeom>
          </p:spPr>
        </p:pic>
        <p:pic>
          <p:nvPicPr>
            <p:cNvPr id="52" name="Picture 5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1CCAAFA-D49C-764D-806B-35B15313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183" y="4498449"/>
              <a:ext cx="784742" cy="745505"/>
            </a:xfrm>
            <a:prstGeom prst="rect">
              <a:avLst/>
            </a:prstGeom>
          </p:spPr>
        </p:pic>
        <p:pic>
          <p:nvPicPr>
            <p:cNvPr id="53" name="Picture 5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02EEAFC-E6CE-9C4E-B877-0569CD07A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8107" y="4498449"/>
              <a:ext cx="784742" cy="745505"/>
            </a:xfrm>
            <a:prstGeom prst="rect">
              <a:avLst/>
            </a:prstGeom>
          </p:spPr>
        </p:pic>
        <p:pic>
          <p:nvPicPr>
            <p:cNvPr id="54" name="Picture 5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4601AF4-C660-064C-B775-2CB3F69ED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517" y="4498449"/>
              <a:ext cx="784742" cy="745505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DD401AE-ABEA-E845-BE3C-022F9837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" y="938011"/>
            <a:ext cx="750508" cy="745505"/>
          </a:xfrm>
        </p:spPr>
      </p:pic>
      <p:pic>
        <p:nvPicPr>
          <p:cNvPr id="9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55A292E9-13DC-0447-B510-9025F52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1781209"/>
            <a:ext cx="750508" cy="745505"/>
          </a:xfrm>
          <a:prstGeom prst="rect">
            <a:avLst/>
          </a:prstGeom>
        </p:spPr>
      </p:pic>
      <p:pic>
        <p:nvPicPr>
          <p:cNvPr id="10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72A49CEE-A19E-A246-B355-8BCC8643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2646890"/>
            <a:ext cx="750508" cy="745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2453D-8FA3-B747-9CCD-43DD55E7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6" y="294163"/>
            <a:ext cx="7886700" cy="5131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Fallacy</a:t>
            </a:r>
          </a:p>
        </p:txBody>
      </p:sp>
    </p:spTree>
    <p:extLst>
      <p:ext uri="{BB962C8B-B14F-4D97-AF65-F5344CB8AC3E}">
        <p14:creationId xmlns:p14="http://schemas.microsoft.com/office/powerpoint/2010/main" val="24411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453D-8FA3-B747-9CCD-43DD55E7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6" y="294163"/>
            <a:ext cx="7886700" cy="5131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Fallacy</a:t>
            </a:r>
          </a:p>
        </p:txBody>
      </p:sp>
      <p:pic>
        <p:nvPicPr>
          <p:cNvPr id="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DD401AE-ABEA-E845-BE3C-022F9837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" y="938011"/>
            <a:ext cx="750508" cy="7455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654B-B096-EA45-B694-32FE06BB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55A292E9-13DC-0447-B510-9025F52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1781209"/>
            <a:ext cx="750508" cy="745505"/>
          </a:xfrm>
          <a:prstGeom prst="rect">
            <a:avLst/>
          </a:prstGeom>
        </p:spPr>
      </p:pic>
      <p:pic>
        <p:nvPicPr>
          <p:cNvPr id="10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72A49CEE-A19E-A246-B355-8BCC8643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2646890"/>
            <a:ext cx="750508" cy="74550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5D07356-312D-7E42-A38A-2885BAD4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938011"/>
            <a:ext cx="784742" cy="74550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371D337-69C1-0B48-A101-9021D441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1814936"/>
            <a:ext cx="784742" cy="74550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F1E12B9-DE17-0D49-84B7-47F525B9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2703103"/>
            <a:ext cx="784742" cy="74550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353E8BB4-7391-954C-8B0B-D837BBDB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938011"/>
            <a:ext cx="784742" cy="745505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14488582-6BC1-B745-A288-045A47A6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1814936"/>
            <a:ext cx="784742" cy="745505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5F99775-15F1-5545-8B60-2B1CDAA6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2703103"/>
            <a:ext cx="784742" cy="745505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9B2B0ED-9F79-274A-BE20-746A64FF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938011"/>
            <a:ext cx="784742" cy="74550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B70E59DC-D3ED-354B-A0C2-C8CAD5FA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1814936"/>
            <a:ext cx="784742" cy="745505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73FFA0C5-AE76-2948-8342-B6F23855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2703103"/>
            <a:ext cx="784742" cy="745505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D9BE49C5-FBF1-244F-8F0C-E384720F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938011"/>
            <a:ext cx="784742" cy="745505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4389A26-B040-EA4A-986F-DED0B582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1814936"/>
            <a:ext cx="784742" cy="745505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3A05F4C5-A208-CC47-B99F-9E0DFD51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2703103"/>
            <a:ext cx="784742" cy="745505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F06FACCD-3B48-7746-AD75-702E23CE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938011"/>
            <a:ext cx="784742" cy="745505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367536A9-2B4A-894B-88E4-15B45F9A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1814936"/>
            <a:ext cx="784742" cy="745505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A19F91CD-AEA5-7942-911A-0148555C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2703103"/>
            <a:ext cx="784742" cy="745505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A26A2511-5E04-4948-907D-8FE438D2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938011"/>
            <a:ext cx="784742" cy="745505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604A223E-1E7C-C148-A69B-1FE14D59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1814936"/>
            <a:ext cx="784742" cy="74550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2B51D7FE-5699-C645-8F6D-7AE3D58E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2703103"/>
            <a:ext cx="784742" cy="745505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C71DAFCE-1CD9-3F47-A654-1FB8AC89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938011"/>
            <a:ext cx="784742" cy="745505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35414E8A-4858-5346-BC1B-EB642CCD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1814936"/>
            <a:ext cx="784742" cy="745505"/>
          </a:xfrm>
          <a:prstGeom prst="rect">
            <a:avLst/>
          </a:prstGeom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527FB2B3-B11F-3E48-8D70-5A1B7026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2703103"/>
            <a:ext cx="784742" cy="745505"/>
          </a:xfrm>
          <a:prstGeom prst="rect">
            <a:avLst/>
          </a:prstGeom>
        </p:spPr>
      </p:pic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A6254042-543A-FE44-ADC4-B38E9A57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938011"/>
            <a:ext cx="784742" cy="745505"/>
          </a:xfrm>
          <a:prstGeom prst="rect">
            <a:avLst/>
          </a:prstGeom>
        </p:spPr>
      </p:pic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E08454D1-10DA-5449-A455-A04970D5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1814936"/>
            <a:ext cx="784742" cy="745505"/>
          </a:xfrm>
          <a:prstGeom prst="rect">
            <a:avLst/>
          </a:prstGeom>
        </p:spPr>
      </p:pic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AD2D8367-859C-8B4E-8E3D-988DAD52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2703103"/>
            <a:ext cx="784742" cy="74550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873FD4-4229-F14C-95F7-9231ABF26C86}"/>
              </a:ext>
            </a:extLst>
          </p:cNvPr>
          <p:cNvSpPr txBox="1"/>
          <p:nvPr/>
        </p:nvSpPr>
        <p:spPr>
          <a:xfrm>
            <a:off x="324663" y="3697395"/>
            <a:ext cx="1748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know which is ours.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B6AC4B-05B2-0246-9BF0-280F59C30A6B}"/>
              </a:ext>
            </a:extLst>
          </p:cNvPr>
          <p:cNvGrpSpPr/>
          <p:nvPr/>
        </p:nvGrpSpPr>
        <p:grpSpPr>
          <a:xfrm>
            <a:off x="231035" y="5174513"/>
            <a:ext cx="8557770" cy="1337799"/>
            <a:chOff x="231035" y="5174513"/>
            <a:chExt cx="8557770" cy="133779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87CC4EC-5050-FE48-AEAA-3AFA4822E355}"/>
                </a:ext>
              </a:extLst>
            </p:cNvPr>
            <p:cNvSpPr/>
            <p:nvPr/>
          </p:nvSpPr>
          <p:spPr>
            <a:xfrm>
              <a:off x="231035" y="5174513"/>
              <a:ext cx="8557770" cy="1337799"/>
            </a:xfrm>
            <a:custGeom>
              <a:avLst/>
              <a:gdLst>
                <a:gd name="connsiteX0" fmla="*/ 6077414 w 6077414"/>
                <a:gd name="connsiteY0" fmla="*/ 0 h 1148575"/>
                <a:gd name="connsiteX1" fmla="*/ 122663 w 6077414"/>
                <a:gd name="connsiteY1" fmla="*/ 78058 h 1148575"/>
                <a:gd name="connsiteX2" fmla="*/ 0 w 6077414"/>
                <a:gd name="connsiteY2" fmla="*/ 1148575 h 1148575"/>
                <a:gd name="connsiteX3" fmla="*/ 5910146 w 6077414"/>
                <a:gd name="connsiteY3" fmla="*/ 959004 h 1148575"/>
                <a:gd name="connsiteX4" fmla="*/ 6077414 w 6077414"/>
                <a:gd name="connsiteY4" fmla="*/ 0 h 114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414" h="1148575">
                  <a:moveTo>
                    <a:pt x="6077414" y="0"/>
                  </a:moveTo>
                  <a:lnTo>
                    <a:pt x="122663" y="78058"/>
                  </a:lnTo>
                  <a:lnTo>
                    <a:pt x="0" y="1148575"/>
                  </a:lnTo>
                  <a:lnTo>
                    <a:pt x="5910146" y="959004"/>
                  </a:lnTo>
                  <a:lnTo>
                    <a:pt x="607741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2DA0C2-A3E5-C14B-94F0-ACD398627D4A}"/>
                </a:ext>
              </a:extLst>
            </p:cNvPr>
            <p:cNvSpPr txBox="1"/>
            <p:nvPr/>
          </p:nvSpPr>
          <p:spPr>
            <a:xfrm>
              <a:off x="1087492" y="5225956"/>
              <a:ext cx="2348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“Inductive disjunctive fallacy”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98FB9E-71CC-FB48-B81E-C268F2561A22}"/>
                </a:ext>
              </a:extLst>
            </p:cNvPr>
            <p:cNvSpPr txBox="1"/>
            <p:nvPr/>
          </p:nvSpPr>
          <p:spPr>
            <a:xfrm>
              <a:off x="3910626" y="5410623"/>
              <a:ext cx="3257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background facts authorize probabilities.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7065B-3228-4648-A8C0-22D0651A30EB}"/>
              </a:ext>
            </a:extLst>
          </p:cNvPr>
          <p:cNvGrpSpPr/>
          <p:nvPr/>
        </p:nvGrpSpPr>
        <p:grpSpPr>
          <a:xfrm>
            <a:off x="2261912" y="3763349"/>
            <a:ext cx="3664736" cy="1200329"/>
            <a:chOff x="2261912" y="3763349"/>
            <a:chExt cx="3664736" cy="12003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147334-3B41-DF49-A29D-C8C85F8FB80E}"/>
                </a:ext>
              </a:extLst>
            </p:cNvPr>
            <p:cNvSpPr txBox="1"/>
            <p:nvPr/>
          </p:nvSpPr>
          <p:spPr>
            <a:xfrm>
              <a:off x="2908683" y="3763349"/>
              <a:ext cx="30179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Distribute probabilities roughly uniformly over all cases.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84EC6E5E-8115-FB42-AEBF-2815E6E567DC}"/>
                </a:ext>
              </a:extLst>
            </p:cNvPr>
            <p:cNvSpPr/>
            <p:nvPr/>
          </p:nvSpPr>
          <p:spPr>
            <a:xfrm>
              <a:off x="2261912" y="4118186"/>
              <a:ext cx="646771" cy="49065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0864C8-2F70-0F46-88BF-6CB8B3FF264E}"/>
              </a:ext>
            </a:extLst>
          </p:cNvPr>
          <p:cNvGrpSpPr/>
          <p:nvPr/>
        </p:nvGrpSpPr>
        <p:grpSpPr>
          <a:xfrm>
            <a:off x="5752244" y="3697395"/>
            <a:ext cx="3225042" cy="1200329"/>
            <a:chOff x="5752244" y="3697395"/>
            <a:chExt cx="3225042" cy="12003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61BE51-9595-7C46-89FD-E20ABC45097F}"/>
                </a:ext>
              </a:extLst>
            </p:cNvPr>
            <p:cNvSpPr txBox="1"/>
            <p:nvPr/>
          </p:nvSpPr>
          <p:spPr>
            <a:xfrm>
              <a:off x="6461515" y="3697395"/>
              <a:ext cx="25157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probably, we are in a computer simulation.</a:t>
              </a:r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6EE28B23-3D98-7848-9558-8EEDB5BE5EED}"/>
                </a:ext>
              </a:extLst>
            </p:cNvPr>
            <p:cNvSpPr/>
            <p:nvPr/>
          </p:nvSpPr>
          <p:spPr>
            <a:xfrm>
              <a:off x="5752244" y="4118186"/>
              <a:ext cx="646771" cy="49065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8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A99FAE-30A1-7A6A-F9A7-6E2E6F3CF494}"/>
              </a:ext>
            </a:extLst>
          </p:cNvPr>
          <p:cNvSpPr/>
          <p:nvPr/>
        </p:nvSpPr>
        <p:spPr>
          <a:xfrm>
            <a:off x="296883" y="1567543"/>
            <a:ext cx="8633361" cy="2517569"/>
          </a:xfrm>
          <a:custGeom>
            <a:avLst/>
            <a:gdLst>
              <a:gd name="connsiteX0" fmla="*/ 0 w 8633361"/>
              <a:gd name="connsiteY0" fmla="*/ 0 h 2517569"/>
              <a:gd name="connsiteX1" fmla="*/ 8633361 w 8633361"/>
              <a:gd name="connsiteY1" fmla="*/ 166254 h 2517569"/>
              <a:gd name="connsiteX2" fmla="*/ 8538359 w 8633361"/>
              <a:gd name="connsiteY2" fmla="*/ 2517569 h 2517569"/>
              <a:gd name="connsiteX3" fmla="*/ 237507 w 8633361"/>
              <a:gd name="connsiteY3" fmla="*/ 2398815 h 2517569"/>
              <a:gd name="connsiteX4" fmla="*/ 0 w 8633361"/>
              <a:gd name="connsiteY4" fmla="*/ 0 h 25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361" h="2517569">
                <a:moveTo>
                  <a:pt x="0" y="0"/>
                </a:moveTo>
                <a:lnTo>
                  <a:pt x="8633361" y="166254"/>
                </a:lnTo>
                <a:lnTo>
                  <a:pt x="8538359" y="2517569"/>
                </a:lnTo>
                <a:lnTo>
                  <a:pt x="237507" y="2398815"/>
                </a:lnTo>
                <a:lnTo>
                  <a:pt x="0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A9CD9C03-019E-6E7E-ABFD-F8C7539D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4B15095-4C27-764C-895B-B3F9488BCDC0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D81666D-CB2C-8028-86FB-49331074F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dirty="0"/>
              <a:t>Our Space: Finite or Infinite?</a:t>
            </a:r>
            <a:endParaRPr lang="en-US" altLang="en-US" dirty="0"/>
          </a:p>
        </p:txBody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id="{9196DE59-C5F5-D72B-CCAF-8F7B181C4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05209185-8264-628E-20D5-F2686694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6" y="1208490"/>
            <a:ext cx="5421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500" dirty="0">
                <a:solidFill>
                  <a:schemeClr val="tx2"/>
                </a:solidFill>
              </a:rPr>
              <a:t>Informal test of commitment to anthropic reasoning.</a:t>
            </a:r>
          </a:p>
        </p:txBody>
      </p:sp>
      <p:sp>
        <p:nvSpPr>
          <p:cNvPr id="54279" name="Rectangle 6">
            <a:extLst>
              <a:ext uri="{FF2B5EF4-FFF2-40B4-BE49-F238E27FC236}">
                <a16:creationId xmlns:a16="http://schemas.microsoft.com/office/drawing/2014/main" id="{A6DD5F1A-FEA5-295B-274B-5AC0A59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38" y="1665824"/>
            <a:ext cx="3137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Fewer ways</a:t>
            </a:r>
            <a:r>
              <a:rPr lang="en-US" altLang="en-US" sz="1800" dirty="0"/>
              <a:t> </a:t>
            </a:r>
            <a:r>
              <a:rPr lang="en-US" altLang="en-US" sz="2000" dirty="0"/>
              <a:t>we can be observers in a finite space.</a:t>
            </a:r>
          </a:p>
        </p:txBody>
      </p:sp>
      <p:pic>
        <p:nvPicPr>
          <p:cNvPr id="54282" name="Picture 17" descr="images-4">
            <a:extLst>
              <a:ext uri="{FF2B5EF4-FFF2-40B4-BE49-F238E27FC236}">
                <a16:creationId xmlns:a16="http://schemas.microsoft.com/office/drawing/2014/main" id="{31FFCBC0-8072-0E48-BEC2-3896DC48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50" y="2573365"/>
            <a:ext cx="1070679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AF3256-4CC1-CF1A-CF0E-52CA1DAFE05E}"/>
              </a:ext>
            </a:extLst>
          </p:cNvPr>
          <p:cNvGrpSpPr/>
          <p:nvPr/>
        </p:nvGrpSpPr>
        <p:grpSpPr>
          <a:xfrm>
            <a:off x="4011663" y="1749453"/>
            <a:ext cx="5027412" cy="2069384"/>
            <a:chOff x="4011663" y="1749453"/>
            <a:chExt cx="5027412" cy="2069384"/>
          </a:xfrm>
        </p:grpSpPr>
        <p:sp>
          <p:nvSpPr>
            <p:cNvPr id="54280" name="Rectangle 7">
              <a:extLst>
                <a:ext uri="{FF2B5EF4-FFF2-40B4-BE49-F238E27FC236}">
                  <a16:creationId xmlns:a16="http://schemas.microsoft.com/office/drawing/2014/main" id="{39DA3605-F92C-069E-FC92-DAC3B713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63" y="1749453"/>
              <a:ext cx="4552950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/>
                <a:t>Infinitely many more ways</a:t>
              </a:r>
              <a:endParaRPr lang="en-US" altLang="en-US" sz="2000" dirty="0"/>
            </a:p>
            <a:p>
              <a:r>
                <a:rPr lang="en-US" altLang="en-US" sz="2000" dirty="0"/>
                <a:t>we can be observers in an infinite space.</a:t>
              </a:r>
              <a:endParaRPr lang="en-US" altLang="en-US" dirty="0"/>
            </a:p>
          </p:txBody>
        </p:sp>
        <p:sp>
          <p:nvSpPr>
            <p:cNvPr id="54281" name="Rectangle 8">
              <a:extLst>
                <a:ext uri="{FF2B5EF4-FFF2-40B4-BE49-F238E27FC236}">
                  <a16:creationId xmlns:a16="http://schemas.microsoft.com/office/drawing/2014/main" id="{BD076914-68E5-ACFA-81C9-EA9551165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25" y="2604400"/>
              <a:ext cx="1022350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6600" dirty="0"/>
                <a:t>…</a:t>
              </a:r>
            </a:p>
          </p:txBody>
        </p:sp>
        <p:pic>
          <p:nvPicPr>
            <p:cNvPr id="54283" name="Picture 18" descr="images-5">
              <a:extLst>
                <a:ext uri="{FF2B5EF4-FFF2-40B4-BE49-F238E27FC236}">
                  <a16:creationId xmlns:a16="http://schemas.microsoft.com/office/drawing/2014/main" id="{7EE02B1F-E5A9-6898-C615-E41DD3B84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663" y="2896500"/>
              <a:ext cx="12176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19" descr="images-5">
              <a:extLst>
                <a:ext uri="{FF2B5EF4-FFF2-40B4-BE49-F238E27FC236}">
                  <a16:creationId xmlns:a16="http://schemas.microsoft.com/office/drawing/2014/main" id="{7CC2E38E-DF10-D09A-4588-47FD28FCC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700" y="2906025"/>
              <a:ext cx="1217613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0" descr="images-5">
              <a:extLst>
                <a:ext uri="{FF2B5EF4-FFF2-40B4-BE49-F238E27FC236}">
                  <a16:creationId xmlns:a16="http://schemas.microsoft.com/office/drawing/2014/main" id="{1503B003-16C9-C202-C1DD-904E34D3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838" y="2896500"/>
              <a:ext cx="12176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F3BF3B-EC54-E46E-49C5-4B2E253F1A4B}"/>
              </a:ext>
            </a:extLst>
          </p:cNvPr>
          <p:cNvGrpSpPr/>
          <p:nvPr/>
        </p:nvGrpSpPr>
        <p:grpSpPr>
          <a:xfrm>
            <a:off x="1397050" y="4383319"/>
            <a:ext cx="6222950" cy="2088923"/>
            <a:chOff x="1397050" y="4383319"/>
            <a:chExt cx="6222950" cy="2088923"/>
          </a:xfrm>
        </p:grpSpPr>
        <p:grpSp>
          <p:nvGrpSpPr>
            <p:cNvPr id="2" name="Group 23">
              <a:extLst>
                <a:ext uri="{FF2B5EF4-FFF2-40B4-BE49-F238E27FC236}">
                  <a16:creationId xmlns:a16="http://schemas.microsoft.com/office/drawing/2014/main" id="{D2416A55-C30E-AC75-1480-65F7E8B1D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050" y="5451479"/>
              <a:ext cx="5026025" cy="1020763"/>
              <a:chOff x="1990" y="2977"/>
              <a:chExt cx="3166" cy="643"/>
            </a:xfrm>
          </p:grpSpPr>
          <p:sp>
            <p:nvSpPr>
              <p:cNvPr id="54287" name="Freeform 22">
                <a:extLst>
                  <a:ext uri="{FF2B5EF4-FFF2-40B4-BE49-F238E27FC236}">
                    <a16:creationId xmlns:a16="http://schemas.microsoft.com/office/drawing/2014/main" id="{E2549F11-4D89-5CB4-2816-A07BED64A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2977"/>
                <a:ext cx="3102" cy="643"/>
              </a:xfrm>
              <a:custGeom>
                <a:avLst/>
                <a:gdLst>
                  <a:gd name="T0" fmla="*/ 89 w 936"/>
                  <a:gd name="T1" fmla="*/ 0 h 314"/>
                  <a:gd name="T2" fmla="*/ 853 w 936"/>
                  <a:gd name="T3" fmla="*/ 83 h 314"/>
                  <a:gd name="T4" fmla="*/ 936 w 936"/>
                  <a:gd name="T5" fmla="*/ 195 h 314"/>
                  <a:gd name="T6" fmla="*/ 0 w 936"/>
                  <a:gd name="T7" fmla="*/ 314 h 314"/>
                  <a:gd name="T8" fmla="*/ 89 w 936"/>
                  <a:gd name="T9" fmla="*/ 0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6"/>
                  <a:gd name="T16" fmla="*/ 0 h 314"/>
                  <a:gd name="T17" fmla="*/ 936 w 936"/>
                  <a:gd name="T18" fmla="*/ 314 h 314"/>
                  <a:gd name="connsiteX0" fmla="*/ 951 w 26538"/>
                  <a:gd name="connsiteY0" fmla="*/ 0 h 10000"/>
                  <a:gd name="connsiteX1" fmla="*/ 26538 w 26538"/>
                  <a:gd name="connsiteY1" fmla="*/ 1785 h 10000"/>
                  <a:gd name="connsiteX2" fmla="*/ 10000 w 26538"/>
                  <a:gd name="connsiteY2" fmla="*/ 6210 h 10000"/>
                  <a:gd name="connsiteX3" fmla="*/ 0 w 26538"/>
                  <a:gd name="connsiteY3" fmla="*/ 10000 h 10000"/>
                  <a:gd name="connsiteX4" fmla="*/ 951 w 26538"/>
                  <a:gd name="connsiteY4" fmla="*/ 0 h 10000"/>
                  <a:gd name="connsiteX0" fmla="*/ 951 w 26538"/>
                  <a:gd name="connsiteY0" fmla="*/ 0 h 12789"/>
                  <a:gd name="connsiteX1" fmla="*/ 26538 w 26538"/>
                  <a:gd name="connsiteY1" fmla="*/ 1785 h 12789"/>
                  <a:gd name="connsiteX2" fmla="*/ 25256 w 26538"/>
                  <a:gd name="connsiteY2" fmla="*/ 12789 h 12789"/>
                  <a:gd name="connsiteX3" fmla="*/ 0 w 26538"/>
                  <a:gd name="connsiteY3" fmla="*/ 10000 h 12789"/>
                  <a:gd name="connsiteX4" fmla="*/ 951 w 26538"/>
                  <a:gd name="connsiteY4" fmla="*/ 0 h 12789"/>
                  <a:gd name="connsiteX0" fmla="*/ 887 w 26474"/>
                  <a:gd name="connsiteY0" fmla="*/ 0 h 13289"/>
                  <a:gd name="connsiteX1" fmla="*/ 26474 w 26474"/>
                  <a:gd name="connsiteY1" fmla="*/ 1785 h 13289"/>
                  <a:gd name="connsiteX2" fmla="*/ 25192 w 26474"/>
                  <a:gd name="connsiteY2" fmla="*/ 12789 h 13289"/>
                  <a:gd name="connsiteX3" fmla="*/ 0 w 26474"/>
                  <a:gd name="connsiteY3" fmla="*/ 13289 h 13289"/>
                  <a:gd name="connsiteX4" fmla="*/ 887 w 26474"/>
                  <a:gd name="connsiteY4" fmla="*/ 0 h 13289"/>
                  <a:gd name="connsiteX0" fmla="*/ 823 w 26474"/>
                  <a:gd name="connsiteY0" fmla="*/ 0 h 12288"/>
                  <a:gd name="connsiteX1" fmla="*/ 26474 w 26474"/>
                  <a:gd name="connsiteY1" fmla="*/ 784 h 12288"/>
                  <a:gd name="connsiteX2" fmla="*/ 25192 w 26474"/>
                  <a:gd name="connsiteY2" fmla="*/ 11788 h 12288"/>
                  <a:gd name="connsiteX3" fmla="*/ 0 w 26474"/>
                  <a:gd name="connsiteY3" fmla="*/ 12288 h 12288"/>
                  <a:gd name="connsiteX4" fmla="*/ 823 w 26474"/>
                  <a:gd name="connsiteY4" fmla="*/ 0 h 1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4" h="12288">
                    <a:moveTo>
                      <a:pt x="823" y="0"/>
                    </a:moveTo>
                    <a:lnTo>
                      <a:pt x="26474" y="784"/>
                    </a:lnTo>
                    <a:lnTo>
                      <a:pt x="25192" y="11788"/>
                    </a:lnTo>
                    <a:lnTo>
                      <a:pt x="0" y="12288"/>
                    </a:lnTo>
                    <a:cubicBezTo>
                      <a:pt x="296" y="7858"/>
                      <a:pt x="527" y="4430"/>
                      <a:pt x="823" y="0"/>
                    </a:cubicBezTo>
                    <a:close/>
                  </a:path>
                </a:pathLst>
              </a:custGeom>
              <a:solidFill>
                <a:srgbClr val="D4FFD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288" name="Rectangle 21">
                <a:extLst>
                  <a:ext uri="{FF2B5EF4-FFF2-40B4-BE49-F238E27FC236}">
                    <a16:creationId xmlns:a16="http://schemas.microsoft.com/office/drawing/2014/main" id="{902DBA20-BD4F-8189-49AF-9F8DED6A2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" y="3021"/>
                <a:ext cx="3037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/>
                  <a:t>Hence our space is infinitely more likely to be geometrically infinite.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DF0776-F164-5112-61B8-254A763C407C}"/>
                </a:ext>
              </a:extLst>
            </p:cNvPr>
            <p:cNvSpPr txBox="1"/>
            <p:nvPr/>
          </p:nvSpPr>
          <p:spPr>
            <a:xfrm>
              <a:off x="3926774" y="4383319"/>
              <a:ext cx="369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Distribute probabilities roughly uniformly over all the possibilities.</a:t>
              </a:r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D2D7D791-9E62-BD50-A43C-935BE82E33E7}"/>
                </a:ext>
              </a:extLst>
            </p:cNvPr>
            <p:cNvSpPr/>
            <p:nvPr/>
          </p:nvSpPr>
          <p:spPr>
            <a:xfrm>
              <a:off x="2612571" y="4383319"/>
              <a:ext cx="1004950" cy="94870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1325544-C13A-ABFD-1C37-8DFA29753D8C}"/>
              </a:ext>
            </a:extLst>
          </p:cNvPr>
          <p:cNvSpPr/>
          <p:nvPr/>
        </p:nvSpPr>
        <p:spPr>
          <a:xfrm>
            <a:off x="279132" y="1639197"/>
            <a:ext cx="8633361" cy="2517569"/>
          </a:xfrm>
          <a:custGeom>
            <a:avLst/>
            <a:gdLst>
              <a:gd name="connsiteX0" fmla="*/ 0 w 8633361"/>
              <a:gd name="connsiteY0" fmla="*/ 0 h 2517569"/>
              <a:gd name="connsiteX1" fmla="*/ 8633361 w 8633361"/>
              <a:gd name="connsiteY1" fmla="*/ 166254 h 2517569"/>
              <a:gd name="connsiteX2" fmla="*/ 8538359 w 8633361"/>
              <a:gd name="connsiteY2" fmla="*/ 2517569 h 2517569"/>
              <a:gd name="connsiteX3" fmla="*/ 237507 w 8633361"/>
              <a:gd name="connsiteY3" fmla="*/ 2398815 h 2517569"/>
              <a:gd name="connsiteX4" fmla="*/ 0 w 8633361"/>
              <a:gd name="connsiteY4" fmla="*/ 0 h 25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361" h="2517569">
                <a:moveTo>
                  <a:pt x="0" y="0"/>
                </a:moveTo>
                <a:lnTo>
                  <a:pt x="8633361" y="166254"/>
                </a:lnTo>
                <a:lnTo>
                  <a:pt x="8538359" y="2517569"/>
                </a:lnTo>
                <a:lnTo>
                  <a:pt x="237507" y="2398815"/>
                </a:lnTo>
                <a:lnTo>
                  <a:pt x="0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18BB5167-2B28-B143-5520-85963093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FF2AA56-172A-794B-9320-E8BFA0E82779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1F9FB28-5A8C-54ED-DFA2-CC70C5743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“</a:t>
            </a:r>
            <a:r>
              <a:rPr lang="en-US" altLang="en-US" sz="3300" dirty="0"/>
              <a:t>Why</a:t>
            </a:r>
            <a:r>
              <a:rPr lang="en-US" altLang="en-US" dirty="0"/>
              <a:t> is There Anything At All?”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D45D4DFC-B5BF-AB29-C476-156224687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7D211A55-0DE9-53F8-A4CB-AEDEAD05D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87" y="1313756"/>
            <a:ext cx="461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1" dirty="0"/>
              <a:t>van  Inwagen, Proc. </a:t>
            </a:r>
            <a:r>
              <a:rPr lang="en-US" altLang="en-US" sz="1400" i="1" dirty="0" err="1"/>
              <a:t>Arist</a:t>
            </a:r>
            <a:r>
              <a:rPr lang="en-US" altLang="en-US" sz="1400" i="1" dirty="0"/>
              <a:t>. Soc., Supp.</a:t>
            </a:r>
            <a:r>
              <a:rPr lang="en-US" altLang="en-US" sz="1400" dirty="0"/>
              <a:t>, </a:t>
            </a:r>
            <a:r>
              <a:rPr lang="en-US" altLang="en-US" sz="1400" b="1" dirty="0"/>
              <a:t>70</a:t>
            </a:r>
            <a:r>
              <a:rPr lang="en-US" altLang="en-US" sz="1400" dirty="0"/>
              <a:t> (1996). pp.. 95-120.</a:t>
            </a:r>
          </a:p>
        </p:txBody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04A1E050-4A1F-9A41-D822-3EA86139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952625"/>
            <a:ext cx="16779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One way</a:t>
            </a:r>
            <a:r>
              <a:rPr lang="en-US" altLang="en-US" sz="1800"/>
              <a:t> </a:t>
            </a:r>
            <a:r>
              <a:rPr lang="en-US" altLang="en-US" sz="2400"/>
              <a:t>not to be.</a:t>
            </a:r>
          </a:p>
        </p:txBody>
      </p:sp>
      <p:sp>
        <p:nvSpPr>
          <p:cNvPr id="50185" name="Rectangle 7">
            <a:extLst>
              <a:ext uri="{FF2B5EF4-FFF2-40B4-BE49-F238E27FC236}">
                <a16:creationId xmlns:a16="http://schemas.microsoft.com/office/drawing/2014/main" id="{853A4BE6-0028-A520-3D32-58C156D7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919413"/>
            <a:ext cx="912812" cy="866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6B16D0-8A6C-B762-9D68-B4CAC8F7A713}"/>
              </a:ext>
            </a:extLst>
          </p:cNvPr>
          <p:cNvGrpSpPr/>
          <p:nvPr/>
        </p:nvGrpSpPr>
        <p:grpSpPr>
          <a:xfrm>
            <a:off x="3228975" y="1982788"/>
            <a:ext cx="4775200" cy="1819275"/>
            <a:chOff x="3228975" y="1982788"/>
            <a:chExt cx="4775200" cy="1819275"/>
          </a:xfrm>
        </p:grpSpPr>
        <p:sp>
          <p:nvSpPr>
            <p:cNvPr id="50184" name="Rectangle 6">
              <a:extLst>
                <a:ext uri="{FF2B5EF4-FFF2-40B4-BE49-F238E27FC236}">
                  <a16:creationId xmlns:a16="http://schemas.microsoft.com/office/drawing/2014/main" id="{AD5D2D62-F526-DEEF-1848-012111E42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1982788"/>
              <a:ext cx="40084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Infinitely many ways</a:t>
              </a:r>
              <a:r>
                <a:rPr lang="en-US" altLang="en-US" sz="2000"/>
                <a:t> </a:t>
              </a:r>
              <a:r>
                <a:rPr lang="en-US" altLang="en-US" sz="2400"/>
                <a:t>to be.</a:t>
              </a:r>
              <a:endParaRPr lang="en-US" altLang="en-US"/>
            </a:p>
          </p:txBody>
        </p:sp>
        <p:pic>
          <p:nvPicPr>
            <p:cNvPr id="50186" name="Picture 8" descr="forest1">
              <a:extLst>
                <a:ext uri="{FF2B5EF4-FFF2-40B4-BE49-F238E27FC236}">
                  <a16:creationId xmlns:a16="http://schemas.microsoft.com/office/drawing/2014/main" id="{6AF8A2E1-7049-DB45-26BC-A7C6DA6FC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450" y="2890838"/>
              <a:ext cx="96202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9" descr="forest2">
              <a:extLst>
                <a:ext uri="{FF2B5EF4-FFF2-40B4-BE49-F238E27FC236}">
                  <a16:creationId xmlns:a16="http://schemas.microsoft.com/office/drawing/2014/main" id="{6E5A93B1-627E-07AA-2697-B9A49C459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813" y="2892425"/>
              <a:ext cx="947737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11">
              <a:extLst>
                <a:ext uri="{FF2B5EF4-FFF2-40B4-BE49-F238E27FC236}">
                  <a16:creationId xmlns:a16="http://schemas.microsoft.com/office/drawing/2014/main" id="{A24477AD-70A2-FD99-5EB8-225C548EA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2443163"/>
              <a:ext cx="1022350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6600"/>
                <a:t>…</a:t>
              </a:r>
            </a:p>
          </p:txBody>
        </p:sp>
        <p:pic>
          <p:nvPicPr>
            <p:cNvPr id="50190" name="Picture 17" descr="forest3">
              <a:extLst>
                <a:ext uri="{FF2B5EF4-FFF2-40B4-BE49-F238E27FC236}">
                  <a16:creationId xmlns:a16="http://schemas.microsoft.com/office/drawing/2014/main" id="{CFFE8A39-705D-1932-A926-261E4CDCD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463" y="2867025"/>
              <a:ext cx="935037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0B1555-950E-8D9D-9C3F-027F08D62ACB}"/>
              </a:ext>
            </a:extLst>
          </p:cNvPr>
          <p:cNvGrpSpPr/>
          <p:nvPr/>
        </p:nvGrpSpPr>
        <p:grpSpPr>
          <a:xfrm>
            <a:off x="478208" y="4383319"/>
            <a:ext cx="7959726" cy="2275402"/>
            <a:chOff x="478208" y="4383319"/>
            <a:chExt cx="7959726" cy="2275402"/>
          </a:xfrm>
        </p:grpSpPr>
        <p:grpSp>
          <p:nvGrpSpPr>
            <p:cNvPr id="2" name="Group 18">
              <a:extLst>
                <a:ext uri="{FF2B5EF4-FFF2-40B4-BE49-F238E27FC236}">
                  <a16:creationId xmlns:a16="http://schemas.microsoft.com/office/drawing/2014/main" id="{FAB88628-B10C-77D8-15C8-2487326FA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08" y="5458571"/>
              <a:ext cx="7959726" cy="1200150"/>
              <a:chOff x="492" y="2616"/>
              <a:chExt cx="5014" cy="756"/>
            </a:xfrm>
          </p:grpSpPr>
          <p:sp>
            <p:nvSpPr>
              <p:cNvPr id="50191" name="Freeform 15">
                <a:extLst>
                  <a:ext uri="{FF2B5EF4-FFF2-40B4-BE49-F238E27FC236}">
                    <a16:creationId xmlns:a16="http://schemas.microsoft.com/office/drawing/2014/main" id="{02E91ADD-AC9C-7F05-B14E-F4C44330E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" y="2631"/>
                <a:ext cx="812" cy="285"/>
              </a:xfrm>
              <a:custGeom>
                <a:avLst/>
                <a:gdLst>
                  <a:gd name="T0" fmla="*/ 118 w 812"/>
                  <a:gd name="T1" fmla="*/ 0 h 285"/>
                  <a:gd name="T2" fmla="*/ 758 w 812"/>
                  <a:gd name="T3" fmla="*/ 36 h 285"/>
                  <a:gd name="T4" fmla="*/ 812 w 812"/>
                  <a:gd name="T5" fmla="*/ 172 h 285"/>
                  <a:gd name="T6" fmla="*/ 0 w 812"/>
                  <a:gd name="T7" fmla="*/ 285 h 285"/>
                  <a:gd name="T8" fmla="*/ 118 w 812"/>
                  <a:gd name="T9" fmla="*/ 0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2"/>
                  <a:gd name="T16" fmla="*/ 0 h 285"/>
                  <a:gd name="T17" fmla="*/ 812 w 81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2" h="285">
                    <a:moveTo>
                      <a:pt x="118" y="0"/>
                    </a:moveTo>
                    <a:lnTo>
                      <a:pt x="758" y="36"/>
                    </a:lnTo>
                    <a:lnTo>
                      <a:pt x="812" y="172"/>
                    </a:lnTo>
                    <a:lnTo>
                      <a:pt x="0" y="28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2" name="Freeform 16">
                <a:extLst>
                  <a:ext uri="{FF2B5EF4-FFF2-40B4-BE49-F238E27FC236}">
                    <a16:creationId xmlns:a16="http://schemas.microsoft.com/office/drawing/2014/main" id="{1AD51C9E-6FA7-952F-3D9A-5BE929E3D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2621"/>
                <a:ext cx="812" cy="285"/>
              </a:xfrm>
              <a:custGeom>
                <a:avLst/>
                <a:gdLst>
                  <a:gd name="T0" fmla="*/ 118 w 812"/>
                  <a:gd name="T1" fmla="*/ 0 h 285"/>
                  <a:gd name="T2" fmla="*/ 758 w 812"/>
                  <a:gd name="T3" fmla="*/ 36 h 285"/>
                  <a:gd name="T4" fmla="*/ 812 w 812"/>
                  <a:gd name="T5" fmla="*/ 172 h 285"/>
                  <a:gd name="T6" fmla="*/ 0 w 812"/>
                  <a:gd name="T7" fmla="*/ 285 h 285"/>
                  <a:gd name="T8" fmla="*/ 118 w 812"/>
                  <a:gd name="T9" fmla="*/ 0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2"/>
                  <a:gd name="T16" fmla="*/ 0 h 285"/>
                  <a:gd name="T17" fmla="*/ 812 w 81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2" h="285">
                    <a:moveTo>
                      <a:pt x="118" y="0"/>
                    </a:moveTo>
                    <a:lnTo>
                      <a:pt x="758" y="36"/>
                    </a:lnTo>
                    <a:lnTo>
                      <a:pt x="812" y="172"/>
                    </a:lnTo>
                    <a:lnTo>
                      <a:pt x="0" y="28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3" name="Rectangle 12">
                <a:extLst>
                  <a:ext uri="{FF2B5EF4-FFF2-40B4-BE49-F238E27FC236}">
                    <a16:creationId xmlns:a16="http://schemas.microsoft.com/office/drawing/2014/main" id="{AC54BD8F-9E11-3AF8-AA47-8D5A8E2F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2616"/>
                <a:ext cx="160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/>
                  <a:t>Probability zero.</a:t>
                </a:r>
              </a:p>
              <a:p>
                <a:r>
                  <a:rPr lang="en-US" altLang="en-US" sz="2400" dirty="0"/>
                  <a:t>“As improbable as anything can be.”</a:t>
                </a:r>
              </a:p>
            </p:txBody>
          </p:sp>
          <p:sp>
            <p:nvSpPr>
              <p:cNvPr id="50194" name="Rectangle 13">
                <a:extLst>
                  <a:ext uri="{FF2B5EF4-FFF2-40B4-BE49-F238E27FC236}">
                    <a16:creationId xmlns:a16="http://schemas.microsoft.com/office/drawing/2014/main" id="{D68F5475-7E7B-2307-390E-FFDFF3561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633"/>
                <a:ext cx="302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/>
                  <a:t>Probability one.</a:t>
                </a:r>
              </a:p>
              <a:p>
                <a:r>
                  <a:rPr lang="en-US" altLang="en-US" sz="2400" dirty="0"/>
                  <a:t>As probable as anything can be.</a:t>
                </a:r>
              </a:p>
            </p:txBody>
          </p:sp>
        </p:grpSp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B1DE08EB-85FD-147A-DE62-F490268D0BFF}"/>
                </a:ext>
              </a:extLst>
            </p:cNvPr>
            <p:cNvSpPr/>
            <p:nvPr/>
          </p:nvSpPr>
          <p:spPr>
            <a:xfrm>
              <a:off x="2612571" y="4383319"/>
              <a:ext cx="1004950" cy="94870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D1B353-7532-F8F7-6164-E6E0DA10E792}"/>
                </a:ext>
              </a:extLst>
            </p:cNvPr>
            <p:cNvSpPr txBox="1"/>
            <p:nvPr/>
          </p:nvSpPr>
          <p:spPr>
            <a:xfrm>
              <a:off x="3926774" y="4383319"/>
              <a:ext cx="369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Distribute probabilities roughly uniformly over all the possibilities.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445097" y="-1582509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35" y="2441451"/>
            <a:ext cx="5775767" cy="2477904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There are cases to which</a:t>
            </a:r>
            <a:r>
              <a:rPr lang="en-US" sz="4000" dirty="0"/>
              <a:t> probabilistic analysis is demonstrably inapplicable.</a:t>
            </a:r>
            <a:br>
              <a:rPr lang="en-US" sz="4000" dirty="0"/>
            </a:br>
            <a:br>
              <a:rPr lang="en-US" sz="2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B976-B2D8-774B-BE50-EF6FEE13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Material Theory of Induction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F842-147D-234C-91B3-8FBA7B92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8" y="506408"/>
            <a:ext cx="3477326" cy="5215990"/>
          </a:xfr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E00B-C133-2A4F-A93B-E56BF9C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F2DB7-BB4E-3045-B381-B76BB5E8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01" y="821005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4E6D7-DA1C-5444-A236-483BCE41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8" y="1135602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AD1F2F4-5D2E-544C-892B-C493AB4DF755}"/>
              </a:ext>
            </a:extLst>
          </p:cNvPr>
          <p:cNvSpPr/>
          <p:nvPr/>
        </p:nvSpPr>
        <p:spPr>
          <a:xfrm>
            <a:off x="5817076" y="2937510"/>
            <a:ext cx="2802845" cy="249809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681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981EA1B-213A-AA4E-B4C8-389AC06B70D7}"/>
              </a:ext>
            </a:extLst>
          </p:cNvPr>
          <p:cNvSpPr/>
          <p:nvPr/>
        </p:nvSpPr>
        <p:spPr>
          <a:xfrm>
            <a:off x="36378" y="2157007"/>
            <a:ext cx="8828841" cy="1237134"/>
          </a:xfrm>
          <a:custGeom>
            <a:avLst/>
            <a:gdLst>
              <a:gd name="connsiteX0" fmla="*/ 200722 w 8251902"/>
              <a:gd name="connsiteY0" fmla="*/ 0 h 669074"/>
              <a:gd name="connsiteX1" fmla="*/ 8251902 w 8251902"/>
              <a:gd name="connsiteY1" fmla="*/ 100361 h 669074"/>
              <a:gd name="connsiteX2" fmla="*/ 8028878 w 8251902"/>
              <a:gd name="connsiteY2" fmla="*/ 657922 h 669074"/>
              <a:gd name="connsiteX3" fmla="*/ 0 w 8251902"/>
              <a:gd name="connsiteY3" fmla="*/ 669074 h 669074"/>
              <a:gd name="connsiteX4" fmla="*/ 200722 w 8251902"/>
              <a:gd name="connsiteY4" fmla="*/ 0 h 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902" h="669074">
                <a:moveTo>
                  <a:pt x="200722" y="0"/>
                </a:moveTo>
                <a:lnTo>
                  <a:pt x="8251902" y="100361"/>
                </a:lnTo>
                <a:lnTo>
                  <a:pt x="8028878" y="657922"/>
                </a:lnTo>
                <a:lnTo>
                  <a:pt x="0" y="669074"/>
                </a:lnTo>
                <a:lnTo>
                  <a:pt x="2007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AC33B1-828B-734E-A50A-4D203E594949}"/>
              </a:ext>
            </a:extLst>
          </p:cNvPr>
          <p:cNvSpPr/>
          <p:nvPr/>
        </p:nvSpPr>
        <p:spPr>
          <a:xfrm>
            <a:off x="36378" y="5458246"/>
            <a:ext cx="8594665" cy="947581"/>
          </a:xfrm>
          <a:custGeom>
            <a:avLst/>
            <a:gdLst>
              <a:gd name="connsiteX0" fmla="*/ 200722 w 8251902"/>
              <a:gd name="connsiteY0" fmla="*/ 0 h 669074"/>
              <a:gd name="connsiteX1" fmla="*/ 8251902 w 8251902"/>
              <a:gd name="connsiteY1" fmla="*/ 100361 h 669074"/>
              <a:gd name="connsiteX2" fmla="*/ 8028878 w 8251902"/>
              <a:gd name="connsiteY2" fmla="*/ 657922 h 669074"/>
              <a:gd name="connsiteX3" fmla="*/ 0 w 8251902"/>
              <a:gd name="connsiteY3" fmla="*/ 669074 h 669074"/>
              <a:gd name="connsiteX4" fmla="*/ 200722 w 8251902"/>
              <a:gd name="connsiteY4" fmla="*/ 0 h 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902" h="669074">
                <a:moveTo>
                  <a:pt x="200722" y="0"/>
                </a:moveTo>
                <a:lnTo>
                  <a:pt x="8251902" y="100361"/>
                </a:lnTo>
                <a:lnTo>
                  <a:pt x="8028878" y="657922"/>
                </a:lnTo>
                <a:lnTo>
                  <a:pt x="0" y="669074"/>
                </a:lnTo>
                <a:lnTo>
                  <a:pt x="2007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55207-9E23-0B4C-A0A7-35BAA769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80" y="1007574"/>
            <a:ext cx="3597664" cy="571576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Complete neutrality, indifference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5F08-15A6-AA41-BD60-C789CCFD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F4805-0E2D-C840-BB31-5B62AD46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25C3-0288-F34E-8808-F26645FF9C2F}"/>
              </a:ext>
            </a:extLst>
          </p:cNvPr>
          <p:cNvSpPr txBox="1"/>
          <p:nvPr/>
        </p:nvSpPr>
        <p:spPr>
          <a:xfrm>
            <a:off x="5719180" y="640435"/>
            <a:ext cx="326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Invariances under redescription, negation preclude probabilities.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E1E90-D892-EE4A-965C-8E29D3C508C7}"/>
              </a:ext>
            </a:extLst>
          </p:cNvPr>
          <p:cNvSpPr txBox="1"/>
          <p:nvPr/>
        </p:nvSpPr>
        <p:spPr>
          <a:xfrm>
            <a:off x="1465238" y="2372487"/>
            <a:ext cx="370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cases of spontaneous excitation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03275-496C-4349-A648-B16EB06E85E8}"/>
              </a:ext>
            </a:extLst>
          </p:cNvPr>
          <p:cNvSpPr txBox="1"/>
          <p:nvPr/>
        </p:nvSpPr>
        <p:spPr>
          <a:xfrm>
            <a:off x="5712949" y="2369452"/>
            <a:ext cx="301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preclude probabilities.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41E38-FAE8-2247-8EA1-1AC7155615C9}"/>
              </a:ext>
            </a:extLst>
          </p:cNvPr>
          <p:cNvSpPr txBox="1"/>
          <p:nvPr/>
        </p:nvSpPr>
        <p:spPr>
          <a:xfrm>
            <a:off x="1763847" y="4052887"/>
            <a:ext cx="341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lottery machines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986EA-B648-C440-AC0C-3CCC7CA25937}"/>
              </a:ext>
            </a:extLst>
          </p:cNvPr>
          <p:cNvSpPr txBox="1"/>
          <p:nvPr/>
        </p:nvSpPr>
        <p:spPr>
          <a:xfrm>
            <a:off x="5719179" y="4056755"/>
            <a:ext cx="314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Invariance induce a non-probabilistic inductive logic.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0E0DC-E2C9-2C46-9606-037E758C0DA2}"/>
              </a:ext>
            </a:extLst>
          </p:cNvPr>
          <p:cNvSpPr txBox="1"/>
          <p:nvPr/>
        </p:nvSpPr>
        <p:spPr>
          <a:xfrm>
            <a:off x="2146265" y="5573735"/>
            <a:ext cx="303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Entangled quantum spin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537F4-5E80-1644-874B-D368AF3F9CE7}"/>
              </a:ext>
            </a:extLst>
          </p:cNvPr>
          <p:cNvSpPr txBox="1"/>
          <p:nvPr/>
        </p:nvSpPr>
        <p:spPr>
          <a:xfrm>
            <a:off x="5719182" y="5580702"/>
            <a:ext cx="336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support represented by density matrices.</a:t>
            </a:r>
          </a:p>
        </p:txBody>
      </p:sp>
      <p:pic>
        <p:nvPicPr>
          <p:cNvPr id="15" name="Picture 14" descr="infinite lottery.jpg">
            <a:extLst>
              <a:ext uri="{FF2B5EF4-FFF2-40B4-BE49-F238E27FC236}">
                <a16:creationId xmlns:a16="http://schemas.microsoft.com/office/drawing/2014/main" id="{11FA905A-705A-894C-BD46-291CD975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1389"/>
            <a:ext cx="1890033" cy="1138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EBDEB-6973-FE48-83A2-304DEFB7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2" y="2371168"/>
            <a:ext cx="1896695" cy="832970"/>
          </a:xfrm>
          <a:prstGeom prst="rect">
            <a:avLst/>
          </a:prstGeom>
        </p:spPr>
      </p:pic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id="{A72BBBC9-E057-2E46-A2C3-44CA888B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" y="5238178"/>
            <a:ext cx="1572740" cy="13877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ADEB57-6FEB-524C-833F-7473387685C0}"/>
              </a:ext>
            </a:extLst>
          </p:cNvPr>
          <p:cNvSpPr/>
          <p:nvPr/>
        </p:nvSpPr>
        <p:spPr>
          <a:xfrm>
            <a:off x="270553" y="345689"/>
            <a:ext cx="1747818" cy="571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45146F-CE7A-874A-8CAB-613D2F159CFB}"/>
              </a:ext>
            </a:extLst>
          </p:cNvPr>
          <p:cNvSpPr/>
          <p:nvPr/>
        </p:nvSpPr>
        <p:spPr>
          <a:xfrm>
            <a:off x="270553" y="1007574"/>
            <a:ext cx="1747818" cy="571576"/>
          </a:xfrm>
          <a:prstGeom prst="rect">
            <a:avLst/>
          </a:prstGeom>
          <a:gradFill>
            <a:gsLst>
              <a:gs pos="0">
                <a:srgbClr val="00B050"/>
              </a:gs>
              <a:gs pos="54000">
                <a:srgbClr val="92D05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24C-5AB8-C946-8359-3DEBCC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Theory of Induction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1B039-1DAA-8B43-84D5-60DD0C13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56746"/>
            <a:ext cx="8664774" cy="5764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5113-23E8-A841-A985-EDE6C955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A7A5562-FC5C-6238-ED8E-9258EA409C08}"/>
              </a:ext>
            </a:extLst>
          </p:cNvPr>
          <p:cNvSpPr/>
          <p:nvPr/>
        </p:nvSpPr>
        <p:spPr>
          <a:xfrm>
            <a:off x="3008313" y="382588"/>
            <a:ext cx="5032375" cy="4992687"/>
          </a:xfrm>
          <a:custGeom>
            <a:avLst/>
            <a:gdLst>
              <a:gd name="connsiteX0" fmla="*/ 3027947 w 5033210"/>
              <a:gd name="connsiteY0" fmla="*/ 0 h 4993106"/>
              <a:gd name="connsiteX1" fmla="*/ 5033210 w 5033210"/>
              <a:gd name="connsiteY1" fmla="*/ 1811421 h 4993106"/>
              <a:gd name="connsiteX2" fmla="*/ 4057316 w 5033210"/>
              <a:gd name="connsiteY2" fmla="*/ 4993106 h 4993106"/>
              <a:gd name="connsiteX3" fmla="*/ 0 w 5033210"/>
              <a:gd name="connsiteY3" fmla="*/ 3582737 h 4993106"/>
              <a:gd name="connsiteX4" fmla="*/ 3027947 w 5033210"/>
              <a:gd name="connsiteY4" fmla="*/ 0 h 49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210" h="4993106">
                <a:moveTo>
                  <a:pt x="3027947" y="0"/>
                </a:moveTo>
                <a:lnTo>
                  <a:pt x="5033210" y="1811421"/>
                </a:lnTo>
                <a:lnTo>
                  <a:pt x="4057316" y="4993106"/>
                </a:lnTo>
                <a:lnTo>
                  <a:pt x="0" y="3582737"/>
                </a:lnTo>
                <a:lnTo>
                  <a:pt x="3027947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3112BF66-9E53-41C7-CB66-D3EB3146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1858963"/>
            <a:ext cx="5051425" cy="2287587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</a:rPr>
              <a:t>Completely Neutral Support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FD3E7C4-2356-1A84-E90B-226BBA57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2AB10F1-82F4-2F33-D64B-D1845A78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BD7D67-7021-1E4E-BD13-B75EA883B8B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36B6B1F-A4B1-088E-F536-D10EA8A7F974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630488"/>
            <a:ext cx="8177213" cy="1173162"/>
            <a:chOff x="383471" y="2630959"/>
            <a:chExt cx="8177675" cy="1171997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BCFDEEC-CC01-3C04-9E51-399523A71B6F}"/>
                </a:ext>
              </a:extLst>
            </p:cNvPr>
            <p:cNvSpPr/>
            <p:nvPr/>
          </p:nvSpPr>
          <p:spPr>
            <a:xfrm>
              <a:off x="2526717" y="2691224"/>
              <a:ext cx="5964575" cy="980101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96" name="TextBox 5">
              <a:extLst>
                <a:ext uri="{FF2B5EF4-FFF2-40B4-BE49-F238E27FC236}">
                  <a16:creationId xmlns:a16="http://schemas.microsoft.com/office/drawing/2014/main" id="{5D562655-1D34-7379-4C46-565AB18FE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71" y="2725738"/>
              <a:ext cx="205104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I. Invariance under redescription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(= principle of indifference reasoning)</a:t>
              </a:r>
            </a:p>
          </p:txBody>
        </p:sp>
        <p:sp>
          <p:nvSpPr>
            <p:cNvPr id="27697" name="TextBox 7">
              <a:extLst>
                <a:ext uri="{FF2B5EF4-FFF2-40B4-BE49-F238E27FC236}">
                  <a16:creationId xmlns:a16="http://schemas.microsoft.com/office/drawing/2014/main" id="{5DDE0191-EB54-575D-13A8-678F3EB42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645" y="2725738"/>
              <a:ext cx="2586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Ignorance over h’ = f(h): equal intervals have equal support</a:t>
              </a:r>
            </a:p>
          </p:txBody>
        </p:sp>
        <p:sp>
          <p:nvSpPr>
            <p:cNvPr id="27698" name="TextBox 43">
              <a:extLst>
                <a:ext uri="{FF2B5EF4-FFF2-40B4-BE49-F238E27FC236}">
                  <a16:creationId xmlns:a16="http://schemas.microsoft.com/office/drawing/2014/main" id="{4771B610-1D3A-053F-8912-BCF64F511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38" y="2630959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=</a:t>
              </a:r>
            </a:p>
          </p:txBody>
        </p: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415C5CBB-B44E-9026-B37F-035C7716FC02}"/>
              </a:ext>
            </a:extLst>
          </p:cNvPr>
          <p:cNvSpPr/>
          <p:nvPr/>
        </p:nvSpPr>
        <p:spPr>
          <a:xfrm>
            <a:off x="379413" y="296863"/>
            <a:ext cx="7739062" cy="790575"/>
          </a:xfrm>
          <a:custGeom>
            <a:avLst/>
            <a:gdLst>
              <a:gd name="connsiteX0" fmla="*/ 353818 w 7739782"/>
              <a:gd name="connsiteY0" fmla="*/ 0 h 593944"/>
              <a:gd name="connsiteX1" fmla="*/ 7632373 w 7739782"/>
              <a:gd name="connsiteY1" fmla="*/ 284335 h 593944"/>
              <a:gd name="connsiteX2" fmla="*/ 7739782 w 7739782"/>
              <a:gd name="connsiteY2" fmla="*/ 593944 h 593944"/>
              <a:gd name="connsiteX3" fmla="*/ 0 w 7739782"/>
              <a:gd name="connsiteY3" fmla="*/ 537078 h 593944"/>
              <a:gd name="connsiteX4" fmla="*/ 353818 w 7739782"/>
              <a:gd name="connsiteY4" fmla="*/ 0 h 59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782" h="593944">
                <a:moveTo>
                  <a:pt x="353818" y="0"/>
                </a:moveTo>
                <a:lnTo>
                  <a:pt x="7632373" y="284335"/>
                </a:lnTo>
                <a:lnTo>
                  <a:pt x="7739782" y="593944"/>
                </a:lnTo>
                <a:lnTo>
                  <a:pt x="0" y="537078"/>
                </a:lnTo>
                <a:lnTo>
                  <a:pt x="353818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EB482C77-2040-C2A5-44C3-6407E6DA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98438"/>
            <a:ext cx="8008938" cy="1003300"/>
          </a:xfrm>
        </p:spPr>
        <p:txBody>
          <a:bodyPr/>
          <a:lstStyle/>
          <a:p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</a:rPr>
              <a:t>Cosmic parameter h</a:t>
            </a:r>
            <a:r>
              <a:rPr lang="en-US" altLang="en-US" sz="2800">
                <a:latin typeface="Times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over which we are</a:t>
            </a:r>
            <a:b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completely ignorant </a:t>
            </a:r>
            <a:r>
              <a:rPr lang="en-US" altLang="en-US" sz="1800">
                <a:latin typeface="Times" pitchFamily="2" charset="0"/>
                <a:ea typeface="ＭＳ Ｐゴシック" panose="020B0600070205080204" pitchFamily="34" charset="-128"/>
              </a:rPr>
              <a:t>(completely neutral support)</a:t>
            </a:r>
            <a:endParaRPr lang="en-US" altLang="en-US" sz="40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C112B4A6-5D2C-526D-AB03-6B6C251F8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Slide Number Placeholder 3">
            <a:extLst>
              <a:ext uri="{FF2B5EF4-FFF2-40B4-BE49-F238E27FC236}">
                <a16:creationId xmlns:a16="http://schemas.microsoft.com/office/drawing/2014/main" id="{F2F40212-20F2-F74D-26D6-D587BC86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86CA09-01F8-6548-9C80-A5522EE6F83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7654" name="TextBox 6">
            <a:extLst>
              <a:ext uri="{FF2B5EF4-FFF2-40B4-BE49-F238E27FC236}">
                <a16:creationId xmlns:a16="http://schemas.microsoft.com/office/drawing/2014/main" id="{9FAAD7A1-D918-7F3E-25D2-CD69DE5A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705100"/>
            <a:ext cx="2162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Ignorance over h: equal intervals have equal support</a:t>
            </a:r>
          </a:p>
        </p:txBody>
      </p:sp>
      <p:grpSp>
        <p:nvGrpSpPr>
          <p:cNvPr id="27655" name="Group 14">
            <a:extLst>
              <a:ext uri="{FF2B5EF4-FFF2-40B4-BE49-F238E27FC236}">
                <a16:creationId xmlns:a16="http://schemas.microsoft.com/office/drawing/2014/main" id="{9F8E8CF4-A2DD-1556-9553-9F16AD1E48E5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84300"/>
            <a:ext cx="6511925" cy="1192213"/>
            <a:chOff x="1050926" y="2724491"/>
            <a:chExt cx="6511925" cy="1191316"/>
          </a:xfrm>
        </p:grpSpPr>
        <p:sp>
          <p:nvSpPr>
            <p:cNvPr id="27669" name="Freeform 40">
              <a:extLst>
                <a:ext uri="{FF2B5EF4-FFF2-40B4-BE49-F238E27FC236}">
                  <a16:creationId xmlns:a16="http://schemas.microsoft.com/office/drawing/2014/main" id="{7267D511-9FEF-8C11-7BBE-7F91DE33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3460750"/>
              <a:ext cx="5561013" cy="22225"/>
            </a:xfrm>
            <a:custGeom>
              <a:avLst/>
              <a:gdLst>
                <a:gd name="T0" fmla="*/ 0 w 3503"/>
                <a:gd name="T1" fmla="*/ 0 h 14"/>
                <a:gd name="T2" fmla="*/ 2147483647 w 3503"/>
                <a:gd name="T3" fmla="*/ 2147483647 h 14"/>
                <a:gd name="T4" fmla="*/ 2147483647 w 3503"/>
                <a:gd name="T5" fmla="*/ 2147483647 h 14"/>
                <a:gd name="T6" fmla="*/ 2147483647 w 3503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41">
              <a:extLst>
                <a:ext uri="{FF2B5EF4-FFF2-40B4-BE49-F238E27FC236}">
                  <a16:creationId xmlns:a16="http://schemas.microsoft.com/office/drawing/2014/main" id="{DC192F80-C58D-1CED-89FD-C1541578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0</a:t>
              </a:r>
            </a:p>
          </p:txBody>
        </p:sp>
        <p:sp>
          <p:nvSpPr>
            <p:cNvPr id="27671" name="Rectangle 42">
              <a:extLst>
                <a:ext uri="{FF2B5EF4-FFF2-40B4-BE49-F238E27FC236}">
                  <a16:creationId xmlns:a16="http://schemas.microsoft.com/office/drawing/2014/main" id="{0921DEB1-0AAA-8CE9-1E0B-7D49C4F5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1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</a:t>
              </a:r>
            </a:p>
          </p:txBody>
        </p:sp>
        <p:sp>
          <p:nvSpPr>
            <p:cNvPr id="27672" name="Rectangle 43">
              <a:extLst>
                <a:ext uri="{FF2B5EF4-FFF2-40B4-BE49-F238E27FC236}">
                  <a16:creationId xmlns:a16="http://schemas.microsoft.com/office/drawing/2014/main" id="{2990EEF5-95AF-2B31-8EFD-226E3146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488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</a:t>
              </a:r>
            </a:p>
          </p:txBody>
        </p:sp>
        <p:sp>
          <p:nvSpPr>
            <p:cNvPr id="27673" name="Rectangle 44">
              <a:extLst>
                <a:ext uri="{FF2B5EF4-FFF2-40B4-BE49-F238E27FC236}">
                  <a16:creationId xmlns:a16="http://schemas.microsoft.com/office/drawing/2014/main" id="{1FAE94F5-7100-C1E5-7EF5-EAA7CA0B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</a:t>
              </a:r>
            </a:p>
          </p:txBody>
        </p:sp>
        <p:sp>
          <p:nvSpPr>
            <p:cNvPr id="27674" name="Rectangle 45">
              <a:extLst>
                <a:ext uri="{FF2B5EF4-FFF2-40B4-BE49-F238E27FC236}">
                  <a16:creationId xmlns:a16="http://schemas.microsoft.com/office/drawing/2014/main" id="{6CF787A5-D9A6-5B29-F775-EDDBB86C6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1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4</a:t>
              </a:r>
            </a:p>
          </p:txBody>
        </p:sp>
        <p:sp>
          <p:nvSpPr>
            <p:cNvPr id="27675" name="Rectangle 46">
              <a:extLst>
                <a:ext uri="{FF2B5EF4-FFF2-40B4-BE49-F238E27FC236}">
                  <a16:creationId xmlns:a16="http://schemas.microsoft.com/office/drawing/2014/main" id="{97A475CB-0D51-801D-BB50-656025108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6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5</a:t>
              </a:r>
            </a:p>
          </p:txBody>
        </p:sp>
        <p:sp>
          <p:nvSpPr>
            <p:cNvPr id="27676" name="Rectangle 50">
              <a:extLst>
                <a:ext uri="{FF2B5EF4-FFF2-40B4-BE49-F238E27FC236}">
                  <a16:creationId xmlns:a16="http://schemas.microsoft.com/office/drawing/2014/main" id="{51D04566-6F1E-7E46-3002-80EEE497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074988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h</a:t>
              </a:r>
            </a:p>
          </p:txBody>
        </p:sp>
        <p:sp>
          <p:nvSpPr>
            <p:cNvPr id="27677" name="Line 51">
              <a:extLst>
                <a:ext uri="{FF2B5EF4-FFF2-40B4-BE49-F238E27FC236}">
                  <a16:creationId xmlns:a16="http://schemas.microsoft.com/office/drawing/2014/main" id="{6D010473-FBA3-3430-2B14-B1C546BA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52">
              <a:extLst>
                <a:ext uri="{FF2B5EF4-FFF2-40B4-BE49-F238E27FC236}">
                  <a16:creationId xmlns:a16="http://schemas.microsoft.com/office/drawing/2014/main" id="{B05ADD03-24C2-0859-C2D8-BD7785681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53">
              <a:extLst>
                <a:ext uri="{FF2B5EF4-FFF2-40B4-BE49-F238E27FC236}">
                  <a16:creationId xmlns:a16="http://schemas.microsoft.com/office/drawing/2014/main" id="{8CE6A39E-4763-53C3-8444-4E9CD4BB1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54">
              <a:extLst>
                <a:ext uri="{FF2B5EF4-FFF2-40B4-BE49-F238E27FC236}">
                  <a16:creationId xmlns:a16="http://schemas.microsoft.com/office/drawing/2014/main" id="{CC20633D-1055-3761-2FBE-8A9B73105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55">
              <a:extLst>
                <a:ext uri="{FF2B5EF4-FFF2-40B4-BE49-F238E27FC236}">
                  <a16:creationId xmlns:a16="http://schemas.microsoft.com/office/drawing/2014/main" id="{CC593D84-FB9F-8DAE-B2ED-EFDFEFCD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56">
              <a:extLst>
                <a:ext uri="{FF2B5EF4-FFF2-40B4-BE49-F238E27FC236}">
                  <a16:creationId xmlns:a16="http://schemas.microsoft.com/office/drawing/2014/main" id="{1D8AE03D-0772-A422-8D45-B3DF56877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57">
              <a:extLst>
                <a:ext uri="{FF2B5EF4-FFF2-40B4-BE49-F238E27FC236}">
                  <a16:creationId xmlns:a16="http://schemas.microsoft.com/office/drawing/2014/main" id="{336B85F6-FBF1-77B0-F64E-D5374451F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58">
              <a:extLst>
                <a:ext uri="{FF2B5EF4-FFF2-40B4-BE49-F238E27FC236}">
                  <a16:creationId xmlns:a16="http://schemas.microsoft.com/office/drawing/2014/main" id="{9730198F-E0D6-9A9A-345D-2A9B9F550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038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49">
              <a:extLst>
                <a:ext uri="{FF2B5EF4-FFF2-40B4-BE49-F238E27FC236}">
                  <a16:creationId xmlns:a16="http://schemas.microsoft.com/office/drawing/2014/main" id="{94F0B27B-9FC7-3298-BB84-AA3FB4CBB4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9067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Rectangle 61">
              <a:extLst>
                <a:ext uri="{FF2B5EF4-FFF2-40B4-BE49-F238E27FC236}">
                  <a16:creationId xmlns:a16="http://schemas.microsoft.com/office/drawing/2014/main" id="{0D534528-CBFA-25C5-353C-838086DD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87" name="Freeform 64">
              <a:extLst>
                <a:ext uri="{FF2B5EF4-FFF2-40B4-BE49-F238E27FC236}">
                  <a16:creationId xmlns:a16="http://schemas.microsoft.com/office/drawing/2014/main" id="{030898B1-E52B-642D-72CF-0CCF67F329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762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Rectangle 65">
              <a:extLst>
                <a:ext uri="{FF2B5EF4-FFF2-40B4-BE49-F238E27FC236}">
                  <a16:creationId xmlns:a16="http://schemas.microsoft.com/office/drawing/2014/main" id="{915201A5-42F9-7E33-E3C8-A3A8A2CB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89" name="Freeform 67">
              <a:extLst>
                <a:ext uri="{FF2B5EF4-FFF2-40B4-BE49-F238E27FC236}">
                  <a16:creationId xmlns:a16="http://schemas.microsoft.com/office/drawing/2014/main" id="{B9564080-8EFD-194A-7CD1-5866EB2440A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8063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Rectangle 68">
              <a:extLst>
                <a:ext uri="{FF2B5EF4-FFF2-40B4-BE49-F238E27FC236}">
                  <a16:creationId xmlns:a16="http://schemas.microsoft.com/office/drawing/2014/main" id="{4C462975-3C42-1E60-3135-8D11F5CB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91" name="Freeform 70">
              <a:extLst>
                <a:ext uri="{FF2B5EF4-FFF2-40B4-BE49-F238E27FC236}">
                  <a16:creationId xmlns:a16="http://schemas.microsoft.com/office/drawing/2014/main" id="{FC994C43-5F58-A503-8BF3-F11D4E5D86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643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Rectangle 71">
              <a:extLst>
                <a:ext uri="{FF2B5EF4-FFF2-40B4-BE49-F238E27FC236}">
                  <a16:creationId xmlns:a16="http://schemas.microsoft.com/office/drawing/2014/main" id="{7A61FB7C-5422-D8CD-ECE1-B492B67A9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93" name="Freeform 73">
              <a:extLst>
                <a:ext uri="{FF2B5EF4-FFF2-40B4-BE49-F238E27FC236}">
                  <a16:creationId xmlns:a16="http://schemas.microsoft.com/office/drawing/2014/main" id="{C26FC0A6-891C-8261-74D5-13C62C9363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528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Rectangle 74">
              <a:extLst>
                <a:ext uri="{FF2B5EF4-FFF2-40B4-BE49-F238E27FC236}">
                  <a16:creationId xmlns:a16="http://schemas.microsoft.com/office/drawing/2014/main" id="{20309A67-0419-46D3-64F7-F4637397C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DB7D60-5843-6BA8-D61A-A0D58F1BF92A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3983038"/>
            <a:ext cx="7951787" cy="1284287"/>
            <a:chOff x="391724" y="3983762"/>
            <a:chExt cx="7952243" cy="1284099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63A2085-FFB9-CDC8-B9A7-1AC5D9413460}"/>
                </a:ext>
              </a:extLst>
            </p:cNvPr>
            <p:cNvSpPr/>
            <p:nvPr/>
          </p:nvSpPr>
          <p:spPr>
            <a:xfrm flipV="1">
              <a:off x="2482581" y="4018682"/>
              <a:ext cx="5851861" cy="947598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5" name="TextBox 8">
              <a:extLst>
                <a:ext uri="{FF2B5EF4-FFF2-40B4-BE49-F238E27FC236}">
                  <a16:creationId xmlns:a16="http://schemas.microsoft.com/office/drawing/2014/main" id="{C6481A56-ECDB-6049-34DB-62403B2FD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24" y="4129088"/>
              <a:ext cx="2042797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II. Invariance under negation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e.g. A = “h lies in [0,1].”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27666" name="TextBox 9">
              <a:extLst>
                <a:ext uri="{FF2B5EF4-FFF2-40B4-BE49-F238E27FC236}">
                  <a16:creationId xmlns:a16="http://schemas.microsoft.com/office/drawing/2014/main" id="{0C6BA4BA-1EA7-5210-517D-EF3967C97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503" y="4145008"/>
              <a:ext cx="2408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Support for proposition A concerning h</a:t>
              </a:r>
            </a:p>
          </p:txBody>
        </p:sp>
        <p:sp>
          <p:nvSpPr>
            <p:cNvPr id="27667" name="TextBox 10">
              <a:extLst>
                <a:ext uri="{FF2B5EF4-FFF2-40B4-BE49-F238E27FC236}">
                  <a16:creationId xmlns:a16="http://schemas.microsoft.com/office/drawing/2014/main" id="{C7C900F2-360B-88EA-7FB6-F589E8C84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646" y="4129088"/>
              <a:ext cx="2369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Support for proposition not-A concerning h</a:t>
              </a:r>
            </a:p>
          </p:txBody>
        </p:sp>
        <p:sp>
          <p:nvSpPr>
            <p:cNvPr id="27668" name="TextBox 44">
              <a:extLst>
                <a:ext uri="{FF2B5EF4-FFF2-40B4-BE49-F238E27FC236}">
                  <a16:creationId xmlns:a16="http://schemas.microsoft.com/office/drawing/2014/main" id="{2ECBDFAC-05E5-C063-06EB-57F2CE950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38" y="3983762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4E4CB1-9E10-4789-2ED9-98A22003CDCA}"/>
              </a:ext>
            </a:extLst>
          </p:cNvPr>
          <p:cNvGrpSpPr>
            <a:grpSpLocks/>
          </p:cNvGrpSpPr>
          <p:nvPr/>
        </p:nvGrpSpPr>
        <p:grpSpPr bwMode="auto">
          <a:xfrm>
            <a:off x="2527300" y="5329238"/>
            <a:ext cx="5243513" cy="844550"/>
            <a:chOff x="2527276" y="5328801"/>
            <a:chExt cx="5244098" cy="844426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BBD0E3-DEDD-E7C0-FC08-5C62D1CF554B}"/>
                </a:ext>
              </a:extLst>
            </p:cNvPr>
            <p:cNvSpPr/>
            <p:nvPr/>
          </p:nvSpPr>
          <p:spPr>
            <a:xfrm>
              <a:off x="2527276" y="5357372"/>
              <a:ext cx="5244098" cy="815855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59" name="TextBox 42">
              <a:extLst>
                <a:ext uri="{FF2B5EF4-FFF2-40B4-BE49-F238E27FC236}">
                  <a16:creationId xmlns:a16="http://schemas.microsoft.com/office/drawing/2014/main" id="{9D474CAE-E775-F5AB-D328-002639D0F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5398310"/>
              <a:ext cx="2394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Invariance under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 h’ = f(h) = 1/h</a:t>
              </a:r>
            </a:p>
          </p:txBody>
        </p:sp>
        <p:sp>
          <p:nvSpPr>
            <p:cNvPr id="27660" name="TextBox 45">
              <a:extLst>
                <a:ext uri="{FF2B5EF4-FFF2-40B4-BE49-F238E27FC236}">
                  <a16:creationId xmlns:a16="http://schemas.microsoft.com/office/drawing/2014/main" id="{895E4F6C-BD3E-3C88-318E-664D5E7BA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458" y="5347758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I</a:t>
              </a:r>
            </a:p>
          </p:txBody>
        </p:sp>
        <p:sp>
          <p:nvSpPr>
            <p:cNvPr id="27661" name="TextBox 46">
              <a:extLst>
                <a:ext uri="{FF2B5EF4-FFF2-40B4-BE49-F238E27FC236}">
                  <a16:creationId xmlns:a16="http://schemas.microsoft.com/office/drawing/2014/main" id="{9241AD5F-45A3-8A19-147B-473206A0B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808" y="5328801"/>
              <a:ext cx="4921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II</a:t>
              </a: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DFE50295-110C-028D-E4B2-A9AF748ABB2D}"/>
                </a:ext>
              </a:extLst>
            </p:cNvPr>
            <p:cNvSpPr/>
            <p:nvPr/>
          </p:nvSpPr>
          <p:spPr>
            <a:xfrm>
              <a:off x="3500523" y="5573240"/>
              <a:ext cx="422322" cy="2968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4931B61C-2410-4CDC-F75F-C0DAF43EA835}"/>
                </a:ext>
              </a:extLst>
            </p:cNvPr>
            <p:cNvSpPr/>
            <p:nvPr/>
          </p:nvSpPr>
          <p:spPr>
            <a:xfrm rot="10800000">
              <a:off x="6344052" y="5554193"/>
              <a:ext cx="422322" cy="2968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EFB966-A506-6F67-1A7F-0E62B640D32C}"/>
              </a:ext>
            </a:extLst>
          </p:cNvPr>
          <p:cNvGrpSpPr>
            <a:grpSpLocks/>
          </p:cNvGrpSpPr>
          <p:nvPr/>
        </p:nvGrpSpPr>
        <p:grpSpPr bwMode="auto">
          <a:xfrm>
            <a:off x="1433513" y="1270000"/>
            <a:ext cx="6526212" cy="3563938"/>
            <a:chOff x="1371047" y="1421675"/>
            <a:chExt cx="6525996" cy="3563663"/>
          </a:xfrm>
        </p:grpSpPr>
        <p:grpSp>
          <p:nvGrpSpPr>
            <p:cNvPr id="28741" name="Group 8">
              <a:extLst>
                <a:ext uri="{FF2B5EF4-FFF2-40B4-BE49-F238E27FC236}">
                  <a16:creationId xmlns:a16="http://schemas.microsoft.com/office/drawing/2014/main" id="{8D31AA3D-8A34-D2D7-278A-3D98F111C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047" y="1421675"/>
              <a:ext cx="6525996" cy="3563663"/>
              <a:chOff x="1371047" y="1421675"/>
              <a:chExt cx="6525996" cy="35636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30F10D2-DAC2-E20D-2A18-E78271DCC706}"/>
                  </a:ext>
                </a:extLst>
              </p:cNvPr>
              <p:cNvSpPr/>
              <p:nvPr/>
            </p:nvSpPr>
            <p:spPr>
              <a:xfrm>
                <a:off x="1371047" y="1421675"/>
                <a:ext cx="1212810" cy="1149261"/>
              </a:xfrm>
              <a:custGeom>
                <a:avLst/>
                <a:gdLst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055138 w 1213093"/>
                  <a:gd name="connsiteY2" fmla="*/ 1149976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093" h="1149976">
                    <a:moveTo>
                      <a:pt x="37909" y="0"/>
                    </a:moveTo>
                    <a:lnTo>
                      <a:pt x="1213093" y="82141"/>
                    </a:lnTo>
                    <a:lnTo>
                      <a:pt x="1055138" y="1149976"/>
                    </a:lnTo>
                    <a:lnTo>
                      <a:pt x="0" y="1149976"/>
                    </a:lnTo>
                    <a:lnTo>
                      <a:pt x="3790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D118762A-CB08-5E8A-8C67-B5BC771A9A6E}"/>
                  </a:ext>
                </a:extLst>
              </p:cNvPr>
              <p:cNvSpPr/>
              <p:nvPr/>
            </p:nvSpPr>
            <p:spPr>
              <a:xfrm>
                <a:off x="2514009" y="3929731"/>
                <a:ext cx="5383034" cy="1055607"/>
              </a:xfrm>
              <a:custGeom>
                <a:avLst/>
                <a:gdLst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055138 w 1213093"/>
                  <a:gd name="connsiteY2" fmla="*/ 1149976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200258 w 1213093"/>
                  <a:gd name="connsiteY2" fmla="*/ 1093109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  <a:gd name="connsiteX0" fmla="*/ 37909 w 1200258"/>
                  <a:gd name="connsiteY0" fmla="*/ 0 h 1149976"/>
                  <a:gd name="connsiteX1" fmla="*/ 1184914 w 1200258"/>
                  <a:gd name="connsiteY1" fmla="*/ 164282 h 1149976"/>
                  <a:gd name="connsiteX2" fmla="*/ 1200258 w 1200258"/>
                  <a:gd name="connsiteY2" fmla="*/ 1093109 h 1149976"/>
                  <a:gd name="connsiteX3" fmla="*/ 0 w 1200258"/>
                  <a:gd name="connsiteY3" fmla="*/ 1149976 h 1149976"/>
                  <a:gd name="connsiteX4" fmla="*/ 37909 w 1200258"/>
                  <a:gd name="connsiteY4" fmla="*/ 0 h 1149976"/>
                  <a:gd name="connsiteX0" fmla="*/ 26638 w 1200258"/>
                  <a:gd name="connsiteY0" fmla="*/ 0 h 1055198"/>
                  <a:gd name="connsiteX1" fmla="*/ 1184914 w 1200258"/>
                  <a:gd name="connsiteY1" fmla="*/ 69504 h 1055198"/>
                  <a:gd name="connsiteX2" fmla="*/ 1200258 w 1200258"/>
                  <a:gd name="connsiteY2" fmla="*/ 998331 h 1055198"/>
                  <a:gd name="connsiteX3" fmla="*/ 0 w 1200258"/>
                  <a:gd name="connsiteY3" fmla="*/ 1055198 h 1055198"/>
                  <a:gd name="connsiteX4" fmla="*/ 26638 w 1200258"/>
                  <a:gd name="connsiteY4" fmla="*/ 0 h 105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258" h="1055198">
                    <a:moveTo>
                      <a:pt x="26638" y="0"/>
                    </a:moveTo>
                    <a:lnTo>
                      <a:pt x="1184914" y="69504"/>
                    </a:lnTo>
                    <a:lnTo>
                      <a:pt x="1200258" y="998331"/>
                    </a:lnTo>
                    <a:lnTo>
                      <a:pt x="0" y="1055198"/>
                    </a:lnTo>
                    <a:lnTo>
                      <a:pt x="2663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ABA93519-AF12-0DA0-F9D2-9C88116186E4}"/>
                  </a:ext>
                </a:extLst>
              </p:cNvPr>
              <p:cNvSpPr/>
              <p:nvPr/>
            </p:nvSpPr>
            <p:spPr>
              <a:xfrm rot="1969141">
                <a:off x="2094923" y="2890000"/>
                <a:ext cx="2431970" cy="338111"/>
              </a:xfrm>
              <a:prstGeom prst="rightArrow">
                <a:avLst>
                  <a:gd name="adj1" fmla="val 50000"/>
                  <a:gd name="adj2" fmla="val 6751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742" name="TextBox 2">
              <a:extLst>
                <a:ext uri="{FF2B5EF4-FFF2-40B4-BE49-F238E27FC236}">
                  <a16:creationId xmlns:a16="http://schemas.microsoft.com/office/drawing/2014/main" id="{19FA8CB8-F71C-1BB7-27BB-E651A5BDA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825" y="2988675"/>
              <a:ext cx="15756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relabel h to 1/h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97AA77-7CCE-859E-4066-BE4201F88F3A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384300"/>
            <a:ext cx="6662737" cy="3417888"/>
            <a:chOff x="1491093" y="1535407"/>
            <a:chExt cx="6662724" cy="3418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27242ED-5438-20FA-4CF5-2A8B27F42926}"/>
                </a:ext>
              </a:extLst>
            </p:cNvPr>
            <p:cNvSpPr/>
            <p:nvPr/>
          </p:nvSpPr>
          <p:spPr>
            <a:xfrm>
              <a:off x="1491093" y="3942375"/>
              <a:ext cx="1023935" cy="1011371"/>
            </a:xfrm>
            <a:custGeom>
              <a:avLst/>
              <a:gdLst>
                <a:gd name="connsiteX0" fmla="*/ 145318 w 5155642"/>
                <a:gd name="connsiteY0" fmla="*/ 0 h 1042562"/>
                <a:gd name="connsiteX1" fmla="*/ 0 w 5155642"/>
                <a:gd name="connsiteY1" fmla="*/ 1042562 h 1042562"/>
                <a:gd name="connsiteX2" fmla="*/ 5149324 w 5155642"/>
                <a:gd name="connsiteY2" fmla="*/ 998332 h 1042562"/>
                <a:gd name="connsiteX3" fmla="*/ 5155642 w 5155642"/>
                <a:gd name="connsiteY3" fmla="*/ 120053 h 1042562"/>
                <a:gd name="connsiteX4" fmla="*/ 145318 w 5155642"/>
                <a:gd name="connsiteY4" fmla="*/ 0 h 1042562"/>
                <a:gd name="connsiteX0" fmla="*/ 145318 w 5605461"/>
                <a:gd name="connsiteY0" fmla="*/ 0 h 1042562"/>
                <a:gd name="connsiteX1" fmla="*/ 0 w 5605461"/>
                <a:gd name="connsiteY1" fmla="*/ 1042562 h 1042562"/>
                <a:gd name="connsiteX2" fmla="*/ 5149324 w 5605461"/>
                <a:gd name="connsiteY2" fmla="*/ 998332 h 1042562"/>
                <a:gd name="connsiteX3" fmla="*/ 5605461 w 5605461"/>
                <a:gd name="connsiteY3" fmla="*/ 50548 h 1042562"/>
                <a:gd name="connsiteX4" fmla="*/ 145318 w 5605461"/>
                <a:gd name="connsiteY4" fmla="*/ 0 h 1042562"/>
                <a:gd name="connsiteX0" fmla="*/ 629739 w 5605461"/>
                <a:gd name="connsiteY0" fmla="*/ 0 h 1010970"/>
                <a:gd name="connsiteX1" fmla="*/ 0 w 5605461"/>
                <a:gd name="connsiteY1" fmla="*/ 1010970 h 1010970"/>
                <a:gd name="connsiteX2" fmla="*/ 5149324 w 5605461"/>
                <a:gd name="connsiteY2" fmla="*/ 966740 h 1010970"/>
                <a:gd name="connsiteX3" fmla="*/ 5605461 w 5605461"/>
                <a:gd name="connsiteY3" fmla="*/ 18956 h 1010970"/>
                <a:gd name="connsiteX4" fmla="*/ 629739 w 5605461"/>
                <a:gd name="connsiteY4" fmla="*/ 0 h 101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461" h="1010970">
                  <a:moveTo>
                    <a:pt x="629739" y="0"/>
                  </a:moveTo>
                  <a:lnTo>
                    <a:pt x="0" y="1010970"/>
                  </a:lnTo>
                  <a:lnTo>
                    <a:pt x="5149324" y="966740"/>
                  </a:lnTo>
                  <a:lnTo>
                    <a:pt x="5605461" y="18956"/>
                  </a:lnTo>
                  <a:lnTo>
                    <a:pt x="629739" y="0"/>
                  </a:lnTo>
                  <a:close/>
                </a:path>
              </a:pathLst>
            </a:cu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B2C9FA9-B56D-68B2-79AB-9F584F982F7D}"/>
                </a:ext>
              </a:extLst>
            </p:cNvPr>
            <p:cNvSpPr/>
            <p:nvPr/>
          </p:nvSpPr>
          <p:spPr>
            <a:xfrm>
              <a:off x="2578528" y="1535407"/>
              <a:ext cx="5575289" cy="1011371"/>
            </a:xfrm>
            <a:custGeom>
              <a:avLst/>
              <a:gdLst>
                <a:gd name="connsiteX0" fmla="*/ 145318 w 5155642"/>
                <a:gd name="connsiteY0" fmla="*/ 0 h 1042562"/>
                <a:gd name="connsiteX1" fmla="*/ 0 w 5155642"/>
                <a:gd name="connsiteY1" fmla="*/ 1042562 h 1042562"/>
                <a:gd name="connsiteX2" fmla="*/ 5149324 w 5155642"/>
                <a:gd name="connsiteY2" fmla="*/ 998332 h 1042562"/>
                <a:gd name="connsiteX3" fmla="*/ 5155642 w 5155642"/>
                <a:gd name="connsiteY3" fmla="*/ 120053 h 1042562"/>
                <a:gd name="connsiteX4" fmla="*/ 145318 w 5155642"/>
                <a:gd name="connsiteY4" fmla="*/ 0 h 1042562"/>
                <a:gd name="connsiteX0" fmla="*/ 145318 w 5605461"/>
                <a:gd name="connsiteY0" fmla="*/ 0 h 1042562"/>
                <a:gd name="connsiteX1" fmla="*/ 0 w 5605461"/>
                <a:gd name="connsiteY1" fmla="*/ 1042562 h 1042562"/>
                <a:gd name="connsiteX2" fmla="*/ 5149324 w 5605461"/>
                <a:gd name="connsiteY2" fmla="*/ 998332 h 1042562"/>
                <a:gd name="connsiteX3" fmla="*/ 5605461 w 5605461"/>
                <a:gd name="connsiteY3" fmla="*/ 50548 h 1042562"/>
                <a:gd name="connsiteX4" fmla="*/ 145318 w 5605461"/>
                <a:gd name="connsiteY4" fmla="*/ 0 h 1042562"/>
                <a:gd name="connsiteX0" fmla="*/ 629739 w 5605461"/>
                <a:gd name="connsiteY0" fmla="*/ 0 h 1010970"/>
                <a:gd name="connsiteX1" fmla="*/ 0 w 5605461"/>
                <a:gd name="connsiteY1" fmla="*/ 1010970 h 1010970"/>
                <a:gd name="connsiteX2" fmla="*/ 5149324 w 5605461"/>
                <a:gd name="connsiteY2" fmla="*/ 966740 h 1010970"/>
                <a:gd name="connsiteX3" fmla="*/ 5605461 w 5605461"/>
                <a:gd name="connsiteY3" fmla="*/ 18956 h 1010970"/>
                <a:gd name="connsiteX4" fmla="*/ 629739 w 5605461"/>
                <a:gd name="connsiteY4" fmla="*/ 0 h 1010970"/>
                <a:gd name="connsiteX0" fmla="*/ 629739 w 5712460"/>
                <a:gd name="connsiteY0" fmla="*/ 0 h 1029925"/>
                <a:gd name="connsiteX1" fmla="*/ 0 w 5712460"/>
                <a:gd name="connsiteY1" fmla="*/ 1010970 h 1029925"/>
                <a:gd name="connsiteX2" fmla="*/ 5712460 w 5712460"/>
                <a:gd name="connsiteY2" fmla="*/ 1029925 h 1029925"/>
                <a:gd name="connsiteX3" fmla="*/ 5605461 w 5712460"/>
                <a:gd name="connsiteY3" fmla="*/ 18956 h 1029925"/>
                <a:gd name="connsiteX4" fmla="*/ 629739 w 5712460"/>
                <a:gd name="connsiteY4" fmla="*/ 0 h 1029925"/>
                <a:gd name="connsiteX0" fmla="*/ 137804 w 5712460"/>
                <a:gd name="connsiteY0" fmla="*/ 0 h 1010969"/>
                <a:gd name="connsiteX1" fmla="*/ 0 w 5712460"/>
                <a:gd name="connsiteY1" fmla="*/ 992014 h 1010969"/>
                <a:gd name="connsiteX2" fmla="*/ 5712460 w 5712460"/>
                <a:gd name="connsiteY2" fmla="*/ 1010969 h 1010969"/>
                <a:gd name="connsiteX3" fmla="*/ 5605461 w 5712460"/>
                <a:gd name="connsiteY3" fmla="*/ 0 h 1010969"/>
                <a:gd name="connsiteX4" fmla="*/ 137804 w 5712460"/>
                <a:gd name="connsiteY4" fmla="*/ 0 h 10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2460" h="1010969">
                  <a:moveTo>
                    <a:pt x="137804" y="0"/>
                  </a:moveTo>
                  <a:lnTo>
                    <a:pt x="0" y="992014"/>
                  </a:lnTo>
                  <a:lnTo>
                    <a:pt x="5712460" y="1010969"/>
                  </a:lnTo>
                  <a:lnTo>
                    <a:pt x="5605461" y="0"/>
                  </a:lnTo>
                  <a:lnTo>
                    <a:pt x="137804" y="0"/>
                  </a:lnTo>
                  <a:close/>
                </a:path>
              </a:pathLst>
            </a:cu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F0064354-12D8-151D-5857-619520C51CB7}"/>
                </a:ext>
              </a:extLst>
            </p:cNvPr>
            <p:cNvSpPr/>
            <p:nvPr/>
          </p:nvSpPr>
          <p:spPr>
            <a:xfrm rot="9072797">
              <a:off x="2083229" y="2935767"/>
              <a:ext cx="3051169" cy="339770"/>
            </a:xfrm>
            <a:prstGeom prst="rightArrow">
              <a:avLst>
                <a:gd name="adj1" fmla="val 50000"/>
                <a:gd name="adj2" fmla="val 67514"/>
              </a:avLst>
            </a:pr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B52F4A13-14A6-45D6-77B7-3FB32CF6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103890-6E77-E44D-A626-2BC8FC302E3C}" type="slidenum">
              <a:rPr lang="en-US" altLang="en-US" sz="1400">
                <a:latin typeface="Times" pitchFamily="2" charset="0"/>
              </a:rPr>
              <a:pPr eaLnBrk="1" hangingPunct="1"/>
              <a:t>22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28676" name="Freeform 2">
            <a:extLst>
              <a:ext uri="{FF2B5EF4-FFF2-40B4-BE49-F238E27FC236}">
                <a16:creationId xmlns:a16="http://schemas.microsoft.com/office/drawing/2014/main" id="{A0FBFDE2-B763-6706-DFC0-A76DB9453904}"/>
              </a:ext>
            </a:extLst>
          </p:cNvPr>
          <p:cNvSpPr>
            <a:spLocks/>
          </p:cNvSpPr>
          <p:nvPr/>
        </p:nvSpPr>
        <p:spPr bwMode="auto">
          <a:xfrm>
            <a:off x="544513" y="117475"/>
            <a:ext cx="7385050" cy="620713"/>
          </a:xfrm>
          <a:custGeom>
            <a:avLst/>
            <a:gdLst>
              <a:gd name="T0" fmla="*/ 2147483647 w 4652"/>
              <a:gd name="T1" fmla="*/ 0 h 391"/>
              <a:gd name="T2" fmla="*/ 2147483647 w 4652"/>
              <a:gd name="T3" fmla="*/ 2147483647 h 391"/>
              <a:gd name="T4" fmla="*/ 2147483647 w 4652"/>
              <a:gd name="T5" fmla="*/ 2147483647 h 391"/>
              <a:gd name="T6" fmla="*/ 0 w 4652"/>
              <a:gd name="T7" fmla="*/ 2147483647 h 391"/>
              <a:gd name="T8" fmla="*/ 2147483647 w 4652"/>
              <a:gd name="T9" fmla="*/ 0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2"/>
              <a:gd name="T16" fmla="*/ 0 h 391"/>
              <a:gd name="T17" fmla="*/ 4652 w 4652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2" h="391">
                <a:moveTo>
                  <a:pt x="136" y="0"/>
                </a:moveTo>
                <a:lnTo>
                  <a:pt x="4421" y="201"/>
                </a:lnTo>
                <a:lnTo>
                  <a:pt x="4652" y="314"/>
                </a:lnTo>
                <a:lnTo>
                  <a:pt x="0" y="391"/>
                </a:lnTo>
                <a:lnTo>
                  <a:pt x="136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16CD512-C16C-7A0F-6225-EB9310D3B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82550"/>
            <a:ext cx="8015288" cy="6096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</a:rPr>
              <a:t>Invariance under h’=1/h </a:t>
            </a:r>
            <a:endParaRPr lang="en-US" altLang="en-US" sz="28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0B78B2DD-47EA-DB9E-1F02-DD5DE8C60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28679" name="Freeform 9">
            <a:extLst>
              <a:ext uri="{FF2B5EF4-FFF2-40B4-BE49-F238E27FC236}">
                <a16:creationId xmlns:a16="http://schemas.microsoft.com/office/drawing/2014/main" id="{9BC15D18-DD03-691E-D46B-FD80C5C8587D}"/>
              </a:ext>
            </a:extLst>
          </p:cNvPr>
          <p:cNvSpPr>
            <a:spLocks/>
          </p:cNvSpPr>
          <p:nvPr/>
        </p:nvSpPr>
        <p:spPr bwMode="auto">
          <a:xfrm>
            <a:off x="1562100" y="4425950"/>
            <a:ext cx="5561013" cy="22225"/>
          </a:xfrm>
          <a:custGeom>
            <a:avLst/>
            <a:gdLst>
              <a:gd name="T0" fmla="*/ 0 w 3503"/>
              <a:gd name="T1" fmla="*/ 0 h 14"/>
              <a:gd name="T2" fmla="*/ 2147483647 w 3503"/>
              <a:gd name="T3" fmla="*/ 2147483647 h 14"/>
              <a:gd name="T4" fmla="*/ 2147483647 w 3503"/>
              <a:gd name="T5" fmla="*/ 2147483647 h 14"/>
              <a:gd name="T6" fmla="*/ 2147483647 w 3503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503"/>
              <a:gd name="T13" fmla="*/ 0 h 14"/>
              <a:gd name="T14" fmla="*/ 3503 w 350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3" h="14">
                <a:moveTo>
                  <a:pt x="0" y="0"/>
                </a:moveTo>
                <a:cubicBezTo>
                  <a:pt x="195" y="2"/>
                  <a:pt x="760" y="10"/>
                  <a:pt x="1168" y="12"/>
                </a:cubicBezTo>
                <a:cubicBezTo>
                  <a:pt x="1576" y="14"/>
                  <a:pt x="2059" y="12"/>
                  <a:pt x="2448" y="12"/>
                </a:cubicBezTo>
                <a:cubicBezTo>
                  <a:pt x="2837" y="12"/>
                  <a:pt x="3283" y="12"/>
                  <a:pt x="3503" y="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">
            <a:extLst>
              <a:ext uri="{FF2B5EF4-FFF2-40B4-BE49-F238E27FC236}">
                <a16:creationId xmlns:a16="http://schemas.microsoft.com/office/drawing/2014/main" id="{27DE302C-BFEB-FDB8-D743-833C60BB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451167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0</a:t>
            </a:r>
          </a:p>
        </p:txBody>
      </p:sp>
      <p:sp>
        <p:nvSpPr>
          <p:cNvPr id="28681" name="Rectangle 11">
            <a:extLst>
              <a:ext uri="{FF2B5EF4-FFF2-40B4-BE49-F238E27FC236}">
                <a16:creationId xmlns:a16="http://schemas.microsoft.com/office/drawing/2014/main" id="{0A0C91B5-1405-7636-1693-08529728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5021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1</a:t>
            </a:r>
          </a:p>
        </p:txBody>
      </p:sp>
      <p:sp>
        <p:nvSpPr>
          <p:cNvPr id="28682" name="Rectangle 12">
            <a:extLst>
              <a:ext uri="{FF2B5EF4-FFF2-40B4-BE49-F238E27FC236}">
                <a16:creationId xmlns:a16="http://schemas.microsoft.com/office/drawing/2014/main" id="{CB350A12-DC20-424E-8543-3ADD6E3E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4502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2</a:t>
            </a:r>
          </a:p>
        </p:txBody>
      </p:sp>
      <p:sp>
        <p:nvSpPr>
          <p:cNvPr id="28683" name="Rectangle 13">
            <a:extLst>
              <a:ext uri="{FF2B5EF4-FFF2-40B4-BE49-F238E27FC236}">
                <a16:creationId xmlns:a16="http://schemas.microsoft.com/office/drawing/2014/main" id="{0087DC8F-45AC-B2BD-CADF-311707B2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4502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3</a:t>
            </a:r>
          </a:p>
        </p:txBody>
      </p:sp>
      <p:sp>
        <p:nvSpPr>
          <p:cNvPr id="28684" name="Rectangle 14">
            <a:extLst>
              <a:ext uri="{FF2B5EF4-FFF2-40B4-BE49-F238E27FC236}">
                <a16:creationId xmlns:a16="http://schemas.microsoft.com/office/drawing/2014/main" id="{CFCCCF18-D7EA-3476-30A3-A73A59C7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51167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4</a:t>
            </a:r>
          </a:p>
        </p:txBody>
      </p:sp>
      <p:sp>
        <p:nvSpPr>
          <p:cNvPr id="28685" name="Rectangle 15">
            <a:extLst>
              <a:ext uri="{FF2B5EF4-FFF2-40B4-BE49-F238E27FC236}">
                <a16:creationId xmlns:a16="http://schemas.microsoft.com/office/drawing/2014/main" id="{B71C0DDE-51C8-082F-E973-DF6D3F66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45021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5</a:t>
            </a:r>
          </a:p>
        </p:txBody>
      </p:sp>
      <p:sp>
        <p:nvSpPr>
          <p:cNvPr id="28686" name="Rectangle 16">
            <a:extLst>
              <a:ext uri="{FF2B5EF4-FFF2-40B4-BE49-F238E27FC236}">
                <a16:creationId xmlns:a16="http://schemas.microsoft.com/office/drawing/2014/main" id="{3573BFB4-F7BB-3BE7-DB5F-9CC059F7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40401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Times" pitchFamily="2" charset="0"/>
              </a:rPr>
              <a:t>h</a:t>
            </a:r>
          </a:p>
        </p:txBody>
      </p:sp>
      <p:sp>
        <p:nvSpPr>
          <p:cNvPr id="28687" name="Line 17">
            <a:extLst>
              <a:ext uri="{FF2B5EF4-FFF2-40B4-BE49-F238E27FC236}">
                <a16:creationId xmlns:a16="http://schemas.microsoft.com/office/drawing/2014/main" id="{4DCD6042-0E53-1CF1-929E-F865751CF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162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8">
            <a:extLst>
              <a:ext uri="{FF2B5EF4-FFF2-40B4-BE49-F238E27FC236}">
                <a16:creationId xmlns:a16="http://schemas.microsoft.com/office/drawing/2014/main" id="{8BFD20A7-ABAA-1A2C-4A30-88438030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9">
            <a:extLst>
              <a:ext uri="{FF2B5EF4-FFF2-40B4-BE49-F238E27FC236}">
                <a16:creationId xmlns:a16="http://schemas.microsoft.com/office/drawing/2014/main" id="{FB8B3CFF-3DAD-D8AA-DBBC-68F7F22E7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20">
            <a:extLst>
              <a:ext uri="{FF2B5EF4-FFF2-40B4-BE49-F238E27FC236}">
                <a16:creationId xmlns:a16="http://schemas.microsoft.com/office/drawing/2014/main" id="{AB6F7DFA-B25E-E98C-BECB-B58DB1BE8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1">
            <a:extLst>
              <a:ext uri="{FF2B5EF4-FFF2-40B4-BE49-F238E27FC236}">
                <a16:creationId xmlns:a16="http://schemas.microsoft.com/office/drawing/2014/main" id="{488DFF51-7C9D-AB6A-9DB5-5FA4CC9F3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2">
            <a:extLst>
              <a:ext uri="{FF2B5EF4-FFF2-40B4-BE49-F238E27FC236}">
                <a16:creationId xmlns:a16="http://schemas.microsoft.com/office/drawing/2014/main" id="{38919F00-655C-8946-A3F9-58F22CBD1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572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3">
            <a:extLst>
              <a:ext uri="{FF2B5EF4-FFF2-40B4-BE49-F238E27FC236}">
                <a16:creationId xmlns:a16="http://schemas.microsoft.com/office/drawing/2014/main" id="{092C0152-9113-C046-AC45-59363B242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4445000"/>
            <a:ext cx="15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4">
            <a:extLst>
              <a:ext uri="{FF2B5EF4-FFF2-40B4-BE49-F238E27FC236}">
                <a16:creationId xmlns:a16="http://schemas.microsoft.com/office/drawing/2014/main" id="{564550BC-DF12-730E-00B3-4987FB61A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4445000"/>
            <a:ext cx="15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0CA38A-7417-21D3-269F-3C853FC6CA25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3716338"/>
            <a:ext cx="4919662" cy="522287"/>
            <a:chOff x="2563505" y="3867242"/>
            <a:chExt cx="4919662" cy="523220"/>
          </a:xfrm>
        </p:grpSpPr>
        <p:sp>
          <p:nvSpPr>
            <p:cNvPr id="28734" name="Freeform 29">
              <a:extLst>
                <a:ext uri="{FF2B5EF4-FFF2-40B4-BE49-F238E27FC236}">
                  <a16:creationId xmlns:a16="http://schemas.microsoft.com/office/drawing/2014/main" id="{7D4F2798-C5C4-C8CE-4BB8-17E323C3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505" y="4357749"/>
              <a:ext cx="4411662" cy="1587"/>
            </a:xfrm>
            <a:custGeom>
              <a:avLst/>
              <a:gdLst>
                <a:gd name="T0" fmla="*/ 0 w 2779"/>
                <a:gd name="T1" fmla="*/ 0 h 1"/>
                <a:gd name="T2" fmla="*/ 2147483647 w 2779"/>
                <a:gd name="T3" fmla="*/ 0 h 1"/>
                <a:gd name="T4" fmla="*/ 0 60000 65536"/>
                <a:gd name="T5" fmla="*/ 0 60000 65536"/>
                <a:gd name="T6" fmla="*/ 0 w 2779"/>
                <a:gd name="T7" fmla="*/ 0 h 1"/>
                <a:gd name="T8" fmla="*/ 2779 w 277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79" h="1">
                  <a:moveTo>
                    <a:pt x="0" y="0"/>
                  </a:moveTo>
                  <a:cubicBezTo>
                    <a:pt x="463" y="0"/>
                    <a:pt x="2200" y="0"/>
                    <a:pt x="277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Rectangle 30">
              <a:extLst>
                <a:ext uri="{FF2B5EF4-FFF2-40B4-BE49-F238E27FC236}">
                  <a16:creationId xmlns:a16="http://schemas.microsoft.com/office/drawing/2014/main" id="{259F2D35-F8B4-1CDA-2523-0D0B05EC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080" y="3867242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36" name="Line 80">
              <a:extLst>
                <a:ext uri="{FF2B5EF4-FFF2-40B4-BE49-F238E27FC236}">
                  <a16:creationId xmlns:a16="http://schemas.microsoft.com/office/drawing/2014/main" id="{42F4B461-6A69-FCB3-29D7-F22DD2556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6930" y="4359336"/>
              <a:ext cx="15081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Line 81">
              <a:extLst>
                <a:ext uri="{FF2B5EF4-FFF2-40B4-BE49-F238E27FC236}">
                  <a16:creationId xmlns:a16="http://schemas.microsoft.com/office/drawing/2014/main" id="{2D3E64D2-5125-3EB3-CB7A-EF84A3B0D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2355" y="4359336"/>
              <a:ext cx="15081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51738A-5677-906E-4222-8C40B3D1777C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2843213"/>
            <a:ext cx="2273300" cy="1395412"/>
            <a:chOff x="574956" y="2994993"/>
            <a:chExt cx="2272315" cy="1394502"/>
          </a:xfrm>
        </p:grpSpPr>
        <p:grpSp>
          <p:nvGrpSpPr>
            <p:cNvPr id="28730" name="Group 25">
              <a:extLst>
                <a:ext uri="{FF2B5EF4-FFF2-40B4-BE49-F238E27FC236}">
                  <a16:creationId xmlns:a16="http://schemas.microsoft.com/office/drawing/2014/main" id="{B295A960-46C0-1066-5EBC-B786E904C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8271" y="3865621"/>
              <a:ext cx="889000" cy="523874"/>
              <a:chOff x="1002" y="1774"/>
              <a:chExt cx="560" cy="330"/>
            </a:xfrm>
          </p:grpSpPr>
          <p:sp>
            <p:nvSpPr>
              <p:cNvPr id="28732" name="Freeform 26">
                <a:extLst>
                  <a:ext uri="{FF2B5EF4-FFF2-40B4-BE49-F238E27FC236}">
                    <a16:creationId xmlns:a16="http://schemas.microsoft.com/office/drawing/2014/main" id="{7A5CD644-5AB1-771E-F7C5-7DDCF31D0DE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Rectangle 27">
                <a:extLst>
                  <a:ext uri="{FF2B5EF4-FFF2-40B4-BE49-F238E27FC236}">
                    <a16:creationId xmlns:a16="http://schemas.microsoft.com/office/drawing/2014/main" id="{AB060B0C-CC31-A398-09BF-1587BF21D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774"/>
                <a:ext cx="20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sp>
          <p:nvSpPr>
            <p:cNvPr id="28731" name="TextBox 1">
              <a:extLst>
                <a:ext uri="{FF2B5EF4-FFF2-40B4-BE49-F238E27FC236}">
                  <a16:creationId xmlns:a16="http://schemas.microsoft.com/office/drawing/2014/main" id="{8D57E888-1B65-36D0-230C-95870F762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56" y="2994993"/>
              <a:ext cx="176909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" pitchFamily="2" charset="0"/>
                </a:rPr>
                <a:t>Assume smaller interval cannot have greater support.</a:t>
              </a:r>
            </a:p>
          </p:txBody>
        </p:sp>
      </p:grpSp>
      <p:grpSp>
        <p:nvGrpSpPr>
          <p:cNvPr id="28697" name="Group 56">
            <a:extLst>
              <a:ext uri="{FF2B5EF4-FFF2-40B4-BE49-F238E27FC236}">
                <a16:creationId xmlns:a16="http://schemas.microsoft.com/office/drawing/2014/main" id="{5EC17A7B-84A5-2842-EF99-AF812EB2C9AF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1284288"/>
            <a:ext cx="6511925" cy="1190625"/>
            <a:chOff x="1050926" y="2724491"/>
            <a:chExt cx="6511925" cy="1191316"/>
          </a:xfrm>
        </p:grpSpPr>
        <p:sp>
          <p:nvSpPr>
            <p:cNvPr id="28704" name="Freeform 40">
              <a:extLst>
                <a:ext uri="{FF2B5EF4-FFF2-40B4-BE49-F238E27FC236}">
                  <a16:creationId xmlns:a16="http://schemas.microsoft.com/office/drawing/2014/main" id="{ADBF0E18-8707-D760-E815-5B266A47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3460750"/>
              <a:ext cx="5561013" cy="22225"/>
            </a:xfrm>
            <a:custGeom>
              <a:avLst/>
              <a:gdLst>
                <a:gd name="T0" fmla="*/ 0 w 3503"/>
                <a:gd name="T1" fmla="*/ 0 h 14"/>
                <a:gd name="T2" fmla="*/ 2147483647 w 3503"/>
                <a:gd name="T3" fmla="*/ 2147483647 h 14"/>
                <a:gd name="T4" fmla="*/ 2147483647 w 3503"/>
                <a:gd name="T5" fmla="*/ 2147483647 h 14"/>
                <a:gd name="T6" fmla="*/ 2147483647 w 3503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Rectangle 41">
              <a:extLst>
                <a:ext uri="{FF2B5EF4-FFF2-40B4-BE49-F238E27FC236}">
                  <a16:creationId xmlns:a16="http://schemas.microsoft.com/office/drawing/2014/main" id="{C0F30E42-B8D2-8FC3-06B3-1B9751A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0</a:t>
              </a:r>
            </a:p>
          </p:txBody>
        </p:sp>
        <p:sp>
          <p:nvSpPr>
            <p:cNvPr id="28706" name="Rectangle 42">
              <a:extLst>
                <a:ext uri="{FF2B5EF4-FFF2-40B4-BE49-F238E27FC236}">
                  <a16:creationId xmlns:a16="http://schemas.microsoft.com/office/drawing/2014/main" id="{13985E4C-CB06-7925-A0D4-A8657CBC3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1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</a:t>
              </a:r>
            </a:p>
          </p:txBody>
        </p:sp>
        <p:sp>
          <p:nvSpPr>
            <p:cNvPr id="28707" name="Rectangle 43">
              <a:extLst>
                <a:ext uri="{FF2B5EF4-FFF2-40B4-BE49-F238E27FC236}">
                  <a16:creationId xmlns:a16="http://schemas.microsoft.com/office/drawing/2014/main" id="{448A727C-69C4-FFE9-BD00-C7C51237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488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</a:t>
              </a:r>
            </a:p>
          </p:txBody>
        </p:sp>
        <p:sp>
          <p:nvSpPr>
            <p:cNvPr id="28708" name="Rectangle 44">
              <a:extLst>
                <a:ext uri="{FF2B5EF4-FFF2-40B4-BE49-F238E27FC236}">
                  <a16:creationId xmlns:a16="http://schemas.microsoft.com/office/drawing/2014/main" id="{C4827497-8D49-F39A-2B42-AC3E85B32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</a:t>
              </a:r>
            </a:p>
          </p:txBody>
        </p:sp>
        <p:sp>
          <p:nvSpPr>
            <p:cNvPr id="28709" name="Rectangle 45">
              <a:extLst>
                <a:ext uri="{FF2B5EF4-FFF2-40B4-BE49-F238E27FC236}">
                  <a16:creationId xmlns:a16="http://schemas.microsoft.com/office/drawing/2014/main" id="{E58A53EB-DB73-22B2-4C38-557F5A9B8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1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4</a:t>
              </a:r>
            </a:p>
          </p:txBody>
        </p:sp>
        <p:sp>
          <p:nvSpPr>
            <p:cNvPr id="28710" name="Rectangle 46">
              <a:extLst>
                <a:ext uri="{FF2B5EF4-FFF2-40B4-BE49-F238E27FC236}">
                  <a16:creationId xmlns:a16="http://schemas.microsoft.com/office/drawing/2014/main" id="{89F874C3-E3A2-393E-9CA5-CB4CEC18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6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5</a:t>
              </a:r>
            </a:p>
          </p:txBody>
        </p:sp>
        <p:sp>
          <p:nvSpPr>
            <p:cNvPr id="28711" name="Rectangle 50">
              <a:extLst>
                <a:ext uri="{FF2B5EF4-FFF2-40B4-BE49-F238E27FC236}">
                  <a16:creationId xmlns:a16="http://schemas.microsoft.com/office/drawing/2014/main" id="{F376E8DA-1520-5C8A-1A01-B0A882760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074988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h</a:t>
              </a:r>
            </a:p>
          </p:txBody>
        </p:sp>
        <p:sp>
          <p:nvSpPr>
            <p:cNvPr id="28712" name="Line 51">
              <a:extLst>
                <a:ext uri="{FF2B5EF4-FFF2-40B4-BE49-F238E27FC236}">
                  <a16:creationId xmlns:a16="http://schemas.microsoft.com/office/drawing/2014/main" id="{9050678F-E261-27D9-9677-0FB96B4DD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52">
              <a:extLst>
                <a:ext uri="{FF2B5EF4-FFF2-40B4-BE49-F238E27FC236}">
                  <a16:creationId xmlns:a16="http://schemas.microsoft.com/office/drawing/2014/main" id="{A74B8F3B-46CD-009A-86F9-31A226B19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53">
              <a:extLst>
                <a:ext uri="{FF2B5EF4-FFF2-40B4-BE49-F238E27FC236}">
                  <a16:creationId xmlns:a16="http://schemas.microsoft.com/office/drawing/2014/main" id="{E82FDBB1-8257-0FAF-A15F-F2BC8A4CD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54">
              <a:extLst>
                <a:ext uri="{FF2B5EF4-FFF2-40B4-BE49-F238E27FC236}">
                  <a16:creationId xmlns:a16="http://schemas.microsoft.com/office/drawing/2014/main" id="{106F2A2E-A4E6-6D35-379C-20C6FCDD4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Line 55">
              <a:extLst>
                <a:ext uri="{FF2B5EF4-FFF2-40B4-BE49-F238E27FC236}">
                  <a16:creationId xmlns:a16="http://schemas.microsoft.com/office/drawing/2014/main" id="{9B204F97-BA6F-FF88-A496-2D982C467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Line 56">
              <a:extLst>
                <a:ext uri="{FF2B5EF4-FFF2-40B4-BE49-F238E27FC236}">
                  <a16:creationId xmlns:a16="http://schemas.microsoft.com/office/drawing/2014/main" id="{007738F9-4557-8F73-5255-E79CD8899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57">
              <a:extLst>
                <a:ext uri="{FF2B5EF4-FFF2-40B4-BE49-F238E27FC236}">
                  <a16:creationId xmlns:a16="http://schemas.microsoft.com/office/drawing/2014/main" id="{3B37AA95-9996-D77B-09D1-48666CDD5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Line 58">
              <a:extLst>
                <a:ext uri="{FF2B5EF4-FFF2-40B4-BE49-F238E27FC236}">
                  <a16:creationId xmlns:a16="http://schemas.microsoft.com/office/drawing/2014/main" id="{89ADD856-B8AC-9100-0278-6ADFDC1D7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038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Freeform 49">
              <a:extLst>
                <a:ext uri="{FF2B5EF4-FFF2-40B4-BE49-F238E27FC236}">
                  <a16:creationId xmlns:a16="http://schemas.microsoft.com/office/drawing/2014/main" id="{C831D25B-7B39-0080-ACB2-E2FD913E14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9067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Rectangle 61">
              <a:extLst>
                <a:ext uri="{FF2B5EF4-FFF2-40B4-BE49-F238E27FC236}">
                  <a16:creationId xmlns:a16="http://schemas.microsoft.com/office/drawing/2014/main" id="{03ABF1CD-72C4-B987-AC7D-BA7DB181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2" name="Freeform 64">
              <a:extLst>
                <a:ext uri="{FF2B5EF4-FFF2-40B4-BE49-F238E27FC236}">
                  <a16:creationId xmlns:a16="http://schemas.microsoft.com/office/drawing/2014/main" id="{AFD37E44-7FA8-BF41-97ED-768C91EF20A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762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Rectangle 65">
              <a:extLst>
                <a:ext uri="{FF2B5EF4-FFF2-40B4-BE49-F238E27FC236}">
                  <a16:creationId xmlns:a16="http://schemas.microsoft.com/office/drawing/2014/main" id="{0B4A198B-40F5-7AE1-3FDB-2D288A89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4" name="Freeform 67">
              <a:extLst>
                <a:ext uri="{FF2B5EF4-FFF2-40B4-BE49-F238E27FC236}">
                  <a16:creationId xmlns:a16="http://schemas.microsoft.com/office/drawing/2014/main" id="{2849BB22-D9DE-C6CB-7C4A-7AB73478D87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8063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Rectangle 68">
              <a:extLst>
                <a:ext uri="{FF2B5EF4-FFF2-40B4-BE49-F238E27FC236}">
                  <a16:creationId xmlns:a16="http://schemas.microsoft.com/office/drawing/2014/main" id="{965BBD88-8B6E-200E-BB9B-00DC9F1B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6" name="Freeform 70">
              <a:extLst>
                <a:ext uri="{FF2B5EF4-FFF2-40B4-BE49-F238E27FC236}">
                  <a16:creationId xmlns:a16="http://schemas.microsoft.com/office/drawing/2014/main" id="{CFDEC050-FB49-ACC7-9FF8-9B8DFA9D86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643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Rectangle 71">
              <a:extLst>
                <a:ext uri="{FF2B5EF4-FFF2-40B4-BE49-F238E27FC236}">
                  <a16:creationId xmlns:a16="http://schemas.microsoft.com/office/drawing/2014/main" id="{54A1BFCA-44DA-142E-B710-441EDEA73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8" name="Freeform 73">
              <a:extLst>
                <a:ext uri="{FF2B5EF4-FFF2-40B4-BE49-F238E27FC236}">
                  <a16:creationId xmlns:a16="http://schemas.microsoft.com/office/drawing/2014/main" id="{372D632C-39B5-B89B-4040-F2C5D73338A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528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74">
              <a:extLst>
                <a:ext uri="{FF2B5EF4-FFF2-40B4-BE49-F238E27FC236}">
                  <a16:creationId xmlns:a16="http://schemas.microsoft.com/office/drawing/2014/main" id="{98BD576C-6EC4-FE3A-265D-40A8E8A67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137934-F668-C19C-3838-83DAD92BF4C8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5313363"/>
            <a:ext cx="6142037" cy="1236662"/>
            <a:chOff x="1579549" y="5313903"/>
            <a:chExt cx="6141279" cy="123612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D29A83-5285-AA0C-CAA5-38A6E6B65641}"/>
                </a:ext>
              </a:extLst>
            </p:cNvPr>
            <p:cNvSpPr/>
            <p:nvPr/>
          </p:nvSpPr>
          <p:spPr>
            <a:xfrm>
              <a:off x="1984311" y="5313903"/>
              <a:ext cx="5736517" cy="1150440"/>
            </a:xfrm>
            <a:custGeom>
              <a:avLst/>
              <a:gdLst>
                <a:gd name="connsiteX0" fmla="*/ 126363 w 5736916"/>
                <a:gd name="connsiteY0" fmla="*/ 0 h 1149977"/>
                <a:gd name="connsiteX1" fmla="*/ 5736916 w 5736916"/>
                <a:gd name="connsiteY1" fmla="*/ 157964 h 1149977"/>
                <a:gd name="connsiteX2" fmla="*/ 5724279 w 5736916"/>
                <a:gd name="connsiteY2" fmla="*/ 1149977 h 1149977"/>
                <a:gd name="connsiteX3" fmla="*/ 0 w 5736916"/>
                <a:gd name="connsiteY3" fmla="*/ 941465 h 1149977"/>
                <a:gd name="connsiteX4" fmla="*/ 126363 w 5736916"/>
                <a:gd name="connsiteY4" fmla="*/ 0 h 11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916" h="1149977">
                  <a:moveTo>
                    <a:pt x="126363" y="0"/>
                  </a:moveTo>
                  <a:lnTo>
                    <a:pt x="5736916" y="157964"/>
                  </a:lnTo>
                  <a:lnTo>
                    <a:pt x="5724279" y="1149977"/>
                  </a:lnTo>
                  <a:lnTo>
                    <a:pt x="0" y="941465"/>
                  </a:lnTo>
                  <a:lnTo>
                    <a:pt x="12636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0" name="Rectangle 79">
              <a:extLst>
                <a:ext uri="{FF2B5EF4-FFF2-40B4-BE49-F238E27FC236}">
                  <a16:creationId xmlns:a16="http://schemas.microsoft.com/office/drawing/2014/main" id="{388444F2-30BE-40EA-8113-0AC086F4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607" y="5349703"/>
              <a:ext cx="1860756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" pitchFamily="2" charset="0"/>
                </a:rPr>
                <a:t>support in 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h in [1,2] </a:t>
              </a:r>
              <a:r>
                <a:rPr lang="en-US" altLang="en-US" i="1">
                  <a:latin typeface="Times" pitchFamily="2" charset="0"/>
                </a:rPr>
                <a:t>OR</a:t>
              </a:r>
              <a:r>
                <a:rPr lang="en-US" altLang="en-US">
                  <a:latin typeface="Times" pitchFamily="2" charset="0"/>
                </a:rPr>
                <a:t> 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h in [2, ∞]</a:t>
              </a:r>
            </a:p>
          </p:txBody>
        </p:sp>
        <p:sp>
          <p:nvSpPr>
            <p:cNvPr id="28701" name="Rectangle 79">
              <a:extLst>
                <a:ext uri="{FF2B5EF4-FFF2-40B4-BE49-F238E27FC236}">
                  <a16:creationId xmlns:a16="http://schemas.microsoft.com/office/drawing/2014/main" id="{888C5071-3DB2-5B41-9ED9-DE322A48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29" y="5425525"/>
              <a:ext cx="15012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" pitchFamily="2" charset="0"/>
                </a:rPr>
                <a:t>support  in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h in [1,2]</a:t>
              </a:r>
            </a:p>
          </p:txBody>
        </p:sp>
        <p:sp>
          <p:nvSpPr>
            <p:cNvPr id="28702" name="TextBox 13">
              <a:extLst>
                <a:ext uri="{FF2B5EF4-FFF2-40B4-BE49-F238E27FC236}">
                  <a16:creationId xmlns:a16="http://schemas.microsoft.com/office/drawing/2014/main" id="{29C63E13-73E0-519A-0A65-E32015C3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549" y="5383407"/>
              <a:ext cx="183859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800">
                  <a:latin typeface="Times" pitchFamily="2" charset="0"/>
                </a:rPr>
                <a:t>Additivity fails</a:t>
              </a:r>
            </a:p>
          </p:txBody>
        </p:sp>
        <p:sp>
          <p:nvSpPr>
            <p:cNvPr id="28703" name="TextBox 14">
              <a:extLst>
                <a:ext uri="{FF2B5EF4-FFF2-40B4-BE49-F238E27FC236}">
                  <a16:creationId xmlns:a16="http://schemas.microsoft.com/office/drawing/2014/main" id="{8E6D6A7D-501B-F851-7D9A-92014B34A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6234" y="5522415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6829904B-5F1A-FD5A-CDAE-9DC2C7CA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E41924-827A-E049-92D8-B5091179B181}" type="slidenum">
              <a:rPr lang="en-US" altLang="en-US" sz="1400">
                <a:latin typeface="Times" pitchFamily="2" charset="0"/>
              </a:rPr>
              <a:pPr eaLnBrk="1" hangingPunct="1"/>
              <a:t>23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30722" name="Freeform 31">
            <a:extLst>
              <a:ext uri="{FF2B5EF4-FFF2-40B4-BE49-F238E27FC236}">
                <a16:creationId xmlns:a16="http://schemas.microsoft.com/office/drawing/2014/main" id="{966203D2-2800-975B-56E9-49C118CCD9E8}"/>
              </a:ext>
            </a:extLst>
          </p:cNvPr>
          <p:cNvSpPr>
            <a:spLocks/>
          </p:cNvSpPr>
          <p:nvPr/>
        </p:nvSpPr>
        <p:spPr bwMode="auto">
          <a:xfrm>
            <a:off x="477838" y="425450"/>
            <a:ext cx="6186487" cy="530225"/>
          </a:xfrm>
          <a:custGeom>
            <a:avLst/>
            <a:gdLst>
              <a:gd name="T0" fmla="*/ 2147483647 w 3897"/>
              <a:gd name="T1" fmla="*/ 0 h 334"/>
              <a:gd name="T2" fmla="*/ 2147483647 w 3897"/>
              <a:gd name="T3" fmla="*/ 2147483647 h 334"/>
              <a:gd name="T4" fmla="*/ 2147483647 w 3897"/>
              <a:gd name="T5" fmla="*/ 2147483647 h 334"/>
              <a:gd name="T6" fmla="*/ 0 w 3897"/>
              <a:gd name="T7" fmla="*/ 2147483647 h 334"/>
              <a:gd name="T8" fmla="*/ 2147483647 w 3897"/>
              <a:gd name="T9" fmla="*/ 0 h 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97"/>
              <a:gd name="T16" fmla="*/ 0 h 334"/>
              <a:gd name="T17" fmla="*/ 3897 w 3897"/>
              <a:gd name="T18" fmla="*/ 334 h 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97" h="334">
                <a:moveTo>
                  <a:pt x="198" y="0"/>
                </a:moveTo>
                <a:lnTo>
                  <a:pt x="3817" y="156"/>
                </a:lnTo>
                <a:lnTo>
                  <a:pt x="3897" y="264"/>
                </a:lnTo>
                <a:lnTo>
                  <a:pt x="0" y="334"/>
                </a:lnTo>
                <a:lnTo>
                  <a:pt x="198" y="0"/>
                </a:lnTo>
                <a:close/>
              </a:path>
            </a:pathLst>
          </a:custGeom>
          <a:solidFill>
            <a:srgbClr val="C8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A7DC6BE-C035-EDB3-1FD2-C59B2D079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357188"/>
            <a:ext cx="6623050" cy="609600"/>
          </a:xfrm>
        </p:spPr>
        <p:txBody>
          <a:bodyPr/>
          <a:lstStyle/>
          <a:p>
            <a:pPr eaLnBrk="1" hangingPunct="1"/>
            <a:r>
              <a:rPr lang="en-US" altLang="en-US" sz="4100" i="1">
                <a:latin typeface="Times" pitchFamily="2" charset="0"/>
                <a:ea typeface="ＭＳ Ｐゴシック" panose="020B0600070205080204" pitchFamily="34" charset="-128"/>
              </a:rPr>
              <a:t>Completely</a:t>
            </a:r>
            <a:r>
              <a:rPr lang="en-US" altLang="en-US" sz="4100">
                <a:latin typeface="Times" pitchFamily="2" charset="0"/>
                <a:ea typeface="ＭＳ Ｐゴシック" panose="020B0600070205080204" pitchFamily="34" charset="-128"/>
              </a:rPr>
              <a:t> Neutral Support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9EC1D04-58B4-8D0D-389F-43D512BC9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6A3A4E31-2F09-EA08-D336-2FA041D0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415925"/>
            <a:ext cx="181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  <a:latin typeface="Times" pitchFamily="2" charset="0"/>
              </a:rPr>
              <a:t>[A|B] = support</a:t>
            </a:r>
          </a:p>
          <a:p>
            <a:pPr eaLnBrk="1" hangingPunct="1"/>
            <a:r>
              <a:rPr lang="en-US" altLang="en-US" sz="1700">
                <a:solidFill>
                  <a:srgbClr val="000000"/>
                </a:solidFill>
                <a:latin typeface="Times" pitchFamily="2" charset="0"/>
              </a:rPr>
              <a:t> A accrues from B</a:t>
            </a:r>
          </a:p>
        </p:txBody>
      </p:sp>
      <p:sp>
        <p:nvSpPr>
          <p:cNvPr id="30726" name="Rectangle 26">
            <a:extLst>
              <a:ext uri="{FF2B5EF4-FFF2-40B4-BE49-F238E27FC236}">
                <a16:creationId xmlns:a16="http://schemas.microsoft.com/office/drawing/2014/main" id="{8B09602E-1727-8302-E10D-D60D969A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1368425"/>
            <a:ext cx="197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000">
                <a:latin typeface="Times" pitchFamily="2" charset="0"/>
              </a:rPr>
              <a:t>“</a:t>
            </a:r>
            <a:r>
              <a:rPr lang="en-US" altLang="ja-JP" sz="2000">
                <a:latin typeface="Times" pitchFamily="2" charset="0"/>
              </a:rPr>
              <a:t>indifference</a:t>
            </a:r>
            <a:r>
              <a:rPr lang="ja-JP" altLang="en-US" sz="2000">
                <a:latin typeface="Times" pitchFamily="2" charset="0"/>
              </a:rPr>
              <a:t>”</a:t>
            </a:r>
            <a:endParaRPr lang="en-US" altLang="ja-JP" sz="2000">
              <a:latin typeface="Times" pitchFamily="2" charset="0"/>
            </a:endParaRPr>
          </a:p>
          <a:p>
            <a:pPr eaLnBrk="1" hangingPunct="1"/>
            <a:r>
              <a:rPr lang="ja-JP" altLang="en-US" sz="2000">
                <a:latin typeface="Times" pitchFamily="2" charset="0"/>
              </a:rPr>
              <a:t>“</a:t>
            </a:r>
            <a:r>
              <a:rPr lang="en-US" altLang="ja-JP" sz="2000">
                <a:latin typeface="Times" pitchFamily="2" charset="0"/>
              </a:rPr>
              <a:t>ignorance</a:t>
            </a:r>
            <a:r>
              <a:rPr lang="ja-JP" altLang="en-US" sz="2000">
                <a:latin typeface="Times" pitchFamily="2" charset="0"/>
              </a:rPr>
              <a:t>”</a:t>
            </a:r>
            <a:endParaRPr lang="en-US" altLang="en-US" sz="2000">
              <a:latin typeface="Times" pitchFamily="2" charset="0"/>
            </a:endParaRPr>
          </a:p>
        </p:txBody>
      </p:sp>
      <p:sp>
        <p:nvSpPr>
          <p:cNvPr id="30727" name="Rectangle 21">
            <a:extLst>
              <a:ext uri="{FF2B5EF4-FFF2-40B4-BE49-F238E27FC236}">
                <a16:creationId xmlns:a16="http://schemas.microsoft.com/office/drawing/2014/main" id="{221ABD16-30BB-25F3-E712-EA8DBD11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1273175"/>
            <a:ext cx="37988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latin typeface="Times" pitchFamily="2" charset="0"/>
              </a:rPr>
              <a:t>[            |B] = I</a:t>
            </a:r>
          </a:p>
        </p:txBody>
      </p:sp>
      <p:sp>
        <p:nvSpPr>
          <p:cNvPr id="30728" name="Rectangle 25">
            <a:extLst>
              <a:ext uri="{FF2B5EF4-FFF2-40B4-BE49-F238E27FC236}">
                <a16:creationId xmlns:a16="http://schemas.microsoft.com/office/drawing/2014/main" id="{C44CE60C-8E3C-C729-F148-F43F1323D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1381125"/>
            <a:ext cx="187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Times" pitchFamily="2" charset="0"/>
              </a:rPr>
              <a:t>any contingent proposition</a:t>
            </a:r>
          </a:p>
        </p:txBody>
      </p:sp>
      <p:grpSp>
        <p:nvGrpSpPr>
          <p:cNvPr id="2" name="Group 81">
            <a:extLst>
              <a:ext uri="{FF2B5EF4-FFF2-40B4-BE49-F238E27FC236}">
                <a16:creationId xmlns:a16="http://schemas.microsoft.com/office/drawing/2014/main" id="{06C93693-40D6-4286-519E-C19E7E9DC085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2794000"/>
            <a:ext cx="6511925" cy="2360613"/>
            <a:chOff x="662" y="1760"/>
            <a:chExt cx="4102" cy="1487"/>
          </a:xfrm>
        </p:grpSpPr>
        <p:sp>
          <p:nvSpPr>
            <p:cNvPr id="30730" name="Freeform 40">
              <a:extLst>
                <a:ext uri="{FF2B5EF4-FFF2-40B4-BE49-F238E27FC236}">
                  <a16:creationId xmlns:a16="http://schemas.microsoft.com/office/drawing/2014/main" id="{92447FF5-DCD9-6B70-17CB-246921943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180"/>
              <a:ext cx="3503" cy="14"/>
            </a:xfrm>
            <a:custGeom>
              <a:avLst/>
              <a:gdLst>
                <a:gd name="T0" fmla="*/ 0 w 3503"/>
                <a:gd name="T1" fmla="*/ 0 h 14"/>
                <a:gd name="T2" fmla="*/ 1168 w 3503"/>
                <a:gd name="T3" fmla="*/ 12 h 14"/>
                <a:gd name="T4" fmla="*/ 2448 w 3503"/>
                <a:gd name="T5" fmla="*/ 12 h 14"/>
                <a:gd name="T6" fmla="*/ 3503 w 3503"/>
                <a:gd name="T7" fmla="*/ 1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41">
              <a:extLst>
                <a:ext uri="{FF2B5EF4-FFF2-40B4-BE49-F238E27FC236}">
                  <a16:creationId xmlns:a16="http://schemas.microsoft.com/office/drawing/2014/main" id="{12BE9CA5-98D4-0B1D-1FF9-7C0367BC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23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0</a:t>
              </a:r>
            </a:p>
          </p:txBody>
        </p:sp>
        <p:sp>
          <p:nvSpPr>
            <p:cNvPr id="30732" name="Rectangle 42">
              <a:extLst>
                <a:ext uri="{FF2B5EF4-FFF2-40B4-BE49-F238E27FC236}">
                  <a16:creationId xmlns:a16="http://schemas.microsoft.com/office/drawing/2014/main" id="{5A7A81C1-2666-FBE0-129F-EAEE4330F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</a:t>
              </a:r>
            </a:p>
          </p:txBody>
        </p:sp>
        <p:sp>
          <p:nvSpPr>
            <p:cNvPr id="30733" name="Rectangle 43">
              <a:extLst>
                <a:ext uri="{FF2B5EF4-FFF2-40B4-BE49-F238E27FC236}">
                  <a16:creationId xmlns:a16="http://schemas.microsoft.com/office/drawing/2014/main" id="{3C268C69-C2CE-4CB1-B9A9-648B6DD8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</a:t>
              </a:r>
            </a:p>
          </p:txBody>
        </p:sp>
        <p:sp>
          <p:nvSpPr>
            <p:cNvPr id="30734" name="Rectangle 44">
              <a:extLst>
                <a:ext uri="{FF2B5EF4-FFF2-40B4-BE49-F238E27FC236}">
                  <a16:creationId xmlns:a16="http://schemas.microsoft.com/office/drawing/2014/main" id="{19CE8D27-31DB-E898-5DD5-4E7462962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</a:t>
              </a:r>
            </a:p>
          </p:txBody>
        </p:sp>
        <p:sp>
          <p:nvSpPr>
            <p:cNvPr id="30735" name="Rectangle 45">
              <a:extLst>
                <a:ext uri="{FF2B5EF4-FFF2-40B4-BE49-F238E27FC236}">
                  <a16:creationId xmlns:a16="http://schemas.microsoft.com/office/drawing/2014/main" id="{8F55ADC3-DF7B-16C2-C60B-AA60B248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23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4</a:t>
              </a:r>
            </a:p>
          </p:txBody>
        </p:sp>
        <p:sp>
          <p:nvSpPr>
            <p:cNvPr id="30736" name="Rectangle 46">
              <a:extLst>
                <a:ext uri="{FF2B5EF4-FFF2-40B4-BE49-F238E27FC236}">
                  <a16:creationId xmlns:a16="http://schemas.microsoft.com/office/drawing/2014/main" id="{036AB31B-E61D-AF63-993E-A50CD7259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5</a:t>
              </a:r>
            </a:p>
          </p:txBody>
        </p:sp>
        <p:sp>
          <p:nvSpPr>
            <p:cNvPr id="30737" name="Freeform 48">
              <a:extLst>
                <a:ext uri="{FF2B5EF4-FFF2-40B4-BE49-F238E27FC236}">
                  <a16:creationId xmlns:a16="http://schemas.microsoft.com/office/drawing/2014/main" id="{EF73DEA5-5C4D-D6C4-5777-BAB7B285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908"/>
              <a:ext cx="1234" cy="14"/>
            </a:xfrm>
            <a:custGeom>
              <a:avLst/>
              <a:gdLst>
                <a:gd name="T0" fmla="*/ 0 w 1234"/>
                <a:gd name="T1" fmla="*/ 0 h 14"/>
                <a:gd name="T2" fmla="*/ 1234 w 1234"/>
                <a:gd name="T3" fmla="*/ 14 h 14"/>
                <a:gd name="T4" fmla="*/ 0 60000 65536"/>
                <a:gd name="T5" fmla="*/ 0 60000 65536"/>
                <a:gd name="T6" fmla="*/ 0 w 1234"/>
                <a:gd name="T7" fmla="*/ 0 h 14"/>
                <a:gd name="T8" fmla="*/ 1234 w 1234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4" h="14">
                  <a:moveTo>
                    <a:pt x="0" y="0"/>
                  </a:moveTo>
                  <a:cubicBezTo>
                    <a:pt x="206" y="2"/>
                    <a:pt x="977" y="11"/>
                    <a:pt x="1234" y="14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50">
              <a:extLst>
                <a:ext uri="{FF2B5EF4-FFF2-40B4-BE49-F238E27FC236}">
                  <a16:creationId xmlns:a16="http://schemas.microsoft.com/office/drawing/2014/main" id="{56CEDE12-BD13-B774-DE07-B14DC1E6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937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h</a:t>
              </a:r>
            </a:p>
          </p:txBody>
        </p:sp>
        <p:sp>
          <p:nvSpPr>
            <p:cNvPr id="30739" name="Line 51">
              <a:extLst>
                <a:ext uri="{FF2B5EF4-FFF2-40B4-BE49-F238E27FC236}">
                  <a16:creationId xmlns:a16="http://schemas.microsoft.com/office/drawing/2014/main" id="{A375FCBE-6FCC-67D7-5487-66DEE868E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52">
              <a:extLst>
                <a:ext uri="{FF2B5EF4-FFF2-40B4-BE49-F238E27FC236}">
                  <a16:creationId xmlns:a16="http://schemas.microsoft.com/office/drawing/2014/main" id="{9A0A45E6-A40C-4A87-DC33-AC4320665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53">
              <a:extLst>
                <a:ext uri="{FF2B5EF4-FFF2-40B4-BE49-F238E27FC236}">
                  <a16:creationId xmlns:a16="http://schemas.microsoft.com/office/drawing/2014/main" id="{A1B34697-05B1-5A2E-9A31-953323ECD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54">
              <a:extLst>
                <a:ext uri="{FF2B5EF4-FFF2-40B4-BE49-F238E27FC236}">
                  <a16:creationId xmlns:a16="http://schemas.microsoft.com/office/drawing/2014/main" id="{578B5027-16C4-D51B-E4D4-34F9CCF4D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55">
              <a:extLst>
                <a:ext uri="{FF2B5EF4-FFF2-40B4-BE49-F238E27FC236}">
                  <a16:creationId xmlns:a16="http://schemas.microsoft.com/office/drawing/2014/main" id="{C1983E5A-1400-C597-A5A8-7C500C2D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56">
              <a:extLst>
                <a:ext uri="{FF2B5EF4-FFF2-40B4-BE49-F238E27FC236}">
                  <a16:creationId xmlns:a16="http://schemas.microsoft.com/office/drawing/2014/main" id="{20A8101C-668C-2154-87FA-22B24C2DA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57">
              <a:extLst>
                <a:ext uri="{FF2B5EF4-FFF2-40B4-BE49-F238E27FC236}">
                  <a16:creationId xmlns:a16="http://schemas.microsoft.com/office/drawing/2014/main" id="{0409358B-520A-5955-59B5-ABD4FAD23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2192"/>
              <a:ext cx="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8">
              <a:extLst>
                <a:ext uri="{FF2B5EF4-FFF2-40B4-BE49-F238E27FC236}">
                  <a16:creationId xmlns:a16="http://schemas.microsoft.com/office/drawing/2014/main" id="{07EE5AFF-AEC1-68D2-3346-50F2E32D2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2192"/>
              <a:ext cx="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7" name="Group 62">
              <a:extLst>
                <a:ext uri="{FF2B5EF4-FFF2-40B4-BE49-F238E27FC236}">
                  <a16:creationId xmlns:a16="http://schemas.microsoft.com/office/drawing/2014/main" id="{676DECEB-D1CA-9026-BDC0-68599FB72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1760"/>
              <a:ext cx="560" cy="327"/>
              <a:chOff x="1002" y="1802"/>
              <a:chExt cx="560" cy="327"/>
            </a:xfrm>
          </p:grpSpPr>
          <p:sp>
            <p:nvSpPr>
              <p:cNvPr id="30765" name="Freeform 49">
                <a:extLst>
                  <a:ext uri="{FF2B5EF4-FFF2-40B4-BE49-F238E27FC236}">
                    <a16:creationId xmlns:a16="http://schemas.microsoft.com/office/drawing/2014/main" id="{175A3BD5-90AE-1D52-4A38-6C77B61E007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61">
                <a:extLst>
                  <a:ext uri="{FF2B5EF4-FFF2-40B4-BE49-F238E27FC236}">
                    <a16:creationId xmlns:a16="http://schemas.microsoft.com/office/drawing/2014/main" id="{D3675679-05C1-1E27-9ABD-9144796C7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48" name="Group 63">
              <a:extLst>
                <a:ext uri="{FF2B5EF4-FFF2-40B4-BE49-F238E27FC236}">
                  <a16:creationId xmlns:a16="http://schemas.microsoft.com/office/drawing/2014/main" id="{696940DF-255D-54D3-A7B3-66E1D496F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0" y="1760"/>
              <a:ext cx="560" cy="327"/>
              <a:chOff x="1002" y="1802"/>
              <a:chExt cx="560" cy="327"/>
            </a:xfrm>
          </p:grpSpPr>
          <p:sp>
            <p:nvSpPr>
              <p:cNvPr id="30763" name="Freeform 64">
                <a:extLst>
                  <a:ext uri="{FF2B5EF4-FFF2-40B4-BE49-F238E27FC236}">
                    <a16:creationId xmlns:a16="http://schemas.microsoft.com/office/drawing/2014/main" id="{502AC40F-74C5-6099-9F53-F4F6F079BEB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Rectangle 65">
                <a:extLst>
                  <a:ext uri="{FF2B5EF4-FFF2-40B4-BE49-F238E27FC236}">
                    <a16:creationId xmlns:a16="http://schemas.microsoft.com/office/drawing/2014/main" id="{E59119F8-C063-1771-F521-83B6F5F89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49" name="Group 66">
              <a:extLst>
                <a:ext uri="{FF2B5EF4-FFF2-40B4-BE49-F238E27FC236}">
                  <a16:creationId xmlns:a16="http://schemas.microsoft.com/office/drawing/2014/main" id="{8E356CBD-64AE-26BD-4EE8-4189F1716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5" y="1760"/>
              <a:ext cx="560" cy="327"/>
              <a:chOff x="1002" y="1802"/>
              <a:chExt cx="560" cy="327"/>
            </a:xfrm>
          </p:grpSpPr>
          <p:sp>
            <p:nvSpPr>
              <p:cNvPr id="30761" name="Freeform 67">
                <a:extLst>
                  <a:ext uri="{FF2B5EF4-FFF2-40B4-BE49-F238E27FC236}">
                    <a16:creationId xmlns:a16="http://schemas.microsoft.com/office/drawing/2014/main" id="{FF106825-24F4-2D92-0875-A4899E84246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68">
                <a:extLst>
                  <a:ext uri="{FF2B5EF4-FFF2-40B4-BE49-F238E27FC236}">
                    <a16:creationId xmlns:a16="http://schemas.microsoft.com/office/drawing/2014/main" id="{79B3E5DA-E31A-49BA-756C-69A58583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50" name="Group 69">
              <a:extLst>
                <a:ext uri="{FF2B5EF4-FFF2-40B4-BE49-F238E27FC236}">
                  <a16:creationId xmlns:a16="http://schemas.microsoft.com/office/drawing/2014/main" id="{D5550F46-E086-4B3A-9C35-596E12D47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5" y="1760"/>
              <a:ext cx="560" cy="327"/>
              <a:chOff x="1002" y="1802"/>
              <a:chExt cx="560" cy="327"/>
            </a:xfrm>
          </p:grpSpPr>
          <p:sp>
            <p:nvSpPr>
              <p:cNvPr id="30759" name="Freeform 70">
                <a:extLst>
                  <a:ext uri="{FF2B5EF4-FFF2-40B4-BE49-F238E27FC236}">
                    <a16:creationId xmlns:a16="http://schemas.microsoft.com/office/drawing/2014/main" id="{90F7BFD8-939E-C703-3E83-7B47FA78041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71">
                <a:extLst>
                  <a:ext uri="{FF2B5EF4-FFF2-40B4-BE49-F238E27FC236}">
                    <a16:creationId xmlns:a16="http://schemas.microsoft.com/office/drawing/2014/main" id="{80F7D056-1027-BA3D-E717-051403045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51" name="Group 72">
              <a:extLst>
                <a:ext uri="{FF2B5EF4-FFF2-40B4-BE49-F238E27FC236}">
                  <a16:creationId xmlns:a16="http://schemas.microsoft.com/office/drawing/2014/main" id="{0CACA051-844E-130B-2E84-29407D419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9" y="1760"/>
              <a:ext cx="560" cy="327"/>
              <a:chOff x="1002" y="1802"/>
              <a:chExt cx="560" cy="327"/>
            </a:xfrm>
          </p:grpSpPr>
          <p:sp>
            <p:nvSpPr>
              <p:cNvPr id="30757" name="Freeform 73">
                <a:extLst>
                  <a:ext uri="{FF2B5EF4-FFF2-40B4-BE49-F238E27FC236}">
                    <a16:creationId xmlns:a16="http://schemas.microsoft.com/office/drawing/2014/main" id="{64D7BC28-91F3-80B3-87F4-D8F70B477B5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74">
                <a:extLst>
                  <a:ext uri="{FF2B5EF4-FFF2-40B4-BE49-F238E27FC236}">
                    <a16:creationId xmlns:a16="http://schemas.microsoft.com/office/drawing/2014/main" id="{AF004F41-D312-07B0-5C0A-C20448E69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sp>
          <p:nvSpPr>
            <p:cNvPr id="30752" name="Rectangle 75">
              <a:extLst>
                <a:ext uri="{FF2B5EF4-FFF2-40B4-BE49-F238E27FC236}">
                  <a16:creationId xmlns:a16="http://schemas.microsoft.com/office/drawing/2014/main" id="{49647326-5F0A-A10F-4B33-321BFBC63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2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30753" name="Freeform 76">
              <a:extLst>
                <a:ext uri="{FF2B5EF4-FFF2-40B4-BE49-F238E27FC236}">
                  <a16:creationId xmlns:a16="http://schemas.microsoft.com/office/drawing/2014/main" id="{5F7E11C5-136D-F953-6DE9-D6B24CD75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683"/>
              <a:ext cx="1827" cy="13"/>
            </a:xfrm>
            <a:custGeom>
              <a:avLst/>
              <a:gdLst>
                <a:gd name="T0" fmla="*/ 0 w 1827"/>
                <a:gd name="T1" fmla="*/ 0 h 13"/>
                <a:gd name="T2" fmla="*/ 1827 w 1827"/>
                <a:gd name="T3" fmla="*/ 13 h 13"/>
                <a:gd name="T4" fmla="*/ 0 60000 65536"/>
                <a:gd name="T5" fmla="*/ 0 60000 65536"/>
                <a:gd name="T6" fmla="*/ 0 w 1827"/>
                <a:gd name="T7" fmla="*/ 0 h 13"/>
                <a:gd name="T8" fmla="*/ 1827 w 1827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7" h="13">
                  <a:moveTo>
                    <a:pt x="0" y="0"/>
                  </a:moveTo>
                  <a:cubicBezTo>
                    <a:pt x="304" y="2"/>
                    <a:pt x="1447" y="10"/>
                    <a:pt x="1827" y="13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Freeform 77">
              <a:extLst>
                <a:ext uri="{FF2B5EF4-FFF2-40B4-BE49-F238E27FC236}">
                  <a16:creationId xmlns:a16="http://schemas.microsoft.com/office/drawing/2014/main" id="{55835517-5703-F21F-6E4F-8C3EA546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477"/>
              <a:ext cx="2425" cy="5"/>
            </a:xfrm>
            <a:custGeom>
              <a:avLst/>
              <a:gdLst>
                <a:gd name="T0" fmla="*/ 0 w 2425"/>
                <a:gd name="T1" fmla="*/ 5 h 5"/>
                <a:gd name="T2" fmla="*/ 2425 w 2425"/>
                <a:gd name="T3" fmla="*/ 0 h 5"/>
                <a:gd name="T4" fmla="*/ 0 60000 65536"/>
                <a:gd name="T5" fmla="*/ 0 60000 65536"/>
                <a:gd name="T6" fmla="*/ 0 w 2425"/>
                <a:gd name="T7" fmla="*/ 0 h 5"/>
                <a:gd name="T8" fmla="*/ 2425 w 242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25" h="5">
                  <a:moveTo>
                    <a:pt x="0" y="5"/>
                  </a:moveTo>
                  <a:cubicBezTo>
                    <a:pt x="404" y="4"/>
                    <a:pt x="1920" y="1"/>
                    <a:pt x="2425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78">
              <a:extLst>
                <a:ext uri="{FF2B5EF4-FFF2-40B4-BE49-F238E27FC236}">
                  <a16:creationId xmlns:a16="http://schemas.microsoft.com/office/drawing/2014/main" id="{2FC19952-9631-EFFD-5602-21429B0F9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676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30756" name="Rectangle 79">
              <a:extLst>
                <a:ext uri="{FF2B5EF4-FFF2-40B4-BE49-F238E27FC236}">
                  <a16:creationId xmlns:a16="http://schemas.microsoft.com/office/drawing/2014/main" id="{DC747CDB-FC7D-E5E7-63AC-14DEEEEF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463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211291E2-4E2E-9105-D99A-C67F33F9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587D960-D21B-0441-B5DC-3DA3947DAF32}" type="slidenum">
              <a:rPr lang="en-US" altLang="en-US" sz="1400"/>
              <a:pPr/>
              <a:t>24</a:t>
            </a:fld>
            <a:endParaRPr lang="en-US" altLang="en-US" sz="1400"/>
          </a:p>
        </p:txBody>
      </p:sp>
      <p:sp>
        <p:nvSpPr>
          <p:cNvPr id="48131" name="Freeform 15">
            <a:extLst>
              <a:ext uri="{FF2B5EF4-FFF2-40B4-BE49-F238E27FC236}">
                <a16:creationId xmlns:a16="http://schemas.microsoft.com/office/drawing/2014/main" id="{BCD9CE80-4E8E-DA73-9BA9-F67701ADF1BF}"/>
              </a:ext>
            </a:extLst>
          </p:cNvPr>
          <p:cNvSpPr>
            <a:spLocks/>
          </p:cNvSpPr>
          <p:nvPr/>
        </p:nvSpPr>
        <p:spPr bwMode="auto">
          <a:xfrm>
            <a:off x="329191" y="977589"/>
            <a:ext cx="8191874" cy="1250856"/>
          </a:xfrm>
          <a:custGeom>
            <a:avLst/>
            <a:gdLst>
              <a:gd name="T0" fmla="*/ 0 w 4533"/>
              <a:gd name="T1" fmla="*/ 0 h 770"/>
              <a:gd name="T2" fmla="*/ 2147483647 w 4533"/>
              <a:gd name="T3" fmla="*/ 2147483647 h 770"/>
              <a:gd name="T4" fmla="*/ 2147483647 w 4533"/>
              <a:gd name="T5" fmla="*/ 2147483647 h 770"/>
              <a:gd name="T6" fmla="*/ 2147483647 w 4533"/>
              <a:gd name="T7" fmla="*/ 2147483647 h 770"/>
              <a:gd name="T8" fmla="*/ 0 w 4533"/>
              <a:gd name="T9" fmla="*/ 0 h 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3"/>
              <a:gd name="T16" fmla="*/ 0 h 770"/>
              <a:gd name="T17" fmla="*/ 4533 w 4533"/>
              <a:gd name="T18" fmla="*/ 770 h 770"/>
              <a:gd name="connsiteX0" fmla="*/ 344 w 10344"/>
              <a:gd name="connsiteY0" fmla="*/ 0 h 10233"/>
              <a:gd name="connsiteX1" fmla="*/ 10344 w 10344"/>
              <a:gd name="connsiteY1" fmla="*/ 1766 h 10233"/>
              <a:gd name="connsiteX2" fmla="*/ 10318 w 10344"/>
              <a:gd name="connsiteY2" fmla="*/ 10000 h 10233"/>
              <a:gd name="connsiteX3" fmla="*/ 0 w 10344"/>
              <a:gd name="connsiteY3" fmla="*/ 10233 h 10233"/>
              <a:gd name="connsiteX4" fmla="*/ 344 w 10344"/>
              <a:gd name="connsiteY4" fmla="*/ 0 h 10233"/>
              <a:gd name="connsiteX0" fmla="*/ 344 w 10717"/>
              <a:gd name="connsiteY0" fmla="*/ 0 h 10233"/>
              <a:gd name="connsiteX1" fmla="*/ 10717 w 10717"/>
              <a:gd name="connsiteY1" fmla="*/ 114 h 10233"/>
              <a:gd name="connsiteX2" fmla="*/ 10318 w 10717"/>
              <a:gd name="connsiteY2" fmla="*/ 10000 h 10233"/>
              <a:gd name="connsiteX3" fmla="*/ 0 w 10717"/>
              <a:gd name="connsiteY3" fmla="*/ 10233 h 10233"/>
              <a:gd name="connsiteX4" fmla="*/ 344 w 10717"/>
              <a:gd name="connsiteY4" fmla="*/ 0 h 1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7" h="10233">
                <a:moveTo>
                  <a:pt x="344" y="0"/>
                </a:moveTo>
                <a:lnTo>
                  <a:pt x="10717" y="114"/>
                </a:lnTo>
                <a:cubicBezTo>
                  <a:pt x="10708" y="2859"/>
                  <a:pt x="10327" y="7255"/>
                  <a:pt x="10318" y="10000"/>
                </a:cubicBezTo>
                <a:lnTo>
                  <a:pt x="0" y="10233"/>
                </a:lnTo>
                <a:cubicBezTo>
                  <a:pt x="115" y="6822"/>
                  <a:pt x="229" y="3411"/>
                  <a:pt x="344" y="0"/>
                </a:cubicBezTo>
                <a:close/>
              </a:path>
            </a:pathLst>
          </a:custGeom>
          <a:solidFill>
            <a:srgbClr val="C8DBFF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DA339C5B-E418-B7CF-DEB2-067AB924A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991" y="710880"/>
            <a:ext cx="2446997" cy="1728788"/>
          </a:xfrm>
        </p:spPr>
        <p:txBody>
          <a:bodyPr/>
          <a:lstStyle/>
          <a:p>
            <a:pPr algn="ctr" eaLnBrk="1" hangingPunct="1"/>
            <a:r>
              <a:rPr lang="en-US" altLang="en-US" sz="2400" dirty="0"/>
              <a:t>Completely neutral support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A31A35F5-6523-B0C3-1AB4-F9F36AC0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F7128F24-C14F-8BFC-328B-1AECE419E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1255400"/>
            <a:ext cx="1730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conflated with</a:t>
            </a:r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E5DAF166-CD13-A90A-7203-ADC74ECA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564" y="975109"/>
            <a:ext cx="217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Strongly disfavoring support</a:t>
            </a:r>
          </a:p>
        </p:txBody>
      </p:sp>
      <p:sp>
        <p:nvSpPr>
          <p:cNvPr id="48136" name="Rectangle 7">
            <a:extLst>
              <a:ext uri="{FF2B5EF4-FFF2-40B4-BE49-F238E27FC236}">
                <a16:creationId xmlns:a16="http://schemas.microsoft.com/office/drawing/2014/main" id="{460E7E06-52A2-F2A3-BC50-F7C837A6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762724"/>
            <a:ext cx="38020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/>
              <a:t>a</a:t>
            </a:r>
            <a:r>
              <a:rPr lang="en-US" altLang="en-US" sz="3600" baseline="-25000" dirty="0"/>
              <a:t>1</a:t>
            </a:r>
          </a:p>
          <a:p>
            <a:pPr algn="ctr"/>
            <a:r>
              <a:rPr lang="en-US" altLang="en-US" sz="3600" dirty="0"/>
              <a:t>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2</a:t>
            </a:r>
          </a:p>
          <a:p>
            <a:pPr algn="ctr"/>
            <a:r>
              <a:rPr lang="en-US" altLang="en-US" sz="3600" dirty="0"/>
              <a:t>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3</a:t>
            </a:r>
            <a:endParaRPr lang="en-US" altLang="en-US" sz="3600" dirty="0"/>
          </a:p>
          <a:p>
            <a:pPr algn="ctr"/>
            <a:r>
              <a:rPr lang="en-US" altLang="en-US" sz="3600" dirty="0"/>
              <a:t>…</a:t>
            </a:r>
          </a:p>
          <a:p>
            <a:pPr algn="ctr"/>
            <a:r>
              <a:rPr lang="en-US" altLang="en-US" sz="3600" dirty="0"/>
              <a:t> 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 or … or a</a:t>
            </a:r>
            <a:r>
              <a:rPr lang="en-US" altLang="en-US" sz="3600" baseline="-25000" dirty="0"/>
              <a:t>99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34E6508-5628-C2C4-556D-FAB500913FC4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2476974"/>
            <a:ext cx="1454150" cy="3189287"/>
            <a:chOff x="411" y="1291"/>
            <a:chExt cx="916" cy="2009"/>
          </a:xfrm>
        </p:grpSpPr>
        <p:sp>
          <p:nvSpPr>
            <p:cNvPr id="48146" name="Rectangle 8">
              <a:extLst>
                <a:ext uri="{FF2B5EF4-FFF2-40B4-BE49-F238E27FC236}">
                  <a16:creationId xmlns:a16="http://schemas.microsoft.com/office/drawing/2014/main" id="{E4A7E327-0844-6A2C-4B71-62BCCBBC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291"/>
              <a:ext cx="9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Neutral support</a:t>
              </a:r>
            </a:p>
          </p:txBody>
        </p:sp>
        <p:sp>
          <p:nvSpPr>
            <p:cNvPr id="48147" name="Rectangle 9">
              <a:extLst>
                <a:ext uri="{FF2B5EF4-FFF2-40B4-BE49-F238E27FC236}">
                  <a16:creationId xmlns:a16="http://schemas.microsoft.com/office/drawing/2014/main" id="{55091AEC-C7F8-223E-F20E-0E44C885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1492"/>
              <a:ext cx="340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…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067CBEF8-D3E9-5B02-242C-27261D4B3228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837258"/>
            <a:ext cx="8116888" cy="900113"/>
            <a:chOff x="116" y="3490"/>
            <a:chExt cx="5113" cy="567"/>
          </a:xfrm>
        </p:grpSpPr>
        <p:sp>
          <p:nvSpPr>
            <p:cNvPr id="48142" name="Freeform 16">
              <a:extLst>
                <a:ext uri="{FF2B5EF4-FFF2-40B4-BE49-F238E27FC236}">
                  <a16:creationId xmlns:a16="http://schemas.microsoft.com/office/drawing/2014/main" id="{DD500193-3E8A-DAF2-ABD0-8BD29ECF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3490"/>
              <a:ext cx="5113" cy="567"/>
            </a:xfrm>
            <a:custGeom>
              <a:avLst/>
              <a:gdLst>
                <a:gd name="T0" fmla="*/ 148 w 4599"/>
                <a:gd name="T1" fmla="*/ 24 h 385"/>
                <a:gd name="T2" fmla="*/ 4569 w 4599"/>
                <a:gd name="T3" fmla="*/ 0 h 385"/>
                <a:gd name="T4" fmla="*/ 4599 w 4599"/>
                <a:gd name="T5" fmla="*/ 338 h 385"/>
                <a:gd name="T6" fmla="*/ 0 w 4599"/>
                <a:gd name="T7" fmla="*/ 385 h 385"/>
                <a:gd name="T8" fmla="*/ 148 w 4599"/>
                <a:gd name="T9" fmla="*/ 2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9"/>
                <a:gd name="T16" fmla="*/ 0 h 385"/>
                <a:gd name="T17" fmla="*/ 4599 w 4599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99" h="385">
                  <a:moveTo>
                    <a:pt x="148" y="24"/>
                  </a:moveTo>
                  <a:lnTo>
                    <a:pt x="4569" y="0"/>
                  </a:lnTo>
                  <a:lnTo>
                    <a:pt x="4599" y="338"/>
                  </a:lnTo>
                  <a:lnTo>
                    <a:pt x="0" y="385"/>
                  </a:lnTo>
                  <a:lnTo>
                    <a:pt x="148" y="24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3" name="Rectangle 11">
              <a:extLst>
                <a:ext uri="{FF2B5EF4-FFF2-40B4-BE49-F238E27FC236}">
                  <a16:creationId xmlns:a16="http://schemas.microsoft.com/office/drawing/2014/main" id="{6331D715-B59B-34CE-9FEE-D4BAE8A77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523"/>
              <a:ext cx="24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2400"/>
                <a:t>Disjunction of very many neutrally supported outcomes</a:t>
              </a:r>
            </a:p>
          </p:txBody>
        </p:sp>
        <p:sp>
          <p:nvSpPr>
            <p:cNvPr id="48144" name="Rectangle 12">
              <a:extLst>
                <a:ext uri="{FF2B5EF4-FFF2-40B4-BE49-F238E27FC236}">
                  <a16:creationId xmlns:a16="http://schemas.microsoft.com/office/drawing/2014/main" id="{95A9C3FA-1126-2151-A3F0-4BABBAEB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658"/>
              <a:ext cx="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is NOT</a:t>
              </a:r>
            </a:p>
          </p:txBody>
        </p:sp>
        <p:sp>
          <p:nvSpPr>
            <p:cNvPr id="48145" name="Rectangle 13">
              <a:extLst>
                <a:ext uri="{FF2B5EF4-FFF2-40B4-BE49-F238E27FC236}">
                  <a16:creationId xmlns:a16="http://schemas.microsoft.com/office/drawing/2014/main" id="{1AB0E5CD-383E-1D4C-0156-252CD883A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3529"/>
              <a:ext cx="17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/>
                <a:t>a strongly supported outcome.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C90BCED3-AC8B-E176-D4FF-E40E010E9A78}"/>
              </a:ext>
            </a:extLst>
          </p:cNvPr>
          <p:cNvGrpSpPr>
            <a:grpSpLocks/>
          </p:cNvGrpSpPr>
          <p:nvPr/>
        </p:nvGrpSpPr>
        <p:grpSpPr bwMode="auto">
          <a:xfrm>
            <a:off x="6821488" y="2473799"/>
            <a:ext cx="1617662" cy="3130550"/>
            <a:chOff x="4297" y="1289"/>
            <a:chExt cx="1019" cy="1972"/>
          </a:xfrm>
        </p:grpSpPr>
        <p:sp>
          <p:nvSpPr>
            <p:cNvPr id="48140" name="Rectangle 10">
              <a:extLst>
                <a:ext uri="{FF2B5EF4-FFF2-40B4-BE49-F238E27FC236}">
                  <a16:creationId xmlns:a16="http://schemas.microsoft.com/office/drawing/2014/main" id="{6E27EFEB-D574-43AF-B24F-672B878E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478"/>
              <a:ext cx="1008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2400"/>
                <a:t>prob = 0.01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prob = 0.02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prob = 0.03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…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prob = 0.99</a:t>
              </a:r>
            </a:p>
          </p:txBody>
        </p:sp>
        <p:sp>
          <p:nvSpPr>
            <p:cNvPr id="48141" name="Rectangle 14">
              <a:extLst>
                <a:ext uri="{FF2B5EF4-FFF2-40B4-BE49-F238E27FC236}">
                  <a16:creationId xmlns:a16="http://schemas.microsoft.com/office/drawing/2014/main" id="{22F7FD79-BD68-BC30-2B4B-85119095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1289"/>
              <a:ext cx="7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Disfavoring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A75D49-ACD2-C324-CE71-42376D657CCE}"/>
              </a:ext>
            </a:extLst>
          </p:cNvPr>
          <p:cNvSpPr txBox="1"/>
          <p:nvPr/>
        </p:nvSpPr>
        <p:spPr>
          <a:xfrm>
            <a:off x="1847567" y="121036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disjunctive fallacy</a:t>
            </a:r>
            <a:endParaRPr lang="en-US" sz="36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5E8EF96-FE78-93CD-10EE-4C586C32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18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Imprecise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Probabilities?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90C45D5A-6BAA-7540-BB01-D4544233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AE05CE95-BA8A-934B-C6D8-E18AB401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8EC715-6C2E-2E40-9F49-72829E2BC64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8" name="Picture 7" descr="SIPTA front page faded.jpg">
            <a:extLst>
              <a:ext uri="{FF2B5EF4-FFF2-40B4-BE49-F238E27FC236}">
                <a16:creationId xmlns:a16="http://schemas.microsoft.com/office/drawing/2014/main" id="{92A06D98-1E27-E084-8DEB-956E65BFC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50800"/>
            <a:ext cx="2497137" cy="19256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347A08B-EDF1-B1DF-7DAD-B7E963BA3EC1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3103563"/>
            <a:ext cx="4632325" cy="646112"/>
            <a:chOff x="3463703" y="3103844"/>
            <a:chExt cx="4631850" cy="646331"/>
          </a:xfrm>
        </p:grpSpPr>
        <p:sp>
          <p:nvSpPr>
            <p:cNvPr id="32796" name="TextBox 15">
              <a:extLst>
                <a:ext uri="{FF2B5EF4-FFF2-40B4-BE49-F238E27FC236}">
                  <a16:creationId xmlns:a16="http://schemas.microsoft.com/office/drawing/2014/main" id="{CD7BAEF3-5912-371E-6057-BF24CF540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703" y="3103844"/>
              <a:ext cx="24177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Results assert more than the conclusion.</a:t>
              </a:r>
            </a:p>
          </p:txBody>
        </p:sp>
        <p:sp>
          <p:nvSpPr>
            <p:cNvPr id="32797" name="TextBox 16">
              <a:extLst>
                <a:ext uri="{FF2B5EF4-FFF2-40B4-BE49-F238E27FC236}">
                  <a16:creationId xmlns:a16="http://schemas.microsoft.com/office/drawing/2014/main" id="{219D17E0-6125-F0A9-C0F0-37E33AEBA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166" y="3103844"/>
              <a:ext cx="2105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Requires an hospitable context.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05C3DB-208C-3158-08EA-B6844F48C3C1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071688"/>
            <a:ext cx="7273925" cy="1019175"/>
            <a:chOff x="176581" y="2071493"/>
            <a:chExt cx="7273771" cy="101876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9D207D-ACBC-A813-47BD-FE1B4D2C9DAD}"/>
                </a:ext>
              </a:extLst>
            </p:cNvPr>
            <p:cNvSpPr/>
            <p:nvPr/>
          </p:nvSpPr>
          <p:spPr>
            <a:xfrm>
              <a:off x="176581" y="2071493"/>
              <a:ext cx="7273771" cy="1018767"/>
            </a:xfrm>
            <a:custGeom>
              <a:avLst/>
              <a:gdLst>
                <a:gd name="connsiteX0" fmla="*/ 0 w 6771195"/>
                <a:gd name="connsiteY0" fmla="*/ 0 h 896515"/>
                <a:gd name="connsiteX1" fmla="*/ 6689696 w 6771195"/>
                <a:gd name="connsiteY1" fmla="*/ 156210 h 896515"/>
                <a:gd name="connsiteX2" fmla="*/ 6771195 w 6771195"/>
                <a:gd name="connsiteY2" fmla="*/ 808221 h 896515"/>
                <a:gd name="connsiteX3" fmla="*/ 244497 w 6771195"/>
                <a:gd name="connsiteY3" fmla="*/ 896515 h 896515"/>
                <a:gd name="connsiteX4" fmla="*/ 0 w 6771195"/>
                <a:gd name="connsiteY4" fmla="*/ 0 h 8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195" h="896515">
                  <a:moveTo>
                    <a:pt x="0" y="0"/>
                  </a:moveTo>
                  <a:lnTo>
                    <a:pt x="6689696" y="156210"/>
                  </a:lnTo>
                  <a:lnTo>
                    <a:pt x="6771195" y="808221"/>
                  </a:lnTo>
                  <a:lnTo>
                    <a:pt x="244497" y="896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TextBox 4">
              <a:extLst>
                <a:ext uri="{FF2B5EF4-FFF2-40B4-BE49-F238E27FC236}">
                  <a16:creationId xmlns:a16="http://schemas.microsoft.com/office/drawing/2014/main" id="{F566DF39-2DB5-84BE-5C0A-D0A384DF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55" y="2139411"/>
              <a:ext cx="11409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Main argument applies.</a:t>
              </a:r>
            </a:p>
          </p:txBody>
        </p:sp>
        <p:sp>
          <p:nvSpPr>
            <p:cNvPr id="32792" name="TextBox 8">
              <a:extLst>
                <a:ext uri="{FF2B5EF4-FFF2-40B4-BE49-F238E27FC236}">
                  <a16:creationId xmlns:a16="http://schemas.microsoft.com/office/drawing/2014/main" id="{8A40C56F-C536-8A48-0D5A-6ACEFD377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557" y="2329580"/>
              <a:ext cx="152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Evidence</a:t>
              </a:r>
            </a:p>
          </p:txBody>
        </p:sp>
        <p:sp>
          <p:nvSpPr>
            <p:cNvPr id="32793" name="TextBox 10">
              <a:extLst>
                <a:ext uri="{FF2B5EF4-FFF2-40B4-BE49-F238E27FC236}">
                  <a16:creationId xmlns:a16="http://schemas.microsoft.com/office/drawing/2014/main" id="{AFD4C08D-1216-1EA2-9104-2A20B015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8502" y="2343165"/>
              <a:ext cx="12420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Results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DF8018A0-0CDC-9192-B584-232DE32266F3}"/>
                </a:ext>
              </a:extLst>
            </p:cNvPr>
            <p:cNvSpPr/>
            <p:nvPr/>
          </p:nvSpPr>
          <p:spPr>
            <a:xfrm>
              <a:off x="3408663" y="2282545"/>
              <a:ext cx="2289127" cy="691873"/>
            </a:xfrm>
            <a:prstGeom prst="rightArrow">
              <a:avLst>
                <a:gd name="adj1" fmla="val 50000"/>
                <a:gd name="adj2" fmla="val 483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TextBox 9">
              <a:extLst>
                <a:ext uri="{FF2B5EF4-FFF2-40B4-BE49-F238E27FC236}">
                  <a16:creationId xmlns:a16="http://schemas.microsoft.com/office/drawing/2014/main" id="{F4CF93A5-87BD-0AC3-D51A-ADEF0E6E0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364" y="2132621"/>
              <a:ext cx="213255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Inferences using imprecise probabilities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4AA130-5F7A-B161-BAEB-EB43A700EA42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4191000"/>
            <a:ext cx="3905250" cy="1255713"/>
            <a:chOff x="224122" y="4190529"/>
            <a:chExt cx="3905154" cy="1256479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D6BBB0D-C57E-0F84-0B85-61C8A7F03E5F}"/>
                </a:ext>
              </a:extLst>
            </p:cNvPr>
            <p:cNvSpPr/>
            <p:nvPr/>
          </p:nvSpPr>
          <p:spPr>
            <a:xfrm>
              <a:off x="224122" y="4279483"/>
              <a:ext cx="3667035" cy="1167525"/>
            </a:xfrm>
            <a:custGeom>
              <a:avLst/>
              <a:gdLst>
                <a:gd name="connsiteX0" fmla="*/ 3667448 w 3667448"/>
                <a:gd name="connsiteY0" fmla="*/ 0 h 1168187"/>
                <a:gd name="connsiteX1" fmla="*/ 3558782 w 3667448"/>
                <a:gd name="connsiteY1" fmla="*/ 1168187 h 1168187"/>
                <a:gd name="connsiteX2" fmla="*/ 0 w 3667448"/>
                <a:gd name="connsiteY2" fmla="*/ 638428 h 1168187"/>
                <a:gd name="connsiteX3" fmla="*/ 47541 w 3667448"/>
                <a:gd name="connsiteY3" fmla="*/ 258088 h 1168187"/>
                <a:gd name="connsiteX4" fmla="*/ 3667448 w 3667448"/>
                <a:gd name="connsiteY4" fmla="*/ 0 h 116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448" h="1168187">
                  <a:moveTo>
                    <a:pt x="3667448" y="0"/>
                  </a:moveTo>
                  <a:lnTo>
                    <a:pt x="3558782" y="1168187"/>
                  </a:lnTo>
                  <a:lnTo>
                    <a:pt x="0" y="638428"/>
                  </a:lnTo>
                  <a:lnTo>
                    <a:pt x="47541" y="258088"/>
                  </a:lnTo>
                  <a:lnTo>
                    <a:pt x="36674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7" name="TextBox 5">
              <a:extLst>
                <a:ext uri="{FF2B5EF4-FFF2-40B4-BE49-F238E27FC236}">
                  <a16:creationId xmlns:a16="http://schemas.microsoft.com/office/drawing/2014/main" id="{C4C834E6-C376-D0A0-0BD9-1E6494821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55" y="4319571"/>
              <a:ext cx="11341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Mistaken approach</a:t>
              </a:r>
            </a:p>
          </p:txBody>
        </p:sp>
        <p:sp>
          <p:nvSpPr>
            <p:cNvPr id="32788" name="TextBox 14">
              <a:extLst>
                <a:ext uri="{FF2B5EF4-FFF2-40B4-BE49-F238E27FC236}">
                  <a16:creationId xmlns:a16="http://schemas.microsoft.com/office/drawing/2014/main" id="{206860F1-80FD-4053-7F56-D71C8387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6230" y="4244863"/>
              <a:ext cx="11477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Problem context calls for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32789" name="TextBox 21">
              <a:extLst>
                <a:ext uri="{FF2B5EF4-FFF2-40B4-BE49-F238E27FC236}">
                  <a16:creationId xmlns:a16="http://schemas.microsoft.com/office/drawing/2014/main" id="{5A94F07E-FDEE-06EF-CECA-34DACA608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004" y="4190529"/>
              <a:ext cx="139227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" pitchFamily="2" charset="0"/>
                </a:rPr>
                <a:t>A new logic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0C06C8-F279-C2FA-1D5F-4097257FD0E6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025900"/>
            <a:ext cx="4932363" cy="873125"/>
            <a:chOff x="3850819" y="4025487"/>
            <a:chExt cx="4933227" cy="87386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B446195-0692-65A2-48E5-4F1AA458E1BB}"/>
                </a:ext>
              </a:extLst>
            </p:cNvPr>
            <p:cNvSpPr/>
            <p:nvPr/>
          </p:nvSpPr>
          <p:spPr>
            <a:xfrm rot="21139314" flipV="1">
              <a:off x="3850819" y="4435407"/>
              <a:ext cx="3116809" cy="332068"/>
            </a:xfrm>
            <a:custGeom>
              <a:avLst/>
              <a:gdLst>
                <a:gd name="connsiteX0" fmla="*/ 0 w 2933958"/>
                <a:gd name="connsiteY0" fmla="*/ 163002 h 258087"/>
                <a:gd name="connsiteX1" fmla="*/ 2933958 w 2933958"/>
                <a:gd name="connsiteY1" fmla="*/ 0 h 258087"/>
                <a:gd name="connsiteX2" fmla="*/ 2900000 w 2933958"/>
                <a:gd name="connsiteY2" fmla="*/ 258087 h 258087"/>
                <a:gd name="connsiteX3" fmla="*/ 0 w 2933958"/>
                <a:gd name="connsiteY3" fmla="*/ 163002 h 25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958" h="258087">
                  <a:moveTo>
                    <a:pt x="0" y="163002"/>
                  </a:moveTo>
                  <a:lnTo>
                    <a:pt x="2933958" y="0"/>
                  </a:lnTo>
                  <a:lnTo>
                    <a:pt x="2900000" y="258087"/>
                  </a:lnTo>
                  <a:lnTo>
                    <a:pt x="0" y="163002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19">
              <a:extLst>
                <a:ext uri="{FF2B5EF4-FFF2-40B4-BE49-F238E27FC236}">
                  <a16:creationId xmlns:a16="http://schemas.microsoft.com/office/drawing/2014/main" id="{3B6E2504-7429-0C18-A9D0-3E1CAB6A5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757" y="4170153"/>
              <a:ext cx="2010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Simulate it within the old logic?</a:t>
              </a:r>
            </a:p>
          </p:txBody>
        </p:sp>
        <p:pic>
          <p:nvPicPr>
            <p:cNvPr id="32784" name="Picture 24" descr="sad.png">
              <a:extLst>
                <a:ext uri="{FF2B5EF4-FFF2-40B4-BE49-F238E27FC236}">
                  <a16:creationId xmlns:a16="http://schemas.microsoft.com/office/drawing/2014/main" id="{D64B758D-8B94-773E-C2B9-7CDF1CCED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094" y="4025487"/>
              <a:ext cx="803952" cy="8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TextBox 25">
              <a:extLst>
                <a:ext uri="{FF2B5EF4-FFF2-40B4-BE49-F238E27FC236}">
                  <a16:creationId xmlns:a16="http://schemas.microsoft.com/office/drawing/2014/main" id="{B4D96931-AE89-B15E-4C02-7DDC99F28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4146" y="4183737"/>
              <a:ext cx="69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NO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648D64-E425-B255-4421-215ED8F2802F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245100"/>
            <a:ext cx="4862513" cy="1049338"/>
            <a:chOff x="3771806" y="5245146"/>
            <a:chExt cx="4862826" cy="1049135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5E2574C-D3A3-9F7B-C5CF-17576A75F7E8}"/>
                </a:ext>
              </a:extLst>
            </p:cNvPr>
            <p:cNvSpPr/>
            <p:nvPr/>
          </p:nvSpPr>
          <p:spPr>
            <a:xfrm rot="1302739">
              <a:off x="3771806" y="5245146"/>
              <a:ext cx="3221245" cy="471397"/>
            </a:xfrm>
            <a:custGeom>
              <a:avLst/>
              <a:gdLst>
                <a:gd name="connsiteX0" fmla="*/ 0 w 2933958"/>
                <a:gd name="connsiteY0" fmla="*/ 163002 h 258087"/>
                <a:gd name="connsiteX1" fmla="*/ 2933958 w 2933958"/>
                <a:gd name="connsiteY1" fmla="*/ 0 h 258087"/>
                <a:gd name="connsiteX2" fmla="*/ 2900000 w 2933958"/>
                <a:gd name="connsiteY2" fmla="*/ 258087 h 258087"/>
                <a:gd name="connsiteX3" fmla="*/ 0 w 2933958"/>
                <a:gd name="connsiteY3" fmla="*/ 163002 h 25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958" h="258087">
                  <a:moveTo>
                    <a:pt x="0" y="163002"/>
                  </a:moveTo>
                  <a:lnTo>
                    <a:pt x="2933958" y="0"/>
                  </a:lnTo>
                  <a:lnTo>
                    <a:pt x="2900000" y="258087"/>
                  </a:lnTo>
                  <a:lnTo>
                    <a:pt x="0" y="163002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9" name="TextBox 20">
              <a:extLst>
                <a:ext uri="{FF2B5EF4-FFF2-40B4-BE49-F238E27FC236}">
                  <a16:creationId xmlns:a16="http://schemas.microsoft.com/office/drawing/2014/main" id="{81AA6861-FBFD-17CD-7E54-454EFE922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257" y="5508135"/>
              <a:ext cx="17793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Recognize the new logic?</a:t>
              </a:r>
            </a:p>
          </p:txBody>
        </p:sp>
        <p:sp>
          <p:nvSpPr>
            <p:cNvPr id="32780" name="TextBox 27">
              <a:extLst>
                <a:ext uri="{FF2B5EF4-FFF2-40B4-BE49-F238E27FC236}">
                  <a16:creationId xmlns:a16="http://schemas.microsoft.com/office/drawing/2014/main" id="{F61CAA98-2853-7327-7A06-FC4E04854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9064" y="5610011"/>
              <a:ext cx="780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YES</a:t>
              </a:r>
            </a:p>
          </p:txBody>
        </p:sp>
        <p:pic>
          <p:nvPicPr>
            <p:cNvPr id="32781" name="Picture 28" descr="happy.png">
              <a:extLst>
                <a:ext uri="{FF2B5EF4-FFF2-40B4-BE49-F238E27FC236}">
                  <a16:creationId xmlns:a16="http://schemas.microsoft.com/office/drawing/2014/main" id="{47F4F737-9716-7C8C-D2BF-688B0C4C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551" y="5547362"/>
              <a:ext cx="539081" cy="74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767CBBB4-F74B-F2DE-BCF1-26DBF8B5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579601-E8EE-6247-B291-D2316A6179F0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Freeform 8">
            <a:extLst>
              <a:ext uri="{FF2B5EF4-FFF2-40B4-BE49-F238E27FC236}">
                <a16:creationId xmlns:a16="http://schemas.microsoft.com/office/drawing/2014/main" id="{ED50A108-FA07-9FF2-1DB0-BB522C71DF70}"/>
              </a:ext>
            </a:extLst>
          </p:cNvPr>
          <p:cNvSpPr>
            <a:spLocks/>
          </p:cNvSpPr>
          <p:nvPr/>
        </p:nvSpPr>
        <p:spPr bwMode="auto">
          <a:xfrm>
            <a:off x="685800" y="304800"/>
            <a:ext cx="7239000" cy="83820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47A93F0-1FCF-37D8-74E7-EB32D95CE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200025"/>
            <a:ext cx="8008937" cy="1003300"/>
          </a:xfrm>
        </p:spPr>
        <p:txBody>
          <a:bodyPr/>
          <a:lstStyle/>
          <a:p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Surface Logic</a:t>
            </a:r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</a:t>
            </a:r>
            <a:r>
              <a:rPr lang="en-US" altLang="ja-JP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Analogy in Geometry</a:t>
            </a: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796" name="Picture 4" descr="trinagle1">
            <a:extLst>
              <a:ext uri="{FF2B5EF4-FFF2-40B4-BE49-F238E27FC236}">
                <a16:creationId xmlns:a16="http://schemas.microsoft.com/office/drawing/2014/main" id="{A769097D-1BB4-CDAD-94D5-1FBED9A8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71588"/>
            <a:ext cx="307181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11">
            <a:extLst>
              <a:ext uri="{FF2B5EF4-FFF2-40B4-BE49-F238E27FC236}">
                <a16:creationId xmlns:a16="http://schemas.microsoft.com/office/drawing/2014/main" id="{3DCD88F3-B23F-4C9E-1A0E-E01F1232B5AC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1374775"/>
            <a:ext cx="2473325" cy="915988"/>
            <a:chOff x="2217" y="866"/>
            <a:chExt cx="1558" cy="577"/>
          </a:xfrm>
        </p:grpSpPr>
        <p:sp>
          <p:nvSpPr>
            <p:cNvPr id="33805" name="Freeform 9">
              <a:extLst>
                <a:ext uri="{FF2B5EF4-FFF2-40B4-BE49-F238E27FC236}">
                  <a16:creationId xmlns:a16="http://schemas.microsoft.com/office/drawing/2014/main" id="{FCEB810F-AC2B-DCE9-27DD-908C0025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871"/>
              <a:ext cx="528" cy="202"/>
            </a:xfrm>
            <a:custGeom>
              <a:avLst/>
              <a:gdLst>
                <a:gd name="T0" fmla="*/ 30 w 528"/>
                <a:gd name="T1" fmla="*/ 202 h 202"/>
                <a:gd name="T2" fmla="*/ 0 w 528"/>
                <a:gd name="T3" fmla="*/ 0 h 202"/>
                <a:gd name="T4" fmla="*/ 409 w 528"/>
                <a:gd name="T5" fmla="*/ 30 h 202"/>
                <a:gd name="T6" fmla="*/ 528 w 528"/>
                <a:gd name="T7" fmla="*/ 196 h 202"/>
                <a:gd name="T8" fmla="*/ 30 w 528"/>
                <a:gd name="T9" fmla="*/ 202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202">
                  <a:moveTo>
                    <a:pt x="30" y="202"/>
                  </a:moveTo>
                  <a:lnTo>
                    <a:pt x="0" y="0"/>
                  </a:lnTo>
                  <a:lnTo>
                    <a:pt x="409" y="30"/>
                  </a:lnTo>
                  <a:lnTo>
                    <a:pt x="528" y="196"/>
                  </a:lnTo>
                  <a:lnTo>
                    <a:pt x="30" y="202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6" name="Rectangle 6">
              <a:extLst>
                <a:ext uri="{FF2B5EF4-FFF2-40B4-BE49-F238E27FC236}">
                  <a16:creationId xmlns:a16="http://schemas.microsoft.com/office/drawing/2014/main" id="{EEEE3422-EAD1-D715-8F8A-DDD6DFDD2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866"/>
              <a:ext cx="155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can simulate virtually any non-Euclidean geometry …</a:t>
              </a:r>
            </a:p>
          </p:txBody>
        </p:sp>
      </p:grpSp>
      <p:grpSp>
        <p:nvGrpSpPr>
          <p:cNvPr id="26636" name="Group 12">
            <a:extLst>
              <a:ext uri="{FF2B5EF4-FFF2-40B4-BE49-F238E27FC236}">
                <a16:creationId xmlns:a16="http://schemas.microsoft.com/office/drawing/2014/main" id="{CAFAC13F-035A-8BA1-FE96-0BE4DD34C124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3011488"/>
            <a:ext cx="6275387" cy="3213100"/>
            <a:chOff x="997" y="1897"/>
            <a:chExt cx="3953" cy="2024"/>
          </a:xfrm>
        </p:grpSpPr>
        <p:pic>
          <p:nvPicPr>
            <p:cNvPr id="33803" name="Picture 5" descr="triangle2">
              <a:extLst>
                <a:ext uri="{FF2B5EF4-FFF2-40B4-BE49-F238E27FC236}">
                  <a16:creationId xmlns:a16="http://schemas.microsoft.com/office/drawing/2014/main" id="{19D1C6E7-0C50-E38C-EB63-C60C9A0F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897"/>
              <a:ext cx="1888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Rectangle 7">
              <a:extLst>
                <a:ext uri="{FF2B5EF4-FFF2-40B4-BE49-F238E27FC236}">
                  <a16:creationId xmlns:a16="http://schemas.microsoft.com/office/drawing/2014/main" id="{1A6BDA4E-74E3-C999-834D-3023072FD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448"/>
              <a:ext cx="18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…by embedding the surface in a higher dimensioned Euclidean space.</a:t>
              </a:r>
            </a:p>
          </p:txBody>
        </p:sp>
      </p:grpSp>
      <p:sp>
        <p:nvSpPr>
          <p:cNvPr id="33799" name="Rectangle 13">
            <a:extLst>
              <a:ext uri="{FF2B5EF4-FFF2-40B4-BE49-F238E27FC236}">
                <a16:creationId xmlns:a16="http://schemas.microsoft.com/office/drawing/2014/main" id="{68895010-5A50-4685-F879-B94DC1BA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6B640292-9FA9-FB92-5632-F57FA3EE54E7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5546725"/>
            <a:ext cx="3538538" cy="739775"/>
            <a:chOff x="396" y="3494"/>
            <a:chExt cx="2229" cy="466"/>
          </a:xfrm>
        </p:grpSpPr>
        <p:sp>
          <p:nvSpPr>
            <p:cNvPr id="33801" name="Freeform 14">
              <a:extLst>
                <a:ext uri="{FF2B5EF4-FFF2-40B4-BE49-F238E27FC236}">
                  <a16:creationId xmlns:a16="http://schemas.microsoft.com/office/drawing/2014/main" id="{0FAAB3A8-4D5D-73F2-FF3B-4DB23533D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3537"/>
              <a:ext cx="1890" cy="423"/>
            </a:xfrm>
            <a:custGeom>
              <a:avLst/>
              <a:gdLst>
                <a:gd name="T0" fmla="*/ 0 w 657"/>
                <a:gd name="T1" fmla="*/ 2996 h 286"/>
                <a:gd name="T2" fmla="*/ 97509 w 657"/>
                <a:gd name="T3" fmla="*/ 72 h 286"/>
                <a:gd name="T4" fmla="*/ 372356 w 657"/>
                <a:gd name="T5" fmla="*/ 0 h 286"/>
                <a:gd name="T6" fmla="*/ 302624 w 657"/>
                <a:gd name="T7" fmla="*/ 2054 h 286"/>
                <a:gd name="T8" fmla="*/ 0 w 657"/>
                <a:gd name="T9" fmla="*/ 299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7" h="286">
                  <a:moveTo>
                    <a:pt x="0" y="286"/>
                  </a:moveTo>
                  <a:lnTo>
                    <a:pt x="172" y="7"/>
                  </a:lnTo>
                  <a:lnTo>
                    <a:pt x="657" y="0"/>
                  </a:lnTo>
                  <a:lnTo>
                    <a:pt x="534" y="19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2" name="Rectangle 15">
              <a:extLst>
                <a:ext uri="{FF2B5EF4-FFF2-40B4-BE49-F238E27FC236}">
                  <a16:creationId xmlns:a16="http://schemas.microsoft.com/office/drawing/2014/main" id="{7CC70A7C-2771-3714-C38E-4B6DA658C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3494"/>
              <a:ext cx="222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That does not make Euclidean geometry the One True geometry.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D3FBDE6-8B22-8AE9-D97E-808F0F189337}"/>
              </a:ext>
            </a:extLst>
          </p:cNvPr>
          <p:cNvSpPr/>
          <p:nvPr/>
        </p:nvSpPr>
        <p:spPr>
          <a:xfrm>
            <a:off x="2809875" y="631825"/>
            <a:ext cx="4835525" cy="4802188"/>
          </a:xfrm>
          <a:custGeom>
            <a:avLst/>
            <a:gdLst>
              <a:gd name="connsiteX0" fmla="*/ 2288759 w 4835597"/>
              <a:gd name="connsiteY0" fmla="*/ 0 h 4801788"/>
              <a:gd name="connsiteX1" fmla="*/ 4835597 w 4835597"/>
              <a:gd name="connsiteY1" fmla="*/ 2404290 h 4801788"/>
              <a:gd name="connsiteX2" fmla="*/ 3151288 w 4835597"/>
              <a:gd name="connsiteY2" fmla="*/ 4801788 h 4801788"/>
              <a:gd name="connsiteX3" fmla="*/ 0 w 4835597"/>
              <a:gd name="connsiteY3" fmla="*/ 3477391 h 4801788"/>
              <a:gd name="connsiteX4" fmla="*/ 2288759 w 4835597"/>
              <a:gd name="connsiteY4" fmla="*/ 0 h 48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597" h="4801788">
                <a:moveTo>
                  <a:pt x="2288759" y="0"/>
                </a:moveTo>
                <a:lnTo>
                  <a:pt x="4835597" y="2404290"/>
                </a:lnTo>
                <a:lnTo>
                  <a:pt x="3151288" y="4801788"/>
                </a:lnTo>
                <a:lnTo>
                  <a:pt x="0" y="3477391"/>
                </a:lnTo>
                <a:lnTo>
                  <a:pt x="228875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9941AC9F-7687-8999-8AF2-7B813555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2068513"/>
            <a:ext cx="4803775" cy="2130425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</a:rPr>
              <a:t>The Infinite Lottery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7E265616-C36F-9D96-8A49-2804460B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80BFDF3-A9E1-1989-ABEE-0EE12509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C8C8E5-65AF-2541-963E-E7EC9F2DA88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BBE424C-8A3E-8D0D-99B6-A30FAA5882EA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4149725"/>
            <a:ext cx="5537200" cy="1570038"/>
            <a:chOff x="3232150" y="4149725"/>
            <a:chExt cx="5537199" cy="156966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DD818AC-CB9E-BF02-6393-4078D6D21D05}"/>
                </a:ext>
              </a:extLst>
            </p:cNvPr>
            <p:cNvSpPr/>
            <p:nvPr/>
          </p:nvSpPr>
          <p:spPr>
            <a:xfrm>
              <a:off x="3232150" y="4254475"/>
              <a:ext cx="5086349" cy="1447451"/>
            </a:xfrm>
            <a:custGeom>
              <a:avLst/>
              <a:gdLst>
                <a:gd name="connsiteX0" fmla="*/ 254000 w 5086350"/>
                <a:gd name="connsiteY0" fmla="*/ 0 h 1447800"/>
                <a:gd name="connsiteX1" fmla="*/ 5086350 w 5086350"/>
                <a:gd name="connsiteY1" fmla="*/ 95250 h 1447800"/>
                <a:gd name="connsiteX2" fmla="*/ 5067300 w 5086350"/>
                <a:gd name="connsiteY2" fmla="*/ 1447800 h 1447800"/>
                <a:gd name="connsiteX3" fmla="*/ 0 w 5086350"/>
                <a:gd name="connsiteY3" fmla="*/ 1225550 h 1447800"/>
                <a:gd name="connsiteX4" fmla="*/ 254000 w 5086350"/>
                <a:gd name="connsiteY4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1447800">
                  <a:moveTo>
                    <a:pt x="254000" y="0"/>
                  </a:moveTo>
                  <a:lnTo>
                    <a:pt x="5086350" y="95250"/>
                  </a:lnTo>
                  <a:lnTo>
                    <a:pt x="5067300" y="1447800"/>
                  </a:lnTo>
                  <a:lnTo>
                    <a:pt x="0" y="12255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B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9" name="TextBox 31">
              <a:extLst>
                <a:ext uri="{FF2B5EF4-FFF2-40B4-BE49-F238E27FC236}">
                  <a16:creationId xmlns:a16="http://schemas.microsoft.com/office/drawing/2014/main" id="{4995A63A-71CA-9F55-6BCB-4EAFBF903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0" y="4149725"/>
              <a:ext cx="292099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Chances of each ball or each set is invariant under relabeling of the balls.</a:t>
              </a:r>
            </a:p>
          </p:txBody>
        </p:sp>
        <p:sp>
          <p:nvSpPr>
            <p:cNvPr id="36910" name="TextBox 3">
              <a:extLst>
                <a:ext uri="{FF2B5EF4-FFF2-40B4-BE49-F238E27FC236}">
                  <a16:creationId xmlns:a16="http://schemas.microsoft.com/office/drawing/2014/main" id="{D0E33F0A-7CD1-2280-6ADC-297F85707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2100" y="4591050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F2F418-726E-20F4-EA19-AFA4797B0540}"/>
              </a:ext>
            </a:extLst>
          </p:cNvPr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27ACD79-C6D0-483A-DE73-806550854C1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A630E6-9A7A-BC9E-E91A-1D46D6DCC56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6BD3D-01DB-26D1-BC70-02488A76E7E8}"/>
              </a:ext>
            </a:extLst>
          </p:cNvPr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827B37D-2606-A74A-E3EB-0BD917A99878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6A4F456-AC07-ACD2-88D0-245C3E5EB3E9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8781C2-8873-A00F-0AEC-6DDDD159D567}"/>
              </a:ext>
            </a:extLst>
          </p:cNvPr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9E2BFF-32C6-9DC0-E93A-8A53565EC76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D1DD12D-2B88-25E9-2F35-6DD1E4D9CCC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C58E174-627E-60CB-CAAE-30A3D079DBE1}"/>
              </a:ext>
            </a:extLst>
          </p:cNvPr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69B5536-FDD1-5C0D-A1F0-8BF38EF6309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149AA8B-3D55-7F17-AC42-9FC81F59D12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8B6BFDF-C4CB-BE96-4EAD-B4C61A2F9694}"/>
              </a:ext>
            </a:extLst>
          </p:cNvPr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1C01E5B-D29B-E9E9-1AC1-F55A541141B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031331F-5305-17E3-803F-F20E738E85C4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2B582C2-B75B-C7C0-14B2-071B64B06643}"/>
              </a:ext>
            </a:extLst>
          </p:cNvPr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A457089-68ED-D667-4A2F-E8F877C29216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31C4ED0-16AB-BF03-0008-BF8B6DF2CF26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6BAD48-BA2E-20D9-B593-39C86CC53439}"/>
              </a:ext>
            </a:extLst>
          </p:cNvPr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2E26E0D-03F2-CB7D-7258-D513E034BC2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9A1E2DE-8F8D-E421-F96F-2B8E2EB0AF6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9AADCFB-449C-BF4E-DC61-E9A3ABE4BF22}"/>
              </a:ext>
            </a:extLst>
          </p:cNvPr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A73F7FC-7BB4-2D3B-4916-109F3244F560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C372FCC-7D34-0126-523C-C0F0C6AF4D1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D16FE3-D4F2-60D3-E7B2-A906255E6E2F}"/>
              </a:ext>
            </a:extLst>
          </p:cNvPr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2B6616-77E4-B1A5-354F-6A6A5DABC18F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7F33F05-640B-9749-1765-A910214EDE2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BA6F6C-E3F6-47F9-19B2-15AA409B72B2}"/>
              </a:ext>
            </a:extLst>
          </p:cNvPr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F60E680-81AF-2859-0A50-6579AAAE6C0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2A2ED67-132C-DEC8-3CAD-77174E3D43C8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515E9B1-4DF0-7CBA-4DF8-53367B3FEF9C}"/>
              </a:ext>
            </a:extLst>
          </p:cNvPr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C18E051-07CD-06A3-E279-61B5BA6E63F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2F8C197-9C9E-412F-C9DE-1A0DC3317E0E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2233EDC-E420-B880-CD41-E6C51C8C09D7}"/>
              </a:ext>
            </a:extLst>
          </p:cNvPr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41559D9-BA8F-581A-F46B-5B60464EC1B5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E51E155-356C-BE6D-D895-BD24EEB057EA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09F3546-FF25-DD90-0ECE-26B4BF7A768A}"/>
              </a:ext>
            </a:extLst>
          </p:cNvPr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AEC137-11BB-A487-8CD3-A70AED0B4F6A}"/>
              </a:ext>
            </a:extLst>
          </p:cNvPr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C15BE3-DBE2-1313-0D49-66FEF9E9E0DB}"/>
              </a:ext>
            </a:extLst>
          </p:cNvPr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1" name="Title 1">
            <a:extLst>
              <a:ext uri="{FF2B5EF4-FFF2-40B4-BE49-F238E27FC236}">
                <a16:creationId xmlns:a16="http://schemas.microsoft.com/office/drawing/2014/main" id="{D6674D94-E623-87DC-7816-FB2F4272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63" y="306388"/>
            <a:ext cx="5260975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 fair lottery machine</a:t>
            </a:r>
          </a:p>
        </p:txBody>
      </p:sp>
      <p:sp>
        <p:nvSpPr>
          <p:cNvPr id="36882" name="Content Placeholder 2">
            <a:extLst>
              <a:ext uri="{FF2B5EF4-FFF2-40B4-BE49-F238E27FC236}">
                <a16:creationId xmlns:a16="http://schemas.microsoft.com/office/drawing/2014/main" id="{09B721DD-07EB-357D-9DCD-1650FCAE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6883" name="Slide Number Placeholder 3">
            <a:extLst>
              <a:ext uri="{FF2B5EF4-FFF2-40B4-BE49-F238E27FC236}">
                <a16:creationId xmlns:a16="http://schemas.microsoft.com/office/drawing/2014/main" id="{B6A23EFE-3EB7-85FF-A6B8-9D3F3A08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AF52C6-4EB2-2B4D-96BF-1E7039801AC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6884" name="Picture 8" descr="machine.gif">
            <a:extLst>
              <a:ext uri="{FF2B5EF4-FFF2-40B4-BE49-F238E27FC236}">
                <a16:creationId xmlns:a16="http://schemas.microsoft.com/office/drawing/2014/main" id="{659A53AE-8873-CEDE-4435-C483765F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5" name="Group 27">
            <a:extLst>
              <a:ext uri="{FF2B5EF4-FFF2-40B4-BE49-F238E27FC236}">
                <a16:creationId xmlns:a16="http://schemas.microsoft.com/office/drawing/2014/main" id="{0398024E-43C5-06C2-B8A1-6BFD1033D853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B1D53D-A7A4-DC1B-9BA4-6BCD9874B027}"/>
                </a:ext>
              </a:extLst>
            </p:cNvPr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1F0E470-380F-A99E-875A-F98741CB0FA8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AAD5E73-C813-994A-9E25-35E0259D1EC4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8A9BAC-1B09-5648-B39D-22D6776BA211}"/>
                </a:ext>
              </a:extLst>
            </p:cNvPr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27</a:t>
              </a:r>
            </a:p>
          </p:txBody>
        </p:sp>
      </p:grpSp>
      <p:sp>
        <p:nvSpPr>
          <p:cNvPr id="36886" name="TextBox 30">
            <a:extLst>
              <a:ext uri="{FF2B5EF4-FFF2-40B4-BE49-F238E27FC236}">
                <a16:creationId xmlns:a16="http://schemas.microsoft.com/office/drawing/2014/main" id="{934D377A-5932-297D-A5A2-5B8ACF52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4127500"/>
            <a:ext cx="2635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latin typeface="Times" pitchFamily="2" charset="0"/>
              </a:rPr>
              <a:t>Selection made among infinitely many balls 1, 2, 3, </a:t>
            </a:r>
            <a:r>
              <a:rPr lang="is-IS" altLang="en-US">
                <a:latin typeface="Times" pitchFamily="2" charset="0"/>
              </a:rPr>
              <a:t>… without favor.</a:t>
            </a:r>
            <a:endParaRPr lang="en-US" altLang="en-US">
              <a:latin typeface="Times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94D438-97FF-6A8E-C7FB-08D30A0C93A3}"/>
              </a:ext>
            </a:extLst>
          </p:cNvPr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6606DCA-766C-DA8F-08DC-CE972D6D69B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DC9D2F-70BE-E567-DE99-5CB9D35DD9A5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B38920-4CED-87A8-C382-17C34BA10430}"/>
              </a:ext>
            </a:extLst>
          </p:cNvPr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9049CF-BFF7-354B-DFE5-4AF1D2DB84C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8A9A1C7-9A6E-9CBC-2834-077271D07D15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1859B0-6342-06ED-4010-7F78256C813C}"/>
              </a:ext>
            </a:extLst>
          </p:cNvPr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C60BBB-F4E1-C050-11D4-C97E9E3575F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AA9132F-EF9F-C1AB-8514-6030927807D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BA781B-C3D5-EB47-A52C-C2023525A2FE}"/>
              </a:ext>
            </a:extLst>
          </p:cNvPr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E3CCCD-B652-301A-CF41-07C233C7CA6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D8F334-E72D-D0CF-0EBF-CBF18C66C8CA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70C3E3-A549-A812-89BF-9EE31C96CDA6}"/>
              </a:ext>
            </a:extLst>
          </p:cNvPr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EFC446-AB5C-3A61-C45A-02560F1E6E1A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910116-DD58-FC13-86F8-C4F55F5DA38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367CEF-A735-B3ED-FFCA-7A3BC2D99B90}"/>
              </a:ext>
            </a:extLst>
          </p:cNvPr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F57184C-D8B3-4CE6-492D-3B8872D2B34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9AE9A7E-EDC1-0F9B-1475-6F4B8C85C1DA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8EDD2C-63CA-1C77-DFD0-62FB1104E4A1}"/>
              </a:ext>
            </a:extLst>
          </p:cNvPr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B7CDE7-661B-ABC3-4A0A-08311AE4339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EAAA61-846B-CBB6-35FF-13AB282415D0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1FBC62-8B62-6857-F801-17CF496C7F1A}"/>
              </a:ext>
            </a:extLst>
          </p:cNvPr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75EFF7-84AE-29AC-D7B6-B4657E9CC1D6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667D3E6-5DF4-29A8-0BF7-CB3226983564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FC7C7E-074A-2F07-F673-AD2DA0E7A798}"/>
              </a:ext>
            </a:extLst>
          </p:cNvPr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5719474-7848-CCFD-E7FB-38FB8747CD69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70F5AA-C3D7-A647-94EE-3ABE035907C1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0AFE24-DC9A-0AB1-8676-10AE567AD0A4}"/>
              </a:ext>
            </a:extLst>
          </p:cNvPr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D120918-7DD7-6EEA-2D40-C881E320AB05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BA9C38E-F9B9-B979-4566-C5EC3C6650F3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C4E564-7896-325C-1DBB-EA1138F13B51}"/>
              </a:ext>
            </a:extLst>
          </p:cNvPr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CA241BF-42B6-1769-D01E-9C3601D999F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753CFD7-6D10-B27A-C04E-301D2D3FAB6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7C639A-5F8D-396D-3BB9-205AEFA3557F}"/>
              </a:ext>
            </a:extLst>
          </p:cNvPr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B363690-3F7F-8D04-CA8C-088BDE7CEB05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E17DAF5-CDCC-F55D-AF08-6530559A5138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17AF99-3409-96DC-EC82-DE1DD086DF03}"/>
              </a:ext>
            </a:extLst>
          </p:cNvPr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1A1B7EB-52FB-FFC8-D065-3526890CC138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8D2831-9767-140F-CF04-117EE0D0E56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EDAD4B-2A6C-A590-FD5D-DDA8417BCACA}"/>
              </a:ext>
            </a:extLst>
          </p:cNvPr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9A92DA6-CD38-7879-3360-C2BD8635AE0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4A372A6-7C9B-F2E5-7E56-92C6DB9EBEF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CC96A8D-87B2-857A-C989-BBE24BD9180A}"/>
              </a:ext>
            </a:extLst>
          </p:cNvPr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EE68EB-A1C7-045E-1B30-C136372FE99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BAED726-6373-57C1-F811-C207DAB3208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D2AF180-4928-15B2-76BD-2666EE68F96F}"/>
              </a:ext>
            </a:extLst>
          </p:cNvPr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09268D-1835-961D-3B62-20B8278D1C65}"/>
              </a:ext>
            </a:extLst>
          </p:cNvPr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5A4D02F-C14D-7D31-CBF0-B7FC63764383}"/>
              </a:ext>
            </a:extLst>
          </p:cNvPr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2A8A47-22CF-3BC9-13F1-DE00022C83D4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A7EB652-96E8-4D83-BFB0-DB2FF79D77F5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FD20002-04FA-3503-1DB5-1BE0A94895BF}"/>
              </a:ext>
            </a:extLst>
          </p:cNvPr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>
            <a:extLst>
              <a:ext uri="{FF2B5EF4-FFF2-40B4-BE49-F238E27FC236}">
                <a16:creationId xmlns:a16="http://schemas.microsoft.com/office/drawing/2014/main" id="{83D4CB82-BD4C-E46D-06A5-A7D7528FEFEA}"/>
              </a:ext>
            </a:extLst>
          </p:cNvPr>
          <p:cNvSpPr/>
          <p:nvPr/>
        </p:nvSpPr>
        <p:spPr>
          <a:xfrm>
            <a:off x="449263" y="277813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A5E0E039-502A-FD77-A4D0-1461AF5B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-28575"/>
            <a:ext cx="8008937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Odd and even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43D8D90-ABD4-E823-1A91-BFCD9262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BB0181E-2C6D-E19F-4DFC-EED73841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F48357-927B-7F4F-99A8-B6551273524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7726A6-191D-3288-18F0-A4477B378F6C}"/>
              </a:ext>
            </a:extLst>
          </p:cNvPr>
          <p:cNvGrpSpPr/>
          <p:nvPr/>
        </p:nvGrpSpPr>
        <p:grpSpPr>
          <a:xfrm>
            <a:off x="1467927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398F3D-91D6-227A-D9A3-826C8D146F74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9ED205-03BF-F18C-F156-B869D5118574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6A757-ED9E-0054-0EF6-E64457E10FFB}"/>
              </a:ext>
            </a:extLst>
          </p:cNvPr>
          <p:cNvGrpSpPr/>
          <p:nvPr/>
        </p:nvGrpSpPr>
        <p:grpSpPr>
          <a:xfrm>
            <a:off x="600229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8B99DA-76A7-109A-D368-96F05B0AB4DF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F98A93-A2B8-4FF4-DAA0-341C3AAD5D5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21159D-66A0-298B-DEDB-8FFA0609B75F}"/>
              </a:ext>
            </a:extLst>
          </p:cNvPr>
          <p:cNvGrpSpPr/>
          <p:nvPr/>
        </p:nvGrpSpPr>
        <p:grpSpPr>
          <a:xfrm>
            <a:off x="3203323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9535C5-3928-43EB-059E-2DD75BEE18D4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FBB0DD-704C-94E7-1652-2B194B54F552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06FA11-4DCC-1B81-D41C-AF768D0D80B2}"/>
              </a:ext>
            </a:extLst>
          </p:cNvPr>
          <p:cNvGrpSpPr/>
          <p:nvPr/>
        </p:nvGrpSpPr>
        <p:grpSpPr>
          <a:xfrm>
            <a:off x="2335625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69416C-CE3B-AB63-8E77-0521AF543967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09E40C-2D54-D497-5F10-6858F3F00B2E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75F360-CBD4-475A-C678-507D151DECB9}"/>
              </a:ext>
            </a:extLst>
          </p:cNvPr>
          <p:cNvGrpSpPr/>
          <p:nvPr/>
        </p:nvGrpSpPr>
        <p:grpSpPr>
          <a:xfrm>
            <a:off x="4938719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EE5B8-434D-E6BD-3367-C0AD51BE2805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92EB8F-2860-DC08-7467-60CA521F0F74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FDD7F9-AF88-A043-A74A-FFA1C0D08356}"/>
              </a:ext>
            </a:extLst>
          </p:cNvPr>
          <p:cNvGrpSpPr/>
          <p:nvPr/>
        </p:nvGrpSpPr>
        <p:grpSpPr>
          <a:xfrm>
            <a:off x="4071021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EE67C0-6A87-9A23-F9B1-D3FF41472996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03AFA2-7BA5-765D-94AF-96AA9C7EC568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4E20A5-46AF-0B69-B0B6-B4468809CA84}"/>
              </a:ext>
            </a:extLst>
          </p:cNvPr>
          <p:cNvGrpSpPr/>
          <p:nvPr/>
        </p:nvGrpSpPr>
        <p:grpSpPr>
          <a:xfrm>
            <a:off x="6674115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37A474-C098-EC69-C8BA-5C9E76C640B8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58AA13-9C28-32E6-B826-7A6537EE0913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D6B7E9-176F-3642-8D01-AD884ECAD060}"/>
              </a:ext>
            </a:extLst>
          </p:cNvPr>
          <p:cNvGrpSpPr/>
          <p:nvPr/>
        </p:nvGrpSpPr>
        <p:grpSpPr>
          <a:xfrm>
            <a:off x="5806417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B664E9-FBAE-5FE9-8B60-53B98A7F8251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B3E2AC-0F0F-3310-9671-C1D10168152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A0A980-6C12-A70E-653D-41EB7D6A2273}"/>
              </a:ext>
            </a:extLst>
          </p:cNvPr>
          <p:cNvGrpSpPr/>
          <p:nvPr/>
        </p:nvGrpSpPr>
        <p:grpSpPr>
          <a:xfrm>
            <a:off x="7541813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5B614-FC7A-27BD-1EC4-0B4B2758B5F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D87C139-DCA1-4ECF-4CB6-A32C6F18A466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9AB20B5-7CB1-5AA3-3FE1-54F1942E3412}"/>
              </a:ext>
            </a:extLst>
          </p:cNvPr>
          <p:cNvSpPr/>
          <p:nvPr/>
        </p:nvSpPr>
        <p:spPr>
          <a:xfrm>
            <a:off x="723509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F63D86A-1690-8435-FE8D-CB0D592B8914}"/>
              </a:ext>
            </a:extLst>
          </p:cNvPr>
          <p:cNvSpPr/>
          <p:nvPr/>
        </p:nvSpPr>
        <p:spPr>
          <a:xfrm>
            <a:off x="1593050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87384E-0C6A-58ED-2410-FFE7290E1E80}"/>
              </a:ext>
            </a:extLst>
          </p:cNvPr>
          <p:cNvSpPr/>
          <p:nvPr/>
        </p:nvSpPr>
        <p:spPr>
          <a:xfrm>
            <a:off x="2462591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BFFEBC-3B73-3683-E7CC-B2C838112919}"/>
              </a:ext>
            </a:extLst>
          </p:cNvPr>
          <p:cNvSpPr/>
          <p:nvPr/>
        </p:nvSpPr>
        <p:spPr>
          <a:xfrm>
            <a:off x="3332132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2E58E7-836A-5699-8D9B-3073A5F193F6}"/>
              </a:ext>
            </a:extLst>
          </p:cNvPr>
          <p:cNvSpPr/>
          <p:nvPr/>
        </p:nvSpPr>
        <p:spPr>
          <a:xfrm>
            <a:off x="4201673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D68307-445E-61C8-D56C-5EA4F87400DE}"/>
              </a:ext>
            </a:extLst>
          </p:cNvPr>
          <p:cNvSpPr/>
          <p:nvPr/>
        </p:nvSpPr>
        <p:spPr>
          <a:xfrm>
            <a:off x="5071214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95AFA9-AD9A-7000-42B3-6D57638B3038}"/>
              </a:ext>
            </a:extLst>
          </p:cNvPr>
          <p:cNvSpPr/>
          <p:nvPr/>
        </p:nvSpPr>
        <p:spPr>
          <a:xfrm>
            <a:off x="594075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CAACD3-80F1-CC77-ECF6-3B285F406A3A}"/>
              </a:ext>
            </a:extLst>
          </p:cNvPr>
          <p:cNvSpPr/>
          <p:nvPr/>
        </p:nvSpPr>
        <p:spPr>
          <a:xfrm>
            <a:off x="6810296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D2F2947-F53C-1F4C-8CFC-8D6E7D1343FD}"/>
              </a:ext>
            </a:extLst>
          </p:cNvPr>
          <p:cNvSpPr/>
          <p:nvPr/>
        </p:nvSpPr>
        <p:spPr>
          <a:xfrm>
            <a:off x="767983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9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23189F-3C53-FA91-546F-EC8DE65E73ED}"/>
              </a:ext>
            </a:extLst>
          </p:cNvPr>
          <p:cNvGrpSpPr>
            <a:grpSpLocks/>
          </p:cNvGrpSpPr>
          <p:nvPr/>
        </p:nvGrpSpPr>
        <p:grpSpPr bwMode="auto">
          <a:xfrm>
            <a:off x="588963" y="2341563"/>
            <a:ext cx="7853362" cy="1714500"/>
            <a:chOff x="589698" y="2340788"/>
            <a:chExt cx="7852496" cy="17157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E7C0A4-46CF-48FC-1B55-5A196BA4C076}"/>
                </a:ext>
              </a:extLst>
            </p:cNvPr>
            <p:cNvGrpSpPr/>
            <p:nvPr/>
          </p:nvGrpSpPr>
          <p:grpSpPr>
            <a:xfrm>
              <a:off x="589698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132E28-2AEE-DE87-0FA8-F2E3250CB095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933E3B3-E0F7-FDC7-09F4-058B196E9879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9BD08E-B67C-C529-42DC-667CE772C11D}"/>
                </a:ext>
              </a:extLst>
            </p:cNvPr>
            <p:cNvGrpSpPr/>
            <p:nvPr/>
          </p:nvGrpSpPr>
          <p:grpSpPr>
            <a:xfrm>
              <a:off x="2325094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F42D3C5-2691-D436-4CAD-3011929029F2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A12715-4186-D904-D74A-DC15CEF68833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3A38DD4-6266-6F31-D729-9CBA80047CDE}"/>
                </a:ext>
              </a:extLst>
            </p:cNvPr>
            <p:cNvGrpSpPr/>
            <p:nvPr/>
          </p:nvGrpSpPr>
          <p:grpSpPr>
            <a:xfrm>
              <a:off x="4060490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4DE5B64-3736-1EA6-D37E-81994AFE2BBD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9FD8D68-AFBD-FEE9-90E8-760087507817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80E0488-EF2D-A3C7-346D-7C3ED78FE07F}"/>
                </a:ext>
              </a:extLst>
            </p:cNvPr>
            <p:cNvGrpSpPr/>
            <p:nvPr/>
          </p:nvGrpSpPr>
          <p:grpSpPr>
            <a:xfrm>
              <a:off x="5795886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DED55F7-469D-0583-0D27-CD2108EC8BDB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0320F6A-0A65-0625-9278-8B984D31F4C8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BEEE5D-43AE-35A4-B1F0-CB3A0D1830D9}"/>
                </a:ext>
              </a:extLst>
            </p:cNvPr>
            <p:cNvGrpSpPr/>
            <p:nvPr/>
          </p:nvGrpSpPr>
          <p:grpSpPr>
            <a:xfrm>
              <a:off x="7531281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5540F12-03CE-FFBA-CA20-7374201FF86D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8E6FE45-C2A9-3C5A-23B3-E7E3A7803FCD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4D2A65F-3BFF-A8D6-3689-207C9640E2A4}"/>
                </a:ext>
              </a:extLst>
            </p:cNvPr>
            <p:cNvSpPr/>
            <p:nvPr/>
          </p:nvSpPr>
          <p:spPr>
            <a:xfrm>
              <a:off x="708501" y="3345611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247852B-8A4C-D56B-5057-4956127E756F}"/>
                </a:ext>
              </a:extLst>
            </p:cNvPr>
            <p:cNvSpPr/>
            <p:nvPr/>
          </p:nvSpPr>
          <p:spPr>
            <a:xfrm>
              <a:off x="2434948" y="3345610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4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8403F9-F023-73FA-CE27-CFA2146D0767}"/>
                </a:ext>
              </a:extLst>
            </p:cNvPr>
            <p:cNvSpPr/>
            <p:nvPr/>
          </p:nvSpPr>
          <p:spPr>
            <a:xfrm>
              <a:off x="4174030" y="3345611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3BA53E8-5668-51A9-8BA6-F7FC6C7C691D}"/>
                </a:ext>
              </a:extLst>
            </p:cNvPr>
            <p:cNvSpPr/>
            <p:nvPr/>
          </p:nvSpPr>
          <p:spPr>
            <a:xfrm>
              <a:off x="5925747" y="3345611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8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A76A0E-F18C-F498-A514-732B0399EC56}"/>
                </a:ext>
              </a:extLst>
            </p:cNvPr>
            <p:cNvSpPr/>
            <p:nvPr/>
          </p:nvSpPr>
          <p:spPr>
            <a:xfrm>
              <a:off x="7667198" y="3351932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9</a:t>
              </a:r>
            </a:p>
          </p:txBody>
        </p:sp>
        <p:sp>
          <p:nvSpPr>
            <p:cNvPr id="93" name="Right Arrow 92">
              <a:extLst>
                <a:ext uri="{FF2B5EF4-FFF2-40B4-BE49-F238E27FC236}">
                  <a16:creationId xmlns:a16="http://schemas.microsoft.com/office/drawing/2014/main" id="{8D706644-EA81-7B0C-F20F-B4E8F71569FF}"/>
                </a:ext>
              </a:extLst>
            </p:cNvPr>
            <p:cNvSpPr/>
            <p:nvPr/>
          </p:nvSpPr>
          <p:spPr>
            <a:xfrm rot="18109122" flipH="1">
              <a:off x="840070" y="2704715"/>
              <a:ext cx="1034199" cy="319053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ight Arrow 93">
              <a:extLst>
                <a:ext uri="{FF2B5EF4-FFF2-40B4-BE49-F238E27FC236}">
                  <a16:creationId xmlns:a16="http://schemas.microsoft.com/office/drawing/2014/main" id="{52AB4218-EED2-7207-1F1D-B1C897B37493}"/>
                </a:ext>
              </a:extLst>
            </p:cNvPr>
            <p:cNvSpPr/>
            <p:nvPr/>
          </p:nvSpPr>
          <p:spPr>
            <a:xfrm rot="18109122" flipH="1">
              <a:off x="2584541" y="2698361"/>
              <a:ext cx="1034199" cy="319052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119636CE-51A3-B438-8ECA-D5AD53B078FF}"/>
                </a:ext>
              </a:extLst>
            </p:cNvPr>
            <p:cNvSpPr/>
            <p:nvPr/>
          </p:nvSpPr>
          <p:spPr>
            <a:xfrm rot="18109122" flipH="1">
              <a:off x="4303614" y="2715837"/>
              <a:ext cx="1032610" cy="320640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ight Arrow 95">
              <a:extLst>
                <a:ext uri="{FF2B5EF4-FFF2-40B4-BE49-F238E27FC236}">
                  <a16:creationId xmlns:a16="http://schemas.microsoft.com/office/drawing/2014/main" id="{94297721-4DBB-CB96-551B-0755F2145EDE}"/>
                </a:ext>
              </a:extLst>
            </p:cNvPr>
            <p:cNvSpPr/>
            <p:nvPr/>
          </p:nvSpPr>
          <p:spPr>
            <a:xfrm rot="18109122" flipH="1">
              <a:off x="6053639" y="2729340"/>
              <a:ext cx="1032610" cy="319053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ight Arrow 96">
              <a:extLst>
                <a:ext uri="{FF2B5EF4-FFF2-40B4-BE49-F238E27FC236}">
                  <a16:creationId xmlns:a16="http://schemas.microsoft.com/office/drawing/2014/main" id="{44292073-E9D3-47F0-3C5A-1A94D31391C0}"/>
                </a:ext>
              </a:extLst>
            </p:cNvPr>
            <p:cNvSpPr/>
            <p:nvPr/>
          </p:nvSpPr>
          <p:spPr>
            <a:xfrm rot="18109122" flipH="1">
              <a:off x="7766363" y="2735694"/>
              <a:ext cx="1032610" cy="319052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118B69C-4781-6CBB-F4AE-A8199FBC7A49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4764088"/>
            <a:ext cx="6078538" cy="646112"/>
            <a:chOff x="2565400" y="4764189"/>
            <a:chExt cx="6077936" cy="646331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8D2AE03A-9D7F-38C6-FFCF-77BC3C9B9F6F}"/>
                </a:ext>
              </a:extLst>
            </p:cNvPr>
            <p:cNvSpPr/>
            <p:nvPr/>
          </p:nvSpPr>
          <p:spPr>
            <a:xfrm>
              <a:off x="2565400" y="4832474"/>
              <a:ext cx="6057300" cy="520876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2" name="TextBox 98">
              <a:extLst>
                <a:ext uri="{FF2B5EF4-FFF2-40B4-BE49-F238E27FC236}">
                  <a16:creationId xmlns:a16="http://schemas.microsoft.com/office/drawing/2014/main" id="{5BB59C2B-102B-9CFB-483E-13DBF50E1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4764189"/>
              <a:ext cx="60339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Chance [Even] = Chance [Odd]</a:t>
              </a:r>
            </a:p>
          </p:txBody>
        </p:sp>
      </p:grpSp>
      <p:sp>
        <p:nvSpPr>
          <p:cNvPr id="37913" name="TextBox 100">
            <a:extLst>
              <a:ext uri="{FF2B5EF4-FFF2-40B4-BE49-F238E27FC236}">
                <a16:creationId xmlns:a16="http://schemas.microsoft.com/office/drawing/2014/main" id="{23169E2A-2E0E-786B-2079-CBFA6005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5113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3200">
                <a:latin typeface="Times" pitchFamily="2" charset="0"/>
              </a:rPr>
              <a:t>…</a:t>
            </a:r>
            <a:endParaRPr lang="en-US" altLang="en-US" sz="3200">
              <a:latin typeface="Times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FBFD52-C483-9437-4445-95A5592B4B99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2320925"/>
            <a:ext cx="7710488" cy="1735138"/>
            <a:chOff x="1273020" y="2321078"/>
            <a:chExt cx="7710365" cy="1735432"/>
          </a:xfrm>
        </p:grpSpPr>
        <p:grpSp>
          <p:nvGrpSpPr>
            <p:cNvPr id="37915" name="Group 91">
              <a:extLst>
                <a:ext uri="{FF2B5EF4-FFF2-40B4-BE49-F238E27FC236}">
                  <a16:creationId xmlns:a16="http://schemas.microsoft.com/office/drawing/2014/main" id="{8D440CF4-A6B6-5D18-CEB1-CC206A2DD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3020" y="2321078"/>
              <a:ext cx="7226036" cy="1735432"/>
              <a:chOff x="1273020" y="2321078"/>
              <a:chExt cx="7226036" cy="1735432"/>
            </a:xfrm>
          </p:grpSpPr>
          <p:grpSp>
            <p:nvGrpSpPr>
              <p:cNvPr id="37917" name="Group 89">
                <a:extLst>
                  <a:ext uri="{FF2B5EF4-FFF2-40B4-BE49-F238E27FC236}">
                    <a16:creationId xmlns:a16="http://schemas.microsoft.com/office/drawing/2014/main" id="{D57F3D23-F54D-1288-1FE6-231AD10A79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3020" y="2321078"/>
                <a:ext cx="6066649" cy="1735432"/>
                <a:chOff x="1273020" y="2321078"/>
                <a:chExt cx="6066649" cy="1735432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101A5607-D631-B411-9947-FD5A3D43F1CB}"/>
                    </a:ext>
                  </a:extLst>
                </p:cNvPr>
                <p:cNvGrpSpPr/>
                <p:nvPr/>
              </p:nvGrpSpPr>
              <p:grpSpPr>
                <a:xfrm>
                  <a:off x="1457396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4A9D4290-C68F-FCE0-BBA7-D8C67ACACB18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42BB5648-1AD9-1A0E-ADE3-60D86CA39DC1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8D71918-B5A4-C5C6-2BDF-2F7F328E6B53}"/>
                    </a:ext>
                  </a:extLst>
                </p:cNvPr>
                <p:cNvGrpSpPr/>
                <p:nvPr/>
              </p:nvGrpSpPr>
              <p:grpSpPr>
                <a:xfrm>
                  <a:off x="3192792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E851DC2E-47C6-A582-1049-8A2B5FE517A9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DEF0406A-D39E-D52C-B776-8E34A7A0ECCA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B955E97-3EAF-859B-6E90-C2BF7B0BE083}"/>
                    </a:ext>
                  </a:extLst>
                </p:cNvPr>
                <p:cNvGrpSpPr/>
                <p:nvPr/>
              </p:nvGrpSpPr>
              <p:grpSpPr>
                <a:xfrm>
                  <a:off x="4928188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CC09742-826B-2266-7ACB-E8BFE3DD4FAE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CEC30B2F-BA8E-854F-8806-B831FE31B5DB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4E2B69C-C4EC-FF2D-F6C6-AD47E523EA36}"/>
                    </a:ext>
                  </a:extLst>
                </p:cNvPr>
                <p:cNvGrpSpPr/>
                <p:nvPr/>
              </p:nvGrpSpPr>
              <p:grpSpPr>
                <a:xfrm>
                  <a:off x="6663584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EA974FD-6496-E09B-5AC9-4B277CA32F25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D9FCD375-0EAE-6ABE-ACE1-815DD41100A4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C0EAE86-F02C-1C34-1A29-44EA069D6C83}"/>
                    </a:ext>
                  </a:extLst>
                </p:cNvPr>
                <p:cNvSpPr/>
                <p:nvPr/>
              </p:nvSpPr>
              <p:spPr>
                <a:xfrm>
                  <a:off x="1576465" y="3351932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1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462D834-3DF9-3ABA-E127-C88920398364}"/>
                    </a:ext>
                  </a:extLst>
                </p:cNvPr>
                <p:cNvSpPr/>
                <p:nvPr/>
              </p:nvSpPr>
              <p:spPr>
                <a:xfrm>
                  <a:off x="3328182" y="3358250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3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94683EB-DDB3-0099-1CF8-C439DEC508DF}"/>
                    </a:ext>
                  </a:extLst>
                </p:cNvPr>
                <p:cNvSpPr/>
                <p:nvPr/>
              </p:nvSpPr>
              <p:spPr>
                <a:xfrm>
                  <a:off x="5060945" y="3351931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C30DDA4-04D0-9AAA-0AE7-46BFE476221B}"/>
                    </a:ext>
                  </a:extLst>
                </p:cNvPr>
                <p:cNvSpPr/>
                <p:nvPr/>
              </p:nvSpPr>
              <p:spPr>
                <a:xfrm>
                  <a:off x="6806342" y="3351933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7</a:t>
                  </a:r>
                </a:p>
              </p:txBody>
            </p:sp>
            <p:sp>
              <p:nvSpPr>
                <p:cNvPr id="86" name="Right Arrow 85">
                  <a:extLst>
                    <a:ext uri="{FF2B5EF4-FFF2-40B4-BE49-F238E27FC236}">
                      <a16:creationId xmlns:a16="http://schemas.microsoft.com/office/drawing/2014/main" id="{6ABA4319-1273-5B07-D73B-69A13962C893}"/>
                    </a:ext>
                  </a:extLst>
                </p:cNvPr>
                <p:cNvSpPr/>
                <p:nvPr/>
              </p:nvSpPr>
              <p:spPr>
                <a:xfrm rot="3490878">
                  <a:off x="915742" y="2678356"/>
                  <a:ext cx="1033638" cy="319083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Right Arrow 86">
                  <a:extLst>
                    <a:ext uri="{FF2B5EF4-FFF2-40B4-BE49-F238E27FC236}">
                      <a16:creationId xmlns:a16="http://schemas.microsoft.com/office/drawing/2014/main" id="{BB67A76C-7480-1599-A20B-1F3D89C193BC}"/>
                    </a:ext>
                  </a:extLst>
                </p:cNvPr>
                <p:cNvSpPr/>
                <p:nvPr/>
              </p:nvSpPr>
              <p:spPr>
                <a:xfrm rot="3490878">
                  <a:off x="2596878" y="2722814"/>
                  <a:ext cx="1033638" cy="319082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Right Arrow 87">
                  <a:extLst>
                    <a:ext uri="{FF2B5EF4-FFF2-40B4-BE49-F238E27FC236}">
                      <a16:creationId xmlns:a16="http://schemas.microsoft.com/office/drawing/2014/main" id="{6CAD682D-7CA2-13B7-5FC5-AC0983DB8E7D}"/>
                    </a:ext>
                  </a:extLst>
                </p:cNvPr>
                <p:cNvSpPr/>
                <p:nvPr/>
              </p:nvSpPr>
              <p:spPr>
                <a:xfrm rot="3490878">
                  <a:off x="4372469" y="2696615"/>
                  <a:ext cx="1033638" cy="320670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Right Arrow 88">
                  <a:extLst>
                    <a:ext uri="{FF2B5EF4-FFF2-40B4-BE49-F238E27FC236}">
                      <a16:creationId xmlns:a16="http://schemas.microsoft.com/office/drawing/2014/main" id="{38B9B7E5-C29E-C2C5-68F0-18866F55A379}"/>
                    </a:ext>
                  </a:extLst>
                </p:cNvPr>
                <p:cNvSpPr/>
                <p:nvPr/>
              </p:nvSpPr>
              <p:spPr>
                <a:xfrm rot="3490878">
                  <a:off x="6078209" y="2722814"/>
                  <a:ext cx="1033638" cy="319083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1" name="Right Arrow 90">
                <a:extLst>
                  <a:ext uri="{FF2B5EF4-FFF2-40B4-BE49-F238E27FC236}">
                    <a16:creationId xmlns:a16="http://schemas.microsoft.com/office/drawing/2014/main" id="{A7A12FAC-E889-2E99-B12D-48F914C6D33C}"/>
                  </a:ext>
                </a:extLst>
              </p:cNvPr>
              <p:cNvSpPr/>
              <p:nvPr/>
            </p:nvSpPr>
            <p:spPr>
              <a:xfrm rot="3490878">
                <a:off x="7822845" y="2710111"/>
                <a:ext cx="1033638" cy="319082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916" name="TextBox 101">
              <a:extLst>
                <a:ext uri="{FF2B5EF4-FFF2-40B4-BE49-F238E27FC236}">
                  <a16:creationId xmlns:a16="http://schemas.microsoft.com/office/drawing/2014/main" id="{24009267-B1EB-7A92-BF97-4F592D0E8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50" y="3333750"/>
              <a:ext cx="5950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3200">
                  <a:latin typeface="Times" pitchFamily="2" charset="0"/>
                </a:rPr>
                <a:t>…</a:t>
              </a:r>
              <a:endParaRPr lang="en-US" altLang="en-US" sz="32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EA5-40C9-372F-F2E5-BD86047D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6720-7A38-2832-3DC0-A513F97A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AE22-D661-8C5E-5DAC-91E9778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743F-7FAB-514D-9C1F-DE83E53AECE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45390B-B91B-108E-3EF5-93105D2E1D21}"/>
              </a:ext>
            </a:extLst>
          </p:cNvPr>
          <p:cNvGrpSpPr/>
          <p:nvPr/>
        </p:nvGrpSpPr>
        <p:grpSpPr>
          <a:xfrm>
            <a:off x="146459" y="644516"/>
            <a:ext cx="8838046" cy="5845184"/>
            <a:chOff x="195508" y="59841"/>
            <a:chExt cx="8838046" cy="5845184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60FA8B7E-FB18-68F9-F47B-34CC42494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5508" y="59841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1591C-3ED6-8EF8-F430-6FA0DDF3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8031" y="374438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1A7A0-9071-3D08-BF25-0DD3B6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228" y="689035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479E4B-F28C-FA6E-613A-87BD0641A5C7}"/>
              </a:ext>
            </a:extLst>
          </p:cNvPr>
          <p:cNvGrpSpPr/>
          <p:nvPr/>
        </p:nvGrpSpPr>
        <p:grpSpPr>
          <a:xfrm>
            <a:off x="3056281" y="1592535"/>
            <a:ext cx="5452550" cy="3915272"/>
            <a:chOff x="-1058680" y="-70011"/>
            <a:chExt cx="5452550" cy="391527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BBC70EE-0633-5DA4-B3D4-B4AB742A0567}"/>
                </a:ext>
              </a:extLst>
            </p:cNvPr>
            <p:cNvSpPr/>
            <p:nvPr/>
          </p:nvSpPr>
          <p:spPr>
            <a:xfrm>
              <a:off x="-1058680" y="2564599"/>
              <a:ext cx="2424342" cy="1003300"/>
            </a:xfrm>
            <a:custGeom>
              <a:avLst/>
              <a:gdLst>
                <a:gd name="connsiteX0" fmla="*/ 0 w 2114550"/>
                <a:gd name="connsiteY0" fmla="*/ 0 h 1348740"/>
                <a:gd name="connsiteX1" fmla="*/ 2114550 w 2114550"/>
                <a:gd name="connsiteY1" fmla="*/ 80010 h 1348740"/>
                <a:gd name="connsiteX2" fmla="*/ 2103120 w 2114550"/>
                <a:gd name="connsiteY2" fmla="*/ 1348740 h 1348740"/>
                <a:gd name="connsiteX3" fmla="*/ 34290 w 2114550"/>
                <a:gd name="connsiteY3" fmla="*/ 1280160 h 1348740"/>
                <a:gd name="connsiteX4" fmla="*/ 0 w 2114550"/>
                <a:gd name="connsiteY4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348740">
                  <a:moveTo>
                    <a:pt x="0" y="0"/>
                  </a:moveTo>
                  <a:lnTo>
                    <a:pt x="2114550" y="80010"/>
                  </a:lnTo>
                  <a:lnTo>
                    <a:pt x="2103120" y="1348740"/>
                  </a:lnTo>
                  <a:lnTo>
                    <a:pt x="34290" y="128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3D63571-E271-4461-3DFB-33C2716DD674}"/>
                </a:ext>
              </a:extLst>
            </p:cNvPr>
            <p:cNvSpPr/>
            <p:nvPr/>
          </p:nvSpPr>
          <p:spPr>
            <a:xfrm>
              <a:off x="1733386" y="1448789"/>
              <a:ext cx="2621017" cy="2396472"/>
            </a:xfrm>
            <a:custGeom>
              <a:avLst/>
              <a:gdLst>
                <a:gd name="connsiteX0" fmla="*/ 0 w 2114550"/>
                <a:gd name="connsiteY0" fmla="*/ 0 h 1348740"/>
                <a:gd name="connsiteX1" fmla="*/ 2114550 w 2114550"/>
                <a:gd name="connsiteY1" fmla="*/ 80010 h 1348740"/>
                <a:gd name="connsiteX2" fmla="*/ 2103120 w 2114550"/>
                <a:gd name="connsiteY2" fmla="*/ 1348740 h 1348740"/>
                <a:gd name="connsiteX3" fmla="*/ 34290 w 2114550"/>
                <a:gd name="connsiteY3" fmla="*/ 1280160 h 1348740"/>
                <a:gd name="connsiteX4" fmla="*/ 0 w 2114550"/>
                <a:gd name="connsiteY4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348740">
                  <a:moveTo>
                    <a:pt x="0" y="0"/>
                  </a:moveTo>
                  <a:lnTo>
                    <a:pt x="2114550" y="80010"/>
                  </a:lnTo>
                  <a:lnTo>
                    <a:pt x="2103120" y="1348740"/>
                  </a:lnTo>
                  <a:lnTo>
                    <a:pt x="34290" y="128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B563973-52DB-16DC-3D22-6BE4F90A8145}"/>
                </a:ext>
              </a:extLst>
            </p:cNvPr>
            <p:cNvSpPr/>
            <p:nvPr/>
          </p:nvSpPr>
          <p:spPr>
            <a:xfrm>
              <a:off x="1720146" y="-70011"/>
              <a:ext cx="2673724" cy="796098"/>
            </a:xfrm>
            <a:custGeom>
              <a:avLst/>
              <a:gdLst>
                <a:gd name="connsiteX0" fmla="*/ 0 w 2114550"/>
                <a:gd name="connsiteY0" fmla="*/ 0 h 1348740"/>
                <a:gd name="connsiteX1" fmla="*/ 2114550 w 2114550"/>
                <a:gd name="connsiteY1" fmla="*/ 80010 h 1348740"/>
                <a:gd name="connsiteX2" fmla="*/ 2103120 w 2114550"/>
                <a:gd name="connsiteY2" fmla="*/ 1348740 h 1348740"/>
                <a:gd name="connsiteX3" fmla="*/ 34290 w 2114550"/>
                <a:gd name="connsiteY3" fmla="*/ 1280160 h 1348740"/>
                <a:gd name="connsiteX4" fmla="*/ 0 w 2114550"/>
                <a:gd name="connsiteY4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348740">
                  <a:moveTo>
                    <a:pt x="0" y="0"/>
                  </a:moveTo>
                  <a:lnTo>
                    <a:pt x="2114550" y="80010"/>
                  </a:lnTo>
                  <a:lnTo>
                    <a:pt x="2103120" y="1348740"/>
                  </a:lnTo>
                  <a:lnTo>
                    <a:pt x="34290" y="128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>
            <a:extLst>
              <a:ext uri="{FF2B5EF4-FFF2-40B4-BE49-F238E27FC236}">
                <a16:creationId xmlns:a16="http://schemas.microsoft.com/office/drawing/2014/main" id="{974BC237-8C00-089C-0656-0ECE87E47693}"/>
              </a:ext>
            </a:extLst>
          </p:cNvPr>
          <p:cNvSpPr/>
          <p:nvPr/>
        </p:nvSpPr>
        <p:spPr>
          <a:xfrm>
            <a:off x="449263" y="277813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D48CA67F-CDA4-274F-ECEA-B00B38BB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-28575"/>
            <a:ext cx="8008937" cy="1003300"/>
          </a:xfrm>
        </p:spPr>
        <p:txBody>
          <a:bodyPr/>
          <a:lstStyle/>
          <a:p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</a:rPr>
              <a:t>Co-infinite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Infinite Sets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6C9069E-2C06-EF51-52D3-C251DD29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CF2269C-88F4-9C8C-2454-CDC8668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C9FB0E-418D-2842-8A8B-0D6A16AD319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F69D5-D68F-EC37-BEE8-D9B6A7A9C186}"/>
              </a:ext>
            </a:extLst>
          </p:cNvPr>
          <p:cNvGrpSpPr/>
          <p:nvPr/>
        </p:nvGrpSpPr>
        <p:grpSpPr>
          <a:xfrm>
            <a:off x="1467927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D20A07-4053-9B98-7401-2FEB7415F0DE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F5BD1D-A7E0-C51D-A337-2DFD216198A7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40198F-0F50-9799-21B5-08D39443CCEE}"/>
              </a:ext>
            </a:extLst>
          </p:cNvPr>
          <p:cNvGrpSpPr/>
          <p:nvPr/>
        </p:nvGrpSpPr>
        <p:grpSpPr>
          <a:xfrm>
            <a:off x="600229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4E1829-A6EC-630C-094A-B9A17F1B5B5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9F59EB-3773-EA9B-5906-D559D2A1FA00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7467F-694B-C80D-6755-C5AAA45F6F2E}"/>
              </a:ext>
            </a:extLst>
          </p:cNvPr>
          <p:cNvGrpSpPr/>
          <p:nvPr/>
        </p:nvGrpSpPr>
        <p:grpSpPr>
          <a:xfrm>
            <a:off x="3203323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B94F93-9B50-3AB5-D282-3E23AF093235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FF2AFC-B911-9912-B787-8BAF00A96242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9AEE60-CA39-8B0F-5A9B-CFB46905772E}"/>
              </a:ext>
            </a:extLst>
          </p:cNvPr>
          <p:cNvGrpSpPr/>
          <p:nvPr/>
        </p:nvGrpSpPr>
        <p:grpSpPr>
          <a:xfrm>
            <a:off x="2335625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3624EC-37E9-093F-FAB3-58ABF1E296F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0E5716-7DB1-87B5-D939-07A61D2A06D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F8E391-6C6B-F7DC-1034-FB8157EE559F}"/>
              </a:ext>
            </a:extLst>
          </p:cNvPr>
          <p:cNvGrpSpPr/>
          <p:nvPr/>
        </p:nvGrpSpPr>
        <p:grpSpPr>
          <a:xfrm>
            <a:off x="4938719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21810B-B0F1-B3D4-30C6-966DA7C5948E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002B1B-B0F7-0C0F-69B3-DE7FA2B772C6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7617B9-1DCA-43A1-205F-C5ED914DCE8B}"/>
              </a:ext>
            </a:extLst>
          </p:cNvPr>
          <p:cNvGrpSpPr/>
          <p:nvPr/>
        </p:nvGrpSpPr>
        <p:grpSpPr>
          <a:xfrm>
            <a:off x="4071021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A983A4-18FA-9505-41B8-4C40B4C7780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5360C6-2A27-A85E-C1F1-B417F9411BEE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53C24C-A4B3-B4AB-888E-6ACC577E064B}"/>
              </a:ext>
            </a:extLst>
          </p:cNvPr>
          <p:cNvGrpSpPr/>
          <p:nvPr/>
        </p:nvGrpSpPr>
        <p:grpSpPr>
          <a:xfrm>
            <a:off x="6674115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8E08DEB-1646-28E8-5E24-032855566B5C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599C00-0257-E069-711F-96FDD0489903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E51E53-36A3-7C31-D1CC-0F69D5FF5668}"/>
              </a:ext>
            </a:extLst>
          </p:cNvPr>
          <p:cNvGrpSpPr/>
          <p:nvPr/>
        </p:nvGrpSpPr>
        <p:grpSpPr>
          <a:xfrm>
            <a:off x="5806417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02DFFF-5E9A-656B-201F-F5F746E5E96C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B4C64C-3486-E2E7-ED83-7068BD6B6F2C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EF274C-A3D1-084B-24CD-E4F7D095D70F}"/>
              </a:ext>
            </a:extLst>
          </p:cNvPr>
          <p:cNvGrpSpPr/>
          <p:nvPr/>
        </p:nvGrpSpPr>
        <p:grpSpPr>
          <a:xfrm>
            <a:off x="7541813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DEB9051-6A05-B2ED-B14D-67F778F6DAD4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151A021-4A01-5CC7-14C9-694C9F2DD98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439B0B3-99BF-3E5A-C31B-7560DE7CA305}"/>
              </a:ext>
            </a:extLst>
          </p:cNvPr>
          <p:cNvSpPr/>
          <p:nvPr/>
        </p:nvSpPr>
        <p:spPr>
          <a:xfrm>
            <a:off x="723509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950FEB-B64D-12FD-4CDE-CDBF6F55E1B2}"/>
              </a:ext>
            </a:extLst>
          </p:cNvPr>
          <p:cNvSpPr/>
          <p:nvPr/>
        </p:nvSpPr>
        <p:spPr>
          <a:xfrm>
            <a:off x="1593050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57A65D-6DCF-9361-3951-2F386D37E566}"/>
              </a:ext>
            </a:extLst>
          </p:cNvPr>
          <p:cNvSpPr/>
          <p:nvPr/>
        </p:nvSpPr>
        <p:spPr>
          <a:xfrm>
            <a:off x="2462591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628A20-8970-100F-4AE8-89FB350E883A}"/>
              </a:ext>
            </a:extLst>
          </p:cNvPr>
          <p:cNvSpPr/>
          <p:nvPr/>
        </p:nvSpPr>
        <p:spPr>
          <a:xfrm>
            <a:off x="3332132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587DC5-EE66-6EB9-40BF-8A5006EF67D3}"/>
              </a:ext>
            </a:extLst>
          </p:cNvPr>
          <p:cNvSpPr/>
          <p:nvPr/>
        </p:nvSpPr>
        <p:spPr>
          <a:xfrm>
            <a:off x="4201673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AC28A6-C17A-1C71-CC8D-5A8A4C92E0E6}"/>
              </a:ext>
            </a:extLst>
          </p:cNvPr>
          <p:cNvSpPr/>
          <p:nvPr/>
        </p:nvSpPr>
        <p:spPr>
          <a:xfrm>
            <a:off x="5071214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2E68-4C9D-C69E-EA2A-DE89408D3C0F}"/>
              </a:ext>
            </a:extLst>
          </p:cNvPr>
          <p:cNvSpPr/>
          <p:nvPr/>
        </p:nvSpPr>
        <p:spPr>
          <a:xfrm>
            <a:off x="594075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EA830F-3140-C9A0-B424-282B69B7C828}"/>
              </a:ext>
            </a:extLst>
          </p:cNvPr>
          <p:cNvSpPr/>
          <p:nvPr/>
        </p:nvSpPr>
        <p:spPr>
          <a:xfrm>
            <a:off x="6810296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7431B3-B1B3-3119-A8D5-2A5E8D00768B}"/>
              </a:ext>
            </a:extLst>
          </p:cNvPr>
          <p:cNvSpPr/>
          <p:nvPr/>
        </p:nvSpPr>
        <p:spPr>
          <a:xfrm>
            <a:off x="767983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6F347D-554B-1156-D501-B64FD4EBC9AC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2428875"/>
            <a:ext cx="5881687" cy="1639888"/>
            <a:chOff x="1449388" y="2428875"/>
            <a:chExt cx="5881687" cy="16402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4002425-66B3-FFAD-2836-91BF53D2A36C}"/>
                </a:ext>
              </a:extLst>
            </p:cNvPr>
            <p:cNvSpPr/>
            <p:nvPr/>
          </p:nvSpPr>
          <p:spPr>
            <a:xfrm>
              <a:off x="1534495" y="3462299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1D9806-C88A-3D21-0AF9-6DD0217477A9}"/>
                </a:ext>
              </a:extLst>
            </p:cNvPr>
            <p:cNvSpPr/>
            <p:nvPr/>
          </p:nvSpPr>
          <p:spPr>
            <a:xfrm>
              <a:off x="3184368" y="3393062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8965" name="Group 12">
              <a:extLst>
                <a:ext uri="{FF2B5EF4-FFF2-40B4-BE49-F238E27FC236}">
                  <a16:creationId xmlns:a16="http://schemas.microsoft.com/office/drawing/2014/main" id="{9E6D6B7A-DEAF-94D9-6C3D-5B017DF27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388" y="2428875"/>
              <a:ext cx="5881687" cy="1639888"/>
              <a:chOff x="1448972" y="2429663"/>
              <a:chExt cx="5882273" cy="163948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1560CBA-99E9-4D85-0B1D-E9C4913E875B}"/>
                  </a:ext>
                </a:extLst>
              </p:cNvPr>
              <p:cNvSpPr/>
              <p:nvPr/>
            </p:nvSpPr>
            <p:spPr>
              <a:xfrm>
                <a:off x="1448972" y="3393062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21DC875-E241-C098-2811-BE5553B83055}"/>
                  </a:ext>
                </a:extLst>
              </p:cNvPr>
              <p:cNvSpPr/>
              <p:nvPr/>
            </p:nvSpPr>
            <p:spPr>
              <a:xfrm>
                <a:off x="3269891" y="3462299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0F11194-BE11-126E-B414-8937CC78EE83}"/>
                  </a:ext>
                </a:extLst>
              </p:cNvPr>
              <p:cNvGrpSpPr/>
              <p:nvPr/>
            </p:nvGrpSpPr>
            <p:grpSpPr>
              <a:xfrm>
                <a:off x="4919764" y="3393062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4DC300C-56BB-1848-0C13-CC43D598E96D}"/>
                    </a:ext>
                  </a:extLst>
                </p:cNvPr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9F7FD72-ADA4-58A7-EDE4-772CA1A20765}"/>
                    </a:ext>
                  </a:extLst>
                </p:cNvPr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61D5DD8-A0E7-6F93-F5CF-83802288ADEC}"/>
                  </a:ext>
                </a:extLst>
              </p:cNvPr>
              <p:cNvGrpSpPr/>
              <p:nvPr/>
            </p:nvGrpSpPr>
            <p:grpSpPr>
              <a:xfrm>
                <a:off x="6655160" y="3393062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D65FB12-11EE-30CA-F8CB-B9EB727EFC2D}"/>
                    </a:ext>
                  </a:extLst>
                </p:cNvPr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870E4D3-7455-5ACF-729E-8A4F79A22C52}"/>
                    </a:ext>
                  </a:extLst>
                </p:cNvPr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69410F9-E406-E88B-20A5-72BB8F5AA6A0}"/>
                  </a:ext>
                </a:extLst>
              </p:cNvPr>
              <p:cNvSpPr/>
              <p:nvPr/>
            </p:nvSpPr>
            <p:spPr>
              <a:xfrm>
                <a:off x="1567775" y="335824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5B25A3-EF45-C055-4B01-8617EE8A0EBD}"/>
                  </a:ext>
                </a:extLst>
              </p:cNvPr>
              <p:cNvSpPr/>
              <p:nvPr/>
            </p:nvSpPr>
            <p:spPr>
              <a:xfrm>
                <a:off x="6774022" y="333919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4</a:t>
                </a:r>
              </a:p>
            </p:txBody>
          </p:sp>
          <p:sp>
            <p:nvSpPr>
              <p:cNvPr id="93" name="Right Arrow 92">
                <a:extLst>
                  <a:ext uri="{FF2B5EF4-FFF2-40B4-BE49-F238E27FC236}">
                    <a16:creationId xmlns:a16="http://schemas.microsoft.com/office/drawing/2014/main" id="{CE940C49-4065-88C7-5D73-1F8B235A0853}"/>
                  </a:ext>
                </a:extLst>
              </p:cNvPr>
              <p:cNvSpPr/>
              <p:nvPr/>
            </p:nvSpPr>
            <p:spPr>
              <a:xfrm rot="16200000" flipH="1">
                <a:off x="1327566" y="270665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ight Arrow 111">
                <a:extLst>
                  <a:ext uri="{FF2B5EF4-FFF2-40B4-BE49-F238E27FC236}">
                    <a16:creationId xmlns:a16="http://schemas.microsoft.com/office/drawing/2014/main" id="{823C0A3A-8A87-6B18-9785-749404BC09CF}"/>
                  </a:ext>
                </a:extLst>
              </p:cNvPr>
              <p:cNvSpPr/>
              <p:nvPr/>
            </p:nvSpPr>
            <p:spPr>
              <a:xfrm rot="16200000" flipH="1">
                <a:off x="3086691" y="271300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Right Arrow 112">
                <a:extLst>
                  <a:ext uri="{FF2B5EF4-FFF2-40B4-BE49-F238E27FC236}">
                    <a16:creationId xmlns:a16="http://schemas.microsoft.com/office/drawing/2014/main" id="{6B94E10D-6A2B-4CD7-505F-74BC9991E88C}"/>
                  </a:ext>
                </a:extLst>
              </p:cNvPr>
              <p:cNvSpPr/>
              <p:nvPr/>
            </p:nvSpPr>
            <p:spPr>
              <a:xfrm rot="16200000" flipH="1">
                <a:off x="4833115" y="271300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Right Arrow 113">
                <a:extLst>
                  <a:ext uri="{FF2B5EF4-FFF2-40B4-BE49-F238E27FC236}">
                    <a16:creationId xmlns:a16="http://schemas.microsoft.com/office/drawing/2014/main" id="{96DEEA1F-E2B9-4704-C0F3-3228D63A1FEE}"/>
                  </a:ext>
                </a:extLst>
              </p:cNvPr>
              <p:cNvSpPr/>
              <p:nvPr/>
            </p:nvSpPr>
            <p:spPr>
              <a:xfrm rot="16200000" flipH="1">
                <a:off x="6554137" y="270665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94A060F-0E2D-E22F-BC65-681F2E370722}"/>
                  </a:ext>
                </a:extLst>
              </p:cNvPr>
              <p:cNvSpPr/>
              <p:nvPr/>
            </p:nvSpPr>
            <p:spPr>
              <a:xfrm>
                <a:off x="3326600" y="3347822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2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065C0F-0E26-262B-7B56-5D976DE4F556}"/>
                  </a:ext>
                </a:extLst>
              </p:cNvPr>
              <p:cNvSpPr/>
              <p:nvPr/>
            </p:nvSpPr>
            <p:spPr>
              <a:xfrm>
                <a:off x="5066058" y="3346932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3</a:t>
                </a:r>
              </a:p>
            </p:txBody>
          </p:sp>
        </p:grpSp>
      </p:grpSp>
      <p:sp>
        <p:nvSpPr>
          <p:cNvPr id="38936" name="TextBox 10">
            <a:extLst>
              <a:ext uri="{FF2B5EF4-FFF2-40B4-BE49-F238E27FC236}">
                <a16:creationId xmlns:a16="http://schemas.microsoft.com/office/drawing/2014/main" id="{C31B9DDE-D98A-A6E5-6F7F-290BA5A2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5113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3200">
                <a:latin typeface="Times" pitchFamily="2" charset="0"/>
              </a:rPr>
              <a:t>…</a:t>
            </a:r>
            <a:endParaRPr lang="en-US" altLang="en-US" sz="3200">
              <a:latin typeface="Times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81F8C-CC71-E591-2D24-D4FA5FA1365B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2486025"/>
            <a:ext cx="8302625" cy="2041525"/>
            <a:chOff x="598122" y="2486182"/>
            <a:chExt cx="8302713" cy="2041610"/>
          </a:xfrm>
        </p:grpSpPr>
        <p:grpSp>
          <p:nvGrpSpPr>
            <p:cNvPr id="38942" name="Group 11">
              <a:extLst>
                <a:ext uri="{FF2B5EF4-FFF2-40B4-BE49-F238E27FC236}">
                  <a16:creationId xmlns:a16="http://schemas.microsoft.com/office/drawing/2014/main" id="{CB9DFF2E-38EA-E0CA-9B8D-CC0B9DC69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22" y="2486182"/>
              <a:ext cx="7663227" cy="2041610"/>
              <a:chOff x="598122" y="2486182"/>
              <a:chExt cx="7663227" cy="204161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D1E3A56-7EC3-FFA6-DDB3-E85DD26B7E13}"/>
                  </a:ext>
                </a:extLst>
              </p:cNvPr>
              <p:cNvGrpSpPr/>
              <p:nvPr/>
            </p:nvGrpSpPr>
            <p:grpSpPr>
              <a:xfrm>
                <a:off x="598122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F1C93A1-8615-F4B2-A023-B95FD3128C33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199467B-7BFB-411E-5487-0D4503705976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6AD202F-A117-BD47-3A18-4296A7B4D641}"/>
                  </a:ext>
                </a:extLst>
              </p:cNvPr>
              <p:cNvGrpSpPr/>
              <p:nvPr/>
            </p:nvGrpSpPr>
            <p:grpSpPr>
              <a:xfrm>
                <a:off x="2333518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0302A0E-49A9-FA71-8D46-24569AE7E235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82FDA11-183A-A27F-133A-19F6EAC6B17D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51C5483-84D7-2A60-664A-D60044582AC2}"/>
                  </a:ext>
                </a:extLst>
              </p:cNvPr>
              <p:cNvGrpSpPr/>
              <p:nvPr/>
            </p:nvGrpSpPr>
            <p:grpSpPr>
              <a:xfrm>
                <a:off x="4068914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A4579DD-13D8-1F28-6F21-5944E9091BB7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581FF01-229D-833A-5A0C-557D56AA936F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1EBC018-BDD6-AB3C-8D32-345670C14A93}"/>
                  </a:ext>
                </a:extLst>
              </p:cNvPr>
              <p:cNvGrpSpPr/>
              <p:nvPr/>
            </p:nvGrpSpPr>
            <p:grpSpPr>
              <a:xfrm>
                <a:off x="5804310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551EED2-B079-19D2-922E-6BF1CADB47A9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4CBC7FF-D9AE-F7B2-55F6-BF7862B7C50E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14069F-0CCB-681F-48D1-17D9D9A491AD}"/>
                  </a:ext>
                </a:extLst>
              </p:cNvPr>
              <p:cNvSpPr/>
              <p:nvPr/>
            </p:nvSpPr>
            <p:spPr>
              <a:xfrm>
                <a:off x="666390" y="392481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86" name="Right Arrow 85">
                <a:extLst>
                  <a:ext uri="{FF2B5EF4-FFF2-40B4-BE49-F238E27FC236}">
                    <a16:creationId xmlns:a16="http://schemas.microsoft.com/office/drawing/2014/main" id="{7F7B0996-83CE-7A94-DCE5-7DBF860645C7}"/>
                  </a:ext>
                </a:extLst>
              </p:cNvPr>
              <p:cNvSpPr/>
              <p:nvPr/>
            </p:nvSpPr>
            <p:spPr>
              <a:xfrm rot="5400000">
                <a:off x="318698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C9C7A55-E9BE-A8CC-9E7D-679A72551997}"/>
                  </a:ext>
                </a:extLst>
              </p:cNvPr>
              <p:cNvSpPr/>
              <p:nvPr/>
            </p:nvSpPr>
            <p:spPr>
              <a:xfrm>
                <a:off x="2393590" y="393116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2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431F9CA-3DB7-8372-FE13-C000C9C8C15F}"/>
                  </a:ext>
                </a:extLst>
              </p:cNvPr>
              <p:cNvSpPr/>
              <p:nvPr/>
            </p:nvSpPr>
            <p:spPr>
              <a:xfrm>
                <a:off x="4114440" y="393751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3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1EB2BAC-0A6B-1113-CD04-0BB8F9A53CE6}"/>
                  </a:ext>
                </a:extLst>
              </p:cNvPr>
              <p:cNvSpPr/>
              <p:nvPr/>
            </p:nvSpPr>
            <p:spPr>
              <a:xfrm>
                <a:off x="5854340" y="394386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4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EBB2149-112D-3D4D-6C0B-3975505D02EF}"/>
                  </a:ext>
                </a:extLst>
              </p:cNvPr>
              <p:cNvGrpSpPr/>
              <p:nvPr/>
            </p:nvGrpSpPr>
            <p:grpSpPr>
              <a:xfrm>
                <a:off x="7493410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287760F-6DCF-9312-BFA7-B4BF81B547ED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1AAF9D7-F023-A352-9BC8-DEC8F7914BFF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92FF698-AE43-9BAD-0A1D-203311D3D746}"/>
                  </a:ext>
                </a:extLst>
              </p:cNvPr>
              <p:cNvSpPr/>
              <p:nvPr/>
            </p:nvSpPr>
            <p:spPr>
              <a:xfrm>
                <a:off x="7543440" y="394386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5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108" name="Right Arrow 107">
                <a:extLst>
                  <a:ext uri="{FF2B5EF4-FFF2-40B4-BE49-F238E27FC236}">
                    <a16:creationId xmlns:a16="http://schemas.microsoft.com/office/drawing/2014/main" id="{34E43DF1-8BFE-DC09-80C3-55D45BEF130C}"/>
                  </a:ext>
                </a:extLst>
              </p:cNvPr>
              <p:cNvSpPr/>
              <p:nvPr/>
            </p:nvSpPr>
            <p:spPr>
              <a:xfrm rot="5400000">
                <a:off x="2058617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Right Arrow 108">
                <a:extLst>
                  <a:ext uri="{FF2B5EF4-FFF2-40B4-BE49-F238E27FC236}">
                    <a16:creationId xmlns:a16="http://schemas.microsoft.com/office/drawing/2014/main" id="{9B7D36A7-A829-99D0-7B9F-0BC2C08C51DF}"/>
                  </a:ext>
                </a:extLst>
              </p:cNvPr>
              <p:cNvSpPr/>
              <p:nvPr/>
            </p:nvSpPr>
            <p:spPr>
              <a:xfrm rot="5400000">
                <a:off x="3798535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ight Arrow 109">
                <a:extLst>
                  <a:ext uri="{FF2B5EF4-FFF2-40B4-BE49-F238E27FC236}">
                    <a16:creationId xmlns:a16="http://schemas.microsoft.com/office/drawing/2014/main" id="{B668ECA5-A620-4436-748F-3538F9B982CE}"/>
                  </a:ext>
                </a:extLst>
              </p:cNvPr>
              <p:cNvSpPr/>
              <p:nvPr/>
            </p:nvSpPr>
            <p:spPr>
              <a:xfrm rot="5400000">
                <a:off x="5538453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ight Arrow 110">
                <a:extLst>
                  <a:ext uri="{FF2B5EF4-FFF2-40B4-BE49-F238E27FC236}">
                    <a16:creationId xmlns:a16="http://schemas.microsoft.com/office/drawing/2014/main" id="{F88FE1FA-BD82-5728-975A-27419D68666F}"/>
                  </a:ext>
                </a:extLst>
              </p:cNvPr>
              <p:cNvSpPr/>
              <p:nvPr/>
            </p:nvSpPr>
            <p:spPr>
              <a:xfrm rot="5400000">
                <a:off x="7278372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43" name="TextBox 116">
              <a:extLst>
                <a:ext uri="{FF2B5EF4-FFF2-40B4-BE49-F238E27FC236}">
                  <a16:creationId xmlns:a16="http://schemas.microsoft.com/office/drawing/2014/main" id="{30DCB267-8E1E-0C7E-974E-617E3559D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3460750"/>
              <a:ext cx="5950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3200">
                  <a:latin typeface="Times" pitchFamily="2" charset="0"/>
                </a:rPr>
                <a:t>…</a:t>
              </a:r>
              <a:endParaRPr lang="en-US" altLang="en-US" sz="3200">
                <a:latin typeface="Times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F5804D-83E7-CE8E-81E0-0F3D2AA8E800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4935538"/>
            <a:ext cx="7791450" cy="1204912"/>
            <a:chOff x="495300" y="4936235"/>
            <a:chExt cx="7791450" cy="120439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CB3B4E0-7A0B-0994-4093-2ACE007444F2}"/>
                </a:ext>
              </a:extLst>
            </p:cNvPr>
            <p:cNvSpPr/>
            <p:nvPr/>
          </p:nvSpPr>
          <p:spPr>
            <a:xfrm>
              <a:off x="895350" y="5036204"/>
              <a:ext cx="7207250" cy="1079036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98">
              <a:extLst>
                <a:ext uri="{FF2B5EF4-FFF2-40B4-BE49-F238E27FC236}">
                  <a16:creationId xmlns:a16="http://schemas.microsoft.com/office/drawing/2014/main" id="{03026B27-FB4D-958D-AF65-53D082DC9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4936235"/>
              <a:ext cx="5156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600">
                  <a:latin typeface="Times" pitchFamily="2" charset="0"/>
                </a:rPr>
                <a:t>All Co-infinite infinite sets have the same chance.</a:t>
              </a:r>
            </a:p>
          </p:txBody>
        </p:sp>
        <p:sp>
          <p:nvSpPr>
            <p:cNvPr id="38941" name="TextBox 32">
              <a:extLst>
                <a:ext uri="{FF2B5EF4-FFF2-40B4-BE49-F238E27FC236}">
                  <a16:creationId xmlns:a16="http://schemas.microsoft.com/office/drawing/2014/main" id="{662B9479-3676-4F9F-4C91-78E15EB15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7900" y="4940300"/>
              <a:ext cx="22288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Additivity fails.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E25BD2DD-62B2-71D8-BAA1-2B56DE48DE9A}"/>
              </a:ext>
            </a:extLst>
          </p:cNvPr>
          <p:cNvSpPr/>
          <p:nvPr/>
        </p:nvSpPr>
        <p:spPr>
          <a:xfrm>
            <a:off x="823913" y="1822450"/>
            <a:ext cx="4016375" cy="785813"/>
          </a:xfrm>
          <a:custGeom>
            <a:avLst/>
            <a:gdLst>
              <a:gd name="connsiteX0" fmla="*/ 372731 w 4017217"/>
              <a:gd name="connsiteY0" fmla="*/ 0 h 786828"/>
              <a:gd name="connsiteX1" fmla="*/ 0 w 4017217"/>
              <a:gd name="connsiteY1" fmla="*/ 786828 h 786828"/>
              <a:gd name="connsiteX2" fmla="*/ 4017217 w 4017217"/>
              <a:gd name="connsiteY2" fmla="*/ 655690 h 786828"/>
              <a:gd name="connsiteX3" fmla="*/ 372731 w 4017217"/>
              <a:gd name="connsiteY3" fmla="*/ 0 h 7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217" h="786828">
                <a:moveTo>
                  <a:pt x="372731" y="0"/>
                </a:moveTo>
                <a:lnTo>
                  <a:pt x="0" y="786828"/>
                </a:lnTo>
                <a:lnTo>
                  <a:pt x="4017217" y="655690"/>
                </a:lnTo>
                <a:lnTo>
                  <a:pt x="372731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2B81B8-3D31-CB95-E0B3-76B138CC4D13}"/>
              </a:ext>
            </a:extLst>
          </p:cNvPr>
          <p:cNvSpPr/>
          <p:nvPr/>
        </p:nvSpPr>
        <p:spPr>
          <a:xfrm>
            <a:off x="398463" y="274638"/>
            <a:ext cx="8108950" cy="116205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D38D-3FC4-59C5-8AC3-BCE9A4AC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/>
              <a:t>Outcome sets equivalent</a:t>
            </a:r>
            <a:br>
              <a:rPr lang="en-US" dirty="0"/>
            </a:br>
            <a:r>
              <a:rPr lang="en-US" dirty="0"/>
              <a:t>under label independence</a:t>
            </a: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B0F563F8-4675-F6D7-0FB0-BB7E5BB2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9941" name="Slide Number Placeholder 3">
            <a:extLst>
              <a:ext uri="{FF2B5EF4-FFF2-40B4-BE49-F238E27FC236}">
                <a16:creationId xmlns:a16="http://schemas.microsoft.com/office/drawing/2014/main" id="{A87AC5FF-48D3-FC82-24C7-3BF6AE5A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AEBFC0-70E3-FE46-8AC2-F3B8D4A109B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9942" name="TextBox 4">
            <a:extLst>
              <a:ext uri="{FF2B5EF4-FFF2-40B4-BE49-F238E27FC236}">
                <a16:creationId xmlns:a16="http://schemas.microsoft.com/office/drawing/2014/main" id="{7F4E3ED5-005B-9DB0-314E-12152468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1931988"/>
            <a:ext cx="4025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55713" indent="-12557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i="1">
                <a:latin typeface="Times" pitchFamily="2" charset="0"/>
              </a:rPr>
              <a:t>finite</a:t>
            </a:r>
            <a:r>
              <a:rPr lang="en-US" altLang="en-US" sz="3200" i="1" baseline="-25000">
                <a:latin typeface="Times" pitchFamily="2" charset="0"/>
              </a:rPr>
              <a:t>n</a:t>
            </a:r>
            <a:r>
              <a:rPr lang="en-US" altLang="en-US">
                <a:latin typeface="Times" pitchFamily="2" charset="0"/>
              </a:rPr>
              <a:t>:</a:t>
            </a:r>
            <a:r>
              <a:rPr lang="en-US" altLang="en-US" i="1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finite set with </a:t>
            </a:r>
            <a:r>
              <a:rPr lang="en-US" altLang="en-US" sz="2000" i="1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members</a:t>
            </a:r>
            <a:br>
              <a:rPr lang="en-US" altLang="en-US" sz="2000">
                <a:latin typeface="Times" pitchFamily="2" charset="0"/>
              </a:rPr>
            </a:br>
            <a:r>
              <a:rPr lang="en-US" altLang="en-US" sz="1600" i="1">
                <a:latin typeface="Times" pitchFamily="2" charset="0"/>
              </a:rPr>
              <a:t>n</a:t>
            </a:r>
            <a:r>
              <a:rPr lang="en-US" altLang="en-US" sz="1600">
                <a:latin typeface="Times" pitchFamily="2" charset="0"/>
              </a:rPr>
              <a:t> = 1, 2, 3, </a:t>
            </a:r>
            <a:r>
              <a:rPr lang="is-IS" altLang="en-US" sz="1600">
                <a:latin typeface="Times" pitchFamily="2" charset="0"/>
              </a:rPr>
              <a:t>…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39943" name="TextBox 5">
            <a:extLst>
              <a:ext uri="{FF2B5EF4-FFF2-40B4-BE49-F238E27FC236}">
                <a16:creationId xmlns:a16="http://schemas.microsoft.com/office/drawing/2014/main" id="{4ED827B3-7B9A-3505-FC19-39502979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01838"/>
            <a:ext cx="261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e.g. Members of </a:t>
            </a:r>
            <a:r>
              <a:rPr lang="en-US" altLang="en-US" sz="1800" i="1">
                <a:latin typeface="Times" pitchFamily="2" charset="0"/>
              </a:rPr>
              <a:t>finite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 are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{1, 2, 3}, {27, 5, 134}, </a:t>
            </a:r>
            <a:r>
              <a:rPr lang="is-IS" altLang="en-US" sz="1800">
                <a:latin typeface="Times" pitchFamily="2" charset="0"/>
              </a:rPr>
              <a:t>…</a:t>
            </a:r>
            <a:endParaRPr lang="en-US" altLang="en-US" sz="1800">
              <a:latin typeface="Times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3D0FFF-28F2-78A4-369A-3E25D68A7772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3090863"/>
            <a:ext cx="8172450" cy="1398587"/>
            <a:chOff x="665163" y="3090510"/>
            <a:chExt cx="8172378" cy="139936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22B11E-1A7B-8001-A591-443F87DDE2BC}"/>
                </a:ext>
              </a:extLst>
            </p:cNvPr>
            <p:cNvSpPr/>
            <p:nvPr/>
          </p:nvSpPr>
          <p:spPr>
            <a:xfrm>
              <a:off x="823912" y="3090510"/>
              <a:ext cx="4016340" cy="967323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81B8B5-DB25-1B29-C93F-DFA08B79894D}"/>
                </a:ext>
              </a:extLst>
            </p:cNvPr>
            <p:cNvSpPr txBox="1"/>
            <p:nvPr/>
          </p:nvSpPr>
          <p:spPr>
            <a:xfrm>
              <a:off x="665163" y="3166752"/>
              <a:ext cx="4532272" cy="13231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028700" indent="-1028700">
                <a:defRPr/>
              </a:pPr>
              <a:r>
                <a:rPr lang="en-US" sz="3200" i="1" dirty="0" err="1">
                  <a:latin typeface="Times"/>
                  <a:ea typeface="ＭＳ Ｐゴシック" charset="0"/>
                  <a:cs typeface="Times"/>
                </a:rPr>
                <a:t>infinite</a:t>
              </a:r>
              <a:r>
                <a:rPr lang="en-US" sz="3200" i="1" baseline="-25000" dirty="0" err="1">
                  <a:latin typeface="Times"/>
                  <a:ea typeface="ＭＳ Ｐゴシック" charset="0"/>
                  <a:cs typeface="Times"/>
                </a:rPr>
                <a:t>co</a:t>
              </a:r>
              <a:r>
                <a:rPr lang="en-US" sz="3200" i="1" baseline="-25000" dirty="0">
                  <a:latin typeface="Times"/>
                  <a:ea typeface="ＭＳ Ｐゴシック" charset="0"/>
                  <a:cs typeface="Times"/>
                </a:rPr>
                <a:t>-infinite</a:t>
              </a:r>
              <a:r>
                <a:rPr lang="en-US" sz="2400" dirty="0">
                  <a:latin typeface="Times"/>
                  <a:ea typeface="ＭＳ Ｐゴシック" charset="0"/>
                  <a:cs typeface="Times"/>
                </a:rPr>
                <a:t>:</a:t>
              </a:r>
              <a:r>
                <a:rPr lang="en-US" sz="2400" i="1" dirty="0">
                  <a:latin typeface="Times"/>
                  <a:ea typeface="ＭＳ Ｐゴシック" charset="0"/>
                  <a:cs typeface="Times"/>
                </a:rPr>
                <a:t> </a:t>
              </a:r>
              <a:r>
                <a:rPr lang="en-US" sz="2400" dirty="0">
                  <a:latin typeface="Times"/>
                  <a:ea typeface="ＭＳ Ｐゴシック" charset="0"/>
                  <a:cs typeface="Times"/>
                </a:rPr>
                <a:t> </a:t>
              </a:r>
              <a:r>
                <a:rPr lang="en-US" sz="2000" dirty="0">
                  <a:latin typeface="Times"/>
                  <a:ea typeface="ＭＳ Ｐゴシック" charset="0"/>
                  <a:cs typeface="Times"/>
                </a:rPr>
                <a:t>infinite set whose complement is also infinite</a:t>
              </a:r>
              <a:endParaRPr lang="en-US" sz="2400" dirty="0">
                <a:latin typeface="Times"/>
                <a:ea typeface="ＭＳ Ｐゴシック" charset="0"/>
                <a:cs typeface="Times"/>
              </a:endParaRPr>
            </a:p>
            <a:p>
              <a:pPr>
                <a:defRPr/>
              </a:pPr>
              <a:r>
                <a:rPr lang="en-US" sz="2400" dirty="0">
                  <a:latin typeface="Times"/>
                  <a:ea typeface="ＭＳ Ｐゴシック" charset="0"/>
                  <a:cs typeface="Times"/>
                </a:rPr>
                <a:t>            </a:t>
              </a:r>
            </a:p>
          </p:txBody>
        </p:sp>
        <p:sp>
          <p:nvSpPr>
            <p:cNvPr id="39951" name="TextBox 7">
              <a:extLst>
                <a:ext uri="{FF2B5EF4-FFF2-40B4-BE49-F238E27FC236}">
                  <a16:creationId xmlns:a16="http://schemas.microsoft.com/office/drawing/2014/main" id="{7A3CEC00-09FD-2717-EF09-8A8D873D4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275" y="3181822"/>
              <a:ext cx="35892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even numbers, odd numbers, prime numbers, powers of ten, </a:t>
              </a:r>
              <a:r>
                <a:rPr lang="is-IS" altLang="en-US" sz="1800">
                  <a:latin typeface="Times" pitchFamily="2" charset="0"/>
                </a:rPr>
                <a:t>…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48AE5E-D7D6-C4E3-88BB-839236AE3E77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4470400"/>
            <a:ext cx="7705725" cy="1525588"/>
            <a:chOff x="704048" y="4470910"/>
            <a:chExt cx="7705542" cy="152462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00F0141-617D-4E4D-B44C-78ED68A55B0C}"/>
                </a:ext>
              </a:extLst>
            </p:cNvPr>
            <p:cNvSpPr/>
            <p:nvPr/>
          </p:nvSpPr>
          <p:spPr>
            <a:xfrm>
              <a:off x="864381" y="4470910"/>
              <a:ext cx="4016280" cy="1078816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9BBC9-E8B4-3999-1782-F6A19ED471E1}"/>
                </a:ext>
              </a:extLst>
            </p:cNvPr>
            <p:cNvSpPr txBox="1"/>
            <p:nvPr/>
          </p:nvSpPr>
          <p:spPr>
            <a:xfrm>
              <a:off x="704048" y="4610521"/>
              <a:ext cx="4286148" cy="1385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911225" indent="-9112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infinite</a:t>
              </a:r>
              <a:r>
                <a:rPr lang="en-US" altLang="en-US" sz="2800" i="1" baseline="-25000">
                  <a:latin typeface="Times" pitchFamily="2" charset="0"/>
                </a:rPr>
                <a:t>co-finite</a:t>
              </a:r>
              <a:r>
                <a:rPr lang="en-US" altLang="en-US">
                  <a:latin typeface="Times" pitchFamily="2" charset="0"/>
                </a:rPr>
                <a:t>:</a:t>
              </a:r>
              <a:r>
                <a:rPr lang="en-US" altLang="en-US" i="1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 </a:t>
              </a:r>
              <a:r>
                <a:rPr lang="en-US" altLang="en-US" sz="2000">
                  <a:latin typeface="Times" pitchFamily="2" charset="0"/>
                </a:rPr>
                <a:t>infinite set whose complement is finite of size </a:t>
              </a:r>
              <a:r>
                <a:rPr lang="en-US" altLang="en-US" sz="2000" i="1">
                  <a:latin typeface="Times" pitchFamily="2" charset="0"/>
                </a:rPr>
                <a:t>n</a:t>
              </a:r>
              <a:br>
                <a:rPr lang="en-US" altLang="en-US" sz="2000" i="1">
                  <a:latin typeface="Times" pitchFamily="2" charset="0"/>
                </a:rPr>
              </a:br>
              <a:r>
                <a:rPr lang="en-US" altLang="en-US" sz="1800" i="1">
                  <a:latin typeface="Times" pitchFamily="2" charset="0"/>
                </a:rPr>
                <a:t>n</a:t>
              </a:r>
              <a:r>
                <a:rPr lang="en-US" altLang="en-US" sz="1800">
                  <a:latin typeface="Times" pitchFamily="2" charset="0"/>
                </a:rPr>
                <a:t> = 1, 2, 3, </a:t>
              </a:r>
              <a:r>
                <a:rPr lang="is-IS" altLang="en-US" sz="1800">
                  <a:latin typeface="Times" pitchFamily="2" charset="0"/>
                </a:rPr>
                <a:t>…</a:t>
              </a:r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            </a:t>
              </a:r>
            </a:p>
          </p:txBody>
        </p:sp>
        <p:sp>
          <p:nvSpPr>
            <p:cNvPr id="39948" name="TextBox 9">
              <a:extLst>
                <a:ext uri="{FF2B5EF4-FFF2-40B4-BE49-F238E27FC236}">
                  <a16:creationId xmlns:a16="http://schemas.microsoft.com/office/drawing/2014/main" id="{8FEFABCF-69B7-4631-2206-77AE3A70A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275" y="4672654"/>
              <a:ext cx="31613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complements of </a:t>
              </a:r>
              <a:r>
                <a:rPr lang="en-US" altLang="en-US" sz="1800" i="1">
                  <a:latin typeface="Times" pitchFamily="2" charset="0"/>
                </a:rPr>
                <a:t>finite</a:t>
              </a:r>
              <a:r>
                <a:rPr lang="en-US" altLang="en-US" sz="1800" baseline="-25000">
                  <a:latin typeface="Times" pitchFamily="2" charset="0"/>
                </a:rPr>
                <a:t>3,</a:t>
              </a:r>
              <a:r>
                <a:rPr lang="en-US" altLang="en-US" sz="1800">
                  <a:latin typeface="Times" pitchFamily="2" charset="0"/>
                </a:rPr>
                <a:t> all numbers greater than ten, </a:t>
              </a:r>
              <a:r>
                <a:rPr lang="is-IS" altLang="en-US" sz="1800">
                  <a:latin typeface="Times" pitchFamily="2" charset="0"/>
                </a:rPr>
                <a:t>…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253D384-408E-6A58-1C3A-4E2072F034DA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3208338"/>
            <a:ext cx="2730500" cy="519112"/>
            <a:chOff x="2660778" y="3207657"/>
            <a:chExt cx="3211390" cy="51943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916B0B2-501E-3805-398E-599836CA45F3}"/>
                </a:ext>
              </a:extLst>
            </p:cNvPr>
            <p:cNvSpPr/>
            <p:nvPr/>
          </p:nvSpPr>
          <p:spPr>
            <a:xfrm flipV="1">
              <a:off x="2660778" y="3207657"/>
              <a:ext cx="3211390" cy="519438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6" name="TextBox 30">
              <a:extLst>
                <a:ext uri="{FF2B5EF4-FFF2-40B4-BE49-F238E27FC236}">
                  <a16:creationId xmlns:a16="http://schemas.microsoft.com/office/drawing/2014/main" id="{CF8279E0-E595-832B-4646-000582E4D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810" y="3265430"/>
              <a:ext cx="14279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“</a:t>
              </a:r>
              <a:r>
                <a:rPr lang="en-US" altLang="ja-JP">
                  <a:latin typeface="Times" pitchFamily="2" charset="0"/>
                </a:rPr>
                <a:t>likely</a:t>
              </a:r>
              <a:r>
                <a:rPr lang="en-US" altLang="en-US">
                  <a:latin typeface="Times" pitchFamily="2" charset="0"/>
                </a:rPr>
                <a:t>”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C6BFF4-6D29-547B-29C5-B47A6DD9972F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2098675"/>
            <a:ext cx="2730500" cy="831850"/>
            <a:chOff x="3142307" y="2099438"/>
            <a:chExt cx="2729861" cy="830997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CA3A284-3DED-A24A-5944-FC7D7180F3B9}"/>
                </a:ext>
              </a:extLst>
            </p:cNvPr>
            <p:cNvSpPr/>
            <p:nvPr/>
          </p:nvSpPr>
          <p:spPr>
            <a:xfrm>
              <a:off x="3142307" y="2099438"/>
              <a:ext cx="2729861" cy="830997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4" name="TextBox 17">
              <a:extLst>
                <a:ext uri="{FF2B5EF4-FFF2-40B4-BE49-F238E27FC236}">
                  <a16:creationId xmlns:a16="http://schemas.microsoft.com/office/drawing/2014/main" id="{74CF644A-B308-321B-2F6C-B48904145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468" y="2099438"/>
              <a:ext cx="14107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i="1">
                  <a:latin typeface="Times" pitchFamily="2" charset="0"/>
                </a:rPr>
                <a:t>“</a:t>
              </a:r>
              <a:r>
                <a:rPr lang="en-US" altLang="ja-JP">
                  <a:latin typeface="Times" pitchFamily="2" charset="0"/>
                </a:rPr>
                <a:t>as likely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as not”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23653B-55DE-5B7A-FD48-6A2427561E05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1363663"/>
            <a:ext cx="3962400" cy="485775"/>
            <a:chOff x="1973943" y="1364343"/>
            <a:chExt cx="3962400" cy="484501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40F767-FC88-D9D6-7F52-6AD4C8D30EB5}"/>
                </a:ext>
              </a:extLst>
            </p:cNvPr>
            <p:cNvSpPr/>
            <p:nvPr/>
          </p:nvSpPr>
          <p:spPr>
            <a:xfrm>
              <a:off x="1973943" y="1364343"/>
              <a:ext cx="3962400" cy="479750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2" name="TextBox 15">
              <a:extLst>
                <a:ext uri="{FF2B5EF4-FFF2-40B4-BE49-F238E27FC236}">
                  <a16:creationId xmlns:a16="http://schemas.microsoft.com/office/drawing/2014/main" id="{0829A279-2FAC-26BD-4E44-203CEF3EE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573" y="1387179"/>
              <a:ext cx="15217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“</a:t>
              </a:r>
              <a:r>
                <a:rPr lang="en-US" altLang="ja-JP">
                  <a:latin typeface="Times" pitchFamily="2" charset="0"/>
                </a:rPr>
                <a:t>unlikely</a:t>
              </a:r>
              <a:r>
                <a:rPr lang="en-US" altLang="en-US">
                  <a:latin typeface="Times" pitchFamily="2" charset="0"/>
                </a:rPr>
                <a:t>”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1A5A94-62E7-23B4-09F2-71210D4C206A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4314825"/>
            <a:ext cx="1787525" cy="1717675"/>
            <a:chOff x="7071914" y="4315157"/>
            <a:chExt cx="1787730" cy="1717266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BA1211B-34F9-37EB-5E9D-CFB99BB19C91}"/>
                </a:ext>
              </a:extLst>
            </p:cNvPr>
            <p:cNvSpPr/>
            <p:nvPr/>
          </p:nvSpPr>
          <p:spPr>
            <a:xfrm>
              <a:off x="7071914" y="4521483"/>
              <a:ext cx="1787730" cy="1510940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0" name="TextBox 28">
              <a:extLst>
                <a:ext uri="{FF2B5EF4-FFF2-40B4-BE49-F238E27FC236}">
                  <a16:creationId xmlns:a16="http://schemas.microsoft.com/office/drawing/2014/main" id="{49976912-B672-2EAE-4F45-02297DC71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4431" y="4315157"/>
              <a:ext cx="644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-2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19E625-8965-2CF2-0998-557D9A5411DC}"/>
              </a:ext>
            </a:extLst>
          </p:cNvPr>
          <p:cNvGrpSpPr>
            <a:grpSpLocks/>
          </p:cNvGrpSpPr>
          <p:nvPr/>
        </p:nvGrpSpPr>
        <p:grpSpPr bwMode="auto">
          <a:xfrm>
            <a:off x="4811713" y="4391025"/>
            <a:ext cx="1787525" cy="1716088"/>
            <a:chOff x="4812200" y="4390385"/>
            <a:chExt cx="1787730" cy="171726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0F2906-4C0D-C21D-2FB8-AC4A426848FF}"/>
                </a:ext>
              </a:extLst>
            </p:cNvPr>
            <p:cNvSpPr/>
            <p:nvPr/>
          </p:nvSpPr>
          <p:spPr>
            <a:xfrm>
              <a:off x="4812200" y="4596902"/>
              <a:ext cx="1787730" cy="1510749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8" name="TextBox 26">
              <a:extLst>
                <a:ext uri="{FF2B5EF4-FFF2-40B4-BE49-F238E27FC236}">
                  <a16:creationId xmlns:a16="http://schemas.microsoft.com/office/drawing/2014/main" id="{07A2AA3B-FE32-3826-7FD4-924DC2193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717" y="4390385"/>
              <a:ext cx="6159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∞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6C8416-F97D-38A4-12E3-12605E807906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4391025"/>
            <a:ext cx="1787525" cy="1716088"/>
            <a:chOff x="2617226" y="4390385"/>
            <a:chExt cx="1787730" cy="171726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24A08-67DD-2E9A-447E-578FF84D728C}"/>
                </a:ext>
              </a:extLst>
            </p:cNvPr>
            <p:cNvSpPr/>
            <p:nvPr/>
          </p:nvSpPr>
          <p:spPr>
            <a:xfrm>
              <a:off x="2617226" y="4596902"/>
              <a:ext cx="1787730" cy="1510749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6" name="TextBox 24">
              <a:extLst>
                <a:ext uri="{FF2B5EF4-FFF2-40B4-BE49-F238E27FC236}">
                  <a16:creationId xmlns:a16="http://schemas.microsoft.com/office/drawing/2014/main" id="{AAC1697A-80B6-A133-0B1D-BB9A80058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743" y="4390385"/>
              <a:ext cx="6159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∞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8DAD4E-D4B7-7862-5D0B-4378D6167442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4391025"/>
            <a:ext cx="1787525" cy="1717675"/>
            <a:chOff x="313612" y="4391004"/>
            <a:chExt cx="1787730" cy="1717266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8771FE3-F237-EE57-6DF8-FC5D49AA4C75}"/>
                </a:ext>
              </a:extLst>
            </p:cNvPr>
            <p:cNvSpPr/>
            <p:nvPr/>
          </p:nvSpPr>
          <p:spPr>
            <a:xfrm>
              <a:off x="313612" y="4597330"/>
              <a:ext cx="1787730" cy="1510940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4" name="TextBox 19">
              <a:extLst>
                <a:ext uri="{FF2B5EF4-FFF2-40B4-BE49-F238E27FC236}">
                  <a16:creationId xmlns:a16="http://schemas.microsoft.com/office/drawing/2014/main" id="{ED83D13B-729F-12AA-7A3F-3690BA108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29" y="4391004"/>
              <a:ext cx="564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2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9F96D002-282D-BC05-A58C-9E1B13638909}"/>
              </a:ext>
            </a:extLst>
          </p:cNvPr>
          <p:cNvSpPr/>
          <p:nvPr/>
        </p:nvSpPr>
        <p:spPr>
          <a:xfrm>
            <a:off x="398463" y="307975"/>
            <a:ext cx="8108950" cy="879475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9" name="Title 1">
            <a:extLst>
              <a:ext uri="{FF2B5EF4-FFF2-40B4-BE49-F238E27FC236}">
                <a16:creationId xmlns:a16="http://schemas.microsoft.com/office/drawing/2014/main" id="{D46F1379-729C-7CB5-080F-C8194589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4390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Equivalent sets have equal chances.</a:t>
            </a:r>
          </a:p>
        </p:txBody>
      </p:sp>
      <p:sp>
        <p:nvSpPr>
          <p:cNvPr id="40970" name="Content Placeholder 2">
            <a:extLst>
              <a:ext uri="{FF2B5EF4-FFF2-40B4-BE49-F238E27FC236}">
                <a16:creationId xmlns:a16="http://schemas.microsoft.com/office/drawing/2014/main" id="{1EA42766-5947-67D7-2DF4-F8945724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71" name="Slide Number Placeholder 3">
            <a:extLst>
              <a:ext uri="{FF2B5EF4-FFF2-40B4-BE49-F238E27FC236}">
                <a16:creationId xmlns:a16="http://schemas.microsoft.com/office/drawing/2014/main" id="{745A3F02-6555-7FE1-A43E-3038195A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550FBF-9A35-7645-A6E7-0883D5C3B7A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5BFC8-F28A-8F14-7D23-C5B33E9466D2}"/>
              </a:ext>
            </a:extLst>
          </p:cNvPr>
          <p:cNvSpPr txBox="1"/>
          <p:nvPr/>
        </p:nvSpPr>
        <p:spPr>
          <a:xfrm>
            <a:off x="393700" y="1387475"/>
            <a:ext cx="4121150" cy="2933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1546225" indent="-1546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Ch(</a:t>
            </a:r>
            <a:r>
              <a:rPr lang="en-US" altLang="en-US" sz="2800" i="1">
                <a:latin typeface="Times" pitchFamily="2" charset="0"/>
              </a:rPr>
              <a:t>finite</a:t>
            </a:r>
            <a:r>
              <a:rPr lang="en-US" altLang="en-US" sz="2800" i="1" baseline="-25000">
                <a:latin typeface="Times" pitchFamily="2" charset="0"/>
              </a:rPr>
              <a:t>n</a:t>
            </a:r>
            <a:r>
              <a:rPr lang="en-US" altLang="en-US" sz="2800">
                <a:latin typeface="Times" pitchFamily="2" charset="0"/>
              </a:rPr>
              <a:t>) = </a:t>
            </a:r>
            <a:r>
              <a:rPr lang="en-US" altLang="en-US" sz="2800" i="1">
                <a:latin typeface="Times" pitchFamily="2" charset="0"/>
              </a:rPr>
              <a:t>V</a:t>
            </a:r>
            <a:r>
              <a:rPr lang="en-US" altLang="en-US" sz="2800" i="1" baseline="-25000">
                <a:latin typeface="Times" pitchFamily="2" charset="0"/>
              </a:rPr>
              <a:t>n</a:t>
            </a:r>
            <a:br>
              <a:rPr lang="en-US" altLang="en-US" sz="2800" baseline="-25000">
                <a:latin typeface="Times" pitchFamily="2" charset="0"/>
              </a:rPr>
            </a:br>
            <a:r>
              <a:rPr lang="en-US" altLang="en-US" sz="1800" i="1">
                <a:latin typeface="Times" pitchFamily="2" charset="0"/>
              </a:rPr>
              <a:t>n </a:t>
            </a:r>
            <a:r>
              <a:rPr lang="en-US" altLang="en-US" sz="1800">
                <a:latin typeface="Times" pitchFamily="2" charset="0"/>
              </a:rPr>
              <a:t>= 1, 2, 3, </a:t>
            </a:r>
            <a:r>
              <a:rPr lang="is-IS" altLang="en-US" sz="1800">
                <a:latin typeface="Times" pitchFamily="2" charset="0"/>
              </a:rPr>
              <a:t>…</a:t>
            </a:r>
          </a:p>
          <a:p>
            <a:pPr eaLnBrk="1" hangingPunct="1"/>
            <a:endParaRPr lang="is-I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800">
                <a:latin typeface="Times" pitchFamily="2" charset="0"/>
              </a:rPr>
              <a:t>Ch(</a:t>
            </a:r>
            <a:r>
              <a:rPr lang="en-US" altLang="en-US" sz="2800" i="1">
                <a:latin typeface="Times" pitchFamily="2" charset="0"/>
              </a:rPr>
              <a:t>infinite</a:t>
            </a:r>
            <a:r>
              <a:rPr lang="en-US" altLang="en-US" sz="2800" i="1" baseline="-25000">
                <a:latin typeface="Times" pitchFamily="2" charset="0"/>
              </a:rPr>
              <a:t>co-infinite</a:t>
            </a:r>
            <a:r>
              <a:rPr lang="en-US" altLang="en-US" sz="2800">
                <a:latin typeface="Times" pitchFamily="2" charset="0"/>
              </a:rPr>
              <a:t>) = </a:t>
            </a:r>
            <a:r>
              <a:rPr lang="en-US" altLang="en-US" sz="2800" i="1">
                <a:latin typeface="Times" pitchFamily="2" charset="0"/>
              </a:rPr>
              <a:t>V</a:t>
            </a:r>
            <a:r>
              <a:rPr lang="en-US" altLang="en-US" sz="2800" i="1" baseline="-25000">
                <a:latin typeface="Times" pitchFamily="2" charset="0"/>
              </a:rPr>
              <a:t>∞</a:t>
            </a:r>
            <a:br>
              <a:rPr lang="en-US" altLang="en-US" sz="2800" i="1" baseline="-25000">
                <a:latin typeface="Times" pitchFamily="2" charset="0"/>
              </a:rPr>
            </a:br>
            <a:endParaRPr lang="en-US" altLang="en-US" sz="2800" i="1" baseline="-25000">
              <a:latin typeface="Times" pitchFamily="2" charset="0"/>
            </a:endParaRPr>
          </a:p>
          <a:p>
            <a:pPr eaLnBrk="1" hangingPunct="1"/>
            <a:r>
              <a:rPr lang="en-US" altLang="en-US" sz="2800">
                <a:latin typeface="Times" pitchFamily="2" charset="0"/>
              </a:rPr>
              <a:t>Ch(</a:t>
            </a:r>
            <a:r>
              <a:rPr lang="en-US" altLang="en-US" sz="2800" i="1">
                <a:latin typeface="Times" pitchFamily="2" charset="0"/>
              </a:rPr>
              <a:t>infinite</a:t>
            </a:r>
            <a:r>
              <a:rPr lang="en-US" altLang="en-US" sz="2800" i="1" baseline="-25000">
                <a:latin typeface="Times" pitchFamily="2" charset="0"/>
              </a:rPr>
              <a:t>co-finite-n</a:t>
            </a:r>
            <a:r>
              <a:rPr lang="en-US" altLang="en-US" sz="2800">
                <a:latin typeface="Times" pitchFamily="2" charset="0"/>
              </a:rPr>
              <a:t>) = </a:t>
            </a:r>
            <a:r>
              <a:rPr lang="en-US" altLang="en-US" sz="2800" i="1">
                <a:latin typeface="Times" pitchFamily="2" charset="0"/>
              </a:rPr>
              <a:t>V</a:t>
            </a:r>
            <a:r>
              <a:rPr lang="en-US" altLang="en-US" sz="2800" i="1" baseline="-25000">
                <a:latin typeface="Times" pitchFamily="2" charset="0"/>
              </a:rPr>
              <a:t>-n </a:t>
            </a:r>
            <a:br>
              <a:rPr lang="en-US" altLang="en-US" sz="2800" i="1" baseline="-25000">
                <a:latin typeface="Times" pitchFamily="2" charset="0"/>
              </a:rPr>
            </a:br>
            <a:r>
              <a:rPr lang="en-US" altLang="en-US" sz="1800" i="1">
                <a:latin typeface="Times" pitchFamily="2" charset="0"/>
              </a:rPr>
              <a:t>n</a:t>
            </a:r>
            <a:r>
              <a:rPr lang="en-US" altLang="en-US" sz="1800">
                <a:latin typeface="Times" pitchFamily="2" charset="0"/>
              </a:rPr>
              <a:t>= 1, 2, 3, </a:t>
            </a:r>
            <a:r>
              <a:rPr lang="is-IS" altLang="en-US" sz="1800">
                <a:latin typeface="Times" pitchFamily="2" charset="0"/>
              </a:rPr>
              <a:t>…</a:t>
            </a:r>
            <a:endParaRPr lang="en-US" altLang="en-US" sz="2800" baseline="-25000">
              <a:latin typeface="Times" pitchFamily="2" charset="0"/>
            </a:endParaRPr>
          </a:p>
          <a:p>
            <a:pPr eaLnBrk="1" hangingPunct="1"/>
            <a:endParaRPr lang="en-US" altLang="en-US" sz="2800">
              <a:latin typeface="Times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40BCB5-EB70-A870-4C45-3D9C322E2380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5276850"/>
            <a:ext cx="9107487" cy="1263650"/>
            <a:chOff x="170300" y="5276654"/>
            <a:chExt cx="9107682" cy="1264362"/>
          </a:xfrm>
        </p:grpSpPr>
        <p:sp>
          <p:nvSpPr>
            <p:cNvPr id="40977" name="TextBox 9">
              <a:extLst>
                <a:ext uri="{FF2B5EF4-FFF2-40B4-BE49-F238E27FC236}">
                  <a16:creationId xmlns:a16="http://schemas.microsoft.com/office/drawing/2014/main" id="{2B68AE34-1069-9644-5DE9-A1D413F12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00" y="5276654"/>
              <a:ext cx="91076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) &lt; </a:t>
              </a:r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   ) = </a:t>
              </a:r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) &lt; </a:t>
              </a:r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    )</a:t>
              </a:r>
            </a:p>
          </p:txBody>
        </p:sp>
        <p:sp>
          <p:nvSpPr>
            <p:cNvPr id="40978" name="TextBox 11">
              <a:extLst>
                <a:ext uri="{FF2B5EF4-FFF2-40B4-BE49-F238E27FC236}">
                  <a16:creationId xmlns:a16="http://schemas.microsoft.com/office/drawing/2014/main" id="{B9CA6D30-9620-EB87-051F-C12496E41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6634" y="5479373"/>
              <a:ext cx="7288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odd</a:t>
              </a:r>
            </a:p>
          </p:txBody>
        </p:sp>
        <p:sp>
          <p:nvSpPr>
            <p:cNvPr id="40979" name="TextBox 16">
              <a:extLst>
                <a:ext uri="{FF2B5EF4-FFF2-40B4-BE49-F238E27FC236}">
                  <a16:creationId xmlns:a16="http://schemas.microsoft.com/office/drawing/2014/main" id="{592820F6-E465-0A5F-4115-A8611CFE1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435" y="5540928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1, 2</a:t>
              </a:r>
            </a:p>
          </p:txBody>
        </p:sp>
        <p:sp>
          <p:nvSpPr>
            <p:cNvPr id="40980" name="TextBox 31">
              <a:extLst>
                <a:ext uri="{FF2B5EF4-FFF2-40B4-BE49-F238E27FC236}">
                  <a16:creationId xmlns:a16="http://schemas.microsoft.com/office/drawing/2014/main" id="{AA3FA060-3D7A-E42D-B0F0-4ADF3888F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919" y="5426533"/>
              <a:ext cx="12105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3, 4, 5, 6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7, 8, 9, </a:t>
              </a:r>
              <a:r>
                <a:rPr lang="is-IS" altLang="en-US" sz="2000">
                  <a:latin typeface="Times" pitchFamily="2" charset="0"/>
                </a:rPr>
                <a:t>…</a:t>
              </a:r>
              <a:endParaRPr lang="en-US" altLang="en-US" sz="2000">
                <a:latin typeface="Times" pitchFamily="2" charset="0"/>
              </a:endParaRPr>
            </a:p>
          </p:txBody>
        </p:sp>
        <p:sp>
          <p:nvSpPr>
            <p:cNvPr id="40981" name="TextBox 32">
              <a:extLst>
                <a:ext uri="{FF2B5EF4-FFF2-40B4-BE49-F238E27FC236}">
                  <a16:creationId xmlns:a16="http://schemas.microsoft.com/office/drawing/2014/main" id="{46BC1DF9-5C83-7A29-80F0-6E2B173BA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745" y="5296589"/>
              <a:ext cx="110799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10, 100,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1000,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10000, </a:t>
              </a:r>
              <a:r>
                <a:rPr lang="mr-IN" altLang="en-US" sz="1800">
                  <a:latin typeface="Times" pitchFamily="2" charset="0"/>
                </a:rPr>
                <a:t>…</a:t>
              </a:r>
              <a:endParaRPr lang="en-US" altLang="en-US" sz="1100">
                <a:latin typeface="Times" pitchFamily="2" charset="0"/>
              </a:endParaRPr>
            </a:p>
          </p:txBody>
        </p:sp>
        <p:sp>
          <p:nvSpPr>
            <p:cNvPr id="40982" name="TextBox 20">
              <a:extLst>
                <a:ext uri="{FF2B5EF4-FFF2-40B4-BE49-F238E27FC236}">
                  <a16:creationId xmlns:a16="http://schemas.microsoft.com/office/drawing/2014/main" id="{E7C60481-7684-6338-C3A8-F4E2665A4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63" y="6171684"/>
              <a:ext cx="2902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for a generic lottery machine.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DBF6C7-4C9F-BA5E-2DDA-2EDD7C842C4B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1717675"/>
            <a:ext cx="2381250" cy="1490663"/>
            <a:chOff x="6420624" y="1718101"/>
            <a:chExt cx="2379980" cy="148955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BF7D27-88EB-6009-B946-280F26F2EF0D}"/>
                </a:ext>
              </a:extLst>
            </p:cNvPr>
            <p:cNvSpPr/>
            <p:nvPr/>
          </p:nvSpPr>
          <p:spPr>
            <a:xfrm>
              <a:off x="6549143" y="1718101"/>
              <a:ext cx="2251461" cy="1489556"/>
            </a:xfrm>
            <a:custGeom>
              <a:avLst/>
              <a:gdLst>
                <a:gd name="connsiteX0" fmla="*/ 289902 w 3616876"/>
                <a:gd name="connsiteY0" fmla="*/ 0 h 2698682"/>
                <a:gd name="connsiteX1" fmla="*/ 3616876 w 3616876"/>
                <a:gd name="connsiteY1" fmla="*/ 276080 h 2698682"/>
                <a:gd name="connsiteX2" fmla="*/ 3320071 w 3616876"/>
                <a:gd name="connsiteY2" fmla="*/ 2698682 h 2698682"/>
                <a:gd name="connsiteX3" fmla="*/ 3188925 w 3616876"/>
                <a:gd name="connsiteY3" fmla="*/ 2691780 h 2698682"/>
                <a:gd name="connsiteX4" fmla="*/ 0 w 3616876"/>
                <a:gd name="connsiteY4" fmla="*/ 2305268 h 2698682"/>
                <a:gd name="connsiteX5" fmla="*/ 289902 w 3616876"/>
                <a:gd name="connsiteY5" fmla="*/ 0 h 26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76" h="2698682">
                  <a:moveTo>
                    <a:pt x="289902" y="0"/>
                  </a:moveTo>
                  <a:lnTo>
                    <a:pt x="3616876" y="276080"/>
                  </a:lnTo>
                  <a:lnTo>
                    <a:pt x="3320071" y="2698682"/>
                  </a:lnTo>
                  <a:lnTo>
                    <a:pt x="3188925" y="2691780"/>
                  </a:lnTo>
                  <a:lnTo>
                    <a:pt x="0" y="2305268"/>
                  </a:lnTo>
                  <a:lnTo>
                    <a:pt x="28990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6" name="TextBox 33">
              <a:extLst>
                <a:ext uri="{FF2B5EF4-FFF2-40B4-BE49-F238E27FC236}">
                  <a16:creationId xmlns:a16="http://schemas.microsoft.com/office/drawing/2014/main" id="{49EBE7CF-2AFF-2C92-3A31-7DEC55299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0624" y="1718101"/>
              <a:ext cx="237998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2625" indent="-6826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Ch(</a:t>
              </a:r>
              <a:r>
                <a:rPr lang="en-US" altLang="en-US" sz="1800" i="1">
                  <a:latin typeface="Times" pitchFamily="2" charset="0"/>
                </a:rPr>
                <a:t>empty-set</a:t>
              </a:r>
              <a:r>
                <a:rPr lang="en-US" altLang="en-US" sz="1800">
                  <a:latin typeface="Times" pitchFamily="2" charset="0"/>
                </a:rPr>
                <a:t>)  = </a:t>
              </a:r>
              <a:r>
                <a:rPr lang="en-US" altLang="en-US" sz="1800" i="1">
                  <a:latin typeface="Times" pitchFamily="2" charset="0"/>
                </a:rPr>
                <a:t>V</a:t>
              </a:r>
              <a:r>
                <a:rPr lang="en-US" altLang="en-US" sz="1800" baseline="-25000">
                  <a:latin typeface="Times" pitchFamily="2" charset="0"/>
                </a:rPr>
                <a:t>0</a:t>
              </a:r>
              <a:r>
                <a:rPr lang="en-US" altLang="en-US" sz="1800">
                  <a:latin typeface="Times" pitchFamily="2" charset="0"/>
                </a:rPr>
                <a:t>    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 “certainly not”</a:t>
              </a:r>
            </a:p>
            <a:p>
              <a:pPr eaLnBrk="1" hangingPunct="1"/>
              <a:endParaRPr lang="en-US" altLang="en-US" sz="1800" baseline="-250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Ch(</a:t>
              </a:r>
              <a:r>
                <a:rPr lang="en-US" altLang="en-US" sz="1800" i="1">
                  <a:latin typeface="Times" pitchFamily="2" charset="0"/>
                </a:rPr>
                <a:t>all-outcomes</a:t>
              </a:r>
              <a:r>
                <a:rPr lang="en-US" altLang="en-US" sz="1800">
                  <a:latin typeface="Times" pitchFamily="2" charset="0"/>
                </a:rPr>
                <a:t>) = </a:t>
              </a:r>
              <a:r>
                <a:rPr lang="en-US" altLang="en-US" sz="1800" i="1">
                  <a:latin typeface="Times" pitchFamily="2" charset="0"/>
                </a:rPr>
                <a:t>V</a:t>
              </a:r>
              <a:r>
                <a:rPr lang="en-US" altLang="en-US" sz="1800" i="1" baseline="-25000">
                  <a:latin typeface="Times" pitchFamily="2" charset="0"/>
                </a:rPr>
                <a:t>-</a:t>
              </a:r>
              <a:r>
                <a:rPr lang="en-US" altLang="en-US" sz="1800" baseline="-25000">
                  <a:latin typeface="Times" pitchFamily="2" charset="0"/>
                </a:rPr>
                <a:t>0</a:t>
              </a:r>
              <a:r>
                <a:rPr lang="en-US" altLang="en-US" sz="1800">
                  <a:latin typeface="Times" pitchFamily="2" charset="0"/>
                </a:rPr>
                <a:t>     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“certain”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CD8C9547-D194-413F-FEA5-3DA5E6AF1D37}"/>
              </a:ext>
            </a:extLst>
          </p:cNvPr>
          <p:cNvSpPr/>
          <p:nvPr/>
        </p:nvSpPr>
        <p:spPr>
          <a:xfrm>
            <a:off x="234950" y="103188"/>
            <a:ext cx="6254750" cy="1084262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3C534F9-EBBC-B52E-BC95-42CB188037AF}"/>
              </a:ext>
            </a:extLst>
          </p:cNvPr>
          <p:cNvSpPr/>
          <p:nvPr/>
        </p:nvSpPr>
        <p:spPr>
          <a:xfrm>
            <a:off x="735013" y="1763713"/>
            <a:ext cx="2203450" cy="1736725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55220A9-10EC-C536-524D-BF5C0159F6D8}"/>
              </a:ext>
            </a:extLst>
          </p:cNvPr>
          <p:cNvSpPr/>
          <p:nvPr/>
        </p:nvSpPr>
        <p:spPr>
          <a:xfrm flipH="1">
            <a:off x="6288088" y="1819275"/>
            <a:ext cx="2351087" cy="1820863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412BC-3ABF-3484-BBFC-690F505B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150813"/>
            <a:ext cx="7651750" cy="858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Chance Properties of Infinite Lottery</a:t>
            </a:r>
            <a:r>
              <a:rPr lang="en-US" dirty="0"/>
              <a:t> Inhospitable to </a:t>
            </a:r>
            <a:r>
              <a:rPr lang="en-US" dirty="0" err="1"/>
              <a:t>Probabilites</a:t>
            </a:r>
            <a:endParaRPr lang="en-US" dirty="0"/>
          </a:p>
        </p:txBody>
      </p:sp>
      <p:sp>
        <p:nvSpPr>
          <p:cNvPr id="41989" name="Content Placeholder 2">
            <a:extLst>
              <a:ext uri="{FF2B5EF4-FFF2-40B4-BE49-F238E27FC236}">
                <a16:creationId xmlns:a16="http://schemas.microsoft.com/office/drawing/2014/main" id="{8DA69A69-E913-A329-E8ED-18FC0F661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1990" name="Slide Number Placeholder 3">
            <a:extLst>
              <a:ext uri="{FF2B5EF4-FFF2-40B4-BE49-F238E27FC236}">
                <a16:creationId xmlns:a16="http://schemas.microsoft.com/office/drawing/2014/main" id="{F5D5201E-FDC5-B43D-9DA9-8E96B6DF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F4F827-9DDB-A348-AD9B-ED66524E3CC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1991" name="TextBox 5">
            <a:extLst>
              <a:ext uri="{FF2B5EF4-FFF2-40B4-BE49-F238E27FC236}">
                <a16:creationId xmlns:a16="http://schemas.microsoft.com/office/drawing/2014/main" id="{BF1000E4-4077-BD0E-E54A-0979AB5B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819275"/>
            <a:ext cx="24161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P(</a:t>
            </a:r>
            <a:r>
              <a:rPr lang="en-US" altLang="en-US" sz="2000" i="1">
                <a:latin typeface="Times" pitchFamily="2" charset="0"/>
              </a:rPr>
              <a:t>even</a:t>
            </a:r>
            <a:r>
              <a:rPr lang="en-US" altLang="en-US" sz="2000">
                <a:latin typeface="Times" pitchFamily="2" charset="0"/>
              </a:rPr>
              <a:t>) = 1/2</a:t>
            </a:r>
          </a:p>
          <a:p>
            <a:pPr eaLnBrk="1" hangingPunct="1"/>
            <a:endParaRPr lang="en-US" altLang="en-US" sz="20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With high probability, roughly 1 in 2 are </a:t>
            </a:r>
            <a:r>
              <a:rPr lang="en-US" altLang="en-US" sz="2000" i="1">
                <a:latin typeface="Times" pitchFamily="2" charset="0"/>
              </a:rPr>
              <a:t>even</a:t>
            </a:r>
            <a:r>
              <a:rPr lang="en-US" altLang="en-US" sz="2000">
                <a:latin typeface="Times" pitchFamily="2" charset="0"/>
              </a:rPr>
              <a:t> in many draws.</a:t>
            </a:r>
          </a:p>
        </p:txBody>
      </p:sp>
      <p:sp>
        <p:nvSpPr>
          <p:cNvPr id="41992" name="TextBox 6">
            <a:extLst>
              <a:ext uri="{FF2B5EF4-FFF2-40B4-BE49-F238E27FC236}">
                <a16:creationId xmlns:a16="http://schemas.microsoft.com/office/drawing/2014/main" id="{15B07EED-01E7-A8B0-6815-F671AF7E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819275"/>
            <a:ext cx="2466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P(</a:t>
            </a:r>
            <a:r>
              <a:rPr lang="en-US" altLang="en-US" sz="2000" i="1">
                <a:latin typeface="Times" pitchFamily="2" charset="0"/>
              </a:rPr>
              <a:t>hundredth</a:t>
            </a:r>
            <a:r>
              <a:rPr lang="en-US" altLang="en-US" sz="2000">
                <a:latin typeface="Times" pitchFamily="2" charset="0"/>
              </a:rPr>
              <a:t>) = 1/100</a:t>
            </a:r>
          </a:p>
          <a:p>
            <a:pPr eaLnBrk="1" hangingPunct="1"/>
            <a:endParaRPr lang="en-US" altLang="en-US" sz="20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With high probability, roughly 1 in 100 are </a:t>
            </a:r>
            <a:r>
              <a:rPr lang="en-US" altLang="en-US" sz="2000" i="1">
                <a:latin typeface="Times" pitchFamily="2" charset="0"/>
              </a:rPr>
              <a:t>hundredth </a:t>
            </a:r>
            <a:r>
              <a:rPr lang="en-US" altLang="en-US" sz="2000">
                <a:latin typeface="Times" pitchFamily="2" charset="0"/>
              </a:rPr>
              <a:t>in many draws.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DDB20D-89A4-4A0A-EA77-AB8D60680A2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93838"/>
            <a:ext cx="3095625" cy="922337"/>
            <a:chOff x="3123518" y="1493103"/>
            <a:chExt cx="3096055" cy="923330"/>
          </a:xfrm>
        </p:grpSpPr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7F773265-060B-FC93-16D3-16C590F0A4F2}"/>
                </a:ext>
              </a:extLst>
            </p:cNvPr>
            <p:cNvSpPr/>
            <p:nvPr/>
          </p:nvSpPr>
          <p:spPr>
            <a:xfrm>
              <a:off x="3123518" y="1679040"/>
              <a:ext cx="3096055" cy="6817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42003" name="TextBox 7">
              <a:extLst>
                <a:ext uri="{FF2B5EF4-FFF2-40B4-BE49-F238E27FC236}">
                  <a16:creationId xmlns:a16="http://schemas.microsoft.com/office/drawing/2014/main" id="{3D27FA6D-4AEF-0BC5-76A6-282C5BF8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114" y="1493103"/>
              <a:ext cx="20525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Map </a:t>
              </a:r>
              <a:r>
                <a:rPr lang="en-US" altLang="en-US" sz="1800" i="1">
                  <a:latin typeface="Times" pitchFamily="2" charset="0"/>
                </a:rPr>
                <a:t>even</a:t>
              </a:r>
              <a:r>
                <a:rPr lang="en-US" altLang="en-US" sz="1800">
                  <a:latin typeface="Times" pitchFamily="2" charset="0"/>
                </a:rPr>
                <a:t> set to </a:t>
              </a:r>
              <a:r>
                <a:rPr lang="en-US" altLang="en-US" sz="1800" i="1">
                  <a:latin typeface="Times" pitchFamily="2" charset="0"/>
                </a:rPr>
                <a:t>hundredth</a:t>
              </a:r>
              <a:r>
                <a:rPr lang="en-US" altLang="en-US" sz="1800">
                  <a:latin typeface="Times" pitchFamily="2" charset="0"/>
                </a:rPr>
                <a:t> set by relabeling.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C87DD3-7746-1DFC-F100-DCAE34E2E235}"/>
              </a:ext>
            </a:extLst>
          </p:cNvPr>
          <p:cNvCxnSpPr/>
          <p:nvPr/>
        </p:nvCxnSpPr>
        <p:spPr>
          <a:xfrm>
            <a:off x="758825" y="2306638"/>
            <a:ext cx="24812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502E15-1BC3-9D74-CE96-451EEBB0BA33}"/>
              </a:ext>
            </a:extLst>
          </p:cNvPr>
          <p:cNvCxnSpPr/>
          <p:nvPr/>
        </p:nvCxnSpPr>
        <p:spPr>
          <a:xfrm>
            <a:off x="6154738" y="2312988"/>
            <a:ext cx="24812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6" name="TextBox 4">
            <a:extLst>
              <a:ext uri="{FF2B5EF4-FFF2-40B4-BE49-F238E27FC236}">
                <a16:creationId xmlns:a16="http://schemas.microsoft.com/office/drawing/2014/main" id="{F017E587-59AB-F993-C2E7-896E0F50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55613"/>
            <a:ext cx="2584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>
                <a:latin typeface="Times" pitchFamily="2" charset="0"/>
              </a:rPr>
              <a:t>even =</a:t>
            </a:r>
            <a:r>
              <a:rPr lang="en-US" altLang="en-US" sz="1400">
                <a:latin typeface="Times" pitchFamily="2" charset="0"/>
              </a:rPr>
              <a:t> {2, 4, 6, ..}</a:t>
            </a:r>
            <a:endParaRPr lang="en-US" altLang="en-US" sz="1400" i="1">
              <a:latin typeface="Times" pitchFamily="2" charset="0"/>
            </a:endParaRPr>
          </a:p>
          <a:p>
            <a:pPr eaLnBrk="1" hangingPunct="1"/>
            <a:r>
              <a:rPr lang="en-US" altLang="en-US" sz="1400" i="1">
                <a:latin typeface="Times" pitchFamily="2" charset="0"/>
              </a:rPr>
              <a:t>hundredth</a:t>
            </a:r>
            <a:r>
              <a:rPr lang="en-US" altLang="en-US" sz="1400">
                <a:latin typeface="Times" pitchFamily="2" charset="0"/>
              </a:rPr>
              <a:t> = {100, 200, 300, </a:t>
            </a:r>
            <a:r>
              <a:rPr lang="mr-IN" altLang="en-US" sz="1400">
                <a:latin typeface="Times" pitchFamily="2" charset="0"/>
              </a:rPr>
              <a:t>…</a:t>
            </a:r>
            <a:r>
              <a:rPr lang="en-US" altLang="en-US" sz="1400">
                <a:latin typeface="Times" pitchFamily="2" charset="0"/>
              </a:rPr>
              <a:t>}</a:t>
            </a:r>
            <a:endParaRPr lang="en-US" altLang="en-US" sz="1400" i="1">
              <a:latin typeface="Times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38DB7-9463-C7EC-19FE-DC00CB0BD447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2662238"/>
            <a:ext cx="7845425" cy="4075112"/>
            <a:chOff x="521728" y="2662378"/>
            <a:chExt cx="7845485" cy="407506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E2E3BA-82F5-3092-CACD-E5F821907B67}"/>
                </a:ext>
              </a:extLst>
            </p:cNvPr>
            <p:cNvSpPr/>
            <p:nvPr/>
          </p:nvSpPr>
          <p:spPr>
            <a:xfrm>
              <a:off x="521728" y="3975226"/>
              <a:ext cx="7845485" cy="2762221"/>
            </a:xfrm>
            <a:custGeom>
              <a:avLst/>
              <a:gdLst>
                <a:gd name="connsiteX0" fmla="*/ 497806 w 4116475"/>
                <a:gd name="connsiteY0" fmla="*/ 0 h 2980282"/>
                <a:gd name="connsiteX1" fmla="*/ 4116475 w 4116475"/>
                <a:gd name="connsiteY1" fmla="*/ 261652 h 2980282"/>
                <a:gd name="connsiteX2" fmla="*/ 3759076 w 4116475"/>
                <a:gd name="connsiteY2" fmla="*/ 2980282 h 2980282"/>
                <a:gd name="connsiteX3" fmla="*/ 0 w 4116475"/>
                <a:gd name="connsiteY3" fmla="*/ 2539941 h 2980282"/>
                <a:gd name="connsiteX4" fmla="*/ 497806 w 4116475"/>
                <a:gd name="connsiteY4" fmla="*/ 0 h 2980282"/>
                <a:gd name="connsiteX0" fmla="*/ 237671 w 4116475"/>
                <a:gd name="connsiteY0" fmla="*/ 0 h 2932739"/>
                <a:gd name="connsiteX1" fmla="*/ 4116475 w 4116475"/>
                <a:gd name="connsiteY1" fmla="*/ 214109 h 2932739"/>
                <a:gd name="connsiteX2" fmla="*/ 3759076 w 4116475"/>
                <a:gd name="connsiteY2" fmla="*/ 2932739 h 2932739"/>
                <a:gd name="connsiteX3" fmla="*/ 0 w 4116475"/>
                <a:gd name="connsiteY3" fmla="*/ 2492398 h 2932739"/>
                <a:gd name="connsiteX4" fmla="*/ 237671 w 4116475"/>
                <a:gd name="connsiteY4" fmla="*/ 0 h 2932739"/>
                <a:gd name="connsiteX0" fmla="*/ 237671 w 4116475"/>
                <a:gd name="connsiteY0" fmla="*/ 0 h 2654276"/>
                <a:gd name="connsiteX1" fmla="*/ 4116475 w 4116475"/>
                <a:gd name="connsiteY1" fmla="*/ 214109 h 2654276"/>
                <a:gd name="connsiteX2" fmla="*/ 3997830 w 4116475"/>
                <a:gd name="connsiteY2" fmla="*/ 2654276 h 2654276"/>
                <a:gd name="connsiteX3" fmla="*/ 0 w 4116475"/>
                <a:gd name="connsiteY3" fmla="*/ 2492398 h 2654276"/>
                <a:gd name="connsiteX4" fmla="*/ 237671 w 4116475"/>
                <a:gd name="connsiteY4" fmla="*/ 0 h 26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475" h="2654276">
                  <a:moveTo>
                    <a:pt x="237671" y="0"/>
                  </a:moveTo>
                  <a:lnTo>
                    <a:pt x="4116475" y="214109"/>
                  </a:lnTo>
                  <a:lnTo>
                    <a:pt x="3997830" y="2654276"/>
                  </a:lnTo>
                  <a:lnTo>
                    <a:pt x="0" y="2492398"/>
                  </a:lnTo>
                  <a:lnTo>
                    <a:pt x="23767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9" name="TextBox 11">
              <a:extLst>
                <a:ext uri="{FF2B5EF4-FFF2-40B4-BE49-F238E27FC236}">
                  <a16:creationId xmlns:a16="http://schemas.microsoft.com/office/drawing/2014/main" id="{17F868F1-B814-CC11-C29F-DD1A67C59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943" y="3889673"/>
              <a:ext cx="5469416" cy="280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(0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 Chance (0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(1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 Chance (1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(2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 Chance (2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is-IS" altLang="en-US" sz="1400">
                  <a:latin typeface="Times" pitchFamily="2" charset="0"/>
                </a:rPr>
                <a:t>…</a:t>
              </a:r>
              <a:endParaRPr lang="en-US" altLang="en-US" sz="1400">
                <a:latin typeface="Times" pitchFamily="2" charset="0"/>
              </a:endParaRP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(N/2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=     Chance (N/2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is-IS" altLang="en-US" sz="1400">
                  <a:latin typeface="Times" pitchFamily="2" charset="0"/>
                </a:rPr>
                <a:t>…</a:t>
              </a:r>
              <a:endParaRPr lang="en-US" altLang="en-US" sz="1400">
                <a:latin typeface="Times" pitchFamily="2" charset="0"/>
              </a:endParaRP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(N-1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=     Chance (N-1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(N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Chance (N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</p:txBody>
        </p:sp>
        <p:sp>
          <p:nvSpPr>
            <p:cNvPr id="42000" name="TextBox 12">
              <a:extLst>
                <a:ext uri="{FF2B5EF4-FFF2-40B4-BE49-F238E27FC236}">
                  <a16:creationId xmlns:a16="http://schemas.microsoft.com/office/drawing/2014/main" id="{5DBF0E48-FE7C-1729-FC5C-9ABBDED40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8956" y="4270444"/>
              <a:ext cx="2061467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Relative frequencies of </a:t>
              </a:r>
              <a:r>
                <a:rPr lang="en-US" altLang="en-US" sz="1800" i="1">
                  <a:latin typeface="Times" pitchFamily="2" charset="0"/>
                </a:rPr>
                <a:t>even</a:t>
              </a:r>
              <a:r>
                <a:rPr lang="en-US" altLang="en-US" sz="1800">
                  <a:latin typeface="Times" pitchFamily="2" charset="0"/>
                </a:rPr>
                <a:t> cannot stabilize to probabilistic values in many repeated draws.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97029261-2ACC-BF18-0273-9EDAA34E41E6}"/>
                </a:ext>
              </a:extLst>
            </p:cNvPr>
            <p:cNvSpPr/>
            <p:nvPr/>
          </p:nvSpPr>
          <p:spPr>
            <a:xfrm>
              <a:off x="4034892" y="2662378"/>
              <a:ext cx="1133484" cy="1276337"/>
            </a:xfrm>
            <a:prstGeom prst="down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347909" y="-1621641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62" y="2339851"/>
            <a:ext cx="5526257" cy="2477904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All arguments for probabilism are circular.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B323FC8-144F-1D4C-B9BF-929BAA150498}"/>
              </a:ext>
            </a:extLst>
          </p:cNvPr>
          <p:cNvSpPr/>
          <p:nvPr/>
        </p:nvSpPr>
        <p:spPr>
          <a:xfrm>
            <a:off x="247650" y="1571625"/>
            <a:ext cx="3103563" cy="3886200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39F185DC-14FA-4D40-AE89-FE5A237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52306"/>
            <a:ext cx="7886700" cy="789347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Arguments for Probabilism</a:t>
            </a:r>
          </a:p>
        </p:txBody>
      </p:sp>
      <p:pic>
        <p:nvPicPr>
          <p:cNvPr id="3" name="Content Placeholder 2" descr="Shape&#10;&#10;Description automatically generated">
            <a:extLst>
              <a:ext uri="{FF2B5EF4-FFF2-40B4-BE49-F238E27FC236}">
                <a16:creationId xmlns:a16="http://schemas.microsoft.com/office/drawing/2014/main" id="{34563D3B-5757-1047-9329-4BB23817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0241" y="52596"/>
            <a:ext cx="1257526" cy="1248794"/>
          </a:xfrm>
        </p:spPr>
      </p:pic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5822697-1F72-F049-9024-211E504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A02D3B-6045-A34A-9025-79E85E70124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8E6A766-3A61-F642-A8E9-D0071B1F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550988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Times" pitchFamily="2" charset="0"/>
              </a:rPr>
              <a:t>Premises</a:t>
            </a:r>
          </a:p>
        </p:txBody>
      </p:sp>
      <p:sp>
        <p:nvSpPr>
          <p:cNvPr id="44038" name="TextBox 6">
            <a:extLst>
              <a:ext uri="{FF2B5EF4-FFF2-40B4-BE49-F238E27FC236}">
                <a16:creationId xmlns:a16="http://schemas.microsoft.com/office/drawing/2014/main" id="{6A0A28B5-74A7-9441-BB69-847A3284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863975"/>
            <a:ext cx="2828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Times" pitchFamily="2" charset="0"/>
              </a:rPr>
              <a:t>Conclusion</a:t>
            </a:r>
            <a:r>
              <a:rPr lang="en-US" altLang="en-US" sz="3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of the necessity of probabilities</a:t>
            </a:r>
          </a:p>
        </p:txBody>
      </p:sp>
      <p:sp>
        <p:nvSpPr>
          <p:cNvPr id="44039" name="TextBox 7">
            <a:extLst>
              <a:ext uri="{FF2B5EF4-FFF2-40B4-BE49-F238E27FC236}">
                <a16:creationId xmlns:a16="http://schemas.microsoft.com/office/drawing/2014/main" id="{AB76B88E-91B7-6648-B54A-9D17FDB4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697163"/>
            <a:ext cx="1398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deduction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40BA1C-C335-8A4C-B4D4-A970B3B48AC2}"/>
              </a:ext>
            </a:extLst>
          </p:cNvPr>
          <p:cNvGrpSpPr>
            <a:grpSpLocks/>
          </p:cNvGrpSpPr>
          <p:nvPr/>
        </p:nvGrpSpPr>
        <p:grpSpPr bwMode="auto">
          <a:xfrm>
            <a:off x="3130549" y="3938588"/>
            <a:ext cx="2498155" cy="715962"/>
            <a:chOff x="3130952" y="3939002"/>
            <a:chExt cx="2497430" cy="71537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707CFA6-95C2-C24E-8B68-A28614DD795C}"/>
                </a:ext>
              </a:extLst>
            </p:cNvPr>
            <p:cNvSpPr/>
            <p:nvPr/>
          </p:nvSpPr>
          <p:spPr>
            <a:xfrm>
              <a:off x="3130952" y="3939002"/>
              <a:ext cx="2361514" cy="715377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51" name="TextBox 8">
              <a:extLst>
                <a:ext uri="{FF2B5EF4-FFF2-40B4-BE49-F238E27FC236}">
                  <a16:creationId xmlns:a16="http://schemas.microsoft.com/office/drawing/2014/main" id="{1DF57647-FA21-1C46-9DDB-7D5FDC712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426" y="4010451"/>
              <a:ext cx="1916956" cy="5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" pitchFamily="2" charset="0"/>
                </a:rPr>
                <a:t>contingent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A68D74-F615-AD42-A066-C31F05FFAB81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3233738"/>
            <a:ext cx="2909888" cy="2773362"/>
            <a:chOff x="5711568" y="3233351"/>
            <a:chExt cx="2910702" cy="277340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7FBFE6-4B00-674B-9A66-BD179DA51C8F}"/>
                </a:ext>
              </a:extLst>
            </p:cNvPr>
            <p:cNvSpPr/>
            <p:nvPr/>
          </p:nvSpPr>
          <p:spPr>
            <a:xfrm>
              <a:off x="5711568" y="3233351"/>
              <a:ext cx="2910702" cy="2773406"/>
            </a:xfrm>
            <a:custGeom>
              <a:avLst/>
              <a:gdLst>
                <a:gd name="connsiteX0" fmla="*/ 418756 w 2910702"/>
                <a:gd name="connsiteY0" fmla="*/ 0 h 2773406"/>
                <a:gd name="connsiteX1" fmla="*/ 2910702 w 2910702"/>
                <a:gd name="connsiteY1" fmla="*/ 205946 h 2773406"/>
                <a:gd name="connsiteX2" fmla="*/ 2752810 w 2910702"/>
                <a:gd name="connsiteY2" fmla="*/ 2773406 h 2773406"/>
                <a:gd name="connsiteX3" fmla="*/ 0 w 2910702"/>
                <a:gd name="connsiteY3" fmla="*/ 2340919 h 2773406"/>
                <a:gd name="connsiteX4" fmla="*/ 418756 w 2910702"/>
                <a:gd name="connsiteY4" fmla="*/ 0 h 277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702" h="2773406">
                  <a:moveTo>
                    <a:pt x="418756" y="0"/>
                  </a:moveTo>
                  <a:lnTo>
                    <a:pt x="2910702" y="205946"/>
                  </a:lnTo>
                  <a:lnTo>
                    <a:pt x="2752810" y="2773406"/>
                  </a:lnTo>
                  <a:lnTo>
                    <a:pt x="0" y="2340919"/>
                  </a:lnTo>
                  <a:lnTo>
                    <a:pt x="418756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9" name="TextBox 10">
              <a:extLst>
                <a:ext uri="{FF2B5EF4-FFF2-40B4-BE49-F238E27FC236}">
                  <a16:creationId xmlns:a16="http://schemas.microsoft.com/office/drawing/2014/main" id="{E729A1F7-AAD2-1749-84AD-3D939A7FB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471" y="3309491"/>
              <a:ext cx="2413421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Dominance:</a:t>
              </a:r>
            </a:p>
            <a:p>
              <a:pPr eaLnBrk="1" hangingPunct="1"/>
              <a:r>
                <a:rPr lang="en-US" altLang="en-US" sz="2800">
                  <a:latin typeface="Times" pitchFamily="2" charset="0"/>
                </a:rPr>
                <a:t>Least risk lies in positing the conclusion directly.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2021A0-57D6-8241-81A2-1256EFB6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1550988"/>
            <a:ext cx="26495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>
                <a:latin typeface="Times" pitchFamily="2" charset="0"/>
              </a:rPr>
              <a:t>… </a:t>
            </a:r>
            <a:r>
              <a:rPr lang="en-US" altLang="en-US">
                <a:latin typeface="Times" pitchFamily="2" charset="0"/>
              </a:rPr>
              <a:t>and logically at least as strong as the conclusion.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60D5682-BFB5-CD4D-BF90-9592CD9885CB}"/>
              </a:ext>
            </a:extLst>
          </p:cNvPr>
          <p:cNvSpPr/>
          <p:nvPr/>
        </p:nvSpPr>
        <p:spPr>
          <a:xfrm>
            <a:off x="638175" y="2492375"/>
            <a:ext cx="1077913" cy="12541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9B94EE-1F9F-F341-81CC-1586965C8A87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1604963"/>
            <a:ext cx="3067050" cy="2271712"/>
            <a:chOff x="2904412" y="1605235"/>
            <a:chExt cx="3067703" cy="227198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7147AE2-1144-3B48-A554-7B9BEA0FD243}"/>
                </a:ext>
              </a:extLst>
            </p:cNvPr>
            <p:cNvSpPr/>
            <p:nvPr/>
          </p:nvSpPr>
          <p:spPr>
            <a:xfrm>
              <a:off x="2904412" y="1605235"/>
              <a:ext cx="2361115" cy="716047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6" name="TextBox 9">
              <a:extLst>
                <a:ext uri="{FF2B5EF4-FFF2-40B4-BE49-F238E27FC236}">
                  <a16:creationId xmlns:a16="http://schemas.microsoft.com/office/drawing/2014/main" id="{C2FBBE47-AD21-6E4A-9845-589731DA0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967" y="1672158"/>
              <a:ext cx="2461148" cy="58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" pitchFamily="2" charset="0"/>
                </a:rPr>
                <a:t>contingent</a:t>
              </a:r>
              <a:r>
                <a:rPr lang="is-IS" altLang="en-US" sz="3200" dirty="0">
                  <a:latin typeface="Times" pitchFamily="2" charset="0"/>
                </a:rPr>
                <a:t>…</a:t>
              </a:r>
              <a:endParaRPr lang="en-US" altLang="en-US" sz="3200" dirty="0">
                <a:latin typeface="Times" pitchFamily="2" charset="0"/>
              </a:endParaRPr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B6887DB8-BD0E-214A-9368-42511488B7A8}"/>
                </a:ext>
              </a:extLst>
            </p:cNvPr>
            <p:cNvSpPr/>
            <p:nvPr/>
          </p:nvSpPr>
          <p:spPr>
            <a:xfrm>
              <a:off x="4187385" y="2513393"/>
              <a:ext cx="522399" cy="1363825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44F5FAA6-0B62-D15F-AF1D-5E13460BE583}"/>
              </a:ext>
            </a:extLst>
          </p:cNvPr>
          <p:cNvSpPr/>
          <p:nvPr/>
        </p:nvSpPr>
        <p:spPr>
          <a:xfrm>
            <a:off x="414338" y="179388"/>
            <a:ext cx="5853112" cy="669925"/>
          </a:xfrm>
          <a:custGeom>
            <a:avLst/>
            <a:gdLst>
              <a:gd name="connsiteX0" fmla="*/ 138049 w 5853264"/>
              <a:gd name="connsiteY0" fmla="*/ 0 h 669494"/>
              <a:gd name="connsiteX1" fmla="*/ 138049 w 5853264"/>
              <a:gd name="connsiteY1" fmla="*/ 0 h 669494"/>
              <a:gd name="connsiteX2" fmla="*/ 5777338 w 5853264"/>
              <a:gd name="connsiteY2" fmla="*/ 179452 h 669494"/>
              <a:gd name="connsiteX3" fmla="*/ 5853264 w 5853264"/>
              <a:gd name="connsiteY3" fmla="*/ 538356 h 669494"/>
              <a:gd name="connsiteX4" fmla="*/ 0 w 5853264"/>
              <a:gd name="connsiteY4" fmla="*/ 669494 h 669494"/>
              <a:gd name="connsiteX5" fmla="*/ 138049 w 5853264"/>
              <a:gd name="connsiteY5" fmla="*/ 0 h 6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264" h="669494">
                <a:moveTo>
                  <a:pt x="138049" y="0"/>
                </a:moveTo>
                <a:lnTo>
                  <a:pt x="138049" y="0"/>
                </a:lnTo>
                <a:lnTo>
                  <a:pt x="5777338" y="179452"/>
                </a:lnTo>
                <a:lnTo>
                  <a:pt x="5853264" y="538356"/>
                </a:lnTo>
                <a:lnTo>
                  <a:pt x="0" y="669494"/>
                </a:lnTo>
                <a:lnTo>
                  <a:pt x="138049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7B61CE6-772A-CF99-B693-3FEF9D98BA25}"/>
              </a:ext>
            </a:extLst>
          </p:cNvPr>
          <p:cNvSpPr/>
          <p:nvPr/>
        </p:nvSpPr>
        <p:spPr>
          <a:xfrm>
            <a:off x="2236788" y="1863725"/>
            <a:ext cx="855662" cy="373063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B51674C-D5B5-E725-F5FF-2546AAA263D8}"/>
              </a:ext>
            </a:extLst>
          </p:cNvPr>
          <p:cNvSpPr/>
          <p:nvPr/>
        </p:nvSpPr>
        <p:spPr>
          <a:xfrm>
            <a:off x="2154238" y="2360613"/>
            <a:ext cx="1062037" cy="922337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0" name="Title 1">
            <a:extLst>
              <a:ext uri="{FF2B5EF4-FFF2-40B4-BE49-F238E27FC236}">
                <a16:creationId xmlns:a16="http://schemas.microsoft.com/office/drawing/2014/main" id="{248DFC64-9379-7A9B-A30F-75B3C18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3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 Dutch Book</a:t>
            </a:r>
          </a:p>
        </p:txBody>
      </p:sp>
      <p:sp>
        <p:nvSpPr>
          <p:cNvPr id="45061" name="Content Placeholder 2">
            <a:extLst>
              <a:ext uri="{FF2B5EF4-FFF2-40B4-BE49-F238E27FC236}">
                <a16:creationId xmlns:a16="http://schemas.microsoft.com/office/drawing/2014/main" id="{9F424D1C-E8EF-0815-F282-B1347544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5062" name="Slide Number Placeholder 3">
            <a:extLst>
              <a:ext uri="{FF2B5EF4-FFF2-40B4-BE49-F238E27FC236}">
                <a16:creationId xmlns:a16="http://schemas.microsoft.com/office/drawing/2014/main" id="{D2470127-AB6B-BB97-F880-50E5E6B8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04DB15-B4F0-9744-9738-2199A972FD0D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5063" name="TextBox 7">
            <a:extLst>
              <a:ext uri="{FF2B5EF4-FFF2-40B4-BE49-F238E27FC236}">
                <a16:creationId xmlns:a16="http://schemas.microsoft.com/office/drawing/2014/main" id="{D7D7D839-0CC4-F9E8-E130-9E521C3A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1751013"/>
            <a:ext cx="827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ONE</a:t>
            </a:r>
          </a:p>
        </p:txBody>
      </p:sp>
      <p:sp>
        <p:nvSpPr>
          <p:cNvPr id="45064" name="TextBox 8">
            <a:extLst>
              <a:ext uri="{FF2B5EF4-FFF2-40B4-BE49-F238E27FC236}">
                <a16:creationId xmlns:a16="http://schemas.microsoft.com/office/drawing/2014/main" id="{ADF09D1D-5B55-1351-DE17-6D0EE8E3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2286000"/>
            <a:ext cx="88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TWO</a:t>
            </a:r>
          </a:p>
        </p:txBody>
      </p:sp>
      <p:sp>
        <p:nvSpPr>
          <p:cNvPr id="45065" name="TextBox 9">
            <a:extLst>
              <a:ext uri="{FF2B5EF4-FFF2-40B4-BE49-F238E27FC236}">
                <a16:creationId xmlns:a16="http://schemas.microsoft.com/office/drawing/2014/main" id="{B6D6EB1E-7C01-D114-CC1C-C4526CC1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822575"/>
            <a:ext cx="1185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THREE</a:t>
            </a:r>
          </a:p>
        </p:txBody>
      </p:sp>
      <p:sp>
        <p:nvSpPr>
          <p:cNvPr id="45066" name="TextBox 10">
            <a:extLst>
              <a:ext uri="{FF2B5EF4-FFF2-40B4-BE49-F238E27FC236}">
                <a16:creationId xmlns:a16="http://schemas.microsoft.com/office/drawing/2014/main" id="{56998B1A-031A-533B-8A05-FB6A5CEF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77788"/>
            <a:ext cx="2068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Times" pitchFamily="2" charset="0"/>
              </a:rPr>
              <a:t>ONE = {1, 4, 7, 10, </a:t>
            </a:r>
            <a:r>
              <a:rPr lang="is-IS" altLang="en-US" sz="1400">
                <a:latin typeface="Times" pitchFamily="2" charset="0"/>
              </a:rPr>
              <a:t>…}</a:t>
            </a:r>
          </a:p>
          <a:p>
            <a:pPr eaLnBrk="1" hangingPunct="1"/>
            <a:r>
              <a:rPr lang="is-IS" altLang="en-US" sz="1400">
                <a:latin typeface="Times" pitchFamily="2" charset="0"/>
              </a:rPr>
              <a:t>TWO = {2, 5, 8, 11, ...}</a:t>
            </a:r>
          </a:p>
          <a:p>
            <a:pPr eaLnBrk="1" hangingPunct="1"/>
            <a:r>
              <a:rPr lang="is-IS" altLang="en-US" sz="1400">
                <a:latin typeface="Times" pitchFamily="2" charset="0"/>
              </a:rPr>
              <a:t>THREE = {3, 6, 9, 12, ...}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45067" name="TextBox 11">
            <a:extLst>
              <a:ext uri="{FF2B5EF4-FFF2-40B4-BE49-F238E27FC236}">
                <a16:creationId xmlns:a16="http://schemas.microsoft.com/office/drawing/2014/main" id="{6302B8FC-66E3-26C1-778A-4E7F5BC3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090613"/>
            <a:ext cx="1719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Ch(ONE) =</a:t>
            </a:r>
          </a:p>
          <a:p>
            <a:pPr algn="ctr" eaLnBrk="1" hangingPunct="1"/>
            <a:r>
              <a:rPr lang="en-US" altLang="en-US" sz="1800">
                <a:latin typeface="Times" pitchFamily="2" charset="0"/>
              </a:rPr>
              <a:t> Ch(not-ONE)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32EE-9211-EA97-8879-FF7B92ADABE4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1084263"/>
            <a:ext cx="3781425" cy="2222500"/>
            <a:chOff x="3543760" y="1083614"/>
            <a:chExt cx="3781110" cy="2223211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FD7F05-6221-BC6E-5CBA-AEEBD2E9CCE5}"/>
                </a:ext>
              </a:extLst>
            </p:cNvPr>
            <p:cNvSpPr/>
            <p:nvPr/>
          </p:nvSpPr>
          <p:spPr>
            <a:xfrm>
              <a:off x="5754964" y="1863325"/>
              <a:ext cx="1127031" cy="37318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1557B0E-E486-E0DD-370B-90139F5FB7DF}"/>
                </a:ext>
              </a:extLst>
            </p:cNvPr>
            <p:cNvSpPr/>
            <p:nvPr/>
          </p:nvSpPr>
          <p:spPr>
            <a:xfrm>
              <a:off x="5880365" y="2373076"/>
              <a:ext cx="855592" cy="933749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931875-7629-3B8E-7CE1-2AF7A9DCE4D7}"/>
                </a:ext>
              </a:extLst>
            </p:cNvPr>
            <p:cNvSpPr/>
            <p:nvPr/>
          </p:nvSpPr>
          <p:spPr>
            <a:xfrm flipH="1">
              <a:off x="4000922" y="1863325"/>
              <a:ext cx="719078" cy="37318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041CF4D-6DD9-C327-E5BE-6FCDBB2379C2}"/>
                </a:ext>
              </a:extLst>
            </p:cNvPr>
            <p:cNvSpPr/>
            <p:nvPr/>
          </p:nvSpPr>
          <p:spPr>
            <a:xfrm flipH="1">
              <a:off x="3837424" y="2384192"/>
              <a:ext cx="1115919" cy="922633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102" name="TextBox 12">
              <a:extLst>
                <a:ext uri="{FF2B5EF4-FFF2-40B4-BE49-F238E27FC236}">
                  <a16:creationId xmlns:a16="http://schemas.microsoft.com/office/drawing/2014/main" id="{E5EA4E81-DFBC-C0DE-A270-D5684A2F7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760" y="1083614"/>
              <a:ext cx="17187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Ch(TWO) =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 Ch(not-TWO)</a:t>
              </a:r>
            </a:p>
          </p:txBody>
        </p:sp>
        <p:sp>
          <p:nvSpPr>
            <p:cNvPr id="45103" name="TextBox 13">
              <a:extLst>
                <a:ext uri="{FF2B5EF4-FFF2-40B4-BE49-F238E27FC236}">
                  <a16:creationId xmlns:a16="http://schemas.microsoft.com/office/drawing/2014/main" id="{C8C505E0-18B2-976F-5663-B46779603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4593" y="1104320"/>
              <a:ext cx="20002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Ch(THREE) =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 Ch(not-THREE)</a:t>
              </a:r>
            </a:p>
          </p:txBody>
        </p:sp>
        <p:sp>
          <p:nvSpPr>
            <p:cNvPr id="45104" name="TextBox 22">
              <a:extLst>
                <a:ext uri="{FF2B5EF4-FFF2-40B4-BE49-F238E27FC236}">
                  <a16:creationId xmlns:a16="http://schemas.microsoft.com/office/drawing/2014/main" id="{FBC5765F-DF11-4951-566E-951CE9DB2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386" y="282184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ONE</a:t>
              </a:r>
            </a:p>
          </p:txBody>
        </p:sp>
        <p:sp>
          <p:nvSpPr>
            <p:cNvPr id="45105" name="TextBox 23">
              <a:extLst>
                <a:ext uri="{FF2B5EF4-FFF2-40B4-BE49-F238E27FC236}">
                  <a16:creationId xmlns:a16="http://schemas.microsoft.com/office/drawing/2014/main" id="{DE973947-6DF1-EA7D-C669-B55F57057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605" y="1819363"/>
              <a:ext cx="885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TWO</a:t>
              </a:r>
            </a:p>
          </p:txBody>
        </p:sp>
        <p:sp>
          <p:nvSpPr>
            <p:cNvPr id="45106" name="TextBox 24">
              <a:extLst>
                <a:ext uri="{FF2B5EF4-FFF2-40B4-BE49-F238E27FC236}">
                  <a16:creationId xmlns:a16="http://schemas.microsoft.com/office/drawing/2014/main" id="{CC2ACB35-138E-9B1A-60C8-4CE8D9DA4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7850" y="2345293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THREE</a:t>
              </a:r>
            </a:p>
          </p:txBody>
        </p:sp>
        <p:sp>
          <p:nvSpPr>
            <p:cNvPr id="45107" name="TextBox 25">
              <a:extLst>
                <a:ext uri="{FF2B5EF4-FFF2-40B4-BE49-F238E27FC236}">
                  <a16:creationId xmlns:a16="http://schemas.microsoft.com/office/drawing/2014/main" id="{A3EF107F-0D77-10A6-7B7C-D0E31E2E0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0858" y="2309565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ONE</a:t>
              </a:r>
            </a:p>
          </p:txBody>
        </p:sp>
        <p:sp>
          <p:nvSpPr>
            <p:cNvPr id="45108" name="TextBox 26">
              <a:extLst>
                <a:ext uri="{FF2B5EF4-FFF2-40B4-BE49-F238E27FC236}">
                  <a16:creationId xmlns:a16="http://schemas.microsoft.com/office/drawing/2014/main" id="{00A54295-2408-9F31-70D7-43BA6AE08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1077" y="2845160"/>
              <a:ext cx="885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TWO</a:t>
              </a:r>
            </a:p>
          </p:txBody>
        </p:sp>
        <p:sp>
          <p:nvSpPr>
            <p:cNvPr id="45109" name="TextBox 27">
              <a:extLst>
                <a:ext uri="{FF2B5EF4-FFF2-40B4-BE49-F238E27FC236}">
                  <a16:creationId xmlns:a16="http://schemas.microsoft.com/office/drawing/2014/main" id="{8C662F9C-E6B6-25A5-53D4-83CF8661B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381" y="1824581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THREE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7E17E3-03C0-EC51-DC33-25CED0729E74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4354513"/>
            <a:ext cx="7092950" cy="2162175"/>
            <a:chOff x="901851" y="4355162"/>
            <a:chExt cx="7092718" cy="2161536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5092E69-6729-D4F3-35C8-E9EF186071D9}"/>
                </a:ext>
              </a:extLst>
            </p:cNvPr>
            <p:cNvSpPr/>
            <p:nvPr/>
          </p:nvSpPr>
          <p:spPr>
            <a:xfrm>
              <a:off x="5368930" y="4475776"/>
              <a:ext cx="603230" cy="204092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9430EA4-97EC-94D6-657B-22D79A78EBDB}"/>
                </a:ext>
              </a:extLst>
            </p:cNvPr>
            <p:cNvSpPr/>
            <p:nvPr/>
          </p:nvSpPr>
          <p:spPr>
            <a:xfrm flipH="1">
              <a:off x="4024362" y="4440862"/>
              <a:ext cx="593706" cy="204092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37D5ED7-A8F2-6A38-5DA4-CB4FAADF4807}"/>
                </a:ext>
              </a:extLst>
            </p:cNvPr>
            <p:cNvSpPr/>
            <p:nvPr/>
          </p:nvSpPr>
          <p:spPr>
            <a:xfrm>
              <a:off x="2646457" y="4377380"/>
              <a:ext cx="652441" cy="204092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215F6BF-B7D3-73B2-28F0-24A8696BC741}"/>
                </a:ext>
              </a:extLst>
            </p:cNvPr>
            <p:cNvSpPr/>
            <p:nvPr/>
          </p:nvSpPr>
          <p:spPr>
            <a:xfrm>
              <a:off x="987573" y="5010605"/>
              <a:ext cx="6999059" cy="399932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3D25147-F48A-6A63-6521-960806320B64}"/>
                </a:ext>
              </a:extLst>
            </p:cNvPr>
            <p:cNvSpPr/>
            <p:nvPr/>
          </p:nvSpPr>
          <p:spPr>
            <a:xfrm>
              <a:off x="987573" y="5500998"/>
              <a:ext cx="6999059" cy="401518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5FB0D01-A461-D998-F9CB-CC0055A904A5}"/>
                </a:ext>
              </a:extLst>
            </p:cNvPr>
            <p:cNvSpPr/>
            <p:nvPr/>
          </p:nvSpPr>
          <p:spPr>
            <a:xfrm>
              <a:off x="995511" y="5997738"/>
              <a:ext cx="6999058" cy="399932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9" name="TextBox 14">
              <a:extLst>
                <a:ext uri="{FF2B5EF4-FFF2-40B4-BE49-F238E27FC236}">
                  <a16:creationId xmlns:a16="http://schemas.microsoft.com/office/drawing/2014/main" id="{AF1F12BB-FD7D-BF8B-439F-9D8285A51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169" y="4947916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ONE</a:t>
              </a:r>
            </a:p>
          </p:txBody>
        </p:sp>
        <p:sp>
          <p:nvSpPr>
            <p:cNvPr id="45080" name="TextBox 15">
              <a:extLst>
                <a:ext uri="{FF2B5EF4-FFF2-40B4-BE49-F238E27FC236}">
                  <a16:creationId xmlns:a16="http://schemas.microsoft.com/office/drawing/2014/main" id="{575172BC-9EE2-E15B-2E73-E81C9A29B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607" y="5452171"/>
              <a:ext cx="885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TWO</a:t>
              </a:r>
            </a:p>
          </p:txBody>
        </p:sp>
        <p:sp>
          <p:nvSpPr>
            <p:cNvPr id="45081" name="TextBox 16">
              <a:extLst>
                <a:ext uri="{FF2B5EF4-FFF2-40B4-BE49-F238E27FC236}">
                  <a16:creationId xmlns:a16="http://schemas.microsoft.com/office/drawing/2014/main" id="{B97E6691-1156-3080-3B5C-2A0513F60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851" y="5956426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THREE</a:t>
              </a:r>
            </a:p>
          </p:txBody>
        </p:sp>
        <p:sp>
          <p:nvSpPr>
            <p:cNvPr id="45082" name="TextBox 18">
              <a:extLst>
                <a:ext uri="{FF2B5EF4-FFF2-40B4-BE49-F238E27FC236}">
                  <a16:creationId xmlns:a16="http://schemas.microsoft.com/office/drawing/2014/main" id="{9E4BE9F5-C4C0-8C89-686F-A8A244E5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169" y="4437986"/>
              <a:ext cx="998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On ONE</a:t>
              </a:r>
            </a:p>
          </p:txBody>
        </p:sp>
        <p:sp>
          <p:nvSpPr>
            <p:cNvPr id="45083" name="TextBox 19">
              <a:extLst>
                <a:ext uri="{FF2B5EF4-FFF2-40B4-BE49-F238E27FC236}">
                  <a16:creationId xmlns:a16="http://schemas.microsoft.com/office/drawing/2014/main" id="{B774FD92-D9D0-17CB-30F1-E714385F9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63" y="4437986"/>
              <a:ext cx="104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On TWO</a:t>
              </a:r>
            </a:p>
          </p:txBody>
        </p:sp>
        <p:sp>
          <p:nvSpPr>
            <p:cNvPr id="45084" name="TextBox 20">
              <a:extLst>
                <a:ext uri="{FF2B5EF4-FFF2-40B4-BE49-F238E27FC236}">
                  <a16:creationId xmlns:a16="http://schemas.microsoft.com/office/drawing/2014/main" id="{54A757B6-2C13-A9E0-53D2-E7051E8E0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285" y="4437986"/>
              <a:ext cx="12641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On THREE</a:t>
              </a:r>
            </a:p>
          </p:txBody>
        </p:sp>
        <p:sp>
          <p:nvSpPr>
            <p:cNvPr id="45085" name="TextBox 21">
              <a:extLst>
                <a:ext uri="{FF2B5EF4-FFF2-40B4-BE49-F238E27FC236}">
                  <a16:creationId xmlns:a16="http://schemas.microsoft.com/office/drawing/2014/main" id="{7A35E28E-3ABA-157F-BE92-0C1D6351E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971" y="4355162"/>
              <a:ext cx="6335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Net</a:t>
              </a:r>
            </a:p>
          </p:txBody>
        </p:sp>
        <p:sp>
          <p:nvSpPr>
            <p:cNvPr id="45086" name="TextBox 37">
              <a:extLst>
                <a:ext uri="{FF2B5EF4-FFF2-40B4-BE49-F238E27FC236}">
                  <a16:creationId xmlns:a16="http://schemas.microsoft.com/office/drawing/2014/main" id="{1BC57C6D-CF61-C448-E23F-D6A1A560D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762" y="4977313"/>
              <a:ext cx="883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gain $1</a:t>
              </a:r>
            </a:p>
          </p:txBody>
        </p:sp>
        <p:sp>
          <p:nvSpPr>
            <p:cNvPr id="45087" name="TextBox 38">
              <a:extLst>
                <a:ext uri="{FF2B5EF4-FFF2-40B4-BE49-F238E27FC236}">
                  <a16:creationId xmlns:a16="http://schemas.microsoft.com/office/drawing/2014/main" id="{540F2506-8617-D767-B1C0-AC2C53AE7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9149" y="5977132"/>
              <a:ext cx="883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gain $1</a:t>
              </a:r>
            </a:p>
          </p:txBody>
        </p:sp>
        <p:sp>
          <p:nvSpPr>
            <p:cNvPr id="45088" name="TextBox 39">
              <a:extLst>
                <a:ext uri="{FF2B5EF4-FFF2-40B4-BE49-F238E27FC236}">
                  <a16:creationId xmlns:a16="http://schemas.microsoft.com/office/drawing/2014/main" id="{4A58E566-1970-1282-EA54-858958861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901" y="5496190"/>
              <a:ext cx="883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gain $1</a:t>
              </a:r>
            </a:p>
          </p:txBody>
        </p:sp>
        <p:sp>
          <p:nvSpPr>
            <p:cNvPr id="45089" name="TextBox 40">
              <a:extLst>
                <a:ext uri="{FF2B5EF4-FFF2-40B4-BE49-F238E27FC236}">
                  <a16:creationId xmlns:a16="http://schemas.microsoft.com/office/drawing/2014/main" id="{E7C01849-09D4-B3B9-D02F-FC56A8932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967" y="5501691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0" name="TextBox 41">
              <a:extLst>
                <a:ext uri="{FF2B5EF4-FFF2-40B4-BE49-F238E27FC236}">
                  <a16:creationId xmlns:a16="http://schemas.microsoft.com/office/drawing/2014/main" id="{CFFA19EB-E1E4-9901-8CAE-94F2BCE50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967" y="5990641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1" name="TextBox 42">
              <a:extLst>
                <a:ext uri="{FF2B5EF4-FFF2-40B4-BE49-F238E27FC236}">
                  <a16:creationId xmlns:a16="http://schemas.microsoft.com/office/drawing/2014/main" id="{FC0E3176-4220-01EC-4120-00D182E28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8354" y="4998453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2" name="TextBox 43">
              <a:extLst>
                <a:ext uri="{FF2B5EF4-FFF2-40B4-BE49-F238E27FC236}">
                  <a16:creationId xmlns:a16="http://schemas.microsoft.com/office/drawing/2014/main" id="{7643AB30-254B-9EF0-084E-56648BF4E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8354" y="5508109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3" name="TextBox 44">
              <a:extLst>
                <a:ext uri="{FF2B5EF4-FFF2-40B4-BE49-F238E27FC236}">
                  <a16:creationId xmlns:a16="http://schemas.microsoft.com/office/drawing/2014/main" id="{5168F968-19AF-74D8-E5A0-8411E195E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106" y="4998453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4" name="TextBox 45">
              <a:extLst>
                <a:ext uri="{FF2B5EF4-FFF2-40B4-BE49-F238E27FC236}">
                  <a16:creationId xmlns:a16="http://schemas.microsoft.com/office/drawing/2014/main" id="{970174A3-C515-2F77-ABA5-39C0D8C47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106" y="5997543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5" name="TextBox 46">
              <a:extLst>
                <a:ext uri="{FF2B5EF4-FFF2-40B4-BE49-F238E27FC236}">
                  <a16:creationId xmlns:a16="http://schemas.microsoft.com/office/drawing/2014/main" id="{7EF0B254-6636-B726-313A-0EF5E41C0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9368" y="5922887"/>
              <a:ext cx="1065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6" name="TextBox 47">
              <a:extLst>
                <a:ext uri="{FF2B5EF4-FFF2-40B4-BE49-F238E27FC236}">
                  <a16:creationId xmlns:a16="http://schemas.microsoft.com/office/drawing/2014/main" id="{8FB1647C-B67A-8B91-B6C5-7980199E8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573" y="4944208"/>
              <a:ext cx="1065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7" name="TextBox 48">
              <a:extLst>
                <a:ext uri="{FF2B5EF4-FFF2-40B4-BE49-F238E27FC236}">
                  <a16:creationId xmlns:a16="http://schemas.microsoft.com/office/drawing/2014/main" id="{1B8CF602-A50B-50C4-02A6-C53839564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573" y="5453864"/>
              <a:ext cx="1065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lose $1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6CF628-4B85-15DF-6555-35CF047AA777}"/>
              </a:ext>
            </a:extLst>
          </p:cNvPr>
          <p:cNvGrpSpPr>
            <a:grpSpLocks/>
          </p:cNvGrpSpPr>
          <p:nvPr/>
        </p:nvGrpSpPr>
        <p:grpSpPr bwMode="auto">
          <a:xfrm>
            <a:off x="3387725" y="3478213"/>
            <a:ext cx="3313113" cy="701675"/>
            <a:chOff x="3387466" y="3478608"/>
            <a:chExt cx="3312753" cy="701547"/>
          </a:xfrm>
        </p:grpSpPr>
        <p:sp>
          <p:nvSpPr>
            <p:cNvPr id="45071" name="TextBox 17">
              <a:extLst>
                <a:ext uri="{FF2B5EF4-FFF2-40B4-BE49-F238E27FC236}">
                  <a16:creationId xmlns:a16="http://schemas.microsoft.com/office/drawing/2014/main" id="{C0F33F0B-8414-F98E-12F0-8D497FB3E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171" y="3478608"/>
              <a:ext cx="2685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Accept even odds bets on outcomes of equal chance.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7305F19-A844-362D-EE83-0B48FEEA1881}"/>
                </a:ext>
              </a:extLst>
            </p:cNvPr>
            <p:cNvSpPr/>
            <p:nvPr/>
          </p:nvSpPr>
          <p:spPr>
            <a:xfrm>
              <a:off x="3387466" y="3534160"/>
              <a:ext cx="630170" cy="64599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1EBCBB39-F2B7-3816-414F-60B58CB0524E}"/>
              </a:ext>
            </a:extLst>
          </p:cNvPr>
          <p:cNvSpPr/>
          <p:nvPr/>
        </p:nvSpPr>
        <p:spPr>
          <a:xfrm>
            <a:off x="568325" y="1857375"/>
            <a:ext cx="3248025" cy="1276350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58A7DD6-27A2-BF74-6BFA-75A08F8FD870}"/>
              </a:ext>
            </a:extLst>
          </p:cNvPr>
          <p:cNvSpPr/>
          <p:nvPr/>
        </p:nvSpPr>
        <p:spPr>
          <a:xfrm rot="21372148">
            <a:off x="534988" y="3457575"/>
            <a:ext cx="3478212" cy="1276350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673D62B-5AFD-28E2-9AA4-296D978BA0F6}"/>
              </a:ext>
            </a:extLst>
          </p:cNvPr>
          <p:cNvSpPr/>
          <p:nvPr/>
        </p:nvSpPr>
        <p:spPr>
          <a:xfrm>
            <a:off x="581025" y="5394325"/>
            <a:ext cx="3246438" cy="781050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B8D5E1F-7F7C-9B38-BC8E-24137C939328}"/>
              </a:ext>
            </a:extLst>
          </p:cNvPr>
          <p:cNvSpPr/>
          <p:nvPr/>
        </p:nvSpPr>
        <p:spPr>
          <a:xfrm>
            <a:off x="425450" y="354013"/>
            <a:ext cx="8159750" cy="639762"/>
          </a:xfrm>
          <a:custGeom>
            <a:avLst/>
            <a:gdLst>
              <a:gd name="connsiteX0" fmla="*/ 329487 w 8159285"/>
              <a:gd name="connsiteY0" fmla="*/ 0 h 641018"/>
              <a:gd name="connsiteX1" fmla="*/ 8075415 w 8159285"/>
              <a:gd name="connsiteY1" fmla="*/ 245624 h 641018"/>
              <a:gd name="connsiteX2" fmla="*/ 8159285 w 8159285"/>
              <a:gd name="connsiteY2" fmla="*/ 533183 h 641018"/>
              <a:gd name="connsiteX3" fmla="*/ 0 w 8159285"/>
              <a:gd name="connsiteY3" fmla="*/ 641018 h 641018"/>
              <a:gd name="connsiteX4" fmla="*/ 329487 w 8159285"/>
              <a:gd name="connsiteY4" fmla="*/ 0 h 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285" h="641018">
                <a:moveTo>
                  <a:pt x="329487" y="0"/>
                </a:moveTo>
                <a:lnTo>
                  <a:pt x="8075415" y="245624"/>
                </a:lnTo>
                <a:lnTo>
                  <a:pt x="8159285" y="533183"/>
                </a:lnTo>
                <a:lnTo>
                  <a:pt x="0" y="641018"/>
                </a:lnTo>
                <a:lnTo>
                  <a:pt x="32948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itle 1">
            <a:extLst>
              <a:ext uri="{FF2B5EF4-FFF2-40B4-BE49-F238E27FC236}">
                <a16:creationId xmlns:a16="http://schemas.microsoft.com/office/drawing/2014/main" id="{814A399D-BE03-70C7-6C14-EAAC77E3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 Dutch Book Theorem</a:t>
            </a:r>
          </a:p>
        </p:txBody>
      </p:sp>
      <p:sp>
        <p:nvSpPr>
          <p:cNvPr id="46086" name="Slide Number Placeholder 3">
            <a:extLst>
              <a:ext uri="{FF2B5EF4-FFF2-40B4-BE49-F238E27FC236}">
                <a16:creationId xmlns:a16="http://schemas.microsoft.com/office/drawing/2014/main" id="{8B00E80F-1717-87FB-7927-E2AFA915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837347-6D33-D047-A773-1C41F2949E6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7" name="TextBox 4">
            <a:extLst>
              <a:ext uri="{FF2B5EF4-FFF2-40B4-BE49-F238E27FC236}">
                <a16:creationId xmlns:a16="http://schemas.microsoft.com/office/drawing/2014/main" id="{201A4E48-CD2C-D9A3-809C-C310056A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31888"/>
            <a:ext cx="55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IF</a:t>
            </a:r>
          </a:p>
        </p:txBody>
      </p:sp>
      <p:sp>
        <p:nvSpPr>
          <p:cNvPr id="46088" name="TextBox 5">
            <a:extLst>
              <a:ext uri="{FF2B5EF4-FFF2-40B4-BE49-F238E27FC236}">
                <a16:creationId xmlns:a16="http://schemas.microsoft.com/office/drawing/2014/main" id="{F5B66B1A-422A-CB86-6E86-6D49C1E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803400"/>
            <a:ext cx="3744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Your credences match the non-probabilistic, infinite lottery chances.</a:t>
            </a:r>
          </a:p>
        </p:txBody>
      </p:sp>
      <p:sp>
        <p:nvSpPr>
          <p:cNvPr id="46089" name="TextBox 6">
            <a:extLst>
              <a:ext uri="{FF2B5EF4-FFF2-40B4-BE49-F238E27FC236}">
                <a16:creationId xmlns:a16="http://schemas.microsoft.com/office/drawing/2014/main" id="{90D6D1DD-C8F6-B212-9C3B-0B837C74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03550"/>
            <a:ext cx="98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and</a:t>
            </a:r>
          </a:p>
        </p:txBody>
      </p:sp>
      <p:sp>
        <p:nvSpPr>
          <p:cNvPr id="46090" name="TextBox 7">
            <a:extLst>
              <a:ext uri="{FF2B5EF4-FFF2-40B4-BE49-F238E27FC236}">
                <a16:creationId xmlns:a16="http://schemas.microsoft.com/office/drawing/2014/main" id="{3F230DAB-42CC-4C9B-49F2-2C831415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479800"/>
            <a:ext cx="3986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You accept even odds bets on </a:t>
            </a:r>
            <a:r>
              <a:rPr lang="en-US" altLang="en-US" sz="1800">
                <a:latin typeface="Times" pitchFamily="2" charset="0"/>
              </a:rPr>
              <a:t>(exclusive, exhaustive)</a:t>
            </a:r>
            <a:r>
              <a:rPr lang="en-US" altLang="en-US">
                <a:latin typeface="Times" pitchFamily="2" charset="0"/>
              </a:rPr>
              <a:t> outcomes with equal credences.</a:t>
            </a:r>
          </a:p>
        </p:txBody>
      </p:sp>
      <p:sp>
        <p:nvSpPr>
          <p:cNvPr id="46091" name="TextBox 8">
            <a:extLst>
              <a:ext uri="{FF2B5EF4-FFF2-40B4-BE49-F238E27FC236}">
                <a16:creationId xmlns:a16="http://schemas.microsoft.com/office/drawing/2014/main" id="{95D3F865-22E6-35B3-F8AE-CC60AFF0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714875"/>
            <a:ext cx="1277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THEN</a:t>
            </a:r>
          </a:p>
        </p:txBody>
      </p:sp>
      <p:sp>
        <p:nvSpPr>
          <p:cNvPr id="46092" name="TextBox 9">
            <a:extLst>
              <a:ext uri="{FF2B5EF4-FFF2-40B4-BE49-F238E27FC236}">
                <a16:creationId xmlns:a16="http://schemas.microsoft.com/office/drawing/2014/main" id="{18E43C58-5BA9-89CE-BFC6-7A6A09F9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343525"/>
            <a:ext cx="3487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 sure-loss Dutch book can be made against you.</a:t>
            </a:r>
          </a:p>
        </p:txBody>
      </p:sp>
      <p:sp>
        <p:nvSpPr>
          <p:cNvPr id="46093" name="Content Placeholder 10">
            <a:extLst>
              <a:ext uri="{FF2B5EF4-FFF2-40B4-BE49-F238E27FC236}">
                <a16:creationId xmlns:a16="http://schemas.microsoft.com/office/drawing/2014/main" id="{6077CA6E-851D-F553-8F0C-1D0F21F5D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56350"/>
            <a:ext cx="544513" cy="501650"/>
          </a:xfrm>
        </p:spPr>
        <p:txBody>
          <a:bodyPr/>
          <a:lstStyle/>
          <a:p>
            <a:pPr marL="0" indent="0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881994-AA8A-9E6F-76A9-D7BBD16FAB8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311275"/>
            <a:ext cx="4467225" cy="1822450"/>
            <a:chOff x="4140408" y="1311251"/>
            <a:chExt cx="4467773" cy="1821952"/>
          </a:xfrm>
        </p:grpSpPr>
        <p:sp>
          <p:nvSpPr>
            <p:cNvPr id="21" name="Left Arrow 20">
              <a:extLst>
                <a:ext uri="{FF2B5EF4-FFF2-40B4-BE49-F238E27FC236}">
                  <a16:creationId xmlns:a16="http://schemas.microsoft.com/office/drawing/2014/main" id="{5DD476F5-7BAB-05D2-BC6A-FF805C093FA9}"/>
                </a:ext>
              </a:extLst>
            </p:cNvPr>
            <p:cNvSpPr/>
            <p:nvPr/>
          </p:nvSpPr>
          <p:spPr>
            <a:xfrm>
              <a:off x="4140408" y="1509635"/>
              <a:ext cx="4156585" cy="1623568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03" name="TextBox 11">
              <a:extLst>
                <a:ext uri="{FF2B5EF4-FFF2-40B4-BE49-F238E27FC236}">
                  <a16:creationId xmlns:a16="http://schemas.microsoft.com/office/drawing/2014/main" id="{02761D91-A1C1-7A8F-E940-5E11B50B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6486" y="1914139"/>
              <a:ext cx="31616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2000">
                  <a:latin typeface="Times" pitchFamily="2" charset="0"/>
                </a:rPr>
                <a:t>…</a:t>
              </a:r>
              <a:r>
                <a:rPr lang="en-US" altLang="en-US" sz="2000">
                  <a:latin typeface="Times" pitchFamily="2" charset="0"/>
                </a:rPr>
                <a:t>Non-probabilistic credences are incoherent.</a:t>
              </a:r>
            </a:p>
          </p:txBody>
        </p:sp>
        <p:sp>
          <p:nvSpPr>
            <p:cNvPr id="46104" name="TextBox 13">
              <a:extLst>
                <a:ext uri="{FF2B5EF4-FFF2-40B4-BE49-F238E27FC236}">
                  <a16:creationId xmlns:a16="http://schemas.microsoft.com/office/drawing/2014/main" id="{657C695A-230E-C56F-02CC-44EC26099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142" y="1311251"/>
              <a:ext cx="1452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Therefore</a:t>
              </a:r>
              <a:r>
                <a:rPr lang="is-IS" altLang="en-US" sz="2000">
                  <a:latin typeface="Times" pitchFamily="2" charset="0"/>
                </a:rPr>
                <a:t>…</a:t>
              </a: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8FEA74-3D8A-4F0F-11DC-7DA2F39CC645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133725"/>
            <a:ext cx="4551362" cy="1903413"/>
            <a:chOff x="4284184" y="3133203"/>
            <a:chExt cx="4551345" cy="1903966"/>
          </a:xfrm>
        </p:grpSpPr>
        <p:sp>
          <p:nvSpPr>
            <p:cNvPr id="22" name="Left Arrow 21">
              <a:extLst>
                <a:ext uri="{FF2B5EF4-FFF2-40B4-BE49-F238E27FC236}">
                  <a16:creationId xmlns:a16="http://schemas.microsoft.com/office/drawing/2014/main" id="{02D5A1C5-AB80-96E6-F22B-D6C01D80293D}"/>
                </a:ext>
              </a:extLst>
            </p:cNvPr>
            <p:cNvSpPr/>
            <p:nvPr/>
          </p:nvSpPr>
          <p:spPr>
            <a:xfrm>
              <a:off x="4284184" y="3133203"/>
              <a:ext cx="4492608" cy="1903966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01" name="TextBox 12">
              <a:extLst>
                <a:ext uri="{FF2B5EF4-FFF2-40B4-BE49-F238E27FC236}">
                  <a16:creationId xmlns:a16="http://schemas.microsoft.com/office/drawing/2014/main" id="{98002B7A-5238-C369-E2F7-1D45463F6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048" y="3426458"/>
              <a:ext cx="3495481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2000">
                  <a:latin typeface="Times" pitchFamily="2" charset="0"/>
                </a:rPr>
                <a:t>… </a:t>
              </a:r>
              <a:r>
                <a:rPr lang="en-US" altLang="en-US" sz="2000">
                  <a:latin typeface="Times" pitchFamily="2" charset="0"/>
                </a:rPr>
                <a:t>If you hold non-probabilistic credences, </a:t>
              </a:r>
              <a:r>
                <a:rPr lang="en-US" altLang="en-US" sz="2800">
                  <a:latin typeface="Times" pitchFamily="2" charset="0"/>
                </a:rPr>
                <a:t>this betting behavior is incoherent.</a:t>
              </a: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72895-0B41-927F-F7E9-1D9BDF8D9EB3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5149850"/>
            <a:ext cx="3079750" cy="1268413"/>
            <a:chOff x="5445837" y="5149680"/>
            <a:chExt cx="3078670" cy="126918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621EB46-7046-86E0-0360-68C3B99E2618}"/>
                </a:ext>
              </a:extLst>
            </p:cNvPr>
            <p:cNvSpPr/>
            <p:nvPr/>
          </p:nvSpPr>
          <p:spPr>
            <a:xfrm>
              <a:off x="5445837" y="5149680"/>
              <a:ext cx="2937433" cy="1269180"/>
            </a:xfrm>
            <a:custGeom>
              <a:avLst/>
              <a:gdLst>
                <a:gd name="connsiteX0" fmla="*/ 215664 w 3246940"/>
                <a:gd name="connsiteY0" fmla="*/ 0 h 1276046"/>
                <a:gd name="connsiteX1" fmla="*/ 3246940 w 3246940"/>
                <a:gd name="connsiteY1" fmla="*/ 101844 h 1276046"/>
                <a:gd name="connsiteX2" fmla="*/ 3169061 w 3246940"/>
                <a:gd name="connsiteY2" fmla="*/ 1276046 h 1276046"/>
                <a:gd name="connsiteX3" fmla="*/ 0 w 3246940"/>
                <a:gd name="connsiteY3" fmla="*/ 1114294 h 1276046"/>
                <a:gd name="connsiteX4" fmla="*/ 215664 w 3246940"/>
                <a:gd name="connsiteY4" fmla="*/ 0 h 12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940" h="1276046">
                  <a:moveTo>
                    <a:pt x="215664" y="0"/>
                  </a:moveTo>
                  <a:lnTo>
                    <a:pt x="3246940" y="101844"/>
                  </a:lnTo>
                  <a:lnTo>
                    <a:pt x="3169061" y="1276046"/>
                  </a:lnTo>
                  <a:lnTo>
                    <a:pt x="0" y="1114294"/>
                  </a:lnTo>
                  <a:lnTo>
                    <a:pt x="215664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9" name="TextBox 15">
              <a:extLst>
                <a:ext uri="{FF2B5EF4-FFF2-40B4-BE49-F238E27FC236}">
                  <a16:creationId xmlns:a16="http://schemas.microsoft.com/office/drawing/2014/main" id="{721AA627-0130-E7BD-0EA6-FD1E7C038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143" y="5156021"/>
              <a:ext cx="29183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The Dutch book scenario is not benign. It  covertly favors probabilistic credences by supposition.</a:t>
              </a:r>
            </a:p>
          </p:txBody>
        </p:sp>
      </p:grpSp>
      <p:sp>
        <p:nvSpPr>
          <p:cNvPr id="24" name="Multiply 23">
            <a:extLst>
              <a:ext uri="{FF2B5EF4-FFF2-40B4-BE49-F238E27FC236}">
                <a16:creationId xmlns:a16="http://schemas.microsoft.com/office/drawing/2014/main" id="{C71E4337-0FD3-ADF4-F840-382D6393B513}"/>
              </a:ext>
            </a:extLst>
          </p:cNvPr>
          <p:cNvSpPr/>
          <p:nvPr/>
        </p:nvSpPr>
        <p:spPr>
          <a:xfrm>
            <a:off x="2528888" y="754063"/>
            <a:ext cx="8048625" cy="2982912"/>
          </a:xfrm>
          <a:prstGeom prst="mathMultiply">
            <a:avLst>
              <a:gd name="adj1" fmla="val 11472"/>
            </a:avLst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0C9E-82B2-584B-9800-144F2E5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F27C-651E-B75E-DD59-98B0AADB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F126-4238-9F3C-3809-6E4CF208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A9A22-B294-8447-BBDB-B7B73B6E594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5343B-6FEC-A708-D137-E2027BC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68" y="183821"/>
            <a:ext cx="4449452" cy="66741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1448B8A-9996-E0B0-5B3C-E196A728584F}"/>
              </a:ext>
            </a:extLst>
          </p:cNvPr>
          <p:cNvSpPr/>
          <p:nvPr/>
        </p:nvSpPr>
        <p:spPr>
          <a:xfrm>
            <a:off x="2329675" y="615543"/>
            <a:ext cx="3294668" cy="101600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DA1E59A-D01D-BF47-BD01-135F99305A85}"/>
              </a:ext>
            </a:extLst>
          </p:cNvPr>
          <p:cNvSpPr/>
          <p:nvPr/>
        </p:nvSpPr>
        <p:spPr>
          <a:xfrm>
            <a:off x="384175" y="1193800"/>
            <a:ext cx="3783013" cy="5162550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EC53FCEA-345A-DF40-BBFC-50134AB6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6761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Accuracy/Scoring Rules</a:t>
            </a:r>
          </a:p>
        </p:txBody>
      </p:sp>
      <p:pic>
        <p:nvPicPr>
          <p:cNvPr id="3" name="Content Placeholder 2" descr="Calculator with solid fill">
            <a:extLst>
              <a:ext uri="{FF2B5EF4-FFF2-40B4-BE49-F238E27FC236}">
                <a16:creationId xmlns:a16="http://schemas.microsoft.com/office/drawing/2014/main" id="{36CC02B4-E1EF-EE40-9D5A-C76730BDE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950" y="196850"/>
            <a:ext cx="1755775" cy="1755775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4475F5F-E96F-7449-9592-2E808C38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281A47-3A4A-3C40-98FA-7264F1C9466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95B9B59B-5526-D64B-B5D1-FE2CEF33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362075"/>
            <a:ext cx="33353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Choose accuracy dominating credences under Brier score/ strictly proper score.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47110" name="TextBox 6">
            <a:extLst>
              <a:ext uri="{FF2B5EF4-FFF2-40B4-BE49-F238E27FC236}">
                <a16:creationId xmlns:a16="http://schemas.microsoft.com/office/drawing/2014/main" id="{2F30AE0D-BF8F-0345-87D4-5426082E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762500"/>
            <a:ext cx="2827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Credences must be probabilities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47111" name="TextBox 7">
            <a:extLst>
              <a:ext uri="{FF2B5EF4-FFF2-40B4-BE49-F238E27FC236}">
                <a16:creationId xmlns:a16="http://schemas.microsoft.com/office/drawing/2014/main" id="{79871D91-17CB-C94B-A20E-DDB5C1377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595688"/>
            <a:ext cx="1398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deduction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025446-57F9-F244-AEBF-DB6EC51AD279}"/>
              </a:ext>
            </a:extLst>
          </p:cNvPr>
          <p:cNvGrpSpPr>
            <a:grpSpLocks/>
          </p:cNvGrpSpPr>
          <p:nvPr/>
        </p:nvGrpSpPr>
        <p:grpSpPr bwMode="auto">
          <a:xfrm>
            <a:off x="3900488" y="1952624"/>
            <a:ext cx="4127500" cy="1711071"/>
            <a:chOff x="3130951" y="3499650"/>
            <a:chExt cx="4127957" cy="17112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9E4925-04DC-E846-979A-5E1C2A41C062}"/>
                </a:ext>
              </a:extLst>
            </p:cNvPr>
            <p:cNvSpPr/>
            <p:nvPr/>
          </p:nvSpPr>
          <p:spPr>
            <a:xfrm>
              <a:off x="3130951" y="3499650"/>
              <a:ext cx="4050160" cy="1628961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5" name="TextBox 8">
              <a:extLst>
                <a:ext uri="{FF2B5EF4-FFF2-40B4-BE49-F238E27FC236}">
                  <a16:creationId xmlns:a16="http://schemas.microsoft.com/office/drawing/2014/main" id="{055A6E04-7E65-E248-9B35-2BAF745E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426" y="4010451"/>
              <a:ext cx="3547482" cy="120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Use of these scoring rules encodes probabilities.</a:t>
              </a:r>
            </a:p>
            <a:p>
              <a:pPr eaLnBrk="1" hangingPunct="1"/>
              <a:endParaRPr lang="en-US" altLang="en-US" dirty="0">
                <a:latin typeface="Times" pitchFamily="2" charset="0"/>
              </a:endParaRPr>
            </a:p>
          </p:txBody>
        </p:sp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EA65E24B-2E1B-3C42-91ED-3E5A5587C9D9}"/>
              </a:ext>
            </a:extLst>
          </p:cNvPr>
          <p:cNvSpPr/>
          <p:nvPr/>
        </p:nvSpPr>
        <p:spPr>
          <a:xfrm>
            <a:off x="776288" y="3390900"/>
            <a:ext cx="1077912" cy="12541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4D6FE3-1201-4A40-A9CB-92EA8D34C6B9}"/>
              </a:ext>
            </a:extLst>
          </p:cNvPr>
          <p:cNvGrpSpPr/>
          <p:nvPr/>
        </p:nvGrpSpPr>
        <p:grpSpPr>
          <a:xfrm>
            <a:off x="4265613" y="3491974"/>
            <a:ext cx="5472112" cy="3183464"/>
            <a:chOff x="4265613" y="3491974"/>
            <a:chExt cx="5472112" cy="3183464"/>
          </a:xfrm>
        </p:grpSpPr>
        <p:pic>
          <p:nvPicPr>
            <p:cNvPr id="16" name="Content Placeholder 2" descr="Calculator with solid fill">
              <a:extLst>
                <a:ext uri="{FF2B5EF4-FFF2-40B4-BE49-F238E27FC236}">
                  <a16:creationId xmlns:a16="http://schemas.microsoft.com/office/drawing/2014/main" id="{95AC19F6-11E1-014C-80E5-327421BCB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5613" y="4340225"/>
              <a:ext cx="1755775" cy="1755775"/>
            </a:xfrm>
            <a:prstGeom prst="rect">
              <a:avLst/>
            </a:prstGeom>
          </p:spPr>
        </p:pic>
        <p:pic>
          <p:nvPicPr>
            <p:cNvPr id="17" name="Content Placeholder 2" descr="Calculator with solid fill">
              <a:extLst>
                <a:ext uri="{FF2B5EF4-FFF2-40B4-BE49-F238E27FC236}">
                  <a16:creationId xmlns:a16="http://schemas.microsoft.com/office/drawing/2014/main" id="{2138CFFC-8264-DF42-8DE9-C750C8263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0062" y="4919663"/>
              <a:ext cx="1755775" cy="1755775"/>
            </a:xfrm>
            <a:prstGeom prst="rect">
              <a:avLst/>
            </a:prstGeom>
          </p:spPr>
        </p:pic>
        <p:pic>
          <p:nvPicPr>
            <p:cNvPr id="18" name="Content Placeholder 2" descr="Calculator with solid fill">
              <a:extLst>
                <a:ext uri="{FF2B5EF4-FFF2-40B4-BE49-F238E27FC236}">
                  <a16:creationId xmlns:a16="http://schemas.microsoft.com/office/drawing/2014/main" id="{8FA5A1FF-DA18-EE44-9F50-2B14C86E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7825" y="3995737"/>
              <a:ext cx="1755775" cy="1755775"/>
            </a:xfrm>
            <a:prstGeom prst="rect">
              <a:avLst/>
            </a:prstGeom>
          </p:spPr>
        </p:pic>
        <p:pic>
          <p:nvPicPr>
            <p:cNvPr id="20" name="Content Placeholder 2" descr="Calculator with solid fill">
              <a:extLst>
                <a:ext uri="{FF2B5EF4-FFF2-40B4-BE49-F238E27FC236}">
                  <a16:creationId xmlns:a16="http://schemas.microsoft.com/office/drawing/2014/main" id="{F422571B-CC6E-A044-A2F4-96B28B4E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81950" y="4667250"/>
              <a:ext cx="1755775" cy="17557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6ED524-0518-0849-8D37-10A5DA727828}"/>
                </a:ext>
              </a:extLst>
            </p:cNvPr>
            <p:cNvSpPr txBox="1"/>
            <p:nvPr/>
          </p:nvSpPr>
          <p:spPr>
            <a:xfrm>
              <a:off x="4283641" y="3491974"/>
              <a:ext cx="4019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Times" pitchFamily="2" charset="0"/>
                </a:rPr>
                <a:t>Most scoring rules give different calculi.</a:t>
              </a:r>
            </a:p>
            <a:p>
              <a:pPr algn="l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A2F6054F-415B-38B7-C799-8753F19D3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0F03CBC3-43EC-E879-5A23-8CDC7031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B3F57B-A192-D140-A757-E969617AF66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3326B0B-7857-8507-EA16-A1D972F599E0}"/>
              </a:ext>
            </a:extLst>
          </p:cNvPr>
          <p:cNvSpPr/>
          <p:nvPr/>
        </p:nvSpPr>
        <p:spPr>
          <a:xfrm>
            <a:off x="2405063" y="766763"/>
            <a:ext cx="5643562" cy="5003800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1B8B9295-67D7-491F-9993-D5145038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2238375"/>
            <a:ext cx="6062662" cy="1003300"/>
          </a:xfrm>
        </p:spPr>
        <p:txBody>
          <a:bodyPr/>
          <a:lstStyle/>
          <a:p>
            <a:r>
              <a:rPr lang="en-US" altLang="en-US" sz="9600">
                <a:latin typeface="Times" pitchFamily="2" charset="0"/>
                <a:ea typeface="ＭＳ Ｐゴシック" panose="020B0600070205080204" pitchFamily="34" charset="-128"/>
              </a:rPr>
              <a:t>The Claims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48E1608-EFA7-5444-9359-EC02D6AA5BE8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2413000"/>
            <a:ext cx="2389188" cy="3216275"/>
            <a:chOff x="2032000" y="2413439"/>
            <a:chExt cx="2388973" cy="321575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AE03A93-F8A0-A142-8592-F39954548B17}"/>
                </a:ext>
              </a:extLst>
            </p:cNvPr>
            <p:cNvSpPr/>
            <p:nvPr/>
          </p:nvSpPr>
          <p:spPr>
            <a:xfrm>
              <a:off x="2032000" y="2738824"/>
              <a:ext cx="2388973" cy="2890365"/>
            </a:xfrm>
            <a:custGeom>
              <a:avLst/>
              <a:gdLst>
                <a:gd name="connsiteX0" fmla="*/ 61784 w 2388973"/>
                <a:gd name="connsiteY0" fmla="*/ 20595 h 2890108"/>
                <a:gd name="connsiteX1" fmla="*/ 2375243 w 2388973"/>
                <a:gd name="connsiteY1" fmla="*/ 0 h 2890108"/>
                <a:gd name="connsiteX2" fmla="*/ 2388973 w 2388973"/>
                <a:gd name="connsiteY2" fmla="*/ 2862649 h 2890108"/>
                <a:gd name="connsiteX3" fmla="*/ 0 w 2388973"/>
                <a:gd name="connsiteY3" fmla="*/ 2890108 h 2890108"/>
                <a:gd name="connsiteX4" fmla="*/ 61784 w 2388973"/>
                <a:gd name="connsiteY4" fmla="*/ 20595 h 28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973" h="2890108">
                  <a:moveTo>
                    <a:pt x="61784" y="20595"/>
                  </a:moveTo>
                  <a:lnTo>
                    <a:pt x="2375243" y="0"/>
                  </a:lnTo>
                  <a:cubicBezTo>
                    <a:pt x="2379820" y="954216"/>
                    <a:pt x="2384396" y="1908433"/>
                    <a:pt x="2388973" y="2862649"/>
                  </a:cubicBezTo>
                  <a:lnTo>
                    <a:pt x="0" y="2890108"/>
                  </a:lnTo>
                  <a:lnTo>
                    <a:pt x="61784" y="20595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50" name="TextBox 13">
              <a:extLst>
                <a:ext uri="{FF2B5EF4-FFF2-40B4-BE49-F238E27FC236}">
                  <a16:creationId xmlns:a16="http://schemas.microsoft.com/office/drawing/2014/main" id="{72CC3541-C8AC-1647-9311-40B4A50B2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811" y="2413439"/>
              <a:ext cx="11518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superadditive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B75BC0-D148-6342-99C0-D8D6877DB729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2409825"/>
            <a:ext cx="763588" cy="3225800"/>
            <a:chOff x="4127580" y="2410446"/>
            <a:chExt cx="762987" cy="322560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9883A5-24A6-9E45-BA4C-5BA8F4393C05}"/>
                </a:ext>
              </a:extLst>
            </p:cNvPr>
            <p:cNvSpPr/>
            <p:nvPr/>
          </p:nvSpPr>
          <p:spPr>
            <a:xfrm>
              <a:off x="4455934" y="2704117"/>
              <a:ext cx="157038" cy="2931937"/>
            </a:xfrm>
            <a:custGeom>
              <a:avLst/>
              <a:gdLst>
                <a:gd name="connsiteX0" fmla="*/ 0 w 157892"/>
                <a:gd name="connsiteY0" fmla="*/ 0 h 2931297"/>
                <a:gd name="connsiteX1" fmla="*/ 116703 w 157892"/>
                <a:gd name="connsiteY1" fmla="*/ 6865 h 2931297"/>
                <a:gd name="connsiteX2" fmla="*/ 157892 w 157892"/>
                <a:gd name="connsiteY2" fmla="*/ 2931297 h 2931297"/>
                <a:gd name="connsiteX3" fmla="*/ 6865 w 157892"/>
                <a:gd name="connsiteY3" fmla="*/ 2890108 h 2931297"/>
                <a:gd name="connsiteX4" fmla="*/ 0 w 157892"/>
                <a:gd name="connsiteY4" fmla="*/ 0 h 293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92" h="2931297">
                  <a:moveTo>
                    <a:pt x="0" y="0"/>
                  </a:moveTo>
                  <a:lnTo>
                    <a:pt x="116703" y="6865"/>
                  </a:lnTo>
                  <a:lnTo>
                    <a:pt x="157892" y="2931297"/>
                  </a:lnTo>
                  <a:lnTo>
                    <a:pt x="6865" y="2890108"/>
                  </a:lnTo>
                  <a:cubicBezTo>
                    <a:pt x="4577" y="1926739"/>
                    <a:pt x="2288" y="963369"/>
                    <a:pt x="0" y="0"/>
                  </a:cubicBez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48" name="TextBox 14">
              <a:extLst>
                <a:ext uri="{FF2B5EF4-FFF2-40B4-BE49-F238E27FC236}">
                  <a16:creationId xmlns:a16="http://schemas.microsoft.com/office/drawing/2014/main" id="{FE8F06B5-8B7A-7547-A188-7E57507F5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80" y="2410446"/>
              <a:ext cx="762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additive</a:t>
              </a: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A88CD598-A819-6B48-9937-20C3598166E9}"/>
              </a:ext>
            </a:extLst>
          </p:cNvPr>
          <p:cNvSpPr/>
          <p:nvPr/>
        </p:nvSpPr>
        <p:spPr>
          <a:xfrm>
            <a:off x="350838" y="185738"/>
            <a:ext cx="7151687" cy="706437"/>
          </a:xfrm>
          <a:custGeom>
            <a:avLst/>
            <a:gdLst>
              <a:gd name="connsiteX0" fmla="*/ 219676 w 7153189"/>
              <a:gd name="connsiteY0" fmla="*/ 0 h 707081"/>
              <a:gd name="connsiteX1" fmla="*/ 7098270 w 7153189"/>
              <a:gd name="connsiteY1" fmla="*/ 274595 h 707081"/>
              <a:gd name="connsiteX2" fmla="*/ 7153189 w 7153189"/>
              <a:gd name="connsiteY2" fmla="*/ 542325 h 707081"/>
              <a:gd name="connsiteX3" fmla="*/ 0 w 7153189"/>
              <a:gd name="connsiteY3" fmla="*/ 707081 h 707081"/>
              <a:gd name="connsiteX4" fmla="*/ 219676 w 7153189"/>
              <a:gd name="connsiteY4" fmla="*/ 0 h 70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189" h="707081">
                <a:moveTo>
                  <a:pt x="219676" y="0"/>
                </a:moveTo>
                <a:lnTo>
                  <a:pt x="7098270" y="274595"/>
                </a:lnTo>
                <a:lnTo>
                  <a:pt x="7153189" y="542325"/>
                </a:lnTo>
                <a:lnTo>
                  <a:pt x="0" y="707081"/>
                </a:lnTo>
                <a:lnTo>
                  <a:pt x="219676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EC747-0314-E74C-9826-32653166CBB7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09825"/>
            <a:ext cx="2505075" cy="3198813"/>
            <a:chOff x="4626919" y="2410446"/>
            <a:chExt cx="2505676" cy="3198149"/>
          </a:xfrm>
        </p:grpSpPr>
        <p:sp>
          <p:nvSpPr>
            <p:cNvPr id="48145" name="TextBox 12">
              <a:extLst>
                <a:ext uri="{FF2B5EF4-FFF2-40B4-BE49-F238E27FC236}">
                  <a16:creationId xmlns:a16="http://schemas.microsoft.com/office/drawing/2014/main" id="{623FC840-95CC-614A-8E5E-E8A89E0FA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270" y="2410446"/>
              <a:ext cx="10123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subadditive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CC06981-E58D-B14A-8D4D-2634231EDA62}"/>
                </a:ext>
              </a:extLst>
            </p:cNvPr>
            <p:cNvSpPr/>
            <p:nvPr/>
          </p:nvSpPr>
          <p:spPr>
            <a:xfrm>
              <a:off x="4626919" y="2738991"/>
              <a:ext cx="2505676" cy="2869604"/>
            </a:xfrm>
            <a:custGeom>
              <a:avLst/>
              <a:gdLst>
                <a:gd name="connsiteX0" fmla="*/ 0 w 2505676"/>
                <a:gd name="connsiteY0" fmla="*/ 6865 h 2869514"/>
                <a:gd name="connsiteX1" fmla="*/ 2505676 w 2505676"/>
                <a:gd name="connsiteY1" fmla="*/ 0 h 2869514"/>
                <a:gd name="connsiteX2" fmla="*/ 2478216 w 2505676"/>
                <a:gd name="connsiteY2" fmla="*/ 2869514 h 2869514"/>
                <a:gd name="connsiteX3" fmla="*/ 20595 w 2505676"/>
                <a:gd name="connsiteY3" fmla="*/ 2842054 h 2869514"/>
                <a:gd name="connsiteX4" fmla="*/ 0 w 2505676"/>
                <a:gd name="connsiteY4" fmla="*/ 6865 h 286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676" h="2869514">
                  <a:moveTo>
                    <a:pt x="0" y="6865"/>
                  </a:moveTo>
                  <a:lnTo>
                    <a:pt x="2505676" y="0"/>
                  </a:lnTo>
                  <a:lnTo>
                    <a:pt x="2478216" y="2869514"/>
                  </a:lnTo>
                  <a:lnTo>
                    <a:pt x="20595" y="2842054"/>
                  </a:lnTo>
                  <a:cubicBezTo>
                    <a:pt x="18307" y="1899279"/>
                    <a:pt x="16018" y="956505"/>
                    <a:pt x="0" y="6865"/>
                  </a:cubicBez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8133" name="Title 1">
            <a:extLst>
              <a:ext uri="{FF2B5EF4-FFF2-40B4-BE49-F238E27FC236}">
                <a16:creationId xmlns:a16="http://schemas.microsoft.com/office/drawing/2014/main" id="{2D62726D-4869-2F44-A637-D69153D8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Alternative Scoring Rules</a:t>
            </a:r>
          </a:p>
        </p:txBody>
      </p:sp>
      <p:sp>
        <p:nvSpPr>
          <p:cNvPr id="48134" name="Content Placeholder 2">
            <a:extLst>
              <a:ext uri="{FF2B5EF4-FFF2-40B4-BE49-F238E27FC236}">
                <a16:creationId xmlns:a16="http://schemas.microsoft.com/office/drawing/2014/main" id="{F0FCC2C6-A491-D746-A218-69D9548E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8135" name="Slide Number Placeholder 3">
            <a:extLst>
              <a:ext uri="{FF2B5EF4-FFF2-40B4-BE49-F238E27FC236}">
                <a16:creationId xmlns:a16="http://schemas.microsoft.com/office/drawing/2014/main" id="{0141D0BF-FD67-274B-91E9-9E8BC371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FC5353-568A-FB45-BE07-AAF1F4EE292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8136" name="TextBox 4">
            <a:extLst>
              <a:ext uri="{FF2B5EF4-FFF2-40B4-BE49-F238E27FC236}">
                <a16:creationId xmlns:a16="http://schemas.microsoft.com/office/drawing/2014/main" id="{D81EF1FD-ED56-5243-9A41-79052D81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235075"/>
            <a:ext cx="487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Brier score: L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 =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(1-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)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r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is-IS" altLang="en-US" sz="20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  <a:r>
              <a:rPr lang="is-IS" altLang="en-US" sz="1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</a:p>
        </p:txBody>
      </p:sp>
      <p:sp>
        <p:nvSpPr>
          <p:cNvPr id="48137" name="TextBox 5">
            <a:extLst>
              <a:ext uri="{FF2B5EF4-FFF2-40B4-BE49-F238E27FC236}">
                <a16:creationId xmlns:a16="http://schemas.microsoft.com/office/drawing/2014/main" id="{3245ABD8-2BF4-9646-806E-00E86BED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858838"/>
            <a:ext cx="747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credences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000">
                <a:latin typeface="Times" pitchFamily="2" charset="0"/>
              </a:rPr>
              <a:t>, </a:t>
            </a:r>
            <a:r>
              <a:rPr lang="is-IS" altLang="en-US" sz="2000">
                <a:latin typeface="Times" pitchFamily="2" charset="0"/>
              </a:rPr>
              <a:t>…, x</a:t>
            </a:r>
            <a:r>
              <a:rPr lang="is-IS" altLang="en-US" sz="2000" baseline="-25000">
                <a:latin typeface="Times" pitchFamily="2" charset="0"/>
              </a:rPr>
              <a:t>r</a:t>
            </a:r>
            <a:r>
              <a:rPr lang="is-IS" altLang="en-US" sz="2000">
                <a:latin typeface="Times" pitchFamily="2" charset="0"/>
              </a:rPr>
              <a:t>, on r outcomes, when the i-th outcome obtains:</a:t>
            </a:r>
            <a:endParaRPr lang="en-US" altLang="en-US" sz="2000">
              <a:latin typeface="Times" pitchFamily="2" charset="0"/>
            </a:endParaRPr>
          </a:p>
        </p:txBody>
      </p:sp>
      <p:sp>
        <p:nvSpPr>
          <p:cNvPr id="48138" name="TextBox 6">
            <a:extLst>
              <a:ext uri="{FF2B5EF4-FFF2-40B4-BE49-F238E27FC236}">
                <a16:creationId xmlns:a16="http://schemas.microsoft.com/office/drawing/2014/main" id="{F2A34655-951E-5A49-96CC-53427BD3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98613"/>
            <a:ext cx="523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n-power score: L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 =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(1-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)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r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is-IS" altLang="en-US" sz="20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  <a:r>
              <a:rPr lang="is-IS" altLang="en-US" sz="1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C7C976-EA85-2149-B9D9-2CCC27C64574}"/>
              </a:ext>
            </a:extLst>
          </p:cNvPr>
          <p:cNvGrpSpPr>
            <a:grpSpLocks/>
          </p:cNvGrpSpPr>
          <p:nvPr/>
        </p:nvGrpSpPr>
        <p:grpSpPr bwMode="auto">
          <a:xfrm>
            <a:off x="0" y="2720975"/>
            <a:ext cx="7180263" cy="3719513"/>
            <a:chOff x="1" y="2721216"/>
            <a:chExt cx="7179790" cy="3718772"/>
          </a:xfrm>
        </p:grpSpPr>
        <p:sp>
          <p:nvSpPr>
            <p:cNvPr id="48140" name="TextBox 7">
              <a:extLst>
                <a:ext uri="{FF2B5EF4-FFF2-40B4-BE49-F238E27FC236}">
                  <a16:creationId xmlns:a16="http://schemas.microsoft.com/office/drawing/2014/main" id="{B508C66A-56B8-6B4E-A018-2883D901C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3446163"/>
              <a:ext cx="164756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sum of r dominating credences for equal credence outcomes</a:t>
              </a:r>
            </a:p>
          </p:txBody>
        </p:sp>
        <p:pic>
          <p:nvPicPr>
            <p:cNvPr id="48141" name="Picture 8" descr="non_additivity plot.eps">
              <a:extLst>
                <a:ext uri="{FF2B5EF4-FFF2-40B4-BE49-F238E27FC236}">
                  <a16:creationId xmlns:a16="http://schemas.microsoft.com/office/drawing/2014/main" id="{B5D85539-7C71-644C-A5D5-174204D54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784" y="2721216"/>
              <a:ext cx="5340007" cy="31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Box 9">
              <a:extLst>
                <a:ext uri="{FF2B5EF4-FFF2-40B4-BE49-F238E27FC236}">
                  <a16:creationId xmlns:a16="http://schemas.microsoft.com/office/drawing/2014/main" id="{24FD1F85-F700-884C-A361-40DAA7A70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973" y="591676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n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F845FB26-76B8-7244-AA7D-CAE836240335}"/>
                </a:ext>
              </a:extLst>
            </p:cNvPr>
            <p:cNvSpPr/>
            <p:nvPr/>
          </p:nvSpPr>
          <p:spPr>
            <a:xfrm>
              <a:off x="4784411" y="6170167"/>
              <a:ext cx="412723" cy="1857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8C37A480-3BEF-AB4C-962D-025658241536}"/>
                </a:ext>
              </a:extLst>
            </p:cNvPr>
            <p:cNvSpPr/>
            <p:nvPr/>
          </p:nvSpPr>
          <p:spPr>
            <a:xfrm rot="16200000">
              <a:off x="1089777" y="3190216"/>
              <a:ext cx="411080" cy="1873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DD401938-8901-E423-417E-39E0C5C7DFBC}"/>
              </a:ext>
            </a:extLst>
          </p:cNvPr>
          <p:cNvSpPr/>
          <p:nvPr/>
        </p:nvSpPr>
        <p:spPr>
          <a:xfrm>
            <a:off x="493713" y="171450"/>
            <a:ext cx="5416550" cy="631825"/>
          </a:xfrm>
          <a:custGeom>
            <a:avLst/>
            <a:gdLst>
              <a:gd name="connsiteX0" fmla="*/ 157892 w 3803135"/>
              <a:gd name="connsiteY0" fmla="*/ 0 h 755135"/>
              <a:gd name="connsiteX1" fmla="*/ 3741352 w 3803135"/>
              <a:gd name="connsiteY1" fmla="*/ 356973 h 755135"/>
              <a:gd name="connsiteX2" fmla="*/ 3803135 w 3803135"/>
              <a:gd name="connsiteY2" fmla="*/ 693352 h 755135"/>
              <a:gd name="connsiteX3" fmla="*/ 0 w 3803135"/>
              <a:gd name="connsiteY3" fmla="*/ 755135 h 755135"/>
              <a:gd name="connsiteX4" fmla="*/ 157892 w 3803135"/>
              <a:gd name="connsiteY4" fmla="*/ 0 h 75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3135" h="755135">
                <a:moveTo>
                  <a:pt x="157892" y="0"/>
                </a:moveTo>
                <a:lnTo>
                  <a:pt x="3741352" y="356973"/>
                </a:lnTo>
                <a:lnTo>
                  <a:pt x="3803135" y="693352"/>
                </a:lnTo>
                <a:lnTo>
                  <a:pt x="0" y="755135"/>
                </a:lnTo>
                <a:lnTo>
                  <a:pt x="157892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2FCF-C640-CE4C-C952-CD73491C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"/>
            <a:ext cx="7651750" cy="631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Regress of Reasons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A261EBD-16EE-8C63-D2D8-867539A5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3173B6F-CE0C-8231-CD9B-C1DA3581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42F28-CCF3-D34B-A94B-F06470E6B72A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20DDCF-3780-D246-9833-1833E53661D7}"/>
              </a:ext>
            </a:extLst>
          </p:cNvPr>
          <p:cNvSpPr/>
          <p:nvPr/>
        </p:nvSpPr>
        <p:spPr>
          <a:xfrm>
            <a:off x="638175" y="3240088"/>
            <a:ext cx="2641600" cy="3341687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70" name="TextBox 5">
            <a:extLst>
              <a:ext uri="{FF2B5EF4-FFF2-40B4-BE49-F238E27FC236}">
                <a16:creationId xmlns:a16="http://schemas.microsoft.com/office/drawing/2014/main" id="{30B8E34D-113C-FFF2-AB21-DD281E5D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3300413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Premises</a:t>
            </a:r>
          </a:p>
        </p:txBody>
      </p:sp>
      <p:sp>
        <p:nvSpPr>
          <p:cNvPr id="62471" name="TextBox 6">
            <a:extLst>
              <a:ext uri="{FF2B5EF4-FFF2-40B4-BE49-F238E27FC236}">
                <a16:creationId xmlns:a16="http://schemas.microsoft.com/office/drawing/2014/main" id="{8E2DEFA8-26A0-B738-7FE3-03BD99C1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87925"/>
            <a:ext cx="28273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Conclusion</a:t>
            </a:r>
            <a:r>
              <a:rPr lang="en-US" altLang="en-US" sz="3600"/>
              <a:t> </a:t>
            </a:r>
            <a:r>
              <a:rPr lang="en-US" altLang="en-US" sz="2000"/>
              <a:t>of the necessity of probabilities</a:t>
            </a:r>
          </a:p>
        </p:txBody>
      </p:sp>
      <p:sp>
        <p:nvSpPr>
          <p:cNvPr id="62472" name="TextBox 7">
            <a:extLst>
              <a:ext uri="{FF2B5EF4-FFF2-40B4-BE49-F238E27FC236}">
                <a16:creationId xmlns:a16="http://schemas.microsoft.com/office/drawing/2014/main" id="{0EEDF54E-4D53-D1F5-F641-BDE6CF45A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454525"/>
            <a:ext cx="1398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deduction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DB49963-9DB0-7AEF-29FB-3CA5A5C7D8AB}"/>
              </a:ext>
            </a:extLst>
          </p:cNvPr>
          <p:cNvSpPr/>
          <p:nvPr/>
        </p:nvSpPr>
        <p:spPr>
          <a:xfrm>
            <a:off x="1030288" y="4173538"/>
            <a:ext cx="782637" cy="90328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AE324-08D4-5C4E-07B3-66C397B6A212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741738"/>
            <a:ext cx="2901950" cy="1273175"/>
            <a:chOff x="2911275" y="3741351"/>
            <a:chExt cx="2901749" cy="127338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A77871D-8E94-969C-91C7-3CC36B3E1025}"/>
                </a:ext>
              </a:extLst>
            </p:cNvPr>
            <p:cNvSpPr/>
            <p:nvPr/>
          </p:nvSpPr>
          <p:spPr>
            <a:xfrm>
              <a:off x="2911275" y="3741351"/>
              <a:ext cx="2211235" cy="1273388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  <a:gd name="connsiteX0" fmla="*/ 0 w 1938687"/>
                <a:gd name="connsiteY0" fmla="*/ 0 h 718178"/>
                <a:gd name="connsiteX1" fmla="*/ 1938687 w 1938687"/>
                <a:gd name="connsiteY1" fmla="*/ 107205 h 718178"/>
                <a:gd name="connsiteX2" fmla="*/ 1876903 w 1938687"/>
                <a:gd name="connsiteY2" fmla="*/ 718178 h 718178"/>
                <a:gd name="connsiteX3" fmla="*/ 0 w 1938687"/>
                <a:gd name="connsiteY3" fmla="*/ 0 h 718178"/>
                <a:gd name="connsiteX0" fmla="*/ 0 w 1914900"/>
                <a:gd name="connsiteY0" fmla="*/ 0 h 1087547"/>
                <a:gd name="connsiteX1" fmla="*/ 1914900 w 1914900"/>
                <a:gd name="connsiteY1" fmla="*/ 476574 h 1087547"/>
                <a:gd name="connsiteX2" fmla="*/ 1853116 w 1914900"/>
                <a:gd name="connsiteY2" fmla="*/ 1087547 h 1087547"/>
                <a:gd name="connsiteX3" fmla="*/ 0 w 1914900"/>
                <a:gd name="connsiteY3" fmla="*/ 0 h 10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00" h="1087547">
                  <a:moveTo>
                    <a:pt x="0" y="0"/>
                  </a:moveTo>
                  <a:lnTo>
                    <a:pt x="1914900" y="476574"/>
                  </a:lnTo>
                  <a:lnTo>
                    <a:pt x="1853116" y="108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2496" name="TextBox 9">
              <a:extLst>
                <a:ext uri="{FF2B5EF4-FFF2-40B4-BE49-F238E27FC236}">
                  <a16:creationId xmlns:a16="http://schemas.microsoft.com/office/drawing/2014/main" id="{3137101C-6303-4A72-85C9-FFE4000B9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294" y="4069889"/>
              <a:ext cx="2553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Contingent, therefore more reasons needed.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8EB5DD-C2E8-AA04-DE8A-B393CA4F9F52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1811338"/>
            <a:ext cx="1962150" cy="1522412"/>
            <a:chOff x="1153299" y="1811290"/>
            <a:chExt cx="1961482" cy="1522051"/>
          </a:xfrm>
        </p:grpSpPr>
        <p:sp>
          <p:nvSpPr>
            <p:cNvPr id="62493" name="TextBox 11">
              <a:extLst>
                <a:ext uri="{FF2B5EF4-FFF2-40B4-BE49-F238E27FC236}">
                  <a16:creationId xmlns:a16="http://schemas.microsoft.com/office/drawing/2014/main" id="{D27CA2EC-0510-7D2D-773F-1C414756C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7304">
              <a:off x="1263117" y="1811290"/>
              <a:ext cx="18516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Premises</a:t>
              </a:r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C5EF3676-9948-B07E-7C7E-6A9801807BB5}"/>
                </a:ext>
              </a:extLst>
            </p:cNvPr>
            <p:cNvSpPr/>
            <p:nvPr/>
          </p:nvSpPr>
          <p:spPr>
            <a:xfrm rot="750236">
              <a:off x="1153299" y="2431855"/>
              <a:ext cx="782372" cy="90148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5AC203-8C64-830F-BB0D-3EB421ABF49E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379663"/>
            <a:ext cx="2089150" cy="1335087"/>
            <a:chOff x="3000519" y="2379744"/>
            <a:chExt cx="2088534" cy="13351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BA79E1-EF59-9C87-B548-A3A2623CB0D6}"/>
                </a:ext>
              </a:extLst>
            </p:cNvPr>
            <p:cNvSpPr/>
            <p:nvPr/>
          </p:nvSpPr>
          <p:spPr>
            <a:xfrm>
              <a:off x="3000519" y="2379744"/>
              <a:ext cx="1618773" cy="1335172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  <a:gd name="connsiteX0" fmla="*/ 0 w 1938687"/>
                <a:gd name="connsiteY0" fmla="*/ 0 h 718178"/>
                <a:gd name="connsiteX1" fmla="*/ 1938687 w 1938687"/>
                <a:gd name="connsiteY1" fmla="*/ 107205 h 718178"/>
                <a:gd name="connsiteX2" fmla="*/ 1876903 w 1938687"/>
                <a:gd name="connsiteY2" fmla="*/ 718178 h 718178"/>
                <a:gd name="connsiteX3" fmla="*/ 0 w 1938687"/>
                <a:gd name="connsiteY3" fmla="*/ 0 h 718178"/>
                <a:gd name="connsiteX0" fmla="*/ 0 w 1845225"/>
                <a:gd name="connsiteY0" fmla="*/ 0 h 958561"/>
                <a:gd name="connsiteX1" fmla="*/ 1845225 w 1845225"/>
                <a:gd name="connsiteY1" fmla="*/ 347588 h 958561"/>
                <a:gd name="connsiteX2" fmla="*/ 1783441 w 1845225"/>
                <a:gd name="connsiteY2" fmla="*/ 958561 h 958561"/>
                <a:gd name="connsiteX3" fmla="*/ 0 w 1845225"/>
                <a:gd name="connsiteY3" fmla="*/ 0 h 958561"/>
                <a:gd name="connsiteX0" fmla="*/ 0 w 1837436"/>
                <a:gd name="connsiteY0" fmla="*/ 0 h 1140314"/>
                <a:gd name="connsiteX1" fmla="*/ 1837436 w 1837436"/>
                <a:gd name="connsiteY1" fmla="*/ 529341 h 1140314"/>
                <a:gd name="connsiteX2" fmla="*/ 1775652 w 1837436"/>
                <a:gd name="connsiteY2" fmla="*/ 1140314 h 1140314"/>
                <a:gd name="connsiteX3" fmla="*/ 0 w 1837436"/>
                <a:gd name="connsiteY3" fmla="*/ 0 h 11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436" h="1140314">
                  <a:moveTo>
                    <a:pt x="0" y="0"/>
                  </a:moveTo>
                  <a:lnTo>
                    <a:pt x="1837436" y="529341"/>
                  </a:lnTo>
                  <a:lnTo>
                    <a:pt x="1775652" y="1140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2492" name="TextBox 14">
              <a:extLst>
                <a:ext uri="{FF2B5EF4-FFF2-40B4-BE49-F238E27FC236}">
                  <a16:creationId xmlns:a16="http://schemas.microsoft.com/office/drawing/2014/main" id="{794B3FCE-BC90-6DEF-7799-56C1322E2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3031">
              <a:off x="3146297" y="2786155"/>
              <a:ext cx="19427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Contingent, therefore more reasons needed.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E092AD-754C-4D92-8A64-557BFD82A057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890588"/>
            <a:ext cx="1230313" cy="1481137"/>
            <a:chOff x="2312071" y="889950"/>
            <a:chExt cx="1228854" cy="1481220"/>
          </a:xfrm>
        </p:grpSpPr>
        <p:sp>
          <p:nvSpPr>
            <p:cNvPr id="62489" name="TextBox 16">
              <a:extLst>
                <a:ext uri="{FF2B5EF4-FFF2-40B4-BE49-F238E27FC236}">
                  <a16:creationId xmlns:a16="http://schemas.microsoft.com/office/drawing/2014/main" id="{17F925EF-292B-B79A-798B-25B9179A3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183872">
              <a:off x="2538705" y="1368950"/>
              <a:ext cx="14812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Premises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DA9CF3-4565-EA03-C0D0-2D0A2922496D}"/>
                </a:ext>
              </a:extLst>
            </p:cNvPr>
            <p:cNvSpPr/>
            <p:nvPr/>
          </p:nvSpPr>
          <p:spPr>
            <a:xfrm rot="3437027">
              <a:off x="2351394" y="1485663"/>
              <a:ext cx="511204" cy="5898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5C8EE8-D5ED-E2A1-0C2F-A7ED4849CC18}"/>
              </a:ext>
            </a:extLst>
          </p:cNvPr>
          <p:cNvGrpSpPr>
            <a:grpSpLocks/>
          </p:cNvGrpSpPr>
          <p:nvPr/>
        </p:nvGrpSpPr>
        <p:grpSpPr bwMode="auto">
          <a:xfrm>
            <a:off x="3582988" y="1049338"/>
            <a:ext cx="3457575" cy="1109662"/>
            <a:chOff x="3583291" y="1048991"/>
            <a:chExt cx="3457717" cy="1110776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95421AF5-3ED1-BDEB-F830-72C56FEB61FB}"/>
                </a:ext>
              </a:extLst>
            </p:cNvPr>
            <p:cNvSpPr/>
            <p:nvPr/>
          </p:nvSpPr>
          <p:spPr>
            <a:xfrm rot="5400000">
              <a:off x="3622024" y="1232731"/>
              <a:ext cx="338476" cy="41594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2480" name="Group 31">
              <a:extLst>
                <a:ext uri="{FF2B5EF4-FFF2-40B4-BE49-F238E27FC236}">
                  <a16:creationId xmlns:a16="http://schemas.microsoft.com/office/drawing/2014/main" id="{DFD27AE0-5BAC-B43C-ABF8-298D44761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2719" y="1048991"/>
              <a:ext cx="2918289" cy="1110776"/>
              <a:chOff x="4122719" y="1048991"/>
              <a:chExt cx="2918289" cy="1110776"/>
            </a:xfrm>
          </p:grpSpPr>
          <p:sp>
            <p:nvSpPr>
              <p:cNvPr id="62481" name="TextBox 19">
                <a:extLst>
                  <a:ext uri="{FF2B5EF4-FFF2-40B4-BE49-F238E27FC236}">
                    <a16:creationId xmlns:a16="http://schemas.microsoft.com/office/drawing/2014/main" id="{522989B9-2CE6-7755-A6AE-1BC89EC20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767386" y="1404324"/>
                <a:ext cx="111077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Premises</a:t>
                </a:r>
              </a:p>
            </p:txBody>
          </p:sp>
          <p:sp>
            <p:nvSpPr>
              <p:cNvPr id="21" name="Down Arrow 20">
                <a:extLst>
                  <a:ext uri="{FF2B5EF4-FFF2-40B4-BE49-F238E27FC236}">
                    <a16:creationId xmlns:a16="http://schemas.microsoft.com/office/drawing/2014/main" id="{EE61ED37-43D2-07CB-D309-0D7605B99795}"/>
                  </a:ext>
                </a:extLst>
              </p:cNvPr>
              <p:cNvSpPr/>
              <p:nvPr/>
            </p:nvSpPr>
            <p:spPr>
              <a:xfrm rot="5400000">
                <a:off x="4594443" y="1260503"/>
                <a:ext cx="263790" cy="33656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3" name="TextBox 21">
                <a:extLst>
                  <a:ext uri="{FF2B5EF4-FFF2-40B4-BE49-F238E27FC236}">
                    <a16:creationId xmlns:a16="http://schemas.microsoft.com/office/drawing/2014/main" id="{4BD61904-6C09-A1BD-C667-3787434242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731831" y="1398320"/>
                <a:ext cx="9255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Premises</a:t>
                </a:r>
                <a:endParaRPr lang="en-US" altLang="en-US" sz="2000"/>
              </a:p>
            </p:txBody>
          </p:sp>
          <p:sp>
            <p:nvSpPr>
              <p:cNvPr id="23" name="Down Arrow 22">
                <a:extLst>
                  <a:ext uri="{FF2B5EF4-FFF2-40B4-BE49-F238E27FC236}">
                    <a16:creationId xmlns:a16="http://schemas.microsoft.com/office/drawing/2014/main" id="{5BE1BB53-CC6F-C579-667F-022F8053370F}"/>
                  </a:ext>
                </a:extLst>
              </p:cNvPr>
              <p:cNvSpPr/>
              <p:nvPr/>
            </p:nvSpPr>
            <p:spPr>
              <a:xfrm rot="5400000">
                <a:off x="5345402" y="1297013"/>
                <a:ext cx="176390" cy="255599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5" name="TextBox 23">
                <a:extLst>
                  <a:ext uri="{FF2B5EF4-FFF2-40B4-BE49-F238E27FC236}">
                    <a16:creationId xmlns:a16="http://schemas.microsoft.com/office/drawing/2014/main" id="{AED84290-E539-F67A-1E14-ED383BC4A1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358787" y="1394863"/>
                <a:ext cx="832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Premises</a:t>
                </a:r>
                <a:endParaRPr lang="en-US" altLang="en-US"/>
              </a:p>
            </p:txBody>
          </p:sp>
          <p:sp>
            <p:nvSpPr>
              <p:cNvPr id="25" name="Down Arrow 24">
                <a:extLst>
                  <a:ext uri="{FF2B5EF4-FFF2-40B4-BE49-F238E27FC236}">
                    <a16:creationId xmlns:a16="http://schemas.microsoft.com/office/drawing/2014/main" id="{98B5C1AA-ECD3-59BA-A827-BD8F2A0A3F6F}"/>
                  </a:ext>
                </a:extLst>
              </p:cNvPr>
              <p:cNvSpPr/>
              <p:nvPr/>
            </p:nvSpPr>
            <p:spPr>
              <a:xfrm rot="5400000">
                <a:off x="5925658" y="1321620"/>
                <a:ext cx="176390" cy="20638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7" name="TextBox 25">
                <a:extLst>
                  <a:ext uri="{FF2B5EF4-FFF2-40B4-BE49-F238E27FC236}">
                    <a16:creationId xmlns:a16="http://schemas.microsoft.com/office/drawing/2014/main" id="{0401071F-602A-D9B7-B48E-DF3BA3E90F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988603" y="1382792"/>
                <a:ext cx="7403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Premises</a:t>
                </a:r>
                <a:endParaRPr lang="en-US" altLang="en-US" sz="1600"/>
              </a:p>
            </p:txBody>
          </p:sp>
          <p:sp>
            <p:nvSpPr>
              <p:cNvPr id="62488" name="TextBox 26">
                <a:extLst>
                  <a:ext uri="{FF2B5EF4-FFF2-40B4-BE49-F238E27FC236}">
                    <a16:creationId xmlns:a16="http://schemas.microsoft.com/office/drawing/2014/main" id="{45B65D03-1A1C-6ACB-C7BB-CD72CD30A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7269" y="1086829"/>
                <a:ext cx="543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s-IS" altLang="en-US" sz="2800"/>
                  <a:t>…</a:t>
                </a: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365479" y="-1579912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92" y="2190048"/>
            <a:ext cx="5526257" cy="2477904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All calculi of inductive inference are incomplete.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0C58F58-0EB4-E94C-9D1B-0CC65438E9E4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1331913"/>
            <a:ext cx="8413750" cy="1139825"/>
            <a:chOff x="482601" y="1331784"/>
            <a:chExt cx="8414266" cy="113956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DF80ED-B7A6-574C-869E-2EA280C6242A}"/>
                </a:ext>
              </a:extLst>
            </p:cNvPr>
            <p:cNvSpPr/>
            <p:nvPr/>
          </p:nvSpPr>
          <p:spPr>
            <a:xfrm>
              <a:off x="482601" y="1358765"/>
              <a:ext cx="8215817" cy="1112586"/>
            </a:xfrm>
            <a:custGeom>
              <a:avLst/>
              <a:gdLst>
                <a:gd name="connsiteX0" fmla="*/ 0 w 7455243"/>
                <a:gd name="connsiteY0" fmla="*/ 288325 h 1112108"/>
                <a:gd name="connsiteX1" fmla="*/ 7455243 w 7455243"/>
                <a:gd name="connsiteY1" fmla="*/ 0 h 1112108"/>
                <a:gd name="connsiteX2" fmla="*/ 7139459 w 7455243"/>
                <a:gd name="connsiteY2" fmla="*/ 1112108 h 1112108"/>
                <a:gd name="connsiteX3" fmla="*/ 7070810 w 7455243"/>
                <a:gd name="connsiteY3" fmla="*/ 1098379 h 1112108"/>
                <a:gd name="connsiteX4" fmla="*/ 0 w 7455243"/>
                <a:gd name="connsiteY4" fmla="*/ 28832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5243" h="1112108">
                  <a:moveTo>
                    <a:pt x="0" y="288325"/>
                  </a:moveTo>
                  <a:lnTo>
                    <a:pt x="7455243" y="0"/>
                  </a:lnTo>
                  <a:lnTo>
                    <a:pt x="7139459" y="1112108"/>
                  </a:lnTo>
                  <a:lnTo>
                    <a:pt x="7070810" y="1098379"/>
                  </a:lnTo>
                  <a:lnTo>
                    <a:pt x="0" y="28832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19">
              <a:extLst>
                <a:ext uri="{FF2B5EF4-FFF2-40B4-BE49-F238E27FC236}">
                  <a16:creationId xmlns:a16="http://schemas.microsoft.com/office/drawing/2014/main" id="{FF5FBA34-6EE6-A544-ABC5-435AFF642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470" y="1338649"/>
              <a:ext cx="22173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 want “</a:t>
              </a:r>
              <a:r>
                <a:rPr lang="en-US" altLang="ja-JP" sz="1800">
                  <a:latin typeface="Times" pitchFamily="2" charset="0"/>
                </a:rPr>
                <a:t>informationless,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</a:t>
              </a:r>
              <a:r>
                <a:rPr lang="en-US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vacuous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priors.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1223" name="TextBox 20">
              <a:extLst>
                <a:ext uri="{FF2B5EF4-FFF2-40B4-BE49-F238E27FC236}">
                  <a16:creationId xmlns:a16="http://schemas.microsoft.com/office/drawing/2014/main" id="{DF9C8C0E-FCD4-844F-A1EE-888936DB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596" y="1331784"/>
              <a:ext cx="2004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But priors always add inductive content.</a:t>
              </a:r>
            </a:p>
          </p:txBody>
        </p:sp>
        <p:sp>
          <p:nvSpPr>
            <p:cNvPr id="51224" name="TextBox 21">
              <a:extLst>
                <a:ext uri="{FF2B5EF4-FFF2-40B4-BE49-F238E27FC236}">
                  <a16:creationId xmlns:a16="http://schemas.microsoft.com/office/drawing/2014/main" id="{7949C2BC-C8A8-4345-BE5F-A8443A2DF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59" y="1331784"/>
              <a:ext cx="28901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No computation is inductively self-contained.</a:t>
              </a:r>
            </a:p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“incompleteness”</a:t>
              </a:r>
            </a:p>
          </p:txBody>
        </p:sp>
      </p:grpSp>
      <p:sp>
        <p:nvSpPr>
          <p:cNvPr id="51202" name="Title 1">
            <a:extLst>
              <a:ext uri="{FF2B5EF4-FFF2-40B4-BE49-F238E27FC236}">
                <a16:creationId xmlns:a16="http://schemas.microsoft.com/office/drawing/2014/main" id="{9AA009D2-4FAA-CC4B-98CB-B65326C2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Bayesian Lacuna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115E366-841B-314F-9485-B51F9E6D7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3E22AE7-40D7-9140-9363-005B77D9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573A38-146F-A942-8F1D-BAE20C80A0B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1205" name="TextBox 7">
            <a:extLst>
              <a:ext uri="{FF2B5EF4-FFF2-40B4-BE49-F238E27FC236}">
                <a16:creationId xmlns:a16="http://schemas.microsoft.com/office/drawing/2014/main" id="{B1F98E9E-13DD-2F46-A6C7-AC1CA5C8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561013"/>
            <a:ext cx="3287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6" name="TextBox 8">
            <a:extLst>
              <a:ext uri="{FF2B5EF4-FFF2-40B4-BE49-F238E27FC236}">
                <a16:creationId xmlns:a16="http://schemas.microsoft.com/office/drawing/2014/main" id="{69F98DF5-C35A-0D4E-B34E-EDFAFA5A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02150"/>
            <a:ext cx="267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DBF0BF8B-85A6-244A-8B2F-4ADE42CC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411538"/>
            <a:ext cx="185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EC3D34A-B272-B449-B05A-CFB8DD436A96}"/>
              </a:ext>
            </a:extLst>
          </p:cNvPr>
          <p:cNvSpPr/>
          <p:nvPr/>
        </p:nvSpPr>
        <p:spPr>
          <a:xfrm>
            <a:off x="968375" y="4064000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D8CD435-EA9A-2443-BC4B-B8D7416678B7}"/>
              </a:ext>
            </a:extLst>
          </p:cNvPr>
          <p:cNvSpPr/>
          <p:nvPr/>
        </p:nvSpPr>
        <p:spPr>
          <a:xfrm>
            <a:off x="960438" y="2959100"/>
            <a:ext cx="427037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TextBox 13">
            <a:extLst>
              <a:ext uri="{FF2B5EF4-FFF2-40B4-BE49-F238E27FC236}">
                <a16:creationId xmlns:a16="http://schemas.microsoft.com/office/drawing/2014/main" id="{E17B90A8-50BC-434D-A309-D343432F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959100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n-2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51211" name="TextBox 14">
            <a:extLst>
              <a:ext uri="{FF2B5EF4-FFF2-40B4-BE49-F238E27FC236}">
                <a16:creationId xmlns:a16="http://schemas.microsoft.com/office/drawing/2014/main" id="{C3ADB1D2-2E59-464C-8B78-299AA02C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4064000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n-1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1C9B61D-AD95-5243-8B8A-51E417CA17DA}"/>
              </a:ext>
            </a:extLst>
          </p:cNvPr>
          <p:cNvSpPr/>
          <p:nvPr/>
        </p:nvSpPr>
        <p:spPr>
          <a:xfrm>
            <a:off x="974725" y="5038725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3" name="TextBox 16">
            <a:extLst>
              <a:ext uri="{FF2B5EF4-FFF2-40B4-BE49-F238E27FC236}">
                <a16:creationId xmlns:a16="http://schemas.microsoft.com/office/drawing/2014/main" id="{75084C62-F03A-D14F-B0CF-9ED57BDB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503872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0FA1D3C-3057-E346-8B1D-33AE91063F95}"/>
              </a:ext>
            </a:extLst>
          </p:cNvPr>
          <p:cNvSpPr/>
          <p:nvPr/>
        </p:nvSpPr>
        <p:spPr>
          <a:xfrm>
            <a:off x="960438" y="2006600"/>
            <a:ext cx="427037" cy="454025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5" name="TextBox 18">
            <a:extLst>
              <a:ext uri="{FF2B5EF4-FFF2-40B4-BE49-F238E27FC236}">
                <a16:creationId xmlns:a16="http://schemas.microsoft.com/office/drawing/2014/main" id="{9787EADA-EAAB-8745-9E0A-75EB8910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2558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2800">
                <a:latin typeface="Times" pitchFamily="2" charset="0"/>
              </a:rPr>
              <a:t>…</a:t>
            </a:r>
            <a:endParaRPr lang="en-US" altLang="en-US" sz="2800">
              <a:latin typeface="Times" pitchFamily="2" charset="0"/>
            </a:endParaRPr>
          </a:p>
        </p:txBody>
      </p:sp>
      <p:sp>
        <p:nvSpPr>
          <p:cNvPr id="51216" name="TextBox 10">
            <a:extLst>
              <a:ext uri="{FF2B5EF4-FFF2-40B4-BE49-F238E27FC236}">
                <a16:creationId xmlns:a16="http://schemas.microsoft.com/office/drawing/2014/main" id="{1A4D798A-B1E6-6642-B8C3-320217A7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428750"/>
            <a:ext cx="88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719CD-00FF-6445-A57D-315D0FEA7AEF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2849563"/>
            <a:ext cx="3694112" cy="3452812"/>
            <a:chOff x="5189838" y="2848919"/>
            <a:chExt cx="3693298" cy="345302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0B7049-B0BA-B14A-B95B-12BE766CAB24}"/>
                </a:ext>
              </a:extLst>
            </p:cNvPr>
            <p:cNvSpPr/>
            <p:nvPr/>
          </p:nvSpPr>
          <p:spPr>
            <a:xfrm>
              <a:off x="5189838" y="2848919"/>
              <a:ext cx="3315556" cy="3453027"/>
            </a:xfrm>
            <a:custGeom>
              <a:avLst/>
              <a:gdLst>
                <a:gd name="connsiteX0" fmla="*/ 247135 w 3315730"/>
                <a:gd name="connsiteY0" fmla="*/ 0 h 3453027"/>
                <a:gd name="connsiteX1" fmla="*/ 3315730 w 3315730"/>
                <a:gd name="connsiteY1" fmla="*/ 123567 h 3453027"/>
                <a:gd name="connsiteX2" fmla="*/ 3178432 w 3315730"/>
                <a:gd name="connsiteY2" fmla="*/ 3453027 h 3453027"/>
                <a:gd name="connsiteX3" fmla="*/ 0 w 3315730"/>
                <a:gd name="connsiteY3" fmla="*/ 3171567 h 3453027"/>
                <a:gd name="connsiteX4" fmla="*/ 247135 w 3315730"/>
                <a:gd name="connsiteY4" fmla="*/ 0 h 34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730" h="3453027">
                  <a:moveTo>
                    <a:pt x="247135" y="0"/>
                  </a:moveTo>
                  <a:lnTo>
                    <a:pt x="3315730" y="123567"/>
                  </a:lnTo>
                  <a:lnTo>
                    <a:pt x="3178432" y="3453027"/>
                  </a:lnTo>
                  <a:lnTo>
                    <a:pt x="0" y="3171567"/>
                  </a:lnTo>
                  <a:lnTo>
                    <a:pt x="247135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0" name="TextBox 22">
              <a:extLst>
                <a:ext uri="{FF2B5EF4-FFF2-40B4-BE49-F238E27FC236}">
                  <a16:creationId xmlns:a16="http://schemas.microsoft.com/office/drawing/2014/main" id="{F7765BBF-4825-3844-B7C1-EEA028097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432" y="2958755"/>
              <a:ext cx="341870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Is there another, generalized, modified calculus that is complete?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889A6B5-422F-6745-935D-3CD8F997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706938"/>
            <a:ext cx="1962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600">
                <a:latin typeface="Times" pitchFamily="2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ompleteness p1.png">
            <a:extLst>
              <a:ext uri="{FF2B5EF4-FFF2-40B4-BE49-F238E27FC236}">
                <a16:creationId xmlns:a16="http://schemas.microsoft.com/office/drawing/2014/main" id="{E0E51624-4B0C-794B-BE5F-233CAF7C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19088"/>
            <a:ext cx="4265612" cy="639603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itle 1">
            <a:extLst>
              <a:ext uri="{FF2B5EF4-FFF2-40B4-BE49-F238E27FC236}">
                <a16:creationId xmlns:a16="http://schemas.microsoft.com/office/drawing/2014/main" id="{814D2C63-93DB-214D-911C-D213D18F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FAAE0FED-6926-AE4C-B106-9D9AD3B7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97F1B1EA-E8F2-5A48-9E87-B901DF11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7368B2-0CAF-674A-9273-D5A40AEC542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847C3-8E92-CF4F-824C-D0B8061A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98" y="136523"/>
            <a:ext cx="4449452" cy="66741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3AD7721-11D6-A946-B2F6-2DE1E42F9C06}"/>
              </a:ext>
            </a:extLst>
          </p:cNvPr>
          <p:cNvSpPr/>
          <p:nvPr/>
        </p:nvSpPr>
        <p:spPr>
          <a:xfrm>
            <a:off x="4559300" y="1544638"/>
            <a:ext cx="3294668" cy="101600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0BEA19E-14EB-7E41-81E0-E1AA6BAC9176}"/>
              </a:ext>
            </a:extLst>
          </p:cNvPr>
          <p:cNvSpPr/>
          <p:nvPr/>
        </p:nvSpPr>
        <p:spPr>
          <a:xfrm>
            <a:off x="88900" y="1435100"/>
            <a:ext cx="4167188" cy="4716463"/>
          </a:xfrm>
          <a:custGeom>
            <a:avLst/>
            <a:gdLst>
              <a:gd name="connsiteX0" fmla="*/ 315784 w 4166973"/>
              <a:gd name="connsiteY0" fmla="*/ 0 h 4716162"/>
              <a:gd name="connsiteX1" fmla="*/ 4166973 w 4166973"/>
              <a:gd name="connsiteY1" fmla="*/ 116702 h 4716162"/>
              <a:gd name="connsiteX2" fmla="*/ 4105189 w 4166973"/>
              <a:gd name="connsiteY2" fmla="*/ 4716162 h 4716162"/>
              <a:gd name="connsiteX3" fmla="*/ 0 w 4166973"/>
              <a:gd name="connsiteY3" fmla="*/ 4544540 h 4716162"/>
              <a:gd name="connsiteX4" fmla="*/ 315784 w 4166973"/>
              <a:gd name="connsiteY4" fmla="*/ 0 h 47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973" h="4716162">
                <a:moveTo>
                  <a:pt x="315784" y="0"/>
                </a:moveTo>
                <a:lnTo>
                  <a:pt x="4166973" y="116702"/>
                </a:lnTo>
                <a:lnTo>
                  <a:pt x="4105189" y="4716162"/>
                </a:lnTo>
                <a:lnTo>
                  <a:pt x="0" y="4544540"/>
                </a:lnTo>
                <a:lnTo>
                  <a:pt x="31578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08E0E99E-E5B0-7C42-856E-25837FE9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27463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Incompleteness sketched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C9070DB-B448-C949-B572-58CECBB4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6CE206D-E00F-CF40-893C-4C14454D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C144C3-8740-4448-878F-421F5F07491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3253" name="TextBox 4">
            <a:extLst>
              <a:ext uri="{FF2B5EF4-FFF2-40B4-BE49-F238E27FC236}">
                <a16:creationId xmlns:a16="http://schemas.microsoft.com/office/drawing/2014/main" id="{49FCDA15-E1CF-2545-88A7-67F5456A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97025"/>
            <a:ext cx="400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Deductive Definability</a:t>
            </a:r>
          </a:p>
        </p:txBody>
      </p:sp>
      <p:sp>
        <p:nvSpPr>
          <p:cNvPr id="53254" name="TextBox 5">
            <a:extLst>
              <a:ext uri="{FF2B5EF4-FFF2-40B4-BE49-F238E27FC236}">
                <a16:creationId xmlns:a16="http://schemas.microsoft.com/office/drawing/2014/main" id="{17A87D2B-F03E-3545-8B51-9B1C34BA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251075"/>
            <a:ext cx="330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defined implicitly or explicit by deductive relations among propositions of a Boolean algebra.</a:t>
            </a:r>
          </a:p>
        </p:txBody>
      </p:sp>
      <p:sp>
        <p:nvSpPr>
          <p:cNvPr id="53255" name="TextBox 6">
            <a:extLst>
              <a:ext uri="{FF2B5EF4-FFF2-40B4-BE49-F238E27FC236}">
                <a16:creationId xmlns:a16="http://schemas.microsoft.com/office/drawing/2014/main" id="{E7F2F6AB-946F-4443-ADA6-FC66C47C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998913"/>
            <a:ext cx="378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Asymptotic Stability</a:t>
            </a:r>
          </a:p>
        </p:txBody>
      </p:sp>
      <p:sp>
        <p:nvSpPr>
          <p:cNvPr id="53256" name="TextBox 7">
            <a:extLst>
              <a:ext uri="{FF2B5EF4-FFF2-40B4-BE49-F238E27FC236}">
                <a16:creationId xmlns:a16="http://schemas.microsoft.com/office/drawing/2014/main" id="{148C5724-AFF7-944D-86A6-4627E064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675188"/>
            <a:ext cx="441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for some fixed propositions eventually stabilize to unique values as the propositions are embedded in larger algebras of propositions.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32376A-F11C-8048-8E00-236DB641988D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2368550"/>
            <a:ext cx="1811338" cy="1695450"/>
            <a:chOff x="7105133" y="2368378"/>
            <a:chExt cx="1812326" cy="16956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D70C3D2-8CEF-9D4A-A784-CE06ED6436CA}"/>
                </a:ext>
              </a:extLst>
            </p:cNvPr>
            <p:cNvSpPr/>
            <p:nvPr/>
          </p:nvSpPr>
          <p:spPr>
            <a:xfrm flipH="1">
              <a:off x="7160726" y="2368378"/>
              <a:ext cx="1756733" cy="1695622"/>
            </a:xfrm>
            <a:custGeom>
              <a:avLst/>
              <a:gdLst>
                <a:gd name="connsiteX0" fmla="*/ 315784 w 4166973"/>
                <a:gd name="connsiteY0" fmla="*/ 0 h 4716162"/>
                <a:gd name="connsiteX1" fmla="*/ 4166973 w 4166973"/>
                <a:gd name="connsiteY1" fmla="*/ 116702 h 4716162"/>
                <a:gd name="connsiteX2" fmla="*/ 4105189 w 4166973"/>
                <a:gd name="connsiteY2" fmla="*/ 4716162 h 4716162"/>
                <a:gd name="connsiteX3" fmla="*/ 0 w 4166973"/>
                <a:gd name="connsiteY3" fmla="*/ 4544540 h 4716162"/>
                <a:gd name="connsiteX4" fmla="*/ 315784 w 4166973"/>
                <a:gd name="connsiteY4" fmla="*/ 0 h 471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973" h="4716162">
                  <a:moveTo>
                    <a:pt x="315784" y="0"/>
                  </a:moveTo>
                  <a:lnTo>
                    <a:pt x="4166973" y="116702"/>
                  </a:lnTo>
                  <a:lnTo>
                    <a:pt x="4105189" y="4716162"/>
                  </a:lnTo>
                  <a:lnTo>
                    <a:pt x="0" y="4544540"/>
                  </a:lnTo>
                  <a:lnTo>
                    <a:pt x="3157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8">
              <a:extLst>
                <a:ext uri="{FF2B5EF4-FFF2-40B4-BE49-F238E27FC236}">
                  <a16:creationId xmlns:a16="http://schemas.microsoft.com/office/drawing/2014/main" id="{93F4DD62-F47E-1542-AB05-04FF5ED79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133" y="2574325"/>
              <a:ext cx="1729947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" pitchFamily="2" charset="0"/>
                </a:rPr>
                <a:t>Triviality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All strengths have the same value.</a:t>
              </a:r>
            </a:p>
          </p:txBody>
        </p:sp>
      </p:grpSp>
      <p:pic>
        <p:nvPicPr>
          <p:cNvPr id="53258" name="Picture 16" descr="waterfall_incomplete_smaller.png">
            <a:extLst>
              <a:ext uri="{FF2B5EF4-FFF2-40B4-BE49-F238E27FC236}">
                <a16:creationId xmlns:a16="http://schemas.microsoft.com/office/drawing/2014/main" id="{F6B46F30-B03E-B745-9C0A-2D065A1D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7033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0145E-3C08-DE4E-9165-38E9BF005FEF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51100"/>
            <a:ext cx="2257425" cy="2455863"/>
            <a:chOff x="4626919" y="2450757"/>
            <a:chExt cx="2258540" cy="2456997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FEE07348-37D9-F440-9763-BB394E335E67}"/>
                </a:ext>
              </a:extLst>
            </p:cNvPr>
            <p:cNvSpPr/>
            <p:nvPr/>
          </p:nvSpPr>
          <p:spPr>
            <a:xfrm>
              <a:off x="4626919" y="3033639"/>
              <a:ext cx="1926588" cy="9640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1" name="TextBox 11">
              <a:extLst>
                <a:ext uri="{FF2B5EF4-FFF2-40B4-BE49-F238E27FC236}">
                  <a16:creationId xmlns:a16="http://schemas.microsoft.com/office/drawing/2014/main" id="{3E5A04E5-E002-154F-9006-D6FEE53AE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2450757"/>
              <a:ext cx="2018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Symmetry of Boolean algebras.</a:t>
              </a:r>
            </a:p>
          </p:txBody>
        </p:sp>
        <p:sp>
          <p:nvSpPr>
            <p:cNvPr id="53262" name="TextBox 12">
              <a:extLst>
                <a:ext uri="{FF2B5EF4-FFF2-40B4-BE49-F238E27FC236}">
                  <a16:creationId xmlns:a16="http://schemas.microsoft.com/office/drawing/2014/main" id="{B7999EC0-7BF6-214A-9EBD-7D40B83FA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3984424"/>
              <a:ext cx="2258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Principle of indifference reasoning in the extreme.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DD6AA3-B25D-F08B-C80D-ADE6A0902B52}"/>
              </a:ext>
            </a:extLst>
          </p:cNvPr>
          <p:cNvSpPr/>
          <p:nvPr/>
        </p:nvSpPr>
        <p:spPr>
          <a:xfrm>
            <a:off x="2405063" y="766763"/>
            <a:ext cx="5643562" cy="5003800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3A0090DF-EF42-D13D-C498-318EC95B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1441450"/>
            <a:ext cx="4945062" cy="3043238"/>
          </a:xfrm>
        </p:spPr>
        <p:txBody>
          <a:bodyPr/>
          <a:lstStyle/>
          <a:p>
            <a:pPr algn="r"/>
            <a:r>
              <a:rPr lang="en-US" altLang="en-US" sz="8000" dirty="0">
                <a:latin typeface="Times" pitchFamily="2" charset="0"/>
                <a:ea typeface="ＭＳ Ｐゴシック" panose="020B0600070205080204" pitchFamily="34" charset="-128"/>
              </a:rPr>
              <a:t>Conclusion</a:t>
            </a:r>
            <a:br>
              <a:rPr lang="en-US" altLang="en-US" sz="8000" dirty="0">
                <a:latin typeface="Times" pitchFamily="2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F80B148B-7DA5-565E-3613-C22CBCBE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895BEF1-5FC0-CD3C-8DF8-0CDB3DEB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A67C1A-9988-B545-83D3-4B59909F0A4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9040BCB-B0D2-EF4C-BF26-53116E0C2D57}"/>
              </a:ext>
            </a:extLst>
          </p:cNvPr>
          <p:cNvSpPr/>
          <p:nvPr/>
        </p:nvSpPr>
        <p:spPr>
          <a:xfrm>
            <a:off x="236124" y="1648763"/>
            <a:ext cx="1377124" cy="1196513"/>
          </a:xfrm>
          <a:custGeom>
            <a:avLst/>
            <a:gdLst>
              <a:gd name="connsiteX0" fmla="*/ 430924 w 1481958"/>
              <a:gd name="connsiteY0" fmla="*/ 0 h 1481958"/>
              <a:gd name="connsiteX1" fmla="*/ 430924 w 1481958"/>
              <a:gd name="connsiteY1" fmla="*/ 0 h 1481958"/>
              <a:gd name="connsiteX2" fmla="*/ 546537 w 1481958"/>
              <a:gd name="connsiteY2" fmla="*/ 52551 h 1481958"/>
              <a:gd name="connsiteX3" fmla="*/ 609600 w 1481958"/>
              <a:gd name="connsiteY3" fmla="*/ 84083 h 1481958"/>
              <a:gd name="connsiteX4" fmla="*/ 1481958 w 1481958"/>
              <a:gd name="connsiteY4" fmla="*/ 515007 h 1481958"/>
              <a:gd name="connsiteX5" fmla="*/ 1008993 w 1481958"/>
              <a:gd name="connsiteY5" fmla="*/ 1481958 h 1481958"/>
              <a:gd name="connsiteX6" fmla="*/ 0 w 1481958"/>
              <a:gd name="connsiteY6" fmla="*/ 1145627 h 1481958"/>
              <a:gd name="connsiteX7" fmla="*/ 430924 w 1481958"/>
              <a:gd name="connsiteY7" fmla="*/ 0 h 1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958" h="1481958">
                <a:moveTo>
                  <a:pt x="430924" y="0"/>
                </a:moveTo>
                <a:lnTo>
                  <a:pt x="430924" y="0"/>
                </a:lnTo>
                <a:lnTo>
                  <a:pt x="546537" y="52551"/>
                </a:lnTo>
                <a:cubicBezTo>
                  <a:pt x="567802" y="62558"/>
                  <a:pt x="609600" y="84083"/>
                  <a:pt x="609600" y="84083"/>
                </a:cubicBezTo>
                <a:lnTo>
                  <a:pt x="1481958" y="515007"/>
                </a:lnTo>
                <a:lnTo>
                  <a:pt x="1008993" y="1481958"/>
                </a:lnTo>
                <a:lnTo>
                  <a:pt x="0" y="1145627"/>
                </a:lnTo>
                <a:lnTo>
                  <a:pt x="43092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557C-E477-0849-8447-BE388E3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0" y="558962"/>
            <a:ext cx="7991523" cy="541969"/>
          </a:xfrm>
        </p:spPr>
        <p:txBody>
          <a:bodyPr>
            <a:noAutofit/>
          </a:bodyPr>
          <a:lstStyle/>
          <a:p>
            <a:r>
              <a:rPr lang="en-US" sz="8800" dirty="0"/>
              <a:t>Main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CE8F-D93A-8A4C-AB81-7172A5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43258"/>
            <a:ext cx="256813" cy="25749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1B9E-8015-B743-AEA7-2749EF48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186" y="6463507"/>
            <a:ext cx="256814" cy="273844"/>
          </a:xfrm>
        </p:spPr>
        <p:txBody>
          <a:bodyPr/>
          <a:lstStyle/>
          <a:p>
            <a:fld id="{5390D693-358E-334A-82FF-ACAA83A925CB}" type="slidenum">
              <a:rPr lang="en-US" sz="1200">
                <a:latin typeface="+mj-lt"/>
              </a:rPr>
              <a:t>47</a:t>
            </a:fld>
            <a:endParaRPr lang="en-US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E9B0-5105-A24B-9EF1-56E5181C8584}"/>
              </a:ext>
            </a:extLst>
          </p:cNvPr>
          <p:cNvSpPr txBox="1"/>
          <p:nvPr/>
        </p:nvSpPr>
        <p:spPr>
          <a:xfrm>
            <a:off x="667637" y="1862261"/>
            <a:ext cx="39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cases of indefiniteness and uncertainty can be treated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probabilities.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F26E84-68CB-3B4E-AAC9-21A5DAF7D50C}"/>
              </a:ext>
            </a:extLst>
          </p:cNvPr>
          <p:cNvGrpSpPr/>
          <p:nvPr/>
        </p:nvGrpSpPr>
        <p:grpSpPr>
          <a:xfrm>
            <a:off x="185618" y="4012724"/>
            <a:ext cx="4584830" cy="2254043"/>
            <a:chOff x="189161" y="3091332"/>
            <a:chExt cx="5006232" cy="30053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A0FC62-22F4-814C-A52C-0E8F6CF37A35}"/>
                </a:ext>
              </a:extLst>
            </p:cNvPr>
            <p:cNvSpPr/>
            <p:nvPr/>
          </p:nvSpPr>
          <p:spPr>
            <a:xfrm>
              <a:off x="189161" y="3091332"/>
              <a:ext cx="1570960" cy="1646278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33010-6DB0-8F47-87A2-DDA8EE758966}"/>
                </a:ext>
              </a:extLst>
            </p:cNvPr>
            <p:cNvSpPr txBox="1"/>
            <p:nvPr/>
          </p:nvSpPr>
          <p:spPr>
            <a:xfrm>
              <a:off x="825545" y="3511400"/>
              <a:ext cx="4369848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POSTIVE OBLIGATION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show that probabilities apply in each case. Without it, they cannot be applied.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F2C73-9C12-6E41-BBDA-56353D528112}"/>
              </a:ext>
            </a:extLst>
          </p:cNvPr>
          <p:cNvGrpSpPr/>
          <p:nvPr/>
        </p:nvGrpSpPr>
        <p:grpSpPr>
          <a:xfrm>
            <a:off x="4774126" y="1944718"/>
            <a:ext cx="4166033" cy="1373023"/>
            <a:chOff x="6104825" y="932260"/>
            <a:chExt cx="5554712" cy="18306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6A85D5-6E4D-B441-B87A-8082159063DA}"/>
                </a:ext>
              </a:extLst>
            </p:cNvPr>
            <p:cNvSpPr/>
            <p:nvPr/>
          </p:nvSpPr>
          <p:spPr>
            <a:xfrm>
              <a:off x="7914660" y="932260"/>
              <a:ext cx="1675767" cy="1319733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5FDF7-FE5F-F44A-8089-43676419B047}"/>
                </a:ext>
              </a:extLst>
            </p:cNvPr>
            <p:cNvSpPr txBox="1"/>
            <p:nvPr/>
          </p:nvSpPr>
          <p:spPr>
            <a:xfrm>
              <a:off x="8490187" y="1162518"/>
              <a:ext cx="316935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can be applied everywhere.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DE2CDC1-B2AE-694B-AD90-7FFE030905E7}"/>
                </a:ext>
              </a:extLst>
            </p:cNvPr>
            <p:cNvSpPr/>
            <p:nvPr/>
          </p:nvSpPr>
          <p:spPr>
            <a:xfrm>
              <a:off x="6104825" y="1502690"/>
              <a:ext cx="1177159" cy="68654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37080-C41F-EA48-8E2D-DF7D52D082D2}"/>
              </a:ext>
            </a:extLst>
          </p:cNvPr>
          <p:cNvGrpSpPr/>
          <p:nvPr/>
        </p:nvGrpSpPr>
        <p:grpSpPr>
          <a:xfrm>
            <a:off x="4770448" y="4389966"/>
            <a:ext cx="4284651" cy="1393197"/>
            <a:chOff x="6302267" y="3594318"/>
            <a:chExt cx="5712869" cy="18575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350AAA-EB91-C347-B5CA-45B8B8084B7B}"/>
                </a:ext>
              </a:extLst>
            </p:cNvPr>
            <p:cNvSpPr/>
            <p:nvPr/>
          </p:nvSpPr>
          <p:spPr>
            <a:xfrm>
              <a:off x="8274682" y="3594318"/>
              <a:ext cx="1591599" cy="1375009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DE140-624F-544C-96D7-427B0510573E}"/>
                </a:ext>
              </a:extLst>
            </p:cNvPr>
            <p:cNvSpPr txBox="1"/>
            <p:nvPr/>
          </p:nvSpPr>
          <p:spPr>
            <a:xfrm>
              <a:off x="8784111" y="3851475"/>
              <a:ext cx="3231025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does not apply universally.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71E7B82C-D36C-EA4E-96ED-7AA3F8CD0E48}"/>
                </a:ext>
              </a:extLst>
            </p:cNvPr>
            <p:cNvSpPr/>
            <p:nvPr/>
          </p:nvSpPr>
          <p:spPr>
            <a:xfrm>
              <a:off x="6302267" y="4237569"/>
              <a:ext cx="1177159" cy="68654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7" name="Cross 16">
            <a:extLst>
              <a:ext uri="{FF2B5EF4-FFF2-40B4-BE49-F238E27FC236}">
                <a16:creationId xmlns:a16="http://schemas.microsoft.com/office/drawing/2014/main" id="{F8A287E9-B35C-6E45-B230-C15A31B64753}"/>
              </a:ext>
            </a:extLst>
          </p:cNvPr>
          <p:cNvSpPr/>
          <p:nvPr/>
        </p:nvSpPr>
        <p:spPr>
          <a:xfrm rot="2700000">
            <a:off x="1716404" y="1679607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ABD4EA20-2A50-5A4C-A716-F8281EA47F19}"/>
              </a:ext>
            </a:extLst>
          </p:cNvPr>
          <p:cNvSpPr/>
          <p:nvPr/>
        </p:nvSpPr>
        <p:spPr>
          <a:xfrm rot="2700000">
            <a:off x="6590386" y="1476108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35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832A692-A340-D420-258C-4144E970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5E02F819-962B-A307-011C-56D44A66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293F06C-0AFE-C349-6597-12E75A98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D14875-BCB4-8E4B-89FF-88178293DAD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18436" name="Picture 4" descr="munsterasia.jpg">
            <a:extLst>
              <a:ext uri="{FF2B5EF4-FFF2-40B4-BE49-F238E27FC236}">
                <a16:creationId xmlns:a16="http://schemas.microsoft.com/office/drawing/2014/main" id="{FC9E0BA9-2503-5C65-DB86-49ACAF5E2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5088"/>
            <a:ext cx="91154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FBCB3-1B03-4DBA-2815-2688E0042AF8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428625"/>
            <a:ext cx="3208338" cy="2103438"/>
            <a:chOff x="508000" y="428172"/>
            <a:chExt cx="3207657" cy="210457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E06B66-29F6-ECDC-FD43-77D225A7B51E}"/>
                </a:ext>
              </a:extLst>
            </p:cNvPr>
            <p:cNvSpPr/>
            <p:nvPr/>
          </p:nvSpPr>
          <p:spPr>
            <a:xfrm>
              <a:off x="508000" y="428172"/>
              <a:ext cx="3207657" cy="2104571"/>
            </a:xfrm>
            <a:custGeom>
              <a:avLst/>
              <a:gdLst>
                <a:gd name="connsiteX0" fmla="*/ 399143 w 3207657"/>
                <a:gd name="connsiteY0" fmla="*/ 36285 h 2104571"/>
                <a:gd name="connsiteX1" fmla="*/ 3011714 w 3207657"/>
                <a:gd name="connsiteY1" fmla="*/ 7257 h 2104571"/>
                <a:gd name="connsiteX2" fmla="*/ 3207657 w 3207657"/>
                <a:gd name="connsiteY2" fmla="*/ 1886857 h 2104571"/>
                <a:gd name="connsiteX3" fmla="*/ 2648857 w 3207657"/>
                <a:gd name="connsiteY3" fmla="*/ 2104571 h 2104571"/>
                <a:gd name="connsiteX4" fmla="*/ 1001486 w 3207657"/>
                <a:gd name="connsiteY4" fmla="*/ 1981200 h 2104571"/>
                <a:gd name="connsiteX5" fmla="*/ 0 w 3207657"/>
                <a:gd name="connsiteY5" fmla="*/ 1966685 h 2104571"/>
                <a:gd name="connsiteX6" fmla="*/ 0 w 3207657"/>
                <a:gd name="connsiteY6" fmla="*/ 0 h 2104571"/>
                <a:gd name="connsiteX7" fmla="*/ 399143 w 3207657"/>
                <a:gd name="connsiteY7" fmla="*/ 36285 h 210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657" h="2104571">
                  <a:moveTo>
                    <a:pt x="399143" y="36285"/>
                  </a:moveTo>
                  <a:lnTo>
                    <a:pt x="3011714" y="7257"/>
                  </a:lnTo>
                  <a:lnTo>
                    <a:pt x="3207657" y="1886857"/>
                  </a:lnTo>
                  <a:lnTo>
                    <a:pt x="2648857" y="2104571"/>
                  </a:lnTo>
                  <a:lnTo>
                    <a:pt x="1001486" y="1981200"/>
                  </a:lnTo>
                  <a:lnTo>
                    <a:pt x="0" y="1966685"/>
                  </a:lnTo>
                  <a:lnTo>
                    <a:pt x="0" y="0"/>
                  </a:lnTo>
                  <a:lnTo>
                    <a:pt x="399143" y="36285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8457" name="TextBox 9">
              <a:extLst>
                <a:ext uri="{FF2B5EF4-FFF2-40B4-BE49-F238E27FC236}">
                  <a16:creationId xmlns:a16="http://schemas.microsoft.com/office/drawing/2014/main" id="{C00B54DD-5A53-A91A-FE35-114103C4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681">
              <a:off x="900892" y="862277"/>
              <a:ext cx="235857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Probabilistic inference here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549E0-D7F3-4108-9C48-B16A7F1BF0E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49263"/>
            <a:ext cx="2328862" cy="1568450"/>
            <a:chOff x="3563257" y="449943"/>
            <a:chExt cx="2329543" cy="156754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2F877C6-D9DB-C4D3-7A83-1EF9394DB005}"/>
                </a:ext>
              </a:extLst>
            </p:cNvPr>
            <p:cNvSpPr/>
            <p:nvPr/>
          </p:nvSpPr>
          <p:spPr>
            <a:xfrm>
              <a:off x="3563257" y="449943"/>
              <a:ext cx="2329543" cy="1567543"/>
            </a:xfrm>
            <a:custGeom>
              <a:avLst/>
              <a:gdLst>
                <a:gd name="connsiteX0" fmla="*/ 0 w 2329543"/>
                <a:gd name="connsiteY0" fmla="*/ 0 h 1567543"/>
                <a:gd name="connsiteX1" fmla="*/ 166914 w 2329543"/>
                <a:gd name="connsiteY1" fmla="*/ 1211943 h 1567543"/>
                <a:gd name="connsiteX2" fmla="*/ 2061029 w 2329543"/>
                <a:gd name="connsiteY2" fmla="*/ 1567543 h 1567543"/>
                <a:gd name="connsiteX3" fmla="*/ 2329543 w 2329543"/>
                <a:gd name="connsiteY3" fmla="*/ 152400 h 1567543"/>
                <a:gd name="connsiteX4" fmla="*/ 2184400 w 2329543"/>
                <a:gd name="connsiteY4" fmla="*/ 130628 h 1567543"/>
                <a:gd name="connsiteX5" fmla="*/ 2017486 w 2329543"/>
                <a:gd name="connsiteY5" fmla="*/ 116114 h 1567543"/>
                <a:gd name="connsiteX6" fmla="*/ 0 w 2329543"/>
                <a:gd name="connsiteY6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9543" h="1567543">
                  <a:moveTo>
                    <a:pt x="0" y="0"/>
                  </a:moveTo>
                  <a:lnTo>
                    <a:pt x="166914" y="1211943"/>
                  </a:lnTo>
                  <a:lnTo>
                    <a:pt x="2061029" y="1567543"/>
                  </a:lnTo>
                  <a:lnTo>
                    <a:pt x="2329543" y="152400"/>
                  </a:lnTo>
                  <a:cubicBezTo>
                    <a:pt x="2281162" y="145143"/>
                    <a:pt x="2232995" y="136279"/>
                    <a:pt x="2184400" y="130628"/>
                  </a:cubicBezTo>
                  <a:cubicBezTo>
                    <a:pt x="2128926" y="124177"/>
                    <a:pt x="2017486" y="116114"/>
                    <a:pt x="2017486" y="116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5" name="TextBox 10">
              <a:extLst>
                <a:ext uri="{FF2B5EF4-FFF2-40B4-BE49-F238E27FC236}">
                  <a16:creationId xmlns:a16="http://schemas.microsoft.com/office/drawing/2014/main" id="{7E219425-9790-CABE-F83E-804132424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3784">
              <a:off x="3693004" y="593763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9613A-2CFD-F06B-86F1-0D91E10F94B9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727200"/>
            <a:ext cx="2452688" cy="1930400"/>
            <a:chOff x="3708400" y="1727200"/>
            <a:chExt cx="2452914" cy="19304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E4A6484-8387-B725-CFEB-7BBBD787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727200"/>
              <a:ext cx="2452914" cy="1930400"/>
            </a:xfrm>
            <a:custGeom>
              <a:avLst/>
              <a:gdLst>
                <a:gd name="T0" fmla="*/ 0 w 2452914"/>
                <a:gd name="T1" fmla="*/ 0 h 1930400"/>
                <a:gd name="T2" fmla="*/ 0 w 2452914"/>
                <a:gd name="T3" fmla="*/ 0 h 1930400"/>
                <a:gd name="T4" fmla="*/ 2387600 w 2452914"/>
                <a:gd name="T5" fmla="*/ 442686 h 1930400"/>
                <a:gd name="T6" fmla="*/ 2452914 w 2452914"/>
                <a:gd name="T7" fmla="*/ 1328057 h 1930400"/>
                <a:gd name="T8" fmla="*/ 1632857 w 2452914"/>
                <a:gd name="T9" fmla="*/ 1930400 h 1930400"/>
                <a:gd name="T10" fmla="*/ 203200 w 2452914"/>
                <a:gd name="T11" fmla="*/ 1683657 h 1930400"/>
                <a:gd name="T12" fmla="*/ 0 w 2452914"/>
                <a:gd name="T13" fmla="*/ 0 h 1930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52914" h="1930400">
                  <a:moveTo>
                    <a:pt x="0" y="0"/>
                  </a:moveTo>
                  <a:lnTo>
                    <a:pt x="0" y="0"/>
                  </a:lnTo>
                  <a:lnTo>
                    <a:pt x="2387600" y="442686"/>
                  </a:lnTo>
                  <a:lnTo>
                    <a:pt x="2452914" y="1328057"/>
                  </a:lnTo>
                  <a:lnTo>
                    <a:pt x="1632857" y="1930400"/>
                  </a:lnTo>
                  <a:lnTo>
                    <a:pt x="203200" y="1683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3" name="TextBox 11">
              <a:extLst>
                <a:ext uri="{FF2B5EF4-FFF2-40B4-BE49-F238E27FC236}">
                  <a16:creationId xmlns:a16="http://schemas.microsoft.com/office/drawing/2014/main" id="{04A57B75-8BEB-FD92-D77F-7AA44B138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6156">
              <a:off x="3839026" y="2055690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0780BF-8789-F262-4707-2D75E575C53F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617538"/>
            <a:ext cx="2800350" cy="2684462"/>
            <a:chOff x="5711371" y="616857"/>
            <a:chExt cx="2801258" cy="268514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C93267-14B8-8774-BCC3-530B1DC829DC}"/>
                </a:ext>
              </a:extLst>
            </p:cNvPr>
            <p:cNvSpPr/>
            <p:nvPr/>
          </p:nvSpPr>
          <p:spPr>
            <a:xfrm>
              <a:off x="5711371" y="616857"/>
              <a:ext cx="2801258" cy="2685143"/>
            </a:xfrm>
            <a:custGeom>
              <a:avLst/>
              <a:gdLst>
                <a:gd name="connsiteX0" fmla="*/ 210458 w 2801258"/>
                <a:gd name="connsiteY0" fmla="*/ 174172 h 2685143"/>
                <a:gd name="connsiteX1" fmla="*/ 0 w 2801258"/>
                <a:gd name="connsiteY1" fmla="*/ 1349829 h 2685143"/>
                <a:gd name="connsiteX2" fmla="*/ 464458 w 2801258"/>
                <a:gd name="connsiteY2" fmla="*/ 1465943 h 2685143"/>
                <a:gd name="connsiteX3" fmla="*/ 558800 w 2801258"/>
                <a:gd name="connsiteY3" fmla="*/ 2344057 h 2685143"/>
                <a:gd name="connsiteX4" fmla="*/ 950686 w 2801258"/>
                <a:gd name="connsiteY4" fmla="*/ 2685143 h 2685143"/>
                <a:gd name="connsiteX5" fmla="*/ 2801258 w 2801258"/>
                <a:gd name="connsiteY5" fmla="*/ 544286 h 2685143"/>
                <a:gd name="connsiteX6" fmla="*/ 2794000 w 2801258"/>
                <a:gd name="connsiteY6" fmla="*/ 0 h 2685143"/>
                <a:gd name="connsiteX7" fmla="*/ 210458 w 2801258"/>
                <a:gd name="connsiteY7" fmla="*/ 174172 h 268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1258" h="2685143">
                  <a:moveTo>
                    <a:pt x="210458" y="174172"/>
                  </a:moveTo>
                  <a:lnTo>
                    <a:pt x="0" y="1349829"/>
                  </a:lnTo>
                  <a:lnTo>
                    <a:pt x="464458" y="1465943"/>
                  </a:lnTo>
                  <a:lnTo>
                    <a:pt x="558800" y="2344057"/>
                  </a:lnTo>
                  <a:lnTo>
                    <a:pt x="950686" y="2685143"/>
                  </a:lnTo>
                  <a:lnTo>
                    <a:pt x="2801258" y="544286"/>
                  </a:lnTo>
                  <a:cubicBezTo>
                    <a:pt x="2798839" y="362857"/>
                    <a:pt x="2796419" y="181429"/>
                    <a:pt x="2794000" y="0"/>
                  </a:cubicBezTo>
                  <a:lnTo>
                    <a:pt x="210458" y="174172"/>
                  </a:lnTo>
                  <a:close/>
                </a:path>
              </a:pathLst>
            </a:cu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1" name="TextBox 13">
              <a:extLst>
                <a:ext uri="{FF2B5EF4-FFF2-40B4-BE49-F238E27FC236}">
                  <a16:creationId xmlns:a16="http://schemas.microsoft.com/office/drawing/2014/main" id="{B4F23CB1-526E-DF50-6B4B-AAE1FF460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87233">
              <a:off x="5990237" y="1017143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818999-D393-BA92-5259-714814816A5D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2452688"/>
            <a:ext cx="3324225" cy="1219200"/>
            <a:chOff x="493486" y="2452914"/>
            <a:chExt cx="3323771" cy="1219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2074103-7B6C-84EF-E96A-710297F7F3BC}"/>
                </a:ext>
              </a:extLst>
            </p:cNvPr>
            <p:cNvSpPr/>
            <p:nvPr/>
          </p:nvSpPr>
          <p:spPr>
            <a:xfrm>
              <a:off x="493486" y="2452914"/>
              <a:ext cx="3323771" cy="1219200"/>
            </a:xfrm>
            <a:custGeom>
              <a:avLst/>
              <a:gdLst>
                <a:gd name="connsiteX0" fmla="*/ 0 w 3323771"/>
                <a:gd name="connsiteY0" fmla="*/ 21772 h 1219200"/>
                <a:gd name="connsiteX1" fmla="*/ 2677885 w 3323771"/>
                <a:gd name="connsiteY1" fmla="*/ 166915 h 1219200"/>
                <a:gd name="connsiteX2" fmla="*/ 3164114 w 3323771"/>
                <a:gd name="connsiteY2" fmla="*/ 0 h 1219200"/>
                <a:gd name="connsiteX3" fmla="*/ 3323771 w 3323771"/>
                <a:gd name="connsiteY3" fmla="*/ 928915 h 1219200"/>
                <a:gd name="connsiteX4" fmla="*/ 2358571 w 3323771"/>
                <a:gd name="connsiteY4" fmla="*/ 1182915 h 1219200"/>
                <a:gd name="connsiteX5" fmla="*/ 7257 w 3323771"/>
                <a:gd name="connsiteY5" fmla="*/ 1219200 h 1219200"/>
                <a:gd name="connsiteX6" fmla="*/ 0 w 3323771"/>
                <a:gd name="connsiteY6" fmla="*/ 2177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771" h="1219200">
                  <a:moveTo>
                    <a:pt x="0" y="21772"/>
                  </a:moveTo>
                  <a:lnTo>
                    <a:pt x="2677885" y="166915"/>
                  </a:lnTo>
                  <a:lnTo>
                    <a:pt x="3164114" y="0"/>
                  </a:lnTo>
                  <a:lnTo>
                    <a:pt x="3323771" y="928915"/>
                  </a:lnTo>
                  <a:lnTo>
                    <a:pt x="2358571" y="1182915"/>
                  </a:lnTo>
                  <a:lnTo>
                    <a:pt x="7257" y="1219200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rgbClr val="FF00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9" name="TextBox 15">
              <a:extLst>
                <a:ext uri="{FF2B5EF4-FFF2-40B4-BE49-F238E27FC236}">
                  <a16:creationId xmlns:a16="http://schemas.microsoft.com/office/drawing/2014/main" id="{9FEEB31A-170D-B1AC-033A-8CF194752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4910">
              <a:off x="955367" y="2588240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9A491E-7F12-F0C7-7E66-1AE258211D82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3883025"/>
            <a:ext cx="8077200" cy="2605088"/>
            <a:chOff x="290286" y="3882572"/>
            <a:chExt cx="8077200" cy="2605314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C8D3D1-C22F-EB82-6D8B-CD7BD2F3D4A9}"/>
                </a:ext>
              </a:extLst>
            </p:cNvPr>
            <p:cNvSpPr/>
            <p:nvPr/>
          </p:nvSpPr>
          <p:spPr>
            <a:xfrm>
              <a:off x="798286" y="3976243"/>
              <a:ext cx="7569200" cy="2511643"/>
            </a:xfrm>
            <a:custGeom>
              <a:avLst/>
              <a:gdLst>
                <a:gd name="connsiteX0" fmla="*/ 7322457 w 7322457"/>
                <a:gd name="connsiteY0" fmla="*/ 43543 h 2307772"/>
                <a:gd name="connsiteX1" fmla="*/ 7257143 w 7322457"/>
                <a:gd name="connsiteY1" fmla="*/ 2307772 h 2307772"/>
                <a:gd name="connsiteX2" fmla="*/ 7191828 w 7322457"/>
                <a:gd name="connsiteY2" fmla="*/ 2307772 h 2307772"/>
                <a:gd name="connsiteX3" fmla="*/ 0 w 7322457"/>
                <a:gd name="connsiteY3" fmla="*/ 2075543 h 2307772"/>
                <a:gd name="connsiteX4" fmla="*/ 188685 w 7322457"/>
                <a:gd name="connsiteY4" fmla="*/ 0 h 2307772"/>
                <a:gd name="connsiteX5" fmla="*/ 7322457 w 7322457"/>
                <a:gd name="connsiteY5" fmla="*/ 435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2457" h="2307772">
                  <a:moveTo>
                    <a:pt x="7322457" y="43543"/>
                  </a:moveTo>
                  <a:lnTo>
                    <a:pt x="7257143" y="2307772"/>
                  </a:lnTo>
                  <a:lnTo>
                    <a:pt x="7191828" y="2307772"/>
                  </a:lnTo>
                  <a:lnTo>
                    <a:pt x="0" y="2075543"/>
                  </a:lnTo>
                  <a:lnTo>
                    <a:pt x="188685" y="0"/>
                  </a:lnTo>
                  <a:lnTo>
                    <a:pt x="7322457" y="43543"/>
                  </a:lnTo>
                  <a:close/>
                </a:path>
              </a:pathLst>
            </a:cu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TextBox 21">
              <a:extLst>
                <a:ext uri="{FF2B5EF4-FFF2-40B4-BE49-F238E27FC236}">
                  <a16:creationId xmlns:a16="http://schemas.microsoft.com/office/drawing/2014/main" id="{CC02124E-208F-8385-8C82-2088B14BB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86" y="3882572"/>
              <a:ext cx="3868058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200">
                  <a:latin typeface="Times" pitchFamily="2" charset="0"/>
                </a:rPr>
                <a:t>What determines</a:t>
              </a:r>
              <a:r>
                <a:rPr lang="en-US" altLang="en-US" sz="4000">
                  <a:latin typeface="Times" pitchFamily="2" charset="0"/>
                </a:rPr>
                <a:t> </a:t>
              </a:r>
              <a:r>
                <a:rPr lang="en-US" altLang="en-US" sz="4800">
                  <a:latin typeface="Times" pitchFamily="2" charset="0"/>
                </a:rPr>
                <a:t>which logic goes where?</a:t>
              </a:r>
              <a:endParaRPr lang="en-US" altLang="en-US" sz="4000">
                <a:latin typeface="Times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FC0AAA-D3A8-643E-A521-205F2744E111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4144963"/>
            <a:ext cx="4071938" cy="1754187"/>
            <a:chOff x="4296230" y="4144780"/>
            <a:chExt cx="4071256" cy="1754327"/>
          </a:xfrm>
        </p:grpSpPr>
        <p:sp>
          <p:nvSpPr>
            <p:cNvPr id="18444" name="TextBox 22">
              <a:extLst>
                <a:ext uri="{FF2B5EF4-FFF2-40B4-BE49-F238E27FC236}">
                  <a16:creationId xmlns:a16="http://schemas.microsoft.com/office/drawing/2014/main" id="{82E68D6A-84A5-CBAB-1B8A-8EBC787AD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210" y="4144780"/>
              <a:ext cx="3591276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5400">
                  <a:latin typeface="Times" pitchFamily="2" charset="0"/>
                </a:rPr>
                <a:t>Background facts.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4BE5C644-3BB7-552F-F468-10DEC4F8BB78}"/>
                </a:ext>
              </a:extLst>
            </p:cNvPr>
            <p:cNvSpPr/>
            <p:nvPr/>
          </p:nvSpPr>
          <p:spPr>
            <a:xfrm>
              <a:off x="4296230" y="4935418"/>
              <a:ext cx="406332" cy="32546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8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8EFE5C03-838D-17FD-CCA2-D43DEE5C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1064AB22-C8A3-83F5-066F-6F1A7A4E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FFADC904-01EB-E4C4-42DF-9C143101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374F65-B478-9A4B-BBAA-C823E0F5E9B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6564" name="Picture 4" descr="the end.jpg">
            <a:extLst>
              <a:ext uri="{FF2B5EF4-FFF2-40B4-BE49-F238E27FC236}">
                <a16:creationId xmlns:a16="http://schemas.microsoft.com/office/drawing/2014/main" id="{D7FC83E5-6DC1-D56D-85F9-BBB905E65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9040BCB-B0D2-EF4C-BF26-53116E0C2D57}"/>
              </a:ext>
            </a:extLst>
          </p:cNvPr>
          <p:cNvSpPr/>
          <p:nvPr/>
        </p:nvSpPr>
        <p:spPr>
          <a:xfrm>
            <a:off x="236124" y="1648763"/>
            <a:ext cx="1377124" cy="1196513"/>
          </a:xfrm>
          <a:custGeom>
            <a:avLst/>
            <a:gdLst>
              <a:gd name="connsiteX0" fmla="*/ 430924 w 1481958"/>
              <a:gd name="connsiteY0" fmla="*/ 0 h 1481958"/>
              <a:gd name="connsiteX1" fmla="*/ 430924 w 1481958"/>
              <a:gd name="connsiteY1" fmla="*/ 0 h 1481958"/>
              <a:gd name="connsiteX2" fmla="*/ 546537 w 1481958"/>
              <a:gd name="connsiteY2" fmla="*/ 52551 h 1481958"/>
              <a:gd name="connsiteX3" fmla="*/ 609600 w 1481958"/>
              <a:gd name="connsiteY3" fmla="*/ 84083 h 1481958"/>
              <a:gd name="connsiteX4" fmla="*/ 1481958 w 1481958"/>
              <a:gd name="connsiteY4" fmla="*/ 515007 h 1481958"/>
              <a:gd name="connsiteX5" fmla="*/ 1008993 w 1481958"/>
              <a:gd name="connsiteY5" fmla="*/ 1481958 h 1481958"/>
              <a:gd name="connsiteX6" fmla="*/ 0 w 1481958"/>
              <a:gd name="connsiteY6" fmla="*/ 1145627 h 1481958"/>
              <a:gd name="connsiteX7" fmla="*/ 430924 w 1481958"/>
              <a:gd name="connsiteY7" fmla="*/ 0 h 1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958" h="1481958">
                <a:moveTo>
                  <a:pt x="430924" y="0"/>
                </a:moveTo>
                <a:lnTo>
                  <a:pt x="430924" y="0"/>
                </a:lnTo>
                <a:lnTo>
                  <a:pt x="546537" y="52551"/>
                </a:lnTo>
                <a:cubicBezTo>
                  <a:pt x="567802" y="62558"/>
                  <a:pt x="609600" y="84083"/>
                  <a:pt x="609600" y="84083"/>
                </a:cubicBezTo>
                <a:lnTo>
                  <a:pt x="1481958" y="515007"/>
                </a:lnTo>
                <a:lnTo>
                  <a:pt x="1008993" y="1481958"/>
                </a:lnTo>
                <a:lnTo>
                  <a:pt x="0" y="1145627"/>
                </a:lnTo>
                <a:lnTo>
                  <a:pt x="43092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557C-E477-0849-8447-BE388E3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0" y="558962"/>
            <a:ext cx="7991523" cy="541969"/>
          </a:xfrm>
        </p:spPr>
        <p:txBody>
          <a:bodyPr>
            <a:noAutofit/>
          </a:bodyPr>
          <a:lstStyle/>
          <a:p>
            <a:r>
              <a:rPr lang="en-US" sz="8800" dirty="0"/>
              <a:t>Main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CE8F-D93A-8A4C-AB81-7172A5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43258"/>
            <a:ext cx="256813" cy="25749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1B9E-8015-B743-AEA7-2749EF48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186" y="6463507"/>
            <a:ext cx="256814" cy="273844"/>
          </a:xfrm>
        </p:spPr>
        <p:txBody>
          <a:bodyPr/>
          <a:lstStyle/>
          <a:p>
            <a:fld id="{5390D693-358E-334A-82FF-ACAA83A925CB}" type="slidenum">
              <a:rPr lang="en-US" sz="1200">
                <a:latin typeface="+mj-lt"/>
              </a:rPr>
              <a:t>5</a:t>
            </a:fld>
            <a:endParaRPr lang="en-US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E9B0-5105-A24B-9EF1-56E5181C8584}"/>
              </a:ext>
            </a:extLst>
          </p:cNvPr>
          <p:cNvSpPr txBox="1"/>
          <p:nvPr/>
        </p:nvSpPr>
        <p:spPr>
          <a:xfrm>
            <a:off x="667637" y="1862261"/>
            <a:ext cx="39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cases of indefiniteness and uncertainty can be treated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probabilities.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F26E84-68CB-3B4E-AAC9-21A5DAF7D50C}"/>
              </a:ext>
            </a:extLst>
          </p:cNvPr>
          <p:cNvGrpSpPr/>
          <p:nvPr/>
        </p:nvGrpSpPr>
        <p:grpSpPr>
          <a:xfrm>
            <a:off x="185618" y="4012724"/>
            <a:ext cx="4584830" cy="2254043"/>
            <a:chOff x="189161" y="3091332"/>
            <a:chExt cx="5006232" cy="30053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A0FC62-22F4-814C-A52C-0E8F6CF37A35}"/>
                </a:ext>
              </a:extLst>
            </p:cNvPr>
            <p:cNvSpPr/>
            <p:nvPr/>
          </p:nvSpPr>
          <p:spPr>
            <a:xfrm>
              <a:off x="189161" y="3091332"/>
              <a:ext cx="1570960" cy="1646278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33010-6DB0-8F47-87A2-DDA8EE758966}"/>
                </a:ext>
              </a:extLst>
            </p:cNvPr>
            <p:cNvSpPr txBox="1"/>
            <p:nvPr/>
          </p:nvSpPr>
          <p:spPr>
            <a:xfrm>
              <a:off x="825545" y="3511400"/>
              <a:ext cx="4369848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POSTIVE OBLIGATION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show that probabilities apply in each case. Without it, they cannot be applied.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F2C73-9C12-6E41-BBDA-56353D528112}"/>
              </a:ext>
            </a:extLst>
          </p:cNvPr>
          <p:cNvGrpSpPr/>
          <p:nvPr/>
        </p:nvGrpSpPr>
        <p:grpSpPr>
          <a:xfrm>
            <a:off x="4774126" y="1944718"/>
            <a:ext cx="4166033" cy="1373023"/>
            <a:chOff x="6104825" y="932260"/>
            <a:chExt cx="5554712" cy="18306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6A85D5-6E4D-B441-B87A-8082159063DA}"/>
                </a:ext>
              </a:extLst>
            </p:cNvPr>
            <p:cNvSpPr/>
            <p:nvPr/>
          </p:nvSpPr>
          <p:spPr>
            <a:xfrm>
              <a:off x="7914660" y="932260"/>
              <a:ext cx="1675767" cy="1319733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5FDF7-FE5F-F44A-8089-43676419B047}"/>
                </a:ext>
              </a:extLst>
            </p:cNvPr>
            <p:cNvSpPr txBox="1"/>
            <p:nvPr/>
          </p:nvSpPr>
          <p:spPr>
            <a:xfrm>
              <a:off x="8490187" y="1162518"/>
              <a:ext cx="316935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can be applied everywhere.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DE2CDC1-B2AE-694B-AD90-7FFE030905E7}"/>
                </a:ext>
              </a:extLst>
            </p:cNvPr>
            <p:cNvSpPr/>
            <p:nvPr/>
          </p:nvSpPr>
          <p:spPr>
            <a:xfrm>
              <a:off x="6104825" y="1502690"/>
              <a:ext cx="1177159" cy="68654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37080-C41F-EA48-8E2D-DF7D52D082D2}"/>
              </a:ext>
            </a:extLst>
          </p:cNvPr>
          <p:cNvGrpSpPr/>
          <p:nvPr/>
        </p:nvGrpSpPr>
        <p:grpSpPr>
          <a:xfrm>
            <a:off x="4770448" y="4389966"/>
            <a:ext cx="4284651" cy="1393197"/>
            <a:chOff x="6302267" y="3594318"/>
            <a:chExt cx="5712869" cy="18575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350AAA-EB91-C347-B5CA-45B8B8084B7B}"/>
                </a:ext>
              </a:extLst>
            </p:cNvPr>
            <p:cNvSpPr/>
            <p:nvPr/>
          </p:nvSpPr>
          <p:spPr>
            <a:xfrm>
              <a:off x="8274682" y="3594318"/>
              <a:ext cx="1591599" cy="1375009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DE140-624F-544C-96D7-427B0510573E}"/>
                </a:ext>
              </a:extLst>
            </p:cNvPr>
            <p:cNvSpPr txBox="1"/>
            <p:nvPr/>
          </p:nvSpPr>
          <p:spPr>
            <a:xfrm>
              <a:off x="8784111" y="3851475"/>
              <a:ext cx="3231025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does not apply universally.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71E7B82C-D36C-EA4E-96ED-7AA3F8CD0E48}"/>
                </a:ext>
              </a:extLst>
            </p:cNvPr>
            <p:cNvSpPr/>
            <p:nvPr/>
          </p:nvSpPr>
          <p:spPr>
            <a:xfrm>
              <a:off x="6302267" y="4237569"/>
              <a:ext cx="1177159" cy="68654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7" name="Cross 16">
            <a:extLst>
              <a:ext uri="{FF2B5EF4-FFF2-40B4-BE49-F238E27FC236}">
                <a16:creationId xmlns:a16="http://schemas.microsoft.com/office/drawing/2014/main" id="{F8A287E9-B35C-6E45-B230-C15A31B64753}"/>
              </a:ext>
            </a:extLst>
          </p:cNvPr>
          <p:cNvSpPr/>
          <p:nvPr/>
        </p:nvSpPr>
        <p:spPr>
          <a:xfrm rot="2700000">
            <a:off x="1716404" y="1679607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ABD4EA20-2A50-5A4C-A716-F8281EA47F19}"/>
              </a:ext>
            </a:extLst>
          </p:cNvPr>
          <p:cNvSpPr/>
          <p:nvPr/>
        </p:nvSpPr>
        <p:spPr>
          <a:xfrm rot="2700000">
            <a:off x="6590386" y="1476108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22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6CA6300B-B06E-319F-CEEC-ADCC6A4B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3F35E2F-ED8B-C049-8E65-CD7DC3800BB9}" type="slidenum">
              <a:rPr lang="en-US" altLang="en-US" sz="1400"/>
              <a:pPr/>
              <a:t>50</a:t>
            </a:fld>
            <a:endParaRPr lang="en-US" altLang="en-US" sz="14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C01E411-9432-894E-324A-AF486597A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sp>
        <p:nvSpPr>
          <p:cNvPr id="60420" name="Freeform 5">
            <a:extLst>
              <a:ext uri="{FF2B5EF4-FFF2-40B4-BE49-F238E27FC236}">
                <a16:creationId xmlns:a16="http://schemas.microsoft.com/office/drawing/2014/main" id="{82F16A5C-1494-3A1F-19B0-5310E45ABF30}"/>
              </a:ext>
            </a:extLst>
          </p:cNvPr>
          <p:cNvSpPr>
            <a:spLocks/>
          </p:cNvSpPr>
          <p:nvPr/>
        </p:nvSpPr>
        <p:spPr bwMode="auto">
          <a:xfrm>
            <a:off x="3138488" y="363538"/>
            <a:ext cx="5791200" cy="5768975"/>
          </a:xfrm>
          <a:custGeom>
            <a:avLst/>
            <a:gdLst>
              <a:gd name="T0" fmla="*/ 2147483647 w 3423"/>
              <a:gd name="T1" fmla="*/ 0 h 3744"/>
              <a:gd name="T2" fmla="*/ 2147483647 w 3423"/>
              <a:gd name="T3" fmla="*/ 2147483647 h 3744"/>
              <a:gd name="T4" fmla="*/ 2147483647 w 3423"/>
              <a:gd name="T5" fmla="*/ 2147483647 h 3744"/>
              <a:gd name="T6" fmla="*/ 0 w 3423"/>
              <a:gd name="T7" fmla="*/ 2147483647 h 3744"/>
              <a:gd name="T8" fmla="*/ 2147483647 w 3423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23"/>
              <a:gd name="T16" fmla="*/ 0 h 3744"/>
              <a:gd name="T17" fmla="*/ 3423 w 3423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23" h="3744">
                <a:moveTo>
                  <a:pt x="2160" y="0"/>
                </a:moveTo>
                <a:lnTo>
                  <a:pt x="3423" y="2562"/>
                </a:lnTo>
                <a:lnTo>
                  <a:pt x="624" y="3744"/>
                </a:lnTo>
                <a:lnTo>
                  <a:pt x="0" y="912"/>
                </a:lnTo>
                <a:lnTo>
                  <a:pt x="2160" y="0"/>
                </a:lnTo>
                <a:close/>
              </a:path>
            </a:pathLst>
          </a:custGeom>
          <a:solidFill>
            <a:srgbClr val="C8DBFF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0421" name="Picture 6" descr="fourhorsemen-durer_">
            <a:extLst>
              <a:ext uri="{FF2B5EF4-FFF2-40B4-BE49-F238E27FC236}">
                <a16:creationId xmlns:a16="http://schemas.microsoft.com/office/drawing/2014/main" id="{CE007BC8-0744-80D8-015A-EF2540206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608">
            <a:off x="2814638" y="4133850"/>
            <a:ext cx="1330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2">
            <a:extLst>
              <a:ext uri="{FF2B5EF4-FFF2-40B4-BE49-F238E27FC236}">
                <a16:creationId xmlns:a16="http://schemas.microsoft.com/office/drawing/2014/main" id="{6B19A70D-3D0F-CD22-937D-4FDE2007F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920750"/>
            <a:ext cx="5075237" cy="3200400"/>
          </a:xfrm>
        </p:spPr>
        <p:txBody>
          <a:bodyPr/>
          <a:lstStyle/>
          <a:p>
            <a:pPr algn="r" eaLnBrk="1" hangingPunct="1"/>
            <a:r>
              <a:rPr lang="en-US" altLang="en-US" sz="6700"/>
              <a:t>The Doomsday Argument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9C43516F-7E50-CB55-8635-A4B7789D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869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40E6E7D-753E-184B-BD4E-6A4620C1B8A3}" type="slidenum">
              <a:rPr lang="en-US" altLang="en-US" sz="1400"/>
              <a:pPr/>
              <a:t>51</a:t>
            </a:fld>
            <a:endParaRPr lang="en-US" altLang="en-US" sz="1400"/>
          </a:p>
        </p:txBody>
      </p:sp>
      <p:sp>
        <p:nvSpPr>
          <p:cNvPr id="62467" name="Freeform 13">
            <a:extLst>
              <a:ext uri="{FF2B5EF4-FFF2-40B4-BE49-F238E27FC236}">
                <a16:creationId xmlns:a16="http://schemas.microsoft.com/office/drawing/2014/main" id="{7DBB39BA-2038-0593-6B94-AACBA498D706}"/>
              </a:ext>
            </a:extLst>
          </p:cNvPr>
          <p:cNvSpPr>
            <a:spLocks/>
          </p:cNvSpPr>
          <p:nvPr/>
        </p:nvSpPr>
        <p:spPr bwMode="auto">
          <a:xfrm>
            <a:off x="1119188" y="1632400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802493F1-A787-D274-F44A-51353B1BE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832" y="111716"/>
            <a:ext cx="6091238" cy="9429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Doomsday Argument</a:t>
            </a:r>
            <a:br>
              <a:rPr lang="en-US" altLang="en-US" sz="1800" dirty="0"/>
            </a:br>
            <a:r>
              <a:rPr lang="en-US" altLang="en-US" sz="1800" dirty="0"/>
              <a:t>       </a:t>
            </a:r>
            <a:r>
              <a:rPr lang="en-US" altLang="en-US" sz="2500" i="1" dirty="0"/>
              <a:t>(Bayesian analysis)</a:t>
            </a:r>
            <a:endParaRPr lang="en-US" altLang="en-US" dirty="0"/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6F6B3116-A9E5-4075-ED2E-F955CE5D6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620325"/>
            <a:ext cx="727075" cy="368300"/>
          </a:xfrm>
        </p:spPr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pic>
        <p:nvPicPr>
          <p:cNvPr id="62470" name="Picture 6" descr="nuclear-explosion">
            <a:extLst>
              <a:ext uri="{FF2B5EF4-FFF2-40B4-BE49-F238E27FC236}">
                <a16:creationId xmlns:a16="http://schemas.microsoft.com/office/drawing/2014/main" id="{4799B8A2-A62D-8CAE-CBF9-5680A2DB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23163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igbang">
            <a:extLst>
              <a:ext uri="{FF2B5EF4-FFF2-40B4-BE49-F238E27FC236}">
                <a16:creationId xmlns:a16="http://schemas.microsoft.com/office/drawing/2014/main" id="{07595954-3D41-5BD9-11F1-62BE510E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4550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>
            <a:extLst>
              <a:ext uri="{FF2B5EF4-FFF2-40B4-BE49-F238E27FC236}">
                <a16:creationId xmlns:a16="http://schemas.microsoft.com/office/drawing/2014/main" id="{583312AE-B36F-DC50-DF89-9A8F762E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848300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93DC9D02-5556-91A2-F6A6-F09675510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85175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2474" name="Picture 10" descr="images-1">
            <a:extLst>
              <a:ext uri="{FF2B5EF4-FFF2-40B4-BE49-F238E27FC236}">
                <a16:creationId xmlns:a16="http://schemas.microsoft.com/office/drawing/2014/main" id="{7960E55C-33C3-7CBD-7AC2-B5EAB0FC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270575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Rectangle 11">
            <a:extLst>
              <a:ext uri="{FF2B5EF4-FFF2-40B4-BE49-F238E27FC236}">
                <a16:creationId xmlns:a16="http://schemas.microsoft.com/office/drawing/2014/main" id="{0D67F1A0-570D-CAD4-C8A0-A391D9D4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053213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2476" name="Rectangle 14">
            <a:extLst>
              <a:ext uri="{FF2B5EF4-FFF2-40B4-BE49-F238E27FC236}">
                <a16:creationId xmlns:a16="http://schemas.microsoft.com/office/drawing/2014/main" id="{027A7005-F06A-4705-97C6-CCB09207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393188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What support</a:t>
            </a:r>
            <a:r>
              <a:rPr lang="en-US" altLang="en-US"/>
              <a:t> does t give to different times of doom T?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782BCCBE-6EBE-8DA5-8BC3-40CDB85D01AD}"/>
              </a:ext>
            </a:extLst>
          </p:cNvPr>
          <p:cNvGrpSpPr>
            <a:grpSpLocks/>
          </p:cNvGrpSpPr>
          <p:nvPr/>
        </p:nvGrpSpPr>
        <p:grpSpPr bwMode="auto">
          <a:xfrm>
            <a:off x="2142813" y="1242200"/>
            <a:ext cx="3970338" cy="4410075"/>
            <a:chOff x="1275" y="588"/>
            <a:chExt cx="2501" cy="2778"/>
          </a:xfrm>
        </p:grpSpPr>
        <p:sp>
          <p:nvSpPr>
            <p:cNvPr id="62495" name="Freeform 21">
              <a:extLst>
                <a:ext uri="{FF2B5EF4-FFF2-40B4-BE49-F238E27FC236}">
                  <a16:creationId xmlns:a16="http://schemas.microsoft.com/office/drawing/2014/main" id="{F3DDE33D-DFBA-CAC1-836F-73B7103B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632"/>
              <a:ext cx="2501" cy="2734"/>
            </a:xfrm>
            <a:custGeom>
              <a:avLst/>
              <a:gdLst>
                <a:gd name="T0" fmla="*/ 309 w 2288"/>
                <a:gd name="T1" fmla="*/ 0 h 2640"/>
                <a:gd name="T2" fmla="*/ 2506 w 2288"/>
                <a:gd name="T3" fmla="*/ 168 h 2640"/>
                <a:gd name="T4" fmla="*/ 2186 w 2288"/>
                <a:gd name="T5" fmla="*/ 3144 h 2640"/>
                <a:gd name="T6" fmla="*/ 0 w 2288"/>
                <a:gd name="T7" fmla="*/ 2837 h 2640"/>
                <a:gd name="T8" fmla="*/ 309 w 2288"/>
                <a:gd name="T9" fmla="*/ 0 h 2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8"/>
                <a:gd name="T16" fmla="*/ 0 h 2640"/>
                <a:gd name="T17" fmla="*/ 2288 w 2288"/>
                <a:gd name="T18" fmla="*/ 2640 h 2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8" h="2640">
                  <a:moveTo>
                    <a:pt x="283" y="0"/>
                  </a:moveTo>
                  <a:lnTo>
                    <a:pt x="2288" y="141"/>
                  </a:lnTo>
                  <a:lnTo>
                    <a:pt x="1996" y="2640"/>
                  </a:lnTo>
                  <a:lnTo>
                    <a:pt x="0" y="23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6" name="Rectangle 15">
              <a:extLst>
                <a:ext uri="{FF2B5EF4-FFF2-40B4-BE49-F238E27FC236}">
                  <a16:creationId xmlns:a16="http://schemas.microsoft.com/office/drawing/2014/main" id="{7BEB6A55-D8F0-EBEF-8954-0A452C88A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588"/>
              <a:ext cx="201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Bayes’ theorem</a:t>
              </a:r>
            </a:p>
            <a:p>
              <a:endParaRPr lang="en-US" altLang="en-US" sz="1000"/>
            </a:p>
            <a:p>
              <a:r>
                <a:rPr lang="en-US" altLang="en-US" sz="2000"/>
                <a:t>p(T|t&amp;B) ~ p(t|T&amp;B) . p(T|B)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8A00DD36-7F5E-415D-E79B-26D2284285BB}"/>
              </a:ext>
            </a:extLst>
          </p:cNvPr>
          <p:cNvGrpSpPr>
            <a:grpSpLocks/>
          </p:cNvGrpSpPr>
          <p:nvPr/>
        </p:nvGrpSpPr>
        <p:grpSpPr bwMode="auto">
          <a:xfrm>
            <a:off x="2606363" y="2453463"/>
            <a:ext cx="2562225" cy="3011487"/>
            <a:chOff x="1567" y="1351"/>
            <a:chExt cx="1614" cy="1897"/>
          </a:xfrm>
        </p:grpSpPr>
        <p:sp>
          <p:nvSpPr>
            <p:cNvPr id="62493" name="Rectangle 19">
              <a:extLst>
                <a:ext uri="{FF2B5EF4-FFF2-40B4-BE49-F238E27FC236}">
                  <a16:creationId xmlns:a16="http://schemas.microsoft.com/office/drawing/2014/main" id="{1B808F0C-5DB4-C239-7FC7-DB1F14F8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2806"/>
              <a:ext cx="16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dirty="0"/>
                <a:t>p(</a:t>
              </a:r>
              <a:r>
                <a:rPr lang="en-US" altLang="en-US" sz="2000" dirty="0" err="1"/>
                <a:t>T|t&amp;B</a:t>
              </a:r>
              <a:r>
                <a:rPr lang="en-US" altLang="en-US" sz="2000" dirty="0"/>
                <a:t>) ~ 1/T</a:t>
              </a:r>
            </a:p>
            <a:p>
              <a:r>
                <a:rPr lang="en-US" altLang="en-US" sz="2000" dirty="0"/>
                <a:t>Support for early doom</a:t>
              </a:r>
            </a:p>
          </p:txBody>
        </p:sp>
        <p:sp>
          <p:nvSpPr>
            <p:cNvPr id="62494" name="AutoShape 22">
              <a:extLst>
                <a:ext uri="{FF2B5EF4-FFF2-40B4-BE49-F238E27FC236}">
                  <a16:creationId xmlns:a16="http://schemas.microsoft.com/office/drawing/2014/main" id="{1CAFEE96-BE02-742A-7581-044EB5B06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1351"/>
              <a:ext cx="541" cy="1397"/>
            </a:xfrm>
            <a:prstGeom prst="downArrow">
              <a:avLst>
                <a:gd name="adj1" fmla="val 50000"/>
                <a:gd name="adj2" fmla="val 6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82A66228-C156-1948-F0FF-3B2922E9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738" y="3612338"/>
            <a:ext cx="37147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For later: which is the right “clock” in which to sample uniformly? Physical time T? Number of people alive T’?…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FEDC9896-7A93-C266-B774-4E1A282D8DB7}"/>
              </a:ext>
            </a:extLst>
          </p:cNvPr>
          <p:cNvGrpSpPr>
            <a:grpSpLocks/>
          </p:cNvGrpSpPr>
          <p:nvPr/>
        </p:nvGrpSpPr>
        <p:grpSpPr bwMode="auto">
          <a:xfrm>
            <a:off x="2379350" y="2482038"/>
            <a:ext cx="3919538" cy="942975"/>
            <a:chOff x="1424" y="1369"/>
            <a:chExt cx="2469" cy="594"/>
          </a:xfrm>
        </p:grpSpPr>
        <p:sp>
          <p:nvSpPr>
            <p:cNvPr id="62491" name="Rectangle 17">
              <a:extLst>
                <a:ext uri="{FF2B5EF4-FFF2-40B4-BE49-F238E27FC236}">
                  <a16:creationId xmlns:a16="http://schemas.microsoft.com/office/drawing/2014/main" id="{6558370C-5280-BC43-222B-725162CD8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1525"/>
              <a:ext cx="11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p(t|T&amp;B) = 1/T</a:t>
              </a:r>
            </a:p>
          </p:txBody>
        </p:sp>
        <p:sp>
          <p:nvSpPr>
            <p:cNvPr id="62492" name="Rectangle 16">
              <a:extLst>
                <a:ext uri="{FF2B5EF4-FFF2-40B4-BE49-F238E27FC236}">
                  <a16:creationId xmlns:a16="http://schemas.microsoft.com/office/drawing/2014/main" id="{1A3ED07D-944F-6068-4C39-0EC621792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369"/>
              <a:ext cx="126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400"/>
                <a:t>Compute likelihood by assuming t is </a:t>
              </a:r>
              <a:r>
                <a:rPr lang="en-US" altLang="en-US" sz="1400" i="1"/>
                <a:t>sampled uniformly</a:t>
              </a:r>
              <a:r>
                <a:rPr lang="en-US" altLang="en-US" sz="1400"/>
                <a:t> from available times 0 to T.</a:t>
              </a: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CAAEFADF-677C-2FBA-372C-EB91F9742B68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1697488"/>
            <a:ext cx="2600325" cy="2741612"/>
            <a:chOff x="3987" y="987"/>
            <a:chExt cx="1638" cy="1727"/>
          </a:xfrm>
        </p:grpSpPr>
        <p:pic>
          <p:nvPicPr>
            <p:cNvPr id="62489" name="Picture 18" descr="Doom-normalization">
              <a:extLst>
                <a:ext uri="{FF2B5EF4-FFF2-40B4-BE49-F238E27FC236}">
                  <a16:creationId xmlns:a16="http://schemas.microsoft.com/office/drawing/2014/main" id="{1075659F-5824-184B-90F3-5A92FFE8A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987"/>
              <a:ext cx="1638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Rectangle 23">
              <a:extLst>
                <a:ext uri="{FF2B5EF4-FFF2-40B4-BE49-F238E27FC236}">
                  <a16:creationId xmlns:a16="http://schemas.microsoft.com/office/drawing/2014/main" id="{DB99489A-C947-289B-4641-7FA2F3128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194"/>
              <a:ext cx="14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Variation in likelihoods arise entirely from normalization.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B486658E-7AA8-71F9-C76B-6301751EEDA2}"/>
              </a:ext>
            </a:extLst>
          </p:cNvPr>
          <p:cNvGrpSpPr>
            <a:grpSpLocks/>
          </p:cNvGrpSpPr>
          <p:nvPr/>
        </p:nvGrpSpPr>
        <p:grpSpPr bwMode="auto">
          <a:xfrm>
            <a:off x="6437313" y="4440688"/>
            <a:ext cx="2338387" cy="790575"/>
            <a:chOff x="4055" y="2715"/>
            <a:chExt cx="1473" cy="498"/>
          </a:xfrm>
        </p:grpSpPr>
        <p:sp>
          <p:nvSpPr>
            <p:cNvPr id="62487" name="Rectangle 24">
              <a:extLst>
                <a:ext uri="{FF2B5EF4-FFF2-40B4-BE49-F238E27FC236}">
                  <a16:creationId xmlns:a16="http://schemas.microsoft.com/office/drawing/2014/main" id="{6C2C857E-65CD-F649-032E-1590A230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847"/>
              <a:ext cx="14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Entire result depends on additivity of probabilities.</a:t>
              </a:r>
            </a:p>
          </p:txBody>
        </p:sp>
        <p:sp>
          <p:nvSpPr>
            <p:cNvPr id="62488" name="AutoShape 26">
              <a:extLst>
                <a:ext uri="{FF2B5EF4-FFF2-40B4-BE49-F238E27FC236}">
                  <a16:creationId xmlns:a16="http://schemas.microsoft.com/office/drawing/2014/main" id="{36A5210C-23F8-70EE-6488-088E3A83E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715"/>
              <a:ext cx="127" cy="160"/>
            </a:xfrm>
            <a:prstGeom prst="downArrow">
              <a:avLst>
                <a:gd name="adj1" fmla="val 43306"/>
                <a:gd name="adj2" fmla="val 645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AF71404E-186C-023D-C94D-4A9725A77737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5255075"/>
            <a:ext cx="2338388" cy="1098550"/>
            <a:chOff x="4068" y="3228"/>
            <a:chExt cx="1473" cy="692"/>
          </a:xfrm>
        </p:grpSpPr>
        <p:sp>
          <p:nvSpPr>
            <p:cNvPr id="62484" name="Freeform 33">
              <a:extLst>
                <a:ext uri="{FF2B5EF4-FFF2-40B4-BE49-F238E27FC236}">
                  <a16:creationId xmlns:a16="http://schemas.microsoft.com/office/drawing/2014/main" id="{2B7354B0-B85F-E950-A36E-9DBA4EFE7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3445"/>
              <a:ext cx="357" cy="113"/>
            </a:xfrm>
            <a:custGeom>
              <a:avLst/>
              <a:gdLst>
                <a:gd name="T0" fmla="*/ 33 w 357"/>
                <a:gd name="T1" fmla="*/ 0 h 113"/>
                <a:gd name="T2" fmla="*/ 357 w 357"/>
                <a:gd name="T3" fmla="*/ 42 h 113"/>
                <a:gd name="T4" fmla="*/ 329 w 357"/>
                <a:gd name="T5" fmla="*/ 113 h 113"/>
                <a:gd name="T6" fmla="*/ 0 w 357"/>
                <a:gd name="T7" fmla="*/ 84 h 113"/>
                <a:gd name="T8" fmla="*/ 33 w 35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113"/>
                <a:gd name="T17" fmla="*/ 357 w 35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113">
                  <a:moveTo>
                    <a:pt x="33" y="0"/>
                  </a:moveTo>
                  <a:lnTo>
                    <a:pt x="357" y="42"/>
                  </a:lnTo>
                  <a:lnTo>
                    <a:pt x="329" y="113"/>
                  </a:lnTo>
                  <a:lnTo>
                    <a:pt x="0" y="8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5" name="Rectangle 25">
              <a:extLst>
                <a:ext uri="{FF2B5EF4-FFF2-40B4-BE49-F238E27FC236}">
                  <a16:creationId xmlns:a16="http://schemas.microsoft.com/office/drawing/2014/main" id="{047D2AE0-233B-E83F-D7BC-198A04B7D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3400"/>
              <a:ext cx="14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Entire result is an artifact of the use of the wrong inductive logic.</a:t>
              </a:r>
            </a:p>
          </p:txBody>
        </p:sp>
        <p:sp>
          <p:nvSpPr>
            <p:cNvPr id="62486" name="AutoShape 27">
              <a:extLst>
                <a:ext uri="{FF2B5EF4-FFF2-40B4-BE49-F238E27FC236}">
                  <a16:creationId xmlns:a16="http://schemas.microsoft.com/office/drawing/2014/main" id="{26ED475F-F04A-6C83-6C74-B307E6C99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3228"/>
              <a:ext cx="127" cy="160"/>
            </a:xfrm>
            <a:prstGeom prst="downArrow">
              <a:avLst>
                <a:gd name="adj1" fmla="val 43306"/>
                <a:gd name="adj2" fmla="val 645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885CD37B-EE6A-743A-07FF-639812B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355C26C-369C-A94F-A2B7-C494F29E2620}" type="slidenum">
              <a:rPr lang="en-US" altLang="en-US" sz="1400"/>
              <a:pPr/>
              <a:t>52</a:t>
            </a:fld>
            <a:endParaRPr lang="en-US" altLang="en-US" sz="1400"/>
          </a:p>
        </p:txBody>
      </p:sp>
      <p:sp>
        <p:nvSpPr>
          <p:cNvPr id="58371" name="Freeform 16">
            <a:extLst>
              <a:ext uri="{FF2B5EF4-FFF2-40B4-BE49-F238E27FC236}">
                <a16:creationId xmlns:a16="http://schemas.microsoft.com/office/drawing/2014/main" id="{A3A88680-B2E9-AC33-0CA8-00B3D7753340}"/>
              </a:ext>
            </a:extLst>
          </p:cNvPr>
          <p:cNvSpPr>
            <a:spLocks/>
          </p:cNvSpPr>
          <p:nvPr/>
        </p:nvSpPr>
        <p:spPr bwMode="auto">
          <a:xfrm>
            <a:off x="819397" y="325437"/>
            <a:ext cx="7497516" cy="955675"/>
          </a:xfrm>
          <a:custGeom>
            <a:avLst/>
            <a:gdLst>
              <a:gd name="T0" fmla="*/ 2147483647 w 4735"/>
              <a:gd name="T1" fmla="*/ 0 h 284"/>
              <a:gd name="T2" fmla="*/ 2147483647 w 4735"/>
              <a:gd name="T3" fmla="*/ 2147483647 h 284"/>
              <a:gd name="T4" fmla="*/ 2147483647 w 4735"/>
              <a:gd name="T5" fmla="*/ 2147483647 h 284"/>
              <a:gd name="T6" fmla="*/ 0 w 4735"/>
              <a:gd name="T7" fmla="*/ 2147483647 h 284"/>
              <a:gd name="T8" fmla="*/ 2147483647 w 4735"/>
              <a:gd name="T9" fmla="*/ 0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35"/>
              <a:gd name="T16" fmla="*/ 0 h 284"/>
              <a:gd name="T17" fmla="*/ 4735 w 4735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35" h="284">
                <a:moveTo>
                  <a:pt x="112" y="0"/>
                </a:moveTo>
                <a:lnTo>
                  <a:pt x="4622" y="88"/>
                </a:lnTo>
                <a:lnTo>
                  <a:pt x="4735" y="248"/>
                </a:lnTo>
                <a:lnTo>
                  <a:pt x="0" y="284"/>
                </a:lnTo>
                <a:lnTo>
                  <a:pt x="112" y="0"/>
                </a:lnTo>
                <a:close/>
              </a:path>
            </a:pathLst>
          </a:custGeom>
          <a:solidFill>
            <a:srgbClr val="C8DB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2" name="Freeform 10">
            <a:extLst>
              <a:ext uri="{FF2B5EF4-FFF2-40B4-BE49-F238E27FC236}">
                <a16:creationId xmlns:a16="http://schemas.microsoft.com/office/drawing/2014/main" id="{2F33E3DA-6486-17D7-E9C2-9B8D59F3E19C}"/>
              </a:ext>
            </a:extLst>
          </p:cNvPr>
          <p:cNvSpPr>
            <a:spLocks/>
          </p:cNvSpPr>
          <p:nvPr/>
        </p:nvSpPr>
        <p:spPr bwMode="auto">
          <a:xfrm>
            <a:off x="2944813" y="1581150"/>
            <a:ext cx="5003800" cy="1562100"/>
          </a:xfrm>
          <a:custGeom>
            <a:avLst/>
            <a:gdLst>
              <a:gd name="T0" fmla="*/ 2147483647 w 3010"/>
              <a:gd name="T1" fmla="*/ 2147483647 h 990"/>
              <a:gd name="T2" fmla="*/ 2147483647 w 3010"/>
              <a:gd name="T3" fmla="*/ 0 h 990"/>
              <a:gd name="T4" fmla="*/ 2147483647 w 3010"/>
              <a:gd name="T5" fmla="*/ 2147483647 h 990"/>
              <a:gd name="T6" fmla="*/ 0 w 3010"/>
              <a:gd name="T7" fmla="*/ 2147483647 h 990"/>
              <a:gd name="T8" fmla="*/ 2147483647 w 3010"/>
              <a:gd name="T9" fmla="*/ 2147483647 h 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0"/>
              <a:gd name="T16" fmla="*/ 0 h 990"/>
              <a:gd name="T17" fmla="*/ 3010 w 3010"/>
              <a:gd name="T18" fmla="*/ 990 h 9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0" h="990">
                <a:moveTo>
                  <a:pt x="166" y="65"/>
                </a:moveTo>
                <a:lnTo>
                  <a:pt x="3010" y="0"/>
                </a:lnTo>
                <a:lnTo>
                  <a:pt x="2834" y="990"/>
                </a:lnTo>
                <a:lnTo>
                  <a:pt x="0" y="900"/>
                </a:lnTo>
                <a:lnTo>
                  <a:pt x="166" y="65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3F8D280A-79BC-B942-E4F2-DF79B3BF5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8374" name="Rectangle 8">
            <a:extLst>
              <a:ext uri="{FF2B5EF4-FFF2-40B4-BE49-F238E27FC236}">
                <a16:creationId xmlns:a16="http://schemas.microsoft.com/office/drawing/2014/main" id="{D3342AFC-0FEC-236A-FEF4-29EB83DF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1436688"/>
            <a:ext cx="32575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 If</a:t>
            </a:r>
          </a:p>
          <a:p>
            <a:pPr algn="ctr"/>
            <a:r>
              <a:rPr lang="en-US" altLang="en-US"/>
              <a:t>T</a:t>
            </a:r>
            <a:r>
              <a:rPr lang="en-US" altLang="en-US" baseline="-25000"/>
              <a:t>1</a:t>
            </a:r>
            <a:r>
              <a:rPr lang="en-US" altLang="en-US"/>
              <a:t> entails E. T</a:t>
            </a:r>
            <a:r>
              <a:rPr lang="en-US" altLang="en-US" baseline="-25000"/>
              <a:t>2</a:t>
            </a:r>
            <a:r>
              <a:rPr lang="en-US" altLang="en-US"/>
              <a:t> entails E.</a:t>
            </a:r>
          </a:p>
          <a:p>
            <a:pPr algn="ctr"/>
            <a:r>
              <a:rPr lang="en-US" altLang="en-US"/>
              <a:t>P(T</a:t>
            </a:r>
            <a:r>
              <a:rPr lang="en-US" altLang="en-US" baseline="-25000"/>
              <a:t>1</a:t>
            </a:r>
            <a:r>
              <a:rPr lang="en-US" altLang="en-US"/>
              <a:t>|B) = P(T</a:t>
            </a:r>
            <a:r>
              <a:rPr lang="en-US" altLang="en-US" baseline="-25000"/>
              <a:t>2</a:t>
            </a:r>
            <a:r>
              <a:rPr lang="en-US" altLang="en-US"/>
              <a:t>|B) 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then</a:t>
            </a:r>
          </a:p>
          <a:p>
            <a:pPr algn="ctr"/>
            <a:r>
              <a:rPr lang="en-US" altLang="en-US"/>
              <a:t>P(T</a:t>
            </a:r>
            <a:r>
              <a:rPr lang="en-US" altLang="en-US" baseline="-25000"/>
              <a:t>1</a:t>
            </a:r>
            <a:r>
              <a:rPr lang="en-US" altLang="en-US"/>
              <a:t>|E&amp;B) = P(T</a:t>
            </a:r>
            <a:r>
              <a:rPr lang="en-US" altLang="en-US" baseline="-25000"/>
              <a:t>2</a:t>
            </a:r>
            <a:r>
              <a:rPr lang="en-US" altLang="en-US"/>
              <a:t>|E&amp;B)</a:t>
            </a:r>
          </a:p>
        </p:txBody>
      </p:sp>
      <p:sp>
        <p:nvSpPr>
          <p:cNvPr id="58375" name="Rectangle 2">
            <a:extLst>
              <a:ext uri="{FF2B5EF4-FFF2-40B4-BE49-F238E27FC236}">
                <a16:creationId xmlns:a16="http://schemas.microsoft.com/office/drawing/2014/main" id="{D6373B95-32B9-FFE5-A332-3E9F47CDD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492125"/>
            <a:ext cx="6907213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Discard</a:t>
            </a:r>
            <a:r>
              <a:rPr lang="en-US" altLang="en-US" sz="2500"/>
              <a:t> Additivity, </a:t>
            </a:r>
            <a:r>
              <a:rPr lang="en-US" altLang="en-US" sz="3600"/>
              <a:t>Keep</a:t>
            </a:r>
            <a:r>
              <a:rPr lang="en-US" altLang="en-US" sz="3200"/>
              <a:t> </a:t>
            </a:r>
            <a:r>
              <a:rPr lang="en-US" altLang="en-US" sz="2500"/>
              <a:t>Bayesian Dynamics</a:t>
            </a:r>
            <a:endParaRPr lang="en-US" altLang="en-US" sz="1900"/>
          </a:p>
        </p:txBody>
      </p:sp>
      <p:sp>
        <p:nvSpPr>
          <p:cNvPr id="58376" name="Rectangle 14">
            <a:extLst>
              <a:ext uri="{FF2B5EF4-FFF2-40B4-BE49-F238E27FC236}">
                <a16:creationId xmlns:a16="http://schemas.microsoft.com/office/drawing/2014/main" id="{8CD13570-68D3-3A8D-6CE2-1E5799DC4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687513"/>
            <a:ext cx="248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400"/>
              <a:t>Bayesian</a:t>
            </a:r>
            <a:r>
              <a:rPr lang="en-US" altLang="en-US" sz="2000"/>
              <a:t> </a:t>
            </a:r>
            <a:r>
              <a:rPr lang="en-US" altLang="en-US" sz="2400"/>
              <a:t>conditionalization.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CF9A249-E251-6236-785E-7691EA83A547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3352800"/>
            <a:ext cx="6756400" cy="3073400"/>
            <a:chOff x="402" y="2112"/>
            <a:chExt cx="4256" cy="1936"/>
          </a:xfrm>
        </p:grpSpPr>
        <p:grpSp>
          <p:nvGrpSpPr>
            <p:cNvPr id="58380" name="Group 13">
              <a:extLst>
                <a:ext uri="{FF2B5EF4-FFF2-40B4-BE49-F238E27FC236}">
                  <a16:creationId xmlns:a16="http://schemas.microsoft.com/office/drawing/2014/main" id="{37A0E741-81B9-1DC5-1B2E-F1A35AD8B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" y="2471"/>
              <a:ext cx="4256" cy="1577"/>
              <a:chOff x="391" y="2311"/>
              <a:chExt cx="4256" cy="1577"/>
            </a:xfrm>
          </p:grpSpPr>
          <p:sp>
            <p:nvSpPr>
              <p:cNvPr id="58382" name="Freeform 12">
                <a:extLst>
                  <a:ext uri="{FF2B5EF4-FFF2-40B4-BE49-F238E27FC236}">
                    <a16:creationId xmlns:a16="http://schemas.microsoft.com/office/drawing/2014/main" id="{39945745-BC2E-E410-5C03-29461437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2504"/>
                <a:ext cx="3751" cy="1195"/>
              </a:xfrm>
              <a:custGeom>
                <a:avLst/>
                <a:gdLst>
                  <a:gd name="T0" fmla="*/ 238 w 3562"/>
                  <a:gd name="T1" fmla="*/ 0 h 1195"/>
                  <a:gd name="T2" fmla="*/ 4613 w 3562"/>
                  <a:gd name="T3" fmla="*/ 174 h 1195"/>
                  <a:gd name="T4" fmla="*/ 4463 w 3562"/>
                  <a:gd name="T5" fmla="*/ 1195 h 1195"/>
                  <a:gd name="T6" fmla="*/ 0 w 3562"/>
                  <a:gd name="T7" fmla="*/ 1044 h 1195"/>
                  <a:gd name="T8" fmla="*/ 238 w 3562"/>
                  <a:gd name="T9" fmla="*/ 0 h 1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2"/>
                  <a:gd name="T16" fmla="*/ 0 h 1195"/>
                  <a:gd name="T17" fmla="*/ 3562 w 3562"/>
                  <a:gd name="T18" fmla="*/ 1195 h 1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2" h="1195">
                    <a:moveTo>
                      <a:pt x="184" y="0"/>
                    </a:moveTo>
                    <a:lnTo>
                      <a:pt x="3562" y="174"/>
                    </a:lnTo>
                    <a:lnTo>
                      <a:pt x="3445" y="1195"/>
                    </a:lnTo>
                    <a:lnTo>
                      <a:pt x="0" y="1044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383" name="Rectangle 6">
                <a:extLst>
                  <a:ext uri="{FF2B5EF4-FFF2-40B4-BE49-F238E27FC236}">
                    <a16:creationId xmlns:a16="http://schemas.microsoft.com/office/drawing/2014/main" id="{F07AC349-32B7-D315-0016-F476C7D11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311"/>
                <a:ext cx="2261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endParaRPr lang="en-US" altLang="en-US" sz="1400"/>
              </a:p>
              <a:p>
                <a:pPr algn="r"/>
                <a:endParaRPr lang="en-US" altLang="en-US" sz="1400"/>
              </a:p>
              <a:p>
                <a:pPr algn="r"/>
                <a:r>
                  <a:rPr lang="en-US" altLang="en-US" sz="2400"/>
                  <a:t>Conditionalizing from Complete Neutrality of Support</a:t>
                </a:r>
              </a:p>
            </p:txBody>
          </p:sp>
          <p:sp>
            <p:nvSpPr>
              <p:cNvPr id="58384" name="Rectangle 9">
                <a:extLst>
                  <a:ext uri="{FF2B5EF4-FFF2-40B4-BE49-F238E27FC236}">
                    <a16:creationId xmlns:a16="http://schemas.microsoft.com/office/drawing/2014/main" id="{11227755-C6B2-46CE-44D7-ED3E4438B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2486"/>
                <a:ext cx="1726" cy="1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If</a:t>
                </a:r>
              </a:p>
              <a:p>
                <a:pPr algn="ctr"/>
                <a:r>
                  <a:rPr lang="en-US" altLang="en-US" sz="2000"/>
                  <a:t>T</a:t>
                </a:r>
                <a:r>
                  <a:rPr lang="en-US" altLang="en-US" sz="2000" baseline="-25000"/>
                  <a:t>1</a:t>
                </a:r>
                <a:r>
                  <a:rPr lang="en-US" altLang="en-US" sz="2000"/>
                  <a:t> entails E. T</a:t>
                </a:r>
                <a:r>
                  <a:rPr lang="en-US" altLang="en-US" sz="2000" baseline="-25000"/>
                  <a:t>2</a:t>
                </a:r>
                <a:r>
                  <a:rPr lang="en-US" altLang="en-US" sz="2000"/>
                  <a:t> entails E.</a:t>
                </a:r>
              </a:p>
              <a:p>
                <a:pPr algn="ctr"/>
                <a:r>
                  <a:rPr lang="en-US" altLang="en-US" sz="2000"/>
                  <a:t>[T</a:t>
                </a:r>
                <a:r>
                  <a:rPr lang="en-US" altLang="en-US" sz="2000" baseline="-25000"/>
                  <a:t>1</a:t>
                </a:r>
                <a:r>
                  <a:rPr lang="en-US" altLang="en-US" sz="2000"/>
                  <a:t>|B] = [T</a:t>
                </a:r>
                <a:r>
                  <a:rPr lang="en-US" altLang="en-US" sz="2000" baseline="-25000"/>
                  <a:t>2</a:t>
                </a:r>
                <a:r>
                  <a:rPr lang="en-US" altLang="en-US" sz="2000"/>
                  <a:t>|B] = I </a:t>
                </a:r>
              </a:p>
              <a:p>
                <a:pPr algn="ctr"/>
                <a:endParaRPr lang="en-US" altLang="en-US" sz="2000"/>
              </a:p>
              <a:p>
                <a:pPr algn="ctr"/>
                <a:r>
                  <a:rPr lang="en-US" altLang="en-US" sz="2000"/>
                  <a:t>then</a:t>
                </a:r>
              </a:p>
              <a:p>
                <a:pPr algn="ctr"/>
                <a:r>
                  <a:rPr lang="en-US" altLang="en-US" sz="2000"/>
                  <a:t>[T</a:t>
                </a:r>
                <a:r>
                  <a:rPr lang="en-US" altLang="en-US" sz="2000" baseline="-25000"/>
                  <a:t>1</a:t>
                </a:r>
                <a:r>
                  <a:rPr lang="en-US" altLang="en-US" sz="2000"/>
                  <a:t>|E&amp;B] = [T</a:t>
                </a:r>
                <a:r>
                  <a:rPr lang="en-US" altLang="en-US" sz="2000" baseline="-25000"/>
                  <a:t>2</a:t>
                </a:r>
                <a:r>
                  <a:rPr lang="en-US" altLang="en-US" sz="2000"/>
                  <a:t>|E&amp;B]</a:t>
                </a:r>
              </a:p>
              <a:p>
                <a:pPr algn="ctr"/>
                <a:endParaRPr lang="en-US" altLang="en-US" sz="2000"/>
              </a:p>
            </p:txBody>
          </p:sp>
        </p:grpSp>
        <p:sp>
          <p:nvSpPr>
            <p:cNvPr id="58381" name="Rectangle 15">
              <a:extLst>
                <a:ext uri="{FF2B5EF4-FFF2-40B4-BE49-F238E27FC236}">
                  <a16:creationId xmlns:a16="http://schemas.microsoft.com/office/drawing/2014/main" id="{0996BB1E-514C-DDF8-EA1B-0DBB33E0C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112"/>
              <a:ext cx="17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Postulate same rule in a new, non-additive inductive logic.</a:t>
              </a:r>
            </a:p>
          </p:txBody>
        </p:sp>
      </p:grpSp>
      <p:sp>
        <p:nvSpPr>
          <p:cNvPr id="58378" name="Rectangle 18">
            <a:extLst>
              <a:ext uri="{FF2B5EF4-FFF2-40B4-BE49-F238E27FC236}">
                <a16:creationId xmlns:a16="http://schemas.microsoft.com/office/drawing/2014/main" id="{F40B788F-8008-2591-CD6B-B002543A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1614488"/>
            <a:ext cx="828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equal priors</a:t>
            </a:r>
          </a:p>
        </p:txBody>
      </p:sp>
      <p:sp>
        <p:nvSpPr>
          <p:cNvPr id="58379" name="Rectangle 19">
            <a:extLst>
              <a:ext uri="{FF2B5EF4-FFF2-40B4-BE49-F238E27FC236}">
                <a16:creationId xmlns:a16="http://schemas.microsoft.com/office/drawing/2014/main" id="{29D589E5-B776-E709-B17A-543688D1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5" y="2581275"/>
            <a:ext cx="9890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equal posteriors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39452EC4-E30F-ABFD-54EA-BFE2AC6B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640570B-8FCA-6B4D-A78A-F0FB09A516BD}" type="slidenum">
              <a:rPr lang="en-US" altLang="en-US" sz="1400"/>
              <a:pPr/>
              <a:t>53</a:t>
            </a:fld>
            <a:endParaRPr lang="en-US" altLang="en-US" sz="1400"/>
          </a:p>
        </p:txBody>
      </p:sp>
      <p:sp>
        <p:nvSpPr>
          <p:cNvPr id="64515" name="Freeform 2">
            <a:extLst>
              <a:ext uri="{FF2B5EF4-FFF2-40B4-BE49-F238E27FC236}">
                <a16:creationId xmlns:a16="http://schemas.microsoft.com/office/drawing/2014/main" id="{2D910199-39CE-EC49-CB7A-C2BEA6A29149}"/>
              </a:ext>
            </a:extLst>
          </p:cNvPr>
          <p:cNvSpPr>
            <a:spLocks/>
          </p:cNvSpPr>
          <p:nvPr/>
        </p:nvSpPr>
        <p:spPr bwMode="auto">
          <a:xfrm>
            <a:off x="1119188" y="1691777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7D069B5-3DC0-E44E-1210-1EB98015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2" y="173038"/>
            <a:ext cx="6861175" cy="6381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Doomsday Argument</a:t>
            </a:r>
            <a:br>
              <a:rPr lang="en-US" altLang="en-US" dirty="0"/>
            </a:br>
            <a:r>
              <a:rPr lang="en-US" altLang="en-US" sz="1600" i="1" dirty="0">
                <a:solidFill>
                  <a:schemeClr val="tx1"/>
                </a:solidFill>
              </a:rPr>
              <a:t>(Barest non-probabilistic reanalysis.)</a:t>
            </a:r>
          </a:p>
        </p:txBody>
      </p:sp>
      <p:sp>
        <p:nvSpPr>
          <p:cNvPr id="64517" name="Rectangle 4">
            <a:extLst>
              <a:ext uri="{FF2B5EF4-FFF2-40B4-BE49-F238E27FC236}">
                <a16:creationId xmlns:a16="http://schemas.microsoft.com/office/drawing/2014/main" id="{66D1DB3A-0B48-D4E1-10F6-302BD8008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pic>
        <p:nvPicPr>
          <p:cNvPr id="64518" name="Picture 5" descr="nuclear-explosion">
            <a:extLst>
              <a:ext uri="{FF2B5EF4-FFF2-40B4-BE49-F238E27FC236}">
                <a16:creationId xmlns:a16="http://schemas.microsoft.com/office/drawing/2014/main" id="{272E4DFF-E926-3441-8AFF-264FCF16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82540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bigbang">
            <a:extLst>
              <a:ext uri="{FF2B5EF4-FFF2-40B4-BE49-F238E27FC236}">
                <a16:creationId xmlns:a16="http://schemas.microsoft.com/office/drawing/2014/main" id="{13893D87-E525-2C41-8A25-C269C1EC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113927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7">
            <a:extLst>
              <a:ext uri="{FF2B5EF4-FFF2-40B4-BE49-F238E27FC236}">
                <a16:creationId xmlns:a16="http://schemas.microsoft.com/office/drawing/2014/main" id="{571BE42F-A19F-6CAB-A269-EFC896EB0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907677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4521" name="Rectangle 8">
            <a:extLst>
              <a:ext uri="{FF2B5EF4-FFF2-40B4-BE49-F238E27FC236}">
                <a16:creationId xmlns:a16="http://schemas.microsoft.com/office/drawing/2014/main" id="{7F2DFEA4-1BF7-3262-EAC4-3FD4F6E3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44552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4522" name="Picture 9" descr="images-1">
            <a:extLst>
              <a:ext uri="{FF2B5EF4-FFF2-40B4-BE49-F238E27FC236}">
                <a16:creationId xmlns:a16="http://schemas.microsoft.com/office/drawing/2014/main" id="{32678250-FE81-123E-14A0-BCB470D0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329952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Rectangle 10">
            <a:extLst>
              <a:ext uri="{FF2B5EF4-FFF2-40B4-BE49-F238E27FC236}">
                <a16:creationId xmlns:a16="http://schemas.microsoft.com/office/drawing/2014/main" id="{791CCF77-3F51-412D-FDAB-FD3521F7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112590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4524" name="Rectangle 11">
            <a:extLst>
              <a:ext uri="{FF2B5EF4-FFF2-40B4-BE49-F238E27FC236}">
                <a16:creationId xmlns:a16="http://schemas.microsoft.com/office/drawing/2014/main" id="{E2EE4E9F-4885-8414-8315-0346AFC1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416938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/>
              <a:t>What support</a:t>
            </a:r>
            <a:r>
              <a:rPr lang="en-US" altLang="en-US" dirty="0"/>
              <a:t> does t give to different times of doom T?</a:t>
            </a:r>
          </a:p>
        </p:txBody>
      </p:sp>
      <p:sp>
        <p:nvSpPr>
          <p:cNvPr id="64525" name="Rectangle 33">
            <a:extLst>
              <a:ext uri="{FF2B5EF4-FFF2-40B4-BE49-F238E27FC236}">
                <a16:creationId xmlns:a16="http://schemas.microsoft.com/office/drawing/2014/main" id="{55495AF1-15E3-E044-3A59-F303AE92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912813"/>
            <a:ext cx="2820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Take evidence E is just that T&gt;t.</a:t>
            </a:r>
          </a:p>
        </p:txBody>
      </p:sp>
      <p:sp>
        <p:nvSpPr>
          <p:cNvPr id="64526" name="Rectangle 34">
            <a:extLst>
              <a:ext uri="{FF2B5EF4-FFF2-40B4-BE49-F238E27FC236}">
                <a16:creationId xmlns:a16="http://schemas.microsoft.com/office/drawing/2014/main" id="{1C4C166C-CF4E-F81B-C6A7-878E7F28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1204913"/>
            <a:ext cx="2630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</a:t>
            </a:r>
            <a:r>
              <a:rPr lang="en-US" altLang="en-US" baseline="-25000"/>
              <a:t>1</a:t>
            </a:r>
            <a:r>
              <a:rPr lang="en-US" altLang="en-US"/>
              <a:t>&gt;t entails E. T</a:t>
            </a:r>
            <a:r>
              <a:rPr lang="en-US" altLang="en-US" baseline="-25000"/>
              <a:t>2</a:t>
            </a:r>
            <a:r>
              <a:rPr lang="en-US" altLang="en-US"/>
              <a:t>&gt;t entails E. 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90AFCC47-D58D-629A-534E-D75F5F7EFA8F}"/>
              </a:ext>
            </a:extLst>
          </p:cNvPr>
          <p:cNvGrpSpPr>
            <a:grpSpLocks/>
          </p:cNvGrpSpPr>
          <p:nvPr/>
        </p:nvGrpSpPr>
        <p:grpSpPr bwMode="auto">
          <a:xfrm>
            <a:off x="2079625" y="2090738"/>
            <a:ext cx="7070725" cy="1555750"/>
            <a:chOff x="1435" y="1317"/>
            <a:chExt cx="4454" cy="980"/>
          </a:xfrm>
        </p:grpSpPr>
        <p:sp>
          <p:nvSpPr>
            <p:cNvPr id="64533" name="Freeform 36">
              <a:extLst>
                <a:ext uri="{FF2B5EF4-FFF2-40B4-BE49-F238E27FC236}">
                  <a16:creationId xmlns:a16="http://schemas.microsoft.com/office/drawing/2014/main" id="{2F679E87-7C21-F28B-FB42-51CD95DC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317"/>
              <a:ext cx="4445" cy="980"/>
            </a:xfrm>
            <a:custGeom>
              <a:avLst/>
              <a:gdLst>
                <a:gd name="T0" fmla="*/ 104 w 4930"/>
                <a:gd name="T1" fmla="*/ 2199 h 505"/>
                <a:gd name="T2" fmla="*/ 2662 w 4930"/>
                <a:gd name="T3" fmla="*/ 0 h 505"/>
                <a:gd name="T4" fmla="*/ 2820 w 4930"/>
                <a:gd name="T5" fmla="*/ 13869 h 505"/>
                <a:gd name="T6" fmla="*/ 0 w 4930"/>
                <a:gd name="T7" fmla="*/ 13345 h 505"/>
                <a:gd name="T8" fmla="*/ 104 w 4930"/>
                <a:gd name="T9" fmla="*/ 2199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0"/>
                <a:gd name="T16" fmla="*/ 0 h 505"/>
                <a:gd name="T17" fmla="*/ 4930 w 4930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0" h="505">
                  <a:moveTo>
                    <a:pt x="174" y="80"/>
                  </a:moveTo>
                  <a:lnTo>
                    <a:pt x="4466" y="0"/>
                  </a:lnTo>
                  <a:cubicBezTo>
                    <a:pt x="4739" y="505"/>
                    <a:pt x="4930" y="504"/>
                    <a:pt x="4734" y="504"/>
                  </a:cubicBezTo>
                  <a:lnTo>
                    <a:pt x="0" y="485"/>
                  </a:lnTo>
                  <a:lnTo>
                    <a:pt x="174" y="8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4" name="Rectangle 38">
              <a:extLst>
                <a:ext uri="{FF2B5EF4-FFF2-40B4-BE49-F238E27FC236}">
                  <a16:creationId xmlns:a16="http://schemas.microsoft.com/office/drawing/2014/main" id="{3D76FCF5-6951-AE54-654A-BC10C0E0B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468"/>
              <a:ext cx="1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E = </a:t>
              </a:r>
              <a:r>
                <a:rPr lang="en-US" altLang="en-US" sz="1800"/>
                <a:t>T&gt;t</a:t>
              </a:r>
              <a:endParaRPr lang="en-US" altLang="en-US" sz="1800" baseline="-25000"/>
            </a:p>
          </p:txBody>
        </p:sp>
        <p:sp>
          <p:nvSpPr>
            <p:cNvPr id="64535" name="Rectangle 39">
              <a:extLst>
                <a:ext uri="{FF2B5EF4-FFF2-40B4-BE49-F238E27FC236}">
                  <a16:creationId xmlns:a16="http://schemas.microsoft.com/office/drawing/2014/main" id="{6B547679-5B43-BB24-D4DD-533797BD0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752"/>
              <a:ext cx="1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[T</a:t>
              </a:r>
              <a:r>
                <a:rPr lang="en-US" altLang="en-US" sz="2000" baseline="-25000"/>
                <a:t>1</a:t>
              </a:r>
              <a:r>
                <a:rPr lang="en-US" altLang="en-US" sz="2000"/>
                <a:t>|B] = [T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|B] = I</a:t>
              </a: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364DFCE8-F537-49EC-45A4-BEC749AA4496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2465388"/>
            <a:ext cx="4519613" cy="1684337"/>
            <a:chOff x="2709" y="1553"/>
            <a:chExt cx="2847" cy="1061"/>
          </a:xfrm>
        </p:grpSpPr>
        <p:sp>
          <p:nvSpPr>
            <p:cNvPr id="64529" name="Rectangle 37">
              <a:extLst>
                <a:ext uri="{FF2B5EF4-FFF2-40B4-BE49-F238E27FC236}">
                  <a16:creationId xmlns:a16="http://schemas.microsoft.com/office/drawing/2014/main" id="{B81BED8E-D235-70A2-222C-381C9741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902"/>
              <a:ext cx="1278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Apply rule</a:t>
              </a:r>
              <a:r>
                <a:rPr lang="en-US" altLang="en-US"/>
                <a:t> of conditionalization on completely neutral support.</a:t>
              </a:r>
            </a:p>
          </p:txBody>
        </p:sp>
        <p:sp>
          <p:nvSpPr>
            <p:cNvPr id="64530" name="Rectangle 40">
              <a:extLst>
                <a:ext uri="{FF2B5EF4-FFF2-40B4-BE49-F238E27FC236}">
                  <a16:creationId xmlns:a16="http://schemas.microsoft.com/office/drawing/2014/main" id="{56015889-D2E9-0A08-58CA-3F164769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1553"/>
              <a:ext cx="1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[T</a:t>
              </a:r>
              <a:r>
                <a:rPr lang="en-US" altLang="en-US" sz="2000" baseline="-25000"/>
                <a:t>1</a:t>
              </a:r>
              <a:r>
                <a:rPr lang="en-US" altLang="en-US" sz="2000"/>
                <a:t>|E&amp;B] = [T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|E&amp;B]</a:t>
              </a:r>
            </a:p>
          </p:txBody>
        </p:sp>
        <p:sp>
          <p:nvSpPr>
            <p:cNvPr id="64531" name="AutoShape 41">
              <a:extLst>
                <a:ext uri="{FF2B5EF4-FFF2-40B4-BE49-F238E27FC236}">
                  <a16:creationId xmlns:a16="http://schemas.microsoft.com/office/drawing/2014/main" id="{78E4F163-56C7-B97F-A0F7-0FBE0AF71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646"/>
              <a:ext cx="381" cy="198"/>
            </a:xfrm>
            <a:prstGeom prst="rightArrow">
              <a:avLst>
                <a:gd name="adj1" fmla="val 50000"/>
                <a:gd name="adj2" fmla="val 4810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2" name="Rectangle 42">
              <a:extLst>
                <a:ext uri="{FF2B5EF4-FFF2-40B4-BE49-F238E27FC236}">
                  <a16:creationId xmlns:a16="http://schemas.microsoft.com/office/drawing/2014/main" id="{E3F0B7BD-7231-C3C7-FDFD-C5C2ABFA5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1888"/>
              <a:ext cx="1283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The evidence fails to discriminate between </a:t>
              </a:r>
              <a:r>
                <a:rPr lang="en-US" altLang="en-US"/>
                <a:t>T</a:t>
              </a:r>
              <a:r>
                <a:rPr lang="en-US" altLang="en-US" baseline="-25000"/>
                <a:t>1</a:t>
              </a:r>
              <a:r>
                <a:rPr lang="en-US" altLang="en-US"/>
                <a:t> and T</a:t>
              </a:r>
              <a:r>
                <a:rPr lang="en-US" altLang="en-US" baseline="-25000"/>
                <a:t>2</a:t>
              </a:r>
              <a:r>
                <a:rPr lang="en-US" altLang="en-US"/>
                <a:t>.</a:t>
              </a:r>
              <a:endParaRPr lang="en-US" altLang="en-US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E52628B-3496-19FA-0A7C-7BA45A95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0214B27-A60D-0945-A825-126EFDE25155}" type="slidenum">
              <a:rPr lang="en-US" altLang="en-US" sz="1400"/>
              <a:pPr/>
              <a:t>54</a:t>
            </a:fld>
            <a:endParaRPr lang="en-US" altLang="en-US" sz="1400"/>
          </a:p>
        </p:txBody>
      </p:sp>
      <p:sp>
        <p:nvSpPr>
          <p:cNvPr id="66563" name="Freeform 2">
            <a:extLst>
              <a:ext uri="{FF2B5EF4-FFF2-40B4-BE49-F238E27FC236}">
                <a16:creationId xmlns:a16="http://schemas.microsoft.com/office/drawing/2014/main" id="{A5E183E3-BD7E-FB2B-26C5-F27E66A4D8C8}"/>
              </a:ext>
            </a:extLst>
          </p:cNvPr>
          <p:cNvSpPr>
            <a:spLocks/>
          </p:cNvSpPr>
          <p:nvPr/>
        </p:nvSpPr>
        <p:spPr bwMode="auto">
          <a:xfrm>
            <a:off x="1119188" y="1501775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78CF790-366F-7632-C8C1-C5D9801B4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575" y="160338"/>
            <a:ext cx="7054850" cy="609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Doomsday Argument</a:t>
            </a:r>
            <a:br>
              <a:rPr lang="en-US" altLang="en-US" sz="1800" dirty="0"/>
            </a:br>
            <a:r>
              <a:rPr lang="en-US" altLang="en-US" sz="2500" i="1" dirty="0"/>
              <a:t>(Bayesian analysis again)</a:t>
            </a:r>
            <a:endParaRPr lang="en-US" altLang="en-US" dirty="0"/>
          </a:p>
        </p:txBody>
      </p:sp>
      <p:sp>
        <p:nvSpPr>
          <p:cNvPr id="66565" name="Rectangle 4">
            <a:extLst>
              <a:ext uri="{FF2B5EF4-FFF2-40B4-BE49-F238E27FC236}">
                <a16:creationId xmlns:a16="http://schemas.microsoft.com/office/drawing/2014/main" id="{74AA3368-5265-6972-3AF6-977590042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pic>
        <p:nvPicPr>
          <p:cNvPr id="66566" name="Picture 5" descr="nuclear-explosion">
            <a:extLst>
              <a:ext uri="{FF2B5EF4-FFF2-40B4-BE49-F238E27FC236}">
                <a16:creationId xmlns:a16="http://schemas.microsoft.com/office/drawing/2014/main" id="{95162554-59C5-7818-D036-DC8D4B9E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92538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bigbang">
            <a:extLst>
              <a:ext uri="{FF2B5EF4-FFF2-40B4-BE49-F238E27FC236}">
                <a16:creationId xmlns:a16="http://schemas.microsoft.com/office/drawing/2014/main" id="{6C01ACC5-AECA-2D93-D8E7-AE1CEAC9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23925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7">
            <a:extLst>
              <a:ext uri="{FF2B5EF4-FFF2-40B4-BE49-F238E27FC236}">
                <a16:creationId xmlns:a16="http://schemas.microsoft.com/office/drawing/2014/main" id="{76A00DC7-1577-D853-8C9C-FFEC4C9C5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7176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6569" name="Rectangle 8">
            <a:extLst>
              <a:ext uri="{FF2B5EF4-FFF2-40B4-BE49-F238E27FC236}">
                <a16:creationId xmlns:a16="http://schemas.microsoft.com/office/drawing/2014/main" id="{0AE13257-E738-29B9-51C7-B96E970D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54550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6570" name="Picture 9" descr="images-1">
            <a:extLst>
              <a:ext uri="{FF2B5EF4-FFF2-40B4-BE49-F238E27FC236}">
                <a16:creationId xmlns:a16="http://schemas.microsoft.com/office/drawing/2014/main" id="{9CA9CD2D-425F-F5D4-3B4F-E99D90FF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139950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Rectangle 10">
            <a:extLst>
              <a:ext uri="{FF2B5EF4-FFF2-40B4-BE49-F238E27FC236}">
                <a16:creationId xmlns:a16="http://schemas.microsoft.com/office/drawing/2014/main" id="{F8CD28D5-95BD-713B-2362-1A08D5288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922588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6572" name="Rectangle 11">
            <a:extLst>
              <a:ext uri="{FF2B5EF4-FFF2-40B4-BE49-F238E27FC236}">
                <a16:creationId xmlns:a16="http://schemas.microsoft.com/office/drawing/2014/main" id="{AFBF4E37-E85D-4C8F-1067-1D0152F8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262563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What support</a:t>
            </a:r>
            <a:r>
              <a:rPr lang="en-US" altLang="en-US"/>
              <a:t> does t give to different times of doom T?</a:t>
            </a:r>
          </a:p>
        </p:txBody>
      </p:sp>
      <p:sp>
        <p:nvSpPr>
          <p:cNvPr id="66573" name="Freeform 13">
            <a:extLst>
              <a:ext uri="{FF2B5EF4-FFF2-40B4-BE49-F238E27FC236}">
                <a16:creationId xmlns:a16="http://schemas.microsoft.com/office/drawing/2014/main" id="{84518B94-A67A-884D-A026-CB864536FFCB}"/>
              </a:ext>
            </a:extLst>
          </p:cNvPr>
          <p:cNvSpPr>
            <a:spLocks/>
          </p:cNvSpPr>
          <p:nvPr/>
        </p:nvSpPr>
        <p:spPr bwMode="auto">
          <a:xfrm>
            <a:off x="2308225" y="1009090"/>
            <a:ext cx="5154613" cy="3532187"/>
          </a:xfrm>
          <a:custGeom>
            <a:avLst/>
            <a:gdLst>
              <a:gd name="T0" fmla="*/ 2147483647 w 2288"/>
              <a:gd name="T1" fmla="*/ 0 h 2640"/>
              <a:gd name="T2" fmla="*/ 2147483647 w 2288"/>
              <a:gd name="T3" fmla="*/ 2147483647 h 2640"/>
              <a:gd name="T4" fmla="*/ 2147483647 w 2288"/>
              <a:gd name="T5" fmla="*/ 2147483647 h 2640"/>
              <a:gd name="T6" fmla="*/ 0 w 2288"/>
              <a:gd name="T7" fmla="*/ 2147483647 h 2640"/>
              <a:gd name="T8" fmla="*/ 2147483647 w 2288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8"/>
              <a:gd name="T16" fmla="*/ 0 h 2640"/>
              <a:gd name="T17" fmla="*/ 2288 w 2288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8" h="2640">
                <a:moveTo>
                  <a:pt x="283" y="0"/>
                </a:moveTo>
                <a:lnTo>
                  <a:pt x="2288" y="141"/>
                </a:lnTo>
                <a:lnTo>
                  <a:pt x="1996" y="2640"/>
                </a:lnTo>
                <a:lnTo>
                  <a:pt x="0" y="2381"/>
                </a:lnTo>
                <a:lnTo>
                  <a:pt x="2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0EE9089C-B5DF-B871-4613-7EEA5555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1009090"/>
            <a:ext cx="26797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Consider only the posterior</a:t>
            </a:r>
            <a:endParaRPr lang="en-US" altLang="en-US" sz="1000"/>
          </a:p>
          <a:p>
            <a:r>
              <a:rPr lang="en-US" altLang="en-US" sz="3600"/>
              <a:t>p(T|t&amp;B)</a:t>
            </a:r>
          </a:p>
        </p:txBody>
      </p:sp>
      <p:sp>
        <p:nvSpPr>
          <p:cNvPr id="87073" name="Rectangle 33">
            <a:extLst>
              <a:ext uri="{FF2B5EF4-FFF2-40B4-BE49-F238E27FC236}">
                <a16:creationId xmlns:a16="http://schemas.microsoft.com/office/drawing/2014/main" id="{54144B00-6C17-2268-3622-15E51101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1661552"/>
            <a:ext cx="40671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Require invariance of posterior under changes of units used to measure times T, t.</a:t>
            </a:r>
          </a:p>
          <a:p>
            <a:r>
              <a:rPr lang="en-US" altLang="en-US"/>
              <a:t>Invariance under T’=AT, t’=At</a:t>
            </a:r>
          </a:p>
          <a:p>
            <a:r>
              <a:rPr lang="en-US" altLang="en-US" sz="1400"/>
              <a:t>Days, weeks, years? Problem as posed presumes no time scale, no preferred unit of time.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92095322-F66A-105C-281D-2FCA709C1311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4556125"/>
            <a:ext cx="5256212" cy="2154238"/>
            <a:chOff x="1527" y="2870"/>
            <a:chExt cx="3311" cy="1357"/>
          </a:xfrm>
        </p:grpSpPr>
        <p:pic>
          <p:nvPicPr>
            <p:cNvPr id="66582" name="Picture 32" descr="Doom-normalization-2">
              <a:extLst>
                <a:ext uri="{FF2B5EF4-FFF2-40B4-BE49-F238E27FC236}">
                  <a16:creationId xmlns:a16="http://schemas.microsoft.com/office/drawing/2014/main" id="{E84C8632-E18E-76B0-BD21-20EF530B3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" y="3383"/>
              <a:ext cx="275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3" name="Rectangle 39">
              <a:extLst>
                <a:ext uri="{FF2B5EF4-FFF2-40B4-BE49-F238E27FC236}">
                  <a16:creationId xmlns:a16="http://schemas.microsoft.com/office/drawing/2014/main" id="{D90AA9BE-0D01-1728-4B86-0A1B80F1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76"/>
              <a:ext cx="15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Disaster! This density cannot be normalized.</a:t>
              </a:r>
            </a:p>
          </p:txBody>
        </p:sp>
        <p:sp>
          <p:nvSpPr>
            <p:cNvPr id="66584" name="Rectangle 40">
              <a:extLst>
                <a:ext uri="{FF2B5EF4-FFF2-40B4-BE49-F238E27FC236}">
                  <a16:creationId xmlns:a16="http://schemas.microsoft.com/office/drawing/2014/main" id="{5F54F103-D169-2BD7-BB97-242776656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870"/>
              <a:ext cx="154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Infinite probability mass assigned to T&gt;T</a:t>
              </a:r>
              <a:r>
                <a:rPr lang="en-US" altLang="en-US" baseline="30000"/>
                <a:t>*</a:t>
              </a:r>
              <a:r>
                <a:rPr lang="en-US" altLang="en-US"/>
                <a:t>, no matter how large.</a:t>
              </a:r>
            </a:p>
            <a:p>
              <a:r>
                <a:rPr lang="en-US" altLang="en-US"/>
                <a:t>Evidence supports </a:t>
              </a:r>
              <a:r>
                <a:rPr lang="en-US" altLang="en-US" i="1"/>
                <a:t>latest possible</a:t>
              </a:r>
              <a:r>
                <a:rPr lang="en-US" altLang="en-US"/>
                <a:t> time of doom.</a:t>
              </a:r>
            </a:p>
          </p:txBody>
        </p:sp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id="{D3A850B6-FE6F-A11E-729A-59E0F26E29A4}"/>
              </a:ext>
            </a:extLst>
          </p:cNvPr>
          <p:cNvGrpSpPr>
            <a:grpSpLocks/>
          </p:cNvGrpSpPr>
          <p:nvPr/>
        </p:nvGrpSpPr>
        <p:grpSpPr bwMode="auto">
          <a:xfrm>
            <a:off x="2492375" y="2080652"/>
            <a:ext cx="6219825" cy="1935163"/>
            <a:chOff x="1570" y="1176"/>
            <a:chExt cx="3918" cy="1219"/>
          </a:xfrm>
        </p:grpSpPr>
        <p:grpSp>
          <p:nvGrpSpPr>
            <p:cNvPr id="66578" name="Group 41">
              <a:extLst>
                <a:ext uri="{FF2B5EF4-FFF2-40B4-BE49-F238E27FC236}">
                  <a16:creationId xmlns:a16="http://schemas.microsoft.com/office/drawing/2014/main" id="{53B67403-5A14-3BD0-49FE-D8BE4E639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0" y="1708"/>
              <a:ext cx="3918" cy="687"/>
              <a:chOff x="1570" y="1708"/>
              <a:chExt cx="3918" cy="687"/>
            </a:xfrm>
          </p:grpSpPr>
          <p:sp>
            <p:nvSpPr>
              <p:cNvPr id="66580" name="Rectangle 34">
                <a:extLst>
                  <a:ext uri="{FF2B5EF4-FFF2-40B4-BE49-F238E27FC236}">
                    <a16:creationId xmlns:a16="http://schemas.microsoft.com/office/drawing/2014/main" id="{29B12606-08A6-01B8-F4DA-6F85BDAD4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1708"/>
                <a:ext cx="251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Unique solution is the “Jeffreys’ prior.”</a:t>
                </a:r>
                <a:endParaRPr lang="en-US" altLang="en-US" sz="1400"/>
              </a:p>
            </p:txBody>
          </p:sp>
          <p:sp>
            <p:nvSpPr>
              <p:cNvPr id="66581" name="Rectangle 38">
                <a:extLst>
                  <a:ext uri="{FF2B5EF4-FFF2-40B4-BE49-F238E27FC236}">
                    <a16:creationId xmlns:a16="http://schemas.microsoft.com/office/drawing/2014/main" id="{D6D666AF-454C-4803-7CB5-E592D4CDD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1991"/>
                <a:ext cx="220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3600"/>
                  <a:t>p(T|t&amp;B) = C(t)/T</a:t>
                </a:r>
              </a:p>
            </p:txBody>
          </p:sp>
        </p:grpSp>
        <p:sp>
          <p:nvSpPr>
            <p:cNvPr id="66579" name="AutoShape 43">
              <a:extLst>
                <a:ext uri="{FF2B5EF4-FFF2-40B4-BE49-F238E27FC236}">
                  <a16:creationId xmlns:a16="http://schemas.microsoft.com/office/drawing/2014/main" id="{640FBC0E-514D-1374-8712-6221FBF40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" y="1176"/>
              <a:ext cx="367" cy="725"/>
            </a:xfrm>
            <a:prstGeom prst="downArrow">
              <a:avLst>
                <a:gd name="adj1" fmla="val 50000"/>
                <a:gd name="adj2" fmla="val 493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DCE28566-4F5B-1F21-F654-1505CC69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B3035DE-ACCF-4541-9481-C39C5B57A309}" type="slidenum">
              <a:rPr lang="en-US" altLang="en-US" sz="1400"/>
              <a:pPr/>
              <a:t>55</a:t>
            </a:fld>
            <a:endParaRPr lang="en-US" altLang="en-US" sz="1400"/>
          </a:p>
        </p:txBody>
      </p:sp>
      <p:sp>
        <p:nvSpPr>
          <p:cNvPr id="68611" name="Freeform 2">
            <a:extLst>
              <a:ext uri="{FF2B5EF4-FFF2-40B4-BE49-F238E27FC236}">
                <a16:creationId xmlns:a16="http://schemas.microsoft.com/office/drawing/2014/main" id="{4A16F47B-F00D-3F29-2E43-14777BD29910}"/>
              </a:ext>
            </a:extLst>
          </p:cNvPr>
          <p:cNvSpPr>
            <a:spLocks/>
          </p:cNvSpPr>
          <p:nvPr/>
        </p:nvSpPr>
        <p:spPr bwMode="auto">
          <a:xfrm>
            <a:off x="1119188" y="1501775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43E424E-5341-7E20-C535-01446B339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5468" y="194469"/>
            <a:ext cx="7054850" cy="609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 Richer Non-Probabilistic Analysis</a:t>
            </a:r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2EDD796F-08DC-3F2C-24BC-FF4A997D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pic>
        <p:nvPicPr>
          <p:cNvPr id="68614" name="Picture 5" descr="nuclear-explosion">
            <a:extLst>
              <a:ext uri="{FF2B5EF4-FFF2-40B4-BE49-F238E27FC236}">
                <a16:creationId xmlns:a16="http://schemas.microsoft.com/office/drawing/2014/main" id="{E4FB26E3-20E5-277B-0692-3D2847E1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92538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6" descr="bigbang">
            <a:extLst>
              <a:ext uri="{FF2B5EF4-FFF2-40B4-BE49-F238E27FC236}">
                <a16:creationId xmlns:a16="http://schemas.microsoft.com/office/drawing/2014/main" id="{C5D090B8-8BCD-F625-82C6-72D6E3E6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23925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7">
            <a:extLst>
              <a:ext uri="{FF2B5EF4-FFF2-40B4-BE49-F238E27FC236}">
                <a16:creationId xmlns:a16="http://schemas.microsoft.com/office/drawing/2014/main" id="{E9F57631-137C-5F5F-37AC-13FFD638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7176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8617" name="Rectangle 8">
            <a:extLst>
              <a:ext uri="{FF2B5EF4-FFF2-40B4-BE49-F238E27FC236}">
                <a16:creationId xmlns:a16="http://schemas.microsoft.com/office/drawing/2014/main" id="{34418B05-C2FF-84CE-FE49-10C6E2D16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54550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8618" name="Picture 9" descr="images-1">
            <a:extLst>
              <a:ext uri="{FF2B5EF4-FFF2-40B4-BE49-F238E27FC236}">
                <a16:creationId xmlns:a16="http://schemas.microsoft.com/office/drawing/2014/main" id="{61EA0D7D-2853-F89E-990B-75DD8170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139950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Rectangle 10">
            <a:extLst>
              <a:ext uri="{FF2B5EF4-FFF2-40B4-BE49-F238E27FC236}">
                <a16:creationId xmlns:a16="http://schemas.microsoft.com/office/drawing/2014/main" id="{03256ED0-DEA3-BB2F-796A-75127249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922588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8620" name="Rectangle 11">
            <a:extLst>
              <a:ext uri="{FF2B5EF4-FFF2-40B4-BE49-F238E27FC236}">
                <a16:creationId xmlns:a16="http://schemas.microsoft.com/office/drawing/2014/main" id="{B66B90C5-18A4-876A-D408-B38083AF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262563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What support</a:t>
            </a:r>
            <a:r>
              <a:rPr lang="en-US" altLang="en-US"/>
              <a:t> does t give to different times of doom T?</a:t>
            </a:r>
          </a:p>
        </p:txBody>
      </p:sp>
      <p:sp>
        <p:nvSpPr>
          <p:cNvPr id="68621" name="Freeform 12">
            <a:extLst>
              <a:ext uri="{FF2B5EF4-FFF2-40B4-BE49-F238E27FC236}">
                <a16:creationId xmlns:a16="http://schemas.microsoft.com/office/drawing/2014/main" id="{92BDE5E1-B6B1-4C42-6177-9021ED82325E}"/>
              </a:ext>
            </a:extLst>
          </p:cNvPr>
          <p:cNvSpPr>
            <a:spLocks/>
          </p:cNvSpPr>
          <p:nvPr/>
        </p:nvSpPr>
        <p:spPr bwMode="auto">
          <a:xfrm>
            <a:off x="2308225" y="1049338"/>
            <a:ext cx="5789613" cy="4578350"/>
          </a:xfrm>
          <a:custGeom>
            <a:avLst/>
            <a:gdLst>
              <a:gd name="T0" fmla="*/ 2147483647 w 2288"/>
              <a:gd name="T1" fmla="*/ 0 h 2640"/>
              <a:gd name="T2" fmla="*/ 2147483647 w 2288"/>
              <a:gd name="T3" fmla="*/ 2147483647 h 2640"/>
              <a:gd name="T4" fmla="*/ 2147483647 w 2288"/>
              <a:gd name="T5" fmla="*/ 2147483647 h 2640"/>
              <a:gd name="T6" fmla="*/ 0 w 2288"/>
              <a:gd name="T7" fmla="*/ 2147483647 h 2640"/>
              <a:gd name="T8" fmla="*/ 2147483647 w 2288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8"/>
              <a:gd name="T16" fmla="*/ 0 h 2640"/>
              <a:gd name="T17" fmla="*/ 2288 w 2288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8" h="2640">
                <a:moveTo>
                  <a:pt x="283" y="0"/>
                </a:moveTo>
                <a:lnTo>
                  <a:pt x="2288" y="141"/>
                </a:lnTo>
                <a:lnTo>
                  <a:pt x="1996" y="2640"/>
                </a:lnTo>
                <a:lnTo>
                  <a:pt x="0" y="2381"/>
                </a:lnTo>
                <a:lnTo>
                  <a:pt x="2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22" name="Rectangle 13">
            <a:extLst>
              <a:ext uri="{FF2B5EF4-FFF2-40B4-BE49-F238E27FC236}">
                <a16:creationId xmlns:a16="http://schemas.microsoft.com/office/drawing/2014/main" id="{A8CADB35-986C-C637-DE8E-10864A44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1049338"/>
            <a:ext cx="4932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Consider the non-probabilistic degree of support for T in the interval</a:t>
            </a:r>
            <a:endParaRPr lang="en-US" altLang="en-US" sz="1000"/>
          </a:p>
          <a:p>
            <a:r>
              <a:rPr lang="en-US" altLang="en-US" sz="3600"/>
              <a:t>[T</a:t>
            </a:r>
            <a:r>
              <a:rPr lang="en-US" altLang="en-US" sz="3600" baseline="-25000"/>
              <a:t>1</a:t>
            </a:r>
            <a:r>
              <a:rPr lang="en-US" altLang="en-US" sz="3600"/>
              <a:t>,T</a:t>
            </a:r>
            <a:r>
              <a:rPr lang="en-US" altLang="en-US" sz="3600" baseline="-25000"/>
              <a:t>2</a:t>
            </a:r>
            <a:r>
              <a:rPr lang="en-US" altLang="en-US" sz="3600"/>
              <a:t>|t&amp;B]</a:t>
            </a:r>
          </a:p>
        </p:txBody>
      </p:sp>
      <p:sp>
        <p:nvSpPr>
          <p:cNvPr id="89102" name="Rectangle 14">
            <a:extLst>
              <a:ext uri="{FF2B5EF4-FFF2-40B4-BE49-F238E27FC236}">
                <a16:creationId xmlns:a16="http://schemas.microsoft.com/office/drawing/2014/main" id="{70AA9E0B-C73D-3616-643A-6BEE3F34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2276475"/>
            <a:ext cx="40671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Presume that there is a “right” clock-time in which to do the analysis, but we don’t know which it is. So we may privilege no clock, which means we require invariance under change of clock:</a:t>
            </a:r>
          </a:p>
          <a:p>
            <a:r>
              <a:rPr lang="en-US" altLang="en-US" sz="1800"/>
              <a:t>            T’ = f(T), t’ = f(t),</a:t>
            </a:r>
          </a:p>
          <a:p>
            <a:r>
              <a:rPr lang="en-US" altLang="en-US" sz="1800"/>
              <a:t>for  strictly monotonic f.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F2BD40C-122D-64D2-B7D0-E2D2E3F7AF2A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2578100"/>
            <a:ext cx="5632450" cy="2913063"/>
            <a:chOff x="1578" y="1464"/>
            <a:chExt cx="3548" cy="1835"/>
          </a:xfrm>
        </p:grpSpPr>
        <p:sp>
          <p:nvSpPr>
            <p:cNvPr id="68625" name="Rectangle 17">
              <a:extLst>
                <a:ext uri="{FF2B5EF4-FFF2-40B4-BE49-F238E27FC236}">
                  <a16:creationId xmlns:a16="http://schemas.microsoft.com/office/drawing/2014/main" id="{4E4D3C5D-D4A4-DF19-5EDE-D0953D756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2722"/>
              <a:ext cx="35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3600"/>
                <a:t>[T</a:t>
              </a:r>
              <a:r>
                <a:rPr lang="en-US" altLang="en-US" sz="3600" baseline="-25000"/>
                <a:t>1</a:t>
              </a:r>
              <a:r>
                <a:rPr lang="en-US" altLang="en-US" sz="3600"/>
                <a:t>,T</a:t>
              </a:r>
              <a:r>
                <a:rPr lang="en-US" altLang="en-US" sz="3600" baseline="-25000"/>
                <a:t>2</a:t>
              </a:r>
              <a:r>
                <a:rPr lang="en-US" altLang="en-US" sz="3600"/>
                <a:t>|t&amp;B] = [T</a:t>
              </a:r>
              <a:r>
                <a:rPr lang="en-US" altLang="en-US" sz="3600" baseline="-25000"/>
                <a:t>3</a:t>
              </a:r>
              <a:r>
                <a:rPr lang="en-US" altLang="en-US" sz="3600"/>
                <a:t>,T</a:t>
              </a:r>
              <a:r>
                <a:rPr lang="en-US" altLang="en-US" sz="3600" baseline="-25000"/>
                <a:t>4</a:t>
              </a:r>
              <a:r>
                <a:rPr lang="en-US" altLang="en-US" sz="3600"/>
                <a:t>|t&amp;B] = I</a:t>
              </a:r>
            </a:p>
            <a:p>
              <a:pPr algn="r"/>
              <a:r>
                <a:rPr lang="en-US" altLang="en-US" sz="1800"/>
                <a:t>for all T</a:t>
              </a:r>
              <a:r>
                <a:rPr lang="en-US" altLang="en-US" sz="1800" baseline="-25000"/>
                <a:t>1</a:t>
              </a:r>
              <a:r>
                <a:rPr lang="en-US" altLang="en-US" sz="1800"/>
                <a:t>,T</a:t>
              </a:r>
              <a:r>
                <a:rPr lang="en-US" altLang="en-US" sz="1800" baseline="-25000"/>
                <a:t>2, </a:t>
              </a:r>
              <a:r>
                <a:rPr lang="en-US" altLang="en-US" sz="1800"/>
                <a:t>T</a:t>
              </a:r>
              <a:r>
                <a:rPr lang="en-US" altLang="en-US" sz="1800" baseline="-25000"/>
                <a:t>3</a:t>
              </a:r>
              <a:r>
                <a:rPr lang="en-US" altLang="en-US" sz="1800"/>
                <a:t>,T</a:t>
              </a:r>
              <a:r>
                <a:rPr lang="en-US" altLang="en-US" sz="1800" baseline="-25000"/>
                <a:t>4</a:t>
              </a:r>
              <a:endParaRPr lang="en-US" altLang="en-US" sz="3600"/>
            </a:p>
          </p:txBody>
        </p:sp>
        <p:sp>
          <p:nvSpPr>
            <p:cNvPr id="68626" name="AutoShape 22">
              <a:extLst>
                <a:ext uri="{FF2B5EF4-FFF2-40B4-BE49-F238E27FC236}">
                  <a16:creationId xmlns:a16="http://schemas.microsoft.com/office/drawing/2014/main" id="{D229BAF4-0A5F-66AC-47F5-D76FA378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464"/>
              <a:ext cx="419" cy="1040"/>
            </a:xfrm>
            <a:prstGeom prst="downArrow">
              <a:avLst>
                <a:gd name="adj1" fmla="val 50000"/>
                <a:gd name="adj2" fmla="val 6205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B9B0E35-0666-CF45-950D-1C3C327CBD21}"/>
              </a:ext>
            </a:extLst>
          </p:cNvPr>
          <p:cNvSpPr/>
          <p:nvPr/>
        </p:nvSpPr>
        <p:spPr>
          <a:xfrm>
            <a:off x="1294534" y="1239416"/>
            <a:ext cx="1926291" cy="867336"/>
          </a:xfrm>
          <a:custGeom>
            <a:avLst/>
            <a:gdLst>
              <a:gd name="connsiteX0" fmla="*/ 672353 w 2568388"/>
              <a:gd name="connsiteY0" fmla="*/ 0 h 1156448"/>
              <a:gd name="connsiteX1" fmla="*/ 2568388 w 2568388"/>
              <a:gd name="connsiteY1" fmla="*/ 282389 h 1156448"/>
              <a:gd name="connsiteX2" fmla="*/ 2568388 w 2568388"/>
              <a:gd name="connsiteY2" fmla="*/ 847165 h 1156448"/>
              <a:gd name="connsiteX3" fmla="*/ 0 w 2568388"/>
              <a:gd name="connsiteY3" fmla="*/ 1156448 h 1156448"/>
              <a:gd name="connsiteX4" fmla="*/ 672353 w 2568388"/>
              <a:gd name="connsiteY4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1156448">
                <a:moveTo>
                  <a:pt x="672353" y="0"/>
                </a:moveTo>
                <a:lnTo>
                  <a:pt x="2568388" y="282389"/>
                </a:lnTo>
                <a:lnTo>
                  <a:pt x="2568388" y="847165"/>
                </a:lnTo>
                <a:lnTo>
                  <a:pt x="0" y="1156448"/>
                </a:lnTo>
                <a:lnTo>
                  <a:pt x="67235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E3A34AC-3728-2742-98B0-B51512FA1FE5}"/>
              </a:ext>
            </a:extLst>
          </p:cNvPr>
          <p:cNvSpPr/>
          <p:nvPr/>
        </p:nvSpPr>
        <p:spPr>
          <a:xfrm>
            <a:off x="948017" y="5222094"/>
            <a:ext cx="1926291" cy="867336"/>
          </a:xfrm>
          <a:custGeom>
            <a:avLst/>
            <a:gdLst>
              <a:gd name="connsiteX0" fmla="*/ 672353 w 2568388"/>
              <a:gd name="connsiteY0" fmla="*/ 0 h 1156448"/>
              <a:gd name="connsiteX1" fmla="*/ 2568388 w 2568388"/>
              <a:gd name="connsiteY1" fmla="*/ 282389 h 1156448"/>
              <a:gd name="connsiteX2" fmla="*/ 2568388 w 2568388"/>
              <a:gd name="connsiteY2" fmla="*/ 847165 h 1156448"/>
              <a:gd name="connsiteX3" fmla="*/ 0 w 2568388"/>
              <a:gd name="connsiteY3" fmla="*/ 1156448 h 1156448"/>
              <a:gd name="connsiteX4" fmla="*/ 672353 w 2568388"/>
              <a:gd name="connsiteY4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1156448">
                <a:moveTo>
                  <a:pt x="672353" y="0"/>
                </a:moveTo>
                <a:lnTo>
                  <a:pt x="2568388" y="282389"/>
                </a:lnTo>
                <a:lnTo>
                  <a:pt x="2568388" y="847165"/>
                </a:lnTo>
                <a:lnTo>
                  <a:pt x="0" y="1156448"/>
                </a:lnTo>
                <a:lnTo>
                  <a:pt x="67235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2BFB-4EC3-9743-892A-BD875EE6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61" y="439832"/>
            <a:ext cx="5717641" cy="534421"/>
          </a:xfrm>
        </p:spPr>
        <p:txBody>
          <a:bodyPr>
            <a:normAutofit fontScale="90000"/>
          </a:bodyPr>
          <a:lstStyle/>
          <a:p>
            <a:r>
              <a:rPr lang="en-US" dirty="0"/>
              <a:t>Four Supporting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8C62-5225-614E-AC44-33CC98F6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77B2D-4A70-084C-9B66-2EF65C48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B218F-1310-004A-B85E-55DEA33DF7C5}"/>
              </a:ext>
            </a:extLst>
          </p:cNvPr>
          <p:cNvSpPr txBox="1"/>
          <p:nvPr/>
        </p:nvSpPr>
        <p:spPr>
          <a:xfrm>
            <a:off x="2241447" y="1394111"/>
            <a:ext cx="64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inference is ampliative. Therefore, it only succeeds in environments factually hospitable to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9C116-566C-7D44-94F0-8F4F8DF988BA}"/>
              </a:ext>
            </a:extLst>
          </p:cNvPr>
          <p:cNvSpPr txBox="1"/>
          <p:nvPr/>
        </p:nvSpPr>
        <p:spPr>
          <a:xfrm>
            <a:off x="1771266" y="5406998"/>
            <a:ext cx="491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result: all calculi of inductive inference are incomplete.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B2DB4-FEB4-0C4F-A93B-A7A0614A3356}"/>
              </a:ext>
            </a:extLst>
          </p:cNvPr>
          <p:cNvSpPr txBox="1"/>
          <p:nvPr/>
        </p:nvSpPr>
        <p:spPr>
          <a:xfrm>
            <a:off x="1670138" y="1299434"/>
            <a:ext cx="6174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2BCB1E-0A16-7A41-B500-E483039F9E9F}"/>
              </a:ext>
            </a:extLst>
          </p:cNvPr>
          <p:cNvGrpSpPr/>
          <p:nvPr/>
        </p:nvGrpSpPr>
        <p:grpSpPr>
          <a:xfrm>
            <a:off x="372961" y="2658473"/>
            <a:ext cx="6317205" cy="1005950"/>
            <a:chOff x="497280" y="2584025"/>
            <a:chExt cx="8422940" cy="134126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B2D21F-0264-3440-A10B-A40A84A7F91C}"/>
                </a:ext>
              </a:extLst>
            </p:cNvPr>
            <p:cNvSpPr/>
            <p:nvPr/>
          </p:nvSpPr>
          <p:spPr>
            <a:xfrm>
              <a:off x="497280" y="2584025"/>
              <a:ext cx="2568388" cy="1156448"/>
            </a:xfrm>
            <a:custGeom>
              <a:avLst/>
              <a:gdLst>
                <a:gd name="connsiteX0" fmla="*/ 672353 w 2568388"/>
                <a:gd name="connsiteY0" fmla="*/ 0 h 1156448"/>
                <a:gd name="connsiteX1" fmla="*/ 2568388 w 2568388"/>
                <a:gd name="connsiteY1" fmla="*/ 282389 h 1156448"/>
                <a:gd name="connsiteX2" fmla="*/ 2568388 w 2568388"/>
                <a:gd name="connsiteY2" fmla="*/ 847165 h 1156448"/>
                <a:gd name="connsiteX3" fmla="*/ 0 w 2568388"/>
                <a:gd name="connsiteY3" fmla="*/ 1156448 h 1156448"/>
                <a:gd name="connsiteX4" fmla="*/ 672353 w 2568388"/>
                <a:gd name="connsiteY4" fmla="*/ 0 h 1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388" h="1156448">
                  <a:moveTo>
                    <a:pt x="672353" y="0"/>
                  </a:moveTo>
                  <a:lnTo>
                    <a:pt x="2568388" y="282389"/>
                  </a:lnTo>
                  <a:lnTo>
                    <a:pt x="2568388" y="847165"/>
                  </a:lnTo>
                  <a:lnTo>
                    <a:pt x="0" y="1156448"/>
                  </a:lnTo>
                  <a:lnTo>
                    <a:pt x="67235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FC6FD7-9C23-E449-9A25-1CD8A6CD261B}"/>
                </a:ext>
              </a:extLst>
            </p:cNvPr>
            <p:cNvSpPr txBox="1"/>
            <p:nvPr/>
          </p:nvSpPr>
          <p:spPr>
            <a:xfrm>
              <a:off x="1652253" y="2817296"/>
              <a:ext cx="72679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are cases to which probabilistic analysis is demonstrably inapplicable.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AC0354-0010-2847-BEF9-5D01A140AD45}"/>
                </a:ext>
              </a:extLst>
            </p:cNvPr>
            <p:cNvSpPr txBox="1"/>
            <p:nvPr/>
          </p:nvSpPr>
          <p:spPr>
            <a:xfrm>
              <a:off x="890508" y="2709056"/>
              <a:ext cx="82330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AF8CB6-DAD0-544F-89EA-8D6D7B5FAA6F}"/>
              </a:ext>
            </a:extLst>
          </p:cNvPr>
          <p:cNvGrpSpPr/>
          <p:nvPr/>
        </p:nvGrpSpPr>
        <p:grpSpPr>
          <a:xfrm>
            <a:off x="3403742" y="3924964"/>
            <a:ext cx="4373657" cy="992072"/>
            <a:chOff x="5096435" y="3740473"/>
            <a:chExt cx="5831542" cy="132276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0B9B64-70E4-3B4E-BB3B-BB15C29ECA86}"/>
                </a:ext>
              </a:extLst>
            </p:cNvPr>
            <p:cNvSpPr/>
            <p:nvPr/>
          </p:nvSpPr>
          <p:spPr>
            <a:xfrm>
              <a:off x="5096435" y="3740473"/>
              <a:ext cx="2568388" cy="1156448"/>
            </a:xfrm>
            <a:custGeom>
              <a:avLst/>
              <a:gdLst>
                <a:gd name="connsiteX0" fmla="*/ 672353 w 2568388"/>
                <a:gd name="connsiteY0" fmla="*/ 0 h 1156448"/>
                <a:gd name="connsiteX1" fmla="*/ 2568388 w 2568388"/>
                <a:gd name="connsiteY1" fmla="*/ 282389 h 1156448"/>
                <a:gd name="connsiteX2" fmla="*/ 2568388 w 2568388"/>
                <a:gd name="connsiteY2" fmla="*/ 847165 h 1156448"/>
                <a:gd name="connsiteX3" fmla="*/ 0 w 2568388"/>
                <a:gd name="connsiteY3" fmla="*/ 1156448 h 1156448"/>
                <a:gd name="connsiteX4" fmla="*/ 672353 w 2568388"/>
                <a:gd name="connsiteY4" fmla="*/ 0 h 1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388" h="1156448">
                  <a:moveTo>
                    <a:pt x="672353" y="0"/>
                  </a:moveTo>
                  <a:lnTo>
                    <a:pt x="2568388" y="282389"/>
                  </a:lnTo>
                  <a:lnTo>
                    <a:pt x="2568388" y="847165"/>
                  </a:lnTo>
                  <a:lnTo>
                    <a:pt x="0" y="1156448"/>
                  </a:lnTo>
                  <a:lnTo>
                    <a:pt x="67235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6E01A3-A123-9047-B44A-8D3961AABEEC}"/>
                </a:ext>
              </a:extLst>
            </p:cNvPr>
            <p:cNvSpPr txBox="1"/>
            <p:nvPr/>
          </p:nvSpPr>
          <p:spPr>
            <a:xfrm>
              <a:off x="6345540" y="3955240"/>
              <a:ext cx="4582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arguments for probabilism are circular.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037BFC-6DE4-FF42-BA9F-9AA120E00813}"/>
                </a:ext>
              </a:extLst>
            </p:cNvPr>
            <p:cNvSpPr txBox="1"/>
            <p:nvPr/>
          </p:nvSpPr>
          <p:spPr>
            <a:xfrm>
              <a:off x="5691370" y="3862906"/>
              <a:ext cx="82330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D0652D-B438-F549-B387-98D4926173BC}"/>
              </a:ext>
            </a:extLst>
          </p:cNvPr>
          <p:cNvSpPr txBox="1"/>
          <p:nvPr/>
        </p:nvSpPr>
        <p:spPr>
          <a:xfrm>
            <a:off x="1239192" y="5273761"/>
            <a:ext cx="6174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692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8201D-1901-3B4C-A24F-F94D452894F9}"/>
              </a:ext>
            </a:extLst>
          </p:cNvPr>
          <p:cNvSpPr txBox="1"/>
          <p:nvPr/>
        </p:nvSpPr>
        <p:spPr>
          <a:xfrm>
            <a:off x="-932142" y="-1776640"/>
            <a:ext cx="3390672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659294" y="543093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90" y="2116733"/>
            <a:ext cx="5775767" cy="194936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Inductive inference</a:t>
            </a:r>
            <a:br>
              <a:rPr lang="en-US" sz="4800" dirty="0"/>
            </a:br>
            <a:r>
              <a:rPr lang="en-US" sz="4800" dirty="0"/>
              <a:t> is ampliative.</a:t>
            </a:r>
            <a:br>
              <a:rPr lang="en-US" sz="4800" dirty="0"/>
            </a:br>
            <a:r>
              <a:rPr lang="en-US" sz="2800" dirty="0"/>
              <a:t>Therefore, it only succeeds in environments factually hospitable to it.</a:t>
            </a:r>
            <a:br>
              <a:rPr lang="en-US" sz="2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0A90518-D7B7-A8B4-01E9-1850866D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63" y="93663"/>
            <a:ext cx="3629025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Induction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5789FE2-1D92-CE16-8637-FE2BCD22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9FB3E0E-02DF-36A1-08F4-581C1A04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7290F4-FFAE-C34F-BAAB-202E623A9E6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2532" name="Group 21">
            <a:extLst>
              <a:ext uri="{FF2B5EF4-FFF2-40B4-BE49-F238E27FC236}">
                <a16:creationId xmlns:a16="http://schemas.microsoft.com/office/drawing/2014/main" id="{068FD5F6-6965-493E-FA0C-31DB0103510B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1949450"/>
            <a:ext cx="3959225" cy="668338"/>
            <a:chOff x="4132146" y="1656964"/>
            <a:chExt cx="3958684" cy="669471"/>
          </a:xfrm>
        </p:grpSpPr>
        <p:grpSp>
          <p:nvGrpSpPr>
            <p:cNvPr id="22564" name="Group 41">
              <a:extLst>
                <a:ext uri="{FF2B5EF4-FFF2-40B4-BE49-F238E27FC236}">
                  <a16:creationId xmlns:a16="http://schemas.microsoft.com/office/drawing/2014/main" id="{943FA050-5A33-E30A-08C4-75D725C05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146" y="1656964"/>
              <a:ext cx="1815171" cy="646331"/>
              <a:chOff x="4132146" y="1656964"/>
              <a:chExt cx="1815171" cy="6463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5F1DB7D-96A1-40A6-681A-08F03CB68E5E}"/>
                  </a:ext>
                </a:extLst>
              </p:cNvPr>
              <p:cNvSpPr/>
              <p:nvPr/>
            </p:nvSpPr>
            <p:spPr bwMode="auto">
              <a:xfrm>
                <a:off x="4219446" y="1709441"/>
                <a:ext cx="1666647" cy="588371"/>
              </a:xfrm>
              <a:custGeom>
                <a:avLst/>
                <a:gdLst>
                  <a:gd name="connsiteX0" fmla="*/ 96702 w 1115298"/>
                  <a:gd name="connsiteY0" fmla="*/ 0 h 889686"/>
                  <a:gd name="connsiteX1" fmla="*/ 1115298 w 1115298"/>
                  <a:gd name="connsiteY1" fmla="*/ 45129 h 889686"/>
                  <a:gd name="connsiteX2" fmla="*/ 1025043 w 1115298"/>
                  <a:gd name="connsiteY2" fmla="*/ 889686 h 889686"/>
                  <a:gd name="connsiteX3" fmla="*/ 0 w 1115298"/>
                  <a:gd name="connsiteY3" fmla="*/ 696276 h 889686"/>
                  <a:gd name="connsiteX4" fmla="*/ 96702 w 1115298"/>
                  <a:gd name="connsiteY4" fmla="*/ 0 h 8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98" h="889686">
                    <a:moveTo>
                      <a:pt x="96702" y="0"/>
                    </a:moveTo>
                    <a:lnTo>
                      <a:pt x="1115298" y="45129"/>
                    </a:lnTo>
                    <a:lnTo>
                      <a:pt x="1025043" y="889686"/>
                    </a:lnTo>
                    <a:lnTo>
                      <a:pt x="0" y="696276"/>
                    </a:lnTo>
                    <a:lnTo>
                      <a:pt x="9670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69" name="TextBox 4">
                <a:extLst>
                  <a:ext uri="{FF2B5EF4-FFF2-40B4-BE49-F238E27FC236}">
                    <a16:creationId xmlns:a16="http://schemas.microsoft.com/office/drawing/2014/main" id="{1D521E92-81BE-3500-BCA8-487DD4978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146" y="1656964"/>
                <a:ext cx="181517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Winters past</a:t>
                </a:r>
              </a:p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have been snowy.</a:t>
                </a:r>
              </a:p>
            </p:txBody>
          </p:sp>
        </p:grpSp>
        <p:sp>
          <p:nvSpPr>
            <p:cNvPr id="22565" name="TextBox 5">
              <a:extLst>
                <a:ext uri="{FF2B5EF4-FFF2-40B4-BE49-F238E27FC236}">
                  <a16:creationId xmlns:a16="http://schemas.microsoft.com/office/drawing/2014/main" id="{667BCA42-504B-FD83-20CE-C80D05473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328" y="1768766"/>
              <a:ext cx="698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AND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4CDEE9-0D30-5121-6A5E-20FB483EE19C}"/>
                </a:ext>
              </a:extLst>
            </p:cNvPr>
            <p:cNvSpPr/>
            <p:nvPr/>
          </p:nvSpPr>
          <p:spPr bwMode="auto">
            <a:xfrm flipV="1">
              <a:off x="6443230" y="1734884"/>
              <a:ext cx="1412682" cy="542255"/>
            </a:xfrm>
            <a:custGeom>
              <a:avLst/>
              <a:gdLst>
                <a:gd name="connsiteX0" fmla="*/ 58021 w 973469"/>
                <a:gd name="connsiteY0" fmla="*/ 0 h 805875"/>
                <a:gd name="connsiteX1" fmla="*/ 967022 w 973469"/>
                <a:gd name="connsiteY1" fmla="*/ 77364 h 805875"/>
                <a:gd name="connsiteX2" fmla="*/ 973469 w 973469"/>
                <a:gd name="connsiteY2" fmla="*/ 805875 h 805875"/>
                <a:gd name="connsiteX3" fmla="*/ 0 w 973469"/>
                <a:gd name="connsiteY3" fmla="*/ 754299 h 805875"/>
                <a:gd name="connsiteX4" fmla="*/ 58021 w 973469"/>
                <a:gd name="connsiteY4" fmla="*/ 0 h 80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469" h="805875">
                  <a:moveTo>
                    <a:pt x="58021" y="0"/>
                  </a:moveTo>
                  <a:lnTo>
                    <a:pt x="967022" y="77364"/>
                  </a:lnTo>
                  <a:lnTo>
                    <a:pt x="973469" y="805875"/>
                  </a:lnTo>
                  <a:lnTo>
                    <a:pt x="0" y="754299"/>
                  </a:lnTo>
                  <a:lnTo>
                    <a:pt x="5802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7" name="TextBox 6">
              <a:extLst>
                <a:ext uri="{FF2B5EF4-FFF2-40B4-BE49-F238E27FC236}">
                  <a16:creationId xmlns:a16="http://schemas.microsoft.com/office/drawing/2014/main" id="{F7C17622-5F09-9988-F9A6-F12CF2674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5287" y="1680104"/>
              <a:ext cx="17555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Winters future will be snowy.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E3FB09-958D-B981-D45D-3582F1D7ABFC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C93804EE-28EF-169E-1F7E-0F099E9C79F8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D7E4DC7-44A6-A135-CBEA-A36C4FA44E49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3" name="TextBox 37">
              <a:extLst>
                <a:ext uri="{FF2B5EF4-FFF2-40B4-BE49-F238E27FC236}">
                  <a16:creationId xmlns:a16="http://schemas.microsoft.com/office/drawing/2014/main" id="{0B8EFD70-D2FA-AC20-A25A-AB91038D9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grpSp>
        <p:nvGrpSpPr>
          <p:cNvPr id="22535" name="Group 43">
            <a:extLst>
              <a:ext uri="{FF2B5EF4-FFF2-40B4-BE49-F238E27FC236}">
                <a16:creationId xmlns:a16="http://schemas.microsoft.com/office/drawing/2014/main" id="{6FC53BC1-E3D9-34C3-49E7-A39E7669C0F0}"/>
              </a:ext>
            </a:extLst>
          </p:cNvPr>
          <p:cNvGrpSpPr>
            <a:grpSpLocks/>
          </p:cNvGrpSpPr>
          <p:nvPr/>
        </p:nvGrpSpPr>
        <p:grpSpPr bwMode="auto">
          <a:xfrm>
            <a:off x="5138738" y="1149350"/>
            <a:ext cx="1816100" cy="646113"/>
            <a:chOff x="4132146" y="1656964"/>
            <a:chExt cx="1815171" cy="6463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2C677A0-48EF-01E2-F3FF-53132F91B303}"/>
                </a:ext>
              </a:extLst>
            </p:cNvPr>
            <p:cNvSpPr/>
            <p:nvPr/>
          </p:nvSpPr>
          <p:spPr bwMode="auto">
            <a:xfrm>
              <a:off x="4219413" y="1709370"/>
              <a:ext cx="1666022" cy="589161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1" name="TextBox 4">
              <a:extLst>
                <a:ext uri="{FF2B5EF4-FFF2-40B4-BE49-F238E27FC236}">
                  <a16:creationId xmlns:a16="http://schemas.microsoft.com/office/drawing/2014/main" id="{B1123114-D4E8-B8CC-65B9-C4D0B55AA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146" y="1656964"/>
              <a:ext cx="1815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Winters past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have been snowy.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F5C1C3F6-4E1B-39CF-BA14-763818544D80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1538288"/>
            <a:ext cx="2708275" cy="2303462"/>
            <a:chOff x="1127125" y="1989138"/>
            <a:chExt cx="2708275" cy="230346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470ED3-E545-7777-E7CC-14F4DAA9E361}"/>
                </a:ext>
              </a:extLst>
            </p:cNvPr>
            <p:cNvSpPr/>
            <p:nvPr/>
          </p:nvSpPr>
          <p:spPr>
            <a:xfrm>
              <a:off x="1282700" y="3184525"/>
              <a:ext cx="2241550" cy="1108075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56" name="Group 33">
              <a:extLst>
                <a:ext uri="{FF2B5EF4-FFF2-40B4-BE49-F238E27FC236}">
                  <a16:creationId xmlns:a16="http://schemas.microsoft.com/office/drawing/2014/main" id="{180B942A-4F67-9F20-3AF2-6CA581440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25" y="1989138"/>
              <a:ext cx="2708275" cy="2241550"/>
              <a:chOff x="1127511" y="1988634"/>
              <a:chExt cx="2707270" cy="2242296"/>
            </a:xfrm>
          </p:grpSpPr>
          <p:sp>
            <p:nvSpPr>
              <p:cNvPr id="24" name="Bent Arrow 23">
                <a:extLst>
                  <a:ext uri="{FF2B5EF4-FFF2-40B4-BE49-F238E27FC236}">
                    <a16:creationId xmlns:a16="http://schemas.microsoft.com/office/drawing/2014/main" id="{CE4B9C23-E3C8-E5F9-3324-ED331042A3B7}"/>
                  </a:ext>
                </a:extLst>
              </p:cNvPr>
              <p:cNvSpPr/>
              <p:nvPr/>
            </p:nvSpPr>
            <p:spPr>
              <a:xfrm>
                <a:off x="2068549" y="1988634"/>
                <a:ext cx="1766232" cy="1232310"/>
              </a:xfrm>
              <a:prstGeom prst="bentArrow">
                <a:avLst>
                  <a:gd name="adj1" fmla="val 33040"/>
                  <a:gd name="adj2" fmla="val 29774"/>
                  <a:gd name="adj3" fmla="val 35050"/>
                  <a:gd name="adj4" fmla="val 43750"/>
                </a:avLst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58" name="TextBox 39">
                <a:extLst>
                  <a:ext uri="{FF2B5EF4-FFF2-40B4-BE49-F238E27FC236}">
                    <a16:creationId xmlns:a16="http://schemas.microsoft.com/office/drawing/2014/main" id="{9B9A73CB-BEBB-DF29-8F8F-41305C186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074" y="2149707"/>
                <a:ext cx="16540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warrant outside the premises</a:t>
                </a:r>
              </a:p>
            </p:txBody>
          </p:sp>
          <p:sp>
            <p:nvSpPr>
              <p:cNvPr id="22559" name="TextBox 22">
                <a:extLst>
                  <a:ext uri="{FF2B5EF4-FFF2-40B4-BE49-F238E27FC236}">
                    <a16:creationId xmlns:a16="http://schemas.microsoft.com/office/drawing/2014/main" id="{A5E28C41-93A7-2778-B9B1-2AA73BF82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11" y="3215267"/>
                <a:ext cx="252141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FACT: our world is </a:t>
                </a:r>
                <a:r>
                  <a:rPr lang="en-US" altLang="en-US" sz="2000" i="1">
                    <a:latin typeface="Times" pitchFamily="2" charset="0"/>
                  </a:rPr>
                  <a:t>hospitable </a:t>
                </a:r>
                <a:r>
                  <a:rPr lang="en-US" altLang="en-US" sz="2000">
                    <a:latin typeface="Times" pitchFamily="2" charset="0"/>
                  </a:rPr>
                  <a:t>to this inductive inference.</a:t>
                </a:r>
              </a:p>
            </p:txBody>
          </p:sp>
        </p:grp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F6B45864-3F35-ECE5-4C75-6C2F0716B9C4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3849688"/>
            <a:ext cx="4646613" cy="1709737"/>
            <a:chOff x="469831" y="3849107"/>
            <a:chExt cx="4646612" cy="1709866"/>
          </a:xfrm>
        </p:grpSpPr>
        <p:pic>
          <p:nvPicPr>
            <p:cNvPr id="22549" name="Picture 32" descr="blue_marble.jpg">
              <a:extLst>
                <a:ext uri="{FF2B5EF4-FFF2-40B4-BE49-F238E27FC236}">
                  <a16:creationId xmlns:a16="http://schemas.microsoft.com/office/drawing/2014/main" id="{1DF267B2-C4F1-8F58-F716-2699580E7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34" y="4724985"/>
              <a:ext cx="821415" cy="8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33" descr="blue_marble_redder.jpg">
              <a:extLst>
                <a:ext uri="{FF2B5EF4-FFF2-40B4-BE49-F238E27FC236}">
                  <a16:creationId xmlns:a16="http://schemas.microsoft.com/office/drawing/2014/main" id="{EAD8CA19-E9DF-E346-CA9D-BDDBE30B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862" y="4718964"/>
              <a:ext cx="814837" cy="82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1" name="Group 28">
              <a:extLst>
                <a:ext uri="{FF2B5EF4-FFF2-40B4-BE49-F238E27FC236}">
                  <a16:creationId xmlns:a16="http://schemas.microsoft.com/office/drawing/2014/main" id="{3ADC31A7-59B9-A75E-64CD-CF8E759AF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831" y="3849107"/>
              <a:ext cx="4646612" cy="922337"/>
              <a:chOff x="446048" y="4584390"/>
              <a:chExt cx="4646341" cy="923330"/>
            </a:xfrm>
          </p:grpSpPr>
          <p:sp>
            <p:nvSpPr>
              <p:cNvPr id="22552" name="TextBox 25">
                <a:extLst>
                  <a:ext uri="{FF2B5EF4-FFF2-40B4-BE49-F238E27FC236}">
                    <a16:creationId xmlns:a16="http://schemas.microsoft.com/office/drawing/2014/main" id="{4688EB8B-254B-09B4-0CE6-9C92AF8B4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48" y="4584390"/>
                <a:ext cx="162931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 i="1">
                    <a:latin typeface="Times" pitchFamily="2" charset="0"/>
                  </a:rPr>
                  <a:t>Hospitable</a:t>
                </a:r>
                <a:r>
                  <a:rPr lang="en-US" altLang="en-US" sz="1800">
                    <a:latin typeface="Times" pitchFamily="2" charset="0"/>
                  </a:rPr>
                  <a:t>:</a:t>
                </a:r>
              </a:p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World without climate change.</a:t>
                </a:r>
              </a:p>
            </p:txBody>
          </p:sp>
          <p:sp>
            <p:nvSpPr>
              <p:cNvPr id="22553" name="TextBox 26">
                <a:extLst>
                  <a:ext uri="{FF2B5EF4-FFF2-40B4-BE49-F238E27FC236}">
                    <a16:creationId xmlns:a16="http://schemas.microsoft.com/office/drawing/2014/main" id="{4212C3FC-8D8C-D857-E6D6-FE1BB12FA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3902" y="4584390"/>
                <a:ext cx="242848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i="1">
                    <a:latin typeface="Times" pitchFamily="2" charset="0"/>
                  </a:rPr>
                  <a:t>Inhospitable</a:t>
                </a:r>
                <a:r>
                  <a:rPr lang="en-US" altLang="en-US" sz="1800">
                    <a:latin typeface="Times" pitchFamily="2" charset="0"/>
                  </a:rPr>
                  <a:t>:</a:t>
                </a: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World with warming climate change.</a:t>
                </a:r>
              </a:p>
            </p:txBody>
          </p:sp>
          <p:sp>
            <p:nvSpPr>
              <p:cNvPr id="22554" name="TextBox 27">
                <a:extLst>
                  <a:ext uri="{FF2B5EF4-FFF2-40B4-BE49-F238E27FC236}">
                    <a16:creationId xmlns:a16="http://schemas.microsoft.com/office/drawing/2014/main" id="{2B758ECD-22DF-7C29-B302-5FA41A8D1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0683" y="4867275"/>
                <a:ext cx="4027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vs</a:t>
                </a:r>
              </a:p>
            </p:txBody>
          </p:sp>
        </p:grp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EA31CA9C-4B18-C720-34E7-2603FF1B83CF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5715000"/>
            <a:ext cx="7242175" cy="776288"/>
            <a:chOff x="898293" y="5600390"/>
            <a:chExt cx="7242097" cy="777289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0E2FE48-62CA-FADC-4730-46F522BF4655}"/>
                </a:ext>
              </a:extLst>
            </p:cNvPr>
            <p:cNvSpPr/>
            <p:nvPr/>
          </p:nvSpPr>
          <p:spPr>
            <a:xfrm>
              <a:off x="917343" y="5668741"/>
              <a:ext cx="7223047" cy="662841"/>
            </a:xfrm>
            <a:custGeom>
              <a:avLst/>
              <a:gdLst>
                <a:gd name="connsiteX0" fmla="*/ 322146 w 7223512"/>
                <a:gd name="connsiteY0" fmla="*/ 0 h 662878"/>
                <a:gd name="connsiteX1" fmla="*/ 7062439 w 7223512"/>
                <a:gd name="connsiteY1" fmla="*/ 55756 h 662878"/>
                <a:gd name="connsiteX2" fmla="*/ 7223512 w 7223512"/>
                <a:gd name="connsiteY2" fmla="*/ 662878 h 662878"/>
                <a:gd name="connsiteX3" fmla="*/ 0 w 7223512"/>
                <a:gd name="connsiteY3" fmla="*/ 613317 h 662878"/>
                <a:gd name="connsiteX4" fmla="*/ 322146 w 7223512"/>
                <a:gd name="connsiteY4" fmla="*/ 0 h 6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512" h="662878">
                  <a:moveTo>
                    <a:pt x="322146" y="0"/>
                  </a:moveTo>
                  <a:lnTo>
                    <a:pt x="7062439" y="55756"/>
                  </a:lnTo>
                  <a:lnTo>
                    <a:pt x="7223512" y="662878"/>
                  </a:lnTo>
                  <a:lnTo>
                    <a:pt x="0" y="613317"/>
                  </a:lnTo>
                  <a:lnTo>
                    <a:pt x="322146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7" name="TextBox 29">
              <a:extLst>
                <a:ext uri="{FF2B5EF4-FFF2-40B4-BE49-F238E27FC236}">
                  <a16:creationId xmlns:a16="http://schemas.microsoft.com/office/drawing/2014/main" id="{B5516395-104D-454C-0AFB-D937E9321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293" y="5600390"/>
              <a:ext cx="153019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200">
                  <a:latin typeface="Times" pitchFamily="2" charset="0"/>
                </a:rPr>
                <a:t>Cascade</a:t>
              </a:r>
            </a:p>
            <a:p>
              <a:pPr algn="r" eaLnBrk="1" hangingPunct="1"/>
              <a:r>
                <a:rPr lang="en-US" altLang="en-US" sz="2200">
                  <a:latin typeface="Times" pitchFamily="2" charset="0"/>
                </a:rPr>
                <a:t>of warrants</a:t>
              </a:r>
            </a:p>
          </p:txBody>
        </p:sp>
        <p:sp>
          <p:nvSpPr>
            <p:cNvPr id="22548" name="TextBox 30">
              <a:extLst>
                <a:ext uri="{FF2B5EF4-FFF2-40B4-BE49-F238E27FC236}">
                  <a16:creationId xmlns:a16="http://schemas.microsoft.com/office/drawing/2014/main" id="{36D3E95F-6232-E8EC-3440-2202E1559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557" y="5608238"/>
              <a:ext cx="55322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" pitchFamily="2" charset="0"/>
                </a:rPr>
                <a:t>Whether a schema applies in some domain depends on the  facts prevailing in the domain.</a:t>
              </a:r>
            </a:p>
          </p:txBody>
        </p:sp>
      </p:grpSp>
      <p:pic>
        <p:nvPicPr>
          <p:cNvPr id="22539" name="Picture 36" descr="snowy tree.jpg">
            <a:extLst>
              <a:ext uri="{FF2B5EF4-FFF2-40B4-BE49-F238E27FC236}">
                <a16:creationId xmlns:a16="http://schemas.microsoft.com/office/drawing/2014/main" id="{D26109A6-0616-09DF-D8D7-66F510212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7" descr="snowy tree.jpg">
            <a:extLst>
              <a:ext uri="{FF2B5EF4-FFF2-40B4-BE49-F238E27FC236}">
                <a16:creationId xmlns:a16="http://schemas.microsoft.com/office/drawing/2014/main" id="{090FC471-8D2A-2B36-CD25-E2E6367BC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8" descr="snowy tree.jpg">
            <a:extLst>
              <a:ext uri="{FF2B5EF4-FFF2-40B4-BE49-F238E27FC236}">
                <a16:creationId xmlns:a16="http://schemas.microsoft.com/office/drawing/2014/main" id="{C80EE629-2E1E-2282-98A3-93B488BC1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9" descr="snowy tree.jpg">
            <a:extLst>
              <a:ext uri="{FF2B5EF4-FFF2-40B4-BE49-F238E27FC236}">
                <a16:creationId xmlns:a16="http://schemas.microsoft.com/office/drawing/2014/main" id="{72279D2F-83D9-380C-B891-534C325AE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0" descr="snowy tree.jpg">
            <a:extLst>
              <a:ext uri="{FF2B5EF4-FFF2-40B4-BE49-F238E27FC236}">
                <a16:creationId xmlns:a16="http://schemas.microsoft.com/office/drawing/2014/main" id="{E60073DD-1F5B-0831-498A-A5D2E0FF0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1" descr="snowy tree.jpg">
            <a:extLst>
              <a:ext uri="{FF2B5EF4-FFF2-40B4-BE49-F238E27FC236}">
                <a16:creationId xmlns:a16="http://schemas.microsoft.com/office/drawing/2014/main" id="{16DFA475-650C-E387-D837-DFED95101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42" descr="snowy tree.jpg">
            <a:extLst>
              <a:ext uri="{FF2B5EF4-FFF2-40B4-BE49-F238E27FC236}">
                <a16:creationId xmlns:a16="http://schemas.microsoft.com/office/drawing/2014/main" id="{EC336A2B-C76E-766F-A5E5-3AE3A1279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254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40D8EEF-E4C6-7443-A93D-B406B6C58F10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932238"/>
            <a:ext cx="4862513" cy="2552700"/>
            <a:chOff x="2478923" y="3932441"/>
            <a:chExt cx="4862764" cy="255200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65E9E7-4487-0D46-8951-CFDACD2A0B56}"/>
                </a:ext>
              </a:extLst>
            </p:cNvPr>
            <p:cNvSpPr/>
            <p:nvPr/>
          </p:nvSpPr>
          <p:spPr>
            <a:xfrm>
              <a:off x="2478923" y="3932441"/>
              <a:ext cx="4862764" cy="2133022"/>
            </a:xfrm>
            <a:custGeom>
              <a:avLst/>
              <a:gdLst>
                <a:gd name="connsiteX0" fmla="*/ 6792 w 4862764"/>
                <a:gd name="connsiteY0" fmla="*/ 1534942 h 2132619"/>
                <a:gd name="connsiteX1" fmla="*/ 4183607 w 4862764"/>
                <a:gd name="connsiteY1" fmla="*/ 0 h 2132619"/>
                <a:gd name="connsiteX2" fmla="*/ 4862764 w 4862764"/>
                <a:gd name="connsiteY2" fmla="*/ 1168186 h 2132619"/>
                <a:gd name="connsiteX3" fmla="*/ 0 w 4862764"/>
                <a:gd name="connsiteY3" fmla="*/ 2132619 h 2132619"/>
                <a:gd name="connsiteX4" fmla="*/ 6792 w 4862764"/>
                <a:gd name="connsiteY4" fmla="*/ 1534942 h 213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764" h="2132619">
                  <a:moveTo>
                    <a:pt x="6792" y="1534942"/>
                  </a:moveTo>
                  <a:lnTo>
                    <a:pt x="4183607" y="0"/>
                  </a:lnTo>
                  <a:lnTo>
                    <a:pt x="4862764" y="1168186"/>
                  </a:lnTo>
                  <a:lnTo>
                    <a:pt x="0" y="2132619"/>
                  </a:lnTo>
                  <a:lnTo>
                    <a:pt x="6792" y="153494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84" name="TextBox 10">
              <a:extLst>
                <a:ext uri="{FF2B5EF4-FFF2-40B4-BE49-F238E27FC236}">
                  <a16:creationId xmlns:a16="http://schemas.microsoft.com/office/drawing/2014/main" id="{697CEB22-9B6F-3D4C-A745-78AEDDB71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0305" y="4163361"/>
              <a:ext cx="206463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Includes warrant for probabilities.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chaotic processes are pseudo-random.</a:t>
              </a:r>
            </a:p>
          </p:txBody>
        </p:sp>
        <p:pic>
          <p:nvPicPr>
            <p:cNvPr id="23585" name="Picture 11" descr="dice.jpg">
              <a:extLst>
                <a:ext uri="{FF2B5EF4-FFF2-40B4-BE49-F238E27FC236}">
                  <a16:creationId xmlns:a16="http://schemas.microsoft.com/office/drawing/2014/main" id="{2D904DF0-C04C-EB4F-90E9-919B419D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519" y="5649505"/>
              <a:ext cx="1262599" cy="83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605CF0-1827-6844-86E6-B340A5249FC4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1868488"/>
            <a:ext cx="3695700" cy="784225"/>
            <a:chOff x="3966277" y="1867740"/>
            <a:chExt cx="3694613" cy="785516"/>
          </a:xfrm>
        </p:grpSpPr>
        <p:grpSp>
          <p:nvGrpSpPr>
            <p:cNvPr id="23578" name="Group 14">
              <a:extLst>
                <a:ext uri="{FF2B5EF4-FFF2-40B4-BE49-F238E27FC236}">
                  <a16:creationId xmlns:a16="http://schemas.microsoft.com/office/drawing/2014/main" id="{40207639-B361-1943-8406-CAF4EAD30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277" y="1867740"/>
              <a:ext cx="3694613" cy="785516"/>
              <a:chOff x="3966277" y="1867740"/>
              <a:chExt cx="3694613" cy="785516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F806674-BAE7-2145-86AF-C1A035407C2F}"/>
                  </a:ext>
                </a:extLst>
              </p:cNvPr>
              <p:cNvSpPr/>
              <p:nvPr/>
            </p:nvSpPr>
            <p:spPr bwMode="auto">
              <a:xfrm>
                <a:off x="3966277" y="2064914"/>
                <a:ext cx="3694613" cy="588342"/>
              </a:xfrm>
              <a:custGeom>
                <a:avLst/>
                <a:gdLst>
                  <a:gd name="connsiteX0" fmla="*/ 96702 w 1115298"/>
                  <a:gd name="connsiteY0" fmla="*/ 0 h 889686"/>
                  <a:gd name="connsiteX1" fmla="*/ 1115298 w 1115298"/>
                  <a:gd name="connsiteY1" fmla="*/ 45129 h 889686"/>
                  <a:gd name="connsiteX2" fmla="*/ 1025043 w 1115298"/>
                  <a:gd name="connsiteY2" fmla="*/ 889686 h 889686"/>
                  <a:gd name="connsiteX3" fmla="*/ 0 w 1115298"/>
                  <a:gd name="connsiteY3" fmla="*/ 696276 h 889686"/>
                  <a:gd name="connsiteX4" fmla="*/ 96702 w 1115298"/>
                  <a:gd name="connsiteY4" fmla="*/ 0 h 8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98" h="889686">
                    <a:moveTo>
                      <a:pt x="96702" y="0"/>
                    </a:moveTo>
                    <a:lnTo>
                      <a:pt x="1115298" y="45129"/>
                    </a:lnTo>
                    <a:lnTo>
                      <a:pt x="1025043" y="889686"/>
                    </a:lnTo>
                    <a:lnTo>
                      <a:pt x="0" y="696276"/>
                    </a:lnTo>
                    <a:lnTo>
                      <a:pt x="9670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81" name="TextBox 4">
                <a:extLst>
                  <a:ext uri="{FF2B5EF4-FFF2-40B4-BE49-F238E27FC236}">
                    <a16:creationId xmlns:a16="http://schemas.microsoft.com/office/drawing/2014/main" id="{A16DA2F3-4F89-3F4D-A3E9-2525F400C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2203" y="2146202"/>
                <a:ext cx="8644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is high.</a:t>
                </a:r>
              </a:p>
            </p:txBody>
          </p:sp>
          <p:sp>
            <p:nvSpPr>
              <p:cNvPr id="23582" name="TextBox 1">
                <a:extLst>
                  <a:ext uri="{FF2B5EF4-FFF2-40B4-BE49-F238E27FC236}">
                    <a16:creationId xmlns:a16="http://schemas.microsoft.com/office/drawing/2014/main" id="{586BDAB7-972E-934B-909D-A360B447B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269" y="1867740"/>
                <a:ext cx="1861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latin typeface="Times" pitchFamily="2" charset="0"/>
                  </a:rPr>
                  <a:t>P(       )</a:t>
                </a:r>
              </a:p>
            </p:txBody>
          </p:sp>
        </p:grpSp>
        <p:sp>
          <p:nvSpPr>
            <p:cNvPr id="23579" name="TextBox 2">
              <a:extLst>
                <a:ext uri="{FF2B5EF4-FFF2-40B4-BE49-F238E27FC236}">
                  <a16:creationId xmlns:a16="http://schemas.microsoft.com/office/drawing/2014/main" id="{D8818B5C-FC7D-124C-977D-EE88ABFB8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014" y="2003575"/>
              <a:ext cx="10459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warming climate </a:t>
              </a:r>
            </a:p>
          </p:txBody>
        </p:sp>
      </p:grpSp>
      <p:sp>
        <p:nvSpPr>
          <p:cNvPr id="23555" name="Title 1">
            <a:extLst>
              <a:ext uri="{FF2B5EF4-FFF2-40B4-BE49-F238E27FC236}">
                <a16:creationId xmlns:a16="http://schemas.microsoft.com/office/drawing/2014/main" id="{FFA11F35-1149-A74C-8FF5-93D73DB5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93663"/>
            <a:ext cx="5638800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Probabilistic Success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618D546F-7262-1243-BE1E-E6F39059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3BD91A75-CA6F-B94C-8D4E-4F454508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16CECA-8160-FA40-B5A5-9882FEA51F8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A8141F-9FCC-0B44-880D-7B3A6C463ECF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35CE0568-CF21-0C4D-A4A8-5090E6EB1770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6DE6397-E04C-1E4F-953A-2585627B958B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37">
              <a:extLst>
                <a:ext uri="{FF2B5EF4-FFF2-40B4-BE49-F238E27FC236}">
                  <a16:creationId xmlns:a16="http://schemas.microsoft.com/office/drawing/2014/main" id="{9EE37163-73C5-CE43-A39D-65E003619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DA30EFA0-F05D-6244-B56D-08B551373E08}"/>
              </a:ext>
            </a:extLst>
          </p:cNvPr>
          <p:cNvSpPr/>
          <p:nvPr/>
        </p:nvSpPr>
        <p:spPr bwMode="auto">
          <a:xfrm>
            <a:off x="4210050" y="1201738"/>
            <a:ext cx="3695700" cy="588962"/>
          </a:xfrm>
          <a:custGeom>
            <a:avLst/>
            <a:gdLst>
              <a:gd name="connsiteX0" fmla="*/ 96702 w 1115298"/>
              <a:gd name="connsiteY0" fmla="*/ 0 h 889686"/>
              <a:gd name="connsiteX1" fmla="*/ 1115298 w 1115298"/>
              <a:gd name="connsiteY1" fmla="*/ 45129 h 889686"/>
              <a:gd name="connsiteX2" fmla="*/ 1025043 w 1115298"/>
              <a:gd name="connsiteY2" fmla="*/ 889686 h 889686"/>
              <a:gd name="connsiteX3" fmla="*/ 0 w 1115298"/>
              <a:gd name="connsiteY3" fmla="*/ 696276 h 889686"/>
              <a:gd name="connsiteX4" fmla="*/ 96702 w 1115298"/>
              <a:gd name="connsiteY4" fmla="*/ 0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298" h="889686">
                <a:moveTo>
                  <a:pt x="96702" y="0"/>
                </a:moveTo>
                <a:lnTo>
                  <a:pt x="1115298" y="45129"/>
                </a:lnTo>
                <a:lnTo>
                  <a:pt x="1025043" y="889686"/>
                </a:lnTo>
                <a:lnTo>
                  <a:pt x="0" y="696276"/>
                </a:lnTo>
                <a:lnTo>
                  <a:pt x="96702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4">
            <a:extLst>
              <a:ext uri="{FF2B5EF4-FFF2-40B4-BE49-F238E27FC236}">
                <a16:creationId xmlns:a16="http://schemas.microsoft.com/office/drawing/2014/main" id="{FBE5D262-BBBC-1741-8C77-337E46AF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122363"/>
            <a:ext cx="269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Present climate and related terrestrial processes.</a:t>
            </a: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8FE83682-ED54-8044-B9FB-D3D1FE41B9E4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1538288"/>
            <a:ext cx="2708275" cy="2303462"/>
            <a:chOff x="1127125" y="1989138"/>
            <a:chExt cx="2708275" cy="230346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D2323C-FB6D-1842-98DF-D0CFB077C344}"/>
                </a:ext>
              </a:extLst>
            </p:cNvPr>
            <p:cNvSpPr/>
            <p:nvPr/>
          </p:nvSpPr>
          <p:spPr>
            <a:xfrm>
              <a:off x="1282700" y="3184525"/>
              <a:ext cx="2241550" cy="1108075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72" name="Group 33">
              <a:extLst>
                <a:ext uri="{FF2B5EF4-FFF2-40B4-BE49-F238E27FC236}">
                  <a16:creationId xmlns:a16="http://schemas.microsoft.com/office/drawing/2014/main" id="{5910D685-89AE-8343-A654-76E5CB6CD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25" y="1989138"/>
              <a:ext cx="2708275" cy="2241550"/>
              <a:chOff x="1127511" y="1988634"/>
              <a:chExt cx="2707270" cy="2242296"/>
            </a:xfrm>
          </p:grpSpPr>
          <p:sp>
            <p:nvSpPr>
              <p:cNvPr id="24" name="Bent Arrow 23">
                <a:extLst>
                  <a:ext uri="{FF2B5EF4-FFF2-40B4-BE49-F238E27FC236}">
                    <a16:creationId xmlns:a16="http://schemas.microsoft.com/office/drawing/2014/main" id="{0628A313-C670-6B4F-9338-C1A39061403F}"/>
                  </a:ext>
                </a:extLst>
              </p:cNvPr>
              <p:cNvSpPr/>
              <p:nvPr/>
            </p:nvSpPr>
            <p:spPr>
              <a:xfrm>
                <a:off x="2068549" y="1988634"/>
                <a:ext cx="1766232" cy="1232310"/>
              </a:xfrm>
              <a:prstGeom prst="bentArrow">
                <a:avLst>
                  <a:gd name="adj1" fmla="val 33040"/>
                  <a:gd name="adj2" fmla="val 29774"/>
                  <a:gd name="adj3" fmla="val 35050"/>
                  <a:gd name="adj4" fmla="val 43750"/>
                </a:avLst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74" name="TextBox 39">
                <a:extLst>
                  <a:ext uri="{FF2B5EF4-FFF2-40B4-BE49-F238E27FC236}">
                    <a16:creationId xmlns:a16="http://schemas.microsoft.com/office/drawing/2014/main" id="{B46B8C6E-D548-1449-8C16-B85FC43CD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074" y="2149707"/>
                <a:ext cx="16540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warrant outside the premises</a:t>
                </a:r>
              </a:p>
            </p:txBody>
          </p:sp>
          <p:sp>
            <p:nvSpPr>
              <p:cNvPr id="23575" name="TextBox 22">
                <a:extLst>
                  <a:ext uri="{FF2B5EF4-FFF2-40B4-BE49-F238E27FC236}">
                    <a16:creationId xmlns:a16="http://schemas.microsoft.com/office/drawing/2014/main" id="{C1B00B54-93BB-A348-A953-5DF350EFE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11" y="3215267"/>
                <a:ext cx="252141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FACT: our world is </a:t>
                </a:r>
                <a:r>
                  <a:rPr lang="en-US" altLang="en-US" sz="2000" i="1">
                    <a:latin typeface="Times" pitchFamily="2" charset="0"/>
                  </a:rPr>
                  <a:t>hospitable </a:t>
                </a:r>
                <a:r>
                  <a:rPr lang="en-US" altLang="en-US" sz="2000">
                    <a:latin typeface="Times" pitchFamily="2" charset="0"/>
                  </a:rPr>
                  <a:t>to this inductive inference.</a:t>
                </a:r>
              </a:p>
            </p:txBody>
          </p:sp>
        </p:grpSp>
      </p:grpSp>
      <p:pic>
        <p:nvPicPr>
          <p:cNvPr id="23563" name="Picture 32" descr="blue_marble.jpg">
            <a:extLst>
              <a:ext uri="{FF2B5EF4-FFF2-40B4-BE49-F238E27FC236}">
                <a16:creationId xmlns:a16="http://schemas.microsoft.com/office/drawing/2014/main" id="{2A75F2EE-788C-574E-A30A-94AA87A0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2" descr="blue_marble.jpg">
            <a:extLst>
              <a:ext uri="{FF2B5EF4-FFF2-40B4-BE49-F238E27FC236}">
                <a16:creationId xmlns:a16="http://schemas.microsoft.com/office/drawing/2014/main" id="{6033FB11-F2B2-0842-9E13-2E7295B3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3" descr="blue_marble_redder.jpg">
            <a:extLst>
              <a:ext uri="{FF2B5EF4-FFF2-40B4-BE49-F238E27FC236}">
                <a16:creationId xmlns:a16="http://schemas.microsoft.com/office/drawing/2014/main" id="{1B0459FF-3536-2D4E-B645-1259F038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2" descr="blue_marble.jpg">
            <a:extLst>
              <a:ext uri="{FF2B5EF4-FFF2-40B4-BE49-F238E27FC236}">
                <a16:creationId xmlns:a16="http://schemas.microsoft.com/office/drawing/2014/main" id="{D6A3B07D-8CC9-2D47-998C-3D9CE579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0500"/>
            <a:ext cx="7016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3" descr="blue_marble_redder.jpg">
            <a:extLst>
              <a:ext uri="{FF2B5EF4-FFF2-40B4-BE49-F238E27FC236}">
                <a16:creationId xmlns:a16="http://schemas.microsoft.com/office/drawing/2014/main" id="{884E900A-D5CC-914A-9744-A3C99C754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02834-3051-D742-8637-C23604044D60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3946525"/>
            <a:ext cx="3746500" cy="2405063"/>
            <a:chOff x="342040" y="3946023"/>
            <a:chExt cx="3746486" cy="2405147"/>
          </a:xfrm>
        </p:grpSpPr>
        <p:pic>
          <p:nvPicPr>
            <p:cNvPr id="23569" name="Picture 6" descr="IPCC Report.jpg">
              <a:extLst>
                <a:ext uri="{FF2B5EF4-FFF2-40B4-BE49-F238E27FC236}">
                  <a16:creationId xmlns:a16="http://schemas.microsoft.com/office/drawing/2014/main" id="{443EF993-22F3-6A49-A6ED-4EFEE39F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0" y="3985922"/>
              <a:ext cx="1828800" cy="236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Box 8">
              <a:extLst>
                <a:ext uri="{FF2B5EF4-FFF2-40B4-BE49-F238E27FC236}">
                  <a16:creationId xmlns:a16="http://schemas.microsoft.com/office/drawing/2014/main" id="{DE5B830F-EF19-A041-B4E9-6DB4807F7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551" y="3946023"/>
              <a:ext cx="17929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Warranting facts in the detailed climate models.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5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2951</Words>
  <Application>Microsoft Macintosh PowerPoint</Application>
  <PresentationFormat>On-screen Show (4:3)</PresentationFormat>
  <Paragraphs>629</Paragraphs>
  <Slides>55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Abadi MT Condensed Extra Bold</vt:lpstr>
      <vt:lpstr>Arial</vt:lpstr>
      <vt:lpstr>Calibri</vt:lpstr>
      <vt:lpstr>Times</vt:lpstr>
      <vt:lpstr>Times New Roman</vt:lpstr>
      <vt:lpstr>Office Theme</vt:lpstr>
      <vt:lpstr>Why Not Bayes</vt:lpstr>
      <vt:lpstr>Material Theory of Induction</vt:lpstr>
      <vt:lpstr>PowerPoint Presentation</vt:lpstr>
      <vt:lpstr>The Claims</vt:lpstr>
      <vt:lpstr>Main Claim</vt:lpstr>
      <vt:lpstr>Four Supporting Claims</vt:lpstr>
      <vt:lpstr>Inductive inference  is ampliative. Therefore, it only succeeds in environments factually hospitable to it. </vt:lpstr>
      <vt:lpstr>Induction</vt:lpstr>
      <vt:lpstr>Probabilistic Success</vt:lpstr>
      <vt:lpstr>What can go wrong?</vt:lpstr>
      <vt:lpstr>Probabilistic Failure</vt:lpstr>
      <vt:lpstr>PowerPoint Presentation</vt:lpstr>
      <vt:lpstr>The Fallacy</vt:lpstr>
      <vt:lpstr>The Fallacy</vt:lpstr>
      <vt:lpstr>Our Space: Finite or Infinite?</vt:lpstr>
      <vt:lpstr> “Why is There Anything At All?”</vt:lpstr>
      <vt:lpstr>There are cases to which probabilistic analysis is demonstrably inapplicable.  </vt:lpstr>
      <vt:lpstr>Material Theory of Induction</vt:lpstr>
      <vt:lpstr>Complete neutrality, indifference </vt:lpstr>
      <vt:lpstr>Completely Neutral Support</vt:lpstr>
      <vt:lpstr>Cosmic parameter h over which we are completely ignorant (completely neutral support)</vt:lpstr>
      <vt:lpstr>Invariance under h’=1/h </vt:lpstr>
      <vt:lpstr>Completely Neutral Support</vt:lpstr>
      <vt:lpstr>Completely neutral support</vt:lpstr>
      <vt:lpstr>Imprecise Probabilities?</vt:lpstr>
      <vt:lpstr>“Surface Logic”       Analogy in Geometry</vt:lpstr>
      <vt:lpstr>The Infinite Lottery</vt:lpstr>
      <vt:lpstr>A fair lottery machine</vt:lpstr>
      <vt:lpstr>Odd and even</vt:lpstr>
      <vt:lpstr>Co-infinite Infinite Sets</vt:lpstr>
      <vt:lpstr>Outcome sets equivalent under label independence</vt:lpstr>
      <vt:lpstr>Equivalent sets have equal chances.</vt:lpstr>
      <vt:lpstr>Chance Properties of Infinite Lottery Inhospitable to Probabilites</vt:lpstr>
      <vt:lpstr>All arguments for probabilism are circular.</vt:lpstr>
      <vt:lpstr>Arguments for Probabilism</vt:lpstr>
      <vt:lpstr>A Dutch Book</vt:lpstr>
      <vt:lpstr>A Dutch Book Theorem</vt:lpstr>
      <vt:lpstr>PowerPoint Presentation</vt:lpstr>
      <vt:lpstr>Accuracy/Scoring Rules</vt:lpstr>
      <vt:lpstr>Alternative Scoring Rules</vt:lpstr>
      <vt:lpstr>Regress of Reasons</vt:lpstr>
      <vt:lpstr>All calculi of inductive inference are incomplete.</vt:lpstr>
      <vt:lpstr>The Bayesian Lacuna</vt:lpstr>
      <vt:lpstr> </vt:lpstr>
      <vt:lpstr>Incompleteness sketched</vt:lpstr>
      <vt:lpstr>Conclusion </vt:lpstr>
      <vt:lpstr>Main Claim</vt:lpstr>
      <vt:lpstr>PowerPoint Presentation</vt:lpstr>
      <vt:lpstr>PowerPoint Presentation</vt:lpstr>
      <vt:lpstr>The Doomsday Argument</vt:lpstr>
      <vt:lpstr>Doomsday Argument        (Bayesian analysis)</vt:lpstr>
      <vt:lpstr>Discard Additivity, Keep Bayesian Dynamics</vt:lpstr>
      <vt:lpstr>Doomsday Argument (Barest non-probabilistic reanalysis.)</vt:lpstr>
      <vt:lpstr>Doomsday Argument (Bayesian analysis again)</vt:lpstr>
      <vt:lpstr>A Richer Non-Probabilistic Analysis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467</cp:revision>
  <dcterms:created xsi:type="dcterms:W3CDTF">2016-02-23T16:10:45Z</dcterms:created>
  <dcterms:modified xsi:type="dcterms:W3CDTF">2022-05-31T02:00:05Z</dcterms:modified>
</cp:coreProperties>
</file>