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73"/>
  </p:notesMasterIdLst>
  <p:handoutMasterIdLst>
    <p:handoutMasterId r:id="rId74"/>
  </p:handoutMasterIdLst>
  <p:sldIdLst>
    <p:sldId id="257" r:id="rId2"/>
    <p:sldId id="319" r:id="rId3"/>
    <p:sldId id="320" r:id="rId4"/>
    <p:sldId id="281" r:id="rId5"/>
    <p:sldId id="282" r:id="rId6"/>
    <p:sldId id="283" r:id="rId7"/>
    <p:sldId id="325" r:id="rId8"/>
    <p:sldId id="284" r:id="rId9"/>
    <p:sldId id="286" r:id="rId10"/>
    <p:sldId id="287" r:id="rId11"/>
    <p:sldId id="288" r:id="rId12"/>
    <p:sldId id="289" r:id="rId13"/>
    <p:sldId id="290" r:id="rId14"/>
    <p:sldId id="291" r:id="rId15"/>
    <p:sldId id="285" r:id="rId16"/>
    <p:sldId id="292" r:id="rId17"/>
    <p:sldId id="293" r:id="rId18"/>
    <p:sldId id="294" r:id="rId19"/>
    <p:sldId id="295" r:id="rId20"/>
    <p:sldId id="315" r:id="rId21"/>
    <p:sldId id="316" r:id="rId22"/>
    <p:sldId id="317" r:id="rId23"/>
    <p:sldId id="296" r:id="rId24"/>
    <p:sldId id="297" r:id="rId25"/>
    <p:sldId id="298" r:id="rId26"/>
    <p:sldId id="299" r:id="rId27"/>
    <p:sldId id="300" r:id="rId28"/>
    <p:sldId id="301" r:id="rId29"/>
    <p:sldId id="302" r:id="rId30"/>
    <p:sldId id="303" r:id="rId31"/>
    <p:sldId id="304" r:id="rId32"/>
    <p:sldId id="305" r:id="rId33"/>
    <p:sldId id="306" r:id="rId34"/>
    <p:sldId id="307" r:id="rId35"/>
    <p:sldId id="308" r:id="rId36"/>
    <p:sldId id="309" r:id="rId37"/>
    <p:sldId id="310" r:id="rId38"/>
    <p:sldId id="311" r:id="rId39"/>
    <p:sldId id="312" r:id="rId40"/>
    <p:sldId id="327" r:id="rId41"/>
    <p:sldId id="326" r:id="rId42"/>
    <p:sldId id="328" r:id="rId43"/>
    <p:sldId id="313" r:id="rId44"/>
    <p:sldId id="321" r:id="rId45"/>
    <p:sldId id="269" r:id="rId46"/>
    <p:sldId id="270" r:id="rId47"/>
    <p:sldId id="271" r:id="rId48"/>
    <p:sldId id="258" r:id="rId49"/>
    <p:sldId id="259" r:id="rId50"/>
    <p:sldId id="279" r:id="rId51"/>
    <p:sldId id="260" r:id="rId52"/>
    <p:sldId id="278" r:id="rId53"/>
    <p:sldId id="261" r:id="rId54"/>
    <p:sldId id="280" r:id="rId55"/>
    <p:sldId id="262" r:id="rId56"/>
    <p:sldId id="263" r:id="rId57"/>
    <p:sldId id="264" r:id="rId58"/>
    <p:sldId id="265" r:id="rId59"/>
    <p:sldId id="266" r:id="rId60"/>
    <p:sldId id="267" r:id="rId61"/>
    <p:sldId id="268" r:id="rId62"/>
    <p:sldId id="275" r:id="rId63"/>
    <p:sldId id="276" r:id="rId64"/>
    <p:sldId id="273" r:id="rId65"/>
    <p:sldId id="329" r:id="rId66"/>
    <p:sldId id="323" r:id="rId67"/>
    <p:sldId id="324" r:id="rId68"/>
    <p:sldId id="331" r:id="rId69"/>
    <p:sldId id="332" r:id="rId70"/>
    <p:sldId id="333" r:id="rId71"/>
    <p:sldId id="330" r:id="rId7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9"/>
    <a:srgbClr val="FFFF66"/>
    <a:srgbClr val="FFC8FF"/>
    <a:srgbClr val="FFC8C8"/>
    <a:srgbClr val="C8FFC8"/>
    <a:srgbClr val="C8DC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89" d="100"/>
          <a:sy n="189" d="100"/>
        </p:scale>
        <p:origin x="-208" y="-112"/>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notesMaster" Target="notesMasters/notesMaster1.xml"/><Relationship Id="rId74" Type="http://schemas.openxmlformats.org/officeDocument/2006/relationships/handoutMaster" Target="handoutMasters/handoutMaster1.xml"/><Relationship Id="rId75" Type="http://schemas.openxmlformats.org/officeDocument/2006/relationships/printerSettings" Target="printerSettings/printerSettings1.bin"/><Relationship Id="rId76" Type="http://schemas.openxmlformats.org/officeDocument/2006/relationships/presProps" Target="presProps.xml"/><Relationship Id="rId77" Type="http://schemas.openxmlformats.org/officeDocument/2006/relationships/viewProps" Target="viewProps.xml"/><Relationship Id="rId78" Type="http://schemas.openxmlformats.org/officeDocument/2006/relationships/theme" Target="theme/theme1.xml"/><Relationship Id="rId79"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884034A-8F97-9E46-AEDC-E5706C929F60}" type="datetimeFigureOut">
              <a:rPr lang="en-US" smtClean="0"/>
              <a:t>5/31/18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76502C8-7AE9-0842-A4D3-DEFBAE049D5C}" type="slidenum">
              <a:rPr lang="en-US" smtClean="0"/>
              <a:t>‹#›</a:t>
            </a:fld>
            <a:endParaRPr lang="en-US"/>
          </a:p>
        </p:txBody>
      </p:sp>
    </p:spTree>
    <p:extLst>
      <p:ext uri="{BB962C8B-B14F-4D97-AF65-F5344CB8AC3E}">
        <p14:creationId xmlns:p14="http://schemas.microsoft.com/office/powerpoint/2010/main" val="8072747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2661F4-7ACC-0447-A9A8-CB5A2766A667}" type="datetimeFigureOut">
              <a:rPr lang="en-US" smtClean="0"/>
              <a:t>5/31/18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546DD8-50FB-144A-8EA0-F4FB24C0A360}" type="slidenum">
              <a:rPr lang="en-US" smtClean="0"/>
              <a:t>‹#›</a:t>
            </a:fld>
            <a:endParaRPr lang="en-US"/>
          </a:p>
        </p:txBody>
      </p:sp>
    </p:spTree>
    <p:extLst>
      <p:ext uri="{BB962C8B-B14F-4D97-AF65-F5344CB8AC3E}">
        <p14:creationId xmlns:p14="http://schemas.microsoft.com/office/powerpoint/2010/main" val="326313092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EBCD7B3A-EAFF-1E4A-BFE0-0D5B4FF56177}" type="slidenum">
              <a:rPr lang="en-US" sz="1200"/>
              <a:pPr/>
              <a:t>48</a:t>
            </a:fld>
            <a:endParaRPr lang="en-US"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B3E2F231-2482-1242-9078-5ABE19A26520}" type="slidenum">
              <a:rPr lang="en-US" sz="1200"/>
              <a:pPr/>
              <a:t>60</a:t>
            </a:fld>
            <a:endParaRPr lang="en-US" sz="120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0B6BDC5A-1D2B-EE43-B3EA-02C7266A45D4}" type="slidenum">
              <a:rPr lang="en-US" sz="1200"/>
              <a:pPr/>
              <a:t>61</a:t>
            </a:fld>
            <a:endParaRPr lang="en-US" sz="120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FBB04363-1ABF-2440-B89E-CCCC8054DFDE}" type="slidenum">
              <a:rPr lang="en-US" sz="1200"/>
              <a:pPr/>
              <a:t>49</a:t>
            </a:fld>
            <a:endParaRPr lang="en-US" sz="12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12E20271-8A81-1944-8559-52AEDAE1A2E9}" type="slidenum">
              <a:rPr lang="en-US" sz="1200"/>
              <a:pPr/>
              <a:t>51</a:t>
            </a:fld>
            <a:endParaRPr lang="en-US" sz="120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C5E3D1DA-EAFC-A04C-A4F1-D85B8A6A800F}" type="slidenum">
              <a:rPr lang="en-US" sz="1200"/>
              <a:pPr/>
              <a:t>53</a:t>
            </a:fld>
            <a:endParaRPr lang="en-US" sz="120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F2EDB04D-3746-5647-A2B2-D238E217DDE5}" type="slidenum">
              <a:rPr lang="en-US" sz="1200"/>
              <a:pPr/>
              <a:t>55</a:t>
            </a:fld>
            <a:endParaRPr lang="en-US"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49C9C18E-329F-6948-B6A8-A3074533D68D}" type="slidenum">
              <a:rPr lang="en-US" sz="1200"/>
              <a:pPr/>
              <a:t>56</a:t>
            </a:fld>
            <a:endParaRPr lang="en-US" sz="120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9C40D885-19D3-6A4B-9D45-06ADB7F682B8}" type="slidenum">
              <a:rPr lang="en-US" sz="1200"/>
              <a:pPr/>
              <a:t>57</a:t>
            </a:fld>
            <a:endParaRPr lang="en-US" sz="12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085FB362-F659-8F42-BC51-65E53652F95E}" type="slidenum">
              <a:rPr lang="en-US" sz="1200"/>
              <a:pPr/>
              <a:t>58</a:t>
            </a:fld>
            <a:endParaRPr lang="en-US" sz="120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D3593B74-0CEF-5344-94C0-6C650D9D54E8}" type="slidenum">
              <a:rPr lang="en-US" sz="1200"/>
              <a:pPr/>
              <a:t>59</a:t>
            </a:fld>
            <a:endParaRPr lang="en-US" sz="120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3361A3-4FCF-2146-BFC6-E351578FF5D2}" type="datetime1">
              <a:rPr lang="en-US" smtClean="0"/>
              <a:t>5/31/18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B7777-FCE2-1A4D-90B6-6E38C49805FD}" type="slidenum">
              <a:rPr lang="en-US" smtClean="0"/>
              <a:t>‹#›</a:t>
            </a:fld>
            <a:endParaRPr lang="en-US"/>
          </a:p>
        </p:txBody>
      </p:sp>
    </p:spTree>
    <p:extLst>
      <p:ext uri="{BB962C8B-B14F-4D97-AF65-F5344CB8AC3E}">
        <p14:creationId xmlns:p14="http://schemas.microsoft.com/office/powerpoint/2010/main" val="758316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A3647F-8562-B140-B47B-CB1020D52CD1}" type="datetime1">
              <a:rPr lang="en-US" smtClean="0"/>
              <a:t>5/31/18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B7777-FCE2-1A4D-90B6-6E38C49805FD}" type="slidenum">
              <a:rPr lang="en-US" smtClean="0"/>
              <a:t>‹#›</a:t>
            </a:fld>
            <a:endParaRPr lang="en-US"/>
          </a:p>
        </p:txBody>
      </p:sp>
    </p:spTree>
    <p:extLst>
      <p:ext uri="{BB962C8B-B14F-4D97-AF65-F5344CB8AC3E}">
        <p14:creationId xmlns:p14="http://schemas.microsoft.com/office/powerpoint/2010/main" val="2295571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8E76F8-E191-DB4F-8739-0747D4351D85}" type="datetime1">
              <a:rPr lang="en-US" smtClean="0"/>
              <a:t>5/31/18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B7777-FCE2-1A4D-90B6-6E38C49805FD}" type="slidenum">
              <a:rPr lang="en-US" smtClean="0"/>
              <a:t>‹#›</a:t>
            </a:fld>
            <a:endParaRPr lang="en-US"/>
          </a:p>
        </p:txBody>
      </p:sp>
    </p:spTree>
    <p:extLst>
      <p:ext uri="{BB962C8B-B14F-4D97-AF65-F5344CB8AC3E}">
        <p14:creationId xmlns:p14="http://schemas.microsoft.com/office/powerpoint/2010/main" val="426184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DFCDF2-29FE-054F-A12B-6E7CF72A0BEB}" type="datetime1">
              <a:rPr lang="en-US" smtClean="0"/>
              <a:t>5/31/18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B7777-FCE2-1A4D-90B6-6E38C49805FD}" type="slidenum">
              <a:rPr lang="en-US" smtClean="0"/>
              <a:t>‹#›</a:t>
            </a:fld>
            <a:endParaRPr lang="en-US"/>
          </a:p>
        </p:txBody>
      </p:sp>
    </p:spTree>
    <p:extLst>
      <p:ext uri="{BB962C8B-B14F-4D97-AF65-F5344CB8AC3E}">
        <p14:creationId xmlns:p14="http://schemas.microsoft.com/office/powerpoint/2010/main" val="2668917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AD533E-8E88-F743-BC4A-6913C5C6492B}" type="datetime1">
              <a:rPr lang="en-US" smtClean="0"/>
              <a:t>5/31/18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B7777-FCE2-1A4D-90B6-6E38C49805FD}" type="slidenum">
              <a:rPr lang="en-US" smtClean="0"/>
              <a:t>‹#›</a:t>
            </a:fld>
            <a:endParaRPr lang="en-US"/>
          </a:p>
        </p:txBody>
      </p:sp>
    </p:spTree>
    <p:extLst>
      <p:ext uri="{BB962C8B-B14F-4D97-AF65-F5344CB8AC3E}">
        <p14:creationId xmlns:p14="http://schemas.microsoft.com/office/powerpoint/2010/main" val="2788989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49140F-877F-A047-85C0-AC04BC9C277E}" type="datetime1">
              <a:rPr lang="en-US" smtClean="0"/>
              <a:t>5/31/18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B7777-FCE2-1A4D-90B6-6E38C49805FD}" type="slidenum">
              <a:rPr lang="en-US" smtClean="0"/>
              <a:t>‹#›</a:t>
            </a:fld>
            <a:endParaRPr lang="en-US"/>
          </a:p>
        </p:txBody>
      </p:sp>
    </p:spTree>
    <p:extLst>
      <p:ext uri="{BB962C8B-B14F-4D97-AF65-F5344CB8AC3E}">
        <p14:creationId xmlns:p14="http://schemas.microsoft.com/office/powerpoint/2010/main" val="2252807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C09C4A-D0CF-CC47-8F97-9235EAF67302}" type="datetime1">
              <a:rPr lang="en-US" smtClean="0"/>
              <a:t>5/31/18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BB7777-FCE2-1A4D-90B6-6E38C49805FD}" type="slidenum">
              <a:rPr lang="en-US" smtClean="0"/>
              <a:t>‹#›</a:t>
            </a:fld>
            <a:endParaRPr lang="en-US"/>
          </a:p>
        </p:txBody>
      </p:sp>
    </p:spTree>
    <p:extLst>
      <p:ext uri="{BB962C8B-B14F-4D97-AF65-F5344CB8AC3E}">
        <p14:creationId xmlns:p14="http://schemas.microsoft.com/office/powerpoint/2010/main" val="631200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D48F6E-0587-314B-8A6F-88C5431D8EE7}" type="datetime1">
              <a:rPr lang="en-US" smtClean="0"/>
              <a:t>5/31/18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BB7777-FCE2-1A4D-90B6-6E38C49805FD}" type="slidenum">
              <a:rPr lang="en-US" smtClean="0"/>
              <a:t>‹#›</a:t>
            </a:fld>
            <a:endParaRPr lang="en-US"/>
          </a:p>
        </p:txBody>
      </p:sp>
    </p:spTree>
    <p:extLst>
      <p:ext uri="{BB962C8B-B14F-4D97-AF65-F5344CB8AC3E}">
        <p14:creationId xmlns:p14="http://schemas.microsoft.com/office/powerpoint/2010/main" val="2332222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959FDF-F341-5E4D-9DB4-753C6C72F347}" type="datetime1">
              <a:rPr lang="en-US" smtClean="0"/>
              <a:t>5/31/18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BB7777-FCE2-1A4D-90B6-6E38C49805FD}" type="slidenum">
              <a:rPr lang="en-US" smtClean="0"/>
              <a:t>‹#›</a:t>
            </a:fld>
            <a:endParaRPr lang="en-US"/>
          </a:p>
        </p:txBody>
      </p:sp>
    </p:spTree>
    <p:extLst>
      <p:ext uri="{BB962C8B-B14F-4D97-AF65-F5344CB8AC3E}">
        <p14:creationId xmlns:p14="http://schemas.microsoft.com/office/powerpoint/2010/main" val="655102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F6D82E-C653-4F41-8392-F032F0F45848}" type="datetime1">
              <a:rPr lang="en-US" smtClean="0"/>
              <a:t>5/31/18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B7777-FCE2-1A4D-90B6-6E38C49805FD}" type="slidenum">
              <a:rPr lang="en-US" smtClean="0"/>
              <a:t>‹#›</a:t>
            </a:fld>
            <a:endParaRPr lang="en-US"/>
          </a:p>
        </p:txBody>
      </p:sp>
    </p:spTree>
    <p:extLst>
      <p:ext uri="{BB962C8B-B14F-4D97-AF65-F5344CB8AC3E}">
        <p14:creationId xmlns:p14="http://schemas.microsoft.com/office/powerpoint/2010/main" val="570462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DD3848-35BE-D341-8626-9F7A04862AF2}" type="datetime1">
              <a:rPr lang="en-US" smtClean="0"/>
              <a:t>5/31/18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B7777-FCE2-1A4D-90B6-6E38C49805FD}" type="slidenum">
              <a:rPr lang="en-US" smtClean="0"/>
              <a:t>‹#›</a:t>
            </a:fld>
            <a:endParaRPr lang="en-US"/>
          </a:p>
        </p:txBody>
      </p:sp>
    </p:spTree>
    <p:extLst>
      <p:ext uri="{BB962C8B-B14F-4D97-AF65-F5344CB8AC3E}">
        <p14:creationId xmlns:p14="http://schemas.microsoft.com/office/powerpoint/2010/main" val="35570112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64332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0" y="6363869"/>
            <a:ext cx="681702" cy="49413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E2B313-191C-E042-9335-637CACECA9A0}" type="datetime1">
              <a:rPr lang="en-US" smtClean="0"/>
              <a:t>5/31/18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BB7777-FCE2-1A4D-90B6-6E38C49805FD}" type="slidenum">
              <a:rPr lang="en-US" smtClean="0"/>
              <a:t>‹#›</a:t>
            </a:fld>
            <a:endParaRPr lang="en-US" dirty="0"/>
          </a:p>
        </p:txBody>
      </p:sp>
    </p:spTree>
    <p:extLst>
      <p:ext uri="{BB962C8B-B14F-4D97-AF65-F5344CB8AC3E}">
        <p14:creationId xmlns:p14="http://schemas.microsoft.com/office/powerpoint/2010/main" val="19189293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hf hdr="0" ftr="0" dt="0"/>
  <p:txStyles>
    <p:titleStyle>
      <a:lvl1pPr algn="l" defTabSz="457200" rtl="0" eaLnBrk="1" latinLnBrk="0" hangingPunct="1">
        <a:spcBef>
          <a:spcPct val="0"/>
        </a:spcBef>
        <a:buNone/>
        <a:defRPr sz="3600" b="0" kern="1200">
          <a:solidFill>
            <a:schemeClr val="tx1"/>
          </a:solidFill>
          <a:latin typeface="Times"/>
          <a:ea typeface="+mj-ea"/>
          <a:cs typeface="Times"/>
        </a:defRPr>
      </a:lvl1pPr>
    </p:titleStyle>
    <p:bodyStyle>
      <a:lvl1pPr marL="0" indent="0" algn="l" defTabSz="457200" rtl="0" eaLnBrk="1" latinLnBrk="0" hangingPunct="1">
        <a:spcBef>
          <a:spcPct val="20000"/>
        </a:spcBef>
        <a:buFontTx/>
        <a:buNone/>
        <a:defRPr sz="1800" kern="1200">
          <a:solidFill>
            <a:schemeClr val="tx1"/>
          </a:solidFill>
          <a:latin typeface="Times"/>
          <a:ea typeface="+mn-ea"/>
          <a:cs typeface="Times"/>
        </a:defRPr>
      </a:lvl1pPr>
      <a:lvl2pPr marL="457200" indent="0" algn="l" defTabSz="457200" rtl="0" eaLnBrk="1" latinLnBrk="0" hangingPunct="1">
        <a:spcBef>
          <a:spcPct val="20000"/>
        </a:spcBef>
        <a:buFontTx/>
        <a:buNone/>
        <a:defRPr sz="2800" kern="1200">
          <a:solidFill>
            <a:schemeClr val="tx1"/>
          </a:solidFill>
          <a:latin typeface="Times"/>
          <a:ea typeface="+mn-ea"/>
          <a:cs typeface="Times"/>
        </a:defRPr>
      </a:lvl2pPr>
      <a:lvl3pPr marL="914400" indent="0" algn="l" defTabSz="457200" rtl="0" eaLnBrk="1" latinLnBrk="0" hangingPunct="1">
        <a:spcBef>
          <a:spcPct val="20000"/>
        </a:spcBef>
        <a:buFontTx/>
        <a:buNone/>
        <a:defRPr sz="2400" kern="1200">
          <a:solidFill>
            <a:schemeClr val="tx1"/>
          </a:solidFill>
          <a:latin typeface="Times"/>
          <a:ea typeface="+mn-ea"/>
          <a:cs typeface="Times"/>
        </a:defRPr>
      </a:lvl3pPr>
      <a:lvl4pPr marL="1371600" indent="0" algn="l" defTabSz="457200" rtl="0" eaLnBrk="1" latinLnBrk="0" hangingPunct="1">
        <a:spcBef>
          <a:spcPct val="20000"/>
        </a:spcBef>
        <a:buFontTx/>
        <a:buNone/>
        <a:defRPr sz="2000" kern="1200">
          <a:solidFill>
            <a:schemeClr val="tx1"/>
          </a:solidFill>
          <a:latin typeface="Times"/>
          <a:ea typeface="+mn-ea"/>
          <a:cs typeface="Times"/>
        </a:defRPr>
      </a:lvl4pPr>
      <a:lvl5pPr marL="1828800" indent="0" algn="l" defTabSz="457200" rtl="0" eaLnBrk="1" latinLnBrk="0" hangingPunct="1">
        <a:spcBef>
          <a:spcPct val="20000"/>
        </a:spcBef>
        <a:buFontTx/>
        <a:buNone/>
        <a:defRPr sz="2000" kern="1200">
          <a:solidFill>
            <a:schemeClr val="tx1"/>
          </a:solidFill>
          <a:latin typeface="Times"/>
          <a:ea typeface="+mn-ea"/>
          <a:cs typeface="Time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gif"/><Relationship Id="rId3"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gif"/><Relationship Id="rId3" Type="http://schemas.openxmlformats.org/officeDocument/2006/relationships/image" Target="../media/image10.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gif"/><Relationship Id="rId3" Type="http://schemas.openxmlformats.org/officeDocument/2006/relationships/image" Target="../media/image12.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gif"/><Relationship Id="rId4" Type="http://schemas.openxmlformats.org/officeDocument/2006/relationships/image" Target="../media/image16.gif"/><Relationship Id="rId5" Type="http://schemas.openxmlformats.org/officeDocument/2006/relationships/image" Target="../media/image17.gif"/><Relationship Id="rId1" Type="http://schemas.openxmlformats.org/officeDocument/2006/relationships/slideLayout" Target="../slideLayouts/slideLayout2.xml"/><Relationship Id="rId2" Type="http://schemas.openxmlformats.org/officeDocument/2006/relationships/image" Target="../media/image14.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oleObject" Target="Marie:Users:bryan:Dropbox:Academics:WorkInProgress:NortonGalileo:Submission4_PinP:Galileo_PinP.doc!OLE_LINK1" TargetMode="External"/><Relationship Id="rId4" Type="http://schemas.openxmlformats.org/officeDocument/2006/relationships/image" Target="../media/image18.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gi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gi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gi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gi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gi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gi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gif"/><Relationship Id="rId4" Type="http://schemas.openxmlformats.org/officeDocument/2006/relationships/image" Target="../media/image16.gif"/><Relationship Id="rId5" Type="http://schemas.openxmlformats.org/officeDocument/2006/relationships/image" Target="../media/image17.gif"/><Relationship Id="rId1" Type="http://schemas.openxmlformats.org/officeDocument/2006/relationships/slideLayout" Target="../slideLayouts/slideLayout2.xml"/><Relationship Id="rId2" Type="http://schemas.openxmlformats.org/officeDocument/2006/relationships/image" Target="../media/image14.gi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 Id="rId3" Type="http://schemas.openxmlformats.org/officeDocument/2006/relationships/image" Target="../media/image2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9.jpeg"/></Relationships>
</file>

<file path=ppt/slides/_rels/slide49.xml.rels><?xml version="1.0" encoding="UTF-8" standalone="yes"?>
<Relationships xmlns="http://schemas.openxmlformats.org/package/2006/relationships"><Relationship Id="rId3" Type="http://schemas.openxmlformats.org/officeDocument/2006/relationships/image" Target="../media/image30.gif"/><Relationship Id="rId4" Type="http://schemas.openxmlformats.org/officeDocument/2006/relationships/image" Target="../media/image31.png"/><Relationship Id="rId5" Type="http://schemas.openxmlformats.org/officeDocument/2006/relationships/image" Target="../media/image32.pn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6.e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6.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37.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38.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57.xml.rels><?xml version="1.0" encoding="UTF-8" standalone="yes"?>
<Relationships xmlns="http://schemas.openxmlformats.org/package/2006/relationships"><Relationship Id="rId3" Type="http://schemas.openxmlformats.org/officeDocument/2006/relationships/image" Target="../media/image39.jpeg"/><Relationship Id="rId4" Type="http://schemas.openxmlformats.org/officeDocument/2006/relationships/image" Target="../media/image40.gif"/><Relationship Id="rId5" Type="http://schemas.openxmlformats.org/officeDocument/2006/relationships/image" Target="../media/image33.png"/><Relationship Id="rId6" Type="http://schemas.openxmlformats.org/officeDocument/2006/relationships/image" Target="../media/image41.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58.xml.rels><?xml version="1.0" encoding="UTF-8" standalone="yes"?>
<Relationships xmlns="http://schemas.openxmlformats.org/package/2006/relationships"><Relationship Id="rId3" Type="http://schemas.openxmlformats.org/officeDocument/2006/relationships/image" Target="../media/image39.jpeg"/><Relationship Id="rId4" Type="http://schemas.openxmlformats.org/officeDocument/2006/relationships/image" Target="../media/image34.png"/><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59.xml.rels><?xml version="1.0" encoding="UTF-8" standalone="yes"?>
<Relationships xmlns="http://schemas.openxmlformats.org/package/2006/relationships"><Relationship Id="rId3" Type="http://schemas.openxmlformats.org/officeDocument/2006/relationships/image" Target="../media/image39.jpeg"/><Relationship Id="rId4" Type="http://schemas.openxmlformats.org/officeDocument/2006/relationships/image" Target="../media/image35.png"/><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 Id="rId3" Type="http://schemas.openxmlformats.org/officeDocument/2006/relationships/image" Target="../media/image5.jpeg"/></Relationships>
</file>

<file path=ppt/slides/_rels/slide60.xml.rels><?xml version="1.0" encoding="UTF-8" standalone="yes"?>
<Relationships xmlns="http://schemas.openxmlformats.org/package/2006/relationships"><Relationship Id="rId3" Type="http://schemas.openxmlformats.org/officeDocument/2006/relationships/image" Target="../media/image39.jpeg"/><Relationship Id="rId4" Type="http://schemas.openxmlformats.org/officeDocument/2006/relationships/image" Target="../media/image35.png"/><Relationship Id="rId5" Type="http://schemas.openxmlformats.org/officeDocument/2006/relationships/image" Target="../media/image42.gif"/><Relationship Id="rId6" Type="http://schemas.openxmlformats.org/officeDocument/2006/relationships/image" Target="../media/image32.pn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3.jpg"/><Relationship Id="rId3" Type="http://schemas.openxmlformats.org/officeDocument/2006/relationships/image" Target="../media/image44.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5.png"/><Relationship Id="rId3" Type="http://schemas.openxmlformats.org/officeDocument/2006/relationships/image" Target="../media/image46.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jpeg"/><Relationship Id="rId3" Type="http://schemas.openxmlformats.org/officeDocument/2006/relationships/image" Target="../media/image48.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jpg"/><Relationship Id="rId3" Type="http://schemas.openxmlformats.org/officeDocument/2006/relationships/image" Target="../media/image5.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jp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png"/><Relationship Id="rId3" Type="http://schemas.openxmlformats.org/officeDocument/2006/relationships/image" Target="../media/image52.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2621643" y="404359"/>
            <a:ext cx="5859010" cy="4212998"/>
          </a:xfrm>
          <a:custGeom>
            <a:avLst/>
            <a:gdLst>
              <a:gd name="connsiteX0" fmla="*/ 4212861 w 5854638"/>
              <a:gd name="connsiteY0" fmla="*/ 0 h 4692672"/>
              <a:gd name="connsiteX1" fmla="*/ 5854638 w 5854638"/>
              <a:gd name="connsiteY1" fmla="*/ 3608557 h 4692672"/>
              <a:gd name="connsiteX2" fmla="*/ 2540107 w 5854638"/>
              <a:gd name="connsiteY2" fmla="*/ 4692672 h 4692672"/>
              <a:gd name="connsiteX3" fmla="*/ 0 w 5854638"/>
              <a:gd name="connsiteY3" fmla="*/ 2214693 h 4692672"/>
              <a:gd name="connsiteX4" fmla="*/ 4212861 w 5854638"/>
              <a:gd name="connsiteY4" fmla="*/ 0 h 4692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54638" h="4692672">
                <a:moveTo>
                  <a:pt x="4212861" y="0"/>
                </a:moveTo>
                <a:lnTo>
                  <a:pt x="5854638" y="3608557"/>
                </a:lnTo>
                <a:lnTo>
                  <a:pt x="2540107" y="4692672"/>
                </a:lnTo>
                <a:lnTo>
                  <a:pt x="0" y="2214693"/>
                </a:lnTo>
                <a:lnTo>
                  <a:pt x="4212861" y="0"/>
                </a:lnTo>
                <a:close/>
              </a:path>
            </a:pathLst>
          </a:custGeom>
          <a:solidFill>
            <a:srgbClr val="C8DD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363" name="Title 1"/>
          <p:cNvSpPr>
            <a:spLocks noGrp="1"/>
          </p:cNvSpPr>
          <p:nvPr>
            <p:ph type="title"/>
          </p:nvPr>
        </p:nvSpPr>
        <p:spPr>
          <a:xfrm>
            <a:off x="446602" y="473982"/>
            <a:ext cx="6267615" cy="2917509"/>
          </a:xfrm>
        </p:spPr>
        <p:txBody>
          <a:bodyPr/>
          <a:lstStyle/>
          <a:p>
            <a:pPr algn="r" eaLnBrk="1" hangingPunct="1"/>
            <a:r>
              <a:rPr lang="en-US" sz="4800" dirty="0" smtClean="0">
                <a:latin typeface="Times" charset="0"/>
                <a:ea typeface="ヒラギノ角ゴ Pro W3" charset="0"/>
                <a:cs typeface="ヒラギノ角ゴ Pro W3" charset="0"/>
              </a:rPr>
              <a:t>Galileo and Einstein</a:t>
            </a:r>
            <a:br>
              <a:rPr lang="en-US" sz="4800" dirty="0" smtClean="0">
                <a:latin typeface="Times" charset="0"/>
                <a:ea typeface="ヒラギノ角ゴ Pro W3" charset="0"/>
                <a:cs typeface="ヒラギノ角ゴ Pro W3" charset="0"/>
              </a:rPr>
            </a:br>
            <a:r>
              <a:rPr lang="en-US" sz="2800" dirty="0" smtClean="0">
                <a:latin typeface="Times" charset="0"/>
                <a:ea typeface="ヒラギノ角ゴ Pro W3" charset="0"/>
                <a:cs typeface="ヒラギノ角ゴ Pro W3" charset="0"/>
              </a:rPr>
              <a:t>Two Recalcitrant Thought Experiments</a:t>
            </a:r>
            <a:r>
              <a:rPr lang="en-US" dirty="0">
                <a:latin typeface="Times" charset="0"/>
                <a:ea typeface="ヒラギノ角ゴ Pro W3" charset="0"/>
                <a:cs typeface="ヒラギノ角ゴ Pro W3" charset="0"/>
              </a:rPr>
              <a:t/>
            </a:r>
            <a:br>
              <a:rPr lang="en-US" dirty="0">
                <a:latin typeface="Times" charset="0"/>
                <a:ea typeface="ヒラギノ角ゴ Pro W3" charset="0"/>
                <a:cs typeface="ヒラギノ角ゴ Pro W3" charset="0"/>
              </a:rPr>
            </a:br>
            <a:endParaRPr lang="en-US" sz="4800" dirty="0">
              <a:latin typeface="Times" charset="0"/>
              <a:ea typeface="ヒラギノ角ゴ Pro W3" charset="0"/>
              <a:cs typeface="ヒラギノ角ゴ Pro W3" charset="0"/>
            </a:endParaRPr>
          </a:p>
        </p:txBody>
      </p:sp>
      <p:sp>
        <p:nvSpPr>
          <p:cNvPr id="1536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ヒラギノ角ゴ Pro W3" charset="0"/>
                <a:cs typeface="ヒラギノ角ゴ Pro W3" charset="0"/>
              </a:defRPr>
            </a:lvl1pPr>
            <a:lvl2pPr marL="37931725" indent="-37474525">
              <a:defRPr sz="2400">
                <a:solidFill>
                  <a:schemeClr val="tx1"/>
                </a:solidFill>
                <a:latin typeface="Times" charset="0"/>
                <a:ea typeface="ヒラギノ角ゴ Pro W3" charset="0"/>
                <a:cs typeface="ヒラギノ角ゴ Pro W3" charset="0"/>
              </a:defRPr>
            </a:lvl2pPr>
            <a:lvl3pPr>
              <a:defRPr sz="2400">
                <a:solidFill>
                  <a:schemeClr val="tx1"/>
                </a:solidFill>
                <a:latin typeface="Times" charset="0"/>
                <a:ea typeface="ヒラギノ角ゴ Pro W3" charset="0"/>
                <a:cs typeface="ヒラギノ角ゴ Pro W3" charset="0"/>
              </a:defRPr>
            </a:lvl3pPr>
            <a:lvl4pPr>
              <a:defRPr sz="2400">
                <a:solidFill>
                  <a:schemeClr val="tx1"/>
                </a:solidFill>
                <a:latin typeface="Times" charset="0"/>
                <a:ea typeface="ヒラギノ角ゴ Pro W3" charset="0"/>
                <a:cs typeface="ヒラギノ角ゴ Pro W3" charset="0"/>
              </a:defRPr>
            </a:lvl4pPr>
            <a:lvl5pPr>
              <a:defRPr sz="2400">
                <a:solidFill>
                  <a:schemeClr val="tx1"/>
                </a:solidFill>
                <a:latin typeface="Times"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9pPr>
          </a:lstStyle>
          <a:p>
            <a:fld id="{87471C49-E58F-4A46-9479-22D4D7CDCDEE}" type="slidenum">
              <a:rPr lang="en-US" sz="1400">
                <a:cs typeface="Times" charset="0"/>
              </a:rPr>
              <a:pPr/>
              <a:t>1</a:t>
            </a:fld>
            <a:endParaRPr lang="en-US" sz="1400">
              <a:cs typeface="Times" charset="0"/>
            </a:endParaRPr>
          </a:p>
        </p:txBody>
      </p:sp>
      <p:sp>
        <p:nvSpPr>
          <p:cNvPr id="15368" name="Content Placeholder 9"/>
          <p:cNvSpPr>
            <a:spLocks noGrp="1"/>
          </p:cNvSpPr>
          <p:nvPr>
            <p:ph idx="1"/>
          </p:nvPr>
        </p:nvSpPr>
        <p:spPr>
          <a:xfrm>
            <a:off x="0" y="6421438"/>
            <a:ext cx="576263" cy="436562"/>
          </a:xfrm>
        </p:spPr>
        <p:txBody>
          <a:bodyPr>
            <a:normAutofit/>
          </a:bodyPr>
          <a:lstStyle/>
          <a:p>
            <a:endParaRPr lang="en-US">
              <a:latin typeface="Times" charset="0"/>
              <a:ea typeface="ヒラギノ角ゴ Pro W3" charset="0"/>
              <a:cs typeface="ヒラギノ角ゴ Pro W3" charset="0"/>
            </a:endParaRPr>
          </a:p>
        </p:txBody>
      </p:sp>
      <p:sp>
        <p:nvSpPr>
          <p:cNvPr id="13" name="TextBox 12"/>
          <p:cNvSpPr txBox="1"/>
          <p:nvPr/>
        </p:nvSpPr>
        <p:spPr>
          <a:xfrm>
            <a:off x="1936866" y="5302115"/>
            <a:ext cx="4780410" cy="954107"/>
          </a:xfrm>
          <a:prstGeom prst="rect">
            <a:avLst/>
          </a:prstGeom>
          <a:noFill/>
        </p:spPr>
        <p:txBody>
          <a:bodyPr wrap="square" rtlCol="0">
            <a:spAutoFit/>
          </a:bodyPr>
          <a:lstStyle/>
          <a:p>
            <a:pPr algn="r"/>
            <a:r>
              <a:rPr lang="en-US" sz="1400" b="1" dirty="0">
                <a:solidFill>
                  <a:schemeClr val="accent6">
                    <a:lumMod val="75000"/>
                  </a:schemeClr>
                </a:solidFill>
                <a:latin typeface="Arial"/>
                <a:cs typeface="Arial"/>
              </a:rPr>
              <a:t>SWC Scientific World Conceptions</a:t>
            </a:r>
          </a:p>
          <a:p>
            <a:pPr algn="r"/>
            <a:r>
              <a:rPr lang="en-US" sz="1400" b="1" dirty="0">
                <a:solidFill>
                  <a:schemeClr val="accent6">
                    <a:lumMod val="75000"/>
                  </a:schemeClr>
                </a:solidFill>
                <a:latin typeface="Arial"/>
                <a:cs typeface="Arial"/>
              </a:rPr>
              <a:t>University of Vienna</a:t>
            </a:r>
          </a:p>
          <a:p>
            <a:pPr algn="r"/>
            <a:r>
              <a:rPr lang="en-US" sz="1400" b="1" dirty="0">
                <a:solidFill>
                  <a:schemeClr val="accent6">
                    <a:lumMod val="75000"/>
                  </a:schemeClr>
                </a:solidFill>
                <a:latin typeface="Arial"/>
                <a:cs typeface="Arial"/>
              </a:rPr>
              <a:t>Summer School</a:t>
            </a:r>
          </a:p>
          <a:p>
            <a:pPr algn="r"/>
            <a:r>
              <a:rPr lang="en-US" sz="1400" b="1" dirty="0">
                <a:solidFill>
                  <a:schemeClr val="accent6">
                    <a:lumMod val="75000"/>
                  </a:schemeClr>
                </a:solidFill>
                <a:latin typeface="Arial"/>
                <a:cs typeface="Arial"/>
              </a:rPr>
              <a:t>July 2 to July 13, 2018 </a:t>
            </a:r>
            <a:endParaRPr lang="en-US" sz="1400" b="1" dirty="0" smtClean="0">
              <a:solidFill>
                <a:schemeClr val="accent6">
                  <a:lumMod val="75000"/>
                </a:schemeClr>
              </a:solidFill>
              <a:latin typeface="Arial"/>
              <a:cs typeface="Arial"/>
            </a:endParaRPr>
          </a:p>
        </p:txBody>
      </p:sp>
      <p:pic>
        <p:nvPicPr>
          <p:cNvPr id="14" name="Picture 13" descr="UNI-Logo_SW.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9697" y="4715654"/>
            <a:ext cx="1691868" cy="469514"/>
          </a:xfrm>
          <a:prstGeom prst="rect">
            <a:avLst/>
          </a:prstGeom>
        </p:spPr>
      </p:pic>
      <p:pic>
        <p:nvPicPr>
          <p:cNvPr id="15" name="Picture 14" descr="logoUSS.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90" y="4697512"/>
            <a:ext cx="618193" cy="469514"/>
          </a:xfrm>
          <a:prstGeom prst="rect">
            <a:avLst/>
          </a:prstGeom>
        </p:spPr>
      </p:pic>
      <p:sp>
        <p:nvSpPr>
          <p:cNvPr id="2" name="TextBox 1"/>
          <p:cNvSpPr txBox="1"/>
          <p:nvPr/>
        </p:nvSpPr>
        <p:spPr>
          <a:xfrm>
            <a:off x="2317979" y="3475183"/>
            <a:ext cx="4333435" cy="830997"/>
          </a:xfrm>
          <a:prstGeom prst="rect">
            <a:avLst/>
          </a:prstGeom>
          <a:noFill/>
        </p:spPr>
        <p:txBody>
          <a:bodyPr wrap="square" rtlCol="0">
            <a:spAutoFit/>
          </a:bodyPr>
          <a:lstStyle/>
          <a:p>
            <a:pPr algn="r"/>
            <a:r>
              <a:rPr lang="en-US" sz="1600" dirty="0" smtClean="0">
                <a:latin typeface="Times"/>
                <a:cs typeface="Times"/>
              </a:rPr>
              <a:t>Bryan W. Roberts</a:t>
            </a:r>
          </a:p>
          <a:p>
            <a:pPr algn="r"/>
            <a:r>
              <a:rPr lang="en-US" sz="1600" dirty="0" smtClean="0">
                <a:latin typeface="Times"/>
                <a:cs typeface="Times"/>
              </a:rPr>
              <a:t>Philosophy, Logic and Scientific Method</a:t>
            </a:r>
          </a:p>
          <a:p>
            <a:pPr algn="r"/>
            <a:r>
              <a:rPr lang="en-US" sz="1600" dirty="0" smtClean="0">
                <a:latin typeface="Times"/>
                <a:cs typeface="Times"/>
              </a:rPr>
              <a:t>London School of Economics &amp; Political Science</a:t>
            </a:r>
          </a:p>
        </p:txBody>
      </p:sp>
      <p:sp>
        <p:nvSpPr>
          <p:cNvPr id="3" name="Rectangle 2"/>
          <p:cNvSpPr/>
          <p:nvPr/>
        </p:nvSpPr>
        <p:spPr>
          <a:xfrm>
            <a:off x="1793220" y="2500544"/>
            <a:ext cx="4858194" cy="830997"/>
          </a:xfrm>
          <a:prstGeom prst="rect">
            <a:avLst/>
          </a:prstGeom>
        </p:spPr>
        <p:txBody>
          <a:bodyPr wrap="square">
            <a:spAutoFit/>
          </a:bodyPr>
          <a:lstStyle/>
          <a:p>
            <a:pPr algn="r"/>
            <a:r>
              <a:rPr lang="en-US" sz="1600" dirty="0">
                <a:latin typeface="Times" charset="0"/>
                <a:ea typeface="ヒラギノ角ゴ Pro W3" charset="0"/>
                <a:cs typeface="ヒラギノ角ゴ Pro W3" charset="0"/>
              </a:rPr>
              <a:t>John D. Norton</a:t>
            </a:r>
            <a:br>
              <a:rPr lang="en-US" sz="1600" dirty="0">
                <a:latin typeface="Times" charset="0"/>
                <a:ea typeface="ヒラギノ角ゴ Pro W3" charset="0"/>
                <a:cs typeface="ヒラギノ角ゴ Pro W3" charset="0"/>
              </a:rPr>
            </a:br>
            <a:r>
              <a:rPr lang="en-US" sz="1600" dirty="0">
                <a:latin typeface="Times" charset="0"/>
                <a:ea typeface="ヒラギノ角ゴ Pro W3" charset="0"/>
                <a:cs typeface="ヒラギノ角ゴ Pro W3" charset="0"/>
              </a:rPr>
              <a:t>Department of History </a:t>
            </a:r>
            <a:r>
              <a:rPr lang="en-US" sz="1600" dirty="0" smtClean="0">
                <a:latin typeface="Times" charset="0"/>
                <a:ea typeface="ヒラギノ角ゴ Pro W3" charset="0"/>
                <a:cs typeface="ヒラギノ角ゴ Pro W3" charset="0"/>
              </a:rPr>
              <a:t>and Philosophy of Science</a:t>
            </a:r>
            <a:r>
              <a:rPr lang="en-US" sz="1600" dirty="0">
                <a:latin typeface="Times" charset="0"/>
                <a:ea typeface="ヒラギノ角ゴ Pro W3" charset="0"/>
                <a:cs typeface="ヒラギノ角ゴ Pro W3" charset="0"/>
              </a:rPr>
              <a:t/>
            </a:r>
            <a:br>
              <a:rPr lang="en-US" sz="1600" dirty="0">
                <a:latin typeface="Times" charset="0"/>
                <a:ea typeface="ヒラギノ角ゴ Pro W3" charset="0"/>
                <a:cs typeface="ヒラギノ角ゴ Pro W3" charset="0"/>
              </a:rPr>
            </a:br>
            <a:r>
              <a:rPr lang="en-US" sz="1600" dirty="0">
                <a:latin typeface="Times" charset="0"/>
                <a:ea typeface="ヒラギノ角ゴ Pro W3" charset="0"/>
                <a:cs typeface="ヒラギノ角ゴ Pro W3" charset="0"/>
              </a:rPr>
              <a:t>University of Pittsburgh</a:t>
            </a:r>
            <a:endParaRPr lang="en-US" sz="1600" dirty="0"/>
          </a:p>
        </p:txBody>
      </p:sp>
    </p:spTree>
    <p:extLst>
      <p:ext uri="{BB962C8B-B14F-4D97-AF65-F5344CB8AC3E}">
        <p14:creationId xmlns:p14="http://schemas.microsoft.com/office/powerpoint/2010/main" val="125141945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3141" y="1736722"/>
            <a:ext cx="6403124" cy="1384995"/>
          </a:xfrm>
          <a:prstGeom prst="rect">
            <a:avLst/>
          </a:prstGeom>
          <a:noFill/>
        </p:spPr>
        <p:txBody>
          <a:bodyPr wrap="square" rtlCol="0">
            <a:spAutoFit/>
          </a:bodyPr>
          <a:lstStyle/>
          <a:p>
            <a:pPr algn="r"/>
            <a:r>
              <a:rPr lang="en-US" sz="2800" b="1" dirty="0" smtClean="0"/>
              <a:t>“the </a:t>
            </a:r>
            <a:r>
              <a:rPr lang="en-US" sz="2800" b="1" dirty="0" smtClean="0">
                <a:solidFill>
                  <a:srgbClr val="FF0000"/>
                </a:solidFill>
              </a:rPr>
              <a:t>undemonstrated conclusion</a:t>
            </a:r>
            <a:r>
              <a:rPr lang="en-US" sz="2800" b="1" dirty="0" smtClean="0"/>
              <a:t> of a clear-sighted and </a:t>
            </a:r>
            <a:r>
              <a:rPr lang="en-US" sz="2800" b="1" i="1" dirty="0" err="1" smtClean="0"/>
              <a:t>Lyncaeo</a:t>
            </a:r>
            <a:r>
              <a:rPr lang="en-US" sz="2800" b="1" dirty="0" smtClean="0"/>
              <a:t> man”</a:t>
            </a:r>
          </a:p>
          <a:p>
            <a:pPr algn="r"/>
            <a:r>
              <a:rPr lang="en-US" sz="2800" dirty="0" smtClean="0"/>
              <a:t>— </a:t>
            </a:r>
            <a:r>
              <a:rPr lang="en-US" sz="2800" i="1" dirty="0" smtClean="0"/>
              <a:t>P. Fermat, c.1646</a:t>
            </a:r>
            <a:endParaRPr lang="en-US" sz="2800" i="1" dirty="0"/>
          </a:p>
        </p:txBody>
      </p:sp>
      <p:sp>
        <p:nvSpPr>
          <p:cNvPr id="3" name="TextBox 2"/>
          <p:cNvSpPr txBox="1"/>
          <p:nvPr/>
        </p:nvSpPr>
        <p:spPr>
          <a:xfrm>
            <a:off x="2976218" y="3844033"/>
            <a:ext cx="5542023" cy="1815882"/>
          </a:xfrm>
          <a:prstGeom prst="rect">
            <a:avLst/>
          </a:prstGeom>
          <a:noFill/>
        </p:spPr>
        <p:txBody>
          <a:bodyPr wrap="square" rtlCol="0">
            <a:spAutoFit/>
          </a:bodyPr>
          <a:lstStyle/>
          <a:p>
            <a:r>
              <a:rPr lang="en-US" sz="2800" b="1" dirty="0" smtClean="0"/>
              <a:t>“[the </a:t>
            </a:r>
            <a:r>
              <a:rPr lang="en-US" sz="2800" b="1" dirty="0" smtClean="0">
                <a:solidFill>
                  <a:srgbClr val="FF0000"/>
                </a:solidFill>
              </a:rPr>
              <a:t>speed-distance law</a:t>
            </a:r>
            <a:r>
              <a:rPr lang="en-US" sz="2800" b="1" dirty="0" smtClean="0"/>
              <a:t>] can</a:t>
            </a:r>
          </a:p>
          <a:p>
            <a:r>
              <a:rPr lang="en-US" sz="2800" b="1" dirty="0" smtClean="0"/>
              <a:t>nevertheless be understood in a </a:t>
            </a:r>
            <a:r>
              <a:rPr lang="en-US" sz="2800" b="1" dirty="0" smtClean="0">
                <a:solidFill>
                  <a:srgbClr val="FF0000"/>
                </a:solidFill>
              </a:rPr>
              <a:t>correct</a:t>
            </a:r>
            <a:r>
              <a:rPr lang="en-US" sz="2800" b="1" dirty="0" smtClean="0"/>
              <a:t> way”</a:t>
            </a:r>
          </a:p>
          <a:p>
            <a:r>
              <a:rPr lang="en-US" sz="2800" dirty="0" smtClean="0"/>
              <a:t>— </a:t>
            </a:r>
            <a:r>
              <a:rPr lang="en-US" sz="2800" i="1" dirty="0" smtClean="0"/>
              <a:t>M. </a:t>
            </a:r>
            <a:r>
              <a:rPr lang="en-US" sz="2800" i="1" dirty="0" err="1" smtClean="0"/>
              <a:t>Mersenne</a:t>
            </a:r>
            <a:r>
              <a:rPr lang="en-US" sz="2800" i="1" dirty="0" smtClean="0"/>
              <a:t>, 1639</a:t>
            </a:r>
            <a:endParaRPr lang="en-US" sz="2800" i="1" dirty="0"/>
          </a:p>
        </p:txBody>
      </p:sp>
      <p:pic>
        <p:nvPicPr>
          <p:cNvPr id="5" name="Picture 4" descr="fermat.gif"/>
          <p:cNvPicPr>
            <a:picLocks noChangeAspect="1"/>
          </p:cNvPicPr>
          <p:nvPr/>
        </p:nvPicPr>
        <p:blipFill>
          <a:blip r:embed="rId2"/>
          <a:stretch>
            <a:fillRect/>
          </a:stretch>
        </p:blipFill>
        <p:spPr>
          <a:xfrm>
            <a:off x="7303898" y="1840690"/>
            <a:ext cx="1214343" cy="1281027"/>
          </a:xfrm>
          <a:prstGeom prst="rect">
            <a:avLst/>
          </a:prstGeom>
          <a:ln w="12700" cap="flat" cmpd="sng" algn="ctr">
            <a:solidFill>
              <a:schemeClr val="tx1"/>
            </a:solidFill>
            <a:prstDash val="solid"/>
            <a:round/>
            <a:headEnd type="none" w="med" len="med"/>
            <a:tailEnd type="none" w="med" len="med"/>
          </a:ln>
        </p:spPr>
      </p:pic>
      <p:pic>
        <p:nvPicPr>
          <p:cNvPr id="6" name="Picture 5" descr="Mersenne.gif"/>
          <p:cNvPicPr>
            <a:picLocks noChangeAspect="1"/>
          </p:cNvPicPr>
          <p:nvPr/>
        </p:nvPicPr>
        <p:blipFill>
          <a:blip r:embed="rId3"/>
          <a:stretch>
            <a:fillRect/>
          </a:stretch>
        </p:blipFill>
        <p:spPr>
          <a:xfrm>
            <a:off x="1045130" y="4022195"/>
            <a:ext cx="1637719" cy="1637719"/>
          </a:xfrm>
          <a:prstGeom prst="rect">
            <a:avLst/>
          </a:prstGeom>
          <a:ln>
            <a:solidFill>
              <a:schemeClr val="tx1"/>
            </a:solidFill>
          </a:ln>
        </p:spPr>
      </p:pic>
      <p:sp>
        <p:nvSpPr>
          <p:cNvPr id="7" name="Slide Number Placeholder 6"/>
          <p:cNvSpPr>
            <a:spLocks noGrp="1"/>
          </p:cNvSpPr>
          <p:nvPr>
            <p:ph type="sldNum" sz="quarter" idx="12"/>
          </p:nvPr>
        </p:nvSpPr>
        <p:spPr/>
        <p:txBody>
          <a:bodyPr/>
          <a:lstStyle/>
          <a:p>
            <a:fld id="{02D71155-A7FA-0349-9C74-59B383BFA775}" type="slidenum">
              <a:rPr lang="en-US" smtClean="0"/>
              <a:pPr/>
              <a:t>10</a:t>
            </a:fld>
            <a:endParaRPr lang="en-US"/>
          </a:p>
        </p:txBody>
      </p:sp>
    </p:spTree>
    <p:extLst>
      <p:ext uri="{BB962C8B-B14F-4D97-AF65-F5344CB8AC3E}">
        <p14:creationId xmlns:p14="http://schemas.microsoft.com/office/powerpoint/2010/main" val="22423906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1764" y="2003781"/>
            <a:ext cx="6041215" cy="954107"/>
          </a:xfrm>
          <a:prstGeom prst="rect">
            <a:avLst/>
          </a:prstGeom>
          <a:noFill/>
        </p:spPr>
        <p:txBody>
          <a:bodyPr wrap="square" rtlCol="0">
            <a:spAutoFit/>
          </a:bodyPr>
          <a:lstStyle/>
          <a:p>
            <a:pPr algn="r"/>
            <a:r>
              <a:rPr lang="en-US" sz="2800" b="1" dirty="0" smtClean="0"/>
              <a:t>“a course of </a:t>
            </a:r>
            <a:r>
              <a:rPr lang="en-US" sz="2800" b="1" dirty="0" smtClean="0">
                <a:solidFill>
                  <a:srgbClr val="FF0000"/>
                </a:solidFill>
              </a:rPr>
              <a:t>fallacious reasoning</a:t>
            </a:r>
            <a:r>
              <a:rPr lang="en-US" sz="2800" b="1" dirty="0" smtClean="0"/>
              <a:t>”</a:t>
            </a:r>
          </a:p>
          <a:p>
            <a:pPr algn="r"/>
            <a:r>
              <a:rPr lang="en-US" sz="2800" dirty="0" smtClean="0"/>
              <a:t>— </a:t>
            </a:r>
            <a:r>
              <a:rPr lang="en-US" sz="2800" i="1" dirty="0" smtClean="0"/>
              <a:t>E. Mach, 1893</a:t>
            </a:r>
            <a:endParaRPr lang="en-US" sz="2800" i="1" dirty="0"/>
          </a:p>
        </p:txBody>
      </p:sp>
      <p:sp>
        <p:nvSpPr>
          <p:cNvPr id="3" name="TextBox 2"/>
          <p:cNvSpPr txBox="1"/>
          <p:nvPr/>
        </p:nvSpPr>
        <p:spPr>
          <a:xfrm>
            <a:off x="2836332" y="3866446"/>
            <a:ext cx="5801326" cy="1815882"/>
          </a:xfrm>
          <a:prstGeom prst="rect">
            <a:avLst/>
          </a:prstGeom>
          <a:noFill/>
        </p:spPr>
        <p:txBody>
          <a:bodyPr wrap="square" rtlCol="0">
            <a:spAutoFit/>
          </a:bodyPr>
          <a:lstStyle/>
          <a:p>
            <a:r>
              <a:rPr lang="en-US" sz="2800" b="1" dirty="0" smtClean="0"/>
              <a:t>“a </a:t>
            </a:r>
            <a:r>
              <a:rPr lang="en-US" sz="2800" b="1" dirty="0" smtClean="0">
                <a:solidFill>
                  <a:srgbClr val="FF0000"/>
                </a:solidFill>
              </a:rPr>
              <a:t>slip of the pen</a:t>
            </a:r>
            <a:r>
              <a:rPr lang="en-US" sz="2800" b="1" dirty="0" smtClean="0"/>
              <a:t>… applying the law of uniform motion to motion which is not so”</a:t>
            </a:r>
          </a:p>
          <a:p>
            <a:r>
              <a:rPr lang="en-US" sz="2800" dirty="0" smtClean="0"/>
              <a:t>— </a:t>
            </a:r>
            <a:r>
              <a:rPr lang="en-US" sz="2800" i="1" dirty="0" err="1" smtClean="0"/>
              <a:t>Costabel</a:t>
            </a:r>
            <a:r>
              <a:rPr lang="en-US" sz="2800" i="1" dirty="0" smtClean="0"/>
              <a:t> &amp; Lerner, 1973</a:t>
            </a:r>
            <a:endParaRPr lang="en-US" sz="2800" i="1" dirty="0"/>
          </a:p>
        </p:txBody>
      </p:sp>
      <p:pic>
        <p:nvPicPr>
          <p:cNvPr id="5" name="Picture 4" descr="mach.gif"/>
          <p:cNvPicPr>
            <a:picLocks noChangeAspect="1"/>
          </p:cNvPicPr>
          <p:nvPr/>
        </p:nvPicPr>
        <p:blipFill>
          <a:blip r:embed="rId2"/>
          <a:stretch>
            <a:fillRect/>
          </a:stretch>
        </p:blipFill>
        <p:spPr>
          <a:xfrm>
            <a:off x="7185588" y="1961448"/>
            <a:ext cx="1271962" cy="1271962"/>
          </a:xfrm>
          <a:prstGeom prst="rect">
            <a:avLst/>
          </a:prstGeom>
          <a:ln>
            <a:solidFill>
              <a:schemeClr val="tx1"/>
            </a:solidFill>
          </a:ln>
        </p:spPr>
      </p:pic>
      <p:pic>
        <p:nvPicPr>
          <p:cNvPr id="6" name="Picture 5" descr="costabel.gif"/>
          <p:cNvPicPr>
            <a:picLocks noChangeAspect="1"/>
          </p:cNvPicPr>
          <p:nvPr/>
        </p:nvPicPr>
        <p:blipFill>
          <a:blip r:embed="rId3"/>
          <a:stretch>
            <a:fillRect/>
          </a:stretch>
        </p:blipFill>
        <p:spPr>
          <a:xfrm>
            <a:off x="1047539" y="4075442"/>
            <a:ext cx="1606885" cy="1606885"/>
          </a:xfrm>
          <a:prstGeom prst="rect">
            <a:avLst/>
          </a:prstGeom>
          <a:ln w="15875" cap="flat" cmpd="sng" algn="ctr">
            <a:solidFill>
              <a:schemeClr val="tx1"/>
            </a:solidFill>
            <a:prstDash val="solid"/>
            <a:round/>
            <a:headEnd type="none" w="med" len="med"/>
            <a:tailEnd type="none" w="med" len="med"/>
          </a:ln>
        </p:spPr>
      </p:pic>
      <p:sp>
        <p:nvSpPr>
          <p:cNvPr id="7" name="Slide Number Placeholder 6"/>
          <p:cNvSpPr>
            <a:spLocks noGrp="1"/>
          </p:cNvSpPr>
          <p:nvPr>
            <p:ph type="sldNum" sz="quarter" idx="12"/>
          </p:nvPr>
        </p:nvSpPr>
        <p:spPr/>
        <p:txBody>
          <a:bodyPr/>
          <a:lstStyle/>
          <a:p>
            <a:fld id="{02D71155-A7FA-0349-9C74-59B383BFA775}" type="slidenum">
              <a:rPr lang="en-US" smtClean="0"/>
              <a:pPr/>
              <a:t>11</a:t>
            </a:fld>
            <a:endParaRPr lang="en-US"/>
          </a:p>
        </p:txBody>
      </p:sp>
    </p:spTree>
    <p:extLst>
      <p:ext uri="{BB962C8B-B14F-4D97-AF65-F5344CB8AC3E}">
        <p14:creationId xmlns:p14="http://schemas.microsoft.com/office/powerpoint/2010/main" val="22117689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1764" y="2529593"/>
            <a:ext cx="7590118" cy="2677656"/>
          </a:xfrm>
          <a:prstGeom prst="rect">
            <a:avLst/>
          </a:prstGeom>
          <a:noFill/>
        </p:spPr>
        <p:txBody>
          <a:bodyPr wrap="square" rtlCol="0">
            <a:spAutoFit/>
          </a:bodyPr>
          <a:lstStyle/>
          <a:p>
            <a:r>
              <a:rPr lang="en-US" sz="2800" b="1" dirty="0" smtClean="0"/>
              <a:t>“The refutation of space proportionality in the </a:t>
            </a:r>
            <a:r>
              <a:rPr lang="en-US" sz="2800" b="1" i="1" dirty="0" err="1" smtClean="0"/>
              <a:t>Discorsi</a:t>
            </a:r>
            <a:r>
              <a:rPr lang="en-US" sz="2800" b="1" i="1" dirty="0" smtClean="0"/>
              <a:t> </a:t>
            </a:r>
            <a:r>
              <a:rPr lang="en-US" sz="2800" b="1" dirty="0" smtClean="0">
                <a:solidFill>
                  <a:srgbClr val="FF0000"/>
                </a:solidFill>
              </a:rPr>
              <a:t>is thus no refutation</a:t>
            </a:r>
            <a:r>
              <a:rPr lang="en-US" sz="2800" b="1" dirty="0" smtClean="0"/>
              <a:t>…. Galileo’s argument is also incompatible with classical mechanics”</a:t>
            </a:r>
          </a:p>
          <a:p>
            <a:pPr algn="r"/>
            <a:r>
              <a:rPr lang="en-US" sz="2800" dirty="0" smtClean="0"/>
              <a:t>— </a:t>
            </a:r>
            <a:r>
              <a:rPr lang="en-US" sz="2800" i="1" dirty="0" err="1" smtClean="0"/>
              <a:t>Damerow</a:t>
            </a:r>
            <a:r>
              <a:rPr lang="en-US" sz="2800" i="1" dirty="0" smtClean="0"/>
              <a:t>, McLaughlin,</a:t>
            </a:r>
          </a:p>
          <a:p>
            <a:pPr algn="r"/>
            <a:r>
              <a:rPr lang="en-US" sz="2800" i="1" dirty="0" err="1" smtClean="0"/>
              <a:t>Freudenthal</a:t>
            </a:r>
            <a:r>
              <a:rPr lang="en-US" sz="2800" i="1" dirty="0" smtClean="0"/>
              <a:t> &amp; </a:t>
            </a:r>
            <a:r>
              <a:rPr lang="en-US" sz="2800" i="1" dirty="0" err="1" smtClean="0"/>
              <a:t>Renn</a:t>
            </a:r>
            <a:r>
              <a:rPr lang="en-US" sz="2800" i="1" dirty="0" smtClean="0"/>
              <a:t>, 1992</a:t>
            </a:r>
            <a:endParaRPr lang="en-US" sz="2800" i="1" dirty="0"/>
          </a:p>
        </p:txBody>
      </p:sp>
      <p:sp>
        <p:nvSpPr>
          <p:cNvPr id="4" name="Slide Number Placeholder 3"/>
          <p:cNvSpPr>
            <a:spLocks noGrp="1"/>
          </p:cNvSpPr>
          <p:nvPr>
            <p:ph type="sldNum" sz="quarter" idx="12"/>
          </p:nvPr>
        </p:nvSpPr>
        <p:spPr/>
        <p:txBody>
          <a:bodyPr/>
          <a:lstStyle/>
          <a:p>
            <a:fld id="{02D71155-A7FA-0349-9C74-59B383BFA775}" type="slidenum">
              <a:rPr lang="en-US" smtClean="0"/>
              <a:pPr/>
              <a:t>12</a:t>
            </a:fld>
            <a:endParaRPr lang="en-US"/>
          </a:p>
        </p:txBody>
      </p:sp>
    </p:spTree>
    <p:extLst>
      <p:ext uri="{BB962C8B-B14F-4D97-AF65-F5344CB8AC3E}">
        <p14:creationId xmlns:p14="http://schemas.microsoft.com/office/powerpoint/2010/main" val="17089829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9176" y="2988240"/>
            <a:ext cx="8782532" cy="523220"/>
          </a:xfrm>
          <a:prstGeom prst="rect">
            <a:avLst/>
          </a:prstGeom>
          <a:noFill/>
        </p:spPr>
        <p:txBody>
          <a:bodyPr wrap="square" rtlCol="0">
            <a:spAutoFit/>
          </a:bodyPr>
          <a:lstStyle/>
          <a:p>
            <a:pPr algn="ctr"/>
            <a:r>
              <a:rPr lang="en-US" sz="2800" b="1" dirty="0" smtClean="0"/>
              <a:t>We claim…</a:t>
            </a:r>
            <a:endParaRPr lang="en-US" sz="2800" b="1" dirty="0"/>
          </a:p>
        </p:txBody>
      </p:sp>
      <p:sp>
        <p:nvSpPr>
          <p:cNvPr id="3" name="Slide Number Placeholder 2"/>
          <p:cNvSpPr>
            <a:spLocks noGrp="1"/>
          </p:cNvSpPr>
          <p:nvPr>
            <p:ph type="sldNum" sz="quarter" idx="12"/>
          </p:nvPr>
        </p:nvSpPr>
        <p:spPr/>
        <p:txBody>
          <a:bodyPr/>
          <a:lstStyle/>
          <a:p>
            <a:fld id="{02D71155-A7FA-0349-9C74-59B383BFA775}" type="slidenum">
              <a:rPr lang="en-US" smtClean="0"/>
              <a:pPr/>
              <a:t>13</a:t>
            </a:fld>
            <a:endParaRPr lang="en-US"/>
          </a:p>
        </p:txBody>
      </p:sp>
    </p:spTree>
    <p:extLst>
      <p:ext uri="{BB962C8B-B14F-4D97-AF65-F5344CB8AC3E}">
        <p14:creationId xmlns:p14="http://schemas.microsoft.com/office/powerpoint/2010/main" val="195614432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61502" y="2676959"/>
            <a:ext cx="4941380" cy="1384995"/>
          </a:xfrm>
          <a:prstGeom prst="rect">
            <a:avLst/>
          </a:prstGeom>
          <a:noFill/>
        </p:spPr>
        <p:txBody>
          <a:bodyPr wrap="square" rtlCol="0">
            <a:spAutoFit/>
          </a:bodyPr>
          <a:lstStyle/>
          <a:p>
            <a:r>
              <a:rPr lang="en-US" sz="2800" b="1" dirty="0" smtClean="0"/>
              <a:t>There is a </a:t>
            </a:r>
            <a:r>
              <a:rPr lang="en-US" sz="2800" b="1" dirty="0" smtClean="0">
                <a:solidFill>
                  <a:srgbClr val="FF0000"/>
                </a:solidFill>
              </a:rPr>
              <a:t>simple</a:t>
            </a:r>
            <a:r>
              <a:rPr lang="en-US" sz="2800" b="1" dirty="0" smtClean="0"/>
              <a:t>, </a:t>
            </a:r>
            <a:r>
              <a:rPr lang="en-US" sz="2800" b="1" dirty="0" smtClean="0">
                <a:solidFill>
                  <a:srgbClr val="FF0000"/>
                </a:solidFill>
              </a:rPr>
              <a:t>cogent</a:t>
            </a:r>
            <a:r>
              <a:rPr lang="en-US" sz="2800" b="1" dirty="0" smtClean="0"/>
              <a:t>, </a:t>
            </a:r>
            <a:r>
              <a:rPr lang="en-US" sz="2800" b="1" dirty="0" smtClean="0">
                <a:solidFill>
                  <a:srgbClr val="FF0000"/>
                </a:solidFill>
              </a:rPr>
              <a:t>correct</a:t>
            </a:r>
            <a:r>
              <a:rPr lang="en-US" sz="2800" b="1" dirty="0" smtClean="0"/>
              <a:t> reconstruction of Galileo’s argument.</a:t>
            </a:r>
          </a:p>
        </p:txBody>
      </p:sp>
      <p:pic>
        <p:nvPicPr>
          <p:cNvPr id="5" name="Picture 4" descr="nortonroberts.jpg"/>
          <p:cNvPicPr>
            <a:picLocks noChangeAspect="1"/>
          </p:cNvPicPr>
          <p:nvPr/>
        </p:nvPicPr>
        <p:blipFill>
          <a:blip r:embed="rId2"/>
          <a:stretch>
            <a:fillRect/>
          </a:stretch>
        </p:blipFill>
        <p:spPr>
          <a:xfrm>
            <a:off x="966430" y="2415601"/>
            <a:ext cx="2871791" cy="2003575"/>
          </a:xfrm>
          <a:prstGeom prst="rect">
            <a:avLst/>
          </a:prstGeom>
          <a:ln>
            <a:solidFill>
              <a:srgbClr val="000000"/>
            </a:solidFill>
          </a:ln>
        </p:spPr>
      </p:pic>
      <p:sp>
        <p:nvSpPr>
          <p:cNvPr id="6" name="Slide Number Placeholder 5"/>
          <p:cNvSpPr>
            <a:spLocks noGrp="1"/>
          </p:cNvSpPr>
          <p:nvPr>
            <p:ph type="sldNum" sz="quarter" idx="12"/>
          </p:nvPr>
        </p:nvSpPr>
        <p:spPr/>
        <p:txBody>
          <a:bodyPr/>
          <a:lstStyle/>
          <a:p>
            <a:fld id="{02D71155-A7FA-0349-9C74-59B383BFA775}" type="slidenum">
              <a:rPr lang="en-US" smtClean="0"/>
              <a:pPr/>
              <a:t>14</a:t>
            </a:fld>
            <a:endParaRPr lang="en-US"/>
          </a:p>
        </p:txBody>
      </p:sp>
    </p:spTree>
    <p:extLst>
      <p:ext uri="{BB962C8B-B14F-4D97-AF65-F5344CB8AC3E}">
        <p14:creationId xmlns:p14="http://schemas.microsoft.com/office/powerpoint/2010/main" val="258775461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791" y="528525"/>
            <a:ext cx="4488487" cy="1143000"/>
          </a:xfrm>
        </p:spPr>
        <p:txBody>
          <a:bodyPr/>
          <a:lstStyle/>
          <a:p>
            <a:pPr algn="l"/>
            <a:r>
              <a:rPr lang="en-US" b="1" dirty="0" smtClean="0">
                <a:latin typeface="+mn-lt"/>
              </a:rPr>
              <a:t>  </a:t>
            </a:r>
            <a:endParaRPr lang="en-US" b="1" dirty="0">
              <a:latin typeface="+mn-lt"/>
            </a:endParaRPr>
          </a:p>
        </p:txBody>
      </p:sp>
      <p:sp>
        <p:nvSpPr>
          <p:cNvPr id="3" name="Content Placeholder 2"/>
          <p:cNvSpPr>
            <a:spLocks noGrp="1"/>
          </p:cNvSpPr>
          <p:nvPr>
            <p:ph idx="1"/>
          </p:nvPr>
        </p:nvSpPr>
        <p:spPr>
          <a:xfrm>
            <a:off x="0" y="5398520"/>
            <a:ext cx="2375299" cy="1455286"/>
          </a:xfrm>
        </p:spPr>
        <p:txBody>
          <a:bodyPr/>
          <a:lstStyle/>
          <a:p>
            <a:pPr>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02D71155-A7FA-0349-9C74-59B383BFA775}" type="slidenum">
              <a:rPr lang="en-US" smtClean="0"/>
              <a:pPr/>
              <a:t>15</a:t>
            </a:fld>
            <a:endParaRPr lang="en-US"/>
          </a:p>
        </p:txBody>
      </p:sp>
      <p:sp>
        <p:nvSpPr>
          <p:cNvPr id="6" name="TextBox 5"/>
          <p:cNvSpPr txBox="1"/>
          <p:nvPr/>
        </p:nvSpPr>
        <p:spPr>
          <a:xfrm>
            <a:off x="718850" y="1293701"/>
            <a:ext cx="7003363" cy="3170099"/>
          </a:xfrm>
          <a:prstGeom prst="rect">
            <a:avLst/>
          </a:prstGeom>
          <a:noFill/>
        </p:spPr>
        <p:txBody>
          <a:bodyPr wrap="square" rtlCol="0">
            <a:spAutoFit/>
          </a:bodyPr>
          <a:lstStyle/>
          <a:p>
            <a:r>
              <a:rPr lang="en-US" sz="3200" b="1" dirty="0" smtClean="0"/>
              <a:t>Galileo’s argument…</a:t>
            </a:r>
          </a:p>
          <a:p>
            <a:endParaRPr lang="en-US" sz="2400" b="1" dirty="0" smtClean="0"/>
          </a:p>
          <a:p>
            <a:r>
              <a:rPr lang="en-US" sz="2400" b="1" dirty="0" smtClean="0"/>
              <a:t>…was </a:t>
            </a:r>
            <a:r>
              <a:rPr lang="en-US" sz="2400" b="1" dirty="0" smtClean="0">
                <a:solidFill>
                  <a:srgbClr val="FF0000"/>
                </a:solidFill>
              </a:rPr>
              <a:t>not </a:t>
            </a:r>
            <a:r>
              <a:rPr lang="en-US" sz="2400" b="1" dirty="0" smtClean="0"/>
              <a:t>“a course in fallacious reasoning.”</a:t>
            </a:r>
          </a:p>
          <a:p>
            <a:endParaRPr lang="en-US" sz="2400" b="1" dirty="0" smtClean="0"/>
          </a:p>
          <a:p>
            <a:pPr marL="284163" indent="-284163"/>
            <a:r>
              <a:rPr lang="en-US" sz="2400" b="1" dirty="0" smtClean="0"/>
              <a:t>…ingeniously and </a:t>
            </a:r>
            <a:r>
              <a:rPr lang="en-US" sz="2400" b="1" dirty="0" smtClean="0">
                <a:solidFill>
                  <a:srgbClr val="FF0000"/>
                </a:solidFill>
              </a:rPr>
              <a:t>correctly identifies </a:t>
            </a:r>
            <a:r>
              <a:rPr lang="en-US" sz="2400" b="1" dirty="0" smtClean="0"/>
              <a:t>why the speed-distance law in untenable.</a:t>
            </a:r>
          </a:p>
          <a:p>
            <a:endParaRPr lang="en-US" sz="2400" b="1" dirty="0" smtClean="0"/>
          </a:p>
          <a:p>
            <a:r>
              <a:rPr lang="en-US" sz="2400" b="1" dirty="0" smtClean="0"/>
              <a:t>…fails only in the </a:t>
            </a:r>
            <a:r>
              <a:rPr lang="en-US" sz="2400" b="1" dirty="0" smtClean="0">
                <a:solidFill>
                  <a:srgbClr val="FF0000"/>
                </a:solidFill>
              </a:rPr>
              <a:t>last step</a:t>
            </a:r>
            <a:r>
              <a:rPr lang="en-US" sz="2400" b="1" dirty="0" smtClean="0"/>
              <a:t>.</a:t>
            </a:r>
            <a:endParaRPr lang="en-US" sz="2400" b="1" dirty="0"/>
          </a:p>
        </p:txBody>
      </p:sp>
    </p:spTree>
    <p:extLst>
      <p:ext uri="{BB962C8B-B14F-4D97-AF65-F5344CB8AC3E}">
        <p14:creationId xmlns:p14="http://schemas.microsoft.com/office/powerpoint/2010/main" val="410844186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2235" y="545275"/>
            <a:ext cx="1355484" cy="461665"/>
          </a:xfrm>
          <a:prstGeom prst="rect">
            <a:avLst/>
          </a:prstGeom>
          <a:noFill/>
        </p:spPr>
        <p:txBody>
          <a:bodyPr wrap="none" rtlCol="0">
            <a:spAutoFit/>
          </a:bodyPr>
          <a:lstStyle/>
          <a:p>
            <a:r>
              <a:rPr lang="en-US" sz="2400" b="1" i="1" dirty="0" smtClean="0"/>
              <a:t>Scaling</a:t>
            </a:r>
            <a:endParaRPr lang="en-US" sz="2400" b="1" i="1" dirty="0"/>
          </a:p>
        </p:txBody>
      </p:sp>
      <p:pic>
        <p:nvPicPr>
          <p:cNvPr id="5" name="Picture 4" descr="Scaling.gif"/>
          <p:cNvPicPr>
            <a:picLocks noChangeAspect="1"/>
          </p:cNvPicPr>
          <p:nvPr/>
        </p:nvPicPr>
        <p:blipFill>
          <a:blip r:embed="rId2"/>
          <a:stretch>
            <a:fillRect/>
          </a:stretch>
        </p:blipFill>
        <p:spPr>
          <a:xfrm>
            <a:off x="728125" y="1425221"/>
            <a:ext cx="1450898" cy="2328336"/>
          </a:xfrm>
          <a:prstGeom prst="rect">
            <a:avLst/>
          </a:prstGeom>
        </p:spPr>
      </p:pic>
      <p:sp>
        <p:nvSpPr>
          <p:cNvPr id="6" name="TextBox 5"/>
          <p:cNvSpPr txBox="1"/>
          <p:nvPr/>
        </p:nvSpPr>
        <p:spPr>
          <a:xfrm>
            <a:off x="3476593" y="531164"/>
            <a:ext cx="2313378" cy="461665"/>
          </a:xfrm>
          <a:prstGeom prst="rect">
            <a:avLst/>
          </a:prstGeom>
          <a:noFill/>
        </p:spPr>
        <p:txBody>
          <a:bodyPr wrap="none" rtlCol="0">
            <a:spAutoFit/>
          </a:bodyPr>
          <a:lstStyle/>
          <a:p>
            <a:r>
              <a:rPr lang="en-US" sz="2400" b="1" i="1" dirty="0" smtClean="0"/>
              <a:t>Self-Similarity</a:t>
            </a:r>
            <a:endParaRPr lang="en-US" sz="2400" b="1" i="1" dirty="0"/>
          </a:p>
        </p:txBody>
      </p:sp>
      <p:pic>
        <p:nvPicPr>
          <p:cNvPr id="7" name="Picture 6" descr="SelfSimilarity.gif"/>
          <p:cNvPicPr>
            <a:picLocks noChangeAspect="1"/>
          </p:cNvPicPr>
          <p:nvPr/>
        </p:nvPicPr>
        <p:blipFill>
          <a:blip r:embed="rId3"/>
          <a:stretch>
            <a:fillRect/>
          </a:stretch>
        </p:blipFill>
        <p:spPr>
          <a:xfrm>
            <a:off x="3539051" y="1130639"/>
            <a:ext cx="2365411" cy="2665252"/>
          </a:xfrm>
          <a:prstGeom prst="rect">
            <a:avLst/>
          </a:prstGeom>
        </p:spPr>
      </p:pic>
      <p:sp>
        <p:nvSpPr>
          <p:cNvPr id="8" name="TextBox 7"/>
          <p:cNvSpPr txBox="1"/>
          <p:nvPr/>
        </p:nvSpPr>
        <p:spPr>
          <a:xfrm>
            <a:off x="2536877" y="1807614"/>
            <a:ext cx="757729" cy="923330"/>
          </a:xfrm>
          <a:prstGeom prst="rect">
            <a:avLst/>
          </a:prstGeom>
          <a:noFill/>
        </p:spPr>
        <p:txBody>
          <a:bodyPr wrap="none" rtlCol="0">
            <a:spAutoFit/>
          </a:bodyPr>
          <a:lstStyle/>
          <a:p>
            <a:r>
              <a:rPr lang="en-US" sz="5400" b="1" i="1" dirty="0" smtClean="0"/>
              <a:t>+</a:t>
            </a:r>
            <a:endParaRPr lang="en-US" sz="5400" b="1" i="1" dirty="0"/>
          </a:p>
        </p:txBody>
      </p:sp>
      <p:sp>
        <p:nvSpPr>
          <p:cNvPr id="9" name="TextBox 8"/>
          <p:cNvSpPr txBox="1"/>
          <p:nvPr/>
        </p:nvSpPr>
        <p:spPr>
          <a:xfrm>
            <a:off x="6995629" y="2015281"/>
            <a:ext cx="1880777" cy="461665"/>
          </a:xfrm>
          <a:prstGeom prst="rect">
            <a:avLst/>
          </a:prstGeom>
          <a:noFill/>
        </p:spPr>
        <p:txBody>
          <a:bodyPr wrap="none" rtlCol="0">
            <a:spAutoFit/>
          </a:bodyPr>
          <a:lstStyle/>
          <a:p>
            <a:r>
              <a:rPr lang="en-US" sz="2400" b="1" dirty="0" smtClean="0"/>
              <a:t>Equal Time</a:t>
            </a:r>
            <a:endParaRPr lang="en-US" sz="2400" b="1" i="1" dirty="0"/>
          </a:p>
        </p:txBody>
      </p:sp>
      <p:sp>
        <p:nvSpPr>
          <p:cNvPr id="11" name="Right Arrow 10"/>
          <p:cNvSpPr/>
          <p:nvPr/>
        </p:nvSpPr>
        <p:spPr>
          <a:xfrm>
            <a:off x="6274758" y="2074336"/>
            <a:ext cx="353500" cy="402610"/>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ET-Solution1.gif"/>
          <p:cNvPicPr>
            <a:picLocks noChangeAspect="1"/>
          </p:cNvPicPr>
          <p:nvPr/>
        </p:nvPicPr>
        <p:blipFill>
          <a:blip r:embed="rId4"/>
          <a:stretch>
            <a:fillRect/>
          </a:stretch>
        </p:blipFill>
        <p:spPr>
          <a:xfrm>
            <a:off x="2201331" y="4910243"/>
            <a:ext cx="2652524" cy="1310605"/>
          </a:xfrm>
          <a:prstGeom prst="rect">
            <a:avLst/>
          </a:prstGeom>
        </p:spPr>
      </p:pic>
      <p:pic>
        <p:nvPicPr>
          <p:cNvPr id="13" name="Picture 12" descr="ET-Solution2.gif"/>
          <p:cNvPicPr>
            <a:picLocks noChangeAspect="1"/>
          </p:cNvPicPr>
          <p:nvPr/>
        </p:nvPicPr>
        <p:blipFill>
          <a:blip r:embed="rId5"/>
          <a:stretch>
            <a:fillRect/>
          </a:stretch>
        </p:blipFill>
        <p:spPr>
          <a:xfrm>
            <a:off x="5936614" y="4938465"/>
            <a:ext cx="2599546" cy="1310605"/>
          </a:xfrm>
          <a:prstGeom prst="rect">
            <a:avLst/>
          </a:prstGeom>
        </p:spPr>
      </p:pic>
      <p:sp>
        <p:nvSpPr>
          <p:cNvPr id="14" name="TextBox 13"/>
          <p:cNvSpPr txBox="1"/>
          <p:nvPr/>
        </p:nvSpPr>
        <p:spPr>
          <a:xfrm>
            <a:off x="2130776" y="4411723"/>
            <a:ext cx="2911848" cy="400110"/>
          </a:xfrm>
          <a:prstGeom prst="rect">
            <a:avLst/>
          </a:prstGeom>
          <a:noFill/>
        </p:spPr>
        <p:txBody>
          <a:bodyPr wrap="none" rtlCol="0">
            <a:spAutoFit/>
          </a:bodyPr>
          <a:lstStyle/>
          <a:p>
            <a:r>
              <a:rPr lang="en-US" sz="2000" b="1" i="1" dirty="0" smtClean="0"/>
              <a:t>Instantaneous motion</a:t>
            </a:r>
            <a:endParaRPr lang="en-US" sz="2000" b="1" i="1" dirty="0"/>
          </a:p>
        </p:txBody>
      </p:sp>
      <p:sp>
        <p:nvSpPr>
          <p:cNvPr id="15" name="TextBox 14"/>
          <p:cNvSpPr txBox="1"/>
          <p:nvPr/>
        </p:nvSpPr>
        <p:spPr>
          <a:xfrm>
            <a:off x="5960906" y="4411723"/>
            <a:ext cx="2612412" cy="400110"/>
          </a:xfrm>
          <a:prstGeom prst="rect">
            <a:avLst/>
          </a:prstGeom>
          <a:noFill/>
        </p:spPr>
        <p:txBody>
          <a:bodyPr wrap="none" rtlCol="0">
            <a:spAutoFit/>
          </a:bodyPr>
          <a:lstStyle/>
          <a:p>
            <a:r>
              <a:rPr lang="en-US" sz="2000" b="1" i="1" dirty="0" smtClean="0"/>
              <a:t>Infinite time motion</a:t>
            </a:r>
            <a:endParaRPr lang="en-US" sz="2000" b="1" i="1" dirty="0"/>
          </a:p>
        </p:txBody>
      </p:sp>
      <p:cxnSp>
        <p:nvCxnSpPr>
          <p:cNvPr id="17" name="Straight Arrow Connector 16"/>
          <p:cNvCxnSpPr/>
          <p:nvPr/>
        </p:nvCxnSpPr>
        <p:spPr>
          <a:xfrm rot="10800000" flipV="1">
            <a:off x="4021667" y="2603945"/>
            <a:ext cx="3556000" cy="180777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rot="5400000">
            <a:off x="6560889" y="3394945"/>
            <a:ext cx="1807778" cy="22577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6" name="Slide Number Placeholder 15"/>
          <p:cNvSpPr>
            <a:spLocks noGrp="1"/>
          </p:cNvSpPr>
          <p:nvPr>
            <p:ph type="sldNum" sz="quarter" idx="12"/>
          </p:nvPr>
        </p:nvSpPr>
        <p:spPr/>
        <p:txBody>
          <a:bodyPr/>
          <a:lstStyle/>
          <a:p>
            <a:fld id="{02D71155-A7FA-0349-9C74-59B383BFA775}" type="slidenum">
              <a:rPr lang="en-US" smtClean="0"/>
              <a:pPr/>
              <a:t>16</a:t>
            </a:fld>
            <a:endParaRPr lang="en-US"/>
          </a:p>
        </p:txBody>
      </p:sp>
      <p:sp>
        <p:nvSpPr>
          <p:cNvPr id="18" name="TextBox 17"/>
          <p:cNvSpPr txBox="1"/>
          <p:nvPr/>
        </p:nvSpPr>
        <p:spPr>
          <a:xfrm>
            <a:off x="446410" y="531164"/>
            <a:ext cx="441347" cy="461665"/>
          </a:xfrm>
          <a:prstGeom prst="rect">
            <a:avLst/>
          </a:prstGeom>
          <a:noFill/>
        </p:spPr>
        <p:txBody>
          <a:bodyPr wrap="none" rtlCol="0">
            <a:spAutoFit/>
          </a:bodyPr>
          <a:lstStyle/>
          <a:p>
            <a:r>
              <a:rPr lang="en-US" sz="2400" b="1" dirty="0" smtClean="0">
                <a:solidFill>
                  <a:srgbClr val="FF0000"/>
                </a:solidFill>
              </a:rPr>
              <a:t>1.</a:t>
            </a:r>
            <a:endParaRPr lang="en-US" sz="2400" b="1" dirty="0">
              <a:solidFill>
                <a:srgbClr val="FF0000"/>
              </a:solidFill>
            </a:endParaRPr>
          </a:p>
        </p:txBody>
      </p:sp>
      <p:sp>
        <p:nvSpPr>
          <p:cNvPr id="20" name="TextBox 19"/>
          <p:cNvSpPr txBox="1"/>
          <p:nvPr/>
        </p:nvSpPr>
        <p:spPr>
          <a:xfrm>
            <a:off x="3097704" y="531164"/>
            <a:ext cx="441347" cy="461665"/>
          </a:xfrm>
          <a:prstGeom prst="rect">
            <a:avLst/>
          </a:prstGeom>
          <a:noFill/>
        </p:spPr>
        <p:txBody>
          <a:bodyPr wrap="none" rtlCol="0">
            <a:spAutoFit/>
          </a:bodyPr>
          <a:lstStyle/>
          <a:p>
            <a:r>
              <a:rPr lang="en-US" sz="2400" b="1" dirty="0" smtClean="0">
                <a:solidFill>
                  <a:srgbClr val="FF0000"/>
                </a:solidFill>
              </a:rPr>
              <a:t>2.</a:t>
            </a:r>
            <a:endParaRPr lang="en-US" sz="2400" b="1" dirty="0">
              <a:solidFill>
                <a:srgbClr val="FF0000"/>
              </a:solidFill>
            </a:endParaRPr>
          </a:p>
        </p:txBody>
      </p:sp>
      <p:sp>
        <p:nvSpPr>
          <p:cNvPr id="21" name="TextBox 20"/>
          <p:cNvSpPr txBox="1"/>
          <p:nvPr/>
        </p:nvSpPr>
        <p:spPr>
          <a:xfrm>
            <a:off x="6698352" y="2015281"/>
            <a:ext cx="441347" cy="461665"/>
          </a:xfrm>
          <a:prstGeom prst="rect">
            <a:avLst/>
          </a:prstGeom>
          <a:noFill/>
        </p:spPr>
        <p:txBody>
          <a:bodyPr wrap="none" rtlCol="0">
            <a:spAutoFit/>
          </a:bodyPr>
          <a:lstStyle/>
          <a:p>
            <a:r>
              <a:rPr lang="en-US" sz="2400" b="1" dirty="0" smtClean="0">
                <a:solidFill>
                  <a:srgbClr val="FF0000"/>
                </a:solidFill>
              </a:rPr>
              <a:t>3.</a:t>
            </a:r>
            <a:endParaRPr lang="en-US" sz="2400" b="1" dirty="0">
              <a:solidFill>
                <a:srgbClr val="FF0000"/>
              </a:solidFill>
            </a:endParaRPr>
          </a:p>
        </p:txBody>
      </p:sp>
      <p:sp>
        <p:nvSpPr>
          <p:cNvPr id="22" name="TextBox 21"/>
          <p:cNvSpPr txBox="1"/>
          <p:nvPr/>
        </p:nvSpPr>
        <p:spPr>
          <a:xfrm>
            <a:off x="1759984" y="4350168"/>
            <a:ext cx="441347" cy="461665"/>
          </a:xfrm>
          <a:prstGeom prst="rect">
            <a:avLst/>
          </a:prstGeom>
          <a:noFill/>
        </p:spPr>
        <p:txBody>
          <a:bodyPr wrap="none" rtlCol="0">
            <a:spAutoFit/>
          </a:bodyPr>
          <a:lstStyle/>
          <a:p>
            <a:r>
              <a:rPr lang="en-US" sz="2400" b="1" dirty="0" smtClean="0">
                <a:solidFill>
                  <a:srgbClr val="FF0000"/>
                </a:solidFill>
              </a:rPr>
              <a:t>4.</a:t>
            </a:r>
            <a:endParaRPr lang="en-US" sz="2400" b="1" dirty="0">
              <a:solidFill>
                <a:srgbClr val="FF0000"/>
              </a:solidFill>
            </a:endParaRPr>
          </a:p>
        </p:txBody>
      </p:sp>
    </p:spTree>
    <p:extLst>
      <p:ext uri="{BB962C8B-B14F-4D97-AF65-F5344CB8AC3E}">
        <p14:creationId xmlns:p14="http://schemas.microsoft.com/office/powerpoint/2010/main" val="142864256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0048" y="2485571"/>
            <a:ext cx="3289906" cy="1759858"/>
          </a:xfrm>
        </p:spPr>
        <p:txBody>
          <a:bodyPr>
            <a:noAutofit/>
          </a:bodyPr>
          <a:lstStyle/>
          <a:p>
            <a:r>
              <a:rPr lang="en-US" sz="11500" dirty="0" smtClean="0"/>
              <a:t>1.</a:t>
            </a:r>
            <a:endParaRPr lang="en-US" sz="11500" dirty="0"/>
          </a:p>
        </p:txBody>
      </p:sp>
      <p:sp>
        <p:nvSpPr>
          <p:cNvPr id="3" name="Content Placeholder 2"/>
          <p:cNvSpPr>
            <a:spLocks noGrp="1"/>
          </p:cNvSpPr>
          <p:nvPr>
            <p:ph idx="1"/>
          </p:nvPr>
        </p:nvSpPr>
        <p:spPr>
          <a:xfrm>
            <a:off x="457200" y="5769429"/>
            <a:ext cx="903514" cy="356734"/>
          </a:xfrm>
        </p:spPr>
        <p:txBody>
          <a:bodyPr>
            <a:normAutofit lnSpcReduction="10000"/>
          </a:bodyPr>
          <a:lstStyle/>
          <a:p>
            <a:pPr>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02D71155-A7FA-0349-9C74-59B383BFA775}" type="slidenum">
              <a:rPr lang="en-US" smtClean="0"/>
              <a:pPr/>
              <a:t>17</a:t>
            </a:fld>
            <a:endParaRPr lang="en-US"/>
          </a:p>
        </p:txBody>
      </p:sp>
    </p:spTree>
    <p:extLst>
      <p:ext uri="{BB962C8B-B14F-4D97-AF65-F5344CB8AC3E}">
        <p14:creationId xmlns:p14="http://schemas.microsoft.com/office/powerpoint/2010/main" val="243319119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820089" y="2226235"/>
          <a:ext cx="7724590" cy="2669933"/>
        </p:xfrm>
        <a:graphic>
          <a:graphicData uri="http://schemas.openxmlformats.org/drawingml/2006/table">
            <a:tbl>
              <a:tblPr firstRow="1" bandRow="1">
                <a:tableStyleId>{616DA210-FB5B-4158-B5E0-FEB733F419BA}</a:tableStyleId>
              </a:tblPr>
              <a:tblGrid>
                <a:gridCol w="3862295"/>
                <a:gridCol w="3862295"/>
              </a:tblGrid>
              <a:tr h="157893">
                <a:tc>
                  <a:txBody>
                    <a:bodyPr/>
                    <a:lstStyle/>
                    <a:p>
                      <a:pPr algn="ctr"/>
                      <a:r>
                        <a:rPr lang="en-US" sz="2400" dirty="0" smtClean="0"/>
                        <a:t>Galileo’s Text</a:t>
                      </a:r>
                      <a:endParaRPr lang="en-US" sz="2400" dirty="0"/>
                    </a:p>
                  </a:txBody>
                  <a:tcPr>
                    <a:lnL w="12700" cmpd="sng">
                      <a:noFill/>
                    </a:lnL>
                    <a:lnT w="12700" cmpd="sng">
                      <a:noFill/>
                    </a:lnT>
                  </a:tcPr>
                </a:tc>
                <a:tc>
                  <a:txBody>
                    <a:bodyPr/>
                    <a:lstStyle/>
                    <a:p>
                      <a:pPr algn="ctr"/>
                      <a:r>
                        <a:rPr lang="en-US" sz="2400" dirty="0" smtClean="0"/>
                        <a:t>Our</a:t>
                      </a:r>
                      <a:r>
                        <a:rPr lang="en-US" sz="2400" baseline="0" dirty="0" smtClean="0"/>
                        <a:t> Interpretation</a:t>
                      </a:r>
                      <a:endParaRPr lang="en-US" sz="2400" dirty="0"/>
                    </a:p>
                  </a:txBody>
                  <a:tcPr>
                    <a:lnR w="12700" cmpd="sng">
                      <a:noFill/>
                    </a:lnR>
                    <a:lnT w="12700" cmpd="sng">
                      <a:noFill/>
                    </a:lnT>
                  </a:tcPr>
                </a:tc>
              </a:tr>
              <a:tr h="1877453">
                <a:tc>
                  <a:txBody>
                    <a:bodyPr/>
                    <a:lstStyle/>
                    <a:p>
                      <a:r>
                        <a:rPr lang="en-US" sz="2000" b="1" kern="1200" dirty="0" smtClean="0">
                          <a:solidFill>
                            <a:schemeClr val="tx1"/>
                          </a:solidFill>
                          <a:latin typeface="+mn-lt"/>
                          <a:ea typeface="+mn-ea"/>
                          <a:cs typeface="+mn-cs"/>
                        </a:rPr>
                        <a:t>When speeds have the </a:t>
                      </a:r>
                      <a:r>
                        <a:rPr lang="en-US" sz="2000" b="1" kern="1200" dirty="0" smtClean="0">
                          <a:solidFill>
                            <a:srgbClr val="FF0000"/>
                          </a:solidFill>
                          <a:latin typeface="+mn-lt"/>
                          <a:ea typeface="+mn-ea"/>
                          <a:cs typeface="+mn-cs"/>
                        </a:rPr>
                        <a:t>same ratio </a:t>
                      </a:r>
                      <a:r>
                        <a:rPr lang="en-US" sz="2000" b="1" kern="1200" dirty="0" smtClean="0">
                          <a:solidFill>
                            <a:schemeClr val="tx1"/>
                          </a:solidFill>
                          <a:latin typeface="+mn-lt"/>
                          <a:ea typeface="+mn-ea"/>
                          <a:cs typeface="+mn-cs"/>
                        </a:rPr>
                        <a:t>as the spaces passed or to be passed, those spaces come to be passed in </a:t>
                      </a:r>
                      <a:r>
                        <a:rPr lang="en-US" sz="2000" b="1" kern="1200" dirty="0" smtClean="0">
                          <a:solidFill>
                            <a:srgbClr val="FF0000"/>
                          </a:solidFill>
                          <a:latin typeface="+mn-lt"/>
                          <a:ea typeface="+mn-ea"/>
                          <a:cs typeface="+mn-cs"/>
                        </a:rPr>
                        <a:t>equal times</a:t>
                      </a:r>
                      <a:r>
                        <a:rPr lang="en-US" sz="2000" b="1" kern="1200" dirty="0" smtClean="0">
                          <a:solidFill>
                            <a:schemeClr val="tx1"/>
                          </a:solidFill>
                          <a:latin typeface="+mn-lt"/>
                          <a:ea typeface="+mn-ea"/>
                          <a:cs typeface="+mn-cs"/>
                        </a:rPr>
                        <a:t>…</a:t>
                      </a:r>
                      <a:endParaRPr lang="en-US" sz="2000" b="1" dirty="0"/>
                    </a:p>
                  </a:txBody>
                  <a:tcPr marL="182880" marR="182880" marT="91440" marB="91440">
                    <a:lnL w="12700" cmpd="sng">
                      <a:noFill/>
                    </a:lnL>
                    <a:noFill/>
                  </a:tcPr>
                </a:tc>
                <a:tc>
                  <a:txBody>
                    <a:bodyPr/>
                    <a:lstStyle/>
                    <a:p>
                      <a:endParaRPr lang="en-US" sz="1600" b="1" i="1" dirty="0"/>
                    </a:p>
                  </a:txBody>
                  <a:tcPr marL="182880" marR="182880" marT="91440" marB="91440">
                    <a:lnR w="12700" cmpd="sng">
                      <a:noFill/>
                    </a:lnR>
                    <a:noFill/>
                  </a:tcPr>
                </a:tc>
              </a:tr>
              <a:tr h="0">
                <a:tc>
                  <a:txBody>
                    <a:bodyPr/>
                    <a:lstStyle/>
                    <a:p>
                      <a:endParaRPr lang="en-US" sz="1000" b="1" dirty="0"/>
                    </a:p>
                  </a:txBody>
                  <a:tcPr marL="182880" marR="182880" marT="91440" marB="91440">
                    <a:lnL w="12700" cmpd="sng">
                      <a:noFill/>
                    </a:lnL>
                    <a:lnB w="12700" cmpd="sng">
                      <a:noFill/>
                    </a:lnB>
                  </a:tcPr>
                </a:tc>
                <a:tc>
                  <a:txBody>
                    <a:bodyPr/>
                    <a:lstStyle/>
                    <a:p>
                      <a:endParaRPr lang="en-US" sz="1000" b="1" dirty="0"/>
                    </a:p>
                  </a:txBody>
                  <a:tcPr marL="182880" marR="182880" marT="91440" marB="91440">
                    <a:lnR w="12700" cmpd="sng">
                      <a:noFill/>
                    </a:lnR>
                    <a:lnB w="12700" cmpd="sng">
                      <a:noFill/>
                    </a:lnB>
                  </a:tcPr>
                </a:tc>
              </a:tr>
            </a:tbl>
          </a:graphicData>
        </a:graphic>
      </p:graphicFrame>
      <p:sp>
        <p:nvSpPr>
          <p:cNvPr id="4" name="TextBox 3"/>
          <p:cNvSpPr txBox="1"/>
          <p:nvPr/>
        </p:nvSpPr>
        <p:spPr>
          <a:xfrm>
            <a:off x="255679" y="3281486"/>
            <a:ext cx="683938" cy="646331"/>
          </a:xfrm>
          <a:prstGeom prst="rect">
            <a:avLst/>
          </a:prstGeom>
          <a:noFill/>
        </p:spPr>
        <p:txBody>
          <a:bodyPr wrap="none" rtlCol="0">
            <a:spAutoFit/>
          </a:bodyPr>
          <a:lstStyle/>
          <a:p>
            <a:r>
              <a:rPr lang="en-US" sz="3600" i="1" dirty="0" smtClean="0">
                <a:solidFill>
                  <a:srgbClr val="000000"/>
                </a:solidFill>
              </a:rPr>
              <a:t>1.</a:t>
            </a:r>
            <a:endParaRPr lang="en-US" sz="3600" i="1" dirty="0">
              <a:solidFill>
                <a:srgbClr val="000000"/>
              </a:solidFill>
            </a:endParaRPr>
          </a:p>
        </p:txBody>
      </p:sp>
      <p:sp>
        <p:nvSpPr>
          <p:cNvPr id="5" name="Rectangle 4"/>
          <p:cNvSpPr/>
          <p:nvPr/>
        </p:nvSpPr>
        <p:spPr>
          <a:xfrm>
            <a:off x="4777014" y="2754510"/>
            <a:ext cx="4042430" cy="1723549"/>
          </a:xfrm>
          <a:prstGeom prst="rect">
            <a:avLst/>
          </a:prstGeom>
        </p:spPr>
        <p:txBody>
          <a:bodyPr wrap="square">
            <a:spAutoFit/>
          </a:bodyPr>
          <a:lstStyle/>
          <a:p>
            <a:r>
              <a:rPr lang="en-US" b="1" i="1" dirty="0" smtClean="0">
                <a:solidFill>
                  <a:srgbClr val="FF0000"/>
                </a:solidFill>
              </a:rPr>
              <a:t>Scaling:</a:t>
            </a:r>
            <a:r>
              <a:rPr lang="en-US" b="1" dirty="0" smtClean="0">
                <a:solidFill>
                  <a:srgbClr val="FF0000"/>
                </a:solidFill>
              </a:rPr>
              <a:t> </a:t>
            </a:r>
            <a:r>
              <a:rPr lang="en-US" b="1" dirty="0" smtClean="0"/>
              <a:t>if any motion is </a:t>
            </a:r>
            <a:r>
              <a:rPr lang="en-US" b="1" dirty="0" smtClean="0">
                <a:solidFill>
                  <a:srgbClr val="FF0000"/>
                </a:solidFill>
              </a:rPr>
              <a:t>scaled up</a:t>
            </a:r>
            <a:r>
              <a:rPr lang="en-US" b="1" dirty="0" smtClean="0"/>
              <a:t> by doubling all its speeds and distances, then the original and scaled motions take place in the </a:t>
            </a:r>
            <a:r>
              <a:rPr lang="en-US" b="1" dirty="0" smtClean="0">
                <a:solidFill>
                  <a:srgbClr val="FF0000"/>
                </a:solidFill>
              </a:rPr>
              <a:t>same time</a:t>
            </a:r>
            <a:r>
              <a:rPr lang="en-US" b="1" dirty="0" smtClean="0"/>
              <a:t>. </a:t>
            </a:r>
            <a:r>
              <a:rPr lang="en-US" sz="1600" b="1" i="1" dirty="0" smtClean="0"/>
              <a:t>(General result about any motion)</a:t>
            </a:r>
            <a:endParaRPr lang="en-US" sz="1600" b="1" i="1" dirty="0"/>
          </a:p>
        </p:txBody>
      </p:sp>
      <p:sp>
        <p:nvSpPr>
          <p:cNvPr id="6" name="Slide Number Placeholder 5"/>
          <p:cNvSpPr>
            <a:spLocks noGrp="1"/>
          </p:cNvSpPr>
          <p:nvPr>
            <p:ph type="sldNum" sz="quarter" idx="12"/>
          </p:nvPr>
        </p:nvSpPr>
        <p:spPr/>
        <p:txBody>
          <a:bodyPr/>
          <a:lstStyle/>
          <a:p>
            <a:fld id="{02D71155-A7FA-0349-9C74-59B383BFA775}" type="slidenum">
              <a:rPr lang="en-US" smtClean="0"/>
              <a:pPr/>
              <a:t>18</a:t>
            </a:fld>
            <a:endParaRPr lang="en-US"/>
          </a:p>
        </p:txBody>
      </p:sp>
    </p:spTree>
    <p:extLst>
      <p:ext uri="{BB962C8B-B14F-4D97-AF65-F5344CB8AC3E}">
        <p14:creationId xmlns:p14="http://schemas.microsoft.com/office/powerpoint/2010/main" val="25562718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22032" y="761997"/>
            <a:ext cx="1697675" cy="461665"/>
          </a:xfrm>
          <a:prstGeom prst="rect">
            <a:avLst/>
          </a:prstGeom>
          <a:noFill/>
        </p:spPr>
        <p:txBody>
          <a:bodyPr wrap="none" rtlCol="0">
            <a:spAutoFit/>
          </a:bodyPr>
          <a:lstStyle/>
          <a:p>
            <a:r>
              <a:rPr lang="en-US" sz="2400" b="1" i="1" dirty="0" smtClean="0"/>
              <a:t>1. Scaling</a:t>
            </a:r>
            <a:endParaRPr lang="en-US" sz="2400" b="1" i="1" dirty="0"/>
          </a:p>
        </p:txBody>
      </p:sp>
      <p:pic>
        <p:nvPicPr>
          <p:cNvPr id="8" name="Picture 7" descr="Scaling.gif"/>
          <p:cNvPicPr>
            <a:picLocks noChangeAspect="1"/>
          </p:cNvPicPr>
          <p:nvPr/>
        </p:nvPicPr>
        <p:blipFill>
          <a:blip r:embed="rId2"/>
          <a:stretch>
            <a:fillRect/>
          </a:stretch>
        </p:blipFill>
        <p:spPr>
          <a:xfrm>
            <a:off x="2949613" y="1307274"/>
            <a:ext cx="3213310" cy="5156575"/>
          </a:xfrm>
          <a:prstGeom prst="rect">
            <a:avLst/>
          </a:prstGeom>
        </p:spPr>
      </p:pic>
      <p:sp>
        <p:nvSpPr>
          <p:cNvPr id="4" name="Slide Number Placeholder 3"/>
          <p:cNvSpPr>
            <a:spLocks noGrp="1"/>
          </p:cNvSpPr>
          <p:nvPr>
            <p:ph type="sldNum" sz="quarter" idx="12"/>
          </p:nvPr>
        </p:nvSpPr>
        <p:spPr/>
        <p:txBody>
          <a:bodyPr/>
          <a:lstStyle/>
          <a:p>
            <a:fld id="{02D71155-A7FA-0349-9C74-59B383BFA775}" type="slidenum">
              <a:rPr lang="en-US" smtClean="0"/>
              <a:pPr/>
              <a:t>19</a:t>
            </a:fld>
            <a:endParaRPr lang="en-US"/>
          </a:p>
        </p:txBody>
      </p:sp>
    </p:spTree>
    <p:extLst>
      <p:ext uri="{BB962C8B-B14F-4D97-AF65-F5344CB8AC3E}">
        <p14:creationId xmlns:p14="http://schemas.microsoft.com/office/powerpoint/2010/main" val="55041729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a:off x="2448328" y="746686"/>
            <a:ext cx="6189624" cy="5491983"/>
          </a:xfrm>
          <a:custGeom>
            <a:avLst/>
            <a:gdLst>
              <a:gd name="connsiteX0" fmla="*/ 2826153 w 4745145"/>
              <a:gd name="connsiteY0" fmla="*/ 0 h 3928826"/>
              <a:gd name="connsiteX1" fmla="*/ 4745145 w 4745145"/>
              <a:gd name="connsiteY1" fmla="*/ 1863226 h 3928826"/>
              <a:gd name="connsiteX2" fmla="*/ 3489077 w 4745145"/>
              <a:gd name="connsiteY2" fmla="*/ 3928826 h 3928826"/>
              <a:gd name="connsiteX3" fmla="*/ 0 w 4745145"/>
              <a:gd name="connsiteY3" fmla="*/ 2274951 h 3928826"/>
              <a:gd name="connsiteX4" fmla="*/ 2826153 w 4745145"/>
              <a:gd name="connsiteY4" fmla="*/ 0 h 3928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5145" h="3928826">
                <a:moveTo>
                  <a:pt x="2826153" y="0"/>
                </a:moveTo>
                <a:lnTo>
                  <a:pt x="4745145" y="1863226"/>
                </a:lnTo>
                <a:lnTo>
                  <a:pt x="3489077" y="3928826"/>
                </a:lnTo>
                <a:lnTo>
                  <a:pt x="0" y="2274951"/>
                </a:lnTo>
                <a:lnTo>
                  <a:pt x="2826153" y="0"/>
                </a:lnTo>
                <a:close/>
              </a:path>
            </a:pathLst>
          </a:custGeom>
          <a:solidFill>
            <a:srgbClr val="C8DCFF"/>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404733" y="1556178"/>
            <a:ext cx="5651302" cy="2833221"/>
          </a:xfrm>
        </p:spPr>
        <p:txBody>
          <a:bodyPr>
            <a:noAutofit/>
          </a:bodyPr>
          <a:lstStyle/>
          <a:p>
            <a:pPr algn="r"/>
            <a:r>
              <a:rPr lang="en-US" sz="6000" dirty="0" smtClean="0"/>
              <a:t>Galileo</a:t>
            </a:r>
            <a:br>
              <a:rPr lang="en-US" sz="6000" dirty="0" smtClean="0"/>
            </a:br>
            <a:r>
              <a:rPr lang="en-US" sz="5400" dirty="0" smtClean="0"/>
              <a:t>and the </a:t>
            </a:r>
            <a:br>
              <a:rPr lang="en-US" sz="5400" dirty="0" smtClean="0"/>
            </a:br>
            <a:r>
              <a:rPr lang="en-US" sz="5400" dirty="0" smtClean="0"/>
              <a:t>speed-distance</a:t>
            </a:r>
            <a:br>
              <a:rPr lang="en-US" sz="5400" dirty="0" smtClean="0"/>
            </a:br>
            <a:r>
              <a:rPr lang="en-US" sz="5400" dirty="0" smtClean="0"/>
              <a:t>law of fall</a:t>
            </a:r>
            <a:endParaRPr lang="en-US" sz="5400" dirty="0"/>
          </a:p>
        </p:txBody>
      </p:sp>
      <p:sp>
        <p:nvSpPr>
          <p:cNvPr id="3" name="Content Placeholder 2"/>
          <p:cNvSpPr>
            <a:spLocks noGrp="1"/>
          </p:cNvSpPr>
          <p:nvPr>
            <p:ph idx="1"/>
          </p:nvPr>
        </p:nvSpPr>
        <p:spPr>
          <a:xfrm>
            <a:off x="0" y="6356350"/>
            <a:ext cx="404733" cy="501650"/>
          </a:xfrm>
        </p:spPr>
        <p:txBody>
          <a:bodyPr>
            <a:normAutofit/>
          </a:bodyPr>
          <a:lstStyle/>
          <a:p>
            <a:endParaRPr lang="en-US" dirty="0"/>
          </a:p>
        </p:txBody>
      </p:sp>
      <p:sp>
        <p:nvSpPr>
          <p:cNvPr id="6" name="Slide Number Placeholder 5"/>
          <p:cNvSpPr>
            <a:spLocks noGrp="1"/>
          </p:cNvSpPr>
          <p:nvPr>
            <p:ph type="sldNum" sz="quarter" idx="12"/>
          </p:nvPr>
        </p:nvSpPr>
        <p:spPr>
          <a:xfrm>
            <a:off x="8604065" y="6356350"/>
            <a:ext cx="340926" cy="365125"/>
          </a:xfrm>
        </p:spPr>
        <p:txBody>
          <a:bodyPr/>
          <a:lstStyle/>
          <a:p>
            <a:fld id="{A9BB7777-FCE2-1A4D-90B6-6E38C49805FD}" type="slidenum">
              <a:rPr lang="en-US" smtClean="0"/>
              <a:t>2</a:t>
            </a:fld>
            <a:endParaRPr lang="en-US" dirty="0"/>
          </a:p>
        </p:txBody>
      </p:sp>
    </p:spTree>
    <p:extLst>
      <p:ext uri="{BB962C8B-B14F-4D97-AF65-F5344CB8AC3E}">
        <p14:creationId xmlns:p14="http://schemas.microsoft.com/office/powerpoint/2010/main" val="239550376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207430" y="2271889"/>
            <a:ext cx="4551957" cy="892552"/>
          </a:xfrm>
          <a:prstGeom prst="rect">
            <a:avLst/>
          </a:prstGeom>
          <a:noFill/>
        </p:spPr>
        <p:txBody>
          <a:bodyPr wrap="square" rtlCol="0">
            <a:spAutoFit/>
          </a:bodyPr>
          <a:lstStyle/>
          <a:p>
            <a:r>
              <a:rPr lang="en-US" sz="2600" b="1" dirty="0" smtClean="0"/>
              <a:t>The </a:t>
            </a:r>
            <a:r>
              <a:rPr lang="en-US" sz="2600" b="1" i="1" dirty="0" smtClean="0"/>
              <a:t>Two New Sciences</a:t>
            </a:r>
            <a:r>
              <a:rPr lang="en-US" sz="2600" b="1" dirty="0" smtClean="0"/>
              <a:t> is largely about scaling.</a:t>
            </a:r>
          </a:p>
        </p:txBody>
      </p:sp>
      <p:sp>
        <p:nvSpPr>
          <p:cNvPr id="4" name="Rectangle 3"/>
          <p:cNvSpPr/>
          <p:nvPr/>
        </p:nvSpPr>
        <p:spPr>
          <a:xfrm>
            <a:off x="4207430" y="3378261"/>
            <a:ext cx="4551957" cy="1631216"/>
          </a:xfrm>
          <a:prstGeom prst="rect">
            <a:avLst/>
          </a:prstGeom>
        </p:spPr>
        <p:txBody>
          <a:bodyPr wrap="square">
            <a:spAutoFit/>
          </a:bodyPr>
          <a:lstStyle/>
          <a:p>
            <a:r>
              <a:rPr lang="en-US" sz="2000" b="1" i="1" dirty="0" smtClean="0"/>
              <a:t>What is the effect on the support blocks required when you </a:t>
            </a:r>
            <a:r>
              <a:rPr lang="en-US" sz="2000" b="1" i="1" dirty="0" smtClean="0">
                <a:solidFill>
                  <a:srgbClr val="FF0000"/>
                </a:solidFill>
              </a:rPr>
              <a:t>scale up a boat?</a:t>
            </a:r>
          </a:p>
          <a:p>
            <a:pPr algn="r"/>
            <a:r>
              <a:rPr lang="en-US" sz="2000" b="1" dirty="0" smtClean="0"/>
              <a:t>— </a:t>
            </a:r>
            <a:r>
              <a:rPr lang="en-US" sz="2000" b="1" dirty="0" err="1" smtClean="0"/>
              <a:t>Sagredo’s</a:t>
            </a:r>
            <a:r>
              <a:rPr lang="en-US" sz="2000" b="1" dirty="0" smtClean="0"/>
              <a:t> opening query</a:t>
            </a:r>
          </a:p>
          <a:p>
            <a:endParaRPr lang="en-US" sz="2000" b="1" i="1" dirty="0" smtClean="0">
              <a:solidFill>
                <a:srgbClr val="FF0000"/>
              </a:solidFill>
            </a:endParaRPr>
          </a:p>
        </p:txBody>
      </p:sp>
      <p:pic>
        <p:nvPicPr>
          <p:cNvPr id="7" name="Picture 6"/>
          <p:cNvPicPr>
            <a:picLocks noChangeAspect="1"/>
          </p:cNvPicPr>
          <p:nvPr/>
        </p:nvPicPr>
        <p:blipFill>
          <a:blip r:embed="rId2"/>
          <a:stretch>
            <a:fillRect/>
          </a:stretch>
        </p:blipFill>
        <p:spPr>
          <a:xfrm>
            <a:off x="198966" y="934900"/>
            <a:ext cx="3864858" cy="5090542"/>
          </a:xfrm>
          <a:prstGeom prst="rect">
            <a:avLst/>
          </a:prstGeom>
        </p:spPr>
      </p:pic>
      <p:sp>
        <p:nvSpPr>
          <p:cNvPr id="5" name="Slide Number Placeholder 4"/>
          <p:cNvSpPr>
            <a:spLocks noGrp="1"/>
          </p:cNvSpPr>
          <p:nvPr>
            <p:ph type="sldNum" sz="quarter" idx="12"/>
          </p:nvPr>
        </p:nvSpPr>
        <p:spPr/>
        <p:txBody>
          <a:bodyPr/>
          <a:lstStyle/>
          <a:p>
            <a:fld id="{02D71155-A7FA-0349-9C74-59B383BFA775}" type="slidenum">
              <a:rPr lang="en-US" smtClean="0"/>
              <a:pPr/>
              <a:t>20</a:t>
            </a:fld>
            <a:endParaRPr lang="en-US"/>
          </a:p>
        </p:txBody>
      </p:sp>
    </p:spTree>
    <p:extLst>
      <p:ext uri="{BB962C8B-B14F-4D97-AF65-F5344CB8AC3E}">
        <p14:creationId xmlns:p14="http://schemas.microsoft.com/office/powerpoint/2010/main" val="110148595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4181" y="1185333"/>
            <a:ext cx="8127439" cy="892552"/>
          </a:xfrm>
          <a:prstGeom prst="rect">
            <a:avLst/>
          </a:prstGeom>
          <a:noFill/>
        </p:spPr>
        <p:txBody>
          <a:bodyPr wrap="square" rtlCol="0">
            <a:spAutoFit/>
          </a:bodyPr>
          <a:lstStyle/>
          <a:p>
            <a:r>
              <a:rPr lang="en-US" sz="2600" b="1" dirty="0" smtClean="0"/>
              <a:t>Galileo displays adeptness at expressing a variety of arguments in terms of scaling.</a:t>
            </a:r>
            <a:endParaRPr lang="en-US" sz="2600" b="1" dirty="0" smtClean="0">
              <a:solidFill>
                <a:schemeClr val="accent1"/>
              </a:solidFill>
            </a:endParaRPr>
          </a:p>
        </p:txBody>
      </p:sp>
      <p:graphicFrame>
        <p:nvGraphicFramePr>
          <p:cNvPr id="53250" name="Object 2"/>
          <p:cNvGraphicFramePr>
            <a:graphicFrameLocks noChangeAspect="1"/>
          </p:cNvGraphicFramePr>
          <p:nvPr/>
        </p:nvGraphicFramePr>
        <p:xfrm>
          <a:off x="2168876" y="2163623"/>
          <a:ext cx="4900789" cy="2930369"/>
        </p:xfrm>
        <a:graphic>
          <a:graphicData uri="http://schemas.openxmlformats.org/presentationml/2006/ole">
            <mc:AlternateContent xmlns:mc="http://schemas.openxmlformats.org/markup-compatibility/2006">
              <mc:Choice xmlns:v="urn:schemas-microsoft-com:vml" Requires="v">
                <p:oleObj spid="_x0000_s1044" name="Document" r:id="rId3" imgW="2463800" imgH="1473200" progId="Word.Document.12">
                  <p:link updateAutomatic="1"/>
                </p:oleObj>
              </mc:Choice>
              <mc:Fallback>
                <p:oleObj name="Document" r:id="rId3" imgW="2463800" imgH="1473200" progId="Word.Document.12">
                  <p:link updateAutomatic="1"/>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8876" y="2163623"/>
                        <a:ext cx="4900789" cy="2930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 name="Rectangle 4"/>
          <p:cNvSpPr/>
          <p:nvPr/>
        </p:nvSpPr>
        <p:spPr>
          <a:xfrm>
            <a:off x="514180" y="5359394"/>
            <a:ext cx="8127439" cy="707886"/>
          </a:xfrm>
          <a:prstGeom prst="rect">
            <a:avLst/>
          </a:prstGeom>
        </p:spPr>
        <p:txBody>
          <a:bodyPr wrap="square">
            <a:spAutoFit/>
          </a:bodyPr>
          <a:lstStyle/>
          <a:p>
            <a:r>
              <a:rPr lang="en-US" sz="2000" b="1" dirty="0" smtClean="0"/>
              <a:t>Discussion of the strength of cylinders, and also </a:t>
            </a:r>
            <a:r>
              <a:rPr lang="en-US" sz="2000" b="1" dirty="0" smtClean="0">
                <a:solidFill>
                  <a:srgbClr val="FF0000"/>
                </a:solidFill>
              </a:rPr>
              <a:t>irregular objects</a:t>
            </a:r>
            <a:r>
              <a:rPr lang="en-US" sz="2000" b="1" dirty="0" smtClean="0"/>
              <a:t>, under scaling.</a:t>
            </a:r>
            <a:endParaRPr lang="en-US" sz="2000" b="1" dirty="0" smtClean="0">
              <a:solidFill>
                <a:schemeClr val="accent1"/>
              </a:solidFill>
            </a:endParaRPr>
          </a:p>
        </p:txBody>
      </p:sp>
      <p:sp>
        <p:nvSpPr>
          <p:cNvPr id="6" name="Slide Number Placeholder 5"/>
          <p:cNvSpPr>
            <a:spLocks noGrp="1"/>
          </p:cNvSpPr>
          <p:nvPr>
            <p:ph type="sldNum" sz="quarter" idx="12"/>
          </p:nvPr>
        </p:nvSpPr>
        <p:spPr/>
        <p:txBody>
          <a:bodyPr/>
          <a:lstStyle/>
          <a:p>
            <a:fld id="{02D71155-A7FA-0349-9C74-59B383BFA775}" type="slidenum">
              <a:rPr lang="en-US" smtClean="0"/>
              <a:pPr/>
              <a:t>21</a:t>
            </a:fld>
            <a:endParaRPr lang="en-US"/>
          </a:p>
        </p:txBody>
      </p:sp>
    </p:spTree>
    <p:extLst>
      <p:ext uri="{BB962C8B-B14F-4D97-AF65-F5344CB8AC3E}">
        <p14:creationId xmlns:p14="http://schemas.microsoft.com/office/powerpoint/2010/main" val="192951659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61409" y="2093528"/>
            <a:ext cx="7769906" cy="892552"/>
          </a:xfrm>
          <a:prstGeom prst="rect">
            <a:avLst/>
          </a:prstGeom>
          <a:noFill/>
        </p:spPr>
        <p:txBody>
          <a:bodyPr wrap="square" rtlCol="0">
            <a:spAutoFit/>
          </a:bodyPr>
          <a:lstStyle/>
          <a:p>
            <a:r>
              <a:rPr lang="en-US" sz="2600" b="1" dirty="0" smtClean="0"/>
              <a:t>Galileo expresses a similar scaling argument </a:t>
            </a:r>
            <a:r>
              <a:rPr lang="en-US" sz="2600" b="1" i="1" dirty="0" smtClean="0"/>
              <a:t>a few pages </a:t>
            </a:r>
            <a:r>
              <a:rPr lang="en-US" sz="2600" b="1" dirty="0" smtClean="0"/>
              <a:t>before the passage in question</a:t>
            </a:r>
            <a:r>
              <a:rPr lang="en-US" sz="2600" b="1" i="1" dirty="0" smtClean="0"/>
              <a:t>.</a:t>
            </a:r>
            <a:endParaRPr lang="en-US" sz="2600" b="1" i="1" dirty="0" smtClean="0">
              <a:solidFill>
                <a:schemeClr val="accent1"/>
              </a:solidFill>
            </a:endParaRPr>
          </a:p>
        </p:txBody>
      </p:sp>
      <p:sp>
        <p:nvSpPr>
          <p:cNvPr id="5" name="Rectangle 4"/>
          <p:cNvSpPr/>
          <p:nvPr/>
        </p:nvSpPr>
        <p:spPr>
          <a:xfrm>
            <a:off x="661409" y="3167405"/>
            <a:ext cx="7769906" cy="1323439"/>
          </a:xfrm>
          <a:prstGeom prst="rect">
            <a:avLst/>
          </a:prstGeom>
        </p:spPr>
        <p:txBody>
          <a:bodyPr wrap="square">
            <a:spAutoFit/>
          </a:bodyPr>
          <a:lstStyle/>
          <a:p>
            <a:r>
              <a:rPr lang="en-US" sz="2000" b="1" dirty="0" smtClean="0"/>
              <a:t>“If a [uniformly moving] moveable passes through two spaces in equal times, these spaces will be to one another as the speeds. And </a:t>
            </a:r>
            <a:r>
              <a:rPr lang="en-US" sz="2000" b="1" dirty="0" smtClean="0">
                <a:solidFill>
                  <a:srgbClr val="FF0000"/>
                </a:solidFill>
              </a:rPr>
              <a:t>if the spaces are as the speeds, the time will be equal</a:t>
            </a:r>
            <a:r>
              <a:rPr lang="en-US" sz="2000" b="1" dirty="0" smtClean="0"/>
              <a:t>” (</a:t>
            </a:r>
            <a:r>
              <a:rPr lang="en-US" sz="2000" b="1" dirty="0" smtClean="0">
                <a:solidFill>
                  <a:srgbClr val="000000"/>
                </a:solidFill>
              </a:rPr>
              <a:t>Proposition II Theorem II).</a:t>
            </a:r>
            <a:endParaRPr lang="en-US" sz="2000" b="1" dirty="0">
              <a:solidFill>
                <a:srgbClr val="000000"/>
              </a:solidFill>
            </a:endParaRPr>
          </a:p>
        </p:txBody>
      </p:sp>
      <p:sp>
        <p:nvSpPr>
          <p:cNvPr id="6" name="Slide Number Placeholder 5"/>
          <p:cNvSpPr>
            <a:spLocks noGrp="1"/>
          </p:cNvSpPr>
          <p:nvPr>
            <p:ph type="sldNum" sz="quarter" idx="12"/>
          </p:nvPr>
        </p:nvSpPr>
        <p:spPr/>
        <p:txBody>
          <a:bodyPr/>
          <a:lstStyle/>
          <a:p>
            <a:fld id="{02D71155-A7FA-0349-9C74-59B383BFA775}" type="slidenum">
              <a:rPr lang="en-US" smtClean="0"/>
              <a:pPr/>
              <a:t>22</a:t>
            </a:fld>
            <a:endParaRPr lang="en-US"/>
          </a:p>
        </p:txBody>
      </p:sp>
    </p:spTree>
    <p:extLst>
      <p:ext uri="{BB962C8B-B14F-4D97-AF65-F5344CB8AC3E}">
        <p14:creationId xmlns:p14="http://schemas.microsoft.com/office/powerpoint/2010/main" val="87177487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329457" y="1933219"/>
          <a:ext cx="6742098" cy="3006802"/>
        </p:xfrm>
        <a:graphic>
          <a:graphicData uri="http://schemas.openxmlformats.org/drawingml/2006/table">
            <a:tbl>
              <a:tblPr firstRow="1" bandRow="1">
                <a:tableStyleId>{616DA210-FB5B-4158-B5E0-FEB733F419BA}</a:tableStyleId>
              </a:tblPr>
              <a:tblGrid>
                <a:gridCol w="2247366"/>
                <a:gridCol w="2247366"/>
                <a:gridCol w="2247366"/>
              </a:tblGrid>
              <a:tr h="979812">
                <a:tc>
                  <a:txBody>
                    <a:bodyPr/>
                    <a:lstStyle/>
                    <a:p>
                      <a:pPr algn="ctr"/>
                      <a:r>
                        <a:rPr lang="en-US" sz="2200" dirty="0" smtClean="0"/>
                        <a:t>Galileo’s Text</a:t>
                      </a:r>
                      <a:endParaRPr lang="en-US" sz="2200" dirty="0"/>
                    </a:p>
                  </a:txBody>
                  <a:tcPr marL="100408" marR="100408" marT="50204" marB="50204" anchor="ctr">
                    <a:lnL w="12700" cmpd="sng">
                      <a:noFill/>
                    </a:lnL>
                    <a:lnT w="12700" cmpd="sng">
                      <a:noFill/>
                    </a:lnT>
                  </a:tcPr>
                </a:tc>
                <a:tc>
                  <a:txBody>
                    <a:bodyPr/>
                    <a:lstStyle/>
                    <a:p>
                      <a:pPr algn="ctr"/>
                      <a:r>
                        <a:rPr lang="en-US" sz="2700" dirty="0" smtClean="0"/>
                        <a:t>Standard</a:t>
                      </a:r>
                      <a:r>
                        <a:rPr lang="en-US" sz="2700" baseline="0" dirty="0" smtClean="0"/>
                        <a:t> View</a:t>
                      </a:r>
                      <a:endParaRPr lang="en-US" sz="2700" dirty="0"/>
                    </a:p>
                  </a:txBody>
                  <a:tcPr marL="100408" marR="100408" marT="50204" marB="50204">
                    <a:lnT w="12700" cmpd="sng">
                      <a:noFill/>
                    </a:lnT>
                  </a:tcPr>
                </a:tc>
                <a:tc>
                  <a:txBody>
                    <a:bodyPr/>
                    <a:lstStyle/>
                    <a:p>
                      <a:pPr algn="ctr"/>
                      <a:r>
                        <a:rPr lang="en-US" sz="2700" dirty="0" smtClean="0"/>
                        <a:t>Our</a:t>
                      </a:r>
                    </a:p>
                    <a:p>
                      <a:pPr algn="ctr"/>
                      <a:r>
                        <a:rPr lang="en-US" sz="2700" dirty="0" smtClean="0"/>
                        <a:t>View</a:t>
                      </a:r>
                    </a:p>
                  </a:txBody>
                  <a:tcPr marL="100408" marR="100408" marT="50204" marB="50204">
                    <a:lnR w="12700" cmpd="sng">
                      <a:noFill/>
                    </a:lnR>
                    <a:lnT w="12700" cmpd="sng">
                      <a:noFill/>
                    </a:lnT>
                  </a:tcPr>
                </a:tc>
              </a:tr>
              <a:tr h="165720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00" b="1" kern="1200" dirty="0" smtClean="0">
                          <a:solidFill>
                            <a:schemeClr val="tx1"/>
                          </a:solidFill>
                          <a:latin typeface="+mn-lt"/>
                          <a:ea typeface="+mn-ea"/>
                          <a:cs typeface="+mn-cs"/>
                        </a:rPr>
                        <a:t>When speeds have the </a:t>
                      </a:r>
                      <a:r>
                        <a:rPr lang="en-US" sz="1300" b="1" kern="1200" dirty="0" smtClean="0">
                          <a:solidFill>
                            <a:srgbClr val="FF0000"/>
                          </a:solidFill>
                          <a:latin typeface="+mn-lt"/>
                          <a:ea typeface="+mn-ea"/>
                          <a:cs typeface="+mn-cs"/>
                        </a:rPr>
                        <a:t>same ratio </a:t>
                      </a:r>
                      <a:r>
                        <a:rPr lang="en-US" sz="1300" b="1" kern="1200" dirty="0" smtClean="0">
                          <a:solidFill>
                            <a:schemeClr val="tx1"/>
                          </a:solidFill>
                          <a:latin typeface="+mn-lt"/>
                          <a:ea typeface="+mn-ea"/>
                          <a:cs typeface="+mn-cs"/>
                        </a:rPr>
                        <a:t>as the spaces passed or to be passed, those spaces come to be passed in </a:t>
                      </a:r>
                      <a:r>
                        <a:rPr lang="en-US" sz="1300" b="1" kern="1200" dirty="0" smtClean="0">
                          <a:solidFill>
                            <a:srgbClr val="FF0000"/>
                          </a:solidFill>
                          <a:latin typeface="+mn-lt"/>
                          <a:ea typeface="+mn-ea"/>
                          <a:cs typeface="+mn-cs"/>
                        </a:rPr>
                        <a:t>equal times</a:t>
                      </a:r>
                      <a:r>
                        <a:rPr lang="en-US" sz="1300" b="1" kern="1200" dirty="0" smtClean="0">
                          <a:solidFill>
                            <a:schemeClr val="tx1"/>
                          </a:solidFill>
                          <a:latin typeface="+mn-lt"/>
                          <a:ea typeface="+mn-ea"/>
                          <a:cs typeface="+mn-cs"/>
                        </a:rPr>
                        <a:t>…</a:t>
                      </a:r>
                      <a:endParaRPr lang="en-US" sz="1300" b="1" dirty="0" smtClean="0"/>
                    </a:p>
                  </a:txBody>
                  <a:tcPr marL="200818" marR="200818" marT="100408" marB="100408" anchor="ctr">
                    <a:lnL w="12700" cmpd="sng">
                      <a:noFill/>
                    </a:lnL>
                    <a:noFill/>
                  </a:tcPr>
                </a:tc>
                <a:tc>
                  <a:txBody>
                    <a:bodyPr/>
                    <a:lstStyle/>
                    <a:p>
                      <a:pPr algn="ctr"/>
                      <a:r>
                        <a:rPr lang="en-US" sz="5900" b="1" i="1" dirty="0" smtClean="0">
                          <a:solidFill>
                            <a:srgbClr val="FF0000"/>
                          </a:solidFill>
                        </a:rPr>
                        <a:t>ONE</a:t>
                      </a:r>
                      <a:r>
                        <a:rPr lang="en-US" sz="5900" b="1" i="1" baseline="0" dirty="0" smtClean="0">
                          <a:solidFill>
                            <a:srgbClr val="FF0000"/>
                          </a:solidFill>
                        </a:rPr>
                        <a:t> </a:t>
                      </a:r>
                      <a:r>
                        <a:rPr lang="en-US" sz="1900" b="1" i="1" dirty="0" smtClean="0">
                          <a:solidFill>
                            <a:srgbClr val="FF0000"/>
                          </a:solidFill>
                        </a:rPr>
                        <a:t>Motion</a:t>
                      </a:r>
                      <a:endParaRPr lang="en-US" sz="1900" b="1" i="1" dirty="0">
                        <a:solidFill>
                          <a:srgbClr val="FF0000"/>
                        </a:solidFill>
                      </a:endParaRPr>
                    </a:p>
                  </a:txBody>
                  <a:tcPr marL="200818" marR="200818" marT="100408" marB="100408" anchor="ctr">
                    <a:noFill/>
                  </a:tcPr>
                </a:tc>
                <a:tc>
                  <a:txBody>
                    <a:bodyPr/>
                    <a:lstStyle/>
                    <a:p>
                      <a:pPr algn="ctr"/>
                      <a:r>
                        <a:rPr lang="en-US" sz="5900" b="1" i="1" dirty="0" smtClean="0">
                          <a:solidFill>
                            <a:srgbClr val="FF0000"/>
                          </a:solidFill>
                        </a:rPr>
                        <a:t>TWO</a:t>
                      </a:r>
                      <a:r>
                        <a:rPr lang="en-US" sz="5900" b="1" i="1" baseline="0" dirty="0" smtClean="0">
                          <a:solidFill>
                            <a:srgbClr val="FF0000"/>
                          </a:solidFill>
                        </a:rPr>
                        <a:t> </a:t>
                      </a:r>
                      <a:r>
                        <a:rPr lang="en-US" sz="1900" b="1" i="1" dirty="0" smtClean="0">
                          <a:solidFill>
                            <a:srgbClr val="FF0000"/>
                          </a:solidFill>
                        </a:rPr>
                        <a:t>Motions</a:t>
                      </a:r>
                      <a:endParaRPr lang="en-US" sz="1900" b="1" i="1" dirty="0">
                        <a:solidFill>
                          <a:srgbClr val="FF0000"/>
                        </a:solidFill>
                      </a:endParaRPr>
                    </a:p>
                  </a:txBody>
                  <a:tcPr marL="200818" marR="200818" marT="100408" marB="100408" anchor="ctr">
                    <a:lnR w="12700" cmpd="sng">
                      <a:noFill/>
                    </a:lnR>
                    <a:noFill/>
                  </a:tcPr>
                </a:tc>
              </a:tr>
              <a:tr h="369784">
                <a:tc>
                  <a:txBody>
                    <a:bodyPr/>
                    <a:lstStyle/>
                    <a:p>
                      <a:endParaRPr lang="en-US" sz="1100" b="1" dirty="0"/>
                    </a:p>
                  </a:txBody>
                  <a:tcPr marL="200818" marR="200818" marT="100408" marB="100408">
                    <a:lnL w="12700" cmpd="sng">
                      <a:noFill/>
                    </a:lnL>
                    <a:lnB w="12700" cmpd="sng">
                      <a:noFill/>
                    </a:lnB>
                    <a:noFill/>
                  </a:tcPr>
                </a:tc>
                <a:tc>
                  <a:txBody>
                    <a:bodyPr/>
                    <a:lstStyle/>
                    <a:p>
                      <a:endParaRPr lang="en-US" sz="1100" b="1" dirty="0"/>
                    </a:p>
                  </a:txBody>
                  <a:tcPr marL="200818" marR="200818" marT="100408" marB="100408">
                    <a:lnB w="12700" cmpd="sng">
                      <a:noFill/>
                    </a:lnB>
                    <a:noFill/>
                  </a:tcPr>
                </a:tc>
                <a:tc>
                  <a:txBody>
                    <a:bodyPr/>
                    <a:lstStyle/>
                    <a:p>
                      <a:endParaRPr lang="en-US" sz="1100" b="1" dirty="0"/>
                    </a:p>
                  </a:txBody>
                  <a:tcPr marL="200818" marR="200818" marT="100408" marB="100408">
                    <a:lnR w="12700" cmpd="sng">
                      <a:noFill/>
                    </a:lnR>
                    <a:lnB w="12700" cmpd="sng">
                      <a:noFill/>
                    </a:lnB>
                    <a:noFill/>
                  </a:tcPr>
                </a:tc>
              </a:tr>
            </a:tbl>
          </a:graphicData>
        </a:graphic>
      </p:graphicFrame>
      <p:sp>
        <p:nvSpPr>
          <p:cNvPr id="5" name="TextBox 4"/>
          <p:cNvSpPr txBox="1"/>
          <p:nvPr/>
        </p:nvSpPr>
        <p:spPr>
          <a:xfrm>
            <a:off x="578266" y="3358446"/>
            <a:ext cx="683938" cy="646331"/>
          </a:xfrm>
          <a:prstGeom prst="rect">
            <a:avLst/>
          </a:prstGeom>
          <a:noFill/>
        </p:spPr>
        <p:txBody>
          <a:bodyPr wrap="none" rtlCol="0">
            <a:spAutoFit/>
          </a:bodyPr>
          <a:lstStyle/>
          <a:p>
            <a:r>
              <a:rPr lang="en-US" sz="3600" i="1" dirty="0" smtClean="0">
                <a:solidFill>
                  <a:srgbClr val="000000"/>
                </a:solidFill>
              </a:rPr>
              <a:t>1.</a:t>
            </a:r>
            <a:endParaRPr lang="en-US" sz="3600" i="1" dirty="0">
              <a:solidFill>
                <a:srgbClr val="000000"/>
              </a:solidFill>
            </a:endParaRPr>
          </a:p>
        </p:txBody>
      </p:sp>
      <p:sp>
        <p:nvSpPr>
          <p:cNvPr id="4" name="Slide Number Placeholder 3"/>
          <p:cNvSpPr>
            <a:spLocks noGrp="1"/>
          </p:cNvSpPr>
          <p:nvPr>
            <p:ph type="sldNum" sz="quarter" idx="12"/>
          </p:nvPr>
        </p:nvSpPr>
        <p:spPr/>
        <p:txBody>
          <a:bodyPr/>
          <a:lstStyle/>
          <a:p>
            <a:fld id="{02D71155-A7FA-0349-9C74-59B383BFA775}" type="slidenum">
              <a:rPr lang="en-US" smtClean="0"/>
              <a:pPr/>
              <a:t>23</a:t>
            </a:fld>
            <a:endParaRPr lang="en-US"/>
          </a:p>
        </p:txBody>
      </p:sp>
    </p:spTree>
    <p:extLst>
      <p:ext uri="{BB962C8B-B14F-4D97-AF65-F5344CB8AC3E}">
        <p14:creationId xmlns:p14="http://schemas.microsoft.com/office/powerpoint/2010/main" val="37869900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0048" y="2485571"/>
            <a:ext cx="3289906" cy="1759858"/>
          </a:xfrm>
        </p:spPr>
        <p:txBody>
          <a:bodyPr>
            <a:noAutofit/>
          </a:bodyPr>
          <a:lstStyle/>
          <a:p>
            <a:r>
              <a:rPr lang="en-US" sz="11500" dirty="0" smtClean="0"/>
              <a:t>2.</a:t>
            </a:r>
            <a:endParaRPr lang="en-US" sz="11500" dirty="0"/>
          </a:p>
        </p:txBody>
      </p:sp>
      <p:sp>
        <p:nvSpPr>
          <p:cNvPr id="3" name="Content Placeholder 2"/>
          <p:cNvSpPr>
            <a:spLocks noGrp="1"/>
          </p:cNvSpPr>
          <p:nvPr>
            <p:ph idx="1"/>
          </p:nvPr>
        </p:nvSpPr>
        <p:spPr>
          <a:xfrm>
            <a:off x="457200" y="5769429"/>
            <a:ext cx="903514" cy="356734"/>
          </a:xfrm>
        </p:spPr>
        <p:txBody>
          <a:bodyPr>
            <a:normAutofit lnSpcReduction="10000"/>
          </a:bodyPr>
          <a:lstStyle/>
          <a:p>
            <a:pPr>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02D71155-A7FA-0349-9C74-59B383BFA775}" type="slidenum">
              <a:rPr lang="en-US" smtClean="0"/>
              <a:pPr/>
              <a:t>24</a:t>
            </a:fld>
            <a:endParaRPr lang="en-US"/>
          </a:p>
        </p:txBody>
      </p:sp>
    </p:spTree>
    <p:extLst>
      <p:ext uri="{BB962C8B-B14F-4D97-AF65-F5344CB8AC3E}">
        <p14:creationId xmlns:p14="http://schemas.microsoft.com/office/powerpoint/2010/main" val="302774986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820089" y="2226235"/>
          <a:ext cx="7724590" cy="2804160"/>
        </p:xfrm>
        <a:graphic>
          <a:graphicData uri="http://schemas.openxmlformats.org/drawingml/2006/table">
            <a:tbl>
              <a:tblPr firstRow="1" bandRow="1">
                <a:tableStyleId>{616DA210-FB5B-4158-B5E0-FEB733F419BA}</a:tableStyleId>
              </a:tblPr>
              <a:tblGrid>
                <a:gridCol w="3862295"/>
                <a:gridCol w="3862295"/>
              </a:tblGrid>
              <a:tr h="157893">
                <a:tc>
                  <a:txBody>
                    <a:bodyPr/>
                    <a:lstStyle/>
                    <a:p>
                      <a:pPr algn="ctr"/>
                      <a:r>
                        <a:rPr lang="en-US" sz="2400" dirty="0" smtClean="0"/>
                        <a:t>Galileo’s Text</a:t>
                      </a:r>
                      <a:endParaRPr lang="en-US" sz="2400" dirty="0"/>
                    </a:p>
                  </a:txBody>
                  <a:tcPr>
                    <a:lnL w="12700" cmpd="sng">
                      <a:noFill/>
                    </a:lnL>
                    <a:lnT w="12700" cmpd="sng">
                      <a:noFill/>
                    </a:lnT>
                  </a:tcPr>
                </a:tc>
                <a:tc>
                  <a:txBody>
                    <a:bodyPr/>
                    <a:lstStyle/>
                    <a:p>
                      <a:pPr algn="ctr"/>
                      <a:r>
                        <a:rPr lang="en-US" sz="2400" dirty="0" smtClean="0"/>
                        <a:t>Our</a:t>
                      </a:r>
                      <a:r>
                        <a:rPr lang="en-US" sz="2400" baseline="0" dirty="0" smtClean="0"/>
                        <a:t> Interpretation</a:t>
                      </a:r>
                      <a:endParaRPr lang="en-US" sz="2400" dirty="0"/>
                    </a:p>
                  </a:txBody>
                  <a:tcPr>
                    <a:lnR w="12700" cmpd="sng">
                      <a:noFill/>
                    </a:lnR>
                    <a:lnT w="12700" cmpd="sng">
                      <a:noFill/>
                    </a:lnT>
                  </a:tcPr>
                </a:tc>
              </a:tr>
              <a:tr h="1877453">
                <a:tc>
                  <a:txBody>
                    <a:bodyPr/>
                    <a:lstStyle/>
                    <a:p>
                      <a:r>
                        <a:rPr lang="en-US" sz="2000" b="1" kern="1200" dirty="0" smtClean="0">
                          <a:solidFill>
                            <a:schemeClr val="tx1"/>
                          </a:solidFill>
                          <a:latin typeface="+mn-lt"/>
                          <a:ea typeface="+mn-ea"/>
                          <a:cs typeface="+mn-cs"/>
                        </a:rPr>
                        <a:t>…If</a:t>
                      </a:r>
                      <a:r>
                        <a:rPr lang="en-US" sz="2000" b="1" kern="1200" baseline="0" dirty="0" smtClean="0">
                          <a:solidFill>
                            <a:schemeClr val="tx1"/>
                          </a:solidFill>
                          <a:latin typeface="+mn-lt"/>
                          <a:ea typeface="+mn-ea"/>
                          <a:cs typeface="+mn-cs"/>
                        </a:rPr>
                        <a:t> </a:t>
                      </a:r>
                      <a:r>
                        <a:rPr lang="en-US" sz="2000" b="1" kern="1200" dirty="0" smtClean="0">
                          <a:solidFill>
                            <a:schemeClr val="tx1"/>
                          </a:solidFill>
                          <a:latin typeface="+mn-lt"/>
                          <a:ea typeface="+mn-ea"/>
                          <a:cs typeface="+mn-cs"/>
                        </a:rPr>
                        <a:t>the speeds with which the falling body passed the space of four </a:t>
                      </a:r>
                      <a:r>
                        <a:rPr lang="en-US" sz="2000" b="1" kern="1200" dirty="0" err="1" smtClean="0">
                          <a:solidFill>
                            <a:schemeClr val="tx1"/>
                          </a:solidFill>
                          <a:latin typeface="+mn-lt"/>
                          <a:ea typeface="+mn-ea"/>
                          <a:cs typeface="+mn-cs"/>
                        </a:rPr>
                        <a:t>braccia</a:t>
                      </a:r>
                      <a:r>
                        <a:rPr lang="en-US" sz="2000" b="1" kern="1200" dirty="0" smtClean="0">
                          <a:solidFill>
                            <a:schemeClr val="tx1"/>
                          </a:solidFill>
                          <a:latin typeface="+mn-lt"/>
                          <a:ea typeface="+mn-ea"/>
                          <a:cs typeface="+mn-cs"/>
                        </a:rPr>
                        <a:t> were the </a:t>
                      </a:r>
                      <a:r>
                        <a:rPr lang="en-US" sz="2000" b="1" kern="1200" dirty="0" smtClean="0">
                          <a:solidFill>
                            <a:srgbClr val="FF0000"/>
                          </a:solidFill>
                          <a:latin typeface="+mn-lt"/>
                          <a:ea typeface="+mn-ea"/>
                          <a:cs typeface="+mn-cs"/>
                        </a:rPr>
                        <a:t>doubles </a:t>
                      </a:r>
                      <a:r>
                        <a:rPr lang="en-US" sz="2000" b="1" kern="1200" dirty="0" smtClean="0">
                          <a:solidFill>
                            <a:schemeClr val="tx1"/>
                          </a:solidFill>
                          <a:latin typeface="+mn-lt"/>
                          <a:ea typeface="+mn-ea"/>
                          <a:cs typeface="+mn-cs"/>
                        </a:rPr>
                        <a:t>of the speeds with which it passed the first two </a:t>
                      </a:r>
                      <a:r>
                        <a:rPr lang="en-US" sz="2000" b="1" kern="1200" dirty="0" err="1" smtClean="0">
                          <a:solidFill>
                            <a:schemeClr val="tx1"/>
                          </a:solidFill>
                          <a:latin typeface="+mn-lt"/>
                          <a:ea typeface="+mn-ea"/>
                          <a:cs typeface="+mn-cs"/>
                        </a:rPr>
                        <a:t>braccia</a:t>
                      </a:r>
                      <a:r>
                        <a:rPr lang="en-US" sz="2000" b="1" kern="1200" dirty="0" smtClean="0">
                          <a:solidFill>
                            <a:schemeClr val="tx1"/>
                          </a:solidFill>
                          <a:latin typeface="+mn-lt"/>
                          <a:ea typeface="+mn-ea"/>
                          <a:cs typeface="+mn-cs"/>
                        </a:rPr>
                        <a:t>, as one space is </a:t>
                      </a:r>
                      <a:r>
                        <a:rPr lang="en-US" sz="2000" b="1" kern="1200" dirty="0" smtClean="0">
                          <a:solidFill>
                            <a:srgbClr val="FF0000"/>
                          </a:solidFill>
                          <a:latin typeface="+mn-lt"/>
                          <a:ea typeface="+mn-ea"/>
                          <a:cs typeface="+mn-cs"/>
                        </a:rPr>
                        <a:t>double </a:t>
                      </a:r>
                      <a:r>
                        <a:rPr lang="en-US" sz="2000" b="1" kern="1200" dirty="0" smtClean="0">
                          <a:solidFill>
                            <a:schemeClr val="tx1"/>
                          </a:solidFill>
                          <a:latin typeface="+mn-lt"/>
                          <a:ea typeface="+mn-ea"/>
                          <a:cs typeface="+mn-cs"/>
                        </a:rPr>
                        <a:t>the other space…</a:t>
                      </a:r>
                      <a:endParaRPr lang="en-US" sz="2000" b="1" dirty="0"/>
                    </a:p>
                  </a:txBody>
                  <a:tcPr marL="182880" marR="182880" marT="91440" marB="91440">
                    <a:lnL w="12700" cmpd="sng">
                      <a:noFill/>
                    </a:lnL>
                    <a:noFill/>
                  </a:tcPr>
                </a:tc>
                <a:tc>
                  <a:txBody>
                    <a:bodyPr/>
                    <a:lstStyle/>
                    <a:p>
                      <a:endParaRPr lang="en-US" sz="1600" b="1" i="1" dirty="0"/>
                    </a:p>
                  </a:txBody>
                  <a:tcPr marL="182880" marR="182880" marT="91440" marB="91440">
                    <a:lnR w="12700" cmpd="sng">
                      <a:noFill/>
                    </a:lnR>
                    <a:noFill/>
                  </a:tcPr>
                </a:tc>
              </a:tr>
              <a:tr h="0">
                <a:tc>
                  <a:txBody>
                    <a:bodyPr/>
                    <a:lstStyle/>
                    <a:p>
                      <a:endParaRPr lang="en-US" sz="1000" b="1" dirty="0"/>
                    </a:p>
                  </a:txBody>
                  <a:tcPr marL="182880" marR="182880" marT="91440" marB="91440">
                    <a:lnL w="12700" cmpd="sng">
                      <a:noFill/>
                    </a:lnL>
                    <a:lnB w="12700" cmpd="sng">
                      <a:noFill/>
                    </a:lnB>
                  </a:tcPr>
                </a:tc>
                <a:tc>
                  <a:txBody>
                    <a:bodyPr/>
                    <a:lstStyle/>
                    <a:p>
                      <a:endParaRPr lang="en-US" sz="1000" b="1" dirty="0"/>
                    </a:p>
                  </a:txBody>
                  <a:tcPr marL="182880" marR="182880" marT="91440" marB="91440">
                    <a:lnR w="12700" cmpd="sng">
                      <a:noFill/>
                    </a:lnR>
                    <a:lnB w="12700" cmpd="sng">
                      <a:noFill/>
                    </a:lnB>
                  </a:tcPr>
                </a:tc>
              </a:tr>
            </a:tbl>
          </a:graphicData>
        </a:graphic>
      </p:graphicFrame>
      <p:sp>
        <p:nvSpPr>
          <p:cNvPr id="4" name="TextBox 3"/>
          <p:cNvSpPr txBox="1"/>
          <p:nvPr/>
        </p:nvSpPr>
        <p:spPr>
          <a:xfrm>
            <a:off x="255679" y="3281486"/>
            <a:ext cx="683938" cy="646331"/>
          </a:xfrm>
          <a:prstGeom prst="rect">
            <a:avLst/>
          </a:prstGeom>
          <a:noFill/>
        </p:spPr>
        <p:txBody>
          <a:bodyPr wrap="none" rtlCol="0">
            <a:spAutoFit/>
          </a:bodyPr>
          <a:lstStyle/>
          <a:p>
            <a:r>
              <a:rPr lang="en-US" sz="3600" i="1" dirty="0">
                <a:solidFill>
                  <a:srgbClr val="000000"/>
                </a:solidFill>
              </a:rPr>
              <a:t>2</a:t>
            </a:r>
            <a:r>
              <a:rPr lang="en-US" sz="3600" i="1" dirty="0" smtClean="0">
                <a:solidFill>
                  <a:srgbClr val="000000"/>
                </a:solidFill>
              </a:rPr>
              <a:t>.</a:t>
            </a:r>
            <a:endParaRPr lang="en-US" sz="3600" i="1" dirty="0">
              <a:solidFill>
                <a:srgbClr val="000000"/>
              </a:solidFill>
            </a:endParaRPr>
          </a:p>
        </p:txBody>
      </p:sp>
      <p:sp>
        <p:nvSpPr>
          <p:cNvPr id="5" name="Rectangle 4"/>
          <p:cNvSpPr/>
          <p:nvPr/>
        </p:nvSpPr>
        <p:spPr>
          <a:xfrm>
            <a:off x="4769557" y="2708281"/>
            <a:ext cx="3775122" cy="1877437"/>
          </a:xfrm>
          <a:prstGeom prst="rect">
            <a:avLst/>
          </a:prstGeom>
        </p:spPr>
        <p:txBody>
          <a:bodyPr wrap="square">
            <a:spAutoFit/>
          </a:bodyPr>
          <a:lstStyle/>
          <a:p>
            <a:r>
              <a:rPr lang="en-US" sz="2400" b="1" dirty="0" smtClean="0"/>
              <a:t>IF</a:t>
            </a:r>
            <a:r>
              <a:rPr lang="en-US" sz="2000" b="1" dirty="0" smtClean="0"/>
              <a:t> </a:t>
            </a:r>
            <a:r>
              <a:rPr lang="en-US" sz="2000" b="1" i="1" dirty="0" smtClean="0">
                <a:solidFill>
                  <a:srgbClr val="FF0000"/>
                </a:solidFill>
              </a:rPr>
              <a:t>Self-Similarity: </a:t>
            </a:r>
            <a:r>
              <a:rPr lang="en-US" sz="2000" b="1" dirty="0" smtClean="0"/>
              <a:t>the motion over four </a:t>
            </a:r>
            <a:r>
              <a:rPr lang="en-US" sz="2000" b="1" dirty="0" err="1" smtClean="0"/>
              <a:t>braccia</a:t>
            </a:r>
            <a:r>
              <a:rPr lang="en-US" sz="2000" b="1" dirty="0" smtClean="0"/>
              <a:t> is a </a:t>
            </a:r>
            <a:r>
              <a:rPr lang="en-US" sz="2000" b="1" dirty="0" smtClean="0">
                <a:solidFill>
                  <a:srgbClr val="FF0000"/>
                </a:solidFill>
              </a:rPr>
              <a:t>scaled up duplicate </a:t>
            </a:r>
            <a:r>
              <a:rPr lang="en-US" sz="2000" b="1" dirty="0" smtClean="0"/>
              <a:t>of the motion over two </a:t>
            </a:r>
            <a:r>
              <a:rPr lang="en-US" sz="2000" b="1" dirty="0" err="1" smtClean="0"/>
              <a:t>braccia</a:t>
            </a:r>
            <a:r>
              <a:rPr lang="en-US" sz="2000" b="1" dirty="0" smtClean="0"/>
              <a:t>… </a:t>
            </a:r>
            <a:r>
              <a:rPr lang="en-US" sz="1600" b="1" i="1" dirty="0" smtClean="0"/>
              <a:t>(Result holds only for motions whose speed is proportional to distance)</a:t>
            </a:r>
            <a:endParaRPr lang="en-US" sz="1600" b="1" i="1" dirty="0"/>
          </a:p>
        </p:txBody>
      </p:sp>
      <p:sp>
        <p:nvSpPr>
          <p:cNvPr id="6" name="Slide Number Placeholder 5"/>
          <p:cNvSpPr>
            <a:spLocks noGrp="1"/>
          </p:cNvSpPr>
          <p:nvPr>
            <p:ph type="sldNum" sz="quarter" idx="12"/>
          </p:nvPr>
        </p:nvSpPr>
        <p:spPr/>
        <p:txBody>
          <a:bodyPr/>
          <a:lstStyle/>
          <a:p>
            <a:fld id="{02D71155-A7FA-0349-9C74-59B383BFA775}" type="slidenum">
              <a:rPr lang="en-US" smtClean="0"/>
              <a:pPr/>
              <a:t>25</a:t>
            </a:fld>
            <a:endParaRPr lang="en-US"/>
          </a:p>
        </p:txBody>
      </p:sp>
    </p:spTree>
    <p:extLst>
      <p:ext uri="{BB962C8B-B14F-4D97-AF65-F5344CB8AC3E}">
        <p14:creationId xmlns:p14="http://schemas.microsoft.com/office/powerpoint/2010/main" val="14994034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93330" y="761997"/>
            <a:ext cx="2655569" cy="461665"/>
          </a:xfrm>
          <a:prstGeom prst="rect">
            <a:avLst/>
          </a:prstGeom>
          <a:noFill/>
        </p:spPr>
        <p:txBody>
          <a:bodyPr wrap="none" rtlCol="0">
            <a:spAutoFit/>
          </a:bodyPr>
          <a:lstStyle/>
          <a:p>
            <a:r>
              <a:rPr lang="en-US" sz="2400" b="1" i="1" dirty="0" smtClean="0"/>
              <a:t>2. Self-Similarity</a:t>
            </a:r>
            <a:endParaRPr lang="en-US" sz="2400" b="1" i="1" dirty="0"/>
          </a:p>
        </p:txBody>
      </p:sp>
      <p:sp>
        <p:nvSpPr>
          <p:cNvPr id="6" name="Slide Number Placeholder 5"/>
          <p:cNvSpPr>
            <a:spLocks noGrp="1"/>
          </p:cNvSpPr>
          <p:nvPr>
            <p:ph type="sldNum" sz="quarter" idx="12"/>
          </p:nvPr>
        </p:nvSpPr>
        <p:spPr/>
        <p:txBody>
          <a:bodyPr/>
          <a:lstStyle/>
          <a:p>
            <a:fld id="{02D71155-A7FA-0349-9C74-59B383BFA775}" type="slidenum">
              <a:rPr lang="en-US" smtClean="0"/>
              <a:pPr/>
              <a:t>26</a:t>
            </a:fld>
            <a:endParaRPr lang="en-US"/>
          </a:p>
        </p:txBody>
      </p:sp>
      <p:pic>
        <p:nvPicPr>
          <p:cNvPr id="8" name="Picture 7" descr="Extraction01.gif"/>
          <p:cNvPicPr>
            <a:picLocks noChangeAspect="1"/>
          </p:cNvPicPr>
          <p:nvPr/>
        </p:nvPicPr>
        <p:blipFill>
          <a:blip r:embed="rId2"/>
          <a:stretch>
            <a:fillRect/>
          </a:stretch>
        </p:blipFill>
        <p:spPr>
          <a:xfrm>
            <a:off x="2257853" y="1330476"/>
            <a:ext cx="4624330" cy="5210512"/>
          </a:xfrm>
          <a:prstGeom prst="rect">
            <a:avLst/>
          </a:prstGeom>
        </p:spPr>
      </p:pic>
    </p:spTree>
    <p:extLst>
      <p:ext uri="{BB962C8B-B14F-4D97-AF65-F5344CB8AC3E}">
        <p14:creationId xmlns:p14="http://schemas.microsoft.com/office/powerpoint/2010/main" val="383236783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93330" y="761997"/>
            <a:ext cx="2655569" cy="461665"/>
          </a:xfrm>
          <a:prstGeom prst="rect">
            <a:avLst/>
          </a:prstGeom>
          <a:noFill/>
        </p:spPr>
        <p:txBody>
          <a:bodyPr wrap="none" rtlCol="0">
            <a:spAutoFit/>
          </a:bodyPr>
          <a:lstStyle/>
          <a:p>
            <a:r>
              <a:rPr lang="en-US" sz="2400" b="1" i="1" dirty="0" smtClean="0"/>
              <a:t>2. Self-Similarity</a:t>
            </a:r>
            <a:endParaRPr lang="en-US" sz="2400" b="1" i="1" dirty="0"/>
          </a:p>
        </p:txBody>
      </p:sp>
      <p:sp>
        <p:nvSpPr>
          <p:cNvPr id="6" name="Slide Number Placeholder 5"/>
          <p:cNvSpPr>
            <a:spLocks noGrp="1"/>
          </p:cNvSpPr>
          <p:nvPr>
            <p:ph type="sldNum" sz="quarter" idx="12"/>
          </p:nvPr>
        </p:nvSpPr>
        <p:spPr/>
        <p:txBody>
          <a:bodyPr/>
          <a:lstStyle/>
          <a:p>
            <a:fld id="{02D71155-A7FA-0349-9C74-59B383BFA775}" type="slidenum">
              <a:rPr lang="en-US" smtClean="0"/>
              <a:pPr/>
              <a:t>27</a:t>
            </a:fld>
            <a:endParaRPr lang="en-US"/>
          </a:p>
        </p:txBody>
      </p:sp>
      <p:pic>
        <p:nvPicPr>
          <p:cNvPr id="7" name="Picture 6" descr="Extraction02.gif"/>
          <p:cNvPicPr>
            <a:picLocks noChangeAspect="1"/>
          </p:cNvPicPr>
          <p:nvPr/>
        </p:nvPicPr>
        <p:blipFill>
          <a:blip r:embed="rId2"/>
          <a:stretch>
            <a:fillRect/>
          </a:stretch>
        </p:blipFill>
        <p:spPr>
          <a:xfrm>
            <a:off x="2249488" y="1330324"/>
            <a:ext cx="4638675" cy="5226677"/>
          </a:xfrm>
          <a:prstGeom prst="rect">
            <a:avLst/>
          </a:prstGeom>
        </p:spPr>
      </p:pic>
    </p:spTree>
    <p:extLst>
      <p:ext uri="{BB962C8B-B14F-4D97-AF65-F5344CB8AC3E}">
        <p14:creationId xmlns:p14="http://schemas.microsoft.com/office/powerpoint/2010/main" val="352129465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93330" y="761997"/>
            <a:ext cx="2655569" cy="461665"/>
          </a:xfrm>
          <a:prstGeom prst="rect">
            <a:avLst/>
          </a:prstGeom>
          <a:noFill/>
        </p:spPr>
        <p:txBody>
          <a:bodyPr wrap="none" rtlCol="0">
            <a:spAutoFit/>
          </a:bodyPr>
          <a:lstStyle/>
          <a:p>
            <a:r>
              <a:rPr lang="en-US" sz="2400" b="1" i="1" dirty="0" smtClean="0"/>
              <a:t>2. Self-Similarity</a:t>
            </a:r>
            <a:endParaRPr lang="en-US" sz="2400" b="1" i="1" dirty="0"/>
          </a:p>
        </p:txBody>
      </p:sp>
      <p:sp>
        <p:nvSpPr>
          <p:cNvPr id="6" name="Slide Number Placeholder 5"/>
          <p:cNvSpPr>
            <a:spLocks noGrp="1"/>
          </p:cNvSpPr>
          <p:nvPr>
            <p:ph type="sldNum" sz="quarter" idx="12"/>
          </p:nvPr>
        </p:nvSpPr>
        <p:spPr/>
        <p:txBody>
          <a:bodyPr/>
          <a:lstStyle/>
          <a:p>
            <a:fld id="{02D71155-A7FA-0349-9C74-59B383BFA775}" type="slidenum">
              <a:rPr lang="en-US" smtClean="0"/>
              <a:pPr/>
              <a:t>28</a:t>
            </a:fld>
            <a:endParaRPr lang="en-US"/>
          </a:p>
        </p:txBody>
      </p:sp>
      <p:pic>
        <p:nvPicPr>
          <p:cNvPr id="8" name="Picture 7" descr="Extraction03.gif"/>
          <p:cNvPicPr>
            <a:picLocks noChangeAspect="1"/>
          </p:cNvPicPr>
          <p:nvPr/>
        </p:nvPicPr>
        <p:blipFill>
          <a:blip r:embed="rId2"/>
          <a:stretch>
            <a:fillRect/>
          </a:stretch>
        </p:blipFill>
        <p:spPr>
          <a:xfrm>
            <a:off x="2249488" y="1330325"/>
            <a:ext cx="4638675" cy="5226675"/>
          </a:xfrm>
          <a:prstGeom prst="rect">
            <a:avLst/>
          </a:prstGeom>
        </p:spPr>
      </p:pic>
    </p:spTree>
    <p:extLst>
      <p:ext uri="{BB962C8B-B14F-4D97-AF65-F5344CB8AC3E}">
        <p14:creationId xmlns:p14="http://schemas.microsoft.com/office/powerpoint/2010/main" val="382419495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93330" y="761997"/>
            <a:ext cx="2655569" cy="461665"/>
          </a:xfrm>
          <a:prstGeom prst="rect">
            <a:avLst/>
          </a:prstGeom>
          <a:noFill/>
        </p:spPr>
        <p:txBody>
          <a:bodyPr wrap="none" rtlCol="0">
            <a:spAutoFit/>
          </a:bodyPr>
          <a:lstStyle/>
          <a:p>
            <a:r>
              <a:rPr lang="en-US" sz="2400" b="1" i="1" dirty="0" smtClean="0"/>
              <a:t>2. Self-Similarity</a:t>
            </a:r>
            <a:endParaRPr lang="en-US" sz="2400" b="1" i="1" dirty="0"/>
          </a:p>
        </p:txBody>
      </p:sp>
      <p:sp>
        <p:nvSpPr>
          <p:cNvPr id="6" name="Slide Number Placeholder 5"/>
          <p:cNvSpPr>
            <a:spLocks noGrp="1"/>
          </p:cNvSpPr>
          <p:nvPr>
            <p:ph type="sldNum" sz="quarter" idx="12"/>
          </p:nvPr>
        </p:nvSpPr>
        <p:spPr/>
        <p:txBody>
          <a:bodyPr/>
          <a:lstStyle/>
          <a:p>
            <a:fld id="{02D71155-A7FA-0349-9C74-59B383BFA775}" type="slidenum">
              <a:rPr lang="en-US" smtClean="0"/>
              <a:pPr/>
              <a:t>29</a:t>
            </a:fld>
            <a:endParaRPr lang="en-US"/>
          </a:p>
        </p:txBody>
      </p:sp>
      <p:pic>
        <p:nvPicPr>
          <p:cNvPr id="7" name="Picture 6" descr="Extraction04.gif"/>
          <p:cNvPicPr>
            <a:picLocks noChangeAspect="1"/>
          </p:cNvPicPr>
          <p:nvPr/>
        </p:nvPicPr>
        <p:blipFill>
          <a:blip r:embed="rId2"/>
          <a:stretch>
            <a:fillRect/>
          </a:stretch>
        </p:blipFill>
        <p:spPr>
          <a:xfrm>
            <a:off x="2249489" y="1330326"/>
            <a:ext cx="4638674" cy="5226674"/>
          </a:xfrm>
          <a:prstGeom prst="rect">
            <a:avLst/>
          </a:prstGeom>
        </p:spPr>
      </p:pic>
    </p:spTree>
    <p:extLst>
      <p:ext uri="{BB962C8B-B14F-4D97-AF65-F5344CB8AC3E}">
        <p14:creationId xmlns:p14="http://schemas.microsoft.com/office/powerpoint/2010/main" val="201051747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1859547" cy="3682102"/>
          </a:xfrm>
        </p:spPr>
        <p:txBody>
          <a:bodyPr>
            <a:normAutofit/>
          </a:bodyPr>
          <a:lstStyle/>
          <a:p>
            <a:pPr algn="r"/>
            <a:r>
              <a:rPr lang="en-US" dirty="0" smtClean="0"/>
              <a:t>Slides prepared by Bryan Roberts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A9BB7777-FCE2-1A4D-90B6-6E38C49805FD}" type="slidenum">
              <a:rPr lang="en-US" smtClean="0"/>
              <a:t>3</a:t>
            </a:fld>
            <a:endParaRPr lang="en-US"/>
          </a:p>
        </p:txBody>
      </p:sp>
      <p:pic>
        <p:nvPicPr>
          <p:cNvPr id="5" name="Picture 4" descr="DSC0625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826" y="274638"/>
            <a:ext cx="6498911" cy="5377847"/>
          </a:xfrm>
          <a:prstGeom prst="rect">
            <a:avLst/>
          </a:prstGeom>
        </p:spPr>
      </p:pic>
    </p:spTree>
    <p:extLst>
      <p:ext uri="{BB962C8B-B14F-4D97-AF65-F5344CB8AC3E}">
        <p14:creationId xmlns:p14="http://schemas.microsoft.com/office/powerpoint/2010/main" val="163059833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93330" y="761997"/>
            <a:ext cx="2655569" cy="461665"/>
          </a:xfrm>
          <a:prstGeom prst="rect">
            <a:avLst/>
          </a:prstGeom>
          <a:noFill/>
        </p:spPr>
        <p:txBody>
          <a:bodyPr wrap="none" rtlCol="0">
            <a:spAutoFit/>
          </a:bodyPr>
          <a:lstStyle/>
          <a:p>
            <a:r>
              <a:rPr lang="en-US" sz="2400" b="1" i="1" dirty="0" smtClean="0"/>
              <a:t>2. Self-Similarity</a:t>
            </a:r>
            <a:endParaRPr lang="en-US" sz="2400" b="1" i="1" dirty="0"/>
          </a:p>
        </p:txBody>
      </p:sp>
      <p:sp>
        <p:nvSpPr>
          <p:cNvPr id="6" name="Slide Number Placeholder 5"/>
          <p:cNvSpPr>
            <a:spLocks noGrp="1"/>
          </p:cNvSpPr>
          <p:nvPr>
            <p:ph type="sldNum" sz="quarter" idx="12"/>
          </p:nvPr>
        </p:nvSpPr>
        <p:spPr/>
        <p:txBody>
          <a:bodyPr/>
          <a:lstStyle/>
          <a:p>
            <a:fld id="{02D71155-A7FA-0349-9C74-59B383BFA775}" type="slidenum">
              <a:rPr lang="en-US" smtClean="0"/>
              <a:pPr/>
              <a:t>30</a:t>
            </a:fld>
            <a:endParaRPr lang="en-US"/>
          </a:p>
        </p:txBody>
      </p:sp>
      <p:pic>
        <p:nvPicPr>
          <p:cNvPr id="8" name="Picture 7" descr="Extraction05.gif"/>
          <p:cNvPicPr>
            <a:picLocks noChangeAspect="1"/>
          </p:cNvPicPr>
          <p:nvPr/>
        </p:nvPicPr>
        <p:blipFill>
          <a:blip r:embed="rId2"/>
          <a:stretch>
            <a:fillRect/>
          </a:stretch>
        </p:blipFill>
        <p:spPr>
          <a:xfrm>
            <a:off x="2249488" y="1333518"/>
            <a:ext cx="4638675" cy="5226676"/>
          </a:xfrm>
          <a:prstGeom prst="rect">
            <a:avLst/>
          </a:prstGeom>
        </p:spPr>
      </p:pic>
    </p:spTree>
    <p:extLst>
      <p:ext uri="{BB962C8B-B14F-4D97-AF65-F5344CB8AC3E}">
        <p14:creationId xmlns:p14="http://schemas.microsoft.com/office/powerpoint/2010/main" val="371165301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0048" y="2485571"/>
            <a:ext cx="3289906" cy="1759858"/>
          </a:xfrm>
        </p:spPr>
        <p:txBody>
          <a:bodyPr>
            <a:noAutofit/>
          </a:bodyPr>
          <a:lstStyle/>
          <a:p>
            <a:r>
              <a:rPr lang="en-US" sz="11500" dirty="0" smtClean="0"/>
              <a:t>3.</a:t>
            </a:r>
            <a:endParaRPr lang="en-US" sz="11500" dirty="0"/>
          </a:p>
        </p:txBody>
      </p:sp>
      <p:sp>
        <p:nvSpPr>
          <p:cNvPr id="3" name="Content Placeholder 2"/>
          <p:cNvSpPr>
            <a:spLocks noGrp="1"/>
          </p:cNvSpPr>
          <p:nvPr>
            <p:ph idx="1"/>
          </p:nvPr>
        </p:nvSpPr>
        <p:spPr>
          <a:xfrm>
            <a:off x="457200" y="5769429"/>
            <a:ext cx="903514" cy="356734"/>
          </a:xfrm>
        </p:spPr>
        <p:txBody>
          <a:bodyPr>
            <a:normAutofit lnSpcReduction="10000"/>
          </a:bodyPr>
          <a:lstStyle/>
          <a:p>
            <a:pPr>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02D71155-A7FA-0349-9C74-59B383BFA775}" type="slidenum">
              <a:rPr lang="en-US" smtClean="0"/>
              <a:pPr/>
              <a:t>31</a:t>
            </a:fld>
            <a:endParaRPr lang="en-US"/>
          </a:p>
        </p:txBody>
      </p:sp>
    </p:spTree>
    <p:extLst>
      <p:ext uri="{BB962C8B-B14F-4D97-AF65-F5344CB8AC3E}">
        <p14:creationId xmlns:p14="http://schemas.microsoft.com/office/powerpoint/2010/main" val="202895101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856375" y="1077187"/>
          <a:ext cx="7724590" cy="1799516"/>
        </p:xfrm>
        <a:graphic>
          <a:graphicData uri="http://schemas.openxmlformats.org/drawingml/2006/table">
            <a:tbl>
              <a:tblPr firstRow="1" bandRow="1">
                <a:tableStyleId>{616DA210-FB5B-4158-B5E0-FEB733F419BA}</a:tableStyleId>
              </a:tblPr>
              <a:tblGrid>
                <a:gridCol w="3862295"/>
                <a:gridCol w="3862295"/>
              </a:tblGrid>
              <a:tr h="157893">
                <a:tc>
                  <a:txBody>
                    <a:bodyPr/>
                    <a:lstStyle/>
                    <a:p>
                      <a:pPr algn="ctr"/>
                      <a:r>
                        <a:rPr lang="en-US" sz="2400" dirty="0" smtClean="0"/>
                        <a:t>Galileo’s Text</a:t>
                      </a:r>
                      <a:endParaRPr lang="en-US" sz="2400" dirty="0"/>
                    </a:p>
                  </a:txBody>
                  <a:tcPr>
                    <a:lnL w="12700" cmpd="sng">
                      <a:noFill/>
                    </a:lnL>
                    <a:lnT w="12700" cmpd="sng">
                      <a:noFill/>
                    </a:lnT>
                  </a:tcPr>
                </a:tc>
                <a:tc>
                  <a:txBody>
                    <a:bodyPr/>
                    <a:lstStyle/>
                    <a:p>
                      <a:pPr algn="ctr"/>
                      <a:r>
                        <a:rPr lang="en-US" sz="2400" dirty="0" smtClean="0"/>
                        <a:t>Our</a:t>
                      </a:r>
                      <a:r>
                        <a:rPr lang="en-US" sz="2400" baseline="0" dirty="0" smtClean="0"/>
                        <a:t> Interpretation</a:t>
                      </a:r>
                      <a:endParaRPr lang="en-US" sz="2400" dirty="0"/>
                    </a:p>
                  </a:txBody>
                  <a:tcPr>
                    <a:lnR w="12700" cmpd="sng">
                      <a:noFill/>
                    </a:lnR>
                    <a:lnT w="12700" cmpd="sng">
                      <a:noFill/>
                    </a:lnT>
                  </a:tcPr>
                </a:tc>
              </a:tr>
              <a:tr h="1007036">
                <a:tc>
                  <a:txBody>
                    <a:bodyPr/>
                    <a:lstStyle/>
                    <a:p>
                      <a:r>
                        <a:rPr lang="en-US" sz="2000" dirty="0" smtClean="0"/>
                        <a:t>…</a:t>
                      </a:r>
                      <a:r>
                        <a:rPr lang="en-US" sz="2000" b="1" kern="1200" dirty="0" smtClean="0">
                          <a:solidFill>
                            <a:schemeClr val="tx1"/>
                          </a:solidFill>
                          <a:latin typeface="+mn-lt"/>
                          <a:ea typeface="+mn-ea"/>
                          <a:cs typeface="+mn-cs"/>
                        </a:rPr>
                        <a:t>then the times of those passages are </a:t>
                      </a:r>
                      <a:r>
                        <a:rPr lang="en-US" sz="2000" b="1" kern="1200" dirty="0" smtClean="0">
                          <a:solidFill>
                            <a:srgbClr val="FF0000"/>
                          </a:solidFill>
                          <a:latin typeface="+mn-lt"/>
                          <a:ea typeface="+mn-ea"/>
                          <a:cs typeface="+mn-cs"/>
                        </a:rPr>
                        <a:t>equal</a:t>
                      </a:r>
                      <a:r>
                        <a:rPr lang="en-US" sz="2000" b="1" kern="1200" dirty="0" smtClean="0">
                          <a:solidFill>
                            <a:schemeClr val="tx1"/>
                          </a:solidFill>
                          <a:latin typeface="+mn-lt"/>
                          <a:ea typeface="+mn-ea"/>
                          <a:cs typeface="+mn-cs"/>
                        </a:rPr>
                        <a:t>…</a:t>
                      </a:r>
                      <a:endParaRPr lang="en-US" sz="2000" dirty="0"/>
                    </a:p>
                  </a:txBody>
                  <a:tcPr marL="182880" marR="182880" marT="91440" marB="91440">
                    <a:lnL w="12700" cmpd="sng">
                      <a:noFill/>
                    </a:lnL>
                    <a:noFill/>
                  </a:tcPr>
                </a:tc>
                <a:tc>
                  <a:txBody>
                    <a:bodyPr/>
                    <a:lstStyle/>
                    <a:p>
                      <a:endParaRPr lang="en-US" b="1" i="1" dirty="0">
                        <a:solidFill>
                          <a:srgbClr val="FF0000"/>
                        </a:solidFill>
                      </a:endParaRPr>
                    </a:p>
                  </a:txBody>
                  <a:tcPr marL="182880" marR="182880" marT="91440" marB="91440">
                    <a:lnR w="12700" cmpd="sng">
                      <a:noFill/>
                    </a:lnR>
                    <a:noFill/>
                  </a:tcPr>
                </a:tc>
              </a:tr>
              <a:tr h="0">
                <a:tc>
                  <a:txBody>
                    <a:bodyPr/>
                    <a:lstStyle/>
                    <a:p>
                      <a:endParaRPr lang="en-US" sz="1000" b="1" dirty="0"/>
                    </a:p>
                  </a:txBody>
                  <a:tcPr marL="182880" marR="182880" marT="91440" marB="91440">
                    <a:lnL w="12700" cmpd="sng">
                      <a:noFill/>
                    </a:lnL>
                    <a:lnB w="12700" cmpd="sng">
                      <a:noFill/>
                    </a:lnB>
                  </a:tcPr>
                </a:tc>
                <a:tc>
                  <a:txBody>
                    <a:bodyPr/>
                    <a:lstStyle/>
                    <a:p>
                      <a:endParaRPr lang="en-US" sz="1000" b="1" dirty="0"/>
                    </a:p>
                  </a:txBody>
                  <a:tcPr marL="182880" marR="182880" marT="91440" marB="91440">
                    <a:lnR w="12700" cmpd="sng">
                      <a:noFill/>
                    </a:lnR>
                    <a:lnB w="12700" cmpd="sng">
                      <a:noFill/>
                    </a:lnB>
                  </a:tcPr>
                </a:tc>
              </a:tr>
            </a:tbl>
          </a:graphicData>
        </a:graphic>
      </p:graphicFrame>
      <p:sp>
        <p:nvSpPr>
          <p:cNvPr id="4" name="TextBox 3"/>
          <p:cNvSpPr txBox="1"/>
          <p:nvPr/>
        </p:nvSpPr>
        <p:spPr>
          <a:xfrm>
            <a:off x="291965" y="1699149"/>
            <a:ext cx="683938" cy="646331"/>
          </a:xfrm>
          <a:prstGeom prst="rect">
            <a:avLst/>
          </a:prstGeom>
          <a:noFill/>
        </p:spPr>
        <p:txBody>
          <a:bodyPr wrap="none" rtlCol="0">
            <a:spAutoFit/>
          </a:bodyPr>
          <a:lstStyle/>
          <a:p>
            <a:r>
              <a:rPr lang="en-US" sz="3600" i="1" dirty="0" smtClean="0">
                <a:solidFill>
                  <a:srgbClr val="000000"/>
                </a:solidFill>
              </a:rPr>
              <a:t>3.</a:t>
            </a:r>
            <a:endParaRPr lang="en-US" sz="3600" i="1" dirty="0">
              <a:solidFill>
                <a:srgbClr val="000000"/>
              </a:solidFill>
            </a:endParaRPr>
          </a:p>
        </p:txBody>
      </p:sp>
      <p:sp>
        <p:nvSpPr>
          <p:cNvPr id="5" name="Rectangle 4"/>
          <p:cNvSpPr/>
          <p:nvPr/>
        </p:nvSpPr>
        <p:spPr>
          <a:xfrm>
            <a:off x="4725208" y="1586261"/>
            <a:ext cx="3873900" cy="923330"/>
          </a:xfrm>
          <a:prstGeom prst="rect">
            <a:avLst/>
          </a:prstGeom>
        </p:spPr>
        <p:txBody>
          <a:bodyPr wrap="square">
            <a:spAutoFit/>
          </a:bodyPr>
          <a:lstStyle/>
          <a:p>
            <a:r>
              <a:rPr lang="en-US" b="1" dirty="0" smtClean="0">
                <a:solidFill>
                  <a:srgbClr val="000000"/>
                </a:solidFill>
              </a:rPr>
              <a:t>THEN </a:t>
            </a:r>
            <a:r>
              <a:rPr lang="en-US" b="1" i="1" dirty="0" smtClean="0">
                <a:solidFill>
                  <a:srgbClr val="FF0000"/>
                </a:solidFill>
              </a:rPr>
              <a:t>Equal Time Result (ET):</a:t>
            </a:r>
            <a:r>
              <a:rPr lang="en-US" b="1" dirty="0" smtClean="0">
                <a:solidFill>
                  <a:schemeClr val="tx2"/>
                </a:solidFill>
              </a:rPr>
              <a:t> the times a body takes to fall 2 </a:t>
            </a:r>
            <a:r>
              <a:rPr lang="en-US" b="1" dirty="0" err="1" smtClean="0">
                <a:solidFill>
                  <a:schemeClr val="tx2"/>
                </a:solidFill>
              </a:rPr>
              <a:t>braccia</a:t>
            </a:r>
            <a:r>
              <a:rPr lang="en-US" b="1" dirty="0" smtClean="0">
                <a:solidFill>
                  <a:schemeClr val="tx2"/>
                </a:solidFill>
              </a:rPr>
              <a:t> and 4 </a:t>
            </a:r>
            <a:r>
              <a:rPr lang="en-US" b="1" dirty="0" err="1" smtClean="0">
                <a:solidFill>
                  <a:schemeClr val="tx2"/>
                </a:solidFill>
              </a:rPr>
              <a:t>braccia</a:t>
            </a:r>
            <a:r>
              <a:rPr lang="en-US" b="1" dirty="0" smtClean="0">
                <a:solidFill>
                  <a:schemeClr val="tx2"/>
                </a:solidFill>
              </a:rPr>
              <a:t> are </a:t>
            </a:r>
            <a:r>
              <a:rPr lang="en-US" b="1" dirty="0" smtClean="0">
                <a:solidFill>
                  <a:schemeClr val="accent1"/>
                </a:solidFill>
              </a:rPr>
              <a:t>equal</a:t>
            </a:r>
            <a:r>
              <a:rPr lang="en-US" b="1" dirty="0" smtClean="0">
                <a:solidFill>
                  <a:schemeClr val="tx2"/>
                </a:solidFill>
              </a:rPr>
              <a:t>.</a:t>
            </a:r>
            <a:endParaRPr lang="en-US" b="1" i="1" dirty="0">
              <a:solidFill>
                <a:srgbClr val="FF0000"/>
              </a:solidFill>
            </a:endParaRPr>
          </a:p>
        </p:txBody>
      </p:sp>
      <p:sp>
        <p:nvSpPr>
          <p:cNvPr id="6" name="Slide Number Placeholder 5"/>
          <p:cNvSpPr>
            <a:spLocks noGrp="1"/>
          </p:cNvSpPr>
          <p:nvPr>
            <p:ph type="sldNum" sz="quarter" idx="12"/>
          </p:nvPr>
        </p:nvSpPr>
        <p:spPr/>
        <p:txBody>
          <a:bodyPr/>
          <a:lstStyle/>
          <a:p>
            <a:fld id="{02D71155-A7FA-0349-9C74-59B383BFA775}" type="slidenum">
              <a:rPr lang="en-US" smtClean="0"/>
              <a:pPr/>
              <a:t>32</a:t>
            </a:fld>
            <a:endParaRPr lang="en-US"/>
          </a:p>
        </p:txBody>
      </p:sp>
      <p:grpSp>
        <p:nvGrpSpPr>
          <p:cNvPr id="13" name="Group 12"/>
          <p:cNvGrpSpPr/>
          <p:nvPr/>
        </p:nvGrpSpPr>
        <p:grpSpPr>
          <a:xfrm>
            <a:off x="3548646" y="3019334"/>
            <a:ext cx="1888162" cy="3360904"/>
            <a:chOff x="3548646" y="3019334"/>
            <a:chExt cx="1888162" cy="3360904"/>
          </a:xfrm>
        </p:grpSpPr>
        <p:pic>
          <p:nvPicPr>
            <p:cNvPr id="7" name="Picture 6" descr="temp.png"/>
            <p:cNvPicPr>
              <a:picLocks noChangeAspect="1"/>
            </p:cNvPicPr>
            <p:nvPr/>
          </p:nvPicPr>
          <p:blipFill>
            <a:blip r:embed="rId2"/>
            <a:stretch>
              <a:fillRect/>
            </a:stretch>
          </p:blipFill>
          <p:spPr>
            <a:xfrm>
              <a:off x="3548646" y="3019334"/>
              <a:ext cx="890305" cy="3360904"/>
            </a:xfrm>
            <a:prstGeom prst="rect">
              <a:avLst/>
            </a:prstGeom>
          </p:spPr>
        </p:pic>
        <p:cxnSp>
          <p:nvCxnSpPr>
            <p:cNvPr id="9" name="Straight Arrow Connector 8"/>
            <p:cNvCxnSpPr/>
            <p:nvPr/>
          </p:nvCxnSpPr>
          <p:spPr>
            <a:xfrm rot="16200000" flipH="1">
              <a:off x="4073071" y="3837213"/>
              <a:ext cx="1354667" cy="18143"/>
            </a:xfrm>
            <a:prstGeom prst="straightConnector1">
              <a:avLst/>
            </a:prstGeom>
            <a:ln w="7620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rot="16200000" flipH="1">
              <a:off x="4097260" y="4484308"/>
              <a:ext cx="2667002" cy="12095"/>
            </a:xfrm>
            <a:prstGeom prst="straightConnector1">
              <a:avLst/>
            </a:prstGeom>
            <a:ln w="7620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4916714" y="3622523"/>
              <a:ext cx="364403" cy="461665"/>
            </a:xfrm>
            <a:prstGeom prst="rect">
              <a:avLst/>
            </a:prstGeom>
            <a:noFill/>
          </p:spPr>
          <p:txBody>
            <a:bodyPr wrap="none" rtlCol="0">
              <a:spAutoFit/>
            </a:bodyPr>
            <a:lstStyle/>
            <a:p>
              <a:r>
                <a:rPr lang="en-US" sz="2400" b="1" dirty="0" smtClean="0">
                  <a:solidFill>
                    <a:srgbClr val="FF0000"/>
                  </a:solidFill>
                </a:rPr>
                <a:t>=</a:t>
              </a:r>
              <a:endParaRPr lang="en-US" sz="2400" b="1" dirty="0">
                <a:solidFill>
                  <a:srgbClr val="FF0000"/>
                </a:solidFill>
              </a:endParaRPr>
            </a:p>
          </p:txBody>
        </p:sp>
      </p:grpSp>
    </p:spTree>
    <p:extLst>
      <p:ext uri="{BB962C8B-B14F-4D97-AF65-F5344CB8AC3E}">
        <p14:creationId xmlns:p14="http://schemas.microsoft.com/office/powerpoint/2010/main" val="34631785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505396" y="1246549"/>
          <a:ext cx="6139884" cy="4221902"/>
        </p:xfrm>
        <a:graphic>
          <a:graphicData uri="http://schemas.openxmlformats.org/drawingml/2006/table">
            <a:tbl>
              <a:tblPr firstRow="1" bandRow="1">
                <a:tableStyleId>{616DA210-FB5B-4158-B5E0-FEB733F419BA}</a:tableStyleId>
              </a:tblPr>
              <a:tblGrid>
                <a:gridCol w="2046628"/>
                <a:gridCol w="2046628"/>
                <a:gridCol w="2046628"/>
              </a:tblGrid>
              <a:tr h="157893">
                <a:tc>
                  <a:txBody>
                    <a:bodyPr/>
                    <a:lstStyle/>
                    <a:p>
                      <a:pPr algn="ctr"/>
                      <a:r>
                        <a:rPr lang="en-US" sz="2000" dirty="0" smtClean="0"/>
                        <a:t>Galileo’s Text</a:t>
                      </a:r>
                      <a:endParaRPr lang="en-US" sz="2000" dirty="0"/>
                    </a:p>
                  </a:txBody>
                  <a:tcPr anchor="ctr">
                    <a:lnL w="12700" cmpd="sng">
                      <a:noFill/>
                    </a:lnL>
                    <a:lnT w="12700" cmpd="sng">
                      <a:noFill/>
                    </a:lnT>
                  </a:tcPr>
                </a:tc>
                <a:tc>
                  <a:txBody>
                    <a:bodyPr/>
                    <a:lstStyle/>
                    <a:p>
                      <a:pPr algn="ctr"/>
                      <a:r>
                        <a:rPr lang="en-US" sz="2400" dirty="0" smtClean="0"/>
                        <a:t>Standard</a:t>
                      </a:r>
                      <a:r>
                        <a:rPr lang="en-US" sz="2400" baseline="0" dirty="0" smtClean="0"/>
                        <a:t> View</a:t>
                      </a:r>
                      <a:endParaRPr lang="en-US" sz="2400" dirty="0"/>
                    </a:p>
                  </a:txBody>
                  <a:tcPr>
                    <a:lnT w="12700" cmpd="sng">
                      <a:noFill/>
                    </a:lnT>
                  </a:tcPr>
                </a:tc>
                <a:tc>
                  <a:txBody>
                    <a:bodyPr/>
                    <a:lstStyle/>
                    <a:p>
                      <a:pPr algn="ctr"/>
                      <a:r>
                        <a:rPr lang="en-US" sz="2400" dirty="0" smtClean="0"/>
                        <a:t>Our</a:t>
                      </a:r>
                    </a:p>
                    <a:p>
                      <a:pPr algn="ctr"/>
                      <a:r>
                        <a:rPr lang="en-US" sz="2400" dirty="0" smtClean="0"/>
                        <a:t>View</a:t>
                      </a:r>
                    </a:p>
                  </a:txBody>
                  <a:tcPr>
                    <a:lnR w="12700" cmpd="sng">
                      <a:noFill/>
                    </a:lnR>
                    <a:lnT w="12700" cmpd="sng">
                      <a:noFill/>
                    </a:lnT>
                  </a:tcPr>
                </a:tc>
              </a:tr>
              <a:tr h="150918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When speeds have the </a:t>
                      </a:r>
                      <a:r>
                        <a:rPr lang="en-US" sz="1200" b="1" kern="1200" dirty="0" smtClean="0">
                          <a:solidFill>
                            <a:srgbClr val="FF0000"/>
                          </a:solidFill>
                          <a:latin typeface="+mn-lt"/>
                          <a:ea typeface="+mn-ea"/>
                          <a:cs typeface="+mn-cs"/>
                        </a:rPr>
                        <a:t>same ratio </a:t>
                      </a:r>
                      <a:r>
                        <a:rPr lang="en-US" sz="1200" b="1" kern="1200" dirty="0" smtClean="0">
                          <a:solidFill>
                            <a:schemeClr val="tx1"/>
                          </a:solidFill>
                          <a:latin typeface="+mn-lt"/>
                          <a:ea typeface="+mn-ea"/>
                          <a:cs typeface="+mn-cs"/>
                        </a:rPr>
                        <a:t>as the spaces passed or to be passed, those spaces come to be passed in </a:t>
                      </a:r>
                      <a:r>
                        <a:rPr lang="en-US" sz="1200" b="1" kern="1200" dirty="0" smtClean="0">
                          <a:solidFill>
                            <a:srgbClr val="FF0000"/>
                          </a:solidFill>
                          <a:latin typeface="+mn-lt"/>
                          <a:ea typeface="+mn-ea"/>
                          <a:cs typeface="+mn-cs"/>
                        </a:rPr>
                        <a:t>equal times</a:t>
                      </a:r>
                      <a:r>
                        <a:rPr lang="en-US" sz="1200" b="1" kern="1200" dirty="0" smtClean="0">
                          <a:solidFill>
                            <a:schemeClr val="tx1"/>
                          </a:solidFill>
                          <a:latin typeface="+mn-lt"/>
                          <a:ea typeface="+mn-ea"/>
                          <a:cs typeface="+mn-cs"/>
                        </a:rPr>
                        <a:t>…</a:t>
                      </a:r>
                      <a:endParaRPr lang="en-US" sz="1200" b="1" dirty="0" smtClean="0"/>
                    </a:p>
                  </a:txBody>
                  <a:tcPr marL="182880" marR="182880" marT="91440" marB="91440" anchor="ctr">
                    <a:lnL w="12700" cmpd="sng">
                      <a:noFill/>
                    </a:lnL>
                    <a:noFill/>
                  </a:tcPr>
                </a:tc>
                <a:tc>
                  <a:txBody>
                    <a:bodyPr/>
                    <a:lstStyle/>
                    <a:p>
                      <a:pPr algn="ctr"/>
                      <a:r>
                        <a:rPr lang="en-US" sz="5400" b="1" i="1" dirty="0" smtClean="0">
                          <a:solidFill>
                            <a:srgbClr val="FF0000"/>
                          </a:solidFill>
                        </a:rPr>
                        <a:t>ONE</a:t>
                      </a:r>
                      <a:r>
                        <a:rPr lang="en-US" sz="5400" b="1" i="1" baseline="0" dirty="0" smtClean="0">
                          <a:solidFill>
                            <a:srgbClr val="FF0000"/>
                          </a:solidFill>
                        </a:rPr>
                        <a:t> </a:t>
                      </a:r>
                      <a:r>
                        <a:rPr lang="en-US" b="1" i="1" dirty="0" smtClean="0">
                          <a:solidFill>
                            <a:srgbClr val="FF0000"/>
                          </a:solidFill>
                        </a:rPr>
                        <a:t>Motion</a:t>
                      </a:r>
                      <a:endParaRPr lang="en-US" b="1" i="1" dirty="0">
                        <a:solidFill>
                          <a:srgbClr val="FF0000"/>
                        </a:solidFill>
                      </a:endParaRPr>
                    </a:p>
                  </a:txBody>
                  <a:tcPr marL="182880" marR="182880" marT="91440" marB="91440" anchor="ctr">
                    <a:noFill/>
                  </a:tcPr>
                </a:tc>
                <a:tc>
                  <a:txBody>
                    <a:bodyPr/>
                    <a:lstStyle/>
                    <a:p>
                      <a:pPr algn="ctr"/>
                      <a:r>
                        <a:rPr lang="en-US" sz="5400" b="1" i="1" dirty="0" smtClean="0">
                          <a:solidFill>
                            <a:srgbClr val="FF0000"/>
                          </a:solidFill>
                        </a:rPr>
                        <a:t>TWO</a:t>
                      </a:r>
                      <a:r>
                        <a:rPr lang="en-US" sz="5400" b="1" i="1" baseline="0" dirty="0" smtClean="0">
                          <a:solidFill>
                            <a:srgbClr val="FF0000"/>
                          </a:solidFill>
                        </a:rPr>
                        <a:t> </a:t>
                      </a:r>
                      <a:r>
                        <a:rPr lang="en-US" b="1" i="1" dirty="0" smtClean="0">
                          <a:solidFill>
                            <a:srgbClr val="FF0000"/>
                          </a:solidFill>
                        </a:rPr>
                        <a:t>Motions</a:t>
                      </a:r>
                      <a:endParaRPr lang="en-US" b="1" i="1" dirty="0">
                        <a:solidFill>
                          <a:srgbClr val="FF0000"/>
                        </a:solidFill>
                      </a:endParaRPr>
                    </a:p>
                  </a:txBody>
                  <a:tcPr marL="182880" marR="182880" marT="91440" marB="91440" anchor="ctr">
                    <a:lnR w="12700" cmpd="sng">
                      <a:noFill/>
                    </a:lnR>
                    <a:noFill/>
                  </a:tcPr>
                </a:tc>
              </a:tr>
              <a:tr h="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a:t>
                      </a:r>
                      <a:r>
                        <a:rPr lang="en-US" sz="1200" b="1" kern="1200" dirty="0" smtClean="0">
                          <a:solidFill>
                            <a:schemeClr val="tx1"/>
                          </a:solidFill>
                          <a:latin typeface="+mn-lt"/>
                          <a:ea typeface="+mn-ea"/>
                          <a:cs typeface="+mn-cs"/>
                        </a:rPr>
                        <a:t>then the times of those passages are </a:t>
                      </a:r>
                      <a:r>
                        <a:rPr lang="en-US" sz="1200" b="1" kern="1200" dirty="0" smtClean="0">
                          <a:solidFill>
                            <a:srgbClr val="FF0000"/>
                          </a:solidFill>
                          <a:latin typeface="+mn-lt"/>
                          <a:ea typeface="+mn-ea"/>
                          <a:cs typeface="+mn-cs"/>
                        </a:rPr>
                        <a:t>equal</a:t>
                      </a:r>
                      <a:r>
                        <a:rPr lang="en-US" sz="1200" b="1" kern="1200" dirty="0" smtClean="0">
                          <a:solidFill>
                            <a:schemeClr val="tx1"/>
                          </a:solidFill>
                          <a:latin typeface="+mn-lt"/>
                          <a:ea typeface="+mn-ea"/>
                          <a:cs typeface="+mn-cs"/>
                        </a:rPr>
                        <a:t>…</a:t>
                      </a:r>
                      <a:endParaRPr lang="en-US" sz="1200" dirty="0" smtClean="0"/>
                    </a:p>
                  </a:txBody>
                  <a:tcPr marL="182880" marR="182880" marT="91440" marB="91440" anchor="ctr">
                    <a:lnL w="12700" cmpd="sng">
                      <a:noFill/>
                    </a:lnL>
                  </a:tcPr>
                </a:tc>
                <a:tc>
                  <a:txBody>
                    <a:bodyPr/>
                    <a:lstStyle/>
                    <a:p>
                      <a:pPr algn="ctr"/>
                      <a:r>
                        <a:rPr lang="en-US" sz="2000" b="1" dirty="0" smtClean="0"/>
                        <a:t>3</a:t>
                      </a:r>
                      <a:r>
                        <a:rPr lang="en-US" sz="2000" b="1" baseline="0" dirty="0" smtClean="0"/>
                        <a:t> reasserts 1</a:t>
                      </a:r>
                    </a:p>
                    <a:p>
                      <a:pPr algn="ctr"/>
                      <a:r>
                        <a:rPr lang="en-US" sz="2000" b="1" baseline="0" dirty="0" smtClean="0"/>
                        <a:t>(argument is circular)</a:t>
                      </a:r>
                      <a:endParaRPr lang="en-US" sz="2000" b="1" dirty="0"/>
                    </a:p>
                  </a:txBody>
                  <a:tcPr marL="182880" marR="182880" marT="91440" marB="91440" anchor="ctr"/>
                </a:tc>
                <a:tc>
                  <a:txBody>
                    <a:bodyPr/>
                    <a:lstStyle/>
                    <a:p>
                      <a:pPr algn="ctr"/>
                      <a:r>
                        <a:rPr lang="en-US" sz="2000" b="1" dirty="0" smtClean="0"/>
                        <a:t>3</a:t>
                      </a:r>
                      <a:r>
                        <a:rPr lang="en-US" sz="2000" b="1" baseline="0" dirty="0" smtClean="0"/>
                        <a:t> is a novel conclusion</a:t>
                      </a:r>
                    </a:p>
                    <a:p>
                      <a:pPr algn="ctr"/>
                      <a:r>
                        <a:rPr lang="en-US" sz="2000" b="1" baseline="0" dirty="0" smtClean="0"/>
                        <a:t>(argument not circular)</a:t>
                      </a:r>
                      <a:endParaRPr lang="en-US" sz="2000" b="1" dirty="0" smtClean="0"/>
                    </a:p>
                    <a:p>
                      <a:endParaRPr lang="en-US" sz="1000" b="1" dirty="0"/>
                    </a:p>
                  </a:txBody>
                  <a:tcPr marL="182880" marR="182880" marT="91440" marB="91440">
                    <a:lnR w="12700" cmpd="sng">
                      <a:noFill/>
                    </a:lnR>
                  </a:tcPr>
                </a:tc>
              </a:tr>
              <a:tr h="0">
                <a:tc>
                  <a:txBody>
                    <a:bodyPr/>
                    <a:lstStyle/>
                    <a:p>
                      <a:endParaRPr lang="en-US" sz="1000" b="1" dirty="0"/>
                    </a:p>
                  </a:txBody>
                  <a:tcPr marL="182880" marR="182880" marT="91440" marB="91440">
                    <a:lnL w="12700" cmpd="sng">
                      <a:noFill/>
                    </a:lnL>
                    <a:lnB w="12700" cmpd="sng">
                      <a:noFill/>
                    </a:lnB>
                    <a:noFill/>
                  </a:tcPr>
                </a:tc>
                <a:tc>
                  <a:txBody>
                    <a:bodyPr/>
                    <a:lstStyle/>
                    <a:p>
                      <a:endParaRPr lang="en-US" sz="1000" b="1" dirty="0"/>
                    </a:p>
                  </a:txBody>
                  <a:tcPr marL="182880" marR="182880" marT="91440" marB="91440">
                    <a:lnB w="12700" cmpd="sng">
                      <a:noFill/>
                    </a:lnB>
                    <a:noFill/>
                  </a:tcPr>
                </a:tc>
                <a:tc>
                  <a:txBody>
                    <a:bodyPr/>
                    <a:lstStyle/>
                    <a:p>
                      <a:endParaRPr lang="en-US" sz="1000" b="1" dirty="0"/>
                    </a:p>
                  </a:txBody>
                  <a:tcPr marL="182880" marR="182880" marT="91440" marB="91440">
                    <a:lnR w="12700" cmpd="sng">
                      <a:noFill/>
                    </a:lnR>
                    <a:lnB w="12700" cmpd="sng">
                      <a:noFill/>
                    </a:lnB>
                    <a:noFill/>
                  </a:tcPr>
                </a:tc>
              </a:tr>
            </a:tbl>
          </a:graphicData>
        </a:graphic>
      </p:graphicFrame>
      <p:sp>
        <p:nvSpPr>
          <p:cNvPr id="4" name="TextBox 3"/>
          <p:cNvSpPr txBox="1"/>
          <p:nvPr/>
        </p:nvSpPr>
        <p:spPr>
          <a:xfrm>
            <a:off x="909476" y="4005080"/>
            <a:ext cx="683938" cy="646331"/>
          </a:xfrm>
          <a:prstGeom prst="rect">
            <a:avLst/>
          </a:prstGeom>
          <a:noFill/>
        </p:spPr>
        <p:txBody>
          <a:bodyPr wrap="none" rtlCol="0">
            <a:spAutoFit/>
          </a:bodyPr>
          <a:lstStyle/>
          <a:p>
            <a:r>
              <a:rPr lang="en-US" sz="3600" i="1" dirty="0" smtClean="0">
                <a:solidFill>
                  <a:srgbClr val="000000"/>
                </a:solidFill>
              </a:rPr>
              <a:t>3.</a:t>
            </a:r>
            <a:endParaRPr lang="en-US" sz="3600" i="1" dirty="0">
              <a:solidFill>
                <a:srgbClr val="000000"/>
              </a:solidFill>
            </a:endParaRPr>
          </a:p>
        </p:txBody>
      </p:sp>
      <p:sp>
        <p:nvSpPr>
          <p:cNvPr id="5" name="TextBox 4"/>
          <p:cNvSpPr txBox="1"/>
          <p:nvPr/>
        </p:nvSpPr>
        <p:spPr>
          <a:xfrm>
            <a:off x="909476" y="2452091"/>
            <a:ext cx="683938" cy="646331"/>
          </a:xfrm>
          <a:prstGeom prst="rect">
            <a:avLst/>
          </a:prstGeom>
          <a:noFill/>
        </p:spPr>
        <p:txBody>
          <a:bodyPr wrap="none" rtlCol="0">
            <a:spAutoFit/>
          </a:bodyPr>
          <a:lstStyle/>
          <a:p>
            <a:r>
              <a:rPr lang="en-US" sz="3600" i="1" dirty="0" smtClean="0">
                <a:solidFill>
                  <a:srgbClr val="000000"/>
                </a:solidFill>
              </a:rPr>
              <a:t>1.</a:t>
            </a:r>
            <a:endParaRPr lang="en-US" sz="3600" i="1" dirty="0">
              <a:solidFill>
                <a:srgbClr val="000000"/>
              </a:solidFill>
            </a:endParaRPr>
          </a:p>
        </p:txBody>
      </p:sp>
      <p:sp>
        <p:nvSpPr>
          <p:cNvPr id="6" name="Slide Number Placeholder 5"/>
          <p:cNvSpPr>
            <a:spLocks noGrp="1"/>
          </p:cNvSpPr>
          <p:nvPr>
            <p:ph type="sldNum" sz="quarter" idx="12"/>
          </p:nvPr>
        </p:nvSpPr>
        <p:spPr/>
        <p:txBody>
          <a:bodyPr/>
          <a:lstStyle/>
          <a:p>
            <a:fld id="{02D71155-A7FA-0349-9C74-59B383BFA775}" type="slidenum">
              <a:rPr lang="en-US" smtClean="0"/>
              <a:pPr/>
              <a:t>33</a:t>
            </a:fld>
            <a:endParaRPr lang="en-US"/>
          </a:p>
        </p:txBody>
      </p:sp>
    </p:spTree>
    <p:extLst>
      <p:ext uri="{BB962C8B-B14F-4D97-AF65-F5344CB8AC3E}">
        <p14:creationId xmlns:p14="http://schemas.microsoft.com/office/powerpoint/2010/main" val="416261218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0048" y="2485571"/>
            <a:ext cx="3289906" cy="1759858"/>
          </a:xfrm>
        </p:spPr>
        <p:txBody>
          <a:bodyPr>
            <a:noAutofit/>
          </a:bodyPr>
          <a:lstStyle/>
          <a:p>
            <a:r>
              <a:rPr lang="en-US" sz="11500" dirty="0" smtClean="0"/>
              <a:t>4.</a:t>
            </a:r>
            <a:endParaRPr lang="en-US" sz="11500" dirty="0"/>
          </a:p>
        </p:txBody>
      </p:sp>
      <p:sp>
        <p:nvSpPr>
          <p:cNvPr id="3" name="Content Placeholder 2"/>
          <p:cNvSpPr>
            <a:spLocks noGrp="1"/>
          </p:cNvSpPr>
          <p:nvPr>
            <p:ph idx="1"/>
          </p:nvPr>
        </p:nvSpPr>
        <p:spPr>
          <a:xfrm>
            <a:off x="457200" y="5769429"/>
            <a:ext cx="903514" cy="356734"/>
          </a:xfrm>
        </p:spPr>
        <p:txBody>
          <a:bodyPr>
            <a:normAutofit lnSpcReduction="10000"/>
          </a:bodyPr>
          <a:lstStyle/>
          <a:p>
            <a:pPr>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02D71155-A7FA-0349-9C74-59B383BFA775}" type="slidenum">
              <a:rPr lang="en-US" smtClean="0"/>
              <a:pPr/>
              <a:t>34</a:t>
            </a:fld>
            <a:endParaRPr lang="en-US"/>
          </a:p>
        </p:txBody>
      </p:sp>
    </p:spTree>
    <p:extLst>
      <p:ext uri="{BB962C8B-B14F-4D97-AF65-F5344CB8AC3E}">
        <p14:creationId xmlns:p14="http://schemas.microsoft.com/office/powerpoint/2010/main" val="41890799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820089" y="2226235"/>
          <a:ext cx="7724590" cy="2499360"/>
        </p:xfrm>
        <a:graphic>
          <a:graphicData uri="http://schemas.openxmlformats.org/drawingml/2006/table">
            <a:tbl>
              <a:tblPr firstRow="1" bandRow="1">
                <a:tableStyleId>{616DA210-FB5B-4158-B5E0-FEB733F419BA}</a:tableStyleId>
              </a:tblPr>
              <a:tblGrid>
                <a:gridCol w="3862295"/>
                <a:gridCol w="3862295"/>
              </a:tblGrid>
              <a:tr h="157893">
                <a:tc>
                  <a:txBody>
                    <a:bodyPr/>
                    <a:lstStyle/>
                    <a:p>
                      <a:pPr algn="ctr"/>
                      <a:r>
                        <a:rPr lang="en-US" sz="2400" dirty="0" smtClean="0"/>
                        <a:t>Galileo’s Text</a:t>
                      </a:r>
                      <a:endParaRPr lang="en-US" sz="2400" dirty="0"/>
                    </a:p>
                  </a:txBody>
                  <a:tcPr>
                    <a:lnL w="12700" cmpd="sng">
                      <a:noFill/>
                    </a:lnL>
                    <a:lnT w="12700" cmpd="sng">
                      <a:noFill/>
                    </a:lnT>
                  </a:tcPr>
                </a:tc>
                <a:tc>
                  <a:txBody>
                    <a:bodyPr/>
                    <a:lstStyle/>
                    <a:p>
                      <a:pPr algn="ctr"/>
                      <a:r>
                        <a:rPr lang="en-US" sz="2400" dirty="0" smtClean="0"/>
                        <a:t>Our</a:t>
                      </a:r>
                      <a:r>
                        <a:rPr lang="en-US" sz="2400" baseline="0" dirty="0" smtClean="0"/>
                        <a:t> Interpretation</a:t>
                      </a:r>
                      <a:endParaRPr lang="en-US" sz="2400" dirty="0"/>
                    </a:p>
                  </a:txBody>
                  <a:tcPr>
                    <a:lnR w="12700" cmpd="sng">
                      <a:noFill/>
                    </a:lnR>
                    <a:lnT w="12700" cmpd="sng">
                      <a:noFill/>
                    </a:lnT>
                  </a:tcPr>
                </a:tc>
              </a:tr>
              <a:tr h="1007036">
                <a:tc>
                  <a:txBody>
                    <a:bodyPr/>
                    <a:lstStyle/>
                    <a:p>
                      <a:r>
                        <a:rPr lang="en-US" sz="2000" b="1" kern="1200" dirty="0" smtClean="0">
                          <a:solidFill>
                            <a:schemeClr val="tx1"/>
                          </a:solidFill>
                          <a:latin typeface="+mn-lt"/>
                          <a:ea typeface="+mn-ea"/>
                          <a:cs typeface="+mn-cs"/>
                        </a:rPr>
                        <a:t>…but for the same moveable to pass the four </a:t>
                      </a:r>
                      <a:r>
                        <a:rPr lang="en-US" sz="2000" b="1" kern="1200" dirty="0" err="1" smtClean="0">
                          <a:solidFill>
                            <a:schemeClr val="tx1"/>
                          </a:solidFill>
                          <a:latin typeface="+mn-lt"/>
                          <a:ea typeface="+mn-ea"/>
                          <a:cs typeface="+mn-cs"/>
                        </a:rPr>
                        <a:t>braccia</a:t>
                      </a:r>
                      <a:r>
                        <a:rPr lang="en-US" sz="2000" b="1" kern="1200" dirty="0" smtClean="0">
                          <a:solidFill>
                            <a:schemeClr val="tx1"/>
                          </a:solidFill>
                          <a:latin typeface="+mn-lt"/>
                          <a:ea typeface="+mn-ea"/>
                          <a:cs typeface="+mn-cs"/>
                        </a:rPr>
                        <a:t> and the two in the same time cannot take place except in </a:t>
                      </a:r>
                      <a:r>
                        <a:rPr lang="en-US" sz="2000" b="1" kern="1200" dirty="0" smtClean="0">
                          <a:solidFill>
                            <a:schemeClr val="accent1"/>
                          </a:solidFill>
                          <a:latin typeface="+mn-lt"/>
                          <a:ea typeface="+mn-ea"/>
                          <a:cs typeface="+mn-cs"/>
                        </a:rPr>
                        <a:t>instantaneous </a:t>
                      </a:r>
                      <a:r>
                        <a:rPr lang="en-US" sz="2000" b="1" kern="1200" dirty="0" smtClean="0">
                          <a:solidFill>
                            <a:schemeClr val="tx1"/>
                          </a:solidFill>
                          <a:latin typeface="+mn-lt"/>
                          <a:ea typeface="+mn-ea"/>
                          <a:cs typeface="+mn-cs"/>
                        </a:rPr>
                        <a:t>motion.</a:t>
                      </a:r>
                      <a:endParaRPr lang="en-US" sz="2000" b="1" dirty="0"/>
                    </a:p>
                  </a:txBody>
                  <a:tcPr marL="182880" marR="182880" marT="91440" marB="91440">
                    <a:lnL w="12700" cmpd="sng">
                      <a:noFill/>
                    </a:lnL>
                    <a:noFill/>
                  </a:tcPr>
                </a:tc>
                <a:tc>
                  <a:txBody>
                    <a:bodyPr/>
                    <a:lstStyle/>
                    <a:p>
                      <a:endParaRPr lang="en-US" b="1" i="1" dirty="0">
                        <a:solidFill>
                          <a:srgbClr val="FF0000"/>
                        </a:solidFill>
                      </a:endParaRPr>
                    </a:p>
                  </a:txBody>
                  <a:tcPr marL="182880" marR="182880" marT="91440" marB="91440">
                    <a:lnR w="12700" cmpd="sng">
                      <a:noFill/>
                    </a:lnR>
                    <a:noFill/>
                  </a:tcPr>
                </a:tc>
              </a:tr>
              <a:tr h="0">
                <a:tc>
                  <a:txBody>
                    <a:bodyPr/>
                    <a:lstStyle/>
                    <a:p>
                      <a:endParaRPr lang="en-US" sz="1000" b="1" dirty="0"/>
                    </a:p>
                  </a:txBody>
                  <a:tcPr marL="182880" marR="182880" marT="91440" marB="91440">
                    <a:lnL w="12700" cmpd="sng">
                      <a:noFill/>
                    </a:lnL>
                    <a:lnB w="12700" cmpd="sng">
                      <a:noFill/>
                    </a:lnB>
                  </a:tcPr>
                </a:tc>
                <a:tc>
                  <a:txBody>
                    <a:bodyPr/>
                    <a:lstStyle/>
                    <a:p>
                      <a:endParaRPr lang="en-US" sz="1000" b="1" dirty="0"/>
                    </a:p>
                  </a:txBody>
                  <a:tcPr marL="182880" marR="182880" marT="91440" marB="91440">
                    <a:lnR w="12700" cmpd="sng">
                      <a:noFill/>
                    </a:lnR>
                    <a:lnB w="12700" cmpd="sng">
                      <a:noFill/>
                    </a:lnB>
                  </a:tcPr>
                </a:tc>
              </a:tr>
            </a:tbl>
          </a:graphicData>
        </a:graphic>
      </p:graphicFrame>
      <p:sp>
        <p:nvSpPr>
          <p:cNvPr id="4" name="TextBox 3"/>
          <p:cNvSpPr txBox="1"/>
          <p:nvPr/>
        </p:nvSpPr>
        <p:spPr>
          <a:xfrm>
            <a:off x="255679" y="3117135"/>
            <a:ext cx="683938" cy="646331"/>
          </a:xfrm>
          <a:prstGeom prst="rect">
            <a:avLst/>
          </a:prstGeom>
          <a:noFill/>
        </p:spPr>
        <p:txBody>
          <a:bodyPr wrap="none" rtlCol="0">
            <a:spAutoFit/>
          </a:bodyPr>
          <a:lstStyle/>
          <a:p>
            <a:r>
              <a:rPr lang="en-US" sz="3600" i="1" dirty="0">
                <a:solidFill>
                  <a:srgbClr val="000000"/>
                </a:solidFill>
              </a:rPr>
              <a:t>4</a:t>
            </a:r>
            <a:r>
              <a:rPr lang="en-US" sz="3600" i="1" dirty="0" smtClean="0">
                <a:solidFill>
                  <a:srgbClr val="000000"/>
                </a:solidFill>
              </a:rPr>
              <a:t>.</a:t>
            </a:r>
            <a:endParaRPr lang="en-US" sz="3600" i="1" dirty="0">
              <a:solidFill>
                <a:srgbClr val="000000"/>
              </a:solidFill>
            </a:endParaRPr>
          </a:p>
        </p:txBody>
      </p:sp>
      <p:sp>
        <p:nvSpPr>
          <p:cNvPr id="5" name="Rectangle 4"/>
          <p:cNvSpPr/>
          <p:nvPr/>
        </p:nvSpPr>
        <p:spPr>
          <a:xfrm>
            <a:off x="4777012" y="2758281"/>
            <a:ext cx="3767667" cy="1200329"/>
          </a:xfrm>
          <a:prstGeom prst="rect">
            <a:avLst/>
          </a:prstGeom>
        </p:spPr>
        <p:txBody>
          <a:bodyPr wrap="square">
            <a:spAutoFit/>
          </a:bodyPr>
          <a:lstStyle/>
          <a:p>
            <a:r>
              <a:rPr lang="en-US" b="1" i="1" dirty="0" smtClean="0">
                <a:solidFill>
                  <a:srgbClr val="FF0000"/>
                </a:solidFill>
              </a:rPr>
              <a:t>Downfall:</a:t>
            </a:r>
            <a:r>
              <a:rPr lang="en-US" b="1" dirty="0" smtClean="0">
                <a:solidFill>
                  <a:srgbClr val="FF0000"/>
                </a:solidFill>
              </a:rPr>
              <a:t> </a:t>
            </a:r>
            <a:r>
              <a:rPr lang="en-US" b="1" dirty="0" smtClean="0">
                <a:solidFill>
                  <a:schemeClr val="tx2"/>
                </a:solidFill>
              </a:rPr>
              <a:t>Galileo assumes that ET is only possible if motion is </a:t>
            </a:r>
            <a:r>
              <a:rPr lang="en-US" b="1" dirty="0" smtClean="0">
                <a:solidFill>
                  <a:srgbClr val="FF0000"/>
                </a:solidFill>
              </a:rPr>
              <a:t>instantaneous</a:t>
            </a:r>
            <a:r>
              <a:rPr lang="en-US" b="1" dirty="0" smtClean="0">
                <a:solidFill>
                  <a:schemeClr val="tx2"/>
                </a:solidFill>
              </a:rPr>
              <a:t>. But it is also possible for</a:t>
            </a:r>
            <a:r>
              <a:rPr lang="en-US" b="1" i="1" dirty="0" smtClean="0">
                <a:solidFill>
                  <a:schemeClr val="tx2"/>
                </a:solidFill>
              </a:rPr>
              <a:t> infinite time</a:t>
            </a:r>
            <a:r>
              <a:rPr lang="en-US" b="1" dirty="0" smtClean="0">
                <a:solidFill>
                  <a:schemeClr val="tx2"/>
                </a:solidFill>
              </a:rPr>
              <a:t> motion.</a:t>
            </a:r>
            <a:endParaRPr lang="en-US" b="1" i="1" dirty="0">
              <a:solidFill>
                <a:srgbClr val="FF0000"/>
              </a:solidFill>
            </a:endParaRPr>
          </a:p>
        </p:txBody>
      </p:sp>
      <p:sp>
        <p:nvSpPr>
          <p:cNvPr id="6" name="Slide Number Placeholder 5"/>
          <p:cNvSpPr>
            <a:spLocks noGrp="1"/>
          </p:cNvSpPr>
          <p:nvPr>
            <p:ph type="sldNum" sz="quarter" idx="12"/>
          </p:nvPr>
        </p:nvSpPr>
        <p:spPr/>
        <p:txBody>
          <a:bodyPr/>
          <a:lstStyle/>
          <a:p>
            <a:fld id="{02D71155-A7FA-0349-9C74-59B383BFA775}" type="slidenum">
              <a:rPr lang="en-US" smtClean="0"/>
              <a:pPr/>
              <a:t>35</a:t>
            </a:fld>
            <a:endParaRPr lang="en-US"/>
          </a:p>
        </p:txBody>
      </p:sp>
    </p:spTree>
    <p:extLst>
      <p:ext uri="{BB962C8B-B14F-4D97-AF65-F5344CB8AC3E}">
        <p14:creationId xmlns:p14="http://schemas.microsoft.com/office/powerpoint/2010/main" val="3117750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93330" y="761997"/>
            <a:ext cx="1885376" cy="461665"/>
          </a:xfrm>
          <a:prstGeom prst="rect">
            <a:avLst/>
          </a:prstGeom>
          <a:noFill/>
        </p:spPr>
        <p:txBody>
          <a:bodyPr wrap="none" rtlCol="0">
            <a:spAutoFit/>
          </a:bodyPr>
          <a:lstStyle/>
          <a:p>
            <a:r>
              <a:rPr lang="en-US" sz="2400" b="1" i="1" dirty="0" smtClean="0"/>
              <a:t>4. Downfall</a:t>
            </a:r>
            <a:endParaRPr lang="en-US" sz="2400" b="1" i="1" dirty="0"/>
          </a:p>
        </p:txBody>
      </p:sp>
      <p:pic>
        <p:nvPicPr>
          <p:cNvPr id="7" name="Picture 6" descr="ET-Solution1.gif"/>
          <p:cNvPicPr>
            <a:picLocks noChangeAspect="1"/>
          </p:cNvPicPr>
          <p:nvPr/>
        </p:nvPicPr>
        <p:blipFill>
          <a:blip r:embed="rId2"/>
          <a:stretch>
            <a:fillRect/>
          </a:stretch>
        </p:blipFill>
        <p:spPr>
          <a:xfrm>
            <a:off x="605275" y="1748191"/>
            <a:ext cx="7999839" cy="3952698"/>
          </a:xfrm>
          <a:prstGeom prst="rect">
            <a:avLst/>
          </a:prstGeom>
        </p:spPr>
      </p:pic>
      <p:sp>
        <p:nvSpPr>
          <p:cNvPr id="4" name="Slide Number Placeholder 3"/>
          <p:cNvSpPr>
            <a:spLocks noGrp="1"/>
          </p:cNvSpPr>
          <p:nvPr>
            <p:ph type="sldNum" sz="quarter" idx="12"/>
          </p:nvPr>
        </p:nvSpPr>
        <p:spPr/>
        <p:txBody>
          <a:bodyPr/>
          <a:lstStyle/>
          <a:p>
            <a:fld id="{02D71155-A7FA-0349-9C74-59B383BFA775}" type="slidenum">
              <a:rPr lang="en-US" smtClean="0"/>
              <a:pPr/>
              <a:t>36</a:t>
            </a:fld>
            <a:endParaRPr lang="en-US"/>
          </a:p>
        </p:txBody>
      </p:sp>
    </p:spTree>
    <p:extLst>
      <p:ext uri="{BB962C8B-B14F-4D97-AF65-F5344CB8AC3E}">
        <p14:creationId xmlns:p14="http://schemas.microsoft.com/office/powerpoint/2010/main" val="208105358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93330" y="761997"/>
            <a:ext cx="1885376" cy="461665"/>
          </a:xfrm>
          <a:prstGeom prst="rect">
            <a:avLst/>
          </a:prstGeom>
          <a:noFill/>
        </p:spPr>
        <p:txBody>
          <a:bodyPr wrap="none" rtlCol="0">
            <a:spAutoFit/>
          </a:bodyPr>
          <a:lstStyle/>
          <a:p>
            <a:r>
              <a:rPr lang="en-US" sz="2400" b="1" i="1" dirty="0" smtClean="0"/>
              <a:t>4. Downfall</a:t>
            </a:r>
            <a:endParaRPr lang="en-US" sz="2400" b="1" i="1" dirty="0"/>
          </a:p>
        </p:txBody>
      </p:sp>
      <p:sp>
        <p:nvSpPr>
          <p:cNvPr id="6" name="TextBox 5"/>
          <p:cNvSpPr txBox="1"/>
          <p:nvPr/>
        </p:nvSpPr>
        <p:spPr>
          <a:xfrm>
            <a:off x="1474298" y="3187143"/>
            <a:ext cx="4953249" cy="523220"/>
          </a:xfrm>
          <a:prstGeom prst="rect">
            <a:avLst/>
          </a:prstGeom>
          <a:noFill/>
        </p:spPr>
        <p:txBody>
          <a:bodyPr wrap="none" rtlCol="0">
            <a:spAutoFit/>
          </a:bodyPr>
          <a:lstStyle/>
          <a:p>
            <a:r>
              <a:rPr lang="en-US" sz="2800" b="1" dirty="0" smtClean="0">
                <a:solidFill>
                  <a:srgbClr val="FF0000"/>
                </a:solidFill>
              </a:rPr>
              <a:t>Speed-Distance </a:t>
            </a:r>
            <a:r>
              <a:rPr lang="en-US" sz="2800" b="1" dirty="0" smtClean="0"/>
              <a:t>Law of Fall:</a:t>
            </a:r>
            <a:endParaRPr lang="en-US" sz="2800" b="1" dirty="0"/>
          </a:p>
        </p:txBody>
      </p:sp>
      <p:pic>
        <p:nvPicPr>
          <p:cNvPr id="8" name="Picture 7"/>
          <p:cNvPicPr>
            <a:picLocks noChangeAspect="1"/>
          </p:cNvPicPr>
          <p:nvPr/>
        </p:nvPicPr>
        <p:blipFill>
          <a:blip r:embed="rId2"/>
          <a:stretch>
            <a:fillRect/>
          </a:stretch>
        </p:blipFill>
        <p:spPr>
          <a:xfrm>
            <a:off x="6509903" y="3271809"/>
            <a:ext cx="1079500" cy="330200"/>
          </a:xfrm>
          <a:prstGeom prst="rect">
            <a:avLst/>
          </a:prstGeom>
        </p:spPr>
      </p:pic>
      <p:sp>
        <p:nvSpPr>
          <p:cNvPr id="7" name="Slide Number Placeholder 6"/>
          <p:cNvSpPr>
            <a:spLocks noGrp="1"/>
          </p:cNvSpPr>
          <p:nvPr>
            <p:ph type="sldNum" sz="quarter" idx="12"/>
          </p:nvPr>
        </p:nvSpPr>
        <p:spPr/>
        <p:txBody>
          <a:bodyPr/>
          <a:lstStyle/>
          <a:p>
            <a:fld id="{02D71155-A7FA-0349-9C74-59B383BFA775}" type="slidenum">
              <a:rPr lang="en-US" smtClean="0"/>
              <a:pPr/>
              <a:t>37</a:t>
            </a:fld>
            <a:endParaRPr lang="en-US"/>
          </a:p>
        </p:txBody>
      </p:sp>
    </p:spTree>
    <p:extLst>
      <p:ext uri="{BB962C8B-B14F-4D97-AF65-F5344CB8AC3E}">
        <p14:creationId xmlns:p14="http://schemas.microsoft.com/office/powerpoint/2010/main" val="200448099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93330" y="761997"/>
            <a:ext cx="1885376" cy="461665"/>
          </a:xfrm>
          <a:prstGeom prst="rect">
            <a:avLst/>
          </a:prstGeom>
          <a:noFill/>
        </p:spPr>
        <p:txBody>
          <a:bodyPr wrap="none" rtlCol="0">
            <a:spAutoFit/>
          </a:bodyPr>
          <a:lstStyle/>
          <a:p>
            <a:r>
              <a:rPr lang="en-US" sz="2400" b="1" i="1" dirty="0" smtClean="0"/>
              <a:t>4. Downfall</a:t>
            </a:r>
            <a:endParaRPr lang="en-US" sz="2400" b="1" i="1" dirty="0"/>
          </a:p>
        </p:txBody>
      </p:sp>
      <p:pic>
        <p:nvPicPr>
          <p:cNvPr id="6" name="Picture 5" descr="ET-Solution2.gif"/>
          <p:cNvPicPr>
            <a:picLocks noChangeAspect="1"/>
          </p:cNvPicPr>
          <p:nvPr/>
        </p:nvPicPr>
        <p:blipFill>
          <a:blip r:embed="rId2"/>
          <a:stretch>
            <a:fillRect/>
          </a:stretch>
        </p:blipFill>
        <p:spPr>
          <a:xfrm>
            <a:off x="987777" y="1885243"/>
            <a:ext cx="7549445" cy="3806179"/>
          </a:xfrm>
          <a:prstGeom prst="rect">
            <a:avLst/>
          </a:prstGeom>
        </p:spPr>
      </p:pic>
      <p:sp>
        <p:nvSpPr>
          <p:cNvPr id="4" name="Slide Number Placeholder 3"/>
          <p:cNvSpPr>
            <a:spLocks noGrp="1"/>
          </p:cNvSpPr>
          <p:nvPr>
            <p:ph type="sldNum" sz="quarter" idx="12"/>
          </p:nvPr>
        </p:nvSpPr>
        <p:spPr/>
        <p:txBody>
          <a:bodyPr/>
          <a:lstStyle/>
          <a:p>
            <a:fld id="{02D71155-A7FA-0349-9C74-59B383BFA775}" type="slidenum">
              <a:rPr lang="en-US" smtClean="0"/>
              <a:pPr/>
              <a:t>38</a:t>
            </a:fld>
            <a:endParaRPr lang="en-US"/>
          </a:p>
        </p:txBody>
      </p:sp>
    </p:spTree>
    <p:extLst>
      <p:ext uri="{BB962C8B-B14F-4D97-AF65-F5344CB8AC3E}">
        <p14:creationId xmlns:p14="http://schemas.microsoft.com/office/powerpoint/2010/main" val="168607300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93330" y="761997"/>
            <a:ext cx="1885376" cy="461665"/>
          </a:xfrm>
          <a:prstGeom prst="rect">
            <a:avLst/>
          </a:prstGeom>
          <a:noFill/>
        </p:spPr>
        <p:txBody>
          <a:bodyPr wrap="none" rtlCol="0">
            <a:spAutoFit/>
          </a:bodyPr>
          <a:lstStyle/>
          <a:p>
            <a:r>
              <a:rPr lang="en-US" sz="2400" b="1" i="1" dirty="0" smtClean="0"/>
              <a:t>4. Downfall</a:t>
            </a:r>
            <a:endParaRPr lang="en-US" sz="2400" b="1" i="1" dirty="0"/>
          </a:p>
        </p:txBody>
      </p:sp>
      <p:pic>
        <p:nvPicPr>
          <p:cNvPr id="6" name="Picture 5" descr="ET-Solution2.gif"/>
          <p:cNvPicPr>
            <a:picLocks noChangeAspect="1"/>
          </p:cNvPicPr>
          <p:nvPr/>
        </p:nvPicPr>
        <p:blipFill>
          <a:blip r:embed="rId2"/>
          <a:stretch>
            <a:fillRect/>
          </a:stretch>
        </p:blipFill>
        <p:spPr>
          <a:xfrm>
            <a:off x="987777" y="1885243"/>
            <a:ext cx="7549445" cy="3806179"/>
          </a:xfrm>
          <a:prstGeom prst="rect">
            <a:avLst/>
          </a:prstGeom>
        </p:spPr>
      </p:pic>
      <p:sp>
        <p:nvSpPr>
          <p:cNvPr id="4" name="Slide Number Placeholder 3"/>
          <p:cNvSpPr>
            <a:spLocks noGrp="1"/>
          </p:cNvSpPr>
          <p:nvPr>
            <p:ph type="sldNum" sz="quarter" idx="12"/>
          </p:nvPr>
        </p:nvSpPr>
        <p:spPr/>
        <p:txBody>
          <a:bodyPr/>
          <a:lstStyle/>
          <a:p>
            <a:fld id="{02D71155-A7FA-0349-9C74-59B383BFA775}" type="slidenum">
              <a:rPr lang="en-US" smtClean="0"/>
              <a:pPr/>
              <a:t>39</a:t>
            </a:fld>
            <a:endParaRPr lang="en-US"/>
          </a:p>
        </p:txBody>
      </p:sp>
      <p:sp>
        <p:nvSpPr>
          <p:cNvPr id="7" name="TextBox 6"/>
          <p:cNvSpPr txBox="1"/>
          <p:nvPr/>
        </p:nvSpPr>
        <p:spPr>
          <a:xfrm>
            <a:off x="140548" y="1300467"/>
            <a:ext cx="3702237" cy="584776"/>
          </a:xfrm>
          <a:prstGeom prst="rect">
            <a:avLst/>
          </a:prstGeom>
          <a:noFill/>
        </p:spPr>
        <p:txBody>
          <a:bodyPr wrap="none" rtlCol="0">
            <a:spAutoFit/>
          </a:bodyPr>
          <a:lstStyle/>
          <a:p>
            <a:pPr algn="r"/>
            <a:r>
              <a:rPr lang="en-US" sz="1600" b="1" dirty="0" smtClean="0">
                <a:solidFill>
                  <a:srgbClr val="FF0000"/>
                </a:solidFill>
              </a:rPr>
              <a:t>…</a:t>
            </a:r>
            <a:r>
              <a:rPr lang="en-US" sz="1200" b="1" dirty="0" smtClean="0">
                <a:solidFill>
                  <a:srgbClr val="FF0000"/>
                </a:solidFill>
              </a:rPr>
              <a:t> </a:t>
            </a:r>
            <a:r>
              <a:rPr lang="en-US" sz="1100" b="1" dirty="0" smtClean="0">
                <a:solidFill>
                  <a:srgbClr val="FF0000"/>
                </a:solidFill>
              </a:rPr>
              <a:t> </a:t>
            </a:r>
            <a:r>
              <a:rPr lang="en-US" sz="1050" b="1" dirty="0" smtClean="0">
                <a:solidFill>
                  <a:srgbClr val="FF0000"/>
                </a:solidFill>
              </a:rPr>
              <a:t>+ 1 </a:t>
            </a:r>
            <a:r>
              <a:rPr lang="en-US" sz="1100" b="1" dirty="0" smtClean="0">
                <a:solidFill>
                  <a:srgbClr val="FF0000"/>
                </a:solidFill>
              </a:rPr>
              <a:t>+</a:t>
            </a:r>
            <a:r>
              <a:rPr lang="en-US" sz="1200" b="1" dirty="0" smtClean="0">
                <a:solidFill>
                  <a:srgbClr val="FF0000"/>
                </a:solidFill>
              </a:rPr>
              <a:t> 1</a:t>
            </a:r>
            <a:r>
              <a:rPr lang="en-US" sz="1400" b="1" dirty="0" smtClean="0">
                <a:solidFill>
                  <a:srgbClr val="FF0000"/>
                </a:solidFill>
              </a:rPr>
              <a:t> + 1 +</a:t>
            </a:r>
            <a:r>
              <a:rPr lang="en-US" b="1" dirty="0" smtClean="0">
                <a:solidFill>
                  <a:srgbClr val="FF0000"/>
                </a:solidFill>
              </a:rPr>
              <a:t> </a:t>
            </a:r>
            <a:r>
              <a:rPr lang="en-US" sz="1600" b="1" dirty="0" smtClean="0">
                <a:solidFill>
                  <a:srgbClr val="FF0000"/>
                </a:solidFill>
              </a:rPr>
              <a:t>1</a:t>
            </a:r>
            <a:r>
              <a:rPr lang="en-US" b="1" dirty="0" smtClean="0">
                <a:solidFill>
                  <a:srgbClr val="FF0000"/>
                </a:solidFill>
              </a:rPr>
              <a:t> + </a:t>
            </a:r>
            <a:r>
              <a:rPr lang="en-US" sz="2400" b="1" dirty="0" smtClean="0">
                <a:solidFill>
                  <a:srgbClr val="FF0000"/>
                </a:solidFill>
              </a:rPr>
              <a:t>1</a:t>
            </a:r>
            <a:r>
              <a:rPr lang="en-US" b="1" dirty="0" smtClean="0">
                <a:solidFill>
                  <a:srgbClr val="FF0000"/>
                </a:solidFill>
              </a:rPr>
              <a:t>        </a:t>
            </a:r>
            <a:r>
              <a:rPr lang="en-US" sz="2800" b="1" dirty="0" smtClean="0">
                <a:solidFill>
                  <a:srgbClr val="FF0000"/>
                </a:solidFill>
              </a:rPr>
              <a:t>+</a:t>
            </a:r>
            <a:r>
              <a:rPr lang="en-US" sz="3200" b="1" dirty="0" smtClean="0">
                <a:solidFill>
                  <a:srgbClr val="FF0000"/>
                </a:solidFill>
              </a:rPr>
              <a:t>      1</a:t>
            </a:r>
            <a:endParaRPr lang="en-US" b="1" dirty="0">
              <a:solidFill>
                <a:srgbClr val="FF0000"/>
              </a:solidFill>
            </a:endParaRPr>
          </a:p>
        </p:txBody>
      </p:sp>
      <p:sp>
        <p:nvSpPr>
          <p:cNvPr id="8" name="TextBox 7"/>
          <p:cNvSpPr txBox="1"/>
          <p:nvPr/>
        </p:nvSpPr>
        <p:spPr>
          <a:xfrm>
            <a:off x="285340" y="4457095"/>
            <a:ext cx="7721131" cy="646331"/>
          </a:xfrm>
          <a:prstGeom prst="rect">
            <a:avLst/>
          </a:prstGeom>
          <a:noFill/>
        </p:spPr>
        <p:txBody>
          <a:bodyPr wrap="none" rtlCol="0">
            <a:spAutoFit/>
          </a:bodyPr>
          <a:lstStyle/>
          <a:p>
            <a:pPr algn="r"/>
            <a:r>
              <a:rPr lang="en-US" sz="1600" b="1" dirty="0" smtClean="0">
                <a:solidFill>
                  <a:srgbClr val="FF0000"/>
                </a:solidFill>
              </a:rPr>
              <a:t>…</a:t>
            </a:r>
            <a:r>
              <a:rPr lang="en-US" sz="1200" b="1" dirty="0" smtClean="0">
                <a:solidFill>
                  <a:srgbClr val="FF0000"/>
                </a:solidFill>
              </a:rPr>
              <a:t> </a:t>
            </a:r>
            <a:r>
              <a:rPr lang="en-US" sz="1100" b="1" dirty="0" smtClean="0">
                <a:solidFill>
                  <a:srgbClr val="FF0000"/>
                </a:solidFill>
              </a:rPr>
              <a:t> </a:t>
            </a:r>
            <a:r>
              <a:rPr lang="en-US" sz="1050" b="1" dirty="0" smtClean="0">
                <a:solidFill>
                  <a:srgbClr val="FF0000"/>
                </a:solidFill>
              </a:rPr>
              <a:t>+ 1 </a:t>
            </a:r>
            <a:r>
              <a:rPr lang="en-US" sz="1100" b="1" dirty="0" smtClean="0">
                <a:solidFill>
                  <a:srgbClr val="FF0000"/>
                </a:solidFill>
              </a:rPr>
              <a:t>+</a:t>
            </a:r>
            <a:r>
              <a:rPr lang="en-US" sz="1200" b="1" dirty="0" smtClean="0">
                <a:solidFill>
                  <a:srgbClr val="FF0000"/>
                </a:solidFill>
              </a:rPr>
              <a:t> 1</a:t>
            </a:r>
            <a:r>
              <a:rPr lang="en-US" sz="1400" b="1" dirty="0" smtClean="0">
                <a:solidFill>
                  <a:srgbClr val="FF0000"/>
                </a:solidFill>
              </a:rPr>
              <a:t> + 1 +</a:t>
            </a:r>
            <a:r>
              <a:rPr lang="en-US" b="1" dirty="0" smtClean="0">
                <a:solidFill>
                  <a:srgbClr val="FF0000"/>
                </a:solidFill>
              </a:rPr>
              <a:t> </a:t>
            </a:r>
            <a:r>
              <a:rPr lang="en-US" sz="1600" b="1" dirty="0" smtClean="0">
                <a:solidFill>
                  <a:srgbClr val="FF0000"/>
                </a:solidFill>
              </a:rPr>
              <a:t>1</a:t>
            </a:r>
            <a:r>
              <a:rPr lang="en-US" b="1" dirty="0" smtClean="0">
                <a:solidFill>
                  <a:srgbClr val="FF0000"/>
                </a:solidFill>
              </a:rPr>
              <a:t> + </a:t>
            </a:r>
            <a:r>
              <a:rPr lang="en-US" sz="2400" b="1" dirty="0" smtClean="0">
                <a:solidFill>
                  <a:srgbClr val="FF0000"/>
                </a:solidFill>
              </a:rPr>
              <a:t>1</a:t>
            </a:r>
            <a:r>
              <a:rPr lang="en-US" b="1" dirty="0" smtClean="0">
                <a:solidFill>
                  <a:srgbClr val="FF0000"/>
                </a:solidFill>
              </a:rPr>
              <a:t>        </a:t>
            </a:r>
            <a:r>
              <a:rPr lang="en-US" sz="2800" b="1" dirty="0" smtClean="0">
                <a:solidFill>
                  <a:srgbClr val="FF0000"/>
                </a:solidFill>
              </a:rPr>
              <a:t>+</a:t>
            </a:r>
            <a:r>
              <a:rPr lang="en-US" sz="3200" b="1" dirty="0" smtClean="0">
                <a:solidFill>
                  <a:srgbClr val="FF0000"/>
                </a:solidFill>
              </a:rPr>
              <a:t>      1 </a:t>
            </a:r>
            <a:r>
              <a:rPr lang="en-US" sz="3600" b="1" dirty="0" smtClean="0">
                <a:solidFill>
                  <a:srgbClr val="FF0000"/>
                </a:solidFill>
              </a:rPr>
              <a:t>             +              1</a:t>
            </a:r>
            <a:endParaRPr lang="en-US" sz="2000" b="1" dirty="0">
              <a:solidFill>
                <a:srgbClr val="FF0000"/>
              </a:solidFill>
            </a:endParaRPr>
          </a:p>
        </p:txBody>
      </p:sp>
    </p:spTree>
    <p:extLst>
      <p:ext uri="{BB962C8B-B14F-4D97-AF65-F5344CB8AC3E}">
        <p14:creationId xmlns:p14="http://schemas.microsoft.com/office/powerpoint/2010/main" val="151910280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64588"/>
            <a:ext cx="4291047" cy="583523"/>
          </a:xfrm>
        </p:spPr>
        <p:txBody>
          <a:bodyPr>
            <a:normAutofit/>
          </a:bodyPr>
          <a:lstStyle/>
          <a:p>
            <a:pPr algn="r"/>
            <a:r>
              <a:rPr lang="en-US" sz="1400" dirty="0" smtClean="0">
                <a:latin typeface="+mn-lt"/>
              </a:rPr>
              <a:t>  Galileo </a:t>
            </a:r>
            <a:r>
              <a:rPr lang="en-US" sz="1400" dirty="0" err="1" smtClean="0">
                <a:latin typeface="+mn-lt"/>
              </a:rPr>
              <a:t>Galilei</a:t>
            </a:r>
            <a:r>
              <a:rPr lang="en-US" sz="1400" dirty="0" smtClean="0">
                <a:latin typeface="+mn-lt"/>
              </a:rPr>
              <a:t>, </a:t>
            </a:r>
            <a:r>
              <a:rPr lang="en-US" sz="1400" i="1" dirty="0" smtClean="0">
                <a:latin typeface="+mn-lt"/>
              </a:rPr>
              <a:t>Discourses and Mathematical Demonstrations Concerning Two New Sciences.</a:t>
            </a:r>
            <a:r>
              <a:rPr lang="en-US" sz="1400" dirty="0" smtClean="0">
                <a:latin typeface="+mn-lt"/>
              </a:rPr>
              <a:t> 1638.</a:t>
            </a:r>
            <a:endParaRPr lang="en-US" sz="1400" dirty="0">
              <a:latin typeface="+mn-lt"/>
            </a:endParaRPr>
          </a:p>
        </p:txBody>
      </p:sp>
      <p:sp>
        <p:nvSpPr>
          <p:cNvPr id="3" name="Content Placeholder 2"/>
          <p:cNvSpPr>
            <a:spLocks noGrp="1"/>
          </p:cNvSpPr>
          <p:nvPr>
            <p:ph idx="1"/>
          </p:nvPr>
        </p:nvSpPr>
        <p:spPr>
          <a:xfrm>
            <a:off x="457201" y="5498097"/>
            <a:ext cx="797712" cy="628065"/>
          </a:xfrm>
        </p:spPr>
        <p:txBody>
          <a:bodyPr/>
          <a:lstStyle/>
          <a:p>
            <a:pPr>
              <a:buNone/>
            </a:pPr>
            <a:r>
              <a:rPr lang="en-US" dirty="0" smtClean="0"/>
              <a:t> </a:t>
            </a:r>
            <a:endParaRPr lang="en-US" dirty="0"/>
          </a:p>
        </p:txBody>
      </p:sp>
      <p:pic>
        <p:nvPicPr>
          <p:cNvPr id="4" name="Picture 3"/>
          <p:cNvPicPr>
            <a:picLocks noChangeAspect="1"/>
          </p:cNvPicPr>
          <p:nvPr/>
        </p:nvPicPr>
        <p:blipFill>
          <a:blip r:embed="rId2"/>
          <a:stretch>
            <a:fillRect/>
          </a:stretch>
        </p:blipFill>
        <p:spPr>
          <a:xfrm>
            <a:off x="457201" y="309164"/>
            <a:ext cx="4308225" cy="5674516"/>
          </a:xfrm>
          <a:prstGeom prst="rect">
            <a:avLst/>
          </a:prstGeom>
        </p:spPr>
      </p:pic>
      <p:sp>
        <p:nvSpPr>
          <p:cNvPr id="6" name="TextBox 5"/>
          <p:cNvSpPr txBox="1"/>
          <p:nvPr/>
        </p:nvSpPr>
        <p:spPr>
          <a:xfrm>
            <a:off x="5104578" y="442856"/>
            <a:ext cx="3636277" cy="2923877"/>
          </a:xfrm>
          <a:prstGeom prst="rect">
            <a:avLst/>
          </a:prstGeom>
          <a:noFill/>
        </p:spPr>
        <p:txBody>
          <a:bodyPr wrap="none" rtlCol="0">
            <a:spAutoFit/>
          </a:bodyPr>
          <a:lstStyle/>
          <a:p>
            <a:r>
              <a:rPr lang="en-US" sz="1400" b="1" i="1" dirty="0" smtClean="0"/>
              <a:t>First and second day.</a:t>
            </a:r>
          </a:p>
          <a:p>
            <a:r>
              <a:rPr lang="en-US" sz="2000" b="1" dirty="0" smtClean="0"/>
              <a:t>First new science</a:t>
            </a:r>
          </a:p>
          <a:p>
            <a:r>
              <a:rPr lang="en-US" sz="1600" b="1" dirty="0" smtClean="0"/>
              <a:t>Resistance bodies offer to fracture.</a:t>
            </a:r>
          </a:p>
          <a:p>
            <a:endParaRPr lang="en-US" b="1" dirty="0" smtClean="0"/>
          </a:p>
          <a:p>
            <a:endParaRPr lang="en-US" b="1" dirty="0" smtClean="0"/>
          </a:p>
          <a:p>
            <a:endParaRPr lang="en-US" b="1" dirty="0" smtClean="0"/>
          </a:p>
          <a:p>
            <a:r>
              <a:rPr lang="en-US" sz="1400" b="1" i="1" dirty="0" smtClean="0"/>
              <a:t>Third and fourth day.</a:t>
            </a:r>
          </a:p>
          <a:p>
            <a:r>
              <a:rPr lang="en-US" sz="2000" b="1" dirty="0" smtClean="0"/>
              <a:t>Second new Science</a:t>
            </a:r>
          </a:p>
          <a:p>
            <a:r>
              <a:rPr lang="en-US" sz="1600" b="1" dirty="0" smtClean="0"/>
              <a:t>Motion.</a:t>
            </a:r>
          </a:p>
          <a:p>
            <a:r>
              <a:rPr lang="en-US" sz="1200" b="1" dirty="0" smtClean="0"/>
              <a:t>including</a:t>
            </a:r>
          </a:p>
          <a:p>
            <a:r>
              <a:rPr lang="en-US" b="1" dirty="0" smtClean="0">
                <a:solidFill>
                  <a:srgbClr val="FF0000"/>
                </a:solidFill>
              </a:rPr>
              <a:t>Naturally accelerated motion.</a:t>
            </a:r>
          </a:p>
        </p:txBody>
      </p:sp>
      <p:sp>
        <p:nvSpPr>
          <p:cNvPr id="7" name="Slide Number Placeholder 6"/>
          <p:cNvSpPr>
            <a:spLocks noGrp="1"/>
          </p:cNvSpPr>
          <p:nvPr>
            <p:ph type="sldNum" sz="quarter" idx="12"/>
          </p:nvPr>
        </p:nvSpPr>
        <p:spPr/>
        <p:txBody>
          <a:bodyPr/>
          <a:lstStyle/>
          <a:p>
            <a:fld id="{02D71155-A7FA-0349-9C74-59B383BFA775}" type="slidenum">
              <a:rPr lang="en-US" smtClean="0"/>
              <a:pPr/>
              <a:t>4</a:t>
            </a:fld>
            <a:endParaRPr lang="en-US"/>
          </a:p>
        </p:txBody>
      </p:sp>
    </p:spTree>
    <p:extLst>
      <p:ext uri="{BB962C8B-B14F-4D97-AF65-F5344CB8AC3E}">
        <p14:creationId xmlns:p14="http://schemas.microsoft.com/office/powerpoint/2010/main" val="142034293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7911" y="2187900"/>
            <a:ext cx="5164054" cy="1759858"/>
          </a:xfrm>
        </p:spPr>
        <p:txBody>
          <a:bodyPr>
            <a:noAutofit/>
          </a:bodyPr>
          <a:lstStyle/>
          <a:p>
            <a:r>
              <a:rPr lang="en-US" dirty="0" smtClean="0">
                <a:latin typeface="+mj-lt"/>
              </a:rPr>
              <a:t>a modern view</a:t>
            </a:r>
            <a:endParaRPr lang="en-US" dirty="0">
              <a:latin typeface="+mj-lt"/>
            </a:endParaRPr>
          </a:p>
        </p:txBody>
      </p:sp>
      <p:sp>
        <p:nvSpPr>
          <p:cNvPr id="3" name="Content Placeholder 2"/>
          <p:cNvSpPr>
            <a:spLocks noGrp="1"/>
          </p:cNvSpPr>
          <p:nvPr>
            <p:ph idx="1"/>
          </p:nvPr>
        </p:nvSpPr>
        <p:spPr>
          <a:xfrm>
            <a:off x="457200" y="5769429"/>
            <a:ext cx="903514" cy="356734"/>
          </a:xfrm>
        </p:spPr>
        <p:txBody>
          <a:bodyPr>
            <a:normAutofit lnSpcReduction="10000"/>
          </a:bodyPr>
          <a:lstStyle/>
          <a:p>
            <a:pPr>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02D71155-A7FA-0349-9C74-59B383BFA775}" type="slidenum">
              <a:rPr lang="en-US" smtClean="0"/>
              <a:pPr/>
              <a:t>40</a:t>
            </a:fld>
            <a:endParaRPr lang="en-US"/>
          </a:p>
        </p:txBody>
      </p:sp>
    </p:spTree>
    <p:extLst>
      <p:ext uri="{BB962C8B-B14F-4D97-AF65-F5344CB8AC3E}">
        <p14:creationId xmlns:p14="http://schemas.microsoft.com/office/powerpoint/2010/main" val="4119362706"/>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xponential_plot.png"/>
          <p:cNvPicPr>
            <a:picLocks noChangeAspect="1"/>
          </p:cNvPicPr>
          <p:nvPr/>
        </p:nvPicPr>
        <p:blipFill>
          <a:blip r:embed="rId2"/>
          <a:stretch>
            <a:fillRect/>
          </a:stretch>
        </p:blipFill>
        <p:spPr>
          <a:xfrm>
            <a:off x="2551037" y="2638756"/>
            <a:ext cx="5985998" cy="3428873"/>
          </a:xfrm>
          <a:prstGeom prst="rect">
            <a:avLst/>
          </a:prstGeom>
        </p:spPr>
      </p:pic>
      <p:sp>
        <p:nvSpPr>
          <p:cNvPr id="2" name="Title 1"/>
          <p:cNvSpPr>
            <a:spLocks noGrp="1"/>
          </p:cNvSpPr>
          <p:nvPr>
            <p:ph type="title"/>
          </p:nvPr>
        </p:nvSpPr>
        <p:spPr>
          <a:xfrm>
            <a:off x="457200" y="274638"/>
            <a:ext cx="8229600" cy="922791"/>
          </a:xfrm>
        </p:spPr>
        <p:txBody>
          <a:bodyPr>
            <a:normAutofit/>
          </a:bodyPr>
          <a:lstStyle/>
          <a:p>
            <a:pPr algn="l"/>
            <a:r>
              <a:rPr lang="en-US" sz="3200" b="1" dirty="0" smtClean="0">
                <a:latin typeface="+mn-lt"/>
              </a:rPr>
              <a:t>Speed </a:t>
            </a:r>
            <a:r>
              <a:rPr lang="en-US" sz="2400" b="1" dirty="0" smtClean="0">
                <a:latin typeface="+mn-lt"/>
              </a:rPr>
              <a:t>is proportional to</a:t>
            </a:r>
            <a:r>
              <a:rPr lang="en-US" sz="3200" b="1" dirty="0" smtClean="0">
                <a:latin typeface="+mn-lt"/>
              </a:rPr>
              <a:t> distance</a:t>
            </a:r>
            <a:endParaRPr lang="en-US" sz="3200" b="1" dirty="0">
              <a:latin typeface="+mn-lt"/>
            </a:endParaRPr>
          </a:p>
        </p:txBody>
      </p:sp>
      <p:sp>
        <p:nvSpPr>
          <p:cNvPr id="3" name="Content Placeholder 2"/>
          <p:cNvSpPr>
            <a:spLocks noGrp="1"/>
          </p:cNvSpPr>
          <p:nvPr>
            <p:ph idx="1"/>
          </p:nvPr>
        </p:nvSpPr>
        <p:spPr>
          <a:xfrm>
            <a:off x="72571" y="6416599"/>
            <a:ext cx="619276" cy="441401"/>
          </a:xfrm>
        </p:spPr>
        <p:txBody>
          <a:bodyPr>
            <a:normAutofit/>
          </a:bodyPr>
          <a:lstStyle/>
          <a:p>
            <a:pPr>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02D71155-A7FA-0349-9C74-59B383BFA775}" type="slidenum">
              <a:rPr lang="en-US" smtClean="0"/>
              <a:pPr/>
              <a:t>41</a:t>
            </a:fld>
            <a:endParaRPr lang="en-US"/>
          </a:p>
        </p:txBody>
      </p:sp>
      <p:sp>
        <p:nvSpPr>
          <p:cNvPr id="5" name="TextBox 4"/>
          <p:cNvSpPr txBox="1"/>
          <p:nvPr/>
        </p:nvSpPr>
        <p:spPr>
          <a:xfrm>
            <a:off x="457200" y="1322025"/>
            <a:ext cx="2423109" cy="2862322"/>
          </a:xfrm>
          <a:prstGeom prst="rect">
            <a:avLst/>
          </a:prstGeom>
          <a:noFill/>
        </p:spPr>
        <p:txBody>
          <a:bodyPr wrap="none" rtlCol="0">
            <a:spAutoFit/>
          </a:bodyPr>
          <a:lstStyle/>
          <a:p>
            <a:r>
              <a:rPr lang="en-US" sz="3600" b="1" dirty="0" err="1" smtClean="0"/>
              <a:t>dx/dt</a:t>
            </a:r>
            <a:r>
              <a:rPr lang="en-US" sz="3600" b="1" dirty="0" smtClean="0"/>
              <a:t> = </a:t>
            </a:r>
            <a:r>
              <a:rPr lang="en-US" sz="3600" b="1" dirty="0" err="1" smtClean="0"/>
              <a:t>x</a:t>
            </a:r>
            <a:endParaRPr lang="en-US" sz="3600" b="1" dirty="0" smtClean="0"/>
          </a:p>
          <a:p>
            <a:endParaRPr lang="en-US" b="1" dirty="0" smtClean="0"/>
          </a:p>
          <a:p>
            <a:r>
              <a:rPr lang="en-US" sz="3600" b="1" dirty="0" smtClean="0">
                <a:solidFill>
                  <a:srgbClr val="FF0000"/>
                </a:solidFill>
              </a:rPr>
              <a:t>x(t) = </a:t>
            </a:r>
            <a:r>
              <a:rPr lang="en-US" sz="3600" b="1" dirty="0" err="1" smtClean="0">
                <a:solidFill>
                  <a:srgbClr val="FF0000"/>
                </a:solidFill>
              </a:rPr>
              <a:t>exp</a:t>
            </a:r>
            <a:r>
              <a:rPr lang="en-US" sz="3600" b="1" dirty="0" smtClean="0">
                <a:solidFill>
                  <a:srgbClr val="FF0000"/>
                </a:solidFill>
              </a:rPr>
              <a:t>(t)</a:t>
            </a:r>
          </a:p>
          <a:p>
            <a:r>
              <a:rPr lang="en-US" sz="3600" b="1" dirty="0" smtClean="0">
                <a:solidFill>
                  <a:srgbClr val="FF0000"/>
                </a:solidFill>
              </a:rPr>
              <a:t>v(</a:t>
            </a:r>
            <a:r>
              <a:rPr lang="en-US" sz="3600" b="1" dirty="0">
                <a:solidFill>
                  <a:srgbClr val="FF0000"/>
                </a:solidFill>
              </a:rPr>
              <a:t>t) = </a:t>
            </a:r>
            <a:r>
              <a:rPr lang="en-US" sz="3600" b="1" dirty="0" err="1">
                <a:solidFill>
                  <a:srgbClr val="FF0000"/>
                </a:solidFill>
              </a:rPr>
              <a:t>exp</a:t>
            </a:r>
            <a:r>
              <a:rPr lang="en-US" sz="3600" b="1" dirty="0">
                <a:solidFill>
                  <a:srgbClr val="FF0000"/>
                </a:solidFill>
              </a:rPr>
              <a:t>(t)</a:t>
            </a:r>
          </a:p>
          <a:p>
            <a:endParaRPr lang="en-US" sz="3600" b="1" dirty="0" smtClean="0">
              <a:solidFill>
                <a:srgbClr val="FF0000"/>
              </a:solidFill>
            </a:endParaRPr>
          </a:p>
          <a:p>
            <a:endParaRPr lang="en-US" b="1" dirty="0" smtClean="0"/>
          </a:p>
        </p:txBody>
      </p:sp>
      <p:grpSp>
        <p:nvGrpSpPr>
          <p:cNvPr id="14" name="Group 13"/>
          <p:cNvGrpSpPr/>
          <p:nvPr/>
        </p:nvGrpSpPr>
        <p:grpSpPr>
          <a:xfrm>
            <a:off x="2640890" y="3862051"/>
            <a:ext cx="3857179" cy="476843"/>
            <a:chOff x="2970162" y="3109476"/>
            <a:chExt cx="3857179" cy="476843"/>
          </a:xfrm>
        </p:grpSpPr>
        <p:sp>
          <p:nvSpPr>
            <p:cNvPr id="10" name="Right Arrow 9"/>
            <p:cNvSpPr/>
            <p:nvPr/>
          </p:nvSpPr>
          <p:spPr>
            <a:xfrm>
              <a:off x="2970162" y="3404895"/>
              <a:ext cx="3857179" cy="181424"/>
            </a:xfrm>
            <a:prstGeom prst="rightArrow">
              <a:avLst>
                <a:gd name="adj1" fmla="val 27778"/>
                <a:gd name="adj2" fmla="val 50000"/>
              </a:avLst>
            </a:prstGeom>
            <a:solidFill>
              <a:schemeClr val="tx1">
                <a:alpha val="50000"/>
              </a:schemeClr>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TextBox 10"/>
            <p:cNvSpPr txBox="1"/>
            <p:nvPr/>
          </p:nvSpPr>
          <p:spPr>
            <a:xfrm>
              <a:off x="2970162" y="3109476"/>
              <a:ext cx="817201" cy="369332"/>
            </a:xfrm>
            <a:prstGeom prst="rect">
              <a:avLst/>
            </a:prstGeom>
            <a:noFill/>
          </p:spPr>
          <p:txBody>
            <a:bodyPr wrap="none" rtlCol="0">
              <a:spAutoFit/>
            </a:bodyPr>
            <a:lstStyle/>
            <a:p>
              <a:r>
                <a:rPr lang="en-US" dirty="0" smtClean="0">
                  <a:latin typeface="Times"/>
                  <a:cs typeface="Times"/>
                </a:rPr>
                <a:t>∞ time</a:t>
              </a:r>
            </a:p>
          </p:txBody>
        </p:sp>
      </p:grpSp>
      <p:grpSp>
        <p:nvGrpSpPr>
          <p:cNvPr id="13" name="Group 12"/>
          <p:cNvGrpSpPr/>
          <p:nvPr/>
        </p:nvGrpSpPr>
        <p:grpSpPr>
          <a:xfrm>
            <a:off x="2640890" y="4460079"/>
            <a:ext cx="2902964" cy="476843"/>
            <a:chOff x="2970162" y="3707504"/>
            <a:chExt cx="2902964" cy="476843"/>
          </a:xfrm>
        </p:grpSpPr>
        <p:sp>
          <p:nvSpPr>
            <p:cNvPr id="9" name="Right Arrow 8"/>
            <p:cNvSpPr/>
            <p:nvPr/>
          </p:nvSpPr>
          <p:spPr>
            <a:xfrm>
              <a:off x="2970162" y="4002923"/>
              <a:ext cx="2902964" cy="181424"/>
            </a:xfrm>
            <a:prstGeom prst="rightArrow">
              <a:avLst>
                <a:gd name="adj1" fmla="val 27778"/>
                <a:gd name="adj2" fmla="val 50000"/>
              </a:avLst>
            </a:prstGeom>
            <a:solidFill>
              <a:schemeClr val="tx1">
                <a:alpha val="50000"/>
              </a:schemeClr>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TextBox 11"/>
            <p:cNvSpPr txBox="1"/>
            <p:nvPr/>
          </p:nvSpPr>
          <p:spPr>
            <a:xfrm>
              <a:off x="2970162" y="3707504"/>
              <a:ext cx="817201" cy="369332"/>
            </a:xfrm>
            <a:prstGeom prst="rect">
              <a:avLst/>
            </a:prstGeom>
            <a:noFill/>
          </p:spPr>
          <p:txBody>
            <a:bodyPr wrap="none" rtlCol="0">
              <a:spAutoFit/>
            </a:bodyPr>
            <a:lstStyle/>
            <a:p>
              <a:r>
                <a:rPr lang="en-US" dirty="0" smtClean="0">
                  <a:latin typeface="Times"/>
                  <a:cs typeface="Times"/>
                </a:rPr>
                <a:t>∞ time</a:t>
              </a:r>
            </a:p>
          </p:txBody>
        </p:sp>
      </p:grpSp>
    </p:spTree>
    <p:extLst>
      <p:ext uri="{BB962C8B-B14F-4D97-AF65-F5344CB8AC3E}">
        <p14:creationId xmlns:p14="http://schemas.microsoft.com/office/powerpoint/2010/main" val="17900093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7909" y="2426037"/>
            <a:ext cx="4015124" cy="1759858"/>
          </a:xfrm>
        </p:spPr>
        <p:txBody>
          <a:bodyPr>
            <a:noAutofit/>
          </a:bodyPr>
          <a:lstStyle/>
          <a:p>
            <a:r>
              <a:rPr lang="en-US" sz="7200" dirty="0" smtClean="0">
                <a:latin typeface="+mj-lt"/>
              </a:rPr>
              <a:t>Summary</a:t>
            </a:r>
            <a:endParaRPr lang="en-US" sz="7200" dirty="0">
              <a:latin typeface="+mj-lt"/>
            </a:endParaRPr>
          </a:p>
        </p:txBody>
      </p:sp>
      <p:sp>
        <p:nvSpPr>
          <p:cNvPr id="3" name="Content Placeholder 2"/>
          <p:cNvSpPr>
            <a:spLocks noGrp="1"/>
          </p:cNvSpPr>
          <p:nvPr>
            <p:ph idx="1"/>
          </p:nvPr>
        </p:nvSpPr>
        <p:spPr>
          <a:xfrm>
            <a:off x="457200" y="5769429"/>
            <a:ext cx="903514" cy="356734"/>
          </a:xfrm>
        </p:spPr>
        <p:txBody>
          <a:bodyPr>
            <a:normAutofit lnSpcReduction="10000"/>
          </a:bodyPr>
          <a:lstStyle/>
          <a:p>
            <a:pPr>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02D71155-A7FA-0349-9C74-59B383BFA775}" type="slidenum">
              <a:rPr lang="en-US" smtClean="0"/>
              <a:pPr/>
              <a:t>42</a:t>
            </a:fld>
            <a:endParaRPr lang="en-US"/>
          </a:p>
        </p:txBody>
      </p:sp>
    </p:spTree>
    <p:extLst>
      <p:ext uri="{BB962C8B-B14F-4D97-AF65-F5344CB8AC3E}">
        <p14:creationId xmlns:p14="http://schemas.microsoft.com/office/powerpoint/2010/main" val="2110863156"/>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597648" y="250171"/>
          <a:ext cx="8277412" cy="6208600"/>
        </p:xfrm>
        <a:graphic>
          <a:graphicData uri="http://schemas.openxmlformats.org/drawingml/2006/table">
            <a:tbl>
              <a:tblPr firstRow="1" bandRow="1">
                <a:tableStyleId>{616DA210-FB5B-4158-B5E0-FEB733F419BA}</a:tableStyleId>
              </a:tblPr>
              <a:tblGrid>
                <a:gridCol w="4138706"/>
                <a:gridCol w="4138706"/>
              </a:tblGrid>
              <a:tr h="422044">
                <a:tc>
                  <a:txBody>
                    <a:bodyPr/>
                    <a:lstStyle/>
                    <a:p>
                      <a:pPr algn="ctr"/>
                      <a:r>
                        <a:rPr lang="en-US" sz="2400" dirty="0" smtClean="0"/>
                        <a:t>Galileo’s Text</a:t>
                      </a:r>
                      <a:endParaRPr lang="en-US" sz="2400" dirty="0"/>
                    </a:p>
                  </a:txBody>
                  <a:tcPr>
                    <a:lnL w="12700" cmpd="sng">
                      <a:noFill/>
                    </a:lnL>
                    <a:lnT w="12700" cmpd="sng">
                      <a:noFill/>
                    </a:lnT>
                  </a:tcPr>
                </a:tc>
                <a:tc>
                  <a:txBody>
                    <a:bodyPr/>
                    <a:lstStyle/>
                    <a:p>
                      <a:pPr algn="ctr"/>
                      <a:r>
                        <a:rPr lang="en-US" sz="2400" dirty="0" smtClean="0"/>
                        <a:t>Our</a:t>
                      </a:r>
                      <a:r>
                        <a:rPr lang="en-US" sz="2400" baseline="0" dirty="0" smtClean="0"/>
                        <a:t> Interpretation</a:t>
                      </a:r>
                      <a:endParaRPr lang="en-US" sz="2400" dirty="0"/>
                    </a:p>
                  </a:txBody>
                  <a:tcPr>
                    <a:lnR w="12700" cmpd="sng">
                      <a:noFill/>
                    </a:lnR>
                    <a:lnT w="12700" cmpd="sng">
                      <a:noFill/>
                    </a:lnT>
                  </a:tcPr>
                </a:tc>
              </a:tr>
              <a:tr h="1434948">
                <a:tc>
                  <a:txBody>
                    <a:bodyPr/>
                    <a:lstStyle/>
                    <a:p>
                      <a:r>
                        <a:rPr lang="en-US" sz="2000" b="1" kern="1200" dirty="0" smtClean="0">
                          <a:solidFill>
                            <a:schemeClr val="tx1"/>
                          </a:solidFill>
                          <a:latin typeface="+mn-lt"/>
                          <a:ea typeface="+mn-ea"/>
                          <a:cs typeface="+mn-cs"/>
                        </a:rPr>
                        <a:t>When speeds have the </a:t>
                      </a:r>
                      <a:r>
                        <a:rPr lang="en-US" sz="2000" b="1" kern="1200" dirty="0" smtClean="0">
                          <a:solidFill>
                            <a:srgbClr val="FF0000"/>
                          </a:solidFill>
                          <a:latin typeface="+mn-lt"/>
                          <a:ea typeface="+mn-ea"/>
                          <a:cs typeface="+mn-cs"/>
                        </a:rPr>
                        <a:t>same ratio </a:t>
                      </a:r>
                      <a:r>
                        <a:rPr lang="en-US" sz="2000" b="1" kern="1200" dirty="0" smtClean="0">
                          <a:solidFill>
                            <a:schemeClr val="tx1"/>
                          </a:solidFill>
                          <a:latin typeface="+mn-lt"/>
                          <a:ea typeface="+mn-ea"/>
                          <a:cs typeface="+mn-cs"/>
                        </a:rPr>
                        <a:t>as the spaces passed or to be passed, those spaces come to be passed in </a:t>
                      </a:r>
                      <a:r>
                        <a:rPr lang="en-US" sz="2000" b="1" kern="1200" dirty="0" smtClean="0">
                          <a:solidFill>
                            <a:srgbClr val="FF0000"/>
                          </a:solidFill>
                          <a:latin typeface="+mn-lt"/>
                          <a:ea typeface="+mn-ea"/>
                          <a:cs typeface="+mn-cs"/>
                        </a:rPr>
                        <a:t>equal times</a:t>
                      </a:r>
                      <a:r>
                        <a:rPr lang="en-US" sz="2000" b="1" kern="1200" dirty="0" smtClean="0">
                          <a:solidFill>
                            <a:schemeClr val="tx1"/>
                          </a:solidFill>
                          <a:latin typeface="+mn-lt"/>
                          <a:ea typeface="+mn-ea"/>
                          <a:cs typeface="+mn-cs"/>
                        </a:rPr>
                        <a:t>…</a:t>
                      </a:r>
                      <a:endParaRPr lang="en-US" sz="2000" b="1" dirty="0"/>
                    </a:p>
                  </a:txBody>
                  <a:tcPr marL="182880" marR="182880" marT="91440" marB="91440">
                    <a:lnL w="12700" cmpd="sng">
                      <a:noFill/>
                    </a:lnL>
                    <a:noFill/>
                  </a:tcPr>
                </a:tc>
                <a:tc>
                  <a:txBody>
                    <a:bodyPr/>
                    <a:lstStyle/>
                    <a:p>
                      <a:r>
                        <a:rPr lang="en-US" b="1" i="1" dirty="0" smtClean="0">
                          <a:solidFill>
                            <a:srgbClr val="FF0000"/>
                          </a:solidFill>
                        </a:rPr>
                        <a:t>Scaling:</a:t>
                      </a:r>
                      <a:r>
                        <a:rPr lang="en-US" b="1" dirty="0" smtClean="0">
                          <a:solidFill>
                            <a:srgbClr val="FF0000"/>
                          </a:solidFill>
                        </a:rPr>
                        <a:t> </a:t>
                      </a:r>
                      <a:r>
                        <a:rPr lang="en-US" b="1" dirty="0" smtClean="0"/>
                        <a:t>if any motion is </a:t>
                      </a:r>
                      <a:r>
                        <a:rPr lang="en-US" b="1" dirty="0" smtClean="0">
                          <a:solidFill>
                            <a:srgbClr val="FF0000"/>
                          </a:solidFill>
                        </a:rPr>
                        <a:t>scaled up</a:t>
                      </a:r>
                      <a:r>
                        <a:rPr lang="en-US" b="1" dirty="0" smtClean="0"/>
                        <a:t> by doubling all its speeds and distances, then the original and scaled motions take place in the </a:t>
                      </a:r>
                      <a:r>
                        <a:rPr lang="en-US" b="1" dirty="0" smtClean="0">
                          <a:solidFill>
                            <a:srgbClr val="FF0000"/>
                          </a:solidFill>
                        </a:rPr>
                        <a:t>same time</a:t>
                      </a:r>
                      <a:r>
                        <a:rPr lang="en-US" b="1" dirty="0" smtClean="0"/>
                        <a:t>. </a:t>
                      </a:r>
                      <a:r>
                        <a:rPr lang="en-US" sz="1600" b="1" i="1" dirty="0" smtClean="0"/>
                        <a:t>(General result about any motion)</a:t>
                      </a:r>
                      <a:endParaRPr lang="en-US" sz="1600" b="1" i="1" dirty="0"/>
                    </a:p>
                  </a:txBody>
                  <a:tcPr marL="182880" marR="182880" marT="91440" marB="91440">
                    <a:lnR w="12700" cmpd="sng">
                      <a:noFill/>
                    </a:lnR>
                    <a:noFill/>
                  </a:tcPr>
                </a:tc>
              </a:tr>
              <a:tr h="1941401">
                <a:tc>
                  <a:txBody>
                    <a:bodyPr/>
                    <a:lstStyle/>
                    <a:p>
                      <a:r>
                        <a:rPr lang="en-US" sz="1800" b="1" kern="1200" dirty="0" smtClean="0">
                          <a:solidFill>
                            <a:schemeClr val="tx1"/>
                          </a:solidFill>
                          <a:latin typeface="+mn-lt"/>
                          <a:ea typeface="+mn-ea"/>
                          <a:cs typeface="+mn-cs"/>
                        </a:rPr>
                        <a:t>…If</a:t>
                      </a:r>
                      <a:r>
                        <a:rPr lang="en-US" sz="1800" b="1" kern="1200" baseline="0" dirty="0" smtClean="0">
                          <a:solidFill>
                            <a:schemeClr val="tx1"/>
                          </a:solidFill>
                          <a:latin typeface="+mn-lt"/>
                          <a:ea typeface="+mn-ea"/>
                          <a:cs typeface="+mn-cs"/>
                        </a:rPr>
                        <a:t> </a:t>
                      </a:r>
                      <a:r>
                        <a:rPr lang="en-US" sz="1800" b="1" kern="1200" dirty="0" smtClean="0">
                          <a:solidFill>
                            <a:schemeClr val="tx1"/>
                          </a:solidFill>
                          <a:latin typeface="+mn-lt"/>
                          <a:ea typeface="+mn-ea"/>
                          <a:cs typeface="+mn-cs"/>
                        </a:rPr>
                        <a:t>the speeds with which the falling body passed the space of four </a:t>
                      </a:r>
                      <a:r>
                        <a:rPr lang="en-US" sz="1800" b="1" kern="1200" dirty="0" err="1" smtClean="0">
                          <a:solidFill>
                            <a:schemeClr val="tx1"/>
                          </a:solidFill>
                          <a:latin typeface="+mn-lt"/>
                          <a:ea typeface="+mn-ea"/>
                          <a:cs typeface="+mn-cs"/>
                        </a:rPr>
                        <a:t>braccia</a:t>
                      </a:r>
                      <a:r>
                        <a:rPr lang="en-US" sz="1800" b="1" kern="1200" dirty="0" smtClean="0">
                          <a:solidFill>
                            <a:schemeClr val="tx1"/>
                          </a:solidFill>
                          <a:latin typeface="+mn-lt"/>
                          <a:ea typeface="+mn-ea"/>
                          <a:cs typeface="+mn-cs"/>
                        </a:rPr>
                        <a:t> were the </a:t>
                      </a:r>
                      <a:r>
                        <a:rPr lang="en-US" sz="1800" b="1" kern="1200" dirty="0" smtClean="0">
                          <a:solidFill>
                            <a:srgbClr val="FF0000"/>
                          </a:solidFill>
                          <a:latin typeface="+mn-lt"/>
                          <a:ea typeface="+mn-ea"/>
                          <a:cs typeface="+mn-cs"/>
                        </a:rPr>
                        <a:t>doubles </a:t>
                      </a:r>
                      <a:r>
                        <a:rPr lang="en-US" sz="1800" b="1" kern="1200" dirty="0" smtClean="0">
                          <a:solidFill>
                            <a:schemeClr val="tx1"/>
                          </a:solidFill>
                          <a:latin typeface="+mn-lt"/>
                          <a:ea typeface="+mn-ea"/>
                          <a:cs typeface="+mn-cs"/>
                        </a:rPr>
                        <a:t>of the speeds with which it passed the first two </a:t>
                      </a:r>
                      <a:r>
                        <a:rPr lang="en-US" sz="1800" b="1" kern="1200" dirty="0" err="1" smtClean="0">
                          <a:solidFill>
                            <a:schemeClr val="tx1"/>
                          </a:solidFill>
                          <a:latin typeface="+mn-lt"/>
                          <a:ea typeface="+mn-ea"/>
                          <a:cs typeface="+mn-cs"/>
                        </a:rPr>
                        <a:t>braccia</a:t>
                      </a:r>
                      <a:r>
                        <a:rPr lang="en-US" sz="1800" b="1" kern="1200" dirty="0" smtClean="0">
                          <a:solidFill>
                            <a:schemeClr val="tx1"/>
                          </a:solidFill>
                          <a:latin typeface="+mn-lt"/>
                          <a:ea typeface="+mn-ea"/>
                          <a:cs typeface="+mn-cs"/>
                        </a:rPr>
                        <a:t>, as one space is </a:t>
                      </a:r>
                      <a:r>
                        <a:rPr lang="en-US" sz="1800" b="1" kern="1200" dirty="0" smtClean="0">
                          <a:solidFill>
                            <a:srgbClr val="FF0000"/>
                          </a:solidFill>
                          <a:latin typeface="+mn-lt"/>
                          <a:ea typeface="+mn-ea"/>
                          <a:cs typeface="+mn-cs"/>
                        </a:rPr>
                        <a:t>double </a:t>
                      </a:r>
                      <a:r>
                        <a:rPr lang="en-US" sz="1800" b="1" kern="1200" dirty="0" smtClean="0">
                          <a:solidFill>
                            <a:schemeClr val="tx1"/>
                          </a:solidFill>
                          <a:latin typeface="+mn-lt"/>
                          <a:ea typeface="+mn-ea"/>
                          <a:cs typeface="+mn-cs"/>
                        </a:rPr>
                        <a:t>the other space…</a:t>
                      </a:r>
                      <a:endParaRPr lang="en-US" b="1" dirty="0"/>
                    </a:p>
                  </a:txBody>
                  <a:tcPr marL="182880" marR="182880" marT="91440" marB="91440">
                    <a:lnL w="12700" cmpd="sng">
                      <a:noFill/>
                    </a:lnL>
                  </a:tcPr>
                </a:tc>
                <a:tc>
                  <a:txBody>
                    <a:bodyPr/>
                    <a:lstStyle/>
                    <a:p>
                      <a:r>
                        <a:rPr lang="en-US" sz="2000" b="1" dirty="0" smtClean="0"/>
                        <a:t>IF</a:t>
                      </a:r>
                      <a:r>
                        <a:rPr lang="en-US" sz="1800" b="1" dirty="0" smtClean="0"/>
                        <a:t> </a:t>
                      </a:r>
                      <a:r>
                        <a:rPr lang="en-US" sz="1800" b="1" i="1" dirty="0" smtClean="0">
                          <a:solidFill>
                            <a:srgbClr val="FF0000"/>
                          </a:solidFill>
                        </a:rPr>
                        <a:t>Self-Similarity: </a:t>
                      </a:r>
                      <a:r>
                        <a:rPr lang="en-US" sz="1800" b="1" dirty="0" smtClean="0"/>
                        <a:t>the motion over four </a:t>
                      </a:r>
                      <a:r>
                        <a:rPr lang="en-US" sz="1800" b="1" dirty="0" err="1" smtClean="0"/>
                        <a:t>braccia</a:t>
                      </a:r>
                      <a:r>
                        <a:rPr lang="en-US" sz="1800" b="1" dirty="0" smtClean="0"/>
                        <a:t> is a </a:t>
                      </a:r>
                      <a:r>
                        <a:rPr lang="en-US" sz="1800" b="1" dirty="0" smtClean="0">
                          <a:solidFill>
                            <a:srgbClr val="FF0000"/>
                          </a:solidFill>
                        </a:rPr>
                        <a:t>scaled up duplicate </a:t>
                      </a:r>
                      <a:r>
                        <a:rPr lang="en-US" sz="1800" b="1" dirty="0" smtClean="0"/>
                        <a:t>of the motion over two </a:t>
                      </a:r>
                      <a:r>
                        <a:rPr lang="en-US" sz="1800" b="1" dirty="0" err="1" smtClean="0"/>
                        <a:t>braccia</a:t>
                      </a:r>
                      <a:r>
                        <a:rPr lang="en-US" sz="1800" b="1" dirty="0" smtClean="0"/>
                        <a:t>… </a:t>
                      </a:r>
                      <a:r>
                        <a:rPr lang="en-US" sz="1400" b="1" i="1" dirty="0" smtClean="0"/>
                        <a:t>(Result holds only for motions whose speed is proportional to distance)</a:t>
                      </a:r>
                      <a:endParaRPr lang="en-US" sz="1400" b="1" i="1" dirty="0"/>
                    </a:p>
                  </a:txBody>
                  <a:tcPr marL="182880" marR="182880" marT="91440" marB="91440">
                    <a:lnR w="12700" cmpd="sng">
                      <a:noFill/>
                    </a:lnR>
                  </a:tcPr>
                </a:tc>
              </a:tr>
              <a:tr h="849501">
                <a:tc>
                  <a:txBody>
                    <a:bodyPr/>
                    <a:lstStyle/>
                    <a:p>
                      <a:r>
                        <a:rPr lang="en-US" dirty="0" smtClean="0"/>
                        <a:t>…</a:t>
                      </a:r>
                      <a:r>
                        <a:rPr lang="en-US" sz="1800" b="1" kern="1200" dirty="0" smtClean="0">
                          <a:solidFill>
                            <a:schemeClr val="tx1"/>
                          </a:solidFill>
                          <a:latin typeface="+mn-lt"/>
                          <a:ea typeface="+mn-ea"/>
                          <a:cs typeface="+mn-cs"/>
                        </a:rPr>
                        <a:t>then the times of those passages are </a:t>
                      </a:r>
                      <a:r>
                        <a:rPr lang="en-US" sz="1800" b="1" kern="1200" dirty="0" smtClean="0">
                          <a:solidFill>
                            <a:srgbClr val="FF0000"/>
                          </a:solidFill>
                          <a:latin typeface="+mn-lt"/>
                          <a:ea typeface="+mn-ea"/>
                          <a:cs typeface="+mn-cs"/>
                        </a:rPr>
                        <a:t>equal</a:t>
                      </a:r>
                      <a:r>
                        <a:rPr lang="en-US" sz="1800" b="1" kern="1200" dirty="0" smtClean="0">
                          <a:solidFill>
                            <a:schemeClr val="tx1"/>
                          </a:solidFill>
                          <a:latin typeface="+mn-lt"/>
                          <a:ea typeface="+mn-ea"/>
                          <a:cs typeface="+mn-cs"/>
                        </a:rPr>
                        <a:t>…</a:t>
                      </a:r>
                      <a:endParaRPr lang="en-US" dirty="0"/>
                    </a:p>
                  </a:txBody>
                  <a:tcPr marL="182880" marR="182880" marT="91440" marB="91440">
                    <a:lnL w="12700" cmpd="sng">
                      <a:noFill/>
                    </a:lnL>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solidFill>
                            <a:srgbClr val="000000"/>
                          </a:solidFill>
                        </a:rPr>
                        <a:t>THEN </a:t>
                      </a:r>
                      <a:r>
                        <a:rPr lang="en-US" b="1" i="1" dirty="0" smtClean="0">
                          <a:solidFill>
                            <a:srgbClr val="FF0000"/>
                          </a:solidFill>
                        </a:rPr>
                        <a:t>Equal Time Result (ET):</a:t>
                      </a:r>
                      <a:r>
                        <a:rPr lang="en-US" b="1" dirty="0" smtClean="0">
                          <a:solidFill>
                            <a:schemeClr val="tx2"/>
                          </a:solidFill>
                        </a:rPr>
                        <a:t> the times a body takes to fall 2 </a:t>
                      </a:r>
                      <a:r>
                        <a:rPr lang="en-US" b="1" dirty="0" err="1" smtClean="0">
                          <a:solidFill>
                            <a:schemeClr val="tx2"/>
                          </a:solidFill>
                        </a:rPr>
                        <a:t>braccia</a:t>
                      </a:r>
                      <a:r>
                        <a:rPr lang="en-US" b="1" dirty="0" smtClean="0">
                          <a:solidFill>
                            <a:schemeClr val="tx2"/>
                          </a:solidFill>
                        </a:rPr>
                        <a:t> and 4 </a:t>
                      </a:r>
                      <a:r>
                        <a:rPr lang="en-US" b="1" dirty="0" err="1" smtClean="0">
                          <a:solidFill>
                            <a:schemeClr val="tx2"/>
                          </a:solidFill>
                        </a:rPr>
                        <a:t>braccia</a:t>
                      </a:r>
                      <a:r>
                        <a:rPr lang="en-US" b="1" dirty="0" smtClean="0">
                          <a:solidFill>
                            <a:schemeClr val="tx2"/>
                          </a:solidFill>
                        </a:rPr>
                        <a:t> are </a:t>
                      </a:r>
                      <a:r>
                        <a:rPr lang="en-US" b="1" dirty="0" smtClean="0">
                          <a:solidFill>
                            <a:schemeClr val="accent1"/>
                          </a:solidFill>
                        </a:rPr>
                        <a:t>equal</a:t>
                      </a:r>
                      <a:r>
                        <a:rPr lang="en-US" b="1" dirty="0" smtClean="0">
                          <a:solidFill>
                            <a:schemeClr val="tx2"/>
                          </a:solidFill>
                        </a:rPr>
                        <a:t>.</a:t>
                      </a:r>
                      <a:endParaRPr lang="en-US" b="1" i="1" dirty="0" smtClean="0">
                        <a:solidFill>
                          <a:srgbClr val="FF0000"/>
                        </a:solidFill>
                      </a:endParaRPr>
                    </a:p>
                  </a:txBody>
                  <a:tcPr marL="182880" marR="182880" marT="91440" marB="91440">
                    <a:lnR w="12700" cmpd="sng">
                      <a:noFill/>
                    </a:lnR>
                    <a:noFill/>
                  </a:tcPr>
                </a:tc>
              </a:tr>
              <a:tr h="1083484">
                <a:tc>
                  <a:txBody>
                    <a:bodyPr/>
                    <a:lstStyle/>
                    <a:p>
                      <a:r>
                        <a:rPr lang="en-US" sz="1800" b="1" kern="1200" dirty="0" smtClean="0">
                          <a:solidFill>
                            <a:schemeClr val="tx1"/>
                          </a:solidFill>
                          <a:latin typeface="+mn-lt"/>
                          <a:ea typeface="+mn-ea"/>
                          <a:cs typeface="+mn-cs"/>
                        </a:rPr>
                        <a:t>…but for the same moveable to pass the four </a:t>
                      </a:r>
                      <a:r>
                        <a:rPr lang="en-US" sz="1800" b="1" kern="1200" dirty="0" err="1" smtClean="0">
                          <a:solidFill>
                            <a:schemeClr val="tx1"/>
                          </a:solidFill>
                          <a:latin typeface="+mn-lt"/>
                          <a:ea typeface="+mn-ea"/>
                          <a:cs typeface="+mn-cs"/>
                        </a:rPr>
                        <a:t>braccia</a:t>
                      </a:r>
                      <a:r>
                        <a:rPr lang="en-US" sz="1800" b="1" kern="1200" dirty="0" smtClean="0">
                          <a:solidFill>
                            <a:schemeClr val="tx1"/>
                          </a:solidFill>
                          <a:latin typeface="+mn-lt"/>
                          <a:ea typeface="+mn-ea"/>
                          <a:cs typeface="+mn-cs"/>
                        </a:rPr>
                        <a:t> and the two in the same time cannot take place except in </a:t>
                      </a:r>
                      <a:r>
                        <a:rPr lang="en-US" sz="1800" b="1" kern="1200" dirty="0" smtClean="0">
                          <a:solidFill>
                            <a:schemeClr val="accent1"/>
                          </a:solidFill>
                          <a:latin typeface="+mn-lt"/>
                          <a:ea typeface="+mn-ea"/>
                          <a:cs typeface="+mn-cs"/>
                        </a:rPr>
                        <a:t>instantaneous </a:t>
                      </a:r>
                      <a:r>
                        <a:rPr lang="en-US" sz="1800" b="1" kern="1200" dirty="0" smtClean="0">
                          <a:solidFill>
                            <a:schemeClr val="tx1"/>
                          </a:solidFill>
                          <a:latin typeface="+mn-lt"/>
                          <a:ea typeface="+mn-ea"/>
                          <a:cs typeface="+mn-cs"/>
                        </a:rPr>
                        <a:t>motion.</a:t>
                      </a:r>
                      <a:endParaRPr lang="en-US" b="1" dirty="0"/>
                    </a:p>
                  </a:txBody>
                  <a:tcPr marL="182880" marR="182880" marT="91440" marB="91440">
                    <a:lnL w="12700" cmpd="sng">
                      <a:noFill/>
                    </a:lnL>
                    <a:lnB w="12700" cmpd="sng">
                      <a:noFill/>
                    </a:lnB>
                    <a:noFill/>
                  </a:tcPr>
                </a:tc>
                <a:tc>
                  <a:txBody>
                    <a:bodyPr/>
                    <a:lstStyle/>
                    <a:p>
                      <a:r>
                        <a:rPr lang="en-US" b="1" i="1" dirty="0" smtClean="0">
                          <a:solidFill>
                            <a:srgbClr val="FF0000"/>
                          </a:solidFill>
                        </a:rPr>
                        <a:t>Downfall:</a:t>
                      </a:r>
                      <a:r>
                        <a:rPr lang="en-US" b="1" dirty="0" smtClean="0">
                          <a:solidFill>
                            <a:srgbClr val="FF0000"/>
                          </a:solidFill>
                        </a:rPr>
                        <a:t> </a:t>
                      </a:r>
                      <a:r>
                        <a:rPr lang="en-US" b="1" dirty="0" smtClean="0">
                          <a:solidFill>
                            <a:schemeClr val="tx2"/>
                          </a:solidFill>
                        </a:rPr>
                        <a:t>Galileo assumes that ET is only possible if motion is </a:t>
                      </a:r>
                      <a:r>
                        <a:rPr lang="en-US" b="1" dirty="0" smtClean="0">
                          <a:solidFill>
                            <a:srgbClr val="FF0000"/>
                          </a:solidFill>
                        </a:rPr>
                        <a:t>instantaneous</a:t>
                      </a:r>
                      <a:r>
                        <a:rPr lang="en-US" b="1" dirty="0" smtClean="0">
                          <a:solidFill>
                            <a:schemeClr val="tx2"/>
                          </a:solidFill>
                        </a:rPr>
                        <a:t>. But it is also possible for</a:t>
                      </a:r>
                      <a:r>
                        <a:rPr lang="en-US" b="1" i="1" dirty="0" smtClean="0">
                          <a:solidFill>
                            <a:schemeClr val="tx2"/>
                          </a:solidFill>
                        </a:rPr>
                        <a:t> infinite time</a:t>
                      </a:r>
                      <a:r>
                        <a:rPr lang="en-US" b="1" dirty="0" smtClean="0">
                          <a:solidFill>
                            <a:schemeClr val="tx2"/>
                          </a:solidFill>
                        </a:rPr>
                        <a:t> motion.</a:t>
                      </a:r>
                      <a:endParaRPr lang="en-US" b="1" i="1" dirty="0">
                        <a:solidFill>
                          <a:srgbClr val="FF0000"/>
                        </a:solidFill>
                      </a:endParaRPr>
                    </a:p>
                  </a:txBody>
                  <a:tcPr marL="182880" marR="182880" marT="91440" marB="91440">
                    <a:lnR w="12700" cmpd="sng">
                      <a:noFill/>
                    </a:lnR>
                    <a:lnB w="12700" cmpd="sng">
                      <a:noFill/>
                    </a:lnB>
                    <a:noFill/>
                  </a:tcPr>
                </a:tc>
              </a:tr>
            </a:tbl>
          </a:graphicData>
        </a:graphic>
      </p:graphicFrame>
      <p:sp>
        <p:nvSpPr>
          <p:cNvPr id="6" name="TextBox 5"/>
          <p:cNvSpPr txBox="1"/>
          <p:nvPr/>
        </p:nvSpPr>
        <p:spPr>
          <a:xfrm>
            <a:off x="180974" y="1245658"/>
            <a:ext cx="683938" cy="646331"/>
          </a:xfrm>
          <a:prstGeom prst="rect">
            <a:avLst/>
          </a:prstGeom>
          <a:noFill/>
        </p:spPr>
        <p:txBody>
          <a:bodyPr wrap="none" rtlCol="0">
            <a:spAutoFit/>
          </a:bodyPr>
          <a:lstStyle/>
          <a:p>
            <a:r>
              <a:rPr lang="en-US" sz="3600" i="1" dirty="0" smtClean="0">
                <a:solidFill>
                  <a:srgbClr val="000000"/>
                </a:solidFill>
              </a:rPr>
              <a:t>1.</a:t>
            </a:r>
            <a:endParaRPr lang="en-US" sz="3600" i="1" dirty="0">
              <a:solidFill>
                <a:srgbClr val="000000"/>
              </a:solidFill>
            </a:endParaRPr>
          </a:p>
        </p:txBody>
      </p:sp>
      <p:sp>
        <p:nvSpPr>
          <p:cNvPr id="7" name="TextBox 6"/>
          <p:cNvSpPr txBox="1"/>
          <p:nvPr/>
        </p:nvSpPr>
        <p:spPr>
          <a:xfrm>
            <a:off x="180974" y="3074022"/>
            <a:ext cx="683938" cy="646331"/>
          </a:xfrm>
          <a:prstGeom prst="rect">
            <a:avLst/>
          </a:prstGeom>
          <a:noFill/>
        </p:spPr>
        <p:txBody>
          <a:bodyPr wrap="none" rtlCol="0">
            <a:spAutoFit/>
          </a:bodyPr>
          <a:lstStyle/>
          <a:p>
            <a:r>
              <a:rPr lang="en-US" sz="3600" i="1" dirty="0">
                <a:solidFill>
                  <a:srgbClr val="000000"/>
                </a:solidFill>
              </a:rPr>
              <a:t>2</a:t>
            </a:r>
            <a:r>
              <a:rPr lang="en-US" sz="3600" i="1" dirty="0" smtClean="0">
                <a:solidFill>
                  <a:srgbClr val="000000"/>
                </a:solidFill>
              </a:rPr>
              <a:t>.</a:t>
            </a:r>
            <a:endParaRPr lang="en-US" sz="3600" i="1" dirty="0">
              <a:solidFill>
                <a:srgbClr val="000000"/>
              </a:solidFill>
            </a:endParaRPr>
          </a:p>
        </p:txBody>
      </p:sp>
      <p:sp>
        <p:nvSpPr>
          <p:cNvPr id="8" name="TextBox 7"/>
          <p:cNvSpPr txBox="1"/>
          <p:nvPr/>
        </p:nvSpPr>
        <p:spPr>
          <a:xfrm>
            <a:off x="180974" y="4627904"/>
            <a:ext cx="683938" cy="646331"/>
          </a:xfrm>
          <a:prstGeom prst="rect">
            <a:avLst/>
          </a:prstGeom>
          <a:noFill/>
        </p:spPr>
        <p:txBody>
          <a:bodyPr wrap="none" rtlCol="0">
            <a:spAutoFit/>
          </a:bodyPr>
          <a:lstStyle/>
          <a:p>
            <a:r>
              <a:rPr lang="en-US" sz="3600" i="1" dirty="0" smtClean="0">
                <a:solidFill>
                  <a:srgbClr val="000000"/>
                </a:solidFill>
              </a:rPr>
              <a:t>3.</a:t>
            </a:r>
            <a:endParaRPr lang="en-US" sz="3600" i="1" dirty="0">
              <a:solidFill>
                <a:srgbClr val="000000"/>
              </a:solidFill>
            </a:endParaRPr>
          </a:p>
        </p:txBody>
      </p:sp>
      <p:sp>
        <p:nvSpPr>
          <p:cNvPr id="9" name="TextBox 8"/>
          <p:cNvSpPr txBox="1"/>
          <p:nvPr/>
        </p:nvSpPr>
        <p:spPr>
          <a:xfrm>
            <a:off x="180974" y="5628963"/>
            <a:ext cx="683938" cy="646331"/>
          </a:xfrm>
          <a:prstGeom prst="rect">
            <a:avLst/>
          </a:prstGeom>
          <a:noFill/>
        </p:spPr>
        <p:txBody>
          <a:bodyPr wrap="none" rtlCol="0">
            <a:spAutoFit/>
          </a:bodyPr>
          <a:lstStyle/>
          <a:p>
            <a:r>
              <a:rPr lang="en-US" sz="3600" i="1" dirty="0">
                <a:solidFill>
                  <a:srgbClr val="000000"/>
                </a:solidFill>
              </a:rPr>
              <a:t>4</a:t>
            </a:r>
            <a:r>
              <a:rPr lang="en-US" sz="3600" i="1" dirty="0" smtClean="0">
                <a:solidFill>
                  <a:srgbClr val="000000"/>
                </a:solidFill>
              </a:rPr>
              <a:t>.</a:t>
            </a:r>
            <a:endParaRPr lang="en-US" sz="3600" i="1" dirty="0">
              <a:solidFill>
                <a:srgbClr val="000000"/>
              </a:solidFill>
            </a:endParaRPr>
          </a:p>
        </p:txBody>
      </p:sp>
      <p:sp>
        <p:nvSpPr>
          <p:cNvPr id="10" name="Slide Number Placeholder 9"/>
          <p:cNvSpPr>
            <a:spLocks noGrp="1"/>
          </p:cNvSpPr>
          <p:nvPr>
            <p:ph type="sldNum" sz="quarter" idx="12"/>
          </p:nvPr>
        </p:nvSpPr>
        <p:spPr/>
        <p:txBody>
          <a:bodyPr/>
          <a:lstStyle/>
          <a:p>
            <a:fld id="{02D71155-A7FA-0349-9C74-59B383BFA775}" type="slidenum">
              <a:rPr lang="en-US" smtClean="0"/>
              <a:pPr/>
              <a:t>43</a:t>
            </a:fld>
            <a:endParaRPr lang="en-US"/>
          </a:p>
        </p:txBody>
      </p:sp>
    </p:spTree>
    <p:extLst>
      <p:ext uri="{BB962C8B-B14F-4D97-AF65-F5344CB8AC3E}">
        <p14:creationId xmlns:p14="http://schemas.microsoft.com/office/powerpoint/2010/main" val="3356673396"/>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2235" y="545275"/>
            <a:ext cx="1355484" cy="461665"/>
          </a:xfrm>
          <a:prstGeom prst="rect">
            <a:avLst/>
          </a:prstGeom>
          <a:noFill/>
        </p:spPr>
        <p:txBody>
          <a:bodyPr wrap="none" rtlCol="0">
            <a:spAutoFit/>
          </a:bodyPr>
          <a:lstStyle/>
          <a:p>
            <a:r>
              <a:rPr lang="en-US" sz="2400" b="1" i="1" dirty="0" smtClean="0"/>
              <a:t>Scaling</a:t>
            </a:r>
            <a:endParaRPr lang="en-US" sz="2400" b="1" i="1" dirty="0"/>
          </a:p>
        </p:txBody>
      </p:sp>
      <p:pic>
        <p:nvPicPr>
          <p:cNvPr id="5" name="Picture 4" descr="Scaling.gif"/>
          <p:cNvPicPr>
            <a:picLocks noChangeAspect="1"/>
          </p:cNvPicPr>
          <p:nvPr/>
        </p:nvPicPr>
        <p:blipFill>
          <a:blip r:embed="rId2"/>
          <a:stretch>
            <a:fillRect/>
          </a:stretch>
        </p:blipFill>
        <p:spPr>
          <a:xfrm>
            <a:off x="728125" y="1425221"/>
            <a:ext cx="1450898" cy="2328336"/>
          </a:xfrm>
          <a:prstGeom prst="rect">
            <a:avLst/>
          </a:prstGeom>
        </p:spPr>
      </p:pic>
      <p:sp>
        <p:nvSpPr>
          <p:cNvPr id="6" name="TextBox 5"/>
          <p:cNvSpPr txBox="1"/>
          <p:nvPr/>
        </p:nvSpPr>
        <p:spPr>
          <a:xfrm>
            <a:off x="3476593" y="531164"/>
            <a:ext cx="2313378" cy="461665"/>
          </a:xfrm>
          <a:prstGeom prst="rect">
            <a:avLst/>
          </a:prstGeom>
          <a:noFill/>
        </p:spPr>
        <p:txBody>
          <a:bodyPr wrap="none" rtlCol="0">
            <a:spAutoFit/>
          </a:bodyPr>
          <a:lstStyle/>
          <a:p>
            <a:r>
              <a:rPr lang="en-US" sz="2400" b="1" i="1" dirty="0" smtClean="0"/>
              <a:t>Self-Similarity</a:t>
            </a:r>
            <a:endParaRPr lang="en-US" sz="2400" b="1" i="1" dirty="0"/>
          </a:p>
        </p:txBody>
      </p:sp>
      <p:pic>
        <p:nvPicPr>
          <p:cNvPr id="7" name="Picture 6" descr="SelfSimilarity.gif"/>
          <p:cNvPicPr>
            <a:picLocks noChangeAspect="1"/>
          </p:cNvPicPr>
          <p:nvPr/>
        </p:nvPicPr>
        <p:blipFill>
          <a:blip r:embed="rId3"/>
          <a:stretch>
            <a:fillRect/>
          </a:stretch>
        </p:blipFill>
        <p:spPr>
          <a:xfrm>
            <a:off x="3539051" y="1130639"/>
            <a:ext cx="2365411" cy="2665252"/>
          </a:xfrm>
          <a:prstGeom prst="rect">
            <a:avLst/>
          </a:prstGeom>
        </p:spPr>
      </p:pic>
      <p:sp>
        <p:nvSpPr>
          <p:cNvPr id="8" name="TextBox 7"/>
          <p:cNvSpPr txBox="1"/>
          <p:nvPr/>
        </p:nvSpPr>
        <p:spPr>
          <a:xfrm>
            <a:off x="2536877" y="1807614"/>
            <a:ext cx="757729" cy="923330"/>
          </a:xfrm>
          <a:prstGeom prst="rect">
            <a:avLst/>
          </a:prstGeom>
          <a:noFill/>
        </p:spPr>
        <p:txBody>
          <a:bodyPr wrap="none" rtlCol="0">
            <a:spAutoFit/>
          </a:bodyPr>
          <a:lstStyle/>
          <a:p>
            <a:r>
              <a:rPr lang="en-US" sz="5400" b="1" i="1" dirty="0" smtClean="0"/>
              <a:t>+</a:t>
            </a:r>
            <a:endParaRPr lang="en-US" sz="5400" b="1" i="1" dirty="0"/>
          </a:p>
        </p:txBody>
      </p:sp>
      <p:sp>
        <p:nvSpPr>
          <p:cNvPr id="9" name="TextBox 8"/>
          <p:cNvSpPr txBox="1"/>
          <p:nvPr/>
        </p:nvSpPr>
        <p:spPr>
          <a:xfrm>
            <a:off x="6995629" y="2015281"/>
            <a:ext cx="1880777" cy="461665"/>
          </a:xfrm>
          <a:prstGeom prst="rect">
            <a:avLst/>
          </a:prstGeom>
          <a:noFill/>
        </p:spPr>
        <p:txBody>
          <a:bodyPr wrap="none" rtlCol="0">
            <a:spAutoFit/>
          </a:bodyPr>
          <a:lstStyle/>
          <a:p>
            <a:r>
              <a:rPr lang="en-US" sz="2400" b="1" dirty="0" smtClean="0"/>
              <a:t>Equal Time</a:t>
            </a:r>
            <a:endParaRPr lang="en-US" sz="2400" b="1" i="1" dirty="0"/>
          </a:p>
        </p:txBody>
      </p:sp>
      <p:sp>
        <p:nvSpPr>
          <p:cNvPr id="11" name="Right Arrow 10"/>
          <p:cNvSpPr/>
          <p:nvPr/>
        </p:nvSpPr>
        <p:spPr>
          <a:xfrm>
            <a:off x="6274758" y="2074336"/>
            <a:ext cx="353500" cy="402610"/>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ET-Solution1.gif"/>
          <p:cNvPicPr>
            <a:picLocks noChangeAspect="1"/>
          </p:cNvPicPr>
          <p:nvPr/>
        </p:nvPicPr>
        <p:blipFill>
          <a:blip r:embed="rId4"/>
          <a:stretch>
            <a:fillRect/>
          </a:stretch>
        </p:blipFill>
        <p:spPr>
          <a:xfrm>
            <a:off x="2201331" y="4910243"/>
            <a:ext cx="2652524" cy="1310605"/>
          </a:xfrm>
          <a:prstGeom prst="rect">
            <a:avLst/>
          </a:prstGeom>
        </p:spPr>
      </p:pic>
      <p:pic>
        <p:nvPicPr>
          <p:cNvPr id="13" name="Picture 12" descr="ET-Solution2.gif"/>
          <p:cNvPicPr>
            <a:picLocks noChangeAspect="1"/>
          </p:cNvPicPr>
          <p:nvPr/>
        </p:nvPicPr>
        <p:blipFill>
          <a:blip r:embed="rId5"/>
          <a:stretch>
            <a:fillRect/>
          </a:stretch>
        </p:blipFill>
        <p:spPr>
          <a:xfrm>
            <a:off x="5936614" y="4938465"/>
            <a:ext cx="2599546" cy="1310605"/>
          </a:xfrm>
          <a:prstGeom prst="rect">
            <a:avLst/>
          </a:prstGeom>
        </p:spPr>
      </p:pic>
      <p:sp>
        <p:nvSpPr>
          <p:cNvPr id="14" name="TextBox 13"/>
          <p:cNvSpPr txBox="1"/>
          <p:nvPr/>
        </p:nvSpPr>
        <p:spPr>
          <a:xfrm>
            <a:off x="2130776" y="4411723"/>
            <a:ext cx="2911848" cy="400110"/>
          </a:xfrm>
          <a:prstGeom prst="rect">
            <a:avLst/>
          </a:prstGeom>
          <a:noFill/>
        </p:spPr>
        <p:txBody>
          <a:bodyPr wrap="none" rtlCol="0">
            <a:spAutoFit/>
          </a:bodyPr>
          <a:lstStyle/>
          <a:p>
            <a:r>
              <a:rPr lang="en-US" sz="2000" b="1" i="1" dirty="0" smtClean="0"/>
              <a:t>Instantaneous motion</a:t>
            </a:r>
            <a:endParaRPr lang="en-US" sz="2000" b="1" i="1" dirty="0"/>
          </a:p>
        </p:txBody>
      </p:sp>
      <p:sp>
        <p:nvSpPr>
          <p:cNvPr id="15" name="TextBox 14"/>
          <p:cNvSpPr txBox="1"/>
          <p:nvPr/>
        </p:nvSpPr>
        <p:spPr>
          <a:xfrm>
            <a:off x="5960906" y="4411723"/>
            <a:ext cx="2612412" cy="400110"/>
          </a:xfrm>
          <a:prstGeom prst="rect">
            <a:avLst/>
          </a:prstGeom>
          <a:noFill/>
        </p:spPr>
        <p:txBody>
          <a:bodyPr wrap="none" rtlCol="0">
            <a:spAutoFit/>
          </a:bodyPr>
          <a:lstStyle/>
          <a:p>
            <a:r>
              <a:rPr lang="en-US" sz="2000" b="1" i="1" dirty="0" smtClean="0"/>
              <a:t>Infinite time motion</a:t>
            </a:r>
            <a:endParaRPr lang="en-US" sz="2000" b="1" i="1" dirty="0"/>
          </a:p>
        </p:txBody>
      </p:sp>
      <p:cxnSp>
        <p:nvCxnSpPr>
          <p:cNvPr id="17" name="Straight Arrow Connector 16"/>
          <p:cNvCxnSpPr/>
          <p:nvPr/>
        </p:nvCxnSpPr>
        <p:spPr>
          <a:xfrm rot="10800000" flipV="1">
            <a:off x="4021667" y="2603945"/>
            <a:ext cx="3556000" cy="180777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rot="5400000">
            <a:off x="6560889" y="3394945"/>
            <a:ext cx="1807778" cy="22577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6" name="Slide Number Placeholder 15"/>
          <p:cNvSpPr>
            <a:spLocks noGrp="1"/>
          </p:cNvSpPr>
          <p:nvPr>
            <p:ph type="sldNum" sz="quarter" idx="12"/>
          </p:nvPr>
        </p:nvSpPr>
        <p:spPr/>
        <p:txBody>
          <a:bodyPr/>
          <a:lstStyle/>
          <a:p>
            <a:fld id="{02D71155-A7FA-0349-9C74-59B383BFA775}" type="slidenum">
              <a:rPr lang="en-US" smtClean="0"/>
              <a:pPr/>
              <a:t>44</a:t>
            </a:fld>
            <a:endParaRPr lang="en-US"/>
          </a:p>
        </p:txBody>
      </p:sp>
      <p:sp>
        <p:nvSpPr>
          <p:cNvPr id="18" name="TextBox 17"/>
          <p:cNvSpPr txBox="1"/>
          <p:nvPr/>
        </p:nvSpPr>
        <p:spPr>
          <a:xfrm>
            <a:off x="446410" y="531164"/>
            <a:ext cx="441347" cy="461665"/>
          </a:xfrm>
          <a:prstGeom prst="rect">
            <a:avLst/>
          </a:prstGeom>
          <a:noFill/>
        </p:spPr>
        <p:txBody>
          <a:bodyPr wrap="none" rtlCol="0">
            <a:spAutoFit/>
          </a:bodyPr>
          <a:lstStyle/>
          <a:p>
            <a:r>
              <a:rPr lang="en-US" sz="2400" b="1" dirty="0" smtClean="0">
                <a:solidFill>
                  <a:srgbClr val="FF0000"/>
                </a:solidFill>
              </a:rPr>
              <a:t>1.</a:t>
            </a:r>
            <a:endParaRPr lang="en-US" sz="2400" b="1" dirty="0">
              <a:solidFill>
                <a:srgbClr val="FF0000"/>
              </a:solidFill>
            </a:endParaRPr>
          </a:p>
        </p:txBody>
      </p:sp>
      <p:sp>
        <p:nvSpPr>
          <p:cNvPr id="20" name="TextBox 19"/>
          <p:cNvSpPr txBox="1"/>
          <p:nvPr/>
        </p:nvSpPr>
        <p:spPr>
          <a:xfrm>
            <a:off x="3097704" y="531164"/>
            <a:ext cx="441347" cy="461665"/>
          </a:xfrm>
          <a:prstGeom prst="rect">
            <a:avLst/>
          </a:prstGeom>
          <a:noFill/>
        </p:spPr>
        <p:txBody>
          <a:bodyPr wrap="none" rtlCol="0">
            <a:spAutoFit/>
          </a:bodyPr>
          <a:lstStyle/>
          <a:p>
            <a:r>
              <a:rPr lang="en-US" sz="2400" b="1" dirty="0" smtClean="0">
                <a:solidFill>
                  <a:srgbClr val="FF0000"/>
                </a:solidFill>
              </a:rPr>
              <a:t>2.</a:t>
            </a:r>
            <a:endParaRPr lang="en-US" sz="2400" b="1" dirty="0">
              <a:solidFill>
                <a:srgbClr val="FF0000"/>
              </a:solidFill>
            </a:endParaRPr>
          </a:p>
        </p:txBody>
      </p:sp>
      <p:sp>
        <p:nvSpPr>
          <p:cNvPr id="21" name="TextBox 20"/>
          <p:cNvSpPr txBox="1"/>
          <p:nvPr/>
        </p:nvSpPr>
        <p:spPr>
          <a:xfrm>
            <a:off x="6698352" y="2015281"/>
            <a:ext cx="441347" cy="461665"/>
          </a:xfrm>
          <a:prstGeom prst="rect">
            <a:avLst/>
          </a:prstGeom>
          <a:noFill/>
        </p:spPr>
        <p:txBody>
          <a:bodyPr wrap="none" rtlCol="0">
            <a:spAutoFit/>
          </a:bodyPr>
          <a:lstStyle/>
          <a:p>
            <a:r>
              <a:rPr lang="en-US" sz="2400" b="1" dirty="0" smtClean="0">
                <a:solidFill>
                  <a:srgbClr val="FF0000"/>
                </a:solidFill>
              </a:rPr>
              <a:t>3.</a:t>
            </a:r>
            <a:endParaRPr lang="en-US" sz="2400" b="1" dirty="0">
              <a:solidFill>
                <a:srgbClr val="FF0000"/>
              </a:solidFill>
            </a:endParaRPr>
          </a:p>
        </p:txBody>
      </p:sp>
      <p:sp>
        <p:nvSpPr>
          <p:cNvPr id="22" name="TextBox 21"/>
          <p:cNvSpPr txBox="1"/>
          <p:nvPr/>
        </p:nvSpPr>
        <p:spPr>
          <a:xfrm>
            <a:off x="1759984" y="4350168"/>
            <a:ext cx="441347" cy="461665"/>
          </a:xfrm>
          <a:prstGeom prst="rect">
            <a:avLst/>
          </a:prstGeom>
          <a:noFill/>
        </p:spPr>
        <p:txBody>
          <a:bodyPr wrap="none" rtlCol="0">
            <a:spAutoFit/>
          </a:bodyPr>
          <a:lstStyle/>
          <a:p>
            <a:r>
              <a:rPr lang="en-US" sz="2400" b="1" dirty="0" smtClean="0">
                <a:solidFill>
                  <a:srgbClr val="FF0000"/>
                </a:solidFill>
              </a:rPr>
              <a:t>4.</a:t>
            </a:r>
            <a:endParaRPr lang="en-US" sz="2400" b="1" dirty="0">
              <a:solidFill>
                <a:srgbClr val="FF0000"/>
              </a:solidFill>
            </a:endParaRPr>
          </a:p>
        </p:txBody>
      </p:sp>
    </p:spTree>
    <p:extLst>
      <p:ext uri="{BB962C8B-B14F-4D97-AF65-F5344CB8AC3E}">
        <p14:creationId xmlns:p14="http://schemas.microsoft.com/office/powerpoint/2010/main" val="1137110070"/>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a:off x="2288836" y="1116540"/>
            <a:ext cx="6189624" cy="5491983"/>
          </a:xfrm>
          <a:custGeom>
            <a:avLst/>
            <a:gdLst>
              <a:gd name="connsiteX0" fmla="*/ 2826153 w 4745145"/>
              <a:gd name="connsiteY0" fmla="*/ 0 h 3928826"/>
              <a:gd name="connsiteX1" fmla="*/ 4745145 w 4745145"/>
              <a:gd name="connsiteY1" fmla="*/ 1863226 h 3928826"/>
              <a:gd name="connsiteX2" fmla="*/ 3489077 w 4745145"/>
              <a:gd name="connsiteY2" fmla="*/ 3928826 h 3928826"/>
              <a:gd name="connsiteX3" fmla="*/ 0 w 4745145"/>
              <a:gd name="connsiteY3" fmla="*/ 2274951 h 3928826"/>
              <a:gd name="connsiteX4" fmla="*/ 2826153 w 4745145"/>
              <a:gd name="connsiteY4" fmla="*/ 0 h 3928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5145" h="3928826">
                <a:moveTo>
                  <a:pt x="2826153" y="0"/>
                </a:moveTo>
                <a:lnTo>
                  <a:pt x="4745145" y="1863226"/>
                </a:lnTo>
                <a:lnTo>
                  <a:pt x="3489077" y="3928826"/>
                </a:lnTo>
                <a:lnTo>
                  <a:pt x="0" y="2274951"/>
                </a:lnTo>
                <a:lnTo>
                  <a:pt x="2826153" y="0"/>
                </a:lnTo>
                <a:close/>
              </a:path>
            </a:pathLst>
          </a:custGeom>
          <a:solidFill>
            <a:srgbClr val="C8DCFF"/>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676881" y="1430567"/>
            <a:ext cx="5407067" cy="2833221"/>
          </a:xfrm>
        </p:spPr>
        <p:txBody>
          <a:bodyPr>
            <a:noAutofit/>
          </a:bodyPr>
          <a:lstStyle/>
          <a:p>
            <a:pPr algn="r"/>
            <a:r>
              <a:rPr lang="en-US" sz="6000" dirty="0" smtClean="0"/>
              <a:t>Einstein</a:t>
            </a:r>
            <a:br>
              <a:rPr lang="en-US" sz="6000" dirty="0" smtClean="0"/>
            </a:br>
            <a:r>
              <a:rPr lang="en-US" sz="7200" dirty="0" smtClean="0"/>
              <a:t>Chasing the Light</a:t>
            </a:r>
            <a:endParaRPr lang="en-US" sz="7200" dirty="0"/>
          </a:p>
        </p:txBody>
      </p:sp>
      <p:sp>
        <p:nvSpPr>
          <p:cNvPr id="3" name="Content Placeholder 2"/>
          <p:cNvSpPr>
            <a:spLocks noGrp="1"/>
          </p:cNvSpPr>
          <p:nvPr>
            <p:ph idx="1"/>
          </p:nvPr>
        </p:nvSpPr>
        <p:spPr>
          <a:xfrm>
            <a:off x="0" y="6356350"/>
            <a:ext cx="404733" cy="501650"/>
          </a:xfrm>
        </p:spPr>
        <p:txBody>
          <a:bodyPr>
            <a:normAutofit/>
          </a:bodyPr>
          <a:lstStyle/>
          <a:p>
            <a:endParaRPr lang="en-US" dirty="0"/>
          </a:p>
        </p:txBody>
      </p:sp>
      <p:sp>
        <p:nvSpPr>
          <p:cNvPr id="6" name="Slide Number Placeholder 5"/>
          <p:cNvSpPr>
            <a:spLocks noGrp="1"/>
          </p:cNvSpPr>
          <p:nvPr>
            <p:ph type="sldNum" sz="quarter" idx="12"/>
          </p:nvPr>
        </p:nvSpPr>
        <p:spPr>
          <a:xfrm>
            <a:off x="8604065" y="6356350"/>
            <a:ext cx="340926" cy="365125"/>
          </a:xfrm>
        </p:spPr>
        <p:txBody>
          <a:bodyPr/>
          <a:lstStyle/>
          <a:p>
            <a:fld id="{A9BB7777-FCE2-1A4D-90B6-6E38C49805FD}" type="slidenum">
              <a:rPr lang="en-US" smtClean="0"/>
              <a:t>45</a:t>
            </a:fld>
            <a:endParaRPr lang="en-US" dirty="0"/>
          </a:p>
        </p:txBody>
      </p:sp>
    </p:spTree>
    <p:extLst>
      <p:ext uri="{BB962C8B-B14F-4D97-AF65-F5344CB8AC3E}">
        <p14:creationId xmlns:p14="http://schemas.microsoft.com/office/powerpoint/2010/main" val="3439342154"/>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A9BB7777-FCE2-1A4D-90B6-6E38C49805FD}" type="slidenum">
              <a:rPr lang="en-US" smtClean="0"/>
              <a:t>46</a:t>
            </a:fld>
            <a:endParaRPr lang="en-US"/>
          </a:p>
        </p:txBody>
      </p:sp>
      <p:pic>
        <p:nvPicPr>
          <p:cNvPr id="5" name="Picture 4" descr="Schilpp volume cover smal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5413" y="274638"/>
            <a:ext cx="3810000" cy="5664200"/>
          </a:xfrm>
          <a:prstGeom prst="rect">
            <a:avLst/>
          </a:prstGeom>
        </p:spPr>
      </p:pic>
    </p:spTree>
    <p:extLst>
      <p:ext uri="{BB962C8B-B14F-4D97-AF65-F5344CB8AC3E}">
        <p14:creationId xmlns:p14="http://schemas.microsoft.com/office/powerpoint/2010/main" val="3274784624"/>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A9BB7777-FCE2-1A4D-90B6-6E38C49805FD}" type="slidenum">
              <a:rPr lang="en-US" smtClean="0"/>
              <a:t>47</a:t>
            </a:fld>
            <a:endParaRPr lang="en-US"/>
          </a:p>
        </p:txBody>
      </p:sp>
      <p:pic>
        <p:nvPicPr>
          <p:cNvPr id="5" name="Picture 4" descr="AN Germa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941" y="111654"/>
            <a:ext cx="4028018" cy="6484666"/>
          </a:xfrm>
          <a:prstGeom prst="rect">
            <a:avLst/>
          </a:prstGeom>
          <a:ln>
            <a:solidFill>
              <a:schemeClr val="tx1">
                <a:lumMod val="50000"/>
                <a:lumOff val="50000"/>
              </a:schemeClr>
            </a:solidFill>
          </a:ln>
          <a:effectLst>
            <a:outerShdw blurRad="50800" dist="38100" dir="2700000" algn="tl" rotWithShape="0">
              <a:srgbClr val="000000">
                <a:alpha val="43000"/>
              </a:srgbClr>
            </a:outerShdw>
          </a:effectLst>
        </p:spPr>
      </p:pic>
      <p:sp>
        <p:nvSpPr>
          <p:cNvPr id="7" name="Freeform 6"/>
          <p:cNvSpPr/>
          <p:nvPr/>
        </p:nvSpPr>
        <p:spPr>
          <a:xfrm>
            <a:off x="390777" y="2644805"/>
            <a:ext cx="3614684" cy="2030708"/>
          </a:xfrm>
          <a:custGeom>
            <a:avLst/>
            <a:gdLst>
              <a:gd name="connsiteX0" fmla="*/ 34890 w 3614684"/>
              <a:gd name="connsiteY0" fmla="*/ 6978 h 2030708"/>
              <a:gd name="connsiteX1" fmla="*/ 3579793 w 3614684"/>
              <a:gd name="connsiteY1" fmla="*/ 0 h 2030708"/>
              <a:gd name="connsiteX2" fmla="*/ 3614684 w 3614684"/>
              <a:gd name="connsiteY2" fmla="*/ 1960924 h 2030708"/>
              <a:gd name="connsiteX3" fmla="*/ 0 w 3614684"/>
              <a:gd name="connsiteY3" fmla="*/ 2030708 h 2030708"/>
              <a:gd name="connsiteX4" fmla="*/ 34890 w 3614684"/>
              <a:gd name="connsiteY4" fmla="*/ 6978 h 2030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4684" h="2030708">
                <a:moveTo>
                  <a:pt x="34890" y="6978"/>
                </a:moveTo>
                <a:lnTo>
                  <a:pt x="3579793" y="0"/>
                </a:lnTo>
                <a:lnTo>
                  <a:pt x="3614684" y="1960924"/>
                </a:lnTo>
                <a:lnTo>
                  <a:pt x="0" y="2030708"/>
                </a:lnTo>
                <a:lnTo>
                  <a:pt x="34890" y="6978"/>
                </a:lnTo>
                <a:close/>
              </a:path>
            </a:pathLst>
          </a:custGeom>
          <a:solidFill>
            <a:srgbClr val="FF0000">
              <a:alpha val="20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nvGrpSpPr>
          <p:cNvPr id="9" name="Group 8"/>
          <p:cNvGrpSpPr/>
          <p:nvPr/>
        </p:nvGrpSpPr>
        <p:grpSpPr>
          <a:xfrm>
            <a:off x="4665224" y="104189"/>
            <a:ext cx="4021576" cy="6492131"/>
            <a:chOff x="4665224" y="104189"/>
            <a:chExt cx="4021576" cy="6492131"/>
          </a:xfrm>
        </p:grpSpPr>
        <p:pic>
          <p:nvPicPr>
            <p:cNvPr id="6" name="Picture 5" descr="AN English.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5224" y="104189"/>
              <a:ext cx="4021576" cy="6492131"/>
            </a:xfrm>
            <a:prstGeom prst="rect">
              <a:avLst/>
            </a:prstGeom>
            <a:ln>
              <a:solidFill>
                <a:schemeClr val="tx1">
                  <a:lumMod val="50000"/>
                  <a:lumOff val="50000"/>
                </a:schemeClr>
              </a:solidFill>
            </a:ln>
            <a:effectLst>
              <a:outerShdw blurRad="50800" dist="38100" dir="2700000" algn="tl" rotWithShape="0">
                <a:srgbClr val="000000">
                  <a:alpha val="43000"/>
                </a:srgbClr>
              </a:outerShdw>
            </a:effectLst>
          </p:spPr>
        </p:pic>
        <p:sp>
          <p:nvSpPr>
            <p:cNvPr id="8" name="Freeform 7"/>
            <p:cNvSpPr/>
            <p:nvPr/>
          </p:nvSpPr>
          <p:spPr>
            <a:xfrm>
              <a:off x="4884709" y="2323800"/>
              <a:ext cx="3614684" cy="2030708"/>
            </a:xfrm>
            <a:custGeom>
              <a:avLst/>
              <a:gdLst>
                <a:gd name="connsiteX0" fmla="*/ 34890 w 3614684"/>
                <a:gd name="connsiteY0" fmla="*/ 6978 h 2030708"/>
                <a:gd name="connsiteX1" fmla="*/ 3579793 w 3614684"/>
                <a:gd name="connsiteY1" fmla="*/ 0 h 2030708"/>
                <a:gd name="connsiteX2" fmla="*/ 3614684 w 3614684"/>
                <a:gd name="connsiteY2" fmla="*/ 1960924 h 2030708"/>
                <a:gd name="connsiteX3" fmla="*/ 0 w 3614684"/>
                <a:gd name="connsiteY3" fmla="*/ 2030708 h 2030708"/>
                <a:gd name="connsiteX4" fmla="*/ 34890 w 3614684"/>
                <a:gd name="connsiteY4" fmla="*/ 6978 h 2030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4684" h="2030708">
                  <a:moveTo>
                    <a:pt x="34890" y="6978"/>
                  </a:moveTo>
                  <a:lnTo>
                    <a:pt x="3579793" y="0"/>
                  </a:lnTo>
                  <a:lnTo>
                    <a:pt x="3614684" y="1960924"/>
                  </a:lnTo>
                  <a:lnTo>
                    <a:pt x="0" y="2030708"/>
                  </a:lnTo>
                  <a:lnTo>
                    <a:pt x="34890" y="6978"/>
                  </a:lnTo>
                  <a:close/>
                </a:path>
              </a:pathLst>
            </a:custGeom>
            <a:solidFill>
              <a:srgbClr val="FF0000">
                <a:alpha val="20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4542646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7F235236-BBCB-E54A-9E46-DAF916438A56}" type="slidenum">
              <a:rPr lang="en-US" sz="1400"/>
              <a:pPr/>
              <a:t>48</a:t>
            </a:fld>
            <a:endParaRPr lang="en-US" sz="1400"/>
          </a:p>
        </p:txBody>
      </p:sp>
      <p:sp>
        <p:nvSpPr>
          <p:cNvPr id="30723" name="Rectangle 2"/>
          <p:cNvSpPr>
            <a:spLocks noGrp="1" noChangeArrowheads="1"/>
          </p:cNvSpPr>
          <p:nvPr>
            <p:ph type="title" idx="4294967295"/>
          </p:nvPr>
        </p:nvSpPr>
        <p:spPr>
          <a:xfrm>
            <a:off x="3048000" y="381000"/>
            <a:ext cx="5029200" cy="533400"/>
          </a:xfrm>
        </p:spPr>
        <p:txBody>
          <a:bodyPr>
            <a:normAutofit fontScale="90000"/>
          </a:bodyPr>
          <a:lstStyle/>
          <a:p>
            <a:pPr eaLnBrk="1" hangingPunct="1"/>
            <a:r>
              <a:rPr lang="en-US" dirty="0">
                <a:latin typeface="Times" charset="0"/>
                <a:ea typeface="ＭＳ Ｐゴシック" charset="0"/>
                <a:cs typeface="ＭＳ Ｐゴシック" charset="0"/>
              </a:rPr>
              <a:t>Einstein, </a:t>
            </a:r>
            <a:r>
              <a:rPr lang="en-US" i="1" dirty="0">
                <a:latin typeface="Times" charset="0"/>
                <a:ea typeface="ＭＳ Ｐゴシック" charset="0"/>
                <a:cs typeface="ＭＳ Ｐゴシック" charset="0"/>
              </a:rPr>
              <a:t>Autobiographical Notes</a:t>
            </a:r>
            <a:r>
              <a:rPr lang="en-US" dirty="0">
                <a:latin typeface="Times" charset="0"/>
                <a:ea typeface="ＭＳ Ｐゴシック" charset="0"/>
                <a:cs typeface="ＭＳ Ｐゴシック" charset="0"/>
              </a:rPr>
              <a:t>, 1946</a:t>
            </a:r>
          </a:p>
        </p:txBody>
      </p:sp>
      <p:pic>
        <p:nvPicPr>
          <p:cNvPr id="3072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28600"/>
            <a:ext cx="2111375" cy="270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Rectangle 10"/>
          <p:cNvSpPr>
            <a:spLocks noChangeArrowheads="1"/>
          </p:cNvSpPr>
          <p:nvPr/>
        </p:nvSpPr>
        <p:spPr bwMode="auto">
          <a:xfrm>
            <a:off x="3013075" y="1158474"/>
            <a:ext cx="4606925"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dirty="0" smtClean="0">
                <a:latin typeface="Times"/>
                <a:cs typeface="Times"/>
              </a:rPr>
              <a:t>“</a:t>
            </a:r>
            <a:r>
              <a:rPr lang="en-US" dirty="0" smtClean="0">
                <a:latin typeface="Times"/>
                <a:cs typeface="Times"/>
              </a:rPr>
              <a:t>After </a:t>
            </a:r>
            <a:r>
              <a:rPr lang="en-US" dirty="0">
                <a:latin typeface="Times"/>
                <a:cs typeface="Times"/>
              </a:rPr>
              <a:t>ten years of reflection such a principle resulted from a paradox upon which I had already hit at the age of sixteen:</a:t>
            </a:r>
          </a:p>
          <a:p>
            <a:endParaRPr lang="en-US" dirty="0">
              <a:latin typeface="Times"/>
              <a:cs typeface="Times"/>
            </a:endParaRPr>
          </a:p>
          <a:p>
            <a:r>
              <a:rPr lang="en-US" dirty="0">
                <a:latin typeface="Times"/>
                <a:cs typeface="Times"/>
              </a:rPr>
              <a:t>If I pursue a beam of light with the velocity </a:t>
            </a:r>
            <a:r>
              <a:rPr lang="en-US" i="1" dirty="0">
                <a:latin typeface="Times"/>
                <a:cs typeface="Times"/>
              </a:rPr>
              <a:t>c</a:t>
            </a:r>
            <a:r>
              <a:rPr lang="en-US" dirty="0">
                <a:latin typeface="Times"/>
                <a:cs typeface="Times"/>
              </a:rPr>
              <a:t> (velocity of light in a vacuum),</a:t>
            </a:r>
          </a:p>
        </p:txBody>
      </p:sp>
      <p:sp>
        <p:nvSpPr>
          <p:cNvPr id="30726" name="Rectangle 13"/>
          <p:cNvSpPr>
            <a:spLocks noChangeArrowheads="1"/>
          </p:cNvSpPr>
          <p:nvPr/>
        </p:nvSpPr>
        <p:spPr bwMode="auto">
          <a:xfrm>
            <a:off x="685800" y="3048000"/>
            <a:ext cx="7000875"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latin typeface="Times"/>
                <a:cs typeface="Times"/>
              </a:rPr>
              <a:t>I should observe such a beam of light as an electromagnetic field at rest though spatially oscillating. There seems to be no such thing, however, neither on the basis of experience nor according to Maxwell</a:t>
            </a:r>
            <a:r>
              <a:rPr lang="ja-JP" altLang="en-US" dirty="0">
                <a:latin typeface="Times"/>
                <a:cs typeface="Times"/>
              </a:rPr>
              <a:t>’</a:t>
            </a:r>
            <a:r>
              <a:rPr lang="en-US" dirty="0">
                <a:latin typeface="Times"/>
                <a:cs typeface="Times"/>
              </a:rPr>
              <a:t>s equations.</a:t>
            </a:r>
          </a:p>
          <a:p>
            <a:endParaRPr lang="en-US" dirty="0">
              <a:latin typeface="Times"/>
              <a:cs typeface="Times"/>
            </a:endParaRPr>
          </a:p>
          <a:p>
            <a:r>
              <a:rPr lang="en-US" dirty="0">
                <a:latin typeface="Times"/>
                <a:cs typeface="Times"/>
              </a:rPr>
              <a:t>From the very beginning it appeared to me intuitively clear that, judged from the standpoint of such an observer, everything would have to happen according to the same laws as for an observer who, relative to the earth, was at rest. For how should the first observer know or be able to determine, that he is in a state of fast uniform motion?</a:t>
            </a:r>
          </a:p>
          <a:p>
            <a:endParaRPr lang="en-US" dirty="0">
              <a:latin typeface="Times"/>
              <a:cs typeface="Times"/>
            </a:endParaRPr>
          </a:p>
          <a:p>
            <a:r>
              <a:rPr lang="en-US" dirty="0">
                <a:latin typeface="Times"/>
                <a:cs typeface="Times"/>
              </a:rPr>
              <a:t>One sees in this paradox the germ of the special relativity theory is already contained</a:t>
            </a:r>
            <a:r>
              <a:rPr lang="en-US" dirty="0" smtClean="0">
                <a:latin typeface="Times"/>
                <a:cs typeface="Times"/>
              </a:rPr>
              <a:t>.”</a:t>
            </a:r>
            <a:endParaRPr lang="en-US" dirty="0">
              <a:latin typeface="Times"/>
              <a:cs typeface="Times"/>
            </a:endParaRPr>
          </a:p>
        </p:txBody>
      </p:sp>
    </p:spTree>
    <p:extLst>
      <p:ext uri="{BB962C8B-B14F-4D97-AF65-F5344CB8AC3E}">
        <p14:creationId xmlns:p14="http://schemas.microsoft.com/office/powerpoint/2010/main" val="2991182477"/>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A9278C03-1F84-7E49-8BCE-50C6339DA3E8}" type="slidenum">
              <a:rPr lang="en-US" sz="1400"/>
              <a:pPr/>
              <a:t>49</a:t>
            </a:fld>
            <a:endParaRPr lang="en-US" sz="1400"/>
          </a:p>
        </p:txBody>
      </p:sp>
      <p:sp>
        <p:nvSpPr>
          <p:cNvPr id="32771" name="Freeform 23"/>
          <p:cNvSpPr>
            <a:spLocks/>
          </p:cNvSpPr>
          <p:nvPr/>
        </p:nvSpPr>
        <p:spPr bwMode="auto">
          <a:xfrm>
            <a:off x="738188" y="333375"/>
            <a:ext cx="7319962" cy="658813"/>
          </a:xfrm>
          <a:custGeom>
            <a:avLst/>
            <a:gdLst>
              <a:gd name="T0" fmla="*/ 0 w 4611"/>
              <a:gd name="T1" fmla="*/ 0 h 415"/>
              <a:gd name="T2" fmla="*/ 2147483647 w 4611"/>
              <a:gd name="T3" fmla="*/ 2147483647 h 415"/>
              <a:gd name="T4" fmla="*/ 2147483647 w 4611"/>
              <a:gd name="T5" fmla="*/ 2147483647 h 415"/>
              <a:gd name="T6" fmla="*/ 2147483647 w 4611"/>
              <a:gd name="T7" fmla="*/ 2147483647 h 415"/>
              <a:gd name="T8" fmla="*/ 0 w 4611"/>
              <a:gd name="T9" fmla="*/ 0 h 415"/>
              <a:gd name="T10" fmla="*/ 0 60000 65536"/>
              <a:gd name="T11" fmla="*/ 0 60000 65536"/>
              <a:gd name="T12" fmla="*/ 0 60000 65536"/>
              <a:gd name="T13" fmla="*/ 0 60000 65536"/>
              <a:gd name="T14" fmla="*/ 0 60000 65536"/>
              <a:gd name="T15" fmla="*/ 0 w 4611"/>
              <a:gd name="T16" fmla="*/ 0 h 415"/>
              <a:gd name="T17" fmla="*/ 4611 w 4611"/>
              <a:gd name="T18" fmla="*/ 415 h 415"/>
            </a:gdLst>
            <a:ahLst/>
            <a:cxnLst>
              <a:cxn ang="T10">
                <a:pos x="T0" y="T1"/>
              </a:cxn>
              <a:cxn ang="T11">
                <a:pos x="T2" y="T3"/>
              </a:cxn>
              <a:cxn ang="T12">
                <a:pos x="T4" y="T5"/>
              </a:cxn>
              <a:cxn ang="T13">
                <a:pos x="T6" y="T7"/>
              </a:cxn>
              <a:cxn ang="T14">
                <a:pos x="T8" y="T9"/>
              </a:cxn>
            </a:cxnLst>
            <a:rect l="T15" t="T16" r="T17" b="T18"/>
            <a:pathLst>
              <a:path w="4611" h="415">
                <a:moveTo>
                  <a:pt x="0" y="0"/>
                </a:moveTo>
                <a:lnTo>
                  <a:pt x="4510" y="52"/>
                </a:lnTo>
                <a:lnTo>
                  <a:pt x="4611" y="277"/>
                </a:lnTo>
                <a:lnTo>
                  <a:pt x="203" y="415"/>
                </a:lnTo>
                <a:lnTo>
                  <a:pt x="0" y="0"/>
                </a:lnTo>
                <a:close/>
              </a:path>
            </a:pathLst>
          </a:custGeom>
          <a:solidFill>
            <a:srgbClr val="C8FFC8"/>
          </a:solidFill>
          <a:ln>
            <a:noFill/>
          </a:ln>
          <a:extLst/>
        </p:spPr>
        <p:txBody>
          <a:bodyPr wrap="none" anchor="ctr">
            <a:spAutoFit/>
          </a:bodyPr>
          <a:lstStyle/>
          <a:p>
            <a:endParaRPr lang="en-US"/>
          </a:p>
        </p:txBody>
      </p:sp>
      <p:sp>
        <p:nvSpPr>
          <p:cNvPr id="32772" name="Rectangle 2"/>
          <p:cNvSpPr>
            <a:spLocks noGrp="1" noChangeArrowheads="1"/>
          </p:cNvSpPr>
          <p:nvPr>
            <p:ph type="title"/>
          </p:nvPr>
        </p:nvSpPr>
        <p:spPr/>
        <p:txBody>
          <a:bodyPr>
            <a:normAutofit fontScale="90000"/>
          </a:bodyPr>
          <a:lstStyle/>
          <a:p>
            <a:pPr eaLnBrk="1" hangingPunct="1"/>
            <a:r>
              <a:rPr lang="en-US" sz="4000">
                <a:latin typeface="Times" charset="0"/>
                <a:ea typeface="ＭＳ Ｐゴシック" charset="0"/>
                <a:cs typeface="ＭＳ Ｐゴシック" charset="0"/>
              </a:rPr>
              <a:t>The Thought</a:t>
            </a:r>
          </a:p>
        </p:txBody>
      </p:sp>
      <p:pic>
        <p:nvPicPr>
          <p:cNvPr id="6963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725" y="1603375"/>
            <a:ext cx="7004050"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1"/>
          <p:cNvGrpSpPr>
            <a:grpSpLocks/>
          </p:cNvGrpSpPr>
          <p:nvPr/>
        </p:nvGrpSpPr>
        <p:grpSpPr bwMode="auto">
          <a:xfrm>
            <a:off x="1943100" y="3105150"/>
            <a:ext cx="5573713" cy="3036888"/>
            <a:chOff x="1224" y="1956"/>
            <a:chExt cx="3511" cy="1913"/>
          </a:xfrm>
        </p:grpSpPr>
        <p:pic>
          <p:nvPicPr>
            <p:cNvPr id="3277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8" y="1956"/>
              <a:ext cx="333" cy="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7" name="Line 7"/>
            <p:cNvSpPr>
              <a:spLocks noChangeShapeType="1"/>
            </p:cNvSpPr>
            <p:nvPr/>
          </p:nvSpPr>
          <p:spPr bwMode="auto">
            <a:xfrm>
              <a:off x="1291" y="2000"/>
              <a:ext cx="29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32778" name="Line 8"/>
            <p:cNvSpPr>
              <a:spLocks noChangeShapeType="1"/>
            </p:cNvSpPr>
            <p:nvPr/>
          </p:nvSpPr>
          <p:spPr bwMode="auto">
            <a:xfrm>
              <a:off x="1240" y="2068"/>
              <a:ext cx="29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32779" name="Line 9"/>
            <p:cNvSpPr>
              <a:spLocks noChangeShapeType="1"/>
            </p:cNvSpPr>
            <p:nvPr/>
          </p:nvSpPr>
          <p:spPr bwMode="auto">
            <a:xfrm>
              <a:off x="1224" y="2136"/>
              <a:ext cx="29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32780" name="Line 10"/>
            <p:cNvSpPr>
              <a:spLocks noChangeShapeType="1"/>
            </p:cNvSpPr>
            <p:nvPr/>
          </p:nvSpPr>
          <p:spPr bwMode="auto">
            <a:xfrm>
              <a:off x="1229" y="2204"/>
              <a:ext cx="29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pic>
          <p:nvPicPr>
            <p:cNvPr id="32781"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3" y="2852"/>
              <a:ext cx="2975" cy="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2" name="AutoShape 17"/>
            <p:cNvSpPr>
              <a:spLocks noChangeArrowheads="1"/>
            </p:cNvSpPr>
            <p:nvPr/>
          </p:nvSpPr>
          <p:spPr bwMode="auto">
            <a:xfrm>
              <a:off x="1513" y="2705"/>
              <a:ext cx="3222" cy="1164"/>
            </a:xfrm>
            <a:prstGeom prst="roundRect">
              <a:avLst>
                <a:gd name="adj" fmla="val 16667"/>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32783" name="Freeform 18"/>
            <p:cNvSpPr>
              <a:spLocks/>
            </p:cNvSpPr>
            <p:nvPr/>
          </p:nvSpPr>
          <p:spPr bwMode="auto">
            <a:xfrm>
              <a:off x="2015" y="2167"/>
              <a:ext cx="960" cy="568"/>
            </a:xfrm>
            <a:custGeom>
              <a:avLst/>
              <a:gdLst>
                <a:gd name="T0" fmla="*/ 472 w 960"/>
                <a:gd name="T1" fmla="*/ 472 h 604"/>
                <a:gd name="T2" fmla="*/ 0 w 960"/>
                <a:gd name="T3" fmla="*/ 0 h 604"/>
                <a:gd name="T4" fmla="*/ 960 w 960"/>
                <a:gd name="T5" fmla="*/ 472 h 604"/>
                <a:gd name="T6" fmla="*/ 0 60000 65536"/>
                <a:gd name="T7" fmla="*/ 0 60000 65536"/>
                <a:gd name="T8" fmla="*/ 0 60000 65536"/>
                <a:gd name="T9" fmla="*/ 0 w 960"/>
                <a:gd name="T10" fmla="*/ 0 h 604"/>
                <a:gd name="T11" fmla="*/ 960 w 960"/>
                <a:gd name="T12" fmla="*/ 604 h 604"/>
              </a:gdLst>
              <a:ahLst/>
              <a:cxnLst>
                <a:cxn ang="T6">
                  <a:pos x="T0" y="T1"/>
                </a:cxn>
                <a:cxn ang="T7">
                  <a:pos x="T2" y="T3"/>
                </a:cxn>
                <a:cxn ang="T8">
                  <a:pos x="T4" y="T5"/>
                </a:cxn>
              </a:cxnLst>
              <a:rect l="T9" t="T10" r="T11" b="T12"/>
              <a:pathLst>
                <a:path w="960" h="604">
                  <a:moveTo>
                    <a:pt x="472" y="604"/>
                  </a:moveTo>
                  <a:lnTo>
                    <a:pt x="0" y="0"/>
                  </a:lnTo>
                  <a:lnTo>
                    <a:pt x="960" y="604"/>
                  </a:lnTo>
                </a:path>
              </a:pathLst>
            </a:custGeom>
            <a:solidFill>
              <a:schemeClr val="bg1"/>
            </a:solidFill>
            <a:ln w="12700">
              <a:solidFill>
                <a:schemeClr val="tx1"/>
              </a:solidFill>
              <a:round/>
              <a:headEnd/>
              <a:tailEnd/>
            </a:ln>
          </p:spPr>
          <p:txBody>
            <a:bodyPr anchor="ctr">
              <a:spAutoFit/>
            </a:bodyPr>
            <a:lstStyle/>
            <a:p>
              <a:endParaRPr lang="en-US"/>
            </a:p>
          </p:txBody>
        </p:sp>
        <p:sp>
          <p:nvSpPr>
            <p:cNvPr id="32784" name="Rectangle 20"/>
            <p:cNvSpPr>
              <a:spLocks noChangeArrowheads="1"/>
            </p:cNvSpPr>
            <p:nvPr/>
          </p:nvSpPr>
          <p:spPr bwMode="auto">
            <a:xfrm>
              <a:off x="2306" y="3565"/>
              <a:ext cx="129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latin typeface="Times"/>
                  <a:cs typeface="Times"/>
                </a:rPr>
                <a:t>A frozen waveform!</a:t>
              </a:r>
            </a:p>
          </p:txBody>
        </p:sp>
      </p:grpSp>
      <p:sp>
        <p:nvSpPr>
          <p:cNvPr id="32775" name="Freeform 22"/>
          <p:cNvSpPr>
            <a:spLocks/>
          </p:cNvSpPr>
          <p:nvPr/>
        </p:nvSpPr>
        <p:spPr bwMode="auto">
          <a:xfrm>
            <a:off x="1108075" y="1362075"/>
            <a:ext cx="6615113" cy="866775"/>
          </a:xfrm>
          <a:custGeom>
            <a:avLst/>
            <a:gdLst>
              <a:gd name="T0" fmla="*/ 0 w 4167"/>
              <a:gd name="T1" fmla="*/ 0 h 546"/>
              <a:gd name="T2" fmla="*/ 2147483647 w 4167"/>
              <a:gd name="T3" fmla="*/ 2147483647 h 546"/>
              <a:gd name="T4" fmla="*/ 2147483647 w 4167"/>
              <a:gd name="T5" fmla="*/ 2147483647 h 546"/>
              <a:gd name="T6" fmla="*/ 2147483647 w 4167"/>
              <a:gd name="T7" fmla="*/ 2147483647 h 546"/>
              <a:gd name="T8" fmla="*/ 0 w 4167"/>
              <a:gd name="T9" fmla="*/ 0 h 546"/>
              <a:gd name="T10" fmla="*/ 0 60000 65536"/>
              <a:gd name="T11" fmla="*/ 0 60000 65536"/>
              <a:gd name="T12" fmla="*/ 0 60000 65536"/>
              <a:gd name="T13" fmla="*/ 0 60000 65536"/>
              <a:gd name="T14" fmla="*/ 0 60000 65536"/>
              <a:gd name="T15" fmla="*/ 0 w 4167"/>
              <a:gd name="T16" fmla="*/ 0 h 546"/>
              <a:gd name="T17" fmla="*/ 4167 w 4167"/>
              <a:gd name="T18" fmla="*/ 546 h 546"/>
            </a:gdLst>
            <a:ahLst/>
            <a:cxnLst>
              <a:cxn ang="T10">
                <a:pos x="T0" y="T1"/>
              </a:cxn>
              <a:cxn ang="T11">
                <a:pos x="T2" y="T3"/>
              </a:cxn>
              <a:cxn ang="T12">
                <a:pos x="T4" y="T5"/>
              </a:cxn>
              <a:cxn ang="T13">
                <a:pos x="T6" y="T7"/>
              </a:cxn>
              <a:cxn ang="T14">
                <a:pos x="T8" y="T9"/>
              </a:cxn>
            </a:cxnLst>
            <a:rect l="T15" t="T16" r="T17" b="T18"/>
            <a:pathLst>
              <a:path w="4167" h="546">
                <a:moveTo>
                  <a:pt x="0" y="0"/>
                </a:moveTo>
                <a:lnTo>
                  <a:pt x="182" y="466"/>
                </a:lnTo>
                <a:lnTo>
                  <a:pt x="4167" y="546"/>
                </a:lnTo>
                <a:lnTo>
                  <a:pt x="3884" y="102"/>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p>
            <a:endParaRPr lang="en-US"/>
          </a:p>
        </p:txBody>
      </p:sp>
    </p:spTree>
    <p:extLst>
      <p:ext uri="{BB962C8B-B14F-4D97-AF65-F5344CB8AC3E}">
        <p14:creationId xmlns:p14="http://schemas.microsoft.com/office/powerpoint/2010/main" val="761003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6963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alileoSketch.jpg"/>
          <p:cNvPicPr>
            <a:picLocks noChangeAspect="1"/>
          </p:cNvPicPr>
          <p:nvPr/>
        </p:nvPicPr>
        <p:blipFill>
          <a:blip r:embed="rId2"/>
          <a:stretch>
            <a:fillRect/>
          </a:stretch>
        </p:blipFill>
        <p:spPr>
          <a:xfrm>
            <a:off x="0" y="2465294"/>
            <a:ext cx="3854824" cy="4069610"/>
          </a:xfrm>
          <a:prstGeom prst="rect">
            <a:avLst/>
          </a:prstGeom>
        </p:spPr>
      </p:pic>
      <p:sp>
        <p:nvSpPr>
          <p:cNvPr id="6" name="TextBox 5"/>
          <p:cNvSpPr txBox="1"/>
          <p:nvPr/>
        </p:nvSpPr>
        <p:spPr>
          <a:xfrm>
            <a:off x="3609231" y="2465294"/>
            <a:ext cx="5003429" cy="3046988"/>
          </a:xfrm>
          <a:prstGeom prst="rect">
            <a:avLst/>
          </a:prstGeom>
          <a:noFill/>
        </p:spPr>
        <p:txBody>
          <a:bodyPr wrap="square" rtlCol="0">
            <a:spAutoFit/>
          </a:bodyPr>
          <a:lstStyle/>
          <a:p>
            <a:pPr algn="r"/>
            <a:r>
              <a:rPr lang="en-US" sz="2400" b="1" dirty="0" smtClean="0"/>
              <a:t>“Uniformly accelerated motion is  that in which the </a:t>
            </a:r>
            <a:r>
              <a:rPr lang="en-US" sz="2400" b="1" dirty="0" smtClean="0">
                <a:solidFill>
                  <a:schemeClr val="accent1"/>
                </a:solidFill>
              </a:rPr>
              <a:t>speed </a:t>
            </a:r>
            <a:r>
              <a:rPr lang="en-US" sz="2400" b="1" dirty="0" smtClean="0"/>
              <a:t>goes increasing according to the increase of </a:t>
            </a:r>
            <a:r>
              <a:rPr lang="en-US" sz="2400" b="1" dirty="0" smtClean="0">
                <a:solidFill>
                  <a:schemeClr val="accent1"/>
                </a:solidFill>
              </a:rPr>
              <a:t>space </a:t>
            </a:r>
            <a:r>
              <a:rPr lang="en-US" sz="2400" b="1" dirty="0" smtClean="0">
                <a:solidFill>
                  <a:srgbClr val="FF0000"/>
                </a:solidFill>
              </a:rPr>
              <a:t>traversed</a:t>
            </a:r>
            <a:r>
              <a:rPr lang="en-US" sz="2400" b="1" dirty="0" smtClean="0"/>
              <a:t>.”</a:t>
            </a:r>
          </a:p>
          <a:p>
            <a:pPr algn="r"/>
            <a:endParaRPr lang="en-US" sz="2400" b="1" dirty="0" smtClean="0"/>
          </a:p>
          <a:p>
            <a:pPr algn="r"/>
            <a:endParaRPr lang="en-US" sz="2400" b="1" dirty="0" smtClean="0"/>
          </a:p>
          <a:p>
            <a:pPr algn="r"/>
            <a:r>
              <a:rPr lang="en-US" sz="2400" b="1" dirty="0" smtClean="0"/>
              <a:t>— </a:t>
            </a:r>
            <a:r>
              <a:rPr lang="en-US" sz="2400" b="1" dirty="0" err="1" smtClean="0"/>
              <a:t>Sagredo</a:t>
            </a:r>
            <a:endParaRPr lang="en-US" sz="2400" b="1" dirty="0" smtClean="0"/>
          </a:p>
          <a:p>
            <a:pPr algn="r"/>
            <a:r>
              <a:rPr lang="en-US" sz="2400" b="1" i="1" dirty="0" smtClean="0"/>
              <a:t>Two New Sciences</a:t>
            </a:r>
            <a:endParaRPr lang="en-US" sz="2400" b="1" dirty="0"/>
          </a:p>
        </p:txBody>
      </p:sp>
      <p:sp>
        <p:nvSpPr>
          <p:cNvPr id="9" name="TextBox 8"/>
          <p:cNvSpPr txBox="1"/>
          <p:nvPr/>
        </p:nvSpPr>
        <p:spPr>
          <a:xfrm>
            <a:off x="1495983" y="1224896"/>
            <a:ext cx="4953249" cy="523220"/>
          </a:xfrm>
          <a:prstGeom prst="rect">
            <a:avLst/>
          </a:prstGeom>
          <a:noFill/>
        </p:spPr>
        <p:txBody>
          <a:bodyPr wrap="none" rtlCol="0">
            <a:spAutoFit/>
          </a:bodyPr>
          <a:lstStyle/>
          <a:p>
            <a:r>
              <a:rPr lang="en-US" sz="2800" b="1" dirty="0" smtClean="0">
                <a:solidFill>
                  <a:srgbClr val="FF0000"/>
                </a:solidFill>
              </a:rPr>
              <a:t>Speed-Distance </a:t>
            </a:r>
            <a:r>
              <a:rPr lang="en-US" sz="2800" b="1" dirty="0" smtClean="0"/>
              <a:t>Law of Fall:</a:t>
            </a:r>
            <a:endParaRPr lang="en-US" sz="2800" b="1" dirty="0"/>
          </a:p>
        </p:txBody>
      </p:sp>
      <p:pic>
        <p:nvPicPr>
          <p:cNvPr id="10" name="Picture 9"/>
          <p:cNvPicPr>
            <a:picLocks noChangeAspect="1"/>
          </p:cNvPicPr>
          <p:nvPr/>
        </p:nvPicPr>
        <p:blipFill>
          <a:blip r:embed="rId3"/>
          <a:stretch>
            <a:fillRect/>
          </a:stretch>
        </p:blipFill>
        <p:spPr>
          <a:xfrm>
            <a:off x="6499412" y="1306325"/>
            <a:ext cx="1079500" cy="330200"/>
          </a:xfrm>
          <a:prstGeom prst="rect">
            <a:avLst/>
          </a:prstGeom>
        </p:spPr>
      </p:pic>
      <p:sp>
        <p:nvSpPr>
          <p:cNvPr id="8" name="Slide Number Placeholder 7"/>
          <p:cNvSpPr>
            <a:spLocks noGrp="1"/>
          </p:cNvSpPr>
          <p:nvPr>
            <p:ph type="sldNum" sz="quarter" idx="12"/>
          </p:nvPr>
        </p:nvSpPr>
        <p:spPr/>
        <p:txBody>
          <a:bodyPr/>
          <a:lstStyle/>
          <a:p>
            <a:fld id="{02D71155-A7FA-0349-9C74-59B383BFA775}" type="slidenum">
              <a:rPr lang="en-US" smtClean="0"/>
              <a:pPr/>
              <a:t>5</a:t>
            </a:fld>
            <a:endParaRPr lang="en-US"/>
          </a:p>
        </p:txBody>
      </p:sp>
    </p:spTree>
    <p:extLst>
      <p:ext uri="{BB962C8B-B14F-4D97-AF65-F5344CB8AC3E}">
        <p14:creationId xmlns:p14="http://schemas.microsoft.com/office/powerpoint/2010/main" val="4113592578"/>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a:off x="2288836" y="1116540"/>
            <a:ext cx="6189624" cy="5491983"/>
          </a:xfrm>
          <a:custGeom>
            <a:avLst/>
            <a:gdLst>
              <a:gd name="connsiteX0" fmla="*/ 2826153 w 4745145"/>
              <a:gd name="connsiteY0" fmla="*/ 0 h 3928826"/>
              <a:gd name="connsiteX1" fmla="*/ 4745145 w 4745145"/>
              <a:gd name="connsiteY1" fmla="*/ 1863226 h 3928826"/>
              <a:gd name="connsiteX2" fmla="*/ 3489077 w 4745145"/>
              <a:gd name="connsiteY2" fmla="*/ 3928826 h 3928826"/>
              <a:gd name="connsiteX3" fmla="*/ 0 w 4745145"/>
              <a:gd name="connsiteY3" fmla="*/ 2274951 h 3928826"/>
              <a:gd name="connsiteX4" fmla="*/ 2826153 w 4745145"/>
              <a:gd name="connsiteY4" fmla="*/ 0 h 3928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5145" h="3928826">
                <a:moveTo>
                  <a:pt x="2826153" y="0"/>
                </a:moveTo>
                <a:lnTo>
                  <a:pt x="4745145" y="1863226"/>
                </a:lnTo>
                <a:lnTo>
                  <a:pt x="3489077" y="3928826"/>
                </a:lnTo>
                <a:lnTo>
                  <a:pt x="0" y="2274951"/>
                </a:lnTo>
                <a:lnTo>
                  <a:pt x="2826153" y="0"/>
                </a:lnTo>
                <a:close/>
              </a:path>
            </a:pathLst>
          </a:custGeom>
          <a:solidFill>
            <a:srgbClr val="C8DCFF"/>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1409587" y="1981858"/>
            <a:ext cx="5246569" cy="1458481"/>
          </a:xfrm>
        </p:spPr>
        <p:txBody>
          <a:bodyPr>
            <a:noAutofit/>
          </a:bodyPr>
          <a:lstStyle/>
          <a:p>
            <a:pPr algn="r"/>
            <a:r>
              <a:rPr lang="en-US" sz="9600" dirty="0" smtClean="0"/>
              <a:t>All clear?</a:t>
            </a:r>
            <a:endParaRPr lang="en-US" sz="9600" dirty="0"/>
          </a:p>
        </p:txBody>
      </p:sp>
      <p:sp>
        <p:nvSpPr>
          <p:cNvPr id="3" name="Content Placeholder 2"/>
          <p:cNvSpPr>
            <a:spLocks noGrp="1"/>
          </p:cNvSpPr>
          <p:nvPr>
            <p:ph idx="1"/>
          </p:nvPr>
        </p:nvSpPr>
        <p:spPr>
          <a:xfrm>
            <a:off x="0" y="6356350"/>
            <a:ext cx="404733" cy="501650"/>
          </a:xfrm>
        </p:spPr>
        <p:txBody>
          <a:bodyPr>
            <a:normAutofit/>
          </a:bodyPr>
          <a:lstStyle/>
          <a:p>
            <a:endParaRPr lang="en-US" dirty="0"/>
          </a:p>
        </p:txBody>
      </p:sp>
      <p:sp>
        <p:nvSpPr>
          <p:cNvPr id="6" name="Slide Number Placeholder 5"/>
          <p:cNvSpPr>
            <a:spLocks noGrp="1"/>
          </p:cNvSpPr>
          <p:nvPr>
            <p:ph type="sldNum" sz="quarter" idx="12"/>
          </p:nvPr>
        </p:nvSpPr>
        <p:spPr>
          <a:xfrm>
            <a:off x="8604065" y="6356350"/>
            <a:ext cx="340926" cy="365125"/>
          </a:xfrm>
        </p:spPr>
        <p:txBody>
          <a:bodyPr/>
          <a:lstStyle/>
          <a:p>
            <a:fld id="{A9BB7777-FCE2-1A4D-90B6-6E38C49805FD}" type="slidenum">
              <a:rPr lang="en-US" smtClean="0"/>
              <a:t>50</a:t>
            </a:fld>
            <a:endParaRPr lang="en-US" dirty="0"/>
          </a:p>
        </p:txBody>
      </p:sp>
    </p:spTree>
    <p:extLst>
      <p:ext uri="{BB962C8B-B14F-4D97-AF65-F5344CB8AC3E}">
        <p14:creationId xmlns:p14="http://schemas.microsoft.com/office/powerpoint/2010/main" val="3509377385"/>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774575" y="4570414"/>
            <a:ext cx="7956675" cy="915988"/>
            <a:chOff x="774575" y="4570414"/>
            <a:chExt cx="7956675" cy="915988"/>
          </a:xfrm>
        </p:grpSpPr>
        <p:grpSp>
          <p:nvGrpSpPr>
            <p:cNvPr id="19" name="Group 18"/>
            <p:cNvGrpSpPr/>
            <p:nvPr/>
          </p:nvGrpSpPr>
          <p:grpSpPr>
            <a:xfrm>
              <a:off x="774575" y="4697413"/>
              <a:ext cx="7870603" cy="788989"/>
              <a:chOff x="774575" y="4697413"/>
              <a:chExt cx="7870603" cy="788989"/>
            </a:xfrm>
          </p:grpSpPr>
          <p:sp>
            <p:nvSpPr>
              <p:cNvPr id="41" name="Freeform 40"/>
              <p:cNvSpPr/>
              <p:nvPr/>
            </p:nvSpPr>
            <p:spPr>
              <a:xfrm>
                <a:off x="774575" y="5158418"/>
                <a:ext cx="2002730" cy="327984"/>
              </a:xfrm>
              <a:custGeom>
                <a:avLst/>
                <a:gdLst>
                  <a:gd name="connsiteX0" fmla="*/ 13956 w 2002730"/>
                  <a:gd name="connsiteY0" fmla="*/ 0 h 327984"/>
                  <a:gd name="connsiteX1" fmla="*/ 2002730 w 2002730"/>
                  <a:gd name="connsiteY1" fmla="*/ 48849 h 327984"/>
                  <a:gd name="connsiteX2" fmla="*/ 1967840 w 2002730"/>
                  <a:gd name="connsiteY2" fmla="*/ 327984 h 327984"/>
                  <a:gd name="connsiteX3" fmla="*/ 0 w 2002730"/>
                  <a:gd name="connsiteY3" fmla="*/ 223308 h 327984"/>
                  <a:gd name="connsiteX4" fmla="*/ 13956 w 2002730"/>
                  <a:gd name="connsiteY4" fmla="*/ 0 h 327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2730" h="327984">
                    <a:moveTo>
                      <a:pt x="13956" y="0"/>
                    </a:moveTo>
                    <a:lnTo>
                      <a:pt x="2002730" y="48849"/>
                    </a:lnTo>
                    <a:lnTo>
                      <a:pt x="1967840" y="327984"/>
                    </a:lnTo>
                    <a:lnTo>
                      <a:pt x="0" y="223308"/>
                    </a:lnTo>
                    <a:lnTo>
                      <a:pt x="13956" y="0"/>
                    </a:lnTo>
                    <a:close/>
                  </a:path>
                </a:pathLst>
              </a:custGeom>
              <a:solidFill>
                <a:srgbClr val="FFC8FF"/>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Freeform 41"/>
              <p:cNvSpPr/>
              <p:nvPr/>
            </p:nvSpPr>
            <p:spPr>
              <a:xfrm>
                <a:off x="6642448" y="4697413"/>
                <a:ext cx="2002730" cy="327984"/>
              </a:xfrm>
              <a:custGeom>
                <a:avLst/>
                <a:gdLst>
                  <a:gd name="connsiteX0" fmla="*/ 13956 w 2002730"/>
                  <a:gd name="connsiteY0" fmla="*/ 0 h 327984"/>
                  <a:gd name="connsiteX1" fmla="*/ 2002730 w 2002730"/>
                  <a:gd name="connsiteY1" fmla="*/ 48849 h 327984"/>
                  <a:gd name="connsiteX2" fmla="*/ 1967840 w 2002730"/>
                  <a:gd name="connsiteY2" fmla="*/ 327984 h 327984"/>
                  <a:gd name="connsiteX3" fmla="*/ 0 w 2002730"/>
                  <a:gd name="connsiteY3" fmla="*/ 223308 h 327984"/>
                  <a:gd name="connsiteX4" fmla="*/ 13956 w 2002730"/>
                  <a:gd name="connsiteY4" fmla="*/ 0 h 327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2730" h="327984">
                    <a:moveTo>
                      <a:pt x="13956" y="0"/>
                    </a:moveTo>
                    <a:lnTo>
                      <a:pt x="2002730" y="48849"/>
                    </a:lnTo>
                    <a:lnTo>
                      <a:pt x="1967840" y="327984"/>
                    </a:lnTo>
                    <a:lnTo>
                      <a:pt x="0" y="223308"/>
                    </a:lnTo>
                    <a:lnTo>
                      <a:pt x="13956" y="0"/>
                    </a:lnTo>
                    <a:close/>
                  </a:path>
                </a:pathLst>
              </a:custGeom>
              <a:solidFill>
                <a:srgbClr val="FFC8FF"/>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43" name="Straight Connector 42"/>
              <p:cNvCxnSpPr/>
              <p:nvPr/>
            </p:nvCxnSpPr>
            <p:spPr>
              <a:xfrm flipV="1">
                <a:off x="2435376" y="4794145"/>
                <a:ext cx="4424150" cy="488486"/>
              </a:xfrm>
              <a:prstGeom prst="line">
                <a:avLst/>
              </a:prstGeom>
              <a:ln w="47625">
                <a:solidFill>
                  <a:srgbClr val="FFC8FF"/>
                </a:solidFill>
              </a:ln>
              <a:effectLst/>
            </p:spPr>
            <p:style>
              <a:lnRef idx="2">
                <a:schemeClr val="accent1"/>
              </a:lnRef>
              <a:fillRef idx="0">
                <a:schemeClr val="accent1"/>
              </a:fillRef>
              <a:effectRef idx="1">
                <a:schemeClr val="accent1"/>
              </a:effectRef>
              <a:fontRef idx="minor">
                <a:schemeClr val="tx1"/>
              </a:fontRef>
            </p:style>
          </p:cxnSp>
        </p:grpSp>
        <p:sp>
          <p:nvSpPr>
            <p:cNvPr id="34834" name="Rectangle 19"/>
            <p:cNvSpPr>
              <a:spLocks noChangeArrowheads="1"/>
            </p:cNvSpPr>
            <p:nvPr/>
          </p:nvSpPr>
          <p:spPr bwMode="auto">
            <a:xfrm>
              <a:off x="5472113" y="4570414"/>
              <a:ext cx="3259137"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latin typeface="Times"/>
                  <a:cs typeface="Times"/>
                </a:rPr>
                <a:t>…but the observer would know he is moving rapidly because the light would appear frozen.</a:t>
              </a:r>
            </a:p>
          </p:txBody>
        </p:sp>
      </p:grpSp>
      <p:grpSp>
        <p:nvGrpSpPr>
          <p:cNvPr id="16" name="Group 15"/>
          <p:cNvGrpSpPr/>
          <p:nvPr/>
        </p:nvGrpSpPr>
        <p:grpSpPr>
          <a:xfrm>
            <a:off x="2554005" y="3122613"/>
            <a:ext cx="5937533" cy="915987"/>
            <a:chOff x="2554005" y="3122613"/>
            <a:chExt cx="5937533" cy="915987"/>
          </a:xfrm>
        </p:grpSpPr>
        <p:grpSp>
          <p:nvGrpSpPr>
            <p:cNvPr id="15" name="Group 14"/>
            <p:cNvGrpSpPr/>
            <p:nvPr/>
          </p:nvGrpSpPr>
          <p:grpSpPr>
            <a:xfrm>
              <a:off x="2554005" y="3314729"/>
              <a:ext cx="5000560" cy="462413"/>
              <a:chOff x="2554005" y="3314729"/>
              <a:chExt cx="5000560" cy="462413"/>
            </a:xfrm>
          </p:grpSpPr>
          <p:sp>
            <p:nvSpPr>
              <p:cNvPr id="12" name="Freeform 11"/>
              <p:cNvSpPr/>
              <p:nvPr/>
            </p:nvSpPr>
            <p:spPr>
              <a:xfrm>
                <a:off x="2554005" y="3314729"/>
                <a:ext cx="2002730" cy="327984"/>
              </a:xfrm>
              <a:custGeom>
                <a:avLst/>
                <a:gdLst>
                  <a:gd name="connsiteX0" fmla="*/ 13956 w 2002730"/>
                  <a:gd name="connsiteY0" fmla="*/ 0 h 327984"/>
                  <a:gd name="connsiteX1" fmla="*/ 2002730 w 2002730"/>
                  <a:gd name="connsiteY1" fmla="*/ 48849 h 327984"/>
                  <a:gd name="connsiteX2" fmla="*/ 1967840 w 2002730"/>
                  <a:gd name="connsiteY2" fmla="*/ 327984 h 327984"/>
                  <a:gd name="connsiteX3" fmla="*/ 0 w 2002730"/>
                  <a:gd name="connsiteY3" fmla="*/ 223308 h 327984"/>
                  <a:gd name="connsiteX4" fmla="*/ 13956 w 2002730"/>
                  <a:gd name="connsiteY4" fmla="*/ 0 h 327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2730" h="327984">
                    <a:moveTo>
                      <a:pt x="13956" y="0"/>
                    </a:moveTo>
                    <a:lnTo>
                      <a:pt x="2002730" y="48849"/>
                    </a:lnTo>
                    <a:lnTo>
                      <a:pt x="1967840" y="327984"/>
                    </a:lnTo>
                    <a:lnTo>
                      <a:pt x="0" y="223308"/>
                    </a:lnTo>
                    <a:lnTo>
                      <a:pt x="13956" y="0"/>
                    </a:lnTo>
                    <a:close/>
                  </a:path>
                </a:pathLst>
              </a:custGeom>
              <a:solidFill>
                <a:srgbClr val="FFC8C8"/>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Freeform 35"/>
              <p:cNvSpPr/>
              <p:nvPr/>
            </p:nvSpPr>
            <p:spPr>
              <a:xfrm>
                <a:off x="5551835" y="3449158"/>
                <a:ext cx="2002730" cy="327984"/>
              </a:xfrm>
              <a:custGeom>
                <a:avLst/>
                <a:gdLst>
                  <a:gd name="connsiteX0" fmla="*/ 13956 w 2002730"/>
                  <a:gd name="connsiteY0" fmla="*/ 0 h 327984"/>
                  <a:gd name="connsiteX1" fmla="*/ 2002730 w 2002730"/>
                  <a:gd name="connsiteY1" fmla="*/ 48849 h 327984"/>
                  <a:gd name="connsiteX2" fmla="*/ 1967840 w 2002730"/>
                  <a:gd name="connsiteY2" fmla="*/ 327984 h 327984"/>
                  <a:gd name="connsiteX3" fmla="*/ 0 w 2002730"/>
                  <a:gd name="connsiteY3" fmla="*/ 223308 h 327984"/>
                  <a:gd name="connsiteX4" fmla="*/ 13956 w 2002730"/>
                  <a:gd name="connsiteY4" fmla="*/ 0 h 327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2730" h="327984">
                    <a:moveTo>
                      <a:pt x="13956" y="0"/>
                    </a:moveTo>
                    <a:lnTo>
                      <a:pt x="2002730" y="48849"/>
                    </a:lnTo>
                    <a:lnTo>
                      <a:pt x="1967840" y="327984"/>
                    </a:lnTo>
                    <a:lnTo>
                      <a:pt x="0" y="223308"/>
                    </a:lnTo>
                    <a:lnTo>
                      <a:pt x="13956" y="0"/>
                    </a:lnTo>
                    <a:close/>
                  </a:path>
                </a:pathLst>
              </a:custGeom>
              <a:solidFill>
                <a:srgbClr val="FFC8C8"/>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4" name="Straight Connector 13"/>
              <p:cNvCxnSpPr/>
              <p:nvPr/>
            </p:nvCxnSpPr>
            <p:spPr>
              <a:xfrm>
                <a:off x="4375150" y="3503145"/>
                <a:ext cx="1284134" cy="41871"/>
              </a:xfrm>
              <a:prstGeom prst="line">
                <a:avLst/>
              </a:prstGeom>
              <a:ln w="47625">
                <a:solidFill>
                  <a:srgbClr val="FFC8C8"/>
                </a:solidFill>
              </a:ln>
              <a:effectLst/>
            </p:spPr>
            <p:style>
              <a:lnRef idx="2">
                <a:schemeClr val="accent1"/>
              </a:lnRef>
              <a:fillRef idx="0">
                <a:schemeClr val="accent1"/>
              </a:fillRef>
              <a:effectRef idx="1">
                <a:schemeClr val="accent1"/>
              </a:effectRef>
              <a:fontRef idx="minor">
                <a:schemeClr val="tx1"/>
              </a:fontRef>
            </p:style>
          </p:cxnSp>
        </p:grpSp>
        <p:sp>
          <p:nvSpPr>
            <p:cNvPr id="34838" name="Rectangle 14"/>
            <p:cNvSpPr>
              <a:spLocks noChangeArrowheads="1"/>
            </p:cNvSpPr>
            <p:nvPr/>
          </p:nvSpPr>
          <p:spPr bwMode="auto">
            <a:xfrm>
              <a:off x="5472113" y="3122613"/>
              <a:ext cx="30194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latin typeface="Times"/>
                  <a:cs typeface="Times"/>
                </a:rPr>
                <a:t>…but it is allowed by Maxwell</a:t>
              </a:r>
              <a:r>
                <a:rPr lang="ja-JP" altLang="en-US" dirty="0">
                  <a:latin typeface="Times"/>
                  <a:cs typeface="Times"/>
                </a:rPr>
                <a:t>’</a:t>
              </a:r>
              <a:r>
                <a:rPr lang="en-US" dirty="0">
                  <a:latin typeface="Times"/>
                  <a:cs typeface="Times"/>
                </a:rPr>
                <a:t>s equations through the simplest transformation.</a:t>
              </a:r>
            </a:p>
          </p:txBody>
        </p:sp>
      </p:grpSp>
      <p:grpSp>
        <p:nvGrpSpPr>
          <p:cNvPr id="11" name="Group 10"/>
          <p:cNvGrpSpPr/>
          <p:nvPr/>
        </p:nvGrpSpPr>
        <p:grpSpPr>
          <a:xfrm>
            <a:off x="872269" y="1751013"/>
            <a:ext cx="7460519" cy="1486954"/>
            <a:chOff x="872269" y="1751013"/>
            <a:chExt cx="7460519" cy="1486954"/>
          </a:xfrm>
        </p:grpSpPr>
        <p:grpSp>
          <p:nvGrpSpPr>
            <p:cNvPr id="10" name="Group 9"/>
            <p:cNvGrpSpPr/>
            <p:nvPr/>
          </p:nvGrpSpPr>
          <p:grpSpPr>
            <a:xfrm>
              <a:off x="872269" y="2020821"/>
              <a:ext cx="6112864" cy="1217146"/>
              <a:chOff x="872269" y="2020821"/>
              <a:chExt cx="6112864" cy="1217146"/>
            </a:xfrm>
          </p:grpSpPr>
          <p:sp>
            <p:nvSpPr>
              <p:cNvPr id="7" name="Freeform 6"/>
              <p:cNvSpPr/>
              <p:nvPr/>
            </p:nvSpPr>
            <p:spPr>
              <a:xfrm>
                <a:off x="872269" y="2707610"/>
                <a:ext cx="1751517" cy="530357"/>
              </a:xfrm>
              <a:custGeom>
                <a:avLst/>
                <a:gdLst>
                  <a:gd name="connsiteX0" fmla="*/ 41869 w 1751517"/>
                  <a:gd name="connsiteY0" fmla="*/ 97698 h 530357"/>
                  <a:gd name="connsiteX1" fmla="*/ 1751517 w 1751517"/>
                  <a:gd name="connsiteY1" fmla="*/ 0 h 530357"/>
                  <a:gd name="connsiteX2" fmla="*/ 1702670 w 1751517"/>
                  <a:gd name="connsiteY2" fmla="*/ 439638 h 530357"/>
                  <a:gd name="connsiteX3" fmla="*/ 0 w 1751517"/>
                  <a:gd name="connsiteY3" fmla="*/ 530357 h 530357"/>
                  <a:gd name="connsiteX4" fmla="*/ 41869 w 1751517"/>
                  <a:gd name="connsiteY4" fmla="*/ 97698 h 530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1517" h="530357">
                    <a:moveTo>
                      <a:pt x="41869" y="97698"/>
                    </a:moveTo>
                    <a:lnTo>
                      <a:pt x="1751517" y="0"/>
                    </a:lnTo>
                    <a:lnTo>
                      <a:pt x="1702670" y="439638"/>
                    </a:lnTo>
                    <a:lnTo>
                      <a:pt x="0" y="530357"/>
                    </a:lnTo>
                    <a:lnTo>
                      <a:pt x="41869" y="97698"/>
                    </a:lnTo>
                    <a:close/>
                  </a:path>
                </a:pathLst>
              </a:custGeom>
              <a:solidFill>
                <a:srgbClr val="CCFFCC"/>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Freeform 29"/>
              <p:cNvSpPr/>
              <p:nvPr/>
            </p:nvSpPr>
            <p:spPr>
              <a:xfrm>
                <a:off x="5233616" y="2020821"/>
                <a:ext cx="1751517" cy="530357"/>
              </a:xfrm>
              <a:custGeom>
                <a:avLst/>
                <a:gdLst>
                  <a:gd name="connsiteX0" fmla="*/ 41869 w 1751517"/>
                  <a:gd name="connsiteY0" fmla="*/ 97698 h 530357"/>
                  <a:gd name="connsiteX1" fmla="*/ 1751517 w 1751517"/>
                  <a:gd name="connsiteY1" fmla="*/ 0 h 530357"/>
                  <a:gd name="connsiteX2" fmla="*/ 1702670 w 1751517"/>
                  <a:gd name="connsiteY2" fmla="*/ 439638 h 530357"/>
                  <a:gd name="connsiteX3" fmla="*/ 0 w 1751517"/>
                  <a:gd name="connsiteY3" fmla="*/ 530357 h 530357"/>
                  <a:gd name="connsiteX4" fmla="*/ 41869 w 1751517"/>
                  <a:gd name="connsiteY4" fmla="*/ 97698 h 530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1517" h="530357">
                    <a:moveTo>
                      <a:pt x="41869" y="97698"/>
                    </a:moveTo>
                    <a:lnTo>
                      <a:pt x="1751517" y="0"/>
                    </a:lnTo>
                    <a:lnTo>
                      <a:pt x="1702670" y="439638"/>
                    </a:lnTo>
                    <a:lnTo>
                      <a:pt x="0" y="530357"/>
                    </a:lnTo>
                    <a:lnTo>
                      <a:pt x="41869" y="97698"/>
                    </a:lnTo>
                    <a:close/>
                  </a:path>
                </a:pathLst>
              </a:custGeom>
              <a:solidFill>
                <a:srgbClr val="CCFFCC"/>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9" name="Straight Connector 8"/>
              <p:cNvCxnSpPr/>
              <p:nvPr/>
            </p:nvCxnSpPr>
            <p:spPr>
              <a:xfrm flipV="1">
                <a:off x="2519114" y="2379663"/>
                <a:ext cx="2905374" cy="537299"/>
              </a:xfrm>
              <a:prstGeom prst="line">
                <a:avLst/>
              </a:prstGeom>
              <a:ln w="50800">
                <a:solidFill>
                  <a:srgbClr val="C8FFC8"/>
                </a:solidFill>
              </a:ln>
              <a:effectLst/>
            </p:spPr>
            <p:style>
              <a:lnRef idx="2">
                <a:schemeClr val="accent1"/>
              </a:lnRef>
              <a:fillRef idx="0">
                <a:schemeClr val="accent1"/>
              </a:fillRef>
              <a:effectRef idx="1">
                <a:schemeClr val="accent1"/>
              </a:effectRef>
              <a:fontRef idx="minor">
                <a:schemeClr val="tx1"/>
              </a:fontRef>
            </p:style>
          </p:cxnSp>
        </p:grpSp>
        <p:sp>
          <p:nvSpPr>
            <p:cNvPr id="34840" name="Rectangle 9"/>
            <p:cNvSpPr>
              <a:spLocks noChangeArrowheads="1"/>
            </p:cNvSpPr>
            <p:nvPr/>
          </p:nvSpPr>
          <p:spPr bwMode="auto">
            <a:xfrm>
              <a:off x="5424488" y="1751013"/>
              <a:ext cx="29083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latin typeface="Times"/>
                  <a:cs typeface="Times"/>
                </a:rPr>
                <a:t>…but only because we have no experience of moving at the speed light in the ether.</a:t>
              </a:r>
            </a:p>
          </p:txBody>
        </p:sp>
      </p:grpSp>
      <p:sp>
        <p:nvSpPr>
          <p:cNvPr id="34823" name="Rectangle 21"/>
          <p:cNvSpPr>
            <a:spLocks noChangeArrowheads="1"/>
          </p:cNvSpPr>
          <p:nvPr/>
        </p:nvSpPr>
        <p:spPr bwMode="auto">
          <a:xfrm>
            <a:off x="900113" y="2286000"/>
            <a:ext cx="3962400"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latin typeface="Times"/>
                <a:cs typeface="Times"/>
              </a:rPr>
              <a:t>There seems to be no such thing, however, neither on the basis of experience</a:t>
            </a:r>
            <a:br>
              <a:rPr lang="en-US" dirty="0">
                <a:latin typeface="Times"/>
                <a:cs typeface="Times"/>
              </a:rPr>
            </a:br>
            <a:endParaRPr lang="en-US" sz="900" dirty="0">
              <a:latin typeface="Times"/>
              <a:cs typeface="Times"/>
            </a:endParaRPr>
          </a:p>
          <a:p>
            <a:r>
              <a:rPr lang="en-US" dirty="0">
                <a:latin typeface="Times"/>
                <a:cs typeface="Times"/>
              </a:rPr>
              <a:t>nor according to Maxwell</a:t>
            </a:r>
            <a:r>
              <a:rPr lang="ja-JP" altLang="en-US" dirty="0">
                <a:latin typeface="Times"/>
                <a:cs typeface="Times"/>
              </a:rPr>
              <a:t>’</a:t>
            </a:r>
            <a:r>
              <a:rPr lang="en-US" dirty="0">
                <a:latin typeface="Times"/>
                <a:cs typeface="Times"/>
              </a:rPr>
              <a:t>s equations.</a:t>
            </a:r>
          </a:p>
        </p:txBody>
      </p:sp>
      <p:sp>
        <p:nvSpPr>
          <p:cNvPr id="34824" name="Rectangle 22"/>
          <p:cNvSpPr>
            <a:spLocks noChangeArrowheads="1"/>
          </p:cNvSpPr>
          <p:nvPr/>
        </p:nvSpPr>
        <p:spPr bwMode="auto">
          <a:xfrm>
            <a:off x="900113" y="3733800"/>
            <a:ext cx="3962400" cy="233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dirty="0">
                <a:latin typeface="Times"/>
                <a:cs typeface="Times"/>
              </a:rPr>
              <a:t>From the very beginning it appeared to me intuitively clear that, judged from the standpoint of such an observer, everything would have to happen according to the same laws as for an observer who, relative to the earth, was at rest. </a:t>
            </a:r>
            <a:r>
              <a:rPr lang="en-US" dirty="0">
                <a:latin typeface="Times"/>
                <a:cs typeface="Times"/>
              </a:rPr>
              <a:t>For how should the first observer know or be able to determine, that he is in a state of fast uniform motion</a:t>
            </a:r>
            <a:r>
              <a:rPr lang="en-US" dirty="0" smtClean="0">
                <a:latin typeface="Times"/>
                <a:cs typeface="Times"/>
              </a:rPr>
              <a:t>?</a:t>
            </a:r>
            <a:r>
              <a:rPr lang="en-US" altLang="ja-JP" dirty="0" smtClean="0">
                <a:latin typeface="Times"/>
                <a:cs typeface="Times"/>
              </a:rPr>
              <a:t>”</a:t>
            </a:r>
            <a:endParaRPr lang="en-US" dirty="0">
              <a:latin typeface="Times"/>
              <a:cs typeface="Times"/>
            </a:endParaRPr>
          </a:p>
          <a:p>
            <a:endParaRPr lang="en-US" dirty="0">
              <a:latin typeface="Times"/>
              <a:cs typeface="Times"/>
            </a:endParaRPr>
          </a:p>
        </p:txBody>
      </p:sp>
      <p:sp>
        <p:nvSpPr>
          <p:cNvPr id="3" name="Freeform 2"/>
          <p:cNvSpPr/>
          <p:nvPr/>
        </p:nvSpPr>
        <p:spPr>
          <a:xfrm>
            <a:off x="621056" y="341940"/>
            <a:ext cx="7341019" cy="683881"/>
          </a:xfrm>
          <a:custGeom>
            <a:avLst/>
            <a:gdLst>
              <a:gd name="connsiteX0" fmla="*/ 118628 w 7341019"/>
              <a:gd name="connsiteY0" fmla="*/ 0 h 683881"/>
              <a:gd name="connsiteX1" fmla="*/ 7173543 w 7341019"/>
              <a:gd name="connsiteY1" fmla="*/ 125611 h 683881"/>
              <a:gd name="connsiteX2" fmla="*/ 7341019 w 7341019"/>
              <a:gd name="connsiteY2" fmla="*/ 683881 h 683881"/>
              <a:gd name="connsiteX3" fmla="*/ 0 w 7341019"/>
              <a:gd name="connsiteY3" fmla="*/ 565249 h 683881"/>
              <a:gd name="connsiteX4" fmla="*/ 118628 w 7341019"/>
              <a:gd name="connsiteY4" fmla="*/ 0 h 683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41019" h="683881">
                <a:moveTo>
                  <a:pt x="118628" y="0"/>
                </a:moveTo>
                <a:lnTo>
                  <a:pt x="7173543" y="125611"/>
                </a:lnTo>
                <a:lnTo>
                  <a:pt x="7341019" y="683881"/>
                </a:lnTo>
                <a:lnTo>
                  <a:pt x="0" y="565249"/>
                </a:lnTo>
                <a:lnTo>
                  <a:pt x="118628" y="0"/>
                </a:lnTo>
                <a:close/>
              </a:path>
            </a:pathLst>
          </a:custGeom>
          <a:solidFill>
            <a:srgbClr val="C8DCFF"/>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81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92AA0870-7368-7B4B-BB90-AD421C0EDC44}" type="slidenum">
              <a:rPr lang="en-US" sz="1400">
                <a:latin typeface="Times"/>
                <a:cs typeface="Times"/>
              </a:rPr>
              <a:pPr/>
              <a:t>51</a:t>
            </a:fld>
            <a:endParaRPr lang="en-US" sz="1400">
              <a:latin typeface="Times"/>
              <a:cs typeface="Times"/>
            </a:endParaRPr>
          </a:p>
        </p:txBody>
      </p:sp>
      <p:sp>
        <p:nvSpPr>
          <p:cNvPr id="34822" name="Rectangle 20"/>
          <p:cNvSpPr>
            <a:spLocks noChangeArrowheads="1"/>
          </p:cNvSpPr>
          <p:nvPr/>
        </p:nvSpPr>
        <p:spPr bwMode="auto">
          <a:xfrm>
            <a:off x="412750" y="1219200"/>
            <a:ext cx="3962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dirty="0" smtClean="0">
                <a:latin typeface="Times"/>
                <a:cs typeface="Times"/>
              </a:rPr>
              <a:t>“</a:t>
            </a:r>
            <a:r>
              <a:rPr lang="en-US" dirty="0" smtClean="0">
                <a:latin typeface="Times"/>
                <a:cs typeface="Times"/>
              </a:rPr>
              <a:t>…</a:t>
            </a:r>
            <a:r>
              <a:rPr lang="en-US" dirty="0">
                <a:latin typeface="Times"/>
                <a:cs typeface="Times"/>
              </a:rPr>
              <a:t>I should observe such a beam of light as an electromagnetic field at rest though spatially oscillating.</a:t>
            </a:r>
          </a:p>
        </p:txBody>
      </p:sp>
      <p:pic>
        <p:nvPicPr>
          <p:cNvPr id="34825"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379663"/>
            <a:ext cx="43021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6"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248025"/>
            <a:ext cx="43021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7" name="Picture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4697413"/>
            <a:ext cx="43021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0" name="Rectangle 26"/>
          <p:cNvSpPr>
            <a:spLocks noChangeArrowheads="1"/>
          </p:cNvSpPr>
          <p:nvPr/>
        </p:nvSpPr>
        <p:spPr bwMode="auto">
          <a:xfrm>
            <a:off x="309563" y="323850"/>
            <a:ext cx="73342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2400" dirty="0">
                <a:latin typeface="Times"/>
                <a:cs typeface="Times"/>
              </a:rPr>
              <a:t>The thought experiment</a:t>
            </a:r>
            <a:r>
              <a:rPr lang="en-US" sz="2000" dirty="0">
                <a:latin typeface="Times"/>
                <a:cs typeface="Times"/>
              </a:rPr>
              <a:t> generates no trouble for an ether based</a:t>
            </a:r>
          </a:p>
          <a:p>
            <a:pPr algn="r"/>
            <a:r>
              <a:rPr lang="en-US" sz="2000" dirty="0">
                <a:latin typeface="Times"/>
                <a:cs typeface="Times"/>
              </a:rPr>
              <a:t>Maxwell electrodynamics.</a:t>
            </a:r>
          </a:p>
        </p:txBody>
      </p:sp>
    </p:spTree>
    <p:extLst>
      <p:ext uri="{BB962C8B-B14F-4D97-AF65-F5344CB8AC3E}">
        <p14:creationId xmlns:p14="http://schemas.microsoft.com/office/powerpoint/2010/main" val="33843357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180" y="426367"/>
            <a:ext cx="2394489" cy="1169960"/>
          </a:xfrm>
        </p:spPr>
        <p:txBody>
          <a:bodyPr>
            <a:noAutofit/>
          </a:bodyPr>
          <a:lstStyle/>
          <a:p>
            <a:pPr algn="r"/>
            <a:r>
              <a:rPr lang="en-US" sz="4400" dirty="0" smtClean="0"/>
              <a:t>Literature survey</a:t>
            </a:r>
            <a:endParaRPr lang="en-US" sz="4400" dirty="0"/>
          </a:p>
        </p:txBody>
      </p:sp>
      <p:sp>
        <p:nvSpPr>
          <p:cNvPr id="3" name="Slide Number Placeholder 2"/>
          <p:cNvSpPr>
            <a:spLocks noGrp="1"/>
          </p:cNvSpPr>
          <p:nvPr>
            <p:ph type="sldNum" sz="quarter" idx="12"/>
          </p:nvPr>
        </p:nvSpPr>
        <p:spPr/>
        <p:txBody>
          <a:bodyPr/>
          <a:lstStyle/>
          <a:p>
            <a:fld id="{A9BB7777-FCE2-1A4D-90B6-6E38C49805FD}" type="slidenum">
              <a:rPr lang="en-US" smtClean="0"/>
              <a:t>52</a:t>
            </a:fld>
            <a:endParaRPr lang="en-US"/>
          </a:p>
        </p:txBody>
      </p:sp>
      <p:sp>
        <p:nvSpPr>
          <p:cNvPr id="4" name="TextBox 3"/>
          <p:cNvSpPr txBox="1"/>
          <p:nvPr/>
        </p:nvSpPr>
        <p:spPr>
          <a:xfrm>
            <a:off x="237180" y="2150395"/>
            <a:ext cx="2394489" cy="646331"/>
          </a:xfrm>
          <a:prstGeom prst="rect">
            <a:avLst/>
          </a:prstGeom>
          <a:noFill/>
        </p:spPr>
        <p:txBody>
          <a:bodyPr wrap="square" rtlCol="0">
            <a:spAutoFit/>
          </a:bodyPr>
          <a:lstStyle/>
          <a:p>
            <a:pPr algn="r"/>
            <a:r>
              <a:rPr lang="en-US" dirty="0" smtClean="0">
                <a:latin typeface="Times"/>
                <a:cs typeface="Times"/>
              </a:rPr>
              <a:t>I found many words but no cogent account.</a:t>
            </a:r>
          </a:p>
        </p:txBody>
      </p:sp>
      <p:pic>
        <p:nvPicPr>
          <p:cNvPr id="5" name="Picture 4" descr="Chasing p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9908" y="120611"/>
            <a:ext cx="4236530" cy="6518607"/>
          </a:xfrm>
          <a:prstGeom prst="rect">
            <a:avLst/>
          </a:prstGeom>
          <a:ln>
            <a:solidFill>
              <a:schemeClr val="tx1">
                <a:lumMod val="50000"/>
                <a:lumOff val="50000"/>
              </a:schemeClr>
            </a:solidFill>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74140597"/>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795166E9-43CA-304A-9346-FE425C08BCBB}" type="slidenum">
              <a:rPr lang="en-US" sz="1400"/>
              <a:pPr/>
              <a:t>53</a:t>
            </a:fld>
            <a:endParaRPr lang="en-US" sz="1400"/>
          </a:p>
        </p:txBody>
      </p:sp>
      <p:sp>
        <p:nvSpPr>
          <p:cNvPr id="36867" name="Freeform 5"/>
          <p:cNvSpPr>
            <a:spLocks/>
          </p:cNvSpPr>
          <p:nvPr/>
        </p:nvSpPr>
        <p:spPr bwMode="auto">
          <a:xfrm>
            <a:off x="1493838" y="519113"/>
            <a:ext cx="5969000" cy="796925"/>
          </a:xfrm>
          <a:custGeom>
            <a:avLst/>
            <a:gdLst>
              <a:gd name="T0" fmla="*/ 2147483647 w 3258"/>
              <a:gd name="T1" fmla="*/ 0 h 473"/>
              <a:gd name="T2" fmla="*/ 2147483647 w 3258"/>
              <a:gd name="T3" fmla="*/ 2147483647 h 473"/>
              <a:gd name="T4" fmla="*/ 2147483647 w 3258"/>
              <a:gd name="T5" fmla="*/ 2147483647 h 473"/>
              <a:gd name="T6" fmla="*/ 0 w 3258"/>
              <a:gd name="T7" fmla="*/ 2147483647 h 473"/>
              <a:gd name="T8" fmla="*/ 2147483647 w 3258"/>
              <a:gd name="T9" fmla="*/ 0 h 473"/>
              <a:gd name="T10" fmla="*/ 0 60000 65536"/>
              <a:gd name="T11" fmla="*/ 0 60000 65536"/>
              <a:gd name="T12" fmla="*/ 0 60000 65536"/>
              <a:gd name="T13" fmla="*/ 0 60000 65536"/>
              <a:gd name="T14" fmla="*/ 0 60000 65536"/>
              <a:gd name="T15" fmla="*/ 0 w 3258"/>
              <a:gd name="T16" fmla="*/ 0 h 473"/>
              <a:gd name="T17" fmla="*/ 3258 w 3258"/>
              <a:gd name="T18" fmla="*/ 473 h 473"/>
            </a:gdLst>
            <a:ahLst/>
            <a:cxnLst>
              <a:cxn ang="T10">
                <a:pos x="T0" y="T1"/>
              </a:cxn>
              <a:cxn ang="T11">
                <a:pos x="T2" y="T3"/>
              </a:cxn>
              <a:cxn ang="T12">
                <a:pos x="T4" y="T5"/>
              </a:cxn>
              <a:cxn ang="T13">
                <a:pos x="T6" y="T7"/>
              </a:cxn>
              <a:cxn ang="T14">
                <a:pos x="T8" y="T9"/>
              </a:cxn>
            </a:cxnLst>
            <a:rect l="T15" t="T16" r="T17" b="T18"/>
            <a:pathLst>
              <a:path w="3258" h="473">
                <a:moveTo>
                  <a:pt x="80" y="0"/>
                </a:moveTo>
                <a:lnTo>
                  <a:pt x="3258" y="95"/>
                </a:lnTo>
                <a:lnTo>
                  <a:pt x="3222" y="473"/>
                </a:lnTo>
                <a:lnTo>
                  <a:pt x="0" y="371"/>
                </a:lnTo>
                <a:lnTo>
                  <a:pt x="80" y="0"/>
                </a:lnTo>
                <a:close/>
              </a:path>
            </a:pathLst>
          </a:custGeom>
          <a:solidFill>
            <a:srgbClr val="C8FEC8"/>
          </a:soli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p>
            <a:endParaRPr lang="en-US"/>
          </a:p>
        </p:txBody>
      </p:sp>
      <p:sp>
        <p:nvSpPr>
          <p:cNvPr id="36868" name="Rectangle 2"/>
          <p:cNvSpPr>
            <a:spLocks noGrp="1" noChangeArrowheads="1"/>
          </p:cNvSpPr>
          <p:nvPr>
            <p:ph type="title"/>
          </p:nvPr>
        </p:nvSpPr>
        <p:spPr>
          <a:xfrm>
            <a:off x="1263650" y="381000"/>
            <a:ext cx="6579796" cy="1085850"/>
          </a:xfrm>
        </p:spPr>
        <p:txBody>
          <a:bodyPr>
            <a:noAutofit/>
          </a:bodyPr>
          <a:lstStyle/>
          <a:p>
            <a:pPr eaLnBrk="1" hangingPunct="1"/>
            <a:r>
              <a:rPr lang="en-US" sz="3200" dirty="0">
                <a:latin typeface="Times" charset="0"/>
                <a:ea typeface="ＭＳ Ｐゴシック" charset="0"/>
                <a:cs typeface="ＭＳ Ｐゴシック" charset="0"/>
              </a:rPr>
              <a:t>Why</a:t>
            </a:r>
            <a:r>
              <a:rPr lang="en-US" sz="2800" dirty="0">
                <a:latin typeface="Times" charset="0"/>
                <a:ea typeface="ＭＳ Ｐゴシック" charset="0"/>
                <a:cs typeface="ＭＳ Ｐゴシック" charset="0"/>
              </a:rPr>
              <a:t> </a:t>
            </a:r>
            <a:r>
              <a:rPr lang="en-US" sz="3200" dirty="0">
                <a:latin typeface="Times" charset="0"/>
                <a:ea typeface="ＭＳ Ｐゴシック" charset="0"/>
                <a:cs typeface="ＭＳ Ｐゴシック" charset="0"/>
              </a:rPr>
              <a:t>does the</a:t>
            </a:r>
            <a:r>
              <a:rPr lang="en-US" sz="2800" dirty="0">
                <a:latin typeface="Times" charset="0"/>
                <a:ea typeface="ＭＳ Ｐゴシック" charset="0"/>
                <a:cs typeface="ＭＳ Ｐゴシック" charset="0"/>
              </a:rPr>
              <a:t> thought</a:t>
            </a:r>
            <a:r>
              <a:rPr lang="en-US" sz="2400" dirty="0">
                <a:latin typeface="Times" charset="0"/>
                <a:ea typeface="ＭＳ Ｐゴシック" charset="0"/>
                <a:cs typeface="ＭＳ Ｐゴシック" charset="0"/>
              </a:rPr>
              <a:t> experiment merit pride of place in </a:t>
            </a:r>
            <a:r>
              <a:rPr lang="en-US" sz="2400" dirty="0" smtClean="0">
                <a:latin typeface="Times" charset="0"/>
                <a:ea typeface="ＭＳ Ｐゴシック" charset="0"/>
                <a:cs typeface="ＭＳ Ｐゴシック" charset="0"/>
              </a:rPr>
              <a:t>Einstein</a:t>
            </a:r>
            <a:r>
              <a:rPr lang="en-US" altLang="ja-JP" sz="2400" dirty="0" smtClean="0">
                <a:latin typeface="Times" charset="0"/>
                <a:ea typeface="ＭＳ Ｐゴシック" charset="0"/>
                <a:cs typeface="ＭＳ Ｐゴシック" charset="0"/>
              </a:rPr>
              <a:t>’</a:t>
            </a:r>
            <a:r>
              <a:rPr lang="en-US" sz="2400" dirty="0" smtClean="0">
                <a:latin typeface="Times" charset="0"/>
                <a:ea typeface="ＭＳ Ｐゴシック" charset="0"/>
                <a:cs typeface="ＭＳ Ｐゴシック" charset="0"/>
              </a:rPr>
              <a:t>s </a:t>
            </a:r>
            <a:r>
              <a:rPr lang="en-US" sz="2400" dirty="0">
                <a:latin typeface="Times" charset="0"/>
                <a:ea typeface="ＭＳ Ｐゴシック" charset="0"/>
                <a:cs typeface="ＭＳ Ｐゴシック" charset="0"/>
              </a:rPr>
              <a:t>defining autobiography?</a:t>
            </a:r>
          </a:p>
        </p:txBody>
      </p:sp>
      <p:sp>
        <p:nvSpPr>
          <p:cNvPr id="36869" name="Rectangle 3"/>
          <p:cNvSpPr>
            <a:spLocks noChangeArrowheads="1"/>
          </p:cNvSpPr>
          <p:nvPr/>
        </p:nvSpPr>
        <p:spPr bwMode="auto">
          <a:xfrm>
            <a:off x="946150" y="1544638"/>
            <a:ext cx="346710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dirty="0">
                <a:latin typeface="Times"/>
                <a:cs typeface="Times"/>
              </a:rPr>
              <a:t>I</a:t>
            </a:r>
            <a:r>
              <a:rPr lang="en-US" sz="2000" dirty="0">
                <a:latin typeface="Times"/>
                <a:cs typeface="Times"/>
              </a:rPr>
              <a:t>s it merely the recording of the visceral hunches</a:t>
            </a:r>
            <a:r>
              <a:rPr lang="en-US" dirty="0">
                <a:latin typeface="Times"/>
                <a:cs typeface="Times"/>
              </a:rPr>
              <a:t> of a precocious sixteen year old, </a:t>
            </a:r>
            <a:r>
              <a:rPr lang="en-US" sz="1600" dirty="0">
                <a:latin typeface="Times"/>
                <a:cs typeface="Times"/>
              </a:rPr>
              <a:t>who did not study Maxwell</a:t>
            </a:r>
            <a:r>
              <a:rPr lang="ja-JP" altLang="en-US" sz="1600" dirty="0">
                <a:latin typeface="Times"/>
                <a:cs typeface="Times"/>
              </a:rPr>
              <a:t>’</a:t>
            </a:r>
            <a:r>
              <a:rPr lang="en-US" sz="1600" dirty="0">
                <a:latin typeface="Times"/>
                <a:cs typeface="Times"/>
              </a:rPr>
              <a:t>s theory until two years later?</a:t>
            </a:r>
          </a:p>
        </p:txBody>
      </p:sp>
      <p:sp>
        <p:nvSpPr>
          <p:cNvPr id="36870" name="Rectangle 4"/>
          <p:cNvSpPr>
            <a:spLocks noChangeArrowheads="1"/>
          </p:cNvSpPr>
          <p:nvPr/>
        </p:nvSpPr>
        <p:spPr bwMode="auto">
          <a:xfrm>
            <a:off x="5862637" y="2219325"/>
            <a:ext cx="227389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400" dirty="0">
                <a:latin typeface="Times"/>
                <a:cs typeface="Times"/>
              </a:rPr>
              <a:t>O</a:t>
            </a:r>
            <a:r>
              <a:rPr lang="en-US" sz="2000" dirty="0">
                <a:latin typeface="Times"/>
                <a:cs typeface="Times"/>
              </a:rPr>
              <a:t>r does it have a cogency</a:t>
            </a:r>
            <a:r>
              <a:rPr lang="en-US" dirty="0">
                <a:latin typeface="Times"/>
                <a:cs typeface="Times"/>
              </a:rPr>
              <a:t> that extends beyond </a:t>
            </a:r>
            <a:r>
              <a:rPr lang="en-US" dirty="0" smtClean="0">
                <a:latin typeface="Times"/>
                <a:cs typeface="Times"/>
              </a:rPr>
              <a:t>Einstein</a:t>
            </a:r>
            <a:r>
              <a:rPr lang="en-US" altLang="ja-JP" dirty="0" smtClean="0">
                <a:latin typeface="Times"/>
                <a:cs typeface="Times"/>
              </a:rPr>
              <a:t>’</a:t>
            </a:r>
            <a:r>
              <a:rPr lang="en-US" dirty="0" smtClean="0">
                <a:latin typeface="Times"/>
                <a:cs typeface="Times"/>
              </a:rPr>
              <a:t>s </a:t>
            </a:r>
            <a:r>
              <a:rPr lang="en-US" dirty="0">
                <a:latin typeface="Times"/>
                <a:cs typeface="Times"/>
              </a:rPr>
              <a:t>final high school year?</a:t>
            </a:r>
          </a:p>
        </p:txBody>
      </p:sp>
      <p:sp>
        <p:nvSpPr>
          <p:cNvPr id="36871" name="Rectangle 6"/>
          <p:cNvSpPr>
            <a:spLocks noChangeArrowheads="1"/>
          </p:cNvSpPr>
          <p:nvPr/>
        </p:nvSpPr>
        <p:spPr bwMode="auto">
          <a:xfrm>
            <a:off x="1060450" y="5898172"/>
            <a:ext cx="421140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dirty="0">
                <a:latin typeface="Times"/>
                <a:cs typeface="Times"/>
              </a:rPr>
              <a:t>Einstein (16yrs) in 1896 in the cantonal school of </a:t>
            </a:r>
            <a:r>
              <a:rPr lang="en-US" sz="1400" dirty="0" err="1">
                <a:latin typeface="Times"/>
                <a:cs typeface="Times"/>
              </a:rPr>
              <a:t>Aarau</a:t>
            </a:r>
            <a:endParaRPr lang="en-US" sz="1400" dirty="0">
              <a:latin typeface="Times"/>
              <a:cs typeface="Times"/>
            </a:endParaRPr>
          </a:p>
        </p:txBody>
      </p:sp>
      <p:pic>
        <p:nvPicPr>
          <p:cNvPr id="3687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450" y="3123612"/>
            <a:ext cx="4041775"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0290824"/>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a:off x="2288836" y="1116540"/>
            <a:ext cx="6189624" cy="5491983"/>
          </a:xfrm>
          <a:custGeom>
            <a:avLst/>
            <a:gdLst>
              <a:gd name="connsiteX0" fmla="*/ 2826153 w 4745145"/>
              <a:gd name="connsiteY0" fmla="*/ 0 h 3928826"/>
              <a:gd name="connsiteX1" fmla="*/ 4745145 w 4745145"/>
              <a:gd name="connsiteY1" fmla="*/ 1863226 h 3928826"/>
              <a:gd name="connsiteX2" fmla="*/ 3489077 w 4745145"/>
              <a:gd name="connsiteY2" fmla="*/ 3928826 h 3928826"/>
              <a:gd name="connsiteX3" fmla="*/ 0 w 4745145"/>
              <a:gd name="connsiteY3" fmla="*/ 2274951 h 3928826"/>
              <a:gd name="connsiteX4" fmla="*/ 2826153 w 4745145"/>
              <a:gd name="connsiteY4" fmla="*/ 0 h 3928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5145" h="3928826">
                <a:moveTo>
                  <a:pt x="2826153" y="0"/>
                </a:moveTo>
                <a:lnTo>
                  <a:pt x="4745145" y="1863226"/>
                </a:lnTo>
                <a:lnTo>
                  <a:pt x="3489077" y="3928826"/>
                </a:lnTo>
                <a:lnTo>
                  <a:pt x="0" y="2274951"/>
                </a:lnTo>
                <a:lnTo>
                  <a:pt x="2826153" y="0"/>
                </a:lnTo>
                <a:close/>
              </a:path>
            </a:pathLst>
          </a:custGeom>
          <a:solidFill>
            <a:srgbClr val="C8DCFF"/>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523362" y="1570135"/>
            <a:ext cx="5854672" cy="2833221"/>
          </a:xfrm>
        </p:spPr>
        <p:txBody>
          <a:bodyPr>
            <a:noAutofit/>
          </a:bodyPr>
          <a:lstStyle/>
          <a:p>
            <a:pPr algn="r"/>
            <a:r>
              <a:rPr lang="en-US" sz="9600" dirty="0" smtClean="0"/>
              <a:t>A Solution </a:t>
            </a:r>
            <a:endParaRPr lang="en-US" sz="9600" dirty="0"/>
          </a:p>
        </p:txBody>
      </p:sp>
      <p:sp>
        <p:nvSpPr>
          <p:cNvPr id="3" name="Content Placeholder 2"/>
          <p:cNvSpPr>
            <a:spLocks noGrp="1"/>
          </p:cNvSpPr>
          <p:nvPr>
            <p:ph idx="1"/>
          </p:nvPr>
        </p:nvSpPr>
        <p:spPr>
          <a:xfrm>
            <a:off x="0" y="6356350"/>
            <a:ext cx="404733" cy="501650"/>
          </a:xfrm>
        </p:spPr>
        <p:txBody>
          <a:bodyPr>
            <a:normAutofit/>
          </a:bodyPr>
          <a:lstStyle/>
          <a:p>
            <a:endParaRPr lang="en-US" dirty="0"/>
          </a:p>
        </p:txBody>
      </p:sp>
      <p:sp>
        <p:nvSpPr>
          <p:cNvPr id="6" name="Slide Number Placeholder 5"/>
          <p:cNvSpPr>
            <a:spLocks noGrp="1"/>
          </p:cNvSpPr>
          <p:nvPr>
            <p:ph type="sldNum" sz="quarter" idx="12"/>
          </p:nvPr>
        </p:nvSpPr>
        <p:spPr>
          <a:xfrm>
            <a:off x="8604065" y="6356350"/>
            <a:ext cx="340926" cy="365125"/>
          </a:xfrm>
        </p:spPr>
        <p:txBody>
          <a:bodyPr/>
          <a:lstStyle/>
          <a:p>
            <a:fld id="{A9BB7777-FCE2-1A4D-90B6-6E38C49805FD}" type="slidenum">
              <a:rPr lang="en-US" smtClean="0"/>
              <a:t>54</a:t>
            </a:fld>
            <a:endParaRPr lang="en-US" dirty="0"/>
          </a:p>
        </p:txBody>
      </p:sp>
    </p:spTree>
    <p:extLst>
      <p:ext uri="{BB962C8B-B14F-4D97-AF65-F5344CB8AC3E}">
        <p14:creationId xmlns:p14="http://schemas.microsoft.com/office/powerpoint/2010/main" val="273369748"/>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881DEF2C-7461-9342-912B-B7136EF3DC54}" type="slidenum">
              <a:rPr lang="en-US" sz="1400"/>
              <a:pPr/>
              <a:t>55</a:t>
            </a:fld>
            <a:endParaRPr lang="en-US" sz="1400"/>
          </a:p>
        </p:txBody>
      </p:sp>
      <p:sp>
        <p:nvSpPr>
          <p:cNvPr id="38915" name="Freeform 13"/>
          <p:cNvSpPr>
            <a:spLocks/>
          </p:cNvSpPr>
          <p:nvPr/>
        </p:nvSpPr>
        <p:spPr bwMode="auto">
          <a:xfrm flipV="1">
            <a:off x="460846" y="184149"/>
            <a:ext cx="7621118" cy="2588341"/>
          </a:xfrm>
          <a:custGeom>
            <a:avLst/>
            <a:gdLst>
              <a:gd name="T0" fmla="*/ 0 w 2784"/>
              <a:gd name="T1" fmla="*/ 2147483647 h 1056"/>
              <a:gd name="T2" fmla="*/ 2147483647 w 2784"/>
              <a:gd name="T3" fmla="*/ 0 h 1056"/>
              <a:gd name="T4" fmla="*/ 2147483647 w 2784"/>
              <a:gd name="T5" fmla="*/ 2147483647 h 1056"/>
              <a:gd name="T6" fmla="*/ 2147483647 w 2784"/>
              <a:gd name="T7" fmla="*/ 2147483647 h 1056"/>
              <a:gd name="T8" fmla="*/ 2147483647 w 2784"/>
              <a:gd name="T9" fmla="*/ 2147483647 h 1056"/>
              <a:gd name="T10" fmla="*/ 0 w 2784"/>
              <a:gd name="T11" fmla="*/ 2147483647 h 1056"/>
              <a:gd name="T12" fmla="*/ 0 60000 65536"/>
              <a:gd name="T13" fmla="*/ 0 60000 65536"/>
              <a:gd name="T14" fmla="*/ 0 60000 65536"/>
              <a:gd name="T15" fmla="*/ 0 60000 65536"/>
              <a:gd name="T16" fmla="*/ 0 60000 65536"/>
              <a:gd name="T17" fmla="*/ 0 60000 65536"/>
              <a:gd name="T18" fmla="*/ 0 w 2784"/>
              <a:gd name="T19" fmla="*/ 0 h 1056"/>
              <a:gd name="T20" fmla="*/ 2784 w 2784"/>
              <a:gd name="T21" fmla="*/ 1056 h 1056"/>
              <a:gd name="connsiteX0" fmla="*/ 0 w 10937"/>
              <a:gd name="connsiteY0" fmla="*/ 2273 h 10000"/>
              <a:gd name="connsiteX1" fmla="*/ 9483 w 10937"/>
              <a:gd name="connsiteY1" fmla="*/ 0 h 10000"/>
              <a:gd name="connsiteX2" fmla="*/ 10000 w 10937"/>
              <a:gd name="connsiteY2" fmla="*/ 8182 h 10000"/>
              <a:gd name="connsiteX3" fmla="*/ 690 w 10937"/>
              <a:gd name="connsiteY3" fmla="*/ 10000 h 10000"/>
              <a:gd name="connsiteX4" fmla="*/ 0 w 10937"/>
              <a:gd name="connsiteY4" fmla="*/ 2273 h 10000"/>
              <a:gd name="connsiteX0" fmla="*/ 0 w 10338"/>
              <a:gd name="connsiteY0" fmla="*/ 2273 h 10000"/>
              <a:gd name="connsiteX1" fmla="*/ 9483 w 10338"/>
              <a:gd name="connsiteY1" fmla="*/ 0 h 10000"/>
              <a:gd name="connsiteX2" fmla="*/ 10000 w 10338"/>
              <a:gd name="connsiteY2" fmla="*/ 8182 h 10000"/>
              <a:gd name="connsiteX3" fmla="*/ 690 w 10338"/>
              <a:gd name="connsiteY3" fmla="*/ 10000 h 10000"/>
              <a:gd name="connsiteX4" fmla="*/ 0 w 10338"/>
              <a:gd name="connsiteY4" fmla="*/ 2273 h 10000"/>
              <a:gd name="connsiteX0" fmla="*/ 0 w 10000"/>
              <a:gd name="connsiteY0" fmla="*/ 2273 h 10000"/>
              <a:gd name="connsiteX1" fmla="*/ 9483 w 10000"/>
              <a:gd name="connsiteY1" fmla="*/ 0 h 10000"/>
              <a:gd name="connsiteX2" fmla="*/ 10000 w 10000"/>
              <a:gd name="connsiteY2" fmla="*/ 8182 h 10000"/>
              <a:gd name="connsiteX3" fmla="*/ 690 w 10000"/>
              <a:gd name="connsiteY3" fmla="*/ 10000 h 10000"/>
              <a:gd name="connsiteX4" fmla="*/ 0 w 10000"/>
              <a:gd name="connsiteY4" fmla="*/ 2273 h 10000"/>
              <a:gd name="connsiteX0" fmla="*/ 0 w 9882"/>
              <a:gd name="connsiteY0" fmla="*/ 1463 h 10000"/>
              <a:gd name="connsiteX1" fmla="*/ 9365 w 9882"/>
              <a:gd name="connsiteY1" fmla="*/ 0 h 10000"/>
              <a:gd name="connsiteX2" fmla="*/ 9882 w 9882"/>
              <a:gd name="connsiteY2" fmla="*/ 8182 h 10000"/>
              <a:gd name="connsiteX3" fmla="*/ 572 w 9882"/>
              <a:gd name="connsiteY3" fmla="*/ 10000 h 10000"/>
              <a:gd name="connsiteX4" fmla="*/ 0 w 9882"/>
              <a:gd name="connsiteY4" fmla="*/ 1463 h 10000"/>
              <a:gd name="connsiteX0" fmla="*/ 0 w 10000"/>
              <a:gd name="connsiteY0" fmla="*/ 855 h 9392"/>
              <a:gd name="connsiteX1" fmla="*/ 9569 w 10000"/>
              <a:gd name="connsiteY1" fmla="*/ 0 h 9392"/>
              <a:gd name="connsiteX2" fmla="*/ 10000 w 10000"/>
              <a:gd name="connsiteY2" fmla="*/ 7574 h 9392"/>
              <a:gd name="connsiteX3" fmla="*/ 579 w 10000"/>
              <a:gd name="connsiteY3" fmla="*/ 9392 h 9392"/>
              <a:gd name="connsiteX4" fmla="*/ 0 w 10000"/>
              <a:gd name="connsiteY4" fmla="*/ 855 h 9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392">
                <a:moveTo>
                  <a:pt x="0" y="855"/>
                </a:moveTo>
                <a:lnTo>
                  <a:pt x="9569" y="0"/>
                </a:lnTo>
                <a:cubicBezTo>
                  <a:pt x="9883" y="4403"/>
                  <a:pt x="9835" y="4059"/>
                  <a:pt x="10000" y="7574"/>
                </a:cubicBezTo>
                <a:lnTo>
                  <a:pt x="579" y="9392"/>
                </a:lnTo>
                <a:lnTo>
                  <a:pt x="0" y="855"/>
                </a:lnTo>
                <a:close/>
              </a:path>
            </a:pathLst>
          </a:custGeom>
          <a:solidFill>
            <a:srgbClr val="C8DCFF"/>
          </a:solidFill>
          <a:ln>
            <a:noFill/>
          </a:ln>
          <a:extLst/>
        </p:spPr>
        <p:txBody>
          <a:bodyPr wrap="none" anchor="ctr"/>
          <a:lstStyle/>
          <a:p>
            <a:endParaRPr lang="en-US"/>
          </a:p>
        </p:txBody>
      </p:sp>
      <p:sp>
        <p:nvSpPr>
          <p:cNvPr id="38916" name="Rectangle 2"/>
          <p:cNvSpPr>
            <a:spLocks noGrp="1" noChangeArrowheads="1"/>
          </p:cNvSpPr>
          <p:nvPr>
            <p:ph type="title" idx="4294967295"/>
          </p:nvPr>
        </p:nvSpPr>
        <p:spPr>
          <a:xfrm>
            <a:off x="630238" y="67443"/>
            <a:ext cx="2744787" cy="1690688"/>
          </a:xfrm>
        </p:spPr>
        <p:txBody>
          <a:bodyPr>
            <a:normAutofit/>
          </a:bodyPr>
          <a:lstStyle/>
          <a:p>
            <a:pPr algn="r" eaLnBrk="1" hangingPunct="1"/>
            <a:r>
              <a:rPr lang="en-US" sz="2400" dirty="0" smtClean="0">
                <a:ea typeface="ＭＳ Ｐゴシック" charset="0"/>
              </a:rPr>
              <a:t>Ritz</a:t>
            </a:r>
            <a:r>
              <a:rPr lang="en-US" altLang="ja-JP" sz="2400" dirty="0" smtClean="0">
                <a:ea typeface="ＭＳ Ｐゴシック" charset="0"/>
              </a:rPr>
              <a:t>’</a:t>
            </a:r>
            <a:r>
              <a:rPr lang="en-US" sz="2400" dirty="0" smtClean="0">
                <a:ea typeface="ＭＳ Ｐゴシック" charset="0"/>
              </a:rPr>
              <a:t>s </a:t>
            </a:r>
            <a:r>
              <a:rPr lang="en-US" sz="2400" dirty="0">
                <a:ea typeface="ＭＳ Ｐゴシック" charset="0"/>
              </a:rPr>
              <a:t>1908 Emission </a:t>
            </a:r>
            <a:r>
              <a:rPr lang="en-US" altLang="ja-JP" sz="2400" dirty="0" smtClean="0">
                <a:ea typeface="ＭＳ Ｐゴシック" charset="0"/>
              </a:rPr>
              <a:t>“</a:t>
            </a:r>
            <a:r>
              <a:rPr lang="en-US" sz="2400" dirty="0" smtClean="0">
                <a:ea typeface="ＭＳ Ｐゴシック" charset="0"/>
              </a:rPr>
              <a:t>Theory</a:t>
            </a:r>
            <a:r>
              <a:rPr lang="en-US" altLang="ja-JP" sz="2400" dirty="0" smtClean="0">
                <a:ea typeface="ＭＳ Ｐゴシック" charset="0"/>
              </a:rPr>
              <a:t>”</a:t>
            </a:r>
            <a:r>
              <a:rPr lang="en-US" sz="2400" dirty="0" smtClean="0">
                <a:ea typeface="ＭＳ Ｐゴシック" charset="0"/>
              </a:rPr>
              <a:t> </a:t>
            </a:r>
            <a:r>
              <a:rPr lang="en-US" sz="2400" dirty="0">
                <a:ea typeface="ＭＳ Ｐゴシック" charset="0"/>
              </a:rPr>
              <a:t>of light</a:t>
            </a:r>
          </a:p>
        </p:txBody>
      </p:sp>
      <p:sp>
        <p:nvSpPr>
          <p:cNvPr id="38917" name="Rectangle 4"/>
          <p:cNvSpPr>
            <a:spLocks noChangeArrowheads="1"/>
          </p:cNvSpPr>
          <p:nvPr/>
        </p:nvSpPr>
        <p:spPr bwMode="auto">
          <a:xfrm>
            <a:off x="3479800" y="505593"/>
            <a:ext cx="4602163"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latin typeface="Times"/>
                <a:cs typeface="Times"/>
              </a:rPr>
              <a:t>A modified electrodynamics in which the velocity of the emitter is added </a:t>
            </a:r>
            <a:r>
              <a:rPr lang="en-US" dirty="0" err="1">
                <a:latin typeface="Times"/>
                <a:cs typeface="Times"/>
              </a:rPr>
              <a:t>vectorially</a:t>
            </a:r>
            <a:r>
              <a:rPr lang="en-US" dirty="0">
                <a:latin typeface="Times"/>
                <a:cs typeface="Times"/>
              </a:rPr>
              <a:t> to the velocity of light and </a:t>
            </a:r>
            <a:r>
              <a:rPr lang="en-US" dirty="0" err="1">
                <a:latin typeface="Times"/>
                <a:cs typeface="Times"/>
              </a:rPr>
              <a:t>electrodynamic</a:t>
            </a:r>
            <a:r>
              <a:rPr lang="en-US" dirty="0">
                <a:latin typeface="Times"/>
                <a:cs typeface="Times"/>
              </a:rPr>
              <a:t> action.</a:t>
            </a:r>
          </a:p>
        </p:txBody>
      </p:sp>
      <p:sp>
        <p:nvSpPr>
          <p:cNvPr id="38918" name="Rectangle 5"/>
          <p:cNvSpPr>
            <a:spLocks noChangeArrowheads="1"/>
          </p:cNvSpPr>
          <p:nvPr/>
        </p:nvSpPr>
        <p:spPr bwMode="auto">
          <a:xfrm>
            <a:off x="1838325" y="1529531"/>
            <a:ext cx="3024188"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1600">
                <a:latin typeface="Times"/>
                <a:cs typeface="Times"/>
              </a:rPr>
              <a:t>The new theory conforms to the principle of relativity without modifying Newtonian notions of space and time.</a:t>
            </a:r>
          </a:p>
        </p:txBody>
      </p:sp>
      <p:sp>
        <p:nvSpPr>
          <p:cNvPr id="38919" name="Rectangle 6"/>
          <p:cNvSpPr>
            <a:spLocks noChangeArrowheads="1"/>
          </p:cNvSpPr>
          <p:nvPr/>
        </p:nvSpPr>
        <p:spPr bwMode="auto">
          <a:xfrm>
            <a:off x="5053013" y="1627956"/>
            <a:ext cx="27559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dirty="0">
                <a:latin typeface="Times"/>
                <a:cs typeface="Times"/>
              </a:rPr>
              <a:t>The constancy of the speed of light is abandoned. All speeds are possible.</a:t>
            </a:r>
          </a:p>
        </p:txBody>
      </p:sp>
      <p:grpSp>
        <p:nvGrpSpPr>
          <p:cNvPr id="2" name="Group 25"/>
          <p:cNvGrpSpPr>
            <a:grpSpLocks/>
          </p:cNvGrpSpPr>
          <p:nvPr/>
        </p:nvGrpSpPr>
        <p:grpSpPr bwMode="auto">
          <a:xfrm>
            <a:off x="568325" y="4267200"/>
            <a:ext cx="7143750" cy="2443163"/>
            <a:chOff x="568896" y="4267182"/>
            <a:chExt cx="7143179" cy="2443533"/>
          </a:xfrm>
        </p:grpSpPr>
        <p:sp>
          <p:nvSpPr>
            <p:cNvPr id="38931" name="Freeform 15"/>
            <p:cNvSpPr>
              <a:spLocks/>
            </p:cNvSpPr>
            <p:nvPr/>
          </p:nvSpPr>
          <p:spPr bwMode="auto">
            <a:xfrm>
              <a:off x="568896" y="4323886"/>
              <a:ext cx="7143179" cy="1788987"/>
            </a:xfrm>
            <a:custGeom>
              <a:avLst/>
              <a:gdLst>
                <a:gd name="T0" fmla="*/ 0 w 4184"/>
                <a:gd name="T1" fmla="*/ 2147483647 h 1403"/>
                <a:gd name="T2" fmla="*/ 2147483647 w 4184"/>
                <a:gd name="T3" fmla="*/ 2147483647 h 1403"/>
                <a:gd name="T4" fmla="*/ 2147483647 w 4184"/>
                <a:gd name="T5" fmla="*/ 2147483647 h 1403"/>
                <a:gd name="T6" fmla="*/ 2147483647 w 4184"/>
                <a:gd name="T7" fmla="*/ 0 h 1403"/>
                <a:gd name="T8" fmla="*/ 0 w 4184"/>
                <a:gd name="T9" fmla="*/ 2147483647 h 1403"/>
                <a:gd name="T10" fmla="*/ 0 60000 65536"/>
                <a:gd name="T11" fmla="*/ 0 60000 65536"/>
                <a:gd name="T12" fmla="*/ 0 60000 65536"/>
                <a:gd name="T13" fmla="*/ 0 60000 65536"/>
                <a:gd name="T14" fmla="*/ 0 60000 65536"/>
                <a:gd name="T15" fmla="*/ 0 w 4184"/>
                <a:gd name="T16" fmla="*/ 0 h 1403"/>
                <a:gd name="T17" fmla="*/ 4184 w 4184"/>
                <a:gd name="T18" fmla="*/ 1403 h 1403"/>
              </a:gdLst>
              <a:ahLst/>
              <a:cxnLst>
                <a:cxn ang="T10">
                  <a:pos x="T0" y="T1"/>
                </a:cxn>
                <a:cxn ang="T11">
                  <a:pos x="T2" y="T3"/>
                </a:cxn>
                <a:cxn ang="T12">
                  <a:pos x="T4" y="T5"/>
                </a:cxn>
                <a:cxn ang="T13">
                  <a:pos x="T6" y="T7"/>
                </a:cxn>
                <a:cxn ang="T14">
                  <a:pos x="T8" y="T9"/>
                </a:cxn>
              </a:cxnLst>
              <a:rect l="T15" t="T16" r="T17" b="T18"/>
              <a:pathLst>
                <a:path w="4184" h="1403">
                  <a:moveTo>
                    <a:pt x="0" y="1053"/>
                  </a:moveTo>
                  <a:lnTo>
                    <a:pt x="3893" y="1403"/>
                  </a:lnTo>
                  <a:lnTo>
                    <a:pt x="4184" y="407"/>
                  </a:lnTo>
                  <a:lnTo>
                    <a:pt x="271" y="0"/>
                  </a:lnTo>
                  <a:lnTo>
                    <a:pt x="0" y="1053"/>
                  </a:lnTo>
                  <a:close/>
                </a:path>
              </a:pathLst>
            </a:custGeom>
            <a:solidFill>
              <a:srgbClr val="C9FFC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a:cs typeface="Times"/>
              </a:endParaRPr>
            </a:p>
          </p:txBody>
        </p:sp>
        <p:sp>
          <p:nvSpPr>
            <p:cNvPr id="38932" name="Rectangle 7"/>
            <p:cNvSpPr>
              <a:spLocks noChangeArrowheads="1"/>
            </p:cNvSpPr>
            <p:nvPr/>
          </p:nvSpPr>
          <p:spPr bwMode="auto">
            <a:xfrm>
              <a:off x="4820013" y="6249050"/>
              <a:ext cx="24034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1200">
                  <a:latin typeface="Times"/>
                  <a:cs typeface="Times"/>
                </a:rPr>
                <a:t>Einstein to Ehrenfest,</a:t>
              </a:r>
            </a:p>
            <a:p>
              <a:pPr algn="r"/>
              <a:r>
                <a:rPr lang="en-US" sz="1200">
                  <a:latin typeface="Times"/>
                  <a:cs typeface="Times"/>
                </a:rPr>
                <a:t>June, 1912 and elsewhere</a:t>
              </a:r>
              <a:endParaRPr lang="en-US" sz="1400">
                <a:latin typeface="Times"/>
                <a:cs typeface="Times"/>
              </a:endParaRPr>
            </a:p>
          </p:txBody>
        </p:sp>
        <p:sp>
          <p:nvSpPr>
            <p:cNvPr id="38933" name="Rectangle 8"/>
            <p:cNvSpPr>
              <a:spLocks noChangeArrowheads="1"/>
            </p:cNvSpPr>
            <p:nvPr/>
          </p:nvSpPr>
          <p:spPr bwMode="auto">
            <a:xfrm>
              <a:off x="3438178" y="5586999"/>
              <a:ext cx="4038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dirty="0" smtClean="0">
                  <a:latin typeface="Times"/>
                  <a:cs typeface="Times"/>
                </a:rPr>
                <a:t>“</a:t>
              </a:r>
              <a:r>
                <a:rPr lang="en-US" dirty="0" smtClean="0">
                  <a:latin typeface="Times"/>
                  <a:cs typeface="Times"/>
                </a:rPr>
                <a:t>…Ritz</a:t>
              </a:r>
              <a:r>
                <a:rPr lang="en-US" altLang="ja-JP" dirty="0" smtClean="0">
                  <a:latin typeface="Times"/>
                  <a:cs typeface="Times"/>
                </a:rPr>
                <a:t>’</a:t>
              </a:r>
              <a:r>
                <a:rPr lang="en-US" dirty="0" smtClean="0">
                  <a:latin typeface="Times"/>
                  <a:cs typeface="Times"/>
                </a:rPr>
                <a:t>s </a:t>
              </a:r>
              <a:r>
                <a:rPr lang="en-US" dirty="0">
                  <a:latin typeface="Times"/>
                  <a:cs typeface="Times"/>
                </a:rPr>
                <a:t>conception, which incidentally was also mine before rel. theory</a:t>
              </a:r>
              <a:r>
                <a:rPr lang="en-US" dirty="0" smtClean="0">
                  <a:latin typeface="Times"/>
                  <a:cs typeface="Times"/>
                </a:rPr>
                <a:t>.</a:t>
              </a:r>
              <a:r>
                <a:rPr lang="en-US" altLang="ja-JP" dirty="0" smtClean="0">
                  <a:latin typeface="Times"/>
                  <a:cs typeface="Times"/>
                </a:rPr>
                <a:t>”</a:t>
              </a:r>
              <a:endParaRPr lang="en-US" dirty="0">
                <a:latin typeface="Times"/>
                <a:cs typeface="Times"/>
              </a:endParaRPr>
            </a:p>
          </p:txBody>
        </p:sp>
        <p:sp>
          <p:nvSpPr>
            <p:cNvPr id="38934" name="Rectangle 20"/>
            <p:cNvSpPr>
              <a:spLocks noChangeArrowheads="1"/>
            </p:cNvSpPr>
            <p:nvPr/>
          </p:nvSpPr>
          <p:spPr bwMode="auto">
            <a:xfrm>
              <a:off x="572682" y="4267182"/>
              <a:ext cx="7026275"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dirty="0">
                  <a:latin typeface="Times"/>
                  <a:cs typeface="Times"/>
                </a:rPr>
                <a:t>E</a:t>
              </a:r>
              <a:r>
                <a:rPr lang="en-US" sz="2800" dirty="0">
                  <a:latin typeface="Times"/>
                  <a:cs typeface="Times"/>
                </a:rPr>
                <a:t>instein</a:t>
              </a:r>
              <a:r>
                <a:rPr lang="en-US" sz="2400" dirty="0">
                  <a:latin typeface="Times"/>
                  <a:cs typeface="Times"/>
                </a:rPr>
                <a:t> </a:t>
              </a:r>
              <a:r>
                <a:rPr lang="en-US" sz="2000" dirty="0">
                  <a:latin typeface="Times"/>
                  <a:cs typeface="Times"/>
                </a:rPr>
                <a:t>later reported</a:t>
              </a:r>
              <a:r>
                <a:rPr lang="en-US" dirty="0">
                  <a:latin typeface="Times"/>
                  <a:cs typeface="Times"/>
                </a:rPr>
                <a:t> that he had given long and serious consideration to a Ritz-like electrodynamics during the seven years prior to 1905 in which he struggled to reconcile electrodynamics and the principle of relativity.</a:t>
              </a:r>
            </a:p>
          </p:txBody>
        </p:sp>
      </p:grpSp>
      <p:pic>
        <p:nvPicPr>
          <p:cNvPr id="38921" name="Picture 11" descr="light emitt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5488" y="3255963"/>
            <a:ext cx="2962275"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triped Right Arrow 14"/>
          <p:cNvSpPr/>
          <p:nvPr/>
        </p:nvSpPr>
        <p:spPr bwMode="auto">
          <a:xfrm>
            <a:off x="2044700" y="3005138"/>
            <a:ext cx="536575" cy="206375"/>
          </a:xfrm>
          <a:prstGeom prst="stripedRightArrow">
            <a:avLst/>
          </a:prstGeom>
          <a:solidFill>
            <a:schemeClr val="tx1">
              <a:lumMod val="50000"/>
              <a:lumOff val="50000"/>
            </a:schemeClr>
          </a:solidFill>
          <a:ln w="9525" cap="flat" cmpd="sng" algn="ctr">
            <a:noFill/>
            <a:prstDash val="solid"/>
            <a:round/>
            <a:headEnd type="none" w="med" len="med"/>
            <a:tailEnd type="none" w="med" len="med"/>
          </a:ln>
          <a:effectLst/>
        </p:spPr>
        <p:txBody>
          <a:bodyPr>
            <a:spAutoFit/>
          </a:bodyPr>
          <a:lstStyle/>
          <a:p>
            <a:pPr marL="3175">
              <a:defRPr/>
            </a:pPr>
            <a:endParaRPr lang="en-US">
              <a:ea typeface="+mn-ea"/>
              <a:cs typeface="+mn-cs"/>
            </a:endParaRPr>
          </a:p>
        </p:txBody>
      </p:sp>
      <p:sp>
        <p:nvSpPr>
          <p:cNvPr id="38923" name="TextBox 16"/>
          <p:cNvSpPr txBox="1">
            <a:spLocks noChangeArrowheads="1"/>
          </p:cNvSpPr>
          <p:nvPr/>
        </p:nvSpPr>
        <p:spPr bwMode="auto">
          <a:xfrm>
            <a:off x="2120900" y="2708275"/>
            <a:ext cx="2968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a:t>c</a:t>
            </a:r>
          </a:p>
        </p:txBody>
      </p:sp>
      <p:grpSp>
        <p:nvGrpSpPr>
          <p:cNvPr id="3" name="Group 24"/>
          <p:cNvGrpSpPr>
            <a:grpSpLocks/>
          </p:cNvGrpSpPr>
          <p:nvPr/>
        </p:nvGrpSpPr>
        <p:grpSpPr bwMode="auto">
          <a:xfrm>
            <a:off x="4168775" y="2708275"/>
            <a:ext cx="2962275" cy="1235075"/>
            <a:chOff x="4168046" y="2708829"/>
            <a:chExt cx="2962908" cy="1234989"/>
          </a:xfrm>
        </p:grpSpPr>
        <p:pic>
          <p:nvPicPr>
            <p:cNvPr id="38925" name="Picture 12" descr="light emitt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8046" y="3291368"/>
              <a:ext cx="2962908" cy="6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ight Arrow 13"/>
            <p:cNvSpPr/>
            <p:nvPr/>
          </p:nvSpPr>
          <p:spPr bwMode="auto">
            <a:xfrm>
              <a:off x="6035345" y="3070754"/>
              <a:ext cx="269933" cy="133341"/>
            </a:xfrm>
            <a:prstGeom prst="rightArrow">
              <a:avLst/>
            </a:prstGeom>
            <a:solidFill>
              <a:schemeClr val="tx1">
                <a:lumMod val="50000"/>
                <a:lumOff val="50000"/>
              </a:schemeClr>
            </a:solidFill>
            <a:ln w="9525" cap="flat" cmpd="sng" algn="ctr">
              <a:noFill/>
              <a:prstDash val="solid"/>
              <a:round/>
              <a:headEnd type="none" w="med" len="med"/>
              <a:tailEnd type="none" w="med" len="med"/>
            </a:ln>
            <a:effectLst/>
          </p:spPr>
          <p:txBody>
            <a:bodyPr>
              <a:spAutoFit/>
            </a:bodyPr>
            <a:lstStyle/>
            <a:p>
              <a:pPr marL="3175">
                <a:defRPr/>
              </a:pPr>
              <a:endParaRPr lang="en-US">
                <a:ea typeface="+mn-ea"/>
                <a:cs typeface="+mn-cs"/>
              </a:endParaRPr>
            </a:p>
          </p:txBody>
        </p:sp>
        <p:sp>
          <p:nvSpPr>
            <p:cNvPr id="18" name="Right Arrow 17"/>
            <p:cNvSpPr/>
            <p:nvPr/>
          </p:nvSpPr>
          <p:spPr bwMode="auto">
            <a:xfrm>
              <a:off x="4287134" y="3070754"/>
              <a:ext cx="271520" cy="133341"/>
            </a:xfrm>
            <a:prstGeom prst="rightArrow">
              <a:avLst/>
            </a:prstGeom>
            <a:solidFill>
              <a:schemeClr val="tx1">
                <a:lumMod val="50000"/>
                <a:lumOff val="50000"/>
              </a:schemeClr>
            </a:solidFill>
            <a:ln w="9525" cap="flat" cmpd="sng" algn="ctr">
              <a:noFill/>
              <a:prstDash val="solid"/>
              <a:round/>
              <a:headEnd type="none" w="med" len="med"/>
              <a:tailEnd type="none" w="med" len="med"/>
            </a:ln>
            <a:effectLst/>
          </p:spPr>
          <p:txBody>
            <a:bodyPr>
              <a:spAutoFit/>
            </a:bodyPr>
            <a:lstStyle/>
            <a:p>
              <a:pPr marL="3175">
                <a:defRPr/>
              </a:pPr>
              <a:endParaRPr lang="en-US">
                <a:ea typeface="+mn-ea"/>
                <a:cs typeface="+mn-cs"/>
              </a:endParaRPr>
            </a:p>
          </p:txBody>
        </p:sp>
        <p:sp>
          <p:nvSpPr>
            <p:cNvPr id="19" name="Striped Right Arrow 18"/>
            <p:cNvSpPr/>
            <p:nvPr/>
          </p:nvSpPr>
          <p:spPr bwMode="auto">
            <a:xfrm>
              <a:off x="5481190" y="3035831"/>
              <a:ext cx="536690" cy="204774"/>
            </a:xfrm>
            <a:prstGeom prst="stripedRightArrow">
              <a:avLst/>
            </a:prstGeom>
            <a:solidFill>
              <a:schemeClr val="tx1">
                <a:lumMod val="50000"/>
                <a:lumOff val="50000"/>
              </a:schemeClr>
            </a:solidFill>
            <a:ln w="9525" cap="flat" cmpd="sng" algn="ctr">
              <a:noFill/>
              <a:prstDash val="solid"/>
              <a:round/>
              <a:headEnd type="none" w="med" len="med"/>
              <a:tailEnd type="none" w="med" len="med"/>
            </a:ln>
            <a:effectLst/>
          </p:spPr>
          <p:txBody>
            <a:bodyPr>
              <a:spAutoFit/>
            </a:bodyPr>
            <a:lstStyle/>
            <a:p>
              <a:pPr marL="3175">
                <a:defRPr/>
              </a:pPr>
              <a:endParaRPr lang="en-US">
                <a:ea typeface="+mn-ea"/>
                <a:cs typeface="+mn-cs"/>
              </a:endParaRPr>
            </a:p>
          </p:txBody>
        </p:sp>
        <p:sp>
          <p:nvSpPr>
            <p:cNvPr id="38929" name="TextBox 19"/>
            <p:cNvSpPr txBox="1">
              <a:spLocks noChangeArrowheads="1"/>
            </p:cNvSpPr>
            <p:nvPr/>
          </p:nvSpPr>
          <p:spPr bwMode="auto">
            <a:xfrm>
              <a:off x="4252684" y="2761260"/>
              <a:ext cx="2563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a:t>v</a:t>
              </a:r>
            </a:p>
          </p:txBody>
        </p:sp>
        <p:sp>
          <p:nvSpPr>
            <p:cNvPr id="38930" name="TextBox 20"/>
            <p:cNvSpPr txBox="1">
              <a:spLocks noChangeArrowheads="1"/>
            </p:cNvSpPr>
            <p:nvPr/>
          </p:nvSpPr>
          <p:spPr bwMode="auto">
            <a:xfrm>
              <a:off x="5714908" y="2708829"/>
              <a:ext cx="8097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a:t>c+v</a:t>
              </a:r>
            </a:p>
          </p:txBody>
        </p:sp>
      </p:grpSp>
    </p:spTree>
    <p:extLst>
      <p:ext uri="{BB962C8B-B14F-4D97-AF65-F5344CB8AC3E}">
        <p14:creationId xmlns:p14="http://schemas.microsoft.com/office/powerpoint/2010/main" val="11978478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accel="50000" decel="5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0-#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EFB78A60-3B13-1048-A595-B4CD4C28934D}" type="slidenum">
              <a:rPr lang="en-US" sz="1400"/>
              <a:pPr/>
              <a:t>56</a:t>
            </a:fld>
            <a:endParaRPr lang="en-US" sz="1400"/>
          </a:p>
        </p:txBody>
      </p:sp>
      <p:sp>
        <p:nvSpPr>
          <p:cNvPr id="40963" name="Freeform 17"/>
          <p:cNvSpPr>
            <a:spLocks/>
          </p:cNvSpPr>
          <p:nvPr/>
        </p:nvSpPr>
        <p:spPr bwMode="auto">
          <a:xfrm>
            <a:off x="4626517" y="5105400"/>
            <a:ext cx="2763349" cy="838200"/>
          </a:xfrm>
          <a:custGeom>
            <a:avLst/>
            <a:gdLst>
              <a:gd name="T0" fmla="*/ 0 w 1104"/>
              <a:gd name="T1" fmla="*/ 2147483647 h 528"/>
              <a:gd name="T2" fmla="*/ 2147483647 w 1104"/>
              <a:gd name="T3" fmla="*/ 0 h 528"/>
              <a:gd name="T4" fmla="*/ 2147483647 w 1104"/>
              <a:gd name="T5" fmla="*/ 2147483647 h 528"/>
              <a:gd name="T6" fmla="*/ 2147483647 w 1104"/>
              <a:gd name="T7" fmla="*/ 2147483647 h 528"/>
              <a:gd name="T8" fmla="*/ 0 w 1104"/>
              <a:gd name="T9" fmla="*/ 2147483647 h 528"/>
              <a:gd name="T10" fmla="*/ 0 60000 65536"/>
              <a:gd name="T11" fmla="*/ 0 60000 65536"/>
              <a:gd name="T12" fmla="*/ 0 60000 65536"/>
              <a:gd name="T13" fmla="*/ 0 60000 65536"/>
              <a:gd name="T14" fmla="*/ 0 60000 65536"/>
              <a:gd name="T15" fmla="*/ 0 w 1104"/>
              <a:gd name="T16" fmla="*/ 0 h 528"/>
              <a:gd name="T17" fmla="*/ 1104 w 1104"/>
              <a:gd name="T18" fmla="*/ 528 h 528"/>
            </a:gdLst>
            <a:ahLst/>
            <a:cxnLst>
              <a:cxn ang="T10">
                <a:pos x="T0" y="T1"/>
              </a:cxn>
              <a:cxn ang="T11">
                <a:pos x="T2" y="T3"/>
              </a:cxn>
              <a:cxn ang="T12">
                <a:pos x="T4" y="T5"/>
              </a:cxn>
              <a:cxn ang="T13">
                <a:pos x="T6" y="T7"/>
              </a:cxn>
              <a:cxn ang="T14">
                <a:pos x="T8" y="T9"/>
              </a:cxn>
            </a:cxnLst>
            <a:rect l="T15" t="T16" r="T17" b="T18"/>
            <a:pathLst>
              <a:path w="1104" h="528">
                <a:moveTo>
                  <a:pt x="0" y="144"/>
                </a:moveTo>
                <a:lnTo>
                  <a:pt x="960" y="0"/>
                </a:lnTo>
                <a:lnTo>
                  <a:pt x="1104" y="384"/>
                </a:lnTo>
                <a:lnTo>
                  <a:pt x="288" y="528"/>
                </a:lnTo>
                <a:lnTo>
                  <a:pt x="0" y="144"/>
                </a:lnTo>
                <a:close/>
              </a:path>
            </a:pathLst>
          </a:custGeom>
          <a:solidFill>
            <a:srgbClr val="FFC8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0964" name="Freeform 15"/>
          <p:cNvSpPr>
            <a:spLocks/>
          </p:cNvSpPr>
          <p:nvPr/>
        </p:nvSpPr>
        <p:spPr bwMode="auto">
          <a:xfrm rot="20715163">
            <a:off x="1212699" y="3538461"/>
            <a:ext cx="2902251" cy="2120577"/>
          </a:xfrm>
          <a:custGeom>
            <a:avLst/>
            <a:gdLst>
              <a:gd name="T0" fmla="*/ 2147483647 w 1248"/>
              <a:gd name="T1" fmla="*/ 0 h 864"/>
              <a:gd name="T2" fmla="*/ 2147483647 w 1248"/>
              <a:gd name="T3" fmla="*/ 2147483647 h 864"/>
              <a:gd name="T4" fmla="*/ 2147483647 w 1248"/>
              <a:gd name="T5" fmla="*/ 2147483647 h 864"/>
              <a:gd name="T6" fmla="*/ 0 w 1248"/>
              <a:gd name="T7" fmla="*/ 2147483647 h 864"/>
              <a:gd name="T8" fmla="*/ 2147483647 w 1248"/>
              <a:gd name="T9" fmla="*/ 0 h 864"/>
              <a:gd name="T10" fmla="*/ 0 60000 65536"/>
              <a:gd name="T11" fmla="*/ 0 60000 65536"/>
              <a:gd name="T12" fmla="*/ 0 60000 65536"/>
              <a:gd name="T13" fmla="*/ 0 60000 65536"/>
              <a:gd name="T14" fmla="*/ 0 60000 65536"/>
              <a:gd name="T15" fmla="*/ 0 w 1248"/>
              <a:gd name="T16" fmla="*/ 0 h 864"/>
              <a:gd name="T17" fmla="*/ 1248 w 1248"/>
              <a:gd name="T18" fmla="*/ 864 h 864"/>
            </a:gdLst>
            <a:ahLst/>
            <a:cxnLst>
              <a:cxn ang="T10">
                <a:pos x="T0" y="T1"/>
              </a:cxn>
              <a:cxn ang="T11">
                <a:pos x="T2" y="T3"/>
              </a:cxn>
              <a:cxn ang="T12">
                <a:pos x="T4" y="T5"/>
              </a:cxn>
              <a:cxn ang="T13">
                <a:pos x="T6" y="T7"/>
              </a:cxn>
              <a:cxn ang="T14">
                <a:pos x="T8" y="T9"/>
              </a:cxn>
            </a:cxnLst>
            <a:rect l="T15" t="T16" r="T17" b="T18"/>
            <a:pathLst>
              <a:path w="1248" h="864">
                <a:moveTo>
                  <a:pt x="240" y="0"/>
                </a:moveTo>
                <a:lnTo>
                  <a:pt x="1248" y="288"/>
                </a:lnTo>
                <a:lnTo>
                  <a:pt x="912" y="864"/>
                </a:lnTo>
                <a:lnTo>
                  <a:pt x="0" y="432"/>
                </a:lnTo>
                <a:lnTo>
                  <a:pt x="240" y="0"/>
                </a:lnTo>
                <a:close/>
              </a:path>
            </a:pathLst>
          </a:custGeom>
          <a:solidFill>
            <a:srgbClr val="C8FEC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0965" name="Freeform 14"/>
          <p:cNvSpPr>
            <a:spLocks/>
          </p:cNvSpPr>
          <p:nvPr/>
        </p:nvSpPr>
        <p:spPr bwMode="auto">
          <a:xfrm rot="21350821">
            <a:off x="5122138" y="3218919"/>
            <a:ext cx="3057584" cy="1143000"/>
          </a:xfrm>
          <a:custGeom>
            <a:avLst/>
            <a:gdLst>
              <a:gd name="T0" fmla="*/ 2147483647 w 1104"/>
              <a:gd name="T1" fmla="*/ 0 h 480"/>
              <a:gd name="T2" fmla="*/ 2147483647 w 1104"/>
              <a:gd name="T3" fmla="*/ 2147483647 h 480"/>
              <a:gd name="T4" fmla="*/ 2147483647 w 1104"/>
              <a:gd name="T5" fmla="*/ 2147483647 h 480"/>
              <a:gd name="T6" fmla="*/ 0 w 1104"/>
              <a:gd name="T7" fmla="*/ 2147483647 h 480"/>
              <a:gd name="T8" fmla="*/ 2147483647 w 1104"/>
              <a:gd name="T9" fmla="*/ 0 h 480"/>
              <a:gd name="T10" fmla="*/ 0 60000 65536"/>
              <a:gd name="T11" fmla="*/ 0 60000 65536"/>
              <a:gd name="T12" fmla="*/ 0 60000 65536"/>
              <a:gd name="T13" fmla="*/ 0 60000 65536"/>
              <a:gd name="T14" fmla="*/ 0 60000 65536"/>
              <a:gd name="T15" fmla="*/ 0 w 1104"/>
              <a:gd name="T16" fmla="*/ 0 h 480"/>
              <a:gd name="T17" fmla="*/ 1104 w 1104"/>
              <a:gd name="T18" fmla="*/ 480 h 480"/>
            </a:gdLst>
            <a:ahLst/>
            <a:cxnLst>
              <a:cxn ang="T10">
                <a:pos x="T0" y="T1"/>
              </a:cxn>
              <a:cxn ang="T11">
                <a:pos x="T2" y="T3"/>
              </a:cxn>
              <a:cxn ang="T12">
                <a:pos x="T4" y="T5"/>
              </a:cxn>
              <a:cxn ang="T13">
                <a:pos x="T6" y="T7"/>
              </a:cxn>
              <a:cxn ang="T14">
                <a:pos x="T8" y="T9"/>
              </a:cxn>
            </a:cxnLst>
            <a:rect l="T15" t="T16" r="T17" b="T18"/>
            <a:pathLst>
              <a:path w="1104" h="480">
                <a:moveTo>
                  <a:pt x="96" y="0"/>
                </a:moveTo>
                <a:lnTo>
                  <a:pt x="1104" y="96"/>
                </a:lnTo>
                <a:lnTo>
                  <a:pt x="960" y="480"/>
                </a:lnTo>
                <a:lnTo>
                  <a:pt x="0" y="336"/>
                </a:lnTo>
                <a:lnTo>
                  <a:pt x="96" y="0"/>
                </a:lnTo>
                <a:close/>
              </a:path>
            </a:pathLst>
          </a:custGeom>
          <a:solidFill>
            <a:srgbClr val="FFC8C8"/>
          </a:solidFill>
          <a:ln>
            <a:noFill/>
          </a:ln>
          <a:extLst/>
        </p:spPr>
        <p:txBody>
          <a:bodyPr wrap="none" anchor="ctr"/>
          <a:lstStyle/>
          <a:p>
            <a:endParaRPr lang="en-US"/>
          </a:p>
        </p:txBody>
      </p:sp>
      <p:sp>
        <p:nvSpPr>
          <p:cNvPr id="40966" name="Freeform 13"/>
          <p:cNvSpPr>
            <a:spLocks/>
          </p:cNvSpPr>
          <p:nvPr/>
        </p:nvSpPr>
        <p:spPr bwMode="auto">
          <a:xfrm>
            <a:off x="713133" y="1469929"/>
            <a:ext cx="4876137" cy="1549663"/>
          </a:xfrm>
          <a:custGeom>
            <a:avLst/>
            <a:gdLst>
              <a:gd name="T0" fmla="*/ 0 w 3504"/>
              <a:gd name="T1" fmla="*/ 2147483647 h 1008"/>
              <a:gd name="T2" fmla="*/ 2147483647 w 3504"/>
              <a:gd name="T3" fmla="*/ 0 h 1008"/>
              <a:gd name="T4" fmla="*/ 2147483647 w 3504"/>
              <a:gd name="T5" fmla="*/ 2147483647 h 1008"/>
              <a:gd name="T6" fmla="*/ 2147483647 w 3504"/>
              <a:gd name="T7" fmla="*/ 2147483647 h 1008"/>
              <a:gd name="T8" fmla="*/ 0 w 3504"/>
              <a:gd name="T9" fmla="*/ 2147483647 h 1008"/>
              <a:gd name="T10" fmla="*/ 0 60000 65536"/>
              <a:gd name="T11" fmla="*/ 0 60000 65536"/>
              <a:gd name="T12" fmla="*/ 0 60000 65536"/>
              <a:gd name="T13" fmla="*/ 0 60000 65536"/>
              <a:gd name="T14" fmla="*/ 0 60000 65536"/>
              <a:gd name="T15" fmla="*/ 0 w 3504"/>
              <a:gd name="T16" fmla="*/ 0 h 1008"/>
              <a:gd name="T17" fmla="*/ 3504 w 3504"/>
              <a:gd name="T18" fmla="*/ 1008 h 1008"/>
              <a:gd name="connsiteX0" fmla="*/ 0 w 10121"/>
              <a:gd name="connsiteY0" fmla="*/ 1826 h 10000"/>
              <a:gd name="connsiteX1" fmla="*/ 9436 w 10121"/>
              <a:gd name="connsiteY1" fmla="*/ 0 h 10000"/>
              <a:gd name="connsiteX2" fmla="*/ 10121 w 10121"/>
              <a:gd name="connsiteY2" fmla="*/ 6667 h 10000"/>
              <a:gd name="connsiteX3" fmla="*/ 1354 w 10121"/>
              <a:gd name="connsiteY3" fmla="*/ 10000 h 10000"/>
              <a:gd name="connsiteX4" fmla="*/ 0 w 10121"/>
              <a:gd name="connsiteY4" fmla="*/ 1826 h 10000"/>
              <a:gd name="connsiteX0" fmla="*/ 0 w 10121"/>
              <a:gd name="connsiteY0" fmla="*/ 1826 h 9428"/>
              <a:gd name="connsiteX1" fmla="*/ 9436 w 10121"/>
              <a:gd name="connsiteY1" fmla="*/ 0 h 9428"/>
              <a:gd name="connsiteX2" fmla="*/ 10121 w 10121"/>
              <a:gd name="connsiteY2" fmla="*/ 6667 h 9428"/>
              <a:gd name="connsiteX3" fmla="*/ 404 w 10121"/>
              <a:gd name="connsiteY3" fmla="*/ 9428 h 9428"/>
              <a:gd name="connsiteX4" fmla="*/ 0 w 10121"/>
              <a:gd name="connsiteY4" fmla="*/ 1826 h 9428"/>
              <a:gd name="connsiteX0" fmla="*/ 0 w 11024"/>
              <a:gd name="connsiteY0" fmla="*/ 1937 h 10000"/>
              <a:gd name="connsiteX1" fmla="*/ 9323 w 11024"/>
              <a:gd name="connsiteY1" fmla="*/ 0 h 10000"/>
              <a:gd name="connsiteX2" fmla="*/ 11024 w 11024"/>
              <a:gd name="connsiteY2" fmla="*/ 8852 h 10000"/>
              <a:gd name="connsiteX3" fmla="*/ 399 w 11024"/>
              <a:gd name="connsiteY3" fmla="*/ 10000 h 10000"/>
              <a:gd name="connsiteX4" fmla="*/ 0 w 11024"/>
              <a:gd name="connsiteY4" fmla="*/ 1937 h 10000"/>
              <a:gd name="connsiteX0" fmla="*/ 0 w 11024"/>
              <a:gd name="connsiteY0" fmla="*/ 1370 h 9433"/>
              <a:gd name="connsiteX1" fmla="*/ 10672 w 11024"/>
              <a:gd name="connsiteY1" fmla="*/ 0 h 9433"/>
              <a:gd name="connsiteX2" fmla="*/ 11024 w 11024"/>
              <a:gd name="connsiteY2" fmla="*/ 8285 h 9433"/>
              <a:gd name="connsiteX3" fmla="*/ 399 w 11024"/>
              <a:gd name="connsiteY3" fmla="*/ 9433 h 9433"/>
              <a:gd name="connsiteX4" fmla="*/ 0 w 11024"/>
              <a:gd name="connsiteY4" fmla="*/ 1370 h 9433"/>
              <a:gd name="connsiteX0" fmla="*/ 0 w 10000"/>
              <a:gd name="connsiteY0" fmla="*/ 1452 h 10000"/>
              <a:gd name="connsiteX1" fmla="*/ 9681 w 10000"/>
              <a:gd name="connsiteY1" fmla="*/ 0 h 10000"/>
              <a:gd name="connsiteX2" fmla="*/ 10000 w 10000"/>
              <a:gd name="connsiteY2" fmla="*/ 8783 h 10000"/>
              <a:gd name="connsiteX3" fmla="*/ 362 w 10000"/>
              <a:gd name="connsiteY3" fmla="*/ 10000 h 10000"/>
              <a:gd name="connsiteX4" fmla="*/ 0 w 10000"/>
              <a:gd name="connsiteY4" fmla="*/ 1452 h 10000"/>
              <a:gd name="connsiteX0" fmla="*/ 0 w 10692"/>
              <a:gd name="connsiteY0" fmla="*/ 980 h 9528"/>
              <a:gd name="connsiteX1" fmla="*/ 10688 w 10692"/>
              <a:gd name="connsiteY1" fmla="*/ 0 h 9528"/>
              <a:gd name="connsiteX2" fmla="*/ 10000 w 10692"/>
              <a:gd name="connsiteY2" fmla="*/ 8311 h 9528"/>
              <a:gd name="connsiteX3" fmla="*/ 362 w 10692"/>
              <a:gd name="connsiteY3" fmla="*/ 9528 h 9528"/>
              <a:gd name="connsiteX4" fmla="*/ 0 w 10692"/>
              <a:gd name="connsiteY4" fmla="*/ 980 h 9528"/>
              <a:gd name="connsiteX0" fmla="*/ 0 w 10121"/>
              <a:gd name="connsiteY0" fmla="*/ 1029 h 10000"/>
              <a:gd name="connsiteX1" fmla="*/ 9996 w 10121"/>
              <a:gd name="connsiteY1" fmla="*/ 0 h 10000"/>
              <a:gd name="connsiteX2" fmla="*/ 10121 w 10121"/>
              <a:gd name="connsiteY2" fmla="*/ 9534 h 10000"/>
              <a:gd name="connsiteX3" fmla="*/ 339 w 10121"/>
              <a:gd name="connsiteY3" fmla="*/ 10000 h 10000"/>
              <a:gd name="connsiteX4" fmla="*/ 0 w 10121"/>
              <a:gd name="connsiteY4" fmla="*/ 1029 h 10000"/>
              <a:gd name="connsiteX0" fmla="*/ 0 w 10121"/>
              <a:gd name="connsiteY0" fmla="*/ 1029 h 10000"/>
              <a:gd name="connsiteX1" fmla="*/ 9996 w 10121"/>
              <a:gd name="connsiteY1" fmla="*/ 0 h 10000"/>
              <a:gd name="connsiteX2" fmla="*/ 10121 w 10121"/>
              <a:gd name="connsiteY2" fmla="*/ 9534 h 10000"/>
              <a:gd name="connsiteX3" fmla="*/ 339 w 10121"/>
              <a:gd name="connsiteY3" fmla="*/ 10000 h 10000"/>
              <a:gd name="connsiteX4" fmla="*/ 0 w 10121"/>
              <a:gd name="connsiteY4" fmla="*/ 1029 h 10000"/>
              <a:gd name="connsiteX0" fmla="*/ 0 w 10121"/>
              <a:gd name="connsiteY0" fmla="*/ 1029 h 10000"/>
              <a:gd name="connsiteX1" fmla="*/ 9996 w 10121"/>
              <a:gd name="connsiteY1" fmla="*/ 0 h 10000"/>
              <a:gd name="connsiteX2" fmla="*/ 10121 w 10121"/>
              <a:gd name="connsiteY2" fmla="*/ 9534 h 10000"/>
              <a:gd name="connsiteX3" fmla="*/ 339 w 10121"/>
              <a:gd name="connsiteY3" fmla="*/ 10000 h 10000"/>
              <a:gd name="connsiteX4" fmla="*/ 0 w 10121"/>
              <a:gd name="connsiteY4" fmla="*/ 102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1" h="10000">
                <a:moveTo>
                  <a:pt x="0" y="1029"/>
                </a:moveTo>
                <a:lnTo>
                  <a:pt x="9996" y="0"/>
                </a:lnTo>
                <a:cubicBezTo>
                  <a:pt x="9999" y="2668"/>
                  <a:pt x="10075" y="6642"/>
                  <a:pt x="10121" y="9534"/>
                </a:cubicBezTo>
                <a:lnTo>
                  <a:pt x="339" y="10000"/>
                </a:lnTo>
                <a:cubicBezTo>
                  <a:pt x="225" y="7010"/>
                  <a:pt x="113" y="4019"/>
                  <a:pt x="0" y="1029"/>
                </a:cubicBezTo>
                <a:close/>
              </a:path>
            </a:pathLst>
          </a:custGeom>
          <a:solidFill>
            <a:srgbClr val="C8DCFF"/>
          </a:solidFill>
          <a:ln>
            <a:noFill/>
          </a:ln>
          <a:extLst/>
        </p:spPr>
        <p:txBody>
          <a:bodyPr wrap="none" anchor="ctr"/>
          <a:lstStyle/>
          <a:p>
            <a:endParaRPr lang="en-US"/>
          </a:p>
        </p:txBody>
      </p:sp>
      <p:sp>
        <p:nvSpPr>
          <p:cNvPr id="40967" name="Rectangle 2"/>
          <p:cNvSpPr>
            <a:spLocks noGrp="1" noChangeArrowheads="1"/>
          </p:cNvSpPr>
          <p:nvPr>
            <p:ph type="title" idx="4294967295"/>
          </p:nvPr>
        </p:nvSpPr>
        <p:spPr>
          <a:xfrm>
            <a:off x="328755" y="381000"/>
            <a:ext cx="8191572" cy="533400"/>
          </a:xfrm>
        </p:spPr>
        <p:txBody>
          <a:bodyPr>
            <a:normAutofit/>
          </a:bodyPr>
          <a:lstStyle/>
          <a:p>
            <a:pPr eaLnBrk="1" hangingPunct="1"/>
            <a:r>
              <a:rPr lang="en-US" sz="2800" dirty="0" smtClean="0">
                <a:latin typeface="Times" charset="0"/>
                <a:ea typeface="ＭＳ Ｐゴシック" charset="0"/>
                <a:cs typeface="ＭＳ Ｐゴシック" charset="0"/>
              </a:rPr>
              <a:t>Einstein’s </a:t>
            </a:r>
            <a:r>
              <a:rPr lang="en-US" sz="2800" dirty="0">
                <a:latin typeface="Times" charset="0"/>
                <a:ea typeface="ＭＳ Ｐゴシック" charset="0"/>
                <a:cs typeface="ＭＳ Ｐゴシック" charset="0"/>
              </a:rPr>
              <a:t>Objections to All Emission Theories of Light.</a:t>
            </a:r>
          </a:p>
        </p:txBody>
      </p:sp>
      <p:sp>
        <p:nvSpPr>
          <p:cNvPr id="40968" name="Rectangle 3"/>
          <p:cNvSpPr>
            <a:spLocks noGrp="1" noChangeArrowheads="1"/>
          </p:cNvSpPr>
          <p:nvPr>
            <p:ph type="body" idx="4294967295"/>
          </p:nvPr>
        </p:nvSpPr>
        <p:spPr>
          <a:xfrm>
            <a:off x="533400" y="1447800"/>
            <a:ext cx="5410200" cy="990600"/>
          </a:xfrm>
        </p:spPr>
        <p:txBody>
          <a:bodyPr/>
          <a:lstStyle/>
          <a:p>
            <a:pPr marL="0" indent="0" eaLnBrk="1" hangingPunct="1"/>
            <a:r>
              <a:rPr lang="en-US" sz="2400" dirty="0">
                <a:latin typeface="Times" charset="0"/>
                <a:ea typeface="ＭＳ Ｐゴシック" charset="0"/>
                <a:cs typeface="ＭＳ Ｐゴシック" charset="0"/>
              </a:rPr>
              <a:t>T</a:t>
            </a:r>
            <a:r>
              <a:rPr lang="en-US" sz="2000" dirty="0">
                <a:latin typeface="Times" charset="0"/>
                <a:ea typeface="ＭＳ Ｐゴシック" charset="0"/>
                <a:cs typeface="ＭＳ Ｐゴシック" charset="0"/>
              </a:rPr>
              <a:t>he</a:t>
            </a:r>
            <a:r>
              <a:rPr lang="en-US" sz="1800" dirty="0">
                <a:latin typeface="Times" charset="0"/>
                <a:ea typeface="ＭＳ Ｐゴシック" charset="0"/>
                <a:cs typeface="ＭＳ Ｐゴシック" charset="0"/>
              </a:rPr>
              <a:t> physical state of a light ray is determined completely by its intensity and color [and polarization].</a:t>
            </a:r>
          </a:p>
        </p:txBody>
      </p:sp>
      <p:sp>
        <p:nvSpPr>
          <p:cNvPr id="40969" name="Rectangle 4"/>
          <p:cNvSpPr>
            <a:spLocks noChangeArrowheads="1"/>
          </p:cNvSpPr>
          <p:nvPr/>
        </p:nvSpPr>
        <p:spPr bwMode="auto">
          <a:xfrm>
            <a:off x="533400" y="2133600"/>
            <a:ext cx="5715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sz="1400" dirty="0" smtClean="0">
                <a:latin typeface="Times"/>
                <a:cs typeface="Times"/>
              </a:rPr>
              <a:t>“</a:t>
            </a:r>
            <a:r>
              <a:rPr lang="en-US" sz="1400" dirty="0" smtClean="0">
                <a:latin typeface="Times"/>
                <a:cs typeface="Times"/>
              </a:rPr>
              <a:t> </a:t>
            </a:r>
            <a:r>
              <a:rPr lang="en-US" sz="1400" dirty="0">
                <a:latin typeface="Times"/>
                <a:cs typeface="Times"/>
              </a:rPr>
              <a:t>I decided [against an emission theory], since I was convinced that each light [ray] should be defined by frequency and intensity alone, quite independently of whether it comes from a moving or a resting light source</a:t>
            </a:r>
            <a:r>
              <a:rPr lang="en-US" sz="1400" dirty="0" smtClean="0">
                <a:latin typeface="Times"/>
                <a:cs typeface="Times"/>
              </a:rPr>
              <a:t>.</a:t>
            </a:r>
            <a:r>
              <a:rPr lang="en-US" altLang="ja-JP" sz="1400" dirty="0" smtClean="0">
                <a:latin typeface="Times"/>
                <a:cs typeface="Times"/>
              </a:rPr>
              <a:t>”</a:t>
            </a:r>
          </a:p>
          <a:p>
            <a:pPr algn="r"/>
            <a:r>
              <a:rPr lang="en-US" sz="1400" dirty="0" smtClean="0">
                <a:latin typeface="Times"/>
                <a:cs typeface="Times"/>
              </a:rPr>
              <a:t> </a:t>
            </a:r>
            <a:r>
              <a:rPr lang="en-US" sz="1200" dirty="0">
                <a:latin typeface="Times"/>
                <a:cs typeface="Times"/>
              </a:rPr>
              <a:t>Einstein to </a:t>
            </a:r>
            <a:r>
              <a:rPr lang="en-US" sz="1200" dirty="0" err="1">
                <a:latin typeface="Times"/>
                <a:cs typeface="Times"/>
              </a:rPr>
              <a:t>Ehrenfest</a:t>
            </a:r>
            <a:r>
              <a:rPr lang="en-US" sz="1200" dirty="0">
                <a:latin typeface="Times"/>
                <a:cs typeface="Times"/>
              </a:rPr>
              <a:t>, mid June 1912</a:t>
            </a:r>
            <a:endParaRPr lang="en-US" sz="1400" dirty="0">
              <a:latin typeface="Times"/>
              <a:cs typeface="Times"/>
            </a:endParaRPr>
          </a:p>
        </p:txBody>
      </p:sp>
      <p:sp>
        <p:nvSpPr>
          <p:cNvPr id="40970" name="Rectangle 5"/>
          <p:cNvSpPr>
            <a:spLocks noChangeArrowheads="1"/>
          </p:cNvSpPr>
          <p:nvPr/>
        </p:nvSpPr>
        <p:spPr bwMode="auto">
          <a:xfrm>
            <a:off x="4800600" y="5118100"/>
            <a:ext cx="26908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dirty="0">
                <a:latin typeface="Times"/>
                <a:cs typeface="Times"/>
              </a:rPr>
              <a:t>Problems with shadow formation by a moving screen.</a:t>
            </a:r>
          </a:p>
        </p:txBody>
      </p:sp>
      <p:sp>
        <p:nvSpPr>
          <p:cNvPr id="40971" name="Rectangle 6"/>
          <p:cNvSpPr>
            <a:spLocks noChangeArrowheads="1"/>
          </p:cNvSpPr>
          <p:nvPr/>
        </p:nvSpPr>
        <p:spPr bwMode="auto">
          <a:xfrm>
            <a:off x="5029200" y="838200"/>
            <a:ext cx="30273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latin typeface="Times"/>
                <a:cs typeface="Times"/>
              </a:rPr>
              <a:t>Collected from remarks in many places.</a:t>
            </a:r>
          </a:p>
        </p:txBody>
      </p:sp>
      <p:sp>
        <p:nvSpPr>
          <p:cNvPr id="40972" name="Rectangle 7"/>
          <p:cNvSpPr>
            <a:spLocks noChangeArrowheads="1"/>
          </p:cNvSpPr>
          <p:nvPr/>
        </p:nvSpPr>
        <p:spPr bwMode="auto">
          <a:xfrm>
            <a:off x="4800600" y="5662613"/>
            <a:ext cx="2435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latin typeface="Times"/>
                <a:cs typeface="Times"/>
              </a:rPr>
              <a:t>e.g. To Mario Viscardini, April 1922</a:t>
            </a:r>
          </a:p>
        </p:txBody>
      </p:sp>
      <p:sp>
        <p:nvSpPr>
          <p:cNvPr id="40973" name="Rectangle 8"/>
          <p:cNvSpPr>
            <a:spLocks noChangeArrowheads="1"/>
          </p:cNvSpPr>
          <p:nvPr/>
        </p:nvSpPr>
        <p:spPr bwMode="auto">
          <a:xfrm>
            <a:off x="4953000" y="3362107"/>
            <a:ext cx="3657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latin typeface="Times"/>
                <a:cs typeface="Times"/>
              </a:rPr>
              <a:t>The theory cannot be formulated in terms of differential equations.</a:t>
            </a:r>
          </a:p>
        </p:txBody>
      </p:sp>
      <p:sp>
        <p:nvSpPr>
          <p:cNvPr id="40974" name="Rectangle 9"/>
          <p:cNvSpPr>
            <a:spLocks noChangeArrowheads="1"/>
          </p:cNvSpPr>
          <p:nvPr/>
        </p:nvSpPr>
        <p:spPr bwMode="auto">
          <a:xfrm>
            <a:off x="5301085" y="3938654"/>
            <a:ext cx="3089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dirty="0">
                <a:latin typeface="Times"/>
                <a:cs typeface="Times"/>
              </a:rPr>
              <a:t>e.g. Einstein to </a:t>
            </a:r>
            <a:r>
              <a:rPr lang="en-US" sz="1400" dirty="0" err="1">
                <a:latin typeface="Times"/>
                <a:cs typeface="Times"/>
              </a:rPr>
              <a:t>Shankland</a:t>
            </a:r>
            <a:r>
              <a:rPr lang="en-US" sz="1400" dirty="0">
                <a:latin typeface="Times"/>
                <a:cs typeface="Times"/>
              </a:rPr>
              <a:t>, 1950s</a:t>
            </a:r>
          </a:p>
        </p:txBody>
      </p:sp>
      <p:sp>
        <p:nvSpPr>
          <p:cNvPr id="40975" name="Rectangle 10"/>
          <p:cNvSpPr>
            <a:spLocks noChangeArrowheads="1"/>
          </p:cNvSpPr>
          <p:nvPr/>
        </p:nvSpPr>
        <p:spPr bwMode="auto">
          <a:xfrm>
            <a:off x="1136650" y="3837926"/>
            <a:ext cx="320675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dirty="0">
                <a:latin typeface="Times"/>
                <a:cs typeface="Times"/>
              </a:rPr>
              <a:t>Different </a:t>
            </a:r>
            <a:r>
              <a:rPr lang="en-US" dirty="0">
                <a:latin typeface="Times"/>
                <a:cs typeface="Times"/>
              </a:rPr>
              <a:t>velocities</a:t>
            </a:r>
            <a:r>
              <a:rPr lang="en-US" sz="1600" dirty="0">
                <a:latin typeface="Times"/>
                <a:cs typeface="Times"/>
              </a:rPr>
              <a:t> entail that light can back up on itself</a:t>
            </a:r>
            <a:r>
              <a:rPr lang="en-US" sz="1400" dirty="0">
                <a:latin typeface="Times"/>
                <a:cs typeface="Times"/>
              </a:rPr>
              <a:t> (later parts overtakes earlier)</a:t>
            </a:r>
            <a:r>
              <a:rPr lang="en-US" sz="1600" dirty="0">
                <a:latin typeface="Times"/>
                <a:cs typeface="Times"/>
              </a:rPr>
              <a:t>.</a:t>
            </a:r>
          </a:p>
        </p:txBody>
      </p:sp>
      <p:sp>
        <p:nvSpPr>
          <p:cNvPr id="40976" name="Rectangle 11"/>
          <p:cNvSpPr>
            <a:spLocks noChangeArrowheads="1"/>
          </p:cNvSpPr>
          <p:nvPr/>
        </p:nvSpPr>
        <p:spPr bwMode="auto">
          <a:xfrm>
            <a:off x="1136650" y="4699700"/>
            <a:ext cx="23175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1200" dirty="0">
                <a:latin typeface="Times"/>
                <a:cs typeface="Times"/>
              </a:rPr>
              <a:t>e.g. Einstein to </a:t>
            </a:r>
            <a:r>
              <a:rPr lang="en-US" sz="1200" dirty="0" err="1">
                <a:latin typeface="Times"/>
                <a:cs typeface="Times"/>
              </a:rPr>
              <a:t>Shankland</a:t>
            </a:r>
            <a:r>
              <a:rPr lang="en-US" sz="1200" dirty="0">
                <a:latin typeface="Times"/>
                <a:cs typeface="Times"/>
              </a:rPr>
              <a:t>, 1950s</a:t>
            </a:r>
            <a:r>
              <a:rPr lang="en-US" sz="1200" dirty="0" smtClean="0">
                <a:latin typeface="Times"/>
                <a:cs typeface="Times"/>
              </a:rPr>
              <a:t>;</a:t>
            </a:r>
          </a:p>
          <a:p>
            <a:pPr algn="r"/>
            <a:r>
              <a:rPr lang="en-US" sz="1200" dirty="0" smtClean="0">
                <a:latin typeface="Times"/>
                <a:cs typeface="Times"/>
              </a:rPr>
              <a:t>to </a:t>
            </a:r>
            <a:r>
              <a:rPr lang="en-US" sz="1200" dirty="0">
                <a:latin typeface="Times"/>
                <a:cs typeface="Times"/>
              </a:rPr>
              <a:t>Hines Feb. 1952</a:t>
            </a:r>
          </a:p>
        </p:txBody>
      </p:sp>
    </p:spTree>
    <p:extLst>
      <p:ext uri="{BB962C8B-B14F-4D97-AF65-F5344CB8AC3E}">
        <p14:creationId xmlns:p14="http://schemas.microsoft.com/office/powerpoint/2010/main" val="2871733033"/>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334952" y="293092"/>
            <a:ext cx="8262136" cy="1060713"/>
          </a:xfrm>
          <a:custGeom>
            <a:avLst/>
            <a:gdLst>
              <a:gd name="connsiteX0" fmla="*/ 181432 w 8073725"/>
              <a:gd name="connsiteY0" fmla="*/ 0 h 1060713"/>
              <a:gd name="connsiteX1" fmla="*/ 181432 w 8073725"/>
              <a:gd name="connsiteY1" fmla="*/ 0 h 1060713"/>
              <a:gd name="connsiteX2" fmla="*/ 8073725 w 8073725"/>
              <a:gd name="connsiteY2" fmla="*/ 118632 h 1060713"/>
              <a:gd name="connsiteX3" fmla="*/ 7780643 w 8073725"/>
              <a:gd name="connsiteY3" fmla="*/ 1060713 h 1060713"/>
              <a:gd name="connsiteX4" fmla="*/ 7641079 w 8073725"/>
              <a:gd name="connsiteY4" fmla="*/ 1046756 h 1060713"/>
              <a:gd name="connsiteX5" fmla="*/ 0 w 8073725"/>
              <a:gd name="connsiteY5" fmla="*/ 655967 h 1060713"/>
              <a:gd name="connsiteX6" fmla="*/ 181432 w 8073725"/>
              <a:gd name="connsiteY6" fmla="*/ 0 h 106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3725" h="1060713">
                <a:moveTo>
                  <a:pt x="181432" y="0"/>
                </a:moveTo>
                <a:lnTo>
                  <a:pt x="181432" y="0"/>
                </a:lnTo>
                <a:lnTo>
                  <a:pt x="8073725" y="118632"/>
                </a:lnTo>
                <a:lnTo>
                  <a:pt x="7780643" y="1060713"/>
                </a:lnTo>
                <a:lnTo>
                  <a:pt x="7641079" y="1046756"/>
                </a:lnTo>
                <a:lnTo>
                  <a:pt x="0" y="655967"/>
                </a:lnTo>
                <a:lnTo>
                  <a:pt x="181432" y="0"/>
                </a:lnTo>
                <a:close/>
              </a:path>
            </a:pathLst>
          </a:custGeom>
          <a:solidFill>
            <a:srgbClr val="FFC8FF"/>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01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9EF0F470-42D3-0F48-91A6-180FCB79B584}" type="slidenum">
              <a:rPr lang="en-US" sz="1400"/>
              <a:pPr/>
              <a:t>57</a:t>
            </a:fld>
            <a:endParaRPr lang="en-US" sz="1400"/>
          </a:p>
        </p:txBody>
      </p:sp>
      <p:sp>
        <p:nvSpPr>
          <p:cNvPr id="43012" name="Rectangle 2"/>
          <p:cNvSpPr>
            <a:spLocks noGrp="1" noChangeArrowheads="1"/>
          </p:cNvSpPr>
          <p:nvPr>
            <p:ph type="title" idx="4294967295"/>
          </p:nvPr>
        </p:nvSpPr>
        <p:spPr>
          <a:xfrm>
            <a:off x="279126" y="381000"/>
            <a:ext cx="8492415" cy="533400"/>
          </a:xfrm>
        </p:spPr>
        <p:txBody>
          <a:bodyPr>
            <a:normAutofit fontScale="90000"/>
          </a:bodyPr>
          <a:lstStyle/>
          <a:p>
            <a:pPr eaLnBrk="1" hangingPunct="1"/>
            <a:r>
              <a:rPr lang="en-US" dirty="0">
                <a:ea typeface="ＭＳ Ｐゴシック" charset="0"/>
              </a:rPr>
              <a:t>The Thought Experiment</a:t>
            </a:r>
            <a:r>
              <a:rPr lang="en-US" sz="2000" dirty="0">
                <a:ea typeface="ＭＳ Ｐゴシック" charset="0"/>
              </a:rPr>
              <a:t> succeeds against an emission theory of light.</a:t>
            </a:r>
            <a:endParaRPr lang="en-US" dirty="0">
              <a:ea typeface="ＭＳ Ｐゴシック" charset="0"/>
            </a:endParaRPr>
          </a:p>
        </p:txBody>
      </p:sp>
      <p:sp>
        <p:nvSpPr>
          <p:cNvPr id="43013" name="Rectangle 8"/>
          <p:cNvSpPr>
            <a:spLocks noChangeArrowheads="1"/>
          </p:cNvSpPr>
          <p:nvPr/>
        </p:nvSpPr>
        <p:spPr bwMode="auto">
          <a:xfrm>
            <a:off x="3581400" y="827088"/>
            <a:ext cx="4876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1600">
                <a:latin typeface="Times"/>
                <a:cs typeface="Times"/>
              </a:rPr>
              <a:t>i.e. a theory that conforms to the principle of relativity using Newtonian notions of space and time.</a:t>
            </a:r>
          </a:p>
        </p:txBody>
      </p:sp>
      <p:sp>
        <p:nvSpPr>
          <p:cNvPr id="43014" name="Rectangle 10"/>
          <p:cNvSpPr>
            <a:spLocks noChangeArrowheads="1"/>
          </p:cNvSpPr>
          <p:nvPr/>
        </p:nvSpPr>
        <p:spPr bwMode="auto">
          <a:xfrm>
            <a:off x="1447800" y="1538288"/>
            <a:ext cx="363855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latin typeface="Times"/>
                <a:cs typeface="Times"/>
              </a:rPr>
              <a:t>Frozen </a:t>
            </a:r>
            <a:r>
              <a:rPr lang="en-US" dirty="0" err="1">
                <a:latin typeface="Times"/>
                <a:cs typeface="Times"/>
              </a:rPr>
              <a:t>lightwaves</a:t>
            </a:r>
            <a:r>
              <a:rPr lang="en-US" dirty="0">
                <a:latin typeface="Times"/>
                <a:cs typeface="Times"/>
              </a:rPr>
              <a:t>? </a:t>
            </a:r>
            <a:r>
              <a:rPr lang="en-US" altLang="ja-JP" dirty="0" smtClean="0">
                <a:latin typeface="Times"/>
                <a:cs typeface="Times"/>
              </a:rPr>
              <a:t>“</a:t>
            </a:r>
            <a:r>
              <a:rPr lang="en-US" dirty="0" smtClean="0">
                <a:latin typeface="Times"/>
                <a:cs typeface="Times"/>
              </a:rPr>
              <a:t>…</a:t>
            </a:r>
            <a:r>
              <a:rPr lang="en-US" dirty="0">
                <a:latin typeface="Times"/>
                <a:cs typeface="Times"/>
              </a:rPr>
              <a:t>There seems to be no such thing, however, neither on the basis of experience..</a:t>
            </a:r>
            <a:r>
              <a:rPr lang="en-US" dirty="0" smtClean="0">
                <a:latin typeface="Times"/>
                <a:cs typeface="Times"/>
              </a:rPr>
              <a:t>.</a:t>
            </a:r>
            <a:r>
              <a:rPr lang="en-US" altLang="ja-JP" dirty="0" smtClean="0">
                <a:latin typeface="Times"/>
                <a:cs typeface="Times"/>
              </a:rPr>
              <a:t>”</a:t>
            </a:r>
            <a:endParaRPr lang="en-US" dirty="0">
              <a:latin typeface="Times"/>
              <a:cs typeface="Times"/>
            </a:endParaRPr>
          </a:p>
        </p:txBody>
      </p:sp>
      <p:pic>
        <p:nvPicPr>
          <p:cNvPr id="4301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381125"/>
            <a:ext cx="941388"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p:nvPr/>
        </p:nvGrpSpPr>
        <p:grpSpPr>
          <a:xfrm>
            <a:off x="536575" y="2830512"/>
            <a:ext cx="6186488" cy="1841501"/>
            <a:chOff x="536575" y="2830512"/>
            <a:chExt cx="6186488" cy="1841501"/>
          </a:xfrm>
        </p:grpSpPr>
        <p:sp>
          <p:nvSpPr>
            <p:cNvPr id="19" name="Freeform 18"/>
            <p:cNvSpPr/>
            <p:nvPr/>
          </p:nvSpPr>
          <p:spPr>
            <a:xfrm>
              <a:off x="753640" y="3006731"/>
              <a:ext cx="2295813" cy="370803"/>
            </a:xfrm>
            <a:custGeom>
              <a:avLst/>
              <a:gdLst>
                <a:gd name="connsiteX0" fmla="*/ 76760 w 4103155"/>
                <a:gd name="connsiteY0" fmla="*/ 0 h 676903"/>
                <a:gd name="connsiteX1" fmla="*/ 4103155 w 4103155"/>
                <a:gd name="connsiteY1" fmla="*/ 83741 h 676903"/>
                <a:gd name="connsiteX2" fmla="*/ 4075243 w 4103155"/>
                <a:gd name="connsiteY2" fmla="*/ 676903 h 676903"/>
                <a:gd name="connsiteX3" fmla="*/ 0 w 4103155"/>
                <a:gd name="connsiteY3" fmla="*/ 495465 h 676903"/>
                <a:gd name="connsiteX4" fmla="*/ 76760 w 4103155"/>
                <a:gd name="connsiteY4" fmla="*/ 0 h 676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3155" h="676903">
                  <a:moveTo>
                    <a:pt x="76760" y="0"/>
                  </a:moveTo>
                  <a:lnTo>
                    <a:pt x="4103155" y="83741"/>
                  </a:lnTo>
                  <a:lnTo>
                    <a:pt x="4075243" y="676903"/>
                  </a:lnTo>
                  <a:lnTo>
                    <a:pt x="0" y="495465"/>
                  </a:lnTo>
                  <a:lnTo>
                    <a:pt x="76760" y="0"/>
                  </a:lnTo>
                  <a:close/>
                </a:path>
              </a:pathLst>
            </a:custGeom>
            <a:solidFill>
              <a:srgbClr val="CCFFCC"/>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020" name="Rectangle 3"/>
            <p:cNvSpPr>
              <a:spLocks noChangeArrowheads="1"/>
            </p:cNvSpPr>
            <p:nvPr/>
          </p:nvSpPr>
          <p:spPr bwMode="auto">
            <a:xfrm>
              <a:off x="536575" y="2830512"/>
              <a:ext cx="29765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atin typeface="Times"/>
                  <a:cs typeface="Times"/>
                </a:rPr>
                <a:t>A light source receding at c leaves a frozen wave behind.</a:t>
              </a:r>
            </a:p>
          </p:txBody>
        </p:sp>
        <p:pic>
          <p:nvPicPr>
            <p:cNvPr id="43023"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6863" y="3686175"/>
              <a:ext cx="5156200"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3017"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7138" y="1820863"/>
            <a:ext cx="43021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1623255" y="5093449"/>
            <a:ext cx="6803196" cy="1278029"/>
            <a:chOff x="1623255" y="5093449"/>
            <a:chExt cx="6803196" cy="1278029"/>
          </a:xfrm>
        </p:grpSpPr>
        <p:sp>
          <p:nvSpPr>
            <p:cNvPr id="4" name="Freeform 3"/>
            <p:cNvSpPr/>
            <p:nvPr/>
          </p:nvSpPr>
          <p:spPr>
            <a:xfrm>
              <a:off x="3970570" y="5296588"/>
              <a:ext cx="4103155" cy="676903"/>
            </a:xfrm>
            <a:custGeom>
              <a:avLst/>
              <a:gdLst>
                <a:gd name="connsiteX0" fmla="*/ 76760 w 4103155"/>
                <a:gd name="connsiteY0" fmla="*/ 0 h 676903"/>
                <a:gd name="connsiteX1" fmla="*/ 4103155 w 4103155"/>
                <a:gd name="connsiteY1" fmla="*/ 83741 h 676903"/>
                <a:gd name="connsiteX2" fmla="*/ 4075243 w 4103155"/>
                <a:gd name="connsiteY2" fmla="*/ 676903 h 676903"/>
                <a:gd name="connsiteX3" fmla="*/ 0 w 4103155"/>
                <a:gd name="connsiteY3" fmla="*/ 495465 h 676903"/>
                <a:gd name="connsiteX4" fmla="*/ 76760 w 4103155"/>
                <a:gd name="connsiteY4" fmla="*/ 0 h 676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3155" h="676903">
                  <a:moveTo>
                    <a:pt x="76760" y="0"/>
                  </a:moveTo>
                  <a:lnTo>
                    <a:pt x="4103155" y="83741"/>
                  </a:lnTo>
                  <a:lnTo>
                    <a:pt x="4075243" y="676903"/>
                  </a:lnTo>
                  <a:lnTo>
                    <a:pt x="0" y="495465"/>
                  </a:lnTo>
                  <a:lnTo>
                    <a:pt x="76760" y="0"/>
                  </a:lnTo>
                  <a:close/>
                </a:path>
              </a:pathLst>
            </a:custGeom>
            <a:solidFill>
              <a:srgbClr val="CCFFCC"/>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022" name="Rectangle 9"/>
            <p:cNvSpPr>
              <a:spLocks noChangeArrowheads="1"/>
            </p:cNvSpPr>
            <p:nvPr/>
          </p:nvSpPr>
          <p:spPr bwMode="auto">
            <a:xfrm>
              <a:off x="3435351" y="5149850"/>
              <a:ext cx="49911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dirty="0">
                  <a:latin typeface="Times"/>
                  <a:cs typeface="Times"/>
                </a:rPr>
                <a:t>We should expect to experience these frozen waves if there are rapidly receding light sources. There is no need for us to move at c.</a:t>
              </a:r>
            </a:p>
          </p:txBody>
        </p:sp>
        <p:pic>
          <p:nvPicPr>
            <p:cNvPr id="17" name="Picture 1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394964">
              <a:off x="1623255" y="5093449"/>
              <a:ext cx="1743024" cy="1278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96278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AA7BB204-C4F8-954E-B52B-876EE366B163}" type="slidenum">
              <a:rPr lang="en-US" sz="1400"/>
              <a:pPr/>
              <a:t>58</a:t>
            </a:fld>
            <a:endParaRPr lang="en-US" sz="1400"/>
          </a:p>
        </p:txBody>
      </p:sp>
      <p:sp>
        <p:nvSpPr>
          <p:cNvPr id="45063" name="Rectangle 2"/>
          <p:cNvSpPr>
            <a:spLocks noGrp="1" noChangeArrowheads="1"/>
          </p:cNvSpPr>
          <p:nvPr>
            <p:ph type="title"/>
          </p:nvPr>
        </p:nvSpPr>
        <p:spPr>
          <a:xfrm>
            <a:off x="1593850" y="711200"/>
            <a:ext cx="6656460" cy="457200"/>
          </a:xfrm>
        </p:spPr>
        <p:txBody>
          <a:bodyPr>
            <a:noAutofit/>
          </a:bodyPr>
          <a:lstStyle/>
          <a:p>
            <a:pPr eaLnBrk="1" hangingPunct="1"/>
            <a:r>
              <a:rPr lang="en-US" altLang="ja-JP" sz="2800" dirty="0" smtClean="0">
                <a:solidFill>
                  <a:schemeClr val="tx1"/>
                </a:solidFill>
                <a:latin typeface="Times" charset="0"/>
                <a:ea typeface="ＭＳ Ｐゴシック" charset="0"/>
                <a:cs typeface="ＭＳ Ｐゴシック" charset="0"/>
              </a:rPr>
              <a:t>“</a:t>
            </a:r>
            <a:r>
              <a:rPr lang="en-US" sz="2800" dirty="0" smtClean="0">
                <a:solidFill>
                  <a:schemeClr val="tx1"/>
                </a:solidFill>
                <a:latin typeface="Times" charset="0"/>
                <a:ea typeface="ＭＳ Ｐゴシック" charset="0"/>
                <a:cs typeface="ＭＳ Ｐゴシック" charset="0"/>
              </a:rPr>
              <a:t>…</a:t>
            </a:r>
            <a:r>
              <a:rPr lang="en-US" sz="2800" dirty="0">
                <a:solidFill>
                  <a:schemeClr val="tx1"/>
                </a:solidFill>
                <a:latin typeface="Times" charset="0"/>
                <a:ea typeface="ＭＳ Ｐゴシック" charset="0"/>
                <a:cs typeface="ＭＳ Ｐゴシック" charset="0"/>
              </a:rPr>
              <a:t>or according to </a:t>
            </a:r>
            <a:r>
              <a:rPr lang="en-US" sz="2800" dirty="0" smtClean="0">
                <a:solidFill>
                  <a:schemeClr val="tx1"/>
                </a:solidFill>
                <a:latin typeface="Times" charset="0"/>
                <a:ea typeface="ＭＳ Ｐゴシック" charset="0"/>
                <a:cs typeface="ＭＳ Ｐゴシック" charset="0"/>
              </a:rPr>
              <a:t>Maxwell</a:t>
            </a:r>
            <a:r>
              <a:rPr lang="en-US" altLang="ja-JP" sz="2800" dirty="0" smtClean="0">
                <a:solidFill>
                  <a:schemeClr val="tx1"/>
                </a:solidFill>
                <a:latin typeface="Times" charset="0"/>
                <a:ea typeface="ＭＳ Ｐゴシック" charset="0"/>
                <a:cs typeface="ＭＳ Ｐゴシック" charset="0"/>
              </a:rPr>
              <a:t>’</a:t>
            </a:r>
            <a:r>
              <a:rPr lang="en-US" sz="2800" dirty="0" smtClean="0">
                <a:solidFill>
                  <a:schemeClr val="tx1"/>
                </a:solidFill>
                <a:latin typeface="Times" charset="0"/>
                <a:ea typeface="ＭＳ Ｐゴシック" charset="0"/>
                <a:cs typeface="ＭＳ Ｐゴシック" charset="0"/>
              </a:rPr>
              <a:t>s </a:t>
            </a:r>
            <a:r>
              <a:rPr lang="en-US" sz="2800" dirty="0">
                <a:solidFill>
                  <a:schemeClr val="tx1"/>
                </a:solidFill>
                <a:latin typeface="Times" charset="0"/>
                <a:ea typeface="ＭＳ Ｐゴシック" charset="0"/>
                <a:cs typeface="ＭＳ Ｐゴシック" charset="0"/>
              </a:rPr>
              <a:t>equations</a:t>
            </a:r>
            <a:r>
              <a:rPr lang="en-US" sz="2800" dirty="0" smtClean="0">
                <a:solidFill>
                  <a:schemeClr val="tx1"/>
                </a:solidFill>
                <a:latin typeface="Times" charset="0"/>
                <a:ea typeface="ＭＳ Ｐゴシック" charset="0"/>
                <a:cs typeface="ＭＳ Ｐゴシック" charset="0"/>
              </a:rPr>
              <a:t>…</a:t>
            </a:r>
            <a:r>
              <a:rPr lang="en-US" altLang="ja-JP" sz="2800" dirty="0" smtClean="0">
                <a:solidFill>
                  <a:schemeClr val="tx1"/>
                </a:solidFill>
                <a:latin typeface="Times" charset="0"/>
                <a:ea typeface="ＭＳ Ｐゴシック" charset="0"/>
                <a:cs typeface="ＭＳ Ｐゴシック" charset="0"/>
              </a:rPr>
              <a:t>”</a:t>
            </a:r>
            <a:endParaRPr lang="en-US" sz="2800" dirty="0">
              <a:solidFill>
                <a:schemeClr val="tx1"/>
              </a:solidFill>
              <a:latin typeface="Times" charset="0"/>
              <a:ea typeface="ＭＳ Ｐゴシック" charset="0"/>
              <a:cs typeface="ＭＳ Ｐゴシック" charset="0"/>
            </a:endParaRPr>
          </a:p>
        </p:txBody>
      </p:sp>
      <p:grpSp>
        <p:nvGrpSpPr>
          <p:cNvPr id="7" name="Group 6"/>
          <p:cNvGrpSpPr/>
          <p:nvPr/>
        </p:nvGrpSpPr>
        <p:grpSpPr>
          <a:xfrm>
            <a:off x="1447800" y="1676400"/>
            <a:ext cx="2514600" cy="1190625"/>
            <a:chOff x="1447800" y="1676400"/>
            <a:chExt cx="2514600" cy="1190625"/>
          </a:xfrm>
        </p:grpSpPr>
        <p:sp>
          <p:nvSpPr>
            <p:cNvPr id="3" name="Freeform 2"/>
            <p:cNvSpPr/>
            <p:nvPr/>
          </p:nvSpPr>
          <p:spPr>
            <a:xfrm>
              <a:off x="1593850" y="1817887"/>
              <a:ext cx="1639866" cy="976973"/>
            </a:xfrm>
            <a:custGeom>
              <a:avLst/>
              <a:gdLst>
                <a:gd name="connsiteX0" fmla="*/ 69782 w 1639866"/>
                <a:gd name="connsiteY0" fmla="*/ 55827 h 976973"/>
                <a:gd name="connsiteX1" fmla="*/ 1604976 w 1639866"/>
                <a:gd name="connsiteY1" fmla="*/ 0 h 976973"/>
                <a:gd name="connsiteX2" fmla="*/ 1639866 w 1639866"/>
                <a:gd name="connsiteY2" fmla="*/ 851362 h 976973"/>
                <a:gd name="connsiteX3" fmla="*/ 0 w 1639866"/>
                <a:gd name="connsiteY3" fmla="*/ 976973 h 976973"/>
                <a:gd name="connsiteX4" fmla="*/ 69782 w 1639866"/>
                <a:gd name="connsiteY4" fmla="*/ 55827 h 97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9866" h="976973">
                  <a:moveTo>
                    <a:pt x="69782" y="55827"/>
                  </a:moveTo>
                  <a:lnTo>
                    <a:pt x="1604976" y="0"/>
                  </a:lnTo>
                  <a:lnTo>
                    <a:pt x="1639866" y="851362"/>
                  </a:lnTo>
                  <a:lnTo>
                    <a:pt x="0" y="976973"/>
                  </a:lnTo>
                  <a:lnTo>
                    <a:pt x="69782" y="55827"/>
                  </a:lnTo>
                  <a:close/>
                </a:path>
              </a:pathLst>
            </a:custGeom>
            <a:solidFill>
              <a:srgbClr val="C8DCFF"/>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5064" name="Rectangle 6"/>
            <p:cNvSpPr>
              <a:spLocks noChangeArrowheads="1"/>
            </p:cNvSpPr>
            <p:nvPr/>
          </p:nvSpPr>
          <p:spPr bwMode="auto">
            <a:xfrm>
              <a:off x="1447800" y="1676400"/>
              <a:ext cx="2514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latin typeface="Times"/>
                  <a:cs typeface="Times"/>
                </a:rPr>
                <a:t>Frozen electromagnetic waves are possible in any inertial frame of reference.</a:t>
              </a:r>
            </a:p>
          </p:txBody>
        </p:sp>
      </p:grpSp>
      <p:pic>
        <p:nvPicPr>
          <p:cNvPr id="4506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52400"/>
            <a:ext cx="106045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2"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5204" y="755155"/>
            <a:ext cx="43021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p:cNvGrpSpPr/>
          <p:nvPr/>
        </p:nvGrpSpPr>
        <p:grpSpPr>
          <a:xfrm>
            <a:off x="4193123" y="2285341"/>
            <a:ext cx="3266540" cy="1267484"/>
            <a:chOff x="4193123" y="2285341"/>
            <a:chExt cx="3266540" cy="1267484"/>
          </a:xfrm>
        </p:grpSpPr>
        <p:sp>
          <p:nvSpPr>
            <p:cNvPr id="22" name="Freeform 21"/>
            <p:cNvSpPr/>
            <p:nvPr/>
          </p:nvSpPr>
          <p:spPr>
            <a:xfrm>
              <a:off x="5156856" y="2504019"/>
              <a:ext cx="1639866" cy="976973"/>
            </a:xfrm>
            <a:custGeom>
              <a:avLst/>
              <a:gdLst>
                <a:gd name="connsiteX0" fmla="*/ 69782 w 1639866"/>
                <a:gd name="connsiteY0" fmla="*/ 55827 h 976973"/>
                <a:gd name="connsiteX1" fmla="*/ 1604976 w 1639866"/>
                <a:gd name="connsiteY1" fmla="*/ 0 h 976973"/>
                <a:gd name="connsiteX2" fmla="*/ 1639866 w 1639866"/>
                <a:gd name="connsiteY2" fmla="*/ 851362 h 976973"/>
                <a:gd name="connsiteX3" fmla="*/ 0 w 1639866"/>
                <a:gd name="connsiteY3" fmla="*/ 976973 h 976973"/>
                <a:gd name="connsiteX4" fmla="*/ 69782 w 1639866"/>
                <a:gd name="connsiteY4" fmla="*/ 55827 h 97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9866" h="976973">
                  <a:moveTo>
                    <a:pt x="69782" y="55827"/>
                  </a:moveTo>
                  <a:lnTo>
                    <a:pt x="1604976" y="0"/>
                  </a:lnTo>
                  <a:lnTo>
                    <a:pt x="1639866" y="851362"/>
                  </a:lnTo>
                  <a:lnTo>
                    <a:pt x="0" y="976973"/>
                  </a:lnTo>
                  <a:lnTo>
                    <a:pt x="69782" y="55827"/>
                  </a:lnTo>
                  <a:close/>
                </a:path>
              </a:pathLst>
            </a:custGeom>
            <a:solidFill>
              <a:srgbClr val="FFC8FF"/>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5065" name="Rectangle 10"/>
            <p:cNvSpPr>
              <a:spLocks noChangeArrowheads="1"/>
            </p:cNvSpPr>
            <p:nvPr/>
          </p:nvSpPr>
          <p:spPr bwMode="auto">
            <a:xfrm>
              <a:off x="4876800" y="2362200"/>
              <a:ext cx="2582863"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atin typeface="Times"/>
                  <a:cs typeface="Times"/>
                </a:rPr>
                <a:t>Frozen electromagnetic waves must be admissible in electrostatics and magnetostatics.</a:t>
              </a:r>
            </a:p>
          </p:txBody>
        </p:sp>
        <p:sp>
          <p:nvSpPr>
            <p:cNvPr id="2" name="Right Arrow 1"/>
            <p:cNvSpPr/>
            <p:nvPr/>
          </p:nvSpPr>
          <p:spPr>
            <a:xfrm rot="1572333">
              <a:off x="4193123" y="2285341"/>
              <a:ext cx="397133" cy="229259"/>
            </a:xfrm>
            <a:prstGeom prst="rightArrow">
              <a:avLst/>
            </a:prstGeom>
            <a:solidFill>
              <a:srgbClr val="FF0000"/>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6" name="Group 5"/>
          <p:cNvGrpSpPr/>
          <p:nvPr/>
        </p:nvGrpSpPr>
        <p:grpSpPr>
          <a:xfrm>
            <a:off x="4193121" y="5115525"/>
            <a:ext cx="3423704" cy="783625"/>
            <a:chOff x="4193121" y="5115525"/>
            <a:chExt cx="3423704" cy="783625"/>
          </a:xfrm>
        </p:grpSpPr>
        <p:sp>
          <p:nvSpPr>
            <p:cNvPr id="23" name="Freeform 22"/>
            <p:cNvSpPr/>
            <p:nvPr/>
          </p:nvSpPr>
          <p:spPr>
            <a:xfrm>
              <a:off x="5310391" y="5339447"/>
              <a:ext cx="1639866" cy="500466"/>
            </a:xfrm>
            <a:custGeom>
              <a:avLst/>
              <a:gdLst>
                <a:gd name="connsiteX0" fmla="*/ 69782 w 1639866"/>
                <a:gd name="connsiteY0" fmla="*/ 55827 h 976973"/>
                <a:gd name="connsiteX1" fmla="*/ 1604976 w 1639866"/>
                <a:gd name="connsiteY1" fmla="*/ 0 h 976973"/>
                <a:gd name="connsiteX2" fmla="*/ 1639866 w 1639866"/>
                <a:gd name="connsiteY2" fmla="*/ 851362 h 976973"/>
                <a:gd name="connsiteX3" fmla="*/ 0 w 1639866"/>
                <a:gd name="connsiteY3" fmla="*/ 976973 h 976973"/>
                <a:gd name="connsiteX4" fmla="*/ 69782 w 1639866"/>
                <a:gd name="connsiteY4" fmla="*/ 55827 h 97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9866" h="976973">
                  <a:moveTo>
                    <a:pt x="69782" y="55827"/>
                  </a:moveTo>
                  <a:lnTo>
                    <a:pt x="1604976" y="0"/>
                  </a:lnTo>
                  <a:lnTo>
                    <a:pt x="1639866" y="851362"/>
                  </a:lnTo>
                  <a:lnTo>
                    <a:pt x="0" y="976973"/>
                  </a:lnTo>
                  <a:lnTo>
                    <a:pt x="69782" y="55827"/>
                  </a:lnTo>
                  <a:close/>
                </a:path>
              </a:pathLst>
            </a:custGeom>
            <a:solidFill>
              <a:srgbClr val="C8FFC8"/>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5068" name="Rectangle 14"/>
            <p:cNvSpPr>
              <a:spLocks noChangeArrowheads="1"/>
            </p:cNvSpPr>
            <p:nvPr/>
          </p:nvSpPr>
          <p:spPr bwMode="auto">
            <a:xfrm>
              <a:off x="4953000" y="5257800"/>
              <a:ext cx="26638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latin typeface="Times"/>
                  <a:cs typeface="Times"/>
                </a:rPr>
                <a:t>BUT </a:t>
              </a:r>
              <a:r>
                <a:rPr lang="en-US" dirty="0" smtClean="0">
                  <a:latin typeface="Times"/>
                  <a:cs typeface="Times"/>
                </a:rPr>
                <a:t>Maxwell’s </a:t>
              </a:r>
              <a:r>
                <a:rPr lang="en-US" dirty="0">
                  <a:latin typeface="Times"/>
                  <a:cs typeface="Times"/>
                </a:rPr>
                <a:t>equations prohibit frozen waves.</a:t>
              </a:r>
            </a:p>
          </p:txBody>
        </p:sp>
        <p:sp>
          <p:nvSpPr>
            <p:cNvPr id="18" name="Right Arrow 17"/>
            <p:cNvSpPr/>
            <p:nvPr/>
          </p:nvSpPr>
          <p:spPr>
            <a:xfrm rot="1572333">
              <a:off x="4193121" y="5115525"/>
              <a:ext cx="397133" cy="229259"/>
            </a:xfrm>
            <a:prstGeom prst="rightArrow">
              <a:avLst/>
            </a:prstGeom>
            <a:solidFill>
              <a:srgbClr val="FF0000"/>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5" name="Group 4"/>
          <p:cNvGrpSpPr/>
          <p:nvPr/>
        </p:nvGrpSpPr>
        <p:grpSpPr>
          <a:xfrm>
            <a:off x="923925" y="3635620"/>
            <a:ext cx="3681546" cy="1774580"/>
            <a:chOff x="923925" y="3635620"/>
            <a:chExt cx="3681546" cy="1774580"/>
          </a:xfrm>
        </p:grpSpPr>
        <p:sp>
          <p:nvSpPr>
            <p:cNvPr id="21" name="Freeform 20"/>
            <p:cNvSpPr/>
            <p:nvPr/>
          </p:nvSpPr>
          <p:spPr>
            <a:xfrm>
              <a:off x="1207222" y="3944252"/>
              <a:ext cx="2177184" cy="1432818"/>
            </a:xfrm>
            <a:custGeom>
              <a:avLst/>
              <a:gdLst>
                <a:gd name="connsiteX0" fmla="*/ 69782 w 1639866"/>
                <a:gd name="connsiteY0" fmla="*/ 55827 h 976973"/>
                <a:gd name="connsiteX1" fmla="*/ 1604976 w 1639866"/>
                <a:gd name="connsiteY1" fmla="*/ 0 h 976973"/>
                <a:gd name="connsiteX2" fmla="*/ 1639866 w 1639866"/>
                <a:gd name="connsiteY2" fmla="*/ 851362 h 976973"/>
                <a:gd name="connsiteX3" fmla="*/ 0 w 1639866"/>
                <a:gd name="connsiteY3" fmla="*/ 976973 h 976973"/>
                <a:gd name="connsiteX4" fmla="*/ 69782 w 1639866"/>
                <a:gd name="connsiteY4" fmla="*/ 55827 h 97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9866" h="976973">
                  <a:moveTo>
                    <a:pt x="69782" y="55827"/>
                  </a:moveTo>
                  <a:lnTo>
                    <a:pt x="1604976" y="0"/>
                  </a:lnTo>
                  <a:lnTo>
                    <a:pt x="1639866" y="851362"/>
                  </a:lnTo>
                  <a:lnTo>
                    <a:pt x="0" y="976973"/>
                  </a:lnTo>
                  <a:lnTo>
                    <a:pt x="69782" y="55827"/>
                  </a:lnTo>
                  <a:close/>
                </a:path>
              </a:pathLst>
            </a:custGeom>
            <a:solidFill>
              <a:srgbClr val="FFC8C8"/>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5067" name="Rectangle 13"/>
            <p:cNvSpPr>
              <a:spLocks noChangeArrowheads="1"/>
            </p:cNvSpPr>
            <p:nvPr/>
          </p:nvSpPr>
          <p:spPr bwMode="auto">
            <a:xfrm>
              <a:off x="923925" y="3732213"/>
              <a:ext cx="3343275" cy="167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latin typeface="Times"/>
                  <a:cs typeface="Times"/>
                </a:rPr>
                <a:t>Electrostatics and </a:t>
              </a:r>
              <a:r>
                <a:rPr lang="en-US" dirty="0" err="1">
                  <a:latin typeface="Times"/>
                  <a:cs typeface="Times"/>
                </a:rPr>
                <a:t>magnetostatics</a:t>
              </a:r>
              <a:r>
                <a:rPr lang="en-US" dirty="0">
                  <a:latin typeface="Times"/>
                  <a:cs typeface="Times"/>
                </a:rPr>
                <a:t> of an emission theory should agree with the electrostatics and </a:t>
              </a:r>
              <a:r>
                <a:rPr lang="en-US" dirty="0" err="1">
                  <a:latin typeface="Times"/>
                  <a:cs typeface="Times"/>
                </a:rPr>
                <a:t>magnetostatics</a:t>
              </a:r>
              <a:r>
                <a:rPr lang="en-US" dirty="0">
                  <a:latin typeface="Times"/>
                  <a:cs typeface="Times"/>
                </a:rPr>
                <a:t> of </a:t>
              </a:r>
              <a:r>
                <a:rPr lang="en-US" dirty="0" smtClean="0">
                  <a:latin typeface="Times"/>
                  <a:cs typeface="Times"/>
                </a:rPr>
                <a:t>Maxwell’s </a:t>
              </a:r>
              <a:r>
                <a:rPr lang="en-US" dirty="0">
                  <a:latin typeface="Times"/>
                  <a:cs typeface="Times"/>
                </a:rPr>
                <a:t>theory. </a:t>
              </a:r>
              <a:r>
                <a:rPr lang="en-US" sz="1400" dirty="0">
                  <a:latin typeface="Times"/>
                  <a:cs typeface="Times"/>
                </a:rPr>
                <a:t>(Oldest and most secure part of theory.)</a:t>
              </a:r>
              <a:endParaRPr lang="en-US" dirty="0">
                <a:latin typeface="Times"/>
                <a:cs typeface="Times"/>
              </a:endParaRPr>
            </a:p>
          </p:txBody>
        </p:sp>
        <p:sp>
          <p:nvSpPr>
            <p:cNvPr id="19" name="Right Arrow 18"/>
            <p:cNvSpPr/>
            <p:nvPr/>
          </p:nvSpPr>
          <p:spPr>
            <a:xfrm rot="9132155">
              <a:off x="4208338" y="3635620"/>
              <a:ext cx="397133" cy="229259"/>
            </a:xfrm>
            <a:prstGeom prst="rightArrow">
              <a:avLst/>
            </a:prstGeom>
            <a:solidFill>
              <a:srgbClr val="FF0000"/>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11134826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8C46062A-BE62-B942-BA01-50519E897C68}" type="slidenum">
              <a:rPr lang="en-US" sz="1400"/>
              <a:pPr/>
              <a:t>59</a:t>
            </a:fld>
            <a:endParaRPr lang="en-US" sz="1400"/>
          </a:p>
        </p:txBody>
      </p:sp>
      <p:sp>
        <p:nvSpPr>
          <p:cNvPr id="47107" name="Rectangle 2"/>
          <p:cNvSpPr>
            <a:spLocks noGrp="1" noChangeArrowheads="1"/>
          </p:cNvSpPr>
          <p:nvPr>
            <p:ph type="title"/>
          </p:nvPr>
        </p:nvSpPr>
        <p:spPr>
          <a:xfrm>
            <a:off x="1779430" y="203200"/>
            <a:ext cx="5805645" cy="1349375"/>
          </a:xfrm>
        </p:spPr>
        <p:txBody>
          <a:bodyPr>
            <a:noAutofit/>
          </a:bodyPr>
          <a:lstStyle/>
          <a:p>
            <a:pPr eaLnBrk="1" hangingPunct="1"/>
            <a:r>
              <a:rPr lang="en-US" altLang="ja-JP" sz="2400" dirty="0" smtClean="0">
                <a:solidFill>
                  <a:schemeClr val="tx1"/>
                </a:solidFill>
                <a:latin typeface="Times" charset="0"/>
                <a:ea typeface="ＭＳ Ｐゴシック" charset="0"/>
                <a:cs typeface="ＭＳ Ｐゴシック" charset="0"/>
              </a:rPr>
              <a:t>“</a:t>
            </a:r>
            <a:r>
              <a:rPr lang="en-US" sz="2400" dirty="0" smtClean="0">
                <a:solidFill>
                  <a:schemeClr val="tx1"/>
                </a:solidFill>
                <a:latin typeface="Times" charset="0"/>
                <a:ea typeface="ＭＳ Ｐゴシック" charset="0"/>
                <a:cs typeface="ＭＳ Ｐゴシック" charset="0"/>
              </a:rPr>
              <a:t>…</a:t>
            </a:r>
            <a:r>
              <a:rPr lang="en-US" sz="2400" dirty="0">
                <a:solidFill>
                  <a:schemeClr val="tx1"/>
                </a:solidFill>
                <a:latin typeface="Times" charset="0"/>
                <a:ea typeface="ＭＳ Ｐゴシック" charset="0"/>
                <a:cs typeface="ＭＳ Ｐゴシック" charset="0"/>
              </a:rPr>
              <a:t>For how should the first observer know or be able to determine, that he is in a state of fast uniform motion</a:t>
            </a:r>
            <a:r>
              <a:rPr lang="en-US" sz="2400" dirty="0" smtClean="0">
                <a:solidFill>
                  <a:schemeClr val="tx1"/>
                </a:solidFill>
                <a:latin typeface="Times" charset="0"/>
                <a:ea typeface="ＭＳ Ｐゴシック" charset="0"/>
                <a:cs typeface="ＭＳ Ｐゴシック" charset="0"/>
              </a:rPr>
              <a:t>?</a:t>
            </a:r>
            <a:r>
              <a:rPr lang="en-US" altLang="ja-JP" sz="2400" dirty="0" smtClean="0">
                <a:solidFill>
                  <a:schemeClr val="tx1"/>
                </a:solidFill>
                <a:latin typeface="Times" charset="0"/>
                <a:ea typeface="ＭＳ Ｐゴシック" charset="0"/>
                <a:cs typeface="ＭＳ Ｐゴシック" charset="0"/>
              </a:rPr>
              <a:t>”</a:t>
            </a:r>
            <a:endParaRPr lang="en-US" sz="2400" dirty="0">
              <a:solidFill>
                <a:schemeClr val="tx1"/>
              </a:solidFill>
              <a:latin typeface="Times" charset="0"/>
              <a:ea typeface="ＭＳ Ｐゴシック" charset="0"/>
              <a:cs typeface="ＭＳ Ｐゴシック" charset="0"/>
            </a:endParaRPr>
          </a:p>
        </p:txBody>
      </p:sp>
      <p:pic>
        <p:nvPicPr>
          <p:cNvPr id="4710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950" y="314325"/>
            <a:ext cx="106045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0806" y="498508"/>
            <a:ext cx="43021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2" name="Rectangle 22"/>
          <p:cNvSpPr>
            <a:spLocks noChangeArrowheads="1"/>
          </p:cNvSpPr>
          <p:nvPr/>
        </p:nvSpPr>
        <p:spPr bwMode="auto">
          <a:xfrm>
            <a:off x="2344178" y="1573612"/>
            <a:ext cx="4870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latin typeface="Times"/>
                <a:cs typeface="Times"/>
              </a:rPr>
              <a:t>i.e., fast uniform motion </a:t>
            </a:r>
            <a:r>
              <a:rPr lang="en-US" i="1" dirty="0">
                <a:latin typeface="Times"/>
                <a:cs typeface="Times"/>
              </a:rPr>
              <a:t>with respect to the source</a:t>
            </a:r>
            <a:r>
              <a:rPr lang="en-US" dirty="0">
                <a:latin typeface="Times"/>
                <a:cs typeface="Times"/>
              </a:rPr>
              <a:t>.</a:t>
            </a:r>
          </a:p>
        </p:txBody>
      </p:sp>
      <p:grpSp>
        <p:nvGrpSpPr>
          <p:cNvPr id="5" name="Group 4"/>
          <p:cNvGrpSpPr/>
          <p:nvPr/>
        </p:nvGrpSpPr>
        <p:grpSpPr>
          <a:xfrm>
            <a:off x="566738" y="2282826"/>
            <a:ext cx="7700962" cy="1358900"/>
            <a:chOff x="566738" y="2282826"/>
            <a:chExt cx="7700962" cy="1358900"/>
          </a:xfrm>
        </p:grpSpPr>
        <p:sp>
          <p:nvSpPr>
            <p:cNvPr id="4" name="Freeform 3"/>
            <p:cNvSpPr/>
            <p:nvPr/>
          </p:nvSpPr>
          <p:spPr>
            <a:xfrm>
              <a:off x="1242112" y="2386605"/>
              <a:ext cx="6692050" cy="1186324"/>
            </a:xfrm>
            <a:custGeom>
              <a:avLst/>
              <a:gdLst>
                <a:gd name="connsiteX0" fmla="*/ 265170 w 6692050"/>
                <a:gd name="connsiteY0" fmla="*/ 0 h 1186324"/>
                <a:gd name="connsiteX1" fmla="*/ 265170 w 6692050"/>
                <a:gd name="connsiteY1" fmla="*/ 0 h 1186324"/>
                <a:gd name="connsiteX2" fmla="*/ 327973 w 6692050"/>
                <a:gd name="connsiteY2" fmla="*/ 0 h 1186324"/>
                <a:gd name="connsiteX3" fmla="*/ 6692050 w 6692050"/>
                <a:gd name="connsiteY3" fmla="*/ 41870 h 1186324"/>
                <a:gd name="connsiteX4" fmla="*/ 6636225 w 6692050"/>
                <a:gd name="connsiteY4" fmla="*/ 1186324 h 1186324"/>
                <a:gd name="connsiteX5" fmla="*/ 6573422 w 6692050"/>
                <a:gd name="connsiteY5" fmla="*/ 1186324 h 1186324"/>
                <a:gd name="connsiteX6" fmla="*/ 0 w 6692050"/>
                <a:gd name="connsiteY6" fmla="*/ 1081648 h 1186324"/>
                <a:gd name="connsiteX7" fmla="*/ 265170 w 6692050"/>
                <a:gd name="connsiteY7" fmla="*/ 0 h 1186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92050" h="1186324">
                  <a:moveTo>
                    <a:pt x="265170" y="0"/>
                  </a:moveTo>
                  <a:lnTo>
                    <a:pt x="265170" y="0"/>
                  </a:lnTo>
                  <a:lnTo>
                    <a:pt x="327973" y="0"/>
                  </a:lnTo>
                  <a:lnTo>
                    <a:pt x="6692050" y="41870"/>
                  </a:lnTo>
                  <a:lnTo>
                    <a:pt x="6636225" y="1186324"/>
                  </a:lnTo>
                  <a:lnTo>
                    <a:pt x="6573422" y="1186324"/>
                  </a:lnTo>
                  <a:lnTo>
                    <a:pt x="0" y="1081648"/>
                  </a:lnTo>
                  <a:lnTo>
                    <a:pt x="265170" y="0"/>
                  </a:lnTo>
                  <a:close/>
                </a:path>
              </a:pathLst>
            </a:custGeom>
            <a:solidFill>
              <a:srgbClr val="CCFFCC"/>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7113" name="Rectangle 23"/>
            <p:cNvSpPr>
              <a:spLocks noChangeArrowheads="1"/>
            </p:cNvSpPr>
            <p:nvPr/>
          </p:nvSpPr>
          <p:spPr bwMode="auto">
            <a:xfrm>
              <a:off x="566738" y="2298701"/>
              <a:ext cx="3335337"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2800" dirty="0">
                  <a:latin typeface="Times"/>
                  <a:cs typeface="Times"/>
                </a:rPr>
                <a:t>Why</a:t>
              </a:r>
              <a:r>
                <a:rPr lang="en-US" sz="2400" dirty="0">
                  <a:latin typeface="Times"/>
                  <a:cs typeface="Times"/>
                </a:rPr>
                <a:t> should</a:t>
              </a:r>
              <a:r>
                <a:rPr lang="en-US" dirty="0">
                  <a:latin typeface="Times"/>
                  <a:cs typeface="Times"/>
                </a:rPr>
                <a:t> </a:t>
              </a:r>
              <a:r>
                <a:rPr lang="en-US" altLang="ja-JP" dirty="0" smtClean="0">
                  <a:latin typeface="Times"/>
                  <a:cs typeface="Times"/>
                </a:rPr>
                <a:t>“</a:t>
              </a:r>
              <a:r>
                <a:rPr lang="en-US" dirty="0" smtClean="0">
                  <a:latin typeface="Times"/>
                  <a:cs typeface="Times"/>
                </a:rPr>
                <a:t>the </a:t>
              </a:r>
              <a:r>
                <a:rPr lang="en-US" dirty="0">
                  <a:latin typeface="Times"/>
                  <a:cs typeface="Times"/>
                </a:rPr>
                <a:t>first observer know or be able to determine , that he is in a state of fast uniform </a:t>
              </a:r>
              <a:r>
                <a:rPr lang="en-US" dirty="0" smtClean="0">
                  <a:latin typeface="Times"/>
                  <a:cs typeface="Times"/>
                </a:rPr>
                <a:t>motion</a:t>
              </a:r>
              <a:r>
                <a:rPr lang="en-US" altLang="ja-JP" dirty="0" smtClean="0">
                  <a:latin typeface="Times"/>
                  <a:cs typeface="Times"/>
                </a:rPr>
                <a:t>”</a:t>
              </a:r>
              <a:r>
                <a:rPr lang="en-US" dirty="0" smtClean="0">
                  <a:latin typeface="Times"/>
                  <a:cs typeface="Times"/>
                </a:rPr>
                <a:t>?</a:t>
              </a:r>
              <a:endParaRPr lang="en-US" sz="1600" dirty="0">
                <a:latin typeface="Times"/>
                <a:cs typeface="Times"/>
              </a:endParaRPr>
            </a:p>
          </p:txBody>
        </p:sp>
        <p:sp>
          <p:nvSpPr>
            <p:cNvPr id="47114" name="Rectangle 24"/>
            <p:cNvSpPr>
              <a:spLocks noChangeArrowheads="1"/>
            </p:cNvSpPr>
            <p:nvPr/>
          </p:nvSpPr>
          <p:spPr bwMode="auto">
            <a:xfrm>
              <a:off x="5345113" y="2282826"/>
              <a:ext cx="2922587"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a:latin typeface="Times"/>
                  <a:cs typeface="Times"/>
                </a:rPr>
                <a:t>O</a:t>
              </a:r>
              <a:r>
                <a:rPr lang="en-US" sz="2400">
                  <a:latin typeface="Times"/>
                  <a:cs typeface="Times"/>
                </a:rPr>
                <a:t>therwise</a:t>
              </a:r>
              <a:endParaRPr lang="en-US">
                <a:latin typeface="Times"/>
                <a:cs typeface="Times"/>
              </a:endParaRPr>
            </a:p>
            <a:p>
              <a:r>
                <a:rPr lang="en-US">
                  <a:latin typeface="Times"/>
                  <a:cs typeface="Times"/>
                </a:rPr>
                <a:t>the theory is indeterministic! The present does not fix the future.</a:t>
              </a:r>
            </a:p>
          </p:txBody>
        </p:sp>
        <p:sp>
          <p:nvSpPr>
            <p:cNvPr id="3" name="Right Arrow 2"/>
            <p:cNvSpPr/>
            <p:nvPr/>
          </p:nvSpPr>
          <p:spPr>
            <a:xfrm>
              <a:off x="4479975" y="2819264"/>
              <a:ext cx="439624" cy="376833"/>
            </a:xfrm>
            <a:prstGeom prst="rightArrow">
              <a:avLst/>
            </a:prstGeom>
            <a:solidFill>
              <a:srgbClr val="FF0000"/>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13045705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95983" y="1224896"/>
            <a:ext cx="4953249" cy="523220"/>
          </a:xfrm>
          <a:prstGeom prst="rect">
            <a:avLst/>
          </a:prstGeom>
          <a:noFill/>
        </p:spPr>
        <p:txBody>
          <a:bodyPr wrap="none" rtlCol="0">
            <a:spAutoFit/>
          </a:bodyPr>
          <a:lstStyle/>
          <a:p>
            <a:r>
              <a:rPr lang="en-US" sz="2800" b="1" dirty="0" smtClean="0">
                <a:solidFill>
                  <a:srgbClr val="FF0000"/>
                </a:solidFill>
              </a:rPr>
              <a:t>Speed-Distance </a:t>
            </a:r>
            <a:r>
              <a:rPr lang="en-US" sz="2800" b="1" dirty="0" smtClean="0"/>
              <a:t>Law of Fall:</a:t>
            </a:r>
            <a:endParaRPr lang="en-US" sz="2800" b="1" dirty="0"/>
          </a:p>
        </p:txBody>
      </p:sp>
      <p:pic>
        <p:nvPicPr>
          <p:cNvPr id="5" name="Picture 4"/>
          <p:cNvPicPr>
            <a:picLocks noChangeAspect="1"/>
          </p:cNvPicPr>
          <p:nvPr/>
        </p:nvPicPr>
        <p:blipFill>
          <a:blip r:embed="rId2"/>
          <a:stretch>
            <a:fillRect/>
          </a:stretch>
        </p:blipFill>
        <p:spPr>
          <a:xfrm>
            <a:off x="6499412" y="1306325"/>
            <a:ext cx="1079500" cy="330200"/>
          </a:xfrm>
          <a:prstGeom prst="rect">
            <a:avLst/>
          </a:prstGeom>
        </p:spPr>
      </p:pic>
      <p:sp>
        <p:nvSpPr>
          <p:cNvPr id="6" name="TextBox 5"/>
          <p:cNvSpPr txBox="1"/>
          <p:nvPr/>
        </p:nvSpPr>
        <p:spPr>
          <a:xfrm>
            <a:off x="3609231" y="2465294"/>
            <a:ext cx="5003429" cy="3046988"/>
          </a:xfrm>
          <a:prstGeom prst="rect">
            <a:avLst/>
          </a:prstGeom>
          <a:noFill/>
        </p:spPr>
        <p:txBody>
          <a:bodyPr wrap="square" rtlCol="0">
            <a:spAutoFit/>
          </a:bodyPr>
          <a:lstStyle/>
          <a:p>
            <a:pPr algn="r"/>
            <a:r>
              <a:rPr lang="en-US" sz="2400" b="1" dirty="0" smtClean="0"/>
              <a:t>“… has so much the </a:t>
            </a:r>
            <a:r>
              <a:rPr lang="en-US" sz="2400" b="1" dirty="0" smtClean="0">
                <a:solidFill>
                  <a:srgbClr val="FF0000"/>
                </a:solidFill>
              </a:rPr>
              <a:t>plausible </a:t>
            </a:r>
            <a:r>
              <a:rPr lang="en-US" sz="2400" b="1" dirty="0" smtClean="0"/>
              <a:t>and </a:t>
            </a:r>
            <a:r>
              <a:rPr lang="en-US" sz="2400" b="1" dirty="0" smtClean="0">
                <a:solidFill>
                  <a:srgbClr val="FF0000"/>
                </a:solidFill>
              </a:rPr>
              <a:t>probable</a:t>
            </a:r>
            <a:r>
              <a:rPr lang="en-US" sz="2400" b="1" dirty="0" smtClean="0"/>
              <a:t>, that our Author himself… had labored for some time under the same fallacy.”</a:t>
            </a:r>
          </a:p>
          <a:p>
            <a:pPr algn="r"/>
            <a:endParaRPr lang="en-US" sz="2400" b="1" dirty="0" smtClean="0"/>
          </a:p>
          <a:p>
            <a:pPr algn="r"/>
            <a:endParaRPr lang="en-US" sz="2400" b="1" dirty="0" smtClean="0"/>
          </a:p>
          <a:p>
            <a:pPr algn="r"/>
            <a:r>
              <a:rPr lang="en-US" sz="2400" b="1" dirty="0" smtClean="0"/>
              <a:t>— </a:t>
            </a:r>
            <a:r>
              <a:rPr lang="en-US" sz="2400" b="1" dirty="0" err="1" smtClean="0"/>
              <a:t>Salviati</a:t>
            </a:r>
            <a:endParaRPr lang="en-US" sz="2400" b="1" dirty="0" smtClean="0"/>
          </a:p>
          <a:p>
            <a:pPr algn="r"/>
            <a:r>
              <a:rPr lang="en-US" sz="2400" b="1" i="1" dirty="0" smtClean="0"/>
              <a:t>Two New Sciences</a:t>
            </a:r>
            <a:endParaRPr lang="en-US" sz="2400" b="1" dirty="0"/>
          </a:p>
        </p:txBody>
      </p:sp>
      <p:pic>
        <p:nvPicPr>
          <p:cNvPr id="8" name="Picture 7" descr="GalileoSketch.jpg"/>
          <p:cNvPicPr>
            <a:picLocks noChangeAspect="1"/>
          </p:cNvPicPr>
          <p:nvPr/>
        </p:nvPicPr>
        <p:blipFill>
          <a:blip r:embed="rId3"/>
          <a:stretch>
            <a:fillRect/>
          </a:stretch>
        </p:blipFill>
        <p:spPr>
          <a:xfrm>
            <a:off x="0" y="2465294"/>
            <a:ext cx="3854824" cy="4069610"/>
          </a:xfrm>
          <a:prstGeom prst="rect">
            <a:avLst/>
          </a:prstGeom>
        </p:spPr>
      </p:pic>
      <p:sp>
        <p:nvSpPr>
          <p:cNvPr id="7" name="Slide Number Placeholder 6"/>
          <p:cNvSpPr>
            <a:spLocks noGrp="1"/>
          </p:cNvSpPr>
          <p:nvPr>
            <p:ph type="sldNum" sz="quarter" idx="12"/>
          </p:nvPr>
        </p:nvSpPr>
        <p:spPr/>
        <p:txBody>
          <a:bodyPr/>
          <a:lstStyle/>
          <a:p>
            <a:fld id="{02D71155-A7FA-0349-9C74-59B383BFA775}" type="slidenum">
              <a:rPr lang="en-US" smtClean="0"/>
              <a:pPr/>
              <a:t>6</a:t>
            </a:fld>
            <a:endParaRPr lang="en-US"/>
          </a:p>
        </p:txBody>
      </p:sp>
    </p:spTree>
    <p:extLst>
      <p:ext uri="{BB962C8B-B14F-4D97-AF65-F5344CB8AC3E}">
        <p14:creationId xmlns:p14="http://schemas.microsoft.com/office/powerpoint/2010/main" val="774114111"/>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536CC4CE-C5C3-5D44-B70E-CCAB9D72B353}" type="slidenum">
              <a:rPr lang="en-US" sz="1400"/>
              <a:pPr/>
              <a:t>60</a:t>
            </a:fld>
            <a:endParaRPr lang="en-US" sz="1400"/>
          </a:p>
        </p:txBody>
      </p:sp>
      <p:sp>
        <p:nvSpPr>
          <p:cNvPr id="49155" name="Rectangle 5"/>
          <p:cNvSpPr>
            <a:spLocks noGrp="1" noChangeArrowheads="1"/>
          </p:cNvSpPr>
          <p:nvPr>
            <p:ph type="title"/>
          </p:nvPr>
        </p:nvSpPr>
        <p:spPr>
          <a:xfrm>
            <a:off x="1773654" y="203200"/>
            <a:ext cx="5747921" cy="1349375"/>
          </a:xfrm>
        </p:spPr>
        <p:txBody>
          <a:bodyPr>
            <a:noAutofit/>
          </a:bodyPr>
          <a:lstStyle/>
          <a:p>
            <a:pPr eaLnBrk="1" hangingPunct="1"/>
            <a:r>
              <a:rPr lang="en-US" altLang="ja-JP" sz="2400" dirty="0" smtClean="0">
                <a:solidFill>
                  <a:schemeClr val="tx1"/>
                </a:solidFill>
                <a:latin typeface="Times" charset="0"/>
                <a:ea typeface="ＭＳ Ｐゴシック" charset="0"/>
                <a:cs typeface="ＭＳ Ｐゴシック" charset="0"/>
              </a:rPr>
              <a:t>“</a:t>
            </a:r>
            <a:r>
              <a:rPr lang="en-US" sz="2400" dirty="0" smtClean="0">
                <a:solidFill>
                  <a:schemeClr val="tx1"/>
                </a:solidFill>
                <a:latin typeface="Times" charset="0"/>
                <a:ea typeface="ＭＳ Ｐゴシック" charset="0"/>
                <a:cs typeface="ＭＳ Ｐゴシック" charset="0"/>
              </a:rPr>
              <a:t>…</a:t>
            </a:r>
            <a:r>
              <a:rPr lang="en-US" sz="2400" dirty="0">
                <a:solidFill>
                  <a:schemeClr val="tx1"/>
                </a:solidFill>
                <a:latin typeface="Times" charset="0"/>
                <a:ea typeface="ＭＳ Ｐゴシック" charset="0"/>
                <a:cs typeface="ＭＳ Ｐゴシック" charset="0"/>
              </a:rPr>
              <a:t>For how should the first observer know or be able to determine, that he is in a state of fast uniform motion</a:t>
            </a:r>
            <a:r>
              <a:rPr lang="en-US" sz="2400" dirty="0" smtClean="0">
                <a:solidFill>
                  <a:schemeClr val="tx1"/>
                </a:solidFill>
                <a:latin typeface="Times" charset="0"/>
                <a:ea typeface="ＭＳ Ｐゴシック" charset="0"/>
                <a:cs typeface="ＭＳ Ｐゴシック" charset="0"/>
              </a:rPr>
              <a:t>?</a:t>
            </a:r>
            <a:r>
              <a:rPr lang="en-US" altLang="ja-JP" sz="2400" dirty="0" smtClean="0">
                <a:solidFill>
                  <a:schemeClr val="tx1"/>
                </a:solidFill>
                <a:latin typeface="Times" charset="0"/>
                <a:ea typeface="ＭＳ Ｐゴシック" charset="0"/>
                <a:cs typeface="ＭＳ Ｐゴシック" charset="0"/>
              </a:rPr>
              <a:t>”</a:t>
            </a:r>
            <a:endParaRPr lang="en-US" sz="2400" dirty="0">
              <a:solidFill>
                <a:schemeClr val="tx1"/>
              </a:solidFill>
              <a:latin typeface="Times" charset="0"/>
              <a:ea typeface="ＭＳ Ｐゴシック" charset="0"/>
              <a:cs typeface="ＭＳ Ｐゴシック" charset="0"/>
            </a:endParaRPr>
          </a:p>
        </p:txBody>
      </p:sp>
      <p:pic>
        <p:nvPicPr>
          <p:cNvPr id="4915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950" y="314325"/>
            <a:ext cx="106045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0806" y="485775"/>
            <a:ext cx="43021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1"/>
          <p:cNvGrpSpPr/>
          <p:nvPr/>
        </p:nvGrpSpPr>
        <p:grpSpPr>
          <a:xfrm>
            <a:off x="831850" y="2997200"/>
            <a:ext cx="8132763" cy="1150938"/>
            <a:chOff x="831850" y="2997200"/>
            <a:chExt cx="8132763" cy="1150938"/>
          </a:xfrm>
        </p:grpSpPr>
        <p:sp>
          <p:nvSpPr>
            <p:cNvPr id="7" name="Freeform 6"/>
            <p:cNvSpPr/>
            <p:nvPr/>
          </p:nvSpPr>
          <p:spPr>
            <a:xfrm>
              <a:off x="1193265" y="3314729"/>
              <a:ext cx="1179309" cy="628054"/>
            </a:xfrm>
            <a:custGeom>
              <a:avLst/>
              <a:gdLst>
                <a:gd name="connsiteX0" fmla="*/ 83738 w 1179309"/>
                <a:gd name="connsiteY0" fmla="*/ 0 h 628054"/>
                <a:gd name="connsiteX1" fmla="*/ 1172330 w 1179309"/>
                <a:gd name="connsiteY1" fmla="*/ 76762 h 628054"/>
                <a:gd name="connsiteX2" fmla="*/ 1179309 w 1179309"/>
                <a:gd name="connsiteY2" fmla="*/ 628054 h 628054"/>
                <a:gd name="connsiteX3" fmla="*/ 0 w 1179309"/>
                <a:gd name="connsiteY3" fmla="*/ 607119 h 628054"/>
                <a:gd name="connsiteX4" fmla="*/ 83738 w 1179309"/>
                <a:gd name="connsiteY4" fmla="*/ 0 h 628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9309" h="628054">
                  <a:moveTo>
                    <a:pt x="83738" y="0"/>
                  </a:moveTo>
                  <a:lnTo>
                    <a:pt x="1172330" y="76762"/>
                  </a:lnTo>
                  <a:cubicBezTo>
                    <a:pt x="1174656" y="260526"/>
                    <a:pt x="1176983" y="444290"/>
                    <a:pt x="1179309" y="628054"/>
                  </a:cubicBezTo>
                  <a:lnTo>
                    <a:pt x="0" y="607119"/>
                  </a:lnTo>
                  <a:lnTo>
                    <a:pt x="83738" y="0"/>
                  </a:lnTo>
                  <a:close/>
                </a:path>
              </a:pathLst>
            </a:custGeom>
            <a:solidFill>
              <a:srgbClr val="C8FFC8"/>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Freeform 31"/>
            <p:cNvSpPr/>
            <p:nvPr/>
          </p:nvSpPr>
          <p:spPr>
            <a:xfrm>
              <a:off x="7411621" y="3251924"/>
              <a:ext cx="1179309" cy="628054"/>
            </a:xfrm>
            <a:custGeom>
              <a:avLst/>
              <a:gdLst>
                <a:gd name="connsiteX0" fmla="*/ 83738 w 1179309"/>
                <a:gd name="connsiteY0" fmla="*/ 0 h 628054"/>
                <a:gd name="connsiteX1" fmla="*/ 1172330 w 1179309"/>
                <a:gd name="connsiteY1" fmla="*/ 76762 h 628054"/>
                <a:gd name="connsiteX2" fmla="*/ 1179309 w 1179309"/>
                <a:gd name="connsiteY2" fmla="*/ 628054 h 628054"/>
                <a:gd name="connsiteX3" fmla="*/ 0 w 1179309"/>
                <a:gd name="connsiteY3" fmla="*/ 607119 h 628054"/>
                <a:gd name="connsiteX4" fmla="*/ 83738 w 1179309"/>
                <a:gd name="connsiteY4" fmla="*/ 0 h 628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9309" h="628054">
                  <a:moveTo>
                    <a:pt x="83738" y="0"/>
                  </a:moveTo>
                  <a:lnTo>
                    <a:pt x="1172330" y="76762"/>
                  </a:lnTo>
                  <a:cubicBezTo>
                    <a:pt x="1174656" y="260526"/>
                    <a:pt x="1176983" y="444290"/>
                    <a:pt x="1179309" y="628054"/>
                  </a:cubicBezTo>
                  <a:lnTo>
                    <a:pt x="0" y="607119"/>
                  </a:lnTo>
                  <a:lnTo>
                    <a:pt x="83738" y="0"/>
                  </a:lnTo>
                  <a:close/>
                </a:path>
              </a:pathLst>
            </a:custGeom>
            <a:solidFill>
              <a:srgbClr val="C8FFC8"/>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9167" name="Picture 18" descr="Prop_light_ani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6638" y="2997200"/>
              <a:ext cx="5262563"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9" name="Rectangle 8"/>
            <p:cNvSpPr>
              <a:spLocks noChangeArrowheads="1"/>
            </p:cNvSpPr>
            <p:nvPr/>
          </p:nvSpPr>
          <p:spPr bwMode="auto">
            <a:xfrm>
              <a:off x="831850" y="3133725"/>
              <a:ext cx="16065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2000" dirty="0">
                  <a:latin typeface="Times"/>
                  <a:cs typeface="Times"/>
                </a:rPr>
                <a:t>Is</a:t>
              </a:r>
              <a:r>
                <a:rPr lang="en-US" dirty="0">
                  <a:latin typeface="Times"/>
                  <a:cs typeface="Times"/>
                </a:rPr>
                <a:t> it a propagating wave?</a:t>
              </a:r>
            </a:p>
          </p:txBody>
        </p:sp>
        <p:sp>
          <p:nvSpPr>
            <p:cNvPr id="49171" name="Rectangle 21"/>
            <p:cNvSpPr>
              <a:spLocks noChangeArrowheads="1"/>
            </p:cNvSpPr>
            <p:nvPr/>
          </p:nvSpPr>
          <p:spPr bwMode="auto">
            <a:xfrm>
              <a:off x="7505700" y="3017838"/>
              <a:ext cx="1458913"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a:latin typeface="Times"/>
                  <a:cs typeface="Times"/>
                </a:rPr>
                <a:t>Observer</a:t>
              </a:r>
            </a:p>
            <a:p>
              <a:r>
                <a:rPr lang="en-US" sz="2000">
                  <a:latin typeface="Times"/>
                  <a:cs typeface="Times"/>
                </a:rPr>
                <a:t>at rest</a:t>
              </a:r>
              <a:r>
                <a:rPr lang="en-US" sz="1600">
                  <a:latin typeface="Times"/>
                  <a:cs typeface="Times"/>
                </a:rPr>
                <a:t> with respect to source.</a:t>
              </a:r>
            </a:p>
          </p:txBody>
        </p:sp>
      </p:grpSp>
      <p:grpSp>
        <p:nvGrpSpPr>
          <p:cNvPr id="15" name="Group 14"/>
          <p:cNvGrpSpPr/>
          <p:nvPr/>
        </p:nvGrpSpPr>
        <p:grpSpPr>
          <a:xfrm>
            <a:off x="929536" y="4260850"/>
            <a:ext cx="8050952" cy="1144588"/>
            <a:chOff x="929536" y="4260850"/>
            <a:chExt cx="8050952" cy="1144588"/>
          </a:xfrm>
        </p:grpSpPr>
        <p:grpSp>
          <p:nvGrpSpPr>
            <p:cNvPr id="13" name="Group 12"/>
            <p:cNvGrpSpPr/>
            <p:nvPr/>
          </p:nvGrpSpPr>
          <p:grpSpPr>
            <a:xfrm>
              <a:off x="929536" y="4260850"/>
              <a:ext cx="7622888" cy="912813"/>
              <a:chOff x="929536" y="4260850"/>
              <a:chExt cx="7622888" cy="912813"/>
            </a:xfrm>
          </p:grpSpPr>
          <p:sp>
            <p:nvSpPr>
              <p:cNvPr id="8" name="Freeform 7"/>
              <p:cNvSpPr/>
              <p:nvPr/>
            </p:nvSpPr>
            <p:spPr>
              <a:xfrm>
                <a:off x="1153038" y="4618276"/>
                <a:ext cx="1046724" cy="481508"/>
              </a:xfrm>
              <a:custGeom>
                <a:avLst/>
                <a:gdLst>
                  <a:gd name="connsiteX0" fmla="*/ 0 w 1046724"/>
                  <a:gd name="connsiteY0" fmla="*/ 0 h 481508"/>
                  <a:gd name="connsiteX1" fmla="*/ 1018811 w 1046724"/>
                  <a:gd name="connsiteY1" fmla="*/ 69784 h 481508"/>
                  <a:gd name="connsiteX2" fmla="*/ 1046724 w 1046724"/>
                  <a:gd name="connsiteY2" fmla="*/ 481508 h 481508"/>
                  <a:gd name="connsiteX3" fmla="*/ 6979 w 1046724"/>
                  <a:gd name="connsiteY3" fmla="*/ 418703 h 481508"/>
                  <a:gd name="connsiteX4" fmla="*/ 0 w 1046724"/>
                  <a:gd name="connsiteY4" fmla="*/ 0 h 4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24" h="481508">
                    <a:moveTo>
                      <a:pt x="0" y="0"/>
                    </a:moveTo>
                    <a:lnTo>
                      <a:pt x="1018811" y="69784"/>
                    </a:lnTo>
                    <a:lnTo>
                      <a:pt x="1046724" y="481508"/>
                    </a:lnTo>
                    <a:lnTo>
                      <a:pt x="6979" y="418703"/>
                    </a:lnTo>
                    <a:lnTo>
                      <a:pt x="0" y="0"/>
                    </a:lnTo>
                    <a:close/>
                  </a:path>
                </a:pathLst>
              </a:custGeom>
              <a:solidFill>
                <a:srgbClr val="FFC8FF"/>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Freeform 33"/>
              <p:cNvSpPr/>
              <p:nvPr/>
            </p:nvSpPr>
            <p:spPr>
              <a:xfrm>
                <a:off x="7505700" y="4440237"/>
                <a:ext cx="1046724" cy="671513"/>
              </a:xfrm>
              <a:custGeom>
                <a:avLst/>
                <a:gdLst>
                  <a:gd name="connsiteX0" fmla="*/ 0 w 1046724"/>
                  <a:gd name="connsiteY0" fmla="*/ 0 h 481508"/>
                  <a:gd name="connsiteX1" fmla="*/ 1018811 w 1046724"/>
                  <a:gd name="connsiteY1" fmla="*/ 69784 h 481508"/>
                  <a:gd name="connsiteX2" fmla="*/ 1046724 w 1046724"/>
                  <a:gd name="connsiteY2" fmla="*/ 481508 h 481508"/>
                  <a:gd name="connsiteX3" fmla="*/ 6979 w 1046724"/>
                  <a:gd name="connsiteY3" fmla="*/ 418703 h 481508"/>
                  <a:gd name="connsiteX4" fmla="*/ 0 w 1046724"/>
                  <a:gd name="connsiteY4" fmla="*/ 0 h 4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24" h="481508">
                    <a:moveTo>
                      <a:pt x="0" y="0"/>
                    </a:moveTo>
                    <a:lnTo>
                      <a:pt x="1018811" y="69784"/>
                    </a:lnTo>
                    <a:lnTo>
                      <a:pt x="1046724" y="481508"/>
                    </a:lnTo>
                    <a:lnTo>
                      <a:pt x="6979" y="418703"/>
                    </a:lnTo>
                    <a:lnTo>
                      <a:pt x="0" y="0"/>
                    </a:lnTo>
                    <a:close/>
                  </a:path>
                </a:pathLst>
              </a:custGeom>
              <a:solidFill>
                <a:srgbClr val="FFC8FF"/>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9162"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25750" y="4260850"/>
                <a:ext cx="4224338"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4" name="Rectangle 9"/>
              <p:cNvSpPr>
                <a:spLocks noChangeArrowheads="1"/>
              </p:cNvSpPr>
              <p:nvPr/>
            </p:nvSpPr>
            <p:spPr bwMode="auto">
              <a:xfrm>
                <a:off x="929536" y="4428271"/>
                <a:ext cx="1443038"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2000" dirty="0">
                    <a:latin typeface="Times"/>
                    <a:cs typeface="Times"/>
                  </a:rPr>
                  <a:t>Or</a:t>
                </a:r>
                <a:r>
                  <a:rPr lang="en-US" dirty="0">
                    <a:latin typeface="Times"/>
                    <a:cs typeface="Times"/>
                  </a:rPr>
                  <a:t> a frozen wave?</a:t>
                </a:r>
              </a:p>
            </p:txBody>
          </p:sp>
        </p:grpSp>
        <p:sp>
          <p:nvSpPr>
            <p:cNvPr id="49166" name="Rectangle 22"/>
            <p:cNvSpPr>
              <a:spLocks noChangeArrowheads="1"/>
            </p:cNvSpPr>
            <p:nvPr/>
          </p:nvSpPr>
          <p:spPr bwMode="auto">
            <a:xfrm>
              <a:off x="7521575" y="4275138"/>
              <a:ext cx="1458913"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a:latin typeface="Times"/>
                  <a:cs typeface="Times"/>
                </a:rPr>
                <a:t>Observer </a:t>
              </a:r>
              <a:r>
                <a:rPr lang="en-US" sz="2000">
                  <a:latin typeface="Times"/>
                  <a:cs typeface="Times"/>
                </a:rPr>
                <a:t>moves</a:t>
              </a:r>
              <a:r>
                <a:rPr lang="en-US" sz="1600">
                  <a:latin typeface="Times"/>
                  <a:cs typeface="Times"/>
                </a:rPr>
                <a:t> with respect to source.</a:t>
              </a:r>
            </a:p>
          </p:txBody>
        </p:sp>
      </p:grpSp>
      <p:grpSp>
        <p:nvGrpSpPr>
          <p:cNvPr id="11" name="Group 10"/>
          <p:cNvGrpSpPr/>
          <p:nvPr/>
        </p:nvGrpSpPr>
        <p:grpSpPr>
          <a:xfrm>
            <a:off x="96395" y="1822089"/>
            <a:ext cx="8687243" cy="1241787"/>
            <a:chOff x="96395" y="1822089"/>
            <a:chExt cx="8687243" cy="1241787"/>
          </a:xfrm>
        </p:grpSpPr>
        <p:sp>
          <p:nvSpPr>
            <p:cNvPr id="6" name="Freeform 5"/>
            <p:cNvSpPr/>
            <p:nvPr/>
          </p:nvSpPr>
          <p:spPr>
            <a:xfrm>
              <a:off x="615950" y="2107470"/>
              <a:ext cx="1556129" cy="809492"/>
            </a:xfrm>
            <a:custGeom>
              <a:avLst/>
              <a:gdLst>
                <a:gd name="connsiteX0" fmla="*/ 111651 w 1556129"/>
                <a:gd name="connsiteY0" fmla="*/ 0 h 809492"/>
                <a:gd name="connsiteX1" fmla="*/ 1556129 w 1556129"/>
                <a:gd name="connsiteY1" fmla="*/ 20935 h 809492"/>
                <a:gd name="connsiteX2" fmla="*/ 1521238 w 1556129"/>
                <a:gd name="connsiteY2" fmla="*/ 809492 h 809492"/>
                <a:gd name="connsiteX3" fmla="*/ 0 w 1556129"/>
                <a:gd name="connsiteY3" fmla="*/ 746686 h 809492"/>
                <a:gd name="connsiteX4" fmla="*/ 111651 w 1556129"/>
                <a:gd name="connsiteY4" fmla="*/ 0 h 809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6129" h="809492">
                  <a:moveTo>
                    <a:pt x="111651" y="0"/>
                  </a:moveTo>
                  <a:lnTo>
                    <a:pt x="1556129" y="20935"/>
                  </a:lnTo>
                  <a:lnTo>
                    <a:pt x="1521238" y="809492"/>
                  </a:lnTo>
                  <a:lnTo>
                    <a:pt x="0" y="746686"/>
                  </a:lnTo>
                  <a:lnTo>
                    <a:pt x="111651" y="0"/>
                  </a:lnTo>
                  <a:close/>
                </a:path>
              </a:pathLst>
            </a:custGeom>
            <a:solidFill>
              <a:srgbClr val="C8DCFF"/>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174" name="Rectangle 7"/>
            <p:cNvSpPr>
              <a:spLocks noChangeArrowheads="1"/>
            </p:cNvSpPr>
            <p:nvPr/>
          </p:nvSpPr>
          <p:spPr bwMode="auto">
            <a:xfrm>
              <a:off x="96395" y="1893888"/>
              <a:ext cx="2297113"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2000" dirty="0">
                  <a:latin typeface="Times"/>
                  <a:cs typeface="Times"/>
                </a:rPr>
                <a:t>A </a:t>
              </a:r>
              <a:r>
                <a:rPr lang="en-US" dirty="0">
                  <a:latin typeface="Times"/>
                  <a:cs typeface="Times"/>
                </a:rPr>
                <a:t>light wave</a:t>
              </a:r>
              <a:endParaRPr lang="en-US" sz="1400" dirty="0">
                <a:latin typeface="Times"/>
                <a:cs typeface="Times"/>
              </a:endParaRPr>
            </a:p>
            <a:p>
              <a:pPr algn="r"/>
              <a:r>
                <a:rPr lang="en-US" sz="1400" dirty="0">
                  <a:latin typeface="Times"/>
                  <a:cs typeface="Times"/>
                </a:rPr>
                <a:t>of definite color,</a:t>
              </a:r>
            </a:p>
            <a:p>
              <a:pPr algn="r"/>
              <a:r>
                <a:rPr lang="en-US" sz="1400" dirty="0">
                  <a:latin typeface="Times"/>
                  <a:cs typeface="Times"/>
                </a:rPr>
                <a:t>amplitude, polarization</a:t>
              </a:r>
              <a:endParaRPr lang="en-US" dirty="0">
                <a:latin typeface="Times"/>
                <a:cs typeface="Times"/>
              </a:endParaRPr>
            </a:p>
            <a:p>
              <a:pPr algn="r"/>
              <a:r>
                <a:rPr lang="en-US" dirty="0">
                  <a:latin typeface="Times"/>
                  <a:cs typeface="Times"/>
                </a:rPr>
                <a:t>at an instant.</a:t>
              </a:r>
            </a:p>
          </p:txBody>
        </p:sp>
        <p:sp>
          <p:nvSpPr>
            <p:cNvPr id="29" name="Freeform 28"/>
            <p:cNvSpPr/>
            <p:nvPr/>
          </p:nvSpPr>
          <p:spPr>
            <a:xfrm>
              <a:off x="7411621" y="2112163"/>
              <a:ext cx="1048583" cy="518685"/>
            </a:xfrm>
            <a:custGeom>
              <a:avLst/>
              <a:gdLst>
                <a:gd name="connsiteX0" fmla="*/ 111651 w 1556129"/>
                <a:gd name="connsiteY0" fmla="*/ 0 h 809492"/>
                <a:gd name="connsiteX1" fmla="*/ 1556129 w 1556129"/>
                <a:gd name="connsiteY1" fmla="*/ 20935 h 809492"/>
                <a:gd name="connsiteX2" fmla="*/ 1521238 w 1556129"/>
                <a:gd name="connsiteY2" fmla="*/ 809492 h 809492"/>
                <a:gd name="connsiteX3" fmla="*/ 0 w 1556129"/>
                <a:gd name="connsiteY3" fmla="*/ 746686 h 809492"/>
                <a:gd name="connsiteX4" fmla="*/ 111651 w 1556129"/>
                <a:gd name="connsiteY4" fmla="*/ 0 h 809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6129" h="809492">
                  <a:moveTo>
                    <a:pt x="111651" y="0"/>
                  </a:moveTo>
                  <a:lnTo>
                    <a:pt x="1556129" y="20935"/>
                  </a:lnTo>
                  <a:lnTo>
                    <a:pt x="1521238" y="809492"/>
                  </a:lnTo>
                  <a:lnTo>
                    <a:pt x="0" y="746686"/>
                  </a:lnTo>
                  <a:lnTo>
                    <a:pt x="111651" y="0"/>
                  </a:lnTo>
                  <a:close/>
                </a:path>
              </a:pathLst>
            </a:custGeom>
            <a:solidFill>
              <a:srgbClr val="C8DCFF"/>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9172"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6225" y="1833563"/>
              <a:ext cx="4224338"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76" name="Rectangle 19"/>
            <p:cNvSpPr>
              <a:spLocks noChangeArrowheads="1"/>
            </p:cNvSpPr>
            <p:nvPr/>
          </p:nvSpPr>
          <p:spPr bwMode="auto">
            <a:xfrm>
              <a:off x="7516813" y="1893888"/>
              <a:ext cx="12668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atin typeface="Times"/>
                  <a:cs typeface="Times"/>
                </a:rPr>
                <a:t>What happens next?</a:t>
              </a:r>
            </a:p>
          </p:txBody>
        </p:sp>
        <p:pic>
          <p:nvPicPr>
            <p:cNvPr id="3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3297" y="1822089"/>
              <a:ext cx="4224338"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13"/>
          <p:cNvGrpSpPr/>
          <p:nvPr/>
        </p:nvGrpSpPr>
        <p:grpSpPr>
          <a:xfrm>
            <a:off x="828675" y="5600700"/>
            <a:ext cx="7575551" cy="965201"/>
            <a:chOff x="828675" y="5600700"/>
            <a:chExt cx="7575551" cy="965201"/>
          </a:xfrm>
        </p:grpSpPr>
        <p:sp>
          <p:nvSpPr>
            <p:cNvPr id="49177" name="Rectangle 10"/>
            <p:cNvSpPr>
              <a:spLocks noChangeArrowheads="1"/>
            </p:cNvSpPr>
            <p:nvPr/>
          </p:nvSpPr>
          <p:spPr bwMode="auto">
            <a:xfrm>
              <a:off x="828675" y="5600700"/>
              <a:ext cx="3201988"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dirty="0">
                  <a:latin typeface="Times"/>
                  <a:cs typeface="Times"/>
                </a:rPr>
                <a:t>An extra property is needed for the  instantaneous state to determine the future.</a:t>
              </a:r>
            </a:p>
          </p:txBody>
        </p:sp>
        <p:sp>
          <p:nvSpPr>
            <p:cNvPr id="49178" name="Rectangle 11"/>
            <p:cNvSpPr>
              <a:spLocks noChangeArrowheads="1"/>
            </p:cNvSpPr>
            <p:nvPr/>
          </p:nvSpPr>
          <p:spPr bwMode="auto">
            <a:xfrm>
              <a:off x="5278438" y="5649913"/>
              <a:ext cx="3125788"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atin typeface="Times"/>
                  <a:cs typeface="Times"/>
                </a:rPr>
                <a:t>But color, amplitude and polarization are the only properties light has.</a:t>
              </a:r>
            </a:p>
          </p:txBody>
        </p:sp>
        <p:sp>
          <p:nvSpPr>
            <p:cNvPr id="9" name="Right Arrow 8"/>
            <p:cNvSpPr/>
            <p:nvPr/>
          </p:nvSpPr>
          <p:spPr>
            <a:xfrm>
              <a:off x="4438107" y="5924642"/>
              <a:ext cx="425667" cy="293092"/>
            </a:xfrm>
            <a:prstGeom prst="rightArrow">
              <a:avLst/>
            </a:prstGeom>
            <a:solidFill>
              <a:srgbClr val="FF0000"/>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4251061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751935" y="3051248"/>
            <a:ext cx="2107403" cy="2449411"/>
            <a:chOff x="2751935" y="3051248"/>
            <a:chExt cx="2107403" cy="2449411"/>
          </a:xfrm>
        </p:grpSpPr>
        <p:sp>
          <p:nvSpPr>
            <p:cNvPr id="34" name="Freeform 33"/>
            <p:cNvSpPr/>
            <p:nvPr/>
          </p:nvSpPr>
          <p:spPr>
            <a:xfrm>
              <a:off x="3316885" y="3051248"/>
              <a:ext cx="802488" cy="2449411"/>
            </a:xfrm>
            <a:custGeom>
              <a:avLst/>
              <a:gdLst>
                <a:gd name="connsiteX0" fmla="*/ 0 w 669903"/>
                <a:gd name="connsiteY0" fmla="*/ 2372649 h 2456389"/>
                <a:gd name="connsiteX1" fmla="*/ 265170 w 669903"/>
                <a:gd name="connsiteY1" fmla="*/ 0 h 2456389"/>
                <a:gd name="connsiteX2" fmla="*/ 669903 w 669903"/>
                <a:gd name="connsiteY2" fmla="*/ 2456389 h 2456389"/>
                <a:gd name="connsiteX3" fmla="*/ 0 w 669903"/>
                <a:gd name="connsiteY3" fmla="*/ 2372649 h 2456389"/>
                <a:gd name="connsiteX0" fmla="*/ 132585 w 802488"/>
                <a:gd name="connsiteY0" fmla="*/ 2365671 h 2449411"/>
                <a:gd name="connsiteX1" fmla="*/ 0 w 802488"/>
                <a:gd name="connsiteY1" fmla="*/ 0 h 2449411"/>
                <a:gd name="connsiteX2" fmla="*/ 802488 w 802488"/>
                <a:gd name="connsiteY2" fmla="*/ 2449411 h 2449411"/>
                <a:gd name="connsiteX3" fmla="*/ 132585 w 802488"/>
                <a:gd name="connsiteY3" fmla="*/ 2365671 h 2449411"/>
              </a:gdLst>
              <a:ahLst/>
              <a:cxnLst>
                <a:cxn ang="0">
                  <a:pos x="connsiteX0" y="connsiteY0"/>
                </a:cxn>
                <a:cxn ang="0">
                  <a:pos x="connsiteX1" y="connsiteY1"/>
                </a:cxn>
                <a:cxn ang="0">
                  <a:pos x="connsiteX2" y="connsiteY2"/>
                </a:cxn>
                <a:cxn ang="0">
                  <a:pos x="connsiteX3" y="connsiteY3"/>
                </a:cxn>
              </a:cxnLst>
              <a:rect l="l" t="t" r="r" b="b"/>
              <a:pathLst>
                <a:path w="802488" h="2449411">
                  <a:moveTo>
                    <a:pt x="132585" y="2365671"/>
                  </a:moveTo>
                  <a:lnTo>
                    <a:pt x="0" y="0"/>
                  </a:lnTo>
                  <a:lnTo>
                    <a:pt x="802488" y="2449411"/>
                  </a:lnTo>
                  <a:lnTo>
                    <a:pt x="132585" y="2365671"/>
                  </a:lnTo>
                  <a:close/>
                </a:path>
              </a:pathLst>
            </a:custGeom>
            <a:solidFill>
              <a:srgbClr val="C8FFC8"/>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221" name="Rectangle 17"/>
            <p:cNvSpPr>
              <a:spLocks noChangeArrowheads="1"/>
            </p:cNvSpPr>
            <p:nvPr/>
          </p:nvSpPr>
          <p:spPr bwMode="auto">
            <a:xfrm>
              <a:off x="3452813" y="4570413"/>
              <a:ext cx="14065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atin typeface="Times"/>
                  <a:cs typeface="Times"/>
                </a:rPr>
                <a:t>Rate of change of field</a:t>
              </a:r>
            </a:p>
          </p:txBody>
        </p:sp>
        <p:sp>
          <p:nvSpPr>
            <p:cNvPr id="29" name="Right Arrow 28"/>
            <p:cNvSpPr/>
            <p:nvPr/>
          </p:nvSpPr>
          <p:spPr>
            <a:xfrm>
              <a:off x="2751935" y="4845416"/>
              <a:ext cx="502428" cy="383810"/>
            </a:xfrm>
            <a:prstGeom prst="rightArrow">
              <a:avLst/>
            </a:prstGeom>
            <a:solidFill>
              <a:srgbClr val="FF0000"/>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120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5C6D2807-3795-A649-AD52-D75B66CE37D2}" type="slidenum">
              <a:rPr lang="en-US" sz="1400"/>
              <a:pPr/>
              <a:t>61</a:t>
            </a:fld>
            <a:endParaRPr lang="en-US" sz="1400"/>
          </a:p>
        </p:txBody>
      </p:sp>
      <p:grpSp>
        <p:nvGrpSpPr>
          <p:cNvPr id="10" name="Group 9"/>
          <p:cNvGrpSpPr/>
          <p:nvPr/>
        </p:nvGrpSpPr>
        <p:grpSpPr>
          <a:xfrm>
            <a:off x="1730582" y="3189118"/>
            <a:ext cx="1145968" cy="2477324"/>
            <a:chOff x="1730582" y="3189118"/>
            <a:chExt cx="1145968" cy="2477324"/>
          </a:xfrm>
        </p:grpSpPr>
        <p:sp>
          <p:nvSpPr>
            <p:cNvPr id="9" name="Freeform 8"/>
            <p:cNvSpPr/>
            <p:nvPr/>
          </p:nvSpPr>
          <p:spPr>
            <a:xfrm>
              <a:off x="1730582" y="3189118"/>
              <a:ext cx="669903" cy="2477324"/>
            </a:xfrm>
            <a:custGeom>
              <a:avLst/>
              <a:gdLst>
                <a:gd name="connsiteX0" fmla="*/ 0 w 669903"/>
                <a:gd name="connsiteY0" fmla="*/ 2372649 h 2456389"/>
                <a:gd name="connsiteX1" fmla="*/ 265170 w 669903"/>
                <a:gd name="connsiteY1" fmla="*/ 0 h 2456389"/>
                <a:gd name="connsiteX2" fmla="*/ 669903 w 669903"/>
                <a:gd name="connsiteY2" fmla="*/ 2456389 h 2456389"/>
                <a:gd name="connsiteX3" fmla="*/ 0 w 669903"/>
                <a:gd name="connsiteY3" fmla="*/ 2372649 h 2456389"/>
                <a:gd name="connsiteX0" fmla="*/ 0 w 669903"/>
                <a:gd name="connsiteY0" fmla="*/ 2393584 h 2477324"/>
                <a:gd name="connsiteX1" fmla="*/ 397755 w 669903"/>
                <a:gd name="connsiteY1" fmla="*/ 0 h 2477324"/>
                <a:gd name="connsiteX2" fmla="*/ 669903 w 669903"/>
                <a:gd name="connsiteY2" fmla="*/ 2477324 h 2477324"/>
                <a:gd name="connsiteX3" fmla="*/ 0 w 669903"/>
                <a:gd name="connsiteY3" fmla="*/ 2393584 h 2477324"/>
              </a:gdLst>
              <a:ahLst/>
              <a:cxnLst>
                <a:cxn ang="0">
                  <a:pos x="connsiteX0" y="connsiteY0"/>
                </a:cxn>
                <a:cxn ang="0">
                  <a:pos x="connsiteX1" y="connsiteY1"/>
                </a:cxn>
                <a:cxn ang="0">
                  <a:pos x="connsiteX2" y="connsiteY2"/>
                </a:cxn>
                <a:cxn ang="0">
                  <a:pos x="connsiteX3" y="connsiteY3"/>
                </a:cxn>
              </a:cxnLst>
              <a:rect l="l" t="t" r="r" b="b"/>
              <a:pathLst>
                <a:path w="669903" h="2477324">
                  <a:moveTo>
                    <a:pt x="0" y="2393584"/>
                  </a:moveTo>
                  <a:lnTo>
                    <a:pt x="397755" y="0"/>
                  </a:lnTo>
                  <a:lnTo>
                    <a:pt x="669903" y="2477324"/>
                  </a:lnTo>
                  <a:lnTo>
                    <a:pt x="0" y="2393584"/>
                  </a:lnTo>
                  <a:close/>
                </a:path>
              </a:pathLst>
            </a:custGeom>
            <a:solidFill>
              <a:srgbClr val="C8FFC8"/>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220" name="Rectangle 16"/>
            <p:cNvSpPr>
              <a:spLocks noChangeArrowheads="1"/>
            </p:cNvSpPr>
            <p:nvPr/>
          </p:nvSpPr>
          <p:spPr bwMode="auto">
            <a:xfrm>
              <a:off x="1733550" y="4556126"/>
              <a:ext cx="1143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latin typeface="Times"/>
                  <a:cs typeface="Times"/>
                </a:rPr>
                <a:t>Present </a:t>
              </a:r>
              <a:r>
                <a:rPr lang="en-US" dirty="0" smtClean="0">
                  <a:latin typeface="Times"/>
                  <a:cs typeface="Times"/>
                </a:rPr>
                <a:t>state </a:t>
              </a:r>
              <a:r>
                <a:rPr lang="en-US" dirty="0">
                  <a:latin typeface="Times"/>
                  <a:cs typeface="Times"/>
                </a:rPr>
                <a:t>of field</a:t>
              </a:r>
            </a:p>
          </p:txBody>
        </p:sp>
      </p:grpSp>
      <p:sp>
        <p:nvSpPr>
          <p:cNvPr id="51204" name="Freeform 30"/>
          <p:cNvSpPr>
            <a:spLocks/>
          </p:cNvSpPr>
          <p:nvPr/>
        </p:nvSpPr>
        <p:spPr bwMode="auto">
          <a:xfrm>
            <a:off x="842963" y="1290638"/>
            <a:ext cx="7413625" cy="1177925"/>
          </a:xfrm>
          <a:custGeom>
            <a:avLst/>
            <a:gdLst>
              <a:gd name="T0" fmla="*/ 0 w 4328"/>
              <a:gd name="T1" fmla="*/ 2147483647 h 400"/>
              <a:gd name="T2" fmla="*/ 2147483647 w 4328"/>
              <a:gd name="T3" fmla="*/ 0 h 400"/>
              <a:gd name="T4" fmla="*/ 2147483647 w 4328"/>
              <a:gd name="T5" fmla="*/ 2147483647 h 400"/>
              <a:gd name="T6" fmla="*/ 2147483647 w 4328"/>
              <a:gd name="T7" fmla="*/ 2147483647 h 400"/>
              <a:gd name="T8" fmla="*/ 0 w 4328"/>
              <a:gd name="T9" fmla="*/ 2147483647 h 400"/>
              <a:gd name="T10" fmla="*/ 0 60000 65536"/>
              <a:gd name="T11" fmla="*/ 0 60000 65536"/>
              <a:gd name="T12" fmla="*/ 0 60000 65536"/>
              <a:gd name="T13" fmla="*/ 0 60000 65536"/>
              <a:gd name="T14" fmla="*/ 0 60000 65536"/>
              <a:gd name="T15" fmla="*/ 0 w 4328"/>
              <a:gd name="T16" fmla="*/ 0 h 400"/>
              <a:gd name="T17" fmla="*/ 4328 w 4328"/>
              <a:gd name="T18" fmla="*/ 400 h 400"/>
            </a:gdLst>
            <a:ahLst/>
            <a:cxnLst>
              <a:cxn ang="T10">
                <a:pos x="T0" y="T1"/>
              </a:cxn>
              <a:cxn ang="T11">
                <a:pos x="T2" y="T3"/>
              </a:cxn>
              <a:cxn ang="T12">
                <a:pos x="T4" y="T5"/>
              </a:cxn>
              <a:cxn ang="T13">
                <a:pos x="T6" y="T7"/>
              </a:cxn>
              <a:cxn ang="T14">
                <a:pos x="T8" y="T9"/>
              </a:cxn>
            </a:cxnLst>
            <a:rect l="T15" t="T16" r="T17" b="T18"/>
            <a:pathLst>
              <a:path w="4328" h="400">
                <a:moveTo>
                  <a:pt x="0" y="51"/>
                </a:moveTo>
                <a:lnTo>
                  <a:pt x="4284" y="0"/>
                </a:lnTo>
                <a:lnTo>
                  <a:pt x="4328" y="400"/>
                </a:lnTo>
                <a:lnTo>
                  <a:pt x="88" y="342"/>
                </a:lnTo>
                <a:lnTo>
                  <a:pt x="0" y="51"/>
                </a:lnTo>
                <a:close/>
              </a:path>
            </a:pathLst>
          </a:custGeom>
          <a:solidFill>
            <a:srgbClr val="C8DCFF"/>
          </a:solidFill>
          <a:ln>
            <a:noFill/>
          </a:ln>
          <a:extLst/>
        </p:spPr>
        <p:txBody>
          <a:bodyPr anchor="ctr">
            <a:spAutoFit/>
          </a:bodyPr>
          <a:lstStyle/>
          <a:p>
            <a:endParaRPr lang="en-US"/>
          </a:p>
        </p:txBody>
      </p:sp>
      <p:sp>
        <p:nvSpPr>
          <p:cNvPr id="51205" name="Rectangle 2"/>
          <p:cNvSpPr>
            <a:spLocks noGrp="1" noChangeArrowheads="1"/>
          </p:cNvSpPr>
          <p:nvPr>
            <p:ph type="title"/>
          </p:nvPr>
        </p:nvSpPr>
        <p:spPr>
          <a:xfrm>
            <a:off x="374650" y="358775"/>
            <a:ext cx="4747316" cy="533400"/>
          </a:xfrm>
        </p:spPr>
        <p:txBody>
          <a:bodyPr>
            <a:normAutofit fontScale="90000"/>
          </a:bodyPr>
          <a:lstStyle/>
          <a:p>
            <a:pPr eaLnBrk="1" hangingPunct="1"/>
            <a:r>
              <a:rPr lang="en-US" dirty="0">
                <a:ea typeface="ＭＳ Ｐゴシック" charset="0"/>
              </a:rPr>
              <a:t>An emission theory of </a:t>
            </a:r>
            <a:r>
              <a:rPr lang="en-US" dirty="0" smtClean="0">
                <a:ea typeface="ＭＳ Ｐゴシック" charset="0"/>
              </a:rPr>
              <a:t>light</a:t>
            </a:r>
            <a:endParaRPr lang="en-US" dirty="0">
              <a:ea typeface="ＭＳ Ｐゴシック" charset="0"/>
            </a:endParaRPr>
          </a:p>
        </p:txBody>
      </p:sp>
      <p:sp>
        <p:nvSpPr>
          <p:cNvPr id="51209" name="Rectangle 32"/>
          <p:cNvSpPr>
            <a:spLocks noChangeArrowheads="1"/>
          </p:cNvSpPr>
          <p:nvPr/>
        </p:nvSpPr>
        <p:spPr bwMode="auto">
          <a:xfrm>
            <a:off x="820738" y="1295400"/>
            <a:ext cx="36766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latin typeface="Times"/>
                <a:cs typeface="Times"/>
              </a:rPr>
              <a:t>Field theory formulated with differential equations: present, local state of the field determines its future time development.</a:t>
            </a:r>
          </a:p>
        </p:txBody>
      </p:sp>
      <p:sp>
        <p:nvSpPr>
          <p:cNvPr id="4" name="Rectangle 3"/>
          <p:cNvSpPr/>
          <p:nvPr/>
        </p:nvSpPr>
        <p:spPr>
          <a:xfrm>
            <a:off x="4996273" y="414718"/>
            <a:ext cx="3767019" cy="646331"/>
          </a:xfrm>
          <a:prstGeom prst="rect">
            <a:avLst/>
          </a:prstGeom>
        </p:spPr>
        <p:txBody>
          <a:bodyPr wrap="square">
            <a:spAutoFit/>
          </a:bodyPr>
          <a:lstStyle/>
          <a:p>
            <a:r>
              <a:rPr lang="en-US" dirty="0">
                <a:latin typeface="Times"/>
                <a:ea typeface="ＭＳ Ｐゴシック" charset="0"/>
                <a:cs typeface="Times"/>
              </a:rPr>
              <a:t>cannot be formulated in terms of differential field equations.</a:t>
            </a:r>
            <a:endParaRPr lang="en-US" dirty="0">
              <a:latin typeface="Times"/>
              <a:cs typeface="Times"/>
            </a:endParaRPr>
          </a:p>
        </p:txBody>
      </p:sp>
      <p:grpSp>
        <p:nvGrpSpPr>
          <p:cNvPr id="13" name="Group 12"/>
          <p:cNvGrpSpPr/>
          <p:nvPr/>
        </p:nvGrpSpPr>
        <p:grpSpPr>
          <a:xfrm>
            <a:off x="4608124" y="1303338"/>
            <a:ext cx="4281876" cy="1190625"/>
            <a:chOff x="4608124" y="1303338"/>
            <a:chExt cx="4281876" cy="1190625"/>
          </a:xfrm>
        </p:grpSpPr>
        <p:sp>
          <p:nvSpPr>
            <p:cNvPr id="51212" name="Rectangle 33"/>
            <p:cNvSpPr>
              <a:spLocks noChangeArrowheads="1"/>
            </p:cNvSpPr>
            <p:nvPr/>
          </p:nvSpPr>
          <p:spPr bwMode="auto">
            <a:xfrm>
              <a:off x="5244335" y="1303338"/>
              <a:ext cx="364566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atin typeface="Times"/>
                  <a:cs typeface="Times"/>
                </a:rPr>
                <a:t>Precluded in an emission theory of light. An extra property is needed to distinguish frozen from propagating waves.</a:t>
              </a:r>
            </a:p>
          </p:txBody>
        </p:sp>
        <p:sp>
          <p:nvSpPr>
            <p:cNvPr id="5" name="Right Arrow 4"/>
            <p:cNvSpPr/>
            <p:nvPr/>
          </p:nvSpPr>
          <p:spPr>
            <a:xfrm>
              <a:off x="4608124" y="1618984"/>
              <a:ext cx="502428" cy="383810"/>
            </a:xfrm>
            <a:prstGeom prst="rightArrow">
              <a:avLst/>
            </a:prstGeom>
            <a:solidFill>
              <a:srgbClr val="FF0000"/>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8" name="Group 7"/>
          <p:cNvGrpSpPr/>
          <p:nvPr/>
        </p:nvGrpSpPr>
        <p:grpSpPr>
          <a:xfrm>
            <a:off x="1701800" y="2674938"/>
            <a:ext cx="2800767" cy="1359932"/>
            <a:chOff x="1701800" y="2674938"/>
            <a:chExt cx="2800767" cy="1359932"/>
          </a:xfrm>
        </p:grpSpPr>
        <p:sp>
          <p:nvSpPr>
            <p:cNvPr id="51206" name="Rectangle 10"/>
            <p:cNvSpPr>
              <a:spLocks noChangeArrowheads="1"/>
            </p:cNvSpPr>
            <p:nvPr/>
          </p:nvSpPr>
          <p:spPr bwMode="auto">
            <a:xfrm>
              <a:off x="1755775" y="3208338"/>
              <a:ext cx="22249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latin typeface="Symbol" charset="2"/>
                  <a:cs typeface="Symbol" charset="2"/>
                  <a:sym typeface="Symbol" charset="0"/>
                </a:rPr>
                <a:t> </a:t>
              </a:r>
              <a:r>
                <a:rPr lang="en-US" dirty="0" smtClean="0">
                  <a:latin typeface="Symbol" charset="2"/>
                  <a:cs typeface="Symbol" charset="2"/>
                  <a:sym typeface="Symbol" charset="0"/>
                </a:rPr>
                <a:t>     </a:t>
              </a:r>
              <a:r>
                <a:rPr lang="en-US" dirty="0" err="1" smtClean="0">
                  <a:latin typeface="Times"/>
                  <a:cs typeface="Times"/>
                  <a:sym typeface="Symbol" charset="0"/>
                </a:rPr>
                <a:t>x</a:t>
              </a:r>
              <a:r>
                <a:rPr lang="en-US" b="1" dirty="0" err="1" smtClean="0">
                  <a:latin typeface="Times"/>
                  <a:cs typeface="Times"/>
                  <a:sym typeface="Symbol" charset="0"/>
                </a:rPr>
                <a:t>H</a:t>
              </a:r>
              <a:r>
                <a:rPr lang="en-US" dirty="0" smtClean="0">
                  <a:latin typeface="Times"/>
                  <a:cs typeface="Times"/>
                  <a:sym typeface="Symbol" charset="0"/>
                </a:rPr>
                <a:t>  </a:t>
              </a:r>
              <a:r>
                <a:rPr lang="en-US" dirty="0">
                  <a:latin typeface="Times"/>
                  <a:cs typeface="Times"/>
                  <a:sym typeface="Symbol" charset="0"/>
                </a:rPr>
                <a:t>=    (1/c)(∂</a:t>
              </a:r>
              <a:r>
                <a:rPr lang="en-US" b="1" dirty="0">
                  <a:latin typeface="Times"/>
                  <a:cs typeface="Times"/>
                  <a:sym typeface="Symbol" charset="0"/>
                </a:rPr>
                <a:t>E</a:t>
              </a:r>
              <a:r>
                <a:rPr lang="en-US" dirty="0">
                  <a:latin typeface="Times"/>
                  <a:cs typeface="Times"/>
                  <a:sym typeface="Symbol" charset="0"/>
                </a:rPr>
                <a:t>/∂t)</a:t>
              </a:r>
            </a:p>
          </p:txBody>
        </p:sp>
        <p:sp>
          <p:nvSpPr>
            <p:cNvPr id="51207" name="Rectangle 12"/>
            <p:cNvSpPr>
              <a:spLocks noChangeArrowheads="1"/>
            </p:cNvSpPr>
            <p:nvPr/>
          </p:nvSpPr>
          <p:spPr bwMode="auto">
            <a:xfrm>
              <a:off x="1755775" y="3665538"/>
              <a:ext cx="23635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latin typeface="Times"/>
                  <a:cs typeface="Times"/>
                  <a:sym typeface="Symbol" charset="0"/>
                </a:rPr>
                <a:t>   </a:t>
              </a:r>
              <a:r>
                <a:rPr lang="en-US" dirty="0" err="1" smtClean="0">
                  <a:latin typeface="Times"/>
                  <a:cs typeface="Times"/>
                  <a:sym typeface="Symbol" charset="0"/>
                </a:rPr>
                <a:t>x</a:t>
              </a:r>
              <a:r>
                <a:rPr lang="en-US" b="1" dirty="0" err="1" smtClean="0">
                  <a:latin typeface="Times"/>
                  <a:cs typeface="Times"/>
                  <a:sym typeface="Symbol" charset="0"/>
                </a:rPr>
                <a:t>E</a:t>
              </a:r>
              <a:r>
                <a:rPr lang="en-US" b="1" dirty="0" smtClean="0">
                  <a:latin typeface="Times"/>
                  <a:cs typeface="Times"/>
                  <a:sym typeface="Symbol" charset="0"/>
                </a:rPr>
                <a:t> </a:t>
              </a:r>
              <a:r>
                <a:rPr lang="en-US" dirty="0" smtClean="0">
                  <a:latin typeface="Times"/>
                  <a:cs typeface="Times"/>
                  <a:sym typeface="Symbol" charset="0"/>
                </a:rPr>
                <a:t> </a:t>
              </a:r>
              <a:r>
                <a:rPr lang="en-US" dirty="0">
                  <a:latin typeface="Times"/>
                  <a:cs typeface="Times"/>
                  <a:sym typeface="Symbol" charset="0"/>
                </a:rPr>
                <a:t>=  -  (1/c)(∂</a:t>
              </a:r>
              <a:r>
                <a:rPr lang="en-US" b="1" dirty="0">
                  <a:latin typeface="Times"/>
                  <a:cs typeface="Times"/>
                  <a:sym typeface="Symbol" charset="0"/>
                </a:rPr>
                <a:t>H</a:t>
              </a:r>
              <a:r>
                <a:rPr lang="en-US" dirty="0">
                  <a:latin typeface="Times"/>
                  <a:cs typeface="Times"/>
                  <a:sym typeface="Symbol" charset="0"/>
                </a:rPr>
                <a:t>/∂t)</a:t>
              </a:r>
            </a:p>
          </p:txBody>
        </p:sp>
        <p:sp>
          <p:nvSpPr>
            <p:cNvPr id="51208" name="Rectangle 15"/>
            <p:cNvSpPr>
              <a:spLocks noChangeArrowheads="1"/>
            </p:cNvSpPr>
            <p:nvPr/>
          </p:nvSpPr>
          <p:spPr bwMode="auto">
            <a:xfrm>
              <a:off x="1701800" y="2674938"/>
              <a:ext cx="28007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Times"/>
                  <a:cs typeface="Times"/>
                </a:rPr>
                <a:t>Example: Maxwell</a:t>
              </a:r>
              <a:r>
                <a:rPr lang="ja-JP" altLang="en-US">
                  <a:latin typeface="Times"/>
                  <a:cs typeface="Times"/>
                </a:rPr>
                <a:t>’</a:t>
              </a:r>
              <a:r>
                <a:rPr lang="en-US">
                  <a:latin typeface="Times"/>
                  <a:cs typeface="Times"/>
                </a:rPr>
                <a:t>s theory</a:t>
              </a:r>
            </a:p>
          </p:txBody>
        </p:sp>
        <p:sp>
          <p:nvSpPr>
            <p:cNvPr id="6" name="Isosceles Triangle 5"/>
            <p:cNvSpPr/>
            <p:nvPr/>
          </p:nvSpPr>
          <p:spPr>
            <a:xfrm rot="10800000">
              <a:off x="1765299" y="3328567"/>
              <a:ext cx="265112" cy="191133"/>
            </a:xfrm>
            <a:prstGeom prst="triangle">
              <a:avLst/>
            </a:prstGeom>
            <a:ln w="158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Isosceles Triangle 27"/>
            <p:cNvSpPr/>
            <p:nvPr/>
          </p:nvSpPr>
          <p:spPr>
            <a:xfrm rot="10800000">
              <a:off x="1755775" y="3773593"/>
              <a:ext cx="265112" cy="191133"/>
            </a:xfrm>
            <a:prstGeom prst="triangle">
              <a:avLst/>
            </a:prstGeom>
            <a:ln w="158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2" name="Group 11"/>
          <p:cNvGrpSpPr/>
          <p:nvPr/>
        </p:nvGrpSpPr>
        <p:grpSpPr>
          <a:xfrm>
            <a:off x="4608124" y="4540251"/>
            <a:ext cx="1980001" cy="915988"/>
            <a:chOff x="4608124" y="4540251"/>
            <a:chExt cx="1980001" cy="915988"/>
          </a:xfrm>
        </p:grpSpPr>
        <p:sp>
          <p:nvSpPr>
            <p:cNvPr id="51222" name="Rectangle 18"/>
            <p:cNvSpPr>
              <a:spLocks noChangeArrowheads="1"/>
            </p:cNvSpPr>
            <p:nvPr/>
          </p:nvSpPr>
          <p:spPr bwMode="auto">
            <a:xfrm>
              <a:off x="5184775" y="4540251"/>
              <a:ext cx="14033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atin typeface="Times"/>
                  <a:cs typeface="Times"/>
                </a:rPr>
                <a:t>Future time development of field.</a:t>
              </a:r>
            </a:p>
          </p:txBody>
        </p:sp>
        <p:sp>
          <p:nvSpPr>
            <p:cNvPr id="30" name="Right Arrow 29"/>
            <p:cNvSpPr/>
            <p:nvPr/>
          </p:nvSpPr>
          <p:spPr>
            <a:xfrm>
              <a:off x="4608124" y="4845416"/>
              <a:ext cx="502428" cy="383810"/>
            </a:xfrm>
            <a:prstGeom prst="rightArrow">
              <a:avLst/>
            </a:prstGeom>
            <a:solidFill>
              <a:srgbClr val="FF0000"/>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37191037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9BB7777-FCE2-1A4D-90B6-6E38C49805FD}" type="slidenum">
              <a:rPr lang="en-US" smtClean="0"/>
              <a:t>62</a:t>
            </a:fld>
            <a:endParaRPr lang="en-US"/>
          </a:p>
        </p:txBody>
      </p:sp>
      <p:sp>
        <p:nvSpPr>
          <p:cNvPr id="4" name="Freeform 3"/>
          <p:cNvSpPr/>
          <p:nvPr/>
        </p:nvSpPr>
        <p:spPr>
          <a:xfrm>
            <a:off x="2651700" y="969994"/>
            <a:ext cx="5087075" cy="4961626"/>
          </a:xfrm>
          <a:custGeom>
            <a:avLst/>
            <a:gdLst>
              <a:gd name="connsiteX0" fmla="*/ 2093446 w 5087075"/>
              <a:gd name="connsiteY0" fmla="*/ 0 h 4961626"/>
              <a:gd name="connsiteX1" fmla="*/ 5087075 w 5087075"/>
              <a:gd name="connsiteY1" fmla="*/ 2470346 h 4961626"/>
              <a:gd name="connsiteX2" fmla="*/ 2365594 w 5087075"/>
              <a:gd name="connsiteY2" fmla="*/ 4961626 h 4961626"/>
              <a:gd name="connsiteX3" fmla="*/ 0 w 5087075"/>
              <a:gd name="connsiteY3" fmla="*/ 3447319 h 4961626"/>
              <a:gd name="connsiteX4" fmla="*/ 2093446 w 5087075"/>
              <a:gd name="connsiteY4" fmla="*/ 0 h 4961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7075" h="4961626">
                <a:moveTo>
                  <a:pt x="2093446" y="0"/>
                </a:moveTo>
                <a:lnTo>
                  <a:pt x="5087075" y="2470346"/>
                </a:lnTo>
                <a:lnTo>
                  <a:pt x="2365594" y="4961626"/>
                </a:lnTo>
                <a:lnTo>
                  <a:pt x="0" y="3447319"/>
                </a:lnTo>
                <a:lnTo>
                  <a:pt x="2093446" y="0"/>
                </a:lnTo>
                <a:close/>
              </a:path>
            </a:pathLst>
          </a:custGeom>
          <a:solidFill>
            <a:srgbClr val="C8DCFF"/>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722370" y="2724707"/>
            <a:ext cx="5013674" cy="643328"/>
          </a:xfrm>
        </p:spPr>
        <p:txBody>
          <a:bodyPr>
            <a:noAutofit/>
          </a:bodyPr>
          <a:lstStyle/>
          <a:p>
            <a:pPr algn="r"/>
            <a:r>
              <a:rPr lang="en-US" sz="5400" dirty="0" smtClean="0"/>
              <a:t>An Historical Puzzle</a:t>
            </a:r>
            <a:endParaRPr lang="en-US" sz="5400" dirty="0"/>
          </a:p>
        </p:txBody>
      </p:sp>
    </p:spTree>
    <p:extLst>
      <p:ext uri="{BB962C8B-B14F-4D97-AF65-F5344CB8AC3E}">
        <p14:creationId xmlns:p14="http://schemas.microsoft.com/office/powerpoint/2010/main" val="89268023"/>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p:cNvSpPr/>
          <p:nvPr/>
        </p:nvSpPr>
        <p:spPr>
          <a:xfrm>
            <a:off x="935072" y="4961626"/>
            <a:ext cx="4389259" cy="1374740"/>
          </a:xfrm>
          <a:custGeom>
            <a:avLst/>
            <a:gdLst>
              <a:gd name="connsiteX0" fmla="*/ 362864 w 3872876"/>
              <a:gd name="connsiteY0" fmla="*/ 0 h 1374740"/>
              <a:gd name="connsiteX1" fmla="*/ 3872876 w 3872876"/>
              <a:gd name="connsiteY1" fmla="*/ 300070 h 1374740"/>
              <a:gd name="connsiteX2" fmla="*/ 3691444 w 3872876"/>
              <a:gd name="connsiteY2" fmla="*/ 1374740 h 1374740"/>
              <a:gd name="connsiteX3" fmla="*/ 0 w 3872876"/>
              <a:gd name="connsiteY3" fmla="*/ 1018843 h 1374740"/>
              <a:gd name="connsiteX4" fmla="*/ 362864 w 3872876"/>
              <a:gd name="connsiteY4" fmla="*/ 0 h 1374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2876" h="1374740">
                <a:moveTo>
                  <a:pt x="362864" y="0"/>
                </a:moveTo>
                <a:lnTo>
                  <a:pt x="3872876" y="300070"/>
                </a:lnTo>
                <a:lnTo>
                  <a:pt x="3691444" y="1374740"/>
                </a:lnTo>
                <a:lnTo>
                  <a:pt x="0" y="1018843"/>
                </a:lnTo>
                <a:lnTo>
                  <a:pt x="362864" y="0"/>
                </a:lnTo>
                <a:close/>
              </a:path>
            </a:pathLst>
          </a:custGeom>
          <a:solidFill>
            <a:srgbClr val="C8FFC8"/>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Freeform 9"/>
          <p:cNvSpPr/>
          <p:nvPr/>
        </p:nvSpPr>
        <p:spPr>
          <a:xfrm>
            <a:off x="3956614" y="1088627"/>
            <a:ext cx="4654429" cy="1686813"/>
          </a:xfrm>
          <a:custGeom>
            <a:avLst/>
            <a:gdLst>
              <a:gd name="connsiteX0" fmla="*/ 216323 w 4466019"/>
              <a:gd name="connsiteY0" fmla="*/ 0 h 1605027"/>
              <a:gd name="connsiteX1" fmla="*/ 4466019 w 4466019"/>
              <a:gd name="connsiteY1" fmla="*/ 195394 h 1605027"/>
              <a:gd name="connsiteX2" fmla="*/ 4417172 w 4466019"/>
              <a:gd name="connsiteY2" fmla="*/ 1605027 h 1605027"/>
              <a:gd name="connsiteX3" fmla="*/ 0 w 4466019"/>
              <a:gd name="connsiteY3" fmla="*/ 1318913 h 1605027"/>
              <a:gd name="connsiteX4" fmla="*/ 216323 w 4466019"/>
              <a:gd name="connsiteY4" fmla="*/ 0 h 160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6019" h="1605027">
                <a:moveTo>
                  <a:pt x="216323" y="0"/>
                </a:moveTo>
                <a:lnTo>
                  <a:pt x="4466019" y="195394"/>
                </a:lnTo>
                <a:lnTo>
                  <a:pt x="4417172" y="1605027"/>
                </a:lnTo>
                <a:lnTo>
                  <a:pt x="0" y="1318913"/>
                </a:lnTo>
                <a:lnTo>
                  <a:pt x="216323" y="0"/>
                </a:lnTo>
                <a:close/>
              </a:path>
            </a:pathLst>
          </a:custGeom>
          <a:solidFill>
            <a:srgbClr val="C8DCFF"/>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p:cNvSpPr>
            <a:spLocks noGrp="1"/>
          </p:cNvSpPr>
          <p:nvPr>
            <p:ph type="title"/>
          </p:nvPr>
        </p:nvSpPr>
        <p:spPr>
          <a:xfrm>
            <a:off x="5272127" y="204854"/>
            <a:ext cx="3227266" cy="643328"/>
          </a:xfrm>
        </p:spPr>
        <p:txBody>
          <a:bodyPr/>
          <a:lstStyle/>
          <a:p>
            <a:r>
              <a:rPr lang="en-US" dirty="0" smtClean="0"/>
              <a:t>Why the delay?</a:t>
            </a:r>
            <a:endParaRPr lang="en-US" dirty="0"/>
          </a:p>
        </p:txBody>
      </p:sp>
      <p:sp>
        <p:nvSpPr>
          <p:cNvPr id="3" name="Slide Number Placeholder 2"/>
          <p:cNvSpPr>
            <a:spLocks noGrp="1"/>
          </p:cNvSpPr>
          <p:nvPr>
            <p:ph type="sldNum" sz="quarter" idx="12"/>
          </p:nvPr>
        </p:nvSpPr>
        <p:spPr/>
        <p:txBody>
          <a:bodyPr/>
          <a:lstStyle/>
          <a:p>
            <a:fld id="{A9BB7777-FCE2-1A4D-90B6-6E38C49805FD}" type="slidenum">
              <a:rPr lang="en-US" smtClean="0"/>
              <a:t>63</a:t>
            </a:fld>
            <a:endParaRPr lang="en-US"/>
          </a:p>
        </p:txBody>
      </p:sp>
      <p:sp>
        <p:nvSpPr>
          <p:cNvPr id="5" name="TextBox 4"/>
          <p:cNvSpPr txBox="1"/>
          <p:nvPr/>
        </p:nvSpPr>
        <p:spPr>
          <a:xfrm>
            <a:off x="6029126" y="1346281"/>
            <a:ext cx="2657674" cy="1077218"/>
          </a:xfrm>
          <a:prstGeom prst="rect">
            <a:avLst/>
          </a:prstGeom>
          <a:noFill/>
        </p:spPr>
        <p:txBody>
          <a:bodyPr wrap="square" rtlCol="0">
            <a:spAutoFit/>
          </a:bodyPr>
          <a:lstStyle/>
          <a:p>
            <a:r>
              <a:rPr lang="en-US" sz="2400" dirty="0" smtClean="0">
                <a:latin typeface="Times"/>
                <a:cs typeface="Times"/>
              </a:rPr>
              <a:t>Einstein was 16 years old. </a:t>
            </a:r>
            <a:r>
              <a:rPr lang="en-US" sz="1600" dirty="0" smtClean="0">
                <a:latin typeface="Times"/>
                <a:cs typeface="Times"/>
              </a:rPr>
              <a:t>Did not know Maxwell’s electrodynamics.</a:t>
            </a:r>
            <a:endParaRPr lang="en-US" sz="2400" dirty="0">
              <a:latin typeface="Times"/>
              <a:cs typeface="Times"/>
            </a:endParaRPr>
          </a:p>
        </p:txBody>
      </p:sp>
      <p:sp>
        <p:nvSpPr>
          <p:cNvPr id="6" name="TextBox 5"/>
          <p:cNvSpPr txBox="1"/>
          <p:nvPr/>
        </p:nvSpPr>
        <p:spPr>
          <a:xfrm>
            <a:off x="3880983" y="1213691"/>
            <a:ext cx="2405263" cy="646331"/>
          </a:xfrm>
          <a:prstGeom prst="rect">
            <a:avLst/>
          </a:prstGeom>
          <a:noFill/>
        </p:spPr>
        <p:txBody>
          <a:bodyPr wrap="square" rtlCol="0">
            <a:spAutoFit/>
          </a:bodyPr>
          <a:lstStyle/>
          <a:p>
            <a:r>
              <a:rPr lang="en-US" sz="3600" dirty="0" smtClean="0">
                <a:latin typeface="Times"/>
                <a:cs typeface="Times"/>
              </a:rPr>
              <a:t>1895-1896</a:t>
            </a:r>
            <a:endParaRPr lang="en-US" sz="3600" dirty="0">
              <a:latin typeface="Times"/>
              <a:cs typeface="Times"/>
            </a:endParaRPr>
          </a:p>
        </p:txBody>
      </p:sp>
      <p:sp>
        <p:nvSpPr>
          <p:cNvPr id="7" name="TextBox 6"/>
          <p:cNvSpPr txBox="1"/>
          <p:nvPr/>
        </p:nvSpPr>
        <p:spPr>
          <a:xfrm>
            <a:off x="976942" y="5230032"/>
            <a:ext cx="1219654" cy="646331"/>
          </a:xfrm>
          <a:prstGeom prst="rect">
            <a:avLst/>
          </a:prstGeom>
          <a:noFill/>
        </p:spPr>
        <p:txBody>
          <a:bodyPr wrap="square" rtlCol="0">
            <a:spAutoFit/>
          </a:bodyPr>
          <a:lstStyle/>
          <a:p>
            <a:r>
              <a:rPr lang="en-US" sz="3600" dirty="0" smtClean="0">
                <a:latin typeface="Times"/>
                <a:cs typeface="Times"/>
              </a:rPr>
              <a:t>1946</a:t>
            </a:r>
          </a:p>
        </p:txBody>
      </p:sp>
      <p:sp>
        <p:nvSpPr>
          <p:cNvPr id="8" name="TextBox 7"/>
          <p:cNvSpPr txBox="1"/>
          <p:nvPr/>
        </p:nvSpPr>
        <p:spPr>
          <a:xfrm>
            <a:off x="2142294" y="5156022"/>
            <a:ext cx="3363470" cy="830997"/>
          </a:xfrm>
          <a:prstGeom prst="rect">
            <a:avLst/>
          </a:prstGeom>
          <a:noFill/>
        </p:spPr>
        <p:txBody>
          <a:bodyPr wrap="square" rtlCol="0">
            <a:spAutoFit/>
          </a:bodyPr>
          <a:lstStyle/>
          <a:p>
            <a:r>
              <a:rPr lang="en-US" sz="2400" dirty="0" smtClean="0">
                <a:latin typeface="Times"/>
                <a:cs typeface="Times"/>
              </a:rPr>
              <a:t>Einstein first writes of the thought experiment.</a:t>
            </a:r>
          </a:p>
        </p:txBody>
      </p:sp>
      <p:grpSp>
        <p:nvGrpSpPr>
          <p:cNvPr id="15" name="Group 14"/>
          <p:cNvGrpSpPr/>
          <p:nvPr/>
        </p:nvGrpSpPr>
        <p:grpSpPr>
          <a:xfrm>
            <a:off x="2257609" y="2819782"/>
            <a:ext cx="3248155" cy="2291899"/>
            <a:chOff x="2257609" y="2819782"/>
            <a:chExt cx="3248155" cy="2291899"/>
          </a:xfrm>
        </p:grpSpPr>
        <p:sp>
          <p:nvSpPr>
            <p:cNvPr id="14" name="Down Arrow 13"/>
            <p:cNvSpPr/>
            <p:nvPr/>
          </p:nvSpPr>
          <p:spPr>
            <a:xfrm rot="1940619">
              <a:off x="3075285" y="2819782"/>
              <a:ext cx="830400" cy="2291899"/>
            </a:xfrm>
            <a:prstGeom prst="downArrow">
              <a:avLst/>
            </a:prstGeom>
            <a:solidFill>
              <a:srgbClr val="FFC8C8"/>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TextBox 8"/>
            <p:cNvSpPr txBox="1"/>
            <p:nvPr/>
          </p:nvSpPr>
          <p:spPr>
            <a:xfrm>
              <a:off x="2257609" y="3189118"/>
              <a:ext cx="3248155" cy="923330"/>
            </a:xfrm>
            <a:prstGeom prst="rect">
              <a:avLst/>
            </a:prstGeom>
            <a:noFill/>
          </p:spPr>
          <p:txBody>
            <a:bodyPr wrap="none" rtlCol="0">
              <a:spAutoFit/>
            </a:bodyPr>
            <a:lstStyle/>
            <a:p>
              <a:r>
                <a:rPr lang="en-US" sz="5400" dirty="0" smtClean="0">
                  <a:latin typeface="Times"/>
                  <a:cs typeface="Times"/>
                </a:rPr>
                <a:t>+ 50 years.</a:t>
              </a:r>
            </a:p>
          </p:txBody>
        </p:sp>
      </p:grpSp>
      <p:pic>
        <p:nvPicPr>
          <p:cNvPr id="12" name="Picture 11" descr="Einstein Aarau small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061" y="449164"/>
            <a:ext cx="3328580" cy="2263434"/>
          </a:xfrm>
          <a:prstGeom prst="rect">
            <a:avLst/>
          </a:prstGeom>
        </p:spPr>
      </p:pic>
      <p:pic>
        <p:nvPicPr>
          <p:cNvPr id="13" name="Picture 12" descr="Einstein Halsman portrait small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4715" y="3709247"/>
            <a:ext cx="2076944" cy="2820977"/>
          </a:xfrm>
          <a:prstGeom prst="rect">
            <a:avLst/>
          </a:prstGeom>
        </p:spPr>
      </p:pic>
    </p:spTree>
    <p:extLst>
      <p:ext uri="{BB962C8B-B14F-4D97-AF65-F5344CB8AC3E}">
        <p14:creationId xmlns:p14="http://schemas.microsoft.com/office/powerpoint/2010/main" val="35743561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274638"/>
            <a:ext cx="6589713" cy="381000"/>
          </a:xfrm>
        </p:spPr>
        <p:txBody>
          <a:bodyPr>
            <a:normAutofit fontScale="90000"/>
          </a:bodyPr>
          <a:lstStyle/>
          <a:p>
            <a:r>
              <a:rPr lang="en-US" sz="2400">
                <a:latin typeface="Times" charset="0"/>
                <a:ea typeface="ＭＳ Ｐゴシック" charset="0"/>
              </a:rPr>
              <a:t>First written report</a:t>
            </a:r>
            <a:br>
              <a:rPr lang="en-US" sz="2400">
                <a:latin typeface="Times" charset="0"/>
                <a:ea typeface="ＭＳ Ｐゴシック" charset="0"/>
              </a:rPr>
            </a:br>
            <a:r>
              <a:rPr lang="en-US" sz="2400">
                <a:latin typeface="Times" charset="0"/>
                <a:ea typeface="ＭＳ Ｐゴシック" charset="0"/>
              </a:rPr>
              <a:t>Max Wertheimer interviews Einstein in 1916</a:t>
            </a:r>
          </a:p>
        </p:txBody>
      </p:sp>
      <p:sp>
        <p:nvSpPr>
          <p:cNvPr id="37891"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575A20A-B6EF-A747-B501-13D739278D4D}" type="slidenum">
              <a:rPr lang="en-US" sz="1200">
                <a:solidFill>
                  <a:srgbClr val="898989"/>
                </a:solidFill>
                <a:latin typeface="Times" charset="0"/>
                <a:cs typeface="Times" charset="0"/>
              </a:rPr>
              <a:pPr eaLnBrk="1" hangingPunct="1"/>
              <a:t>64</a:t>
            </a:fld>
            <a:endParaRPr lang="en-US" sz="1200">
              <a:solidFill>
                <a:srgbClr val="898989"/>
              </a:solidFill>
              <a:latin typeface="Times" charset="0"/>
              <a:cs typeface="Times" charset="0"/>
            </a:endParaRPr>
          </a:p>
        </p:txBody>
      </p:sp>
      <p:pic>
        <p:nvPicPr>
          <p:cNvPr id="3789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67575" y="1216025"/>
            <a:ext cx="2033588"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7188" y="1147763"/>
            <a:ext cx="3206750" cy="493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TextBox 5"/>
          <p:cNvSpPr txBox="1">
            <a:spLocks noChangeArrowheads="1"/>
          </p:cNvSpPr>
          <p:nvPr/>
        </p:nvSpPr>
        <p:spPr bwMode="auto">
          <a:xfrm>
            <a:off x="4062413" y="1174750"/>
            <a:ext cx="30035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ja-JP" sz="1600" dirty="0" smtClean="0">
                <a:latin typeface="Times" charset="0"/>
                <a:cs typeface="Times" charset="0"/>
              </a:rPr>
              <a:t>“</a:t>
            </a:r>
            <a:r>
              <a:rPr lang="en-US" sz="1600" dirty="0" smtClean="0">
                <a:latin typeface="Times" charset="0"/>
                <a:cs typeface="Times" charset="0"/>
              </a:rPr>
              <a:t>These </a:t>
            </a:r>
            <a:r>
              <a:rPr lang="en-US" sz="1600" dirty="0">
                <a:latin typeface="Times" charset="0"/>
                <a:cs typeface="Times" charset="0"/>
              </a:rPr>
              <a:t>were wonderful days, </a:t>
            </a:r>
            <a:r>
              <a:rPr lang="en-US" sz="1600" dirty="0" smtClean="0">
                <a:latin typeface="Times" charset="0"/>
                <a:cs typeface="Times" charset="0"/>
              </a:rPr>
              <a:t>beginning </a:t>
            </a:r>
            <a:r>
              <a:rPr lang="en-US" sz="1600" dirty="0">
                <a:latin typeface="Times" charset="0"/>
                <a:cs typeface="Times" charset="0"/>
              </a:rPr>
              <a:t>in 1916, when for hours and hours I was fortunate enough to sit with Einstein, alone in his study, and hear from him the story..</a:t>
            </a:r>
            <a:r>
              <a:rPr lang="en-US" sz="1600" dirty="0" smtClean="0">
                <a:latin typeface="Times" charset="0"/>
                <a:cs typeface="Times" charset="0"/>
              </a:rPr>
              <a:t>.</a:t>
            </a:r>
            <a:r>
              <a:rPr lang="en-US" altLang="ja-JP" sz="1600" dirty="0" smtClean="0">
                <a:latin typeface="Times" charset="0"/>
                <a:cs typeface="Times" charset="0"/>
              </a:rPr>
              <a:t>”</a:t>
            </a:r>
            <a:endParaRPr lang="en-US" sz="1600" dirty="0">
              <a:latin typeface="Times" charset="0"/>
              <a:cs typeface="Times" charset="0"/>
            </a:endParaRPr>
          </a:p>
        </p:txBody>
      </p:sp>
      <p:grpSp>
        <p:nvGrpSpPr>
          <p:cNvPr id="2" name="Group 14"/>
          <p:cNvGrpSpPr>
            <a:grpSpLocks/>
          </p:cNvGrpSpPr>
          <p:nvPr/>
        </p:nvGrpSpPr>
        <p:grpSpPr bwMode="auto">
          <a:xfrm>
            <a:off x="3851275" y="2697163"/>
            <a:ext cx="3536950" cy="1671637"/>
            <a:chOff x="3850824" y="2697109"/>
            <a:chExt cx="3536750" cy="1671471"/>
          </a:xfrm>
        </p:grpSpPr>
        <p:sp>
          <p:nvSpPr>
            <p:cNvPr id="8" name="Freeform 7"/>
            <p:cNvSpPr/>
            <p:nvPr/>
          </p:nvSpPr>
          <p:spPr>
            <a:xfrm>
              <a:off x="3850824" y="3516178"/>
              <a:ext cx="3536750" cy="553982"/>
            </a:xfrm>
            <a:custGeom>
              <a:avLst/>
              <a:gdLst>
                <a:gd name="connsiteX0" fmla="*/ 68277 w 3536750"/>
                <a:gd name="connsiteY0" fmla="*/ 0 h 635016"/>
                <a:gd name="connsiteX1" fmla="*/ 3536750 w 3536750"/>
                <a:gd name="connsiteY1" fmla="*/ 102422 h 635016"/>
                <a:gd name="connsiteX2" fmla="*/ 3495783 w 3536750"/>
                <a:gd name="connsiteY2" fmla="*/ 635016 h 635016"/>
                <a:gd name="connsiteX3" fmla="*/ 0 w 3536750"/>
                <a:gd name="connsiteY3" fmla="*/ 587219 h 635016"/>
                <a:gd name="connsiteX4" fmla="*/ 68277 w 3536750"/>
                <a:gd name="connsiteY4" fmla="*/ 0 h 635016"/>
                <a:gd name="connsiteX0" fmla="*/ 68277 w 3536750"/>
                <a:gd name="connsiteY0" fmla="*/ 0 h 587219"/>
                <a:gd name="connsiteX1" fmla="*/ 3536750 w 3536750"/>
                <a:gd name="connsiteY1" fmla="*/ 102422 h 587219"/>
                <a:gd name="connsiteX2" fmla="*/ 3386540 w 3536750"/>
                <a:gd name="connsiteY2" fmla="*/ 539422 h 587219"/>
                <a:gd name="connsiteX3" fmla="*/ 0 w 3536750"/>
                <a:gd name="connsiteY3" fmla="*/ 587219 h 587219"/>
                <a:gd name="connsiteX4" fmla="*/ 68277 w 3536750"/>
                <a:gd name="connsiteY4" fmla="*/ 0 h 587219"/>
                <a:gd name="connsiteX0" fmla="*/ 68277 w 3536750"/>
                <a:gd name="connsiteY0" fmla="*/ 0 h 587219"/>
                <a:gd name="connsiteX1" fmla="*/ 3536750 w 3536750"/>
                <a:gd name="connsiteY1" fmla="*/ 102422 h 587219"/>
                <a:gd name="connsiteX2" fmla="*/ 3263641 w 3536750"/>
                <a:gd name="connsiteY2" fmla="*/ 430172 h 587219"/>
                <a:gd name="connsiteX3" fmla="*/ 0 w 3536750"/>
                <a:gd name="connsiteY3" fmla="*/ 587219 h 587219"/>
                <a:gd name="connsiteX4" fmla="*/ 68277 w 3536750"/>
                <a:gd name="connsiteY4" fmla="*/ 0 h 587219"/>
                <a:gd name="connsiteX0" fmla="*/ 68277 w 3536750"/>
                <a:gd name="connsiteY0" fmla="*/ 0 h 682813"/>
                <a:gd name="connsiteX1" fmla="*/ 3536750 w 3536750"/>
                <a:gd name="connsiteY1" fmla="*/ 102422 h 682813"/>
                <a:gd name="connsiteX2" fmla="*/ 3263641 w 3536750"/>
                <a:gd name="connsiteY2" fmla="*/ 430172 h 682813"/>
                <a:gd name="connsiteX3" fmla="*/ 0 w 3536750"/>
                <a:gd name="connsiteY3" fmla="*/ 682813 h 682813"/>
                <a:gd name="connsiteX4" fmla="*/ 68277 w 3536750"/>
                <a:gd name="connsiteY4" fmla="*/ 0 h 682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6750" h="682813">
                  <a:moveTo>
                    <a:pt x="68277" y="0"/>
                  </a:moveTo>
                  <a:lnTo>
                    <a:pt x="3536750" y="102422"/>
                  </a:lnTo>
                  <a:lnTo>
                    <a:pt x="3263641" y="430172"/>
                  </a:lnTo>
                  <a:lnTo>
                    <a:pt x="0" y="682813"/>
                  </a:lnTo>
                  <a:lnTo>
                    <a:pt x="68277" y="0"/>
                  </a:lnTo>
                  <a:close/>
                </a:path>
              </a:pathLst>
            </a:cu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7902" name="TextBox 6"/>
            <p:cNvSpPr txBox="1">
              <a:spLocks noChangeArrowheads="1"/>
            </p:cNvSpPr>
            <p:nvPr/>
          </p:nvSpPr>
          <p:spPr bwMode="auto">
            <a:xfrm>
              <a:off x="4021516" y="3168251"/>
              <a:ext cx="333874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ja-JP" sz="1800" dirty="0" smtClean="0">
                  <a:latin typeface="Times" charset="0"/>
                  <a:cs typeface="Times" charset="0"/>
                </a:rPr>
                <a:t>“</a:t>
              </a:r>
              <a:r>
                <a:rPr lang="en-US" sz="1800" dirty="0" smtClean="0">
                  <a:latin typeface="Times" charset="0"/>
                  <a:cs typeface="Times" charset="0"/>
                </a:rPr>
                <a:t>During </a:t>
              </a:r>
              <a:r>
                <a:rPr lang="en-US" sz="1800" dirty="0">
                  <a:latin typeface="Times" charset="0"/>
                  <a:cs typeface="Times" charset="0"/>
                </a:rPr>
                <a:t>these long discussions I questioned Einstein in great detail about the concrete events in his thought..</a:t>
              </a:r>
              <a:r>
                <a:rPr lang="en-US" sz="1800" dirty="0" smtClean="0">
                  <a:latin typeface="Times" charset="0"/>
                  <a:cs typeface="Times" charset="0"/>
                </a:rPr>
                <a:t>.</a:t>
              </a:r>
              <a:r>
                <a:rPr lang="en-US" altLang="ja-JP" sz="1800" dirty="0" smtClean="0">
                  <a:latin typeface="Times" charset="0"/>
                  <a:cs typeface="Times" charset="0"/>
                </a:rPr>
                <a:t>”</a:t>
              </a:r>
              <a:endParaRPr lang="en-US" sz="1800" dirty="0">
                <a:latin typeface="Times" charset="0"/>
                <a:cs typeface="Times" charset="0"/>
              </a:endParaRPr>
            </a:p>
          </p:txBody>
        </p:sp>
        <p:sp>
          <p:nvSpPr>
            <p:cNvPr id="37903" name="TextBox 9"/>
            <p:cNvSpPr txBox="1">
              <a:spLocks noChangeArrowheads="1"/>
            </p:cNvSpPr>
            <p:nvPr/>
          </p:nvSpPr>
          <p:spPr bwMode="auto">
            <a:xfrm>
              <a:off x="5557750" y="2697109"/>
              <a:ext cx="13450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latin typeface="Times" charset="0"/>
                  <a:cs typeface="Times" charset="0"/>
                </a:rPr>
                <a:t>active interrogation</a:t>
              </a:r>
            </a:p>
          </p:txBody>
        </p:sp>
        <p:sp>
          <p:nvSpPr>
            <p:cNvPr id="13" name="Down Arrow 12"/>
            <p:cNvSpPr/>
            <p:nvPr/>
          </p:nvSpPr>
          <p:spPr>
            <a:xfrm>
              <a:off x="4922326" y="2819334"/>
              <a:ext cx="403202" cy="417472"/>
            </a:xfrm>
            <a:prstGeom prst="downArrow">
              <a:avLst/>
            </a:prstGeom>
            <a:solidFill>
              <a:srgbClr val="CA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3" name="Group 15"/>
          <p:cNvGrpSpPr>
            <a:grpSpLocks/>
          </p:cNvGrpSpPr>
          <p:nvPr/>
        </p:nvGrpSpPr>
        <p:grpSpPr bwMode="auto">
          <a:xfrm>
            <a:off x="4076700" y="4411663"/>
            <a:ext cx="3979863" cy="2090737"/>
            <a:chOff x="4076138" y="4410969"/>
            <a:chExt cx="3980550" cy="2091860"/>
          </a:xfrm>
        </p:grpSpPr>
        <p:sp>
          <p:nvSpPr>
            <p:cNvPr id="12" name="Freeform 11"/>
            <p:cNvSpPr/>
            <p:nvPr/>
          </p:nvSpPr>
          <p:spPr>
            <a:xfrm>
              <a:off x="4171404" y="5441809"/>
              <a:ext cx="3223181" cy="171542"/>
            </a:xfrm>
            <a:custGeom>
              <a:avLst/>
              <a:gdLst>
                <a:gd name="connsiteX0" fmla="*/ 81932 w 3222675"/>
                <a:gd name="connsiteY0" fmla="*/ 0 h 170703"/>
                <a:gd name="connsiteX1" fmla="*/ 3215848 w 3222675"/>
                <a:gd name="connsiteY1" fmla="*/ 34141 h 170703"/>
                <a:gd name="connsiteX2" fmla="*/ 3222675 w 3222675"/>
                <a:gd name="connsiteY2" fmla="*/ 170703 h 170703"/>
                <a:gd name="connsiteX3" fmla="*/ 0 w 3222675"/>
                <a:gd name="connsiteY3" fmla="*/ 129735 h 170703"/>
                <a:gd name="connsiteX4" fmla="*/ 81932 w 3222675"/>
                <a:gd name="connsiteY4" fmla="*/ 0 h 170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2675" h="170703">
                  <a:moveTo>
                    <a:pt x="81932" y="0"/>
                  </a:moveTo>
                  <a:lnTo>
                    <a:pt x="3215848" y="34141"/>
                  </a:lnTo>
                  <a:lnTo>
                    <a:pt x="3222675" y="170703"/>
                  </a:lnTo>
                  <a:lnTo>
                    <a:pt x="0" y="129735"/>
                  </a:lnTo>
                  <a:lnTo>
                    <a:pt x="81932" y="0"/>
                  </a:lnTo>
                  <a:close/>
                </a:path>
              </a:pathLst>
            </a:cu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7898" name="TextBox 8"/>
            <p:cNvSpPr txBox="1">
              <a:spLocks noChangeArrowheads="1"/>
            </p:cNvSpPr>
            <p:nvPr/>
          </p:nvSpPr>
          <p:spPr bwMode="auto">
            <a:xfrm>
              <a:off x="4076138" y="5025501"/>
              <a:ext cx="398055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ja-JP" sz="1800" dirty="0" smtClean="0">
                  <a:latin typeface="Times" charset="0"/>
                  <a:cs typeface="Times" charset="0"/>
                </a:rPr>
                <a:t>“</a:t>
              </a:r>
              <a:r>
                <a:rPr lang="en-US" sz="1800" dirty="0" smtClean="0">
                  <a:latin typeface="Times" charset="0"/>
                  <a:cs typeface="Times" charset="0"/>
                </a:rPr>
                <a:t>Back </a:t>
              </a:r>
              <a:r>
                <a:rPr lang="en-US" sz="1800" dirty="0">
                  <a:latin typeface="Times" charset="0"/>
                  <a:cs typeface="Times" charset="0"/>
                </a:rPr>
                <a:t>of all of this there had to be something that was not yet grasped, not yet understood. Uneasiness about this characterized young Einstein</a:t>
              </a:r>
              <a:r>
                <a:rPr lang="ja-JP" altLang="en-US" sz="1800" dirty="0">
                  <a:latin typeface="Times" charset="0"/>
                  <a:cs typeface="Times" charset="0"/>
                </a:rPr>
                <a:t>’</a:t>
              </a:r>
              <a:r>
                <a:rPr lang="en-US" sz="1800" dirty="0">
                  <a:latin typeface="Times" charset="0"/>
                  <a:cs typeface="Times" charset="0"/>
                </a:rPr>
                <a:t>s state of mind at the time</a:t>
              </a:r>
              <a:r>
                <a:rPr lang="en-US" sz="1800" dirty="0" smtClean="0">
                  <a:latin typeface="Times" charset="0"/>
                  <a:cs typeface="Times" charset="0"/>
                </a:rPr>
                <a:t>.</a:t>
              </a:r>
              <a:r>
                <a:rPr lang="en-US" altLang="ja-JP" sz="1800" dirty="0" smtClean="0">
                  <a:latin typeface="Times" charset="0"/>
                  <a:cs typeface="Times" charset="0"/>
                </a:rPr>
                <a:t>”</a:t>
              </a:r>
              <a:endParaRPr lang="en-US" sz="1800" dirty="0">
                <a:latin typeface="Times" charset="0"/>
                <a:cs typeface="Times" charset="0"/>
              </a:endParaRPr>
            </a:p>
          </p:txBody>
        </p:sp>
        <p:sp>
          <p:nvSpPr>
            <p:cNvPr id="37899" name="TextBox 10"/>
            <p:cNvSpPr txBox="1">
              <a:spLocks noChangeArrowheads="1"/>
            </p:cNvSpPr>
            <p:nvPr/>
          </p:nvSpPr>
          <p:spPr bwMode="auto">
            <a:xfrm>
              <a:off x="5612372" y="4410969"/>
              <a:ext cx="13450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latin typeface="Times" charset="0"/>
                  <a:cs typeface="Times" charset="0"/>
                </a:rPr>
                <a:t>no concrete result</a:t>
              </a:r>
            </a:p>
          </p:txBody>
        </p:sp>
        <p:sp>
          <p:nvSpPr>
            <p:cNvPr id="14" name="Down Arrow 13"/>
            <p:cNvSpPr/>
            <p:nvPr/>
          </p:nvSpPr>
          <p:spPr>
            <a:xfrm>
              <a:off x="4936712" y="4499917"/>
              <a:ext cx="403295" cy="416148"/>
            </a:xfrm>
            <a:prstGeom prst="downArrow">
              <a:avLst/>
            </a:prstGeom>
            <a:solidFill>
              <a:srgbClr val="CA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Tree>
    <p:extLst>
      <p:ext uri="{BB962C8B-B14F-4D97-AF65-F5344CB8AC3E}">
        <p14:creationId xmlns:p14="http://schemas.microsoft.com/office/powerpoint/2010/main" val="6650897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19"/>
          <p:cNvSpPr/>
          <p:nvPr/>
        </p:nvSpPr>
        <p:spPr>
          <a:xfrm>
            <a:off x="444500" y="1617663"/>
            <a:ext cx="6267450" cy="477837"/>
          </a:xfrm>
          <a:custGeom>
            <a:avLst/>
            <a:gdLst>
              <a:gd name="connsiteX0" fmla="*/ 204831 w 6267830"/>
              <a:gd name="connsiteY0" fmla="*/ 0 h 477969"/>
              <a:gd name="connsiteX1" fmla="*/ 6267830 w 6267830"/>
              <a:gd name="connsiteY1" fmla="*/ 61453 h 477969"/>
              <a:gd name="connsiteX2" fmla="*/ 6220036 w 6267830"/>
              <a:gd name="connsiteY2" fmla="*/ 477969 h 477969"/>
              <a:gd name="connsiteX3" fmla="*/ 0 w 6267830"/>
              <a:gd name="connsiteY3" fmla="*/ 334578 h 477969"/>
              <a:gd name="connsiteX4" fmla="*/ 204831 w 6267830"/>
              <a:gd name="connsiteY4" fmla="*/ 0 h 477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67830" h="477969">
                <a:moveTo>
                  <a:pt x="204831" y="0"/>
                </a:moveTo>
                <a:lnTo>
                  <a:pt x="6267830" y="61453"/>
                </a:lnTo>
                <a:lnTo>
                  <a:pt x="6220036" y="477969"/>
                </a:lnTo>
                <a:lnTo>
                  <a:pt x="0" y="334578"/>
                </a:lnTo>
                <a:lnTo>
                  <a:pt x="204831" y="0"/>
                </a:lnTo>
                <a:close/>
              </a:path>
            </a:pathLst>
          </a:custGeom>
          <a:solidFill>
            <a:srgbClr val="CA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8915" name="Title 1"/>
          <p:cNvSpPr>
            <a:spLocks noGrp="1"/>
          </p:cNvSpPr>
          <p:nvPr>
            <p:ph type="title"/>
          </p:nvPr>
        </p:nvSpPr>
        <p:spPr>
          <a:xfrm>
            <a:off x="457200" y="274638"/>
            <a:ext cx="4922838" cy="523875"/>
          </a:xfrm>
        </p:spPr>
        <p:txBody>
          <a:bodyPr>
            <a:normAutofit fontScale="90000"/>
          </a:bodyPr>
          <a:lstStyle/>
          <a:p>
            <a:r>
              <a:rPr lang="en-US" sz="3200">
                <a:latin typeface="Times" charset="0"/>
                <a:ea typeface="ＭＳ Ｐゴシック" charset="0"/>
              </a:rPr>
              <a:t>A Recovered Memory?</a:t>
            </a:r>
          </a:p>
        </p:txBody>
      </p:sp>
      <p:sp>
        <p:nvSpPr>
          <p:cNvPr id="38916" name="Content Placeholder 2"/>
          <p:cNvSpPr>
            <a:spLocks noGrp="1"/>
          </p:cNvSpPr>
          <p:nvPr>
            <p:ph idx="1"/>
          </p:nvPr>
        </p:nvSpPr>
        <p:spPr/>
        <p:txBody>
          <a:bodyPr/>
          <a:lstStyle/>
          <a:p>
            <a:endParaRPr lang="en-US">
              <a:latin typeface="Times" charset="0"/>
              <a:ea typeface="ＭＳ Ｐゴシック" charset="0"/>
            </a:endParaRPr>
          </a:p>
        </p:txBody>
      </p:sp>
      <p:sp>
        <p:nvSpPr>
          <p:cNvPr id="3891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162AD14-784E-3343-B9C2-C1A00195EDC6}" type="slidenum">
              <a:rPr lang="en-US" sz="1200">
                <a:solidFill>
                  <a:srgbClr val="898989"/>
                </a:solidFill>
                <a:latin typeface="Times" charset="0"/>
                <a:cs typeface="Times" charset="0"/>
              </a:rPr>
              <a:pPr eaLnBrk="1" hangingPunct="1"/>
              <a:t>65</a:t>
            </a:fld>
            <a:endParaRPr lang="en-US" sz="1200">
              <a:solidFill>
                <a:srgbClr val="898989"/>
              </a:solidFill>
              <a:latin typeface="Times" charset="0"/>
              <a:cs typeface="Times" charset="0"/>
            </a:endParaRPr>
          </a:p>
        </p:txBody>
      </p:sp>
      <p:sp>
        <p:nvSpPr>
          <p:cNvPr id="38918" name="TextBox 5"/>
          <p:cNvSpPr txBox="1">
            <a:spLocks noChangeArrowheads="1"/>
          </p:cNvSpPr>
          <p:nvPr/>
        </p:nvSpPr>
        <p:spPr bwMode="auto">
          <a:xfrm>
            <a:off x="388938" y="1474788"/>
            <a:ext cx="10048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a:latin typeface="Times" charset="0"/>
                <a:cs typeface="Times" charset="0"/>
              </a:rPr>
              <a:t>1943</a:t>
            </a:r>
          </a:p>
        </p:txBody>
      </p:sp>
      <p:sp>
        <p:nvSpPr>
          <p:cNvPr id="38919" name="TextBox 6"/>
          <p:cNvSpPr txBox="1">
            <a:spLocks noChangeArrowheads="1"/>
          </p:cNvSpPr>
          <p:nvPr/>
        </p:nvSpPr>
        <p:spPr bwMode="auto">
          <a:xfrm>
            <a:off x="1406525" y="1489075"/>
            <a:ext cx="62341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Times" charset="0"/>
                <a:cs typeface="Times" charset="0"/>
              </a:rPr>
              <a:t>Max Wertheimer sends Einstein</a:t>
            </a:r>
            <a:r>
              <a:rPr lang="ja-JP" altLang="en-US" sz="1800">
                <a:latin typeface="Times" charset="0"/>
                <a:cs typeface="Times" charset="0"/>
              </a:rPr>
              <a:t>’</a:t>
            </a:r>
            <a:r>
              <a:rPr lang="en-US" sz="1800">
                <a:latin typeface="Times" charset="0"/>
                <a:cs typeface="Times" charset="0"/>
              </a:rPr>
              <a:t>s drafts of the unpublished </a:t>
            </a:r>
            <a:r>
              <a:rPr lang="en-US" sz="1800" i="1">
                <a:latin typeface="Times" charset="0"/>
                <a:cs typeface="Times" charset="0"/>
              </a:rPr>
              <a:t>Productive Thinking</a:t>
            </a:r>
            <a:r>
              <a:rPr lang="en-US" sz="1800">
                <a:latin typeface="Times" charset="0"/>
                <a:cs typeface="Times" charset="0"/>
              </a:rPr>
              <a:t>. Einstein responds.</a:t>
            </a:r>
            <a:r>
              <a:rPr lang="en-US" sz="1800" i="1">
                <a:latin typeface="Times" charset="0"/>
                <a:cs typeface="Times" charset="0"/>
              </a:rPr>
              <a:t> </a:t>
            </a:r>
            <a:r>
              <a:rPr lang="en-US" sz="1800">
                <a:latin typeface="Times" charset="0"/>
                <a:cs typeface="Times" charset="0"/>
              </a:rPr>
              <a:t>Wertheimer dies.</a:t>
            </a:r>
          </a:p>
        </p:txBody>
      </p:sp>
      <p:grpSp>
        <p:nvGrpSpPr>
          <p:cNvPr id="2" name="Group 22"/>
          <p:cNvGrpSpPr>
            <a:grpSpLocks/>
          </p:cNvGrpSpPr>
          <p:nvPr/>
        </p:nvGrpSpPr>
        <p:grpSpPr bwMode="auto">
          <a:xfrm>
            <a:off x="368300" y="2546350"/>
            <a:ext cx="6370638" cy="585788"/>
            <a:chOff x="368696" y="2546891"/>
            <a:chExt cx="6370245" cy="584776"/>
          </a:xfrm>
        </p:grpSpPr>
        <p:sp>
          <p:nvSpPr>
            <p:cNvPr id="21" name="Freeform 20"/>
            <p:cNvSpPr/>
            <p:nvPr/>
          </p:nvSpPr>
          <p:spPr>
            <a:xfrm flipH="1">
              <a:off x="422668" y="2641976"/>
              <a:ext cx="6316273" cy="431054"/>
            </a:xfrm>
            <a:custGeom>
              <a:avLst/>
              <a:gdLst>
                <a:gd name="connsiteX0" fmla="*/ 204831 w 6267830"/>
                <a:gd name="connsiteY0" fmla="*/ 0 h 477969"/>
                <a:gd name="connsiteX1" fmla="*/ 6267830 w 6267830"/>
                <a:gd name="connsiteY1" fmla="*/ 61453 h 477969"/>
                <a:gd name="connsiteX2" fmla="*/ 6220036 w 6267830"/>
                <a:gd name="connsiteY2" fmla="*/ 477969 h 477969"/>
                <a:gd name="connsiteX3" fmla="*/ 0 w 6267830"/>
                <a:gd name="connsiteY3" fmla="*/ 334578 h 477969"/>
                <a:gd name="connsiteX4" fmla="*/ 204831 w 6267830"/>
                <a:gd name="connsiteY4" fmla="*/ 0 h 477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67830" h="477969">
                  <a:moveTo>
                    <a:pt x="204831" y="0"/>
                  </a:moveTo>
                  <a:lnTo>
                    <a:pt x="6267830" y="61453"/>
                  </a:lnTo>
                  <a:lnTo>
                    <a:pt x="6220036" y="477969"/>
                  </a:lnTo>
                  <a:lnTo>
                    <a:pt x="0" y="334578"/>
                  </a:lnTo>
                  <a:lnTo>
                    <a:pt x="204831"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8933" name="TextBox 4"/>
            <p:cNvSpPr txBox="1">
              <a:spLocks noChangeArrowheads="1"/>
            </p:cNvSpPr>
            <p:nvPr/>
          </p:nvSpPr>
          <p:spPr bwMode="auto">
            <a:xfrm>
              <a:off x="1401188" y="2610654"/>
              <a:ext cx="46439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latin typeface="Times" charset="0"/>
                  <a:cs typeface="Times" charset="0"/>
                </a:rPr>
                <a:t>Productive Thinking</a:t>
              </a:r>
              <a:r>
                <a:rPr lang="en-US" sz="1800">
                  <a:latin typeface="Times" charset="0"/>
                  <a:cs typeface="Times" charset="0"/>
                </a:rPr>
                <a:t> is published posthumously.</a:t>
              </a:r>
            </a:p>
          </p:txBody>
        </p:sp>
        <p:sp>
          <p:nvSpPr>
            <p:cNvPr id="38934" name="TextBox 7"/>
            <p:cNvSpPr txBox="1">
              <a:spLocks noChangeArrowheads="1"/>
            </p:cNvSpPr>
            <p:nvPr/>
          </p:nvSpPr>
          <p:spPr bwMode="auto">
            <a:xfrm>
              <a:off x="368696" y="2546891"/>
              <a:ext cx="1005403"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a:latin typeface="Times" charset="0"/>
                  <a:cs typeface="Times" charset="0"/>
                </a:rPr>
                <a:t>1945</a:t>
              </a:r>
            </a:p>
          </p:txBody>
        </p:sp>
      </p:grpSp>
      <p:pic>
        <p:nvPicPr>
          <p:cNvPr id="38921" name="Picture 16" descr="51jIJ49nQ5L._SX323_BO1,204,203,200_.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10500" y="1246188"/>
            <a:ext cx="1173163"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3"/>
          <p:cNvGrpSpPr>
            <a:grpSpLocks/>
          </p:cNvGrpSpPr>
          <p:nvPr/>
        </p:nvGrpSpPr>
        <p:grpSpPr bwMode="auto">
          <a:xfrm>
            <a:off x="347663" y="3335338"/>
            <a:ext cx="8704262" cy="2414587"/>
            <a:chOff x="348213" y="3334626"/>
            <a:chExt cx="8703058" cy="2415921"/>
          </a:xfrm>
        </p:grpSpPr>
        <p:pic>
          <p:nvPicPr>
            <p:cNvPr id="38923" name="Picture 18" descr="Einstein_PHIL_C_27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34949" y="3334626"/>
              <a:ext cx="1916322" cy="1641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Freeform 21"/>
            <p:cNvSpPr/>
            <p:nvPr/>
          </p:nvSpPr>
          <p:spPr>
            <a:xfrm>
              <a:off x="552972" y="3838141"/>
              <a:ext cx="6268171" cy="476513"/>
            </a:xfrm>
            <a:custGeom>
              <a:avLst/>
              <a:gdLst>
                <a:gd name="connsiteX0" fmla="*/ 204831 w 6267830"/>
                <a:gd name="connsiteY0" fmla="*/ 0 h 477969"/>
                <a:gd name="connsiteX1" fmla="*/ 6267830 w 6267830"/>
                <a:gd name="connsiteY1" fmla="*/ 61453 h 477969"/>
                <a:gd name="connsiteX2" fmla="*/ 6220036 w 6267830"/>
                <a:gd name="connsiteY2" fmla="*/ 477969 h 477969"/>
                <a:gd name="connsiteX3" fmla="*/ 0 w 6267830"/>
                <a:gd name="connsiteY3" fmla="*/ 334578 h 477969"/>
                <a:gd name="connsiteX4" fmla="*/ 204831 w 6267830"/>
                <a:gd name="connsiteY4" fmla="*/ 0 h 477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67830" h="477969">
                  <a:moveTo>
                    <a:pt x="204831" y="0"/>
                  </a:moveTo>
                  <a:lnTo>
                    <a:pt x="6267830" y="61453"/>
                  </a:lnTo>
                  <a:lnTo>
                    <a:pt x="6220036" y="477969"/>
                  </a:lnTo>
                  <a:lnTo>
                    <a:pt x="0" y="334578"/>
                  </a:lnTo>
                  <a:lnTo>
                    <a:pt x="204831" y="0"/>
                  </a:lnTo>
                  <a:close/>
                </a:path>
              </a:pathLst>
            </a:custGeom>
            <a:solidFill>
              <a:srgbClr val="CA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8925" name="TextBox 9"/>
            <p:cNvSpPr txBox="1">
              <a:spLocks noChangeArrowheads="1"/>
            </p:cNvSpPr>
            <p:nvPr/>
          </p:nvSpPr>
          <p:spPr bwMode="auto">
            <a:xfrm>
              <a:off x="348213" y="3673532"/>
              <a:ext cx="1005403"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a:latin typeface="Times" charset="0"/>
                  <a:cs typeface="Times" charset="0"/>
                </a:rPr>
                <a:t>1946</a:t>
              </a:r>
            </a:p>
          </p:txBody>
        </p:sp>
        <p:sp>
          <p:nvSpPr>
            <p:cNvPr id="38926" name="TextBox 10"/>
            <p:cNvSpPr txBox="1">
              <a:spLocks noChangeArrowheads="1"/>
            </p:cNvSpPr>
            <p:nvPr/>
          </p:nvSpPr>
          <p:spPr bwMode="auto">
            <a:xfrm>
              <a:off x="1410469" y="3687190"/>
              <a:ext cx="54581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Times" charset="0"/>
                  <a:cs typeface="Times" charset="0"/>
                </a:rPr>
                <a:t>Einstein drafts his </a:t>
              </a:r>
              <a:r>
                <a:rPr lang="en-US" sz="1800" i="1">
                  <a:latin typeface="Times" charset="0"/>
                  <a:cs typeface="Times" charset="0"/>
                </a:rPr>
                <a:t>Autobiographical Notes</a:t>
              </a:r>
              <a:r>
                <a:rPr lang="en-US" sz="1800">
                  <a:latin typeface="Times" charset="0"/>
                  <a:cs typeface="Times" charset="0"/>
                </a:rPr>
                <a:t>. He recounts the chasing a light beam thought experiment. It is</a:t>
              </a:r>
            </a:p>
          </p:txBody>
        </p:sp>
        <p:grpSp>
          <p:nvGrpSpPr>
            <p:cNvPr id="38927" name="Group 17"/>
            <p:cNvGrpSpPr>
              <a:grpSpLocks/>
            </p:cNvGrpSpPr>
            <p:nvPr/>
          </p:nvGrpSpPr>
          <p:grpSpPr bwMode="auto">
            <a:xfrm>
              <a:off x="884740" y="4550218"/>
              <a:ext cx="6624371" cy="1200329"/>
              <a:chOff x="1512889" y="4529733"/>
              <a:chExt cx="6624371" cy="1200329"/>
            </a:xfrm>
          </p:grpSpPr>
          <p:sp>
            <p:nvSpPr>
              <p:cNvPr id="38928" name="TextBox 11"/>
              <p:cNvSpPr txBox="1">
                <a:spLocks noChangeArrowheads="1"/>
              </p:cNvSpPr>
              <p:nvPr/>
            </p:nvSpPr>
            <p:spPr bwMode="auto">
              <a:xfrm>
                <a:off x="1512889" y="4529733"/>
                <a:ext cx="235841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latin typeface="Times" charset="0"/>
                    <a:cs typeface="Times" charset="0"/>
                  </a:rPr>
                  <a:t>recovered memories of his 16 year old self from the Wertheimer interviews</a:t>
                </a:r>
              </a:p>
            </p:txBody>
          </p:sp>
          <p:sp>
            <p:nvSpPr>
              <p:cNvPr id="38929" name="TextBox 12"/>
              <p:cNvSpPr txBox="1">
                <a:spLocks noChangeArrowheads="1"/>
              </p:cNvSpPr>
              <p:nvPr/>
            </p:nvSpPr>
            <p:spPr bwMode="auto">
              <a:xfrm>
                <a:off x="4449318" y="4529733"/>
                <a:ext cx="22350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latin typeface="Times" charset="0"/>
                    <a:cs typeface="Times" charset="0"/>
                  </a:rPr>
                  <a:t>later use of the thought experiment to refute an emission theory of light</a:t>
                </a:r>
              </a:p>
            </p:txBody>
          </p:sp>
          <p:sp>
            <p:nvSpPr>
              <p:cNvPr id="38930" name="TextBox 13"/>
              <p:cNvSpPr txBox="1">
                <a:spLocks noChangeArrowheads="1"/>
              </p:cNvSpPr>
              <p:nvPr/>
            </p:nvSpPr>
            <p:spPr bwMode="auto">
              <a:xfrm>
                <a:off x="3953239" y="4745548"/>
                <a:ext cx="416099"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a:latin typeface="Times" charset="0"/>
                    <a:cs typeface="Times" charset="0"/>
                  </a:rPr>
                  <a:t>+</a:t>
                </a:r>
              </a:p>
            </p:txBody>
          </p:sp>
          <p:sp>
            <p:nvSpPr>
              <p:cNvPr id="38931" name="TextBox 14"/>
              <p:cNvSpPr txBox="1">
                <a:spLocks noChangeArrowheads="1"/>
              </p:cNvSpPr>
              <p:nvPr/>
            </p:nvSpPr>
            <p:spPr bwMode="auto">
              <a:xfrm>
                <a:off x="6820874" y="4752376"/>
                <a:ext cx="1316386"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a:latin typeface="Times" charset="0"/>
                    <a:cs typeface="Times" charset="0"/>
                  </a:rPr>
                  <a:t>+  … ?</a:t>
                </a:r>
              </a:p>
            </p:txBody>
          </p:sp>
        </p:grpSp>
      </p:grpSp>
    </p:spTree>
    <p:extLst>
      <p:ext uri="{BB962C8B-B14F-4D97-AF65-F5344CB8AC3E}">
        <p14:creationId xmlns:p14="http://schemas.microsoft.com/office/powerpoint/2010/main" val="4947032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a:off x="2288836" y="1116540"/>
            <a:ext cx="6189624" cy="5491983"/>
          </a:xfrm>
          <a:custGeom>
            <a:avLst/>
            <a:gdLst>
              <a:gd name="connsiteX0" fmla="*/ 2826153 w 4745145"/>
              <a:gd name="connsiteY0" fmla="*/ 0 h 3928826"/>
              <a:gd name="connsiteX1" fmla="*/ 4745145 w 4745145"/>
              <a:gd name="connsiteY1" fmla="*/ 1863226 h 3928826"/>
              <a:gd name="connsiteX2" fmla="*/ 3489077 w 4745145"/>
              <a:gd name="connsiteY2" fmla="*/ 3928826 h 3928826"/>
              <a:gd name="connsiteX3" fmla="*/ 0 w 4745145"/>
              <a:gd name="connsiteY3" fmla="*/ 2274951 h 3928826"/>
              <a:gd name="connsiteX4" fmla="*/ 2826153 w 4745145"/>
              <a:gd name="connsiteY4" fmla="*/ 0 h 3928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5145" h="3928826">
                <a:moveTo>
                  <a:pt x="2826153" y="0"/>
                </a:moveTo>
                <a:lnTo>
                  <a:pt x="4745145" y="1863226"/>
                </a:lnTo>
                <a:lnTo>
                  <a:pt x="3489077" y="3928826"/>
                </a:lnTo>
                <a:lnTo>
                  <a:pt x="0" y="2274951"/>
                </a:lnTo>
                <a:lnTo>
                  <a:pt x="2826153" y="0"/>
                </a:lnTo>
                <a:close/>
              </a:path>
            </a:pathLst>
          </a:custGeom>
          <a:solidFill>
            <a:srgbClr val="C8DCFF"/>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558252" y="1981858"/>
            <a:ext cx="6097905" cy="1458481"/>
          </a:xfrm>
        </p:spPr>
        <p:txBody>
          <a:bodyPr>
            <a:noAutofit/>
          </a:bodyPr>
          <a:lstStyle/>
          <a:p>
            <a:pPr algn="r"/>
            <a:r>
              <a:rPr lang="en-US" sz="9600" dirty="0" smtClean="0"/>
              <a:t>Concluding</a:t>
            </a:r>
            <a:endParaRPr lang="en-US" sz="9600" dirty="0"/>
          </a:p>
        </p:txBody>
      </p:sp>
      <p:sp>
        <p:nvSpPr>
          <p:cNvPr id="3" name="Content Placeholder 2"/>
          <p:cNvSpPr>
            <a:spLocks noGrp="1"/>
          </p:cNvSpPr>
          <p:nvPr>
            <p:ph idx="1"/>
          </p:nvPr>
        </p:nvSpPr>
        <p:spPr>
          <a:xfrm>
            <a:off x="0" y="6356350"/>
            <a:ext cx="404733" cy="501650"/>
          </a:xfrm>
        </p:spPr>
        <p:txBody>
          <a:bodyPr>
            <a:normAutofit/>
          </a:bodyPr>
          <a:lstStyle/>
          <a:p>
            <a:endParaRPr lang="en-US" dirty="0"/>
          </a:p>
        </p:txBody>
      </p:sp>
      <p:sp>
        <p:nvSpPr>
          <p:cNvPr id="6" name="Slide Number Placeholder 5"/>
          <p:cNvSpPr>
            <a:spLocks noGrp="1"/>
          </p:cNvSpPr>
          <p:nvPr>
            <p:ph type="sldNum" sz="quarter" idx="12"/>
          </p:nvPr>
        </p:nvSpPr>
        <p:spPr>
          <a:xfrm>
            <a:off x="8604065" y="6356350"/>
            <a:ext cx="340926" cy="365125"/>
          </a:xfrm>
        </p:spPr>
        <p:txBody>
          <a:bodyPr/>
          <a:lstStyle/>
          <a:p>
            <a:fld id="{A9BB7777-FCE2-1A4D-90B6-6E38C49805FD}" type="slidenum">
              <a:rPr lang="en-US" smtClean="0"/>
              <a:t>66</a:t>
            </a:fld>
            <a:endParaRPr lang="en-US" dirty="0"/>
          </a:p>
        </p:txBody>
      </p:sp>
    </p:spTree>
    <p:extLst>
      <p:ext uri="{BB962C8B-B14F-4D97-AF65-F5344CB8AC3E}">
        <p14:creationId xmlns:p14="http://schemas.microsoft.com/office/powerpoint/2010/main" val="319732762"/>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A9BB7777-FCE2-1A4D-90B6-6E38C49805FD}" type="slidenum">
              <a:rPr lang="en-US" smtClean="0"/>
              <a:t>67</a:t>
            </a:fld>
            <a:endParaRPr lang="en-US"/>
          </a:p>
        </p:txBody>
      </p:sp>
      <p:grpSp>
        <p:nvGrpSpPr>
          <p:cNvPr id="12" name="Group 11"/>
          <p:cNvGrpSpPr/>
          <p:nvPr/>
        </p:nvGrpSpPr>
        <p:grpSpPr>
          <a:xfrm>
            <a:off x="355886" y="218292"/>
            <a:ext cx="7647497" cy="6363872"/>
            <a:chOff x="355886" y="218292"/>
            <a:chExt cx="7647497" cy="6363872"/>
          </a:xfrm>
        </p:grpSpPr>
        <p:grpSp>
          <p:nvGrpSpPr>
            <p:cNvPr id="11" name="Group 10"/>
            <p:cNvGrpSpPr/>
            <p:nvPr/>
          </p:nvGrpSpPr>
          <p:grpSpPr>
            <a:xfrm>
              <a:off x="355886" y="218292"/>
              <a:ext cx="7647497" cy="6363872"/>
              <a:chOff x="355886" y="218292"/>
              <a:chExt cx="7647497" cy="6363872"/>
            </a:xfrm>
          </p:grpSpPr>
          <p:pic>
            <p:nvPicPr>
              <p:cNvPr id="5" name="Picture 4" descr="Einstein Halsman portrait small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3016" y="2571398"/>
                <a:ext cx="2900367" cy="3939378"/>
              </a:xfrm>
              <a:prstGeom prst="rect">
                <a:avLst/>
              </a:prstGeom>
            </p:spPr>
          </p:pic>
          <p:pic>
            <p:nvPicPr>
              <p:cNvPr id="6" name="Picture 5" descr="GalileoSketch.jpg"/>
              <p:cNvPicPr>
                <a:picLocks noChangeAspect="1"/>
              </p:cNvPicPr>
              <p:nvPr/>
            </p:nvPicPr>
            <p:blipFill>
              <a:blip r:embed="rId3"/>
              <a:stretch>
                <a:fillRect/>
              </a:stretch>
            </p:blipFill>
            <p:spPr>
              <a:xfrm>
                <a:off x="355886" y="2512554"/>
                <a:ext cx="3854824" cy="4069610"/>
              </a:xfrm>
              <a:prstGeom prst="rect">
                <a:avLst/>
              </a:prstGeom>
            </p:spPr>
          </p:pic>
          <p:sp>
            <p:nvSpPr>
              <p:cNvPr id="9" name="Freeform 8"/>
              <p:cNvSpPr/>
              <p:nvPr/>
            </p:nvSpPr>
            <p:spPr>
              <a:xfrm>
                <a:off x="3115525" y="2019050"/>
                <a:ext cx="978976" cy="668105"/>
              </a:xfrm>
              <a:custGeom>
                <a:avLst/>
                <a:gdLst>
                  <a:gd name="connsiteX0" fmla="*/ 0 w 978976"/>
                  <a:gd name="connsiteY0" fmla="*/ 668105 h 668105"/>
                  <a:gd name="connsiteX1" fmla="*/ 416726 w 978976"/>
                  <a:gd name="connsiteY1" fmla="*/ 0 h 668105"/>
                  <a:gd name="connsiteX2" fmla="*/ 978976 w 978976"/>
                  <a:gd name="connsiteY2" fmla="*/ 92609 h 668105"/>
                  <a:gd name="connsiteX3" fmla="*/ 0 w 978976"/>
                  <a:gd name="connsiteY3" fmla="*/ 668105 h 668105"/>
                </a:gdLst>
                <a:ahLst/>
                <a:cxnLst>
                  <a:cxn ang="0">
                    <a:pos x="connsiteX0" y="connsiteY0"/>
                  </a:cxn>
                  <a:cxn ang="0">
                    <a:pos x="connsiteX1" y="connsiteY1"/>
                  </a:cxn>
                  <a:cxn ang="0">
                    <a:pos x="connsiteX2" y="connsiteY2"/>
                  </a:cxn>
                  <a:cxn ang="0">
                    <a:pos x="connsiteX3" y="connsiteY3"/>
                  </a:cxn>
                </a:cxnLst>
                <a:rect l="l" t="t" r="r" b="b"/>
                <a:pathLst>
                  <a:path w="978976" h="668105">
                    <a:moveTo>
                      <a:pt x="0" y="668105"/>
                    </a:moveTo>
                    <a:lnTo>
                      <a:pt x="416726" y="0"/>
                    </a:lnTo>
                    <a:lnTo>
                      <a:pt x="978976" y="92609"/>
                    </a:lnTo>
                    <a:lnTo>
                      <a:pt x="0" y="668105"/>
                    </a:lnTo>
                    <a:close/>
                  </a:path>
                </a:pathLst>
              </a:custGeom>
              <a:solidFill>
                <a:srgbClr val="FFFFC9"/>
              </a:solidFill>
              <a:ln w="15875">
                <a:solidFill>
                  <a:schemeClr val="tx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Freeform 9"/>
              <p:cNvSpPr/>
              <p:nvPr/>
            </p:nvSpPr>
            <p:spPr>
              <a:xfrm flipH="1">
                <a:off x="3853515" y="2107239"/>
                <a:ext cx="1140585" cy="668105"/>
              </a:xfrm>
              <a:custGeom>
                <a:avLst/>
                <a:gdLst>
                  <a:gd name="connsiteX0" fmla="*/ 0 w 978976"/>
                  <a:gd name="connsiteY0" fmla="*/ 668105 h 668105"/>
                  <a:gd name="connsiteX1" fmla="*/ 416726 w 978976"/>
                  <a:gd name="connsiteY1" fmla="*/ 0 h 668105"/>
                  <a:gd name="connsiteX2" fmla="*/ 978976 w 978976"/>
                  <a:gd name="connsiteY2" fmla="*/ 92609 h 668105"/>
                  <a:gd name="connsiteX3" fmla="*/ 0 w 978976"/>
                  <a:gd name="connsiteY3" fmla="*/ 668105 h 668105"/>
                </a:gdLst>
                <a:ahLst/>
                <a:cxnLst>
                  <a:cxn ang="0">
                    <a:pos x="connsiteX0" y="connsiteY0"/>
                  </a:cxn>
                  <a:cxn ang="0">
                    <a:pos x="connsiteX1" y="connsiteY1"/>
                  </a:cxn>
                  <a:cxn ang="0">
                    <a:pos x="connsiteX2" y="connsiteY2"/>
                  </a:cxn>
                  <a:cxn ang="0">
                    <a:pos x="connsiteX3" y="connsiteY3"/>
                  </a:cxn>
                </a:cxnLst>
                <a:rect l="l" t="t" r="r" b="b"/>
                <a:pathLst>
                  <a:path w="978976" h="668105">
                    <a:moveTo>
                      <a:pt x="0" y="668105"/>
                    </a:moveTo>
                    <a:lnTo>
                      <a:pt x="416726" y="0"/>
                    </a:lnTo>
                    <a:lnTo>
                      <a:pt x="978976" y="92609"/>
                    </a:lnTo>
                    <a:lnTo>
                      <a:pt x="0" y="668105"/>
                    </a:lnTo>
                    <a:close/>
                  </a:path>
                </a:pathLst>
              </a:custGeom>
              <a:solidFill>
                <a:srgbClr val="FFFFC9"/>
              </a:solidFill>
              <a:ln w="15875">
                <a:solidFill>
                  <a:schemeClr val="tx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ounded Rectangle 7"/>
              <p:cNvSpPr/>
              <p:nvPr/>
            </p:nvSpPr>
            <p:spPr>
              <a:xfrm>
                <a:off x="1541226" y="218292"/>
                <a:ext cx="6012765" cy="2075967"/>
              </a:xfrm>
              <a:prstGeom prst="roundRect">
                <a:avLst/>
              </a:prstGeom>
              <a:solidFill>
                <a:srgbClr val="FFFFC9"/>
              </a:solidFill>
              <a:ln w="12700"/>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7" name="TextBox 6"/>
            <p:cNvSpPr txBox="1"/>
            <p:nvPr/>
          </p:nvSpPr>
          <p:spPr>
            <a:xfrm>
              <a:off x="1772451" y="326234"/>
              <a:ext cx="5498787" cy="1815882"/>
            </a:xfrm>
            <a:prstGeom prst="rect">
              <a:avLst/>
            </a:prstGeom>
            <a:noFill/>
          </p:spPr>
          <p:txBody>
            <a:bodyPr wrap="square" rtlCol="0">
              <a:spAutoFit/>
            </a:bodyPr>
            <a:lstStyle/>
            <a:p>
              <a:pPr algn="ctr"/>
              <a:r>
                <a:rPr lang="en-US" sz="2800" dirty="0" smtClean="0">
                  <a:latin typeface="Times"/>
                  <a:cs typeface="Times"/>
                </a:rPr>
                <a:t>We are not infallible, but if what we say doesn’t make sense, perhaps you should give it a second look and think a little more about it.</a:t>
              </a:r>
            </a:p>
          </p:txBody>
        </p:sp>
      </p:grpSp>
    </p:spTree>
    <p:extLst>
      <p:ext uri="{BB962C8B-B14F-4D97-AF65-F5344CB8AC3E}">
        <p14:creationId xmlns:p14="http://schemas.microsoft.com/office/powerpoint/2010/main" val="36232136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12"/>
                                        </p:tgtEl>
                                        <p:attrNameLst>
                                          <p:attrName>ppt_w</p:attrName>
                                        </p:attrNameLst>
                                      </p:cBhvr>
                                      <p:tavLst>
                                        <p:tav tm="0">
                                          <p:val>
                                            <p:strVal val="ppt_w"/>
                                          </p:val>
                                        </p:tav>
                                        <p:tav tm="100000">
                                          <p:val>
                                            <p:fltVal val="0"/>
                                          </p:val>
                                        </p:tav>
                                      </p:tavLst>
                                    </p:anim>
                                    <p:anim calcmode="lin" valueType="num">
                                      <p:cBhvr>
                                        <p:cTn id="7" dur="500"/>
                                        <p:tgtEl>
                                          <p:spTgt spid="12"/>
                                        </p:tgtEl>
                                        <p:attrNameLst>
                                          <p:attrName>ppt_h</p:attrName>
                                        </p:attrNameLst>
                                      </p:cBhvr>
                                      <p:tavLst>
                                        <p:tav tm="0">
                                          <p:val>
                                            <p:strVal val="ppt_h"/>
                                          </p:val>
                                        </p:tav>
                                        <p:tav tm="100000">
                                          <p:val>
                                            <p:fltVal val="0"/>
                                          </p:val>
                                        </p:tav>
                                      </p:tavLst>
                                    </p:anim>
                                    <p:animEffect transition="out" filter="fade">
                                      <p:cBhvr>
                                        <p:cTn id="8" dur="500"/>
                                        <p:tgtEl>
                                          <p:spTgt spid="12"/>
                                        </p:tgtEl>
                                      </p:cBhvr>
                                    </p:animEffect>
                                    <p:set>
                                      <p:cBhvr>
                                        <p:cTn id="9"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A9BB7777-FCE2-1A4D-90B6-6E38C49805FD}" type="slidenum">
              <a:rPr lang="en-US" smtClean="0"/>
              <a:t>68</a:t>
            </a:fld>
            <a:endParaRPr lang="en-US"/>
          </a:p>
        </p:txBody>
      </p:sp>
      <p:pic>
        <p:nvPicPr>
          <p:cNvPr id="5" name="Picture 4" descr="Werbu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281686" cy="6858000"/>
          </a:xfrm>
          <a:prstGeom prst="rect">
            <a:avLst/>
          </a:prstGeom>
        </p:spPr>
      </p:pic>
    </p:spTree>
    <p:extLst>
      <p:ext uri="{BB962C8B-B14F-4D97-AF65-F5344CB8AC3E}">
        <p14:creationId xmlns:p14="http://schemas.microsoft.com/office/powerpoint/2010/main" val="1759984975"/>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A9BB7777-FCE2-1A4D-90B6-6E38C49805FD}" type="slidenum">
              <a:rPr lang="en-US" smtClean="0"/>
              <a:t>69</a:t>
            </a:fld>
            <a:endParaRPr lang="en-US"/>
          </a:p>
        </p:txBody>
      </p:sp>
      <p:pic>
        <p:nvPicPr>
          <p:cNvPr id="5" name="Picture 4" descr="cartoon_20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169" y="1622693"/>
            <a:ext cx="6158484" cy="3366516"/>
          </a:xfrm>
          <a:prstGeom prst="rect">
            <a:avLst/>
          </a:prstGeom>
        </p:spPr>
      </p:pic>
    </p:spTree>
    <p:extLst>
      <p:ext uri="{BB962C8B-B14F-4D97-AF65-F5344CB8AC3E}">
        <p14:creationId xmlns:p14="http://schemas.microsoft.com/office/powerpoint/2010/main" val="17285558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A9BB7777-FCE2-1A4D-90B6-6E38C49805FD}" type="slidenum">
              <a:rPr lang="en-US" smtClean="0"/>
              <a:t>7</a:t>
            </a:fld>
            <a:endParaRPr lang="en-US"/>
          </a:p>
        </p:txBody>
      </p:sp>
      <p:pic>
        <p:nvPicPr>
          <p:cNvPr id="5" name="Picture 4" descr="p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157" y="208302"/>
            <a:ext cx="4309338" cy="6380922"/>
          </a:xfrm>
          <a:prstGeom prst="rect">
            <a:avLst/>
          </a:prstGeom>
          <a:ln>
            <a:solidFill>
              <a:schemeClr val="tx1">
                <a:lumMod val="50000"/>
                <a:lumOff val="50000"/>
              </a:schemeClr>
            </a:solidFill>
          </a:ln>
          <a:effectLst>
            <a:outerShdw blurRad="50800" dist="38100" dir="2700000" algn="tl" rotWithShape="0">
              <a:srgbClr val="000000">
                <a:alpha val="43000"/>
              </a:srgbClr>
            </a:outerShdw>
          </a:effectLst>
        </p:spPr>
      </p:pic>
      <p:pic>
        <p:nvPicPr>
          <p:cNvPr id="6" name="Picture 5" descr="p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0263" y="409885"/>
            <a:ext cx="4309338" cy="6380922"/>
          </a:xfrm>
          <a:prstGeom prst="rect">
            <a:avLst/>
          </a:prstGeom>
          <a:ln>
            <a:solidFill>
              <a:schemeClr val="tx1">
                <a:lumMod val="50000"/>
                <a:lumOff val="50000"/>
              </a:schemeClr>
            </a:solidFill>
          </a:ln>
          <a:effectLst>
            <a:outerShdw blurRad="50800" dist="38100" dir="2700000" algn="tl" rotWithShape="0">
              <a:srgbClr val="000000">
                <a:alpha val="43000"/>
              </a:srgbClr>
            </a:outerShdw>
          </a:effectLst>
        </p:spPr>
      </p:pic>
      <p:sp>
        <p:nvSpPr>
          <p:cNvPr id="7" name="Freeform 6"/>
          <p:cNvSpPr/>
          <p:nvPr/>
        </p:nvSpPr>
        <p:spPr>
          <a:xfrm>
            <a:off x="4676997" y="1377479"/>
            <a:ext cx="3561507" cy="1928472"/>
          </a:xfrm>
          <a:custGeom>
            <a:avLst/>
            <a:gdLst>
              <a:gd name="connsiteX0" fmla="*/ 0 w 3561507"/>
              <a:gd name="connsiteY0" fmla="*/ 0 h 1928472"/>
              <a:gd name="connsiteX1" fmla="*/ 3561507 w 3561507"/>
              <a:gd name="connsiteY1" fmla="*/ 0 h 1928472"/>
              <a:gd name="connsiteX2" fmla="*/ 3541347 w 3561507"/>
              <a:gd name="connsiteY2" fmla="*/ 1908314 h 1928472"/>
              <a:gd name="connsiteX3" fmla="*/ 73918 w 3561507"/>
              <a:gd name="connsiteY3" fmla="*/ 1928472 h 1928472"/>
              <a:gd name="connsiteX4" fmla="*/ 0 w 3561507"/>
              <a:gd name="connsiteY4" fmla="*/ 0 h 1928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1507" h="1928472">
                <a:moveTo>
                  <a:pt x="0" y="0"/>
                </a:moveTo>
                <a:lnTo>
                  <a:pt x="3561507" y="0"/>
                </a:lnTo>
                <a:lnTo>
                  <a:pt x="3541347" y="1908314"/>
                </a:lnTo>
                <a:lnTo>
                  <a:pt x="73918" y="1928472"/>
                </a:lnTo>
                <a:lnTo>
                  <a:pt x="0" y="0"/>
                </a:lnTo>
                <a:close/>
              </a:path>
            </a:pathLst>
          </a:custGeom>
          <a:solidFill>
            <a:srgbClr val="FF0000">
              <a:alpha val="20000"/>
            </a:srgbClr>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271479629"/>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A9BB7777-FCE2-1A4D-90B6-6E38C49805FD}" type="slidenum">
              <a:rPr lang="en-US" smtClean="0"/>
              <a:t>70</a:t>
            </a:fld>
            <a:endParaRPr lang="en-US"/>
          </a:p>
        </p:txBody>
      </p:sp>
      <p:pic>
        <p:nvPicPr>
          <p:cNvPr id="5" name="Picture 4" descr="philsci-archive scree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832" y="274638"/>
            <a:ext cx="5315380" cy="5722862"/>
          </a:xfrm>
          <a:prstGeom prst="rect">
            <a:avLst/>
          </a:prstGeom>
          <a:ln>
            <a:solidFill>
              <a:schemeClr val="tx1">
                <a:lumMod val="50000"/>
                <a:lumOff val="50000"/>
              </a:schemeClr>
            </a:solidFill>
          </a:ln>
          <a:effectLst>
            <a:outerShdw blurRad="50800" dist="38100" dir="2700000" algn="tl" rotWithShape="0">
              <a:srgbClr val="000000">
                <a:alpha val="43000"/>
              </a:srgbClr>
            </a:outerShdw>
          </a:effectLst>
        </p:spPr>
      </p:pic>
      <p:grpSp>
        <p:nvGrpSpPr>
          <p:cNvPr id="8" name="Group 7"/>
          <p:cNvGrpSpPr/>
          <p:nvPr/>
        </p:nvGrpSpPr>
        <p:grpSpPr>
          <a:xfrm>
            <a:off x="3090419" y="550635"/>
            <a:ext cx="5363118" cy="6170840"/>
            <a:chOff x="3090419" y="550635"/>
            <a:chExt cx="5363118" cy="6170840"/>
          </a:xfrm>
        </p:grpSpPr>
        <p:pic>
          <p:nvPicPr>
            <p:cNvPr id="6" name="Picture 5" descr="philsci-archive screen 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0419" y="550635"/>
              <a:ext cx="5081586" cy="6170840"/>
            </a:xfrm>
            <a:prstGeom prst="rect">
              <a:avLst/>
            </a:prstGeom>
            <a:ln>
              <a:solidFill>
                <a:schemeClr val="tx1">
                  <a:lumMod val="50000"/>
                  <a:lumOff val="50000"/>
                </a:schemeClr>
              </a:solidFill>
            </a:ln>
            <a:effectLst>
              <a:outerShdw blurRad="50800" dist="38100" dir="2700000" algn="tl" rotWithShape="0">
                <a:srgbClr val="000000">
                  <a:alpha val="43000"/>
                </a:srgbClr>
              </a:outerShdw>
            </a:effectLst>
          </p:spPr>
        </p:pic>
        <p:sp>
          <p:nvSpPr>
            <p:cNvPr id="7" name="Left Arrow 6"/>
            <p:cNvSpPr/>
            <p:nvPr/>
          </p:nvSpPr>
          <p:spPr>
            <a:xfrm>
              <a:off x="6242714" y="4784807"/>
              <a:ext cx="2210823" cy="1579062"/>
            </a:xfrm>
            <a:prstGeom prst="leftArrow">
              <a:avLst/>
            </a:prstGeom>
            <a:solidFill>
              <a:schemeClr val="accent2"/>
            </a:solidFill>
            <a:ln>
              <a:noFill/>
            </a:ln>
            <a:effectLst>
              <a:outerShdw blurRad="50800" dist="38100" dir="2700000" algn="tl" rotWithShape="0">
                <a:srgbClr val="000000">
                  <a:alpha val="43000"/>
                </a:srgb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4499618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A9BB7777-FCE2-1A4D-90B6-6E38C49805FD}" type="slidenum">
              <a:rPr lang="en-US" smtClean="0"/>
              <a:t>71</a:t>
            </a:fld>
            <a:endParaRPr lang="en-US"/>
          </a:p>
        </p:txBody>
      </p:sp>
      <p:sp>
        <p:nvSpPr>
          <p:cNvPr id="5" name="Title 1"/>
          <p:cNvSpPr txBox="1">
            <a:spLocks noGrp="1"/>
          </p:cNvSpPr>
          <p:nvPr>
            <p:ph type="title"/>
          </p:nvPr>
        </p:nvSpPr>
        <p:spPr>
          <a:xfrm>
            <a:off x="1229728" y="3064849"/>
            <a:ext cx="6697480" cy="643328"/>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kern="1200">
                <a:solidFill>
                  <a:schemeClr val="tx1"/>
                </a:solidFill>
                <a:latin typeface="Times"/>
                <a:ea typeface="+mj-ea"/>
                <a:cs typeface="Times"/>
              </a:defRPr>
            </a:lvl1pPr>
          </a:lstStyle>
          <a:p>
            <a:pPr algn="r"/>
            <a:r>
              <a:rPr lang="en-US" sz="9600" dirty="0" smtClean="0">
                <a:solidFill>
                  <a:schemeClr val="accent2"/>
                </a:solidFill>
                <a:latin typeface="Arial Black"/>
                <a:cs typeface="Arial Black"/>
              </a:rPr>
              <a:t>THE END</a:t>
            </a:r>
            <a:endParaRPr lang="en-US" sz="9600" dirty="0">
              <a:solidFill>
                <a:schemeClr val="accent2"/>
              </a:solidFill>
              <a:latin typeface="Arial Black"/>
              <a:cs typeface="Arial Black"/>
            </a:endParaRPr>
          </a:p>
        </p:txBody>
      </p:sp>
    </p:spTree>
    <p:extLst>
      <p:ext uri="{BB962C8B-B14F-4D97-AF65-F5344CB8AC3E}">
        <p14:creationId xmlns:p14="http://schemas.microsoft.com/office/powerpoint/2010/main" val="39213919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77192" y="1272612"/>
            <a:ext cx="748522" cy="1569660"/>
          </a:xfrm>
          <a:prstGeom prst="rect">
            <a:avLst/>
          </a:prstGeom>
          <a:noFill/>
        </p:spPr>
        <p:txBody>
          <a:bodyPr wrap="none" rtlCol="0">
            <a:spAutoFit/>
          </a:bodyPr>
          <a:lstStyle/>
          <a:p>
            <a:r>
              <a:rPr lang="en-US" sz="9600" dirty="0" smtClean="0">
                <a:solidFill>
                  <a:schemeClr val="accent2"/>
                </a:solidFill>
                <a:latin typeface="Garamond"/>
                <a:cs typeface="Garamond"/>
              </a:rPr>
              <a:t>“</a:t>
            </a:r>
            <a:endParaRPr lang="en-US" sz="9600" dirty="0">
              <a:solidFill>
                <a:schemeClr val="accent2"/>
              </a:solidFill>
              <a:latin typeface="Garamond"/>
              <a:cs typeface="Garamond"/>
            </a:endParaRPr>
          </a:p>
        </p:txBody>
      </p:sp>
      <p:sp>
        <p:nvSpPr>
          <p:cNvPr id="4" name="TextBox 3"/>
          <p:cNvSpPr txBox="1"/>
          <p:nvPr/>
        </p:nvSpPr>
        <p:spPr>
          <a:xfrm>
            <a:off x="209176" y="931429"/>
            <a:ext cx="8782532" cy="523220"/>
          </a:xfrm>
          <a:prstGeom prst="rect">
            <a:avLst/>
          </a:prstGeom>
          <a:noFill/>
        </p:spPr>
        <p:txBody>
          <a:bodyPr wrap="square" rtlCol="0">
            <a:spAutoFit/>
          </a:bodyPr>
          <a:lstStyle/>
          <a:p>
            <a:pPr algn="ctr"/>
            <a:r>
              <a:rPr lang="en-US" sz="2800" b="1" dirty="0" smtClean="0"/>
              <a:t>Galileo’s “</a:t>
            </a:r>
            <a:r>
              <a:rPr lang="en-US" sz="2800" b="1" dirty="0" smtClean="0">
                <a:solidFill>
                  <a:schemeClr val="accent1"/>
                </a:solidFill>
              </a:rPr>
              <a:t>very clear proof</a:t>
            </a:r>
            <a:r>
              <a:rPr lang="en-US" sz="2800" b="1" dirty="0" smtClean="0"/>
              <a:t>” that it is false:</a:t>
            </a:r>
            <a:endParaRPr lang="en-US" sz="2800" b="1" dirty="0"/>
          </a:p>
        </p:txBody>
      </p:sp>
      <p:sp>
        <p:nvSpPr>
          <p:cNvPr id="9" name="Rectangle 8"/>
          <p:cNvSpPr/>
          <p:nvPr/>
        </p:nvSpPr>
        <p:spPr>
          <a:xfrm>
            <a:off x="1294738" y="1757688"/>
            <a:ext cx="6681819" cy="3970318"/>
          </a:xfrm>
          <a:prstGeom prst="rect">
            <a:avLst/>
          </a:prstGeom>
          <a:ln>
            <a:noFill/>
          </a:ln>
        </p:spPr>
        <p:txBody>
          <a:bodyPr wrap="square">
            <a:spAutoFit/>
          </a:bodyPr>
          <a:lstStyle/>
          <a:p>
            <a:r>
              <a:rPr lang="en-US" dirty="0"/>
              <a:t>When speeds have the same ratio as the spaces passed or to be passed, those spaces come to be passed in equal times</a:t>
            </a:r>
            <a:r>
              <a:rPr lang="en-US" dirty="0" smtClean="0"/>
              <a:t>;</a:t>
            </a:r>
          </a:p>
          <a:p>
            <a:endParaRPr lang="en-US" dirty="0"/>
          </a:p>
          <a:p>
            <a:r>
              <a:rPr lang="en-US" dirty="0" smtClean="0"/>
              <a:t>if </a:t>
            </a:r>
            <a:r>
              <a:rPr lang="en-US" dirty="0"/>
              <a:t>therefore the speeds with which the falling body passed the space of four </a:t>
            </a:r>
            <a:r>
              <a:rPr lang="en-US" dirty="0" err="1"/>
              <a:t>braccia</a:t>
            </a:r>
            <a:r>
              <a:rPr lang="en-US" dirty="0"/>
              <a:t> were the doubles of the speeds with which it passed the first two </a:t>
            </a:r>
            <a:r>
              <a:rPr lang="en-US" dirty="0" err="1"/>
              <a:t>braccia</a:t>
            </a:r>
            <a:r>
              <a:rPr lang="en-US" dirty="0"/>
              <a:t>, as one space is double the other space, then the times of those passages are equal</a:t>
            </a:r>
            <a:r>
              <a:rPr lang="en-US" dirty="0" smtClean="0"/>
              <a:t>;</a:t>
            </a:r>
          </a:p>
          <a:p>
            <a:endParaRPr lang="en-US" dirty="0"/>
          </a:p>
          <a:p>
            <a:r>
              <a:rPr lang="en-US" dirty="0" smtClean="0"/>
              <a:t>but </a:t>
            </a:r>
            <a:r>
              <a:rPr lang="en-US" dirty="0"/>
              <a:t>for the same moveable to pass the four </a:t>
            </a:r>
            <a:r>
              <a:rPr lang="en-US" dirty="0" err="1"/>
              <a:t>braccia</a:t>
            </a:r>
            <a:r>
              <a:rPr lang="en-US" dirty="0"/>
              <a:t> and the two in the same time cannot take place except in instantaneous motion. But we see that the falling heavy body makes its motion in time, and passes the two </a:t>
            </a:r>
            <a:r>
              <a:rPr lang="en-US" dirty="0" err="1"/>
              <a:t>braccia</a:t>
            </a:r>
            <a:r>
              <a:rPr lang="en-US" dirty="0"/>
              <a:t> in less [time] than the four; therefore it is false that its speed increases as the </a:t>
            </a:r>
            <a:r>
              <a:rPr lang="en-US" dirty="0" smtClean="0"/>
              <a:t>space. (Galileo’s </a:t>
            </a:r>
            <a:r>
              <a:rPr lang="en-US" i="1" dirty="0" smtClean="0"/>
              <a:t>Two New Sciences,</a:t>
            </a:r>
            <a:r>
              <a:rPr lang="en-US" dirty="0" smtClean="0"/>
              <a:t> 1638)</a:t>
            </a:r>
            <a:endParaRPr lang="en-US" dirty="0"/>
          </a:p>
        </p:txBody>
      </p:sp>
      <p:sp>
        <p:nvSpPr>
          <p:cNvPr id="11" name="Rectangle 10"/>
          <p:cNvSpPr/>
          <p:nvPr/>
        </p:nvSpPr>
        <p:spPr>
          <a:xfrm>
            <a:off x="7696143" y="4666177"/>
            <a:ext cx="748522" cy="1569660"/>
          </a:xfrm>
          <a:prstGeom prst="rect">
            <a:avLst/>
          </a:prstGeom>
        </p:spPr>
        <p:txBody>
          <a:bodyPr wrap="none">
            <a:spAutoFit/>
          </a:bodyPr>
          <a:lstStyle/>
          <a:p>
            <a:r>
              <a:rPr lang="en-US" sz="9600" dirty="0" smtClean="0">
                <a:solidFill>
                  <a:schemeClr val="accent2"/>
                </a:solidFill>
                <a:latin typeface="Garamond"/>
                <a:cs typeface="Garamond"/>
              </a:rPr>
              <a:t>”</a:t>
            </a:r>
            <a:endParaRPr lang="en-US" sz="9600" dirty="0">
              <a:latin typeface="Garamond"/>
              <a:cs typeface="Garamond"/>
            </a:endParaRPr>
          </a:p>
        </p:txBody>
      </p:sp>
      <p:sp>
        <p:nvSpPr>
          <p:cNvPr id="6" name="Slide Number Placeholder 5"/>
          <p:cNvSpPr>
            <a:spLocks noGrp="1"/>
          </p:cNvSpPr>
          <p:nvPr>
            <p:ph type="sldNum" sz="quarter" idx="12"/>
          </p:nvPr>
        </p:nvSpPr>
        <p:spPr/>
        <p:txBody>
          <a:bodyPr/>
          <a:lstStyle/>
          <a:p>
            <a:fld id="{02D71155-A7FA-0349-9C74-59B383BFA775}" type="slidenum">
              <a:rPr lang="en-US" smtClean="0"/>
              <a:pPr/>
              <a:t>8</a:t>
            </a:fld>
            <a:endParaRPr lang="en-US"/>
          </a:p>
        </p:txBody>
      </p:sp>
      <p:sp>
        <p:nvSpPr>
          <p:cNvPr id="2" name="TextBox 1"/>
          <p:cNvSpPr txBox="1"/>
          <p:nvPr/>
        </p:nvSpPr>
        <p:spPr>
          <a:xfrm>
            <a:off x="4690437" y="6356350"/>
            <a:ext cx="3121367" cy="276999"/>
          </a:xfrm>
          <a:prstGeom prst="rect">
            <a:avLst/>
          </a:prstGeom>
          <a:noFill/>
        </p:spPr>
        <p:txBody>
          <a:bodyPr wrap="none" rtlCol="0">
            <a:spAutoFit/>
          </a:bodyPr>
          <a:lstStyle/>
          <a:p>
            <a:r>
              <a:rPr lang="en-US" sz="1200" dirty="0" smtClean="0">
                <a:cs typeface="Times"/>
              </a:rPr>
              <a:t>Better translation from a different edition.</a:t>
            </a:r>
          </a:p>
        </p:txBody>
      </p:sp>
    </p:spTree>
    <p:extLst>
      <p:ext uri="{BB962C8B-B14F-4D97-AF65-F5344CB8AC3E}">
        <p14:creationId xmlns:p14="http://schemas.microsoft.com/office/powerpoint/2010/main" val="6913599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9176" y="2988240"/>
            <a:ext cx="8782532" cy="523220"/>
          </a:xfrm>
          <a:prstGeom prst="rect">
            <a:avLst/>
          </a:prstGeom>
          <a:noFill/>
        </p:spPr>
        <p:txBody>
          <a:bodyPr wrap="square" rtlCol="0">
            <a:spAutoFit/>
          </a:bodyPr>
          <a:lstStyle/>
          <a:p>
            <a:pPr algn="ctr"/>
            <a:r>
              <a:rPr lang="en-US" sz="2800" b="1" dirty="0" smtClean="0"/>
              <a:t>Illustrious tradition of confusion</a:t>
            </a:r>
            <a:endParaRPr lang="en-US" sz="2800" b="1" dirty="0"/>
          </a:p>
        </p:txBody>
      </p:sp>
      <p:sp>
        <p:nvSpPr>
          <p:cNvPr id="3" name="Slide Number Placeholder 2"/>
          <p:cNvSpPr>
            <a:spLocks noGrp="1"/>
          </p:cNvSpPr>
          <p:nvPr>
            <p:ph type="sldNum" sz="quarter" idx="12"/>
          </p:nvPr>
        </p:nvSpPr>
        <p:spPr/>
        <p:txBody>
          <a:bodyPr/>
          <a:lstStyle/>
          <a:p>
            <a:fld id="{02D71155-A7FA-0349-9C74-59B383BFA775}" type="slidenum">
              <a:rPr lang="en-US" smtClean="0"/>
              <a:pPr/>
              <a:t>9</a:t>
            </a:fld>
            <a:endParaRPr lang="en-US"/>
          </a:p>
        </p:txBody>
      </p:sp>
    </p:spTree>
    <p:extLst>
      <p:ext uri="{BB962C8B-B14F-4D97-AF65-F5344CB8AC3E}">
        <p14:creationId xmlns:p14="http://schemas.microsoft.com/office/powerpoint/2010/main" val="192890537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8DCFF"/>
        </a:solidFill>
        <a:ln>
          <a:noFill/>
        </a:ln>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smtClean="0">
            <a:latin typeface="Times"/>
            <a:cs typeface="Time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369</TotalTime>
  <Words>2864</Words>
  <Application>Microsoft Macintosh PowerPoint</Application>
  <PresentationFormat>On-screen Show (4:3)</PresentationFormat>
  <Paragraphs>387</Paragraphs>
  <Slides>71</Slides>
  <Notes>11</Notes>
  <HiddenSlides>0</HiddenSlides>
  <MMClips>0</MMClips>
  <ScaleCrop>false</ScaleCrop>
  <HeadingPairs>
    <vt:vector size="6" baseType="variant">
      <vt:variant>
        <vt:lpstr>Theme</vt:lpstr>
      </vt:variant>
      <vt:variant>
        <vt:i4>1</vt:i4>
      </vt:variant>
      <vt:variant>
        <vt:lpstr>Links</vt:lpstr>
      </vt:variant>
      <vt:variant>
        <vt:i4>1</vt:i4>
      </vt:variant>
      <vt:variant>
        <vt:lpstr>Slide Titles</vt:lpstr>
      </vt:variant>
      <vt:variant>
        <vt:i4>71</vt:i4>
      </vt:variant>
    </vt:vector>
  </HeadingPairs>
  <TitlesOfParts>
    <vt:vector size="73" baseType="lpstr">
      <vt:lpstr>Office Theme</vt:lpstr>
      <vt:lpstr>Marie:Users:bryan:Dropbox:Academics:WorkInProgress:NortonGalileo:Submission4_PinP:Galileo_PinP.doc!OLE_LINK1</vt:lpstr>
      <vt:lpstr>Galileo and Einstein Two Recalcitrant Thought Experiments </vt:lpstr>
      <vt:lpstr>Galileo and the  speed-distance law of fall</vt:lpstr>
      <vt:lpstr>Slides prepared by Bryan Roberts</vt:lpstr>
      <vt:lpstr>  Galileo Galilei, Discourses and Mathematical Demonstrations Concerning Two New Sciences. 1638.</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1.</vt:lpstr>
      <vt:lpstr>PowerPoint Presentation</vt:lpstr>
      <vt:lpstr>PowerPoint Presentation</vt:lpstr>
      <vt:lpstr>PowerPoint Presentation</vt:lpstr>
      <vt:lpstr>PowerPoint Presentation</vt:lpstr>
      <vt:lpstr>PowerPoint Presentation</vt:lpstr>
      <vt:lpstr>PowerPoint Presentation</vt:lpstr>
      <vt:lpstr>2.</vt:lpstr>
      <vt:lpstr>PowerPoint Presentation</vt:lpstr>
      <vt:lpstr>PowerPoint Presentation</vt:lpstr>
      <vt:lpstr>PowerPoint Presentation</vt:lpstr>
      <vt:lpstr>PowerPoint Presentation</vt:lpstr>
      <vt:lpstr>PowerPoint Presentation</vt:lpstr>
      <vt:lpstr>PowerPoint Presentation</vt:lpstr>
      <vt:lpstr>3.</vt:lpstr>
      <vt:lpstr>PowerPoint Presentation</vt:lpstr>
      <vt:lpstr>PowerPoint Presentation</vt:lpstr>
      <vt:lpstr>4.</vt:lpstr>
      <vt:lpstr>PowerPoint Presentation</vt:lpstr>
      <vt:lpstr>PowerPoint Presentation</vt:lpstr>
      <vt:lpstr>PowerPoint Presentation</vt:lpstr>
      <vt:lpstr>PowerPoint Presentation</vt:lpstr>
      <vt:lpstr>PowerPoint Presentation</vt:lpstr>
      <vt:lpstr>a modern view</vt:lpstr>
      <vt:lpstr>Speed is proportional to distance</vt:lpstr>
      <vt:lpstr>Summary</vt:lpstr>
      <vt:lpstr>PowerPoint Presentation</vt:lpstr>
      <vt:lpstr>PowerPoint Presentation</vt:lpstr>
      <vt:lpstr>Einstein Chasing the Light</vt:lpstr>
      <vt:lpstr>PowerPoint Presentation</vt:lpstr>
      <vt:lpstr>PowerPoint Presentation</vt:lpstr>
      <vt:lpstr>Einstein, Autobiographical Notes, 1946</vt:lpstr>
      <vt:lpstr>The Thought</vt:lpstr>
      <vt:lpstr>All clear?</vt:lpstr>
      <vt:lpstr>PowerPoint Presentation</vt:lpstr>
      <vt:lpstr>Literature survey</vt:lpstr>
      <vt:lpstr>Why does the thought experiment merit pride of place in Einstein’s defining autobiography?</vt:lpstr>
      <vt:lpstr>A Solution </vt:lpstr>
      <vt:lpstr>Ritz’s 1908 Emission “Theory” of light</vt:lpstr>
      <vt:lpstr>Einstein’s Objections to All Emission Theories of Light.</vt:lpstr>
      <vt:lpstr>The Thought Experiment succeeds against an emission theory of light.</vt:lpstr>
      <vt:lpstr>“…or according to Maxwell’s equations…”</vt:lpstr>
      <vt:lpstr>“…For how should the first observer know or be able to determine, that he is in a state of fast uniform motion?”</vt:lpstr>
      <vt:lpstr>“…For how should the first observer know or be able to determine, that he is in a state of fast uniform motion?”</vt:lpstr>
      <vt:lpstr>An emission theory of light</vt:lpstr>
      <vt:lpstr>An Historical Puzzle</vt:lpstr>
      <vt:lpstr>Why the delay?</vt:lpstr>
      <vt:lpstr>First written report Max Wertheimer interviews Einstein in 1916</vt:lpstr>
      <vt:lpstr>A Recovered Memory?</vt:lpstr>
      <vt:lpstr>Concluding</vt:lpstr>
      <vt:lpstr> </vt:lpstr>
      <vt:lpstr>PowerPoint Presentation</vt:lpstr>
      <vt:lpstr>PowerPoint Presentation</vt:lpstr>
      <vt:lpstr>PowerPoint Presentation</vt:lpstr>
      <vt:lpstr>THE END</vt:lpstr>
    </vt:vector>
  </TitlesOfParts>
  <Company>University of Pittsburgh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Galileo and Einstein Two Recalcitrant Thought Experiments John D. Norton Department of History and Philosophy of Science University of Pittsburgh</dc:title>
  <dc:creator>John D. Norton</dc:creator>
  <cp:lastModifiedBy>John D. Norton</cp:lastModifiedBy>
  <cp:revision>51</cp:revision>
  <dcterms:created xsi:type="dcterms:W3CDTF">2018-05-30T18:15:38Z</dcterms:created>
  <dcterms:modified xsi:type="dcterms:W3CDTF">2018-05-31T17:14:05Z</dcterms:modified>
</cp:coreProperties>
</file>