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7"/>
  </p:notesMasterIdLst>
  <p:sldIdLst>
    <p:sldId id="257" r:id="rId2"/>
    <p:sldId id="322" r:id="rId3"/>
    <p:sldId id="323" r:id="rId4"/>
    <p:sldId id="259" r:id="rId5"/>
    <p:sldId id="302" r:id="rId6"/>
    <p:sldId id="303" r:id="rId7"/>
    <p:sldId id="317" r:id="rId8"/>
    <p:sldId id="304" r:id="rId9"/>
    <p:sldId id="261" r:id="rId10"/>
    <p:sldId id="266" r:id="rId11"/>
    <p:sldId id="305" r:id="rId12"/>
    <p:sldId id="307" r:id="rId13"/>
    <p:sldId id="320" r:id="rId14"/>
    <p:sldId id="309" r:id="rId15"/>
    <p:sldId id="310" r:id="rId16"/>
    <p:sldId id="311" r:id="rId17"/>
    <p:sldId id="313" r:id="rId18"/>
    <p:sldId id="308" r:id="rId19"/>
    <p:sldId id="272" r:id="rId20"/>
    <p:sldId id="324" r:id="rId21"/>
    <p:sldId id="270" r:id="rId22"/>
    <p:sldId id="273" r:id="rId23"/>
    <p:sldId id="274" r:id="rId24"/>
    <p:sldId id="275" r:id="rId25"/>
    <p:sldId id="297" r:id="rId26"/>
    <p:sldId id="298" r:id="rId27"/>
    <p:sldId id="299" r:id="rId28"/>
    <p:sldId id="289" r:id="rId29"/>
    <p:sldId id="316" r:id="rId30"/>
    <p:sldId id="296" r:id="rId31"/>
    <p:sldId id="318" r:id="rId32"/>
    <p:sldId id="271" r:id="rId33"/>
    <p:sldId id="321" r:id="rId34"/>
    <p:sldId id="265" r:id="rId35"/>
    <p:sldId id="269" r:id="rId3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30">
          <p15:clr>
            <a:srgbClr val="A4A3A4"/>
          </p15:clr>
        </p15:guide>
        <p15:guide id="2" orient="horz" pos="2699">
          <p15:clr>
            <a:srgbClr val="A4A3A4"/>
          </p15:clr>
        </p15:guide>
        <p15:guide id="3" orient="horz" pos="3086">
          <p15:clr>
            <a:srgbClr val="A4A3A4"/>
          </p15:clr>
        </p15:guide>
        <p15:guide id="4" orient="horz" pos="3662">
          <p15:clr>
            <a:srgbClr val="A4A3A4"/>
          </p15:clr>
        </p15:guide>
        <p15:guide id="5" orient="horz" pos="552">
          <p15:clr>
            <a:srgbClr val="A4A3A4"/>
          </p15:clr>
        </p15:guide>
        <p15:guide id="6" pos="2598">
          <p15:clr>
            <a:srgbClr val="A4A3A4"/>
          </p15:clr>
        </p15:guide>
        <p15:guide id="7" pos="604">
          <p15:clr>
            <a:srgbClr val="A4A3A4"/>
          </p15:clr>
        </p15:guide>
        <p15:guide id="8" pos="4336">
          <p15:clr>
            <a:srgbClr val="A4A3A4"/>
          </p15:clr>
        </p15:guide>
        <p15:guide id="9" pos="31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E0FF"/>
    <a:srgbClr val="FFC8C8"/>
    <a:srgbClr val="C8FF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52"/>
    <p:restoredTop sz="94689"/>
  </p:normalViewPr>
  <p:slideViewPr>
    <p:cSldViewPr snapToGrid="0">
      <p:cViewPr varScale="1">
        <p:scale>
          <a:sx n="160" d="100"/>
          <a:sy n="160" d="100"/>
        </p:scale>
        <p:origin x="192" y="592"/>
      </p:cViewPr>
      <p:guideLst>
        <p:guide orient="horz" pos="1730"/>
        <p:guide orient="horz" pos="2699"/>
        <p:guide orient="horz" pos="3086"/>
        <p:guide orient="horz" pos="3662"/>
        <p:guide orient="horz" pos="552"/>
        <p:guide pos="2598"/>
        <p:guide pos="604"/>
        <p:guide pos="4336"/>
        <p:guide pos="31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BF3C4971-DFCA-CB46-AE39-1964EDFE0D9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1E5B9B4-EA36-4240-A1CF-F9750772785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A122F17D-3A6D-5949-B200-0ABA21BCA579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88936EA4-D01D-E547-A275-9D4722B818C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9AB46BCD-4686-F749-8962-87024EA09B6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3915BCBF-A697-C44C-BB41-41ABBC652E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16CC4E8-28C7-C04F-ADCC-4C5E240C6C8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E992406E-0B23-314B-9EF4-16D1C18F4D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5B4B4568-F88B-3548-AFFD-F00E98840F69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7B44786A-BC53-7C41-8AEA-2293D73F760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83F108B3-1B3B-9349-851E-A043785B38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AA5F5120-E02B-7D44-AE36-BB237C7CA7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15D3EAAD-6824-4C4D-8A5A-42E3EFC799E7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1014AFCB-46D4-3C46-A1E6-530D70D2EFF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DA99AF5D-4800-0844-8230-A51ECACE19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A2C89BEB-3433-A346-AA6F-FD17FF75D9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1138758D-6853-6D44-93FA-F1FEEF0F60DC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76CD2D8F-5C19-654E-B337-5D29E675CB5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AF1DC015-2F6A-6041-8557-579114D006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AB65957B-41F1-1942-97F8-5289BD58AF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B305FC03-D671-D34F-BFC8-3B4BED4EDE66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02179EBC-6B0E-6D4D-AD34-C6B4CFB0E5C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F9957125-0A80-C147-A3AE-0DDFE5C256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594C6852-8C41-9B41-8FC3-0FAC23120C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A6478859-3383-3E40-8F81-5CA7739F2114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E4F36556-DF1A-3B4D-A3A4-D23DEC2D634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81417941-0C1E-AD4F-A1F9-17BF924660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8BB9EBD9-71F2-A848-BB19-183A413FA6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8BBE371C-8F9C-054F-A662-55266B8A2E46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BA033659-807A-394F-B7F5-3177373AD86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1C29B563-9EEE-BF41-990E-3A0A2D7C5B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1DBF3C28-AAE9-624D-8BCD-558D61D3C2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619D94BA-751F-114C-B8A2-77B1ADD9937D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5D082147-DAE3-6F4D-A8AC-04F3BA310F2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42915F61-5BBB-6847-A304-21A3C44E6D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51AD994D-6411-9D46-B8BE-45A8724237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C5825AD1-0F14-274C-B8DF-7E9BB1FADDC3}" type="slidenum">
              <a:rPr lang="en-US" altLang="en-US" sz="1200"/>
              <a:pPr/>
              <a:t>17</a:t>
            </a:fld>
            <a:endParaRPr lang="en-US" altLang="en-US" sz="12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2315A404-E047-1441-A4F5-DC8CAA93165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B894CF72-37FA-064D-85A3-06B780DAAC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558EDBE0-6C10-1844-979C-81977044A5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8B38A5CC-C676-9C47-BD8D-A827EA42BEE5}" type="slidenum">
              <a:rPr lang="en-US" altLang="en-US" sz="1200"/>
              <a:pPr/>
              <a:t>18</a:t>
            </a:fld>
            <a:endParaRPr lang="en-US" altLang="en-US" sz="12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F6F4E556-A1AC-7F4A-B00B-1C7D73F9A71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7944D300-3A63-DB4B-89E3-6686F07974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2FA7C8F2-5607-8A4D-B018-C01F076FFC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33F5C055-B90C-584A-8265-F5097D16031B}" type="slidenum">
              <a:rPr lang="en-US" altLang="en-US" sz="1200"/>
              <a:pPr/>
              <a:t>19</a:t>
            </a:fld>
            <a:endParaRPr lang="en-US" altLang="en-US" sz="1200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71E83984-7104-BA49-9E99-3A53902E28F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05811E9E-06F4-2F46-A8BC-4657EFA3A8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AB65957B-41F1-1942-97F8-5289BD58AF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B305FC03-D671-D34F-BFC8-3B4BED4EDE66}" type="slidenum">
              <a:rPr lang="en-US" altLang="en-US" sz="1200"/>
              <a:pPr/>
              <a:t>20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02179EBC-6B0E-6D4D-AD34-C6B4CFB0E5C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F9957125-0A80-C147-A3AE-0DDFE5C256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254862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DD0F13B5-2AFF-AD4C-8175-AE13E94C2C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4971E3CE-23FB-2A4C-9F1A-7B992E0B78DF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AD89BF0E-A8CC-1F4A-B0EC-221057F20EF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8CD25DED-B3FA-6944-8ED6-B593FE755F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>
            <a:extLst>
              <a:ext uri="{FF2B5EF4-FFF2-40B4-BE49-F238E27FC236}">
                <a16:creationId xmlns:a16="http://schemas.microsoft.com/office/drawing/2014/main" id="{CADB4495-9E9A-DF4B-A5B9-F11435DB88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8D90C8CD-EAE3-734F-802E-5AADD5C1CF49}" type="slidenum">
              <a:rPr lang="en-US" altLang="en-US" sz="1200"/>
              <a:pPr/>
              <a:t>21</a:t>
            </a:fld>
            <a:endParaRPr lang="en-US" altLang="en-US" sz="1200"/>
          </a:p>
        </p:txBody>
      </p:sp>
      <p:sp>
        <p:nvSpPr>
          <p:cNvPr id="93187" name="Rectangle 2">
            <a:extLst>
              <a:ext uri="{FF2B5EF4-FFF2-40B4-BE49-F238E27FC236}">
                <a16:creationId xmlns:a16="http://schemas.microsoft.com/office/drawing/2014/main" id="{2655580F-A0BB-DC4A-B295-03DC96600BB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>
            <a:extLst>
              <a:ext uri="{FF2B5EF4-FFF2-40B4-BE49-F238E27FC236}">
                <a16:creationId xmlns:a16="http://schemas.microsoft.com/office/drawing/2014/main" id="{873043EB-7881-6344-97BD-3C54D7030D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>
            <a:extLst>
              <a:ext uri="{FF2B5EF4-FFF2-40B4-BE49-F238E27FC236}">
                <a16:creationId xmlns:a16="http://schemas.microsoft.com/office/drawing/2014/main" id="{2CCCF04C-9D33-C640-94C3-C186043320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4349AC4E-54BC-7A47-AD7C-69914D6720FF}" type="slidenum">
              <a:rPr lang="en-US" altLang="en-US" sz="1200"/>
              <a:pPr/>
              <a:t>22</a:t>
            </a:fld>
            <a:endParaRPr lang="en-US" altLang="en-US" sz="1200"/>
          </a:p>
        </p:txBody>
      </p:sp>
      <p:sp>
        <p:nvSpPr>
          <p:cNvPr id="95235" name="Rectangle 2">
            <a:extLst>
              <a:ext uri="{FF2B5EF4-FFF2-40B4-BE49-F238E27FC236}">
                <a16:creationId xmlns:a16="http://schemas.microsoft.com/office/drawing/2014/main" id="{980795E0-D87C-E040-A40C-1EF8A8938A5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>
            <a:extLst>
              <a:ext uri="{FF2B5EF4-FFF2-40B4-BE49-F238E27FC236}">
                <a16:creationId xmlns:a16="http://schemas.microsoft.com/office/drawing/2014/main" id="{B94B6B9E-EF67-E348-B412-ADD809F84C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2BD5DABB-5D47-1543-BB12-9C7360FA02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75FB3BAC-7A31-A148-810F-72C32A4ED280}" type="slidenum">
              <a:rPr lang="en-US" altLang="en-US" sz="1200"/>
              <a:pPr/>
              <a:t>23</a:t>
            </a:fld>
            <a:endParaRPr lang="en-US" altLang="en-US" sz="1200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39CA69C4-985F-E144-B854-2D2CD5BB47F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A38404A3-EE99-1649-81FF-B919AC14F7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4B134A5E-62FF-244D-95D3-248474A37A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17451F7E-208E-474E-90F2-B29049B5D036}" type="slidenum">
              <a:rPr lang="en-US" altLang="en-US" sz="1200"/>
              <a:pPr/>
              <a:t>24</a:t>
            </a:fld>
            <a:endParaRPr lang="en-US" altLang="en-US" sz="1200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1A6907C6-13B7-3D4A-B5CC-EF1FC43ECDC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B8387C4C-5FC0-8E47-9B9F-EA0BC02D5D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FB4A4624-BC54-FC4B-AD22-4D0EFCDADF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8D03689D-D680-1447-94D6-6929EE4FA86E}" type="slidenum">
              <a:rPr lang="en-US" altLang="en-US" sz="1200"/>
              <a:pPr/>
              <a:t>25</a:t>
            </a:fld>
            <a:endParaRPr lang="en-US" altLang="en-US" sz="1200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09D2B6E6-5C08-AE45-A308-E6E2AC5220B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CF3E7BE1-EC1A-A647-834A-41B0DD5D03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5E81362E-A6A9-394D-8931-3AFE69E232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79876F7A-B8DE-2747-B481-0B155F2AD254}" type="slidenum">
              <a:rPr lang="en-US" altLang="en-US" sz="1200"/>
              <a:pPr/>
              <a:t>26</a:t>
            </a:fld>
            <a:endParaRPr lang="en-US" altLang="en-US" sz="1200"/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DD553FFB-2789-3F46-9EB2-8188FBAC354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36145129-EDB0-214E-BDBD-EDA1CD66A9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783354C3-AE29-4A44-915A-D5F8FBE1DF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FDE99C25-4691-C648-AF18-4F7566363B91}" type="slidenum">
              <a:rPr lang="en-US" altLang="en-US" sz="1200"/>
              <a:pPr/>
              <a:t>27</a:t>
            </a:fld>
            <a:endParaRPr lang="en-US" altLang="en-US" sz="1200"/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443F8138-2466-B84C-8E79-E1762422000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EF3619CE-4617-9D46-9440-A555163A9F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E15F6882-26F2-DB49-AE23-0735740183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A63EFC13-700F-5B4F-9DB5-7483574C45D0}" type="slidenum">
              <a:rPr lang="en-US" altLang="en-US" sz="1200"/>
              <a:pPr/>
              <a:t>28</a:t>
            </a:fld>
            <a:endParaRPr lang="en-US" altLang="en-US" sz="1200"/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3C93715E-52EA-4446-9157-E572EFC942A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8E73228C-522B-F041-BF27-D2BE264957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099D86C6-097A-644D-9706-89D43C302D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4A043B17-20E3-334D-B11D-177021F0631F}" type="slidenum">
              <a:rPr lang="en-US" altLang="en-US" sz="1200"/>
              <a:pPr/>
              <a:t>29</a:t>
            </a:fld>
            <a:endParaRPr lang="en-US" altLang="en-US" sz="1200"/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D16B02E6-79B4-CC49-9CF1-8FB59BAAB77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C629FE30-AAB2-3F41-A3FE-37EC3202DE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>
            <a:extLst>
              <a:ext uri="{FF2B5EF4-FFF2-40B4-BE49-F238E27FC236}">
                <a16:creationId xmlns:a16="http://schemas.microsoft.com/office/drawing/2014/main" id="{3787277C-9480-A343-B594-16C8F93F85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148E67D0-8AAF-5F4D-9049-991802517C5E}" type="slidenum">
              <a:rPr lang="en-US" altLang="en-US" sz="1200"/>
              <a:pPr/>
              <a:t>30</a:t>
            </a:fld>
            <a:endParaRPr lang="en-US" altLang="en-US" sz="1200"/>
          </a:p>
        </p:txBody>
      </p:sp>
      <p:sp>
        <p:nvSpPr>
          <p:cNvPr id="80899" name="Rectangle 2">
            <a:extLst>
              <a:ext uri="{FF2B5EF4-FFF2-40B4-BE49-F238E27FC236}">
                <a16:creationId xmlns:a16="http://schemas.microsoft.com/office/drawing/2014/main" id="{F4BBB9BD-4AB0-B94B-A49F-EB54C7D031E9}"/>
              </a:ext>
            </a:extLst>
          </p:cNvPr>
          <p:cNvSpPr>
            <a:spLocks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0900" name="Rectangle 3">
            <a:extLst>
              <a:ext uri="{FF2B5EF4-FFF2-40B4-BE49-F238E27FC236}">
                <a16:creationId xmlns:a16="http://schemas.microsoft.com/office/drawing/2014/main" id="{AD2ADE25-3D71-1F43-BC48-09FE10BCE11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9C36A592-A2BA-564E-AB33-832EFB29C0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F0E284D5-C2C1-524E-A97A-F43AC48DC233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63DD175C-CCB7-0649-B5DD-10AC493A8A3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2B9A0DE4-31E9-7247-8AAB-76B8C58807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>
            <a:extLst>
              <a:ext uri="{FF2B5EF4-FFF2-40B4-BE49-F238E27FC236}">
                <a16:creationId xmlns:a16="http://schemas.microsoft.com/office/drawing/2014/main" id="{82DDCB52-9288-074D-A125-A6C2848BDC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96D0C7F4-CCAC-C943-86B6-15A994D40029}" type="slidenum">
              <a:rPr lang="en-US" altLang="en-US" sz="1200"/>
              <a:pPr/>
              <a:t>31</a:t>
            </a:fld>
            <a:endParaRPr lang="en-US" altLang="en-US" sz="1200"/>
          </a:p>
        </p:txBody>
      </p:sp>
      <p:sp>
        <p:nvSpPr>
          <p:cNvPr id="82947" name="Rectangle 2">
            <a:extLst>
              <a:ext uri="{FF2B5EF4-FFF2-40B4-BE49-F238E27FC236}">
                <a16:creationId xmlns:a16="http://schemas.microsoft.com/office/drawing/2014/main" id="{B46AE96E-58E7-5C43-AF55-EEFB81475833}"/>
              </a:ext>
            </a:extLst>
          </p:cNvPr>
          <p:cNvSpPr>
            <a:spLocks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2948" name="Rectangle 3">
            <a:extLst>
              <a:ext uri="{FF2B5EF4-FFF2-40B4-BE49-F238E27FC236}">
                <a16:creationId xmlns:a16="http://schemas.microsoft.com/office/drawing/2014/main" id="{7184DEE0-22AE-B64E-9C2F-685AB088C0A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>
            <a:extLst>
              <a:ext uri="{FF2B5EF4-FFF2-40B4-BE49-F238E27FC236}">
                <a16:creationId xmlns:a16="http://schemas.microsoft.com/office/drawing/2014/main" id="{6F058801-4876-DA47-9577-01A931B7F2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7FD5AE3B-4D68-A84B-9F77-A15F58CBBE24}" type="slidenum">
              <a:rPr lang="en-US" altLang="en-US" sz="1200"/>
              <a:pPr/>
              <a:t>32</a:t>
            </a:fld>
            <a:endParaRPr lang="en-US" altLang="en-US" sz="1200"/>
          </a:p>
        </p:txBody>
      </p:sp>
      <p:sp>
        <p:nvSpPr>
          <p:cNvPr id="84995" name="Rectangle 2">
            <a:extLst>
              <a:ext uri="{FF2B5EF4-FFF2-40B4-BE49-F238E27FC236}">
                <a16:creationId xmlns:a16="http://schemas.microsoft.com/office/drawing/2014/main" id="{AFA410E2-0119-8E41-B197-0F4B0BA2EA2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>
            <a:extLst>
              <a:ext uri="{FF2B5EF4-FFF2-40B4-BE49-F238E27FC236}">
                <a16:creationId xmlns:a16="http://schemas.microsoft.com/office/drawing/2014/main" id="{FA4B5FDB-8809-FF4F-8FF6-39B8BF6182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>
            <a:extLst>
              <a:ext uri="{FF2B5EF4-FFF2-40B4-BE49-F238E27FC236}">
                <a16:creationId xmlns:a16="http://schemas.microsoft.com/office/drawing/2014/main" id="{77780F03-0833-D04F-911A-02F6693402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C1A9DF83-A393-0F4D-9F30-06CF422514FC}" type="slidenum">
              <a:rPr lang="en-US" altLang="en-US" sz="1200"/>
              <a:pPr/>
              <a:t>33</a:t>
            </a:fld>
            <a:endParaRPr lang="en-US" altLang="en-US" sz="1200"/>
          </a:p>
        </p:txBody>
      </p:sp>
      <p:sp>
        <p:nvSpPr>
          <p:cNvPr id="87043" name="Rectangle 2">
            <a:extLst>
              <a:ext uri="{FF2B5EF4-FFF2-40B4-BE49-F238E27FC236}">
                <a16:creationId xmlns:a16="http://schemas.microsoft.com/office/drawing/2014/main" id="{3A157D1D-21B5-C74F-8563-F3A6265E760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>
            <a:extLst>
              <a:ext uri="{FF2B5EF4-FFF2-40B4-BE49-F238E27FC236}">
                <a16:creationId xmlns:a16="http://schemas.microsoft.com/office/drawing/2014/main" id="{0544A076-9815-9B4F-9828-2491CF887A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>
            <a:extLst>
              <a:ext uri="{FF2B5EF4-FFF2-40B4-BE49-F238E27FC236}">
                <a16:creationId xmlns:a16="http://schemas.microsoft.com/office/drawing/2014/main" id="{A123A1DA-C680-5944-AFB4-09254DAE1D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1065A992-FD90-E244-8ECB-B3377B478748}" type="slidenum">
              <a:rPr lang="en-US" altLang="en-US" sz="1200"/>
              <a:pPr/>
              <a:t>34</a:t>
            </a:fld>
            <a:endParaRPr lang="en-US" altLang="en-US" sz="1200"/>
          </a:p>
        </p:txBody>
      </p:sp>
      <p:sp>
        <p:nvSpPr>
          <p:cNvPr id="89091" name="Rectangle 2">
            <a:extLst>
              <a:ext uri="{FF2B5EF4-FFF2-40B4-BE49-F238E27FC236}">
                <a16:creationId xmlns:a16="http://schemas.microsoft.com/office/drawing/2014/main" id="{D617223F-EAB5-9043-996C-C3AF6890417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>
            <a:extLst>
              <a:ext uri="{FF2B5EF4-FFF2-40B4-BE49-F238E27FC236}">
                <a16:creationId xmlns:a16="http://schemas.microsoft.com/office/drawing/2014/main" id="{8917798D-0894-9946-90AF-F58A870475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>
            <a:extLst>
              <a:ext uri="{FF2B5EF4-FFF2-40B4-BE49-F238E27FC236}">
                <a16:creationId xmlns:a16="http://schemas.microsoft.com/office/drawing/2014/main" id="{DA191128-D60A-BD48-927B-E4F2BB981C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6B8D41FB-5380-6F4C-9B00-F0785AEB1290}" type="slidenum">
              <a:rPr lang="en-US" altLang="en-US" sz="1200"/>
              <a:pPr/>
              <a:t>35</a:t>
            </a:fld>
            <a:endParaRPr lang="en-US" altLang="en-US" sz="1200"/>
          </a:p>
        </p:txBody>
      </p:sp>
      <p:sp>
        <p:nvSpPr>
          <p:cNvPr id="91139" name="Rectangle 2">
            <a:extLst>
              <a:ext uri="{FF2B5EF4-FFF2-40B4-BE49-F238E27FC236}">
                <a16:creationId xmlns:a16="http://schemas.microsoft.com/office/drawing/2014/main" id="{40B2083B-84B8-7647-B53C-7637993015B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>
            <a:extLst>
              <a:ext uri="{FF2B5EF4-FFF2-40B4-BE49-F238E27FC236}">
                <a16:creationId xmlns:a16="http://schemas.microsoft.com/office/drawing/2014/main" id="{F8C92AAF-42A5-344E-97A9-A0D12581E0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5BE0F007-9E5D-1B4C-9169-3C0A01DDE0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4EBF2D4C-AA30-9142-8DCA-C4706F862641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1B835413-5FAF-1441-9D3C-6D7D28F2A77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78710811-1415-B347-8EF6-986EBD8349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4BF59871-0778-5948-890B-FBDEA5C6F5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6BEA3F88-1DC6-C34F-963C-17C27D22B9D4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42A3B08F-B6EF-6642-9AE5-549FDC32F4C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05E2ECB8-22DD-B449-80EC-193D5904E6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1F13A0E6-F491-8C4B-99B9-CB5C06F777F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761F1ED6-5EE6-3647-9617-F3E899DE0A15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701A3084-B98B-CB4B-81B5-75D3363AAD3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E7EF4102-83F1-4440-9599-9AEC11F768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49BADEB8-6A1E-5B47-9357-09EC2EF148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94DA37B8-327F-694F-9642-E2FC6CF1158E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3630B344-9BD3-D14D-87AE-B311AB20B44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46CE611E-7C10-1247-8480-12E876A0B2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29A81F7F-757B-A942-9EB5-FCBF239B7F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1412C48F-ADBC-6743-A4E6-DA158B0B0531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1EC8EB3A-792A-8B4E-B941-323A718088C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65B989D2-6F11-334B-B21E-47DE030F01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296CF1A5-9A4E-FF4B-AA92-308A0886DE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424F3957-911F-D244-920A-EB6FCEA91E8C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892C4BB3-A4DE-7346-BE1E-F220BC54AFB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99D75032-2EEB-DE4E-83D8-56AE3FA536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CCEA299-1680-814A-AFB2-2B9BE42211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4DB3A9C-2933-6E4A-898A-3FFDF28F23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24D3BF1-EC6D-DF47-BF9A-2807111687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CFE05B-EAE5-1A4D-A585-3CC1C80D02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3815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9CB27E-CB2B-5C40-A3FF-9274019FCF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7C09942-D4C1-6147-9504-1A0833DBAB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1F65607-A798-3E46-B9D2-EA7E544B98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FD9BA8-E841-4F44-9F46-FB124C0238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5805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43650" y="609600"/>
            <a:ext cx="2114550" cy="6248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609600"/>
            <a:ext cx="6191250" cy="6248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F99BB82-6D92-B044-A3B8-6D3A34AB57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80CDEF2-F569-C243-896D-FFD0C11D51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8E47000-CF78-7843-AD0C-9F11D189F4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441AEC-AA7A-B34F-B70E-55B54FE291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0451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B6B8370-4AD5-E046-A2DD-4E63307F40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E0860C-2D0F-344F-808C-857763B378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7497849-3F31-174E-92DF-AD424CDEC5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73146-90CE-474E-98E6-13A0C8AFFB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0772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B804F75-DC7B-2847-ABF1-EEFD50E79C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84F2892-7208-0946-8F82-F19D8593B4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8F9D0A3-BB93-A34C-9CAF-9969BD811C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048BF2-38EA-BD49-AAB0-A6DEA3F87C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773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6248400"/>
            <a:ext cx="571500" cy="60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3900" y="6248400"/>
            <a:ext cx="571500" cy="60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E0A09B3-413A-BC46-81A3-FFDDFEC4A1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6BAB05-81D2-674F-AB87-522E7EA6B4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62D7393-0C30-3D47-BB70-0E429A14A0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06E362-BC5C-8740-9502-F3D04F03F6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6524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46C39EE-58F2-BB4A-B0F3-385EB1E4B2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A4F58DC-257B-F446-8283-36666E1869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9C8BA41-4B1E-6343-9BBC-9C4CD05B60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B9C5EB-77EA-9A43-BB94-E4EFE0CBA2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0492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343F21A-15B5-084A-94AA-C4EB558307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38A2676-BAC9-4649-98BE-40970F9AE6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DB98B66-D24A-F243-9324-6D168143E1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D34F20-47D0-0046-858D-CBD986E85B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786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6D65E57-6636-F443-85D0-76AC6FA5A5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D2DC7D1-90F1-4548-81E4-124219115D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DE2DD86-78B4-1042-A54B-CB949D6552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B065BF-6C14-344E-B0D0-3B2E0AE1DC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0813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6D11C9-C142-8841-B140-546848543F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83EF91-85ED-E942-A1FB-0954ED9644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B5DB0C1-895F-AB4F-B34C-5EEFA6E4EF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1CE20B-B736-614C-B524-704652C162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6479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14B24E-7D2A-9043-BC65-04F695A793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E8A8A5-EA98-DD4A-B61A-9B0C8ACDD7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EC078CE-F97B-1B44-BCB2-52EFA4287D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FCA0FC-1290-584D-8EFA-D2B7C7242E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0114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398B16A-E35E-CC47-88A7-08D80FCCD4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1FEC0D3-74E7-5141-A7B2-2A0A679E2F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6248400"/>
            <a:ext cx="1295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0CB399D-A9EC-A143-8415-E1ADF136F3B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496EA8C-8E30-8C4A-9169-D5582CEA160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D484144-E3E1-964C-BDF6-5AD55C5F34D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B9D68FA-9346-3945-BD80-8A7C56CEB38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9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9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9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9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9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9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9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9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9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jpeg"/><Relationship Id="rId5" Type="http://schemas.openxmlformats.org/officeDocument/2006/relationships/image" Target="../media/image29.jpeg"/><Relationship Id="rId4" Type="http://schemas.openxmlformats.org/officeDocument/2006/relationships/image" Target="../media/image2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>
            <a:extLst>
              <a:ext uri="{FF2B5EF4-FFF2-40B4-BE49-F238E27FC236}">
                <a16:creationId xmlns:a16="http://schemas.microsoft.com/office/drawing/2014/main" id="{52AA873C-1623-DC4C-A7B4-028F00D2B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9249C3A9-454A-2B4A-BB0E-B3BA029BFAD2}" type="slidenum">
              <a:rPr lang="en-US" altLang="en-US" sz="1400"/>
              <a:pPr/>
              <a:t>1</a:t>
            </a:fld>
            <a:endParaRPr lang="en-US" altLang="en-US" sz="1400"/>
          </a:p>
        </p:txBody>
      </p:sp>
      <p:pic>
        <p:nvPicPr>
          <p:cNvPr id="14339" name="Picture 10" descr="Three dice words small">
            <a:extLst>
              <a:ext uri="{FF2B5EF4-FFF2-40B4-BE49-F238E27FC236}">
                <a16:creationId xmlns:a16="http://schemas.microsoft.com/office/drawing/2014/main" id="{B579D833-0831-9747-B67E-A49B5305AA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8" y="3324225"/>
            <a:ext cx="3763962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Freeform 5">
            <a:extLst>
              <a:ext uri="{FF2B5EF4-FFF2-40B4-BE49-F238E27FC236}">
                <a16:creationId xmlns:a16="http://schemas.microsoft.com/office/drawing/2014/main" id="{4D68C9C6-0E41-AD48-A0F9-7CF35DF4625C}"/>
              </a:ext>
            </a:extLst>
          </p:cNvPr>
          <p:cNvSpPr>
            <a:spLocks/>
          </p:cNvSpPr>
          <p:nvPr/>
        </p:nvSpPr>
        <p:spPr bwMode="auto">
          <a:xfrm>
            <a:off x="3048000" y="304800"/>
            <a:ext cx="5791200" cy="5768975"/>
          </a:xfrm>
          <a:custGeom>
            <a:avLst/>
            <a:gdLst>
              <a:gd name="T0" fmla="*/ 2160 w 3423"/>
              <a:gd name="T1" fmla="*/ 0 h 3744"/>
              <a:gd name="T2" fmla="*/ 3423 w 3423"/>
              <a:gd name="T3" fmla="*/ 2562 h 3744"/>
              <a:gd name="T4" fmla="*/ 624 w 3423"/>
              <a:gd name="T5" fmla="*/ 3744 h 3744"/>
              <a:gd name="T6" fmla="*/ 0 w 3423"/>
              <a:gd name="T7" fmla="*/ 912 h 3744"/>
              <a:gd name="T8" fmla="*/ 2160 w 3423"/>
              <a:gd name="T9" fmla="*/ 0 h 37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23"/>
              <a:gd name="T16" fmla="*/ 0 h 3744"/>
              <a:gd name="T17" fmla="*/ 3423 w 3423"/>
              <a:gd name="T18" fmla="*/ 3744 h 37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23" h="3744">
                <a:moveTo>
                  <a:pt x="2160" y="0"/>
                </a:moveTo>
                <a:lnTo>
                  <a:pt x="3423" y="2562"/>
                </a:lnTo>
                <a:lnTo>
                  <a:pt x="624" y="3744"/>
                </a:lnTo>
                <a:lnTo>
                  <a:pt x="0" y="912"/>
                </a:lnTo>
                <a:lnTo>
                  <a:pt x="2160" y="0"/>
                </a:lnTo>
                <a:close/>
              </a:path>
            </a:pathLst>
          </a:custGeom>
          <a:solidFill>
            <a:srgbClr val="C8E0FF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4341" name="Rectangle 2">
            <a:extLst>
              <a:ext uri="{FF2B5EF4-FFF2-40B4-BE49-F238E27FC236}">
                <a16:creationId xmlns:a16="http://schemas.microsoft.com/office/drawing/2014/main" id="{8F170699-E59F-6446-9673-4801ED0B57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30300" y="1011238"/>
            <a:ext cx="6088063" cy="2673350"/>
          </a:xfrm>
        </p:spPr>
        <p:txBody>
          <a:bodyPr/>
          <a:lstStyle/>
          <a:p>
            <a:pPr algn="r" eaLnBrk="1" hangingPunct="1"/>
            <a:r>
              <a:rPr lang="en-US" altLang="en-US" sz="5500"/>
              <a:t>Cosmic Confusions</a:t>
            </a:r>
            <a:br>
              <a:rPr lang="en-US" altLang="en-US" sz="6100"/>
            </a:br>
            <a:r>
              <a:rPr lang="en-US" altLang="en-US" sz="5500" i="1"/>
              <a:t>Not Supporting</a:t>
            </a:r>
            <a:r>
              <a:rPr lang="en-US" altLang="en-US" sz="5500"/>
              <a:t> </a:t>
            </a:r>
            <a:r>
              <a:rPr lang="en-US" altLang="en-US" sz="4100"/>
              <a:t>versus</a:t>
            </a:r>
            <a:br>
              <a:rPr lang="en-US" altLang="en-US" sz="4900"/>
            </a:br>
            <a:r>
              <a:rPr lang="en-US" altLang="en-US" sz="5500" i="1"/>
              <a:t>Supporting Not-</a:t>
            </a:r>
            <a:endParaRPr lang="en-US" altLang="en-US" sz="3700"/>
          </a:p>
        </p:txBody>
      </p:sp>
      <p:sp>
        <p:nvSpPr>
          <p:cNvPr id="14342" name="Rectangle 3">
            <a:extLst>
              <a:ext uri="{FF2B5EF4-FFF2-40B4-BE49-F238E27FC236}">
                <a16:creationId xmlns:a16="http://schemas.microsoft.com/office/drawing/2014/main" id="{015A5BAB-083D-834E-B66E-C22DEDD9C8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 </a:t>
            </a:r>
          </a:p>
        </p:txBody>
      </p:sp>
      <p:sp>
        <p:nvSpPr>
          <p:cNvPr id="14343" name="Rectangle 4">
            <a:extLst>
              <a:ext uri="{FF2B5EF4-FFF2-40B4-BE49-F238E27FC236}">
                <a16:creationId xmlns:a16="http://schemas.microsoft.com/office/drawing/2014/main" id="{A2DCC53D-2E9D-FF40-989C-D639F8C97D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9724" y="3886200"/>
            <a:ext cx="2666114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r"/>
            <a:r>
              <a:rPr lang="en-US" altLang="en-US" sz="1800" dirty="0"/>
              <a:t>John D. Norton</a:t>
            </a:r>
          </a:p>
          <a:p>
            <a:pPr algn="r"/>
            <a:r>
              <a:rPr lang="en-US" altLang="en-US" sz="1800" dirty="0"/>
              <a:t>Department of History and</a:t>
            </a:r>
          </a:p>
          <a:p>
            <a:pPr algn="r"/>
            <a:r>
              <a:rPr lang="en-US" altLang="en-US" sz="1800" dirty="0"/>
              <a:t>Philosophy of Science</a:t>
            </a:r>
          </a:p>
          <a:p>
            <a:pPr algn="r"/>
            <a:r>
              <a:rPr lang="en-US" altLang="en-US" sz="1800" dirty="0"/>
              <a:t>University of Pittsburgh</a:t>
            </a:r>
          </a:p>
          <a:p>
            <a:pPr algn="r"/>
            <a:r>
              <a:rPr lang="en-US" altLang="en-US" sz="1800" dirty="0" err="1"/>
              <a:t>www.pitt.edu</a:t>
            </a:r>
            <a:r>
              <a:rPr lang="en-US" altLang="en-US" sz="1800" dirty="0"/>
              <a:t>/~</a:t>
            </a:r>
            <a:r>
              <a:rPr lang="en-US" altLang="en-US" sz="1800" dirty="0" err="1"/>
              <a:t>jdnorton</a:t>
            </a:r>
            <a:endParaRPr lang="en-US" altLang="en-US"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>
            <a:extLst>
              <a:ext uri="{FF2B5EF4-FFF2-40B4-BE49-F238E27FC236}">
                <a16:creationId xmlns:a16="http://schemas.microsoft.com/office/drawing/2014/main" id="{65871FE0-8001-AA4D-93D6-675919117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4751D17F-070B-7A45-BE2E-9F85C1F5B5B3}" type="slidenum">
              <a:rPr lang="en-US" altLang="en-US" sz="1400"/>
              <a:pPr/>
              <a:t>10</a:t>
            </a:fld>
            <a:endParaRPr lang="en-US" altLang="en-US" sz="1400"/>
          </a:p>
        </p:txBody>
      </p:sp>
      <p:sp>
        <p:nvSpPr>
          <p:cNvPr id="30723" name="Freeform 31">
            <a:extLst>
              <a:ext uri="{FF2B5EF4-FFF2-40B4-BE49-F238E27FC236}">
                <a16:creationId xmlns:a16="http://schemas.microsoft.com/office/drawing/2014/main" id="{2F9AE9FC-4ACD-7E49-849F-983DC7F1C087}"/>
              </a:ext>
            </a:extLst>
          </p:cNvPr>
          <p:cNvSpPr>
            <a:spLocks/>
          </p:cNvSpPr>
          <p:nvPr/>
        </p:nvSpPr>
        <p:spPr bwMode="auto">
          <a:xfrm>
            <a:off x="477838" y="425450"/>
            <a:ext cx="6186487" cy="530225"/>
          </a:xfrm>
          <a:custGeom>
            <a:avLst/>
            <a:gdLst>
              <a:gd name="T0" fmla="*/ 198 w 3897"/>
              <a:gd name="T1" fmla="*/ 0 h 334"/>
              <a:gd name="T2" fmla="*/ 3817 w 3897"/>
              <a:gd name="T3" fmla="*/ 156 h 334"/>
              <a:gd name="T4" fmla="*/ 3897 w 3897"/>
              <a:gd name="T5" fmla="*/ 264 h 334"/>
              <a:gd name="T6" fmla="*/ 0 w 3897"/>
              <a:gd name="T7" fmla="*/ 334 h 334"/>
              <a:gd name="T8" fmla="*/ 198 w 3897"/>
              <a:gd name="T9" fmla="*/ 0 h 3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897"/>
              <a:gd name="T16" fmla="*/ 0 h 334"/>
              <a:gd name="T17" fmla="*/ 3897 w 3897"/>
              <a:gd name="T18" fmla="*/ 334 h 33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897" h="334">
                <a:moveTo>
                  <a:pt x="198" y="0"/>
                </a:moveTo>
                <a:lnTo>
                  <a:pt x="3817" y="156"/>
                </a:lnTo>
                <a:lnTo>
                  <a:pt x="3897" y="264"/>
                </a:lnTo>
                <a:lnTo>
                  <a:pt x="0" y="334"/>
                </a:lnTo>
                <a:lnTo>
                  <a:pt x="198" y="0"/>
                </a:lnTo>
                <a:close/>
              </a:path>
            </a:pathLst>
          </a:custGeom>
          <a:solidFill>
            <a:srgbClr val="C8E0FF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30724" name="Rectangle 2">
            <a:extLst>
              <a:ext uri="{FF2B5EF4-FFF2-40B4-BE49-F238E27FC236}">
                <a16:creationId xmlns:a16="http://schemas.microsoft.com/office/drawing/2014/main" id="{02BD6143-56D1-4D4A-A7C5-0E5612A486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77838" y="350838"/>
            <a:ext cx="6623050" cy="609600"/>
          </a:xfrm>
        </p:spPr>
        <p:txBody>
          <a:bodyPr/>
          <a:lstStyle/>
          <a:p>
            <a:pPr eaLnBrk="1" hangingPunct="1"/>
            <a:r>
              <a:rPr lang="en-US" altLang="en-US" sz="4100" i="1" dirty="0"/>
              <a:t>Completely</a:t>
            </a:r>
            <a:r>
              <a:rPr lang="en-US" altLang="en-US" sz="4100" dirty="0"/>
              <a:t> Neutral Support</a:t>
            </a:r>
          </a:p>
        </p:txBody>
      </p:sp>
      <p:sp>
        <p:nvSpPr>
          <p:cNvPr id="30725" name="Rectangle 3">
            <a:extLst>
              <a:ext uri="{FF2B5EF4-FFF2-40B4-BE49-F238E27FC236}">
                <a16:creationId xmlns:a16="http://schemas.microsoft.com/office/drawing/2014/main" id="{8FF353B9-F861-7847-88C8-58B890DA62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 </a:t>
            </a:r>
          </a:p>
        </p:txBody>
      </p:sp>
      <p:sp>
        <p:nvSpPr>
          <p:cNvPr id="30726" name="Rectangle 6">
            <a:extLst>
              <a:ext uri="{FF2B5EF4-FFF2-40B4-BE49-F238E27FC236}">
                <a16:creationId xmlns:a16="http://schemas.microsoft.com/office/drawing/2014/main" id="{D54153CD-A735-864D-B4E8-EC9A6DE3BE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9475" y="415925"/>
            <a:ext cx="181133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700">
                <a:solidFill>
                  <a:schemeClr val="tx2"/>
                </a:solidFill>
              </a:rPr>
              <a:t>[A|B] = support</a:t>
            </a:r>
          </a:p>
          <a:p>
            <a:r>
              <a:rPr lang="en-US" altLang="en-US" sz="1700">
                <a:solidFill>
                  <a:schemeClr val="tx2"/>
                </a:solidFill>
              </a:rPr>
              <a:t> A accrues from B</a:t>
            </a:r>
          </a:p>
        </p:txBody>
      </p:sp>
      <p:sp>
        <p:nvSpPr>
          <p:cNvPr id="30727" name="Rectangle 26">
            <a:extLst>
              <a:ext uri="{FF2B5EF4-FFF2-40B4-BE49-F238E27FC236}">
                <a16:creationId xmlns:a16="http://schemas.microsoft.com/office/drawing/2014/main" id="{4546ECB0-067F-A649-86C4-97D9EAA237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2925" y="1368425"/>
            <a:ext cx="19700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/>
              <a:t>“indifference”</a:t>
            </a:r>
          </a:p>
          <a:p>
            <a:r>
              <a:rPr lang="en-US" altLang="en-US" sz="2000"/>
              <a:t>“ignorance”</a:t>
            </a:r>
          </a:p>
        </p:txBody>
      </p:sp>
      <p:sp>
        <p:nvSpPr>
          <p:cNvPr id="30728" name="Rectangle 21">
            <a:extLst>
              <a:ext uri="{FF2B5EF4-FFF2-40B4-BE49-F238E27FC236}">
                <a16:creationId xmlns:a16="http://schemas.microsoft.com/office/drawing/2014/main" id="{CF7BCBC9-54C0-EB47-85EA-AC143E4FF1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0663" y="1273175"/>
            <a:ext cx="3798887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4800"/>
              <a:t>[            |B] = I</a:t>
            </a:r>
          </a:p>
        </p:txBody>
      </p:sp>
      <p:sp>
        <p:nvSpPr>
          <p:cNvPr id="30729" name="Rectangle 25">
            <a:extLst>
              <a:ext uri="{FF2B5EF4-FFF2-40B4-BE49-F238E27FC236}">
                <a16:creationId xmlns:a16="http://schemas.microsoft.com/office/drawing/2014/main" id="{AE9D1E59-A165-6B4A-B1B0-07093D63AD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4188" y="1381125"/>
            <a:ext cx="18764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2000"/>
              <a:t>any contingent proposition</a:t>
            </a:r>
          </a:p>
        </p:txBody>
      </p:sp>
      <p:grpSp>
        <p:nvGrpSpPr>
          <p:cNvPr id="2" name="Group 81">
            <a:extLst>
              <a:ext uri="{FF2B5EF4-FFF2-40B4-BE49-F238E27FC236}">
                <a16:creationId xmlns:a16="http://schemas.microsoft.com/office/drawing/2014/main" id="{156E6178-9812-5348-9562-3C2BD522D01A}"/>
              </a:ext>
            </a:extLst>
          </p:cNvPr>
          <p:cNvGrpSpPr>
            <a:grpSpLocks/>
          </p:cNvGrpSpPr>
          <p:nvPr/>
        </p:nvGrpSpPr>
        <p:grpSpPr bwMode="auto">
          <a:xfrm>
            <a:off x="836613" y="2794000"/>
            <a:ext cx="7940675" cy="3365500"/>
            <a:chOff x="527" y="1760"/>
            <a:chExt cx="5002" cy="2120"/>
          </a:xfrm>
        </p:grpSpPr>
        <p:sp>
          <p:nvSpPr>
            <p:cNvPr id="30731" name="Rectangle 27">
              <a:extLst>
                <a:ext uri="{FF2B5EF4-FFF2-40B4-BE49-F238E27FC236}">
                  <a16:creationId xmlns:a16="http://schemas.microsoft.com/office/drawing/2014/main" id="{DFF5AEBB-A5D1-C648-9EFD-1A8896D39B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7" y="3420"/>
              <a:ext cx="5002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911225" indent="-9112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400"/>
                <a:t>Argued in some detail in</a:t>
              </a:r>
            </a:p>
            <a:p>
              <a:r>
                <a:rPr lang="en-US" altLang="en-US" sz="1400"/>
                <a:t>John D. Norton, "Ignorance and Indifference." </a:t>
              </a:r>
              <a:r>
                <a:rPr lang="en-US" altLang="en-US" sz="1400" i="1"/>
                <a:t>Philosophy of Science</a:t>
              </a:r>
              <a:r>
                <a:rPr lang="en-US" altLang="en-US" sz="1400"/>
                <a:t>, </a:t>
              </a:r>
              <a:r>
                <a:rPr lang="en-US" altLang="en-US" sz="1400" b="1"/>
                <a:t>75</a:t>
              </a:r>
              <a:r>
                <a:rPr lang="en-US" altLang="en-US" sz="1400"/>
                <a:t> (2008), pp. 45-68.</a:t>
              </a:r>
            </a:p>
            <a:p>
              <a:r>
                <a:rPr lang="en-US" altLang="en-US" sz="1400"/>
                <a:t>"Disbelief as the Dual of Belief." </a:t>
              </a:r>
              <a:r>
                <a:rPr lang="en-US" altLang="en-US" sz="1400" i="1"/>
                <a:t>International Studies in the Philosophy of Science</a:t>
              </a:r>
              <a:r>
                <a:rPr lang="en-US" altLang="en-US" sz="1400"/>
                <a:t>, </a:t>
              </a:r>
              <a:r>
                <a:rPr lang="en-US" altLang="en-US" sz="1400" b="1"/>
                <a:t>21</a:t>
              </a:r>
              <a:r>
                <a:rPr lang="en-US" altLang="en-US" sz="1400"/>
                <a:t>(2007), pp. 231-252.</a:t>
              </a:r>
            </a:p>
          </p:txBody>
        </p:sp>
        <p:sp>
          <p:nvSpPr>
            <p:cNvPr id="30732" name="Freeform 40">
              <a:extLst>
                <a:ext uri="{FF2B5EF4-FFF2-40B4-BE49-F238E27FC236}">
                  <a16:creationId xmlns:a16="http://schemas.microsoft.com/office/drawing/2014/main" id="{48F55A6A-B46E-CA42-9EDD-6748CA7683B7}"/>
                </a:ext>
              </a:extLst>
            </p:cNvPr>
            <p:cNvSpPr>
              <a:spLocks/>
            </p:cNvSpPr>
            <p:nvPr/>
          </p:nvSpPr>
          <p:spPr bwMode="auto">
            <a:xfrm>
              <a:off x="959" y="2180"/>
              <a:ext cx="3503" cy="14"/>
            </a:xfrm>
            <a:custGeom>
              <a:avLst/>
              <a:gdLst>
                <a:gd name="T0" fmla="*/ 0 w 3503"/>
                <a:gd name="T1" fmla="*/ 0 h 14"/>
                <a:gd name="T2" fmla="*/ 1168 w 3503"/>
                <a:gd name="T3" fmla="*/ 12 h 14"/>
                <a:gd name="T4" fmla="*/ 2448 w 3503"/>
                <a:gd name="T5" fmla="*/ 12 h 14"/>
                <a:gd name="T6" fmla="*/ 3503 w 3503"/>
                <a:gd name="T7" fmla="*/ 12 h 1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503"/>
                <a:gd name="T13" fmla="*/ 0 h 14"/>
                <a:gd name="T14" fmla="*/ 3503 w 3503"/>
                <a:gd name="T15" fmla="*/ 14 h 1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503" h="14">
                  <a:moveTo>
                    <a:pt x="0" y="0"/>
                  </a:moveTo>
                  <a:cubicBezTo>
                    <a:pt x="195" y="2"/>
                    <a:pt x="760" y="10"/>
                    <a:pt x="1168" y="12"/>
                  </a:cubicBezTo>
                  <a:cubicBezTo>
                    <a:pt x="1576" y="14"/>
                    <a:pt x="2059" y="12"/>
                    <a:pt x="2448" y="12"/>
                  </a:cubicBezTo>
                  <a:cubicBezTo>
                    <a:pt x="2837" y="12"/>
                    <a:pt x="3283" y="12"/>
                    <a:pt x="3503" y="12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0733" name="Rectangle 41">
              <a:extLst>
                <a:ext uri="{FF2B5EF4-FFF2-40B4-BE49-F238E27FC236}">
                  <a16:creationId xmlns:a16="http://schemas.microsoft.com/office/drawing/2014/main" id="{455B2613-5274-7F4A-959D-15EC53CCC8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5" y="2234"/>
              <a:ext cx="1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/>
                <a:t>0</a:t>
              </a:r>
            </a:p>
          </p:txBody>
        </p:sp>
        <p:sp>
          <p:nvSpPr>
            <p:cNvPr id="30734" name="Rectangle 42">
              <a:extLst>
                <a:ext uri="{FF2B5EF4-FFF2-40B4-BE49-F238E27FC236}">
                  <a16:creationId xmlns:a16="http://schemas.microsoft.com/office/drawing/2014/main" id="{1256E1FE-1C5F-C942-81FF-B5233E9262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4" y="2228"/>
              <a:ext cx="1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/>
                <a:t>1</a:t>
              </a:r>
            </a:p>
          </p:txBody>
        </p:sp>
        <p:sp>
          <p:nvSpPr>
            <p:cNvPr id="30735" name="Rectangle 43">
              <a:extLst>
                <a:ext uri="{FF2B5EF4-FFF2-40B4-BE49-F238E27FC236}">
                  <a16:creationId xmlns:a16="http://schemas.microsoft.com/office/drawing/2014/main" id="{0E3BE330-D3FC-DB42-B911-C52662083C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7" y="2228"/>
              <a:ext cx="1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/>
                <a:t>2</a:t>
              </a:r>
            </a:p>
          </p:txBody>
        </p:sp>
        <p:sp>
          <p:nvSpPr>
            <p:cNvPr id="30736" name="Rectangle 44">
              <a:extLst>
                <a:ext uri="{FF2B5EF4-FFF2-40B4-BE49-F238E27FC236}">
                  <a16:creationId xmlns:a16="http://schemas.microsoft.com/office/drawing/2014/main" id="{E60CC735-236D-FA46-B55D-48CAEB2AB8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" y="2228"/>
              <a:ext cx="1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/>
                <a:t>3</a:t>
              </a:r>
            </a:p>
          </p:txBody>
        </p:sp>
        <p:sp>
          <p:nvSpPr>
            <p:cNvPr id="30737" name="Rectangle 45">
              <a:extLst>
                <a:ext uri="{FF2B5EF4-FFF2-40B4-BE49-F238E27FC236}">
                  <a16:creationId xmlns:a16="http://schemas.microsoft.com/office/drawing/2014/main" id="{D06586E3-44C1-E34C-B3BD-E93BBB883E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4" y="2234"/>
              <a:ext cx="1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/>
                <a:t>4</a:t>
              </a:r>
            </a:p>
          </p:txBody>
        </p:sp>
        <p:sp>
          <p:nvSpPr>
            <p:cNvPr id="30738" name="Rectangle 46">
              <a:extLst>
                <a:ext uri="{FF2B5EF4-FFF2-40B4-BE49-F238E27FC236}">
                  <a16:creationId xmlns:a16="http://schemas.microsoft.com/office/drawing/2014/main" id="{7476EFE9-2326-4C43-904D-AE5D05B0EE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4" y="2228"/>
              <a:ext cx="1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/>
                <a:t>5</a:t>
              </a:r>
            </a:p>
          </p:txBody>
        </p:sp>
        <p:sp>
          <p:nvSpPr>
            <p:cNvPr id="30739" name="Freeform 48">
              <a:extLst>
                <a:ext uri="{FF2B5EF4-FFF2-40B4-BE49-F238E27FC236}">
                  <a16:creationId xmlns:a16="http://schemas.microsoft.com/office/drawing/2014/main" id="{D8C1892D-5AB6-784E-AABA-B23F08A711C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2" y="2908"/>
              <a:ext cx="1234" cy="14"/>
            </a:xfrm>
            <a:custGeom>
              <a:avLst/>
              <a:gdLst>
                <a:gd name="T0" fmla="*/ 0 w 1234"/>
                <a:gd name="T1" fmla="*/ 0 h 14"/>
                <a:gd name="T2" fmla="*/ 1234 w 1234"/>
                <a:gd name="T3" fmla="*/ 14 h 14"/>
                <a:gd name="T4" fmla="*/ 0 60000 65536"/>
                <a:gd name="T5" fmla="*/ 0 60000 65536"/>
                <a:gd name="T6" fmla="*/ 0 w 1234"/>
                <a:gd name="T7" fmla="*/ 0 h 14"/>
                <a:gd name="T8" fmla="*/ 1234 w 1234"/>
                <a:gd name="T9" fmla="*/ 14 h 1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234" h="14">
                  <a:moveTo>
                    <a:pt x="0" y="0"/>
                  </a:moveTo>
                  <a:cubicBezTo>
                    <a:pt x="206" y="2"/>
                    <a:pt x="977" y="11"/>
                    <a:pt x="1234" y="14"/>
                  </a:cubicBezTo>
                </a:path>
              </a:pathLst>
            </a:custGeom>
            <a:noFill/>
            <a:ln w="76200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0740" name="Rectangle 50">
              <a:extLst>
                <a:ext uri="{FF2B5EF4-FFF2-40B4-BE49-F238E27FC236}">
                  <a16:creationId xmlns:a16="http://schemas.microsoft.com/office/drawing/2014/main" id="{F457B9B8-0585-4542-A3CD-ED3AD3EC39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2" y="1937"/>
              <a:ext cx="26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3600"/>
                <a:t>h</a:t>
              </a:r>
            </a:p>
          </p:txBody>
        </p:sp>
        <p:sp>
          <p:nvSpPr>
            <p:cNvPr id="30741" name="Line 51">
              <a:extLst>
                <a:ext uri="{FF2B5EF4-FFF2-40B4-BE49-F238E27FC236}">
                  <a16:creationId xmlns:a16="http://schemas.microsoft.com/office/drawing/2014/main" id="{11E9B29A-682B-EA4F-B50B-050F6E23FF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5" y="2136"/>
              <a:ext cx="0" cy="1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2" name="Line 52">
              <a:extLst>
                <a:ext uri="{FF2B5EF4-FFF2-40B4-BE49-F238E27FC236}">
                  <a16:creationId xmlns:a16="http://schemas.microsoft.com/office/drawing/2014/main" id="{DCEE1819-7985-DE41-B139-C802297983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93" y="2136"/>
              <a:ext cx="0" cy="1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3" name="Line 53">
              <a:extLst>
                <a:ext uri="{FF2B5EF4-FFF2-40B4-BE49-F238E27FC236}">
                  <a16:creationId xmlns:a16="http://schemas.microsoft.com/office/drawing/2014/main" id="{9BE9CE41-B474-B74F-AA9B-D54BB7F413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6" y="2136"/>
              <a:ext cx="0" cy="1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4" name="Line 54">
              <a:extLst>
                <a:ext uri="{FF2B5EF4-FFF2-40B4-BE49-F238E27FC236}">
                  <a16:creationId xmlns:a16="http://schemas.microsoft.com/office/drawing/2014/main" id="{A24B9803-3A68-F841-BF79-D06AC416F8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2" y="2136"/>
              <a:ext cx="0" cy="1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5" name="Line 55">
              <a:extLst>
                <a:ext uri="{FF2B5EF4-FFF2-40B4-BE49-F238E27FC236}">
                  <a16:creationId xmlns:a16="http://schemas.microsoft.com/office/drawing/2014/main" id="{E10C428E-CD9A-4A46-9ECE-BBBE78E688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19" y="2136"/>
              <a:ext cx="0" cy="1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6" name="Line 56">
              <a:extLst>
                <a:ext uri="{FF2B5EF4-FFF2-40B4-BE49-F238E27FC236}">
                  <a16:creationId xmlns:a16="http://schemas.microsoft.com/office/drawing/2014/main" id="{469DBCF3-C559-0F49-B3E9-20E6099695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29" y="2136"/>
              <a:ext cx="0" cy="1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7" name="Line 57">
              <a:extLst>
                <a:ext uri="{FF2B5EF4-FFF2-40B4-BE49-F238E27FC236}">
                  <a16:creationId xmlns:a16="http://schemas.microsoft.com/office/drawing/2014/main" id="{D2495EF4-F4FC-0D47-9732-6C3426FE52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27" y="2192"/>
              <a:ext cx="9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8" name="Line 58">
              <a:extLst>
                <a:ext uri="{FF2B5EF4-FFF2-40B4-BE49-F238E27FC236}">
                  <a16:creationId xmlns:a16="http://schemas.microsoft.com/office/drawing/2014/main" id="{44EC13B9-4FD1-F64E-84CA-1E7EE2E580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69" y="2192"/>
              <a:ext cx="9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0749" name="Group 62">
              <a:extLst>
                <a:ext uri="{FF2B5EF4-FFF2-40B4-BE49-F238E27FC236}">
                  <a16:creationId xmlns:a16="http://schemas.microsoft.com/office/drawing/2014/main" id="{917CA7C9-C2AD-B343-8593-4EC96869768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02" y="1760"/>
              <a:ext cx="560" cy="327"/>
              <a:chOff x="1002" y="1802"/>
              <a:chExt cx="560" cy="327"/>
            </a:xfrm>
          </p:grpSpPr>
          <p:sp>
            <p:nvSpPr>
              <p:cNvPr id="30767" name="Freeform 49">
                <a:extLst>
                  <a:ext uri="{FF2B5EF4-FFF2-40B4-BE49-F238E27FC236}">
                    <a16:creationId xmlns:a16="http://schemas.microsoft.com/office/drawing/2014/main" id="{2AFB16CB-464B-CD45-8B24-1612DBA72746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1002" y="2056"/>
                <a:ext cx="560" cy="27"/>
              </a:xfrm>
              <a:custGeom>
                <a:avLst/>
                <a:gdLst>
                  <a:gd name="T0" fmla="*/ 0 w 119"/>
                  <a:gd name="T1" fmla="*/ 0 h 1"/>
                  <a:gd name="T2" fmla="*/ 119 w 119"/>
                  <a:gd name="T3" fmla="*/ 0 h 1"/>
                  <a:gd name="T4" fmla="*/ 0 60000 65536"/>
                  <a:gd name="T5" fmla="*/ 0 60000 65536"/>
                  <a:gd name="T6" fmla="*/ 0 w 119"/>
                  <a:gd name="T7" fmla="*/ 0 h 1"/>
                  <a:gd name="T8" fmla="*/ 119 w 119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9" h="1">
                    <a:moveTo>
                      <a:pt x="0" y="0"/>
                    </a:moveTo>
                    <a:cubicBezTo>
                      <a:pt x="20" y="0"/>
                      <a:pt x="94" y="0"/>
                      <a:pt x="119" y="0"/>
                    </a:cubicBezTo>
                  </a:path>
                </a:pathLst>
              </a:custGeom>
              <a:noFill/>
              <a:ln w="76200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30768" name="Rectangle 61">
                <a:extLst>
                  <a:ext uri="{FF2B5EF4-FFF2-40B4-BE49-F238E27FC236}">
                    <a16:creationId xmlns:a16="http://schemas.microsoft.com/office/drawing/2014/main" id="{14D3039D-C23E-E241-84B4-B5AA093474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86" y="1802"/>
                <a:ext cx="191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US" altLang="en-US" sz="2800">
                    <a:solidFill>
                      <a:srgbClr val="FF00FF"/>
                    </a:solidFill>
                  </a:rPr>
                  <a:t>I</a:t>
                </a:r>
              </a:p>
            </p:txBody>
          </p:sp>
        </p:grpSp>
        <p:grpSp>
          <p:nvGrpSpPr>
            <p:cNvPr id="30750" name="Group 63">
              <a:extLst>
                <a:ext uri="{FF2B5EF4-FFF2-40B4-BE49-F238E27FC236}">
                  <a16:creationId xmlns:a16="http://schemas.microsoft.com/office/drawing/2014/main" id="{6AC81B18-5A25-0A4B-BCFB-65ACCC637F8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30" y="1760"/>
              <a:ext cx="560" cy="327"/>
              <a:chOff x="1002" y="1802"/>
              <a:chExt cx="560" cy="327"/>
            </a:xfrm>
          </p:grpSpPr>
          <p:sp>
            <p:nvSpPr>
              <p:cNvPr id="30765" name="Freeform 64">
                <a:extLst>
                  <a:ext uri="{FF2B5EF4-FFF2-40B4-BE49-F238E27FC236}">
                    <a16:creationId xmlns:a16="http://schemas.microsoft.com/office/drawing/2014/main" id="{EDA73755-DE81-B641-9108-E23874FFA76F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1002" y="2056"/>
                <a:ext cx="560" cy="27"/>
              </a:xfrm>
              <a:custGeom>
                <a:avLst/>
                <a:gdLst>
                  <a:gd name="T0" fmla="*/ 0 w 119"/>
                  <a:gd name="T1" fmla="*/ 0 h 1"/>
                  <a:gd name="T2" fmla="*/ 119 w 119"/>
                  <a:gd name="T3" fmla="*/ 0 h 1"/>
                  <a:gd name="T4" fmla="*/ 0 60000 65536"/>
                  <a:gd name="T5" fmla="*/ 0 60000 65536"/>
                  <a:gd name="T6" fmla="*/ 0 w 119"/>
                  <a:gd name="T7" fmla="*/ 0 h 1"/>
                  <a:gd name="T8" fmla="*/ 119 w 119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9" h="1">
                    <a:moveTo>
                      <a:pt x="0" y="0"/>
                    </a:moveTo>
                    <a:cubicBezTo>
                      <a:pt x="20" y="0"/>
                      <a:pt x="94" y="0"/>
                      <a:pt x="119" y="0"/>
                    </a:cubicBezTo>
                  </a:path>
                </a:pathLst>
              </a:custGeom>
              <a:noFill/>
              <a:ln w="76200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30766" name="Rectangle 65">
                <a:extLst>
                  <a:ext uri="{FF2B5EF4-FFF2-40B4-BE49-F238E27FC236}">
                    <a16:creationId xmlns:a16="http://schemas.microsoft.com/office/drawing/2014/main" id="{2F470EFB-5BEF-0D4C-AE69-0CBECCB427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86" y="1802"/>
                <a:ext cx="191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US" altLang="en-US" sz="2800">
                    <a:solidFill>
                      <a:srgbClr val="FF00FF"/>
                    </a:solidFill>
                  </a:rPr>
                  <a:t>I</a:t>
                </a:r>
              </a:p>
            </p:txBody>
          </p:sp>
        </p:grpSp>
        <p:grpSp>
          <p:nvGrpSpPr>
            <p:cNvPr id="30751" name="Group 66">
              <a:extLst>
                <a:ext uri="{FF2B5EF4-FFF2-40B4-BE49-F238E27FC236}">
                  <a16:creationId xmlns:a16="http://schemas.microsoft.com/office/drawing/2014/main" id="{ECF6FE2C-27DF-A444-A31E-54ACD0BCEFE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35" y="1760"/>
              <a:ext cx="560" cy="327"/>
              <a:chOff x="1002" y="1802"/>
              <a:chExt cx="560" cy="327"/>
            </a:xfrm>
          </p:grpSpPr>
          <p:sp>
            <p:nvSpPr>
              <p:cNvPr id="30763" name="Freeform 67">
                <a:extLst>
                  <a:ext uri="{FF2B5EF4-FFF2-40B4-BE49-F238E27FC236}">
                    <a16:creationId xmlns:a16="http://schemas.microsoft.com/office/drawing/2014/main" id="{28D43940-C079-A144-B1E4-2551E5F12C60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1002" y="2056"/>
                <a:ext cx="560" cy="27"/>
              </a:xfrm>
              <a:custGeom>
                <a:avLst/>
                <a:gdLst>
                  <a:gd name="T0" fmla="*/ 0 w 119"/>
                  <a:gd name="T1" fmla="*/ 0 h 1"/>
                  <a:gd name="T2" fmla="*/ 119 w 119"/>
                  <a:gd name="T3" fmla="*/ 0 h 1"/>
                  <a:gd name="T4" fmla="*/ 0 60000 65536"/>
                  <a:gd name="T5" fmla="*/ 0 60000 65536"/>
                  <a:gd name="T6" fmla="*/ 0 w 119"/>
                  <a:gd name="T7" fmla="*/ 0 h 1"/>
                  <a:gd name="T8" fmla="*/ 119 w 119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9" h="1">
                    <a:moveTo>
                      <a:pt x="0" y="0"/>
                    </a:moveTo>
                    <a:cubicBezTo>
                      <a:pt x="20" y="0"/>
                      <a:pt x="94" y="0"/>
                      <a:pt x="119" y="0"/>
                    </a:cubicBezTo>
                  </a:path>
                </a:pathLst>
              </a:custGeom>
              <a:noFill/>
              <a:ln w="76200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30764" name="Rectangle 68">
                <a:extLst>
                  <a:ext uri="{FF2B5EF4-FFF2-40B4-BE49-F238E27FC236}">
                    <a16:creationId xmlns:a16="http://schemas.microsoft.com/office/drawing/2014/main" id="{85299ED1-EE0D-1341-83F1-0E5C7A7D25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86" y="1802"/>
                <a:ext cx="191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US" altLang="en-US" sz="2800">
                    <a:solidFill>
                      <a:srgbClr val="FF00FF"/>
                    </a:solidFill>
                  </a:rPr>
                  <a:t>I</a:t>
                </a:r>
              </a:p>
            </p:txBody>
          </p:sp>
        </p:grpSp>
        <p:grpSp>
          <p:nvGrpSpPr>
            <p:cNvPr id="30752" name="Group 69">
              <a:extLst>
                <a:ext uri="{FF2B5EF4-FFF2-40B4-BE49-F238E27FC236}">
                  <a16:creationId xmlns:a16="http://schemas.microsoft.com/office/drawing/2014/main" id="{11BC7AA5-75B5-6D40-88F1-CBCD3390B97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45" y="1760"/>
              <a:ext cx="560" cy="327"/>
              <a:chOff x="1002" y="1802"/>
              <a:chExt cx="560" cy="327"/>
            </a:xfrm>
          </p:grpSpPr>
          <p:sp>
            <p:nvSpPr>
              <p:cNvPr id="30761" name="Freeform 70">
                <a:extLst>
                  <a:ext uri="{FF2B5EF4-FFF2-40B4-BE49-F238E27FC236}">
                    <a16:creationId xmlns:a16="http://schemas.microsoft.com/office/drawing/2014/main" id="{45B19C3E-EF6A-2A45-B153-62181D43B072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1002" y="2056"/>
                <a:ext cx="560" cy="27"/>
              </a:xfrm>
              <a:custGeom>
                <a:avLst/>
                <a:gdLst>
                  <a:gd name="T0" fmla="*/ 0 w 119"/>
                  <a:gd name="T1" fmla="*/ 0 h 1"/>
                  <a:gd name="T2" fmla="*/ 119 w 119"/>
                  <a:gd name="T3" fmla="*/ 0 h 1"/>
                  <a:gd name="T4" fmla="*/ 0 60000 65536"/>
                  <a:gd name="T5" fmla="*/ 0 60000 65536"/>
                  <a:gd name="T6" fmla="*/ 0 w 119"/>
                  <a:gd name="T7" fmla="*/ 0 h 1"/>
                  <a:gd name="T8" fmla="*/ 119 w 119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9" h="1">
                    <a:moveTo>
                      <a:pt x="0" y="0"/>
                    </a:moveTo>
                    <a:cubicBezTo>
                      <a:pt x="20" y="0"/>
                      <a:pt x="94" y="0"/>
                      <a:pt x="119" y="0"/>
                    </a:cubicBezTo>
                  </a:path>
                </a:pathLst>
              </a:custGeom>
              <a:noFill/>
              <a:ln w="76200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30762" name="Rectangle 71">
                <a:extLst>
                  <a:ext uri="{FF2B5EF4-FFF2-40B4-BE49-F238E27FC236}">
                    <a16:creationId xmlns:a16="http://schemas.microsoft.com/office/drawing/2014/main" id="{650F6919-E21C-774C-90E5-F5E32202F2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86" y="1802"/>
                <a:ext cx="191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US" altLang="en-US" sz="2800">
                    <a:solidFill>
                      <a:srgbClr val="FF00FF"/>
                    </a:solidFill>
                  </a:rPr>
                  <a:t>I</a:t>
                </a:r>
              </a:p>
            </p:txBody>
          </p:sp>
        </p:grpSp>
        <p:grpSp>
          <p:nvGrpSpPr>
            <p:cNvPr id="30753" name="Group 72">
              <a:extLst>
                <a:ext uri="{FF2B5EF4-FFF2-40B4-BE49-F238E27FC236}">
                  <a16:creationId xmlns:a16="http://schemas.microsoft.com/office/drawing/2014/main" id="{793E3A2D-E069-7744-959D-588C292E9EC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49" y="1760"/>
              <a:ext cx="560" cy="327"/>
              <a:chOff x="1002" y="1802"/>
              <a:chExt cx="560" cy="327"/>
            </a:xfrm>
          </p:grpSpPr>
          <p:sp>
            <p:nvSpPr>
              <p:cNvPr id="30759" name="Freeform 73">
                <a:extLst>
                  <a:ext uri="{FF2B5EF4-FFF2-40B4-BE49-F238E27FC236}">
                    <a16:creationId xmlns:a16="http://schemas.microsoft.com/office/drawing/2014/main" id="{3B747563-3AA3-AC48-B0A5-CB46F8C8E5FA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1002" y="2056"/>
                <a:ext cx="560" cy="27"/>
              </a:xfrm>
              <a:custGeom>
                <a:avLst/>
                <a:gdLst>
                  <a:gd name="T0" fmla="*/ 0 w 119"/>
                  <a:gd name="T1" fmla="*/ 0 h 1"/>
                  <a:gd name="T2" fmla="*/ 119 w 119"/>
                  <a:gd name="T3" fmla="*/ 0 h 1"/>
                  <a:gd name="T4" fmla="*/ 0 60000 65536"/>
                  <a:gd name="T5" fmla="*/ 0 60000 65536"/>
                  <a:gd name="T6" fmla="*/ 0 w 119"/>
                  <a:gd name="T7" fmla="*/ 0 h 1"/>
                  <a:gd name="T8" fmla="*/ 119 w 119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9" h="1">
                    <a:moveTo>
                      <a:pt x="0" y="0"/>
                    </a:moveTo>
                    <a:cubicBezTo>
                      <a:pt x="20" y="0"/>
                      <a:pt x="94" y="0"/>
                      <a:pt x="119" y="0"/>
                    </a:cubicBezTo>
                  </a:path>
                </a:pathLst>
              </a:custGeom>
              <a:noFill/>
              <a:ln w="76200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30760" name="Rectangle 74">
                <a:extLst>
                  <a:ext uri="{FF2B5EF4-FFF2-40B4-BE49-F238E27FC236}">
                    <a16:creationId xmlns:a16="http://schemas.microsoft.com/office/drawing/2014/main" id="{A39C8195-D5D2-3645-B16B-BD67CBCA9A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86" y="1802"/>
                <a:ext cx="191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US" altLang="en-US" sz="2800">
                    <a:solidFill>
                      <a:srgbClr val="FF00FF"/>
                    </a:solidFill>
                  </a:rPr>
                  <a:t>I</a:t>
                </a:r>
              </a:p>
            </p:txBody>
          </p:sp>
        </p:grpSp>
        <p:sp>
          <p:nvSpPr>
            <p:cNvPr id="30754" name="Rectangle 75">
              <a:extLst>
                <a:ext uri="{FF2B5EF4-FFF2-40B4-BE49-F238E27FC236}">
                  <a16:creationId xmlns:a16="http://schemas.microsoft.com/office/drawing/2014/main" id="{8A2E3AD1-3769-8E47-91F0-F9AD936740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2920"/>
              <a:ext cx="19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800">
                  <a:solidFill>
                    <a:srgbClr val="FF00FF"/>
                  </a:solidFill>
                </a:rPr>
                <a:t>I</a:t>
              </a:r>
            </a:p>
          </p:txBody>
        </p:sp>
        <p:sp>
          <p:nvSpPr>
            <p:cNvPr id="30755" name="Freeform 76">
              <a:extLst>
                <a:ext uri="{FF2B5EF4-FFF2-40B4-BE49-F238E27FC236}">
                  <a16:creationId xmlns:a16="http://schemas.microsoft.com/office/drawing/2014/main" id="{E9F34B1C-6649-B44D-85B1-2F54E51DCAF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8" y="2683"/>
              <a:ext cx="1827" cy="13"/>
            </a:xfrm>
            <a:custGeom>
              <a:avLst/>
              <a:gdLst>
                <a:gd name="T0" fmla="*/ 0 w 1827"/>
                <a:gd name="T1" fmla="*/ 0 h 13"/>
                <a:gd name="T2" fmla="*/ 1827 w 1827"/>
                <a:gd name="T3" fmla="*/ 13 h 13"/>
                <a:gd name="T4" fmla="*/ 0 60000 65536"/>
                <a:gd name="T5" fmla="*/ 0 60000 65536"/>
                <a:gd name="T6" fmla="*/ 0 w 1827"/>
                <a:gd name="T7" fmla="*/ 0 h 13"/>
                <a:gd name="T8" fmla="*/ 1827 w 1827"/>
                <a:gd name="T9" fmla="*/ 13 h 1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827" h="13">
                  <a:moveTo>
                    <a:pt x="0" y="0"/>
                  </a:moveTo>
                  <a:cubicBezTo>
                    <a:pt x="304" y="2"/>
                    <a:pt x="1447" y="10"/>
                    <a:pt x="1827" y="13"/>
                  </a:cubicBezTo>
                </a:path>
              </a:pathLst>
            </a:custGeom>
            <a:noFill/>
            <a:ln w="76200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0756" name="Freeform 77">
              <a:extLst>
                <a:ext uri="{FF2B5EF4-FFF2-40B4-BE49-F238E27FC236}">
                  <a16:creationId xmlns:a16="http://schemas.microsoft.com/office/drawing/2014/main" id="{BD844238-E63C-2147-8B33-6CC9C45559F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6" y="2477"/>
              <a:ext cx="2425" cy="5"/>
            </a:xfrm>
            <a:custGeom>
              <a:avLst/>
              <a:gdLst>
                <a:gd name="T0" fmla="*/ 0 w 2425"/>
                <a:gd name="T1" fmla="*/ 5 h 5"/>
                <a:gd name="T2" fmla="*/ 2425 w 2425"/>
                <a:gd name="T3" fmla="*/ 0 h 5"/>
                <a:gd name="T4" fmla="*/ 0 60000 65536"/>
                <a:gd name="T5" fmla="*/ 0 60000 65536"/>
                <a:gd name="T6" fmla="*/ 0 w 2425"/>
                <a:gd name="T7" fmla="*/ 0 h 5"/>
                <a:gd name="T8" fmla="*/ 2425 w 2425"/>
                <a:gd name="T9" fmla="*/ 5 h 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425" h="5">
                  <a:moveTo>
                    <a:pt x="0" y="5"/>
                  </a:moveTo>
                  <a:cubicBezTo>
                    <a:pt x="404" y="4"/>
                    <a:pt x="1920" y="1"/>
                    <a:pt x="2425" y="0"/>
                  </a:cubicBezTo>
                </a:path>
              </a:pathLst>
            </a:custGeom>
            <a:noFill/>
            <a:ln w="76200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0757" name="Rectangle 78">
              <a:extLst>
                <a:ext uri="{FF2B5EF4-FFF2-40B4-BE49-F238E27FC236}">
                  <a16:creationId xmlns:a16="http://schemas.microsoft.com/office/drawing/2014/main" id="{F172CF67-753F-DE4F-A05E-F02274EC44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4" y="2676"/>
              <a:ext cx="19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800">
                  <a:solidFill>
                    <a:srgbClr val="FF00FF"/>
                  </a:solidFill>
                </a:rPr>
                <a:t>I</a:t>
              </a:r>
            </a:p>
          </p:txBody>
        </p:sp>
        <p:sp>
          <p:nvSpPr>
            <p:cNvPr id="30758" name="Rectangle 79">
              <a:extLst>
                <a:ext uri="{FF2B5EF4-FFF2-40B4-BE49-F238E27FC236}">
                  <a16:creationId xmlns:a16="http://schemas.microsoft.com/office/drawing/2014/main" id="{6D949C6E-F1F6-4D47-9A49-C8C6F9FDDB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4" y="2463"/>
              <a:ext cx="19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800">
                  <a:solidFill>
                    <a:srgbClr val="FF00FF"/>
                  </a:solidFill>
                </a:rPr>
                <a:t>I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>
            <a:extLst>
              <a:ext uri="{FF2B5EF4-FFF2-40B4-BE49-F238E27FC236}">
                <a16:creationId xmlns:a16="http://schemas.microsoft.com/office/drawing/2014/main" id="{EEC727EF-E453-BD4F-9BE3-99A038C3B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DD03674B-C7FD-1E49-A304-C32776C09FB3}" type="slidenum">
              <a:rPr lang="en-US" altLang="en-US" sz="1400"/>
              <a:pPr/>
              <a:t>11</a:t>
            </a:fld>
            <a:endParaRPr lang="en-US" altLang="en-US" sz="1400"/>
          </a:p>
        </p:txBody>
      </p:sp>
      <p:grpSp>
        <p:nvGrpSpPr>
          <p:cNvPr id="2" name="Group 94">
            <a:extLst>
              <a:ext uri="{FF2B5EF4-FFF2-40B4-BE49-F238E27FC236}">
                <a16:creationId xmlns:a16="http://schemas.microsoft.com/office/drawing/2014/main" id="{69F327A0-A6D6-1442-AC81-4097A7D9673F}"/>
              </a:ext>
            </a:extLst>
          </p:cNvPr>
          <p:cNvGrpSpPr>
            <a:grpSpLocks/>
          </p:cNvGrpSpPr>
          <p:nvPr/>
        </p:nvGrpSpPr>
        <p:grpSpPr bwMode="auto">
          <a:xfrm>
            <a:off x="601663" y="1968500"/>
            <a:ext cx="8059737" cy="4318000"/>
            <a:chOff x="379" y="1240"/>
            <a:chExt cx="5077" cy="2720"/>
          </a:xfrm>
        </p:grpSpPr>
        <p:sp>
          <p:nvSpPr>
            <p:cNvPr id="32843" name="Freeform 93">
              <a:extLst>
                <a:ext uri="{FF2B5EF4-FFF2-40B4-BE49-F238E27FC236}">
                  <a16:creationId xmlns:a16="http://schemas.microsoft.com/office/drawing/2014/main" id="{6A95E331-2629-C744-BAE2-C719323D8E3F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5" y="1240"/>
              <a:ext cx="1415" cy="1910"/>
            </a:xfrm>
            <a:custGeom>
              <a:avLst/>
              <a:gdLst>
                <a:gd name="T0" fmla="*/ 35 w 1325"/>
                <a:gd name="T1" fmla="*/ 0 h 1910"/>
                <a:gd name="T2" fmla="*/ 1290 w 1325"/>
                <a:gd name="T3" fmla="*/ 50 h 1910"/>
                <a:gd name="T4" fmla="*/ 1325 w 1325"/>
                <a:gd name="T5" fmla="*/ 1880 h 1910"/>
                <a:gd name="T6" fmla="*/ 0 w 1325"/>
                <a:gd name="T7" fmla="*/ 1910 h 1910"/>
                <a:gd name="T8" fmla="*/ 35 w 1325"/>
                <a:gd name="T9" fmla="*/ 0 h 19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25"/>
                <a:gd name="T16" fmla="*/ 0 h 1910"/>
                <a:gd name="T17" fmla="*/ 1325 w 1325"/>
                <a:gd name="T18" fmla="*/ 1910 h 19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25" h="1910">
                  <a:moveTo>
                    <a:pt x="35" y="0"/>
                  </a:moveTo>
                  <a:lnTo>
                    <a:pt x="1290" y="50"/>
                  </a:lnTo>
                  <a:lnTo>
                    <a:pt x="1325" y="1880"/>
                  </a:lnTo>
                  <a:lnTo>
                    <a:pt x="0" y="1910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C8E0FF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dirty="0"/>
            </a:p>
          </p:txBody>
        </p:sp>
        <p:grpSp>
          <p:nvGrpSpPr>
            <p:cNvPr id="32844" name="Group 90">
              <a:extLst>
                <a:ext uri="{FF2B5EF4-FFF2-40B4-BE49-F238E27FC236}">
                  <a16:creationId xmlns:a16="http://schemas.microsoft.com/office/drawing/2014/main" id="{A567CC55-8BA7-9D45-A6DB-90A1D42865C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9" y="3269"/>
              <a:ext cx="5077" cy="288"/>
              <a:chOff x="379" y="3549"/>
              <a:chExt cx="5077" cy="288"/>
            </a:xfrm>
          </p:grpSpPr>
          <p:sp>
            <p:nvSpPr>
              <p:cNvPr id="32846" name="Freeform 85">
                <a:extLst>
                  <a:ext uri="{FF2B5EF4-FFF2-40B4-BE49-F238E27FC236}">
                    <a16:creationId xmlns:a16="http://schemas.microsoft.com/office/drawing/2014/main" id="{045EC5AA-E041-BA41-B148-D1F6065D43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" y="3614"/>
                <a:ext cx="646" cy="178"/>
              </a:xfrm>
              <a:custGeom>
                <a:avLst/>
                <a:gdLst>
                  <a:gd name="T0" fmla="*/ 18 w 646"/>
                  <a:gd name="T1" fmla="*/ 0 h 178"/>
                  <a:gd name="T2" fmla="*/ 622 w 646"/>
                  <a:gd name="T3" fmla="*/ 12 h 178"/>
                  <a:gd name="T4" fmla="*/ 646 w 646"/>
                  <a:gd name="T5" fmla="*/ 178 h 178"/>
                  <a:gd name="T6" fmla="*/ 0 w 646"/>
                  <a:gd name="T7" fmla="*/ 166 h 178"/>
                  <a:gd name="T8" fmla="*/ 18 w 646"/>
                  <a:gd name="T9" fmla="*/ 0 h 17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46"/>
                  <a:gd name="T16" fmla="*/ 0 h 178"/>
                  <a:gd name="T17" fmla="*/ 646 w 646"/>
                  <a:gd name="T18" fmla="*/ 178 h 17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46" h="178">
                    <a:moveTo>
                      <a:pt x="18" y="0"/>
                    </a:moveTo>
                    <a:lnTo>
                      <a:pt x="622" y="12"/>
                    </a:lnTo>
                    <a:lnTo>
                      <a:pt x="646" y="178"/>
                    </a:lnTo>
                    <a:lnTo>
                      <a:pt x="0" y="166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32847" name="Freeform 86">
                <a:extLst>
                  <a:ext uri="{FF2B5EF4-FFF2-40B4-BE49-F238E27FC236}">
                    <a16:creationId xmlns:a16="http://schemas.microsoft.com/office/drawing/2014/main" id="{D858E5FE-A586-394D-9561-C630A67628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71" y="3591"/>
                <a:ext cx="646" cy="178"/>
              </a:xfrm>
              <a:custGeom>
                <a:avLst/>
                <a:gdLst>
                  <a:gd name="T0" fmla="*/ 18 w 646"/>
                  <a:gd name="T1" fmla="*/ 0 h 178"/>
                  <a:gd name="T2" fmla="*/ 622 w 646"/>
                  <a:gd name="T3" fmla="*/ 12 h 178"/>
                  <a:gd name="T4" fmla="*/ 646 w 646"/>
                  <a:gd name="T5" fmla="*/ 178 h 178"/>
                  <a:gd name="T6" fmla="*/ 0 w 646"/>
                  <a:gd name="T7" fmla="*/ 166 h 178"/>
                  <a:gd name="T8" fmla="*/ 18 w 646"/>
                  <a:gd name="T9" fmla="*/ 0 h 17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46"/>
                  <a:gd name="T16" fmla="*/ 0 h 178"/>
                  <a:gd name="T17" fmla="*/ 646 w 646"/>
                  <a:gd name="T18" fmla="*/ 178 h 17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46" h="178">
                    <a:moveTo>
                      <a:pt x="18" y="0"/>
                    </a:moveTo>
                    <a:lnTo>
                      <a:pt x="622" y="12"/>
                    </a:lnTo>
                    <a:lnTo>
                      <a:pt x="646" y="178"/>
                    </a:lnTo>
                    <a:lnTo>
                      <a:pt x="0" y="166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C8FF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32848" name="Freeform 87">
                <a:extLst>
                  <a:ext uri="{FF2B5EF4-FFF2-40B4-BE49-F238E27FC236}">
                    <a16:creationId xmlns:a16="http://schemas.microsoft.com/office/drawing/2014/main" id="{597BB0B1-B709-254F-B711-0E59EE3F81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4" y="3591"/>
                <a:ext cx="646" cy="178"/>
              </a:xfrm>
              <a:custGeom>
                <a:avLst/>
                <a:gdLst>
                  <a:gd name="T0" fmla="*/ 18 w 646"/>
                  <a:gd name="T1" fmla="*/ 0 h 178"/>
                  <a:gd name="T2" fmla="*/ 622 w 646"/>
                  <a:gd name="T3" fmla="*/ 12 h 178"/>
                  <a:gd name="T4" fmla="*/ 646 w 646"/>
                  <a:gd name="T5" fmla="*/ 178 h 178"/>
                  <a:gd name="T6" fmla="*/ 0 w 646"/>
                  <a:gd name="T7" fmla="*/ 166 h 178"/>
                  <a:gd name="T8" fmla="*/ 18 w 646"/>
                  <a:gd name="T9" fmla="*/ 0 h 17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46"/>
                  <a:gd name="T16" fmla="*/ 0 h 178"/>
                  <a:gd name="T17" fmla="*/ 646 w 646"/>
                  <a:gd name="T18" fmla="*/ 178 h 17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46" h="178">
                    <a:moveTo>
                      <a:pt x="18" y="0"/>
                    </a:moveTo>
                    <a:lnTo>
                      <a:pt x="622" y="12"/>
                    </a:lnTo>
                    <a:lnTo>
                      <a:pt x="646" y="178"/>
                    </a:lnTo>
                    <a:lnTo>
                      <a:pt x="0" y="166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32849" name="Freeform 88">
                <a:extLst>
                  <a:ext uri="{FF2B5EF4-FFF2-40B4-BE49-F238E27FC236}">
                    <a16:creationId xmlns:a16="http://schemas.microsoft.com/office/drawing/2014/main" id="{709B0FFA-5C04-AF4F-B807-8A7EB9A015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97" y="3596"/>
                <a:ext cx="646" cy="178"/>
              </a:xfrm>
              <a:custGeom>
                <a:avLst/>
                <a:gdLst>
                  <a:gd name="T0" fmla="*/ 18 w 646"/>
                  <a:gd name="T1" fmla="*/ 0 h 178"/>
                  <a:gd name="T2" fmla="*/ 622 w 646"/>
                  <a:gd name="T3" fmla="*/ 12 h 178"/>
                  <a:gd name="T4" fmla="*/ 646 w 646"/>
                  <a:gd name="T5" fmla="*/ 178 h 178"/>
                  <a:gd name="T6" fmla="*/ 0 w 646"/>
                  <a:gd name="T7" fmla="*/ 166 h 178"/>
                  <a:gd name="T8" fmla="*/ 18 w 646"/>
                  <a:gd name="T9" fmla="*/ 0 h 17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46"/>
                  <a:gd name="T16" fmla="*/ 0 h 178"/>
                  <a:gd name="T17" fmla="*/ 646 w 646"/>
                  <a:gd name="T18" fmla="*/ 178 h 17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46" h="178">
                    <a:moveTo>
                      <a:pt x="18" y="0"/>
                    </a:moveTo>
                    <a:lnTo>
                      <a:pt x="622" y="12"/>
                    </a:lnTo>
                    <a:lnTo>
                      <a:pt x="646" y="178"/>
                    </a:lnTo>
                    <a:lnTo>
                      <a:pt x="0" y="166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C8FF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32850" name="Rectangle 84">
                <a:extLst>
                  <a:ext uri="{FF2B5EF4-FFF2-40B4-BE49-F238E27FC236}">
                    <a16:creationId xmlns:a16="http://schemas.microsoft.com/office/drawing/2014/main" id="{D639338E-B27A-474D-B9A4-60B989B2A9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9" y="3549"/>
                <a:ext cx="5077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US" altLang="en-US" sz="2400"/>
                  <a:t>[ h in [0,1] </a:t>
                </a:r>
                <a:r>
                  <a:rPr lang="en-US" altLang="en-US" sz="2400" i="1"/>
                  <a:t>OR</a:t>
                </a:r>
                <a:r>
                  <a:rPr lang="en-US" altLang="en-US" sz="2400"/>
                  <a:t> h in [1,2] | B]  = [ h in [0,1] | B] = [ h in [1,2] | B]</a:t>
                </a:r>
              </a:p>
            </p:txBody>
          </p:sp>
        </p:grpSp>
        <p:sp>
          <p:nvSpPr>
            <p:cNvPr id="32845" name="Rectangle 92">
              <a:extLst>
                <a:ext uri="{FF2B5EF4-FFF2-40B4-BE49-F238E27FC236}">
                  <a16:creationId xmlns:a16="http://schemas.microsoft.com/office/drawing/2014/main" id="{42A7FCA2-1263-0D45-8F80-55A3DB2842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5" y="3676"/>
              <a:ext cx="4806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en-US" altLang="en-US" sz="1400"/>
                <a:t>The principle of indifference does not lead to paradoxes.</a:t>
              </a:r>
            </a:p>
            <a:p>
              <a:pPr>
                <a:lnSpc>
                  <a:spcPct val="90000"/>
                </a:lnSpc>
              </a:pPr>
              <a:r>
                <a:rPr lang="en-US" altLang="en-US" sz="1400"/>
                <a:t>Paradoxes come from the assumption that evidential support must always be probabilistic.</a:t>
              </a:r>
            </a:p>
          </p:txBody>
        </p:sp>
      </p:grpSp>
      <p:sp>
        <p:nvSpPr>
          <p:cNvPr id="32772" name="Freeform 6">
            <a:extLst>
              <a:ext uri="{FF2B5EF4-FFF2-40B4-BE49-F238E27FC236}">
                <a16:creationId xmlns:a16="http://schemas.microsoft.com/office/drawing/2014/main" id="{0EDC4A00-B2A7-0C42-A2C6-D88E4136F5BD}"/>
              </a:ext>
            </a:extLst>
          </p:cNvPr>
          <p:cNvSpPr>
            <a:spLocks/>
          </p:cNvSpPr>
          <p:nvPr/>
        </p:nvSpPr>
        <p:spPr bwMode="auto">
          <a:xfrm>
            <a:off x="790575" y="673100"/>
            <a:ext cx="7385050" cy="620713"/>
          </a:xfrm>
          <a:custGeom>
            <a:avLst/>
            <a:gdLst>
              <a:gd name="T0" fmla="*/ 136 w 4652"/>
              <a:gd name="T1" fmla="*/ 0 h 391"/>
              <a:gd name="T2" fmla="*/ 4421 w 4652"/>
              <a:gd name="T3" fmla="*/ 201 h 391"/>
              <a:gd name="T4" fmla="*/ 4652 w 4652"/>
              <a:gd name="T5" fmla="*/ 314 h 391"/>
              <a:gd name="T6" fmla="*/ 0 w 4652"/>
              <a:gd name="T7" fmla="*/ 391 h 391"/>
              <a:gd name="T8" fmla="*/ 136 w 4652"/>
              <a:gd name="T9" fmla="*/ 0 h 3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652"/>
              <a:gd name="T16" fmla="*/ 0 h 391"/>
              <a:gd name="T17" fmla="*/ 4652 w 4652"/>
              <a:gd name="T18" fmla="*/ 391 h 39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652" h="391">
                <a:moveTo>
                  <a:pt x="136" y="0"/>
                </a:moveTo>
                <a:lnTo>
                  <a:pt x="4421" y="201"/>
                </a:lnTo>
                <a:lnTo>
                  <a:pt x="4652" y="314"/>
                </a:lnTo>
                <a:lnTo>
                  <a:pt x="0" y="391"/>
                </a:lnTo>
                <a:lnTo>
                  <a:pt x="136" y="0"/>
                </a:lnTo>
                <a:close/>
              </a:path>
            </a:pathLst>
          </a:custGeom>
          <a:solidFill>
            <a:srgbClr val="C8E0FF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32773" name="Rectangle 2">
            <a:extLst>
              <a:ext uri="{FF2B5EF4-FFF2-40B4-BE49-F238E27FC236}">
                <a16:creationId xmlns:a16="http://schemas.microsoft.com/office/drawing/2014/main" id="{53ABAFF5-283F-0046-A3DA-F0ACCDBC87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01675"/>
            <a:ext cx="6767513" cy="609600"/>
          </a:xfrm>
        </p:spPr>
        <p:txBody>
          <a:bodyPr/>
          <a:lstStyle/>
          <a:p>
            <a:pPr eaLnBrk="1" hangingPunct="1"/>
            <a:r>
              <a:rPr lang="en-US" altLang="en-US" sz="4900" dirty="0"/>
              <a:t>I.</a:t>
            </a:r>
            <a:r>
              <a:rPr lang="en-US" altLang="en-US" sz="3700" dirty="0"/>
              <a:t> Invariance under </a:t>
            </a:r>
            <a:r>
              <a:rPr lang="en-US" altLang="en-US" sz="3700" dirty="0" err="1"/>
              <a:t>Redescription</a:t>
            </a:r>
            <a:r>
              <a:rPr lang="en-US" altLang="en-US" sz="3700" dirty="0"/>
              <a:t> </a:t>
            </a:r>
          </a:p>
        </p:txBody>
      </p:sp>
      <p:sp>
        <p:nvSpPr>
          <p:cNvPr id="32774" name="Rectangle 4">
            <a:extLst>
              <a:ext uri="{FF2B5EF4-FFF2-40B4-BE49-F238E27FC236}">
                <a16:creationId xmlns:a16="http://schemas.microsoft.com/office/drawing/2014/main" id="{7139AA9E-40B9-B04A-8CAC-3D3582EB49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6300" y="1408113"/>
            <a:ext cx="50625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/>
              <a:t>using the Principle of Indifference</a:t>
            </a:r>
          </a:p>
        </p:txBody>
      </p:sp>
      <p:sp>
        <p:nvSpPr>
          <p:cNvPr id="32775" name="Rectangle 5">
            <a:extLst>
              <a:ext uri="{FF2B5EF4-FFF2-40B4-BE49-F238E27FC236}">
                <a16:creationId xmlns:a16="http://schemas.microsoft.com/office/drawing/2014/main" id="{A105A45B-C7EE-6246-B8A0-B82D3BA704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063" y="184150"/>
            <a:ext cx="1517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/>
              <a:t>Justification…</a:t>
            </a:r>
          </a:p>
        </p:txBody>
      </p:sp>
      <p:sp>
        <p:nvSpPr>
          <p:cNvPr id="32776" name="Rectangle 47">
            <a:extLst>
              <a:ext uri="{FF2B5EF4-FFF2-40B4-BE49-F238E27FC236}">
                <a16:creationId xmlns:a16="http://schemas.microsoft.com/office/drawing/2014/main" id="{4456DF1D-4AC1-AA41-98AB-90C0B0FA8F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075" y="2205038"/>
            <a:ext cx="137795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r"/>
            <a:r>
              <a:rPr lang="en-US" altLang="en-US"/>
              <a:t>Equal support for h in equal h-intervals.</a:t>
            </a:r>
          </a:p>
        </p:txBody>
      </p:sp>
      <p:grpSp>
        <p:nvGrpSpPr>
          <p:cNvPr id="32777" name="Group 49">
            <a:extLst>
              <a:ext uri="{FF2B5EF4-FFF2-40B4-BE49-F238E27FC236}">
                <a16:creationId xmlns:a16="http://schemas.microsoft.com/office/drawing/2014/main" id="{E7BDFFC6-E22D-654F-AB08-58564624F756}"/>
              </a:ext>
            </a:extLst>
          </p:cNvPr>
          <p:cNvGrpSpPr>
            <a:grpSpLocks/>
          </p:cNvGrpSpPr>
          <p:nvPr/>
        </p:nvGrpSpPr>
        <p:grpSpPr bwMode="auto">
          <a:xfrm>
            <a:off x="2227263" y="2020888"/>
            <a:ext cx="6511925" cy="1089025"/>
            <a:chOff x="662" y="1760"/>
            <a:chExt cx="4102" cy="686"/>
          </a:xfrm>
        </p:grpSpPr>
        <p:sp>
          <p:nvSpPr>
            <p:cNvPr id="32812" name="Freeform 50">
              <a:extLst>
                <a:ext uri="{FF2B5EF4-FFF2-40B4-BE49-F238E27FC236}">
                  <a16:creationId xmlns:a16="http://schemas.microsoft.com/office/drawing/2014/main" id="{B2A6BBAC-4327-154C-8DE3-FE24D83CAF6D}"/>
                </a:ext>
              </a:extLst>
            </p:cNvPr>
            <p:cNvSpPr>
              <a:spLocks/>
            </p:cNvSpPr>
            <p:nvPr/>
          </p:nvSpPr>
          <p:spPr bwMode="auto">
            <a:xfrm>
              <a:off x="959" y="2180"/>
              <a:ext cx="3503" cy="14"/>
            </a:xfrm>
            <a:custGeom>
              <a:avLst/>
              <a:gdLst>
                <a:gd name="T0" fmla="*/ 0 w 3503"/>
                <a:gd name="T1" fmla="*/ 0 h 14"/>
                <a:gd name="T2" fmla="*/ 1168 w 3503"/>
                <a:gd name="T3" fmla="*/ 12 h 14"/>
                <a:gd name="T4" fmla="*/ 2448 w 3503"/>
                <a:gd name="T5" fmla="*/ 12 h 14"/>
                <a:gd name="T6" fmla="*/ 3503 w 3503"/>
                <a:gd name="T7" fmla="*/ 12 h 1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503"/>
                <a:gd name="T13" fmla="*/ 0 h 14"/>
                <a:gd name="T14" fmla="*/ 3503 w 3503"/>
                <a:gd name="T15" fmla="*/ 14 h 1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503" h="14">
                  <a:moveTo>
                    <a:pt x="0" y="0"/>
                  </a:moveTo>
                  <a:cubicBezTo>
                    <a:pt x="195" y="2"/>
                    <a:pt x="760" y="10"/>
                    <a:pt x="1168" y="12"/>
                  </a:cubicBezTo>
                  <a:cubicBezTo>
                    <a:pt x="1576" y="14"/>
                    <a:pt x="2059" y="12"/>
                    <a:pt x="2448" y="12"/>
                  </a:cubicBezTo>
                  <a:cubicBezTo>
                    <a:pt x="2837" y="12"/>
                    <a:pt x="3283" y="12"/>
                    <a:pt x="3503" y="12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2813" name="Rectangle 51">
              <a:extLst>
                <a:ext uri="{FF2B5EF4-FFF2-40B4-BE49-F238E27FC236}">
                  <a16:creationId xmlns:a16="http://schemas.microsoft.com/office/drawing/2014/main" id="{BF6EEEBD-4C02-7A46-A30C-11FA61B91D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5" y="2234"/>
              <a:ext cx="1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/>
                <a:t>0</a:t>
              </a:r>
            </a:p>
          </p:txBody>
        </p:sp>
        <p:sp>
          <p:nvSpPr>
            <p:cNvPr id="32814" name="Rectangle 52">
              <a:extLst>
                <a:ext uri="{FF2B5EF4-FFF2-40B4-BE49-F238E27FC236}">
                  <a16:creationId xmlns:a16="http://schemas.microsoft.com/office/drawing/2014/main" id="{4939E987-E582-7E4E-8A56-CE1D71BBEE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4" y="2228"/>
              <a:ext cx="1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/>
                <a:t>1</a:t>
              </a:r>
            </a:p>
          </p:txBody>
        </p:sp>
        <p:sp>
          <p:nvSpPr>
            <p:cNvPr id="32815" name="Rectangle 53">
              <a:extLst>
                <a:ext uri="{FF2B5EF4-FFF2-40B4-BE49-F238E27FC236}">
                  <a16:creationId xmlns:a16="http://schemas.microsoft.com/office/drawing/2014/main" id="{66D1A21B-3E9E-B94A-BE74-67CE936AEF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7" y="2228"/>
              <a:ext cx="1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/>
                <a:t>2</a:t>
              </a:r>
            </a:p>
          </p:txBody>
        </p:sp>
        <p:sp>
          <p:nvSpPr>
            <p:cNvPr id="32816" name="Rectangle 54">
              <a:extLst>
                <a:ext uri="{FF2B5EF4-FFF2-40B4-BE49-F238E27FC236}">
                  <a16:creationId xmlns:a16="http://schemas.microsoft.com/office/drawing/2014/main" id="{6AF4BED7-E811-084B-BC50-F8AF66B180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" y="2228"/>
              <a:ext cx="1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/>
                <a:t>3</a:t>
              </a:r>
            </a:p>
          </p:txBody>
        </p:sp>
        <p:sp>
          <p:nvSpPr>
            <p:cNvPr id="32817" name="Rectangle 55">
              <a:extLst>
                <a:ext uri="{FF2B5EF4-FFF2-40B4-BE49-F238E27FC236}">
                  <a16:creationId xmlns:a16="http://schemas.microsoft.com/office/drawing/2014/main" id="{5ACF299E-7A94-404A-B286-9B995F1F7C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4" y="2234"/>
              <a:ext cx="1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/>
                <a:t>4</a:t>
              </a:r>
            </a:p>
          </p:txBody>
        </p:sp>
        <p:sp>
          <p:nvSpPr>
            <p:cNvPr id="32818" name="Rectangle 56">
              <a:extLst>
                <a:ext uri="{FF2B5EF4-FFF2-40B4-BE49-F238E27FC236}">
                  <a16:creationId xmlns:a16="http://schemas.microsoft.com/office/drawing/2014/main" id="{BD7A1E42-6240-AB43-B9D7-43D59286E3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4" y="2228"/>
              <a:ext cx="1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/>
                <a:t>5</a:t>
              </a:r>
            </a:p>
          </p:txBody>
        </p:sp>
        <p:sp>
          <p:nvSpPr>
            <p:cNvPr id="32819" name="Rectangle 57">
              <a:extLst>
                <a:ext uri="{FF2B5EF4-FFF2-40B4-BE49-F238E27FC236}">
                  <a16:creationId xmlns:a16="http://schemas.microsoft.com/office/drawing/2014/main" id="{2BDA171B-E2B4-9D45-BF23-395CA3A1B8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2" y="1937"/>
              <a:ext cx="26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3600"/>
                <a:t>h</a:t>
              </a:r>
            </a:p>
          </p:txBody>
        </p:sp>
        <p:sp>
          <p:nvSpPr>
            <p:cNvPr id="32820" name="Line 58">
              <a:extLst>
                <a:ext uri="{FF2B5EF4-FFF2-40B4-BE49-F238E27FC236}">
                  <a16:creationId xmlns:a16="http://schemas.microsoft.com/office/drawing/2014/main" id="{645BA3A4-FC6A-ED47-8E16-3175A76BF3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5" y="2136"/>
              <a:ext cx="0" cy="1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21" name="Line 59">
              <a:extLst>
                <a:ext uri="{FF2B5EF4-FFF2-40B4-BE49-F238E27FC236}">
                  <a16:creationId xmlns:a16="http://schemas.microsoft.com/office/drawing/2014/main" id="{816A8FFD-B63D-824E-BF3D-80E2E9398C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93" y="2136"/>
              <a:ext cx="0" cy="1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22" name="Line 60">
              <a:extLst>
                <a:ext uri="{FF2B5EF4-FFF2-40B4-BE49-F238E27FC236}">
                  <a16:creationId xmlns:a16="http://schemas.microsoft.com/office/drawing/2014/main" id="{52AE2796-BB78-D04D-847F-A4EA558766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6" y="2136"/>
              <a:ext cx="0" cy="1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23" name="Line 61">
              <a:extLst>
                <a:ext uri="{FF2B5EF4-FFF2-40B4-BE49-F238E27FC236}">
                  <a16:creationId xmlns:a16="http://schemas.microsoft.com/office/drawing/2014/main" id="{2DD78B86-9DC7-AE48-8C86-93D713975C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2" y="2136"/>
              <a:ext cx="0" cy="1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24" name="Line 62">
              <a:extLst>
                <a:ext uri="{FF2B5EF4-FFF2-40B4-BE49-F238E27FC236}">
                  <a16:creationId xmlns:a16="http://schemas.microsoft.com/office/drawing/2014/main" id="{160FF199-87FE-5E4A-8678-0435F4212C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19" y="2136"/>
              <a:ext cx="0" cy="1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25" name="Line 63">
              <a:extLst>
                <a:ext uri="{FF2B5EF4-FFF2-40B4-BE49-F238E27FC236}">
                  <a16:creationId xmlns:a16="http://schemas.microsoft.com/office/drawing/2014/main" id="{E22C5500-98E1-4944-9ECA-651E723C5A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29" y="2136"/>
              <a:ext cx="0" cy="1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26" name="Line 64">
              <a:extLst>
                <a:ext uri="{FF2B5EF4-FFF2-40B4-BE49-F238E27FC236}">
                  <a16:creationId xmlns:a16="http://schemas.microsoft.com/office/drawing/2014/main" id="{0F4AFA57-78E4-7544-8300-8CBA88803D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27" y="2192"/>
              <a:ext cx="9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27" name="Line 65">
              <a:extLst>
                <a:ext uri="{FF2B5EF4-FFF2-40B4-BE49-F238E27FC236}">
                  <a16:creationId xmlns:a16="http://schemas.microsoft.com/office/drawing/2014/main" id="{87145F15-AC4D-8B4B-ADE4-94AFF34FD8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69" y="2192"/>
              <a:ext cx="9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2828" name="Group 66">
              <a:extLst>
                <a:ext uri="{FF2B5EF4-FFF2-40B4-BE49-F238E27FC236}">
                  <a16:creationId xmlns:a16="http://schemas.microsoft.com/office/drawing/2014/main" id="{0F9429DA-A4FB-4C4C-AA98-4E96BD8B3B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02" y="1760"/>
              <a:ext cx="560" cy="327"/>
              <a:chOff x="1002" y="1802"/>
              <a:chExt cx="560" cy="327"/>
            </a:xfrm>
          </p:grpSpPr>
          <p:sp>
            <p:nvSpPr>
              <p:cNvPr id="32841" name="Freeform 67">
                <a:extLst>
                  <a:ext uri="{FF2B5EF4-FFF2-40B4-BE49-F238E27FC236}">
                    <a16:creationId xmlns:a16="http://schemas.microsoft.com/office/drawing/2014/main" id="{4C2BA45C-0838-AB4D-9508-0D375AA85507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1002" y="2056"/>
                <a:ext cx="560" cy="27"/>
              </a:xfrm>
              <a:custGeom>
                <a:avLst/>
                <a:gdLst>
                  <a:gd name="T0" fmla="*/ 0 w 119"/>
                  <a:gd name="T1" fmla="*/ 0 h 1"/>
                  <a:gd name="T2" fmla="*/ 119 w 119"/>
                  <a:gd name="T3" fmla="*/ 0 h 1"/>
                  <a:gd name="T4" fmla="*/ 0 60000 65536"/>
                  <a:gd name="T5" fmla="*/ 0 60000 65536"/>
                  <a:gd name="T6" fmla="*/ 0 w 119"/>
                  <a:gd name="T7" fmla="*/ 0 h 1"/>
                  <a:gd name="T8" fmla="*/ 119 w 119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9" h="1">
                    <a:moveTo>
                      <a:pt x="0" y="0"/>
                    </a:moveTo>
                    <a:cubicBezTo>
                      <a:pt x="20" y="0"/>
                      <a:pt x="94" y="0"/>
                      <a:pt x="119" y="0"/>
                    </a:cubicBezTo>
                  </a:path>
                </a:pathLst>
              </a:custGeom>
              <a:noFill/>
              <a:ln w="76200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32842" name="Rectangle 68">
                <a:extLst>
                  <a:ext uri="{FF2B5EF4-FFF2-40B4-BE49-F238E27FC236}">
                    <a16:creationId xmlns:a16="http://schemas.microsoft.com/office/drawing/2014/main" id="{0DA28352-8C24-0D45-811B-7F4EB7C4E8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86" y="1802"/>
                <a:ext cx="191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US" altLang="en-US" sz="2800">
                    <a:solidFill>
                      <a:srgbClr val="FF00FF"/>
                    </a:solidFill>
                  </a:rPr>
                  <a:t>I</a:t>
                </a:r>
              </a:p>
            </p:txBody>
          </p:sp>
        </p:grpSp>
        <p:grpSp>
          <p:nvGrpSpPr>
            <p:cNvPr id="32829" name="Group 69">
              <a:extLst>
                <a:ext uri="{FF2B5EF4-FFF2-40B4-BE49-F238E27FC236}">
                  <a16:creationId xmlns:a16="http://schemas.microsoft.com/office/drawing/2014/main" id="{94D3542B-A6B9-274E-87F4-3FCE146B190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30" y="1760"/>
              <a:ext cx="560" cy="327"/>
              <a:chOff x="1002" y="1802"/>
              <a:chExt cx="560" cy="327"/>
            </a:xfrm>
          </p:grpSpPr>
          <p:sp>
            <p:nvSpPr>
              <p:cNvPr id="32839" name="Freeform 70">
                <a:extLst>
                  <a:ext uri="{FF2B5EF4-FFF2-40B4-BE49-F238E27FC236}">
                    <a16:creationId xmlns:a16="http://schemas.microsoft.com/office/drawing/2014/main" id="{C28A1D73-1292-BC4A-8773-EB13C727F594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1002" y="2056"/>
                <a:ext cx="560" cy="27"/>
              </a:xfrm>
              <a:custGeom>
                <a:avLst/>
                <a:gdLst>
                  <a:gd name="T0" fmla="*/ 0 w 119"/>
                  <a:gd name="T1" fmla="*/ 0 h 1"/>
                  <a:gd name="T2" fmla="*/ 119 w 119"/>
                  <a:gd name="T3" fmla="*/ 0 h 1"/>
                  <a:gd name="T4" fmla="*/ 0 60000 65536"/>
                  <a:gd name="T5" fmla="*/ 0 60000 65536"/>
                  <a:gd name="T6" fmla="*/ 0 w 119"/>
                  <a:gd name="T7" fmla="*/ 0 h 1"/>
                  <a:gd name="T8" fmla="*/ 119 w 119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9" h="1">
                    <a:moveTo>
                      <a:pt x="0" y="0"/>
                    </a:moveTo>
                    <a:cubicBezTo>
                      <a:pt x="20" y="0"/>
                      <a:pt x="94" y="0"/>
                      <a:pt x="119" y="0"/>
                    </a:cubicBezTo>
                  </a:path>
                </a:pathLst>
              </a:custGeom>
              <a:noFill/>
              <a:ln w="76200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32840" name="Rectangle 71">
                <a:extLst>
                  <a:ext uri="{FF2B5EF4-FFF2-40B4-BE49-F238E27FC236}">
                    <a16:creationId xmlns:a16="http://schemas.microsoft.com/office/drawing/2014/main" id="{1A9C755D-54A6-2648-81B3-84CBD05F29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86" y="1802"/>
                <a:ext cx="191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US" altLang="en-US" sz="2800">
                    <a:solidFill>
                      <a:srgbClr val="FF00FF"/>
                    </a:solidFill>
                  </a:rPr>
                  <a:t>I</a:t>
                </a:r>
              </a:p>
            </p:txBody>
          </p:sp>
        </p:grpSp>
        <p:grpSp>
          <p:nvGrpSpPr>
            <p:cNvPr id="32830" name="Group 72">
              <a:extLst>
                <a:ext uri="{FF2B5EF4-FFF2-40B4-BE49-F238E27FC236}">
                  <a16:creationId xmlns:a16="http://schemas.microsoft.com/office/drawing/2014/main" id="{D6DFA114-4E61-144A-90D0-7F0E692938A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35" y="1760"/>
              <a:ext cx="560" cy="327"/>
              <a:chOff x="1002" y="1802"/>
              <a:chExt cx="560" cy="327"/>
            </a:xfrm>
          </p:grpSpPr>
          <p:sp>
            <p:nvSpPr>
              <p:cNvPr id="32837" name="Freeform 73">
                <a:extLst>
                  <a:ext uri="{FF2B5EF4-FFF2-40B4-BE49-F238E27FC236}">
                    <a16:creationId xmlns:a16="http://schemas.microsoft.com/office/drawing/2014/main" id="{6185B284-470E-4B4C-AB47-BF4E1ACC8751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1002" y="2056"/>
                <a:ext cx="560" cy="27"/>
              </a:xfrm>
              <a:custGeom>
                <a:avLst/>
                <a:gdLst>
                  <a:gd name="T0" fmla="*/ 0 w 119"/>
                  <a:gd name="T1" fmla="*/ 0 h 1"/>
                  <a:gd name="T2" fmla="*/ 119 w 119"/>
                  <a:gd name="T3" fmla="*/ 0 h 1"/>
                  <a:gd name="T4" fmla="*/ 0 60000 65536"/>
                  <a:gd name="T5" fmla="*/ 0 60000 65536"/>
                  <a:gd name="T6" fmla="*/ 0 w 119"/>
                  <a:gd name="T7" fmla="*/ 0 h 1"/>
                  <a:gd name="T8" fmla="*/ 119 w 119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9" h="1">
                    <a:moveTo>
                      <a:pt x="0" y="0"/>
                    </a:moveTo>
                    <a:cubicBezTo>
                      <a:pt x="20" y="0"/>
                      <a:pt x="94" y="0"/>
                      <a:pt x="119" y="0"/>
                    </a:cubicBezTo>
                  </a:path>
                </a:pathLst>
              </a:custGeom>
              <a:noFill/>
              <a:ln w="76200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32838" name="Rectangle 74">
                <a:extLst>
                  <a:ext uri="{FF2B5EF4-FFF2-40B4-BE49-F238E27FC236}">
                    <a16:creationId xmlns:a16="http://schemas.microsoft.com/office/drawing/2014/main" id="{580C6935-4514-3F46-8A55-4A07E5BF76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86" y="1802"/>
                <a:ext cx="191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US" altLang="en-US" sz="2800">
                    <a:solidFill>
                      <a:srgbClr val="FF00FF"/>
                    </a:solidFill>
                  </a:rPr>
                  <a:t>I</a:t>
                </a:r>
              </a:p>
            </p:txBody>
          </p:sp>
        </p:grpSp>
        <p:grpSp>
          <p:nvGrpSpPr>
            <p:cNvPr id="32831" name="Group 75">
              <a:extLst>
                <a:ext uri="{FF2B5EF4-FFF2-40B4-BE49-F238E27FC236}">
                  <a16:creationId xmlns:a16="http://schemas.microsoft.com/office/drawing/2014/main" id="{C858A3BB-0060-A544-9575-7AFBC48937E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45" y="1760"/>
              <a:ext cx="560" cy="327"/>
              <a:chOff x="1002" y="1802"/>
              <a:chExt cx="560" cy="327"/>
            </a:xfrm>
          </p:grpSpPr>
          <p:sp>
            <p:nvSpPr>
              <p:cNvPr id="32835" name="Freeform 76">
                <a:extLst>
                  <a:ext uri="{FF2B5EF4-FFF2-40B4-BE49-F238E27FC236}">
                    <a16:creationId xmlns:a16="http://schemas.microsoft.com/office/drawing/2014/main" id="{0AFBDB55-1566-CE4A-BB3A-8BEF6260018A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1002" y="2056"/>
                <a:ext cx="560" cy="27"/>
              </a:xfrm>
              <a:custGeom>
                <a:avLst/>
                <a:gdLst>
                  <a:gd name="T0" fmla="*/ 0 w 119"/>
                  <a:gd name="T1" fmla="*/ 0 h 1"/>
                  <a:gd name="T2" fmla="*/ 119 w 119"/>
                  <a:gd name="T3" fmla="*/ 0 h 1"/>
                  <a:gd name="T4" fmla="*/ 0 60000 65536"/>
                  <a:gd name="T5" fmla="*/ 0 60000 65536"/>
                  <a:gd name="T6" fmla="*/ 0 w 119"/>
                  <a:gd name="T7" fmla="*/ 0 h 1"/>
                  <a:gd name="T8" fmla="*/ 119 w 119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9" h="1">
                    <a:moveTo>
                      <a:pt x="0" y="0"/>
                    </a:moveTo>
                    <a:cubicBezTo>
                      <a:pt x="20" y="0"/>
                      <a:pt x="94" y="0"/>
                      <a:pt x="119" y="0"/>
                    </a:cubicBezTo>
                  </a:path>
                </a:pathLst>
              </a:custGeom>
              <a:noFill/>
              <a:ln w="76200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32836" name="Rectangle 77">
                <a:extLst>
                  <a:ext uri="{FF2B5EF4-FFF2-40B4-BE49-F238E27FC236}">
                    <a16:creationId xmlns:a16="http://schemas.microsoft.com/office/drawing/2014/main" id="{D1303EF3-6C4A-1C49-A76F-22D8C71CA2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86" y="1802"/>
                <a:ext cx="191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US" altLang="en-US" sz="2800">
                    <a:solidFill>
                      <a:srgbClr val="FF00FF"/>
                    </a:solidFill>
                  </a:rPr>
                  <a:t>I</a:t>
                </a:r>
              </a:p>
            </p:txBody>
          </p:sp>
        </p:grpSp>
        <p:grpSp>
          <p:nvGrpSpPr>
            <p:cNvPr id="32832" name="Group 78">
              <a:extLst>
                <a:ext uri="{FF2B5EF4-FFF2-40B4-BE49-F238E27FC236}">
                  <a16:creationId xmlns:a16="http://schemas.microsoft.com/office/drawing/2014/main" id="{4258F6DB-9BD4-894F-A353-777C7FFC97F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49" y="1760"/>
              <a:ext cx="560" cy="327"/>
              <a:chOff x="1002" y="1802"/>
              <a:chExt cx="560" cy="327"/>
            </a:xfrm>
          </p:grpSpPr>
          <p:sp>
            <p:nvSpPr>
              <p:cNvPr id="32833" name="Freeform 79">
                <a:extLst>
                  <a:ext uri="{FF2B5EF4-FFF2-40B4-BE49-F238E27FC236}">
                    <a16:creationId xmlns:a16="http://schemas.microsoft.com/office/drawing/2014/main" id="{6AA788E9-EC30-7D4F-AB2C-6931FDF2F593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1002" y="2056"/>
                <a:ext cx="560" cy="27"/>
              </a:xfrm>
              <a:custGeom>
                <a:avLst/>
                <a:gdLst>
                  <a:gd name="T0" fmla="*/ 0 w 119"/>
                  <a:gd name="T1" fmla="*/ 0 h 1"/>
                  <a:gd name="T2" fmla="*/ 119 w 119"/>
                  <a:gd name="T3" fmla="*/ 0 h 1"/>
                  <a:gd name="T4" fmla="*/ 0 60000 65536"/>
                  <a:gd name="T5" fmla="*/ 0 60000 65536"/>
                  <a:gd name="T6" fmla="*/ 0 w 119"/>
                  <a:gd name="T7" fmla="*/ 0 h 1"/>
                  <a:gd name="T8" fmla="*/ 119 w 119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9" h="1">
                    <a:moveTo>
                      <a:pt x="0" y="0"/>
                    </a:moveTo>
                    <a:cubicBezTo>
                      <a:pt x="20" y="0"/>
                      <a:pt x="94" y="0"/>
                      <a:pt x="119" y="0"/>
                    </a:cubicBezTo>
                  </a:path>
                </a:pathLst>
              </a:custGeom>
              <a:noFill/>
              <a:ln w="76200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32834" name="Rectangle 80">
                <a:extLst>
                  <a:ext uri="{FF2B5EF4-FFF2-40B4-BE49-F238E27FC236}">
                    <a16:creationId xmlns:a16="http://schemas.microsoft.com/office/drawing/2014/main" id="{39FD229B-EF98-1641-A94E-6E55697B2E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86" y="1802"/>
                <a:ext cx="191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US" altLang="en-US" sz="2800">
                    <a:solidFill>
                      <a:srgbClr val="FF00FF"/>
                    </a:solidFill>
                  </a:rPr>
                  <a:t>I</a:t>
                </a:r>
              </a:p>
            </p:txBody>
          </p:sp>
        </p:grpSp>
      </p:grpSp>
      <p:grpSp>
        <p:nvGrpSpPr>
          <p:cNvPr id="10" name="Group 89">
            <a:extLst>
              <a:ext uri="{FF2B5EF4-FFF2-40B4-BE49-F238E27FC236}">
                <a16:creationId xmlns:a16="http://schemas.microsoft.com/office/drawing/2014/main" id="{B2F4948E-E8B2-6E44-B8DC-A8AD7461BAB9}"/>
              </a:ext>
            </a:extLst>
          </p:cNvPr>
          <p:cNvGrpSpPr>
            <a:grpSpLocks/>
          </p:cNvGrpSpPr>
          <p:nvPr/>
        </p:nvGrpSpPr>
        <p:grpSpPr bwMode="auto">
          <a:xfrm>
            <a:off x="360363" y="3087688"/>
            <a:ext cx="8359775" cy="1652587"/>
            <a:chOff x="227" y="2225"/>
            <a:chExt cx="5266" cy="1041"/>
          </a:xfrm>
        </p:grpSpPr>
        <p:sp>
          <p:nvSpPr>
            <p:cNvPr id="32779" name="AutoShape 82">
              <a:extLst>
                <a:ext uri="{FF2B5EF4-FFF2-40B4-BE49-F238E27FC236}">
                  <a16:creationId xmlns:a16="http://schemas.microsoft.com/office/drawing/2014/main" id="{B763A0E4-2702-B64D-B51A-9341C02C1C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" y="2234"/>
              <a:ext cx="237" cy="450"/>
            </a:xfrm>
            <a:prstGeom prst="downArrow">
              <a:avLst>
                <a:gd name="adj1" fmla="val 50000"/>
                <a:gd name="adj2" fmla="val 47468"/>
              </a:avLst>
            </a:prstGeom>
            <a:solidFill>
              <a:srgbClr val="BEBE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2780" name="Freeform 10">
              <a:extLst>
                <a:ext uri="{FF2B5EF4-FFF2-40B4-BE49-F238E27FC236}">
                  <a16:creationId xmlns:a16="http://schemas.microsoft.com/office/drawing/2014/main" id="{6353973E-9DA7-C241-ABCA-92BC82CDE59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8" y="3000"/>
              <a:ext cx="3503" cy="14"/>
            </a:xfrm>
            <a:custGeom>
              <a:avLst/>
              <a:gdLst>
                <a:gd name="T0" fmla="*/ 0 w 3503"/>
                <a:gd name="T1" fmla="*/ 0 h 14"/>
                <a:gd name="T2" fmla="*/ 1168 w 3503"/>
                <a:gd name="T3" fmla="*/ 12 h 14"/>
                <a:gd name="T4" fmla="*/ 2448 w 3503"/>
                <a:gd name="T5" fmla="*/ 12 h 14"/>
                <a:gd name="T6" fmla="*/ 3503 w 3503"/>
                <a:gd name="T7" fmla="*/ 12 h 1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503"/>
                <a:gd name="T13" fmla="*/ 0 h 14"/>
                <a:gd name="T14" fmla="*/ 3503 w 3503"/>
                <a:gd name="T15" fmla="*/ 14 h 1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503" h="14">
                  <a:moveTo>
                    <a:pt x="0" y="0"/>
                  </a:moveTo>
                  <a:cubicBezTo>
                    <a:pt x="195" y="2"/>
                    <a:pt x="760" y="10"/>
                    <a:pt x="1168" y="12"/>
                  </a:cubicBezTo>
                  <a:cubicBezTo>
                    <a:pt x="1576" y="14"/>
                    <a:pt x="2059" y="12"/>
                    <a:pt x="2448" y="12"/>
                  </a:cubicBezTo>
                  <a:cubicBezTo>
                    <a:pt x="2837" y="12"/>
                    <a:pt x="3283" y="12"/>
                    <a:pt x="3503" y="12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2781" name="Rectangle 11">
              <a:extLst>
                <a:ext uri="{FF2B5EF4-FFF2-40B4-BE49-F238E27FC236}">
                  <a16:creationId xmlns:a16="http://schemas.microsoft.com/office/drawing/2014/main" id="{4155A6AB-D9CF-BB49-9024-13E7DB47BC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4" y="3054"/>
              <a:ext cx="1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/>
                <a:t>0</a:t>
              </a:r>
            </a:p>
          </p:txBody>
        </p:sp>
        <p:sp>
          <p:nvSpPr>
            <p:cNvPr id="32782" name="Rectangle 12">
              <a:extLst>
                <a:ext uri="{FF2B5EF4-FFF2-40B4-BE49-F238E27FC236}">
                  <a16:creationId xmlns:a16="http://schemas.microsoft.com/office/drawing/2014/main" id="{592007C9-80A9-4B40-8BA0-4DE5B7FC74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1" y="3048"/>
              <a:ext cx="1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/>
                <a:t>1</a:t>
              </a:r>
            </a:p>
          </p:txBody>
        </p:sp>
        <p:sp>
          <p:nvSpPr>
            <p:cNvPr id="32783" name="Rectangle 13">
              <a:extLst>
                <a:ext uri="{FF2B5EF4-FFF2-40B4-BE49-F238E27FC236}">
                  <a16:creationId xmlns:a16="http://schemas.microsoft.com/office/drawing/2014/main" id="{552710BB-BB85-5741-8F5A-3FCF3392CC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2" y="3048"/>
              <a:ext cx="1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/>
                <a:t>2</a:t>
              </a:r>
            </a:p>
          </p:txBody>
        </p:sp>
        <p:sp>
          <p:nvSpPr>
            <p:cNvPr id="32784" name="Rectangle 14">
              <a:extLst>
                <a:ext uri="{FF2B5EF4-FFF2-40B4-BE49-F238E27FC236}">
                  <a16:creationId xmlns:a16="http://schemas.microsoft.com/office/drawing/2014/main" id="{A11AF76C-904E-B247-99BC-95D23BBA46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0" y="3048"/>
              <a:ext cx="1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/>
                <a:t>3</a:t>
              </a:r>
            </a:p>
          </p:txBody>
        </p:sp>
        <p:sp>
          <p:nvSpPr>
            <p:cNvPr id="32785" name="Rectangle 15">
              <a:extLst>
                <a:ext uri="{FF2B5EF4-FFF2-40B4-BE49-F238E27FC236}">
                  <a16:creationId xmlns:a16="http://schemas.microsoft.com/office/drawing/2014/main" id="{2BC60826-FDD0-5149-BFEA-14494B0FB8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43" y="3054"/>
              <a:ext cx="1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/>
                <a:t>4</a:t>
              </a:r>
            </a:p>
          </p:txBody>
        </p:sp>
        <p:sp>
          <p:nvSpPr>
            <p:cNvPr id="32786" name="Rectangle 16">
              <a:extLst>
                <a:ext uri="{FF2B5EF4-FFF2-40B4-BE49-F238E27FC236}">
                  <a16:creationId xmlns:a16="http://schemas.microsoft.com/office/drawing/2014/main" id="{5A53A982-BBF2-4D47-AE84-C8320387C6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3" y="3048"/>
              <a:ext cx="1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/>
                <a:t>5</a:t>
              </a:r>
            </a:p>
          </p:txBody>
        </p:sp>
        <p:sp>
          <p:nvSpPr>
            <p:cNvPr id="32787" name="Rectangle 18">
              <a:extLst>
                <a:ext uri="{FF2B5EF4-FFF2-40B4-BE49-F238E27FC236}">
                  <a16:creationId xmlns:a16="http://schemas.microsoft.com/office/drawing/2014/main" id="{7C24E527-A680-D948-9203-107BA51E82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1" y="2757"/>
              <a:ext cx="35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3600"/>
                <a:t>h’</a:t>
              </a:r>
            </a:p>
          </p:txBody>
        </p:sp>
        <p:sp>
          <p:nvSpPr>
            <p:cNvPr id="32788" name="Line 19">
              <a:extLst>
                <a:ext uri="{FF2B5EF4-FFF2-40B4-BE49-F238E27FC236}">
                  <a16:creationId xmlns:a16="http://schemas.microsoft.com/office/drawing/2014/main" id="{E5D92B47-B72E-D149-827F-C516CB336F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94" y="2956"/>
              <a:ext cx="0" cy="1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89" name="Line 20">
              <a:extLst>
                <a:ext uri="{FF2B5EF4-FFF2-40B4-BE49-F238E27FC236}">
                  <a16:creationId xmlns:a16="http://schemas.microsoft.com/office/drawing/2014/main" id="{09A4F744-E590-AA47-AFAC-5C3388A3FF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40" y="2956"/>
              <a:ext cx="0" cy="1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0" name="Line 21">
              <a:extLst>
                <a:ext uri="{FF2B5EF4-FFF2-40B4-BE49-F238E27FC236}">
                  <a16:creationId xmlns:a16="http://schemas.microsoft.com/office/drawing/2014/main" id="{DF0DB3B8-AB6E-C248-8F4F-146612A6E8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11" y="2956"/>
              <a:ext cx="0" cy="1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1" name="Line 22">
              <a:extLst>
                <a:ext uri="{FF2B5EF4-FFF2-40B4-BE49-F238E27FC236}">
                  <a16:creationId xmlns:a16="http://schemas.microsoft.com/office/drawing/2014/main" id="{CCC27BC7-1D5A-1449-ADC8-FF59C5B5FD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19" y="2956"/>
              <a:ext cx="0" cy="1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2" name="Line 23">
              <a:extLst>
                <a:ext uri="{FF2B5EF4-FFF2-40B4-BE49-F238E27FC236}">
                  <a16:creationId xmlns:a16="http://schemas.microsoft.com/office/drawing/2014/main" id="{B30D3C0F-32A2-DD47-8284-C6007CE657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38" y="2956"/>
              <a:ext cx="0" cy="1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3" name="Line 24">
              <a:extLst>
                <a:ext uri="{FF2B5EF4-FFF2-40B4-BE49-F238E27FC236}">
                  <a16:creationId xmlns:a16="http://schemas.microsoft.com/office/drawing/2014/main" id="{3CAE5A64-F7CA-B140-9094-A0AD598A19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8" y="2956"/>
              <a:ext cx="0" cy="1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4" name="Line 25">
              <a:extLst>
                <a:ext uri="{FF2B5EF4-FFF2-40B4-BE49-F238E27FC236}">
                  <a16:creationId xmlns:a16="http://schemas.microsoft.com/office/drawing/2014/main" id="{53A6ACB3-0C6E-9B41-96A1-D6F3CEA959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56" y="3012"/>
              <a:ext cx="9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5" name="Line 26">
              <a:extLst>
                <a:ext uri="{FF2B5EF4-FFF2-40B4-BE49-F238E27FC236}">
                  <a16:creationId xmlns:a16="http://schemas.microsoft.com/office/drawing/2014/main" id="{366DCD1E-526F-4644-BF7B-39E5F76E0B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98" y="3012"/>
              <a:ext cx="9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2796" name="Group 27">
              <a:extLst>
                <a:ext uri="{FF2B5EF4-FFF2-40B4-BE49-F238E27FC236}">
                  <a16:creationId xmlns:a16="http://schemas.microsoft.com/office/drawing/2014/main" id="{5412D27B-EB0C-474F-BFBC-ECEFD869C0A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31" y="2580"/>
              <a:ext cx="1153" cy="327"/>
              <a:chOff x="1002" y="1802"/>
              <a:chExt cx="560" cy="327"/>
            </a:xfrm>
          </p:grpSpPr>
          <p:sp>
            <p:nvSpPr>
              <p:cNvPr id="32810" name="Freeform 28">
                <a:extLst>
                  <a:ext uri="{FF2B5EF4-FFF2-40B4-BE49-F238E27FC236}">
                    <a16:creationId xmlns:a16="http://schemas.microsoft.com/office/drawing/2014/main" id="{E297D35A-8F7F-F545-84CC-308CE57731D1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1002" y="2056"/>
                <a:ext cx="560" cy="27"/>
              </a:xfrm>
              <a:custGeom>
                <a:avLst/>
                <a:gdLst>
                  <a:gd name="T0" fmla="*/ 0 w 119"/>
                  <a:gd name="T1" fmla="*/ 0 h 1"/>
                  <a:gd name="T2" fmla="*/ 119 w 119"/>
                  <a:gd name="T3" fmla="*/ 0 h 1"/>
                  <a:gd name="T4" fmla="*/ 0 60000 65536"/>
                  <a:gd name="T5" fmla="*/ 0 60000 65536"/>
                  <a:gd name="T6" fmla="*/ 0 w 119"/>
                  <a:gd name="T7" fmla="*/ 0 h 1"/>
                  <a:gd name="T8" fmla="*/ 119 w 119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9" h="1">
                    <a:moveTo>
                      <a:pt x="0" y="0"/>
                    </a:moveTo>
                    <a:cubicBezTo>
                      <a:pt x="20" y="0"/>
                      <a:pt x="94" y="0"/>
                      <a:pt x="119" y="0"/>
                    </a:cubicBezTo>
                  </a:path>
                </a:pathLst>
              </a:custGeom>
              <a:noFill/>
              <a:ln w="76200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32811" name="Rectangle 29">
                <a:extLst>
                  <a:ext uri="{FF2B5EF4-FFF2-40B4-BE49-F238E27FC236}">
                    <a16:creationId xmlns:a16="http://schemas.microsoft.com/office/drawing/2014/main" id="{3E7C308D-AD1B-C248-8215-209E66C317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86" y="1802"/>
                <a:ext cx="93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US" altLang="en-US" sz="2800">
                    <a:solidFill>
                      <a:srgbClr val="FF00FF"/>
                    </a:solidFill>
                  </a:rPr>
                  <a:t>I</a:t>
                </a:r>
              </a:p>
            </p:txBody>
          </p:sp>
        </p:grpSp>
        <p:grpSp>
          <p:nvGrpSpPr>
            <p:cNvPr id="32797" name="Group 30">
              <a:extLst>
                <a:ext uri="{FF2B5EF4-FFF2-40B4-BE49-F238E27FC236}">
                  <a16:creationId xmlns:a16="http://schemas.microsoft.com/office/drawing/2014/main" id="{4A38C404-B54F-C143-8D51-69A438C7517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57" y="2580"/>
              <a:ext cx="608" cy="327"/>
              <a:chOff x="1002" y="1802"/>
              <a:chExt cx="560" cy="327"/>
            </a:xfrm>
          </p:grpSpPr>
          <p:sp>
            <p:nvSpPr>
              <p:cNvPr id="32808" name="Freeform 31">
                <a:extLst>
                  <a:ext uri="{FF2B5EF4-FFF2-40B4-BE49-F238E27FC236}">
                    <a16:creationId xmlns:a16="http://schemas.microsoft.com/office/drawing/2014/main" id="{75710A4B-55D5-CF40-B1BE-6E00C135CBFF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1002" y="2056"/>
                <a:ext cx="560" cy="27"/>
              </a:xfrm>
              <a:custGeom>
                <a:avLst/>
                <a:gdLst>
                  <a:gd name="T0" fmla="*/ 0 w 119"/>
                  <a:gd name="T1" fmla="*/ 0 h 1"/>
                  <a:gd name="T2" fmla="*/ 119 w 119"/>
                  <a:gd name="T3" fmla="*/ 0 h 1"/>
                  <a:gd name="T4" fmla="*/ 0 60000 65536"/>
                  <a:gd name="T5" fmla="*/ 0 60000 65536"/>
                  <a:gd name="T6" fmla="*/ 0 w 119"/>
                  <a:gd name="T7" fmla="*/ 0 h 1"/>
                  <a:gd name="T8" fmla="*/ 119 w 119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9" h="1">
                    <a:moveTo>
                      <a:pt x="0" y="0"/>
                    </a:moveTo>
                    <a:cubicBezTo>
                      <a:pt x="20" y="0"/>
                      <a:pt x="94" y="0"/>
                      <a:pt x="119" y="0"/>
                    </a:cubicBezTo>
                  </a:path>
                </a:pathLst>
              </a:custGeom>
              <a:noFill/>
              <a:ln w="76200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32809" name="Rectangle 32">
                <a:extLst>
                  <a:ext uri="{FF2B5EF4-FFF2-40B4-BE49-F238E27FC236}">
                    <a16:creationId xmlns:a16="http://schemas.microsoft.com/office/drawing/2014/main" id="{D2351D6C-9A9D-254C-8707-97DE5AEE4A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86" y="1802"/>
                <a:ext cx="176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US" altLang="en-US" sz="2800">
                    <a:solidFill>
                      <a:srgbClr val="FF00FF"/>
                    </a:solidFill>
                  </a:rPr>
                  <a:t>I</a:t>
                </a:r>
              </a:p>
            </p:txBody>
          </p:sp>
        </p:grpSp>
        <p:grpSp>
          <p:nvGrpSpPr>
            <p:cNvPr id="32798" name="Group 33">
              <a:extLst>
                <a:ext uri="{FF2B5EF4-FFF2-40B4-BE49-F238E27FC236}">
                  <a16:creationId xmlns:a16="http://schemas.microsoft.com/office/drawing/2014/main" id="{63638D88-F091-C04C-B7A3-337BC61292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39" y="2574"/>
              <a:ext cx="418" cy="327"/>
              <a:chOff x="1002" y="1802"/>
              <a:chExt cx="560" cy="327"/>
            </a:xfrm>
          </p:grpSpPr>
          <p:sp>
            <p:nvSpPr>
              <p:cNvPr id="32806" name="Freeform 34">
                <a:extLst>
                  <a:ext uri="{FF2B5EF4-FFF2-40B4-BE49-F238E27FC236}">
                    <a16:creationId xmlns:a16="http://schemas.microsoft.com/office/drawing/2014/main" id="{5BC0696F-BB3B-5742-94A8-1D22103ED49D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1002" y="2056"/>
                <a:ext cx="560" cy="27"/>
              </a:xfrm>
              <a:custGeom>
                <a:avLst/>
                <a:gdLst>
                  <a:gd name="T0" fmla="*/ 0 w 119"/>
                  <a:gd name="T1" fmla="*/ 0 h 1"/>
                  <a:gd name="T2" fmla="*/ 119 w 119"/>
                  <a:gd name="T3" fmla="*/ 0 h 1"/>
                  <a:gd name="T4" fmla="*/ 0 60000 65536"/>
                  <a:gd name="T5" fmla="*/ 0 60000 65536"/>
                  <a:gd name="T6" fmla="*/ 0 w 119"/>
                  <a:gd name="T7" fmla="*/ 0 h 1"/>
                  <a:gd name="T8" fmla="*/ 119 w 119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9" h="1">
                    <a:moveTo>
                      <a:pt x="0" y="0"/>
                    </a:moveTo>
                    <a:cubicBezTo>
                      <a:pt x="20" y="0"/>
                      <a:pt x="94" y="0"/>
                      <a:pt x="119" y="0"/>
                    </a:cubicBezTo>
                  </a:path>
                </a:pathLst>
              </a:custGeom>
              <a:noFill/>
              <a:ln w="76200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32807" name="Rectangle 35">
                <a:extLst>
                  <a:ext uri="{FF2B5EF4-FFF2-40B4-BE49-F238E27FC236}">
                    <a16:creationId xmlns:a16="http://schemas.microsoft.com/office/drawing/2014/main" id="{A3E22089-7CDF-3E4D-B9FF-088505162B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86" y="1802"/>
                <a:ext cx="255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US" altLang="en-US" sz="2800">
                    <a:solidFill>
                      <a:srgbClr val="FF00FF"/>
                    </a:solidFill>
                  </a:rPr>
                  <a:t>I</a:t>
                </a:r>
              </a:p>
            </p:txBody>
          </p:sp>
        </p:grpSp>
        <p:grpSp>
          <p:nvGrpSpPr>
            <p:cNvPr id="32799" name="Group 36">
              <a:extLst>
                <a:ext uri="{FF2B5EF4-FFF2-40B4-BE49-F238E27FC236}">
                  <a16:creationId xmlns:a16="http://schemas.microsoft.com/office/drawing/2014/main" id="{072BFEE3-AB2F-254E-961E-1E476E65D4C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24" y="2580"/>
              <a:ext cx="401" cy="327"/>
              <a:chOff x="1002" y="1802"/>
              <a:chExt cx="560" cy="327"/>
            </a:xfrm>
          </p:grpSpPr>
          <p:sp>
            <p:nvSpPr>
              <p:cNvPr id="32804" name="Freeform 37">
                <a:extLst>
                  <a:ext uri="{FF2B5EF4-FFF2-40B4-BE49-F238E27FC236}">
                    <a16:creationId xmlns:a16="http://schemas.microsoft.com/office/drawing/2014/main" id="{B50C0E0D-A837-A04B-A7AD-18A7A54A515F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1002" y="2056"/>
                <a:ext cx="560" cy="27"/>
              </a:xfrm>
              <a:custGeom>
                <a:avLst/>
                <a:gdLst>
                  <a:gd name="T0" fmla="*/ 0 w 119"/>
                  <a:gd name="T1" fmla="*/ 0 h 1"/>
                  <a:gd name="T2" fmla="*/ 119 w 119"/>
                  <a:gd name="T3" fmla="*/ 0 h 1"/>
                  <a:gd name="T4" fmla="*/ 0 60000 65536"/>
                  <a:gd name="T5" fmla="*/ 0 60000 65536"/>
                  <a:gd name="T6" fmla="*/ 0 w 119"/>
                  <a:gd name="T7" fmla="*/ 0 h 1"/>
                  <a:gd name="T8" fmla="*/ 119 w 119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9" h="1">
                    <a:moveTo>
                      <a:pt x="0" y="0"/>
                    </a:moveTo>
                    <a:cubicBezTo>
                      <a:pt x="20" y="0"/>
                      <a:pt x="94" y="0"/>
                      <a:pt x="119" y="0"/>
                    </a:cubicBezTo>
                  </a:path>
                </a:pathLst>
              </a:custGeom>
              <a:noFill/>
              <a:ln w="76200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32805" name="Rectangle 38">
                <a:extLst>
                  <a:ext uri="{FF2B5EF4-FFF2-40B4-BE49-F238E27FC236}">
                    <a16:creationId xmlns:a16="http://schemas.microsoft.com/office/drawing/2014/main" id="{DF71F621-0384-6549-A679-28F5E9CF7E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86" y="1802"/>
                <a:ext cx="267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US" altLang="en-US" sz="2800">
                    <a:solidFill>
                      <a:srgbClr val="FF00FF"/>
                    </a:solidFill>
                  </a:rPr>
                  <a:t>I</a:t>
                </a:r>
              </a:p>
            </p:txBody>
          </p:sp>
        </p:grpSp>
        <p:sp>
          <p:nvSpPr>
            <p:cNvPr id="32800" name="Freeform 40">
              <a:extLst>
                <a:ext uri="{FF2B5EF4-FFF2-40B4-BE49-F238E27FC236}">
                  <a16:creationId xmlns:a16="http://schemas.microsoft.com/office/drawing/2014/main" id="{E166769D-271D-2C4C-A13F-88CBCEBAA86F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4569" y="2834"/>
              <a:ext cx="173" cy="27"/>
            </a:xfrm>
            <a:custGeom>
              <a:avLst/>
              <a:gdLst>
                <a:gd name="T0" fmla="*/ 0 w 119"/>
                <a:gd name="T1" fmla="*/ 0 h 1"/>
                <a:gd name="T2" fmla="*/ 119 w 119"/>
                <a:gd name="T3" fmla="*/ 0 h 1"/>
                <a:gd name="T4" fmla="*/ 0 60000 65536"/>
                <a:gd name="T5" fmla="*/ 0 60000 65536"/>
                <a:gd name="T6" fmla="*/ 0 w 119"/>
                <a:gd name="T7" fmla="*/ 0 h 1"/>
                <a:gd name="T8" fmla="*/ 119 w 119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9" h="1">
                  <a:moveTo>
                    <a:pt x="0" y="0"/>
                  </a:moveTo>
                  <a:cubicBezTo>
                    <a:pt x="20" y="0"/>
                    <a:pt x="94" y="0"/>
                    <a:pt x="119" y="0"/>
                  </a:cubicBezTo>
                </a:path>
              </a:pathLst>
            </a:custGeom>
            <a:noFill/>
            <a:ln w="76200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2801" name="Rectangle 41">
              <a:extLst>
                <a:ext uri="{FF2B5EF4-FFF2-40B4-BE49-F238E27FC236}">
                  <a16:creationId xmlns:a16="http://schemas.microsoft.com/office/drawing/2014/main" id="{03FF701F-FE7A-1C4C-91F1-5E3B577A98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58" y="2580"/>
              <a:ext cx="19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800">
                  <a:solidFill>
                    <a:srgbClr val="FF00FF"/>
                  </a:solidFill>
                </a:rPr>
                <a:t>I</a:t>
              </a:r>
            </a:p>
          </p:txBody>
        </p:sp>
        <p:sp>
          <p:nvSpPr>
            <p:cNvPr id="32802" name="Rectangle 48">
              <a:extLst>
                <a:ext uri="{FF2B5EF4-FFF2-40B4-BE49-F238E27FC236}">
                  <a16:creationId xmlns:a16="http://schemas.microsoft.com/office/drawing/2014/main" id="{2FCAAA85-136D-3741-8CC0-BDB53E23EC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4" y="2225"/>
              <a:ext cx="685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en-US" altLang="en-US"/>
                <a:t>rescale h to h’ = f(h)</a:t>
              </a:r>
            </a:p>
          </p:txBody>
        </p:sp>
        <p:sp>
          <p:nvSpPr>
            <p:cNvPr id="32803" name="Rectangle 81">
              <a:extLst>
                <a:ext uri="{FF2B5EF4-FFF2-40B4-BE49-F238E27FC236}">
                  <a16:creationId xmlns:a16="http://schemas.microsoft.com/office/drawing/2014/main" id="{8A025943-D373-9B4A-806C-1435B7B81F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" y="2724"/>
              <a:ext cx="963" cy="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r"/>
              <a:r>
                <a:rPr lang="en-US" altLang="en-US"/>
                <a:t>Equal support for h’ in equal h’-intervals.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>
            <a:extLst>
              <a:ext uri="{FF2B5EF4-FFF2-40B4-BE49-F238E27FC236}">
                <a16:creationId xmlns:a16="http://schemas.microsoft.com/office/drawing/2014/main" id="{03B0DC89-B6E1-5445-A877-94E398B08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1D846132-04D5-CF4F-AE26-C7029EEB04B5}" type="slidenum">
              <a:rPr lang="en-US" altLang="en-US" sz="1400"/>
              <a:pPr/>
              <a:t>12</a:t>
            </a:fld>
            <a:endParaRPr lang="en-US" altLang="en-US" sz="1400"/>
          </a:p>
        </p:txBody>
      </p:sp>
      <p:sp>
        <p:nvSpPr>
          <p:cNvPr id="34819" name="Freeform 2">
            <a:extLst>
              <a:ext uri="{FF2B5EF4-FFF2-40B4-BE49-F238E27FC236}">
                <a16:creationId xmlns:a16="http://schemas.microsoft.com/office/drawing/2014/main" id="{59C698A4-2C95-714F-A700-19ACE08718EC}"/>
              </a:ext>
            </a:extLst>
          </p:cNvPr>
          <p:cNvSpPr>
            <a:spLocks/>
          </p:cNvSpPr>
          <p:nvPr/>
        </p:nvSpPr>
        <p:spPr bwMode="auto">
          <a:xfrm>
            <a:off x="790575" y="800100"/>
            <a:ext cx="7385050" cy="620713"/>
          </a:xfrm>
          <a:custGeom>
            <a:avLst/>
            <a:gdLst>
              <a:gd name="T0" fmla="*/ 136 w 4652"/>
              <a:gd name="T1" fmla="*/ 0 h 391"/>
              <a:gd name="T2" fmla="*/ 4421 w 4652"/>
              <a:gd name="T3" fmla="*/ 201 h 391"/>
              <a:gd name="T4" fmla="*/ 4652 w 4652"/>
              <a:gd name="T5" fmla="*/ 314 h 391"/>
              <a:gd name="T6" fmla="*/ 0 w 4652"/>
              <a:gd name="T7" fmla="*/ 391 h 391"/>
              <a:gd name="T8" fmla="*/ 136 w 4652"/>
              <a:gd name="T9" fmla="*/ 0 h 3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652"/>
              <a:gd name="T16" fmla="*/ 0 h 391"/>
              <a:gd name="T17" fmla="*/ 4652 w 4652"/>
              <a:gd name="T18" fmla="*/ 391 h 39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652" h="391">
                <a:moveTo>
                  <a:pt x="136" y="0"/>
                </a:moveTo>
                <a:lnTo>
                  <a:pt x="4421" y="201"/>
                </a:lnTo>
                <a:lnTo>
                  <a:pt x="4652" y="314"/>
                </a:lnTo>
                <a:lnTo>
                  <a:pt x="0" y="391"/>
                </a:lnTo>
                <a:lnTo>
                  <a:pt x="136" y="0"/>
                </a:lnTo>
                <a:close/>
              </a:path>
            </a:pathLst>
          </a:custGeom>
          <a:solidFill>
            <a:srgbClr val="C8E0FF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AF8C1147-7921-2C44-97B0-EC970212B6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828675"/>
            <a:ext cx="6645299" cy="609600"/>
          </a:xfrm>
        </p:spPr>
        <p:txBody>
          <a:bodyPr/>
          <a:lstStyle/>
          <a:p>
            <a:pPr eaLnBrk="1" hangingPunct="1"/>
            <a:r>
              <a:rPr lang="en-US" altLang="en-US" sz="4900"/>
              <a:t>II.</a:t>
            </a:r>
            <a:r>
              <a:rPr lang="en-US" altLang="en-US" sz="3700"/>
              <a:t> Invariance under Negation</a:t>
            </a:r>
          </a:p>
        </p:txBody>
      </p:sp>
      <p:sp>
        <p:nvSpPr>
          <p:cNvPr id="34821" name="Rectangle 4">
            <a:extLst>
              <a:ext uri="{FF2B5EF4-FFF2-40B4-BE49-F238E27FC236}">
                <a16:creationId xmlns:a16="http://schemas.microsoft.com/office/drawing/2014/main" id="{3E8E9E8B-F370-F44C-A92C-A53D039BE9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 </a:t>
            </a:r>
          </a:p>
        </p:txBody>
      </p:sp>
      <p:sp>
        <p:nvSpPr>
          <p:cNvPr id="34822" name="Rectangle 6">
            <a:extLst>
              <a:ext uri="{FF2B5EF4-FFF2-40B4-BE49-F238E27FC236}">
                <a16:creationId xmlns:a16="http://schemas.microsoft.com/office/drawing/2014/main" id="{B82BAF3F-F3AC-B943-B452-18C5316253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063" y="311150"/>
            <a:ext cx="1517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/>
              <a:t>Justification…</a:t>
            </a:r>
          </a:p>
        </p:txBody>
      </p:sp>
      <p:sp>
        <p:nvSpPr>
          <p:cNvPr id="34823" name="Rectangle 7">
            <a:extLst>
              <a:ext uri="{FF2B5EF4-FFF2-40B4-BE49-F238E27FC236}">
                <a16:creationId xmlns:a16="http://schemas.microsoft.com/office/drawing/2014/main" id="{AD686ABA-68BA-2446-BC22-6593D8A75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825" y="2116138"/>
            <a:ext cx="1547813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r"/>
            <a:r>
              <a:rPr lang="en-US" altLang="en-US"/>
              <a:t>Equal (neutral) support for h in [0,1] and outside [0,1].</a:t>
            </a:r>
          </a:p>
        </p:txBody>
      </p:sp>
      <p:sp>
        <p:nvSpPr>
          <p:cNvPr id="34824" name="Freeform 9">
            <a:extLst>
              <a:ext uri="{FF2B5EF4-FFF2-40B4-BE49-F238E27FC236}">
                <a16:creationId xmlns:a16="http://schemas.microsoft.com/office/drawing/2014/main" id="{D62B087B-D35A-B64A-836A-371FEBC6BF32}"/>
              </a:ext>
            </a:extLst>
          </p:cNvPr>
          <p:cNvSpPr>
            <a:spLocks/>
          </p:cNvSpPr>
          <p:nvPr/>
        </p:nvSpPr>
        <p:spPr bwMode="auto">
          <a:xfrm>
            <a:off x="2698750" y="2674938"/>
            <a:ext cx="5561013" cy="22225"/>
          </a:xfrm>
          <a:custGeom>
            <a:avLst/>
            <a:gdLst>
              <a:gd name="T0" fmla="*/ 0 w 3503"/>
              <a:gd name="T1" fmla="*/ 0 h 14"/>
              <a:gd name="T2" fmla="*/ 1168 w 3503"/>
              <a:gd name="T3" fmla="*/ 12 h 14"/>
              <a:gd name="T4" fmla="*/ 2448 w 3503"/>
              <a:gd name="T5" fmla="*/ 12 h 14"/>
              <a:gd name="T6" fmla="*/ 3503 w 3503"/>
              <a:gd name="T7" fmla="*/ 12 h 14"/>
              <a:gd name="T8" fmla="*/ 0 60000 65536"/>
              <a:gd name="T9" fmla="*/ 0 60000 65536"/>
              <a:gd name="T10" fmla="*/ 0 60000 65536"/>
              <a:gd name="T11" fmla="*/ 0 60000 65536"/>
              <a:gd name="T12" fmla="*/ 0 w 3503"/>
              <a:gd name="T13" fmla="*/ 0 h 14"/>
              <a:gd name="T14" fmla="*/ 3503 w 3503"/>
              <a:gd name="T15" fmla="*/ 14 h 1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503" h="14">
                <a:moveTo>
                  <a:pt x="0" y="0"/>
                </a:moveTo>
                <a:cubicBezTo>
                  <a:pt x="195" y="2"/>
                  <a:pt x="760" y="10"/>
                  <a:pt x="1168" y="12"/>
                </a:cubicBezTo>
                <a:cubicBezTo>
                  <a:pt x="1576" y="14"/>
                  <a:pt x="2059" y="12"/>
                  <a:pt x="2448" y="12"/>
                </a:cubicBezTo>
                <a:cubicBezTo>
                  <a:pt x="2837" y="12"/>
                  <a:pt x="3283" y="12"/>
                  <a:pt x="3503" y="12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34825" name="Rectangle 10">
            <a:extLst>
              <a:ext uri="{FF2B5EF4-FFF2-40B4-BE49-F238E27FC236}">
                <a16:creationId xmlns:a16="http://schemas.microsoft.com/office/drawing/2014/main" id="{E994C4EE-29C9-084A-88B3-EDAF22BF0B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1275" y="2760663"/>
            <a:ext cx="2857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34826" name="Rectangle 11">
            <a:extLst>
              <a:ext uri="{FF2B5EF4-FFF2-40B4-BE49-F238E27FC236}">
                <a16:creationId xmlns:a16="http://schemas.microsoft.com/office/drawing/2014/main" id="{1D03CC95-313E-5747-9E87-6EB9C6ACD1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3938" y="2751138"/>
            <a:ext cx="2857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34827" name="Rectangle 12">
            <a:extLst>
              <a:ext uri="{FF2B5EF4-FFF2-40B4-BE49-F238E27FC236}">
                <a16:creationId xmlns:a16="http://schemas.microsoft.com/office/drawing/2014/main" id="{135F3C72-DCA4-9047-B788-1189942623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8825" y="2751138"/>
            <a:ext cx="2857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34828" name="Rectangle 13">
            <a:extLst>
              <a:ext uri="{FF2B5EF4-FFF2-40B4-BE49-F238E27FC236}">
                <a16:creationId xmlns:a16="http://schemas.microsoft.com/office/drawing/2014/main" id="{2F2A359A-8248-5A4B-B34C-9F6818681D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0850" y="2751138"/>
            <a:ext cx="2857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34829" name="Rectangle 14">
            <a:extLst>
              <a:ext uri="{FF2B5EF4-FFF2-40B4-BE49-F238E27FC236}">
                <a16:creationId xmlns:a16="http://schemas.microsoft.com/office/drawing/2014/main" id="{E5CC5403-D393-8D40-A257-4EF8D30CC8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3188" y="2760663"/>
            <a:ext cx="2857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34830" name="Rectangle 15">
            <a:extLst>
              <a:ext uri="{FF2B5EF4-FFF2-40B4-BE49-F238E27FC236}">
                <a16:creationId xmlns:a16="http://schemas.microsoft.com/office/drawing/2014/main" id="{495877C2-7DD9-4E4F-B007-528AB89B55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3313" y="2751138"/>
            <a:ext cx="2857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34831" name="Rectangle 16">
            <a:extLst>
              <a:ext uri="{FF2B5EF4-FFF2-40B4-BE49-F238E27FC236}">
                <a16:creationId xmlns:a16="http://schemas.microsoft.com/office/drawing/2014/main" id="{80744CA9-1BDC-0C49-9EE5-E0630337A9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7263" y="2289175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3600"/>
              <a:t>h</a:t>
            </a:r>
          </a:p>
        </p:txBody>
      </p:sp>
      <p:sp>
        <p:nvSpPr>
          <p:cNvPr id="34832" name="Line 17">
            <a:extLst>
              <a:ext uri="{FF2B5EF4-FFF2-40B4-BE49-F238E27FC236}">
                <a16:creationId xmlns:a16="http://schemas.microsoft.com/office/drawing/2014/main" id="{AD5ED38C-F9E4-094B-A15D-8F835A45A6A9}"/>
              </a:ext>
            </a:extLst>
          </p:cNvPr>
          <p:cNvSpPr>
            <a:spLocks noChangeShapeType="1"/>
          </p:cNvSpPr>
          <p:nvPr/>
        </p:nvSpPr>
        <p:spPr bwMode="auto">
          <a:xfrm>
            <a:off x="2708275" y="2605088"/>
            <a:ext cx="0" cy="1793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33" name="Line 18">
            <a:extLst>
              <a:ext uri="{FF2B5EF4-FFF2-40B4-BE49-F238E27FC236}">
                <a16:creationId xmlns:a16="http://schemas.microsoft.com/office/drawing/2014/main" id="{CEBDD868-FE44-B148-B6E4-411151D99D41}"/>
              </a:ext>
            </a:extLst>
          </p:cNvPr>
          <p:cNvSpPr>
            <a:spLocks noChangeShapeType="1"/>
          </p:cNvSpPr>
          <p:nvPr/>
        </p:nvSpPr>
        <p:spPr bwMode="auto">
          <a:xfrm>
            <a:off x="3705225" y="2605088"/>
            <a:ext cx="0" cy="1793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34" name="Line 19">
            <a:extLst>
              <a:ext uri="{FF2B5EF4-FFF2-40B4-BE49-F238E27FC236}">
                <a16:creationId xmlns:a16="http://schemas.microsoft.com/office/drawing/2014/main" id="{12C5BC66-6743-0C41-A3C6-9740AC1BBA41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4238" y="2605088"/>
            <a:ext cx="0" cy="1793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35" name="Line 20">
            <a:extLst>
              <a:ext uri="{FF2B5EF4-FFF2-40B4-BE49-F238E27FC236}">
                <a16:creationId xmlns:a16="http://schemas.microsoft.com/office/drawing/2014/main" id="{8B5324B4-BCF9-D34D-8D7A-E8A38924EBBE}"/>
              </a:ext>
            </a:extLst>
          </p:cNvPr>
          <p:cNvSpPr>
            <a:spLocks noChangeShapeType="1"/>
          </p:cNvSpPr>
          <p:nvPr/>
        </p:nvSpPr>
        <p:spPr bwMode="auto">
          <a:xfrm>
            <a:off x="5672138" y="2605088"/>
            <a:ext cx="0" cy="1793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36" name="Line 21">
            <a:extLst>
              <a:ext uri="{FF2B5EF4-FFF2-40B4-BE49-F238E27FC236}">
                <a16:creationId xmlns:a16="http://schemas.microsoft.com/office/drawing/2014/main" id="{4A140A3E-3A07-DD4C-83C5-234BEBBFD10D}"/>
              </a:ext>
            </a:extLst>
          </p:cNvPr>
          <p:cNvSpPr>
            <a:spLocks noChangeShapeType="1"/>
          </p:cNvSpPr>
          <p:nvPr/>
        </p:nvSpPr>
        <p:spPr bwMode="auto">
          <a:xfrm>
            <a:off x="6604000" y="2605088"/>
            <a:ext cx="0" cy="1793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37" name="Line 22">
            <a:extLst>
              <a:ext uri="{FF2B5EF4-FFF2-40B4-BE49-F238E27FC236}">
                <a16:creationId xmlns:a16="http://schemas.microsoft.com/office/drawing/2014/main" id="{69E38710-2DA7-3C43-A752-E0E591ADB999}"/>
              </a:ext>
            </a:extLst>
          </p:cNvPr>
          <p:cNvSpPr>
            <a:spLocks noChangeShapeType="1"/>
          </p:cNvSpPr>
          <p:nvPr/>
        </p:nvSpPr>
        <p:spPr bwMode="auto">
          <a:xfrm>
            <a:off x="7572375" y="2605088"/>
            <a:ext cx="0" cy="1793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38" name="Line 23">
            <a:extLst>
              <a:ext uri="{FF2B5EF4-FFF2-40B4-BE49-F238E27FC236}">
                <a16:creationId xmlns:a16="http://schemas.microsoft.com/office/drawing/2014/main" id="{AD619174-B767-7249-A554-218540335130}"/>
              </a:ext>
            </a:extLst>
          </p:cNvPr>
          <p:cNvSpPr>
            <a:spLocks noChangeShapeType="1"/>
          </p:cNvSpPr>
          <p:nvPr/>
        </p:nvSpPr>
        <p:spPr bwMode="auto">
          <a:xfrm>
            <a:off x="8362950" y="2693988"/>
            <a:ext cx="1508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39" name="Line 24">
            <a:extLst>
              <a:ext uri="{FF2B5EF4-FFF2-40B4-BE49-F238E27FC236}">
                <a16:creationId xmlns:a16="http://schemas.microsoft.com/office/drawing/2014/main" id="{2CAF892D-F8A3-8042-8413-2F86BD1080ED}"/>
              </a:ext>
            </a:extLst>
          </p:cNvPr>
          <p:cNvSpPr>
            <a:spLocks noChangeShapeType="1"/>
          </p:cNvSpPr>
          <p:nvPr/>
        </p:nvSpPr>
        <p:spPr bwMode="auto">
          <a:xfrm>
            <a:off x="8588375" y="2693988"/>
            <a:ext cx="1508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4840" name="Group 25">
            <a:extLst>
              <a:ext uri="{FF2B5EF4-FFF2-40B4-BE49-F238E27FC236}">
                <a16:creationId xmlns:a16="http://schemas.microsoft.com/office/drawing/2014/main" id="{11F0D05C-A73A-3945-BD6B-EC9167E78CBC}"/>
              </a:ext>
            </a:extLst>
          </p:cNvPr>
          <p:cNvGrpSpPr>
            <a:grpSpLocks/>
          </p:cNvGrpSpPr>
          <p:nvPr/>
        </p:nvGrpSpPr>
        <p:grpSpPr bwMode="auto">
          <a:xfrm>
            <a:off x="2767013" y="2008188"/>
            <a:ext cx="889000" cy="519112"/>
            <a:chOff x="1002" y="1802"/>
            <a:chExt cx="560" cy="327"/>
          </a:xfrm>
        </p:grpSpPr>
        <p:sp>
          <p:nvSpPr>
            <p:cNvPr id="34874" name="Freeform 26">
              <a:extLst>
                <a:ext uri="{FF2B5EF4-FFF2-40B4-BE49-F238E27FC236}">
                  <a16:creationId xmlns:a16="http://schemas.microsoft.com/office/drawing/2014/main" id="{6066300E-D1A5-9245-A4D1-86287501F0C1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1002" y="2056"/>
              <a:ext cx="560" cy="27"/>
            </a:xfrm>
            <a:custGeom>
              <a:avLst/>
              <a:gdLst>
                <a:gd name="T0" fmla="*/ 0 w 119"/>
                <a:gd name="T1" fmla="*/ 0 h 1"/>
                <a:gd name="T2" fmla="*/ 119 w 119"/>
                <a:gd name="T3" fmla="*/ 0 h 1"/>
                <a:gd name="T4" fmla="*/ 0 60000 65536"/>
                <a:gd name="T5" fmla="*/ 0 60000 65536"/>
                <a:gd name="T6" fmla="*/ 0 w 119"/>
                <a:gd name="T7" fmla="*/ 0 h 1"/>
                <a:gd name="T8" fmla="*/ 119 w 119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9" h="1">
                  <a:moveTo>
                    <a:pt x="0" y="0"/>
                  </a:moveTo>
                  <a:cubicBezTo>
                    <a:pt x="20" y="0"/>
                    <a:pt x="94" y="0"/>
                    <a:pt x="119" y="0"/>
                  </a:cubicBezTo>
                </a:path>
              </a:pathLst>
            </a:custGeom>
            <a:noFill/>
            <a:ln w="76200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75" name="Rectangle 27">
              <a:extLst>
                <a:ext uri="{FF2B5EF4-FFF2-40B4-BE49-F238E27FC236}">
                  <a16:creationId xmlns:a16="http://schemas.microsoft.com/office/drawing/2014/main" id="{AD434B47-871E-A749-94F0-89950A0B30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6" y="1802"/>
              <a:ext cx="19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800">
                  <a:solidFill>
                    <a:srgbClr val="FF00FF"/>
                  </a:solidFill>
                </a:rPr>
                <a:t>I</a:t>
              </a:r>
            </a:p>
          </p:txBody>
        </p:sp>
      </p:grpSp>
      <p:sp>
        <p:nvSpPr>
          <p:cNvPr id="34841" name="Freeform 29">
            <a:extLst>
              <a:ext uri="{FF2B5EF4-FFF2-40B4-BE49-F238E27FC236}">
                <a16:creationId xmlns:a16="http://schemas.microsoft.com/office/drawing/2014/main" id="{168B4673-9ED4-9746-AE41-B12FC2BFD84F}"/>
              </a:ext>
            </a:extLst>
          </p:cNvPr>
          <p:cNvSpPr>
            <a:spLocks/>
          </p:cNvSpPr>
          <p:nvPr/>
        </p:nvSpPr>
        <p:spPr bwMode="auto">
          <a:xfrm>
            <a:off x="3763963" y="2455863"/>
            <a:ext cx="4411662" cy="1587"/>
          </a:xfrm>
          <a:custGeom>
            <a:avLst/>
            <a:gdLst>
              <a:gd name="T0" fmla="*/ 0 w 2779"/>
              <a:gd name="T1" fmla="*/ 0 h 1"/>
              <a:gd name="T2" fmla="*/ 2779 w 2779"/>
              <a:gd name="T3" fmla="*/ 0 h 1"/>
              <a:gd name="T4" fmla="*/ 0 60000 65536"/>
              <a:gd name="T5" fmla="*/ 0 60000 65536"/>
              <a:gd name="T6" fmla="*/ 0 w 2779"/>
              <a:gd name="T7" fmla="*/ 0 h 1"/>
              <a:gd name="T8" fmla="*/ 2779 w 2779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779" h="1">
                <a:moveTo>
                  <a:pt x="0" y="0"/>
                </a:moveTo>
                <a:cubicBezTo>
                  <a:pt x="463" y="0"/>
                  <a:pt x="2200" y="0"/>
                  <a:pt x="2779" y="0"/>
                </a:cubicBezTo>
              </a:path>
            </a:pathLst>
          </a:custGeom>
          <a:noFill/>
          <a:ln w="762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34842" name="Rectangle 30">
            <a:extLst>
              <a:ext uri="{FF2B5EF4-FFF2-40B4-BE49-F238E27FC236}">
                <a16:creationId xmlns:a16="http://schemas.microsoft.com/office/drawing/2014/main" id="{C08A4B1D-DA13-B14D-92EC-10E1936488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0538" y="1971675"/>
            <a:ext cx="3032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>
                <a:solidFill>
                  <a:srgbClr val="FF00FF"/>
                </a:solidFill>
              </a:rPr>
              <a:t>I</a:t>
            </a:r>
          </a:p>
        </p:txBody>
      </p:sp>
      <p:grpSp>
        <p:nvGrpSpPr>
          <p:cNvPr id="3" name="Group 107">
            <a:extLst>
              <a:ext uri="{FF2B5EF4-FFF2-40B4-BE49-F238E27FC236}">
                <a16:creationId xmlns:a16="http://schemas.microsoft.com/office/drawing/2014/main" id="{0CF9BDA6-94BE-F946-802E-693F75112FA6}"/>
              </a:ext>
            </a:extLst>
          </p:cNvPr>
          <p:cNvGrpSpPr>
            <a:grpSpLocks/>
          </p:cNvGrpSpPr>
          <p:nvPr/>
        </p:nvGrpSpPr>
        <p:grpSpPr bwMode="auto">
          <a:xfrm>
            <a:off x="601663" y="5634038"/>
            <a:ext cx="5913437" cy="457200"/>
            <a:chOff x="379" y="3549"/>
            <a:chExt cx="3725" cy="288"/>
          </a:xfrm>
        </p:grpSpPr>
        <p:sp>
          <p:nvSpPr>
            <p:cNvPr id="34870" name="Freeform 75">
              <a:extLst>
                <a:ext uri="{FF2B5EF4-FFF2-40B4-BE49-F238E27FC236}">
                  <a16:creationId xmlns:a16="http://schemas.microsoft.com/office/drawing/2014/main" id="{0F8B002F-BBA8-2144-AB9B-DA629B01547D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" y="3614"/>
              <a:ext cx="646" cy="178"/>
            </a:xfrm>
            <a:custGeom>
              <a:avLst/>
              <a:gdLst>
                <a:gd name="T0" fmla="*/ 18 w 646"/>
                <a:gd name="T1" fmla="*/ 0 h 178"/>
                <a:gd name="T2" fmla="*/ 622 w 646"/>
                <a:gd name="T3" fmla="*/ 12 h 178"/>
                <a:gd name="T4" fmla="*/ 646 w 646"/>
                <a:gd name="T5" fmla="*/ 178 h 178"/>
                <a:gd name="T6" fmla="*/ 0 w 646"/>
                <a:gd name="T7" fmla="*/ 166 h 178"/>
                <a:gd name="T8" fmla="*/ 18 w 646"/>
                <a:gd name="T9" fmla="*/ 0 h 1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46"/>
                <a:gd name="T16" fmla="*/ 0 h 178"/>
                <a:gd name="T17" fmla="*/ 646 w 646"/>
                <a:gd name="T18" fmla="*/ 178 h 17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46" h="178">
                  <a:moveTo>
                    <a:pt x="18" y="0"/>
                  </a:moveTo>
                  <a:lnTo>
                    <a:pt x="622" y="12"/>
                  </a:lnTo>
                  <a:lnTo>
                    <a:pt x="646" y="178"/>
                  </a:lnTo>
                  <a:lnTo>
                    <a:pt x="0" y="16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71" name="Freeform 76">
              <a:extLst>
                <a:ext uri="{FF2B5EF4-FFF2-40B4-BE49-F238E27FC236}">
                  <a16:creationId xmlns:a16="http://schemas.microsoft.com/office/drawing/2014/main" id="{E65B07BE-C635-1C49-B85D-0CE72B3E1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71" y="3591"/>
              <a:ext cx="646" cy="178"/>
            </a:xfrm>
            <a:custGeom>
              <a:avLst/>
              <a:gdLst>
                <a:gd name="T0" fmla="*/ 18 w 646"/>
                <a:gd name="T1" fmla="*/ 0 h 178"/>
                <a:gd name="T2" fmla="*/ 622 w 646"/>
                <a:gd name="T3" fmla="*/ 12 h 178"/>
                <a:gd name="T4" fmla="*/ 646 w 646"/>
                <a:gd name="T5" fmla="*/ 178 h 178"/>
                <a:gd name="T6" fmla="*/ 0 w 646"/>
                <a:gd name="T7" fmla="*/ 166 h 178"/>
                <a:gd name="T8" fmla="*/ 18 w 646"/>
                <a:gd name="T9" fmla="*/ 0 h 1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46"/>
                <a:gd name="T16" fmla="*/ 0 h 178"/>
                <a:gd name="T17" fmla="*/ 646 w 646"/>
                <a:gd name="T18" fmla="*/ 178 h 17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46" h="178">
                  <a:moveTo>
                    <a:pt x="18" y="0"/>
                  </a:moveTo>
                  <a:lnTo>
                    <a:pt x="622" y="12"/>
                  </a:lnTo>
                  <a:lnTo>
                    <a:pt x="646" y="178"/>
                  </a:lnTo>
                  <a:lnTo>
                    <a:pt x="0" y="16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C8FF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72" name="Freeform 77">
              <a:extLst>
                <a:ext uri="{FF2B5EF4-FFF2-40B4-BE49-F238E27FC236}">
                  <a16:creationId xmlns:a16="http://schemas.microsoft.com/office/drawing/2014/main" id="{1F70FC71-55A5-8742-A14B-0A1403A42D9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4" y="3591"/>
              <a:ext cx="646" cy="178"/>
            </a:xfrm>
            <a:custGeom>
              <a:avLst/>
              <a:gdLst>
                <a:gd name="T0" fmla="*/ 18 w 646"/>
                <a:gd name="T1" fmla="*/ 0 h 178"/>
                <a:gd name="T2" fmla="*/ 622 w 646"/>
                <a:gd name="T3" fmla="*/ 12 h 178"/>
                <a:gd name="T4" fmla="*/ 646 w 646"/>
                <a:gd name="T5" fmla="*/ 178 h 178"/>
                <a:gd name="T6" fmla="*/ 0 w 646"/>
                <a:gd name="T7" fmla="*/ 166 h 178"/>
                <a:gd name="T8" fmla="*/ 18 w 646"/>
                <a:gd name="T9" fmla="*/ 0 h 1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46"/>
                <a:gd name="T16" fmla="*/ 0 h 178"/>
                <a:gd name="T17" fmla="*/ 646 w 646"/>
                <a:gd name="T18" fmla="*/ 178 h 17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46" h="178">
                  <a:moveTo>
                    <a:pt x="18" y="0"/>
                  </a:moveTo>
                  <a:lnTo>
                    <a:pt x="622" y="12"/>
                  </a:lnTo>
                  <a:lnTo>
                    <a:pt x="646" y="178"/>
                  </a:lnTo>
                  <a:lnTo>
                    <a:pt x="0" y="16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73" name="Rectangle 79">
              <a:extLst>
                <a:ext uri="{FF2B5EF4-FFF2-40B4-BE49-F238E27FC236}">
                  <a16:creationId xmlns:a16="http://schemas.microsoft.com/office/drawing/2014/main" id="{565CC7CF-2547-D046-8709-A029E175E6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" y="3549"/>
              <a:ext cx="372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400"/>
                <a:t>[ h in [0,1] </a:t>
              </a:r>
              <a:r>
                <a:rPr lang="en-US" altLang="en-US" sz="2400" i="1"/>
                <a:t>OR</a:t>
              </a:r>
              <a:r>
                <a:rPr lang="en-US" altLang="en-US" sz="2400"/>
                <a:t> h in [1,2] | B]  = [ h in [0,1] | B]</a:t>
              </a:r>
            </a:p>
          </p:txBody>
        </p:sp>
      </p:grpSp>
      <p:sp>
        <p:nvSpPr>
          <p:cNvPr id="34844" name="Line 80">
            <a:extLst>
              <a:ext uri="{FF2B5EF4-FFF2-40B4-BE49-F238E27FC236}">
                <a16:creationId xmlns:a16="http://schemas.microsoft.com/office/drawing/2014/main" id="{2781896D-2900-4348-BB43-7F9610AA360A}"/>
              </a:ext>
            </a:extLst>
          </p:cNvPr>
          <p:cNvSpPr>
            <a:spLocks noChangeShapeType="1"/>
          </p:cNvSpPr>
          <p:nvPr/>
        </p:nvSpPr>
        <p:spPr bwMode="auto">
          <a:xfrm>
            <a:off x="8307388" y="2457450"/>
            <a:ext cx="150812" cy="0"/>
          </a:xfrm>
          <a:prstGeom prst="line">
            <a:avLst/>
          </a:prstGeom>
          <a:noFill/>
          <a:ln w="762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45" name="Line 81">
            <a:extLst>
              <a:ext uri="{FF2B5EF4-FFF2-40B4-BE49-F238E27FC236}">
                <a16:creationId xmlns:a16="http://schemas.microsoft.com/office/drawing/2014/main" id="{B0206E5B-02E1-4A49-B829-3B19F456E3D8}"/>
              </a:ext>
            </a:extLst>
          </p:cNvPr>
          <p:cNvSpPr>
            <a:spLocks noChangeShapeType="1"/>
          </p:cNvSpPr>
          <p:nvPr/>
        </p:nvSpPr>
        <p:spPr bwMode="auto">
          <a:xfrm>
            <a:off x="8532813" y="2457450"/>
            <a:ext cx="150812" cy="0"/>
          </a:xfrm>
          <a:prstGeom prst="line">
            <a:avLst/>
          </a:prstGeom>
          <a:noFill/>
          <a:ln w="762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106">
            <a:extLst>
              <a:ext uri="{FF2B5EF4-FFF2-40B4-BE49-F238E27FC236}">
                <a16:creationId xmlns:a16="http://schemas.microsoft.com/office/drawing/2014/main" id="{344EFF93-6608-5D48-A694-C745C03E7D0F}"/>
              </a:ext>
            </a:extLst>
          </p:cNvPr>
          <p:cNvGrpSpPr>
            <a:grpSpLocks/>
          </p:cNvGrpSpPr>
          <p:nvPr/>
        </p:nvGrpSpPr>
        <p:grpSpPr bwMode="auto">
          <a:xfrm>
            <a:off x="444500" y="3760788"/>
            <a:ext cx="8361363" cy="1214437"/>
            <a:chOff x="280" y="2165"/>
            <a:chExt cx="5267" cy="765"/>
          </a:xfrm>
        </p:grpSpPr>
        <p:sp>
          <p:nvSpPr>
            <p:cNvPr id="34847" name="Rectangle 82">
              <a:extLst>
                <a:ext uri="{FF2B5EF4-FFF2-40B4-BE49-F238E27FC236}">
                  <a16:creationId xmlns:a16="http://schemas.microsoft.com/office/drawing/2014/main" id="{82AD92FE-D0D6-064C-8A73-686CDF2A31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" y="2256"/>
              <a:ext cx="975" cy="6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r"/>
              <a:r>
                <a:rPr lang="en-US" altLang="en-US"/>
                <a:t>Equal (neutral) support for h in [0,2] and outside [0,2].</a:t>
              </a:r>
            </a:p>
          </p:txBody>
        </p:sp>
        <p:sp>
          <p:nvSpPr>
            <p:cNvPr id="34848" name="Freeform 83">
              <a:extLst>
                <a:ext uri="{FF2B5EF4-FFF2-40B4-BE49-F238E27FC236}">
                  <a16:creationId xmlns:a16="http://schemas.microsoft.com/office/drawing/2014/main" id="{1EEC5DD2-4C54-2B48-BF75-E7815D29417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42" y="2608"/>
              <a:ext cx="3503" cy="14"/>
            </a:xfrm>
            <a:custGeom>
              <a:avLst/>
              <a:gdLst>
                <a:gd name="T0" fmla="*/ 0 w 3503"/>
                <a:gd name="T1" fmla="*/ 0 h 14"/>
                <a:gd name="T2" fmla="*/ 1168 w 3503"/>
                <a:gd name="T3" fmla="*/ 12 h 14"/>
                <a:gd name="T4" fmla="*/ 2448 w 3503"/>
                <a:gd name="T5" fmla="*/ 12 h 14"/>
                <a:gd name="T6" fmla="*/ 3503 w 3503"/>
                <a:gd name="T7" fmla="*/ 12 h 1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503"/>
                <a:gd name="T13" fmla="*/ 0 h 14"/>
                <a:gd name="T14" fmla="*/ 3503 w 3503"/>
                <a:gd name="T15" fmla="*/ 14 h 1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503" h="14">
                  <a:moveTo>
                    <a:pt x="0" y="0"/>
                  </a:moveTo>
                  <a:cubicBezTo>
                    <a:pt x="195" y="2"/>
                    <a:pt x="760" y="10"/>
                    <a:pt x="1168" y="12"/>
                  </a:cubicBezTo>
                  <a:cubicBezTo>
                    <a:pt x="1576" y="14"/>
                    <a:pt x="2059" y="12"/>
                    <a:pt x="2448" y="12"/>
                  </a:cubicBezTo>
                  <a:cubicBezTo>
                    <a:pt x="2837" y="12"/>
                    <a:pt x="3283" y="12"/>
                    <a:pt x="3503" y="12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49" name="Rectangle 84">
              <a:extLst>
                <a:ext uri="{FF2B5EF4-FFF2-40B4-BE49-F238E27FC236}">
                  <a16:creationId xmlns:a16="http://schemas.microsoft.com/office/drawing/2014/main" id="{6C6A90A3-F5C6-4D41-97CE-7BD3701A2F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8" y="2662"/>
              <a:ext cx="1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/>
                <a:t>0</a:t>
              </a:r>
            </a:p>
          </p:txBody>
        </p:sp>
        <p:sp>
          <p:nvSpPr>
            <p:cNvPr id="34850" name="Rectangle 85">
              <a:extLst>
                <a:ext uri="{FF2B5EF4-FFF2-40B4-BE49-F238E27FC236}">
                  <a16:creationId xmlns:a16="http://schemas.microsoft.com/office/drawing/2014/main" id="{159045C5-6E82-9444-9925-1397FD5BE9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" y="2656"/>
              <a:ext cx="1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/>
                <a:t>1</a:t>
              </a:r>
            </a:p>
          </p:txBody>
        </p:sp>
        <p:sp>
          <p:nvSpPr>
            <p:cNvPr id="34851" name="Rectangle 86">
              <a:extLst>
                <a:ext uri="{FF2B5EF4-FFF2-40B4-BE49-F238E27FC236}">
                  <a16:creationId xmlns:a16="http://schemas.microsoft.com/office/drawing/2014/main" id="{64911A4C-C2D4-9F46-A89F-958FDC4343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0" y="2656"/>
              <a:ext cx="1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/>
                <a:t>2</a:t>
              </a:r>
            </a:p>
          </p:txBody>
        </p:sp>
        <p:sp>
          <p:nvSpPr>
            <p:cNvPr id="34852" name="Rectangle 87">
              <a:extLst>
                <a:ext uri="{FF2B5EF4-FFF2-40B4-BE49-F238E27FC236}">
                  <a16:creationId xmlns:a16="http://schemas.microsoft.com/office/drawing/2014/main" id="{79E72385-65BD-8D49-9C72-E48BD5814D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6" y="2656"/>
              <a:ext cx="1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/>
                <a:t>3</a:t>
              </a:r>
            </a:p>
          </p:txBody>
        </p:sp>
        <p:sp>
          <p:nvSpPr>
            <p:cNvPr id="34853" name="Rectangle 88">
              <a:extLst>
                <a:ext uri="{FF2B5EF4-FFF2-40B4-BE49-F238E27FC236}">
                  <a16:creationId xmlns:a16="http://schemas.microsoft.com/office/drawing/2014/main" id="{AE0B36BF-D163-E241-8EFF-B7D1B7ACE6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7" y="2662"/>
              <a:ext cx="1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/>
                <a:t>4</a:t>
              </a:r>
            </a:p>
          </p:txBody>
        </p:sp>
        <p:sp>
          <p:nvSpPr>
            <p:cNvPr id="34854" name="Rectangle 89">
              <a:extLst>
                <a:ext uri="{FF2B5EF4-FFF2-40B4-BE49-F238E27FC236}">
                  <a16:creationId xmlns:a16="http://schemas.microsoft.com/office/drawing/2014/main" id="{F8E46E34-3F8E-2546-BE3B-A6D9E46413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7" y="2656"/>
              <a:ext cx="1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/>
                <a:t>5</a:t>
              </a:r>
            </a:p>
          </p:txBody>
        </p:sp>
        <p:sp>
          <p:nvSpPr>
            <p:cNvPr id="34855" name="Rectangle 90">
              <a:extLst>
                <a:ext uri="{FF2B5EF4-FFF2-40B4-BE49-F238E27FC236}">
                  <a16:creationId xmlns:a16="http://schemas.microsoft.com/office/drawing/2014/main" id="{BFBBE13D-F18A-E14C-8F01-4B401F8956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5" y="2365"/>
              <a:ext cx="26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3600"/>
                <a:t>h</a:t>
              </a:r>
            </a:p>
          </p:txBody>
        </p:sp>
        <p:sp>
          <p:nvSpPr>
            <p:cNvPr id="34856" name="Line 91">
              <a:extLst>
                <a:ext uri="{FF2B5EF4-FFF2-40B4-BE49-F238E27FC236}">
                  <a16:creationId xmlns:a16="http://schemas.microsoft.com/office/drawing/2014/main" id="{4097B435-0049-2845-AFE4-468B0DA963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48" y="2564"/>
              <a:ext cx="0" cy="1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57" name="Line 92">
              <a:extLst>
                <a:ext uri="{FF2B5EF4-FFF2-40B4-BE49-F238E27FC236}">
                  <a16:creationId xmlns:a16="http://schemas.microsoft.com/office/drawing/2014/main" id="{7A3136A2-6531-724E-BF5F-2882AD406E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76" y="2564"/>
              <a:ext cx="0" cy="1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58" name="Line 93">
              <a:extLst>
                <a:ext uri="{FF2B5EF4-FFF2-40B4-BE49-F238E27FC236}">
                  <a16:creationId xmlns:a16="http://schemas.microsoft.com/office/drawing/2014/main" id="{C17E108F-1130-BF4D-B552-AA193E39FA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99" y="2564"/>
              <a:ext cx="0" cy="1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59" name="Line 94">
              <a:extLst>
                <a:ext uri="{FF2B5EF4-FFF2-40B4-BE49-F238E27FC236}">
                  <a16:creationId xmlns:a16="http://schemas.microsoft.com/office/drawing/2014/main" id="{8147AC2A-17AD-EA46-B3BB-BCB8B6D422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15" y="2564"/>
              <a:ext cx="0" cy="1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0" name="Line 95">
              <a:extLst>
                <a:ext uri="{FF2B5EF4-FFF2-40B4-BE49-F238E27FC236}">
                  <a16:creationId xmlns:a16="http://schemas.microsoft.com/office/drawing/2014/main" id="{14E38DBF-4844-B24A-AE1E-0CB3CDB69D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02" y="2564"/>
              <a:ext cx="0" cy="1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1" name="Line 96">
              <a:extLst>
                <a:ext uri="{FF2B5EF4-FFF2-40B4-BE49-F238E27FC236}">
                  <a16:creationId xmlns:a16="http://schemas.microsoft.com/office/drawing/2014/main" id="{8F176CF5-1D08-5242-9DA8-20F14E518A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12" y="2564"/>
              <a:ext cx="0" cy="1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2" name="Line 97">
              <a:extLst>
                <a:ext uri="{FF2B5EF4-FFF2-40B4-BE49-F238E27FC236}">
                  <a16:creationId xmlns:a16="http://schemas.microsoft.com/office/drawing/2014/main" id="{4AAB9825-87D3-EE48-AE61-E4E90B0149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10" y="2620"/>
              <a:ext cx="9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3" name="Line 98">
              <a:extLst>
                <a:ext uri="{FF2B5EF4-FFF2-40B4-BE49-F238E27FC236}">
                  <a16:creationId xmlns:a16="http://schemas.microsoft.com/office/drawing/2014/main" id="{152ED475-5C32-A445-91BA-C0179B2097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52" y="2620"/>
              <a:ext cx="9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4" name="Freeform 100">
              <a:extLst>
                <a:ext uri="{FF2B5EF4-FFF2-40B4-BE49-F238E27FC236}">
                  <a16:creationId xmlns:a16="http://schemas.microsoft.com/office/drawing/2014/main" id="{049D493D-ED6B-B14C-AE79-59BC6D9F1872}"/>
                </a:ext>
              </a:extLst>
            </p:cNvPr>
            <p:cNvSpPr>
              <a:spLocks/>
            </p:cNvSpPr>
            <p:nvPr/>
          </p:nvSpPr>
          <p:spPr bwMode="auto">
            <a:xfrm>
              <a:off x="1785" y="2470"/>
              <a:ext cx="1160" cy="1"/>
            </a:xfrm>
            <a:custGeom>
              <a:avLst/>
              <a:gdLst>
                <a:gd name="T0" fmla="*/ 0 w 1160"/>
                <a:gd name="T1" fmla="*/ 0 h 1"/>
                <a:gd name="T2" fmla="*/ 1160 w 1160"/>
                <a:gd name="T3" fmla="*/ 1 h 1"/>
                <a:gd name="T4" fmla="*/ 0 60000 65536"/>
                <a:gd name="T5" fmla="*/ 0 60000 65536"/>
                <a:gd name="T6" fmla="*/ 0 w 1160"/>
                <a:gd name="T7" fmla="*/ 0 h 1"/>
                <a:gd name="T8" fmla="*/ 1160 w 1160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60" h="1">
                  <a:moveTo>
                    <a:pt x="0" y="0"/>
                  </a:moveTo>
                  <a:cubicBezTo>
                    <a:pt x="193" y="0"/>
                    <a:pt x="918" y="1"/>
                    <a:pt x="1160" y="1"/>
                  </a:cubicBezTo>
                </a:path>
              </a:pathLst>
            </a:custGeom>
            <a:noFill/>
            <a:ln w="76200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65" name="Rectangle 101">
              <a:extLst>
                <a:ext uri="{FF2B5EF4-FFF2-40B4-BE49-F238E27FC236}">
                  <a16:creationId xmlns:a16="http://schemas.microsoft.com/office/drawing/2014/main" id="{B9089718-EA4C-B442-A790-A6F8BABD5C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3" y="2176"/>
              <a:ext cx="19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800">
                  <a:solidFill>
                    <a:srgbClr val="FF00FF"/>
                  </a:solidFill>
                </a:rPr>
                <a:t>I</a:t>
              </a:r>
            </a:p>
          </p:txBody>
        </p:sp>
        <p:sp>
          <p:nvSpPr>
            <p:cNvPr id="34866" name="Freeform 102">
              <a:extLst>
                <a:ext uri="{FF2B5EF4-FFF2-40B4-BE49-F238E27FC236}">
                  <a16:creationId xmlns:a16="http://schemas.microsoft.com/office/drawing/2014/main" id="{D86FFC17-C540-9B47-904E-820338CC58A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6" y="2470"/>
              <a:ext cx="2146" cy="7"/>
            </a:xfrm>
            <a:custGeom>
              <a:avLst/>
              <a:gdLst>
                <a:gd name="T0" fmla="*/ 0 w 2146"/>
                <a:gd name="T1" fmla="*/ 7 h 7"/>
                <a:gd name="T2" fmla="*/ 2146 w 2146"/>
                <a:gd name="T3" fmla="*/ 0 h 7"/>
                <a:gd name="T4" fmla="*/ 0 60000 65536"/>
                <a:gd name="T5" fmla="*/ 0 60000 65536"/>
                <a:gd name="T6" fmla="*/ 0 w 2146"/>
                <a:gd name="T7" fmla="*/ 0 h 7"/>
                <a:gd name="T8" fmla="*/ 2146 w 2146"/>
                <a:gd name="T9" fmla="*/ 7 h 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46" h="7">
                  <a:moveTo>
                    <a:pt x="0" y="7"/>
                  </a:moveTo>
                  <a:cubicBezTo>
                    <a:pt x="359" y="6"/>
                    <a:pt x="1699" y="2"/>
                    <a:pt x="2146" y="0"/>
                  </a:cubicBezTo>
                </a:path>
              </a:pathLst>
            </a:custGeom>
            <a:noFill/>
            <a:ln w="76200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867" name="Rectangle 103">
              <a:extLst>
                <a:ext uri="{FF2B5EF4-FFF2-40B4-BE49-F238E27FC236}">
                  <a16:creationId xmlns:a16="http://schemas.microsoft.com/office/drawing/2014/main" id="{19FAFBC7-11AD-E449-A9F6-E6D60CAB28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1" y="2165"/>
              <a:ext cx="19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800">
                  <a:solidFill>
                    <a:srgbClr val="FF00FF"/>
                  </a:solidFill>
                </a:rPr>
                <a:t>I</a:t>
              </a:r>
            </a:p>
          </p:txBody>
        </p:sp>
        <p:sp>
          <p:nvSpPr>
            <p:cNvPr id="34868" name="Line 104">
              <a:extLst>
                <a:ext uri="{FF2B5EF4-FFF2-40B4-BE49-F238E27FC236}">
                  <a16:creationId xmlns:a16="http://schemas.microsoft.com/office/drawing/2014/main" id="{76175729-FE6F-5344-9676-1A5B89A63D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75" y="2471"/>
              <a:ext cx="95" cy="0"/>
            </a:xfrm>
            <a:prstGeom prst="line">
              <a:avLst/>
            </a:prstGeom>
            <a:noFill/>
            <a:ln w="76200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9" name="Line 105">
              <a:extLst>
                <a:ext uri="{FF2B5EF4-FFF2-40B4-BE49-F238E27FC236}">
                  <a16:creationId xmlns:a16="http://schemas.microsoft.com/office/drawing/2014/main" id="{8246F1DC-9A2F-E241-AF79-932A7F67A9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17" y="2471"/>
              <a:ext cx="95" cy="0"/>
            </a:xfrm>
            <a:prstGeom prst="line">
              <a:avLst/>
            </a:prstGeom>
            <a:noFill/>
            <a:ln w="76200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>
            <a:extLst>
              <a:ext uri="{FF2B5EF4-FFF2-40B4-BE49-F238E27FC236}">
                <a16:creationId xmlns:a16="http://schemas.microsoft.com/office/drawing/2014/main" id="{57018D59-440C-1F48-B126-464A7EA44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2C74D669-2A8B-2D47-BC0B-4B712CD3FC1D}" type="slidenum">
              <a:rPr lang="en-US" altLang="en-US" sz="1400"/>
              <a:pPr/>
              <a:t>13</a:t>
            </a:fld>
            <a:endParaRPr lang="en-US" altLang="en-US" sz="1400"/>
          </a:p>
        </p:txBody>
      </p:sp>
      <p:sp>
        <p:nvSpPr>
          <p:cNvPr id="36867" name="Freeform 2">
            <a:extLst>
              <a:ext uri="{FF2B5EF4-FFF2-40B4-BE49-F238E27FC236}">
                <a16:creationId xmlns:a16="http://schemas.microsoft.com/office/drawing/2014/main" id="{8FF6E0BE-84DE-5440-B9EB-2F8F59A88FAF}"/>
              </a:ext>
            </a:extLst>
          </p:cNvPr>
          <p:cNvSpPr>
            <a:spLocks/>
          </p:cNvSpPr>
          <p:nvPr/>
        </p:nvSpPr>
        <p:spPr bwMode="auto">
          <a:xfrm>
            <a:off x="3048000" y="304800"/>
            <a:ext cx="5791200" cy="5768975"/>
          </a:xfrm>
          <a:custGeom>
            <a:avLst/>
            <a:gdLst>
              <a:gd name="T0" fmla="*/ 2160 w 3423"/>
              <a:gd name="T1" fmla="*/ 0 h 3744"/>
              <a:gd name="T2" fmla="*/ 3423 w 3423"/>
              <a:gd name="T3" fmla="*/ 2562 h 3744"/>
              <a:gd name="T4" fmla="*/ 624 w 3423"/>
              <a:gd name="T5" fmla="*/ 3744 h 3744"/>
              <a:gd name="T6" fmla="*/ 0 w 3423"/>
              <a:gd name="T7" fmla="*/ 912 h 3744"/>
              <a:gd name="T8" fmla="*/ 2160 w 3423"/>
              <a:gd name="T9" fmla="*/ 0 h 37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23"/>
              <a:gd name="T16" fmla="*/ 0 h 3744"/>
              <a:gd name="T17" fmla="*/ 3423 w 3423"/>
              <a:gd name="T18" fmla="*/ 3744 h 37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23" h="3744">
                <a:moveTo>
                  <a:pt x="2160" y="0"/>
                </a:moveTo>
                <a:lnTo>
                  <a:pt x="3423" y="2562"/>
                </a:lnTo>
                <a:lnTo>
                  <a:pt x="624" y="3744"/>
                </a:lnTo>
                <a:lnTo>
                  <a:pt x="0" y="912"/>
                </a:lnTo>
                <a:lnTo>
                  <a:pt x="2160" y="0"/>
                </a:lnTo>
                <a:close/>
              </a:path>
            </a:pathLst>
          </a:custGeom>
          <a:solidFill>
            <a:srgbClr val="C8E0FF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53E062C5-C170-8440-8FE0-58E7BD9CC7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4738" y="1016000"/>
            <a:ext cx="5060950" cy="4256088"/>
          </a:xfrm>
        </p:spPr>
        <p:txBody>
          <a:bodyPr/>
          <a:lstStyle/>
          <a:p>
            <a:pPr algn="r" eaLnBrk="1" hangingPunct="1"/>
            <a:r>
              <a:rPr lang="en-US" altLang="en-US" sz="6100"/>
              <a:t>Inductive Disjunctive Fallacy</a:t>
            </a:r>
          </a:p>
        </p:txBody>
      </p:sp>
      <p:sp>
        <p:nvSpPr>
          <p:cNvPr id="36869" name="Rectangle 4">
            <a:extLst>
              <a:ext uri="{FF2B5EF4-FFF2-40B4-BE49-F238E27FC236}">
                <a16:creationId xmlns:a16="http://schemas.microsoft.com/office/drawing/2014/main" id="{38ACF04E-00F0-0645-8669-C7F82EC27F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5">
            <a:extLst>
              <a:ext uri="{FF2B5EF4-FFF2-40B4-BE49-F238E27FC236}">
                <a16:creationId xmlns:a16="http://schemas.microsoft.com/office/drawing/2014/main" id="{2CE209BB-01E1-8943-BA50-76046F11F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D98FD7B0-BF69-8348-9755-85690F6E1BEF}" type="slidenum">
              <a:rPr lang="en-US" altLang="en-US" sz="1400"/>
              <a:pPr/>
              <a:t>14</a:t>
            </a:fld>
            <a:endParaRPr lang="en-US" altLang="en-US" sz="1400"/>
          </a:p>
        </p:txBody>
      </p:sp>
      <p:sp>
        <p:nvSpPr>
          <p:cNvPr id="38915" name="Freeform 15">
            <a:extLst>
              <a:ext uri="{FF2B5EF4-FFF2-40B4-BE49-F238E27FC236}">
                <a16:creationId xmlns:a16="http://schemas.microsoft.com/office/drawing/2014/main" id="{69B51970-FCAE-8C42-9FC1-092A27339C36}"/>
              </a:ext>
            </a:extLst>
          </p:cNvPr>
          <p:cNvSpPr>
            <a:spLocks/>
          </p:cNvSpPr>
          <p:nvPr/>
        </p:nvSpPr>
        <p:spPr bwMode="auto">
          <a:xfrm>
            <a:off x="1035050" y="442913"/>
            <a:ext cx="7196138" cy="1222375"/>
          </a:xfrm>
          <a:custGeom>
            <a:avLst/>
            <a:gdLst>
              <a:gd name="T0" fmla="*/ 0 w 4533"/>
              <a:gd name="T1" fmla="*/ 0 h 770"/>
              <a:gd name="T2" fmla="*/ 4533 w 4533"/>
              <a:gd name="T3" fmla="*/ 136 h 770"/>
              <a:gd name="T4" fmla="*/ 4521 w 4533"/>
              <a:gd name="T5" fmla="*/ 770 h 770"/>
              <a:gd name="T6" fmla="*/ 6 w 4533"/>
              <a:gd name="T7" fmla="*/ 758 h 770"/>
              <a:gd name="T8" fmla="*/ 0 w 4533"/>
              <a:gd name="T9" fmla="*/ 0 h 7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533"/>
              <a:gd name="T16" fmla="*/ 0 h 770"/>
              <a:gd name="T17" fmla="*/ 4533 w 4533"/>
              <a:gd name="T18" fmla="*/ 770 h 7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533" h="770">
                <a:moveTo>
                  <a:pt x="0" y="0"/>
                </a:moveTo>
                <a:lnTo>
                  <a:pt x="4533" y="136"/>
                </a:lnTo>
                <a:lnTo>
                  <a:pt x="4521" y="770"/>
                </a:lnTo>
                <a:lnTo>
                  <a:pt x="6" y="758"/>
                </a:lnTo>
                <a:lnTo>
                  <a:pt x="0" y="0"/>
                </a:lnTo>
                <a:close/>
              </a:path>
            </a:pathLst>
          </a:custGeom>
          <a:solidFill>
            <a:srgbClr val="C8E0FF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38916" name="Rectangle 2">
            <a:extLst>
              <a:ext uri="{FF2B5EF4-FFF2-40B4-BE49-F238E27FC236}">
                <a16:creationId xmlns:a16="http://schemas.microsoft.com/office/drawing/2014/main" id="{F0A048B9-9794-114F-BC05-3E82AE5548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7700" y="107950"/>
            <a:ext cx="2636838" cy="1728788"/>
          </a:xfrm>
        </p:spPr>
        <p:txBody>
          <a:bodyPr/>
          <a:lstStyle/>
          <a:p>
            <a:pPr algn="r" eaLnBrk="1" hangingPunct="1"/>
            <a:r>
              <a:rPr lang="en-US" altLang="en-US" sz="3200"/>
              <a:t>Completely neutral support</a:t>
            </a:r>
          </a:p>
        </p:txBody>
      </p:sp>
      <p:sp>
        <p:nvSpPr>
          <p:cNvPr id="38917" name="Rectangle 3">
            <a:extLst>
              <a:ext uri="{FF2B5EF4-FFF2-40B4-BE49-F238E27FC236}">
                <a16:creationId xmlns:a16="http://schemas.microsoft.com/office/drawing/2014/main" id="{BA4BA401-2D3F-2F4B-B411-B0A695C6DA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 </a:t>
            </a:r>
          </a:p>
        </p:txBody>
      </p:sp>
      <p:sp>
        <p:nvSpPr>
          <p:cNvPr id="38918" name="Rectangle 4">
            <a:extLst>
              <a:ext uri="{FF2B5EF4-FFF2-40B4-BE49-F238E27FC236}">
                <a16:creationId xmlns:a16="http://schemas.microsoft.com/office/drawing/2014/main" id="{6920C235-08A8-6A42-ABF5-EBB9D74F0D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8875" y="720725"/>
            <a:ext cx="17303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2400"/>
              <a:t>conflated with</a:t>
            </a:r>
          </a:p>
        </p:txBody>
      </p:sp>
      <p:sp>
        <p:nvSpPr>
          <p:cNvPr id="38919" name="Rectangle 5">
            <a:extLst>
              <a:ext uri="{FF2B5EF4-FFF2-40B4-BE49-F238E27FC236}">
                <a16:creationId xmlns:a16="http://schemas.microsoft.com/office/drawing/2014/main" id="{2DED380C-E2D2-6340-8C2B-87A7147770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4438" y="301625"/>
            <a:ext cx="2347912" cy="155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3200"/>
              <a:t>Strongly disfavoring support</a:t>
            </a:r>
          </a:p>
        </p:txBody>
      </p:sp>
      <p:sp>
        <p:nvSpPr>
          <p:cNvPr id="38920" name="Rectangle 7">
            <a:extLst>
              <a:ext uri="{FF2B5EF4-FFF2-40B4-BE49-F238E27FC236}">
                <a16:creationId xmlns:a16="http://schemas.microsoft.com/office/drawing/2014/main" id="{1399888C-B46C-EE47-8CE3-3B5C01D438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1450" y="2335213"/>
            <a:ext cx="3802063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3600"/>
              <a:t>a</a:t>
            </a:r>
            <a:r>
              <a:rPr lang="en-US" altLang="en-US" sz="3600" baseline="-25000"/>
              <a:t>1</a:t>
            </a:r>
          </a:p>
          <a:p>
            <a:pPr algn="ctr"/>
            <a:r>
              <a:rPr lang="en-US" altLang="en-US" sz="3600"/>
              <a:t>a</a:t>
            </a:r>
            <a:r>
              <a:rPr lang="en-US" altLang="en-US" sz="3600" baseline="-25000"/>
              <a:t>1</a:t>
            </a:r>
            <a:r>
              <a:rPr lang="en-US" altLang="en-US" sz="3600"/>
              <a:t> or a</a:t>
            </a:r>
            <a:r>
              <a:rPr lang="en-US" altLang="en-US" sz="3600" baseline="-25000"/>
              <a:t>2</a:t>
            </a:r>
          </a:p>
          <a:p>
            <a:pPr algn="ctr"/>
            <a:r>
              <a:rPr lang="en-US" altLang="en-US" sz="3600"/>
              <a:t>a</a:t>
            </a:r>
            <a:r>
              <a:rPr lang="en-US" altLang="en-US" sz="3600" baseline="-25000"/>
              <a:t>1</a:t>
            </a:r>
            <a:r>
              <a:rPr lang="en-US" altLang="en-US" sz="3600"/>
              <a:t> or a</a:t>
            </a:r>
            <a:r>
              <a:rPr lang="en-US" altLang="en-US" sz="3600" baseline="-25000"/>
              <a:t>2</a:t>
            </a:r>
            <a:r>
              <a:rPr lang="en-US" altLang="en-US" sz="3600"/>
              <a:t> or a</a:t>
            </a:r>
            <a:r>
              <a:rPr lang="en-US" altLang="en-US" sz="3600" baseline="-25000"/>
              <a:t>3</a:t>
            </a:r>
            <a:endParaRPr lang="en-US" altLang="en-US" sz="3600"/>
          </a:p>
          <a:p>
            <a:pPr algn="ctr"/>
            <a:r>
              <a:rPr lang="en-US" altLang="en-US" sz="3600"/>
              <a:t>…</a:t>
            </a:r>
          </a:p>
          <a:p>
            <a:pPr algn="ctr"/>
            <a:r>
              <a:rPr lang="en-US" altLang="en-US" sz="3600"/>
              <a:t> a</a:t>
            </a:r>
            <a:r>
              <a:rPr lang="en-US" altLang="en-US" sz="3600" baseline="-25000"/>
              <a:t>1</a:t>
            </a:r>
            <a:r>
              <a:rPr lang="en-US" altLang="en-US" sz="3600"/>
              <a:t> or a</a:t>
            </a:r>
            <a:r>
              <a:rPr lang="en-US" altLang="en-US" sz="3600" baseline="-25000"/>
              <a:t>2</a:t>
            </a:r>
            <a:r>
              <a:rPr lang="en-US" altLang="en-US" sz="3600"/>
              <a:t> or … or a</a:t>
            </a:r>
            <a:r>
              <a:rPr lang="en-US" altLang="en-US" sz="3600" baseline="-25000"/>
              <a:t>99</a:t>
            </a:r>
          </a:p>
        </p:txBody>
      </p:sp>
      <p:grpSp>
        <p:nvGrpSpPr>
          <p:cNvPr id="2" name="Group 17">
            <a:extLst>
              <a:ext uri="{FF2B5EF4-FFF2-40B4-BE49-F238E27FC236}">
                <a16:creationId xmlns:a16="http://schemas.microsoft.com/office/drawing/2014/main" id="{E0C549E1-094C-574B-B094-4302E5809623}"/>
              </a:ext>
            </a:extLst>
          </p:cNvPr>
          <p:cNvGrpSpPr>
            <a:grpSpLocks/>
          </p:cNvGrpSpPr>
          <p:nvPr/>
        </p:nvGrpSpPr>
        <p:grpSpPr bwMode="auto">
          <a:xfrm>
            <a:off x="652463" y="2049463"/>
            <a:ext cx="1454150" cy="3189287"/>
            <a:chOff x="411" y="1291"/>
            <a:chExt cx="916" cy="2009"/>
          </a:xfrm>
        </p:grpSpPr>
        <p:sp>
          <p:nvSpPr>
            <p:cNvPr id="38930" name="Rectangle 8">
              <a:extLst>
                <a:ext uri="{FF2B5EF4-FFF2-40B4-BE49-F238E27FC236}">
                  <a16:creationId xmlns:a16="http://schemas.microsoft.com/office/drawing/2014/main" id="{D29C8C37-AC30-484E-8FF9-04543C00BC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1" y="1291"/>
              <a:ext cx="91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/>
                <a:t>Neutral support</a:t>
              </a:r>
            </a:p>
          </p:txBody>
        </p:sp>
        <p:sp>
          <p:nvSpPr>
            <p:cNvPr id="38931" name="Rectangle 9">
              <a:extLst>
                <a:ext uri="{FF2B5EF4-FFF2-40B4-BE49-F238E27FC236}">
                  <a16:creationId xmlns:a16="http://schemas.microsoft.com/office/drawing/2014/main" id="{732CC27F-5432-F54A-BD42-ACFBC29E2A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" y="1492"/>
              <a:ext cx="340" cy="18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130000"/>
                </a:lnSpc>
              </a:pPr>
              <a:r>
                <a:rPr lang="en-US" altLang="en-US" sz="2800"/>
                <a:t>I</a:t>
              </a:r>
            </a:p>
            <a:p>
              <a:pPr algn="ctr">
                <a:lnSpc>
                  <a:spcPct val="130000"/>
                </a:lnSpc>
              </a:pPr>
              <a:r>
                <a:rPr lang="en-US" altLang="en-US" sz="2800"/>
                <a:t>I</a:t>
              </a:r>
            </a:p>
            <a:p>
              <a:pPr algn="ctr">
                <a:lnSpc>
                  <a:spcPct val="130000"/>
                </a:lnSpc>
              </a:pPr>
              <a:r>
                <a:rPr lang="en-US" altLang="en-US" sz="2800"/>
                <a:t>I</a:t>
              </a:r>
            </a:p>
            <a:p>
              <a:pPr algn="ctr">
                <a:lnSpc>
                  <a:spcPct val="130000"/>
                </a:lnSpc>
              </a:pPr>
              <a:r>
                <a:rPr lang="en-US" altLang="en-US" sz="2800"/>
                <a:t>…</a:t>
              </a:r>
            </a:p>
            <a:p>
              <a:pPr algn="ctr">
                <a:lnSpc>
                  <a:spcPct val="130000"/>
                </a:lnSpc>
              </a:pPr>
              <a:r>
                <a:rPr lang="en-US" altLang="en-US" sz="2800"/>
                <a:t>I</a:t>
              </a:r>
            </a:p>
          </p:txBody>
        </p:sp>
      </p:grpSp>
      <p:grpSp>
        <p:nvGrpSpPr>
          <p:cNvPr id="3" name="Group 19">
            <a:extLst>
              <a:ext uri="{FF2B5EF4-FFF2-40B4-BE49-F238E27FC236}">
                <a16:creationId xmlns:a16="http://schemas.microsoft.com/office/drawing/2014/main" id="{B3276F20-1D47-8446-8BB3-B751F50B077C}"/>
              </a:ext>
            </a:extLst>
          </p:cNvPr>
          <p:cNvGrpSpPr>
            <a:grpSpLocks/>
          </p:cNvGrpSpPr>
          <p:nvPr/>
        </p:nvGrpSpPr>
        <p:grpSpPr bwMode="auto">
          <a:xfrm>
            <a:off x="184150" y="5592763"/>
            <a:ext cx="8116888" cy="831850"/>
            <a:chOff x="116" y="3523"/>
            <a:chExt cx="5113" cy="524"/>
          </a:xfrm>
        </p:grpSpPr>
        <p:sp>
          <p:nvSpPr>
            <p:cNvPr id="38926" name="Freeform 16">
              <a:extLst>
                <a:ext uri="{FF2B5EF4-FFF2-40B4-BE49-F238E27FC236}">
                  <a16:creationId xmlns:a16="http://schemas.microsoft.com/office/drawing/2014/main" id="{7C86ECC2-01FB-5F4A-80B1-A25F60740AE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" y="3615"/>
              <a:ext cx="4599" cy="385"/>
            </a:xfrm>
            <a:custGeom>
              <a:avLst/>
              <a:gdLst>
                <a:gd name="T0" fmla="*/ 148 w 4599"/>
                <a:gd name="T1" fmla="*/ 24 h 385"/>
                <a:gd name="T2" fmla="*/ 4569 w 4599"/>
                <a:gd name="T3" fmla="*/ 0 h 385"/>
                <a:gd name="T4" fmla="*/ 4599 w 4599"/>
                <a:gd name="T5" fmla="*/ 338 h 385"/>
                <a:gd name="T6" fmla="*/ 0 w 4599"/>
                <a:gd name="T7" fmla="*/ 385 h 385"/>
                <a:gd name="T8" fmla="*/ 148 w 4599"/>
                <a:gd name="T9" fmla="*/ 24 h 3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599"/>
                <a:gd name="T16" fmla="*/ 0 h 385"/>
                <a:gd name="T17" fmla="*/ 4599 w 4599"/>
                <a:gd name="T18" fmla="*/ 385 h 38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599" h="385">
                  <a:moveTo>
                    <a:pt x="148" y="24"/>
                  </a:moveTo>
                  <a:lnTo>
                    <a:pt x="4569" y="0"/>
                  </a:lnTo>
                  <a:lnTo>
                    <a:pt x="4599" y="338"/>
                  </a:lnTo>
                  <a:lnTo>
                    <a:pt x="0" y="385"/>
                  </a:lnTo>
                  <a:lnTo>
                    <a:pt x="148" y="24"/>
                  </a:lnTo>
                  <a:close/>
                </a:path>
              </a:pathLst>
            </a:custGeom>
            <a:solidFill>
              <a:srgbClr val="FFC8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27" name="Rectangle 11">
              <a:extLst>
                <a:ext uri="{FF2B5EF4-FFF2-40B4-BE49-F238E27FC236}">
                  <a16:creationId xmlns:a16="http://schemas.microsoft.com/office/drawing/2014/main" id="{AE507F4B-E067-C941-A5FD-7B4E7D347E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" y="3523"/>
              <a:ext cx="2469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r"/>
              <a:r>
                <a:rPr lang="en-US" altLang="en-US" sz="2400"/>
                <a:t>Disjunction of very many neutrally supported outcomes</a:t>
              </a:r>
            </a:p>
          </p:txBody>
        </p:sp>
        <p:sp>
          <p:nvSpPr>
            <p:cNvPr id="38928" name="Rectangle 12">
              <a:extLst>
                <a:ext uri="{FF2B5EF4-FFF2-40B4-BE49-F238E27FC236}">
                  <a16:creationId xmlns:a16="http://schemas.microsoft.com/office/drawing/2014/main" id="{73B0AFE0-D348-5445-B506-CBACBE4D85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2" y="3658"/>
              <a:ext cx="68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400"/>
                <a:t>is NOT</a:t>
              </a:r>
            </a:p>
          </p:txBody>
        </p:sp>
        <p:sp>
          <p:nvSpPr>
            <p:cNvPr id="38929" name="Rectangle 13">
              <a:extLst>
                <a:ext uri="{FF2B5EF4-FFF2-40B4-BE49-F238E27FC236}">
                  <a16:creationId xmlns:a16="http://schemas.microsoft.com/office/drawing/2014/main" id="{52495382-03E3-634E-819D-56E5E2AB9B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1" y="3529"/>
              <a:ext cx="1748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400"/>
                <a:t>a strongly supported outcome.</a:t>
              </a:r>
            </a:p>
          </p:txBody>
        </p:sp>
      </p:grpSp>
      <p:grpSp>
        <p:nvGrpSpPr>
          <p:cNvPr id="4" name="Group 18">
            <a:extLst>
              <a:ext uri="{FF2B5EF4-FFF2-40B4-BE49-F238E27FC236}">
                <a16:creationId xmlns:a16="http://schemas.microsoft.com/office/drawing/2014/main" id="{7B195156-2B1B-5B44-9674-DDCBB416698D}"/>
              </a:ext>
            </a:extLst>
          </p:cNvPr>
          <p:cNvGrpSpPr>
            <a:grpSpLocks/>
          </p:cNvGrpSpPr>
          <p:nvPr/>
        </p:nvGrpSpPr>
        <p:grpSpPr bwMode="auto">
          <a:xfrm>
            <a:off x="6821488" y="2046288"/>
            <a:ext cx="1617662" cy="3130550"/>
            <a:chOff x="4297" y="1289"/>
            <a:chExt cx="1019" cy="1972"/>
          </a:xfrm>
        </p:grpSpPr>
        <p:sp>
          <p:nvSpPr>
            <p:cNvPr id="38924" name="Rectangle 10">
              <a:extLst>
                <a:ext uri="{FF2B5EF4-FFF2-40B4-BE49-F238E27FC236}">
                  <a16:creationId xmlns:a16="http://schemas.microsoft.com/office/drawing/2014/main" id="{EEE1E718-3ABB-3F4C-B93D-F18FADE95C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1478"/>
              <a:ext cx="1008" cy="17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en-US" sz="2400"/>
                <a:t>prob = 0.01</a:t>
              </a:r>
            </a:p>
            <a:p>
              <a:pPr>
                <a:lnSpc>
                  <a:spcPct val="150000"/>
                </a:lnSpc>
              </a:pPr>
              <a:r>
                <a:rPr lang="en-US" altLang="en-US" sz="2400"/>
                <a:t>prob = 0.02</a:t>
              </a:r>
            </a:p>
            <a:p>
              <a:pPr>
                <a:lnSpc>
                  <a:spcPct val="150000"/>
                </a:lnSpc>
              </a:pPr>
              <a:r>
                <a:rPr lang="en-US" altLang="en-US" sz="2400"/>
                <a:t>prob = 0.03</a:t>
              </a:r>
            </a:p>
            <a:p>
              <a:pPr>
                <a:lnSpc>
                  <a:spcPct val="150000"/>
                </a:lnSpc>
              </a:pPr>
              <a:r>
                <a:rPr lang="en-US" altLang="en-US" sz="2400"/>
                <a:t>…</a:t>
              </a:r>
            </a:p>
            <a:p>
              <a:pPr>
                <a:lnSpc>
                  <a:spcPct val="150000"/>
                </a:lnSpc>
              </a:pPr>
              <a:r>
                <a:rPr lang="en-US" altLang="en-US" sz="2400"/>
                <a:t>prob = 0.99</a:t>
              </a:r>
            </a:p>
          </p:txBody>
        </p:sp>
        <p:sp>
          <p:nvSpPr>
            <p:cNvPr id="38925" name="Rectangle 14">
              <a:extLst>
                <a:ext uri="{FF2B5EF4-FFF2-40B4-BE49-F238E27FC236}">
                  <a16:creationId xmlns:a16="http://schemas.microsoft.com/office/drawing/2014/main" id="{54D3C9FC-8814-8642-BB21-08C152E5FF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97" y="1289"/>
              <a:ext cx="72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/>
                <a:t>Disfavoring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5">
            <a:extLst>
              <a:ext uri="{FF2B5EF4-FFF2-40B4-BE49-F238E27FC236}">
                <a16:creationId xmlns:a16="http://schemas.microsoft.com/office/drawing/2014/main" id="{C1E15ADE-8D06-714C-9CBE-A188A80A0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EC821FFA-1C69-6C41-821E-AEC375DDEA94}" type="slidenum">
              <a:rPr lang="en-US" altLang="en-US" sz="1400"/>
              <a:pPr/>
              <a:t>15</a:t>
            </a:fld>
            <a:endParaRPr lang="en-US" altLang="en-US" sz="1400"/>
          </a:p>
        </p:txBody>
      </p:sp>
      <p:sp>
        <p:nvSpPr>
          <p:cNvPr id="40963" name="Freeform 14">
            <a:extLst>
              <a:ext uri="{FF2B5EF4-FFF2-40B4-BE49-F238E27FC236}">
                <a16:creationId xmlns:a16="http://schemas.microsoft.com/office/drawing/2014/main" id="{EAB0AA95-DCFD-454B-9A1E-0CB03F43F653}"/>
              </a:ext>
            </a:extLst>
          </p:cNvPr>
          <p:cNvSpPr>
            <a:spLocks/>
          </p:cNvSpPr>
          <p:nvPr/>
        </p:nvSpPr>
        <p:spPr bwMode="auto">
          <a:xfrm>
            <a:off x="647700" y="566739"/>
            <a:ext cx="7083425" cy="546100"/>
          </a:xfrm>
          <a:custGeom>
            <a:avLst/>
            <a:gdLst>
              <a:gd name="T0" fmla="*/ 89 w 4462"/>
              <a:gd name="T1" fmla="*/ 0 h 344"/>
              <a:gd name="T2" fmla="*/ 4380 w 4462"/>
              <a:gd name="T3" fmla="*/ 59 h 344"/>
              <a:gd name="T4" fmla="*/ 4462 w 4462"/>
              <a:gd name="T5" fmla="*/ 332 h 344"/>
              <a:gd name="T6" fmla="*/ 0 w 4462"/>
              <a:gd name="T7" fmla="*/ 344 h 344"/>
              <a:gd name="T8" fmla="*/ 89 w 4462"/>
              <a:gd name="T9" fmla="*/ 0 h 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62"/>
              <a:gd name="T16" fmla="*/ 0 h 344"/>
              <a:gd name="T17" fmla="*/ 4462 w 4462"/>
              <a:gd name="T18" fmla="*/ 344 h 3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62" h="344">
                <a:moveTo>
                  <a:pt x="89" y="0"/>
                </a:moveTo>
                <a:lnTo>
                  <a:pt x="4380" y="59"/>
                </a:lnTo>
                <a:lnTo>
                  <a:pt x="4462" y="332"/>
                </a:lnTo>
                <a:lnTo>
                  <a:pt x="0" y="344"/>
                </a:lnTo>
                <a:lnTo>
                  <a:pt x="89" y="0"/>
                </a:lnTo>
                <a:close/>
              </a:path>
            </a:pathLst>
          </a:custGeom>
          <a:solidFill>
            <a:srgbClr val="C8E0FF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40964" name="Rectangle 2">
            <a:extLst>
              <a:ext uri="{FF2B5EF4-FFF2-40B4-BE49-F238E27FC236}">
                <a16:creationId xmlns:a16="http://schemas.microsoft.com/office/drawing/2014/main" id="{482C81B7-B15C-4644-83DD-DD59B3621A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588" y="541905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dirty="0"/>
              <a:t>van Inwagen, “</a:t>
            </a:r>
            <a:r>
              <a:rPr lang="en-US" altLang="en-US" sz="3300" dirty="0"/>
              <a:t>Why</a:t>
            </a:r>
            <a:r>
              <a:rPr lang="en-US" altLang="en-US" dirty="0"/>
              <a:t> is There Anything At All?”</a:t>
            </a:r>
          </a:p>
        </p:txBody>
      </p:sp>
      <p:sp>
        <p:nvSpPr>
          <p:cNvPr id="40965" name="Rectangle 3">
            <a:extLst>
              <a:ext uri="{FF2B5EF4-FFF2-40B4-BE49-F238E27FC236}">
                <a16:creationId xmlns:a16="http://schemas.microsoft.com/office/drawing/2014/main" id="{3CE13B5D-09AE-0C41-ABAC-C3CF75C109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40966" name="Rectangle 4">
            <a:extLst>
              <a:ext uri="{FF2B5EF4-FFF2-40B4-BE49-F238E27FC236}">
                <a16:creationId xmlns:a16="http://schemas.microsoft.com/office/drawing/2014/main" id="{F22F9208-20EF-F944-9D13-FFF2C33495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8363" y="1281113"/>
            <a:ext cx="35766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 i="1"/>
              <a:t>Proc. Arist. Soc., Supp.</a:t>
            </a:r>
            <a:r>
              <a:rPr lang="en-US" altLang="en-US" sz="1400"/>
              <a:t>, </a:t>
            </a:r>
            <a:r>
              <a:rPr lang="en-US" altLang="en-US" sz="1400" b="1"/>
              <a:t>70</a:t>
            </a:r>
            <a:r>
              <a:rPr lang="en-US" altLang="en-US" sz="1400"/>
              <a:t> (1996). pp.. 95-120.</a:t>
            </a:r>
          </a:p>
        </p:txBody>
      </p:sp>
      <p:sp>
        <p:nvSpPr>
          <p:cNvPr id="40967" name="Rectangle 5">
            <a:extLst>
              <a:ext uri="{FF2B5EF4-FFF2-40B4-BE49-F238E27FC236}">
                <a16:creationId xmlns:a16="http://schemas.microsoft.com/office/drawing/2014/main" id="{FF769003-6FB0-2642-A554-5866D2DB26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675" y="1952625"/>
            <a:ext cx="1677988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/>
              <a:t>One way</a:t>
            </a:r>
            <a:r>
              <a:rPr lang="en-US" altLang="en-US" sz="1800"/>
              <a:t> </a:t>
            </a:r>
            <a:r>
              <a:rPr lang="en-US" altLang="en-US" sz="2400"/>
              <a:t>not to be.</a:t>
            </a:r>
          </a:p>
        </p:txBody>
      </p:sp>
      <p:sp>
        <p:nvSpPr>
          <p:cNvPr id="40968" name="Rectangle 6">
            <a:extLst>
              <a:ext uri="{FF2B5EF4-FFF2-40B4-BE49-F238E27FC236}">
                <a16:creationId xmlns:a16="http://schemas.microsoft.com/office/drawing/2014/main" id="{3DFFF0BB-5BB3-B445-B066-A73248C8F4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8975" y="1982788"/>
            <a:ext cx="40084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/>
              <a:t>Infinitely many ways</a:t>
            </a:r>
            <a:r>
              <a:rPr lang="en-US" altLang="en-US" sz="2000"/>
              <a:t> </a:t>
            </a:r>
            <a:r>
              <a:rPr lang="en-US" altLang="en-US" sz="2400"/>
              <a:t>to be.</a:t>
            </a:r>
            <a:endParaRPr lang="en-US" altLang="en-US"/>
          </a:p>
        </p:txBody>
      </p:sp>
      <p:sp>
        <p:nvSpPr>
          <p:cNvPr id="40969" name="Rectangle 7">
            <a:extLst>
              <a:ext uri="{FF2B5EF4-FFF2-40B4-BE49-F238E27FC236}">
                <a16:creationId xmlns:a16="http://schemas.microsoft.com/office/drawing/2014/main" id="{39BC6B04-2B33-8548-A5B0-A8CE558121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1388" y="2919413"/>
            <a:ext cx="912812" cy="8667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pic>
        <p:nvPicPr>
          <p:cNvPr id="40970" name="Picture 8" descr="forest1">
            <a:extLst>
              <a:ext uri="{FF2B5EF4-FFF2-40B4-BE49-F238E27FC236}">
                <a16:creationId xmlns:a16="http://schemas.microsoft.com/office/drawing/2014/main" id="{B1E4FF42-36E5-6D48-962E-B2076F650A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6450" y="2890838"/>
            <a:ext cx="9620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71" name="Picture 9" descr="forest2">
            <a:extLst>
              <a:ext uri="{FF2B5EF4-FFF2-40B4-BE49-F238E27FC236}">
                <a16:creationId xmlns:a16="http://schemas.microsoft.com/office/drawing/2014/main" id="{AE0C8DF0-B7C6-B14A-B3B6-3D0CAB8557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5813" y="2892425"/>
            <a:ext cx="947737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72" name="Rectangle 11">
            <a:extLst>
              <a:ext uri="{FF2B5EF4-FFF2-40B4-BE49-F238E27FC236}">
                <a16:creationId xmlns:a16="http://schemas.microsoft.com/office/drawing/2014/main" id="{3E6F1283-2DE9-6348-B83C-2F566B8689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1825" y="2443163"/>
            <a:ext cx="1022350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6600"/>
              <a:t>…</a:t>
            </a:r>
          </a:p>
        </p:txBody>
      </p:sp>
      <p:grpSp>
        <p:nvGrpSpPr>
          <p:cNvPr id="2" name="Group 18">
            <a:extLst>
              <a:ext uri="{FF2B5EF4-FFF2-40B4-BE49-F238E27FC236}">
                <a16:creationId xmlns:a16="http://schemas.microsoft.com/office/drawing/2014/main" id="{03FA645C-558A-F841-BE2F-913446BACD58}"/>
              </a:ext>
            </a:extLst>
          </p:cNvPr>
          <p:cNvGrpSpPr>
            <a:grpSpLocks/>
          </p:cNvGrpSpPr>
          <p:nvPr/>
        </p:nvGrpSpPr>
        <p:grpSpPr bwMode="auto">
          <a:xfrm>
            <a:off x="781050" y="4152900"/>
            <a:ext cx="6026150" cy="1190625"/>
            <a:chOff x="492" y="2616"/>
            <a:chExt cx="3796" cy="750"/>
          </a:xfrm>
        </p:grpSpPr>
        <p:sp>
          <p:nvSpPr>
            <p:cNvPr id="40975" name="Freeform 15">
              <a:extLst>
                <a:ext uri="{FF2B5EF4-FFF2-40B4-BE49-F238E27FC236}">
                  <a16:creationId xmlns:a16="http://schemas.microsoft.com/office/drawing/2014/main" id="{39B490FD-A349-8647-99EA-7DBBDD6AD3AE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" y="2631"/>
              <a:ext cx="812" cy="285"/>
            </a:xfrm>
            <a:custGeom>
              <a:avLst/>
              <a:gdLst>
                <a:gd name="T0" fmla="*/ 118 w 812"/>
                <a:gd name="T1" fmla="*/ 0 h 285"/>
                <a:gd name="T2" fmla="*/ 758 w 812"/>
                <a:gd name="T3" fmla="*/ 36 h 285"/>
                <a:gd name="T4" fmla="*/ 812 w 812"/>
                <a:gd name="T5" fmla="*/ 172 h 285"/>
                <a:gd name="T6" fmla="*/ 0 w 812"/>
                <a:gd name="T7" fmla="*/ 285 h 285"/>
                <a:gd name="T8" fmla="*/ 118 w 812"/>
                <a:gd name="T9" fmla="*/ 0 h 2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12"/>
                <a:gd name="T16" fmla="*/ 0 h 285"/>
                <a:gd name="T17" fmla="*/ 812 w 812"/>
                <a:gd name="T18" fmla="*/ 285 h 28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12" h="285">
                  <a:moveTo>
                    <a:pt x="118" y="0"/>
                  </a:moveTo>
                  <a:lnTo>
                    <a:pt x="758" y="36"/>
                  </a:lnTo>
                  <a:lnTo>
                    <a:pt x="812" y="172"/>
                  </a:lnTo>
                  <a:lnTo>
                    <a:pt x="0" y="285"/>
                  </a:lnTo>
                  <a:lnTo>
                    <a:pt x="118" y="0"/>
                  </a:lnTo>
                  <a:close/>
                </a:path>
              </a:pathLst>
            </a:custGeom>
            <a:solidFill>
              <a:srgbClr val="FFC8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0976" name="Freeform 16">
              <a:extLst>
                <a:ext uri="{FF2B5EF4-FFF2-40B4-BE49-F238E27FC236}">
                  <a16:creationId xmlns:a16="http://schemas.microsoft.com/office/drawing/2014/main" id="{2DAD5D24-594C-A04D-A5F9-DA78235515C4}"/>
                </a:ext>
              </a:extLst>
            </p:cNvPr>
            <p:cNvSpPr>
              <a:spLocks/>
            </p:cNvSpPr>
            <p:nvPr/>
          </p:nvSpPr>
          <p:spPr bwMode="auto">
            <a:xfrm>
              <a:off x="2039" y="2648"/>
              <a:ext cx="812" cy="285"/>
            </a:xfrm>
            <a:custGeom>
              <a:avLst/>
              <a:gdLst>
                <a:gd name="T0" fmla="*/ 118 w 812"/>
                <a:gd name="T1" fmla="*/ 0 h 285"/>
                <a:gd name="T2" fmla="*/ 758 w 812"/>
                <a:gd name="T3" fmla="*/ 36 h 285"/>
                <a:gd name="T4" fmla="*/ 812 w 812"/>
                <a:gd name="T5" fmla="*/ 172 h 285"/>
                <a:gd name="T6" fmla="*/ 0 w 812"/>
                <a:gd name="T7" fmla="*/ 285 h 285"/>
                <a:gd name="T8" fmla="*/ 118 w 812"/>
                <a:gd name="T9" fmla="*/ 0 h 2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12"/>
                <a:gd name="T16" fmla="*/ 0 h 285"/>
                <a:gd name="T17" fmla="*/ 812 w 812"/>
                <a:gd name="T18" fmla="*/ 285 h 28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12" h="285">
                  <a:moveTo>
                    <a:pt x="118" y="0"/>
                  </a:moveTo>
                  <a:lnTo>
                    <a:pt x="758" y="36"/>
                  </a:lnTo>
                  <a:lnTo>
                    <a:pt x="812" y="172"/>
                  </a:lnTo>
                  <a:lnTo>
                    <a:pt x="0" y="285"/>
                  </a:lnTo>
                  <a:lnTo>
                    <a:pt x="118" y="0"/>
                  </a:lnTo>
                  <a:close/>
                </a:path>
              </a:pathLst>
            </a:custGeom>
            <a:solidFill>
              <a:srgbClr val="C8FF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0977" name="Rectangle 12">
              <a:extLst>
                <a:ext uri="{FF2B5EF4-FFF2-40B4-BE49-F238E27FC236}">
                  <a16:creationId xmlns:a16="http://schemas.microsoft.com/office/drawing/2014/main" id="{3C8123FD-4466-6242-A496-14B1AF24B7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" y="2616"/>
              <a:ext cx="1218" cy="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/>
                <a:t>Probability zero.</a:t>
              </a:r>
            </a:p>
            <a:p>
              <a:r>
                <a:rPr lang="en-US" altLang="en-US" sz="1800"/>
                <a:t>“As improbable as anything can be.”</a:t>
              </a:r>
            </a:p>
          </p:txBody>
        </p:sp>
        <p:sp>
          <p:nvSpPr>
            <p:cNvPr id="40978" name="Rectangle 13">
              <a:extLst>
                <a:ext uri="{FF2B5EF4-FFF2-40B4-BE49-F238E27FC236}">
                  <a16:creationId xmlns:a16="http://schemas.microsoft.com/office/drawing/2014/main" id="{86EA7B66-02E9-7647-B4EC-FFC74C0F20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0" y="2625"/>
              <a:ext cx="222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/>
                <a:t>Probability one.</a:t>
              </a:r>
            </a:p>
            <a:p>
              <a:r>
                <a:rPr lang="en-US" altLang="en-US" sz="1800"/>
                <a:t>As probable as anything can be.</a:t>
              </a:r>
            </a:p>
          </p:txBody>
        </p:sp>
      </p:grpSp>
      <p:pic>
        <p:nvPicPr>
          <p:cNvPr id="40974" name="Picture 17" descr="forest3">
            <a:extLst>
              <a:ext uri="{FF2B5EF4-FFF2-40B4-BE49-F238E27FC236}">
                <a16:creationId xmlns:a16="http://schemas.microsoft.com/office/drawing/2014/main" id="{9F79534B-CF0F-FC4C-BF4D-5E2EFBBC4F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2463" y="2867025"/>
            <a:ext cx="935037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5">
            <a:extLst>
              <a:ext uri="{FF2B5EF4-FFF2-40B4-BE49-F238E27FC236}">
                <a16:creationId xmlns:a16="http://schemas.microsoft.com/office/drawing/2014/main" id="{61B64B81-4F05-A14D-9255-63A27FAEA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90E73FA4-2CB8-B04D-AC04-D857FA9E81AD}" type="slidenum">
              <a:rPr lang="en-US" altLang="en-US" sz="1400"/>
              <a:pPr/>
              <a:t>16</a:t>
            </a:fld>
            <a:endParaRPr lang="en-US" altLang="en-US" sz="1400"/>
          </a:p>
        </p:txBody>
      </p:sp>
      <p:sp>
        <p:nvSpPr>
          <p:cNvPr id="43011" name="Freeform 2">
            <a:extLst>
              <a:ext uri="{FF2B5EF4-FFF2-40B4-BE49-F238E27FC236}">
                <a16:creationId xmlns:a16="http://schemas.microsoft.com/office/drawing/2014/main" id="{6D050D51-4A62-B442-87D9-70BE6DEC653B}"/>
              </a:ext>
            </a:extLst>
          </p:cNvPr>
          <p:cNvSpPr>
            <a:spLocks/>
          </p:cNvSpPr>
          <p:nvPr/>
        </p:nvSpPr>
        <p:spPr bwMode="auto">
          <a:xfrm>
            <a:off x="855663" y="639763"/>
            <a:ext cx="7083425" cy="546100"/>
          </a:xfrm>
          <a:custGeom>
            <a:avLst/>
            <a:gdLst>
              <a:gd name="T0" fmla="*/ 89 w 4462"/>
              <a:gd name="T1" fmla="*/ 0 h 344"/>
              <a:gd name="T2" fmla="*/ 4380 w 4462"/>
              <a:gd name="T3" fmla="*/ 59 h 344"/>
              <a:gd name="T4" fmla="*/ 4462 w 4462"/>
              <a:gd name="T5" fmla="*/ 332 h 344"/>
              <a:gd name="T6" fmla="*/ 0 w 4462"/>
              <a:gd name="T7" fmla="*/ 344 h 344"/>
              <a:gd name="T8" fmla="*/ 89 w 4462"/>
              <a:gd name="T9" fmla="*/ 0 h 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62"/>
              <a:gd name="T16" fmla="*/ 0 h 344"/>
              <a:gd name="T17" fmla="*/ 4462 w 4462"/>
              <a:gd name="T18" fmla="*/ 344 h 3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62" h="344">
                <a:moveTo>
                  <a:pt x="89" y="0"/>
                </a:moveTo>
                <a:lnTo>
                  <a:pt x="4380" y="59"/>
                </a:lnTo>
                <a:lnTo>
                  <a:pt x="4462" y="332"/>
                </a:lnTo>
                <a:lnTo>
                  <a:pt x="0" y="344"/>
                </a:lnTo>
                <a:lnTo>
                  <a:pt x="89" y="0"/>
                </a:lnTo>
                <a:close/>
              </a:path>
            </a:pathLst>
          </a:custGeom>
          <a:solidFill>
            <a:srgbClr val="C8E0FF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5A0794D3-E0DF-E849-8006-BF0D629AF2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6551613" cy="609600"/>
          </a:xfrm>
        </p:spPr>
        <p:txBody>
          <a:bodyPr/>
          <a:lstStyle/>
          <a:p>
            <a:pPr eaLnBrk="1" hangingPunct="1"/>
            <a:r>
              <a:rPr lang="en-US" altLang="en-US" sz="3700"/>
              <a:t>Our</a:t>
            </a:r>
            <a:r>
              <a:rPr lang="en-US" altLang="en-US" sz="3300"/>
              <a:t> Large</a:t>
            </a:r>
            <a:r>
              <a:rPr lang="en-US" altLang="en-US"/>
              <a:t> Civilization</a:t>
            </a:r>
          </a:p>
        </p:txBody>
      </p:sp>
      <p:sp>
        <p:nvSpPr>
          <p:cNvPr id="43013" name="Rectangle 4">
            <a:extLst>
              <a:ext uri="{FF2B5EF4-FFF2-40B4-BE49-F238E27FC236}">
                <a16:creationId xmlns:a16="http://schemas.microsoft.com/office/drawing/2014/main" id="{2B73999F-C988-5C40-B9CB-82BD0E5A9E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 </a:t>
            </a:r>
          </a:p>
        </p:txBody>
      </p:sp>
      <p:sp>
        <p:nvSpPr>
          <p:cNvPr id="43014" name="Rectangle 5">
            <a:extLst>
              <a:ext uri="{FF2B5EF4-FFF2-40B4-BE49-F238E27FC236}">
                <a16:creationId xmlns:a16="http://schemas.microsoft.com/office/drawing/2014/main" id="{1AB9523D-AA6B-4B44-A74F-EB8CF041DC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3513" y="1412875"/>
            <a:ext cx="542131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r"/>
            <a:r>
              <a:rPr lang="en-US" altLang="en-US" sz="1400"/>
              <a:t>Ken Olum, “Conflict between Anthropic Reasoning and Observations</a:t>
            </a:r>
            <a:r>
              <a:rPr lang="en-US" altLang="en-US" sz="1400" i="1"/>
              <a:t>,” Analysis</a:t>
            </a:r>
            <a:r>
              <a:rPr lang="en-US" altLang="en-US" sz="1400"/>
              <a:t>, </a:t>
            </a:r>
            <a:r>
              <a:rPr lang="en-US" altLang="en-US" sz="1400" b="1"/>
              <a:t>64</a:t>
            </a:r>
            <a:r>
              <a:rPr lang="en-US" altLang="en-US" sz="1400"/>
              <a:t> (2004). pp. 1-8.</a:t>
            </a:r>
          </a:p>
        </p:txBody>
      </p:sp>
      <p:sp>
        <p:nvSpPr>
          <p:cNvPr id="43015" name="Rectangle 6">
            <a:extLst>
              <a:ext uri="{FF2B5EF4-FFF2-40B4-BE49-F238E27FC236}">
                <a16:creationId xmlns:a16="http://schemas.microsoft.com/office/drawing/2014/main" id="{B5A5CE8F-AF27-374A-8BC3-FD80038929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675" y="1952625"/>
            <a:ext cx="2138363" cy="112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/>
              <a:t>Fewer ways</a:t>
            </a:r>
            <a:r>
              <a:rPr lang="en-US" altLang="en-US" sz="1800"/>
              <a:t> </a:t>
            </a:r>
            <a:r>
              <a:rPr lang="en-US" altLang="en-US" sz="2000"/>
              <a:t>we can be in small civilizations.</a:t>
            </a:r>
          </a:p>
        </p:txBody>
      </p:sp>
      <p:sp>
        <p:nvSpPr>
          <p:cNvPr id="43016" name="Rectangle 7">
            <a:extLst>
              <a:ext uri="{FF2B5EF4-FFF2-40B4-BE49-F238E27FC236}">
                <a16:creationId xmlns:a16="http://schemas.microsoft.com/office/drawing/2014/main" id="{8BCA72FE-26E3-8947-928A-34548777DE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8975" y="1982788"/>
            <a:ext cx="4008438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/>
              <a:t>Vastly more ways</a:t>
            </a:r>
            <a:endParaRPr lang="en-US" altLang="en-US" sz="2000"/>
          </a:p>
          <a:p>
            <a:r>
              <a:rPr lang="en-US" altLang="en-US" sz="2000"/>
              <a:t>we can be in large civilizations.</a:t>
            </a:r>
            <a:endParaRPr lang="en-US" altLang="en-US"/>
          </a:p>
        </p:txBody>
      </p:sp>
      <p:sp>
        <p:nvSpPr>
          <p:cNvPr id="43017" name="Rectangle 11">
            <a:extLst>
              <a:ext uri="{FF2B5EF4-FFF2-40B4-BE49-F238E27FC236}">
                <a16:creationId xmlns:a16="http://schemas.microsoft.com/office/drawing/2014/main" id="{5B1EF60E-B846-ED43-BFF1-4C90F1A0C9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5075" y="2725738"/>
            <a:ext cx="1022350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6600"/>
              <a:t>…</a:t>
            </a:r>
          </a:p>
        </p:txBody>
      </p:sp>
      <p:pic>
        <p:nvPicPr>
          <p:cNvPr id="43018" name="Picture 18" descr="images">
            <a:extLst>
              <a:ext uri="{FF2B5EF4-FFF2-40B4-BE49-F238E27FC236}">
                <a16:creationId xmlns:a16="http://schemas.microsoft.com/office/drawing/2014/main" id="{057DD1D4-2F9C-A54C-8670-D42328763C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975" y="3178175"/>
            <a:ext cx="1101725" cy="877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9" name="Picture 19" descr="images-1">
            <a:extLst>
              <a:ext uri="{FF2B5EF4-FFF2-40B4-BE49-F238E27FC236}">
                <a16:creationId xmlns:a16="http://schemas.microsoft.com/office/drawing/2014/main" id="{88444C27-1D87-354D-BC78-F26939DE67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1713" y="3163888"/>
            <a:ext cx="1201737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20" name="Picture 20" descr="images-3">
            <a:extLst>
              <a:ext uri="{FF2B5EF4-FFF2-40B4-BE49-F238E27FC236}">
                <a16:creationId xmlns:a16="http://schemas.microsoft.com/office/drawing/2014/main" id="{903736F4-DD0F-6545-A8F6-5CFA738C9F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6638" y="3133725"/>
            <a:ext cx="1220787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21" name="Picture 21" descr="images-2">
            <a:extLst>
              <a:ext uri="{FF2B5EF4-FFF2-40B4-BE49-F238E27FC236}">
                <a16:creationId xmlns:a16="http://schemas.microsoft.com/office/drawing/2014/main" id="{83611FC5-66A8-944F-B3C3-C0C0F01F0A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6450" y="3163888"/>
            <a:ext cx="1227138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25">
            <a:extLst>
              <a:ext uri="{FF2B5EF4-FFF2-40B4-BE49-F238E27FC236}">
                <a16:creationId xmlns:a16="http://schemas.microsoft.com/office/drawing/2014/main" id="{0C0FEA57-5DF5-134C-BF47-E4359C999616}"/>
              </a:ext>
            </a:extLst>
          </p:cNvPr>
          <p:cNvGrpSpPr>
            <a:grpSpLocks/>
          </p:cNvGrpSpPr>
          <p:nvPr/>
        </p:nvGrpSpPr>
        <p:grpSpPr bwMode="auto">
          <a:xfrm>
            <a:off x="866775" y="4397375"/>
            <a:ext cx="7342188" cy="1006475"/>
            <a:chOff x="546" y="2770"/>
            <a:chExt cx="4625" cy="634"/>
          </a:xfrm>
        </p:grpSpPr>
        <p:sp>
          <p:nvSpPr>
            <p:cNvPr id="43023" name="Freeform 24">
              <a:extLst>
                <a:ext uri="{FF2B5EF4-FFF2-40B4-BE49-F238E27FC236}">
                  <a16:creationId xmlns:a16="http://schemas.microsoft.com/office/drawing/2014/main" id="{F03F6A1B-6D8D-3B4F-BDE1-86355CC50CC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9" y="2856"/>
              <a:ext cx="1054" cy="148"/>
            </a:xfrm>
            <a:custGeom>
              <a:avLst/>
              <a:gdLst>
                <a:gd name="T0" fmla="*/ 41 w 1054"/>
                <a:gd name="T1" fmla="*/ 0 h 148"/>
                <a:gd name="T2" fmla="*/ 1025 w 1054"/>
                <a:gd name="T3" fmla="*/ 24 h 148"/>
                <a:gd name="T4" fmla="*/ 1054 w 1054"/>
                <a:gd name="T5" fmla="*/ 107 h 148"/>
                <a:gd name="T6" fmla="*/ 0 w 1054"/>
                <a:gd name="T7" fmla="*/ 148 h 148"/>
                <a:gd name="T8" fmla="*/ 41 w 1054"/>
                <a:gd name="T9" fmla="*/ 0 h 1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54"/>
                <a:gd name="T16" fmla="*/ 0 h 148"/>
                <a:gd name="T17" fmla="*/ 1054 w 1054"/>
                <a:gd name="T18" fmla="*/ 148 h 1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54" h="148">
                  <a:moveTo>
                    <a:pt x="41" y="0"/>
                  </a:moveTo>
                  <a:lnTo>
                    <a:pt x="1025" y="24"/>
                  </a:lnTo>
                  <a:lnTo>
                    <a:pt x="1054" y="107"/>
                  </a:lnTo>
                  <a:lnTo>
                    <a:pt x="0" y="148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C8FFC8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3024" name="Rectangle 22">
              <a:extLst>
                <a:ext uri="{FF2B5EF4-FFF2-40B4-BE49-F238E27FC236}">
                  <a16:creationId xmlns:a16="http://schemas.microsoft.com/office/drawing/2014/main" id="{27985BF6-4016-7B45-95F5-700EF03297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" y="2770"/>
              <a:ext cx="1395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000"/>
                <a:t>“Anthropic reasoning predicts we are typical…”</a:t>
              </a:r>
            </a:p>
          </p:txBody>
        </p:sp>
        <p:sp>
          <p:nvSpPr>
            <p:cNvPr id="43025" name="Rectangle 23">
              <a:extLst>
                <a:ext uri="{FF2B5EF4-FFF2-40B4-BE49-F238E27FC236}">
                  <a16:creationId xmlns:a16="http://schemas.microsoft.com/office/drawing/2014/main" id="{19381571-0CE4-EF40-B4DD-BA37AEDDB2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7" y="2783"/>
              <a:ext cx="3114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000"/>
                <a:t>“… [it] predicts with great confidence that we belong to a large civilization.”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5">
            <a:extLst>
              <a:ext uri="{FF2B5EF4-FFF2-40B4-BE49-F238E27FC236}">
                <a16:creationId xmlns:a16="http://schemas.microsoft.com/office/drawing/2014/main" id="{9F5F4699-FCF0-6246-ADCF-8F206A448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3ED0E4F7-4888-0747-9876-48ED2CDC18CB}" type="slidenum">
              <a:rPr lang="en-US" altLang="en-US" sz="1400"/>
              <a:pPr/>
              <a:t>17</a:t>
            </a:fld>
            <a:endParaRPr lang="en-US" altLang="en-US" sz="1400"/>
          </a:p>
        </p:txBody>
      </p:sp>
      <p:sp>
        <p:nvSpPr>
          <p:cNvPr id="45059" name="Freeform 2">
            <a:extLst>
              <a:ext uri="{FF2B5EF4-FFF2-40B4-BE49-F238E27FC236}">
                <a16:creationId xmlns:a16="http://schemas.microsoft.com/office/drawing/2014/main" id="{5E170E25-4A5D-A54D-A11A-C65A958D79F4}"/>
              </a:ext>
            </a:extLst>
          </p:cNvPr>
          <p:cNvSpPr>
            <a:spLocks/>
          </p:cNvSpPr>
          <p:nvPr/>
        </p:nvSpPr>
        <p:spPr bwMode="auto">
          <a:xfrm>
            <a:off x="855663" y="639763"/>
            <a:ext cx="7083425" cy="546100"/>
          </a:xfrm>
          <a:custGeom>
            <a:avLst/>
            <a:gdLst>
              <a:gd name="T0" fmla="*/ 89 w 4462"/>
              <a:gd name="T1" fmla="*/ 0 h 344"/>
              <a:gd name="T2" fmla="*/ 4380 w 4462"/>
              <a:gd name="T3" fmla="*/ 59 h 344"/>
              <a:gd name="T4" fmla="*/ 4462 w 4462"/>
              <a:gd name="T5" fmla="*/ 332 h 344"/>
              <a:gd name="T6" fmla="*/ 0 w 4462"/>
              <a:gd name="T7" fmla="*/ 344 h 344"/>
              <a:gd name="T8" fmla="*/ 89 w 4462"/>
              <a:gd name="T9" fmla="*/ 0 h 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62"/>
              <a:gd name="T16" fmla="*/ 0 h 344"/>
              <a:gd name="T17" fmla="*/ 4462 w 4462"/>
              <a:gd name="T18" fmla="*/ 344 h 3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62" h="344">
                <a:moveTo>
                  <a:pt x="89" y="0"/>
                </a:moveTo>
                <a:lnTo>
                  <a:pt x="4380" y="59"/>
                </a:lnTo>
                <a:lnTo>
                  <a:pt x="4462" y="332"/>
                </a:lnTo>
                <a:lnTo>
                  <a:pt x="0" y="344"/>
                </a:lnTo>
                <a:lnTo>
                  <a:pt x="89" y="0"/>
                </a:lnTo>
                <a:close/>
              </a:path>
            </a:pathLst>
          </a:custGeom>
          <a:solidFill>
            <a:srgbClr val="C8E0FF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6711A1F8-FEF0-1240-B3EB-35F17594C5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6486277" cy="609600"/>
          </a:xfrm>
        </p:spPr>
        <p:txBody>
          <a:bodyPr/>
          <a:lstStyle/>
          <a:p>
            <a:pPr eaLnBrk="1" hangingPunct="1"/>
            <a:r>
              <a:rPr lang="en-US" altLang="en-US" sz="3700"/>
              <a:t>Our</a:t>
            </a:r>
            <a:r>
              <a:rPr lang="en-US" altLang="en-US" sz="3300"/>
              <a:t> Infinite</a:t>
            </a:r>
            <a:r>
              <a:rPr lang="en-US" altLang="en-US"/>
              <a:t> Space</a:t>
            </a:r>
          </a:p>
        </p:txBody>
      </p:sp>
      <p:sp>
        <p:nvSpPr>
          <p:cNvPr id="45061" name="Rectangle 4">
            <a:extLst>
              <a:ext uri="{FF2B5EF4-FFF2-40B4-BE49-F238E27FC236}">
                <a16:creationId xmlns:a16="http://schemas.microsoft.com/office/drawing/2014/main" id="{29305F5F-3642-4D4C-A9A8-E56932B2AE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 </a:t>
            </a:r>
          </a:p>
        </p:txBody>
      </p:sp>
      <p:sp>
        <p:nvSpPr>
          <p:cNvPr id="45062" name="Rectangle 5">
            <a:extLst>
              <a:ext uri="{FF2B5EF4-FFF2-40B4-BE49-F238E27FC236}">
                <a16:creationId xmlns:a16="http://schemas.microsoft.com/office/drawing/2014/main" id="{9BC3927B-6678-3143-A938-724B0B0DB5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3513" y="1412875"/>
            <a:ext cx="5421312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r"/>
            <a:r>
              <a:rPr lang="en-US" altLang="en-US" sz="1500">
                <a:solidFill>
                  <a:schemeClr val="tx2"/>
                </a:solidFill>
              </a:rPr>
              <a:t>Informal test of commitment to anthropic reasoning.</a:t>
            </a:r>
          </a:p>
        </p:txBody>
      </p:sp>
      <p:sp>
        <p:nvSpPr>
          <p:cNvPr id="45063" name="Rectangle 6">
            <a:extLst>
              <a:ext uri="{FF2B5EF4-FFF2-40B4-BE49-F238E27FC236}">
                <a16:creationId xmlns:a16="http://schemas.microsoft.com/office/drawing/2014/main" id="{7BEB7193-D68E-2148-953A-B9483BFA87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675" y="1952625"/>
            <a:ext cx="2138363" cy="143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/>
              <a:t>Fewer ways</a:t>
            </a:r>
            <a:r>
              <a:rPr lang="en-US" altLang="en-US" sz="1800"/>
              <a:t> </a:t>
            </a:r>
            <a:r>
              <a:rPr lang="en-US" altLang="en-US" sz="2000"/>
              <a:t>we can be observers in a finite space.</a:t>
            </a:r>
          </a:p>
        </p:txBody>
      </p:sp>
      <p:sp>
        <p:nvSpPr>
          <p:cNvPr id="45064" name="Rectangle 7">
            <a:extLst>
              <a:ext uri="{FF2B5EF4-FFF2-40B4-BE49-F238E27FC236}">
                <a16:creationId xmlns:a16="http://schemas.microsoft.com/office/drawing/2014/main" id="{3D2D3EA8-E3B6-E54C-A778-E5CD2F56ED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8975" y="1982788"/>
            <a:ext cx="455295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/>
              <a:t>Infinitely more ways</a:t>
            </a:r>
            <a:endParaRPr lang="en-US" altLang="en-US" sz="2000"/>
          </a:p>
          <a:p>
            <a:r>
              <a:rPr lang="en-US" altLang="en-US" sz="2000"/>
              <a:t>we can be observers in an infinite space.</a:t>
            </a:r>
            <a:endParaRPr lang="en-US" altLang="en-US"/>
          </a:p>
        </p:txBody>
      </p:sp>
      <p:sp>
        <p:nvSpPr>
          <p:cNvPr id="45065" name="Rectangle 8">
            <a:extLst>
              <a:ext uri="{FF2B5EF4-FFF2-40B4-BE49-F238E27FC236}">
                <a16:creationId xmlns:a16="http://schemas.microsoft.com/office/drawing/2014/main" id="{EFADCF11-C848-9240-BC2D-70532B34A5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5075" y="3268663"/>
            <a:ext cx="1022350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6600"/>
              <a:t>…</a:t>
            </a:r>
          </a:p>
        </p:txBody>
      </p:sp>
      <p:pic>
        <p:nvPicPr>
          <p:cNvPr id="45066" name="Picture 17" descr="images-4">
            <a:extLst>
              <a:ext uri="{FF2B5EF4-FFF2-40B4-BE49-F238E27FC236}">
                <a16:creationId xmlns:a16="http://schemas.microsoft.com/office/drawing/2014/main" id="{A690FD28-6A07-A74C-8F67-7E4028FC7F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88" y="3502025"/>
            <a:ext cx="106680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67" name="Picture 18" descr="images-5">
            <a:extLst>
              <a:ext uri="{FF2B5EF4-FFF2-40B4-BE49-F238E27FC236}">
                <a16:creationId xmlns:a16="http://schemas.microsoft.com/office/drawing/2014/main" id="{0B79F158-5A92-F645-AB0A-683BF06BC1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388" y="3560763"/>
            <a:ext cx="1217612" cy="912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68" name="Picture 19" descr="images-5">
            <a:extLst>
              <a:ext uri="{FF2B5EF4-FFF2-40B4-BE49-F238E27FC236}">
                <a16:creationId xmlns:a16="http://schemas.microsoft.com/office/drawing/2014/main" id="{789429E4-629E-B249-9695-3FDA2F7F13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0425" y="3570288"/>
            <a:ext cx="1217613" cy="912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69" name="Picture 20" descr="images-5">
            <a:extLst>
              <a:ext uri="{FF2B5EF4-FFF2-40B4-BE49-F238E27FC236}">
                <a16:creationId xmlns:a16="http://schemas.microsoft.com/office/drawing/2014/main" id="{9298A3D5-8EE0-CC45-B3BF-32FFCFC686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4563" y="3560763"/>
            <a:ext cx="1217612" cy="912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23">
            <a:extLst>
              <a:ext uri="{FF2B5EF4-FFF2-40B4-BE49-F238E27FC236}">
                <a16:creationId xmlns:a16="http://schemas.microsoft.com/office/drawing/2014/main" id="{421F73F2-A745-284C-80CA-E2F538E36A91}"/>
              </a:ext>
            </a:extLst>
          </p:cNvPr>
          <p:cNvGrpSpPr>
            <a:grpSpLocks/>
          </p:cNvGrpSpPr>
          <p:nvPr/>
        </p:nvGrpSpPr>
        <p:grpSpPr bwMode="auto">
          <a:xfrm>
            <a:off x="3275013" y="4808538"/>
            <a:ext cx="4775200" cy="822325"/>
            <a:chOff x="2063" y="3029"/>
            <a:chExt cx="3008" cy="518"/>
          </a:xfrm>
        </p:grpSpPr>
        <p:sp>
          <p:nvSpPr>
            <p:cNvPr id="45071" name="Freeform 22">
              <a:extLst>
                <a:ext uri="{FF2B5EF4-FFF2-40B4-BE49-F238E27FC236}">
                  <a16:creationId xmlns:a16="http://schemas.microsoft.com/office/drawing/2014/main" id="{AE189A7B-4F92-E740-8E55-4CF62F6CC910}"/>
                </a:ext>
              </a:extLst>
            </p:cNvPr>
            <p:cNvSpPr>
              <a:spLocks/>
            </p:cNvSpPr>
            <p:nvPr/>
          </p:nvSpPr>
          <p:spPr bwMode="auto">
            <a:xfrm>
              <a:off x="2092" y="3046"/>
              <a:ext cx="936" cy="314"/>
            </a:xfrm>
            <a:custGeom>
              <a:avLst/>
              <a:gdLst>
                <a:gd name="T0" fmla="*/ 89 w 936"/>
                <a:gd name="T1" fmla="*/ 0 h 314"/>
                <a:gd name="T2" fmla="*/ 853 w 936"/>
                <a:gd name="T3" fmla="*/ 83 h 314"/>
                <a:gd name="T4" fmla="*/ 936 w 936"/>
                <a:gd name="T5" fmla="*/ 195 h 314"/>
                <a:gd name="T6" fmla="*/ 0 w 936"/>
                <a:gd name="T7" fmla="*/ 314 h 314"/>
                <a:gd name="T8" fmla="*/ 89 w 936"/>
                <a:gd name="T9" fmla="*/ 0 h 3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36"/>
                <a:gd name="T16" fmla="*/ 0 h 314"/>
                <a:gd name="T17" fmla="*/ 936 w 936"/>
                <a:gd name="T18" fmla="*/ 314 h 3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36" h="314">
                  <a:moveTo>
                    <a:pt x="89" y="0"/>
                  </a:moveTo>
                  <a:lnTo>
                    <a:pt x="853" y="83"/>
                  </a:lnTo>
                  <a:lnTo>
                    <a:pt x="936" y="195"/>
                  </a:lnTo>
                  <a:lnTo>
                    <a:pt x="0" y="314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rgbClr val="C8FFC8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5072" name="Rectangle 21">
              <a:extLst>
                <a:ext uri="{FF2B5EF4-FFF2-40B4-BE49-F238E27FC236}">
                  <a16:creationId xmlns:a16="http://schemas.microsoft.com/office/drawing/2014/main" id="{76ADC2CC-2B80-BD4E-A630-CF8752F722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3" y="3029"/>
              <a:ext cx="3008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400"/>
                <a:t>Hence our space is infinitely more likely to be geometrically infinite.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5">
            <a:extLst>
              <a:ext uri="{FF2B5EF4-FFF2-40B4-BE49-F238E27FC236}">
                <a16:creationId xmlns:a16="http://schemas.microsoft.com/office/drawing/2014/main" id="{04764F00-2E6E-9B4D-90F9-79B09DABB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B410FE78-F2D6-854B-AB19-5E60BA2CA04E}" type="slidenum">
              <a:rPr lang="en-US" altLang="en-US" sz="1400"/>
              <a:pPr/>
              <a:t>18</a:t>
            </a:fld>
            <a:endParaRPr lang="en-US" altLang="en-US" sz="1400"/>
          </a:p>
        </p:txBody>
      </p:sp>
      <p:sp>
        <p:nvSpPr>
          <p:cNvPr id="47107" name="Freeform 2">
            <a:extLst>
              <a:ext uri="{FF2B5EF4-FFF2-40B4-BE49-F238E27FC236}">
                <a16:creationId xmlns:a16="http://schemas.microsoft.com/office/drawing/2014/main" id="{89305D76-C3CC-854B-B591-9DDCC835DE9B}"/>
              </a:ext>
            </a:extLst>
          </p:cNvPr>
          <p:cNvSpPr>
            <a:spLocks/>
          </p:cNvSpPr>
          <p:nvPr/>
        </p:nvSpPr>
        <p:spPr bwMode="auto">
          <a:xfrm>
            <a:off x="3048000" y="304800"/>
            <a:ext cx="5791200" cy="5768975"/>
          </a:xfrm>
          <a:custGeom>
            <a:avLst/>
            <a:gdLst>
              <a:gd name="T0" fmla="*/ 2160 w 3423"/>
              <a:gd name="T1" fmla="*/ 0 h 3744"/>
              <a:gd name="T2" fmla="*/ 3423 w 3423"/>
              <a:gd name="T3" fmla="*/ 2562 h 3744"/>
              <a:gd name="T4" fmla="*/ 624 w 3423"/>
              <a:gd name="T5" fmla="*/ 3744 h 3744"/>
              <a:gd name="T6" fmla="*/ 0 w 3423"/>
              <a:gd name="T7" fmla="*/ 912 h 3744"/>
              <a:gd name="T8" fmla="*/ 2160 w 3423"/>
              <a:gd name="T9" fmla="*/ 0 h 37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23"/>
              <a:gd name="T16" fmla="*/ 0 h 3744"/>
              <a:gd name="T17" fmla="*/ 3423 w 3423"/>
              <a:gd name="T18" fmla="*/ 3744 h 37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23" h="3744">
                <a:moveTo>
                  <a:pt x="2160" y="0"/>
                </a:moveTo>
                <a:lnTo>
                  <a:pt x="3423" y="2562"/>
                </a:lnTo>
                <a:lnTo>
                  <a:pt x="624" y="3744"/>
                </a:lnTo>
                <a:lnTo>
                  <a:pt x="0" y="912"/>
                </a:lnTo>
                <a:lnTo>
                  <a:pt x="2160" y="0"/>
                </a:lnTo>
                <a:close/>
              </a:path>
            </a:pathLst>
          </a:custGeom>
          <a:solidFill>
            <a:srgbClr val="C8E0FF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F7B50D7C-B825-FB42-8323-1CC737F9F8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47825" y="968375"/>
            <a:ext cx="5060950" cy="4256088"/>
          </a:xfrm>
        </p:spPr>
        <p:txBody>
          <a:bodyPr/>
          <a:lstStyle/>
          <a:p>
            <a:pPr algn="r" eaLnBrk="1" hangingPunct="1"/>
            <a:r>
              <a:rPr lang="en-US" altLang="en-US"/>
              <a:t>Inductive Logics that Tolerate</a:t>
            </a:r>
            <a:r>
              <a:rPr lang="en-US" altLang="en-US" sz="6100"/>
              <a:t> Neutrality of Support</a:t>
            </a:r>
          </a:p>
        </p:txBody>
      </p:sp>
      <p:sp>
        <p:nvSpPr>
          <p:cNvPr id="47109" name="Rectangle 4">
            <a:extLst>
              <a:ext uri="{FF2B5EF4-FFF2-40B4-BE49-F238E27FC236}">
                <a16:creationId xmlns:a16="http://schemas.microsoft.com/office/drawing/2014/main" id="{1219F41E-6BC5-7D47-A4AD-CA30C8D6CC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5">
            <a:extLst>
              <a:ext uri="{FF2B5EF4-FFF2-40B4-BE49-F238E27FC236}">
                <a16:creationId xmlns:a16="http://schemas.microsoft.com/office/drawing/2014/main" id="{BC2D5318-B0D1-6C45-A81E-BDC417B19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C218F488-7F02-7943-8CBD-6BBC94C09F20}" type="slidenum">
              <a:rPr lang="en-US" altLang="en-US" sz="1400"/>
              <a:pPr/>
              <a:t>19</a:t>
            </a:fld>
            <a:endParaRPr lang="en-US" altLang="en-US" sz="1400"/>
          </a:p>
        </p:txBody>
      </p:sp>
      <p:sp>
        <p:nvSpPr>
          <p:cNvPr id="49155" name="Freeform 16">
            <a:extLst>
              <a:ext uri="{FF2B5EF4-FFF2-40B4-BE49-F238E27FC236}">
                <a16:creationId xmlns:a16="http://schemas.microsoft.com/office/drawing/2014/main" id="{A04FE088-66AC-424D-9100-24629ABB1D33}"/>
              </a:ext>
            </a:extLst>
          </p:cNvPr>
          <p:cNvSpPr>
            <a:spLocks/>
          </p:cNvSpPr>
          <p:nvPr/>
        </p:nvSpPr>
        <p:spPr bwMode="auto">
          <a:xfrm>
            <a:off x="800100" y="565150"/>
            <a:ext cx="7461305" cy="450850"/>
          </a:xfrm>
          <a:custGeom>
            <a:avLst/>
            <a:gdLst>
              <a:gd name="T0" fmla="*/ 112 w 4735"/>
              <a:gd name="T1" fmla="*/ 0 h 284"/>
              <a:gd name="T2" fmla="*/ 4622 w 4735"/>
              <a:gd name="T3" fmla="*/ 88 h 284"/>
              <a:gd name="T4" fmla="*/ 4735 w 4735"/>
              <a:gd name="T5" fmla="*/ 248 h 284"/>
              <a:gd name="T6" fmla="*/ 0 w 4735"/>
              <a:gd name="T7" fmla="*/ 284 h 284"/>
              <a:gd name="T8" fmla="*/ 112 w 4735"/>
              <a:gd name="T9" fmla="*/ 0 h 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735"/>
              <a:gd name="T16" fmla="*/ 0 h 284"/>
              <a:gd name="T17" fmla="*/ 4735 w 4735"/>
              <a:gd name="T18" fmla="*/ 284 h 2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735" h="284">
                <a:moveTo>
                  <a:pt x="112" y="0"/>
                </a:moveTo>
                <a:lnTo>
                  <a:pt x="4622" y="88"/>
                </a:lnTo>
                <a:lnTo>
                  <a:pt x="4735" y="248"/>
                </a:lnTo>
                <a:lnTo>
                  <a:pt x="0" y="284"/>
                </a:lnTo>
                <a:lnTo>
                  <a:pt x="112" y="0"/>
                </a:lnTo>
                <a:close/>
              </a:path>
            </a:pathLst>
          </a:custGeom>
          <a:solidFill>
            <a:srgbClr val="C8E0FF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49156" name="Freeform 10">
            <a:extLst>
              <a:ext uri="{FF2B5EF4-FFF2-40B4-BE49-F238E27FC236}">
                <a16:creationId xmlns:a16="http://schemas.microsoft.com/office/drawing/2014/main" id="{B302E518-88F2-2946-B7BB-90217A8C1958}"/>
              </a:ext>
            </a:extLst>
          </p:cNvPr>
          <p:cNvSpPr>
            <a:spLocks/>
          </p:cNvSpPr>
          <p:nvPr/>
        </p:nvSpPr>
        <p:spPr bwMode="auto">
          <a:xfrm>
            <a:off x="2944813" y="1581150"/>
            <a:ext cx="5003800" cy="1562100"/>
          </a:xfrm>
          <a:custGeom>
            <a:avLst/>
            <a:gdLst>
              <a:gd name="T0" fmla="*/ 166 w 3010"/>
              <a:gd name="T1" fmla="*/ 65 h 990"/>
              <a:gd name="T2" fmla="*/ 3010 w 3010"/>
              <a:gd name="T3" fmla="*/ 0 h 990"/>
              <a:gd name="T4" fmla="*/ 2834 w 3010"/>
              <a:gd name="T5" fmla="*/ 990 h 990"/>
              <a:gd name="T6" fmla="*/ 0 w 3010"/>
              <a:gd name="T7" fmla="*/ 900 h 990"/>
              <a:gd name="T8" fmla="*/ 166 w 3010"/>
              <a:gd name="T9" fmla="*/ 65 h 9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10"/>
              <a:gd name="T16" fmla="*/ 0 h 990"/>
              <a:gd name="T17" fmla="*/ 3010 w 3010"/>
              <a:gd name="T18" fmla="*/ 990 h 9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10" h="990">
                <a:moveTo>
                  <a:pt x="166" y="65"/>
                </a:moveTo>
                <a:lnTo>
                  <a:pt x="3010" y="0"/>
                </a:lnTo>
                <a:lnTo>
                  <a:pt x="2834" y="990"/>
                </a:lnTo>
                <a:lnTo>
                  <a:pt x="0" y="900"/>
                </a:lnTo>
                <a:lnTo>
                  <a:pt x="166" y="65"/>
                </a:lnTo>
                <a:close/>
              </a:path>
            </a:pathLst>
          </a:custGeom>
          <a:solidFill>
            <a:srgbClr val="FFC8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49157" name="Rectangle 3">
            <a:extLst>
              <a:ext uri="{FF2B5EF4-FFF2-40B4-BE49-F238E27FC236}">
                <a16:creationId xmlns:a16="http://schemas.microsoft.com/office/drawing/2014/main" id="{54D62EF9-C998-5149-A401-009268E673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 </a:t>
            </a:r>
          </a:p>
        </p:txBody>
      </p:sp>
      <p:sp>
        <p:nvSpPr>
          <p:cNvPr id="49158" name="Rectangle 8">
            <a:extLst>
              <a:ext uri="{FF2B5EF4-FFF2-40B4-BE49-F238E27FC236}">
                <a16:creationId xmlns:a16="http://schemas.microsoft.com/office/drawing/2014/main" id="{3BAA09C6-5582-0048-8E00-510AD54A6B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5538" y="1436688"/>
            <a:ext cx="3257550" cy="155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/>
              <a:t> If</a:t>
            </a:r>
          </a:p>
          <a:p>
            <a:pPr algn="ctr"/>
            <a:r>
              <a:rPr lang="en-US" altLang="en-US"/>
              <a:t>T</a:t>
            </a:r>
            <a:r>
              <a:rPr lang="en-US" altLang="en-US" baseline="-25000"/>
              <a:t>1</a:t>
            </a:r>
            <a:r>
              <a:rPr lang="en-US" altLang="en-US"/>
              <a:t> entails E. T</a:t>
            </a:r>
            <a:r>
              <a:rPr lang="en-US" altLang="en-US" baseline="-25000"/>
              <a:t>2</a:t>
            </a:r>
            <a:r>
              <a:rPr lang="en-US" altLang="en-US"/>
              <a:t> entails E.</a:t>
            </a:r>
          </a:p>
          <a:p>
            <a:pPr algn="ctr"/>
            <a:r>
              <a:rPr lang="en-US" altLang="en-US"/>
              <a:t>P(T</a:t>
            </a:r>
            <a:r>
              <a:rPr lang="en-US" altLang="en-US" baseline="-25000"/>
              <a:t>1</a:t>
            </a:r>
            <a:r>
              <a:rPr lang="en-US" altLang="en-US"/>
              <a:t>|B) = P(T</a:t>
            </a:r>
            <a:r>
              <a:rPr lang="en-US" altLang="en-US" baseline="-25000"/>
              <a:t>2</a:t>
            </a:r>
            <a:r>
              <a:rPr lang="en-US" altLang="en-US"/>
              <a:t>|B) </a:t>
            </a:r>
          </a:p>
          <a:p>
            <a:pPr algn="ctr"/>
            <a:endParaRPr lang="en-US" altLang="en-US"/>
          </a:p>
          <a:p>
            <a:pPr algn="ctr"/>
            <a:r>
              <a:rPr lang="en-US" altLang="en-US"/>
              <a:t>then</a:t>
            </a:r>
          </a:p>
          <a:p>
            <a:pPr algn="ctr"/>
            <a:r>
              <a:rPr lang="en-US" altLang="en-US"/>
              <a:t>P(T</a:t>
            </a:r>
            <a:r>
              <a:rPr lang="en-US" altLang="en-US" baseline="-25000"/>
              <a:t>1</a:t>
            </a:r>
            <a:r>
              <a:rPr lang="en-US" altLang="en-US"/>
              <a:t>|E&amp;B) = P(T</a:t>
            </a:r>
            <a:r>
              <a:rPr lang="en-US" altLang="en-US" baseline="-25000"/>
              <a:t>2</a:t>
            </a:r>
            <a:r>
              <a:rPr lang="en-US" altLang="en-US"/>
              <a:t>|E&amp;B)</a:t>
            </a:r>
          </a:p>
        </p:txBody>
      </p:sp>
      <p:sp>
        <p:nvSpPr>
          <p:cNvPr id="49159" name="Rectangle 2">
            <a:extLst>
              <a:ext uri="{FF2B5EF4-FFF2-40B4-BE49-F238E27FC236}">
                <a16:creationId xmlns:a16="http://schemas.microsoft.com/office/drawing/2014/main" id="{1A6E3ED5-1EB1-8549-9E14-D370809DE8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6750" y="492125"/>
            <a:ext cx="6907213" cy="609600"/>
          </a:xfrm>
        </p:spPr>
        <p:txBody>
          <a:bodyPr/>
          <a:lstStyle/>
          <a:p>
            <a:pPr eaLnBrk="1" hangingPunct="1"/>
            <a:r>
              <a:rPr lang="en-US" altLang="en-US"/>
              <a:t>Discard</a:t>
            </a:r>
            <a:r>
              <a:rPr lang="en-US" altLang="en-US" sz="2500"/>
              <a:t> Additivity, </a:t>
            </a:r>
            <a:r>
              <a:rPr lang="en-US" altLang="en-US"/>
              <a:t>Keep</a:t>
            </a:r>
            <a:r>
              <a:rPr lang="en-US" altLang="en-US" sz="2500"/>
              <a:t> Bayesian Dynamics</a:t>
            </a:r>
            <a:endParaRPr lang="en-US" altLang="en-US" sz="1900"/>
          </a:p>
        </p:txBody>
      </p:sp>
      <p:sp>
        <p:nvSpPr>
          <p:cNvPr id="49160" name="Rectangle 14">
            <a:extLst>
              <a:ext uri="{FF2B5EF4-FFF2-40B4-BE49-F238E27FC236}">
                <a16:creationId xmlns:a16="http://schemas.microsoft.com/office/drawing/2014/main" id="{F37FF815-172D-5047-B707-AEAD680020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6063" y="1687513"/>
            <a:ext cx="24860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r"/>
            <a:r>
              <a:rPr lang="en-US" altLang="en-US" sz="2400"/>
              <a:t>Bayesian</a:t>
            </a:r>
            <a:r>
              <a:rPr lang="en-US" altLang="en-US" sz="2000"/>
              <a:t> </a:t>
            </a:r>
            <a:r>
              <a:rPr lang="en-US" altLang="en-US" sz="2400"/>
              <a:t>conditionalization.</a:t>
            </a:r>
          </a:p>
        </p:txBody>
      </p:sp>
      <p:grpSp>
        <p:nvGrpSpPr>
          <p:cNvPr id="2" name="Group 17">
            <a:extLst>
              <a:ext uri="{FF2B5EF4-FFF2-40B4-BE49-F238E27FC236}">
                <a16:creationId xmlns:a16="http://schemas.microsoft.com/office/drawing/2014/main" id="{7BD27071-0A47-D34B-BF99-36EFA2AB9FCE}"/>
              </a:ext>
            </a:extLst>
          </p:cNvPr>
          <p:cNvGrpSpPr>
            <a:grpSpLocks/>
          </p:cNvGrpSpPr>
          <p:nvPr/>
        </p:nvGrpSpPr>
        <p:grpSpPr bwMode="auto">
          <a:xfrm>
            <a:off x="638175" y="3352800"/>
            <a:ext cx="6756400" cy="3073400"/>
            <a:chOff x="402" y="2112"/>
            <a:chExt cx="4256" cy="1936"/>
          </a:xfrm>
        </p:grpSpPr>
        <p:grpSp>
          <p:nvGrpSpPr>
            <p:cNvPr id="49164" name="Group 13">
              <a:extLst>
                <a:ext uri="{FF2B5EF4-FFF2-40B4-BE49-F238E27FC236}">
                  <a16:creationId xmlns:a16="http://schemas.microsoft.com/office/drawing/2014/main" id="{3C4B3C41-2DCB-394D-BE7D-EA68ECDD3E4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2" y="2471"/>
              <a:ext cx="4256" cy="1577"/>
              <a:chOff x="391" y="2311"/>
              <a:chExt cx="4256" cy="1577"/>
            </a:xfrm>
          </p:grpSpPr>
          <p:sp>
            <p:nvSpPr>
              <p:cNvPr id="49166" name="Freeform 12">
                <a:extLst>
                  <a:ext uri="{FF2B5EF4-FFF2-40B4-BE49-F238E27FC236}">
                    <a16:creationId xmlns:a16="http://schemas.microsoft.com/office/drawing/2014/main" id="{F7993270-66C4-FA46-9ADC-29D5598A18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4" y="2504"/>
                <a:ext cx="3751" cy="1195"/>
              </a:xfrm>
              <a:custGeom>
                <a:avLst/>
                <a:gdLst>
                  <a:gd name="T0" fmla="*/ 184 w 3562"/>
                  <a:gd name="T1" fmla="*/ 0 h 1195"/>
                  <a:gd name="T2" fmla="*/ 3562 w 3562"/>
                  <a:gd name="T3" fmla="*/ 174 h 1195"/>
                  <a:gd name="T4" fmla="*/ 3445 w 3562"/>
                  <a:gd name="T5" fmla="*/ 1195 h 1195"/>
                  <a:gd name="T6" fmla="*/ 0 w 3562"/>
                  <a:gd name="T7" fmla="*/ 1044 h 1195"/>
                  <a:gd name="T8" fmla="*/ 184 w 3562"/>
                  <a:gd name="T9" fmla="*/ 0 h 119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2"/>
                  <a:gd name="T16" fmla="*/ 0 h 1195"/>
                  <a:gd name="T17" fmla="*/ 3562 w 3562"/>
                  <a:gd name="T18" fmla="*/ 1195 h 119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2" h="1195">
                    <a:moveTo>
                      <a:pt x="184" y="0"/>
                    </a:moveTo>
                    <a:lnTo>
                      <a:pt x="3562" y="174"/>
                    </a:lnTo>
                    <a:lnTo>
                      <a:pt x="3445" y="1195"/>
                    </a:lnTo>
                    <a:lnTo>
                      <a:pt x="0" y="1044"/>
                    </a:lnTo>
                    <a:lnTo>
                      <a:pt x="184" y="0"/>
                    </a:lnTo>
                    <a:close/>
                  </a:path>
                </a:pathLst>
              </a:custGeom>
              <a:solidFill>
                <a:srgbClr val="C8FF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49167" name="Rectangle 6">
                <a:extLst>
                  <a:ext uri="{FF2B5EF4-FFF2-40B4-BE49-F238E27FC236}">
                    <a16:creationId xmlns:a16="http://schemas.microsoft.com/office/drawing/2014/main" id="{A893DD38-CD02-1C4C-8AF6-D3C98E7A23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" y="2311"/>
                <a:ext cx="2261" cy="10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algn="r"/>
                <a:endParaRPr lang="en-US" altLang="en-US" sz="1400"/>
              </a:p>
              <a:p>
                <a:pPr algn="r"/>
                <a:endParaRPr lang="en-US" altLang="en-US" sz="1400"/>
              </a:p>
              <a:p>
                <a:pPr algn="r"/>
                <a:r>
                  <a:rPr lang="en-US" altLang="en-US" sz="2400"/>
                  <a:t>Conditionalizing from Complete Neutrality of Support</a:t>
                </a:r>
              </a:p>
            </p:txBody>
          </p:sp>
          <p:sp>
            <p:nvSpPr>
              <p:cNvPr id="49168" name="Rectangle 9">
                <a:extLst>
                  <a:ext uri="{FF2B5EF4-FFF2-40B4-BE49-F238E27FC236}">
                    <a16:creationId xmlns:a16="http://schemas.microsoft.com/office/drawing/2014/main" id="{28C012BE-AA58-0144-8A86-656800C7ED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1" y="2486"/>
                <a:ext cx="1726" cy="14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/>
                <a:r>
                  <a:rPr lang="en-US" altLang="en-US" sz="2000"/>
                  <a:t>If</a:t>
                </a:r>
              </a:p>
              <a:p>
                <a:pPr algn="ctr"/>
                <a:r>
                  <a:rPr lang="en-US" altLang="en-US" sz="2000"/>
                  <a:t>T</a:t>
                </a:r>
                <a:r>
                  <a:rPr lang="en-US" altLang="en-US" sz="2000" baseline="-25000"/>
                  <a:t>1</a:t>
                </a:r>
                <a:r>
                  <a:rPr lang="en-US" altLang="en-US" sz="2000"/>
                  <a:t> entails E. T</a:t>
                </a:r>
                <a:r>
                  <a:rPr lang="en-US" altLang="en-US" sz="2000" baseline="-25000"/>
                  <a:t>2</a:t>
                </a:r>
                <a:r>
                  <a:rPr lang="en-US" altLang="en-US" sz="2000"/>
                  <a:t> entails E.</a:t>
                </a:r>
              </a:p>
              <a:p>
                <a:pPr algn="ctr"/>
                <a:r>
                  <a:rPr lang="en-US" altLang="en-US" sz="2000"/>
                  <a:t>[T</a:t>
                </a:r>
                <a:r>
                  <a:rPr lang="en-US" altLang="en-US" sz="2000" baseline="-25000"/>
                  <a:t>1</a:t>
                </a:r>
                <a:r>
                  <a:rPr lang="en-US" altLang="en-US" sz="2000"/>
                  <a:t>|B] = [T</a:t>
                </a:r>
                <a:r>
                  <a:rPr lang="en-US" altLang="en-US" sz="2000" baseline="-25000"/>
                  <a:t>2</a:t>
                </a:r>
                <a:r>
                  <a:rPr lang="en-US" altLang="en-US" sz="2000"/>
                  <a:t>|B] = I </a:t>
                </a:r>
              </a:p>
              <a:p>
                <a:pPr algn="ctr"/>
                <a:endParaRPr lang="en-US" altLang="en-US" sz="2000"/>
              </a:p>
              <a:p>
                <a:pPr algn="ctr"/>
                <a:r>
                  <a:rPr lang="en-US" altLang="en-US" sz="2000"/>
                  <a:t>then</a:t>
                </a:r>
              </a:p>
              <a:p>
                <a:pPr algn="ctr"/>
                <a:r>
                  <a:rPr lang="en-US" altLang="en-US" sz="2000"/>
                  <a:t>[T</a:t>
                </a:r>
                <a:r>
                  <a:rPr lang="en-US" altLang="en-US" sz="2000" baseline="-25000"/>
                  <a:t>1</a:t>
                </a:r>
                <a:r>
                  <a:rPr lang="en-US" altLang="en-US" sz="2000"/>
                  <a:t>|E&amp;B] = [T</a:t>
                </a:r>
                <a:r>
                  <a:rPr lang="en-US" altLang="en-US" sz="2000" baseline="-25000"/>
                  <a:t>2</a:t>
                </a:r>
                <a:r>
                  <a:rPr lang="en-US" altLang="en-US" sz="2000"/>
                  <a:t>|E&amp;B]</a:t>
                </a:r>
              </a:p>
              <a:p>
                <a:pPr algn="ctr"/>
                <a:endParaRPr lang="en-US" altLang="en-US" sz="2000"/>
              </a:p>
            </p:txBody>
          </p:sp>
        </p:grpSp>
        <p:sp>
          <p:nvSpPr>
            <p:cNvPr id="49165" name="Rectangle 15">
              <a:extLst>
                <a:ext uri="{FF2B5EF4-FFF2-40B4-BE49-F238E27FC236}">
                  <a16:creationId xmlns:a16="http://schemas.microsoft.com/office/drawing/2014/main" id="{36D6319E-20F6-F846-A0BD-6B9F115939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7" y="2112"/>
              <a:ext cx="1742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en-US" altLang="en-US"/>
                <a:t>Postulate same rule in a new, non-additive inductive logic.</a:t>
              </a:r>
            </a:p>
          </p:txBody>
        </p:sp>
      </p:grpSp>
      <p:sp>
        <p:nvSpPr>
          <p:cNvPr id="49162" name="Rectangle 18">
            <a:extLst>
              <a:ext uri="{FF2B5EF4-FFF2-40B4-BE49-F238E27FC236}">
                <a16:creationId xmlns:a16="http://schemas.microsoft.com/office/drawing/2014/main" id="{D3F91F76-3AB4-934A-A2A8-F06B491FD2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26400" y="1614488"/>
            <a:ext cx="8286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equal priors</a:t>
            </a:r>
          </a:p>
        </p:txBody>
      </p:sp>
      <p:sp>
        <p:nvSpPr>
          <p:cNvPr id="49163" name="Rectangle 19">
            <a:extLst>
              <a:ext uri="{FF2B5EF4-FFF2-40B4-BE49-F238E27FC236}">
                <a16:creationId xmlns:a16="http://schemas.microsoft.com/office/drawing/2014/main" id="{4A8BF753-1D2F-2644-A29C-A99AFBFB70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16875" y="2581275"/>
            <a:ext cx="98901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equal posteriors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>
            <a:extLst>
              <a:ext uri="{FF2B5EF4-FFF2-40B4-BE49-F238E27FC236}">
                <a16:creationId xmlns:a16="http://schemas.microsoft.com/office/drawing/2014/main" id="{594A07B2-3B9A-F44D-BF6E-F20E98E10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620C3A4C-5DC2-1F4F-A5B1-17C458321E76}" type="slidenum">
              <a:rPr lang="en-US" altLang="en-US" sz="1400"/>
              <a:pPr/>
              <a:t>2</a:t>
            </a:fld>
            <a:endParaRPr lang="en-US" altLang="en-US" sz="1400"/>
          </a:p>
        </p:txBody>
      </p:sp>
      <p:sp>
        <p:nvSpPr>
          <p:cNvPr id="16387" name="Freeform 2">
            <a:extLst>
              <a:ext uri="{FF2B5EF4-FFF2-40B4-BE49-F238E27FC236}">
                <a16:creationId xmlns:a16="http://schemas.microsoft.com/office/drawing/2014/main" id="{8DA7D1F2-5AF5-3A4A-9F74-533CFAD3A4D8}"/>
              </a:ext>
            </a:extLst>
          </p:cNvPr>
          <p:cNvSpPr>
            <a:spLocks/>
          </p:cNvSpPr>
          <p:nvPr/>
        </p:nvSpPr>
        <p:spPr bwMode="auto">
          <a:xfrm>
            <a:off x="420688" y="1730375"/>
            <a:ext cx="2246312" cy="912813"/>
          </a:xfrm>
          <a:custGeom>
            <a:avLst/>
            <a:gdLst>
              <a:gd name="T0" fmla="*/ 425 w 1715"/>
              <a:gd name="T1" fmla="*/ 0 h 725"/>
              <a:gd name="T2" fmla="*/ 1715 w 1715"/>
              <a:gd name="T3" fmla="*/ 280 h 725"/>
              <a:gd name="T4" fmla="*/ 1635 w 1715"/>
              <a:gd name="T5" fmla="*/ 640 h 725"/>
              <a:gd name="T6" fmla="*/ 0 w 1715"/>
              <a:gd name="T7" fmla="*/ 725 h 725"/>
              <a:gd name="T8" fmla="*/ 425 w 1715"/>
              <a:gd name="T9" fmla="*/ 0 h 7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15"/>
              <a:gd name="T16" fmla="*/ 0 h 725"/>
              <a:gd name="T17" fmla="*/ 1715 w 1715"/>
              <a:gd name="T18" fmla="*/ 725 h 72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15" h="725">
                <a:moveTo>
                  <a:pt x="425" y="0"/>
                </a:moveTo>
                <a:lnTo>
                  <a:pt x="1715" y="280"/>
                </a:lnTo>
                <a:lnTo>
                  <a:pt x="1635" y="640"/>
                </a:lnTo>
                <a:lnTo>
                  <a:pt x="0" y="725"/>
                </a:lnTo>
                <a:lnTo>
                  <a:pt x="425" y="0"/>
                </a:lnTo>
                <a:close/>
              </a:path>
            </a:pathLst>
          </a:custGeom>
          <a:solidFill>
            <a:srgbClr val="C8FFC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CBAE94D7-FFEE-ED43-A448-3753A78F91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84438" y="668338"/>
            <a:ext cx="4267200" cy="609600"/>
          </a:xfrm>
        </p:spPr>
        <p:txBody>
          <a:bodyPr/>
          <a:lstStyle/>
          <a:p>
            <a:pPr eaLnBrk="1" hangingPunct="1"/>
            <a:r>
              <a:rPr lang="en-US" altLang="en-US" sz="6700"/>
              <a:t>This Talk</a:t>
            </a:r>
            <a:endParaRPr lang="en-US" altLang="en-US" sz="4500"/>
          </a:p>
        </p:txBody>
      </p:sp>
      <p:sp>
        <p:nvSpPr>
          <p:cNvPr id="16389" name="Rectangle 4">
            <a:extLst>
              <a:ext uri="{FF2B5EF4-FFF2-40B4-BE49-F238E27FC236}">
                <a16:creationId xmlns:a16="http://schemas.microsoft.com/office/drawing/2014/main" id="{77514C4E-24BB-F845-B049-67D575E8F0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875" y="6248400"/>
            <a:ext cx="1295400" cy="609600"/>
          </a:xfrm>
        </p:spPr>
        <p:txBody>
          <a:bodyPr/>
          <a:lstStyle/>
          <a:p>
            <a:pPr eaLnBrk="1" hangingPunct="1"/>
            <a:r>
              <a:rPr lang="en-US" altLang="en-US"/>
              <a:t> </a:t>
            </a:r>
          </a:p>
        </p:txBody>
      </p:sp>
      <p:sp>
        <p:nvSpPr>
          <p:cNvPr id="16390" name="Rectangle 5">
            <a:extLst>
              <a:ext uri="{FF2B5EF4-FFF2-40B4-BE49-F238E27FC236}">
                <a16:creationId xmlns:a16="http://schemas.microsoft.com/office/drawing/2014/main" id="{F525F4AB-F81E-DF49-8A58-8A314CF18B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300" y="1844675"/>
            <a:ext cx="5253038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3200"/>
              <a:t>B</a:t>
            </a:r>
            <a:r>
              <a:rPr lang="en-US" altLang="en-US" sz="2800"/>
              <a:t>ayesian</a:t>
            </a:r>
            <a:r>
              <a:rPr lang="en-US" altLang="en-US" sz="2400"/>
              <a:t> probabilistic analysis conflates neutrality of evidential support with disfavoring evidential support.</a:t>
            </a:r>
          </a:p>
        </p:txBody>
      </p:sp>
      <p:sp>
        <p:nvSpPr>
          <p:cNvPr id="16391" name="Rectangle 6">
            <a:extLst>
              <a:ext uri="{FF2B5EF4-FFF2-40B4-BE49-F238E27FC236}">
                <a16:creationId xmlns:a16="http://schemas.microsoft.com/office/drawing/2014/main" id="{D9C95EB1-2772-AD48-AD9E-EBFD1EF353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4100" y="1958975"/>
            <a:ext cx="26733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/>
              <a:t>Wrong formal tool for many problems in cosmology where neutral support is common.</a:t>
            </a:r>
          </a:p>
        </p:txBody>
      </p:sp>
      <p:grpSp>
        <p:nvGrpSpPr>
          <p:cNvPr id="2" name="Group 7">
            <a:extLst>
              <a:ext uri="{FF2B5EF4-FFF2-40B4-BE49-F238E27FC236}">
                <a16:creationId xmlns:a16="http://schemas.microsoft.com/office/drawing/2014/main" id="{CBBDF3F9-75B9-3C4E-A572-050F9C5E97F7}"/>
              </a:ext>
            </a:extLst>
          </p:cNvPr>
          <p:cNvGrpSpPr>
            <a:grpSpLocks/>
          </p:cNvGrpSpPr>
          <p:nvPr/>
        </p:nvGrpSpPr>
        <p:grpSpPr bwMode="auto">
          <a:xfrm>
            <a:off x="1016000" y="3548063"/>
            <a:ext cx="7962900" cy="963612"/>
            <a:chOff x="640" y="2080"/>
            <a:chExt cx="5016" cy="607"/>
          </a:xfrm>
        </p:grpSpPr>
        <p:sp>
          <p:nvSpPr>
            <p:cNvPr id="16398" name="Freeform 8">
              <a:extLst>
                <a:ext uri="{FF2B5EF4-FFF2-40B4-BE49-F238E27FC236}">
                  <a16:creationId xmlns:a16="http://schemas.microsoft.com/office/drawing/2014/main" id="{D5CAAAAA-DC42-2048-AD11-DAFCFA414160}"/>
                </a:ext>
              </a:extLst>
            </p:cNvPr>
            <p:cNvSpPr>
              <a:spLocks/>
            </p:cNvSpPr>
            <p:nvPr/>
          </p:nvSpPr>
          <p:spPr bwMode="auto">
            <a:xfrm>
              <a:off x="640" y="2080"/>
              <a:ext cx="1415" cy="380"/>
            </a:xfrm>
            <a:custGeom>
              <a:avLst/>
              <a:gdLst>
                <a:gd name="T0" fmla="*/ 425 w 1715"/>
                <a:gd name="T1" fmla="*/ 0 h 725"/>
                <a:gd name="T2" fmla="*/ 1715 w 1715"/>
                <a:gd name="T3" fmla="*/ 280 h 725"/>
                <a:gd name="T4" fmla="*/ 1635 w 1715"/>
                <a:gd name="T5" fmla="*/ 640 h 725"/>
                <a:gd name="T6" fmla="*/ 0 w 1715"/>
                <a:gd name="T7" fmla="*/ 725 h 725"/>
                <a:gd name="T8" fmla="*/ 425 w 1715"/>
                <a:gd name="T9" fmla="*/ 0 h 7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15"/>
                <a:gd name="T16" fmla="*/ 0 h 725"/>
                <a:gd name="T17" fmla="*/ 1715 w 1715"/>
                <a:gd name="T18" fmla="*/ 725 h 72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15" h="725">
                  <a:moveTo>
                    <a:pt x="425" y="0"/>
                  </a:moveTo>
                  <a:lnTo>
                    <a:pt x="1715" y="280"/>
                  </a:lnTo>
                  <a:lnTo>
                    <a:pt x="1635" y="640"/>
                  </a:lnTo>
                  <a:lnTo>
                    <a:pt x="0" y="725"/>
                  </a:lnTo>
                  <a:lnTo>
                    <a:pt x="425" y="0"/>
                  </a:lnTo>
                  <a:close/>
                </a:path>
              </a:pathLst>
            </a:custGeom>
            <a:solidFill>
              <a:srgbClr val="FFC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6399" name="Rectangle 9">
              <a:extLst>
                <a:ext uri="{FF2B5EF4-FFF2-40B4-BE49-F238E27FC236}">
                  <a16:creationId xmlns:a16="http://schemas.microsoft.com/office/drawing/2014/main" id="{6843146D-46C1-B54A-B547-7CBD8A4C46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3" y="2092"/>
              <a:ext cx="3100" cy="5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3200"/>
                <a:t>F</a:t>
              </a:r>
              <a:r>
                <a:rPr lang="en-US" altLang="en-US" sz="2800"/>
                <a:t>ragments</a:t>
              </a:r>
              <a:r>
                <a:rPr lang="en-US" altLang="en-US" sz="2400"/>
                <a:t> of inductive logics that tolerate neutral support  displayed.</a:t>
              </a:r>
            </a:p>
          </p:txBody>
        </p:sp>
        <p:sp>
          <p:nvSpPr>
            <p:cNvPr id="16400" name="Rectangle 10">
              <a:extLst>
                <a:ext uri="{FF2B5EF4-FFF2-40B4-BE49-F238E27FC236}">
                  <a16:creationId xmlns:a16="http://schemas.microsoft.com/office/drawing/2014/main" id="{36947C37-6298-CA40-AD39-1638D2AB22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2" y="2155"/>
              <a:ext cx="181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/>
                <a:t>Non-probabilistic state of </a:t>
              </a:r>
              <a:r>
                <a:rPr lang="en-US" altLang="en-US" sz="1800" i="1"/>
                <a:t>completely</a:t>
              </a:r>
              <a:r>
                <a:rPr lang="en-US" altLang="en-US" sz="1800"/>
                <a:t> neutral support.</a:t>
              </a:r>
              <a:endParaRPr lang="en-US" altLang="en-US" sz="2000"/>
            </a:p>
          </p:txBody>
        </p:sp>
      </p:grpSp>
      <p:grpSp>
        <p:nvGrpSpPr>
          <p:cNvPr id="3" name="Group 11">
            <a:extLst>
              <a:ext uri="{FF2B5EF4-FFF2-40B4-BE49-F238E27FC236}">
                <a16:creationId xmlns:a16="http://schemas.microsoft.com/office/drawing/2014/main" id="{F4B4CFD5-CCEE-9B49-AA11-24CE9385270C}"/>
              </a:ext>
            </a:extLst>
          </p:cNvPr>
          <p:cNvGrpSpPr>
            <a:grpSpLocks/>
          </p:cNvGrpSpPr>
          <p:nvPr/>
        </p:nvGrpSpPr>
        <p:grpSpPr bwMode="auto">
          <a:xfrm>
            <a:off x="515938" y="5005388"/>
            <a:ext cx="8628062" cy="944562"/>
            <a:chOff x="325" y="2798"/>
            <a:chExt cx="5435" cy="595"/>
          </a:xfrm>
        </p:grpSpPr>
        <p:sp>
          <p:nvSpPr>
            <p:cNvPr id="16395" name="Freeform 12">
              <a:extLst>
                <a:ext uri="{FF2B5EF4-FFF2-40B4-BE49-F238E27FC236}">
                  <a16:creationId xmlns:a16="http://schemas.microsoft.com/office/drawing/2014/main" id="{6E8F639E-D2B4-2646-A152-E72F2CEE8CC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" y="2810"/>
              <a:ext cx="1415" cy="400"/>
            </a:xfrm>
            <a:custGeom>
              <a:avLst/>
              <a:gdLst>
                <a:gd name="T0" fmla="*/ 425 w 1715"/>
                <a:gd name="T1" fmla="*/ 0 h 725"/>
                <a:gd name="T2" fmla="*/ 1715 w 1715"/>
                <a:gd name="T3" fmla="*/ 280 h 725"/>
                <a:gd name="T4" fmla="*/ 1635 w 1715"/>
                <a:gd name="T5" fmla="*/ 640 h 725"/>
                <a:gd name="T6" fmla="*/ 0 w 1715"/>
                <a:gd name="T7" fmla="*/ 725 h 725"/>
                <a:gd name="T8" fmla="*/ 425 w 1715"/>
                <a:gd name="T9" fmla="*/ 0 h 7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15"/>
                <a:gd name="T16" fmla="*/ 0 h 725"/>
                <a:gd name="T17" fmla="*/ 1715 w 1715"/>
                <a:gd name="T18" fmla="*/ 725 h 72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15" h="725">
                  <a:moveTo>
                    <a:pt x="425" y="0"/>
                  </a:moveTo>
                  <a:lnTo>
                    <a:pt x="1715" y="280"/>
                  </a:lnTo>
                  <a:lnTo>
                    <a:pt x="1635" y="640"/>
                  </a:lnTo>
                  <a:lnTo>
                    <a:pt x="0" y="725"/>
                  </a:lnTo>
                  <a:lnTo>
                    <a:pt x="425" y="0"/>
                  </a:lnTo>
                  <a:close/>
                </a:path>
              </a:pathLst>
            </a:custGeom>
            <a:solidFill>
              <a:srgbClr val="C8FF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6396" name="Rectangle 13">
              <a:extLst>
                <a:ext uri="{FF2B5EF4-FFF2-40B4-BE49-F238E27FC236}">
                  <a16:creationId xmlns:a16="http://schemas.microsoft.com/office/drawing/2014/main" id="{C7D66878-F6E3-B442-A488-027A907DA2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" y="2798"/>
              <a:ext cx="3309" cy="5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3200"/>
                <a:t>A</a:t>
              </a:r>
              <a:r>
                <a:rPr lang="en-US" altLang="en-US" sz="2800"/>
                <a:t>rtifacts</a:t>
              </a:r>
              <a:r>
                <a:rPr lang="en-US" altLang="en-US" sz="2400"/>
                <a:t> are introduced by the use of the wrong inductive logic.</a:t>
              </a:r>
            </a:p>
          </p:txBody>
        </p:sp>
        <p:sp>
          <p:nvSpPr>
            <p:cNvPr id="16397" name="Rectangle 14">
              <a:extLst>
                <a:ext uri="{FF2B5EF4-FFF2-40B4-BE49-F238E27FC236}">
                  <a16:creationId xmlns:a16="http://schemas.microsoft.com/office/drawing/2014/main" id="{2A55EB70-782C-A14A-8FAF-E790C4418F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7" y="2849"/>
              <a:ext cx="1913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/>
                <a:t>“</a:t>
              </a:r>
              <a:r>
                <a:rPr lang="en-US" altLang="en-US"/>
                <a:t>Inductive </a:t>
              </a:r>
              <a:r>
                <a:rPr lang="en-US" altLang="en-US" sz="1800"/>
                <a:t>disjunctive fallacy.”</a:t>
              </a:r>
            </a:p>
            <a:p>
              <a:r>
                <a:rPr lang="en-US" altLang="en-US" sz="1800"/>
                <a:t>Doomsday argument.</a:t>
              </a:r>
            </a:p>
          </p:txBody>
        </p:sp>
      </p:grpSp>
      <p:pic>
        <p:nvPicPr>
          <p:cNvPr id="16394" name="Picture 15" descr="speaker">
            <a:extLst>
              <a:ext uri="{FF2B5EF4-FFF2-40B4-BE49-F238E27FC236}">
                <a16:creationId xmlns:a16="http://schemas.microsoft.com/office/drawing/2014/main" id="{80F11D29-0A27-FB41-A721-E345A76483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738" y="198438"/>
            <a:ext cx="1195387" cy="127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>
            <a:extLst>
              <a:ext uri="{FF2B5EF4-FFF2-40B4-BE49-F238E27FC236}">
                <a16:creationId xmlns:a16="http://schemas.microsoft.com/office/drawing/2014/main" id="{57018D59-440C-1F48-B126-464A7EA44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2C74D669-2A8B-2D47-BC0B-4B712CD3FC1D}" type="slidenum">
              <a:rPr lang="en-US" altLang="en-US" sz="1400"/>
              <a:pPr/>
              <a:t>20</a:t>
            </a:fld>
            <a:endParaRPr lang="en-US" altLang="en-US" sz="1400"/>
          </a:p>
        </p:txBody>
      </p:sp>
      <p:sp>
        <p:nvSpPr>
          <p:cNvPr id="36867" name="Freeform 2">
            <a:extLst>
              <a:ext uri="{FF2B5EF4-FFF2-40B4-BE49-F238E27FC236}">
                <a16:creationId xmlns:a16="http://schemas.microsoft.com/office/drawing/2014/main" id="{8FF6E0BE-84DE-5440-B9EB-2F8F59A88FAF}"/>
              </a:ext>
            </a:extLst>
          </p:cNvPr>
          <p:cNvSpPr>
            <a:spLocks/>
          </p:cNvSpPr>
          <p:nvPr/>
        </p:nvSpPr>
        <p:spPr bwMode="auto">
          <a:xfrm>
            <a:off x="3048000" y="304800"/>
            <a:ext cx="5791200" cy="5768975"/>
          </a:xfrm>
          <a:custGeom>
            <a:avLst/>
            <a:gdLst>
              <a:gd name="T0" fmla="*/ 2160 w 3423"/>
              <a:gd name="T1" fmla="*/ 0 h 3744"/>
              <a:gd name="T2" fmla="*/ 3423 w 3423"/>
              <a:gd name="T3" fmla="*/ 2562 h 3744"/>
              <a:gd name="T4" fmla="*/ 624 w 3423"/>
              <a:gd name="T5" fmla="*/ 3744 h 3744"/>
              <a:gd name="T6" fmla="*/ 0 w 3423"/>
              <a:gd name="T7" fmla="*/ 912 h 3744"/>
              <a:gd name="T8" fmla="*/ 2160 w 3423"/>
              <a:gd name="T9" fmla="*/ 0 h 37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23"/>
              <a:gd name="T16" fmla="*/ 0 h 3744"/>
              <a:gd name="T17" fmla="*/ 3423 w 3423"/>
              <a:gd name="T18" fmla="*/ 3744 h 37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23" h="3744">
                <a:moveTo>
                  <a:pt x="2160" y="0"/>
                </a:moveTo>
                <a:lnTo>
                  <a:pt x="3423" y="2562"/>
                </a:lnTo>
                <a:lnTo>
                  <a:pt x="624" y="3744"/>
                </a:lnTo>
                <a:lnTo>
                  <a:pt x="0" y="912"/>
                </a:lnTo>
                <a:lnTo>
                  <a:pt x="2160" y="0"/>
                </a:lnTo>
                <a:close/>
              </a:path>
            </a:pathLst>
          </a:custGeom>
          <a:solidFill>
            <a:srgbClr val="C8E0FF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53E062C5-C170-8440-8FE0-58E7BD9CC7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4738" y="1016000"/>
            <a:ext cx="5060950" cy="4256088"/>
          </a:xfrm>
        </p:spPr>
        <p:txBody>
          <a:bodyPr/>
          <a:lstStyle/>
          <a:p>
            <a:pPr algn="r" eaLnBrk="1" hangingPunct="1"/>
            <a:r>
              <a:rPr lang="en-US" altLang="en-US" sz="6100" dirty="0"/>
              <a:t>Subjective Prior Problems</a:t>
            </a:r>
          </a:p>
        </p:txBody>
      </p:sp>
      <p:sp>
        <p:nvSpPr>
          <p:cNvPr id="36869" name="Rectangle 4">
            <a:extLst>
              <a:ext uri="{FF2B5EF4-FFF2-40B4-BE49-F238E27FC236}">
                <a16:creationId xmlns:a16="http://schemas.microsoft.com/office/drawing/2014/main" id="{38ACF04E-00F0-0645-8669-C7F82EC27F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488403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Number Placeholder 5">
            <a:extLst>
              <a:ext uri="{FF2B5EF4-FFF2-40B4-BE49-F238E27FC236}">
                <a16:creationId xmlns:a16="http://schemas.microsoft.com/office/drawing/2014/main" id="{B138DC9F-A978-7745-AB69-A3EFDAA31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E7CFA47C-AD7A-2841-B11E-BBB73D559841}" type="slidenum">
              <a:rPr lang="en-US" altLang="en-US" sz="1400"/>
              <a:pPr/>
              <a:t>21</a:t>
            </a:fld>
            <a:endParaRPr lang="en-US" altLang="en-US" sz="1400"/>
          </a:p>
        </p:txBody>
      </p:sp>
      <p:sp>
        <p:nvSpPr>
          <p:cNvPr id="92163" name="Freeform 37">
            <a:extLst>
              <a:ext uri="{FF2B5EF4-FFF2-40B4-BE49-F238E27FC236}">
                <a16:creationId xmlns:a16="http://schemas.microsoft.com/office/drawing/2014/main" id="{2B2CF6EB-EF11-2841-8ED3-C37982D730F6}"/>
              </a:ext>
            </a:extLst>
          </p:cNvPr>
          <p:cNvSpPr>
            <a:spLocks/>
          </p:cNvSpPr>
          <p:nvPr/>
        </p:nvSpPr>
        <p:spPr bwMode="auto">
          <a:xfrm>
            <a:off x="1965325" y="336550"/>
            <a:ext cx="6648450" cy="627063"/>
          </a:xfrm>
          <a:custGeom>
            <a:avLst/>
            <a:gdLst>
              <a:gd name="T0" fmla="*/ 0 w 4188"/>
              <a:gd name="T1" fmla="*/ 0 h 395"/>
              <a:gd name="T2" fmla="*/ 4141 w 4188"/>
              <a:gd name="T3" fmla="*/ 249 h 395"/>
              <a:gd name="T4" fmla="*/ 4188 w 4188"/>
              <a:gd name="T5" fmla="*/ 324 h 395"/>
              <a:gd name="T6" fmla="*/ 66 w 4188"/>
              <a:gd name="T7" fmla="*/ 395 h 395"/>
              <a:gd name="T8" fmla="*/ 0 w 4188"/>
              <a:gd name="T9" fmla="*/ 0 h 3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88"/>
              <a:gd name="T16" fmla="*/ 0 h 395"/>
              <a:gd name="T17" fmla="*/ 4188 w 4188"/>
              <a:gd name="T18" fmla="*/ 395 h 39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88" h="395">
                <a:moveTo>
                  <a:pt x="0" y="0"/>
                </a:moveTo>
                <a:lnTo>
                  <a:pt x="4141" y="249"/>
                </a:lnTo>
                <a:lnTo>
                  <a:pt x="4188" y="324"/>
                </a:lnTo>
                <a:lnTo>
                  <a:pt x="66" y="395"/>
                </a:lnTo>
                <a:lnTo>
                  <a:pt x="0" y="0"/>
                </a:lnTo>
                <a:close/>
              </a:path>
            </a:pathLst>
          </a:custGeom>
          <a:solidFill>
            <a:srgbClr val="C8E0FF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2164" name="Rectangle 2">
            <a:extLst>
              <a:ext uri="{FF2B5EF4-FFF2-40B4-BE49-F238E27FC236}">
                <a16:creationId xmlns:a16="http://schemas.microsoft.com/office/drawing/2014/main" id="{247B49F3-93D8-9345-A550-269E14F20E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12925" y="385763"/>
            <a:ext cx="7092950" cy="706437"/>
          </a:xfrm>
        </p:spPr>
        <p:txBody>
          <a:bodyPr/>
          <a:lstStyle/>
          <a:p>
            <a:pPr eaLnBrk="1" hangingPunct="1"/>
            <a:r>
              <a:rPr lang="en-US" altLang="en-US" sz="3700"/>
              <a:t>Pure</a:t>
            </a:r>
            <a:r>
              <a:rPr lang="en-US" altLang="en-US" sz="3300"/>
              <a:t> Opinion</a:t>
            </a:r>
            <a:r>
              <a:rPr lang="en-US" altLang="en-US"/>
              <a:t> Masquerading as Knowledge</a:t>
            </a:r>
          </a:p>
        </p:txBody>
      </p:sp>
      <p:sp>
        <p:nvSpPr>
          <p:cNvPr id="92165" name="Rectangle 3">
            <a:extLst>
              <a:ext uri="{FF2B5EF4-FFF2-40B4-BE49-F238E27FC236}">
                <a16:creationId xmlns:a16="http://schemas.microsoft.com/office/drawing/2014/main" id="{7ED33094-EF51-1844-B8E7-917DA48330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 </a:t>
            </a:r>
          </a:p>
        </p:txBody>
      </p:sp>
      <p:grpSp>
        <p:nvGrpSpPr>
          <p:cNvPr id="92166" name="Group 34">
            <a:extLst>
              <a:ext uri="{FF2B5EF4-FFF2-40B4-BE49-F238E27FC236}">
                <a16:creationId xmlns:a16="http://schemas.microsoft.com/office/drawing/2014/main" id="{0333326E-B5ED-7D43-953B-D61F146742E6}"/>
              </a:ext>
            </a:extLst>
          </p:cNvPr>
          <p:cNvGrpSpPr>
            <a:grpSpLocks/>
          </p:cNvGrpSpPr>
          <p:nvPr/>
        </p:nvGrpSpPr>
        <p:grpSpPr bwMode="auto">
          <a:xfrm>
            <a:off x="123825" y="1524000"/>
            <a:ext cx="2222500" cy="1738313"/>
            <a:chOff x="78" y="960"/>
            <a:chExt cx="1400" cy="1095"/>
          </a:xfrm>
        </p:grpSpPr>
        <p:sp>
          <p:nvSpPr>
            <p:cNvPr id="92193" name="Freeform 31">
              <a:extLst>
                <a:ext uri="{FF2B5EF4-FFF2-40B4-BE49-F238E27FC236}">
                  <a16:creationId xmlns:a16="http://schemas.microsoft.com/office/drawing/2014/main" id="{248D7D0E-FC55-7A42-8D17-F64EFFB165FE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" y="979"/>
              <a:ext cx="424" cy="230"/>
            </a:xfrm>
            <a:custGeom>
              <a:avLst/>
              <a:gdLst>
                <a:gd name="T0" fmla="*/ 113 w 278"/>
                <a:gd name="T1" fmla="*/ 0 h 230"/>
                <a:gd name="T2" fmla="*/ 250 w 278"/>
                <a:gd name="T3" fmla="*/ 42 h 230"/>
                <a:gd name="T4" fmla="*/ 278 w 278"/>
                <a:gd name="T5" fmla="*/ 230 h 230"/>
                <a:gd name="T6" fmla="*/ 0 w 278"/>
                <a:gd name="T7" fmla="*/ 221 h 230"/>
                <a:gd name="T8" fmla="*/ 113 w 278"/>
                <a:gd name="T9" fmla="*/ 0 h 2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8"/>
                <a:gd name="T16" fmla="*/ 0 h 230"/>
                <a:gd name="T17" fmla="*/ 278 w 278"/>
                <a:gd name="T18" fmla="*/ 230 h 2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8" h="230">
                  <a:moveTo>
                    <a:pt x="113" y="0"/>
                  </a:moveTo>
                  <a:lnTo>
                    <a:pt x="250" y="42"/>
                  </a:lnTo>
                  <a:lnTo>
                    <a:pt x="278" y="230"/>
                  </a:lnTo>
                  <a:lnTo>
                    <a:pt x="0" y="221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C8FF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194" name="Rectangle 5">
              <a:extLst>
                <a:ext uri="{FF2B5EF4-FFF2-40B4-BE49-F238E27FC236}">
                  <a16:creationId xmlns:a16="http://schemas.microsoft.com/office/drawing/2014/main" id="{98B88414-55CE-B645-A945-5C913BE572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" y="960"/>
              <a:ext cx="1400" cy="10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r"/>
              <a:r>
                <a:rPr lang="en-US" altLang="en-US" sz="2800" dirty="0"/>
                <a:t>1.</a:t>
              </a:r>
              <a:r>
                <a:rPr lang="en-US" altLang="en-US" sz="2000" dirty="0"/>
                <a:t> Subjective Bayesian sets arbitrary priors on k</a:t>
              </a:r>
              <a:r>
                <a:rPr lang="en-US" altLang="en-US" sz="2000" baseline="-25000" dirty="0"/>
                <a:t>1</a:t>
              </a:r>
              <a:r>
                <a:rPr lang="en-US" altLang="en-US" sz="2000" dirty="0"/>
                <a:t>, k</a:t>
              </a:r>
              <a:r>
                <a:rPr lang="en-US" altLang="en-US" sz="2000" baseline="-25000" dirty="0"/>
                <a:t>2</a:t>
              </a:r>
              <a:r>
                <a:rPr lang="en-US" altLang="en-US" sz="2000" dirty="0"/>
                <a:t>, k</a:t>
              </a:r>
              <a:r>
                <a:rPr lang="en-US" altLang="en-US" sz="2000" baseline="-25000" dirty="0"/>
                <a:t>3</a:t>
              </a:r>
              <a:r>
                <a:rPr lang="en-US" altLang="en-US" sz="2000" dirty="0"/>
                <a:t>, …</a:t>
              </a:r>
            </a:p>
            <a:p>
              <a:pPr algn="r"/>
              <a:r>
                <a:rPr lang="en-US" altLang="en-US" sz="2000" dirty="0"/>
                <a:t>Pure opinion.</a:t>
              </a:r>
            </a:p>
          </p:txBody>
        </p:sp>
      </p:grpSp>
      <p:pic>
        <p:nvPicPr>
          <p:cNvPr id="92167" name="Picture 6" descr="K-curve">
            <a:extLst>
              <a:ext uri="{FF2B5EF4-FFF2-40B4-BE49-F238E27FC236}">
                <a16:creationId xmlns:a16="http://schemas.microsoft.com/office/drawing/2014/main" id="{AB0885F9-DD88-564E-8B84-1E6214A5BA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2263" y="1506538"/>
            <a:ext cx="6122987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35">
            <a:extLst>
              <a:ext uri="{FF2B5EF4-FFF2-40B4-BE49-F238E27FC236}">
                <a16:creationId xmlns:a16="http://schemas.microsoft.com/office/drawing/2014/main" id="{BDA25E74-0162-634F-A6DE-513CE9DECD1E}"/>
              </a:ext>
            </a:extLst>
          </p:cNvPr>
          <p:cNvGrpSpPr>
            <a:grpSpLocks/>
          </p:cNvGrpSpPr>
          <p:nvPr/>
        </p:nvGrpSpPr>
        <p:grpSpPr bwMode="auto">
          <a:xfrm>
            <a:off x="366713" y="3421063"/>
            <a:ext cx="2924175" cy="823912"/>
            <a:chOff x="284" y="2155"/>
            <a:chExt cx="1842" cy="519"/>
          </a:xfrm>
        </p:grpSpPr>
        <p:sp>
          <p:nvSpPr>
            <p:cNvPr id="92191" name="Freeform 32">
              <a:extLst>
                <a:ext uri="{FF2B5EF4-FFF2-40B4-BE49-F238E27FC236}">
                  <a16:creationId xmlns:a16="http://schemas.microsoft.com/office/drawing/2014/main" id="{163BC903-4AE5-3041-91D2-F3BD629BF75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" y="2190"/>
              <a:ext cx="405" cy="230"/>
            </a:xfrm>
            <a:custGeom>
              <a:avLst/>
              <a:gdLst>
                <a:gd name="T0" fmla="*/ 113 w 278"/>
                <a:gd name="T1" fmla="*/ 0 h 230"/>
                <a:gd name="T2" fmla="*/ 250 w 278"/>
                <a:gd name="T3" fmla="*/ 42 h 230"/>
                <a:gd name="T4" fmla="*/ 278 w 278"/>
                <a:gd name="T5" fmla="*/ 230 h 230"/>
                <a:gd name="T6" fmla="*/ 0 w 278"/>
                <a:gd name="T7" fmla="*/ 221 h 230"/>
                <a:gd name="T8" fmla="*/ 113 w 278"/>
                <a:gd name="T9" fmla="*/ 0 h 2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8"/>
                <a:gd name="T16" fmla="*/ 0 h 230"/>
                <a:gd name="T17" fmla="*/ 278 w 278"/>
                <a:gd name="T18" fmla="*/ 230 h 2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8" h="230">
                  <a:moveTo>
                    <a:pt x="113" y="0"/>
                  </a:moveTo>
                  <a:lnTo>
                    <a:pt x="250" y="42"/>
                  </a:lnTo>
                  <a:lnTo>
                    <a:pt x="278" y="230"/>
                  </a:lnTo>
                  <a:lnTo>
                    <a:pt x="0" y="221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C8FF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192" name="Rectangle 7">
              <a:extLst>
                <a:ext uri="{FF2B5EF4-FFF2-40B4-BE49-F238E27FC236}">
                  <a16:creationId xmlns:a16="http://schemas.microsoft.com/office/drawing/2014/main" id="{CB99A007-EBCB-6C4E-BA9D-6576808484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" y="2155"/>
              <a:ext cx="1812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800"/>
                <a:t>2.</a:t>
              </a:r>
              <a:r>
                <a:rPr lang="en-US" altLang="en-US" sz="2000"/>
                <a:t> Learn richest evidence </a:t>
              </a:r>
            </a:p>
            <a:p>
              <a:r>
                <a:rPr lang="en-US" altLang="en-US" sz="2000"/>
                <a:t>= k</a:t>
              </a:r>
              <a:r>
                <a:rPr lang="en-US" altLang="en-US" sz="2000" baseline="-25000"/>
                <a:t>135</a:t>
              </a:r>
              <a:r>
                <a:rPr lang="en-US" altLang="en-US" sz="2000"/>
                <a:t> or k</a:t>
              </a:r>
              <a:r>
                <a:rPr lang="en-US" altLang="en-US" sz="2000" baseline="-25000"/>
                <a:t>136</a:t>
              </a:r>
            </a:p>
          </p:txBody>
        </p:sp>
      </p:grpSp>
      <p:pic>
        <p:nvPicPr>
          <p:cNvPr id="92169" name="Picture 9" descr="One die words v small">
            <a:extLst>
              <a:ext uri="{FF2B5EF4-FFF2-40B4-BE49-F238E27FC236}">
                <a16:creationId xmlns:a16="http://schemas.microsoft.com/office/drawing/2014/main" id="{EE7C92A9-3C84-5A45-A013-60E0EB202F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" y="284163"/>
            <a:ext cx="1098550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36">
            <a:extLst>
              <a:ext uri="{FF2B5EF4-FFF2-40B4-BE49-F238E27FC236}">
                <a16:creationId xmlns:a16="http://schemas.microsoft.com/office/drawing/2014/main" id="{87D2DCB1-8BF6-9F43-A002-20C8175D0AD0}"/>
              </a:ext>
            </a:extLst>
          </p:cNvPr>
          <p:cNvGrpSpPr>
            <a:grpSpLocks/>
          </p:cNvGrpSpPr>
          <p:nvPr/>
        </p:nvGrpSpPr>
        <p:grpSpPr bwMode="auto">
          <a:xfrm>
            <a:off x="3592513" y="3563938"/>
            <a:ext cx="4672012" cy="1454150"/>
            <a:chOff x="2011" y="2245"/>
            <a:chExt cx="2943" cy="916"/>
          </a:xfrm>
        </p:grpSpPr>
        <p:sp>
          <p:nvSpPr>
            <p:cNvPr id="92176" name="Freeform 33">
              <a:extLst>
                <a:ext uri="{FF2B5EF4-FFF2-40B4-BE49-F238E27FC236}">
                  <a16:creationId xmlns:a16="http://schemas.microsoft.com/office/drawing/2014/main" id="{13AFB17D-3AE5-7A47-AA4F-233F2A8F809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1" y="2289"/>
              <a:ext cx="391" cy="230"/>
            </a:xfrm>
            <a:custGeom>
              <a:avLst/>
              <a:gdLst>
                <a:gd name="T0" fmla="*/ 113 w 278"/>
                <a:gd name="T1" fmla="*/ 0 h 230"/>
                <a:gd name="T2" fmla="*/ 250 w 278"/>
                <a:gd name="T3" fmla="*/ 42 h 230"/>
                <a:gd name="T4" fmla="*/ 278 w 278"/>
                <a:gd name="T5" fmla="*/ 230 h 230"/>
                <a:gd name="T6" fmla="*/ 0 w 278"/>
                <a:gd name="T7" fmla="*/ 221 h 230"/>
                <a:gd name="T8" fmla="*/ 113 w 278"/>
                <a:gd name="T9" fmla="*/ 0 h 2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8"/>
                <a:gd name="T16" fmla="*/ 0 h 230"/>
                <a:gd name="T17" fmla="*/ 278 w 278"/>
                <a:gd name="T18" fmla="*/ 230 h 2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8" h="230">
                  <a:moveTo>
                    <a:pt x="113" y="0"/>
                  </a:moveTo>
                  <a:lnTo>
                    <a:pt x="250" y="42"/>
                  </a:lnTo>
                  <a:lnTo>
                    <a:pt x="278" y="230"/>
                  </a:lnTo>
                  <a:lnTo>
                    <a:pt x="0" y="221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C8FF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grpSp>
          <p:nvGrpSpPr>
            <p:cNvPr id="92177" name="Group 28">
              <a:extLst>
                <a:ext uri="{FF2B5EF4-FFF2-40B4-BE49-F238E27FC236}">
                  <a16:creationId xmlns:a16="http://schemas.microsoft.com/office/drawing/2014/main" id="{259D9EF4-0A45-764B-B02E-848B70BD911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42" y="2245"/>
              <a:ext cx="2912" cy="916"/>
              <a:chOff x="2042" y="2245"/>
              <a:chExt cx="2912" cy="916"/>
            </a:xfrm>
          </p:grpSpPr>
          <p:sp>
            <p:nvSpPr>
              <p:cNvPr id="92178" name="Rectangle 10">
                <a:extLst>
                  <a:ext uri="{FF2B5EF4-FFF2-40B4-BE49-F238E27FC236}">
                    <a16:creationId xmlns:a16="http://schemas.microsoft.com/office/drawing/2014/main" id="{979E43B3-7B1B-5A4E-8E25-64DA737314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2" y="2245"/>
                <a:ext cx="1773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US" altLang="en-US" sz="2800"/>
                  <a:t>3.</a:t>
                </a:r>
                <a:r>
                  <a:rPr lang="en-US" altLang="en-US" sz="2000"/>
                  <a:t> Apply Bayes’ theorem</a:t>
                </a:r>
              </a:p>
            </p:txBody>
          </p:sp>
          <p:grpSp>
            <p:nvGrpSpPr>
              <p:cNvPr id="92179" name="Group 27">
                <a:extLst>
                  <a:ext uri="{FF2B5EF4-FFF2-40B4-BE49-F238E27FC236}">
                    <a16:creationId xmlns:a16="http://schemas.microsoft.com/office/drawing/2014/main" id="{09281D3E-C68B-274A-BCC1-B89248981E6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46" y="2657"/>
                <a:ext cx="2708" cy="504"/>
                <a:chOff x="1759" y="2737"/>
                <a:chExt cx="2708" cy="504"/>
              </a:xfrm>
            </p:grpSpPr>
            <p:sp>
              <p:nvSpPr>
                <p:cNvPr id="92180" name="Rectangle 11">
                  <a:extLst>
                    <a:ext uri="{FF2B5EF4-FFF2-40B4-BE49-F238E27FC236}">
                      <a16:creationId xmlns:a16="http://schemas.microsoft.com/office/drawing/2014/main" id="{8DEFA08D-200E-654D-BEFC-00A5F023D4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65" y="2991"/>
                  <a:ext cx="908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37931725" indent="-37474525"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US" altLang="en-US" sz="2000"/>
                    <a:t>P(k</a:t>
                  </a:r>
                  <a:r>
                    <a:rPr lang="en-US" altLang="en-US" sz="2000" baseline="-25000"/>
                    <a:t>136</a:t>
                  </a:r>
                  <a:r>
                    <a:rPr lang="en-US" altLang="en-US" sz="2000"/>
                    <a:t>|E&amp;B)</a:t>
                  </a:r>
                </a:p>
              </p:txBody>
            </p:sp>
            <p:sp>
              <p:nvSpPr>
                <p:cNvPr id="92181" name="Rectangle 12">
                  <a:extLst>
                    <a:ext uri="{FF2B5EF4-FFF2-40B4-BE49-F238E27FC236}">
                      <a16:creationId xmlns:a16="http://schemas.microsoft.com/office/drawing/2014/main" id="{167FCA9C-C093-934A-B375-C95F1943DD1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59" y="2751"/>
                  <a:ext cx="908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37931725" indent="-37474525"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US" altLang="en-US" sz="2000"/>
                    <a:t>P(k</a:t>
                  </a:r>
                  <a:r>
                    <a:rPr lang="en-US" altLang="en-US" sz="2000" baseline="-25000"/>
                    <a:t>135</a:t>
                  </a:r>
                  <a:r>
                    <a:rPr lang="en-US" altLang="en-US" sz="2000"/>
                    <a:t>|E&amp;B)</a:t>
                  </a:r>
                </a:p>
              </p:txBody>
            </p:sp>
            <p:sp>
              <p:nvSpPr>
                <p:cNvPr id="92182" name="Rectangle 13">
                  <a:extLst>
                    <a:ext uri="{FF2B5EF4-FFF2-40B4-BE49-F238E27FC236}">
                      <a16:creationId xmlns:a16="http://schemas.microsoft.com/office/drawing/2014/main" id="{C7EB88CB-64D1-DE48-86D1-EAC5108B57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85" y="2991"/>
                  <a:ext cx="686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37931725" indent="-37474525"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US" altLang="en-US" sz="2000"/>
                    <a:t>P(k</a:t>
                  </a:r>
                  <a:r>
                    <a:rPr lang="en-US" altLang="en-US" sz="2000" baseline="-25000"/>
                    <a:t>136</a:t>
                  </a:r>
                  <a:r>
                    <a:rPr lang="en-US" altLang="en-US" sz="2000"/>
                    <a:t>|B)</a:t>
                  </a:r>
                </a:p>
              </p:txBody>
            </p:sp>
            <p:sp>
              <p:nvSpPr>
                <p:cNvPr id="92183" name="Rectangle 14">
                  <a:extLst>
                    <a:ext uri="{FF2B5EF4-FFF2-40B4-BE49-F238E27FC236}">
                      <a16:creationId xmlns:a16="http://schemas.microsoft.com/office/drawing/2014/main" id="{90898F14-B5BA-084F-855E-F7D78DB943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79" y="2751"/>
                  <a:ext cx="686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37931725" indent="-37474525"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US" altLang="en-US" sz="2000"/>
                    <a:t>P(k</a:t>
                  </a:r>
                  <a:r>
                    <a:rPr lang="en-US" altLang="en-US" sz="2000" baseline="-25000"/>
                    <a:t>135</a:t>
                  </a:r>
                  <a:r>
                    <a:rPr lang="en-US" altLang="en-US" sz="2000"/>
                    <a:t>|B)</a:t>
                  </a:r>
                </a:p>
              </p:txBody>
            </p:sp>
            <p:sp>
              <p:nvSpPr>
                <p:cNvPr id="92184" name="Rectangle 15">
                  <a:extLst>
                    <a:ext uri="{FF2B5EF4-FFF2-40B4-BE49-F238E27FC236}">
                      <a16:creationId xmlns:a16="http://schemas.microsoft.com/office/drawing/2014/main" id="{7072605F-6B84-4046-A6A1-65572F2FD1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31" y="2977"/>
                  <a:ext cx="636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37931725" indent="-37474525"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US" altLang="en-US" sz="2000"/>
                    <a:t>0.00005</a:t>
                  </a:r>
                </a:p>
              </p:txBody>
            </p:sp>
            <p:sp>
              <p:nvSpPr>
                <p:cNvPr id="92185" name="Rectangle 16">
                  <a:extLst>
                    <a:ext uri="{FF2B5EF4-FFF2-40B4-BE49-F238E27FC236}">
                      <a16:creationId xmlns:a16="http://schemas.microsoft.com/office/drawing/2014/main" id="{19354BE9-50FF-4044-8AE6-1333DBA372B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25" y="2737"/>
                  <a:ext cx="636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37931725" indent="-37474525"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US" altLang="en-US" sz="2000"/>
                    <a:t>0.00095</a:t>
                  </a:r>
                </a:p>
              </p:txBody>
            </p:sp>
            <p:sp>
              <p:nvSpPr>
                <p:cNvPr id="92186" name="Rectangle 17">
                  <a:extLst>
                    <a:ext uri="{FF2B5EF4-FFF2-40B4-BE49-F238E27FC236}">
                      <a16:creationId xmlns:a16="http://schemas.microsoft.com/office/drawing/2014/main" id="{2866E95F-5C8C-5345-B0F5-90BDC062C4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01" y="2872"/>
                  <a:ext cx="206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37931725" indent="-37474525"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US" altLang="en-US" sz="2000"/>
                    <a:t>=</a:t>
                  </a:r>
                </a:p>
              </p:txBody>
            </p:sp>
            <p:sp>
              <p:nvSpPr>
                <p:cNvPr id="92187" name="Rectangle 18">
                  <a:extLst>
                    <a:ext uri="{FF2B5EF4-FFF2-40B4-BE49-F238E27FC236}">
                      <a16:creationId xmlns:a16="http://schemas.microsoft.com/office/drawing/2014/main" id="{F324B050-2A50-A642-A460-05D1091FDF4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75" y="2877"/>
                  <a:ext cx="206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37931725" indent="-37474525"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US" altLang="en-US" sz="2000"/>
                    <a:t>=</a:t>
                  </a:r>
                </a:p>
              </p:txBody>
            </p:sp>
            <p:sp>
              <p:nvSpPr>
                <p:cNvPr id="92188" name="Line 19">
                  <a:extLst>
                    <a:ext uri="{FF2B5EF4-FFF2-40B4-BE49-F238E27FC236}">
                      <a16:creationId xmlns:a16="http://schemas.microsoft.com/office/drawing/2014/main" id="{0BB2C915-20EF-754E-AC13-A1247FCA81E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88" y="2988"/>
                  <a:ext cx="82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189" name="Line 22">
                  <a:extLst>
                    <a:ext uri="{FF2B5EF4-FFF2-40B4-BE49-F238E27FC236}">
                      <a16:creationId xmlns:a16="http://schemas.microsoft.com/office/drawing/2014/main" id="{9D17539B-7E9E-9F49-9A8B-75154ABB54E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919" y="2989"/>
                  <a:ext cx="681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190" name="Line 24">
                  <a:extLst>
                    <a:ext uri="{FF2B5EF4-FFF2-40B4-BE49-F238E27FC236}">
                      <a16:creationId xmlns:a16="http://schemas.microsoft.com/office/drawing/2014/main" id="{447D5848-CB3F-0046-B453-F80CCAF63F6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834" y="2985"/>
                  <a:ext cx="62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7" name="Group 30">
            <a:extLst>
              <a:ext uri="{FF2B5EF4-FFF2-40B4-BE49-F238E27FC236}">
                <a16:creationId xmlns:a16="http://schemas.microsoft.com/office/drawing/2014/main" id="{A886CAFA-8CC1-C04C-A977-1D55CA91375E}"/>
              </a:ext>
            </a:extLst>
          </p:cNvPr>
          <p:cNvGrpSpPr>
            <a:grpSpLocks/>
          </p:cNvGrpSpPr>
          <p:nvPr/>
        </p:nvGrpSpPr>
        <p:grpSpPr bwMode="auto">
          <a:xfrm>
            <a:off x="1460500" y="4310063"/>
            <a:ext cx="3624263" cy="1697037"/>
            <a:chOff x="668" y="2715"/>
            <a:chExt cx="2283" cy="1069"/>
          </a:xfrm>
        </p:grpSpPr>
        <p:sp>
          <p:nvSpPr>
            <p:cNvPr id="92173" name="Freeform 29">
              <a:extLst>
                <a:ext uri="{FF2B5EF4-FFF2-40B4-BE49-F238E27FC236}">
                  <a16:creationId xmlns:a16="http://schemas.microsoft.com/office/drawing/2014/main" id="{24CC886A-60C5-5C41-B4B2-984329C37E65}"/>
                </a:ext>
              </a:extLst>
            </p:cNvPr>
            <p:cNvSpPr>
              <a:spLocks/>
            </p:cNvSpPr>
            <p:nvPr/>
          </p:nvSpPr>
          <p:spPr bwMode="auto">
            <a:xfrm>
              <a:off x="833" y="2715"/>
              <a:ext cx="2118" cy="1045"/>
            </a:xfrm>
            <a:custGeom>
              <a:avLst/>
              <a:gdLst>
                <a:gd name="T0" fmla="*/ 0 w 2118"/>
                <a:gd name="T1" fmla="*/ 490 h 1045"/>
                <a:gd name="T2" fmla="*/ 1769 w 2118"/>
                <a:gd name="T3" fmla="*/ 0 h 1045"/>
                <a:gd name="T4" fmla="*/ 2118 w 2118"/>
                <a:gd name="T5" fmla="*/ 316 h 1045"/>
                <a:gd name="T6" fmla="*/ 795 w 2118"/>
                <a:gd name="T7" fmla="*/ 1045 h 1045"/>
                <a:gd name="T8" fmla="*/ 0 w 2118"/>
                <a:gd name="T9" fmla="*/ 490 h 104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18"/>
                <a:gd name="T16" fmla="*/ 0 h 1045"/>
                <a:gd name="T17" fmla="*/ 2118 w 2118"/>
                <a:gd name="T18" fmla="*/ 1045 h 104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18" h="1045">
                  <a:moveTo>
                    <a:pt x="0" y="490"/>
                  </a:moveTo>
                  <a:lnTo>
                    <a:pt x="1769" y="0"/>
                  </a:lnTo>
                  <a:lnTo>
                    <a:pt x="2118" y="316"/>
                  </a:lnTo>
                  <a:lnTo>
                    <a:pt x="795" y="1045"/>
                  </a:lnTo>
                  <a:lnTo>
                    <a:pt x="0" y="490"/>
                  </a:lnTo>
                  <a:close/>
                </a:path>
              </a:pathLst>
            </a:custGeom>
            <a:solidFill>
              <a:srgbClr val="FFC8C8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174" name="Rectangle 25">
              <a:extLst>
                <a:ext uri="{FF2B5EF4-FFF2-40B4-BE49-F238E27FC236}">
                  <a16:creationId xmlns:a16="http://schemas.microsoft.com/office/drawing/2014/main" id="{70E146F9-AC94-D24D-B6D4-9080515281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8" y="3182"/>
              <a:ext cx="135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000"/>
                <a:t>P(k</a:t>
              </a:r>
              <a:r>
                <a:rPr lang="en-US" altLang="en-US" sz="2000" baseline="-25000"/>
                <a:t>135</a:t>
              </a:r>
              <a:r>
                <a:rPr lang="en-US" altLang="en-US" sz="2000"/>
                <a:t>|E&amp;B) = 0.95</a:t>
              </a:r>
            </a:p>
          </p:txBody>
        </p:sp>
        <p:sp>
          <p:nvSpPr>
            <p:cNvPr id="92175" name="Rectangle 26">
              <a:extLst>
                <a:ext uri="{FF2B5EF4-FFF2-40B4-BE49-F238E27FC236}">
                  <a16:creationId xmlns:a16="http://schemas.microsoft.com/office/drawing/2014/main" id="{7B8E66DB-2AD7-D243-B44D-17D1728DBF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1" y="3534"/>
              <a:ext cx="135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000"/>
                <a:t>P(k</a:t>
              </a:r>
              <a:r>
                <a:rPr lang="en-US" altLang="en-US" sz="2000" baseline="-25000"/>
                <a:t>136</a:t>
              </a:r>
              <a:r>
                <a:rPr lang="en-US" altLang="en-US" sz="2000"/>
                <a:t>|E&amp;B) = 0.05</a:t>
              </a:r>
            </a:p>
          </p:txBody>
        </p:sp>
      </p:grpSp>
      <p:sp>
        <p:nvSpPr>
          <p:cNvPr id="17446" name="Rectangle 38">
            <a:extLst>
              <a:ext uri="{FF2B5EF4-FFF2-40B4-BE49-F238E27FC236}">
                <a16:creationId xmlns:a16="http://schemas.microsoft.com/office/drawing/2014/main" id="{BCE984AC-0777-4C4C-87E9-ED74A522E5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7250" y="5432425"/>
            <a:ext cx="40798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/>
              <a:t>Endpoint of conditionalization dominated by pure opinion.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4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Number Placeholder 5">
            <a:extLst>
              <a:ext uri="{FF2B5EF4-FFF2-40B4-BE49-F238E27FC236}">
                <a16:creationId xmlns:a16="http://schemas.microsoft.com/office/drawing/2014/main" id="{7EFBC842-943F-C04A-9CE3-71D4B4E9A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71DBE2D5-BA07-D448-BCA0-D057B2F9A392}" type="slidenum">
              <a:rPr lang="en-US" altLang="en-US" sz="1400"/>
              <a:pPr/>
              <a:t>22</a:t>
            </a:fld>
            <a:endParaRPr lang="en-US" altLang="en-US" sz="1400"/>
          </a:p>
        </p:txBody>
      </p:sp>
      <p:sp>
        <p:nvSpPr>
          <p:cNvPr id="94211" name="Freeform 14">
            <a:extLst>
              <a:ext uri="{FF2B5EF4-FFF2-40B4-BE49-F238E27FC236}">
                <a16:creationId xmlns:a16="http://schemas.microsoft.com/office/drawing/2014/main" id="{F7BD3324-219B-A949-AFA1-69F7AF027890}"/>
              </a:ext>
            </a:extLst>
          </p:cNvPr>
          <p:cNvSpPr>
            <a:spLocks/>
          </p:cNvSpPr>
          <p:nvPr/>
        </p:nvSpPr>
        <p:spPr bwMode="auto">
          <a:xfrm>
            <a:off x="627063" y="1397000"/>
            <a:ext cx="7789862" cy="1479550"/>
          </a:xfrm>
          <a:custGeom>
            <a:avLst/>
            <a:gdLst>
              <a:gd name="T0" fmla="*/ 230 w 4564"/>
              <a:gd name="T1" fmla="*/ 0 h 908"/>
              <a:gd name="T2" fmla="*/ 4564 w 4564"/>
              <a:gd name="T3" fmla="*/ 193 h 908"/>
              <a:gd name="T4" fmla="*/ 4555 w 4564"/>
              <a:gd name="T5" fmla="*/ 908 h 908"/>
              <a:gd name="T6" fmla="*/ 0 w 4564"/>
              <a:gd name="T7" fmla="*/ 847 h 908"/>
              <a:gd name="T8" fmla="*/ 230 w 4564"/>
              <a:gd name="T9" fmla="*/ 0 h 9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564"/>
              <a:gd name="T16" fmla="*/ 0 h 908"/>
              <a:gd name="T17" fmla="*/ 4564 w 4564"/>
              <a:gd name="T18" fmla="*/ 908 h 90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564" h="908">
                <a:moveTo>
                  <a:pt x="230" y="0"/>
                </a:moveTo>
                <a:lnTo>
                  <a:pt x="4564" y="193"/>
                </a:lnTo>
                <a:lnTo>
                  <a:pt x="4555" y="908"/>
                </a:lnTo>
                <a:lnTo>
                  <a:pt x="0" y="847"/>
                </a:lnTo>
                <a:lnTo>
                  <a:pt x="230" y="0"/>
                </a:lnTo>
                <a:close/>
              </a:path>
            </a:pathLst>
          </a:custGeom>
          <a:solidFill>
            <a:srgbClr val="C8E0FF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4212" name="Rectangle 2">
            <a:extLst>
              <a:ext uri="{FF2B5EF4-FFF2-40B4-BE49-F238E27FC236}">
                <a16:creationId xmlns:a16="http://schemas.microsoft.com/office/drawing/2014/main" id="{AEBB72B5-BF35-DD41-B483-745D3B726F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213725" cy="766763"/>
          </a:xfrm>
        </p:spPr>
        <p:txBody>
          <a:bodyPr/>
          <a:lstStyle/>
          <a:p>
            <a:pPr eaLnBrk="1" hangingPunct="1"/>
            <a:r>
              <a:rPr lang="en-US" altLang="en-US"/>
              <a:t>Pure Opinion Masquerading as Knowledge </a:t>
            </a:r>
            <a:r>
              <a:rPr lang="en-US" altLang="en-US" i="1"/>
              <a:t>Solved</a:t>
            </a:r>
            <a:endParaRPr lang="en-US" altLang="en-US"/>
          </a:p>
        </p:txBody>
      </p:sp>
      <p:sp>
        <p:nvSpPr>
          <p:cNvPr id="94213" name="Rectangle 3">
            <a:extLst>
              <a:ext uri="{FF2B5EF4-FFF2-40B4-BE49-F238E27FC236}">
                <a16:creationId xmlns:a16="http://schemas.microsoft.com/office/drawing/2014/main" id="{5E9A3536-2F23-F845-9E45-A0EDAFD8CA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 </a:t>
            </a:r>
          </a:p>
        </p:txBody>
      </p:sp>
      <p:sp>
        <p:nvSpPr>
          <p:cNvPr id="94214" name="Rectangle 4">
            <a:extLst>
              <a:ext uri="{FF2B5EF4-FFF2-40B4-BE49-F238E27FC236}">
                <a16:creationId xmlns:a16="http://schemas.microsoft.com/office/drawing/2014/main" id="{A25EDF48-BE95-3F49-B2A5-A1F23424BD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788" y="1519238"/>
            <a:ext cx="2370137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r"/>
            <a:r>
              <a:rPr lang="en-US" altLang="en-US" sz="2000"/>
              <a:t>“Priors”</a:t>
            </a:r>
            <a:r>
              <a:rPr lang="en-US" altLang="en-US" sz="1800"/>
              <a:t> are</a:t>
            </a:r>
            <a:r>
              <a:rPr lang="en-US" altLang="en-US"/>
              <a:t> completely neutral support over all values of k</a:t>
            </a:r>
            <a:r>
              <a:rPr lang="en-US" altLang="en-US" baseline="-25000"/>
              <a:t>i</a:t>
            </a:r>
            <a:r>
              <a:rPr lang="en-US" altLang="en-US"/>
              <a:t>.</a:t>
            </a:r>
          </a:p>
        </p:txBody>
      </p:sp>
      <p:sp>
        <p:nvSpPr>
          <p:cNvPr id="94215" name="Rectangle 5">
            <a:extLst>
              <a:ext uri="{FF2B5EF4-FFF2-40B4-BE49-F238E27FC236}">
                <a16:creationId xmlns:a16="http://schemas.microsoft.com/office/drawing/2014/main" id="{30A5D20A-CBED-1748-86EF-BB7E5341FF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8438" y="1585913"/>
            <a:ext cx="61833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/>
              <a:t>[k</a:t>
            </a:r>
            <a:r>
              <a:rPr lang="en-US" altLang="en-US" sz="2000" baseline="-25000"/>
              <a:t>1</a:t>
            </a:r>
            <a:r>
              <a:rPr lang="en-US" altLang="en-US" sz="2000"/>
              <a:t>|B] = [k</a:t>
            </a:r>
            <a:r>
              <a:rPr lang="en-US" altLang="en-US" sz="2000" baseline="-25000"/>
              <a:t>2</a:t>
            </a:r>
            <a:r>
              <a:rPr lang="en-US" altLang="en-US" sz="2000"/>
              <a:t>|B] = [k</a:t>
            </a:r>
            <a:r>
              <a:rPr lang="en-US" altLang="en-US" sz="2000" baseline="-25000"/>
              <a:t>3</a:t>
            </a:r>
            <a:r>
              <a:rPr lang="en-US" altLang="en-US" sz="2000"/>
              <a:t>|B] =… = [k</a:t>
            </a:r>
            <a:r>
              <a:rPr lang="en-US" altLang="en-US" sz="2000" baseline="-25000"/>
              <a:t>135</a:t>
            </a:r>
            <a:r>
              <a:rPr lang="en-US" altLang="en-US" sz="2000"/>
              <a:t>|B] = [k</a:t>
            </a:r>
            <a:r>
              <a:rPr lang="en-US" altLang="en-US" sz="2000" baseline="-25000"/>
              <a:t>136</a:t>
            </a:r>
            <a:r>
              <a:rPr lang="en-US" altLang="en-US" sz="2000"/>
              <a:t>|B] = … = I    </a:t>
            </a:r>
          </a:p>
        </p:txBody>
      </p:sp>
      <p:sp>
        <p:nvSpPr>
          <p:cNvPr id="94216" name="Rectangle 6">
            <a:extLst>
              <a:ext uri="{FF2B5EF4-FFF2-40B4-BE49-F238E27FC236}">
                <a16:creationId xmlns:a16="http://schemas.microsoft.com/office/drawing/2014/main" id="{6364C860-680F-5E4A-87C6-A35852F23D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725" y="2460625"/>
            <a:ext cx="227171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r"/>
            <a:r>
              <a:rPr lang="en-US" altLang="en-US"/>
              <a:t>No normalization imposed.</a:t>
            </a:r>
          </a:p>
        </p:txBody>
      </p:sp>
      <p:sp>
        <p:nvSpPr>
          <p:cNvPr id="94217" name="Rectangle 7">
            <a:extLst>
              <a:ext uri="{FF2B5EF4-FFF2-40B4-BE49-F238E27FC236}">
                <a16:creationId xmlns:a16="http://schemas.microsoft.com/office/drawing/2014/main" id="{7A1E77BC-85B1-DF4D-856F-8A94803C88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8600" y="2541588"/>
            <a:ext cx="5235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/>
              <a:t>[k</a:t>
            </a:r>
            <a:r>
              <a:rPr lang="en-US" altLang="en-US" sz="2000" baseline="-25000"/>
              <a:t>1</a:t>
            </a:r>
            <a:r>
              <a:rPr lang="en-US" altLang="en-US" sz="2000"/>
              <a:t>|B] = [k</a:t>
            </a:r>
            <a:r>
              <a:rPr lang="en-US" altLang="en-US" sz="2000" baseline="-25000"/>
              <a:t>1</a:t>
            </a:r>
            <a:r>
              <a:rPr lang="en-US" altLang="en-US" sz="2000"/>
              <a:t> or k</a:t>
            </a:r>
            <a:r>
              <a:rPr lang="en-US" altLang="en-US" sz="2000" baseline="-25000"/>
              <a:t>2</a:t>
            </a:r>
            <a:r>
              <a:rPr lang="en-US" altLang="en-US" sz="2000"/>
              <a:t>|B] = [k</a:t>
            </a:r>
            <a:r>
              <a:rPr lang="en-US" altLang="en-US" sz="2000" baseline="-25000"/>
              <a:t>1</a:t>
            </a:r>
            <a:r>
              <a:rPr lang="en-US" altLang="en-US" sz="2000"/>
              <a:t> or k</a:t>
            </a:r>
            <a:r>
              <a:rPr lang="en-US" altLang="en-US" sz="2000" baseline="-25000"/>
              <a:t>2</a:t>
            </a:r>
            <a:r>
              <a:rPr lang="en-US" altLang="en-US" sz="2000"/>
              <a:t> or k</a:t>
            </a:r>
            <a:r>
              <a:rPr lang="en-US" altLang="en-US" sz="2000" baseline="-25000"/>
              <a:t>3</a:t>
            </a:r>
            <a:r>
              <a:rPr lang="en-US" altLang="en-US" sz="2000"/>
              <a:t>|B] =… = I    </a:t>
            </a:r>
          </a:p>
        </p:txBody>
      </p:sp>
      <p:grpSp>
        <p:nvGrpSpPr>
          <p:cNvPr id="2" name="Group 22">
            <a:extLst>
              <a:ext uri="{FF2B5EF4-FFF2-40B4-BE49-F238E27FC236}">
                <a16:creationId xmlns:a16="http://schemas.microsoft.com/office/drawing/2014/main" id="{E4AB925B-99E0-1F41-98D0-4DA6157DD28C}"/>
              </a:ext>
            </a:extLst>
          </p:cNvPr>
          <p:cNvGrpSpPr>
            <a:grpSpLocks/>
          </p:cNvGrpSpPr>
          <p:nvPr/>
        </p:nvGrpSpPr>
        <p:grpSpPr bwMode="auto">
          <a:xfrm>
            <a:off x="1662113" y="5133975"/>
            <a:ext cx="6900862" cy="823913"/>
            <a:chOff x="1047" y="3234"/>
            <a:chExt cx="4347" cy="519"/>
          </a:xfrm>
        </p:grpSpPr>
        <p:sp>
          <p:nvSpPr>
            <p:cNvPr id="94227" name="Freeform 20">
              <a:extLst>
                <a:ext uri="{FF2B5EF4-FFF2-40B4-BE49-F238E27FC236}">
                  <a16:creationId xmlns:a16="http://schemas.microsoft.com/office/drawing/2014/main" id="{A1B6AA57-84C5-4241-B4A4-6FA620890142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1" y="3306"/>
              <a:ext cx="716" cy="179"/>
            </a:xfrm>
            <a:custGeom>
              <a:avLst/>
              <a:gdLst>
                <a:gd name="T0" fmla="*/ 123 w 716"/>
                <a:gd name="T1" fmla="*/ 0 h 179"/>
                <a:gd name="T2" fmla="*/ 702 w 716"/>
                <a:gd name="T3" fmla="*/ 66 h 179"/>
                <a:gd name="T4" fmla="*/ 716 w 716"/>
                <a:gd name="T5" fmla="*/ 179 h 179"/>
                <a:gd name="T6" fmla="*/ 0 w 716"/>
                <a:gd name="T7" fmla="*/ 179 h 179"/>
                <a:gd name="T8" fmla="*/ 123 w 716"/>
                <a:gd name="T9" fmla="*/ 0 h 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16"/>
                <a:gd name="T16" fmla="*/ 0 h 179"/>
                <a:gd name="T17" fmla="*/ 716 w 716"/>
                <a:gd name="T18" fmla="*/ 179 h 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16" h="179">
                  <a:moveTo>
                    <a:pt x="123" y="0"/>
                  </a:moveTo>
                  <a:lnTo>
                    <a:pt x="702" y="66"/>
                  </a:lnTo>
                  <a:lnTo>
                    <a:pt x="716" y="179"/>
                  </a:lnTo>
                  <a:lnTo>
                    <a:pt x="0" y="179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rgbClr val="FFC8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4228" name="Rectangle 13">
              <a:extLst>
                <a:ext uri="{FF2B5EF4-FFF2-40B4-BE49-F238E27FC236}">
                  <a16:creationId xmlns:a16="http://schemas.microsoft.com/office/drawing/2014/main" id="{829C6148-6539-0E45-AF26-8E7EB8DBF0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7" y="3234"/>
              <a:ext cx="4347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/>
                <a:t>Bayesian result of support for </a:t>
              </a:r>
              <a:r>
                <a:rPr lang="en-US" altLang="en-US" sz="2000"/>
                <a:t>k</a:t>
              </a:r>
              <a:r>
                <a:rPr lang="en-US" altLang="en-US" sz="2000" baseline="-25000"/>
                <a:t>135</a:t>
              </a:r>
              <a:r>
                <a:rPr lang="en-US" altLang="en-US" sz="2000"/>
                <a:t> over k</a:t>
              </a:r>
              <a:r>
                <a:rPr lang="en-US" altLang="en-US" sz="2000" baseline="-25000"/>
                <a:t>136</a:t>
              </a:r>
              <a:r>
                <a:rPr lang="en-US" altLang="en-US" sz="2000"/>
                <a:t> is an </a:t>
              </a:r>
              <a:r>
                <a:rPr lang="en-US" altLang="en-US" sz="2800"/>
                <a:t>artifact</a:t>
              </a:r>
              <a:r>
                <a:rPr lang="en-US" altLang="en-US" sz="2000"/>
                <a:t> of the inability of</a:t>
              </a:r>
              <a:r>
                <a:rPr lang="en-US" altLang="en-US" sz="1800"/>
                <a:t> a probability measure to represent neutrality of support.</a:t>
              </a:r>
            </a:p>
          </p:txBody>
        </p:sp>
      </p:grpSp>
      <p:grpSp>
        <p:nvGrpSpPr>
          <p:cNvPr id="3" name="Group 21">
            <a:extLst>
              <a:ext uri="{FF2B5EF4-FFF2-40B4-BE49-F238E27FC236}">
                <a16:creationId xmlns:a16="http://schemas.microsoft.com/office/drawing/2014/main" id="{80C42FCA-ADE6-5D47-BD84-62F3A7ABD12F}"/>
              </a:ext>
            </a:extLst>
          </p:cNvPr>
          <p:cNvGrpSpPr>
            <a:grpSpLocks/>
          </p:cNvGrpSpPr>
          <p:nvPr/>
        </p:nvGrpSpPr>
        <p:grpSpPr bwMode="auto">
          <a:xfrm>
            <a:off x="244475" y="3446463"/>
            <a:ext cx="8393113" cy="1214437"/>
            <a:chOff x="154" y="2171"/>
            <a:chExt cx="5287" cy="765"/>
          </a:xfrm>
        </p:grpSpPr>
        <p:sp>
          <p:nvSpPr>
            <p:cNvPr id="94220" name="Freeform 16">
              <a:extLst>
                <a:ext uri="{FF2B5EF4-FFF2-40B4-BE49-F238E27FC236}">
                  <a16:creationId xmlns:a16="http://schemas.microsoft.com/office/drawing/2014/main" id="{913DE04D-FF7C-5449-9247-CB020411996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5" y="2235"/>
              <a:ext cx="4930" cy="622"/>
            </a:xfrm>
            <a:custGeom>
              <a:avLst/>
              <a:gdLst>
                <a:gd name="T0" fmla="*/ 174 w 4930"/>
                <a:gd name="T1" fmla="*/ 80 h 505"/>
                <a:gd name="T2" fmla="*/ 4466 w 4930"/>
                <a:gd name="T3" fmla="*/ 0 h 505"/>
                <a:gd name="T4" fmla="*/ 4734 w 4930"/>
                <a:gd name="T5" fmla="*/ 504 h 505"/>
                <a:gd name="T6" fmla="*/ 0 w 4930"/>
                <a:gd name="T7" fmla="*/ 485 h 505"/>
                <a:gd name="T8" fmla="*/ 174 w 4930"/>
                <a:gd name="T9" fmla="*/ 80 h 5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30"/>
                <a:gd name="T16" fmla="*/ 0 h 505"/>
                <a:gd name="T17" fmla="*/ 4930 w 4930"/>
                <a:gd name="T18" fmla="*/ 505 h 5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30" h="505">
                  <a:moveTo>
                    <a:pt x="174" y="80"/>
                  </a:moveTo>
                  <a:lnTo>
                    <a:pt x="4466" y="0"/>
                  </a:lnTo>
                  <a:cubicBezTo>
                    <a:pt x="4739" y="505"/>
                    <a:pt x="4930" y="504"/>
                    <a:pt x="4734" y="504"/>
                  </a:cubicBezTo>
                  <a:lnTo>
                    <a:pt x="0" y="485"/>
                  </a:lnTo>
                  <a:lnTo>
                    <a:pt x="174" y="80"/>
                  </a:lnTo>
                  <a:close/>
                </a:path>
              </a:pathLst>
            </a:custGeom>
            <a:solidFill>
              <a:srgbClr val="C8FF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4221" name="Rectangle 8">
              <a:extLst>
                <a:ext uri="{FF2B5EF4-FFF2-40B4-BE49-F238E27FC236}">
                  <a16:creationId xmlns:a16="http://schemas.microsoft.com/office/drawing/2014/main" id="{7D9847AF-5144-E941-87F9-A144610300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" y="2171"/>
              <a:ext cx="1278" cy="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r"/>
              <a:r>
                <a:rPr lang="en-US" altLang="en-US" sz="2000"/>
                <a:t>Apply rule</a:t>
              </a:r>
              <a:r>
                <a:rPr lang="en-US" altLang="en-US"/>
                <a:t> of conditionalization on completely neutral support.</a:t>
              </a:r>
            </a:p>
          </p:txBody>
        </p:sp>
        <p:sp>
          <p:nvSpPr>
            <p:cNvPr id="94222" name="Rectangle 9">
              <a:extLst>
                <a:ext uri="{FF2B5EF4-FFF2-40B4-BE49-F238E27FC236}">
                  <a16:creationId xmlns:a16="http://schemas.microsoft.com/office/drawing/2014/main" id="{5C54DE50-57F8-394F-9383-CA2B1DAE1A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8" y="2264"/>
              <a:ext cx="98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/>
                <a:t>E = k</a:t>
              </a:r>
              <a:r>
                <a:rPr lang="en-US" altLang="en-US" sz="1800" baseline="-25000"/>
                <a:t>135</a:t>
              </a:r>
              <a:r>
                <a:rPr lang="en-US" altLang="en-US" sz="1800"/>
                <a:t> or k</a:t>
              </a:r>
              <a:r>
                <a:rPr lang="en-US" altLang="en-US" sz="1800" baseline="-25000"/>
                <a:t>136</a:t>
              </a:r>
            </a:p>
          </p:txBody>
        </p:sp>
        <p:sp>
          <p:nvSpPr>
            <p:cNvPr id="94223" name="Rectangle 10">
              <a:extLst>
                <a:ext uri="{FF2B5EF4-FFF2-40B4-BE49-F238E27FC236}">
                  <a16:creationId xmlns:a16="http://schemas.microsoft.com/office/drawing/2014/main" id="{8C854D63-92E9-A745-8F94-459A2380D6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9" y="2477"/>
              <a:ext cx="147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000"/>
                <a:t>[k</a:t>
              </a:r>
              <a:r>
                <a:rPr lang="en-US" altLang="en-US" sz="2000" baseline="-25000"/>
                <a:t>135</a:t>
              </a:r>
              <a:r>
                <a:rPr lang="en-US" altLang="en-US" sz="2000"/>
                <a:t>|B] = [k</a:t>
              </a:r>
              <a:r>
                <a:rPr lang="en-US" altLang="en-US" sz="2000" baseline="-25000"/>
                <a:t>136</a:t>
              </a:r>
              <a:r>
                <a:rPr lang="en-US" altLang="en-US" sz="2000"/>
                <a:t>|B] = I</a:t>
              </a:r>
            </a:p>
          </p:txBody>
        </p:sp>
        <p:sp>
          <p:nvSpPr>
            <p:cNvPr id="94224" name="Rectangle 12">
              <a:extLst>
                <a:ext uri="{FF2B5EF4-FFF2-40B4-BE49-F238E27FC236}">
                  <a16:creationId xmlns:a16="http://schemas.microsoft.com/office/drawing/2014/main" id="{F50FD7F4-A3A2-B74E-8E51-33674ACDA5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29" y="2377"/>
              <a:ext cx="169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000"/>
                <a:t>[k</a:t>
              </a:r>
              <a:r>
                <a:rPr lang="en-US" altLang="en-US" sz="2000" baseline="-25000"/>
                <a:t>135</a:t>
              </a:r>
              <a:r>
                <a:rPr lang="en-US" altLang="en-US" sz="2000"/>
                <a:t>|E&amp;B] = [k</a:t>
              </a:r>
              <a:r>
                <a:rPr lang="en-US" altLang="en-US" sz="2000" baseline="-25000"/>
                <a:t>136</a:t>
              </a:r>
              <a:r>
                <a:rPr lang="en-US" altLang="en-US" sz="2000"/>
                <a:t>|E&amp;B]</a:t>
              </a:r>
            </a:p>
          </p:txBody>
        </p:sp>
        <p:sp>
          <p:nvSpPr>
            <p:cNvPr id="94225" name="AutoShape 17">
              <a:extLst>
                <a:ext uri="{FF2B5EF4-FFF2-40B4-BE49-F238E27FC236}">
                  <a16:creationId xmlns:a16="http://schemas.microsoft.com/office/drawing/2014/main" id="{F4D751B3-168D-284A-9355-D63FBB1489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6" y="2442"/>
              <a:ext cx="381" cy="198"/>
            </a:xfrm>
            <a:prstGeom prst="rightArrow">
              <a:avLst>
                <a:gd name="adj1" fmla="val 50000"/>
                <a:gd name="adj2" fmla="val 48106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4226" name="Rectangle 18">
              <a:extLst>
                <a:ext uri="{FF2B5EF4-FFF2-40B4-BE49-F238E27FC236}">
                  <a16:creationId xmlns:a16="http://schemas.microsoft.com/office/drawing/2014/main" id="{9CC2051B-B5AD-6A4B-B91B-E865267E09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69" y="2590"/>
              <a:ext cx="1772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en-US" altLang="en-US" sz="1400"/>
                <a:t>Nothing in evidence discriminates between </a:t>
              </a:r>
              <a:r>
                <a:rPr lang="en-US" altLang="en-US"/>
                <a:t>k</a:t>
              </a:r>
              <a:r>
                <a:rPr lang="en-US" altLang="en-US" baseline="-25000"/>
                <a:t>135</a:t>
              </a:r>
              <a:r>
                <a:rPr lang="en-US" altLang="en-US"/>
                <a:t> or k</a:t>
              </a:r>
              <a:r>
                <a:rPr lang="en-US" altLang="en-US" baseline="-25000"/>
                <a:t>136</a:t>
              </a:r>
              <a:r>
                <a:rPr lang="en-US" altLang="en-US"/>
                <a:t>.</a:t>
              </a:r>
              <a:endParaRPr lang="en-US" altLang="en-US" baseline="-25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5">
            <a:extLst>
              <a:ext uri="{FF2B5EF4-FFF2-40B4-BE49-F238E27FC236}">
                <a16:creationId xmlns:a16="http://schemas.microsoft.com/office/drawing/2014/main" id="{ADA44A18-79AB-DA46-A01A-4592CA35F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3F4AFA3A-C885-3043-AC1D-9854636B1897}" type="slidenum">
              <a:rPr lang="en-US" altLang="en-US" sz="1400"/>
              <a:pPr/>
              <a:t>23</a:t>
            </a:fld>
            <a:endParaRPr lang="en-US" altLang="en-US" sz="1400"/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04EC37CD-2BF8-464E-8364-40ABF55A6E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 </a:t>
            </a:r>
          </a:p>
        </p:txBody>
      </p:sp>
      <p:sp>
        <p:nvSpPr>
          <p:cNvPr id="51204" name="Freeform 5">
            <a:extLst>
              <a:ext uri="{FF2B5EF4-FFF2-40B4-BE49-F238E27FC236}">
                <a16:creationId xmlns:a16="http://schemas.microsoft.com/office/drawing/2014/main" id="{A2DC75C7-CAD0-5743-AC04-1EBE9073286A}"/>
              </a:ext>
            </a:extLst>
          </p:cNvPr>
          <p:cNvSpPr>
            <a:spLocks/>
          </p:cNvSpPr>
          <p:nvPr/>
        </p:nvSpPr>
        <p:spPr bwMode="auto">
          <a:xfrm>
            <a:off x="3138488" y="363538"/>
            <a:ext cx="5791200" cy="5768975"/>
          </a:xfrm>
          <a:custGeom>
            <a:avLst/>
            <a:gdLst>
              <a:gd name="T0" fmla="*/ 2160 w 3423"/>
              <a:gd name="T1" fmla="*/ 0 h 3744"/>
              <a:gd name="T2" fmla="*/ 3423 w 3423"/>
              <a:gd name="T3" fmla="*/ 2562 h 3744"/>
              <a:gd name="T4" fmla="*/ 624 w 3423"/>
              <a:gd name="T5" fmla="*/ 3744 h 3744"/>
              <a:gd name="T6" fmla="*/ 0 w 3423"/>
              <a:gd name="T7" fmla="*/ 912 h 3744"/>
              <a:gd name="T8" fmla="*/ 2160 w 3423"/>
              <a:gd name="T9" fmla="*/ 0 h 37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23"/>
              <a:gd name="T16" fmla="*/ 0 h 3744"/>
              <a:gd name="T17" fmla="*/ 3423 w 3423"/>
              <a:gd name="T18" fmla="*/ 3744 h 37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23" h="3744">
                <a:moveTo>
                  <a:pt x="2160" y="0"/>
                </a:moveTo>
                <a:lnTo>
                  <a:pt x="3423" y="2562"/>
                </a:lnTo>
                <a:lnTo>
                  <a:pt x="624" y="3744"/>
                </a:lnTo>
                <a:lnTo>
                  <a:pt x="0" y="912"/>
                </a:lnTo>
                <a:lnTo>
                  <a:pt x="2160" y="0"/>
                </a:lnTo>
                <a:close/>
              </a:path>
            </a:pathLst>
          </a:custGeom>
          <a:solidFill>
            <a:srgbClr val="C8E0FF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pic>
        <p:nvPicPr>
          <p:cNvPr id="51205" name="Picture 6" descr="fourhorsemen-durer_">
            <a:extLst>
              <a:ext uri="{FF2B5EF4-FFF2-40B4-BE49-F238E27FC236}">
                <a16:creationId xmlns:a16="http://schemas.microsoft.com/office/drawing/2014/main" id="{AE5D85A8-C784-3F4A-804D-91CAF9C0B7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92608">
            <a:off x="2814638" y="4133850"/>
            <a:ext cx="1330325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6" name="Rectangle 2">
            <a:extLst>
              <a:ext uri="{FF2B5EF4-FFF2-40B4-BE49-F238E27FC236}">
                <a16:creationId xmlns:a16="http://schemas.microsoft.com/office/drawing/2014/main" id="{30F208A6-CA40-D54F-8B20-422B42A7B6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49388" y="920750"/>
            <a:ext cx="5075237" cy="3200400"/>
          </a:xfrm>
        </p:spPr>
        <p:txBody>
          <a:bodyPr/>
          <a:lstStyle/>
          <a:p>
            <a:pPr algn="r" eaLnBrk="1" hangingPunct="1"/>
            <a:r>
              <a:rPr lang="en-US" altLang="en-US" sz="6700"/>
              <a:t>The Doomsday Argument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5">
            <a:extLst>
              <a:ext uri="{FF2B5EF4-FFF2-40B4-BE49-F238E27FC236}">
                <a16:creationId xmlns:a16="http://schemas.microsoft.com/office/drawing/2014/main" id="{1589D93A-3F97-534E-8CDE-152C5C86F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DC55FE08-2B44-9642-9110-3CEB104A74FD}" type="slidenum">
              <a:rPr lang="en-US" altLang="en-US" sz="1400"/>
              <a:pPr/>
              <a:t>24</a:t>
            </a:fld>
            <a:endParaRPr lang="en-US" altLang="en-US" sz="1400"/>
          </a:p>
        </p:txBody>
      </p:sp>
      <p:sp>
        <p:nvSpPr>
          <p:cNvPr id="53251" name="Freeform 13">
            <a:extLst>
              <a:ext uri="{FF2B5EF4-FFF2-40B4-BE49-F238E27FC236}">
                <a16:creationId xmlns:a16="http://schemas.microsoft.com/office/drawing/2014/main" id="{E69EC51D-478D-D348-8116-37C59314DB9A}"/>
              </a:ext>
            </a:extLst>
          </p:cNvPr>
          <p:cNvSpPr>
            <a:spLocks/>
          </p:cNvSpPr>
          <p:nvPr/>
        </p:nvSpPr>
        <p:spPr bwMode="auto">
          <a:xfrm>
            <a:off x="1119188" y="1501775"/>
            <a:ext cx="184150" cy="3009900"/>
          </a:xfrm>
          <a:custGeom>
            <a:avLst/>
            <a:gdLst>
              <a:gd name="T0" fmla="*/ 65 w 116"/>
              <a:gd name="T1" fmla="*/ 0 h 2470"/>
              <a:gd name="T2" fmla="*/ 8 w 116"/>
              <a:gd name="T3" fmla="*/ 583 h 2470"/>
              <a:gd name="T4" fmla="*/ 116 w 116"/>
              <a:gd name="T5" fmla="*/ 1845 h 2470"/>
              <a:gd name="T6" fmla="*/ 8 w 116"/>
              <a:gd name="T7" fmla="*/ 2470 h 2470"/>
              <a:gd name="T8" fmla="*/ 0 60000 65536"/>
              <a:gd name="T9" fmla="*/ 0 60000 65536"/>
              <a:gd name="T10" fmla="*/ 0 60000 65536"/>
              <a:gd name="T11" fmla="*/ 0 60000 65536"/>
              <a:gd name="T12" fmla="*/ 0 w 116"/>
              <a:gd name="T13" fmla="*/ 0 h 2470"/>
              <a:gd name="T14" fmla="*/ 116 w 116"/>
              <a:gd name="T15" fmla="*/ 2470 h 247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6" h="2470">
                <a:moveTo>
                  <a:pt x="65" y="0"/>
                </a:moveTo>
                <a:cubicBezTo>
                  <a:pt x="56" y="97"/>
                  <a:pt x="0" y="276"/>
                  <a:pt x="8" y="583"/>
                </a:cubicBezTo>
                <a:cubicBezTo>
                  <a:pt x="16" y="890"/>
                  <a:pt x="116" y="1531"/>
                  <a:pt x="116" y="1845"/>
                </a:cubicBezTo>
                <a:cubicBezTo>
                  <a:pt x="116" y="2159"/>
                  <a:pt x="30" y="2340"/>
                  <a:pt x="8" y="2470"/>
                </a:cubicBezTo>
              </a:path>
            </a:pathLst>
          </a:custGeom>
          <a:noFill/>
          <a:ln w="1270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53252" name="Rectangle 2">
            <a:extLst>
              <a:ext uri="{FF2B5EF4-FFF2-40B4-BE49-F238E27FC236}">
                <a16:creationId xmlns:a16="http://schemas.microsoft.com/office/drawing/2014/main" id="{D246B907-840D-254E-B37E-69D6E67958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98575" y="160338"/>
            <a:ext cx="6091238" cy="609600"/>
          </a:xfrm>
        </p:spPr>
        <p:txBody>
          <a:bodyPr/>
          <a:lstStyle/>
          <a:p>
            <a:pPr eaLnBrk="1" hangingPunct="1"/>
            <a:r>
              <a:rPr lang="en-US" altLang="en-US"/>
              <a:t>Doomsday Argument </a:t>
            </a:r>
            <a:r>
              <a:rPr lang="en-US" altLang="en-US" sz="2500" i="1"/>
              <a:t>(Bayesian analysis)</a:t>
            </a:r>
            <a:endParaRPr lang="en-US" altLang="en-US"/>
          </a:p>
        </p:txBody>
      </p:sp>
      <p:sp>
        <p:nvSpPr>
          <p:cNvPr id="53253" name="Rectangle 3">
            <a:extLst>
              <a:ext uri="{FF2B5EF4-FFF2-40B4-BE49-F238E27FC236}">
                <a16:creationId xmlns:a16="http://schemas.microsoft.com/office/drawing/2014/main" id="{B81DF8E0-5B82-7A49-B2E2-3D8B60EF19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 </a:t>
            </a:r>
          </a:p>
        </p:txBody>
      </p:sp>
      <p:pic>
        <p:nvPicPr>
          <p:cNvPr id="53254" name="Picture 6" descr="nuclear-explosion">
            <a:extLst>
              <a:ext uri="{FF2B5EF4-FFF2-40B4-BE49-F238E27FC236}">
                <a16:creationId xmlns:a16="http://schemas.microsoft.com/office/drawing/2014/main" id="{5B5B8C16-4957-AB4C-8551-1CABAEA037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3792538"/>
            <a:ext cx="820737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55" name="Picture 7" descr="bigbang">
            <a:extLst>
              <a:ext uri="{FF2B5EF4-FFF2-40B4-BE49-F238E27FC236}">
                <a16:creationId xmlns:a16="http://schemas.microsoft.com/office/drawing/2014/main" id="{8ED4EE7D-6191-AD4D-99D0-304632ADCE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988" y="923925"/>
            <a:ext cx="847725" cy="83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56" name="Rectangle 8">
            <a:extLst>
              <a:ext uri="{FF2B5EF4-FFF2-40B4-BE49-F238E27FC236}">
                <a16:creationId xmlns:a16="http://schemas.microsoft.com/office/drawing/2014/main" id="{2E7EA9CF-0BEE-894C-AD97-042282D8B1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988" y="1717675"/>
            <a:ext cx="7778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time = 0</a:t>
            </a:r>
          </a:p>
        </p:txBody>
      </p:sp>
      <p:sp>
        <p:nvSpPr>
          <p:cNvPr id="53257" name="Rectangle 9">
            <a:extLst>
              <a:ext uri="{FF2B5EF4-FFF2-40B4-BE49-F238E27FC236}">
                <a16:creationId xmlns:a16="http://schemas.microsoft.com/office/drawing/2014/main" id="{3F078C61-14E2-7A47-BAE5-3E9FC16505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4654550"/>
            <a:ext cx="11477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1400"/>
              <a:t>time of doom T</a:t>
            </a:r>
          </a:p>
        </p:txBody>
      </p:sp>
      <p:pic>
        <p:nvPicPr>
          <p:cNvPr id="53258" name="Picture 10" descr="images-1">
            <a:extLst>
              <a:ext uri="{FF2B5EF4-FFF2-40B4-BE49-F238E27FC236}">
                <a16:creationId xmlns:a16="http://schemas.microsoft.com/office/drawing/2014/main" id="{0934C545-46DC-2448-8349-AA94F9018E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513" y="2139950"/>
            <a:ext cx="839787" cy="83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59" name="Rectangle 11">
            <a:extLst>
              <a:ext uri="{FF2B5EF4-FFF2-40B4-BE49-F238E27FC236}">
                <a16:creationId xmlns:a16="http://schemas.microsoft.com/office/drawing/2014/main" id="{A96C8942-F6D5-F142-A0BE-6DB6101CF4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150" y="2922588"/>
            <a:ext cx="1116013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1400"/>
              <a:t>we learn time t has passed</a:t>
            </a:r>
          </a:p>
        </p:txBody>
      </p:sp>
      <p:sp>
        <p:nvSpPr>
          <p:cNvPr id="53260" name="Rectangle 14">
            <a:extLst>
              <a:ext uri="{FF2B5EF4-FFF2-40B4-BE49-F238E27FC236}">
                <a16:creationId xmlns:a16="http://schemas.microsoft.com/office/drawing/2014/main" id="{C384B4C1-1496-A34A-84CF-B21F8FDD06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925" y="5262563"/>
            <a:ext cx="1854200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1800"/>
              <a:t>What support</a:t>
            </a:r>
            <a:r>
              <a:rPr lang="en-US" altLang="en-US"/>
              <a:t> does t give to different times of doom T?</a:t>
            </a:r>
          </a:p>
        </p:txBody>
      </p:sp>
      <p:grpSp>
        <p:nvGrpSpPr>
          <p:cNvPr id="2" name="Group 28">
            <a:extLst>
              <a:ext uri="{FF2B5EF4-FFF2-40B4-BE49-F238E27FC236}">
                <a16:creationId xmlns:a16="http://schemas.microsoft.com/office/drawing/2014/main" id="{F21B19B5-D9FA-4342-9082-92C98745AA56}"/>
              </a:ext>
            </a:extLst>
          </p:cNvPr>
          <p:cNvGrpSpPr>
            <a:grpSpLocks/>
          </p:cNvGrpSpPr>
          <p:nvPr/>
        </p:nvGrpSpPr>
        <p:grpSpPr bwMode="auto">
          <a:xfrm>
            <a:off x="2308225" y="933450"/>
            <a:ext cx="3698875" cy="4408488"/>
            <a:chOff x="1454" y="588"/>
            <a:chExt cx="2330" cy="2777"/>
          </a:xfrm>
        </p:grpSpPr>
        <p:sp>
          <p:nvSpPr>
            <p:cNvPr id="53279" name="Freeform 21">
              <a:extLst>
                <a:ext uri="{FF2B5EF4-FFF2-40B4-BE49-F238E27FC236}">
                  <a16:creationId xmlns:a16="http://schemas.microsoft.com/office/drawing/2014/main" id="{D9C21F8F-95E7-694F-B247-681E67870AE0}"/>
                </a:ext>
              </a:extLst>
            </p:cNvPr>
            <p:cNvSpPr>
              <a:spLocks/>
            </p:cNvSpPr>
            <p:nvPr/>
          </p:nvSpPr>
          <p:spPr bwMode="auto">
            <a:xfrm>
              <a:off x="1454" y="631"/>
              <a:ext cx="2330" cy="2734"/>
            </a:xfrm>
            <a:custGeom>
              <a:avLst/>
              <a:gdLst>
                <a:gd name="T0" fmla="*/ 283 w 2288"/>
                <a:gd name="T1" fmla="*/ 0 h 2640"/>
                <a:gd name="T2" fmla="*/ 2288 w 2288"/>
                <a:gd name="T3" fmla="*/ 141 h 2640"/>
                <a:gd name="T4" fmla="*/ 1996 w 2288"/>
                <a:gd name="T5" fmla="*/ 2640 h 2640"/>
                <a:gd name="T6" fmla="*/ 0 w 2288"/>
                <a:gd name="T7" fmla="*/ 2381 h 2640"/>
                <a:gd name="T8" fmla="*/ 283 w 2288"/>
                <a:gd name="T9" fmla="*/ 0 h 26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88"/>
                <a:gd name="T16" fmla="*/ 0 h 2640"/>
                <a:gd name="T17" fmla="*/ 2288 w 2288"/>
                <a:gd name="T18" fmla="*/ 2640 h 26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88" h="2640">
                  <a:moveTo>
                    <a:pt x="283" y="0"/>
                  </a:moveTo>
                  <a:lnTo>
                    <a:pt x="2288" y="141"/>
                  </a:lnTo>
                  <a:lnTo>
                    <a:pt x="1996" y="2640"/>
                  </a:lnTo>
                  <a:lnTo>
                    <a:pt x="0" y="2381"/>
                  </a:lnTo>
                  <a:lnTo>
                    <a:pt x="283" y="0"/>
                  </a:lnTo>
                  <a:close/>
                </a:path>
              </a:pathLst>
            </a:custGeom>
            <a:solidFill>
              <a:srgbClr val="C8FF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3280" name="Rectangle 15">
              <a:extLst>
                <a:ext uri="{FF2B5EF4-FFF2-40B4-BE49-F238E27FC236}">
                  <a16:creationId xmlns:a16="http://schemas.microsoft.com/office/drawing/2014/main" id="{A8B87A0D-347F-7141-AE6E-5DCE69290B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6" y="588"/>
              <a:ext cx="2010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400"/>
                <a:t>Bayes’ theorem</a:t>
              </a:r>
            </a:p>
            <a:p>
              <a:endParaRPr lang="en-US" altLang="en-US" sz="1000"/>
            </a:p>
            <a:p>
              <a:r>
                <a:rPr lang="en-US" altLang="en-US" sz="2000"/>
                <a:t>p(T|t&amp;B) ~ p(t|T&amp;B) . p(T|B)</a:t>
              </a:r>
            </a:p>
          </p:txBody>
        </p:sp>
      </p:grpSp>
      <p:grpSp>
        <p:nvGrpSpPr>
          <p:cNvPr id="3" name="Group 30">
            <a:extLst>
              <a:ext uri="{FF2B5EF4-FFF2-40B4-BE49-F238E27FC236}">
                <a16:creationId xmlns:a16="http://schemas.microsoft.com/office/drawing/2014/main" id="{28CD2044-FAE3-1D4A-A921-3D54A987C80D}"/>
              </a:ext>
            </a:extLst>
          </p:cNvPr>
          <p:cNvGrpSpPr>
            <a:grpSpLocks/>
          </p:cNvGrpSpPr>
          <p:nvPr/>
        </p:nvGrpSpPr>
        <p:grpSpPr bwMode="auto">
          <a:xfrm>
            <a:off x="2487613" y="2144713"/>
            <a:ext cx="2562225" cy="3011487"/>
            <a:chOff x="1567" y="1351"/>
            <a:chExt cx="1614" cy="1897"/>
          </a:xfrm>
        </p:grpSpPr>
        <p:sp>
          <p:nvSpPr>
            <p:cNvPr id="53277" name="Rectangle 19">
              <a:extLst>
                <a:ext uri="{FF2B5EF4-FFF2-40B4-BE49-F238E27FC236}">
                  <a16:creationId xmlns:a16="http://schemas.microsoft.com/office/drawing/2014/main" id="{126EB3E4-11C3-4A41-AAD2-6DE6739666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7" y="2806"/>
              <a:ext cx="1614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000"/>
                <a:t>p(T|t&amp;B) ~ 1/T</a:t>
              </a:r>
            </a:p>
            <a:p>
              <a:r>
                <a:rPr lang="en-US" altLang="en-US" sz="2000"/>
                <a:t>Support for early doom</a:t>
              </a:r>
            </a:p>
          </p:txBody>
        </p:sp>
        <p:sp>
          <p:nvSpPr>
            <p:cNvPr id="53278" name="AutoShape 22">
              <a:extLst>
                <a:ext uri="{FF2B5EF4-FFF2-40B4-BE49-F238E27FC236}">
                  <a16:creationId xmlns:a16="http://schemas.microsoft.com/office/drawing/2014/main" id="{F91F6AF1-AD8C-5547-A72C-D11F7D0CD1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5" y="1351"/>
              <a:ext cx="541" cy="1397"/>
            </a:xfrm>
            <a:prstGeom prst="downArrow">
              <a:avLst>
                <a:gd name="adj1" fmla="val 50000"/>
                <a:gd name="adj2" fmla="val 64556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22548" name="Rectangle 20">
            <a:extLst>
              <a:ext uri="{FF2B5EF4-FFF2-40B4-BE49-F238E27FC236}">
                <a16:creationId xmlns:a16="http://schemas.microsoft.com/office/drawing/2014/main" id="{B2258518-4FCE-0341-88AE-870ADD0B3C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9988" y="3303588"/>
            <a:ext cx="371475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For later: which is the right “clock” in which to sample uniformly? Physical time T? Number of people alive T’?…</a:t>
            </a:r>
          </a:p>
        </p:txBody>
      </p:sp>
      <p:grpSp>
        <p:nvGrpSpPr>
          <p:cNvPr id="4" name="Group 29">
            <a:extLst>
              <a:ext uri="{FF2B5EF4-FFF2-40B4-BE49-F238E27FC236}">
                <a16:creationId xmlns:a16="http://schemas.microsoft.com/office/drawing/2014/main" id="{078B48E2-ED61-B64D-AF71-E3F4EF6BD8ED}"/>
              </a:ext>
            </a:extLst>
          </p:cNvPr>
          <p:cNvGrpSpPr>
            <a:grpSpLocks/>
          </p:cNvGrpSpPr>
          <p:nvPr/>
        </p:nvGrpSpPr>
        <p:grpSpPr bwMode="auto">
          <a:xfrm>
            <a:off x="2260600" y="2173288"/>
            <a:ext cx="3919538" cy="942975"/>
            <a:chOff x="1424" y="1369"/>
            <a:chExt cx="2469" cy="594"/>
          </a:xfrm>
        </p:grpSpPr>
        <p:sp>
          <p:nvSpPr>
            <p:cNvPr id="53275" name="Rectangle 17">
              <a:extLst>
                <a:ext uri="{FF2B5EF4-FFF2-40B4-BE49-F238E27FC236}">
                  <a16:creationId xmlns:a16="http://schemas.microsoft.com/office/drawing/2014/main" id="{0AAEDD4B-924D-4D4B-B197-DEDE35BAA0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3" y="1525"/>
              <a:ext cx="110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000"/>
                <a:t>p(t|T&amp;B) = 1/T</a:t>
              </a:r>
            </a:p>
          </p:txBody>
        </p:sp>
        <p:sp>
          <p:nvSpPr>
            <p:cNvPr id="53276" name="Rectangle 16">
              <a:extLst>
                <a:ext uri="{FF2B5EF4-FFF2-40B4-BE49-F238E27FC236}">
                  <a16:creationId xmlns:a16="http://schemas.microsoft.com/office/drawing/2014/main" id="{A536B4AF-6A6A-CD4F-A566-54EFE9010F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4" y="1369"/>
              <a:ext cx="1268" cy="5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r"/>
              <a:r>
                <a:rPr lang="en-US" altLang="en-US" sz="1400"/>
                <a:t>Compute likelihood by assuming t is </a:t>
              </a:r>
              <a:r>
                <a:rPr lang="en-US" altLang="en-US" sz="1400" i="1"/>
                <a:t>sampled uniformly</a:t>
              </a:r>
              <a:r>
                <a:rPr lang="en-US" altLang="en-US" sz="1400"/>
                <a:t> from available times 0 to T.</a:t>
              </a:r>
            </a:p>
          </p:txBody>
        </p:sp>
      </p:grpSp>
      <p:grpSp>
        <p:nvGrpSpPr>
          <p:cNvPr id="5" name="Group 31">
            <a:extLst>
              <a:ext uri="{FF2B5EF4-FFF2-40B4-BE49-F238E27FC236}">
                <a16:creationId xmlns:a16="http://schemas.microsoft.com/office/drawing/2014/main" id="{61A2435C-E73D-8142-9337-097B19A3F153}"/>
              </a:ext>
            </a:extLst>
          </p:cNvPr>
          <p:cNvGrpSpPr>
            <a:grpSpLocks/>
          </p:cNvGrpSpPr>
          <p:nvPr/>
        </p:nvGrpSpPr>
        <p:grpSpPr bwMode="auto">
          <a:xfrm>
            <a:off x="6329363" y="1566863"/>
            <a:ext cx="2600325" cy="2741612"/>
            <a:chOff x="3987" y="987"/>
            <a:chExt cx="1638" cy="1727"/>
          </a:xfrm>
        </p:grpSpPr>
        <p:pic>
          <p:nvPicPr>
            <p:cNvPr id="53273" name="Picture 18" descr="Doom-normalization">
              <a:extLst>
                <a:ext uri="{FF2B5EF4-FFF2-40B4-BE49-F238E27FC236}">
                  <a16:creationId xmlns:a16="http://schemas.microsoft.com/office/drawing/2014/main" id="{19842AF0-DC85-714A-8B4A-4EA4953572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87" y="987"/>
              <a:ext cx="1638" cy="13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3274" name="Rectangle 23">
              <a:extLst>
                <a:ext uri="{FF2B5EF4-FFF2-40B4-BE49-F238E27FC236}">
                  <a16:creationId xmlns:a16="http://schemas.microsoft.com/office/drawing/2014/main" id="{0723EA5F-8BCF-CB47-A73C-4169D02F13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4" y="2194"/>
              <a:ext cx="1473" cy="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/>
                <a:t>Variation in likelihoods arise entirely from normalization.</a:t>
              </a:r>
            </a:p>
          </p:txBody>
        </p:sp>
      </p:grpSp>
      <p:grpSp>
        <p:nvGrpSpPr>
          <p:cNvPr id="6" name="Group 32">
            <a:extLst>
              <a:ext uri="{FF2B5EF4-FFF2-40B4-BE49-F238E27FC236}">
                <a16:creationId xmlns:a16="http://schemas.microsoft.com/office/drawing/2014/main" id="{B7CBFCCE-041F-8244-A470-D5405BC2716F}"/>
              </a:ext>
            </a:extLst>
          </p:cNvPr>
          <p:cNvGrpSpPr>
            <a:grpSpLocks/>
          </p:cNvGrpSpPr>
          <p:nvPr/>
        </p:nvGrpSpPr>
        <p:grpSpPr bwMode="auto">
          <a:xfrm>
            <a:off x="6437313" y="4310063"/>
            <a:ext cx="2338387" cy="790575"/>
            <a:chOff x="4055" y="2715"/>
            <a:chExt cx="1473" cy="498"/>
          </a:xfrm>
        </p:grpSpPr>
        <p:sp>
          <p:nvSpPr>
            <p:cNvPr id="53271" name="Rectangle 24">
              <a:extLst>
                <a:ext uri="{FF2B5EF4-FFF2-40B4-BE49-F238E27FC236}">
                  <a16:creationId xmlns:a16="http://schemas.microsoft.com/office/drawing/2014/main" id="{ECCE0FE9-47CF-DF45-A2F3-3B5D331B70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5" y="2847"/>
              <a:ext cx="1473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/>
                <a:t>Entire result depends on this normalization.</a:t>
              </a:r>
            </a:p>
          </p:txBody>
        </p:sp>
        <p:sp>
          <p:nvSpPr>
            <p:cNvPr id="53272" name="AutoShape 26">
              <a:extLst>
                <a:ext uri="{FF2B5EF4-FFF2-40B4-BE49-F238E27FC236}">
                  <a16:creationId xmlns:a16="http://schemas.microsoft.com/office/drawing/2014/main" id="{423A3431-7A06-B04B-AD45-749A9BFE22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8" y="2715"/>
              <a:ext cx="127" cy="160"/>
            </a:xfrm>
            <a:prstGeom prst="downArrow">
              <a:avLst>
                <a:gd name="adj1" fmla="val 43306"/>
                <a:gd name="adj2" fmla="val 64567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7" name="Group 34">
            <a:extLst>
              <a:ext uri="{FF2B5EF4-FFF2-40B4-BE49-F238E27FC236}">
                <a16:creationId xmlns:a16="http://schemas.microsoft.com/office/drawing/2014/main" id="{A2164337-CFD2-744C-B37A-E94B95BFD74C}"/>
              </a:ext>
            </a:extLst>
          </p:cNvPr>
          <p:cNvGrpSpPr>
            <a:grpSpLocks/>
          </p:cNvGrpSpPr>
          <p:nvPr/>
        </p:nvGrpSpPr>
        <p:grpSpPr bwMode="auto">
          <a:xfrm>
            <a:off x="6457950" y="5124450"/>
            <a:ext cx="2338388" cy="1098550"/>
            <a:chOff x="4068" y="3228"/>
            <a:chExt cx="1473" cy="692"/>
          </a:xfrm>
        </p:grpSpPr>
        <p:sp>
          <p:nvSpPr>
            <p:cNvPr id="53268" name="Freeform 33">
              <a:extLst>
                <a:ext uri="{FF2B5EF4-FFF2-40B4-BE49-F238E27FC236}">
                  <a16:creationId xmlns:a16="http://schemas.microsoft.com/office/drawing/2014/main" id="{027BCDE8-C34F-3C4F-B9FD-63C10B0199F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59" y="3445"/>
              <a:ext cx="357" cy="113"/>
            </a:xfrm>
            <a:custGeom>
              <a:avLst/>
              <a:gdLst>
                <a:gd name="T0" fmla="*/ 33 w 357"/>
                <a:gd name="T1" fmla="*/ 0 h 113"/>
                <a:gd name="T2" fmla="*/ 357 w 357"/>
                <a:gd name="T3" fmla="*/ 42 h 113"/>
                <a:gd name="T4" fmla="*/ 329 w 357"/>
                <a:gd name="T5" fmla="*/ 113 h 113"/>
                <a:gd name="T6" fmla="*/ 0 w 357"/>
                <a:gd name="T7" fmla="*/ 84 h 113"/>
                <a:gd name="T8" fmla="*/ 33 w 357"/>
                <a:gd name="T9" fmla="*/ 0 h 1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7"/>
                <a:gd name="T16" fmla="*/ 0 h 113"/>
                <a:gd name="T17" fmla="*/ 357 w 357"/>
                <a:gd name="T18" fmla="*/ 113 h 11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7" h="113">
                  <a:moveTo>
                    <a:pt x="33" y="0"/>
                  </a:moveTo>
                  <a:lnTo>
                    <a:pt x="357" y="42"/>
                  </a:lnTo>
                  <a:lnTo>
                    <a:pt x="329" y="113"/>
                  </a:lnTo>
                  <a:lnTo>
                    <a:pt x="0" y="84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FFC8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3269" name="Rectangle 25">
              <a:extLst>
                <a:ext uri="{FF2B5EF4-FFF2-40B4-BE49-F238E27FC236}">
                  <a16:creationId xmlns:a16="http://schemas.microsoft.com/office/drawing/2014/main" id="{0F5F9D5F-0C7B-7C49-A685-7F575F5FB1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8" y="3400"/>
              <a:ext cx="1473" cy="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/>
                <a:t>Entire result is an artifact of the use of the wrong inductive logic.</a:t>
              </a:r>
            </a:p>
          </p:txBody>
        </p:sp>
        <p:sp>
          <p:nvSpPr>
            <p:cNvPr id="53270" name="AutoShape 27">
              <a:extLst>
                <a:ext uri="{FF2B5EF4-FFF2-40B4-BE49-F238E27FC236}">
                  <a16:creationId xmlns:a16="http://schemas.microsoft.com/office/drawing/2014/main" id="{C488F16B-CD59-9B46-824C-A98922C593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2" y="3228"/>
              <a:ext cx="127" cy="160"/>
            </a:xfrm>
            <a:prstGeom prst="downArrow">
              <a:avLst>
                <a:gd name="adj1" fmla="val 43306"/>
                <a:gd name="adj2" fmla="val 64567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5">
            <a:extLst>
              <a:ext uri="{FF2B5EF4-FFF2-40B4-BE49-F238E27FC236}">
                <a16:creationId xmlns:a16="http://schemas.microsoft.com/office/drawing/2014/main" id="{4D2EB85B-84EC-244B-A848-2B067E0E5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D6FF6C5B-0C45-DD48-93B0-F795A3E1AC77}" type="slidenum">
              <a:rPr lang="en-US" altLang="en-US" sz="1400"/>
              <a:pPr/>
              <a:t>25</a:t>
            </a:fld>
            <a:endParaRPr lang="en-US" altLang="en-US" sz="1400"/>
          </a:p>
        </p:txBody>
      </p:sp>
      <p:sp>
        <p:nvSpPr>
          <p:cNvPr id="55299" name="Freeform 2">
            <a:extLst>
              <a:ext uri="{FF2B5EF4-FFF2-40B4-BE49-F238E27FC236}">
                <a16:creationId xmlns:a16="http://schemas.microsoft.com/office/drawing/2014/main" id="{E6D04D01-549D-744E-AA9F-98E500286012}"/>
              </a:ext>
            </a:extLst>
          </p:cNvPr>
          <p:cNvSpPr>
            <a:spLocks/>
          </p:cNvSpPr>
          <p:nvPr/>
        </p:nvSpPr>
        <p:spPr bwMode="auto">
          <a:xfrm>
            <a:off x="1119188" y="1501775"/>
            <a:ext cx="184150" cy="3009900"/>
          </a:xfrm>
          <a:custGeom>
            <a:avLst/>
            <a:gdLst>
              <a:gd name="T0" fmla="*/ 65 w 116"/>
              <a:gd name="T1" fmla="*/ 0 h 2470"/>
              <a:gd name="T2" fmla="*/ 8 w 116"/>
              <a:gd name="T3" fmla="*/ 583 h 2470"/>
              <a:gd name="T4" fmla="*/ 116 w 116"/>
              <a:gd name="T5" fmla="*/ 1845 h 2470"/>
              <a:gd name="T6" fmla="*/ 8 w 116"/>
              <a:gd name="T7" fmla="*/ 2470 h 2470"/>
              <a:gd name="T8" fmla="*/ 0 60000 65536"/>
              <a:gd name="T9" fmla="*/ 0 60000 65536"/>
              <a:gd name="T10" fmla="*/ 0 60000 65536"/>
              <a:gd name="T11" fmla="*/ 0 60000 65536"/>
              <a:gd name="T12" fmla="*/ 0 w 116"/>
              <a:gd name="T13" fmla="*/ 0 h 2470"/>
              <a:gd name="T14" fmla="*/ 116 w 116"/>
              <a:gd name="T15" fmla="*/ 2470 h 247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6" h="2470">
                <a:moveTo>
                  <a:pt x="65" y="0"/>
                </a:moveTo>
                <a:cubicBezTo>
                  <a:pt x="56" y="97"/>
                  <a:pt x="0" y="276"/>
                  <a:pt x="8" y="583"/>
                </a:cubicBezTo>
                <a:cubicBezTo>
                  <a:pt x="16" y="890"/>
                  <a:pt x="116" y="1531"/>
                  <a:pt x="116" y="1845"/>
                </a:cubicBezTo>
                <a:cubicBezTo>
                  <a:pt x="116" y="2159"/>
                  <a:pt x="30" y="2340"/>
                  <a:pt x="8" y="2470"/>
                </a:cubicBezTo>
              </a:path>
            </a:pathLst>
          </a:custGeom>
          <a:noFill/>
          <a:ln w="1270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17007EBB-B270-944E-B5D4-64F75554BC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98575" y="160338"/>
            <a:ext cx="6861175" cy="638175"/>
          </a:xfrm>
        </p:spPr>
        <p:txBody>
          <a:bodyPr/>
          <a:lstStyle/>
          <a:p>
            <a:pPr eaLnBrk="1" hangingPunct="1"/>
            <a:r>
              <a:rPr lang="en-US" altLang="en-US"/>
              <a:t>Doomsday Argument </a:t>
            </a:r>
            <a:r>
              <a:rPr lang="en-US" altLang="en-US" sz="1600" i="1">
                <a:solidFill>
                  <a:schemeClr val="tx1"/>
                </a:solidFill>
              </a:rPr>
              <a:t>(Barest non-probabilistic reanalysis.)</a:t>
            </a:r>
          </a:p>
        </p:txBody>
      </p:sp>
      <p:sp>
        <p:nvSpPr>
          <p:cNvPr id="55301" name="Rectangle 4">
            <a:extLst>
              <a:ext uri="{FF2B5EF4-FFF2-40B4-BE49-F238E27FC236}">
                <a16:creationId xmlns:a16="http://schemas.microsoft.com/office/drawing/2014/main" id="{D578A540-FE2A-7D45-9AE5-8B89F1856F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 </a:t>
            </a:r>
          </a:p>
        </p:txBody>
      </p:sp>
      <p:pic>
        <p:nvPicPr>
          <p:cNvPr id="55302" name="Picture 5" descr="nuclear-explosion">
            <a:extLst>
              <a:ext uri="{FF2B5EF4-FFF2-40B4-BE49-F238E27FC236}">
                <a16:creationId xmlns:a16="http://schemas.microsoft.com/office/drawing/2014/main" id="{9B179DA2-910E-144B-A8EC-D51C326298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3792538"/>
            <a:ext cx="820737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303" name="Picture 6" descr="bigbang">
            <a:extLst>
              <a:ext uri="{FF2B5EF4-FFF2-40B4-BE49-F238E27FC236}">
                <a16:creationId xmlns:a16="http://schemas.microsoft.com/office/drawing/2014/main" id="{49F556F7-808D-2946-926A-AF3D369660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988" y="923925"/>
            <a:ext cx="847725" cy="83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4" name="Rectangle 7">
            <a:extLst>
              <a:ext uri="{FF2B5EF4-FFF2-40B4-BE49-F238E27FC236}">
                <a16:creationId xmlns:a16="http://schemas.microsoft.com/office/drawing/2014/main" id="{898F92EC-9BD5-0B4E-8101-50770219D1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988" y="1717675"/>
            <a:ext cx="7778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time = 0</a:t>
            </a:r>
          </a:p>
        </p:txBody>
      </p:sp>
      <p:sp>
        <p:nvSpPr>
          <p:cNvPr id="55305" name="Rectangle 8">
            <a:extLst>
              <a:ext uri="{FF2B5EF4-FFF2-40B4-BE49-F238E27FC236}">
                <a16:creationId xmlns:a16="http://schemas.microsoft.com/office/drawing/2014/main" id="{00970537-46BC-CF42-9E5D-728AB78E9E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4654550"/>
            <a:ext cx="11477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1400"/>
              <a:t>time of doom T</a:t>
            </a:r>
          </a:p>
        </p:txBody>
      </p:sp>
      <p:pic>
        <p:nvPicPr>
          <p:cNvPr id="55306" name="Picture 9" descr="images-1">
            <a:extLst>
              <a:ext uri="{FF2B5EF4-FFF2-40B4-BE49-F238E27FC236}">
                <a16:creationId xmlns:a16="http://schemas.microsoft.com/office/drawing/2014/main" id="{17CEFEC0-6988-F94E-934D-0CBA3E8C40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513" y="2139950"/>
            <a:ext cx="839787" cy="83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7" name="Rectangle 10">
            <a:extLst>
              <a:ext uri="{FF2B5EF4-FFF2-40B4-BE49-F238E27FC236}">
                <a16:creationId xmlns:a16="http://schemas.microsoft.com/office/drawing/2014/main" id="{AEC49431-2506-1243-9FB3-480A0864FE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150" y="2922588"/>
            <a:ext cx="1116013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1400"/>
              <a:t>we learn time t has passed</a:t>
            </a:r>
          </a:p>
        </p:txBody>
      </p:sp>
      <p:sp>
        <p:nvSpPr>
          <p:cNvPr id="55308" name="Rectangle 11">
            <a:extLst>
              <a:ext uri="{FF2B5EF4-FFF2-40B4-BE49-F238E27FC236}">
                <a16:creationId xmlns:a16="http://schemas.microsoft.com/office/drawing/2014/main" id="{665CC498-5611-974C-B21F-0D26FC9BA7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925" y="5262563"/>
            <a:ext cx="1854200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1800"/>
              <a:t>What support</a:t>
            </a:r>
            <a:r>
              <a:rPr lang="en-US" altLang="en-US"/>
              <a:t> does t give to different times of doom T?</a:t>
            </a:r>
          </a:p>
        </p:txBody>
      </p:sp>
      <p:sp>
        <p:nvSpPr>
          <p:cNvPr id="55309" name="Rectangle 33">
            <a:extLst>
              <a:ext uri="{FF2B5EF4-FFF2-40B4-BE49-F238E27FC236}">
                <a16:creationId xmlns:a16="http://schemas.microsoft.com/office/drawing/2014/main" id="{2CCA9F4F-BD67-984D-B04D-6A4A23A063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2313" y="912813"/>
            <a:ext cx="28209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Take evidence E is just that T&gt;t.</a:t>
            </a:r>
          </a:p>
        </p:txBody>
      </p:sp>
      <p:sp>
        <p:nvSpPr>
          <p:cNvPr id="55310" name="Rectangle 34">
            <a:extLst>
              <a:ext uri="{FF2B5EF4-FFF2-40B4-BE49-F238E27FC236}">
                <a16:creationId xmlns:a16="http://schemas.microsoft.com/office/drawing/2014/main" id="{0A2B48C5-C2E3-174C-8F27-C531777953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0888" y="1204913"/>
            <a:ext cx="26304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T</a:t>
            </a:r>
            <a:r>
              <a:rPr lang="en-US" altLang="en-US" baseline="-25000"/>
              <a:t>1</a:t>
            </a:r>
            <a:r>
              <a:rPr lang="en-US" altLang="en-US"/>
              <a:t>&gt;t entails E. T</a:t>
            </a:r>
            <a:r>
              <a:rPr lang="en-US" altLang="en-US" baseline="-25000"/>
              <a:t>2</a:t>
            </a:r>
            <a:r>
              <a:rPr lang="en-US" altLang="en-US"/>
              <a:t>&gt;t entails E. </a:t>
            </a:r>
          </a:p>
        </p:txBody>
      </p:sp>
      <p:grpSp>
        <p:nvGrpSpPr>
          <p:cNvPr id="2" name="Group 44">
            <a:extLst>
              <a:ext uri="{FF2B5EF4-FFF2-40B4-BE49-F238E27FC236}">
                <a16:creationId xmlns:a16="http://schemas.microsoft.com/office/drawing/2014/main" id="{563C9B4E-BD43-EE46-B2E7-611657367289}"/>
              </a:ext>
            </a:extLst>
          </p:cNvPr>
          <p:cNvGrpSpPr>
            <a:grpSpLocks/>
          </p:cNvGrpSpPr>
          <p:nvPr/>
        </p:nvGrpSpPr>
        <p:grpSpPr bwMode="auto">
          <a:xfrm>
            <a:off x="2079625" y="2090738"/>
            <a:ext cx="7070725" cy="1555750"/>
            <a:chOff x="1435" y="1317"/>
            <a:chExt cx="4454" cy="980"/>
          </a:xfrm>
        </p:grpSpPr>
        <p:sp>
          <p:nvSpPr>
            <p:cNvPr id="55317" name="Freeform 36">
              <a:extLst>
                <a:ext uri="{FF2B5EF4-FFF2-40B4-BE49-F238E27FC236}">
                  <a16:creationId xmlns:a16="http://schemas.microsoft.com/office/drawing/2014/main" id="{46701126-7AC2-A642-A6EF-43C73132F616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4" y="1317"/>
              <a:ext cx="4445" cy="980"/>
            </a:xfrm>
            <a:custGeom>
              <a:avLst/>
              <a:gdLst>
                <a:gd name="T0" fmla="*/ 174 w 4930"/>
                <a:gd name="T1" fmla="*/ 80 h 505"/>
                <a:gd name="T2" fmla="*/ 4466 w 4930"/>
                <a:gd name="T3" fmla="*/ 0 h 505"/>
                <a:gd name="T4" fmla="*/ 4734 w 4930"/>
                <a:gd name="T5" fmla="*/ 504 h 505"/>
                <a:gd name="T6" fmla="*/ 0 w 4930"/>
                <a:gd name="T7" fmla="*/ 485 h 505"/>
                <a:gd name="T8" fmla="*/ 174 w 4930"/>
                <a:gd name="T9" fmla="*/ 80 h 5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30"/>
                <a:gd name="T16" fmla="*/ 0 h 505"/>
                <a:gd name="T17" fmla="*/ 4930 w 4930"/>
                <a:gd name="T18" fmla="*/ 505 h 5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30" h="505">
                  <a:moveTo>
                    <a:pt x="174" y="80"/>
                  </a:moveTo>
                  <a:lnTo>
                    <a:pt x="4466" y="0"/>
                  </a:lnTo>
                  <a:cubicBezTo>
                    <a:pt x="4739" y="505"/>
                    <a:pt x="4930" y="504"/>
                    <a:pt x="4734" y="504"/>
                  </a:cubicBezTo>
                  <a:lnTo>
                    <a:pt x="0" y="485"/>
                  </a:lnTo>
                  <a:lnTo>
                    <a:pt x="174" y="80"/>
                  </a:lnTo>
                  <a:close/>
                </a:path>
              </a:pathLst>
            </a:custGeom>
            <a:solidFill>
              <a:srgbClr val="C8FF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5318" name="Rectangle 38">
              <a:extLst>
                <a:ext uri="{FF2B5EF4-FFF2-40B4-BE49-F238E27FC236}">
                  <a16:creationId xmlns:a16="http://schemas.microsoft.com/office/drawing/2014/main" id="{F83D2168-35D0-3543-9DC6-D9C68D325F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3" y="1468"/>
              <a:ext cx="129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000"/>
                <a:t>E = </a:t>
              </a:r>
              <a:r>
                <a:rPr lang="en-US" altLang="en-US" sz="1800"/>
                <a:t>T&gt;t</a:t>
              </a:r>
              <a:endParaRPr lang="en-US" altLang="en-US" sz="1800" baseline="-25000"/>
            </a:p>
          </p:txBody>
        </p:sp>
        <p:sp>
          <p:nvSpPr>
            <p:cNvPr id="55319" name="Rectangle 39">
              <a:extLst>
                <a:ext uri="{FF2B5EF4-FFF2-40B4-BE49-F238E27FC236}">
                  <a16:creationId xmlns:a16="http://schemas.microsoft.com/office/drawing/2014/main" id="{20B460CB-BE81-8540-8BB9-3173C9841B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5" y="1752"/>
              <a:ext cx="131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000"/>
                <a:t>[T</a:t>
              </a:r>
              <a:r>
                <a:rPr lang="en-US" altLang="en-US" sz="2000" baseline="-25000"/>
                <a:t>1</a:t>
              </a:r>
              <a:r>
                <a:rPr lang="en-US" altLang="en-US" sz="2000"/>
                <a:t>|B] = [T</a:t>
              </a:r>
              <a:r>
                <a:rPr lang="en-US" altLang="en-US" sz="2000" baseline="-25000"/>
                <a:t>2</a:t>
              </a:r>
              <a:r>
                <a:rPr lang="en-US" altLang="en-US" sz="2000"/>
                <a:t>|B] = I</a:t>
              </a:r>
            </a:p>
          </p:txBody>
        </p:sp>
      </p:grpSp>
      <p:grpSp>
        <p:nvGrpSpPr>
          <p:cNvPr id="3" name="Group 45">
            <a:extLst>
              <a:ext uri="{FF2B5EF4-FFF2-40B4-BE49-F238E27FC236}">
                <a16:creationId xmlns:a16="http://schemas.microsoft.com/office/drawing/2014/main" id="{781B78E1-43CD-DC4C-A92E-6F1AFA770116}"/>
              </a:ext>
            </a:extLst>
          </p:cNvPr>
          <p:cNvGrpSpPr>
            <a:grpSpLocks/>
          </p:cNvGrpSpPr>
          <p:nvPr/>
        </p:nvGrpSpPr>
        <p:grpSpPr bwMode="auto">
          <a:xfrm>
            <a:off x="4102100" y="2465388"/>
            <a:ext cx="4519613" cy="1684337"/>
            <a:chOff x="2709" y="1553"/>
            <a:chExt cx="2847" cy="1061"/>
          </a:xfrm>
        </p:grpSpPr>
        <p:sp>
          <p:nvSpPr>
            <p:cNvPr id="55313" name="Rectangle 37">
              <a:extLst>
                <a:ext uri="{FF2B5EF4-FFF2-40B4-BE49-F238E27FC236}">
                  <a16:creationId xmlns:a16="http://schemas.microsoft.com/office/drawing/2014/main" id="{D9104CAB-C931-764A-A947-A6BA798678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9" y="1902"/>
              <a:ext cx="1278" cy="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en-US" altLang="en-US" sz="2000"/>
                <a:t>Apply rule</a:t>
              </a:r>
              <a:r>
                <a:rPr lang="en-US" altLang="en-US"/>
                <a:t> of conditionalization on completely neutral support.</a:t>
              </a:r>
            </a:p>
          </p:txBody>
        </p:sp>
        <p:sp>
          <p:nvSpPr>
            <p:cNvPr id="55314" name="Rectangle 40">
              <a:extLst>
                <a:ext uri="{FF2B5EF4-FFF2-40B4-BE49-F238E27FC236}">
                  <a16:creationId xmlns:a16="http://schemas.microsoft.com/office/drawing/2014/main" id="{7D372117-0B25-FF44-81D6-B07C680E2D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5" y="1553"/>
              <a:ext cx="152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000"/>
                <a:t>[T</a:t>
              </a:r>
              <a:r>
                <a:rPr lang="en-US" altLang="en-US" sz="2000" baseline="-25000"/>
                <a:t>1</a:t>
              </a:r>
              <a:r>
                <a:rPr lang="en-US" altLang="en-US" sz="2000"/>
                <a:t>|E&amp;B] = [T</a:t>
              </a:r>
              <a:r>
                <a:rPr lang="en-US" altLang="en-US" sz="2000" baseline="-25000"/>
                <a:t>2</a:t>
              </a:r>
              <a:r>
                <a:rPr lang="en-US" altLang="en-US" sz="2000"/>
                <a:t>|E&amp;B]</a:t>
              </a:r>
            </a:p>
          </p:txBody>
        </p:sp>
        <p:sp>
          <p:nvSpPr>
            <p:cNvPr id="55315" name="AutoShape 41">
              <a:extLst>
                <a:ext uri="{FF2B5EF4-FFF2-40B4-BE49-F238E27FC236}">
                  <a16:creationId xmlns:a16="http://schemas.microsoft.com/office/drawing/2014/main" id="{B486E8B6-644F-4C49-93EE-12C7931D8C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3" y="1646"/>
              <a:ext cx="381" cy="198"/>
            </a:xfrm>
            <a:prstGeom prst="rightArrow">
              <a:avLst>
                <a:gd name="adj1" fmla="val 50000"/>
                <a:gd name="adj2" fmla="val 48106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5316" name="Rectangle 42">
              <a:extLst>
                <a:ext uri="{FF2B5EF4-FFF2-40B4-BE49-F238E27FC236}">
                  <a16:creationId xmlns:a16="http://schemas.microsoft.com/office/drawing/2014/main" id="{2721BD82-0876-B94F-89EB-7365A90365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17" y="1888"/>
              <a:ext cx="1283" cy="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en-US" altLang="en-US" sz="1400"/>
                <a:t>The evidence fails to discriminate between </a:t>
              </a:r>
              <a:r>
                <a:rPr lang="en-US" altLang="en-US"/>
                <a:t>T</a:t>
              </a:r>
              <a:r>
                <a:rPr lang="en-US" altLang="en-US" baseline="-25000"/>
                <a:t>1</a:t>
              </a:r>
              <a:r>
                <a:rPr lang="en-US" altLang="en-US"/>
                <a:t> and T</a:t>
              </a:r>
              <a:r>
                <a:rPr lang="en-US" altLang="en-US" baseline="-25000"/>
                <a:t>2</a:t>
              </a:r>
              <a:r>
                <a:rPr lang="en-US" altLang="en-US"/>
                <a:t>.</a:t>
              </a:r>
              <a:endParaRPr lang="en-US" altLang="en-US" baseline="-25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Number Placeholder 5">
            <a:extLst>
              <a:ext uri="{FF2B5EF4-FFF2-40B4-BE49-F238E27FC236}">
                <a16:creationId xmlns:a16="http://schemas.microsoft.com/office/drawing/2014/main" id="{854E9A0E-85F8-AE4C-8535-A0620E89E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01FDBAE8-0CFD-E84E-A7E5-7528A09E57F6}" type="slidenum">
              <a:rPr lang="en-US" altLang="en-US" sz="1400"/>
              <a:pPr/>
              <a:t>26</a:t>
            </a:fld>
            <a:endParaRPr lang="en-US" altLang="en-US" sz="1400"/>
          </a:p>
        </p:txBody>
      </p:sp>
      <p:sp>
        <p:nvSpPr>
          <p:cNvPr id="57347" name="Freeform 2">
            <a:extLst>
              <a:ext uri="{FF2B5EF4-FFF2-40B4-BE49-F238E27FC236}">
                <a16:creationId xmlns:a16="http://schemas.microsoft.com/office/drawing/2014/main" id="{5BA40B95-E2D3-F548-A174-688432D28E65}"/>
              </a:ext>
            </a:extLst>
          </p:cNvPr>
          <p:cNvSpPr>
            <a:spLocks/>
          </p:cNvSpPr>
          <p:nvPr/>
        </p:nvSpPr>
        <p:spPr bwMode="auto">
          <a:xfrm>
            <a:off x="1119188" y="1501775"/>
            <a:ext cx="184150" cy="3009900"/>
          </a:xfrm>
          <a:custGeom>
            <a:avLst/>
            <a:gdLst>
              <a:gd name="T0" fmla="*/ 65 w 116"/>
              <a:gd name="T1" fmla="*/ 0 h 2470"/>
              <a:gd name="T2" fmla="*/ 8 w 116"/>
              <a:gd name="T3" fmla="*/ 583 h 2470"/>
              <a:gd name="T4" fmla="*/ 116 w 116"/>
              <a:gd name="T5" fmla="*/ 1845 h 2470"/>
              <a:gd name="T6" fmla="*/ 8 w 116"/>
              <a:gd name="T7" fmla="*/ 2470 h 2470"/>
              <a:gd name="T8" fmla="*/ 0 60000 65536"/>
              <a:gd name="T9" fmla="*/ 0 60000 65536"/>
              <a:gd name="T10" fmla="*/ 0 60000 65536"/>
              <a:gd name="T11" fmla="*/ 0 60000 65536"/>
              <a:gd name="T12" fmla="*/ 0 w 116"/>
              <a:gd name="T13" fmla="*/ 0 h 2470"/>
              <a:gd name="T14" fmla="*/ 116 w 116"/>
              <a:gd name="T15" fmla="*/ 2470 h 247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6" h="2470">
                <a:moveTo>
                  <a:pt x="65" y="0"/>
                </a:moveTo>
                <a:cubicBezTo>
                  <a:pt x="56" y="97"/>
                  <a:pt x="0" y="276"/>
                  <a:pt x="8" y="583"/>
                </a:cubicBezTo>
                <a:cubicBezTo>
                  <a:pt x="16" y="890"/>
                  <a:pt x="116" y="1531"/>
                  <a:pt x="116" y="1845"/>
                </a:cubicBezTo>
                <a:cubicBezTo>
                  <a:pt x="116" y="2159"/>
                  <a:pt x="30" y="2340"/>
                  <a:pt x="8" y="2470"/>
                </a:cubicBezTo>
              </a:path>
            </a:pathLst>
          </a:custGeom>
          <a:noFill/>
          <a:ln w="1270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C5202F27-70DC-C041-9D53-6210F9C0C8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98575" y="160338"/>
            <a:ext cx="7054850" cy="609600"/>
          </a:xfrm>
        </p:spPr>
        <p:txBody>
          <a:bodyPr/>
          <a:lstStyle/>
          <a:p>
            <a:pPr eaLnBrk="1" hangingPunct="1"/>
            <a:r>
              <a:rPr lang="en-US" altLang="en-US"/>
              <a:t>Doomsday Argument </a:t>
            </a:r>
            <a:r>
              <a:rPr lang="en-US" altLang="en-US" sz="2500" i="1"/>
              <a:t>(Bayesian analysis again)</a:t>
            </a:r>
            <a:endParaRPr lang="en-US" altLang="en-US"/>
          </a:p>
        </p:txBody>
      </p:sp>
      <p:sp>
        <p:nvSpPr>
          <p:cNvPr id="57349" name="Rectangle 4">
            <a:extLst>
              <a:ext uri="{FF2B5EF4-FFF2-40B4-BE49-F238E27FC236}">
                <a16:creationId xmlns:a16="http://schemas.microsoft.com/office/drawing/2014/main" id="{B67BA3D1-B295-6742-AF3C-A65A0C9061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 </a:t>
            </a:r>
          </a:p>
        </p:txBody>
      </p:sp>
      <p:pic>
        <p:nvPicPr>
          <p:cNvPr id="57350" name="Picture 5" descr="nuclear-explosion">
            <a:extLst>
              <a:ext uri="{FF2B5EF4-FFF2-40B4-BE49-F238E27FC236}">
                <a16:creationId xmlns:a16="http://schemas.microsoft.com/office/drawing/2014/main" id="{66A2B958-0A9F-1445-80DC-95AA1EB987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3792538"/>
            <a:ext cx="820737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351" name="Picture 6" descr="bigbang">
            <a:extLst>
              <a:ext uri="{FF2B5EF4-FFF2-40B4-BE49-F238E27FC236}">
                <a16:creationId xmlns:a16="http://schemas.microsoft.com/office/drawing/2014/main" id="{0449DEF0-49BE-D745-8AE3-A495C2C4DF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988" y="923925"/>
            <a:ext cx="847725" cy="83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52" name="Rectangle 7">
            <a:extLst>
              <a:ext uri="{FF2B5EF4-FFF2-40B4-BE49-F238E27FC236}">
                <a16:creationId xmlns:a16="http://schemas.microsoft.com/office/drawing/2014/main" id="{248FF587-51A8-AA47-A797-D3FEDF54B3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988" y="1717675"/>
            <a:ext cx="7778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time = 0</a:t>
            </a:r>
          </a:p>
        </p:txBody>
      </p:sp>
      <p:sp>
        <p:nvSpPr>
          <p:cNvPr id="57353" name="Rectangle 8">
            <a:extLst>
              <a:ext uri="{FF2B5EF4-FFF2-40B4-BE49-F238E27FC236}">
                <a16:creationId xmlns:a16="http://schemas.microsoft.com/office/drawing/2014/main" id="{56CEB997-2CC2-0848-A16C-C4F06F6E6B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4654550"/>
            <a:ext cx="11477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1400"/>
              <a:t>time of doom T</a:t>
            </a:r>
          </a:p>
        </p:txBody>
      </p:sp>
      <p:pic>
        <p:nvPicPr>
          <p:cNvPr id="57354" name="Picture 9" descr="images-1">
            <a:extLst>
              <a:ext uri="{FF2B5EF4-FFF2-40B4-BE49-F238E27FC236}">
                <a16:creationId xmlns:a16="http://schemas.microsoft.com/office/drawing/2014/main" id="{0D5186F8-5E58-D64D-88C3-56D49B5CC3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513" y="2139950"/>
            <a:ext cx="839787" cy="83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55" name="Rectangle 10">
            <a:extLst>
              <a:ext uri="{FF2B5EF4-FFF2-40B4-BE49-F238E27FC236}">
                <a16:creationId xmlns:a16="http://schemas.microsoft.com/office/drawing/2014/main" id="{71202523-4185-8541-97E5-3E0504AE78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150" y="2922588"/>
            <a:ext cx="1116013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1400"/>
              <a:t>we learn time t has passed</a:t>
            </a:r>
          </a:p>
        </p:txBody>
      </p:sp>
      <p:sp>
        <p:nvSpPr>
          <p:cNvPr id="57356" name="Rectangle 11">
            <a:extLst>
              <a:ext uri="{FF2B5EF4-FFF2-40B4-BE49-F238E27FC236}">
                <a16:creationId xmlns:a16="http://schemas.microsoft.com/office/drawing/2014/main" id="{9A1ADD98-D8F6-2647-9152-DB306742AD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925" y="5262563"/>
            <a:ext cx="1854200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1800"/>
              <a:t>What support</a:t>
            </a:r>
            <a:r>
              <a:rPr lang="en-US" altLang="en-US"/>
              <a:t> does t give to different times of doom T?</a:t>
            </a:r>
          </a:p>
        </p:txBody>
      </p:sp>
      <p:sp>
        <p:nvSpPr>
          <p:cNvPr id="57357" name="Freeform 13">
            <a:extLst>
              <a:ext uri="{FF2B5EF4-FFF2-40B4-BE49-F238E27FC236}">
                <a16:creationId xmlns:a16="http://schemas.microsoft.com/office/drawing/2014/main" id="{C6D671E6-AE70-E041-9377-666ABB83D9B0}"/>
              </a:ext>
            </a:extLst>
          </p:cNvPr>
          <p:cNvSpPr>
            <a:spLocks/>
          </p:cNvSpPr>
          <p:nvPr/>
        </p:nvSpPr>
        <p:spPr bwMode="auto">
          <a:xfrm>
            <a:off x="2308225" y="795338"/>
            <a:ext cx="5154613" cy="3532187"/>
          </a:xfrm>
          <a:custGeom>
            <a:avLst/>
            <a:gdLst>
              <a:gd name="T0" fmla="*/ 283 w 2288"/>
              <a:gd name="T1" fmla="*/ 0 h 2640"/>
              <a:gd name="T2" fmla="*/ 2288 w 2288"/>
              <a:gd name="T3" fmla="*/ 141 h 2640"/>
              <a:gd name="T4" fmla="*/ 1996 w 2288"/>
              <a:gd name="T5" fmla="*/ 2640 h 2640"/>
              <a:gd name="T6" fmla="*/ 0 w 2288"/>
              <a:gd name="T7" fmla="*/ 2381 h 2640"/>
              <a:gd name="T8" fmla="*/ 283 w 2288"/>
              <a:gd name="T9" fmla="*/ 0 h 26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88"/>
              <a:gd name="T16" fmla="*/ 0 h 2640"/>
              <a:gd name="T17" fmla="*/ 2288 w 2288"/>
              <a:gd name="T18" fmla="*/ 2640 h 26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88" h="2640">
                <a:moveTo>
                  <a:pt x="283" y="0"/>
                </a:moveTo>
                <a:lnTo>
                  <a:pt x="2288" y="141"/>
                </a:lnTo>
                <a:lnTo>
                  <a:pt x="1996" y="2640"/>
                </a:lnTo>
                <a:lnTo>
                  <a:pt x="0" y="2381"/>
                </a:lnTo>
                <a:lnTo>
                  <a:pt x="283" y="0"/>
                </a:lnTo>
                <a:close/>
              </a:path>
            </a:pathLst>
          </a:custGeom>
          <a:solidFill>
            <a:srgbClr val="C8FFC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57358" name="Rectangle 14">
            <a:extLst>
              <a:ext uri="{FF2B5EF4-FFF2-40B4-BE49-F238E27FC236}">
                <a16:creationId xmlns:a16="http://schemas.microsoft.com/office/drawing/2014/main" id="{0F4360BB-DB82-CF43-9A98-9AD3D24B74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6025" y="795338"/>
            <a:ext cx="267970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/>
              <a:t>Consider only the posterior</a:t>
            </a:r>
            <a:endParaRPr lang="en-US" altLang="en-US" sz="1000"/>
          </a:p>
          <a:p>
            <a:r>
              <a:rPr lang="en-US" altLang="en-US" sz="3600"/>
              <a:t>p(T|t&amp;B)</a:t>
            </a:r>
          </a:p>
        </p:txBody>
      </p:sp>
      <p:sp>
        <p:nvSpPr>
          <p:cNvPr id="87073" name="Rectangle 33">
            <a:extLst>
              <a:ext uri="{FF2B5EF4-FFF2-40B4-BE49-F238E27FC236}">
                <a16:creationId xmlns:a16="http://schemas.microsoft.com/office/drawing/2014/main" id="{6FCEAE87-9618-D04D-AD55-3E519461AC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8525" y="1447800"/>
            <a:ext cx="4067175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Require invariance of posterior under changes of units used to measure times T, t.</a:t>
            </a:r>
          </a:p>
          <a:p>
            <a:r>
              <a:rPr lang="en-US" altLang="en-US"/>
              <a:t>Invariance under T’=AT, t’=At</a:t>
            </a:r>
          </a:p>
          <a:p>
            <a:r>
              <a:rPr lang="en-US" altLang="en-US" sz="1400"/>
              <a:t>Days, weeks, years? Problem as posed presumes no time scale, no preferred unit of time.</a:t>
            </a:r>
          </a:p>
        </p:txBody>
      </p:sp>
      <p:grpSp>
        <p:nvGrpSpPr>
          <p:cNvPr id="2" name="Group 42">
            <a:extLst>
              <a:ext uri="{FF2B5EF4-FFF2-40B4-BE49-F238E27FC236}">
                <a16:creationId xmlns:a16="http://schemas.microsoft.com/office/drawing/2014/main" id="{44FE9786-031D-5A45-90E9-C4B1D2DB44C7}"/>
              </a:ext>
            </a:extLst>
          </p:cNvPr>
          <p:cNvGrpSpPr>
            <a:grpSpLocks/>
          </p:cNvGrpSpPr>
          <p:nvPr/>
        </p:nvGrpSpPr>
        <p:grpSpPr bwMode="auto">
          <a:xfrm>
            <a:off x="2424113" y="4556125"/>
            <a:ext cx="5256212" cy="2154238"/>
            <a:chOff x="1527" y="2870"/>
            <a:chExt cx="3311" cy="1357"/>
          </a:xfrm>
        </p:grpSpPr>
        <p:pic>
          <p:nvPicPr>
            <p:cNvPr id="57366" name="Picture 32" descr="Doom-normalization-2">
              <a:extLst>
                <a:ext uri="{FF2B5EF4-FFF2-40B4-BE49-F238E27FC236}">
                  <a16:creationId xmlns:a16="http://schemas.microsoft.com/office/drawing/2014/main" id="{8EE1C864-469C-664C-B1DF-9B7962147E0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7" y="3383"/>
              <a:ext cx="2757" cy="8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7367" name="Rectangle 39">
              <a:extLst>
                <a:ext uri="{FF2B5EF4-FFF2-40B4-BE49-F238E27FC236}">
                  <a16:creationId xmlns:a16="http://schemas.microsoft.com/office/drawing/2014/main" id="{8B54CC58-E254-744A-ACA0-BA68560369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1" y="2876"/>
              <a:ext cx="1520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/>
                <a:t>Disaster! This density cannot be normalized.</a:t>
              </a:r>
            </a:p>
          </p:txBody>
        </p:sp>
        <p:sp>
          <p:nvSpPr>
            <p:cNvPr id="57368" name="Rectangle 40">
              <a:extLst>
                <a:ext uri="{FF2B5EF4-FFF2-40B4-BE49-F238E27FC236}">
                  <a16:creationId xmlns:a16="http://schemas.microsoft.com/office/drawing/2014/main" id="{6C402658-3A56-6C43-B07D-58E64C3658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9" y="2870"/>
              <a:ext cx="1549" cy="8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/>
                <a:t>Infinite probability mass assigned to T&gt;T</a:t>
              </a:r>
              <a:r>
                <a:rPr lang="en-US" altLang="en-US" baseline="30000"/>
                <a:t>*</a:t>
              </a:r>
              <a:r>
                <a:rPr lang="en-US" altLang="en-US"/>
                <a:t>, no matter how large.</a:t>
              </a:r>
            </a:p>
            <a:p>
              <a:r>
                <a:rPr lang="en-US" altLang="en-US"/>
                <a:t>Evidence supports </a:t>
              </a:r>
              <a:r>
                <a:rPr lang="en-US" altLang="en-US" i="1"/>
                <a:t>latest possible</a:t>
              </a:r>
              <a:r>
                <a:rPr lang="en-US" altLang="en-US"/>
                <a:t> time of doom.</a:t>
              </a:r>
            </a:p>
          </p:txBody>
        </p:sp>
      </p:grpSp>
      <p:grpSp>
        <p:nvGrpSpPr>
          <p:cNvPr id="3" name="Group 44">
            <a:extLst>
              <a:ext uri="{FF2B5EF4-FFF2-40B4-BE49-F238E27FC236}">
                <a16:creationId xmlns:a16="http://schemas.microsoft.com/office/drawing/2014/main" id="{986D22A1-FE6D-4240-9AF5-B336343CBA4F}"/>
              </a:ext>
            </a:extLst>
          </p:cNvPr>
          <p:cNvGrpSpPr>
            <a:grpSpLocks/>
          </p:cNvGrpSpPr>
          <p:nvPr/>
        </p:nvGrpSpPr>
        <p:grpSpPr bwMode="auto">
          <a:xfrm>
            <a:off x="2492375" y="1866900"/>
            <a:ext cx="6219825" cy="1935163"/>
            <a:chOff x="1570" y="1176"/>
            <a:chExt cx="3918" cy="1219"/>
          </a:xfrm>
        </p:grpSpPr>
        <p:grpSp>
          <p:nvGrpSpPr>
            <p:cNvPr id="57362" name="Group 41">
              <a:extLst>
                <a:ext uri="{FF2B5EF4-FFF2-40B4-BE49-F238E27FC236}">
                  <a16:creationId xmlns:a16="http://schemas.microsoft.com/office/drawing/2014/main" id="{EFEDF754-5B9F-C14C-B6F6-C4C9C2224A1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70" y="1708"/>
              <a:ext cx="3918" cy="687"/>
              <a:chOff x="1570" y="1708"/>
              <a:chExt cx="3918" cy="687"/>
            </a:xfrm>
          </p:grpSpPr>
          <p:sp>
            <p:nvSpPr>
              <p:cNvPr id="57364" name="Rectangle 34">
                <a:extLst>
                  <a:ext uri="{FF2B5EF4-FFF2-40B4-BE49-F238E27FC236}">
                    <a16:creationId xmlns:a16="http://schemas.microsoft.com/office/drawing/2014/main" id="{C0BCAC0D-2CDE-ED4E-9F76-9BBA57EB76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8" y="1708"/>
                <a:ext cx="251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US" altLang="en-US"/>
                  <a:t>Unique solution is the “Jeffreys’ prior.”</a:t>
                </a:r>
                <a:endParaRPr lang="en-US" altLang="en-US" sz="1400"/>
              </a:p>
            </p:txBody>
          </p:sp>
          <p:sp>
            <p:nvSpPr>
              <p:cNvPr id="57365" name="Rectangle 38">
                <a:extLst>
                  <a:ext uri="{FF2B5EF4-FFF2-40B4-BE49-F238E27FC236}">
                    <a16:creationId xmlns:a16="http://schemas.microsoft.com/office/drawing/2014/main" id="{59CE2DA8-60C4-E142-A6E0-82A80C41CE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70" y="1991"/>
                <a:ext cx="2208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US" altLang="en-US" sz="3600"/>
                  <a:t>p(T|t&amp;B) = C(t)/T</a:t>
                </a:r>
              </a:p>
            </p:txBody>
          </p:sp>
        </p:grpSp>
        <p:sp>
          <p:nvSpPr>
            <p:cNvPr id="57363" name="AutoShape 43">
              <a:extLst>
                <a:ext uri="{FF2B5EF4-FFF2-40B4-BE49-F238E27FC236}">
                  <a16:creationId xmlns:a16="http://schemas.microsoft.com/office/drawing/2014/main" id="{ED0E8864-38F0-8545-8B07-B1F9F96ACD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8" y="1176"/>
              <a:ext cx="367" cy="725"/>
            </a:xfrm>
            <a:prstGeom prst="downArrow">
              <a:avLst>
                <a:gd name="adj1" fmla="val 50000"/>
                <a:gd name="adj2" fmla="val 49387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7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Number Placeholder 5">
            <a:extLst>
              <a:ext uri="{FF2B5EF4-FFF2-40B4-BE49-F238E27FC236}">
                <a16:creationId xmlns:a16="http://schemas.microsoft.com/office/drawing/2014/main" id="{69C4AE11-B8FC-5344-8E7F-428AAA265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E921F052-D8F6-614E-BFC5-E4D52741F70D}" type="slidenum">
              <a:rPr lang="en-US" altLang="en-US" sz="1400"/>
              <a:pPr/>
              <a:t>27</a:t>
            </a:fld>
            <a:endParaRPr lang="en-US" altLang="en-US" sz="1400"/>
          </a:p>
        </p:txBody>
      </p:sp>
      <p:sp>
        <p:nvSpPr>
          <p:cNvPr id="59395" name="Freeform 2">
            <a:extLst>
              <a:ext uri="{FF2B5EF4-FFF2-40B4-BE49-F238E27FC236}">
                <a16:creationId xmlns:a16="http://schemas.microsoft.com/office/drawing/2014/main" id="{3D974AF9-0F74-BB4F-B551-96BF88FA372C}"/>
              </a:ext>
            </a:extLst>
          </p:cNvPr>
          <p:cNvSpPr>
            <a:spLocks/>
          </p:cNvSpPr>
          <p:nvPr/>
        </p:nvSpPr>
        <p:spPr bwMode="auto">
          <a:xfrm>
            <a:off x="1119188" y="1501775"/>
            <a:ext cx="184150" cy="3009900"/>
          </a:xfrm>
          <a:custGeom>
            <a:avLst/>
            <a:gdLst>
              <a:gd name="T0" fmla="*/ 65 w 116"/>
              <a:gd name="T1" fmla="*/ 0 h 2470"/>
              <a:gd name="T2" fmla="*/ 8 w 116"/>
              <a:gd name="T3" fmla="*/ 583 h 2470"/>
              <a:gd name="T4" fmla="*/ 116 w 116"/>
              <a:gd name="T5" fmla="*/ 1845 h 2470"/>
              <a:gd name="T6" fmla="*/ 8 w 116"/>
              <a:gd name="T7" fmla="*/ 2470 h 2470"/>
              <a:gd name="T8" fmla="*/ 0 60000 65536"/>
              <a:gd name="T9" fmla="*/ 0 60000 65536"/>
              <a:gd name="T10" fmla="*/ 0 60000 65536"/>
              <a:gd name="T11" fmla="*/ 0 60000 65536"/>
              <a:gd name="T12" fmla="*/ 0 w 116"/>
              <a:gd name="T13" fmla="*/ 0 h 2470"/>
              <a:gd name="T14" fmla="*/ 116 w 116"/>
              <a:gd name="T15" fmla="*/ 2470 h 247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6" h="2470">
                <a:moveTo>
                  <a:pt x="65" y="0"/>
                </a:moveTo>
                <a:cubicBezTo>
                  <a:pt x="56" y="97"/>
                  <a:pt x="0" y="276"/>
                  <a:pt x="8" y="583"/>
                </a:cubicBezTo>
                <a:cubicBezTo>
                  <a:pt x="16" y="890"/>
                  <a:pt x="116" y="1531"/>
                  <a:pt x="116" y="1845"/>
                </a:cubicBezTo>
                <a:cubicBezTo>
                  <a:pt x="116" y="2159"/>
                  <a:pt x="30" y="2340"/>
                  <a:pt x="8" y="2470"/>
                </a:cubicBezTo>
              </a:path>
            </a:pathLst>
          </a:custGeom>
          <a:noFill/>
          <a:ln w="1270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4B6F456E-3743-0340-8278-CBFE8AB9DF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98575" y="160338"/>
            <a:ext cx="7054850" cy="609600"/>
          </a:xfrm>
        </p:spPr>
        <p:txBody>
          <a:bodyPr/>
          <a:lstStyle/>
          <a:p>
            <a:pPr eaLnBrk="1" hangingPunct="1"/>
            <a:r>
              <a:rPr lang="en-US" altLang="en-US"/>
              <a:t>A Richer Non-Probabilistic Analysis</a:t>
            </a:r>
          </a:p>
        </p:txBody>
      </p:sp>
      <p:sp>
        <p:nvSpPr>
          <p:cNvPr id="59397" name="Rectangle 4">
            <a:extLst>
              <a:ext uri="{FF2B5EF4-FFF2-40B4-BE49-F238E27FC236}">
                <a16:creationId xmlns:a16="http://schemas.microsoft.com/office/drawing/2014/main" id="{953A9E90-CB9A-FD42-ADE2-87D507B800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 </a:t>
            </a:r>
          </a:p>
        </p:txBody>
      </p:sp>
      <p:pic>
        <p:nvPicPr>
          <p:cNvPr id="59398" name="Picture 5" descr="nuclear-explosion">
            <a:extLst>
              <a:ext uri="{FF2B5EF4-FFF2-40B4-BE49-F238E27FC236}">
                <a16:creationId xmlns:a16="http://schemas.microsoft.com/office/drawing/2014/main" id="{C939A321-40A8-9840-BD7C-A80B1A7D45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3792538"/>
            <a:ext cx="820737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399" name="Picture 6" descr="bigbang">
            <a:extLst>
              <a:ext uri="{FF2B5EF4-FFF2-40B4-BE49-F238E27FC236}">
                <a16:creationId xmlns:a16="http://schemas.microsoft.com/office/drawing/2014/main" id="{F085721F-5503-CD47-B6AD-7D1D6CF261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988" y="923925"/>
            <a:ext cx="847725" cy="83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400" name="Rectangle 7">
            <a:extLst>
              <a:ext uri="{FF2B5EF4-FFF2-40B4-BE49-F238E27FC236}">
                <a16:creationId xmlns:a16="http://schemas.microsoft.com/office/drawing/2014/main" id="{00415F03-D35B-134F-AC6D-201232D60A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988" y="1717675"/>
            <a:ext cx="7778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time = 0</a:t>
            </a:r>
          </a:p>
        </p:txBody>
      </p:sp>
      <p:sp>
        <p:nvSpPr>
          <p:cNvPr id="59401" name="Rectangle 8">
            <a:extLst>
              <a:ext uri="{FF2B5EF4-FFF2-40B4-BE49-F238E27FC236}">
                <a16:creationId xmlns:a16="http://schemas.microsoft.com/office/drawing/2014/main" id="{2D649979-F9D5-A145-84B7-458FBCC239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4654550"/>
            <a:ext cx="11477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1400"/>
              <a:t>time of doom T</a:t>
            </a:r>
          </a:p>
        </p:txBody>
      </p:sp>
      <p:pic>
        <p:nvPicPr>
          <p:cNvPr id="59402" name="Picture 9" descr="images-1">
            <a:extLst>
              <a:ext uri="{FF2B5EF4-FFF2-40B4-BE49-F238E27FC236}">
                <a16:creationId xmlns:a16="http://schemas.microsoft.com/office/drawing/2014/main" id="{96DB127F-5917-F44C-AC7A-6D5ECB42C2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513" y="2139950"/>
            <a:ext cx="839787" cy="83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403" name="Rectangle 10">
            <a:extLst>
              <a:ext uri="{FF2B5EF4-FFF2-40B4-BE49-F238E27FC236}">
                <a16:creationId xmlns:a16="http://schemas.microsoft.com/office/drawing/2014/main" id="{E96B1568-B1A5-024E-8A10-93EA54A74D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150" y="2922588"/>
            <a:ext cx="1116013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1400"/>
              <a:t>we learn time t has passed</a:t>
            </a:r>
          </a:p>
        </p:txBody>
      </p:sp>
      <p:sp>
        <p:nvSpPr>
          <p:cNvPr id="59404" name="Rectangle 11">
            <a:extLst>
              <a:ext uri="{FF2B5EF4-FFF2-40B4-BE49-F238E27FC236}">
                <a16:creationId xmlns:a16="http://schemas.microsoft.com/office/drawing/2014/main" id="{E1637CCD-3F56-384B-A2E5-06B1B4B856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925" y="5262563"/>
            <a:ext cx="1854200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1800"/>
              <a:t>What support</a:t>
            </a:r>
            <a:r>
              <a:rPr lang="en-US" altLang="en-US"/>
              <a:t> does t give to different times of doom T?</a:t>
            </a:r>
          </a:p>
        </p:txBody>
      </p:sp>
      <p:sp>
        <p:nvSpPr>
          <p:cNvPr id="59405" name="Freeform 12">
            <a:extLst>
              <a:ext uri="{FF2B5EF4-FFF2-40B4-BE49-F238E27FC236}">
                <a16:creationId xmlns:a16="http://schemas.microsoft.com/office/drawing/2014/main" id="{74B01F0F-CAC0-EA4F-88D4-86B8112F1340}"/>
              </a:ext>
            </a:extLst>
          </p:cNvPr>
          <p:cNvSpPr>
            <a:spLocks/>
          </p:cNvSpPr>
          <p:nvPr/>
        </p:nvSpPr>
        <p:spPr bwMode="auto">
          <a:xfrm>
            <a:off x="2308225" y="1049338"/>
            <a:ext cx="5789613" cy="4578350"/>
          </a:xfrm>
          <a:custGeom>
            <a:avLst/>
            <a:gdLst>
              <a:gd name="T0" fmla="*/ 283 w 2288"/>
              <a:gd name="T1" fmla="*/ 0 h 2640"/>
              <a:gd name="T2" fmla="*/ 2288 w 2288"/>
              <a:gd name="T3" fmla="*/ 141 h 2640"/>
              <a:gd name="T4" fmla="*/ 1996 w 2288"/>
              <a:gd name="T5" fmla="*/ 2640 h 2640"/>
              <a:gd name="T6" fmla="*/ 0 w 2288"/>
              <a:gd name="T7" fmla="*/ 2381 h 2640"/>
              <a:gd name="T8" fmla="*/ 283 w 2288"/>
              <a:gd name="T9" fmla="*/ 0 h 26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88"/>
              <a:gd name="T16" fmla="*/ 0 h 2640"/>
              <a:gd name="T17" fmla="*/ 2288 w 2288"/>
              <a:gd name="T18" fmla="*/ 2640 h 26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88" h="2640">
                <a:moveTo>
                  <a:pt x="283" y="0"/>
                </a:moveTo>
                <a:lnTo>
                  <a:pt x="2288" y="141"/>
                </a:lnTo>
                <a:lnTo>
                  <a:pt x="1996" y="2640"/>
                </a:lnTo>
                <a:lnTo>
                  <a:pt x="0" y="2381"/>
                </a:lnTo>
                <a:lnTo>
                  <a:pt x="283" y="0"/>
                </a:lnTo>
                <a:close/>
              </a:path>
            </a:pathLst>
          </a:custGeom>
          <a:solidFill>
            <a:srgbClr val="C8FFC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59406" name="Rectangle 13">
            <a:extLst>
              <a:ext uri="{FF2B5EF4-FFF2-40B4-BE49-F238E27FC236}">
                <a16:creationId xmlns:a16="http://schemas.microsoft.com/office/drawing/2014/main" id="{AC9A62D7-285B-174E-A918-234EF4DD2B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6025" y="1049338"/>
            <a:ext cx="4932363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/>
              <a:t>Consider the non-probabilistic degree of support for T in the interval</a:t>
            </a:r>
            <a:endParaRPr lang="en-US" altLang="en-US" sz="1000"/>
          </a:p>
          <a:p>
            <a:r>
              <a:rPr lang="en-US" altLang="en-US" sz="3600"/>
              <a:t>[T</a:t>
            </a:r>
            <a:r>
              <a:rPr lang="en-US" altLang="en-US" sz="3600" baseline="-25000"/>
              <a:t>1</a:t>
            </a:r>
            <a:r>
              <a:rPr lang="en-US" altLang="en-US" sz="3600"/>
              <a:t>,T</a:t>
            </a:r>
            <a:r>
              <a:rPr lang="en-US" altLang="en-US" sz="3600" baseline="-25000"/>
              <a:t>2</a:t>
            </a:r>
            <a:r>
              <a:rPr lang="en-US" altLang="en-US" sz="3600"/>
              <a:t>|t&amp;B]</a:t>
            </a:r>
          </a:p>
        </p:txBody>
      </p:sp>
      <p:sp>
        <p:nvSpPr>
          <p:cNvPr id="89102" name="Rectangle 14">
            <a:extLst>
              <a:ext uri="{FF2B5EF4-FFF2-40B4-BE49-F238E27FC236}">
                <a16:creationId xmlns:a16="http://schemas.microsoft.com/office/drawing/2014/main" id="{BCACE600-6233-644C-81CD-FF82A9CA7E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8813" y="2276475"/>
            <a:ext cx="4067175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/>
              <a:t>Presume that there is a “right” clock-time in which to do the analysis, but we don’t know which it is. So we may privilege no clock, which means we require invariance under change of clock:</a:t>
            </a:r>
          </a:p>
          <a:p>
            <a:r>
              <a:rPr lang="en-US" altLang="en-US" sz="1800"/>
              <a:t>            T’ = f(T), t’ = f(t),</a:t>
            </a:r>
          </a:p>
          <a:p>
            <a:r>
              <a:rPr lang="en-US" altLang="en-US" sz="1800"/>
              <a:t>for  strictly monotonic f.</a:t>
            </a:r>
          </a:p>
        </p:txBody>
      </p:sp>
      <p:grpSp>
        <p:nvGrpSpPr>
          <p:cNvPr id="2" name="Group 23">
            <a:extLst>
              <a:ext uri="{FF2B5EF4-FFF2-40B4-BE49-F238E27FC236}">
                <a16:creationId xmlns:a16="http://schemas.microsoft.com/office/drawing/2014/main" id="{024D7F46-7D60-7C4D-B80A-B093A1C3FBBD}"/>
              </a:ext>
            </a:extLst>
          </p:cNvPr>
          <p:cNvGrpSpPr>
            <a:grpSpLocks/>
          </p:cNvGrpSpPr>
          <p:nvPr/>
        </p:nvGrpSpPr>
        <p:grpSpPr bwMode="auto">
          <a:xfrm>
            <a:off x="2505075" y="2578100"/>
            <a:ext cx="5632450" cy="2913063"/>
            <a:chOff x="1578" y="1464"/>
            <a:chExt cx="3548" cy="1835"/>
          </a:xfrm>
        </p:grpSpPr>
        <p:sp>
          <p:nvSpPr>
            <p:cNvPr id="59409" name="Rectangle 17">
              <a:extLst>
                <a:ext uri="{FF2B5EF4-FFF2-40B4-BE49-F238E27FC236}">
                  <a16:creationId xmlns:a16="http://schemas.microsoft.com/office/drawing/2014/main" id="{5B88272A-AC06-9D47-BAD6-CDD487ADC6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8" y="2722"/>
              <a:ext cx="3548" cy="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r"/>
              <a:r>
                <a:rPr lang="en-US" altLang="en-US" sz="3600"/>
                <a:t>[T</a:t>
              </a:r>
              <a:r>
                <a:rPr lang="en-US" altLang="en-US" sz="3600" baseline="-25000"/>
                <a:t>1</a:t>
              </a:r>
              <a:r>
                <a:rPr lang="en-US" altLang="en-US" sz="3600"/>
                <a:t>,T</a:t>
              </a:r>
              <a:r>
                <a:rPr lang="en-US" altLang="en-US" sz="3600" baseline="-25000"/>
                <a:t>2</a:t>
              </a:r>
              <a:r>
                <a:rPr lang="en-US" altLang="en-US" sz="3600"/>
                <a:t>|t&amp;B] = [T</a:t>
              </a:r>
              <a:r>
                <a:rPr lang="en-US" altLang="en-US" sz="3600" baseline="-25000"/>
                <a:t>3</a:t>
              </a:r>
              <a:r>
                <a:rPr lang="en-US" altLang="en-US" sz="3600"/>
                <a:t>,T</a:t>
              </a:r>
              <a:r>
                <a:rPr lang="en-US" altLang="en-US" sz="3600" baseline="-25000"/>
                <a:t>4</a:t>
              </a:r>
              <a:r>
                <a:rPr lang="en-US" altLang="en-US" sz="3600"/>
                <a:t>|t&amp;B] = I</a:t>
              </a:r>
            </a:p>
            <a:p>
              <a:pPr algn="r"/>
              <a:r>
                <a:rPr lang="en-US" altLang="en-US" sz="1800"/>
                <a:t>for all T</a:t>
              </a:r>
              <a:r>
                <a:rPr lang="en-US" altLang="en-US" sz="1800" baseline="-25000"/>
                <a:t>1</a:t>
              </a:r>
              <a:r>
                <a:rPr lang="en-US" altLang="en-US" sz="1800"/>
                <a:t>,T</a:t>
              </a:r>
              <a:r>
                <a:rPr lang="en-US" altLang="en-US" sz="1800" baseline="-25000"/>
                <a:t>2, </a:t>
              </a:r>
              <a:r>
                <a:rPr lang="en-US" altLang="en-US" sz="1800"/>
                <a:t>T</a:t>
              </a:r>
              <a:r>
                <a:rPr lang="en-US" altLang="en-US" sz="1800" baseline="-25000"/>
                <a:t>3</a:t>
              </a:r>
              <a:r>
                <a:rPr lang="en-US" altLang="en-US" sz="1800"/>
                <a:t>,T</a:t>
              </a:r>
              <a:r>
                <a:rPr lang="en-US" altLang="en-US" sz="1800" baseline="-25000"/>
                <a:t>4</a:t>
              </a:r>
              <a:endParaRPr lang="en-US" altLang="en-US" sz="3600"/>
            </a:p>
          </p:txBody>
        </p:sp>
        <p:sp>
          <p:nvSpPr>
            <p:cNvPr id="59410" name="AutoShape 22">
              <a:extLst>
                <a:ext uri="{FF2B5EF4-FFF2-40B4-BE49-F238E27FC236}">
                  <a16:creationId xmlns:a16="http://schemas.microsoft.com/office/drawing/2014/main" id="{9CF17A0A-3DFC-AF49-BD1C-958BE37F72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6" y="1464"/>
              <a:ext cx="419" cy="1040"/>
            </a:xfrm>
            <a:prstGeom prst="downArrow">
              <a:avLst>
                <a:gd name="adj1" fmla="val 50000"/>
                <a:gd name="adj2" fmla="val 62053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10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Number Placeholder 5">
            <a:extLst>
              <a:ext uri="{FF2B5EF4-FFF2-40B4-BE49-F238E27FC236}">
                <a16:creationId xmlns:a16="http://schemas.microsoft.com/office/drawing/2014/main" id="{33E53C23-B608-EF4A-8197-5219DC3E6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5C0AA895-5D68-2B4F-98C7-D041DDC892C0}" type="slidenum">
              <a:rPr lang="en-US" altLang="en-US" sz="1400"/>
              <a:pPr/>
              <a:t>28</a:t>
            </a:fld>
            <a:endParaRPr lang="en-US" altLang="en-US" sz="1400"/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9C1E52AE-D5C7-D34E-B74D-C69C33A946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 </a:t>
            </a:r>
          </a:p>
        </p:txBody>
      </p:sp>
      <p:sp>
        <p:nvSpPr>
          <p:cNvPr id="61444" name="Freeform 4">
            <a:extLst>
              <a:ext uri="{FF2B5EF4-FFF2-40B4-BE49-F238E27FC236}">
                <a16:creationId xmlns:a16="http://schemas.microsoft.com/office/drawing/2014/main" id="{116FDB0D-118C-6B4B-A896-205EF873BDD0}"/>
              </a:ext>
            </a:extLst>
          </p:cNvPr>
          <p:cNvSpPr>
            <a:spLocks/>
          </p:cNvSpPr>
          <p:nvPr/>
        </p:nvSpPr>
        <p:spPr bwMode="auto">
          <a:xfrm>
            <a:off x="3870325" y="549275"/>
            <a:ext cx="5006975" cy="5589588"/>
          </a:xfrm>
          <a:custGeom>
            <a:avLst/>
            <a:gdLst>
              <a:gd name="T0" fmla="*/ 2160 w 3423"/>
              <a:gd name="T1" fmla="*/ 0 h 3744"/>
              <a:gd name="T2" fmla="*/ 3423 w 3423"/>
              <a:gd name="T3" fmla="*/ 2562 h 3744"/>
              <a:gd name="T4" fmla="*/ 624 w 3423"/>
              <a:gd name="T5" fmla="*/ 3744 h 3744"/>
              <a:gd name="T6" fmla="*/ 0 w 3423"/>
              <a:gd name="T7" fmla="*/ 912 h 3744"/>
              <a:gd name="T8" fmla="*/ 2160 w 3423"/>
              <a:gd name="T9" fmla="*/ 0 h 37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23"/>
              <a:gd name="T16" fmla="*/ 0 h 3744"/>
              <a:gd name="T17" fmla="*/ 3423 w 3423"/>
              <a:gd name="T18" fmla="*/ 3744 h 37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23" h="3744">
                <a:moveTo>
                  <a:pt x="2160" y="0"/>
                </a:moveTo>
                <a:lnTo>
                  <a:pt x="3423" y="2562"/>
                </a:lnTo>
                <a:lnTo>
                  <a:pt x="624" y="3744"/>
                </a:lnTo>
                <a:lnTo>
                  <a:pt x="0" y="912"/>
                </a:lnTo>
                <a:lnTo>
                  <a:pt x="2160" y="0"/>
                </a:lnTo>
                <a:close/>
              </a:path>
            </a:pathLst>
          </a:custGeom>
          <a:solidFill>
            <a:srgbClr val="C8E0FF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61445" name="Rectangle 2">
            <a:extLst>
              <a:ext uri="{FF2B5EF4-FFF2-40B4-BE49-F238E27FC236}">
                <a16:creationId xmlns:a16="http://schemas.microsoft.com/office/drawing/2014/main" id="{7F2345D1-0ACE-BD44-8095-394898D4EC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04900" y="1520825"/>
            <a:ext cx="5486400" cy="3568700"/>
          </a:xfrm>
        </p:spPr>
        <p:txBody>
          <a:bodyPr/>
          <a:lstStyle/>
          <a:p>
            <a:pPr algn="r" eaLnBrk="1" hangingPunct="1"/>
            <a:r>
              <a:rPr lang="en-US" altLang="en-US" sz="6700"/>
              <a:t>Winding Up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Number Placeholder 5">
            <a:extLst>
              <a:ext uri="{FF2B5EF4-FFF2-40B4-BE49-F238E27FC236}">
                <a16:creationId xmlns:a16="http://schemas.microsoft.com/office/drawing/2014/main" id="{6F2EB3E2-A9DE-F944-A9BF-2C6DD5A3A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9634A15D-D458-E446-B70B-387DBFD379CC}" type="slidenum">
              <a:rPr lang="en-US" altLang="en-US" sz="1400"/>
              <a:pPr/>
              <a:t>29</a:t>
            </a:fld>
            <a:endParaRPr lang="en-US" altLang="en-US" sz="1400"/>
          </a:p>
        </p:txBody>
      </p:sp>
      <p:sp>
        <p:nvSpPr>
          <p:cNvPr id="63491" name="Freeform 2">
            <a:extLst>
              <a:ext uri="{FF2B5EF4-FFF2-40B4-BE49-F238E27FC236}">
                <a16:creationId xmlns:a16="http://schemas.microsoft.com/office/drawing/2014/main" id="{25EB0EE3-7CC8-8C4C-95E3-7BF30905070C}"/>
              </a:ext>
            </a:extLst>
          </p:cNvPr>
          <p:cNvSpPr>
            <a:spLocks/>
          </p:cNvSpPr>
          <p:nvPr/>
        </p:nvSpPr>
        <p:spPr bwMode="auto">
          <a:xfrm>
            <a:off x="420688" y="1730375"/>
            <a:ext cx="2246312" cy="912813"/>
          </a:xfrm>
          <a:custGeom>
            <a:avLst/>
            <a:gdLst>
              <a:gd name="T0" fmla="*/ 425 w 1715"/>
              <a:gd name="T1" fmla="*/ 0 h 725"/>
              <a:gd name="T2" fmla="*/ 1715 w 1715"/>
              <a:gd name="T3" fmla="*/ 280 h 725"/>
              <a:gd name="T4" fmla="*/ 1635 w 1715"/>
              <a:gd name="T5" fmla="*/ 640 h 725"/>
              <a:gd name="T6" fmla="*/ 0 w 1715"/>
              <a:gd name="T7" fmla="*/ 725 h 725"/>
              <a:gd name="T8" fmla="*/ 425 w 1715"/>
              <a:gd name="T9" fmla="*/ 0 h 7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15"/>
              <a:gd name="T16" fmla="*/ 0 h 725"/>
              <a:gd name="T17" fmla="*/ 1715 w 1715"/>
              <a:gd name="T18" fmla="*/ 725 h 72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15" h="725">
                <a:moveTo>
                  <a:pt x="425" y="0"/>
                </a:moveTo>
                <a:lnTo>
                  <a:pt x="1715" y="280"/>
                </a:lnTo>
                <a:lnTo>
                  <a:pt x="1635" y="640"/>
                </a:lnTo>
                <a:lnTo>
                  <a:pt x="0" y="725"/>
                </a:lnTo>
                <a:lnTo>
                  <a:pt x="425" y="0"/>
                </a:lnTo>
                <a:close/>
              </a:path>
            </a:pathLst>
          </a:custGeom>
          <a:solidFill>
            <a:srgbClr val="C8FFC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id="{BEC0C308-AB7B-B94F-900C-8A1359F616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84438" y="668338"/>
            <a:ext cx="4267200" cy="609600"/>
          </a:xfrm>
        </p:spPr>
        <p:txBody>
          <a:bodyPr/>
          <a:lstStyle/>
          <a:p>
            <a:pPr eaLnBrk="1" hangingPunct="1"/>
            <a:r>
              <a:rPr lang="en-US" altLang="en-US" sz="6700"/>
              <a:t>This Talk</a:t>
            </a:r>
            <a:endParaRPr lang="en-US" altLang="en-US" sz="4500"/>
          </a:p>
        </p:txBody>
      </p:sp>
      <p:sp>
        <p:nvSpPr>
          <p:cNvPr id="63493" name="Rectangle 4">
            <a:extLst>
              <a:ext uri="{FF2B5EF4-FFF2-40B4-BE49-F238E27FC236}">
                <a16:creationId xmlns:a16="http://schemas.microsoft.com/office/drawing/2014/main" id="{BE4566C5-BFFD-254A-AFD6-88BCA7E5FC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875" y="6248400"/>
            <a:ext cx="1295400" cy="609600"/>
          </a:xfrm>
        </p:spPr>
        <p:txBody>
          <a:bodyPr/>
          <a:lstStyle/>
          <a:p>
            <a:pPr eaLnBrk="1" hangingPunct="1"/>
            <a:r>
              <a:rPr lang="en-US" altLang="en-US"/>
              <a:t> </a:t>
            </a:r>
          </a:p>
        </p:txBody>
      </p:sp>
      <p:sp>
        <p:nvSpPr>
          <p:cNvPr id="63494" name="Rectangle 5">
            <a:extLst>
              <a:ext uri="{FF2B5EF4-FFF2-40B4-BE49-F238E27FC236}">
                <a16:creationId xmlns:a16="http://schemas.microsoft.com/office/drawing/2014/main" id="{578E571B-CE4A-FE4E-A837-E7FF0CAF73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300" y="1844675"/>
            <a:ext cx="5253038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3200"/>
              <a:t>B</a:t>
            </a:r>
            <a:r>
              <a:rPr lang="en-US" altLang="en-US" sz="2800"/>
              <a:t>ayesian</a:t>
            </a:r>
            <a:r>
              <a:rPr lang="en-US" altLang="en-US" sz="2400"/>
              <a:t> probabilistic analysis conflates neutrality of evidential support with disfavoring evidential support.</a:t>
            </a:r>
          </a:p>
        </p:txBody>
      </p:sp>
      <p:sp>
        <p:nvSpPr>
          <p:cNvPr id="63495" name="Rectangle 6">
            <a:extLst>
              <a:ext uri="{FF2B5EF4-FFF2-40B4-BE49-F238E27FC236}">
                <a16:creationId xmlns:a16="http://schemas.microsoft.com/office/drawing/2014/main" id="{FBE98195-7E79-EB49-816E-9849973EBD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4100" y="1958975"/>
            <a:ext cx="26733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/>
              <a:t>Wrong formal tool for many problems in cosmology where neutral support is common.</a:t>
            </a:r>
          </a:p>
        </p:txBody>
      </p:sp>
      <p:grpSp>
        <p:nvGrpSpPr>
          <p:cNvPr id="2" name="Group 7">
            <a:extLst>
              <a:ext uri="{FF2B5EF4-FFF2-40B4-BE49-F238E27FC236}">
                <a16:creationId xmlns:a16="http://schemas.microsoft.com/office/drawing/2014/main" id="{42FAF046-016F-1A4F-AF67-84F1E2A1F14E}"/>
              </a:ext>
            </a:extLst>
          </p:cNvPr>
          <p:cNvGrpSpPr>
            <a:grpSpLocks/>
          </p:cNvGrpSpPr>
          <p:nvPr/>
        </p:nvGrpSpPr>
        <p:grpSpPr bwMode="auto">
          <a:xfrm>
            <a:off x="1016000" y="3548063"/>
            <a:ext cx="7962900" cy="963612"/>
            <a:chOff x="640" y="2080"/>
            <a:chExt cx="5016" cy="607"/>
          </a:xfrm>
        </p:grpSpPr>
        <p:sp>
          <p:nvSpPr>
            <p:cNvPr id="63502" name="Freeform 8">
              <a:extLst>
                <a:ext uri="{FF2B5EF4-FFF2-40B4-BE49-F238E27FC236}">
                  <a16:creationId xmlns:a16="http://schemas.microsoft.com/office/drawing/2014/main" id="{BE42DF7C-4F3B-3144-A61C-287ED9990E42}"/>
                </a:ext>
              </a:extLst>
            </p:cNvPr>
            <p:cNvSpPr>
              <a:spLocks/>
            </p:cNvSpPr>
            <p:nvPr/>
          </p:nvSpPr>
          <p:spPr bwMode="auto">
            <a:xfrm>
              <a:off x="640" y="2080"/>
              <a:ext cx="1415" cy="380"/>
            </a:xfrm>
            <a:custGeom>
              <a:avLst/>
              <a:gdLst>
                <a:gd name="T0" fmla="*/ 425 w 1715"/>
                <a:gd name="T1" fmla="*/ 0 h 725"/>
                <a:gd name="T2" fmla="*/ 1715 w 1715"/>
                <a:gd name="T3" fmla="*/ 280 h 725"/>
                <a:gd name="T4" fmla="*/ 1635 w 1715"/>
                <a:gd name="T5" fmla="*/ 640 h 725"/>
                <a:gd name="T6" fmla="*/ 0 w 1715"/>
                <a:gd name="T7" fmla="*/ 725 h 725"/>
                <a:gd name="T8" fmla="*/ 425 w 1715"/>
                <a:gd name="T9" fmla="*/ 0 h 7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15"/>
                <a:gd name="T16" fmla="*/ 0 h 725"/>
                <a:gd name="T17" fmla="*/ 1715 w 1715"/>
                <a:gd name="T18" fmla="*/ 725 h 72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15" h="725">
                  <a:moveTo>
                    <a:pt x="425" y="0"/>
                  </a:moveTo>
                  <a:lnTo>
                    <a:pt x="1715" y="280"/>
                  </a:lnTo>
                  <a:lnTo>
                    <a:pt x="1635" y="640"/>
                  </a:lnTo>
                  <a:lnTo>
                    <a:pt x="0" y="725"/>
                  </a:lnTo>
                  <a:lnTo>
                    <a:pt x="425" y="0"/>
                  </a:lnTo>
                  <a:close/>
                </a:path>
              </a:pathLst>
            </a:custGeom>
            <a:solidFill>
              <a:srgbClr val="FFC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3503" name="Rectangle 9">
              <a:extLst>
                <a:ext uri="{FF2B5EF4-FFF2-40B4-BE49-F238E27FC236}">
                  <a16:creationId xmlns:a16="http://schemas.microsoft.com/office/drawing/2014/main" id="{E4AD602A-4C69-3344-A67E-9D91FC3260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3" y="2092"/>
              <a:ext cx="3100" cy="5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3200"/>
                <a:t>F</a:t>
              </a:r>
              <a:r>
                <a:rPr lang="en-US" altLang="en-US" sz="2800"/>
                <a:t>ragments</a:t>
              </a:r>
              <a:r>
                <a:rPr lang="en-US" altLang="en-US" sz="2400"/>
                <a:t> of inductive logics that tolerate neutral support  displayed.</a:t>
              </a:r>
            </a:p>
          </p:txBody>
        </p:sp>
        <p:sp>
          <p:nvSpPr>
            <p:cNvPr id="63504" name="Rectangle 10">
              <a:extLst>
                <a:ext uri="{FF2B5EF4-FFF2-40B4-BE49-F238E27FC236}">
                  <a16:creationId xmlns:a16="http://schemas.microsoft.com/office/drawing/2014/main" id="{873EDB5F-B116-B744-9590-B1452B92A9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2" y="2155"/>
              <a:ext cx="181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/>
                <a:t>Non-probabilistic state of </a:t>
              </a:r>
              <a:r>
                <a:rPr lang="en-US" altLang="en-US" sz="1800" i="1"/>
                <a:t>completely</a:t>
              </a:r>
              <a:r>
                <a:rPr lang="en-US" altLang="en-US" sz="1800"/>
                <a:t> neutral support.</a:t>
              </a:r>
              <a:endParaRPr lang="en-US" altLang="en-US" sz="2000"/>
            </a:p>
          </p:txBody>
        </p:sp>
      </p:grpSp>
      <p:grpSp>
        <p:nvGrpSpPr>
          <p:cNvPr id="3" name="Group 11">
            <a:extLst>
              <a:ext uri="{FF2B5EF4-FFF2-40B4-BE49-F238E27FC236}">
                <a16:creationId xmlns:a16="http://schemas.microsoft.com/office/drawing/2014/main" id="{E07A0AAE-D259-5141-9A45-E5C55FD8A8DC}"/>
              </a:ext>
            </a:extLst>
          </p:cNvPr>
          <p:cNvGrpSpPr>
            <a:grpSpLocks/>
          </p:cNvGrpSpPr>
          <p:nvPr/>
        </p:nvGrpSpPr>
        <p:grpSpPr bwMode="auto">
          <a:xfrm>
            <a:off x="515938" y="5005388"/>
            <a:ext cx="8628062" cy="944562"/>
            <a:chOff x="325" y="2798"/>
            <a:chExt cx="5435" cy="595"/>
          </a:xfrm>
        </p:grpSpPr>
        <p:sp>
          <p:nvSpPr>
            <p:cNvPr id="63499" name="Freeform 12">
              <a:extLst>
                <a:ext uri="{FF2B5EF4-FFF2-40B4-BE49-F238E27FC236}">
                  <a16:creationId xmlns:a16="http://schemas.microsoft.com/office/drawing/2014/main" id="{DB8EF156-F06E-D44B-BF29-2E794E799FA3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" y="2810"/>
              <a:ext cx="1415" cy="400"/>
            </a:xfrm>
            <a:custGeom>
              <a:avLst/>
              <a:gdLst>
                <a:gd name="T0" fmla="*/ 425 w 1715"/>
                <a:gd name="T1" fmla="*/ 0 h 725"/>
                <a:gd name="T2" fmla="*/ 1715 w 1715"/>
                <a:gd name="T3" fmla="*/ 280 h 725"/>
                <a:gd name="T4" fmla="*/ 1635 w 1715"/>
                <a:gd name="T5" fmla="*/ 640 h 725"/>
                <a:gd name="T6" fmla="*/ 0 w 1715"/>
                <a:gd name="T7" fmla="*/ 725 h 725"/>
                <a:gd name="T8" fmla="*/ 425 w 1715"/>
                <a:gd name="T9" fmla="*/ 0 h 7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15"/>
                <a:gd name="T16" fmla="*/ 0 h 725"/>
                <a:gd name="T17" fmla="*/ 1715 w 1715"/>
                <a:gd name="T18" fmla="*/ 725 h 72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15" h="725">
                  <a:moveTo>
                    <a:pt x="425" y="0"/>
                  </a:moveTo>
                  <a:lnTo>
                    <a:pt x="1715" y="280"/>
                  </a:lnTo>
                  <a:lnTo>
                    <a:pt x="1635" y="640"/>
                  </a:lnTo>
                  <a:lnTo>
                    <a:pt x="0" y="725"/>
                  </a:lnTo>
                  <a:lnTo>
                    <a:pt x="425" y="0"/>
                  </a:lnTo>
                  <a:close/>
                </a:path>
              </a:pathLst>
            </a:custGeom>
            <a:solidFill>
              <a:srgbClr val="C8FF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3500" name="Rectangle 13">
              <a:extLst>
                <a:ext uri="{FF2B5EF4-FFF2-40B4-BE49-F238E27FC236}">
                  <a16:creationId xmlns:a16="http://schemas.microsoft.com/office/drawing/2014/main" id="{F8AF9AF3-7319-A448-B616-63DEFAD095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" y="2798"/>
              <a:ext cx="3309" cy="5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3200"/>
                <a:t>A</a:t>
              </a:r>
              <a:r>
                <a:rPr lang="en-US" altLang="en-US" sz="2800"/>
                <a:t>rtifacts</a:t>
              </a:r>
              <a:r>
                <a:rPr lang="en-US" altLang="en-US" sz="2400"/>
                <a:t> are introduced by the use of the wrong inductive logic.</a:t>
              </a:r>
            </a:p>
          </p:txBody>
        </p:sp>
        <p:sp>
          <p:nvSpPr>
            <p:cNvPr id="63501" name="Rectangle 14">
              <a:extLst>
                <a:ext uri="{FF2B5EF4-FFF2-40B4-BE49-F238E27FC236}">
                  <a16:creationId xmlns:a16="http://schemas.microsoft.com/office/drawing/2014/main" id="{43548A0D-2BEE-924F-8843-97FE1E393F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7" y="2849"/>
              <a:ext cx="1913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/>
                <a:t>“</a:t>
              </a:r>
              <a:r>
                <a:rPr lang="en-US" altLang="en-US"/>
                <a:t>Inductive </a:t>
              </a:r>
              <a:r>
                <a:rPr lang="en-US" altLang="en-US" sz="1800"/>
                <a:t>disjunctive fallacy.”</a:t>
              </a:r>
            </a:p>
            <a:p>
              <a:r>
                <a:rPr lang="en-US" altLang="en-US" sz="1800"/>
                <a:t>Doomsday argument.</a:t>
              </a:r>
            </a:p>
          </p:txBody>
        </p:sp>
      </p:grpSp>
      <p:pic>
        <p:nvPicPr>
          <p:cNvPr id="63498" name="Picture 19" descr="speaker">
            <a:extLst>
              <a:ext uri="{FF2B5EF4-FFF2-40B4-BE49-F238E27FC236}">
                <a16:creationId xmlns:a16="http://schemas.microsoft.com/office/drawing/2014/main" id="{67DA84DC-6BAC-8141-8435-B513AF7917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738" y="198438"/>
            <a:ext cx="1195387" cy="127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>
            <a:extLst>
              <a:ext uri="{FF2B5EF4-FFF2-40B4-BE49-F238E27FC236}">
                <a16:creationId xmlns:a16="http://schemas.microsoft.com/office/drawing/2014/main" id="{F1E22755-8740-584F-8750-4D7C51BE3607}"/>
              </a:ext>
            </a:extLst>
          </p:cNvPr>
          <p:cNvSpPr/>
          <p:nvPr/>
        </p:nvSpPr>
        <p:spPr bwMode="auto">
          <a:xfrm>
            <a:off x="2028825" y="1500188"/>
            <a:ext cx="3157538" cy="1564481"/>
          </a:xfrm>
          <a:custGeom>
            <a:avLst/>
            <a:gdLst>
              <a:gd name="connsiteX0" fmla="*/ 114300 w 3157538"/>
              <a:gd name="connsiteY0" fmla="*/ 0 h 1564481"/>
              <a:gd name="connsiteX1" fmla="*/ 3157538 w 3157538"/>
              <a:gd name="connsiteY1" fmla="*/ 71437 h 1564481"/>
              <a:gd name="connsiteX2" fmla="*/ 3057525 w 3157538"/>
              <a:gd name="connsiteY2" fmla="*/ 1564481 h 1564481"/>
              <a:gd name="connsiteX3" fmla="*/ 0 w 3157538"/>
              <a:gd name="connsiteY3" fmla="*/ 1485900 h 1564481"/>
              <a:gd name="connsiteX4" fmla="*/ 114300 w 3157538"/>
              <a:gd name="connsiteY4" fmla="*/ 0 h 1564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57538" h="1564481">
                <a:moveTo>
                  <a:pt x="114300" y="0"/>
                </a:moveTo>
                <a:lnTo>
                  <a:pt x="3157538" y="71437"/>
                </a:lnTo>
                <a:lnTo>
                  <a:pt x="3057525" y="1564481"/>
                </a:lnTo>
                <a:lnTo>
                  <a:pt x="0" y="1485900"/>
                </a:lnTo>
                <a:lnTo>
                  <a:pt x="114300" y="0"/>
                </a:lnTo>
                <a:close/>
              </a:path>
            </a:pathLst>
          </a:custGeom>
          <a:solidFill>
            <a:srgbClr val="C8FFC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EAFA452A-CD0C-A447-9463-60B9B5EECA9A}"/>
              </a:ext>
            </a:extLst>
          </p:cNvPr>
          <p:cNvSpPr/>
          <p:nvPr/>
        </p:nvSpPr>
        <p:spPr bwMode="auto">
          <a:xfrm>
            <a:off x="392906" y="378619"/>
            <a:ext cx="7765257" cy="528637"/>
          </a:xfrm>
          <a:custGeom>
            <a:avLst/>
            <a:gdLst>
              <a:gd name="connsiteX0" fmla="*/ 378619 w 7765257"/>
              <a:gd name="connsiteY0" fmla="*/ 0 h 528637"/>
              <a:gd name="connsiteX1" fmla="*/ 7643813 w 7765257"/>
              <a:gd name="connsiteY1" fmla="*/ 142875 h 528637"/>
              <a:gd name="connsiteX2" fmla="*/ 7765257 w 7765257"/>
              <a:gd name="connsiteY2" fmla="*/ 442912 h 528637"/>
              <a:gd name="connsiteX3" fmla="*/ 0 w 7765257"/>
              <a:gd name="connsiteY3" fmla="*/ 528637 h 528637"/>
              <a:gd name="connsiteX4" fmla="*/ 378619 w 7765257"/>
              <a:gd name="connsiteY4" fmla="*/ 0 h 528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65257" h="528637">
                <a:moveTo>
                  <a:pt x="378619" y="0"/>
                </a:moveTo>
                <a:lnTo>
                  <a:pt x="7643813" y="142875"/>
                </a:lnTo>
                <a:lnTo>
                  <a:pt x="7765257" y="442912"/>
                </a:lnTo>
                <a:lnTo>
                  <a:pt x="0" y="528637"/>
                </a:lnTo>
                <a:lnTo>
                  <a:pt x="378619" y="0"/>
                </a:lnTo>
                <a:close/>
              </a:path>
            </a:pathLst>
          </a:custGeom>
          <a:solidFill>
            <a:srgbClr val="C8E0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9C9282-4721-E747-9FA2-6E4B1DD5C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337992"/>
            <a:ext cx="7772400" cy="609600"/>
          </a:xfrm>
        </p:spPr>
        <p:txBody>
          <a:bodyPr/>
          <a:lstStyle/>
          <a:p>
            <a:r>
              <a:rPr lang="en-US" sz="3200" dirty="0"/>
              <a:t>Principle of Indifference (evidential version)</a:t>
            </a:r>
          </a:p>
        </p:txBody>
      </p:sp>
      <p:pic>
        <p:nvPicPr>
          <p:cNvPr id="7" name="Content Placeholder 6" descr="A picture containing text, book&#10;&#10;Description automatically generated">
            <a:extLst>
              <a:ext uri="{FF2B5EF4-FFF2-40B4-BE49-F238E27FC236}">
                <a16:creationId xmlns:a16="http://schemas.microsoft.com/office/drawing/2014/main" id="{21FCAE41-1131-CB48-9219-2D386C7D8E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7826" y="1437169"/>
            <a:ext cx="1326942" cy="1531087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138ECE-2487-0A46-93DC-7F063431C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73146-90CE-474E-98E6-13A0C8AFFBF4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C1E4C1F-A236-7445-A7B9-197AD129C1CF}"/>
              </a:ext>
            </a:extLst>
          </p:cNvPr>
          <p:cNvSpPr txBox="1"/>
          <p:nvPr/>
        </p:nvSpPr>
        <p:spPr>
          <a:xfrm>
            <a:off x="1938338" y="1440642"/>
            <a:ext cx="34409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/>
              <a:t>If</a:t>
            </a:r>
            <a:r>
              <a:rPr lang="en-US" sz="2000" dirty="0"/>
              <a:t> the evidence does not distinguish among propositions,</a:t>
            </a:r>
          </a:p>
          <a:p>
            <a:pPr algn="ctr"/>
            <a:r>
              <a:rPr lang="en-US" sz="2800" i="1" dirty="0"/>
              <a:t>then</a:t>
            </a:r>
            <a:r>
              <a:rPr lang="en-US" sz="2000" dirty="0"/>
              <a:t> they accrue the same inductive support.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4D76879-A21A-7146-A44F-CD741032FA51}"/>
              </a:ext>
            </a:extLst>
          </p:cNvPr>
          <p:cNvGrpSpPr/>
          <p:nvPr/>
        </p:nvGrpSpPr>
        <p:grpSpPr>
          <a:xfrm>
            <a:off x="1421606" y="3218260"/>
            <a:ext cx="3451622" cy="2568178"/>
            <a:chOff x="1421606" y="3218260"/>
            <a:chExt cx="3451622" cy="2568178"/>
          </a:xfrm>
        </p:grpSpPr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DED4EB1-C22F-6C40-A0B4-491BF2891BC2}"/>
                </a:ext>
              </a:extLst>
            </p:cNvPr>
            <p:cNvSpPr/>
            <p:nvPr/>
          </p:nvSpPr>
          <p:spPr bwMode="auto">
            <a:xfrm>
              <a:off x="2643188" y="4636294"/>
              <a:ext cx="2000250" cy="1150144"/>
            </a:xfrm>
            <a:custGeom>
              <a:avLst/>
              <a:gdLst>
                <a:gd name="connsiteX0" fmla="*/ 0 w 2000250"/>
                <a:gd name="connsiteY0" fmla="*/ 78581 h 1150144"/>
                <a:gd name="connsiteX1" fmla="*/ 1964531 w 2000250"/>
                <a:gd name="connsiteY1" fmla="*/ 0 h 1150144"/>
                <a:gd name="connsiteX2" fmla="*/ 1971675 w 2000250"/>
                <a:gd name="connsiteY2" fmla="*/ 78581 h 1150144"/>
                <a:gd name="connsiteX3" fmla="*/ 2000250 w 2000250"/>
                <a:gd name="connsiteY3" fmla="*/ 1071562 h 1150144"/>
                <a:gd name="connsiteX4" fmla="*/ 35718 w 2000250"/>
                <a:gd name="connsiteY4" fmla="*/ 1150144 h 1150144"/>
                <a:gd name="connsiteX5" fmla="*/ 0 w 2000250"/>
                <a:gd name="connsiteY5" fmla="*/ 78581 h 11501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00250" h="1150144">
                  <a:moveTo>
                    <a:pt x="0" y="78581"/>
                  </a:moveTo>
                  <a:lnTo>
                    <a:pt x="1964531" y="0"/>
                  </a:lnTo>
                  <a:lnTo>
                    <a:pt x="1971675" y="78581"/>
                  </a:lnTo>
                  <a:lnTo>
                    <a:pt x="2000250" y="1071562"/>
                  </a:lnTo>
                  <a:lnTo>
                    <a:pt x="35718" y="1150144"/>
                  </a:lnTo>
                  <a:lnTo>
                    <a:pt x="0" y="78581"/>
                  </a:lnTo>
                  <a:close/>
                </a:path>
              </a:pathLst>
            </a:custGeom>
            <a:solidFill>
              <a:srgbClr val="C8FFC8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CF0ED3C-DB6C-7B47-95E5-049ADD03A64D}"/>
                </a:ext>
              </a:extLst>
            </p:cNvPr>
            <p:cNvSpPr txBox="1"/>
            <p:nvPr/>
          </p:nvSpPr>
          <p:spPr>
            <a:xfrm>
              <a:off x="1421606" y="3218260"/>
              <a:ext cx="181451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/>
                <a:t>maximum indifference over propositions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37B1B386-BBC8-4740-9C46-36846C455F97}"/>
                </a:ext>
              </a:extLst>
            </p:cNvPr>
            <p:cNvSpPr txBox="1"/>
            <p:nvPr/>
          </p:nvSpPr>
          <p:spPr>
            <a:xfrm>
              <a:off x="2444353" y="4612064"/>
              <a:ext cx="242887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State of completely neutral evidential support</a:t>
              </a:r>
            </a:p>
          </p:txBody>
        </p:sp>
        <p:sp>
          <p:nvSpPr>
            <p:cNvPr id="14" name="Down Arrow 13">
              <a:extLst>
                <a:ext uri="{FF2B5EF4-FFF2-40B4-BE49-F238E27FC236}">
                  <a16:creationId xmlns:a16="http://schemas.microsoft.com/office/drawing/2014/main" id="{B56EE849-3336-EB46-A406-6152F35A05CD}"/>
                </a:ext>
              </a:extLst>
            </p:cNvPr>
            <p:cNvSpPr/>
            <p:nvPr/>
          </p:nvSpPr>
          <p:spPr bwMode="auto">
            <a:xfrm>
              <a:off x="3368278" y="3218260"/>
              <a:ext cx="478632" cy="1150144"/>
            </a:xfrm>
            <a:prstGeom prst="downArrow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79F8E22-9A4D-194B-9818-810A8ADADDCB}"/>
              </a:ext>
            </a:extLst>
          </p:cNvPr>
          <p:cNvGrpSpPr/>
          <p:nvPr/>
        </p:nvGrpSpPr>
        <p:grpSpPr>
          <a:xfrm>
            <a:off x="5214938" y="1994639"/>
            <a:ext cx="3050381" cy="3325311"/>
            <a:chOff x="5214938" y="1994639"/>
            <a:chExt cx="3050381" cy="3325311"/>
          </a:xfrm>
        </p:grpSpPr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883A5EE4-9791-A64E-9256-259BDA361BF7}"/>
                </a:ext>
              </a:extLst>
            </p:cNvPr>
            <p:cNvSpPr/>
            <p:nvPr/>
          </p:nvSpPr>
          <p:spPr bwMode="auto">
            <a:xfrm>
              <a:off x="5214938" y="2064544"/>
              <a:ext cx="3050381" cy="707231"/>
            </a:xfrm>
            <a:custGeom>
              <a:avLst/>
              <a:gdLst>
                <a:gd name="connsiteX0" fmla="*/ 0 w 3050381"/>
                <a:gd name="connsiteY0" fmla="*/ 371475 h 707231"/>
                <a:gd name="connsiteX1" fmla="*/ 3050381 w 3050381"/>
                <a:gd name="connsiteY1" fmla="*/ 0 h 707231"/>
                <a:gd name="connsiteX2" fmla="*/ 2814637 w 3050381"/>
                <a:gd name="connsiteY2" fmla="*/ 707231 h 707231"/>
                <a:gd name="connsiteX3" fmla="*/ 0 w 3050381"/>
                <a:gd name="connsiteY3" fmla="*/ 371475 h 707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50381" h="707231">
                  <a:moveTo>
                    <a:pt x="0" y="371475"/>
                  </a:moveTo>
                  <a:lnTo>
                    <a:pt x="3050381" y="0"/>
                  </a:lnTo>
                  <a:lnTo>
                    <a:pt x="2814637" y="707231"/>
                  </a:lnTo>
                  <a:lnTo>
                    <a:pt x="0" y="371475"/>
                  </a:lnTo>
                  <a:close/>
                </a:path>
              </a:pathLst>
            </a:custGeom>
            <a:solidFill>
              <a:srgbClr val="FFC8C8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74525C3-8218-A445-A3B4-DE49A5714CF2}"/>
                </a:ext>
              </a:extLst>
            </p:cNvPr>
            <p:cNvSpPr txBox="1"/>
            <p:nvPr/>
          </p:nvSpPr>
          <p:spPr>
            <a:xfrm>
              <a:off x="6393656" y="1994639"/>
              <a:ext cx="17145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… or withhold support</a:t>
              </a:r>
            </a:p>
            <a:p>
              <a:pPr algn="ctr"/>
              <a:r>
                <a:rPr lang="en-US" sz="2000" dirty="0"/>
                <a:t>(Ben Eva)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45076700-1E6B-BD4C-9875-7F488C769F4A}"/>
                </a:ext>
              </a:extLst>
            </p:cNvPr>
            <p:cNvSpPr txBox="1"/>
            <p:nvPr/>
          </p:nvSpPr>
          <p:spPr>
            <a:xfrm>
              <a:off x="6591300" y="4612064"/>
              <a:ext cx="136683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More options…</a:t>
              </a:r>
            </a:p>
          </p:txBody>
        </p:sp>
        <p:sp>
          <p:nvSpPr>
            <p:cNvPr id="15" name="Down Arrow 14">
              <a:extLst>
                <a:ext uri="{FF2B5EF4-FFF2-40B4-BE49-F238E27FC236}">
                  <a16:creationId xmlns:a16="http://schemas.microsoft.com/office/drawing/2014/main" id="{A6FE2DD0-64C5-9548-9FB4-E3B6C7E815DD}"/>
                </a:ext>
              </a:extLst>
            </p:cNvPr>
            <p:cNvSpPr/>
            <p:nvPr/>
          </p:nvSpPr>
          <p:spPr bwMode="auto">
            <a:xfrm>
              <a:off x="6946106" y="3218260"/>
              <a:ext cx="478632" cy="1150144"/>
            </a:xfrm>
            <a:prstGeom prst="downArrow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-128"/>
                <a:cs typeface="ＭＳ Ｐゴシック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31872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Number Placeholder 5">
            <a:extLst>
              <a:ext uri="{FF2B5EF4-FFF2-40B4-BE49-F238E27FC236}">
                <a16:creationId xmlns:a16="http://schemas.microsoft.com/office/drawing/2014/main" id="{949C4FF2-6A34-794C-95C9-9300C602F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6FE70306-8A6E-4C48-A260-EDBA86CEC134}" type="slidenum">
              <a:rPr lang="en-US" altLang="en-US" sz="1400"/>
              <a:pPr/>
              <a:t>30</a:t>
            </a:fld>
            <a:endParaRPr lang="en-US" altLang="en-US" sz="1400"/>
          </a:p>
        </p:txBody>
      </p:sp>
      <p:sp>
        <p:nvSpPr>
          <p:cNvPr id="79875" name="Rectangle 2">
            <a:extLst>
              <a:ext uri="{FF2B5EF4-FFF2-40B4-BE49-F238E27FC236}">
                <a16:creationId xmlns:a16="http://schemas.microsoft.com/office/drawing/2014/main" id="{DBC52DB5-0B8D-D14D-8785-541C98E979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 </a:t>
            </a:r>
          </a:p>
        </p:txBody>
      </p:sp>
      <p:sp>
        <p:nvSpPr>
          <p:cNvPr id="79876" name="Rectangle 3">
            <a:extLst>
              <a:ext uri="{FF2B5EF4-FFF2-40B4-BE49-F238E27FC236}">
                <a16:creationId xmlns:a16="http://schemas.microsoft.com/office/drawing/2014/main" id="{D91F9E69-AD20-FC46-95BF-3EE945F7B5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1800"/>
              <a:t> </a:t>
            </a:r>
          </a:p>
        </p:txBody>
      </p:sp>
      <p:sp>
        <p:nvSpPr>
          <p:cNvPr id="79877" name="Freeform 4">
            <a:extLst>
              <a:ext uri="{FF2B5EF4-FFF2-40B4-BE49-F238E27FC236}">
                <a16:creationId xmlns:a16="http://schemas.microsoft.com/office/drawing/2014/main" id="{9758BCF4-6AC4-5A43-B5EA-777CD4D2B287}"/>
              </a:ext>
            </a:extLst>
          </p:cNvPr>
          <p:cNvSpPr>
            <a:spLocks/>
          </p:cNvSpPr>
          <p:nvPr/>
        </p:nvSpPr>
        <p:spPr bwMode="auto">
          <a:xfrm>
            <a:off x="3733800" y="609600"/>
            <a:ext cx="4572000" cy="5562600"/>
          </a:xfrm>
          <a:custGeom>
            <a:avLst/>
            <a:gdLst>
              <a:gd name="T0" fmla="*/ 692 w 3111"/>
              <a:gd name="T1" fmla="*/ 0 h 3554"/>
              <a:gd name="T2" fmla="*/ 3111 w 3111"/>
              <a:gd name="T3" fmla="*/ 747 h 3554"/>
              <a:gd name="T4" fmla="*/ 2524 w 3111"/>
              <a:gd name="T5" fmla="*/ 3554 h 3554"/>
              <a:gd name="T6" fmla="*/ 0 w 3111"/>
              <a:gd name="T7" fmla="*/ 2946 h 3554"/>
              <a:gd name="T8" fmla="*/ 692 w 3111"/>
              <a:gd name="T9" fmla="*/ 0 h 35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111"/>
              <a:gd name="T16" fmla="*/ 0 h 3554"/>
              <a:gd name="T17" fmla="*/ 3111 w 3111"/>
              <a:gd name="T18" fmla="*/ 3554 h 355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111" h="3554">
                <a:moveTo>
                  <a:pt x="692" y="0"/>
                </a:moveTo>
                <a:lnTo>
                  <a:pt x="3111" y="747"/>
                </a:lnTo>
                <a:lnTo>
                  <a:pt x="2524" y="3554"/>
                </a:lnTo>
                <a:lnTo>
                  <a:pt x="0" y="2946"/>
                </a:lnTo>
                <a:lnTo>
                  <a:pt x="692" y="0"/>
                </a:lnTo>
                <a:close/>
              </a:path>
            </a:pathLst>
          </a:custGeom>
          <a:solidFill>
            <a:srgbClr val="C8E0FF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79878" name="Rectangle 5">
            <a:extLst>
              <a:ext uri="{FF2B5EF4-FFF2-40B4-BE49-F238E27FC236}">
                <a16:creationId xmlns:a16="http://schemas.microsoft.com/office/drawing/2014/main" id="{44F518DB-4786-8F4E-AE08-ED1EFFCC6E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73288" y="2152650"/>
            <a:ext cx="7824787" cy="2005013"/>
          </a:xfrm>
        </p:spPr>
        <p:txBody>
          <a:bodyPr/>
          <a:lstStyle/>
          <a:p>
            <a:pPr eaLnBrk="1" hangingPunct="1"/>
            <a:r>
              <a:rPr lang="en-US" altLang="en-US" sz="15600"/>
              <a:t>Finis</a:t>
            </a:r>
            <a:endParaRPr lang="en-US" alt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Number Placeholder 5">
            <a:extLst>
              <a:ext uri="{FF2B5EF4-FFF2-40B4-BE49-F238E27FC236}">
                <a16:creationId xmlns:a16="http://schemas.microsoft.com/office/drawing/2014/main" id="{03EC8C6B-7AD3-2D46-BF82-D396227B3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4E7008F7-03D6-874F-BC21-A5D0D0033A02}" type="slidenum">
              <a:rPr lang="en-US" altLang="en-US" sz="1400"/>
              <a:pPr/>
              <a:t>31</a:t>
            </a:fld>
            <a:endParaRPr lang="en-US" altLang="en-US" sz="1400"/>
          </a:p>
        </p:txBody>
      </p:sp>
      <p:sp>
        <p:nvSpPr>
          <p:cNvPr id="81923" name="Rectangle 2">
            <a:extLst>
              <a:ext uri="{FF2B5EF4-FFF2-40B4-BE49-F238E27FC236}">
                <a16:creationId xmlns:a16="http://schemas.microsoft.com/office/drawing/2014/main" id="{4E36CEF0-8CC9-6A46-9E1A-8A3B98B47A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 </a:t>
            </a:r>
          </a:p>
        </p:txBody>
      </p:sp>
      <p:sp>
        <p:nvSpPr>
          <p:cNvPr id="81924" name="Rectangle 3">
            <a:extLst>
              <a:ext uri="{FF2B5EF4-FFF2-40B4-BE49-F238E27FC236}">
                <a16:creationId xmlns:a16="http://schemas.microsoft.com/office/drawing/2014/main" id="{F40891DF-E16D-E54B-98C0-46DFD27276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1800"/>
              <a:t> </a:t>
            </a:r>
          </a:p>
        </p:txBody>
      </p:sp>
      <p:sp>
        <p:nvSpPr>
          <p:cNvPr id="81925" name="Freeform 4">
            <a:extLst>
              <a:ext uri="{FF2B5EF4-FFF2-40B4-BE49-F238E27FC236}">
                <a16:creationId xmlns:a16="http://schemas.microsoft.com/office/drawing/2014/main" id="{09489CFF-3C29-104C-8A02-E3D94749B98C}"/>
              </a:ext>
            </a:extLst>
          </p:cNvPr>
          <p:cNvSpPr>
            <a:spLocks/>
          </p:cNvSpPr>
          <p:nvPr/>
        </p:nvSpPr>
        <p:spPr bwMode="auto">
          <a:xfrm>
            <a:off x="3082925" y="998538"/>
            <a:ext cx="5222875" cy="5173662"/>
          </a:xfrm>
          <a:custGeom>
            <a:avLst/>
            <a:gdLst>
              <a:gd name="T0" fmla="*/ 692 w 3111"/>
              <a:gd name="T1" fmla="*/ 0 h 3554"/>
              <a:gd name="T2" fmla="*/ 3111 w 3111"/>
              <a:gd name="T3" fmla="*/ 747 h 3554"/>
              <a:gd name="T4" fmla="*/ 2524 w 3111"/>
              <a:gd name="T5" fmla="*/ 3554 h 3554"/>
              <a:gd name="T6" fmla="*/ 0 w 3111"/>
              <a:gd name="T7" fmla="*/ 2946 h 3554"/>
              <a:gd name="T8" fmla="*/ 692 w 3111"/>
              <a:gd name="T9" fmla="*/ 0 h 35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111"/>
              <a:gd name="T16" fmla="*/ 0 h 3554"/>
              <a:gd name="T17" fmla="*/ 3111 w 3111"/>
              <a:gd name="T18" fmla="*/ 3554 h 355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111" h="3554">
                <a:moveTo>
                  <a:pt x="692" y="0"/>
                </a:moveTo>
                <a:lnTo>
                  <a:pt x="3111" y="747"/>
                </a:lnTo>
                <a:lnTo>
                  <a:pt x="2524" y="3554"/>
                </a:lnTo>
                <a:lnTo>
                  <a:pt x="0" y="2946"/>
                </a:lnTo>
                <a:lnTo>
                  <a:pt x="692" y="0"/>
                </a:lnTo>
                <a:close/>
              </a:path>
            </a:pathLst>
          </a:custGeom>
          <a:solidFill>
            <a:srgbClr val="C8E0FF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81926" name="Rectangle 5">
            <a:extLst>
              <a:ext uri="{FF2B5EF4-FFF2-40B4-BE49-F238E27FC236}">
                <a16:creationId xmlns:a16="http://schemas.microsoft.com/office/drawing/2014/main" id="{52613446-F009-B840-90E0-861C786ABA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73288" y="2152650"/>
            <a:ext cx="7824787" cy="2005013"/>
          </a:xfrm>
        </p:spPr>
        <p:txBody>
          <a:bodyPr/>
          <a:lstStyle/>
          <a:p>
            <a:pPr eaLnBrk="1" hangingPunct="1"/>
            <a:r>
              <a:rPr lang="en-US" altLang="en-US" sz="9600"/>
              <a:t>Appendices</a:t>
            </a:r>
            <a:endParaRPr lang="en-US" alt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Number Placeholder 5">
            <a:extLst>
              <a:ext uri="{FF2B5EF4-FFF2-40B4-BE49-F238E27FC236}">
                <a16:creationId xmlns:a16="http://schemas.microsoft.com/office/drawing/2014/main" id="{C48DE877-5F82-C547-992B-FD25BE4F6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01632334-2824-7749-823C-BCDC820A3299}" type="slidenum">
              <a:rPr lang="en-US" altLang="en-US" sz="1400"/>
              <a:pPr/>
              <a:t>32</a:t>
            </a:fld>
            <a:endParaRPr lang="en-US" altLang="en-US" sz="1400"/>
          </a:p>
        </p:txBody>
      </p:sp>
      <p:sp>
        <p:nvSpPr>
          <p:cNvPr id="83971" name="Freeform 4">
            <a:extLst>
              <a:ext uri="{FF2B5EF4-FFF2-40B4-BE49-F238E27FC236}">
                <a16:creationId xmlns:a16="http://schemas.microsoft.com/office/drawing/2014/main" id="{3C3DE67B-3B4F-CB48-AF67-8119EEF6295F}"/>
              </a:ext>
            </a:extLst>
          </p:cNvPr>
          <p:cNvSpPr>
            <a:spLocks/>
          </p:cNvSpPr>
          <p:nvPr/>
        </p:nvSpPr>
        <p:spPr bwMode="auto">
          <a:xfrm>
            <a:off x="3048000" y="304800"/>
            <a:ext cx="5791200" cy="5768975"/>
          </a:xfrm>
          <a:custGeom>
            <a:avLst/>
            <a:gdLst>
              <a:gd name="T0" fmla="*/ 2160 w 3423"/>
              <a:gd name="T1" fmla="*/ 0 h 3744"/>
              <a:gd name="T2" fmla="*/ 3423 w 3423"/>
              <a:gd name="T3" fmla="*/ 2562 h 3744"/>
              <a:gd name="T4" fmla="*/ 624 w 3423"/>
              <a:gd name="T5" fmla="*/ 3744 h 3744"/>
              <a:gd name="T6" fmla="*/ 0 w 3423"/>
              <a:gd name="T7" fmla="*/ 912 h 3744"/>
              <a:gd name="T8" fmla="*/ 2160 w 3423"/>
              <a:gd name="T9" fmla="*/ 0 h 37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23"/>
              <a:gd name="T16" fmla="*/ 0 h 3744"/>
              <a:gd name="T17" fmla="*/ 3423 w 3423"/>
              <a:gd name="T18" fmla="*/ 3744 h 37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23" h="3744">
                <a:moveTo>
                  <a:pt x="2160" y="0"/>
                </a:moveTo>
                <a:lnTo>
                  <a:pt x="3423" y="2562"/>
                </a:lnTo>
                <a:lnTo>
                  <a:pt x="624" y="3744"/>
                </a:lnTo>
                <a:lnTo>
                  <a:pt x="0" y="912"/>
                </a:lnTo>
                <a:lnTo>
                  <a:pt x="2160" y="0"/>
                </a:lnTo>
                <a:close/>
              </a:path>
            </a:pathLst>
          </a:custGeom>
          <a:solidFill>
            <a:srgbClr val="C8E0FF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83972" name="Rectangle 2">
            <a:extLst>
              <a:ext uri="{FF2B5EF4-FFF2-40B4-BE49-F238E27FC236}">
                <a16:creationId xmlns:a16="http://schemas.microsoft.com/office/drawing/2014/main" id="{6DD3D2B6-9CA6-A543-A89D-4A09594E8D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4738" y="1016000"/>
            <a:ext cx="5060950" cy="4256088"/>
          </a:xfrm>
        </p:spPr>
        <p:txBody>
          <a:bodyPr/>
          <a:lstStyle/>
          <a:p>
            <a:pPr algn="r" eaLnBrk="1" hangingPunct="1"/>
            <a:r>
              <a:rPr lang="en-US" altLang="en-US" sz="3700"/>
              <a:t>Neutrality and</a:t>
            </a:r>
            <a:r>
              <a:rPr lang="en-US" altLang="en-US" sz="6100"/>
              <a:t> Probabilistic Independence</a:t>
            </a:r>
          </a:p>
        </p:txBody>
      </p:sp>
      <p:sp>
        <p:nvSpPr>
          <p:cNvPr id="83973" name="Rectangle 3">
            <a:extLst>
              <a:ext uri="{FF2B5EF4-FFF2-40B4-BE49-F238E27FC236}">
                <a16:creationId xmlns:a16="http://schemas.microsoft.com/office/drawing/2014/main" id="{58602FB7-5D8E-3C4E-BAF7-AB4BD9F820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Number Placeholder 5">
            <a:extLst>
              <a:ext uri="{FF2B5EF4-FFF2-40B4-BE49-F238E27FC236}">
                <a16:creationId xmlns:a16="http://schemas.microsoft.com/office/drawing/2014/main" id="{5A5C035F-385A-F84E-91E4-01E770D7A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4E4C1404-8C01-BB47-91FC-1DB6F1CA0450}" type="slidenum">
              <a:rPr lang="en-US" altLang="en-US" sz="1400"/>
              <a:pPr/>
              <a:t>33</a:t>
            </a:fld>
            <a:endParaRPr lang="en-US" altLang="en-US" sz="1400"/>
          </a:p>
        </p:txBody>
      </p:sp>
      <p:sp>
        <p:nvSpPr>
          <p:cNvPr id="86019" name="Freeform 17">
            <a:extLst>
              <a:ext uri="{FF2B5EF4-FFF2-40B4-BE49-F238E27FC236}">
                <a16:creationId xmlns:a16="http://schemas.microsoft.com/office/drawing/2014/main" id="{3D755464-BBA3-5847-89DC-57F608590202}"/>
              </a:ext>
            </a:extLst>
          </p:cNvPr>
          <p:cNvSpPr>
            <a:spLocks/>
          </p:cNvSpPr>
          <p:nvPr/>
        </p:nvSpPr>
        <p:spPr bwMode="auto">
          <a:xfrm>
            <a:off x="671513" y="582613"/>
            <a:ext cx="7639050" cy="822325"/>
          </a:xfrm>
          <a:custGeom>
            <a:avLst/>
            <a:gdLst>
              <a:gd name="T0" fmla="*/ 117 w 4812"/>
              <a:gd name="T1" fmla="*/ 48 h 518"/>
              <a:gd name="T2" fmla="*/ 4812 w 4812"/>
              <a:gd name="T3" fmla="*/ 0 h 518"/>
              <a:gd name="T4" fmla="*/ 4667 w 4812"/>
              <a:gd name="T5" fmla="*/ 518 h 518"/>
              <a:gd name="T6" fmla="*/ 0 w 4812"/>
              <a:gd name="T7" fmla="*/ 510 h 518"/>
              <a:gd name="T8" fmla="*/ 117 w 4812"/>
              <a:gd name="T9" fmla="*/ 48 h 5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12"/>
              <a:gd name="T16" fmla="*/ 0 h 518"/>
              <a:gd name="T17" fmla="*/ 4812 w 4812"/>
              <a:gd name="T18" fmla="*/ 518 h 5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12" h="518">
                <a:moveTo>
                  <a:pt x="117" y="48"/>
                </a:moveTo>
                <a:lnTo>
                  <a:pt x="4812" y="0"/>
                </a:lnTo>
                <a:lnTo>
                  <a:pt x="4667" y="518"/>
                </a:lnTo>
                <a:lnTo>
                  <a:pt x="0" y="510"/>
                </a:lnTo>
                <a:lnTo>
                  <a:pt x="117" y="48"/>
                </a:lnTo>
                <a:close/>
              </a:path>
            </a:pathLst>
          </a:custGeom>
          <a:solidFill>
            <a:srgbClr val="C8E0FF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86020" name="Rectangle 2">
            <a:extLst>
              <a:ext uri="{FF2B5EF4-FFF2-40B4-BE49-F238E27FC236}">
                <a16:creationId xmlns:a16="http://schemas.microsoft.com/office/drawing/2014/main" id="{1BFCF026-E8AE-9B49-A960-C3EBF50645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92238" y="506413"/>
            <a:ext cx="2859087" cy="990600"/>
          </a:xfrm>
        </p:spPr>
        <p:txBody>
          <a:bodyPr/>
          <a:lstStyle/>
          <a:p>
            <a:pPr algn="r" eaLnBrk="1" hangingPunct="1"/>
            <a:r>
              <a:rPr lang="en-US" altLang="en-US" sz="3200"/>
              <a:t>Probabilistic</a:t>
            </a:r>
            <a:br>
              <a:rPr lang="en-US" altLang="en-US" sz="3200"/>
            </a:br>
            <a:r>
              <a:rPr lang="en-US" altLang="en-US" sz="3200"/>
              <a:t>independence</a:t>
            </a:r>
          </a:p>
        </p:txBody>
      </p:sp>
      <p:sp>
        <p:nvSpPr>
          <p:cNvPr id="86021" name="Rectangle 3">
            <a:extLst>
              <a:ext uri="{FF2B5EF4-FFF2-40B4-BE49-F238E27FC236}">
                <a16:creationId xmlns:a16="http://schemas.microsoft.com/office/drawing/2014/main" id="{4C2480CE-370A-DA4A-87D6-6E284CA9BF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 </a:t>
            </a:r>
          </a:p>
        </p:txBody>
      </p:sp>
      <p:sp>
        <p:nvSpPr>
          <p:cNvPr id="86022" name="Rectangle 4">
            <a:extLst>
              <a:ext uri="{FF2B5EF4-FFF2-40B4-BE49-F238E27FC236}">
                <a16:creationId xmlns:a16="http://schemas.microsoft.com/office/drawing/2014/main" id="{C5C9F75A-C212-C040-9E59-9099F4DB2C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1175" y="647700"/>
            <a:ext cx="53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/>
              <a:t>vs.</a:t>
            </a:r>
          </a:p>
        </p:txBody>
      </p:sp>
      <p:sp>
        <p:nvSpPr>
          <p:cNvPr id="86023" name="Rectangle 5">
            <a:extLst>
              <a:ext uri="{FF2B5EF4-FFF2-40B4-BE49-F238E27FC236}">
                <a16:creationId xmlns:a16="http://schemas.microsoft.com/office/drawing/2014/main" id="{D3E5886A-0AEA-9E4D-AA0D-01C8535A51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9350" y="468313"/>
            <a:ext cx="3033713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3200"/>
              <a:t>Neutrality of (total) support</a:t>
            </a:r>
          </a:p>
        </p:txBody>
      </p:sp>
      <p:sp>
        <p:nvSpPr>
          <p:cNvPr id="86024" name="Rectangle 7">
            <a:extLst>
              <a:ext uri="{FF2B5EF4-FFF2-40B4-BE49-F238E27FC236}">
                <a16:creationId xmlns:a16="http://schemas.microsoft.com/office/drawing/2014/main" id="{CC69455F-9D5E-804B-B349-2B8DDE5064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0113" y="1619250"/>
            <a:ext cx="264953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For a partition of all outcomes</a:t>
            </a:r>
          </a:p>
          <a:p>
            <a:r>
              <a:rPr lang="en-US" altLang="en-US"/>
              <a:t>A</a:t>
            </a:r>
            <a:r>
              <a:rPr lang="en-US" altLang="en-US" baseline="-25000"/>
              <a:t>1</a:t>
            </a:r>
            <a:r>
              <a:rPr lang="en-US" altLang="en-US"/>
              <a:t>, A</a:t>
            </a:r>
            <a:r>
              <a:rPr lang="en-US" altLang="en-US" baseline="-25000"/>
              <a:t>2</a:t>
            </a:r>
            <a:r>
              <a:rPr lang="en-US" altLang="en-US"/>
              <a:t>, …</a:t>
            </a:r>
          </a:p>
        </p:txBody>
      </p:sp>
      <p:sp>
        <p:nvSpPr>
          <p:cNvPr id="86025" name="Rectangle 11">
            <a:extLst>
              <a:ext uri="{FF2B5EF4-FFF2-40B4-BE49-F238E27FC236}">
                <a16:creationId xmlns:a16="http://schemas.microsoft.com/office/drawing/2014/main" id="{D2A81260-0474-D64E-8333-5ECE9E9A37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2238" y="2428875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grpSp>
        <p:nvGrpSpPr>
          <p:cNvPr id="2" name="Group 20">
            <a:extLst>
              <a:ext uri="{FF2B5EF4-FFF2-40B4-BE49-F238E27FC236}">
                <a16:creationId xmlns:a16="http://schemas.microsoft.com/office/drawing/2014/main" id="{0DC20130-C439-C94C-8241-362AACA4B034}"/>
              </a:ext>
            </a:extLst>
          </p:cNvPr>
          <p:cNvGrpSpPr>
            <a:grpSpLocks/>
          </p:cNvGrpSpPr>
          <p:nvPr/>
        </p:nvGrpSpPr>
        <p:grpSpPr bwMode="auto">
          <a:xfrm>
            <a:off x="635000" y="2325688"/>
            <a:ext cx="4284663" cy="4292600"/>
            <a:chOff x="400" y="1465"/>
            <a:chExt cx="2699" cy="2704"/>
          </a:xfrm>
        </p:grpSpPr>
        <p:sp>
          <p:nvSpPr>
            <p:cNvPr id="86032" name="Freeform 18">
              <a:extLst>
                <a:ext uri="{FF2B5EF4-FFF2-40B4-BE49-F238E27FC236}">
                  <a16:creationId xmlns:a16="http://schemas.microsoft.com/office/drawing/2014/main" id="{0CB73636-75D8-9E4B-957D-64702C471DE1}"/>
                </a:ext>
              </a:extLst>
            </p:cNvPr>
            <p:cNvSpPr>
              <a:spLocks/>
            </p:cNvSpPr>
            <p:nvPr/>
          </p:nvSpPr>
          <p:spPr bwMode="auto">
            <a:xfrm>
              <a:off x="705" y="1465"/>
              <a:ext cx="1730" cy="1905"/>
            </a:xfrm>
            <a:custGeom>
              <a:avLst/>
              <a:gdLst>
                <a:gd name="T0" fmla="*/ 0 w 1730"/>
                <a:gd name="T1" fmla="*/ 0 h 1810"/>
                <a:gd name="T2" fmla="*/ 1730 w 1730"/>
                <a:gd name="T3" fmla="*/ 80 h 1810"/>
                <a:gd name="T4" fmla="*/ 1695 w 1730"/>
                <a:gd name="T5" fmla="*/ 1810 h 1810"/>
                <a:gd name="T6" fmla="*/ 220 w 1730"/>
                <a:gd name="T7" fmla="*/ 1700 h 1810"/>
                <a:gd name="T8" fmla="*/ 0 w 1730"/>
                <a:gd name="T9" fmla="*/ 0 h 18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30"/>
                <a:gd name="T16" fmla="*/ 0 h 1810"/>
                <a:gd name="T17" fmla="*/ 1730 w 1730"/>
                <a:gd name="T18" fmla="*/ 1810 h 18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30" h="1810">
                  <a:moveTo>
                    <a:pt x="0" y="0"/>
                  </a:moveTo>
                  <a:lnTo>
                    <a:pt x="1730" y="80"/>
                  </a:lnTo>
                  <a:lnTo>
                    <a:pt x="1695" y="1810"/>
                  </a:lnTo>
                  <a:lnTo>
                    <a:pt x="220" y="17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8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6033" name="Rectangle 8">
              <a:extLst>
                <a:ext uri="{FF2B5EF4-FFF2-40B4-BE49-F238E27FC236}">
                  <a16:creationId xmlns:a16="http://schemas.microsoft.com/office/drawing/2014/main" id="{3AADB2FD-F4F1-8C47-B91B-FFD64733A1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08"/>
              <a:ext cx="2198" cy="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r"/>
              <a:r>
                <a:rPr lang="en-US" altLang="en-US" sz="2400"/>
                <a:t>P(A</a:t>
              </a:r>
              <a:r>
                <a:rPr lang="en-US" altLang="en-US" sz="2400" baseline="-25000"/>
                <a:t>i</a:t>
              </a:r>
              <a:r>
                <a:rPr lang="en-US" altLang="en-US" sz="2400"/>
                <a:t>|E&amp;B) = P(A</a:t>
              </a:r>
              <a:r>
                <a:rPr lang="en-US" altLang="en-US" sz="2400" baseline="-25000"/>
                <a:t>i</a:t>
              </a:r>
              <a:r>
                <a:rPr lang="en-US" altLang="en-US" sz="2400"/>
                <a:t>|B)  </a:t>
              </a:r>
              <a:r>
                <a:rPr lang="en-US" altLang="en-US"/>
                <a:t>all i</a:t>
              </a:r>
            </a:p>
            <a:p>
              <a:pPr algn="r"/>
              <a:endParaRPr lang="en-US" altLang="en-US"/>
            </a:p>
            <a:p>
              <a:pPr algn="r"/>
              <a:r>
                <a:rPr lang="en-US" altLang="en-US"/>
                <a:t>For incremental measures of support</a:t>
              </a:r>
              <a:r>
                <a:rPr lang="en-US" altLang="en-US" sz="2000"/>
                <a:t>*</a:t>
              </a:r>
              <a:endParaRPr lang="en-US" altLang="en-US"/>
            </a:p>
            <a:p>
              <a:pPr algn="r"/>
              <a:r>
                <a:rPr lang="en-US" altLang="en-US" sz="2400"/>
                <a:t>inc (A</a:t>
              </a:r>
              <a:r>
                <a:rPr lang="en-US" altLang="en-US" sz="2400" baseline="-25000"/>
                <a:t>i</a:t>
              </a:r>
              <a:r>
                <a:rPr lang="en-US" altLang="en-US" sz="2400"/>
                <a:t>, E, B) = 0</a:t>
              </a:r>
            </a:p>
          </p:txBody>
        </p:sp>
        <p:sp>
          <p:nvSpPr>
            <p:cNvPr id="86034" name="Rectangle 9">
              <a:extLst>
                <a:ext uri="{FF2B5EF4-FFF2-40B4-BE49-F238E27FC236}">
                  <a16:creationId xmlns:a16="http://schemas.microsoft.com/office/drawing/2014/main" id="{5BC26500-7103-D549-80F5-AB93773D76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3517"/>
              <a:ext cx="2354" cy="6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85750" indent="-285750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000"/>
                <a:t>*</a:t>
              </a:r>
              <a:r>
                <a:rPr lang="en-US" altLang="en-US" sz="1400"/>
                <a:t> e.g. d(A</a:t>
              </a:r>
              <a:r>
                <a:rPr lang="en-US" altLang="en-US" sz="1400" baseline="-25000"/>
                <a:t>i</a:t>
              </a:r>
              <a:r>
                <a:rPr lang="en-US" altLang="en-US" sz="1400"/>
                <a:t>, E, B) = P(A</a:t>
              </a:r>
              <a:r>
                <a:rPr lang="en-US" altLang="en-US" sz="1400" baseline="-25000"/>
                <a:t>i</a:t>
              </a:r>
              <a:r>
                <a:rPr lang="en-US" altLang="en-US" sz="1400"/>
                <a:t>|E&amp;B) - P(A</a:t>
              </a:r>
              <a:r>
                <a:rPr lang="en-US" altLang="en-US" sz="1400" baseline="-25000"/>
                <a:t>i</a:t>
              </a:r>
              <a:r>
                <a:rPr lang="en-US" altLang="en-US" sz="1400"/>
                <a:t>|B)</a:t>
              </a:r>
              <a:br>
                <a:rPr lang="en-US" altLang="en-US" sz="1400"/>
              </a:br>
              <a:r>
                <a:rPr lang="en-US" altLang="en-US" sz="1400"/>
                <a:t>s(A</a:t>
              </a:r>
              <a:r>
                <a:rPr lang="en-US" altLang="en-US" sz="1400" baseline="-25000"/>
                <a:t>i</a:t>
              </a:r>
              <a:r>
                <a:rPr lang="en-US" altLang="en-US" sz="1400"/>
                <a:t>, E, B) = P(A</a:t>
              </a:r>
              <a:r>
                <a:rPr lang="en-US" altLang="en-US" sz="1400" baseline="-25000"/>
                <a:t>i</a:t>
              </a:r>
              <a:r>
                <a:rPr lang="en-US" altLang="en-US" sz="1400"/>
                <a:t>|E&amp;B) - P(A</a:t>
              </a:r>
              <a:r>
                <a:rPr lang="en-US" altLang="en-US" sz="1400" baseline="-25000"/>
                <a:t>i</a:t>
              </a:r>
              <a:r>
                <a:rPr lang="en-US" altLang="en-US" sz="1400"/>
                <a:t>|not-E&amp;B)</a:t>
              </a:r>
              <a:br>
                <a:rPr lang="en-US" altLang="en-US" sz="1400"/>
              </a:br>
              <a:r>
                <a:rPr lang="en-US" altLang="en-US" sz="1400"/>
                <a:t>r(A</a:t>
              </a:r>
              <a:r>
                <a:rPr lang="en-US" altLang="en-US" sz="1400" baseline="-25000"/>
                <a:t>i</a:t>
              </a:r>
              <a:r>
                <a:rPr lang="en-US" altLang="en-US" sz="1400"/>
                <a:t>, E, B) = log[ P(A</a:t>
              </a:r>
              <a:r>
                <a:rPr lang="en-US" altLang="en-US" sz="1400" baseline="-25000"/>
                <a:t>i</a:t>
              </a:r>
              <a:r>
                <a:rPr lang="en-US" altLang="en-US" sz="1400"/>
                <a:t>|E&amp;B)/P(A</a:t>
              </a:r>
              <a:r>
                <a:rPr lang="en-US" altLang="en-US" sz="1400" baseline="-25000"/>
                <a:t>i</a:t>
              </a:r>
              <a:r>
                <a:rPr lang="en-US" altLang="en-US" sz="1400"/>
                <a:t>|B) ]</a:t>
              </a:r>
              <a:br>
                <a:rPr lang="en-US" altLang="en-US" sz="1400"/>
              </a:br>
              <a:r>
                <a:rPr lang="en-US" altLang="en-US" sz="1400"/>
                <a:t>etc.</a:t>
              </a:r>
            </a:p>
          </p:txBody>
        </p:sp>
        <p:sp>
          <p:nvSpPr>
            <p:cNvPr id="86035" name="Rectangle 13">
              <a:extLst>
                <a:ext uri="{FF2B5EF4-FFF2-40B4-BE49-F238E27FC236}">
                  <a16:creationId xmlns:a16="http://schemas.microsoft.com/office/drawing/2014/main" id="{A653F121-60F6-CB43-A1BB-FDA8E716B4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4" y="2534"/>
              <a:ext cx="12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000"/>
                <a:t>Tertiary function</a:t>
              </a:r>
            </a:p>
          </p:txBody>
        </p:sp>
        <p:sp>
          <p:nvSpPr>
            <p:cNvPr id="86036" name="Rectangle 15">
              <a:extLst>
                <a:ext uri="{FF2B5EF4-FFF2-40B4-BE49-F238E27FC236}">
                  <a16:creationId xmlns:a16="http://schemas.microsoft.com/office/drawing/2014/main" id="{8E2579C1-84E6-2845-90DF-226C347C34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2" y="2928"/>
              <a:ext cx="193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r"/>
              <a:r>
                <a:rPr lang="en-US" altLang="en-US" sz="1800"/>
                <a:t>Presupposes background probability measure.</a:t>
              </a:r>
            </a:p>
          </p:txBody>
        </p:sp>
      </p:grpSp>
      <p:grpSp>
        <p:nvGrpSpPr>
          <p:cNvPr id="3" name="Group 21">
            <a:extLst>
              <a:ext uri="{FF2B5EF4-FFF2-40B4-BE49-F238E27FC236}">
                <a16:creationId xmlns:a16="http://schemas.microsoft.com/office/drawing/2014/main" id="{2F47131B-47F4-854F-81EA-1950D08E3AE3}"/>
              </a:ext>
            </a:extLst>
          </p:cNvPr>
          <p:cNvGrpSpPr>
            <a:grpSpLocks/>
          </p:cNvGrpSpPr>
          <p:nvPr/>
        </p:nvGrpSpPr>
        <p:grpSpPr bwMode="auto">
          <a:xfrm>
            <a:off x="4922838" y="2595563"/>
            <a:ext cx="3652837" cy="2730500"/>
            <a:chOff x="3101" y="1635"/>
            <a:chExt cx="2301" cy="1720"/>
          </a:xfrm>
        </p:grpSpPr>
        <p:sp>
          <p:nvSpPr>
            <p:cNvPr id="86028" name="Freeform 19">
              <a:extLst>
                <a:ext uri="{FF2B5EF4-FFF2-40B4-BE49-F238E27FC236}">
                  <a16:creationId xmlns:a16="http://schemas.microsoft.com/office/drawing/2014/main" id="{574A7F6D-0B6B-804B-AAD3-E8FA3CF16ED5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3150" y="1735"/>
              <a:ext cx="1720" cy="1520"/>
            </a:xfrm>
            <a:custGeom>
              <a:avLst/>
              <a:gdLst>
                <a:gd name="T0" fmla="*/ 0 w 1730"/>
                <a:gd name="T1" fmla="*/ 0 h 1810"/>
                <a:gd name="T2" fmla="*/ 1730 w 1730"/>
                <a:gd name="T3" fmla="*/ 80 h 1810"/>
                <a:gd name="T4" fmla="*/ 1695 w 1730"/>
                <a:gd name="T5" fmla="*/ 1810 h 1810"/>
                <a:gd name="T6" fmla="*/ 220 w 1730"/>
                <a:gd name="T7" fmla="*/ 1700 h 1810"/>
                <a:gd name="T8" fmla="*/ 0 w 1730"/>
                <a:gd name="T9" fmla="*/ 0 h 18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30"/>
                <a:gd name="T16" fmla="*/ 0 h 1810"/>
                <a:gd name="T17" fmla="*/ 1730 w 1730"/>
                <a:gd name="T18" fmla="*/ 1810 h 18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30" h="1810">
                  <a:moveTo>
                    <a:pt x="0" y="0"/>
                  </a:moveTo>
                  <a:lnTo>
                    <a:pt x="1730" y="80"/>
                  </a:lnTo>
                  <a:lnTo>
                    <a:pt x="1695" y="1810"/>
                  </a:lnTo>
                  <a:lnTo>
                    <a:pt x="220" y="17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FF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6029" name="Rectangle 12">
              <a:extLst>
                <a:ext uri="{FF2B5EF4-FFF2-40B4-BE49-F238E27FC236}">
                  <a16:creationId xmlns:a16="http://schemas.microsoft.com/office/drawing/2014/main" id="{795C85D7-9272-AE43-B2BA-D0DEE7D720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9" y="1805"/>
              <a:ext cx="202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800"/>
                <a:t>[A</a:t>
              </a:r>
              <a:r>
                <a:rPr lang="en-US" altLang="en-US" sz="2800" baseline="-25000"/>
                <a:t>i</a:t>
              </a:r>
              <a:r>
                <a:rPr lang="en-US" altLang="en-US" sz="2800"/>
                <a:t>|B] = I</a:t>
              </a:r>
              <a:r>
                <a:rPr lang="en-US" altLang="en-US"/>
                <a:t>   all contingent A</a:t>
              </a:r>
              <a:r>
                <a:rPr lang="en-US" altLang="en-US" baseline="-25000"/>
                <a:t>i</a:t>
              </a:r>
              <a:endParaRPr lang="en-US" altLang="en-US"/>
            </a:p>
          </p:txBody>
        </p:sp>
        <p:sp>
          <p:nvSpPr>
            <p:cNvPr id="86030" name="Rectangle 14">
              <a:extLst>
                <a:ext uri="{FF2B5EF4-FFF2-40B4-BE49-F238E27FC236}">
                  <a16:creationId xmlns:a16="http://schemas.microsoft.com/office/drawing/2014/main" id="{0B66032F-7A75-0443-87F1-509599301E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4" y="2526"/>
              <a:ext cx="112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000"/>
                <a:t>Binary function</a:t>
              </a:r>
            </a:p>
          </p:txBody>
        </p:sp>
        <p:sp>
          <p:nvSpPr>
            <p:cNvPr id="86031" name="Rectangle 16">
              <a:extLst>
                <a:ext uri="{FF2B5EF4-FFF2-40B4-BE49-F238E27FC236}">
                  <a16:creationId xmlns:a16="http://schemas.microsoft.com/office/drawing/2014/main" id="{FCE13233-5DB8-8049-9656-F2C0BDA5A4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1" y="2928"/>
              <a:ext cx="2301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/>
                <a:t>Presupposes NO background probability measure.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Number Placeholder 5">
            <a:extLst>
              <a:ext uri="{FF2B5EF4-FFF2-40B4-BE49-F238E27FC236}">
                <a16:creationId xmlns:a16="http://schemas.microsoft.com/office/drawing/2014/main" id="{CC7BDF1E-981F-FB40-92CD-B65AFFBBF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297B1E8D-2919-334C-A0F3-1E3CB59A6430}" type="slidenum">
              <a:rPr lang="en-US" altLang="en-US" sz="1400"/>
              <a:pPr/>
              <a:t>34</a:t>
            </a:fld>
            <a:endParaRPr lang="en-US" altLang="en-US" sz="1400"/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B7D673A7-FF2D-4C4C-A151-040DD51F8F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 </a:t>
            </a:r>
          </a:p>
        </p:txBody>
      </p:sp>
      <p:sp>
        <p:nvSpPr>
          <p:cNvPr id="88068" name="Freeform 4">
            <a:extLst>
              <a:ext uri="{FF2B5EF4-FFF2-40B4-BE49-F238E27FC236}">
                <a16:creationId xmlns:a16="http://schemas.microsoft.com/office/drawing/2014/main" id="{187655F2-966C-8449-91F0-0395A9BDC3E2}"/>
              </a:ext>
            </a:extLst>
          </p:cNvPr>
          <p:cNvSpPr>
            <a:spLocks/>
          </p:cNvSpPr>
          <p:nvPr/>
        </p:nvSpPr>
        <p:spPr bwMode="auto">
          <a:xfrm>
            <a:off x="3119562" y="272995"/>
            <a:ext cx="5791200" cy="5768975"/>
          </a:xfrm>
          <a:custGeom>
            <a:avLst/>
            <a:gdLst>
              <a:gd name="T0" fmla="*/ 2160 w 3423"/>
              <a:gd name="T1" fmla="*/ 0 h 3744"/>
              <a:gd name="T2" fmla="*/ 3423 w 3423"/>
              <a:gd name="T3" fmla="*/ 2562 h 3744"/>
              <a:gd name="T4" fmla="*/ 624 w 3423"/>
              <a:gd name="T5" fmla="*/ 3744 h 3744"/>
              <a:gd name="T6" fmla="*/ 0 w 3423"/>
              <a:gd name="T7" fmla="*/ 912 h 3744"/>
              <a:gd name="T8" fmla="*/ 2160 w 3423"/>
              <a:gd name="T9" fmla="*/ 0 h 37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23"/>
              <a:gd name="T16" fmla="*/ 0 h 3744"/>
              <a:gd name="T17" fmla="*/ 3423 w 3423"/>
              <a:gd name="T18" fmla="*/ 3744 h 37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23" h="3744">
                <a:moveTo>
                  <a:pt x="2160" y="0"/>
                </a:moveTo>
                <a:lnTo>
                  <a:pt x="3423" y="2562"/>
                </a:lnTo>
                <a:lnTo>
                  <a:pt x="624" y="3744"/>
                </a:lnTo>
                <a:lnTo>
                  <a:pt x="0" y="912"/>
                </a:lnTo>
                <a:lnTo>
                  <a:pt x="2160" y="0"/>
                </a:lnTo>
                <a:close/>
              </a:path>
            </a:pathLst>
          </a:custGeom>
          <a:solidFill>
            <a:srgbClr val="C8E0FF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88069" name="Rectangle 2">
            <a:extLst>
              <a:ext uri="{FF2B5EF4-FFF2-40B4-BE49-F238E27FC236}">
                <a16:creationId xmlns:a16="http://schemas.microsoft.com/office/drawing/2014/main" id="{7B455A04-8F95-7F4D-A91A-4CF25445C7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06513" y="677863"/>
            <a:ext cx="4597400" cy="4651375"/>
          </a:xfrm>
        </p:spPr>
        <p:txBody>
          <a:bodyPr/>
          <a:lstStyle/>
          <a:p>
            <a:pPr algn="r" eaLnBrk="1" hangingPunct="1"/>
            <a:r>
              <a:rPr lang="en-US" altLang="en-US" sz="6700"/>
              <a:t>Objective</a:t>
            </a:r>
            <a:br>
              <a:rPr lang="en-US" altLang="en-US" sz="6700"/>
            </a:br>
            <a:r>
              <a:rPr lang="en-US" altLang="en-US" sz="6700"/>
              <a:t>vs Subjective</a:t>
            </a:r>
            <a:endParaRPr lang="en-US" alt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Number Placeholder 5">
            <a:extLst>
              <a:ext uri="{FF2B5EF4-FFF2-40B4-BE49-F238E27FC236}">
                <a16:creationId xmlns:a16="http://schemas.microsoft.com/office/drawing/2014/main" id="{B09E0806-3528-6A43-AB4E-E1B5DBB1B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F2A5A67E-D732-A744-B4B3-FBCFCD6D9C2E}" type="slidenum">
              <a:rPr lang="en-US" altLang="en-US" sz="1400"/>
              <a:pPr/>
              <a:t>35</a:t>
            </a:fld>
            <a:endParaRPr lang="en-US" altLang="en-US" sz="1400"/>
          </a:p>
        </p:txBody>
      </p:sp>
      <p:sp>
        <p:nvSpPr>
          <p:cNvPr id="90115" name="Freeform 15">
            <a:extLst>
              <a:ext uri="{FF2B5EF4-FFF2-40B4-BE49-F238E27FC236}">
                <a16:creationId xmlns:a16="http://schemas.microsoft.com/office/drawing/2014/main" id="{C676052F-A4BE-934C-8E2C-1A17F8A693A7}"/>
              </a:ext>
            </a:extLst>
          </p:cNvPr>
          <p:cNvSpPr>
            <a:spLocks/>
          </p:cNvSpPr>
          <p:nvPr/>
        </p:nvSpPr>
        <p:spPr bwMode="auto">
          <a:xfrm>
            <a:off x="1398588" y="411163"/>
            <a:ext cx="6245225" cy="1143000"/>
          </a:xfrm>
          <a:custGeom>
            <a:avLst/>
            <a:gdLst>
              <a:gd name="T0" fmla="*/ 395 w 3661"/>
              <a:gd name="T1" fmla="*/ 0 h 678"/>
              <a:gd name="T2" fmla="*/ 3562 w 3661"/>
              <a:gd name="T3" fmla="*/ 151 h 678"/>
              <a:gd name="T4" fmla="*/ 3661 w 3661"/>
              <a:gd name="T5" fmla="*/ 678 h 678"/>
              <a:gd name="T6" fmla="*/ 0 w 3661"/>
              <a:gd name="T7" fmla="*/ 574 h 678"/>
              <a:gd name="T8" fmla="*/ 395 w 3661"/>
              <a:gd name="T9" fmla="*/ 0 h 67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61"/>
              <a:gd name="T16" fmla="*/ 0 h 678"/>
              <a:gd name="T17" fmla="*/ 3661 w 3661"/>
              <a:gd name="T18" fmla="*/ 678 h 67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61" h="678">
                <a:moveTo>
                  <a:pt x="395" y="0"/>
                </a:moveTo>
                <a:lnTo>
                  <a:pt x="3562" y="151"/>
                </a:lnTo>
                <a:lnTo>
                  <a:pt x="3661" y="678"/>
                </a:lnTo>
                <a:lnTo>
                  <a:pt x="0" y="574"/>
                </a:lnTo>
                <a:lnTo>
                  <a:pt x="395" y="0"/>
                </a:lnTo>
                <a:close/>
              </a:path>
            </a:pathLst>
          </a:custGeom>
          <a:solidFill>
            <a:srgbClr val="C8E0FF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0116" name="Rectangle 2">
            <a:extLst>
              <a:ext uri="{FF2B5EF4-FFF2-40B4-BE49-F238E27FC236}">
                <a16:creationId xmlns:a16="http://schemas.microsoft.com/office/drawing/2014/main" id="{3F0DDAFD-EBB4-5C47-AEB8-B226942DEA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74725" y="327025"/>
            <a:ext cx="2544763" cy="1222375"/>
          </a:xfrm>
        </p:spPr>
        <p:txBody>
          <a:bodyPr/>
          <a:lstStyle/>
          <a:p>
            <a:pPr algn="r" eaLnBrk="1" hangingPunct="1"/>
            <a:r>
              <a:rPr lang="en-US" altLang="en-US" sz="3200"/>
              <a:t>Neutrality and Disfavor</a:t>
            </a:r>
          </a:p>
        </p:txBody>
      </p:sp>
      <p:sp>
        <p:nvSpPr>
          <p:cNvPr id="90117" name="Rectangle 3">
            <a:extLst>
              <a:ext uri="{FF2B5EF4-FFF2-40B4-BE49-F238E27FC236}">
                <a16:creationId xmlns:a16="http://schemas.microsoft.com/office/drawing/2014/main" id="{2CF42E50-9F50-5845-A2F2-8695C182BD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 </a:t>
            </a:r>
          </a:p>
        </p:txBody>
      </p:sp>
      <p:sp>
        <p:nvSpPr>
          <p:cNvPr id="90118" name="Rectangle 4">
            <a:extLst>
              <a:ext uri="{FF2B5EF4-FFF2-40B4-BE49-F238E27FC236}">
                <a16:creationId xmlns:a16="http://schemas.microsoft.com/office/drawing/2014/main" id="{B7F271C9-1670-F84A-BADD-3CA091188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4825" y="401638"/>
            <a:ext cx="2754313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3200"/>
              <a:t>Ignorance</a:t>
            </a:r>
          </a:p>
          <a:p>
            <a:r>
              <a:rPr lang="en-US" altLang="en-US" sz="3200"/>
              <a:t>and Disbelief</a:t>
            </a:r>
          </a:p>
        </p:txBody>
      </p:sp>
      <p:sp>
        <p:nvSpPr>
          <p:cNvPr id="90119" name="Rectangle 5">
            <a:extLst>
              <a:ext uri="{FF2B5EF4-FFF2-40B4-BE49-F238E27FC236}">
                <a16:creationId xmlns:a16="http://schemas.microsoft.com/office/drawing/2014/main" id="{B651EBD8-3643-D04B-B593-A8A5441CAD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7838" y="482600"/>
            <a:ext cx="6080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4000"/>
              <a:t>or</a:t>
            </a:r>
          </a:p>
        </p:txBody>
      </p:sp>
      <p:sp>
        <p:nvSpPr>
          <p:cNvPr id="90120" name="Rectangle 6">
            <a:extLst>
              <a:ext uri="{FF2B5EF4-FFF2-40B4-BE49-F238E27FC236}">
                <a16:creationId xmlns:a16="http://schemas.microsoft.com/office/drawing/2014/main" id="{D1A71592-2299-3B4D-ACC6-100BC94E50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6475" y="1644650"/>
            <a:ext cx="25336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/>
              <a:t>Objective Bayesianism</a:t>
            </a:r>
          </a:p>
          <a:p>
            <a:r>
              <a:rPr lang="en-US" altLang="en-US" sz="2000"/>
              <a:t>degrees of </a:t>
            </a:r>
            <a:r>
              <a:rPr lang="en-US" altLang="en-US" sz="2000" i="1"/>
              <a:t>support</a:t>
            </a:r>
            <a:endParaRPr lang="en-US" altLang="en-US" sz="2000"/>
          </a:p>
        </p:txBody>
      </p:sp>
      <p:sp>
        <p:nvSpPr>
          <p:cNvPr id="90121" name="Rectangle 7">
            <a:extLst>
              <a:ext uri="{FF2B5EF4-FFF2-40B4-BE49-F238E27FC236}">
                <a16:creationId xmlns:a16="http://schemas.microsoft.com/office/drawing/2014/main" id="{DE2A59E9-1ABA-B74F-9978-2E58B593E9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2450" y="1643063"/>
            <a:ext cx="26177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/>
              <a:t>Subjective Bayesianism</a:t>
            </a:r>
          </a:p>
          <a:p>
            <a:r>
              <a:rPr lang="en-US" altLang="en-US" sz="2000"/>
              <a:t>degrees of </a:t>
            </a:r>
            <a:r>
              <a:rPr lang="en-US" altLang="en-US" sz="2000" i="1"/>
              <a:t>belief</a:t>
            </a:r>
            <a:endParaRPr lang="en-US" altLang="en-US" sz="2000"/>
          </a:p>
        </p:txBody>
      </p:sp>
      <p:grpSp>
        <p:nvGrpSpPr>
          <p:cNvPr id="2" name="Group 27">
            <a:extLst>
              <a:ext uri="{FF2B5EF4-FFF2-40B4-BE49-F238E27FC236}">
                <a16:creationId xmlns:a16="http://schemas.microsoft.com/office/drawing/2014/main" id="{AAE9463F-764D-064D-87CC-43233EA1025A}"/>
              </a:ext>
            </a:extLst>
          </p:cNvPr>
          <p:cNvGrpSpPr>
            <a:grpSpLocks/>
          </p:cNvGrpSpPr>
          <p:nvPr/>
        </p:nvGrpSpPr>
        <p:grpSpPr bwMode="auto">
          <a:xfrm>
            <a:off x="406400" y="4208463"/>
            <a:ext cx="8432800" cy="1817687"/>
            <a:chOff x="256" y="2651"/>
            <a:chExt cx="5312" cy="1145"/>
          </a:xfrm>
        </p:grpSpPr>
        <p:sp>
          <p:nvSpPr>
            <p:cNvPr id="90137" name="Freeform 25">
              <a:extLst>
                <a:ext uri="{FF2B5EF4-FFF2-40B4-BE49-F238E27FC236}">
                  <a16:creationId xmlns:a16="http://schemas.microsoft.com/office/drawing/2014/main" id="{9CE1C5D7-523A-9E4D-A441-344CE4767565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627" y="2963"/>
              <a:ext cx="800" cy="211"/>
            </a:xfrm>
            <a:custGeom>
              <a:avLst/>
              <a:gdLst>
                <a:gd name="T0" fmla="*/ 19 w 800"/>
                <a:gd name="T1" fmla="*/ 0 h 211"/>
                <a:gd name="T2" fmla="*/ 791 w 800"/>
                <a:gd name="T3" fmla="*/ 66 h 211"/>
                <a:gd name="T4" fmla="*/ 800 w 800"/>
                <a:gd name="T5" fmla="*/ 197 h 211"/>
                <a:gd name="T6" fmla="*/ 0 w 800"/>
                <a:gd name="T7" fmla="*/ 211 h 211"/>
                <a:gd name="T8" fmla="*/ 19 w 800"/>
                <a:gd name="T9" fmla="*/ 0 h 2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0"/>
                <a:gd name="T16" fmla="*/ 0 h 211"/>
                <a:gd name="T17" fmla="*/ 800 w 800"/>
                <a:gd name="T18" fmla="*/ 211 h 21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0" h="211">
                  <a:moveTo>
                    <a:pt x="19" y="0"/>
                  </a:moveTo>
                  <a:lnTo>
                    <a:pt x="791" y="66"/>
                  </a:lnTo>
                  <a:lnTo>
                    <a:pt x="800" y="197"/>
                  </a:lnTo>
                  <a:lnTo>
                    <a:pt x="0" y="211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FFC8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0138" name="Freeform 26">
              <a:extLst>
                <a:ext uri="{FF2B5EF4-FFF2-40B4-BE49-F238E27FC236}">
                  <a16:creationId xmlns:a16="http://schemas.microsoft.com/office/drawing/2014/main" id="{EDEB3154-3EEF-BA4D-9BF3-231FD5EEFAC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98" y="2996"/>
              <a:ext cx="880" cy="178"/>
            </a:xfrm>
            <a:custGeom>
              <a:avLst/>
              <a:gdLst>
                <a:gd name="T0" fmla="*/ 19 w 800"/>
                <a:gd name="T1" fmla="*/ 0 h 211"/>
                <a:gd name="T2" fmla="*/ 791 w 800"/>
                <a:gd name="T3" fmla="*/ 66 h 211"/>
                <a:gd name="T4" fmla="*/ 800 w 800"/>
                <a:gd name="T5" fmla="*/ 197 h 211"/>
                <a:gd name="T6" fmla="*/ 0 w 800"/>
                <a:gd name="T7" fmla="*/ 211 h 211"/>
                <a:gd name="T8" fmla="*/ 19 w 800"/>
                <a:gd name="T9" fmla="*/ 0 h 2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0"/>
                <a:gd name="T16" fmla="*/ 0 h 211"/>
                <a:gd name="T17" fmla="*/ 800 w 800"/>
                <a:gd name="T18" fmla="*/ 211 h 21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0" h="211">
                  <a:moveTo>
                    <a:pt x="19" y="0"/>
                  </a:moveTo>
                  <a:lnTo>
                    <a:pt x="791" y="66"/>
                  </a:lnTo>
                  <a:lnTo>
                    <a:pt x="800" y="197"/>
                  </a:lnTo>
                  <a:lnTo>
                    <a:pt x="0" y="211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FFC8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0139" name="Rectangle 11">
              <a:extLst>
                <a:ext uri="{FF2B5EF4-FFF2-40B4-BE49-F238E27FC236}">
                  <a16:creationId xmlns:a16="http://schemas.microsoft.com/office/drawing/2014/main" id="{235C2BC3-74B8-E742-84DC-A9755ED4FE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1" y="2651"/>
              <a:ext cx="1188" cy="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en-US" altLang="en-US" sz="1800"/>
                <a:t>Initial “informationless” priors?</a:t>
              </a:r>
            </a:p>
          </p:txBody>
        </p:sp>
        <p:sp>
          <p:nvSpPr>
            <p:cNvPr id="90140" name="Rectangle 12">
              <a:extLst>
                <a:ext uri="{FF2B5EF4-FFF2-40B4-BE49-F238E27FC236}">
                  <a16:creationId xmlns:a16="http://schemas.microsoft.com/office/drawing/2014/main" id="{5E02B5A6-D3B1-B346-B9C4-09968DCFF1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" y="2932"/>
              <a:ext cx="1959" cy="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r"/>
              <a:r>
                <a:rPr lang="en-US" altLang="en-US" sz="2400"/>
                <a:t>Impossible</a:t>
              </a:r>
              <a:r>
                <a:rPr lang="en-US" altLang="en-US" sz="2000"/>
                <a:t>.</a:t>
              </a:r>
            </a:p>
            <a:p>
              <a:pPr algn="r"/>
              <a:r>
                <a:rPr lang="en-US" altLang="en-US" sz="2000"/>
                <a:t>No probability measure captures complete neutrality.</a:t>
              </a:r>
            </a:p>
          </p:txBody>
        </p:sp>
        <p:sp>
          <p:nvSpPr>
            <p:cNvPr id="90141" name="Rectangle 13">
              <a:extLst>
                <a:ext uri="{FF2B5EF4-FFF2-40B4-BE49-F238E27FC236}">
                  <a16:creationId xmlns:a16="http://schemas.microsoft.com/office/drawing/2014/main" id="{E0E27D81-BFC7-5E45-9FBD-5D491C4538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8" y="2930"/>
              <a:ext cx="1960" cy="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400"/>
                <a:t>Pick any</a:t>
              </a:r>
              <a:r>
                <a:rPr lang="en-US" altLang="en-US" sz="2000"/>
                <a:t>.</a:t>
              </a:r>
            </a:p>
            <a:p>
              <a:r>
                <a:rPr lang="en-US" altLang="en-US" sz="2000"/>
                <a:t>They merely encode arbitrary opinion that will be wash out by evidence.</a:t>
              </a:r>
            </a:p>
          </p:txBody>
        </p:sp>
      </p:grpSp>
      <p:grpSp>
        <p:nvGrpSpPr>
          <p:cNvPr id="3" name="Group 29">
            <a:extLst>
              <a:ext uri="{FF2B5EF4-FFF2-40B4-BE49-F238E27FC236}">
                <a16:creationId xmlns:a16="http://schemas.microsoft.com/office/drawing/2014/main" id="{8501339D-629C-0C4A-B978-3B1B14710D6A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2611438"/>
            <a:ext cx="8894763" cy="1963737"/>
            <a:chOff x="144" y="1645"/>
            <a:chExt cx="5603" cy="1237"/>
          </a:xfrm>
        </p:grpSpPr>
        <p:sp>
          <p:nvSpPr>
            <p:cNvPr id="90128" name="Freeform 24">
              <a:extLst>
                <a:ext uri="{FF2B5EF4-FFF2-40B4-BE49-F238E27FC236}">
                  <a16:creationId xmlns:a16="http://schemas.microsoft.com/office/drawing/2014/main" id="{050C62DA-1454-8742-BF84-8CD2192E799E}"/>
                </a:ext>
              </a:extLst>
            </p:cNvPr>
            <p:cNvSpPr>
              <a:spLocks/>
            </p:cNvSpPr>
            <p:nvPr/>
          </p:nvSpPr>
          <p:spPr bwMode="auto">
            <a:xfrm flipH="1" flipV="1">
              <a:off x="3540" y="1847"/>
              <a:ext cx="626" cy="187"/>
            </a:xfrm>
            <a:custGeom>
              <a:avLst/>
              <a:gdLst>
                <a:gd name="T0" fmla="*/ 19 w 800"/>
                <a:gd name="T1" fmla="*/ 0 h 211"/>
                <a:gd name="T2" fmla="*/ 791 w 800"/>
                <a:gd name="T3" fmla="*/ 66 h 211"/>
                <a:gd name="T4" fmla="*/ 800 w 800"/>
                <a:gd name="T5" fmla="*/ 197 h 211"/>
                <a:gd name="T6" fmla="*/ 0 w 800"/>
                <a:gd name="T7" fmla="*/ 211 h 211"/>
                <a:gd name="T8" fmla="*/ 19 w 800"/>
                <a:gd name="T9" fmla="*/ 0 h 2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0"/>
                <a:gd name="T16" fmla="*/ 0 h 211"/>
                <a:gd name="T17" fmla="*/ 800 w 800"/>
                <a:gd name="T18" fmla="*/ 211 h 21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0" h="211">
                  <a:moveTo>
                    <a:pt x="19" y="0"/>
                  </a:moveTo>
                  <a:lnTo>
                    <a:pt x="791" y="66"/>
                  </a:lnTo>
                  <a:lnTo>
                    <a:pt x="800" y="197"/>
                  </a:lnTo>
                  <a:lnTo>
                    <a:pt x="0" y="211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C8FF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0129" name="Rectangle 10">
              <a:extLst>
                <a:ext uri="{FF2B5EF4-FFF2-40B4-BE49-F238E27FC236}">
                  <a16:creationId xmlns:a16="http://schemas.microsoft.com/office/drawing/2014/main" id="{F5963B0B-0315-064C-AAD0-0DC35351C3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45" y="1762"/>
              <a:ext cx="2202" cy="7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800"/>
                <a:t>Many</a:t>
              </a:r>
              <a:r>
                <a:rPr lang="en-US" altLang="en-US" sz="2000"/>
                <a:t> conditional probability represents opinion + the import of evidence.</a:t>
              </a:r>
            </a:p>
          </p:txBody>
        </p:sp>
        <p:sp>
          <p:nvSpPr>
            <p:cNvPr id="90130" name="Freeform 23">
              <a:extLst>
                <a:ext uri="{FF2B5EF4-FFF2-40B4-BE49-F238E27FC236}">
                  <a16:creationId xmlns:a16="http://schemas.microsoft.com/office/drawing/2014/main" id="{1A85D8EA-9AFA-164D-8091-D7F0837AE77A}"/>
                </a:ext>
              </a:extLst>
            </p:cNvPr>
            <p:cNvSpPr>
              <a:spLocks/>
            </p:cNvSpPr>
            <p:nvPr/>
          </p:nvSpPr>
          <p:spPr bwMode="auto">
            <a:xfrm>
              <a:off x="621" y="1798"/>
              <a:ext cx="800" cy="211"/>
            </a:xfrm>
            <a:custGeom>
              <a:avLst/>
              <a:gdLst>
                <a:gd name="T0" fmla="*/ 19 w 800"/>
                <a:gd name="T1" fmla="*/ 0 h 211"/>
                <a:gd name="T2" fmla="*/ 791 w 800"/>
                <a:gd name="T3" fmla="*/ 66 h 211"/>
                <a:gd name="T4" fmla="*/ 800 w 800"/>
                <a:gd name="T5" fmla="*/ 197 h 211"/>
                <a:gd name="T6" fmla="*/ 0 w 800"/>
                <a:gd name="T7" fmla="*/ 211 h 211"/>
                <a:gd name="T8" fmla="*/ 19 w 800"/>
                <a:gd name="T9" fmla="*/ 0 h 2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0"/>
                <a:gd name="T16" fmla="*/ 0 h 211"/>
                <a:gd name="T17" fmla="*/ 800 w 800"/>
                <a:gd name="T18" fmla="*/ 211 h 21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0" h="211">
                  <a:moveTo>
                    <a:pt x="19" y="0"/>
                  </a:moveTo>
                  <a:lnTo>
                    <a:pt x="791" y="66"/>
                  </a:lnTo>
                  <a:lnTo>
                    <a:pt x="800" y="197"/>
                  </a:lnTo>
                  <a:lnTo>
                    <a:pt x="0" y="211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C8FF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0131" name="Rectangle 8">
              <a:extLst>
                <a:ext uri="{FF2B5EF4-FFF2-40B4-BE49-F238E27FC236}">
                  <a16:creationId xmlns:a16="http://schemas.microsoft.com/office/drawing/2014/main" id="{EA45342D-8459-0243-B1C8-A9C1CCB7CC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1763"/>
              <a:ext cx="2104" cy="9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r"/>
              <a:r>
                <a:rPr lang="en-US" altLang="en-US" sz="2800"/>
                <a:t>Only one</a:t>
              </a:r>
              <a:r>
                <a:rPr lang="en-US" altLang="en-US" sz="2000"/>
                <a:t> conditional probability correctly represents the import of evidence.</a:t>
              </a:r>
            </a:p>
          </p:txBody>
        </p:sp>
        <p:sp>
          <p:nvSpPr>
            <p:cNvPr id="90132" name="Rectangle 9">
              <a:extLst>
                <a:ext uri="{FF2B5EF4-FFF2-40B4-BE49-F238E27FC236}">
                  <a16:creationId xmlns:a16="http://schemas.microsoft.com/office/drawing/2014/main" id="{01C835AF-B87B-E741-AFF5-DC83DE64D9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" y="1645"/>
              <a:ext cx="1227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en-US" altLang="en-US" sz="1800"/>
                <a:t>In each evidential situation,</a:t>
              </a:r>
            </a:p>
          </p:txBody>
        </p:sp>
        <p:pic>
          <p:nvPicPr>
            <p:cNvPr id="90133" name="Picture 16" descr="325px-Standard_deviation_diagram">
              <a:extLst>
                <a:ext uri="{FF2B5EF4-FFF2-40B4-BE49-F238E27FC236}">
                  <a16:creationId xmlns:a16="http://schemas.microsoft.com/office/drawing/2014/main" id="{C072A8EB-3C29-2F45-B2BC-8570CD97397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88" y="2417"/>
              <a:ext cx="766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0134" name="Picture 18" descr="325px-Standard_deviation_diagram">
              <a:extLst>
                <a:ext uri="{FF2B5EF4-FFF2-40B4-BE49-F238E27FC236}">
                  <a16:creationId xmlns:a16="http://schemas.microsoft.com/office/drawing/2014/main" id="{0C83295D-9B1D-494B-B614-55AC606700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" y="2381"/>
              <a:ext cx="766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0135" name="Picture 21" descr="325px-Standard_deviation_diagram">
              <a:extLst>
                <a:ext uri="{FF2B5EF4-FFF2-40B4-BE49-F238E27FC236}">
                  <a16:creationId xmlns:a16="http://schemas.microsoft.com/office/drawing/2014/main" id="{78A049C3-0C02-2D40-9578-92B9040922F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86" y="2455"/>
              <a:ext cx="851" cy="4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0136" name="Picture 22" descr="325px-Standard_deviation_diagram">
              <a:extLst>
                <a:ext uri="{FF2B5EF4-FFF2-40B4-BE49-F238E27FC236}">
                  <a16:creationId xmlns:a16="http://schemas.microsoft.com/office/drawing/2014/main" id="{D7B77572-0E43-9740-A716-53D5579DCC7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46" y="2422"/>
              <a:ext cx="766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90124" name="Picture 30" descr="images-1">
            <a:extLst>
              <a:ext uri="{FF2B5EF4-FFF2-40B4-BE49-F238E27FC236}">
                <a16:creationId xmlns:a16="http://schemas.microsoft.com/office/drawing/2014/main" id="{39CCABC8-B2D0-7042-AC3A-88D9F87B87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550" y="522288"/>
            <a:ext cx="715963" cy="98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125" name="Rectangle 31">
            <a:extLst>
              <a:ext uri="{FF2B5EF4-FFF2-40B4-BE49-F238E27FC236}">
                <a16:creationId xmlns:a16="http://schemas.microsoft.com/office/drawing/2014/main" id="{5C8B4FD7-B952-194C-8A9F-273FAA4FAA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0213" y="1495425"/>
            <a:ext cx="819150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700"/>
              <a:t>Bruno de Finetti</a:t>
            </a:r>
          </a:p>
        </p:txBody>
      </p:sp>
      <p:pic>
        <p:nvPicPr>
          <p:cNvPr id="90126" name="Picture 34" descr="jdnorton2">
            <a:extLst>
              <a:ext uri="{FF2B5EF4-FFF2-40B4-BE49-F238E27FC236}">
                <a16:creationId xmlns:a16="http://schemas.microsoft.com/office/drawing/2014/main" id="{9ED45E84-D46E-CD41-9E83-608E910D9D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68313"/>
            <a:ext cx="795338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127" name="Rectangle 35">
            <a:extLst>
              <a:ext uri="{FF2B5EF4-FFF2-40B4-BE49-F238E27FC236}">
                <a16:creationId xmlns:a16="http://schemas.microsoft.com/office/drawing/2014/main" id="{A7A8D8F6-6078-6742-916A-E7527E38C2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688" y="1311275"/>
            <a:ext cx="527050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700"/>
              <a:t>mad dog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>
            <a:extLst>
              <a:ext uri="{FF2B5EF4-FFF2-40B4-BE49-F238E27FC236}">
                <a16:creationId xmlns:a16="http://schemas.microsoft.com/office/drawing/2014/main" id="{D72D9FCF-0233-BE41-9DAB-CBB692C4C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4C51792D-375C-E740-A6D1-6809593E955E}" type="slidenum">
              <a:rPr lang="en-US" altLang="en-US" sz="1400"/>
              <a:pPr/>
              <a:t>4</a:t>
            </a:fld>
            <a:endParaRPr lang="en-US" altLang="en-US" sz="1400"/>
          </a:p>
        </p:txBody>
      </p:sp>
      <p:sp>
        <p:nvSpPr>
          <p:cNvPr id="18435" name="Freeform 4">
            <a:extLst>
              <a:ext uri="{FF2B5EF4-FFF2-40B4-BE49-F238E27FC236}">
                <a16:creationId xmlns:a16="http://schemas.microsoft.com/office/drawing/2014/main" id="{3251EF42-E90E-474A-9D67-B025F900D5A2}"/>
              </a:ext>
            </a:extLst>
          </p:cNvPr>
          <p:cNvSpPr>
            <a:spLocks/>
          </p:cNvSpPr>
          <p:nvPr/>
        </p:nvSpPr>
        <p:spPr bwMode="auto">
          <a:xfrm>
            <a:off x="3048000" y="304800"/>
            <a:ext cx="5791200" cy="5768975"/>
          </a:xfrm>
          <a:custGeom>
            <a:avLst/>
            <a:gdLst>
              <a:gd name="T0" fmla="*/ 2160 w 3423"/>
              <a:gd name="T1" fmla="*/ 0 h 3744"/>
              <a:gd name="T2" fmla="*/ 3423 w 3423"/>
              <a:gd name="T3" fmla="*/ 2562 h 3744"/>
              <a:gd name="T4" fmla="*/ 624 w 3423"/>
              <a:gd name="T5" fmla="*/ 3744 h 3744"/>
              <a:gd name="T6" fmla="*/ 0 w 3423"/>
              <a:gd name="T7" fmla="*/ 912 h 3744"/>
              <a:gd name="T8" fmla="*/ 2160 w 3423"/>
              <a:gd name="T9" fmla="*/ 0 h 37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23"/>
              <a:gd name="T16" fmla="*/ 0 h 3744"/>
              <a:gd name="T17" fmla="*/ 3423 w 3423"/>
              <a:gd name="T18" fmla="*/ 3744 h 37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23" h="3744">
                <a:moveTo>
                  <a:pt x="2160" y="0"/>
                </a:moveTo>
                <a:lnTo>
                  <a:pt x="3423" y="2562"/>
                </a:lnTo>
                <a:lnTo>
                  <a:pt x="624" y="3744"/>
                </a:lnTo>
                <a:lnTo>
                  <a:pt x="0" y="912"/>
                </a:lnTo>
                <a:lnTo>
                  <a:pt x="2160" y="0"/>
                </a:lnTo>
                <a:close/>
              </a:path>
            </a:pathLst>
          </a:custGeom>
          <a:solidFill>
            <a:srgbClr val="C8E0FF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8436" name="Rectangle 2">
            <a:extLst>
              <a:ext uri="{FF2B5EF4-FFF2-40B4-BE49-F238E27FC236}">
                <a16:creationId xmlns:a16="http://schemas.microsoft.com/office/drawing/2014/main" id="{45E466FE-B11E-DD4B-82E9-906E92DDAB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89038" y="1277938"/>
            <a:ext cx="4867275" cy="4316412"/>
          </a:xfrm>
        </p:spPr>
        <p:txBody>
          <a:bodyPr/>
          <a:lstStyle/>
          <a:p>
            <a:pPr algn="r" eaLnBrk="1" hangingPunct="1"/>
            <a:r>
              <a:rPr lang="en-US" altLang="en-US" sz="6000"/>
              <a:t>Completely</a:t>
            </a:r>
            <a:br>
              <a:rPr lang="en-US" altLang="en-US" sz="6000"/>
            </a:br>
            <a:r>
              <a:rPr lang="en-US" altLang="en-US" sz="6000"/>
              <a:t>Neutral Evidential Support</a:t>
            </a:r>
            <a:endParaRPr lang="en-US" altLang="en-US" sz="7200"/>
          </a:p>
        </p:txBody>
      </p:sp>
      <p:sp>
        <p:nvSpPr>
          <p:cNvPr id="18437" name="Rectangle 3">
            <a:extLst>
              <a:ext uri="{FF2B5EF4-FFF2-40B4-BE49-F238E27FC236}">
                <a16:creationId xmlns:a16="http://schemas.microsoft.com/office/drawing/2014/main" id="{D72CC0F7-67D8-C44A-9288-E6A058677D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>
            <a:extLst>
              <a:ext uri="{FF2B5EF4-FFF2-40B4-BE49-F238E27FC236}">
                <a16:creationId xmlns:a16="http://schemas.microsoft.com/office/drawing/2014/main" id="{0FF22323-CB5A-9943-983E-3A6CABAF8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F212496C-982F-B349-85AE-D2F3E44EB083}" type="slidenum">
              <a:rPr lang="en-US" altLang="en-US" sz="1400"/>
              <a:pPr/>
              <a:t>5</a:t>
            </a:fld>
            <a:endParaRPr lang="en-US" altLang="en-US" sz="14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7369EF03-AB82-3649-8677-62B2878A39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177213" cy="609600"/>
          </a:xfrm>
        </p:spPr>
        <p:txBody>
          <a:bodyPr/>
          <a:lstStyle/>
          <a:p>
            <a:pPr algn="r" eaLnBrk="1" hangingPunct="1"/>
            <a:r>
              <a:rPr lang="en-US" altLang="en-US"/>
              <a:t>Unconnected Parallel Universes:</a:t>
            </a:r>
            <a:r>
              <a:rPr lang="en-US" altLang="en-US" sz="2100"/>
              <a:t> Completely Neutral Support</a:t>
            </a:r>
            <a:endParaRPr lang="en-US" altLang="en-US"/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E64AF5B5-D3A5-4243-A28A-BBF70513B6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 </a:t>
            </a:r>
          </a:p>
        </p:txBody>
      </p:sp>
      <p:pic>
        <p:nvPicPr>
          <p:cNvPr id="20485" name="Picture 4" descr="deepfield_red">
            <a:extLst>
              <a:ext uri="{FF2B5EF4-FFF2-40B4-BE49-F238E27FC236}">
                <a16:creationId xmlns:a16="http://schemas.microsoft.com/office/drawing/2014/main" id="{AE75B163-EE58-F549-BBE1-27E7A04FAE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575" y="1446213"/>
            <a:ext cx="3052763" cy="203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6" name="Picture 5" descr="deepfield_blue">
            <a:extLst>
              <a:ext uri="{FF2B5EF4-FFF2-40B4-BE49-F238E27FC236}">
                <a16:creationId xmlns:a16="http://schemas.microsoft.com/office/drawing/2014/main" id="{EB41047A-0F32-2645-80F8-C730369D90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438" y="2359025"/>
            <a:ext cx="3009900" cy="200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7" name="Picture 6" descr="deepfield_green">
            <a:extLst>
              <a:ext uri="{FF2B5EF4-FFF2-40B4-BE49-F238E27FC236}">
                <a16:creationId xmlns:a16="http://schemas.microsoft.com/office/drawing/2014/main" id="{DA349AED-12CD-7748-B182-F30039B479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6575" y="3352800"/>
            <a:ext cx="3052763" cy="203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8" name="Rectangle 7">
            <a:extLst>
              <a:ext uri="{FF2B5EF4-FFF2-40B4-BE49-F238E27FC236}">
                <a16:creationId xmlns:a16="http://schemas.microsoft.com/office/drawing/2014/main" id="{D2D397C3-772F-044B-A7D9-AFE4B5C19E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7663" y="1304925"/>
            <a:ext cx="203993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/>
              <a:t>Same laws, but constants undetermined.</a:t>
            </a:r>
          </a:p>
        </p:txBody>
      </p:sp>
      <p:sp>
        <p:nvSpPr>
          <p:cNvPr id="20489" name="Rectangle 8">
            <a:extLst>
              <a:ext uri="{FF2B5EF4-FFF2-40B4-BE49-F238E27FC236}">
                <a16:creationId xmlns:a16="http://schemas.microsoft.com/office/drawing/2014/main" id="{CC501DFD-B826-364F-BE8F-B89996A5FF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5563" y="1460500"/>
            <a:ext cx="12541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solidFill>
                  <a:srgbClr val="FF0000"/>
                </a:solidFill>
              </a:rPr>
              <a:t>h = ? c = ?</a:t>
            </a:r>
          </a:p>
          <a:p>
            <a:r>
              <a:rPr lang="en-US" altLang="en-US" sz="2000">
                <a:solidFill>
                  <a:srgbClr val="FF0000"/>
                </a:solidFill>
              </a:rPr>
              <a:t>G = ? …</a:t>
            </a:r>
          </a:p>
        </p:txBody>
      </p:sp>
      <p:sp>
        <p:nvSpPr>
          <p:cNvPr id="20490" name="Rectangle 9">
            <a:extLst>
              <a:ext uri="{FF2B5EF4-FFF2-40B4-BE49-F238E27FC236}">
                <a16:creationId xmlns:a16="http://schemas.microsoft.com/office/drawing/2014/main" id="{504CB779-A705-B940-B853-E70C806D03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2925" y="2433638"/>
            <a:ext cx="12541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solidFill>
                  <a:srgbClr val="0000FF"/>
                </a:solidFill>
              </a:rPr>
              <a:t>h = ? c = ?</a:t>
            </a:r>
          </a:p>
          <a:p>
            <a:r>
              <a:rPr lang="en-US" altLang="en-US" sz="2000">
                <a:solidFill>
                  <a:srgbClr val="0000FF"/>
                </a:solidFill>
              </a:rPr>
              <a:t>G = ? …</a:t>
            </a:r>
          </a:p>
        </p:txBody>
      </p:sp>
      <p:sp>
        <p:nvSpPr>
          <p:cNvPr id="20491" name="Rectangle 10">
            <a:extLst>
              <a:ext uri="{FF2B5EF4-FFF2-40B4-BE49-F238E27FC236}">
                <a16:creationId xmlns:a16="http://schemas.microsoft.com/office/drawing/2014/main" id="{0EADE13F-FC91-F94C-95E5-E3DA0F340F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0788" y="3556000"/>
            <a:ext cx="12541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solidFill>
                  <a:srgbClr val="00FF00"/>
                </a:solidFill>
              </a:rPr>
              <a:t>h = ? c = ?</a:t>
            </a:r>
          </a:p>
          <a:p>
            <a:r>
              <a:rPr lang="en-US" altLang="en-US" sz="2000">
                <a:solidFill>
                  <a:srgbClr val="00FF00"/>
                </a:solidFill>
              </a:rPr>
              <a:t>G = ? …</a:t>
            </a:r>
          </a:p>
        </p:txBody>
      </p:sp>
      <p:grpSp>
        <p:nvGrpSpPr>
          <p:cNvPr id="2" name="Group 38">
            <a:extLst>
              <a:ext uri="{FF2B5EF4-FFF2-40B4-BE49-F238E27FC236}">
                <a16:creationId xmlns:a16="http://schemas.microsoft.com/office/drawing/2014/main" id="{57EEC280-32FA-D64A-A722-92FA1B7329AD}"/>
              </a:ext>
            </a:extLst>
          </p:cNvPr>
          <p:cNvGrpSpPr>
            <a:grpSpLocks/>
          </p:cNvGrpSpPr>
          <p:nvPr/>
        </p:nvGrpSpPr>
        <p:grpSpPr bwMode="auto">
          <a:xfrm>
            <a:off x="1644650" y="2713038"/>
            <a:ext cx="7080250" cy="3898900"/>
            <a:chOff x="1036" y="1709"/>
            <a:chExt cx="4460" cy="2456"/>
          </a:xfrm>
        </p:grpSpPr>
        <p:sp>
          <p:nvSpPr>
            <p:cNvPr id="20493" name="Rectangle 13">
              <a:extLst>
                <a:ext uri="{FF2B5EF4-FFF2-40B4-BE49-F238E27FC236}">
                  <a16:creationId xmlns:a16="http://schemas.microsoft.com/office/drawing/2014/main" id="{CCEDBB08-DAD2-104E-8049-95B294730A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1709"/>
              <a:ext cx="1286" cy="15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000"/>
                <a:t>Background evidence is neutral on whether h lies</a:t>
              </a:r>
            </a:p>
            <a:p>
              <a:r>
                <a:rPr lang="en-US" altLang="en-US" sz="2000"/>
                <a:t>in </a:t>
              </a:r>
              <a:r>
                <a:rPr lang="en-US" altLang="en-US" sz="2000">
                  <a:solidFill>
                    <a:srgbClr val="00FF00"/>
                  </a:solidFill>
                </a:rPr>
                <a:t>some tiny interval</a:t>
              </a:r>
              <a:r>
                <a:rPr lang="en-US" altLang="en-US" sz="2000"/>
                <a:t> </a:t>
              </a:r>
            </a:p>
            <a:p>
              <a:r>
                <a:rPr lang="en-US" altLang="en-US" sz="2000"/>
                <a:t>or</a:t>
              </a:r>
            </a:p>
            <a:p>
              <a:r>
                <a:rPr lang="en-US" altLang="en-US" sz="2000">
                  <a:solidFill>
                    <a:srgbClr val="FF00FF"/>
                  </a:solidFill>
                </a:rPr>
                <a:t>outside it</a:t>
              </a:r>
              <a:r>
                <a:rPr lang="en-US" altLang="en-US" sz="2000"/>
                <a:t>.</a:t>
              </a:r>
            </a:p>
          </p:txBody>
        </p:sp>
        <p:grpSp>
          <p:nvGrpSpPr>
            <p:cNvPr id="20494" name="Group 37">
              <a:extLst>
                <a:ext uri="{FF2B5EF4-FFF2-40B4-BE49-F238E27FC236}">
                  <a16:creationId xmlns:a16="http://schemas.microsoft.com/office/drawing/2014/main" id="{E1B9A875-863E-8F40-BFFF-105F90828BE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36" y="3656"/>
              <a:ext cx="4102" cy="509"/>
              <a:chOff x="1036" y="3656"/>
              <a:chExt cx="4102" cy="509"/>
            </a:xfrm>
          </p:grpSpPr>
          <p:sp>
            <p:nvSpPr>
              <p:cNvPr id="20495" name="Freeform 12">
                <a:extLst>
                  <a:ext uri="{FF2B5EF4-FFF2-40B4-BE49-F238E27FC236}">
                    <a16:creationId xmlns:a16="http://schemas.microsoft.com/office/drawing/2014/main" id="{49C1C82C-C885-FC47-A128-45BEF20CBE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33" y="3899"/>
                <a:ext cx="3503" cy="14"/>
              </a:xfrm>
              <a:custGeom>
                <a:avLst/>
                <a:gdLst>
                  <a:gd name="T0" fmla="*/ 0 w 3503"/>
                  <a:gd name="T1" fmla="*/ 0 h 14"/>
                  <a:gd name="T2" fmla="*/ 1168 w 3503"/>
                  <a:gd name="T3" fmla="*/ 12 h 14"/>
                  <a:gd name="T4" fmla="*/ 2448 w 3503"/>
                  <a:gd name="T5" fmla="*/ 12 h 14"/>
                  <a:gd name="T6" fmla="*/ 3503 w 3503"/>
                  <a:gd name="T7" fmla="*/ 12 h 1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503"/>
                  <a:gd name="T13" fmla="*/ 0 h 14"/>
                  <a:gd name="T14" fmla="*/ 3503 w 3503"/>
                  <a:gd name="T15" fmla="*/ 14 h 1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503" h="14">
                    <a:moveTo>
                      <a:pt x="0" y="0"/>
                    </a:moveTo>
                    <a:cubicBezTo>
                      <a:pt x="195" y="2"/>
                      <a:pt x="760" y="10"/>
                      <a:pt x="1168" y="12"/>
                    </a:cubicBezTo>
                    <a:cubicBezTo>
                      <a:pt x="1576" y="14"/>
                      <a:pt x="2059" y="12"/>
                      <a:pt x="2448" y="12"/>
                    </a:cubicBezTo>
                    <a:cubicBezTo>
                      <a:pt x="2837" y="12"/>
                      <a:pt x="3283" y="12"/>
                      <a:pt x="3503" y="12"/>
                    </a:cubicBez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0496" name="Rectangle 14">
                <a:extLst>
                  <a:ext uri="{FF2B5EF4-FFF2-40B4-BE49-F238E27FC236}">
                    <a16:creationId xmlns:a16="http://schemas.microsoft.com/office/drawing/2014/main" id="{29C801ED-948E-094B-9C0E-76CEC2C233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59" y="3953"/>
                <a:ext cx="18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US" altLang="en-US"/>
                  <a:t>0</a:t>
                </a:r>
              </a:p>
            </p:txBody>
          </p:sp>
          <p:sp>
            <p:nvSpPr>
              <p:cNvPr id="20497" name="Rectangle 15">
                <a:extLst>
                  <a:ext uri="{FF2B5EF4-FFF2-40B4-BE49-F238E27FC236}">
                    <a16:creationId xmlns:a16="http://schemas.microsoft.com/office/drawing/2014/main" id="{B45437B0-077A-E443-A990-97C6990E1D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8" y="3947"/>
                <a:ext cx="18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US" altLang="en-US"/>
                  <a:t>1</a:t>
                </a:r>
              </a:p>
            </p:txBody>
          </p:sp>
          <p:sp>
            <p:nvSpPr>
              <p:cNvPr id="20498" name="Rectangle 16">
                <a:extLst>
                  <a:ext uri="{FF2B5EF4-FFF2-40B4-BE49-F238E27FC236}">
                    <a16:creationId xmlns:a16="http://schemas.microsoft.com/office/drawing/2014/main" id="{495FC275-3FB5-A843-95FA-28194E7AE8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11" y="3947"/>
                <a:ext cx="18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US" altLang="en-US"/>
                  <a:t>2</a:t>
                </a:r>
              </a:p>
            </p:txBody>
          </p:sp>
          <p:sp>
            <p:nvSpPr>
              <p:cNvPr id="20499" name="Rectangle 17">
                <a:extLst>
                  <a:ext uri="{FF2B5EF4-FFF2-40B4-BE49-F238E27FC236}">
                    <a16:creationId xmlns:a16="http://schemas.microsoft.com/office/drawing/2014/main" id="{9D06AF09-6F32-1C49-8CEE-E9F6D3AA81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17" y="3947"/>
                <a:ext cx="18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US" altLang="en-US"/>
                  <a:t>3</a:t>
                </a:r>
              </a:p>
            </p:txBody>
          </p:sp>
          <p:sp>
            <p:nvSpPr>
              <p:cNvPr id="20500" name="Rectangle 18">
                <a:extLst>
                  <a:ext uri="{FF2B5EF4-FFF2-40B4-BE49-F238E27FC236}">
                    <a16:creationId xmlns:a16="http://schemas.microsoft.com/office/drawing/2014/main" id="{EC8E115C-A7FA-804B-8235-96A0A5FB71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98" y="3953"/>
                <a:ext cx="18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US" altLang="en-US"/>
                  <a:t>4</a:t>
                </a:r>
              </a:p>
            </p:txBody>
          </p:sp>
          <p:sp>
            <p:nvSpPr>
              <p:cNvPr id="20501" name="Rectangle 19">
                <a:extLst>
                  <a:ext uri="{FF2B5EF4-FFF2-40B4-BE49-F238E27FC236}">
                    <a16:creationId xmlns:a16="http://schemas.microsoft.com/office/drawing/2014/main" id="{CC64FE57-83E8-CF43-B1BB-DD8AD3BE28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8" y="3947"/>
                <a:ext cx="18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US" altLang="en-US"/>
                  <a:t>5</a:t>
                </a:r>
              </a:p>
            </p:txBody>
          </p:sp>
          <p:sp>
            <p:nvSpPr>
              <p:cNvPr id="20502" name="Freeform 20">
                <a:extLst>
                  <a:ext uri="{FF2B5EF4-FFF2-40B4-BE49-F238E27FC236}">
                    <a16:creationId xmlns:a16="http://schemas.microsoft.com/office/drawing/2014/main" id="{173E5B99-7460-D449-9214-07DDF95BEA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9" y="3800"/>
                <a:ext cx="119" cy="1"/>
              </a:xfrm>
              <a:custGeom>
                <a:avLst/>
                <a:gdLst>
                  <a:gd name="T0" fmla="*/ 0 w 119"/>
                  <a:gd name="T1" fmla="*/ 0 h 1"/>
                  <a:gd name="T2" fmla="*/ 119 w 119"/>
                  <a:gd name="T3" fmla="*/ 0 h 1"/>
                  <a:gd name="T4" fmla="*/ 0 60000 65536"/>
                  <a:gd name="T5" fmla="*/ 0 60000 65536"/>
                  <a:gd name="T6" fmla="*/ 0 w 119"/>
                  <a:gd name="T7" fmla="*/ 0 h 1"/>
                  <a:gd name="T8" fmla="*/ 119 w 119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9" h="1">
                    <a:moveTo>
                      <a:pt x="0" y="0"/>
                    </a:moveTo>
                    <a:cubicBezTo>
                      <a:pt x="20" y="0"/>
                      <a:pt x="94" y="0"/>
                      <a:pt x="119" y="0"/>
                    </a:cubicBezTo>
                  </a:path>
                </a:pathLst>
              </a:custGeom>
              <a:noFill/>
              <a:ln w="76200">
                <a:solidFill>
                  <a:srgbClr val="00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0503" name="Freeform 22">
                <a:extLst>
                  <a:ext uri="{FF2B5EF4-FFF2-40B4-BE49-F238E27FC236}">
                    <a16:creationId xmlns:a16="http://schemas.microsoft.com/office/drawing/2014/main" id="{9059D194-1B21-9940-BD48-609882F14B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0" y="3802"/>
                <a:ext cx="1446" cy="8"/>
              </a:xfrm>
              <a:custGeom>
                <a:avLst/>
                <a:gdLst>
                  <a:gd name="T0" fmla="*/ 0 w 1446"/>
                  <a:gd name="T1" fmla="*/ 0 h 8"/>
                  <a:gd name="T2" fmla="*/ 1446 w 1446"/>
                  <a:gd name="T3" fmla="*/ 8 h 8"/>
                  <a:gd name="T4" fmla="*/ 0 60000 65536"/>
                  <a:gd name="T5" fmla="*/ 0 60000 65536"/>
                  <a:gd name="T6" fmla="*/ 0 w 1446"/>
                  <a:gd name="T7" fmla="*/ 0 h 8"/>
                  <a:gd name="T8" fmla="*/ 1446 w 1446"/>
                  <a:gd name="T9" fmla="*/ 8 h 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446" h="8">
                    <a:moveTo>
                      <a:pt x="0" y="0"/>
                    </a:moveTo>
                    <a:cubicBezTo>
                      <a:pt x="241" y="1"/>
                      <a:pt x="1145" y="6"/>
                      <a:pt x="1446" y="8"/>
                    </a:cubicBezTo>
                  </a:path>
                </a:pathLst>
              </a:custGeom>
              <a:noFill/>
              <a:ln w="76200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0504" name="Freeform 23">
                <a:extLst>
                  <a:ext uri="{FF2B5EF4-FFF2-40B4-BE49-F238E27FC236}">
                    <a16:creationId xmlns:a16="http://schemas.microsoft.com/office/drawing/2014/main" id="{EC10423B-B5BE-934A-9FD6-54D9961460C3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1376" y="3775"/>
                <a:ext cx="1645" cy="27"/>
              </a:xfrm>
              <a:custGeom>
                <a:avLst/>
                <a:gdLst>
                  <a:gd name="T0" fmla="*/ 0 w 119"/>
                  <a:gd name="T1" fmla="*/ 0 h 1"/>
                  <a:gd name="T2" fmla="*/ 119 w 119"/>
                  <a:gd name="T3" fmla="*/ 0 h 1"/>
                  <a:gd name="T4" fmla="*/ 0 60000 65536"/>
                  <a:gd name="T5" fmla="*/ 0 60000 65536"/>
                  <a:gd name="T6" fmla="*/ 0 w 119"/>
                  <a:gd name="T7" fmla="*/ 0 h 1"/>
                  <a:gd name="T8" fmla="*/ 119 w 119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9" h="1">
                    <a:moveTo>
                      <a:pt x="0" y="0"/>
                    </a:moveTo>
                    <a:cubicBezTo>
                      <a:pt x="20" y="0"/>
                      <a:pt x="94" y="0"/>
                      <a:pt x="119" y="0"/>
                    </a:cubicBezTo>
                  </a:path>
                </a:pathLst>
              </a:custGeom>
              <a:noFill/>
              <a:ln w="76200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0505" name="Rectangle 24">
                <a:extLst>
                  <a:ext uri="{FF2B5EF4-FFF2-40B4-BE49-F238E27FC236}">
                    <a16:creationId xmlns:a16="http://schemas.microsoft.com/office/drawing/2014/main" id="{0357D932-A2CB-8D4D-9807-D6259335BE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36" y="3656"/>
                <a:ext cx="260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US" altLang="en-US" sz="3600"/>
                  <a:t>h</a:t>
                </a:r>
              </a:p>
            </p:txBody>
          </p:sp>
          <p:sp>
            <p:nvSpPr>
              <p:cNvPr id="20506" name="Line 27">
                <a:extLst>
                  <a:ext uri="{FF2B5EF4-FFF2-40B4-BE49-F238E27FC236}">
                    <a16:creationId xmlns:a16="http://schemas.microsoft.com/office/drawing/2014/main" id="{DC5C2978-4E25-7247-874D-6CA410E7F5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39" y="385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7" name="Line 28">
                <a:extLst>
                  <a:ext uri="{FF2B5EF4-FFF2-40B4-BE49-F238E27FC236}">
                    <a16:creationId xmlns:a16="http://schemas.microsoft.com/office/drawing/2014/main" id="{901325BC-16C1-7F42-A19F-82FE63D709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67" y="385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8" name="Line 29">
                <a:extLst>
                  <a:ext uri="{FF2B5EF4-FFF2-40B4-BE49-F238E27FC236}">
                    <a16:creationId xmlns:a16="http://schemas.microsoft.com/office/drawing/2014/main" id="{11789AB5-B44D-4144-BD40-4501216583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90" y="385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9" name="Line 30">
                <a:extLst>
                  <a:ext uri="{FF2B5EF4-FFF2-40B4-BE49-F238E27FC236}">
                    <a16:creationId xmlns:a16="http://schemas.microsoft.com/office/drawing/2014/main" id="{8E8A63D6-36EF-8349-9A0C-9EF2C0A89A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06" y="385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0" name="Line 31">
                <a:extLst>
                  <a:ext uri="{FF2B5EF4-FFF2-40B4-BE49-F238E27FC236}">
                    <a16:creationId xmlns:a16="http://schemas.microsoft.com/office/drawing/2014/main" id="{E9E8EB2D-15E8-1648-905D-A74726EB1A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93" y="385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1" name="Line 32">
                <a:extLst>
                  <a:ext uri="{FF2B5EF4-FFF2-40B4-BE49-F238E27FC236}">
                    <a16:creationId xmlns:a16="http://schemas.microsoft.com/office/drawing/2014/main" id="{A937E4E6-3122-9B4A-B96E-FDAE4EF2D8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03" y="385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2" name="Line 33">
                <a:extLst>
                  <a:ext uri="{FF2B5EF4-FFF2-40B4-BE49-F238E27FC236}">
                    <a16:creationId xmlns:a16="http://schemas.microsoft.com/office/drawing/2014/main" id="{C03E1044-BB56-9A42-89F9-024D4FB761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901" y="3911"/>
                <a:ext cx="95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3" name="Line 34">
                <a:extLst>
                  <a:ext uri="{FF2B5EF4-FFF2-40B4-BE49-F238E27FC236}">
                    <a16:creationId xmlns:a16="http://schemas.microsoft.com/office/drawing/2014/main" id="{02E8C119-3A01-0949-A521-1A040F8F4A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43" y="3911"/>
                <a:ext cx="95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4" name="Line 35">
                <a:extLst>
                  <a:ext uri="{FF2B5EF4-FFF2-40B4-BE49-F238E27FC236}">
                    <a16:creationId xmlns:a16="http://schemas.microsoft.com/office/drawing/2014/main" id="{FC9A58D5-8051-DC46-AF53-B542DED191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42" y="3805"/>
                <a:ext cx="95" cy="0"/>
              </a:xfrm>
              <a:prstGeom prst="line">
                <a:avLst/>
              </a:prstGeom>
              <a:noFill/>
              <a:ln w="76200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5" name="Line 36">
                <a:extLst>
                  <a:ext uri="{FF2B5EF4-FFF2-40B4-BE49-F238E27FC236}">
                    <a16:creationId xmlns:a16="http://schemas.microsoft.com/office/drawing/2014/main" id="{23F557FF-3C66-8346-8484-18F939E413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984" y="3805"/>
                <a:ext cx="95" cy="0"/>
              </a:xfrm>
              <a:prstGeom prst="line">
                <a:avLst/>
              </a:prstGeom>
              <a:noFill/>
              <a:ln w="76200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>
            <a:extLst>
              <a:ext uri="{FF2B5EF4-FFF2-40B4-BE49-F238E27FC236}">
                <a16:creationId xmlns:a16="http://schemas.microsoft.com/office/drawing/2014/main" id="{E5C60540-2BE1-2941-A501-0FA2B4DEE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4C95BF63-F921-4548-9242-97778BAF8269}" type="slidenum">
              <a:rPr lang="en-US" altLang="en-US" sz="1400"/>
              <a:pPr/>
              <a:t>6</a:t>
            </a:fld>
            <a:endParaRPr lang="en-US" altLang="en-US" sz="14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5D99B38E-C38C-A546-9F80-2A58881175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0850" y="609600"/>
            <a:ext cx="8693150" cy="609600"/>
          </a:xfrm>
        </p:spPr>
        <p:txBody>
          <a:bodyPr/>
          <a:lstStyle/>
          <a:p>
            <a:pPr eaLnBrk="1" hangingPunct="1"/>
            <a:r>
              <a:rPr lang="en-US" altLang="en-US"/>
              <a:t>Parallel Universes Born in a Singularity: </a:t>
            </a:r>
            <a:r>
              <a:rPr lang="en-US" altLang="en-US" sz="2100"/>
              <a:t>Disfavoring Evidence</a:t>
            </a:r>
            <a:endParaRPr lang="en-US" altLang="en-US"/>
          </a:p>
        </p:txBody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22D3E844-0B1E-CF46-8B7E-979FF10CF0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 </a:t>
            </a:r>
          </a:p>
        </p:txBody>
      </p:sp>
      <p:pic>
        <p:nvPicPr>
          <p:cNvPr id="22533" name="Picture 4" descr="deepfield_red">
            <a:extLst>
              <a:ext uri="{FF2B5EF4-FFF2-40B4-BE49-F238E27FC236}">
                <a16:creationId xmlns:a16="http://schemas.microsoft.com/office/drawing/2014/main" id="{F28B075A-E070-784E-AA03-D8875DC79B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7575" y="1373188"/>
            <a:ext cx="3052763" cy="203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4" name="Picture 5" descr="deepfield_blue">
            <a:extLst>
              <a:ext uri="{FF2B5EF4-FFF2-40B4-BE49-F238E27FC236}">
                <a16:creationId xmlns:a16="http://schemas.microsoft.com/office/drawing/2014/main" id="{7A88C41E-F09A-D046-9D9D-9A8F6ED978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1438" y="2286000"/>
            <a:ext cx="3009900" cy="200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5" name="Picture 6" descr="deepfield_green">
            <a:extLst>
              <a:ext uri="{FF2B5EF4-FFF2-40B4-BE49-F238E27FC236}">
                <a16:creationId xmlns:a16="http://schemas.microsoft.com/office/drawing/2014/main" id="{AC23C796-A768-F54C-81F4-F5D7E3A450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0575" y="3279775"/>
            <a:ext cx="3052763" cy="203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6" name="Rectangle 7">
            <a:extLst>
              <a:ext uri="{FF2B5EF4-FFF2-40B4-BE49-F238E27FC236}">
                <a16:creationId xmlns:a16="http://schemas.microsoft.com/office/drawing/2014/main" id="{4D9017F9-DC1C-CB42-9D1D-F7F1083DD7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1013" y="1304925"/>
            <a:ext cx="2251075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/>
              <a:t>Stochastic law assigns probabilities to values of constants.</a:t>
            </a:r>
          </a:p>
        </p:txBody>
      </p:sp>
      <p:sp>
        <p:nvSpPr>
          <p:cNvPr id="22537" name="Rectangle 8">
            <a:extLst>
              <a:ext uri="{FF2B5EF4-FFF2-40B4-BE49-F238E27FC236}">
                <a16:creationId xmlns:a16="http://schemas.microsoft.com/office/drawing/2014/main" id="{83AC9960-6DAB-6646-922E-26B3514066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5563" y="1450975"/>
            <a:ext cx="1441450" cy="701675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 b="1">
                <a:solidFill>
                  <a:srgbClr val="FF0000"/>
                </a:solidFill>
              </a:rPr>
              <a:t>P(h</a:t>
            </a:r>
            <a:r>
              <a:rPr lang="en-US" altLang="en-US" sz="1800" b="1" baseline="-25000">
                <a:solidFill>
                  <a:srgbClr val="FF0000"/>
                </a:solidFill>
              </a:rPr>
              <a:t>1</a:t>
            </a:r>
            <a:r>
              <a:rPr lang="en-US" altLang="en-US" sz="2000" b="1">
                <a:solidFill>
                  <a:srgbClr val="FF0000"/>
                </a:solidFill>
              </a:rPr>
              <a:t>) = 0.01</a:t>
            </a:r>
          </a:p>
          <a:p>
            <a:r>
              <a:rPr lang="en-US" altLang="en-US" sz="2000" b="1">
                <a:solidFill>
                  <a:srgbClr val="FF0000"/>
                </a:solidFill>
              </a:rPr>
              <a:t>…</a:t>
            </a:r>
            <a:endParaRPr lang="en-US" altLang="en-US" sz="2000">
              <a:solidFill>
                <a:srgbClr val="FF0000"/>
              </a:solidFill>
            </a:endParaRPr>
          </a:p>
        </p:txBody>
      </p:sp>
      <p:sp>
        <p:nvSpPr>
          <p:cNvPr id="22538" name="Rectangle 9">
            <a:extLst>
              <a:ext uri="{FF2B5EF4-FFF2-40B4-BE49-F238E27FC236}">
                <a16:creationId xmlns:a16="http://schemas.microsoft.com/office/drawing/2014/main" id="{FC1C8A82-52AE-714A-945D-E783AE6906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2425" y="2392363"/>
            <a:ext cx="1447800" cy="701675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 b="1">
                <a:solidFill>
                  <a:srgbClr val="0000FF"/>
                </a:solidFill>
              </a:rPr>
              <a:t>P(h</a:t>
            </a:r>
            <a:r>
              <a:rPr lang="en-US" altLang="en-US" sz="2000" b="1" baseline="-25000">
                <a:solidFill>
                  <a:srgbClr val="0000FF"/>
                </a:solidFill>
              </a:rPr>
              <a:t>2</a:t>
            </a:r>
            <a:r>
              <a:rPr lang="en-US" altLang="en-US" sz="2000" b="1">
                <a:solidFill>
                  <a:srgbClr val="0000FF"/>
                </a:solidFill>
              </a:rPr>
              <a:t>) = 0.01</a:t>
            </a:r>
          </a:p>
          <a:p>
            <a:r>
              <a:rPr lang="en-US" altLang="en-US" sz="2000" b="1">
                <a:solidFill>
                  <a:srgbClr val="0000FF"/>
                </a:solidFill>
              </a:rPr>
              <a:t>…</a:t>
            </a:r>
          </a:p>
        </p:txBody>
      </p:sp>
      <p:sp>
        <p:nvSpPr>
          <p:cNvPr id="22539" name="Rectangle 10">
            <a:extLst>
              <a:ext uri="{FF2B5EF4-FFF2-40B4-BE49-F238E27FC236}">
                <a16:creationId xmlns:a16="http://schemas.microsoft.com/office/drawing/2014/main" id="{484D4CB1-6937-4D4E-9D2A-EB5E312E77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0925" y="3408363"/>
            <a:ext cx="1447800" cy="701675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 b="1">
                <a:solidFill>
                  <a:srgbClr val="00FF00"/>
                </a:solidFill>
              </a:rPr>
              <a:t>P(h</a:t>
            </a:r>
            <a:r>
              <a:rPr lang="en-US" altLang="en-US" sz="2000" b="1" baseline="-25000">
                <a:solidFill>
                  <a:srgbClr val="00FF00"/>
                </a:solidFill>
              </a:rPr>
              <a:t>3</a:t>
            </a:r>
            <a:r>
              <a:rPr lang="en-US" altLang="en-US" sz="2000" b="1">
                <a:solidFill>
                  <a:srgbClr val="00FF00"/>
                </a:solidFill>
              </a:rPr>
              <a:t>) = 0.01</a:t>
            </a:r>
          </a:p>
          <a:p>
            <a:r>
              <a:rPr lang="en-US" altLang="en-US" sz="2000" b="1">
                <a:solidFill>
                  <a:srgbClr val="00FF00"/>
                </a:solidFill>
              </a:rPr>
              <a:t> …</a:t>
            </a:r>
          </a:p>
        </p:txBody>
      </p:sp>
      <p:pic>
        <p:nvPicPr>
          <p:cNvPr id="22540" name="Picture 23" descr="big_bang">
            <a:extLst>
              <a:ext uri="{FF2B5EF4-FFF2-40B4-BE49-F238E27FC236}">
                <a16:creationId xmlns:a16="http://schemas.microsoft.com/office/drawing/2014/main" id="{25505F71-C730-1A41-9AB5-1623D89DF4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" y="3902075"/>
            <a:ext cx="1209675" cy="119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41" name="Line 28">
            <a:extLst>
              <a:ext uri="{FF2B5EF4-FFF2-40B4-BE49-F238E27FC236}">
                <a16:creationId xmlns:a16="http://schemas.microsoft.com/office/drawing/2014/main" id="{ED7898AD-512A-EC4E-99E9-512816EB0FF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6750" y="1449388"/>
            <a:ext cx="1428750" cy="240347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2" name="Line 29">
            <a:extLst>
              <a:ext uri="{FF2B5EF4-FFF2-40B4-BE49-F238E27FC236}">
                <a16:creationId xmlns:a16="http://schemas.microsoft.com/office/drawing/2014/main" id="{6B278B1E-5DC5-7E4F-980B-EDF0CE4904D2}"/>
              </a:ext>
            </a:extLst>
          </p:cNvPr>
          <p:cNvSpPr>
            <a:spLocks noChangeShapeType="1"/>
          </p:cNvSpPr>
          <p:nvPr/>
        </p:nvSpPr>
        <p:spPr bwMode="auto">
          <a:xfrm>
            <a:off x="1884363" y="5122863"/>
            <a:ext cx="1301750" cy="1365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3" name="Line 30">
            <a:extLst>
              <a:ext uri="{FF2B5EF4-FFF2-40B4-BE49-F238E27FC236}">
                <a16:creationId xmlns:a16="http://schemas.microsoft.com/office/drawing/2014/main" id="{49409AD2-2459-A746-96E6-73E09389EF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09750" y="3440113"/>
            <a:ext cx="306388" cy="338137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4" name="Line 31">
            <a:extLst>
              <a:ext uri="{FF2B5EF4-FFF2-40B4-BE49-F238E27FC236}">
                <a16:creationId xmlns:a16="http://schemas.microsoft.com/office/drawing/2014/main" id="{781968F4-27E4-9E45-B069-33F50044552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68500" y="4306888"/>
            <a:ext cx="508000" cy="952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5" name="Line 32">
            <a:extLst>
              <a:ext uri="{FF2B5EF4-FFF2-40B4-BE49-F238E27FC236}">
                <a16:creationId xmlns:a16="http://schemas.microsoft.com/office/drawing/2014/main" id="{8AF864A9-A01E-0342-AFA2-3C7F22BC2A8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38250" y="2560638"/>
            <a:ext cx="773113" cy="12065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6" name="Line 33">
            <a:extLst>
              <a:ext uri="{FF2B5EF4-FFF2-40B4-BE49-F238E27FC236}">
                <a16:creationId xmlns:a16="http://schemas.microsoft.com/office/drawing/2014/main" id="{3D0ABD45-133B-F447-9CC5-954725A229A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9138" y="4730750"/>
            <a:ext cx="1101725" cy="952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7" name="Line 34">
            <a:extLst>
              <a:ext uri="{FF2B5EF4-FFF2-40B4-BE49-F238E27FC236}">
                <a16:creationId xmlns:a16="http://schemas.microsoft.com/office/drawing/2014/main" id="{C5707447-4108-D246-A907-C7828AE43BA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57388" y="3767138"/>
            <a:ext cx="539750" cy="2540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64">
            <a:extLst>
              <a:ext uri="{FF2B5EF4-FFF2-40B4-BE49-F238E27FC236}">
                <a16:creationId xmlns:a16="http://schemas.microsoft.com/office/drawing/2014/main" id="{93331121-3E71-5740-8883-0A0D20E7D280}"/>
              </a:ext>
            </a:extLst>
          </p:cNvPr>
          <p:cNvGrpSpPr>
            <a:grpSpLocks/>
          </p:cNvGrpSpPr>
          <p:nvPr/>
        </p:nvGrpSpPr>
        <p:grpSpPr bwMode="auto">
          <a:xfrm>
            <a:off x="1635125" y="2511425"/>
            <a:ext cx="7226300" cy="4127500"/>
            <a:chOff x="1030" y="1582"/>
            <a:chExt cx="4552" cy="2600"/>
          </a:xfrm>
        </p:grpSpPr>
        <p:sp>
          <p:nvSpPr>
            <p:cNvPr id="22549" name="Rectangle 12">
              <a:extLst>
                <a:ext uri="{FF2B5EF4-FFF2-40B4-BE49-F238E27FC236}">
                  <a16:creationId xmlns:a16="http://schemas.microsoft.com/office/drawing/2014/main" id="{F246A799-4A7C-6F45-8A1A-6AA6C465D9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96" y="1582"/>
              <a:ext cx="1286" cy="15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000"/>
                <a:t>Background evidence strongly disfavors h lying</a:t>
              </a:r>
            </a:p>
            <a:p>
              <a:r>
                <a:rPr lang="en-US" altLang="en-US" sz="2000"/>
                <a:t>in </a:t>
              </a:r>
              <a:r>
                <a:rPr lang="en-US" altLang="en-US" sz="2000">
                  <a:solidFill>
                    <a:srgbClr val="00FF00"/>
                  </a:solidFill>
                </a:rPr>
                <a:t>some tiny interval</a:t>
              </a:r>
              <a:r>
                <a:rPr lang="en-US" altLang="en-US" sz="2000"/>
                <a:t>; and strongly favors h </a:t>
              </a:r>
              <a:r>
                <a:rPr lang="en-US" altLang="en-US" sz="2000">
                  <a:solidFill>
                    <a:srgbClr val="FF00FF"/>
                  </a:solidFill>
                </a:rPr>
                <a:t>outside it</a:t>
              </a:r>
              <a:r>
                <a:rPr lang="en-US" altLang="en-US" sz="2000"/>
                <a:t>.</a:t>
              </a:r>
            </a:p>
          </p:txBody>
        </p:sp>
        <p:grpSp>
          <p:nvGrpSpPr>
            <p:cNvPr id="22550" name="Group 63">
              <a:extLst>
                <a:ext uri="{FF2B5EF4-FFF2-40B4-BE49-F238E27FC236}">
                  <a16:creationId xmlns:a16="http://schemas.microsoft.com/office/drawing/2014/main" id="{22914014-0AED-F542-B3CC-CBB993902C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30" y="3434"/>
              <a:ext cx="4102" cy="748"/>
              <a:chOff x="1030" y="3434"/>
              <a:chExt cx="4102" cy="748"/>
            </a:xfrm>
          </p:grpSpPr>
          <p:grpSp>
            <p:nvGrpSpPr>
              <p:cNvPr id="22551" name="Group 38">
                <a:extLst>
                  <a:ext uri="{FF2B5EF4-FFF2-40B4-BE49-F238E27FC236}">
                    <a16:creationId xmlns:a16="http://schemas.microsoft.com/office/drawing/2014/main" id="{31DC8101-6DCA-3644-82FF-A8609C4EE2D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030" y="3673"/>
                <a:ext cx="4102" cy="509"/>
                <a:chOff x="1036" y="3656"/>
                <a:chExt cx="4102" cy="509"/>
              </a:xfrm>
            </p:grpSpPr>
            <p:sp>
              <p:nvSpPr>
                <p:cNvPr id="22555" name="Freeform 39">
                  <a:extLst>
                    <a:ext uri="{FF2B5EF4-FFF2-40B4-BE49-F238E27FC236}">
                      <a16:creationId xmlns:a16="http://schemas.microsoft.com/office/drawing/2014/main" id="{1A799CE8-1019-5A4C-948D-7CBB7CF946B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33" y="3899"/>
                  <a:ext cx="3503" cy="14"/>
                </a:xfrm>
                <a:custGeom>
                  <a:avLst/>
                  <a:gdLst>
                    <a:gd name="T0" fmla="*/ 0 w 3503"/>
                    <a:gd name="T1" fmla="*/ 0 h 14"/>
                    <a:gd name="T2" fmla="*/ 1168 w 3503"/>
                    <a:gd name="T3" fmla="*/ 12 h 14"/>
                    <a:gd name="T4" fmla="*/ 2448 w 3503"/>
                    <a:gd name="T5" fmla="*/ 12 h 14"/>
                    <a:gd name="T6" fmla="*/ 3503 w 3503"/>
                    <a:gd name="T7" fmla="*/ 12 h 1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503"/>
                    <a:gd name="T13" fmla="*/ 0 h 14"/>
                    <a:gd name="T14" fmla="*/ 3503 w 3503"/>
                    <a:gd name="T15" fmla="*/ 14 h 1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503" h="14">
                      <a:moveTo>
                        <a:pt x="0" y="0"/>
                      </a:moveTo>
                      <a:cubicBezTo>
                        <a:pt x="195" y="2"/>
                        <a:pt x="760" y="10"/>
                        <a:pt x="1168" y="12"/>
                      </a:cubicBezTo>
                      <a:cubicBezTo>
                        <a:pt x="1576" y="14"/>
                        <a:pt x="2059" y="12"/>
                        <a:pt x="2448" y="12"/>
                      </a:cubicBezTo>
                      <a:cubicBezTo>
                        <a:pt x="2837" y="12"/>
                        <a:pt x="3283" y="12"/>
                        <a:pt x="3503" y="12"/>
                      </a:cubicBezTo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37931725" indent="-37474525"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2556" name="Rectangle 40">
                  <a:extLst>
                    <a:ext uri="{FF2B5EF4-FFF2-40B4-BE49-F238E27FC236}">
                      <a16:creationId xmlns:a16="http://schemas.microsoft.com/office/drawing/2014/main" id="{0DE6F96D-3EDE-0B4E-814F-B9BD66ACC2D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59" y="3953"/>
                  <a:ext cx="180" cy="2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37931725" indent="-37474525"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US" altLang="en-US"/>
                    <a:t>0</a:t>
                  </a:r>
                </a:p>
              </p:txBody>
            </p:sp>
            <p:sp>
              <p:nvSpPr>
                <p:cNvPr id="22557" name="Rectangle 41">
                  <a:extLst>
                    <a:ext uri="{FF2B5EF4-FFF2-40B4-BE49-F238E27FC236}">
                      <a16:creationId xmlns:a16="http://schemas.microsoft.com/office/drawing/2014/main" id="{05684883-890E-FC41-B740-01528356B1C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8" y="3947"/>
                  <a:ext cx="180" cy="2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37931725" indent="-37474525"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US" altLang="en-US"/>
                    <a:t>1</a:t>
                  </a:r>
                </a:p>
              </p:txBody>
            </p:sp>
            <p:sp>
              <p:nvSpPr>
                <p:cNvPr id="22558" name="Rectangle 42">
                  <a:extLst>
                    <a:ext uri="{FF2B5EF4-FFF2-40B4-BE49-F238E27FC236}">
                      <a16:creationId xmlns:a16="http://schemas.microsoft.com/office/drawing/2014/main" id="{72A1691F-908B-144E-807F-823A763A1AD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11" y="3947"/>
                  <a:ext cx="180" cy="2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37931725" indent="-37474525"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US" altLang="en-US"/>
                    <a:t>2</a:t>
                  </a:r>
                </a:p>
              </p:txBody>
            </p:sp>
            <p:sp>
              <p:nvSpPr>
                <p:cNvPr id="22559" name="Rectangle 43">
                  <a:extLst>
                    <a:ext uri="{FF2B5EF4-FFF2-40B4-BE49-F238E27FC236}">
                      <a16:creationId xmlns:a16="http://schemas.microsoft.com/office/drawing/2014/main" id="{D155DEBD-FB71-2D48-9691-017D10BD584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17" y="3947"/>
                  <a:ext cx="180" cy="2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37931725" indent="-37474525"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US" altLang="en-US"/>
                    <a:t>3</a:t>
                  </a:r>
                </a:p>
              </p:txBody>
            </p:sp>
            <p:sp>
              <p:nvSpPr>
                <p:cNvPr id="22560" name="Rectangle 44">
                  <a:extLst>
                    <a:ext uri="{FF2B5EF4-FFF2-40B4-BE49-F238E27FC236}">
                      <a16:creationId xmlns:a16="http://schemas.microsoft.com/office/drawing/2014/main" id="{61023EF0-59BC-214E-B66E-B914595DE0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698" y="3953"/>
                  <a:ext cx="180" cy="2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37931725" indent="-37474525"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US" altLang="en-US"/>
                    <a:t>4</a:t>
                  </a:r>
                </a:p>
              </p:txBody>
            </p:sp>
            <p:sp>
              <p:nvSpPr>
                <p:cNvPr id="22561" name="Rectangle 45">
                  <a:extLst>
                    <a:ext uri="{FF2B5EF4-FFF2-40B4-BE49-F238E27FC236}">
                      <a16:creationId xmlns:a16="http://schemas.microsoft.com/office/drawing/2014/main" id="{96287CCD-2449-2840-BD67-7D2C7AE71D7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28" y="3947"/>
                  <a:ext cx="180" cy="2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37931725" indent="-37474525"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US" altLang="en-US"/>
                    <a:t>5</a:t>
                  </a:r>
                </a:p>
              </p:txBody>
            </p:sp>
            <p:sp>
              <p:nvSpPr>
                <p:cNvPr id="22562" name="Freeform 46">
                  <a:extLst>
                    <a:ext uri="{FF2B5EF4-FFF2-40B4-BE49-F238E27FC236}">
                      <a16:creationId xmlns:a16="http://schemas.microsoft.com/office/drawing/2014/main" id="{F056741A-9DBD-E242-A1BA-E7C91A2C806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29" y="3800"/>
                  <a:ext cx="119" cy="1"/>
                </a:xfrm>
                <a:custGeom>
                  <a:avLst/>
                  <a:gdLst>
                    <a:gd name="T0" fmla="*/ 0 w 119"/>
                    <a:gd name="T1" fmla="*/ 0 h 1"/>
                    <a:gd name="T2" fmla="*/ 119 w 119"/>
                    <a:gd name="T3" fmla="*/ 0 h 1"/>
                    <a:gd name="T4" fmla="*/ 0 60000 65536"/>
                    <a:gd name="T5" fmla="*/ 0 60000 65536"/>
                    <a:gd name="T6" fmla="*/ 0 w 119"/>
                    <a:gd name="T7" fmla="*/ 0 h 1"/>
                    <a:gd name="T8" fmla="*/ 119 w 119"/>
                    <a:gd name="T9" fmla="*/ 1 h 1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19" h="1">
                      <a:moveTo>
                        <a:pt x="0" y="0"/>
                      </a:moveTo>
                      <a:cubicBezTo>
                        <a:pt x="20" y="0"/>
                        <a:pt x="94" y="0"/>
                        <a:pt x="119" y="0"/>
                      </a:cubicBezTo>
                    </a:path>
                  </a:pathLst>
                </a:custGeom>
                <a:noFill/>
                <a:ln w="76200">
                  <a:solidFill>
                    <a:srgbClr val="00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37931725" indent="-37474525"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2563" name="Freeform 47">
                  <a:extLst>
                    <a:ext uri="{FF2B5EF4-FFF2-40B4-BE49-F238E27FC236}">
                      <a16:creationId xmlns:a16="http://schemas.microsoft.com/office/drawing/2014/main" id="{77639631-8B07-D445-BC6A-BD24DF91285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30" y="3802"/>
                  <a:ext cx="1446" cy="8"/>
                </a:xfrm>
                <a:custGeom>
                  <a:avLst/>
                  <a:gdLst>
                    <a:gd name="T0" fmla="*/ 0 w 1446"/>
                    <a:gd name="T1" fmla="*/ 0 h 8"/>
                    <a:gd name="T2" fmla="*/ 1446 w 1446"/>
                    <a:gd name="T3" fmla="*/ 8 h 8"/>
                    <a:gd name="T4" fmla="*/ 0 60000 65536"/>
                    <a:gd name="T5" fmla="*/ 0 60000 65536"/>
                    <a:gd name="T6" fmla="*/ 0 w 1446"/>
                    <a:gd name="T7" fmla="*/ 0 h 8"/>
                    <a:gd name="T8" fmla="*/ 1446 w 1446"/>
                    <a:gd name="T9" fmla="*/ 8 h 8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446" h="8">
                      <a:moveTo>
                        <a:pt x="0" y="0"/>
                      </a:moveTo>
                      <a:cubicBezTo>
                        <a:pt x="241" y="1"/>
                        <a:pt x="1145" y="6"/>
                        <a:pt x="1446" y="8"/>
                      </a:cubicBezTo>
                    </a:path>
                  </a:pathLst>
                </a:custGeom>
                <a:noFill/>
                <a:ln w="76200">
                  <a:solidFill>
                    <a:srgbClr val="FF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37931725" indent="-37474525"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2564" name="Freeform 48">
                  <a:extLst>
                    <a:ext uri="{FF2B5EF4-FFF2-40B4-BE49-F238E27FC236}">
                      <a16:creationId xmlns:a16="http://schemas.microsoft.com/office/drawing/2014/main" id="{39C4D542-728A-0546-A772-CB9238A2898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1376" y="3775"/>
                  <a:ext cx="1645" cy="27"/>
                </a:xfrm>
                <a:custGeom>
                  <a:avLst/>
                  <a:gdLst>
                    <a:gd name="T0" fmla="*/ 0 w 119"/>
                    <a:gd name="T1" fmla="*/ 0 h 1"/>
                    <a:gd name="T2" fmla="*/ 119 w 119"/>
                    <a:gd name="T3" fmla="*/ 0 h 1"/>
                    <a:gd name="T4" fmla="*/ 0 60000 65536"/>
                    <a:gd name="T5" fmla="*/ 0 60000 65536"/>
                    <a:gd name="T6" fmla="*/ 0 w 119"/>
                    <a:gd name="T7" fmla="*/ 0 h 1"/>
                    <a:gd name="T8" fmla="*/ 119 w 119"/>
                    <a:gd name="T9" fmla="*/ 1 h 1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19" h="1">
                      <a:moveTo>
                        <a:pt x="0" y="0"/>
                      </a:moveTo>
                      <a:cubicBezTo>
                        <a:pt x="20" y="0"/>
                        <a:pt x="94" y="0"/>
                        <a:pt x="119" y="0"/>
                      </a:cubicBezTo>
                    </a:path>
                  </a:pathLst>
                </a:custGeom>
                <a:noFill/>
                <a:ln w="76200">
                  <a:solidFill>
                    <a:srgbClr val="FF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37931725" indent="-37474525"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2565" name="Rectangle 49">
                  <a:extLst>
                    <a:ext uri="{FF2B5EF4-FFF2-40B4-BE49-F238E27FC236}">
                      <a16:creationId xmlns:a16="http://schemas.microsoft.com/office/drawing/2014/main" id="{E3B95A46-78F0-E345-B59A-0188D5A85F3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36" y="3656"/>
                  <a:ext cx="260" cy="40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1pPr>
                  <a:lvl2pPr marL="37931725" indent="-37474525"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2pPr>
                  <a:lvl3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3pPr>
                  <a:lvl4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4pPr>
                  <a:lvl5pPr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" pitchFamily="2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US" altLang="en-US" sz="3600"/>
                    <a:t>h</a:t>
                  </a:r>
                </a:p>
              </p:txBody>
            </p:sp>
            <p:sp>
              <p:nvSpPr>
                <p:cNvPr id="22566" name="Line 50">
                  <a:extLst>
                    <a:ext uri="{FF2B5EF4-FFF2-40B4-BE49-F238E27FC236}">
                      <a16:creationId xmlns:a16="http://schemas.microsoft.com/office/drawing/2014/main" id="{95242203-F741-354E-B171-00011CA62E7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339" y="385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67" name="Line 51">
                  <a:extLst>
                    <a:ext uri="{FF2B5EF4-FFF2-40B4-BE49-F238E27FC236}">
                      <a16:creationId xmlns:a16="http://schemas.microsoft.com/office/drawing/2014/main" id="{29193B5D-A727-8248-8F94-2FFF84A8853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67" y="385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68" name="Line 52">
                  <a:extLst>
                    <a:ext uri="{FF2B5EF4-FFF2-40B4-BE49-F238E27FC236}">
                      <a16:creationId xmlns:a16="http://schemas.microsoft.com/office/drawing/2014/main" id="{4FF2DE0B-A1D3-2944-80ED-60116797BD8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590" y="385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69" name="Line 53">
                  <a:extLst>
                    <a:ext uri="{FF2B5EF4-FFF2-40B4-BE49-F238E27FC236}">
                      <a16:creationId xmlns:a16="http://schemas.microsoft.com/office/drawing/2014/main" id="{422F6858-37EF-2E40-8F7E-A697EAD9561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206" y="385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70" name="Line 54">
                  <a:extLst>
                    <a:ext uri="{FF2B5EF4-FFF2-40B4-BE49-F238E27FC236}">
                      <a16:creationId xmlns:a16="http://schemas.microsoft.com/office/drawing/2014/main" id="{3BA89ECC-4FA0-1645-B6DB-CF0375A96FC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793" y="385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71" name="Line 55">
                  <a:extLst>
                    <a:ext uri="{FF2B5EF4-FFF2-40B4-BE49-F238E27FC236}">
                      <a16:creationId xmlns:a16="http://schemas.microsoft.com/office/drawing/2014/main" id="{BEA948F3-92EE-4542-AFE0-6758319C5C1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03" y="385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72" name="Line 56">
                  <a:extLst>
                    <a:ext uri="{FF2B5EF4-FFF2-40B4-BE49-F238E27FC236}">
                      <a16:creationId xmlns:a16="http://schemas.microsoft.com/office/drawing/2014/main" id="{4760C8E4-681D-B248-9F01-EC31B0F7F4F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901" y="3911"/>
                  <a:ext cx="95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73" name="Line 57">
                  <a:extLst>
                    <a:ext uri="{FF2B5EF4-FFF2-40B4-BE49-F238E27FC236}">
                      <a16:creationId xmlns:a16="http://schemas.microsoft.com/office/drawing/2014/main" id="{7B2850A0-B16F-BF48-A03E-F9FED783B49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043" y="3911"/>
                  <a:ext cx="95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74" name="Line 58">
                  <a:extLst>
                    <a:ext uri="{FF2B5EF4-FFF2-40B4-BE49-F238E27FC236}">
                      <a16:creationId xmlns:a16="http://schemas.microsoft.com/office/drawing/2014/main" id="{A93C7E03-B654-2544-92D0-2E5709200CD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842" y="3805"/>
                  <a:ext cx="95" cy="0"/>
                </a:xfrm>
                <a:prstGeom prst="line">
                  <a:avLst/>
                </a:prstGeom>
                <a:noFill/>
                <a:ln w="76200">
                  <a:solidFill>
                    <a:srgbClr val="FF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75" name="Line 59">
                  <a:extLst>
                    <a:ext uri="{FF2B5EF4-FFF2-40B4-BE49-F238E27FC236}">
                      <a16:creationId xmlns:a16="http://schemas.microsoft.com/office/drawing/2014/main" id="{802745EB-A91C-3F4B-B5E7-C811725BC28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984" y="3805"/>
                  <a:ext cx="95" cy="0"/>
                </a:xfrm>
                <a:prstGeom prst="line">
                  <a:avLst/>
                </a:prstGeom>
                <a:noFill/>
                <a:ln w="76200">
                  <a:solidFill>
                    <a:srgbClr val="FF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2552" name="Rectangle 60">
                <a:extLst>
                  <a:ext uri="{FF2B5EF4-FFF2-40B4-BE49-F238E27FC236}">
                    <a16:creationId xmlns:a16="http://schemas.microsoft.com/office/drawing/2014/main" id="{AA50775A-1650-BD43-8B49-B2F1D08A2D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17" y="3434"/>
                <a:ext cx="55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/>
                <a:r>
                  <a:rPr lang="en-US" altLang="en-US" sz="1200">
                    <a:solidFill>
                      <a:srgbClr val="00FF00"/>
                    </a:solidFill>
                  </a:rPr>
                  <a:t>very improbable</a:t>
                </a:r>
              </a:p>
            </p:txBody>
          </p:sp>
          <p:sp>
            <p:nvSpPr>
              <p:cNvPr id="22553" name="Rectangle 61">
                <a:extLst>
                  <a:ext uri="{FF2B5EF4-FFF2-40B4-BE49-F238E27FC236}">
                    <a16:creationId xmlns:a16="http://schemas.microsoft.com/office/drawing/2014/main" id="{39973F79-1632-4744-A0E1-9143BDC949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51" y="3434"/>
                <a:ext cx="55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/>
                <a:r>
                  <a:rPr lang="en-US" altLang="en-US" sz="1200">
                    <a:solidFill>
                      <a:srgbClr val="FF00FF"/>
                    </a:solidFill>
                  </a:rPr>
                  <a:t>very probable</a:t>
                </a:r>
              </a:p>
            </p:txBody>
          </p:sp>
          <p:sp>
            <p:nvSpPr>
              <p:cNvPr id="22554" name="Rectangle 62">
                <a:extLst>
                  <a:ext uri="{FF2B5EF4-FFF2-40B4-BE49-F238E27FC236}">
                    <a16:creationId xmlns:a16="http://schemas.microsoft.com/office/drawing/2014/main" id="{2A54B803-DF65-F347-8E5A-188A228427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19" y="3434"/>
                <a:ext cx="55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/>
                <a:r>
                  <a:rPr lang="en-US" altLang="en-US" sz="1200">
                    <a:solidFill>
                      <a:srgbClr val="FF00FF"/>
                    </a:solidFill>
                  </a:rPr>
                  <a:t>very probable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>
            <a:extLst>
              <a:ext uri="{FF2B5EF4-FFF2-40B4-BE49-F238E27FC236}">
                <a16:creationId xmlns:a16="http://schemas.microsoft.com/office/drawing/2014/main" id="{60BB8DD9-42AF-A54B-8819-DBD2C63DB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825C2A25-05D2-0C4D-B17C-044DAAF88532}" type="slidenum">
              <a:rPr lang="en-US" altLang="en-US" sz="1400"/>
              <a:pPr/>
              <a:t>7</a:t>
            </a:fld>
            <a:endParaRPr lang="en-US" altLang="en-US" sz="1400"/>
          </a:p>
        </p:txBody>
      </p:sp>
      <p:sp>
        <p:nvSpPr>
          <p:cNvPr id="24579" name="Freeform 2">
            <a:extLst>
              <a:ext uri="{FF2B5EF4-FFF2-40B4-BE49-F238E27FC236}">
                <a16:creationId xmlns:a16="http://schemas.microsoft.com/office/drawing/2014/main" id="{81B61F15-9120-F545-8EEC-B13709F74B35}"/>
              </a:ext>
            </a:extLst>
          </p:cNvPr>
          <p:cNvSpPr>
            <a:spLocks/>
          </p:cNvSpPr>
          <p:nvPr/>
        </p:nvSpPr>
        <p:spPr bwMode="auto">
          <a:xfrm>
            <a:off x="3048000" y="304800"/>
            <a:ext cx="5791200" cy="5768975"/>
          </a:xfrm>
          <a:custGeom>
            <a:avLst/>
            <a:gdLst>
              <a:gd name="T0" fmla="*/ 2160 w 3423"/>
              <a:gd name="T1" fmla="*/ 0 h 3744"/>
              <a:gd name="T2" fmla="*/ 3423 w 3423"/>
              <a:gd name="T3" fmla="*/ 2562 h 3744"/>
              <a:gd name="T4" fmla="*/ 624 w 3423"/>
              <a:gd name="T5" fmla="*/ 3744 h 3744"/>
              <a:gd name="T6" fmla="*/ 0 w 3423"/>
              <a:gd name="T7" fmla="*/ 912 h 3744"/>
              <a:gd name="T8" fmla="*/ 2160 w 3423"/>
              <a:gd name="T9" fmla="*/ 0 h 37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23"/>
              <a:gd name="T16" fmla="*/ 0 h 3744"/>
              <a:gd name="T17" fmla="*/ 3423 w 3423"/>
              <a:gd name="T18" fmla="*/ 3744 h 37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23" h="3744">
                <a:moveTo>
                  <a:pt x="2160" y="0"/>
                </a:moveTo>
                <a:lnTo>
                  <a:pt x="3423" y="2562"/>
                </a:lnTo>
                <a:lnTo>
                  <a:pt x="624" y="3744"/>
                </a:lnTo>
                <a:lnTo>
                  <a:pt x="0" y="912"/>
                </a:lnTo>
                <a:lnTo>
                  <a:pt x="2160" y="0"/>
                </a:lnTo>
                <a:close/>
              </a:path>
            </a:pathLst>
          </a:custGeom>
          <a:solidFill>
            <a:srgbClr val="C8E0FF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90EB2F94-4FEC-6B41-9AAC-75143AE2D0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19213" y="1316038"/>
            <a:ext cx="4868862" cy="4316412"/>
          </a:xfrm>
        </p:spPr>
        <p:txBody>
          <a:bodyPr/>
          <a:lstStyle/>
          <a:p>
            <a:pPr algn="r" eaLnBrk="1" hangingPunct="1"/>
            <a:r>
              <a:rPr lang="en-US" altLang="en-US" sz="6000"/>
              <a:t>How to Represent</a:t>
            </a:r>
            <a:br>
              <a:rPr lang="en-US" altLang="en-US" sz="6000"/>
            </a:br>
            <a:r>
              <a:rPr lang="en-US" altLang="en-US" sz="4000"/>
              <a:t>Completely</a:t>
            </a:r>
            <a:br>
              <a:rPr lang="en-US" altLang="en-US" sz="4000"/>
            </a:br>
            <a:r>
              <a:rPr lang="en-US" altLang="en-US" sz="4000"/>
              <a:t>Neutral Evidential Support</a:t>
            </a:r>
            <a:endParaRPr lang="en-US" altLang="en-US" sz="7200"/>
          </a:p>
        </p:txBody>
      </p:sp>
      <p:sp>
        <p:nvSpPr>
          <p:cNvPr id="24581" name="Rectangle 4">
            <a:extLst>
              <a:ext uri="{FF2B5EF4-FFF2-40B4-BE49-F238E27FC236}">
                <a16:creationId xmlns:a16="http://schemas.microsoft.com/office/drawing/2014/main" id="{AF5C8D74-D29D-0548-BF73-A647A591DF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>
            <a:extLst>
              <a:ext uri="{FF2B5EF4-FFF2-40B4-BE49-F238E27FC236}">
                <a16:creationId xmlns:a16="http://schemas.microsoft.com/office/drawing/2014/main" id="{300EEA9A-76AE-F04E-A1D2-488141179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FFEBE1B9-014E-F44A-9C84-CC85487429B2}" type="slidenum">
              <a:rPr lang="en-US" altLang="en-US" sz="1400"/>
              <a:pPr/>
              <a:t>8</a:t>
            </a:fld>
            <a:endParaRPr lang="en-US" altLang="en-US" sz="1400"/>
          </a:p>
        </p:txBody>
      </p:sp>
      <p:sp>
        <p:nvSpPr>
          <p:cNvPr id="26627" name="Freeform 5">
            <a:extLst>
              <a:ext uri="{FF2B5EF4-FFF2-40B4-BE49-F238E27FC236}">
                <a16:creationId xmlns:a16="http://schemas.microsoft.com/office/drawing/2014/main" id="{9BFAB3F9-BA6F-B34A-B8A9-E60D3DDF3CA1}"/>
              </a:ext>
            </a:extLst>
          </p:cNvPr>
          <p:cNvSpPr>
            <a:spLocks/>
          </p:cNvSpPr>
          <p:nvPr/>
        </p:nvSpPr>
        <p:spPr bwMode="auto">
          <a:xfrm flipH="1">
            <a:off x="698500" y="601663"/>
            <a:ext cx="7967663" cy="544512"/>
          </a:xfrm>
          <a:custGeom>
            <a:avLst/>
            <a:gdLst>
              <a:gd name="T0" fmla="*/ 212 w 4616"/>
              <a:gd name="T1" fmla="*/ 94 h 277"/>
              <a:gd name="T2" fmla="*/ 4320 w 4616"/>
              <a:gd name="T3" fmla="*/ 0 h 277"/>
              <a:gd name="T4" fmla="*/ 4616 w 4616"/>
              <a:gd name="T5" fmla="*/ 277 h 277"/>
              <a:gd name="T6" fmla="*/ 0 w 4616"/>
              <a:gd name="T7" fmla="*/ 277 h 277"/>
              <a:gd name="T8" fmla="*/ 212 w 4616"/>
              <a:gd name="T9" fmla="*/ 94 h 27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616"/>
              <a:gd name="T16" fmla="*/ 0 h 277"/>
              <a:gd name="T17" fmla="*/ 4616 w 4616"/>
              <a:gd name="T18" fmla="*/ 277 h 27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616" h="277">
                <a:moveTo>
                  <a:pt x="212" y="94"/>
                </a:moveTo>
                <a:lnTo>
                  <a:pt x="4320" y="0"/>
                </a:lnTo>
                <a:lnTo>
                  <a:pt x="4616" y="277"/>
                </a:lnTo>
                <a:lnTo>
                  <a:pt x="0" y="277"/>
                </a:lnTo>
                <a:lnTo>
                  <a:pt x="212" y="94"/>
                </a:lnTo>
                <a:close/>
              </a:path>
            </a:pathLst>
          </a:custGeom>
          <a:solidFill>
            <a:srgbClr val="C8E0FF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6628" name="Rectangle 2">
            <a:extLst>
              <a:ext uri="{FF2B5EF4-FFF2-40B4-BE49-F238E27FC236}">
                <a16:creationId xmlns:a16="http://schemas.microsoft.com/office/drawing/2014/main" id="{D9646C9F-3A4D-6343-A02A-9032FDD482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196263" cy="609600"/>
          </a:xfrm>
        </p:spPr>
        <p:txBody>
          <a:bodyPr/>
          <a:lstStyle/>
          <a:p>
            <a:pPr eaLnBrk="1" hangingPunct="1"/>
            <a:r>
              <a:rPr lang="en-US" altLang="en-US" sz="3700"/>
              <a:t>Probabilities</a:t>
            </a:r>
            <a:r>
              <a:rPr lang="en-US" altLang="en-US"/>
              <a:t> </a:t>
            </a:r>
            <a:r>
              <a:rPr lang="en-US" altLang="en-US" sz="3300"/>
              <a:t>from</a:t>
            </a:r>
            <a:r>
              <a:rPr lang="en-US" altLang="en-US"/>
              <a:t> 1 to 0 span support to disfavor</a:t>
            </a:r>
          </a:p>
        </p:txBody>
      </p:sp>
      <p:sp>
        <p:nvSpPr>
          <p:cNvPr id="26629" name="Rectangle 3">
            <a:extLst>
              <a:ext uri="{FF2B5EF4-FFF2-40B4-BE49-F238E27FC236}">
                <a16:creationId xmlns:a16="http://schemas.microsoft.com/office/drawing/2014/main" id="{830AA9A2-83D7-A24B-895C-4BB9D7C13E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 </a:t>
            </a:r>
          </a:p>
        </p:txBody>
      </p:sp>
      <p:sp>
        <p:nvSpPr>
          <p:cNvPr id="26630" name="Rectangle 7">
            <a:extLst>
              <a:ext uri="{FF2B5EF4-FFF2-40B4-BE49-F238E27FC236}">
                <a16:creationId xmlns:a16="http://schemas.microsoft.com/office/drawing/2014/main" id="{DEB686C3-054B-1246-8CF2-B17E70ABBC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3850" y="1401763"/>
            <a:ext cx="3189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/>
              <a:t>P(H|B) + P(not-H|B) = 1</a:t>
            </a:r>
          </a:p>
        </p:txBody>
      </p:sp>
      <p:sp>
        <p:nvSpPr>
          <p:cNvPr id="99336" name="Rectangle 8">
            <a:extLst>
              <a:ext uri="{FF2B5EF4-FFF2-40B4-BE49-F238E27FC236}">
                <a16:creationId xmlns:a16="http://schemas.microsoft.com/office/drawing/2014/main" id="{82217B91-5008-D045-B064-B745F8CE87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263" y="6072188"/>
            <a:ext cx="76469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/>
              <a:t>No neutral probability value available for neutral support.</a:t>
            </a:r>
          </a:p>
        </p:txBody>
      </p:sp>
      <p:grpSp>
        <p:nvGrpSpPr>
          <p:cNvPr id="2" name="Group 32">
            <a:extLst>
              <a:ext uri="{FF2B5EF4-FFF2-40B4-BE49-F238E27FC236}">
                <a16:creationId xmlns:a16="http://schemas.microsoft.com/office/drawing/2014/main" id="{41033E9A-604A-AF4F-A755-F5B85A36C5C8}"/>
              </a:ext>
            </a:extLst>
          </p:cNvPr>
          <p:cNvGrpSpPr>
            <a:grpSpLocks/>
          </p:cNvGrpSpPr>
          <p:nvPr/>
        </p:nvGrpSpPr>
        <p:grpSpPr bwMode="auto">
          <a:xfrm>
            <a:off x="454025" y="1965325"/>
            <a:ext cx="3673475" cy="3841750"/>
            <a:chOff x="286" y="1238"/>
            <a:chExt cx="2314" cy="2420"/>
          </a:xfrm>
        </p:grpSpPr>
        <p:pic>
          <p:nvPicPr>
            <p:cNvPr id="26642" name="Picture 16" descr="see_saw">
              <a:extLst>
                <a:ext uri="{FF2B5EF4-FFF2-40B4-BE49-F238E27FC236}">
                  <a16:creationId xmlns:a16="http://schemas.microsoft.com/office/drawing/2014/main" id="{143DCAE5-0A41-8B4D-AA0E-98FC264DCF2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4" y="1440"/>
              <a:ext cx="1499" cy="9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643" name="Freeform 26">
              <a:extLst>
                <a:ext uri="{FF2B5EF4-FFF2-40B4-BE49-F238E27FC236}">
                  <a16:creationId xmlns:a16="http://schemas.microsoft.com/office/drawing/2014/main" id="{F84549F8-9FB0-F64C-8353-7982C236EA34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630" y="2430"/>
              <a:ext cx="688" cy="1228"/>
            </a:xfrm>
            <a:custGeom>
              <a:avLst/>
              <a:gdLst>
                <a:gd name="T0" fmla="*/ 0 w 534"/>
                <a:gd name="T1" fmla="*/ 1026 h 1233"/>
                <a:gd name="T2" fmla="*/ 208 w 534"/>
                <a:gd name="T3" fmla="*/ 107 h 1233"/>
                <a:gd name="T4" fmla="*/ 285 w 534"/>
                <a:gd name="T5" fmla="*/ 0 h 1233"/>
                <a:gd name="T6" fmla="*/ 534 w 534"/>
                <a:gd name="T7" fmla="*/ 1233 h 1233"/>
                <a:gd name="T8" fmla="*/ 0 w 534"/>
                <a:gd name="T9" fmla="*/ 1026 h 12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4"/>
                <a:gd name="T16" fmla="*/ 0 h 1233"/>
                <a:gd name="T17" fmla="*/ 534 w 534"/>
                <a:gd name="T18" fmla="*/ 1233 h 123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4" h="1233">
                  <a:moveTo>
                    <a:pt x="0" y="1026"/>
                  </a:moveTo>
                  <a:lnTo>
                    <a:pt x="208" y="107"/>
                  </a:lnTo>
                  <a:lnTo>
                    <a:pt x="285" y="0"/>
                  </a:lnTo>
                  <a:lnTo>
                    <a:pt x="534" y="1233"/>
                  </a:lnTo>
                  <a:lnTo>
                    <a:pt x="0" y="1026"/>
                  </a:lnTo>
                  <a:close/>
                </a:path>
              </a:pathLst>
            </a:custGeom>
            <a:solidFill>
              <a:srgbClr val="FFC8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6644" name="Freeform 24">
              <a:extLst>
                <a:ext uri="{FF2B5EF4-FFF2-40B4-BE49-F238E27FC236}">
                  <a16:creationId xmlns:a16="http://schemas.microsoft.com/office/drawing/2014/main" id="{24FE21A0-578B-DC4B-9758-34429C713D55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" y="2104"/>
              <a:ext cx="534" cy="1475"/>
            </a:xfrm>
            <a:custGeom>
              <a:avLst/>
              <a:gdLst>
                <a:gd name="T0" fmla="*/ 0 w 534"/>
                <a:gd name="T1" fmla="*/ 1026 h 1233"/>
                <a:gd name="T2" fmla="*/ 208 w 534"/>
                <a:gd name="T3" fmla="*/ 107 h 1233"/>
                <a:gd name="T4" fmla="*/ 285 w 534"/>
                <a:gd name="T5" fmla="*/ 0 h 1233"/>
                <a:gd name="T6" fmla="*/ 534 w 534"/>
                <a:gd name="T7" fmla="*/ 1233 h 1233"/>
                <a:gd name="T8" fmla="*/ 0 w 534"/>
                <a:gd name="T9" fmla="*/ 1026 h 12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4"/>
                <a:gd name="T16" fmla="*/ 0 h 1233"/>
                <a:gd name="T17" fmla="*/ 534 w 534"/>
                <a:gd name="T18" fmla="*/ 1233 h 123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4" h="1233">
                  <a:moveTo>
                    <a:pt x="0" y="1026"/>
                  </a:moveTo>
                  <a:lnTo>
                    <a:pt x="208" y="107"/>
                  </a:lnTo>
                  <a:lnTo>
                    <a:pt x="285" y="0"/>
                  </a:lnTo>
                  <a:lnTo>
                    <a:pt x="534" y="1233"/>
                  </a:lnTo>
                  <a:lnTo>
                    <a:pt x="0" y="1026"/>
                  </a:lnTo>
                  <a:close/>
                </a:path>
              </a:pathLst>
            </a:custGeom>
            <a:solidFill>
              <a:srgbClr val="C8FF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6645" name="AutoShape 15">
              <a:extLst>
                <a:ext uri="{FF2B5EF4-FFF2-40B4-BE49-F238E27FC236}">
                  <a16:creationId xmlns:a16="http://schemas.microsoft.com/office/drawing/2014/main" id="{179CD580-C758-4745-B76E-32077A379D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6" y="2982"/>
              <a:ext cx="282" cy="205"/>
            </a:xfrm>
            <a:prstGeom prst="rightArrow">
              <a:avLst>
                <a:gd name="adj1" fmla="val 50000"/>
                <a:gd name="adj2" fmla="val 34390"/>
              </a:avLst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6646" name="Rectangle 18">
              <a:extLst>
                <a:ext uri="{FF2B5EF4-FFF2-40B4-BE49-F238E27FC236}">
                  <a16:creationId xmlns:a16="http://schemas.microsoft.com/office/drawing/2014/main" id="{F03FDFC6-0864-AF4E-B16E-B4BD026D15C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64886">
              <a:off x="693" y="1238"/>
              <a:ext cx="56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000"/>
                <a:t>P(H|B)</a:t>
              </a:r>
            </a:p>
          </p:txBody>
        </p:sp>
        <p:sp>
          <p:nvSpPr>
            <p:cNvPr id="26647" name="Rectangle 19">
              <a:extLst>
                <a:ext uri="{FF2B5EF4-FFF2-40B4-BE49-F238E27FC236}">
                  <a16:creationId xmlns:a16="http://schemas.microsoft.com/office/drawing/2014/main" id="{3187F8BD-6AC6-814D-A8C6-66D8BD942C6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35726">
              <a:off x="1589" y="1718"/>
              <a:ext cx="82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000"/>
                <a:t>P(not-H|B)</a:t>
              </a:r>
            </a:p>
          </p:txBody>
        </p:sp>
        <p:sp>
          <p:nvSpPr>
            <p:cNvPr id="26648" name="Rectangle 22">
              <a:extLst>
                <a:ext uri="{FF2B5EF4-FFF2-40B4-BE49-F238E27FC236}">
                  <a16:creationId xmlns:a16="http://schemas.microsoft.com/office/drawing/2014/main" id="{AF5C7EA3-225C-D04E-BADB-C35A46D010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" y="2787"/>
              <a:ext cx="749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r"/>
              <a:r>
                <a:rPr lang="en-US" altLang="en-US" sz="2000"/>
                <a:t>Large.</a:t>
              </a:r>
            </a:p>
            <a:p>
              <a:pPr algn="r"/>
              <a:r>
                <a:rPr lang="en-US" altLang="en-US" sz="2000"/>
                <a:t>Strong favoring.</a:t>
              </a:r>
            </a:p>
          </p:txBody>
        </p:sp>
        <p:sp>
          <p:nvSpPr>
            <p:cNvPr id="26649" name="Rectangle 23">
              <a:extLst>
                <a:ext uri="{FF2B5EF4-FFF2-40B4-BE49-F238E27FC236}">
                  <a16:creationId xmlns:a16="http://schemas.microsoft.com/office/drawing/2014/main" id="{46FE04B5-6C95-A846-A823-C9B490D6BB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5" y="2794"/>
              <a:ext cx="945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000"/>
                <a:t>Small.</a:t>
              </a:r>
            </a:p>
            <a:p>
              <a:r>
                <a:rPr lang="en-US" altLang="en-US" sz="2000"/>
                <a:t>Strong disfavoring.</a:t>
              </a:r>
            </a:p>
          </p:txBody>
        </p:sp>
      </p:grpSp>
      <p:grpSp>
        <p:nvGrpSpPr>
          <p:cNvPr id="3" name="Group 33">
            <a:extLst>
              <a:ext uri="{FF2B5EF4-FFF2-40B4-BE49-F238E27FC236}">
                <a16:creationId xmlns:a16="http://schemas.microsoft.com/office/drawing/2014/main" id="{050E2A1E-9649-8B46-8AA4-4E11C957E76D}"/>
              </a:ext>
            </a:extLst>
          </p:cNvPr>
          <p:cNvGrpSpPr>
            <a:grpSpLocks/>
          </p:cNvGrpSpPr>
          <p:nvPr/>
        </p:nvGrpSpPr>
        <p:grpSpPr bwMode="auto">
          <a:xfrm>
            <a:off x="4772025" y="1798638"/>
            <a:ext cx="3694113" cy="4006850"/>
            <a:chOff x="3006" y="1133"/>
            <a:chExt cx="2327" cy="2524"/>
          </a:xfrm>
        </p:grpSpPr>
        <p:pic>
          <p:nvPicPr>
            <p:cNvPr id="26634" name="Picture 17" descr="see_saw">
              <a:extLst>
                <a:ext uri="{FF2B5EF4-FFF2-40B4-BE49-F238E27FC236}">
                  <a16:creationId xmlns:a16="http://schemas.microsoft.com/office/drawing/2014/main" id="{394F785A-D366-FA4E-9569-6A47026844E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442" y="1424"/>
              <a:ext cx="1499" cy="9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635" name="Rectangle 20">
              <a:extLst>
                <a:ext uri="{FF2B5EF4-FFF2-40B4-BE49-F238E27FC236}">
                  <a16:creationId xmlns:a16="http://schemas.microsoft.com/office/drawing/2014/main" id="{424B27F2-2659-F840-A47A-FEC61600276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760192">
              <a:off x="3235" y="1679"/>
              <a:ext cx="56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000"/>
                <a:t>P(H|B)</a:t>
              </a:r>
            </a:p>
          </p:txBody>
        </p:sp>
        <p:sp>
          <p:nvSpPr>
            <p:cNvPr id="26636" name="Rectangle 21">
              <a:extLst>
                <a:ext uri="{FF2B5EF4-FFF2-40B4-BE49-F238E27FC236}">
                  <a16:creationId xmlns:a16="http://schemas.microsoft.com/office/drawing/2014/main" id="{A3F920EE-637F-7B41-80EF-026B1FEDB34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637938">
              <a:off x="4197" y="1133"/>
              <a:ext cx="82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000"/>
                <a:t>P(not-H|B)</a:t>
              </a:r>
            </a:p>
          </p:txBody>
        </p:sp>
        <p:sp>
          <p:nvSpPr>
            <p:cNvPr id="26637" name="Freeform 27">
              <a:extLst>
                <a:ext uri="{FF2B5EF4-FFF2-40B4-BE49-F238E27FC236}">
                  <a16:creationId xmlns:a16="http://schemas.microsoft.com/office/drawing/2014/main" id="{28D2B309-8CA0-124A-A1E4-C9C21673963C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189" y="2460"/>
              <a:ext cx="695" cy="1197"/>
            </a:xfrm>
            <a:custGeom>
              <a:avLst/>
              <a:gdLst>
                <a:gd name="T0" fmla="*/ 0 w 534"/>
                <a:gd name="T1" fmla="*/ 1026 h 1233"/>
                <a:gd name="T2" fmla="*/ 208 w 534"/>
                <a:gd name="T3" fmla="*/ 107 h 1233"/>
                <a:gd name="T4" fmla="*/ 285 w 534"/>
                <a:gd name="T5" fmla="*/ 0 h 1233"/>
                <a:gd name="T6" fmla="*/ 534 w 534"/>
                <a:gd name="T7" fmla="*/ 1233 h 1233"/>
                <a:gd name="T8" fmla="*/ 0 w 534"/>
                <a:gd name="T9" fmla="*/ 1026 h 12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4"/>
                <a:gd name="T16" fmla="*/ 0 h 1233"/>
                <a:gd name="T17" fmla="*/ 534 w 534"/>
                <a:gd name="T18" fmla="*/ 1233 h 123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4" h="1233">
                  <a:moveTo>
                    <a:pt x="0" y="1026"/>
                  </a:moveTo>
                  <a:lnTo>
                    <a:pt x="208" y="107"/>
                  </a:lnTo>
                  <a:lnTo>
                    <a:pt x="285" y="0"/>
                  </a:lnTo>
                  <a:lnTo>
                    <a:pt x="534" y="1233"/>
                  </a:lnTo>
                  <a:lnTo>
                    <a:pt x="0" y="1026"/>
                  </a:lnTo>
                  <a:close/>
                </a:path>
              </a:pathLst>
            </a:custGeom>
            <a:solidFill>
              <a:srgbClr val="FFC8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6638" name="Freeform 28">
              <a:extLst>
                <a:ext uri="{FF2B5EF4-FFF2-40B4-BE49-F238E27FC236}">
                  <a16:creationId xmlns:a16="http://schemas.microsoft.com/office/drawing/2014/main" id="{9A4E4E1A-3838-0C46-AF42-7B8C3BCF199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5" y="2085"/>
              <a:ext cx="534" cy="1559"/>
            </a:xfrm>
            <a:custGeom>
              <a:avLst/>
              <a:gdLst>
                <a:gd name="T0" fmla="*/ 0 w 534"/>
                <a:gd name="T1" fmla="*/ 1026 h 1233"/>
                <a:gd name="T2" fmla="*/ 208 w 534"/>
                <a:gd name="T3" fmla="*/ 107 h 1233"/>
                <a:gd name="T4" fmla="*/ 285 w 534"/>
                <a:gd name="T5" fmla="*/ 0 h 1233"/>
                <a:gd name="T6" fmla="*/ 534 w 534"/>
                <a:gd name="T7" fmla="*/ 1233 h 1233"/>
                <a:gd name="T8" fmla="*/ 0 w 534"/>
                <a:gd name="T9" fmla="*/ 1026 h 12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4"/>
                <a:gd name="T16" fmla="*/ 0 h 1233"/>
                <a:gd name="T17" fmla="*/ 534 w 534"/>
                <a:gd name="T18" fmla="*/ 1233 h 123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4" h="1233">
                  <a:moveTo>
                    <a:pt x="0" y="1026"/>
                  </a:moveTo>
                  <a:lnTo>
                    <a:pt x="208" y="107"/>
                  </a:lnTo>
                  <a:lnTo>
                    <a:pt x="285" y="0"/>
                  </a:lnTo>
                  <a:lnTo>
                    <a:pt x="534" y="1233"/>
                  </a:lnTo>
                  <a:lnTo>
                    <a:pt x="0" y="1026"/>
                  </a:lnTo>
                  <a:close/>
                </a:path>
              </a:pathLst>
            </a:custGeom>
            <a:solidFill>
              <a:srgbClr val="C8FF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6639" name="AutoShape 29">
              <a:extLst>
                <a:ext uri="{FF2B5EF4-FFF2-40B4-BE49-F238E27FC236}">
                  <a16:creationId xmlns:a16="http://schemas.microsoft.com/office/drawing/2014/main" id="{FB703BC5-21C7-BF45-B242-B52D84E120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40" y="3059"/>
              <a:ext cx="282" cy="205"/>
            </a:xfrm>
            <a:prstGeom prst="rightArrow">
              <a:avLst>
                <a:gd name="adj1" fmla="val 50000"/>
                <a:gd name="adj2" fmla="val 34390"/>
              </a:avLst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6640" name="Rectangle 30">
              <a:extLst>
                <a:ext uri="{FF2B5EF4-FFF2-40B4-BE49-F238E27FC236}">
                  <a16:creationId xmlns:a16="http://schemas.microsoft.com/office/drawing/2014/main" id="{D44619F7-B302-854D-AB0F-AFA33692FC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4" y="2781"/>
              <a:ext cx="749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000"/>
                <a:t>Large.</a:t>
              </a:r>
            </a:p>
            <a:p>
              <a:r>
                <a:rPr lang="en-US" altLang="en-US" sz="2000"/>
                <a:t>Strong favoring.</a:t>
              </a:r>
            </a:p>
          </p:txBody>
        </p:sp>
        <p:sp>
          <p:nvSpPr>
            <p:cNvPr id="26641" name="Rectangle 31">
              <a:extLst>
                <a:ext uri="{FF2B5EF4-FFF2-40B4-BE49-F238E27FC236}">
                  <a16:creationId xmlns:a16="http://schemas.microsoft.com/office/drawing/2014/main" id="{780277DD-BC80-AF45-9CE7-713BAA771C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6" y="2774"/>
              <a:ext cx="945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r"/>
              <a:r>
                <a:rPr lang="en-US" altLang="en-US" sz="2000"/>
                <a:t>Small.</a:t>
              </a:r>
            </a:p>
            <a:p>
              <a:pPr algn="r"/>
              <a:r>
                <a:rPr lang="en-US" altLang="en-US" sz="2000"/>
                <a:t>Strong disfavoring.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>
            <a:extLst>
              <a:ext uri="{FF2B5EF4-FFF2-40B4-BE49-F238E27FC236}">
                <a16:creationId xmlns:a16="http://schemas.microsoft.com/office/drawing/2014/main" id="{FAF3DBC9-C2C2-B14C-B16A-590DC1226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B1E9D8A6-2F75-8D4A-87E0-AE3897A792CA}" type="slidenum">
              <a:rPr lang="en-US" altLang="en-US" sz="1400"/>
              <a:pPr/>
              <a:t>9</a:t>
            </a:fld>
            <a:endParaRPr lang="en-US" altLang="en-US" sz="1400"/>
          </a:p>
        </p:txBody>
      </p:sp>
      <p:grpSp>
        <p:nvGrpSpPr>
          <p:cNvPr id="2" name="Group 37">
            <a:extLst>
              <a:ext uri="{FF2B5EF4-FFF2-40B4-BE49-F238E27FC236}">
                <a16:creationId xmlns:a16="http://schemas.microsoft.com/office/drawing/2014/main" id="{D852AA1D-3E42-C244-91AA-EC36CA6DC5DA}"/>
              </a:ext>
            </a:extLst>
          </p:cNvPr>
          <p:cNvGrpSpPr>
            <a:grpSpLocks/>
          </p:cNvGrpSpPr>
          <p:nvPr/>
        </p:nvGrpSpPr>
        <p:grpSpPr bwMode="auto">
          <a:xfrm>
            <a:off x="4138613" y="963613"/>
            <a:ext cx="4827587" cy="4173537"/>
            <a:chOff x="2607" y="1459"/>
            <a:chExt cx="3041" cy="2629"/>
          </a:xfrm>
        </p:grpSpPr>
        <p:pic>
          <p:nvPicPr>
            <p:cNvPr id="28684" name="Picture 30" descr="Three dice words small">
              <a:extLst>
                <a:ext uri="{FF2B5EF4-FFF2-40B4-BE49-F238E27FC236}">
                  <a16:creationId xmlns:a16="http://schemas.microsoft.com/office/drawing/2014/main" id="{D92B2BC4-3E4A-3745-9B01-233C3BD225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87" y="1459"/>
              <a:ext cx="2461" cy="18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685" name="Rectangle 13">
              <a:extLst>
                <a:ext uri="{FF2B5EF4-FFF2-40B4-BE49-F238E27FC236}">
                  <a16:creationId xmlns:a16="http://schemas.microsoft.com/office/drawing/2014/main" id="{2BE41B11-FDE5-1A43-84EC-351D456F2A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0" y="3454"/>
              <a:ext cx="1459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400"/>
                <a:t>Logic of</a:t>
              </a:r>
            </a:p>
            <a:p>
              <a:r>
                <a:rPr lang="en-US" altLang="en-US" sz="3600" i="1"/>
                <a:t>all</a:t>
              </a:r>
              <a:r>
                <a:rPr lang="en-US" altLang="en-US" sz="2400"/>
                <a:t> evidence</a:t>
              </a:r>
            </a:p>
          </p:txBody>
        </p:sp>
        <p:sp>
          <p:nvSpPr>
            <p:cNvPr id="28686" name="AutoShape 31">
              <a:extLst>
                <a:ext uri="{FF2B5EF4-FFF2-40B4-BE49-F238E27FC236}">
                  <a16:creationId xmlns:a16="http://schemas.microsoft.com/office/drawing/2014/main" id="{3E4FDFEF-A8C0-524F-8A94-761E7D8324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7" y="3564"/>
              <a:ext cx="675" cy="336"/>
            </a:xfrm>
            <a:prstGeom prst="rightArrow">
              <a:avLst>
                <a:gd name="adj1" fmla="val 50000"/>
                <a:gd name="adj2" fmla="val 50223"/>
              </a:avLst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687" name="AutoShape 32">
              <a:extLst>
                <a:ext uri="{FF2B5EF4-FFF2-40B4-BE49-F238E27FC236}">
                  <a16:creationId xmlns:a16="http://schemas.microsoft.com/office/drawing/2014/main" id="{4859FEEA-2F49-0A4A-A834-1597733835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35" y="2304"/>
              <a:ext cx="675" cy="336"/>
            </a:xfrm>
            <a:prstGeom prst="rightArrow">
              <a:avLst>
                <a:gd name="adj1" fmla="val 50000"/>
                <a:gd name="adj2" fmla="val 50223"/>
              </a:avLst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28676" name="Freeform 34">
            <a:extLst>
              <a:ext uri="{FF2B5EF4-FFF2-40B4-BE49-F238E27FC236}">
                <a16:creationId xmlns:a16="http://schemas.microsoft.com/office/drawing/2014/main" id="{C4DD0CA8-B0C5-2345-BF86-D1BB66460391}"/>
              </a:ext>
            </a:extLst>
          </p:cNvPr>
          <p:cNvSpPr>
            <a:spLocks/>
          </p:cNvSpPr>
          <p:nvPr/>
        </p:nvSpPr>
        <p:spPr bwMode="auto">
          <a:xfrm>
            <a:off x="674688" y="319088"/>
            <a:ext cx="7415212" cy="601662"/>
          </a:xfrm>
          <a:custGeom>
            <a:avLst/>
            <a:gdLst>
              <a:gd name="T0" fmla="*/ 134 w 4671"/>
              <a:gd name="T1" fmla="*/ 0 h 379"/>
              <a:gd name="T2" fmla="*/ 4498 w 4671"/>
              <a:gd name="T3" fmla="*/ 139 h 379"/>
              <a:gd name="T4" fmla="*/ 4671 w 4671"/>
              <a:gd name="T5" fmla="*/ 297 h 379"/>
              <a:gd name="T6" fmla="*/ 0 w 4671"/>
              <a:gd name="T7" fmla="*/ 379 h 379"/>
              <a:gd name="T8" fmla="*/ 134 w 4671"/>
              <a:gd name="T9" fmla="*/ 0 h 37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671"/>
              <a:gd name="T16" fmla="*/ 0 h 379"/>
              <a:gd name="T17" fmla="*/ 4671 w 4671"/>
              <a:gd name="T18" fmla="*/ 379 h 37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671" h="379">
                <a:moveTo>
                  <a:pt x="134" y="0"/>
                </a:moveTo>
                <a:lnTo>
                  <a:pt x="4498" y="139"/>
                </a:lnTo>
                <a:lnTo>
                  <a:pt x="4671" y="297"/>
                </a:lnTo>
                <a:lnTo>
                  <a:pt x="0" y="379"/>
                </a:lnTo>
                <a:lnTo>
                  <a:pt x="134" y="0"/>
                </a:lnTo>
                <a:close/>
              </a:path>
            </a:pathLst>
          </a:custGeom>
          <a:solidFill>
            <a:srgbClr val="C8E0FF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8677" name="Rectangle 2">
            <a:extLst>
              <a:ext uri="{FF2B5EF4-FFF2-40B4-BE49-F238E27FC236}">
                <a16:creationId xmlns:a16="http://schemas.microsoft.com/office/drawing/2014/main" id="{7AE1BD2A-2119-544F-BBAB-B7C6B0A4BF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92125" y="350838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sz="3700" dirty="0"/>
              <a:t>Underlying</a:t>
            </a:r>
            <a:r>
              <a:rPr lang="en-US" altLang="en-US" sz="3300" dirty="0"/>
              <a:t> Conjecture of </a:t>
            </a:r>
            <a:r>
              <a:rPr lang="en-US" altLang="en-US" sz="3300" dirty="0" err="1"/>
              <a:t>Bayesianism</a:t>
            </a:r>
            <a:r>
              <a:rPr lang="en-US" altLang="en-US" sz="3300" dirty="0"/>
              <a:t>…</a:t>
            </a:r>
            <a:endParaRPr lang="en-US" altLang="en-US" dirty="0"/>
          </a:p>
        </p:txBody>
      </p:sp>
      <p:sp>
        <p:nvSpPr>
          <p:cNvPr id="28678" name="Rectangle 3">
            <a:extLst>
              <a:ext uri="{FF2B5EF4-FFF2-40B4-BE49-F238E27FC236}">
                <a16:creationId xmlns:a16="http://schemas.microsoft.com/office/drawing/2014/main" id="{AD2CB0EC-B8E9-2B4B-8919-8693924EBD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 </a:t>
            </a:r>
          </a:p>
        </p:txBody>
      </p:sp>
      <p:sp>
        <p:nvSpPr>
          <p:cNvPr id="28679" name="Rectangle 12">
            <a:extLst>
              <a:ext uri="{FF2B5EF4-FFF2-40B4-BE49-F238E27FC236}">
                <a16:creationId xmlns:a16="http://schemas.microsoft.com/office/drawing/2014/main" id="{0F64A6D7-B2EC-4747-9D97-68C82CDAC6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100" y="4129088"/>
            <a:ext cx="230981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r"/>
            <a:r>
              <a:rPr lang="en-US" altLang="en-US" sz="2400"/>
              <a:t>Logic of physical chances</a:t>
            </a:r>
          </a:p>
        </p:txBody>
      </p:sp>
      <p:pic>
        <p:nvPicPr>
          <p:cNvPr id="28680" name="Picture 29" descr="Three dice numbers small">
            <a:extLst>
              <a:ext uri="{FF2B5EF4-FFF2-40B4-BE49-F238E27FC236}">
                <a16:creationId xmlns:a16="http://schemas.microsoft.com/office/drawing/2014/main" id="{BDC5C5A3-260E-9D40-9C7D-E9FD5A3667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00" y="1217613"/>
            <a:ext cx="3117850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40">
            <a:extLst>
              <a:ext uri="{FF2B5EF4-FFF2-40B4-BE49-F238E27FC236}">
                <a16:creationId xmlns:a16="http://schemas.microsoft.com/office/drawing/2014/main" id="{4D8A63DA-DB30-2B44-886F-9353B096E3AA}"/>
              </a:ext>
            </a:extLst>
          </p:cNvPr>
          <p:cNvGrpSpPr>
            <a:grpSpLocks/>
          </p:cNvGrpSpPr>
          <p:nvPr/>
        </p:nvGrpSpPr>
        <p:grpSpPr bwMode="auto">
          <a:xfrm>
            <a:off x="5778500" y="5446713"/>
            <a:ext cx="2254250" cy="823912"/>
            <a:chOff x="3640" y="3323"/>
            <a:chExt cx="1420" cy="519"/>
          </a:xfrm>
        </p:grpSpPr>
        <p:sp>
          <p:nvSpPr>
            <p:cNvPr id="28682" name="Freeform 39">
              <a:extLst>
                <a:ext uri="{FF2B5EF4-FFF2-40B4-BE49-F238E27FC236}">
                  <a16:creationId xmlns:a16="http://schemas.microsoft.com/office/drawing/2014/main" id="{1754E9B4-A7B2-3A49-8EBC-2CA9C3903971}"/>
                </a:ext>
              </a:extLst>
            </p:cNvPr>
            <p:cNvSpPr>
              <a:spLocks/>
            </p:cNvSpPr>
            <p:nvPr/>
          </p:nvSpPr>
          <p:spPr bwMode="auto">
            <a:xfrm flipH="1" flipV="1">
              <a:off x="3695" y="3438"/>
              <a:ext cx="1365" cy="338"/>
            </a:xfrm>
            <a:custGeom>
              <a:avLst/>
              <a:gdLst>
                <a:gd name="T0" fmla="*/ 134 w 4671"/>
                <a:gd name="T1" fmla="*/ 0 h 379"/>
                <a:gd name="T2" fmla="*/ 4498 w 4671"/>
                <a:gd name="T3" fmla="*/ 139 h 379"/>
                <a:gd name="T4" fmla="*/ 4671 w 4671"/>
                <a:gd name="T5" fmla="*/ 297 h 379"/>
                <a:gd name="T6" fmla="*/ 0 w 4671"/>
                <a:gd name="T7" fmla="*/ 379 h 379"/>
                <a:gd name="T8" fmla="*/ 134 w 4671"/>
                <a:gd name="T9" fmla="*/ 0 h 3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71"/>
                <a:gd name="T16" fmla="*/ 0 h 379"/>
                <a:gd name="T17" fmla="*/ 4671 w 4671"/>
                <a:gd name="T18" fmla="*/ 379 h 3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71" h="379">
                  <a:moveTo>
                    <a:pt x="134" y="0"/>
                  </a:moveTo>
                  <a:lnTo>
                    <a:pt x="4498" y="139"/>
                  </a:lnTo>
                  <a:lnTo>
                    <a:pt x="4671" y="297"/>
                  </a:lnTo>
                  <a:lnTo>
                    <a:pt x="0" y="379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rgbClr val="C8E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683" name="Rectangle 38">
              <a:extLst>
                <a:ext uri="{FF2B5EF4-FFF2-40B4-BE49-F238E27FC236}">
                  <a16:creationId xmlns:a16="http://schemas.microsoft.com/office/drawing/2014/main" id="{0B550252-3B03-DE41-B02B-6747DDA23A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0" y="3323"/>
              <a:ext cx="1247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4800"/>
                <a:t>…Fails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ＭＳ Ｐゴシック"/>
        <a:cs typeface="ＭＳ Ｐゴシック"/>
      </a:majorFont>
      <a:minorFont>
        <a:latin typeface="Times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C8E0FF"/>
        </a:solidFill>
        <a:ln w="9525">
          <a:solidFill>
            <a:schemeClr val="bg1"/>
          </a:solidFill>
          <a:round/>
          <a:headEnd/>
          <a:tailEnd/>
        </a:ln>
      </a:spPr>
      <a:bodyPr wrap="none" anchor="ctr"/>
      <a:lstStyle>
        <a:defPPr algn="l">
          <a:defRPr dirty="0"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1869</TotalTime>
  <Words>2274</Words>
  <Application>Microsoft Macintosh PowerPoint</Application>
  <PresentationFormat>On-screen Show (4:3)</PresentationFormat>
  <Paragraphs>467</Paragraphs>
  <Slides>35</Slides>
  <Notes>34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Times</vt:lpstr>
      <vt:lpstr>ＭＳ Ｐゴシック</vt:lpstr>
      <vt:lpstr>Arial</vt:lpstr>
      <vt:lpstr>Symbol</vt:lpstr>
      <vt:lpstr>Blank Presentation</vt:lpstr>
      <vt:lpstr>Cosmic Confusions Not Supporting versus Supporting Not-</vt:lpstr>
      <vt:lpstr>This Talk</vt:lpstr>
      <vt:lpstr>Principle of Indifference (evidential version)</vt:lpstr>
      <vt:lpstr>Completely Neutral Evidential Support</vt:lpstr>
      <vt:lpstr>Unconnected Parallel Universes: Completely Neutral Support</vt:lpstr>
      <vt:lpstr>Parallel Universes Born in a Singularity: Disfavoring Evidence</vt:lpstr>
      <vt:lpstr>How to Represent Completely Neutral Evidential Support</vt:lpstr>
      <vt:lpstr>Probabilities from 1 to 0 span support to disfavor</vt:lpstr>
      <vt:lpstr>Underlying Conjecture of Bayesianism…</vt:lpstr>
      <vt:lpstr>Completely Neutral Support</vt:lpstr>
      <vt:lpstr>I. Invariance under Redescription </vt:lpstr>
      <vt:lpstr>II. Invariance under Negation</vt:lpstr>
      <vt:lpstr>Inductive Disjunctive Fallacy</vt:lpstr>
      <vt:lpstr>Completely neutral support</vt:lpstr>
      <vt:lpstr>van Inwagen, “Why is There Anything At All?”</vt:lpstr>
      <vt:lpstr>Our Large Civilization</vt:lpstr>
      <vt:lpstr>Our Infinite Space</vt:lpstr>
      <vt:lpstr>Inductive Logics that Tolerate Neutrality of Support</vt:lpstr>
      <vt:lpstr>Discard Additivity, Keep Bayesian Dynamics</vt:lpstr>
      <vt:lpstr>Subjective Prior Problems</vt:lpstr>
      <vt:lpstr>Pure Opinion Masquerading as Knowledge</vt:lpstr>
      <vt:lpstr>Pure Opinion Masquerading as Knowledge Solved</vt:lpstr>
      <vt:lpstr>The Doomsday Argument</vt:lpstr>
      <vt:lpstr>Doomsday Argument (Bayesian analysis)</vt:lpstr>
      <vt:lpstr>Doomsday Argument (Barest non-probabilistic reanalysis.)</vt:lpstr>
      <vt:lpstr>Doomsday Argument (Bayesian analysis again)</vt:lpstr>
      <vt:lpstr>A Richer Non-Probabilistic Analysis</vt:lpstr>
      <vt:lpstr>Winding Up</vt:lpstr>
      <vt:lpstr>This Talk</vt:lpstr>
      <vt:lpstr>Finis</vt:lpstr>
      <vt:lpstr>Appendices</vt:lpstr>
      <vt:lpstr>Neutrality and Probabilistic Independence</vt:lpstr>
      <vt:lpstr>Probabilistic independence</vt:lpstr>
      <vt:lpstr>Objective vs Subjective</vt:lpstr>
      <vt:lpstr>Neutrality and Disfavor</vt:lpstr>
    </vt:vector>
  </TitlesOfParts>
  <Company>XXX XXX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Cosmology and Inductive Inference A Bayesian Failure</dc:title>
  <dc:creator>XXX XXX</dc:creator>
  <cp:lastModifiedBy>Norton, John D</cp:lastModifiedBy>
  <cp:revision>180</cp:revision>
  <dcterms:created xsi:type="dcterms:W3CDTF">2010-04-13T19:27:27Z</dcterms:created>
  <dcterms:modified xsi:type="dcterms:W3CDTF">2021-03-11T20:45:20Z</dcterms:modified>
</cp:coreProperties>
</file>