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1"/>
  </p:notesMasterIdLst>
  <p:sldIdLst>
    <p:sldId id="256" r:id="rId2"/>
    <p:sldId id="257" r:id="rId3"/>
    <p:sldId id="365" r:id="rId4"/>
    <p:sldId id="262" r:id="rId5"/>
    <p:sldId id="366" r:id="rId6"/>
    <p:sldId id="367" r:id="rId7"/>
    <p:sldId id="321" r:id="rId8"/>
    <p:sldId id="258" r:id="rId9"/>
    <p:sldId id="323" r:id="rId10"/>
    <p:sldId id="368" r:id="rId11"/>
    <p:sldId id="369" r:id="rId12"/>
    <p:sldId id="370" r:id="rId13"/>
    <p:sldId id="371" r:id="rId14"/>
    <p:sldId id="372" r:id="rId15"/>
    <p:sldId id="373" r:id="rId16"/>
    <p:sldId id="374" r:id="rId17"/>
    <p:sldId id="316" r:id="rId18"/>
    <p:sldId id="388" r:id="rId19"/>
    <p:sldId id="328" r:id="rId20"/>
    <p:sldId id="330" r:id="rId21"/>
    <p:sldId id="329" r:id="rId22"/>
    <p:sldId id="333" r:id="rId23"/>
    <p:sldId id="377" r:id="rId24"/>
    <p:sldId id="378" r:id="rId25"/>
    <p:sldId id="259" r:id="rId26"/>
    <p:sldId id="334" r:id="rId27"/>
    <p:sldId id="337" r:id="rId28"/>
    <p:sldId id="335" r:id="rId29"/>
    <p:sldId id="336" r:id="rId30"/>
    <p:sldId id="350" r:id="rId31"/>
    <p:sldId id="379" r:id="rId32"/>
    <p:sldId id="380" r:id="rId33"/>
    <p:sldId id="364" r:id="rId34"/>
    <p:sldId id="355" r:id="rId35"/>
    <p:sldId id="356" r:id="rId36"/>
    <p:sldId id="352" r:id="rId37"/>
    <p:sldId id="357" r:id="rId38"/>
    <p:sldId id="359" r:id="rId39"/>
    <p:sldId id="358" r:id="rId40"/>
    <p:sldId id="260" r:id="rId41"/>
    <p:sldId id="381" r:id="rId42"/>
    <p:sldId id="261" r:id="rId43"/>
    <p:sldId id="375" r:id="rId44"/>
    <p:sldId id="383" r:id="rId45"/>
    <p:sldId id="382" r:id="rId46"/>
    <p:sldId id="384" r:id="rId47"/>
    <p:sldId id="386" r:id="rId48"/>
    <p:sldId id="385" r:id="rId49"/>
    <p:sldId id="38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8FFC8"/>
    <a:srgbClr val="FFDCFF"/>
    <a:srgbClr val="FF0000"/>
    <a:srgbClr val="FFC8C8"/>
    <a:srgbClr val="C8DCFF"/>
    <a:srgbClr val="007FFF"/>
    <a:srgbClr val="FFD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36"/>
    <p:restoredTop sz="94803"/>
  </p:normalViewPr>
  <p:slideViewPr>
    <p:cSldViewPr snapToGrid="0" snapToObjects="1">
      <p:cViewPr varScale="1">
        <p:scale>
          <a:sx n="78" d="100"/>
          <a:sy n="78" d="100"/>
        </p:scale>
        <p:origin x="208" y="9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6877C-F29E-7742-8950-22517D7A01DF}" type="datetimeFigureOut">
              <a:rPr lang="en-US" smtClean="0"/>
              <a:t>8/21/24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1FECD-0ABA-9A41-BE1B-C59FB7C8D7BE}" type="slidenum">
              <a:rPr lang="en-US" smtClean="0"/>
              <a:t>‹#›</a:t>
            </a:fld>
            <a:endParaRPr lang="en-US"/>
          </a:p>
        </p:txBody>
      </p:sp>
    </p:spTree>
    <p:extLst>
      <p:ext uri="{BB962C8B-B14F-4D97-AF65-F5344CB8AC3E}">
        <p14:creationId xmlns:p14="http://schemas.microsoft.com/office/powerpoint/2010/main" val="234565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91FECD-0ABA-9A41-BE1B-C59FB7C8D7BE}" type="slidenum">
              <a:rPr lang="en-US" smtClean="0"/>
              <a:t>7</a:t>
            </a:fld>
            <a:endParaRPr lang="en-US"/>
          </a:p>
        </p:txBody>
      </p:sp>
    </p:spTree>
    <p:extLst>
      <p:ext uri="{BB962C8B-B14F-4D97-AF65-F5344CB8AC3E}">
        <p14:creationId xmlns:p14="http://schemas.microsoft.com/office/powerpoint/2010/main" val="233588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91FECD-0ABA-9A41-BE1B-C59FB7C8D7BE}" type="slidenum">
              <a:rPr lang="en-US" smtClean="0"/>
              <a:t>12</a:t>
            </a:fld>
            <a:endParaRPr lang="en-US"/>
          </a:p>
        </p:txBody>
      </p:sp>
    </p:spTree>
    <p:extLst>
      <p:ext uri="{BB962C8B-B14F-4D97-AF65-F5344CB8AC3E}">
        <p14:creationId xmlns:p14="http://schemas.microsoft.com/office/powerpoint/2010/main" val="402893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B4AD1-0A0B-434E-895C-7C2138CA80B1}"/>
              </a:ext>
            </a:extLst>
          </p:cNvPr>
          <p:cNvSpPr>
            <a:spLocks noGrp="1"/>
          </p:cNvSpPr>
          <p:nvPr>
            <p:ph type="ctrTitle"/>
          </p:nvPr>
        </p:nvSpPr>
        <p:spPr>
          <a:xfrm>
            <a:off x="211567" y="229479"/>
            <a:ext cx="9144000" cy="792498"/>
          </a:xfrm>
        </p:spPr>
        <p:txBody>
          <a:bodyPr anchor="b"/>
          <a:lstStyle>
            <a:lvl1pPr algn="l">
              <a:defRPr sz="48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A36E722D-ED1E-B04D-BB4C-24AC3B27EF22}"/>
              </a:ext>
            </a:extLst>
          </p:cNvPr>
          <p:cNvSpPr>
            <a:spLocks noGrp="1"/>
          </p:cNvSpPr>
          <p:nvPr>
            <p:ph type="subTitle" idx="1"/>
          </p:nvPr>
        </p:nvSpPr>
        <p:spPr>
          <a:xfrm>
            <a:off x="50202" y="6463573"/>
            <a:ext cx="1337534" cy="365125"/>
          </a:xfrm>
        </p:spPr>
        <p:txBody>
          <a:bodyPr/>
          <a:lstStyle>
            <a:lvl1pPr marL="0" indent="0" algn="l">
              <a:buFontTx/>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2D5C24A-53C8-3043-9F25-692EA937B0E0}"/>
              </a:ext>
            </a:extLst>
          </p:cNvPr>
          <p:cNvSpPr>
            <a:spLocks noGrp="1"/>
          </p:cNvSpPr>
          <p:nvPr>
            <p:ph type="dt" sz="half" idx="10"/>
          </p:nvPr>
        </p:nvSpPr>
        <p:spPr/>
        <p:txBody>
          <a:bodyPr/>
          <a:lstStyle/>
          <a:p>
            <a:fld id="{284C63AB-7A1A-7E4B-9F8B-E71622735247}" type="datetime1">
              <a:rPr lang="en-US" smtClean="0"/>
              <a:t>8/21/24</a:t>
            </a:fld>
            <a:endParaRPr lang="en-US"/>
          </a:p>
        </p:txBody>
      </p:sp>
      <p:sp>
        <p:nvSpPr>
          <p:cNvPr id="5" name="Footer Placeholder 4">
            <a:extLst>
              <a:ext uri="{FF2B5EF4-FFF2-40B4-BE49-F238E27FC236}">
                <a16:creationId xmlns:a16="http://schemas.microsoft.com/office/drawing/2014/main" id="{1D44BB58-D996-8441-969E-3396CC5C2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A90CE-66D0-C642-AC09-0F36DFDAD45D}"/>
              </a:ext>
            </a:extLst>
          </p:cNvPr>
          <p:cNvSpPr>
            <a:spLocks noGrp="1"/>
          </p:cNvSpPr>
          <p:nvPr>
            <p:ph type="sldNum" sz="quarter" idx="12"/>
          </p:nvPr>
        </p:nvSpPr>
        <p:spPr>
          <a:xfrm>
            <a:off x="11209467" y="6365688"/>
            <a:ext cx="617669" cy="365125"/>
          </a:xfrm>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309142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8134C-0B83-A94B-8AA8-2995C683F5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9A7541-4B50-1E4C-9E53-DE27E6FFAD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33190-ABDC-DB48-BA3A-1F3C63719424}"/>
              </a:ext>
            </a:extLst>
          </p:cNvPr>
          <p:cNvSpPr>
            <a:spLocks noGrp="1"/>
          </p:cNvSpPr>
          <p:nvPr>
            <p:ph type="dt" sz="half" idx="10"/>
          </p:nvPr>
        </p:nvSpPr>
        <p:spPr/>
        <p:txBody>
          <a:bodyPr/>
          <a:lstStyle/>
          <a:p>
            <a:fld id="{32FA03B5-95CF-5546-BD12-C33CDAAC0CE6}" type="datetime1">
              <a:rPr lang="en-US" smtClean="0"/>
              <a:t>8/21/24</a:t>
            </a:fld>
            <a:endParaRPr lang="en-US"/>
          </a:p>
        </p:txBody>
      </p:sp>
      <p:sp>
        <p:nvSpPr>
          <p:cNvPr id="5" name="Footer Placeholder 4">
            <a:extLst>
              <a:ext uri="{FF2B5EF4-FFF2-40B4-BE49-F238E27FC236}">
                <a16:creationId xmlns:a16="http://schemas.microsoft.com/office/drawing/2014/main" id="{96E76266-F2DB-E848-AC76-C2E040BBB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A71D1-3286-834B-AE28-BD79D58663D5}"/>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373481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C98578-379E-4541-AB09-1C59730019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EC699E-0ED0-8640-A45A-486B3FC8F4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4ABBAB-389D-5E45-BBF6-0A7B4A1B48C8}"/>
              </a:ext>
            </a:extLst>
          </p:cNvPr>
          <p:cNvSpPr>
            <a:spLocks noGrp="1"/>
          </p:cNvSpPr>
          <p:nvPr>
            <p:ph type="dt" sz="half" idx="10"/>
          </p:nvPr>
        </p:nvSpPr>
        <p:spPr/>
        <p:txBody>
          <a:bodyPr/>
          <a:lstStyle/>
          <a:p>
            <a:fld id="{18F9F84B-016B-4944-8760-2B0260317D11}" type="datetime1">
              <a:rPr lang="en-US" smtClean="0"/>
              <a:t>8/21/24</a:t>
            </a:fld>
            <a:endParaRPr lang="en-US"/>
          </a:p>
        </p:txBody>
      </p:sp>
      <p:sp>
        <p:nvSpPr>
          <p:cNvPr id="5" name="Footer Placeholder 4">
            <a:extLst>
              <a:ext uri="{FF2B5EF4-FFF2-40B4-BE49-F238E27FC236}">
                <a16:creationId xmlns:a16="http://schemas.microsoft.com/office/drawing/2014/main" id="{1E72DED7-E668-7E4A-91A0-1240C9FE0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7ECEF-1D12-DD4E-83B7-A402CC5C3809}"/>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419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5C0F5-34C2-8941-A84D-4CFAE05D99BD}"/>
              </a:ext>
            </a:extLst>
          </p:cNvPr>
          <p:cNvSpPr>
            <a:spLocks noGrp="1"/>
          </p:cNvSpPr>
          <p:nvPr>
            <p:ph type="title"/>
          </p:nvPr>
        </p:nvSpPr>
        <p:spPr/>
        <p:txBody>
          <a:bodyPr/>
          <a:lstStyle>
            <a:lvl1pPr>
              <a:defRPr b="0" baseline="0">
                <a:latin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544C55B-BB6B-B843-93D4-4992AC281F49}"/>
              </a:ext>
            </a:extLst>
          </p:cNvPr>
          <p:cNvSpPr>
            <a:spLocks noGrp="1"/>
          </p:cNvSpPr>
          <p:nvPr>
            <p:ph idx="1"/>
          </p:nvPr>
        </p:nvSpPr>
        <p:spPr>
          <a:xfrm>
            <a:off x="37605" y="6396780"/>
            <a:ext cx="800595" cy="3651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EE560-5FE9-8A40-9AAF-1B183103A726}"/>
              </a:ext>
            </a:extLst>
          </p:cNvPr>
          <p:cNvSpPr>
            <a:spLocks noGrp="1"/>
          </p:cNvSpPr>
          <p:nvPr>
            <p:ph type="dt" sz="half" idx="10"/>
          </p:nvPr>
        </p:nvSpPr>
        <p:spPr/>
        <p:txBody>
          <a:bodyPr/>
          <a:lstStyle/>
          <a:p>
            <a:fld id="{EF5BCEA6-C780-7D47-94C9-A5DD5FC84946}" type="datetime1">
              <a:rPr lang="en-US" smtClean="0"/>
              <a:t>8/21/24</a:t>
            </a:fld>
            <a:endParaRPr lang="en-US"/>
          </a:p>
        </p:txBody>
      </p:sp>
      <p:sp>
        <p:nvSpPr>
          <p:cNvPr id="5" name="Footer Placeholder 4">
            <a:extLst>
              <a:ext uri="{FF2B5EF4-FFF2-40B4-BE49-F238E27FC236}">
                <a16:creationId xmlns:a16="http://schemas.microsoft.com/office/drawing/2014/main" id="{A363A134-919F-3849-B1DA-3DAF2C128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F515F-D2C0-4346-A462-C80FE7C9D2F9}"/>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192720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9DB8F-1177-6441-A12B-118D887038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17DDAA-2B1A-DA44-9FDC-E283CA28E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50C9A0-5574-1E45-9736-B7A7CF026A6E}"/>
              </a:ext>
            </a:extLst>
          </p:cNvPr>
          <p:cNvSpPr>
            <a:spLocks noGrp="1"/>
          </p:cNvSpPr>
          <p:nvPr>
            <p:ph type="dt" sz="half" idx="10"/>
          </p:nvPr>
        </p:nvSpPr>
        <p:spPr/>
        <p:txBody>
          <a:bodyPr/>
          <a:lstStyle/>
          <a:p>
            <a:fld id="{0CE42A4C-5D0A-D44B-A5C8-DEC6408028A9}" type="datetime1">
              <a:rPr lang="en-US" smtClean="0"/>
              <a:t>8/21/24</a:t>
            </a:fld>
            <a:endParaRPr lang="en-US"/>
          </a:p>
        </p:txBody>
      </p:sp>
      <p:sp>
        <p:nvSpPr>
          <p:cNvPr id="5" name="Footer Placeholder 4">
            <a:extLst>
              <a:ext uri="{FF2B5EF4-FFF2-40B4-BE49-F238E27FC236}">
                <a16:creationId xmlns:a16="http://schemas.microsoft.com/office/drawing/2014/main" id="{3A50CE9C-8141-D740-80D0-A519C08574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28E8B-812E-4F4F-B7F1-E58D558309A0}"/>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409603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BD656-A19C-C046-8243-73D740B66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C9A9B1-E055-1849-AC2E-BEB721E195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3DB240-7304-C443-872A-00C90F5D52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751724-116D-5647-8659-41A3EF96F5F1}"/>
              </a:ext>
            </a:extLst>
          </p:cNvPr>
          <p:cNvSpPr>
            <a:spLocks noGrp="1"/>
          </p:cNvSpPr>
          <p:nvPr>
            <p:ph type="dt" sz="half" idx="10"/>
          </p:nvPr>
        </p:nvSpPr>
        <p:spPr/>
        <p:txBody>
          <a:bodyPr/>
          <a:lstStyle/>
          <a:p>
            <a:fld id="{BF98010E-5E41-9046-9769-C21894BEB58D}" type="datetime1">
              <a:rPr lang="en-US" smtClean="0"/>
              <a:t>8/21/24</a:t>
            </a:fld>
            <a:endParaRPr lang="en-US"/>
          </a:p>
        </p:txBody>
      </p:sp>
      <p:sp>
        <p:nvSpPr>
          <p:cNvPr id="6" name="Footer Placeholder 5">
            <a:extLst>
              <a:ext uri="{FF2B5EF4-FFF2-40B4-BE49-F238E27FC236}">
                <a16:creationId xmlns:a16="http://schemas.microsoft.com/office/drawing/2014/main" id="{25313C70-8417-8E43-859F-8095D6CC9C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681D4-FCEC-4F4C-8E95-F81A8BAF55FE}"/>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1397623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B13E-FD80-3045-95D5-D8DAE93567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9166E3-23BA-A847-A53B-DA4D95B1D6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070EB4-D724-AB40-A1EB-6FD4C20826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EAF8D0-D1C8-8043-A141-E2AC6AB1E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86281F-D08D-D642-A920-8232E915A5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4C08A-AC98-6E4F-8A3A-7CBADF60433C}"/>
              </a:ext>
            </a:extLst>
          </p:cNvPr>
          <p:cNvSpPr>
            <a:spLocks noGrp="1"/>
          </p:cNvSpPr>
          <p:nvPr>
            <p:ph type="dt" sz="half" idx="10"/>
          </p:nvPr>
        </p:nvSpPr>
        <p:spPr/>
        <p:txBody>
          <a:bodyPr/>
          <a:lstStyle/>
          <a:p>
            <a:fld id="{2E325323-7A29-DC4B-8D8F-C416AEFE839B}" type="datetime1">
              <a:rPr lang="en-US" smtClean="0"/>
              <a:t>8/21/24</a:t>
            </a:fld>
            <a:endParaRPr lang="en-US"/>
          </a:p>
        </p:txBody>
      </p:sp>
      <p:sp>
        <p:nvSpPr>
          <p:cNvPr id="8" name="Footer Placeholder 7">
            <a:extLst>
              <a:ext uri="{FF2B5EF4-FFF2-40B4-BE49-F238E27FC236}">
                <a16:creationId xmlns:a16="http://schemas.microsoft.com/office/drawing/2014/main" id="{87EA1352-82B1-B048-8756-2CD1D47B1F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600353-1016-104C-8DA0-955C3674BCE8}"/>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187531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5606-DB9A-D945-BCD4-BDF91EFBFA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638CE6-9910-9943-9E0D-4492E3DF1171}"/>
              </a:ext>
            </a:extLst>
          </p:cNvPr>
          <p:cNvSpPr>
            <a:spLocks noGrp="1"/>
          </p:cNvSpPr>
          <p:nvPr>
            <p:ph type="dt" sz="half" idx="10"/>
          </p:nvPr>
        </p:nvSpPr>
        <p:spPr/>
        <p:txBody>
          <a:bodyPr/>
          <a:lstStyle/>
          <a:p>
            <a:fld id="{2A0AE50F-557E-3642-B055-8ACDFB0E38CF}" type="datetime1">
              <a:rPr lang="en-US" smtClean="0"/>
              <a:t>8/21/24</a:t>
            </a:fld>
            <a:endParaRPr lang="en-US"/>
          </a:p>
        </p:txBody>
      </p:sp>
      <p:sp>
        <p:nvSpPr>
          <p:cNvPr id="4" name="Footer Placeholder 3">
            <a:extLst>
              <a:ext uri="{FF2B5EF4-FFF2-40B4-BE49-F238E27FC236}">
                <a16:creationId xmlns:a16="http://schemas.microsoft.com/office/drawing/2014/main" id="{2D051FD7-CD4F-8240-8245-E818C39743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467FB0-E0BB-2E43-A1D7-0931D5EEEF0C}"/>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177349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F40880-033C-3640-9B86-C8ECB9C48A38}"/>
              </a:ext>
            </a:extLst>
          </p:cNvPr>
          <p:cNvSpPr>
            <a:spLocks noGrp="1"/>
          </p:cNvSpPr>
          <p:nvPr>
            <p:ph type="dt" sz="half" idx="10"/>
          </p:nvPr>
        </p:nvSpPr>
        <p:spPr/>
        <p:txBody>
          <a:bodyPr/>
          <a:lstStyle/>
          <a:p>
            <a:fld id="{7119523F-CCEA-3C4D-A4F2-28E61714038C}" type="datetime1">
              <a:rPr lang="en-US" smtClean="0"/>
              <a:t>8/21/24</a:t>
            </a:fld>
            <a:endParaRPr lang="en-US"/>
          </a:p>
        </p:txBody>
      </p:sp>
      <p:sp>
        <p:nvSpPr>
          <p:cNvPr id="3" name="Footer Placeholder 2">
            <a:extLst>
              <a:ext uri="{FF2B5EF4-FFF2-40B4-BE49-F238E27FC236}">
                <a16:creationId xmlns:a16="http://schemas.microsoft.com/office/drawing/2014/main" id="{662EF284-448C-1444-BA1B-6BF821A660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0AC380-521D-094C-B544-171D26A1AF76}"/>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173579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2FBCE-28E9-5E4B-A7D7-D907CF31BF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4D24FA-C895-874A-9877-056E929B5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69B494-C411-1C49-9975-34A2E6F5E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56F737-E647-7047-89D3-04CCADA09229}"/>
              </a:ext>
            </a:extLst>
          </p:cNvPr>
          <p:cNvSpPr>
            <a:spLocks noGrp="1"/>
          </p:cNvSpPr>
          <p:nvPr>
            <p:ph type="dt" sz="half" idx="10"/>
          </p:nvPr>
        </p:nvSpPr>
        <p:spPr/>
        <p:txBody>
          <a:bodyPr/>
          <a:lstStyle/>
          <a:p>
            <a:fld id="{E238C53D-3A6B-1842-90AE-A593F6E81EB9}" type="datetime1">
              <a:rPr lang="en-US" smtClean="0"/>
              <a:t>8/21/24</a:t>
            </a:fld>
            <a:endParaRPr lang="en-US"/>
          </a:p>
        </p:txBody>
      </p:sp>
      <p:sp>
        <p:nvSpPr>
          <p:cNvPr id="6" name="Footer Placeholder 5">
            <a:extLst>
              <a:ext uri="{FF2B5EF4-FFF2-40B4-BE49-F238E27FC236}">
                <a16:creationId xmlns:a16="http://schemas.microsoft.com/office/drawing/2014/main" id="{E130A460-3D39-A740-99DF-BB38394F31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80A9D-AEC7-8449-A79C-7FAE2D1A3D6B}"/>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1664119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F349-4C15-8D4E-8BF4-2A1A67310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4F3F9B-33E0-2D4E-8266-D4FF63FADB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BE2C20-E8BF-4941-A4CE-039278160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D61974-4A02-DB43-B0A5-523B9D82C361}"/>
              </a:ext>
            </a:extLst>
          </p:cNvPr>
          <p:cNvSpPr>
            <a:spLocks noGrp="1"/>
          </p:cNvSpPr>
          <p:nvPr>
            <p:ph type="dt" sz="half" idx="10"/>
          </p:nvPr>
        </p:nvSpPr>
        <p:spPr/>
        <p:txBody>
          <a:bodyPr/>
          <a:lstStyle/>
          <a:p>
            <a:fld id="{6D99F07B-555B-F74D-9057-BF0341921288}" type="datetime1">
              <a:rPr lang="en-US" smtClean="0"/>
              <a:t>8/21/24</a:t>
            </a:fld>
            <a:endParaRPr lang="en-US"/>
          </a:p>
        </p:txBody>
      </p:sp>
      <p:sp>
        <p:nvSpPr>
          <p:cNvPr id="6" name="Footer Placeholder 5">
            <a:extLst>
              <a:ext uri="{FF2B5EF4-FFF2-40B4-BE49-F238E27FC236}">
                <a16:creationId xmlns:a16="http://schemas.microsoft.com/office/drawing/2014/main" id="{BA7C53CD-9DE1-9543-922F-989FBCC7F8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9595EE-48A8-0A4B-B44B-44B96823758D}"/>
              </a:ext>
            </a:extLst>
          </p:cNvPr>
          <p:cNvSpPr>
            <a:spLocks noGrp="1"/>
          </p:cNvSpPr>
          <p:nvPr>
            <p:ph type="sldNum" sz="quarter" idx="12"/>
          </p:nvPr>
        </p:nvSpPr>
        <p:spPr/>
        <p:txBody>
          <a:bodyPr/>
          <a:lstStyle/>
          <a:p>
            <a:fld id="{CB860DB4-DA91-A242-80F5-80596C699FC7}" type="slidenum">
              <a:rPr lang="en-US" smtClean="0"/>
              <a:t>‹#›</a:t>
            </a:fld>
            <a:endParaRPr lang="en-US"/>
          </a:p>
        </p:txBody>
      </p:sp>
    </p:spTree>
    <p:extLst>
      <p:ext uri="{BB962C8B-B14F-4D97-AF65-F5344CB8AC3E}">
        <p14:creationId xmlns:p14="http://schemas.microsoft.com/office/powerpoint/2010/main" val="1733733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E00CC8-A79F-1843-8DF9-AB8F91FA7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7E74C1-FA68-B947-BD9F-A17F81E9F9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56E13-7324-2249-9113-511C4B0718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ABF58-C9EC-6D40-BAAA-6A70578A1BE0}" type="datetime1">
              <a:rPr lang="en-US" smtClean="0"/>
              <a:t>8/21/24</a:t>
            </a:fld>
            <a:endParaRPr lang="en-US"/>
          </a:p>
        </p:txBody>
      </p:sp>
      <p:sp>
        <p:nvSpPr>
          <p:cNvPr id="5" name="Footer Placeholder 4">
            <a:extLst>
              <a:ext uri="{FF2B5EF4-FFF2-40B4-BE49-F238E27FC236}">
                <a16:creationId xmlns:a16="http://schemas.microsoft.com/office/drawing/2014/main" id="{8B5FD000-EA09-574D-AAE4-F1FC6D9B49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A2C22F-6C1E-3F4E-B2B2-6DAD56AF9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60DB4-DA91-A242-80F5-80596C699FC7}" type="slidenum">
              <a:rPr lang="en-US" smtClean="0"/>
              <a:t>‹#›</a:t>
            </a:fld>
            <a:endParaRPr lang="en-US"/>
          </a:p>
        </p:txBody>
      </p:sp>
    </p:spTree>
    <p:extLst>
      <p:ext uri="{BB962C8B-B14F-4D97-AF65-F5344CB8AC3E}">
        <p14:creationId xmlns:p14="http://schemas.microsoft.com/office/powerpoint/2010/main" val="4161235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7BDE0-7545-FC4A-89E6-0AAD91FE21C0}"/>
              </a:ext>
            </a:extLst>
          </p:cNvPr>
          <p:cNvPicPr>
            <a:picLocks noChangeAspect="1"/>
          </p:cNvPicPr>
          <p:nvPr/>
        </p:nvPicPr>
        <p:blipFill>
          <a:blip r:embed="rId2">
            <a:alphaModFix amt="10000"/>
          </a:blip>
          <a:stretch>
            <a:fillRect/>
          </a:stretch>
        </p:blipFill>
        <p:spPr>
          <a:xfrm>
            <a:off x="153390" y="380415"/>
            <a:ext cx="11885220" cy="5942610"/>
          </a:xfrm>
          <a:prstGeom prst="rect">
            <a:avLst/>
          </a:prstGeom>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89248A80-A23A-074A-9C50-9388F9D45D70}"/>
              </a:ext>
            </a:extLst>
          </p:cNvPr>
          <p:cNvSpPr>
            <a:spLocks noGrp="1"/>
          </p:cNvSpPr>
          <p:nvPr>
            <p:ph type="ctrTitle"/>
          </p:nvPr>
        </p:nvSpPr>
        <p:spPr>
          <a:xfrm>
            <a:off x="1524000" y="603217"/>
            <a:ext cx="9144000" cy="3819646"/>
          </a:xfrm>
        </p:spPr>
        <p:txBody>
          <a:bodyPr>
            <a:normAutofit/>
          </a:bodyPr>
          <a:lstStyle/>
          <a:p>
            <a:pPr algn="ctr"/>
            <a:r>
              <a:rPr lang="en-US" sz="4400" dirty="0"/>
              <a:t>The Large-Scale Structure</a:t>
            </a:r>
            <a:br>
              <a:rPr lang="en-US" sz="4400" dirty="0"/>
            </a:br>
            <a:r>
              <a:rPr lang="en-US" sz="4400" dirty="0"/>
              <a:t>of Inductive Inference</a:t>
            </a:r>
            <a:br>
              <a:rPr lang="en-US" dirty="0"/>
            </a:br>
            <a:r>
              <a:rPr lang="en-US" sz="6700" dirty="0"/>
              <a:t>Four Claims</a:t>
            </a:r>
            <a:br>
              <a:rPr lang="en-US" sz="6600" dirty="0"/>
            </a:br>
            <a:br>
              <a:rPr lang="en-US" sz="2400" dirty="0"/>
            </a:br>
            <a:r>
              <a:rPr lang="en-US" sz="2800" dirty="0"/>
              <a:t>John D. Norton</a:t>
            </a:r>
            <a:br>
              <a:rPr lang="en-US" sz="2800" dirty="0"/>
            </a:br>
            <a:r>
              <a:rPr lang="en-US" sz="2800" dirty="0"/>
              <a:t>Department of History and </a:t>
            </a:r>
            <a:br>
              <a:rPr lang="en-US" sz="2800" dirty="0"/>
            </a:br>
            <a:r>
              <a:rPr lang="en-US" sz="2800" dirty="0"/>
              <a:t>Philosophy of Science</a:t>
            </a:r>
            <a:endParaRPr lang="en-US" dirty="0"/>
          </a:p>
        </p:txBody>
      </p:sp>
      <p:sp>
        <p:nvSpPr>
          <p:cNvPr id="3" name="Subtitle 2">
            <a:extLst>
              <a:ext uri="{FF2B5EF4-FFF2-40B4-BE49-F238E27FC236}">
                <a16:creationId xmlns:a16="http://schemas.microsoft.com/office/drawing/2014/main" id="{3598D96E-5479-DD45-B187-7BC0476D7CC6}"/>
              </a:ext>
            </a:extLst>
          </p:cNvPr>
          <p:cNvSpPr>
            <a:spLocks noGrp="1"/>
          </p:cNvSpPr>
          <p:nvPr>
            <p:ph type="subTitle" idx="1"/>
          </p:nvPr>
        </p:nvSpPr>
        <p:spPr/>
        <p:txBody>
          <a:bodyPr>
            <a:normAutofit fontScale="92500" lnSpcReduction="10000"/>
          </a:bodyPr>
          <a:lstStyle/>
          <a:p>
            <a:endParaRPr lang="en-US"/>
          </a:p>
        </p:txBody>
      </p:sp>
      <p:sp>
        <p:nvSpPr>
          <p:cNvPr id="4" name="TextBox 3">
            <a:extLst>
              <a:ext uri="{FF2B5EF4-FFF2-40B4-BE49-F238E27FC236}">
                <a16:creationId xmlns:a16="http://schemas.microsoft.com/office/drawing/2014/main" id="{7807AEE7-EFAD-D54D-9776-57C9599A9887}"/>
              </a:ext>
            </a:extLst>
          </p:cNvPr>
          <p:cNvSpPr txBox="1"/>
          <p:nvPr/>
        </p:nvSpPr>
        <p:spPr>
          <a:xfrm>
            <a:off x="1608880" y="5116010"/>
            <a:ext cx="8588416" cy="1138773"/>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Based on “Large-Scale Structure: Four Claims,”</a:t>
            </a:r>
          </a:p>
          <a:p>
            <a:pPr algn="ctr"/>
            <a:r>
              <a:rPr lang="en-US" sz="2400" dirty="0">
                <a:latin typeface="Times New Roman" panose="02020603050405020304" pitchFamily="18" charset="0"/>
                <a:cs typeface="Times New Roman" panose="02020603050405020304" pitchFamily="18" charset="0"/>
              </a:rPr>
              <a:t> Chapter 2, </a:t>
            </a:r>
            <a:r>
              <a:rPr lang="en-US" sz="2400" i="1" dirty="0">
                <a:latin typeface="Times New Roman" panose="02020603050405020304" pitchFamily="18" charset="0"/>
                <a:cs typeface="Times New Roman" panose="02020603050405020304" pitchFamily="18" charset="0"/>
              </a:rPr>
              <a:t>The Large-Scale Structure of Inductive Inference</a:t>
            </a:r>
            <a:endParaRPr lang="en-US" sz="2400" dirty="0">
              <a:latin typeface="Times New Roman" panose="02020603050405020304" pitchFamily="18" charset="0"/>
              <a:cs typeface="Times New Roman" panose="02020603050405020304" pitchFamily="18" charset="0"/>
            </a:endParaRPr>
          </a:p>
          <a:p>
            <a:pPr algn="ctr"/>
            <a:r>
              <a:rPr lang="en-US" dirty="0">
                <a:cs typeface="Times New Roman" panose="02020603050405020304" pitchFamily="18" charset="0"/>
              </a:rPr>
              <a:t>http://</a:t>
            </a:r>
            <a:r>
              <a:rPr lang="en-US" dirty="0" err="1">
                <a:cs typeface="Times New Roman" panose="02020603050405020304" pitchFamily="18" charset="0"/>
              </a:rPr>
              <a:t>www.pitt.edu</a:t>
            </a:r>
            <a:r>
              <a:rPr lang="en-US" dirty="0">
                <a:cs typeface="Times New Roman" panose="02020603050405020304" pitchFamily="18" charset="0"/>
              </a:rPr>
              <a:t>/~</a:t>
            </a:r>
            <a:r>
              <a:rPr lang="en-US" dirty="0" err="1">
                <a:cs typeface="Times New Roman" panose="02020603050405020304" pitchFamily="18" charset="0"/>
              </a:rPr>
              <a:t>jdnorton</a:t>
            </a:r>
            <a:r>
              <a:rPr lang="en-US" dirty="0">
                <a:cs typeface="Times New Roman" panose="02020603050405020304" pitchFamily="18" charset="0"/>
              </a:rPr>
              <a:t>/homepage/</a:t>
            </a:r>
            <a:r>
              <a:rPr lang="en-US" dirty="0" err="1">
                <a:cs typeface="Times New Roman" panose="02020603050405020304" pitchFamily="18" charset="0"/>
              </a:rPr>
              <a:t>cv.html#material_large</a:t>
            </a:r>
            <a:endParaRPr lang="en-US" dirty="0">
              <a:cs typeface="Times New Roman" panose="02020603050405020304" pitchFamily="18" charset="0"/>
            </a:endParaRPr>
          </a:p>
        </p:txBody>
      </p:sp>
    </p:spTree>
    <p:extLst>
      <p:ext uri="{BB962C8B-B14F-4D97-AF65-F5344CB8AC3E}">
        <p14:creationId xmlns:p14="http://schemas.microsoft.com/office/powerpoint/2010/main" val="2166583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E7B12FD0-4CA5-894C-A3E9-30F3ED042540}"/>
              </a:ext>
            </a:extLst>
          </p:cNvPr>
          <p:cNvSpPr/>
          <p:nvPr/>
        </p:nvSpPr>
        <p:spPr>
          <a:xfrm>
            <a:off x="889000" y="1413933"/>
            <a:ext cx="2921000" cy="1286934"/>
          </a:xfrm>
          <a:custGeom>
            <a:avLst/>
            <a:gdLst>
              <a:gd name="connsiteX0" fmla="*/ 177800 w 2921000"/>
              <a:gd name="connsiteY0" fmla="*/ 0 h 1286934"/>
              <a:gd name="connsiteX1" fmla="*/ 2921000 w 2921000"/>
              <a:gd name="connsiteY1" fmla="*/ 143934 h 1286934"/>
              <a:gd name="connsiteX2" fmla="*/ 2836333 w 2921000"/>
              <a:gd name="connsiteY2" fmla="*/ 1286934 h 1286934"/>
              <a:gd name="connsiteX3" fmla="*/ 0 w 2921000"/>
              <a:gd name="connsiteY3" fmla="*/ 1159934 h 1286934"/>
              <a:gd name="connsiteX4" fmla="*/ 177800 w 2921000"/>
              <a:gd name="connsiteY4" fmla="*/ 0 h 128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000" h="1286934">
                <a:moveTo>
                  <a:pt x="177800" y="0"/>
                </a:moveTo>
                <a:lnTo>
                  <a:pt x="2921000" y="143934"/>
                </a:lnTo>
                <a:lnTo>
                  <a:pt x="2836333" y="1286934"/>
                </a:lnTo>
                <a:lnTo>
                  <a:pt x="0" y="1159934"/>
                </a:lnTo>
                <a:lnTo>
                  <a:pt x="1778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5899D522-8270-8E40-8041-9C4560BC8CD4}"/>
              </a:ext>
            </a:extLst>
          </p:cNvPr>
          <p:cNvSpPr/>
          <p:nvPr/>
        </p:nvSpPr>
        <p:spPr>
          <a:xfrm>
            <a:off x="753533" y="270933"/>
            <a:ext cx="11006667" cy="694267"/>
          </a:xfrm>
          <a:custGeom>
            <a:avLst/>
            <a:gdLst>
              <a:gd name="connsiteX0" fmla="*/ 237067 w 11006667"/>
              <a:gd name="connsiteY0" fmla="*/ 0 h 694267"/>
              <a:gd name="connsiteX1" fmla="*/ 10871200 w 11006667"/>
              <a:gd name="connsiteY1" fmla="*/ 203200 h 694267"/>
              <a:gd name="connsiteX2" fmla="*/ 11006667 w 11006667"/>
              <a:gd name="connsiteY2" fmla="*/ 618067 h 694267"/>
              <a:gd name="connsiteX3" fmla="*/ 0 w 11006667"/>
              <a:gd name="connsiteY3" fmla="*/ 694267 h 694267"/>
              <a:gd name="connsiteX4" fmla="*/ 237067 w 11006667"/>
              <a:gd name="connsiteY4" fmla="*/ 0 h 69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6667" h="694267">
                <a:moveTo>
                  <a:pt x="237067" y="0"/>
                </a:moveTo>
                <a:lnTo>
                  <a:pt x="10871200" y="203200"/>
                </a:lnTo>
                <a:lnTo>
                  <a:pt x="11006667" y="618067"/>
                </a:lnTo>
                <a:lnTo>
                  <a:pt x="0" y="694267"/>
                </a:lnTo>
                <a:lnTo>
                  <a:pt x="23706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59D96A-D417-2441-B18F-085A5F9757D8}"/>
              </a:ext>
            </a:extLst>
          </p:cNvPr>
          <p:cNvSpPr>
            <a:spLocks noGrp="1"/>
          </p:cNvSpPr>
          <p:nvPr>
            <p:ph type="title"/>
          </p:nvPr>
        </p:nvSpPr>
        <p:spPr>
          <a:xfrm>
            <a:off x="838200" y="365126"/>
            <a:ext cx="10515600" cy="714734"/>
          </a:xfrm>
        </p:spPr>
        <p:txBody>
          <a:bodyPr/>
          <a:lstStyle/>
          <a:p>
            <a:r>
              <a:rPr lang="en-US" dirty="0">
                <a:latin typeface="Times New Roman" panose="02020603050405020304" pitchFamily="18" charset="0"/>
                <a:cs typeface="Times New Roman" panose="02020603050405020304" pitchFamily="18" charset="0"/>
              </a:rPr>
              <a:t>Radiocarbon Dating</a:t>
            </a:r>
          </a:p>
        </p:txBody>
      </p:sp>
      <p:pic>
        <p:nvPicPr>
          <p:cNvPr id="15" name="Content Placeholder 14" descr="A picture containing container, box&#10;&#10;Description automatically generated">
            <a:extLst>
              <a:ext uri="{FF2B5EF4-FFF2-40B4-BE49-F238E27FC236}">
                <a16:creationId xmlns:a16="http://schemas.microsoft.com/office/drawing/2014/main" id="{D91FB7D7-AB99-6D45-9AE2-012F5C0B7CC8}"/>
              </a:ext>
            </a:extLst>
          </p:cNvPr>
          <p:cNvPicPr>
            <a:picLocks noGrp="1" noChangeAspect="1"/>
          </p:cNvPicPr>
          <p:nvPr>
            <p:ph idx="1"/>
          </p:nvPr>
        </p:nvPicPr>
        <p:blipFill>
          <a:blip r:embed="rId2"/>
          <a:stretch>
            <a:fillRect/>
          </a:stretch>
        </p:blipFill>
        <p:spPr>
          <a:xfrm>
            <a:off x="2289364" y="4611157"/>
            <a:ext cx="6426462" cy="1919007"/>
          </a:xfrm>
        </p:spPr>
      </p:pic>
      <p:sp>
        <p:nvSpPr>
          <p:cNvPr id="4" name="Slide Number Placeholder 3">
            <a:extLst>
              <a:ext uri="{FF2B5EF4-FFF2-40B4-BE49-F238E27FC236}">
                <a16:creationId xmlns:a16="http://schemas.microsoft.com/office/drawing/2014/main" id="{B7551518-6825-F74C-8B20-20696A505149}"/>
              </a:ext>
            </a:extLst>
          </p:cNvPr>
          <p:cNvSpPr>
            <a:spLocks noGrp="1"/>
          </p:cNvSpPr>
          <p:nvPr>
            <p:ph type="sldNum" sz="quarter" idx="12"/>
          </p:nvPr>
        </p:nvSpPr>
        <p:spPr/>
        <p:txBody>
          <a:bodyPr/>
          <a:lstStyle/>
          <a:p>
            <a:fld id="{CB860DB4-DA91-A242-80F5-80596C699FC7}" type="slidenum">
              <a:rPr lang="en-US" smtClean="0"/>
              <a:t>10</a:t>
            </a:fld>
            <a:endParaRPr lang="en-US"/>
          </a:p>
        </p:txBody>
      </p:sp>
      <p:sp>
        <p:nvSpPr>
          <p:cNvPr id="5" name="TextBox 4">
            <a:extLst>
              <a:ext uri="{FF2B5EF4-FFF2-40B4-BE49-F238E27FC236}">
                <a16:creationId xmlns:a16="http://schemas.microsoft.com/office/drawing/2014/main" id="{D79D88AB-1709-5444-8BC2-4297ADD10D6C}"/>
              </a:ext>
            </a:extLst>
          </p:cNvPr>
          <p:cNvSpPr txBox="1"/>
          <p:nvPr/>
        </p:nvSpPr>
        <p:spPr>
          <a:xfrm>
            <a:off x="905934" y="1364102"/>
            <a:ext cx="3259666" cy="1323439"/>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historical dating by traditional archeological methods</a:t>
            </a:r>
          </a:p>
        </p:txBody>
      </p:sp>
      <p:grpSp>
        <p:nvGrpSpPr>
          <p:cNvPr id="3" name="Group 2">
            <a:extLst>
              <a:ext uri="{FF2B5EF4-FFF2-40B4-BE49-F238E27FC236}">
                <a16:creationId xmlns:a16="http://schemas.microsoft.com/office/drawing/2014/main" id="{723611A7-E6FC-1741-AFAB-54B497C7043C}"/>
              </a:ext>
            </a:extLst>
          </p:cNvPr>
          <p:cNvGrpSpPr/>
          <p:nvPr/>
        </p:nvGrpSpPr>
        <p:grpSpPr>
          <a:xfrm>
            <a:off x="6908801" y="1430866"/>
            <a:ext cx="3937000" cy="1329268"/>
            <a:chOff x="6908801" y="1430866"/>
            <a:chExt cx="3937000" cy="1329268"/>
          </a:xfrm>
        </p:grpSpPr>
        <p:sp>
          <p:nvSpPr>
            <p:cNvPr id="11" name="Freeform 10">
              <a:extLst>
                <a:ext uri="{FF2B5EF4-FFF2-40B4-BE49-F238E27FC236}">
                  <a16:creationId xmlns:a16="http://schemas.microsoft.com/office/drawing/2014/main" id="{DF725A40-B390-DE45-8881-60B101E56CD8}"/>
                </a:ext>
              </a:extLst>
            </p:cNvPr>
            <p:cNvSpPr/>
            <p:nvPr/>
          </p:nvSpPr>
          <p:spPr>
            <a:xfrm flipH="1">
              <a:off x="6917265" y="1473200"/>
              <a:ext cx="3564467" cy="1286934"/>
            </a:xfrm>
            <a:custGeom>
              <a:avLst/>
              <a:gdLst>
                <a:gd name="connsiteX0" fmla="*/ 177800 w 2921000"/>
                <a:gd name="connsiteY0" fmla="*/ 0 h 1286934"/>
                <a:gd name="connsiteX1" fmla="*/ 2921000 w 2921000"/>
                <a:gd name="connsiteY1" fmla="*/ 143934 h 1286934"/>
                <a:gd name="connsiteX2" fmla="*/ 2836333 w 2921000"/>
                <a:gd name="connsiteY2" fmla="*/ 1286934 h 1286934"/>
                <a:gd name="connsiteX3" fmla="*/ 0 w 2921000"/>
                <a:gd name="connsiteY3" fmla="*/ 1159934 h 1286934"/>
                <a:gd name="connsiteX4" fmla="*/ 177800 w 2921000"/>
                <a:gd name="connsiteY4" fmla="*/ 0 h 128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000" h="1286934">
                  <a:moveTo>
                    <a:pt x="177800" y="0"/>
                  </a:moveTo>
                  <a:lnTo>
                    <a:pt x="2921000" y="143934"/>
                  </a:lnTo>
                  <a:lnTo>
                    <a:pt x="2836333" y="1286934"/>
                  </a:lnTo>
                  <a:lnTo>
                    <a:pt x="0" y="1159934"/>
                  </a:lnTo>
                  <a:lnTo>
                    <a:pt x="177800" y="0"/>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1AA878-C659-CD4B-95FF-13989DEFFF37}"/>
                </a:ext>
              </a:extLst>
            </p:cNvPr>
            <p:cNvSpPr txBox="1"/>
            <p:nvPr/>
          </p:nvSpPr>
          <p:spPr>
            <a:xfrm>
              <a:off x="6908801" y="1430866"/>
              <a:ext cx="3937000" cy="1323439"/>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radiocarbon dating, from residual level of decaying carbon-14.</a:t>
              </a:r>
            </a:p>
          </p:txBody>
        </p:sp>
      </p:grpSp>
      <p:grpSp>
        <p:nvGrpSpPr>
          <p:cNvPr id="16" name="Group 15">
            <a:extLst>
              <a:ext uri="{FF2B5EF4-FFF2-40B4-BE49-F238E27FC236}">
                <a16:creationId xmlns:a16="http://schemas.microsoft.com/office/drawing/2014/main" id="{69ACBB2D-2C38-A247-B3FF-33A930B4B49E}"/>
              </a:ext>
            </a:extLst>
          </p:cNvPr>
          <p:cNvGrpSpPr/>
          <p:nvPr/>
        </p:nvGrpSpPr>
        <p:grpSpPr>
          <a:xfrm>
            <a:off x="1058334" y="2433806"/>
            <a:ext cx="3124200" cy="2646878"/>
            <a:chOff x="1058334" y="2433806"/>
            <a:chExt cx="3124200" cy="2646878"/>
          </a:xfrm>
        </p:grpSpPr>
        <p:sp>
          <p:nvSpPr>
            <p:cNvPr id="12" name="TextBox 11">
              <a:extLst>
                <a:ext uri="{FF2B5EF4-FFF2-40B4-BE49-F238E27FC236}">
                  <a16:creationId xmlns:a16="http://schemas.microsoft.com/office/drawing/2014/main" id="{168B4811-47F0-3F4B-8104-FFA59D450672}"/>
                </a:ext>
              </a:extLst>
            </p:cNvPr>
            <p:cNvSpPr txBox="1"/>
            <p:nvPr/>
          </p:nvSpPr>
          <p:spPr>
            <a:xfrm rot="21133758">
              <a:off x="1591733" y="2433806"/>
              <a:ext cx="1484702" cy="2646878"/>
            </a:xfrm>
            <a:prstGeom prst="rect">
              <a:avLst/>
            </a:prstGeom>
            <a:noFill/>
          </p:spPr>
          <p:txBody>
            <a:bodyPr wrap="none" rtlCol="0">
              <a:spAutoFit/>
            </a:bodyPr>
            <a:lstStyle/>
            <a:p>
              <a:pPr algn="l"/>
              <a:r>
                <a:rPr lang="en-US" sz="16600" b="1" dirty="0">
                  <a:solidFill>
                    <a:schemeClr val="bg1">
                      <a:lumMod val="75000"/>
                    </a:schemeClr>
                  </a:solidFill>
                  <a:latin typeface="Arial Black" panose="020B0604020202020204" pitchFamily="34" charset="0"/>
                  <a:cs typeface="Arial Black" panose="020B0604020202020204" pitchFamily="34" charset="0"/>
                </a:rPr>
                <a:t>?</a:t>
              </a:r>
              <a:endParaRPr lang="en-US" sz="2400" b="1" dirty="0">
                <a:solidFill>
                  <a:schemeClr val="bg1">
                    <a:lumMod val="75000"/>
                  </a:schemeClr>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8AF98FB3-1E2E-4F48-8F7E-DB7B1119FDF3}"/>
                </a:ext>
              </a:extLst>
            </p:cNvPr>
            <p:cNvSpPr txBox="1"/>
            <p:nvPr/>
          </p:nvSpPr>
          <p:spPr>
            <a:xfrm>
              <a:off x="1058334" y="3210802"/>
              <a:ext cx="3124200" cy="1200329"/>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Uncertainty</a:t>
              </a:r>
              <a:r>
                <a:rPr lang="en-US" sz="2400" dirty="0">
                  <a:latin typeface="Times New Roman" panose="02020603050405020304" pitchFamily="18" charset="0"/>
                  <a:cs typeface="Times New Roman" panose="02020603050405020304" pitchFamily="18" charset="0"/>
                </a:rPr>
                <a:t>: Are the historical records correctly interpreted?</a:t>
              </a:r>
            </a:p>
          </p:txBody>
        </p:sp>
      </p:grpSp>
      <p:grpSp>
        <p:nvGrpSpPr>
          <p:cNvPr id="17" name="Group 16">
            <a:extLst>
              <a:ext uri="{FF2B5EF4-FFF2-40B4-BE49-F238E27FC236}">
                <a16:creationId xmlns:a16="http://schemas.microsoft.com/office/drawing/2014/main" id="{C183F819-7F79-8D43-BC11-9B44203A8680}"/>
              </a:ext>
            </a:extLst>
          </p:cNvPr>
          <p:cNvGrpSpPr/>
          <p:nvPr/>
        </p:nvGrpSpPr>
        <p:grpSpPr>
          <a:xfrm>
            <a:off x="7061201" y="2537992"/>
            <a:ext cx="4444999" cy="2646878"/>
            <a:chOff x="7061201" y="2537992"/>
            <a:chExt cx="4444999" cy="2646878"/>
          </a:xfrm>
        </p:grpSpPr>
        <p:sp>
          <p:nvSpPr>
            <p:cNvPr id="13" name="TextBox 12">
              <a:extLst>
                <a:ext uri="{FF2B5EF4-FFF2-40B4-BE49-F238E27FC236}">
                  <a16:creationId xmlns:a16="http://schemas.microsoft.com/office/drawing/2014/main" id="{9E162030-D7AF-F940-8CB3-265622101AB4}"/>
                </a:ext>
              </a:extLst>
            </p:cNvPr>
            <p:cNvSpPr txBox="1"/>
            <p:nvPr/>
          </p:nvSpPr>
          <p:spPr>
            <a:xfrm rot="621669">
              <a:off x="8134949" y="2537992"/>
              <a:ext cx="1484702" cy="2646878"/>
            </a:xfrm>
            <a:prstGeom prst="rect">
              <a:avLst/>
            </a:prstGeom>
            <a:noFill/>
          </p:spPr>
          <p:txBody>
            <a:bodyPr wrap="none" rtlCol="0">
              <a:spAutoFit/>
            </a:bodyPr>
            <a:lstStyle/>
            <a:p>
              <a:pPr algn="l"/>
              <a:r>
                <a:rPr lang="en-US" sz="16600" b="1" dirty="0">
                  <a:solidFill>
                    <a:schemeClr val="bg1">
                      <a:lumMod val="75000"/>
                    </a:schemeClr>
                  </a:solidFill>
                  <a:latin typeface="Arial Black" panose="020B0604020202020204" pitchFamily="34" charset="0"/>
                  <a:cs typeface="Arial Black" panose="020B0604020202020204" pitchFamily="34" charset="0"/>
                </a:rPr>
                <a:t>?</a:t>
              </a:r>
              <a:endParaRPr lang="en-US" sz="2400" b="1" dirty="0">
                <a:solidFill>
                  <a:schemeClr val="bg1">
                    <a:lumMod val="75000"/>
                  </a:schemeClr>
                </a:solidFill>
                <a:latin typeface="Arial Black" panose="020B0604020202020204" pitchFamily="34" charset="0"/>
                <a:cs typeface="Arial Black" panose="020B0604020202020204" pitchFamily="34" charset="0"/>
              </a:endParaRPr>
            </a:p>
          </p:txBody>
        </p:sp>
        <p:sp>
          <p:nvSpPr>
            <p:cNvPr id="8" name="TextBox 7">
              <a:extLst>
                <a:ext uri="{FF2B5EF4-FFF2-40B4-BE49-F238E27FC236}">
                  <a16:creationId xmlns:a16="http://schemas.microsoft.com/office/drawing/2014/main" id="{5C4F14FE-BA18-8E4F-9B6B-D00BEE4DD074}"/>
                </a:ext>
              </a:extLst>
            </p:cNvPr>
            <p:cNvSpPr txBox="1"/>
            <p:nvPr/>
          </p:nvSpPr>
          <p:spPr>
            <a:xfrm>
              <a:off x="7061201" y="3210803"/>
              <a:ext cx="4444999" cy="1200329"/>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Uncertainty</a:t>
              </a:r>
              <a:r>
                <a:rPr lang="en-US" sz="2400" dirty="0">
                  <a:latin typeface="Times New Roman" panose="02020603050405020304" pitchFamily="18" charset="0"/>
                  <a:cs typeface="Times New Roman" panose="02020603050405020304" pitchFamily="18" charset="0"/>
                </a:rPr>
                <a:t>: What was the atmospheric carbon-14 level at the time of creation of the artefact?</a:t>
              </a:r>
            </a:p>
          </p:txBody>
        </p:sp>
      </p:grpSp>
    </p:spTree>
    <p:extLst>
      <p:ext uri="{BB962C8B-B14F-4D97-AF65-F5344CB8AC3E}">
        <p14:creationId xmlns:p14="http://schemas.microsoft.com/office/powerpoint/2010/main" val="148441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F725A40-B390-DE45-8881-60B101E56CD8}"/>
              </a:ext>
            </a:extLst>
          </p:cNvPr>
          <p:cNvSpPr/>
          <p:nvPr/>
        </p:nvSpPr>
        <p:spPr>
          <a:xfrm flipH="1">
            <a:off x="6917265" y="1473200"/>
            <a:ext cx="3564467" cy="1286934"/>
          </a:xfrm>
          <a:custGeom>
            <a:avLst/>
            <a:gdLst>
              <a:gd name="connsiteX0" fmla="*/ 177800 w 2921000"/>
              <a:gd name="connsiteY0" fmla="*/ 0 h 1286934"/>
              <a:gd name="connsiteX1" fmla="*/ 2921000 w 2921000"/>
              <a:gd name="connsiteY1" fmla="*/ 143934 h 1286934"/>
              <a:gd name="connsiteX2" fmla="*/ 2836333 w 2921000"/>
              <a:gd name="connsiteY2" fmla="*/ 1286934 h 1286934"/>
              <a:gd name="connsiteX3" fmla="*/ 0 w 2921000"/>
              <a:gd name="connsiteY3" fmla="*/ 1159934 h 1286934"/>
              <a:gd name="connsiteX4" fmla="*/ 177800 w 2921000"/>
              <a:gd name="connsiteY4" fmla="*/ 0 h 128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000" h="1286934">
                <a:moveTo>
                  <a:pt x="177800" y="0"/>
                </a:moveTo>
                <a:lnTo>
                  <a:pt x="2921000" y="143934"/>
                </a:lnTo>
                <a:lnTo>
                  <a:pt x="2836333" y="1286934"/>
                </a:lnTo>
                <a:lnTo>
                  <a:pt x="0" y="1159934"/>
                </a:lnTo>
                <a:lnTo>
                  <a:pt x="177800" y="0"/>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E7B12FD0-4CA5-894C-A3E9-30F3ED042540}"/>
              </a:ext>
            </a:extLst>
          </p:cNvPr>
          <p:cNvSpPr/>
          <p:nvPr/>
        </p:nvSpPr>
        <p:spPr>
          <a:xfrm>
            <a:off x="889000" y="1413933"/>
            <a:ext cx="2921000" cy="1286934"/>
          </a:xfrm>
          <a:custGeom>
            <a:avLst/>
            <a:gdLst>
              <a:gd name="connsiteX0" fmla="*/ 177800 w 2921000"/>
              <a:gd name="connsiteY0" fmla="*/ 0 h 1286934"/>
              <a:gd name="connsiteX1" fmla="*/ 2921000 w 2921000"/>
              <a:gd name="connsiteY1" fmla="*/ 143934 h 1286934"/>
              <a:gd name="connsiteX2" fmla="*/ 2836333 w 2921000"/>
              <a:gd name="connsiteY2" fmla="*/ 1286934 h 1286934"/>
              <a:gd name="connsiteX3" fmla="*/ 0 w 2921000"/>
              <a:gd name="connsiteY3" fmla="*/ 1159934 h 1286934"/>
              <a:gd name="connsiteX4" fmla="*/ 177800 w 2921000"/>
              <a:gd name="connsiteY4" fmla="*/ 0 h 128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000" h="1286934">
                <a:moveTo>
                  <a:pt x="177800" y="0"/>
                </a:moveTo>
                <a:lnTo>
                  <a:pt x="2921000" y="143934"/>
                </a:lnTo>
                <a:lnTo>
                  <a:pt x="2836333" y="1286934"/>
                </a:lnTo>
                <a:lnTo>
                  <a:pt x="0" y="1159934"/>
                </a:lnTo>
                <a:lnTo>
                  <a:pt x="1778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5899D522-8270-8E40-8041-9C4560BC8CD4}"/>
              </a:ext>
            </a:extLst>
          </p:cNvPr>
          <p:cNvSpPr/>
          <p:nvPr/>
        </p:nvSpPr>
        <p:spPr>
          <a:xfrm>
            <a:off x="753533" y="270933"/>
            <a:ext cx="11006667" cy="694267"/>
          </a:xfrm>
          <a:custGeom>
            <a:avLst/>
            <a:gdLst>
              <a:gd name="connsiteX0" fmla="*/ 237067 w 11006667"/>
              <a:gd name="connsiteY0" fmla="*/ 0 h 694267"/>
              <a:gd name="connsiteX1" fmla="*/ 10871200 w 11006667"/>
              <a:gd name="connsiteY1" fmla="*/ 203200 h 694267"/>
              <a:gd name="connsiteX2" fmla="*/ 11006667 w 11006667"/>
              <a:gd name="connsiteY2" fmla="*/ 618067 h 694267"/>
              <a:gd name="connsiteX3" fmla="*/ 0 w 11006667"/>
              <a:gd name="connsiteY3" fmla="*/ 694267 h 694267"/>
              <a:gd name="connsiteX4" fmla="*/ 237067 w 11006667"/>
              <a:gd name="connsiteY4" fmla="*/ 0 h 69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6667" h="694267">
                <a:moveTo>
                  <a:pt x="237067" y="0"/>
                </a:moveTo>
                <a:lnTo>
                  <a:pt x="10871200" y="203200"/>
                </a:lnTo>
                <a:lnTo>
                  <a:pt x="11006667" y="618067"/>
                </a:lnTo>
                <a:lnTo>
                  <a:pt x="0" y="694267"/>
                </a:lnTo>
                <a:lnTo>
                  <a:pt x="23706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59D96A-D417-2441-B18F-085A5F9757D8}"/>
              </a:ext>
            </a:extLst>
          </p:cNvPr>
          <p:cNvSpPr>
            <a:spLocks noGrp="1"/>
          </p:cNvSpPr>
          <p:nvPr>
            <p:ph type="title"/>
          </p:nvPr>
        </p:nvSpPr>
        <p:spPr>
          <a:xfrm>
            <a:off x="838200" y="365126"/>
            <a:ext cx="10515600" cy="714734"/>
          </a:xfrm>
        </p:spPr>
        <p:txBody>
          <a:bodyPr/>
          <a:lstStyle/>
          <a:p>
            <a:r>
              <a:rPr lang="en-US" dirty="0">
                <a:latin typeface="Times New Roman" panose="02020603050405020304" pitchFamily="18" charset="0"/>
                <a:cs typeface="Times New Roman" panose="02020603050405020304" pitchFamily="18" charset="0"/>
              </a:rPr>
              <a:t>Radiocarbon Dating</a:t>
            </a:r>
          </a:p>
        </p:txBody>
      </p:sp>
      <p:sp>
        <p:nvSpPr>
          <p:cNvPr id="4" name="Slide Number Placeholder 3">
            <a:extLst>
              <a:ext uri="{FF2B5EF4-FFF2-40B4-BE49-F238E27FC236}">
                <a16:creationId xmlns:a16="http://schemas.microsoft.com/office/drawing/2014/main" id="{B7551518-6825-F74C-8B20-20696A505149}"/>
              </a:ext>
            </a:extLst>
          </p:cNvPr>
          <p:cNvSpPr>
            <a:spLocks noGrp="1"/>
          </p:cNvSpPr>
          <p:nvPr>
            <p:ph type="sldNum" sz="quarter" idx="12"/>
          </p:nvPr>
        </p:nvSpPr>
        <p:spPr/>
        <p:txBody>
          <a:bodyPr/>
          <a:lstStyle/>
          <a:p>
            <a:fld id="{CB860DB4-DA91-A242-80F5-80596C699FC7}" type="slidenum">
              <a:rPr lang="en-US" smtClean="0"/>
              <a:t>11</a:t>
            </a:fld>
            <a:endParaRPr lang="en-US"/>
          </a:p>
        </p:txBody>
      </p:sp>
      <p:sp>
        <p:nvSpPr>
          <p:cNvPr id="5" name="TextBox 4">
            <a:extLst>
              <a:ext uri="{FF2B5EF4-FFF2-40B4-BE49-F238E27FC236}">
                <a16:creationId xmlns:a16="http://schemas.microsoft.com/office/drawing/2014/main" id="{D79D88AB-1709-5444-8BC2-4297ADD10D6C}"/>
              </a:ext>
            </a:extLst>
          </p:cNvPr>
          <p:cNvSpPr txBox="1"/>
          <p:nvPr/>
        </p:nvSpPr>
        <p:spPr>
          <a:xfrm>
            <a:off x="905934" y="1364102"/>
            <a:ext cx="3259666" cy="1323439"/>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historical dating by traditional archeological methods</a:t>
            </a:r>
          </a:p>
        </p:txBody>
      </p:sp>
      <p:sp>
        <p:nvSpPr>
          <p:cNvPr id="6" name="TextBox 5">
            <a:extLst>
              <a:ext uri="{FF2B5EF4-FFF2-40B4-BE49-F238E27FC236}">
                <a16:creationId xmlns:a16="http://schemas.microsoft.com/office/drawing/2014/main" id="{451AA878-C659-CD4B-95FF-13989DEFFF37}"/>
              </a:ext>
            </a:extLst>
          </p:cNvPr>
          <p:cNvSpPr txBox="1"/>
          <p:nvPr/>
        </p:nvSpPr>
        <p:spPr>
          <a:xfrm>
            <a:off x="6908801" y="1430866"/>
            <a:ext cx="3937000" cy="1323439"/>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radiocarbon dating, from residual level of decaying carbon-14.</a:t>
            </a:r>
          </a:p>
        </p:txBody>
      </p:sp>
      <p:grpSp>
        <p:nvGrpSpPr>
          <p:cNvPr id="17" name="Group 16">
            <a:extLst>
              <a:ext uri="{FF2B5EF4-FFF2-40B4-BE49-F238E27FC236}">
                <a16:creationId xmlns:a16="http://schemas.microsoft.com/office/drawing/2014/main" id="{C183F819-7F79-8D43-BC11-9B44203A8680}"/>
              </a:ext>
            </a:extLst>
          </p:cNvPr>
          <p:cNvGrpSpPr/>
          <p:nvPr/>
        </p:nvGrpSpPr>
        <p:grpSpPr>
          <a:xfrm>
            <a:off x="7061201" y="2537992"/>
            <a:ext cx="4444999" cy="2646878"/>
            <a:chOff x="7061201" y="2537992"/>
            <a:chExt cx="4444999" cy="2646878"/>
          </a:xfrm>
        </p:grpSpPr>
        <p:sp>
          <p:nvSpPr>
            <p:cNvPr id="13" name="TextBox 12">
              <a:extLst>
                <a:ext uri="{FF2B5EF4-FFF2-40B4-BE49-F238E27FC236}">
                  <a16:creationId xmlns:a16="http://schemas.microsoft.com/office/drawing/2014/main" id="{9E162030-D7AF-F940-8CB3-265622101AB4}"/>
                </a:ext>
              </a:extLst>
            </p:cNvPr>
            <p:cNvSpPr txBox="1"/>
            <p:nvPr/>
          </p:nvSpPr>
          <p:spPr>
            <a:xfrm rot="621669">
              <a:off x="8134949" y="2537992"/>
              <a:ext cx="1484702" cy="2646878"/>
            </a:xfrm>
            <a:prstGeom prst="rect">
              <a:avLst/>
            </a:prstGeom>
            <a:noFill/>
          </p:spPr>
          <p:txBody>
            <a:bodyPr wrap="none" rtlCol="0">
              <a:spAutoFit/>
            </a:bodyPr>
            <a:lstStyle/>
            <a:p>
              <a:pPr algn="l"/>
              <a:r>
                <a:rPr lang="en-US" sz="16600" b="1" dirty="0">
                  <a:solidFill>
                    <a:schemeClr val="bg1">
                      <a:lumMod val="75000"/>
                    </a:schemeClr>
                  </a:solidFill>
                  <a:latin typeface="Arial Black" panose="020B0604020202020204" pitchFamily="34" charset="0"/>
                  <a:cs typeface="Arial Black" panose="020B0604020202020204" pitchFamily="34" charset="0"/>
                </a:rPr>
                <a:t>?</a:t>
              </a:r>
              <a:endParaRPr lang="en-US" sz="2400" b="1" dirty="0">
                <a:solidFill>
                  <a:schemeClr val="bg1">
                    <a:lumMod val="75000"/>
                  </a:schemeClr>
                </a:solidFill>
                <a:latin typeface="Arial Black" panose="020B0604020202020204" pitchFamily="34" charset="0"/>
                <a:cs typeface="Arial Black" panose="020B0604020202020204" pitchFamily="34" charset="0"/>
              </a:endParaRPr>
            </a:p>
          </p:txBody>
        </p:sp>
        <p:sp>
          <p:nvSpPr>
            <p:cNvPr id="8" name="TextBox 7">
              <a:extLst>
                <a:ext uri="{FF2B5EF4-FFF2-40B4-BE49-F238E27FC236}">
                  <a16:creationId xmlns:a16="http://schemas.microsoft.com/office/drawing/2014/main" id="{5C4F14FE-BA18-8E4F-9B6B-D00BEE4DD074}"/>
                </a:ext>
              </a:extLst>
            </p:cNvPr>
            <p:cNvSpPr txBox="1"/>
            <p:nvPr/>
          </p:nvSpPr>
          <p:spPr>
            <a:xfrm>
              <a:off x="7061201" y="3210803"/>
              <a:ext cx="4444999" cy="1200329"/>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Uncertainty</a:t>
              </a:r>
              <a:r>
                <a:rPr lang="en-US" sz="2400" dirty="0">
                  <a:latin typeface="Times New Roman" panose="02020603050405020304" pitchFamily="18" charset="0"/>
                  <a:cs typeface="Times New Roman" panose="02020603050405020304" pitchFamily="18" charset="0"/>
                </a:rPr>
                <a:t>: What was the atmospheric carbon-14 level at the time of creation of the artefact?</a:t>
              </a:r>
            </a:p>
          </p:txBody>
        </p:sp>
      </p:grpSp>
      <p:pic>
        <p:nvPicPr>
          <p:cNvPr id="20" name="Content Placeholder 19" descr="Chart, line chart&#10;&#10;Description automatically generated">
            <a:extLst>
              <a:ext uri="{FF2B5EF4-FFF2-40B4-BE49-F238E27FC236}">
                <a16:creationId xmlns:a16="http://schemas.microsoft.com/office/drawing/2014/main" id="{19A7649E-EEA1-554A-96D4-10234E024CDC}"/>
              </a:ext>
            </a:extLst>
          </p:cNvPr>
          <p:cNvPicPr>
            <a:picLocks noGrp="1" noChangeAspect="1"/>
          </p:cNvPicPr>
          <p:nvPr>
            <p:ph idx="1"/>
          </p:nvPr>
        </p:nvPicPr>
        <p:blipFill>
          <a:blip r:embed="rId2"/>
          <a:stretch>
            <a:fillRect/>
          </a:stretch>
        </p:blipFill>
        <p:spPr>
          <a:xfrm>
            <a:off x="465657" y="3034940"/>
            <a:ext cx="4444999" cy="3683201"/>
          </a:xfrm>
        </p:spPr>
      </p:pic>
      <p:grpSp>
        <p:nvGrpSpPr>
          <p:cNvPr id="22" name="Group 21">
            <a:extLst>
              <a:ext uri="{FF2B5EF4-FFF2-40B4-BE49-F238E27FC236}">
                <a16:creationId xmlns:a16="http://schemas.microsoft.com/office/drawing/2014/main" id="{F77DAE7A-134C-C34D-8203-56398297209C}"/>
              </a:ext>
            </a:extLst>
          </p:cNvPr>
          <p:cNvGrpSpPr/>
          <p:nvPr/>
        </p:nvGrpSpPr>
        <p:grpSpPr>
          <a:xfrm>
            <a:off x="3886559" y="2320115"/>
            <a:ext cx="3200599" cy="1235664"/>
            <a:chOff x="3886559" y="2320115"/>
            <a:chExt cx="3200599" cy="1235664"/>
          </a:xfrm>
        </p:grpSpPr>
        <p:sp>
          <p:nvSpPr>
            <p:cNvPr id="21" name="Right Arrow 20">
              <a:extLst>
                <a:ext uri="{FF2B5EF4-FFF2-40B4-BE49-F238E27FC236}">
                  <a16:creationId xmlns:a16="http://schemas.microsoft.com/office/drawing/2014/main" id="{5C6F1DA0-1883-024D-9AF6-1851742F6EE4}"/>
                </a:ext>
              </a:extLst>
            </p:cNvPr>
            <p:cNvSpPr/>
            <p:nvPr/>
          </p:nvSpPr>
          <p:spPr>
            <a:xfrm rot="1261277">
              <a:off x="3886559" y="2595242"/>
              <a:ext cx="3200599" cy="96053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8324CA4-4632-6F44-A3E4-96F09A0C9B91}"/>
                </a:ext>
              </a:extLst>
            </p:cNvPr>
            <p:cNvSpPr txBox="1"/>
            <p:nvPr/>
          </p:nvSpPr>
          <p:spPr>
            <a:xfrm>
              <a:off x="4353385" y="2320115"/>
              <a:ext cx="2012031" cy="1200329"/>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Basis for calibration curve.</a:t>
              </a:r>
            </a:p>
          </p:txBody>
        </p:sp>
      </p:grpSp>
    </p:spTree>
    <p:extLst>
      <p:ext uri="{BB962C8B-B14F-4D97-AF65-F5344CB8AC3E}">
        <p14:creationId xmlns:p14="http://schemas.microsoft.com/office/powerpoint/2010/main" val="106148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F725A40-B390-DE45-8881-60B101E56CD8}"/>
              </a:ext>
            </a:extLst>
          </p:cNvPr>
          <p:cNvSpPr/>
          <p:nvPr/>
        </p:nvSpPr>
        <p:spPr>
          <a:xfrm flipH="1">
            <a:off x="6917265" y="1473200"/>
            <a:ext cx="3564467" cy="1286934"/>
          </a:xfrm>
          <a:custGeom>
            <a:avLst/>
            <a:gdLst>
              <a:gd name="connsiteX0" fmla="*/ 177800 w 2921000"/>
              <a:gd name="connsiteY0" fmla="*/ 0 h 1286934"/>
              <a:gd name="connsiteX1" fmla="*/ 2921000 w 2921000"/>
              <a:gd name="connsiteY1" fmla="*/ 143934 h 1286934"/>
              <a:gd name="connsiteX2" fmla="*/ 2836333 w 2921000"/>
              <a:gd name="connsiteY2" fmla="*/ 1286934 h 1286934"/>
              <a:gd name="connsiteX3" fmla="*/ 0 w 2921000"/>
              <a:gd name="connsiteY3" fmla="*/ 1159934 h 1286934"/>
              <a:gd name="connsiteX4" fmla="*/ 177800 w 2921000"/>
              <a:gd name="connsiteY4" fmla="*/ 0 h 128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000" h="1286934">
                <a:moveTo>
                  <a:pt x="177800" y="0"/>
                </a:moveTo>
                <a:lnTo>
                  <a:pt x="2921000" y="143934"/>
                </a:lnTo>
                <a:lnTo>
                  <a:pt x="2836333" y="1286934"/>
                </a:lnTo>
                <a:lnTo>
                  <a:pt x="0" y="1159934"/>
                </a:lnTo>
                <a:lnTo>
                  <a:pt x="177800" y="0"/>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E7B12FD0-4CA5-894C-A3E9-30F3ED042540}"/>
              </a:ext>
            </a:extLst>
          </p:cNvPr>
          <p:cNvSpPr/>
          <p:nvPr/>
        </p:nvSpPr>
        <p:spPr>
          <a:xfrm>
            <a:off x="889000" y="1413933"/>
            <a:ext cx="2921000" cy="1286934"/>
          </a:xfrm>
          <a:custGeom>
            <a:avLst/>
            <a:gdLst>
              <a:gd name="connsiteX0" fmla="*/ 177800 w 2921000"/>
              <a:gd name="connsiteY0" fmla="*/ 0 h 1286934"/>
              <a:gd name="connsiteX1" fmla="*/ 2921000 w 2921000"/>
              <a:gd name="connsiteY1" fmla="*/ 143934 h 1286934"/>
              <a:gd name="connsiteX2" fmla="*/ 2836333 w 2921000"/>
              <a:gd name="connsiteY2" fmla="*/ 1286934 h 1286934"/>
              <a:gd name="connsiteX3" fmla="*/ 0 w 2921000"/>
              <a:gd name="connsiteY3" fmla="*/ 1159934 h 1286934"/>
              <a:gd name="connsiteX4" fmla="*/ 177800 w 2921000"/>
              <a:gd name="connsiteY4" fmla="*/ 0 h 128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000" h="1286934">
                <a:moveTo>
                  <a:pt x="177800" y="0"/>
                </a:moveTo>
                <a:lnTo>
                  <a:pt x="2921000" y="143934"/>
                </a:lnTo>
                <a:lnTo>
                  <a:pt x="2836333" y="1286934"/>
                </a:lnTo>
                <a:lnTo>
                  <a:pt x="0" y="1159934"/>
                </a:lnTo>
                <a:lnTo>
                  <a:pt x="1778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5899D522-8270-8E40-8041-9C4560BC8CD4}"/>
              </a:ext>
            </a:extLst>
          </p:cNvPr>
          <p:cNvSpPr/>
          <p:nvPr/>
        </p:nvSpPr>
        <p:spPr>
          <a:xfrm>
            <a:off x="753533" y="270933"/>
            <a:ext cx="11006667" cy="694267"/>
          </a:xfrm>
          <a:custGeom>
            <a:avLst/>
            <a:gdLst>
              <a:gd name="connsiteX0" fmla="*/ 237067 w 11006667"/>
              <a:gd name="connsiteY0" fmla="*/ 0 h 694267"/>
              <a:gd name="connsiteX1" fmla="*/ 10871200 w 11006667"/>
              <a:gd name="connsiteY1" fmla="*/ 203200 h 694267"/>
              <a:gd name="connsiteX2" fmla="*/ 11006667 w 11006667"/>
              <a:gd name="connsiteY2" fmla="*/ 618067 h 694267"/>
              <a:gd name="connsiteX3" fmla="*/ 0 w 11006667"/>
              <a:gd name="connsiteY3" fmla="*/ 694267 h 694267"/>
              <a:gd name="connsiteX4" fmla="*/ 237067 w 11006667"/>
              <a:gd name="connsiteY4" fmla="*/ 0 h 69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6667" h="694267">
                <a:moveTo>
                  <a:pt x="237067" y="0"/>
                </a:moveTo>
                <a:lnTo>
                  <a:pt x="10871200" y="203200"/>
                </a:lnTo>
                <a:lnTo>
                  <a:pt x="11006667" y="618067"/>
                </a:lnTo>
                <a:lnTo>
                  <a:pt x="0" y="694267"/>
                </a:lnTo>
                <a:lnTo>
                  <a:pt x="23706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59D96A-D417-2441-B18F-085A5F9757D8}"/>
              </a:ext>
            </a:extLst>
          </p:cNvPr>
          <p:cNvSpPr>
            <a:spLocks noGrp="1"/>
          </p:cNvSpPr>
          <p:nvPr>
            <p:ph type="title"/>
          </p:nvPr>
        </p:nvSpPr>
        <p:spPr>
          <a:xfrm>
            <a:off x="838200" y="365126"/>
            <a:ext cx="10515600" cy="714734"/>
          </a:xfrm>
        </p:spPr>
        <p:txBody>
          <a:bodyPr/>
          <a:lstStyle/>
          <a:p>
            <a:r>
              <a:rPr lang="en-US" dirty="0">
                <a:latin typeface="Times New Roman" panose="02020603050405020304" pitchFamily="18" charset="0"/>
                <a:cs typeface="Times New Roman" panose="02020603050405020304" pitchFamily="18" charset="0"/>
              </a:rPr>
              <a:t>Radiocarbon Dating</a:t>
            </a:r>
          </a:p>
        </p:txBody>
      </p:sp>
      <p:sp>
        <p:nvSpPr>
          <p:cNvPr id="4" name="Slide Number Placeholder 3">
            <a:extLst>
              <a:ext uri="{FF2B5EF4-FFF2-40B4-BE49-F238E27FC236}">
                <a16:creationId xmlns:a16="http://schemas.microsoft.com/office/drawing/2014/main" id="{B7551518-6825-F74C-8B20-20696A505149}"/>
              </a:ext>
            </a:extLst>
          </p:cNvPr>
          <p:cNvSpPr>
            <a:spLocks noGrp="1"/>
          </p:cNvSpPr>
          <p:nvPr>
            <p:ph type="sldNum" sz="quarter" idx="12"/>
          </p:nvPr>
        </p:nvSpPr>
        <p:spPr/>
        <p:txBody>
          <a:bodyPr/>
          <a:lstStyle/>
          <a:p>
            <a:fld id="{CB860DB4-DA91-A242-80F5-80596C699FC7}" type="slidenum">
              <a:rPr lang="en-US" smtClean="0"/>
              <a:t>12</a:t>
            </a:fld>
            <a:endParaRPr lang="en-US"/>
          </a:p>
        </p:txBody>
      </p:sp>
      <p:sp>
        <p:nvSpPr>
          <p:cNvPr id="5" name="TextBox 4">
            <a:extLst>
              <a:ext uri="{FF2B5EF4-FFF2-40B4-BE49-F238E27FC236}">
                <a16:creationId xmlns:a16="http://schemas.microsoft.com/office/drawing/2014/main" id="{D79D88AB-1709-5444-8BC2-4297ADD10D6C}"/>
              </a:ext>
            </a:extLst>
          </p:cNvPr>
          <p:cNvSpPr txBox="1"/>
          <p:nvPr/>
        </p:nvSpPr>
        <p:spPr>
          <a:xfrm>
            <a:off x="905934" y="1364102"/>
            <a:ext cx="3259666" cy="1323439"/>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historical dating by traditional archeological methods</a:t>
            </a:r>
          </a:p>
        </p:txBody>
      </p:sp>
      <p:sp>
        <p:nvSpPr>
          <p:cNvPr id="6" name="TextBox 5">
            <a:extLst>
              <a:ext uri="{FF2B5EF4-FFF2-40B4-BE49-F238E27FC236}">
                <a16:creationId xmlns:a16="http://schemas.microsoft.com/office/drawing/2014/main" id="{451AA878-C659-CD4B-95FF-13989DEFFF37}"/>
              </a:ext>
            </a:extLst>
          </p:cNvPr>
          <p:cNvSpPr txBox="1"/>
          <p:nvPr/>
        </p:nvSpPr>
        <p:spPr>
          <a:xfrm>
            <a:off x="6908801" y="1430866"/>
            <a:ext cx="3937000" cy="1323439"/>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radiocarbon dating, from residual level of decaying carbon-14.</a:t>
            </a:r>
          </a:p>
        </p:txBody>
      </p:sp>
      <p:grpSp>
        <p:nvGrpSpPr>
          <p:cNvPr id="16" name="Group 15">
            <a:extLst>
              <a:ext uri="{FF2B5EF4-FFF2-40B4-BE49-F238E27FC236}">
                <a16:creationId xmlns:a16="http://schemas.microsoft.com/office/drawing/2014/main" id="{69ACBB2D-2C38-A247-B3FF-33A930B4B49E}"/>
              </a:ext>
            </a:extLst>
          </p:cNvPr>
          <p:cNvGrpSpPr/>
          <p:nvPr/>
        </p:nvGrpSpPr>
        <p:grpSpPr>
          <a:xfrm>
            <a:off x="1058334" y="2433806"/>
            <a:ext cx="3124200" cy="2646878"/>
            <a:chOff x="1058334" y="2433806"/>
            <a:chExt cx="3124200" cy="2646878"/>
          </a:xfrm>
        </p:grpSpPr>
        <p:sp>
          <p:nvSpPr>
            <p:cNvPr id="12" name="TextBox 11">
              <a:extLst>
                <a:ext uri="{FF2B5EF4-FFF2-40B4-BE49-F238E27FC236}">
                  <a16:creationId xmlns:a16="http://schemas.microsoft.com/office/drawing/2014/main" id="{168B4811-47F0-3F4B-8104-FFA59D450672}"/>
                </a:ext>
              </a:extLst>
            </p:cNvPr>
            <p:cNvSpPr txBox="1"/>
            <p:nvPr/>
          </p:nvSpPr>
          <p:spPr>
            <a:xfrm rot="21133758">
              <a:off x="1591733" y="2433806"/>
              <a:ext cx="1484702" cy="2646878"/>
            </a:xfrm>
            <a:prstGeom prst="rect">
              <a:avLst/>
            </a:prstGeom>
            <a:noFill/>
          </p:spPr>
          <p:txBody>
            <a:bodyPr wrap="none" rtlCol="0">
              <a:spAutoFit/>
            </a:bodyPr>
            <a:lstStyle/>
            <a:p>
              <a:pPr algn="l"/>
              <a:r>
                <a:rPr lang="en-US" sz="16600" b="1" dirty="0">
                  <a:solidFill>
                    <a:schemeClr val="bg1">
                      <a:lumMod val="75000"/>
                    </a:schemeClr>
                  </a:solidFill>
                  <a:latin typeface="Arial Black" panose="020B0604020202020204" pitchFamily="34" charset="0"/>
                  <a:cs typeface="Arial Black" panose="020B0604020202020204" pitchFamily="34" charset="0"/>
                </a:rPr>
                <a:t>?</a:t>
              </a:r>
              <a:endParaRPr lang="en-US" sz="2400" b="1" dirty="0">
                <a:solidFill>
                  <a:schemeClr val="bg1">
                    <a:lumMod val="75000"/>
                  </a:schemeClr>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8AF98FB3-1E2E-4F48-8F7E-DB7B1119FDF3}"/>
                </a:ext>
              </a:extLst>
            </p:cNvPr>
            <p:cNvSpPr txBox="1"/>
            <p:nvPr/>
          </p:nvSpPr>
          <p:spPr>
            <a:xfrm>
              <a:off x="1058334" y="3210802"/>
              <a:ext cx="3124200" cy="1200329"/>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Uncertainty</a:t>
              </a:r>
              <a:r>
                <a:rPr lang="en-US" sz="2400" dirty="0">
                  <a:latin typeface="Times New Roman" panose="02020603050405020304" pitchFamily="18" charset="0"/>
                  <a:cs typeface="Times New Roman" panose="02020603050405020304" pitchFamily="18" charset="0"/>
                </a:rPr>
                <a:t>: Are the historical records correctly interpreted?</a:t>
              </a:r>
            </a:p>
          </p:txBody>
        </p:sp>
      </p:grpSp>
      <p:grpSp>
        <p:nvGrpSpPr>
          <p:cNvPr id="28" name="Group 27">
            <a:extLst>
              <a:ext uri="{FF2B5EF4-FFF2-40B4-BE49-F238E27FC236}">
                <a16:creationId xmlns:a16="http://schemas.microsoft.com/office/drawing/2014/main" id="{31503D0D-D393-6340-8A3E-20E7F888DA81}"/>
              </a:ext>
            </a:extLst>
          </p:cNvPr>
          <p:cNvGrpSpPr/>
          <p:nvPr/>
        </p:nvGrpSpPr>
        <p:grpSpPr>
          <a:xfrm>
            <a:off x="1058336" y="4844039"/>
            <a:ext cx="8816775" cy="1750006"/>
            <a:chOff x="1058336" y="4844039"/>
            <a:chExt cx="8816775" cy="1750006"/>
          </a:xfrm>
        </p:grpSpPr>
        <p:pic>
          <p:nvPicPr>
            <p:cNvPr id="24" name="Content Placeholder 18" descr="A picture containing text, fabric&#10;&#10;Description automatically generated">
              <a:extLst>
                <a:ext uri="{FF2B5EF4-FFF2-40B4-BE49-F238E27FC236}">
                  <a16:creationId xmlns:a16="http://schemas.microsoft.com/office/drawing/2014/main" id="{4171E47E-C365-024A-AAB3-5EBFF5E95C88}"/>
                </a:ext>
              </a:extLst>
            </p:cNvPr>
            <p:cNvPicPr>
              <a:picLocks noChangeAspect="1"/>
            </p:cNvPicPr>
            <p:nvPr/>
          </p:nvPicPr>
          <p:blipFill>
            <a:blip r:embed="rId3"/>
            <a:stretch>
              <a:fillRect/>
            </a:stretch>
          </p:blipFill>
          <p:spPr>
            <a:xfrm rot="16200000">
              <a:off x="3521323" y="2381052"/>
              <a:ext cx="1743027" cy="6669002"/>
            </a:xfrm>
            <a:prstGeom prst="rect">
              <a:avLst/>
            </a:prstGeom>
          </p:spPr>
        </p:pic>
        <p:sp>
          <p:nvSpPr>
            <p:cNvPr id="25" name="TextBox 24">
              <a:extLst>
                <a:ext uri="{FF2B5EF4-FFF2-40B4-BE49-F238E27FC236}">
                  <a16:creationId xmlns:a16="http://schemas.microsoft.com/office/drawing/2014/main" id="{AD0EDA00-61D5-CA43-9776-28320CB80994}"/>
                </a:ext>
              </a:extLst>
            </p:cNvPr>
            <p:cNvSpPr txBox="1"/>
            <p:nvPr/>
          </p:nvSpPr>
          <p:spPr>
            <a:xfrm>
              <a:off x="7821255" y="5393716"/>
              <a:ext cx="2053856"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Shroud of Turin,</a:t>
              </a:r>
            </a:p>
            <a:p>
              <a:pPr algn="l"/>
              <a:r>
                <a:rPr lang="en-US" sz="2400" dirty="0">
                  <a:latin typeface="Times New Roman" panose="02020603050405020304" pitchFamily="18" charset="0"/>
                  <a:cs typeface="Times New Roman" panose="02020603050405020304" pitchFamily="18" charset="0"/>
                </a:rPr>
                <a:t>14</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a:t>
              </a:r>
            </a:p>
          </p:txBody>
        </p:sp>
      </p:grpSp>
      <p:sp>
        <p:nvSpPr>
          <p:cNvPr id="27" name="Content Placeholder 26">
            <a:extLst>
              <a:ext uri="{FF2B5EF4-FFF2-40B4-BE49-F238E27FC236}">
                <a16:creationId xmlns:a16="http://schemas.microsoft.com/office/drawing/2014/main" id="{209DF80A-521B-A343-B5CC-0A9D801AC29E}"/>
              </a:ext>
            </a:extLst>
          </p:cNvPr>
          <p:cNvSpPr>
            <a:spLocks noGrp="1"/>
          </p:cNvSpPr>
          <p:nvPr>
            <p:ph idx="1"/>
          </p:nvPr>
        </p:nvSpPr>
        <p:spPr/>
        <p:txBody>
          <a:bodyPr>
            <a:normAutofit fontScale="85000" lnSpcReduction="20000"/>
          </a:bodyPr>
          <a:lstStyle/>
          <a:p>
            <a:endParaRPr lang="en-US"/>
          </a:p>
        </p:txBody>
      </p:sp>
      <p:grpSp>
        <p:nvGrpSpPr>
          <p:cNvPr id="30" name="Group 29">
            <a:extLst>
              <a:ext uri="{FF2B5EF4-FFF2-40B4-BE49-F238E27FC236}">
                <a16:creationId xmlns:a16="http://schemas.microsoft.com/office/drawing/2014/main" id="{EEB25DCF-AAC2-2F48-95B4-D2B90372AFAE}"/>
              </a:ext>
            </a:extLst>
          </p:cNvPr>
          <p:cNvGrpSpPr/>
          <p:nvPr/>
        </p:nvGrpSpPr>
        <p:grpSpPr>
          <a:xfrm>
            <a:off x="3765325" y="2730720"/>
            <a:ext cx="4444622" cy="1468226"/>
            <a:chOff x="3765325" y="2730720"/>
            <a:chExt cx="4444622" cy="1468226"/>
          </a:xfrm>
        </p:grpSpPr>
        <p:sp>
          <p:nvSpPr>
            <p:cNvPr id="21" name="Left Arrow 20">
              <a:extLst>
                <a:ext uri="{FF2B5EF4-FFF2-40B4-BE49-F238E27FC236}">
                  <a16:creationId xmlns:a16="http://schemas.microsoft.com/office/drawing/2014/main" id="{AC51142A-45DD-A945-8730-F280A16EF33E}"/>
                </a:ext>
              </a:extLst>
            </p:cNvPr>
            <p:cNvSpPr/>
            <p:nvPr/>
          </p:nvSpPr>
          <p:spPr>
            <a:xfrm rot="19880183">
              <a:off x="3765325" y="2730720"/>
              <a:ext cx="3066147" cy="982131"/>
            </a:xfrm>
            <a:prstGeom prst="lef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18939B8-B06B-CD43-8877-D58A5DBFD89A}"/>
                </a:ext>
              </a:extLst>
            </p:cNvPr>
            <p:cNvSpPr txBox="1"/>
            <p:nvPr/>
          </p:nvSpPr>
          <p:spPr>
            <a:xfrm>
              <a:off x="5085747" y="2998617"/>
              <a:ext cx="3124200"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Independent confirmation of H dating.</a:t>
              </a:r>
            </a:p>
          </p:txBody>
        </p:sp>
      </p:grpSp>
    </p:spTree>
    <p:extLst>
      <p:ext uri="{BB962C8B-B14F-4D97-AF65-F5344CB8AC3E}">
        <p14:creationId xmlns:p14="http://schemas.microsoft.com/office/powerpoint/2010/main" val="423575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F604CFC8-E726-8B42-9260-75FEBFB9ACCE}"/>
              </a:ext>
            </a:extLst>
          </p:cNvPr>
          <p:cNvSpPr/>
          <p:nvPr/>
        </p:nvSpPr>
        <p:spPr>
          <a:xfrm>
            <a:off x="786809" y="255181"/>
            <a:ext cx="10696354" cy="744279"/>
          </a:xfrm>
          <a:custGeom>
            <a:avLst/>
            <a:gdLst>
              <a:gd name="connsiteX0" fmla="*/ 244549 w 10696354"/>
              <a:gd name="connsiteY0" fmla="*/ 0 h 744279"/>
              <a:gd name="connsiteX1" fmla="*/ 308344 w 10696354"/>
              <a:gd name="connsiteY1" fmla="*/ 21266 h 744279"/>
              <a:gd name="connsiteX2" fmla="*/ 10568763 w 10696354"/>
              <a:gd name="connsiteY2" fmla="*/ 202019 h 744279"/>
              <a:gd name="connsiteX3" fmla="*/ 10696354 w 10696354"/>
              <a:gd name="connsiteY3" fmla="*/ 563526 h 744279"/>
              <a:gd name="connsiteX4" fmla="*/ 10547498 w 10696354"/>
              <a:gd name="connsiteY4" fmla="*/ 531628 h 744279"/>
              <a:gd name="connsiteX5" fmla="*/ 0 w 10696354"/>
              <a:gd name="connsiteY5" fmla="*/ 744279 h 744279"/>
              <a:gd name="connsiteX6" fmla="*/ 244549 w 10696354"/>
              <a:gd name="connsiteY6" fmla="*/ 0 h 74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6354" h="744279">
                <a:moveTo>
                  <a:pt x="244549" y="0"/>
                </a:moveTo>
                <a:lnTo>
                  <a:pt x="308344" y="21266"/>
                </a:lnTo>
                <a:lnTo>
                  <a:pt x="10568763" y="202019"/>
                </a:lnTo>
                <a:lnTo>
                  <a:pt x="10696354" y="563526"/>
                </a:lnTo>
                <a:lnTo>
                  <a:pt x="10547498" y="531628"/>
                </a:lnTo>
                <a:lnTo>
                  <a:pt x="0" y="744279"/>
                </a:lnTo>
                <a:lnTo>
                  <a:pt x="244549"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102404-59C1-6943-86CD-846F8C31DB2B}"/>
              </a:ext>
            </a:extLst>
          </p:cNvPr>
          <p:cNvSpPr>
            <a:spLocks noGrp="1"/>
          </p:cNvSpPr>
          <p:nvPr>
            <p:ph type="title"/>
          </p:nvPr>
        </p:nvSpPr>
        <p:spPr>
          <a:xfrm>
            <a:off x="838200" y="365125"/>
            <a:ext cx="10515600" cy="815089"/>
          </a:xfrm>
        </p:spPr>
        <p:txBody>
          <a:bodyPr/>
          <a:lstStyle/>
          <a:p>
            <a:r>
              <a:rPr lang="en-US" dirty="0"/>
              <a:t>Hubble’s Law, 1929</a:t>
            </a:r>
          </a:p>
        </p:txBody>
      </p:sp>
      <p:pic>
        <p:nvPicPr>
          <p:cNvPr id="6" name="Content Placeholder 5" descr="A person standing next to a plane&#10;&#10;Description automatically generated with low confidence">
            <a:extLst>
              <a:ext uri="{FF2B5EF4-FFF2-40B4-BE49-F238E27FC236}">
                <a16:creationId xmlns:a16="http://schemas.microsoft.com/office/drawing/2014/main" id="{1DD358C0-4839-5944-97CF-2CDA66346C92}"/>
              </a:ext>
            </a:extLst>
          </p:cNvPr>
          <p:cNvPicPr>
            <a:picLocks noGrp="1" noChangeAspect="1"/>
          </p:cNvPicPr>
          <p:nvPr>
            <p:ph idx="1"/>
          </p:nvPr>
        </p:nvPicPr>
        <p:blipFill>
          <a:blip r:embed="rId2"/>
          <a:stretch>
            <a:fillRect/>
          </a:stretch>
        </p:blipFill>
        <p:spPr>
          <a:xfrm>
            <a:off x="838200" y="1368347"/>
            <a:ext cx="3882548" cy="4988003"/>
          </a:xfrm>
        </p:spPr>
      </p:pic>
      <p:sp>
        <p:nvSpPr>
          <p:cNvPr id="4" name="Slide Number Placeholder 3">
            <a:extLst>
              <a:ext uri="{FF2B5EF4-FFF2-40B4-BE49-F238E27FC236}">
                <a16:creationId xmlns:a16="http://schemas.microsoft.com/office/drawing/2014/main" id="{69DD8C1E-0CD4-0D47-AC70-7EC0E19493CF}"/>
              </a:ext>
            </a:extLst>
          </p:cNvPr>
          <p:cNvSpPr>
            <a:spLocks noGrp="1"/>
          </p:cNvSpPr>
          <p:nvPr>
            <p:ph type="sldNum" sz="quarter" idx="12"/>
          </p:nvPr>
        </p:nvSpPr>
        <p:spPr/>
        <p:txBody>
          <a:bodyPr/>
          <a:lstStyle/>
          <a:p>
            <a:fld id="{CB860DB4-DA91-A242-80F5-80596C699FC7}" type="slidenum">
              <a:rPr lang="en-US" smtClean="0"/>
              <a:t>13</a:t>
            </a:fld>
            <a:endParaRPr lang="en-US"/>
          </a:p>
        </p:txBody>
      </p:sp>
      <p:pic>
        <p:nvPicPr>
          <p:cNvPr id="8" name="Picture 7" descr="Text&#10;&#10;Description automatically generated">
            <a:extLst>
              <a:ext uri="{FF2B5EF4-FFF2-40B4-BE49-F238E27FC236}">
                <a16:creationId xmlns:a16="http://schemas.microsoft.com/office/drawing/2014/main" id="{EBD37003-367D-2A43-8093-0EBD771874E6}"/>
              </a:ext>
            </a:extLst>
          </p:cNvPr>
          <p:cNvPicPr>
            <a:picLocks noChangeAspect="1"/>
          </p:cNvPicPr>
          <p:nvPr/>
        </p:nvPicPr>
        <p:blipFill>
          <a:blip r:embed="rId3"/>
          <a:stretch>
            <a:fillRect/>
          </a:stretch>
        </p:blipFill>
        <p:spPr>
          <a:xfrm>
            <a:off x="5249530" y="1368347"/>
            <a:ext cx="6350000" cy="3492500"/>
          </a:xfrm>
          <a:prstGeom prst="rect">
            <a:avLst/>
          </a:prstGeom>
          <a:ln w="19050">
            <a:solidFill>
              <a:schemeClr val="bg1">
                <a:lumMod val="75000"/>
              </a:schemeClr>
            </a:solidFill>
          </a:ln>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3EBA6BB3-E5DE-C94C-85F7-CB64748B3289}"/>
              </a:ext>
            </a:extLst>
          </p:cNvPr>
          <p:cNvGrpSpPr/>
          <p:nvPr/>
        </p:nvGrpSpPr>
        <p:grpSpPr>
          <a:xfrm>
            <a:off x="5249530" y="5156021"/>
            <a:ext cx="5616944" cy="1244779"/>
            <a:chOff x="5249530" y="5156021"/>
            <a:chExt cx="5616944" cy="1244779"/>
          </a:xfrm>
        </p:grpSpPr>
        <p:sp>
          <p:nvSpPr>
            <p:cNvPr id="13" name="Freeform 12">
              <a:extLst>
                <a:ext uri="{FF2B5EF4-FFF2-40B4-BE49-F238E27FC236}">
                  <a16:creationId xmlns:a16="http://schemas.microsoft.com/office/drawing/2014/main" id="{B17793AB-1CED-BF43-BD52-51ECFAB79BEC}"/>
                </a:ext>
              </a:extLst>
            </p:cNvPr>
            <p:cNvSpPr/>
            <p:nvPr/>
          </p:nvSpPr>
          <p:spPr>
            <a:xfrm>
              <a:off x="5422605" y="5241851"/>
              <a:ext cx="5443869" cy="1158949"/>
            </a:xfrm>
            <a:custGeom>
              <a:avLst/>
              <a:gdLst>
                <a:gd name="connsiteX0" fmla="*/ 106325 w 5443869"/>
                <a:gd name="connsiteY0" fmla="*/ 0 h 1158949"/>
                <a:gd name="connsiteX1" fmla="*/ 5443869 w 5443869"/>
                <a:gd name="connsiteY1" fmla="*/ 95693 h 1158949"/>
                <a:gd name="connsiteX2" fmla="*/ 5433237 w 5443869"/>
                <a:gd name="connsiteY2" fmla="*/ 1158949 h 1158949"/>
                <a:gd name="connsiteX3" fmla="*/ 0 w 5443869"/>
                <a:gd name="connsiteY3" fmla="*/ 1073889 h 1158949"/>
                <a:gd name="connsiteX4" fmla="*/ 106325 w 5443869"/>
                <a:gd name="connsiteY4" fmla="*/ 0 h 1158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869" h="1158949">
                  <a:moveTo>
                    <a:pt x="106325" y="0"/>
                  </a:moveTo>
                  <a:lnTo>
                    <a:pt x="5443869" y="95693"/>
                  </a:lnTo>
                  <a:lnTo>
                    <a:pt x="5433237" y="1158949"/>
                  </a:lnTo>
                  <a:lnTo>
                    <a:pt x="0" y="1073889"/>
                  </a:lnTo>
                  <a:lnTo>
                    <a:pt x="106325"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D1FF712-4685-644B-98B0-948721C45D29}"/>
                </a:ext>
              </a:extLst>
            </p:cNvPr>
            <p:cNvSpPr txBox="1"/>
            <p:nvPr/>
          </p:nvSpPr>
          <p:spPr>
            <a:xfrm>
              <a:off x="5249530" y="5156021"/>
              <a:ext cx="2094614" cy="1200329"/>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velocity of recession of nebula</a:t>
              </a:r>
            </a:p>
          </p:txBody>
        </p:sp>
        <p:sp>
          <p:nvSpPr>
            <p:cNvPr id="10" name="TextBox 9">
              <a:extLst>
                <a:ext uri="{FF2B5EF4-FFF2-40B4-BE49-F238E27FC236}">
                  <a16:creationId xmlns:a16="http://schemas.microsoft.com/office/drawing/2014/main" id="{6D15E705-F79B-8D41-AE36-B3675D83A844}"/>
                </a:ext>
              </a:extLst>
            </p:cNvPr>
            <p:cNvSpPr txBox="1"/>
            <p:nvPr/>
          </p:nvSpPr>
          <p:spPr>
            <a:xfrm>
              <a:off x="7371158" y="5397485"/>
              <a:ext cx="1239442" cy="646331"/>
            </a:xfrm>
            <a:prstGeom prst="rect">
              <a:avLst/>
            </a:prstGeom>
            <a:noFill/>
          </p:spPr>
          <p:txBody>
            <a:bodyPr wrap="none" rtlCol="0">
              <a:spAutoFit/>
            </a:bodyPr>
            <a:lstStyle/>
            <a:p>
              <a:pPr algn="l"/>
              <a:r>
                <a:rPr lang="en-US" sz="36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x</a:t>
              </a:r>
            </a:p>
          </p:txBody>
        </p:sp>
        <p:sp>
          <p:nvSpPr>
            <p:cNvPr id="11" name="TextBox 10">
              <a:extLst>
                <a:ext uri="{FF2B5EF4-FFF2-40B4-BE49-F238E27FC236}">
                  <a16:creationId xmlns:a16="http://schemas.microsoft.com/office/drawing/2014/main" id="{C4671F2F-96F6-B744-B56A-E93224FF1F76}"/>
                </a:ext>
              </a:extLst>
            </p:cNvPr>
            <p:cNvSpPr txBox="1"/>
            <p:nvPr/>
          </p:nvSpPr>
          <p:spPr>
            <a:xfrm>
              <a:off x="8631865" y="5340686"/>
              <a:ext cx="1350335"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distance to nebula</a:t>
              </a:r>
            </a:p>
          </p:txBody>
        </p:sp>
      </p:grpSp>
    </p:spTree>
    <p:extLst>
      <p:ext uri="{BB962C8B-B14F-4D97-AF65-F5344CB8AC3E}">
        <p14:creationId xmlns:p14="http://schemas.microsoft.com/office/powerpoint/2010/main" val="93014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AF80C9F6-8107-914E-967B-85909062C764}"/>
              </a:ext>
            </a:extLst>
          </p:cNvPr>
          <p:cNvSpPr/>
          <p:nvPr/>
        </p:nvSpPr>
        <p:spPr>
          <a:xfrm>
            <a:off x="3848986" y="4486940"/>
            <a:ext cx="4051005" cy="1095153"/>
          </a:xfrm>
          <a:custGeom>
            <a:avLst/>
            <a:gdLst>
              <a:gd name="connsiteX0" fmla="*/ 106326 w 4051005"/>
              <a:gd name="connsiteY0" fmla="*/ 0 h 1095153"/>
              <a:gd name="connsiteX1" fmla="*/ 4051005 w 4051005"/>
              <a:gd name="connsiteY1" fmla="*/ 31897 h 1095153"/>
              <a:gd name="connsiteX2" fmla="*/ 4029740 w 4051005"/>
              <a:gd name="connsiteY2" fmla="*/ 1095153 h 1095153"/>
              <a:gd name="connsiteX3" fmla="*/ 0 w 4051005"/>
              <a:gd name="connsiteY3" fmla="*/ 1020725 h 1095153"/>
              <a:gd name="connsiteX4" fmla="*/ 106326 w 4051005"/>
              <a:gd name="connsiteY4" fmla="*/ 0 h 109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05" h="1095153">
                <a:moveTo>
                  <a:pt x="106326" y="0"/>
                </a:moveTo>
                <a:lnTo>
                  <a:pt x="4051005" y="31897"/>
                </a:lnTo>
                <a:lnTo>
                  <a:pt x="4029740" y="1095153"/>
                </a:lnTo>
                <a:lnTo>
                  <a:pt x="0" y="1020725"/>
                </a:lnTo>
                <a:lnTo>
                  <a:pt x="106326"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6C3A30-1008-224F-B263-0A036067120C}"/>
              </a:ext>
            </a:extLst>
          </p:cNvPr>
          <p:cNvSpPr>
            <a:spLocks noGrp="1"/>
          </p:cNvSpPr>
          <p:nvPr>
            <p:ph type="title"/>
          </p:nvPr>
        </p:nvSpPr>
        <p:spPr/>
        <p:txBody>
          <a:bodyPr/>
          <a:lstStyle/>
          <a:p>
            <a:r>
              <a:rPr lang="en-US" dirty="0"/>
              <a:t>A Simple Generalization?</a:t>
            </a:r>
          </a:p>
        </p:txBody>
      </p:sp>
      <p:sp>
        <p:nvSpPr>
          <p:cNvPr id="3" name="Content Placeholder 2">
            <a:extLst>
              <a:ext uri="{FF2B5EF4-FFF2-40B4-BE49-F238E27FC236}">
                <a16:creationId xmlns:a16="http://schemas.microsoft.com/office/drawing/2014/main" id="{61E9CDEC-6AC8-5746-812D-513AC070578D}"/>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E973A04D-9E86-1D4C-BDF7-F1D0EAF562A8}"/>
              </a:ext>
            </a:extLst>
          </p:cNvPr>
          <p:cNvSpPr>
            <a:spLocks noGrp="1"/>
          </p:cNvSpPr>
          <p:nvPr>
            <p:ph type="sldNum" sz="quarter" idx="12"/>
          </p:nvPr>
        </p:nvSpPr>
        <p:spPr/>
        <p:txBody>
          <a:bodyPr/>
          <a:lstStyle/>
          <a:p>
            <a:fld id="{CB860DB4-DA91-A242-80F5-80596C699FC7}" type="slidenum">
              <a:rPr lang="en-US" smtClean="0"/>
              <a:t>14</a:t>
            </a:fld>
            <a:endParaRPr lang="en-US"/>
          </a:p>
        </p:txBody>
      </p:sp>
      <p:pic>
        <p:nvPicPr>
          <p:cNvPr id="5" name="Picture 4" descr="tower.png">
            <a:extLst>
              <a:ext uri="{FF2B5EF4-FFF2-40B4-BE49-F238E27FC236}">
                <a16:creationId xmlns:a16="http://schemas.microsoft.com/office/drawing/2014/main" id="{7CE46A1E-F9C9-EF4D-BB14-2648EF49A2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354" y="2171332"/>
            <a:ext cx="30734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92BC4FE-B7C4-5C4D-8DB7-0949272ECE62}"/>
              </a:ext>
            </a:extLst>
          </p:cNvPr>
          <p:cNvSpPr txBox="1"/>
          <p:nvPr/>
        </p:nvSpPr>
        <p:spPr>
          <a:xfrm>
            <a:off x="3862461" y="4412513"/>
            <a:ext cx="4345874" cy="1077218"/>
          </a:xfrm>
          <a:prstGeom prst="rect">
            <a:avLst/>
          </a:prstGeom>
          <a:noFill/>
        </p:spPr>
        <p:txBody>
          <a:bodyPr wrap="square" rtlCol="0">
            <a:spAutoFit/>
          </a:bodyPr>
          <a:lstStyle/>
          <a:p>
            <a:pPr algn="l"/>
            <a:r>
              <a:rPr lang="en-US" sz="3200" dirty="0">
                <a:latin typeface="Times New Roman" panose="02020603050405020304" pitchFamily="18" charset="0"/>
                <a:cs typeface="Times New Roman" panose="02020603050405020304" pitchFamily="18" charset="0"/>
              </a:rPr>
              <a:t>Observed velocities and distances of 46 nebulae</a:t>
            </a:r>
          </a:p>
        </p:txBody>
      </p:sp>
      <p:grpSp>
        <p:nvGrpSpPr>
          <p:cNvPr id="16" name="Group 15">
            <a:extLst>
              <a:ext uri="{FF2B5EF4-FFF2-40B4-BE49-F238E27FC236}">
                <a16:creationId xmlns:a16="http://schemas.microsoft.com/office/drawing/2014/main" id="{FAA0B20F-B036-464A-B2A2-39CF79A9F139}"/>
              </a:ext>
            </a:extLst>
          </p:cNvPr>
          <p:cNvGrpSpPr/>
          <p:nvPr/>
        </p:nvGrpSpPr>
        <p:grpSpPr>
          <a:xfrm>
            <a:off x="3838353" y="2192596"/>
            <a:ext cx="2849728" cy="2085873"/>
            <a:chOff x="3838353" y="2192596"/>
            <a:chExt cx="2849728" cy="2085873"/>
          </a:xfrm>
        </p:grpSpPr>
        <p:sp>
          <p:nvSpPr>
            <p:cNvPr id="10" name="Freeform 9">
              <a:extLst>
                <a:ext uri="{FF2B5EF4-FFF2-40B4-BE49-F238E27FC236}">
                  <a16:creationId xmlns:a16="http://schemas.microsoft.com/office/drawing/2014/main" id="{D3708FDB-7327-5A40-B934-95C691D18D71}"/>
                </a:ext>
              </a:extLst>
            </p:cNvPr>
            <p:cNvSpPr/>
            <p:nvPr/>
          </p:nvSpPr>
          <p:spPr>
            <a:xfrm>
              <a:off x="3838353" y="2211572"/>
              <a:ext cx="2466754" cy="584791"/>
            </a:xfrm>
            <a:custGeom>
              <a:avLst/>
              <a:gdLst>
                <a:gd name="connsiteX0" fmla="*/ 127591 w 2466754"/>
                <a:gd name="connsiteY0" fmla="*/ 0 h 584791"/>
                <a:gd name="connsiteX1" fmla="*/ 2466754 w 2466754"/>
                <a:gd name="connsiteY1" fmla="*/ 63795 h 584791"/>
                <a:gd name="connsiteX2" fmla="*/ 2424224 w 2466754"/>
                <a:gd name="connsiteY2" fmla="*/ 584791 h 584791"/>
                <a:gd name="connsiteX3" fmla="*/ 0 w 2466754"/>
                <a:gd name="connsiteY3" fmla="*/ 510363 h 584791"/>
                <a:gd name="connsiteX4" fmla="*/ 127591 w 2466754"/>
                <a:gd name="connsiteY4" fmla="*/ 0 h 584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754" h="584791">
                  <a:moveTo>
                    <a:pt x="127591" y="0"/>
                  </a:moveTo>
                  <a:lnTo>
                    <a:pt x="2466754" y="63795"/>
                  </a:lnTo>
                  <a:lnTo>
                    <a:pt x="2424224" y="584791"/>
                  </a:lnTo>
                  <a:lnTo>
                    <a:pt x="0" y="510363"/>
                  </a:lnTo>
                  <a:lnTo>
                    <a:pt x="127591"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6FA24E-F649-D44B-8357-88473746E976}"/>
                </a:ext>
              </a:extLst>
            </p:cNvPr>
            <p:cNvSpPr txBox="1"/>
            <p:nvPr/>
          </p:nvSpPr>
          <p:spPr>
            <a:xfrm>
              <a:off x="3862461" y="2192596"/>
              <a:ext cx="2362955" cy="584775"/>
            </a:xfrm>
            <a:prstGeom prst="rect">
              <a:avLst/>
            </a:prstGeom>
            <a:noFill/>
          </p:spPr>
          <p:txBody>
            <a:bodyPr wrap="none" rtlCol="0">
              <a:spAutoFit/>
            </a:bodyPr>
            <a:lstStyle/>
            <a:p>
              <a:pPr algn="l"/>
              <a:r>
                <a:rPr lang="en-US" sz="3200" dirty="0">
                  <a:latin typeface="Times New Roman" panose="02020603050405020304" pitchFamily="18" charset="0"/>
                  <a:cs typeface="Times New Roman" panose="02020603050405020304" pitchFamily="18" charset="0"/>
                </a:rPr>
                <a:t>Hubble’s law</a:t>
              </a:r>
            </a:p>
          </p:txBody>
        </p:sp>
        <p:sp>
          <p:nvSpPr>
            <p:cNvPr id="8" name="Up Arrow 7">
              <a:extLst>
                <a:ext uri="{FF2B5EF4-FFF2-40B4-BE49-F238E27FC236}">
                  <a16:creationId xmlns:a16="http://schemas.microsoft.com/office/drawing/2014/main" id="{CC916A92-506D-2A4E-A573-0302C9187F63}"/>
                </a:ext>
              </a:extLst>
            </p:cNvPr>
            <p:cNvSpPr/>
            <p:nvPr/>
          </p:nvSpPr>
          <p:spPr>
            <a:xfrm>
              <a:off x="4299659" y="2930407"/>
              <a:ext cx="744279" cy="1348062"/>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A7E7CB-3DB1-514D-A867-6D6BAC0A3237}"/>
                </a:ext>
              </a:extLst>
            </p:cNvPr>
            <p:cNvSpPr txBox="1"/>
            <p:nvPr/>
          </p:nvSpPr>
          <p:spPr>
            <a:xfrm>
              <a:off x="5241851" y="3327991"/>
              <a:ext cx="1446230"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generalize</a:t>
              </a:r>
            </a:p>
          </p:txBody>
        </p:sp>
      </p:grpSp>
      <p:grpSp>
        <p:nvGrpSpPr>
          <p:cNvPr id="17" name="Group 16">
            <a:extLst>
              <a:ext uri="{FF2B5EF4-FFF2-40B4-BE49-F238E27FC236}">
                <a16:creationId xmlns:a16="http://schemas.microsoft.com/office/drawing/2014/main" id="{360E6A64-8689-7A4E-8405-3ABD531F9263}"/>
              </a:ext>
            </a:extLst>
          </p:cNvPr>
          <p:cNvGrpSpPr/>
          <p:nvPr/>
        </p:nvGrpSpPr>
        <p:grpSpPr>
          <a:xfrm>
            <a:off x="7453423" y="1733107"/>
            <a:ext cx="4572000" cy="2658140"/>
            <a:chOff x="7453423" y="1733107"/>
            <a:chExt cx="4572000" cy="2658140"/>
          </a:xfrm>
        </p:grpSpPr>
        <p:sp>
          <p:nvSpPr>
            <p:cNvPr id="14" name="Freeform 13">
              <a:extLst>
                <a:ext uri="{FF2B5EF4-FFF2-40B4-BE49-F238E27FC236}">
                  <a16:creationId xmlns:a16="http://schemas.microsoft.com/office/drawing/2014/main" id="{070EEBB2-305B-F743-AE1C-2110D020E821}"/>
                </a:ext>
              </a:extLst>
            </p:cNvPr>
            <p:cNvSpPr/>
            <p:nvPr/>
          </p:nvSpPr>
          <p:spPr>
            <a:xfrm>
              <a:off x="7453423" y="1733107"/>
              <a:ext cx="4572000" cy="2658140"/>
            </a:xfrm>
            <a:custGeom>
              <a:avLst/>
              <a:gdLst>
                <a:gd name="connsiteX0" fmla="*/ 0 w 4572000"/>
                <a:gd name="connsiteY0" fmla="*/ 2604977 h 2658140"/>
                <a:gd name="connsiteX1" fmla="*/ 1626782 w 4572000"/>
                <a:gd name="connsiteY1" fmla="*/ 0 h 2658140"/>
                <a:gd name="connsiteX2" fmla="*/ 4572000 w 4572000"/>
                <a:gd name="connsiteY2" fmla="*/ 350874 h 2658140"/>
                <a:gd name="connsiteX3" fmla="*/ 372140 w 4572000"/>
                <a:gd name="connsiteY3" fmla="*/ 2658140 h 2658140"/>
                <a:gd name="connsiteX4" fmla="*/ 0 w 4572000"/>
                <a:gd name="connsiteY4" fmla="*/ 2604977 h 2658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2658140">
                  <a:moveTo>
                    <a:pt x="0" y="2604977"/>
                  </a:moveTo>
                  <a:lnTo>
                    <a:pt x="1626782" y="0"/>
                  </a:lnTo>
                  <a:lnTo>
                    <a:pt x="4572000" y="350874"/>
                  </a:lnTo>
                  <a:lnTo>
                    <a:pt x="372140" y="2658140"/>
                  </a:lnTo>
                  <a:lnTo>
                    <a:pt x="0" y="2604977"/>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541633-E23E-E548-8936-C0EFC7D61A30}"/>
                </a:ext>
              </a:extLst>
            </p:cNvPr>
            <p:cNvSpPr txBox="1"/>
            <p:nvPr/>
          </p:nvSpPr>
          <p:spPr>
            <a:xfrm>
              <a:off x="7899991" y="2445487"/>
              <a:ext cx="3073400" cy="1569660"/>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Direct distance estimates missing for 22 nebulae.</a:t>
              </a:r>
            </a:p>
          </p:txBody>
        </p:sp>
      </p:grpSp>
      <p:sp>
        <p:nvSpPr>
          <p:cNvPr id="15" name="Multiply 14">
            <a:extLst>
              <a:ext uri="{FF2B5EF4-FFF2-40B4-BE49-F238E27FC236}">
                <a16:creationId xmlns:a16="http://schemas.microsoft.com/office/drawing/2014/main" id="{972EC403-086C-E04F-A7E0-600C1EED21A6}"/>
              </a:ext>
            </a:extLst>
          </p:cNvPr>
          <p:cNvSpPr/>
          <p:nvPr/>
        </p:nvSpPr>
        <p:spPr>
          <a:xfrm>
            <a:off x="-1917546" y="18733"/>
            <a:ext cx="11093443" cy="2039819"/>
          </a:xfrm>
          <a:prstGeom prst="mathMultiply">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19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B6D06A52-EB0F-5D4C-82D5-36D6E2096487}"/>
              </a:ext>
            </a:extLst>
          </p:cNvPr>
          <p:cNvSpPr/>
          <p:nvPr/>
        </p:nvSpPr>
        <p:spPr>
          <a:xfrm>
            <a:off x="6091320" y="3429000"/>
            <a:ext cx="2349796" cy="769441"/>
          </a:xfrm>
          <a:custGeom>
            <a:avLst/>
            <a:gdLst>
              <a:gd name="connsiteX0" fmla="*/ 85061 w 2349796"/>
              <a:gd name="connsiteY0" fmla="*/ 63796 h 978196"/>
              <a:gd name="connsiteX1" fmla="*/ 85061 w 2349796"/>
              <a:gd name="connsiteY1" fmla="*/ 63796 h 978196"/>
              <a:gd name="connsiteX2" fmla="*/ 2200940 w 2349796"/>
              <a:gd name="connsiteY2" fmla="*/ 0 h 978196"/>
              <a:gd name="connsiteX3" fmla="*/ 2243470 w 2349796"/>
              <a:gd name="connsiteY3" fmla="*/ 85061 h 978196"/>
              <a:gd name="connsiteX4" fmla="*/ 2349796 w 2349796"/>
              <a:gd name="connsiteY4" fmla="*/ 925033 h 978196"/>
              <a:gd name="connsiteX5" fmla="*/ 0 w 2349796"/>
              <a:gd name="connsiteY5" fmla="*/ 978196 h 978196"/>
              <a:gd name="connsiteX6" fmla="*/ 85061 w 2349796"/>
              <a:gd name="connsiteY6" fmla="*/ 63796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9796" h="978196">
                <a:moveTo>
                  <a:pt x="85061" y="63796"/>
                </a:moveTo>
                <a:lnTo>
                  <a:pt x="85061" y="63796"/>
                </a:lnTo>
                <a:lnTo>
                  <a:pt x="2200940" y="0"/>
                </a:lnTo>
                <a:lnTo>
                  <a:pt x="2243470" y="85061"/>
                </a:lnTo>
                <a:lnTo>
                  <a:pt x="2349796" y="925033"/>
                </a:lnTo>
                <a:lnTo>
                  <a:pt x="0" y="978196"/>
                </a:lnTo>
                <a:lnTo>
                  <a:pt x="85061" y="63796"/>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C962B515-4E32-A541-806F-26A0B311E074}"/>
              </a:ext>
            </a:extLst>
          </p:cNvPr>
          <p:cNvSpPr/>
          <p:nvPr/>
        </p:nvSpPr>
        <p:spPr>
          <a:xfrm flipH="1">
            <a:off x="9493739" y="3545959"/>
            <a:ext cx="2252539" cy="769441"/>
          </a:xfrm>
          <a:custGeom>
            <a:avLst/>
            <a:gdLst>
              <a:gd name="connsiteX0" fmla="*/ 85061 w 2349796"/>
              <a:gd name="connsiteY0" fmla="*/ 63796 h 978196"/>
              <a:gd name="connsiteX1" fmla="*/ 85061 w 2349796"/>
              <a:gd name="connsiteY1" fmla="*/ 63796 h 978196"/>
              <a:gd name="connsiteX2" fmla="*/ 2200940 w 2349796"/>
              <a:gd name="connsiteY2" fmla="*/ 0 h 978196"/>
              <a:gd name="connsiteX3" fmla="*/ 2243470 w 2349796"/>
              <a:gd name="connsiteY3" fmla="*/ 85061 h 978196"/>
              <a:gd name="connsiteX4" fmla="*/ 2349796 w 2349796"/>
              <a:gd name="connsiteY4" fmla="*/ 925033 h 978196"/>
              <a:gd name="connsiteX5" fmla="*/ 0 w 2349796"/>
              <a:gd name="connsiteY5" fmla="*/ 978196 h 978196"/>
              <a:gd name="connsiteX6" fmla="*/ 85061 w 2349796"/>
              <a:gd name="connsiteY6" fmla="*/ 63796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9796" h="978196">
                <a:moveTo>
                  <a:pt x="85061" y="63796"/>
                </a:moveTo>
                <a:lnTo>
                  <a:pt x="85061" y="63796"/>
                </a:lnTo>
                <a:lnTo>
                  <a:pt x="2200940" y="0"/>
                </a:lnTo>
                <a:lnTo>
                  <a:pt x="2243470" y="85061"/>
                </a:lnTo>
                <a:lnTo>
                  <a:pt x="2349796" y="925033"/>
                </a:lnTo>
                <a:lnTo>
                  <a:pt x="0" y="978196"/>
                </a:lnTo>
                <a:lnTo>
                  <a:pt x="85061" y="63796"/>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5367492-4313-7E4B-A4B5-F2F99263D6A5}"/>
              </a:ext>
            </a:extLst>
          </p:cNvPr>
          <p:cNvSpPr/>
          <p:nvPr/>
        </p:nvSpPr>
        <p:spPr>
          <a:xfrm>
            <a:off x="7134447" y="1382233"/>
            <a:ext cx="3264195" cy="850604"/>
          </a:xfrm>
          <a:custGeom>
            <a:avLst/>
            <a:gdLst>
              <a:gd name="connsiteX0" fmla="*/ 170120 w 3264195"/>
              <a:gd name="connsiteY0" fmla="*/ 0 h 850604"/>
              <a:gd name="connsiteX1" fmla="*/ 170120 w 3264195"/>
              <a:gd name="connsiteY1" fmla="*/ 0 h 850604"/>
              <a:gd name="connsiteX2" fmla="*/ 318976 w 3264195"/>
              <a:gd name="connsiteY2" fmla="*/ 10632 h 850604"/>
              <a:gd name="connsiteX3" fmla="*/ 3264195 w 3264195"/>
              <a:gd name="connsiteY3" fmla="*/ 63795 h 850604"/>
              <a:gd name="connsiteX4" fmla="*/ 3157869 w 3264195"/>
              <a:gd name="connsiteY4" fmla="*/ 850604 h 850604"/>
              <a:gd name="connsiteX5" fmla="*/ 0 w 3264195"/>
              <a:gd name="connsiteY5" fmla="*/ 701748 h 850604"/>
              <a:gd name="connsiteX6" fmla="*/ 170120 w 3264195"/>
              <a:gd name="connsiteY6" fmla="*/ 0 h 85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195" h="850604">
                <a:moveTo>
                  <a:pt x="170120" y="0"/>
                </a:moveTo>
                <a:lnTo>
                  <a:pt x="170120" y="0"/>
                </a:lnTo>
                <a:lnTo>
                  <a:pt x="318976" y="10632"/>
                </a:lnTo>
                <a:lnTo>
                  <a:pt x="3264195" y="63795"/>
                </a:lnTo>
                <a:lnTo>
                  <a:pt x="3157869" y="850604"/>
                </a:lnTo>
                <a:lnTo>
                  <a:pt x="0" y="701748"/>
                </a:lnTo>
                <a:lnTo>
                  <a:pt x="17012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A5B62B-0FA0-E04E-B201-CEBFED90FD43}"/>
              </a:ext>
            </a:extLst>
          </p:cNvPr>
          <p:cNvSpPr>
            <a:spLocks noGrp="1"/>
          </p:cNvSpPr>
          <p:nvPr>
            <p:ph type="title"/>
          </p:nvPr>
        </p:nvSpPr>
        <p:spPr>
          <a:xfrm>
            <a:off x="455428" y="226901"/>
            <a:ext cx="10515600" cy="655601"/>
          </a:xfrm>
        </p:spPr>
        <p:txBody>
          <a:bodyPr>
            <a:normAutofit fontScale="90000"/>
          </a:bodyPr>
          <a:lstStyle/>
          <a:p>
            <a:r>
              <a:rPr lang="en-US" dirty="0"/>
              <a:t>For 24 Nebulae </a:t>
            </a:r>
            <a:r>
              <a:rPr lang="en-US" i="1" dirty="0"/>
              <a:t>with</a:t>
            </a:r>
            <a:r>
              <a:rPr lang="en-US" dirty="0"/>
              <a:t> distance estimates</a:t>
            </a:r>
          </a:p>
        </p:txBody>
      </p:sp>
      <p:pic>
        <p:nvPicPr>
          <p:cNvPr id="6" name="Content Placeholder 5" descr="Table&#10;&#10;Description automatically generated">
            <a:extLst>
              <a:ext uri="{FF2B5EF4-FFF2-40B4-BE49-F238E27FC236}">
                <a16:creationId xmlns:a16="http://schemas.microsoft.com/office/drawing/2014/main" id="{AC40D89E-411A-6F49-BCB7-C9AA0E1E83F1}"/>
              </a:ext>
            </a:extLst>
          </p:cNvPr>
          <p:cNvPicPr>
            <a:picLocks noGrp="1" noChangeAspect="1"/>
          </p:cNvPicPr>
          <p:nvPr>
            <p:ph idx="1"/>
          </p:nvPr>
        </p:nvPicPr>
        <p:blipFill>
          <a:blip r:embed="rId2"/>
          <a:stretch>
            <a:fillRect/>
          </a:stretch>
        </p:blipFill>
        <p:spPr>
          <a:xfrm>
            <a:off x="556813" y="1054742"/>
            <a:ext cx="5248564" cy="5689446"/>
          </a:xfrm>
          <a:ln w="19050">
            <a:solidFill>
              <a:schemeClr val="bg1">
                <a:lumMod val="50000"/>
              </a:schemeClr>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0D488024-D5D0-EE46-9C34-790ACD5C4911}"/>
              </a:ext>
            </a:extLst>
          </p:cNvPr>
          <p:cNvSpPr>
            <a:spLocks noGrp="1"/>
          </p:cNvSpPr>
          <p:nvPr>
            <p:ph type="sldNum" sz="quarter" idx="12"/>
          </p:nvPr>
        </p:nvSpPr>
        <p:spPr/>
        <p:txBody>
          <a:bodyPr/>
          <a:lstStyle/>
          <a:p>
            <a:fld id="{CB860DB4-DA91-A242-80F5-80596C699FC7}" type="slidenum">
              <a:rPr lang="en-US" smtClean="0"/>
              <a:t>15</a:t>
            </a:fld>
            <a:endParaRPr lang="en-US"/>
          </a:p>
        </p:txBody>
      </p:sp>
      <p:sp>
        <p:nvSpPr>
          <p:cNvPr id="7" name="TextBox 6">
            <a:extLst>
              <a:ext uri="{FF2B5EF4-FFF2-40B4-BE49-F238E27FC236}">
                <a16:creationId xmlns:a16="http://schemas.microsoft.com/office/drawing/2014/main" id="{B60CC8DC-7DF9-4F4C-BAAD-92B29BBBB15E}"/>
              </a:ext>
            </a:extLst>
          </p:cNvPr>
          <p:cNvSpPr txBox="1"/>
          <p:nvPr/>
        </p:nvSpPr>
        <p:spPr>
          <a:xfrm>
            <a:off x="7264879" y="1384522"/>
            <a:ext cx="3176767" cy="769441"/>
          </a:xfrm>
          <a:prstGeom prst="rect">
            <a:avLst/>
          </a:prstGeom>
          <a:noFill/>
        </p:spPr>
        <p:txBody>
          <a:bodyPr wrap="none" rtlCol="0">
            <a:spAutoFit/>
          </a:bodyPr>
          <a:lstStyle/>
          <a:p>
            <a:pPr algn="l"/>
            <a:r>
              <a:rPr lang="en-US" sz="4400" dirty="0">
                <a:latin typeface="Times New Roman" panose="02020603050405020304" pitchFamily="18" charset="0"/>
                <a:cs typeface="Times New Roman" panose="02020603050405020304" pitchFamily="18" charset="0"/>
              </a:rPr>
              <a:t>Hubble’s law</a:t>
            </a:r>
          </a:p>
        </p:txBody>
      </p:sp>
      <p:sp>
        <p:nvSpPr>
          <p:cNvPr id="8" name="TextBox 7">
            <a:extLst>
              <a:ext uri="{FF2B5EF4-FFF2-40B4-BE49-F238E27FC236}">
                <a16:creationId xmlns:a16="http://schemas.microsoft.com/office/drawing/2014/main" id="{CBC6BC60-CB0B-5D4D-A399-9F530B6C7852}"/>
              </a:ext>
            </a:extLst>
          </p:cNvPr>
          <p:cNvSpPr txBox="1"/>
          <p:nvPr/>
        </p:nvSpPr>
        <p:spPr>
          <a:xfrm>
            <a:off x="6091320" y="3429000"/>
            <a:ext cx="2347117" cy="769441"/>
          </a:xfrm>
          <a:prstGeom prst="rect">
            <a:avLst/>
          </a:prstGeom>
          <a:noFill/>
        </p:spPr>
        <p:txBody>
          <a:bodyPr wrap="none" rtlCol="0">
            <a:spAutoFit/>
          </a:bodyPr>
          <a:lstStyle/>
          <a:p>
            <a:pPr algn="l"/>
            <a:r>
              <a:rPr lang="en-US" sz="4400" dirty="0">
                <a:latin typeface="Times New Roman" panose="02020603050405020304" pitchFamily="18" charset="0"/>
                <a:cs typeface="Times New Roman" panose="02020603050405020304" pitchFamily="18" charset="0"/>
              </a:rPr>
              <a:t>velocities</a:t>
            </a:r>
          </a:p>
        </p:txBody>
      </p:sp>
      <p:sp>
        <p:nvSpPr>
          <p:cNvPr id="9" name="TextBox 8">
            <a:extLst>
              <a:ext uri="{FF2B5EF4-FFF2-40B4-BE49-F238E27FC236}">
                <a16:creationId xmlns:a16="http://schemas.microsoft.com/office/drawing/2014/main" id="{7EF643C8-6AD2-8447-8DB7-35A85DDA9CAB}"/>
              </a:ext>
            </a:extLst>
          </p:cNvPr>
          <p:cNvSpPr txBox="1"/>
          <p:nvPr/>
        </p:nvSpPr>
        <p:spPr>
          <a:xfrm>
            <a:off x="9487083" y="3485715"/>
            <a:ext cx="2252540" cy="769441"/>
          </a:xfrm>
          <a:prstGeom prst="rect">
            <a:avLst/>
          </a:prstGeom>
          <a:noFill/>
        </p:spPr>
        <p:txBody>
          <a:bodyPr wrap="none" rtlCol="0">
            <a:spAutoFit/>
          </a:bodyPr>
          <a:lstStyle/>
          <a:p>
            <a:pPr algn="l"/>
            <a:r>
              <a:rPr lang="en-US" sz="4400" dirty="0">
                <a:latin typeface="Times New Roman" panose="02020603050405020304" pitchFamily="18" charset="0"/>
                <a:cs typeface="Times New Roman" panose="02020603050405020304" pitchFamily="18" charset="0"/>
              </a:rPr>
              <a:t>distances</a:t>
            </a:r>
          </a:p>
        </p:txBody>
      </p:sp>
      <p:grpSp>
        <p:nvGrpSpPr>
          <p:cNvPr id="15" name="Group 14">
            <a:extLst>
              <a:ext uri="{FF2B5EF4-FFF2-40B4-BE49-F238E27FC236}">
                <a16:creationId xmlns:a16="http://schemas.microsoft.com/office/drawing/2014/main" id="{8F91B7D6-C279-8B42-9841-A2952FED046D}"/>
              </a:ext>
            </a:extLst>
          </p:cNvPr>
          <p:cNvGrpSpPr/>
          <p:nvPr/>
        </p:nvGrpSpPr>
        <p:grpSpPr>
          <a:xfrm>
            <a:off x="7173688" y="2222387"/>
            <a:ext cx="3014127" cy="1167006"/>
            <a:chOff x="7173688" y="2222387"/>
            <a:chExt cx="3014127" cy="1167006"/>
          </a:xfrm>
        </p:grpSpPr>
        <p:sp>
          <p:nvSpPr>
            <p:cNvPr id="13" name="Up Arrow 12">
              <a:extLst>
                <a:ext uri="{FF2B5EF4-FFF2-40B4-BE49-F238E27FC236}">
                  <a16:creationId xmlns:a16="http://schemas.microsoft.com/office/drawing/2014/main" id="{E6361E35-09B3-C94D-88A9-EA406FB4AE9B}"/>
                </a:ext>
              </a:extLst>
            </p:cNvPr>
            <p:cNvSpPr/>
            <p:nvPr/>
          </p:nvSpPr>
          <p:spPr>
            <a:xfrm rot="1964314">
              <a:off x="7173688" y="2222387"/>
              <a:ext cx="552893" cy="1148316"/>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a:extLst>
                <a:ext uri="{FF2B5EF4-FFF2-40B4-BE49-F238E27FC236}">
                  <a16:creationId xmlns:a16="http://schemas.microsoft.com/office/drawing/2014/main" id="{28579B13-3B41-B044-B7AC-AAD2718FAE66}"/>
                </a:ext>
              </a:extLst>
            </p:cNvPr>
            <p:cNvSpPr/>
            <p:nvPr/>
          </p:nvSpPr>
          <p:spPr>
            <a:xfrm rot="19087154">
              <a:off x="9634922" y="2241077"/>
              <a:ext cx="552893" cy="1148316"/>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45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962B515-4E32-A541-806F-26A0B311E074}"/>
              </a:ext>
            </a:extLst>
          </p:cNvPr>
          <p:cNvSpPr/>
          <p:nvPr/>
        </p:nvSpPr>
        <p:spPr>
          <a:xfrm flipH="1">
            <a:off x="9493739" y="3545959"/>
            <a:ext cx="2252539" cy="769441"/>
          </a:xfrm>
          <a:custGeom>
            <a:avLst/>
            <a:gdLst>
              <a:gd name="connsiteX0" fmla="*/ 85061 w 2349796"/>
              <a:gd name="connsiteY0" fmla="*/ 63796 h 978196"/>
              <a:gd name="connsiteX1" fmla="*/ 85061 w 2349796"/>
              <a:gd name="connsiteY1" fmla="*/ 63796 h 978196"/>
              <a:gd name="connsiteX2" fmla="*/ 2200940 w 2349796"/>
              <a:gd name="connsiteY2" fmla="*/ 0 h 978196"/>
              <a:gd name="connsiteX3" fmla="*/ 2243470 w 2349796"/>
              <a:gd name="connsiteY3" fmla="*/ 85061 h 978196"/>
              <a:gd name="connsiteX4" fmla="*/ 2349796 w 2349796"/>
              <a:gd name="connsiteY4" fmla="*/ 925033 h 978196"/>
              <a:gd name="connsiteX5" fmla="*/ 0 w 2349796"/>
              <a:gd name="connsiteY5" fmla="*/ 978196 h 978196"/>
              <a:gd name="connsiteX6" fmla="*/ 85061 w 2349796"/>
              <a:gd name="connsiteY6" fmla="*/ 63796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9796" h="978196">
                <a:moveTo>
                  <a:pt x="85061" y="63796"/>
                </a:moveTo>
                <a:lnTo>
                  <a:pt x="85061" y="63796"/>
                </a:lnTo>
                <a:lnTo>
                  <a:pt x="2200940" y="0"/>
                </a:lnTo>
                <a:lnTo>
                  <a:pt x="2243470" y="85061"/>
                </a:lnTo>
                <a:lnTo>
                  <a:pt x="2349796" y="925033"/>
                </a:lnTo>
                <a:lnTo>
                  <a:pt x="0" y="978196"/>
                </a:lnTo>
                <a:lnTo>
                  <a:pt x="85061" y="63796"/>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F643C8-6AD2-8447-8DB7-35A85DDA9CAB}"/>
              </a:ext>
            </a:extLst>
          </p:cNvPr>
          <p:cNvSpPr txBox="1"/>
          <p:nvPr/>
        </p:nvSpPr>
        <p:spPr>
          <a:xfrm>
            <a:off x="9487083" y="3485715"/>
            <a:ext cx="2252540" cy="769441"/>
          </a:xfrm>
          <a:prstGeom prst="rect">
            <a:avLst/>
          </a:prstGeom>
          <a:noFill/>
        </p:spPr>
        <p:txBody>
          <a:bodyPr wrap="none" rtlCol="0">
            <a:spAutoFit/>
          </a:bodyPr>
          <a:lstStyle/>
          <a:p>
            <a:pPr algn="l"/>
            <a:r>
              <a:rPr lang="en-US" sz="4400" dirty="0">
                <a:latin typeface="Times New Roman" panose="02020603050405020304" pitchFamily="18" charset="0"/>
                <a:cs typeface="Times New Roman" panose="02020603050405020304" pitchFamily="18" charset="0"/>
              </a:rPr>
              <a:t>distances</a:t>
            </a:r>
          </a:p>
        </p:txBody>
      </p:sp>
      <p:sp>
        <p:nvSpPr>
          <p:cNvPr id="11" name="Freeform 10">
            <a:extLst>
              <a:ext uri="{FF2B5EF4-FFF2-40B4-BE49-F238E27FC236}">
                <a16:creationId xmlns:a16="http://schemas.microsoft.com/office/drawing/2014/main" id="{B6D06A52-EB0F-5D4C-82D5-36D6E2096487}"/>
              </a:ext>
            </a:extLst>
          </p:cNvPr>
          <p:cNvSpPr/>
          <p:nvPr/>
        </p:nvSpPr>
        <p:spPr>
          <a:xfrm>
            <a:off x="6091320" y="3429000"/>
            <a:ext cx="2349796" cy="769441"/>
          </a:xfrm>
          <a:custGeom>
            <a:avLst/>
            <a:gdLst>
              <a:gd name="connsiteX0" fmla="*/ 85061 w 2349796"/>
              <a:gd name="connsiteY0" fmla="*/ 63796 h 978196"/>
              <a:gd name="connsiteX1" fmla="*/ 85061 w 2349796"/>
              <a:gd name="connsiteY1" fmla="*/ 63796 h 978196"/>
              <a:gd name="connsiteX2" fmla="*/ 2200940 w 2349796"/>
              <a:gd name="connsiteY2" fmla="*/ 0 h 978196"/>
              <a:gd name="connsiteX3" fmla="*/ 2243470 w 2349796"/>
              <a:gd name="connsiteY3" fmla="*/ 85061 h 978196"/>
              <a:gd name="connsiteX4" fmla="*/ 2349796 w 2349796"/>
              <a:gd name="connsiteY4" fmla="*/ 925033 h 978196"/>
              <a:gd name="connsiteX5" fmla="*/ 0 w 2349796"/>
              <a:gd name="connsiteY5" fmla="*/ 978196 h 978196"/>
              <a:gd name="connsiteX6" fmla="*/ 85061 w 2349796"/>
              <a:gd name="connsiteY6" fmla="*/ 63796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9796" h="978196">
                <a:moveTo>
                  <a:pt x="85061" y="63796"/>
                </a:moveTo>
                <a:lnTo>
                  <a:pt x="85061" y="63796"/>
                </a:lnTo>
                <a:lnTo>
                  <a:pt x="2200940" y="0"/>
                </a:lnTo>
                <a:lnTo>
                  <a:pt x="2243470" y="85061"/>
                </a:lnTo>
                <a:lnTo>
                  <a:pt x="2349796" y="925033"/>
                </a:lnTo>
                <a:lnTo>
                  <a:pt x="0" y="978196"/>
                </a:lnTo>
                <a:lnTo>
                  <a:pt x="85061" y="63796"/>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5367492-4313-7E4B-A4B5-F2F99263D6A5}"/>
              </a:ext>
            </a:extLst>
          </p:cNvPr>
          <p:cNvSpPr/>
          <p:nvPr/>
        </p:nvSpPr>
        <p:spPr>
          <a:xfrm>
            <a:off x="7134447" y="1382233"/>
            <a:ext cx="3264195" cy="850604"/>
          </a:xfrm>
          <a:custGeom>
            <a:avLst/>
            <a:gdLst>
              <a:gd name="connsiteX0" fmla="*/ 170120 w 3264195"/>
              <a:gd name="connsiteY0" fmla="*/ 0 h 850604"/>
              <a:gd name="connsiteX1" fmla="*/ 170120 w 3264195"/>
              <a:gd name="connsiteY1" fmla="*/ 0 h 850604"/>
              <a:gd name="connsiteX2" fmla="*/ 318976 w 3264195"/>
              <a:gd name="connsiteY2" fmla="*/ 10632 h 850604"/>
              <a:gd name="connsiteX3" fmla="*/ 3264195 w 3264195"/>
              <a:gd name="connsiteY3" fmla="*/ 63795 h 850604"/>
              <a:gd name="connsiteX4" fmla="*/ 3157869 w 3264195"/>
              <a:gd name="connsiteY4" fmla="*/ 850604 h 850604"/>
              <a:gd name="connsiteX5" fmla="*/ 0 w 3264195"/>
              <a:gd name="connsiteY5" fmla="*/ 701748 h 850604"/>
              <a:gd name="connsiteX6" fmla="*/ 170120 w 3264195"/>
              <a:gd name="connsiteY6" fmla="*/ 0 h 85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4195" h="850604">
                <a:moveTo>
                  <a:pt x="170120" y="0"/>
                </a:moveTo>
                <a:lnTo>
                  <a:pt x="170120" y="0"/>
                </a:lnTo>
                <a:lnTo>
                  <a:pt x="318976" y="10632"/>
                </a:lnTo>
                <a:lnTo>
                  <a:pt x="3264195" y="63795"/>
                </a:lnTo>
                <a:lnTo>
                  <a:pt x="3157869" y="850604"/>
                </a:lnTo>
                <a:lnTo>
                  <a:pt x="0" y="701748"/>
                </a:lnTo>
                <a:lnTo>
                  <a:pt x="170120" y="0"/>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A5B62B-0FA0-E04E-B201-CEBFED90FD43}"/>
              </a:ext>
            </a:extLst>
          </p:cNvPr>
          <p:cNvSpPr>
            <a:spLocks noGrp="1"/>
          </p:cNvSpPr>
          <p:nvPr>
            <p:ph type="title"/>
          </p:nvPr>
        </p:nvSpPr>
        <p:spPr>
          <a:xfrm>
            <a:off x="455428" y="226901"/>
            <a:ext cx="10515600" cy="655601"/>
          </a:xfrm>
        </p:spPr>
        <p:txBody>
          <a:bodyPr>
            <a:normAutofit fontScale="90000"/>
          </a:bodyPr>
          <a:lstStyle/>
          <a:p>
            <a:r>
              <a:rPr lang="en-US" dirty="0"/>
              <a:t>For 22 Nebulae </a:t>
            </a:r>
            <a:r>
              <a:rPr lang="en-US" i="1" dirty="0"/>
              <a:t>without</a:t>
            </a:r>
            <a:r>
              <a:rPr lang="en-US" dirty="0"/>
              <a:t> distance estimates</a:t>
            </a:r>
          </a:p>
        </p:txBody>
      </p:sp>
      <p:sp>
        <p:nvSpPr>
          <p:cNvPr id="4" name="Slide Number Placeholder 3">
            <a:extLst>
              <a:ext uri="{FF2B5EF4-FFF2-40B4-BE49-F238E27FC236}">
                <a16:creationId xmlns:a16="http://schemas.microsoft.com/office/drawing/2014/main" id="{0D488024-D5D0-EE46-9C34-790ACD5C4911}"/>
              </a:ext>
            </a:extLst>
          </p:cNvPr>
          <p:cNvSpPr>
            <a:spLocks noGrp="1"/>
          </p:cNvSpPr>
          <p:nvPr>
            <p:ph type="sldNum" sz="quarter" idx="12"/>
          </p:nvPr>
        </p:nvSpPr>
        <p:spPr/>
        <p:txBody>
          <a:bodyPr/>
          <a:lstStyle/>
          <a:p>
            <a:fld id="{CB860DB4-DA91-A242-80F5-80596C699FC7}" type="slidenum">
              <a:rPr lang="en-US" smtClean="0"/>
              <a:t>16</a:t>
            </a:fld>
            <a:endParaRPr lang="en-US"/>
          </a:p>
        </p:txBody>
      </p:sp>
      <p:sp>
        <p:nvSpPr>
          <p:cNvPr id="7" name="TextBox 6">
            <a:extLst>
              <a:ext uri="{FF2B5EF4-FFF2-40B4-BE49-F238E27FC236}">
                <a16:creationId xmlns:a16="http://schemas.microsoft.com/office/drawing/2014/main" id="{B60CC8DC-7DF9-4F4C-BAAD-92B29BBBB15E}"/>
              </a:ext>
            </a:extLst>
          </p:cNvPr>
          <p:cNvSpPr txBox="1"/>
          <p:nvPr/>
        </p:nvSpPr>
        <p:spPr>
          <a:xfrm>
            <a:off x="7264879" y="1384522"/>
            <a:ext cx="3176767" cy="769441"/>
          </a:xfrm>
          <a:prstGeom prst="rect">
            <a:avLst/>
          </a:prstGeom>
          <a:noFill/>
        </p:spPr>
        <p:txBody>
          <a:bodyPr wrap="none" rtlCol="0">
            <a:spAutoFit/>
          </a:bodyPr>
          <a:lstStyle/>
          <a:p>
            <a:pPr algn="l"/>
            <a:r>
              <a:rPr lang="en-US" sz="4400" dirty="0">
                <a:latin typeface="Times New Roman" panose="02020603050405020304" pitchFamily="18" charset="0"/>
                <a:cs typeface="Times New Roman" panose="02020603050405020304" pitchFamily="18" charset="0"/>
              </a:rPr>
              <a:t>Hubble’s law</a:t>
            </a:r>
          </a:p>
        </p:txBody>
      </p:sp>
      <p:sp>
        <p:nvSpPr>
          <p:cNvPr id="8" name="TextBox 7">
            <a:extLst>
              <a:ext uri="{FF2B5EF4-FFF2-40B4-BE49-F238E27FC236}">
                <a16:creationId xmlns:a16="http://schemas.microsoft.com/office/drawing/2014/main" id="{CBC6BC60-CB0B-5D4D-A399-9F530B6C7852}"/>
              </a:ext>
            </a:extLst>
          </p:cNvPr>
          <p:cNvSpPr txBox="1"/>
          <p:nvPr/>
        </p:nvSpPr>
        <p:spPr>
          <a:xfrm>
            <a:off x="6091320" y="3429000"/>
            <a:ext cx="2347117" cy="769441"/>
          </a:xfrm>
          <a:prstGeom prst="rect">
            <a:avLst/>
          </a:prstGeom>
          <a:noFill/>
        </p:spPr>
        <p:txBody>
          <a:bodyPr wrap="none" rtlCol="0">
            <a:spAutoFit/>
          </a:bodyPr>
          <a:lstStyle/>
          <a:p>
            <a:pPr algn="l"/>
            <a:r>
              <a:rPr lang="en-US" sz="4400" dirty="0">
                <a:latin typeface="Times New Roman" panose="02020603050405020304" pitchFamily="18" charset="0"/>
                <a:cs typeface="Times New Roman" panose="02020603050405020304" pitchFamily="18" charset="0"/>
              </a:rPr>
              <a:t>velocities</a:t>
            </a:r>
          </a:p>
        </p:txBody>
      </p:sp>
      <p:grpSp>
        <p:nvGrpSpPr>
          <p:cNvPr id="17" name="Group 16">
            <a:extLst>
              <a:ext uri="{FF2B5EF4-FFF2-40B4-BE49-F238E27FC236}">
                <a16:creationId xmlns:a16="http://schemas.microsoft.com/office/drawing/2014/main" id="{5474152A-878E-154A-ADDD-C40402862CBD}"/>
              </a:ext>
            </a:extLst>
          </p:cNvPr>
          <p:cNvGrpSpPr/>
          <p:nvPr/>
        </p:nvGrpSpPr>
        <p:grpSpPr>
          <a:xfrm>
            <a:off x="8625465" y="2241077"/>
            <a:ext cx="1562350" cy="1800498"/>
            <a:chOff x="8625465" y="2241077"/>
            <a:chExt cx="1562350" cy="1800498"/>
          </a:xfrm>
        </p:grpSpPr>
        <p:sp>
          <p:nvSpPr>
            <p:cNvPr id="13" name="Up Arrow 12">
              <a:extLst>
                <a:ext uri="{FF2B5EF4-FFF2-40B4-BE49-F238E27FC236}">
                  <a16:creationId xmlns:a16="http://schemas.microsoft.com/office/drawing/2014/main" id="{E6361E35-09B3-C94D-88A9-EA406FB4AE9B}"/>
                </a:ext>
              </a:extLst>
            </p:cNvPr>
            <p:cNvSpPr/>
            <p:nvPr/>
          </p:nvSpPr>
          <p:spPr>
            <a:xfrm rot="5400000">
              <a:off x="8728725" y="3385422"/>
              <a:ext cx="552893" cy="759414"/>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a:extLst>
                <a:ext uri="{FF2B5EF4-FFF2-40B4-BE49-F238E27FC236}">
                  <a16:creationId xmlns:a16="http://schemas.microsoft.com/office/drawing/2014/main" id="{28579B13-3B41-B044-B7AC-AAD2718FAE66}"/>
                </a:ext>
              </a:extLst>
            </p:cNvPr>
            <p:cNvSpPr/>
            <p:nvPr/>
          </p:nvSpPr>
          <p:spPr>
            <a:xfrm rot="9000000">
              <a:off x="9634922" y="2241077"/>
              <a:ext cx="552893" cy="1148316"/>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Content Placeholder 15" descr="Table&#10;&#10;Description automatically generated">
            <a:extLst>
              <a:ext uri="{FF2B5EF4-FFF2-40B4-BE49-F238E27FC236}">
                <a16:creationId xmlns:a16="http://schemas.microsoft.com/office/drawing/2014/main" id="{AA04F00A-0918-EA4A-BEFF-7474D2238704}"/>
              </a:ext>
            </a:extLst>
          </p:cNvPr>
          <p:cNvPicPr>
            <a:picLocks noGrp="1" noChangeAspect="1"/>
          </p:cNvPicPr>
          <p:nvPr>
            <p:ph idx="1"/>
          </p:nvPr>
        </p:nvPicPr>
        <p:blipFill>
          <a:blip r:embed="rId2"/>
          <a:stretch>
            <a:fillRect/>
          </a:stretch>
        </p:blipFill>
        <p:spPr>
          <a:xfrm>
            <a:off x="186652" y="1277053"/>
            <a:ext cx="5802819" cy="4537812"/>
          </a:xfrm>
          <a:ln w="19050">
            <a:solidFill>
              <a:schemeClr val="bg1">
                <a:lumMod val="50000"/>
              </a:schemeClr>
            </a:solidFill>
          </a:ln>
          <a:effectLst>
            <a:outerShdw blurRad="50800" dist="38100" dir="2700000" algn="tl" rotWithShape="0">
              <a:prstClr val="black">
                <a:alpha val="40000"/>
              </a:prstClr>
            </a:outerShdw>
          </a:effectLst>
        </p:spPr>
      </p:pic>
      <p:sp>
        <p:nvSpPr>
          <p:cNvPr id="18" name="TextBox 17">
            <a:extLst>
              <a:ext uri="{FF2B5EF4-FFF2-40B4-BE49-F238E27FC236}">
                <a16:creationId xmlns:a16="http://schemas.microsoft.com/office/drawing/2014/main" id="{22EDD08B-2D44-5647-899C-3D0267479084}"/>
              </a:ext>
            </a:extLst>
          </p:cNvPr>
          <p:cNvSpPr txBox="1"/>
          <p:nvPr/>
        </p:nvSpPr>
        <p:spPr>
          <a:xfrm>
            <a:off x="8438437" y="4464208"/>
            <a:ext cx="3530009" cy="1569660"/>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Then check that the resulting absolute magnitudes are as expected.</a:t>
            </a:r>
          </a:p>
        </p:txBody>
      </p:sp>
    </p:spTree>
    <p:extLst>
      <p:ext uri="{BB962C8B-B14F-4D97-AF65-F5344CB8AC3E}">
        <p14:creationId xmlns:p14="http://schemas.microsoft.com/office/powerpoint/2010/main" val="23239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1">
            <a:extLst>
              <a:ext uri="{FF2B5EF4-FFF2-40B4-BE49-F238E27FC236}">
                <a16:creationId xmlns:a16="http://schemas.microsoft.com/office/drawing/2014/main" id="{DF28DB89-49C3-A644-A1F9-D7C1B6E932E2}"/>
              </a:ext>
            </a:extLst>
          </p:cNvPr>
          <p:cNvSpPr>
            <a:spLocks noGrp="1"/>
          </p:cNvSpPr>
          <p:nvPr>
            <p:ph type="title"/>
          </p:nvPr>
        </p:nvSpPr>
        <p:spPr>
          <a:xfrm>
            <a:off x="442873" y="167593"/>
            <a:ext cx="10515600" cy="828827"/>
          </a:xfrm>
        </p:spPr>
        <p:txBody>
          <a:bodyPr>
            <a:normAutofit fontScale="90000"/>
          </a:bodyPr>
          <a:lstStyle/>
          <a:p>
            <a:r>
              <a:rPr lang="en-US" altLang="en-US" sz="4000" dirty="0">
                <a:latin typeface="Times" pitchFamily="2" charset="0"/>
                <a:ea typeface="ＭＳ Ｐゴシック" panose="020B0600070205080204" pitchFamily="34" charset="-128"/>
              </a:rPr>
              <a:t>Simple inferences rapidly entangled with much science</a:t>
            </a:r>
          </a:p>
        </p:txBody>
      </p:sp>
      <p:sp>
        <p:nvSpPr>
          <p:cNvPr id="29700" name="Content Placeholder 2">
            <a:extLst>
              <a:ext uri="{FF2B5EF4-FFF2-40B4-BE49-F238E27FC236}">
                <a16:creationId xmlns:a16="http://schemas.microsoft.com/office/drawing/2014/main" id="{F5EB9D5C-0235-3641-923A-CEDD107663F9}"/>
              </a:ext>
            </a:extLst>
          </p:cNvPr>
          <p:cNvSpPr>
            <a:spLocks noGrp="1"/>
          </p:cNvSpPr>
          <p:nvPr>
            <p:ph idx="1"/>
          </p:nvPr>
        </p:nvSpPr>
        <p:spPr>
          <a:xfrm>
            <a:off x="152937" y="5671847"/>
            <a:ext cx="800595" cy="365126"/>
          </a:xfrm>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29701" name="Slide Number Placeholder 3">
            <a:extLst>
              <a:ext uri="{FF2B5EF4-FFF2-40B4-BE49-F238E27FC236}">
                <a16:creationId xmlns:a16="http://schemas.microsoft.com/office/drawing/2014/main" id="{89652F08-D23F-6E4C-94EF-57B0AC7F43A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FA9BA0C-1542-D544-8706-4197B3331835}" type="slidenum">
              <a:rPr lang="en-US" altLang="en-US" sz="1200">
                <a:solidFill>
                  <a:srgbClr val="898989"/>
                </a:solidFill>
                <a:latin typeface="Times" pitchFamily="2" charset="0"/>
              </a:rPr>
              <a:pPr eaLnBrk="1" hangingPunct="1"/>
              <a:t>17</a:t>
            </a:fld>
            <a:endParaRPr lang="en-US" altLang="en-US" sz="1200">
              <a:solidFill>
                <a:srgbClr val="898989"/>
              </a:solidFill>
              <a:latin typeface="Times" pitchFamily="2" charset="0"/>
            </a:endParaRPr>
          </a:p>
        </p:txBody>
      </p:sp>
      <p:grpSp>
        <p:nvGrpSpPr>
          <p:cNvPr id="29702" name="Group 10">
            <a:extLst>
              <a:ext uri="{FF2B5EF4-FFF2-40B4-BE49-F238E27FC236}">
                <a16:creationId xmlns:a16="http://schemas.microsoft.com/office/drawing/2014/main" id="{3943B301-5AE4-D547-B29C-36F3E812F5DF}"/>
              </a:ext>
            </a:extLst>
          </p:cNvPr>
          <p:cNvGrpSpPr>
            <a:grpSpLocks/>
          </p:cNvGrpSpPr>
          <p:nvPr/>
        </p:nvGrpSpPr>
        <p:grpSpPr bwMode="auto">
          <a:xfrm>
            <a:off x="5973208" y="924422"/>
            <a:ext cx="4665662" cy="1683113"/>
            <a:chOff x="4334238" y="1294989"/>
            <a:chExt cx="4665590" cy="1683548"/>
          </a:xfrm>
        </p:grpSpPr>
        <p:sp>
          <p:nvSpPr>
            <p:cNvPr id="12" name="Freeform 11">
              <a:extLst>
                <a:ext uri="{FF2B5EF4-FFF2-40B4-BE49-F238E27FC236}">
                  <a16:creationId xmlns:a16="http://schemas.microsoft.com/office/drawing/2014/main" id="{5C6B76E3-009A-1C4E-AF90-D6F7A06EC40F}"/>
                </a:ext>
              </a:extLst>
            </p:cNvPr>
            <p:cNvSpPr/>
            <p:nvPr/>
          </p:nvSpPr>
          <p:spPr>
            <a:xfrm>
              <a:off x="4334238" y="1294989"/>
              <a:ext cx="4295708" cy="1683548"/>
            </a:xfrm>
            <a:custGeom>
              <a:avLst/>
              <a:gdLst>
                <a:gd name="connsiteX0" fmla="*/ 161984 w 3855220"/>
                <a:gd name="connsiteY0" fmla="*/ 0 h 1432024"/>
                <a:gd name="connsiteX1" fmla="*/ 161984 w 3855220"/>
                <a:gd name="connsiteY1" fmla="*/ 0 h 1432024"/>
                <a:gd name="connsiteX2" fmla="*/ 3855220 w 3855220"/>
                <a:gd name="connsiteY2" fmla="*/ 45358 h 1432024"/>
                <a:gd name="connsiteX3" fmla="*/ 3712674 w 3855220"/>
                <a:gd name="connsiteY3" fmla="*/ 1432024 h 1432024"/>
                <a:gd name="connsiteX4" fmla="*/ 0 w 3855220"/>
                <a:gd name="connsiteY4" fmla="*/ 1347787 h 1432024"/>
                <a:gd name="connsiteX5" fmla="*/ 161984 w 3855220"/>
                <a:gd name="connsiteY5" fmla="*/ 0 h 14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220" h="1432024">
                  <a:moveTo>
                    <a:pt x="161984" y="0"/>
                  </a:moveTo>
                  <a:lnTo>
                    <a:pt x="161984" y="0"/>
                  </a:lnTo>
                  <a:lnTo>
                    <a:pt x="3855220" y="45358"/>
                  </a:lnTo>
                  <a:lnTo>
                    <a:pt x="3712674" y="1432024"/>
                  </a:lnTo>
                  <a:lnTo>
                    <a:pt x="0" y="1347787"/>
                  </a:lnTo>
                  <a:lnTo>
                    <a:pt x="161984"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41" name="TextBox 12">
              <a:extLst>
                <a:ext uri="{FF2B5EF4-FFF2-40B4-BE49-F238E27FC236}">
                  <a16:creationId xmlns:a16="http://schemas.microsoft.com/office/drawing/2014/main" id="{CED0B9E5-6999-FB48-B0E3-73E26C302CE7}"/>
                </a:ext>
              </a:extLst>
            </p:cNvPr>
            <p:cNvSpPr txBox="1">
              <a:spLocks noChangeArrowheads="1"/>
            </p:cNvSpPr>
            <p:nvPr/>
          </p:nvSpPr>
          <p:spPr bwMode="auto">
            <a:xfrm>
              <a:off x="4503158" y="1347787"/>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This </a:t>
              </a:r>
              <a:r>
                <a:rPr lang="en-US" altLang="en-US" sz="1800">
                  <a:latin typeface="Times" pitchFamily="2" charset="0"/>
                </a:rPr>
                <a:t>sample of Radium Chloride</a:t>
              </a:r>
            </a:p>
          </p:txBody>
        </p:sp>
        <p:sp>
          <p:nvSpPr>
            <p:cNvPr id="29742" name="TextBox 13">
              <a:extLst>
                <a:ext uri="{FF2B5EF4-FFF2-40B4-BE49-F238E27FC236}">
                  <a16:creationId xmlns:a16="http://schemas.microsoft.com/office/drawing/2014/main" id="{78FA85A4-E677-C446-AFFD-2BDC38BD951C}"/>
                </a:ext>
              </a:extLst>
            </p:cNvPr>
            <p:cNvSpPr txBox="1">
              <a:spLocks noChangeArrowheads="1"/>
            </p:cNvSpPr>
            <p:nvPr/>
          </p:nvSpPr>
          <p:spPr bwMode="auto">
            <a:xfrm>
              <a:off x="6284982" y="1503302"/>
              <a:ext cx="492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has</a:t>
              </a:r>
            </a:p>
          </p:txBody>
        </p:sp>
        <p:sp>
          <p:nvSpPr>
            <p:cNvPr id="29743" name="TextBox 14">
              <a:extLst>
                <a:ext uri="{FF2B5EF4-FFF2-40B4-BE49-F238E27FC236}">
                  <a16:creationId xmlns:a16="http://schemas.microsoft.com/office/drawing/2014/main" id="{D773BFD1-B5C7-F541-88E7-BF7C6EE3FFF9}"/>
                </a:ext>
              </a:extLst>
            </p:cNvPr>
            <p:cNvSpPr txBox="1">
              <a:spLocks noChangeArrowheads="1"/>
            </p:cNvSpPr>
            <p:nvPr/>
          </p:nvSpPr>
          <p:spPr bwMode="auto">
            <a:xfrm>
              <a:off x="6816284" y="1341314"/>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cxnSp>
          <p:nvCxnSpPr>
            <p:cNvPr id="16" name="Straight Connector 15">
              <a:extLst>
                <a:ext uri="{FF2B5EF4-FFF2-40B4-BE49-F238E27FC236}">
                  <a16:creationId xmlns:a16="http://schemas.microsoft.com/office/drawing/2014/main" id="{85C4D397-7D26-8540-8CAA-461934BBE4CA}"/>
                </a:ext>
              </a:extLst>
            </p:cNvPr>
            <p:cNvCxnSpPr/>
            <p:nvPr/>
          </p:nvCxnSpPr>
          <p:spPr>
            <a:xfrm>
              <a:off x="4470760" y="2132093"/>
              <a:ext cx="4159186"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745" name="TextBox 16">
              <a:extLst>
                <a:ext uri="{FF2B5EF4-FFF2-40B4-BE49-F238E27FC236}">
                  <a16:creationId xmlns:a16="http://schemas.microsoft.com/office/drawing/2014/main" id="{95778BD9-D477-6045-AA76-779F76155BAD}"/>
                </a:ext>
              </a:extLst>
            </p:cNvPr>
            <p:cNvSpPr txBox="1">
              <a:spLocks noChangeArrowheads="1"/>
            </p:cNvSpPr>
            <p:nvPr/>
          </p:nvSpPr>
          <p:spPr bwMode="auto">
            <a:xfrm>
              <a:off x="4496678" y="2222553"/>
              <a:ext cx="18660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All </a:t>
              </a:r>
              <a:r>
                <a:rPr lang="en-US" altLang="en-US" sz="1800">
                  <a:latin typeface="Times" pitchFamily="2" charset="0"/>
                </a:rPr>
                <a:t>samples of Radium Chloride</a:t>
              </a:r>
            </a:p>
          </p:txBody>
        </p:sp>
        <p:sp>
          <p:nvSpPr>
            <p:cNvPr id="29746" name="TextBox 17">
              <a:extLst>
                <a:ext uri="{FF2B5EF4-FFF2-40B4-BE49-F238E27FC236}">
                  <a16:creationId xmlns:a16="http://schemas.microsoft.com/office/drawing/2014/main" id="{2C8BAD98-42D0-6547-BA73-11C945CB2B6A}"/>
                </a:ext>
              </a:extLst>
            </p:cNvPr>
            <p:cNvSpPr txBox="1">
              <a:spLocks noChangeArrowheads="1"/>
            </p:cNvSpPr>
            <p:nvPr/>
          </p:nvSpPr>
          <p:spPr bwMode="auto">
            <a:xfrm>
              <a:off x="6278502" y="2378068"/>
              <a:ext cx="620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have</a:t>
              </a:r>
            </a:p>
          </p:txBody>
        </p:sp>
        <p:sp>
          <p:nvSpPr>
            <p:cNvPr id="29747" name="TextBox 18">
              <a:extLst>
                <a:ext uri="{FF2B5EF4-FFF2-40B4-BE49-F238E27FC236}">
                  <a16:creationId xmlns:a16="http://schemas.microsoft.com/office/drawing/2014/main" id="{2CC14B4A-DB57-FF42-BFF0-2FD2D6AF8972}"/>
                </a:ext>
              </a:extLst>
            </p:cNvPr>
            <p:cNvSpPr txBox="1">
              <a:spLocks noChangeArrowheads="1"/>
            </p:cNvSpPr>
            <p:nvPr/>
          </p:nvSpPr>
          <p:spPr bwMode="auto">
            <a:xfrm>
              <a:off x="6809804" y="2216080"/>
              <a:ext cx="2183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crystals just like Barium Chloride</a:t>
              </a:r>
            </a:p>
          </p:txBody>
        </p:sp>
      </p:grpSp>
      <p:sp>
        <p:nvSpPr>
          <p:cNvPr id="29703" name="TextBox 19">
            <a:extLst>
              <a:ext uri="{FF2B5EF4-FFF2-40B4-BE49-F238E27FC236}">
                <a16:creationId xmlns:a16="http://schemas.microsoft.com/office/drawing/2014/main" id="{B5B57895-7B5C-8E4F-A24D-0E0CF113BAB3}"/>
              </a:ext>
            </a:extLst>
          </p:cNvPr>
          <p:cNvSpPr txBox="1">
            <a:spLocks noChangeArrowheads="1"/>
          </p:cNvSpPr>
          <p:nvPr/>
        </p:nvSpPr>
        <p:spPr bwMode="auto">
          <a:xfrm>
            <a:off x="4398183" y="1275113"/>
            <a:ext cx="14652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800" dirty="0" err="1">
                <a:latin typeface="Times" pitchFamily="2" charset="0"/>
              </a:rPr>
              <a:t>Haüy’s</a:t>
            </a:r>
            <a:r>
              <a:rPr lang="en-US" altLang="en-US" sz="2800" dirty="0">
                <a:latin typeface="Times" pitchFamily="2" charset="0"/>
              </a:rPr>
              <a:t> principle</a:t>
            </a:r>
          </a:p>
        </p:txBody>
      </p:sp>
      <p:grpSp>
        <p:nvGrpSpPr>
          <p:cNvPr id="4" name="Group 80">
            <a:extLst>
              <a:ext uri="{FF2B5EF4-FFF2-40B4-BE49-F238E27FC236}">
                <a16:creationId xmlns:a16="http://schemas.microsoft.com/office/drawing/2014/main" id="{6D372DA2-2398-5945-BB20-5B02C071A08F}"/>
              </a:ext>
            </a:extLst>
          </p:cNvPr>
          <p:cNvGrpSpPr>
            <a:grpSpLocks/>
          </p:cNvGrpSpPr>
          <p:nvPr/>
        </p:nvGrpSpPr>
        <p:grpSpPr bwMode="auto">
          <a:xfrm>
            <a:off x="3706258" y="2479377"/>
            <a:ext cx="4367213" cy="1613726"/>
            <a:chOff x="2066917" y="2488224"/>
            <a:chExt cx="4367090" cy="1613282"/>
          </a:xfrm>
        </p:grpSpPr>
        <p:sp>
          <p:nvSpPr>
            <p:cNvPr id="56" name="Up Arrow 55">
              <a:extLst>
                <a:ext uri="{FF2B5EF4-FFF2-40B4-BE49-F238E27FC236}">
                  <a16:creationId xmlns:a16="http://schemas.microsoft.com/office/drawing/2014/main" id="{75DE0130-F851-0B4E-933B-CD3FA1DC7E83}"/>
                </a:ext>
              </a:extLst>
            </p:cNvPr>
            <p:cNvSpPr/>
            <p:nvPr/>
          </p:nvSpPr>
          <p:spPr>
            <a:xfrm>
              <a:off x="3492452" y="2488224"/>
              <a:ext cx="706418" cy="952238"/>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7" name="Freeform 56">
              <a:extLst>
                <a:ext uri="{FF2B5EF4-FFF2-40B4-BE49-F238E27FC236}">
                  <a16:creationId xmlns:a16="http://schemas.microsoft.com/office/drawing/2014/main" id="{FDEF2667-7B03-324B-9F4A-2684037BFE4C}"/>
                </a:ext>
              </a:extLst>
            </p:cNvPr>
            <p:cNvSpPr/>
            <p:nvPr/>
          </p:nvSpPr>
          <p:spPr>
            <a:xfrm>
              <a:off x="2066917" y="3276994"/>
              <a:ext cx="4367090" cy="771313"/>
            </a:xfrm>
            <a:custGeom>
              <a:avLst/>
              <a:gdLst>
                <a:gd name="connsiteX0" fmla="*/ 32397 w 4231024"/>
                <a:gd name="connsiteY0" fmla="*/ 0 h 524859"/>
                <a:gd name="connsiteX1" fmla="*/ 4231024 w 4231024"/>
                <a:gd name="connsiteY1" fmla="*/ 77757 h 524859"/>
                <a:gd name="connsiteX2" fmla="*/ 4172709 w 4231024"/>
                <a:gd name="connsiteY2" fmla="*/ 524859 h 524859"/>
                <a:gd name="connsiteX3" fmla="*/ 0 w 4231024"/>
                <a:gd name="connsiteY3" fmla="*/ 524859 h 524859"/>
                <a:gd name="connsiteX4" fmla="*/ 32397 w 4231024"/>
                <a:gd name="connsiteY4" fmla="*/ 0 h 524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1024" h="524859">
                  <a:moveTo>
                    <a:pt x="32397" y="0"/>
                  </a:moveTo>
                  <a:lnTo>
                    <a:pt x="4231024" y="77757"/>
                  </a:lnTo>
                  <a:lnTo>
                    <a:pt x="4172709" y="524859"/>
                  </a:lnTo>
                  <a:lnTo>
                    <a:pt x="0" y="524859"/>
                  </a:lnTo>
                  <a:lnTo>
                    <a:pt x="32397"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34" name="TextBox 51">
              <a:extLst>
                <a:ext uri="{FF2B5EF4-FFF2-40B4-BE49-F238E27FC236}">
                  <a16:creationId xmlns:a16="http://schemas.microsoft.com/office/drawing/2014/main" id="{55EE1C42-CA46-FA48-8852-67900BCFDE19}"/>
                </a:ext>
              </a:extLst>
            </p:cNvPr>
            <p:cNvSpPr txBox="1">
              <a:spLocks noChangeArrowheads="1"/>
            </p:cNvSpPr>
            <p:nvPr/>
          </p:nvSpPr>
          <p:spPr bwMode="auto">
            <a:xfrm>
              <a:off x="2174924" y="3270737"/>
              <a:ext cx="4044516" cy="83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dirty="0">
                  <a:latin typeface="Times" pitchFamily="2" charset="0"/>
                </a:rPr>
                <a:t>Further inductive inferences that explore science.</a:t>
              </a:r>
            </a:p>
          </p:txBody>
        </p:sp>
        <p:sp>
          <p:nvSpPr>
            <p:cNvPr id="29735" name="TextBox 73">
              <a:extLst>
                <a:ext uri="{FF2B5EF4-FFF2-40B4-BE49-F238E27FC236}">
                  <a16:creationId xmlns:a16="http://schemas.microsoft.com/office/drawing/2014/main" id="{5F3C1557-69AD-564A-A427-763D22D0D291}"/>
                </a:ext>
              </a:extLst>
            </p:cNvPr>
            <p:cNvSpPr txBox="1">
              <a:spLocks noChangeArrowheads="1"/>
            </p:cNvSpPr>
            <p:nvPr/>
          </p:nvSpPr>
          <p:spPr bwMode="auto">
            <a:xfrm>
              <a:off x="3427583" y="2880254"/>
              <a:ext cx="774549" cy="36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dirty="0">
                  <a:latin typeface="Times" pitchFamily="2" charset="0"/>
                </a:rPr>
                <a:t>justify</a:t>
              </a:r>
            </a:p>
          </p:txBody>
        </p:sp>
      </p:grpSp>
      <p:grpSp>
        <p:nvGrpSpPr>
          <p:cNvPr id="7" name="Group 6">
            <a:extLst>
              <a:ext uri="{FF2B5EF4-FFF2-40B4-BE49-F238E27FC236}">
                <a16:creationId xmlns:a16="http://schemas.microsoft.com/office/drawing/2014/main" id="{AC11B47F-5FE7-804F-8A7E-518045065696}"/>
              </a:ext>
            </a:extLst>
          </p:cNvPr>
          <p:cNvGrpSpPr/>
          <p:nvPr/>
        </p:nvGrpSpPr>
        <p:grpSpPr>
          <a:xfrm>
            <a:off x="4384282" y="4249433"/>
            <a:ext cx="2544375" cy="1968506"/>
            <a:chOff x="4384282" y="4249433"/>
            <a:chExt cx="2544375" cy="1968506"/>
          </a:xfrm>
        </p:grpSpPr>
        <p:sp>
          <p:nvSpPr>
            <p:cNvPr id="59" name="Freeform 58">
              <a:extLst>
                <a:ext uri="{FF2B5EF4-FFF2-40B4-BE49-F238E27FC236}">
                  <a16:creationId xmlns:a16="http://schemas.microsoft.com/office/drawing/2014/main" id="{DCBF0A68-A53C-FC47-8C33-339946B170DC}"/>
                </a:ext>
              </a:extLst>
            </p:cNvPr>
            <p:cNvSpPr/>
            <p:nvPr/>
          </p:nvSpPr>
          <p:spPr bwMode="auto">
            <a:xfrm>
              <a:off x="4958133" y="4992389"/>
              <a:ext cx="1970524" cy="695036"/>
            </a:xfrm>
            <a:custGeom>
              <a:avLst/>
              <a:gdLst>
                <a:gd name="connsiteX0" fmla="*/ 0 w 1321790"/>
                <a:gd name="connsiteY0" fmla="*/ 0 h 531339"/>
                <a:gd name="connsiteX1" fmla="*/ 0 w 1321790"/>
                <a:gd name="connsiteY1" fmla="*/ 0 h 531339"/>
                <a:gd name="connsiteX2" fmla="*/ 1321790 w 1321790"/>
                <a:gd name="connsiteY2" fmla="*/ 38878 h 531339"/>
                <a:gd name="connsiteX3" fmla="*/ 1263476 w 1321790"/>
                <a:gd name="connsiteY3" fmla="*/ 531339 h 531339"/>
                <a:gd name="connsiteX4" fmla="*/ 77752 w 1321790"/>
                <a:gd name="connsiteY4" fmla="*/ 473021 h 531339"/>
                <a:gd name="connsiteX5" fmla="*/ 0 w 1321790"/>
                <a:gd name="connsiteY5" fmla="*/ 0 h 53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790" h="531339">
                  <a:moveTo>
                    <a:pt x="0" y="0"/>
                  </a:moveTo>
                  <a:lnTo>
                    <a:pt x="0" y="0"/>
                  </a:lnTo>
                  <a:lnTo>
                    <a:pt x="1321790" y="38878"/>
                  </a:lnTo>
                  <a:lnTo>
                    <a:pt x="1263476" y="531339"/>
                  </a:lnTo>
                  <a:lnTo>
                    <a:pt x="77752" y="473021"/>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11" name="TextBox 53">
              <a:extLst>
                <a:ext uri="{FF2B5EF4-FFF2-40B4-BE49-F238E27FC236}">
                  <a16:creationId xmlns:a16="http://schemas.microsoft.com/office/drawing/2014/main" id="{B0499EF8-AD35-6C41-88C7-33123EA46967}"/>
                </a:ext>
              </a:extLst>
            </p:cNvPr>
            <p:cNvSpPr txBox="1">
              <a:spLocks noChangeArrowheads="1"/>
            </p:cNvSpPr>
            <p:nvPr/>
          </p:nvSpPr>
          <p:spPr bwMode="auto">
            <a:xfrm>
              <a:off x="5095804" y="4960740"/>
              <a:ext cx="17233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latin typeface="Times" pitchFamily="2" charset="0"/>
                </a:rPr>
                <a:t>Dalton’s atomic theory.</a:t>
              </a:r>
            </a:p>
          </p:txBody>
        </p:sp>
        <p:sp>
          <p:nvSpPr>
            <p:cNvPr id="62" name="Up Arrow 61">
              <a:extLst>
                <a:ext uri="{FF2B5EF4-FFF2-40B4-BE49-F238E27FC236}">
                  <a16:creationId xmlns:a16="http://schemas.microsoft.com/office/drawing/2014/main" id="{2F0612A5-7AB2-D042-982C-A5A87D3D5D60}"/>
                </a:ext>
              </a:extLst>
            </p:cNvPr>
            <p:cNvSpPr/>
            <p:nvPr/>
          </p:nvSpPr>
          <p:spPr bwMode="auto">
            <a:xfrm>
              <a:off x="5471557" y="4331989"/>
              <a:ext cx="314325" cy="434975"/>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6" name="Up Arrow 65">
              <a:extLst>
                <a:ext uri="{FF2B5EF4-FFF2-40B4-BE49-F238E27FC236}">
                  <a16:creationId xmlns:a16="http://schemas.microsoft.com/office/drawing/2014/main" id="{2734EEB4-8E65-EC4E-9A25-B0999AB5F0DA}"/>
                </a:ext>
              </a:extLst>
            </p:cNvPr>
            <p:cNvSpPr/>
            <p:nvPr/>
          </p:nvSpPr>
          <p:spPr bwMode="auto">
            <a:xfrm rot="1487577">
              <a:off x="5309632" y="5763914"/>
              <a:ext cx="314325" cy="434975"/>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Up Arrow 66">
              <a:extLst>
                <a:ext uri="{FF2B5EF4-FFF2-40B4-BE49-F238E27FC236}">
                  <a16:creationId xmlns:a16="http://schemas.microsoft.com/office/drawing/2014/main" id="{6B28CD0B-F39A-1940-B2E9-21B03C127E58}"/>
                </a:ext>
              </a:extLst>
            </p:cNvPr>
            <p:cNvSpPr/>
            <p:nvPr/>
          </p:nvSpPr>
          <p:spPr bwMode="auto">
            <a:xfrm rot="20733546">
              <a:off x="6125607" y="5782964"/>
              <a:ext cx="315913" cy="434975"/>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0" name="Up Arrow 69">
              <a:extLst>
                <a:ext uri="{FF2B5EF4-FFF2-40B4-BE49-F238E27FC236}">
                  <a16:creationId xmlns:a16="http://schemas.microsoft.com/office/drawing/2014/main" id="{700553CF-7B41-004B-9E40-128F4D802B12}"/>
                </a:ext>
              </a:extLst>
            </p:cNvPr>
            <p:cNvSpPr/>
            <p:nvPr/>
          </p:nvSpPr>
          <p:spPr bwMode="auto">
            <a:xfrm rot="16621987">
              <a:off x="4443019" y="4789579"/>
              <a:ext cx="315913" cy="433387"/>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Up Arrow 70">
              <a:extLst>
                <a:ext uri="{FF2B5EF4-FFF2-40B4-BE49-F238E27FC236}">
                  <a16:creationId xmlns:a16="http://schemas.microsoft.com/office/drawing/2014/main" id="{44E0677B-AF62-2345-9988-DE7EE188A218}"/>
                </a:ext>
              </a:extLst>
            </p:cNvPr>
            <p:cNvSpPr/>
            <p:nvPr/>
          </p:nvSpPr>
          <p:spPr bwMode="auto">
            <a:xfrm rot="5400000">
              <a:off x="4543311" y="5130834"/>
              <a:ext cx="315912" cy="433388"/>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9727" name="Picture 75" descr="Dalton.jpeg">
              <a:extLst>
                <a:ext uri="{FF2B5EF4-FFF2-40B4-BE49-F238E27FC236}">
                  <a16:creationId xmlns:a16="http://schemas.microsoft.com/office/drawing/2014/main" id="{0C362201-8A84-6943-AE76-1C5F931AD5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322" y="4249433"/>
              <a:ext cx="717548" cy="75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a:extLst>
              <a:ext uri="{FF2B5EF4-FFF2-40B4-BE49-F238E27FC236}">
                <a16:creationId xmlns:a16="http://schemas.microsoft.com/office/drawing/2014/main" id="{A4F45602-875A-4C4D-86A4-9133C5627629}"/>
              </a:ext>
            </a:extLst>
          </p:cNvPr>
          <p:cNvGrpSpPr/>
          <p:nvPr/>
        </p:nvGrpSpPr>
        <p:grpSpPr>
          <a:xfrm>
            <a:off x="7053757" y="3937156"/>
            <a:ext cx="3003408" cy="2104828"/>
            <a:chOff x="7053757" y="3937156"/>
            <a:chExt cx="3003408" cy="2104828"/>
          </a:xfrm>
        </p:grpSpPr>
        <p:sp>
          <p:nvSpPr>
            <p:cNvPr id="60" name="Freeform 59">
              <a:extLst>
                <a:ext uri="{FF2B5EF4-FFF2-40B4-BE49-F238E27FC236}">
                  <a16:creationId xmlns:a16="http://schemas.microsoft.com/office/drawing/2014/main" id="{11735046-E6A7-244E-B44F-F35E05A1E684}"/>
                </a:ext>
              </a:extLst>
            </p:cNvPr>
            <p:cNvSpPr/>
            <p:nvPr/>
          </p:nvSpPr>
          <p:spPr bwMode="auto">
            <a:xfrm flipV="1">
              <a:off x="7768670" y="4817763"/>
              <a:ext cx="1814436" cy="707884"/>
            </a:xfrm>
            <a:custGeom>
              <a:avLst/>
              <a:gdLst>
                <a:gd name="connsiteX0" fmla="*/ 0 w 1321790"/>
                <a:gd name="connsiteY0" fmla="*/ 0 h 531339"/>
                <a:gd name="connsiteX1" fmla="*/ 0 w 1321790"/>
                <a:gd name="connsiteY1" fmla="*/ 0 h 531339"/>
                <a:gd name="connsiteX2" fmla="*/ 1321790 w 1321790"/>
                <a:gd name="connsiteY2" fmla="*/ 38878 h 531339"/>
                <a:gd name="connsiteX3" fmla="*/ 1263476 w 1321790"/>
                <a:gd name="connsiteY3" fmla="*/ 531339 h 531339"/>
                <a:gd name="connsiteX4" fmla="*/ 77752 w 1321790"/>
                <a:gd name="connsiteY4" fmla="*/ 473021 h 531339"/>
                <a:gd name="connsiteX5" fmla="*/ 0 w 1321790"/>
                <a:gd name="connsiteY5" fmla="*/ 0 h 53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790" h="531339">
                  <a:moveTo>
                    <a:pt x="0" y="0"/>
                  </a:moveTo>
                  <a:lnTo>
                    <a:pt x="0" y="0"/>
                  </a:lnTo>
                  <a:lnTo>
                    <a:pt x="1321790" y="38878"/>
                  </a:lnTo>
                  <a:lnTo>
                    <a:pt x="1263476" y="531339"/>
                  </a:lnTo>
                  <a:lnTo>
                    <a:pt x="77752" y="473021"/>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12" name="TextBox 54">
              <a:extLst>
                <a:ext uri="{FF2B5EF4-FFF2-40B4-BE49-F238E27FC236}">
                  <a16:creationId xmlns:a16="http://schemas.microsoft.com/office/drawing/2014/main" id="{3CFE0EC8-0CD0-DD43-A45B-776284154552}"/>
                </a:ext>
              </a:extLst>
            </p:cNvPr>
            <p:cNvSpPr txBox="1">
              <a:spLocks noChangeArrowheads="1"/>
            </p:cNvSpPr>
            <p:nvPr/>
          </p:nvSpPr>
          <p:spPr bwMode="auto">
            <a:xfrm>
              <a:off x="7645917" y="4803826"/>
              <a:ext cx="19371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latin typeface="Times" pitchFamily="2" charset="0"/>
                </a:rPr>
                <a:t>Geometry of packing solids.</a:t>
              </a:r>
            </a:p>
          </p:txBody>
        </p:sp>
        <p:sp>
          <p:nvSpPr>
            <p:cNvPr id="63" name="Up Arrow 62">
              <a:extLst>
                <a:ext uri="{FF2B5EF4-FFF2-40B4-BE49-F238E27FC236}">
                  <a16:creationId xmlns:a16="http://schemas.microsoft.com/office/drawing/2014/main" id="{BD75A346-5AB3-304F-87BD-8A7A84921040}"/>
                </a:ext>
              </a:extLst>
            </p:cNvPr>
            <p:cNvSpPr/>
            <p:nvPr/>
          </p:nvSpPr>
          <p:spPr bwMode="auto">
            <a:xfrm rot="19725877">
              <a:off x="7959403" y="4104324"/>
              <a:ext cx="315912" cy="433388"/>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 name="Up Arrow 67">
              <a:extLst>
                <a:ext uri="{FF2B5EF4-FFF2-40B4-BE49-F238E27FC236}">
                  <a16:creationId xmlns:a16="http://schemas.microsoft.com/office/drawing/2014/main" id="{C2AD9214-3FF1-7C44-A642-50FA89E90B42}"/>
                </a:ext>
              </a:extLst>
            </p:cNvPr>
            <p:cNvSpPr/>
            <p:nvPr/>
          </p:nvSpPr>
          <p:spPr bwMode="auto">
            <a:xfrm rot="1487577">
              <a:off x="8023802" y="5607009"/>
              <a:ext cx="315913" cy="434975"/>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9" name="Up Arrow 68">
              <a:extLst>
                <a:ext uri="{FF2B5EF4-FFF2-40B4-BE49-F238E27FC236}">
                  <a16:creationId xmlns:a16="http://schemas.microsoft.com/office/drawing/2014/main" id="{69556C7F-31F2-7941-9D55-31F1D5C27268}"/>
                </a:ext>
              </a:extLst>
            </p:cNvPr>
            <p:cNvSpPr/>
            <p:nvPr/>
          </p:nvSpPr>
          <p:spPr bwMode="auto">
            <a:xfrm rot="20733546">
              <a:off x="8959603" y="5589411"/>
              <a:ext cx="314325" cy="434975"/>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2" name="Up Arrow 71">
              <a:extLst>
                <a:ext uri="{FF2B5EF4-FFF2-40B4-BE49-F238E27FC236}">
                  <a16:creationId xmlns:a16="http://schemas.microsoft.com/office/drawing/2014/main" id="{3F01DA39-C20F-AC41-B7C5-1005E6C0B88E}"/>
                </a:ext>
              </a:extLst>
            </p:cNvPr>
            <p:cNvSpPr/>
            <p:nvPr/>
          </p:nvSpPr>
          <p:spPr bwMode="auto">
            <a:xfrm rot="15708503">
              <a:off x="7112494" y="4910769"/>
              <a:ext cx="315913" cy="433387"/>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3" name="Up Arrow 72">
              <a:extLst>
                <a:ext uri="{FF2B5EF4-FFF2-40B4-BE49-F238E27FC236}">
                  <a16:creationId xmlns:a16="http://schemas.microsoft.com/office/drawing/2014/main" id="{DB742E6A-2530-CD44-A877-151217DCFC40}"/>
                </a:ext>
              </a:extLst>
            </p:cNvPr>
            <p:cNvSpPr/>
            <p:nvPr/>
          </p:nvSpPr>
          <p:spPr bwMode="auto">
            <a:xfrm rot="4486516">
              <a:off x="7214668" y="5294225"/>
              <a:ext cx="314325" cy="434975"/>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9728" name="Picture 76" descr="Euclid.jpeg">
              <a:extLst>
                <a:ext uri="{FF2B5EF4-FFF2-40B4-BE49-F238E27FC236}">
                  <a16:creationId xmlns:a16="http://schemas.microsoft.com/office/drawing/2014/main" id="{CAE81FB1-F759-614F-85DF-3AF42EF7BA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4572" y="3937156"/>
              <a:ext cx="647642" cy="83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Up Arrow 77">
              <a:extLst>
                <a:ext uri="{FF2B5EF4-FFF2-40B4-BE49-F238E27FC236}">
                  <a16:creationId xmlns:a16="http://schemas.microsoft.com/office/drawing/2014/main" id="{8612D179-EBC1-3445-996A-2BBA474FD341}"/>
                </a:ext>
              </a:extLst>
            </p:cNvPr>
            <p:cNvSpPr/>
            <p:nvPr/>
          </p:nvSpPr>
          <p:spPr bwMode="auto">
            <a:xfrm rot="16621987">
              <a:off x="9682514" y="4852585"/>
              <a:ext cx="315913" cy="433388"/>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 name="Group 5">
            <a:extLst>
              <a:ext uri="{FF2B5EF4-FFF2-40B4-BE49-F238E27FC236}">
                <a16:creationId xmlns:a16="http://schemas.microsoft.com/office/drawing/2014/main" id="{AE9C863E-7B5B-9548-B782-C9424716C995}"/>
              </a:ext>
            </a:extLst>
          </p:cNvPr>
          <p:cNvGrpSpPr/>
          <p:nvPr/>
        </p:nvGrpSpPr>
        <p:grpSpPr>
          <a:xfrm>
            <a:off x="1520146" y="3776364"/>
            <a:ext cx="2854024" cy="2295532"/>
            <a:chOff x="1520146" y="3776364"/>
            <a:chExt cx="2854024" cy="2295532"/>
          </a:xfrm>
        </p:grpSpPr>
        <p:sp>
          <p:nvSpPr>
            <p:cNvPr id="58" name="Freeform 57">
              <a:extLst>
                <a:ext uri="{FF2B5EF4-FFF2-40B4-BE49-F238E27FC236}">
                  <a16:creationId xmlns:a16="http://schemas.microsoft.com/office/drawing/2014/main" id="{B2D02076-ABB6-0A46-98DB-77DFA3B99FBB}"/>
                </a:ext>
              </a:extLst>
            </p:cNvPr>
            <p:cNvSpPr/>
            <p:nvPr/>
          </p:nvSpPr>
          <p:spPr bwMode="auto">
            <a:xfrm>
              <a:off x="2117125" y="4792364"/>
              <a:ext cx="2017758" cy="691361"/>
            </a:xfrm>
            <a:custGeom>
              <a:avLst/>
              <a:gdLst>
                <a:gd name="connsiteX0" fmla="*/ 0 w 1321790"/>
                <a:gd name="connsiteY0" fmla="*/ 0 h 531339"/>
                <a:gd name="connsiteX1" fmla="*/ 0 w 1321790"/>
                <a:gd name="connsiteY1" fmla="*/ 0 h 531339"/>
                <a:gd name="connsiteX2" fmla="*/ 1321790 w 1321790"/>
                <a:gd name="connsiteY2" fmla="*/ 38878 h 531339"/>
                <a:gd name="connsiteX3" fmla="*/ 1263476 w 1321790"/>
                <a:gd name="connsiteY3" fmla="*/ 531339 h 531339"/>
                <a:gd name="connsiteX4" fmla="*/ 77752 w 1321790"/>
                <a:gd name="connsiteY4" fmla="*/ 473021 h 531339"/>
                <a:gd name="connsiteX5" fmla="*/ 0 w 1321790"/>
                <a:gd name="connsiteY5" fmla="*/ 0 h 53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790" h="531339">
                  <a:moveTo>
                    <a:pt x="0" y="0"/>
                  </a:moveTo>
                  <a:lnTo>
                    <a:pt x="0" y="0"/>
                  </a:lnTo>
                  <a:lnTo>
                    <a:pt x="1321790" y="38878"/>
                  </a:lnTo>
                  <a:lnTo>
                    <a:pt x="1263476" y="531339"/>
                  </a:lnTo>
                  <a:lnTo>
                    <a:pt x="77752" y="473021"/>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10" name="TextBox 52">
              <a:extLst>
                <a:ext uri="{FF2B5EF4-FFF2-40B4-BE49-F238E27FC236}">
                  <a16:creationId xmlns:a16="http://schemas.microsoft.com/office/drawing/2014/main" id="{ACB1B9C7-04FF-FA4A-B1EB-2FC3822D298C}"/>
                </a:ext>
              </a:extLst>
            </p:cNvPr>
            <p:cNvSpPr txBox="1">
              <a:spLocks noChangeArrowheads="1"/>
            </p:cNvSpPr>
            <p:nvPr/>
          </p:nvSpPr>
          <p:spPr bwMode="auto">
            <a:xfrm>
              <a:off x="2036918" y="4748424"/>
              <a:ext cx="23372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latin typeface="Times" pitchFamily="2" charset="0"/>
                </a:rPr>
                <a:t>Lavoisier’s system of elements.</a:t>
              </a:r>
            </a:p>
          </p:txBody>
        </p:sp>
        <p:sp>
          <p:nvSpPr>
            <p:cNvPr id="61" name="Up Arrow 60">
              <a:extLst>
                <a:ext uri="{FF2B5EF4-FFF2-40B4-BE49-F238E27FC236}">
                  <a16:creationId xmlns:a16="http://schemas.microsoft.com/office/drawing/2014/main" id="{36DB6698-6F5C-674D-8C0A-5A7C5A02A43A}"/>
                </a:ext>
              </a:extLst>
            </p:cNvPr>
            <p:cNvSpPr/>
            <p:nvPr/>
          </p:nvSpPr>
          <p:spPr bwMode="auto">
            <a:xfrm rot="2309899">
              <a:off x="3572230" y="4164904"/>
              <a:ext cx="315913" cy="434975"/>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 name="Up Arrow 63">
              <a:extLst>
                <a:ext uri="{FF2B5EF4-FFF2-40B4-BE49-F238E27FC236}">
                  <a16:creationId xmlns:a16="http://schemas.microsoft.com/office/drawing/2014/main" id="{89B0692F-6400-A84A-AD94-0D66C072E071}"/>
                </a:ext>
              </a:extLst>
            </p:cNvPr>
            <p:cNvSpPr/>
            <p:nvPr/>
          </p:nvSpPr>
          <p:spPr bwMode="auto">
            <a:xfrm rot="1487577">
              <a:off x="2377801" y="5546515"/>
              <a:ext cx="315913" cy="433388"/>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5" name="Up Arrow 64">
              <a:extLst>
                <a:ext uri="{FF2B5EF4-FFF2-40B4-BE49-F238E27FC236}">
                  <a16:creationId xmlns:a16="http://schemas.microsoft.com/office/drawing/2014/main" id="{34B89596-0383-3A4C-98A1-EB853AAC5EEE}"/>
                </a:ext>
              </a:extLst>
            </p:cNvPr>
            <p:cNvSpPr/>
            <p:nvPr/>
          </p:nvSpPr>
          <p:spPr bwMode="auto">
            <a:xfrm rot="20733546">
              <a:off x="3317362" y="5636921"/>
              <a:ext cx="314325" cy="434975"/>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9726" name="Picture 74" descr="Lavoisier.jpeg">
              <a:extLst>
                <a:ext uri="{FF2B5EF4-FFF2-40B4-BE49-F238E27FC236}">
                  <a16:creationId xmlns:a16="http://schemas.microsoft.com/office/drawing/2014/main" id="{B9EDE821-0249-1A48-B767-D0247FFBDF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9375" y="3776364"/>
              <a:ext cx="616832" cy="99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Up Arrow 78">
              <a:extLst>
                <a:ext uri="{FF2B5EF4-FFF2-40B4-BE49-F238E27FC236}">
                  <a16:creationId xmlns:a16="http://schemas.microsoft.com/office/drawing/2014/main" id="{35A1FF1B-4D16-BB43-92A2-291008E8323E}"/>
                </a:ext>
              </a:extLst>
            </p:cNvPr>
            <p:cNvSpPr/>
            <p:nvPr/>
          </p:nvSpPr>
          <p:spPr bwMode="auto">
            <a:xfrm rot="4486516">
              <a:off x="1579677" y="4984247"/>
              <a:ext cx="314325" cy="433387"/>
            </a:xfrm>
            <a:prstGeom prst="upArrow">
              <a:avLst>
                <a:gd name="adj1" fmla="val 50000"/>
                <a:gd name="adj2" fmla="val 50000"/>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 name="TextBox 1">
            <a:extLst>
              <a:ext uri="{FF2B5EF4-FFF2-40B4-BE49-F238E27FC236}">
                <a16:creationId xmlns:a16="http://schemas.microsoft.com/office/drawing/2014/main" id="{4F2C1694-6B8D-3F4E-BF6E-0DE82053801F}"/>
              </a:ext>
            </a:extLst>
          </p:cNvPr>
          <p:cNvSpPr txBox="1"/>
          <p:nvPr/>
        </p:nvSpPr>
        <p:spPr>
          <a:xfrm>
            <a:off x="1001761" y="1245027"/>
            <a:ext cx="3476752" cy="923330"/>
          </a:xfrm>
          <a:prstGeom prst="rect">
            <a:avLst/>
          </a:prstGeom>
          <a:noFill/>
        </p:spPr>
        <p:txBody>
          <a:bodyPr wrap="square" rtlCol="0">
            <a:spAutoFit/>
          </a:bodyPr>
          <a:lstStyle/>
          <a:p>
            <a:pPr algn="r"/>
            <a:r>
              <a:rPr lang="en-US" dirty="0">
                <a:latin typeface="Times New Roman" panose="02020603050405020304" pitchFamily="18" charset="0"/>
                <a:cs typeface="Times New Roman" panose="02020603050405020304" pitchFamily="18" charset="0"/>
              </a:rPr>
              <a:t>Generally, each crystalline substance has a single characteristic crystallographic form.</a:t>
            </a:r>
          </a:p>
        </p:txBody>
      </p:sp>
      <p:sp>
        <p:nvSpPr>
          <p:cNvPr id="29" name="Oval 28">
            <a:extLst>
              <a:ext uri="{FF2B5EF4-FFF2-40B4-BE49-F238E27FC236}">
                <a16:creationId xmlns:a16="http://schemas.microsoft.com/office/drawing/2014/main" id="{DDAF3F84-F7A2-7A4B-9DBF-9BA24495E6F4}"/>
              </a:ext>
            </a:extLst>
          </p:cNvPr>
          <p:cNvSpPr/>
          <p:nvPr/>
        </p:nvSpPr>
        <p:spPr>
          <a:xfrm>
            <a:off x="1001762" y="1085269"/>
            <a:ext cx="6377838" cy="1272382"/>
          </a:xfrm>
          <a:prstGeom prst="ellipse">
            <a:avLst/>
          </a:prstGeom>
          <a:solidFill>
            <a:srgbClr val="FF00FF">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78960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5375595-EEDD-6949-80D7-421B62318988}"/>
              </a:ext>
            </a:extLst>
          </p:cNvPr>
          <p:cNvSpPr/>
          <p:nvPr/>
        </p:nvSpPr>
        <p:spPr>
          <a:xfrm>
            <a:off x="4385733" y="541867"/>
            <a:ext cx="6138334" cy="5994400"/>
          </a:xfrm>
          <a:custGeom>
            <a:avLst/>
            <a:gdLst>
              <a:gd name="connsiteX0" fmla="*/ 3369734 w 6138334"/>
              <a:gd name="connsiteY0" fmla="*/ 0 h 5994400"/>
              <a:gd name="connsiteX1" fmla="*/ 6138334 w 6138334"/>
              <a:gd name="connsiteY1" fmla="*/ 2565400 h 5994400"/>
              <a:gd name="connsiteX2" fmla="*/ 2717800 w 6138334"/>
              <a:gd name="connsiteY2" fmla="*/ 5994400 h 5994400"/>
              <a:gd name="connsiteX3" fmla="*/ 0 w 6138334"/>
              <a:gd name="connsiteY3" fmla="*/ 3979333 h 5994400"/>
              <a:gd name="connsiteX4" fmla="*/ 3369734 w 6138334"/>
              <a:gd name="connsiteY4" fmla="*/ 0 h 599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334" h="5994400">
                <a:moveTo>
                  <a:pt x="3369734" y="0"/>
                </a:moveTo>
                <a:lnTo>
                  <a:pt x="6138334" y="2565400"/>
                </a:lnTo>
                <a:lnTo>
                  <a:pt x="2717800" y="5994400"/>
                </a:lnTo>
                <a:lnTo>
                  <a:pt x="0" y="3979333"/>
                </a:lnTo>
                <a:lnTo>
                  <a:pt x="336973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53593-927E-3245-A4E3-946CD38A3AC5}"/>
              </a:ext>
            </a:extLst>
          </p:cNvPr>
          <p:cNvSpPr>
            <a:spLocks noGrp="1"/>
          </p:cNvSpPr>
          <p:nvPr>
            <p:ph type="title"/>
          </p:nvPr>
        </p:nvSpPr>
        <p:spPr>
          <a:xfrm>
            <a:off x="2156360" y="2467058"/>
            <a:ext cx="7593281" cy="1325563"/>
          </a:xfrm>
        </p:spPr>
        <p:txBody>
          <a:bodyPr>
            <a:noAutofit/>
          </a:bodyPr>
          <a:lstStyle/>
          <a:p>
            <a:pPr algn="ctr"/>
            <a:r>
              <a:rPr lang="en-US" sz="6000" dirty="0">
                <a:latin typeface="Times New Roman" panose="02020603050405020304" pitchFamily="18" charset="0"/>
                <a:cs typeface="Times New Roman" panose="02020603050405020304" pitchFamily="18" charset="0"/>
              </a:rPr>
              <a:t>Picture Gallery</a:t>
            </a:r>
          </a:p>
        </p:txBody>
      </p:sp>
      <p:sp>
        <p:nvSpPr>
          <p:cNvPr id="3" name="Content Placeholder 2">
            <a:extLst>
              <a:ext uri="{FF2B5EF4-FFF2-40B4-BE49-F238E27FC236}">
                <a16:creationId xmlns:a16="http://schemas.microsoft.com/office/drawing/2014/main" id="{A4541965-86A7-5746-A2E3-B03D59BFEFA8}"/>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20D3E4C5-3D0A-184B-A225-A383A25160C5}"/>
              </a:ext>
            </a:extLst>
          </p:cNvPr>
          <p:cNvSpPr>
            <a:spLocks noGrp="1"/>
          </p:cNvSpPr>
          <p:nvPr>
            <p:ph type="sldNum" sz="quarter" idx="12"/>
          </p:nvPr>
        </p:nvSpPr>
        <p:spPr/>
        <p:txBody>
          <a:bodyPr/>
          <a:lstStyle/>
          <a:p>
            <a:fld id="{CB860DB4-DA91-A242-80F5-80596C699FC7}" type="slidenum">
              <a:rPr lang="en-US" smtClean="0"/>
              <a:t>18</a:t>
            </a:fld>
            <a:endParaRPr lang="en-US"/>
          </a:p>
        </p:txBody>
      </p:sp>
    </p:spTree>
    <p:extLst>
      <p:ext uri="{BB962C8B-B14F-4D97-AF65-F5344CB8AC3E}">
        <p14:creationId xmlns:p14="http://schemas.microsoft.com/office/powerpoint/2010/main" val="3039921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E5AD221-BC54-C64D-8468-0F9EDC18D9C6}"/>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 </a:t>
            </a:r>
          </a:p>
        </p:txBody>
      </p:sp>
      <p:sp>
        <p:nvSpPr>
          <p:cNvPr id="37891" name="Content Placeholder 2">
            <a:extLst>
              <a:ext uri="{FF2B5EF4-FFF2-40B4-BE49-F238E27FC236}">
                <a16:creationId xmlns:a16="http://schemas.microsoft.com/office/drawing/2014/main" id="{446DA02E-FE2C-A746-869C-CC39BF7FC1AD}"/>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FF85DBFF-B7DB-9146-9D02-6B061ED2C8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6316DE7-491C-C546-8863-99D095F3C806}" type="slidenum">
              <a:rPr lang="en-US" altLang="en-US" sz="1200">
                <a:solidFill>
                  <a:srgbClr val="898989"/>
                </a:solidFill>
                <a:latin typeface="Times" pitchFamily="2" charset="0"/>
              </a:rPr>
              <a:pPr eaLnBrk="1" hangingPunct="1"/>
              <a:t>19</a:t>
            </a:fld>
            <a:endParaRPr lang="en-US" altLang="en-US" sz="1200">
              <a:solidFill>
                <a:srgbClr val="898989"/>
              </a:solidFill>
              <a:latin typeface="Times" pitchFamily="2" charset="0"/>
            </a:endParaRPr>
          </a:p>
        </p:txBody>
      </p:sp>
      <p:pic>
        <p:nvPicPr>
          <p:cNvPr id="37893" name="Picture 4" descr="1280px-Tour_de_babel.jpeg">
            <a:extLst>
              <a:ext uri="{FF2B5EF4-FFF2-40B4-BE49-F238E27FC236}">
                <a16:creationId xmlns:a16="http://schemas.microsoft.com/office/drawing/2014/main" id="{BB1F0FEF-91B1-434F-91E0-11708714CE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1" y="631825"/>
            <a:ext cx="7407275"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a:extLst>
              <a:ext uri="{FF2B5EF4-FFF2-40B4-BE49-F238E27FC236}">
                <a16:creationId xmlns:a16="http://schemas.microsoft.com/office/drawing/2014/main" id="{8E47CD60-628D-A548-AD25-DF438A4EF11F}"/>
              </a:ext>
            </a:extLst>
          </p:cNvPr>
          <p:cNvGrpSpPr>
            <a:grpSpLocks/>
          </p:cNvGrpSpPr>
          <p:nvPr/>
        </p:nvGrpSpPr>
        <p:grpSpPr bwMode="auto">
          <a:xfrm>
            <a:off x="2144714" y="495301"/>
            <a:ext cx="7851775" cy="5688013"/>
            <a:chOff x="620084" y="494861"/>
            <a:chExt cx="7852407" cy="5687922"/>
          </a:xfrm>
        </p:grpSpPr>
        <p:cxnSp>
          <p:nvCxnSpPr>
            <p:cNvPr id="7" name="Straight Connector 6">
              <a:extLst>
                <a:ext uri="{FF2B5EF4-FFF2-40B4-BE49-F238E27FC236}">
                  <a16:creationId xmlns:a16="http://schemas.microsoft.com/office/drawing/2014/main" id="{EF25E4B0-715B-014C-8121-84246C5C35F5}"/>
                </a:ext>
              </a:extLst>
            </p:cNvPr>
            <p:cNvCxnSpPr>
              <a:cxnSpLocks noChangeShapeType="1"/>
            </p:cNvCxnSpPr>
            <p:nvPr/>
          </p:nvCxnSpPr>
          <p:spPr bwMode="auto">
            <a:xfrm>
              <a:off x="685176" y="494861"/>
              <a:ext cx="7787315" cy="5646648"/>
            </a:xfrm>
            <a:prstGeom prst="line">
              <a:avLst/>
            </a:prstGeom>
            <a:noFill/>
            <a:ln w="254000">
              <a:solidFill>
                <a:srgbClr val="FF66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 name="Straight Connector 7">
              <a:extLst>
                <a:ext uri="{FF2B5EF4-FFF2-40B4-BE49-F238E27FC236}">
                  <a16:creationId xmlns:a16="http://schemas.microsoft.com/office/drawing/2014/main" id="{06D40FF5-165B-CE43-BC58-35D7031F5641}"/>
                </a:ext>
              </a:extLst>
            </p:cNvPr>
            <p:cNvCxnSpPr>
              <a:cxnSpLocks noChangeShapeType="1"/>
            </p:cNvCxnSpPr>
            <p:nvPr/>
          </p:nvCxnSpPr>
          <p:spPr bwMode="auto">
            <a:xfrm flipH="1">
              <a:off x="620084" y="536135"/>
              <a:ext cx="7787314" cy="5646648"/>
            </a:xfrm>
            <a:prstGeom prst="line">
              <a:avLst/>
            </a:prstGeom>
            <a:noFill/>
            <a:ln w="254000">
              <a:solidFill>
                <a:srgbClr val="FF66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37895" name="TextBox 8">
            <a:extLst>
              <a:ext uri="{FF2B5EF4-FFF2-40B4-BE49-F238E27FC236}">
                <a16:creationId xmlns:a16="http://schemas.microsoft.com/office/drawing/2014/main" id="{2FCA0B0C-BBFF-344D-80A8-F1046A47475C}"/>
              </a:ext>
            </a:extLst>
          </p:cNvPr>
          <p:cNvSpPr txBox="1">
            <a:spLocks noChangeArrowheads="1"/>
          </p:cNvSpPr>
          <p:nvPr/>
        </p:nvSpPr>
        <p:spPr bwMode="auto">
          <a:xfrm>
            <a:off x="2409825" y="6108700"/>
            <a:ext cx="2198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hierarchical view</a:t>
            </a:r>
          </a:p>
        </p:txBody>
      </p:sp>
    </p:spTree>
    <p:extLst>
      <p:ext uri="{BB962C8B-B14F-4D97-AF65-F5344CB8AC3E}">
        <p14:creationId xmlns:p14="http://schemas.microsoft.com/office/powerpoint/2010/main" val="2131126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49FC-902B-EE4B-BB69-A1AEB4FD0CB2}"/>
              </a:ext>
            </a:extLst>
          </p:cNvPr>
          <p:cNvSpPr>
            <a:spLocks noGrp="1"/>
          </p:cNvSpPr>
          <p:nvPr>
            <p:ph type="title"/>
          </p:nvPr>
        </p:nvSpPr>
        <p:spPr>
          <a:xfrm>
            <a:off x="838200" y="365126"/>
            <a:ext cx="10261922" cy="1139584"/>
          </a:xfrm>
        </p:spPr>
        <p:txBody>
          <a:bodyPr/>
          <a:lstStyle/>
          <a:p>
            <a:r>
              <a:rPr lang="en-US" dirty="0"/>
              <a:t> </a:t>
            </a:r>
          </a:p>
        </p:txBody>
      </p:sp>
      <p:pic>
        <p:nvPicPr>
          <p:cNvPr id="5" name="Content Placeholder 4">
            <a:extLst>
              <a:ext uri="{FF2B5EF4-FFF2-40B4-BE49-F238E27FC236}">
                <a16:creationId xmlns:a16="http://schemas.microsoft.com/office/drawing/2014/main" id="{7BA09992-E64C-6549-B036-D00E9D03885D}"/>
              </a:ext>
            </a:extLst>
          </p:cNvPr>
          <p:cNvPicPr>
            <a:picLocks noGrp="1" noChangeAspect="1"/>
          </p:cNvPicPr>
          <p:nvPr>
            <p:ph idx="1"/>
          </p:nvPr>
        </p:nvPicPr>
        <p:blipFill>
          <a:blip r:embed="rId2"/>
          <a:stretch>
            <a:fillRect/>
          </a:stretch>
        </p:blipFill>
        <p:spPr>
          <a:xfrm>
            <a:off x="291054" y="6434138"/>
            <a:ext cx="327529" cy="423862"/>
          </a:xfrm>
        </p:spPr>
      </p:pic>
      <p:sp>
        <p:nvSpPr>
          <p:cNvPr id="8" name="Slide Number Placeholder 7">
            <a:extLst>
              <a:ext uri="{FF2B5EF4-FFF2-40B4-BE49-F238E27FC236}">
                <a16:creationId xmlns:a16="http://schemas.microsoft.com/office/drawing/2014/main" id="{6CF4A27B-3D8F-EF48-968D-27BF332FA332}"/>
              </a:ext>
            </a:extLst>
          </p:cNvPr>
          <p:cNvSpPr>
            <a:spLocks noGrp="1"/>
          </p:cNvSpPr>
          <p:nvPr>
            <p:ph type="sldNum" sz="quarter" idx="12"/>
          </p:nvPr>
        </p:nvSpPr>
        <p:spPr/>
        <p:txBody>
          <a:bodyPr/>
          <a:lstStyle/>
          <a:p>
            <a:fld id="{CB860DB4-DA91-A242-80F5-80596C699FC7}" type="slidenum">
              <a:rPr lang="en-US" smtClean="0"/>
              <a:t>2</a:t>
            </a:fld>
            <a:endParaRPr lang="en-US"/>
          </a:p>
        </p:txBody>
      </p:sp>
      <p:pic>
        <p:nvPicPr>
          <p:cNvPr id="4" name="Picture 3">
            <a:extLst>
              <a:ext uri="{FF2B5EF4-FFF2-40B4-BE49-F238E27FC236}">
                <a16:creationId xmlns:a16="http://schemas.microsoft.com/office/drawing/2014/main" id="{7709AB72-37E8-C4A5-F526-E22BC748DF16}"/>
              </a:ext>
            </a:extLst>
          </p:cNvPr>
          <p:cNvPicPr>
            <a:picLocks noChangeAspect="1"/>
          </p:cNvPicPr>
          <p:nvPr/>
        </p:nvPicPr>
        <p:blipFill>
          <a:blip r:embed="rId3"/>
          <a:stretch>
            <a:fillRect/>
          </a:stretch>
        </p:blipFill>
        <p:spPr>
          <a:xfrm>
            <a:off x="3843338" y="141652"/>
            <a:ext cx="4508836" cy="6579823"/>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61495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2A9770FA-0EB6-D041-9A94-EBF8F3AD8001}"/>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 </a:t>
            </a:r>
          </a:p>
        </p:txBody>
      </p:sp>
      <p:sp>
        <p:nvSpPr>
          <p:cNvPr id="38915" name="Content Placeholder 2">
            <a:extLst>
              <a:ext uri="{FF2B5EF4-FFF2-40B4-BE49-F238E27FC236}">
                <a16:creationId xmlns:a16="http://schemas.microsoft.com/office/drawing/2014/main" id="{22B0D04E-C560-7E43-B9D9-989E13C378B3}"/>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96B311ED-E0E3-9A4F-82CB-7234E808B8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A7E84FD-8A61-054B-9776-BDC28E019F7E}" type="slidenum">
              <a:rPr lang="en-US" altLang="en-US" sz="1200">
                <a:solidFill>
                  <a:srgbClr val="898989"/>
                </a:solidFill>
                <a:latin typeface="Times" pitchFamily="2" charset="0"/>
              </a:rPr>
              <a:pPr eaLnBrk="1" hangingPunct="1"/>
              <a:t>20</a:t>
            </a:fld>
            <a:endParaRPr lang="en-US" altLang="en-US" sz="1200">
              <a:solidFill>
                <a:srgbClr val="898989"/>
              </a:solidFill>
              <a:latin typeface="Times" pitchFamily="2" charset="0"/>
            </a:endParaRPr>
          </a:p>
        </p:txBody>
      </p:sp>
      <p:pic>
        <p:nvPicPr>
          <p:cNvPr id="38917" name="Picture 4" descr="Pont du Gard.jpg">
            <a:extLst>
              <a:ext uri="{FF2B5EF4-FFF2-40B4-BE49-F238E27FC236}">
                <a16:creationId xmlns:a16="http://schemas.microsoft.com/office/drawing/2014/main" id="{C74E8C61-2B66-CB47-8427-CAAE47D454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1900" y="552451"/>
            <a:ext cx="7386638" cy="55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5">
            <a:extLst>
              <a:ext uri="{FF2B5EF4-FFF2-40B4-BE49-F238E27FC236}">
                <a16:creationId xmlns:a16="http://schemas.microsoft.com/office/drawing/2014/main" id="{0E55130F-4DD2-0441-929B-4F93E56C5410}"/>
              </a:ext>
            </a:extLst>
          </p:cNvPr>
          <p:cNvSpPr txBox="1">
            <a:spLocks noChangeArrowheads="1"/>
          </p:cNvSpPr>
          <p:nvPr/>
        </p:nvSpPr>
        <p:spPr bwMode="auto">
          <a:xfrm>
            <a:off x="2493963" y="6213475"/>
            <a:ext cx="2620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non-hierarchical view</a:t>
            </a:r>
          </a:p>
        </p:txBody>
      </p:sp>
    </p:spTree>
    <p:extLst>
      <p:ext uri="{BB962C8B-B14F-4D97-AF65-F5344CB8AC3E}">
        <p14:creationId xmlns:p14="http://schemas.microsoft.com/office/powerpoint/2010/main" val="2437388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1F991ACC-3513-644F-85BE-016EAF032122}"/>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39939" name="Content Placeholder 2">
            <a:extLst>
              <a:ext uri="{FF2B5EF4-FFF2-40B4-BE49-F238E27FC236}">
                <a16:creationId xmlns:a16="http://schemas.microsoft.com/office/drawing/2014/main" id="{B8ED79DF-CAE5-5D4B-A73F-494895A4E8D3}"/>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5F73D759-1A3B-4346-B3D1-63177A1C1C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68098C0-E76F-F344-9FF9-27907D409C2E}" type="slidenum">
              <a:rPr lang="en-US" altLang="en-US" sz="1200">
                <a:solidFill>
                  <a:srgbClr val="898989"/>
                </a:solidFill>
                <a:latin typeface="Times" pitchFamily="2" charset="0"/>
              </a:rPr>
              <a:pPr eaLnBrk="1" hangingPunct="1"/>
              <a:t>21</a:t>
            </a:fld>
            <a:endParaRPr lang="en-US" altLang="en-US" sz="1200">
              <a:solidFill>
                <a:srgbClr val="898989"/>
              </a:solidFill>
              <a:latin typeface="Times" pitchFamily="2" charset="0"/>
            </a:endParaRPr>
          </a:p>
        </p:txBody>
      </p:sp>
      <p:pic>
        <p:nvPicPr>
          <p:cNvPr id="39941" name="Picture 4" descr="1280px-Aqueduct_of_Segovia_08.jpg">
            <a:extLst>
              <a:ext uri="{FF2B5EF4-FFF2-40B4-BE49-F238E27FC236}">
                <a16:creationId xmlns:a16="http://schemas.microsoft.com/office/drawing/2014/main" id="{E306E552-06B0-4146-850C-493922DB32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344489"/>
            <a:ext cx="7545388" cy="565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5">
            <a:extLst>
              <a:ext uri="{FF2B5EF4-FFF2-40B4-BE49-F238E27FC236}">
                <a16:creationId xmlns:a16="http://schemas.microsoft.com/office/drawing/2014/main" id="{4604BBC8-CA51-7B4A-A5C5-CB66356509C0}"/>
              </a:ext>
            </a:extLst>
          </p:cNvPr>
          <p:cNvSpPr txBox="1">
            <a:spLocks noChangeArrowheads="1"/>
          </p:cNvSpPr>
          <p:nvPr/>
        </p:nvSpPr>
        <p:spPr bwMode="auto">
          <a:xfrm>
            <a:off x="2116138" y="6102350"/>
            <a:ext cx="2622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non-hierarchical view</a:t>
            </a:r>
          </a:p>
        </p:txBody>
      </p:sp>
    </p:spTree>
    <p:extLst>
      <p:ext uri="{BB962C8B-B14F-4D97-AF65-F5344CB8AC3E}">
        <p14:creationId xmlns:p14="http://schemas.microsoft.com/office/powerpoint/2010/main" val="3503202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89365C8-603D-D24B-BBF2-02C84D42D688}"/>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 </a:t>
            </a:r>
          </a:p>
        </p:txBody>
      </p:sp>
      <p:sp>
        <p:nvSpPr>
          <p:cNvPr id="40963" name="Content Placeholder 2">
            <a:extLst>
              <a:ext uri="{FF2B5EF4-FFF2-40B4-BE49-F238E27FC236}">
                <a16:creationId xmlns:a16="http://schemas.microsoft.com/office/drawing/2014/main" id="{16E7D681-4EF0-9542-A707-965720D4E6F2}"/>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218E0452-5A6B-384A-8E5E-9C5C781160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421FD5B-5B83-CC42-A519-10802BEC5733}" type="slidenum">
              <a:rPr lang="en-US" altLang="en-US" sz="1200">
                <a:solidFill>
                  <a:srgbClr val="898989"/>
                </a:solidFill>
                <a:latin typeface="Times" pitchFamily="2" charset="0"/>
              </a:rPr>
              <a:pPr eaLnBrk="1" hangingPunct="1"/>
              <a:t>22</a:t>
            </a:fld>
            <a:endParaRPr lang="en-US" altLang="en-US" sz="1200">
              <a:solidFill>
                <a:srgbClr val="898989"/>
              </a:solidFill>
              <a:latin typeface="Times" pitchFamily="2" charset="0"/>
            </a:endParaRPr>
          </a:p>
        </p:txBody>
      </p:sp>
      <p:pic>
        <p:nvPicPr>
          <p:cNvPr id="40965" name="Picture 4" descr="145-Flying-Buttresses-985x1472.jpg">
            <a:extLst>
              <a:ext uri="{FF2B5EF4-FFF2-40B4-BE49-F238E27FC236}">
                <a16:creationId xmlns:a16="http://schemas.microsoft.com/office/drawing/2014/main" id="{21429D56-0204-344B-BC51-7E15F3608E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9" y="649289"/>
            <a:ext cx="3336925"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7" descr="Flying_buttresses_York_Minster_-_geograph.org.uk_-_414976.jpg">
            <a:extLst>
              <a:ext uri="{FF2B5EF4-FFF2-40B4-BE49-F238E27FC236}">
                <a16:creationId xmlns:a16="http://schemas.microsoft.com/office/drawing/2014/main" id="{0F85D0C1-7CDE-D140-8ADA-4B2BEB9787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644525"/>
            <a:ext cx="4887912"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Box 6">
            <a:extLst>
              <a:ext uri="{FF2B5EF4-FFF2-40B4-BE49-F238E27FC236}">
                <a16:creationId xmlns:a16="http://schemas.microsoft.com/office/drawing/2014/main" id="{A994B4C0-CDB2-FD41-B990-53AC91BD4D51}"/>
              </a:ext>
            </a:extLst>
          </p:cNvPr>
          <p:cNvSpPr txBox="1">
            <a:spLocks noChangeArrowheads="1"/>
          </p:cNvSpPr>
          <p:nvPr/>
        </p:nvSpPr>
        <p:spPr bwMode="auto">
          <a:xfrm>
            <a:off x="1824038" y="5751513"/>
            <a:ext cx="2620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non-hierarchical view</a:t>
            </a:r>
          </a:p>
        </p:txBody>
      </p:sp>
    </p:spTree>
    <p:extLst>
      <p:ext uri="{BB962C8B-B14F-4D97-AF65-F5344CB8AC3E}">
        <p14:creationId xmlns:p14="http://schemas.microsoft.com/office/powerpoint/2010/main" val="3695009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B5B6-753C-3A4E-94E6-88FF3FCA67A6}"/>
              </a:ext>
            </a:extLst>
          </p:cNvPr>
          <p:cNvSpPr>
            <a:spLocks noGrp="1"/>
          </p:cNvSpPr>
          <p:nvPr>
            <p:ph type="title"/>
          </p:nvPr>
        </p:nvSpPr>
        <p:spPr>
          <a:xfrm>
            <a:off x="437902" y="136525"/>
            <a:ext cx="10515600" cy="1325563"/>
          </a:xfrm>
        </p:spPr>
        <p:txBody>
          <a:bodyPr/>
          <a:lstStyle/>
          <a:p>
            <a:endParaRPr lang="en-US" dirty="0"/>
          </a:p>
        </p:txBody>
      </p:sp>
      <p:pic>
        <p:nvPicPr>
          <p:cNvPr id="10" name="Content Placeholder 9">
            <a:extLst>
              <a:ext uri="{FF2B5EF4-FFF2-40B4-BE49-F238E27FC236}">
                <a16:creationId xmlns:a16="http://schemas.microsoft.com/office/drawing/2014/main" id="{9243CDE9-34B9-D648-A68E-ED7C2419BBFB}"/>
              </a:ext>
            </a:extLst>
          </p:cNvPr>
          <p:cNvPicPr>
            <a:picLocks noGrp="1" noChangeAspect="1"/>
          </p:cNvPicPr>
          <p:nvPr>
            <p:ph idx="1"/>
          </p:nvPr>
        </p:nvPicPr>
        <p:blipFill>
          <a:blip r:embed="rId2"/>
          <a:stretch>
            <a:fillRect/>
          </a:stretch>
        </p:blipFill>
        <p:spPr>
          <a:xfrm>
            <a:off x="347469" y="574080"/>
            <a:ext cx="10979670" cy="5489836"/>
          </a:xfrm>
        </p:spPr>
      </p:pic>
      <p:sp>
        <p:nvSpPr>
          <p:cNvPr id="4" name="Slide Number Placeholder 3">
            <a:extLst>
              <a:ext uri="{FF2B5EF4-FFF2-40B4-BE49-F238E27FC236}">
                <a16:creationId xmlns:a16="http://schemas.microsoft.com/office/drawing/2014/main" id="{5032BCC8-F8E1-8740-ADD5-6E2B062D4562}"/>
              </a:ext>
            </a:extLst>
          </p:cNvPr>
          <p:cNvSpPr>
            <a:spLocks noGrp="1"/>
          </p:cNvSpPr>
          <p:nvPr>
            <p:ph type="sldNum" sz="quarter" idx="12"/>
          </p:nvPr>
        </p:nvSpPr>
        <p:spPr/>
        <p:txBody>
          <a:bodyPr/>
          <a:lstStyle/>
          <a:p>
            <a:fld id="{CB860DB4-DA91-A242-80F5-80596C699FC7}" type="slidenum">
              <a:rPr lang="en-US" smtClean="0"/>
              <a:t>23</a:t>
            </a:fld>
            <a:endParaRPr lang="en-US"/>
          </a:p>
        </p:txBody>
      </p:sp>
    </p:spTree>
    <p:extLst>
      <p:ext uri="{BB962C8B-B14F-4D97-AF65-F5344CB8AC3E}">
        <p14:creationId xmlns:p14="http://schemas.microsoft.com/office/powerpoint/2010/main" val="899421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B5B6-753C-3A4E-94E6-88FF3FCA67A6}"/>
              </a:ext>
            </a:extLst>
          </p:cNvPr>
          <p:cNvSpPr>
            <a:spLocks noGrp="1"/>
          </p:cNvSpPr>
          <p:nvPr>
            <p:ph type="title"/>
          </p:nvPr>
        </p:nvSpPr>
        <p:spPr>
          <a:xfrm>
            <a:off x="437902" y="136525"/>
            <a:ext cx="10515600" cy="1325563"/>
          </a:xfrm>
        </p:spPr>
        <p:txBody>
          <a:bodyPr/>
          <a:lstStyle/>
          <a:p>
            <a:endParaRPr lang="en-US" dirty="0"/>
          </a:p>
        </p:txBody>
      </p:sp>
      <p:sp>
        <p:nvSpPr>
          <p:cNvPr id="3" name="Content Placeholder 2">
            <a:extLst>
              <a:ext uri="{FF2B5EF4-FFF2-40B4-BE49-F238E27FC236}">
                <a16:creationId xmlns:a16="http://schemas.microsoft.com/office/drawing/2014/main" id="{7848FFA1-8D89-6845-9A49-EFD8C0D32C4E}"/>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5032BCC8-F8E1-8740-ADD5-6E2B062D4562}"/>
              </a:ext>
            </a:extLst>
          </p:cNvPr>
          <p:cNvSpPr>
            <a:spLocks noGrp="1"/>
          </p:cNvSpPr>
          <p:nvPr>
            <p:ph type="sldNum" sz="quarter" idx="12"/>
          </p:nvPr>
        </p:nvSpPr>
        <p:spPr/>
        <p:txBody>
          <a:bodyPr/>
          <a:lstStyle/>
          <a:p>
            <a:fld id="{CB860DB4-DA91-A242-80F5-80596C699FC7}" type="slidenum">
              <a:rPr lang="en-US" smtClean="0"/>
              <a:t>24</a:t>
            </a:fld>
            <a:endParaRPr lang="en-US"/>
          </a:p>
        </p:txBody>
      </p:sp>
      <p:pic>
        <p:nvPicPr>
          <p:cNvPr id="6" name="Picture 5" descr="A picture containing building, ceiling&#10;&#10;Description automatically generated">
            <a:extLst>
              <a:ext uri="{FF2B5EF4-FFF2-40B4-BE49-F238E27FC236}">
                <a16:creationId xmlns:a16="http://schemas.microsoft.com/office/drawing/2014/main" id="{41CC7B76-239E-274A-AF6E-E0C208A17F30}"/>
              </a:ext>
            </a:extLst>
          </p:cNvPr>
          <p:cNvPicPr/>
          <p:nvPr/>
        </p:nvPicPr>
        <p:blipFill>
          <a:blip r:embed="rId2"/>
          <a:stretch>
            <a:fillRect/>
          </a:stretch>
        </p:blipFill>
        <p:spPr>
          <a:xfrm>
            <a:off x="326843" y="96094"/>
            <a:ext cx="10150943" cy="6300686"/>
          </a:xfrm>
          <a:prstGeom prst="rect">
            <a:avLst/>
          </a:prstGeom>
        </p:spPr>
      </p:pic>
    </p:spTree>
    <p:extLst>
      <p:ext uri="{BB962C8B-B14F-4D97-AF65-F5344CB8AC3E}">
        <p14:creationId xmlns:p14="http://schemas.microsoft.com/office/powerpoint/2010/main" val="453063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A7D24F4-3DCF-7547-8B11-504861F6C8D5}"/>
              </a:ext>
            </a:extLst>
          </p:cNvPr>
          <p:cNvSpPr/>
          <p:nvPr/>
        </p:nvSpPr>
        <p:spPr>
          <a:xfrm>
            <a:off x="4385733" y="541867"/>
            <a:ext cx="6138334" cy="5994400"/>
          </a:xfrm>
          <a:custGeom>
            <a:avLst/>
            <a:gdLst>
              <a:gd name="connsiteX0" fmla="*/ 3369734 w 6138334"/>
              <a:gd name="connsiteY0" fmla="*/ 0 h 5994400"/>
              <a:gd name="connsiteX1" fmla="*/ 6138334 w 6138334"/>
              <a:gd name="connsiteY1" fmla="*/ 2565400 h 5994400"/>
              <a:gd name="connsiteX2" fmla="*/ 2717800 w 6138334"/>
              <a:gd name="connsiteY2" fmla="*/ 5994400 h 5994400"/>
              <a:gd name="connsiteX3" fmla="*/ 0 w 6138334"/>
              <a:gd name="connsiteY3" fmla="*/ 3979333 h 5994400"/>
              <a:gd name="connsiteX4" fmla="*/ 3369734 w 6138334"/>
              <a:gd name="connsiteY4" fmla="*/ 0 h 599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334" h="5994400">
                <a:moveTo>
                  <a:pt x="3369734" y="0"/>
                </a:moveTo>
                <a:lnTo>
                  <a:pt x="6138334" y="2565400"/>
                </a:lnTo>
                <a:lnTo>
                  <a:pt x="2717800" y="5994400"/>
                </a:lnTo>
                <a:lnTo>
                  <a:pt x="0" y="3979333"/>
                </a:lnTo>
                <a:lnTo>
                  <a:pt x="336973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71A71-488A-C943-B14F-6C8E6E5CE5EB}"/>
              </a:ext>
            </a:extLst>
          </p:cNvPr>
          <p:cNvSpPr>
            <a:spLocks noGrp="1"/>
          </p:cNvSpPr>
          <p:nvPr>
            <p:ph type="title"/>
          </p:nvPr>
        </p:nvSpPr>
        <p:spPr>
          <a:xfrm>
            <a:off x="1128376" y="1354667"/>
            <a:ext cx="8074891" cy="3437467"/>
          </a:xfrm>
        </p:spPr>
        <p:txBody>
          <a:bodyPr>
            <a:noAutofit/>
          </a:bodyPr>
          <a:lstStyle/>
          <a:p>
            <a:pPr marL="457200" indent="-457200"/>
            <a:r>
              <a:rPr lang="en-US" sz="6000" i="1" dirty="0">
                <a:latin typeface="Times New Roman" panose="02020603050405020304" pitchFamily="18" charset="0"/>
                <a:cs typeface="Times New Roman" panose="02020603050405020304" pitchFamily="18" charset="0"/>
              </a:rPr>
              <a:t>2. Hypotheses, initially without known support, are used to erect non-hierarchical structures.</a:t>
            </a:r>
          </a:p>
        </p:txBody>
      </p:sp>
      <p:sp>
        <p:nvSpPr>
          <p:cNvPr id="3" name="Content Placeholder 2">
            <a:extLst>
              <a:ext uri="{FF2B5EF4-FFF2-40B4-BE49-F238E27FC236}">
                <a16:creationId xmlns:a16="http://schemas.microsoft.com/office/drawing/2014/main" id="{68B5948D-939A-8140-BB2E-1B8FC17D9E71}"/>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8F4D0458-3A51-144E-AB2A-5C94B4834179}"/>
              </a:ext>
            </a:extLst>
          </p:cNvPr>
          <p:cNvSpPr>
            <a:spLocks noGrp="1"/>
          </p:cNvSpPr>
          <p:nvPr>
            <p:ph type="sldNum" sz="quarter" idx="12"/>
          </p:nvPr>
        </p:nvSpPr>
        <p:spPr/>
        <p:txBody>
          <a:bodyPr/>
          <a:lstStyle/>
          <a:p>
            <a:fld id="{CB860DB4-DA91-A242-80F5-80596C699FC7}" type="slidenum">
              <a:rPr lang="en-US" smtClean="0"/>
              <a:t>25</a:t>
            </a:fld>
            <a:endParaRPr lang="en-US"/>
          </a:p>
        </p:txBody>
      </p:sp>
    </p:spTree>
    <p:extLst>
      <p:ext uri="{BB962C8B-B14F-4D97-AF65-F5344CB8AC3E}">
        <p14:creationId xmlns:p14="http://schemas.microsoft.com/office/powerpoint/2010/main" val="2969593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ABFAF58-B17F-134A-99C6-BCB58CD85065}"/>
              </a:ext>
            </a:extLst>
          </p:cNvPr>
          <p:cNvGrpSpPr/>
          <p:nvPr/>
        </p:nvGrpSpPr>
        <p:grpSpPr>
          <a:xfrm>
            <a:off x="7830096" y="2530512"/>
            <a:ext cx="3657292" cy="3961533"/>
            <a:chOff x="7830096" y="2530512"/>
            <a:chExt cx="3657292" cy="3961533"/>
          </a:xfrm>
        </p:grpSpPr>
        <p:sp>
          <p:nvSpPr>
            <p:cNvPr id="26" name="Freeform 25">
              <a:extLst>
                <a:ext uri="{FF2B5EF4-FFF2-40B4-BE49-F238E27FC236}">
                  <a16:creationId xmlns:a16="http://schemas.microsoft.com/office/drawing/2014/main" id="{DB7A2460-802F-5C43-A4E7-6BDD71BEB78E}"/>
                </a:ext>
              </a:extLst>
            </p:cNvPr>
            <p:cNvSpPr/>
            <p:nvPr/>
          </p:nvSpPr>
          <p:spPr>
            <a:xfrm>
              <a:off x="7830096" y="3172196"/>
              <a:ext cx="2372497" cy="3319849"/>
            </a:xfrm>
            <a:custGeom>
              <a:avLst/>
              <a:gdLst>
                <a:gd name="connsiteX0" fmla="*/ 0 w 2372497"/>
                <a:gd name="connsiteY0" fmla="*/ 1351006 h 3319849"/>
                <a:gd name="connsiteX1" fmla="*/ 2298357 w 2372497"/>
                <a:gd name="connsiteY1" fmla="*/ 0 h 3319849"/>
                <a:gd name="connsiteX2" fmla="*/ 2372497 w 2372497"/>
                <a:gd name="connsiteY2" fmla="*/ 65903 h 3319849"/>
                <a:gd name="connsiteX3" fmla="*/ 1804087 w 2372497"/>
                <a:gd name="connsiteY3" fmla="*/ 3319849 h 3319849"/>
                <a:gd name="connsiteX4" fmla="*/ 0 w 2372497"/>
                <a:gd name="connsiteY4" fmla="*/ 1351006 h 3319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2497" h="3319849">
                  <a:moveTo>
                    <a:pt x="0" y="1351006"/>
                  </a:moveTo>
                  <a:lnTo>
                    <a:pt x="2298357" y="0"/>
                  </a:lnTo>
                  <a:lnTo>
                    <a:pt x="2372497" y="65903"/>
                  </a:lnTo>
                  <a:lnTo>
                    <a:pt x="1804087" y="3319849"/>
                  </a:lnTo>
                  <a:lnTo>
                    <a:pt x="0" y="1351006"/>
                  </a:lnTo>
                  <a:close/>
                </a:path>
              </a:pathLst>
            </a:custGeom>
            <a:gradFill>
              <a:gsLst>
                <a:gs pos="44000">
                  <a:schemeClr val="bg1"/>
                </a:gs>
                <a:gs pos="0">
                  <a:schemeClr val="bg1"/>
                </a:gs>
                <a:gs pos="100000">
                  <a:srgbClr val="FFFF00"/>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Content Placeholder 8" descr="A picture containing weapon, case&#10;&#10;Description automatically generated">
              <a:extLst>
                <a:ext uri="{FF2B5EF4-FFF2-40B4-BE49-F238E27FC236}">
                  <a16:creationId xmlns:a16="http://schemas.microsoft.com/office/drawing/2014/main" id="{71D17495-C3F6-2F47-A65B-F29E32A20C55}"/>
                </a:ext>
              </a:extLst>
            </p:cNvPr>
            <p:cNvPicPr>
              <a:picLocks noChangeAspect="1"/>
            </p:cNvPicPr>
            <p:nvPr/>
          </p:nvPicPr>
          <p:blipFill>
            <a:blip r:embed="rId2"/>
            <a:stretch>
              <a:fillRect/>
            </a:stretch>
          </p:blipFill>
          <p:spPr>
            <a:xfrm rot="2014321">
              <a:off x="8979574" y="2530512"/>
              <a:ext cx="2507814" cy="1128516"/>
            </a:xfrm>
            <a:prstGeom prst="rect">
              <a:avLst/>
            </a:prstGeom>
          </p:spPr>
        </p:pic>
      </p:grpSp>
      <p:sp>
        <p:nvSpPr>
          <p:cNvPr id="20" name="Freeform 19">
            <a:extLst>
              <a:ext uri="{FF2B5EF4-FFF2-40B4-BE49-F238E27FC236}">
                <a16:creationId xmlns:a16="http://schemas.microsoft.com/office/drawing/2014/main" id="{A82D0996-0F7C-834D-9559-EF14E87341A8}"/>
              </a:ext>
            </a:extLst>
          </p:cNvPr>
          <p:cNvSpPr/>
          <p:nvPr/>
        </p:nvSpPr>
        <p:spPr>
          <a:xfrm>
            <a:off x="4378024" y="1709738"/>
            <a:ext cx="600075" cy="330200"/>
          </a:xfrm>
          <a:custGeom>
            <a:avLst/>
            <a:gdLst>
              <a:gd name="connsiteX0" fmla="*/ 84667 w 601134"/>
              <a:gd name="connsiteY0" fmla="*/ 0 h 330200"/>
              <a:gd name="connsiteX1" fmla="*/ 584200 w 601134"/>
              <a:gd name="connsiteY1" fmla="*/ 67733 h 330200"/>
              <a:gd name="connsiteX2" fmla="*/ 601134 w 601134"/>
              <a:gd name="connsiteY2" fmla="*/ 330200 h 330200"/>
              <a:gd name="connsiteX3" fmla="*/ 0 w 601134"/>
              <a:gd name="connsiteY3" fmla="*/ 313266 h 330200"/>
              <a:gd name="connsiteX4" fmla="*/ 84667 w 601134"/>
              <a:gd name="connsiteY4" fmla="*/ 0 h 33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134" h="330200">
                <a:moveTo>
                  <a:pt x="84667" y="0"/>
                </a:moveTo>
                <a:lnTo>
                  <a:pt x="584200" y="67733"/>
                </a:lnTo>
                <a:lnTo>
                  <a:pt x="601134" y="330200"/>
                </a:lnTo>
                <a:lnTo>
                  <a:pt x="0" y="313266"/>
                </a:lnTo>
                <a:lnTo>
                  <a:pt x="84667"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Freeform 14">
            <a:extLst>
              <a:ext uri="{FF2B5EF4-FFF2-40B4-BE49-F238E27FC236}">
                <a16:creationId xmlns:a16="http://schemas.microsoft.com/office/drawing/2014/main" id="{B63557F6-4B7A-E146-BE87-4974F8688B8D}"/>
              </a:ext>
            </a:extLst>
          </p:cNvPr>
          <p:cNvSpPr/>
          <p:nvPr/>
        </p:nvSpPr>
        <p:spPr>
          <a:xfrm>
            <a:off x="237066" y="458789"/>
            <a:ext cx="10219267" cy="768350"/>
          </a:xfrm>
          <a:custGeom>
            <a:avLst/>
            <a:gdLst>
              <a:gd name="connsiteX0" fmla="*/ 375628 w 3326988"/>
              <a:gd name="connsiteY0" fmla="*/ 0 h 769122"/>
              <a:gd name="connsiteX1" fmla="*/ 0 w 3326988"/>
              <a:gd name="connsiteY1" fmla="*/ 769122 h 769122"/>
              <a:gd name="connsiteX2" fmla="*/ 3315064 w 3326988"/>
              <a:gd name="connsiteY2" fmla="*/ 769122 h 769122"/>
              <a:gd name="connsiteX3" fmla="*/ 3326988 w 3326988"/>
              <a:gd name="connsiteY3" fmla="*/ 476975 h 769122"/>
              <a:gd name="connsiteX4" fmla="*/ 375628 w 3326988"/>
              <a:gd name="connsiteY4" fmla="*/ 0 h 769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6988" h="769122">
                <a:moveTo>
                  <a:pt x="375628" y="0"/>
                </a:moveTo>
                <a:lnTo>
                  <a:pt x="0" y="769122"/>
                </a:lnTo>
                <a:lnTo>
                  <a:pt x="3315064" y="769122"/>
                </a:lnTo>
                <a:lnTo>
                  <a:pt x="3326988" y="476975"/>
                </a:lnTo>
                <a:lnTo>
                  <a:pt x="375628"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036" name="Title 1">
            <a:extLst>
              <a:ext uri="{FF2B5EF4-FFF2-40B4-BE49-F238E27FC236}">
                <a16:creationId xmlns:a16="http://schemas.microsoft.com/office/drawing/2014/main" id="{730A0DD8-21ED-C843-8AA5-5BB7CF4E31F0}"/>
              </a:ext>
            </a:extLst>
          </p:cNvPr>
          <p:cNvSpPr>
            <a:spLocks noGrp="1"/>
          </p:cNvSpPr>
          <p:nvPr>
            <p:ph type="title"/>
          </p:nvPr>
        </p:nvSpPr>
        <p:spPr/>
        <p:txBody>
          <a:bodyPr/>
          <a:lstStyle/>
          <a:p>
            <a:r>
              <a:rPr lang="en-US" altLang="en-US" dirty="0">
                <a:latin typeface="Times" pitchFamily="2" charset="0"/>
                <a:ea typeface="ＭＳ Ｐゴシック" panose="020B0600070205080204" pitchFamily="34" charset="-128"/>
              </a:rPr>
              <a:t>But How…?</a:t>
            </a:r>
          </a:p>
        </p:txBody>
      </p:sp>
      <p:sp>
        <p:nvSpPr>
          <p:cNvPr id="44038" name="Slide Number Placeholder 3">
            <a:extLst>
              <a:ext uri="{FF2B5EF4-FFF2-40B4-BE49-F238E27FC236}">
                <a16:creationId xmlns:a16="http://schemas.microsoft.com/office/drawing/2014/main" id="{90EE6C51-6488-5E44-A4B0-CE1B2E014A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A7DD564-FC24-FE47-9212-05D57DEE38B7}" type="slidenum">
              <a:rPr lang="en-US" altLang="en-US" sz="1200">
                <a:solidFill>
                  <a:srgbClr val="898989"/>
                </a:solidFill>
                <a:latin typeface="Times" pitchFamily="2" charset="0"/>
              </a:rPr>
              <a:pPr eaLnBrk="1" hangingPunct="1"/>
              <a:t>26</a:t>
            </a:fld>
            <a:endParaRPr lang="en-US" altLang="en-US" sz="1200">
              <a:solidFill>
                <a:srgbClr val="898989"/>
              </a:solidFill>
              <a:latin typeface="Times" pitchFamily="2" charset="0"/>
            </a:endParaRPr>
          </a:p>
        </p:txBody>
      </p:sp>
      <p:sp>
        <p:nvSpPr>
          <p:cNvPr id="44039" name="TextBox 4">
            <a:extLst>
              <a:ext uri="{FF2B5EF4-FFF2-40B4-BE49-F238E27FC236}">
                <a16:creationId xmlns:a16="http://schemas.microsoft.com/office/drawing/2014/main" id="{DBFBF5A5-EA49-514C-9EBB-8AE84166DDDE}"/>
              </a:ext>
            </a:extLst>
          </p:cNvPr>
          <p:cNvSpPr txBox="1">
            <a:spLocks noChangeArrowheads="1"/>
          </p:cNvSpPr>
          <p:nvPr/>
        </p:nvSpPr>
        <p:spPr bwMode="auto">
          <a:xfrm>
            <a:off x="612474" y="1520825"/>
            <a:ext cx="22748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800">
                <a:latin typeface="Times" pitchFamily="2" charset="0"/>
              </a:rPr>
              <a:t>How can an arch be constructed?</a:t>
            </a:r>
          </a:p>
        </p:txBody>
      </p:sp>
      <p:sp>
        <p:nvSpPr>
          <p:cNvPr id="44040" name="TextBox 5">
            <a:extLst>
              <a:ext uri="{FF2B5EF4-FFF2-40B4-BE49-F238E27FC236}">
                <a16:creationId xmlns:a16="http://schemas.microsoft.com/office/drawing/2014/main" id="{E79C19D9-9B2F-A84B-A2E6-CAC6A15184C6}"/>
              </a:ext>
            </a:extLst>
          </p:cNvPr>
          <p:cNvSpPr txBox="1">
            <a:spLocks noChangeArrowheads="1"/>
          </p:cNvSpPr>
          <p:nvPr/>
        </p:nvSpPr>
        <p:spPr bwMode="auto">
          <a:xfrm>
            <a:off x="4328811" y="1590675"/>
            <a:ext cx="18018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Not by</a:t>
            </a:r>
          </a:p>
          <a:p>
            <a:pPr eaLnBrk="1" hangingPunct="1"/>
            <a:r>
              <a:rPr lang="en-US" altLang="en-US" sz="2800">
                <a:latin typeface="Times" pitchFamily="2" charset="0"/>
              </a:rPr>
              <a:t>stacking stones.</a:t>
            </a:r>
          </a:p>
        </p:txBody>
      </p:sp>
      <p:grpSp>
        <p:nvGrpSpPr>
          <p:cNvPr id="2" name="Group 21">
            <a:extLst>
              <a:ext uri="{FF2B5EF4-FFF2-40B4-BE49-F238E27FC236}">
                <a16:creationId xmlns:a16="http://schemas.microsoft.com/office/drawing/2014/main" id="{818BF86C-6D7A-5543-8693-ACA82CEFFCE0}"/>
              </a:ext>
            </a:extLst>
          </p:cNvPr>
          <p:cNvGrpSpPr>
            <a:grpSpLocks/>
          </p:cNvGrpSpPr>
          <p:nvPr/>
        </p:nvGrpSpPr>
        <p:grpSpPr bwMode="auto">
          <a:xfrm>
            <a:off x="596598" y="3759200"/>
            <a:ext cx="5592762" cy="1816100"/>
            <a:chOff x="300039" y="3758672"/>
            <a:chExt cx="5592760" cy="1815882"/>
          </a:xfrm>
        </p:grpSpPr>
        <p:sp>
          <p:nvSpPr>
            <p:cNvPr id="21" name="Freeform 20">
              <a:extLst>
                <a:ext uri="{FF2B5EF4-FFF2-40B4-BE49-F238E27FC236}">
                  <a16:creationId xmlns:a16="http://schemas.microsoft.com/office/drawing/2014/main" id="{50ECBA70-75BD-5040-B548-BD00E325AF03}"/>
                </a:ext>
              </a:extLst>
            </p:cNvPr>
            <p:cNvSpPr/>
            <p:nvPr/>
          </p:nvSpPr>
          <p:spPr>
            <a:xfrm>
              <a:off x="4021138" y="4182484"/>
              <a:ext cx="601662" cy="330160"/>
            </a:xfrm>
            <a:custGeom>
              <a:avLst/>
              <a:gdLst>
                <a:gd name="connsiteX0" fmla="*/ 84667 w 601134"/>
                <a:gd name="connsiteY0" fmla="*/ 0 h 330200"/>
                <a:gd name="connsiteX1" fmla="*/ 584200 w 601134"/>
                <a:gd name="connsiteY1" fmla="*/ 67733 h 330200"/>
                <a:gd name="connsiteX2" fmla="*/ 601134 w 601134"/>
                <a:gd name="connsiteY2" fmla="*/ 330200 h 330200"/>
                <a:gd name="connsiteX3" fmla="*/ 0 w 601134"/>
                <a:gd name="connsiteY3" fmla="*/ 313266 h 330200"/>
                <a:gd name="connsiteX4" fmla="*/ 84667 w 601134"/>
                <a:gd name="connsiteY4" fmla="*/ 0 h 33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134" h="330200">
                  <a:moveTo>
                    <a:pt x="84667" y="0"/>
                  </a:moveTo>
                  <a:lnTo>
                    <a:pt x="584200" y="67733"/>
                  </a:lnTo>
                  <a:lnTo>
                    <a:pt x="601134" y="330200"/>
                  </a:lnTo>
                  <a:lnTo>
                    <a:pt x="0" y="313266"/>
                  </a:lnTo>
                  <a:lnTo>
                    <a:pt x="84667"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048" name="TextBox 7">
              <a:extLst>
                <a:ext uri="{FF2B5EF4-FFF2-40B4-BE49-F238E27FC236}">
                  <a16:creationId xmlns:a16="http://schemas.microsoft.com/office/drawing/2014/main" id="{0EDDEE5F-4A3E-6F42-B473-2CCD9B78BAB3}"/>
                </a:ext>
              </a:extLst>
            </p:cNvPr>
            <p:cNvSpPr txBox="1">
              <a:spLocks noChangeArrowheads="1"/>
            </p:cNvSpPr>
            <p:nvPr/>
          </p:nvSpPr>
          <p:spPr bwMode="auto">
            <a:xfrm>
              <a:off x="300039" y="3758672"/>
              <a:ext cx="292576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800">
                  <a:latin typeface="Times" pitchFamily="2" charset="0"/>
                </a:rPr>
                <a:t>How can inductively self- supporting structures be built?</a:t>
              </a:r>
            </a:p>
          </p:txBody>
        </p:sp>
        <p:sp>
          <p:nvSpPr>
            <p:cNvPr id="44049" name="TextBox 12">
              <a:extLst>
                <a:ext uri="{FF2B5EF4-FFF2-40B4-BE49-F238E27FC236}">
                  <a16:creationId xmlns:a16="http://schemas.microsoft.com/office/drawing/2014/main" id="{0201DA74-6138-1B47-A7AC-A828C8BB5818}"/>
                </a:ext>
              </a:extLst>
            </p:cNvPr>
            <p:cNvSpPr txBox="1">
              <a:spLocks noChangeArrowheads="1"/>
            </p:cNvSpPr>
            <p:nvPr/>
          </p:nvSpPr>
          <p:spPr bwMode="auto">
            <a:xfrm>
              <a:off x="3987272" y="4102100"/>
              <a:ext cx="1905527"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Not by a linear chain of inferences.</a:t>
              </a:r>
            </a:p>
          </p:txBody>
        </p:sp>
        <p:sp>
          <p:nvSpPr>
            <p:cNvPr id="14" name="Right Arrow 13">
              <a:extLst>
                <a:ext uri="{FF2B5EF4-FFF2-40B4-BE49-F238E27FC236}">
                  <a16:creationId xmlns:a16="http://schemas.microsoft.com/office/drawing/2014/main" id="{AD33FD37-D568-AA40-854B-420C9777F590}"/>
                </a:ext>
              </a:extLst>
            </p:cNvPr>
            <p:cNvSpPr/>
            <p:nvPr/>
          </p:nvSpPr>
          <p:spPr>
            <a:xfrm>
              <a:off x="3429000" y="4563438"/>
              <a:ext cx="330200" cy="304763"/>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Right Arrow 15">
            <a:extLst>
              <a:ext uri="{FF2B5EF4-FFF2-40B4-BE49-F238E27FC236}">
                <a16:creationId xmlns:a16="http://schemas.microsoft.com/office/drawing/2014/main" id="{6021DDFD-E03B-0248-B988-A60F3BD9576A}"/>
              </a:ext>
            </a:extLst>
          </p:cNvPr>
          <p:cNvSpPr/>
          <p:nvPr/>
        </p:nvSpPr>
        <p:spPr>
          <a:xfrm>
            <a:off x="3692223" y="2082800"/>
            <a:ext cx="330200" cy="304800"/>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 name="Group 18">
            <a:extLst>
              <a:ext uri="{FF2B5EF4-FFF2-40B4-BE49-F238E27FC236}">
                <a16:creationId xmlns:a16="http://schemas.microsoft.com/office/drawing/2014/main" id="{30310CB3-7BED-264D-971D-DF9FBCD6394C}"/>
              </a:ext>
            </a:extLst>
          </p:cNvPr>
          <p:cNvGrpSpPr>
            <a:grpSpLocks/>
          </p:cNvGrpSpPr>
          <p:nvPr/>
        </p:nvGrpSpPr>
        <p:grpSpPr bwMode="auto">
          <a:xfrm>
            <a:off x="6395735" y="1392238"/>
            <a:ext cx="2584450" cy="2692400"/>
            <a:chOff x="6138333" y="2023533"/>
            <a:chExt cx="2585150" cy="2692400"/>
          </a:xfrm>
        </p:grpSpPr>
        <p:sp>
          <p:nvSpPr>
            <p:cNvPr id="18" name="Freeform 17">
              <a:extLst>
                <a:ext uri="{FF2B5EF4-FFF2-40B4-BE49-F238E27FC236}">
                  <a16:creationId xmlns:a16="http://schemas.microsoft.com/office/drawing/2014/main" id="{5589A31F-DDE1-764A-8FA0-4AB86B12AC15}"/>
                </a:ext>
              </a:extLst>
            </p:cNvPr>
            <p:cNvSpPr/>
            <p:nvPr/>
          </p:nvSpPr>
          <p:spPr>
            <a:xfrm>
              <a:off x="6138333" y="2023533"/>
              <a:ext cx="2405714" cy="2692400"/>
            </a:xfrm>
            <a:custGeom>
              <a:avLst/>
              <a:gdLst>
                <a:gd name="connsiteX0" fmla="*/ 372534 w 2277534"/>
                <a:gd name="connsiteY0" fmla="*/ 0 h 2692400"/>
                <a:gd name="connsiteX1" fmla="*/ 2277534 w 2277534"/>
                <a:gd name="connsiteY1" fmla="*/ 127000 h 2692400"/>
                <a:gd name="connsiteX2" fmla="*/ 2125134 w 2277534"/>
                <a:gd name="connsiteY2" fmla="*/ 2692400 h 2692400"/>
                <a:gd name="connsiteX3" fmla="*/ 0 w 2277534"/>
                <a:gd name="connsiteY3" fmla="*/ 2446867 h 2692400"/>
                <a:gd name="connsiteX4" fmla="*/ 372534 w 2277534"/>
                <a:gd name="connsiteY4" fmla="*/ 0 h 269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7534" h="2692400">
                  <a:moveTo>
                    <a:pt x="372534" y="0"/>
                  </a:moveTo>
                  <a:lnTo>
                    <a:pt x="2277534" y="127000"/>
                  </a:lnTo>
                  <a:lnTo>
                    <a:pt x="2125134" y="2692400"/>
                  </a:lnTo>
                  <a:lnTo>
                    <a:pt x="0" y="2446867"/>
                  </a:lnTo>
                  <a:lnTo>
                    <a:pt x="372534"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046" name="TextBox 16">
              <a:extLst>
                <a:ext uri="{FF2B5EF4-FFF2-40B4-BE49-F238E27FC236}">
                  <a16:creationId xmlns:a16="http://schemas.microsoft.com/office/drawing/2014/main" id="{F220828C-6F6C-8C4A-9CD2-543E0C6C834A}"/>
                </a:ext>
              </a:extLst>
            </p:cNvPr>
            <p:cNvSpPr txBox="1">
              <a:spLocks noChangeArrowheads="1"/>
            </p:cNvSpPr>
            <p:nvPr/>
          </p:nvSpPr>
          <p:spPr bwMode="auto">
            <a:xfrm>
              <a:off x="6299200" y="2167466"/>
              <a:ext cx="2424283"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dirty="0">
                  <a:latin typeface="Times" pitchFamily="2" charset="0"/>
                </a:rPr>
                <a:t>Does it matter?</a:t>
              </a:r>
            </a:p>
            <a:p>
              <a:pPr eaLnBrk="1" hangingPunct="1"/>
              <a:endParaRPr lang="en-US" altLang="en-US" dirty="0">
                <a:latin typeface="Times" pitchFamily="2" charset="0"/>
              </a:endParaRPr>
            </a:p>
            <a:p>
              <a:pPr eaLnBrk="1" hangingPunct="1"/>
              <a:r>
                <a:rPr lang="en-US" altLang="en-US" dirty="0">
                  <a:latin typeface="Times" pitchFamily="2" charset="0"/>
                </a:rPr>
                <a:t>An arch that stands, still stands however it came to be!</a:t>
              </a:r>
            </a:p>
          </p:txBody>
        </p:sp>
      </p:grpSp>
      <p:pic>
        <p:nvPicPr>
          <p:cNvPr id="19" name="Picture 18" descr="arch no sky.jpg">
            <a:extLst>
              <a:ext uri="{FF2B5EF4-FFF2-40B4-BE49-F238E27FC236}">
                <a16:creationId xmlns:a16="http://schemas.microsoft.com/office/drawing/2014/main" id="{1D54CFD5-2DDC-A049-A6A3-279C4ED0DD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2699" y="4348164"/>
            <a:ext cx="27828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12">
            <a:extLst>
              <a:ext uri="{FF2B5EF4-FFF2-40B4-BE49-F238E27FC236}">
                <a16:creationId xmlns:a16="http://schemas.microsoft.com/office/drawing/2014/main" id="{EE2C7838-987B-BC45-B7C4-9156F0BC75BB}"/>
              </a:ext>
            </a:extLst>
          </p:cNvPr>
          <p:cNvSpPr>
            <a:spLocks noGrp="1"/>
          </p:cNvSpPr>
          <p:nvPr>
            <p:ph idx="1"/>
          </p:nvPr>
        </p:nvSpPr>
        <p:spPr/>
        <p:txBody>
          <a:bodyPr>
            <a:normAutofit fontScale="85000" lnSpcReduction="20000"/>
          </a:bodyPr>
          <a:lstStyle/>
          <a:p>
            <a:endParaRPr lang="en-US"/>
          </a:p>
        </p:txBody>
      </p:sp>
    </p:spTree>
    <p:extLst>
      <p:ext uri="{BB962C8B-B14F-4D97-AF65-F5344CB8AC3E}">
        <p14:creationId xmlns:p14="http://schemas.microsoft.com/office/powerpoint/2010/main" val="634691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901DB3BC-E8DB-6A45-81DF-C7024C5D0127}"/>
              </a:ext>
            </a:extLst>
          </p:cNvPr>
          <p:cNvSpPr/>
          <p:nvPr/>
        </p:nvSpPr>
        <p:spPr>
          <a:xfrm>
            <a:off x="237066" y="458789"/>
            <a:ext cx="10219267" cy="768350"/>
          </a:xfrm>
          <a:custGeom>
            <a:avLst/>
            <a:gdLst>
              <a:gd name="connsiteX0" fmla="*/ 375628 w 3326988"/>
              <a:gd name="connsiteY0" fmla="*/ 0 h 769122"/>
              <a:gd name="connsiteX1" fmla="*/ 0 w 3326988"/>
              <a:gd name="connsiteY1" fmla="*/ 769122 h 769122"/>
              <a:gd name="connsiteX2" fmla="*/ 3315064 w 3326988"/>
              <a:gd name="connsiteY2" fmla="*/ 769122 h 769122"/>
              <a:gd name="connsiteX3" fmla="*/ 3326988 w 3326988"/>
              <a:gd name="connsiteY3" fmla="*/ 476975 h 769122"/>
              <a:gd name="connsiteX4" fmla="*/ 375628 w 3326988"/>
              <a:gd name="connsiteY4" fmla="*/ 0 h 769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6988" h="769122">
                <a:moveTo>
                  <a:pt x="375628" y="0"/>
                </a:moveTo>
                <a:lnTo>
                  <a:pt x="0" y="769122"/>
                </a:lnTo>
                <a:lnTo>
                  <a:pt x="3315064" y="769122"/>
                </a:lnTo>
                <a:lnTo>
                  <a:pt x="3326988" y="476975"/>
                </a:lnTo>
                <a:lnTo>
                  <a:pt x="375628"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059" name="Title 1">
            <a:extLst>
              <a:ext uri="{FF2B5EF4-FFF2-40B4-BE49-F238E27FC236}">
                <a16:creationId xmlns:a16="http://schemas.microsoft.com/office/drawing/2014/main" id="{E6A64E28-6F94-E041-A6D9-48E7D8069045}"/>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But How…?</a:t>
            </a:r>
          </a:p>
        </p:txBody>
      </p:sp>
      <p:sp>
        <p:nvSpPr>
          <p:cNvPr id="45060" name="Content Placeholder 2">
            <a:extLst>
              <a:ext uri="{FF2B5EF4-FFF2-40B4-BE49-F238E27FC236}">
                <a16:creationId xmlns:a16="http://schemas.microsoft.com/office/drawing/2014/main" id="{A337FBAD-9788-2D45-B661-A32FE3D36D40}"/>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45061" name="Slide Number Placeholder 3">
            <a:extLst>
              <a:ext uri="{FF2B5EF4-FFF2-40B4-BE49-F238E27FC236}">
                <a16:creationId xmlns:a16="http://schemas.microsoft.com/office/drawing/2014/main" id="{8E10BC47-1505-D841-AB06-F8C93B0B1B4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8982E83-CE7F-294F-AE62-212F2B898F74}" type="slidenum">
              <a:rPr lang="en-US" altLang="en-US" sz="1200">
                <a:solidFill>
                  <a:srgbClr val="898989"/>
                </a:solidFill>
                <a:latin typeface="Times" pitchFamily="2" charset="0"/>
              </a:rPr>
              <a:pPr eaLnBrk="1" hangingPunct="1"/>
              <a:t>27</a:t>
            </a:fld>
            <a:endParaRPr lang="en-US" altLang="en-US" sz="1200">
              <a:solidFill>
                <a:srgbClr val="898989"/>
              </a:solidFill>
              <a:latin typeface="Times" pitchFamily="2" charset="0"/>
            </a:endParaRPr>
          </a:p>
        </p:txBody>
      </p:sp>
      <p:sp>
        <p:nvSpPr>
          <p:cNvPr id="45062" name="TextBox 4">
            <a:extLst>
              <a:ext uri="{FF2B5EF4-FFF2-40B4-BE49-F238E27FC236}">
                <a16:creationId xmlns:a16="http://schemas.microsoft.com/office/drawing/2014/main" id="{6955AE1A-6997-104E-B598-F415FAD8387B}"/>
              </a:ext>
            </a:extLst>
          </p:cNvPr>
          <p:cNvSpPr txBox="1">
            <a:spLocks noChangeArrowheads="1"/>
          </p:cNvSpPr>
          <p:nvPr/>
        </p:nvSpPr>
        <p:spPr bwMode="auto">
          <a:xfrm>
            <a:off x="1839914" y="1520825"/>
            <a:ext cx="28019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How can an arch be constructed?</a:t>
            </a:r>
          </a:p>
        </p:txBody>
      </p:sp>
      <p:pic>
        <p:nvPicPr>
          <p:cNvPr id="45063" name="Picture 13" descr="arch.jpg">
            <a:extLst>
              <a:ext uri="{FF2B5EF4-FFF2-40B4-BE49-F238E27FC236}">
                <a16:creationId xmlns:a16="http://schemas.microsoft.com/office/drawing/2014/main" id="{FE7311A7-6224-224B-AA25-AEBCC8B6F7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3089" y="3465514"/>
            <a:ext cx="41052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a:extLst>
              <a:ext uri="{FF2B5EF4-FFF2-40B4-BE49-F238E27FC236}">
                <a16:creationId xmlns:a16="http://schemas.microsoft.com/office/drawing/2014/main" id="{C1875BFE-2DDF-E94A-A7BA-D130AD82F2D3}"/>
              </a:ext>
            </a:extLst>
          </p:cNvPr>
          <p:cNvGrpSpPr>
            <a:grpSpLocks/>
          </p:cNvGrpSpPr>
          <p:nvPr/>
        </p:nvGrpSpPr>
        <p:grpSpPr bwMode="auto">
          <a:xfrm>
            <a:off x="4656138" y="1514475"/>
            <a:ext cx="2800350" cy="954088"/>
            <a:chOff x="3132667" y="1514475"/>
            <a:chExt cx="2799821" cy="954088"/>
          </a:xfrm>
        </p:grpSpPr>
        <p:sp>
          <p:nvSpPr>
            <p:cNvPr id="45070" name="TextBox 5">
              <a:extLst>
                <a:ext uri="{FF2B5EF4-FFF2-40B4-BE49-F238E27FC236}">
                  <a16:creationId xmlns:a16="http://schemas.microsoft.com/office/drawing/2014/main" id="{3B53C437-62EF-2842-85BF-5FF3C84EB5B7}"/>
                </a:ext>
              </a:extLst>
            </p:cNvPr>
            <p:cNvSpPr txBox="1">
              <a:spLocks noChangeArrowheads="1"/>
            </p:cNvSpPr>
            <p:nvPr/>
          </p:nvSpPr>
          <p:spPr bwMode="auto">
            <a:xfrm>
              <a:off x="3236913" y="1514475"/>
              <a:ext cx="26955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latin typeface="Times" pitchFamily="2" charset="0"/>
                </a:rPr>
                <a:t>Not by</a:t>
              </a:r>
            </a:p>
            <a:p>
              <a:pPr algn="ctr" eaLnBrk="1" hangingPunct="1"/>
              <a:r>
                <a:rPr lang="en-US" altLang="en-US" sz="2800">
                  <a:latin typeface="Times" pitchFamily="2" charset="0"/>
                </a:rPr>
                <a:t>stacking stones.</a:t>
              </a:r>
            </a:p>
          </p:txBody>
        </p:sp>
        <p:sp>
          <p:nvSpPr>
            <p:cNvPr id="12" name="Right Arrow 11">
              <a:extLst>
                <a:ext uri="{FF2B5EF4-FFF2-40B4-BE49-F238E27FC236}">
                  <a16:creationId xmlns:a16="http://schemas.microsoft.com/office/drawing/2014/main" id="{5097A8C0-80F0-9D40-85E8-7D3D10257B10}"/>
                </a:ext>
              </a:extLst>
            </p:cNvPr>
            <p:cNvSpPr/>
            <p:nvPr/>
          </p:nvSpPr>
          <p:spPr>
            <a:xfrm>
              <a:off x="3132667" y="1912938"/>
              <a:ext cx="246016" cy="195262"/>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 name="Group 13">
            <a:extLst>
              <a:ext uri="{FF2B5EF4-FFF2-40B4-BE49-F238E27FC236}">
                <a16:creationId xmlns:a16="http://schemas.microsoft.com/office/drawing/2014/main" id="{0BCDAA9D-60FF-944D-895D-F469BB2A9C6C}"/>
              </a:ext>
            </a:extLst>
          </p:cNvPr>
          <p:cNvGrpSpPr>
            <a:grpSpLocks/>
          </p:cNvGrpSpPr>
          <p:nvPr/>
        </p:nvGrpSpPr>
        <p:grpSpPr bwMode="auto">
          <a:xfrm>
            <a:off x="6164264" y="1514475"/>
            <a:ext cx="4410075" cy="4286250"/>
            <a:chOff x="4640263" y="1514475"/>
            <a:chExt cx="4410075" cy="4286250"/>
          </a:xfrm>
        </p:grpSpPr>
        <p:grpSp>
          <p:nvGrpSpPr>
            <p:cNvPr id="45066" name="Group 15">
              <a:extLst>
                <a:ext uri="{FF2B5EF4-FFF2-40B4-BE49-F238E27FC236}">
                  <a16:creationId xmlns:a16="http://schemas.microsoft.com/office/drawing/2014/main" id="{81981DB7-7ACE-E64F-A7C9-A6C62ABB1253}"/>
                </a:ext>
              </a:extLst>
            </p:cNvPr>
            <p:cNvGrpSpPr>
              <a:grpSpLocks/>
            </p:cNvGrpSpPr>
            <p:nvPr/>
          </p:nvGrpSpPr>
          <p:grpSpPr bwMode="auto">
            <a:xfrm>
              <a:off x="4640263" y="1514475"/>
              <a:ext cx="4410075" cy="4286250"/>
              <a:chOff x="4640718" y="1514399"/>
              <a:chExt cx="4408865" cy="4286804"/>
            </a:xfrm>
          </p:grpSpPr>
          <p:sp>
            <p:nvSpPr>
              <p:cNvPr id="45068" name="TextBox 6">
                <a:extLst>
                  <a:ext uri="{FF2B5EF4-FFF2-40B4-BE49-F238E27FC236}">
                    <a16:creationId xmlns:a16="http://schemas.microsoft.com/office/drawing/2014/main" id="{BDFA2927-AB70-7644-B87F-FCE2B99D882C}"/>
                  </a:ext>
                </a:extLst>
              </p:cNvPr>
              <p:cNvSpPr txBox="1">
                <a:spLocks noChangeArrowheads="1"/>
              </p:cNvSpPr>
              <p:nvPr/>
            </p:nvSpPr>
            <p:spPr bwMode="auto">
              <a:xfrm>
                <a:off x="6290273" y="1514399"/>
                <a:ext cx="25339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Scaffolding “centring”</a:t>
                </a:r>
              </a:p>
            </p:txBody>
          </p:sp>
          <p:pic>
            <p:nvPicPr>
              <p:cNvPr id="45069" name="Picture 12" descr="60878_stone-arch_cropped.gif">
                <a:extLst>
                  <a:ext uri="{FF2B5EF4-FFF2-40B4-BE49-F238E27FC236}">
                    <a16:creationId xmlns:a16="http://schemas.microsoft.com/office/drawing/2014/main" id="{5B0FF285-AF4C-5249-9D42-4FFF10F5BC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0718" y="3445216"/>
                <a:ext cx="4408865" cy="23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ight Arrow 12">
              <a:extLst>
                <a:ext uri="{FF2B5EF4-FFF2-40B4-BE49-F238E27FC236}">
                  <a16:creationId xmlns:a16="http://schemas.microsoft.com/office/drawing/2014/main" id="{FD7A1F23-A03A-B045-9AB2-E041B293D9BD}"/>
                </a:ext>
              </a:extLst>
            </p:cNvPr>
            <p:cNvSpPr/>
            <p:nvPr/>
          </p:nvSpPr>
          <p:spPr>
            <a:xfrm>
              <a:off x="5875338" y="1912938"/>
              <a:ext cx="246062" cy="195262"/>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24803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7CE169C2-2197-5747-B8A8-CA9433B37C41}"/>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 </a:t>
            </a:r>
          </a:p>
        </p:txBody>
      </p:sp>
      <p:sp>
        <p:nvSpPr>
          <p:cNvPr id="46083" name="Content Placeholder 2">
            <a:extLst>
              <a:ext uri="{FF2B5EF4-FFF2-40B4-BE49-F238E27FC236}">
                <a16:creationId xmlns:a16="http://schemas.microsoft.com/office/drawing/2014/main" id="{EC7855A6-50F9-C244-9B75-5B90EF41163D}"/>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46084" name="Slide Number Placeholder 3">
            <a:extLst>
              <a:ext uri="{FF2B5EF4-FFF2-40B4-BE49-F238E27FC236}">
                <a16:creationId xmlns:a16="http://schemas.microsoft.com/office/drawing/2014/main" id="{A08E9A4E-3BA1-564E-9E4D-104279ECA4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1B95967-9AD7-6749-BF64-BBE3783AF76B}" type="slidenum">
              <a:rPr lang="en-US" altLang="en-US" sz="1200">
                <a:solidFill>
                  <a:srgbClr val="898989"/>
                </a:solidFill>
                <a:latin typeface="Times" pitchFamily="2" charset="0"/>
              </a:rPr>
              <a:pPr eaLnBrk="1" hangingPunct="1"/>
              <a:t>28</a:t>
            </a:fld>
            <a:endParaRPr lang="en-US" altLang="en-US" sz="1200">
              <a:solidFill>
                <a:srgbClr val="898989"/>
              </a:solidFill>
              <a:latin typeface="Times" pitchFamily="2" charset="0"/>
            </a:endParaRPr>
          </a:p>
        </p:txBody>
      </p:sp>
      <p:pic>
        <p:nvPicPr>
          <p:cNvPr id="46085" name="Picture 4" descr="Waterloo_Bridge_Centring_detail.jpg">
            <a:extLst>
              <a:ext uri="{FF2B5EF4-FFF2-40B4-BE49-F238E27FC236}">
                <a16:creationId xmlns:a16="http://schemas.microsoft.com/office/drawing/2014/main" id="{D6D7E66D-BBAB-C844-8691-1A0A549788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0500" y="323851"/>
            <a:ext cx="68770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Box 5">
            <a:extLst>
              <a:ext uri="{FF2B5EF4-FFF2-40B4-BE49-F238E27FC236}">
                <a16:creationId xmlns:a16="http://schemas.microsoft.com/office/drawing/2014/main" id="{86964344-9EF5-3044-986F-483F0384F94F}"/>
              </a:ext>
            </a:extLst>
          </p:cNvPr>
          <p:cNvSpPr txBox="1">
            <a:spLocks noChangeArrowheads="1"/>
          </p:cNvSpPr>
          <p:nvPr/>
        </p:nvSpPr>
        <p:spPr bwMode="auto">
          <a:xfrm>
            <a:off x="5083176" y="6326189"/>
            <a:ext cx="2200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Construction of Waterloo Bridge</a:t>
            </a:r>
          </a:p>
        </p:txBody>
      </p:sp>
    </p:spTree>
    <p:extLst>
      <p:ext uri="{BB962C8B-B14F-4D97-AF65-F5344CB8AC3E}">
        <p14:creationId xmlns:p14="http://schemas.microsoft.com/office/powerpoint/2010/main" val="3791790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2621DAE-0B0A-9245-A82E-8F99613E887E}"/>
              </a:ext>
            </a:extLst>
          </p:cNvPr>
          <p:cNvSpPr/>
          <p:nvPr/>
        </p:nvSpPr>
        <p:spPr>
          <a:xfrm>
            <a:off x="375443" y="411162"/>
            <a:ext cx="6866641" cy="879475"/>
          </a:xfrm>
          <a:custGeom>
            <a:avLst/>
            <a:gdLst>
              <a:gd name="connsiteX0" fmla="*/ 375628 w 3326988"/>
              <a:gd name="connsiteY0" fmla="*/ 0 h 769122"/>
              <a:gd name="connsiteX1" fmla="*/ 0 w 3326988"/>
              <a:gd name="connsiteY1" fmla="*/ 769122 h 769122"/>
              <a:gd name="connsiteX2" fmla="*/ 3315064 w 3326988"/>
              <a:gd name="connsiteY2" fmla="*/ 769122 h 769122"/>
              <a:gd name="connsiteX3" fmla="*/ 3326988 w 3326988"/>
              <a:gd name="connsiteY3" fmla="*/ 476975 h 769122"/>
              <a:gd name="connsiteX4" fmla="*/ 375628 w 3326988"/>
              <a:gd name="connsiteY4" fmla="*/ 0 h 769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6988" h="769122">
                <a:moveTo>
                  <a:pt x="375628" y="0"/>
                </a:moveTo>
                <a:lnTo>
                  <a:pt x="0" y="769122"/>
                </a:lnTo>
                <a:lnTo>
                  <a:pt x="3315064" y="769122"/>
                </a:lnTo>
                <a:lnTo>
                  <a:pt x="3326988" y="476975"/>
                </a:lnTo>
                <a:lnTo>
                  <a:pt x="375628"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107" name="Title 1">
            <a:extLst>
              <a:ext uri="{FF2B5EF4-FFF2-40B4-BE49-F238E27FC236}">
                <a16:creationId xmlns:a16="http://schemas.microsoft.com/office/drawing/2014/main" id="{B950FF5D-8375-5743-8DAB-3AEE74E7FB25}"/>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But How…?</a:t>
            </a:r>
          </a:p>
        </p:txBody>
      </p:sp>
      <p:sp>
        <p:nvSpPr>
          <p:cNvPr id="47108" name="Content Placeholder 2">
            <a:extLst>
              <a:ext uri="{FF2B5EF4-FFF2-40B4-BE49-F238E27FC236}">
                <a16:creationId xmlns:a16="http://schemas.microsoft.com/office/drawing/2014/main" id="{A5B21D12-80D6-D64B-BEF2-8BB076A1C840}"/>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47109" name="Slide Number Placeholder 3">
            <a:extLst>
              <a:ext uri="{FF2B5EF4-FFF2-40B4-BE49-F238E27FC236}">
                <a16:creationId xmlns:a16="http://schemas.microsoft.com/office/drawing/2014/main" id="{8724A4E4-5551-0A48-9E03-A39E885364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6D69C98-61BE-7E48-A473-67A652BE0F4A}" type="slidenum">
              <a:rPr lang="en-US" altLang="en-US" sz="1200">
                <a:solidFill>
                  <a:srgbClr val="898989"/>
                </a:solidFill>
                <a:latin typeface="Times" pitchFamily="2" charset="0"/>
              </a:rPr>
              <a:pPr eaLnBrk="1" hangingPunct="1"/>
              <a:t>29</a:t>
            </a:fld>
            <a:endParaRPr lang="en-US" altLang="en-US" sz="1200">
              <a:solidFill>
                <a:srgbClr val="898989"/>
              </a:solidFill>
              <a:latin typeface="Times" pitchFamily="2" charset="0"/>
            </a:endParaRPr>
          </a:p>
        </p:txBody>
      </p:sp>
      <p:sp>
        <p:nvSpPr>
          <p:cNvPr id="47110" name="TextBox 7">
            <a:extLst>
              <a:ext uri="{FF2B5EF4-FFF2-40B4-BE49-F238E27FC236}">
                <a16:creationId xmlns:a16="http://schemas.microsoft.com/office/drawing/2014/main" id="{D9D546CD-9AAD-2D4D-A7CA-B0F5662F4FDB}"/>
              </a:ext>
            </a:extLst>
          </p:cNvPr>
          <p:cNvSpPr txBox="1">
            <a:spLocks noChangeArrowheads="1"/>
          </p:cNvSpPr>
          <p:nvPr/>
        </p:nvSpPr>
        <p:spPr bwMode="auto">
          <a:xfrm>
            <a:off x="1976438" y="1836738"/>
            <a:ext cx="3160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pitchFamily="2" charset="0"/>
              </a:rPr>
              <a:t>How can inductively self-supporting structures be built?</a:t>
            </a:r>
          </a:p>
        </p:txBody>
      </p:sp>
      <p:grpSp>
        <p:nvGrpSpPr>
          <p:cNvPr id="2" name="Group 18">
            <a:extLst>
              <a:ext uri="{FF2B5EF4-FFF2-40B4-BE49-F238E27FC236}">
                <a16:creationId xmlns:a16="http://schemas.microsoft.com/office/drawing/2014/main" id="{AC31DA28-34D9-0241-A17D-C90EF9997C46}"/>
              </a:ext>
            </a:extLst>
          </p:cNvPr>
          <p:cNvGrpSpPr>
            <a:grpSpLocks/>
          </p:cNvGrpSpPr>
          <p:nvPr/>
        </p:nvGrpSpPr>
        <p:grpSpPr bwMode="auto">
          <a:xfrm>
            <a:off x="4808539" y="1943100"/>
            <a:ext cx="2301875" cy="1016000"/>
            <a:chOff x="3285067" y="1943100"/>
            <a:chExt cx="2301346" cy="1016000"/>
          </a:xfrm>
        </p:grpSpPr>
        <p:sp>
          <p:nvSpPr>
            <p:cNvPr id="47122" name="TextBox 8">
              <a:extLst>
                <a:ext uri="{FF2B5EF4-FFF2-40B4-BE49-F238E27FC236}">
                  <a16:creationId xmlns:a16="http://schemas.microsoft.com/office/drawing/2014/main" id="{DD2DCB36-7096-EB45-A185-48262C88136A}"/>
                </a:ext>
              </a:extLst>
            </p:cNvPr>
            <p:cNvSpPr txBox="1">
              <a:spLocks noChangeArrowheads="1"/>
            </p:cNvSpPr>
            <p:nvPr/>
          </p:nvSpPr>
          <p:spPr bwMode="auto">
            <a:xfrm>
              <a:off x="3589338" y="1943100"/>
              <a:ext cx="1997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Not by a linear chain of inferences.</a:t>
              </a:r>
            </a:p>
          </p:txBody>
        </p:sp>
        <p:sp>
          <p:nvSpPr>
            <p:cNvPr id="17" name="Right Arrow 16">
              <a:extLst>
                <a:ext uri="{FF2B5EF4-FFF2-40B4-BE49-F238E27FC236}">
                  <a16:creationId xmlns:a16="http://schemas.microsoft.com/office/drawing/2014/main" id="{0F85C68C-7289-D94F-87E1-28665FBB404D}"/>
                </a:ext>
              </a:extLst>
            </p:cNvPr>
            <p:cNvSpPr/>
            <p:nvPr/>
          </p:nvSpPr>
          <p:spPr>
            <a:xfrm>
              <a:off x="3285067" y="2303463"/>
              <a:ext cx="330124" cy="304800"/>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 name="Group 19">
            <a:extLst>
              <a:ext uri="{FF2B5EF4-FFF2-40B4-BE49-F238E27FC236}">
                <a16:creationId xmlns:a16="http://schemas.microsoft.com/office/drawing/2014/main" id="{6CB41543-D600-AA41-8FCC-9B123F8E4CB1}"/>
              </a:ext>
            </a:extLst>
          </p:cNvPr>
          <p:cNvGrpSpPr>
            <a:grpSpLocks/>
          </p:cNvGrpSpPr>
          <p:nvPr/>
        </p:nvGrpSpPr>
        <p:grpSpPr bwMode="auto">
          <a:xfrm>
            <a:off x="6926263" y="715964"/>
            <a:ext cx="3539524" cy="4632325"/>
            <a:chOff x="5401733" y="715963"/>
            <a:chExt cx="3540064" cy="4632325"/>
          </a:xfrm>
        </p:grpSpPr>
        <p:grpSp>
          <p:nvGrpSpPr>
            <p:cNvPr id="47114" name="Group 17">
              <a:extLst>
                <a:ext uri="{FF2B5EF4-FFF2-40B4-BE49-F238E27FC236}">
                  <a16:creationId xmlns:a16="http://schemas.microsoft.com/office/drawing/2014/main" id="{35522F25-D330-F441-888A-F38606AA756E}"/>
                </a:ext>
              </a:extLst>
            </p:cNvPr>
            <p:cNvGrpSpPr>
              <a:grpSpLocks/>
            </p:cNvGrpSpPr>
            <p:nvPr/>
          </p:nvGrpSpPr>
          <p:grpSpPr bwMode="auto">
            <a:xfrm>
              <a:off x="5562095" y="715963"/>
              <a:ext cx="3379702" cy="4632325"/>
              <a:chOff x="5562362" y="715463"/>
              <a:chExt cx="3380073" cy="4632614"/>
            </a:xfrm>
          </p:grpSpPr>
          <p:pic>
            <p:nvPicPr>
              <p:cNvPr id="47116" name="Picture 12" descr="60878_stone-arch_cropped.gif">
                <a:extLst>
                  <a:ext uri="{FF2B5EF4-FFF2-40B4-BE49-F238E27FC236}">
                    <a16:creationId xmlns:a16="http://schemas.microsoft.com/office/drawing/2014/main" id="{D0800CD7-81BB-9B4C-8277-61B8E44590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4080" y="715463"/>
                <a:ext cx="2464232" cy="1316824"/>
              </a:xfrm>
              <a:prstGeom prst="rect">
                <a:avLst/>
              </a:prstGeom>
              <a:noFill/>
              <a:ln>
                <a:noFill/>
              </a:ln>
              <a:extLst>
                <a:ext uri="{909E8E84-426E-40DD-AFC4-6F175D3DCCD1}">
                  <a14:hiddenFill xmlns:a14="http://schemas.microsoft.com/office/drawing/2010/main">
                    <a:solidFill>
                      <a:srgbClr val="FFFFFF">
                        <a:alpha val="10001"/>
                      </a:srgbClr>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7" name="Group 16">
                <a:extLst>
                  <a:ext uri="{FF2B5EF4-FFF2-40B4-BE49-F238E27FC236}">
                    <a16:creationId xmlns:a16="http://schemas.microsoft.com/office/drawing/2014/main" id="{74D0FF64-3B10-8D46-B241-8B6F5541E95B}"/>
                  </a:ext>
                </a:extLst>
              </p:cNvPr>
              <p:cNvGrpSpPr>
                <a:grpSpLocks/>
              </p:cNvGrpSpPr>
              <p:nvPr/>
            </p:nvGrpSpPr>
            <p:grpSpPr bwMode="auto">
              <a:xfrm>
                <a:off x="5562362" y="2122536"/>
                <a:ext cx="3380073" cy="3225541"/>
                <a:chOff x="5562362" y="2122536"/>
                <a:chExt cx="3380073" cy="3225541"/>
              </a:xfrm>
            </p:grpSpPr>
            <p:sp>
              <p:nvSpPr>
                <p:cNvPr id="16" name="Freeform 15">
                  <a:extLst>
                    <a:ext uri="{FF2B5EF4-FFF2-40B4-BE49-F238E27FC236}">
                      <a16:creationId xmlns:a16="http://schemas.microsoft.com/office/drawing/2014/main" id="{A9D0CA42-28C4-4F42-873A-256445EC2137}"/>
                    </a:ext>
                  </a:extLst>
                </p:cNvPr>
                <p:cNvSpPr/>
                <p:nvPr/>
              </p:nvSpPr>
              <p:spPr>
                <a:xfrm>
                  <a:off x="5562362" y="2223682"/>
                  <a:ext cx="2867777" cy="3124395"/>
                </a:xfrm>
                <a:custGeom>
                  <a:avLst/>
                  <a:gdLst>
                    <a:gd name="connsiteX0" fmla="*/ 763180 w 3076570"/>
                    <a:gd name="connsiteY0" fmla="*/ 0 h 3314973"/>
                    <a:gd name="connsiteX1" fmla="*/ 3076570 w 3076570"/>
                    <a:gd name="connsiteY1" fmla="*/ 113281 h 3314973"/>
                    <a:gd name="connsiteX2" fmla="*/ 2832113 w 3076570"/>
                    <a:gd name="connsiteY2" fmla="*/ 3314973 h 3314973"/>
                    <a:gd name="connsiteX3" fmla="*/ 0 w 3076570"/>
                    <a:gd name="connsiteY3" fmla="*/ 3010902 h 3314973"/>
                    <a:gd name="connsiteX4" fmla="*/ 763180 w 3076570"/>
                    <a:gd name="connsiteY4" fmla="*/ 0 h 3314973"/>
                    <a:gd name="connsiteX0" fmla="*/ 554498 w 2867888"/>
                    <a:gd name="connsiteY0" fmla="*/ 0 h 3314973"/>
                    <a:gd name="connsiteX1" fmla="*/ 2867888 w 2867888"/>
                    <a:gd name="connsiteY1" fmla="*/ 113281 h 3314973"/>
                    <a:gd name="connsiteX2" fmla="*/ 2623431 w 2867888"/>
                    <a:gd name="connsiteY2" fmla="*/ 3314973 h 3314973"/>
                    <a:gd name="connsiteX3" fmla="*/ 0 w 2867888"/>
                    <a:gd name="connsiteY3" fmla="*/ 3010902 h 3314973"/>
                    <a:gd name="connsiteX4" fmla="*/ 554498 w 2867888"/>
                    <a:gd name="connsiteY4" fmla="*/ 0 h 3314973"/>
                    <a:gd name="connsiteX0" fmla="*/ 554498 w 2867888"/>
                    <a:gd name="connsiteY0" fmla="*/ 0 h 3124183"/>
                    <a:gd name="connsiteX1" fmla="*/ 2867888 w 2867888"/>
                    <a:gd name="connsiteY1" fmla="*/ 113281 h 3124183"/>
                    <a:gd name="connsiteX2" fmla="*/ 2742678 w 2867888"/>
                    <a:gd name="connsiteY2" fmla="*/ 3124183 h 3124183"/>
                    <a:gd name="connsiteX3" fmla="*/ 0 w 2867888"/>
                    <a:gd name="connsiteY3" fmla="*/ 3010902 h 3124183"/>
                    <a:gd name="connsiteX4" fmla="*/ 554498 w 2867888"/>
                    <a:gd name="connsiteY4" fmla="*/ 0 h 3124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888" h="3124183">
                      <a:moveTo>
                        <a:pt x="554498" y="0"/>
                      </a:moveTo>
                      <a:lnTo>
                        <a:pt x="2867888" y="113281"/>
                      </a:lnTo>
                      <a:lnTo>
                        <a:pt x="2742678" y="3124183"/>
                      </a:lnTo>
                      <a:lnTo>
                        <a:pt x="0" y="3010902"/>
                      </a:lnTo>
                      <a:lnTo>
                        <a:pt x="554498"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119" name="TextBox 9">
                  <a:extLst>
                    <a:ext uri="{FF2B5EF4-FFF2-40B4-BE49-F238E27FC236}">
                      <a16:creationId xmlns:a16="http://schemas.microsoft.com/office/drawing/2014/main" id="{8AE1CC72-1953-9A40-99FB-EB2709B4CE47}"/>
                    </a:ext>
                  </a:extLst>
                </p:cNvPr>
                <p:cNvSpPr txBox="1">
                  <a:spLocks noChangeArrowheads="1"/>
                </p:cNvSpPr>
                <p:nvPr/>
              </p:nvSpPr>
              <p:spPr bwMode="auto">
                <a:xfrm>
                  <a:off x="5849061" y="2122536"/>
                  <a:ext cx="25781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latin typeface="Times" pitchFamily="2" charset="0"/>
                    </a:rPr>
                    <a:t>Hypotheses</a:t>
                  </a:r>
                </a:p>
              </p:txBody>
            </p:sp>
            <p:sp>
              <p:nvSpPr>
                <p:cNvPr id="47120" name="TextBox 13">
                  <a:extLst>
                    <a:ext uri="{FF2B5EF4-FFF2-40B4-BE49-F238E27FC236}">
                      <a16:creationId xmlns:a16="http://schemas.microsoft.com/office/drawing/2014/main" id="{F0B3E33B-597C-124C-9D53-CEE93D2E5874}"/>
                    </a:ext>
                  </a:extLst>
                </p:cNvPr>
                <p:cNvSpPr txBox="1">
                  <a:spLocks noChangeArrowheads="1"/>
                </p:cNvSpPr>
                <p:nvPr/>
              </p:nvSpPr>
              <p:spPr bwMode="auto">
                <a:xfrm>
                  <a:off x="5653382" y="2939524"/>
                  <a:ext cx="3289053" cy="64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latin typeface="Times" pitchFamily="2" charset="0"/>
                    </a:rPr>
                    <a:t>Introduced provisionally without proper inductive support.</a:t>
                  </a:r>
                </a:p>
              </p:txBody>
            </p:sp>
            <p:sp>
              <p:nvSpPr>
                <p:cNvPr id="47121" name="TextBox 14">
                  <a:extLst>
                    <a:ext uri="{FF2B5EF4-FFF2-40B4-BE49-F238E27FC236}">
                      <a16:creationId xmlns:a16="http://schemas.microsoft.com/office/drawing/2014/main" id="{12095988-5D08-F745-B7A5-8556876BA77A}"/>
                    </a:ext>
                  </a:extLst>
                </p:cNvPr>
                <p:cNvSpPr txBox="1">
                  <a:spLocks noChangeArrowheads="1"/>
                </p:cNvSpPr>
                <p:nvPr/>
              </p:nvSpPr>
              <p:spPr bwMode="auto">
                <a:xfrm>
                  <a:off x="5586181" y="3836029"/>
                  <a:ext cx="3160044" cy="129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pitchFamily="2" charset="0"/>
                    </a:rPr>
                    <a:t>Inductive debt.</a:t>
                  </a:r>
                </a:p>
                <a:p>
                  <a:pPr eaLnBrk="1" hangingPunct="1"/>
                  <a:r>
                    <a:rPr lang="en-US" altLang="en-US" sz="1800" dirty="0">
                      <a:latin typeface="Times" pitchFamily="2" charset="0"/>
                    </a:rPr>
                    <a:t>Support must eventually be provided to complete the securing of inductive support.</a:t>
                  </a:r>
                </a:p>
              </p:txBody>
            </p:sp>
          </p:grpSp>
        </p:grpSp>
        <p:sp>
          <p:nvSpPr>
            <p:cNvPr id="18" name="Right Arrow 17">
              <a:extLst>
                <a:ext uri="{FF2B5EF4-FFF2-40B4-BE49-F238E27FC236}">
                  <a16:creationId xmlns:a16="http://schemas.microsoft.com/office/drawing/2014/main" id="{DEB69EEA-1E49-2341-ACEE-110F9C0D41F6}"/>
                </a:ext>
              </a:extLst>
            </p:cNvPr>
            <p:cNvSpPr/>
            <p:nvPr/>
          </p:nvSpPr>
          <p:spPr>
            <a:xfrm>
              <a:off x="5401733" y="2336800"/>
              <a:ext cx="330250" cy="304800"/>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 name="Group 7">
            <a:extLst>
              <a:ext uri="{FF2B5EF4-FFF2-40B4-BE49-F238E27FC236}">
                <a16:creationId xmlns:a16="http://schemas.microsoft.com/office/drawing/2014/main" id="{D565B5A7-96C1-2742-8DEE-2B7D8C0518DF}"/>
              </a:ext>
            </a:extLst>
          </p:cNvPr>
          <p:cNvGrpSpPr/>
          <p:nvPr/>
        </p:nvGrpSpPr>
        <p:grpSpPr>
          <a:xfrm>
            <a:off x="609600" y="3963294"/>
            <a:ext cx="5371070" cy="1638436"/>
            <a:chOff x="609600" y="3963294"/>
            <a:chExt cx="5371070" cy="1638436"/>
          </a:xfrm>
        </p:grpSpPr>
        <p:sp>
          <p:nvSpPr>
            <p:cNvPr id="6" name="Freeform 5">
              <a:extLst>
                <a:ext uri="{FF2B5EF4-FFF2-40B4-BE49-F238E27FC236}">
                  <a16:creationId xmlns:a16="http://schemas.microsoft.com/office/drawing/2014/main" id="{132ADED2-C9FA-5545-8E33-1F8805C1A2D1}"/>
                </a:ext>
              </a:extLst>
            </p:cNvPr>
            <p:cNvSpPr/>
            <p:nvPr/>
          </p:nvSpPr>
          <p:spPr>
            <a:xfrm>
              <a:off x="609600" y="3978876"/>
              <a:ext cx="5173362" cy="1622854"/>
            </a:xfrm>
            <a:custGeom>
              <a:avLst/>
              <a:gdLst>
                <a:gd name="connsiteX0" fmla="*/ 296562 w 5173362"/>
                <a:gd name="connsiteY0" fmla="*/ 0 h 1622854"/>
                <a:gd name="connsiteX1" fmla="*/ 296562 w 5173362"/>
                <a:gd name="connsiteY1" fmla="*/ 0 h 1622854"/>
                <a:gd name="connsiteX2" fmla="*/ 5173362 w 5173362"/>
                <a:gd name="connsiteY2" fmla="*/ 32951 h 1622854"/>
                <a:gd name="connsiteX3" fmla="*/ 5074508 w 5173362"/>
                <a:gd name="connsiteY3" fmla="*/ 1622854 h 1622854"/>
                <a:gd name="connsiteX4" fmla="*/ 0 w 5173362"/>
                <a:gd name="connsiteY4" fmla="*/ 1606378 h 1622854"/>
                <a:gd name="connsiteX5" fmla="*/ 296562 w 5173362"/>
                <a:gd name="connsiteY5" fmla="*/ 0 h 162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362" h="1622854">
                  <a:moveTo>
                    <a:pt x="296562" y="0"/>
                  </a:moveTo>
                  <a:lnTo>
                    <a:pt x="296562" y="0"/>
                  </a:lnTo>
                  <a:lnTo>
                    <a:pt x="5173362" y="32951"/>
                  </a:lnTo>
                  <a:lnTo>
                    <a:pt x="5074508" y="1622854"/>
                  </a:lnTo>
                  <a:lnTo>
                    <a:pt x="0" y="1606378"/>
                  </a:lnTo>
                  <a:lnTo>
                    <a:pt x="296562" y="0"/>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875AD5-A7A6-F545-BE2C-67FA8FBC201D}"/>
                </a:ext>
              </a:extLst>
            </p:cNvPr>
            <p:cNvSpPr txBox="1"/>
            <p:nvPr/>
          </p:nvSpPr>
          <p:spPr>
            <a:xfrm>
              <a:off x="683741" y="3963294"/>
              <a:ext cx="1878484" cy="1569660"/>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NOT</a:t>
              </a:r>
            </a:p>
            <a:p>
              <a:pPr algn="r"/>
              <a:r>
                <a:rPr lang="en-US" sz="2400" dirty="0" err="1">
                  <a:latin typeface="Times New Roman" panose="02020603050405020304" pitchFamily="18" charset="0"/>
                  <a:cs typeface="Times New Roman" panose="02020603050405020304" pitchFamily="18" charset="0"/>
                </a:rPr>
                <a:t>hypothetico</a:t>
              </a:r>
              <a:r>
                <a:rPr lang="en-US" sz="2400" dirty="0">
                  <a:latin typeface="Times New Roman" panose="02020603050405020304" pitchFamily="18" charset="0"/>
                  <a:cs typeface="Times New Roman" panose="02020603050405020304" pitchFamily="18" charset="0"/>
                </a:rPr>
                <a:t>-deductive confirmation.</a:t>
              </a:r>
            </a:p>
          </p:txBody>
        </p:sp>
        <p:sp>
          <p:nvSpPr>
            <p:cNvPr id="5" name="TextBox 4">
              <a:extLst>
                <a:ext uri="{FF2B5EF4-FFF2-40B4-BE49-F238E27FC236}">
                  <a16:creationId xmlns:a16="http://schemas.microsoft.com/office/drawing/2014/main" id="{57443555-D03E-D340-B0C7-4F85D64C7853}"/>
                </a:ext>
              </a:extLst>
            </p:cNvPr>
            <p:cNvSpPr txBox="1"/>
            <p:nvPr/>
          </p:nvSpPr>
          <p:spPr>
            <a:xfrm>
              <a:off x="2722563" y="4144228"/>
              <a:ext cx="3258107"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Hypotheses introduced to enable support for </a:t>
              </a:r>
              <a:r>
                <a:rPr lang="en-US" sz="2400" i="1" dirty="0">
                  <a:latin typeface="Times New Roman" panose="02020603050405020304" pitchFamily="18" charset="0"/>
                  <a:cs typeface="Times New Roman" panose="02020603050405020304" pitchFamily="18" charset="0"/>
                </a:rPr>
                <a:t>other</a:t>
              </a:r>
              <a:r>
                <a:rPr lang="en-US" sz="2400" dirty="0">
                  <a:latin typeface="Times New Roman" panose="02020603050405020304" pitchFamily="18" charset="0"/>
                  <a:cs typeface="Times New Roman" panose="02020603050405020304" pitchFamily="18" charset="0"/>
                </a:rPr>
                <a:t> propositions.</a:t>
              </a:r>
            </a:p>
          </p:txBody>
        </p:sp>
      </p:grpSp>
    </p:spTree>
    <p:extLst>
      <p:ext uri="{BB962C8B-B14F-4D97-AF65-F5344CB8AC3E}">
        <p14:creationId xmlns:p14="http://schemas.microsoft.com/office/powerpoint/2010/main" val="121378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EF1FE89-992F-3D46-B80D-398ED476FB1C}"/>
              </a:ext>
            </a:extLst>
          </p:cNvPr>
          <p:cNvSpPr/>
          <p:nvPr/>
        </p:nvSpPr>
        <p:spPr>
          <a:xfrm>
            <a:off x="522514" y="243296"/>
            <a:ext cx="1883229" cy="1480457"/>
          </a:xfrm>
          <a:custGeom>
            <a:avLst/>
            <a:gdLst>
              <a:gd name="connsiteX0" fmla="*/ 533400 w 1883229"/>
              <a:gd name="connsiteY0" fmla="*/ 0 h 1480457"/>
              <a:gd name="connsiteX1" fmla="*/ 1883229 w 1883229"/>
              <a:gd name="connsiteY1" fmla="*/ 337457 h 1480457"/>
              <a:gd name="connsiteX2" fmla="*/ 1567543 w 1883229"/>
              <a:gd name="connsiteY2" fmla="*/ 1066800 h 1480457"/>
              <a:gd name="connsiteX3" fmla="*/ 0 w 1883229"/>
              <a:gd name="connsiteY3" fmla="*/ 1480457 h 1480457"/>
              <a:gd name="connsiteX4" fmla="*/ 533400 w 1883229"/>
              <a:gd name="connsiteY4" fmla="*/ 0 h 148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9" h="1480457">
                <a:moveTo>
                  <a:pt x="533400" y="0"/>
                </a:moveTo>
                <a:lnTo>
                  <a:pt x="1883229" y="337457"/>
                </a:lnTo>
                <a:lnTo>
                  <a:pt x="1567543" y="1066800"/>
                </a:lnTo>
                <a:lnTo>
                  <a:pt x="0" y="1480457"/>
                </a:lnTo>
                <a:lnTo>
                  <a:pt x="5334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5F358-0175-8F48-A9D3-C60A52555CA3}"/>
              </a:ext>
            </a:extLst>
          </p:cNvPr>
          <p:cNvSpPr>
            <a:spLocks noGrp="1"/>
          </p:cNvSpPr>
          <p:nvPr>
            <p:ph type="title"/>
          </p:nvPr>
        </p:nvSpPr>
        <p:spPr>
          <a:xfrm>
            <a:off x="838200" y="365125"/>
            <a:ext cx="947057" cy="614589"/>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1BEC16D3-45C6-7B45-82F6-3BA59808FE1E}"/>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4FA3BE3A-8962-EA49-A2D0-FD0302C75342}"/>
              </a:ext>
            </a:extLst>
          </p:cNvPr>
          <p:cNvSpPr>
            <a:spLocks noGrp="1"/>
          </p:cNvSpPr>
          <p:nvPr>
            <p:ph type="sldNum" sz="quarter" idx="12"/>
          </p:nvPr>
        </p:nvSpPr>
        <p:spPr/>
        <p:txBody>
          <a:bodyPr/>
          <a:lstStyle/>
          <a:p>
            <a:fld id="{CB860DB4-DA91-A242-80F5-80596C699FC7}" type="slidenum">
              <a:rPr lang="en-US" smtClean="0"/>
              <a:t>3</a:t>
            </a:fld>
            <a:endParaRPr lang="en-US"/>
          </a:p>
        </p:txBody>
      </p:sp>
      <p:sp>
        <p:nvSpPr>
          <p:cNvPr id="5" name="TextBox 4">
            <a:extLst>
              <a:ext uri="{FF2B5EF4-FFF2-40B4-BE49-F238E27FC236}">
                <a16:creationId xmlns:a16="http://schemas.microsoft.com/office/drawing/2014/main" id="{363D588A-9BC4-5341-8424-13551A1729A7}"/>
              </a:ext>
            </a:extLst>
          </p:cNvPr>
          <p:cNvSpPr txBox="1"/>
          <p:nvPr/>
        </p:nvSpPr>
        <p:spPr>
          <a:xfrm>
            <a:off x="1415142" y="181957"/>
            <a:ext cx="9089571" cy="1323439"/>
          </a:xfrm>
          <a:prstGeom prst="rect">
            <a:avLst/>
          </a:prstGeom>
          <a:noFill/>
        </p:spPr>
        <p:txBody>
          <a:bodyPr wrap="square" rtlCol="0">
            <a:spAutoFit/>
          </a:bodyPr>
          <a:lstStyle/>
          <a:p>
            <a:pPr marL="346075" indent="-346075"/>
            <a:r>
              <a:rPr lang="en-US" sz="48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1.</a:t>
            </a:r>
            <a:r>
              <a:rPr lang="en-US" sz="32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 Relations of inductive support have a non-hierarchical structure.</a:t>
            </a:r>
          </a:p>
        </p:txBody>
      </p:sp>
      <p:grpSp>
        <p:nvGrpSpPr>
          <p:cNvPr id="6" name="Group 5">
            <a:extLst>
              <a:ext uri="{FF2B5EF4-FFF2-40B4-BE49-F238E27FC236}">
                <a16:creationId xmlns:a16="http://schemas.microsoft.com/office/drawing/2014/main" id="{8CF866DA-6140-2B4C-B5B8-09BD042F212C}"/>
              </a:ext>
            </a:extLst>
          </p:cNvPr>
          <p:cNvGrpSpPr/>
          <p:nvPr/>
        </p:nvGrpSpPr>
        <p:grpSpPr>
          <a:xfrm>
            <a:off x="1143001" y="1931767"/>
            <a:ext cx="9089571" cy="1521392"/>
            <a:chOff x="1143001" y="1931767"/>
            <a:chExt cx="9089571" cy="1521392"/>
          </a:xfrm>
        </p:grpSpPr>
        <p:sp>
          <p:nvSpPr>
            <p:cNvPr id="8" name="Freeform 7">
              <a:extLst>
                <a:ext uri="{FF2B5EF4-FFF2-40B4-BE49-F238E27FC236}">
                  <a16:creationId xmlns:a16="http://schemas.microsoft.com/office/drawing/2014/main" id="{E8414D9F-8C09-8E40-91A2-CEE77A46C697}"/>
                </a:ext>
              </a:extLst>
            </p:cNvPr>
            <p:cNvSpPr/>
            <p:nvPr/>
          </p:nvSpPr>
          <p:spPr>
            <a:xfrm>
              <a:off x="1415142" y="1972702"/>
              <a:ext cx="2471058" cy="1480457"/>
            </a:xfrm>
            <a:custGeom>
              <a:avLst/>
              <a:gdLst>
                <a:gd name="connsiteX0" fmla="*/ 533400 w 1883229"/>
                <a:gd name="connsiteY0" fmla="*/ 0 h 1480457"/>
                <a:gd name="connsiteX1" fmla="*/ 1883229 w 1883229"/>
                <a:gd name="connsiteY1" fmla="*/ 337457 h 1480457"/>
                <a:gd name="connsiteX2" fmla="*/ 1567543 w 1883229"/>
                <a:gd name="connsiteY2" fmla="*/ 1066800 h 1480457"/>
                <a:gd name="connsiteX3" fmla="*/ 0 w 1883229"/>
                <a:gd name="connsiteY3" fmla="*/ 1480457 h 1480457"/>
                <a:gd name="connsiteX4" fmla="*/ 533400 w 1883229"/>
                <a:gd name="connsiteY4" fmla="*/ 0 h 148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9" h="1480457">
                  <a:moveTo>
                    <a:pt x="533400" y="0"/>
                  </a:moveTo>
                  <a:lnTo>
                    <a:pt x="1883229" y="337457"/>
                  </a:lnTo>
                  <a:lnTo>
                    <a:pt x="1567543" y="1066800"/>
                  </a:lnTo>
                  <a:lnTo>
                    <a:pt x="0" y="1480457"/>
                  </a:lnTo>
                  <a:lnTo>
                    <a:pt x="5334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3B07AA0-F966-F04C-8773-EC2079A39740}"/>
                </a:ext>
              </a:extLst>
            </p:cNvPr>
            <p:cNvSpPr txBox="1"/>
            <p:nvPr/>
          </p:nvSpPr>
          <p:spPr>
            <a:xfrm>
              <a:off x="1143001" y="1931767"/>
              <a:ext cx="9089571" cy="1323439"/>
            </a:xfrm>
            <a:prstGeom prst="rect">
              <a:avLst/>
            </a:prstGeom>
            <a:noFill/>
          </p:spPr>
          <p:txBody>
            <a:bodyPr wrap="square" rtlCol="0">
              <a:spAutoFit/>
            </a:bodyPr>
            <a:lstStyle/>
            <a:p>
              <a:pPr marL="1257300" indent="-339725"/>
              <a:r>
                <a:rPr lang="en-US" sz="48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2.</a:t>
              </a:r>
              <a:r>
                <a:rPr lang="en-US" sz="32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 Hypotheses, initially without known support, are used to erect non-hierarchical structures.</a:t>
              </a:r>
            </a:p>
          </p:txBody>
        </p:sp>
      </p:grpSp>
      <p:grpSp>
        <p:nvGrpSpPr>
          <p:cNvPr id="14" name="Group 13">
            <a:extLst>
              <a:ext uri="{FF2B5EF4-FFF2-40B4-BE49-F238E27FC236}">
                <a16:creationId xmlns:a16="http://schemas.microsoft.com/office/drawing/2014/main" id="{623BABEB-DB2F-7240-8224-0FA85D176630}"/>
              </a:ext>
            </a:extLst>
          </p:cNvPr>
          <p:cNvGrpSpPr/>
          <p:nvPr/>
        </p:nvGrpSpPr>
        <p:grpSpPr>
          <a:xfrm>
            <a:off x="576943" y="3694068"/>
            <a:ext cx="9554029" cy="1480457"/>
            <a:chOff x="576943" y="3694068"/>
            <a:chExt cx="9554029" cy="1480457"/>
          </a:xfrm>
        </p:grpSpPr>
        <p:sp>
          <p:nvSpPr>
            <p:cNvPr id="9" name="Freeform 8">
              <a:extLst>
                <a:ext uri="{FF2B5EF4-FFF2-40B4-BE49-F238E27FC236}">
                  <a16:creationId xmlns:a16="http://schemas.microsoft.com/office/drawing/2014/main" id="{0D478ECD-9351-CC40-8862-CBA0EF4EBA54}"/>
                </a:ext>
              </a:extLst>
            </p:cNvPr>
            <p:cNvSpPr/>
            <p:nvPr/>
          </p:nvSpPr>
          <p:spPr>
            <a:xfrm>
              <a:off x="576943" y="3694068"/>
              <a:ext cx="1883229" cy="1480457"/>
            </a:xfrm>
            <a:custGeom>
              <a:avLst/>
              <a:gdLst>
                <a:gd name="connsiteX0" fmla="*/ 533400 w 1883229"/>
                <a:gd name="connsiteY0" fmla="*/ 0 h 1480457"/>
                <a:gd name="connsiteX1" fmla="*/ 1883229 w 1883229"/>
                <a:gd name="connsiteY1" fmla="*/ 337457 h 1480457"/>
                <a:gd name="connsiteX2" fmla="*/ 1567543 w 1883229"/>
                <a:gd name="connsiteY2" fmla="*/ 1066800 h 1480457"/>
                <a:gd name="connsiteX3" fmla="*/ 0 w 1883229"/>
                <a:gd name="connsiteY3" fmla="*/ 1480457 h 1480457"/>
                <a:gd name="connsiteX4" fmla="*/ 533400 w 1883229"/>
                <a:gd name="connsiteY4" fmla="*/ 0 h 148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9" h="1480457">
                  <a:moveTo>
                    <a:pt x="533400" y="0"/>
                  </a:moveTo>
                  <a:lnTo>
                    <a:pt x="1883229" y="337457"/>
                  </a:lnTo>
                  <a:lnTo>
                    <a:pt x="1567543" y="1066800"/>
                  </a:lnTo>
                  <a:lnTo>
                    <a:pt x="0" y="1480457"/>
                  </a:lnTo>
                  <a:lnTo>
                    <a:pt x="5334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C4804D6-22A0-7A44-A3D9-748C3CF053C7}"/>
                </a:ext>
              </a:extLst>
            </p:cNvPr>
            <p:cNvSpPr txBox="1"/>
            <p:nvPr/>
          </p:nvSpPr>
          <p:spPr>
            <a:xfrm>
              <a:off x="1041401" y="3702027"/>
              <a:ext cx="9089571" cy="1323439"/>
            </a:xfrm>
            <a:prstGeom prst="rect">
              <a:avLst/>
            </a:prstGeom>
            <a:noFill/>
          </p:spPr>
          <p:txBody>
            <a:bodyPr wrap="square" rtlCol="0">
              <a:spAutoFit/>
            </a:bodyPr>
            <a:lstStyle/>
            <a:p>
              <a:pPr marL="346075" indent="-346075"/>
              <a:r>
                <a:rPr lang="en-US" sz="48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3.</a:t>
              </a:r>
              <a:r>
                <a:rPr lang="en-US" sz="32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 Locally deductive relations of support can be combined to produce an inductive totality.</a:t>
              </a:r>
            </a:p>
          </p:txBody>
        </p:sp>
      </p:grpSp>
      <p:grpSp>
        <p:nvGrpSpPr>
          <p:cNvPr id="15" name="Group 14">
            <a:extLst>
              <a:ext uri="{FF2B5EF4-FFF2-40B4-BE49-F238E27FC236}">
                <a16:creationId xmlns:a16="http://schemas.microsoft.com/office/drawing/2014/main" id="{75D30A90-0C2D-064A-B6DE-FC70095BAE06}"/>
              </a:ext>
            </a:extLst>
          </p:cNvPr>
          <p:cNvGrpSpPr/>
          <p:nvPr/>
        </p:nvGrpSpPr>
        <p:grpSpPr>
          <a:xfrm>
            <a:off x="1228875" y="5228953"/>
            <a:ext cx="9089571" cy="1480457"/>
            <a:chOff x="1228875" y="5228953"/>
            <a:chExt cx="9089571" cy="1480457"/>
          </a:xfrm>
        </p:grpSpPr>
        <p:sp>
          <p:nvSpPr>
            <p:cNvPr id="10" name="Freeform 9">
              <a:extLst>
                <a:ext uri="{FF2B5EF4-FFF2-40B4-BE49-F238E27FC236}">
                  <a16:creationId xmlns:a16="http://schemas.microsoft.com/office/drawing/2014/main" id="{B3E97673-D665-BC46-A7E6-AA6457E5C941}"/>
                </a:ext>
              </a:extLst>
            </p:cNvPr>
            <p:cNvSpPr/>
            <p:nvPr/>
          </p:nvSpPr>
          <p:spPr>
            <a:xfrm>
              <a:off x="1464128" y="5228953"/>
              <a:ext cx="2471058" cy="1480457"/>
            </a:xfrm>
            <a:custGeom>
              <a:avLst/>
              <a:gdLst>
                <a:gd name="connsiteX0" fmla="*/ 533400 w 1883229"/>
                <a:gd name="connsiteY0" fmla="*/ 0 h 1480457"/>
                <a:gd name="connsiteX1" fmla="*/ 1883229 w 1883229"/>
                <a:gd name="connsiteY1" fmla="*/ 337457 h 1480457"/>
                <a:gd name="connsiteX2" fmla="*/ 1567543 w 1883229"/>
                <a:gd name="connsiteY2" fmla="*/ 1066800 h 1480457"/>
                <a:gd name="connsiteX3" fmla="*/ 0 w 1883229"/>
                <a:gd name="connsiteY3" fmla="*/ 1480457 h 1480457"/>
                <a:gd name="connsiteX4" fmla="*/ 533400 w 1883229"/>
                <a:gd name="connsiteY4" fmla="*/ 0 h 148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9" h="1480457">
                  <a:moveTo>
                    <a:pt x="533400" y="0"/>
                  </a:moveTo>
                  <a:lnTo>
                    <a:pt x="1883229" y="337457"/>
                  </a:lnTo>
                  <a:lnTo>
                    <a:pt x="1567543" y="1066800"/>
                  </a:lnTo>
                  <a:lnTo>
                    <a:pt x="0" y="1480457"/>
                  </a:lnTo>
                  <a:lnTo>
                    <a:pt x="5334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E1ED864-4741-234E-B832-49B41D9D5279}"/>
                </a:ext>
              </a:extLst>
            </p:cNvPr>
            <p:cNvSpPr txBox="1"/>
            <p:nvPr/>
          </p:nvSpPr>
          <p:spPr>
            <a:xfrm>
              <a:off x="1228875" y="5230864"/>
              <a:ext cx="9089571" cy="1323439"/>
            </a:xfrm>
            <a:prstGeom prst="rect">
              <a:avLst/>
            </a:prstGeom>
            <a:noFill/>
          </p:spPr>
          <p:txBody>
            <a:bodyPr wrap="square" rtlCol="0">
              <a:spAutoFit/>
            </a:bodyPr>
            <a:lstStyle/>
            <a:p>
              <a:pPr marL="1144588" indent="-227013"/>
              <a:r>
                <a:rPr lang="en-US" sz="48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4.</a:t>
              </a:r>
              <a:r>
                <a:rPr lang="en-US" sz="32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 There are self-supporting inductive structures.</a:t>
              </a:r>
            </a:p>
          </p:txBody>
        </p:sp>
      </p:grpSp>
    </p:spTree>
    <p:extLst>
      <p:ext uri="{BB962C8B-B14F-4D97-AF65-F5344CB8AC3E}">
        <p14:creationId xmlns:p14="http://schemas.microsoft.com/office/powerpoint/2010/main" val="417431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FC7D3DD-FB8E-FE40-9963-B03FE6BD28C7}"/>
              </a:ext>
            </a:extLst>
          </p:cNvPr>
          <p:cNvSpPr/>
          <p:nvPr/>
        </p:nvSpPr>
        <p:spPr>
          <a:xfrm>
            <a:off x="4445000" y="874714"/>
            <a:ext cx="5138738" cy="4664075"/>
          </a:xfrm>
          <a:custGeom>
            <a:avLst/>
            <a:gdLst>
              <a:gd name="connsiteX0" fmla="*/ 2164107 w 4684579"/>
              <a:gd name="connsiteY0" fmla="*/ 0 h 4231274"/>
              <a:gd name="connsiteX1" fmla="*/ 4684579 w 4684579"/>
              <a:gd name="connsiteY1" fmla="*/ 1386666 h 4231274"/>
              <a:gd name="connsiteX2" fmla="*/ 4036643 w 4684579"/>
              <a:gd name="connsiteY2" fmla="*/ 4231274 h 4231274"/>
              <a:gd name="connsiteX3" fmla="*/ 0 w 4684579"/>
              <a:gd name="connsiteY3" fmla="*/ 2831649 h 4231274"/>
              <a:gd name="connsiteX4" fmla="*/ 2164107 w 4684579"/>
              <a:gd name="connsiteY4" fmla="*/ 0 h 423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4579" h="4231274">
                <a:moveTo>
                  <a:pt x="2164107" y="0"/>
                </a:moveTo>
                <a:lnTo>
                  <a:pt x="4684579" y="1386666"/>
                </a:lnTo>
                <a:lnTo>
                  <a:pt x="4036643" y="4231274"/>
                </a:lnTo>
                <a:lnTo>
                  <a:pt x="0" y="2831649"/>
                </a:lnTo>
                <a:lnTo>
                  <a:pt x="2164107"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itle 1">
            <a:extLst>
              <a:ext uri="{FF2B5EF4-FFF2-40B4-BE49-F238E27FC236}">
                <a16:creationId xmlns:a16="http://schemas.microsoft.com/office/drawing/2014/main" id="{A34F78A0-FFCE-264F-B817-731632AEACA7}"/>
              </a:ext>
            </a:extLst>
          </p:cNvPr>
          <p:cNvSpPr>
            <a:spLocks noGrp="1"/>
          </p:cNvSpPr>
          <p:nvPr>
            <p:ph type="title"/>
          </p:nvPr>
        </p:nvSpPr>
        <p:spPr>
          <a:xfrm>
            <a:off x="1943630" y="874714"/>
            <a:ext cx="6026150" cy="4130675"/>
          </a:xfrm>
        </p:spPr>
        <p:txBody>
          <a:bodyPr>
            <a:normAutofit/>
          </a:bodyPr>
          <a:lstStyle/>
          <a:p>
            <a:pPr algn="r"/>
            <a:r>
              <a:rPr lang="en-US" altLang="en-US" sz="8000" dirty="0">
                <a:latin typeface="Times" pitchFamily="2" charset="0"/>
                <a:ea typeface="ＭＳ Ｐゴシック" panose="020B0600070205080204" pitchFamily="34" charset="-128"/>
              </a:rPr>
              <a:t>Avogadro’s Hypothesis</a:t>
            </a:r>
          </a:p>
        </p:txBody>
      </p:sp>
      <p:sp>
        <p:nvSpPr>
          <p:cNvPr id="48132" name="Content Placeholder 2">
            <a:extLst>
              <a:ext uri="{FF2B5EF4-FFF2-40B4-BE49-F238E27FC236}">
                <a16:creationId xmlns:a16="http://schemas.microsoft.com/office/drawing/2014/main" id="{966B798F-591A-BC44-BA85-531F9597E60F}"/>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48133" name="Slide Number Placeholder 3">
            <a:extLst>
              <a:ext uri="{FF2B5EF4-FFF2-40B4-BE49-F238E27FC236}">
                <a16:creationId xmlns:a16="http://schemas.microsoft.com/office/drawing/2014/main" id="{32E67C10-9BBF-E246-88ED-A55BA47F98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98A71C1-1840-2846-A18A-A69C838F6429}" type="slidenum">
              <a:rPr lang="en-US" altLang="en-US" sz="1200">
                <a:solidFill>
                  <a:srgbClr val="898989"/>
                </a:solidFill>
                <a:latin typeface="Times" pitchFamily="2" charset="0"/>
              </a:rPr>
              <a:pPr eaLnBrk="1" hangingPunct="1"/>
              <a:t>30</a:t>
            </a:fld>
            <a:endParaRPr lang="en-US" altLang="en-US" sz="1200">
              <a:solidFill>
                <a:srgbClr val="898989"/>
              </a:solidFill>
              <a:latin typeface="Times" pitchFamily="2" charset="0"/>
            </a:endParaRPr>
          </a:p>
        </p:txBody>
      </p:sp>
    </p:spTree>
    <p:extLst>
      <p:ext uri="{BB962C8B-B14F-4D97-AF65-F5344CB8AC3E}">
        <p14:creationId xmlns:p14="http://schemas.microsoft.com/office/powerpoint/2010/main" val="232892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descr="Chart, scatter chart&#10;&#10;Description automatically generated">
            <a:extLst>
              <a:ext uri="{FF2B5EF4-FFF2-40B4-BE49-F238E27FC236}">
                <a16:creationId xmlns:a16="http://schemas.microsoft.com/office/drawing/2014/main" id="{955BBBB8-A1BF-C246-B5AF-168B4541592A}"/>
              </a:ext>
            </a:extLst>
          </p:cNvPr>
          <p:cNvPicPr>
            <a:picLocks noChangeAspect="1"/>
          </p:cNvPicPr>
          <p:nvPr/>
        </p:nvPicPr>
        <p:blipFill>
          <a:blip r:embed="rId2"/>
          <a:stretch>
            <a:fillRect/>
          </a:stretch>
        </p:blipFill>
        <p:spPr>
          <a:xfrm>
            <a:off x="8610600" y="1467081"/>
            <a:ext cx="5905759" cy="10508788"/>
          </a:xfrm>
          <a:prstGeom prst="rect">
            <a:avLst/>
          </a:prstGeom>
          <a:ln w="19050">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E38FAE9A-F7D3-A945-B11B-4C8648148C2F}"/>
              </a:ext>
            </a:extLst>
          </p:cNvPr>
          <p:cNvSpPr>
            <a:spLocks noGrp="1"/>
          </p:cNvSpPr>
          <p:nvPr>
            <p:ph type="title"/>
          </p:nvPr>
        </p:nvSpPr>
        <p:spPr>
          <a:xfrm>
            <a:off x="838200" y="365126"/>
            <a:ext cx="10515600" cy="617007"/>
          </a:xfrm>
        </p:spPr>
        <p:txBody>
          <a:bodyPr>
            <a:noAutofit/>
          </a:bodyPr>
          <a:lstStyle/>
          <a:p>
            <a:r>
              <a:rPr lang="en-US" sz="3600" dirty="0"/>
              <a:t>Dalton’s </a:t>
            </a:r>
            <a:r>
              <a:rPr lang="en-US" sz="3600" i="1" dirty="0"/>
              <a:t>New System of Chemical Philosophy 1808</a:t>
            </a:r>
            <a:endParaRPr lang="en-US" sz="3600" dirty="0"/>
          </a:p>
        </p:txBody>
      </p:sp>
      <p:pic>
        <p:nvPicPr>
          <p:cNvPr id="6" name="Content Placeholder 5" descr="Chart, scatter chart&#10;&#10;Description automatically generated">
            <a:extLst>
              <a:ext uri="{FF2B5EF4-FFF2-40B4-BE49-F238E27FC236}">
                <a16:creationId xmlns:a16="http://schemas.microsoft.com/office/drawing/2014/main" id="{03826DB7-D7C4-1C42-9211-40898EFCB218}"/>
              </a:ext>
            </a:extLst>
          </p:cNvPr>
          <p:cNvPicPr>
            <a:picLocks noGrp="1" noChangeAspect="1"/>
          </p:cNvPicPr>
          <p:nvPr>
            <p:ph idx="1"/>
          </p:nvPr>
        </p:nvPicPr>
        <p:blipFill>
          <a:blip r:embed="rId2"/>
          <a:stretch>
            <a:fillRect/>
          </a:stretch>
        </p:blipFill>
        <p:spPr>
          <a:xfrm>
            <a:off x="388715" y="996703"/>
            <a:ext cx="2535238" cy="4511237"/>
          </a:xfrm>
          <a:ln w="19050">
            <a:solidFill>
              <a:schemeClr val="bg1">
                <a:lumMod val="75000"/>
              </a:schemeClr>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15E841D4-29EC-E441-B9F8-3DE968ED5D15}"/>
              </a:ext>
            </a:extLst>
          </p:cNvPr>
          <p:cNvSpPr>
            <a:spLocks noGrp="1"/>
          </p:cNvSpPr>
          <p:nvPr>
            <p:ph type="sldNum" sz="quarter" idx="12"/>
          </p:nvPr>
        </p:nvSpPr>
        <p:spPr/>
        <p:txBody>
          <a:bodyPr/>
          <a:lstStyle/>
          <a:p>
            <a:fld id="{CB860DB4-DA91-A242-80F5-80596C699FC7}" type="slidenum">
              <a:rPr lang="en-US" smtClean="0"/>
              <a:t>31</a:t>
            </a:fld>
            <a:endParaRPr lang="en-US"/>
          </a:p>
        </p:txBody>
      </p:sp>
      <p:sp>
        <p:nvSpPr>
          <p:cNvPr id="7" name="TextBox 6">
            <a:extLst>
              <a:ext uri="{FF2B5EF4-FFF2-40B4-BE49-F238E27FC236}">
                <a16:creationId xmlns:a16="http://schemas.microsoft.com/office/drawing/2014/main" id="{BD7CE413-C7A7-5741-AF57-9F9642A14891}"/>
              </a:ext>
            </a:extLst>
          </p:cNvPr>
          <p:cNvSpPr txBox="1"/>
          <p:nvPr/>
        </p:nvSpPr>
        <p:spPr>
          <a:xfrm>
            <a:off x="215622" y="5568642"/>
            <a:ext cx="2881423" cy="646331"/>
          </a:xfrm>
          <a:prstGeom prst="rect">
            <a:avLst/>
          </a:prstGeom>
          <a:noFill/>
        </p:spPr>
        <p:txBody>
          <a:bodyPr wrap="square" rtlCol="0">
            <a:spAutoFit/>
          </a:bodyPr>
          <a:lstStyle/>
          <a:p>
            <a:pPr algn="r"/>
            <a:r>
              <a:rPr lang="en-US" dirty="0">
                <a:latin typeface="Times New Roman" panose="02020603050405020304" pitchFamily="18" charset="0"/>
                <a:cs typeface="Times New Roman" panose="02020603050405020304" pitchFamily="18" charset="0"/>
              </a:rPr>
              <a:t>Dalton’s table of elements and compounds</a:t>
            </a:r>
          </a:p>
        </p:txBody>
      </p:sp>
      <p:grpSp>
        <p:nvGrpSpPr>
          <p:cNvPr id="16" name="Group 15">
            <a:extLst>
              <a:ext uri="{FF2B5EF4-FFF2-40B4-BE49-F238E27FC236}">
                <a16:creationId xmlns:a16="http://schemas.microsoft.com/office/drawing/2014/main" id="{C4DAC8DB-1155-C744-898A-E0C8E6D50A61}"/>
              </a:ext>
            </a:extLst>
          </p:cNvPr>
          <p:cNvGrpSpPr/>
          <p:nvPr/>
        </p:nvGrpSpPr>
        <p:grpSpPr>
          <a:xfrm>
            <a:off x="7123814" y="2296633"/>
            <a:ext cx="2307265" cy="701748"/>
            <a:chOff x="7123814" y="2296633"/>
            <a:chExt cx="2307265" cy="701748"/>
          </a:xfrm>
        </p:grpSpPr>
        <p:sp>
          <p:nvSpPr>
            <p:cNvPr id="12" name="Freeform 11">
              <a:extLst>
                <a:ext uri="{FF2B5EF4-FFF2-40B4-BE49-F238E27FC236}">
                  <a16:creationId xmlns:a16="http://schemas.microsoft.com/office/drawing/2014/main" id="{B43E42E9-DE1D-6942-A6A9-B96D7322BC2C}"/>
                </a:ext>
              </a:extLst>
            </p:cNvPr>
            <p:cNvSpPr/>
            <p:nvPr/>
          </p:nvSpPr>
          <p:spPr>
            <a:xfrm>
              <a:off x="7123814" y="2296633"/>
              <a:ext cx="2307265" cy="701748"/>
            </a:xfrm>
            <a:custGeom>
              <a:avLst/>
              <a:gdLst>
                <a:gd name="connsiteX0" fmla="*/ 42530 w 2307265"/>
                <a:gd name="connsiteY0" fmla="*/ 0 h 701748"/>
                <a:gd name="connsiteX1" fmla="*/ 2275367 w 2307265"/>
                <a:gd name="connsiteY1" fmla="*/ 191386 h 701748"/>
                <a:gd name="connsiteX2" fmla="*/ 2307265 w 2307265"/>
                <a:gd name="connsiteY2" fmla="*/ 701748 h 701748"/>
                <a:gd name="connsiteX3" fmla="*/ 0 w 2307265"/>
                <a:gd name="connsiteY3" fmla="*/ 574158 h 701748"/>
                <a:gd name="connsiteX4" fmla="*/ 42530 w 2307265"/>
                <a:gd name="connsiteY4" fmla="*/ 0 h 70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265" h="701748">
                  <a:moveTo>
                    <a:pt x="42530" y="0"/>
                  </a:moveTo>
                  <a:lnTo>
                    <a:pt x="2275367" y="191386"/>
                  </a:lnTo>
                  <a:lnTo>
                    <a:pt x="2307265" y="701748"/>
                  </a:lnTo>
                  <a:lnTo>
                    <a:pt x="0" y="574158"/>
                  </a:lnTo>
                  <a:lnTo>
                    <a:pt x="42530" y="0"/>
                  </a:lnTo>
                  <a:close/>
                </a:path>
              </a:pathLst>
            </a:custGeom>
            <a:solidFill>
              <a:srgbClr val="007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5DF210-2346-554F-BEAC-8DB34F63FBF6}"/>
                </a:ext>
              </a:extLst>
            </p:cNvPr>
            <p:cNvSpPr txBox="1"/>
            <p:nvPr/>
          </p:nvSpPr>
          <p:spPr>
            <a:xfrm>
              <a:off x="7186363" y="2424811"/>
              <a:ext cx="1346844"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hydrogen</a:t>
              </a:r>
            </a:p>
          </p:txBody>
        </p:sp>
      </p:grpSp>
      <p:grpSp>
        <p:nvGrpSpPr>
          <p:cNvPr id="18" name="Group 17">
            <a:extLst>
              <a:ext uri="{FF2B5EF4-FFF2-40B4-BE49-F238E27FC236}">
                <a16:creationId xmlns:a16="http://schemas.microsoft.com/office/drawing/2014/main" id="{9E2207E4-5B48-6145-B71F-8F2439C0F201}"/>
              </a:ext>
            </a:extLst>
          </p:cNvPr>
          <p:cNvGrpSpPr/>
          <p:nvPr/>
        </p:nvGrpSpPr>
        <p:grpSpPr>
          <a:xfrm>
            <a:off x="7612911" y="4976038"/>
            <a:ext cx="2307265" cy="701748"/>
            <a:chOff x="7612911" y="4976038"/>
            <a:chExt cx="2307265" cy="701748"/>
          </a:xfrm>
        </p:grpSpPr>
        <p:sp>
          <p:nvSpPr>
            <p:cNvPr id="11" name="TextBox 10">
              <a:extLst>
                <a:ext uri="{FF2B5EF4-FFF2-40B4-BE49-F238E27FC236}">
                  <a16:creationId xmlns:a16="http://schemas.microsoft.com/office/drawing/2014/main" id="{5AD51D7A-2CB9-6C45-870B-1CF751419007}"/>
                </a:ext>
              </a:extLst>
            </p:cNvPr>
            <p:cNvSpPr txBox="1"/>
            <p:nvPr/>
          </p:nvSpPr>
          <p:spPr>
            <a:xfrm rot="21353570">
              <a:off x="7704358" y="5096079"/>
              <a:ext cx="867545"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water</a:t>
              </a:r>
            </a:p>
          </p:txBody>
        </p:sp>
        <p:sp>
          <p:nvSpPr>
            <p:cNvPr id="14" name="Freeform 13">
              <a:extLst>
                <a:ext uri="{FF2B5EF4-FFF2-40B4-BE49-F238E27FC236}">
                  <a16:creationId xmlns:a16="http://schemas.microsoft.com/office/drawing/2014/main" id="{463746A7-D537-1041-98AA-4A31AB50D9B0}"/>
                </a:ext>
              </a:extLst>
            </p:cNvPr>
            <p:cNvSpPr/>
            <p:nvPr/>
          </p:nvSpPr>
          <p:spPr>
            <a:xfrm rot="21112843">
              <a:off x="7612911" y="4976038"/>
              <a:ext cx="2307265" cy="701748"/>
            </a:xfrm>
            <a:custGeom>
              <a:avLst/>
              <a:gdLst>
                <a:gd name="connsiteX0" fmla="*/ 42530 w 2307265"/>
                <a:gd name="connsiteY0" fmla="*/ 0 h 701748"/>
                <a:gd name="connsiteX1" fmla="*/ 2275367 w 2307265"/>
                <a:gd name="connsiteY1" fmla="*/ 191386 h 701748"/>
                <a:gd name="connsiteX2" fmla="*/ 2307265 w 2307265"/>
                <a:gd name="connsiteY2" fmla="*/ 701748 h 701748"/>
                <a:gd name="connsiteX3" fmla="*/ 0 w 2307265"/>
                <a:gd name="connsiteY3" fmla="*/ 574158 h 701748"/>
                <a:gd name="connsiteX4" fmla="*/ 42530 w 2307265"/>
                <a:gd name="connsiteY4" fmla="*/ 0 h 70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265" h="701748">
                  <a:moveTo>
                    <a:pt x="42530" y="0"/>
                  </a:moveTo>
                  <a:lnTo>
                    <a:pt x="2275367" y="191386"/>
                  </a:lnTo>
                  <a:lnTo>
                    <a:pt x="2307265" y="701748"/>
                  </a:lnTo>
                  <a:lnTo>
                    <a:pt x="0" y="574158"/>
                  </a:lnTo>
                  <a:lnTo>
                    <a:pt x="42530" y="0"/>
                  </a:lnTo>
                  <a:close/>
                </a:path>
              </a:pathLst>
            </a:custGeom>
            <a:solidFill>
              <a:srgbClr val="007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2D09B63-4D35-EB42-B4BB-BCF565D6D5AE}"/>
              </a:ext>
            </a:extLst>
          </p:cNvPr>
          <p:cNvSpPr txBox="1"/>
          <p:nvPr/>
        </p:nvSpPr>
        <p:spPr>
          <a:xfrm>
            <a:off x="4079232" y="4665191"/>
            <a:ext cx="2576346" cy="1323439"/>
          </a:xfrm>
          <a:prstGeom prst="rect">
            <a:avLst/>
          </a:prstGeom>
          <a:noFill/>
        </p:spPr>
        <p:txBody>
          <a:bodyPr wrap="none" rtlCol="0">
            <a:spAutoFit/>
          </a:bodyPr>
          <a:lstStyle/>
          <a:p>
            <a:pPr algn="l"/>
            <a:r>
              <a:rPr lang="en-US" sz="8000" dirty="0">
                <a:latin typeface="Times New Roman" panose="02020603050405020304" pitchFamily="18" charset="0"/>
                <a:cs typeface="Times New Roman" panose="02020603050405020304" pitchFamily="18" charset="0"/>
              </a:rPr>
              <a:t>“HO”</a:t>
            </a:r>
          </a:p>
        </p:txBody>
      </p:sp>
      <p:grpSp>
        <p:nvGrpSpPr>
          <p:cNvPr id="17" name="Group 16">
            <a:extLst>
              <a:ext uri="{FF2B5EF4-FFF2-40B4-BE49-F238E27FC236}">
                <a16:creationId xmlns:a16="http://schemas.microsoft.com/office/drawing/2014/main" id="{C9F37ACF-6AD1-2F4E-81BE-93575D9B59F4}"/>
              </a:ext>
            </a:extLst>
          </p:cNvPr>
          <p:cNvGrpSpPr/>
          <p:nvPr/>
        </p:nvGrpSpPr>
        <p:grpSpPr>
          <a:xfrm>
            <a:off x="9122441" y="1327968"/>
            <a:ext cx="2688638" cy="1107298"/>
            <a:chOff x="9122441" y="1327968"/>
            <a:chExt cx="2688638" cy="1107298"/>
          </a:xfrm>
        </p:grpSpPr>
        <p:sp>
          <p:nvSpPr>
            <p:cNvPr id="13" name="Freeform 12">
              <a:extLst>
                <a:ext uri="{FF2B5EF4-FFF2-40B4-BE49-F238E27FC236}">
                  <a16:creationId xmlns:a16="http://schemas.microsoft.com/office/drawing/2014/main" id="{90CA7CB6-8879-7E45-A62A-C60A8E0B5BEB}"/>
                </a:ext>
              </a:extLst>
            </p:cNvPr>
            <p:cNvSpPr/>
            <p:nvPr/>
          </p:nvSpPr>
          <p:spPr>
            <a:xfrm rot="2119567">
              <a:off x="9122441" y="1733518"/>
              <a:ext cx="2688638" cy="701748"/>
            </a:xfrm>
            <a:custGeom>
              <a:avLst/>
              <a:gdLst>
                <a:gd name="connsiteX0" fmla="*/ 42530 w 2307265"/>
                <a:gd name="connsiteY0" fmla="*/ 0 h 701748"/>
                <a:gd name="connsiteX1" fmla="*/ 2275367 w 2307265"/>
                <a:gd name="connsiteY1" fmla="*/ 191386 h 701748"/>
                <a:gd name="connsiteX2" fmla="*/ 2307265 w 2307265"/>
                <a:gd name="connsiteY2" fmla="*/ 701748 h 701748"/>
                <a:gd name="connsiteX3" fmla="*/ 0 w 2307265"/>
                <a:gd name="connsiteY3" fmla="*/ 574158 h 701748"/>
                <a:gd name="connsiteX4" fmla="*/ 42530 w 2307265"/>
                <a:gd name="connsiteY4" fmla="*/ 0 h 70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265" h="701748">
                  <a:moveTo>
                    <a:pt x="42530" y="0"/>
                  </a:moveTo>
                  <a:lnTo>
                    <a:pt x="2275367" y="191386"/>
                  </a:lnTo>
                  <a:lnTo>
                    <a:pt x="2307265" y="701748"/>
                  </a:lnTo>
                  <a:lnTo>
                    <a:pt x="0" y="574158"/>
                  </a:lnTo>
                  <a:lnTo>
                    <a:pt x="42530" y="0"/>
                  </a:lnTo>
                  <a:close/>
                </a:path>
              </a:pathLst>
            </a:custGeom>
            <a:solidFill>
              <a:srgbClr val="007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8956F4B-A785-6A42-8F5B-047824594353}"/>
                </a:ext>
              </a:extLst>
            </p:cNvPr>
            <p:cNvSpPr txBox="1"/>
            <p:nvPr/>
          </p:nvSpPr>
          <p:spPr>
            <a:xfrm rot="2409818">
              <a:off x="9360194" y="1327968"/>
              <a:ext cx="1090363"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oxygen</a:t>
              </a:r>
            </a:p>
          </p:txBody>
        </p:sp>
      </p:grpSp>
    </p:spTree>
    <p:extLst>
      <p:ext uri="{BB962C8B-B14F-4D97-AF65-F5344CB8AC3E}">
        <p14:creationId xmlns:p14="http://schemas.microsoft.com/office/powerpoint/2010/main" val="9635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descr="Chart, scatter chart&#10;&#10;Description automatically generated">
            <a:extLst>
              <a:ext uri="{FF2B5EF4-FFF2-40B4-BE49-F238E27FC236}">
                <a16:creationId xmlns:a16="http://schemas.microsoft.com/office/drawing/2014/main" id="{955BBBB8-A1BF-C246-B5AF-168B4541592A}"/>
              </a:ext>
            </a:extLst>
          </p:cNvPr>
          <p:cNvPicPr>
            <a:picLocks noChangeAspect="1"/>
          </p:cNvPicPr>
          <p:nvPr/>
        </p:nvPicPr>
        <p:blipFill>
          <a:blip r:embed="rId2"/>
          <a:stretch>
            <a:fillRect/>
          </a:stretch>
        </p:blipFill>
        <p:spPr>
          <a:xfrm>
            <a:off x="8610600" y="1467081"/>
            <a:ext cx="5905759" cy="10508788"/>
          </a:xfrm>
          <a:prstGeom prst="rect">
            <a:avLst/>
          </a:prstGeom>
          <a:ln w="19050">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E38FAE9A-F7D3-A945-B11B-4C8648148C2F}"/>
              </a:ext>
            </a:extLst>
          </p:cNvPr>
          <p:cNvSpPr>
            <a:spLocks noGrp="1"/>
          </p:cNvSpPr>
          <p:nvPr>
            <p:ph type="title"/>
          </p:nvPr>
        </p:nvSpPr>
        <p:spPr>
          <a:xfrm>
            <a:off x="838200" y="365126"/>
            <a:ext cx="10515600" cy="617007"/>
          </a:xfrm>
        </p:spPr>
        <p:txBody>
          <a:bodyPr>
            <a:noAutofit/>
          </a:bodyPr>
          <a:lstStyle/>
          <a:p>
            <a:r>
              <a:rPr lang="en-US" sz="3600" dirty="0"/>
              <a:t>Dalton’s </a:t>
            </a:r>
            <a:r>
              <a:rPr lang="en-US" sz="3600" i="1" dirty="0"/>
              <a:t>New System of Chemical Philosophy 1808</a:t>
            </a:r>
            <a:endParaRPr lang="en-US" sz="3600" dirty="0"/>
          </a:p>
        </p:txBody>
      </p:sp>
      <p:sp>
        <p:nvSpPr>
          <p:cNvPr id="4" name="Slide Number Placeholder 3">
            <a:extLst>
              <a:ext uri="{FF2B5EF4-FFF2-40B4-BE49-F238E27FC236}">
                <a16:creationId xmlns:a16="http://schemas.microsoft.com/office/drawing/2014/main" id="{15E841D4-29EC-E441-B9F8-3DE968ED5D15}"/>
              </a:ext>
            </a:extLst>
          </p:cNvPr>
          <p:cNvSpPr>
            <a:spLocks noGrp="1"/>
          </p:cNvSpPr>
          <p:nvPr>
            <p:ph type="sldNum" sz="quarter" idx="12"/>
          </p:nvPr>
        </p:nvSpPr>
        <p:spPr/>
        <p:txBody>
          <a:bodyPr/>
          <a:lstStyle/>
          <a:p>
            <a:fld id="{CB860DB4-DA91-A242-80F5-80596C699FC7}" type="slidenum">
              <a:rPr lang="en-US" smtClean="0"/>
              <a:t>32</a:t>
            </a:fld>
            <a:endParaRPr lang="en-US"/>
          </a:p>
        </p:txBody>
      </p:sp>
      <p:grpSp>
        <p:nvGrpSpPr>
          <p:cNvPr id="16" name="Group 15">
            <a:extLst>
              <a:ext uri="{FF2B5EF4-FFF2-40B4-BE49-F238E27FC236}">
                <a16:creationId xmlns:a16="http://schemas.microsoft.com/office/drawing/2014/main" id="{C4DAC8DB-1155-C744-898A-E0C8E6D50A61}"/>
              </a:ext>
            </a:extLst>
          </p:cNvPr>
          <p:cNvGrpSpPr/>
          <p:nvPr/>
        </p:nvGrpSpPr>
        <p:grpSpPr>
          <a:xfrm>
            <a:off x="7123814" y="2296633"/>
            <a:ext cx="2307265" cy="701748"/>
            <a:chOff x="7123814" y="2296633"/>
            <a:chExt cx="2307265" cy="701748"/>
          </a:xfrm>
        </p:grpSpPr>
        <p:sp>
          <p:nvSpPr>
            <p:cNvPr id="12" name="Freeform 11">
              <a:extLst>
                <a:ext uri="{FF2B5EF4-FFF2-40B4-BE49-F238E27FC236}">
                  <a16:creationId xmlns:a16="http://schemas.microsoft.com/office/drawing/2014/main" id="{B43E42E9-DE1D-6942-A6A9-B96D7322BC2C}"/>
                </a:ext>
              </a:extLst>
            </p:cNvPr>
            <p:cNvSpPr/>
            <p:nvPr/>
          </p:nvSpPr>
          <p:spPr>
            <a:xfrm>
              <a:off x="7123814" y="2296633"/>
              <a:ext cx="2307265" cy="701748"/>
            </a:xfrm>
            <a:custGeom>
              <a:avLst/>
              <a:gdLst>
                <a:gd name="connsiteX0" fmla="*/ 42530 w 2307265"/>
                <a:gd name="connsiteY0" fmla="*/ 0 h 701748"/>
                <a:gd name="connsiteX1" fmla="*/ 2275367 w 2307265"/>
                <a:gd name="connsiteY1" fmla="*/ 191386 h 701748"/>
                <a:gd name="connsiteX2" fmla="*/ 2307265 w 2307265"/>
                <a:gd name="connsiteY2" fmla="*/ 701748 h 701748"/>
                <a:gd name="connsiteX3" fmla="*/ 0 w 2307265"/>
                <a:gd name="connsiteY3" fmla="*/ 574158 h 701748"/>
                <a:gd name="connsiteX4" fmla="*/ 42530 w 2307265"/>
                <a:gd name="connsiteY4" fmla="*/ 0 h 70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265" h="701748">
                  <a:moveTo>
                    <a:pt x="42530" y="0"/>
                  </a:moveTo>
                  <a:lnTo>
                    <a:pt x="2275367" y="191386"/>
                  </a:lnTo>
                  <a:lnTo>
                    <a:pt x="2307265" y="701748"/>
                  </a:lnTo>
                  <a:lnTo>
                    <a:pt x="0" y="574158"/>
                  </a:lnTo>
                  <a:lnTo>
                    <a:pt x="42530" y="0"/>
                  </a:lnTo>
                  <a:close/>
                </a:path>
              </a:pathLst>
            </a:custGeom>
            <a:solidFill>
              <a:srgbClr val="007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5DF210-2346-554F-BEAC-8DB34F63FBF6}"/>
                </a:ext>
              </a:extLst>
            </p:cNvPr>
            <p:cNvSpPr txBox="1"/>
            <p:nvPr/>
          </p:nvSpPr>
          <p:spPr>
            <a:xfrm>
              <a:off x="7186363" y="2424811"/>
              <a:ext cx="1346844"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hydrogen</a:t>
              </a:r>
            </a:p>
          </p:txBody>
        </p:sp>
      </p:grpSp>
      <p:grpSp>
        <p:nvGrpSpPr>
          <p:cNvPr id="18" name="Group 17">
            <a:extLst>
              <a:ext uri="{FF2B5EF4-FFF2-40B4-BE49-F238E27FC236}">
                <a16:creationId xmlns:a16="http://schemas.microsoft.com/office/drawing/2014/main" id="{9E2207E4-5B48-6145-B71F-8F2439C0F201}"/>
              </a:ext>
            </a:extLst>
          </p:cNvPr>
          <p:cNvGrpSpPr/>
          <p:nvPr/>
        </p:nvGrpSpPr>
        <p:grpSpPr>
          <a:xfrm>
            <a:off x="7612911" y="4976038"/>
            <a:ext cx="2307265" cy="701748"/>
            <a:chOff x="7612911" y="4976038"/>
            <a:chExt cx="2307265" cy="701748"/>
          </a:xfrm>
        </p:grpSpPr>
        <p:sp>
          <p:nvSpPr>
            <p:cNvPr id="11" name="TextBox 10">
              <a:extLst>
                <a:ext uri="{FF2B5EF4-FFF2-40B4-BE49-F238E27FC236}">
                  <a16:creationId xmlns:a16="http://schemas.microsoft.com/office/drawing/2014/main" id="{5AD51D7A-2CB9-6C45-870B-1CF751419007}"/>
                </a:ext>
              </a:extLst>
            </p:cNvPr>
            <p:cNvSpPr txBox="1"/>
            <p:nvPr/>
          </p:nvSpPr>
          <p:spPr>
            <a:xfrm rot="21353570">
              <a:off x="7704358" y="5096079"/>
              <a:ext cx="867545"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water</a:t>
              </a:r>
            </a:p>
          </p:txBody>
        </p:sp>
        <p:sp>
          <p:nvSpPr>
            <p:cNvPr id="14" name="Freeform 13">
              <a:extLst>
                <a:ext uri="{FF2B5EF4-FFF2-40B4-BE49-F238E27FC236}">
                  <a16:creationId xmlns:a16="http://schemas.microsoft.com/office/drawing/2014/main" id="{463746A7-D537-1041-98AA-4A31AB50D9B0}"/>
                </a:ext>
              </a:extLst>
            </p:cNvPr>
            <p:cNvSpPr/>
            <p:nvPr/>
          </p:nvSpPr>
          <p:spPr>
            <a:xfrm rot="21112843">
              <a:off x="7612911" y="4976038"/>
              <a:ext cx="2307265" cy="701748"/>
            </a:xfrm>
            <a:custGeom>
              <a:avLst/>
              <a:gdLst>
                <a:gd name="connsiteX0" fmla="*/ 42530 w 2307265"/>
                <a:gd name="connsiteY0" fmla="*/ 0 h 701748"/>
                <a:gd name="connsiteX1" fmla="*/ 2275367 w 2307265"/>
                <a:gd name="connsiteY1" fmla="*/ 191386 h 701748"/>
                <a:gd name="connsiteX2" fmla="*/ 2307265 w 2307265"/>
                <a:gd name="connsiteY2" fmla="*/ 701748 h 701748"/>
                <a:gd name="connsiteX3" fmla="*/ 0 w 2307265"/>
                <a:gd name="connsiteY3" fmla="*/ 574158 h 701748"/>
                <a:gd name="connsiteX4" fmla="*/ 42530 w 2307265"/>
                <a:gd name="connsiteY4" fmla="*/ 0 h 70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265" h="701748">
                  <a:moveTo>
                    <a:pt x="42530" y="0"/>
                  </a:moveTo>
                  <a:lnTo>
                    <a:pt x="2275367" y="191386"/>
                  </a:lnTo>
                  <a:lnTo>
                    <a:pt x="2307265" y="701748"/>
                  </a:lnTo>
                  <a:lnTo>
                    <a:pt x="0" y="574158"/>
                  </a:lnTo>
                  <a:lnTo>
                    <a:pt x="42530" y="0"/>
                  </a:lnTo>
                  <a:close/>
                </a:path>
              </a:pathLst>
            </a:custGeom>
            <a:solidFill>
              <a:srgbClr val="007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9F37ACF-6AD1-2F4E-81BE-93575D9B59F4}"/>
              </a:ext>
            </a:extLst>
          </p:cNvPr>
          <p:cNvGrpSpPr/>
          <p:nvPr/>
        </p:nvGrpSpPr>
        <p:grpSpPr>
          <a:xfrm>
            <a:off x="9122441" y="1327968"/>
            <a:ext cx="2688638" cy="1107298"/>
            <a:chOff x="9122441" y="1327968"/>
            <a:chExt cx="2688638" cy="1107298"/>
          </a:xfrm>
        </p:grpSpPr>
        <p:sp>
          <p:nvSpPr>
            <p:cNvPr id="13" name="Freeform 12">
              <a:extLst>
                <a:ext uri="{FF2B5EF4-FFF2-40B4-BE49-F238E27FC236}">
                  <a16:creationId xmlns:a16="http://schemas.microsoft.com/office/drawing/2014/main" id="{90CA7CB6-8879-7E45-A62A-C60A8E0B5BEB}"/>
                </a:ext>
              </a:extLst>
            </p:cNvPr>
            <p:cNvSpPr/>
            <p:nvPr/>
          </p:nvSpPr>
          <p:spPr>
            <a:xfrm rot="2119567">
              <a:off x="9122441" y="1733518"/>
              <a:ext cx="2688638" cy="701748"/>
            </a:xfrm>
            <a:custGeom>
              <a:avLst/>
              <a:gdLst>
                <a:gd name="connsiteX0" fmla="*/ 42530 w 2307265"/>
                <a:gd name="connsiteY0" fmla="*/ 0 h 701748"/>
                <a:gd name="connsiteX1" fmla="*/ 2275367 w 2307265"/>
                <a:gd name="connsiteY1" fmla="*/ 191386 h 701748"/>
                <a:gd name="connsiteX2" fmla="*/ 2307265 w 2307265"/>
                <a:gd name="connsiteY2" fmla="*/ 701748 h 701748"/>
                <a:gd name="connsiteX3" fmla="*/ 0 w 2307265"/>
                <a:gd name="connsiteY3" fmla="*/ 574158 h 701748"/>
                <a:gd name="connsiteX4" fmla="*/ 42530 w 2307265"/>
                <a:gd name="connsiteY4" fmla="*/ 0 h 70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7265" h="701748">
                  <a:moveTo>
                    <a:pt x="42530" y="0"/>
                  </a:moveTo>
                  <a:lnTo>
                    <a:pt x="2275367" y="191386"/>
                  </a:lnTo>
                  <a:lnTo>
                    <a:pt x="2307265" y="701748"/>
                  </a:lnTo>
                  <a:lnTo>
                    <a:pt x="0" y="574158"/>
                  </a:lnTo>
                  <a:lnTo>
                    <a:pt x="42530" y="0"/>
                  </a:lnTo>
                  <a:close/>
                </a:path>
              </a:pathLst>
            </a:custGeom>
            <a:solidFill>
              <a:srgbClr val="007F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8956F4B-A785-6A42-8F5B-047824594353}"/>
                </a:ext>
              </a:extLst>
            </p:cNvPr>
            <p:cNvSpPr txBox="1"/>
            <p:nvPr/>
          </p:nvSpPr>
          <p:spPr>
            <a:xfrm rot="2409818">
              <a:off x="9360194" y="1327968"/>
              <a:ext cx="1090363"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oxygen</a:t>
              </a:r>
            </a:p>
          </p:txBody>
        </p:sp>
      </p:grpSp>
      <p:pic>
        <p:nvPicPr>
          <p:cNvPr id="24" name="Content Placeholder 23" descr="A picture containing text, person, indoor&#10;&#10;Description automatically generated">
            <a:extLst>
              <a:ext uri="{FF2B5EF4-FFF2-40B4-BE49-F238E27FC236}">
                <a16:creationId xmlns:a16="http://schemas.microsoft.com/office/drawing/2014/main" id="{F27FB2C9-D3BB-324D-998B-B828B0876CE3}"/>
              </a:ext>
            </a:extLst>
          </p:cNvPr>
          <p:cNvPicPr>
            <a:picLocks noGrp="1" noChangeAspect="1"/>
          </p:cNvPicPr>
          <p:nvPr>
            <p:ph idx="1"/>
          </p:nvPr>
        </p:nvPicPr>
        <p:blipFill>
          <a:blip r:embed="rId3"/>
          <a:stretch>
            <a:fillRect/>
          </a:stretch>
        </p:blipFill>
        <p:spPr>
          <a:xfrm>
            <a:off x="422577" y="2664715"/>
            <a:ext cx="1649795" cy="2151907"/>
          </a:xfrm>
        </p:spPr>
      </p:pic>
      <p:grpSp>
        <p:nvGrpSpPr>
          <p:cNvPr id="25" name="Group 24">
            <a:extLst>
              <a:ext uri="{FF2B5EF4-FFF2-40B4-BE49-F238E27FC236}">
                <a16:creationId xmlns:a16="http://schemas.microsoft.com/office/drawing/2014/main" id="{F8BE1055-0AAA-C646-90CE-2114D1E58290}"/>
              </a:ext>
            </a:extLst>
          </p:cNvPr>
          <p:cNvGrpSpPr/>
          <p:nvPr/>
        </p:nvGrpSpPr>
        <p:grpSpPr>
          <a:xfrm>
            <a:off x="2776452" y="1479665"/>
            <a:ext cx="3101010" cy="1097280"/>
            <a:chOff x="2776452" y="1479665"/>
            <a:chExt cx="3101010" cy="1097280"/>
          </a:xfrm>
        </p:grpSpPr>
        <p:sp>
          <p:nvSpPr>
            <p:cNvPr id="7" name="Freeform 6">
              <a:extLst>
                <a:ext uri="{FF2B5EF4-FFF2-40B4-BE49-F238E27FC236}">
                  <a16:creationId xmlns:a16="http://schemas.microsoft.com/office/drawing/2014/main" id="{16C26EA6-0E28-A64E-AADF-CC44FA19C8CF}"/>
                </a:ext>
              </a:extLst>
            </p:cNvPr>
            <p:cNvSpPr/>
            <p:nvPr/>
          </p:nvSpPr>
          <p:spPr>
            <a:xfrm>
              <a:off x="2776452" y="1479665"/>
              <a:ext cx="3100647" cy="1097280"/>
            </a:xfrm>
            <a:custGeom>
              <a:avLst/>
              <a:gdLst>
                <a:gd name="connsiteX0" fmla="*/ 116378 w 3100647"/>
                <a:gd name="connsiteY0" fmla="*/ 0 h 1097280"/>
                <a:gd name="connsiteX1" fmla="*/ 3100647 w 3100647"/>
                <a:gd name="connsiteY1" fmla="*/ 66502 h 1097280"/>
                <a:gd name="connsiteX2" fmla="*/ 3009207 w 3100647"/>
                <a:gd name="connsiteY2" fmla="*/ 1097280 h 1097280"/>
                <a:gd name="connsiteX3" fmla="*/ 0 w 3100647"/>
                <a:gd name="connsiteY3" fmla="*/ 997528 h 1097280"/>
                <a:gd name="connsiteX4" fmla="*/ 116378 w 3100647"/>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647" h="1097280">
                  <a:moveTo>
                    <a:pt x="116378" y="0"/>
                  </a:moveTo>
                  <a:lnTo>
                    <a:pt x="3100647" y="66502"/>
                  </a:lnTo>
                  <a:lnTo>
                    <a:pt x="3009207" y="1097280"/>
                  </a:lnTo>
                  <a:lnTo>
                    <a:pt x="0" y="997528"/>
                  </a:lnTo>
                  <a:lnTo>
                    <a:pt x="116378"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564C8B-716A-B54C-9F81-14D71E99642A}"/>
                </a:ext>
              </a:extLst>
            </p:cNvPr>
            <p:cNvSpPr txBox="1"/>
            <p:nvPr/>
          </p:nvSpPr>
          <p:spPr>
            <a:xfrm>
              <a:off x="2834641" y="1537855"/>
              <a:ext cx="3042821" cy="954107"/>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Molecular formulae</a:t>
              </a:r>
            </a:p>
            <a:p>
              <a:pPr algn="l"/>
              <a:r>
                <a:rPr lang="en-US" sz="2800" dirty="0">
                  <a:latin typeface="Times New Roman" panose="02020603050405020304" pitchFamily="18" charset="0"/>
                  <a:cs typeface="Times New Roman" panose="02020603050405020304" pitchFamily="18" charset="0"/>
                </a:rPr>
                <a:t>HO?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 HO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p>
          </p:txBody>
        </p:sp>
      </p:grpSp>
      <p:grpSp>
        <p:nvGrpSpPr>
          <p:cNvPr id="26" name="Group 25">
            <a:extLst>
              <a:ext uri="{FF2B5EF4-FFF2-40B4-BE49-F238E27FC236}">
                <a16:creationId xmlns:a16="http://schemas.microsoft.com/office/drawing/2014/main" id="{869EF663-F019-C84A-B63B-29A0675AD31E}"/>
              </a:ext>
            </a:extLst>
          </p:cNvPr>
          <p:cNvGrpSpPr/>
          <p:nvPr/>
        </p:nvGrpSpPr>
        <p:grpSpPr>
          <a:xfrm>
            <a:off x="2776452" y="5225817"/>
            <a:ext cx="4095833" cy="1130531"/>
            <a:chOff x="2776452" y="5225817"/>
            <a:chExt cx="4095833" cy="1130531"/>
          </a:xfrm>
        </p:grpSpPr>
        <p:sp>
          <p:nvSpPr>
            <p:cNvPr id="19" name="Freeform 18">
              <a:extLst>
                <a:ext uri="{FF2B5EF4-FFF2-40B4-BE49-F238E27FC236}">
                  <a16:creationId xmlns:a16="http://schemas.microsoft.com/office/drawing/2014/main" id="{4CF938C4-8329-EC4F-A781-5C2D50EF14FD}"/>
                </a:ext>
              </a:extLst>
            </p:cNvPr>
            <p:cNvSpPr/>
            <p:nvPr/>
          </p:nvSpPr>
          <p:spPr>
            <a:xfrm flipV="1">
              <a:off x="2776452" y="5225817"/>
              <a:ext cx="4095833" cy="1130531"/>
            </a:xfrm>
            <a:custGeom>
              <a:avLst/>
              <a:gdLst>
                <a:gd name="connsiteX0" fmla="*/ 116378 w 3100647"/>
                <a:gd name="connsiteY0" fmla="*/ 0 h 1097280"/>
                <a:gd name="connsiteX1" fmla="*/ 3100647 w 3100647"/>
                <a:gd name="connsiteY1" fmla="*/ 66502 h 1097280"/>
                <a:gd name="connsiteX2" fmla="*/ 3009207 w 3100647"/>
                <a:gd name="connsiteY2" fmla="*/ 1097280 h 1097280"/>
                <a:gd name="connsiteX3" fmla="*/ 0 w 3100647"/>
                <a:gd name="connsiteY3" fmla="*/ 997528 h 1097280"/>
                <a:gd name="connsiteX4" fmla="*/ 116378 w 3100647"/>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647" h="1097280">
                  <a:moveTo>
                    <a:pt x="116378" y="0"/>
                  </a:moveTo>
                  <a:lnTo>
                    <a:pt x="3100647" y="66502"/>
                  </a:lnTo>
                  <a:lnTo>
                    <a:pt x="3009207" y="1097280"/>
                  </a:lnTo>
                  <a:lnTo>
                    <a:pt x="0" y="997528"/>
                  </a:lnTo>
                  <a:lnTo>
                    <a:pt x="116378"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8AA7503-266A-644C-9C27-29CDB6D0910F}"/>
                </a:ext>
              </a:extLst>
            </p:cNvPr>
            <p:cNvSpPr txBox="1"/>
            <p:nvPr/>
          </p:nvSpPr>
          <p:spPr>
            <a:xfrm>
              <a:off x="2951019" y="5286895"/>
              <a:ext cx="3921266" cy="954107"/>
            </a:xfrm>
            <a:prstGeom prst="rect">
              <a:avLst/>
            </a:prstGeom>
            <a:noFill/>
          </p:spPr>
          <p:txBody>
            <a:bodyPr wrap="none" rtlCol="0">
              <a:spAutoFit/>
            </a:bodyPr>
            <a:lstStyle/>
            <a:p>
              <a:pPr algn="l"/>
              <a:r>
                <a:rPr lang="en-US" sz="2800" dirty="0">
                  <a:latin typeface="Times New Roman" panose="02020603050405020304" pitchFamily="18" charset="0"/>
                  <a:cs typeface="Times New Roman" panose="02020603050405020304" pitchFamily="18" charset="0"/>
                </a:rPr>
                <a:t>Relative weights of atoms</a:t>
              </a:r>
            </a:p>
            <a:p>
              <a:pPr algn="l"/>
              <a:r>
                <a:rPr lang="en-US" sz="2800" dirty="0">
                  <a:latin typeface="Times New Roman" panose="02020603050405020304" pitchFamily="18" charset="0"/>
                  <a:cs typeface="Times New Roman" panose="02020603050405020304" pitchFamily="18" charset="0"/>
                </a:rPr>
                <a:t>1 to 1? 1 to 2? 1 to 16? …</a:t>
              </a:r>
            </a:p>
          </p:txBody>
        </p:sp>
      </p:grpSp>
      <p:grpSp>
        <p:nvGrpSpPr>
          <p:cNvPr id="27" name="Group 26">
            <a:extLst>
              <a:ext uri="{FF2B5EF4-FFF2-40B4-BE49-F238E27FC236}">
                <a16:creationId xmlns:a16="http://schemas.microsoft.com/office/drawing/2014/main" id="{E66C164F-E642-6F4D-8FBB-3806CB6AFF0E}"/>
              </a:ext>
            </a:extLst>
          </p:cNvPr>
          <p:cNvGrpSpPr/>
          <p:nvPr/>
        </p:nvGrpSpPr>
        <p:grpSpPr>
          <a:xfrm>
            <a:off x="3146175" y="2886476"/>
            <a:ext cx="4012642" cy="1881534"/>
            <a:chOff x="3146175" y="2886476"/>
            <a:chExt cx="4012642" cy="1881534"/>
          </a:xfrm>
        </p:grpSpPr>
        <p:sp>
          <p:nvSpPr>
            <p:cNvPr id="15" name="Down Arrow 14">
              <a:extLst>
                <a:ext uri="{FF2B5EF4-FFF2-40B4-BE49-F238E27FC236}">
                  <a16:creationId xmlns:a16="http://schemas.microsoft.com/office/drawing/2014/main" id="{C9A258A1-91D7-4948-BCBF-8759BDA4ECA0}"/>
                </a:ext>
              </a:extLst>
            </p:cNvPr>
            <p:cNvSpPr/>
            <p:nvPr/>
          </p:nvSpPr>
          <p:spPr>
            <a:xfrm>
              <a:off x="3146175" y="2949769"/>
              <a:ext cx="365760" cy="181824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A6638BAE-59CE-EF47-903C-CFF2275F15E9}"/>
                </a:ext>
              </a:extLst>
            </p:cNvPr>
            <p:cNvSpPr/>
            <p:nvPr/>
          </p:nvSpPr>
          <p:spPr>
            <a:xfrm rot="10800000">
              <a:off x="3672842" y="2886476"/>
              <a:ext cx="365760" cy="1818241"/>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4B60110-E4EE-A94A-B60E-4A0BC0994883}"/>
                </a:ext>
              </a:extLst>
            </p:cNvPr>
            <p:cNvSpPr txBox="1"/>
            <p:nvPr/>
          </p:nvSpPr>
          <p:spPr>
            <a:xfrm>
              <a:off x="4115995" y="3142464"/>
              <a:ext cx="3042822"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8 g of oxygen combing with 1 g of hydrogen to make water.</a:t>
              </a:r>
            </a:p>
          </p:txBody>
        </p:sp>
      </p:grpSp>
      <p:sp>
        <p:nvSpPr>
          <p:cNvPr id="22" name="TextBox 21">
            <a:extLst>
              <a:ext uri="{FF2B5EF4-FFF2-40B4-BE49-F238E27FC236}">
                <a16:creationId xmlns:a16="http://schemas.microsoft.com/office/drawing/2014/main" id="{ACD97B0D-FBAA-4047-A7BF-A33B5A951620}"/>
              </a:ext>
            </a:extLst>
          </p:cNvPr>
          <p:cNvSpPr txBox="1"/>
          <p:nvPr/>
        </p:nvSpPr>
        <p:spPr>
          <a:xfrm>
            <a:off x="360443" y="1904081"/>
            <a:ext cx="2054243"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Dalton knew NEITHER.</a:t>
            </a:r>
          </a:p>
        </p:txBody>
      </p:sp>
    </p:spTree>
    <p:extLst>
      <p:ext uri="{BB962C8B-B14F-4D97-AF65-F5344CB8AC3E}">
        <p14:creationId xmlns:p14="http://schemas.microsoft.com/office/powerpoint/2010/main" val="35009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8">
            <a:extLst>
              <a:ext uri="{FF2B5EF4-FFF2-40B4-BE49-F238E27FC236}">
                <a16:creationId xmlns:a16="http://schemas.microsoft.com/office/drawing/2014/main" id="{E34C1F3B-1D79-2941-AC15-C20B237EB727}"/>
              </a:ext>
            </a:extLst>
          </p:cNvPr>
          <p:cNvSpPr/>
          <p:nvPr/>
        </p:nvSpPr>
        <p:spPr>
          <a:xfrm>
            <a:off x="399393" y="190499"/>
            <a:ext cx="10954407" cy="866778"/>
          </a:xfrm>
          <a:custGeom>
            <a:avLst/>
            <a:gdLst>
              <a:gd name="connsiteX0" fmla="*/ 288324 w 7091405"/>
              <a:gd name="connsiteY0" fmla="*/ 0 h 624703"/>
              <a:gd name="connsiteX1" fmla="*/ 7036486 w 7091405"/>
              <a:gd name="connsiteY1" fmla="*/ 185352 h 624703"/>
              <a:gd name="connsiteX2" fmla="*/ 7091405 w 7091405"/>
              <a:gd name="connsiteY2" fmla="*/ 569784 h 624703"/>
              <a:gd name="connsiteX3" fmla="*/ 0 w 7091405"/>
              <a:gd name="connsiteY3" fmla="*/ 624703 h 624703"/>
              <a:gd name="connsiteX4" fmla="*/ 288324 w 7091405"/>
              <a:gd name="connsiteY4" fmla="*/ 0 h 624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1405" h="624703">
                <a:moveTo>
                  <a:pt x="288324" y="0"/>
                </a:moveTo>
                <a:lnTo>
                  <a:pt x="7036486" y="185352"/>
                </a:lnTo>
                <a:lnTo>
                  <a:pt x="7091405" y="569784"/>
                </a:lnTo>
                <a:lnTo>
                  <a:pt x="0" y="624703"/>
                </a:lnTo>
                <a:lnTo>
                  <a:pt x="288324"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79" name="Title 1">
            <a:extLst>
              <a:ext uri="{FF2B5EF4-FFF2-40B4-BE49-F238E27FC236}">
                <a16:creationId xmlns:a16="http://schemas.microsoft.com/office/drawing/2014/main" id="{DABE2B0E-F953-FB40-807E-4D0994F8BB4D}"/>
              </a:ext>
            </a:extLst>
          </p:cNvPr>
          <p:cNvSpPr>
            <a:spLocks noGrp="1"/>
          </p:cNvSpPr>
          <p:nvPr>
            <p:ph type="title"/>
          </p:nvPr>
        </p:nvSpPr>
        <p:spPr>
          <a:xfrm>
            <a:off x="765175" y="257967"/>
            <a:ext cx="10515600" cy="785814"/>
          </a:xfrm>
        </p:spPr>
        <p:txBody>
          <a:bodyPr>
            <a:normAutofit fontScale="90000"/>
          </a:bodyPr>
          <a:lstStyle/>
          <a:p>
            <a:r>
              <a:rPr lang="en-US" altLang="en-US" dirty="0">
                <a:latin typeface="Times" pitchFamily="2" charset="0"/>
                <a:ea typeface="ＭＳ Ｐゴシック" panose="020B0600070205080204" pitchFamily="34" charset="-128"/>
              </a:rPr>
              <a:t>Avogadro’s </a:t>
            </a:r>
            <a:r>
              <a:rPr lang="en-US" altLang="en-US" sz="5400" i="1" dirty="0">
                <a:latin typeface="Times" pitchFamily="2" charset="0"/>
                <a:ea typeface="ＭＳ Ｐゴシック" panose="020B0600070205080204" pitchFamily="34" charset="-128"/>
              </a:rPr>
              <a:t>hypothesis</a:t>
            </a:r>
            <a:r>
              <a:rPr lang="en-US" altLang="en-US" dirty="0">
                <a:latin typeface="Times" pitchFamily="2" charset="0"/>
                <a:ea typeface="ＭＳ Ｐゴシック" panose="020B0600070205080204" pitchFamily="34" charset="-128"/>
              </a:rPr>
              <a:t> breaks the circle</a:t>
            </a:r>
          </a:p>
        </p:txBody>
      </p:sp>
      <p:sp>
        <p:nvSpPr>
          <p:cNvPr id="50180" name="Content Placeholder 2">
            <a:extLst>
              <a:ext uri="{FF2B5EF4-FFF2-40B4-BE49-F238E27FC236}">
                <a16:creationId xmlns:a16="http://schemas.microsoft.com/office/drawing/2014/main" id="{2094AA7F-235E-EE45-BC80-02E8C152FF84}"/>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50181" name="Slide Number Placeholder 3">
            <a:extLst>
              <a:ext uri="{FF2B5EF4-FFF2-40B4-BE49-F238E27FC236}">
                <a16:creationId xmlns:a16="http://schemas.microsoft.com/office/drawing/2014/main" id="{D944B97E-DBDE-9E4A-8E1C-CA001A97FB3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9121EA9-9ADE-DB40-9392-94629CD9D8EF}" type="slidenum">
              <a:rPr lang="en-US" altLang="en-US" sz="1200">
                <a:solidFill>
                  <a:srgbClr val="898989"/>
                </a:solidFill>
                <a:latin typeface="Times" pitchFamily="2" charset="0"/>
              </a:rPr>
              <a:pPr eaLnBrk="1" hangingPunct="1"/>
              <a:t>33</a:t>
            </a:fld>
            <a:endParaRPr lang="en-US" altLang="en-US" sz="1200">
              <a:solidFill>
                <a:srgbClr val="898989"/>
              </a:solidFill>
              <a:latin typeface="Times" pitchFamily="2" charset="0"/>
            </a:endParaRPr>
          </a:p>
        </p:txBody>
      </p:sp>
      <p:sp>
        <p:nvSpPr>
          <p:cNvPr id="5" name="Rectangle 4">
            <a:extLst>
              <a:ext uri="{FF2B5EF4-FFF2-40B4-BE49-F238E27FC236}">
                <a16:creationId xmlns:a16="http://schemas.microsoft.com/office/drawing/2014/main" id="{EB35DACC-6090-D648-881C-2C4D33ACF715}"/>
              </a:ext>
            </a:extLst>
          </p:cNvPr>
          <p:cNvSpPr/>
          <p:nvPr/>
        </p:nvSpPr>
        <p:spPr>
          <a:xfrm>
            <a:off x="4327526" y="4471004"/>
            <a:ext cx="1249363" cy="1144587"/>
          </a:xfrm>
          <a:prstGeom prst="rect">
            <a:avLst/>
          </a:prstGeom>
          <a:solidFill>
            <a:srgbClr val="C8FFC8"/>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183" name="TextBox 5">
            <a:extLst>
              <a:ext uri="{FF2B5EF4-FFF2-40B4-BE49-F238E27FC236}">
                <a16:creationId xmlns:a16="http://schemas.microsoft.com/office/drawing/2014/main" id="{AD3B5FC8-FB0F-4D44-B581-BDCB8F819F96}"/>
              </a:ext>
            </a:extLst>
          </p:cNvPr>
          <p:cNvSpPr txBox="1">
            <a:spLocks noChangeArrowheads="1"/>
          </p:cNvSpPr>
          <p:nvPr/>
        </p:nvSpPr>
        <p:spPr bwMode="auto">
          <a:xfrm>
            <a:off x="795338" y="4709128"/>
            <a:ext cx="3225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latin typeface="Times" pitchFamily="2" charset="0"/>
              </a:rPr>
              <a:t>Measured ratio of densities of two gases</a:t>
            </a:r>
          </a:p>
        </p:txBody>
      </p:sp>
      <p:sp>
        <p:nvSpPr>
          <p:cNvPr id="7" name="TextBox 6">
            <a:extLst>
              <a:ext uri="{FF2B5EF4-FFF2-40B4-BE49-F238E27FC236}">
                <a16:creationId xmlns:a16="http://schemas.microsoft.com/office/drawing/2014/main" id="{B6B7BD3E-0822-4F46-9927-1DC02DD5A869}"/>
              </a:ext>
            </a:extLst>
          </p:cNvPr>
          <p:cNvSpPr txBox="1">
            <a:spLocks noChangeArrowheads="1"/>
          </p:cNvSpPr>
          <p:nvPr/>
        </p:nvSpPr>
        <p:spPr bwMode="auto">
          <a:xfrm>
            <a:off x="3222626" y="3164491"/>
            <a:ext cx="31035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Avogadro’s hypothesis: equal volumes of gases have the same number of molecules.</a:t>
            </a:r>
          </a:p>
        </p:txBody>
      </p:sp>
      <p:sp>
        <p:nvSpPr>
          <p:cNvPr id="9" name="Rectangle 8">
            <a:extLst>
              <a:ext uri="{FF2B5EF4-FFF2-40B4-BE49-F238E27FC236}">
                <a16:creationId xmlns:a16="http://schemas.microsoft.com/office/drawing/2014/main" id="{05DB8341-0D78-2445-9FE6-F40B64FC7905}"/>
              </a:ext>
            </a:extLst>
          </p:cNvPr>
          <p:cNvSpPr/>
          <p:nvPr/>
        </p:nvSpPr>
        <p:spPr>
          <a:xfrm>
            <a:off x="5900738" y="4464654"/>
            <a:ext cx="1249362" cy="1144587"/>
          </a:xfrm>
          <a:prstGeom prst="rect">
            <a:avLst/>
          </a:prstGeom>
          <a:solidFill>
            <a:srgbClr val="FFCA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 name="Group 39">
            <a:extLst>
              <a:ext uri="{FF2B5EF4-FFF2-40B4-BE49-F238E27FC236}">
                <a16:creationId xmlns:a16="http://schemas.microsoft.com/office/drawing/2014/main" id="{08FDF716-9CC1-494C-8349-87EA96028466}"/>
              </a:ext>
            </a:extLst>
          </p:cNvPr>
          <p:cNvGrpSpPr>
            <a:grpSpLocks/>
          </p:cNvGrpSpPr>
          <p:nvPr/>
        </p:nvGrpSpPr>
        <p:grpSpPr bwMode="auto">
          <a:xfrm>
            <a:off x="765175" y="1588103"/>
            <a:ext cx="6356350" cy="2978150"/>
            <a:chOff x="254000" y="1903294"/>
            <a:chExt cx="6356867" cy="2977625"/>
          </a:xfrm>
        </p:grpSpPr>
        <p:sp>
          <p:nvSpPr>
            <p:cNvPr id="50187" name="TextBox 7">
              <a:extLst>
                <a:ext uri="{FF2B5EF4-FFF2-40B4-BE49-F238E27FC236}">
                  <a16:creationId xmlns:a16="http://schemas.microsoft.com/office/drawing/2014/main" id="{CB71ED65-CF41-6A42-8669-44CC75309FF6}"/>
                </a:ext>
              </a:extLst>
            </p:cNvPr>
            <p:cNvSpPr txBox="1">
              <a:spLocks noChangeArrowheads="1"/>
            </p:cNvSpPr>
            <p:nvPr/>
          </p:nvSpPr>
          <p:spPr bwMode="auto">
            <a:xfrm>
              <a:off x="254000" y="1977080"/>
              <a:ext cx="32745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latin typeface="Times" pitchFamily="2" charset="0"/>
                </a:rPr>
                <a:t>Ratio of molecular weights of the two gases.</a:t>
              </a:r>
            </a:p>
          </p:txBody>
        </p:sp>
        <p:sp>
          <p:nvSpPr>
            <p:cNvPr id="10" name="Rectangle 9">
              <a:extLst>
                <a:ext uri="{FF2B5EF4-FFF2-40B4-BE49-F238E27FC236}">
                  <a16:creationId xmlns:a16="http://schemas.microsoft.com/office/drawing/2014/main" id="{F0020B75-9A8B-CB44-BD0E-6283B6B9F473}"/>
                </a:ext>
              </a:extLst>
            </p:cNvPr>
            <p:cNvSpPr/>
            <p:nvPr/>
          </p:nvSpPr>
          <p:spPr>
            <a:xfrm>
              <a:off x="3789651" y="1909643"/>
              <a:ext cx="1249464" cy="1145973"/>
            </a:xfrm>
            <a:prstGeom prst="rect">
              <a:avLst/>
            </a:prstGeom>
            <a:solidFill>
              <a:srgbClr val="C8FFC8"/>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112E74C6-1E60-4643-9FF5-F17342034267}"/>
                </a:ext>
              </a:extLst>
            </p:cNvPr>
            <p:cNvSpPr/>
            <p:nvPr/>
          </p:nvSpPr>
          <p:spPr>
            <a:xfrm>
              <a:off x="5361403" y="1903294"/>
              <a:ext cx="1249464" cy="1144385"/>
            </a:xfrm>
            <a:prstGeom prst="rect">
              <a:avLst/>
            </a:prstGeom>
            <a:solidFill>
              <a:srgbClr val="FFCAFF"/>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EA4773EE-D87C-E744-8645-5181518CD3DC}"/>
                </a:ext>
              </a:extLst>
            </p:cNvPr>
            <p:cNvSpPr/>
            <p:nvPr/>
          </p:nvSpPr>
          <p:spPr>
            <a:xfrm>
              <a:off x="3959526" y="2066777"/>
              <a:ext cx="85732" cy="8729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BF651AA4-C95D-9C49-810F-580B66648861}"/>
                </a:ext>
              </a:extLst>
            </p:cNvPr>
            <p:cNvSpPr/>
            <p:nvPr/>
          </p:nvSpPr>
          <p:spPr>
            <a:xfrm>
              <a:off x="4051609" y="2222325"/>
              <a:ext cx="85732" cy="8729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07297276-D271-3C4D-A4D3-227750508BD6}"/>
                </a:ext>
              </a:extLst>
            </p:cNvPr>
            <p:cNvSpPr/>
            <p:nvPr/>
          </p:nvSpPr>
          <p:spPr>
            <a:xfrm>
              <a:off x="4340557" y="2458821"/>
              <a:ext cx="85732" cy="857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81003D2D-E356-2D4B-9453-FB9714FAF106}"/>
                </a:ext>
              </a:extLst>
            </p:cNvPr>
            <p:cNvSpPr/>
            <p:nvPr/>
          </p:nvSpPr>
          <p:spPr>
            <a:xfrm>
              <a:off x="4334207" y="2222325"/>
              <a:ext cx="85732" cy="8729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a:extLst>
                <a:ext uri="{FF2B5EF4-FFF2-40B4-BE49-F238E27FC236}">
                  <a16:creationId xmlns:a16="http://schemas.microsoft.com/office/drawing/2014/main" id="{EC1E0EBA-DCDC-F24F-B0C0-FF59EA3E42BA}"/>
                </a:ext>
              </a:extLst>
            </p:cNvPr>
            <p:cNvSpPr/>
            <p:nvPr/>
          </p:nvSpPr>
          <p:spPr>
            <a:xfrm>
              <a:off x="4099238" y="2474693"/>
              <a:ext cx="85732" cy="857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a:extLst>
                <a:ext uri="{FF2B5EF4-FFF2-40B4-BE49-F238E27FC236}">
                  <a16:creationId xmlns:a16="http://schemas.microsoft.com/office/drawing/2014/main" id="{A02973D2-8F89-3B44-9C87-B65B50B54FA1}"/>
                </a:ext>
              </a:extLst>
            </p:cNvPr>
            <p:cNvSpPr/>
            <p:nvPr/>
          </p:nvSpPr>
          <p:spPr>
            <a:xfrm>
              <a:off x="4299279" y="2041382"/>
              <a:ext cx="85732" cy="8729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Oval 17">
              <a:extLst>
                <a:ext uri="{FF2B5EF4-FFF2-40B4-BE49-F238E27FC236}">
                  <a16:creationId xmlns:a16="http://schemas.microsoft.com/office/drawing/2014/main" id="{6C7BFE59-86AA-D54A-B7A7-29FBB68A36D7}"/>
                </a:ext>
              </a:extLst>
            </p:cNvPr>
            <p:cNvSpPr/>
            <p:nvPr/>
          </p:nvSpPr>
          <p:spPr>
            <a:xfrm>
              <a:off x="3864269" y="2519135"/>
              <a:ext cx="85732" cy="857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a:extLst>
                <a:ext uri="{FF2B5EF4-FFF2-40B4-BE49-F238E27FC236}">
                  <a16:creationId xmlns:a16="http://schemas.microsoft.com/office/drawing/2014/main" id="{E2C0034E-F1F7-164C-942D-688A29265678}"/>
                </a:ext>
              </a:extLst>
            </p:cNvPr>
            <p:cNvSpPr/>
            <p:nvPr/>
          </p:nvSpPr>
          <p:spPr>
            <a:xfrm>
              <a:off x="4111939" y="2785788"/>
              <a:ext cx="85732" cy="857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Oval 19">
              <a:extLst>
                <a:ext uri="{FF2B5EF4-FFF2-40B4-BE49-F238E27FC236}">
                  <a16:creationId xmlns:a16="http://schemas.microsoft.com/office/drawing/2014/main" id="{D423AD8B-1D01-C64B-AED7-D04BF3BEF82F}"/>
                </a:ext>
              </a:extLst>
            </p:cNvPr>
            <p:cNvSpPr/>
            <p:nvPr/>
          </p:nvSpPr>
          <p:spPr>
            <a:xfrm>
              <a:off x="4413588" y="2700079"/>
              <a:ext cx="85732" cy="857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Oval 20">
              <a:extLst>
                <a:ext uri="{FF2B5EF4-FFF2-40B4-BE49-F238E27FC236}">
                  <a16:creationId xmlns:a16="http://schemas.microsoft.com/office/drawing/2014/main" id="{40860C92-6987-F046-968F-EC33D2CDCC04}"/>
                </a:ext>
              </a:extLst>
            </p:cNvPr>
            <p:cNvSpPr/>
            <p:nvPr/>
          </p:nvSpPr>
          <p:spPr>
            <a:xfrm>
              <a:off x="4591403" y="2563578"/>
              <a:ext cx="85732" cy="857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Oval 21">
              <a:extLst>
                <a:ext uri="{FF2B5EF4-FFF2-40B4-BE49-F238E27FC236}">
                  <a16:creationId xmlns:a16="http://schemas.microsoft.com/office/drawing/2014/main" id="{9D9298F6-5761-F54D-978C-4A2A25F96AB5}"/>
                </a:ext>
              </a:extLst>
            </p:cNvPr>
            <p:cNvSpPr/>
            <p:nvPr/>
          </p:nvSpPr>
          <p:spPr>
            <a:xfrm>
              <a:off x="4673959" y="2231848"/>
              <a:ext cx="85732" cy="8729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Oval 22">
              <a:extLst>
                <a:ext uri="{FF2B5EF4-FFF2-40B4-BE49-F238E27FC236}">
                  <a16:creationId xmlns:a16="http://schemas.microsoft.com/office/drawing/2014/main" id="{886E1000-5265-DD4F-9ADE-BAB540B3F5CA}"/>
                </a:ext>
              </a:extLst>
            </p:cNvPr>
            <p:cNvSpPr/>
            <p:nvPr/>
          </p:nvSpPr>
          <p:spPr>
            <a:xfrm>
              <a:off x="4791444" y="2474693"/>
              <a:ext cx="85732" cy="857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Oval 23">
              <a:extLst>
                <a:ext uri="{FF2B5EF4-FFF2-40B4-BE49-F238E27FC236}">
                  <a16:creationId xmlns:a16="http://schemas.microsoft.com/office/drawing/2014/main" id="{4B1D51DC-621B-144E-A9C9-D38726446300}"/>
                </a:ext>
              </a:extLst>
            </p:cNvPr>
            <p:cNvSpPr/>
            <p:nvPr/>
          </p:nvSpPr>
          <p:spPr>
            <a:xfrm>
              <a:off x="4778743" y="2795312"/>
              <a:ext cx="85732" cy="8571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a:extLst>
                <a:ext uri="{FF2B5EF4-FFF2-40B4-BE49-F238E27FC236}">
                  <a16:creationId xmlns:a16="http://schemas.microsoft.com/office/drawing/2014/main" id="{D5A3C227-2B6C-A446-95E3-6635D803F805}"/>
                </a:ext>
              </a:extLst>
            </p:cNvPr>
            <p:cNvSpPr/>
            <p:nvPr/>
          </p:nvSpPr>
          <p:spPr>
            <a:xfrm>
              <a:off x="5543980" y="2082649"/>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Oval 25">
              <a:extLst>
                <a:ext uri="{FF2B5EF4-FFF2-40B4-BE49-F238E27FC236}">
                  <a16:creationId xmlns:a16="http://schemas.microsoft.com/office/drawing/2014/main" id="{9C74B48D-6B95-0946-8365-796CE56F75E8}"/>
                </a:ext>
              </a:extLst>
            </p:cNvPr>
            <p:cNvSpPr/>
            <p:nvPr/>
          </p:nvSpPr>
          <p:spPr>
            <a:xfrm>
              <a:off x="5636063" y="2238197"/>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Oval 26">
              <a:extLst>
                <a:ext uri="{FF2B5EF4-FFF2-40B4-BE49-F238E27FC236}">
                  <a16:creationId xmlns:a16="http://schemas.microsoft.com/office/drawing/2014/main" id="{2366952C-88A5-524A-B67E-7D8EBFFC2469}"/>
                </a:ext>
              </a:extLst>
            </p:cNvPr>
            <p:cNvSpPr/>
            <p:nvPr/>
          </p:nvSpPr>
          <p:spPr>
            <a:xfrm>
              <a:off x="5925011" y="2473106"/>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a:extLst>
                <a:ext uri="{FF2B5EF4-FFF2-40B4-BE49-F238E27FC236}">
                  <a16:creationId xmlns:a16="http://schemas.microsoft.com/office/drawing/2014/main" id="{2E0D0197-85DC-A041-8E80-39BDA9F05734}"/>
                </a:ext>
              </a:extLst>
            </p:cNvPr>
            <p:cNvSpPr/>
            <p:nvPr/>
          </p:nvSpPr>
          <p:spPr>
            <a:xfrm>
              <a:off x="5918661" y="2238197"/>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Oval 28">
              <a:extLst>
                <a:ext uri="{FF2B5EF4-FFF2-40B4-BE49-F238E27FC236}">
                  <a16:creationId xmlns:a16="http://schemas.microsoft.com/office/drawing/2014/main" id="{B3AFBD02-E0C4-824F-B671-C5E820CAF6B8}"/>
                </a:ext>
              </a:extLst>
            </p:cNvPr>
            <p:cNvSpPr/>
            <p:nvPr/>
          </p:nvSpPr>
          <p:spPr>
            <a:xfrm>
              <a:off x="5683692" y="2488978"/>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Oval 29">
              <a:extLst>
                <a:ext uri="{FF2B5EF4-FFF2-40B4-BE49-F238E27FC236}">
                  <a16:creationId xmlns:a16="http://schemas.microsoft.com/office/drawing/2014/main" id="{86436CB9-9892-1C4E-8489-838B75234107}"/>
                </a:ext>
              </a:extLst>
            </p:cNvPr>
            <p:cNvSpPr/>
            <p:nvPr/>
          </p:nvSpPr>
          <p:spPr>
            <a:xfrm>
              <a:off x="5883733" y="2057254"/>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Oval 30">
              <a:extLst>
                <a:ext uri="{FF2B5EF4-FFF2-40B4-BE49-F238E27FC236}">
                  <a16:creationId xmlns:a16="http://schemas.microsoft.com/office/drawing/2014/main" id="{94EA22E6-870F-964B-AA8E-3E111E123C46}"/>
                </a:ext>
              </a:extLst>
            </p:cNvPr>
            <p:cNvSpPr/>
            <p:nvPr/>
          </p:nvSpPr>
          <p:spPr>
            <a:xfrm>
              <a:off x="5448722" y="2533420"/>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Oval 31">
              <a:extLst>
                <a:ext uri="{FF2B5EF4-FFF2-40B4-BE49-F238E27FC236}">
                  <a16:creationId xmlns:a16="http://schemas.microsoft.com/office/drawing/2014/main" id="{C477E48D-31A8-854D-8549-4F8756B4A7BD}"/>
                </a:ext>
              </a:extLst>
            </p:cNvPr>
            <p:cNvSpPr/>
            <p:nvPr/>
          </p:nvSpPr>
          <p:spPr>
            <a:xfrm>
              <a:off x="5696393" y="2800073"/>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Oval 32">
              <a:extLst>
                <a:ext uri="{FF2B5EF4-FFF2-40B4-BE49-F238E27FC236}">
                  <a16:creationId xmlns:a16="http://schemas.microsoft.com/office/drawing/2014/main" id="{90261749-5D19-9445-977E-CA5D5851A628}"/>
                </a:ext>
              </a:extLst>
            </p:cNvPr>
            <p:cNvSpPr/>
            <p:nvPr/>
          </p:nvSpPr>
          <p:spPr>
            <a:xfrm>
              <a:off x="5998042" y="2714363"/>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Oval 33">
              <a:extLst>
                <a:ext uri="{FF2B5EF4-FFF2-40B4-BE49-F238E27FC236}">
                  <a16:creationId xmlns:a16="http://schemas.microsoft.com/office/drawing/2014/main" id="{89226A82-A364-2249-B0E3-71D348BDDBA7}"/>
                </a:ext>
              </a:extLst>
            </p:cNvPr>
            <p:cNvSpPr/>
            <p:nvPr/>
          </p:nvSpPr>
          <p:spPr>
            <a:xfrm>
              <a:off x="6175857" y="2577862"/>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Oval 34">
              <a:extLst>
                <a:ext uri="{FF2B5EF4-FFF2-40B4-BE49-F238E27FC236}">
                  <a16:creationId xmlns:a16="http://schemas.microsoft.com/office/drawing/2014/main" id="{1ADB21B6-DF7A-3244-A833-28B342854713}"/>
                </a:ext>
              </a:extLst>
            </p:cNvPr>
            <p:cNvSpPr/>
            <p:nvPr/>
          </p:nvSpPr>
          <p:spPr>
            <a:xfrm>
              <a:off x="6258413" y="2247720"/>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Oval 35">
              <a:extLst>
                <a:ext uri="{FF2B5EF4-FFF2-40B4-BE49-F238E27FC236}">
                  <a16:creationId xmlns:a16="http://schemas.microsoft.com/office/drawing/2014/main" id="{AE2C027B-952C-EB45-9702-2EE0CF4342EE}"/>
                </a:ext>
              </a:extLst>
            </p:cNvPr>
            <p:cNvSpPr/>
            <p:nvPr/>
          </p:nvSpPr>
          <p:spPr>
            <a:xfrm>
              <a:off x="6375898" y="2488978"/>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Oval 36">
              <a:extLst>
                <a:ext uri="{FF2B5EF4-FFF2-40B4-BE49-F238E27FC236}">
                  <a16:creationId xmlns:a16="http://schemas.microsoft.com/office/drawing/2014/main" id="{57CAD860-D59C-6140-87EE-8BC93AB62281}"/>
                </a:ext>
              </a:extLst>
            </p:cNvPr>
            <p:cNvSpPr/>
            <p:nvPr/>
          </p:nvSpPr>
          <p:spPr>
            <a:xfrm>
              <a:off x="6363197" y="2809596"/>
              <a:ext cx="44454" cy="46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Up Arrow 37">
              <a:extLst>
                <a:ext uri="{FF2B5EF4-FFF2-40B4-BE49-F238E27FC236}">
                  <a16:creationId xmlns:a16="http://schemas.microsoft.com/office/drawing/2014/main" id="{1F13FAEC-1866-2A42-ADCB-F3680B687107}"/>
                </a:ext>
              </a:extLst>
            </p:cNvPr>
            <p:cNvSpPr/>
            <p:nvPr/>
          </p:nvSpPr>
          <p:spPr>
            <a:xfrm>
              <a:off x="1813052" y="3068314"/>
              <a:ext cx="679505" cy="181260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 name="TextBox 2">
            <a:extLst>
              <a:ext uri="{FF2B5EF4-FFF2-40B4-BE49-F238E27FC236}">
                <a16:creationId xmlns:a16="http://schemas.microsoft.com/office/drawing/2014/main" id="{8BBB6587-0B87-0044-841A-41B7F412A157}"/>
              </a:ext>
            </a:extLst>
          </p:cNvPr>
          <p:cNvSpPr txBox="1"/>
          <p:nvPr/>
        </p:nvSpPr>
        <p:spPr>
          <a:xfrm>
            <a:off x="8474077" y="3970891"/>
            <a:ext cx="3548063" cy="2308324"/>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…and more hypotheses:</a:t>
            </a:r>
          </a:p>
          <a:p>
            <a:pPr algn="l"/>
            <a:r>
              <a:rPr lang="en-US" sz="2400" dirty="0">
                <a:latin typeface="Times New Roman" panose="02020603050405020304" pitchFamily="18" charset="0"/>
                <a:cs typeface="Times New Roman" panose="02020603050405020304" pitchFamily="18" charset="0"/>
              </a:rPr>
              <a:t>Dulong-Petit law of specific heats, </a:t>
            </a:r>
            <a:r>
              <a:rPr lang="en-US" sz="2400" dirty="0" err="1">
                <a:latin typeface="Times New Roman" panose="02020603050405020304" pitchFamily="18" charset="0"/>
                <a:cs typeface="Times New Roman" panose="02020603050405020304" pitchFamily="18" charset="0"/>
              </a:rPr>
              <a:t>Mitscherlich’s</a:t>
            </a:r>
            <a:r>
              <a:rPr lang="en-US" sz="2400" dirty="0">
                <a:latin typeface="Times New Roman" panose="02020603050405020304" pitchFamily="18" charset="0"/>
                <a:cs typeface="Times New Roman" panose="02020603050405020304" pitchFamily="18" charset="0"/>
              </a:rPr>
              <a:t> law of isomorphism.</a:t>
            </a:r>
          </a:p>
          <a:p>
            <a:pPr algn="l"/>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5132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050064D-71C2-D54F-AA1F-99144EA57CF2}"/>
              </a:ext>
            </a:extLst>
          </p:cNvPr>
          <p:cNvSpPr>
            <a:spLocks noGrp="1"/>
          </p:cNvSpPr>
          <p:nvPr>
            <p:ph type="title"/>
          </p:nvPr>
        </p:nvSpPr>
        <p:spPr>
          <a:xfrm>
            <a:off x="1639711" y="379754"/>
            <a:ext cx="9304063" cy="874712"/>
          </a:xfrm>
        </p:spPr>
        <p:txBody>
          <a:bodyPr>
            <a:normAutofit fontScale="90000"/>
          </a:bodyPr>
          <a:lstStyle/>
          <a:p>
            <a:pPr algn="ctr"/>
            <a:r>
              <a:rPr lang="en-US" altLang="en-US" dirty="0">
                <a:latin typeface="Times" pitchFamily="2" charset="0"/>
                <a:ea typeface="ＭＳ Ｐゴシック" panose="020B0600070205080204" pitchFamily="34" charset="-128"/>
              </a:rPr>
              <a:t>Resolution: </a:t>
            </a:r>
            <a:r>
              <a:rPr lang="en-US" altLang="en-US" dirty="0">
                <a:latin typeface="Times" pitchFamily="2" charset="0"/>
              </a:rPr>
              <a:t>Dalton 1808 to Cannizzaro 1858</a:t>
            </a:r>
            <a:br>
              <a:rPr lang="en-US" altLang="en-US" dirty="0">
                <a:latin typeface="Times" pitchFamily="2" charset="0"/>
              </a:rPr>
            </a:br>
            <a:endParaRPr lang="en-US" altLang="en-US" dirty="0">
              <a:latin typeface="Times" pitchFamily="2" charset="0"/>
              <a:ea typeface="ＭＳ Ｐゴシック" panose="020B0600070205080204" pitchFamily="34" charset="-128"/>
            </a:endParaRPr>
          </a:p>
        </p:txBody>
      </p:sp>
      <p:sp>
        <p:nvSpPr>
          <p:cNvPr id="49155" name="Content Placeholder 2">
            <a:extLst>
              <a:ext uri="{FF2B5EF4-FFF2-40B4-BE49-F238E27FC236}">
                <a16:creationId xmlns:a16="http://schemas.microsoft.com/office/drawing/2014/main" id="{CF524A27-9345-0E46-AA1F-4D656589A9B1}"/>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49156" name="Slide Number Placeholder 3">
            <a:extLst>
              <a:ext uri="{FF2B5EF4-FFF2-40B4-BE49-F238E27FC236}">
                <a16:creationId xmlns:a16="http://schemas.microsoft.com/office/drawing/2014/main" id="{F9C4C165-2B17-FC4A-B2AE-DB61A5DC457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5BC70FE-0329-A24D-8855-BE37F6E4DE32}" type="slidenum">
              <a:rPr lang="en-US" altLang="en-US" sz="1200">
                <a:solidFill>
                  <a:srgbClr val="898989"/>
                </a:solidFill>
                <a:latin typeface="Times" pitchFamily="2" charset="0"/>
              </a:rPr>
              <a:pPr eaLnBrk="1" hangingPunct="1"/>
              <a:t>34</a:t>
            </a:fld>
            <a:endParaRPr lang="en-US" altLang="en-US" sz="1200">
              <a:solidFill>
                <a:srgbClr val="898989"/>
              </a:solidFill>
              <a:latin typeface="Times" pitchFamily="2" charset="0"/>
            </a:endParaRPr>
          </a:p>
        </p:txBody>
      </p:sp>
      <p:pic>
        <p:nvPicPr>
          <p:cNvPr id="5" name="Picture 4" descr="CL_commons_vaulted_ceiling.jpg">
            <a:extLst>
              <a:ext uri="{FF2B5EF4-FFF2-40B4-BE49-F238E27FC236}">
                <a16:creationId xmlns:a16="http://schemas.microsoft.com/office/drawing/2014/main" id="{9F38F883-E49E-5F43-B603-59D51919C795}"/>
              </a:ext>
            </a:extLst>
          </p:cNvPr>
          <p:cNvPicPr>
            <a:picLocks noChangeAspect="1"/>
          </p:cNvPicPr>
          <p:nvPr/>
        </p:nvPicPr>
        <p:blipFill>
          <a:blip r:embed="rId2">
            <a:alphaModFix amt="30000"/>
          </a:blip>
          <a:srcRect/>
          <a:stretch>
            <a:fillRect/>
          </a:stretch>
        </p:blipFill>
        <p:spPr bwMode="auto">
          <a:xfrm>
            <a:off x="1852788" y="842869"/>
            <a:ext cx="8425986" cy="5614736"/>
          </a:xfrm>
          <a:prstGeom prst="rect">
            <a:avLst/>
          </a:prstGeom>
          <a:noFill/>
          <a:ln w="9525">
            <a:noFill/>
            <a:miter lim="800000"/>
            <a:headEnd/>
            <a:tailEnd/>
          </a:ln>
          <a:effectLst>
            <a:softEdge rad="254000"/>
          </a:effectLst>
        </p:spPr>
      </p:pic>
      <p:grpSp>
        <p:nvGrpSpPr>
          <p:cNvPr id="2" name="Group 41">
            <a:extLst>
              <a:ext uri="{FF2B5EF4-FFF2-40B4-BE49-F238E27FC236}">
                <a16:creationId xmlns:a16="http://schemas.microsoft.com/office/drawing/2014/main" id="{CA75F889-AB8D-4342-91D9-F89DBB8A9DB2}"/>
              </a:ext>
            </a:extLst>
          </p:cNvPr>
          <p:cNvGrpSpPr>
            <a:grpSpLocks/>
          </p:cNvGrpSpPr>
          <p:nvPr/>
        </p:nvGrpSpPr>
        <p:grpSpPr bwMode="auto">
          <a:xfrm>
            <a:off x="2014538" y="4538663"/>
            <a:ext cx="8005762" cy="1204912"/>
            <a:chOff x="489958" y="4538690"/>
            <a:chExt cx="8006942" cy="1205590"/>
          </a:xfrm>
        </p:grpSpPr>
        <p:sp>
          <p:nvSpPr>
            <p:cNvPr id="13" name="Freeform 12">
              <a:extLst>
                <a:ext uri="{FF2B5EF4-FFF2-40B4-BE49-F238E27FC236}">
                  <a16:creationId xmlns:a16="http://schemas.microsoft.com/office/drawing/2014/main" id="{FBC4869E-1C07-874A-AE0C-A517264BF5BC}"/>
                </a:ext>
              </a:extLst>
            </p:cNvPr>
            <p:cNvSpPr/>
            <p:nvPr/>
          </p:nvSpPr>
          <p:spPr>
            <a:xfrm>
              <a:off x="658258" y="4538690"/>
              <a:ext cx="2435584" cy="1205590"/>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91" name="TextBox 5">
              <a:extLst>
                <a:ext uri="{FF2B5EF4-FFF2-40B4-BE49-F238E27FC236}">
                  <a16:creationId xmlns:a16="http://schemas.microsoft.com/office/drawing/2014/main" id="{D851F10C-72FC-9440-9C31-650FFEC5C90E}"/>
                </a:ext>
              </a:extLst>
            </p:cNvPr>
            <p:cNvSpPr txBox="1">
              <a:spLocks noChangeArrowheads="1"/>
            </p:cNvSpPr>
            <p:nvPr/>
          </p:nvSpPr>
          <p:spPr bwMode="auto">
            <a:xfrm>
              <a:off x="489958" y="4648290"/>
              <a:ext cx="26174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Densities of element and compounds, gaseous and vaporized.</a:t>
              </a:r>
            </a:p>
          </p:txBody>
        </p:sp>
        <p:sp>
          <p:nvSpPr>
            <p:cNvPr id="14" name="Freeform 13">
              <a:extLst>
                <a:ext uri="{FF2B5EF4-FFF2-40B4-BE49-F238E27FC236}">
                  <a16:creationId xmlns:a16="http://schemas.microsoft.com/office/drawing/2014/main" id="{3C323C88-95D6-1C41-A947-D824FC196036}"/>
                </a:ext>
              </a:extLst>
            </p:cNvPr>
            <p:cNvSpPr/>
            <p:nvPr/>
          </p:nvSpPr>
          <p:spPr>
            <a:xfrm flipH="1" flipV="1">
              <a:off x="3468547" y="4848426"/>
              <a:ext cx="2384776" cy="876793"/>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93" name="TextBox 6">
              <a:extLst>
                <a:ext uri="{FF2B5EF4-FFF2-40B4-BE49-F238E27FC236}">
                  <a16:creationId xmlns:a16="http://schemas.microsoft.com/office/drawing/2014/main" id="{5C21E8F7-5CE2-E644-842B-725F6F7BAF95}"/>
                </a:ext>
              </a:extLst>
            </p:cNvPr>
            <p:cNvSpPr txBox="1">
              <a:spLocks noChangeArrowheads="1"/>
            </p:cNvSpPr>
            <p:nvPr/>
          </p:nvSpPr>
          <p:spPr bwMode="auto">
            <a:xfrm>
              <a:off x="3416812" y="4899722"/>
              <a:ext cx="23788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Heat capacities of solids and gases.</a:t>
              </a:r>
            </a:p>
          </p:txBody>
        </p:sp>
        <p:sp>
          <p:nvSpPr>
            <p:cNvPr id="15" name="Freeform 14">
              <a:extLst>
                <a:ext uri="{FF2B5EF4-FFF2-40B4-BE49-F238E27FC236}">
                  <a16:creationId xmlns:a16="http://schemas.microsoft.com/office/drawing/2014/main" id="{0A0C54FD-EF60-5043-9DBA-5BD26DBD6581}"/>
                </a:ext>
              </a:extLst>
            </p:cNvPr>
            <p:cNvSpPr/>
            <p:nvPr/>
          </p:nvSpPr>
          <p:spPr>
            <a:xfrm>
              <a:off x="6228029" y="4699117"/>
              <a:ext cx="2268871" cy="922857"/>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95" name="TextBox 7">
              <a:extLst>
                <a:ext uri="{FF2B5EF4-FFF2-40B4-BE49-F238E27FC236}">
                  <a16:creationId xmlns:a16="http://schemas.microsoft.com/office/drawing/2014/main" id="{63092A07-D972-0445-B2B2-C87377C18A94}"/>
                </a:ext>
              </a:extLst>
            </p:cNvPr>
            <p:cNvSpPr txBox="1">
              <a:spLocks noChangeArrowheads="1"/>
            </p:cNvSpPr>
            <p:nvPr/>
          </p:nvSpPr>
          <p:spPr bwMode="auto">
            <a:xfrm>
              <a:off x="6304984" y="4796571"/>
              <a:ext cx="21661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Crystalline structures of solids</a:t>
              </a:r>
            </a:p>
          </p:txBody>
        </p:sp>
      </p:grpSp>
      <p:grpSp>
        <p:nvGrpSpPr>
          <p:cNvPr id="4" name="Group 3">
            <a:extLst>
              <a:ext uri="{FF2B5EF4-FFF2-40B4-BE49-F238E27FC236}">
                <a16:creationId xmlns:a16="http://schemas.microsoft.com/office/drawing/2014/main" id="{53034D42-ACBF-3243-9B92-01BBFBD22A03}"/>
              </a:ext>
            </a:extLst>
          </p:cNvPr>
          <p:cNvGrpSpPr/>
          <p:nvPr/>
        </p:nvGrpSpPr>
        <p:grpSpPr>
          <a:xfrm>
            <a:off x="2162176" y="2224089"/>
            <a:ext cx="7870825" cy="2508250"/>
            <a:chOff x="2162176" y="2224089"/>
            <a:chExt cx="7870825" cy="2508250"/>
          </a:xfrm>
        </p:grpSpPr>
        <p:sp>
          <p:nvSpPr>
            <p:cNvPr id="35" name="Up Arrow 34">
              <a:extLst>
                <a:ext uri="{FF2B5EF4-FFF2-40B4-BE49-F238E27FC236}">
                  <a16:creationId xmlns:a16="http://schemas.microsoft.com/office/drawing/2014/main" id="{B5F04D51-0081-2F4F-BA1D-BDBBEB635F10}"/>
                </a:ext>
              </a:extLst>
            </p:cNvPr>
            <p:cNvSpPr/>
            <p:nvPr/>
          </p:nvSpPr>
          <p:spPr bwMode="auto">
            <a:xfrm rot="5400000">
              <a:off x="7486652" y="3089276"/>
              <a:ext cx="254000" cy="3524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6" name="Up Arrow 35">
              <a:extLst>
                <a:ext uri="{FF2B5EF4-FFF2-40B4-BE49-F238E27FC236}">
                  <a16:creationId xmlns:a16="http://schemas.microsoft.com/office/drawing/2014/main" id="{B8A1550F-2013-CE4D-94B0-E2DAE747C052}"/>
                </a:ext>
              </a:extLst>
            </p:cNvPr>
            <p:cNvSpPr/>
            <p:nvPr/>
          </p:nvSpPr>
          <p:spPr bwMode="auto">
            <a:xfrm rot="16521712">
              <a:off x="7512052" y="3379788"/>
              <a:ext cx="254000" cy="3524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Freeform 15">
              <a:extLst>
                <a:ext uri="{FF2B5EF4-FFF2-40B4-BE49-F238E27FC236}">
                  <a16:creationId xmlns:a16="http://schemas.microsoft.com/office/drawing/2014/main" id="{0C1CC9EE-B3CA-B14C-82BD-A10CB6AA7C2F}"/>
                </a:ext>
              </a:extLst>
            </p:cNvPr>
            <p:cNvSpPr/>
            <p:nvPr/>
          </p:nvSpPr>
          <p:spPr bwMode="auto">
            <a:xfrm flipH="1">
              <a:off x="7847014" y="3036889"/>
              <a:ext cx="2185987" cy="895350"/>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rgbClr val="FFC8C8">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69" name="TextBox 11">
              <a:extLst>
                <a:ext uri="{FF2B5EF4-FFF2-40B4-BE49-F238E27FC236}">
                  <a16:creationId xmlns:a16="http://schemas.microsoft.com/office/drawing/2014/main" id="{FDB1FBA6-409C-8646-98CF-7B46E7134739}"/>
                </a:ext>
              </a:extLst>
            </p:cNvPr>
            <p:cNvSpPr txBox="1">
              <a:spLocks noChangeArrowheads="1"/>
            </p:cNvSpPr>
            <p:nvPr/>
          </p:nvSpPr>
          <p:spPr bwMode="auto">
            <a:xfrm>
              <a:off x="7828395" y="3101387"/>
              <a:ext cx="2127251" cy="70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Mitscherlich’s law of isomorphism</a:t>
              </a:r>
            </a:p>
          </p:txBody>
        </p:sp>
        <p:sp>
          <p:nvSpPr>
            <p:cNvPr id="17" name="Freeform 16">
              <a:extLst>
                <a:ext uri="{FF2B5EF4-FFF2-40B4-BE49-F238E27FC236}">
                  <a16:creationId xmlns:a16="http://schemas.microsoft.com/office/drawing/2014/main" id="{E8FC6E33-12BA-F649-BED5-0E2C0EDC6069}"/>
                </a:ext>
              </a:extLst>
            </p:cNvPr>
            <p:cNvSpPr/>
            <p:nvPr/>
          </p:nvSpPr>
          <p:spPr bwMode="auto">
            <a:xfrm rot="21385058">
              <a:off x="5068889" y="3081339"/>
              <a:ext cx="2270125" cy="922337"/>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rgbClr val="FFC8C8">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Freeform 17">
              <a:extLst>
                <a:ext uri="{FF2B5EF4-FFF2-40B4-BE49-F238E27FC236}">
                  <a16:creationId xmlns:a16="http://schemas.microsoft.com/office/drawing/2014/main" id="{0AE9457D-9A07-F94F-867A-4BF0DF9C9C75}"/>
                </a:ext>
              </a:extLst>
            </p:cNvPr>
            <p:cNvSpPr/>
            <p:nvPr/>
          </p:nvSpPr>
          <p:spPr bwMode="auto">
            <a:xfrm>
              <a:off x="2162176" y="2992439"/>
              <a:ext cx="2455863" cy="804862"/>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rgbClr val="FFC8C8">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72" name="TextBox 9">
              <a:extLst>
                <a:ext uri="{FF2B5EF4-FFF2-40B4-BE49-F238E27FC236}">
                  <a16:creationId xmlns:a16="http://schemas.microsoft.com/office/drawing/2014/main" id="{ECEDFC23-DC9C-7141-85E2-5BF9375B6ABD}"/>
                </a:ext>
              </a:extLst>
            </p:cNvPr>
            <p:cNvSpPr txBox="1">
              <a:spLocks noChangeArrowheads="1"/>
            </p:cNvSpPr>
            <p:nvPr/>
          </p:nvSpPr>
          <p:spPr bwMode="auto">
            <a:xfrm>
              <a:off x="2742335" y="3036923"/>
              <a:ext cx="1663123" cy="70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Avogadro’s hypothesis</a:t>
              </a:r>
            </a:p>
          </p:txBody>
        </p:sp>
        <p:sp>
          <p:nvSpPr>
            <p:cNvPr id="49173" name="TextBox 10">
              <a:extLst>
                <a:ext uri="{FF2B5EF4-FFF2-40B4-BE49-F238E27FC236}">
                  <a16:creationId xmlns:a16="http://schemas.microsoft.com/office/drawing/2014/main" id="{198732DA-B8D0-BE4E-A31C-65089AAAFAAB}"/>
                </a:ext>
              </a:extLst>
            </p:cNvPr>
            <p:cNvSpPr txBox="1">
              <a:spLocks noChangeArrowheads="1"/>
            </p:cNvSpPr>
            <p:nvPr/>
          </p:nvSpPr>
          <p:spPr bwMode="auto">
            <a:xfrm>
              <a:off x="5140325" y="3165852"/>
              <a:ext cx="2127251" cy="70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Dulong-Petit law of specific heats</a:t>
              </a:r>
            </a:p>
          </p:txBody>
        </p:sp>
        <p:sp>
          <p:nvSpPr>
            <p:cNvPr id="22" name="Up Arrow 21">
              <a:extLst>
                <a:ext uri="{FF2B5EF4-FFF2-40B4-BE49-F238E27FC236}">
                  <a16:creationId xmlns:a16="http://schemas.microsoft.com/office/drawing/2014/main" id="{22B19228-01A6-F742-9273-AAD086ABEBB1}"/>
                </a:ext>
              </a:extLst>
            </p:cNvPr>
            <p:cNvSpPr/>
            <p:nvPr/>
          </p:nvSpPr>
          <p:spPr bwMode="auto">
            <a:xfrm rot="985722">
              <a:off x="3038476" y="3887789"/>
              <a:ext cx="400050" cy="554037"/>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Up Arrow 22">
              <a:extLst>
                <a:ext uri="{FF2B5EF4-FFF2-40B4-BE49-F238E27FC236}">
                  <a16:creationId xmlns:a16="http://schemas.microsoft.com/office/drawing/2014/main" id="{C57E5CB2-7DB6-0741-8724-6C13AFA31C29}"/>
                </a:ext>
              </a:extLst>
            </p:cNvPr>
            <p:cNvSpPr/>
            <p:nvPr/>
          </p:nvSpPr>
          <p:spPr bwMode="auto">
            <a:xfrm rot="21150014">
              <a:off x="3922714" y="3940176"/>
              <a:ext cx="398462"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Up Arrow 23">
              <a:extLst>
                <a:ext uri="{FF2B5EF4-FFF2-40B4-BE49-F238E27FC236}">
                  <a16:creationId xmlns:a16="http://schemas.microsoft.com/office/drawing/2014/main" id="{7B27495F-BE46-AC41-8285-1C48BFA5F773}"/>
                </a:ext>
              </a:extLst>
            </p:cNvPr>
            <p:cNvSpPr/>
            <p:nvPr/>
          </p:nvSpPr>
          <p:spPr bwMode="auto">
            <a:xfrm rot="985722">
              <a:off x="5443539" y="4125914"/>
              <a:ext cx="400050" cy="5556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Up Arrow 24">
              <a:extLst>
                <a:ext uri="{FF2B5EF4-FFF2-40B4-BE49-F238E27FC236}">
                  <a16:creationId xmlns:a16="http://schemas.microsoft.com/office/drawing/2014/main" id="{6D9597B7-7FE7-AF4F-BBD2-844FCE3FD276}"/>
                </a:ext>
              </a:extLst>
            </p:cNvPr>
            <p:cNvSpPr/>
            <p:nvPr/>
          </p:nvSpPr>
          <p:spPr bwMode="auto">
            <a:xfrm rot="21150014">
              <a:off x="6326189" y="4178301"/>
              <a:ext cx="400050"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Up Arrow 25">
              <a:extLst>
                <a:ext uri="{FF2B5EF4-FFF2-40B4-BE49-F238E27FC236}">
                  <a16:creationId xmlns:a16="http://schemas.microsoft.com/office/drawing/2014/main" id="{1406A448-158E-604F-8147-C562352B6D55}"/>
                </a:ext>
              </a:extLst>
            </p:cNvPr>
            <p:cNvSpPr/>
            <p:nvPr/>
          </p:nvSpPr>
          <p:spPr bwMode="auto">
            <a:xfrm rot="1080283">
              <a:off x="7693026" y="2270126"/>
              <a:ext cx="400050"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Up Arrow 26">
              <a:extLst>
                <a:ext uri="{FF2B5EF4-FFF2-40B4-BE49-F238E27FC236}">
                  <a16:creationId xmlns:a16="http://schemas.microsoft.com/office/drawing/2014/main" id="{53871A6B-CDB9-F643-B2F7-5D117BEB5041}"/>
                </a:ext>
              </a:extLst>
            </p:cNvPr>
            <p:cNvSpPr/>
            <p:nvPr/>
          </p:nvSpPr>
          <p:spPr bwMode="auto">
            <a:xfrm rot="21379026">
              <a:off x="8582026" y="2244726"/>
              <a:ext cx="400050"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Up Arrow 27">
              <a:extLst>
                <a:ext uri="{FF2B5EF4-FFF2-40B4-BE49-F238E27FC236}">
                  <a16:creationId xmlns:a16="http://schemas.microsoft.com/office/drawing/2014/main" id="{6B2C1878-E460-7D47-947F-41BB90545368}"/>
                </a:ext>
              </a:extLst>
            </p:cNvPr>
            <p:cNvSpPr/>
            <p:nvPr/>
          </p:nvSpPr>
          <p:spPr bwMode="auto">
            <a:xfrm rot="1080283">
              <a:off x="2954339" y="2224089"/>
              <a:ext cx="400050" cy="5556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Up Arrow 28">
              <a:extLst>
                <a:ext uri="{FF2B5EF4-FFF2-40B4-BE49-F238E27FC236}">
                  <a16:creationId xmlns:a16="http://schemas.microsoft.com/office/drawing/2014/main" id="{40F81531-349C-2B4D-9753-16C14FA106D1}"/>
                </a:ext>
              </a:extLst>
            </p:cNvPr>
            <p:cNvSpPr/>
            <p:nvPr/>
          </p:nvSpPr>
          <p:spPr bwMode="auto">
            <a:xfrm rot="21379026">
              <a:off x="3613151" y="2263776"/>
              <a:ext cx="398463"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Up Arrow 29">
              <a:extLst>
                <a:ext uri="{FF2B5EF4-FFF2-40B4-BE49-F238E27FC236}">
                  <a16:creationId xmlns:a16="http://schemas.microsoft.com/office/drawing/2014/main" id="{14A07F21-2BAE-AD4D-966A-5AD39C3AAB04}"/>
                </a:ext>
              </a:extLst>
            </p:cNvPr>
            <p:cNvSpPr/>
            <p:nvPr/>
          </p:nvSpPr>
          <p:spPr bwMode="auto">
            <a:xfrm rot="21150014">
              <a:off x="5133976" y="2270126"/>
              <a:ext cx="400050"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Up Arrow 30">
              <a:extLst>
                <a:ext uri="{FF2B5EF4-FFF2-40B4-BE49-F238E27FC236}">
                  <a16:creationId xmlns:a16="http://schemas.microsoft.com/office/drawing/2014/main" id="{56B235B8-0726-684D-80FD-257BF30CE3E5}"/>
                </a:ext>
              </a:extLst>
            </p:cNvPr>
            <p:cNvSpPr/>
            <p:nvPr/>
          </p:nvSpPr>
          <p:spPr bwMode="auto">
            <a:xfrm rot="985722">
              <a:off x="6751639" y="2366964"/>
              <a:ext cx="400050" cy="554037"/>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Up Arrow 31">
              <a:extLst>
                <a:ext uri="{FF2B5EF4-FFF2-40B4-BE49-F238E27FC236}">
                  <a16:creationId xmlns:a16="http://schemas.microsoft.com/office/drawing/2014/main" id="{5508B357-76E8-564C-BA81-3EBE82A7105C}"/>
                </a:ext>
              </a:extLst>
            </p:cNvPr>
            <p:cNvSpPr/>
            <p:nvPr/>
          </p:nvSpPr>
          <p:spPr bwMode="auto">
            <a:xfrm rot="985722">
              <a:off x="8169276" y="4049714"/>
              <a:ext cx="400050" cy="554037"/>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Up Arrow 32">
              <a:extLst>
                <a:ext uri="{FF2B5EF4-FFF2-40B4-BE49-F238E27FC236}">
                  <a16:creationId xmlns:a16="http://schemas.microsoft.com/office/drawing/2014/main" id="{492CAE69-0D2F-B246-B831-D07F74B73982}"/>
                </a:ext>
              </a:extLst>
            </p:cNvPr>
            <p:cNvSpPr/>
            <p:nvPr/>
          </p:nvSpPr>
          <p:spPr bwMode="auto">
            <a:xfrm rot="21150014">
              <a:off x="9053514" y="4100514"/>
              <a:ext cx="400050" cy="554037"/>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Up Arrow 33">
              <a:extLst>
                <a:ext uri="{FF2B5EF4-FFF2-40B4-BE49-F238E27FC236}">
                  <a16:creationId xmlns:a16="http://schemas.microsoft.com/office/drawing/2014/main" id="{2ACD7049-4491-0244-B391-81741AD5E70A}"/>
                </a:ext>
              </a:extLst>
            </p:cNvPr>
            <p:cNvSpPr/>
            <p:nvPr/>
          </p:nvSpPr>
          <p:spPr bwMode="auto">
            <a:xfrm rot="5587097">
              <a:off x="4747421" y="3037682"/>
              <a:ext cx="252412" cy="3524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Up Arrow 36">
              <a:extLst>
                <a:ext uri="{FF2B5EF4-FFF2-40B4-BE49-F238E27FC236}">
                  <a16:creationId xmlns:a16="http://schemas.microsoft.com/office/drawing/2014/main" id="{1E461630-F8CB-0442-85C7-119CF314B3E8}"/>
                </a:ext>
              </a:extLst>
            </p:cNvPr>
            <p:cNvSpPr/>
            <p:nvPr/>
          </p:nvSpPr>
          <p:spPr bwMode="auto">
            <a:xfrm rot="16200000">
              <a:off x="4702970" y="3359945"/>
              <a:ext cx="252413" cy="3524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 name="Group 5">
            <a:extLst>
              <a:ext uri="{FF2B5EF4-FFF2-40B4-BE49-F238E27FC236}">
                <a16:creationId xmlns:a16="http://schemas.microsoft.com/office/drawing/2014/main" id="{68D59AAA-2A67-1149-9758-9218B9C97F0D}"/>
              </a:ext>
            </a:extLst>
          </p:cNvPr>
          <p:cNvGrpSpPr/>
          <p:nvPr/>
        </p:nvGrpSpPr>
        <p:grpSpPr>
          <a:xfrm>
            <a:off x="2886076" y="1219200"/>
            <a:ext cx="6419849" cy="920750"/>
            <a:chOff x="2886076" y="1219200"/>
            <a:chExt cx="6419849" cy="920750"/>
          </a:xfrm>
        </p:grpSpPr>
        <p:sp>
          <p:nvSpPr>
            <p:cNvPr id="19" name="Freeform 18">
              <a:extLst>
                <a:ext uri="{FF2B5EF4-FFF2-40B4-BE49-F238E27FC236}">
                  <a16:creationId xmlns:a16="http://schemas.microsoft.com/office/drawing/2014/main" id="{02B2E6A6-BB1B-FD46-BCB9-C9FD8FF77450}"/>
                </a:ext>
              </a:extLst>
            </p:cNvPr>
            <p:cNvSpPr/>
            <p:nvPr/>
          </p:nvSpPr>
          <p:spPr>
            <a:xfrm>
              <a:off x="3006725" y="1219200"/>
              <a:ext cx="2630488" cy="882650"/>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60" name="TextBox 8">
              <a:extLst>
                <a:ext uri="{FF2B5EF4-FFF2-40B4-BE49-F238E27FC236}">
                  <a16:creationId xmlns:a16="http://schemas.microsoft.com/office/drawing/2014/main" id="{3E3A2A8B-3385-E141-B930-62F9B86CFD38}"/>
                </a:ext>
              </a:extLst>
            </p:cNvPr>
            <p:cNvSpPr txBox="1">
              <a:spLocks noChangeArrowheads="1"/>
            </p:cNvSpPr>
            <p:nvPr/>
          </p:nvSpPr>
          <p:spPr bwMode="auto">
            <a:xfrm>
              <a:off x="2886076" y="1328739"/>
              <a:ext cx="28162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latin typeface="Times" pitchFamily="2" charset="0"/>
                </a:rPr>
                <a:t>Molecular formulae of elements and compounds.</a:t>
              </a:r>
            </a:p>
          </p:txBody>
        </p:sp>
        <p:sp>
          <p:nvSpPr>
            <p:cNvPr id="21" name="Freeform 20">
              <a:extLst>
                <a:ext uri="{FF2B5EF4-FFF2-40B4-BE49-F238E27FC236}">
                  <a16:creationId xmlns:a16="http://schemas.microsoft.com/office/drawing/2014/main" id="{521C2056-0C96-3E45-A0D6-772185A212D1}"/>
                </a:ext>
              </a:extLst>
            </p:cNvPr>
            <p:cNvSpPr/>
            <p:nvPr/>
          </p:nvSpPr>
          <p:spPr>
            <a:xfrm rot="10579549">
              <a:off x="6791325" y="1295400"/>
              <a:ext cx="2514600" cy="844550"/>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162" name="TextBox 19">
              <a:extLst>
                <a:ext uri="{FF2B5EF4-FFF2-40B4-BE49-F238E27FC236}">
                  <a16:creationId xmlns:a16="http://schemas.microsoft.com/office/drawing/2014/main" id="{1B879D2D-770F-674E-8326-9D5BE370B9B1}"/>
                </a:ext>
              </a:extLst>
            </p:cNvPr>
            <p:cNvSpPr txBox="1">
              <a:spLocks noChangeArrowheads="1"/>
            </p:cNvSpPr>
            <p:nvPr/>
          </p:nvSpPr>
          <p:spPr bwMode="auto">
            <a:xfrm>
              <a:off x="6904038" y="1341439"/>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latin typeface="Times" pitchFamily="2" charset="0"/>
                </a:rPr>
                <a:t>Weights of atoms of elements.</a:t>
              </a:r>
            </a:p>
          </p:txBody>
        </p:sp>
        <p:sp>
          <p:nvSpPr>
            <p:cNvPr id="38" name="Up Arrow 37">
              <a:extLst>
                <a:ext uri="{FF2B5EF4-FFF2-40B4-BE49-F238E27FC236}">
                  <a16:creationId xmlns:a16="http://schemas.microsoft.com/office/drawing/2014/main" id="{933B5DF7-90BE-2745-8A3B-A50312F06386}"/>
                </a:ext>
              </a:extLst>
            </p:cNvPr>
            <p:cNvSpPr/>
            <p:nvPr/>
          </p:nvSpPr>
          <p:spPr bwMode="auto">
            <a:xfrm rot="5587097">
              <a:off x="6183314" y="1273176"/>
              <a:ext cx="336550" cy="4667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Up Arrow 38">
              <a:extLst>
                <a:ext uri="{FF2B5EF4-FFF2-40B4-BE49-F238E27FC236}">
                  <a16:creationId xmlns:a16="http://schemas.microsoft.com/office/drawing/2014/main" id="{7B17685D-DA5D-D541-8510-E39E97B385D2}"/>
                </a:ext>
              </a:extLst>
            </p:cNvPr>
            <p:cNvSpPr/>
            <p:nvPr/>
          </p:nvSpPr>
          <p:spPr bwMode="auto">
            <a:xfrm rot="16200000">
              <a:off x="6135689" y="1592263"/>
              <a:ext cx="336550" cy="4667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81500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AA7965A6-C8F2-2248-A6A5-08D8BC414950}"/>
              </a:ext>
            </a:extLst>
          </p:cNvPr>
          <p:cNvSpPr/>
          <p:nvPr/>
        </p:nvSpPr>
        <p:spPr>
          <a:xfrm>
            <a:off x="2700338" y="5435600"/>
            <a:ext cx="2074862" cy="388938"/>
          </a:xfrm>
          <a:custGeom>
            <a:avLst/>
            <a:gdLst>
              <a:gd name="connsiteX0" fmla="*/ 0 w 1921933"/>
              <a:gd name="connsiteY0" fmla="*/ 0 h 482600"/>
              <a:gd name="connsiteX1" fmla="*/ 0 w 1921933"/>
              <a:gd name="connsiteY1" fmla="*/ 0 h 482600"/>
              <a:gd name="connsiteX2" fmla="*/ 1820333 w 1921933"/>
              <a:gd name="connsiteY2" fmla="*/ 127000 h 482600"/>
              <a:gd name="connsiteX3" fmla="*/ 1921933 w 1921933"/>
              <a:gd name="connsiteY3" fmla="*/ 482600 h 482600"/>
              <a:gd name="connsiteX4" fmla="*/ 8466 w 1921933"/>
              <a:gd name="connsiteY4" fmla="*/ 465666 h 482600"/>
              <a:gd name="connsiteX5" fmla="*/ 0 w 1921933"/>
              <a:gd name="connsiteY5"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1933" h="482600">
                <a:moveTo>
                  <a:pt x="0" y="0"/>
                </a:moveTo>
                <a:lnTo>
                  <a:pt x="0" y="0"/>
                </a:lnTo>
                <a:lnTo>
                  <a:pt x="1820333" y="127000"/>
                </a:lnTo>
                <a:lnTo>
                  <a:pt x="1921933" y="482600"/>
                </a:lnTo>
                <a:lnTo>
                  <a:pt x="8466" y="465666"/>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Freeform 6">
            <a:extLst>
              <a:ext uri="{FF2B5EF4-FFF2-40B4-BE49-F238E27FC236}">
                <a16:creationId xmlns:a16="http://schemas.microsoft.com/office/drawing/2014/main" id="{CF9B6DC6-130B-E540-BB61-BCB5AF4384A2}"/>
              </a:ext>
            </a:extLst>
          </p:cNvPr>
          <p:cNvSpPr/>
          <p:nvPr/>
        </p:nvSpPr>
        <p:spPr>
          <a:xfrm>
            <a:off x="178676" y="360364"/>
            <a:ext cx="7708024" cy="877887"/>
          </a:xfrm>
          <a:custGeom>
            <a:avLst/>
            <a:gdLst>
              <a:gd name="connsiteX0" fmla="*/ 303000 w 5834367"/>
              <a:gd name="connsiteY0" fmla="*/ 0 h 876793"/>
              <a:gd name="connsiteX1" fmla="*/ 5737664 w 5834367"/>
              <a:gd name="connsiteY1" fmla="*/ 212751 h 876793"/>
              <a:gd name="connsiteX2" fmla="*/ 5834367 w 5834367"/>
              <a:gd name="connsiteY2" fmla="*/ 664042 h 876793"/>
              <a:gd name="connsiteX3" fmla="*/ 0 w 5834367"/>
              <a:gd name="connsiteY3" fmla="*/ 876793 h 876793"/>
              <a:gd name="connsiteX4" fmla="*/ 303000 w 5834367"/>
              <a:gd name="connsiteY4" fmla="*/ 0 h 876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367" h="876793">
                <a:moveTo>
                  <a:pt x="303000" y="0"/>
                </a:moveTo>
                <a:lnTo>
                  <a:pt x="5737664" y="212751"/>
                </a:lnTo>
                <a:lnTo>
                  <a:pt x="5834367" y="664042"/>
                </a:lnTo>
                <a:lnTo>
                  <a:pt x="0" y="876793"/>
                </a:lnTo>
                <a:lnTo>
                  <a:pt x="30300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04" name="Title 1">
            <a:extLst>
              <a:ext uri="{FF2B5EF4-FFF2-40B4-BE49-F238E27FC236}">
                <a16:creationId xmlns:a16="http://schemas.microsoft.com/office/drawing/2014/main" id="{1274FBD6-70E6-1F4D-A917-534389E63A5D}"/>
              </a:ext>
            </a:extLst>
          </p:cNvPr>
          <p:cNvSpPr>
            <a:spLocks noGrp="1"/>
          </p:cNvSpPr>
          <p:nvPr>
            <p:ph type="title"/>
          </p:nvPr>
        </p:nvSpPr>
        <p:spPr>
          <a:xfrm>
            <a:off x="838200" y="365125"/>
            <a:ext cx="10515600" cy="687387"/>
          </a:xfrm>
        </p:spPr>
        <p:txBody>
          <a:bodyPr>
            <a:normAutofit fontScale="90000"/>
          </a:bodyPr>
          <a:lstStyle/>
          <a:p>
            <a:r>
              <a:rPr lang="en-US" altLang="en-US" sz="6000" dirty="0">
                <a:latin typeface="Times" pitchFamily="2" charset="0"/>
                <a:ea typeface="ＭＳ Ｐゴシック" panose="020B0600070205080204" pitchFamily="34" charset="-128"/>
              </a:rPr>
              <a:t>Many Arches</a:t>
            </a:r>
          </a:p>
        </p:txBody>
      </p:sp>
      <p:sp>
        <p:nvSpPr>
          <p:cNvPr id="51205" name="Content Placeholder 2">
            <a:extLst>
              <a:ext uri="{FF2B5EF4-FFF2-40B4-BE49-F238E27FC236}">
                <a16:creationId xmlns:a16="http://schemas.microsoft.com/office/drawing/2014/main" id="{0A0F606E-974B-4E44-9B2E-334B2FBC7FFF}"/>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51206" name="Slide Number Placeholder 3">
            <a:extLst>
              <a:ext uri="{FF2B5EF4-FFF2-40B4-BE49-F238E27FC236}">
                <a16:creationId xmlns:a16="http://schemas.microsoft.com/office/drawing/2014/main" id="{48BFA422-F46F-7546-B5EE-CD307C477F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D081FE6-0466-8A4C-9D12-1C227540FD7A}" type="slidenum">
              <a:rPr lang="en-US" altLang="en-US" sz="1200">
                <a:solidFill>
                  <a:srgbClr val="898989"/>
                </a:solidFill>
                <a:latin typeface="Times" pitchFamily="2" charset="0"/>
              </a:rPr>
              <a:pPr eaLnBrk="1" hangingPunct="1"/>
              <a:t>35</a:t>
            </a:fld>
            <a:endParaRPr lang="en-US" altLang="en-US" sz="1200">
              <a:solidFill>
                <a:srgbClr val="898989"/>
              </a:solidFill>
              <a:latin typeface="Times" pitchFamily="2" charset="0"/>
            </a:endParaRPr>
          </a:p>
        </p:txBody>
      </p:sp>
      <p:pic>
        <p:nvPicPr>
          <p:cNvPr id="51207" name="Picture 4" descr="6 Arch Cannizzaro copy.eps">
            <a:extLst>
              <a:ext uri="{FF2B5EF4-FFF2-40B4-BE49-F238E27FC236}">
                <a16:creationId xmlns:a16="http://schemas.microsoft.com/office/drawing/2014/main" id="{B75C181F-BD1B-BD44-B1E2-B468C21429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01850"/>
            <a:ext cx="4421188"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Box 7">
            <a:extLst>
              <a:ext uri="{FF2B5EF4-FFF2-40B4-BE49-F238E27FC236}">
                <a16:creationId xmlns:a16="http://schemas.microsoft.com/office/drawing/2014/main" id="{030D5C4F-CC9E-BD4D-8BF9-8B559792BF1D}"/>
              </a:ext>
            </a:extLst>
          </p:cNvPr>
          <p:cNvSpPr txBox="1">
            <a:spLocks noChangeArrowheads="1"/>
          </p:cNvSpPr>
          <p:nvPr/>
        </p:nvSpPr>
        <p:spPr bwMode="auto">
          <a:xfrm>
            <a:off x="2725738" y="5435600"/>
            <a:ext cx="2024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at the smallest scale</a:t>
            </a:r>
          </a:p>
        </p:txBody>
      </p:sp>
      <p:grpSp>
        <p:nvGrpSpPr>
          <p:cNvPr id="2" name="Group 11">
            <a:extLst>
              <a:ext uri="{FF2B5EF4-FFF2-40B4-BE49-F238E27FC236}">
                <a16:creationId xmlns:a16="http://schemas.microsoft.com/office/drawing/2014/main" id="{9DDF3622-BC67-D44E-A543-FC64D6C2EE56}"/>
              </a:ext>
            </a:extLst>
          </p:cNvPr>
          <p:cNvGrpSpPr>
            <a:grpSpLocks/>
          </p:cNvGrpSpPr>
          <p:nvPr/>
        </p:nvGrpSpPr>
        <p:grpSpPr bwMode="auto">
          <a:xfrm>
            <a:off x="6046789" y="1573214"/>
            <a:ext cx="4365625" cy="3608387"/>
            <a:chOff x="4522788" y="1573213"/>
            <a:chExt cx="4365625" cy="3608386"/>
          </a:xfrm>
        </p:grpSpPr>
        <p:pic>
          <p:nvPicPr>
            <p:cNvPr id="51212" name="Picture 7" descr="Arch Avogadro.eps">
              <a:extLst>
                <a:ext uri="{FF2B5EF4-FFF2-40B4-BE49-F238E27FC236}">
                  <a16:creationId xmlns:a16="http://schemas.microsoft.com/office/drawing/2014/main" id="{2DCBB04D-CEEF-3D4D-96F6-B008D6062B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2788" y="1573213"/>
              <a:ext cx="43656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a:extLst>
                <a:ext uri="{FF2B5EF4-FFF2-40B4-BE49-F238E27FC236}">
                  <a16:creationId xmlns:a16="http://schemas.microsoft.com/office/drawing/2014/main" id="{D0C03E8E-D5A0-3C47-80D4-B3490FB2C479}"/>
                </a:ext>
              </a:extLst>
            </p:cNvPr>
            <p:cNvSpPr/>
            <p:nvPr/>
          </p:nvSpPr>
          <p:spPr>
            <a:xfrm flipV="1">
              <a:off x="5765800" y="4868862"/>
              <a:ext cx="1785938" cy="312737"/>
            </a:xfrm>
            <a:custGeom>
              <a:avLst/>
              <a:gdLst>
                <a:gd name="connsiteX0" fmla="*/ 0 w 1921933"/>
                <a:gd name="connsiteY0" fmla="*/ 0 h 482600"/>
                <a:gd name="connsiteX1" fmla="*/ 0 w 1921933"/>
                <a:gd name="connsiteY1" fmla="*/ 0 h 482600"/>
                <a:gd name="connsiteX2" fmla="*/ 1820333 w 1921933"/>
                <a:gd name="connsiteY2" fmla="*/ 127000 h 482600"/>
                <a:gd name="connsiteX3" fmla="*/ 1921933 w 1921933"/>
                <a:gd name="connsiteY3" fmla="*/ 482600 h 482600"/>
                <a:gd name="connsiteX4" fmla="*/ 8466 w 1921933"/>
                <a:gd name="connsiteY4" fmla="*/ 465666 h 482600"/>
                <a:gd name="connsiteX5" fmla="*/ 0 w 1921933"/>
                <a:gd name="connsiteY5"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1933" h="482600">
                  <a:moveTo>
                    <a:pt x="0" y="0"/>
                  </a:moveTo>
                  <a:lnTo>
                    <a:pt x="0" y="0"/>
                  </a:lnTo>
                  <a:lnTo>
                    <a:pt x="1820333" y="127000"/>
                  </a:lnTo>
                  <a:lnTo>
                    <a:pt x="1921933" y="482600"/>
                  </a:lnTo>
                  <a:lnTo>
                    <a:pt x="8466" y="465666"/>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1214" name="TextBox 10">
              <a:extLst>
                <a:ext uri="{FF2B5EF4-FFF2-40B4-BE49-F238E27FC236}">
                  <a16:creationId xmlns:a16="http://schemas.microsoft.com/office/drawing/2014/main" id="{CD836B33-0345-7049-BC34-B11EAAB339EF}"/>
                </a:ext>
              </a:extLst>
            </p:cNvPr>
            <p:cNvSpPr txBox="1">
              <a:spLocks noChangeArrowheads="1"/>
            </p:cNvSpPr>
            <p:nvPr/>
          </p:nvSpPr>
          <p:spPr bwMode="auto">
            <a:xfrm>
              <a:off x="5799667" y="4809066"/>
              <a:ext cx="16222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at a larger scale</a:t>
              </a:r>
            </a:p>
          </p:txBody>
        </p:sp>
      </p:grpSp>
      <p:sp>
        <p:nvSpPr>
          <p:cNvPr id="51210" name="TextBox 12">
            <a:extLst>
              <a:ext uri="{FF2B5EF4-FFF2-40B4-BE49-F238E27FC236}">
                <a16:creationId xmlns:a16="http://schemas.microsoft.com/office/drawing/2014/main" id="{9CC5CDFA-51AA-A241-9C2A-1B279A6BFDC3}"/>
              </a:ext>
            </a:extLst>
          </p:cNvPr>
          <p:cNvSpPr txBox="1">
            <a:spLocks noChangeArrowheads="1"/>
          </p:cNvSpPr>
          <p:nvPr/>
        </p:nvSpPr>
        <p:spPr bwMode="auto">
          <a:xfrm>
            <a:off x="1990726" y="1724026"/>
            <a:ext cx="5826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HCl</a:t>
            </a:r>
          </a:p>
          <a:p>
            <a:pPr eaLnBrk="1" hangingPunct="1"/>
            <a:r>
              <a:rPr lang="en-US" altLang="en-US" sz="1800">
                <a:latin typeface="Times" pitchFamily="2" charset="0"/>
              </a:rPr>
              <a:t>HBr</a:t>
            </a:r>
          </a:p>
          <a:p>
            <a:pPr eaLnBrk="1" hangingPunct="1"/>
            <a:r>
              <a:rPr lang="en-US" altLang="en-US" sz="1800">
                <a:latin typeface="Times" pitchFamily="2" charset="0"/>
              </a:rPr>
              <a:t>HI</a:t>
            </a:r>
          </a:p>
        </p:txBody>
      </p:sp>
      <p:sp>
        <p:nvSpPr>
          <p:cNvPr id="51211" name="TextBox 13">
            <a:extLst>
              <a:ext uri="{FF2B5EF4-FFF2-40B4-BE49-F238E27FC236}">
                <a16:creationId xmlns:a16="http://schemas.microsoft.com/office/drawing/2014/main" id="{B7536954-F582-2945-84CE-F06F9FCA9FDB}"/>
              </a:ext>
            </a:extLst>
          </p:cNvPr>
          <p:cNvSpPr txBox="1">
            <a:spLocks noChangeArrowheads="1"/>
          </p:cNvSpPr>
          <p:nvPr/>
        </p:nvSpPr>
        <p:spPr bwMode="auto">
          <a:xfrm>
            <a:off x="4629150" y="1816101"/>
            <a:ext cx="933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t>
            </a:r>
            <a:r>
              <a:rPr lang="en-US" altLang="en-US" sz="1800" baseline="-25000">
                <a:latin typeface="Times" pitchFamily="2" charset="0"/>
              </a:rPr>
              <a:t>2</a:t>
            </a:r>
            <a:r>
              <a:rPr lang="en-US" altLang="en-US" sz="1800">
                <a:latin typeface="Times" pitchFamily="2" charset="0"/>
              </a:rPr>
              <a:t>, Cl</a:t>
            </a:r>
            <a:r>
              <a:rPr lang="en-US" altLang="en-US" sz="1800" baseline="-25000">
                <a:latin typeface="Times" pitchFamily="2" charset="0"/>
              </a:rPr>
              <a:t>2</a:t>
            </a:r>
            <a:endParaRPr lang="en-US" altLang="en-US" sz="1800">
              <a:latin typeface="Times" pitchFamily="2" charset="0"/>
            </a:endParaRPr>
          </a:p>
          <a:p>
            <a:pPr eaLnBrk="1" hangingPunct="1"/>
            <a:r>
              <a:rPr lang="en-US" altLang="en-US" sz="1800">
                <a:latin typeface="Times" pitchFamily="2" charset="0"/>
              </a:rPr>
              <a:t>Br</a:t>
            </a:r>
            <a:r>
              <a:rPr lang="en-US" altLang="en-US" sz="1800" baseline="-25000">
                <a:latin typeface="Times" pitchFamily="2" charset="0"/>
              </a:rPr>
              <a:t>2</a:t>
            </a:r>
            <a:r>
              <a:rPr lang="en-US" altLang="en-US" sz="1800">
                <a:latin typeface="Times" pitchFamily="2" charset="0"/>
              </a:rPr>
              <a:t>, I</a:t>
            </a:r>
            <a:r>
              <a:rPr lang="en-US" altLang="en-US" sz="1800" baseline="-25000">
                <a:latin typeface="Times" pitchFamily="2" charset="0"/>
              </a:rPr>
              <a:t>2</a:t>
            </a:r>
            <a:endParaRPr lang="en-US" altLang="en-US" sz="1800">
              <a:latin typeface="Times" pitchFamily="2" charset="0"/>
            </a:endParaRPr>
          </a:p>
        </p:txBody>
      </p:sp>
    </p:spTree>
    <p:extLst>
      <p:ext uri="{BB962C8B-B14F-4D97-AF65-F5344CB8AC3E}">
        <p14:creationId xmlns:p14="http://schemas.microsoft.com/office/powerpoint/2010/main" val="709899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337BB5-3C88-9548-8BBD-B1420DF25948}"/>
              </a:ext>
            </a:extLst>
          </p:cNvPr>
          <p:cNvSpPr/>
          <p:nvPr/>
        </p:nvSpPr>
        <p:spPr>
          <a:xfrm>
            <a:off x="9097963" y="4975226"/>
            <a:ext cx="1046162" cy="1046163"/>
          </a:xfrm>
          <a:custGeom>
            <a:avLst/>
            <a:gdLst>
              <a:gd name="connsiteX0" fmla="*/ 171085 w 1046251"/>
              <a:gd name="connsiteY0" fmla="*/ 0 h 1046220"/>
              <a:gd name="connsiteX1" fmla="*/ 1046251 w 1046251"/>
              <a:gd name="connsiteY1" fmla="*/ 92120 h 1046220"/>
              <a:gd name="connsiteX2" fmla="*/ 993610 w 1046251"/>
              <a:gd name="connsiteY2" fmla="*/ 1046220 h 1046220"/>
              <a:gd name="connsiteX3" fmla="*/ 0 w 1046251"/>
              <a:gd name="connsiteY3" fmla="*/ 875140 h 1046220"/>
              <a:gd name="connsiteX4" fmla="*/ 171085 w 1046251"/>
              <a:gd name="connsiteY4" fmla="*/ 0 h 1046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51" h="1046220">
                <a:moveTo>
                  <a:pt x="171085" y="0"/>
                </a:moveTo>
                <a:lnTo>
                  <a:pt x="1046251" y="92120"/>
                </a:lnTo>
                <a:lnTo>
                  <a:pt x="993610" y="1046220"/>
                </a:lnTo>
                <a:lnTo>
                  <a:pt x="0" y="875140"/>
                </a:lnTo>
                <a:lnTo>
                  <a:pt x="171085"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Freeform 11">
            <a:extLst>
              <a:ext uri="{FF2B5EF4-FFF2-40B4-BE49-F238E27FC236}">
                <a16:creationId xmlns:a16="http://schemas.microsoft.com/office/drawing/2014/main" id="{798463C9-1BF5-1A43-B0CB-17C3D3B33B0A}"/>
              </a:ext>
            </a:extLst>
          </p:cNvPr>
          <p:cNvSpPr/>
          <p:nvPr/>
        </p:nvSpPr>
        <p:spPr>
          <a:xfrm>
            <a:off x="2254251" y="322263"/>
            <a:ext cx="7356475" cy="895350"/>
          </a:xfrm>
          <a:custGeom>
            <a:avLst/>
            <a:gdLst>
              <a:gd name="connsiteX0" fmla="*/ 138184 w 7356655"/>
              <a:gd name="connsiteY0" fmla="*/ 0 h 644839"/>
              <a:gd name="connsiteX1" fmla="*/ 7310594 w 7356655"/>
              <a:gd name="connsiteY1" fmla="*/ 177660 h 644839"/>
              <a:gd name="connsiteX2" fmla="*/ 7356655 w 7356655"/>
              <a:gd name="connsiteY2" fmla="*/ 519819 h 644839"/>
              <a:gd name="connsiteX3" fmla="*/ 0 w 7356655"/>
              <a:gd name="connsiteY3" fmla="*/ 644839 h 644839"/>
              <a:gd name="connsiteX4" fmla="*/ 138184 w 7356655"/>
              <a:gd name="connsiteY4" fmla="*/ 0 h 64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6655" h="644839">
                <a:moveTo>
                  <a:pt x="138184" y="0"/>
                </a:moveTo>
                <a:lnTo>
                  <a:pt x="7310594" y="177660"/>
                </a:lnTo>
                <a:lnTo>
                  <a:pt x="7356655" y="519819"/>
                </a:lnTo>
                <a:lnTo>
                  <a:pt x="0" y="644839"/>
                </a:lnTo>
                <a:lnTo>
                  <a:pt x="138184"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 name="Group 15">
            <a:extLst>
              <a:ext uri="{FF2B5EF4-FFF2-40B4-BE49-F238E27FC236}">
                <a16:creationId xmlns:a16="http://schemas.microsoft.com/office/drawing/2014/main" id="{40CB4A11-F026-8A48-883E-0204BC843B71}"/>
              </a:ext>
            </a:extLst>
          </p:cNvPr>
          <p:cNvGrpSpPr>
            <a:grpSpLocks/>
          </p:cNvGrpSpPr>
          <p:nvPr/>
        </p:nvGrpSpPr>
        <p:grpSpPr bwMode="auto">
          <a:xfrm>
            <a:off x="1846263" y="1541464"/>
            <a:ext cx="6494462" cy="4911725"/>
            <a:chOff x="322341" y="1540834"/>
            <a:chExt cx="6495204" cy="4912617"/>
          </a:xfrm>
        </p:grpSpPr>
        <p:sp>
          <p:nvSpPr>
            <p:cNvPr id="13" name="Right Arrow 12">
              <a:extLst>
                <a:ext uri="{FF2B5EF4-FFF2-40B4-BE49-F238E27FC236}">
                  <a16:creationId xmlns:a16="http://schemas.microsoft.com/office/drawing/2014/main" id="{C0981710-0252-174A-AF4E-51604498F978}"/>
                </a:ext>
              </a:extLst>
            </p:cNvPr>
            <p:cNvSpPr/>
            <p:nvPr/>
          </p:nvSpPr>
          <p:spPr>
            <a:xfrm rot="20505286">
              <a:off x="4107373" y="2339491"/>
              <a:ext cx="2133844" cy="1773560"/>
            </a:xfrm>
            <a:prstGeom prst="rightArrow">
              <a:avLst/>
            </a:pr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Freeform 13">
              <a:extLst>
                <a:ext uri="{FF2B5EF4-FFF2-40B4-BE49-F238E27FC236}">
                  <a16:creationId xmlns:a16="http://schemas.microsoft.com/office/drawing/2014/main" id="{75E4ACF0-73F2-1146-BC3E-34606606491E}"/>
                </a:ext>
              </a:extLst>
            </p:cNvPr>
            <p:cNvSpPr/>
            <p:nvPr/>
          </p:nvSpPr>
          <p:spPr>
            <a:xfrm>
              <a:off x="322341" y="1540834"/>
              <a:ext cx="5963331" cy="4912617"/>
            </a:xfrm>
            <a:custGeom>
              <a:avLst/>
              <a:gdLst>
                <a:gd name="connsiteX0" fmla="*/ 0 w 5963303"/>
                <a:gd name="connsiteY0" fmla="*/ 0 h 4912617"/>
                <a:gd name="connsiteX1" fmla="*/ 0 w 5963303"/>
                <a:gd name="connsiteY1" fmla="*/ 0 h 4912617"/>
                <a:gd name="connsiteX2" fmla="*/ 2991321 w 5963303"/>
                <a:gd name="connsiteY2" fmla="*/ 148281 h 4912617"/>
                <a:gd name="connsiteX3" fmla="*/ 5963303 w 5963303"/>
                <a:gd name="connsiteY3" fmla="*/ 4912617 h 4912617"/>
                <a:gd name="connsiteX4" fmla="*/ 1282916 w 5963303"/>
                <a:gd name="connsiteY4" fmla="*/ 4841699 h 4912617"/>
                <a:gd name="connsiteX5" fmla="*/ 0 w 5963303"/>
                <a:gd name="connsiteY5" fmla="*/ 0 h 491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3303" h="4912617">
                  <a:moveTo>
                    <a:pt x="0" y="0"/>
                  </a:moveTo>
                  <a:lnTo>
                    <a:pt x="0" y="0"/>
                  </a:lnTo>
                  <a:lnTo>
                    <a:pt x="2991321" y="148281"/>
                  </a:lnTo>
                  <a:lnTo>
                    <a:pt x="5963303" y="4912617"/>
                  </a:lnTo>
                  <a:lnTo>
                    <a:pt x="1282916" y="4841699"/>
                  </a:lnTo>
                  <a:lnTo>
                    <a:pt x="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238" name="TextBox 14">
              <a:extLst>
                <a:ext uri="{FF2B5EF4-FFF2-40B4-BE49-F238E27FC236}">
                  <a16:creationId xmlns:a16="http://schemas.microsoft.com/office/drawing/2014/main" id="{CDFBE020-3AD3-A441-BD53-7D2231A0835F}"/>
                </a:ext>
              </a:extLst>
            </p:cNvPr>
            <p:cNvSpPr txBox="1">
              <a:spLocks noChangeArrowheads="1"/>
            </p:cNvSpPr>
            <p:nvPr/>
          </p:nvSpPr>
          <p:spPr bwMode="auto">
            <a:xfrm>
              <a:off x="5357304" y="4042271"/>
              <a:ext cx="1460241" cy="92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The chemists</a:t>
              </a:r>
            </a:p>
            <a:p>
              <a:pPr eaLnBrk="1" hangingPunct="1"/>
              <a:r>
                <a:rPr lang="en-US" altLang="en-US" sz="1800">
                  <a:latin typeface="Times" pitchFamily="2" charset="0"/>
                </a:rPr>
                <a:t>Cannizzaro</a:t>
              </a:r>
            </a:p>
            <a:p>
              <a:pPr eaLnBrk="1" hangingPunct="1"/>
              <a:r>
                <a:rPr lang="en-US" altLang="en-US" sz="1800">
                  <a:latin typeface="Times" pitchFamily="2" charset="0"/>
                </a:rPr>
                <a:t>Lothar Meyer</a:t>
              </a:r>
            </a:p>
          </p:txBody>
        </p:sp>
      </p:grpSp>
      <p:sp>
        <p:nvSpPr>
          <p:cNvPr id="52229" name="Title 1">
            <a:extLst>
              <a:ext uri="{FF2B5EF4-FFF2-40B4-BE49-F238E27FC236}">
                <a16:creationId xmlns:a16="http://schemas.microsoft.com/office/drawing/2014/main" id="{6121A58C-CE44-9B41-8848-8B99942FF49B}"/>
              </a:ext>
            </a:extLst>
          </p:cNvPr>
          <p:cNvSpPr>
            <a:spLocks noGrp="1"/>
          </p:cNvSpPr>
          <p:nvPr>
            <p:ph type="title"/>
          </p:nvPr>
        </p:nvSpPr>
        <p:spPr/>
        <p:txBody>
          <a:bodyPr/>
          <a:lstStyle/>
          <a:p>
            <a:pPr algn="ctr"/>
            <a:r>
              <a:rPr lang="en-US" altLang="en-US">
                <a:latin typeface="Times" pitchFamily="2" charset="0"/>
                <a:ea typeface="ＭＳ Ｐゴシック" panose="020B0600070205080204" pitchFamily="34" charset="-128"/>
              </a:rPr>
              <a:t>Mutual Support Across Sciences</a:t>
            </a:r>
            <a:br>
              <a:rPr lang="en-US" altLang="en-US">
                <a:latin typeface="Times" pitchFamily="2" charset="0"/>
                <a:ea typeface="ＭＳ Ｐゴシック" panose="020B0600070205080204" pitchFamily="34" charset="-128"/>
              </a:rPr>
            </a:br>
            <a:r>
              <a:rPr lang="en-US" altLang="en-US" sz="2400">
                <a:latin typeface="Times" pitchFamily="2" charset="0"/>
                <a:ea typeface="ＭＳ Ｐゴシック" panose="020B0600070205080204" pitchFamily="34" charset="-128"/>
              </a:rPr>
              <a:t>Chemistry and Physics</a:t>
            </a:r>
            <a:endParaRPr lang="en-US" altLang="en-US">
              <a:latin typeface="Times" pitchFamily="2" charset="0"/>
              <a:ea typeface="ＭＳ Ｐゴシック" panose="020B0600070205080204" pitchFamily="34" charset="-128"/>
            </a:endParaRPr>
          </a:p>
        </p:txBody>
      </p:sp>
      <p:sp>
        <p:nvSpPr>
          <p:cNvPr id="52230" name="Content Placeholder 2">
            <a:extLst>
              <a:ext uri="{FF2B5EF4-FFF2-40B4-BE49-F238E27FC236}">
                <a16:creationId xmlns:a16="http://schemas.microsoft.com/office/drawing/2014/main" id="{1FB2545A-6F29-C54B-9723-EA4A03D107CD}"/>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52231" name="Slide Number Placeholder 3">
            <a:extLst>
              <a:ext uri="{FF2B5EF4-FFF2-40B4-BE49-F238E27FC236}">
                <a16:creationId xmlns:a16="http://schemas.microsoft.com/office/drawing/2014/main" id="{DE193EE4-A0F8-8444-AD27-265525FF0A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3AFF549-4F37-9D41-A789-8504A7034D97}" type="slidenum">
              <a:rPr lang="en-US" altLang="en-US" sz="1200">
                <a:solidFill>
                  <a:srgbClr val="898989"/>
                </a:solidFill>
                <a:latin typeface="Times" pitchFamily="2" charset="0"/>
              </a:rPr>
              <a:pPr eaLnBrk="1" hangingPunct="1"/>
              <a:t>36</a:t>
            </a:fld>
            <a:endParaRPr lang="en-US" altLang="en-US" sz="1200">
              <a:solidFill>
                <a:srgbClr val="898989"/>
              </a:solidFill>
              <a:latin typeface="Times" pitchFamily="2" charset="0"/>
            </a:endParaRPr>
          </a:p>
        </p:txBody>
      </p:sp>
      <p:sp>
        <p:nvSpPr>
          <p:cNvPr id="52232" name="TextBox 4">
            <a:extLst>
              <a:ext uri="{FF2B5EF4-FFF2-40B4-BE49-F238E27FC236}">
                <a16:creationId xmlns:a16="http://schemas.microsoft.com/office/drawing/2014/main" id="{D4E3488A-4120-6941-A3FD-8BD3C7889389}"/>
              </a:ext>
            </a:extLst>
          </p:cNvPr>
          <p:cNvSpPr txBox="1">
            <a:spLocks noChangeArrowheads="1"/>
          </p:cNvSpPr>
          <p:nvPr/>
        </p:nvSpPr>
        <p:spPr bwMode="auto">
          <a:xfrm>
            <a:off x="4822825" y="5048250"/>
            <a:ext cx="2324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Krönig-Clausius</a:t>
            </a:r>
          </a:p>
          <a:p>
            <a:pPr algn="ctr" eaLnBrk="1" hangingPunct="1"/>
            <a:r>
              <a:rPr lang="en-US" altLang="en-US" sz="2000">
                <a:latin typeface="Times" pitchFamily="2" charset="0"/>
              </a:rPr>
              <a:t>pressure formula</a:t>
            </a:r>
          </a:p>
          <a:p>
            <a:pPr algn="ctr" eaLnBrk="1" hangingPunct="1"/>
            <a:r>
              <a:rPr lang="en-US" altLang="en-US" sz="2000">
                <a:latin typeface="Times" pitchFamily="2" charset="0"/>
              </a:rPr>
              <a:t>P = (1/3) nmv</a:t>
            </a:r>
            <a:r>
              <a:rPr lang="en-US" altLang="en-US" sz="2000" baseline="30000">
                <a:latin typeface="Times" pitchFamily="2" charset="0"/>
              </a:rPr>
              <a:t>2</a:t>
            </a:r>
            <a:endParaRPr lang="en-US" altLang="en-US" sz="2000">
              <a:latin typeface="Times" pitchFamily="2" charset="0"/>
            </a:endParaRPr>
          </a:p>
        </p:txBody>
      </p:sp>
      <p:sp>
        <p:nvSpPr>
          <p:cNvPr id="52233" name="TextBox 5">
            <a:extLst>
              <a:ext uri="{FF2B5EF4-FFF2-40B4-BE49-F238E27FC236}">
                <a16:creationId xmlns:a16="http://schemas.microsoft.com/office/drawing/2014/main" id="{25E139FC-5E17-154F-A253-611B74710A50}"/>
              </a:ext>
            </a:extLst>
          </p:cNvPr>
          <p:cNvSpPr txBox="1">
            <a:spLocks noChangeArrowheads="1"/>
          </p:cNvSpPr>
          <p:nvPr/>
        </p:nvSpPr>
        <p:spPr bwMode="auto">
          <a:xfrm>
            <a:off x="1978026" y="1871663"/>
            <a:ext cx="30273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Thermal equilibrium:</a:t>
            </a:r>
          </a:p>
          <a:p>
            <a:pPr algn="ctr" eaLnBrk="1" hangingPunct="1"/>
            <a:r>
              <a:rPr lang="en-US" altLang="en-US" sz="2000">
                <a:latin typeface="Times" pitchFamily="2" charset="0"/>
              </a:rPr>
              <a:t>molecules have same</a:t>
            </a:r>
          </a:p>
          <a:p>
            <a:pPr algn="ctr" eaLnBrk="1" hangingPunct="1"/>
            <a:r>
              <a:rPr lang="en-US" altLang="en-US" sz="2000">
                <a:latin typeface="Times" pitchFamily="2" charset="0"/>
              </a:rPr>
              <a:t>mean kinetic energy</a:t>
            </a:r>
          </a:p>
          <a:p>
            <a:pPr algn="ctr" eaLnBrk="1" hangingPunct="1"/>
            <a:r>
              <a:rPr lang="en-US" altLang="en-US" sz="2000">
                <a:latin typeface="Times" pitchFamily="2" charset="0"/>
              </a:rPr>
              <a:t>(1/2)mv</a:t>
            </a:r>
            <a:r>
              <a:rPr lang="en-US" altLang="en-US" sz="2000" baseline="30000">
                <a:latin typeface="Times" pitchFamily="2" charset="0"/>
              </a:rPr>
              <a:t>2</a:t>
            </a:r>
            <a:endParaRPr lang="en-US" altLang="en-US" sz="2000">
              <a:latin typeface="Times" pitchFamily="2" charset="0"/>
            </a:endParaRPr>
          </a:p>
        </p:txBody>
      </p:sp>
      <p:sp>
        <p:nvSpPr>
          <p:cNvPr id="52234" name="TextBox 6">
            <a:extLst>
              <a:ext uri="{FF2B5EF4-FFF2-40B4-BE49-F238E27FC236}">
                <a16:creationId xmlns:a16="http://schemas.microsoft.com/office/drawing/2014/main" id="{BF62F663-7F7B-144A-8B46-CC6410CFB698}"/>
              </a:ext>
            </a:extLst>
          </p:cNvPr>
          <p:cNvSpPr txBox="1">
            <a:spLocks noChangeArrowheads="1"/>
          </p:cNvSpPr>
          <p:nvPr/>
        </p:nvSpPr>
        <p:spPr bwMode="auto">
          <a:xfrm>
            <a:off x="7737475" y="1939925"/>
            <a:ext cx="20907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latin typeface="Times" pitchFamily="2" charset="0"/>
              </a:rPr>
              <a:t>Avogadro’s hypothesis</a:t>
            </a:r>
          </a:p>
        </p:txBody>
      </p:sp>
      <p:sp>
        <p:nvSpPr>
          <p:cNvPr id="52235" name="TextBox 14">
            <a:extLst>
              <a:ext uri="{FF2B5EF4-FFF2-40B4-BE49-F238E27FC236}">
                <a16:creationId xmlns:a16="http://schemas.microsoft.com/office/drawing/2014/main" id="{B482FDAE-F350-2C41-91A7-ACC1A9F1F09C}"/>
              </a:ext>
            </a:extLst>
          </p:cNvPr>
          <p:cNvSpPr txBox="1">
            <a:spLocks noChangeArrowheads="1"/>
          </p:cNvSpPr>
          <p:nvPr/>
        </p:nvSpPr>
        <p:spPr bwMode="auto">
          <a:xfrm>
            <a:off x="9064626" y="5027614"/>
            <a:ext cx="11906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Any two entails the third.</a:t>
            </a:r>
          </a:p>
        </p:txBody>
      </p:sp>
    </p:spTree>
    <p:extLst>
      <p:ext uri="{BB962C8B-B14F-4D97-AF65-F5344CB8AC3E}">
        <p14:creationId xmlns:p14="http://schemas.microsoft.com/office/powerpoint/2010/main" val="4088744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F1E26418-8305-974B-B2A2-543562180C8C}"/>
              </a:ext>
            </a:extLst>
          </p:cNvPr>
          <p:cNvSpPr/>
          <p:nvPr/>
        </p:nvSpPr>
        <p:spPr>
          <a:xfrm>
            <a:off x="7558088" y="4803776"/>
            <a:ext cx="1560512" cy="263525"/>
          </a:xfrm>
          <a:custGeom>
            <a:avLst/>
            <a:gdLst>
              <a:gd name="connsiteX0" fmla="*/ 45128 w 1560129"/>
              <a:gd name="connsiteY0" fmla="*/ 0 h 264327"/>
              <a:gd name="connsiteX1" fmla="*/ 96702 w 1560129"/>
              <a:gd name="connsiteY1" fmla="*/ 0 h 264327"/>
              <a:gd name="connsiteX2" fmla="*/ 1560129 w 1560129"/>
              <a:gd name="connsiteY2" fmla="*/ 32235 h 264327"/>
              <a:gd name="connsiteX3" fmla="*/ 1527895 w 1560129"/>
              <a:gd name="connsiteY3" fmla="*/ 264327 h 264327"/>
              <a:gd name="connsiteX4" fmla="*/ 0 w 1560129"/>
              <a:gd name="connsiteY4" fmla="*/ 219198 h 264327"/>
              <a:gd name="connsiteX5" fmla="*/ 45128 w 1560129"/>
              <a:gd name="connsiteY5" fmla="*/ 0 h 26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0129" h="264327">
                <a:moveTo>
                  <a:pt x="45128" y="0"/>
                </a:moveTo>
                <a:lnTo>
                  <a:pt x="96702" y="0"/>
                </a:lnTo>
                <a:lnTo>
                  <a:pt x="1560129" y="32235"/>
                </a:lnTo>
                <a:lnTo>
                  <a:pt x="1527895" y="264327"/>
                </a:lnTo>
                <a:lnTo>
                  <a:pt x="0" y="219198"/>
                </a:lnTo>
                <a:lnTo>
                  <a:pt x="45128"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Freeform 9">
            <a:extLst>
              <a:ext uri="{FF2B5EF4-FFF2-40B4-BE49-F238E27FC236}">
                <a16:creationId xmlns:a16="http://schemas.microsoft.com/office/drawing/2014/main" id="{81820C7A-25B1-D141-8193-FCEC1F5BE0AB}"/>
              </a:ext>
            </a:extLst>
          </p:cNvPr>
          <p:cNvSpPr/>
          <p:nvPr/>
        </p:nvSpPr>
        <p:spPr>
          <a:xfrm>
            <a:off x="4953000" y="2346325"/>
            <a:ext cx="4713288" cy="838200"/>
          </a:xfrm>
          <a:custGeom>
            <a:avLst/>
            <a:gdLst>
              <a:gd name="connsiteX0" fmla="*/ 515745 w 4712621"/>
              <a:gd name="connsiteY0" fmla="*/ 0 h 838111"/>
              <a:gd name="connsiteX1" fmla="*/ 4712621 w 4712621"/>
              <a:gd name="connsiteY1" fmla="*/ 77364 h 838111"/>
              <a:gd name="connsiteX2" fmla="*/ 4519217 w 4712621"/>
              <a:gd name="connsiteY2" fmla="*/ 631807 h 838111"/>
              <a:gd name="connsiteX3" fmla="*/ 0 w 4712621"/>
              <a:gd name="connsiteY3" fmla="*/ 838111 h 838111"/>
              <a:gd name="connsiteX4" fmla="*/ 515745 w 4712621"/>
              <a:gd name="connsiteY4" fmla="*/ 0 h 83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2621" h="838111">
                <a:moveTo>
                  <a:pt x="515745" y="0"/>
                </a:moveTo>
                <a:lnTo>
                  <a:pt x="4712621" y="77364"/>
                </a:lnTo>
                <a:lnTo>
                  <a:pt x="4519217" y="631807"/>
                </a:lnTo>
                <a:cubicBezTo>
                  <a:pt x="3012816" y="700673"/>
                  <a:pt x="1507974" y="838111"/>
                  <a:pt x="0" y="838111"/>
                </a:cubicBezTo>
                <a:lnTo>
                  <a:pt x="515745"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252" name="Title 1">
            <a:extLst>
              <a:ext uri="{FF2B5EF4-FFF2-40B4-BE49-F238E27FC236}">
                <a16:creationId xmlns:a16="http://schemas.microsoft.com/office/drawing/2014/main" id="{8A815A7B-1371-6449-B1A0-A4B7EE079CCF}"/>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The Chemists</a:t>
            </a:r>
          </a:p>
        </p:txBody>
      </p:sp>
      <p:sp>
        <p:nvSpPr>
          <p:cNvPr id="53253" name="Content Placeholder 2">
            <a:extLst>
              <a:ext uri="{FF2B5EF4-FFF2-40B4-BE49-F238E27FC236}">
                <a16:creationId xmlns:a16="http://schemas.microsoft.com/office/drawing/2014/main" id="{D0FD3492-C39E-B349-AB47-E08FF0ED492F}"/>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53254" name="Slide Number Placeholder 3">
            <a:extLst>
              <a:ext uri="{FF2B5EF4-FFF2-40B4-BE49-F238E27FC236}">
                <a16:creationId xmlns:a16="http://schemas.microsoft.com/office/drawing/2014/main" id="{C3A8B192-E792-EF4F-BB7D-1B704DB5A9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4E49D04-4ACF-3047-992C-15D8A49A1413}" type="slidenum">
              <a:rPr lang="en-US" altLang="en-US" sz="1200">
                <a:solidFill>
                  <a:srgbClr val="898989"/>
                </a:solidFill>
                <a:latin typeface="Times" pitchFamily="2" charset="0"/>
              </a:rPr>
              <a:pPr eaLnBrk="1" hangingPunct="1"/>
              <a:t>37</a:t>
            </a:fld>
            <a:endParaRPr lang="en-US" altLang="en-US" sz="1200">
              <a:solidFill>
                <a:srgbClr val="898989"/>
              </a:solidFill>
              <a:latin typeface="Times" pitchFamily="2" charset="0"/>
            </a:endParaRPr>
          </a:p>
        </p:txBody>
      </p:sp>
      <p:sp>
        <p:nvSpPr>
          <p:cNvPr id="53255" name="Rectangle 5">
            <a:extLst>
              <a:ext uri="{FF2B5EF4-FFF2-40B4-BE49-F238E27FC236}">
                <a16:creationId xmlns:a16="http://schemas.microsoft.com/office/drawing/2014/main" id="{7268AFEB-156B-F447-8EF4-EE2EE85B5611}"/>
              </a:ext>
            </a:extLst>
          </p:cNvPr>
          <p:cNvSpPr>
            <a:spLocks noChangeArrowheads="1"/>
          </p:cNvSpPr>
          <p:nvPr/>
        </p:nvSpPr>
        <p:spPr bwMode="auto">
          <a:xfrm>
            <a:off x="4879975" y="1657350"/>
            <a:ext cx="52768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“…at the same time physicists, by considering the constitution of gases under a new point of view, have been brought, independently of chemical considerations, to the supposition of equal numbers of molecules in equal volumes of perfect gases, to which Avogadro and Ampère had previously been led by different modes of interpreting physical phenomena.</a:t>
            </a:r>
          </a:p>
          <a:p>
            <a:pPr eaLnBrk="1" hangingPunct="1"/>
            <a:r>
              <a:rPr lang="en-US" altLang="en-US" sz="2000">
                <a:latin typeface="Times" pitchFamily="2" charset="0"/>
              </a:rPr>
              <a:t>	Who can fail to see in this long and unconscious march of the science, around and towards a fixed point, the decisive proof of the theory of Avogadro and Ampère?...”</a:t>
            </a:r>
          </a:p>
        </p:txBody>
      </p:sp>
      <p:pic>
        <p:nvPicPr>
          <p:cNvPr id="8" name="Picture 7" descr="Cannizzaro_Stanislao.jpg">
            <a:extLst>
              <a:ext uri="{FF2B5EF4-FFF2-40B4-BE49-F238E27FC236}">
                <a16:creationId xmlns:a16="http://schemas.microsoft.com/office/drawing/2014/main" id="{5BBF5A13-623B-9647-B3C3-F4111140ED13}"/>
              </a:ext>
            </a:extLst>
          </p:cNvPr>
          <p:cNvPicPr>
            <a:picLocks noChangeAspect="1"/>
          </p:cNvPicPr>
          <p:nvPr/>
        </p:nvPicPr>
        <p:blipFill>
          <a:blip r:embed="rId2"/>
          <a:stretch>
            <a:fillRect/>
          </a:stretch>
        </p:blipFill>
        <p:spPr>
          <a:xfrm>
            <a:off x="1935876" y="1656880"/>
            <a:ext cx="2514586" cy="3178373"/>
          </a:xfrm>
          <a:prstGeom prst="rect">
            <a:avLst/>
          </a:prstGeom>
          <a:effectLst>
            <a:softEdge rad="127000"/>
          </a:effectLst>
        </p:spPr>
      </p:pic>
      <p:sp>
        <p:nvSpPr>
          <p:cNvPr id="53257" name="TextBox 8">
            <a:extLst>
              <a:ext uri="{FF2B5EF4-FFF2-40B4-BE49-F238E27FC236}">
                <a16:creationId xmlns:a16="http://schemas.microsoft.com/office/drawing/2014/main" id="{797EAF6E-8B95-B345-B210-FB144CD5224E}"/>
              </a:ext>
            </a:extLst>
          </p:cNvPr>
          <p:cNvSpPr txBox="1">
            <a:spLocks noChangeArrowheads="1"/>
          </p:cNvSpPr>
          <p:nvPr/>
        </p:nvSpPr>
        <p:spPr bwMode="auto">
          <a:xfrm>
            <a:off x="1993900" y="5170489"/>
            <a:ext cx="2717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Stanislao Cannizzaro, 1872</a:t>
            </a:r>
          </a:p>
        </p:txBody>
      </p:sp>
      <p:sp>
        <p:nvSpPr>
          <p:cNvPr id="52234" name="TextBox 11">
            <a:extLst>
              <a:ext uri="{FF2B5EF4-FFF2-40B4-BE49-F238E27FC236}">
                <a16:creationId xmlns:a16="http://schemas.microsoft.com/office/drawing/2014/main" id="{B55C5A7B-F1BE-7141-9C86-1887C95B16C7}"/>
              </a:ext>
            </a:extLst>
          </p:cNvPr>
          <p:cNvSpPr txBox="1">
            <a:spLocks noChangeArrowheads="1"/>
          </p:cNvSpPr>
          <p:nvPr/>
        </p:nvSpPr>
        <p:spPr bwMode="auto">
          <a:xfrm>
            <a:off x="2878138" y="5905500"/>
            <a:ext cx="7053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39925" indent="-193992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Lothar Meyer, 1892	 “This is one of the most powerful arguments in support of Avogadro’s hypothesis. Its truth is now no longer disputed.”</a:t>
            </a:r>
          </a:p>
        </p:txBody>
      </p:sp>
    </p:spTree>
    <p:extLst>
      <p:ext uri="{BB962C8B-B14F-4D97-AF65-F5344CB8AC3E}">
        <p14:creationId xmlns:p14="http://schemas.microsoft.com/office/powerpoint/2010/main" val="2454539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3C649EB4-6086-3B4E-AA4D-2014CCEFFA67}"/>
              </a:ext>
            </a:extLst>
          </p:cNvPr>
          <p:cNvSpPr/>
          <p:nvPr/>
        </p:nvSpPr>
        <p:spPr>
          <a:xfrm>
            <a:off x="9097963" y="4975226"/>
            <a:ext cx="1046162" cy="1046163"/>
          </a:xfrm>
          <a:custGeom>
            <a:avLst/>
            <a:gdLst>
              <a:gd name="connsiteX0" fmla="*/ 171085 w 1046251"/>
              <a:gd name="connsiteY0" fmla="*/ 0 h 1046220"/>
              <a:gd name="connsiteX1" fmla="*/ 1046251 w 1046251"/>
              <a:gd name="connsiteY1" fmla="*/ 92120 h 1046220"/>
              <a:gd name="connsiteX2" fmla="*/ 993610 w 1046251"/>
              <a:gd name="connsiteY2" fmla="*/ 1046220 h 1046220"/>
              <a:gd name="connsiteX3" fmla="*/ 0 w 1046251"/>
              <a:gd name="connsiteY3" fmla="*/ 875140 h 1046220"/>
              <a:gd name="connsiteX4" fmla="*/ 171085 w 1046251"/>
              <a:gd name="connsiteY4" fmla="*/ 0 h 1046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251" h="1046220">
                <a:moveTo>
                  <a:pt x="171085" y="0"/>
                </a:moveTo>
                <a:lnTo>
                  <a:pt x="1046251" y="92120"/>
                </a:lnTo>
                <a:lnTo>
                  <a:pt x="993610" y="1046220"/>
                </a:lnTo>
                <a:lnTo>
                  <a:pt x="0" y="875140"/>
                </a:lnTo>
                <a:lnTo>
                  <a:pt x="171085"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Freeform 14">
            <a:extLst>
              <a:ext uri="{FF2B5EF4-FFF2-40B4-BE49-F238E27FC236}">
                <a16:creationId xmlns:a16="http://schemas.microsoft.com/office/drawing/2014/main" id="{DB7358C7-8816-8447-8C0E-AE568B897E1F}"/>
              </a:ext>
            </a:extLst>
          </p:cNvPr>
          <p:cNvSpPr/>
          <p:nvPr/>
        </p:nvSpPr>
        <p:spPr>
          <a:xfrm>
            <a:off x="2254251" y="322263"/>
            <a:ext cx="7356475" cy="895350"/>
          </a:xfrm>
          <a:custGeom>
            <a:avLst/>
            <a:gdLst>
              <a:gd name="connsiteX0" fmla="*/ 138184 w 7356655"/>
              <a:gd name="connsiteY0" fmla="*/ 0 h 644839"/>
              <a:gd name="connsiteX1" fmla="*/ 7310594 w 7356655"/>
              <a:gd name="connsiteY1" fmla="*/ 177660 h 644839"/>
              <a:gd name="connsiteX2" fmla="*/ 7356655 w 7356655"/>
              <a:gd name="connsiteY2" fmla="*/ 519819 h 644839"/>
              <a:gd name="connsiteX3" fmla="*/ 0 w 7356655"/>
              <a:gd name="connsiteY3" fmla="*/ 644839 h 644839"/>
              <a:gd name="connsiteX4" fmla="*/ 138184 w 7356655"/>
              <a:gd name="connsiteY4" fmla="*/ 0 h 64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6655" h="644839">
                <a:moveTo>
                  <a:pt x="138184" y="0"/>
                </a:moveTo>
                <a:lnTo>
                  <a:pt x="7310594" y="177660"/>
                </a:lnTo>
                <a:lnTo>
                  <a:pt x="7356655" y="519819"/>
                </a:lnTo>
                <a:lnTo>
                  <a:pt x="0" y="644839"/>
                </a:lnTo>
                <a:lnTo>
                  <a:pt x="138184"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76" name="TextBox 15">
            <a:extLst>
              <a:ext uri="{FF2B5EF4-FFF2-40B4-BE49-F238E27FC236}">
                <a16:creationId xmlns:a16="http://schemas.microsoft.com/office/drawing/2014/main" id="{F57F26ED-08C9-9841-B06D-3D1019371F89}"/>
              </a:ext>
            </a:extLst>
          </p:cNvPr>
          <p:cNvSpPr txBox="1">
            <a:spLocks noChangeArrowheads="1"/>
          </p:cNvSpPr>
          <p:nvPr/>
        </p:nvSpPr>
        <p:spPr bwMode="auto">
          <a:xfrm>
            <a:off x="9064626" y="5027614"/>
            <a:ext cx="11906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Any two entails the third.</a:t>
            </a:r>
          </a:p>
        </p:txBody>
      </p:sp>
      <p:grpSp>
        <p:nvGrpSpPr>
          <p:cNvPr id="2" name="Group 16">
            <a:extLst>
              <a:ext uri="{FF2B5EF4-FFF2-40B4-BE49-F238E27FC236}">
                <a16:creationId xmlns:a16="http://schemas.microsoft.com/office/drawing/2014/main" id="{70CE574E-982C-6346-9129-9493D881AB31}"/>
              </a:ext>
            </a:extLst>
          </p:cNvPr>
          <p:cNvGrpSpPr>
            <a:grpSpLocks/>
          </p:cNvGrpSpPr>
          <p:nvPr/>
        </p:nvGrpSpPr>
        <p:grpSpPr bwMode="auto">
          <a:xfrm>
            <a:off x="3340100" y="1541464"/>
            <a:ext cx="6796088" cy="4757737"/>
            <a:chOff x="1815169" y="1540835"/>
            <a:chExt cx="6797775" cy="4757888"/>
          </a:xfrm>
        </p:grpSpPr>
        <p:sp>
          <p:nvSpPr>
            <p:cNvPr id="13" name="Right Arrow 12">
              <a:extLst>
                <a:ext uri="{FF2B5EF4-FFF2-40B4-BE49-F238E27FC236}">
                  <a16:creationId xmlns:a16="http://schemas.microsoft.com/office/drawing/2014/main" id="{A0716B8F-B570-B14B-A9F7-F7B40B597086}"/>
                </a:ext>
              </a:extLst>
            </p:cNvPr>
            <p:cNvSpPr/>
            <p:nvPr/>
          </p:nvSpPr>
          <p:spPr>
            <a:xfrm rot="12772976">
              <a:off x="2907640" y="2560042"/>
              <a:ext cx="2134130" cy="1771706"/>
            </a:xfrm>
            <a:prstGeom prst="rightArrow">
              <a:avLst/>
            </a:pr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Freeform 13">
              <a:extLst>
                <a:ext uri="{FF2B5EF4-FFF2-40B4-BE49-F238E27FC236}">
                  <a16:creationId xmlns:a16="http://schemas.microsoft.com/office/drawing/2014/main" id="{A2F6C53A-C8C2-7D41-8E3A-C558A2DADF5F}"/>
                </a:ext>
              </a:extLst>
            </p:cNvPr>
            <p:cNvSpPr/>
            <p:nvPr/>
          </p:nvSpPr>
          <p:spPr>
            <a:xfrm flipH="1">
              <a:off x="2842537" y="1540835"/>
              <a:ext cx="5770407" cy="4757888"/>
            </a:xfrm>
            <a:custGeom>
              <a:avLst/>
              <a:gdLst>
                <a:gd name="connsiteX0" fmla="*/ 0 w 5963303"/>
                <a:gd name="connsiteY0" fmla="*/ 0 h 4912617"/>
                <a:gd name="connsiteX1" fmla="*/ 0 w 5963303"/>
                <a:gd name="connsiteY1" fmla="*/ 0 h 4912617"/>
                <a:gd name="connsiteX2" fmla="*/ 2991321 w 5963303"/>
                <a:gd name="connsiteY2" fmla="*/ 148281 h 4912617"/>
                <a:gd name="connsiteX3" fmla="*/ 5963303 w 5963303"/>
                <a:gd name="connsiteY3" fmla="*/ 4912617 h 4912617"/>
                <a:gd name="connsiteX4" fmla="*/ 1282916 w 5963303"/>
                <a:gd name="connsiteY4" fmla="*/ 4841699 h 4912617"/>
                <a:gd name="connsiteX5" fmla="*/ 0 w 5963303"/>
                <a:gd name="connsiteY5" fmla="*/ 0 h 4912617"/>
                <a:gd name="connsiteX0" fmla="*/ 0 w 5963303"/>
                <a:gd name="connsiteY0" fmla="*/ 0 h 4912617"/>
                <a:gd name="connsiteX1" fmla="*/ 0 w 5963303"/>
                <a:gd name="connsiteY1" fmla="*/ 0 h 4912617"/>
                <a:gd name="connsiteX2" fmla="*/ 2991321 w 5963303"/>
                <a:gd name="connsiteY2" fmla="*/ 148281 h 4912617"/>
                <a:gd name="connsiteX3" fmla="*/ 5963303 w 5963303"/>
                <a:gd name="connsiteY3" fmla="*/ 4912617 h 4912617"/>
                <a:gd name="connsiteX4" fmla="*/ 1658090 w 5963303"/>
                <a:gd name="connsiteY4" fmla="*/ 4558031 h 4912617"/>
                <a:gd name="connsiteX5" fmla="*/ 0 w 5963303"/>
                <a:gd name="connsiteY5" fmla="*/ 0 h 4912617"/>
                <a:gd name="connsiteX0" fmla="*/ 0 w 5844826"/>
                <a:gd name="connsiteY0" fmla="*/ 0 h 4674077"/>
                <a:gd name="connsiteX1" fmla="*/ 0 w 5844826"/>
                <a:gd name="connsiteY1" fmla="*/ 0 h 4674077"/>
                <a:gd name="connsiteX2" fmla="*/ 2991321 w 5844826"/>
                <a:gd name="connsiteY2" fmla="*/ 148281 h 4674077"/>
                <a:gd name="connsiteX3" fmla="*/ 5844826 w 5844826"/>
                <a:gd name="connsiteY3" fmla="*/ 4674077 h 4674077"/>
                <a:gd name="connsiteX4" fmla="*/ 1658090 w 5844826"/>
                <a:gd name="connsiteY4" fmla="*/ 4558031 h 4674077"/>
                <a:gd name="connsiteX5" fmla="*/ 0 w 5844826"/>
                <a:gd name="connsiteY5" fmla="*/ 0 h 4674077"/>
                <a:gd name="connsiteX0" fmla="*/ 0 w 5890900"/>
                <a:gd name="connsiteY0" fmla="*/ 0 h 4757888"/>
                <a:gd name="connsiteX1" fmla="*/ 0 w 5890900"/>
                <a:gd name="connsiteY1" fmla="*/ 0 h 4757888"/>
                <a:gd name="connsiteX2" fmla="*/ 2991321 w 5890900"/>
                <a:gd name="connsiteY2" fmla="*/ 148281 h 4757888"/>
                <a:gd name="connsiteX3" fmla="*/ 5890900 w 5890900"/>
                <a:gd name="connsiteY3" fmla="*/ 4757888 h 4757888"/>
                <a:gd name="connsiteX4" fmla="*/ 1658090 w 5890900"/>
                <a:gd name="connsiteY4" fmla="*/ 4558031 h 4757888"/>
                <a:gd name="connsiteX5" fmla="*/ 0 w 5890900"/>
                <a:gd name="connsiteY5" fmla="*/ 0 h 475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0900" h="4757888">
                  <a:moveTo>
                    <a:pt x="0" y="0"/>
                  </a:moveTo>
                  <a:lnTo>
                    <a:pt x="0" y="0"/>
                  </a:lnTo>
                  <a:lnTo>
                    <a:pt x="2991321" y="148281"/>
                  </a:lnTo>
                  <a:lnTo>
                    <a:pt x="5890900" y="4757888"/>
                  </a:lnTo>
                  <a:lnTo>
                    <a:pt x="1658090" y="4558031"/>
                  </a:lnTo>
                  <a:lnTo>
                    <a:pt x="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86" name="TextBox 11">
              <a:extLst>
                <a:ext uri="{FF2B5EF4-FFF2-40B4-BE49-F238E27FC236}">
                  <a16:creationId xmlns:a16="http://schemas.microsoft.com/office/drawing/2014/main" id="{BD737B12-0A5C-9049-8A39-3A9B84B13D14}"/>
                </a:ext>
              </a:extLst>
            </p:cNvPr>
            <p:cNvSpPr txBox="1">
              <a:spLocks noChangeArrowheads="1"/>
            </p:cNvSpPr>
            <p:nvPr/>
          </p:nvSpPr>
          <p:spPr bwMode="auto">
            <a:xfrm>
              <a:off x="1815169" y="4164764"/>
              <a:ext cx="1756295" cy="64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Times" pitchFamily="2" charset="0"/>
                </a:rPr>
                <a:t>early physicists</a:t>
              </a:r>
            </a:p>
            <a:p>
              <a:pPr algn="r" eaLnBrk="1" hangingPunct="1"/>
              <a:r>
                <a:rPr lang="en-US" altLang="en-US" sz="1800">
                  <a:latin typeface="Times" pitchFamily="2" charset="0"/>
                </a:rPr>
                <a:t>Clausius 1858</a:t>
              </a:r>
            </a:p>
          </p:txBody>
        </p:sp>
      </p:grpSp>
      <p:sp>
        <p:nvSpPr>
          <p:cNvPr id="54278" name="Title 1">
            <a:extLst>
              <a:ext uri="{FF2B5EF4-FFF2-40B4-BE49-F238E27FC236}">
                <a16:creationId xmlns:a16="http://schemas.microsoft.com/office/drawing/2014/main" id="{6DDE50B2-3C2E-2E47-B680-F879FE7E2F3F}"/>
              </a:ext>
            </a:extLst>
          </p:cNvPr>
          <p:cNvSpPr>
            <a:spLocks noGrp="1"/>
          </p:cNvSpPr>
          <p:nvPr>
            <p:ph type="title"/>
          </p:nvPr>
        </p:nvSpPr>
        <p:spPr/>
        <p:txBody>
          <a:bodyPr/>
          <a:lstStyle/>
          <a:p>
            <a:pPr algn="ctr"/>
            <a:r>
              <a:rPr lang="en-US" altLang="en-US">
                <a:latin typeface="Times" pitchFamily="2" charset="0"/>
                <a:ea typeface="ＭＳ Ｐゴシック" panose="020B0600070205080204" pitchFamily="34" charset="-128"/>
              </a:rPr>
              <a:t>Mutual Support Across Sciences</a:t>
            </a:r>
            <a:br>
              <a:rPr lang="en-US" altLang="en-US">
                <a:latin typeface="Times" pitchFamily="2" charset="0"/>
                <a:ea typeface="ＭＳ Ｐゴシック" panose="020B0600070205080204" pitchFamily="34" charset="-128"/>
              </a:rPr>
            </a:br>
            <a:r>
              <a:rPr lang="en-US" altLang="en-US" sz="2400">
                <a:latin typeface="Times" pitchFamily="2" charset="0"/>
                <a:ea typeface="ＭＳ Ｐゴシック" panose="020B0600070205080204" pitchFamily="34" charset="-128"/>
              </a:rPr>
              <a:t>Chemistry and Physics</a:t>
            </a:r>
            <a:endParaRPr lang="en-US" altLang="en-US">
              <a:latin typeface="Times" pitchFamily="2" charset="0"/>
              <a:ea typeface="ＭＳ Ｐゴシック" panose="020B0600070205080204" pitchFamily="34" charset="-128"/>
            </a:endParaRPr>
          </a:p>
        </p:txBody>
      </p:sp>
      <p:sp>
        <p:nvSpPr>
          <p:cNvPr id="54279" name="Content Placeholder 2">
            <a:extLst>
              <a:ext uri="{FF2B5EF4-FFF2-40B4-BE49-F238E27FC236}">
                <a16:creationId xmlns:a16="http://schemas.microsoft.com/office/drawing/2014/main" id="{DB411695-7D4C-FD4A-AF78-FFE8DBAC5094}"/>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54280" name="Slide Number Placeholder 3">
            <a:extLst>
              <a:ext uri="{FF2B5EF4-FFF2-40B4-BE49-F238E27FC236}">
                <a16:creationId xmlns:a16="http://schemas.microsoft.com/office/drawing/2014/main" id="{5428DF80-0367-8547-89D8-F953B440142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F94CE3D-EF0C-EA44-A064-CEE8C357C5AE}" type="slidenum">
              <a:rPr lang="en-US" altLang="en-US" sz="1200">
                <a:solidFill>
                  <a:srgbClr val="898989"/>
                </a:solidFill>
                <a:latin typeface="Times" pitchFamily="2" charset="0"/>
              </a:rPr>
              <a:pPr eaLnBrk="1" hangingPunct="1"/>
              <a:t>38</a:t>
            </a:fld>
            <a:endParaRPr lang="en-US" altLang="en-US" sz="1200">
              <a:solidFill>
                <a:srgbClr val="898989"/>
              </a:solidFill>
              <a:latin typeface="Times" pitchFamily="2" charset="0"/>
            </a:endParaRPr>
          </a:p>
        </p:txBody>
      </p:sp>
      <p:sp>
        <p:nvSpPr>
          <p:cNvPr id="54281" name="TextBox 4">
            <a:extLst>
              <a:ext uri="{FF2B5EF4-FFF2-40B4-BE49-F238E27FC236}">
                <a16:creationId xmlns:a16="http://schemas.microsoft.com/office/drawing/2014/main" id="{AC052F9F-CC33-B844-AE0E-51CB47ECA95A}"/>
              </a:ext>
            </a:extLst>
          </p:cNvPr>
          <p:cNvSpPr txBox="1">
            <a:spLocks noChangeArrowheads="1"/>
          </p:cNvSpPr>
          <p:nvPr/>
        </p:nvSpPr>
        <p:spPr bwMode="auto">
          <a:xfrm>
            <a:off x="4822825" y="5048250"/>
            <a:ext cx="2324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Krönig-Clausius</a:t>
            </a:r>
          </a:p>
          <a:p>
            <a:pPr algn="ctr" eaLnBrk="1" hangingPunct="1"/>
            <a:r>
              <a:rPr lang="en-US" altLang="en-US" sz="2000">
                <a:latin typeface="Times" pitchFamily="2" charset="0"/>
              </a:rPr>
              <a:t>pressure formula</a:t>
            </a:r>
          </a:p>
          <a:p>
            <a:pPr algn="ctr" eaLnBrk="1" hangingPunct="1"/>
            <a:r>
              <a:rPr lang="en-US" altLang="en-US" sz="2000">
                <a:latin typeface="Times" pitchFamily="2" charset="0"/>
              </a:rPr>
              <a:t>P = (1/3) nmv</a:t>
            </a:r>
            <a:r>
              <a:rPr lang="en-US" altLang="en-US" sz="2000" baseline="30000">
                <a:latin typeface="Times" pitchFamily="2" charset="0"/>
              </a:rPr>
              <a:t>2</a:t>
            </a:r>
            <a:endParaRPr lang="en-US" altLang="en-US" sz="2000">
              <a:latin typeface="Times" pitchFamily="2" charset="0"/>
            </a:endParaRPr>
          </a:p>
        </p:txBody>
      </p:sp>
      <p:sp>
        <p:nvSpPr>
          <p:cNvPr id="54282" name="TextBox 5">
            <a:extLst>
              <a:ext uri="{FF2B5EF4-FFF2-40B4-BE49-F238E27FC236}">
                <a16:creationId xmlns:a16="http://schemas.microsoft.com/office/drawing/2014/main" id="{8B372A53-29C3-C841-9C3A-D26B8532F127}"/>
              </a:ext>
            </a:extLst>
          </p:cNvPr>
          <p:cNvSpPr txBox="1">
            <a:spLocks noChangeArrowheads="1"/>
          </p:cNvSpPr>
          <p:nvPr/>
        </p:nvSpPr>
        <p:spPr bwMode="auto">
          <a:xfrm>
            <a:off x="1978026" y="1871663"/>
            <a:ext cx="30273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latin typeface="Times" pitchFamily="2" charset="0"/>
              </a:rPr>
              <a:t>Thermal equilibrium:</a:t>
            </a:r>
          </a:p>
          <a:p>
            <a:pPr algn="ctr" eaLnBrk="1" hangingPunct="1"/>
            <a:r>
              <a:rPr lang="en-US" altLang="en-US" sz="2000">
                <a:latin typeface="Times" pitchFamily="2" charset="0"/>
              </a:rPr>
              <a:t>molecules have same</a:t>
            </a:r>
          </a:p>
          <a:p>
            <a:pPr algn="ctr" eaLnBrk="1" hangingPunct="1"/>
            <a:r>
              <a:rPr lang="en-US" altLang="en-US" sz="2000">
                <a:latin typeface="Times" pitchFamily="2" charset="0"/>
              </a:rPr>
              <a:t>mean kinetic energy</a:t>
            </a:r>
          </a:p>
          <a:p>
            <a:pPr algn="ctr" eaLnBrk="1" hangingPunct="1"/>
            <a:r>
              <a:rPr lang="en-US" altLang="en-US" sz="2000">
                <a:latin typeface="Times" pitchFamily="2" charset="0"/>
              </a:rPr>
              <a:t>(1/2)mv</a:t>
            </a:r>
            <a:r>
              <a:rPr lang="en-US" altLang="en-US" sz="2000" baseline="30000">
                <a:latin typeface="Times" pitchFamily="2" charset="0"/>
              </a:rPr>
              <a:t>2</a:t>
            </a:r>
            <a:endParaRPr lang="en-US" altLang="en-US" sz="2000">
              <a:latin typeface="Times" pitchFamily="2" charset="0"/>
            </a:endParaRPr>
          </a:p>
        </p:txBody>
      </p:sp>
      <p:sp>
        <p:nvSpPr>
          <p:cNvPr id="54283" name="TextBox 6">
            <a:extLst>
              <a:ext uri="{FF2B5EF4-FFF2-40B4-BE49-F238E27FC236}">
                <a16:creationId xmlns:a16="http://schemas.microsoft.com/office/drawing/2014/main" id="{141933E6-B5F2-A64B-AA26-48F8E9671B1F}"/>
              </a:ext>
            </a:extLst>
          </p:cNvPr>
          <p:cNvSpPr txBox="1">
            <a:spLocks noChangeArrowheads="1"/>
          </p:cNvSpPr>
          <p:nvPr/>
        </p:nvSpPr>
        <p:spPr bwMode="auto">
          <a:xfrm>
            <a:off x="7737475" y="1939925"/>
            <a:ext cx="20907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latin typeface="Times" pitchFamily="2" charset="0"/>
              </a:rPr>
              <a:t>Avogadro’s hypothesis</a:t>
            </a:r>
          </a:p>
        </p:txBody>
      </p:sp>
    </p:spTree>
    <p:extLst>
      <p:ext uri="{BB962C8B-B14F-4D97-AF65-F5344CB8AC3E}">
        <p14:creationId xmlns:p14="http://schemas.microsoft.com/office/powerpoint/2010/main" val="1177845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77AB2F4-80AB-D946-8EC7-2621090436A1}"/>
              </a:ext>
            </a:extLst>
          </p:cNvPr>
          <p:cNvSpPr/>
          <p:nvPr/>
        </p:nvSpPr>
        <p:spPr>
          <a:xfrm>
            <a:off x="1993900" y="3371851"/>
            <a:ext cx="4629150" cy="1095375"/>
          </a:xfrm>
          <a:custGeom>
            <a:avLst/>
            <a:gdLst>
              <a:gd name="connsiteX0" fmla="*/ 186958 w 4628813"/>
              <a:gd name="connsiteY0" fmla="*/ 1095990 h 1095990"/>
              <a:gd name="connsiteX1" fmla="*/ 186958 w 4628813"/>
              <a:gd name="connsiteY1" fmla="*/ 1095990 h 1095990"/>
              <a:gd name="connsiteX2" fmla="*/ 4557898 w 4628813"/>
              <a:gd name="connsiteY2" fmla="*/ 631806 h 1095990"/>
              <a:gd name="connsiteX3" fmla="*/ 4628813 w 4628813"/>
              <a:gd name="connsiteY3" fmla="*/ 0 h 1095990"/>
              <a:gd name="connsiteX4" fmla="*/ 0 w 4628813"/>
              <a:gd name="connsiteY4" fmla="*/ 502866 h 1095990"/>
              <a:gd name="connsiteX5" fmla="*/ 186958 w 4628813"/>
              <a:gd name="connsiteY5" fmla="*/ 1095990 h 109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8813" h="1095990">
                <a:moveTo>
                  <a:pt x="186958" y="1095990"/>
                </a:moveTo>
                <a:lnTo>
                  <a:pt x="186958" y="1095990"/>
                </a:lnTo>
                <a:lnTo>
                  <a:pt x="4557898" y="631806"/>
                </a:lnTo>
                <a:lnTo>
                  <a:pt x="4628813" y="0"/>
                </a:lnTo>
                <a:lnTo>
                  <a:pt x="0" y="502866"/>
                </a:lnTo>
                <a:lnTo>
                  <a:pt x="186958" y="109599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299" name="Title 1">
            <a:extLst>
              <a:ext uri="{FF2B5EF4-FFF2-40B4-BE49-F238E27FC236}">
                <a16:creationId xmlns:a16="http://schemas.microsoft.com/office/drawing/2014/main" id="{A32BA216-D34F-244D-8BE4-5E1467B96C4B}"/>
              </a:ext>
            </a:extLst>
          </p:cNvPr>
          <p:cNvSpPr>
            <a:spLocks noGrp="1"/>
          </p:cNvSpPr>
          <p:nvPr>
            <p:ph type="title"/>
          </p:nvPr>
        </p:nvSpPr>
        <p:spPr>
          <a:xfrm>
            <a:off x="2432050" y="236539"/>
            <a:ext cx="8008938" cy="808037"/>
          </a:xfrm>
        </p:spPr>
        <p:txBody>
          <a:bodyPr/>
          <a:lstStyle/>
          <a:p>
            <a:pPr algn="r"/>
            <a:r>
              <a:rPr lang="en-US" altLang="en-US">
                <a:latin typeface="Times" pitchFamily="2" charset="0"/>
                <a:ea typeface="ＭＳ Ｐゴシック" panose="020B0600070205080204" pitchFamily="34" charset="-128"/>
              </a:rPr>
              <a:t>The Physicists</a:t>
            </a:r>
          </a:p>
        </p:txBody>
      </p:sp>
      <p:sp>
        <p:nvSpPr>
          <p:cNvPr id="55300" name="Content Placeholder 2">
            <a:extLst>
              <a:ext uri="{FF2B5EF4-FFF2-40B4-BE49-F238E27FC236}">
                <a16:creationId xmlns:a16="http://schemas.microsoft.com/office/drawing/2014/main" id="{E9B4A941-6DCB-6A4E-B905-523FA12653AC}"/>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55301" name="Slide Number Placeholder 3">
            <a:extLst>
              <a:ext uri="{FF2B5EF4-FFF2-40B4-BE49-F238E27FC236}">
                <a16:creationId xmlns:a16="http://schemas.microsoft.com/office/drawing/2014/main" id="{C9DBF32D-6A44-294D-ABBF-E6F0681F07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930721C-D3AF-1D48-AC68-A0426AA61A61}" type="slidenum">
              <a:rPr lang="en-US" altLang="en-US" sz="1200">
                <a:solidFill>
                  <a:srgbClr val="898989"/>
                </a:solidFill>
                <a:latin typeface="Times" pitchFamily="2" charset="0"/>
              </a:rPr>
              <a:pPr eaLnBrk="1" hangingPunct="1"/>
              <a:t>39</a:t>
            </a:fld>
            <a:endParaRPr lang="en-US" altLang="en-US" sz="1200">
              <a:solidFill>
                <a:srgbClr val="898989"/>
              </a:solidFill>
              <a:latin typeface="Times" pitchFamily="2" charset="0"/>
            </a:endParaRPr>
          </a:p>
        </p:txBody>
      </p:sp>
      <p:sp>
        <p:nvSpPr>
          <p:cNvPr id="55302" name="TextBox 4">
            <a:extLst>
              <a:ext uri="{FF2B5EF4-FFF2-40B4-BE49-F238E27FC236}">
                <a16:creationId xmlns:a16="http://schemas.microsoft.com/office/drawing/2014/main" id="{FB4BFC85-DFBE-6F4F-B158-B7D34980FB1C}"/>
              </a:ext>
            </a:extLst>
          </p:cNvPr>
          <p:cNvSpPr txBox="1">
            <a:spLocks noChangeArrowheads="1"/>
          </p:cNvSpPr>
          <p:nvPr/>
        </p:nvSpPr>
        <p:spPr bwMode="auto">
          <a:xfrm>
            <a:off x="1981201" y="1109663"/>
            <a:ext cx="522287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	“The result of the kinetic theory, therefore, is to give us information about the relative masses of molecules considered as moving bodies. The consistency of this information with the deductions of chemists from the phenomena of combination, greatly strengthens the evidence in favour of the actual existence and motion of gaseous molecules.”</a:t>
            </a:r>
          </a:p>
        </p:txBody>
      </p:sp>
      <p:sp>
        <p:nvSpPr>
          <p:cNvPr id="55303" name="TextBox 5">
            <a:extLst>
              <a:ext uri="{FF2B5EF4-FFF2-40B4-BE49-F238E27FC236}">
                <a16:creationId xmlns:a16="http://schemas.microsoft.com/office/drawing/2014/main" id="{B108B152-3B77-6240-AD5C-5ABD4B163BDA}"/>
              </a:ext>
            </a:extLst>
          </p:cNvPr>
          <p:cNvSpPr txBox="1">
            <a:spLocks noChangeArrowheads="1"/>
          </p:cNvSpPr>
          <p:nvPr/>
        </p:nvSpPr>
        <p:spPr bwMode="auto">
          <a:xfrm>
            <a:off x="7248526" y="5402264"/>
            <a:ext cx="3217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James Clerk Maxwell, 1875</a:t>
            </a:r>
          </a:p>
          <a:p>
            <a:pPr eaLnBrk="1" hangingPunct="1"/>
            <a:r>
              <a:rPr lang="en-US" altLang="en-US" sz="1200">
                <a:latin typeface="Times" pitchFamily="2" charset="0"/>
              </a:rPr>
              <a:t>on the fact that purely chemical arguments for Avogadro’s hypothesis yield the same result as physical arguments.</a:t>
            </a:r>
          </a:p>
        </p:txBody>
      </p:sp>
      <p:pic>
        <p:nvPicPr>
          <p:cNvPr id="7" name="Picture 6" descr="James_Clerk_Maxwell_lrg.jpg">
            <a:extLst>
              <a:ext uri="{FF2B5EF4-FFF2-40B4-BE49-F238E27FC236}">
                <a16:creationId xmlns:a16="http://schemas.microsoft.com/office/drawing/2014/main" id="{F56E36EC-C50E-D040-9F32-F353EC323B09}"/>
              </a:ext>
            </a:extLst>
          </p:cNvPr>
          <p:cNvPicPr>
            <a:picLocks noChangeAspect="1"/>
          </p:cNvPicPr>
          <p:nvPr/>
        </p:nvPicPr>
        <p:blipFill>
          <a:blip r:embed="rId2"/>
          <a:stretch>
            <a:fillRect/>
          </a:stretch>
        </p:blipFill>
        <p:spPr>
          <a:xfrm>
            <a:off x="7248772" y="1230612"/>
            <a:ext cx="3274621" cy="4075272"/>
          </a:xfrm>
          <a:prstGeom prst="rect">
            <a:avLst/>
          </a:prstGeom>
          <a:effectLst>
            <a:softEdge rad="127000"/>
          </a:effectLst>
        </p:spPr>
      </p:pic>
    </p:spTree>
    <p:extLst>
      <p:ext uri="{BB962C8B-B14F-4D97-AF65-F5344CB8AC3E}">
        <p14:creationId xmlns:p14="http://schemas.microsoft.com/office/powerpoint/2010/main" val="209636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580E2-0A25-1A45-90EB-50FF3855B1C7}"/>
              </a:ext>
            </a:extLst>
          </p:cNvPr>
          <p:cNvSpPr>
            <a:spLocks noGrp="1"/>
          </p:cNvSpPr>
          <p:nvPr>
            <p:ph type="title"/>
          </p:nvPr>
        </p:nvSpPr>
        <p:spPr>
          <a:xfrm>
            <a:off x="2423560" y="877330"/>
            <a:ext cx="7634844" cy="2551670"/>
          </a:xfrm>
        </p:spPr>
        <p:txBody>
          <a:bodyPr>
            <a:noAutofit/>
          </a:bodyPr>
          <a:lstStyle/>
          <a:p>
            <a:pPr algn="ctr"/>
            <a:r>
              <a:rPr lang="en-US" sz="11500" dirty="0">
                <a:latin typeface="Times New Roman" panose="02020603050405020304" pitchFamily="18" charset="0"/>
                <a:cs typeface="Times New Roman" panose="02020603050405020304" pitchFamily="18" charset="0"/>
              </a:rPr>
              <a:t>Why Worry </a:t>
            </a:r>
            <a:r>
              <a:rPr lang="en-US" sz="5400" dirty="0">
                <a:latin typeface="Times New Roman" panose="02020603050405020304" pitchFamily="18" charset="0"/>
                <a:cs typeface="Times New Roman" panose="02020603050405020304" pitchFamily="18" charset="0"/>
              </a:rPr>
              <a:t>about Large-Scale Structure?</a:t>
            </a:r>
          </a:p>
        </p:txBody>
      </p:sp>
      <p:sp>
        <p:nvSpPr>
          <p:cNvPr id="4" name="Slide Number Placeholder 3">
            <a:extLst>
              <a:ext uri="{FF2B5EF4-FFF2-40B4-BE49-F238E27FC236}">
                <a16:creationId xmlns:a16="http://schemas.microsoft.com/office/drawing/2014/main" id="{058C2F7C-658A-7D4B-BA29-A821A4FE646D}"/>
              </a:ext>
            </a:extLst>
          </p:cNvPr>
          <p:cNvSpPr>
            <a:spLocks noGrp="1"/>
          </p:cNvSpPr>
          <p:nvPr>
            <p:ph type="sldNum" sz="quarter" idx="12"/>
          </p:nvPr>
        </p:nvSpPr>
        <p:spPr/>
        <p:txBody>
          <a:bodyPr/>
          <a:lstStyle/>
          <a:p>
            <a:fld id="{CB860DB4-DA91-A242-80F5-80596C699FC7}" type="slidenum">
              <a:rPr lang="en-US" smtClean="0"/>
              <a:t>4</a:t>
            </a:fld>
            <a:endParaRPr lang="en-US"/>
          </a:p>
        </p:txBody>
      </p:sp>
      <p:pic>
        <p:nvPicPr>
          <p:cNvPr id="10" name="Content Placeholder 9" descr="A picture containing text, person, person, suit&#10;&#10;Description automatically generated">
            <a:extLst>
              <a:ext uri="{FF2B5EF4-FFF2-40B4-BE49-F238E27FC236}">
                <a16:creationId xmlns:a16="http://schemas.microsoft.com/office/drawing/2014/main" id="{93577060-E3C1-1C47-BB48-2C23B3BC1F53}"/>
              </a:ext>
            </a:extLst>
          </p:cNvPr>
          <p:cNvPicPr>
            <a:picLocks noGrp="1" noChangeAspect="1"/>
          </p:cNvPicPr>
          <p:nvPr>
            <p:ph idx="1"/>
          </p:nvPr>
        </p:nvPicPr>
        <p:blipFill>
          <a:blip r:embed="rId2"/>
          <a:stretch>
            <a:fillRect/>
          </a:stretch>
        </p:blipFill>
        <p:spPr>
          <a:xfrm>
            <a:off x="5459633" y="4395177"/>
            <a:ext cx="1892642" cy="2227443"/>
          </a:xfrm>
        </p:spPr>
      </p:pic>
      <p:sp>
        <p:nvSpPr>
          <p:cNvPr id="11" name="TextBox 10">
            <a:extLst>
              <a:ext uri="{FF2B5EF4-FFF2-40B4-BE49-F238E27FC236}">
                <a16:creationId xmlns:a16="http://schemas.microsoft.com/office/drawing/2014/main" id="{B09B9BA5-CF6A-2F46-B1BB-649C1BC0113F}"/>
              </a:ext>
            </a:extLst>
          </p:cNvPr>
          <p:cNvSpPr txBox="1"/>
          <p:nvPr/>
        </p:nvSpPr>
        <p:spPr>
          <a:xfrm rot="728176">
            <a:off x="9507824" y="-935470"/>
            <a:ext cx="2141933" cy="5386090"/>
          </a:xfrm>
          <a:prstGeom prst="rect">
            <a:avLst/>
          </a:prstGeom>
          <a:noFill/>
        </p:spPr>
        <p:txBody>
          <a:bodyPr wrap="none" rtlCol="0">
            <a:spAutoFit/>
          </a:bodyPr>
          <a:lstStyle/>
          <a:p>
            <a:r>
              <a:rPr lang="en-US" sz="34400"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39CAB641-9D2E-A147-A3E2-54EB3B1187C1}"/>
              </a:ext>
            </a:extLst>
          </p:cNvPr>
          <p:cNvSpPr txBox="1"/>
          <p:nvPr/>
        </p:nvSpPr>
        <p:spPr>
          <a:xfrm rot="19792992">
            <a:off x="232771" y="-1071392"/>
            <a:ext cx="2141933" cy="5386090"/>
          </a:xfrm>
          <a:prstGeom prst="rect">
            <a:avLst/>
          </a:prstGeom>
          <a:noFill/>
        </p:spPr>
        <p:txBody>
          <a:bodyPr wrap="none" rtlCol="0">
            <a:spAutoFit/>
          </a:bodyPr>
          <a:lstStyle/>
          <a:p>
            <a:r>
              <a:rPr lang="en-US" sz="34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443857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5F5E4F3F-F3D3-4C42-936E-5B8E913801E2}"/>
              </a:ext>
            </a:extLst>
          </p:cNvPr>
          <p:cNvSpPr/>
          <p:nvPr/>
        </p:nvSpPr>
        <p:spPr>
          <a:xfrm>
            <a:off x="5081649" y="986189"/>
            <a:ext cx="6138334" cy="5994400"/>
          </a:xfrm>
          <a:custGeom>
            <a:avLst/>
            <a:gdLst>
              <a:gd name="connsiteX0" fmla="*/ 3369734 w 6138334"/>
              <a:gd name="connsiteY0" fmla="*/ 0 h 5994400"/>
              <a:gd name="connsiteX1" fmla="*/ 6138334 w 6138334"/>
              <a:gd name="connsiteY1" fmla="*/ 2565400 h 5994400"/>
              <a:gd name="connsiteX2" fmla="*/ 2717800 w 6138334"/>
              <a:gd name="connsiteY2" fmla="*/ 5994400 h 5994400"/>
              <a:gd name="connsiteX3" fmla="*/ 0 w 6138334"/>
              <a:gd name="connsiteY3" fmla="*/ 3979333 h 5994400"/>
              <a:gd name="connsiteX4" fmla="*/ 3369734 w 6138334"/>
              <a:gd name="connsiteY4" fmla="*/ 0 h 599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334" h="5994400">
                <a:moveTo>
                  <a:pt x="3369734" y="0"/>
                </a:moveTo>
                <a:lnTo>
                  <a:pt x="6138334" y="2565400"/>
                </a:lnTo>
                <a:lnTo>
                  <a:pt x="2717800" y="5994400"/>
                </a:lnTo>
                <a:lnTo>
                  <a:pt x="0" y="3979333"/>
                </a:lnTo>
                <a:lnTo>
                  <a:pt x="336973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694D06-375F-B340-8655-2BEB4AC4B07D}"/>
              </a:ext>
            </a:extLst>
          </p:cNvPr>
          <p:cNvSpPr>
            <a:spLocks noGrp="1"/>
          </p:cNvSpPr>
          <p:nvPr>
            <p:ph type="title"/>
          </p:nvPr>
        </p:nvSpPr>
        <p:spPr>
          <a:xfrm>
            <a:off x="2000301" y="1181438"/>
            <a:ext cx="8867303" cy="3406746"/>
          </a:xfrm>
        </p:spPr>
        <p:txBody>
          <a:bodyPr>
            <a:noAutofit/>
          </a:bodyPr>
          <a:lstStyle/>
          <a:p>
            <a:pPr marL="746125" indent="-746125"/>
            <a:r>
              <a:rPr lang="en-US" sz="6000" i="1" dirty="0">
                <a:latin typeface="Times New Roman" panose="02020603050405020304" pitchFamily="18" charset="0"/>
                <a:cs typeface="Times New Roman" panose="02020603050405020304" pitchFamily="18" charset="0"/>
              </a:rPr>
              <a:t>3. Locally deductive relations of support can be combined to produce an inductive totality.</a:t>
            </a:r>
          </a:p>
        </p:txBody>
      </p:sp>
      <p:sp>
        <p:nvSpPr>
          <p:cNvPr id="3" name="Content Placeholder 2">
            <a:extLst>
              <a:ext uri="{FF2B5EF4-FFF2-40B4-BE49-F238E27FC236}">
                <a16:creationId xmlns:a16="http://schemas.microsoft.com/office/drawing/2014/main" id="{05CCB9D8-F418-6B42-9933-E8F771B69C4E}"/>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E23DCDC0-2114-1D46-BC69-A80924BFC1F7}"/>
              </a:ext>
            </a:extLst>
          </p:cNvPr>
          <p:cNvSpPr>
            <a:spLocks noGrp="1"/>
          </p:cNvSpPr>
          <p:nvPr>
            <p:ph type="sldNum" sz="quarter" idx="12"/>
          </p:nvPr>
        </p:nvSpPr>
        <p:spPr/>
        <p:txBody>
          <a:bodyPr/>
          <a:lstStyle/>
          <a:p>
            <a:fld id="{CB860DB4-DA91-A242-80F5-80596C699FC7}" type="slidenum">
              <a:rPr lang="en-US" smtClean="0"/>
              <a:t>40</a:t>
            </a:fld>
            <a:endParaRPr lang="en-US"/>
          </a:p>
        </p:txBody>
      </p:sp>
    </p:spTree>
    <p:extLst>
      <p:ext uri="{BB962C8B-B14F-4D97-AF65-F5344CB8AC3E}">
        <p14:creationId xmlns:p14="http://schemas.microsoft.com/office/powerpoint/2010/main" val="1760992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28143F74-3F09-324A-BE6C-FFFC6D2070DC}"/>
              </a:ext>
            </a:extLst>
          </p:cNvPr>
          <p:cNvSpPr/>
          <p:nvPr/>
        </p:nvSpPr>
        <p:spPr>
          <a:xfrm>
            <a:off x="728283" y="275129"/>
            <a:ext cx="10778591" cy="663547"/>
          </a:xfrm>
          <a:custGeom>
            <a:avLst/>
            <a:gdLst>
              <a:gd name="connsiteX0" fmla="*/ 242761 w 10778591"/>
              <a:gd name="connsiteY0" fmla="*/ 0 h 663547"/>
              <a:gd name="connsiteX1" fmla="*/ 10754315 w 10778591"/>
              <a:gd name="connsiteY1" fmla="*/ 178025 h 663547"/>
              <a:gd name="connsiteX2" fmla="*/ 10778591 w 10778591"/>
              <a:gd name="connsiteY2" fmla="*/ 461246 h 663547"/>
              <a:gd name="connsiteX3" fmla="*/ 0 w 10778591"/>
              <a:gd name="connsiteY3" fmla="*/ 663547 h 663547"/>
              <a:gd name="connsiteX4" fmla="*/ 242761 w 10778591"/>
              <a:gd name="connsiteY4" fmla="*/ 0 h 663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8591" h="663547">
                <a:moveTo>
                  <a:pt x="242761" y="0"/>
                </a:moveTo>
                <a:lnTo>
                  <a:pt x="10754315" y="178025"/>
                </a:lnTo>
                <a:lnTo>
                  <a:pt x="10778591" y="461246"/>
                </a:lnTo>
                <a:lnTo>
                  <a:pt x="0" y="663547"/>
                </a:lnTo>
                <a:lnTo>
                  <a:pt x="242761"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EED9E-0A3A-1649-B535-C6345C46C865}"/>
              </a:ext>
            </a:extLst>
          </p:cNvPr>
          <p:cNvSpPr>
            <a:spLocks noGrp="1"/>
          </p:cNvSpPr>
          <p:nvPr>
            <p:ph type="title"/>
          </p:nvPr>
        </p:nvSpPr>
        <p:spPr>
          <a:xfrm>
            <a:off x="716819" y="307497"/>
            <a:ext cx="10515600" cy="752013"/>
          </a:xfrm>
        </p:spPr>
        <p:txBody>
          <a:bodyPr/>
          <a:lstStyle/>
          <a:p>
            <a:r>
              <a:rPr lang="en-US" dirty="0"/>
              <a:t>Newton on Universal Gravitation</a:t>
            </a:r>
          </a:p>
        </p:txBody>
      </p:sp>
      <p:pic>
        <p:nvPicPr>
          <p:cNvPr id="6" name="Content Placeholder 5">
            <a:extLst>
              <a:ext uri="{FF2B5EF4-FFF2-40B4-BE49-F238E27FC236}">
                <a16:creationId xmlns:a16="http://schemas.microsoft.com/office/drawing/2014/main" id="{C0F49911-CE77-D447-AB31-7D0210A76C71}"/>
              </a:ext>
            </a:extLst>
          </p:cNvPr>
          <p:cNvPicPr>
            <a:picLocks noGrp="1" noChangeAspect="1"/>
          </p:cNvPicPr>
          <p:nvPr>
            <p:ph idx="1"/>
          </p:nvPr>
        </p:nvPicPr>
        <p:blipFill>
          <a:blip r:embed="rId2"/>
          <a:stretch>
            <a:fillRect/>
          </a:stretch>
        </p:blipFill>
        <p:spPr>
          <a:xfrm>
            <a:off x="1277374" y="1550573"/>
            <a:ext cx="3895815" cy="2901711"/>
          </a:xfrm>
        </p:spPr>
      </p:pic>
      <p:sp>
        <p:nvSpPr>
          <p:cNvPr id="4" name="Slide Number Placeholder 3">
            <a:extLst>
              <a:ext uri="{FF2B5EF4-FFF2-40B4-BE49-F238E27FC236}">
                <a16:creationId xmlns:a16="http://schemas.microsoft.com/office/drawing/2014/main" id="{E4152591-F92C-7F42-92D1-50FEDC91ECDA}"/>
              </a:ext>
            </a:extLst>
          </p:cNvPr>
          <p:cNvSpPr>
            <a:spLocks noGrp="1"/>
          </p:cNvSpPr>
          <p:nvPr>
            <p:ph type="sldNum" sz="quarter" idx="12"/>
          </p:nvPr>
        </p:nvSpPr>
        <p:spPr/>
        <p:txBody>
          <a:bodyPr/>
          <a:lstStyle/>
          <a:p>
            <a:fld id="{CB860DB4-DA91-A242-80F5-80596C699FC7}" type="slidenum">
              <a:rPr lang="en-US" smtClean="0"/>
              <a:t>41</a:t>
            </a:fld>
            <a:endParaRPr lang="en-US"/>
          </a:p>
        </p:txBody>
      </p:sp>
      <p:pic>
        <p:nvPicPr>
          <p:cNvPr id="8" name="Picture 7">
            <a:extLst>
              <a:ext uri="{FF2B5EF4-FFF2-40B4-BE49-F238E27FC236}">
                <a16:creationId xmlns:a16="http://schemas.microsoft.com/office/drawing/2014/main" id="{8AAACD7A-760B-DD47-A09E-1C61FC507657}"/>
              </a:ext>
            </a:extLst>
          </p:cNvPr>
          <p:cNvPicPr>
            <a:picLocks noChangeAspect="1"/>
          </p:cNvPicPr>
          <p:nvPr/>
        </p:nvPicPr>
        <p:blipFill>
          <a:blip r:embed="rId3"/>
          <a:stretch>
            <a:fillRect/>
          </a:stretch>
        </p:blipFill>
        <p:spPr>
          <a:xfrm>
            <a:off x="5974619" y="1709084"/>
            <a:ext cx="3683000" cy="2743200"/>
          </a:xfrm>
          <a:prstGeom prst="rect">
            <a:avLst/>
          </a:prstGeom>
        </p:spPr>
      </p:pic>
      <p:sp>
        <p:nvSpPr>
          <p:cNvPr id="9" name="TextBox 8">
            <a:extLst>
              <a:ext uri="{FF2B5EF4-FFF2-40B4-BE49-F238E27FC236}">
                <a16:creationId xmlns:a16="http://schemas.microsoft.com/office/drawing/2014/main" id="{CE14931C-AA8C-5D44-8B1A-E8FA80462B49}"/>
              </a:ext>
            </a:extLst>
          </p:cNvPr>
          <p:cNvSpPr txBox="1"/>
          <p:nvPr/>
        </p:nvSpPr>
        <p:spPr>
          <a:xfrm>
            <a:off x="1418484" y="4806669"/>
            <a:ext cx="3754705"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Newton’s “moon test”</a:t>
            </a:r>
          </a:p>
          <a:p>
            <a:pPr algn="ctr"/>
            <a:r>
              <a:rPr lang="en-US" sz="2400" dirty="0">
                <a:latin typeface="Times New Roman" panose="02020603050405020304" pitchFamily="18" charset="0"/>
                <a:cs typeface="Times New Roman" panose="02020603050405020304" pitchFamily="18" charset="0"/>
              </a:rPr>
              <a:t>Terrestrial gravity =</a:t>
            </a:r>
          </a:p>
          <a:p>
            <a:pPr algn="ctr"/>
            <a:r>
              <a:rPr lang="en-US" sz="2400" dirty="0">
                <a:latin typeface="Times New Roman" panose="02020603050405020304" pitchFamily="18" charset="0"/>
                <a:cs typeface="Times New Roman" panose="02020603050405020304" pitchFamily="18" charset="0"/>
              </a:rPr>
              <a:t>solar system </a:t>
            </a:r>
            <a:r>
              <a:rPr lang="en-US" sz="2400" dirty="0" err="1">
                <a:latin typeface="Times New Roman" panose="02020603050405020304" pitchFamily="18" charset="0"/>
                <a:cs typeface="Times New Roman" panose="02020603050405020304" pitchFamily="18" charset="0"/>
              </a:rPr>
              <a:t>centipetal</a:t>
            </a:r>
            <a:r>
              <a:rPr lang="en-US" sz="2400" dirty="0">
                <a:latin typeface="Times New Roman" panose="02020603050405020304" pitchFamily="18" charset="0"/>
                <a:cs typeface="Times New Roman" panose="02020603050405020304" pitchFamily="18" charset="0"/>
              </a:rPr>
              <a:t> force</a:t>
            </a:r>
          </a:p>
        </p:txBody>
      </p:sp>
      <p:sp>
        <p:nvSpPr>
          <p:cNvPr id="10" name="TextBox 9">
            <a:extLst>
              <a:ext uri="{FF2B5EF4-FFF2-40B4-BE49-F238E27FC236}">
                <a16:creationId xmlns:a16="http://schemas.microsoft.com/office/drawing/2014/main" id="{30F07EDF-BB88-914E-81FD-0D2DAE27383E}"/>
              </a:ext>
            </a:extLst>
          </p:cNvPr>
          <p:cNvSpPr txBox="1"/>
          <p:nvPr/>
        </p:nvSpPr>
        <p:spPr>
          <a:xfrm>
            <a:off x="6112858" y="4988818"/>
            <a:ext cx="375470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Elliptical orbits and the inverse square law of gravity</a:t>
            </a:r>
          </a:p>
        </p:txBody>
      </p:sp>
    </p:spTree>
    <p:extLst>
      <p:ext uri="{BB962C8B-B14F-4D97-AF65-F5344CB8AC3E}">
        <p14:creationId xmlns:p14="http://schemas.microsoft.com/office/powerpoint/2010/main" val="1690135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48AB05F-6AFD-7F49-9138-08CB7A06E0CA}"/>
              </a:ext>
            </a:extLst>
          </p:cNvPr>
          <p:cNvSpPr/>
          <p:nvPr/>
        </p:nvSpPr>
        <p:spPr>
          <a:xfrm>
            <a:off x="5569793" y="866622"/>
            <a:ext cx="5138738" cy="4664075"/>
          </a:xfrm>
          <a:custGeom>
            <a:avLst/>
            <a:gdLst>
              <a:gd name="connsiteX0" fmla="*/ 2164107 w 4684579"/>
              <a:gd name="connsiteY0" fmla="*/ 0 h 4231274"/>
              <a:gd name="connsiteX1" fmla="*/ 4684579 w 4684579"/>
              <a:gd name="connsiteY1" fmla="*/ 1386666 h 4231274"/>
              <a:gd name="connsiteX2" fmla="*/ 4036643 w 4684579"/>
              <a:gd name="connsiteY2" fmla="*/ 4231274 h 4231274"/>
              <a:gd name="connsiteX3" fmla="*/ 0 w 4684579"/>
              <a:gd name="connsiteY3" fmla="*/ 2831649 h 4231274"/>
              <a:gd name="connsiteX4" fmla="*/ 2164107 w 4684579"/>
              <a:gd name="connsiteY4" fmla="*/ 0 h 423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4579" h="4231274">
                <a:moveTo>
                  <a:pt x="2164107" y="0"/>
                </a:moveTo>
                <a:lnTo>
                  <a:pt x="4684579" y="1386666"/>
                </a:lnTo>
                <a:lnTo>
                  <a:pt x="4036643" y="4231274"/>
                </a:lnTo>
                <a:lnTo>
                  <a:pt x="0" y="2831649"/>
                </a:lnTo>
                <a:lnTo>
                  <a:pt x="2164107"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a:extLst>
              <a:ext uri="{FF2B5EF4-FFF2-40B4-BE49-F238E27FC236}">
                <a16:creationId xmlns:a16="http://schemas.microsoft.com/office/drawing/2014/main" id="{9DEF3FC5-C5A0-FF41-B98F-9493EFD5B068}"/>
              </a:ext>
            </a:extLst>
          </p:cNvPr>
          <p:cNvSpPr>
            <a:spLocks noGrp="1"/>
          </p:cNvSpPr>
          <p:nvPr>
            <p:ph type="title"/>
          </p:nvPr>
        </p:nvSpPr>
        <p:spPr>
          <a:xfrm>
            <a:off x="2964726" y="1149069"/>
            <a:ext cx="7660117" cy="2360961"/>
          </a:xfrm>
        </p:spPr>
        <p:txBody>
          <a:bodyPr>
            <a:noAutofit/>
          </a:bodyPr>
          <a:lstStyle/>
          <a:p>
            <a:pPr marL="858838" indent="-858838"/>
            <a:r>
              <a:rPr lang="en-US" sz="6000" i="1" dirty="0">
                <a:latin typeface="Times New Roman" panose="02020603050405020304" pitchFamily="18" charset="0"/>
                <a:cs typeface="Times New Roman" panose="02020603050405020304" pitchFamily="18" charset="0"/>
              </a:rPr>
              <a:t>4. There are self-supporting inductive structures.</a:t>
            </a:r>
          </a:p>
        </p:txBody>
      </p:sp>
      <p:sp>
        <p:nvSpPr>
          <p:cNvPr id="3" name="Content Placeholder 2">
            <a:extLst>
              <a:ext uri="{FF2B5EF4-FFF2-40B4-BE49-F238E27FC236}">
                <a16:creationId xmlns:a16="http://schemas.microsoft.com/office/drawing/2014/main" id="{22B3919E-599D-B546-B31F-96A365543E83}"/>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1E752BF1-49F8-DE40-839E-F87634A4CACD}"/>
              </a:ext>
            </a:extLst>
          </p:cNvPr>
          <p:cNvSpPr>
            <a:spLocks noGrp="1"/>
          </p:cNvSpPr>
          <p:nvPr>
            <p:ph type="sldNum" sz="quarter" idx="12"/>
          </p:nvPr>
        </p:nvSpPr>
        <p:spPr/>
        <p:txBody>
          <a:bodyPr/>
          <a:lstStyle/>
          <a:p>
            <a:fld id="{CB860DB4-DA91-A242-80F5-80596C699FC7}" type="slidenum">
              <a:rPr lang="en-US" smtClean="0"/>
              <a:t>42</a:t>
            </a:fld>
            <a:endParaRPr lang="en-US"/>
          </a:p>
        </p:txBody>
      </p:sp>
    </p:spTree>
    <p:extLst>
      <p:ext uri="{BB962C8B-B14F-4D97-AF65-F5344CB8AC3E}">
        <p14:creationId xmlns:p14="http://schemas.microsoft.com/office/powerpoint/2010/main" val="3860806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EDCB85EC-C5F3-4241-9AEA-EDD198C56AC4}"/>
              </a:ext>
            </a:extLst>
          </p:cNvPr>
          <p:cNvSpPr/>
          <p:nvPr/>
        </p:nvSpPr>
        <p:spPr>
          <a:xfrm>
            <a:off x="238897" y="230659"/>
            <a:ext cx="8394357" cy="782595"/>
          </a:xfrm>
          <a:custGeom>
            <a:avLst/>
            <a:gdLst>
              <a:gd name="connsiteX0" fmla="*/ 296562 w 8394357"/>
              <a:gd name="connsiteY0" fmla="*/ 0 h 782595"/>
              <a:gd name="connsiteX1" fmla="*/ 8320217 w 8394357"/>
              <a:gd name="connsiteY1" fmla="*/ 247136 h 782595"/>
              <a:gd name="connsiteX2" fmla="*/ 8394357 w 8394357"/>
              <a:gd name="connsiteY2" fmla="*/ 667265 h 782595"/>
              <a:gd name="connsiteX3" fmla="*/ 0 w 8394357"/>
              <a:gd name="connsiteY3" fmla="*/ 782595 h 782595"/>
              <a:gd name="connsiteX4" fmla="*/ 296562 w 8394357"/>
              <a:gd name="connsiteY4" fmla="*/ 0 h 782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4357" h="782595">
                <a:moveTo>
                  <a:pt x="296562" y="0"/>
                </a:moveTo>
                <a:lnTo>
                  <a:pt x="8320217" y="247136"/>
                </a:lnTo>
                <a:lnTo>
                  <a:pt x="8394357" y="667265"/>
                </a:lnTo>
                <a:lnTo>
                  <a:pt x="0" y="782595"/>
                </a:lnTo>
                <a:lnTo>
                  <a:pt x="296562"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9D45E4-816C-0A44-937C-62BD31BAEEFB}"/>
              </a:ext>
            </a:extLst>
          </p:cNvPr>
          <p:cNvSpPr>
            <a:spLocks noGrp="1"/>
          </p:cNvSpPr>
          <p:nvPr>
            <p:ph type="title"/>
          </p:nvPr>
        </p:nvSpPr>
        <p:spPr>
          <a:xfrm>
            <a:off x="326409" y="231620"/>
            <a:ext cx="8372748" cy="807528"/>
          </a:xfrm>
        </p:spPr>
        <p:txBody>
          <a:bodyPr/>
          <a:lstStyle/>
          <a:p>
            <a:r>
              <a:rPr lang="en-US" dirty="0"/>
              <a:t>Inductive Rigidity </a:t>
            </a:r>
            <a:r>
              <a:rPr lang="en-US" sz="4000" dirty="0"/>
              <a:t>of Mature Sciences</a:t>
            </a:r>
            <a:endParaRPr lang="en-US" dirty="0"/>
          </a:p>
        </p:txBody>
      </p:sp>
      <p:pic>
        <p:nvPicPr>
          <p:cNvPr id="14" name="Content Placeholder 13" descr="A picture containing bridge, outdoor, building, river&#10;&#10;Description automatically generated">
            <a:extLst>
              <a:ext uri="{FF2B5EF4-FFF2-40B4-BE49-F238E27FC236}">
                <a16:creationId xmlns:a16="http://schemas.microsoft.com/office/drawing/2014/main" id="{1D9B5180-B596-8C4F-966E-DC9E868D3E17}"/>
              </a:ext>
            </a:extLst>
          </p:cNvPr>
          <p:cNvPicPr>
            <a:picLocks noGrp="1" noChangeAspect="1"/>
          </p:cNvPicPr>
          <p:nvPr>
            <p:ph idx="1"/>
          </p:nvPr>
        </p:nvPicPr>
        <p:blipFill>
          <a:blip r:embed="rId2"/>
          <a:stretch>
            <a:fillRect/>
          </a:stretch>
        </p:blipFill>
        <p:spPr>
          <a:xfrm>
            <a:off x="8720178" y="129236"/>
            <a:ext cx="3145413" cy="2303683"/>
          </a:xfrm>
        </p:spPr>
      </p:pic>
      <p:sp>
        <p:nvSpPr>
          <p:cNvPr id="4" name="Slide Number Placeholder 3">
            <a:extLst>
              <a:ext uri="{FF2B5EF4-FFF2-40B4-BE49-F238E27FC236}">
                <a16:creationId xmlns:a16="http://schemas.microsoft.com/office/drawing/2014/main" id="{BED70186-BA5D-7447-902E-D2B9334629BA}"/>
              </a:ext>
            </a:extLst>
          </p:cNvPr>
          <p:cNvSpPr>
            <a:spLocks noGrp="1"/>
          </p:cNvSpPr>
          <p:nvPr>
            <p:ph type="sldNum" sz="quarter" idx="12"/>
          </p:nvPr>
        </p:nvSpPr>
        <p:spPr/>
        <p:txBody>
          <a:bodyPr/>
          <a:lstStyle/>
          <a:p>
            <a:fld id="{CB860DB4-DA91-A242-80F5-80596C699FC7}" type="slidenum">
              <a:rPr lang="en-US" smtClean="0"/>
              <a:t>43</a:t>
            </a:fld>
            <a:endParaRPr lang="en-US"/>
          </a:p>
        </p:txBody>
      </p:sp>
      <p:grpSp>
        <p:nvGrpSpPr>
          <p:cNvPr id="26" name="Group 25">
            <a:extLst>
              <a:ext uri="{FF2B5EF4-FFF2-40B4-BE49-F238E27FC236}">
                <a16:creationId xmlns:a16="http://schemas.microsoft.com/office/drawing/2014/main" id="{8AA75000-1CF0-4649-9754-632A46D4166D}"/>
              </a:ext>
            </a:extLst>
          </p:cNvPr>
          <p:cNvGrpSpPr/>
          <p:nvPr/>
        </p:nvGrpSpPr>
        <p:grpSpPr>
          <a:xfrm>
            <a:off x="7636475" y="4036540"/>
            <a:ext cx="4429219" cy="963447"/>
            <a:chOff x="7636475" y="4036540"/>
            <a:chExt cx="4429219" cy="963447"/>
          </a:xfrm>
        </p:grpSpPr>
        <p:sp>
          <p:nvSpPr>
            <p:cNvPr id="23" name="Freeform 22">
              <a:extLst>
                <a:ext uri="{FF2B5EF4-FFF2-40B4-BE49-F238E27FC236}">
                  <a16:creationId xmlns:a16="http://schemas.microsoft.com/office/drawing/2014/main" id="{BD26BC2A-021A-9141-B346-E47EF98FAAC1}"/>
                </a:ext>
              </a:extLst>
            </p:cNvPr>
            <p:cNvSpPr/>
            <p:nvPr/>
          </p:nvSpPr>
          <p:spPr>
            <a:xfrm>
              <a:off x="7636475" y="4036540"/>
              <a:ext cx="1952368" cy="889686"/>
            </a:xfrm>
            <a:custGeom>
              <a:avLst/>
              <a:gdLst>
                <a:gd name="connsiteX0" fmla="*/ 0 w 1952368"/>
                <a:gd name="connsiteY0" fmla="*/ 0 h 889686"/>
                <a:gd name="connsiteX1" fmla="*/ 1902941 w 1952368"/>
                <a:gd name="connsiteY1" fmla="*/ 345989 h 889686"/>
                <a:gd name="connsiteX2" fmla="*/ 1952368 w 1952368"/>
                <a:gd name="connsiteY2" fmla="*/ 609600 h 889686"/>
                <a:gd name="connsiteX3" fmla="*/ 1853514 w 1952368"/>
                <a:gd name="connsiteY3" fmla="*/ 601362 h 889686"/>
                <a:gd name="connsiteX4" fmla="*/ 90616 w 1952368"/>
                <a:gd name="connsiteY4" fmla="*/ 889686 h 889686"/>
                <a:gd name="connsiteX5" fmla="*/ 0 w 1952368"/>
                <a:gd name="connsiteY5" fmla="*/ 0 h 88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2368" h="889686">
                  <a:moveTo>
                    <a:pt x="0" y="0"/>
                  </a:moveTo>
                  <a:lnTo>
                    <a:pt x="1902941" y="345989"/>
                  </a:lnTo>
                  <a:lnTo>
                    <a:pt x="1952368" y="609600"/>
                  </a:lnTo>
                  <a:lnTo>
                    <a:pt x="1853514" y="601362"/>
                  </a:lnTo>
                  <a:lnTo>
                    <a:pt x="90616" y="889686"/>
                  </a:lnTo>
                  <a:lnTo>
                    <a:pt x="0" y="0"/>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6FCC70C-CEAE-1249-A6F5-75C530847D06}"/>
                </a:ext>
              </a:extLst>
            </p:cNvPr>
            <p:cNvSpPr txBox="1"/>
            <p:nvPr/>
          </p:nvSpPr>
          <p:spPr>
            <a:xfrm>
              <a:off x="7941276" y="4107435"/>
              <a:ext cx="4124418" cy="892552"/>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No capacity </a:t>
              </a:r>
              <a:r>
                <a:rPr lang="en-US" sz="2400" dirty="0">
                  <a:latin typeface="Times New Roman" panose="02020603050405020304" pitchFamily="18" charset="0"/>
                  <a:cs typeface="Times New Roman" panose="02020603050405020304" pitchFamily="18" charset="0"/>
                </a:rPr>
                <a:t>to accommodate anomalous evidence.</a:t>
              </a:r>
            </a:p>
          </p:txBody>
        </p:sp>
      </p:grpSp>
      <p:grpSp>
        <p:nvGrpSpPr>
          <p:cNvPr id="25" name="Group 24">
            <a:extLst>
              <a:ext uri="{FF2B5EF4-FFF2-40B4-BE49-F238E27FC236}">
                <a16:creationId xmlns:a16="http://schemas.microsoft.com/office/drawing/2014/main" id="{FA7ED311-0759-9444-B1BF-EADAE84E04CC}"/>
              </a:ext>
            </a:extLst>
          </p:cNvPr>
          <p:cNvGrpSpPr/>
          <p:nvPr/>
        </p:nvGrpSpPr>
        <p:grpSpPr>
          <a:xfrm>
            <a:off x="7562335" y="2644346"/>
            <a:ext cx="4234248" cy="1027722"/>
            <a:chOff x="7562335" y="2644346"/>
            <a:chExt cx="4234248" cy="1027722"/>
          </a:xfrm>
        </p:grpSpPr>
        <p:sp>
          <p:nvSpPr>
            <p:cNvPr id="22" name="Freeform 21">
              <a:extLst>
                <a:ext uri="{FF2B5EF4-FFF2-40B4-BE49-F238E27FC236}">
                  <a16:creationId xmlns:a16="http://schemas.microsoft.com/office/drawing/2014/main" id="{5E9D80C6-0EC0-D946-A6E3-37CA3444CC22}"/>
                </a:ext>
              </a:extLst>
            </p:cNvPr>
            <p:cNvSpPr/>
            <p:nvPr/>
          </p:nvSpPr>
          <p:spPr>
            <a:xfrm>
              <a:off x="7562335" y="2644346"/>
              <a:ext cx="1952368" cy="889686"/>
            </a:xfrm>
            <a:custGeom>
              <a:avLst/>
              <a:gdLst>
                <a:gd name="connsiteX0" fmla="*/ 0 w 1952368"/>
                <a:gd name="connsiteY0" fmla="*/ 0 h 889686"/>
                <a:gd name="connsiteX1" fmla="*/ 1902941 w 1952368"/>
                <a:gd name="connsiteY1" fmla="*/ 345989 h 889686"/>
                <a:gd name="connsiteX2" fmla="*/ 1952368 w 1952368"/>
                <a:gd name="connsiteY2" fmla="*/ 609600 h 889686"/>
                <a:gd name="connsiteX3" fmla="*/ 1853514 w 1952368"/>
                <a:gd name="connsiteY3" fmla="*/ 601362 h 889686"/>
                <a:gd name="connsiteX4" fmla="*/ 90616 w 1952368"/>
                <a:gd name="connsiteY4" fmla="*/ 889686 h 889686"/>
                <a:gd name="connsiteX5" fmla="*/ 0 w 1952368"/>
                <a:gd name="connsiteY5" fmla="*/ 0 h 88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2368" h="889686">
                  <a:moveTo>
                    <a:pt x="0" y="0"/>
                  </a:moveTo>
                  <a:lnTo>
                    <a:pt x="1902941" y="345989"/>
                  </a:lnTo>
                  <a:lnTo>
                    <a:pt x="1952368" y="609600"/>
                  </a:lnTo>
                  <a:lnTo>
                    <a:pt x="1853514" y="601362"/>
                  </a:lnTo>
                  <a:lnTo>
                    <a:pt x="90616" y="889686"/>
                  </a:lnTo>
                  <a:lnTo>
                    <a:pt x="0" y="0"/>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B75BAAD-FA54-DB44-94DB-CE1EDFDC4558}"/>
                </a:ext>
              </a:extLst>
            </p:cNvPr>
            <p:cNvSpPr txBox="1"/>
            <p:nvPr/>
          </p:nvSpPr>
          <p:spPr>
            <a:xfrm>
              <a:off x="7941276" y="2779516"/>
              <a:ext cx="3855307" cy="892552"/>
            </a:xfrm>
            <a:prstGeom prst="rect">
              <a:avLst/>
            </a:prstGeom>
            <a:noFill/>
          </p:spPr>
          <p:txBody>
            <a:bodyPr wrap="square" rtlCol="0">
              <a:spAutoFit/>
            </a:bodyPr>
            <a:lstStyle/>
            <a:p>
              <a:pPr algn="l"/>
              <a:r>
                <a:rPr lang="en-US" sz="2800" dirty="0">
                  <a:latin typeface="Times New Roman" panose="02020603050405020304" pitchFamily="18" charset="0"/>
                  <a:cs typeface="Times New Roman" panose="02020603050405020304" pitchFamily="18" charset="0"/>
                </a:rPr>
                <a:t>Each proposition</a:t>
              </a:r>
              <a:r>
                <a:rPr lang="en-US" sz="2400" dirty="0">
                  <a:latin typeface="Times New Roman" panose="02020603050405020304" pitchFamily="18" charset="0"/>
                  <a:cs typeface="Times New Roman" panose="02020603050405020304" pitchFamily="18" charset="0"/>
                </a:rPr>
                <a:t> is well-supported inductively.</a:t>
              </a:r>
            </a:p>
          </p:txBody>
        </p:sp>
      </p:grpSp>
      <p:grpSp>
        <p:nvGrpSpPr>
          <p:cNvPr id="19" name="Group 18">
            <a:extLst>
              <a:ext uri="{FF2B5EF4-FFF2-40B4-BE49-F238E27FC236}">
                <a16:creationId xmlns:a16="http://schemas.microsoft.com/office/drawing/2014/main" id="{77E2E272-F0B0-C74C-B3D7-6C24B1C83DFA}"/>
              </a:ext>
            </a:extLst>
          </p:cNvPr>
          <p:cNvGrpSpPr/>
          <p:nvPr/>
        </p:nvGrpSpPr>
        <p:grpSpPr>
          <a:xfrm>
            <a:off x="2627870" y="378941"/>
            <a:ext cx="2891481" cy="1095632"/>
            <a:chOff x="2627870" y="378941"/>
            <a:chExt cx="2891481" cy="1095632"/>
          </a:xfrm>
        </p:grpSpPr>
        <p:sp>
          <p:nvSpPr>
            <p:cNvPr id="18" name="Freeform 17">
              <a:extLst>
                <a:ext uri="{FF2B5EF4-FFF2-40B4-BE49-F238E27FC236}">
                  <a16:creationId xmlns:a16="http://schemas.microsoft.com/office/drawing/2014/main" id="{B4D06B61-EDDE-414E-9CD8-1CE4E0315BC0}"/>
                </a:ext>
              </a:extLst>
            </p:cNvPr>
            <p:cNvSpPr/>
            <p:nvPr/>
          </p:nvSpPr>
          <p:spPr>
            <a:xfrm>
              <a:off x="2627870" y="378941"/>
              <a:ext cx="2891481" cy="1095632"/>
            </a:xfrm>
            <a:custGeom>
              <a:avLst/>
              <a:gdLst>
                <a:gd name="connsiteX0" fmla="*/ 0 w 2891481"/>
                <a:gd name="connsiteY0" fmla="*/ 57664 h 1095632"/>
                <a:gd name="connsiteX1" fmla="*/ 140044 w 2891481"/>
                <a:gd name="connsiteY1" fmla="*/ 1079156 h 1095632"/>
                <a:gd name="connsiteX2" fmla="*/ 247135 w 2891481"/>
                <a:gd name="connsiteY2" fmla="*/ 1070918 h 1095632"/>
                <a:gd name="connsiteX3" fmla="*/ 2891481 w 2891481"/>
                <a:gd name="connsiteY3" fmla="*/ 1095632 h 1095632"/>
                <a:gd name="connsiteX4" fmla="*/ 1408671 w 2891481"/>
                <a:gd name="connsiteY4" fmla="*/ 0 h 1095632"/>
                <a:gd name="connsiteX5" fmla="*/ 0 w 2891481"/>
                <a:gd name="connsiteY5" fmla="*/ 57664 h 109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1481" h="1095632">
                  <a:moveTo>
                    <a:pt x="0" y="57664"/>
                  </a:moveTo>
                  <a:lnTo>
                    <a:pt x="140044" y="1079156"/>
                  </a:lnTo>
                  <a:lnTo>
                    <a:pt x="247135" y="1070918"/>
                  </a:lnTo>
                  <a:lnTo>
                    <a:pt x="2891481" y="1095632"/>
                  </a:lnTo>
                  <a:lnTo>
                    <a:pt x="1408671" y="0"/>
                  </a:lnTo>
                  <a:lnTo>
                    <a:pt x="0" y="57664"/>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E135A0A-9D55-9D4E-ABA7-893F2BF9A612}"/>
                </a:ext>
              </a:extLst>
            </p:cNvPr>
            <p:cNvSpPr txBox="1"/>
            <p:nvPr/>
          </p:nvSpPr>
          <p:spPr>
            <a:xfrm>
              <a:off x="2696022" y="984806"/>
              <a:ext cx="2342308"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…not infallibility</a:t>
              </a:r>
            </a:p>
          </p:txBody>
        </p:sp>
      </p:grpSp>
      <p:grpSp>
        <p:nvGrpSpPr>
          <p:cNvPr id="27" name="Group 26">
            <a:extLst>
              <a:ext uri="{FF2B5EF4-FFF2-40B4-BE49-F238E27FC236}">
                <a16:creationId xmlns:a16="http://schemas.microsoft.com/office/drawing/2014/main" id="{A80968EE-D3C8-8742-BF73-77E550413661}"/>
              </a:ext>
            </a:extLst>
          </p:cNvPr>
          <p:cNvGrpSpPr/>
          <p:nvPr/>
        </p:nvGrpSpPr>
        <p:grpSpPr>
          <a:xfrm>
            <a:off x="816173" y="1618773"/>
            <a:ext cx="5198252" cy="4716086"/>
            <a:chOff x="816173" y="1618773"/>
            <a:chExt cx="5198252" cy="4716086"/>
          </a:xfrm>
        </p:grpSpPr>
        <p:sp>
          <p:nvSpPr>
            <p:cNvPr id="21" name="Freeform 20">
              <a:extLst>
                <a:ext uri="{FF2B5EF4-FFF2-40B4-BE49-F238E27FC236}">
                  <a16:creationId xmlns:a16="http://schemas.microsoft.com/office/drawing/2014/main" id="{0467BD58-9CA6-AD40-B41B-6CC47B816450}"/>
                </a:ext>
              </a:extLst>
            </p:cNvPr>
            <p:cNvSpPr/>
            <p:nvPr/>
          </p:nvSpPr>
          <p:spPr>
            <a:xfrm>
              <a:off x="972065" y="1738184"/>
              <a:ext cx="4176584" cy="4497859"/>
            </a:xfrm>
            <a:custGeom>
              <a:avLst/>
              <a:gdLst>
                <a:gd name="connsiteX0" fmla="*/ 395416 w 4176584"/>
                <a:gd name="connsiteY0" fmla="*/ 0 h 4497859"/>
                <a:gd name="connsiteX1" fmla="*/ 4176584 w 4176584"/>
                <a:gd name="connsiteY1" fmla="*/ 181232 h 4497859"/>
                <a:gd name="connsiteX2" fmla="*/ 4044778 w 4176584"/>
                <a:gd name="connsiteY2" fmla="*/ 4497859 h 4497859"/>
                <a:gd name="connsiteX3" fmla="*/ 0 w 4176584"/>
                <a:gd name="connsiteY3" fmla="*/ 4390767 h 4497859"/>
                <a:gd name="connsiteX4" fmla="*/ 395416 w 4176584"/>
                <a:gd name="connsiteY4" fmla="*/ 0 h 4497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584" h="4497859">
                  <a:moveTo>
                    <a:pt x="395416" y="0"/>
                  </a:moveTo>
                  <a:lnTo>
                    <a:pt x="4176584" y="181232"/>
                  </a:lnTo>
                  <a:lnTo>
                    <a:pt x="4044778" y="4497859"/>
                  </a:lnTo>
                  <a:lnTo>
                    <a:pt x="0" y="4390767"/>
                  </a:lnTo>
                  <a:lnTo>
                    <a:pt x="395416"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F802BD-C70B-C14C-BE8D-8676CAF2ABFE}"/>
                </a:ext>
              </a:extLst>
            </p:cNvPr>
            <p:cNvSpPr txBox="1"/>
            <p:nvPr/>
          </p:nvSpPr>
          <p:spPr>
            <a:xfrm>
              <a:off x="822162" y="1618773"/>
              <a:ext cx="3066096"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Conservation of energy</a:t>
              </a:r>
            </a:p>
          </p:txBody>
        </p:sp>
        <p:sp>
          <p:nvSpPr>
            <p:cNvPr id="8" name="TextBox 7">
              <a:extLst>
                <a:ext uri="{FF2B5EF4-FFF2-40B4-BE49-F238E27FC236}">
                  <a16:creationId xmlns:a16="http://schemas.microsoft.com/office/drawing/2014/main" id="{1B0B7121-A35D-A140-8C44-C7E9795A9A9C}"/>
                </a:ext>
              </a:extLst>
            </p:cNvPr>
            <p:cNvSpPr txBox="1"/>
            <p:nvPr/>
          </p:nvSpPr>
          <p:spPr>
            <a:xfrm>
              <a:off x="1769157" y="2109677"/>
              <a:ext cx="3145413"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Atomic nature of matter</a:t>
              </a:r>
            </a:p>
          </p:txBody>
        </p:sp>
        <p:sp>
          <p:nvSpPr>
            <p:cNvPr id="9" name="TextBox 8">
              <a:extLst>
                <a:ext uri="{FF2B5EF4-FFF2-40B4-BE49-F238E27FC236}">
                  <a16:creationId xmlns:a16="http://schemas.microsoft.com/office/drawing/2014/main" id="{10FBA217-2633-2E4A-8BF2-792846E67C1F}"/>
                </a:ext>
              </a:extLst>
            </p:cNvPr>
            <p:cNvSpPr txBox="1"/>
            <p:nvPr/>
          </p:nvSpPr>
          <p:spPr>
            <a:xfrm>
              <a:off x="984492" y="2636290"/>
              <a:ext cx="3624710"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Quantum nature of particles</a:t>
              </a:r>
            </a:p>
          </p:txBody>
        </p:sp>
        <p:sp>
          <p:nvSpPr>
            <p:cNvPr id="10" name="TextBox 9">
              <a:extLst>
                <a:ext uri="{FF2B5EF4-FFF2-40B4-BE49-F238E27FC236}">
                  <a16:creationId xmlns:a16="http://schemas.microsoft.com/office/drawing/2014/main" id="{AD1AA1B6-19D3-304C-B97E-C1954FB4C894}"/>
                </a:ext>
              </a:extLst>
            </p:cNvPr>
            <p:cNvSpPr txBox="1"/>
            <p:nvPr/>
          </p:nvSpPr>
          <p:spPr>
            <a:xfrm>
              <a:off x="1065561" y="4010798"/>
              <a:ext cx="3892307" cy="461665"/>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Periodic table of elements</a:t>
              </a:r>
            </a:p>
          </p:txBody>
        </p:sp>
        <p:sp>
          <p:nvSpPr>
            <p:cNvPr id="11" name="TextBox 10">
              <a:extLst>
                <a:ext uri="{FF2B5EF4-FFF2-40B4-BE49-F238E27FC236}">
                  <a16:creationId xmlns:a16="http://schemas.microsoft.com/office/drawing/2014/main" id="{DD7EE084-C5AC-4D44-8A87-F929BE5C2FB0}"/>
                </a:ext>
              </a:extLst>
            </p:cNvPr>
            <p:cNvSpPr txBox="1"/>
            <p:nvPr/>
          </p:nvSpPr>
          <p:spPr>
            <a:xfrm>
              <a:off x="1502715" y="3119373"/>
              <a:ext cx="4124418"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Evolutionary origin of diversity of species</a:t>
              </a:r>
            </a:p>
          </p:txBody>
        </p:sp>
        <p:sp>
          <p:nvSpPr>
            <p:cNvPr id="12" name="TextBox 11">
              <a:extLst>
                <a:ext uri="{FF2B5EF4-FFF2-40B4-BE49-F238E27FC236}">
                  <a16:creationId xmlns:a16="http://schemas.microsoft.com/office/drawing/2014/main" id="{9E64A72D-4234-2D41-9F4E-30E761D9DE73}"/>
                </a:ext>
              </a:extLst>
            </p:cNvPr>
            <p:cNvSpPr txBox="1"/>
            <p:nvPr/>
          </p:nvSpPr>
          <p:spPr>
            <a:xfrm>
              <a:off x="1890007" y="4510727"/>
              <a:ext cx="4124418"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Uniformitarian origin of geological structures</a:t>
              </a:r>
            </a:p>
          </p:txBody>
        </p:sp>
        <p:sp>
          <p:nvSpPr>
            <p:cNvPr id="16" name="TextBox 15">
              <a:extLst>
                <a:ext uri="{FF2B5EF4-FFF2-40B4-BE49-F238E27FC236}">
                  <a16:creationId xmlns:a16="http://schemas.microsoft.com/office/drawing/2014/main" id="{745A06FC-21F1-6542-8D84-85900BD3719C}"/>
                </a:ext>
              </a:extLst>
            </p:cNvPr>
            <p:cNvSpPr txBox="1"/>
            <p:nvPr/>
          </p:nvSpPr>
          <p:spPr>
            <a:xfrm>
              <a:off x="2449711" y="5873194"/>
              <a:ext cx="1335622"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Etc., etc. </a:t>
              </a:r>
            </a:p>
          </p:txBody>
        </p:sp>
        <p:sp>
          <p:nvSpPr>
            <p:cNvPr id="20" name="TextBox 19">
              <a:extLst>
                <a:ext uri="{FF2B5EF4-FFF2-40B4-BE49-F238E27FC236}">
                  <a16:creationId xmlns:a16="http://schemas.microsoft.com/office/drawing/2014/main" id="{317E48D7-7F49-0349-9BFC-1F4603F38CD0}"/>
                </a:ext>
              </a:extLst>
            </p:cNvPr>
            <p:cNvSpPr txBox="1"/>
            <p:nvPr/>
          </p:nvSpPr>
          <p:spPr>
            <a:xfrm>
              <a:off x="816173" y="5385306"/>
              <a:ext cx="5051383"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Germ theory of many familiar diseases.</a:t>
              </a:r>
            </a:p>
          </p:txBody>
        </p:sp>
      </p:grpSp>
    </p:spTree>
    <p:extLst>
      <p:ext uri="{BB962C8B-B14F-4D97-AF65-F5344CB8AC3E}">
        <p14:creationId xmlns:p14="http://schemas.microsoft.com/office/powerpoint/2010/main" val="12019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6D60B41F-B8C1-4C48-A08C-7756B49A5B27}"/>
              </a:ext>
            </a:extLst>
          </p:cNvPr>
          <p:cNvGrpSpPr/>
          <p:nvPr/>
        </p:nvGrpSpPr>
        <p:grpSpPr>
          <a:xfrm>
            <a:off x="568411" y="1458097"/>
            <a:ext cx="3857779" cy="5107460"/>
            <a:chOff x="568411" y="1458097"/>
            <a:chExt cx="3857779" cy="5107460"/>
          </a:xfrm>
        </p:grpSpPr>
        <p:sp>
          <p:nvSpPr>
            <p:cNvPr id="44" name="Freeform 43">
              <a:extLst>
                <a:ext uri="{FF2B5EF4-FFF2-40B4-BE49-F238E27FC236}">
                  <a16:creationId xmlns:a16="http://schemas.microsoft.com/office/drawing/2014/main" id="{F0934A85-934B-0746-B994-A6C404D94EEB}"/>
                </a:ext>
              </a:extLst>
            </p:cNvPr>
            <p:cNvSpPr/>
            <p:nvPr/>
          </p:nvSpPr>
          <p:spPr>
            <a:xfrm>
              <a:off x="568411" y="1458097"/>
              <a:ext cx="3731740" cy="5107460"/>
            </a:xfrm>
            <a:custGeom>
              <a:avLst/>
              <a:gdLst>
                <a:gd name="connsiteX0" fmla="*/ 0 w 3731740"/>
                <a:gd name="connsiteY0" fmla="*/ 0 h 5107460"/>
                <a:gd name="connsiteX1" fmla="*/ 0 w 3731740"/>
                <a:gd name="connsiteY1" fmla="*/ 0 h 5107460"/>
                <a:gd name="connsiteX2" fmla="*/ 683740 w 3731740"/>
                <a:gd name="connsiteY2" fmla="*/ 0 h 5107460"/>
                <a:gd name="connsiteX3" fmla="*/ 3616411 w 3731740"/>
                <a:gd name="connsiteY3" fmla="*/ 57665 h 5107460"/>
                <a:gd name="connsiteX4" fmla="*/ 3731740 w 3731740"/>
                <a:gd name="connsiteY4" fmla="*/ 5107460 h 5107460"/>
                <a:gd name="connsiteX5" fmla="*/ 8238 w 3731740"/>
                <a:gd name="connsiteY5" fmla="*/ 5016844 h 5107460"/>
                <a:gd name="connsiteX6" fmla="*/ 0 w 3731740"/>
                <a:gd name="connsiteY6" fmla="*/ 0 h 5107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1740" h="5107460">
                  <a:moveTo>
                    <a:pt x="0" y="0"/>
                  </a:moveTo>
                  <a:lnTo>
                    <a:pt x="0" y="0"/>
                  </a:lnTo>
                  <a:lnTo>
                    <a:pt x="683740" y="0"/>
                  </a:lnTo>
                  <a:lnTo>
                    <a:pt x="3616411" y="57665"/>
                  </a:lnTo>
                  <a:lnTo>
                    <a:pt x="3731740" y="5107460"/>
                  </a:lnTo>
                  <a:lnTo>
                    <a:pt x="8238" y="5016844"/>
                  </a:lnTo>
                  <a:lnTo>
                    <a:pt x="0" y="0"/>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433736A4-EE7C-4243-833A-01FADCFA286C}"/>
                </a:ext>
              </a:extLst>
            </p:cNvPr>
            <p:cNvGrpSpPr/>
            <p:nvPr/>
          </p:nvGrpSpPr>
          <p:grpSpPr>
            <a:xfrm>
              <a:off x="661498" y="3233889"/>
              <a:ext cx="3764692" cy="1697195"/>
              <a:chOff x="661498" y="3233889"/>
              <a:chExt cx="3764692" cy="1697195"/>
            </a:xfrm>
          </p:grpSpPr>
          <p:sp>
            <p:nvSpPr>
              <p:cNvPr id="33" name="Plus 32">
                <a:extLst>
                  <a:ext uri="{FF2B5EF4-FFF2-40B4-BE49-F238E27FC236}">
                    <a16:creationId xmlns:a16="http://schemas.microsoft.com/office/drawing/2014/main" id="{E081174F-D790-F24B-9E33-6A08D1132D23}"/>
                  </a:ext>
                </a:extLst>
              </p:cNvPr>
              <p:cNvSpPr/>
              <p:nvPr/>
            </p:nvSpPr>
            <p:spPr>
              <a:xfrm>
                <a:off x="1891103" y="3233889"/>
                <a:ext cx="914400" cy="914400"/>
              </a:xfrm>
              <a:prstGeom prst="mathPlus">
                <a:avLst>
                  <a:gd name="adj1" fmla="val 1451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29EDA08-3C3F-F546-814E-6F6A326E74A1}"/>
                  </a:ext>
                </a:extLst>
              </p:cNvPr>
              <p:cNvSpPr txBox="1"/>
              <p:nvPr/>
            </p:nvSpPr>
            <p:spPr>
              <a:xfrm>
                <a:off x="661498" y="4100087"/>
                <a:ext cx="3764692"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All propositions of a mature science are well supported.</a:t>
                </a:r>
              </a:p>
            </p:txBody>
          </p:sp>
        </p:grpSp>
      </p:grpSp>
      <p:grpSp>
        <p:nvGrpSpPr>
          <p:cNvPr id="41" name="Group 40">
            <a:extLst>
              <a:ext uri="{FF2B5EF4-FFF2-40B4-BE49-F238E27FC236}">
                <a16:creationId xmlns:a16="http://schemas.microsoft.com/office/drawing/2014/main" id="{667B2C95-45C1-D14E-85DC-0BD5164C8263}"/>
              </a:ext>
            </a:extLst>
          </p:cNvPr>
          <p:cNvGrpSpPr/>
          <p:nvPr/>
        </p:nvGrpSpPr>
        <p:grpSpPr>
          <a:xfrm>
            <a:off x="4777946" y="1647568"/>
            <a:ext cx="6491416" cy="4209535"/>
            <a:chOff x="4777946" y="1647568"/>
            <a:chExt cx="6491416" cy="4209535"/>
          </a:xfrm>
        </p:grpSpPr>
        <p:sp>
          <p:nvSpPr>
            <p:cNvPr id="38" name="Freeform 37">
              <a:extLst>
                <a:ext uri="{FF2B5EF4-FFF2-40B4-BE49-F238E27FC236}">
                  <a16:creationId xmlns:a16="http://schemas.microsoft.com/office/drawing/2014/main" id="{98A62356-0235-E248-A0C2-11747985872B}"/>
                </a:ext>
              </a:extLst>
            </p:cNvPr>
            <p:cNvSpPr/>
            <p:nvPr/>
          </p:nvSpPr>
          <p:spPr>
            <a:xfrm>
              <a:off x="4777946" y="1647568"/>
              <a:ext cx="6491416" cy="4209535"/>
            </a:xfrm>
            <a:custGeom>
              <a:avLst/>
              <a:gdLst>
                <a:gd name="connsiteX0" fmla="*/ 1664043 w 6491416"/>
                <a:gd name="connsiteY0" fmla="*/ 0 h 4209535"/>
                <a:gd name="connsiteX1" fmla="*/ 6491416 w 6491416"/>
                <a:gd name="connsiteY1" fmla="*/ 2133600 h 4209535"/>
                <a:gd name="connsiteX2" fmla="*/ 4061254 w 6491416"/>
                <a:gd name="connsiteY2" fmla="*/ 4209535 h 4209535"/>
                <a:gd name="connsiteX3" fmla="*/ 0 w 6491416"/>
                <a:gd name="connsiteY3" fmla="*/ 1005016 h 4209535"/>
                <a:gd name="connsiteX4" fmla="*/ 1664043 w 6491416"/>
                <a:gd name="connsiteY4" fmla="*/ 0 h 4209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1416" h="4209535">
                  <a:moveTo>
                    <a:pt x="1664043" y="0"/>
                  </a:moveTo>
                  <a:lnTo>
                    <a:pt x="6491416" y="2133600"/>
                  </a:lnTo>
                  <a:lnTo>
                    <a:pt x="4061254" y="4209535"/>
                  </a:lnTo>
                  <a:lnTo>
                    <a:pt x="0" y="1005016"/>
                  </a:lnTo>
                  <a:lnTo>
                    <a:pt x="1664043"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C03D5E0-5806-3B41-9FBE-E74845BF1F3C}"/>
                </a:ext>
              </a:extLst>
            </p:cNvPr>
            <p:cNvSpPr txBox="1"/>
            <p:nvPr/>
          </p:nvSpPr>
          <p:spPr>
            <a:xfrm>
              <a:off x="7125731" y="2915665"/>
              <a:ext cx="4077730" cy="1938992"/>
            </a:xfrm>
            <a:prstGeom prst="rect">
              <a:avLst/>
            </a:prstGeom>
            <a:noFill/>
          </p:spPr>
          <p:txBody>
            <a:bodyPr wrap="square" rtlCol="0">
              <a:spAutoFit/>
            </a:bodyPr>
            <a:lstStyle/>
            <a:p>
              <a:pPr algn="l"/>
              <a:r>
                <a:rPr lang="en-US" sz="2400" i="1" dirty="0">
                  <a:latin typeface="Times New Roman" panose="02020603050405020304" pitchFamily="18" charset="0"/>
                  <a:cs typeface="Times New Roman" panose="02020603050405020304" pitchFamily="18" charset="0"/>
                </a:rPr>
                <a:t>Argument for the material theory of induction:</a:t>
              </a:r>
            </a:p>
            <a:p>
              <a:pPr algn="l"/>
              <a:r>
                <a:rPr lang="en-US" sz="2400" dirty="0">
                  <a:latin typeface="Times New Roman" panose="02020603050405020304" pitchFamily="18" charset="0"/>
                  <a:cs typeface="Times New Roman" panose="02020603050405020304" pitchFamily="18" charset="0"/>
                </a:rPr>
                <a:t>Any universal rule is ampliative. Fails in inhospitable environments.</a:t>
              </a:r>
            </a:p>
          </p:txBody>
        </p:sp>
      </p:grpSp>
      <p:sp>
        <p:nvSpPr>
          <p:cNvPr id="17" name="Freeform 16">
            <a:extLst>
              <a:ext uri="{FF2B5EF4-FFF2-40B4-BE49-F238E27FC236}">
                <a16:creationId xmlns:a16="http://schemas.microsoft.com/office/drawing/2014/main" id="{EDCB85EC-C5F3-4241-9AEA-EDD198C56AC4}"/>
              </a:ext>
            </a:extLst>
          </p:cNvPr>
          <p:cNvSpPr/>
          <p:nvPr/>
        </p:nvSpPr>
        <p:spPr>
          <a:xfrm>
            <a:off x="238897" y="230659"/>
            <a:ext cx="8394357" cy="782595"/>
          </a:xfrm>
          <a:custGeom>
            <a:avLst/>
            <a:gdLst>
              <a:gd name="connsiteX0" fmla="*/ 296562 w 8394357"/>
              <a:gd name="connsiteY0" fmla="*/ 0 h 782595"/>
              <a:gd name="connsiteX1" fmla="*/ 8320217 w 8394357"/>
              <a:gd name="connsiteY1" fmla="*/ 247136 h 782595"/>
              <a:gd name="connsiteX2" fmla="*/ 8394357 w 8394357"/>
              <a:gd name="connsiteY2" fmla="*/ 667265 h 782595"/>
              <a:gd name="connsiteX3" fmla="*/ 0 w 8394357"/>
              <a:gd name="connsiteY3" fmla="*/ 782595 h 782595"/>
              <a:gd name="connsiteX4" fmla="*/ 296562 w 8394357"/>
              <a:gd name="connsiteY4" fmla="*/ 0 h 782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94357" h="782595">
                <a:moveTo>
                  <a:pt x="296562" y="0"/>
                </a:moveTo>
                <a:lnTo>
                  <a:pt x="8320217" y="247136"/>
                </a:lnTo>
                <a:lnTo>
                  <a:pt x="8394357" y="667265"/>
                </a:lnTo>
                <a:lnTo>
                  <a:pt x="0" y="782595"/>
                </a:lnTo>
                <a:lnTo>
                  <a:pt x="296562"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9D45E4-816C-0A44-937C-62BD31BAEEFB}"/>
              </a:ext>
            </a:extLst>
          </p:cNvPr>
          <p:cNvSpPr>
            <a:spLocks noGrp="1"/>
          </p:cNvSpPr>
          <p:nvPr>
            <p:ph type="title"/>
          </p:nvPr>
        </p:nvSpPr>
        <p:spPr>
          <a:xfrm>
            <a:off x="326409" y="256552"/>
            <a:ext cx="8372748" cy="782595"/>
          </a:xfrm>
        </p:spPr>
        <p:txBody>
          <a:bodyPr>
            <a:normAutofit/>
          </a:bodyPr>
          <a:lstStyle/>
          <a:p>
            <a:r>
              <a:rPr lang="en-US" dirty="0"/>
              <a:t>Inductive Support</a:t>
            </a:r>
            <a:r>
              <a:rPr lang="en-US" sz="3600" dirty="0"/>
              <a:t> for </a:t>
            </a:r>
            <a:r>
              <a:rPr lang="en-US" sz="3100" dirty="0"/>
              <a:t>a Mature Sciences</a:t>
            </a:r>
            <a:endParaRPr lang="en-US" dirty="0"/>
          </a:p>
        </p:txBody>
      </p:sp>
      <p:pic>
        <p:nvPicPr>
          <p:cNvPr id="14" name="Content Placeholder 13" descr="A picture containing bridge, outdoor, building, river&#10;&#10;Description automatically generated">
            <a:extLst>
              <a:ext uri="{FF2B5EF4-FFF2-40B4-BE49-F238E27FC236}">
                <a16:creationId xmlns:a16="http://schemas.microsoft.com/office/drawing/2014/main" id="{1D9B5180-B596-8C4F-966E-DC9E868D3E17}"/>
              </a:ext>
            </a:extLst>
          </p:cNvPr>
          <p:cNvPicPr>
            <a:picLocks noGrp="1" noChangeAspect="1"/>
          </p:cNvPicPr>
          <p:nvPr>
            <p:ph idx="1"/>
          </p:nvPr>
        </p:nvPicPr>
        <p:blipFill>
          <a:blip r:embed="rId2"/>
          <a:stretch>
            <a:fillRect/>
          </a:stretch>
        </p:blipFill>
        <p:spPr>
          <a:xfrm>
            <a:off x="8720178" y="129236"/>
            <a:ext cx="3145413" cy="2303683"/>
          </a:xfrm>
        </p:spPr>
      </p:pic>
      <p:sp>
        <p:nvSpPr>
          <p:cNvPr id="4" name="Slide Number Placeholder 3">
            <a:extLst>
              <a:ext uri="{FF2B5EF4-FFF2-40B4-BE49-F238E27FC236}">
                <a16:creationId xmlns:a16="http://schemas.microsoft.com/office/drawing/2014/main" id="{BED70186-BA5D-7447-902E-D2B9334629BA}"/>
              </a:ext>
            </a:extLst>
          </p:cNvPr>
          <p:cNvSpPr>
            <a:spLocks noGrp="1"/>
          </p:cNvSpPr>
          <p:nvPr>
            <p:ph type="sldNum" sz="quarter" idx="12"/>
          </p:nvPr>
        </p:nvSpPr>
        <p:spPr/>
        <p:txBody>
          <a:bodyPr/>
          <a:lstStyle/>
          <a:p>
            <a:fld id="{CB860DB4-DA91-A242-80F5-80596C699FC7}" type="slidenum">
              <a:rPr lang="en-US" smtClean="0"/>
              <a:t>44</a:t>
            </a:fld>
            <a:endParaRPr lang="en-US"/>
          </a:p>
        </p:txBody>
      </p:sp>
      <p:sp>
        <p:nvSpPr>
          <p:cNvPr id="3" name="TextBox 2">
            <a:extLst>
              <a:ext uri="{FF2B5EF4-FFF2-40B4-BE49-F238E27FC236}">
                <a16:creationId xmlns:a16="http://schemas.microsoft.com/office/drawing/2014/main" id="{092DCBB8-FEA0-3B49-989A-0DDF44D00919}"/>
              </a:ext>
            </a:extLst>
          </p:cNvPr>
          <p:cNvSpPr txBox="1"/>
          <p:nvPr/>
        </p:nvSpPr>
        <p:spPr>
          <a:xfrm>
            <a:off x="342814" y="1673612"/>
            <a:ext cx="1741288"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Totality of support</a:t>
            </a:r>
          </a:p>
        </p:txBody>
      </p:sp>
      <p:sp>
        <p:nvSpPr>
          <p:cNvPr id="13" name="TextBox 12">
            <a:extLst>
              <a:ext uri="{FF2B5EF4-FFF2-40B4-BE49-F238E27FC236}">
                <a16:creationId xmlns:a16="http://schemas.microsoft.com/office/drawing/2014/main" id="{EF5144DD-99B4-C142-9716-27E5A72E97CF}"/>
              </a:ext>
            </a:extLst>
          </p:cNvPr>
          <p:cNvSpPr txBox="1"/>
          <p:nvPr/>
        </p:nvSpPr>
        <p:spPr>
          <a:xfrm>
            <a:off x="2154621" y="1912894"/>
            <a:ext cx="444352" cy="646331"/>
          </a:xfrm>
          <a:prstGeom prst="rect">
            <a:avLst/>
          </a:prstGeom>
          <a:noFill/>
        </p:spPr>
        <p:txBody>
          <a:bodyPr wrap="none" rtlCol="0">
            <a:spAutoFit/>
          </a:bodyPr>
          <a:lstStyle/>
          <a:p>
            <a:pPr algn="l"/>
            <a:r>
              <a:rPr lang="en-US" sz="3600" b="1" dirty="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371937CD-B965-F74C-BAC6-43B09547EE23}"/>
              </a:ext>
            </a:extLst>
          </p:cNvPr>
          <p:cNvSpPr txBox="1"/>
          <p:nvPr/>
        </p:nvSpPr>
        <p:spPr>
          <a:xfrm>
            <a:off x="2348303" y="1492026"/>
            <a:ext cx="2040298" cy="1815882"/>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Materially mediated inductive support</a:t>
            </a:r>
          </a:p>
        </p:txBody>
      </p:sp>
      <p:grpSp>
        <p:nvGrpSpPr>
          <p:cNvPr id="40" name="Group 39">
            <a:extLst>
              <a:ext uri="{FF2B5EF4-FFF2-40B4-BE49-F238E27FC236}">
                <a16:creationId xmlns:a16="http://schemas.microsoft.com/office/drawing/2014/main" id="{71CFBB55-DF45-BD40-B173-123A97F8142F}"/>
              </a:ext>
            </a:extLst>
          </p:cNvPr>
          <p:cNvGrpSpPr/>
          <p:nvPr/>
        </p:nvGrpSpPr>
        <p:grpSpPr>
          <a:xfrm>
            <a:off x="4187446" y="1521893"/>
            <a:ext cx="3727439" cy="1569660"/>
            <a:chOff x="4187446" y="1521893"/>
            <a:chExt cx="3727439" cy="1569660"/>
          </a:xfrm>
        </p:grpSpPr>
        <p:sp>
          <p:nvSpPr>
            <p:cNvPr id="28" name="TextBox 27">
              <a:extLst>
                <a:ext uri="{FF2B5EF4-FFF2-40B4-BE49-F238E27FC236}">
                  <a16:creationId xmlns:a16="http://schemas.microsoft.com/office/drawing/2014/main" id="{B5F95652-0585-9A4E-ADB3-C18636B85380}"/>
                </a:ext>
              </a:extLst>
            </p:cNvPr>
            <p:cNvSpPr txBox="1"/>
            <p:nvPr/>
          </p:nvSpPr>
          <p:spPr>
            <a:xfrm>
              <a:off x="4187446" y="1879452"/>
              <a:ext cx="444352" cy="646331"/>
            </a:xfrm>
            <a:prstGeom prst="rect">
              <a:avLst/>
            </a:prstGeom>
            <a:noFill/>
          </p:spPr>
          <p:txBody>
            <a:bodyPr wrap="none" rtlCol="0">
              <a:spAutoFit/>
            </a:bodyPr>
            <a:lstStyle/>
            <a:p>
              <a:pPr algn="l"/>
              <a:r>
                <a:rPr lang="en-US" sz="3600" b="1" dirty="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B1594682-AEBA-D547-8A3B-95A503840EE3}"/>
                </a:ext>
              </a:extLst>
            </p:cNvPr>
            <p:cNvSpPr txBox="1"/>
            <p:nvPr/>
          </p:nvSpPr>
          <p:spPr>
            <a:xfrm>
              <a:off x="4742618" y="1521893"/>
              <a:ext cx="2802981" cy="1569660"/>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Something extra.</a:t>
              </a:r>
            </a:p>
            <a:p>
              <a:pPr algn="l"/>
              <a:r>
                <a:rPr lang="en-US" sz="2400" dirty="0">
                  <a:latin typeface="Times New Roman" panose="02020603050405020304" pitchFamily="18" charset="0"/>
                  <a:cs typeface="Times New Roman" panose="02020603050405020304" pitchFamily="18" charset="0"/>
                </a:rPr>
                <a:t>Some universal rule or rules of inductive inference.</a:t>
              </a:r>
            </a:p>
          </p:txBody>
        </p:sp>
        <p:sp>
          <p:nvSpPr>
            <p:cNvPr id="30" name="TextBox 29">
              <a:extLst>
                <a:ext uri="{FF2B5EF4-FFF2-40B4-BE49-F238E27FC236}">
                  <a16:creationId xmlns:a16="http://schemas.microsoft.com/office/drawing/2014/main" id="{D1915B8C-DB9F-854B-A809-D9D7DDB19E9D}"/>
                </a:ext>
              </a:extLst>
            </p:cNvPr>
            <p:cNvSpPr txBox="1"/>
            <p:nvPr/>
          </p:nvSpPr>
          <p:spPr>
            <a:xfrm>
              <a:off x="7274966" y="1597482"/>
              <a:ext cx="639919" cy="1323439"/>
            </a:xfrm>
            <a:prstGeom prst="rect">
              <a:avLst/>
            </a:prstGeom>
            <a:noFill/>
          </p:spPr>
          <p:txBody>
            <a:bodyPr wrap="none" rtlCol="0">
              <a:spAutoFit/>
            </a:bodyPr>
            <a:lstStyle/>
            <a:p>
              <a:pPr algn="l"/>
              <a:r>
                <a:rPr lang="en-US" sz="8000" dirty="0">
                  <a:latin typeface="Times New Roman" panose="02020603050405020304" pitchFamily="18" charset="0"/>
                  <a:cs typeface="Times New Roman" panose="02020603050405020304" pitchFamily="18" charset="0"/>
                </a:rPr>
                <a:t>?</a:t>
              </a:r>
            </a:p>
          </p:txBody>
        </p:sp>
      </p:grpSp>
      <p:grpSp>
        <p:nvGrpSpPr>
          <p:cNvPr id="43" name="Group 42">
            <a:extLst>
              <a:ext uri="{FF2B5EF4-FFF2-40B4-BE49-F238E27FC236}">
                <a16:creationId xmlns:a16="http://schemas.microsoft.com/office/drawing/2014/main" id="{B0B054F6-50BE-F64E-AD59-482FEA7964AD}"/>
              </a:ext>
            </a:extLst>
          </p:cNvPr>
          <p:cNvGrpSpPr/>
          <p:nvPr/>
        </p:nvGrpSpPr>
        <p:grpSpPr>
          <a:xfrm>
            <a:off x="569140" y="5008082"/>
            <a:ext cx="4275283" cy="1401414"/>
            <a:chOff x="569140" y="5008082"/>
            <a:chExt cx="4275283" cy="1401414"/>
          </a:xfrm>
        </p:grpSpPr>
        <p:sp>
          <p:nvSpPr>
            <p:cNvPr id="35" name="TextBox 34">
              <a:extLst>
                <a:ext uri="{FF2B5EF4-FFF2-40B4-BE49-F238E27FC236}">
                  <a16:creationId xmlns:a16="http://schemas.microsoft.com/office/drawing/2014/main" id="{99E80729-E58F-E340-BEFB-F1396E142E3F}"/>
                </a:ext>
              </a:extLst>
            </p:cNvPr>
            <p:cNvSpPr txBox="1"/>
            <p:nvPr/>
          </p:nvSpPr>
          <p:spPr>
            <a:xfrm>
              <a:off x="569140" y="5578499"/>
              <a:ext cx="4275283"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Mature sciences are inductively self-supporting structures.</a:t>
              </a:r>
            </a:p>
          </p:txBody>
        </p:sp>
        <p:sp>
          <p:nvSpPr>
            <p:cNvPr id="36" name="Down Arrow 35">
              <a:extLst>
                <a:ext uri="{FF2B5EF4-FFF2-40B4-BE49-F238E27FC236}">
                  <a16:creationId xmlns:a16="http://schemas.microsoft.com/office/drawing/2014/main" id="{1C03ADD2-DC61-904C-A73D-F18918B6895A}"/>
                </a:ext>
              </a:extLst>
            </p:cNvPr>
            <p:cNvSpPr/>
            <p:nvPr/>
          </p:nvSpPr>
          <p:spPr>
            <a:xfrm>
              <a:off x="2126127" y="5008082"/>
              <a:ext cx="444352" cy="619116"/>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Multiply 38">
            <a:extLst>
              <a:ext uri="{FF2B5EF4-FFF2-40B4-BE49-F238E27FC236}">
                <a16:creationId xmlns:a16="http://schemas.microsoft.com/office/drawing/2014/main" id="{F807F166-E70E-BD4D-8B90-E32970237D50}"/>
              </a:ext>
            </a:extLst>
          </p:cNvPr>
          <p:cNvSpPr/>
          <p:nvPr/>
        </p:nvSpPr>
        <p:spPr>
          <a:xfrm>
            <a:off x="4031651" y="639725"/>
            <a:ext cx="3651900" cy="3297355"/>
          </a:xfrm>
          <a:prstGeom prst="mathMultiply">
            <a:avLst>
              <a:gd name="adj1" fmla="val 16981"/>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1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249BA-CBE6-6347-9B68-AFE084A21E76}"/>
              </a:ext>
            </a:extLst>
          </p:cNvPr>
          <p:cNvSpPr>
            <a:spLocks noGrp="1"/>
          </p:cNvSpPr>
          <p:nvPr>
            <p:ph type="title"/>
          </p:nvPr>
        </p:nvSpPr>
        <p:spPr>
          <a:xfrm>
            <a:off x="838200" y="365126"/>
            <a:ext cx="10515600" cy="705794"/>
          </a:xfrm>
        </p:spPr>
        <p:txBody>
          <a:bodyPr/>
          <a:lstStyle/>
          <a:p>
            <a:r>
              <a:rPr lang="en-US" dirty="0"/>
              <a:t>Are Self-Supporting Structures Paradoxical?</a:t>
            </a:r>
          </a:p>
        </p:txBody>
      </p:sp>
      <p:sp>
        <p:nvSpPr>
          <p:cNvPr id="4" name="Slide Number Placeholder 3">
            <a:extLst>
              <a:ext uri="{FF2B5EF4-FFF2-40B4-BE49-F238E27FC236}">
                <a16:creationId xmlns:a16="http://schemas.microsoft.com/office/drawing/2014/main" id="{CD47C0BD-E32D-A64F-BD5D-35456E53C14B}"/>
              </a:ext>
            </a:extLst>
          </p:cNvPr>
          <p:cNvSpPr>
            <a:spLocks noGrp="1"/>
          </p:cNvSpPr>
          <p:nvPr>
            <p:ph type="sldNum" sz="quarter" idx="12"/>
          </p:nvPr>
        </p:nvSpPr>
        <p:spPr/>
        <p:txBody>
          <a:bodyPr/>
          <a:lstStyle/>
          <a:p>
            <a:fld id="{CB860DB4-DA91-A242-80F5-80596C699FC7}" type="slidenum">
              <a:rPr lang="en-US" smtClean="0"/>
              <a:t>45</a:t>
            </a:fld>
            <a:endParaRPr lang="en-US"/>
          </a:p>
        </p:txBody>
      </p:sp>
      <p:sp>
        <p:nvSpPr>
          <p:cNvPr id="10" name="TextBox 9">
            <a:extLst>
              <a:ext uri="{FF2B5EF4-FFF2-40B4-BE49-F238E27FC236}">
                <a16:creationId xmlns:a16="http://schemas.microsoft.com/office/drawing/2014/main" id="{4BCBDF2D-EAB4-AB41-BA93-0BD4B28D412C}"/>
              </a:ext>
            </a:extLst>
          </p:cNvPr>
          <p:cNvSpPr txBox="1"/>
          <p:nvPr/>
        </p:nvSpPr>
        <p:spPr>
          <a:xfrm>
            <a:off x="8566251" y="1398758"/>
            <a:ext cx="2005677" cy="461665"/>
          </a:xfrm>
          <a:prstGeom prst="rect">
            <a:avLst/>
          </a:prstGeom>
          <a:noFill/>
        </p:spPr>
        <p:txBody>
          <a:bodyPr wrap="none" rtlCol="0">
            <a:spAutoFit/>
          </a:bodyPr>
          <a:lstStyle/>
          <a:p>
            <a:pPr algn="l"/>
            <a:r>
              <a:rPr lang="en-US" sz="2400" dirty="0">
                <a:latin typeface="Times New Roman" panose="02020603050405020304" pitchFamily="18" charset="0"/>
                <a:cs typeface="Times New Roman" panose="02020603050405020304" pitchFamily="18" charset="0"/>
              </a:rPr>
              <a:t>No rods touch.</a:t>
            </a:r>
          </a:p>
        </p:txBody>
      </p:sp>
      <p:sp>
        <p:nvSpPr>
          <p:cNvPr id="11" name="TextBox 10">
            <a:extLst>
              <a:ext uri="{FF2B5EF4-FFF2-40B4-BE49-F238E27FC236}">
                <a16:creationId xmlns:a16="http://schemas.microsoft.com/office/drawing/2014/main" id="{C1981BA1-3A47-2A47-BC67-4C6BE97927DC}"/>
              </a:ext>
            </a:extLst>
          </p:cNvPr>
          <p:cNvSpPr txBox="1"/>
          <p:nvPr/>
        </p:nvSpPr>
        <p:spPr>
          <a:xfrm>
            <a:off x="8566252" y="2093282"/>
            <a:ext cx="2891481"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All rods connect via cords in tension.</a:t>
            </a:r>
          </a:p>
        </p:txBody>
      </p:sp>
      <p:sp>
        <p:nvSpPr>
          <p:cNvPr id="12" name="TextBox 11">
            <a:extLst>
              <a:ext uri="{FF2B5EF4-FFF2-40B4-BE49-F238E27FC236}">
                <a16:creationId xmlns:a16="http://schemas.microsoft.com/office/drawing/2014/main" id="{61B4E2D6-EA38-9645-B2C1-3DC6454C00FE}"/>
              </a:ext>
            </a:extLst>
          </p:cNvPr>
          <p:cNvSpPr txBox="1"/>
          <p:nvPr/>
        </p:nvSpPr>
        <p:spPr>
          <a:xfrm>
            <a:off x="8566251" y="3157138"/>
            <a:ext cx="2891481" cy="1200329"/>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No cord tied to a higher support above the icosahedron.</a:t>
            </a:r>
          </a:p>
        </p:txBody>
      </p:sp>
      <p:grpSp>
        <p:nvGrpSpPr>
          <p:cNvPr id="17" name="Group 16">
            <a:extLst>
              <a:ext uri="{FF2B5EF4-FFF2-40B4-BE49-F238E27FC236}">
                <a16:creationId xmlns:a16="http://schemas.microsoft.com/office/drawing/2014/main" id="{D08F5879-81C4-8743-B211-0DB65E3B64FE}"/>
              </a:ext>
            </a:extLst>
          </p:cNvPr>
          <p:cNvGrpSpPr/>
          <p:nvPr/>
        </p:nvGrpSpPr>
        <p:grpSpPr>
          <a:xfrm>
            <a:off x="1062681" y="5438647"/>
            <a:ext cx="6219569" cy="975867"/>
            <a:chOff x="1062681" y="5438647"/>
            <a:chExt cx="6219569" cy="975867"/>
          </a:xfrm>
        </p:grpSpPr>
        <p:sp>
          <p:nvSpPr>
            <p:cNvPr id="16" name="Freeform 15">
              <a:extLst>
                <a:ext uri="{FF2B5EF4-FFF2-40B4-BE49-F238E27FC236}">
                  <a16:creationId xmlns:a16="http://schemas.microsoft.com/office/drawing/2014/main" id="{259D19DE-4257-9F44-AC08-402E83BC4CB8}"/>
                </a:ext>
              </a:extLst>
            </p:cNvPr>
            <p:cNvSpPr/>
            <p:nvPr/>
          </p:nvSpPr>
          <p:spPr>
            <a:xfrm>
              <a:off x="1062681" y="5458925"/>
              <a:ext cx="6054811" cy="955589"/>
            </a:xfrm>
            <a:custGeom>
              <a:avLst/>
              <a:gdLst>
                <a:gd name="connsiteX0" fmla="*/ 428368 w 6054811"/>
                <a:gd name="connsiteY0" fmla="*/ 0 h 955589"/>
                <a:gd name="connsiteX1" fmla="*/ 6054811 w 6054811"/>
                <a:gd name="connsiteY1" fmla="*/ 0 h 955589"/>
                <a:gd name="connsiteX2" fmla="*/ 5955957 w 6054811"/>
                <a:gd name="connsiteY2" fmla="*/ 955589 h 955589"/>
                <a:gd name="connsiteX3" fmla="*/ 0 w 6054811"/>
                <a:gd name="connsiteY3" fmla="*/ 939113 h 955589"/>
                <a:gd name="connsiteX4" fmla="*/ 428368 w 6054811"/>
                <a:gd name="connsiteY4" fmla="*/ 0 h 95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4811" h="955589">
                  <a:moveTo>
                    <a:pt x="428368" y="0"/>
                  </a:moveTo>
                  <a:lnTo>
                    <a:pt x="6054811" y="0"/>
                  </a:lnTo>
                  <a:lnTo>
                    <a:pt x="5955957" y="955589"/>
                  </a:lnTo>
                  <a:lnTo>
                    <a:pt x="0" y="939113"/>
                  </a:lnTo>
                  <a:lnTo>
                    <a:pt x="428368"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FE6D376-9F6B-4147-B2C5-A1DABB063CCD}"/>
                </a:ext>
              </a:extLst>
            </p:cNvPr>
            <p:cNvSpPr txBox="1"/>
            <p:nvPr/>
          </p:nvSpPr>
          <p:spPr>
            <a:xfrm>
              <a:off x="1136821" y="5455122"/>
              <a:ext cx="2133600" cy="830997"/>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Structure is self-supporting</a:t>
              </a:r>
            </a:p>
          </p:txBody>
        </p:sp>
        <p:sp>
          <p:nvSpPr>
            <p:cNvPr id="14" name="TextBox 13">
              <a:extLst>
                <a:ext uri="{FF2B5EF4-FFF2-40B4-BE49-F238E27FC236}">
                  <a16:creationId xmlns:a16="http://schemas.microsoft.com/office/drawing/2014/main" id="{15C2D394-1D3F-F143-B4E6-AA028378A7FB}"/>
                </a:ext>
              </a:extLst>
            </p:cNvPr>
            <p:cNvSpPr txBox="1"/>
            <p:nvPr/>
          </p:nvSpPr>
          <p:spPr>
            <a:xfrm>
              <a:off x="3377513" y="5438647"/>
              <a:ext cx="535724" cy="830997"/>
            </a:xfrm>
            <a:prstGeom prst="rect">
              <a:avLst/>
            </a:prstGeom>
            <a:noFill/>
          </p:spPr>
          <p:txBody>
            <a:bodyPr wrap="none" rtlCol="0">
              <a:spAutoFit/>
            </a:bodyPr>
            <a:lstStyle/>
            <a:p>
              <a:pPr algn="l"/>
              <a:r>
                <a:rPr lang="en-US" sz="4800" b="1" dirty="0">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4DCC1CD7-4539-DE40-80DD-797E500CB753}"/>
                </a:ext>
              </a:extLst>
            </p:cNvPr>
            <p:cNvSpPr txBox="1"/>
            <p:nvPr/>
          </p:nvSpPr>
          <p:spPr>
            <a:xfrm>
              <a:off x="4003854" y="5500113"/>
              <a:ext cx="3278396" cy="830997"/>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Each individual member is well-supported.</a:t>
              </a:r>
            </a:p>
          </p:txBody>
        </p:sp>
      </p:grpSp>
      <p:grpSp>
        <p:nvGrpSpPr>
          <p:cNvPr id="22" name="Group 21">
            <a:extLst>
              <a:ext uri="{FF2B5EF4-FFF2-40B4-BE49-F238E27FC236}">
                <a16:creationId xmlns:a16="http://schemas.microsoft.com/office/drawing/2014/main" id="{DBD96289-72E4-9C42-8374-A0F5BEC15565}"/>
              </a:ext>
            </a:extLst>
          </p:cNvPr>
          <p:cNvGrpSpPr/>
          <p:nvPr/>
        </p:nvGrpSpPr>
        <p:grpSpPr>
          <a:xfrm>
            <a:off x="483672" y="1398758"/>
            <a:ext cx="7901146" cy="3749944"/>
            <a:chOff x="483672" y="1398758"/>
            <a:chExt cx="7901146" cy="3749944"/>
          </a:xfrm>
        </p:grpSpPr>
        <p:pic>
          <p:nvPicPr>
            <p:cNvPr id="8" name="Picture 7" descr="A picture containing outdoor&#10;&#10;Description automatically generated">
              <a:extLst>
                <a:ext uri="{FF2B5EF4-FFF2-40B4-BE49-F238E27FC236}">
                  <a16:creationId xmlns:a16="http://schemas.microsoft.com/office/drawing/2014/main" id="{7F6C16BE-D891-3349-9E16-CE9BE3A3D207}"/>
                </a:ext>
              </a:extLst>
            </p:cNvPr>
            <p:cNvPicPr>
              <a:picLocks noChangeAspect="1"/>
            </p:cNvPicPr>
            <p:nvPr/>
          </p:nvPicPr>
          <p:blipFill>
            <a:blip r:embed="rId2"/>
            <a:stretch>
              <a:fillRect/>
            </a:stretch>
          </p:blipFill>
          <p:spPr>
            <a:xfrm>
              <a:off x="4354400" y="1398758"/>
              <a:ext cx="4030418" cy="3375066"/>
            </a:xfrm>
            <a:prstGeom prst="rect">
              <a:avLst/>
            </a:prstGeom>
          </p:spPr>
        </p:pic>
        <p:sp>
          <p:nvSpPr>
            <p:cNvPr id="18" name="TextBox 17">
              <a:extLst>
                <a:ext uri="{FF2B5EF4-FFF2-40B4-BE49-F238E27FC236}">
                  <a16:creationId xmlns:a16="http://schemas.microsoft.com/office/drawing/2014/main" id="{BFD087B1-C5E5-A949-AF6C-12F6C2B6455A}"/>
                </a:ext>
              </a:extLst>
            </p:cNvPr>
            <p:cNvSpPr txBox="1"/>
            <p:nvPr/>
          </p:nvSpPr>
          <p:spPr>
            <a:xfrm>
              <a:off x="483672" y="4779370"/>
              <a:ext cx="2660822" cy="369332"/>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Tensegrity icosahedron</a:t>
              </a:r>
            </a:p>
          </p:txBody>
        </p:sp>
        <p:pic>
          <p:nvPicPr>
            <p:cNvPr id="19" name="Content Placeholder 5" descr="A close-up of a machine&#10;&#10;Description automatically generated with low confidence">
              <a:extLst>
                <a:ext uri="{FF2B5EF4-FFF2-40B4-BE49-F238E27FC236}">
                  <a16:creationId xmlns:a16="http://schemas.microsoft.com/office/drawing/2014/main" id="{4C149730-6DC9-ED45-A2E7-A2BF65C86082}"/>
                </a:ext>
              </a:extLst>
            </p:cNvPr>
            <p:cNvPicPr>
              <a:picLocks noChangeAspect="1"/>
            </p:cNvPicPr>
            <p:nvPr/>
          </p:nvPicPr>
          <p:blipFill>
            <a:blip r:embed="rId3"/>
            <a:stretch>
              <a:fillRect/>
            </a:stretch>
          </p:blipFill>
          <p:spPr>
            <a:xfrm>
              <a:off x="609598" y="1404303"/>
              <a:ext cx="3563368" cy="3375067"/>
            </a:xfrm>
            <a:prstGeom prst="rect">
              <a:avLst/>
            </a:prstGeom>
          </p:spPr>
        </p:pic>
      </p:grpSp>
      <p:sp>
        <p:nvSpPr>
          <p:cNvPr id="21" name="Content Placeholder 20">
            <a:extLst>
              <a:ext uri="{FF2B5EF4-FFF2-40B4-BE49-F238E27FC236}">
                <a16:creationId xmlns:a16="http://schemas.microsoft.com/office/drawing/2014/main" id="{E5AC1C92-ABC8-2C43-A994-638F8BF54111}"/>
              </a:ext>
            </a:extLst>
          </p:cNvPr>
          <p:cNvSpPr>
            <a:spLocks noGrp="1"/>
          </p:cNvSpPr>
          <p:nvPr>
            <p:ph idx="1"/>
          </p:nvPr>
        </p:nvSpPr>
        <p:spPr/>
        <p:txBody>
          <a:bodyPr>
            <a:normAutofit fontScale="85000" lnSpcReduction="20000"/>
          </a:bodyPr>
          <a:lstStyle/>
          <a:p>
            <a:endParaRPr lang="en-US"/>
          </a:p>
        </p:txBody>
      </p:sp>
    </p:spTree>
    <p:extLst>
      <p:ext uri="{BB962C8B-B14F-4D97-AF65-F5344CB8AC3E}">
        <p14:creationId xmlns:p14="http://schemas.microsoft.com/office/powerpoint/2010/main" val="102581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249BA-CBE6-6347-9B68-AFE084A21E76}"/>
              </a:ext>
            </a:extLst>
          </p:cNvPr>
          <p:cNvSpPr>
            <a:spLocks noGrp="1"/>
          </p:cNvSpPr>
          <p:nvPr>
            <p:ph type="title"/>
          </p:nvPr>
        </p:nvSpPr>
        <p:spPr>
          <a:xfrm>
            <a:off x="838200" y="365126"/>
            <a:ext cx="10515600" cy="705794"/>
          </a:xfrm>
        </p:spPr>
        <p:txBody>
          <a:bodyPr/>
          <a:lstStyle/>
          <a:p>
            <a:r>
              <a:rPr lang="en-US" dirty="0"/>
              <a:t>Are Self-Supporting Structures Paradoxical?</a:t>
            </a:r>
          </a:p>
        </p:txBody>
      </p:sp>
      <p:sp>
        <p:nvSpPr>
          <p:cNvPr id="4" name="Slide Number Placeholder 3">
            <a:extLst>
              <a:ext uri="{FF2B5EF4-FFF2-40B4-BE49-F238E27FC236}">
                <a16:creationId xmlns:a16="http://schemas.microsoft.com/office/drawing/2014/main" id="{CD47C0BD-E32D-A64F-BD5D-35456E53C14B}"/>
              </a:ext>
            </a:extLst>
          </p:cNvPr>
          <p:cNvSpPr>
            <a:spLocks noGrp="1"/>
          </p:cNvSpPr>
          <p:nvPr>
            <p:ph type="sldNum" sz="quarter" idx="12"/>
          </p:nvPr>
        </p:nvSpPr>
        <p:spPr>
          <a:xfrm>
            <a:off x="10783329" y="6338440"/>
            <a:ext cx="945397" cy="365125"/>
          </a:xfrm>
        </p:spPr>
        <p:txBody>
          <a:bodyPr/>
          <a:lstStyle/>
          <a:p>
            <a:fld id="{CB860DB4-DA91-A242-80F5-80596C699FC7}" type="slidenum">
              <a:rPr lang="en-US" smtClean="0"/>
              <a:t>46</a:t>
            </a:fld>
            <a:endParaRPr lang="en-US"/>
          </a:p>
        </p:txBody>
      </p:sp>
      <p:grpSp>
        <p:nvGrpSpPr>
          <p:cNvPr id="58" name="Group 57">
            <a:extLst>
              <a:ext uri="{FF2B5EF4-FFF2-40B4-BE49-F238E27FC236}">
                <a16:creationId xmlns:a16="http://schemas.microsoft.com/office/drawing/2014/main" id="{7CDE9B4C-577B-AA46-A00A-47B9951DC4CF}"/>
              </a:ext>
            </a:extLst>
          </p:cNvPr>
          <p:cNvGrpSpPr/>
          <p:nvPr/>
        </p:nvGrpSpPr>
        <p:grpSpPr>
          <a:xfrm>
            <a:off x="8640860" y="1519903"/>
            <a:ext cx="3278396" cy="3759691"/>
            <a:chOff x="8640860" y="1519903"/>
            <a:chExt cx="3278396" cy="3759691"/>
          </a:xfrm>
        </p:grpSpPr>
        <p:grpSp>
          <p:nvGrpSpPr>
            <p:cNvPr id="7" name="Group 6">
              <a:extLst>
                <a:ext uri="{FF2B5EF4-FFF2-40B4-BE49-F238E27FC236}">
                  <a16:creationId xmlns:a16="http://schemas.microsoft.com/office/drawing/2014/main" id="{1DFDFD7C-D7D0-1345-B21D-7DF91A978412}"/>
                </a:ext>
              </a:extLst>
            </p:cNvPr>
            <p:cNvGrpSpPr/>
            <p:nvPr/>
          </p:nvGrpSpPr>
          <p:grpSpPr>
            <a:xfrm>
              <a:off x="8985527" y="1519903"/>
              <a:ext cx="2633541" cy="3759691"/>
              <a:chOff x="8985527" y="1519903"/>
              <a:chExt cx="2633541" cy="3759691"/>
            </a:xfrm>
          </p:grpSpPr>
          <p:sp>
            <p:nvSpPr>
              <p:cNvPr id="16" name="Freeform 15">
                <a:extLst>
                  <a:ext uri="{FF2B5EF4-FFF2-40B4-BE49-F238E27FC236}">
                    <a16:creationId xmlns:a16="http://schemas.microsoft.com/office/drawing/2014/main" id="{259D19DE-4257-9F44-AC08-402E83BC4CB8}"/>
                  </a:ext>
                </a:extLst>
              </p:cNvPr>
              <p:cNvSpPr/>
              <p:nvPr/>
            </p:nvSpPr>
            <p:spPr>
              <a:xfrm>
                <a:off x="8985527" y="1519903"/>
                <a:ext cx="2633541" cy="3759691"/>
              </a:xfrm>
              <a:custGeom>
                <a:avLst/>
                <a:gdLst>
                  <a:gd name="connsiteX0" fmla="*/ 428368 w 6054811"/>
                  <a:gd name="connsiteY0" fmla="*/ 0 h 955589"/>
                  <a:gd name="connsiteX1" fmla="*/ 6054811 w 6054811"/>
                  <a:gd name="connsiteY1" fmla="*/ 0 h 955589"/>
                  <a:gd name="connsiteX2" fmla="*/ 5955957 w 6054811"/>
                  <a:gd name="connsiteY2" fmla="*/ 955589 h 955589"/>
                  <a:gd name="connsiteX3" fmla="*/ 0 w 6054811"/>
                  <a:gd name="connsiteY3" fmla="*/ 939113 h 955589"/>
                  <a:gd name="connsiteX4" fmla="*/ 428368 w 6054811"/>
                  <a:gd name="connsiteY4" fmla="*/ 0 h 95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4811" h="955589">
                    <a:moveTo>
                      <a:pt x="428368" y="0"/>
                    </a:moveTo>
                    <a:lnTo>
                      <a:pt x="6054811" y="0"/>
                    </a:lnTo>
                    <a:lnTo>
                      <a:pt x="5955957" y="955589"/>
                    </a:lnTo>
                    <a:lnTo>
                      <a:pt x="0" y="939113"/>
                    </a:lnTo>
                    <a:lnTo>
                      <a:pt x="428368"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FE6D376-9F6B-4147-B2C5-A1DABB063CCD}"/>
                  </a:ext>
                </a:extLst>
              </p:cNvPr>
              <p:cNvSpPr txBox="1"/>
              <p:nvPr/>
            </p:nvSpPr>
            <p:spPr>
              <a:xfrm>
                <a:off x="9178301" y="1523776"/>
                <a:ext cx="2133600"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Mature science is inductively self-supporting</a:t>
                </a:r>
              </a:p>
            </p:txBody>
          </p:sp>
          <p:sp>
            <p:nvSpPr>
              <p:cNvPr id="14" name="TextBox 13">
                <a:extLst>
                  <a:ext uri="{FF2B5EF4-FFF2-40B4-BE49-F238E27FC236}">
                    <a16:creationId xmlns:a16="http://schemas.microsoft.com/office/drawing/2014/main" id="{15C2D394-1D3F-F143-B4E6-AA028378A7FB}"/>
                  </a:ext>
                </a:extLst>
              </p:cNvPr>
              <p:cNvSpPr txBox="1"/>
              <p:nvPr/>
            </p:nvSpPr>
            <p:spPr>
              <a:xfrm>
                <a:off x="9882972" y="2527253"/>
                <a:ext cx="535724" cy="830997"/>
              </a:xfrm>
              <a:prstGeom prst="rect">
                <a:avLst/>
              </a:prstGeom>
              <a:noFill/>
            </p:spPr>
            <p:txBody>
              <a:bodyPr wrap="none" rtlCol="0">
                <a:spAutoFit/>
              </a:bodyPr>
              <a:lstStyle/>
              <a:p>
                <a:pPr algn="l"/>
                <a:r>
                  <a:rPr lang="en-US" sz="4800" b="1" dirty="0">
                    <a:latin typeface="Times New Roman" panose="02020603050405020304" pitchFamily="18" charset="0"/>
                    <a:cs typeface="Times New Roman" panose="02020603050405020304" pitchFamily="18" charset="0"/>
                  </a:rPr>
                  <a:t>=</a:t>
                </a:r>
              </a:p>
            </p:txBody>
          </p:sp>
        </p:grpSp>
        <p:sp>
          <p:nvSpPr>
            <p:cNvPr id="15" name="TextBox 14">
              <a:extLst>
                <a:ext uri="{FF2B5EF4-FFF2-40B4-BE49-F238E27FC236}">
                  <a16:creationId xmlns:a16="http://schemas.microsoft.com/office/drawing/2014/main" id="{4DCC1CD7-4539-DE40-80DD-797E500CB753}"/>
                </a:ext>
              </a:extLst>
            </p:cNvPr>
            <p:cNvSpPr txBox="1"/>
            <p:nvPr/>
          </p:nvSpPr>
          <p:spPr>
            <a:xfrm>
              <a:off x="8640860" y="3057896"/>
              <a:ext cx="3278396" cy="1569660"/>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Each individual proposition is inductively well-supported.</a:t>
              </a:r>
            </a:p>
          </p:txBody>
        </p:sp>
      </p:grpSp>
      <p:sp>
        <p:nvSpPr>
          <p:cNvPr id="5" name="Content Placeholder 4">
            <a:extLst>
              <a:ext uri="{FF2B5EF4-FFF2-40B4-BE49-F238E27FC236}">
                <a16:creationId xmlns:a16="http://schemas.microsoft.com/office/drawing/2014/main" id="{C1F1D629-240A-5649-9C9F-AE59F89D5DA4}"/>
              </a:ext>
            </a:extLst>
          </p:cNvPr>
          <p:cNvSpPr>
            <a:spLocks noGrp="1"/>
          </p:cNvSpPr>
          <p:nvPr>
            <p:ph idx="1"/>
          </p:nvPr>
        </p:nvSpPr>
        <p:spPr/>
        <p:txBody>
          <a:bodyPr>
            <a:normAutofit fontScale="85000" lnSpcReduction="20000"/>
          </a:bodyPr>
          <a:lstStyle/>
          <a:p>
            <a:endParaRPr lang="en-US"/>
          </a:p>
        </p:txBody>
      </p:sp>
      <p:grpSp>
        <p:nvGrpSpPr>
          <p:cNvPr id="57" name="Group 56">
            <a:extLst>
              <a:ext uri="{FF2B5EF4-FFF2-40B4-BE49-F238E27FC236}">
                <a16:creationId xmlns:a16="http://schemas.microsoft.com/office/drawing/2014/main" id="{68F4521D-6546-3B48-9EA5-4D0125CF72BF}"/>
              </a:ext>
            </a:extLst>
          </p:cNvPr>
          <p:cNvGrpSpPr/>
          <p:nvPr/>
        </p:nvGrpSpPr>
        <p:grpSpPr>
          <a:xfrm>
            <a:off x="386453" y="1013361"/>
            <a:ext cx="8425986" cy="5614736"/>
            <a:chOff x="386453" y="1013361"/>
            <a:chExt cx="8425986" cy="5614736"/>
          </a:xfrm>
        </p:grpSpPr>
        <p:pic>
          <p:nvPicPr>
            <p:cNvPr id="19" name="Picture 18" descr="CL_commons_vaulted_ceiling.jpg">
              <a:extLst>
                <a:ext uri="{FF2B5EF4-FFF2-40B4-BE49-F238E27FC236}">
                  <a16:creationId xmlns:a16="http://schemas.microsoft.com/office/drawing/2014/main" id="{7768E9B3-7E18-4C48-8000-CC034BE2CFDE}"/>
                </a:ext>
              </a:extLst>
            </p:cNvPr>
            <p:cNvPicPr>
              <a:picLocks noChangeAspect="1"/>
            </p:cNvPicPr>
            <p:nvPr/>
          </p:nvPicPr>
          <p:blipFill>
            <a:blip r:embed="rId2">
              <a:alphaModFix amt="30000"/>
            </a:blip>
            <a:srcRect/>
            <a:stretch>
              <a:fillRect/>
            </a:stretch>
          </p:blipFill>
          <p:spPr bwMode="auto">
            <a:xfrm>
              <a:off x="386453" y="1013361"/>
              <a:ext cx="8425986" cy="5614736"/>
            </a:xfrm>
            <a:prstGeom prst="rect">
              <a:avLst/>
            </a:prstGeom>
            <a:noFill/>
            <a:ln w="9525">
              <a:noFill/>
              <a:miter lim="800000"/>
              <a:headEnd/>
              <a:tailEnd/>
            </a:ln>
            <a:effectLst>
              <a:softEdge rad="254000"/>
            </a:effectLst>
          </p:spPr>
        </p:pic>
        <p:grpSp>
          <p:nvGrpSpPr>
            <p:cNvPr id="20" name="Group 41">
              <a:extLst>
                <a:ext uri="{FF2B5EF4-FFF2-40B4-BE49-F238E27FC236}">
                  <a16:creationId xmlns:a16="http://schemas.microsoft.com/office/drawing/2014/main" id="{4109EDA4-C317-D44A-873E-B4214FF66480}"/>
                </a:ext>
              </a:extLst>
            </p:cNvPr>
            <p:cNvGrpSpPr>
              <a:grpSpLocks/>
            </p:cNvGrpSpPr>
            <p:nvPr/>
          </p:nvGrpSpPr>
          <p:grpSpPr bwMode="auto">
            <a:xfrm>
              <a:off x="548203" y="4709155"/>
              <a:ext cx="8005762" cy="1204912"/>
              <a:chOff x="489958" y="4538690"/>
              <a:chExt cx="8006942" cy="1205590"/>
            </a:xfrm>
          </p:grpSpPr>
          <p:sp>
            <p:nvSpPr>
              <p:cNvPr id="21" name="Freeform 20">
                <a:extLst>
                  <a:ext uri="{FF2B5EF4-FFF2-40B4-BE49-F238E27FC236}">
                    <a16:creationId xmlns:a16="http://schemas.microsoft.com/office/drawing/2014/main" id="{445F40F4-C1C2-5340-95B0-AE231823953B}"/>
                  </a:ext>
                </a:extLst>
              </p:cNvPr>
              <p:cNvSpPr/>
              <p:nvPr/>
            </p:nvSpPr>
            <p:spPr>
              <a:xfrm>
                <a:off x="658258" y="4538690"/>
                <a:ext cx="2435584" cy="1205590"/>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TextBox 5">
                <a:extLst>
                  <a:ext uri="{FF2B5EF4-FFF2-40B4-BE49-F238E27FC236}">
                    <a16:creationId xmlns:a16="http://schemas.microsoft.com/office/drawing/2014/main" id="{7746C4C1-7AEE-8845-AFC8-1F081DDA4A92}"/>
                  </a:ext>
                </a:extLst>
              </p:cNvPr>
              <p:cNvSpPr txBox="1">
                <a:spLocks noChangeArrowheads="1"/>
              </p:cNvSpPr>
              <p:nvPr/>
            </p:nvSpPr>
            <p:spPr bwMode="auto">
              <a:xfrm>
                <a:off x="489958" y="4648290"/>
                <a:ext cx="26174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Densities of element and compounds, gaseous and vaporized.</a:t>
                </a:r>
              </a:p>
            </p:txBody>
          </p:sp>
          <p:sp>
            <p:nvSpPr>
              <p:cNvPr id="23" name="Freeform 22">
                <a:extLst>
                  <a:ext uri="{FF2B5EF4-FFF2-40B4-BE49-F238E27FC236}">
                    <a16:creationId xmlns:a16="http://schemas.microsoft.com/office/drawing/2014/main" id="{4D64E7B2-FCC7-3D46-B9C2-12C4C4571951}"/>
                  </a:ext>
                </a:extLst>
              </p:cNvPr>
              <p:cNvSpPr/>
              <p:nvPr/>
            </p:nvSpPr>
            <p:spPr>
              <a:xfrm flipH="1" flipV="1">
                <a:off x="3468547" y="4848426"/>
                <a:ext cx="2384776" cy="876793"/>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extBox 6">
                <a:extLst>
                  <a:ext uri="{FF2B5EF4-FFF2-40B4-BE49-F238E27FC236}">
                    <a16:creationId xmlns:a16="http://schemas.microsoft.com/office/drawing/2014/main" id="{E9D7B268-97C9-5E43-BC8D-AEA2D627EA59}"/>
                  </a:ext>
                </a:extLst>
              </p:cNvPr>
              <p:cNvSpPr txBox="1">
                <a:spLocks noChangeArrowheads="1"/>
              </p:cNvSpPr>
              <p:nvPr/>
            </p:nvSpPr>
            <p:spPr bwMode="auto">
              <a:xfrm>
                <a:off x="3416812" y="4899722"/>
                <a:ext cx="23788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Heat capacities of solids and gases.</a:t>
                </a:r>
              </a:p>
            </p:txBody>
          </p:sp>
          <p:sp>
            <p:nvSpPr>
              <p:cNvPr id="25" name="Freeform 24">
                <a:extLst>
                  <a:ext uri="{FF2B5EF4-FFF2-40B4-BE49-F238E27FC236}">
                    <a16:creationId xmlns:a16="http://schemas.microsoft.com/office/drawing/2014/main" id="{8CC3AE97-4025-2346-BD46-F9347B452520}"/>
                  </a:ext>
                </a:extLst>
              </p:cNvPr>
              <p:cNvSpPr/>
              <p:nvPr/>
            </p:nvSpPr>
            <p:spPr>
              <a:xfrm>
                <a:off x="6228029" y="4699117"/>
                <a:ext cx="2268871" cy="922857"/>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7">
                <a:extLst>
                  <a:ext uri="{FF2B5EF4-FFF2-40B4-BE49-F238E27FC236}">
                    <a16:creationId xmlns:a16="http://schemas.microsoft.com/office/drawing/2014/main" id="{34374303-30DC-B440-A950-2F8F65D3089F}"/>
                  </a:ext>
                </a:extLst>
              </p:cNvPr>
              <p:cNvSpPr txBox="1">
                <a:spLocks noChangeArrowheads="1"/>
              </p:cNvSpPr>
              <p:nvPr/>
            </p:nvSpPr>
            <p:spPr bwMode="auto">
              <a:xfrm>
                <a:off x="6304984" y="4796571"/>
                <a:ext cx="21661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Crystalline structures of solids</a:t>
                </a:r>
              </a:p>
            </p:txBody>
          </p:sp>
        </p:grpSp>
        <p:grpSp>
          <p:nvGrpSpPr>
            <p:cNvPr id="27" name="Group 26">
              <a:extLst>
                <a:ext uri="{FF2B5EF4-FFF2-40B4-BE49-F238E27FC236}">
                  <a16:creationId xmlns:a16="http://schemas.microsoft.com/office/drawing/2014/main" id="{AFFFDA9E-49A2-FE4A-AC17-D7A6F3339009}"/>
                </a:ext>
              </a:extLst>
            </p:cNvPr>
            <p:cNvGrpSpPr/>
            <p:nvPr/>
          </p:nvGrpSpPr>
          <p:grpSpPr>
            <a:xfrm>
              <a:off x="695841" y="2394581"/>
              <a:ext cx="7870825" cy="2508250"/>
              <a:chOff x="2162176" y="2224089"/>
              <a:chExt cx="7870825" cy="2508250"/>
            </a:xfrm>
          </p:grpSpPr>
          <p:sp>
            <p:nvSpPr>
              <p:cNvPr id="28" name="Up Arrow 27">
                <a:extLst>
                  <a:ext uri="{FF2B5EF4-FFF2-40B4-BE49-F238E27FC236}">
                    <a16:creationId xmlns:a16="http://schemas.microsoft.com/office/drawing/2014/main" id="{3B4C2790-549B-254F-8307-A21D361AB892}"/>
                  </a:ext>
                </a:extLst>
              </p:cNvPr>
              <p:cNvSpPr/>
              <p:nvPr/>
            </p:nvSpPr>
            <p:spPr bwMode="auto">
              <a:xfrm rot="5400000">
                <a:off x="7486652" y="3089276"/>
                <a:ext cx="254000" cy="3524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 name="Up Arrow 28">
                <a:extLst>
                  <a:ext uri="{FF2B5EF4-FFF2-40B4-BE49-F238E27FC236}">
                    <a16:creationId xmlns:a16="http://schemas.microsoft.com/office/drawing/2014/main" id="{DD8F6F5F-3280-6046-B650-677E07C6427B}"/>
                  </a:ext>
                </a:extLst>
              </p:cNvPr>
              <p:cNvSpPr/>
              <p:nvPr/>
            </p:nvSpPr>
            <p:spPr bwMode="auto">
              <a:xfrm rot="16521712">
                <a:off x="7512052" y="3379788"/>
                <a:ext cx="254000" cy="3524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Freeform 29">
                <a:extLst>
                  <a:ext uri="{FF2B5EF4-FFF2-40B4-BE49-F238E27FC236}">
                    <a16:creationId xmlns:a16="http://schemas.microsoft.com/office/drawing/2014/main" id="{E3015122-1D76-2B41-B881-059B198BB9A5}"/>
                  </a:ext>
                </a:extLst>
              </p:cNvPr>
              <p:cNvSpPr/>
              <p:nvPr/>
            </p:nvSpPr>
            <p:spPr bwMode="auto">
              <a:xfrm flipH="1">
                <a:off x="7847014" y="3036889"/>
                <a:ext cx="2185987" cy="895350"/>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rgbClr val="FFC8C8">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TextBox 11">
                <a:extLst>
                  <a:ext uri="{FF2B5EF4-FFF2-40B4-BE49-F238E27FC236}">
                    <a16:creationId xmlns:a16="http://schemas.microsoft.com/office/drawing/2014/main" id="{2D49A0FC-84FF-F647-BCC5-2FAA6E1674DC}"/>
                  </a:ext>
                </a:extLst>
              </p:cNvPr>
              <p:cNvSpPr txBox="1">
                <a:spLocks noChangeArrowheads="1"/>
              </p:cNvSpPr>
              <p:nvPr/>
            </p:nvSpPr>
            <p:spPr bwMode="auto">
              <a:xfrm>
                <a:off x="7828395" y="3101387"/>
                <a:ext cx="2127251" cy="70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Mitscherlich’s law of isomorphism</a:t>
                </a:r>
              </a:p>
            </p:txBody>
          </p:sp>
          <p:sp>
            <p:nvSpPr>
              <p:cNvPr id="32" name="Freeform 31">
                <a:extLst>
                  <a:ext uri="{FF2B5EF4-FFF2-40B4-BE49-F238E27FC236}">
                    <a16:creationId xmlns:a16="http://schemas.microsoft.com/office/drawing/2014/main" id="{47A4B3D4-3A1E-1447-9B4D-D65E278A2A48}"/>
                  </a:ext>
                </a:extLst>
              </p:cNvPr>
              <p:cNvSpPr/>
              <p:nvPr/>
            </p:nvSpPr>
            <p:spPr bwMode="auto">
              <a:xfrm rot="21385058">
                <a:off x="5068889" y="3081339"/>
                <a:ext cx="2270125" cy="922337"/>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rgbClr val="FFC8C8">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 name="Freeform 32">
                <a:extLst>
                  <a:ext uri="{FF2B5EF4-FFF2-40B4-BE49-F238E27FC236}">
                    <a16:creationId xmlns:a16="http://schemas.microsoft.com/office/drawing/2014/main" id="{60B24B93-A7B3-5A40-A034-0B3571E97AA9}"/>
                  </a:ext>
                </a:extLst>
              </p:cNvPr>
              <p:cNvSpPr/>
              <p:nvPr/>
            </p:nvSpPr>
            <p:spPr bwMode="auto">
              <a:xfrm>
                <a:off x="2162176" y="2992439"/>
                <a:ext cx="2455863" cy="804862"/>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rgbClr val="FFC8C8">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TextBox 9">
                <a:extLst>
                  <a:ext uri="{FF2B5EF4-FFF2-40B4-BE49-F238E27FC236}">
                    <a16:creationId xmlns:a16="http://schemas.microsoft.com/office/drawing/2014/main" id="{BB6AEB99-D639-D540-8A22-6FD06F9CB12A}"/>
                  </a:ext>
                </a:extLst>
              </p:cNvPr>
              <p:cNvSpPr txBox="1">
                <a:spLocks noChangeArrowheads="1"/>
              </p:cNvSpPr>
              <p:nvPr/>
            </p:nvSpPr>
            <p:spPr bwMode="auto">
              <a:xfrm>
                <a:off x="2742335" y="3036923"/>
                <a:ext cx="1663123" cy="70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Avogadro’s hypothesis</a:t>
                </a:r>
              </a:p>
            </p:txBody>
          </p:sp>
          <p:sp>
            <p:nvSpPr>
              <p:cNvPr id="35" name="TextBox 10">
                <a:extLst>
                  <a:ext uri="{FF2B5EF4-FFF2-40B4-BE49-F238E27FC236}">
                    <a16:creationId xmlns:a16="http://schemas.microsoft.com/office/drawing/2014/main" id="{6A53F85D-AC4D-4047-8FCD-332BDEA245A3}"/>
                  </a:ext>
                </a:extLst>
              </p:cNvPr>
              <p:cNvSpPr txBox="1">
                <a:spLocks noChangeArrowheads="1"/>
              </p:cNvSpPr>
              <p:nvPr/>
            </p:nvSpPr>
            <p:spPr bwMode="auto">
              <a:xfrm>
                <a:off x="5140325" y="3165852"/>
                <a:ext cx="2127251" cy="70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a:latin typeface="Times" pitchFamily="2" charset="0"/>
                  </a:rPr>
                  <a:t>Dulong-Petit law of specific heats</a:t>
                </a:r>
              </a:p>
            </p:txBody>
          </p:sp>
          <p:sp>
            <p:nvSpPr>
              <p:cNvPr id="36" name="Up Arrow 35">
                <a:extLst>
                  <a:ext uri="{FF2B5EF4-FFF2-40B4-BE49-F238E27FC236}">
                    <a16:creationId xmlns:a16="http://schemas.microsoft.com/office/drawing/2014/main" id="{B9DDE833-7783-BB4E-9323-2354496647F4}"/>
                  </a:ext>
                </a:extLst>
              </p:cNvPr>
              <p:cNvSpPr/>
              <p:nvPr/>
            </p:nvSpPr>
            <p:spPr bwMode="auto">
              <a:xfrm rot="985722">
                <a:off x="3038476" y="3887789"/>
                <a:ext cx="400050" cy="554037"/>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Up Arrow 36">
                <a:extLst>
                  <a:ext uri="{FF2B5EF4-FFF2-40B4-BE49-F238E27FC236}">
                    <a16:creationId xmlns:a16="http://schemas.microsoft.com/office/drawing/2014/main" id="{0F23F39D-0A85-CD4B-8E0D-70BA9CDE7303}"/>
                  </a:ext>
                </a:extLst>
              </p:cNvPr>
              <p:cNvSpPr/>
              <p:nvPr/>
            </p:nvSpPr>
            <p:spPr bwMode="auto">
              <a:xfrm rot="21150014">
                <a:off x="3922714" y="3940176"/>
                <a:ext cx="398462"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Up Arrow 37">
                <a:extLst>
                  <a:ext uri="{FF2B5EF4-FFF2-40B4-BE49-F238E27FC236}">
                    <a16:creationId xmlns:a16="http://schemas.microsoft.com/office/drawing/2014/main" id="{2053CC3D-5ED0-3141-88F8-3F721D2FC96C}"/>
                  </a:ext>
                </a:extLst>
              </p:cNvPr>
              <p:cNvSpPr/>
              <p:nvPr/>
            </p:nvSpPr>
            <p:spPr bwMode="auto">
              <a:xfrm rot="985722">
                <a:off x="5443539" y="4125914"/>
                <a:ext cx="400050" cy="5556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9" name="Up Arrow 38">
                <a:extLst>
                  <a:ext uri="{FF2B5EF4-FFF2-40B4-BE49-F238E27FC236}">
                    <a16:creationId xmlns:a16="http://schemas.microsoft.com/office/drawing/2014/main" id="{CF2F6956-8D29-864B-899A-0AC03A83E226}"/>
                  </a:ext>
                </a:extLst>
              </p:cNvPr>
              <p:cNvSpPr/>
              <p:nvPr/>
            </p:nvSpPr>
            <p:spPr bwMode="auto">
              <a:xfrm rot="21150014">
                <a:off x="6326189" y="4178301"/>
                <a:ext cx="400050"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Up Arrow 39">
                <a:extLst>
                  <a:ext uri="{FF2B5EF4-FFF2-40B4-BE49-F238E27FC236}">
                    <a16:creationId xmlns:a16="http://schemas.microsoft.com/office/drawing/2014/main" id="{D82B54C9-14CD-394C-8DF8-BD44069C6CB7}"/>
                  </a:ext>
                </a:extLst>
              </p:cNvPr>
              <p:cNvSpPr/>
              <p:nvPr/>
            </p:nvSpPr>
            <p:spPr bwMode="auto">
              <a:xfrm rot="1080283">
                <a:off x="7693026" y="2270126"/>
                <a:ext cx="400050"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Up Arrow 40">
                <a:extLst>
                  <a:ext uri="{FF2B5EF4-FFF2-40B4-BE49-F238E27FC236}">
                    <a16:creationId xmlns:a16="http://schemas.microsoft.com/office/drawing/2014/main" id="{E2270856-C154-D147-BD7B-6485EAD23AD2}"/>
                  </a:ext>
                </a:extLst>
              </p:cNvPr>
              <p:cNvSpPr/>
              <p:nvPr/>
            </p:nvSpPr>
            <p:spPr bwMode="auto">
              <a:xfrm rot="21379026">
                <a:off x="8582026" y="2244726"/>
                <a:ext cx="400050"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Up Arrow 41">
                <a:extLst>
                  <a:ext uri="{FF2B5EF4-FFF2-40B4-BE49-F238E27FC236}">
                    <a16:creationId xmlns:a16="http://schemas.microsoft.com/office/drawing/2014/main" id="{B07933EE-2424-C74E-9564-3916C37C0FA7}"/>
                  </a:ext>
                </a:extLst>
              </p:cNvPr>
              <p:cNvSpPr/>
              <p:nvPr/>
            </p:nvSpPr>
            <p:spPr bwMode="auto">
              <a:xfrm rot="1080283">
                <a:off x="2954339" y="2224089"/>
                <a:ext cx="400050" cy="5556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Up Arrow 42">
                <a:extLst>
                  <a:ext uri="{FF2B5EF4-FFF2-40B4-BE49-F238E27FC236}">
                    <a16:creationId xmlns:a16="http://schemas.microsoft.com/office/drawing/2014/main" id="{1098F7E1-9497-E148-9C90-6078C18C13D9}"/>
                  </a:ext>
                </a:extLst>
              </p:cNvPr>
              <p:cNvSpPr/>
              <p:nvPr/>
            </p:nvSpPr>
            <p:spPr bwMode="auto">
              <a:xfrm rot="21379026">
                <a:off x="3613151" y="2263776"/>
                <a:ext cx="398463"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Up Arrow 43">
                <a:extLst>
                  <a:ext uri="{FF2B5EF4-FFF2-40B4-BE49-F238E27FC236}">
                    <a16:creationId xmlns:a16="http://schemas.microsoft.com/office/drawing/2014/main" id="{55EF3BF6-A0CB-C547-8F80-F23727996F9B}"/>
                  </a:ext>
                </a:extLst>
              </p:cNvPr>
              <p:cNvSpPr/>
              <p:nvPr/>
            </p:nvSpPr>
            <p:spPr bwMode="auto">
              <a:xfrm rot="21150014">
                <a:off x="5133976" y="2270126"/>
                <a:ext cx="400050" cy="554038"/>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 name="Up Arrow 44">
                <a:extLst>
                  <a:ext uri="{FF2B5EF4-FFF2-40B4-BE49-F238E27FC236}">
                    <a16:creationId xmlns:a16="http://schemas.microsoft.com/office/drawing/2014/main" id="{665F81DA-6956-2544-A54C-0A5B82D0EF10}"/>
                  </a:ext>
                </a:extLst>
              </p:cNvPr>
              <p:cNvSpPr/>
              <p:nvPr/>
            </p:nvSpPr>
            <p:spPr bwMode="auto">
              <a:xfrm rot="985722">
                <a:off x="6751639" y="2366964"/>
                <a:ext cx="400050" cy="554037"/>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Up Arrow 45">
                <a:extLst>
                  <a:ext uri="{FF2B5EF4-FFF2-40B4-BE49-F238E27FC236}">
                    <a16:creationId xmlns:a16="http://schemas.microsoft.com/office/drawing/2014/main" id="{2145C179-3FB6-C64D-B032-A0F17000B6FA}"/>
                  </a:ext>
                </a:extLst>
              </p:cNvPr>
              <p:cNvSpPr/>
              <p:nvPr/>
            </p:nvSpPr>
            <p:spPr bwMode="auto">
              <a:xfrm rot="985722">
                <a:off x="8169276" y="4049714"/>
                <a:ext cx="400050" cy="554037"/>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 name="Up Arrow 46">
                <a:extLst>
                  <a:ext uri="{FF2B5EF4-FFF2-40B4-BE49-F238E27FC236}">
                    <a16:creationId xmlns:a16="http://schemas.microsoft.com/office/drawing/2014/main" id="{AB015954-6FF8-0440-A69A-ABBFCDB82A4A}"/>
                  </a:ext>
                </a:extLst>
              </p:cNvPr>
              <p:cNvSpPr/>
              <p:nvPr/>
            </p:nvSpPr>
            <p:spPr bwMode="auto">
              <a:xfrm rot="21150014">
                <a:off x="9053514" y="4100514"/>
                <a:ext cx="400050" cy="554037"/>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 name="Up Arrow 47">
                <a:extLst>
                  <a:ext uri="{FF2B5EF4-FFF2-40B4-BE49-F238E27FC236}">
                    <a16:creationId xmlns:a16="http://schemas.microsoft.com/office/drawing/2014/main" id="{AC77AFF0-28BB-5E48-9DA1-5E0DC7066186}"/>
                  </a:ext>
                </a:extLst>
              </p:cNvPr>
              <p:cNvSpPr/>
              <p:nvPr/>
            </p:nvSpPr>
            <p:spPr bwMode="auto">
              <a:xfrm rot="5587097">
                <a:off x="4747421" y="3037682"/>
                <a:ext cx="252412" cy="3524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Up Arrow 48">
                <a:extLst>
                  <a:ext uri="{FF2B5EF4-FFF2-40B4-BE49-F238E27FC236}">
                    <a16:creationId xmlns:a16="http://schemas.microsoft.com/office/drawing/2014/main" id="{ED6808F7-1292-2A4D-ABDD-229103F90687}"/>
                  </a:ext>
                </a:extLst>
              </p:cNvPr>
              <p:cNvSpPr/>
              <p:nvPr/>
            </p:nvSpPr>
            <p:spPr bwMode="auto">
              <a:xfrm rot="16200000">
                <a:off x="4702970" y="3359945"/>
                <a:ext cx="252413" cy="3524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0" name="Group 49">
              <a:extLst>
                <a:ext uri="{FF2B5EF4-FFF2-40B4-BE49-F238E27FC236}">
                  <a16:creationId xmlns:a16="http://schemas.microsoft.com/office/drawing/2014/main" id="{B650ACEF-94EA-7848-A133-7296AB851FFE}"/>
                </a:ext>
              </a:extLst>
            </p:cNvPr>
            <p:cNvGrpSpPr/>
            <p:nvPr/>
          </p:nvGrpSpPr>
          <p:grpSpPr>
            <a:xfrm>
              <a:off x="1419741" y="1389692"/>
              <a:ext cx="6419849" cy="920750"/>
              <a:chOff x="2886076" y="1219200"/>
              <a:chExt cx="6419849" cy="920750"/>
            </a:xfrm>
          </p:grpSpPr>
          <p:sp>
            <p:nvSpPr>
              <p:cNvPr id="51" name="Freeform 50">
                <a:extLst>
                  <a:ext uri="{FF2B5EF4-FFF2-40B4-BE49-F238E27FC236}">
                    <a16:creationId xmlns:a16="http://schemas.microsoft.com/office/drawing/2014/main" id="{E719F665-CAE3-E14C-8370-A4402DF2082F}"/>
                  </a:ext>
                </a:extLst>
              </p:cNvPr>
              <p:cNvSpPr/>
              <p:nvPr/>
            </p:nvSpPr>
            <p:spPr>
              <a:xfrm>
                <a:off x="3006725" y="1219200"/>
                <a:ext cx="2630488" cy="882650"/>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TextBox 8">
                <a:extLst>
                  <a:ext uri="{FF2B5EF4-FFF2-40B4-BE49-F238E27FC236}">
                    <a16:creationId xmlns:a16="http://schemas.microsoft.com/office/drawing/2014/main" id="{5FCC306D-C05D-9645-8B0E-23552595BA31}"/>
                  </a:ext>
                </a:extLst>
              </p:cNvPr>
              <p:cNvSpPr txBox="1">
                <a:spLocks noChangeArrowheads="1"/>
              </p:cNvSpPr>
              <p:nvPr/>
            </p:nvSpPr>
            <p:spPr bwMode="auto">
              <a:xfrm>
                <a:off x="2886076" y="1328739"/>
                <a:ext cx="28162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latin typeface="Times" pitchFamily="2" charset="0"/>
                  </a:rPr>
                  <a:t>Molecular formulae of elements and compounds.</a:t>
                </a:r>
              </a:p>
            </p:txBody>
          </p:sp>
          <p:sp>
            <p:nvSpPr>
              <p:cNvPr id="53" name="Freeform 52">
                <a:extLst>
                  <a:ext uri="{FF2B5EF4-FFF2-40B4-BE49-F238E27FC236}">
                    <a16:creationId xmlns:a16="http://schemas.microsoft.com/office/drawing/2014/main" id="{A812B8E9-C332-0C4D-B673-D14560B8EB7C}"/>
                  </a:ext>
                </a:extLst>
              </p:cNvPr>
              <p:cNvSpPr/>
              <p:nvPr/>
            </p:nvSpPr>
            <p:spPr>
              <a:xfrm rot="10579549">
                <a:off x="6791325" y="1295400"/>
                <a:ext cx="2514600" cy="844550"/>
              </a:xfrm>
              <a:custGeom>
                <a:avLst/>
                <a:gdLst>
                  <a:gd name="connsiteX0" fmla="*/ 128937 w 2436896"/>
                  <a:gd name="connsiteY0" fmla="*/ 0 h 1205590"/>
                  <a:gd name="connsiteX1" fmla="*/ 2398215 w 2436896"/>
                  <a:gd name="connsiteY1" fmla="*/ 174070 h 1205590"/>
                  <a:gd name="connsiteX2" fmla="*/ 2436896 w 2436896"/>
                  <a:gd name="connsiteY2" fmla="*/ 1166908 h 1205590"/>
                  <a:gd name="connsiteX3" fmla="*/ 0 w 2436896"/>
                  <a:gd name="connsiteY3" fmla="*/ 1205590 h 1205590"/>
                  <a:gd name="connsiteX4" fmla="*/ 128937 w 2436896"/>
                  <a:gd name="connsiteY4" fmla="*/ 0 h 120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6896" h="1205590">
                    <a:moveTo>
                      <a:pt x="128937" y="0"/>
                    </a:moveTo>
                    <a:lnTo>
                      <a:pt x="2398215" y="174070"/>
                    </a:lnTo>
                    <a:lnTo>
                      <a:pt x="2436896" y="1166908"/>
                    </a:lnTo>
                    <a:lnTo>
                      <a:pt x="0" y="1205590"/>
                    </a:lnTo>
                    <a:lnTo>
                      <a:pt x="128937" y="0"/>
                    </a:lnTo>
                    <a:close/>
                  </a:path>
                </a:pathLst>
              </a:cu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 name="TextBox 19">
                <a:extLst>
                  <a:ext uri="{FF2B5EF4-FFF2-40B4-BE49-F238E27FC236}">
                    <a16:creationId xmlns:a16="http://schemas.microsoft.com/office/drawing/2014/main" id="{C0BD8D9C-9499-2143-B1FE-D562D7823809}"/>
                  </a:ext>
                </a:extLst>
              </p:cNvPr>
              <p:cNvSpPr txBox="1">
                <a:spLocks noChangeArrowheads="1"/>
              </p:cNvSpPr>
              <p:nvPr/>
            </p:nvSpPr>
            <p:spPr bwMode="auto">
              <a:xfrm>
                <a:off x="6904038" y="1341439"/>
                <a:ext cx="2286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000" dirty="0">
                    <a:latin typeface="Times" pitchFamily="2" charset="0"/>
                  </a:rPr>
                  <a:t>Weights of atoms of elements.</a:t>
                </a:r>
              </a:p>
            </p:txBody>
          </p:sp>
          <p:sp>
            <p:nvSpPr>
              <p:cNvPr id="55" name="Up Arrow 54">
                <a:extLst>
                  <a:ext uri="{FF2B5EF4-FFF2-40B4-BE49-F238E27FC236}">
                    <a16:creationId xmlns:a16="http://schemas.microsoft.com/office/drawing/2014/main" id="{D30E8D38-3077-214F-AF47-710C9A79BC54}"/>
                  </a:ext>
                </a:extLst>
              </p:cNvPr>
              <p:cNvSpPr/>
              <p:nvPr/>
            </p:nvSpPr>
            <p:spPr bwMode="auto">
              <a:xfrm rot="5587097">
                <a:off x="6183314" y="1273176"/>
                <a:ext cx="336550" cy="4667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 name="Up Arrow 55">
                <a:extLst>
                  <a:ext uri="{FF2B5EF4-FFF2-40B4-BE49-F238E27FC236}">
                    <a16:creationId xmlns:a16="http://schemas.microsoft.com/office/drawing/2014/main" id="{891EB062-7DC6-AF44-9B6C-ECA9CF0381C8}"/>
                  </a:ext>
                </a:extLst>
              </p:cNvPr>
              <p:cNvSpPr/>
              <p:nvPr/>
            </p:nvSpPr>
            <p:spPr bwMode="auto">
              <a:xfrm rot="16200000">
                <a:off x="6135689" y="1592263"/>
                <a:ext cx="336550" cy="466725"/>
              </a:xfrm>
              <a:prstGeom prst="up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spTree>
    <p:extLst>
      <p:ext uri="{BB962C8B-B14F-4D97-AF65-F5344CB8AC3E}">
        <p14:creationId xmlns:p14="http://schemas.microsoft.com/office/powerpoint/2010/main" val="79787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FC7D3DD-FB8E-FE40-9963-B03FE6BD28C7}"/>
              </a:ext>
            </a:extLst>
          </p:cNvPr>
          <p:cNvSpPr/>
          <p:nvPr/>
        </p:nvSpPr>
        <p:spPr>
          <a:xfrm>
            <a:off x="4445000" y="874714"/>
            <a:ext cx="5138738" cy="4664075"/>
          </a:xfrm>
          <a:custGeom>
            <a:avLst/>
            <a:gdLst>
              <a:gd name="connsiteX0" fmla="*/ 2164107 w 4684579"/>
              <a:gd name="connsiteY0" fmla="*/ 0 h 4231274"/>
              <a:gd name="connsiteX1" fmla="*/ 4684579 w 4684579"/>
              <a:gd name="connsiteY1" fmla="*/ 1386666 h 4231274"/>
              <a:gd name="connsiteX2" fmla="*/ 4036643 w 4684579"/>
              <a:gd name="connsiteY2" fmla="*/ 4231274 h 4231274"/>
              <a:gd name="connsiteX3" fmla="*/ 0 w 4684579"/>
              <a:gd name="connsiteY3" fmla="*/ 2831649 h 4231274"/>
              <a:gd name="connsiteX4" fmla="*/ 2164107 w 4684579"/>
              <a:gd name="connsiteY4" fmla="*/ 0 h 423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4579" h="4231274">
                <a:moveTo>
                  <a:pt x="2164107" y="0"/>
                </a:moveTo>
                <a:lnTo>
                  <a:pt x="4684579" y="1386666"/>
                </a:lnTo>
                <a:lnTo>
                  <a:pt x="4036643" y="4231274"/>
                </a:lnTo>
                <a:lnTo>
                  <a:pt x="0" y="2831649"/>
                </a:lnTo>
                <a:lnTo>
                  <a:pt x="2164107"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31" name="Title 1">
            <a:extLst>
              <a:ext uri="{FF2B5EF4-FFF2-40B4-BE49-F238E27FC236}">
                <a16:creationId xmlns:a16="http://schemas.microsoft.com/office/drawing/2014/main" id="{A34F78A0-FFCE-264F-B817-731632AEACA7}"/>
              </a:ext>
            </a:extLst>
          </p:cNvPr>
          <p:cNvSpPr>
            <a:spLocks noGrp="1"/>
          </p:cNvSpPr>
          <p:nvPr>
            <p:ph type="title"/>
          </p:nvPr>
        </p:nvSpPr>
        <p:spPr>
          <a:xfrm>
            <a:off x="1943630" y="874714"/>
            <a:ext cx="6026150" cy="4130675"/>
          </a:xfrm>
        </p:spPr>
        <p:txBody>
          <a:bodyPr>
            <a:normAutofit/>
          </a:bodyPr>
          <a:lstStyle/>
          <a:p>
            <a:pPr algn="r"/>
            <a:r>
              <a:rPr lang="en-US" altLang="en-US" sz="8000" dirty="0">
                <a:latin typeface="Times" pitchFamily="2" charset="0"/>
                <a:ea typeface="ＭＳ Ｐゴシック" panose="020B0600070205080204" pitchFamily="34" charset="-128"/>
              </a:rPr>
              <a:t>Conclusion</a:t>
            </a:r>
          </a:p>
        </p:txBody>
      </p:sp>
      <p:sp>
        <p:nvSpPr>
          <p:cNvPr id="48132" name="Content Placeholder 2">
            <a:extLst>
              <a:ext uri="{FF2B5EF4-FFF2-40B4-BE49-F238E27FC236}">
                <a16:creationId xmlns:a16="http://schemas.microsoft.com/office/drawing/2014/main" id="{966B798F-591A-BC44-BA85-531F9597E60F}"/>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48133" name="Slide Number Placeholder 3">
            <a:extLst>
              <a:ext uri="{FF2B5EF4-FFF2-40B4-BE49-F238E27FC236}">
                <a16:creationId xmlns:a16="http://schemas.microsoft.com/office/drawing/2014/main" id="{32E67C10-9BBF-E246-88ED-A55BA47F98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98A71C1-1840-2846-A18A-A69C838F6429}" type="slidenum">
              <a:rPr lang="en-US" altLang="en-US" sz="1200">
                <a:solidFill>
                  <a:srgbClr val="898989"/>
                </a:solidFill>
                <a:latin typeface="Times" pitchFamily="2" charset="0"/>
              </a:rPr>
              <a:pPr eaLnBrk="1" hangingPunct="1"/>
              <a:t>47</a:t>
            </a:fld>
            <a:endParaRPr lang="en-US" altLang="en-US" sz="1200">
              <a:solidFill>
                <a:srgbClr val="898989"/>
              </a:solidFill>
              <a:latin typeface="Times" pitchFamily="2" charset="0"/>
            </a:endParaRPr>
          </a:p>
        </p:txBody>
      </p:sp>
    </p:spTree>
    <p:extLst>
      <p:ext uri="{BB962C8B-B14F-4D97-AF65-F5344CB8AC3E}">
        <p14:creationId xmlns:p14="http://schemas.microsoft.com/office/powerpoint/2010/main" val="3607568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EF1FE89-992F-3D46-B80D-398ED476FB1C}"/>
              </a:ext>
            </a:extLst>
          </p:cNvPr>
          <p:cNvSpPr/>
          <p:nvPr/>
        </p:nvSpPr>
        <p:spPr>
          <a:xfrm>
            <a:off x="522514" y="243296"/>
            <a:ext cx="1883229" cy="1480457"/>
          </a:xfrm>
          <a:custGeom>
            <a:avLst/>
            <a:gdLst>
              <a:gd name="connsiteX0" fmla="*/ 533400 w 1883229"/>
              <a:gd name="connsiteY0" fmla="*/ 0 h 1480457"/>
              <a:gd name="connsiteX1" fmla="*/ 1883229 w 1883229"/>
              <a:gd name="connsiteY1" fmla="*/ 337457 h 1480457"/>
              <a:gd name="connsiteX2" fmla="*/ 1567543 w 1883229"/>
              <a:gd name="connsiteY2" fmla="*/ 1066800 h 1480457"/>
              <a:gd name="connsiteX3" fmla="*/ 0 w 1883229"/>
              <a:gd name="connsiteY3" fmla="*/ 1480457 h 1480457"/>
              <a:gd name="connsiteX4" fmla="*/ 533400 w 1883229"/>
              <a:gd name="connsiteY4" fmla="*/ 0 h 148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9" h="1480457">
                <a:moveTo>
                  <a:pt x="533400" y="0"/>
                </a:moveTo>
                <a:lnTo>
                  <a:pt x="1883229" y="337457"/>
                </a:lnTo>
                <a:lnTo>
                  <a:pt x="1567543" y="1066800"/>
                </a:lnTo>
                <a:lnTo>
                  <a:pt x="0" y="1480457"/>
                </a:lnTo>
                <a:lnTo>
                  <a:pt x="5334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5F358-0175-8F48-A9D3-C60A52555CA3}"/>
              </a:ext>
            </a:extLst>
          </p:cNvPr>
          <p:cNvSpPr>
            <a:spLocks noGrp="1"/>
          </p:cNvSpPr>
          <p:nvPr>
            <p:ph type="title"/>
          </p:nvPr>
        </p:nvSpPr>
        <p:spPr>
          <a:xfrm>
            <a:off x="838200" y="365125"/>
            <a:ext cx="947057" cy="614589"/>
          </a:xfrm>
        </p:spPr>
        <p:txBody>
          <a:bodyPr>
            <a:normAutofit fontScale="90000"/>
          </a:bodyPr>
          <a:lstStyle/>
          <a:p>
            <a:r>
              <a:rPr lang="en-US" dirty="0"/>
              <a:t> </a:t>
            </a:r>
          </a:p>
        </p:txBody>
      </p:sp>
      <p:sp>
        <p:nvSpPr>
          <p:cNvPr id="3" name="Content Placeholder 2">
            <a:extLst>
              <a:ext uri="{FF2B5EF4-FFF2-40B4-BE49-F238E27FC236}">
                <a16:creationId xmlns:a16="http://schemas.microsoft.com/office/drawing/2014/main" id="{1BEC16D3-45C6-7B45-82F6-3BA59808FE1E}"/>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4FA3BE3A-8962-EA49-A2D0-FD0302C75342}"/>
              </a:ext>
            </a:extLst>
          </p:cNvPr>
          <p:cNvSpPr>
            <a:spLocks noGrp="1"/>
          </p:cNvSpPr>
          <p:nvPr>
            <p:ph type="sldNum" sz="quarter" idx="12"/>
          </p:nvPr>
        </p:nvSpPr>
        <p:spPr/>
        <p:txBody>
          <a:bodyPr/>
          <a:lstStyle/>
          <a:p>
            <a:fld id="{CB860DB4-DA91-A242-80F5-80596C699FC7}" type="slidenum">
              <a:rPr lang="en-US" smtClean="0"/>
              <a:t>48</a:t>
            </a:fld>
            <a:endParaRPr lang="en-US"/>
          </a:p>
        </p:txBody>
      </p:sp>
      <p:sp>
        <p:nvSpPr>
          <p:cNvPr id="5" name="TextBox 4">
            <a:extLst>
              <a:ext uri="{FF2B5EF4-FFF2-40B4-BE49-F238E27FC236}">
                <a16:creationId xmlns:a16="http://schemas.microsoft.com/office/drawing/2014/main" id="{363D588A-9BC4-5341-8424-13551A1729A7}"/>
              </a:ext>
            </a:extLst>
          </p:cNvPr>
          <p:cNvSpPr txBox="1"/>
          <p:nvPr/>
        </p:nvSpPr>
        <p:spPr>
          <a:xfrm>
            <a:off x="1415142" y="181957"/>
            <a:ext cx="9089571" cy="1323439"/>
          </a:xfrm>
          <a:prstGeom prst="rect">
            <a:avLst/>
          </a:prstGeom>
          <a:noFill/>
        </p:spPr>
        <p:txBody>
          <a:bodyPr wrap="square" rtlCol="0">
            <a:spAutoFit/>
          </a:bodyPr>
          <a:lstStyle/>
          <a:p>
            <a:pPr marL="346075" indent="-346075"/>
            <a:r>
              <a:rPr lang="en-US" sz="48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1.</a:t>
            </a:r>
            <a:r>
              <a:rPr lang="en-US" sz="32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 Relations of inductive support have a non-hierarchical structure.</a:t>
            </a:r>
          </a:p>
        </p:txBody>
      </p:sp>
      <p:grpSp>
        <p:nvGrpSpPr>
          <p:cNvPr id="6" name="Group 5">
            <a:extLst>
              <a:ext uri="{FF2B5EF4-FFF2-40B4-BE49-F238E27FC236}">
                <a16:creationId xmlns:a16="http://schemas.microsoft.com/office/drawing/2014/main" id="{8CF866DA-6140-2B4C-B5B8-09BD042F212C}"/>
              </a:ext>
            </a:extLst>
          </p:cNvPr>
          <p:cNvGrpSpPr/>
          <p:nvPr/>
        </p:nvGrpSpPr>
        <p:grpSpPr>
          <a:xfrm>
            <a:off x="1143001" y="1931767"/>
            <a:ext cx="9089571" cy="1521392"/>
            <a:chOff x="1143001" y="1931767"/>
            <a:chExt cx="9089571" cy="1521392"/>
          </a:xfrm>
        </p:grpSpPr>
        <p:sp>
          <p:nvSpPr>
            <p:cNvPr id="8" name="Freeform 7">
              <a:extLst>
                <a:ext uri="{FF2B5EF4-FFF2-40B4-BE49-F238E27FC236}">
                  <a16:creationId xmlns:a16="http://schemas.microsoft.com/office/drawing/2014/main" id="{E8414D9F-8C09-8E40-91A2-CEE77A46C697}"/>
                </a:ext>
              </a:extLst>
            </p:cNvPr>
            <p:cNvSpPr/>
            <p:nvPr/>
          </p:nvSpPr>
          <p:spPr>
            <a:xfrm>
              <a:off x="1415142" y="1972702"/>
              <a:ext cx="2471058" cy="1480457"/>
            </a:xfrm>
            <a:custGeom>
              <a:avLst/>
              <a:gdLst>
                <a:gd name="connsiteX0" fmla="*/ 533400 w 1883229"/>
                <a:gd name="connsiteY0" fmla="*/ 0 h 1480457"/>
                <a:gd name="connsiteX1" fmla="*/ 1883229 w 1883229"/>
                <a:gd name="connsiteY1" fmla="*/ 337457 h 1480457"/>
                <a:gd name="connsiteX2" fmla="*/ 1567543 w 1883229"/>
                <a:gd name="connsiteY2" fmla="*/ 1066800 h 1480457"/>
                <a:gd name="connsiteX3" fmla="*/ 0 w 1883229"/>
                <a:gd name="connsiteY3" fmla="*/ 1480457 h 1480457"/>
                <a:gd name="connsiteX4" fmla="*/ 533400 w 1883229"/>
                <a:gd name="connsiteY4" fmla="*/ 0 h 148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9" h="1480457">
                  <a:moveTo>
                    <a:pt x="533400" y="0"/>
                  </a:moveTo>
                  <a:lnTo>
                    <a:pt x="1883229" y="337457"/>
                  </a:lnTo>
                  <a:lnTo>
                    <a:pt x="1567543" y="1066800"/>
                  </a:lnTo>
                  <a:lnTo>
                    <a:pt x="0" y="1480457"/>
                  </a:lnTo>
                  <a:lnTo>
                    <a:pt x="5334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3B07AA0-F966-F04C-8773-EC2079A39740}"/>
                </a:ext>
              </a:extLst>
            </p:cNvPr>
            <p:cNvSpPr txBox="1"/>
            <p:nvPr/>
          </p:nvSpPr>
          <p:spPr>
            <a:xfrm>
              <a:off x="1143001" y="1931767"/>
              <a:ext cx="9089571" cy="1323439"/>
            </a:xfrm>
            <a:prstGeom prst="rect">
              <a:avLst/>
            </a:prstGeom>
            <a:noFill/>
          </p:spPr>
          <p:txBody>
            <a:bodyPr wrap="square" rtlCol="0">
              <a:spAutoFit/>
            </a:bodyPr>
            <a:lstStyle/>
            <a:p>
              <a:pPr marL="1257300" indent="-339725"/>
              <a:r>
                <a:rPr lang="en-US" sz="48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2.</a:t>
              </a:r>
              <a:r>
                <a:rPr lang="en-US" sz="32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 Hypotheses, initially without known support, are used to erect non-hierarchical structures.</a:t>
              </a:r>
            </a:p>
          </p:txBody>
        </p:sp>
      </p:grpSp>
      <p:grpSp>
        <p:nvGrpSpPr>
          <p:cNvPr id="14" name="Group 13">
            <a:extLst>
              <a:ext uri="{FF2B5EF4-FFF2-40B4-BE49-F238E27FC236}">
                <a16:creationId xmlns:a16="http://schemas.microsoft.com/office/drawing/2014/main" id="{623BABEB-DB2F-7240-8224-0FA85D176630}"/>
              </a:ext>
            </a:extLst>
          </p:cNvPr>
          <p:cNvGrpSpPr/>
          <p:nvPr/>
        </p:nvGrpSpPr>
        <p:grpSpPr>
          <a:xfrm>
            <a:off x="576943" y="3694068"/>
            <a:ext cx="9554029" cy="1480457"/>
            <a:chOff x="576943" y="3694068"/>
            <a:chExt cx="9554029" cy="1480457"/>
          </a:xfrm>
        </p:grpSpPr>
        <p:sp>
          <p:nvSpPr>
            <p:cNvPr id="9" name="Freeform 8">
              <a:extLst>
                <a:ext uri="{FF2B5EF4-FFF2-40B4-BE49-F238E27FC236}">
                  <a16:creationId xmlns:a16="http://schemas.microsoft.com/office/drawing/2014/main" id="{0D478ECD-9351-CC40-8862-CBA0EF4EBA54}"/>
                </a:ext>
              </a:extLst>
            </p:cNvPr>
            <p:cNvSpPr/>
            <p:nvPr/>
          </p:nvSpPr>
          <p:spPr>
            <a:xfrm>
              <a:off x="576943" y="3694068"/>
              <a:ext cx="1883229" cy="1480457"/>
            </a:xfrm>
            <a:custGeom>
              <a:avLst/>
              <a:gdLst>
                <a:gd name="connsiteX0" fmla="*/ 533400 w 1883229"/>
                <a:gd name="connsiteY0" fmla="*/ 0 h 1480457"/>
                <a:gd name="connsiteX1" fmla="*/ 1883229 w 1883229"/>
                <a:gd name="connsiteY1" fmla="*/ 337457 h 1480457"/>
                <a:gd name="connsiteX2" fmla="*/ 1567543 w 1883229"/>
                <a:gd name="connsiteY2" fmla="*/ 1066800 h 1480457"/>
                <a:gd name="connsiteX3" fmla="*/ 0 w 1883229"/>
                <a:gd name="connsiteY3" fmla="*/ 1480457 h 1480457"/>
                <a:gd name="connsiteX4" fmla="*/ 533400 w 1883229"/>
                <a:gd name="connsiteY4" fmla="*/ 0 h 148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9" h="1480457">
                  <a:moveTo>
                    <a:pt x="533400" y="0"/>
                  </a:moveTo>
                  <a:lnTo>
                    <a:pt x="1883229" y="337457"/>
                  </a:lnTo>
                  <a:lnTo>
                    <a:pt x="1567543" y="1066800"/>
                  </a:lnTo>
                  <a:lnTo>
                    <a:pt x="0" y="1480457"/>
                  </a:lnTo>
                  <a:lnTo>
                    <a:pt x="5334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C4804D6-22A0-7A44-A3D9-748C3CF053C7}"/>
                </a:ext>
              </a:extLst>
            </p:cNvPr>
            <p:cNvSpPr txBox="1"/>
            <p:nvPr/>
          </p:nvSpPr>
          <p:spPr>
            <a:xfrm>
              <a:off x="1041401" y="3702027"/>
              <a:ext cx="9089571" cy="1323439"/>
            </a:xfrm>
            <a:prstGeom prst="rect">
              <a:avLst/>
            </a:prstGeom>
            <a:noFill/>
          </p:spPr>
          <p:txBody>
            <a:bodyPr wrap="square" rtlCol="0">
              <a:spAutoFit/>
            </a:bodyPr>
            <a:lstStyle/>
            <a:p>
              <a:pPr marL="346075" indent="-346075"/>
              <a:r>
                <a:rPr lang="en-US" sz="48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3.</a:t>
              </a:r>
              <a:r>
                <a:rPr lang="en-US" sz="32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 Locally deductive relations of support can be combined to produce an inductive totality.</a:t>
              </a:r>
            </a:p>
          </p:txBody>
        </p:sp>
      </p:grpSp>
      <p:grpSp>
        <p:nvGrpSpPr>
          <p:cNvPr id="15" name="Group 14">
            <a:extLst>
              <a:ext uri="{FF2B5EF4-FFF2-40B4-BE49-F238E27FC236}">
                <a16:creationId xmlns:a16="http://schemas.microsoft.com/office/drawing/2014/main" id="{75D30A90-0C2D-064A-B6DE-FC70095BAE06}"/>
              </a:ext>
            </a:extLst>
          </p:cNvPr>
          <p:cNvGrpSpPr/>
          <p:nvPr/>
        </p:nvGrpSpPr>
        <p:grpSpPr>
          <a:xfrm>
            <a:off x="1228875" y="5228953"/>
            <a:ext cx="9089571" cy="1480457"/>
            <a:chOff x="1228875" y="5228953"/>
            <a:chExt cx="9089571" cy="1480457"/>
          </a:xfrm>
        </p:grpSpPr>
        <p:sp>
          <p:nvSpPr>
            <p:cNvPr id="10" name="Freeform 9">
              <a:extLst>
                <a:ext uri="{FF2B5EF4-FFF2-40B4-BE49-F238E27FC236}">
                  <a16:creationId xmlns:a16="http://schemas.microsoft.com/office/drawing/2014/main" id="{B3E97673-D665-BC46-A7E6-AA6457E5C941}"/>
                </a:ext>
              </a:extLst>
            </p:cNvPr>
            <p:cNvSpPr/>
            <p:nvPr/>
          </p:nvSpPr>
          <p:spPr>
            <a:xfrm>
              <a:off x="1464128" y="5228953"/>
              <a:ext cx="2471058" cy="1480457"/>
            </a:xfrm>
            <a:custGeom>
              <a:avLst/>
              <a:gdLst>
                <a:gd name="connsiteX0" fmla="*/ 533400 w 1883229"/>
                <a:gd name="connsiteY0" fmla="*/ 0 h 1480457"/>
                <a:gd name="connsiteX1" fmla="*/ 1883229 w 1883229"/>
                <a:gd name="connsiteY1" fmla="*/ 337457 h 1480457"/>
                <a:gd name="connsiteX2" fmla="*/ 1567543 w 1883229"/>
                <a:gd name="connsiteY2" fmla="*/ 1066800 h 1480457"/>
                <a:gd name="connsiteX3" fmla="*/ 0 w 1883229"/>
                <a:gd name="connsiteY3" fmla="*/ 1480457 h 1480457"/>
                <a:gd name="connsiteX4" fmla="*/ 533400 w 1883229"/>
                <a:gd name="connsiteY4" fmla="*/ 0 h 1480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229" h="1480457">
                  <a:moveTo>
                    <a:pt x="533400" y="0"/>
                  </a:moveTo>
                  <a:lnTo>
                    <a:pt x="1883229" y="337457"/>
                  </a:lnTo>
                  <a:lnTo>
                    <a:pt x="1567543" y="1066800"/>
                  </a:lnTo>
                  <a:lnTo>
                    <a:pt x="0" y="1480457"/>
                  </a:lnTo>
                  <a:lnTo>
                    <a:pt x="533400"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E1ED864-4741-234E-B832-49B41D9D5279}"/>
                </a:ext>
              </a:extLst>
            </p:cNvPr>
            <p:cNvSpPr txBox="1"/>
            <p:nvPr/>
          </p:nvSpPr>
          <p:spPr>
            <a:xfrm>
              <a:off x="1228875" y="5230864"/>
              <a:ext cx="9089571" cy="1323439"/>
            </a:xfrm>
            <a:prstGeom prst="rect">
              <a:avLst/>
            </a:prstGeom>
            <a:noFill/>
          </p:spPr>
          <p:txBody>
            <a:bodyPr wrap="square" rtlCol="0">
              <a:spAutoFit/>
            </a:bodyPr>
            <a:lstStyle/>
            <a:p>
              <a:pPr marL="1144588" indent="-227013"/>
              <a:r>
                <a:rPr lang="en-US" sz="48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4.</a:t>
              </a:r>
              <a:r>
                <a:rPr lang="en-US" sz="3200" i="1" dirty="0">
                  <a:ln w="28575" cmpd="sng">
                    <a:noFill/>
                  </a:ln>
                  <a:solidFill>
                    <a:schemeClr val="tx1">
                      <a:lumMod val="75000"/>
                      <a:lumOff val="25000"/>
                    </a:schemeClr>
                  </a:solidFill>
                  <a:latin typeface="Times New Roman" panose="02020603050405020304" pitchFamily="18" charset="0"/>
                  <a:cs typeface="Times New Roman" panose="02020603050405020304" pitchFamily="18" charset="0"/>
                </a:rPr>
                <a:t> There are self-supporting inductive structures.</a:t>
              </a:r>
            </a:p>
          </p:txBody>
        </p:sp>
      </p:grpSp>
    </p:spTree>
    <p:extLst>
      <p:ext uri="{BB962C8B-B14F-4D97-AF65-F5344CB8AC3E}">
        <p14:creationId xmlns:p14="http://schemas.microsoft.com/office/powerpoint/2010/main" val="35169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AB70-728F-AA4D-9963-AAE03717EFFC}"/>
              </a:ext>
            </a:extLst>
          </p:cNvPr>
          <p:cNvSpPr>
            <a:spLocks noGrp="1"/>
          </p:cNvSpPr>
          <p:nvPr>
            <p:ph type="title"/>
          </p:nvPr>
        </p:nvSpPr>
        <p:spPr/>
        <p:txBody>
          <a:bodyPr/>
          <a:lstStyle/>
          <a:p>
            <a:endParaRPr lang="en-US"/>
          </a:p>
        </p:txBody>
      </p:sp>
      <p:pic>
        <p:nvPicPr>
          <p:cNvPr id="6" name="Content Placeholder 5" descr="A picture containing rock, wall, rocky, stone&#10;&#10;Description automatically generated">
            <a:extLst>
              <a:ext uri="{FF2B5EF4-FFF2-40B4-BE49-F238E27FC236}">
                <a16:creationId xmlns:a16="http://schemas.microsoft.com/office/drawing/2014/main" id="{ABFC50FD-10D1-5E4E-A280-922ED6EEC228}"/>
              </a:ext>
            </a:extLst>
          </p:cNvPr>
          <p:cNvPicPr>
            <a:picLocks noGrp="1" noChangeAspect="1"/>
          </p:cNvPicPr>
          <p:nvPr>
            <p:ph idx="1"/>
          </p:nvPr>
        </p:nvPicPr>
        <p:blipFill>
          <a:blip r:embed="rId2"/>
          <a:stretch>
            <a:fillRect/>
          </a:stretch>
        </p:blipFill>
        <p:spPr>
          <a:xfrm>
            <a:off x="0" y="107311"/>
            <a:ext cx="12192000" cy="6614164"/>
          </a:xfrm>
        </p:spPr>
      </p:pic>
      <p:sp>
        <p:nvSpPr>
          <p:cNvPr id="4" name="Slide Number Placeholder 3">
            <a:extLst>
              <a:ext uri="{FF2B5EF4-FFF2-40B4-BE49-F238E27FC236}">
                <a16:creationId xmlns:a16="http://schemas.microsoft.com/office/drawing/2014/main" id="{8EBBF710-B08A-A144-9644-FF9E6B51C778}"/>
              </a:ext>
            </a:extLst>
          </p:cNvPr>
          <p:cNvSpPr>
            <a:spLocks noGrp="1"/>
          </p:cNvSpPr>
          <p:nvPr>
            <p:ph type="sldNum" sz="quarter" idx="12"/>
          </p:nvPr>
        </p:nvSpPr>
        <p:spPr/>
        <p:txBody>
          <a:bodyPr/>
          <a:lstStyle/>
          <a:p>
            <a:fld id="{CB860DB4-DA91-A242-80F5-80596C699FC7}" type="slidenum">
              <a:rPr lang="en-US" smtClean="0"/>
              <a:t>49</a:t>
            </a:fld>
            <a:endParaRPr lang="en-US"/>
          </a:p>
        </p:txBody>
      </p:sp>
      <p:sp>
        <p:nvSpPr>
          <p:cNvPr id="7" name="TextBox 6">
            <a:extLst>
              <a:ext uri="{FF2B5EF4-FFF2-40B4-BE49-F238E27FC236}">
                <a16:creationId xmlns:a16="http://schemas.microsoft.com/office/drawing/2014/main" id="{3C39BD43-879D-E648-A5F0-15806242B28A}"/>
              </a:ext>
            </a:extLst>
          </p:cNvPr>
          <p:cNvSpPr txBox="1"/>
          <p:nvPr/>
        </p:nvSpPr>
        <p:spPr>
          <a:xfrm>
            <a:off x="3080414" y="833479"/>
            <a:ext cx="6272871" cy="1569660"/>
          </a:xfrm>
          <a:prstGeom prst="rect">
            <a:avLst/>
          </a:prstGeom>
          <a:noFill/>
        </p:spPr>
        <p:txBody>
          <a:bodyPr wrap="none" rtlCol="0">
            <a:spAutoFit/>
          </a:bodyPr>
          <a:lstStyle/>
          <a:p>
            <a:pPr algn="l"/>
            <a:r>
              <a:rPr lang="en-US" sz="9600" b="1" dirty="0">
                <a:solidFill>
                  <a:schemeClr val="bg1"/>
                </a:solidFill>
                <a:latin typeface="Arial Black" panose="020B0604020202020204" pitchFamily="34" charset="0"/>
                <a:cs typeface="Arial Black" panose="020B0604020202020204" pitchFamily="34" charset="0"/>
              </a:rPr>
              <a:t>THE END</a:t>
            </a:r>
          </a:p>
        </p:txBody>
      </p:sp>
    </p:spTree>
    <p:extLst>
      <p:ext uri="{BB962C8B-B14F-4D97-AF65-F5344CB8AC3E}">
        <p14:creationId xmlns:p14="http://schemas.microsoft.com/office/powerpoint/2010/main" val="281802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F87E69E-9210-024E-B546-D6D379315864}"/>
              </a:ext>
            </a:extLst>
          </p:cNvPr>
          <p:cNvGrpSpPr/>
          <p:nvPr/>
        </p:nvGrpSpPr>
        <p:grpSpPr>
          <a:xfrm>
            <a:off x="1491797" y="3926846"/>
            <a:ext cx="3693087" cy="2029217"/>
            <a:chOff x="1491797" y="3926846"/>
            <a:chExt cx="3693087" cy="2029217"/>
          </a:xfrm>
        </p:grpSpPr>
        <p:sp>
          <p:nvSpPr>
            <p:cNvPr id="30" name="Freeform 29">
              <a:extLst>
                <a:ext uri="{FF2B5EF4-FFF2-40B4-BE49-F238E27FC236}">
                  <a16:creationId xmlns:a16="http://schemas.microsoft.com/office/drawing/2014/main" id="{64D5C0D0-8FB4-B84A-82B1-422F040ED9A8}"/>
                </a:ext>
              </a:extLst>
            </p:cNvPr>
            <p:cNvSpPr/>
            <p:nvPr/>
          </p:nvSpPr>
          <p:spPr>
            <a:xfrm>
              <a:off x="3616442" y="3926846"/>
              <a:ext cx="1465545" cy="2029217"/>
            </a:xfrm>
            <a:custGeom>
              <a:avLst/>
              <a:gdLst>
                <a:gd name="connsiteX0" fmla="*/ 112734 w 1465545"/>
                <a:gd name="connsiteY0" fmla="*/ 37578 h 2029217"/>
                <a:gd name="connsiteX1" fmla="*/ 1139868 w 1465545"/>
                <a:gd name="connsiteY1" fmla="*/ 0 h 2029217"/>
                <a:gd name="connsiteX2" fmla="*/ 1465545 w 1465545"/>
                <a:gd name="connsiteY2" fmla="*/ 1979113 h 2029217"/>
                <a:gd name="connsiteX3" fmla="*/ 0 w 1465545"/>
                <a:gd name="connsiteY3" fmla="*/ 2029217 h 2029217"/>
                <a:gd name="connsiteX4" fmla="*/ 112734 w 1465545"/>
                <a:gd name="connsiteY4" fmla="*/ 37578 h 202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545" h="2029217">
                  <a:moveTo>
                    <a:pt x="112734" y="37578"/>
                  </a:moveTo>
                  <a:lnTo>
                    <a:pt x="1139868" y="0"/>
                  </a:lnTo>
                  <a:lnTo>
                    <a:pt x="1465545" y="1979113"/>
                  </a:lnTo>
                  <a:lnTo>
                    <a:pt x="0" y="2029217"/>
                  </a:lnTo>
                  <a:lnTo>
                    <a:pt x="112734" y="37578"/>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DBEE2CB8-1946-614C-BE66-7F90C355A9E6}"/>
                </a:ext>
              </a:extLst>
            </p:cNvPr>
            <p:cNvSpPr/>
            <p:nvPr/>
          </p:nvSpPr>
          <p:spPr>
            <a:xfrm rot="1643960">
              <a:off x="1491797" y="4525957"/>
              <a:ext cx="2121308" cy="830997"/>
            </a:xfrm>
            <a:prstGeom prst="rightArrow">
              <a:avLst/>
            </a:pr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A480DD9-111D-324D-9DD3-C26A95255296}"/>
                </a:ext>
              </a:extLst>
            </p:cNvPr>
            <p:cNvSpPr txBox="1"/>
            <p:nvPr/>
          </p:nvSpPr>
          <p:spPr>
            <a:xfrm>
              <a:off x="1910220" y="4307185"/>
              <a:ext cx="1465546"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warranted by</a:t>
              </a:r>
            </a:p>
          </p:txBody>
        </p:sp>
        <p:sp>
          <p:nvSpPr>
            <p:cNvPr id="25" name="TextBox 24">
              <a:extLst>
                <a:ext uri="{FF2B5EF4-FFF2-40B4-BE49-F238E27FC236}">
                  <a16:creationId xmlns:a16="http://schemas.microsoft.com/office/drawing/2014/main" id="{F3411CBD-48AA-BD43-AB8B-643C9E65100C}"/>
                </a:ext>
              </a:extLst>
            </p:cNvPr>
            <p:cNvSpPr txBox="1"/>
            <p:nvPr/>
          </p:nvSpPr>
          <p:spPr>
            <a:xfrm>
              <a:off x="3581560" y="5138182"/>
              <a:ext cx="160332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Proposition</a:t>
              </a:r>
            </a:p>
          </p:txBody>
        </p:sp>
      </p:grpSp>
      <p:sp>
        <p:nvSpPr>
          <p:cNvPr id="27" name="Freeform 26">
            <a:extLst>
              <a:ext uri="{FF2B5EF4-FFF2-40B4-BE49-F238E27FC236}">
                <a16:creationId xmlns:a16="http://schemas.microsoft.com/office/drawing/2014/main" id="{6B4B6282-4722-C349-890D-658C16314035}"/>
              </a:ext>
            </a:extLst>
          </p:cNvPr>
          <p:cNvSpPr/>
          <p:nvPr/>
        </p:nvSpPr>
        <p:spPr>
          <a:xfrm>
            <a:off x="501041" y="313151"/>
            <a:ext cx="8492647" cy="1490597"/>
          </a:xfrm>
          <a:custGeom>
            <a:avLst/>
            <a:gdLst>
              <a:gd name="connsiteX0" fmla="*/ 325677 w 8492647"/>
              <a:gd name="connsiteY0" fmla="*/ 0 h 1490597"/>
              <a:gd name="connsiteX1" fmla="*/ 8354860 w 8492647"/>
              <a:gd name="connsiteY1" fmla="*/ 288098 h 1490597"/>
              <a:gd name="connsiteX2" fmla="*/ 8492647 w 8492647"/>
              <a:gd name="connsiteY2" fmla="*/ 1227550 h 1490597"/>
              <a:gd name="connsiteX3" fmla="*/ 0 w 8492647"/>
              <a:gd name="connsiteY3" fmla="*/ 1490597 h 1490597"/>
              <a:gd name="connsiteX4" fmla="*/ 325677 w 8492647"/>
              <a:gd name="connsiteY4" fmla="*/ 0 h 1490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647" h="1490597">
                <a:moveTo>
                  <a:pt x="325677" y="0"/>
                </a:moveTo>
                <a:lnTo>
                  <a:pt x="8354860" y="288098"/>
                </a:lnTo>
                <a:lnTo>
                  <a:pt x="8492647" y="1227550"/>
                </a:lnTo>
                <a:lnTo>
                  <a:pt x="0" y="1490597"/>
                </a:lnTo>
                <a:lnTo>
                  <a:pt x="32567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B6396DB-8A25-0C44-9B62-FB65B47DD501}"/>
              </a:ext>
            </a:extLst>
          </p:cNvPr>
          <p:cNvSpPr>
            <a:spLocks noGrp="1"/>
          </p:cNvSpPr>
          <p:nvPr>
            <p:ph type="sldNum" sz="quarter" idx="12"/>
          </p:nvPr>
        </p:nvSpPr>
        <p:spPr/>
        <p:txBody>
          <a:bodyPr/>
          <a:lstStyle/>
          <a:p>
            <a:fld id="{CB860DB4-DA91-A242-80F5-80596C699FC7}" type="slidenum">
              <a:rPr lang="en-US" smtClean="0"/>
              <a:t>5</a:t>
            </a:fld>
            <a:endParaRPr lang="en-US"/>
          </a:p>
        </p:txBody>
      </p:sp>
      <p:pic>
        <p:nvPicPr>
          <p:cNvPr id="11" name="Content Placeholder 10" descr="A picture containing text&#10;&#10;Description automatically generated">
            <a:extLst>
              <a:ext uri="{FF2B5EF4-FFF2-40B4-BE49-F238E27FC236}">
                <a16:creationId xmlns:a16="http://schemas.microsoft.com/office/drawing/2014/main" id="{89DBA870-EAD1-5B46-9F6A-A4B2B09A36CD}"/>
              </a:ext>
            </a:extLst>
          </p:cNvPr>
          <p:cNvPicPr>
            <a:picLocks noGrp="1" noChangeAspect="1"/>
          </p:cNvPicPr>
          <p:nvPr>
            <p:ph idx="1"/>
          </p:nvPr>
        </p:nvPicPr>
        <p:blipFill>
          <a:blip r:embed="rId2"/>
          <a:stretch>
            <a:fillRect/>
          </a:stretch>
        </p:blipFill>
        <p:spPr>
          <a:xfrm>
            <a:off x="9403422" y="347999"/>
            <a:ext cx="1950378" cy="2660325"/>
          </a:xfrm>
        </p:spPr>
      </p:pic>
      <p:sp>
        <p:nvSpPr>
          <p:cNvPr id="18" name="TextBox 17">
            <a:extLst>
              <a:ext uri="{FF2B5EF4-FFF2-40B4-BE49-F238E27FC236}">
                <a16:creationId xmlns:a16="http://schemas.microsoft.com/office/drawing/2014/main" id="{9AEAF04F-39E6-A544-9ABA-730B510CF2FD}"/>
              </a:ext>
            </a:extLst>
          </p:cNvPr>
          <p:cNvSpPr txBox="1"/>
          <p:nvPr/>
        </p:nvSpPr>
        <p:spPr>
          <a:xfrm>
            <a:off x="9567466" y="641334"/>
            <a:ext cx="1622290" cy="1938992"/>
          </a:xfrm>
          <a:prstGeom prst="rect">
            <a:avLst/>
          </a:prstGeom>
          <a:noFill/>
        </p:spPr>
        <p:txBody>
          <a:bodyPr wrap="square" rtlCol="0">
            <a:spAutoFit/>
          </a:bodyPr>
          <a:lstStyle/>
          <a:p>
            <a:pPr algn="ctr"/>
            <a:r>
              <a:rPr lang="en-US" sz="2400" b="1" dirty="0">
                <a:solidFill>
                  <a:srgbClr val="FFDD83"/>
                </a:solidFill>
                <a:latin typeface="Times New Roman" panose="02020603050405020304" pitchFamily="18" charset="0"/>
                <a:cs typeface="Times New Roman" panose="02020603050405020304" pitchFamily="18" charset="0"/>
              </a:rPr>
              <a:t>Book of Valid Inductive Inference Schemas</a:t>
            </a:r>
          </a:p>
        </p:txBody>
      </p:sp>
      <p:sp>
        <p:nvSpPr>
          <p:cNvPr id="19" name="Rectangle 18">
            <a:extLst>
              <a:ext uri="{FF2B5EF4-FFF2-40B4-BE49-F238E27FC236}">
                <a16:creationId xmlns:a16="http://schemas.microsoft.com/office/drawing/2014/main" id="{B84A5217-E9B0-1344-B053-BB8936740B6C}"/>
              </a:ext>
            </a:extLst>
          </p:cNvPr>
          <p:cNvSpPr/>
          <p:nvPr/>
        </p:nvSpPr>
        <p:spPr>
          <a:xfrm>
            <a:off x="9567466" y="488515"/>
            <a:ext cx="1622290" cy="2317315"/>
          </a:xfrm>
          <a:prstGeom prst="rect">
            <a:avLst/>
          </a:prstGeom>
          <a:noFill/>
          <a:ln>
            <a:solidFill>
              <a:srgbClr val="FFD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a:extLst>
              <a:ext uri="{FF2B5EF4-FFF2-40B4-BE49-F238E27FC236}">
                <a16:creationId xmlns:a16="http://schemas.microsoft.com/office/drawing/2014/main" id="{8C2BA0F5-0011-C244-BB31-88059ED75648}"/>
              </a:ext>
            </a:extLst>
          </p:cNvPr>
          <p:cNvSpPr/>
          <p:nvPr/>
        </p:nvSpPr>
        <p:spPr>
          <a:xfrm>
            <a:off x="8584003" y="-183778"/>
            <a:ext cx="3589216" cy="3589216"/>
          </a:xfrm>
          <a:prstGeom prst="mathMultiply">
            <a:avLst>
              <a:gd name="adj1" fmla="val 12623"/>
            </a:avLst>
          </a:prstGeom>
          <a:solidFill>
            <a:srgbClr val="FF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F51DB133-AEBE-3541-919E-31B5A2AFBAE9}"/>
              </a:ext>
            </a:extLst>
          </p:cNvPr>
          <p:cNvGrpSpPr/>
          <p:nvPr/>
        </p:nvGrpSpPr>
        <p:grpSpPr>
          <a:xfrm>
            <a:off x="135110" y="3832964"/>
            <a:ext cx="1603324" cy="2029217"/>
            <a:chOff x="135110" y="3832964"/>
            <a:chExt cx="1603324" cy="2029217"/>
          </a:xfrm>
        </p:grpSpPr>
        <p:sp>
          <p:nvSpPr>
            <p:cNvPr id="29" name="Freeform 28">
              <a:extLst>
                <a:ext uri="{FF2B5EF4-FFF2-40B4-BE49-F238E27FC236}">
                  <a16:creationId xmlns:a16="http://schemas.microsoft.com/office/drawing/2014/main" id="{27F4DB22-D4E4-4B44-9EA3-C5E129CBD1D1}"/>
                </a:ext>
              </a:extLst>
            </p:cNvPr>
            <p:cNvSpPr/>
            <p:nvPr/>
          </p:nvSpPr>
          <p:spPr>
            <a:xfrm>
              <a:off x="175366" y="3832964"/>
              <a:ext cx="1465545" cy="2029217"/>
            </a:xfrm>
            <a:custGeom>
              <a:avLst/>
              <a:gdLst>
                <a:gd name="connsiteX0" fmla="*/ 112734 w 1465545"/>
                <a:gd name="connsiteY0" fmla="*/ 37578 h 2029217"/>
                <a:gd name="connsiteX1" fmla="*/ 1139868 w 1465545"/>
                <a:gd name="connsiteY1" fmla="*/ 0 h 2029217"/>
                <a:gd name="connsiteX2" fmla="*/ 1465545 w 1465545"/>
                <a:gd name="connsiteY2" fmla="*/ 1979113 h 2029217"/>
                <a:gd name="connsiteX3" fmla="*/ 0 w 1465545"/>
                <a:gd name="connsiteY3" fmla="*/ 2029217 h 2029217"/>
                <a:gd name="connsiteX4" fmla="*/ 112734 w 1465545"/>
                <a:gd name="connsiteY4" fmla="*/ 37578 h 202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545" h="2029217">
                  <a:moveTo>
                    <a:pt x="112734" y="37578"/>
                  </a:moveTo>
                  <a:lnTo>
                    <a:pt x="1139868" y="0"/>
                  </a:lnTo>
                  <a:lnTo>
                    <a:pt x="1465545" y="1979113"/>
                  </a:lnTo>
                  <a:lnTo>
                    <a:pt x="0" y="2029217"/>
                  </a:lnTo>
                  <a:lnTo>
                    <a:pt x="112734" y="37578"/>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05DD7C6-B5EF-B04F-8D52-C8B52E64EBE1}"/>
                </a:ext>
              </a:extLst>
            </p:cNvPr>
            <p:cNvSpPr txBox="1"/>
            <p:nvPr/>
          </p:nvSpPr>
          <p:spPr>
            <a:xfrm>
              <a:off x="135110" y="3937853"/>
              <a:ext cx="146554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Inductive inference to</a:t>
              </a:r>
            </a:p>
          </p:txBody>
        </p:sp>
        <p:sp>
          <p:nvSpPr>
            <p:cNvPr id="22" name="TextBox 21">
              <a:extLst>
                <a:ext uri="{FF2B5EF4-FFF2-40B4-BE49-F238E27FC236}">
                  <a16:creationId xmlns:a16="http://schemas.microsoft.com/office/drawing/2014/main" id="{9827FEB8-477A-734D-8700-6C22BA782D62}"/>
                </a:ext>
              </a:extLst>
            </p:cNvPr>
            <p:cNvSpPr txBox="1"/>
            <p:nvPr/>
          </p:nvSpPr>
          <p:spPr>
            <a:xfrm>
              <a:off x="135110" y="5138182"/>
              <a:ext cx="160332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Proposition</a:t>
              </a:r>
            </a:p>
          </p:txBody>
        </p:sp>
      </p:grpSp>
      <p:grpSp>
        <p:nvGrpSpPr>
          <p:cNvPr id="41" name="Group 40">
            <a:extLst>
              <a:ext uri="{FF2B5EF4-FFF2-40B4-BE49-F238E27FC236}">
                <a16:creationId xmlns:a16="http://schemas.microsoft.com/office/drawing/2014/main" id="{1FFE6CD5-F59E-CE48-BE34-DE7A5D2F7D18}"/>
              </a:ext>
            </a:extLst>
          </p:cNvPr>
          <p:cNvGrpSpPr/>
          <p:nvPr/>
        </p:nvGrpSpPr>
        <p:grpSpPr>
          <a:xfrm>
            <a:off x="1027134" y="1052186"/>
            <a:ext cx="3081403" cy="2116899"/>
            <a:chOff x="1027134" y="1052186"/>
            <a:chExt cx="3081403" cy="2116899"/>
          </a:xfrm>
        </p:grpSpPr>
        <p:sp>
          <p:nvSpPr>
            <p:cNvPr id="28" name="Freeform 27">
              <a:extLst>
                <a:ext uri="{FF2B5EF4-FFF2-40B4-BE49-F238E27FC236}">
                  <a16:creationId xmlns:a16="http://schemas.microsoft.com/office/drawing/2014/main" id="{99666EF5-09BE-F14D-BE10-F05ADF80990F}"/>
                </a:ext>
              </a:extLst>
            </p:cNvPr>
            <p:cNvSpPr/>
            <p:nvPr/>
          </p:nvSpPr>
          <p:spPr>
            <a:xfrm>
              <a:off x="1027134" y="1052186"/>
              <a:ext cx="3081403" cy="2116899"/>
            </a:xfrm>
            <a:custGeom>
              <a:avLst/>
              <a:gdLst>
                <a:gd name="connsiteX0" fmla="*/ 551145 w 3081403"/>
                <a:gd name="connsiteY0" fmla="*/ 25052 h 2116899"/>
                <a:gd name="connsiteX1" fmla="*/ 0 w 3081403"/>
                <a:gd name="connsiteY1" fmla="*/ 2116899 h 2116899"/>
                <a:gd name="connsiteX2" fmla="*/ 3081403 w 3081403"/>
                <a:gd name="connsiteY2" fmla="*/ 1778696 h 2116899"/>
                <a:gd name="connsiteX3" fmla="*/ 1365337 w 3081403"/>
                <a:gd name="connsiteY3" fmla="*/ 0 h 2116899"/>
                <a:gd name="connsiteX4" fmla="*/ 551145 w 3081403"/>
                <a:gd name="connsiteY4" fmla="*/ 25052 h 211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403" h="2116899">
                  <a:moveTo>
                    <a:pt x="551145" y="25052"/>
                  </a:moveTo>
                  <a:lnTo>
                    <a:pt x="0" y="2116899"/>
                  </a:lnTo>
                  <a:lnTo>
                    <a:pt x="3081403" y="1778696"/>
                  </a:lnTo>
                  <a:lnTo>
                    <a:pt x="1365337" y="0"/>
                  </a:lnTo>
                  <a:lnTo>
                    <a:pt x="551145" y="25052"/>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1006D82-7AD8-754A-84E9-BFD2C4D927C3}"/>
                </a:ext>
              </a:extLst>
            </p:cNvPr>
            <p:cNvSpPr txBox="1"/>
            <p:nvPr/>
          </p:nvSpPr>
          <p:spPr>
            <a:xfrm>
              <a:off x="1089764" y="1903956"/>
              <a:ext cx="3018773" cy="1015663"/>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Must be truths, </a:t>
              </a:r>
              <a:r>
                <a:rPr lang="en-US" sz="2400" dirty="0">
                  <a:latin typeface="Times New Roman" panose="02020603050405020304" pitchFamily="18" charset="0"/>
                  <a:cs typeface="Times New Roman" panose="02020603050405020304" pitchFamily="18" charset="0"/>
                </a:rPr>
                <a:t>else inductive fallacy.</a:t>
              </a:r>
            </a:p>
          </p:txBody>
        </p:sp>
      </p:grpSp>
      <p:sp>
        <p:nvSpPr>
          <p:cNvPr id="2" name="Title 1">
            <a:extLst>
              <a:ext uri="{FF2B5EF4-FFF2-40B4-BE49-F238E27FC236}">
                <a16:creationId xmlns:a16="http://schemas.microsoft.com/office/drawing/2014/main" id="{D4888515-3529-864B-877E-A2EF907EAE8D}"/>
              </a:ext>
            </a:extLst>
          </p:cNvPr>
          <p:cNvSpPr>
            <a:spLocks noGrp="1"/>
          </p:cNvSpPr>
          <p:nvPr>
            <p:ph type="title"/>
          </p:nvPr>
        </p:nvSpPr>
        <p:spPr>
          <a:xfrm>
            <a:off x="437902" y="352599"/>
            <a:ext cx="7772400" cy="1325563"/>
          </a:xfrm>
        </p:spPr>
        <p:txBody>
          <a:bodyPr>
            <a:normAutofit fontScale="90000"/>
          </a:bodyPr>
          <a:lstStyle/>
          <a:p>
            <a:r>
              <a:rPr lang="en-US" dirty="0">
                <a:latin typeface="Times New Roman" panose="02020603050405020304" pitchFamily="18" charset="0"/>
                <a:cs typeface="Times New Roman" panose="02020603050405020304" pitchFamily="18" charset="0"/>
              </a:rPr>
              <a:t>Inductive inferences are warranted</a:t>
            </a:r>
            <a:br>
              <a:rPr lang="en-US" dirty="0">
                <a:latin typeface="Times New Roman" panose="02020603050405020304" pitchFamily="18" charset="0"/>
                <a:cs typeface="Times New Roman" panose="02020603050405020304" pitchFamily="18" charset="0"/>
              </a:rPr>
            </a:br>
            <a:r>
              <a:rPr lang="en-US" sz="4900" dirty="0">
                <a:latin typeface="Times New Roman" panose="02020603050405020304" pitchFamily="18" charset="0"/>
                <a:cs typeface="Times New Roman" panose="02020603050405020304" pitchFamily="18" charset="0"/>
              </a:rPr>
              <a:t>by</a:t>
            </a:r>
            <a:r>
              <a:rPr lang="en-US" dirty="0">
                <a:latin typeface="Times New Roman" panose="02020603050405020304" pitchFamily="18" charset="0"/>
                <a:cs typeface="Times New Roman" panose="02020603050405020304" pitchFamily="18" charset="0"/>
              </a:rPr>
              <a:t> </a:t>
            </a:r>
            <a:r>
              <a:rPr lang="en-US" sz="6700" dirty="0">
                <a:latin typeface="Times New Roman" panose="02020603050405020304" pitchFamily="18" charset="0"/>
                <a:cs typeface="Times New Roman" panose="02020603050405020304" pitchFamily="18" charset="0"/>
              </a:rPr>
              <a:t>facts</a:t>
            </a:r>
            <a:r>
              <a:rPr lang="en-US" dirty="0">
                <a:latin typeface="Times New Roman" panose="02020603050405020304" pitchFamily="18" charset="0"/>
                <a:cs typeface="Times New Roman" panose="02020603050405020304" pitchFamily="18" charset="0"/>
              </a:rPr>
              <a:t> of the pertinent domain.</a:t>
            </a:r>
          </a:p>
        </p:txBody>
      </p:sp>
      <p:grpSp>
        <p:nvGrpSpPr>
          <p:cNvPr id="44" name="Group 43">
            <a:extLst>
              <a:ext uri="{FF2B5EF4-FFF2-40B4-BE49-F238E27FC236}">
                <a16:creationId xmlns:a16="http://schemas.microsoft.com/office/drawing/2014/main" id="{2952F8F7-188D-014D-81F4-28F2F15F43B7}"/>
              </a:ext>
            </a:extLst>
          </p:cNvPr>
          <p:cNvGrpSpPr/>
          <p:nvPr/>
        </p:nvGrpSpPr>
        <p:grpSpPr>
          <a:xfrm>
            <a:off x="3547552" y="3937853"/>
            <a:ext cx="5119568" cy="2243678"/>
            <a:chOff x="3547552" y="3937853"/>
            <a:chExt cx="5119568" cy="2243678"/>
          </a:xfrm>
        </p:grpSpPr>
        <p:sp>
          <p:nvSpPr>
            <p:cNvPr id="24" name="TextBox 23">
              <a:extLst>
                <a:ext uri="{FF2B5EF4-FFF2-40B4-BE49-F238E27FC236}">
                  <a16:creationId xmlns:a16="http://schemas.microsoft.com/office/drawing/2014/main" id="{B5CDAEDA-1282-504A-8F17-EADAFFCE1586}"/>
                </a:ext>
              </a:extLst>
            </p:cNvPr>
            <p:cNvSpPr txBox="1"/>
            <p:nvPr/>
          </p:nvSpPr>
          <p:spPr>
            <a:xfrm>
              <a:off x="3547552" y="3937853"/>
              <a:ext cx="146554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Inductive inference to</a:t>
              </a:r>
            </a:p>
          </p:txBody>
        </p:sp>
        <p:sp>
          <p:nvSpPr>
            <p:cNvPr id="31" name="Freeform 30">
              <a:extLst>
                <a:ext uri="{FF2B5EF4-FFF2-40B4-BE49-F238E27FC236}">
                  <a16:creationId xmlns:a16="http://schemas.microsoft.com/office/drawing/2014/main" id="{50DE29FA-3364-C141-9728-F417627F48EE}"/>
                </a:ext>
              </a:extLst>
            </p:cNvPr>
            <p:cNvSpPr/>
            <p:nvPr/>
          </p:nvSpPr>
          <p:spPr>
            <a:xfrm>
              <a:off x="7098678" y="4152314"/>
              <a:ext cx="1465545" cy="2029217"/>
            </a:xfrm>
            <a:custGeom>
              <a:avLst/>
              <a:gdLst>
                <a:gd name="connsiteX0" fmla="*/ 112734 w 1465545"/>
                <a:gd name="connsiteY0" fmla="*/ 37578 h 2029217"/>
                <a:gd name="connsiteX1" fmla="*/ 1139868 w 1465545"/>
                <a:gd name="connsiteY1" fmla="*/ 0 h 2029217"/>
                <a:gd name="connsiteX2" fmla="*/ 1465545 w 1465545"/>
                <a:gd name="connsiteY2" fmla="*/ 1979113 h 2029217"/>
                <a:gd name="connsiteX3" fmla="*/ 0 w 1465545"/>
                <a:gd name="connsiteY3" fmla="*/ 2029217 h 2029217"/>
                <a:gd name="connsiteX4" fmla="*/ 112734 w 1465545"/>
                <a:gd name="connsiteY4" fmla="*/ 37578 h 202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545" h="2029217">
                  <a:moveTo>
                    <a:pt x="112734" y="37578"/>
                  </a:moveTo>
                  <a:lnTo>
                    <a:pt x="1139868" y="0"/>
                  </a:lnTo>
                  <a:lnTo>
                    <a:pt x="1465545" y="1979113"/>
                  </a:lnTo>
                  <a:lnTo>
                    <a:pt x="0" y="2029217"/>
                  </a:lnTo>
                  <a:lnTo>
                    <a:pt x="112734" y="37578"/>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C8C60A28-2066-2544-80B2-5C23A21A9585}"/>
                </a:ext>
              </a:extLst>
            </p:cNvPr>
            <p:cNvSpPr/>
            <p:nvPr/>
          </p:nvSpPr>
          <p:spPr>
            <a:xfrm rot="1643960">
              <a:off x="4974033" y="4751425"/>
              <a:ext cx="2121308" cy="830997"/>
            </a:xfrm>
            <a:prstGeom prst="rightArrow">
              <a:avLst/>
            </a:pr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9E0DC59-62A8-EB4B-8E08-E9578C4CD0A0}"/>
                </a:ext>
              </a:extLst>
            </p:cNvPr>
            <p:cNvSpPr txBox="1"/>
            <p:nvPr/>
          </p:nvSpPr>
          <p:spPr>
            <a:xfrm>
              <a:off x="5392456" y="4532653"/>
              <a:ext cx="1465546"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warranted by</a:t>
              </a:r>
            </a:p>
          </p:txBody>
        </p:sp>
        <p:sp>
          <p:nvSpPr>
            <p:cNvPr id="35" name="TextBox 34">
              <a:extLst>
                <a:ext uri="{FF2B5EF4-FFF2-40B4-BE49-F238E27FC236}">
                  <a16:creationId xmlns:a16="http://schemas.microsoft.com/office/drawing/2014/main" id="{41724DD9-7261-5B40-AD8F-76F66FA2986C}"/>
                </a:ext>
              </a:extLst>
            </p:cNvPr>
            <p:cNvSpPr txBox="1"/>
            <p:nvPr/>
          </p:nvSpPr>
          <p:spPr>
            <a:xfrm>
              <a:off x="7063796" y="5363650"/>
              <a:ext cx="160332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Proposition</a:t>
              </a:r>
            </a:p>
          </p:txBody>
        </p:sp>
      </p:grpSp>
      <p:grpSp>
        <p:nvGrpSpPr>
          <p:cNvPr id="45" name="Group 44">
            <a:extLst>
              <a:ext uri="{FF2B5EF4-FFF2-40B4-BE49-F238E27FC236}">
                <a16:creationId xmlns:a16="http://schemas.microsoft.com/office/drawing/2014/main" id="{0DEC8F9A-D5FA-634A-B310-329D2FF156DA}"/>
              </a:ext>
            </a:extLst>
          </p:cNvPr>
          <p:cNvGrpSpPr/>
          <p:nvPr/>
        </p:nvGrpSpPr>
        <p:grpSpPr>
          <a:xfrm>
            <a:off x="7029788" y="4152314"/>
            <a:ext cx="5144620" cy="2029217"/>
            <a:chOff x="7029788" y="4152314"/>
            <a:chExt cx="5144620" cy="2029217"/>
          </a:xfrm>
        </p:grpSpPr>
        <p:sp>
          <p:nvSpPr>
            <p:cNvPr id="34" name="TextBox 33">
              <a:extLst>
                <a:ext uri="{FF2B5EF4-FFF2-40B4-BE49-F238E27FC236}">
                  <a16:creationId xmlns:a16="http://schemas.microsoft.com/office/drawing/2014/main" id="{124DB9FD-B778-4B42-9ECE-7F500A6C5E90}"/>
                </a:ext>
              </a:extLst>
            </p:cNvPr>
            <p:cNvSpPr txBox="1"/>
            <p:nvPr/>
          </p:nvSpPr>
          <p:spPr>
            <a:xfrm>
              <a:off x="7029788" y="4163321"/>
              <a:ext cx="146554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Inductive inference to</a:t>
              </a:r>
            </a:p>
          </p:txBody>
        </p:sp>
        <p:sp>
          <p:nvSpPr>
            <p:cNvPr id="36" name="Freeform 35">
              <a:extLst>
                <a:ext uri="{FF2B5EF4-FFF2-40B4-BE49-F238E27FC236}">
                  <a16:creationId xmlns:a16="http://schemas.microsoft.com/office/drawing/2014/main" id="{D5C6AC49-D0F1-6546-98ED-2D977E35B0E4}"/>
                </a:ext>
              </a:extLst>
            </p:cNvPr>
            <p:cNvSpPr/>
            <p:nvPr/>
          </p:nvSpPr>
          <p:spPr>
            <a:xfrm>
              <a:off x="10605966" y="4152314"/>
              <a:ext cx="1465545" cy="2029217"/>
            </a:xfrm>
            <a:custGeom>
              <a:avLst/>
              <a:gdLst>
                <a:gd name="connsiteX0" fmla="*/ 112734 w 1465545"/>
                <a:gd name="connsiteY0" fmla="*/ 37578 h 2029217"/>
                <a:gd name="connsiteX1" fmla="*/ 1139868 w 1465545"/>
                <a:gd name="connsiteY1" fmla="*/ 0 h 2029217"/>
                <a:gd name="connsiteX2" fmla="*/ 1465545 w 1465545"/>
                <a:gd name="connsiteY2" fmla="*/ 1979113 h 2029217"/>
                <a:gd name="connsiteX3" fmla="*/ 0 w 1465545"/>
                <a:gd name="connsiteY3" fmla="*/ 2029217 h 2029217"/>
                <a:gd name="connsiteX4" fmla="*/ 112734 w 1465545"/>
                <a:gd name="connsiteY4" fmla="*/ 37578 h 202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545" h="2029217">
                  <a:moveTo>
                    <a:pt x="112734" y="37578"/>
                  </a:moveTo>
                  <a:lnTo>
                    <a:pt x="1139868" y="0"/>
                  </a:lnTo>
                  <a:lnTo>
                    <a:pt x="1465545" y="1979113"/>
                  </a:lnTo>
                  <a:lnTo>
                    <a:pt x="0" y="2029217"/>
                  </a:lnTo>
                  <a:lnTo>
                    <a:pt x="112734" y="37578"/>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a:extLst>
                <a:ext uri="{FF2B5EF4-FFF2-40B4-BE49-F238E27FC236}">
                  <a16:creationId xmlns:a16="http://schemas.microsoft.com/office/drawing/2014/main" id="{0E525890-F972-1D4E-9DF5-4D5100244933}"/>
                </a:ext>
              </a:extLst>
            </p:cNvPr>
            <p:cNvSpPr/>
            <p:nvPr/>
          </p:nvSpPr>
          <p:spPr>
            <a:xfrm rot="1643960">
              <a:off x="8481321" y="4751425"/>
              <a:ext cx="2121308" cy="830997"/>
            </a:xfrm>
            <a:prstGeom prst="rightArrow">
              <a:avLst/>
            </a:pr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B68EB56-C5BB-7E4F-8D79-1142E7C7A997}"/>
                </a:ext>
              </a:extLst>
            </p:cNvPr>
            <p:cNvSpPr txBox="1"/>
            <p:nvPr/>
          </p:nvSpPr>
          <p:spPr>
            <a:xfrm>
              <a:off x="10571084" y="5363650"/>
              <a:ext cx="160332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Proposition</a:t>
              </a:r>
            </a:p>
          </p:txBody>
        </p:sp>
        <p:sp>
          <p:nvSpPr>
            <p:cNvPr id="38" name="TextBox 37">
              <a:extLst>
                <a:ext uri="{FF2B5EF4-FFF2-40B4-BE49-F238E27FC236}">
                  <a16:creationId xmlns:a16="http://schemas.microsoft.com/office/drawing/2014/main" id="{6F700749-B048-2940-A443-2B953E0A32F2}"/>
                </a:ext>
              </a:extLst>
            </p:cNvPr>
            <p:cNvSpPr txBox="1"/>
            <p:nvPr/>
          </p:nvSpPr>
          <p:spPr>
            <a:xfrm>
              <a:off x="8899744" y="4532653"/>
              <a:ext cx="1465546"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warranted by</a:t>
              </a:r>
            </a:p>
          </p:txBody>
        </p:sp>
      </p:grpSp>
      <p:sp>
        <p:nvSpPr>
          <p:cNvPr id="46" name="TextBox 45">
            <a:extLst>
              <a:ext uri="{FF2B5EF4-FFF2-40B4-BE49-F238E27FC236}">
                <a16:creationId xmlns:a16="http://schemas.microsoft.com/office/drawing/2014/main" id="{80615CF2-D8B1-474C-9781-5083E279E179}"/>
              </a:ext>
            </a:extLst>
          </p:cNvPr>
          <p:cNvSpPr txBox="1"/>
          <p:nvPr/>
        </p:nvSpPr>
        <p:spPr>
          <a:xfrm>
            <a:off x="10907478" y="4144906"/>
            <a:ext cx="800219" cy="830997"/>
          </a:xfrm>
          <a:prstGeom prst="rect">
            <a:avLst/>
          </a:prstGeom>
          <a:noFill/>
        </p:spPr>
        <p:txBody>
          <a:bodyPr wrap="none" rtlCol="0">
            <a:spAutoFit/>
          </a:bodyPr>
          <a:lstStyle/>
          <a:p>
            <a:pPr algn="l"/>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8774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F87E69E-9210-024E-B546-D6D379315864}"/>
              </a:ext>
            </a:extLst>
          </p:cNvPr>
          <p:cNvGrpSpPr/>
          <p:nvPr/>
        </p:nvGrpSpPr>
        <p:grpSpPr>
          <a:xfrm>
            <a:off x="1491797" y="3926846"/>
            <a:ext cx="3693087" cy="2029217"/>
            <a:chOff x="1491797" y="3926846"/>
            <a:chExt cx="3693087" cy="2029217"/>
          </a:xfrm>
        </p:grpSpPr>
        <p:sp>
          <p:nvSpPr>
            <p:cNvPr id="30" name="Freeform 29">
              <a:extLst>
                <a:ext uri="{FF2B5EF4-FFF2-40B4-BE49-F238E27FC236}">
                  <a16:creationId xmlns:a16="http://schemas.microsoft.com/office/drawing/2014/main" id="{64D5C0D0-8FB4-B84A-82B1-422F040ED9A8}"/>
                </a:ext>
              </a:extLst>
            </p:cNvPr>
            <p:cNvSpPr/>
            <p:nvPr/>
          </p:nvSpPr>
          <p:spPr>
            <a:xfrm>
              <a:off x="3616442" y="3926846"/>
              <a:ext cx="1465545" cy="2029217"/>
            </a:xfrm>
            <a:custGeom>
              <a:avLst/>
              <a:gdLst>
                <a:gd name="connsiteX0" fmla="*/ 112734 w 1465545"/>
                <a:gd name="connsiteY0" fmla="*/ 37578 h 2029217"/>
                <a:gd name="connsiteX1" fmla="*/ 1139868 w 1465545"/>
                <a:gd name="connsiteY1" fmla="*/ 0 h 2029217"/>
                <a:gd name="connsiteX2" fmla="*/ 1465545 w 1465545"/>
                <a:gd name="connsiteY2" fmla="*/ 1979113 h 2029217"/>
                <a:gd name="connsiteX3" fmla="*/ 0 w 1465545"/>
                <a:gd name="connsiteY3" fmla="*/ 2029217 h 2029217"/>
                <a:gd name="connsiteX4" fmla="*/ 112734 w 1465545"/>
                <a:gd name="connsiteY4" fmla="*/ 37578 h 202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545" h="2029217">
                  <a:moveTo>
                    <a:pt x="112734" y="37578"/>
                  </a:moveTo>
                  <a:lnTo>
                    <a:pt x="1139868" y="0"/>
                  </a:lnTo>
                  <a:lnTo>
                    <a:pt x="1465545" y="1979113"/>
                  </a:lnTo>
                  <a:lnTo>
                    <a:pt x="0" y="2029217"/>
                  </a:lnTo>
                  <a:lnTo>
                    <a:pt x="112734" y="37578"/>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DBEE2CB8-1946-614C-BE66-7F90C355A9E6}"/>
                </a:ext>
              </a:extLst>
            </p:cNvPr>
            <p:cNvSpPr/>
            <p:nvPr/>
          </p:nvSpPr>
          <p:spPr>
            <a:xfrm rot="1643960">
              <a:off x="1491797" y="4525957"/>
              <a:ext cx="2121308" cy="830997"/>
            </a:xfrm>
            <a:prstGeom prst="rightArrow">
              <a:avLst/>
            </a:pr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A480DD9-111D-324D-9DD3-C26A95255296}"/>
                </a:ext>
              </a:extLst>
            </p:cNvPr>
            <p:cNvSpPr txBox="1"/>
            <p:nvPr/>
          </p:nvSpPr>
          <p:spPr>
            <a:xfrm>
              <a:off x="1910220" y="4307185"/>
              <a:ext cx="1465546"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warranted by</a:t>
              </a:r>
            </a:p>
          </p:txBody>
        </p:sp>
        <p:sp>
          <p:nvSpPr>
            <p:cNvPr id="25" name="TextBox 24">
              <a:extLst>
                <a:ext uri="{FF2B5EF4-FFF2-40B4-BE49-F238E27FC236}">
                  <a16:creationId xmlns:a16="http://schemas.microsoft.com/office/drawing/2014/main" id="{F3411CBD-48AA-BD43-AB8B-643C9E65100C}"/>
                </a:ext>
              </a:extLst>
            </p:cNvPr>
            <p:cNvSpPr txBox="1"/>
            <p:nvPr/>
          </p:nvSpPr>
          <p:spPr>
            <a:xfrm>
              <a:off x="3581560" y="5138182"/>
              <a:ext cx="160332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Proposition</a:t>
              </a:r>
            </a:p>
          </p:txBody>
        </p:sp>
      </p:grpSp>
      <p:sp>
        <p:nvSpPr>
          <p:cNvPr id="27" name="Freeform 26">
            <a:extLst>
              <a:ext uri="{FF2B5EF4-FFF2-40B4-BE49-F238E27FC236}">
                <a16:creationId xmlns:a16="http://schemas.microsoft.com/office/drawing/2014/main" id="{6B4B6282-4722-C349-890D-658C16314035}"/>
              </a:ext>
            </a:extLst>
          </p:cNvPr>
          <p:cNvSpPr/>
          <p:nvPr/>
        </p:nvSpPr>
        <p:spPr>
          <a:xfrm>
            <a:off x="501041" y="313151"/>
            <a:ext cx="8492647" cy="1490597"/>
          </a:xfrm>
          <a:custGeom>
            <a:avLst/>
            <a:gdLst>
              <a:gd name="connsiteX0" fmla="*/ 325677 w 8492647"/>
              <a:gd name="connsiteY0" fmla="*/ 0 h 1490597"/>
              <a:gd name="connsiteX1" fmla="*/ 8354860 w 8492647"/>
              <a:gd name="connsiteY1" fmla="*/ 288098 h 1490597"/>
              <a:gd name="connsiteX2" fmla="*/ 8492647 w 8492647"/>
              <a:gd name="connsiteY2" fmla="*/ 1227550 h 1490597"/>
              <a:gd name="connsiteX3" fmla="*/ 0 w 8492647"/>
              <a:gd name="connsiteY3" fmla="*/ 1490597 h 1490597"/>
              <a:gd name="connsiteX4" fmla="*/ 325677 w 8492647"/>
              <a:gd name="connsiteY4" fmla="*/ 0 h 1490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647" h="1490597">
                <a:moveTo>
                  <a:pt x="325677" y="0"/>
                </a:moveTo>
                <a:lnTo>
                  <a:pt x="8354860" y="288098"/>
                </a:lnTo>
                <a:lnTo>
                  <a:pt x="8492647" y="1227550"/>
                </a:lnTo>
                <a:lnTo>
                  <a:pt x="0" y="1490597"/>
                </a:lnTo>
                <a:lnTo>
                  <a:pt x="325677"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B6396DB-8A25-0C44-9B62-FB65B47DD501}"/>
              </a:ext>
            </a:extLst>
          </p:cNvPr>
          <p:cNvSpPr>
            <a:spLocks noGrp="1"/>
          </p:cNvSpPr>
          <p:nvPr>
            <p:ph type="sldNum" sz="quarter" idx="12"/>
          </p:nvPr>
        </p:nvSpPr>
        <p:spPr/>
        <p:txBody>
          <a:bodyPr/>
          <a:lstStyle/>
          <a:p>
            <a:fld id="{CB860DB4-DA91-A242-80F5-80596C699FC7}" type="slidenum">
              <a:rPr lang="en-US" smtClean="0"/>
              <a:t>6</a:t>
            </a:fld>
            <a:endParaRPr lang="en-US"/>
          </a:p>
        </p:txBody>
      </p:sp>
      <p:grpSp>
        <p:nvGrpSpPr>
          <p:cNvPr id="42" name="Group 41">
            <a:extLst>
              <a:ext uri="{FF2B5EF4-FFF2-40B4-BE49-F238E27FC236}">
                <a16:creationId xmlns:a16="http://schemas.microsoft.com/office/drawing/2014/main" id="{F51DB133-AEBE-3541-919E-31B5A2AFBAE9}"/>
              </a:ext>
            </a:extLst>
          </p:cNvPr>
          <p:cNvGrpSpPr/>
          <p:nvPr/>
        </p:nvGrpSpPr>
        <p:grpSpPr>
          <a:xfrm>
            <a:off x="135110" y="3832964"/>
            <a:ext cx="1603324" cy="2029217"/>
            <a:chOff x="135110" y="3832964"/>
            <a:chExt cx="1603324" cy="2029217"/>
          </a:xfrm>
        </p:grpSpPr>
        <p:sp>
          <p:nvSpPr>
            <p:cNvPr id="29" name="Freeform 28">
              <a:extLst>
                <a:ext uri="{FF2B5EF4-FFF2-40B4-BE49-F238E27FC236}">
                  <a16:creationId xmlns:a16="http://schemas.microsoft.com/office/drawing/2014/main" id="{27F4DB22-D4E4-4B44-9EA3-C5E129CBD1D1}"/>
                </a:ext>
              </a:extLst>
            </p:cNvPr>
            <p:cNvSpPr/>
            <p:nvPr/>
          </p:nvSpPr>
          <p:spPr>
            <a:xfrm>
              <a:off x="175366" y="3832964"/>
              <a:ext cx="1465545" cy="2029217"/>
            </a:xfrm>
            <a:custGeom>
              <a:avLst/>
              <a:gdLst>
                <a:gd name="connsiteX0" fmla="*/ 112734 w 1465545"/>
                <a:gd name="connsiteY0" fmla="*/ 37578 h 2029217"/>
                <a:gd name="connsiteX1" fmla="*/ 1139868 w 1465545"/>
                <a:gd name="connsiteY1" fmla="*/ 0 h 2029217"/>
                <a:gd name="connsiteX2" fmla="*/ 1465545 w 1465545"/>
                <a:gd name="connsiteY2" fmla="*/ 1979113 h 2029217"/>
                <a:gd name="connsiteX3" fmla="*/ 0 w 1465545"/>
                <a:gd name="connsiteY3" fmla="*/ 2029217 h 2029217"/>
                <a:gd name="connsiteX4" fmla="*/ 112734 w 1465545"/>
                <a:gd name="connsiteY4" fmla="*/ 37578 h 202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545" h="2029217">
                  <a:moveTo>
                    <a:pt x="112734" y="37578"/>
                  </a:moveTo>
                  <a:lnTo>
                    <a:pt x="1139868" y="0"/>
                  </a:lnTo>
                  <a:lnTo>
                    <a:pt x="1465545" y="1979113"/>
                  </a:lnTo>
                  <a:lnTo>
                    <a:pt x="0" y="2029217"/>
                  </a:lnTo>
                  <a:lnTo>
                    <a:pt x="112734" y="37578"/>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05DD7C6-B5EF-B04F-8D52-C8B52E64EBE1}"/>
                </a:ext>
              </a:extLst>
            </p:cNvPr>
            <p:cNvSpPr txBox="1"/>
            <p:nvPr/>
          </p:nvSpPr>
          <p:spPr>
            <a:xfrm>
              <a:off x="135110" y="3937853"/>
              <a:ext cx="146554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Inductive inference to</a:t>
              </a:r>
            </a:p>
          </p:txBody>
        </p:sp>
        <p:sp>
          <p:nvSpPr>
            <p:cNvPr id="22" name="TextBox 21">
              <a:extLst>
                <a:ext uri="{FF2B5EF4-FFF2-40B4-BE49-F238E27FC236}">
                  <a16:creationId xmlns:a16="http://schemas.microsoft.com/office/drawing/2014/main" id="{9827FEB8-477A-734D-8700-6C22BA782D62}"/>
                </a:ext>
              </a:extLst>
            </p:cNvPr>
            <p:cNvSpPr txBox="1"/>
            <p:nvPr/>
          </p:nvSpPr>
          <p:spPr>
            <a:xfrm>
              <a:off x="135110" y="5138182"/>
              <a:ext cx="160332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Proposition</a:t>
              </a:r>
            </a:p>
          </p:txBody>
        </p:sp>
      </p:grpSp>
      <p:sp>
        <p:nvSpPr>
          <p:cNvPr id="2" name="Title 1">
            <a:extLst>
              <a:ext uri="{FF2B5EF4-FFF2-40B4-BE49-F238E27FC236}">
                <a16:creationId xmlns:a16="http://schemas.microsoft.com/office/drawing/2014/main" id="{D4888515-3529-864B-877E-A2EF907EAE8D}"/>
              </a:ext>
            </a:extLst>
          </p:cNvPr>
          <p:cNvSpPr>
            <a:spLocks noGrp="1"/>
          </p:cNvSpPr>
          <p:nvPr>
            <p:ph type="title"/>
          </p:nvPr>
        </p:nvSpPr>
        <p:spPr>
          <a:xfrm>
            <a:off x="437902" y="352599"/>
            <a:ext cx="7772400" cy="1325563"/>
          </a:xfrm>
        </p:spPr>
        <p:txBody>
          <a:bodyPr>
            <a:normAutofit/>
          </a:bodyPr>
          <a:lstStyle/>
          <a:p>
            <a:r>
              <a:rPr lang="en-US" sz="5400" dirty="0">
                <a:latin typeface="Times New Roman" panose="02020603050405020304" pitchFamily="18" charset="0"/>
                <a:cs typeface="Times New Roman" panose="02020603050405020304" pitchFamily="18" charset="0"/>
              </a:rPr>
              <a:t>A Fatal Infinite Regress…?</a:t>
            </a:r>
          </a:p>
        </p:txBody>
      </p:sp>
      <p:grpSp>
        <p:nvGrpSpPr>
          <p:cNvPr id="44" name="Group 43">
            <a:extLst>
              <a:ext uri="{FF2B5EF4-FFF2-40B4-BE49-F238E27FC236}">
                <a16:creationId xmlns:a16="http://schemas.microsoft.com/office/drawing/2014/main" id="{2952F8F7-188D-014D-81F4-28F2F15F43B7}"/>
              </a:ext>
            </a:extLst>
          </p:cNvPr>
          <p:cNvGrpSpPr/>
          <p:nvPr/>
        </p:nvGrpSpPr>
        <p:grpSpPr>
          <a:xfrm>
            <a:off x="3547552" y="3937853"/>
            <a:ext cx="5119568" cy="2243678"/>
            <a:chOff x="3547552" y="3937853"/>
            <a:chExt cx="5119568" cy="2243678"/>
          </a:xfrm>
        </p:grpSpPr>
        <p:sp>
          <p:nvSpPr>
            <p:cNvPr id="24" name="TextBox 23">
              <a:extLst>
                <a:ext uri="{FF2B5EF4-FFF2-40B4-BE49-F238E27FC236}">
                  <a16:creationId xmlns:a16="http://schemas.microsoft.com/office/drawing/2014/main" id="{B5CDAEDA-1282-504A-8F17-EADAFFCE1586}"/>
                </a:ext>
              </a:extLst>
            </p:cNvPr>
            <p:cNvSpPr txBox="1"/>
            <p:nvPr/>
          </p:nvSpPr>
          <p:spPr>
            <a:xfrm>
              <a:off x="3547552" y="3937853"/>
              <a:ext cx="146554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Inductive inference to</a:t>
              </a:r>
            </a:p>
          </p:txBody>
        </p:sp>
        <p:sp>
          <p:nvSpPr>
            <p:cNvPr id="31" name="Freeform 30">
              <a:extLst>
                <a:ext uri="{FF2B5EF4-FFF2-40B4-BE49-F238E27FC236}">
                  <a16:creationId xmlns:a16="http://schemas.microsoft.com/office/drawing/2014/main" id="{50DE29FA-3364-C141-9728-F417627F48EE}"/>
                </a:ext>
              </a:extLst>
            </p:cNvPr>
            <p:cNvSpPr/>
            <p:nvPr/>
          </p:nvSpPr>
          <p:spPr>
            <a:xfrm>
              <a:off x="7098678" y="4152314"/>
              <a:ext cx="1465545" cy="2029217"/>
            </a:xfrm>
            <a:custGeom>
              <a:avLst/>
              <a:gdLst>
                <a:gd name="connsiteX0" fmla="*/ 112734 w 1465545"/>
                <a:gd name="connsiteY0" fmla="*/ 37578 h 2029217"/>
                <a:gd name="connsiteX1" fmla="*/ 1139868 w 1465545"/>
                <a:gd name="connsiteY1" fmla="*/ 0 h 2029217"/>
                <a:gd name="connsiteX2" fmla="*/ 1465545 w 1465545"/>
                <a:gd name="connsiteY2" fmla="*/ 1979113 h 2029217"/>
                <a:gd name="connsiteX3" fmla="*/ 0 w 1465545"/>
                <a:gd name="connsiteY3" fmla="*/ 2029217 h 2029217"/>
                <a:gd name="connsiteX4" fmla="*/ 112734 w 1465545"/>
                <a:gd name="connsiteY4" fmla="*/ 37578 h 202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545" h="2029217">
                  <a:moveTo>
                    <a:pt x="112734" y="37578"/>
                  </a:moveTo>
                  <a:lnTo>
                    <a:pt x="1139868" y="0"/>
                  </a:lnTo>
                  <a:lnTo>
                    <a:pt x="1465545" y="1979113"/>
                  </a:lnTo>
                  <a:lnTo>
                    <a:pt x="0" y="2029217"/>
                  </a:lnTo>
                  <a:lnTo>
                    <a:pt x="112734" y="37578"/>
                  </a:lnTo>
                  <a:close/>
                </a:path>
              </a:pathLst>
            </a:cu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a:extLst>
                <a:ext uri="{FF2B5EF4-FFF2-40B4-BE49-F238E27FC236}">
                  <a16:creationId xmlns:a16="http://schemas.microsoft.com/office/drawing/2014/main" id="{C8C60A28-2066-2544-80B2-5C23A21A9585}"/>
                </a:ext>
              </a:extLst>
            </p:cNvPr>
            <p:cNvSpPr/>
            <p:nvPr/>
          </p:nvSpPr>
          <p:spPr>
            <a:xfrm rot="1643960">
              <a:off x="4974033" y="4751425"/>
              <a:ext cx="2121308" cy="830997"/>
            </a:xfrm>
            <a:prstGeom prst="rightArrow">
              <a:avLst/>
            </a:prstGeom>
            <a:solidFill>
              <a:srgbClr val="FF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9E0DC59-62A8-EB4B-8E08-E9578C4CD0A0}"/>
                </a:ext>
              </a:extLst>
            </p:cNvPr>
            <p:cNvSpPr txBox="1"/>
            <p:nvPr/>
          </p:nvSpPr>
          <p:spPr>
            <a:xfrm>
              <a:off x="5392456" y="4532653"/>
              <a:ext cx="1465546"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warranted by</a:t>
              </a:r>
            </a:p>
          </p:txBody>
        </p:sp>
        <p:sp>
          <p:nvSpPr>
            <p:cNvPr id="35" name="TextBox 34">
              <a:extLst>
                <a:ext uri="{FF2B5EF4-FFF2-40B4-BE49-F238E27FC236}">
                  <a16:creationId xmlns:a16="http://schemas.microsoft.com/office/drawing/2014/main" id="{41724DD9-7261-5B40-AD8F-76F66FA2986C}"/>
                </a:ext>
              </a:extLst>
            </p:cNvPr>
            <p:cNvSpPr txBox="1"/>
            <p:nvPr/>
          </p:nvSpPr>
          <p:spPr>
            <a:xfrm>
              <a:off x="7063796" y="5363650"/>
              <a:ext cx="160332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Proposition</a:t>
              </a:r>
            </a:p>
          </p:txBody>
        </p:sp>
      </p:grpSp>
      <p:grpSp>
        <p:nvGrpSpPr>
          <p:cNvPr id="45" name="Group 44">
            <a:extLst>
              <a:ext uri="{FF2B5EF4-FFF2-40B4-BE49-F238E27FC236}">
                <a16:creationId xmlns:a16="http://schemas.microsoft.com/office/drawing/2014/main" id="{0DEC8F9A-D5FA-634A-B310-329D2FF156DA}"/>
              </a:ext>
            </a:extLst>
          </p:cNvPr>
          <p:cNvGrpSpPr/>
          <p:nvPr/>
        </p:nvGrpSpPr>
        <p:grpSpPr>
          <a:xfrm>
            <a:off x="7029788" y="4152314"/>
            <a:ext cx="5144620" cy="2029217"/>
            <a:chOff x="7029788" y="4152314"/>
            <a:chExt cx="5144620" cy="2029217"/>
          </a:xfrm>
        </p:grpSpPr>
        <p:sp>
          <p:nvSpPr>
            <p:cNvPr id="34" name="TextBox 33">
              <a:extLst>
                <a:ext uri="{FF2B5EF4-FFF2-40B4-BE49-F238E27FC236}">
                  <a16:creationId xmlns:a16="http://schemas.microsoft.com/office/drawing/2014/main" id="{124DB9FD-B778-4B42-9ECE-7F500A6C5E90}"/>
                </a:ext>
              </a:extLst>
            </p:cNvPr>
            <p:cNvSpPr txBox="1"/>
            <p:nvPr/>
          </p:nvSpPr>
          <p:spPr>
            <a:xfrm>
              <a:off x="7029788" y="4163321"/>
              <a:ext cx="1465546" cy="1200329"/>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Inductive inference to</a:t>
              </a:r>
            </a:p>
          </p:txBody>
        </p:sp>
        <p:sp>
          <p:nvSpPr>
            <p:cNvPr id="36" name="Freeform 35">
              <a:extLst>
                <a:ext uri="{FF2B5EF4-FFF2-40B4-BE49-F238E27FC236}">
                  <a16:creationId xmlns:a16="http://schemas.microsoft.com/office/drawing/2014/main" id="{D5C6AC49-D0F1-6546-98ED-2D977E35B0E4}"/>
                </a:ext>
              </a:extLst>
            </p:cNvPr>
            <p:cNvSpPr/>
            <p:nvPr/>
          </p:nvSpPr>
          <p:spPr>
            <a:xfrm>
              <a:off x="10605966" y="4152314"/>
              <a:ext cx="1465545" cy="2029217"/>
            </a:xfrm>
            <a:custGeom>
              <a:avLst/>
              <a:gdLst>
                <a:gd name="connsiteX0" fmla="*/ 112734 w 1465545"/>
                <a:gd name="connsiteY0" fmla="*/ 37578 h 2029217"/>
                <a:gd name="connsiteX1" fmla="*/ 1139868 w 1465545"/>
                <a:gd name="connsiteY1" fmla="*/ 0 h 2029217"/>
                <a:gd name="connsiteX2" fmla="*/ 1465545 w 1465545"/>
                <a:gd name="connsiteY2" fmla="*/ 1979113 h 2029217"/>
                <a:gd name="connsiteX3" fmla="*/ 0 w 1465545"/>
                <a:gd name="connsiteY3" fmla="*/ 2029217 h 2029217"/>
                <a:gd name="connsiteX4" fmla="*/ 112734 w 1465545"/>
                <a:gd name="connsiteY4" fmla="*/ 37578 h 2029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545" h="2029217">
                  <a:moveTo>
                    <a:pt x="112734" y="37578"/>
                  </a:moveTo>
                  <a:lnTo>
                    <a:pt x="1139868" y="0"/>
                  </a:lnTo>
                  <a:lnTo>
                    <a:pt x="1465545" y="1979113"/>
                  </a:lnTo>
                  <a:lnTo>
                    <a:pt x="0" y="2029217"/>
                  </a:lnTo>
                  <a:lnTo>
                    <a:pt x="112734" y="37578"/>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a:extLst>
                <a:ext uri="{FF2B5EF4-FFF2-40B4-BE49-F238E27FC236}">
                  <a16:creationId xmlns:a16="http://schemas.microsoft.com/office/drawing/2014/main" id="{0E525890-F972-1D4E-9DF5-4D5100244933}"/>
                </a:ext>
              </a:extLst>
            </p:cNvPr>
            <p:cNvSpPr/>
            <p:nvPr/>
          </p:nvSpPr>
          <p:spPr>
            <a:xfrm rot="1643960">
              <a:off x="8481321" y="4751425"/>
              <a:ext cx="2121308" cy="830997"/>
            </a:xfrm>
            <a:prstGeom prst="rightArrow">
              <a:avLst/>
            </a:pr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B68EB56-C5BB-7E4F-8D79-1142E7C7A997}"/>
                </a:ext>
              </a:extLst>
            </p:cNvPr>
            <p:cNvSpPr txBox="1"/>
            <p:nvPr/>
          </p:nvSpPr>
          <p:spPr>
            <a:xfrm>
              <a:off x="10571084" y="5363650"/>
              <a:ext cx="1603324"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Proposition</a:t>
              </a:r>
            </a:p>
          </p:txBody>
        </p:sp>
        <p:sp>
          <p:nvSpPr>
            <p:cNvPr id="38" name="TextBox 37">
              <a:extLst>
                <a:ext uri="{FF2B5EF4-FFF2-40B4-BE49-F238E27FC236}">
                  <a16:creationId xmlns:a16="http://schemas.microsoft.com/office/drawing/2014/main" id="{6F700749-B048-2940-A443-2B953E0A32F2}"/>
                </a:ext>
              </a:extLst>
            </p:cNvPr>
            <p:cNvSpPr txBox="1"/>
            <p:nvPr/>
          </p:nvSpPr>
          <p:spPr>
            <a:xfrm>
              <a:off x="8899744" y="4532653"/>
              <a:ext cx="1465546"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warranted by</a:t>
              </a:r>
            </a:p>
          </p:txBody>
        </p:sp>
      </p:grpSp>
      <p:sp>
        <p:nvSpPr>
          <p:cNvPr id="46" name="TextBox 45">
            <a:extLst>
              <a:ext uri="{FF2B5EF4-FFF2-40B4-BE49-F238E27FC236}">
                <a16:creationId xmlns:a16="http://schemas.microsoft.com/office/drawing/2014/main" id="{80615CF2-D8B1-474C-9781-5083E279E179}"/>
              </a:ext>
            </a:extLst>
          </p:cNvPr>
          <p:cNvSpPr txBox="1"/>
          <p:nvPr/>
        </p:nvSpPr>
        <p:spPr>
          <a:xfrm>
            <a:off x="10907478" y="4144906"/>
            <a:ext cx="800219" cy="830997"/>
          </a:xfrm>
          <a:prstGeom prst="rect">
            <a:avLst/>
          </a:prstGeom>
          <a:noFill/>
        </p:spPr>
        <p:txBody>
          <a:bodyPr wrap="none" rtlCol="0">
            <a:spAutoFit/>
          </a:bodyPr>
          <a:lstStyle/>
          <a:p>
            <a:pPr algn="l"/>
            <a:r>
              <a:rPr lang="en-US" sz="4800" dirty="0">
                <a:latin typeface="Times New Roman" panose="02020603050405020304" pitchFamily="18" charset="0"/>
                <a:cs typeface="Times New Roman" panose="02020603050405020304" pitchFamily="18" charset="0"/>
              </a:rPr>
              <a:t>…</a:t>
            </a:r>
          </a:p>
        </p:txBody>
      </p:sp>
      <p:sp>
        <p:nvSpPr>
          <p:cNvPr id="5" name="Content Placeholder 4">
            <a:extLst>
              <a:ext uri="{FF2B5EF4-FFF2-40B4-BE49-F238E27FC236}">
                <a16:creationId xmlns:a16="http://schemas.microsoft.com/office/drawing/2014/main" id="{E1D8565C-6ED1-CE46-814E-907CE2527100}"/>
              </a:ext>
            </a:extLst>
          </p:cNvPr>
          <p:cNvSpPr>
            <a:spLocks noGrp="1"/>
          </p:cNvSpPr>
          <p:nvPr>
            <p:ph idx="1"/>
          </p:nvPr>
        </p:nvSpPr>
        <p:spPr/>
        <p:txBody>
          <a:bodyPr>
            <a:normAutofit fontScale="85000" lnSpcReduction="20000"/>
          </a:bodyPr>
          <a:lstStyle/>
          <a:p>
            <a:endParaRPr lang="en-US"/>
          </a:p>
        </p:txBody>
      </p:sp>
      <p:grpSp>
        <p:nvGrpSpPr>
          <p:cNvPr id="8" name="Group 7">
            <a:extLst>
              <a:ext uri="{FF2B5EF4-FFF2-40B4-BE49-F238E27FC236}">
                <a16:creationId xmlns:a16="http://schemas.microsoft.com/office/drawing/2014/main" id="{4CB5620B-4E6C-7A41-9D75-EC3F6A8D1D5B}"/>
              </a:ext>
            </a:extLst>
          </p:cNvPr>
          <p:cNvGrpSpPr/>
          <p:nvPr/>
        </p:nvGrpSpPr>
        <p:grpSpPr>
          <a:xfrm>
            <a:off x="984738" y="1722414"/>
            <a:ext cx="10949354" cy="2136581"/>
            <a:chOff x="984738" y="1722414"/>
            <a:chExt cx="10949354" cy="2136581"/>
          </a:xfrm>
        </p:grpSpPr>
        <p:sp>
          <p:nvSpPr>
            <p:cNvPr id="7" name="Right Arrow 6">
              <a:extLst>
                <a:ext uri="{FF2B5EF4-FFF2-40B4-BE49-F238E27FC236}">
                  <a16:creationId xmlns:a16="http://schemas.microsoft.com/office/drawing/2014/main" id="{630C454B-6589-F14C-A6C5-303682C1EEE4}"/>
                </a:ext>
              </a:extLst>
            </p:cNvPr>
            <p:cNvSpPr/>
            <p:nvPr/>
          </p:nvSpPr>
          <p:spPr>
            <a:xfrm>
              <a:off x="984738" y="1722414"/>
              <a:ext cx="10949354" cy="2136581"/>
            </a:xfrm>
            <a:prstGeom prst="rightArrow">
              <a:avLst/>
            </a:prstGeom>
            <a:gradFill flip="none" rotWithShape="1">
              <a:gsLst>
                <a:gs pos="0">
                  <a:schemeClr val="accent1">
                    <a:lumMod val="5000"/>
                    <a:lumOff val="95000"/>
                  </a:schemeClr>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089D459-68A8-4348-90C9-65E1F7BEA283}"/>
                </a:ext>
              </a:extLst>
            </p:cNvPr>
            <p:cNvSpPr txBox="1"/>
            <p:nvPr/>
          </p:nvSpPr>
          <p:spPr>
            <a:xfrm>
              <a:off x="1810824" y="2382768"/>
              <a:ext cx="7821693" cy="707886"/>
            </a:xfrm>
            <a:prstGeom prst="rect">
              <a:avLst/>
            </a:prstGeom>
            <a:noFill/>
          </p:spPr>
          <p:txBody>
            <a:bodyPr wrap="none" rtlCol="0">
              <a:spAutoFit/>
            </a:bodyPr>
            <a:lstStyle/>
            <a:p>
              <a:pPr algn="l"/>
              <a:r>
                <a:rPr lang="en-US" sz="4000" dirty="0">
                  <a:latin typeface="Times New Roman" panose="02020603050405020304" pitchFamily="18" charset="0"/>
                  <a:cs typeface="Times New Roman" panose="02020603050405020304" pitchFamily="18" charset="0"/>
                </a:rPr>
                <a:t>Propositions of increasing generality.</a:t>
              </a:r>
            </a:p>
          </p:txBody>
        </p:sp>
      </p:grpSp>
    </p:spTree>
    <p:extLst>
      <p:ext uri="{BB962C8B-B14F-4D97-AF65-F5344CB8AC3E}">
        <p14:creationId xmlns:p14="http://schemas.microsoft.com/office/powerpoint/2010/main" val="310479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a:extLst>
              <a:ext uri="{FF2B5EF4-FFF2-40B4-BE49-F238E27FC236}">
                <a16:creationId xmlns:a16="http://schemas.microsoft.com/office/drawing/2014/main" id="{350F3D1A-7F1B-B244-AAF9-F0B48844B43E}"/>
              </a:ext>
            </a:extLst>
          </p:cNvPr>
          <p:cNvGrpSpPr>
            <a:grpSpLocks/>
          </p:cNvGrpSpPr>
          <p:nvPr/>
        </p:nvGrpSpPr>
        <p:grpSpPr bwMode="auto">
          <a:xfrm>
            <a:off x="3044830" y="3327401"/>
            <a:ext cx="5389168" cy="1754739"/>
            <a:chOff x="1520398" y="3326897"/>
            <a:chExt cx="5389960" cy="1755135"/>
          </a:xfrm>
        </p:grpSpPr>
        <p:grpSp>
          <p:nvGrpSpPr>
            <p:cNvPr id="33809" name="Group 24">
              <a:extLst>
                <a:ext uri="{FF2B5EF4-FFF2-40B4-BE49-F238E27FC236}">
                  <a16:creationId xmlns:a16="http://schemas.microsoft.com/office/drawing/2014/main" id="{86D746B9-EE2C-3146-9FEF-8471FD30D937}"/>
                </a:ext>
              </a:extLst>
            </p:cNvPr>
            <p:cNvGrpSpPr>
              <a:grpSpLocks/>
            </p:cNvGrpSpPr>
            <p:nvPr/>
          </p:nvGrpSpPr>
          <p:grpSpPr bwMode="auto">
            <a:xfrm>
              <a:off x="1520398" y="3875418"/>
              <a:ext cx="5030951" cy="1206614"/>
              <a:chOff x="1520398" y="3875418"/>
              <a:chExt cx="5030951" cy="1206614"/>
            </a:xfrm>
          </p:grpSpPr>
          <p:grpSp>
            <p:nvGrpSpPr>
              <p:cNvPr id="33812" name="Group 23">
                <a:extLst>
                  <a:ext uri="{FF2B5EF4-FFF2-40B4-BE49-F238E27FC236}">
                    <a16:creationId xmlns:a16="http://schemas.microsoft.com/office/drawing/2014/main" id="{6BAC7294-2990-8649-A973-4DDF2E5EAEB0}"/>
                  </a:ext>
                </a:extLst>
              </p:cNvPr>
              <p:cNvGrpSpPr>
                <a:grpSpLocks/>
              </p:cNvGrpSpPr>
              <p:nvPr/>
            </p:nvGrpSpPr>
            <p:grpSpPr bwMode="auto">
              <a:xfrm>
                <a:off x="1520398" y="3875418"/>
                <a:ext cx="4740063" cy="1138777"/>
                <a:chOff x="1520398" y="3875418"/>
                <a:chExt cx="4740063" cy="1138777"/>
              </a:xfrm>
            </p:grpSpPr>
            <p:sp>
              <p:nvSpPr>
                <p:cNvPr id="18" name="Freeform 17">
                  <a:extLst>
                    <a:ext uri="{FF2B5EF4-FFF2-40B4-BE49-F238E27FC236}">
                      <a16:creationId xmlns:a16="http://schemas.microsoft.com/office/drawing/2014/main" id="{21D513AF-EC14-DB4F-B539-2F5C39543EBA}"/>
                    </a:ext>
                  </a:extLst>
                </p:cNvPr>
                <p:cNvSpPr/>
                <p:nvPr/>
              </p:nvSpPr>
              <p:spPr>
                <a:xfrm>
                  <a:off x="1520394" y="3874709"/>
                  <a:ext cx="2356196" cy="1121029"/>
                </a:xfrm>
                <a:custGeom>
                  <a:avLst/>
                  <a:gdLst>
                    <a:gd name="connsiteX0" fmla="*/ 71548 w 2355126"/>
                    <a:gd name="connsiteY0" fmla="*/ 5963 h 1138777"/>
                    <a:gd name="connsiteX1" fmla="*/ 447176 w 2355126"/>
                    <a:gd name="connsiteY1" fmla="*/ 35773 h 1138777"/>
                    <a:gd name="connsiteX2" fmla="*/ 1132845 w 2355126"/>
                    <a:gd name="connsiteY2" fmla="*/ 41736 h 1138777"/>
                    <a:gd name="connsiteX3" fmla="*/ 1824477 w 2355126"/>
                    <a:gd name="connsiteY3" fmla="*/ 35773 h 1138777"/>
                    <a:gd name="connsiteX4" fmla="*/ 2194142 w 2355126"/>
                    <a:gd name="connsiteY4" fmla="*/ 17887 h 1138777"/>
                    <a:gd name="connsiteX5" fmla="*/ 2295502 w 2355126"/>
                    <a:gd name="connsiteY5" fmla="*/ 0 h 1138777"/>
                    <a:gd name="connsiteX6" fmla="*/ 2313389 w 2355126"/>
                    <a:gd name="connsiteY6" fmla="*/ 339845 h 1138777"/>
                    <a:gd name="connsiteX7" fmla="*/ 2319352 w 2355126"/>
                    <a:gd name="connsiteY7" fmla="*/ 548521 h 1138777"/>
                    <a:gd name="connsiteX8" fmla="*/ 2313389 w 2355126"/>
                    <a:gd name="connsiteY8" fmla="*/ 614105 h 1138777"/>
                    <a:gd name="connsiteX9" fmla="*/ 2337239 w 2355126"/>
                    <a:gd name="connsiteY9" fmla="*/ 876441 h 1138777"/>
                    <a:gd name="connsiteX10" fmla="*/ 2355126 w 2355126"/>
                    <a:gd name="connsiteY10" fmla="*/ 1079155 h 1138777"/>
                    <a:gd name="connsiteX11" fmla="*/ 2182218 w 2355126"/>
                    <a:gd name="connsiteY11" fmla="*/ 1108966 h 1138777"/>
                    <a:gd name="connsiteX12" fmla="*/ 1890063 w 2355126"/>
                    <a:gd name="connsiteY12" fmla="*/ 1114928 h 1138777"/>
                    <a:gd name="connsiteX13" fmla="*/ 1782741 w 2355126"/>
                    <a:gd name="connsiteY13" fmla="*/ 1120891 h 1138777"/>
                    <a:gd name="connsiteX14" fmla="*/ 1210356 w 2355126"/>
                    <a:gd name="connsiteY14" fmla="*/ 1138777 h 1138777"/>
                    <a:gd name="connsiteX15" fmla="*/ 524686 w 2355126"/>
                    <a:gd name="connsiteY15" fmla="*/ 1126853 h 1138777"/>
                    <a:gd name="connsiteX16" fmla="*/ 447176 w 2355126"/>
                    <a:gd name="connsiteY16" fmla="*/ 1120891 h 1138777"/>
                    <a:gd name="connsiteX17" fmla="*/ 172908 w 2355126"/>
                    <a:gd name="connsiteY17" fmla="*/ 1126853 h 1138777"/>
                    <a:gd name="connsiteX18" fmla="*/ 0 w 2355126"/>
                    <a:gd name="connsiteY18" fmla="*/ 1091080 h 1138777"/>
                    <a:gd name="connsiteX19" fmla="*/ 23849 w 2355126"/>
                    <a:gd name="connsiteY19" fmla="*/ 858555 h 1138777"/>
                    <a:gd name="connsiteX20" fmla="*/ 35774 w 2355126"/>
                    <a:gd name="connsiteY20" fmla="*/ 614105 h 1138777"/>
                    <a:gd name="connsiteX21" fmla="*/ 47699 w 2355126"/>
                    <a:gd name="connsiteY21" fmla="*/ 536597 h 1138777"/>
                    <a:gd name="connsiteX22" fmla="*/ 41736 w 2355126"/>
                    <a:gd name="connsiteY22" fmla="*/ 184828 h 1138777"/>
                    <a:gd name="connsiteX23" fmla="*/ 71548 w 2355126"/>
                    <a:gd name="connsiteY23" fmla="*/ 5963 h 113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55126" h="1138777">
                      <a:moveTo>
                        <a:pt x="71548" y="5963"/>
                      </a:moveTo>
                      <a:lnTo>
                        <a:pt x="447176" y="35773"/>
                      </a:lnTo>
                      <a:lnTo>
                        <a:pt x="1132845" y="41736"/>
                      </a:lnTo>
                      <a:lnTo>
                        <a:pt x="1824477" y="35773"/>
                      </a:lnTo>
                      <a:lnTo>
                        <a:pt x="2194142" y="17887"/>
                      </a:lnTo>
                      <a:lnTo>
                        <a:pt x="2295502" y="0"/>
                      </a:lnTo>
                      <a:lnTo>
                        <a:pt x="2313389" y="339845"/>
                      </a:lnTo>
                      <a:lnTo>
                        <a:pt x="2319352" y="548521"/>
                      </a:lnTo>
                      <a:lnTo>
                        <a:pt x="2313389" y="614105"/>
                      </a:lnTo>
                      <a:lnTo>
                        <a:pt x="2337239" y="876441"/>
                      </a:lnTo>
                      <a:lnTo>
                        <a:pt x="2355126" y="1079155"/>
                      </a:lnTo>
                      <a:lnTo>
                        <a:pt x="2182218" y="1108966"/>
                      </a:lnTo>
                      <a:lnTo>
                        <a:pt x="1890063" y="1114928"/>
                      </a:lnTo>
                      <a:lnTo>
                        <a:pt x="1782741" y="1120891"/>
                      </a:lnTo>
                      <a:lnTo>
                        <a:pt x="1210356" y="1138777"/>
                      </a:lnTo>
                      <a:lnTo>
                        <a:pt x="524686" y="1126853"/>
                      </a:lnTo>
                      <a:lnTo>
                        <a:pt x="447176" y="1120891"/>
                      </a:lnTo>
                      <a:lnTo>
                        <a:pt x="172908" y="1126853"/>
                      </a:lnTo>
                      <a:lnTo>
                        <a:pt x="0" y="1091080"/>
                      </a:lnTo>
                      <a:lnTo>
                        <a:pt x="23849" y="858555"/>
                      </a:lnTo>
                      <a:lnTo>
                        <a:pt x="35774" y="614105"/>
                      </a:lnTo>
                      <a:lnTo>
                        <a:pt x="47699" y="536597"/>
                      </a:lnTo>
                      <a:cubicBezTo>
                        <a:pt x="45711" y="419341"/>
                        <a:pt x="41736" y="184828"/>
                        <a:pt x="41736" y="184828"/>
                      </a:cubicBezTo>
                      <a:lnTo>
                        <a:pt x="71548" y="5963"/>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Freeform 18">
                  <a:extLst>
                    <a:ext uri="{FF2B5EF4-FFF2-40B4-BE49-F238E27FC236}">
                      <a16:creationId xmlns:a16="http://schemas.microsoft.com/office/drawing/2014/main" id="{DBDAAF3C-F356-6A46-B21B-ED31426F3A5F}"/>
                    </a:ext>
                  </a:extLst>
                </p:cNvPr>
                <p:cNvSpPr/>
                <p:nvPr/>
              </p:nvSpPr>
              <p:spPr>
                <a:xfrm>
                  <a:off x="4794300" y="4428871"/>
                  <a:ext cx="1484531" cy="530345"/>
                </a:xfrm>
                <a:custGeom>
                  <a:avLst/>
                  <a:gdLst>
                    <a:gd name="connsiteX0" fmla="*/ 0 w 1466736"/>
                    <a:gd name="connsiteY0" fmla="*/ 0 h 530634"/>
                    <a:gd name="connsiteX1" fmla="*/ 1466736 w 1466736"/>
                    <a:gd name="connsiteY1" fmla="*/ 29811 h 530634"/>
                    <a:gd name="connsiteX2" fmla="*/ 1442887 w 1466736"/>
                    <a:gd name="connsiteY2" fmla="*/ 524672 h 530634"/>
                    <a:gd name="connsiteX3" fmla="*/ 0 w 1466736"/>
                    <a:gd name="connsiteY3" fmla="*/ 530634 h 530634"/>
                    <a:gd name="connsiteX4" fmla="*/ 0 w 1466736"/>
                    <a:gd name="connsiteY4" fmla="*/ 0 h 530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736" h="530634">
                      <a:moveTo>
                        <a:pt x="0" y="0"/>
                      </a:moveTo>
                      <a:lnTo>
                        <a:pt x="1466736" y="29811"/>
                      </a:lnTo>
                      <a:lnTo>
                        <a:pt x="1442887" y="524672"/>
                      </a:lnTo>
                      <a:lnTo>
                        <a:pt x="0" y="530634"/>
                      </a:lnTo>
                      <a:lnTo>
                        <a:pt x="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0" name="Straight Connector 19">
                  <a:extLst>
                    <a:ext uri="{FF2B5EF4-FFF2-40B4-BE49-F238E27FC236}">
                      <a16:creationId xmlns:a16="http://schemas.microsoft.com/office/drawing/2014/main" id="{9B25717F-AC4A-EC4D-9EB9-3871A1AC1ED1}"/>
                    </a:ext>
                  </a:extLst>
                </p:cNvPr>
                <p:cNvCxnSpPr/>
                <p:nvPr/>
              </p:nvCxnSpPr>
              <p:spPr>
                <a:xfrm>
                  <a:off x="3292305" y="4381236"/>
                  <a:ext cx="1906868" cy="346153"/>
                </a:xfrm>
                <a:prstGeom prst="line">
                  <a:avLst/>
                </a:prstGeom>
                <a:ln w="127000">
                  <a:solidFill>
                    <a:srgbClr val="FFC8C8"/>
                  </a:solidFill>
                </a:ln>
                <a:effectLst/>
              </p:spPr>
              <p:style>
                <a:lnRef idx="2">
                  <a:schemeClr val="accent1"/>
                </a:lnRef>
                <a:fillRef idx="0">
                  <a:schemeClr val="accent1"/>
                </a:fillRef>
                <a:effectRef idx="1">
                  <a:schemeClr val="accent1"/>
                </a:effectRef>
                <a:fontRef idx="minor">
                  <a:schemeClr val="tx1"/>
                </a:fontRef>
              </p:style>
            </p:cxnSp>
          </p:grpSp>
          <p:sp>
            <p:nvSpPr>
              <p:cNvPr id="33813" name="TextBox 10">
                <a:extLst>
                  <a:ext uri="{FF2B5EF4-FFF2-40B4-BE49-F238E27FC236}">
                    <a16:creationId xmlns:a16="http://schemas.microsoft.com/office/drawing/2014/main" id="{62907038-2B47-9F49-9780-555119223F38}"/>
                  </a:ext>
                </a:extLst>
              </p:cNvPr>
              <p:cNvSpPr txBox="1">
                <a:spLocks noChangeArrowheads="1"/>
              </p:cNvSpPr>
              <p:nvPr/>
            </p:nvSpPr>
            <p:spPr bwMode="auto">
              <a:xfrm>
                <a:off x="4680445" y="4251035"/>
                <a:ext cx="18709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propositions lower down.</a:t>
                </a:r>
              </a:p>
            </p:txBody>
          </p:sp>
        </p:grpSp>
        <p:sp>
          <p:nvSpPr>
            <p:cNvPr id="33810" name="TextBox 9">
              <a:extLst>
                <a:ext uri="{FF2B5EF4-FFF2-40B4-BE49-F238E27FC236}">
                  <a16:creationId xmlns:a16="http://schemas.microsoft.com/office/drawing/2014/main" id="{2C6C27BE-27C0-CB42-B5EB-A74390C0D651}"/>
                </a:ext>
              </a:extLst>
            </p:cNvPr>
            <p:cNvSpPr txBox="1">
              <a:spLocks noChangeArrowheads="1"/>
            </p:cNvSpPr>
            <p:nvPr/>
          </p:nvSpPr>
          <p:spPr bwMode="auto">
            <a:xfrm>
              <a:off x="4936822" y="3326897"/>
              <a:ext cx="19735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can ONLY be supported by</a:t>
              </a:r>
            </a:p>
          </p:txBody>
        </p:sp>
      </p:grpSp>
      <p:grpSp>
        <p:nvGrpSpPr>
          <p:cNvPr id="5" name="Group 22">
            <a:extLst>
              <a:ext uri="{FF2B5EF4-FFF2-40B4-BE49-F238E27FC236}">
                <a16:creationId xmlns:a16="http://schemas.microsoft.com/office/drawing/2014/main" id="{87276DFA-20F6-0448-ACA9-F35D947E1387}"/>
              </a:ext>
            </a:extLst>
          </p:cNvPr>
          <p:cNvGrpSpPr>
            <a:grpSpLocks/>
          </p:cNvGrpSpPr>
          <p:nvPr/>
        </p:nvGrpSpPr>
        <p:grpSpPr bwMode="auto">
          <a:xfrm>
            <a:off x="3562350" y="2373313"/>
            <a:ext cx="4198938" cy="1484312"/>
            <a:chOff x="2039122" y="2372947"/>
            <a:chExt cx="4197490" cy="1484585"/>
          </a:xfrm>
        </p:grpSpPr>
        <p:grpSp>
          <p:nvGrpSpPr>
            <p:cNvPr id="33804" name="Group 21">
              <a:extLst>
                <a:ext uri="{FF2B5EF4-FFF2-40B4-BE49-F238E27FC236}">
                  <a16:creationId xmlns:a16="http://schemas.microsoft.com/office/drawing/2014/main" id="{8838CC9D-D36B-8145-8600-D25CB19EA6F8}"/>
                </a:ext>
              </a:extLst>
            </p:cNvPr>
            <p:cNvGrpSpPr>
              <a:grpSpLocks/>
            </p:cNvGrpSpPr>
            <p:nvPr/>
          </p:nvGrpSpPr>
          <p:grpSpPr bwMode="auto">
            <a:xfrm>
              <a:off x="2039122" y="2551814"/>
              <a:ext cx="4030544" cy="1305718"/>
              <a:chOff x="2039122" y="2551814"/>
              <a:chExt cx="4030544" cy="1305718"/>
            </a:xfrm>
          </p:grpSpPr>
          <p:sp>
            <p:nvSpPr>
              <p:cNvPr id="14" name="Freeform 13">
                <a:extLst>
                  <a:ext uri="{FF2B5EF4-FFF2-40B4-BE49-F238E27FC236}">
                    <a16:creationId xmlns:a16="http://schemas.microsoft.com/office/drawing/2014/main" id="{100B6911-79A3-2148-B9AD-7E28B71E6C7A}"/>
                  </a:ext>
                </a:extLst>
              </p:cNvPr>
              <p:cNvSpPr/>
              <p:nvPr/>
            </p:nvSpPr>
            <p:spPr>
              <a:xfrm>
                <a:off x="2039122" y="3314507"/>
                <a:ext cx="1288606" cy="543025"/>
              </a:xfrm>
              <a:custGeom>
                <a:avLst/>
                <a:gdLst>
                  <a:gd name="connsiteX0" fmla="*/ 17887 w 1287866"/>
                  <a:gd name="connsiteY0" fmla="*/ 5962 h 542559"/>
                  <a:gd name="connsiteX1" fmla="*/ 1264017 w 1287866"/>
                  <a:gd name="connsiteY1" fmla="*/ 0 h 542559"/>
                  <a:gd name="connsiteX2" fmla="*/ 1287866 w 1287866"/>
                  <a:gd name="connsiteY2" fmla="*/ 536597 h 542559"/>
                  <a:gd name="connsiteX3" fmla="*/ 0 w 1287866"/>
                  <a:gd name="connsiteY3" fmla="*/ 542559 h 542559"/>
                  <a:gd name="connsiteX4" fmla="*/ 17887 w 1287866"/>
                  <a:gd name="connsiteY4" fmla="*/ 5962 h 542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866" h="542559">
                    <a:moveTo>
                      <a:pt x="17887" y="5962"/>
                    </a:moveTo>
                    <a:lnTo>
                      <a:pt x="1264017" y="0"/>
                    </a:lnTo>
                    <a:lnTo>
                      <a:pt x="1287866" y="536597"/>
                    </a:lnTo>
                    <a:lnTo>
                      <a:pt x="0" y="542559"/>
                    </a:lnTo>
                    <a:lnTo>
                      <a:pt x="17887" y="5962"/>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Freeform 14">
                <a:extLst>
                  <a:ext uri="{FF2B5EF4-FFF2-40B4-BE49-F238E27FC236}">
                    <a16:creationId xmlns:a16="http://schemas.microsoft.com/office/drawing/2014/main" id="{819F5F8A-4CE2-844D-B22A-EC627460A69F}"/>
                  </a:ext>
                </a:extLst>
              </p:cNvPr>
              <p:cNvSpPr/>
              <p:nvPr/>
            </p:nvSpPr>
            <p:spPr>
              <a:xfrm>
                <a:off x="4740116" y="2552367"/>
                <a:ext cx="1329866" cy="560491"/>
              </a:xfrm>
              <a:custGeom>
                <a:avLst/>
                <a:gdLst>
                  <a:gd name="connsiteX0" fmla="*/ 35774 w 1329602"/>
                  <a:gd name="connsiteY0" fmla="*/ 0 h 560445"/>
                  <a:gd name="connsiteX1" fmla="*/ 1329602 w 1329602"/>
                  <a:gd name="connsiteY1" fmla="*/ 11924 h 560445"/>
                  <a:gd name="connsiteX2" fmla="*/ 1299791 w 1329602"/>
                  <a:gd name="connsiteY2" fmla="*/ 560445 h 560445"/>
                  <a:gd name="connsiteX3" fmla="*/ 0 w 1329602"/>
                  <a:gd name="connsiteY3" fmla="*/ 518710 h 560445"/>
                  <a:gd name="connsiteX4" fmla="*/ 35774 w 1329602"/>
                  <a:gd name="connsiteY4" fmla="*/ 0 h 56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9602" h="560445">
                    <a:moveTo>
                      <a:pt x="35774" y="0"/>
                    </a:moveTo>
                    <a:lnTo>
                      <a:pt x="1329602" y="11924"/>
                    </a:lnTo>
                    <a:lnTo>
                      <a:pt x="1299791" y="560445"/>
                    </a:lnTo>
                    <a:lnTo>
                      <a:pt x="0" y="518710"/>
                    </a:lnTo>
                    <a:lnTo>
                      <a:pt x="35774"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7" name="Straight Connector 16">
                <a:extLst>
                  <a:ext uri="{FF2B5EF4-FFF2-40B4-BE49-F238E27FC236}">
                    <a16:creationId xmlns:a16="http://schemas.microsoft.com/office/drawing/2014/main" id="{6AF9A85F-5B08-CF4F-A9C5-C88C5EB79CDC}"/>
                  </a:ext>
                </a:extLst>
              </p:cNvPr>
              <p:cNvCxnSpPr/>
              <p:nvPr/>
            </p:nvCxnSpPr>
            <p:spPr>
              <a:xfrm flipV="1">
                <a:off x="3135707" y="2838170"/>
                <a:ext cx="1790083" cy="601774"/>
              </a:xfrm>
              <a:prstGeom prst="line">
                <a:avLst/>
              </a:prstGeom>
              <a:ln w="127000">
                <a:solidFill>
                  <a:srgbClr val="C8FFC8"/>
                </a:solidFill>
              </a:ln>
              <a:effectLst/>
            </p:spPr>
            <p:style>
              <a:lnRef idx="2">
                <a:schemeClr val="accent1"/>
              </a:lnRef>
              <a:fillRef idx="0">
                <a:schemeClr val="accent1"/>
              </a:fillRef>
              <a:effectRef idx="1">
                <a:schemeClr val="accent1"/>
              </a:effectRef>
              <a:fontRef idx="minor">
                <a:schemeClr val="tx1"/>
              </a:fontRef>
            </p:style>
          </p:cxnSp>
        </p:grpSp>
        <p:sp>
          <p:nvSpPr>
            <p:cNvPr id="33805" name="TextBox 8">
              <a:extLst>
                <a:ext uri="{FF2B5EF4-FFF2-40B4-BE49-F238E27FC236}">
                  <a16:creationId xmlns:a16="http://schemas.microsoft.com/office/drawing/2014/main" id="{71B1EDAE-CE8F-E241-A4DF-DAB069B43237}"/>
                </a:ext>
              </a:extLst>
            </p:cNvPr>
            <p:cNvSpPr txBox="1">
              <a:spLocks noChangeArrowheads="1"/>
            </p:cNvSpPr>
            <p:nvPr/>
          </p:nvSpPr>
          <p:spPr bwMode="auto">
            <a:xfrm>
              <a:off x="4656590" y="2372947"/>
              <a:ext cx="15800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pitchFamily="2" charset="0"/>
                </a:rPr>
                <a:t>proposition higher up</a:t>
              </a:r>
            </a:p>
          </p:txBody>
        </p:sp>
      </p:grpSp>
      <p:sp>
        <p:nvSpPr>
          <p:cNvPr id="12" name="Freeform 11">
            <a:extLst>
              <a:ext uri="{FF2B5EF4-FFF2-40B4-BE49-F238E27FC236}">
                <a16:creationId xmlns:a16="http://schemas.microsoft.com/office/drawing/2014/main" id="{A45D7DDC-B5BD-AC44-AA75-2FE47CD6A116}"/>
              </a:ext>
            </a:extLst>
          </p:cNvPr>
          <p:cNvSpPr/>
          <p:nvPr/>
        </p:nvSpPr>
        <p:spPr>
          <a:xfrm>
            <a:off x="753005" y="386144"/>
            <a:ext cx="7049559" cy="1204912"/>
          </a:xfrm>
          <a:custGeom>
            <a:avLst/>
            <a:gdLst>
              <a:gd name="connsiteX0" fmla="*/ 256380 w 7953767"/>
              <a:gd name="connsiteY0" fmla="*/ 0 h 1204360"/>
              <a:gd name="connsiteX1" fmla="*/ 0 w 7953767"/>
              <a:gd name="connsiteY1" fmla="*/ 1049344 h 1204360"/>
              <a:gd name="connsiteX2" fmla="*/ 7953767 w 7953767"/>
              <a:gd name="connsiteY2" fmla="*/ 1204360 h 1204360"/>
              <a:gd name="connsiteX3" fmla="*/ 7876256 w 7953767"/>
              <a:gd name="connsiteY3" fmla="*/ 566407 h 1204360"/>
              <a:gd name="connsiteX4" fmla="*/ 256380 w 7953767"/>
              <a:gd name="connsiteY4" fmla="*/ 0 h 120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3767" h="1204360">
                <a:moveTo>
                  <a:pt x="256380" y="0"/>
                </a:moveTo>
                <a:lnTo>
                  <a:pt x="0" y="1049344"/>
                </a:lnTo>
                <a:lnTo>
                  <a:pt x="7953767" y="1204360"/>
                </a:lnTo>
                <a:lnTo>
                  <a:pt x="7876256" y="566407"/>
                </a:lnTo>
                <a:lnTo>
                  <a:pt x="25638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C8DCFF"/>
              </a:solidFill>
            </a:endParaRPr>
          </a:p>
        </p:txBody>
      </p:sp>
      <p:sp>
        <p:nvSpPr>
          <p:cNvPr id="33797" name="Title 1">
            <a:extLst>
              <a:ext uri="{FF2B5EF4-FFF2-40B4-BE49-F238E27FC236}">
                <a16:creationId xmlns:a16="http://schemas.microsoft.com/office/drawing/2014/main" id="{CBC01A9A-A250-574D-91A0-C731D6D0851D}"/>
              </a:ext>
            </a:extLst>
          </p:cNvPr>
          <p:cNvSpPr>
            <a:spLocks noGrp="1"/>
          </p:cNvSpPr>
          <p:nvPr>
            <p:ph type="title"/>
          </p:nvPr>
        </p:nvSpPr>
        <p:spPr>
          <a:xfrm>
            <a:off x="541866" y="249620"/>
            <a:ext cx="8432800" cy="1347787"/>
          </a:xfrm>
        </p:spPr>
        <p:txBody>
          <a:bodyPr/>
          <a:lstStyle/>
          <a:p>
            <a:r>
              <a:rPr lang="en-US" altLang="en-US" sz="3600" dirty="0">
                <a:latin typeface="Times" pitchFamily="2" charset="0"/>
                <a:ea typeface="ＭＳ Ｐゴシック" panose="020B0600070205080204" pitchFamily="34" charset="-128"/>
              </a:rPr>
              <a:t>… </a:t>
            </a:r>
            <a:r>
              <a:rPr lang="en-US" altLang="en-US" sz="3200" dirty="0">
                <a:latin typeface="Times" pitchFamily="2" charset="0"/>
                <a:ea typeface="ＭＳ Ｐゴシック" panose="020B0600070205080204" pitchFamily="34" charset="-128"/>
              </a:rPr>
              <a:t>assumes a</a:t>
            </a:r>
            <a:br>
              <a:rPr lang="en-US" altLang="en-US" sz="3600" dirty="0">
                <a:latin typeface="Times" pitchFamily="2" charset="0"/>
                <a:ea typeface="ＭＳ Ｐゴシック" panose="020B0600070205080204" pitchFamily="34" charset="-128"/>
              </a:rPr>
            </a:br>
            <a:r>
              <a:rPr lang="en-US" altLang="en-US" sz="4000" dirty="0">
                <a:latin typeface="Times" pitchFamily="2" charset="0"/>
                <a:ea typeface="ＭＳ Ｐゴシック" panose="020B0600070205080204" pitchFamily="34" charset="-128"/>
              </a:rPr>
              <a:t>hierarchical view</a:t>
            </a:r>
            <a:r>
              <a:rPr lang="en-US" altLang="en-US" sz="3600" dirty="0">
                <a:latin typeface="Times" pitchFamily="2" charset="0"/>
                <a:ea typeface="ＭＳ Ｐゴシック" panose="020B0600070205080204" pitchFamily="34" charset="-128"/>
              </a:rPr>
              <a:t> </a:t>
            </a:r>
            <a:r>
              <a:rPr lang="en-US" altLang="en-US" sz="2800" dirty="0">
                <a:latin typeface="Times" pitchFamily="2" charset="0"/>
                <a:ea typeface="ＭＳ Ｐゴシック" panose="020B0600070205080204" pitchFamily="34" charset="-128"/>
              </a:rPr>
              <a:t>of inductive support.</a:t>
            </a:r>
            <a:endParaRPr lang="en-US" altLang="en-US" sz="3600" dirty="0">
              <a:latin typeface="Times" pitchFamily="2" charset="0"/>
              <a:ea typeface="ＭＳ Ｐゴシック" panose="020B0600070205080204" pitchFamily="34" charset="-128"/>
            </a:endParaRPr>
          </a:p>
        </p:txBody>
      </p:sp>
      <p:sp>
        <p:nvSpPr>
          <p:cNvPr id="33798" name="Content Placeholder 2">
            <a:extLst>
              <a:ext uri="{FF2B5EF4-FFF2-40B4-BE49-F238E27FC236}">
                <a16:creationId xmlns:a16="http://schemas.microsoft.com/office/drawing/2014/main" id="{C403D889-EC3D-994A-AE3B-B04BC1F14427}"/>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33799" name="Slide Number Placeholder 3">
            <a:extLst>
              <a:ext uri="{FF2B5EF4-FFF2-40B4-BE49-F238E27FC236}">
                <a16:creationId xmlns:a16="http://schemas.microsoft.com/office/drawing/2014/main" id="{8AC279E9-4548-4544-9F0D-40D5C723BB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E1D9426-9D8B-3541-B9CA-6D71B3259F8E}" type="slidenum">
              <a:rPr lang="en-US" altLang="en-US" sz="1200">
                <a:solidFill>
                  <a:srgbClr val="898989"/>
                </a:solidFill>
                <a:latin typeface="Times" pitchFamily="2" charset="0"/>
              </a:rPr>
              <a:pPr eaLnBrk="1" hangingPunct="1"/>
              <a:t>7</a:t>
            </a:fld>
            <a:endParaRPr lang="en-US" altLang="en-US" sz="1200">
              <a:solidFill>
                <a:srgbClr val="898989"/>
              </a:solidFill>
              <a:latin typeface="Times" pitchFamily="2" charset="0"/>
            </a:endParaRPr>
          </a:p>
        </p:txBody>
      </p:sp>
      <p:pic>
        <p:nvPicPr>
          <p:cNvPr id="33800" name="Picture 4" descr="tower.png">
            <a:extLst>
              <a:ext uri="{FF2B5EF4-FFF2-40B4-BE49-F238E27FC236}">
                <a16:creationId xmlns:a16="http://schemas.microsoft.com/office/drawing/2014/main" id="{FE23C060-EBAD-2145-AD84-075266F76C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8113" y="2022476"/>
            <a:ext cx="3073400"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Box 5">
            <a:extLst>
              <a:ext uri="{FF2B5EF4-FFF2-40B4-BE49-F238E27FC236}">
                <a16:creationId xmlns:a16="http://schemas.microsoft.com/office/drawing/2014/main" id="{D32AF55B-0EE8-B04D-BC67-3B06FBF3139E}"/>
              </a:ext>
            </a:extLst>
          </p:cNvPr>
          <p:cNvSpPr txBox="1">
            <a:spLocks noChangeArrowheads="1"/>
          </p:cNvSpPr>
          <p:nvPr/>
        </p:nvSpPr>
        <p:spPr bwMode="auto">
          <a:xfrm>
            <a:off x="2943226" y="5294314"/>
            <a:ext cx="29081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latin typeface="Times" pitchFamily="2" charset="0"/>
              </a:rPr>
              <a:t>observational bedrock</a:t>
            </a:r>
          </a:p>
        </p:txBody>
      </p:sp>
      <p:sp>
        <p:nvSpPr>
          <p:cNvPr id="8" name="Up Arrow 7">
            <a:extLst>
              <a:ext uri="{FF2B5EF4-FFF2-40B4-BE49-F238E27FC236}">
                <a16:creationId xmlns:a16="http://schemas.microsoft.com/office/drawing/2014/main" id="{EB708661-DF5C-C449-BAC2-4F60CF9F4664}"/>
              </a:ext>
            </a:extLst>
          </p:cNvPr>
          <p:cNvSpPr/>
          <p:nvPr/>
        </p:nvSpPr>
        <p:spPr>
          <a:xfrm>
            <a:off x="918291" y="2302406"/>
            <a:ext cx="642936" cy="1686982"/>
          </a:xfrm>
          <a:prstGeom prst="upArrow">
            <a:avLst>
              <a:gd name="adj1" fmla="val 50000"/>
              <a:gd name="adj2" fmla="val 66216"/>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03" name="TextBox 6">
            <a:extLst>
              <a:ext uri="{FF2B5EF4-FFF2-40B4-BE49-F238E27FC236}">
                <a16:creationId xmlns:a16="http://schemas.microsoft.com/office/drawing/2014/main" id="{A7D446CE-2063-3D48-BA63-998B37D9AA0E}"/>
              </a:ext>
            </a:extLst>
          </p:cNvPr>
          <p:cNvSpPr txBox="1">
            <a:spLocks noChangeArrowheads="1"/>
          </p:cNvSpPr>
          <p:nvPr/>
        </p:nvSpPr>
        <p:spPr bwMode="auto">
          <a:xfrm>
            <a:off x="241221" y="2741435"/>
            <a:ext cx="1790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dirty="0">
                <a:latin typeface="Times" pitchFamily="2" charset="0"/>
              </a:rPr>
              <a:t>propositions of increasing generality</a:t>
            </a:r>
          </a:p>
        </p:txBody>
      </p:sp>
      <p:sp>
        <p:nvSpPr>
          <p:cNvPr id="3" name="TextBox 2">
            <a:extLst>
              <a:ext uri="{FF2B5EF4-FFF2-40B4-BE49-F238E27FC236}">
                <a16:creationId xmlns:a16="http://schemas.microsoft.com/office/drawing/2014/main" id="{B566704F-9D01-3F48-B1B1-419DDCEBD0E6}"/>
              </a:ext>
            </a:extLst>
          </p:cNvPr>
          <p:cNvSpPr txBox="1"/>
          <p:nvPr/>
        </p:nvSpPr>
        <p:spPr>
          <a:xfrm>
            <a:off x="1509156" y="4302484"/>
            <a:ext cx="1432113" cy="523220"/>
          </a:xfrm>
          <a:prstGeom prst="rect">
            <a:avLst/>
          </a:prstGeom>
          <a:noFill/>
        </p:spPr>
        <p:txBody>
          <a:bodyPr wrap="square" rtlCol="0">
            <a:spAutoFit/>
          </a:bodyPr>
          <a:lstStyle/>
          <a:p>
            <a:pPr algn="r"/>
            <a:r>
              <a:rPr lang="en-US" sz="1400" dirty="0">
                <a:latin typeface="Times New Roman" panose="02020603050405020304" pitchFamily="18" charset="0"/>
                <a:cs typeface="Times New Roman" panose="02020603050405020304" pitchFamily="18" charset="0"/>
              </a:rPr>
              <a:t>particular facts of experience</a:t>
            </a:r>
          </a:p>
        </p:txBody>
      </p:sp>
      <p:sp>
        <p:nvSpPr>
          <p:cNvPr id="27" name="TextBox 26">
            <a:extLst>
              <a:ext uri="{FF2B5EF4-FFF2-40B4-BE49-F238E27FC236}">
                <a16:creationId xmlns:a16="http://schemas.microsoft.com/office/drawing/2014/main" id="{4DD8A5F9-2944-0148-8B45-EEEF73E41A90}"/>
              </a:ext>
            </a:extLst>
          </p:cNvPr>
          <p:cNvSpPr txBox="1"/>
          <p:nvPr/>
        </p:nvSpPr>
        <p:spPr>
          <a:xfrm>
            <a:off x="2039938" y="3081565"/>
            <a:ext cx="946150" cy="738664"/>
          </a:xfrm>
          <a:prstGeom prst="rect">
            <a:avLst/>
          </a:prstGeom>
          <a:noFill/>
        </p:spPr>
        <p:txBody>
          <a:bodyPr wrap="square" rtlCol="0">
            <a:spAutoFit/>
          </a:bodyPr>
          <a:lstStyle/>
          <a:p>
            <a:pPr algn="r"/>
            <a:r>
              <a:rPr lang="en-US" sz="1400" dirty="0">
                <a:latin typeface="Times New Roman" panose="02020603050405020304" pitchFamily="18" charset="0"/>
                <a:cs typeface="Times New Roman" panose="02020603050405020304" pitchFamily="18" charset="0"/>
              </a:rPr>
              <a:t>more general facts</a:t>
            </a:r>
          </a:p>
        </p:txBody>
      </p:sp>
      <p:sp>
        <p:nvSpPr>
          <p:cNvPr id="28" name="TextBox 27">
            <a:extLst>
              <a:ext uri="{FF2B5EF4-FFF2-40B4-BE49-F238E27FC236}">
                <a16:creationId xmlns:a16="http://schemas.microsoft.com/office/drawing/2014/main" id="{A12E0C7C-5969-274B-B93F-9633C0E576E3}"/>
              </a:ext>
            </a:extLst>
          </p:cNvPr>
          <p:cNvSpPr txBox="1"/>
          <p:nvPr/>
        </p:nvSpPr>
        <p:spPr>
          <a:xfrm>
            <a:off x="2093304" y="2061275"/>
            <a:ext cx="946150" cy="738664"/>
          </a:xfrm>
          <a:prstGeom prst="rect">
            <a:avLst/>
          </a:prstGeom>
          <a:noFill/>
        </p:spPr>
        <p:txBody>
          <a:bodyPr wrap="square" rtlCol="0">
            <a:spAutoFit/>
          </a:bodyPr>
          <a:lstStyle/>
          <a:p>
            <a:pPr algn="r"/>
            <a:r>
              <a:rPr lang="en-US" sz="1400" dirty="0">
                <a:latin typeface="Times New Roman" panose="02020603050405020304" pitchFamily="18" charset="0"/>
                <a:cs typeface="Times New Roman" panose="02020603050405020304" pitchFamily="18" charset="0"/>
              </a:rPr>
              <a:t>still more general  facts</a:t>
            </a:r>
          </a:p>
        </p:txBody>
      </p:sp>
      <p:grpSp>
        <p:nvGrpSpPr>
          <p:cNvPr id="10" name="Group 9">
            <a:extLst>
              <a:ext uri="{FF2B5EF4-FFF2-40B4-BE49-F238E27FC236}">
                <a16:creationId xmlns:a16="http://schemas.microsoft.com/office/drawing/2014/main" id="{CF9C24AF-E5BC-644D-AFDA-7E737153D1BA}"/>
              </a:ext>
            </a:extLst>
          </p:cNvPr>
          <p:cNvGrpSpPr/>
          <p:nvPr/>
        </p:nvGrpSpPr>
        <p:grpSpPr>
          <a:xfrm>
            <a:off x="7704667" y="4174067"/>
            <a:ext cx="3430612" cy="2133600"/>
            <a:chOff x="7704667" y="4174067"/>
            <a:chExt cx="3430612" cy="2133600"/>
          </a:xfrm>
        </p:grpSpPr>
        <p:sp>
          <p:nvSpPr>
            <p:cNvPr id="9" name="Freeform 8">
              <a:extLst>
                <a:ext uri="{FF2B5EF4-FFF2-40B4-BE49-F238E27FC236}">
                  <a16:creationId xmlns:a16="http://schemas.microsoft.com/office/drawing/2014/main" id="{4AF08F2D-37ED-AE40-9109-2B419E1BDF47}"/>
                </a:ext>
              </a:extLst>
            </p:cNvPr>
            <p:cNvSpPr/>
            <p:nvPr/>
          </p:nvSpPr>
          <p:spPr>
            <a:xfrm>
              <a:off x="7704667" y="4174067"/>
              <a:ext cx="3395133" cy="999066"/>
            </a:xfrm>
            <a:custGeom>
              <a:avLst/>
              <a:gdLst>
                <a:gd name="connsiteX0" fmla="*/ 101600 w 3395133"/>
                <a:gd name="connsiteY0" fmla="*/ 279400 h 999066"/>
                <a:gd name="connsiteX1" fmla="*/ 3395133 w 3395133"/>
                <a:gd name="connsiteY1" fmla="*/ 0 h 999066"/>
                <a:gd name="connsiteX2" fmla="*/ 3251200 w 3395133"/>
                <a:gd name="connsiteY2" fmla="*/ 999066 h 999066"/>
                <a:gd name="connsiteX3" fmla="*/ 0 w 3395133"/>
                <a:gd name="connsiteY3" fmla="*/ 778933 h 999066"/>
                <a:gd name="connsiteX4" fmla="*/ 101600 w 3395133"/>
                <a:gd name="connsiteY4" fmla="*/ 279400 h 999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5133" h="999066">
                  <a:moveTo>
                    <a:pt x="101600" y="279400"/>
                  </a:moveTo>
                  <a:lnTo>
                    <a:pt x="3395133" y="0"/>
                  </a:lnTo>
                  <a:lnTo>
                    <a:pt x="3251200" y="999066"/>
                  </a:lnTo>
                  <a:lnTo>
                    <a:pt x="0" y="778933"/>
                  </a:lnTo>
                  <a:lnTo>
                    <a:pt x="101600" y="279400"/>
                  </a:lnTo>
                  <a:close/>
                </a:path>
              </a:pathLst>
            </a:custGeom>
            <a:solidFill>
              <a:srgbClr val="FF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E8EC1743-910E-9F45-98E4-B4098001F755}"/>
                </a:ext>
              </a:extLst>
            </p:cNvPr>
            <p:cNvSpPr/>
            <p:nvPr/>
          </p:nvSpPr>
          <p:spPr>
            <a:xfrm>
              <a:off x="8085667" y="5825067"/>
              <a:ext cx="2954866" cy="482600"/>
            </a:xfrm>
            <a:custGeom>
              <a:avLst/>
              <a:gdLst>
                <a:gd name="connsiteX0" fmla="*/ 0 w 2954866"/>
                <a:gd name="connsiteY0" fmla="*/ 8466 h 482600"/>
                <a:gd name="connsiteX1" fmla="*/ 2954866 w 2954866"/>
                <a:gd name="connsiteY1" fmla="*/ 0 h 482600"/>
                <a:gd name="connsiteX2" fmla="*/ 2904066 w 2954866"/>
                <a:gd name="connsiteY2" fmla="*/ 482600 h 482600"/>
                <a:gd name="connsiteX3" fmla="*/ 33866 w 2954866"/>
                <a:gd name="connsiteY3" fmla="*/ 381000 h 482600"/>
                <a:gd name="connsiteX4" fmla="*/ 0 w 2954866"/>
                <a:gd name="connsiteY4" fmla="*/ 8466 h 482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4866" h="482600">
                  <a:moveTo>
                    <a:pt x="0" y="8466"/>
                  </a:moveTo>
                  <a:lnTo>
                    <a:pt x="2954866" y="0"/>
                  </a:lnTo>
                  <a:lnTo>
                    <a:pt x="2904066" y="482600"/>
                  </a:lnTo>
                  <a:lnTo>
                    <a:pt x="33866" y="381000"/>
                  </a:lnTo>
                  <a:lnTo>
                    <a:pt x="0" y="8466"/>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AA5C309-9001-A041-80F2-77C69A1A2B98}"/>
                </a:ext>
              </a:extLst>
            </p:cNvPr>
            <p:cNvSpPr txBox="1"/>
            <p:nvPr/>
          </p:nvSpPr>
          <p:spPr>
            <a:xfrm>
              <a:off x="8188880" y="4270843"/>
              <a:ext cx="2946399" cy="1938992"/>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No proposition general enough to support an inductive inference to proposition higher up </a:t>
              </a:r>
            </a:p>
          </p:txBody>
        </p:sp>
      </p:grpSp>
      <p:grpSp>
        <p:nvGrpSpPr>
          <p:cNvPr id="22" name="Group 21">
            <a:extLst>
              <a:ext uri="{FF2B5EF4-FFF2-40B4-BE49-F238E27FC236}">
                <a16:creationId xmlns:a16="http://schemas.microsoft.com/office/drawing/2014/main" id="{79F6A9F5-C82E-5046-A048-90F5F29F3CB8}"/>
              </a:ext>
            </a:extLst>
          </p:cNvPr>
          <p:cNvGrpSpPr/>
          <p:nvPr/>
        </p:nvGrpSpPr>
        <p:grpSpPr>
          <a:xfrm>
            <a:off x="3624263" y="1006876"/>
            <a:ext cx="7649446" cy="1938992"/>
            <a:chOff x="3624263" y="1006876"/>
            <a:chExt cx="7649446" cy="1938992"/>
          </a:xfrm>
        </p:grpSpPr>
        <p:sp>
          <p:nvSpPr>
            <p:cNvPr id="11" name="TextBox 10">
              <a:extLst>
                <a:ext uri="{FF2B5EF4-FFF2-40B4-BE49-F238E27FC236}">
                  <a16:creationId xmlns:a16="http://schemas.microsoft.com/office/drawing/2014/main" id="{BC2F3CF1-A268-6542-87E6-28F51553ECB6}"/>
                </a:ext>
              </a:extLst>
            </p:cNvPr>
            <p:cNvSpPr txBox="1"/>
            <p:nvPr/>
          </p:nvSpPr>
          <p:spPr>
            <a:xfrm>
              <a:off x="8479634" y="1006876"/>
              <a:ext cx="2794075" cy="1938992"/>
            </a:xfrm>
            <a:prstGeom prst="rect">
              <a:avLst/>
            </a:prstGeom>
            <a:noFill/>
          </p:spPr>
          <p:txBody>
            <a:bodyPr wrap="square" rtlCol="0">
              <a:spAutoFit/>
            </a:bodyPr>
            <a:lstStyle/>
            <a:p>
              <a:pPr algn="l"/>
              <a:r>
                <a:rPr lang="en-US" sz="2400" dirty="0">
                  <a:latin typeface="Times New Roman" panose="02020603050405020304" pitchFamily="18" charset="0"/>
                  <a:cs typeface="Times New Roman" panose="02020603050405020304" pitchFamily="18" charset="0"/>
                </a:rPr>
                <a:t>Inference must be warranted by (unsupported) proposition still higher up. </a:t>
              </a:r>
            </a:p>
          </p:txBody>
        </p:sp>
        <p:sp>
          <p:nvSpPr>
            <p:cNvPr id="13" name="Freeform 12">
              <a:extLst>
                <a:ext uri="{FF2B5EF4-FFF2-40B4-BE49-F238E27FC236}">
                  <a16:creationId xmlns:a16="http://schemas.microsoft.com/office/drawing/2014/main" id="{E327AACF-A5A1-7F4F-AD00-C0CBFC15FDEA}"/>
                </a:ext>
              </a:extLst>
            </p:cNvPr>
            <p:cNvSpPr/>
            <p:nvPr/>
          </p:nvSpPr>
          <p:spPr>
            <a:xfrm>
              <a:off x="3624263" y="2142067"/>
              <a:ext cx="1227137" cy="524933"/>
            </a:xfrm>
            <a:custGeom>
              <a:avLst/>
              <a:gdLst>
                <a:gd name="connsiteX0" fmla="*/ 25400 w 1134533"/>
                <a:gd name="connsiteY0" fmla="*/ 8466 h 524933"/>
                <a:gd name="connsiteX1" fmla="*/ 1109133 w 1134533"/>
                <a:gd name="connsiteY1" fmla="*/ 0 h 524933"/>
                <a:gd name="connsiteX2" fmla="*/ 1134533 w 1134533"/>
                <a:gd name="connsiteY2" fmla="*/ 524933 h 524933"/>
                <a:gd name="connsiteX3" fmla="*/ 0 w 1134533"/>
                <a:gd name="connsiteY3" fmla="*/ 516466 h 524933"/>
                <a:gd name="connsiteX4" fmla="*/ 25400 w 1134533"/>
                <a:gd name="connsiteY4" fmla="*/ 8466 h 52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533" h="524933">
                  <a:moveTo>
                    <a:pt x="25400" y="8466"/>
                  </a:moveTo>
                  <a:lnTo>
                    <a:pt x="1109133" y="0"/>
                  </a:lnTo>
                  <a:lnTo>
                    <a:pt x="1134533" y="524933"/>
                  </a:lnTo>
                  <a:lnTo>
                    <a:pt x="0" y="516466"/>
                  </a:lnTo>
                  <a:lnTo>
                    <a:pt x="25400" y="8466"/>
                  </a:lnTo>
                  <a:close/>
                </a:path>
              </a:pathLst>
            </a:custGeom>
            <a:solidFill>
              <a:srgbClr val="FF00FF">
                <a:alpha val="2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03DB6E64-068B-8E4C-89DC-79827C385967}"/>
                </a:ext>
              </a:extLst>
            </p:cNvPr>
            <p:cNvSpPr/>
            <p:nvPr/>
          </p:nvSpPr>
          <p:spPr>
            <a:xfrm>
              <a:off x="8407400" y="1041400"/>
              <a:ext cx="2819400" cy="1880982"/>
            </a:xfrm>
            <a:custGeom>
              <a:avLst/>
              <a:gdLst>
                <a:gd name="connsiteX0" fmla="*/ 160867 w 2819400"/>
                <a:gd name="connsiteY0" fmla="*/ 0 h 1549400"/>
                <a:gd name="connsiteX1" fmla="*/ 2819400 w 2819400"/>
                <a:gd name="connsiteY1" fmla="*/ 152400 h 1549400"/>
                <a:gd name="connsiteX2" fmla="*/ 2353733 w 2819400"/>
                <a:gd name="connsiteY2" fmla="*/ 1515533 h 1549400"/>
                <a:gd name="connsiteX3" fmla="*/ 0 w 2819400"/>
                <a:gd name="connsiteY3" fmla="*/ 1549400 h 1549400"/>
                <a:gd name="connsiteX4" fmla="*/ 160867 w 2819400"/>
                <a:gd name="connsiteY4" fmla="*/ 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400" h="1549400">
                  <a:moveTo>
                    <a:pt x="160867" y="0"/>
                  </a:moveTo>
                  <a:lnTo>
                    <a:pt x="2819400" y="152400"/>
                  </a:lnTo>
                  <a:lnTo>
                    <a:pt x="2353733" y="1515533"/>
                  </a:lnTo>
                  <a:lnTo>
                    <a:pt x="0" y="1549400"/>
                  </a:lnTo>
                  <a:lnTo>
                    <a:pt x="160867" y="0"/>
                  </a:lnTo>
                  <a:close/>
                </a:path>
              </a:pathLst>
            </a:custGeom>
            <a:solidFill>
              <a:srgbClr val="FF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3BE35E11-197B-2444-8048-58C08F90B6CC}"/>
                </a:ext>
              </a:extLst>
            </p:cNvPr>
            <p:cNvSpPr/>
            <p:nvPr/>
          </p:nvSpPr>
          <p:spPr>
            <a:xfrm>
              <a:off x="4817533" y="1854200"/>
              <a:ext cx="3683000" cy="635000"/>
            </a:xfrm>
            <a:custGeom>
              <a:avLst/>
              <a:gdLst>
                <a:gd name="connsiteX0" fmla="*/ 0 w 3683000"/>
                <a:gd name="connsiteY0" fmla="*/ 457200 h 635000"/>
                <a:gd name="connsiteX1" fmla="*/ 3683000 w 3683000"/>
                <a:gd name="connsiteY1" fmla="*/ 0 h 635000"/>
                <a:gd name="connsiteX2" fmla="*/ 3666067 w 3683000"/>
                <a:gd name="connsiteY2" fmla="*/ 186267 h 635000"/>
                <a:gd name="connsiteX3" fmla="*/ 8467 w 3683000"/>
                <a:gd name="connsiteY3" fmla="*/ 635000 h 635000"/>
                <a:gd name="connsiteX4" fmla="*/ 0 w 3683000"/>
                <a:gd name="connsiteY4" fmla="*/ 457200 h 63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000" h="635000">
                  <a:moveTo>
                    <a:pt x="0" y="457200"/>
                  </a:moveTo>
                  <a:lnTo>
                    <a:pt x="3683000" y="0"/>
                  </a:lnTo>
                  <a:lnTo>
                    <a:pt x="3666067" y="186267"/>
                  </a:lnTo>
                  <a:lnTo>
                    <a:pt x="8467" y="635000"/>
                  </a:lnTo>
                  <a:lnTo>
                    <a:pt x="0" y="457200"/>
                  </a:lnTo>
                  <a:close/>
                </a:path>
              </a:pathLst>
            </a:custGeom>
            <a:solidFill>
              <a:srgbClr val="FF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1167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5375595-EEDD-6949-80D7-421B62318988}"/>
              </a:ext>
            </a:extLst>
          </p:cNvPr>
          <p:cNvSpPr/>
          <p:nvPr/>
        </p:nvSpPr>
        <p:spPr>
          <a:xfrm>
            <a:off x="4385733" y="541867"/>
            <a:ext cx="6138334" cy="5994400"/>
          </a:xfrm>
          <a:custGeom>
            <a:avLst/>
            <a:gdLst>
              <a:gd name="connsiteX0" fmla="*/ 3369734 w 6138334"/>
              <a:gd name="connsiteY0" fmla="*/ 0 h 5994400"/>
              <a:gd name="connsiteX1" fmla="*/ 6138334 w 6138334"/>
              <a:gd name="connsiteY1" fmla="*/ 2565400 h 5994400"/>
              <a:gd name="connsiteX2" fmla="*/ 2717800 w 6138334"/>
              <a:gd name="connsiteY2" fmla="*/ 5994400 h 5994400"/>
              <a:gd name="connsiteX3" fmla="*/ 0 w 6138334"/>
              <a:gd name="connsiteY3" fmla="*/ 3979333 h 5994400"/>
              <a:gd name="connsiteX4" fmla="*/ 3369734 w 6138334"/>
              <a:gd name="connsiteY4" fmla="*/ 0 h 599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334" h="5994400">
                <a:moveTo>
                  <a:pt x="3369734" y="0"/>
                </a:moveTo>
                <a:lnTo>
                  <a:pt x="6138334" y="2565400"/>
                </a:lnTo>
                <a:lnTo>
                  <a:pt x="2717800" y="5994400"/>
                </a:lnTo>
                <a:lnTo>
                  <a:pt x="0" y="3979333"/>
                </a:lnTo>
                <a:lnTo>
                  <a:pt x="3369734"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53593-927E-3245-A4E3-946CD38A3AC5}"/>
              </a:ext>
            </a:extLst>
          </p:cNvPr>
          <p:cNvSpPr>
            <a:spLocks noGrp="1"/>
          </p:cNvSpPr>
          <p:nvPr>
            <p:ph type="title"/>
          </p:nvPr>
        </p:nvSpPr>
        <p:spPr>
          <a:xfrm>
            <a:off x="2156360" y="2467058"/>
            <a:ext cx="7593281" cy="1325563"/>
          </a:xfrm>
        </p:spPr>
        <p:txBody>
          <a:bodyPr>
            <a:noAutofit/>
          </a:bodyPr>
          <a:lstStyle/>
          <a:p>
            <a:pPr algn="ctr"/>
            <a:r>
              <a:rPr lang="en-US" sz="6000" i="1" dirty="0">
                <a:latin typeface="Times New Roman" panose="02020603050405020304" pitchFamily="18" charset="0"/>
                <a:cs typeface="Times New Roman" panose="02020603050405020304" pitchFamily="18" charset="0"/>
              </a:rPr>
              <a:t>1. Relations of inductive support have a non-hierarchical structure.</a:t>
            </a:r>
          </a:p>
        </p:txBody>
      </p:sp>
      <p:sp>
        <p:nvSpPr>
          <p:cNvPr id="3" name="Content Placeholder 2">
            <a:extLst>
              <a:ext uri="{FF2B5EF4-FFF2-40B4-BE49-F238E27FC236}">
                <a16:creationId xmlns:a16="http://schemas.microsoft.com/office/drawing/2014/main" id="{A4541965-86A7-5746-A2E3-B03D59BFEFA8}"/>
              </a:ext>
            </a:extLst>
          </p:cNvPr>
          <p:cNvSpPr>
            <a:spLocks noGrp="1"/>
          </p:cNvSpPr>
          <p:nvPr>
            <p:ph idx="1"/>
          </p:nvPr>
        </p:nvSpPr>
        <p:spPr/>
        <p:txBody>
          <a:bodyPr>
            <a:normAutofit fontScale="85000" lnSpcReduction="20000"/>
          </a:bodyPr>
          <a:lstStyle/>
          <a:p>
            <a:endParaRPr lang="en-US"/>
          </a:p>
        </p:txBody>
      </p:sp>
      <p:sp>
        <p:nvSpPr>
          <p:cNvPr id="4" name="Slide Number Placeholder 3">
            <a:extLst>
              <a:ext uri="{FF2B5EF4-FFF2-40B4-BE49-F238E27FC236}">
                <a16:creationId xmlns:a16="http://schemas.microsoft.com/office/drawing/2014/main" id="{20D3E4C5-3D0A-184B-A225-A383A25160C5}"/>
              </a:ext>
            </a:extLst>
          </p:cNvPr>
          <p:cNvSpPr>
            <a:spLocks noGrp="1"/>
          </p:cNvSpPr>
          <p:nvPr>
            <p:ph type="sldNum" sz="quarter" idx="12"/>
          </p:nvPr>
        </p:nvSpPr>
        <p:spPr/>
        <p:txBody>
          <a:bodyPr/>
          <a:lstStyle/>
          <a:p>
            <a:fld id="{CB860DB4-DA91-A242-80F5-80596C699FC7}" type="slidenum">
              <a:rPr lang="en-US" smtClean="0"/>
              <a:t>8</a:t>
            </a:fld>
            <a:endParaRPr lang="en-US"/>
          </a:p>
        </p:txBody>
      </p:sp>
    </p:spTree>
    <p:extLst>
      <p:ext uri="{BB962C8B-B14F-4D97-AF65-F5344CB8AC3E}">
        <p14:creationId xmlns:p14="http://schemas.microsoft.com/office/powerpoint/2010/main" val="40731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D4DFD14-FF6A-D84C-92CD-0760F4C9A99F}"/>
              </a:ext>
            </a:extLst>
          </p:cNvPr>
          <p:cNvSpPr/>
          <p:nvPr/>
        </p:nvSpPr>
        <p:spPr>
          <a:xfrm>
            <a:off x="685800" y="420747"/>
            <a:ext cx="10541000" cy="544453"/>
          </a:xfrm>
          <a:custGeom>
            <a:avLst/>
            <a:gdLst>
              <a:gd name="connsiteX0" fmla="*/ 660400 w 10541000"/>
              <a:gd name="connsiteY0" fmla="*/ 0 h 694267"/>
              <a:gd name="connsiteX1" fmla="*/ 660400 w 10541000"/>
              <a:gd name="connsiteY1" fmla="*/ 0 h 694267"/>
              <a:gd name="connsiteX2" fmla="*/ 1024467 w 10541000"/>
              <a:gd name="connsiteY2" fmla="*/ 8467 h 694267"/>
              <a:gd name="connsiteX3" fmla="*/ 10414000 w 10541000"/>
              <a:gd name="connsiteY3" fmla="*/ 262467 h 694267"/>
              <a:gd name="connsiteX4" fmla="*/ 10541000 w 10541000"/>
              <a:gd name="connsiteY4" fmla="*/ 618067 h 694267"/>
              <a:gd name="connsiteX5" fmla="*/ 0 w 10541000"/>
              <a:gd name="connsiteY5" fmla="*/ 694267 h 694267"/>
              <a:gd name="connsiteX6" fmla="*/ 660400 w 10541000"/>
              <a:gd name="connsiteY6" fmla="*/ 0 h 6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1000" h="694267">
                <a:moveTo>
                  <a:pt x="660400" y="0"/>
                </a:moveTo>
                <a:lnTo>
                  <a:pt x="660400" y="0"/>
                </a:lnTo>
                <a:cubicBezTo>
                  <a:pt x="854884" y="14961"/>
                  <a:pt x="733670" y="8467"/>
                  <a:pt x="1024467" y="8467"/>
                </a:cubicBezTo>
                <a:lnTo>
                  <a:pt x="10414000" y="262467"/>
                </a:lnTo>
                <a:lnTo>
                  <a:pt x="10541000" y="618067"/>
                </a:lnTo>
                <a:lnTo>
                  <a:pt x="0" y="694267"/>
                </a:lnTo>
                <a:lnTo>
                  <a:pt x="660400" y="0"/>
                </a:lnTo>
                <a:close/>
              </a:path>
            </a:pathLst>
          </a:custGeom>
          <a:solidFill>
            <a:srgbClr val="C8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3">
            <a:extLst>
              <a:ext uri="{FF2B5EF4-FFF2-40B4-BE49-F238E27FC236}">
                <a16:creationId xmlns:a16="http://schemas.microsoft.com/office/drawing/2014/main" id="{B228BD9B-9879-6846-833A-E4A27E0419CA}"/>
              </a:ext>
            </a:extLst>
          </p:cNvPr>
          <p:cNvGrpSpPr>
            <a:grpSpLocks/>
          </p:cNvGrpSpPr>
          <p:nvPr/>
        </p:nvGrpSpPr>
        <p:grpSpPr bwMode="auto">
          <a:xfrm>
            <a:off x="4743450" y="2330451"/>
            <a:ext cx="3651250" cy="2733675"/>
            <a:chOff x="3219666" y="2331213"/>
            <a:chExt cx="3651157" cy="2732933"/>
          </a:xfrm>
        </p:grpSpPr>
        <p:grpSp>
          <p:nvGrpSpPr>
            <p:cNvPr id="35861" name="Group 24">
              <a:extLst>
                <a:ext uri="{FF2B5EF4-FFF2-40B4-BE49-F238E27FC236}">
                  <a16:creationId xmlns:a16="http://schemas.microsoft.com/office/drawing/2014/main" id="{10805346-23DE-0246-8C62-B9F7D2DBC797}"/>
                </a:ext>
              </a:extLst>
            </p:cNvPr>
            <p:cNvGrpSpPr>
              <a:grpSpLocks/>
            </p:cNvGrpSpPr>
            <p:nvPr/>
          </p:nvGrpSpPr>
          <p:grpSpPr bwMode="auto">
            <a:xfrm>
              <a:off x="3219666" y="2873772"/>
              <a:ext cx="3651157" cy="2190374"/>
              <a:chOff x="3219666" y="2873772"/>
              <a:chExt cx="3651157" cy="2190374"/>
            </a:xfrm>
          </p:grpSpPr>
          <p:grpSp>
            <p:nvGrpSpPr>
              <p:cNvPr id="35863" name="Group 23">
                <a:extLst>
                  <a:ext uri="{FF2B5EF4-FFF2-40B4-BE49-F238E27FC236}">
                    <a16:creationId xmlns:a16="http://schemas.microsoft.com/office/drawing/2014/main" id="{122827CF-5A6B-EC49-8DCC-20BC8962639A}"/>
                  </a:ext>
                </a:extLst>
              </p:cNvPr>
              <p:cNvGrpSpPr>
                <a:grpSpLocks/>
              </p:cNvGrpSpPr>
              <p:nvPr/>
            </p:nvGrpSpPr>
            <p:grpSpPr bwMode="auto">
              <a:xfrm>
                <a:off x="3219666" y="2873772"/>
                <a:ext cx="3356800" cy="2188121"/>
                <a:chOff x="3219666" y="2873772"/>
                <a:chExt cx="3356800" cy="2188121"/>
              </a:xfrm>
            </p:grpSpPr>
            <p:sp>
              <p:nvSpPr>
                <p:cNvPr id="19" name="Freeform 18">
                  <a:extLst>
                    <a:ext uri="{FF2B5EF4-FFF2-40B4-BE49-F238E27FC236}">
                      <a16:creationId xmlns:a16="http://schemas.microsoft.com/office/drawing/2014/main" id="{C1D811FA-26A3-7247-85FD-9F6BFBC5173B}"/>
                    </a:ext>
                  </a:extLst>
                </p:cNvPr>
                <p:cNvSpPr/>
                <p:nvPr/>
              </p:nvSpPr>
              <p:spPr>
                <a:xfrm>
                  <a:off x="3219666" y="2873991"/>
                  <a:ext cx="661971" cy="888759"/>
                </a:xfrm>
                <a:custGeom>
                  <a:avLst/>
                  <a:gdLst>
                    <a:gd name="connsiteX0" fmla="*/ 0 w 661820"/>
                    <a:gd name="connsiteY0" fmla="*/ 113281 h 888365"/>
                    <a:gd name="connsiteX1" fmla="*/ 83473 w 661820"/>
                    <a:gd name="connsiteY1" fmla="*/ 113281 h 888365"/>
                    <a:gd name="connsiteX2" fmla="*/ 417364 w 661820"/>
                    <a:gd name="connsiteY2" fmla="*/ 0 h 888365"/>
                    <a:gd name="connsiteX3" fmla="*/ 560460 w 661820"/>
                    <a:gd name="connsiteY3" fmla="*/ 381579 h 888365"/>
                    <a:gd name="connsiteX4" fmla="*/ 661820 w 661820"/>
                    <a:gd name="connsiteY4" fmla="*/ 822781 h 888365"/>
                    <a:gd name="connsiteX5" fmla="*/ 292155 w 661820"/>
                    <a:gd name="connsiteY5" fmla="*/ 888365 h 888365"/>
                    <a:gd name="connsiteX6" fmla="*/ 202720 w 661820"/>
                    <a:gd name="connsiteY6" fmla="*/ 870478 h 888365"/>
                    <a:gd name="connsiteX7" fmla="*/ 119247 w 661820"/>
                    <a:gd name="connsiteY7" fmla="*/ 441201 h 888365"/>
                    <a:gd name="connsiteX8" fmla="*/ 0 w 661820"/>
                    <a:gd name="connsiteY8" fmla="*/ 113281 h 88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820" h="888365">
                      <a:moveTo>
                        <a:pt x="0" y="113281"/>
                      </a:moveTo>
                      <a:lnTo>
                        <a:pt x="83473" y="113281"/>
                      </a:lnTo>
                      <a:lnTo>
                        <a:pt x="417364" y="0"/>
                      </a:lnTo>
                      <a:lnTo>
                        <a:pt x="560460" y="381579"/>
                      </a:lnTo>
                      <a:lnTo>
                        <a:pt x="661820" y="822781"/>
                      </a:lnTo>
                      <a:lnTo>
                        <a:pt x="292155" y="888365"/>
                      </a:lnTo>
                      <a:lnTo>
                        <a:pt x="202720" y="870478"/>
                      </a:lnTo>
                      <a:lnTo>
                        <a:pt x="119247" y="441201"/>
                      </a:lnTo>
                      <a:lnTo>
                        <a:pt x="0" y="113281"/>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Freeform 19">
                  <a:extLst>
                    <a:ext uri="{FF2B5EF4-FFF2-40B4-BE49-F238E27FC236}">
                      <a16:creationId xmlns:a16="http://schemas.microsoft.com/office/drawing/2014/main" id="{DB116228-C56C-D242-A64E-609D6C524D4D}"/>
                    </a:ext>
                  </a:extLst>
                </p:cNvPr>
                <p:cNvSpPr/>
                <p:nvPr/>
              </p:nvSpPr>
              <p:spPr>
                <a:xfrm>
                  <a:off x="5080168" y="4418210"/>
                  <a:ext cx="1496975" cy="644350"/>
                </a:xfrm>
                <a:custGeom>
                  <a:avLst/>
                  <a:gdLst>
                    <a:gd name="connsiteX0" fmla="*/ 47699 w 1496549"/>
                    <a:gd name="connsiteY0" fmla="*/ 0 h 643916"/>
                    <a:gd name="connsiteX1" fmla="*/ 1496549 w 1496549"/>
                    <a:gd name="connsiteY1" fmla="*/ 47697 h 643916"/>
                    <a:gd name="connsiteX2" fmla="*/ 1425000 w 1496549"/>
                    <a:gd name="connsiteY2" fmla="*/ 643916 h 643916"/>
                    <a:gd name="connsiteX3" fmla="*/ 0 w 1496549"/>
                    <a:gd name="connsiteY3" fmla="*/ 524672 h 643916"/>
                    <a:gd name="connsiteX4" fmla="*/ 47699 w 1496549"/>
                    <a:gd name="connsiteY4" fmla="*/ 0 h 643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549" h="643916">
                      <a:moveTo>
                        <a:pt x="47699" y="0"/>
                      </a:moveTo>
                      <a:lnTo>
                        <a:pt x="1496549" y="47697"/>
                      </a:lnTo>
                      <a:lnTo>
                        <a:pt x="1425000" y="643916"/>
                      </a:lnTo>
                      <a:lnTo>
                        <a:pt x="0" y="524672"/>
                      </a:lnTo>
                      <a:lnTo>
                        <a:pt x="47699"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1" name="Straight Connector 20">
                  <a:extLst>
                    <a:ext uri="{FF2B5EF4-FFF2-40B4-BE49-F238E27FC236}">
                      <a16:creationId xmlns:a16="http://schemas.microsoft.com/office/drawing/2014/main" id="{1169E20C-8573-C045-BF57-DF1109A4A356}"/>
                    </a:ext>
                  </a:extLst>
                </p:cNvPr>
                <p:cNvCxnSpPr/>
                <p:nvPr/>
              </p:nvCxnSpPr>
              <p:spPr>
                <a:xfrm>
                  <a:off x="3694317" y="3623088"/>
                  <a:ext cx="1797004" cy="1123645"/>
                </a:xfrm>
                <a:prstGeom prst="line">
                  <a:avLst/>
                </a:prstGeom>
                <a:ln w="127000">
                  <a:solidFill>
                    <a:srgbClr val="FFC8C8"/>
                  </a:solidFill>
                </a:ln>
                <a:effectLst/>
              </p:spPr>
              <p:style>
                <a:lnRef idx="2">
                  <a:schemeClr val="accent1"/>
                </a:lnRef>
                <a:fillRef idx="0">
                  <a:schemeClr val="accent1"/>
                </a:fillRef>
                <a:effectRef idx="1">
                  <a:schemeClr val="accent1"/>
                </a:effectRef>
                <a:fontRef idx="minor">
                  <a:schemeClr val="tx1"/>
                </a:fontRef>
              </p:style>
            </p:cxnSp>
          </p:grpSp>
          <p:sp>
            <p:nvSpPr>
              <p:cNvPr id="35864" name="TextBox 11">
                <a:extLst>
                  <a:ext uri="{FF2B5EF4-FFF2-40B4-BE49-F238E27FC236}">
                    <a16:creationId xmlns:a16="http://schemas.microsoft.com/office/drawing/2014/main" id="{EBDB1E76-FD3D-644B-B94A-61730A4CB2BA}"/>
                  </a:ext>
                </a:extLst>
              </p:cNvPr>
              <p:cNvSpPr txBox="1">
                <a:spLocks noChangeArrowheads="1"/>
              </p:cNvSpPr>
              <p:nvPr/>
            </p:nvSpPr>
            <p:spPr bwMode="auto">
              <a:xfrm>
                <a:off x="5014331" y="4233149"/>
                <a:ext cx="18564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propositions below</a:t>
                </a:r>
              </a:p>
            </p:txBody>
          </p:sp>
        </p:grpSp>
        <p:sp>
          <p:nvSpPr>
            <p:cNvPr id="35862" name="TextBox 9">
              <a:extLst>
                <a:ext uri="{FF2B5EF4-FFF2-40B4-BE49-F238E27FC236}">
                  <a16:creationId xmlns:a16="http://schemas.microsoft.com/office/drawing/2014/main" id="{9E17BB34-860C-8A4E-B37B-9C14DFD74815}"/>
                </a:ext>
              </a:extLst>
            </p:cNvPr>
            <p:cNvSpPr txBox="1">
              <a:spLocks noChangeArrowheads="1"/>
            </p:cNvSpPr>
            <p:nvPr/>
          </p:nvSpPr>
          <p:spPr bwMode="auto">
            <a:xfrm>
              <a:off x="5348223" y="2331213"/>
              <a:ext cx="13835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supported by</a:t>
              </a:r>
            </a:p>
          </p:txBody>
        </p:sp>
      </p:grpSp>
      <p:grpSp>
        <p:nvGrpSpPr>
          <p:cNvPr id="5" name="Group 32">
            <a:extLst>
              <a:ext uri="{FF2B5EF4-FFF2-40B4-BE49-F238E27FC236}">
                <a16:creationId xmlns:a16="http://schemas.microsoft.com/office/drawing/2014/main" id="{D2F6013E-29EC-9649-8E14-5F8AE41675A5}"/>
              </a:ext>
            </a:extLst>
          </p:cNvPr>
          <p:cNvGrpSpPr>
            <a:grpSpLocks/>
          </p:cNvGrpSpPr>
          <p:nvPr/>
        </p:nvGrpSpPr>
        <p:grpSpPr bwMode="auto">
          <a:xfrm>
            <a:off x="3646489" y="1789113"/>
            <a:ext cx="5062537" cy="2271712"/>
            <a:chOff x="2122595" y="1788655"/>
            <a:chExt cx="5062030" cy="2271587"/>
          </a:xfrm>
        </p:grpSpPr>
        <p:grpSp>
          <p:nvGrpSpPr>
            <p:cNvPr id="35856" name="Group 31">
              <a:extLst>
                <a:ext uri="{FF2B5EF4-FFF2-40B4-BE49-F238E27FC236}">
                  <a16:creationId xmlns:a16="http://schemas.microsoft.com/office/drawing/2014/main" id="{50CAD91E-D988-B948-A6B3-ED22F38DBCD8}"/>
                </a:ext>
              </a:extLst>
            </p:cNvPr>
            <p:cNvGrpSpPr>
              <a:grpSpLocks/>
            </p:cNvGrpSpPr>
            <p:nvPr/>
          </p:nvGrpSpPr>
          <p:grpSpPr bwMode="auto">
            <a:xfrm>
              <a:off x="2122595" y="1788655"/>
              <a:ext cx="4430021" cy="1913860"/>
              <a:chOff x="2122595" y="1788655"/>
              <a:chExt cx="4430021" cy="1913860"/>
            </a:xfrm>
          </p:grpSpPr>
          <p:cxnSp>
            <p:nvCxnSpPr>
              <p:cNvPr id="22" name="Straight Connector 21">
                <a:extLst>
                  <a:ext uri="{FF2B5EF4-FFF2-40B4-BE49-F238E27FC236}">
                    <a16:creationId xmlns:a16="http://schemas.microsoft.com/office/drawing/2014/main" id="{AC161FF4-F3E9-6C4C-B46D-E7593A53E363}"/>
                  </a:ext>
                </a:extLst>
              </p:cNvPr>
              <p:cNvCxnSpPr/>
              <p:nvPr/>
            </p:nvCxnSpPr>
            <p:spPr>
              <a:xfrm>
                <a:off x="2921027" y="2134711"/>
                <a:ext cx="2415933" cy="1228658"/>
              </a:xfrm>
              <a:prstGeom prst="line">
                <a:avLst/>
              </a:prstGeom>
              <a:ln w="127000">
                <a:solidFill>
                  <a:srgbClr val="FFCAFF"/>
                </a:solidFill>
              </a:ln>
              <a:effectLst/>
            </p:spPr>
            <p:style>
              <a:lnRef idx="2">
                <a:schemeClr val="accent1"/>
              </a:lnRef>
              <a:fillRef idx="0">
                <a:schemeClr val="accent1"/>
              </a:fillRef>
              <a:effectRef idx="1">
                <a:schemeClr val="accent1"/>
              </a:effectRef>
              <a:fontRef idx="minor">
                <a:schemeClr val="tx1"/>
              </a:fontRef>
            </p:style>
          </p:cxnSp>
          <p:sp>
            <p:nvSpPr>
              <p:cNvPr id="27" name="Freeform 26">
                <a:extLst>
                  <a:ext uri="{FF2B5EF4-FFF2-40B4-BE49-F238E27FC236}">
                    <a16:creationId xmlns:a16="http://schemas.microsoft.com/office/drawing/2014/main" id="{736417CC-3F0C-374B-B630-D27175AE4426}"/>
                  </a:ext>
                </a:extLst>
              </p:cNvPr>
              <p:cNvSpPr/>
              <p:nvPr/>
            </p:nvSpPr>
            <p:spPr>
              <a:xfrm>
                <a:off x="2122595" y="1788655"/>
                <a:ext cx="1282571" cy="822280"/>
              </a:xfrm>
              <a:custGeom>
                <a:avLst/>
                <a:gdLst>
                  <a:gd name="connsiteX0" fmla="*/ 0 w 1281903"/>
                  <a:gd name="connsiteY0" fmla="*/ 23848 h 822781"/>
                  <a:gd name="connsiteX1" fmla="*/ 339853 w 1281903"/>
                  <a:gd name="connsiteY1" fmla="*/ 0 h 822781"/>
                  <a:gd name="connsiteX2" fmla="*/ 649895 w 1281903"/>
                  <a:gd name="connsiteY2" fmla="*/ 77508 h 822781"/>
                  <a:gd name="connsiteX3" fmla="*/ 989749 w 1281903"/>
                  <a:gd name="connsiteY3" fmla="*/ 286184 h 822781"/>
                  <a:gd name="connsiteX4" fmla="*/ 1204393 w 1281903"/>
                  <a:gd name="connsiteY4" fmla="*/ 512747 h 822781"/>
                  <a:gd name="connsiteX5" fmla="*/ 1281903 w 1281903"/>
                  <a:gd name="connsiteY5" fmla="*/ 643915 h 822781"/>
                  <a:gd name="connsiteX6" fmla="*/ 977824 w 1281903"/>
                  <a:gd name="connsiteY6" fmla="*/ 822781 h 822781"/>
                  <a:gd name="connsiteX7" fmla="*/ 864539 w 1281903"/>
                  <a:gd name="connsiteY7" fmla="*/ 787008 h 822781"/>
                  <a:gd name="connsiteX8" fmla="*/ 739330 w 1281903"/>
                  <a:gd name="connsiteY8" fmla="*/ 590256 h 822781"/>
                  <a:gd name="connsiteX9" fmla="*/ 679707 w 1281903"/>
                  <a:gd name="connsiteY9" fmla="*/ 560445 h 822781"/>
                  <a:gd name="connsiteX10" fmla="*/ 500836 w 1281903"/>
                  <a:gd name="connsiteY10" fmla="*/ 471012 h 822781"/>
                  <a:gd name="connsiteX11" fmla="*/ 459100 w 1281903"/>
                  <a:gd name="connsiteY11" fmla="*/ 459088 h 822781"/>
                  <a:gd name="connsiteX12" fmla="*/ 232531 w 1281903"/>
                  <a:gd name="connsiteY12" fmla="*/ 453125 h 822781"/>
                  <a:gd name="connsiteX13" fmla="*/ 0 w 1281903"/>
                  <a:gd name="connsiteY13" fmla="*/ 23848 h 82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1903" h="822781">
                    <a:moveTo>
                      <a:pt x="0" y="23848"/>
                    </a:moveTo>
                    <a:lnTo>
                      <a:pt x="339853" y="0"/>
                    </a:lnTo>
                    <a:lnTo>
                      <a:pt x="649895" y="77508"/>
                    </a:lnTo>
                    <a:lnTo>
                      <a:pt x="989749" y="286184"/>
                    </a:lnTo>
                    <a:lnTo>
                      <a:pt x="1204393" y="512747"/>
                    </a:lnTo>
                    <a:lnTo>
                      <a:pt x="1281903" y="643915"/>
                    </a:lnTo>
                    <a:lnTo>
                      <a:pt x="977824" y="822781"/>
                    </a:lnTo>
                    <a:lnTo>
                      <a:pt x="864539" y="787008"/>
                    </a:lnTo>
                    <a:lnTo>
                      <a:pt x="739330" y="590256"/>
                    </a:lnTo>
                    <a:lnTo>
                      <a:pt x="679707" y="560445"/>
                    </a:lnTo>
                    <a:lnTo>
                      <a:pt x="500836" y="471012"/>
                    </a:lnTo>
                    <a:lnTo>
                      <a:pt x="459100" y="459088"/>
                    </a:lnTo>
                    <a:lnTo>
                      <a:pt x="232531" y="453125"/>
                    </a:lnTo>
                    <a:lnTo>
                      <a:pt x="0" y="23848"/>
                    </a:lnTo>
                    <a:close/>
                  </a:path>
                </a:pathLst>
              </a:cu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Freeform 27">
                <a:extLst>
                  <a:ext uri="{FF2B5EF4-FFF2-40B4-BE49-F238E27FC236}">
                    <a16:creationId xmlns:a16="http://schemas.microsoft.com/office/drawing/2014/main" id="{D8486E8C-E588-6B4D-BCB5-B9086A12E37E}"/>
                  </a:ext>
                </a:extLst>
              </p:cNvPr>
              <p:cNvSpPr/>
              <p:nvPr/>
            </p:nvSpPr>
            <p:spPr>
              <a:xfrm>
                <a:off x="5073461" y="3088746"/>
                <a:ext cx="1479402" cy="614329"/>
              </a:xfrm>
              <a:custGeom>
                <a:avLst/>
                <a:gdLst>
                  <a:gd name="connsiteX0" fmla="*/ 0 w 1478661"/>
                  <a:gd name="connsiteY0" fmla="*/ 0 h 614105"/>
                  <a:gd name="connsiteX1" fmla="*/ 1478661 w 1478661"/>
                  <a:gd name="connsiteY1" fmla="*/ 53660 h 614105"/>
                  <a:gd name="connsiteX2" fmla="*/ 1436925 w 1478661"/>
                  <a:gd name="connsiteY2" fmla="*/ 614105 h 614105"/>
                  <a:gd name="connsiteX3" fmla="*/ 0 w 1478661"/>
                  <a:gd name="connsiteY3" fmla="*/ 548521 h 614105"/>
                  <a:gd name="connsiteX4" fmla="*/ 0 w 1478661"/>
                  <a:gd name="connsiteY4" fmla="*/ 0 h 614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661" h="614105">
                    <a:moveTo>
                      <a:pt x="0" y="0"/>
                    </a:moveTo>
                    <a:lnTo>
                      <a:pt x="1478661" y="53660"/>
                    </a:lnTo>
                    <a:lnTo>
                      <a:pt x="1436925" y="614105"/>
                    </a:lnTo>
                    <a:lnTo>
                      <a:pt x="0" y="548521"/>
                    </a:lnTo>
                    <a:cubicBezTo>
                      <a:pt x="1987" y="365681"/>
                      <a:pt x="5962" y="0"/>
                      <a:pt x="0" y="0"/>
                    </a:cubicBezTo>
                    <a:close/>
                  </a:path>
                </a:pathLst>
              </a:custGeom>
              <a:solidFill>
                <a:srgbClr val="FFCA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5857" name="TextBox 10">
              <a:extLst>
                <a:ext uri="{FF2B5EF4-FFF2-40B4-BE49-F238E27FC236}">
                  <a16:creationId xmlns:a16="http://schemas.microsoft.com/office/drawing/2014/main" id="{A0BE31C7-26F7-E042-89C7-92BDFB70B291}"/>
                </a:ext>
              </a:extLst>
            </p:cNvPr>
            <p:cNvSpPr txBox="1">
              <a:spLocks noChangeArrowheads="1"/>
            </p:cNvSpPr>
            <p:nvPr/>
          </p:nvSpPr>
          <p:spPr bwMode="auto">
            <a:xfrm>
              <a:off x="4966633" y="2921469"/>
              <a:ext cx="221799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propositions above</a:t>
              </a:r>
            </a:p>
            <a:p>
              <a:pPr eaLnBrk="1" hangingPunct="1"/>
              <a:r>
                <a:rPr lang="en-US" altLang="en-US" sz="2000">
                  <a:latin typeface="Times" pitchFamily="2" charset="0"/>
                </a:rPr>
                <a:t>and</a:t>
              </a:r>
            </a:p>
          </p:txBody>
        </p:sp>
      </p:grpSp>
      <p:grpSp>
        <p:nvGrpSpPr>
          <p:cNvPr id="8" name="Group 25">
            <a:extLst>
              <a:ext uri="{FF2B5EF4-FFF2-40B4-BE49-F238E27FC236}">
                <a16:creationId xmlns:a16="http://schemas.microsoft.com/office/drawing/2014/main" id="{88DD4856-FFE7-B84E-98A8-44DF9FD0FE28}"/>
              </a:ext>
            </a:extLst>
          </p:cNvPr>
          <p:cNvGrpSpPr>
            <a:grpSpLocks/>
          </p:cNvGrpSpPr>
          <p:nvPr/>
        </p:nvGrpSpPr>
        <p:grpSpPr bwMode="auto">
          <a:xfrm>
            <a:off x="4564063" y="1109663"/>
            <a:ext cx="3035300" cy="1835150"/>
            <a:chOff x="3040796" y="1108967"/>
            <a:chExt cx="3034834" cy="1836351"/>
          </a:xfrm>
        </p:grpSpPr>
        <p:sp>
          <p:nvSpPr>
            <p:cNvPr id="13" name="Freeform 12">
              <a:extLst>
                <a:ext uri="{FF2B5EF4-FFF2-40B4-BE49-F238E27FC236}">
                  <a16:creationId xmlns:a16="http://schemas.microsoft.com/office/drawing/2014/main" id="{DA252ED3-8B18-5C48-8779-BF6DC7D2ABB3}"/>
                </a:ext>
              </a:extLst>
            </p:cNvPr>
            <p:cNvSpPr/>
            <p:nvPr/>
          </p:nvSpPr>
          <p:spPr>
            <a:xfrm>
              <a:off x="3040796" y="2473521"/>
              <a:ext cx="553952" cy="471797"/>
            </a:xfrm>
            <a:custGeom>
              <a:avLst/>
              <a:gdLst>
                <a:gd name="connsiteX0" fmla="*/ 393514 w 554498"/>
                <a:gd name="connsiteY0" fmla="*/ 0 h 471012"/>
                <a:gd name="connsiteX1" fmla="*/ 482949 w 554498"/>
                <a:gd name="connsiteY1" fmla="*/ 178865 h 471012"/>
                <a:gd name="connsiteX2" fmla="*/ 554498 w 554498"/>
                <a:gd name="connsiteY2" fmla="*/ 351768 h 471012"/>
                <a:gd name="connsiteX3" fmla="*/ 375627 w 554498"/>
                <a:gd name="connsiteY3" fmla="*/ 429277 h 471012"/>
                <a:gd name="connsiteX4" fmla="*/ 244456 w 554498"/>
                <a:gd name="connsiteY4" fmla="*/ 471012 h 471012"/>
                <a:gd name="connsiteX5" fmla="*/ 155020 w 554498"/>
                <a:gd name="connsiteY5" fmla="*/ 459088 h 471012"/>
                <a:gd name="connsiteX6" fmla="*/ 0 w 554498"/>
                <a:gd name="connsiteY6" fmla="*/ 166941 h 471012"/>
                <a:gd name="connsiteX7" fmla="*/ 0 w 554498"/>
                <a:gd name="connsiteY7" fmla="*/ 166941 h 471012"/>
                <a:gd name="connsiteX8" fmla="*/ 53661 w 554498"/>
                <a:gd name="connsiteY8" fmla="*/ 155016 h 471012"/>
                <a:gd name="connsiteX9" fmla="*/ 393514 w 554498"/>
                <a:gd name="connsiteY9" fmla="*/ 0 h 47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498" h="471012">
                  <a:moveTo>
                    <a:pt x="393514" y="0"/>
                  </a:moveTo>
                  <a:lnTo>
                    <a:pt x="482949" y="178865"/>
                  </a:lnTo>
                  <a:lnTo>
                    <a:pt x="554498" y="351768"/>
                  </a:lnTo>
                  <a:cubicBezTo>
                    <a:pt x="379776" y="430090"/>
                    <a:pt x="444752" y="429277"/>
                    <a:pt x="375627" y="429277"/>
                  </a:cubicBezTo>
                  <a:lnTo>
                    <a:pt x="244456" y="471012"/>
                  </a:lnTo>
                  <a:lnTo>
                    <a:pt x="155020" y="459088"/>
                  </a:lnTo>
                  <a:lnTo>
                    <a:pt x="0" y="166941"/>
                  </a:lnTo>
                  <a:lnTo>
                    <a:pt x="0" y="166941"/>
                  </a:lnTo>
                  <a:lnTo>
                    <a:pt x="53661" y="155016"/>
                  </a:lnTo>
                  <a:cubicBezTo>
                    <a:pt x="165824" y="90924"/>
                    <a:pt x="387552" y="87447"/>
                    <a:pt x="393514" y="0"/>
                  </a:cubicBez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Freeform 13">
              <a:extLst>
                <a:ext uri="{FF2B5EF4-FFF2-40B4-BE49-F238E27FC236}">
                  <a16:creationId xmlns:a16="http://schemas.microsoft.com/office/drawing/2014/main" id="{9CA7E887-2527-5440-BCC2-132F6C59A7F3}"/>
                </a:ext>
              </a:extLst>
            </p:cNvPr>
            <p:cNvSpPr/>
            <p:nvPr/>
          </p:nvSpPr>
          <p:spPr>
            <a:xfrm>
              <a:off x="4358219" y="1299592"/>
              <a:ext cx="1360278" cy="548045"/>
            </a:xfrm>
            <a:custGeom>
              <a:avLst/>
              <a:gdLst>
                <a:gd name="connsiteX0" fmla="*/ 0 w 1359414"/>
                <a:gd name="connsiteY0" fmla="*/ 29811 h 548520"/>
                <a:gd name="connsiteX1" fmla="*/ 1287866 w 1359414"/>
                <a:gd name="connsiteY1" fmla="*/ 0 h 548520"/>
                <a:gd name="connsiteX2" fmla="*/ 1359414 w 1359414"/>
                <a:gd name="connsiteY2" fmla="*/ 506785 h 548520"/>
                <a:gd name="connsiteX3" fmla="*/ 29811 w 1359414"/>
                <a:gd name="connsiteY3" fmla="*/ 548520 h 548520"/>
                <a:gd name="connsiteX4" fmla="*/ 0 w 1359414"/>
                <a:gd name="connsiteY4" fmla="*/ 29811 h 548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9414" h="548520">
                  <a:moveTo>
                    <a:pt x="0" y="29811"/>
                  </a:moveTo>
                  <a:lnTo>
                    <a:pt x="1287866" y="0"/>
                  </a:lnTo>
                  <a:lnTo>
                    <a:pt x="1359414" y="506785"/>
                  </a:lnTo>
                  <a:lnTo>
                    <a:pt x="29811" y="548520"/>
                  </a:lnTo>
                  <a:lnTo>
                    <a:pt x="0" y="29811"/>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5" name="Straight Connector 14">
              <a:extLst>
                <a:ext uri="{FF2B5EF4-FFF2-40B4-BE49-F238E27FC236}">
                  <a16:creationId xmlns:a16="http://schemas.microsoft.com/office/drawing/2014/main" id="{A4FFEA92-DFF8-AB4E-B66E-8B4EA1BF90CB}"/>
                </a:ext>
              </a:extLst>
            </p:cNvPr>
            <p:cNvCxnSpPr/>
            <p:nvPr/>
          </p:nvCxnSpPr>
          <p:spPr>
            <a:xfrm flipV="1">
              <a:off x="3421738" y="1568054"/>
              <a:ext cx="1366627" cy="1121508"/>
            </a:xfrm>
            <a:prstGeom prst="line">
              <a:avLst/>
            </a:prstGeom>
            <a:ln w="127000">
              <a:solidFill>
                <a:srgbClr val="C8FFC8"/>
              </a:solidFill>
            </a:ln>
            <a:effectLst/>
          </p:spPr>
          <p:style>
            <a:lnRef idx="2">
              <a:schemeClr val="accent1"/>
            </a:lnRef>
            <a:fillRef idx="0">
              <a:schemeClr val="accent1"/>
            </a:fillRef>
            <a:effectRef idx="1">
              <a:schemeClr val="accent1"/>
            </a:effectRef>
            <a:fontRef idx="minor">
              <a:schemeClr val="tx1"/>
            </a:fontRef>
          </p:style>
        </p:cxnSp>
        <p:sp>
          <p:nvSpPr>
            <p:cNvPr id="35855" name="TextBox 8">
              <a:extLst>
                <a:ext uri="{FF2B5EF4-FFF2-40B4-BE49-F238E27FC236}">
                  <a16:creationId xmlns:a16="http://schemas.microsoft.com/office/drawing/2014/main" id="{0A5C8860-A744-F042-8D7C-908BC2D63A50}"/>
                </a:ext>
              </a:extLst>
            </p:cNvPr>
            <p:cNvSpPr txBox="1">
              <a:spLocks noChangeArrowheads="1"/>
            </p:cNvSpPr>
            <p:nvPr/>
          </p:nvSpPr>
          <p:spPr bwMode="auto">
            <a:xfrm>
              <a:off x="4245190" y="1108967"/>
              <a:ext cx="18304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proposition here</a:t>
              </a:r>
            </a:p>
          </p:txBody>
        </p:sp>
      </p:grpSp>
      <p:sp>
        <p:nvSpPr>
          <p:cNvPr id="35845" name="Title 1">
            <a:extLst>
              <a:ext uri="{FF2B5EF4-FFF2-40B4-BE49-F238E27FC236}">
                <a16:creationId xmlns:a16="http://schemas.microsoft.com/office/drawing/2014/main" id="{1010685A-EDAA-3349-B4BA-FFFE56D1D9E9}"/>
              </a:ext>
            </a:extLst>
          </p:cNvPr>
          <p:cNvSpPr>
            <a:spLocks noGrp="1"/>
          </p:cNvSpPr>
          <p:nvPr>
            <p:ph type="title"/>
          </p:nvPr>
        </p:nvSpPr>
        <p:spPr>
          <a:xfrm>
            <a:off x="2601914" y="274638"/>
            <a:ext cx="7108825" cy="1003300"/>
          </a:xfrm>
        </p:spPr>
        <p:txBody>
          <a:bodyPr/>
          <a:lstStyle/>
          <a:p>
            <a:r>
              <a:rPr lang="en-US" altLang="en-US">
                <a:latin typeface="Times" pitchFamily="2" charset="0"/>
                <a:ea typeface="ＭＳ Ｐゴシック" panose="020B0600070205080204" pitchFamily="34" charset="-128"/>
              </a:rPr>
              <a:t>The Arch</a:t>
            </a:r>
          </a:p>
        </p:txBody>
      </p:sp>
      <p:sp>
        <p:nvSpPr>
          <p:cNvPr id="35846" name="Content Placeholder 2">
            <a:extLst>
              <a:ext uri="{FF2B5EF4-FFF2-40B4-BE49-F238E27FC236}">
                <a16:creationId xmlns:a16="http://schemas.microsoft.com/office/drawing/2014/main" id="{D468223B-979F-8044-9755-D51389D0C3FA}"/>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35847" name="Slide Number Placeholder 3">
            <a:extLst>
              <a:ext uri="{FF2B5EF4-FFF2-40B4-BE49-F238E27FC236}">
                <a16:creationId xmlns:a16="http://schemas.microsoft.com/office/drawing/2014/main" id="{036E0DB4-C8F3-6A4B-AFC2-1B10BFA7B2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386480A-48D4-5449-B887-FA2FBF5EBFBF}" type="slidenum">
              <a:rPr lang="en-US" altLang="en-US" sz="1200">
                <a:solidFill>
                  <a:srgbClr val="898989"/>
                </a:solidFill>
                <a:latin typeface="Times" pitchFamily="2" charset="0"/>
              </a:rPr>
              <a:pPr eaLnBrk="1" hangingPunct="1"/>
              <a:t>9</a:t>
            </a:fld>
            <a:endParaRPr lang="en-US" altLang="en-US" sz="1200">
              <a:solidFill>
                <a:srgbClr val="898989"/>
              </a:solidFill>
              <a:latin typeface="Times" pitchFamily="2" charset="0"/>
            </a:endParaRPr>
          </a:p>
        </p:txBody>
      </p:sp>
      <p:pic>
        <p:nvPicPr>
          <p:cNvPr id="35848" name="Picture 4" descr="arch.png">
            <a:extLst>
              <a:ext uri="{FF2B5EF4-FFF2-40B4-BE49-F238E27FC236}">
                <a16:creationId xmlns:a16="http://schemas.microsoft.com/office/drawing/2014/main" id="{101566D6-2F0C-814D-AEF8-27A026C5DC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5325" y="1776413"/>
            <a:ext cx="386715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Box 5">
            <a:extLst>
              <a:ext uri="{FF2B5EF4-FFF2-40B4-BE49-F238E27FC236}">
                <a16:creationId xmlns:a16="http://schemas.microsoft.com/office/drawing/2014/main" id="{CEE17973-90B9-C142-9516-66D7BEFABDB2}"/>
              </a:ext>
            </a:extLst>
          </p:cNvPr>
          <p:cNvSpPr txBox="1">
            <a:spLocks noChangeArrowheads="1"/>
          </p:cNvSpPr>
          <p:nvPr/>
        </p:nvSpPr>
        <p:spPr bwMode="auto">
          <a:xfrm>
            <a:off x="2765197" y="5078354"/>
            <a:ext cx="24529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dirty="0">
                <a:latin typeface="Times" pitchFamily="2" charset="0"/>
              </a:rPr>
              <a:t>observational bedrock</a:t>
            </a:r>
          </a:p>
        </p:txBody>
      </p:sp>
      <p:sp>
        <p:nvSpPr>
          <p:cNvPr id="7" name="Up Arrow 6">
            <a:extLst>
              <a:ext uri="{FF2B5EF4-FFF2-40B4-BE49-F238E27FC236}">
                <a16:creationId xmlns:a16="http://schemas.microsoft.com/office/drawing/2014/main" id="{5D533B23-5035-C34D-B37A-DA6E492AB1F6}"/>
              </a:ext>
            </a:extLst>
          </p:cNvPr>
          <p:cNvSpPr/>
          <p:nvPr/>
        </p:nvSpPr>
        <p:spPr>
          <a:xfrm>
            <a:off x="3739315" y="2762250"/>
            <a:ext cx="565152" cy="1484313"/>
          </a:xfrm>
          <a:prstGeom prst="upArrow">
            <a:avLst>
              <a:gd name="adj1" fmla="val 50000"/>
              <a:gd name="adj2" fmla="val 66216"/>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51" name="TextBox 7">
            <a:extLst>
              <a:ext uri="{FF2B5EF4-FFF2-40B4-BE49-F238E27FC236}">
                <a16:creationId xmlns:a16="http://schemas.microsoft.com/office/drawing/2014/main" id="{8A183097-E3B1-5348-A9B5-1AB190967AF8}"/>
              </a:ext>
            </a:extLst>
          </p:cNvPr>
          <p:cNvSpPr txBox="1">
            <a:spLocks noChangeArrowheads="1"/>
          </p:cNvSpPr>
          <p:nvPr/>
        </p:nvSpPr>
        <p:spPr bwMode="auto">
          <a:xfrm>
            <a:off x="3149598" y="3152776"/>
            <a:ext cx="15446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000" dirty="0">
                <a:latin typeface="Times" pitchFamily="2" charset="0"/>
              </a:rPr>
              <a:t>propositions of increasing generality</a:t>
            </a:r>
          </a:p>
        </p:txBody>
      </p:sp>
    </p:spTree>
    <p:extLst>
      <p:ext uri="{BB962C8B-B14F-4D97-AF65-F5344CB8AC3E}">
        <p14:creationId xmlns:p14="http://schemas.microsoft.com/office/powerpoint/2010/main" val="4089338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8DCF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400" dirty="0" smtClean="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1604</Words>
  <Application>Microsoft Macintosh PowerPoint</Application>
  <PresentationFormat>Widescreen</PresentationFormat>
  <Paragraphs>330</Paragraphs>
  <Slides>49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Arial Black</vt:lpstr>
      <vt:lpstr>Calibri</vt:lpstr>
      <vt:lpstr>Calibri Light</vt:lpstr>
      <vt:lpstr>Times</vt:lpstr>
      <vt:lpstr>Times New Roman</vt:lpstr>
      <vt:lpstr>Office Theme</vt:lpstr>
      <vt:lpstr>The Large-Scale Structure of Inductive Inference Four Claims  John D. Norton Department of History and  Philosophy of Science</vt:lpstr>
      <vt:lpstr> </vt:lpstr>
      <vt:lpstr> </vt:lpstr>
      <vt:lpstr>Why Worry about Large-Scale Structure?</vt:lpstr>
      <vt:lpstr>Inductive inferences are warranted by facts of the pertinent domain.</vt:lpstr>
      <vt:lpstr>A Fatal Infinite Regress…?</vt:lpstr>
      <vt:lpstr>… assumes a hierarchical view of inductive support.</vt:lpstr>
      <vt:lpstr>1. Relations of inductive support have a non-hierarchical structure.</vt:lpstr>
      <vt:lpstr>The Arch</vt:lpstr>
      <vt:lpstr>Radiocarbon Dating</vt:lpstr>
      <vt:lpstr>Radiocarbon Dating</vt:lpstr>
      <vt:lpstr>Radiocarbon Dating</vt:lpstr>
      <vt:lpstr>Hubble’s Law, 1929</vt:lpstr>
      <vt:lpstr>A Simple Generalization?</vt:lpstr>
      <vt:lpstr>For 24 Nebulae with distance estimates</vt:lpstr>
      <vt:lpstr>For 22 Nebulae without distance estimates</vt:lpstr>
      <vt:lpstr>Simple inferences rapidly entangled with much science</vt:lpstr>
      <vt:lpstr>Picture Gallery</vt:lpstr>
      <vt:lpstr> </vt:lpstr>
      <vt:lpstr> </vt:lpstr>
      <vt:lpstr>PowerPoint Presentation</vt:lpstr>
      <vt:lpstr> </vt:lpstr>
      <vt:lpstr>PowerPoint Presentation</vt:lpstr>
      <vt:lpstr>PowerPoint Presentation</vt:lpstr>
      <vt:lpstr>2. Hypotheses, initially without known support, are used to erect non-hierarchical structures.</vt:lpstr>
      <vt:lpstr>But How…?</vt:lpstr>
      <vt:lpstr>But How…?</vt:lpstr>
      <vt:lpstr> </vt:lpstr>
      <vt:lpstr>But How…?</vt:lpstr>
      <vt:lpstr>Avogadro’s Hypothesis</vt:lpstr>
      <vt:lpstr>Dalton’s New System of Chemical Philosophy 1808</vt:lpstr>
      <vt:lpstr>Dalton’s New System of Chemical Philosophy 1808</vt:lpstr>
      <vt:lpstr>Avogadro’s hypothesis breaks the circle</vt:lpstr>
      <vt:lpstr>Resolution: Dalton 1808 to Cannizzaro 1858 </vt:lpstr>
      <vt:lpstr>Many Arches</vt:lpstr>
      <vt:lpstr>Mutual Support Across Sciences Chemistry and Physics</vt:lpstr>
      <vt:lpstr>The Chemists</vt:lpstr>
      <vt:lpstr>Mutual Support Across Sciences Chemistry and Physics</vt:lpstr>
      <vt:lpstr>The Physicists</vt:lpstr>
      <vt:lpstr>3. Locally deductive relations of support can be combined to produce an inductive totality.</vt:lpstr>
      <vt:lpstr>Newton on Universal Gravitation</vt:lpstr>
      <vt:lpstr>4. There are self-supporting inductive structures.</vt:lpstr>
      <vt:lpstr>Inductive Rigidity of Mature Sciences</vt:lpstr>
      <vt:lpstr>Inductive Support for a Mature Sciences</vt:lpstr>
      <vt:lpstr>Are Self-Supporting Structures Paradoxical?</vt:lpstr>
      <vt:lpstr>Are Self-Supporting Structures Paradoxical?</vt:lpstr>
      <vt:lpstr>Conclusion</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Norton, John D</dc:creator>
  <cp:lastModifiedBy>Norton, John D</cp:lastModifiedBy>
  <cp:revision>81</cp:revision>
  <dcterms:created xsi:type="dcterms:W3CDTF">2021-03-25T19:45:30Z</dcterms:created>
  <dcterms:modified xsi:type="dcterms:W3CDTF">2024-08-21T23:20:40Z</dcterms:modified>
</cp:coreProperties>
</file>