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9"/>
  </p:notesMasterIdLst>
  <p:sldIdLst>
    <p:sldId id="256" r:id="rId2"/>
    <p:sldId id="267" r:id="rId3"/>
    <p:sldId id="270" r:id="rId4"/>
    <p:sldId id="268" r:id="rId5"/>
    <p:sldId id="269" r:id="rId6"/>
    <p:sldId id="272" r:id="rId7"/>
    <p:sldId id="273" r:id="rId8"/>
    <p:sldId id="274" r:id="rId9"/>
    <p:sldId id="275" r:id="rId10"/>
    <p:sldId id="276" r:id="rId11"/>
    <p:sldId id="277" r:id="rId12"/>
    <p:sldId id="278" r:id="rId13"/>
    <p:sldId id="311" r:id="rId14"/>
    <p:sldId id="279" r:id="rId15"/>
    <p:sldId id="280" r:id="rId16"/>
    <p:sldId id="281" r:id="rId17"/>
    <p:sldId id="283" r:id="rId18"/>
    <p:sldId id="284" r:id="rId19"/>
    <p:sldId id="282" r:id="rId20"/>
    <p:sldId id="285" r:id="rId21"/>
    <p:sldId id="271" r:id="rId22"/>
    <p:sldId id="286" r:id="rId23"/>
    <p:sldId id="287" r:id="rId24"/>
    <p:sldId id="293" r:id="rId25"/>
    <p:sldId id="294" r:id="rId26"/>
    <p:sldId id="288" r:id="rId27"/>
    <p:sldId id="289" r:id="rId28"/>
    <p:sldId id="290" r:id="rId29"/>
    <p:sldId id="291" r:id="rId30"/>
    <p:sldId id="295" r:id="rId31"/>
    <p:sldId id="292" r:id="rId32"/>
    <p:sldId id="296" r:id="rId33"/>
    <p:sldId id="297" r:id="rId34"/>
    <p:sldId id="298" r:id="rId35"/>
    <p:sldId id="299" r:id="rId36"/>
    <p:sldId id="300" r:id="rId37"/>
    <p:sldId id="301" r:id="rId38"/>
    <p:sldId id="302" r:id="rId39"/>
    <p:sldId id="303" r:id="rId40"/>
    <p:sldId id="304" r:id="rId41"/>
    <p:sldId id="305" r:id="rId42"/>
    <p:sldId id="306" r:id="rId43"/>
    <p:sldId id="309" r:id="rId44"/>
    <p:sldId id="310" r:id="rId45"/>
    <p:sldId id="308" r:id="rId46"/>
    <p:sldId id="307" r:id="rId47"/>
    <p:sldId id="312"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DCFF"/>
    <a:srgbClr val="FF0000"/>
    <a:srgbClr val="C8FFC8"/>
    <a:srgbClr val="FFC8C8"/>
    <a:srgbClr val="00FF00"/>
    <a:srgbClr val="00B050"/>
    <a:srgbClr val="007FFF"/>
    <a:srgbClr val="FF4B4B"/>
    <a:srgbClr val="4472C4"/>
    <a:srgbClr val="FF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09"/>
    <p:restoredTop sz="96054"/>
  </p:normalViewPr>
  <p:slideViewPr>
    <p:cSldViewPr snapToGrid="0">
      <p:cViewPr varScale="1">
        <p:scale>
          <a:sx n="118" d="100"/>
          <a:sy n="118" d="100"/>
        </p:scale>
        <p:origin x="1456"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166C10-E16E-AD45-B803-F575F10D5B32}" type="datetimeFigureOut">
              <a:rPr lang="en-US" smtClean="0"/>
              <a:t>8/26/25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C04CC5-5F42-3B49-BA45-CF804E4C430E}" type="slidenum">
              <a:rPr lang="en-US" smtClean="0"/>
              <a:t>‹#›</a:t>
            </a:fld>
            <a:endParaRPr lang="en-US"/>
          </a:p>
        </p:txBody>
      </p:sp>
    </p:spTree>
    <p:extLst>
      <p:ext uri="{BB962C8B-B14F-4D97-AF65-F5344CB8AC3E}">
        <p14:creationId xmlns:p14="http://schemas.microsoft.com/office/powerpoint/2010/main" val="61100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C04CC5-5F42-3B49-BA45-CF804E4C430E}" type="slidenum">
              <a:rPr lang="en-US" smtClean="0"/>
              <a:t>20</a:t>
            </a:fld>
            <a:endParaRPr lang="en-US"/>
          </a:p>
        </p:txBody>
      </p:sp>
    </p:spTree>
    <p:extLst>
      <p:ext uri="{BB962C8B-B14F-4D97-AF65-F5344CB8AC3E}">
        <p14:creationId xmlns:p14="http://schemas.microsoft.com/office/powerpoint/2010/main" val="2363480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7078" y="317293"/>
            <a:ext cx="8189843" cy="676620"/>
          </a:xfrm>
        </p:spPr>
        <p:txBody>
          <a:bodyPr anchor="b"/>
          <a:lstStyle>
            <a:lvl1pPr algn="l">
              <a:defRPr sz="4800" baseline="0">
                <a:latin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0" y="6492874"/>
            <a:ext cx="198783" cy="365126"/>
          </a:xfrm>
        </p:spPr>
        <p:txBody>
          <a:bodyPr/>
          <a:lstStyle>
            <a:lvl1pPr marL="0" indent="0" algn="l">
              <a:spcBef>
                <a:spcPts val="0"/>
              </a:spcBef>
              <a:buNone/>
              <a:defRPr sz="2400" baseline="0">
                <a:latin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08B412F-F590-F44E-B398-F5DD393548DF}" type="datetime1">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2234571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6896E0-8C94-304B-AB09-766AF47E1FD8}" type="datetime1">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380955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257A59-8BC9-914D-A206-C7281A129C50}" type="datetime1">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1120296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atin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0" y="6812281"/>
            <a:ext cx="285750" cy="45719"/>
          </a:xfrm>
        </p:spPr>
        <p:txBody>
          <a:bodyPr/>
          <a:lstStyle>
            <a:lvl1pPr marL="0" indent="0">
              <a:buFontTx/>
              <a:buNone/>
              <a:defRPr baseline="0">
                <a:latin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5DC23AB-B0EE-3643-88EA-96A55AE2EF68}" type="datetime1">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13694" y="6470015"/>
            <a:ext cx="346262" cy="365125"/>
          </a:xfrm>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921110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10188C-A246-1A46-87B2-A2EB36A867A4}" type="datetime1">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127663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AB26C0-6FCD-1A49-B282-439FA1934B28}" type="datetime1">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155177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FC96AC-91D1-9443-9B75-154276B165FF}" type="datetime1">
              <a:rPr lang="en-US" smtClean="0"/>
              <a:t>8/26/25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1808070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32912D-A9AE-CF4C-90D7-DB97EC751CC6}" type="datetime1">
              <a:rPr lang="en-US" smtClean="0"/>
              <a:t>8/26/25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4140684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76D4A-AC18-6842-AD87-69FF58ABF425}" type="datetime1">
              <a:rPr lang="en-US" smtClean="0"/>
              <a:t>8/26/25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379422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F954B4-8B41-5944-889C-E611C790E7E3}" type="datetime1">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2561822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7D4679-2341-D848-B580-7068613F68E9}" type="datetime1">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1238747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521B4-44BA-9646-8255-82A22E02D6E6}" type="datetime1">
              <a:rPr lang="en-US" smtClean="0"/>
              <a:t>8/26/25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04382-F642-5846-B397-678ADB7FD52A}" type="slidenum">
              <a:rPr lang="en-US" smtClean="0"/>
              <a:t>‹#›</a:t>
            </a:fld>
            <a:endParaRPr lang="en-US"/>
          </a:p>
        </p:txBody>
      </p:sp>
    </p:spTree>
    <p:extLst>
      <p:ext uri="{BB962C8B-B14F-4D97-AF65-F5344CB8AC3E}">
        <p14:creationId xmlns:p14="http://schemas.microsoft.com/office/powerpoint/2010/main" val="3755859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23EFA6-FA12-34E8-5A70-D7A83EB1B38A}"/>
              </a:ext>
            </a:extLst>
          </p:cNvPr>
          <p:cNvPicPr>
            <a:picLocks noChangeAspect="1"/>
          </p:cNvPicPr>
          <p:nvPr/>
        </p:nvPicPr>
        <p:blipFill>
          <a:blip r:embed="rId2"/>
          <a:stretch>
            <a:fillRect/>
          </a:stretch>
        </p:blipFill>
        <p:spPr>
          <a:xfrm>
            <a:off x="198783" y="648725"/>
            <a:ext cx="3841796" cy="3342363"/>
          </a:xfrm>
          <a:prstGeom prst="rect">
            <a:avLst/>
          </a:prstGeom>
        </p:spPr>
      </p:pic>
      <p:sp>
        <p:nvSpPr>
          <p:cNvPr id="2" name="Title 1">
            <a:extLst>
              <a:ext uri="{FF2B5EF4-FFF2-40B4-BE49-F238E27FC236}">
                <a16:creationId xmlns:a16="http://schemas.microsoft.com/office/drawing/2014/main" id="{429E57EE-D90F-3E85-5083-D6FFEE5F287C}"/>
              </a:ext>
            </a:extLst>
          </p:cNvPr>
          <p:cNvSpPr>
            <a:spLocks noGrp="1"/>
          </p:cNvSpPr>
          <p:nvPr>
            <p:ph type="ctrTitle"/>
          </p:nvPr>
        </p:nvSpPr>
        <p:spPr>
          <a:xfrm>
            <a:off x="4062639" y="537883"/>
            <a:ext cx="5292763" cy="2067128"/>
          </a:xfrm>
        </p:spPr>
        <p:txBody>
          <a:bodyPr>
            <a:noAutofit/>
          </a:bodyPr>
          <a:lstStyle/>
          <a:p>
            <a:r>
              <a:rPr lang="en-US" dirty="0"/>
              <a:t>The Cosmological Woes of Newtonian Gravitation Theory</a:t>
            </a:r>
          </a:p>
        </p:txBody>
      </p:sp>
      <p:sp>
        <p:nvSpPr>
          <p:cNvPr id="3" name="Subtitle 2">
            <a:extLst>
              <a:ext uri="{FF2B5EF4-FFF2-40B4-BE49-F238E27FC236}">
                <a16:creationId xmlns:a16="http://schemas.microsoft.com/office/drawing/2014/main" id="{36FEBC1C-A19D-D931-CECB-F11C68805F71}"/>
              </a:ext>
            </a:extLst>
          </p:cNvPr>
          <p:cNvSpPr>
            <a:spLocks noGrp="1"/>
          </p:cNvSpPr>
          <p:nvPr>
            <p:ph type="subTitle" idx="1"/>
          </p:nvPr>
        </p:nvSpPr>
        <p:spPr/>
        <p:txBody>
          <a:bodyPr>
            <a:normAutofit fontScale="25000" lnSpcReduction="20000"/>
          </a:bodyPr>
          <a:lstStyle/>
          <a:p>
            <a:r>
              <a:rPr lang="en-US" dirty="0"/>
              <a:t>My text</a:t>
            </a:r>
          </a:p>
        </p:txBody>
      </p:sp>
      <p:sp>
        <p:nvSpPr>
          <p:cNvPr id="4" name="TextBox 3">
            <a:extLst>
              <a:ext uri="{FF2B5EF4-FFF2-40B4-BE49-F238E27FC236}">
                <a16:creationId xmlns:a16="http://schemas.microsoft.com/office/drawing/2014/main" id="{C71C6C72-63A3-40C8-2F87-412FD6C6E23F}"/>
              </a:ext>
            </a:extLst>
          </p:cNvPr>
          <p:cNvSpPr txBox="1"/>
          <p:nvPr/>
        </p:nvSpPr>
        <p:spPr>
          <a:xfrm>
            <a:off x="4199235" y="2683330"/>
            <a:ext cx="3490058" cy="1569660"/>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John D. Norton</a:t>
            </a:r>
          </a:p>
          <a:p>
            <a:r>
              <a:rPr lang="en-US" sz="2400" dirty="0">
                <a:latin typeface="Times New Roman" panose="02020603050405020304" pitchFamily="18" charset="0"/>
                <a:cs typeface="Times New Roman" panose="02020603050405020304" pitchFamily="18" charset="0"/>
              </a:rPr>
              <a:t>Department of History and</a:t>
            </a:r>
          </a:p>
          <a:p>
            <a:r>
              <a:rPr lang="en-US" sz="2400" dirty="0">
                <a:latin typeface="Times New Roman" panose="02020603050405020304" pitchFamily="18" charset="0"/>
                <a:cs typeface="Times New Roman" panose="02020603050405020304" pitchFamily="18" charset="0"/>
              </a:rPr>
              <a:t>Philosophy of Science</a:t>
            </a:r>
          </a:p>
          <a:p>
            <a:r>
              <a:rPr lang="en-US" sz="2400" dirty="0">
                <a:latin typeface="Times New Roman" panose="02020603050405020304" pitchFamily="18" charset="0"/>
                <a:cs typeface="Times New Roman" panose="02020603050405020304" pitchFamily="18" charset="0"/>
              </a:rPr>
              <a:t>University of Pittsburgh</a:t>
            </a:r>
          </a:p>
        </p:txBody>
      </p:sp>
    </p:spTree>
    <p:extLst>
      <p:ext uri="{BB962C8B-B14F-4D97-AF65-F5344CB8AC3E}">
        <p14:creationId xmlns:p14="http://schemas.microsoft.com/office/powerpoint/2010/main" val="897519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E9C40-EA52-42BF-80B3-EABB59DDDBF9}"/>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E62753E9-994F-5AE9-9428-A526B8A19736}"/>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C081C9D1-7122-146B-1798-B538658751A9}"/>
              </a:ext>
            </a:extLst>
          </p:cNvPr>
          <p:cNvSpPr>
            <a:spLocks noGrp="1"/>
          </p:cNvSpPr>
          <p:nvPr>
            <p:ph type="sldNum" sz="quarter" idx="12"/>
          </p:nvPr>
        </p:nvSpPr>
        <p:spPr/>
        <p:txBody>
          <a:bodyPr/>
          <a:lstStyle/>
          <a:p>
            <a:fld id="{B9304382-F642-5846-B397-678ADB7FD52A}" type="slidenum">
              <a:rPr lang="en-US" smtClean="0"/>
              <a:t>10</a:t>
            </a:fld>
            <a:endParaRPr lang="en-US"/>
          </a:p>
        </p:txBody>
      </p:sp>
      <p:pic>
        <p:nvPicPr>
          <p:cNvPr id="6" name="Picture 5">
            <a:extLst>
              <a:ext uri="{FF2B5EF4-FFF2-40B4-BE49-F238E27FC236}">
                <a16:creationId xmlns:a16="http://schemas.microsoft.com/office/drawing/2014/main" id="{D6B30674-E895-4F3B-A69F-78E7388386C0}"/>
              </a:ext>
            </a:extLst>
          </p:cNvPr>
          <p:cNvPicPr>
            <a:picLocks noChangeAspect="1"/>
          </p:cNvPicPr>
          <p:nvPr/>
        </p:nvPicPr>
        <p:blipFill>
          <a:blip r:embed="rId2"/>
          <a:stretch>
            <a:fillRect/>
          </a:stretch>
        </p:blipFill>
        <p:spPr>
          <a:xfrm>
            <a:off x="142875" y="224620"/>
            <a:ext cx="3734164" cy="6408760"/>
          </a:xfrm>
          <a:prstGeom prst="rect">
            <a:avLst/>
          </a:prstGeom>
        </p:spPr>
      </p:pic>
      <p:sp>
        <p:nvSpPr>
          <p:cNvPr id="7" name="TextBox 6">
            <a:extLst>
              <a:ext uri="{FF2B5EF4-FFF2-40B4-BE49-F238E27FC236}">
                <a16:creationId xmlns:a16="http://schemas.microsoft.com/office/drawing/2014/main" id="{BE452E74-6093-7AB4-692F-B17A25277684}"/>
              </a:ext>
            </a:extLst>
          </p:cNvPr>
          <p:cNvSpPr txBox="1"/>
          <p:nvPr/>
        </p:nvSpPr>
        <p:spPr>
          <a:xfrm>
            <a:off x="4375229" y="833376"/>
            <a:ext cx="4004841" cy="464742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And much harder it is to </a:t>
            </a:r>
            <a:r>
              <a:rPr lang="en-US" sz="2000" dirty="0" err="1">
                <a:latin typeface="Times New Roman" panose="02020603050405020304" pitchFamily="18" charset="0"/>
                <a:cs typeface="Times New Roman" panose="02020603050405020304" pitchFamily="18" charset="0"/>
              </a:rPr>
              <a:t>suppofe</a:t>
            </a:r>
            <a:r>
              <a:rPr lang="en-US" sz="2000" dirty="0">
                <a:latin typeface="Times New Roman" panose="02020603050405020304" pitchFamily="18" charset="0"/>
                <a:cs typeface="Times New Roman" panose="02020603050405020304" pitchFamily="18" charset="0"/>
              </a:rPr>
              <a:t> all the Particles in an infinite Space should be so accurately poised one among another, as to stand still in a perfect Equilibrium. </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For I reckon this as hard as to make not one Needle only, but an infinite number of them (so many as there are Particles in an infinite Space) stand accurately poised upon their Points.”</a:t>
            </a:r>
          </a:p>
        </p:txBody>
      </p:sp>
    </p:spTree>
    <p:extLst>
      <p:ext uri="{BB962C8B-B14F-4D97-AF65-F5344CB8AC3E}">
        <p14:creationId xmlns:p14="http://schemas.microsoft.com/office/powerpoint/2010/main" val="3527130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1419D-61FE-7663-04F2-19E9449F7594}"/>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0349F759-8F93-E5F9-85C2-DC3F1C70FF88}"/>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2B5B64D3-23B7-2249-070B-2E5473A26FA8}"/>
              </a:ext>
            </a:extLst>
          </p:cNvPr>
          <p:cNvSpPr>
            <a:spLocks noGrp="1"/>
          </p:cNvSpPr>
          <p:nvPr>
            <p:ph type="sldNum" sz="quarter" idx="12"/>
          </p:nvPr>
        </p:nvSpPr>
        <p:spPr/>
        <p:txBody>
          <a:bodyPr/>
          <a:lstStyle/>
          <a:p>
            <a:fld id="{B9304382-F642-5846-B397-678ADB7FD52A}" type="slidenum">
              <a:rPr lang="en-US" smtClean="0"/>
              <a:t>11</a:t>
            </a:fld>
            <a:endParaRPr lang="en-US"/>
          </a:p>
        </p:txBody>
      </p:sp>
      <p:pic>
        <p:nvPicPr>
          <p:cNvPr id="6" name="Picture 5">
            <a:extLst>
              <a:ext uri="{FF2B5EF4-FFF2-40B4-BE49-F238E27FC236}">
                <a16:creationId xmlns:a16="http://schemas.microsoft.com/office/drawing/2014/main" id="{3E9B8807-9C29-0734-CA3F-B6650198E5C9}"/>
              </a:ext>
            </a:extLst>
          </p:cNvPr>
          <p:cNvPicPr>
            <a:picLocks noChangeAspect="1"/>
          </p:cNvPicPr>
          <p:nvPr/>
        </p:nvPicPr>
        <p:blipFill>
          <a:blip r:embed="rId2"/>
          <a:stretch>
            <a:fillRect/>
          </a:stretch>
        </p:blipFill>
        <p:spPr>
          <a:xfrm>
            <a:off x="613522" y="55113"/>
            <a:ext cx="7772400" cy="6762898"/>
          </a:xfrm>
          <a:prstGeom prst="rect">
            <a:avLst/>
          </a:prstGeom>
        </p:spPr>
      </p:pic>
    </p:spTree>
    <p:extLst>
      <p:ext uri="{BB962C8B-B14F-4D97-AF65-F5344CB8AC3E}">
        <p14:creationId xmlns:p14="http://schemas.microsoft.com/office/powerpoint/2010/main" val="1309474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E3E2-A170-45F5-13C9-2E8B4565CD66}"/>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E3997000-081E-FFF8-9CB9-173CDD0A6222}"/>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72F09B3A-E239-B960-D2AB-64F148DF79EC}"/>
              </a:ext>
            </a:extLst>
          </p:cNvPr>
          <p:cNvSpPr>
            <a:spLocks noGrp="1"/>
          </p:cNvSpPr>
          <p:nvPr>
            <p:ph type="sldNum" sz="quarter" idx="12"/>
          </p:nvPr>
        </p:nvSpPr>
        <p:spPr/>
        <p:txBody>
          <a:bodyPr/>
          <a:lstStyle/>
          <a:p>
            <a:fld id="{B9304382-F642-5846-B397-678ADB7FD52A}" type="slidenum">
              <a:rPr lang="en-US" smtClean="0"/>
              <a:t>12</a:t>
            </a:fld>
            <a:endParaRPr lang="en-US"/>
          </a:p>
        </p:txBody>
      </p:sp>
      <p:sp>
        <p:nvSpPr>
          <p:cNvPr id="5" name="TextBox 4">
            <a:extLst>
              <a:ext uri="{FF2B5EF4-FFF2-40B4-BE49-F238E27FC236}">
                <a16:creationId xmlns:a16="http://schemas.microsoft.com/office/drawing/2014/main" id="{0E500048-39DE-84A8-85A4-068A2B4D11BE}"/>
              </a:ext>
            </a:extLst>
          </p:cNvPr>
          <p:cNvSpPr txBox="1"/>
          <p:nvPr/>
        </p:nvSpPr>
        <p:spPr>
          <a:xfrm>
            <a:off x="5036072" y="451412"/>
            <a:ext cx="3850753" cy="489364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But you argue, in the next Paragraph of your Letter, that every Particle of Matter in an infinite Space, has an infinite Quantity of Matter on all Sides, and by consequence an infinite Attraction every way, and therefore must ret in </a:t>
            </a:r>
            <a:r>
              <a:rPr lang="en-US" sz="2400" dirty="0" err="1">
                <a:latin typeface="Times New Roman" panose="02020603050405020304" pitchFamily="18" charset="0"/>
                <a:cs typeface="Times New Roman" panose="02020603050405020304" pitchFamily="18" charset="0"/>
              </a:rPr>
              <a:t>Equilibrio</a:t>
            </a:r>
            <a:r>
              <a:rPr lang="en-US" sz="2400" dirty="0">
                <a:latin typeface="Times New Roman" panose="02020603050405020304" pitchFamily="18" charset="0"/>
                <a:cs typeface="Times New Roman" panose="02020603050405020304" pitchFamily="18" charset="0"/>
              </a:rPr>
              <a:t>, because all Infinites are equal. </a:t>
            </a:r>
            <a:r>
              <a:rPr lang="en-US" sz="3200" dirty="0">
                <a:latin typeface="Times New Roman" panose="02020603050405020304" pitchFamily="18" charset="0"/>
                <a:cs typeface="Times New Roman" panose="02020603050405020304" pitchFamily="18" charset="0"/>
              </a:rPr>
              <a:t>Yet you suspect a Paralogism in this Argument ; …”</a:t>
            </a:r>
            <a:endParaRPr lang="en-US"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3AF8C0C-F83F-14BA-DF96-FDAED9F6E4CA}"/>
              </a:ext>
            </a:extLst>
          </p:cNvPr>
          <p:cNvPicPr>
            <a:picLocks noChangeAspect="1"/>
          </p:cNvPicPr>
          <p:nvPr/>
        </p:nvPicPr>
        <p:blipFill>
          <a:blip r:embed="rId2"/>
          <a:stretch>
            <a:fillRect/>
          </a:stretch>
        </p:blipFill>
        <p:spPr>
          <a:xfrm>
            <a:off x="285750" y="254642"/>
            <a:ext cx="3530573" cy="60593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4394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F95D-1F4A-B92D-D3A7-385F5F1841E4}"/>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A2E21BAC-F7DB-9C93-B391-C3B08402A8C3}"/>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864B3B88-7027-775C-97EA-812BEC3C1664}"/>
              </a:ext>
            </a:extLst>
          </p:cNvPr>
          <p:cNvSpPr>
            <a:spLocks noGrp="1"/>
          </p:cNvSpPr>
          <p:nvPr>
            <p:ph type="sldNum" sz="quarter" idx="12"/>
          </p:nvPr>
        </p:nvSpPr>
        <p:spPr/>
        <p:txBody>
          <a:bodyPr/>
          <a:lstStyle/>
          <a:p>
            <a:fld id="{B9304382-F642-5846-B397-678ADB7FD52A}" type="slidenum">
              <a:rPr lang="en-US" smtClean="0"/>
              <a:t>13</a:t>
            </a:fld>
            <a:endParaRPr lang="en-US"/>
          </a:p>
        </p:txBody>
      </p:sp>
      <p:grpSp>
        <p:nvGrpSpPr>
          <p:cNvPr id="6" name="Group 5">
            <a:extLst>
              <a:ext uri="{FF2B5EF4-FFF2-40B4-BE49-F238E27FC236}">
                <a16:creationId xmlns:a16="http://schemas.microsoft.com/office/drawing/2014/main" id="{35B4F0BA-DF3E-CFDC-D280-1579D9F7F79D}"/>
              </a:ext>
            </a:extLst>
          </p:cNvPr>
          <p:cNvGrpSpPr/>
          <p:nvPr/>
        </p:nvGrpSpPr>
        <p:grpSpPr>
          <a:xfrm>
            <a:off x="951884" y="1261453"/>
            <a:ext cx="4615469" cy="4582749"/>
            <a:chOff x="790013" y="1506079"/>
            <a:chExt cx="3889562" cy="3861988"/>
          </a:xfrm>
        </p:grpSpPr>
        <p:grpSp>
          <p:nvGrpSpPr>
            <p:cNvPr id="9" name="Group 8">
              <a:extLst>
                <a:ext uri="{FF2B5EF4-FFF2-40B4-BE49-F238E27FC236}">
                  <a16:creationId xmlns:a16="http://schemas.microsoft.com/office/drawing/2014/main" id="{29C44B07-C22F-79DA-6469-7AEBEE8F0FBE}"/>
                </a:ext>
              </a:extLst>
            </p:cNvPr>
            <p:cNvGrpSpPr/>
            <p:nvPr/>
          </p:nvGrpSpPr>
          <p:grpSpPr>
            <a:xfrm>
              <a:off x="1011219" y="1506079"/>
              <a:ext cx="3560780" cy="3861988"/>
              <a:chOff x="1011219" y="1861073"/>
              <a:chExt cx="3560780" cy="3506993"/>
            </a:xfrm>
          </p:grpSpPr>
          <p:cxnSp>
            <p:nvCxnSpPr>
              <p:cNvPr id="21" name="Straight Connector 20">
                <a:extLst>
                  <a:ext uri="{FF2B5EF4-FFF2-40B4-BE49-F238E27FC236}">
                    <a16:creationId xmlns:a16="http://schemas.microsoft.com/office/drawing/2014/main" id="{FA8CC3A6-7154-0B40-FDC8-2A697926DE66}"/>
                  </a:ext>
                </a:extLst>
              </p:cNvPr>
              <p:cNvCxnSpPr>
                <a:cxnSpLocks/>
              </p:cNvCxnSpPr>
              <p:nvPr/>
            </p:nvCxnSpPr>
            <p:spPr>
              <a:xfrm>
                <a:off x="1011219"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1842CE9-9333-A54A-30BF-7BB45F8C5AD1}"/>
                  </a:ext>
                </a:extLst>
              </p:cNvPr>
              <p:cNvCxnSpPr>
                <a:cxnSpLocks/>
              </p:cNvCxnSpPr>
              <p:nvPr/>
            </p:nvCxnSpPr>
            <p:spPr>
              <a:xfrm>
                <a:off x="1406861"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CA8D30-169E-75CF-39CB-F3EAEF0CBA88}"/>
                  </a:ext>
                </a:extLst>
              </p:cNvPr>
              <p:cNvCxnSpPr>
                <a:cxnSpLocks/>
              </p:cNvCxnSpPr>
              <p:nvPr/>
            </p:nvCxnSpPr>
            <p:spPr>
              <a:xfrm>
                <a:off x="1802503"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0CB9A81-770F-7519-C929-7A98F1F36172}"/>
                  </a:ext>
                </a:extLst>
              </p:cNvPr>
              <p:cNvCxnSpPr>
                <a:cxnSpLocks/>
              </p:cNvCxnSpPr>
              <p:nvPr/>
            </p:nvCxnSpPr>
            <p:spPr>
              <a:xfrm>
                <a:off x="2198145"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08CAEDB-1225-0196-F528-B60DF599E3A7}"/>
                  </a:ext>
                </a:extLst>
              </p:cNvPr>
              <p:cNvCxnSpPr>
                <a:cxnSpLocks/>
              </p:cNvCxnSpPr>
              <p:nvPr/>
            </p:nvCxnSpPr>
            <p:spPr>
              <a:xfrm>
                <a:off x="2593787"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7EAB31-1444-D7F1-75D9-A465410DDE28}"/>
                  </a:ext>
                </a:extLst>
              </p:cNvPr>
              <p:cNvCxnSpPr>
                <a:cxnSpLocks/>
              </p:cNvCxnSpPr>
              <p:nvPr/>
            </p:nvCxnSpPr>
            <p:spPr>
              <a:xfrm>
                <a:off x="2989429"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C039D4-41A2-09FC-5983-9FA70C4480D1}"/>
                  </a:ext>
                </a:extLst>
              </p:cNvPr>
              <p:cNvCxnSpPr>
                <a:cxnSpLocks/>
              </p:cNvCxnSpPr>
              <p:nvPr/>
            </p:nvCxnSpPr>
            <p:spPr>
              <a:xfrm>
                <a:off x="3385071"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D23B61C-3E54-40C1-0F1F-D8AB8B1CCD29}"/>
                  </a:ext>
                </a:extLst>
              </p:cNvPr>
              <p:cNvCxnSpPr>
                <a:cxnSpLocks/>
              </p:cNvCxnSpPr>
              <p:nvPr/>
            </p:nvCxnSpPr>
            <p:spPr>
              <a:xfrm>
                <a:off x="3780713"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75E657C-2F66-EFDB-CEBA-ED715CCD2A3D}"/>
                  </a:ext>
                </a:extLst>
              </p:cNvPr>
              <p:cNvCxnSpPr>
                <a:cxnSpLocks/>
              </p:cNvCxnSpPr>
              <p:nvPr/>
            </p:nvCxnSpPr>
            <p:spPr>
              <a:xfrm>
                <a:off x="4176355"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F3B357-F42A-EB94-8208-482487D6C090}"/>
                  </a:ext>
                </a:extLst>
              </p:cNvPr>
              <p:cNvCxnSpPr>
                <a:cxnSpLocks/>
              </p:cNvCxnSpPr>
              <p:nvPr/>
            </p:nvCxnSpPr>
            <p:spPr>
              <a:xfrm>
                <a:off x="4571999"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9E9536BE-0F1E-1444-5AA1-FF0BC5114474}"/>
                </a:ext>
              </a:extLst>
            </p:cNvPr>
            <p:cNvGrpSpPr/>
            <p:nvPr/>
          </p:nvGrpSpPr>
          <p:grpSpPr>
            <a:xfrm rot="5400000">
              <a:off x="954404" y="1492292"/>
              <a:ext cx="3560780" cy="3889562"/>
              <a:chOff x="1011219" y="1861073"/>
              <a:chExt cx="3560780" cy="3506993"/>
            </a:xfrm>
          </p:grpSpPr>
          <p:cxnSp>
            <p:nvCxnSpPr>
              <p:cNvPr id="11" name="Straight Connector 10">
                <a:extLst>
                  <a:ext uri="{FF2B5EF4-FFF2-40B4-BE49-F238E27FC236}">
                    <a16:creationId xmlns:a16="http://schemas.microsoft.com/office/drawing/2014/main" id="{DB1CB3B6-8865-6DB2-B4C7-A74130C9275A}"/>
                  </a:ext>
                </a:extLst>
              </p:cNvPr>
              <p:cNvCxnSpPr>
                <a:cxnSpLocks/>
              </p:cNvCxnSpPr>
              <p:nvPr/>
            </p:nvCxnSpPr>
            <p:spPr>
              <a:xfrm>
                <a:off x="1011219"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A55DFF-3B4A-83DA-F378-CE58A146381D}"/>
                  </a:ext>
                </a:extLst>
              </p:cNvPr>
              <p:cNvCxnSpPr>
                <a:cxnSpLocks/>
              </p:cNvCxnSpPr>
              <p:nvPr/>
            </p:nvCxnSpPr>
            <p:spPr>
              <a:xfrm>
                <a:off x="1406861"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BABE05-D87F-5480-45F8-4071A6B6FD5B}"/>
                  </a:ext>
                </a:extLst>
              </p:cNvPr>
              <p:cNvCxnSpPr>
                <a:cxnSpLocks/>
              </p:cNvCxnSpPr>
              <p:nvPr/>
            </p:nvCxnSpPr>
            <p:spPr>
              <a:xfrm>
                <a:off x="1802503"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5188C7-96AD-174C-D4B6-27D404DC587D}"/>
                  </a:ext>
                </a:extLst>
              </p:cNvPr>
              <p:cNvCxnSpPr>
                <a:cxnSpLocks/>
              </p:cNvCxnSpPr>
              <p:nvPr/>
            </p:nvCxnSpPr>
            <p:spPr>
              <a:xfrm>
                <a:off x="2198145"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7F64E8A-B281-A0FE-7FA6-F7297151938E}"/>
                  </a:ext>
                </a:extLst>
              </p:cNvPr>
              <p:cNvCxnSpPr>
                <a:cxnSpLocks/>
              </p:cNvCxnSpPr>
              <p:nvPr/>
            </p:nvCxnSpPr>
            <p:spPr>
              <a:xfrm>
                <a:off x="2593787"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DF0BF4-1DFA-E27B-E701-0FBFDAF45D29}"/>
                  </a:ext>
                </a:extLst>
              </p:cNvPr>
              <p:cNvCxnSpPr>
                <a:cxnSpLocks/>
              </p:cNvCxnSpPr>
              <p:nvPr/>
            </p:nvCxnSpPr>
            <p:spPr>
              <a:xfrm>
                <a:off x="2989429"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5B8C3E-E5EB-A820-7DDD-F1E90CD7A461}"/>
                  </a:ext>
                </a:extLst>
              </p:cNvPr>
              <p:cNvCxnSpPr>
                <a:cxnSpLocks/>
              </p:cNvCxnSpPr>
              <p:nvPr/>
            </p:nvCxnSpPr>
            <p:spPr>
              <a:xfrm>
                <a:off x="3385071"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5026D0-48A9-4D12-415E-3406F1173F66}"/>
                  </a:ext>
                </a:extLst>
              </p:cNvPr>
              <p:cNvCxnSpPr>
                <a:cxnSpLocks/>
              </p:cNvCxnSpPr>
              <p:nvPr/>
            </p:nvCxnSpPr>
            <p:spPr>
              <a:xfrm>
                <a:off x="3780713"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7601424-5F95-4401-DECC-8C2A6A3CED26}"/>
                  </a:ext>
                </a:extLst>
              </p:cNvPr>
              <p:cNvCxnSpPr>
                <a:cxnSpLocks/>
              </p:cNvCxnSpPr>
              <p:nvPr/>
            </p:nvCxnSpPr>
            <p:spPr>
              <a:xfrm>
                <a:off x="4176355"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184EE1-E194-D641-2669-2E1A1893D345}"/>
                  </a:ext>
                </a:extLst>
              </p:cNvPr>
              <p:cNvCxnSpPr>
                <a:cxnSpLocks/>
              </p:cNvCxnSpPr>
              <p:nvPr/>
            </p:nvCxnSpPr>
            <p:spPr>
              <a:xfrm>
                <a:off x="4571999"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07C1DDED-0EC6-B922-E6E4-0FAFE60DF6C0}"/>
              </a:ext>
            </a:extLst>
          </p:cNvPr>
          <p:cNvGrpSpPr/>
          <p:nvPr/>
        </p:nvGrpSpPr>
        <p:grpSpPr>
          <a:xfrm>
            <a:off x="844041" y="1159914"/>
            <a:ext cx="4793207" cy="4776395"/>
            <a:chOff x="713276" y="1271086"/>
            <a:chExt cx="4793207" cy="4776395"/>
          </a:xfrm>
        </p:grpSpPr>
        <p:sp>
          <p:nvSpPr>
            <p:cNvPr id="35" name="Rectangle 34">
              <a:extLst>
                <a:ext uri="{FF2B5EF4-FFF2-40B4-BE49-F238E27FC236}">
                  <a16:creationId xmlns:a16="http://schemas.microsoft.com/office/drawing/2014/main" id="{DA670053-16C1-12A2-196F-F27E3AC7A8B3}"/>
                </a:ext>
              </a:extLst>
            </p:cNvPr>
            <p:cNvSpPr/>
            <p:nvPr/>
          </p:nvSpPr>
          <p:spPr>
            <a:xfrm>
              <a:off x="713276" y="1271086"/>
              <a:ext cx="4793207" cy="4776395"/>
            </a:xfrm>
            <a:prstGeom prst="rect">
              <a:avLst/>
            </a:prstGeom>
            <a:solidFill>
              <a:srgbClr val="007FFF">
                <a:alpha val="20000"/>
              </a:srgbClr>
            </a:solidFill>
            <a:effectLst>
              <a:softEdge rad="151257"/>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a:extLst>
                <a:ext uri="{FF2B5EF4-FFF2-40B4-BE49-F238E27FC236}">
                  <a16:creationId xmlns:a16="http://schemas.microsoft.com/office/drawing/2014/main" id="{83D0C505-A35A-EB5B-7EF7-636A1D0F16B3}"/>
                </a:ext>
              </a:extLst>
            </p:cNvPr>
            <p:cNvSpPr/>
            <p:nvPr/>
          </p:nvSpPr>
          <p:spPr>
            <a:xfrm>
              <a:off x="1084455" y="1771488"/>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a:extLst>
                <a:ext uri="{FF2B5EF4-FFF2-40B4-BE49-F238E27FC236}">
                  <a16:creationId xmlns:a16="http://schemas.microsoft.com/office/drawing/2014/main" id="{F51A4F45-E94F-F064-9F09-AC1D6DC161C6}"/>
                </a:ext>
              </a:extLst>
            </p:cNvPr>
            <p:cNvSpPr/>
            <p:nvPr/>
          </p:nvSpPr>
          <p:spPr>
            <a:xfrm>
              <a:off x="1985987" y="2019745"/>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a:extLst>
                <a:ext uri="{FF2B5EF4-FFF2-40B4-BE49-F238E27FC236}">
                  <a16:creationId xmlns:a16="http://schemas.microsoft.com/office/drawing/2014/main" id="{47F98B51-DE16-F7F7-A4F8-FAE52F0E5165}"/>
                </a:ext>
              </a:extLst>
            </p:cNvPr>
            <p:cNvSpPr/>
            <p:nvPr/>
          </p:nvSpPr>
          <p:spPr>
            <a:xfrm>
              <a:off x="930532" y="2693405"/>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a:extLst>
                <a:ext uri="{FF2B5EF4-FFF2-40B4-BE49-F238E27FC236}">
                  <a16:creationId xmlns:a16="http://schemas.microsoft.com/office/drawing/2014/main" id="{5C224477-532D-E182-2B98-1905033C1AD2}"/>
                </a:ext>
              </a:extLst>
            </p:cNvPr>
            <p:cNvSpPr/>
            <p:nvPr/>
          </p:nvSpPr>
          <p:spPr>
            <a:xfrm>
              <a:off x="1427128" y="3840618"/>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a:extLst>
                <a:ext uri="{FF2B5EF4-FFF2-40B4-BE49-F238E27FC236}">
                  <a16:creationId xmlns:a16="http://schemas.microsoft.com/office/drawing/2014/main" id="{CCD5251E-B142-E14D-C4F4-00F6519DBEA2}"/>
                </a:ext>
              </a:extLst>
            </p:cNvPr>
            <p:cNvSpPr/>
            <p:nvPr/>
          </p:nvSpPr>
          <p:spPr>
            <a:xfrm>
              <a:off x="4180095" y="5035887"/>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a:extLst>
                <a:ext uri="{FF2B5EF4-FFF2-40B4-BE49-F238E27FC236}">
                  <a16:creationId xmlns:a16="http://schemas.microsoft.com/office/drawing/2014/main" id="{A6BF4470-5C58-8640-A8D7-A82E8840F4B1}"/>
                </a:ext>
              </a:extLst>
            </p:cNvPr>
            <p:cNvSpPr/>
            <p:nvPr/>
          </p:nvSpPr>
          <p:spPr>
            <a:xfrm>
              <a:off x="3633292" y="1728361"/>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a:extLst>
                <a:ext uri="{FF2B5EF4-FFF2-40B4-BE49-F238E27FC236}">
                  <a16:creationId xmlns:a16="http://schemas.microsoft.com/office/drawing/2014/main" id="{80430C1D-BE3E-70C2-0EF0-B5B44E2E0FD4}"/>
                </a:ext>
              </a:extLst>
            </p:cNvPr>
            <p:cNvSpPr/>
            <p:nvPr/>
          </p:nvSpPr>
          <p:spPr>
            <a:xfrm>
              <a:off x="2059053" y="2726957"/>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5-Point Star 42">
              <a:extLst>
                <a:ext uri="{FF2B5EF4-FFF2-40B4-BE49-F238E27FC236}">
                  <a16:creationId xmlns:a16="http://schemas.microsoft.com/office/drawing/2014/main" id="{249A35FB-EB4E-8DF2-AC16-D18D9F332A48}"/>
                </a:ext>
              </a:extLst>
            </p:cNvPr>
            <p:cNvSpPr/>
            <p:nvPr/>
          </p:nvSpPr>
          <p:spPr>
            <a:xfrm>
              <a:off x="2111457" y="5181389"/>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a:extLst>
                <a:ext uri="{FF2B5EF4-FFF2-40B4-BE49-F238E27FC236}">
                  <a16:creationId xmlns:a16="http://schemas.microsoft.com/office/drawing/2014/main" id="{1F0B1FAA-E51A-7AD1-9D3E-C173E4099DBE}"/>
                </a:ext>
              </a:extLst>
            </p:cNvPr>
            <p:cNvSpPr/>
            <p:nvPr/>
          </p:nvSpPr>
          <p:spPr>
            <a:xfrm>
              <a:off x="2660959" y="4292686"/>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a:extLst>
                <a:ext uri="{FF2B5EF4-FFF2-40B4-BE49-F238E27FC236}">
                  <a16:creationId xmlns:a16="http://schemas.microsoft.com/office/drawing/2014/main" id="{8E815391-7486-DCAA-2245-572199D60A6A}"/>
                </a:ext>
              </a:extLst>
            </p:cNvPr>
            <p:cNvSpPr/>
            <p:nvPr/>
          </p:nvSpPr>
          <p:spPr>
            <a:xfrm>
              <a:off x="1114126" y="5184299"/>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45">
              <a:extLst>
                <a:ext uri="{FF2B5EF4-FFF2-40B4-BE49-F238E27FC236}">
                  <a16:creationId xmlns:a16="http://schemas.microsoft.com/office/drawing/2014/main" id="{68413BB4-81B7-D831-FD2E-FBD38B67D50C}"/>
                </a:ext>
              </a:extLst>
            </p:cNvPr>
            <p:cNvSpPr/>
            <p:nvPr/>
          </p:nvSpPr>
          <p:spPr>
            <a:xfrm>
              <a:off x="4166340" y="2584576"/>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5-Point Star 46">
              <a:extLst>
                <a:ext uri="{FF2B5EF4-FFF2-40B4-BE49-F238E27FC236}">
                  <a16:creationId xmlns:a16="http://schemas.microsoft.com/office/drawing/2014/main" id="{A10A9B6C-1322-ABE9-4560-AF4385534578}"/>
                </a:ext>
              </a:extLst>
            </p:cNvPr>
            <p:cNvSpPr/>
            <p:nvPr/>
          </p:nvSpPr>
          <p:spPr>
            <a:xfrm>
              <a:off x="3040013" y="3227141"/>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Point Star 47">
              <a:extLst>
                <a:ext uri="{FF2B5EF4-FFF2-40B4-BE49-F238E27FC236}">
                  <a16:creationId xmlns:a16="http://schemas.microsoft.com/office/drawing/2014/main" id="{592282AF-1442-ADCD-9F2C-CC02021A19E6}"/>
                </a:ext>
              </a:extLst>
            </p:cNvPr>
            <p:cNvSpPr/>
            <p:nvPr/>
          </p:nvSpPr>
          <p:spPr>
            <a:xfrm>
              <a:off x="785644" y="3679291"/>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5-Point Star 48">
              <a:extLst>
                <a:ext uri="{FF2B5EF4-FFF2-40B4-BE49-F238E27FC236}">
                  <a16:creationId xmlns:a16="http://schemas.microsoft.com/office/drawing/2014/main" id="{BACE6C94-BC32-506F-4DAF-134CD3B67596}"/>
                </a:ext>
              </a:extLst>
            </p:cNvPr>
            <p:cNvSpPr/>
            <p:nvPr/>
          </p:nvSpPr>
          <p:spPr>
            <a:xfrm>
              <a:off x="3140960" y="4926889"/>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5-Point Star 49">
              <a:extLst>
                <a:ext uri="{FF2B5EF4-FFF2-40B4-BE49-F238E27FC236}">
                  <a16:creationId xmlns:a16="http://schemas.microsoft.com/office/drawing/2014/main" id="{21C3FF88-8A9D-5BC3-7B39-488AD85C5B96}"/>
                </a:ext>
              </a:extLst>
            </p:cNvPr>
            <p:cNvSpPr/>
            <p:nvPr/>
          </p:nvSpPr>
          <p:spPr>
            <a:xfrm>
              <a:off x="3151534" y="2302813"/>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a:extLst>
                <a:ext uri="{FF2B5EF4-FFF2-40B4-BE49-F238E27FC236}">
                  <a16:creationId xmlns:a16="http://schemas.microsoft.com/office/drawing/2014/main" id="{6E34A2DB-88DE-725F-B640-FF7149A1A71B}"/>
                </a:ext>
              </a:extLst>
            </p:cNvPr>
            <p:cNvSpPr/>
            <p:nvPr/>
          </p:nvSpPr>
          <p:spPr>
            <a:xfrm>
              <a:off x="978925" y="4406647"/>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5-Point Star 51">
              <a:extLst>
                <a:ext uri="{FF2B5EF4-FFF2-40B4-BE49-F238E27FC236}">
                  <a16:creationId xmlns:a16="http://schemas.microsoft.com/office/drawing/2014/main" id="{8B1E7AAF-D4BC-D209-0B85-F999936B3EDC}"/>
                </a:ext>
              </a:extLst>
            </p:cNvPr>
            <p:cNvSpPr/>
            <p:nvPr/>
          </p:nvSpPr>
          <p:spPr>
            <a:xfrm>
              <a:off x="4305293" y="3136398"/>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5-Point Star 52">
              <a:extLst>
                <a:ext uri="{FF2B5EF4-FFF2-40B4-BE49-F238E27FC236}">
                  <a16:creationId xmlns:a16="http://schemas.microsoft.com/office/drawing/2014/main" id="{5A990375-18E1-A906-6B8E-E7CF9A8DD2D7}"/>
                </a:ext>
              </a:extLst>
            </p:cNvPr>
            <p:cNvSpPr/>
            <p:nvPr/>
          </p:nvSpPr>
          <p:spPr>
            <a:xfrm>
              <a:off x="2095202" y="3366496"/>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5-Point Star 53">
              <a:extLst>
                <a:ext uri="{FF2B5EF4-FFF2-40B4-BE49-F238E27FC236}">
                  <a16:creationId xmlns:a16="http://schemas.microsoft.com/office/drawing/2014/main" id="{0D3DC875-3106-8939-DBCD-65C6522BBA05}"/>
                </a:ext>
              </a:extLst>
            </p:cNvPr>
            <p:cNvSpPr/>
            <p:nvPr/>
          </p:nvSpPr>
          <p:spPr>
            <a:xfrm>
              <a:off x="2752400" y="1724219"/>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5-Point Star 54">
              <a:extLst>
                <a:ext uri="{FF2B5EF4-FFF2-40B4-BE49-F238E27FC236}">
                  <a16:creationId xmlns:a16="http://schemas.microsoft.com/office/drawing/2014/main" id="{07CE5E4E-FDF2-3373-E8FA-281F53BC71CD}"/>
                </a:ext>
              </a:extLst>
            </p:cNvPr>
            <p:cNvSpPr/>
            <p:nvPr/>
          </p:nvSpPr>
          <p:spPr>
            <a:xfrm>
              <a:off x="4414443" y="3877574"/>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5-Point Star 64">
              <a:extLst>
                <a:ext uri="{FF2B5EF4-FFF2-40B4-BE49-F238E27FC236}">
                  <a16:creationId xmlns:a16="http://schemas.microsoft.com/office/drawing/2014/main" id="{CE0DC1AA-EE75-1A61-1BB2-7E23482253D5}"/>
                </a:ext>
              </a:extLst>
            </p:cNvPr>
            <p:cNvSpPr/>
            <p:nvPr/>
          </p:nvSpPr>
          <p:spPr>
            <a:xfrm>
              <a:off x="4142111" y="1765232"/>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5-Point Star 65">
              <a:extLst>
                <a:ext uri="{FF2B5EF4-FFF2-40B4-BE49-F238E27FC236}">
                  <a16:creationId xmlns:a16="http://schemas.microsoft.com/office/drawing/2014/main" id="{AF1A26DF-E6A2-EE16-F26D-07A16D83733C}"/>
                </a:ext>
              </a:extLst>
            </p:cNvPr>
            <p:cNvSpPr/>
            <p:nvPr/>
          </p:nvSpPr>
          <p:spPr>
            <a:xfrm>
              <a:off x="3684398" y="3855451"/>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5-Point Star 66">
              <a:extLst>
                <a:ext uri="{FF2B5EF4-FFF2-40B4-BE49-F238E27FC236}">
                  <a16:creationId xmlns:a16="http://schemas.microsoft.com/office/drawing/2014/main" id="{BA0DAA1D-5DAA-314F-24B7-75C3448F5F91}"/>
                </a:ext>
              </a:extLst>
            </p:cNvPr>
            <p:cNvSpPr/>
            <p:nvPr/>
          </p:nvSpPr>
          <p:spPr>
            <a:xfrm>
              <a:off x="3662276" y="4497006"/>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410B4D26-E56F-6C71-A56C-43B2654C59A8}"/>
              </a:ext>
            </a:extLst>
          </p:cNvPr>
          <p:cNvGrpSpPr/>
          <p:nvPr/>
        </p:nvGrpSpPr>
        <p:grpSpPr>
          <a:xfrm>
            <a:off x="815638" y="283161"/>
            <a:ext cx="5693820" cy="3542981"/>
            <a:chOff x="1977640" y="340941"/>
            <a:chExt cx="5693820" cy="3542981"/>
          </a:xfrm>
        </p:grpSpPr>
        <p:sp>
          <p:nvSpPr>
            <p:cNvPr id="62" name="Right Arrow 61">
              <a:extLst>
                <a:ext uri="{FF2B5EF4-FFF2-40B4-BE49-F238E27FC236}">
                  <a16:creationId xmlns:a16="http://schemas.microsoft.com/office/drawing/2014/main" id="{F76F9232-BAE6-21D2-6F17-B48E0228248C}"/>
                </a:ext>
              </a:extLst>
            </p:cNvPr>
            <p:cNvSpPr/>
            <p:nvPr/>
          </p:nvSpPr>
          <p:spPr>
            <a:xfrm>
              <a:off x="4719456" y="3261981"/>
              <a:ext cx="246437" cy="21314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ight Arrow 68">
              <a:extLst>
                <a:ext uri="{FF2B5EF4-FFF2-40B4-BE49-F238E27FC236}">
                  <a16:creationId xmlns:a16="http://schemas.microsoft.com/office/drawing/2014/main" id="{82112A4D-793A-BD30-AB55-0AD63DAC86F2}"/>
                </a:ext>
              </a:extLst>
            </p:cNvPr>
            <p:cNvSpPr/>
            <p:nvPr/>
          </p:nvSpPr>
          <p:spPr>
            <a:xfrm rot="2220643">
              <a:off x="4616529" y="3527825"/>
              <a:ext cx="246437" cy="21314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CFA4A480-FECE-A02A-C2D6-25DB7E784B8A}"/>
                </a:ext>
              </a:extLst>
            </p:cNvPr>
            <p:cNvGrpSpPr/>
            <p:nvPr/>
          </p:nvGrpSpPr>
          <p:grpSpPr>
            <a:xfrm>
              <a:off x="1977640" y="340941"/>
              <a:ext cx="5693820" cy="3542981"/>
              <a:chOff x="1977640" y="340941"/>
              <a:chExt cx="5693820" cy="3542981"/>
            </a:xfrm>
          </p:grpSpPr>
          <p:grpSp>
            <p:nvGrpSpPr>
              <p:cNvPr id="75" name="Group 74">
                <a:extLst>
                  <a:ext uri="{FF2B5EF4-FFF2-40B4-BE49-F238E27FC236}">
                    <a16:creationId xmlns:a16="http://schemas.microsoft.com/office/drawing/2014/main" id="{9064BCA4-3880-2E02-CC2B-0E436E358AEE}"/>
                  </a:ext>
                </a:extLst>
              </p:cNvPr>
              <p:cNvGrpSpPr/>
              <p:nvPr/>
            </p:nvGrpSpPr>
            <p:grpSpPr>
              <a:xfrm>
                <a:off x="3979976" y="2863296"/>
                <a:ext cx="854042" cy="1020626"/>
                <a:chOff x="3968100" y="2790090"/>
                <a:chExt cx="854042" cy="1020626"/>
              </a:xfrm>
            </p:grpSpPr>
            <p:sp>
              <p:nvSpPr>
                <p:cNvPr id="63" name="Right Arrow 62">
                  <a:extLst>
                    <a:ext uri="{FF2B5EF4-FFF2-40B4-BE49-F238E27FC236}">
                      <a16:creationId xmlns:a16="http://schemas.microsoft.com/office/drawing/2014/main" id="{DAFCCFA6-B78D-CCB3-BF30-CEBB2A15B298}"/>
                    </a:ext>
                  </a:extLst>
                </p:cNvPr>
                <p:cNvSpPr/>
                <p:nvPr/>
              </p:nvSpPr>
              <p:spPr>
                <a:xfrm rot="18547587">
                  <a:off x="4592352" y="2895181"/>
                  <a:ext cx="246437" cy="21314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ight Arrow 67">
                  <a:extLst>
                    <a:ext uri="{FF2B5EF4-FFF2-40B4-BE49-F238E27FC236}">
                      <a16:creationId xmlns:a16="http://schemas.microsoft.com/office/drawing/2014/main" id="{23916C90-FA62-C798-B440-AE95C3C25736}"/>
                    </a:ext>
                  </a:extLst>
                </p:cNvPr>
                <p:cNvSpPr/>
                <p:nvPr/>
              </p:nvSpPr>
              <p:spPr>
                <a:xfrm rot="16200000">
                  <a:off x="4327322" y="2806738"/>
                  <a:ext cx="246437" cy="21314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7E49FE8D-1C17-3D6D-6E34-B0C4006FD8FC}"/>
                    </a:ext>
                  </a:extLst>
                </p:cNvPr>
                <p:cNvGrpSpPr/>
                <p:nvPr/>
              </p:nvGrpSpPr>
              <p:grpSpPr>
                <a:xfrm rot="10322260">
                  <a:off x="3968100" y="2933045"/>
                  <a:ext cx="610047" cy="877671"/>
                  <a:chOff x="3644744" y="2784484"/>
                  <a:chExt cx="610047" cy="877671"/>
                </a:xfrm>
              </p:grpSpPr>
              <p:sp>
                <p:nvSpPr>
                  <p:cNvPr id="70" name="Right Arrow 69">
                    <a:extLst>
                      <a:ext uri="{FF2B5EF4-FFF2-40B4-BE49-F238E27FC236}">
                        <a16:creationId xmlns:a16="http://schemas.microsoft.com/office/drawing/2014/main" id="{FD35443A-56F5-BF94-1AB1-44732EC2C25D}"/>
                      </a:ext>
                    </a:extLst>
                  </p:cNvPr>
                  <p:cNvSpPr/>
                  <p:nvPr/>
                </p:nvSpPr>
                <p:spPr>
                  <a:xfrm>
                    <a:off x="4008354" y="3183169"/>
                    <a:ext cx="246437" cy="21314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ight Arrow 70">
                    <a:extLst>
                      <a:ext uri="{FF2B5EF4-FFF2-40B4-BE49-F238E27FC236}">
                        <a16:creationId xmlns:a16="http://schemas.microsoft.com/office/drawing/2014/main" id="{F3D90757-0704-D916-38BE-0F2F7F3FB4B2}"/>
                      </a:ext>
                    </a:extLst>
                  </p:cNvPr>
                  <p:cNvSpPr/>
                  <p:nvPr/>
                </p:nvSpPr>
                <p:spPr>
                  <a:xfrm rot="18547587">
                    <a:off x="3893126" y="2889575"/>
                    <a:ext cx="246437" cy="21314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ight Arrow 71">
                    <a:extLst>
                      <a:ext uri="{FF2B5EF4-FFF2-40B4-BE49-F238E27FC236}">
                        <a16:creationId xmlns:a16="http://schemas.microsoft.com/office/drawing/2014/main" id="{129FBC0E-7BA4-2206-8B89-6C60F7CFC074}"/>
                      </a:ext>
                    </a:extLst>
                  </p:cNvPr>
                  <p:cNvSpPr/>
                  <p:nvPr/>
                </p:nvSpPr>
                <p:spPr>
                  <a:xfrm rot="16200000">
                    <a:off x="3628096" y="2801132"/>
                    <a:ext cx="246437" cy="21314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Arrow 72">
                    <a:extLst>
                      <a:ext uri="{FF2B5EF4-FFF2-40B4-BE49-F238E27FC236}">
                        <a16:creationId xmlns:a16="http://schemas.microsoft.com/office/drawing/2014/main" id="{2DF008BC-5D13-888A-4B89-0A65FD22707F}"/>
                      </a:ext>
                    </a:extLst>
                  </p:cNvPr>
                  <p:cNvSpPr/>
                  <p:nvPr/>
                </p:nvSpPr>
                <p:spPr>
                  <a:xfrm rot="2220643">
                    <a:off x="3905427" y="3449013"/>
                    <a:ext cx="246437" cy="21314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6" name="TextBox 75">
                <a:extLst>
                  <a:ext uri="{FF2B5EF4-FFF2-40B4-BE49-F238E27FC236}">
                    <a16:creationId xmlns:a16="http://schemas.microsoft.com/office/drawing/2014/main" id="{1D323951-6083-754D-9499-AFA1E9DA6DA6}"/>
                  </a:ext>
                </a:extLst>
              </p:cNvPr>
              <p:cNvSpPr txBox="1"/>
              <p:nvPr/>
            </p:nvSpPr>
            <p:spPr>
              <a:xfrm>
                <a:off x="1977640" y="340941"/>
                <a:ext cx="5693820" cy="954107"/>
              </a:xfrm>
              <a:prstGeom prst="rect">
                <a:avLst/>
              </a:prstGeom>
              <a:noFill/>
            </p:spPr>
            <p:txBody>
              <a:bodyPr wrap="square" rtlCol="0">
                <a:spAutoFit/>
              </a:bodyPr>
              <a:lstStyle/>
              <a:p>
                <a:pPr algn="l"/>
                <a:r>
                  <a:rPr lang="en-US" sz="3200" dirty="0">
                    <a:latin typeface="Times New Roman" panose="02020603050405020304" pitchFamily="18" charset="0"/>
                    <a:cs typeface="Times New Roman" panose="02020603050405020304" pitchFamily="18" charset="0"/>
                  </a:rPr>
                  <a:t>Infinities cancel?</a:t>
                </a:r>
              </a:p>
              <a:p>
                <a:pPr algn="l"/>
                <a:r>
                  <a:rPr lang="en-US" sz="2400" dirty="0">
                    <a:latin typeface="Times New Roman" panose="02020603050405020304" pitchFamily="18" charset="0"/>
                    <a:cs typeface="Times New Roman" panose="02020603050405020304" pitchFamily="18" charset="0"/>
                  </a:rPr>
                  <a:t>No net gravitational  force on body?</a:t>
                </a:r>
              </a:p>
            </p:txBody>
          </p:sp>
        </p:grpSp>
      </p:grpSp>
      <p:grpSp>
        <p:nvGrpSpPr>
          <p:cNvPr id="83" name="Group 82">
            <a:extLst>
              <a:ext uri="{FF2B5EF4-FFF2-40B4-BE49-F238E27FC236}">
                <a16:creationId xmlns:a16="http://schemas.microsoft.com/office/drawing/2014/main" id="{D804F2DF-6E29-0DFA-2FFC-656A8501B7B6}"/>
              </a:ext>
            </a:extLst>
          </p:cNvPr>
          <p:cNvGrpSpPr/>
          <p:nvPr/>
        </p:nvGrpSpPr>
        <p:grpSpPr>
          <a:xfrm>
            <a:off x="5885113" y="146172"/>
            <a:ext cx="2630238" cy="3704554"/>
            <a:chOff x="5885113" y="146172"/>
            <a:chExt cx="2630238" cy="3704554"/>
          </a:xfrm>
        </p:grpSpPr>
        <p:pic>
          <p:nvPicPr>
            <p:cNvPr id="81" name="Picture 80">
              <a:extLst>
                <a:ext uri="{FF2B5EF4-FFF2-40B4-BE49-F238E27FC236}">
                  <a16:creationId xmlns:a16="http://schemas.microsoft.com/office/drawing/2014/main" id="{09995CC4-72D7-8F52-198C-26B50649534B}"/>
                </a:ext>
              </a:extLst>
            </p:cNvPr>
            <p:cNvPicPr>
              <a:picLocks noChangeAspect="1"/>
            </p:cNvPicPr>
            <p:nvPr/>
          </p:nvPicPr>
          <p:blipFill>
            <a:blip r:embed="rId2"/>
            <a:stretch>
              <a:fillRect/>
            </a:stretch>
          </p:blipFill>
          <p:spPr>
            <a:xfrm>
              <a:off x="6007581" y="2199726"/>
              <a:ext cx="1905000" cy="1651000"/>
            </a:xfrm>
            <a:prstGeom prst="rect">
              <a:avLst/>
            </a:prstGeom>
            <a:effectLst>
              <a:softEdge rad="147056"/>
            </a:effectLst>
          </p:spPr>
        </p:pic>
        <p:sp>
          <p:nvSpPr>
            <p:cNvPr id="82" name="Rounded Rectangular Callout 81">
              <a:extLst>
                <a:ext uri="{FF2B5EF4-FFF2-40B4-BE49-F238E27FC236}">
                  <a16:creationId xmlns:a16="http://schemas.microsoft.com/office/drawing/2014/main" id="{18798BAF-205B-D8E2-3B08-B9B650C64D66}"/>
                </a:ext>
              </a:extLst>
            </p:cNvPr>
            <p:cNvSpPr/>
            <p:nvPr/>
          </p:nvSpPr>
          <p:spPr>
            <a:xfrm>
              <a:off x="5885113" y="146172"/>
              <a:ext cx="2630238" cy="1288572"/>
            </a:xfrm>
            <a:prstGeom prst="wedgeRoundRectCallout">
              <a:avLst>
                <a:gd name="adj1" fmla="val -11352"/>
                <a:gd name="adj2" fmla="val 146365"/>
                <a:gd name="adj3" fmla="val 16667"/>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7BF18B6A-E696-48BB-B3F5-46E635A58626}"/>
                </a:ext>
              </a:extLst>
            </p:cNvPr>
            <p:cNvSpPr txBox="1"/>
            <p:nvPr/>
          </p:nvSpPr>
          <p:spPr>
            <a:xfrm>
              <a:off x="6018023" y="234414"/>
              <a:ext cx="2497327"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Yet you suspect a Paralogism in this Argument…</a:t>
              </a:r>
            </a:p>
          </p:txBody>
        </p:sp>
      </p:grpSp>
    </p:spTree>
    <p:extLst>
      <p:ext uri="{BB962C8B-B14F-4D97-AF65-F5344CB8AC3E}">
        <p14:creationId xmlns:p14="http://schemas.microsoft.com/office/powerpoint/2010/main" val="184208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408DA-C921-B699-6533-4DA0738E07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02F2F2-9949-FA03-384F-F5EDC21447DD}"/>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8BBDF5A9-60C6-BB6D-3A18-0755AD0A798A}"/>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52FC8CBF-D98D-BE03-C3FC-FD7622256416}"/>
              </a:ext>
            </a:extLst>
          </p:cNvPr>
          <p:cNvSpPr>
            <a:spLocks noGrp="1"/>
          </p:cNvSpPr>
          <p:nvPr>
            <p:ph type="sldNum" sz="quarter" idx="12"/>
          </p:nvPr>
        </p:nvSpPr>
        <p:spPr/>
        <p:txBody>
          <a:bodyPr/>
          <a:lstStyle/>
          <a:p>
            <a:fld id="{B9304382-F642-5846-B397-678ADB7FD52A}" type="slidenum">
              <a:rPr lang="en-US" smtClean="0"/>
              <a:t>14</a:t>
            </a:fld>
            <a:endParaRPr lang="en-US"/>
          </a:p>
        </p:txBody>
      </p:sp>
      <p:sp>
        <p:nvSpPr>
          <p:cNvPr id="5" name="TextBox 4">
            <a:extLst>
              <a:ext uri="{FF2B5EF4-FFF2-40B4-BE49-F238E27FC236}">
                <a16:creationId xmlns:a16="http://schemas.microsoft.com/office/drawing/2014/main" id="{844C1E83-9C69-3CC1-D02D-4F32E08DC036}"/>
              </a:ext>
            </a:extLst>
          </p:cNvPr>
          <p:cNvSpPr txBox="1"/>
          <p:nvPr/>
        </p:nvSpPr>
        <p:spPr>
          <a:xfrm>
            <a:off x="5036072" y="451412"/>
            <a:ext cx="3850753" cy="452431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and I conceive the Paralogism lies in the Position, that all Infinites are equal. The generality of Mankind consider Infinites no other ways than indefinitely; and …”</a:t>
            </a:r>
          </a:p>
        </p:txBody>
      </p:sp>
      <p:pic>
        <p:nvPicPr>
          <p:cNvPr id="7" name="Picture 6">
            <a:extLst>
              <a:ext uri="{FF2B5EF4-FFF2-40B4-BE49-F238E27FC236}">
                <a16:creationId xmlns:a16="http://schemas.microsoft.com/office/drawing/2014/main" id="{425985C9-86BE-D5F7-8511-E174437A606E}"/>
              </a:ext>
            </a:extLst>
          </p:cNvPr>
          <p:cNvPicPr>
            <a:picLocks noChangeAspect="1"/>
          </p:cNvPicPr>
          <p:nvPr/>
        </p:nvPicPr>
        <p:blipFill>
          <a:blip r:embed="rId2"/>
          <a:stretch>
            <a:fillRect/>
          </a:stretch>
        </p:blipFill>
        <p:spPr>
          <a:xfrm>
            <a:off x="285750" y="254642"/>
            <a:ext cx="3530573" cy="60593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5516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535F-A8AD-13F4-080D-5D949C919E01}"/>
              </a:ext>
            </a:extLst>
          </p:cNvPr>
          <p:cNvSpPr>
            <a:spLocks noGrp="1"/>
          </p:cNvSpPr>
          <p:nvPr>
            <p:ph type="title"/>
          </p:nvPr>
        </p:nvSpPr>
        <p:spPr/>
        <p:txBody>
          <a:bodyPr/>
          <a:lstStyle/>
          <a:p>
            <a:r>
              <a:rPr lang="en-US" dirty="0"/>
              <a:t> </a:t>
            </a:r>
          </a:p>
        </p:txBody>
      </p:sp>
      <p:sp>
        <p:nvSpPr>
          <p:cNvPr id="4" name="Slide Number Placeholder 3">
            <a:extLst>
              <a:ext uri="{FF2B5EF4-FFF2-40B4-BE49-F238E27FC236}">
                <a16:creationId xmlns:a16="http://schemas.microsoft.com/office/drawing/2014/main" id="{7A636069-46B4-A2CD-B091-A359B6360DA9}"/>
              </a:ext>
            </a:extLst>
          </p:cNvPr>
          <p:cNvSpPr>
            <a:spLocks noGrp="1"/>
          </p:cNvSpPr>
          <p:nvPr>
            <p:ph type="sldNum" sz="quarter" idx="12"/>
          </p:nvPr>
        </p:nvSpPr>
        <p:spPr/>
        <p:txBody>
          <a:bodyPr/>
          <a:lstStyle/>
          <a:p>
            <a:fld id="{B9304382-F642-5846-B397-678ADB7FD52A}" type="slidenum">
              <a:rPr lang="en-US" smtClean="0"/>
              <a:t>15</a:t>
            </a:fld>
            <a:endParaRPr lang="en-US"/>
          </a:p>
        </p:txBody>
      </p:sp>
      <p:sp>
        <p:nvSpPr>
          <p:cNvPr id="5" name="TextBox 4">
            <a:extLst>
              <a:ext uri="{FF2B5EF4-FFF2-40B4-BE49-F238E27FC236}">
                <a16:creationId xmlns:a16="http://schemas.microsoft.com/office/drawing/2014/main" id="{F944081F-64FA-3F6D-779D-918B6D789000}"/>
              </a:ext>
            </a:extLst>
          </p:cNvPr>
          <p:cNvSpPr txBox="1"/>
          <p:nvPr/>
        </p:nvSpPr>
        <p:spPr>
          <a:xfrm>
            <a:off x="4881984" y="365126"/>
            <a:ext cx="4004841" cy="569386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they are neither equal nor unequal, nor have any certain Difference or Proportion one to another. </a:t>
            </a:r>
            <a:r>
              <a:rPr lang="en-US" sz="2400" dirty="0">
                <a:latin typeface="Times New Roman" panose="02020603050405020304" pitchFamily="18" charset="0"/>
                <a:cs typeface="Times New Roman" panose="02020603050405020304" pitchFamily="18" charset="0"/>
              </a:rPr>
              <a:t>In this Sense therefore, no Conclusions can be drawn from them, about the Equality, Proportions, or Differences of Things, and they that attempt to do it usually fall into Paralogisms.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 Error lies in the Position, that all Infinites are equal.”</a:t>
            </a:r>
          </a:p>
        </p:txBody>
      </p:sp>
      <p:sp>
        <p:nvSpPr>
          <p:cNvPr id="10" name="Content Placeholder 9">
            <a:extLst>
              <a:ext uri="{FF2B5EF4-FFF2-40B4-BE49-F238E27FC236}">
                <a16:creationId xmlns:a16="http://schemas.microsoft.com/office/drawing/2014/main" id="{F9EC0F83-5A34-23BF-EFCD-4B0F9DB997F4}"/>
              </a:ext>
            </a:extLst>
          </p:cNvPr>
          <p:cNvSpPr>
            <a:spLocks noGrp="1"/>
          </p:cNvSpPr>
          <p:nvPr>
            <p:ph idx="1"/>
          </p:nvPr>
        </p:nvSpPr>
        <p:spPr/>
        <p:txBody>
          <a:bodyPr>
            <a:normAutofit fontScale="25000" lnSpcReduction="20000"/>
          </a:bodyPr>
          <a:lstStyle/>
          <a:p>
            <a:r>
              <a:rPr lang="en-US" dirty="0"/>
              <a:t> </a:t>
            </a:r>
          </a:p>
        </p:txBody>
      </p:sp>
      <p:pic>
        <p:nvPicPr>
          <p:cNvPr id="14" name="Picture 13">
            <a:extLst>
              <a:ext uri="{FF2B5EF4-FFF2-40B4-BE49-F238E27FC236}">
                <a16:creationId xmlns:a16="http://schemas.microsoft.com/office/drawing/2014/main" id="{F5208F3E-0422-9BF1-2512-2E15DFEDEB2C}"/>
              </a:ext>
            </a:extLst>
          </p:cNvPr>
          <p:cNvPicPr>
            <a:picLocks noChangeAspect="1"/>
          </p:cNvPicPr>
          <p:nvPr/>
        </p:nvPicPr>
        <p:blipFill>
          <a:blip r:embed="rId2"/>
          <a:stretch>
            <a:fillRect/>
          </a:stretch>
        </p:blipFill>
        <p:spPr>
          <a:xfrm>
            <a:off x="257175" y="114300"/>
            <a:ext cx="3777615" cy="64833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8126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80649-D3AB-B139-22B2-6B8E709A8786}"/>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8A03DE47-515D-846E-8C00-A6351572F291}"/>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E0BA4D23-FC47-1B35-B29C-E0C0CC4CBBCA}"/>
              </a:ext>
            </a:extLst>
          </p:cNvPr>
          <p:cNvSpPr>
            <a:spLocks noGrp="1"/>
          </p:cNvSpPr>
          <p:nvPr>
            <p:ph type="sldNum" sz="quarter" idx="12"/>
          </p:nvPr>
        </p:nvSpPr>
        <p:spPr/>
        <p:txBody>
          <a:bodyPr/>
          <a:lstStyle/>
          <a:p>
            <a:fld id="{B9304382-F642-5846-B397-678ADB7FD52A}" type="slidenum">
              <a:rPr lang="en-US" smtClean="0"/>
              <a:t>16</a:t>
            </a:fld>
            <a:endParaRPr lang="en-US"/>
          </a:p>
        </p:txBody>
      </p:sp>
      <p:sp>
        <p:nvSpPr>
          <p:cNvPr id="5" name="TextBox 4">
            <a:extLst>
              <a:ext uri="{FF2B5EF4-FFF2-40B4-BE49-F238E27FC236}">
                <a16:creationId xmlns:a16="http://schemas.microsoft.com/office/drawing/2014/main" id="{F36C1047-BC20-59C5-86C9-B27B6BD104B1}"/>
              </a:ext>
            </a:extLst>
          </p:cNvPr>
          <p:cNvSpPr txBox="1"/>
          <p:nvPr/>
        </p:nvSpPr>
        <p:spPr>
          <a:xfrm>
            <a:off x="4867500" y="582067"/>
            <a:ext cx="4019325" cy="569386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another Way of considering Infinites used by Mathematicians, and that is, under certain definite Restrictions and Limitations, whereby Infinites are determined to have certain Differences or Proportions to one another. Thus Dr. </a:t>
            </a:r>
            <a:r>
              <a:rPr lang="en-US" sz="2800" i="1" dirty="0">
                <a:latin typeface="Times New Roman" panose="02020603050405020304" pitchFamily="18" charset="0"/>
                <a:cs typeface="Times New Roman" panose="02020603050405020304" pitchFamily="18" charset="0"/>
              </a:rPr>
              <a:t>Wallis</a:t>
            </a:r>
            <a:r>
              <a:rPr lang="en-US" sz="2800" dirty="0">
                <a:latin typeface="Times New Roman" panose="02020603050405020304" pitchFamily="18" charset="0"/>
                <a:cs typeface="Times New Roman" panose="02020603050405020304" pitchFamily="18" charset="0"/>
              </a:rPr>
              <a:t> considers them in his </a:t>
            </a:r>
            <a:r>
              <a:rPr lang="en-US" sz="2800" i="1" dirty="0">
                <a:latin typeface="Times New Roman" panose="02020603050405020304" pitchFamily="18" charset="0"/>
                <a:cs typeface="Times New Roman" panose="02020603050405020304" pitchFamily="18" charset="0"/>
              </a:rPr>
              <a:t>Arithmetica </a:t>
            </a:r>
            <a:r>
              <a:rPr lang="en-US" sz="2800" i="1" dirty="0" err="1">
                <a:latin typeface="Times New Roman" panose="02020603050405020304" pitchFamily="18" charset="0"/>
                <a:cs typeface="Times New Roman" panose="02020603050405020304" pitchFamily="18" charset="0"/>
              </a:rPr>
              <a:t>Infinitorum</a:t>
            </a:r>
            <a:r>
              <a:rPr lang="en-US" sz="2800"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9A37C852-91B2-B5F7-A640-2611A8883040}"/>
              </a:ext>
            </a:extLst>
          </p:cNvPr>
          <p:cNvPicPr>
            <a:picLocks noChangeAspect="1"/>
          </p:cNvPicPr>
          <p:nvPr/>
        </p:nvPicPr>
        <p:blipFill>
          <a:blip r:embed="rId2"/>
          <a:stretch>
            <a:fillRect/>
          </a:stretch>
        </p:blipFill>
        <p:spPr>
          <a:xfrm>
            <a:off x="285750" y="238302"/>
            <a:ext cx="3806190" cy="65323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6603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41B0-B3A7-4A05-B0D6-0BE4F1284EBA}"/>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00DAF4CD-9C9E-0707-FACC-BF3417276DA1}"/>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68D5FB49-4F5A-1E76-41AF-11603A1ED33E}"/>
              </a:ext>
            </a:extLst>
          </p:cNvPr>
          <p:cNvSpPr>
            <a:spLocks noGrp="1"/>
          </p:cNvSpPr>
          <p:nvPr>
            <p:ph type="sldNum" sz="quarter" idx="12"/>
          </p:nvPr>
        </p:nvSpPr>
        <p:spPr/>
        <p:txBody>
          <a:bodyPr/>
          <a:lstStyle/>
          <a:p>
            <a:fld id="{B9304382-F642-5846-B397-678ADB7FD52A}" type="slidenum">
              <a:rPr lang="en-US" smtClean="0"/>
              <a:t>17</a:t>
            </a:fld>
            <a:endParaRPr lang="en-US"/>
          </a:p>
        </p:txBody>
      </p:sp>
      <p:pic>
        <p:nvPicPr>
          <p:cNvPr id="8" name="Picture 7">
            <a:extLst>
              <a:ext uri="{FF2B5EF4-FFF2-40B4-BE49-F238E27FC236}">
                <a16:creationId xmlns:a16="http://schemas.microsoft.com/office/drawing/2014/main" id="{A8FF2F63-6581-68C7-02F2-D0D7CB3E4DE2}"/>
              </a:ext>
            </a:extLst>
          </p:cNvPr>
          <p:cNvPicPr>
            <a:picLocks noChangeAspect="1"/>
          </p:cNvPicPr>
          <p:nvPr/>
        </p:nvPicPr>
        <p:blipFill>
          <a:blip r:embed="rId2"/>
          <a:stretch>
            <a:fillRect/>
          </a:stretch>
        </p:blipFill>
        <p:spPr>
          <a:xfrm>
            <a:off x="1965573" y="0"/>
            <a:ext cx="5212854"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77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E17D7-2875-DAC9-1936-451183AA2AD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6DD4C975-3539-6BE9-AAF8-0850DF661FCF}"/>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0D737E7D-A234-10DD-3DE7-CC2F4182013C}"/>
              </a:ext>
            </a:extLst>
          </p:cNvPr>
          <p:cNvSpPr>
            <a:spLocks noGrp="1"/>
          </p:cNvSpPr>
          <p:nvPr>
            <p:ph type="sldNum" sz="quarter" idx="12"/>
          </p:nvPr>
        </p:nvSpPr>
        <p:spPr/>
        <p:txBody>
          <a:bodyPr/>
          <a:lstStyle/>
          <a:p>
            <a:fld id="{B9304382-F642-5846-B397-678ADB7FD52A}" type="slidenum">
              <a:rPr lang="en-US" smtClean="0"/>
              <a:t>18</a:t>
            </a:fld>
            <a:endParaRPr lang="en-US"/>
          </a:p>
        </p:txBody>
      </p:sp>
      <p:pic>
        <p:nvPicPr>
          <p:cNvPr id="5" name="Picture 4">
            <a:extLst>
              <a:ext uri="{FF2B5EF4-FFF2-40B4-BE49-F238E27FC236}">
                <a16:creationId xmlns:a16="http://schemas.microsoft.com/office/drawing/2014/main" id="{33D20C80-A4DF-A543-E51A-A0DA28CCE602}"/>
              </a:ext>
            </a:extLst>
          </p:cNvPr>
          <p:cNvPicPr>
            <a:picLocks noChangeAspect="1"/>
          </p:cNvPicPr>
          <p:nvPr/>
        </p:nvPicPr>
        <p:blipFill>
          <a:blip r:embed="rId2"/>
          <a:stretch>
            <a:fillRect/>
          </a:stretch>
        </p:blipFill>
        <p:spPr>
          <a:xfrm>
            <a:off x="84044" y="0"/>
            <a:ext cx="4961035" cy="685800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8BF2CE8F-A638-74A6-7905-B327901CB13F}"/>
              </a:ext>
            </a:extLst>
          </p:cNvPr>
          <p:cNvSpPr txBox="1"/>
          <p:nvPr/>
        </p:nvSpPr>
        <p:spPr>
          <a:xfrm>
            <a:off x="5213167" y="365126"/>
            <a:ext cx="3930833" cy="249299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Wallis finds a definite ratio between the two infinites</a:t>
            </a:r>
          </a:p>
          <a:p>
            <a:pPr algn="ctr"/>
            <a:r>
              <a:rPr lang="en-US" sz="2400" dirty="0">
                <a:latin typeface="Times New Roman" panose="02020603050405020304" pitchFamily="18" charset="0"/>
                <a:cs typeface="Times New Roman" panose="02020603050405020304" pitchFamily="18" charset="0"/>
              </a:rPr>
              <a:t>3x3x5x5x7x7x9x9x …</a:t>
            </a:r>
          </a:p>
          <a:p>
            <a:pPr algn="ctr"/>
            <a:r>
              <a:rPr lang="en-US" sz="2400" dirty="0">
                <a:latin typeface="Times New Roman" panose="02020603050405020304" pitchFamily="18" charset="0"/>
                <a:cs typeface="Times New Roman" panose="02020603050405020304" pitchFamily="18" charset="0"/>
              </a:rPr>
              <a:t>  and</a:t>
            </a:r>
          </a:p>
          <a:p>
            <a:pPr algn="ctr"/>
            <a:r>
              <a:rPr lang="en-US" sz="2400" dirty="0">
                <a:latin typeface="Times New Roman" panose="02020603050405020304" pitchFamily="18" charset="0"/>
                <a:cs typeface="Times New Roman" panose="02020603050405020304" pitchFamily="18" charset="0"/>
              </a:rPr>
              <a:t>2x4x4x6x6x8x8x10x10x…</a:t>
            </a:r>
          </a:p>
        </p:txBody>
      </p:sp>
      <p:sp>
        <p:nvSpPr>
          <p:cNvPr id="8" name="Freeform 7">
            <a:extLst>
              <a:ext uri="{FF2B5EF4-FFF2-40B4-BE49-F238E27FC236}">
                <a16:creationId xmlns:a16="http://schemas.microsoft.com/office/drawing/2014/main" id="{8F1613E8-435F-9941-C72D-3C40888A289A}"/>
              </a:ext>
            </a:extLst>
          </p:cNvPr>
          <p:cNvSpPr/>
          <p:nvPr/>
        </p:nvSpPr>
        <p:spPr>
          <a:xfrm>
            <a:off x="4846320" y="3703320"/>
            <a:ext cx="3829050" cy="1828800"/>
          </a:xfrm>
          <a:custGeom>
            <a:avLst/>
            <a:gdLst>
              <a:gd name="connsiteX0" fmla="*/ 34290 w 3829050"/>
              <a:gd name="connsiteY0" fmla="*/ 45720 h 1828800"/>
              <a:gd name="connsiteX1" fmla="*/ 3829050 w 3829050"/>
              <a:gd name="connsiteY1" fmla="*/ 0 h 1828800"/>
              <a:gd name="connsiteX2" fmla="*/ 3794760 w 3829050"/>
              <a:gd name="connsiteY2" fmla="*/ 1828800 h 1828800"/>
              <a:gd name="connsiteX3" fmla="*/ 0 w 3829050"/>
              <a:gd name="connsiteY3" fmla="*/ 765810 h 1828800"/>
              <a:gd name="connsiteX4" fmla="*/ 34290 w 3829050"/>
              <a:gd name="connsiteY4" fmla="*/ 4572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1828800">
                <a:moveTo>
                  <a:pt x="34290" y="45720"/>
                </a:moveTo>
                <a:lnTo>
                  <a:pt x="3829050" y="0"/>
                </a:lnTo>
                <a:lnTo>
                  <a:pt x="3794760" y="1828800"/>
                </a:lnTo>
                <a:lnTo>
                  <a:pt x="0" y="765810"/>
                </a:lnTo>
                <a:lnTo>
                  <a:pt x="34290" y="4572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47E6F9-804F-8AF5-FBBB-84010DB150DA}"/>
              </a:ext>
            </a:extLst>
          </p:cNvPr>
          <p:cNvSpPr txBox="1"/>
          <p:nvPr/>
        </p:nvSpPr>
        <p:spPr>
          <a:xfrm>
            <a:off x="6490766" y="3657600"/>
            <a:ext cx="1691641" cy="1569660"/>
          </a:xfrm>
          <a:prstGeom prst="rect">
            <a:avLst/>
          </a:prstGeom>
          <a:noFill/>
        </p:spPr>
        <p:txBody>
          <a:bodyPr wrap="square" rtlCol="0">
            <a:spAutoFit/>
          </a:bodyPr>
          <a:lstStyle/>
          <a:p>
            <a:pPr algn="r"/>
            <a:r>
              <a:rPr lang="en-US" sz="3200" dirty="0">
                <a:latin typeface="Times New Roman" panose="02020603050405020304" pitchFamily="18" charset="0"/>
                <a:cs typeface="Times New Roman" panose="02020603050405020304" pitchFamily="18" charset="0"/>
              </a:rPr>
              <a:t>Wallis’ formula for 4/</a:t>
            </a:r>
            <a:r>
              <a:rPr lang="en-US" sz="3200" dirty="0">
                <a:latin typeface="Symbol" pitchFamily="2" charset="2"/>
                <a:cs typeface="Times New Roman" panose="02020603050405020304" pitchFamily="18" charset="0"/>
              </a:rPr>
              <a:t>p</a:t>
            </a:r>
          </a:p>
        </p:txBody>
      </p:sp>
    </p:spTree>
    <p:extLst>
      <p:ext uri="{BB962C8B-B14F-4D97-AF65-F5344CB8AC3E}">
        <p14:creationId xmlns:p14="http://schemas.microsoft.com/office/powerpoint/2010/main" val="87620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9A84-6602-65B8-8517-4BD997712FF6}"/>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6C48A16-30E9-C8F7-F1A4-BC3DF3FF98AE}"/>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4B7AACDF-6897-895A-5E2F-A42A41EBEB7E}"/>
              </a:ext>
            </a:extLst>
          </p:cNvPr>
          <p:cNvSpPr>
            <a:spLocks noGrp="1"/>
          </p:cNvSpPr>
          <p:nvPr>
            <p:ph type="sldNum" sz="quarter" idx="12"/>
          </p:nvPr>
        </p:nvSpPr>
        <p:spPr/>
        <p:txBody>
          <a:bodyPr/>
          <a:lstStyle/>
          <a:p>
            <a:fld id="{B9304382-F642-5846-B397-678ADB7FD52A}" type="slidenum">
              <a:rPr lang="en-US" smtClean="0"/>
              <a:t>19</a:t>
            </a:fld>
            <a:endParaRPr lang="en-US"/>
          </a:p>
        </p:txBody>
      </p:sp>
      <p:sp>
        <p:nvSpPr>
          <p:cNvPr id="5" name="TextBox 4">
            <a:extLst>
              <a:ext uri="{FF2B5EF4-FFF2-40B4-BE49-F238E27FC236}">
                <a16:creationId xmlns:a16="http://schemas.microsoft.com/office/drawing/2014/main" id="{35F94FEF-8525-9C0C-6CE8-A72F96D5BD1F}"/>
              </a:ext>
            </a:extLst>
          </p:cNvPr>
          <p:cNvSpPr txBox="1"/>
          <p:nvPr/>
        </p:nvSpPr>
        <p:spPr>
          <a:xfrm>
            <a:off x="4572000" y="594361"/>
            <a:ext cx="4336004" cy="489364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t>
            </a:r>
            <a:r>
              <a:rPr lang="en-US" sz="2400" dirty="0">
                <a:solidFill>
                  <a:schemeClr val="tx1">
                    <a:lumMod val="50000"/>
                    <a:lumOff val="50000"/>
                  </a:schemeClr>
                </a:solidFill>
                <a:latin typeface="Times New Roman" panose="02020603050405020304" pitchFamily="18" charset="0"/>
                <a:cs typeface="Times New Roman" panose="02020603050405020304" pitchFamily="18" charset="0"/>
              </a:rPr>
              <a:t>And so a Mathematician will tell you, that if a</a:t>
            </a:r>
            <a:r>
              <a:rPr lang="en-US" sz="2400" dirty="0">
                <a:latin typeface="Times New Roman" panose="02020603050405020304" pitchFamily="18" charset="0"/>
                <a:cs typeface="Times New Roman" panose="02020603050405020304" pitchFamily="18" charset="0"/>
              </a:rPr>
              <a:t> Body stood in </a:t>
            </a:r>
            <a:r>
              <a:rPr lang="en-US" sz="2400" dirty="0" err="1">
                <a:latin typeface="Times New Roman" panose="02020603050405020304" pitchFamily="18" charset="0"/>
                <a:cs typeface="Times New Roman" panose="02020603050405020304" pitchFamily="18" charset="0"/>
              </a:rPr>
              <a:t>Equilibrio</a:t>
            </a:r>
            <a:r>
              <a:rPr lang="en-US" sz="2400" dirty="0">
                <a:latin typeface="Times New Roman" panose="02020603050405020304" pitchFamily="18" charset="0"/>
                <a:cs typeface="Times New Roman" panose="02020603050405020304" pitchFamily="18" charset="0"/>
              </a:rPr>
              <a:t> between any two equal and contrary attracting infinite Forces ; and if to either of these Forces you add any new finite attracting Force, that new Force, how little soever, will destroy their Equilibrium, and put the Body into the same Motion into which it would put it were those two contrary equal Forces but finite, or even none at all; …</a:t>
            </a:r>
          </a:p>
        </p:txBody>
      </p:sp>
      <p:pic>
        <p:nvPicPr>
          <p:cNvPr id="7" name="Picture 6">
            <a:extLst>
              <a:ext uri="{FF2B5EF4-FFF2-40B4-BE49-F238E27FC236}">
                <a16:creationId xmlns:a16="http://schemas.microsoft.com/office/drawing/2014/main" id="{E9CDE6D0-CD6F-00AD-0B31-58C561F2B39A}"/>
              </a:ext>
            </a:extLst>
          </p:cNvPr>
          <p:cNvPicPr>
            <a:picLocks noChangeAspect="1"/>
          </p:cNvPicPr>
          <p:nvPr/>
        </p:nvPicPr>
        <p:blipFill>
          <a:blip r:embed="rId2"/>
          <a:stretch>
            <a:fillRect/>
          </a:stretch>
        </p:blipFill>
        <p:spPr>
          <a:xfrm>
            <a:off x="285750" y="252094"/>
            <a:ext cx="3622969" cy="62179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3378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1553135" y="1716555"/>
            <a:ext cx="4514850" cy="2311159"/>
          </a:xfrm>
        </p:spPr>
        <p:txBody>
          <a:bodyPr>
            <a:normAutofit fontScale="90000"/>
          </a:bodyPr>
          <a:lstStyle/>
          <a:p>
            <a:pPr algn="r"/>
            <a:r>
              <a:rPr lang="en-US" sz="6700" dirty="0"/>
              <a:t>A Generic Newtonian Cosmology</a:t>
            </a:r>
            <a:endParaRPr lang="en-US" dirty="0"/>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2</a:t>
            </a:fld>
            <a:endParaRPr lang="en-US"/>
          </a:p>
        </p:txBody>
      </p:sp>
    </p:spTree>
    <p:extLst>
      <p:ext uri="{BB962C8B-B14F-4D97-AF65-F5344CB8AC3E}">
        <p14:creationId xmlns:p14="http://schemas.microsoft.com/office/powerpoint/2010/main" val="4059459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59585-5DA5-0078-D449-8C2EB56040B4}"/>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C45AAF77-DD88-339F-AE77-ECDC4D32AEB6}"/>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268A558E-E419-8544-40B3-8C9BD56EE9AD}"/>
              </a:ext>
            </a:extLst>
          </p:cNvPr>
          <p:cNvSpPr>
            <a:spLocks noGrp="1"/>
          </p:cNvSpPr>
          <p:nvPr>
            <p:ph type="sldNum" sz="quarter" idx="12"/>
          </p:nvPr>
        </p:nvSpPr>
        <p:spPr/>
        <p:txBody>
          <a:bodyPr/>
          <a:lstStyle/>
          <a:p>
            <a:fld id="{B9304382-F642-5846-B397-678ADB7FD52A}" type="slidenum">
              <a:rPr lang="en-US" smtClean="0"/>
              <a:t>20</a:t>
            </a:fld>
            <a:endParaRPr lang="en-US"/>
          </a:p>
        </p:txBody>
      </p:sp>
      <p:sp>
        <p:nvSpPr>
          <p:cNvPr id="5" name="Rectangle 4">
            <a:extLst>
              <a:ext uri="{FF2B5EF4-FFF2-40B4-BE49-F238E27FC236}">
                <a16:creationId xmlns:a16="http://schemas.microsoft.com/office/drawing/2014/main" id="{FF82B2E9-6966-4EA2-1B9B-1FB44D7DC0B1}"/>
              </a:ext>
            </a:extLst>
          </p:cNvPr>
          <p:cNvSpPr/>
          <p:nvPr/>
        </p:nvSpPr>
        <p:spPr>
          <a:xfrm>
            <a:off x="119014" y="191545"/>
            <a:ext cx="3749040" cy="4075112"/>
          </a:xfrm>
          <a:prstGeom prst="rect">
            <a:avLst/>
          </a:prstGeom>
          <a:solidFill>
            <a:srgbClr val="C8DCFF"/>
          </a:solidFill>
          <a:ln>
            <a:noFill/>
          </a:ln>
          <a:effectLst>
            <a:softEdge rad="142481"/>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a:extLst>
              <a:ext uri="{FF2B5EF4-FFF2-40B4-BE49-F238E27FC236}">
                <a16:creationId xmlns:a16="http://schemas.microsoft.com/office/drawing/2014/main" id="{C61ABFE5-956C-4E02-4300-8DCFE4BE69D0}"/>
              </a:ext>
            </a:extLst>
          </p:cNvPr>
          <p:cNvSpPr/>
          <p:nvPr/>
        </p:nvSpPr>
        <p:spPr>
          <a:xfrm>
            <a:off x="1753001" y="2080260"/>
            <a:ext cx="228600" cy="25146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E03BED12-32BE-0961-94D9-CAD5035EEA94}"/>
              </a:ext>
            </a:extLst>
          </p:cNvPr>
          <p:cNvSpPr/>
          <p:nvPr/>
        </p:nvSpPr>
        <p:spPr>
          <a:xfrm>
            <a:off x="2096295" y="2096420"/>
            <a:ext cx="262890" cy="2514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20EB92EC-F571-96F3-BD1D-77D1F37DDAC4}"/>
              </a:ext>
            </a:extLst>
          </p:cNvPr>
          <p:cNvSpPr/>
          <p:nvPr/>
        </p:nvSpPr>
        <p:spPr>
          <a:xfrm flipH="1">
            <a:off x="1434143" y="2096420"/>
            <a:ext cx="262890" cy="2514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912C659-363C-A4A2-40D1-1569DD545DD7}"/>
              </a:ext>
            </a:extLst>
          </p:cNvPr>
          <p:cNvGrpSpPr/>
          <p:nvPr/>
        </p:nvGrpSpPr>
        <p:grpSpPr>
          <a:xfrm rot="5400000">
            <a:off x="1393350" y="2080260"/>
            <a:ext cx="925042" cy="251460"/>
            <a:chOff x="1602170" y="2452721"/>
            <a:chExt cx="925042" cy="251460"/>
          </a:xfrm>
        </p:grpSpPr>
        <p:sp>
          <p:nvSpPr>
            <p:cNvPr id="9" name="Right Arrow 8">
              <a:extLst>
                <a:ext uri="{FF2B5EF4-FFF2-40B4-BE49-F238E27FC236}">
                  <a16:creationId xmlns:a16="http://schemas.microsoft.com/office/drawing/2014/main" id="{848537A5-E829-C3ED-5F5D-942C0F212647}"/>
                </a:ext>
              </a:extLst>
            </p:cNvPr>
            <p:cNvSpPr/>
            <p:nvPr/>
          </p:nvSpPr>
          <p:spPr>
            <a:xfrm>
              <a:off x="2264322" y="2452721"/>
              <a:ext cx="262890" cy="2514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B74059D2-8E7B-DA2F-9FE5-D7A71BEF5A0E}"/>
                </a:ext>
              </a:extLst>
            </p:cNvPr>
            <p:cNvSpPr/>
            <p:nvPr/>
          </p:nvSpPr>
          <p:spPr>
            <a:xfrm flipH="1">
              <a:off x="1602170" y="2452721"/>
              <a:ext cx="262890" cy="2514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54E8E661-5D46-AB6B-4FD9-85DEB07B30C2}"/>
              </a:ext>
            </a:extLst>
          </p:cNvPr>
          <p:cNvSpPr txBox="1"/>
          <p:nvPr/>
        </p:nvSpPr>
        <p:spPr>
          <a:xfrm>
            <a:off x="285750" y="4293819"/>
            <a:ext cx="2435192"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in </a:t>
            </a:r>
            <a:r>
              <a:rPr lang="en-US" dirty="0" err="1">
                <a:latin typeface="Times New Roman" panose="02020603050405020304" pitchFamily="18" charset="0"/>
                <a:cs typeface="Times New Roman" panose="02020603050405020304" pitchFamily="18" charset="0"/>
              </a:rPr>
              <a:t>Equilibrio</a:t>
            </a:r>
            <a:r>
              <a:rPr lang="en-US" dirty="0">
                <a:latin typeface="Times New Roman" panose="02020603050405020304" pitchFamily="18" charset="0"/>
                <a:cs typeface="Times New Roman" panose="02020603050405020304" pitchFamily="18" charset="0"/>
              </a:rPr>
              <a:t> between any two equal and contrary attracting infinite Forces …”</a:t>
            </a:r>
          </a:p>
        </p:txBody>
      </p:sp>
      <p:grpSp>
        <p:nvGrpSpPr>
          <p:cNvPr id="29" name="Group 28">
            <a:extLst>
              <a:ext uri="{FF2B5EF4-FFF2-40B4-BE49-F238E27FC236}">
                <a16:creationId xmlns:a16="http://schemas.microsoft.com/office/drawing/2014/main" id="{9AF64333-114E-4E86-2C02-72D924055EDF}"/>
              </a:ext>
            </a:extLst>
          </p:cNvPr>
          <p:cNvGrpSpPr/>
          <p:nvPr/>
        </p:nvGrpSpPr>
        <p:grpSpPr>
          <a:xfrm>
            <a:off x="3909059" y="1273900"/>
            <a:ext cx="4407167" cy="4727979"/>
            <a:chOff x="3909059" y="1273900"/>
            <a:chExt cx="4407167" cy="4727979"/>
          </a:xfrm>
        </p:grpSpPr>
        <p:sp>
          <p:nvSpPr>
            <p:cNvPr id="14" name="Rectangle 13">
              <a:extLst>
                <a:ext uri="{FF2B5EF4-FFF2-40B4-BE49-F238E27FC236}">
                  <a16:creationId xmlns:a16="http://schemas.microsoft.com/office/drawing/2014/main" id="{4EBEA831-EBAF-B7E7-4168-1FC56E98E759}"/>
                </a:ext>
              </a:extLst>
            </p:cNvPr>
            <p:cNvSpPr/>
            <p:nvPr/>
          </p:nvSpPr>
          <p:spPr>
            <a:xfrm>
              <a:off x="3909059" y="1926767"/>
              <a:ext cx="4407167" cy="4075112"/>
            </a:xfrm>
            <a:prstGeom prst="rect">
              <a:avLst/>
            </a:prstGeom>
            <a:solidFill>
              <a:srgbClr val="C8DCFF"/>
            </a:solidFill>
            <a:ln>
              <a:noFill/>
            </a:ln>
            <a:effectLst>
              <a:softEdge rad="142481"/>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FBA36C23-BC78-CAA7-BFF0-CE9BE06464ED}"/>
                </a:ext>
              </a:extLst>
            </p:cNvPr>
            <p:cNvGrpSpPr/>
            <p:nvPr/>
          </p:nvGrpSpPr>
          <p:grpSpPr>
            <a:xfrm>
              <a:off x="4103970" y="1273900"/>
              <a:ext cx="3840481" cy="3190936"/>
              <a:chOff x="4103970" y="1273900"/>
              <a:chExt cx="3840481" cy="3190936"/>
            </a:xfrm>
          </p:grpSpPr>
          <p:sp>
            <p:nvSpPr>
              <p:cNvPr id="15" name="5-Point Star 14">
                <a:extLst>
                  <a:ext uri="{FF2B5EF4-FFF2-40B4-BE49-F238E27FC236}">
                    <a16:creationId xmlns:a16="http://schemas.microsoft.com/office/drawing/2014/main" id="{68D3E605-025C-DFC8-AA68-B342A8036066}"/>
                  </a:ext>
                </a:extLst>
              </p:cNvPr>
              <p:cNvSpPr/>
              <p:nvPr/>
            </p:nvSpPr>
            <p:spPr>
              <a:xfrm>
                <a:off x="5554980" y="3822433"/>
                <a:ext cx="228600" cy="251460"/>
              </a:xfrm>
              <a:prstGeom prst="star5">
                <a:avLst/>
              </a:prstGeom>
              <a:solidFill>
                <a:srgbClr val="FFFF00">
                  <a:alpha val="25460"/>
                </a:srgbClr>
              </a:solidFill>
              <a:ln>
                <a:solidFill>
                  <a:schemeClr val="accent1">
                    <a:shade val="15000"/>
                    <a:alpha val="25455"/>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F495A16-D875-58E9-962E-970F9B0C182E}"/>
                  </a:ext>
                </a:extLst>
              </p:cNvPr>
              <p:cNvSpPr/>
              <p:nvPr/>
            </p:nvSpPr>
            <p:spPr>
              <a:xfrm>
                <a:off x="6751924" y="3502310"/>
                <a:ext cx="962526" cy="9625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E3CFC310-0AF3-D246-1972-E26C765188D4}"/>
                  </a:ext>
                </a:extLst>
              </p:cNvPr>
              <p:cNvSpPr/>
              <p:nvPr/>
            </p:nvSpPr>
            <p:spPr>
              <a:xfrm>
                <a:off x="6385355" y="3848217"/>
                <a:ext cx="262890" cy="2514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a:extLst>
                  <a:ext uri="{FF2B5EF4-FFF2-40B4-BE49-F238E27FC236}">
                    <a16:creationId xmlns:a16="http://schemas.microsoft.com/office/drawing/2014/main" id="{3718D393-DD2D-3518-E773-DF666E3A0DDE}"/>
                  </a:ext>
                </a:extLst>
              </p:cNvPr>
              <p:cNvSpPr/>
              <p:nvPr/>
            </p:nvSpPr>
            <p:spPr>
              <a:xfrm>
                <a:off x="5795611" y="3822433"/>
                <a:ext cx="228600" cy="251460"/>
              </a:xfrm>
              <a:prstGeom prst="star5">
                <a:avLst/>
              </a:prstGeom>
              <a:solidFill>
                <a:srgbClr val="FFFF00">
                  <a:alpha val="50000"/>
                </a:srgbClr>
              </a:solidFill>
              <a:ln>
                <a:solidFill>
                  <a:schemeClr val="accent1">
                    <a:shade val="15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a:extLst>
                  <a:ext uri="{FF2B5EF4-FFF2-40B4-BE49-F238E27FC236}">
                    <a16:creationId xmlns:a16="http://schemas.microsoft.com/office/drawing/2014/main" id="{71BCB120-DDA2-643D-FDF6-0893B610F174}"/>
                  </a:ext>
                </a:extLst>
              </p:cNvPr>
              <p:cNvSpPr/>
              <p:nvPr/>
            </p:nvSpPr>
            <p:spPr>
              <a:xfrm>
                <a:off x="6074744" y="3822433"/>
                <a:ext cx="228600" cy="25146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48E17D-3F0F-609A-747E-F6B39D88BC1E}"/>
                  </a:ext>
                </a:extLst>
              </p:cNvPr>
              <p:cNvSpPr txBox="1"/>
              <p:nvPr/>
            </p:nvSpPr>
            <p:spPr>
              <a:xfrm>
                <a:off x="4103970" y="1273900"/>
                <a:ext cx="384048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new Force, how little soever, will destroy their Equilibrium, …”</a:t>
                </a:r>
              </a:p>
            </p:txBody>
          </p:sp>
        </p:grpSp>
      </p:grpSp>
      <p:sp>
        <p:nvSpPr>
          <p:cNvPr id="27" name="TextBox 26">
            <a:extLst>
              <a:ext uri="{FF2B5EF4-FFF2-40B4-BE49-F238E27FC236}">
                <a16:creationId xmlns:a16="http://schemas.microsoft.com/office/drawing/2014/main" id="{85BEE74F-B625-0A2C-30EC-E5B96CA447E2}"/>
              </a:ext>
            </a:extLst>
          </p:cNvPr>
          <p:cNvSpPr txBox="1"/>
          <p:nvPr/>
        </p:nvSpPr>
        <p:spPr>
          <a:xfrm>
            <a:off x="3974728" y="296293"/>
            <a:ext cx="3641766" cy="523220"/>
          </a:xfrm>
          <a:prstGeom prst="rect">
            <a:avLst/>
          </a:prstGeom>
          <a:noFill/>
        </p:spPr>
        <p:txBody>
          <a:bodyPr wrap="none" rtlCol="0">
            <a:spAutoFit/>
          </a:bodyPr>
          <a:lstStyle/>
          <a:p>
            <a:pPr algn="l"/>
            <a:r>
              <a:rPr lang="en-US" sz="2800" dirty="0">
                <a:latin typeface="Times New Roman" panose="02020603050405020304" pitchFamily="18" charset="0"/>
                <a:cs typeface="Times New Roman" panose="02020603050405020304" pitchFamily="18" charset="0"/>
              </a:rPr>
              <a:t>Newton’s final analysis.</a:t>
            </a:r>
          </a:p>
        </p:txBody>
      </p:sp>
    </p:spTree>
    <p:extLst>
      <p:ext uri="{BB962C8B-B14F-4D97-AF65-F5344CB8AC3E}">
        <p14:creationId xmlns:p14="http://schemas.microsoft.com/office/powerpoint/2010/main" val="427571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A00A6-5080-B542-EC63-E44B58468F3E}"/>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45164D1D-6FE7-54E3-1D48-33FD727B8C25}"/>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2BDD7FAA-314B-9178-5E07-53F66BEE3413}"/>
              </a:ext>
            </a:extLst>
          </p:cNvPr>
          <p:cNvSpPr>
            <a:spLocks noGrp="1"/>
          </p:cNvSpPr>
          <p:nvPr>
            <p:ph type="sldNum" sz="quarter" idx="12"/>
          </p:nvPr>
        </p:nvSpPr>
        <p:spPr/>
        <p:txBody>
          <a:bodyPr/>
          <a:lstStyle/>
          <a:p>
            <a:fld id="{B9304382-F642-5846-B397-678ADB7FD52A}" type="slidenum">
              <a:rPr lang="en-US" smtClean="0"/>
              <a:t>21</a:t>
            </a:fld>
            <a:endParaRPr lang="en-US"/>
          </a:p>
        </p:txBody>
      </p:sp>
      <p:pic>
        <p:nvPicPr>
          <p:cNvPr id="6" name="Picture 5">
            <a:extLst>
              <a:ext uri="{FF2B5EF4-FFF2-40B4-BE49-F238E27FC236}">
                <a16:creationId xmlns:a16="http://schemas.microsoft.com/office/drawing/2014/main" id="{C6D02614-011A-A4CB-9603-42815C749454}"/>
              </a:ext>
            </a:extLst>
          </p:cNvPr>
          <p:cNvPicPr>
            <a:picLocks noChangeAspect="1"/>
          </p:cNvPicPr>
          <p:nvPr/>
        </p:nvPicPr>
        <p:blipFill>
          <a:blip r:embed="rId2"/>
          <a:stretch>
            <a:fillRect/>
          </a:stretch>
        </p:blipFill>
        <p:spPr>
          <a:xfrm>
            <a:off x="1143000" y="0"/>
            <a:ext cx="6858000" cy="6858000"/>
          </a:xfrm>
          <a:prstGeom prst="rect">
            <a:avLst/>
          </a:prstGeom>
        </p:spPr>
      </p:pic>
      <p:grpSp>
        <p:nvGrpSpPr>
          <p:cNvPr id="9" name="Group 8">
            <a:extLst>
              <a:ext uri="{FF2B5EF4-FFF2-40B4-BE49-F238E27FC236}">
                <a16:creationId xmlns:a16="http://schemas.microsoft.com/office/drawing/2014/main" id="{368E02E9-360D-A036-43EE-AD5B891CB55A}"/>
              </a:ext>
            </a:extLst>
          </p:cNvPr>
          <p:cNvGrpSpPr/>
          <p:nvPr/>
        </p:nvGrpSpPr>
        <p:grpSpPr>
          <a:xfrm>
            <a:off x="5765533" y="365125"/>
            <a:ext cx="3195587" cy="3253973"/>
            <a:chOff x="5765533" y="365125"/>
            <a:chExt cx="3195587" cy="3253973"/>
          </a:xfrm>
        </p:grpSpPr>
        <p:sp>
          <p:nvSpPr>
            <p:cNvPr id="7" name="Rounded Rectangular Callout 6">
              <a:extLst>
                <a:ext uri="{FF2B5EF4-FFF2-40B4-BE49-F238E27FC236}">
                  <a16:creationId xmlns:a16="http://schemas.microsoft.com/office/drawing/2014/main" id="{C7AE1E25-E4EE-9DEB-30ED-A175ADEABF3E}"/>
                </a:ext>
              </a:extLst>
            </p:cNvPr>
            <p:cNvSpPr/>
            <p:nvPr/>
          </p:nvSpPr>
          <p:spPr>
            <a:xfrm>
              <a:off x="5765533" y="365125"/>
              <a:ext cx="3195587" cy="3253973"/>
            </a:xfrm>
            <a:prstGeom prst="wedgeRoundRectCallout">
              <a:avLst>
                <a:gd name="adj1" fmla="val -70522"/>
                <a:gd name="adj2" fmla="val 39890"/>
                <a:gd name="adj3" fmla="val 16667"/>
              </a:avLst>
            </a:prstGeom>
            <a:solidFill>
              <a:srgbClr val="C8D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BA11E36-7D15-C095-0012-647A0902C4BF}"/>
                </a:ext>
              </a:extLst>
            </p:cNvPr>
            <p:cNvSpPr txBox="1"/>
            <p:nvPr/>
          </p:nvSpPr>
          <p:spPr>
            <a:xfrm>
              <a:off x="6078353" y="560950"/>
              <a:ext cx="2569945" cy="2862322"/>
            </a:xfrm>
            <a:prstGeom prst="rect">
              <a:avLst/>
            </a:prstGeom>
            <a:noFill/>
          </p:spPr>
          <p:txBody>
            <a:bodyPr wrap="square" rtlCol="0">
              <a:spAutoFit/>
            </a:bodyPr>
            <a:lstStyle/>
            <a:p>
              <a:pPr algn="l"/>
              <a:r>
                <a:rPr lang="en-US" sz="3600" dirty="0">
                  <a:latin typeface="Times New Roman" panose="02020603050405020304" pitchFamily="18" charset="0"/>
                  <a:cs typeface="Times New Roman" panose="02020603050405020304" pitchFamily="18" charset="0"/>
                </a:rPr>
                <a:t>Seems good to me… What could possibly go wrong?…</a:t>
              </a:r>
            </a:p>
          </p:txBody>
        </p:sp>
      </p:grpSp>
    </p:spTree>
    <p:extLst>
      <p:ext uri="{BB962C8B-B14F-4D97-AF65-F5344CB8AC3E}">
        <p14:creationId xmlns:p14="http://schemas.microsoft.com/office/powerpoint/2010/main" val="47967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6B11A-59C5-894F-D810-3372C3BFCB13}"/>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CBC7D868-D597-D40D-C947-9094BDB5F58C}"/>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CCF88C-6101-0E42-0DD5-AFA03F9D30EE}"/>
              </a:ext>
            </a:extLst>
          </p:cNvPr>
          <p:cNvSpPr>
            <a:spLocks noGrp="1"/>
          </p:cNvSpPr>
          <p:nvPr>
            <p:ph type="title"/>
          </p:nvPr>
        </p:nvSpPr>
        <p:spPr>
          <a:xfrm>
            <a:off x="911038" y="1716555"/>
            <a:ext cx="4514850" cy="1325563"/>
          </a:xfrm>
        </p:spPr>
        <p:txBody>
          <a:bodyPr>
            <a:noAutofit/>
          </a:bodyPr>
          <a:lstStyle/>
          <a:p>
            <a:pPr algn="r"/>
            <a:r>
              <a:rPr lang="en-US" sz="7200" dirty="0"/>
              <a:t>What Newton Missed</a:t>
            </a:r>
            <a:endParaRPr lang="en-US" sz="4800" dirty="0"/>
          </a:p>
        </p:txBody>
      </p:sp>
      <p:sp>
        <p:nvSpPr>
          <p:cNvPr id="3" name="Content Placeholder 2">
            <a:extLst>
              <a:ext uri="{FF2B5EF4-FFF2-40B4-BE49-F238E27FC236}">
                <a16:creationId xmlns:a16="http://schemas.microsoft.com/office/drawing/2014/main" id="{540E2C79-0B13-8FE0-52F6-44BAE7FBABE2}"/>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6BC6BADA-76C6-4066-841F-C26C2DEFD685}"/>
              </a:ext>
            </a:extLst>
          </p:cNvPr>
          <p:cNvSpPr>
            <a:spLocks noGrp="1"/>
          </p:cNvSpPr>
          <p:nvPr>
            <p:ph type="sldNum" sz="quarter" idx="12"/>
          </p:nvPr>
        </p:nvSpPr>
        <p:spPr/>
        <p:txBody>
          <a:bodyPr/>
          <a:lstStyle/>
          <a:p>
            <a:fld id="{B9304382-F642-5846-B397-678ADB7FD52A}" type="slidenum">
              <a:rPr lang="en-US" smtClean="0"/>
              <a:t>22</a:t>
            </a:fld>
            <a:endParaRPr lang="en-US"/>
          </a:p>
        </p:txBody>
      </p:sp>
    </p:spTree>
    <p:extLst>
      <p:ext uri="{BB962C8B-B14F-4D97-AF65-F5344CB8AC3E}">
        <p14:creationId xmlns:p14="http://schemas.microsoft.com/office/powerpoint/2010/main" val="4248893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97183A04-5A65-D247-5F33-413B2DDA8713}"/>
              </a:ext>
            </a:extLst>
          </p:cNvPr>
          <p:cNvSpPr/>
          <p:nvPr/>
        </p:nvSpPr>
        <p:spPr>
          <a:xfrm>
            <a:off x="5596569" y="385590"/>
            <a:ext cx="1575412" cy="506776"/>
          </a:xfrm>
          <a:custGeom>
            <a:avLst/>
            <a:gdLst>
              <a:gd name="connsiteX0" fmla="*/ 121185 w 1575412"/>
              <a:gd name="connsiteY0" fmla="*/ 0 h 506776"/>
              <a:gd name="connsiteX1" fmla="*/ 1443209 w 1575412"/>
              <a:gd name="connsiteY1" fmla="*/ 154237 h 506776"/>
              <a:gd name="connsiteX2" fmla="*/ 1575412 w 1575412"/>
              <a:gd name="connsiteY2" fmla="*/ 473726 h 506776"/>
              <a:gd name="connsiteX3" fmla="*/ 0 w 1575412"/>
              <a:gd name="connsiteY3" fmla="*/ 506776 h 506776"/>
              <a:gd name="connsiteX4" fmla="*/ 121185 w 1575412"/>
              <a:gd name="connsiteY4" fmla="*/ 0 h 50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412" h="506776">
                <a:moveTo>
                  <a:pt x="121185" y="0"/>
                </a:moveTo>
                <a:lnTo>
                  <a:pt x="1443209" y="154237"/>
                </a:lnTo>
                <a:lnTo>
                  <a:pt x="1575412" y="473726"/>
                </a:lnTo>
                <a:lnTo>
                  <a:pt x="0" y="506776"/>
                </a:lnTo>
                <a:lnTo>
                  <a:pt x="121185"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89CA5E-DBA6-B7AC-92E3-4A7A5E748A03}"/>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7AD482F8-0AE0-3686-05EB-2D2A105CDCDE}"/>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1786F455-F577-3A78-8B59-E4A4B0F4B774}"/>
              </a:ext>
            </a:extLst>
          </p:cNvPr>
          <p:cNvSpPr>
            <a:spLocks noGrp="1"/>
          </p:cNvSpPr>
          <p:nvPr>
            <p:ph type="sldNum" sz="quarter" idx="12"/>
          </p:nvPr>
        </p:nvSpPr>
        <p:spPr/>
        <p:txBody>
          <a:bodyPr/>
          <a:lstStyle/>
          <a:p>
            <a:fld id="{B9304382-F642-5846-B397-678ADB7FD52A}" type="slidenum">
              <a:rPr lang="en-US" smtClean="0"/>
              <a:t>23</a:t>
            </a:fld>
            <a:endParaRPr lang="en-US"/>
          </a:p>
        </p:txBody>
      </p:sp>
      <p:pic>
        <p:nvPicPr>
          <p:cNvPr id="6" name="Graphic 5">
            <a:extLst>
              <a:ext uri="{FF2B5EF4-FFF2-40B4-BE49-F238E27FC236}">
                <a16:creationId xmlns:a16="http://schemas.microsoft.com/office/drawing/2014/main" id="{65C46D3C-EB18-39ED-0FF2-6317700AB6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5750" y="77806"/>
            <a:ext cx="5143500" cy="5600700"/>
          </a:xfrm>
          <a:prstGeom prst="rect">
            <a:avLst/>
          </a:prstGeom>
        </p:spPr>
      </p:pic>
      <p:sp>
        <p:nvSpPr>
          <p:cNvPr id="7" name="TextBox 6">
            <a:extLst>
              <a:ext uri="{FF2B5EF4-FFF2-40B4-BE49-F238E27FC236}">
                <a16:creationId xmlns:a16="http://schemas.microsoft.com/office/drawing/2014/main" id="{DBD01406-25C2-617C-F09C-E4DAFE362EFC}"/>
              </a:ext>
            </a:extLst>
          </p:cNvPr>
          <p:cNvSpPr txBox="1"/>
          <p:nvPr/>
        </p:nvSpPr>
        <p:spPr>
          <a:xfrm>
            <a:off x="5606532" y="365126"/>
            <a:ext cx="2533191" cy="184665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Divide</a:t>
            </a:r>
            <a:r>
              <a:rPr lang="en-US" sz="2000" dirty="0">
                <a:latin typeface="Times New Roman" panose="02020603050405020304" pitchFamily="18" charset="0"/>
                <a:cs typeface="Times New Roman" panose="02020603050405020304" pitchFamily="18" charset="0"/>
              </a:rPr>
              <a:t> uniform matter distribution </a:t>
            </a:r>
            <a:r>
              <a:rPr lang="en-US" sz="2400" dirty="0">
                <a:latin typeface="Symbol" pitchFamily="2" charset="2"/>
                <a:cs typeface="Times New Roman" panose="02020603050405020304" pitchFamily="18" charset="0"/>
              </a:rPr>
              <a:t>r</a:t>
            </a:r>
            <a:r>
              <a:rPr lang="en-US" sz="2000" dirty="0">
                <a:latin typeface="Times New Roman" panose="02020603050405020304" pitchFamily="18" charset="0"/>
                <a:cs typeface="Times New Roman" panose="02020603050405020304" pitchFamily="18" charset="0"/>
              </a:rPr>
              <a:t> into hemispherical shells of thickness </a:t>
            </a:r>
            <a:r>
              <a:rPr lang="en-US" sz="2400" dirty="0">
                <a:latin typeface="Symbol" pitchFamily="2" charset="2"/>
                <a:cs typeface="Times New Roman" panose="02020603050405020304" pitchFamily="18" charset="0"/>
              </a:rPr>
              <a:t>D</a:t>
            </a:r>
            <a:r>
              <a:rPr lang="en-US" sz="2400" dirty="0">
                <a:latin typeface="Times New Roman" panose="02020603050405020304" pitchFamily="18" charset="0"/>
                <a:cs typeface="Times New Roman" panose="02020603050405020304" pitchFamily="18" charset="0"/>
              </a:rPr>
              <a:t>r</a:t>
            </a:r>
            <a:r>
              <a:rPr lang="en-US" sz="2000" dirty="0">
                <a:latin typeface="Times New Roman" panose="02020603050405020304" pitchFamily="18" charset="0"/>
                <a:cs typeface="Times New Roman" panose="02020603050405020304" pitchFamily="18" charset="0"/>
              </a:rPr>
              <a:t>.</a:t>
            </a:r>
          </a:p>
          <a:p>
            <a:r>
              <a:rPr lang="en-US" sz="1600" dirty="0">
                <a:latin typeface="Times New Roman" panose="02020603050405020304" pitchFamily="18" charset="0"/>
                <a:cs typeface="Times New Roman" panose="02020603050405020304" pitchFamily="18" charset="0"/>
              </a:rPr>
              <a:t>G=gravitational constant.</a:t>
            </a:r>
          </a:p>
        </p:txBody>
      </p:sp>
      <p:grpSp>
        <p:nvGrpSpPr>
          <p:cNvPr id="13" name="Group 12">
            <a:extLst>
              <a:ext uri="{FF2B5EF4-FFF2-40B4-BE49-F238E27FC236}">
                <a16:creationId xmlns:a16="http://schemas.microsoft.com/office/drawing/2014/main" id="{F65A885F-BC9F-8E84-831F-722CDB342B14}"/>
              </a:ext>
            </a:extLst>
          </p:cNvPr>
          <p:cNvGrpSpPr/>
          <p:nvPr/>
        </p:nvGrpSpPr>
        <p:grpSpPr>
          <a:xfrm>
            <a:off x="5596569" y="2280491"/>
            <a:ext cx="2741498" cy="1315763"/>
            <a:chOff x="5596569" y="2280491"/>
            <a:chExt cx="2741498" cy="1315763"/>
          </a:xfrm>
        </p:grpSpPr>
        <p:sp>
          <p:nvSpPr>
            <p:cNvPr id="12" name="Freeform 11">
              <a:extLst>
                <a:ext uri="{FF2B5EF4-FFF2-40B4-BE49-F238E27FC236}">
                  <a16:creationId xmlns:a16="http://schemas.microsoft.com/office/drawing/2014/main" id="{10001C97-00B5-B816-CE89-7A2D2B1AF5C6}"/>
                </a:ext>
              </a:extLst>
            </p:cNvPr>
            <p:cNvSpPr/>
            <p:nvPr/>
          </p:nvSpPr>
          <p:spPr>
            <a:xfrm>
              <a:off x="5596569" y="2280491"/>
              <a:ext cx="1575412" cy="506776"/>
            </a:xfrm>
            <a:custGeom>
              <a:avLst/>
              <a:gdLst>
                <a:gd name="connsiteX0" fmla="*/ 121185 w 1575412"/>
                <a:gd name="connsiteY0" fmla="*/ 0 h 506776"/>
                <a:gd name="connsiteX1" fmla="*/ 1443209 w 1575412"/>
                <a:gd name="connsiteY1" fmla="*/ 154237 h 506776"/>
                <a:gd name="connsiteX2" fmla="*/ 1575412 w 1575412"/>
                <a:gd name="connsiteY2" fmla="*/ 473726 h 506776"/>
                <a:gd name="connsiteX3" fmla="*/ 0 w 1575412"/>
                <a:gd name="connsiteY3" fmla="*/ 506776 h 506776"/>
                <a:gd name="connsiteX4" fmla="*/ 121185 w 1575412"/>
                <a:gd name="connsiteY4" fmla="*/ 0 h 50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412" h="506776">
                  <a:moveTo>
                    <a:pt x="121185" y="0"/>
                  </a:moveTo>
                  <a:lnTo>
                    <a:pt x="1443209" y="154237"/>
                  </a:lnTo>
                  <a:lnTo>
                    <a:pt x="1575412" y="473726"/>
                  </a:lnTo>
                  <a:lnTo>
                    <a:pt x="0" y="506776"/>
                  </a:lnTo>
                  <a:lnTo>
                    <a:pt x="121185"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84F07F-71F4-08FF-3F6C-BB2F5C1E1C8C}"/>
                </a:ext>
              </a:extLst>
            </p:cNvPr>
            <p:cNvSpPr txBox="1"/>
            <p:nvPr/>
          </p:nvSpPr>
          <p:spPr>
            <a:xfrm>
              <a:off x="5673322" y="2334370"/>
              <a:ext cx="2664745" cy="1261884"/>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Force</a:t>
              </a:r>
              <a:r>
                <a:rPr lang="en-US" sz="2000" dirty="0">
                  <a:latin typeface="Times New Roman" panose="02020603050405020304" pitchFamily="18" charset="0"/>
                  <a:cs typeface="Times New Roman" panose="02020603050405020304" pitchFamily="18" charset="0"/>
                </a:rPr>
                <a:t> from each shell on unit test mass is</a:t>
              </a:r>
            </a:p>
            <a:p>
              <a:pPr algn="l"/>
              <a:r>
                <a:rPr lang="en-US" sz="3200" dirty="0" err="1">
                  <a:latin typeface="Times New Roman" panose="02020603050405020304" pitchFamily="18" charset="0"/>
                  <a:cs typeface="Times New Roman" panose="02020603050405020304" pitchFamily="18" charset="0"/>
                </a:rPr>
                <a:t>G</a:t>
              </a:r>
              <a:r>
                <a:rPr lang="en-US" sz="3200" dirty="0" err="1">
                  <a:latin typeface="Symbol" pitchFamily="2" charset="2"/>
                  <a:cs typeface="Times New Roman" panose="02020603050405020304" pitchFamily="18" charset="0"/>
                </a:rPr>
                <a:t>prD</a:t>
              </a:r>
              <a:r>
                <a:rPr lang="en-US" sz="3200" dirty="0" err="1">
                  <a:latin typeface="Times New Roman" panose="02020603050405020304" pitchFamily="18" charset="0"/>
                  <a:cs typeface="Times New Roman" panose="02020603050405020304" pitchFamily="18" charset="0"/>
                </a:rPr>
                <a:t>r</a:t>
              </a:r>
              <a:endParaRPr lang="en-US" sz="3200"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F9CAF569-CE0A-76B4-AFF8-A7255F2364E6}"/>
              </a:ext>
            </a:extLst>
          </p:cNvPr>
          <p:cNvGrpSpPr/>
          <p:nvPr/>
        </p:nvGrpSpPr>
        <p:grpSpPr>
          <a:xfrm>
            <a:off x="142875" y="5539059"/>
            <a:ext cx="9199429" cy="1077218"/>
            <a:chOff x="84044" y="5354815"/>
            <a:chExt cx="9199429" cy="1077218"/>
          </a:xfrm>
        </p:grpSpPr>
        <p:sp>
          <p:nvSpPr>
            <p:cNvPr id="14" name="Freeform 13">
              <a:extLst>
                <a:ext uri="{FF2B5EF4-FFF2-40B4-BE49-F238E27FC236}">
                  <a16:creationId xmlns:a16="http://schemas.microsoft.com/office/drawing/2014/main" id="{866CA801-01C6-5FE0-841C-C29EEFB6FAB1}"/>
                </a:ext>
              </a:extLst>
            </p:cNvPr>
            <p:cNvSpPr/>
            <p:nvPr/>
          </p:nvSpPr>
          <p:spPr>
            <a:xfrm>
              <a:off x="99152" y="5365214"/>
              <a:ext cx="8626207" cy="727114"/>
            </a:xfrm>
            <a:custGeom>
              <a:avLst/>
              <a:gdLst>
                <a:gd name="connsiteX0" fmla="*/ 220337 w 8626207"/>
                <a:gd name="connsiteY0" fmla="*/ 0 h 727114"/>
                <a:gd name="connsiteX1" fmla="*/ 8626207 w 8626207"/>
                <a:gd name="connsiteY1" fmla="*/ 66102 h 727114"/>
                <a:gd name="connsiteX2" fmla="*/ 8571123 w 8626207"/>
                <a:gd name="connsiteY2" fmla="*/ 727114 h 727114"/>
                <a:gd name="connsiteX3" fmla="*/ 0 w 8626207"/>
                <a:gd name="connsiteY3" fmla="*/ 683046 h 727114"/>
                <a:gd name="connsiteX4" fmla="*/ 220337 w 8626207"/>
                <a:gd name="connsiteY4" fmla="*/ 0 h 727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6207" h="727114">
                  <a:moveTo>
                    <a:pt x="220337" y="0"/>
                  </a:moveTo>
                  <a:lnTo>
                    <a:pt x="8626207" y="66102"/>
                  </a:lnTo>
                  <a:lnTo>
                    <a:pt x="8571123" y="727114"/>
                  </a:lnTo>
                  <a:lnTo>
                    <a:pt x="0" y="683046"/>
                  </a:lnTo>
                  <a:lnTo>
                    <a:pt x="220337"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B319DF9-D900-2E59-0D48-6C228725E389}"/>
                </a:ext>
              </a:extLst>
            </p:cNvPr>
            <p:cNvSpPr txBox="1"/>
            <p:nvPr/>
          </p:nvSpPr>
          <p:spPr>
            <a:xfrm>
              <a:off x="84044" y="5354815"/>
              <a:ext cx="9199429"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Net force = </a:t>
              </a:r>
              <a:r>
                <a:rPr lang="en-US" sz="3200" dirty="0" err="1">
                  <a:latin typeface="Times New Roman" panose="02020603050405020304" pitchFamily="18" charset="0"/>
                  <a:cs typeface="Times New Roman" panose="02020603050405020304" pitchFamily="18" charset="0"/>
                </a:rPr>
                <a:t>G</a:t>
              </a:r>
              <a:r>
                <a:rPr lang="en-US" sz="3200" dirty="0" err="1">
                  <a:latin typeface="Symbol" pitchFamily="2" charset="2"/>
                  <a:cs typeface="Times New Roman" panose="02020603050405020304" pitchFamily="18" charset="0"/>
                </a:rPr>
                <a:t>prD</a:t>
              </a:r>
              <a:r>
                <a:rPr lang="en-US" sz="3200" dirty="0" err="1">
                  <a:latin typeface="Times New Roman" panose="02020603050405020304" pitchFamily="18" charset="0"/>
                  <a:cs typeface="Times New Roman" panose="02020603050405020304" pitchFamily="18" charset="0"/>
                </a:rPr>
                <a:t>r</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G</a:t>
              </a:r>
              <a:r>
                <a:rPr lang="en-US" sz="3200" dirty="0" err="1">
                  <a:latin typeface="Symbol" pitchFamily="2" charset="2"/>
                  <a:cs typeface="Times New Roman" panose="02020603050405020304" pitchFamily="18" charset="0"/>
                </a:rPr>
                <a:t>prD</a:t>
              </a:r>
              <a:r>
                <a:rPr lang="en-US" sz="3200" dirty="0" err="1">
                  <a:latin typeface="Times New Roman" panose="02020603050405020304" pitchFamily="18" charset="0"/>
                  <a:cs typeface="Times New Roman" panose="02020603050405020304" pitchFamily="18" charset="0"/>
                </a:rPr>
                <a:t>r</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G</a:t>
              </a:r>
              <a:r>
                <a:rPr lang="en-US" sz="3200" dirty="0" err="1">
                  <a:latin typeface="Symbol" pitchFamily="2" charset="2"/>
                  <a:cs typeface="Times New Roman" panose="02020603050405020304" pitchFamily="18" charset="0"/>
                </a:rPr>
                <a:t>prD</a:t>
              </a:r>
              <a:r>
                <a:rPr lang="en-US" sz="3200" dirty="0" err="1">
                  <a:latin typeface="Times New Roman" panose="02020603050405020304" pitchFamily="18" charset="0"/>
                  <a:cs typeface="Times New Roman" panose="02020603050405020304" pitchFamily="18" charset="0"/>
                </a:rPr>
                <a:t>r</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G</a:t>
              </a:r>
              <a:r>
                <a:rPr lang="en-US" sz="3200" dirty="0" err="1">
                  <a:latin typeface="Symbol" pitchFamily="2" charset="2"/>
                  <a:cs typeface="Times New Roman" panose="02020603050405020304" pitchFamily="18" charset="0"/>
                </a:rPr>
                <a:t>prD</a:t>
              </a:r>
              <a:r>
                <a:rPr lang="en-US" sz="3200" dirty="0" err="1">
                  <a:latin typeface="Times New Roman" panose="02020603050405020304" pitchFamily="18" charset="0"/>
                  <a:cs typeface="Times New Roman" panose="02020603050405020304" pitchFamily="18" charset="0"/>
                </a:rPr>
                <a:t>r</a:t>
              </a:r>
              <a:r>
                <a:rPr lang="en-US" sz="3200" dirty="0">
                  <a:latin typeface="Times New Roman" panose="02020603050405020304" pitchFamily="18" charset="0"/>
                  <a:cs typeface="Times New Roman" panose="02020603050405020304" pitchFamily="18" charset="0"/>
                </a:rPr>
                <a:t> + …</a:t>
              </a:r>
            </a:p>
            <a:p>
              <a:pPr algn="l"/>
              <a:endParaRPr lang="en-US"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4385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D18F-608F-F580-FB7E-76E9FF6D32E4}"/>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BE891361-5BFC-ED0F-750D-DD905D1E8F83}"/>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D0A0EEB2-225D-2C6F-12F2-EC91C4F40E33}"/>
              </a:ext>
            </a:extLst>
          </p:cNvPr>
          <p:cNvSpPr>
            <a:spLocks noGrp="1"/>
          </p:cNvSpPr>
          <p:nvPr>
            <p:ph type="sldNum" sz="quarter" idx="12"/>
          </p:nvPr>
        </p:nvSpPr>
        <p:spPr/>
        <p:txBody>
          <a:bodyPr/>
          <a:lstStyle/>
          <a:p>
            <a:fld id="{B9304382-F642-5846-B397-678ADB7FD52A}" type="slidenum">
              <a:rPr lang="en-US" smtClean="0"/>
              <a:t>24</a:t>
            </a:fld>
            <a:endParaRPr lang="en-US"/>
          </a:p>
        </p:txBody>
      </p:sp>
      <p:grpSp>
        <p:nvGrpSpPr>
          <p:cNvPr id="5" name="Group 4">
            <a:extLst>
              <a:ext uri="{FF2B5EF4-FFF2-40B4-BE49-F238E27FC236}">
                <a16:creationId xmlns:a16="http://schemas.microsoft.com/office/drawing/2014/main" id="{E8DD89E3-25E7-E09D-078C-8249E67305AE}"/>
              </a:ext>
            </a:extLst>
          </p:cNvPr>
          <p:cNvGrpSpPr/>
          <p:nvPr/>
        </p:nvGrpSpPr>
        <p:grpSpPr>
          <a:xfrm>
            <a:off x="142875" y="489298"/>
            <a:ext cx="9199429" cy="737513"/>
            <a:chOff x="84044" y="5354815"/>
            <a:chExt cx="9199429" cy="737513"/>
          </a:xfrm>
        </p:grpSpPr>
        <p:sp>
          <p:nvSpPr>
            <p:cNvPr id="6" name="Freeform 5">
              <a:extLst>
                <a:ext uri="{FF2B5EF4-FFF2-40B4-BE49-F238E27FC236}">
                  <a16:creationId xmlns:a16="http://schemas.microsoft.com/office/drawing/2014/main" id="{072206C4-BDAB-DA54-0D00-E5DF6B047D5C}"/>
                </a:ext>
              </a:extLst>
            </p:cNvPr>
            <p:cNvSpPr/>
            <p:nvPr/>
          </p:nvSpPr>
          <p:spPr>
            <a:xfrm>
              <a:off x="99152" y="5365214"/>
              <a:ext cx="8626207" cy="727114"/>
            </a:xfrm>
            <a:custGeom>
              <a:avLst/>
              <a:gdLst>
                <a:gd name="connsiteX0" fmla="*/ 220337 w 8626207"/>
                <a:gd name="connsiteY0" fmla="*/ 0 h 727114"/>
                <a:gd name="connsiteX1" fmla="*/ 8626207 w 8626207"/>
                <a:gd name="connsiteY1" fmla="*/ 66102 h 727114"/>
                <a:gd name="connsiteX2" fmla="*/ 8571123 w 8626207"/>
                <a:gd name="connsiteY2" fmla="*/ 727114 h 727114"/>
                <a:gd name="connsiteX3" fmla="*/ 0 w 8626207"/>
                <a:gd name="connsiteY3" fmla="*/ 683046 h 727114"/>
                <a:gd name="connsiteX4" fmla="*/ 220337 w 8626207"/>
                <a:gd name="connsiteY4" fmla="*/ 0 h 727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6207" h="727114">
                  <a:moveTo>
                    <a:pt x="220337" y="0"/>
                  </a:moveTo>
                  <a:lnTo>
                    <a:pt x="8626207" y="66102"/>
                  </a:lnTo>
                  <a:lnTo>
                    <a:pt x="8571123" y="727114"/>
                  </a:lnTo>
                  <a:lnTo>
                    <a:pt x="0" y="683046"/>
                  </a:lnTo>
                  <a:lnTo>
                    <a:pt x="220337"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B49E52A-738D-A5C7-8277-012FFC02B9FB}"/>
                </a:ext>
              </a:extLst>
            </p:cNvPr>
            <p:cNvSpPr txBox="1"/>
            <p:nvPr/>
          </p:nvSpPr>
          <p:spPr>
            <a:xfrm>
              <a:off x="84044" y="5354815"/>
              <a:ext cx="919942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Net force  = </a:t>
              </a:r>
              <a:r>
                <a:rPr lang="en-US" sz="3200" dirty="0" err="1">
                  <a:latin typeface="Times New Roman" panose="02020603050405020304" pitchFamily="18" charset="0"/>
                  <a:cs typeface="Times New Roman" panose="02020603050405020304" pitchFamily="18" charset="0"/>
                </a:rPr>
                <a:t>G</a:t>
              </a:r>
              <a:r>
                <a:rPr lang="en-US" sz="3200" dirty="0" err="1">
                  <a:latin typeface="Symbol" pitchFamily="2" charset="2"/>
                  <a:cs typeface="Times New Roman" panose="02020603050405020304" pitchFamily="18" charset="0"/>
                </a:rPr>
                <a:t>prD</a:t>
              </a:r>
              <a:r>
                <a:rPr lang="en-US" sz="3200" dirty="0" err="1">
                  <a:latin typeface="Times New Roman" panose="02020603050405020304" pitchFamily="18" charset="0"/>
                  <a:cs typeface="Times New Roman" panose="02020603050405020304" pitchFamily="18" charset="0"/>
                </a:rPr>
                <a:t>r</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G</a:t>
              </a:r>
              <a:r>
                <a:rPr lang="en-US" sz="3200" dirty="0" err="1">
                  <a:latin typeface="Symbol" pitchFamily="2" charset="2"/>
                  <a:cs typeface="Times New Roman" panose="02020603050405020304" pitchFamily="18" charset="0"/>
                </a:rPr>
                <a:t>prD</a:t>
              </a:r>
              <a:r>
                <a:rPr lang="en-US" sz="3200" dirty="0" err="1">
                  <a:latin typeface="Times New Roman" panose="02020603050405020304" pitchFamily="18" charset="0"/>
                  <a:cs typeface="Times New Roman" panose="02020603050405020304" pitchFamily="18" charset="0"/>
                </a:rPr>
                <a:t>r</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G</a:t>
              </a:r>
              <a:r>
                <a:rPr lang="en-US" sz="3200" dirty="0" err="1">
                  <a:latin typeface="Symbol" pitchFamily="2" charset="2"/>
                  <a:cs typeface="Times New Roman" panose="02020603050405020304" pitchFamily="18" charset="0"/>
                </a:rPr>
                <a:t>prD</a:t>
              </a:r>
              <a:r>
                <a:rPr lang="en-US" sz="3200" dirty="0" err="1">
                  <a:latin typeface="Times New Roman" panose="02020603050405020304" pitchFamily="18" charset="0"/>
                  <a:cs typeface="Times New Roman" panose="02020603050405020304" pitchFamily="18" charset="0"/>
                </a:rPr>
                <a:t>r</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G</a:t>
              </a:r>
              <a:r>
                <a:rPr lang="en-US" sz="3200" dirty="0" err="1">
                  <a:latin typeface="Symbol" pitchFamily="2" charset="2"/>
                  <a:cs typeface="Times New Roman" panose="02020603050405020304" pitchFamily="18" charset="0"/>
                </a:rPr>
                <a:t>prD</a:t>
              </a:r>
              <a:r>
                <a:rPr lang="en-US" sz="3200" dirty="0" err="1">
                  <a:latin typeface="Times New Roman" panose="02020603050405020304" pitchFamily="18" charset="0"/>
                  <a:cs typeface="Times New Roman" panose="02020603050405020304" pitchFamily="18" charset="0"/>
                </a:rPr>
                <a:t>r</a:t>
              </a:r>
              <a:r>
                <a:rPr lang="en-US" sz="3200" dirty="0">
                  <a:latin typeface="Times New Roman" panose="02020603050405020304" pitchFamily="18" charset="0"/>
                  <a:cs typeface="Times New Roman" panose="02020603050405020304" pitchFamily="18" charset="0"/>
                </a:rPr>
                <a:t> + …</a:t>
              </a:r>
            </a:p>
          </p:txBody>
        </p:sp>
      </p:grpSp>
      <p:sp>
        <p:nvSpPr>
          <p:cNvPr id="9" name="TextBox 8">
            <a:extLst>
              <a:ext uri="{FF2B5EF4-FFF2-40B4-BE49-F238E27FC236}">
                <a16:creationId xmlns:a16="http://schemas.microsoft.com/office/drawing/2014/main" id="{55D8F500-C28C-1F10-D655-081541126689}"/>
              </a:ext>
            </a:extLst>
          </p:cNvPr>
          <p:cNvSpPr txBox="1"/>
          <p:nvPr/>
        </p:nvSpPr>
        <p:spPr>
          <a:xfrm>
            <a:off x="2366840" y="1175655"/>
            <a:ext cx="1810111" cy="76944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ECA9E49-8BCC-C340-4C74-055A6A7ABC9E}"/>
              </a:ext>
            </a:extLst>
          </p:cNvPr>
          <p:cNvSpPr txBox="1"/>
          <p:nvPr/>
        </p:nvSpPr>
        <p:spPr>
          <a:xfrm>
            <a:off x="4087259" y="1179594"/>
            <a:ext cx="2355132" cy="707886"/>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anything</a:t>
            </a:r>
            <a:endParaRPr lang="en-US" sz="3600" i="1" dirty="0">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5D78065F-5056-087F-1738-64C9536E66D5}"/>
              </a:ext>
            </a:extLst>
          </p:cNvPr>
          <p:cNvGrpSpPr/>
          <p:nvPr/>
        </p:nvGrpSpPr>
        <p:grpSpPr>
          <a:xfrm>
            <a:off x="285750" y="1806754"/>
            <a:ext cx="6551850" cy="1384995"/>
            <a:chOff x="285750" y="1806754"/>
            <a:chExt cx="6551850" cy="1384995"/>
          </a:xfrm>
        </p:grpSpPr>
        <p:sp>
          <p:nvSpPr>
            <p:cNvPr id="11" name="TextBox 10">
              <a:extLst>
                <a:ext uri="{FF2B5EF4-FFF2-40B4-BE49-F238E27FC236}">
                  <a16:creationId xmlns:a16="http://schemas.microsoft.com/office/drawing/2014/main" id="{A2B21F15-1E0E-ED11-E334-B909B34B93FC}"/>
                </a:ext>
              </a:extLst>
            </p:cNvPr>
            <p:cNvSpPr txBox="1"/>
            <p:nvPr/>
          </p:nvSpPr>
          <p:spPr>
            <a:xfrm>
              <a:off x="285750" y="1806754"/>
              <a:ext cx="2208857" cy="1384995"/>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Sum is not</a:t>
              </a:r>
            </a:p>
            <a:p>
              <a:pPr algn="r"/>
              <a:r>
                <a:rPr lang="en-US" sz="2800" dirty="0">
                  <a:latin typeface="Times New Roman" panose="02020603050405020304" pitchFamily="18" charset="0"/>
                  <a:cs typeface="Times New Roman" panose="02020603050405020304" pitchFamily="18" charset="0"/>
                </a:rPr>
                <a:t>uniformly convergent</a:t>
              </a:r>
            </a:p>
          </p:txBody>
        </p:sp>
        <p:sp>
          <p:nvSpPr>
            <p:cNvPr id="12" name="TextBox 11">
              <a:extLst>
                <a:ext uri="{FF2B5EF4-FFF2-40B4-BE49-F238E27FC236}">
                  <a16:creationId xmlns:a16="http://schemas.microsoft.com/office/drawing/2014/main" id="{E36DE3CE-F4C9-BD6F-C77D-302774F44264}"/>
                </a:ext>
              </a:extLst>
            </p:cNvPr>
            <p:cNvSpPr txBox="1"/>
            <p:nvPr/>
          </p:nvSpPr>
          <p:spPr>
            <a:xfrm>
              <a:off x="3577257" y="2022197"/>
              <a:ext cx="3260343" cy="954107"/>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Result depends on order of summation</a:t>
              </a:r>
            </a:p>
          </p:txBody>
        </p:sp>
        <p:sp>
          <p:nvSpPr>
            <p:cNvPr id="14" name="Left-Right Arrow 13">
              <a:extLst>
                <a:ext uri="{FF2B5EF4-FFF2-40B4-BE49-F238E27FC236}">
                  <a16:creationId xmlns:a16="http://schemas.microsoft.com/office/drawing/2014/main" id="{FCCBEE0B-B08A-8E3C-2753-5A3A3357DC11}"/>
                </a:ext>
              </a:extLst>
            </p:cNvPr>
            <p:cNvSpPr/>
            <p:nvPr/>
          </p:nvSpPr>
          <p:spPr>
            <a:xfrm>
              <a:off x="2640882" y="2356290"/>
              <a:ext cx="936375" cy="329511"/>
            </a:xfrm>
            <a:prstGeom prst="lef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C4C4C07-1AE3-E726-FA53-D471B38BBE21}"/>
              </a:ext>
            </a:extLst>
          </p:cNvPr>
          <p:cNvGrpSpPr/>
          <p:nvPr/>
        </p:nvGrpSpPr>
        <p:grpSpPr>
          <a:xfrm>
            <a:off x="165253" y="3426246"/>
            <a:ext cx="8317735" cy="2897436"/>
            <a:chOff x="165253" y="3426246"/>
            <a:chExt cx="8317735" cy="2897436"/>
          </a:xfrm>
        </p:grpSpPr>
        <p:sp>
          <p:nvSpPr>
            <p:cNvPr id="19" name="Freeform 18">
              <a:extLst>
                <a:ext uri="{FF2B5EF4-FFF2-40B4-BE49-F238E27FC236}">
                  <a16:creationId xmlns:a16="http://schemas.microsoft.com/office/drawing/2014/main" id="{06C8A11F-5EDB-A0F6-DAD1-131B6C01DC3F}"/>
                </a:ext>
              </a:extLst>
            </p:cNvPr>
            <p:cNvSpPr/>
            <p:nvPr/>
          </p:nvSpPr>
          <p:spPr>
            <a:xfrm>
              <a:off x="165253" y="3426246"/>
              <a:ext cx="8317735" cy="2897436"/>
            </a:xfrm>
            <a:custGeom>
              <a:avLst/>
              <a:gdLst>
                <a:gd name="connsiteX0" fmla="*/ 0 w 8317735"/>
                <a:gd name="connsiteY0" fmla="*/ 0 h 2897436"/>
                <a:gd name="connsiteX1" fmla="*/ 0 w 8317735"/>
                <a:gd name="connsiteY1" fmla="*/ 0 h 2897436"/>
                <a:gd name="connsiteX2" fmla="*/ 7998246 w 8317735"/>
                <a:gd name="connsiteY2" fmla="*/ 44067 h 2897436"/>
                <a:gd name="connsiteX3" fmla="*/ 8317735 w 8317735"/>
                <a:gd name="connsiteY3" fmla="*/ 2864385 h 2897436"/>
                <a:gd name="connsiteX4" fmla="*/ 242371 w 8317735"/>
                <a:gd name="connsiteY4" fmla="*/ 2897436 h 2897436"/>
                <a:gd name="connsiteX5" fmla="*/ 0 w 8317735"/>
                <a:gd name="connsiteY5" fmla="*/ 0 h 28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7735" h="2897436">
                  <a:moveTo>
                    <a:pt x="0" y="0"/>
                  </a:moveTo>
                  <a:lnTo>
                    <a:pt x="0" y="0"/>
                  </a:lnTo>
                  <a:lnTo>
                    <a:pt x="7998246" y="44067"/>
                  </a:lnTo>
                  <a:lnTo>
                    <a:pt x="8317735" y="2864385"/>
                  </a:lnTo>
                  <a:lnTo>
                    <a:pt x="242371" y="2897436"/>
                  </a:lnTo>
                  <a:lnTo>
                    <a:pt x="0"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2495FC2-CCAA-0C75-E6E3-6A32C7DBCD2C}"/>
                </a:ext>
              </a:extLst>
            </p:cNvPr>
            <p:cNvSpPr txBox="1"/>
            <p:nvPr/>
          </p:nvSpPr>
          <p:spPr>
            <a:xfrm>
              <a:off x="285750" y="3599059"/>
              <a:ext cx="6202498" cy="646331"/>
            </a:xfrm>
            <a:prstGeom prst="rect">
              <a:avLst/>
            </a:prstGeom>
            <a:noFill/>
          </p:spPr>
          <p:txBody>
            <a:bodyPr wrap="square" rtlCol="0">
              <a:spAutoFit/>
            </a:bodyPr>
            <a:lstStyle/>
            <a:p>
              <a:r>
                <a:rPr lang="en-US" b="1" dirty="0">
                  <a:solidFill>
                    <a:schemeClr val="tx1">
                      <a:lumMod val="50000"/>
                      <a:lumOff val="50000"/>
                    </a:schemeClr>
                  </a:solidFill>
                  <a:latin typeface="Arial Black" panose="020B0604020202020204" pitchFamily="34" charset="0"/>
                  <a:cs typeface="Arial Black" panose="020B0604020202020204" pitchFamily="34" charset="0"/>
                </a:rPr>
                <a:t>(1 - 1) +  (1 - 1) +  (1 - 1) +  (1 - 1) +  (1 - 1) + …</a:t>
              </a:r>
            </a:p>
            <a:p>
              <a:r>
                <a:rPr lang="en-US" b="1" dirty="0">
                  <a:solidFill>
                    <a:schemeClr val="tx1">
                      <a:lumMod val="50000"/>
                      <a:lumOff val="50000"/>
                    </a:schemeClr>
                  </a:solidFill>
                  <a:latin typeface="Arial Black" panose="020B0604020202020204" pitchFamily="34" charset="0"/>
                  <a:cs typeface="Arial Black" panose="020B0604020202020204" pitchFamily="34" charset="0"/>
                </a:rPr>
                <a:t>   = 0 + 0 + 0 + 0 + 0 + … = 0</a:t>
              </a:r>
            </a:p>
          </p:txBody>
        </p:sp>
      </p:grpSp>
      <p:sp>
        <p:nvSpPr>
          <p:cNvPr id="17" name="TextBox 16">
            <a:extLst>
              <a:ext uri="{FF2B5EF4-FFF2-40B4-BE49-F238E27FC236}">
                <a16:creationId xmlns:a16="http://schemas.microsoft.com/office/drawing/2014/main" id="{05A7CE26-283D-55A9-865E-9D0504F2FC36}"/>
              </a:ext>
            </a:extLst>
          </p:cNvPr>
          <p:cNvSpPr txBox="1"/>
          <p:nvPr/>
        </p:nvSpPr>
        <p:spPr>
          <a:xfrm>
            <a:off x="628650" y="4544843"/>
            <a:ext cx="7610623" cy="646331"/>
          </a:xfrm>
          <a:prstGeom prst="rect">
            <a:avLst/>
          </a:prstGeom>
          <a:noFill/>
        </p:spPr>
        <p:txBody>
          <a:bodyPr wrap="square" rtlCol="0">
            <a:spAutoFit/>
          </a:bodyPr>
          <a:lstStyle/>
          <a:p>
            <a:r>
              <a:rPr lang="en-US" b="1" dirty="0">
                <a:solidFill>
                  <a:schemeClr val="tx1">
                    <a:lumMod val="50000"/>
                    <a:lumOff val="50000"/>
                  </a:schemeClr>
                </a:solidFill>
                <a:latin typeface="Arial Black" panose="020B0604020202020204" pitchFamily="34" charset="0"/>
                <a:cs typeface="Arial Black" panose="020B0604020202020204" pitchFamily="34" charset="0"/>
              </a:rPr>
              <a:t>1 + 1 + 1 + (1 - 1) +  (1 - 1) +  (1 - 1) +  (1 - 1) +  (1 - 1) + …</a:t>
            </a:r>
          </a:p>
          <a:p>
            <a:r>
              <a:rPr lang="en-US" b="1" dirty="0">
                <a:solidFill>
                  <a:schemeClr val="tx1">
                    <a:lumMod val="50000"/>
                    <a:lumOff val="50000"/>
                  </a:schemeClr>
                </a:solidFill>
                <a:latin typeface="Arial Black" panose="020B0604020202020204" pitchFamily="34" charset="0"/>
                <a:cs typeface="Arial Black" panose="020B0604020202020204" pitchFamily="34" charset="0"/>
              </a:rPr>
              <a:t>   = 3 + 0 + 0 + 0 + 0 + 0 + … = 3</a:t>
            </a:r>
          </a:p>
        </p:txBody>
      </p:sp>
      <p:grpSp>
        <p:nvGrpSpPr>
          <p:cNvPr id="22" name="Group 21">
            <a:extLst>
              <a:ext uri="{FF2B5EF4-FFF2-40B4-BE49-F238E27FC236}">
                <a16:creationId xmlns:a16="http://schemas.microsoft.com/office/drawing/2014/main" id="{B15EADD6-9F53-7B03-E2FC-BB0A15867CD6}"/>
              </a:ext>
            </a:extLst>
          </p:cNvPr>
          <p:cNvGrpSpPr/>
          <p:nvPr/>
        </p:nvGrpSpPr>
        <p:grpSpPr>
          <a:xfrm>
            <a:off x="839659" y="5507429"/>
            <a:ext cx="8220297" cy="879376"/>
            <a:chOff x="839659" y="5507429"/>
            <a:chExt cx="8220297" cy="879376"/>
          </a:xfrm>
        </p:grpSpPr>
        <p:sp>
          <p:nvSpPr>
            <p:cNvPr id="16" name="TextBox 15">
              <a:extLst>
                <a:ext uri="{FF2B5EF4-FFF2-40B4-BE49-F238E27FC236}">
                  <a16:creationId xmlns:a16="http://schemas.microsoft.com/office/drawing/2014/main" id="{53B20462-2B99-B198-07D0-24E2B18784A3}"/>
                </a:ext>
              </a:extLst>
            </p:cNvPr>
            <p:cNvSpPr txBox="1"/>
            <p:nvPr/>
          </p:nvSpPr>
          <p:spPr>
            <a:xfrm>
              <a:off x="839659" y="5507429"/>
              <a:ext cx="8220297" cy="646331"/>
            </a:xfrm>
            <a:prstGeom prst="rect">
              <a:avLst/>
            </a:prstGeom>
            <a:noFill/>
          </p:spPr>
          <p:txBody>
            <a:bodyPr wrap="square" rtlCol="0">
              <a:spAutoFit/>
            </a:bodyPr>
            <a:lstStyle/>
            <a:p>
              <a:r>
                <a:rPr lang="en-US" b="1" dirty="0">
                  <a:solidFill>
                    <a:schemeClr val="tx1">
                      <a:lumMod val="50000"/>
                      <a:lumOff val="50000"/>
                    </a:schemeClr>
                  </a:solidFill>
                  <a:latin typeface="Arial Black" panose="020B0604020202020204" pitchFamily="34" charset="0"/>
                  <a:cs typeface="Arial Black" panose="020B0604020202020204" pitchFamily="34" charset="0"/>
                </a:rPr>
                <a:t>(1 + 1 - 1) + (1 + 1 - 1) + (1 + 1 - 1) + (1 + 1 - 1) + (1 + 1 - 1) + …</a:t>
              </a:r>
            </a:p>
            <a:p>
              <a:r>
                <a:rPr lang="en-US" b="1" dirty="0">
                  <a:solidFill>
                    <a:schemeClr val="tx1">
                      <a:lumMod val="50000"/>
                      <a:lumOff val="50000"/>
                    </a:schemeClr>
                  </a:solidFill>
                  <a:latin typeface="Arial Black" panose="020B0604020202020204" pitchFamily="34" charset="0"/>
                  <a:cs typeface="Arial Black" panose="020B0604020202020204" pitchFamily="34" charset="0"/>
                </a:rPr>
                <a:t>   = 1 + 1 + 1 + 1 + 1 + … =</a:t>
              </a:r>
            </a:p>
          </p:txBody>
        </p:sp>
        <p:sp>
          <p:nvSpPr>
            <p:cNvPr id="18" name="TextBox 17">
              <a:extLst>
                <a:ext uri="{FF2B5EF4-FFF2-40B4-BE49-F238E27FC236}">
                  <a16:creationId xmlns:a16="http://schemas.microsoft.com/office/drawing/2014/main" id="{A0A64998-26C1-275E-065F-429D6F64B389}"/>
                </a:ext>
              </a:extLst>
            </p:cNvPr>
            <p:cNvSpPr txBox="1"/>
            <p:nvPr/>
          </p:nvSpPr>
          <p:spPr>
            <a:xfrm>
              <a:off x="4103456" y="5555808"/>
              <a:ext cx="543739" cy="830997"/>
            </a:xfrm>
            <a:prstGeom prst="rect">
              <a:avLst/>
            </a:prstGeom>
            <a:noFill/>
          </p:spPr>
          <p:txBody>
            <a:bodyPr wrap="none" rtlCol="0">
              <a:spAutoFit/>
            </a:bodyPr>
            <a:lstStyle/>
            <a:p>
              <a:r>
                <a:rPr lang="en-US" sz="4800" b="1" dirty="0">
                  <a:solidFill>
                    <a:schemeClr val="tx1">
                      <a:lumMod val="50000"/>
                      <a:lumOff val="50000"/>
                    </a:schemeClr>
                  </a:solidFill>
                  <a:latin typeface="Arial Black" panose="020B0604020202020204" pitchFamily="34" charset="0"/>
                  <a:cs typeface="Arial Black" panose="020B0604020202020204" pitchFamily="34" charset="0"/>
                </a:rPr>
                <a:t>∞</a:t>
              </a:r>
              <a:endParaRPr lang="en-US" sz="4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8111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6B11A-59C5-894F-D810-3372C3BFCB13}"/>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CBC7D868-D597-D40D-C947-9094BDB5F58C}"/>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CCF88C-6101-0E42-0DD5-AFA03F9D30EE}"/>
              </a:ext>
            </a:extLst>
          </p:cNvPr>
          <p:cNvSpPr>
            <a:spLocks noGrp="1"/>
          </p:cNvSpPr>
          <p:nvPr>
            <p:ph type="title"/>
          </p:nvPr>
        </p:nvSpPr>
        <p:spPr>
          <a:xfrm>
            <a:off x="911038" y="1716555"/>
            <a:ext cx="4514850" cy="1325563"/>
          </a:xfrm>
        </p:spPr>
        <p:txBody>
          <a:bodyPr>
            <a:noAutofit/>
          </a:bodyPr>
          <a:lstStyle/>
          <a:p>
            <a:pPr algn="r"/>
            <a:r>
              <a:rPr lang="en-US" sz="7200" dirty="0"/>
              <a:t>The Result in Pictures</a:t>
            </a:r>
            <a:endParaRPr lang="en-US" sz="4800" dirty="0"/>
          </a:p>
        </p:txBody>
      </p:sp>
      <p:sp>
        <p:nvSpPr>
          <p:cNvPr id="3" name="Content Placeholder 2">
            <a:extLst>
              <a:ext uri="{FF2B5EF4-FFF2-40B4-BE49-F238E27FC236}">
                <a16:creationId xmlns:a16="http://schemas.microsoft.com/office/drawing/2014/main" id="{540E2C79-0B13-8FE0-52F6-44BAE7FBABE2}"/>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6BC6BADA-76C6-4066-841F-C26C2DEFD685}"/>
              </a:ext>
            </a:extLst>
          </p:cNvPr>
          <p:cNvSpPr>
            <a:spLocks noGrp="1"/>
          </p:cNvSpPr>
          <p:nvPr>
            <p:ph type="sldNum" sz="quarter" idx="12"/>
          </p:nvPr>
        </p:nvSpPr>
        <p:spPr/>
        <p:txBody>
          <a:bodyPr/>
          <a:lstStyle/>
          <a:p>
            <a:fld id="{B9304382-F642-5846-B397-678ADB7FD52A}" type="slidenum">
              <a:rPr lang="en-US" smtClean="0"/>
              <a:t>25</a:t>
            </a:fld>
            <a:endParaRPr lang="en-US"/>
          </a:p>
        </p:txBody>
      </p:sp>
    </p:spTree>
    <p:extLst>
      <p:ext uri="{BB962C8B-B14F-4D97-AF65-F5344CB8AC3E}">
        <p14:creationId xmlns:p14="http://schemas.microsoft.com/office/powerpoint/2010/main" val="1059482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A8758-A0CA-2111-2B5A-6A5120F5FB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A527D0-82D0-B0B5-FAAA-3EEFB1C64CE2}"/>
              </a:ext>
            </a:extLst>
          </p:cNvPr>
          <p:cNvSpPr>
            <a:spLocks noGrp="1"/>
          </p:cNvSpPr>
          <p:nvPr>
            <p:ph type="title"/>
          </p:nvPr>
        </p:nvSpPr>
        <p:spPr>
          <a:xfrm>
            <a:off x="408313" y="583301"/>
            <a:ext cx="7886700" cy="791645"/>
          </a:xfrm>
        </p:spPr>
        <p:txBody>
          <a:bodyPr/>
          <a:lstStyle/>
          <a:p>
            <a:r>
              <a:rPr lang="en-US" dirty="0"/>
              <a:t> Lines of force model for gravity</a:t>
            </a:r>
          </a:p>
        </p:txBody>
      </p:sp>
      <p:sp>
        <p:nvSpPr>
          <p:cNvPr id="3" name="Content Placeholder 2">
            <a:extLst>
              <a:ext uri="{FF2B5EF4-FFF2-40B4-BE49-F238E27FC236}">
                <a16:creationId xmlns:a16="http://schemas.microsoft.com/office/drawing/2014/main" id="{AAF1E83A-109D-7007-3803-F3C9C73E408F}"/>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55107257-A060-E5F7-B108-1E60F77635F2}"/>
              </a:ext>
            </a:extLst>
          </p:cNvPr>
          <p:cNvSpPr>
            <a:spLocks noGrp="1"/>
          </p:cNvSpPr>
          <p:nvPr>
            <p:ph type="sldNum" sz="quarter" idx="12"/>
          </p:nvPr>
        </p:nvSpPr>
        <p:spPr/>
        <p:txBody>
          <a:bodyPr/>
          <a:lstStyle/>
          <a:p>
            <a:fld id="{B9304382-F642-5846-B397-678ADB7FD52A}" type="slidenum">
              <a:rPr lang="en-US" smtClean="0"/>
              <a:t>26</a:t>
            </a:fld>
            <a:endParaRPr lang="en-US"/>
          </a:p>
        </p:txBody>
      </p:sp>
      <p:pic>
        <p:nvPicPr>
          <p:cNvPr id="6" name="Graphic 5">
            <a:extLst>
              <a:ext uri="{FF2B5EF4-FFF2-40B4-BE49-F238E27FC236}">
                <a16:creationId xmlns:a16="http://schemas.microsoft.com/office/drawing/2014/main" id="{43CEDA37-4510-3B9D-0318-ADC87B2944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7719" y="1752600"/>
            <a:ext cx="7924006" cy="5105400"/>
          </a:xfrm>
          <a:prstGeom prst="rect">
            <a:avLst/>
          </a:prstGeom>
        </p:spPr>
      </p:pic>
    </p:spTree>
    <p:extLst>
      <p:ext uri="{BB962C8B-B14F-4D97-AF65-F5344CB8AC3E}">
        <p14:creationId xmlns:p14="http://schemas.microsoft.com/office/powerpoint/2010/main" val="3324197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B7789-921F-D8CB-9213-A1395A212F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0DB04-6B6B-F4F9-E04F-D8BC0E820B05}"/>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0B155A3A-0DF5-764F-827E-A7C56A1D6624}"/>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E83EAC52-EEBE-C9F7-BD08-0A955F429C53}"/>
              </a:ext>
            </a:extLst>
          </p:cNvPr>
          <p:cNvSpPr>
            <a:spLocks noGrp="1"/>
          </p:cNvSpPr>
          <p:nvPr>
            <p:ph type="sldNum" sz="quarter" idx="12"/>
          </p:nvPr>
        </p:nvSpPr>
        <p:spPr/>
        <p:txBody>
          <a:bodyPr/>
          <a:lstStyle/>
          <a:p>
            <a:fld id="{B9304382-F642-5846-B397-678ADB7FD52A}" type="slidenum">
              <a:rPr lang="en-US" smtClean="0"/>
              <a:t>27</a:t>
            </a:fld>
            <a:endParaRPr lang="en-US"/>
          </a:p>
        </p:txBody>
      </p:sp>
      <p:pic>
        <p:nvPicPr>
          <p:cNvPr id="6" name="Graphic 5">
            <a:extLst>
              <a:ext uri="{FF2B5EF4-FFF2-40B4-BE49-F238E27FC236}">
                <a16:creationId xmlns:a16="http://schemas.microsoft.com/office/drawing/2014/main" id="{13DF05A0-AC43-D03E-EF87-7D75274CC8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9989" y="1531385"/>
            <a:ext cx="8646836" cy="5121192"/>
          </a:xfrm>
          <a:prstGeom prst="rect">
            <a:avLst/>
          </a:prstGeom>
        </p:spPr>
      </p:pic>
      <p:sp>
        <p:nvSpPr>
          <p:cNvPr id="7" name="TextBox 6">
            <a:extLst>
              <a:ext uri="{FF2B5EF4-FFF2-40B4-BE49-F238E27FC236}">
                <a16:creationId xmlns:a16="http://schemas.microsoft.com/office/drawing/2014/main" id="{128CC442-58E1-0A21-A5CD-DF01B1161C55}"/>
              </a:ext>
            </a:extLst>
          </p:cNvPr>
          <p:cNvSpPr txBox="1"/>
          <p:nvPr/>
        </p:nvSpPr>
        <p:spPr>
          <a:xfrm>
            <a:off x="239990" y="339959"/>
            <a:ext cx="7886700" cy="1077218"/>
          </a:xfrm>
          <a:prstGeom prst="rect">
            <a:avLst/>
          </a:prstGeom>
          <a:noFill/>
        </p:spPr>
        <p:txBody>
          <a:bodyPr wrap="square" rtlCol="0">
            <a:spAutoFit/>
          </a:bodyPr>
          <a:lstStyle/>
          <a:p>
            <a:pPr algn="l"/>
            <a:r>
              <a:rPr lang="en-US" sz="3600" dirty="0">
                <a:latin typeface="Times New Roman" panose="02020603050405020304" pitchFamily="18" charset="0"/>
                <a:cs typeface="Times New Roman" panose="02020603050405020304" pitchFamily="18" charset="0"/>
              </a:rPr>
              <a:t>No net forces on test bodies</a:t>
            </a:r>
          </a:p>
          <a:p>
            <a:pPr algn="l"/>
            <a:r>
              <a:rPr lang="en-US" sz="2800" dirty="0">
                <a:latin typeface="Times New Roman" panose="02020603050405020304" pitchFamily="18" charset="0"/>
                <a:cs typeface="Times New Roman" panose="02020603050405020304" pitchFamily="18" charset="0"/>
              </a:rPr>
              <a:t>inside uniform spherical shell of matter.</a:t>
            </a:r>
          </a:p>
        </p:txBody>
      </p:sp>
    </p:spTree>
    <p:extLst>
      <p:ext uri="{BB962C8B-B14F-4D97-AF65-F5344CB8AC3E}">
        <p14:creationId xmlns:p14="http://schemas.microsoft.com/office/powerpoint/2010/main" val="1361095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7BEB9-914B-3C4C-2238-C12D477F18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18863-F984-5979-0068-FFF95A7740D9}"/>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7F576863-303A-2298-A413-233D30FD1B3E}"/>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A4547E37-FA42-DEFF-B35D-571C8C52413B}"/>
              </a:ext>
            </a:extLst>
          </p:cNvPr>
          <p:cNvSpPr>
            <a:spLocks noGrp="1"/>
          </p:cNvSpPr>
          <p:nvPr>
            <p:ph type="sldNum" sz="quarter" idx="12"/>
          </p:nvPr>
        </p:nvSpPr>
        <p:spPr/>
        <p:txBody>
          <a:bodyPr/>
          <a:lstStyle/>
          <a:p>
            <a:fld id="{B9304382-F642-5846-B397-678ADB7FD52A}" type="slidenum">
              <a:rPr lang="en-US" smtClean="0"/>
              <a:t>28</a:t>
            </a:fld>
            <a:endParaRPr lang="en-US"/>
          </a:p>
        </p:txBody>
      </p:sp>
      <p:pic>
        <p:nvPicPr>
          <p:cNvPr id="6" name="Graphic 5">
            <a:extLst>
              <a:ext uri="{FF2B5EF4-FFF2-40B4-BE49-F238E27FC236}">
                <a16:creationId xmlns:a16="http://schemas.microsoft.com/office/drawing/2014/main" id="{D483F680-C595-8254-BCDD-34878CB84A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3684" y="1351530"/>
            <a:ext cx="8335291" cy="4792792"/>
          </a:xfrm>
          <a:prstGeom prst="rect">
            <a:avLst/>
          </a:prstGeom>
        </p:spPr>
      </p:pic>
      <p:sp>
        <p:nvSpPr>
          <p:cNvPr id="7" name="TextBox 6">
            <a:extLst>
              <a:ext uri="{FF2B5EF4-FFF2-40B4-BE49-F238E27FC236}">
                <a16:creationId xmlns:a16="http://schemas.microsoft.com/office/drawing/2014/main" id="{E55526C2-5A47-0406-285B-C8A44C87830B}"/>
              </a:ext>
            </a:extLst>
          </p:cNvPr>
          <p:cNvSpPr txBox="1"/>
          <p:nvPr/>
        </p:nvSpPr>
        <p:spPr>
          <a:xfrm>
            <a:off x="405625" y="389423"/>
            <a:ext cx="6173594" cy="830997"/>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Radially symmetric sphere of matter</a:t>
            </a:r>
          </a:p>
          <a:p>
            <a:pPr algn="l"/>
            <a:r>
              <a:rPr lang="en-US" sz="2000" dirty="0">
                <a:latin typeface="Times New Roman" panose="02020603050405020304" pitchFamily="18" charset="0"/>
                <a:cs typeface="Times New Roman" panose="02020603050405020304" pitchFamily="18" charset="0"/>
              </a:rPr>
              <a:t>has the same external field as a point with the same mass.</a:t>
            </a:r>
          </a:p>
        </p:txBody>
      </p:sp>
    </p:spTree>
    <p:extLst>
      <p:ext uri="{BB962C8B-B14F-4D97-AF65-F5344CB8AC3E}">
        <p14:creationId xmlns:p14="http://schemas.microsoft.com/office/powerpoint/2010/main" val="2588666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831B9-DD24-9206-EFB8-0C590DA80599}"/>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585B9507-7FD7-28B2-2EDD-1F124BD38D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7714" y="2221336"/>
            <a:ext cx="6397193" cy="5926012"/>
          </a:xfrm>
          <a:prstGeom prst="rect">
            <a:avLst/>
          </a:prstGeom>
        </p:spPr>
      </p:pic>
      <p:sp>
        <p:nvSpPr>
          <p:cNvPr id="2" name="Title 1">
            <a:extLst>
              <a:ext uri="{FF2B5EF4-FFF2-40B4-BE49-F238E27FC236}">
                <a16:creationId xmlns:a16="http://schemas.microsoft.com/office/drawing/2014/main" id="{773218DD-3EC5-CD06-E403-FF95953F575C}"/>
              </a:ext>
            </a:extLst>
          </p:cNvPr>
          <p:cNvSpPr>
            <a:spLocks noGrp="1"/>
          </p:cNvSpPr>
          <p:nvPr>
            <p:ph type="title"/>
          </p:nvPr>
        </p:nvSpPr>
        <p:spPr>
          <a:xfrm>
            <a:off x="7181384" y="365126"/>
            <a:ext cx="1333965" cy="1325563"/>
          </a:xfrm>
        </p:spPr>
        <p:txBody>
          <a:bodyPr/>
          <a:lstStyle/>
          <a:p>
            <a:r>
              <a:rPr lang="en-US" dirty="0"/>
              <a:t> </a:t>
            </a:r>
          </a:p>
        </p:txBody>
      </p:sp>
      <p:sp>
        <p:nvSpPr>
          <p:cNvPr id="3" name="Content Placeholder 2">
            <a:extLst>
              <a:ext uri="{FF2B5EF4-FFF2-40B4-BE49-F238E27FC236}">
                <a16:creationId xmlns:a16="http://schemas.microsoft.com/office/drawing/2014/main" id="{10A95263-FD8A-D53A-46BD-726A7F647845}"/>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A141DDE6-D861-4753-A58E-D5F4BD7048CE}"/>
              </a:ext>
            </a:extLst>
          </p:cNvPr>
          <p:cNvSpPr>
            <a:spLocks noGrp="1"/>
          </p:cNvSpPr>
          <p:nvPr>
            <p:ph type="sldNum" sz="quarter" idx="12"/>
          </p:nvPr>
        </p:nvSpPr>
        <p:spPr/>
        <p:txBody>
          <a:bodyPr/>
          <a:lstStyle/>
          <a:p>
            <a:fld id="{B9304382-F642-5846-B397-678ADB7FD52A}" type="slidenum">
              <a:rPr lang="en-US" smtClean="0"/>
              <a:t>29</a:t>
            </a:fld>
            <a:endParaRPr lang="en-US"/>
          </a:p>
        </p:txBody>
      </p:sp>
      <p:pic>
        <p:nvPicPr>
          <p:cNvPr id="6" name="Graphic 5">
            <a:extLst>
              <a:ext uri="{FF2B5EF4-FFF2-40B4-BE49-F238E27FC236}">
                <a16:creationId xmlns:a16="http://schemas.microsoft.com/office/drawing/2014/main" id="{4A63BDE2-4471-196B-5655-743862ECFF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7714" y="229615"/>
            <a:ext cx="6397193" cy="1250442"/>
          </a:xfrm>
          <a:prstGeom prst="rect">
            <a:avLst/>
          </a:prstGeom>
        </p:spPr>
      </p:pic>
      <p:pic>
        <p:nvPicPr>
          <p:cNvPr id="8" name="Graphic 7">
            <a:extLst>
              <a:ext uri="{FF2B5EF4-FFF2-40B4-BE49-F238E27FC236}">
                <a16:creationId xmlns:a16="http://schemas.microsoft.com/office/drawing/2014/main" id="{86C69CD7-DFEC-B8F9-1309-6434191B47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714" y="1673658"/>
            <a:ext cx="6397193" cy="1866603"/>
          </a:xfrm>
          <a:prstGeom prst="rect">
            <a:avLst/>
          </a:prstGeom>
        </p:spPr>
      </p:pic>
    </p:spTree>
    <p:extLst>
      <p:ext uri="{BB962C8B-B14F-4D97-AF65-F5344CB8AC3E}">
        <p14:creationId xmlns:p14="http://schemas.microsoft.com/office/powerpoint/2010/main" val="135584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2F395-C064-05BE-07B4-AF951F397AE4}"/>
              </a:ext>
            </a:extLst>
          </p:cNvPr>
          <p:cNvSpPr>
            <a:spLocks noGrp="1"/>
          </p:cNvSpPr>
          <p:nvPr>
            <p:ph type="title"/>
          </p:nvPr>
        </p:nvSpPr>
        <p:spPr>
          <a:xfrm>
            <a:off x="445448" y="407079"/>
            <a:ext cx="7886700" cy="581547"/>
          </a:xfrm>
        </p:spPr>
        <p:txBody>
          <a:bodyPr>
            <a:noAutofit/>
          </a:bodyPr>
          <a:lstStyle/>
          <a:p>
            <a:r>
              <a:rPr lang="en-US" sz="4800" dirty="0"/>
              <a:t>Elements</a:t>
            </a:r>
          </a:p>
        </p:txBody>
      </p:sp>
      <p:sp>
        <p:nvSpPr>
          <p:cNvPr id="3" name="Content Placeholder 2">
            <a:extLst>
              <a:ext uri="{FF2B5EF4-FFF2-40B4-BE49-F238E27FC236}">
                <a16:creationId xmlns:a16="http://schemas.microsoft.com/office/drawing/2014/main" id="{86B13E3E-8BA1-A3FF-D999-00D6B307E107}"/>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E6AD40AD-FF98-F03A-CB2E-627955FBC22D}"/>
              </a:ext>
            </a:extLst>
          </p:cNvPr>
          <p:cNvSpPr>
            <a:spLocks noGrp="1"/>
          </p:cNvSpPr>
          <p:nvPr>
            <p:ph type="sldNum" sz="quarter" idx="12"/>
          </p:nvPr>
        </p:nvSpPr>
        <p:spPr/>
        <p:txBody>
          <a:bodyPr/>
          <a:lstStyle/>
          <a:p>
            <a:fld id="{B9304382-F642-5846-B397-678ADB7FD52A}" type="slidenum">
              <a:rPr lang="en-US" smtClean="0"/>
              <a:t>3</a:t>
            </a:fld>
            <a:endParaRPr lang="en-US"/>
          </a:p>
        </p:txBody>
      </p:sp>
      <p:grpSp>
        <p:nvGrpSpPr>
          <p:cNvPr id="60" name="Group 59">
            <a:extLst>
              <a:ext uri="{FF2B5EF4-FFF2-40B4-BE49-F238E27FC236}">
                <a16:creationId xmlns:a16="http://schemas.microsoft.com/office/drawing/2014/main" id="{A958F630-4341-84E2-956F-EBCC17A19994}"/>
              </a:ext>
            </a:extLst>
          </p:cNvPr>
          <p:cNvGrpSpPr/>
          <p:nvPr/>
        </p:nvGrpSpPr>
        <p:grpSpPr>
          <a:xfrm>
            <a:off x="365975" y="1537575"/>
            <a:ext cx="8003774" cy="4582749"/>
            <a:chOff x="370464" y="1484563"/>
            <a:chExt cx="8003774" cy="4582749"/>
          </a:xfrm>
        </p:grpSpPr>
        <p:grpSp>
          <p:nvGrpSpPr>
            <p:cNvPr id="28" name="Group 27">
              <a:extLst>
                <a:ext uri="{FF2B5EF4-FFF2-40B4-BE49-F238E27FC236}">
                  <a16:creationId xmlns:a16="http://schemas.microsoft.com/office/drawing/2014/main" id="{B6A72992-F5FD-A13D-19F2-E449C6B7FAE8}"/>
                </a:ext>
              </a:extLst>
            </p:cNvPr>
            <p:cNvGrpSpPr/>
            <p:nvPr/>
          </p:nvGrpSpPr>
          <p:grpSpPr>
            <a:xfrm>
              <a:off x="370464" y="1484563"/>
              <a:ext cx="4615469" cy="4582749"/>
              <a:chOff x="790013" y="1506079"/>
              <a:chExt cx="3889562" cy="3861988"/>
            </a:xfrm>
          </p:grpSpPr>
          <p:grpSp>
            <p:nvGrpSpPr>
              <p:cNvPr id="16" name="Group 15">
                <a:extLst>
                  <a:ext uri="{FF2B5EF4-FFF2-40B4-BE49-F238E27FC236}">
                    <a16:creationId xmlns:a16="http://schemas.microsoft.com/office/drawing/2014/main" id="{A827B5F1-0B82-C9A1-8189-E680051164A8}"/>
                  </a:ext>
                </a:extLst>
              </p:cNvPr>
              <p:cNvGrpSpPr/>
              <p:nvPr/>
            </p:nvGrpSpPr>
            <p:grpSpPr>
              <a:xfrm>
                <a:off x="1011219" y="1506079"/>
                <a:ext cx="3560780" cy="3861988"/>
                <a:chOff x="1011219" y="1861073"/>
                <a:chExt cx="3560780" cy="3506993"/>
              </a:xfrm>
            </p:grpSpPr>
            <p:cxnSp>
              <p:nvCxnSpPr>
                <p:cNvPr id="6" name="Straight Connector 5">
                  <a:extLst>
                    <a:ext uri="{FF2B5EF4-FFF2-40B4-BE49-F238E27FC236}">
                      <a16:creationId xmlns:a16="http://schemas.microsoft.com/office/drawing/2014/main" id="{613528D7-DDF6-1F42-D0D2-96D182B6E752}"/>
                    </a:ext>
                  </a:extLst>
                </p:cNvPr>
                <p:cNvCxnSpPr>
                  <a:cxnSpLocks/>
                </p:cNvCxnSpPr>
                <p:nvPr/>
              </p:nvCxnSpPr>
              <p:spPr>
                <a:xfrm>
                  <a:off x="1011219"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B713613-E41B-DC7B-F975-BA6EB12A1BD7}"/>
                    </a:ext>
                  </a:extLst>
                </p:cNvPr>
                <p:cNvCxnSpPr>
                  <a:cxnSpLocks/>
                </p:cNvCxnSpPr>
                <p:nvPr/>
              </p:nvCxnSpPr>
              <p:spPr>
                <a:xfrm>
                  <a:off x="1406861"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D9F79C-6267-B9C2-9E77-274D9E9E4A03}"/>
                    </a:ext>
                  </a:extLst>
                </p:cNvPr>
                <p:cNvCxnSpPr>
                  <a:cxnSpLocks/>
                </p:cNvCxnSpPr>
                <p:nvPr/>
              </p:nvCxnSpPr>
              <p:spPr>
                <a:xfrm>
                  <a:off x="1802503"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1B4C3E-FCA8-2605-6B5A-7DDB5E545243}"/>
                    </a:ext>
                  </a:extLst>
                </p:cNvPr>
                <p:cNvCxnSpPr>
                  <a:cxnSpLocks/>
                </p:cNvCxnSpPr>
                <p:nvPr/>
              </p:nvCxnSpPr>
              <p:spPr>
                <a:xfrm>
                  <a:off x="2198145"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9F8497-3179-CAC0-E918-857DD89AA843}"/>
                    </a:ext>
                  </a:extLst>
                </p:cNvPr>
                <p:cNvCxnSpPr>
                  <a:cxnSpLocks/>
                </p:cNvCxnSpPr>
                <p:nvPr/>
              </p:nvCxnSpPr>
              <p:spPr>
                <a:xfrm>
                  <a:off x="2593787"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D3ED8DB-4E85-4CE3-FBB6-78FCF76D8E04}"/>
                    </a:ext>
                  </a:extLst>
                </p:cNvPr>
                <p:cNvCxnSpPr>
                  <a:cxnSpLocks/>
                </p:cNvCxnSpPr>
                <p:nvPr/>
              </p:nvCxnSpPr>
              <p:spPr>
                <a:xfrm>
                  <a:off x="2989429"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C68FAF-363E-9AAF-A36F-CCD9B050C227}"/>
                    </a:ext>
                  </a:extLst>
                </p:cNvPr>
                <p:cNvCxnSpPr>
                  <a:cxnSpLocks/>
                </p:cNvCxnSpPr>
                <p:nvPr/>
              </p:nvCxnSpPr>
              <p:spPr>
                <a:xfrm>
                  <a:off x="3385071"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931BB6-26C6-8A13-FE3E-6C69ECBA2F46}"/>
                    </a:ext>
                  </a:extLst>
                </p:cNvPr>
                <p:cNvCxnSpPr>
                  <a:cxnSpLocks/>
                </p:cNvCxnSpPr>
                <p:nvPr/>
              </p:nvCxnSpPr>
              <p:spPr>
                <a:xfrm>
                  <a:off x="3780713"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515D70-5BD2-76DB-3865-06D69986B734}"/>
                    </a:ext>
                  </a:extLst>
                </p:cNvPr>
                <p:cNvCxnSpPr>
                  <a:cxnSpLocks/>
                </p:cNvCxnSpPr>
                <p:nvPr/>
              </p:nvCxnSpPr>
              <p:spPr>
                <a:xfrm>
                  <a:off x="4176355"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B87971-8905-2844-24A5-7BB37859A366}"/>
                    </a:ext>
                  </a:extLst>
                </p:cNvPr>
                <p:cNvCxnSpPr>
                  <a:cxnSpLocks/>
                </p:cNvCxnSpPr>
                <p:nvPr/>
              </p:nvCxnSpPr>
              <p:spPr>
                <a:xfrm>
                  <a:off x="4571999"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FF1847EB-4595-9BA5-45EE-7CC2612F4A39}"/>
                  </a:ext>
                </a:extLst>
              </p:cNvPr>
              <p:cNvGrpSpPr/>
              <p:nvPr/>
            </p:nvGrpSpPr>
            <p:grpSpPr>
              <a:xfrm rot="5400000">
                <a:off x="954404" y="1492292"/>
                <a:ext cx="3560780" cy="3889562"/>
                <a:chOff x="1011219" y="1861073"/>
                <a:chExt cx="3560780" cy="3506993"/>
              </a:xfrm>
            </p:grpSpPr>
            <p:cxnSp>
              <p:nvCxnSpPr>
                <p:cNvPr id="18" name="Straight Connector 17">
                  <a:extLst>
                    <a:ext uri="{FF2B5EF4-FFF2-40B4-BE49-F238E27FC236}">
                      <a16:creationId xmlns:a16="http://schemas.microsoft.com/office/drawing/2014/main" id="{99A00BD1-9F5E-1FDA-7BC6-7A3709CFD390}"/>
                    </a:ext>
                  </a:extLst>
                </p:cNvPr>
                <p:cNvCxnSpPr>
                  <a:cxnSpLocks/>
                </p:cNvCxnSpPr>
                <p:nvPr/>
              </p:nvCxnSpPr>
              <p:spPr>
                <a:xfrm>
                  <a:off x="1011219"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EDD4C5-51E5-1683-2CFE-D06DA4D60E63}"/>
                    </a:ext>
                  </a:extLst>
                </p:cNvPr>
                <p:cNvCxnSpPr>
                  <a:cxnSpLocks/>
                </p:cNvCxnSpPr>
                <p:nvPr/>
              </p:nvCxnSpPr>
              <p:spPr>
                <a:xfrm>
                  <a:off x="1406861"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F900DE-42C8-B63E-6F41-1CF1DA6DCD77}"/>
                    </a:ext>
                  </a:extLst>
                </p:cNvPr>
                <p:cNvCxnSpPr>
                  <a:cxnSpLocks/>
                </p:cNvCxnSpPr>
                <p:nvPr/>
              </p:nvCxnSpPr>
              <p:spPr>
                <a:xfrm>
                  <a:off x="1802503"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1ACEBA3-3B3C-1148-826A-013D7A872DD3}"/>
                    </a:ext>
                  </a:extLst>
                </p:cNvPr>
                <p:cNvCxnSpPr>
                  <a:cxnSpLocks/>
                </p:cNvCxnSpPr>
                <p:nvPr/>
              </p:nvCxnSpPr>
              <p:spPr>
                <a:xfrm>
                  <a:off x="2198145"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C1CBA38-CD2B-9DA7-DA2B-4779C604E80F}"/>
                    </a:ext>
                  </a:extLst>
                </p:cNvPr>
                <p:cNvCxnSpPr>
                  <a:cxnSpLocks/>
                </p:cNvCxnSpPr>
                <p:nvPr/>
              </p:nvCxnSpPr>
              <p:spPr>
                <a:xfrm>
                  <a:off x="2593787"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270DE3-601C-C99A-9EEF-A1842AA872C6}"/>
                    </a:ext>
                  </a:extLst>
                </p:cNvPr>
                <p:cNvCxnSpPr>
                  <a:cxnSpLocks/>
                </p:cNvCxnSpPr>
                <p:nvPr/>
              </p:nvCxnSpPr>
              <p:spPr>
                <a:xfrm>
                  <a:off x="2989429"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002C85C-95B7-B8AB-F7CE-1A1A0DC6C1E6}"/>
                    </a:ext>
                  </a:extLst>
                </p:cNvPr>
                <p:cNvCxnSpPr>
                  <a:cxnSpLocks/>
                </p:cNvCxnSpPr>
                <p:nvPr/>
              </p:nvCxnSpPr>
              <p:spPr>
                <a:xfrm>
                  <a:off x="3385071"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46F1BCB-A4AB-7AE9-A199-E67AE1AE9A1F}"/>
                    </a:ext>
                  </a:extLst>
                </p:cNvPr>
                <p:cNvCxnSpPr>
                  <a:cxnSpLocks/>
                </p:cNvCxnSpPr>
                <p:nvPr/>
              </p:nvCxnSpPr>
              <p:spPr>
                <a:xfrm>
                  <a:off x="3780713"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6E17E63-9CE3-E29C-FFB4-7A471B5EAC3A}"/>
                    </a:ext>
                  </a:extLst>
                </p:cNvPr>
                <p:cNvCxnSpPr>
                  <a:cxnSpLocks/>
                </p:cNvCxnSpPr>
                <p:nvPr/>
              </p:nvCxnSpPr>
              <p:spPr>
                <a:xfrm>
                  <a:off x="4176355"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BE28B5-7A21-6D1F-E2FB-C29EFAC61F7C}"/>
                    </a:ext>
                  </a:extLst>
                </p:cNvPr>
                <p:cNvCxnSpPr>
                  <a:cxnSpLocks/>
                </p:cNvCxnSpPr>
                <p:nvPr/>
              </p:nvCxnSpPr>
              <p:spPr>
                <a:xfrm>
                  <a:off x="4571999" y="1861073"/>
                  <a:ext cx="0" cy="350699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55" name="Freeform 54">
              <a:extLst>
                <a:ext uri="{FF2B5EF4-FFF2-40B4-BE49-F238E27FC236}">
                  <a16:creationId xmlns:a16="http://schemas.microsoft.com/office/drawing/2014/main" id="{0CD6665B-5DC8-BFA8-B107-9B94D66698FA}"/>
                </a:ext>
              </a:extLst>
            </p:cNvPr>
            <p:cNvSpPr/>
            <p:nvPr/>
          </p:nvSpPr>
          <p:spPr>
            <a:xfrm>
              <a:off x="5127742" y="1612550"/>
              <a:ext cx="1700784" cy="365760"/>
            </a:xfrm>
            <a:custGeom>
              <a:avLst/>
              <a:gdLst>
                <a:gd name="connsiteX0" fmla="*/ 146304 w 1700784"/>
                <a:gd name="connsiteY0" fmla="*/ 0 h 365760"/>
                <a:gd name="connsiteX1" fmla="*/ 1609344 w 1700784"/>
                <a:gd name="connsiteY1" fmla="*/ 91440 h 365760"/>
                <a:gd name="connsiteX2" fmla="*/ 1700784 w 1700784"/>
                <a:gd name="connsiteY2" fmla="*/ 365760 h 365760"/>
                <a:gd name="connsiteX3" fmla="*/ 0 w 1700784"/>
                <a:gd name="connsiteY3" fmla="*/ 356616 h 365760"/>
                <a:gd name="connsiteX4" fmla="*/ 146304 w 1700784"/>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784" h="365760">
                  <a:moveTo>
                    <a:pt x="146304" y="0"/>
                  </a:moveTo>
                  <a:lnTo>
                    <a:pt x="1609344" y="91440"/>
                  </a:lnTo>
                  <a:lnTo>
                    <a:pt x="1700784" y="365760"/>
                  </a:lnTo>
                  <a:lnTo>
                    <a:pt x="0" y="356616"/>
                  </a:lnTo>
                  <a:lnTo>
                    <a:pt x="146304"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835B433-A968-EF95-7AC6-354091794CC2}"/>
                </a:ext>
              </a:extLst>
            </p:cNvPr>
            <p:cNvSpPr txBox="1"/>
            <p:nvPr/>
          </p:nvSpPr>
          <p:spPr>
            <a:xfrm>
              <a:off x="5143866" y="1536329"/>
              <a:ext cx="3230372" cy="461665"/>
            </a:xfrm>
            <a:prstGeom prst="rect">
              <a:avLst/>
            </a:prstGeom>
            <a:noFill/>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Infinite Euclidean space.</a:t>
              </a:r>
            </a:p>
          </p:txBody>
        </p:sp>
      </p:grpSp>
      <p:grpSp>
        <p:nvGrpSpPr>
          <p:cNvPr id="61" name="Group 60">
            <a:extLst>
              <a:ext uri="{FF2B5EF4-FFF2-40B4-BE49-F238E27FC236}">
                <a16:creationId xmlns:a16="http://schemas.microsoft.com/office/drawing/2014/main" id="{BCAF3621-8859-168B-02E4-170862FDF36B}"/>
              </a:ext>
            </a:extLst>
          </p:cNvPr>
          <p:cNvGrpSpPr/>
          <p:nvPr/>
        </p:nvGrpSpPr>
        <p:grpSpPr>
          <a:xfrm>
            <a:off x="62058" y="1589341"/>
            <a:ext cx="8273218" cy="4776395"/>
            <a:chOff x="269285" y="1524648"/>
            <a:chExt cx="8273218" cy="4776395"/>
          </a:xfrm>
        </p:grpSpPr>
        <p:sp>
          <p:nvSpPr>
            <p:cNvPr id="56" name="Freeform 55">
              <a:extLst>
                <a:ext uri="{FF2B5EF4-FFF2-40B4-BE49-F238E27FC236}">
                  <a16:creationId xmlns:a16="http://schemas.microsoft.com/office/drawing/2014/main" id="{422D43B1-BA5B-3685-E33A-F6092C1A5222}"/>
                </a:ext>
              </a:extLst>
            </p:cNvPr>
            <p:cNvSpPr/>
            <p:nvPr/>
          </p:nvSpPr>
          <p:spPr>
            <a:xfrm>
              <a:off x="5476162" y="2457673"/>
              <a:ext cx="1700784" cy="365760"/>
            </a:xfrm>
            <a:custGeom>
              <a:avLst/>
              <a:gdLst>
                <a:gd name="connsiteX0" fmla="*/ 146304 w 1700784"/>
                <a:gd name="connsiteY0" fmla="*/ 0 h 365760"/>
                <a:gd name="connsiteX1" fmla="*/ 1609344 w 1700784"/>
                <a:gd name="connsiteY1" fmla="*/ 91440 h 365760"/>
                <a:gd name="connsiteX2" fmla="*/ 1700784 w 1700784"/>
                <a:gd name="connsiteY2" fmla="*/ 365760 h 365760"/>
                <a:gd name="connsiteX3" fmla="*/ 0 w 1700784"/>
                <a:gd name="connsiteY3" fmla="*/ 356616 h 365760"/>
                <a:gd name="connsiteX4" fmla="*/ 146304 w 1700784"/>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784" h="365760">
                  <a:moveTo>
                    <a:pt x="146304" y="0"/>
                  </a:moveTo>
                  <a:lnTo>
                    <a:pt x="1609344" y="91440"/>
                  </a:lnTo>
                  <a:lnTo>
                    <a:pt x="1700784" y="365760"/>
                  </a:lnTo>
                  <a:lnTo>
                    <a:pt x="0" y="356616"/>
                  </a:lnTo>
                  <a:lnTo>
                    <a:pt x="146304"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C24CC6AD-A58B-FFCF-3D6A-EAAC4F3E8A1F}"/>
                </a:ext>
              </a:extLst>
            </p:cNvPr>
            <p:cNvGrpSpPr/>
            <p:nvPr/>
          </p:nvGrpSpPr>
          <p:grpSpPr>
            <a:xfrm>
              <a:off x="269285" y="1524648"/>
              <a:ext cx="4793207" cy="4776395"/>
              <a:chOff x="517202" y="1424391"/>
              <a:chExt cx="4793207" cy="4776395"/>
            </a:xfrm>
          </p:grpSpPr>
          <p:sp>
            <p:nvSpPr>
              <p:cNvPr id="30" name="Rectangle 29">
                <a:extLst>
                  <a:ext uri="{FF2B5EF4-FFF2-40B4-BE49-F238E27FC236}">
                    <a16:creationId xmlns:a16="http://schemas.microsoft.com/office/drawing/2014/main" id="{D0012F8D-93EA-4904-55EB-231DD2FE63D1}"/>
                  </a:ext>
                </a:extLst>
              </p:cNvPr>
              <p:cNvSpPr/>
              <p:nvPr/>
            </p:nvSpPr>
            <p:spPr>
              <a:xfrm>
                <a:off x="517202" y="1424391"/>
                <a:ext cx="4793207" cy="4776395"/>
              </a:xfrm>
              <a:prstGeom prst="rect">
                <a:avLst/>
              </a:prstGeom>
              <a:solidFill>
                <a:srgbClr val="007FFF">
                  <a:alpha val="20000"/>
                </a:srgbClr>
              </a:solidFill>
              <a:effectLst>
                <a:softEdge rad="151257"/>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a:extLst>
                  <a:ext uri="{FF2B5EF4-FFF2-40B4-BE49-F238E27FC236}">
                    <a16:creationId xmlns:a16="http://schemas.microsoft.com/office/drawing/2014/main" id="{BA108A7A-C22B-CEEF-4E87-393D915DFA05}"/>
                  </a:ext>
                </a:extLst>
              </p:cNvPr>
              <p:cNvSpPr/>
              <p:nvPr/>
            </p:nvSpPr>
            <p:spPr>
              <a:xfrm>
                <a:off x="1084455" y="1771488"/>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a:extLst>
                  <a:ext uri="{FF2B5EF4-FFF2-40B4-BE49-F238E27FC236}">
                    <a16:creationId xmlns:a16="http://schemas.microsoft.com/office/drawing/2014/main" id="{C1B7A43D-CBD1-D7DF-4D0C-C53EA569ABD5}"/>
                  </a:ext>
                </a:extLst>
              </p:cNvPr>
              <p:cNvSpPr/>
              <p:nvPr/>
            </p:nvSpPr>
            <p:spPr>
              <a:xfrm>
                <a:off x="1985987" y="2019745"/>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a:extLst>
                  <a:ext uri="{FF2B5EF4-FFF2-40B4-BE49-F238E27FC236}">
                    <a16:creationId xmlns:a16="http://schemas.microsoft.com/office/drawing/2014/main" id="{37FBD5C5-B414-3DD9-90C0-2594CA96C9A2}"/>
                  </a:ext>
                </a:extLst>
              </p:cNvPr>
              <p:cNvSpPr/>
              <p:nvPr/>
            </p:nvSpPr>
            <p:spPr>
              <a:xfrm>
                <a:off x="930532" y="2693405"/>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a:extLst>
                  <a:ext uri="{FF2B5EF4-FFF2-40B4-BE49-F238E27FC236}">
                    <a16:creationId xmlns:a16="http://schemas.microsoft.com/office/drawing/2014/main" id="{875798D6-69B7-6561-5264-1D372E15D358}"/>
                  </a:ext>
                </a:extLst>
              </p:cNvPr>
              <p:cNvSpPr/>
              <p:nvPr/>
            </p:nvSpPr>
            <p:spPr>
              <a:xfrm>
                <a:off x="1427128" y="3840618"/>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a:extLst>
                  <a:ext uri="{FF2B5EF4-FFF2-40B4-BE49-F238E27FC236}">
                    <a16:creationId xmlns:a16="http://schemas.microsoft.com/office/drawing/2014/main" id="{BDCC78B0-5CBF-F054-025C-1B595906DCEF}"/>
                  </a:ext>
                </a:extLst>
              </p:cNvPr>
              <p:cNvSpPr/>
              <p:nvPr/>
            </p:nvSpPr>
            <p:spPr>
              <a:xfrm>
                <a:off x="4180095" y="5035887"/>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a:extLst>
                  <a:ext uri="{FF2B5EF4-FFF2-40B4-BE49-F238E27FC236}">
                    <a16:creationId xmlns:a16="http://schemas.microsoft.com/office/drawing/2014/main" id="{B72F82D4-6FCF-5852-3C52-AE035A7DB04D}"/>
                  </a:ext>
                </a:extLst>
              </p:cNvPr>
              <p:cNvSpPr/>
              <p:nvPr/>
            </p:nvSpPr>
            <p:spPr>
              <a:xfrm>
                <a:off x="3633292" y="1728361"/>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a:extLst>
                  <a:ext uri="{FF2B5EF4-FFF2-40B4-BE49-F238E27FC236}">
                    <a16:creationId xmlns:a16="http://schemas.microsoft.com/office/drawing/2014/main" id="{038DBA3E-B3AC-F61F-ECAA-07C3807080A4}"/>
                  </a:ext>
                </a:extLst>
              </p:cNvPr>
              <p:cNvSpPr/>
              <p:nvPr/>
            </p:nvSpPr>
            <p:spPr>
              <a:xfrm>
                <a:off x="2059053" y="2726957"/>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a:extLst>
                  <a:ext uri="{FF2B5EF4-FFF2-40B4-BE49-F238E27FC236}">
                    <a16:creationId xmlns:a16="http://schemas.microsoft.com/office/drawing/2014/main" id="{0EC2BCCD-04A8-5F3E-DF38-CF8C19D86D10}"/>
                  </a:ext>
                </a:extLst>
              </p:cNvPr>
              <p:cNvSpPr/>
              <p:nvPr/>
            </p:nvSpPr>
            <p:spPr>
              <a:xfrm>
                <a:off x="2111457" y="5181389"/>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a:extLst>
                  <a:ext uri="{FF2B5EF4-FFF2-40B4-BE49-F238E27FC236}">
                    <a16:creationId xmlns:a16="http://schemas.microsoft.com/office/drawing/2014/main" id="{823F8E49-1B9B-E88E-8CD1-FDCF75598902}"/>
                  </a:ext>
                </a:extLst>
              </p:cNvPr>
              <p:cNvSpPr/>
              <p:nvPr/>
            </p:nvSpPr>
            <p:spPr>
              <a:xfrm>
                <a:off x="2660959" y="4292686"/>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a:extLst>
                  <a:ext uri="{FF2B5EF4-FFF2-40B4-BE49-F238E27FC236}">
                    <a16:creationId xmlns:a16="http://schemas.microsoft.com/office/drawing/2014/main" id="{2C9069BE-4ECB-3E32-F600-C12660A7933A}"/>
                  </a:ext>
                </a:extLst>
              </p:cNvPr>
              <p:cNvSpPr/>
              <p:nvPr/>
            </p:nvSpPr>
            <p:spPr>
              <a:xfrm>
                <a:off x="1114126" y="5184299"/>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a:extLst>
                  <a:ext uri="{FF2B5EF4-FFF2-40B4-BE49-F238E27FC236}">
                    <a16:creationId xmlns:a16="http://schemas.microsoft.com/office/drawing/2014/main" id="{D89BDA63-9127-0C38-307F-AF65E9CE8B5F}"/>
                  </a:ext>
                </a:extLst>
              </p:cNvPr>
              <p:cNvSpPr/>
              <p:nvPr/>
            </p:nvSpPr>
            <p:spPr>
              <a:xfrm>
                <a:off x="4166340" y="2584576"/>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a:extLst>
                  <a:ext uri="{FF2B5EF4-FFF2-40B4-BE49-F238E27FC236}">
                    <a16:creationId xmlns:a16="http://schemas.microsoft.com/office/drawing/2014/main" id="{CC6BE501-B8A6-495E-7723-DBAB0F668BAB}"/>
                  </a:ext>
                </a:extLst>
              </p:cNvPr>
              <p:cNvSpPr/>
              <p:nvPr/>
            </p:nvSpPr>
            <p:spPr>
              <a:xfrm>
                <a:off x="3040013" y="3227141"/>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5-Point Star 42">
                <a:extLst>
                  <a:ext uri="{FF2B5EF4-FFF2-40B4-BE49-F238E27FC236}">
                    <a16:creationId xmlns:a16="http://schemas.microsoft.com/office/drawing/2014/main" id="{E2DDC1B3-26C8-CCF0-5B8E-E289C3134C0A}"/>
                  </a:ext>
                </a:extLst>
              </p:cNvPr>
              <p:cNvSpPr/>
              <p:nvPr/>
            </p:nvSpPr>
            <p:spPr>
              <a:xfrm>
                <a:off x="785644" y="3679291"/>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a:extLst>
                  <a:ext uri="{FF2B5EF4-FFF2-40B4-BE49-F238E27FC236}">
                    <a16:creationId xmlns:a16="http://schemas.microsoft.com/office/drawing/2014/main" id="{796CDB06-9399-DB39-7D81-541536563748}"/>
                  </a:ext>
                </a:extLst>
              </p:cNvPr>
              <p:cNvSpPr/>
              <p:nvPr/>
            </p:nvSpPr>
            <p:spPr>
              <a:xfrm>
                <a:off x="3140960" y="4926889"/>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45">
                <a:extLst>
                  <a:ext uri="{FF2B5EF4-FFF2-40B4-BE49-F238E27FC236}">
                    <a16:creationId xmlns:a16="http://schemas.microsoft.com/office/drawing/2014/main" id="{F2447965-4A3E-7BC1-6F51-F11366E93664}"/>
                  </a:ext>
                </a:extLst>
              </p:cNvPr>
              <p:cNvSpPr/>
              <p:nvPr/>
            </p:nvSpPr>
            <p:spPr>
              <a:xfrm>
                <a:off x="3151534" y="2302813"/>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5-Point Star 46">
                <a:extLst>
                  <a:ext uri="{FF2B5EF4-FFF2-40B4-BE49-F238E27FC236}">
                    <a16:creationId xmlns:a16="http://schemas.microsoft.com/office/drawing/2014/main" id="{6ECADA03-FAA0-C943-D39A-FB3EBF154C57}"/>
                  </a:ext>
                </a:extLst>
              </p:cNvPr>
              <p:cNvSpPr/>
              <p:nvPr/>
            </p:nvSpPr>
            <p:spPr>
              <a:xfrm>
                <a:off x="978925" y="4406647"/>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Point Star 47">
                <a:extLst>
                  <a:ext uri="{FF2B5EF4-FFF2-40B4-BE49-F238E27FC236}">
                    <a16:creationId xmlns:a16="http://schemas.microsoft.com/office/drawing/2014/main" id="{50F3267A-793B-E2F2-1BDF-CA9CC82E4256}"/>
                  </a:ext>
                </a:extLst>
              </p:cNvPr>
              <p:cNvSpPr/>
              <p:nvPr/>
            </p:nvSpPr>
            <p:spPr>
              <a:xfrm>
                <a:off x="4305293" y="3136398"/>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5-Point Star 48">
                <a:extLst>
                  <a:ext uri="{FF2B5EF4-FFF2-40B4-BE49-F238E27FC236}">
                    <a16:creationId xmlns:a16="http://schemas.microsoft.com/office/drawing/2014/main" id="{C7B97973-524A-D061-033A-22376F298C6B}"/>
                  </a:ext>
                </a:extLst>
              </p:cNvPr>
              <p:cNvSpPr/>
              <p:nvPr/>
            </p:nvSpPr>
            <p:spPr>
              <a:xfrm>
                <a:off x="2095202" y="3366496"/>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5-Point Star 49">
                <a:extLst>
                  <a:ext uri="{FF2B5EF4-FFF2-40B4-BE49-F238E27FC236}">
                    <a16:creationId xmlns:a16="http://schemas.microsoft.com/office/drawing/2014/main" id="{F716125B-6893-1839-150F-2F63F3EF1D45}"/>
                  </a:ext>
                </a:extLst>
              </p:cNvPr>
              <p:cNvSpPr/>
              <p:nvPr/>
            </p:nvSpPr>
            <p:spPr>
              <a:xfrm>
                <a:off x="2752400" y="1724219"/>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5-Point Star 68">
                <a:extLst>
                  <a:ext uri="{FF2B5EF4-FFF2-40B4-BE49-F238E27FC236}">
                    <a16:creationId xmlns:a16="http://schemas.microsoft.com/office/drawing/2014/main" id="{35E75BC7-0C15-4170-959A-163E427F791C}"/>
                  </a:ext>
                </a:extLst>
              </p:cNvPr>
              <p:cNvSpPr/>
              <p:nvPr/>
            </p:nvSpPr>
            <p:spPr>
              <a:xfrm>
                <a:off x="4414443" y="3877574"/>
                <a:ext cx="304800" cy="304800"/>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a:extLst>
                <a:ext uri="{FF2B5EF4-FFF2-40B4-BE49-F238E27FC236}">
                  <a16:creationId xmlns:a16="http://schemas.microsoft.com/office/drawing/2014/main" id="{A52EFFE1-B13C-FE14-E17E-C8D063189262}"/>
                </a:ext>
              </a:extLst>
            </p:cNvPr>
            <p:cNvSpPr txBox="1"/>
            <p:nvPr/>
          </p:nvSpPr>
          <p:spPr>
            <a:xfrm>
              <a:off x="5544552" y="2377891"/>
              <a:ext cx="2997951" cy="1384995"/>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Roughly uniform matter distribution with density </a:t>
              </a:r>
              <a:r>
                <a:rPr lang="en-US" sz="3600" dirty="0">
                  <a:latin typeface="Symbol" pitchFamily="2" charset="2"/>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a:t>
              </a:r>
            </a:p>
          </p:txBody>
        </p:sp>
      </p:grpSp>
      <p:grpSp>
        <p:nvGrpSpPr>
          <p:cNvPr id="68" name="Group 67">
            <a:extLst>
              <a:ext uri="{FF2B5EF4-FFF2-40B4-BE49-F238E27FC236}">
                <a16:creationId xmlns:a16="http://schemas.microsoft.com/office/drawing/2014/main" id="{66C74669-3E91-250F-1DE7-1663D0312C88}"/>
              </a:ext>
            </a:extLst>
          </p:cNvPr>
          <p:cNvGrpSpPr/>
          <p:nvPr/>
        </p:nvGrpSpPr>
        <p:grpSpPr>
          <a:xfrm>
            <a:off x="2864311" y="2127132"/>
            <a:ext cx="5785048" cy="3626985"/>
            <a:chOff x="2864311" y="2127132"/>
            <a:chExt cx="5785048" cy="3626985"/>
          </a:xfrm>
        </p:grpSpPr>
        <p:sp>
          <p:nvSpPr>
            <p:cNvPr id="58" name="Freeform 57">
              <a:extLst>
                <a:ext uri="{FF2B5EF4-FFF2-40B4-BE49-F238E27FC236}">
                  <a16:creationId xmlns:a16="http://schemas.microsoft.com/office/drawing/2014/main" id="{A837A68B-2262-DA58-FD58-6270E3F28620}"/>
                </a:ext>
              </a:extLst>
            </p:cNvPr>
            <p:cNvSpPr/>
            <p:nvPr/>
          </p:nvSpPr>
          <p:spPr>
            <a:xfrm>
              <a:off x="5271192" y="4229373"/>
              <a:ext cx="1700784" cy="365760"/>
            </a:xfrm>
            <a:custGeom>
              <a:avLst/>
              <a:gdLst>
                <a:gd name="connsiteX0" fmla="*/ 146304 w 1700784"/>
                <a:gd name="connsiteY0" fmla="*/ 0 h 365760"/>
                <a:gd name="connsiteX1" fmla="*/ 1609344 w 1700784"/>
                <a:gd name="connsiteY1" fmla="*/ 91440 h 365760"/>
                <a:gd name="connsiteX2" fmla="*/ 1700784 w 1700784"/>
                <a:gd name="connsiteY2" fmla="*/ 365760 h 365760"/>
                <a:gd name="connsiteX3" fmla="*/ 0 w 1700784"/>
                <a:gd name="connsiteY3" fmla="*/ 356616 h 365760"/>
                <a:gd name="connsiteX4" fmla="*/ 146304 w 1700784"/>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784" h="365760">
                  <a:moveTo>
                    <a:pt x="146304" y="0"/>
                  </a:moveTo>
                  <a:lnTo>
                    <a:pt x="1609344" y="91440"/>
                  </a:lnTo>
                  <a:lnTo>
                    <a:pt x="1700784" y="365760"/>
                  </a:lnTo>
                  <a:lnTo>
                    <a:pt x="0" y="356616"/>
                  </a:lnTo>
                  <a:lnTo>
                    <a:pt x="146304"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0345C52F-4126-44E2-BA8B-C27F94B4F10C}"/>
                </a:ext>
              </a:extLst>
            </p:cNvPr>
            <p:cNvSpPr txBox="1"/>
            <p:nvPr/>
          </p:nvSpPr>
          <p:spPr>
            <a:xfrm>
              <a:off x="5362223" y="4184457"/>
              <a:ext cx="3287136" cy="1569660"/>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Force on each body is sum of inverse square law attraction from all other bodies.</a:t>
              </a:r>
            </a:p>
          </p:txBody>
        </p:sp>
        <p:sp>
          <p:nvSpPr>
            <p:cNvPr id="62" name="Right Arrow 61">
              <a:extLst>
                <a:ext uri="{FF2B5EF4-FFF2-40B4-BE49-F238E27FC236}">
                  <a16:creationId xmlns:a16="http://schemas.microsoft.com/office/drawing/2014/main" id="{ECC645FE-8B59-ADE2-CA8E-079ABBE4EB18}"/>
                </a:ext>
              </a:extLst>
            </p:cNvPr>
            <p:cNvSpPr/>
            <p:nvPr/>
          </p:nvSpPr>
          <p:spPr>
            <a:xfrm rot="3523994">
              <a:off x="2840286" y="3733236"/>
              <a:ext cx="355648" cy="30759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ight Arrow 62">
              <a:extLst>
                <a:ext uri="{FF2B5EF4-FFF2-40B4-BE49-F238E27FC236}">
                  <a16:creationId xmlns:a16="http://schemas.microsoft.com/office/drawing/2014/main" id="{F2C6D4B9-B8EB-4927-39CC-60DA970C8889}"/>
                </a:ext>
              </a:extLst>
            </p:cNvPr>
            <p:cNvSpPr/>
            <p:nvPr/>
          </p:nvSpPr>
          <p:spPr>
            <a:xfrm rot="14293567">
              <a:off x="3151795" y="4120884"/>
              <a:ext cx="355648" cy="30759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5-Point Star 63">
              <a:extLst>
                <a:ext uri="{FF2B5EF4-FFF2-40B4-BE49-F238E27FC236}">
                  <a16:creationId xmlns:a16="http://schemas.microsoft.com/office/drawing/2014/main" id="{0DEE9E07-B6B6-C1EB-78A3-E98FBF040F94}"/>
                </a:ext>
              </a:extLst>
            </p:cNvPr>
            <p:cNvSpPr/>
            <p:nvPr/>
          </p:nvSpPr>
          <p:spPr>
            <a:xfrm>
              <a:off x="3789762" y="2127132"/>
              <a:ext cx="304800" cy="304800"/>
            </a:xfrm>
            <a:prstGeom prst="star5">
              <a:avLst/>
            </a:prstGeom>
            <a:solidFill>
              <a:srgbClr val="00B0F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Arrow 64">
              <a:extLst>
                <a:ext uri="{FF2B5EF4-FFF2-40B4-BE49-F238E27FC236}">
                  <a16:creationId xmlns:a16="http://schemas.microsoft.com/office/drawing/2014/main" id="{ACB71E98-C5F7-4454-A144-85AFE2359FAE}"/>
                </a:ext>
              </a:extLst>
            </p:cNvPr>
            <p:cNvSpPr/>
            <p:nvPr/>
          </p:nvSpPr>
          <p:spPr>
            <a:xfrm rot="7671637">
              <a:off x="3583259" y="2448999"/>
              <a:ext cx="246437" cy="21314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65">
              <a:extLst>
                <a:ext uri="{FF2B5EF4-FFF2-40B4-BE49-F238E27FC236}">
                  <a16:creationId xmlns:a16="http://schemas.microsoft.com/office/drawing/2014/main" id="{779B6846-951B-6528-C998-88A36AAD6625}"/>
                </a:ext>
              </a:extLst>
            </p:cNvPr>
            <p:cNvSpPr/>
            <p:nvPr/>
          </p:nvSpPr>
          <p:spPr>
            <a:xfrm rot="18547587">
              <a:off x="2856317" y="3186729"/>
              <a:ext cx="246437" cy="21314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5-Point Star 66">
              <a:extLst>
                <a:ext uri="{FF2B5EF4-FFF2-40B4-BE49-F238E27FC236}">
                  <a16:creationId xmlns:a16="http://schemas.microsoft.com/office/drawing/2014/main" id="{E2D2F674-0898-D4B9-49DF-0BA9C4C3B977}"/>
                </a:ext>
              </a:extLst>
            </p:cNvPr>
            <p:cNvSpPr/>
            <p:nvPr/>
          </p:nvSpPr>
          <p:spPr>
            <a:xfrm>
              <a:off x="3441755" y="4447722"/>
              <a:ext cx="304800" cy="304800"/>
            </a:xfrm>
            <a:prstGeom prst="star5">
              <a:avLst/>
            </a:prstGeom>
            <a:solidFill>
              <a:srgbClr val="00B05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774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6B11A-59C5-894F-D810-3372C3BFCB13}"/>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CBC7D868-D597-D40D-C947-9094BDB5F58C}"/>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CCF88C-6101-0E42-0DD5-AFA03F9D30EE}"/>
              </a:ext>
            </a:extLst>
          </p:cNvPr>
          <p:cNvSpPr>
            <a:spLocks noGrp="1"/>
          </p:cNvSpPr>
          <p:nvPr>
            <p:ph type="title"/>
          </p:nvPr>
        </p:nvSpPr>
        <p:spPr>
          <a:xfrm>
            <a:off x="724829" y="1471228"/>
            <a:ext cx="5046746" cy="1325563"/>
          </a:xfrm>
        </p:spPr>
        <p:txBody>
          <a:bodyPr>
            <a:noAutofit/>
          </a:bodyPr>
          <a:lstStyle/>
          <a:p>
            <a:pPr algn="r"/>
            <a:r>
              <a:rPr lang="en-US" sz="7200" dirty="0"/>
              <a:t>Hugo</a:t>
            </a:r>
            <a:br>
              <a:rPr lang="en-US" sz="7200" dirty="0"/>
            </a:br>
            <a:r>
              <a:rPr lang="en-US" sz="7200" dirty="0"/>
              <a:t> </a:t>
            </a:r>
            <a:r>
              <a:rPr lang="en-US" sz="6000" dirty="0"/>
              <a:t>von</a:t>
            </a:r>
            <a:r>
              <a:rPr lang="en-US" sz="7200" dirty="0"/>
              <a:t> Seeliger</a:t>
            </a:r>
            <a:endParaRPr lang="en-US" sz="4800" dirty="0"/>
          </a:p>
        </p:txBody>
      </p:sp>
      <p:sp>
        <p:nvSpPr>
          <p:cNvPr id="3" name="Content Placeholder 2">
            <a:extLst>
              <a:ext uri="{FF2B5EF4-FFF2-40B4-BE49-F238E27FC236}">
                <a16:creationId xmlns:a16="http://schemas.microsoft.com/office/drawing/2014/main" id="{540E2C79-0B13-8FE0-52F6-44BAE7FBABE2}"/>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6BC6BADA-76C6-4066-841F-C26C2DEFD685}"/>
              </a:ext>
            </a:extLst>
          </p:cNvPr>
          <p:cNvSpPr>
            <a:spLocks noGrp="1"/>
          </p:cNvSpPr>
          <p:nvPr>
            <p:ph type="sldNum" sz="quarter" idx="12"/>
          </p:nvPr>
        </p:nvSpPr>
        <p:spPr/>
        <p:txBody>
          <a:bodyPr/>
          <a:lstStyle/>
          <a:p>
            <a:fld id="{B9304382-F642-5846-B397-678ADB7FD52A}" type="slidenum">
              <a:rPr lang="en-US" smtClean="0"/>
              <a:t>30</a:t>
            </a:fld>
            <a:endParaRPr lang="en-US"/>
          </a:p>
        </p:txBody>
      </p:sp>
    </p:spTree>
    <p:extLst>
      <p:ext uri="{BB962C8B-B14F-4D97-AF65-F5344CB8AC3E}">
        <p14:creationId xmlns:p14="http://schemas.microsoft.com/office/powerpoint/2010/main" val="461093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BCAC4-BF7E-FA49-ACDF-DB337DC057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A7D4F2-D9F9-3352-6910-1242D96EE445}"/>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91A8C96C-DCF2-C935-A1C4-A6917F051A1D}"/>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0D1BC20F-86BB-A287-4A30-2C476EB894B0}"/>
              </a:ext>
            </a:extLst>
          </p:cNvPr>
          <p:cNvSpPr>
            <a:spLocks noGrp="1"/>
          </p:cNvSpPr>
          <p:nvPr>
            <p:ph type="sldNum" sz="quarter" idx="12"/>
          </p:nvPr>
        </p:nvSpPr>
        <p:spPr/>
        <p:txBody>
          <a:bodyPr/>
          <a:lstStyle/>
          <a:p>
            <a:fld id="{B9304382-F642-5846-B397-678ADB7FD52A}" type="slidenum">
              <a:rPr lang="en-US" smtClean="0"/>
              <a:t>31</a:t>
            </a:fld>
            <a:endParaRPr lang="en-US"/>
          </a:p>
        </p:txBody>
      </p:sp>
      <p:pic>
        <p:nvPicPr>
          <p:cNvPr id="5" name="Picture 4">
            <a:extLst>
              <a:ext uri="{FF2B5EF4-FFF2-40B4-BE49-F238E27FC236}">
                <a16:creationId xmlns:a16="http://schemas.microsoft.com/office/drawing/2014/main" id="{6A3720F6-36DB-0EBB-2AF1-DABBA3B4180E}"/>
              </a:ext>
            </a:extLst>
          </p:cNvPr>
          <p:cNvPicPr>
            <a:picLocks noChangeAspect="1"/>
          </p:cNvPicPr>
          <p:nvPr/>
        </p:nvPicPr>
        <p:blipFill>
          <a:blip r:embed="rId2"/>
          <a:stretch>
            <a:fillRect/>
          </a:stretch>
        </p:blipFill>
        <p:spPr>
          <a:xfrm>
            <a:off x="142875" y="381000"/>
            <a:ext cx="2819400" cy="4038600"/>
          </a:xfrm>
          <a:prstGeom prst="rect">
            <a:avLst/>
          </a:prstGeom>
        </p:spPr>
      </p:pic>
      <p:sp>
        <p:nvSpPr>
          <p:cNvPr id="6" name="TextBox 5">
            <a:extLst>
              <a:ext uri="{FF2B5EF4-FFF2-40B4-BE49-F238E27FC236}">
                <a16:creationId xmlns:a16="http://schemas.microsoft.com/office/drawing/2014/main" id="{08B84AAB-DCC3-C1B0-28A0-24E4240EC4A7}"/>
              </a:ext>
            </a:extLst>
          </p:cNvPr>
          <p:cNvSpPr txBox="1"/>
          <p:nvPr/>
        </p:nvSpPr>
        <p:spPr>
          <a:xfrm>
            <a:off x="3218155" y="597077"/>
            <a:ext cx="2722039" cy="304698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Professor of Astronomy and Director of the Observatory at the University of Munich.</a:t>
            </a:r>
          </a:p>
        </p:txBody>
      </p:sp>
      <p:sp>
        <p:nvSpPr>
          <p:cNvPr id="7" name="TextBox 6">
            <a:extLst>
              <a:ext uri="{FF2B5EF4-FFF2-40B4-BE49-F238E27FC236}">
                <a16:creationId xmlns:a16="http://schemas.microsoft.com/office/drawing/2014/main" id="{C66B1937-6FB4-BF94-A358-424ECC21AE4D}"/>
              </a:ext>
            </a:extLst>
          </p:cNvPr>
          <p:cNvSpPr txBox="1"/>
          <p:nvPr/>
        </p:nvSpPr>
        <p:spPr>
          <a:xfrm>
            <a:off x="3412543" y="3876016"/>
            <a:ext cx="3596892"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Teacher of Karl Schwarzschild.</a:t>
            </a:r>
          </a:p>
        </p:txBody>
      </p:sp>
      <p:pic>
        <p:nvPicPr>
          <p:cNvPr id="12" name="Picture 11">
            <a:extLst>
              <a:ext uri="{FF2B5EF4-FFF2-40B4-BE49-F238E27FC236}">
                <a16:creationId xmlns:a16="http://schemas.microsoft.com/office/drawing/2014/main" id="{CEC15ED8-9855-46A5-518E-1469CE8E73BF}"/>
              </a:ext>
            </a:extLst>
          </p:cNvPr>
          <p:cNvPicPr>
            <a:picLocks noChangeAspect="1"/>
          </p:cNvPicPr>
          <p:nvPr/>
        </p:nvPicPr>
        <p:blipFill>
          <a:blip r:embed="rId3"/>
          <a:stretch>
            <a:fillRect/>
          </a:stretch>
        </p:blipFill>
        <p:spPr>
          <a:xfrm>
            <a:off x="6012967" y="534621"/>
            <a:ext cx="3046989" cy="3046989"/>
          </a:xfrm>
          <a:prstGeom prst="rect">
            <a:avLst/>
          </a:prstGeom>
        </p:spPr>
      </p:pic>
      <p:grpSp>
        <p:nvGrpSpPr>
          <p:cNvPr id="15" name="Group 14">
            <a:extLst>
              <a:ext uri="{FF2B5EF4-FFF2-40B4-BE49-F238E27FC236}">
                <a16:creationId xmlns:a16="http://schemas.microsoft.com/office/drawing/2014/main" id="{F8263BF9-7DE8-B0B6-78ED-69FBF3711A66}"/>
              </a:ext>
            </a:extLst>
          </p:cNvPr>
          <p:cNvGrpSpPr/>
          <p:nvPr/>
        </p:nvGrpSpPr>
        <p:grpSpPr>
          <a:xfrm>
            <a:off x="2962275" y="1706563"/>
            <a:ext cx="4734890" cy="1722437"/>
            <a:chOff x="2962275" y="1706563"/>
            <a:chExt cx="4734890" cy="1722437"/>
          </a:xfrm>
        </p:grpSpPr>
        <p:sp>
          <p:nvSpPr>
            <p:cNvPr id="13" name="Rounded Rectangular Callout 12">
              <a:extLst>
                <a:ext uri="{FF2B5EF4-FFF2-40B4-BE49-F238E27FC236}">
                  <a16:creationId xmlns:a16="http://schemas.microsoft.com/office/drawing/2014/main" id="{6B172867-D584-AA69-7044-895B26C2B30F}"/>
                </a:ext>
              </a:extLst>
            </p:cNvPr>
            <p:cNvSpPr/>
            <p:nvPr/>
          </p:nvSpPr>
          <p:spPr>
            <a:xfrm>
              <a:off x="2962275" y="1706563"/>
              <a:ext cx="4734890" cy="1722437"/>
            </a:xfrm>
            <a:prstGeom prst="wedgeRoundRectCallout">
              <a:avLst>
                <a:gd name="adj1" fmla="val -67279"/>
                <a:gd name="adj2" fmla="val -25481"/>
                <a:gd name="adj3" fmla="val 16667"/>
              </a:avLst>
            </a:pr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CE3A077-2787-F846-9B7E-9C26CA6F81F5}"/>
                </a:ext>
              </a:extLst>
            </p:cNvPr>
            <p:cNvSpPr txBox="1"/>
            <p:nvPr/>
          </p:nvSpPr>
          <p:spPr>
            <a:xfrm>
              <a:off x="3351664" y="1977926"/>
              <a:ext cx="3956111" cy="1077218"/>
            </a:xfrm>
            <a:prstGeom prst="rect">
              <a:avLst/>
            </a:prstGeom>
            <a:noFill/>
          </p:spPr>
          <p:txBody>
            <a:bodyPr wrap="square" rtlCol="0">
              <a:spAutoFit/>
            </a:bodyPr>
            <a:lstStyle/>
            <a:p>
              <a:pPr algn="l"/>
              <a:r>
                <a:rPr lang="en-US" sz="3200" dirty="0">
                  <a:latin typeface="Times New Roman" panose="02020603050405020304" pitchFamily="18" charset="0"/>
                  <a:cs typeface="Times New Roman" panose="02020603050405020304" pitchFamily="18" charset="0"/>
                </a:rPr>
                <a:t>Uh oh… I think there’s a problem…</a:t>
              </a:r>
            </a:p>
          </p:txBody>
        </p:sp>
      </p:grpSp>
    </p:spTree>
    <p:extLst>
      <p:ext uri="{BB962C8B-B14F-4D97-AF65-F5344CB8AC3E}">
        <p14:creationId xmlns:p14="http://schemas.microsoft.com/office/powerpoint/2010/main" val="186453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58314-D2ED-D6ED-C7B8-CA129F125A33}"/>
              </a:ext>
            </a:extLst>
          </p:cNvPr>
          <p:cNvSpPr>
            <a:spLocks noGrp="1"/>
          </p:cNvSpPr>
          <p:nvPr>
            <p:ph type="title"/>
          </p:nvPr>
        </p:nvSpPr>
        <p:spPr>
          <a:xfrm>
            <a:off x="285750" y="158681"/>
            <a:ext cx="7886700" cy="792342"/>
          </a:xfrm>
        </p:spPr>
        <p:txBody>
          <a:bodyPr/>
          <a:lstStyle/>
          <a:p>
            <a:r>
              <a:rPr lang="en-US" dirty="0"/>
              <a:t>Seeliger’s integrals</a:t>
            </a:r>
          </a:p>
        </p:txBody>
      </p:sp>
      <p:sp>
        <p:nvSpPr>
          <p:cNvPr id="3" name="Content Placeholder 2">
            <a:extLst>
              <a:ext uri="{FF2B5EF4-FFF2-40B4-BE49-F238E27FC236}">
                <a16:creationId xmlns:a16="http://schemas.microsoft.com/office/drawing/2014/main" id="{1C6354C6-D92A-1DB0-1035-955812F753F2}"/>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67FCCC95-C048-C3C3-32D1-7B3C6331C049}"/>
              </a:ext>
            </a:extLst>
          </p:cNvPr>
          <p:cNvSpPr>
            <a:spLocks noGrp="1"/>
          </p:cNvSpPr>
          <p:nvPr>
            <p:ph type="sldNum" sz="quarter" idx="12"/>
          </p:nvPr>
        </p:nvSpPr>
        <p:spPr/>
        <p:txBody>
          <a:bodyPr/>
          <a:lstStyle/>
          <a:p>
            <a:fld id="{B9304382-F642-5846-B397-678ADB7FD52A}" type="slidenum">
              <a:rPr lang="en-US" smtClean="0"/>
              <a:t>32</a:t>
            </a:fld>
            <a:endParaRPr lang="en-US"/>
          </a:p>
        </p:txBody>
      </p:sp>
      <p:pic>
        <p:nvPicPr>
          <p:cNvPr id="5" name="Picture 4">
            <a:extLst>
              <a:ext uri="{FF2B5EF4-FFF2-40B4-BE49-F238E27FC236}">
                <a16:creationId xmlns:a16="http://schemas.microsoft.com/office/drawing/2014/main" id="{F35963B6-71A3-6B3C-3A45-30A86F582E38}"/>
              </a:ext>
            </a:extLst>
          </p:cNvPr>
          <p:cNvPicPr>
            <a:picLocks noChangeAspect="1"/>
          </p:cNvPicPr>
          <p:nvPr/>
        </p:nvPicPr>
        <p:blipFill>
          <a:blip r:embed="rId2"/>
          <a:stretch>
            <a:fillRect/>
          </a:stretch>
        </p:blipFill>
        <p:spPr>
          <a:xfrm>
            <a:off x="2392551" y="2206304"/>
            <a:ext cx="6321143" cy="3196734"/>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D50D33C0-912A-9F08-3E18-071D7FD7C3D6}"/>
              </a:ext>
            </a:extLst>
          </p:cNvPr>
          <p:cNvSpPr txBox="1"/>
          <p:nvPr/>
        </p:nvSpPr>
        <p:spPr>
          <a:xfrm>
            <a:off x="285750" y="859327"/>
            <a:ext cx="573089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Gravitational field quantities at </a:t>
            </a:r>
            <a:r>
              <a:rPr lang="en-US" i="1" dirty="0">
                <a:latin typeface="Times New Roman" panose="02020603050405020304" pitchFamily="18" charset="0"/>
                <a:cs typeface="Times New Roman" panose="02020603050405020304" pitchFamily="18" charset="0"/>
              </a:rPr>
              <a:t>r </a:t>
            </a:r>
            <a:r>
              <a:rPr lang="en-US" dirty="0">
                <a:latin typeface="Times New Roman" panose="02020603050405020304" pitchFamily="18" charset="0"/>
                <a:cs typeface="Times New Roman" panose="02020603050405020304" pitchFamily="18" charset="0"/>
              </a:rPr>
              <a:t>= 0 due to uniform matter distribution </a:t>
            </a:r>
            <a:r>
              <a:rPr lang="en-US" i="1"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 at radial distances </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to </a:t>
            </a:r>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ECFD444A-97F1-8755-D24F-ED4ECAA372D9}"/>
              </a:ext>
            </a:extLst>
          </p:cNvPr>
          <p:cNvSpPr txBox="1"/>
          <p:nvPr/>
        </p:nvSpPr>
        <p:spPr>
          <a:xfrm>
            <a:off x="1524118" y="2507703"/>
            <a:ext cx="1527858" cy="646331"/>
          </a:xfrm>
          <a:prstGeom prst="rect">
            <a:avLst/>
          </a:prstGeom>
          <a:solidFill>
            <a:schemeClr val="bg1">
              <a:alpha val="74593"/>
            </a:schemeClr>
          </a:solidFill>
        </p:spPr>
        <p:txBody>
          <a:bodyPr wrap="square" rtlCol="0">
            <a:spAutoFit/>
          </a:bodyPr>
          <a:lstStyle/>
          <a:p>
            <a:pPr algn="r"/>
            <a:r>
              <a:rPr lang="en-US" dirty="0">
                <a:latin typeface="Times New Roman" panose="02020603050405020304" pitchFamily="18" charset="0"/>
                <a:cs typeface="Times New Roman" panose="02020603050405020304" pitchFamily="18" charset="0"/>
              </a:rPr>
              <a:t>gravitational potential</a:t>
            </a:r>
          </a:p>
        </p:txBody>
      </p:sp>
      <p:sp>
        <p:nvSpPr>
          <p:cNvPr id="8" name="TextBox 7">
            <a:extLst>
              <a:ext uri="{FF2B5EF4-FFF2-40B4-BE49-F238E27FC236}">
                <a16:creationId xmlns:a16="http://schemas.microsoft.com/office/drawing/2014/main" id="{17D24669-BB8C-A58D-4B7D-BB8F6CD2AFA7}"/>
              </a:ext>
            </a:extLst>
          </p:cNvPr>
          <p:cNvSpPr txBox="1"/>
          <p:nvPr/>
        </p:nvSpPr>
        <p:spPr>
          <a:xfrm>
            <a:off x="1100646" y="3562647"/>
            <a:ext cx="1527858" cy="646331"/>
          </a:xfrm>
          <a:prstGeom prst="rect">
            <a:avLst/>
          </a:prstGeom>
          <a:solidFill>
            <a:schemeClr val="bg1">
              <a:alpha val="74593"/>
            </a:schemeClr>
          </a:solidFill>
        </p:spPr>
        <p:txBody>
          <a:bodyPr wrap="square" rtlCol="0">
            <a:spAutoFit/>
          </a:bodyPr>
          <a:lstStyle/>
          <a:p>
            <a:pPr algn="r"/>
            <a:r>
              <a:rPr lang="en-US" dirty="0">
                <a:latin typeface="Times New Roman" panose="02020603050405020304" pitchFamily="18" charset="0"/>
                <a:cs typeface="Times New Roman" panose="02020603050405020304" pitchFamily="18" charset="0"/>
              </a:rPr>
              <a:t>gravitational force</a:t>
            </a:r>
          </a:p>
        </p:txBody>
      </p:sp>
      <p:sp>
        <p:nvSpPr>
          <p:cNvPr id="9" name="TextBox 8">
            <a:extLst>
              <a:ext uri="{FF2B5EF4-FFF2-40B4-BE49-F238E27FC236}">
                <a16:creationId xmlns:a16="http://schemas.microsoft.com/office/drawing/2014/main" id="{5C416BA2-64EE-938E-7BBB-0A7C847EF065}"/>
              </a:ext>
            </a:extLst>
          </p:cNvPr>
          <p:cNvSpPr txBox="1"/>
          <p:nvPr/>
        </p:nvSpPr>
        <p:spPr>
          <a:xfrm>
            <a:off x="1178933" y="4519469"/>
            <a:ext cx="1527858" cy="646331"/>
          </a:xfrm>
          <a:prstGeom prst="rect">
            <a:avLst/>
          </a:prstGeom>
          <a:solidFill>
            <a:schemeClr val="bg1">
              <a:alpha val="74593"/>
            </a:schemeClr>
          </a:solidFill>
        </p:spPr>
        <p:txBody>
          <a:bodyPr wrap="square" rtlCol="0">
            <a:spAutoFit/>
          </a:bodyPr>
          <a:lstStyle/>
          <a:p>
            <a:pPr algn="r"/>
            <a:r>
              <a:rPr lang="en-US" dirty="0">
                <a:latin typeface="Times New Roman" panose="02020603050405020304" pitchFamily="18" charset="0"/>
                <a:cs typeface="Times New Roman" panose="02020603050405020304" pitchFamily="18" charset="0"/>
              </a:rPr>
              <a:t>gravitational tidal force</a:t>
            </a:r>
          </a:p>
        </p:txBody>
      </p:sp>
      <p:grpSp>
        <p:nvGrpSpPr>
          <p:cNvPr id="14" name="Group 13">
            <a:extLst>
              <a:ext uri="{FF2B5EF4-FFF2-40B4-BE49-F238E27FC236}">
                <a16:creationId xmlns:a16="http://schemas.microsoft.com/office/drawing/2014/main" id="{DCEA33FF-FFAD-6D63-39AC-8997A1FC3BEE}"/>
              </a:ext>
            </a:extLst>
          </p:cNvPr>
          <p:cNvGrpSpPr/>
          <p:nvPr/>
        </p:nvGrpSpPr>
        <p:grpSpPr>
          <a:xfrm>
            <a:off x="358815" y="1597306"/>
            <a:ext cx="5764193" cy="1574157"/>
            <a:chOff x="358815" y="1597306"/>
            <a:chExt cx="5764193" cy="1574157"/>
          </a:xfrm>
        </p:grpSpPr>
        <p:sp>
          <p:nvSpPr>
            <p:cNvPr id="12" name="Freeform 11">
              <a:extLst>
                <a:ext uri="{FF2B5EF4-FFF2-40B4-BE49-F238E27FC236}">
                  <a16:creationId xmlns:a16="http://schemas.microsoft.com/office/drawing/2014/main" id="{27B4F819-D401-1263-180F-F6ACC14FD37B}"/>
                </a:ext>
              </a:extLst>
            </p:cNvPr>
            <p:cNvSpPr/>
            <p:nvPr/>
          </p:nvSpPr>
          <p:spPr>
            <a:xfrm>
              <a:off x="358815" y="1597306"/>
              <a:ext cx="5764193" cy="1574157"/>
            </a:xfrm>
            <a:custGeom>
              <a:avLst/>
              <a:gdLst>
                <a:gd name="connsiteX0" fmla="*/ 0 w 5764193"/>
                <a:gd name="connsiteY0" fmla="*/ 0 h 1574157"/>
                <a:gd name="connsiteX1" fmla="*/ 3865944 w 5764193"/>
                <a:gd name="connsiteY1" fmla="*/ 0 h 1574157"/>
                <a:gd name="connsiteX2" fmla="*/ 5764193 w 5764193"/>
                <a:gd name="connsiteY2" fmla="*/ 1400537 h 1574157"/>
                <a:gd name="connsiteX3" fmla="*/ 509286 w 5764193"/>
                <a:gd name="connsiteY3" fmla="*/ 1574157 h 1574157"/>
                <a:gd name="connsiteX4" fmla="*/ 0 w 5764193"/>
                <a:gd name="connsiteY4" fmla="*/ 0 h 15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4193" h="1574157">
                  <a:moveTo>
                    <a:pt x="0" y="0"/>
                  </a:moveTo>
                  <a:lnTo>
                    <a:pt x="3865944" y="0"/>
                  </a:lnTo>
                  <a:lnTo>
                    <a:pt x="5764193" y="1400537"/>
                  </a:lnTo>
                  <a:lnTo>
                    <a:pt x="509286" y="1574157"/>
                  </a:lnTo>
                  <a:lnTo>
                    <a:pt x="0" y="0"/>
                  </a:lnTo>
                  <a:close/>
                </a:path>
              </a:pathLst>
            </a:custGeom>
            <a:solidFill>
              <a:srgbClr val="00B05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93EFFDE-5204-1DFA-B69C-8CADAAB160AC}"/>
                </a:ext>
              </a:extLst>
            </p:cNvPr>
            <p:cNvSpPr txBox="1"/>
            <p:nvPr/>
          </p:nvSpPr>
          <p:spPr>
            <a:xfrm>
              <a:off x="438823" y="1640320"/>
              <a:ext cx="36984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Becomes </a:t>
              </a:r>
              <a:r>
                <a:rPr lang="en-US" i="1" dirty="0">
                  <a:latin typeface="Times New Roman" panose="02020603050405020304" pitchFamily="18" charset="0"/>
                  <a:cs typeface="Times New Roman" panose="02020603050405020304" pitchFamily="18" charset="0"/>
                </a:rPr>
                <a:t>infinite</a:t>
              </a:r>
              <a:r>
                <a:rPr lang="en-US" dirty="0">
                  <a:latin typeface="Times New Roman" panose="02020603050405020304" pitchFamily="18" charset="0"/>
                  <a:cs typeface="Times New Roman" panose="02020603050405020304" pitchFamily="18" charset="0"/>
                </a:rPr>
                <a:t>, when </a:t>
              </a:r>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is infinite. </a:t>
              </a:r>
            </a:p>
          </p:txBody>
        </p:sp>
      </p:grpSp>
      <p:grpSp>
        <p:nvGrpSpPr>
          <p:cNvPr id="15" name="Group 14">
            <a:extLst>
              <a:ext uri="{FF2B5EF4-FFF2-40B4-BE49-F238E27FC236}">
                <a16:creationId xmlns:a16="http://schemas.microsoft.com/office/drawing/2014/main" id="{757495E3-F896-8A16-1C38-EC2C84087BCA}"/>
              </a:ext>
            </a:extLst>
          </p:cNvPr>
          <p:cNvGrpSpPr/>
          <p:nvPr/>
        </p:nvGrpSpPr>
        <p:grpSpPr>
          <a:xfrm>
            <a:off x="138896" y="3530278"/>
            <a:ext cx="5995686" cy="2882097"/>
            <a:chOff x="138896" y="3530278"/>
            <a:chExt cx="5995686" cy="2882097"/>
          </a:xfrm>
        </p:grpSpPr>
        <p:sp>
          <p:nvSpPr>
            <p:cNvPr id="13" name="Freeform 12">
              <a:extLst>
                <a:ext uri="{FF2B5EF4-FFF2-40B4-BE49-F238E27FC236}">
                  <a16:creationId xmlns:a16="http://schemas.microsoft.com/office/drawing/2014/main" id="{15192D62-1631-0749-82AA-5E3CD3B6796C}"/>
                </a:ext>
              </a:extLst>
            </p:cNvPr>
            <p:cNvSpPr/>
            <p:nvPr/>
          </p:nvSpPr>
          <p:spPr>
            <a:xfrm>
              <a:off x="138896" y="3530278"/>
              <a:ext cx="5995686" cy="2882097"/>
            </a:xfrm>
            <a:custGeom>
              <a:avLst/>
              <a:gdLst>
                <a:gd name="connsiteX0" fmla="*/ 925975 w 5995686"/>
                <a:gd name="connsiteY0" fmla="*/ 34725 h 2882097"/>
                <a:gd name="connsiteX1" fmla="*/ 5995686 w 5995686"/>
                <a:gd name="connsiteY1" fmla="*/ 0 h 2882097"/>
                <a:gd name="connsiteX2" fmla="*/ 4745620 w 5995686"/>
                <a:gd name="connsiteY2" fmla="*/ 2882097 h 2882097"/>
                <a:gd name="connsiteX3" fmla="*/ 0 w 5995686"/>
                <a:gd name="connsiteY3" fmla="*/ 2847373 h 2882097"/>
                <a:gd name="connsiteX4" fmla="*/ 925975 w 5995686"/>
                <a:gd name="connsiteY4" fmla="*/ 34725 h 288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5686" h="2882097">
                  <a:moveTo>
                    <a:pt x="925975" y="34725"/>
                  </a:moveTo>
                  <a:lnTo>
                    <a:pt x="5995686" y="0"/>
                  </a:lnTo>
                  <a:lnTo>
                    <a:pt x="4745620" y="2882097"/>
                  </a:lnTo>
                  <a:lnTo>
                    <a:pt x="0" y="2847373"/>
                  </a:lnTo>
                  <a:lnTo>
                    <a:pt x="925975" y="34725"/>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BBDF74F-998C-8988-5B73-686458353D3B}"/>
                </a:ext>
              </a:extLst>
            </p:cNvPr>
            <p:cNvSpPr txBox="1"/>
            <p:nvPr/>
          </p:nvSpPr>
          <p:spPr>
            <a:xfrm>
              <a:off x="415674" y="5899804"/>
              <a:ext cx="430117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Becomes </a:t>
              </a:r>
              <a:r>
                <a:rPr lang="en-US" i="1" dirty="0">
                  <a:latin typeface="Times New Roman" panose="02020603050405020304" pitchFamily="18" charset="0"/>
                  <a:cs typeface="Times New Roman" panose="02020603050405020304" pitchFamily="18" charset="0"/>
                </a:rPr>
                <a:t>indeterminate</a:t>
              </a:r>
              <a:r>
                <a:rPr lang="en-US" dirty="0">
                  <a:latin typeface="Times New Roman" panose="02020603050405020304" pitchFamily="18" charset="0"/>
                  <a:cs typeface="Times New Roman" panose="02020603050405020304" pitchFamily="18" charset="0"/>
                </a:rPr>
                <a:t>, when </a:t>
              </a:r>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is infinite. </a:t>
              </a:r>
            </a:p>
          </p:txBody>
        </p:sp>
      </p:grpSp>
    </p:spTree>
    <p:extLst>
      <p:ext uri="{BB962C8B-B14F-4D97-AF65-F5344CB8AC3E}">
        <p14:creationId xmlns:p14="http://schemas.microsoft.com/office/powerpoint/2010/main" val="230044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A726F-C7C3-9BEE-A455-04CAC9676F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2AE179-7E69-A1AA-214E-9912DDACABDC}"/>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94E37F8C-0889-7072-C977-54984B33C6D9}"/>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20E94B2D-BDEE-D7BA-5A15-4EBCC891D6A9}"/>
              </a:ext>
            </a:extLst>
          </p:cNvPr>
          <p:cNvSpPr>
            <a:spLocks noGrp="1"/>
          </p:cNvSpPr>
          <p:nvPr>
            <p:ph type="sldNum" sz="quarter" idx="12"/>
          </p:nvPr>
        </p:nvSpPr>
        <p:spPr/>
        <p:txBody>
          <a:bodyPr/>
          <a:lstStyle/>
          <a:p>
            <a:fld id="{B9304382-F642-5846-B397-678ADB7FD52A}" type="slidenum">
              <a:rPr lang="en-US" smtClean="0"/>
              <a:t>33</a:t>
            </a:fld>
            <a:endParaRPr lang="en-US"/>
          </a:p>
        </p:txBody>
      </p:sp>
      <p:pic>
        <p:nvPicPr>
          <p:cNvPr id="5" name="Picture 4">
            <a:extLst>
              <a:ext uri="{FF2B5EF4-FFF2-40B4-BE49-F238E27FC236}">
                <a16:creationId xmlns:a16="http://schemas.microsoft.com/office/drawing/2014/main" id="{63BAE44D-BDD7-A853-A4B7-674DC90D701E}"/>
              </a:ext>
            </a:extLst>
          </p:cNvPr>
          <p:cNvPicPr>
            <a:picLocks noChangeAspect="1"/>
          </p:cNvPicPr>
          <p:nvPr/>
        </p:nvPicPr>
        <p:blipFill>
          <a:blip r:embed="rId2"/>
          <a:stretch>
            <a:fillRect/>
          </a:stretch>
        </p:blipFill>
        <p:spPr>
          <a:xfrm>
            <a:off x="142875" y="381000"/>
            <a:ext cx="2819400" cy="4038600"/>
          </a:xfrm>
          <a:prstGeom prst="rect">
            <a:avLst/>
          </a:prstGeom>
        </p:spPr>
      </p:pic>
      <p:grpSp>
        <p:nvGrpSpPr>
          <p:cNvPr id="15" name="Group 14">
            <a:extLst>
              <a:ext uri="{FF2B5EF4-FFF2-40B4-BE49-F238E27FC236}">
                <a16:creationId xmlns:a16="http://schemas.microsoft.com/office/drawing/2014/main" id="{7B30F67B-9E74-25DD-4F36-376A861987AD}"/>
              </a:ext>
            </a:extLst>
          </p:cNvPr>
          <p:cNvGrpSpPr/>
          <p:nvPr/>
        </p:nvGrpSpPr>
        <p:grpSpPr>
          <a:xfrm>
            <a:off x="2962275" y="173621"/>
            <a:ext cx="5221026" cy="3865944"/>
            <a:chOff x="2962275" y="173620"/>
            <a:chExt cx="5221026" cy="4064457"/>
          </a:xfrm>
        </p:grpSpPr>
        <p:sp>
          <p:nvSpPr>
            <p:cNvPr id="13" name="Rounded Rectangular Callout 12">
              <a:extLst>
                <a:ext uri="{FF2B5EF4-FFF2-40B4-BE49-F238E27FC236}">
                  <a16:creationId xmlns:a16="http://schemas.microsoft.com/office/drawing/2014/main" id="{E3703D11-D56E-B71F-44F3-18F7B90FC0BC}"/>
                </a:ext>
              </a:extLst>
            </p:cNvPr>
            <p:cNvSpPr/>
            <p:nvPr/>
          </p:nvSpPr>
          <p:spPr>
            <a:xfrm>
              <a:off x="2962275" y="173620"/>
              <a:ext cx="5221026" cy="4064457"/>
            </a:xfrm>
            <a:prstGeom prst="wedgeRoundRectCallout">
              <a:avLst>
                <a:gd name="adj1" fmla="val -67279"/>
                <a:gd name="adj2" fmla="val -25481"/>
                <a:gd name="adj3" fmla="val 16667"/>
              </a:avLst>
            </a:pr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956954A-0682-A350-B822-C4AA2707748E}"/>
                </a:ext>
              </a:extLst>
            </p:cNvPr>
            <p:cNvSpPr txBox="1"/>
            <p:nvPr/>
          </p:nvSpPr>
          <p:spPr>
            <a:xfrm>
              <a:off x="3504752" y="280672"/>
              <a:ext cx="4553845" cy="3785894"/>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If </a:t>
              </a:r>
              <a:r>
                <a:rPr lang="en-US" sz="2400" dirty="0">
                  <a:latin typeface="Times New Roman" panose="02020603050405020304" pitchFamily="18" charset="0"/>
                  <a:cs typeface="Times New Roman" panose="02020603050405020304" pitchFamily="18" charset="0"/>
                </a:rPr>
                <a:t>[the matter density]</a:t>
              </a:r>
              <a:r>
                <a:rPr lang="en-US" sz="2800" dirty="0">
                  <a:latin typeface="Times New Roman" panose="02020603050405020304" pitchFamily="18" charset="0"/>
                  <a:cs typeface="Times New Roman" panose="02020603050405020304" pitchFamily="18" charset="0"/>
                </a:rPr>
                <a:t> is a finite magnitude for infinitely large regions, then, in general, </a:t>
              </a:r>
              <a:r>
                <a:rPr lang="en-US" sz="2400" dirty="0">
                  <a:latin typeface="Times New Roman" panose="02020603050405020304" pitchFamily="18" charset="0"/>
                  <a:cs typeface="Times New Roman" panose="02020603050405020304" pitchFamily="18" charset="0"/>
                </a:rPr>
                <a:t>[gravitational force]</a:t>
              </a:r>
              <a:r>
                <a:rPr lang="en-US" sz="2800" dirty="0">
                  <a:latin typeface="Times New Roman" panose="02020603050405020304" pitchFamily="18" charset="0"/>
                  <a:cs typeface="Times New Roman" panose="02020603050405020304" pitchFamily="18" charset="0"/>
                </a:rPr>
                <a:t> and </a:t>
              </a:r>
              <a:r>
                <a:rPr lang="en-US" sz="2400" dirty="0">
                  <a:latin typeface="Times New Roman" panose="02020603050405020304" pitchFamily="18" charset="0"/>
                  <a:cs typeface="Times New Roman" panose="02020603050405020304" pitchFamily="18" charset="0"/>
                </a:rPr>
                <a:t>[gravitational tidal force]</a:t>
              </a:r>
              <a:r>
                <a:rPr lang="en-US" sz="2800" dirty="0">
                  <a:latin typeface="Times New Roman" panose="02020603050405020304" pitchFamily="18" charset="0"/>
                  <a:cs typeface="Times New Roman" panose="02020603050405020304" pitchFamily="18" charset="0"/>
                </a:rPr>
                <a:t> are completely undetermined,</a:t>
              </a:r>
            </a:p>
            <a:p>
              <a:pPr algn="l"/>
              <a:r>
                <a:rPr lang="en-US" sz="2000" dirty="0">
                  <a:latin typeface="Times New Roman" panose="02020603050405020304" pitchFamily="18" charset="0"/>
                  <a:cs typeface="Times New Roman" panose="02020603050405020304" pitchFamily="18" charset="0"/>
                </a:rPr>
                <a:t>as long as one makes no definite assumption on the way in which the finite values of </a:t>
              </a:r>
              <a:r>
                <a:rPr lang="en-US" sz="2000" i="1" dirty="0">
                  <a:latin typeface="Times New Roman" panose="02020603050405020304" pitchFamily="18" charset="0"/>
                  <a:cs typeface="Times New Roman" panose="02020603050405020304" pitchFamily="18" charset="0"/>
                </a:rPr>
                <a:t>R</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become infinitely great.</a:t>
              </a:r>
              <a:endParaRPr lang="en-US" sz="2800" dirty="0">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5A166F14-4915-5688-6D05-C8FF6F4DFFC4}"/>
              </a:ext>
            </a:extLst>
          </p:cNvPr>
          <p:cNvGrpSpPr/>
          <p:nvPr/>
        </p:nvGrpSpPr>
        <p:grpSpPr>
          <a:xfrm>
            <a:off x="1222816" y="4684541"/>
            <a:ext cx="4606724" cy="1898015"/>
            <a:chOff x="1222816" y="4684541"/>
            <a:chExt cx="4606724" cy="1898015"/>
          </a:xfrm>
        </p:grpSpPr>
        <p:sp>
          <p:nvSpPr>
            <p:cNvPr id="17" name="Rounded Rectangular Callout 16">
              <a:extLst>
                <a:ext uri="{FF2B5EF4-FFF2-40B4-BE49-F238E27FC236}">
                  <a16:creationId xmlns:a16="http://schemas.microsoft.com/office/drawing/2014/main" id="{F211E39D-F88D-3807-4C62-A2A6A1ED427F}"/>
                </a:ext>
              </a:extLst>
            </p:cNvPr>
            <p:cNvSpPr/>
            <p:nvPr/>
          </p:nvSpPr>
          <p:spPr>
            <a:xfrm>
              <a:off x="1222816" y="4684541"/>
              <a:ext cx="4606724" cy="1898015"/>
            </a:xfrm>
            <a:prstGeom prst="wedgeRoundRectCallout">
              <a:avLst>
                <a:gd name="adj1" fmla="val -30381"/>
                <a:gd name="adj2" fmla="val -99715"/>
                <a:gd name="adj3" fmla="val 16667"/>
              </a:avLst>
            </a:pr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8B21DA0-43FF-F5D1-59DA-1332792EDF2F}"/>
                </a:ext>
              </a:extLst>
            </p:cNvPr>
            <p:cNvSpPr txBox="1"/>
            <p:nvPr/>
          </p:nvSpPr>
          <p:spPr>
            <a:xfrm>
              <a:off x="1561797" y="4941050"/>
              <a:ext cx="4103225" cy="1384995"/>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Therefore both quantities can equally well become infinite or remain finite.</a:t>
              </a:r>
              <a:endParaRPr lang="en-US" sz="2800" dirty="0"/>
            </a:p>
          </p:txBody>
        </p:sp>
      </p:grpSp>
    </p:spTree>
    <p:extLst>
      <p:ext uri="{BB962C8B-B14F-4D97-AF65-F5344CB8AC3E}">
        <p14:creationId xmlns:p14="http://schemas.microsoft.com/office/powerpoint/2010/main" val="338591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278B9-BAA5-3D35-8E30-59BEC92EEFDE}"/>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14635E6E-AC59-CC2A-58E9-4A66B8A6FF64}"/>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66600-B2B9-DA49-D61F-459462919CEC}"/>
              </a:ext>
            </a:extLst>
          </p:cNvPr>
          <p:cNvSpPr>
            <a:spLocks noGrp="1"/>
          </p:cNvSpPr>
          <p:nvPr>
            <p:ph type="title"/>
          </p:nvPr>
        </p:nvSpPr>
        <p:spPr>
          <a:xfrm>
            <a:off x="724829" y="1471228"/>
            <a:ext cx="5046746" cy="1325563"/>
          </a:xfrm>
        </p:spPr>
        <p:txBody>
          <a:bodyPr>
            <a:noAutofit/>
          </a:bodyPr>
          <a:lstStyle/>
          <a:p>
            <a:pPr algn="r"/>
            <a:r>
              <a:rPr lang="en-US" sz="7200" dirty="0"/>
              <a:t>Solutions proposed</a:t>
            </a:r>
            <a:endParaRPr lang="en-US" sz="4800" dirty="0"/>
          </a:p>
        </p:txBody>
      </p:sp>
      <p:sp>
        <p:nvSpPr>
          <p:cNvPr id="3" name="Content Placeholder 2">
            <a:extLst>
              <a:ext uri="{FF2B5EF4-FFF2-40B4-BE49-F238E27FC236}">
                <a16:creationId xmlns:a16="http://schemas.microsoft.com/office/drawing/2014/main" id="{F7D5F36E-1D93-0161-A9B4-65581F49443D}"/>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7F2F65E-B94B-7DCD-E0E0-7DC17147A0FD}"/>
              </a:ext>
            </a:extLst>
          </p:cNvPr>
          <p:cNvSpPr>
            <a:spLocks noGrp="1"/>
          </p:cNvSpPr>
          <p:nvPr>
            <p:ph type="sldNum" sz="quarter" idx="12"/>
          </p:nvPr>
        </p:nvSpPr>
        <p:spPr/>
        <p:txBody>
          <a:bodyPr/>
          <a:lstStyle/>
          <a:p>
            <a:fld id="{B9304382-F642-5846-B397-678ADB7FD52A}" type="slidenum">
              <a:rPr lang="en-US" smtClean="0"/>
              <a:t>34</a:t>
            </a:fld>
            <a:endParaRPr lang="en-US"/>
          </a:p>
        </p:txBody>
      </p:sp>
    </p:spTree>
    <p:extLst>
      <p:ext uri="{BB962C8B-B14F-4D97-AF65-F5344CB8AC3E}">
        <p14:creationId xmlns:p14="http://schemas.microsoft.com/office/powerpoint/2010/main" val="391386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490C3615-A6DD-7354-FB9C-D1E8BC20A8BE}"/>
              </a:ext>
            </a:extLst>
          </p:cNvPr>
          <p:cNvSpPr/>
          <p:nvPr/>
        </p:nvSpPr>
        <p:spPr>
          <a:xfrm>
            <a:off x="2541181" y="1286540"/>
            <a:ext cx="5178056" cy="659218"/>
          </a:xfrm>
          <a:custGeom>
            <a:avLst/>
            <a:gdLst>
              <a:gd name="connsiteX0" fmla="*/ 361507 w 5178056"/>
              <a:gd name="connsiteY0" fmla="*/ 0 h 659218"/>
              <a:gd name="connsiteX1" fmla="*/ 361507 w 5178056"/>
              <a:gd name="connsiteY1" fmla="*/ 0 h 659218"/>
              <a:gd name="connsiteX2" fmla="*/ 5114261 w 5178056"/>
              <a:gd name="connsiteY2" fmla="*/ 223283 h 659218"/>
              <a:gd name="connsiteX3" fmla="*/ 5178056 w 5178056"/>
              <a:gd name="connsiteY3" fmla="*/ 563525 h 659218"/>
              <a:gd name="connsiteX4" fmla="*/ 0 w 5178056"/>
              <a:gd name="connsiteY4" fmla="*/ 659218 h 659218"/>
              <a:gd name="connsiteX5" fmla="*/ 361507 w 5178056"/>
              <a:gd name="connsiteY5" fmla="*/ 0 h 65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8056" h="659218">
                <a:moveTo>
                  <a:pt x="361507" y="0"/>
                </a:moveTo>
                <a:lnTo>
                  <a:pt x="361507" y="0"/>
                </a:lnTo>
                <a:lnTo>
                  <a:pt x="5114261" y="223283"/>
                </a:lnTo>
                <a:lnTo>
                  <a:pt x="5178056" y="563525"/>
                </a:lnTo>
                <a:lnTo>
                  <a:pt x="0" y="659218"/>
                </a:lnTo>
                <a:lnTo>
                  <a:pt x="361507"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17DF0D-806E-0EE5-E870-CA3A7685431B}"/>
              </a:ext>
            </a:extLst>
          </p:cNvPr>
          <p:cNvSpPr>
            <a:spLocks noGrp="1"/>
          </p:cNvSpPr>
          <p:nvPr>
            <p:ph type="title"/>
          </p:nvPr>
        </p:nvSpPr>
        <p:spPr>
          <a:xfrm>
            <a:off x="285750" y="173763"/>
            <a:ext cx="7886700" cy="740660"/>
          </a:xfrm>
        </p:spPr>
        <p:txBody>
          <a:bodyPr>
            <a:normAutofit/>
          </a:bodyPr>
          <a:lstStyle/>
          <a:p>
            <a:r>
              <a:rPr lang="en-US" dirty="0"/>
              <a:t>Responses</a:t>
            </a:r>
          </a:p>
        </p:txBody>
      </p:sp>
      <p:sp>
        <p:nvSpPr>
          <p:cNvPr id="3" name="Content Placeholder 2">
            <a:extLst>
              <a:ext uri="{FF2B5EF4-FFF2-40B4-BE49-F238E27FC236}">
                <a16:creationId xmlns:a16="http://schemas.microsoft.com/office/drawing/2014/main" id="{1527C9D3-4269-A5D4-B840-CE92CB6230B9}"/>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AD418B26-39CF-2FDB-1BC7-AC154E2FA240}"/>
              </a:ext>
            </a:extLst>
          </p:cNvPr>
          <p:cNvSpPr>
            <a:spLocks noGrp="1"/>
          </p:cNvSpPr>
          <p:nvPr>
            <p:ph type="sldNum" sz="quarter" idx="12"/>
          </p:nvPr>
        </p:nvSpPr>
        <p:spPr/>
        <p:txBody>
          <a:bodyPr/>
          <a:lstStyle/>
          <a:p>
            <a:fld id="{B9304382-F642-5846-B397-678ADB7FD52A}" type="slidenum">
              <a:rPr lang="en-US" smtClean="0"/>
              <a:t>35</a:t>
            </a:fld>
            <a:endParaRPr lang="en-US"/>
          </a:p>
        </p:txBody>
      </p:sp>
      <p:sp>
        <p:nvSpPr>
          <p:cNvPr id="5" name="TextBox 4">
            <a:extLst>
              <a:ext uri="{FF2B5EF4-FFF2-40B4-BE49-F238E27FC236}">
                <a16:creationId xmlns:a16="http://schemas.microsoft.com/office/drawing/2014/main" id="{4DAADC99-5F8F-22F6-D0B0-637B9F45B787}"/>
              </a:ext>
            </a:extLst>
          </p:cNvPr>
          <p:cNvSpPr txBox="1"/>
          <p:nvPr/>
        </p:nvSpPr>
        <p:spPr>
          <a:xfrm>
            <a:off x="2559998" y="1246654"/>
            <a:ext cx="2434856"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No-solution solution</a:t>
            </a:r>
          </a:p>
        </p:txBody>
      </p:sp>
      <p:sp>
        <p:nvSpPr>
          <p:cNvPr id="10" name="TextBox 9">
            <a:extLst>
              <a:ext uri="{FF2B5EF4-FFF2-40B4-BE49-F238E27FC236}">
                <a16:creationId xmlns:a16="http://schemas.microsoft.com/office/drawing/2014/main" id="{D0018E46-A195-F1B9-3D88-5EC89CB2133A}"/>
              </a:ext>
            </a:extLst>
          </p:cNvPr>
          <p:cNvSpPr txBox="1"/>
          <p:nvPr/>
        </p:nvSpPr>
        <p:spPr>
          <a:xfrm>
            <a:off x="4488639" y="1329879"/>
            <a:ext cx="4242391" cy="707886"/>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Symmetry requires a uniform distribution of matter at rest</a:t>
            </a:r>
          </a:p>
        </p:txBody>
      </p:sp>
      <p:grpSp>
        <p:nvGrpSpPr>
          <p:cNvPr id="23" name="Group 22">
            <a:extLst>
              <a:ext uri="{FF2B5EF4-FFF2-40B4-BE49-F238E27FC236}">
                <a16:creationId xmlns:a16="http://schemas.microsoft.com/office/drawing/2014/main" id="{F91DB77E-B430-94B6-FD95-A3DF520A2C2E}"/>
              </a:ext>
            </a:extLst>
          </p:cNvPr>
          <p:cNvGrpSpPr/>
          <p:nvPr/>
        </p:nvGrpSpPr>
        <p:grpSpPr>
          <a:xfrm>
            <a:off x="1479118" y="3577992"/>
            <a:ext cx="6464767" cy="830997"/>
            <a:chOff x="1479118" y="3577992"/>
            <a:chExt cx="6464767" cy="830997"/>
          </a:xfrm>
        </p:grpSpPr>
        <p:sp>
          <p:nvSpPr>
            <p:cNvPr id="7" name="TextBox 6">
              <a:extLst>
                <a:ext uri="{FF2B5EF4-FFF2-40B4-BE49-F238E27FC236}">
                  <a16:creationId xmlns:a16="http://schemas.microsoft.com/office/drawing/2014/main" id="{B11EEC50-AA5A-4091-3F91-DEE27C3182D0}"/>
                </a:ext>
              </a:extLst>
            </p:cNvPr>
            <p:cNvSpPr txBox="1"/>
            <p:nvPr/>
          </p:nvSpPr>
          <p:spPr>
            <a:xfrm>
              <a:off x="1479118" y="3577992"/>
              <a:ext cx="2756695" cy="830997"/>
            </a:xfrm>
            <a:prstGeom prst="rect">
              <a:avLst/>
            </a:prstGeom>
            <a:noFill/>
          </p:spPr>
          <p:txBody>
            <a:bodyPr wrap="square" rtlCol="0">
              <a:spAutoFit/>
            </a:bodyPr>
            <a:lstStyle/>
            <a:p>
              <a:pPr algn="r"/>
              <a:r>
                <a:rPr lang="en-US" sz="2400" dirty="0">
                  <a:latin typeface="Times New Roman" panose="02020603050405020304" pitchFamily="18" charset="0"/>
                  <a:cs typeface="Times New Roman" panose="02020603050405020304" pitchFamily="18" charset="0"/>
                </a:rPr>
                <a:t>Total mass of universe is finite</a:t>
              </a:r>
            </a:p>
          </p:txBody>
        </p:sp>
        <p:sp>
          <p:nvSpPr>
            <p:cNvPr id="12" name="TextBox 11">
              <a:extLst>
                <a:ext uri="{FF2B5EF4-FFF2-40B4-BE49-F238E27FC236}">
                  <a16:creationId xmlns:a16="http://schemas.microsoft.com/office/drawing/2014/main" id="{790C9512-7F7C-6A98-8DB5-2C4B9E4B890C}"/>
                </a:ext>
              </a:extLst>
            </p:cNvPr>
            <p:cNvSpPr txBox="1"/>
            <p:nvPr/>
          </p:nvSpPr>
          <p:spPr>
            <a:xfrm>
              <a:off x="4484284" y="3642840"/>
              <a:ext cx="3459601" cy="707886"/>
            </a:xfrm>
            <a:prstGeom prst="rect">
              <a:avLst/>
            </a:prstGeom>
            <a:noFill/>
          </p:spPr>
          <p:txBody>
            <a:bodyPr wrap="none" rtlCol="0">
              <a:spAutoFit/>
            </a:bodyPr>
            <a:lstStyle/>
            <a:p>
              <a:pPr algn="l"/>
              <a:r>
                <a:rPr lang="en-US" sz="2000" dirty="0">
                  <a:latin typeface="Times New Roman" panose="02020603050405020304" pitchFamily="18" charset="0"/>
                  <a:cs typeface="Times New Roman" panose="02020603050405020304" pitchFamily="18" charset="0"/>
                </a:rPr>
                <a:t>All matter in huge, finite island.</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Hierarchical universe.</a:t>
              </a:r>
            </a:p>
          </p:txBody>
        </p:sp>
      </p:grpSp>
      <p:grpSp>
        <p:nvGrpSpPr>
          <p:cNvPr id="25" name="Group 24">
            <a:extLst>
              <a:ext uri="{FF2B5EF4-FFF2-40B4-BE49-F238E27FC236}">
                <a16:creationId xmlns:a16="http://schemas.microsoft.com/office/drawing/2014/main" id="{9C7A4890-9476-8B45-0D26-1E33D3CF8368}"/>
              </a:ext>
            </a:extLst>
          </p:cNvPr>
          <p:cNvGrpSpPr/>
          <p:nvPr/>
        </p:nvGrpSpPr>
        <p:grpSpPr>
          <a:xfrm>
            <a:off x="2141355" y="4604978"/>
            <a:ext cx="6031095" cy="830997"/>
            <a:chOff x="2141355" y="4604978"/>
            <a:chExt cx="6031095" cy="830997"/>
          </a:xfrm>
        </p:grpSpPr>
        <p:sp>
          <p:nvSpPr>
            <p:cNvPr id="19" name="Freeform 18">
              <a:extLst>
                <a:ext uri="{FF2B5EF4-FFF2-40B4-BE49-F238E27FC236}">
                  <a16:creationId xmlns:a16="http://schemas.microsoft.com/office/drawing/2014/main" id="{2EF6A527-5A0B-BEE7-92A8-A7A7C01381B3}"/>
                </a:ext>
              </a:extLst>
            </p:cNvPr>
            <p:cNvSpPr/>
            <p:nvPr/>
          </p:nvSpPr>
          <p:spPr>
            <a:xfrm flipV="1">
              <a:off x="2430868" y="4692135"/>
              <a:ext cx="5741582" cy="718567"/>
            </a:xfrm>
            <a:custGeom>
              <a:avLst/>
              <a:gdLst>
                <a:gd name="connsiteX0" fmla="*/ 361507 w 5178056"/>
                <a:gd name="connsiteY0" fmla="*/ 0 h 659218"/>
                <a:gd name="connsiteX1" fmla="*/ 361507 w 5178056"/>
                <a:gd name="connsiteY1" fmla="*/ 0 h 659218"/>
                <a:gd name="connsiteX2" fmla="*/ 5114261 w 5178056"/>
                <a:gd name="connsiteY2" fmla="*/ 223283 h 659218"/>
                <a:gd name="connsiteX3" fmla="*/ 5178056 w 5178056"/>
                <a:gd name="connsiteY3" fmla="*/ 563525 h 659218"/>
                <a:gd name="connsiteX4" fmla="*/ 0 w 5178056"/>
                <a:gd name="connsiteY4" fmla="*/ 659218 h 659218"/>
                <a:gd name="connsiteX5" fmla="*/ 361507 w 5178056"/>
                <a:gd name="connsiteY5" fmla="*/ 0 h 65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8056" h="659218">
                  <a:moveTo>
                    <a:pt x="361507" y="0"/>
                  </a:moveTo>
                  <a:lnTo>
                    <a:pt x="361507" y="0"/>
                  </a:lnTo>
                  <a:lnTo>
                    <a:pt x="5114261" y="223283"/>
                  </a:lnTo>
                  <a:lnTo>
                    <a:pt x="5178056" y="563525"/>
                  </a:lnTo>
                  <a:lnTo>
                    <a:pt x="0" y="659218"/>
                  </a:lnTo>
                  <a:lnTo>
                    <a:pt x="361507"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F971DB9-F9B2-CE62-0D87-44450A8AA6A5}"/>
                </a:ext>
              </a:extLst>
            </p:cNvPr>
            <p:cNvSpPr txBox="1"/>
            <p:nvPr/>
          </p:nvSpPr>
          <p:spPr>
            <a:xfrm>
              <a:off x="2141355" y="4604978"/>
              <a:ext cx="1931560" cy="830997"/>
            </a:xfrm>
            <a:prstGeom prst="rect">
              <a:avLst/>
            </a:prstGeom>
            <a:noFill/>
          </p:spPr>
          <p:txBody>
            <a:bodyPr wrap="square" rtlCol="0">
              <a:spAutoFit/>
            </a:bodyPr>
            <a:lstStyle/>
            <a:p>
              <a:pPr algn="r"/>
              <a:r>
                <a:rPr lang="en-US" sz="2400" dirty="0">
                  <a:latin typeface="Times New Roman" panose="02020603050405020304" pitchFamily="18" charset="0"/>
                  <a:cs typeface="Times New Roman" panose="02020603050405020304" pitchFamily="18" charset="0"/>
                </a:rPr>
                <a:t>Finitude of space</a:t>
              </a:r>
            </a:p>
          </p:txBody>
        </p:sp>
        <p:sp>
          <p:nvSpPr>
            <p:cNvPr id="13" name="TextBox 12">
              <a:extLst>
                <a:ext uri="{FF2B5EF4-FFF2-40B4-BE49-F238E27FC236}">
                  <a16:creationId xmlns:a16="http://schemas.microsoft.com/office/drawing/2014/main" id="{A6E69901-45B6-A90B-FBA7-834D752E8778}"/>
                </a:ext>
              </a:extLst>
            </p:cNvPr>
            <p:cNvSpPr txBox="1"/>
            <p:nvPr/>
          </p:nvSpPr>
          <p:spPr>
            <a:xfrm>
              <a:off x="4429571" y="4666533"/>
              <a:ext cx="3083442" cy="707886"/>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Finite, closed space has finite total matter.</a:t>
              </a:r>
            </a:p>
          </p:txBody>
        </p:sp>
      </p:grpSp>
      <p:grpSp>
        <p:nvGrpSpPr>
          <p:cNvPr id="24" name="Group 23">
            <a:extLst>
              <a:ext uri="{FF2B5EF4-FFF2-40B4-BE49-F238E27FC236}">
                <a16:creationId xmlns:a16="http://schemas.microsoft.com/office/drawing/2014/main" id="{F5271C9C-C8C5-2FFC-5FDD-2C1DD658BDCA}"/>
              </a:ext>
            </a:extLst>
          </p:cNvPr>
          <p:cNvGrpSpPr/>
          <p:nvPr/>
        </p:nvGrpSpPr>
        <p:grpSpPr>
          <a:xfrm>
            <a:off x="1318437" y="5531194"/>
            <a:ext cx="4163236" cy="1200329"/>
            <a:chOff x="1318437" y="5531194"/>
            <a:chExt cx="4163236" cy="1200329"/>
          </a:xfrm>
        </p:grpSpPr>
        <p:sp>
          <p:nvSpPr>
            <p:cNvPr id="9" name="TextBox 8">
              <a:extLst>
                <a:ext uri="{FF2B5EF4-FFF2-40B4-BE49-F238E27FC236}">
                  <a16:creationId xmlns:a16="http://schemas.microsoft.com/office/drawing/2014/main" id="{3ADA4E79-F5FA-FCBD-F68C-0C12EA027B42}"/>
                </a:ext>
              </a:extLst>
            </p:cNvPr>
            <p:cNvSpPr txBox="1"/>
            <p:nvPr/>
          </p:nvSpPr>
          <p:spPr>
            <a:xfrm>
              <a:off x="1318437" y="5531194"/>
              <a:ext cx="2917376" cy="1200329"/>
            </a:xfrm>
            <a:prstGeom prst="rect">
              <a:avLst/>
            </a:prstGeom>
            <a:noFill/>
          </p:spPr>
          <p:txBody>
            <a:bodyPr wrap="square" rtlCol="0">
              <a:spAutoFit/>
            </a:bodyPr>
            <a:lstStyle/>
            <a:p>
              <a:pPr algn="r"/>
              <a:r>
                <a:rPr lang="en-US" sz="2400" dirty="0">
                  <a:latin typeface="Times New Roman" panose="02020603050405020304" pitchFamily="18" charset="0"/>
                  <a:cs typeface="Times New Roman" panose="02020603050405020304" pitchFamily="18" charset="0"/>
                </a:rPr>
                <a:t>Dynamical Newtonian cosmology</a:t>
              </a:r>
            </a:p>
          </p:txBody>
        </p:sp>
        <p:sp>
          <p:nvSpPr>
            <p:cNvPr id="14" name="TextBox 13">
              <a:extLst>
                <a:ext uri="{FF2B5EF4-FFF2-40B4-BE49-F238E27FC236}">
                  <a16:creationId xmlns:a16="http://schemas.microsoft.com/office/drawing/2014/main" id="{38B730E7-6B94-532D-EEAD-6BC659E18325}"/>
                </a:ext>
              </a:extLst>
            </p:cNvPr>
            <p:cNvSpPr txBox="1"/>
            <p:nvPr/>
          </p:nvSpPr>
          <p:spPr>
            <a:xfrm>
              <a:off x="4484284" y="5715828"/>
              <a:ext cx="997389" cy="400110"/>
            </a:xfrm>
            <a:prstGeom prst="rect">
              <a:avLst/>
            </a:prstGeom>
            <a:noFill/>
          </p:spPr>
          <p:txBody>
            <a:bodyPr wrap="none" rtlCol="0">
              <a:spAutoFit/>
            </a:bodyPr>
            <a:lstStyle/>
            <a:p>
              <a:pPr algn="l"/>
              <a:r>
                <a:rPr lang="en-US" sz="2000" dirty="0">
                  <a:latin typeface="Times New Roman" panose="02020603050405020304" pitchFamily="18" charset="0"/>
                  <a:cs typeface="Times New Roman" panose="02020603050405020304" pitchFamily="18" charset="0"/>
                </a:rPr>
                <a:t>Huh?....</a:t>
              </a:r>
            </a:p>
          </p:txBody>
        </p:sp>
      </p:grpSp>
      <p:grpSp>
        <p:nvGrpSpPr>
          <p:cNvPr id="20" name="Group 19">
            <a:extLst>
              <a:ext uri="{FF2B5EF4-FFF2-40B4-BE49-F238E27FC236}">
                <a16:creationId xmlns:a16="http://schemas.microsoft.com/office/drawing/2014/main" id="{87A8110B-780C-6D81-2BC0-AB204C03D7E0}"/>
              </a:ext>
            </a:extLst>
          </p:cNvPr>
          <p:cNvGrpSpPr/>
          <p:nvPr/>
        </p:nvGrpSpPr>
        <p:grpSpPr>
          <a:xfrm>
            <a:off x="79182" y="1662152"/>
            <a:ext cx="2328821" cy="4284541"/>
            <a:chOff x="79182" y="1662152"/>
            <a:chExt cx="2328821" cy="4284541"/>
          </a:xfrm>
        </p:grpSpPr>
        <p:sp>
          <p:nvSpPr>
            <p:cNvPr id="16" name="Down Arrow 15">
              <a:extLst>
                <a:ext uri="{FF2B5EF4-FFF2-40B4-BE49-F238E27FC236}">
                  <a16:creationId xmlns:a16="http://schemas.microsoft.com/office/drawing/2014/main" id="{E1F723B2-4328-CBCB-D489-E8FB988EF270}"/>
                </a:ext>
              </a:extLst>
            </p:cNvPr>
            <p:cNvSpPr/>
            <p:nvPr/>
          </p:nvSpPr>
          <p:spPr>
            <a:xfrm>
              <a:off x="79182" y="1662153"/>
              <a:ext cx="1477926" cy="4284540"/>
            </a:xfrm>
            <a:prstGeom prst="downArrow">
              <a:avLst/>
            </a:prstGeom>
            <a:gradFill>
              <a:gsLst>
                <a:gs pos="0">
                  <a:schemeClr val="bg1"/>
                </a:gs>
                <a:gs pos="39000">
                  <a:schemeClr val="bg1">
                    <a:lumMod val="75000"/>
                  </a:schemeClr>
                </a:gs>
                <a:gs pos="69000">
                  <a:schemeClr val="bg1">
                    <a:lumMod val="75000"/>
                  </a:schemeClr>
                </a:gs>
                <a:gs pos="99000">
                  <a:schemeClr val="bg1">
                    <a:lumMod val="9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AC5BEB3-AF44-4E8C-A14E-FEABEA564A45}"/>
                </a:ext>
              </a:extLst>
            </p:cNvPr>
            <p:cNvSpPr txBox="1"/>
            <p:nvPr/>
          </p:nvSpPr>
          <p:spPr>
            <a:xfrm>
              <a:off x="285750" y="1662152"/>
              <a:ext cx="2122253"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Alter one assumption of Newtonian cosmology.</a:t>
              </a:r>
            </a:p>
          </p:txBody>
        </p:sp>
      </p:grpSp>
      <p:grpSp>
        <p:nvGrpSpPr>
          <p:cNvPr id="22" name="Group 21">
            <a:extLst>
              <a:ext uri="{FF2B5EF4-FFF2-40B4-BE49-F238E27FC236}">
                <a16:creationId xmlns:a16="http://schemas.microsoft.com/office/drawing/2014/main" id="{31BC43B5-9A28-D087-B15D-03D80F8623C3}"/>
              </a:ext>
            </a:extLst>
          </p:cNvPr>
          <p:cNvGrpSpPr/>
          <p:nvPr/>
        </p:nvGrpSpPr>
        <p:grpSpPr>
          <a:xfrm>
            <a:off x="1152371" y="2577612"/>
            <a:ext cx="6566866" cy="830997"/>
            <a:chOff x="1152371" y="2577612"/>
            <a:chExt cx="6566866" cy="830997"/>
          </a:xfrm>
        </p:grpSpPr>
        <p:grpSp>
          <p:nvGrpSpPr>
            <p:cNvPr id="21" name="Group 20">
              <a:extLst>
                <a:ext uri="{FF2B5EF4-FFF2-40B4-BE49-F238E27FC236}">
                  <a16:creationId xmlns:a16="http://schemas.microsoft.com/office/drawing/2014/main" id="{5A95B2D8-742C-E729-792F-F126B9F3F1F5}"/>
                </a:ext>
              </a:extLst>
            </p:cNvPr>
            <p:cNvGrpSpPr/>
            <p:nvPr/>
          </p:nvGrpSpPr>
          <p:grpSpPr>
            <a:xfrm>
              <a:off x="1977655" y="2626243"/>
              <a:ext cx="5741582" cy="720810"/>
              <a:chOff x="1977655" y="2626243"/>
              <a:chExt cx="5741582" cy="720810"/>
            </a:xfrm>
          </p:grpSpPr>
          <p:sp>
            <p:nvSpPr>
              <p:cNvPr id="18" name="Freeform 17">
                <a:extLst>
                  <a:ext uri="{FF2B5EF4-FFF2-40B4-BE49-F238E27FC236}">
                    <a16:creationId xmlns:a16="http://schemas.microsoft.com/office/drawing/2014/main" id="{A3D63A6D-B3D6-BF53-3A71-686D5C6249AC}"/>
                  </a:ext>
                </a:extLst>
              </p:cNvPr>
              <p:cNvSpPr/>
              <p:nvPr/>
            </p:nvSpPr>
            <p:spPr>
              <a:xfrm>
                <a:off x="1977655" y="2626243"/>
                <a:ext cx="5741582" cy="659218"/>
              </a:xfrm>
              <a:custGeom>
                <a:avLst/>
                <a:gdLst>
                  <a:gd name="connsiteX0" fmla="*/ 361507 w 5178056"/>
                  <a:gd name="connsiteY0" fmla="*/ 0 h 659218"/>
                  <a:gd name="connsiteX1" fmla="*/ 361507 w 5178056"/>
                  <a:gd name="connsiteY1" fmla="*/ 0 h 659218"/>
                  <a:gd name="connsiteX2" fmla="*/ 5114261 w 5178056"/>
                  <a:gd name="connsiteY2" fmla="*/ 223283 h 659218"/>
                  <a:gd name="connsiteX3" fmla="*/ 5178056 w 5178056"/>
                  <a:gd name="connsiteY3" fmla="*/ 563525 h 659218"/>
                  <a:gd name="connsiteX4" fmla="*/ 0 w 5178056"/>
                  <a:gd name="connsiteY4" fmla="*/ 659218 h 659218"/>
                  <a:gd name="connsiteX5" fmla="*/ 361507 w 5178056"/>
                  <a:gd name="connsiteY5" fmla="*/ 0 h 65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8056" h="659218">
                    <a:moveTo>
                      <a:pt x="361507" y="0"/>
                    </a:moveTo>
                    <a:lnTo>
                      <a:pt x="361507" y="0"/>
                    </a:lnTo>
                    <a:lnTo>
                      <a:pt x="5114261" y="223283"/>
                    </a:lnTo>
                    <a:lnTo>
                      <a:pt x="5178056" y="563525"/>
                    </a:lnTo>
                    <a:lnTo>
                      <a:pt x="0" y="659218"/>
                    </a:lnTo>
                    <a:lnTo>
                      <a:pt x="361507"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2D03121-8D9D-BD8E-6258-286CD0CB5D8C}"/>
                  </a:ext>
                </a:extLst>
              </p:cNvPr>
              <p:cNvSpPr txBox="1"/>
              <p:nvPr/>
            </p:nvSpPr>
            <p:spPr>
              <a:xfrm>
                <a:off x="4484284" y="2639167"/>
                <a:ext cx="3185487" cy="707886"/>
              </a:xfrm>
              <a:prstGeom prst="rect">
                <a:avLst/>
              </a:prstGeom>
              <a:noFill/>
            </p:spPr>
            <p:txBody>
              <a:bodyPr wrap="none" rtlCol="0">
                <a:spAutoFit/>
              </a:bodyPr>
              <a:lstStyle/>
              <a:p>
                <a:pPr algn="l"/>
                <a:r>
                  <a:rPr lang="en-US" sz="2000" dirty="0">
                    <a:latin typeface="Times New Roman" panose="02020603050405020304" pitchFamily="18" charset="0"/>
                    <a:cs typeface="Times New Roman" panose="02020603050405020304" pitchFamily="18" charset="0"/>
                  </a:rPr>
                  <a:t>Many tiny adjustments work.</a:t>
                </a:r>
              </a:p>
              <a:p>
                <a:pPr algn="l"/>
                <a:r>
                  <a:rPr lang="en-US" sz="2000" dirty="0">
                    <a:latin typeface="Times New Roman" panose="02020603050405020304" pitchFamily="18" charset="0"/>
                    <a:cs typeface="Times New Roman" panose="02020603050405020304" pitchFamily="18" charset="0"/>
                  </a:rPr>
                  <a:t>Which is right?</a:t>
                </a:r>
              </a:p>
            </p:txBody>
          </p:sp>
        </p:grpSp>
        <p:sp>
          <p:nvSpPr>
            <p:cNvPr id="6" name="TextBox 5">
              <a:extLst>
                <a:ext uri="{FF2B5EF4-FFF2-40B4-BE49-F238E27FC236}">
                  <a16:creationId xmlns:a16="http://schemas.microsoft.com/office/drawing/2014/main" id="{8D8E3987-2187-544F-67D2-5CE0A28A3EDA}"/>
                </a:ext>
              </a:extLst>
            </p:cNvPr>
            <p:cNvSpPr txBox="1"/>
            <p:nvPr/>
          </p:nvSpPr>
          <p:spPr>
            <a:xfrm>
              <a:off x="1152371" y="2577612"/>
              <a:ext cx="3083442" cy="830997"/>
            </a:xfrm>
            <a:prstGeom prst="rect">
              <a:avLst/>
            </a:prstGeom>
            <a:noFill/>
          </p:spPr>
          <p:txBody>
            <a:bodyPr wrap="square" rtlCol="0">
              <a:spAutoFit/>
            </a:bodyPr>
            <a:lstStyle/>
            <a:p>
              <a:pPr algn="r"/>
              <a:r>
                <a:rPr lang="en-US" sz="2400" dirty="0">
                  <a:latin typeface="Times New Roman" panose="02020603050405020304" pitchFamily="18" charset="0"/>
                  <a:cs typeface="Times New Roman" panose="02020603050405020304" pitchFamily="18" charset="0"/>
                </a:rPr>
                <a:t>Adjust Newton’s inverse square law</a:t>
              </a:r>
            </a:p>
          </p:txBody>
        </p:sp>
      </p:grpSp>
    </p:spTree>
    <p:extLst>
      <p:ext uri="{BB962C8B-B14F-4D97-AF65-F5344CB8AC3E}">
        <p14:creationId xmlns:p14="http://schemas.microsoft.com/office/powerpoint/2010/main" val="175903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5B1E9-FB54-B732-81E0-FC6C9EF6BD85}"/>
              </a:ext>
            </a:extLst>
          </p:cNvPr>
          <p:cNvSpPr>
            <a:spLocks noGrp="1"/>
          </p:cNvSpPr>
          <p:nvPr>
            <p:ph type="title"/>
          </p:nvPr>
        </p:nvSpPr>
        <p:spPr>
          <a:xfrm>
            <a:off x="1323131" y="666069"/>
            <a:ext cx="2623836" cy="722894"/>
          </a:xfrm>
        </p:spPr>
        <p:txBody>
          <a:bodyPr>
            <a:normAutofit fontScale="90000"/>
          </a:bodyPr>
          <a:lstStyle/>
          <a:p>
            <a:r>
              <a:rPr lang="en-US" dirty="0"/>
              <a:t>More details</a:t>
            </a:r>
          </a:p>
        </p:txBody>
      </p:sp>
      <p:sp>
        <p:nvSpPr>
          <p:cNvPr id="3" name="Content Placeholder 2">
            <a:extLst>
              <a:ext uri="{FF2B5EF4-FFF2-40B4-BE49-F238E27FC236}">
                <a16:creationId xmlns:a16="http://schemas.microsoft.com/office/drawing/2014/main" id="{FACD0798-A503-21E1-0CC0-AED1FA092346}"/>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E49927D8-F127-2F7A-7BDC-CDE6187BC757}"/>
              </a:ext>
            </a:extLst>
          </p:cNvPr>
          <p:cNvSpPr>
            <a:spLocks noGrp="1"/>
          </p:cNvSpPr>
          <p:nvPr>
            <p:ph type="sldNum" sz="quarter" idx="12"/>
          </p:nvPr>
        </p:nvSpPr>
        <p:spPr/>
        <p:txBody>
          <a:bodyPr/>
          <a:lstStyle/>
          <a:p>
            <a:fld id="{B9304382-F642-5846-B397-678ADB7FD52A}" type="slidenum">
              <a:rPr lang="en-US" smtClean="0"/>
              <a:t>36</a:t>
            </a:fld>
            <a:endParaRPr lang="en-US"/>
          </a:p>
        </p:txBody>
      </p:sp>
      <p:pic>
        <p:nvPicPr>
          <p:cNvPr id="8" name="Picture 7">
            <a:extLst>
              <a:ext uri="{FF2B5EF4-FFF2-40B4-BE49-F238E27FC236}">
                <a16:creationId xmlns:a16="http://schemas.microsoft.com/office/drawing/2014/main" id="{16CC64F9-FD16-5DFA-A9E5-22095C94D2DD}"/>
              </a:ext>
            </a:extLst>
          </p:cNvPr>
          <p:cNvPicPr>
            <a:picLocks noChangeAspect="1"/>
          </p:cNvPicPr>
          <p:nvPr/>
        </p:nvPicPr>
        <p:blipFill>
          <a:blip r:embed="rId2"/>
          <a:stretch>
            <a:fillRect/>
          </a:stretch>
        </p:blipFill>
        <p:spPr>
          <a:xfrm>
            <a:off x="3056009" y="98909"/>
            <a:ext cx="4212891" cy="6467528"/>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03674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2C547-0209-927E-BAE8-A76E5BBD44A3}"/>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764A403B-8400-2FEA-3179-2C477917DA92}"/>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11B562-2798-58B9-6D3D-596CD985B677}"/>
              </a:ext>
            </a:extLst>
          </p:cNvPr>
          <p:cNvSpPr>
            <a:spLocks noGrp="1"/>
          </p:cNvSpPr>
          <p:nvPr>
            <p:ph type="title"/>
          </p:nvPr>
        </p:nvSpPr>
        <p:spPr>
          <a:xfrm>
            <a:off x="724829" y="1471228"/>
            <a:ext cx="5046746" cy="1325563"/>
          </a:xfrm>
        </p:spPr>
        <p:txBody>
          <a:bodyPr>
            <a:noAutofit/>
          </a:bodyPr>
          <a:lstStyle/>
          <a:p>
            <a:pPr algn="r"/>
            <a:r>
              <a:rPr lang="en-US" sz="8800" dirty="0"/>
              <a:t>Seeliger</a:t>
            </a:r>
            <a:endParaRPr lang="en-US" sz="6000" dirty="0"/>
          </a:p>
        </p:txBody>
      </p:sp>
      <p:sp>
        <p:nvSpPr>
          <p:cNvPr id="3" name="Content Placeholder 2">
            <a:extLst>
              <a:ext uri="{FF2B5EF4-FFF2-40B4-BE49-F238E27FC236}">
                <a16:creationId xmlns:a16="http://schemas.microsoft.com/office/drawing/2014/main" id="{CCEEA8D0-32A6-4CC2-2E5A-69F4BCCD5DC7}"/>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42233762-014F-A1D4-8B76-5C8D0BF05CBE}"/>
              </a:ext>
            </a:extLst>
          </p:cNvPr>
          <p:cNvSpPr>
            <a:spLocks noGrp="1"/>
          </p:cNvSpPr>
          <p:nvPr>
            <p:ph type="sldNum" sz="quarter" idx="12"/>
          </p:nvPr>
        </p:nvSpPr>
        <p:spPr/>
        <p:txBody>
          <a:bodyPr/>
          <a:lstStyle/>
          <a:p>
            <a:fld id="{B9304382-F642-5846-B397-678ADB7FD52A}" type="slidenum">
              <a:rPr lang="en-US" smtClean="0"/>
              <a:t>37</a:t>
            </a:fld>
            <a:endParaRPr lang="en-US"/>
          </a:p>
        </p:txBody>
      </p:sp>
    </p:spTree>
    <p:extLst>
      <p:ext uri="{BB962C8B-B14F-4D97-AF65-F5344CB8AC3E}">
        <p14:creationId xmlns:p14="http://schemas.microsoft.com/office/powerpoint/2010/main" val="3772763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0C78D-AA1E-20BE-E485-DD44080A8730}"/>
              </a:ext>
            </a:extLst>
          </p:cNvPr>
          <p:cNvSpPr>
            <a:spLocks noGrp="1"/>
          </p:cNvSpPr>
          <p:nvPr>
            <p:ph type="title"/>
          </p:nvPr>
        </p:nvSpPr>
        <p:spPr>
          <a:xfrm>
            <a:off x="454801" y="305738"/>
            <a:ext cx="7886700" cy="549273"/>
          </a:xfrm>
        </p:spPr>
        <p:txBody>
          <a:bodyPr>
            <a:normAutofit fontScale="90000"/>
          </a:bodyPr>
          <a:lstStyle/>
          <a:p>
            <a:r>
              <a:rPr lang="en-US" dirty="0"/>
              <a:t>Exponential decay</a:t>
            </a:r>
            <a:r>
              <a:rPr lang="en-US" sz="3600" dirty="0"/>
              <a:t> of gravitational force</a:t>
            </a:r>
            <a:endParaRPr lang="en-US" dirty="0"/>
          </a:p>
        </p:txBody>
      </p:sp>
      <p:sp>
        <p:nvSpPr>
          <p:cNvPr id="3" name="Content Placeholder 2">
            <a:extLst>
              <a:ext uri="{FF2B5EF4-FFF2-40B4-BE49-F238E27FC236}">
                <a16:creationId xmlns:a16="http://schemas.microsoft.com/office/drawing/2014/main" id="{6D8292DE-C3D2-D4D4-DB36-BFC6E8585F1A}"/>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2C3030E6-8C74-3237-9822-E7D3ACBEE5C1}"/>
              </a:ext>
            </a:extLst>
          </p:cNvPr>
          <p:cNvSpPr>
            <a:spLocks noGrp="1"/>
          </p:cNvSpPr>
          <p:nvPr>
            <p:ph type="sldNum" sz="quarter" idx="12"/>
          </p:nvPr>
        </p:nvSpPr>
        <p:spPr/>
        <p:txBody>
          <a:bodyPr/>
          <a:lstStyle/>
          <a:p>
            <a:fld id="{B9304382-F642-5846-B397-678ADB7FD52A}" type="slidenum">
              <a:rPr lang="en-US" smtClean="0"/>
              <a:t>38</a:t>
            </a:fld>
            <a:endParaRPr lang="en-US"/>
          </a:p>
        </p:txBody>
      </p:sp>
      <p:pic>
        <p:nvPicPr>
          <p:cNvPr id="5" name="Picture 4">
            <a:extLst>
              <a:ext uri="{FF2B5EF4-FFF2-40B4-BE49-F238E27FC236}">
                <a16:creationId xmlns:a16="http://schemas.microsoft.com/office/drawing/2014/main" id="{9B033485-A4BE-4A35-9501-E552E06A7271}"/>
              </a:ext>
            </a:extLst>
          </p:cNvPr>
          <p:cNvPicPr>
            <a:picLocks noChangeAspect="1"/>
          </p:cNvPicPr>
          <p:nvPr/>
        </p:nvPicPr>
        <p:blipFill>
          <a:blip r:embed="rId2"/>
          <a:stretch>
            <a:fillRect/>
          </a:stretch>
        </p:blipFill>
        <p:spPr>
          <a:xfrm>
            <a:off x="454801" y="1031358"/>
            <a:ext cx="5386369" cy="5178056"/>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14" name="Group 13">
            <a:extLst>
              <a:ext uri="{FF2B5EF4-FFF2-40B4-BE49-F238E27FC236}">
                <a16:creationId xmlns:a16="http://schemas.microsoft.com/office/drawing/2014/main" id="{9D1FC4DA-A7B7-F27C-DE61-EF2F8EFE9C17}"/>
              </a:ext>
            </a:extLst>
          </p:cNvPr>
          <p:cNvGrpSpPr/>
          <p:nvPr/>
        </p:nvGrpSpPr>
        <p:grpSpPr>
          <a:xfrm>
            <a:off x="613317" y="4023951"/>
            <a:ext cx="8311645" cy="1997708"/>
            <a:chOff x="613317" y="4023951"/>
            <a:chExt cx="8311645" cy="1997708"/>
          </a:xfrm>
        </p:grpSpPr>
        <p:sp>
          <p:nvSpPr>
            <p:cNvPr id="13" name="Freeform 12">
              <a:extLst>
                <a:ext uri="{FF2B5EF4-FFF2-40B4-BE49-F238E27FC236}">
                  <a16:creationId xmlns:a16="http://schemas.microsoft.com/office/drawing/2014/main" id="{5BF51DBA-29BA-B1EA-0CB2-7EAD88F426D2}"/>
                </a:ext>
              </a:extLst>
            </p:cNvPr>
            <p:cNvSpPr/>
            <p:nvPr/>
          </p:nvSpPr>
          <p:spPr>
            <a:xfrm>
              <a:off x="613317" y="4170556"/>
              <a:ext cx="8017727" cy="1851103"/>
            </a:xfrm>
            <a:custGeom>
              <a:avLst/>
              <a:gdLst>
                <a:gd name="connsiteX0" fmla="*/ 33454 w 8017727"/>
                <a:gd name="connsiteY0" fmla="*/ 245327 h 1851103"/>
                <a:gd name="connsiteX1" fmla="*/ 100361 w 8017727"/>
                <a:gd name="connsiteY1" fmla="*/ 245327 h 1851103"/>
                <a:gd name="connsiteX2" fmla="*/ 8017727 w 8017727"/>
                <a:gd name="connsiteY2" fmla="*/ 0 h 1851103"/>
                <a:gd name="connsiteX3" fmla="*/ 7850459 w 8017727"/>
                <a:gd name="connsiteY3" fmla="*/ 1851103 h 1851103"/>
                <a:gd name="connsiteX4" fmla="*/ 0 w 8017727"/>
                <a:gd name="connsiteY4" fmla="*/ 903249 h 1851103"/>
                <a:gd name="connsiteX5" fmla="*/ 33454 w 8017727"/>
                <a:gd name="connsiteY5" fmla="*/ 245327 h 185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17727" h="1851103">
                  <a:moveTo>
                    <a:pt x="33454" y="245327"/>
                  </a:moveTo>
                  <a:lnTo>
                    <a:pt x="100361" y="245327"/>
                  </a:lnTo>
                  <a:lnTo>
                    <a:pt x="8017727" y="0"/>
                  </a:lnTo>
                  <a:lnTo>
                    <a:pt x="7850459" y="1851103"/>
                  </a:lnTo>
                  <a:lnTo>
                    <a:pt x="0" y="903249"/>
                  </a:lnTo>
                  <a:lnTo>
                    <a:pt x="33454" y="245327"/>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BEEC35A-D716-8F49-A343-FB5010CDE74C}"/>
                </a:ext>
              </a:extLst>
            </p:cNvPr>
            <p:cNvSpPr txBox="1"/>
            <p:nvPr/>
          </p:nvSpPr>
          <p:spPr>
            <a:xfrm>
              <a:off x="6157266" y="4023951"/>
              <a:ext cx="2767696" cy="1938992"/>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Infinite integrals for gravitational potential, force and tidal force become finite.</a:t>
              </a:r>
            </a:p>
          </p:txBody>
        </p:sp>
      </p:grpSp>
      <p:grpSp>
        <p:nvGrpSpPr>
          <p:cNvPr id="12" name="Group 11">
            <a:extLst>
              <a:ext uri="{FF2B5EF4-FFF2-40B4-BE49-F238E27FC236}">
                <a16:creationId xmlns:a16="http://schemas.microsoft.com/office/drawing/2014/main" id="{BE5899C3-0FD6-A1ED-B1A2-402A124D2268}"/>
              </a:ext>
            </a:extLst>
          </p:cNvPr>
          <p:cNvGrpSpPr/>
          <p:nvPr/>
        </p:nvGrpSpPr>
        <p:grpSpPr>
          <a:xfrm>
            <a:off x="2107580" y="959005"/>
            <a:ext cx="6952376" cy="3010829"/>
            <a:chOff x="2107580" y="959005"/>
            <a:chExt cx="6952376" cy="3010829"/>
          </a:xfrm>
        </p:grpSpPr>
        <p:sp>
          <p:nvSpPr>
            <p:cNvPr id="11" name="Freeform 10">
              <a:extLst>
                <a:ext uri="{FF2B5EF4-FFF2-40B4-BE49-F238E27FC236}">
                  <a16:creationId xmlns:a16="http://schemas.microsoft.com/office/drawing/2014/main" id="{E1BC7228-833E-B407-9DB1-E21E6FD7C927}"/>
                </a:ext>
              </a:extLst>
            </p:cNvPr>
            <p:cNvSpPr/>
            <p:nvPr/>
          </p:nvSpPr>
          <p:spPr>
            <a:xfrm>
              <a:off x="2107580" y="959005"/>
              <a:ext cx="6768791" cy="3010829"/>
            </a:xfrm>
            <a:custGeom>
              <a:avLst/>
              <a:gdLst>
                <a:gd name="connsiteX0" fmla="*/ 66908 w 6768791"/>
                <a:gd name="connsiteY0" fmla="*/ 1683834 h 3010829"/>
                <a:gd name="connsiteX1" fmla="*/ 6768791 w 6768791"/>
                <a:gd name="connsiteY1" fmla="*/ 0 h 3010829"/>
                <a:gd name="connsiteX2" fmla="*/ 6746488 w 6768791"/>
                <a:gd name="connsiteY2" fmla="*/ 3010829 h 3010829"/>
                <a:gd name="connsiteX3" fmla="*/ 0 w 6768791"/>
                <a:gd name="connsiteY3" fmla="*/ 2174488 h 3010829"/>
                <a:gd name="connsiteX4" fmla="*/ 66908 w 6768791"/>
                <a:gd name="connsiteY4" fmla="*/ 1683834 h 3010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8791" h="3010829">
                  <a:moveTo>
                    <a:pt x="66908" y="1683834"/>
                  </a:moveTo>
                  <a:lnTo>
                    <a:pt x="6768791" y="0"/>
                  </a:lnTo>
                  <a:lnTo>
                    <a:pt x="6746488" y="3010829"/>
                  </a:lnTo>
                  <a:lnTo>
                    <a:pt x="0" y="2174488"/>
                  </a:lnTo>
                  <a:lnTo>
                    <a:pt x="66908" y="1683834"/>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E82431E-DB92-9F2B-78EA-BE150DBBA129}"/>
                </a:ext>
              </a:extLst>
            </p:cNvPr>
            <p:cNvSpPr txBox="1"/>
            <p:nvPr/>
          </p:nvSpPr>
          <p:spPr>
            <a:xfrm>
              <a:off x="6157266" y="2731676"/>
              <a:ext cx="2902690" cy="95410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Add factor </a:t>
              </a:r>
              <a:r>
                <a:rPr lang="en-US" sz="3200" dirty="0">
                  <a:latin typeface="Times New Roman" panose="02020603050405020304" pitchFamily="18" charset="0"/>
                  <a:cs typeface="Times New Roman" panose="02020603050405020304" pitchFamily="18" charset="0"/>
                </a:rPr>
                <a:t>e</a:t>
              </a:r>
              <a:r>
                <a:rPr lang="en-US" sz="3200" baseline="30000" dirty="0">
                  <a:latin typeface="Times New Roman" panose="02020603050405020304" pitchFamily="18" charset="0"/>
                  <a:cs typeface="Times New Roman" panose="02020603050405020304" pitchFamily="18" charset="0"/>
                </a:rPr>
                <a:t>-</a:t>
              </a:r>
              <a:r>
                <a:rPr lang="en-US" sz="3200" baseline="30000" dirty="0" err="1">
                  <a:latin typeface="Symbol" pitchFamily="2" charset="2"/>
                  <a:cs typeface="Times New Roman" panose="02020603050405020304" pitchFamily="18" charset="0"/>
                </a:rPr>
                <a:t>l</a:t>
              </a:r>
              <a:r>
                <a:rPr lang="en-US" sz="3200" baseline="30000" dirty="0" err="1">
                  <a:latin typeface="Times New Roman" panose="02020603050405020304" pitchFamily="18" charset="0"/>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 to the inverse square law</a:t>
              </a:r>
              <a:endParaRPr lang="en-US" sz="2400" baseline="30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62F594B-F124-BFA3-1982-38ABAA369A79}"/>
                </a:ext>
              </a:extLst>
            </p:cNvPr>
            <p:cNvSpPr txBox="1"/>
            <p:nvPr/>
          </p:nvSpPr>
          <p:spPr>
            <a:xfrm>
              <a:off x="6122020" y="1193179"/>
              <a:ext cx="2937936"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Very slight absorption of gravitational force by space.</a:t>
              </a:r>
            </a:p>
          </p:txBody>
        </p:sp>
        <p:sp>
          <p:nvSpPr>
            <p:cNvPr id="10" name="Down Arrow 9">
              <a:extLst>
                <a:ext uri="{FF2B5EF4-FFF2-40B4-BE49-F238E27FC236}">
                  <a16:creationId xmlns:a16="http://schemas.microsoft.com/office/drawing/2014/main" id="{7DB2250B-A268-0B64-4E0D-2110DCE8C2B5}"/>
                </a:ext>
              </a:extLst>
            </p:cNvPr>
            <p:cNvSpPr/>
            <p:nvPr/>
          </p:nvSpPr>
          <p:spPr>
            <a:xfrm>
              <a:off x="6724185" y="2393508"/>
              <a:ext cx="345687" cy="468351"/>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713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21819-9C5C-0475-B97F-7CB31604BA43}"/>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6CB6DD04-71C4-A672-9DAD-3AB76CB057C9}"/>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F16F41-1CA4-3631-3BEF-6B28794AAE53}"/>
              </a:ext>
            </a:extLst>
          </p:cNvPr>
          <p:cNvSpPr>
            <a:spLocks noGrp="1"/>
          </p:cNvSpPr>
          <p:nvPr>
            <p:ph type="title"/>
          </p:nvPr>
        </p:nvSpPr>
        <p:spPr>
          <a:xfrm>
            <a:off x="724829" y="1471228"/>
            <a:ext cx="5046746" cy="1325563"/>
          </a:xfrm>
        </p:spPr>
        <p:txBody>
          <a:bodyPr>
            <a:noAutofit/>
          </a:bodyPr>
          <a:lstStyle/>
          <a:p>
            <a:pPr algn="r"/>
            <a:r>
              <a:rPr lang="en-US" sz="8800" dirty="0"/>
              <a:t>Einstein 1917</a:t>
            </a:r>
            <a:endParaRPr lang="en-US" sz="6000" dirty="0"/>
          </a:p>
        </p:txBody>
      </p:sp>
      <p:sp>
        <p:nvSpPr>
          <p:cNvPr id="3" name="Content Placeholder 2">
            <a:extLst>
              <a:ext uri="{FF2B5EF4-FFF2-40B4-BE49-F238E27FC236}">
                <a16:creationId xmlns:a16="http://schemas.microsoft.com/office/drawing/2014/main" id="{3BDCBD4C-A29C-ACB4-9008-D26D57188240}"/>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A60DF60-9787-6D92-511A-DEFC9213666D}"/>
              </a:ext>
            </a:extLst>
          </p:cNvPr>
          <p:cNvSpPr>
            <a:spLocks noGrp="1"/>
          </p:cNvSpPr>
          <p:nvPr>
            <p:ph type="sldNum" sz="quarter" idx="12"/>
          </p:nvPr>
        </p:nvSpPr>
        <p:spPr/>
        <p:txBody>
          <a:bodyPr/>
          <a:lstStyle/>
          <a:p>
            <a:fld id="{B9304382-F642-5846-B397-678ADB7FD52A}" type="slidenum">
              <a:rPr lang="en-US" smtClean="0"/>
              <a:t>39</a:t>
            </a:fld>
            <a:endParaRPr lang="en-US"/>
          </a:p>
        </p:txBody>
      </p:sp>
    </p:spTree>
    <p:extLst>
      <p:ext uri="{BB962C8B-B14F-4D97-AF65-F5344CB8AC3E}">
        <p14:creationId xmlns:p14="http://schemas.microsoft.com/office/powerpoint/2010/main" val="1994058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3452A-2A73-C113-489E-C1F834ED7B9A}"/>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AD15552C-4CA7-DF4B-464A-AB255741E371}"/>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188A3B-0824-9B59-78C5-2F39377B0BF9}"/>
              </a:ext>
            </a:extLst>
          </p:cNvPr>
          <p:cNvSpPr>
            <a:spLocks noGrp="1"/>
          </p:cNvSpPr>
          <p:nvPr>
            <p:ph type="title"/>
          </p:nvPr>
        </p:nvSpPr>
        <p:spPr>
          <a:xfrm>
            <a:off x="1553135" y="1716555"/>
            <a:ext cx="4514850" cy="1325563"/>
          </a:xfrm>
        </p:spPr>
        <p:txBody>
          <a:bodyPr>
            <a:normAutofit fontScale="90000"/>
          </a:bodyPr>
          <a:lstStyle/>
          <a:p>
            <a:pPr algn="r"/>
            <a:r>
              <a:rPr lang="en-US" sz="6700" dirty="0"/>
              <a:t>Newton on cosmology</a:t>
            </a:r>
            <a:endParaRPr lang="en-US" dirty="0"/>
          </a:p>
        </p:txBody>
      </p:sp>
      <p:sp>
        <p:nvSpPr>
          <p:cNvPr id="3" name="Content Placeholder 2">
            <a:extLst>
              <a:ext uri="{FF2B5EF4-FFF2-40B4-BE49-F238E27FC236}">
                <a16:creationId xmlns:a16="http://schemas.microsoft.com/office/drawing/2014/main" id="{BF78FF89-546E-7DCF-23F9-144EF740F150}"/>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7F40E20C-FA4B-8FA3-752F-7CF944FE7356}"/>
              </a:ext>
            </a:extLst>
          </p:cNvPr>
          <p:cNvSpPr>
            <a:spLocks noGrp="1"/>
          </p:cNvSpPr>
          <p:nvPr>
            <p:ph type="sldNum" sz="quarter" idx="12"/>
          </p:nvPr>
        </p:nvSpPr>
        <p:spPr/>
        <p:txBody>
          <a:bodyPr/>
          <a:lstStyle/>
          <a:p>
            <a:fld id="{B9304382-F642-5846-B397-678ADB7FD52A}" type="slidenum">
              <a:rPr lang="en-US" smtClean="0"/>
              <a:t>4</a:t>
            </a:fld>
            <a:endParaRPr lang="en-US"/>
          </a:p>
        </p:txBody>
      </p:sp>
    </p:spTree>
    <p:extLst>
      <p:ext uri="{BB962C8B-B14F-4D97-AF65-F5344CB8AC3E}">
        <p14:creationId xmlns:p14="http://schemas.microsoft.com/office/powerpoint/2010/main" val="1495681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A19AB-BF21-3C55-BD77-6F893A50CBF8}"/>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A4C1316A-14B3-98CF-4CDE-21537CCB48D4}"/>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5AA63B5B-A2DF-05B3-B4F1-4C6113347FD8}"/>
              </a:ext>
            </a:extLst>
          </p:cNvPr>
          <p:cNvSpPr>
            <a:spLocks noGrp="1"/>
          </p:cNvSpPr>
          <p:nvPr>
            <p:ph type="sldNum" sz="quarter" idx="12"/>
          </p:nvPr>
        </p:nvSpPr>
        <p:spPr/>
        <p:txBody>
          <a:bodyPr/>
          <a:lstStyle/>
          <a:p>
            <a:fld id="{B9304382-F642-5846-B397-678ADB7FD52A}" type="slidenum">
              <a:rPr lang="en-US" smtClean="0"/>
              <a:t>40</a:t>
            </a:fld>
            <a:endParaRPr lang="en-US"/>
          </a:p>
        </p:txBody>
      </p:sp>
      <p:pic>
        <p:nvPicPr>
          <p:cNvPr id="7" name="Picture 6">
            <a:extLst>
              <a:ext uri="{FF2B5EF4-FFF2-40B4-BE49-F238E27FC236}">
                <a16:creationId xmlns:a16="http://schemas.microsoft.com/office/drawing/2014/main" id="{B17A6D45-ED50-F35B-FC46-0CAF4830DC9B}"/>
              </a:ext>
            </a:extLst>
          </p:cNvPr>
          <p:cNvPicPr>
            <a:picLocks noChangeAspect="1"/>
          </p:cNvPicPr>
          <p:nvPr/>
        </p:nvPicPr>
        <p:blipFill>
          <a:blip r:embed="rId2"/>
          <a:stretch>
            <a:fillRect/>
          </a:stretch>
        </p:blipFill>
        <p:spPr>
          <a:xfrm>
            <a:off x="285750" y="365126"/>
            <a:ext cx="4665391" cy="6377398"/>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CC3F9363-DBD6-24C2-9285-38768DFEF62E}"/>
              </a:ext>
            </a:extLst>
          </p:cNvPr>
          <p:cNvGrpSpPr/>
          <p:nvPr/>
        </p:nvGrpSpPr>
        <p:grpSpPr>
          <a:xfrm>
            <a:off x="1862254" y="512956"/>
            <a:ext cx="6519280" cy="2185639"/>
            <a:chOff x="1862254" y="512956"/>
            <a:chExt cx="6519280" cy="2185639"/>
          </a:xfrm>
        </p:grpSpPr>
        <p:sp>
          <p:nvSpPr>
            <p:cNvPr id="8" name="TextBox 7">
              <a:extLst>
                <a:ext uri="{FF2B5EF4-FFF2-40B4-BE49-F238E27FC236}">
                  <a16:creationId xmlns:a16="http://schemas.microsoft.com/office/drawing/2014/main" id="{9824D099-C583-46CE-10B5-64CB2E90CC45}"/>
                </a:ext>
              </a:extLst>
            </p:cNvPr>
            <p:cNvSpPr txBox="1"/>
            <p:nvPr/>
          </p:nvSpPr>
          <p:spPr>
            <a:xfrm>
              <a:off x="5441794" y="712850"/>
              <a:ext cx="2939740" cy="1938992"/>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Poisson’s equation is the field version of Newton’s inverse square law for gravitational force.</a:t>
              </a:r>
            </a:p>
          </p:txBody>
        </p:sp>
        <p:sp>
          <p:nvSpPr>
            <p:cNvPr id="11" name="Freeform 10">
              <a:extLst>
                <a:ext uri="{FF2B5EF4-FFF2-40B4-BE49-F238E27FC236}">
                  <a16:creationId xmlns:a16="http://schemas.microsoft.com/office/drawing/2014/main" id="{A4BDC523-097B-F004-06EE-0F2F4112306B}"/>
                </a:ext>
              </a:extLst>
            </p:cNvPr>
            <p:cNvSpPr/>
            <p:nvPr/>
          </p:nvSpPr>
          <p:spPr>
            <a:xfrm>
              <a:off x="1862254" y="512956"/>
              <a:ext cx="6255834" cy="2185639"/>
            </a:xfrm>
            <a:custGeom>
              <a:avLst/>
              <a:gdLst>
                <a:gd name="connsiteX0" fmla="*/ 0 w 6255834"/>
                <a:gd name="connsiteY0" fmla="*/ 1115122 h 2185639"/>
                <a:gd name="connsiteX1" fmla="*/ 6255834 w 6255834"/>
                <a:gd name="connsiteY1" fmla="*/ 0 h 2185639"/>
                <a:gd name="connsiteX2" fmla="*/ 6088566 w 6255834"/>
                <a:gd name="connsiteY2" fmla="*/ 2185639 h 2185639"/>
                <a:gd name="connsiteX3" fmla="*/ 66907 w 6255834"/>
                <a:gd name="connsiteY3" fmla="*/ 1460810 h 2185639"/>
                <a:gd name="connsiteX4" fmla="*/ 0 w 6255834"/>
                <a:gd name="connsiteY4" fmla="*/ 1115122 h 218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5834" h="2185639">
                  <a:moveTo>
                    <a:pt x="0" y="1115122"/>
                  </a:moveTo>
                  <a:lnTo>
                    <a:pt x="6255834" y="0"/>
                  </a:lnTo>
                  <a:lnTo>
                    <a:pt x="6088566" y="2185639"/>
                  </a:lnTo>
                  <a:lnTo>
                    <a:pt x="66907" y="1460810"/>
                  </a:lnTo>
                  <a:lnTo>
                    <a:pt x="0" y="1115122"/>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BF12E3B5-E76F-4311-35A4-1419B511C3A2}"/>
              </a:ext>
            </a:extLst>
          </p:cNvPr>
          <p:cNvGrpSpPr/>
          <p:nvPr/>
        </p:nvGrpSpPr>
        <p:grpSpPr>
          <a:xfrm>
            <a:off x="5218771" y="2943922"/>
            <a:ext cx="3798532" cy="3612995"/>
            <a:chOff x="5218771" y="2943922"/>
            <a:chExt cx="3798532" cy="3612995"/>
          </a:xfrm>
        </p:grpSpPr>
        <p:sp>
          <p:nvSpPr>
            <p:cNvPr id="15" name="Freeform 14">
              <a:extLst>
                <a:ext uri="{FF2B5EF4-FFF2-40B4-BE49-F238E27FC236}">
                  <a16:creationId xmlns:a16="http://schemas.microsoft.com/office/drawing/2014/main" id="{C216F4EC-9A37-B5DB-9DBC-B5A2BE09C7CD}"/>
                </a:ext>
              </a:extLst>
            </p:cNvPr>
            <p:cNvSpPr/>
            <p:nvPr/>
          </p:nvSpPr>
          <p:spPr>
            <a:xfrm>
              <a:off x="5218771" y="2943922"/>
              <a:ext cx="3401122" cy="3612995"/>
            </a:xfrm>
            <a:custGeom>
              <a:avLst/>
              <a:gdLst>
                <a:gd name="connsiteX0" fmla="*/ 234175 w 3401122"/>
                <a:gd name="connsiteY0" fmla="*/ 0 h 3612995"/>
                <a:gd name="connsiteX1" fmla="*/ 3401122 w 3401122"/>
                <a:gd name="connsiteY1" fmla="*/ 167268 h 3612995"/>
                <a:gd name="connsiteX2" fmla="*/ 3278458 w 3401122"/>
                <a:gd name="connsiteY2" fmla="*/ 3612995 h 3612995"/>
                <a:gd name="connsiteX3" fmla="*/ 0 w 3401122"/>
                <a:gd name="connsiteY3" fmla="*/ 3412273 h 3612995"/>
                <a:gd name="connsiteX4" fmla="*/ 234175 w 3401122"/>
                <a:gd name="connsiteY4" fmla="*/ 0 h 361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1122" h="3612995">
                  <a:moveTo>
                    <a:pt x="234175" y="0"/>
                  </a:moveTo>
                  <a:lnTo>
                    <a:pt x="3401122" y="167268"/>
                  </a:lnTo>
                  <a:lnTo>
                    <a:pt x="3278458" y="3612995"/>
                  </a:lnTo>
                  <a:lnTo>
                    <a:pt x="0" y="3412273"/>
                  </a:lnTo>
                  <a:lnTo>
                    <a:pt x="234175"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1C862F7-79FE-67C1-F3DA-168C9FCC72BA}"/>
                </a:ext>
              </a:extLst>
            </p:cNvPr>
            <p:cNvGrpSpPr/>
            <p:nvPr/>
          </p:nvGrpSpPr>
          <p:grpSpPr>
            <a:xfrm>
              <a:off x="5441794" y="3222702"/>
              <a:ext cx="3575509" cy="3101673"/>
              <a:chOff x="5441794" y="3222702"/>
              <a:chExt cx="3575509" cy="3101673"/>
            </a:xfrm>
          </p:grpSpPr>
          <p:sp>
            <p:nvSpPr>
              <p:cNvPr id="9" name="TextBox 8">
                <a:extLst>
                  <a:ext uri="{FF2B5EF4-FFF2-40B4-BE49-F238E27FC236}">
                    <a16:creationId xmlns:a16="http://schemas.microsoft.com/office/drawing/2014/main" id="{002A4937-1792-F546-9F7E-959F0751A784}"/>
                  </a:ext>
                </a:extLst>
              </p:cNvPr>
              <p:cNvSpPr txBox="1"/>
              <p:nvPr/>
            </p:nvSpPr>
            <p:spPr>
              <a:xfrm>
                <a:off x="5441794" y="3222702"/>
                <a:ext cx="3416455" cy="1569660"/>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Uniform matter distribution </a:t>
                </a:r>
                <a:r>
                  <a:rPr lang="en-US" sz="2000" dirty="0">
                    <a:latin typeface="Times New Roman" panose="02020603050405020304" pitchFamily="18" charset="0"/>
                    <a:cs typeface="Times New Roman" panose="02020603050405020304" pitchFamily="18" charset="0"/>
                  </a:rPr>
                  <a:t>(</a:t>
                </a:r>
                <a:r>
                  <a:rPr lang="en-US" sz="2000" dirty="0">
                    <a:latin typeface="Symbol" pitchFamily="2" charset="2"/>
                    <a:cs typeface="Times New Roman" panose="02020603050405020304" pitchFamily="18" charset="0"/>
                  </a:rPr>
                  <a:t>r</a:t>
                </a:r>
                <a:r>
                  <a:rPr lang="en-US" sz="2000" dirty="0">
                    <a:latin typeface="Times New Roman" panose="02020603050405020304" pitchFamily="18" charset="0"/>
                    <a:cs typeface="Times New Roman" panose="02020603050405020304" pitchFamily="18" charset="0"/>
                  </a:rPr>
                  <a:t> = constant&gt;0)</a:t>
                </a:r>
                <a:r>
                  <a:rPr lang="en-US" sz="2400" dirty="0">
                    <a:latin typeface="Times New Roman" panose="02020603050405020304" pitchFamily="18" charset="0"/>
                    <a:cs typeface="Times New Roman" panose="02020603050405020304" pitchFamily="18" charset="0"/>
                  </a:rPr>
                  <a:t> does not allow a solution </a:t>
                </a:r>
                <a:r>
                  <a:rPr lang="en-US" sz="2400" dirty="0">
                    <a:latin typeface="Symbol" pitchFamily="2" charset="2"/>
                    <a:cs typeface="Times New Roman" panose="02020603050405020304" pitchFamily="18" charset="0"/>
                  </a:rPr>
                  <a:t>f</a:t>
                </a:r>
                <a:r>
                  <a:rPr lang="en-US" sz="2400" dirty="0">
                    <a:latin typeface="Times New Roman" panose="02020603050405020304" pitchFamily="18" charset="0"/>
                    <a:cs typeface="Times New Roman" panose="02020603050405020304" pitchFamily="18" charset="0"/>
                  </a:rPr>
                  <a:t> = constant.</a:t>
                </a:r>
              </a:p>
            </p:txBody>
          </p:sp>
          <p:sp>
            <p:nvSpPr>
              <p:cNvPr id="10" name="TextBox 9">
                <a:extLst>
                  <a:ext uri="{FF2B5EF4-FFF2-40B4-BE49-F238E27FC236}">
                    <a16:creationId xmlns:a16="http://schemas.microsoft.com/office/drawing/2014/main" id="{10ECC83A-F9BC-12E8-BB76-3271E3F69D8B}"/>
                  </a:ext>
                </a:extLst>
              </p:cNvPr>
              <p:cNvSpPr txBox="1"/>
              <p:nvPr/>
            </p:nvSpPr>
            <p:spPr>
              <a:xfrm>
                <a:off x="5441794" y="5493378"/>
                <a:ext cx="3575509"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Radially symmetric solution is </a:t>
                </a:r>
                <a:r>
                  <a:rPr lang="en-US" sz="2400" dirty="0">
                    <a:latin typeface="Symbol" pitchFamily="2" charset="2"/>
                    <a:cs typeface="Times New Roman" panose="02020603050405020304" pitchFamily="18" charset="0"/>
                  </a:rPr>
                  <a:t>f</a:t>
                </a:r>
                <a:r>
                  <a:rPr lang="en-US" sz="2400" dirty="0">
                    <a:latin typeface="Times New Roman" panose="02020603050405020304" pitchFamily="18" charset="0"/>
                    <a:cs typeface="Times New Roman" panose="02020603050405020304" pitchFamily="18" charset="0"/>
                  </a:rPr>
                  <a:t> = 2</a:t>
                </a:r>
                <a:r>
                  <a:rPr lang="en-US" sz="2400" dirty="0">
                    <a:latin typeface="Symbol" pitchFamily="2" charset="2"/>
                    <a:cs typeface="Times New Roman" panose="02020603050405020304" pitchFamily="18" charset="0"/>
                  </a:rPr>
                  <a:t>p</a:t>
                </a:r>
                <a:r>
                  <a:rPr lang="en-US" sz="2400" dirty="0">
                    <a:latin typeface="Times New Roman" panose="02020603050405020304" pitchFamily="18" charset="0"/>
                    <a:cs typeface="Times New Roman" panose="02020603050405020304" pitchFamily="18" charset="0"/>
                  </a:rPr>
                  <a:t>K</a:t>
                </a:r>
                <a:r>
                  <a:rPr lang="en-US" sz="2400" dirty="0">
                    <a:latin typeface="Symbol" pitchFamily="2" charset="2"/>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r</a:t>
                </a:r>
                <a:r>
                  <a:rPr lang="en-US" sz="2400" baseline="30000" dirty="0">
                    <a:latin typeface="Times New Roman" panose="02020603050405020304" pitchFamily="18" charset="0"/>
                    <a:cs typeface="Times New Roman" panose="02020603050405020304" pitchFamily="18" charset="0"/>
                  </a:rPr>
                  <a:t>2</a:t>
                </a:r>
              </a:p>
            </p:txBody>
          </p:sp>
          <p:sp>
            <p:nvSpPr>
              <p:cNvPr id="13" name="Down Arrow 12">
                <a:extLst>
                  <a:ext uri="{FF2B5EF4-FFF2-40B4-BE49-F238E27FC236}">
                    <a16:creationId xmlns:a16="http://schemas.microsoft.com/office/drawing/2014/main" id="{C8EEFF0C-1E46-682C-B3D2-A1FDCD00A62B}"/>
                  </a:ext>
                </a:extLst>
              </p:cNvPr>
              <p:cNvSpPr/>
              <p:nvPr/>
            </p:nvSpPr>
            <p:spPr>
              <a:xfrm>
                <a:off x="6110868" y="4895385"/>
                <a:ext cx="501805" cy="597993"/>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4594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3F44-7AFB-3974-4149-87F74069ED41}"/>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B224D584-6A43-7127-7CE9-FB16F1362B0E}"/>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AB91000E-1DDF-25A7-3D3A-5FE11BF9D534}"/>
              </a:ext>
            </a:extLst>
          </p:cNvPr>
          <p:cNvSpPr>
            <a:spLocks noGrp="1"/>
          </p:cNvSpPr>
          <p:nvPr>
            <p:ph type="sldNum" sz="quarter" idx="12"/>
          </p:nvPr>
        </p:nvSpPr>
        <p:spPr/>
        <p:txBody>
          <a:bodyPr/>
          <a:lstStyle/>
          <a:p>
            <a:fld id="{B9304382-F642-5846-B397-678ADB7FD52A}" type="slidenum">
              <a:rPr lang="en-US" smtClean="0"/>
              <a:t>41</a:t>
            </a:fld>
            <a:endParaRPr lang="en-US"/>
          </a:p>
        </p:txBody>
      </p:sp>
      <p:pic>
        <p:nvPicPr>
          <p:cNvPr id="8" name="Picture 7">
            <a:extLst>
              <a:ext uri="{FF2B5EF4-FFF2-40B4-BE49-F238E27FC236}">
                <a16:creationId xmlns:a16="http://schemas.microsoft.com/office/drawing/2014/main" id="{810EF617-7A1F-6FCA-C10F-EBC97AA541E2}"/>
              </a:ext>
            </a:extLst>
          </p:cNvPr>
          <p:cNvPicPr>
            <a:picLocks noChangeAspect="1"/>
          </p:cNvPicPr>
          <p:nvPr/>
        </p:nvPicPr>
        <p:blipFill>
          <a:blip r:embed="rId2"/>
          <a:stretch>
            <a:fillRect/>
          </a:stretch>
        </p:blipFill>
        <p:spPr>
          <a:xfrm>
            <a:off x="285750" y="171083"/>
            <a:ext cx="3884806" cy="6419165"/>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20" name="Group 19">
            <a:extLst>
              <a:ext uri="{FF2B5EF4-FFF2-40B4-BE49-F238E27FC236}">
                <a16:creationId xmlns:a16="http://schemas.microsoft.com/office/drawing/2014/main" id="{5855639D-7F92-8C18-6B0C-4DD8E42D9C19}"/>
              </a:ext>
            </a:extLst>
          </p:cNvPr>
          <p:cNvGrpSpPr/>
          <p:nvPr/>
        </p:nvGrpSpPr>
        <p:grpSpPr>
          <a:xfrm>
            <a:off x="4538546" y="3025425"/>
            <a:ext cx="4025591" cy="3152351"/>
            <a:chOff x="4538546" y="3025425"/>
            <a:chExt cx="4025591" cy="3152351"/>
          </a:xfrm>
        </p:grpSpPr>
        <p:sp>
          <p:nvSpPr>
            <p:cNvPr id="19" name="Freeform 18">
              <a:extLst>
                <a:ext uri="{FF2B5EF4-FFF2-40B4-BE49-F238E27FC236}">
                  <a16:creationId xmlns:a16="http://schemas.microsoft.com/office/drawing/2014/main" id="{424E67A5-88C6-E145-6C15-B512EB9DAC13}"/>
                </a:ext>
              </a:extLst>
            </p:cNvPr>
            <p:cNvSpPr/>
            <p:nvPr/>
          </p:nvSpPr>
          <p:spPr>
            <a:xfrm>
              <a:off x="4538546" y="3624146"/>
              <a:ext cx="4025591" cy="2553630"/>
            </a:xfrm>
            <a:custGeom>
              <a:avLst/>
              <a:gdLst>
                <a:gd name="connsiteX0" fmla="*/ 0 w 4025591"/>
                <a:gd name="connsiteY0" fmla="*/ 0 h 2553630"/>
                <a:gd name="connsiteX1" fmla="*/ 4025591 w 4025591"/>
                <a:gd name="connsiteY1" fmla="*/ 122664 h 2553630"/>
                <a:gd name="connsiteX2" fmla="*/ 3925230 w 4025591"/>
                <a:gd name="connsiteY2" fmla="*/ 2553630 h 2553630"/>
                <a:gd name="connsiteX3" fmla="*/ 44605 w 4025591"/>
                <a:gd name="connsiteY3" fmla="*/ 2352908 h 2553630"/>
                <a:gd name="connsiteX4" fmla="*/ 0 w 4025591"/>
                <a:gd name="connsiteY4" fmla="*/ 0 h 2553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5591" h="2553630">
                  <a:moveTo>
                    <a:pt x="0" y="0"/>
                  </a:moveTo>
                  <a:lnTo>
                    <a:pt x="4025591" y="122664"/>
                  </a:lnTo>
                  <a:lnTo>
                    <a:pt x="3925230" y="2553630"/>
                  </a:lnTo>
                  <a:lnTo>
                    <a:pt x="44605" y="2352908"/>
                  </a:lnTo>
                  <a:lnTo>
                    <a:pt x="0"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46C5A26-37F5-BCF4-18D2-3CDF73A83E41}"/>
                </a:ext>
              </a:extLst>
            </p:cNvPr>
            <p:cNvGrpSpPr/>
            <p:nvPr/>
          </p:nvGrpSpPr>
          <p:grpSpPr>
            <a:xfrm>
              <a:off x="4853049" y="3025425"/>
              <a:ext cx="3662301" cy="2809170"/>
              <a:chOff x="4853049" y="2572979"/>
              <a:chExt cx="3662301" cy="2809170"/>
            </a:xfrm>
          </p:grpSpPr>
          <p:sp>
            <p:nvSpPr>
              <p:cNvPr id="12" name="TextBox 11">
                <a:extLst>
                  <a:ext uri="{FF2B5EF4-FFF2-40B4-BE49-F238E27FC236}">
                    <a16:creationId xmlns:a16="http://schemas.microsoft.com/office/drawing/2014/main" id="{57D8D909-3B74-980A-391F-3328D778C485}"/>
                  </a:ext>
                </a:extLst>
              </p:cNvPr>
              <p:cNvSpPr txBox="1"/>
              <p:nvPr/>
            </p:nvSpPr>
            <p:spPr>
              <a:xfrm>
                <a:off x="4853049" y="3067339"/>
                <a:ext cx="3662301" cy="95410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Constant </a:t>
                </a:r>
                <a:r>
                  <a:rPr lang="en-US" sz="3200" i="1" dirty="0">
                    <a:latin typeface="Symbol" pitchFamily="2" charset="2"/>
                    <a:cs typeface="Times New Roman" panose="02020603050405020304" pitchFamily="18" charset="0"/>
                  </a:rPr>
                  <a:t>f</a:t>
                </a:r>
                <a:r>
                  <a:rPr lang="en-US" sz="2400" dirty="0">
                    <a:latin typeface="Times New Roman" panose="02020603050405020304" pitchFamily="18" charset="0"/>
                    <a:cs typeface="Times New Roman" panose="02020603050405020304" pitchFamily="18" charset="0"/>
                  </a:rPr>
                  <a:t> solution now possible by inspection:</a:t>
                </a:r>
              </a:p>
            </p:txBody>
          </p:sp>
          <p:sp>
            <p:nvSpPr>
              <p:cNvPr id="13" name="Down Arrow 12">
                <a:extLst>
                  <a:ext uri="{FF2B5EF4-FFF2-40B4-BE49-F238E27FC236}">
                    <a16:creationId xmlns:a16="http://schemas.microsoft.com/office/drawing/2014/main" id="{07BB5147-B144-A19D-FAC0-643163DA1D7B}"/>
                  </a:ext>
                </a:extLst>
              </p:cNvPr>
              <p:cNvSpPr/>
              <p:nvPr/>
            </p:nvSpPr>
            <p:spPr>
              <a:xfrm>
                <a:off x="6124369" y="2572979"/>
                <a:ext cx="501805" cy="597993"/>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1E0AA87-7074-AE14-0E17-5D2949B5AA8D}"/>
                  </a:ext>
                </a:extLst>
              </p:cNvPr>
              <p:cNvPicPr>
                <a:picLocks noChangeAspect="1"/>
              </p:cNvPicPr>
              <p:nvPr/>
            </p:nvPicPr>
            <p:blipFill>
              <a:blip r:embed="rId3"/>
              <a:stretch>
                <a:fillRect/>
              </a:stretch>
            </p:blipFill>
            <p:spPr>
              <a:xfrm>
                <a:off x="4908888" y="4133712"/>
                <a:ext cx="3399999" cy="1248437"/>
              </a:xfrm>
              <a:prstGeom prst="rect">
                <a:avLst/>
              </a:prstGeom>
            </p:spPr>
          </p:pic>
        </p:grpSp>
      </p:grpSp>
      <p:grpSp>
        <p:nvGrpSpPr>
          <p:cNvPr id="18" name="Group 17">
            <a:extLst>
              <a:ext uri="{FF2B5EF4-FFF2-40B4-BE49-F238E27FC236}">
                <a16:creationId xmlns:a16="http://schemas.microsoft.com/office/drawing/2014/main" id="{91056BAB-10CD-47BD-A1EE-0D43BAACFE39}"/>
              </a:ext>
            </a:extLst>
          </p:cNvPr>
          <p:cNvGrpSpPr/>
          <p:nvPr/>
        </p:nvGrpSpPr>
        <p:grpSpPr>
          <a:xfrm>
            <a:off x="1605776" y="365126"/>
            <a:ext cx="7348653" cy="2583812"/>
            <a:chOff x="1605776" y="365126"/>
            <a:chExt cx="7348653" cy="2583812"/>
          </a:xfrm>
        </p:grpSpPr>
        <p:sp>
          <p:nvSpPr>
            <p:cNvPr id="17" name="Freeform 16">
              <a:extLst>
                <a:ext uri="{FF2B5EF4-FFF2-40B4-BE49-F238E27FC236}">
                  <a16:creationId xmlns:a16="http://schemas.microsoft.com/office/drawing/2014/main" id="{26D0B23F-E7A9-A77A-04A8-3A33EA382F4D}"/>
                </a:ext>
              </a:extLst>
            </p:cNvPr>
            <p:cNvSpPr/>
            <p:nvPr/>
          </p:nvSpPr>
          <p:spPr>
            <a:xfrm>
              <a:off x="1605776" y="457199"/>
              <a:ext cx="7252474" cy="2491739"/>
            </a:xfrm>
            <a:custGeom>
              <a:avLst/>
              <a:gdLst>
                <a:gd name="connsiteX0" fmla="*/ 55756 w 6991814"/>
                <a:gd name="connsiteY0" fmla="*/ 1103971 h 2118732"/>
                <a:gd name="connsiteX1" fmla="*/ 6991814 w 6991814"/>
                <a:gd name="connsiteY1" fmla="*/ 0 h 2118732"/>
                <a:gd name="connsiteX2" fmla="*/ 6869151 w 6991814"/>
                <a:gd name="connsiteY2" fmla="*/ 2118732 h 2118732"/>
                <a:gd name="connsiteX3" fmla="*/ 0 w 6991814"/>
                <a:gd name="connsiteY3" fmla="*/ 1393902 h 2118732"/>
                <a:gd name="connsiteX4" fmla="*/ 55756 w 6991814"/>
                <a:gd name="connsiteY4" fmla="*/ 1103971 h 2118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1814" h="2118732">
                  <a:moveTo>
                    <a:pt x="55756" y="1103971"/>
                  </a:moveTo>
                  <a:lnTo>
                    <a:pt x="6991814" y="0"/>
                  </a:lnTo>
                  <a:lnTo>
                    <a:pt x="6869151" y="2118732"/>
                  </a:lnTo>
                  <a:lnTo>
                    <a:pt x="0" y="1393902"/>
                  </a:lnTo>
                  <a:lnTo>
                    <a:pt x="55756" y="1103971"/>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52CF2F8-6F26-9F77-9FCE-16E00053F868}"/>
                </a:ext>
              </a:extLst>
            </p:cNvPr>
            <p:cNvGrpSpPr/>
            <p:nvPr/>
          </p:nvGrpSpPr>
          <p:grpSpPr>
            <a:xfrm>
              <a:off x="4795024" y="365126"/>
              <a:ext cx="4159405" cy="2016392"/>
              <a:chOff x="4795024" y="365126"/>
              <a:chExt cx="4159405" cy="2016392"/>
            </a:xfrm>
          </p:grpSpPr>
          <p:pic>
            <p:nvPicPr>
              <p:cNvPr id="11" name="Picture 10">
                <a:extLst>
                  <a:ext uri="{FF2B5EF4-FFF2-40B4-BE49-F238E27FC236}">
                    <a16:creationId xmlns:a16="http://schemas.microsoft.com/office/drawing/2014/main" id="{646A4650-6FDE-E3B8-EF55-00FB35F5CA66}"/>
                  </a:ext>
                </a:extLst>
              </p:cNvPr>
              <p:cNvPicPr>
                <a:picLocks noChangeAspect="1"/>
              </p:cNvPicPr>
              <p:nvPr/>
            </p:nvPicPr>
            <p:blipFill>
              <a:blip r:embed="rId4"/>
              <a:stretch>
                <a:fillRect/>
              </a:stretch>
            </p:blipFill>
            <p:spPr>
              <a:xfrm>
                <a:off x="4795024" y="1580386"/>
                <a:ext cx="3840721" cy="801132"/>
              </a:xfrm>
              <a:prstGeom prst="rect">
                <a:avLst/>
              </a:prstGeom>
            </p:spPr>
          </p:pic>
          <p:sp>
            <p:nvSpPr>
              <p:cNvPr id="9" name="TextBox 8">
                <a:extLst>
                  <a:ext uri="{FF2B5EF4-FFF2-40B4-BE49-F238E27FC236}">
                    <a16:creationId xmlns:a16="http://schemas.microsoft.com/office/drawing/2014/main" id="{260725F7-3DDB-265E-9DAF-C9D8BC1FDC66}"/>
                  </a:ext>
                </a:extLst>
              </p:cNvPr>
              <p:cNvSpPr txBox="1"/>
              <p:nvPr/>
            </p:nvSpPr>
            <p:spPr>
              <a:xfrm>
                <a:off x="4795024" y="365126"/>
                <a:ext cx="4159405" cy="1138773"/>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Add </a:t>
                </a:r>
                <a:r>
                  <a:rPr lang="en-US" sz="4000" dirty="0">
                    <a:latin typeface="Symbol" pitchFamily="2" charset="2"/>
                    <a:cs typeface="Times New Roman" panose="02020603050405020304" pitchFamily="18" charset="0"/>
                  </a:rPr>
                  <a:t>l</a:t>
                </a:r>
                <a:r>
                  <a:rPr lang="en-US" sz="2800" dirty="0">
                    <a:latin typeface="Times New Roman" panose="02020603050405020304" pitchFamily="18" charset="0"/>
                    <a:cs typeface="Times New Roman" panose="02020603050405020304" pitchFamily="18" charset="0"/>
                  </a:rPr>
                  <a:t> term to Poisson’s equation </a:t>
                </a:r>
              </a:p>
            </p:txBody>
          </p:sp>
        </p:grpSp>
      </p:grpSp>
    </p:spTree>
    <p:extLst>
      <p:ext uri="{BB962C8B-B14F-4D97-AF65-F5344CB8AC3E}">
        <p14:creationId xmlns:p14="http://schemas.microsoft.com/office/powerpoint/2010/main" val="131062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4FBE-9CF9-45B9-04F8-15E2635BB0DE}"/>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67AC90F5-1BFE-BF78-09D2-EB816C49EEE5}"/>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026FD8-A134-9CF2-40FD-623E48E7EEF3}"/>
              </a:ext>
            </a:extLst>
          </p:cNvPr>
          <p:cNvSpPr>
            <a:spLocks noGrp="1"/>
          </p:cNvSpPr>
          <p:nvPr>
            <p:ph type="title"/>
          </p:nvPr>
        </p:nvSpPr>
        <p:spPr>
          <a:xfrm>
            <a:off x="285750" y="1047482"/>
            <a:ext cx="6244683" cy="3033865"/>
          </a:xfrm>
        </p:spPr>
        <p:txBody>
          <a:bodyPr>
            <a:noAutofit/>
          </a:bodyPr>
          <a:lstStyle/>
          <a:p>
            <a:pPr algn="r"/>
            <a:r>
              <a:rPr lang="en-US" sz="8800" dirty="0"/>
              <a:t>Hierarchical Cosmology</a:t>
            </a:r>
            <a:endParaRPr lang="en-US" sz="6000" dirty="0"/>
          </a:p>
        </p:txBody>
      </p:sp>
      <p:sp>
        <p:nvSpPr>
          <p:cNvPr id="3" name="Content Placeholder 2">
            <a:extLst>
              <a:ext uri="{FF2B5EF4-FFF2-40B4-BE49-F238E27FC236}">
                <a16:creationId xmlns:a16="http://schemas.microsoft.com/office/drawing/2014/main" id="{185736BB-73DB-D21A-EF8B-E1A055655CBC}"/>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A78F010-AF41-F190-291C-07CD59EE3FDA}"/>
              </a:ext>
            </a:extLst>
          </p:cNvPr>
          <p:cNvSpPr>
            <a:spLocks noGrp="1"/>
          </p:cNvSpPr>
          <p:nvPr>
            <p:ph type="sldNum" sz="quarter" idx="12"/>
          </p:nvPr>
        </p:nvSpPr>
        <p:spPr/>
        <p:txBody>
          <a:bodyPr/>
          <a:lstStyle/>
          <a:p>
            <a:fld id="{B9304382-F642-5846-B397-678ADB7FD52A}" type="slidenum">
              <a:rPr lang="en-US" smtClean="0"/>
              <a:t>42</a:t>
            </a:fld>
            <a:endParaRPr lang="en-US"/>
          </a:p>
        </p:txBody>
      </p:sp>
    </p:spTree>
    <p:extLst>
      <p:ext uri="{BB962C8B-B14F-4D97-AF65-F5344CB8AC3E}">
        <p14:creationId xmlns:p14="http://schemas.microsoft.com/office/powerpoint/2010/main" val="688401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48DA-4258-B80C-9F9C-0654F4C45235}"/>
              </a:ext>
            </a:extLst>
          </p:cNvPr>
          <p:cNvSpPr>
            <a:spLocks noGrp="1"/>
          </p:cNvSpPr>
          <p:nvPr>
            <p:ph type="title"/>
          </p:nvPr>
        </p:nvSpPr>
        <p:spPr/>
        <p:txBody>
          <a:bodyPr/>
          <a:lstStyle/>
          <a:p>
            <a:r>
              <a:rPr lang="en-US" dirty="0"/>
              <a:t>Charlier’s Hierarchical Universe</a:t>
            </a:r>
          </a:p>
        </p:txBody>
      </p:sp>
      <p:sp>
        <p:nvSpPr>
          <p:cNvPr id="3" name="Content Placeholder 2">
            <a:extLst>
              <a:ext uri="{FF2B5EF4-FFF2-40B4-BE49-F238E27FC236}">
                <a16:creationId xmlns:a16="http://schemas.microsoft.com/office/drawing/2014/main" id="{D1CDB384-DA45-800D-44B7-134D73D6C7E8}"/>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9D7FE4C1-DD39-B12A-E8CF-DC38B348830B}"/>
              </a:ext>
            </a:extLst>
          </p:cNvPr>
          <p:cNvSpPr>
            <a:spLocks noGrp="1"/>
          </p:cNvSpPr>
          <p:nvPr>
            <p:ph type="sldNum" sz="quarter" idx="12"/>
          </p:nvPr>
        </p:nvSpPr>
        <p:spPr/>
        <p:txBody>
          <a:bodyPr/>
          <a:lstStyle/>
          <a:p>
            <a:fld id="{B9304382-F642-5846-B397-678ADB7FD52A}" type="slidenum">
              <a:rPr lang="en-US" smtClean="0"/>
              <a:t>43</a:t>
            </a:fld>
            <a:endParaRPr lang="en-US"/>
          </a:p>
        </p:txBody>
      </p:sp>
      <p:pic>
        <p:nvPicPr>
          <p:cNvPr id="5" name="Picture 4">
            <a:extLst>
              <a:ext uri="{FF2B5EF4-FFF2-40B4-BE49-F238E27FC236}">
                <a16:creationId xmlns:a16="http://schemas.microsoft.com/office/drawing/2014/main" id="{573CCA43-3A7D-F6BE-371E-0C8FCC21D822}"/>
              </a:ext>
            </a:extLst>
          </p:cNvPr>
          <p:cNvPicPr>
            <a:picLocks noChangeAspect="1"/>
          </p:cNvPicPr>
          <p:nvPr/>
        </p:nvPicPr>
        <p:blipFill>
          <a:blip r:embed="rId2"/>
          <a:stretch>
            <a:fillRect/>
          </a:stretch>
        </p:blipFill>
        <p:spPr>
          <a:xfrm>
            <a:off x="285750" y="1690689"/>
            <a:ext cx="7772400" cy="3980031"/>
          </a:xfrm>
          <a:prstGeom prst="rect">
            <a:avLst/>
          </a:prstGeom>
        </p:spPr>
      </p:pic>
    </p:spTree>
    <p:extLst>
      <p:ext uri="{BB962C8B-B14F-4D97-AF65-F5344CB8AC3E}">
        <p14:creationId xmlns:p14="http://schemas.microsoft.com/office/powerpoint/2010/main" val="1240276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D2BE20FD-367E-541C-31AD-20D2445B46AB}"/>
              </a:ext>
            </a:extLst>
          </p:cNvPr>
          <p:cNvSpPr/>
          <p:nvPr/>
        </p:nvSpPr>
        <p:spPr>
          <a:xfrm>
            <a:off x="312234" y="1605776"/>
            <a:ext cx="6701883" cy="691375"/>
          </a:xfrm>
          <a:custGeom>
            <a:avLst/>
            <a:gdLst>
              <a:gd name="connsiteX0" fmla="*/ 390293 w 6701883"/>
              <a:gd name="connsiteY0" fmla="*/ 0 h 691375"/>
              <a:gd name="connsiteX1" fmla="*/ 6701883 w 6701883"/>
              <a:gd name="connsiteY1" fmla="*/ 11151 h 691375"/>
              <a:gd name="connsiteX2" fmla="*/ 6501161 w 6701883"/>
              <a:gd name="connsiteY2" fmla="*/ 635619 h 691375"/>
              <a:gd name="connsiteX3" fmla="*/ 0 w 6701883"/>
              <a:gd name="connsiteY3" fmla="*/ 691375 h 691375"/>
              <a:gd name="connsiteX4" fmla="*/ 390293 w 6701883"/>
              <a:gd name="connsiteY4" fmla="*/ 0 h 69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1883" h="691375">
                <a:moveTo>
                  <a:pt x="390293" y="0"/>
                </a:moveTo>
                <a:lnTo>
                  <a:pt x="6701883" y="11151"/>
                </a:lnTo>
                <a:lnTo>
                  <a:pt x="6501161" y="635619"/>
                </a:lnTo>
                <a:lnTo>
                  <a:pt x="0" y="691375"/>
                </a:lnTo>
                <a:lnTo>
                  <a:pt x="39029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DED79E-2FD0-BEFD-EF6C-43B5F770CA7A}"/>
              </a:ext>
            </a:extLst>
          </p:cNvPr>
          <p:cNvSpPr>
            <a:spLocks noGrp="1"/>
          </p:cNvSpPr>
          <p:nvPr>
            <p:ph type="title"/>
          </p:nvPr>
        </p:nvSpPr>
        <p:spPr>
          <a:xfrm>
            <a:off x="285750" y="205423"/>
            <a:ext cx="7886700" cy="1325563"/>
          </a:xfrm>
        </p:spPr>
        <p:txBody>
          <a:bodyPr>
            <a:normAutofit/>
          </a:bodyPr>
          <a:lstStyle/>
          <a:p>
            <a:r>
              <a:rPr lang="en-US" dirty="0"/>
              <a:t>Convergence properties</a:t>
            </a:r>
            <a:br>
              <a:rPr lang="en-US" sz="3200" dirty="0"/>
            </a:br>
            <a:r>
              <a:rPr lang="en-US" sz="3200" dirty="0"/>
              <a:t>of quantities in hierarchic cosmology</a:t>
            </a:r>
            <a:endParaRPr lang="en-US" dirty="0"/>
          </a:p>
        </p:txBody>
      </p:sp>
      <p:sp>
        <p:nvSpPr>
          <p:cNvPr id="3" name="Content Placeholder 2">
            <a:extLst>
              <a:ext uri="{FF2B5EF4-FFF2-40B4-BE49-F238E27FC236}">
                <a16:creationId xmlns:a16="http://schemas.microsoft.com/office/drawing/2014/main" id="{49C1E3AD-BAD4-FA4A-E64A-684ABE7E44C0}"/>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671DCED5-9F00-E4F3-23C7-CB7FBA754742}"/>
              </a:ext>
            </a:extLst>
          </p:cNvPr>
          <p:cNvSpPr>
            <a:spLocks noGrp="1"/>
          </p:cNvSpPr>
          <p:nvPr>
            <p:ph type="sldNum" sz="quarter" idx="12"/>
          </p:nvPr>
        </p:nvSpPr>
        <p:spPr/>
        <p:txBody>
          <a:bodyPr/>
          <a:lstStyle/>
          <a:p>
            <a:fld id="{B9304382-F642-5846-B397-678ADB7FD52A}" type="slidenum">
              <a:rPr lang="en-US" smtClean="0"/>
              <a:t>44</a:t>
            </a:fld>
            <a:endParaRPr lang="en-US"/>
          </a:p>
        </p:txBody>
      </p:sp>
      <p:pic>
        <p:nvPicPr>
          <p:cNvPr id="5" name="Picture 4">
            <a:extLst>
              <a:ext uri="{FF2B5EF4-FFF2-40B4-BE49-F238E27FC236}">
                <a16:creationId xmlns:a16="http://schemas.microsoft.com/office/drawing/2014/main" id="{E37902C2-A942-0391-441B-2C18A50F228F}"/>
              </a:ext>
            </a:extLst>
          </p:cNvPr>
          <p:cNvPicPr>
            <a:picLocks noChangeAspect="1"/>
          </p:cNvPicPr>
          <p:nvPr/>
        </p:nvPicPr>
        <p:blipFill>
          <a:blip r:embed="rId2"/>
          <a:stretch>
            <a:fillRect/>
          </a:stretch>
        </p:blipFill>
        <p:spPr>
          <a:xfrm>
            <a:off x="285750" y="2358791"/>
            <a:ext cx="7772400" cy="4293786"/>
          </a:xfrm>
          <a:prstGeom prst="rect">
            <a:avLst/>
          </a:prstGeom>
        </p:spPr>
      </p:pic>
      <p:sp>
        <p:nvSpPr>
          <p:cNvPr id="6" name="TextBox 5">
            <a:extLst>
              <a:ext uri="{FF2B5EF4-FFF2-40B4-BE49-F238E27FC236}">
                <a16:creationId xmlns:a16="http://schemas.microsoft.com/office/drawing/2014/main" id="{761190F8-FD13-71C7-0FC1-0348807407DC}"/>
              </a:ext>
            </a:extLst>
          </p:cNvPr>
          <p:cNvSpPr txBox="1"/>
          <p:nvPr/>
        </p:nvSpPr>
        <p:spPr>
          <a:xfrm>
            <a:off x="285750" y="1552756"/>
            <a:ext cx="3769113" cy="738664"/>
          </a:xfrm>
          <a:prstGeom prst="rect">
            <a:avLst/>
          </a:prstGeom>
          <a:noFill/>
        </p:spPr>
        <p:txBody>
          <a:bodyPr wrap="square" rtlCol="0">
            <a:spAutoFit/>
          </a:bodyPr>
          <a:lstStyle/>
          <a:p>
            <a:pPr algn="r"/>
            <a:r>
              <a:rPr lang="en-US" sz="2400" dirty="0">
                <a:latin typeface="Times New Roman" panose="02020603050405020304" pitchFamily="18" charset="0"/>
                <a:cs typeface="Times New Roman" panose="02020603050405020304" pitchFamily="18" charset="0"/>
              </a:rPr>
              <a:t>Mean density</a:t>
            </a:r>
            <a:r>
              <a:rPr lang="en-US" sz="2000" dirty="0">
                <a:latin typeface="Times New Roman" panose="02020603050405020304" pitchFamily="18" charset="0"/>
                <a:cs typeface="Times New Roman" panose="02020603050405020304" pitchFamily="18" charset="0"/>
              </a:rPr>
              <a:t> of matter</a:t>
            </a:r>
            <a:r>
              <a:rPr lang="en-US" dirty="0">
                <a:latin typeface="Times New Roman" panose="02020603050405020304" pitchFamily="18" charset="0"/>
                <a:cs typeface="Times New Roman" panose="02020603050405020304" pitchFamily="18" charset="0"/>
              </a:rPr>
              <a:t> on surface of sphere </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distant from origin</a:t>
            </a:r>
          </a:p>
        </p:txBody>
      </p:sp>
      <p:sp>
        <p:nvSpPr>
          <p:cNvPr id="7" name="TextBox 6">
            <a:extLst>
              <a:ext uri="{FF2B5EF4-FFF2-40B4-BE49-F238E27FC236}">
                <a16:creationId xmlns:a16="http://schemas.microsoft.com/office/drawing/2014/main" id="{549EFCED-7C58-01BB-2056-DFE1AA2748A0}"/>
              </a:ext>
            </a:extLst>
          </p:cNvPr>
          <p:cNvSpPr txBox="1"/>
          <p:nvPr/>
        </p:nvSpPr>
        <p:spPr>
          <a:xfrm>
            <a:off x="4171950" y="1614312"/>
            <a:ext cx="1529586" cy="584775"/>
          </a:xfrm>
          <a:prstGeom prst="rect">
            <a:avLst/>
          </a:prstGeom>
          <a:noFill/>
        </p:spPr>
        <p:txBody>
          <a:bodyPr wrap="none" rtlCol="0">
            <a:spAutoFit/>
          </a:bodyPr>
          <a:lstStyle/>
          <a:p>
            <a:pPr algn="l"/>
            <a:r>
              <a:rPr lang="en-US" sz="3200" dirty="0">
                <a:latin typeface="Symbol" pitchFamily="2" charset="2"/>
                <a:cs typeface="Times New Roman" panose="02020603050405020304" pitchFamily="18" charset="0"/>
              </a:rPr>
              <a:t>r</a:t>
            </a:r>
            <a:r>
              <a:rPr lang="en-US" sz="3200" dirty="0">
                <a:latin typeface="Times New Roman" panose="02020603050405020304" pitchFamily="18" charset="0"/>
                <a:cs typeface="Times New Roman" panose="02020603050405020304" pitchFamily="18" charset="0"/>
              </a:rPr>
              <a:t> = K/r</a:t>
            </a:r>
            <a:r>
              <a:rPr lang="en-US" sz="3200" baseline="30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372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59F71-C050-99E1-52BC-CA57E88D71B0}"/>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6C76096A-C73D-75E4-920A-47FE7D8EB287}"/>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AF7F9E-8CF3-0871-0C19-3A9C1FC72C1A}"/>
              </a:ext>
            </a:extLst>
          </p:cNvPr>
          <p:cNvSpPr>
            <a:spLocks noGrp="1"/>
          </p:cNvSpPr>
          <p:nvPr>
            <p:ph type="title"/>
          </p:nvPr>
        </p:nvSpPr>
        <p:spPr>
          <a:xfrm>
            <a:off x="724829" y="1471228"/>
            <a:ext cx="5046746" cy="1325563"/>
          </a:xfrm>
        </p:spPr>
        <p:txBody>
          <a:bodyPr>
            <a:noAutofit/>
          </a:bodyPr>
          <a:lstStyle/>
          <a:p>
            <a:pPr algn="r"/>
            <a:r>
              <a:rPr lang="en-US" sz="8800" dirty="0"/>
              <a:t>Winding up…</a:t>
            </a:r>
            <a:endParaRPr lang="en-US" sz="6000" dirty="0"/>
          </a:p>
        </p:txBody>
      </p:sp>
      <p:sp>
        <p:nvSpPr>
          <p:cNvPr id="3" name="Content Placeholder 2">
            <a:extLst>
              <a:ext uri="{FF2B5EF4-FFF2-40B4-BE49-F238E27FC236}">
                <a16:creationId xmlns:a16="http://schemas.microsoft.com/office/drawing/2014/main" id="{54E6FBEA-C845-3662-5F6A-CCD7F73C574B}"/>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4C88D8B4-43D7-923C-8978-DE2F48DC3641}"/>
              </a:ext>
            </a:extLst>
          </p:cNvPr>
          <p:cNvSpPr>
            <a:spLocks noGrp="1"/>
          </p:cNvSpPr>
          <p:nvPr>
            <p:ph type="sldNum" sz="quarter" idx="12"/>
          </p:nvPr>
        </p:nvSpPr>
        <p:spPr/>
        <p:txBody>
          <a:bodyPr/>
          <a:lstStyle/>
          <a:p>
            <a:fld id="{B9304382-F642-5846-B397-678ADB7FD52A}" type="slidenum">
              <a:rPr lang="en-US" smtClean="0"/>
              <a:t>45</a:t>
            </a:fld>
            <a:endParaRPr lang="en-US"/>
          </a:p>
        </p:txBody>
      </p:sp>
    </p:spTree>
    <p:extLst>
      <p:ext uri="{BB962C8B-B14F-4D97-AF65-F5344CB8AC3E}">
        <p14:creationId xmlns:p14="http://schemas.microsoft.com/office/powerpoint/2010/main" val="3830783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878BF-A00A-9306-ABE1-162A32D58B57}"/>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7A40F4EC-8DE1-21A0-C84D-DCCA4D194EF1}"/>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4E14106D-99E8-BB1D-0CDF-203D3E577B91}"/>
              </a:ext>
            </a:extLst>
          </p:cNvPr>
          <p:cNvSpPr>
            <a:spLocks noGrp="1"/>
          </p:cNvSpPr>
          <p:nvPr>
            <p:ph type="sldNum" sz="quarter" idx="12"/>
          </p:nvPr>
        </p:nvSpPr>
        <p:spPr/>
        <p:txBody>
          <a:bodyPr/>
          <a:lstStyle/>
          <a:p>
            <a:fld id="{B9304382-F642-5846-B397-678ADB7FD52A}" type="slidenum">
              <a:rPr lang="en-US" smtClean="0"/>
              <a:t>46</a:t>
            </a:fld>
            <a:endParaRPr lang="en-US"/>
          </a:p>
        </p:txBody>
      </p:sp>
      <p:pic>
        <p:nvPicPr>
          <p:cNvPr id="8" name="Picture 7">
            <a:extLst>
              <a:ext uri="{FF2B5EF4-FFF2-40B4-BE49-F238E27FC236}">
                <a16:creationId xmlns:a16="http://schemas.microsoft.com/office/drawing/2014/main" id="{C2806F2C-38D4-0509-6E77-5F2D28F370B8}"/>
              </a:ext>
            </a:extLst>
          </p:cNvPr>
          <p:cNvPicPr>
            <a:picLocks noChangeAspect="1"/>
          </p:cNvPicPr>
          <p:nvPr/>
        </p:nvPicPr>
        <p:blipFill>
          <a:blip r:embed="rId2"/>
          <a:stretch>
            <a:fillRect/>
          </a:stretch>
        </p:blipFill>
        <p:spPr>
          <a:xfrm>
            <a:off x="243895" y="0"/>
            <a:ext cx="5315221" cy="5167311"/>
          </a:xfrm>
          <a:prstGeom prst="rect">
            <a:avLst/>
          </a:prstGeom>
          <a:effectLst>
            <a:softEdge rad="338583"/>
          </a:effectLst>
        </p:spPr>
      </p:pic>
      <p:grpSp>
        <p:nvGrpSpPr>
          <p:cNvPr id="9" name="Group 8">
            <a:extLst>
              <a:ext uri="{FF2B5EF4-FFF2-40B4-BE49-F238E27FC236}">
                <a16:creationId xmlns:a16="http://schemas.microsoft.com/office/drawing/2014/main" id="{54C06DA7-CEAB-2EE3-5761-182DFB49550A}"/>
              </a:ext>
            </a:extLst>
          </p:cNvPr>
          <p:cNvGrpSpPr/>
          <p:nvPr/>
        </p:nvGrpSpPr>
        <p:grpSpPr>
          <a:xfrm>
            <a:off x="3880623" y="182034"/>
            <a:ext cx="5263375" cy="1508656"/>
            <a:chOff x="5116155" y="-18688"/>
            <a:chExt cx="4535459" cy="1508656"/>
          </a:xfrm>
        </p:grpSpPr>
        <p:sp>
          <p:nvSpPr>
            <p:cNvPr id="10" name="Rounded Rectangular Callout 9">
              <a:extLst>
                <a:ext uri="{FF2B5EF4-FFF2-40B4-BE49-F238E27FC236}">
                  <a16:creationId xmlns:a16="http://schemas.microsoft.com/office/drawing/2014/main" id="{1FBC732B-2D9F-A7DE-5C16-05D00441F919}"/>
                </a:ext>
              </a:extLst>
            </p:cNvPr>
            <p:cNvSpPr/>
            <p:nvPr/>
          </p:nvSpPr>
          <p:spPr>
            <a:xfrm>
              <a:off x="5116155" y="-18688"/>
              <a:ext cx="4463039" cy="1508656"/>
            </a:xfrm>
            <a:prstGeom prst="wedgeRoundRectCallout">
              <a:avLst>
                <a:gd name="adj1" fmla="val -49579"/>
                <a:gd name="adj2" fmla="val 162074"/>
                <a:gd name="adj3" fmla="val 16667"/>
              </a:avLst>
            </a:prstGeom>
            <a:solidFill>
              <a:srgbClr val="C8D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25FB3B-7333-1ED8-5D57-4AFA0D487161}"/>
                </a:ext>
              </a:extLst>
            </p:cNvPr>
            <p:cNvSpPr txBox="1"/>
            <p:nvPr/>
          </p:nvSpPr>
          <p:spPr>
            <a:xfrm>
              <a:off x="5386749" y="26785"/>
              <a:ext cx="4264865" cy="1200329"/>
            </a:xfrm>
            <a:prstGeom prst="rect">
              <a:avLst/>
            </a:prstGeom>
            <a:noFill/>
          </p:spPr>
          <p:txBody>
            <a:bodyPr wrap="square" rtlCol="0">
              <a:spAutoFit/>
            </a:bodyPr>
            <a:lstStyle/>
            <a:p>
              <a:pPr algn="l"/>
              <a:r>
                <a:rPr lang="en-US" sz="3600" dirty="0">
                  <a:latin typeface="Times New Roman" panose="02020603050405020304" pitchFamily="18" charset="0"/>
                  <a:cs typeface="Times New Roman" panose="02020603050405020304" pitchFamily="18" charset="0"/>
                </a:rPr>
                <a:t>Seems good to me… </a:t>
              </a:r>
            </a:p>
            <a:p>
              <a:pPr algn="l"/>
              <a:r>
                <a:rPr lang="en-US" sz="3600" dirty="0">
                  <a:latin typeface="Times New Roman" panose="02020603050405020304" pitchFamily="18" charset="0"/>
                  <a:cs typeface="Times New Roman" panose="02020603050405020304" pitchFamily="18" charset="0"/>
                </a:rPr>
                <a:t>What could go wrong?…</a:t>
              </a:r>
            </a:p>
          </p:txBody>
        </p:sp>
      </p:grpSp>
      <p:grpSp>
        <p:nvGrpSpPr>
          <p:cNvPr id="16" name="Group 15">
            <a:extLst>
              <a:ext uri="{FF2B5EF4-FFF2-40B4-BE49-F238E27FC236}">
                <a16:creationId xmlns:a16="http://schemas.microsoft.com/office/drawing/2014/main" id="{FB37150A-19D9-758C-CE66-82B77712EF98}"/>
              </a:ext>
            </a:extLst>
          </p:cNvPr>
          <p:cNvGrpSpPr/>
          <p:nvPr/>
        </p:nvGrpSpPr>
        <p:grpSpPr>
          <a:xfrm>
            <a:off x="-354139" y="1473309"/>
            <a:ext cx="10332247" cy="5813677"/>
            <a:chOff x="80171" y="1090873"/>
            <a:chExt cx="10332247" cy="5813677"/>
          </a:xfrm>
        </p:grpSpPr>
        <p:sp>
          <p:nvSpPr>
            <p:cNvPr id="15" name="Explosion 2 14">
              <a:extLst>
                <a:ext uri="{FF2B5EF4-FFF2-40B4-BE49-F238E27FC236}">
                  <a16:creationId xmlns:a16="http://schemas.microsoft.com/office/drawing/2014/main" id="{7C9C52E1-C974-DA9F-1923-7A56A647DB4C}"/>
                </a:ext>
              </a:extLst>
            </p:cNvPr>
            <p:cNvSpPr/>
            <p:nvPr/>
          </p:nvSpPr>
          <p:spPr>
            <a:xfrm rot="782552">
              <a:off x="80171" y="1090873"/>
              <a:ext cx="10332247" cy="5813677"/>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E9976B1-428E-04D9-FEE2-820AD9696B9A}"/>
                </a:ext>
              </a:extLst>
            </p:cNvPr>
            <p:cNvSpPr txBox="1"/>
            <p:nvPr/>
          </p:nvSpPr>
          <p:spPr>
            <a:xfrm>
              <a:off x="1846966" y="2620196"/>
              <a:ext cx="6798656" cy="2554545"/>
            </a:xfrm>
            <a:prstGeom prst="rect">
              <a:avLst/>
            </a:prstGeom>
            <a:noFill/>
          </p:spPr>
          <p:txBody>
            <a:bodyPr wrap="none" rtlCol="0">
              <a:spAutoFit/>
            </a:bodyPr>
            <a:lstStyle/>
            <a:p>
              <a:pPr algn="l"/>
              <a:r>
                <a:rPr lang="en-US" sz="8000" b="1" dirty="0">
                  <a:solidFill>
                    <a:srgbClr val="FF0000"/>
                  </a:solidFill>
                  <a:latin typeface="Arial Black" panose="020B0604020202020204" pitchFamily="34" charset="0"/>
                  <a:cs typeface="Arial Black" panose="020B0604020202020204" pitchFamily="34" charset="0"/>
                </a:rPr>
                <a:t>To be</a:t>
              </a:r>
            </a:p>
            <a:p>
              <a:pPr algn="l"/>
              <a:r>
                <a:rPr lang="en-US" sz="8000" b="1" dirty="0">
                  <a:solidFill>
                    <a:srgbClr val="FF0000"/>
                  </a:solidFill>
                  <a:latin typeface="Arial Black" panose="020B0604020202020204" pitchFamily="34" charset="0"/>
                  <a:cs typeface="Arial Black" panose="020B0604020202020204" pitchFamily="34" charset="0"/>
                </a:rPr>
                <a:t>continued…</a:t>
              </a:r>
            </a:p>
          </p:txBody>
        </p:sp>
      </p:grpSp>
    </p:spTree>
    <p:extLst>
      <p:ext uri="{BB962C8B-B14F-4D97-AF65-F5344CB8AC3E}">
        <p14:creationId xmlns:p14="http://schemas.microsoft.com/office/powerpoint/2010/main" val="70372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CF39B-66D0-B365-3AB0-F1D31BD8F867}"/>
              </a:ext>
            </a:extLst>
          </p:cNvPr>
          <p:cNvSpPr>
            <a:spLocks noGrp="1"/>
          </p:cNvSpPr>
          <p:nvPr>
            <p:ph type="title"/>
          </p:nvPr>
        </p:nvSpPr>
        <p:spPr>
          <a:xfrm>
            <a:off x="628650" y="365127"/>
            <a:ext cx="7886700" cy="288016"/>
          </a:xfrm>
        </p:spPr>
        <p:txBody>
          <a:bodyPr>
            <a:normAutofit fontScale="90000"/>
          </a:bodyPr>
          <a:lstStyle/>
          <a:p>
            <a:r>
              <a:rPr lang="en-US" dirty="0"/>
              <a:t>  </a:t>
            </a:r>
          </a:p>
        </p:txBody>
      </p:sp>
      <p:sp>
        <p:nvSpPr>
          <p:cNvPr id="3" name="Content Placeholder 2">
            <a:extLst>
              <a:ext uri="{FF2B5EF4-FFF2-40B4-BE49-F238E27FC236}">
                <a16:creationId xmlns:a16="http://schemas.microsoft.com/office/drawing/2014/main" id="{7174ED28-A158-DECD-E891-05EA7F168ECD}"/>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F549415B-2E99-74F6-66C5-E4092C510D83}"/>
              </a:ext>
            </a:extLst>
          </p:cNvPr>
          <p:cNvSpPr>
            <a:spLocks noGrp="1"/>
          </p:cNvSpPr>
          <p:nvPr>
            <p:ph type="sldNum" sz="quarter" idx="12"/>
          </p:nvPr>
        </p:nvSpPr>
        <p:spPr/>
        <p:txBody>
          <a:bodyPr/>
          <a:lstStyle/>
          <a:p>
            <a:fld id="{B9304382-F642-5846-B397-678ADB7FD52A}" type="slidenum">
              <a:rPr lang="en-US" smtClean="0"/>
              <a:t>47</a:t>
            </a:fld>
            <a:endParaRPr lang="en-US"/>
          </a:p>
        </p:txBody>
      </p:sp>
      <p:pic>
        <p:nvPicPr>
          <p:cNvPr id="6" name="Picture 5">
            <a:extLst>
              <a:ext uri="{FF2B5EF4-FFF2-40B4-BE49-F238E27FC236}">
                <a16:creationId xmlns:a16="http://schemas.microsoft.com/office/drawing/2014/main" id="{E28D24B6-F72A-0DF0-1BE6-E2A4853652E3}"/>
              </a:ext>
            </a:extLst>
          </p:cNvPr>
          <p:cNvPicPr>
            <a:picLocks noChangeAspect="1"/>
          </p:cNvPicPr>
          <p:nvPr/>
        </p:nvPicPr>
        <p:blipFill>
          <a:blip r:embed="rId2"/>
          <a:stretch>
            <a:fillRect/>
          </a:stretch>
        </p:blipFill>
        <p:spPr>
          <a:xfrm>
            <a:off x="363763" y="653143"/>
            <a:ext cx="1127580" cy="1040843"/>
          </a:xfrm>
          <a:prstGeom prst="rect">
            <a:avLst/>
          </a:prstGeom>
        </p:spPr>
      </p:pic>
      <p:pic>
        <p:nvPicPr>
          <p:cNvPr id="7" name="Picture 6">
            <a:extLst>
              <a:ext uri="{FF2B5EF4-FFF2-40B4-BE49-F238E27FC236}">
                <a16:creationId xmlns:a16="http://schemas.microsoft.com/office/drawing/2014/main" id="{418FC6AA-6796-94B0-85AF-114F4504CA45}"/>
              </a:ext>
            </a:extLst>
          </p:cNvPr>
          <p:cNvPicPr>
            <a:picLocks noChangeAspect="1"/>
          </p:cNvPicPr>
          <p:nvPr/>
        </p:nvPicPr>
        <p:blipFill>
          <a:blip r:embed="rId3"/>
          <a:stretch>
            <a:fillRect/>
          </a:stretch>
        </p:blipFill>
        <p:spPr>
          <a:xfrm>
            <a:off x="363763" y="2572359"/>
            <a:ext cx="1205593" cy="889125"/>
          </a:xfrm>
          <a:prstGeom prst="rect">
            <a:avLst/>
          </a:prstGeom>
        </p:spPr>
      </p:pic>
      <p:sp>
        <p:nvSpPr>
          <p:cNvPr id="10" name="TextBox 9">
            <a:extLst>
              <a:ext uri="{FF2B5EF4-FFF2-40B4-BE49-F238E27FC236}">
                <a16:creationId xmlns:a16="http://schemas.microsoft.com/office/drawing/2014/main" id="{EAED2C66-662D-DB15-4153-7AB831D743B5}"/>
              </a:ext>
            </a:extLst>
          </p:cNvPr>
          <p:cNvSpPr txBox="1"/>
          <p:nvPr/>
        </p:nvSpPr>
        <p:spPr>
          <a:xfrm>
            <a:off x="1736271" y="653143"/>
            <a:ext cx="6779079" cy="1508105"/>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Newton was not sufficiently interested in cosmology</a:t>
            </a:r>
            <a:r>
              <a:rPr lang="en-US" sz="36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(outside the solar system) until Bentley pushed him.</a:t>
            </a:r>
          </a:p>
        </p:txBody>
      </p:sp>
      <p:sp>
        <p:nvSpPr>
          <p:cNvPr id="11" name="TextBox 10">
            <a:extLst>
              <a:ext uri="{FF2B5EF4-FFF2-40B4-BE49-F238E27FC236}">
                <a16:creationId xmlns:a16="http://schemas.microsoft.com/office/drawing/2014/main" id="{37A8D04B-A661-DB35-76B9-3A2A95BA2A21}"/>
              </a:ext>
            </a:extLst>
          </p:cNvPr>
          <p:cNvSpPr txBox="1"/>
          <p:nvPr/>
        </p:nvSpPr>
        <p:spPr>
          <a:xfrm>
            <a:off x="1790699" y="2557970"/>
            <a:ext cx="6779079" cy="954107"/>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Newton was so hasty in his appraisal that he got it wrong.</a:t>
            </a:r>
          </a:p>
        </p:txBody>
      </p:sp>
      <p:pic>
        <p:nvPicPr>
          <p:cNvPr id="12" name="Picture 11">
            <a:extLst>
              <a:ext uri="{FF2B5EF4-FFF2-40B4-BE49-F238E27FC236}">
                <a16:creationId xmlns:a16="http://schemas.microsoft.com/office/drawing/2014/main" id="{F38201DC-0ED8-D71B-2DE4-519DFFAA5AC2}"/>
              </a:ext>
            </a:extLst>
          </p:cNvPr>
          <p:cNvPicPr>
            <a:picLocks noChangeAspect="1"/>
          </p:cNvPicPr>
          <p:nvPr/>
        </p:nvPicPr>
        <p:blipFill>
          <a:blip r:embed="rId2"/>
          <a:stretch>
            <a:fillRect/>
          </a:stretch>
        </p:blipFill>
        <p:spPr>
          <a:xfrm>
            <a:off x="363763" y="4245429"/>
            <a:ext cx="1127580" cy="1040843"/>
          </a:xfrm>
          <a:prstGeom prst="rect">
            <a:avLst/>
          </a:prstGeom>
        </p:spPr>
      </p:pic>
      <p:sp>
        <p:nvSpPr>
          <p:cNvPr id="13" name="TextBox 12">
            <a:extLst>
              <a:ext uri="{FF2B5EF4-FFF2-40B4-BE49-F238E27FC236}">
                <a16:creationId xmlns:a16="http://schemas.microsoft.com/office/drawing/2014/main" id="{798E70DB-1A88-EDE8-56FC-16782BCE0B8B}"/>
              </a:ext>
            </a:extLst>
          </p:cNvPr>
          <p:cNvSpPr txBox="1"/>
          <p:nvPr/>
        </p:nvSpPr>
        <p:spPr>
          <a:xfrm>
            <a:off x="1736271" y="4245429"/>
            <a:ext cx="6779079" cy="1384995"/>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This episode is an accessible case study in how scientists react to inconsistencies in their theories.</a:t>
            </a:r>
          </a:p>
        </p:txBody>
      </p:sp>
    </p:spTree>
    <p:extLst>
      <p:ext uri="{BB962C8B-B14F-4D97-AF65-F5344CB8AC3E}">
        <p14:creationId xmlns:p14="http://schemas.microsoft.com/office/powerpoint/2010/main" val="166878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C05D9-DBD4-DB7A-3265-148548B97B5C}"/>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DAC5F158-C625-3835-5F1A-9B02DC3E4995}"/>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AD09A8A0-BD60-1825-64B9-F073CDA109C2}"/>
              </a:ext>
            </a:extLst>
          </p:cNvPr>
          <p:cNvSpPr>
            <a:spLocks noGrp="1"/>
          </p:cNvSpPr>
          <p:nvPr>
            <p:ph type="sldNum" sz="quarter" idx="12"/>
          </p:nvPr>
        </p:nvSpPr>
        <p:spPr/>
        <p:txBody>
          <a:bodyPr/>
          <a:lstStyle/>
          <a:p>
            <a:fld id="{B9304382-F642-5846-B397-678ADB7FD52A}" type="slidenum">
              <a:rPr lang="en-US" smtClean="0"/>
              <a:t>5</a:t>
            </a:fld>
            <a:endParaRPr lang="en-US"/>
          </a:p>
        </p:txBody>
      </p:sp>
      <p:pic>
        <p:nvPicPr>
          <p:cNvPr id="8" name="Picture 7">
            <a:extLst>
              <a:ext uri="{FF2B5EF4-FFF2-40B4-BE49-F238E27FC236}">
                <a16:creationId xmlns:a16="http://schemas.microsoft.com/office/drawing/2014/main" id="{6B4F99E4-A48E-1D8A-9A0E-C56DE4A8A858}"/>
              </a:ext>
            </a:extLst>
          </p:cNvPr>
          <p:cNvPicPr>
            <a:picLocks noChangeAspect="1"/>
          </p:cNvPicPr>
          <p:nvPr/>
        </p:nvPicPr>
        <p:blipFill>
          <a:blip r:embed="rId2"/>
          <a:stretch>
            <a:fillRect/>
          </a:stretch>
        </p:blipFill>
        <p:spPr>
          <a:xfrm>
            <a:off x="285749" y="365126"/>
            <a:ext cx="4618759" cy="6169892"/>
          </a:xfrm>
          <a:prstGeom prst="rect">
            <a:avLst/>
          </a:prstGeom>
        </p:spPr>
      </p:pic>
      <p:sp>
        <p:nvSpPr>
          <p:cNvPr id="9" name="TextBox 8">
            <a:extLst>
              <a:ext uri="{FF2B5EF4-FFF2-40B4-BE49-F238E27FC236}">
                <a16:creationId xmlns:a16="http://schemas.microsoft.com/office/drawing/2014/main" id="{4891B199-B86B-1DAB-C210-B8896565E97F}"/>
              </a:ext>
            </a:extLst>
          </p:cNvPr>
          <p:cNvSpPr txBox="1"/>
          <p:nvPr/>
        </p:nvSpPr>
        <p:spPr>
          <a:xfrm>
            <a:off x="5247409" y="365126"/>
            <a:ext cx="2695699" cy="2862322"/>
          </a:xfrm>
          <a:prstGeom prst="rect">
            <a:avLst/>
          </a:prstGeom>
          <a:noFill/>
        </p:spPr>
        <p:txBody>
          <a:bodyPr wrap="square" rtlCol="0">
            <a:spAutoFit/>
          </a:bodyPr>
          <a:lstStyle/>
          <a:p>
            <a:pPr algn="l"/>
            <a:r>
              <a:rPr lang="en-US" sz="3600" dirty="0">
                <a:latin typeface="Times New Roman" panose="02020603050405020304" pitchFamily="18" charset="0"/>
                <a:cs typeface="Times New Roman" panose="02020603050405020304" pitchFamily="18" charset="0"/>
              </a:rPr>
              <a:t>Newton’s </a:t>
            </a:r>
            <a:r>
              <a:rPr lang="en-US" sz="3600" i="1" dirty="0">
                <a:latin typeface="Times New Roman" panose="02020603050405020304" pitchFamily="18" charset="0"/>
                <a:cs typeface="Times New Roman" panose="02020603050405020304" pitchFamily="18" charset="0"/>
              </a:rPr>
              <a:t>Principia</a:t>
            </a:r>
            <a:r>
              <a:rPr lang="en-US" sz="3600" dirty="0">
                <a:latin typeface="Times New Roman" panose="02020603050405020304" pitchFamily="18" charset="0"/>
                <a:cs typeface="Times New Roman" panose="02020603050405020304" pitchFamily="18" charset="0"/>
              </a:rPr>
              <a:t> of 1686 has no Newtonian cosmology.</a:t>
            </a:r>
          </a:p>
        </p:txBody>
      </p:sp>
    </p:spTree>
    <p:extLst>
      <p:ext uri="{BB962C8B-B14F-4D97-AF65-F5344CB8AC3E}">
        <p14:creationId xmlns:p14="http://schemas.microsoft.com/office/powerpoint/2010/main" val="1671042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0ED12-F053-B0B6-1294-BD9AFDA2F41C}"/>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979A96F1-33E3-FF0C-7624-3175B1A72F48}"/>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AE42AF4D-1273-4FC5-EA23-9983B2DF70B0}"/>
              </a:ext>
            </a:extLst>
          </p:cNvPr>
          <p:cNvSpPr>
            <a:spLocks noGrp="1"/>
          </p:cNvSpPr>
          <p:nvPr>
            <p:ph type="sldNum" sz="quarter" idx="12"/>
          </p:nvPr>
        </p:nvSpPr>
        <p:spPr/>
        <p:txBody>
          <a:bodyPr/>
          <a:lstStyle/>
          <a:p>
            <a:fld id="{B9304382-F642-5846-B397-678ADB7FD52A}" type="slidenum">
              <a:rPr lang="en-US" smtClean="0"/>
              <a:t>6</a:t>
            </a:fld>
            <a:endParaRPr lang="en-US"/>
          </a:p>
        </p:txBody>
      </p:sp>
      <p:pic>
        <p:nvPicPr>
          <p:cNvPr id="9" name="Picture 8">
            <a:extLst>
              <a:ext uri="{FF2B5EF4-FFF2-40B4-BE49-F238E27FC236}">
                <a16:creationId xmlns:a16="http://schemas.microsoft.com/office/drawing/2014/main" id="{D6123265-AD68-9E75-BFBF-CB182CEDBC86}"/>
              </a:ext>
            </a:extLst>
          </p:cNvPr>
          <p:cNvPicPr>
            <a:picLocks noChangeAspect="1"/>
          </p:cNvPicPr>
          <p:nvPr/>
        </p:nvPicPr>
        <p:blipFill>
          <a:blip r:embed="rId2"/>
          <a:stretch>
            <a:fillRect/>
          </a:stretch>
        </p:blipFill>
        <p:spPr>
          <a:xfrm>
            <a:off x="462064" y="365126"/>
            <a:ext cx="4109936" cy="612913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EC6E036C-73C9-9898-88EC-EDE403C66A82}"/>
              </a:ext>
            </a:extLst>
          </p:cNvPr>
          <p:cNvSpPr txBox="1"/>
          <p:nvPr/>
        </p:nvSpPr>
        <p:spPr>
          <a:xfrm>
            <a:off x="5049078" y="609600"/>
            <a:ext cx="3061252" cy="3539430"/>
          </a:xfrm>
          <a:prstGeom prst="rect">
            <a:avLst/>
          </a:prstGeom>
          <a:noFill/>
        </p:spPr>
        <p:txBody>
          <a:bodyPr wrap="square" rtlCol="0">
            <a:spAutoFit/>
          </a:bodyPr>
          <a:lstStyle/>
          <a:p>
            <a:pPr algn="l"/>
            <a:r>
              <a:rPr lang="en-US" sz="3200" dirty="0">
                <a:latin typeface="Times New Roman" panose="02020603050405020304" pitchFamily="18" charset="0"/>
                <a:cs typeface="Times New Roman" panose="02020603050405020304" pitchFamily="18" charset="0"/>
              </a:rPr>
              <a:t>Letters from 1692</a:t>
            </a:r>
          </a:p>
          <a:p>
            <a:pPr algn="l"/>
            <a:endParaRPr lang="en-US" sz="3200" dirty="0">
              <a:latin typeface="Times New Roman" panose="02020603050405020304" pitchFamily="18" charset="0"/>
              <a:cs typeface="Times New Roman" panose="02020603050405020304" pitchFamily="18" charset="0"/>
            </a:endParaRPr>
          </a:p>
          <a:p>
            <a:pPr algn="l"/>
            <a:r>
              <a:rPr lang="en-US" sz="3200" dirty="0">
                <a:latin typeface="Times New Roman" panose="02020603050405020304" pitchFamily="18" charset="0"/>
                <a:cs typeface="Times New Roman" panose="02020603050405020304" pitchFamily="18" charset="0"/>
              </a:rPr>
              <a:t>Origin of Newton’s cosmological thinking.</a:t>
            </a:r>
          </a:p>
        </p:txBody>
      </p:sp>
    </p:spTree>
    <p:extLst>
      <p:ext uri="{BB962C8B-B14F-4D97-AF65-F5344CB8AC3E}">
        <p14:creationId xmlns:p14="http://schemas.microsoft.com/office/powerpoint/2010/main" val="3165506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802C-C95E-C1A4-1789-3ADD8473CEFC}"/>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771C563-E38F-5E79-EC59-37DEFB05CFAE}"/>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DF5C075B-2C08-0AD5-D31D-624EBC40A1F8}"/>
              </a:ext>
            </a:extLst>
          </p:cNvPr>
          <p:cNvSpPr>
            <a:spLocks noGrp="1"/>
          </p:cNvSpPr>
          <p:nvPr>
            <p:ph type="sldNum" sz="quarter" idx="12"/>
          </p:nvPr>
        </p:nvSpPr>
        <p:spPr/>
        <p:txBody>
          <a:bodyPr/>
          <a:lstStyle/>
          <a:p>
            <a:fld id="{B9304382-F642-5846-B397-678ADB7FD52A}" type="slidenum">
              <a:rPr lang="en-US" smtClean="0"/>
              <a:t>7</a:t>
            </a:fld>
            <a:endParaRPr lang="en-US"/>
          </a:p>
        </p:txBody>
      </p:sp>
      <p:sp>
        <p:nvSpPr>
          <p:cNvPr id="5" name="TextBox 4">
            <a:extLst>
              <a:ext uri="{FF2B5EF4-FFF2-40B4-BE49-F238E27FC236}">
                <a16:creationId xmlns:a16="http://schemas.microsoft.com/office/drawing/2014/main" id="{70607283-074A-3C54-ABB8-A961CC0288F6}"/>
              </a:ext>
            </a:extLst>
          </p:cNvPr>
          <p:cNvSpPr txBox="1"/>
          <p:nvPr/>
        </p:nvSpPr>
        <p:spPr>
          <a:xfrm>
            <a:off x="5671930" y="907277"/>
            <a:ext cx="3041764" cy="267765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“I had an Eye upon such Principles as might work with considering Men, for the Belief of a Deity,…”</a:t>
            </a:r>
          </a:p>
        </p:txBody>
      </p:sp>
      <p:pic>
        <p:nvPicPr>
          <p:cNvPr id="11" name="Picture 10">
            <a:extLst>
              <a:ext uri="{FF2B5EF4-FFF2-40B4-BE49-F238E27FC236}">
                <a16:creationId xmlns:a16="http://schemas.microsoft.com/office/drawing/2014/main" id="{FD593AE1-A546-BF22-7665-7ED414C24AE5}"/>
              </a:ext>
            </a:extLst>
          </p:cNvPr>
          <p:cNvPicPr>
            <a:picLocks noChangeAspect="1"/>
          </p:cNvPicPr>
          <p:nvPr/>
        </p:nvPicPr>
        <p:blipFill>
          <a:blip r:embed="rId2"/>
          <a:stretch>
            <a:fillRect/>
          </a:stretch>
        </p:blipFill>
        <p:spPr>
          <a:xfrm>
            <a:off x="799586" y="205738"/>
            <a:ext cx="3966724" cy="66095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98516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653D-067C-7A48-A328-1D91BCAFA9AA}"/>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C64D3E34-789B-A122-1AD6-89023240EE6F}"/>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D0C7BFE1-7521-E4C9-154F-A20A0DDA3DDF}"/>
              </a:ext>
            </a:extLst>
          </p:cNvPr>
          <p:cNvSpPr>
            <a:spLocks noGrp="1"/>
          </p:cNvSpPr>
          <p:nvPr>
            <p:ph type="sldNum" sz="quarter" idx="12"/>
          </p:nvPr>
        </p:nvSpPr>
        <p:spPr/>
        <p:txBody>
          <a:bodyPr/>
          <a:lstStyle/>
          <a:p>
            <a:fld id="{B9304382-F642-5846-B397-678ADB7FD52A}" type="slidenum">
              <a:rPr lang="en-US" smtClean="0"/>
              <a:t>8</a:t>
            </a:fld>
            <a:endParaRPr lang="en-US"/>
          </a:p>
        </p:txBody>
      </p:sp>
      <p:pic>
        <p:nvPicPr>
          <p:cNvPr id="5" name="Picture 4">
            <a:extLst>
              <a:ext uri="{FF2B5EF4-FFF2-40B4-BE49-F238E27FC236}">
                <a16:creationId xmlns:a16="http://schemas.microsoft.com/office/drawing/2014/main" id="{D7AEFD13-CDB1-1B50-6199-08C94DB4DF6A}"/>
              </a:ext>
            </a:extLst>
          </p:cNvPr>
          <p:cNvPicPr>
            <a:picLocks noChangeAspect="1"/>
          </p:cNvPicPr>
          <p:nvPr/>
        </p:nvPicPr>
        <p:blipFill>
          <a:blip r:embed="rId2"/>
          <a:stretch>
            <a:fillRect/>
          </a:stretch>
        </p:blipFill>
        <p:spPr>
          <a:xfrm>
            <a:off x="449799" y="171448"/>
            <a:ext cx="3669959" cy="6298567"/>
          </a:xfrm>
          <a:prstGeom prst="rect">
            <a:avLst/>
          </a:prstGeom>
        </p:spPr>
      </p:pic>
      <p:sp>
        <p:nvSpPr>
          <p:cNvPr id="6" name="TextBox 5">
            <a:extLst>
              <a:ext uri="{FF2B5EF4-FFF2-40B4-BE49-F238E27FC236}">
                <a16:creationId xmlns:a16="http://schemas.microsoft.com/office/drawing/2014/main" id="{C174A5EA-2023-DF88-7954-76509AE01B41}"/>
              </a:ext>
            </a:extLst>
          </p:cNvPr>
          <p:cNvSpPr txBox="1"/>
          <p:nvPr/>
        </p:nvSpPr>
        <p:spPr>
          <a:xfrm>
            <a:off x="4528759" y="1258628"/>
            <a:ext cx="3577590" cy="2062103"/>
          </a:xfrm>
          <a:prstGeom prst="rect">
            <a:avLst/>
          </a:prstGeom>
          <a:noFill/>
        </p:spPr>
        <p:txBody>
          <a:bodyPr wrap="square" rtlCol="0">
            <a:spAutoFit/>
          </a:bodyPr>
          <a:lstStyle/>
          <a:p>
            <a:pPr algn="l"/>
            <a:r>
              <a:rPr lang="en-US" sz="3200" dirty="0">
                <a:latin typeface="Times New Roman" panose="02020603050405020304" pitchFamily="18" charset="0"/>
                <a:cs typeface="Times New Roman" panose="02020603050405020304" pitchFamily="18" charset="0"/>
              </a:rPr>
              <a:t>“…I had considered it very little before your Letters put me upon it…”</a:t>
            </a:r>
          </a:p>
        </p:txBody>
      </p:sp>
    </p:spTree>
    <p:extLst>
      <p:ext uri="{BB962C8B-B14F-4D97-AF65-F5344CB8AC3E}">
        <p14:creationId xmlns:p14="http://schemas.microsoft.com/office/powerpoint/2010/main" val="4095489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57CC-7F5D-7B19-67CD-664ED69F6B85}"/>
              </a:ext>
            </a:extLst>
          </p:cNvPr>
          <p:cNvSpPr>
            <a:spLocks noGrp="1"/>
          </p:cNvSpPr>
          <p:nvPr>
            <p:ph type="title"/>
          </p:nvPr>
        </p:nvSpPr>
        <p:spPr/>
        <p:txBody>
          <a:bodyPr/>
          <a:lstStyle/>
          <a:p>
            <a:r>
              <a:rPr lang="en-US" dirty="0"/>
              <a:t> </a:t>
            </a:r>
          </a:p>
        </p:txBody>
      </p:sp>
      <p:sp>
        <p:nvSpPr>
          <p:cNvPr id="4" name="Slide Number Placeholder 3">
            <a:extLst>
              <a:ext uri="{FF2B5EF4-FFF2-40B4-BE49-F238E27FC236}">
                <a16:creationId xmlns:a16="http://schemas.microsoft.com/office/drawing/2014/main" id="{C215C900-ACD6-3CCA-2C87-45B9444F9C60}"/>
              </a:ext>
            </a:extLst>
          </p:cNvPr>
          <p:cNvSpPr>
            <a:spLocks noGrp="1"/>
          </p:cNvSpPr>
          <p:nvPr>
            <p:ph type="sldNum" sz="quarter" idx="12"/>
          </p:nvPr>
        </p:nvSpPr>
        <p:spPr/>
        <p:txBody>
          <a:bodyPr/>
          <a:lstStyle/>
          <a:p>
            <a:fld id="{B9304382-F642-5846-B397-678ADB7FD52A}" type="slidenum">
              <a:rPr lang="en-US" smtClean="0"/>
              <a:t>9</a:t>
            </a:fld>
            <a:endParaRPr lang="en-US"/>
          </a:p>
        </p:txBody>
      </p:sp>
      <p:sp>
        <p:nvSpPr>
          <p:cNvPr id="5" name="TextBox 4">
            <a:extLst>
              <a:ext uri="{FF2B5EF4-FFF2-40B4-BE49-F238E27FC236}">
                <a16:creationId xmlns:a16="http://schemas.microsoft.com/office/drawing/2014/main" id="{8594006B-9C53-C938-63B4-B9055A644691}"/>
              </a:ext>
            </a:extLst>
          </p:cNvPr>
          <p:cNvSpPr txBox="1"/>
          <p:nvPr/>
        </p:nvSpPr>
        <p:spPr>
          <a:xfrm>
            <a:off x="5143500" y="365126"/>
            <a:ext cx="3570194" cy="6124754"/>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“But if the Matter was evenly disposed throughout an infinite Space, </a:t>
            </a:r>
          </a:p>
          <a:p>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it would convene into one Mass and some into another, so as to make an infinite Number of great </a:t>
            </a:r>
            <a:r>
              <a:rPr lang="en-US" sz="2800" dirty="0" err="1">
                <a:latin typeface="Times New Roman" panose="02020603050405020304" pitchFamily="18" charset="0"/>
                <a:cs typeface="Times New Roman" panose="02020603050405020304" pitchFamily="18" charset="0"/>
              </a:rPr>
              <a:t>Massies</a:t>
            </a:r>
            <a:r>
              <a:rPr lang="en-US" sz="2800" dirty="0">
                <a:latin typeface="Times New Roman" panose="02020603050405020304" pitchFamily="18" charset="0"/>
                <a:cs typeface="Times New Roman" panose="02020603050405020304" pitchFamily="18" charset="0"/>
              </a:rPr>
              <a:t>, scattered at great Distances from one to another through-…”</a:t>
            </a:r>
          </a:p>
        </p:txBody>
      </p:sp>
      <p:pic>
        <p:nvPicPr>
          <p:cNvPr id="14" name="Picture 13">
            <a:extLst>
              <a:ext uri="{FF2B5EF4-FFF2-40B4-BE49-F238E27FC236}">
                <a16:creationId xmlns:a16="http://schemas.microsoft.com/office/drawing/2014/main" id="{38607F41-74DB-1743-4B8D-D4D1E4BCF2C1}"/>
              </a:ext>
            </a:extLst>
          </p:cNvPr>
          <p:cNvPicPr>
            <a:picLocks noChangeAspect="1"/>
          </p:cNvPicPr>
          <p:nvPr/>
        </p:nvPicPr>
        <p:blipFill>
          <a:blip r:embed="rId2"/>
          <a:stretch>
            <a:fillRect/>
          </a:stretch>
        </p:blipFill>
        <p:spPr>
          <a:xfrm>
            <a:off x="285750" y="115747"/>
            <a:ext cx="3904285" cy="6505515"/>
          </a:xfrm>
          <a:prstGeom prst="rect">
            <a:avLst/>
          </a:prstGeom>
          <a:effectLst>
            <a:outerShdw blurRad="50800" dist="38100" dir="2700000" algn="tl" rotWithShape="0">
              <a:prstClr val="black">
                <a:alpha val="40000"/>
              </a:prstClr>
            </a:outerShdw>
          </a:effectLst>
        </p:spPr>
      </p:pic>
      <p:sp>
        <p:nvSpPr>
          <p:cNvPr id="16" name="Content Placeholder 15">
            <a:extLst>
              <a:ext uri="{FF2B5EF4-FFF2-40B4-BE49-F238E27FC236}">
                <a16:creationId xmlns:a16="http://schemas.microsoft.com/office/drawing/2014/main" id="{1269AAB3-608A-030C-1263-5C5AB0BFEE44}"/>
              </a:ext>
            </a:extLst>
          </p:cNvPr>
          <p:cNvSpPr>
            <a:spLocks noGrp="1"/>
          </p:cNvSpPr>
          <p:nvPr>
            <p:ph idx="1"/>
          </p:nvPr>
        </p:nvSpPr>
        <p:spPr/>
        <p:txBody>
          <a:bodyPr>
            <a:normAutofit fontScale="25000" lnSpcReduction="20000"/>
          </a:bodyPr>
          <a:lstStyle/>
          <a:p>
            <a:endParaRPr lang="en-US"/>
          </a:p>
        </p:txBody>
      </p:sp>
    </p:spTree>
    <p:extLst>
      <p:ext uri="{BB962C8B-B14F-4D97-AF65-F5344CB8AC3E}">
        <p14:creationId xmlns:p14="http://schemas.microsoft.com/office/powerpoint/2010/main" val="31731593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1771</TotalTime>
  <Words>1396</Words>
  <Application>Microsoft Macintosh PowerPoint</Application>
  <PresentationFormat>On-screen Show (4:3)</PresentationFormat>
  <Paragraphs>229</Paragraphs>
  <Slides>47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Arial Black</vt:lpstr>
      <vt:lpstr>Calibri</vt:lpstr>
      <vt:lpstr>Calibri Light</vt:lpstr>
      <vt:lpstr>Symbol</vt:lpstr>
      <vt:lpstr>Times New Roman</vt:lpstr>
      <vt:lpstr>Office Theme</vt:lpstr>
      <vt:lpstr>The Cosmological Woes of Newtonian Gravitation Theory</vt:lpstr>
      <vt:lpstr>A Generic Newtonian Cosmology</vt:lpstr>
      <vt:lpstr>Elements</vt:lpstr>
      <vt:lpstr>Newton on cosmology</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What Newton Missed</vt:lpstr>
      <vt:lpstr> </vt:lpstr>
      <vt:lpstr> </vt:lpstr>
      <vt:lpstr>The Result in Pictures</vt:lpstr>
      <vt:lpstr> Lines of force model for gravity</vt:lpstr>
      <vt:lpstr> </vt:lpstr>
      <vt:lpstr> </vt:lpstr>
      <vt:lpstr> </vt:lpstr>
      <vt:lpstr>Hugo  von Seeliger</vt:lpstr>
      <vt:lpstr> </vt:lpstr>
      <vt:lpstr>Seeliger’s integrals</vt:lpstr>
      <vt:lpstr> </vt:lpstr>
      <vt:lpstr>Solutions proposed</vt:lpstr>
      <vt:lpstr>Responses</vt:lpstr>
      <vt:lpstr>More details</vt:lpstr>
      <vt:lpstr>Seeliger</vt:lpstr>
      <vt:lpstr>Exponential decay of gravitational force</vt:lpstr>
      <vt:lpstr>Einstein 1917</vt:lpstr>
      <vt:lpstr> </vt:lpstr>
      <vt:lpstr> </vt:lpstr>
      <vt:lpstr>Hierarchical Cosmology</vt:lpstr>
      <vt:lpstr>Charlier’s Hierarchical Universe</vt:lpstr>
      <vt:lpstr>Convergence properties of quantities in hierarchic cosmology</vt:lpstr>
      <vt:lpstr>Winding up…</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Norton, John D</dc:creator>
  <cp:lastModifiedBy>Norton, John D</cp:lastModifiedBy>
  <cp:revision>148</cp:revision>
  <dcterms:created xsi:type="dcterms:W3CDTF">2023-10-10T18:11:20Z</dcterms:created>
  <dcterms:modified xsi:type="dcterms:W3CDTF">2025-08-26T20:53:20Z</dcterms:modified>
</cp:coreProperties>
</file>