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6"/>
  </p:notesMasterIdLst>
  <p:sldIdLst>
    <p:sldId id="256" r:id="rId2"/>
    <p:sldId id="312" r:id="rId3"/>
    <p:sldId id="314" r:id="rId4"/>
    <p:sldId id="313" r:id="rId5"/>
    <p:sldId id="315" r:id="rId6"/>
    <p:sldId id="316" r:id="rId7"/>
    <p:sldId id="317" r:id="rId8"/>
    <p:sldId id="267" r:id="rId9"/>
    <p:sldId id="318" r:id="rId10"/>
    <p:sldId id="319" r:id="rId11"/>
    <p:sldId id="320" r:id="rId12"/>
    <p:sldId id="321" r:id="rId13"/>
    <p:sldId id="322" r:id="rId14"/>
    <p:sldId id="323" r:id="rId15"/>
    <p:sldId id="324" r:id="rId16"/>
    <p:sldId id="325" r:id="rId17"/>
    <p:sldId id="326" r:id="rId18"/>
    <p:sldId id="337" r:id="rId19"/>
    <p:sldId id="336" r:id="rId20"/>
    <p:sldId id="327" r:id="rId21"/>
    <p:sldId id="328" r:id="rId22"/>
    <p:sldId id="338" r:id="rId23"/>
    <p:sldId id="329" r:id="rId24"/>
    <p:sldId id="339" r:id="rId25"/>
    <p:sldId id="331" r:id="rId26"/>
    <p:sldId id="340" r:id="rId27"/>
    <p:sldId id="330" r:id="rId28"/>
    <p:sldId id="332" r:id="rId29"/>
    <p:sldId id="333" r:id="rId30"/>
    <p:sldId id="341" r:id="rId31"/>
    <p:sldId id="334" r:id="rId32"/>
    <p:sldId id="343" r:id="rId33"/>
    <p:sldId id="342" r:id="rId34"/>
    <p:sldId id="335" r:id="rId35"/>
    <p:sldId id="344" r:id="rId36"/>
    <p:sldId id="349" r:id="rId37"/>
    <p:sldId id="351" r:id="rId38"/>
    <p:sldId id="352" r:id="rId39"/>
    <p:sldId id="353" r:id="rId40"/>
    <p:sldId id="347" r:id="rId41"/>
    <p:sldId id="346" r:id="rId42"/>
    <p:sldId id="345" r:id="rId43"/>
    <p:sldId id="348" r:id="rId44"/>
    <p:sldId id="354"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FFC8"/>
    <a:srgbClr val="C9DCFF"/>
    <a:srgbClr val="FFC8C8"/>
    <a:srgbClr val="FF0000"/>
    <a:srgbClr val="9BFF9D"/>
    <a:srgbClr val="C8DCFF"/>
    <a:srgbClr val="64FF64"/>
    <a:srgbClr val="7DB1FF"/>
    <a:srgbClr val="0057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0"/>
    <p:restoredTop sz="96190"/>
  </p:normalViewPr>
  <p:slideViewPr>
    <p:cSldViewPr snapToGrid="0">
      <p:cViewPr varScale="1">
        <p:scale>
          <a:sx n="119" d="100"/>
          <a:sy n="119" d="100"/>
        </p:scale>
        <p:origin x="65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66C10-E16E-AD45-B803-F575F10D5B32}" type="datetimeFigureOut">
              <a:rPr lang="en-US" smtClean="0"/>
              <a:t>8/26/25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04CC5-5F42-3B49-BA45-CF804E4C430E}" type="slidenum">
              <a:rPr lang="en-US" smtClean="0"/>
              <a:t>‹#›</a:t>
            </a:fld>
            <a:endParaRPr lang="en-US"/>
          </a:p>
        </p:txBody>
      </p:sp>
    </p:spTree>
    <p:extLst>
      <p:ext uri="{BB962C8B-B14F-4D97-AF65-F5344CB8AC3E}">
        <p14:creationId xmlns:p14="http://schemas.microsoft.com/office/powerpoint/2010/main" val="6110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7078" y="317293"/>
            <a:ext cx="8189843" cy="676620"/>
          </a:xfrm>
        </p:spPr>
        <p:txBody>
          <a:bodyPr anchor="b"/>
          <a:lstStyle>
            <a:lvl1pPr algn="l">
              <a:defRPr sz="4800" baseline="0">
                <a:latin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0" y="6492874"/>
            <a:ext cx="198783" cy="365126"/>
          </a:xfrm>
        </p:spPr>
        <p:txBody>
          <a:bodyPr/>
          <a:lstStyle>
            <a:lvl1pPr marL="0" indent="0" algn="l">
              <a:spcBef>
                <a:spcPts val="0"/>
              </a:spcBef>
              <a:buNone/>
              <a:defRPr sz="2400" baseline="0">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08B412F-F590-F44E-B398-F5DD393548DF}" type="datetime1">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223457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896E0-8C94-304B-AB09-766AF47E1FD8}" type="datetime1">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380955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57A59-8BC9-914D-A206-C7281A129C50}" type="datetime1">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112029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0" y="6812281"/>
            <a:ext cx="285750" cy="45719"/>
          </a:xfrm>
        </p:spPr>
        <p:txBody>
          <a:bodyPr/>
          <a:lstStyle>
            <a:lvl1pPr marL="0" indent="0">
              <a:buFontTx/>
              <a:buNone/>
              <a:defRPr baseline="0">
                <a:latin typeface="Times New Roman" panose="02020603050405020304" pitchFamily="18"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5DC23AB-B0EE-3643-88EA-96A55AE2EF68}" type="datetime1">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13694" y="6470015"/>
            <a:ext cx="346262" cy="365125"/>
          </a:xfrm>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92111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0188C-A246-1A46-87B2-A2EB36A867A4}" type="datetime1">
              <a:rPr lang="en-US" smtClean="0"/>
              <a:t>8/26/25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127663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AB26C0-6FCD-1A49-B282-439FA1934B28}" type="datetime1">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155177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FC96AC-91D1-9443-9B75-154276B165FF}" type="datetime1">
              <a:rPr lang="en-US" smtClean="0"/>
              <a:t>8/26/25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180807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32912D-A9AE-CF4C-90D7-DB97EC751CC6}" type="datetime1">
              <a:rPr lang="en-US" smtClean="0"/>
              <a:t>8/26/25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414068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76D4A-AC18-6842-AD87-69FF58ABF425}" type="datetime1">
              <a:rPr lang="en-US" smtClean="0"/>
              <a:t>8/26/25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379422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F954B4-8B41-5944-889C-E611C790E7E3}" type="datetime1">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25618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7D4679-2341-D848-B580-7068613F68E9}" type="datetime1">
              <a:rPr lang="en-US" smtClean="0"/>
              <a:t>8/26/25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123874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21B4-44BA-9646-8255-82A22E02D6E6}" type="datetime1">
              <a:rPr lang="en-US" smtClean="0"/>
              <a:t>8/26/25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04382-F642-5846-B397-678ADB7FD52A}" type="slidenum">
              <a:rPr lang="en-US" smtClean="0"/>
              <a:t>‹#›</a:t>
            </a:fld>
            <a:endParaRPr lang="en-US"/>
          </a:p>
        </p:txBody>
      </p:sp>
    </p:spTree>
    <p:extLst>
      <p:ext uri="{BB962C8B-B14F-4D97-AF65-F5344CB8AC3E}">
        <p14:creationId xmlns:p14="http://schemas.microsoft.com/office/powerpoint/2010/main" val="3755859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8.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1.png"/><Relationship Id="rId9"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0.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57EE-D90F-3E85-5083-D6FFEE5F287C}"/>
              </a:ext>
            </a:extLst>
          </p:cNvPr>
          <p:cNvSpPr>
            <a:spLocks noGrp="1"/>
          </p:cNvSpPr>
          <p:nvPr>
            <p:ph type="ctrTitle"/>
          </p:nvPr>
        </p:nvSpPr>
        <p:spPr>
          <a:xfrm>
            <a:off x="4965454" y="929766"/>
            <a:ext cx="4907190" cy="2067128"/>
          </a:xfrm>
        </p:spPr>
        <p:txBody>
          <a:bodyPr>
            <a:noAutofit/>
          </a:bodyPr>
          <a:lstStyle/>
          <a:p>
            <a:r>
              <a:rPr lang="en-US" dirty="0"/>
              <a:t>Dynamic Newtonian Cosmology</a:t>
            </a:r>
          </a:p>
        </p:txBody>
      </p:sp>
      <p:sp>
        <p:nvSpPr>
          <p:cNvPr id="3" name="Subtitle 2">
            <a:extLst>
              <a:ext uri="{FF2B5EF4-FFF2-40B4-BE49-F238E27FC236}">
                <a16:creationId xmlns:a16="http://schemas.microsoft.com/office/drawing/2014/main" id="{36FEBC1C-A19D-D931-CECB-F11C68805F71}"/>
              </a:ext>
            </a:extLst>
          </p:cNvPr>
          <p:cNvSpPr>
            <a:spLocks noGrp="1"/>
          </p:cNvSpPr>
          <p:nvPr>
            <p:ph type="subTitle" idx="1"/>
          </p:nvPr>
        </p:nvSpPr>
        <p:spPr>
          <a:xfrm>
            <a:off x="0" y="6884758"/>
            <a:ext cx="198783" cy="365126"/>
          </a:xfrm>
        </p:spPr>
        <p:txBody>
          <a:bodyPr>
            <a:normAutofit fontScale="25000" lnSpcReduction="20000"/>
          </a:bodyPr>
          <a:lstStyle/>
          <a:p>
            <a:r>
              <a:rPr lang="en-US" dirty="0"/>
              <a:t>My text</a:t>
            </a:r>
          </a:p>
        </p:txBody>
      </p:sp>
      <p:sp>
        <p:nvSpPr>
          <p:cNvPr id="4" name="TextBox 3">
            <a:extLst>
              <a:ext uri="{FF2B5EF4-FFF2-40B4-BE49-F238E27FC236}">
                <a16:creationId xmlns:a16="http://schemas.microsoft.com/office/drawing/2014/main" id="{C71C6C72-63A3-40C8-2F87-412FD6C6E23F}"/>
              </a:ext>
            </a:extLst>
          </p:cNvPr>
          <p:cNvSpPr txBox="1"/>
          <p:nvPr/>
        </p:nvSpPr>
        <p:spPr>
          <a:xfrm>
            <a:off x="5076515" y="3061108"/>
            <a:ext cx="3490058" cy="1569660"/>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John D. Norton</a:t>
            </a:r>
          </a:p>
          <a:p>
            <a:r>
              <a:rPr lang="en-US" sz="2400" dirty="0">
                <a:latin typeface="Times New Roman" panose="02020603050405020304" pitchFamily="18" charset="0"/>
                <a:cs typeface="Times New Roman" panose="02020603050405020304" pitchFamily="18" charset="0"/>
              </a:rPr>
              <a:t>Department of History and</a:t>
            </a:r>
          </a:p>
          <a:p>
            <a:r>
              <a:rPr lang="en-US" sz="2400" dirty="0">
                <a:latin typeface="Times New Roman" panose="02020603050405020304" pitchFamily="18" charset="0"/>
                <a:cs typeface="Times New Roman" panose="02020603050405020304" pitchFamily="18" charset="0"/>
              </a:rPr>
              <a:t>Philosophy of Science</a:t>
            </a:r>
          </a:p>
          <a:p>
            <a:r>
              <a:rPr lang="en-US" sz="2400" dirty="0">
                <a:latin typeface="Times New Roman" panose="02020603050405020304" pitchFamily="18" charset="0"/>
                <a:cs typeface="Times New Roman" panose="02020603050405020304" pitchFamily="18" charset="0"/>
              </a:rPr>
              <a:t>University of Pittsburgh</a:t>
            </a:r>
          </a:p>
        </p:txBody>
      </p:sp>
      <p:grpSp>
        <p:nvGrpSpPr>
          <p:cNvPr id="52" name="Group 51">
            <a:extLst>
              <a:ext uri="{FF2B5EF4-FFF2-40B4-BE49-F238E27FC236}">
                <a16:creationId xmlns:a16="http://schemas.microsoft.com/office/drawing/2014/main" id="{D726AEB0-FB96-4A5D-D462-EDF2F990EB14}"/>
              </a:ext>
            </a:extLst>
          </p:cNvPr>
          <p:cNvGrpSpPr/>
          <p:nvPr/>
        </p:nvGrpSpPr>
        <p:grpSpPr>
          <a:xfrm>
            <a:off x="174170" y="798544"/>
            <a:ext cx="4893653" cy="4396701"/>
            <a:chOff x="1661526" y="2096173"/>
            <a:chExt cx="4893653" cy="4396701"/>
          </a:xfrm>
        </p:grpSpPr>
        <p:sp>
          <p:nvSpPr>
            <p:cNvPr id="5" name="Rectangle 4">
              <a:extLst>
                <a:ext uri="{FF2B5EF4-FFF2-40B4-BE49-F238E27FC236}">
                  <a16:creationId xmlns:a16="http://schemas.microsoft.com/office/drawing/2014/main" id="{4E68822D-CC85-4B07-E8A9-685CD363AAD6}"/>
                </a:ext>
              </a:extLst>
            </p:cNvPr>
            <p:cNvSpPr/>
            <p:nvPr/>
          </p:nvSpPr>
          <p:spPr>
            <a:xfrm>
              <a:off x="1661526" y="2096173"/>
              <a:ext cx="4893653" cy="4396701"/>
            </a:xfrm>
            <a:prstGeom prst="rect">
              <a:avLst/>
            </a:prstGeom>
            <a:solidFill>
              <a:srgbClr val="F5F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56CC2ED-5B4A-6ACD-20AC-D010DC353C55}"/>
                </a:ext>
              </a:extLst>
            </p:cNvPr>
            <p:cNvGrpSpPr/>
            <p:nvPr/>
          </p:nvGrpSpPr>
          <p:grpSpPr>
            <a:xfrm>
              <a:off x="2044689" y="2096173"/>
              <a:ext cx="4221484" cy="4217272"/>
              <a:chOff x="2030060" y="2087684"/>
              <a:chExt cx="4221484" cy="4217272"/>
            </a:xfrm>
          </p:grpSpPr>
          <p:sp>
            <p:nvSpPr>
              <p:cNvPr id="7" name="Oval 6">
                <a:extLst>
                  <a:ext uri="{FF2B5EF4-FFF2-40B4-BE49-F238E27FC236}">
                    <a16:creationId xmlns:a16="http://schemas.microsoft.com/office/drawing/2014/main" id="{69386752-B99C-0F52-DF5B-B998F0CA12B0}"/>
                  </a:ext>
                </a:extLst>
              </p:cNvPr>
              <p:cNvSpPr/>
              <p:nvPr/>
            </p:nvSpPr>
            <p:spPr>
              <a:xfrm>
                <a:off x="2239787" y="2289165"/>
                <a:ext cx="3831289" cy="3831289"/>
              </a:xfrm>
              <a:prstGeom prst="ellipse">
                <a:avLst/>
              </a:prstGeom>
              <a:solidFill>
                <a:srgbClr val="F5FDFF"/>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a:extLst>
                  <a:ext uri="{FF2B5EF4-FFF2-40B4-BE49-F238E27FC236}">
                    <a16:creationId xmlns:a16="http://schemas.microsoft.com/office/drawing/2014/main" id="{A050B2DA-D7B5-6F01-DC10-5FFB80978D1A}"/>
                  </a:ext>
                </a:extLst>
              </p:cNvPr>
              <p:cNvSpPr/>
              <p:nvPr/>
            </p:nvSpPr>
            <p:spPr>
              <a:xfrm rot="5400000">
                <a:off x="4089455" y="2095297"/>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FCE0586D-E164-7534-8F7E-9DFD1D6203E1}"/>
                  </a:ext>
                </a:extLst>
              </p:cNvPr>
              <p:cNvSpPr/>
              <p:nvPr/>
            </p:nvSpPr>
            <p:spPr>
              <a:xfrm rot="5400000">
                <a:off x="4072472" y="3103482"/>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FA456096-567E-D5FD-0B5E-8D55413524BB}"/>
                  </a:ext>
                </a:extLst>
              </p:cNvPr>
              <p:cNvSpPr/>
              <p:nvPr/>
            </p:nvSpPr>
            <p:spPr>
              <a:xfrm rot="10800000">
                <a:off x="6119593" y="4125433"/>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a:extLst>
                  <a:ext uri="{FF2B5EF4-FFF2-40B4-BE49-F238E27FC236}">
                    <a16:creationId xmlns:a16="http://schemas.microsoft.com/office/drawing/2014/main" id="{B3FF3607-4292-FFBB-2B5D-F71FCB5EABB7}"/>
                  </a:ext>
                </a:extLst>
              </p:cNvPr>
              <p:cNvSpPr/>
              <p:nvPr/>
            </p:nvSpPr>
            <p:spPr>
              <a:xfrm rot="8185492">
                <a:off x="5570114" y="2716082"/>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a:extLst>
                  <a:ext uri="{FF2B5EF4-FFF2-40B4-BE49-F238E27FC236}">
                    <a16:creationId xmlns:a16="http://schemas.microsoft.com/office/drawing/2014/main" id="{45883829-02A7-FAAE-DB20-AC1DB123F7D3}"/>
                  </a:ext>
                </a:extLst>
              </p:cNvPr>
              <p:cNvSpPr/>
              <p:nvPr/>
            </p:nvSpPr>
            <p:spPr>
              <a:xfrm rot="7083322">
                <a:off x="5003856" y="2325993"/>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a:extLst>
                  <a:ext uri="{FF2B5EF4-FFF2-40B4-BE49-F238E27FC236}">
                    <a16:creationId xmlns:a16="http://schemas.microsoft.com/office/drawing/2014/main" id="{079FE7C7-3BFB-A64A-6AF3-6DCED05A98D3}"/>
                  </a:ext>
                </a:extLst>
              </p:cNvPr>
              <p:cNvSpPr/>
              <p:nvPr/>
            </p:nvSpPr>
            <p:spPr>
              <a:xfrm rot="9394522">
                <a:off x="6002147" y="3450119"/>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a:extLst>
                  <a:ext uri="{FF2B5EF4-FFF2-40B4-BE49-F238E27FC236}">
                    <a16:creationId xmlns:a16="http://schemas.microsoft.com/office/drawing/2014/main" id="{A80E9499-616A-1B6A-0126-5A0C7CB3380E}"/>
                  </a:ext>
                </a:extLst>
              </p:cNvPr>
              <p:cNvSpPr/>
              <p:nvPr/>
            </p:nvSpPr>
            <p:spPr>
              <a:xfrm rot="218745">
                <a:off x="2030060" y="4129510"/>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a:extLst>
                  <a:ext uri="{FF2B5EF4-FFF2-40B4-BE49-F238E27FC236}">
                    <a16:creationId xmlns:a16="http://schemas.microsoft.com/office/drawing/2014/main" id="{C0A5BF30-740D-D92C-FC3A-24B0DBC8F68E}"/>
                  </a:ext>
                </a:extLst>
              </p:cNvPr>
              <p:cNvSpPr/>
              <p:nvPr/>
            </p:nvSpPr>
            <p:spPr>
              <a:xfrm rot="2791548">
                <a:off x="2776578" y="2569276"/>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a:extLst>
                  <a:ext uri="{FF2B5EF4-FFF2-40B4-BE49-F238E27FC236}">
                    <a16:creationId xmlns:a16="http://schemas.microsoft.com/office/drawing/2014/main" id="{423FE502-91D4-A972-762B-91A473D496FD}"/>
                  </a:ext>
                </a:extLst>
              </p:cNvPr>
              <p:cNvSpPr/>
              <p:nvPr/>
            </p:nvSpPr>
            <p:spPr>
              <a:xfrm rot="4014674">
                <a:off x="3394496" y="2223281"/>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a:extLst>
                  <a:ext uri="{FF2B5EF4-FFF2-40B4-BE49-F238E27FC236}">
                    <a16:creationId xmlns:a16="http://schemas.microsoft.com/office/drawing/2014/main" id="{1539220E-7F8D-9C41-7403-BB9F1661BAC4}"/>
                  </a:ext>
                </a:extLst>
              </p:cNvPr>
              <p:cNvSpPr/>
              <p:nvPr/>
            </p:nvSpPr>
            <p:spPr>
              <a:xfrm rot="1736791">
                <a:off x="2215842" y="3208988"/>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a:extLst>
                  <a:ext uri="{FF2B5EF4-FFF2-40B4-BE49-F238E27FC236}">
                    <a16:creationId xmlns:a16="http://schemas.microsoft.com/office/drawing/2014/main" id="{E1DD29FA-CEF3-FBB1-CE06-76462611DE86}"/>
                  </a:ext>
                </a:extLst>
              </p:cNvPr>
              <p:cNvSpPr/>
              <p:nvPr/>
            </p:nvSpPr>
            <p:spPr>
              <a:xfrm rot="16200000">
                <a:off x="4022444" y="6180618"/>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a:extLst>
                  <a:ext uri="{FF2B5EF4-FFF2-40B4-BE49-F238E27FC236}">
                    <a16:creationId xmlns:a16="http://schemas.microsoft.com/office/drawing/2014/main" id="{10326796-1ADD-0D72-F1E0-0A4EE55E5109}"/>
                  </a:ext>
                </a:extLst>
              </p:cNvPr>
              <p:cNvSpPr/>
              <p:nvPr/>
            </p:nvSpPr>
            <p:spPr>
              <a:xfrm rot="18789015">
                <a:off x="2550177" y="5513693"/>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a:extLst>
                  <a:ext uri="{FF2B5EF4-FFF2-40B4-BE49-F238E27FC236}">
                    <a16:creationId xmlns:a16="http://schemas.microsoft.com/office/drawing/2014/main" id="{D44E967E-7284-9424-9EA8-EB52D4DA7F49}"/>
                  </a:ext>
                </a:extLst>
              </p:cNvPr>
              <p:cNvSpPr/>
              <p:nvPr/>
            </p:nvSpPr>
            <p:spPr>
              <a:xfrm rot="19959254">
                <a:off x="2181062" y="4922269"/>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a:extLst>
                  <a:ext uri="{FF2B5EF4-FFF2-40B4-BE49-F238E27FC236}">
                    <a16:creationId xmlns:a16="http://schemas.microsoft.com/office/drawing/2014/main" id="{003ED99F-4E4B-CE13-842D-0DD443F4B39E}"/>
                  </a:ext>
                </a:extLst>
              </p:cNvPr>
              <p:cNvSpPr/>
              <p:nvPr/>
            </p:nvSpPr>
            <p:spPr>
              <a:xfrm rot="18356394">
                <a:off x="3082879" y="5966699"/>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a:extLst>
                  <a:ext uri="{FF2B5EF4-FFF2-40B4-BE49-F238E27FC236}">
                    <a16:creationId xmlns:a16="http://schemas.microsoft.com/office/drawing/2014/main" id="{54A9585C-E7D6-A445-52F0-B492B27459AF}"/>
                  </a:ext>
                </a:extLst>
              </p:cNvPr>
              <p:cNvSpPr/>
              <p:nvPr/>
            </p:nvSpPr>
            <p:spPr>
              <a:xfrm rot="13415598">
                <a:off x="5553437" y="5593388"/>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a:extLst>
                  <a:ext uri="{FF2B5EF4-FFF2-40B4-BE49-F238E27FC236}">
                    <a16:creationId xmlns:a16="http://schemas.microsoft.com/office/drawing/2014/main" id="{A8991702-2E83-CD33-C91D-A718E772FCB7}"/>
                  </a:ext>
                </a:extLst>
              </p:cNvPr>
              <p:cNvSpPr/>
              <p:nvPr/>
            </p:nvSpPr>
            <p:spPr>
              <a:xfrm rot="14156359">
                <a:off x="4978791" y="5991864"/>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a:extLst>
                  <a:ext uri="{FF2B5EF4-FFF2-40B4-BE49-F238E27FC236}">
                    <a16:creationId xmlns:a16="http://schemas.microsoft.com/office/drawing/2014/main" id="{166B90F3-4295-FF73-A1A7-A57841198FDC}"/>
                  </a:ext>
                </a:extLst>
              </p:cNvPr>
              <p:cNvSpPr/>
              <p:nvPr/>
            </p:nvSpPr>
            <p:spPr>
              <a:xfrm rot="12178596">
                <a:off x="5981276" y="4934852"/>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657E9A5B-3F36-E843-A212-BCDB0B72B3C8}"/>
                </a:ext>
              </a:extLst>
            </p:cNvPr>
            <p:cNvSpPr/>
            <p:nvPr/>
          </p:nvSpPr>
          <p:spPr>
            <a:xfrm>
              <a:off x="2434212" y="2483590"/>
              <a:ext cx="3442438" cy="3442438"/>
            </a:xfrm>
            <a:prstGeom prst="ellipse">
              <a:avLst/>
            </a:prstGeom>
            <a:solidFill>
              <a:srgbClr val="F5FDFF"/>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602BD66-41A3-8CFF-B826-4CB7823154E6}"/>
                </a:ext>
              </a:extLst>
            </p:cNvPr>
            <p:cNvSpPr/>
            <p:nvPr/>
          </p:nvSpPr>
          <p:spPr>
            <a:xfrm>
              <a:off x="2736492" y="2788666"/>
              <a:ext cx="2791514" cy="2791514"/>
            </a:xfrm>
            <a:prstGeom prst="ellipse">
              <a:avLst/>
            </a:prstGeom>
            <a:solidFill>
              <a:srgbClr val="F0FAFF"/>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BE6CF1DE-1829-F8FF-EC30-8562E1851D79}"/>
                </a:ext>
              </a:extLst>
            </p:cNvPr>
            <p:cNvGrpSpPr/>
            <p:nvPr/>
          </p:nvGrpSpPr>
          <p:grpSpPr>
            <a:xfrm>
              <a:off x="3059195" y="3078897"/>
              <a:ext cx="2266103" cy="2256170"/>
              <a:chOff x="3059195" y="3078897"/>
              <a:chExt cx="2266103" cy="2256170"/>
            </a:xfrm>
          </p:grpSpPr>
          <p:grpSp>
            <p:nvGrpSpPr>
              <p:cNvPr id="28" name="Group 27">
                <a:extLst>
                  <a:ext uri="{FF2B5EF4-FFF2-40B4-BE49-F238E27FC236}">
                    <a16:creationId xmlns:a16="http://schemas.microsoft.com/office/drawing/2014/main" id="{1E1ECDBB-F41C-82F0-D9E0-6381410EE7E1}"/>
                  </a:ext>
                </a:extLst>
              </p:cNvPr>
              <p:cNvGrpSpPr/>
              <p:nvPr/>
            </p:nvGrpSpPr>
            <p:grpSpPr>
              <a:xfrm>
                <a:off x="3059195" y="3154044"/>
                <a:ext cx="2266103" cy="2181023"/>
                <a:chOff x="3059195" y="3154044"/>
                <a:chExt cx="2266103" cy="2181023"/>
              </a:xfrm>
            </p:grpSpPr>
            <p:sp>
              <p:nvSpPr>
                <p:cNvPr id="30" name="Left Arrow 29">
                  <a:extLst>
                    <a:ext uri="{FF2B5EF4-FFF2-40B4-BE49-F238E27FC236}">
                      <a16:creationId xmlns:a16="http://schemas.microsoft.com/office/drawing/2014/main" id="{D075C37B-D889-F755-254B-99135F8CE865}"/>
                    </a:ext>
                  </a:extLst>
                </p:cNvPr>
                <p:cNvSpPr/>
                <p:nvPr/>
              </p:nvSpPr>
              <p:spPr>
                <a:xfrm>
                  <a:off x="3059195" y="4008040"/>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8839FEE-48E1-8C38-2C13-2BD63F66C609}"/>
                    </a:ext>
                  </a:extLst>
                </p:cNvPr>
                <p:cNvGrpSpPr/>
                <p:nvPr/>
              </p:nvGrpSpPr>
              <p:grpSpPr>
                <a:xfrm>
                  <a:off x="3082432" y="3154044"/>
                  <a:ext cx="2242866" cy="2181023"/>
                  <a:chOff x="3082432" y="3154044"/>
                  <a:chExt cx="2242866" cy="2181023"/>
                </a:xfrm>
              </p:grpSpPr>
              <p:sp>
                <p:nvSpPr>
                  <p:cNvPr id="32" name="Left Arrow 31">
                    <a:extLst>
                      <a:ext uri="{FF2B5EF4-FFF2-40B4-BE49-F238E27FC236}">
                        <a16:creationId xmlns:a16="http://schemas.microsoft.com/office/drawing/2014/main" id="{73AB14B0-95EC-F74C-1EF9-4B4DC4DE8758}"/>
                      </a:ext>
                    </a:extLst>
                  </p:cNvPr>
                  <p:cNvSpPr/>
                  <p:nvPr/>
                </p:nvSpPr>
                <p:spPr>
                  <a:xfrm rot="21043813">
                    <a:off x="3082432" y="4320850"/>
                    <a:ext cx="245097" cy="207034"/>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E3F8CB2-447A-0729-3C9F-2210E0030087}"/>
                      </a:ext>
                    </a:extLst>
                  </p:cNvPr>
                  <p:cNvGrpSpPr/>
                  <p:nvPr/>
                </p:nvGrpSpPr>
                <p:grpSpPr>
                  <a:xfrm>
                    <a:off x="3145203" y="3154044"/>
                    <a:ext cx="2180095" cy="2181023"/>
                    <a:chOff x="3145203" y="3154044"/>
                    <a:chExt cx="2180095" cy="2181023"/>
                  </a:xfrm>
                </p:grpSpPr>
                <p:sp>
                  <p:nvSpPr>
                    <p:cNvPr id="34" name="Oval 33">
                      <a:extLst>
                        <a:ext uri="{FF2B5EF4-FFF2-40B4-BE49-F238E27FC236}">
                          <a16:creationId xmlns:a16="http://schemas.microsoft.com/office/drawing/2014/main" id="{0ABDA393-877C-2A3B-3362-12CA3BE2FF2B}"/>
                        </a:ext>
                      </a:extLst>
                    </p:cNvPr>
                    <p:cNvSpPr/>
                    <p:nvPr/>
                  </p:nvSpPr>
                  <p:spPr>
                    <a:xfrm>
                      <a:off x="3380911" y="3390699"/>
                      <a:ext cx="1628220" cy="1628220"/>
                    </a:xfrm>
                    <a:prstGeom prst="ellipse">
                      <a:avLst/>
                    </a:prstGeom>
                    <a:solidFill>
                      <a:srgbClr val="DCF5FF"/>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4300C11-E843-D9FE-734F-E8C15ECE3273}"/>
                        </a:ext>
                      </a:extLst>
                    </p:cNvPr>
                    <p:cNvSpPr/>
                    <p:nvPr/>
                  </p:nvSpPr>
                  <p:spPr>
                    <a:xfrm>
                      <a:off x="4115841" y="4165219"/>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0D3338B-3398-1082-2ABB-F4E5F74F4834}"/>
                        </a:ext>
                      </a:extLst>
                    </p:cNvPr>
                    <p:cNvSpPr/>
                    <p:nvPr/>
                  </p:nvSpPr>
                  <p:spPr>
                    <a:xfrm>
                      <a:off x="4115841" y="4165219"/>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Arrow 36">
                      <a:extLst>
                        <a:ext uri="{FF2B5EF4-FFF2-40B4-BE49-F238E27FC236}">
                          <a16:creationId xmlns:a16="http://schemas.microsoft.com/office/drawing/2014/main" id="{40D5DAB1-A58B-5331-353F-ECC52A0E066C}"/>
                        </a:ext>
                      </a:extLst>
                    </p:cNvPr>
                    <p:cNvSpPr/>
                    <p:nvPr/>
                  </p:nvSpPr>
                  <p:spPr>
                    <a:xfrm rot="8282938">
                      <a:off x="4801116" y="3417880"/>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a:extLst>
                        <a:ext uri="{FF2B5EF4-FFF2-40B4-BE49-F238E27FC236}">
                          <a16:creationId xmlns:a16="http://schemas.microsoft.com/office/drawing/2014/main" id="{4F1D19D4-275D-CD7D-F0FC-258F7E251D9F}"/>
                        </a:ext>
                      </a:extLst>
                    </p:cNvPr>
                    <p:cNvSpPr/>
                    <p:nvPr/>
                  </p:nvSpPr>
                  <p:spPr>
                    <a:xfrm rot="9298395">
                      <a:off x="5000708" y="3727879"/>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Arrow 38">
                      <a:extLst>
                        <a:ext uri="{FF2B5EF4-FFF2-40B4-BE49-F238E27FC236}">
                          <a16:creationId xmlns:a16="http://schemas.microsoft.com/office/drawing/2014/main" id="{B004C6EA-7724-FA5F-D1C2-2C34D1E54A9B}"/>
                        </a:ext>
                      </a:extLst>
                    </p:cNvPr>
                    <p:cNvSpPr/>
                    <p:nvPr/>
                  </p:nvSpPr>
                  <p:spPr>
                    <a:xfrm rot="10800000">
                      <a:off x="5080201" y="4080105"/>
                      <a:ext cx="245097" cy="216817"/>
                    </a:xfrm>
                    <a:prstGeom prst="leftArrow">
                      <a:avLst>
                        <a:gd name="adj1" fmla="val 50000"/>
                        <a:gd name="adj2" fmla="val 56264"/>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 Arrow 39">
                      <a:extLst>
                        <a:ext uri="{FF2B5EF4-FFF2-40B4-BE49-F238E27FC236}">
                          <a16:creationId xmlns:a16="http://schemas.microsoft.com/office/drawing/2014/main" id="{1BB000E5-3837-C988-8245-047A5F3AE469}"/>
                        </a:ext>
                      </a:extLst>
                    </p:cNvPr>
                    <p:cNvSpPr/>
                    <p:nvPr/>
                  </p:nvSpPr>
                  <p:spPr>
                    <a:xfrm rot="7109131">
                      <a:off x="4470246" y="3187121"/>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a:extLst>
                        <a:ext uri="{FF2B5EF4-FFF2-40B4-BE49-F238E27FC236}">
                          <a16:creationId xmlns:a16="http://schemas.microsoft.com/office/drawing/2014/main" id="{97E24A28-8D8B-15FD-05B3-BF8212FBAC9D}"/>
                        </a:ext>
                      </a:extLst>
                    </p:cNvPr>
                    <p:cNvSpPr/>
                    <p:nvPr/>
                  </p:nvSpPr>
                  <p:spPr>
                    <a:xfrm rot="2882938">
                      <a:off x="3378822" y="3367776"/>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a:extLst>
                        <a:ext uri="{FF2B5EF4-FFF2-40B4-BE49-F238E27FC236}">
                          <a16:creationId xmlns:a16="http://schemas.microsoft.com/office/drawing/2014/main" id="{257B7601-73B6-266B-A2CF-BA1BC9B54FA9}"/>
                        </a:ext>
                      </a:extLst>
                    </p:cNvPr>
                    <p:cNvSpPr/>
                    <p:nvPr/>
                  </p:nvSpPr>
                  <p:spPr>
                    <a:xfrm rot="3898395">
                      <a:off x="3688821" y="3168184"/>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a:extLst>
                        <a:ext uri="{FF2B5EF4-FFF2-40B4-BE49-F238E27FC236}">
                          <a16:creationId xmlns:a16="http://schemas.microsoft.com/office/drawing/2014/main" id="{7F00BA2D-C609-F6D2-9AF4-BCFB55F4D33E}"/>
                        </a:ext>
                      </a:extLst>
                    </p:cNvPr>
                    <p:cNvSpPr/>
                    <p:nvPr/>
                  </p:nvSpPr>
                  <p:spPr>
                    <a:xfrm rot="1617152">
                      <a:off x="3145203" y="3664008"/>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a:extLst>
                        <a:ext uri="{FF2B5EF4-FFF2-40B4-BE49-F238E27FC236}">
                          <a16:creationId xmlns:a16="http://schemas.microsoft.com/office/drawing/2014/main" id="{164D2FBD-DDEE-5B9F-E8CF-99E9BD208356}"/>
                        </a:ext>
                      </a:extLst>
                    </p:cNvPr>
                    <p:cNvSpPr/>
                    <p:nvPr/>
                  </p:nvSpPr>
                  <p:spPr>
                    <a:xfrm rot="16200000">
                      <a:off x="4041701" y="5104110"/>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 Arrow 44">
                      <a:extLst>
                        <a:ext uri="{FF2B5EF4-FFF2-40B4-BE49-F238E27FC236}">
                          <a16:creationId xmlns:a16="http://schemas.microsoft.com/office/drawing/2014/main" id="{09A1A4FD-D74F-B5AC-90F8-0720BF47C614}"/>
                        </a:ext>
                      </a:extLst>
                    </p:cNvPr>
                    <p:cNvSpPr/>
                    <p:nvPr/>
                  </p:nvSpPr>
                  <p:spPr>
                    <a:xfrm rot="19004559">
                      <a:off x="3217631" y="4637256"/>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Arrow 45">
                      <a:extLst>
                        <a:ext uri="{FF2B5EF4-FFF2-40B4-BE49-F238E27FC236}">
                          <a16:creationId xmlns:a16="http://schemas.microsoft.com/office/drawing/2014/main" id="{C3D3F029-16E7-F73B-F1B9-34AFBE41F6AD}"/>
                        </a:ext>
                      </a:extLst>
                    </p:cNvPr>
                    <p:cNvSpPr/>
                    <p:nvPr/>
                  </p:nvSpPr>
                  <p:spPr>
                    <a:xfrm rot="18213494">
                      <a:off x="3403513" y="4873109"/>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 Arrow 46">
                      <a:extLst>
                        <a:ext uri="{FF2B5EF4-FFF2-40B4-BE49-F238E27FC236}">
                          <a16:creationId xmlns:a16="http://schemas.microsoft.com/office/drawing/2014/main" id="{E51A261B-8C65-3689-32A6-4B64CD576569}"/>
                        </a:ext>
                      </a:extLst>
                    </p:cNvPr>
                    <p:cNvSpPr/>
                    <p:nvPr/>
                  </p:nvSpPr>
                  <p:spPr>
                    <a:xfrm rot="17734376">
                      <a:off x="3692938" y="5049190"/>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 Arrow 47">
                      <a:extLst>
                        <a:ext uri="{FF2B5EF4-FFF2-40B4-BE49-F238E27FC236}">
                          <a16:creationId xmlns:a16="http://schemas.microsoft.com/office/drawing/2014/main" id="{0FA28F82-CB84-2192-D56D-8144757B754A}"/>
                        </a:ext>
                      </a:extLst>
                    </p:cNvPr>
                    <p:cNvSpPr/>
                    <p:nvPr/>
                  </p:nvSpPr>
                  <p:spPr>
                    <a:xfrm rot="13839753">
                      <a:off x="4671907" y="4913782"/>
                      <a:ext cx="245097" cy="216817"/>
                    </a:xfrm>
                    <a:prstGeom prst="leftArrow">
                      <a:avLst>
                        <a:gd name="adj1" fmla="val 50000"/>
                        <a:gd name="adj2" fmla="val 56264"/>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 Arrow 48">
                      <a:extLst>
                        <a:ext uri="{FF2B5EF4-FFF2-40B4-BE49-F238E27FC236}">
                          <a16:creationId xmlns:a16="http://schemas.microsoft.com/office/drawing/2014/main" id="{2212607B-F542-9766-1D34-0EED51B9E1E7}"/>
                        </a:ext>
                      </a:extLst>
                    </p:cNvPr>
                    <p:cNvSpPr/>
                    <p:nvPr/>
                  </p:nvSpPr>
                  <p:spPr>
                    <a:xfrm rot="12529371">
                      <a:off x="5025881" y="4410556"/>
                      <a:ext cx="245097" cy="216817"/>
                    </a:xfrm>
                    <a:prstGeom prst="leftArrow">
                      <a:avLst>
                        <a:gd name="adj1" fmla="val 50000"/>
                        <a:gd name="adj2" fmla="val 56264"/>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 Arrow 49">
                      <a:extLst>
                        <a:ext uri="{FF2B5EF4-FFF2-40B4-BE49-F238E27FC236}">
                          <a16:creationId xmlns:a16="http://schemas.microsoft.com/office/drawing/2014/main" id="{56F5C8E0-F4BE-A475-353A-784D0D9652E5}"/>
                        </a:ext>
                      </a:extLst>
                    </p:cNvPr>
                    <p:cNvSpPr/>
                    <p:nvPr/>
                  </p:nvSpPr>
                  <p:spPr>
                    <a:xfrm rot="15283352">
                      <a:off x="4364600" y="5079931"/>
                      <a:ext cx="245097" cy="216817"/>
                    </a:xfrm>
                    <a:prstGeom prst="leftArrow">
                      <a:avLst>
                        <a:gd name="adj1" fmla="val 50000"/>
                        <a:gd name="adj2" fmla="val 56264"/>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Arrow 50">
                      <a:extLst>
                        <a:ext uri="{FF2B5EF4-FFF2-40B4-BE49-F238E27FC236}">
                          <a16:creationId xmlns:a16="http://schemas.microsoft.com/office/drawing/2014/main" id="{26A9B515-A900-8B63-6D2B-467046C1FE03}"/>
                        </a:ext>
                      </a:extLst>
                    </p:cNvPr>
                    <p:cNvSpPr/>
                    <p:nvPr/>
                  </p:nvSpPr>
                  <p:spPr>
                    <a:xfrm rot="12732268">
                      <a:off x="4881026" y="4659526"/>
                      <a:ext cx="245097" cy="216817"/>
                    </a:xfrm>
                    <a:prstGeom prst="leftArrow">
                      <a:avLst>
                        <a:gd name="adj1" fmla="val 50000"/>
                        <a:gd name="adj2" fmla="val 56264"/>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9" name="Left Arrow 28">
                <a:extLst>
                  <a:ext uri="{FF2B5EF4-FFF2-40B4-BE49-F238E27FC236}">
                    <a16:creationId xmlns:a16="http://schemas.microsoft.com/office/drawing/2014/main" id="{9D519926-13C7-61A6-DB56-0A229AE9EF81}"/>
                  </a:ext>
                </a:extLst>
              </p:cNvPr>
              <p:cNvSpPr/>
              <p:nvPr/>
            </p:nvSpPr>
            <p:spPr>
              <a:xfrm rot="5400000">
                <a:off x="4080245" y="3093037"/>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9751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A314-C6A2-6083-BF96-6B0FFFCDD396}"/>
              </a:ext>
            </a:extLst>
          </p:cNvPr>
          <p:cNvSpPr>
            <a:spLocks noGrp="1"/>
          </p:cNvSpPr>
          <p:nvPr>
            <p:ph type="title"/>
          </p:nvPr>
        </p:nvSpPr>
        <p:spPr>
          <a:xfrm>
            <a:off x="356347" y="341978"/>
            <a:ext cx="8431306" cy="676596"/>
          </a:xfrm>
        </p:spPr>
        <p:txBody>
          <a:bodyPr>
            <a:normAutofit/>
          </a:bodyPr>
          <a:lstStyle/>
          <a:p>
            <a:r>
              <a:rPr lang="en-US" sz="3600" dirty="0"/>
              <a:t>Friedman, Lemaitre relativistic cosmologies </a:t>
            </a:r>
          </a:p>
        </p:txBody>
      </p:sp>
      <p:sp>
        <p:nvSpPr>
          <p:cNvPr id="3" name="Content Placeholder 2">
            <a:extLst>
              <a:ext uri="{FF2B5EF4-FFF2-40B4-BE49-F238E27FC236}">
                <a16:creationId xmlns:a16="http://schemas.microsoft.com/office/drawing/2014/main" id="{C9EB7DBA-852B-2FE6-AB95-9CC367DCFF90}"/>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603798F9-99FB-E2A3-3FE7-385C7F7431A0}"/>
              </a:ext>
            </a:extLst>
          </p:cNvPr>
          <p:cNvSpPr>
            <a:spLocks noGrp="1"/>
          </p:cNvSpPr>
          <p:nvPr>
            <p:ph type="sldNum" sz="quarter" idx="12"/>
          </p:nvPr>
        </p:nvSpPr>
        <p:spPr/>
        <p:txBody>
          <a:bodyPr/>
          <a:lstStyle/>
          <a:p>
            <a:fld id="{B9304382-F642-5846-B397-678ADB7FD52A}" type="slidenum">
              <a:rPr lang="en-US" smtClean="0"/>
              <a:t>10</a:t>
            </a:fld>
            <a:endParaRPr lang="en-US"/>
          </a:p>
        </p:txBody>
      </p:sp>
      <p:sp>
        <p:nvSpPr>
          <p:cNvPr id="5" name="TextBox 4">
            <a:extLst>
              <a:ext uri="{FF2B5EF4-FFF2-40B4-BE49-F238E27FC236}">
                <a16:creationId xmlns:a16="http://schemas.microsoft.com/office/drawing/2014/main" id="{7DD007C6-7B33-AF03-55C4-51F9067624F1}"/>
              </a:ext>
            </a:extLst>
          </p:cNvPr>
          <p:cNvSpPr txBox="1"/>
          <p:nvPr/>
        </p:nvSpPr>
        <p:spPr>
          <a:xfrm>
            <a:off x="6435524" y="902825"/>
            <a:ext cx="2156360"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(with </a:t>
            </a:r>
            <a:r>
              <a:rPr lang="en-US" sz="3200" dirty="0">
                <a:latin typeface="Symbol" pitchFamily="2" charset="2"/>
                <a:cs typeface="Times New Roman" panose="02020603050405020304" pitchFamily="18" charset="0"/>
              </a:rPr>
              <a:t>l</a:t>
            </a:r>
            <a:r>
              <a:rPr lang="en-US" sz="3200" dirty="0">
                <a:latin typeface="Times New Roman" panose="02020603050405020304" pitchFamily="18" charset="0"/>
                <a:cs typeface="Times New Roman" panose="02020603050405020304" pitchFamily="18" charset="0"/>
              </a:rPr>
              <a:t> = 0)</a:t>
            </a:r>
          </a:p>
        </p:txBody>
      </p:sp>
      <p:grpSp>
        <p:nvGrpSpPr>
          <p:cNvPr id="21" name="Group 20">
            <a:extLst>
              <a:ext uri="{FF2B5EF4-FFF2-40B4-BE49-F238E27FC236}">
                <a16:creationId xmlns:a16="http://schemas.microsoft.com/office/drawing/2014/main" id="{C472ADE2-8D7C-4622-FB8B-5D9A7A1F1BDC}"/>
              </a:ext>
            </a:extLst>
          </p:cNvPr>
          <p:cNvGrpSpPr/>
          <p:nvPr/>
        </p:nvGrpSpPr>
        <p:grpSpPr>
          <a:xfrm>
            <a:off x="643332" y="5169944"/>
            <a:ext cx="7954953" cy="1058134"/>
            <a:chOff x="643332" y="5169944"/>
            <a:chExt cx="7954953" cy="1058134"/>
          </a:xfrm>
        </p:grpSpPr>
        <p:pic>
          <p:nvPicPr>
            <p:cNvPr id="7" name="Graphic 6">
              <a:extLst>
                <a:ext uri="{FF2B5EF4-FFF2-40B4-BE49-F238E27FC236}">
                  <a16:creationId xmlns:a16="http://schemas.microsoft.com/office/drawing/2014/main" id="{15FFC1F3-D633-77B1-2CCD-2C0A75086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332" y="5169944"/>
              <a:ext cx="6594974" cy="1058134"/>
            </a:xfrm>
            <a:prstGeom prst="rect">
              <a:avLst/>
            </a:prstGeom>
          </p:spPr>
        </p:pic>
        <p:sp>
          <p:nvSpPr>
            <p:cNvPr id="13" name="TextBox 12">
              <a:extLst>
                <a:ext uri="{FF2B5EF4-FFF2-40B4-BE49-F238E27FC236}">
                  <a16:creationId xmlns:a16="http://schemas.microsoft.com/office/drawing/2014/main" id="{7A6F8C33-D2C2-A8A6-539A-82225C8C41F0}"/>
                </a:ext>
              </a:extLst>
            </p:cNvPr>
            <p:cNvSpPr txBox="1"/>
            <p:nvPr/>
          </p:nvSpPr>
          <p:spPr>
            <a:xfrm>
              <a:off x="7432581" y="5270056"/>
              <a:ext cx="1165704" cy="646331"/>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“elliptic”</a:t>
              </a:r>
            </a:p>
            <a:p>
              <a:pPr algn="l"/>
              <a:r>
                <a:rPr lang="en-US" dirty="0">
                  <a:latin typeface="Times New Roman" panose="02020603050405020304" pitchFamily="18" charset="0"/>
                  <a:cs typeface="Times New Roman" panose="02020603050405020304" pitchFamily="18" charset="0"/>
                </a:rPr>
                <a:t>big crunch</a:t>
              </a:r>
            </a:p>
          </p:txBody>
        </p:sp>
      </p:grpSp>
      <p:grpSp>
        <p:nvGrpSpPr>
          <p:cNvPr id="20" name="Group 19">
            <a:extLst>
              <a:ext uri="{FF2B5EF4-FFF2-40B4-BE49-F238E27FC236}">
                <a16:creationId xmlns:a16="http://schemas.microsoft.com/office/drawing/2014/main" id="{E092A904-7D34-7B83-8447-6F1B6C29F734}"/>
              </a:ext>
            </a:extLst>
          </p:cNvPr>
          <p:cNvGrpSpPr/>
          <p:nvPr/>
        </p:nvGrpSpPr>
        <p:grpSpPr>
          <a:xfrm>
            <a:off x="643332" y="3429000"/>
            <a:ext cx="8128077" cy="1048543"/>
            <a:chOff x="643332" y="3429000"/>
            <a:chExt cx="8128077" cy="1048543"/>
          </a:xfrm>
        </p:grpSpPr>
        <p:pic>
          <p:nvPicPr>
            <p:cNvPr id="11" name="Graphic 10">
              <a:extLst>
                <a:ext uri="{FF2B5EF4-FFF2-40B4-BE49-F238E27FC236}">
                  <a16:creationId xmlns:a16="http://schemas.microsoft.com/office/drawing/2014/main" id="{B952742D-CCC9-D69A-735B-623A3F4BB6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643332" y="3429000"/>
              <a:ext cx="6594974" cy="1048543"/>
            </a:xfrm>
            <a:prstGeom prst="rect">
              <a:avLst/>
            </a:prstGeom>
          </p:spPr>
        </p:pic>
        <p:sp>
          <p:nvSpPr>
            <p:cNvPr id="14" name="TextBox 13">
              <a:extLst>
                <a:ext uri="{FF2B5EF4-FFF2-40B4-BE49-F238E27FC236}">
                  <a16:creationId xmlns:a16="http://schemas.microsoft.com/office/drawing/2014/main" id="{844B38E9-C391-0A21-E752-103F136B07B7}"/>
                </a:ext>
              </a:extLst>
            </p:cNvPr>
            <p:cNvSpPr txBox="1"/>
            <p:nvPr/>
          </p:nvSpPr>
          <p:spPr>
            <a:xfrm>
              <a:off x="7432581" y="3591728"/>
              <a:ext cx="1338828" cy="646331"/>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“parabolic”</a:t>
              </a:r>
            </a:p>
            <a:p>
              <a:pPr algn="l"/>
              <a:r>
                <a:rPr lang="en-US" dirty="0">
                  <a:latin typeface="Times New Roman" panose="02020603050405020304" pitchFamily="18" charset="0"/>
                  <a:cs typeface="Times New Roman" panose="02020603050405020304" pitchFamily="18" charset="0"/>
                </a:rPr>
                <a:t>intermediate</a:t>
              </a:r>
            </a:p>
          </p:txBody>
        </p:sp>
      </p:grpSp>
      <p:grpSp>
        <p:nvGrpSpPr>
          <p:cNvPr id="6" name="Group 5">
            <a:extLst>
              <a:ext uri="{FF2B5EF4-FFF2-40B4-BE49-F238E27FC236}">
                <a16:creationId xmlns:a16="http://schemas.microsoft.com/office/drawing/2014/main" id="{00E249D0-CB93-4B01-BB7D-E68BCF25D6EA}"/>
              </a:ext>
            </a:extLst>
          </p:cNvPr>
          <p:cNvGrpSpPr/>
          <p:nvPr/>
        </p:nvGrpSpPr>
        <p:grpSpPr>
          <a:xfrm>
            <a:off x="552116" y="1097537"/>
            <a:ext cx="8334709" cy="1740944"/>
            <a:chOff x="552116" y="1097537"/>
            <a:chExt cx="8334709" cy="1740944"/>
          </a:xfrm>
        </p:grpSpPr>
        <p:sp>
          <p:nvSpPr>
            <p:cNvPr id="15" name="TextBox 14">
              <a:extLst>
                <a:ext uri="{FF2B5EF4-FFF2-40B4-BE49-F238E27FC236}">
                  <a16:creationId xmlns:a16="http://schemas.microsoft.com/office/drawing/2014/main" id="{C4F66779-7676-E9DB-9A89-31264CF53CC2}"/>
                </a:ext>
              </a:extLst>
            </p:cNvPr>
            <p:cNvSpPr txBox="1"/>
            <p:nvPr/>
          </p:nvSpPr>
          <p:spPr>
            <a:xfrm>
              <a:off x="552116" y="1097537"/>
              <a:ext cx="821059" cy="523220"/>
            </a:xfrm>
            <a:prstGeom prst="rect">
              <a:avLst/>
            </a:prstGeom>
            <a:noFill/>
          </p:spPr>
          <p:txBody>
            <a:bodyPr wrap="none" rtlCol="0">
              <a:spAutoFit/>
            </a:bodyPr>
            <a:lstStyle/>
            <a:p>
              <a:pPr algn="l"/>
              <a:r>
                <a:rPr lang="en-US" sz="2800" i="1" dirty="0">
                  <a:latin typeface="Times New Roman" panose="02020603050405020304" pitchFamily="18" charset="0"/>
                  <a:cs typeface="Times New Roman" panose="02020603050405020304" pitchFamily="18" charset="0"/>
                </a:rPr>
                <a:t>time</a:t>
              </a:r>
            </a:p>
          </p:txBody>
        </p:sp>
        <p:grpSp>
          <p:nvGrpSpPr>
            <p:cNvPr id="19" name="Group 18">
              <a:extLst>
                <a:ext uri="{FF2B5EF4-FFF2-40B4-BE49-F238E27FC236}">
                  <a16:creationId xmlns:a16="http://schemas.microsoft.com/office/drawing/2014/main" id="{97FD0A28-91F8-57DD-D366-27B58F7D79AE}"/>
                </a:ext>
              </a:extLst>
            </p:cNvPr>
            <p:cNvGrpSpPr/>
            <p:nvPr/>
          </p:nvGrpSpPr>
          <p:grpSpPr>
            <a:xfrm>
              <a:off x="643332" y="1250510"/>
              <a:ext cx="8243493" cy="1587971"/>
              <a:chOff x="643332" y="1250510"/>
              <a:chExt cx="8243493" cy="1587971"/>
            </a:xfrm>
          </p:grpSpPr>
          <p:pic>
            <p:nvPicPr>
              <p:cNvPr id="9" name="Graphic 8">
                <a:extLst>
                  <a:ext uri="{FF2B5EF4-FFF2-40B4-BE49-F238E27FC236}">
                    <a16:creationId xmlns:a16="http://schemas.microsoft.com/office/drawing/2014/main" id="{DCAF6776-1834-F2EE-60D1-2F5682F7E3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332" y="1789938"/>
                <a:ext cx="6594974" cy="1048543"/>
              </a:xfrm>
              <a:prstGeom prst="rect">
                <a:avLst/>
              </a:prstGeom>
            </p:spPr>
          </p:pic>
          <p:sp>
            <p:nvSpPr>
              <p:cNvPr id="12" name="TextBox 11">
                <a:extLst>
                  <a:ext uri="{FF2B5EF4-FFF2-40B4-BE49-F238E27FC236}">
                    <a16:creationId xmlns:a16="http://schemas.microsoft.com/office/drawing/2014/main" id="{B6DCB8AE-3614-B75E-F73C-69BA2107EF9B}"/>
                  </a:ext>
                </a:extLst>
              </p:cNvPr>
              <p:cNvSpPr txBox="1"/>
              <p:nvPr/>
            </p:nvSpPr>
            <p:spPr>
              <a:xfrm>
                <a:off x="7432581" y="1890249"/>
                <a:ext cx="1454244" cy="646331"/>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“hyperbolic”</a:t>
                </a:r>
              </a:p>
              <a:p>
                <a:pPr algn="l"/>
                <a:r>
                  <a:rPr lang="en-US" dirty="0">
                    <a:latin typeface="Times New Roman" panose="02020603050405020304" pitchFamily="18" charset="0"/>
                    <a:cs typeface="Times New Roman" panose="02020603050405020304" pitchFamily="18" charset="0"/>
                  </a:rPr>
                  <a:t>no big crunch</a:t>
                </a:r>
              </a:p>
            </p:txBody>
          </p:sp>
          <p:sp>
            <p:nvSpPr>
              <p:cNvPr id="18" name="Right Arrow 17">
                <a:extLst>
                  <a:ext uri="{FF2B5EF4-FFF2-40B4-BE49-F238E27FC236}">
                    <a16:creationId xmlns:a16="http://schemas.microsoft.com/office/drawing/2014/main" id="{CC4B5377-68B0-3F9A-6D93-08C063C67ED0}"/>
                  </a:ext>
                </a:extLst>
              </p:cNvPr>
              <p:cNvSpPr/>
              <p:nvPr/>
            </p:nvSpPr>
            <p:spPr>
              <a:xfrm>
                <a:off x="1304959" y="1250510"/>
                <a:ext cx="636608" cy="307492"/>
              </a:xfrm>
              <a:prstGeom prst="rightArrow">
                <a:avLst>
                  <a:gd name="adj1" fmla="val 34943"/>
                  <a:gd name="adj2" fmla="val 57528"/>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18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597F9-CA59-A934-9116-E45CEE3CFA11}"/>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755B35A3-B34D-E297-C2DD-E33516ACA3FF}"/>
              </a:ext>
            </a:extLst>
          </p:cNvPr>
          <p:cNvSpPr/>
          <p:nvPr/>
        </p:nvSpPr>
        <p:spPr>
          <a:xfrm>
            <a:off x="2951629" y="409856"/>
            <a:ext cx="4948518" cy="5264524"/>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31771-5953-9CC4-6C4D-A192F4505708}"/>
              </a:ext>
            </a:extLst>
          </p:cNvPr>
          <p:cNvSpPr>
            <a:spLocks noGrp="1"/>
          </p:cNvSpPr>
          <p:nvPr>
            <p:ph type="title"/>
          </p:nvPr>
        </p:nvSpPr>
        <p:spPr>
          <a:xfrm>
            <a:off x="285750" y="1716555"/>
            <a:ext cx="5782235" cy="2311159"/>
          </a:xfrm>
        </p:spPr>
        <p:txBody>
          <a:bodyPr>
            <a:normAutofit fontScale="90000"/>
          </a:bodyPr>
          <a:lstStyle/>
          <a:p>
            <a:pPr algn="r"/>
            <a:r>
              <a:rPr lang="en-US" sz="6700" dirty="0"/>
              <a:t>Edward A. Milne</a:t>
            </a:r>
            <a:br>
              <a:rPr lang="en-US" sz="6700" dirty="0"/>
            </a:br>
            <a:r>
              <a:rPr lang="en-US" sz="6700" dirty="0"/>
              <a:t>William C. </a:t>
            </a:r>
            <a:r>
              <a:rPr lang="en-US" sz="6700" dirty="0" err="1"/>
              <a:t>Mcrea</a:t>
            </a:r>
            <a:endParaRPr lang="en-US" dirty="0"/>
          </a:p>
        </p:txBody>
      </p:sp>
      <p:sp>
        <p:nvSpPr>
          <p:cNvPr id="3" name="Content Placeholder 2">
            <a:extLst>
              <a:ext uri="{FF2B5EF4-FFF2-40B4-BE49-F238E27FC236}">
                <a16:creationId xmlns:a16="http://schemas.microsoft.com/office/drawing/2014/main" id="{1B9C7EF8-952A-7224-C589-A734AAB1E6E5}"/>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7A2DCF36-0CF8-55A3-D474-FB951F975996}"/>
              </a:ext>
            </a:extLst>
          </p:cNvPr>
          <p:cNvSpPr>
            <a:spLocks noGrp="1"/>
          </p:cNvSpPr>
          <p:nvPr>
            <p:ph type="sldNum" sz="quarter" idx="12"/>
          </p:nvPr>
        </p:nvSpPr>
        <p:spPr/>
        <p:txBody>
          <a:bodyPr/>
          <a:lstStyle/>
          <a:p>
            <a:fld id="{B9304382-F642-5846-B397-678ADB7FD52A}" type="slidenum">
              <a:rPr lang="en-US" smtClean="0"/>
              <a:t>11</a:t>
            </a:fld>
            <a:endParaRPr lang="en-US"/>
          </a:p>
        </p:txBody>
      </p:sp>
    </p:spTree>
    <p:extLst>
      <p:ext uri="{BB962C8B-B14F-4D97-AF65-F5344CB8AC3E}">
        <p14:creationId xmlns:p14="http://schemas.microsoft.com/office/powerpoint/2010/main" val="258214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63F4-BFF8-F61D-E900-F5A309136A70}"/>
              </a:ext>
            </a:extLst>
          </p:cNvPr>
          <p:cNvSpPr>
            <a:spLocks noGrp="1"/>
          </p:cNvSpPr>
          <p:nvPr>
            <p:ph type="title"/>
          </p:nvPr>
        </p:nvSpPr>
        <p:spPr>
          <a:xfrm>
            <a:off x="628650" y="365127"/>
            <a:ext cx="7886700" cy="664888"/>
          </a:xfrm>
        </p:spPr>
        <p:txBody>
          <a:bodyPr>
            <a:normAutofit fontScale="90000"/>
          </a:bodyPr>
          <a:lstStyle/>
          <a:p>
            <a:r>
              <a:rPr lang="en-US" sz="3600" dirty="0"/>
              <a:t>Alan Alexander </a:t>
            </a:r>
            <a:r>
              <a:rPr lang="en-US" dirty="0"/>
              <a:t>Milne</a:t>
            </a:r>
          </a:p>
        </p:txBody>
      </p:sp>
      <p:sp>
        <p:nvSpPr>
          <p:cNvPr id="3" name="Content Placeholder 2">
            <a:extLst>
              <a:ext uri="{FF2B5EF4-FFF2-40B4-BE49-F238E27FC236}">
                <a16:creationId xmlns:a16="http://schemas.microsoft.com/office/drawing/2014/main" id="{6CDE55A1-A952-0969-E029-4190C6E9365F}"/>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D55FA8B4-63EE-F12B-C349-3B9A53DE2C49}"/>
              </a:ext>
            </a:extLst>
          </p:cNvPr>
          <p:cNvSpPr>
            <a:spLocks noGrp="1"/>
          </p:cNvSpPr>
          <p:nvPr>
            <p:ph type="sldNum" sz="quarter" idx="12"/>
          </p:nvPr>
        </p:nvSpPr>
        <p:spPr/>
        <p:txBody>
          <a:bodyPr/>
          <a:lstStyle/>
          <a:p>
            <a:fld id="{B9304382-F642-5846-B397-678ADB7FD52A}" type="slidenum">
              <a:rPr lang="en-US" smtClean="0"/>
              <a:t>12</a:t>
            </a:fld>
            <a:endParaRPr lang="en-US"/>
          </a:p>
        </p:txBody>
      </p:sp>
      <p:pic>
        <p:nvPicPr>
          <p:cNvPr id="6" name="Picture 5">
            <a:extLst>
              <a:ext uri="{FF2B5EF4-FFF2-40B4-BE49-F238E27FC236}">
                <a16:creationId xmlns:a16="http://schemas.microsoft.com/office/drawing/2014/main" id="{0AB360DA-BB4B-D20C-29D6-B7D00E96E394}"/>
              </a:ext>
            </a:extLst>
          </p:cNvPr>
          <p:cNvPicPr>
            <a:picLocks noChangeAspect="1"/>
          </p:cNvPicPr>
          <p:nvPr/>
        </p:nvPicPr>
        <p:blipFill>
          <a:blip r:embed="rId2"/>
          <a:stretch>
            <a:fillRect/>
          </a:stretch>
        </p:blipFill>
        <p:spPr>
          <a:xfrm>
            <a:off x="5360277" y="1343969"/>
            <a:ext cx="2963917" cy="3724339"/>
          </a:xfrm>
          <a:prstGeom prst="rect">
            <a:avLst/>
          </a:prstGeom>
        </p:spPr>
      </p:pic>
      <p:pic>
        <p:nvPicPr>
          <p:cNvPr id="8" name="Picture 7">
            <a:extLst>
              <a:ext uri="{FF2B5EF4-FFF2-40B4-BE49-F238E27FC236}">
                <a16:creationId xmlns:a16="http://schemas.microsoft.com/office/drawing/2014/main" id="{47BED192-62CD-CC99-D0B5-C1724B3F1CC3}"/>
              </a:ext>
            </a:extLst>
          </p:cNvPr>
          <p:cNvPicPr>
            <a:picLocks noChangeAspect="1"/>
          </p:cNvPicPr>
          <p:nvPr/>
        </p:nvPicPr>
        <p:blipFill>
          <a:blip r:embed="rId3"/>
          <a:stretch>
            <a:fillRect/>
          </a:stretch>
        </p:blipFill>
        <p:spPr>
          <a:xfrm>
            <a:off x="596427" y="1373174"/>
            <a:ext cx="4306683" cy="3695134"/>
          </a:xfrm>
          <a:prstGeom prst="rect">
            <a:avLst/>
          </a:prstGeom>
        </p:spPr>
      </p:pic>
      <p:grpSp>
        <p:nvGrpSpPr>
          <p:cNvPr id="11" name="Group 10">
            <a:extLst>
              <a:ext uri="{FF2B5EF4-FFF2-40B4-BE49-F238E27FC236}">
                <a16:creationId xmlns:a16="http://schemas.microsoft.com/office/drawing/2014/main" id="{28E80133-297E-1DC3-D309-F9CF7F7223A8}"/>
              </a:ext>
            </a:extLst>
          </p:cNvPr>
          <p:cNvGrpSpPr/>
          <p:nvPr/>
        </p:nvGrpSpPr>
        <p:grpSpPr>
          <a:xfrm>
            <a:off x="238654" y="2567397"/>
            <a:ext cx="8433723" cy="867081"/>
            <a:chOff x="238654" y="2567397"/>
            <a:chExt cx="8433723" cy="867081"/>
          </a:xfrm>
        </p:grpSpPr>
        <p:sp>
          <p:nvSpPr>
            <p:cNvPr id="9" name="Rectangle 8">
              <a:extLst>
                <a:ext uri="{FF2B5EF4-FFF2-40B4-BE49-F238E27FC236}">
                  <a16:creationId xmlns:a16="http://schemas.microsoft.com/office/drawing/2014/main" id="{06791769-CE8E-E539-B9F4-E544A89D4514}"/>
                </a:ext>
              </a:extLst>
            </p:cNvPr>
            <p:cNvSpPr/>
            <p:nvPr/>
          </p:nvSpPr>
          <p:spPr>
            <a:xfrm rot="9000000">
              <a:off x="238654" y="2567397"/>
              <a:ext cx="8433723" cy="867080"/>
            </a:xfrm>
            <a:prstGeom prst="rect">
              <a:avLst/>
            </a:prstGeom>
            <a:solidFill>
              <a:srgbClr val="FF6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1BB338-89F4-A9DB-49A6-C12BEC51F413}"/>
                </a:ext>
              </a:extLst>
            </p:cNvPr>
            <p:cNvSpPr/>
            <p:nvPr/>
          </p:nvSpPr>
          <p:spPr>
            <a:xfrm rot="12600000" flipH="1">
              <a:off x="238654" y="2567398"/>
              <a:ext cx="8433723" cy="867080"/>
            </a:xfrm>
            <a:prstGeom prst="rect">
              <a:avLst/>
            </a:prstGeom>
            <a:solidFill>
              <a:srgbClr val="FF6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62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5247-C088-FB18-213A-7DC463BF17F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9D258AD-6054-C8AE-64F2-49267170EFB5}"/>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E6E93837-6501-48B4-FCC9-0E265FADE3C9}"/>
              </a:ext>
            </a:extLst>
          </p:cNvPr>
          <p:cNvSpPr>
            <a:spLocks noGrp="1"/>
          </p:cNvSpPr>
          <p:nvPr>
            <p:ph type="sldNum" sz="quarter" idx="12"/>
          </p:nvPr>
        </p:nvSpPr>
        <p:spPr/>
        <p:txBody>
          <a:bodyPr/>
          <a:lstStyle/>
          <a:p>
            <a:fld id="{B9304382-F642-5846-B397-678ADB7FD52A}" type="slidenum">
              <a:rPr lang="en-US" smtClean="0"/>
              <a:t>13</a:t>
            </a:fld>
            <a:endParaRPr lang="en-US"/>
          </a:p>
        </p:txBody>
      </p:sp>
      <p:pic>
        <p:nvPicPr>
          <p:cNvPr id="6" name="Picture 5">
            <a:extLst>
              <a:ext uri="{FF2B5EF4-FFF2-40B4-BE49-F238E27FC236}">
                <a16:creationId xmlns:a16="http://schemas.microsoft.com/office/drawing/2014/main" id="{D5A29209-4BA7-62CC-B478-F5FACEF3FB1E}"/>
              </a:ext>
            </a:extLst>
          </p:cNvPr>
          <p:cNvPicPr>
            <a:picLocks noChangeAspect="1"/>
          </p:cNvPicPr>
          <p:nvPr/>
        </p:nvPicPr>
        <p:blipFill>
          <a:blip r:embed="rId2"/>
          <a:stretch>
            <a:fillRect/>
          </a:stretch>
        </p:blipFill>
        <p:spPr>
          <a:xfrm>
            <a:off x="4672147" y="422277"/>
            <a:ext cx="3912356" cy="577017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694C53E-E1A9-830F-6B04-3DA72B1BF1D3}"/>
              </a:ext>
            </a:extLst>
          </p:cNvPr>
          <p:cNvPicPr>
            <a:picLocks noChangeAspect="1"/>
          </p:cNvPicPr>
          <p:nvPr/>
        </p:nvPicPr>
        <p:blipFill>
          <a:blip r:embed="rId3"/>
          <a:stretch>
            <a:fillRect/>
          </a:stretch>
        </p:blipFill>
        <p:spPr>
          <a:xfrm>
            <a:off x="285750" y="455062"/>
            <a:ext cx="4043497" cy="573739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924301B5-6118-CAEB-E197-8AB190D75863}"/>
              </a:ext>
            </a:extLst>
          </p:cNvPr>
          <p:cNvSpPr txBox="1"/>
          <p:nvPr/>
        </p:nvSpPr>
        <p:spPr>
          <a:xfrm>
            <a:off x="7304690" y="231228"/>
            <a:ext cx="184731" cy="369332"/>
          </a:xfrm>
          <a:prstGeom prst="rect">
            <a:avLst/>
          </a:prstGeom>
          <a:noFill/>
        </p:spPr>
        <p:txBody>
          <a:bodyPr wrap="none" rtlCol="0">
            <a:spAutoFit/>
          </a:bodyPr>
          <a:lstStyle/>
          <a:p>
            <a:pPr algn="l"/>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9AB26B0-D953-7830-2EAA-6B24F51D16B2}"/>
              </a:ext>
            </a:extLst>
          </p:cNvPr>
          <p:cNvSpPr txBox="1"/>
          <p:nvPr/>
        </p:nvSpPr>
        <p:spPr>
          <a:xfrm>
            <a:off x="1477002" y="1858464"/>
            <a:ext cx="6012419" cy="2308324"/>
          </a:xfrm>
          <a:prstGeom prst="rect">
            <a:avLst/>
          </a:prstGeom>
          <a:solidFill>
            <a:srgbClr val="FFFFFF">
              <a:alpha val="75294"/>
            </a:srgbClr>
          </a:solidFill>
          <a:ln w="76200">
            <a:solidFill>
              <a:schemeClr val="bg1">
                <a:lumMod val="65000"/>
              </a:schemeClr>
            </a:solidFill>
          </a:ln>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There are Newtonian analogs of the three relativistic cosmologies with the same equations for their dynamics.</a:t>
            </a:r>
          </a:p>
        </p:txBody>
      </p:sp>
    </p:spTree>
    <p:extLst>
      <p:ext uri="{BB962C8B-B14F-4D97-AF65-F5344CB8AC3E}">
        <p14:creationId xmlns:p14="http://schemas.microsoft.com/office/powerpoint/2010/main" val="163512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DE25-4538-AF4E-0003-1D3C4BE941EE}"/>
              </a:ext>
            </a:extLst>
          </p:cNvPr>
          <p:cNvSpPr>
            <a:spLocks noGrp="1"/>
          </p:cNvSpPr>
          <p:nvPr>
            <p:ph type="title"/>
          </p:nvPr>
        </p:nvSpPr>
        <p:spPr>
          <a:xfrm>
            <a:off x="285750" y="497933"/>
            <a:ext cx="5534282" cy="559784"/>
          </a:xfrm>
        </p:spPr>
        <p:txBody>
          <a:bodyPr>
            <a:normAutofit fontScale="90000"/>
          </a:bodyPr>
          <a:lstStyle/>
          <a:p>
            <a:r>
              <a:rPr lang="en-US" dirty="0"/>
              <a:t>Net gravitational force</a:t>
            </a:r>
            <a:br>
              <a:rPr lang="en-US" dirty="0"/>
            </a:br>
            <a:r>
              <a:rPr lang="en-US" sz="3100" dirty="0"/>
              <a:t>on unit mass, </a:t>
            </a:r>
            <a:r>
              <a:rPr lang="en-US" sz="3100" i="1" dirty="0"/>
              <a:t>r</a:t>
            </a:r>
            <a:r>
              <a:rPr lang="en-US" sz="3100" dirty="0"/>
              <a:t> distant from center</a:t>
            </a:r>
            <a:endParaRPr lang="en-US" dirty="0"/>
          </a:p>
        </p:txBody>
      </p:sp>
      <p:sp>
        <p:nvSpPr>
          <p:cNvPr id="3" name="Content Placeholder 2">
            <a:extLst>
              <a:ext uri="{FF2B5EF4-FFF2-40B4-BE49-F238E27FC236}">
                <a16:creationId xmlns:a16="http://schemas.microsoft.com/office/drawing/2014/main" id="{F9C68188-33D2-DDE6-2267-A278AAE66A84}"/>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221884AD-7B22-FCB6-40A5-5185FD6648A0}"/>
              </a:ext>
            </a:extLst>
          </p:cNvPr>
          <p:cNvSpPr>
            <a:spLocks noGrp="1"/>
          </p:cNvSpPr>
          <p:nvPr>
            <p:ph type="sldNum" sz="quarter" idx="12"/>
          </p:nvPr>
        </p:nvSpPr>
        <p:spPr/>
        <p:txBody>
          <a:bodyPr/>
          <a:lstStyle/>
          <a:p>
            <a:fld id="{B9304382-F642-5846-B397-678ADB7FD52A}" type="slidenum">
              <a:rPr lang="en-US" smtClean="0"/>
              <a:t>14</a:t>
            </a:fld>
            <a:endParaRPr lang="en-US"/>
          </a:p>
        </p:txBody>
      </p:sp>
      <p:sp>
        <p:nvSpPr>
          <p:cNvPr id="20" name="Arc 19">
            <a:extLst>
              <a:ext uri="{FF2B5EF4-FFF2-40B4-BE49-F238E27FC236}">
                <a16:creationId xmlns:a16="http://schemas.microsoft.com/office/drawing/2014/main" id="{ED3A3465-D156-88B5-4974-D7BA36BE0A7D}"/>
              </a:ext>
            </a:extLst>
          </p:cNvPr>
          <p:cNvSpPr/>
          <p:nvPr/>
        </p:nvSpPr>
        <p:spPr>
          <a:xfrm rot="16200000">
            <a:off x="120745" y="2732612"/>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36">
            <a:extLst>
              <a:ext uri="{FF2B5EF4-FFF2-40B4-BE49-F238E27FC236}">
                <a16:creationId xmlns:a16="http://schemas.microsoft.com/office/drawing/2014/main" id="{6A863EBA-999B-F271-FDF2-EF58E1E09EDD}"/>
              </a:ext>
            </a:extLst>
          </p:cNvPr>
          <p:cNvGrpSpPr/>
          <p:nvPr/>
        </p:nvGrpSpPr>
        <p:grpSpPr>
          <a:xfrm>
            <a:off x="220613" y="1177443"/>
            <a:ext cx="3947862" cy="3948742"/>
            <a:chOff x="211628" y="2390786"/>
            <a:chExt cx="3947862" cy="3948742"/>
          </a:xfrm>
        </p:grpSpPr>
        <p:grpSp>
          <p:nvGrpSpPr>
            <p:cNvPr id="36" name="Group 35">
              <a:extLst>
                <a:ext uri="{FF2B5EF4-FFF2-40B4-BE49-F238E27FC236}">
                  <a16:creationId xmlns:a16="http://schemas.microsoft.com/office/drawing/2014/main" id="{E5113997-5A12-587B-5F8F-E5C172329E92}"/>
                </a:ext>
              </a:extLst>
            </p:cNvPr>
            <p:cNvGrpSpPr/>
            <p:nvPr/>
          </p:nvGrpSpPr>
          <p:grpSpPr>
            <a:xfrm>
              <a:off x="285750" y="2581357"/>
              <a:ext cx="3873740" cy="3758171"/>
              <a:chOff x="285750" y="2581357"/>
              <a:chExt cx="3873740" cy="3758171"/>
            </a:xfrm>
          </p:grpSpPr>
          <p:sp>
            <p:nvSpPr>
              <p:cNvPr id="5" name="Rectangle 4">
                <a:extLst>
                  <a:ext uri="{FF2B5EF4-FFF2-40B4-BE49-F238E27FC236}">
                    <a16:creationId xmlns:a16="http://schemas.microsoft.com/office/drawing/2014/main" id="{004F2EA9-2219-7D1B-8A50-7AD5CF4BD4BB}"/>
                  </a:ext>
                </a:extLst>
              </p:cNvPr>
              <p:cNvSpPr/>
              <p:nvPr/>
            </p:nvSpPr>
            <p:spPr>
              <a:xfrm>
                <a:off x="430924" y="2799967"/>
                <a:ext cx="3563103" cy="3307966"/>
              </a:xfrm>
              <a:prstGeom prst="rect">
                <a:avLst/>
              </a:prstGeom>
              <a:solidFill>
                <a:srgbClr val="95C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9D4BB9C-32CD-931B-46E9-48FCFEB65567}"/>
                  </a:ext>
                </a:extLst>
              </p:cNvPr>
              <p:cNvSpPr/>
              <p:nvPr/>
            </p:nvSpPr>
            <p:spPr>
              <a:xfrm>
                <a:off x="2172885" y="4414360"/>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B1B7A33-E251-FB5F-C967-5D458DE59EA8}"/>
                  </a:ext>
                </a:extLst>
              </p:cNvPr>
              <p:cNvSpPr/>
              <p:nvPr/>
            </p:nvSpPr>
            <p:spPr>
              <a:xfrm>
                <a:off x="1174337" y="3415812"/>
                <a:ext cx="2076277" cy="2076277"/>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7DFA534-A404-8715-9D93-A5A6632811DE}"/>
                  </a:ext>
                </a:extLst>
              </p:cNvPr>
              <p:cNvSpPr/>
              <p:nvPr/>
            </p:nvSpPr>
            <p:spPr>
              <a:xfrm>
                <a:off x="2172885" y="4414360"/>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a:extLst>
                  <a:ext uri="{FF2B5EF4-FFF2-40B4-BE49-F238E27FC236}">
                    <a16:creationId xmlns:a16="http://schemas.microsoft.com/office/drawing/2014/main" id="{C319A494-665B-5093-192B-275E0B52BCC7}"/>
                  </a:ext>
                </a:extLst>
              </p:cNvPr>
              <p:cNvSpPr/>
              <p:nvPr/>
            </p:nvSpPr>
            <p:spPr>
              <a:xfrm rot="18934792">
                <a:off x="2636955" y="3744933"/>
                <a:ext cx="245097" cy="216817"/>
              </a:xfrm>
              <a:prstGeom prst="lef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FEA9951-2876-CEE3-A495-009AEF93FA30}"/>
                  </a:ext>
                </a:extLst>
              </p:cNvPr>
              <p:cNvSpPr/>
              <p:nvPr/>
            </p:nvSpPr>
            <p:spPr>
              <a:xfrm>
                <a:off x="2875250" y="3650152"/>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04EBC0-FE16-7656-50A4-8262F422BDD9}"/>
                  </a:ext>
                </a:extLst>
              </p:cNvPr>
              <p:cNvSpPr/>
              <p:nvPr/>
            </p:nvSpPr>
            <p:spPr>
              <a:xfrm>
                <a:off x="851539" y="3093014"/>
                <a:ext cx="2721873" cy="2721873"/>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7545D9A-84AA-FBD8-C9BA-F5D5D4D4BA55}"/>
                  </a:ext>
                </a:extLst>
              </p:cNvPr>
              <p:cNvSpPr/>
              <p:nvPr/>
            </p:nvSpPr>
            <p:spPr>
              <a:xfrm>
                <a:off x="586251" y="2827726"/>
                <a:ext cx="3252449" cy="3252449"/>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DF3324E6-33E1-60D6-CD9E-C7E700E29F9D}"/>
                  </a:ext>
                </a:extLst>
              </p:cNvPr>
              <p:cNvSpPr/>
              <p:nvPr/>
            </p:nvSpPr>
            <p:spPr>
              <a:xfrm>
                <a:off x="285750" y="2581357"/>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710EDA6E-4EBB-0783-2657-E0D0319EC005}"/>
                  </a:ext>
                </a:extLst>
              </p:cNvPr>
              <p:cNvSpPr/>
              <p:nvPr/>
            </p:nvSpPr>
            <p:spPr>
              <a:xfrm flipV="1">
                <a:off x="285750" y="2647552"/>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Arc 21">
              <a:extLst>
                <a:ext uri="{FF2B5EF4-FFF2-40B4-BE49-F238E27FC236}">
                  <a16:creationId xmlns:a16="http://schemas.microsoft.com/office/drawing/2014/main" id="{2D2FC375-2C9E-8FBB-64A4-116C161E79CA}"/>
                </a:ext>
              </a:extLst>
            </p:cNvPr>
            <p:cNvSpPr/>
            <p:nvPr/>
          </p:nvSpPr>
          <p:spPr>
            <a:xfrm rot="5400000" flipV="1">
              <a:off x="120746" y="2481668"/>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 name="TextBox 34">
            <a:extLst>
              <a:ext uri="{FF2B5EF4-FFF2-40B4-BE49-F238E27FC236}">
                <a16:creationId xmlns:a16="http://schemas.microsoft.com/office/drawing/2014/main" id="{8B1F6E07-EB47-6307-B6CA-58E0B3DB5FFB}"/>
              </a:ext>
            </a:extLst>
          </p:cNvPr>
          <p:cNvSpPr txBox="1"/>
          <p:nvPr/>
        </p:nvSpPr>
        <p:spPr>
          <a:xfrm>
            <a:off x="6252519" y="469557"/>
            <a:ext cx="2355403"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Uniform matter density </a:t>
            </a:r>
            <a:r>
              <a:rPr lang="en-US" sz="2000" dirty="0">
                <a:latin typeface="Symbol" pitchFamily="2" charset="2"/>
                <a:cs typeface="Times New Roman" panose="02020603050405020304" pitchFamily="18" charset="0"/>
              </a:rPr>
              <a:t>r</a:t>
            </a:r>
            <a:endParaRPr lang="en-US" sz="20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8A05FB74-907E-78A1-4711-4D55AEB5625F}"/>
              </a:ext>
            </a:extLst>
          </p:cNvPr>
          <p:cNvSpPr txBox="1"/>
          <p:nvPr/>
        </p:nvSpPr>
        <p:spPr>
          <a:xfrm>
            <a:off x="1853739" y="2416914"/>
            <a:ext cx="344966" cy="584775"/>
          </a:xfrm>
          <a:prstGeom prst="rect">
            <a:avLst/>
          </a:prstGeom>
          <a:noFill/>
        </p:spPr>
        <p:txBody>
          <a:bodyPr wrap="none" rtlCol="0">
            <a:spAutoFit/>
          </a:bodyPr>
          <a:lstStyle/>
          <a:p>
            <a:pPr algn="l"/>
            <a:r>
              <a:rPr lang="en-US" sz="3200" i="1" dirty="0">
                <a:solidFill>
                  <a:schemeClr val="tx1">
                    <a:lumMod val="65000"/>
                    <a:lumOff val="35000"/>
                  </a:schemeClr>
                </a:solidFill>
                <a:latin typeface="Times New Roman" panose="02020603050405020304" pitchFamily="18" charset="0"/>
                <a:cs typeface="Times New Roman" panose="02020603050405020304" pitchFamily="18" charset="0"/>
              </a:rPr>
              <a:t>r</a:t>
            </a:r>
          </a:p>
        </p:txBody>
      </p:sp>
      <p:cxnSp>
        <p:nvCxnSpPr>
          <p:cNvPr id="43" name="Straight Arrow Connector 42">
            <a:extLst>
              <a:ext uri="{FF2B5EF4-FFF2-40B4-BE49-F238E27FC236}">
                <a16:creationId xmlns:a16="http://schemas.microsoft.com/office/drawing/2014/main" id="{53FB9841-2D4F-A35C-DAF5-2143A077FAC8}"/>
              </a:ext>
            </a:extLst>
          </p:cNvPr>
          <p:cNvCxnSpPr/>
          <p:nvPr/>
        </p:nvCxnSpPr>
        <p:spPr>
          <a:xfrm>
            <a:off x="2218890" y="2301986"/>
            <a:ext cx="0" cy="812326"/>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3BF4C90F-FFDC-2154-42E6-B5ED552BD405}"/>
              </a:ext>
            </a:extLst>
          </p:cNvPr>
          <p:cNvGrpSpPr/>
          <p:nvPr/>
        </p:nvGrpSpPr>
        <p:grpSpPr>
          <a:xfrm>
            <a:off x="1624364" y="2803201"/>
            <a:ext cx="6968841" cy="4124684"/>
            <a:chOff x="1624364" y="2803201"/>
            <a:chExt cx="6968841" cy="4124684"/>
          </a:xfrm>
        </p:grpSpPr>
        <p:sp>
          <p:nvSpPr>
            <p:cNvPr id="38" name="TextBox 37">
              <a:extLst>
                <a:ext uri="{FF2B5EF4-FFF2-40B4-BE49-F238E27FC236}">
                  <a16:creationId xmlns:a16="http://schemas.microsoft.com/office/drawing/2014/main" id="{C7450BE7-AEA5-EC84-5149-521D97C7C31E}"/>
                </a:ext>
              </a:extLst>
            </p:cNvPr>
            <p:cNvSpPr txBox="1"/>
            <p:nvPr/>
          </p:nvSpPr>
          <p:spPr>
            <a:xfrm>
              <a:off x="1624364" y="5444882"/>
              <a:ext cx="2874296"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Spherical shells exert no net force</a:t>
              </a:r>
            </a:p>
          </p:txBody>
        </p:sp>
        <p:grpSp>
          <p:nvGrpSpPr>
            <p:cNvPr id="46" name="Group 45">
              <a:extLst>
                <a:ext uri="{FF2B5EF4-FFF2-40B4-BE49-F238E27FC236}">
                  <a16:creationId xmlns:a16="http://schemas.microsoft.com/office/drawing/2014/main" id="{E03C4587-977F-59DA-D02A-A76CC08D7821}"/>
                </a:ext>
              </a:extLst>
            </p:cNvPr>
            <p:cNvGrpSpPr/>
            <p:nvPr/>
          </p:nvGrpSpPr>
          <p:grpSpPr>
            <a:xfrm>
              <a:off x="4645342" y="2803201"/>
              <a:ext cx="3947863" cy="4124684"/>
              <a:chOff x="4645342" y="2803201"/>
              <a:chExt cx="3947863" cy="4124684"/>
            </a:xfrm>
          </p:grpSpPr>
          <p:grpSp>
            <p:nvGrpSpPr>
              <p:cNvPr id="40" name="Group 39">
                <a:extLst>
                  <a:ext uri="{FF2B5EF4-FFF2-40B4-BE49-F238E27FC236}">
                    <a16:creationId xmlns:a16="http://schemas.microsoft.com/office/drawing/2014/main" id="{E1487742-F8F3-BF0E-CBB2-8546082082FC}"/>
                  </a:ext>
                </a:extLst>
              </p:cNvPr>
              <p:cNvGrpSpPr/>
              <p:nvPr/>
            </p:nvGrpSpPr>
            <p:grpSpPr>
              <a:xfrm>
                <a:off x="4645342" y="2803201"/>
                <a:ext cx="3947863" cy="4124684"/>
                <a:chOff x="4660059" y="2390786"/>
                <a:chExt cx="3947863" cy="4124684"/>
              </a:xfrm>
            </p:grpSpPr>
            <p:grpSp>
              <p:nvGrpSpPr>
                <p:cNvPr id="39" name="Group 38">
                  <a:extLst>
                    <a:ext uri="{FF2B5EF4-FFF2-40B4-BE49-F238E27FC236}">
                      <a16:creationId xmlns:a16="http://schemas.microsoft.com/office/drawing/2014/main" id="{B3918BCF-0ECB-80B6-4D1E-A1983F2E0599}"/>
                    </a:ext>
                  </a:extLst>
                </p:cNvPr>
                <p:cNvGrpSpPr/>
                <p:nvPr/>
              </p:nvGrpSpPr>
              <p:grpSpPr>
                <a:xfrm>
                  <a:off x="4660059" y="2581357"/>
                  <a:ext cx="3947863" cy="3934113"/>
                  <a:chOff x="4660059" y="2581357"/>
                  <a:chExt cx="3947863" cy="3934113"/>
                </a:xfrm>
              </p:grpSpPr>
              <p:sp>
                <p:nvSpPr>
                  <p:cNvPr id="23" name="Rectangle 22">
                    <a:extLst>
                      <a:ext uri="{FF2B5EF4-FFF2-40B4-BE49-F238E27FC236}">
                        <a16:creationId xmlns:a16="http://schemas.microsoft.com/office/drawing/2014/main" id="{4C3362C4-3EE5-DECA-6478-DE337E10147F}"/>
                      </a:ext>
                    </a:extLst>
                  </p:cNvPr>
                  <p:cNvSpPr/>
                  <p:nvPr/>
                </p:nvSpPr>
                <p:spPr>
                  <a:xfrm>
                    <a:off x="4879356" y="2799967"/>
                    <a:ext cx="3563103" cy="3307966"/>
                  </a:xfrm>
                  <a:prstGeom prst="rect">
                    <a:avLst/>
                  </a:prstGeom>
                  <a:solidFill>
                    <a:srgbClr val="F0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0DF3108-E137-62BF-E6F0-176428694F32}"/>
                      </a:ext>
                    </a:extLst>
                  </p:cNvPr>
                  <p:cNvSpPr/>
                  <p:nvPr/>
                </p:nvSpPr>
                <p:spPr>
                  <a:xfrm>
                    <a:off x="6621317" y="4414360"/>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A2F7B36-1418-3557-1678-F194A8046FDF}"/>
                      </a:ext>
                    </a:extLst>
                  </p:cNvPr>
                  <p:cNvSpPr/>
                  <p:nvPr/>
                </p:nvSpPr>
                <p:spPr>
                  <a:xfrm>
                    <a:off x="5622769" y="3415812"/>
                    <a:ext cx="2076277" cy="2076277"/>
                  </a:xfrm>
                  <a:prstGeom prst="ellipse">
                    <a:avLst/>
                  </a:prstGeom>
                  <a:solidFill>
                    <a:srgbClr val="95C2EA"/>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ECC6FAF-2648-298B-25F8-9BE92045B2CD}"/>
                      </a:ext>
                    </a:extLst>
                  </p:cNvPr>
                  <p:cNvSpPr/>
                  <p:nvPr/>
                </p:nvSpPr>
                <p:spPr>
                  <a:xfrm>
                    <a:off x="6621317" y="4414360"/>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a:extLst>
                      <a:ext uri="{FF2B5EF4-FFF2-40B4-BE49-F238E27FC236}">
                        <a16:creationId xmlns:a16="http://schemas.microsoft.com/office/drawing/2014/main" id="{80D42063-FC75-1723-C8C8-89D78DBF090B}"/>
                      </a:ext>
                    </a:extLst>
                  </p:cNvPr>
                  <p:cNvSpPr/>
                  <p:nvPr/>
                </p:nvSpPr>
                <p:spPr>
                  <a:xfrm rot="18934792">
                    <a:off x="7085387" y="3744933"/>
                    <a:ext cx="245097" cy="216817"/>
                  </a:xfrm>
                  <a:prstGeom prst="lef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6F67D27-093D-9273-2B78-14D8E6C2CDA2}"/>
                      </a:ext>
                    </a:extLst>
                  </p:cNvPr>
                  <p:cNvSpPr/>
                  <p:nvPr/>
                </p:nvSpPr>
                <p:spPr>
                  <a:xfrm>
                    <a:off x="7323682" y="3650152"/>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1A3EBCA-6D0B-F8C6-1B31-D98C9BC26B2B}"/>
                      </a:ext>
                    </a:extLst>
                  </p:cNvPr>
                  <p:cNvSpPr/>
                  <p:nvPr/>
                </p:nvSpPr>
                <p:spPr>
                  <a:xfrm>
                    <a:off x="5299971" y="3093014"/>
                    <a:ext cx="2721873" cy="2721873"/>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D1C1E8A-8D69-66BA-EF12-6EE5A15CD5A4}"/>
                      </a:ext>
                    </a:extLst>
                  </p:cNvPr>
                  <p:cNvSpPr/>
                  <p:nvPr/>
                </p:nvSpPr>
                <p:spPr>
                  <a:xfrm>
                    <a:off x="5034683" y="2827726"/>
                    <a:ext cx="3252449" cy="3252449"/>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a:extLst>
                      <a:ext uri="{FF2B5EF4-FFF2-40B4-BE49-F238E27FC236}">
                        <a16:creationId xmlns:a16="http://schemas.microsoft.com/office/drawing/2014/main" id="{CB767FB0-E453-0666-8940-D550DB0103EF}"/>
                      </a:ext>
                    </a:extLst>
                  </p:cNvPr>
                  <p:cNvSpPr/>
                  <p:nvPr/>
                </p:nvSpPr>
                <p:spPr>
                  <a:xfrm>
                    <a:off x="4734182" y="2581357"/>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id="{6E7181FA-2DB9-EB0F-EB06-511A72E1B636}"/>
                      </a:ext>
                    </a:extLst>
                  </p:cNvPr>
                  <p:cNvSpPr/>
                  <p:nvPr/>
                </p:nvSpPr>
                <p:spPr>
                  <a:xfrm rot="16200000">
                    <a:off x="4569177" y="2732612"/>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AB7B28F7-0D16-37E3-26E6-16FEF2702AA7}"/>
                      </a:ext>
                    </a:extLst>
                  </p:cNvPr>
                  <p:cNvSpPr/>
                  <p:nvPr/>
                </p:nvSpPr>
                <p:spPr>
                  <a:xfrm flipV="1">
                    <a:off x="4734182" y="2647552"/>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Arc 33">
                  <a:extLst>
                    <a:ext uri="{FF2B5EF4-FFF2-40B4-BE49-F238E27FC236}">
                      <a16:creationId xmlns:a16="http://schemas.microsoft.com/office/drawing/2014/main" id="{D3C1AC63-6BFE-D97E-2613-F4864F840CB3}"/>
                    </a:ext>
                  </a:extLst>
                </p:cNvPr>
                <p:cNvSpPr/>
                <p:nvPr/>
              </p:nvSpPr>
              <p:spPr>
                <a:xfrm rot="5400000" flipV="1">
                  <a:off x="4569178" y="2481668"/>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4" name="TextBox 43">
                <a:extLst>
                  <a:ext uri="{FF2B5EF4-FFF2-40B4-BE49-F238E27FC236}">
                    <a16:creationId xmlns:a16="http://schemas.microsoft.com/office/drawing/2014/main" id="{D0111399-D40E-1354-5CE0-D8B24B4DDA39}"/>
                  </a:ext>
                </a:extLst>
              </p:cNvPr>
              <p:cNvSpPr txBox="1"/>
              <p:nvPr/>
            </p:nvSpPr>
            <p:spPr>
              <a:xfrm>
                <a:off x="6278667" y="4041093"/>
                <a:ext cx="344966" cy="584775"/>
              </a:xfrm>
              <a:prstGeom prst="rect">
                <a:avLst/>
              </a:prstGeom>
              <a:noFill/>
            </p:spPr>
            <p:txBody>
              <a:bodyPr wrap="none" rtlCol="0">
                <a:spAutoFit/>
              </a:bodyPr>
              <a:lstStyle/>
              <a:p>
                <a:pPr algn="l"/>
                <a:r>
                  <a:rPr lang="en-US" sz="3200" i="1" dirty="0">
                    <a:solidFill>
                      <a:schemeClr val="tx1">
                        <a:lumMod val="65000"/>
                        <a:lumOff val="35000"/>
                      </a:schemeClr>
                    </a:solidFill>
                    <a:latin typeface="Times New Roman" panose="02020603050405020304" pitchFamily="18" charset="0"/>
                    <a:cs typeface="Times New Roman" panose="02020603050405020304" pitchFamily="18" charset="0"/>
                  </a:rPr>
                  <a:t>r</a:t>
                </a:r>
              </a:p>
            </p:txBody>
          </p:sp>
          <p:cxnSp>
            <p:nvCxnSpPr>
              <p:cNvPr id="45" name="Straight Arrow Connector 44">
                <a:extLst>
                  <a:ext uri="{FF2B5EF4-FFF2-40B4-BE49-F238E27FC236}">
                    <a16:creationId xmlns:a16="http://schemas.microsoft.com/office/drawing/2014/main" id="{ACAA7FBA-2F24-27D8-15F3-BD8744C01364}"/>
                  </a:ext>
                </a:extLst>
              </p:cNvPr>
              <p:cNvCxnSpPr/>
              <p:nvPr/>
            </p:nvCxnSpPr>
            <p:spPr>
              <a:xfrm>
                <a:off x="6643818" y="3926165"/>
                <a:ext cx="0" cy="812326"/>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47" name="TextBox 46">
            <a:extLst>
              <a:ext uri="{FF2B5EF4-FFF2-40B4-BE49-F238E27FC236}">
                <a16:creationId xmlns:a16="http://schemas.microsoft.com/office/drawing/2014/main" id="{3D29B3A9-6EDD-AFD7-B25E-F4C32A8B8330}"/>
              </a:ext>
            </a:extLst>
          </p:cNvPr>
          <p:cNvSpPr txBox="1"/>
          <p:nvPr/>
        </p:nvSpPr>
        <p:spPr>
          <a:xfrm>
            <a:off x="4705342" y="2180396"/>
            <a:ext cx="414392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Net gravitational force due solely to that exerted by sphere.</a:t>
            </a:r>
          </a:p>
        </p:txBody>
      </p:sp>
    </p:spTree>
    <p:extLst>
      <p:ext uri="{BB962C8B-B14F-4D97-AF65-F5344CB8AC3E}">
        <p14:creationId xmlns:p14="http://schemas.microsoft.com/office/powerpoint/2010/main" val="402704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EB7A6CCB-FBFF-CCC5-225B-D71102C0CCCD}"/>
              </a:ext>
            </a:extLst>
          </p:cNvPr>
          <p:cNvSpPr/>
          <p:nvPr/>
        </p:nvSpPr>
        <p:spPr>
          <a:xfrm>
            <a:off x="914400" y="1690689"/>
            <a:ext cx="6730584" cy="4961888"/>
          </a:xfrm>
          <a:prstGeom prst="rect">
            <a:avLst/>
          </a:prstGeom>
          <a:solidFill>
            <a:srgbClr val="F5F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B3E10-B3D8-32C6-DF7A-65FFA1560598}"/>
              </a:ext>
            </a:extLst>
          </p:cNvPr>
          <p:cNvSpPr>
            <a:spLocks noGrp="1"/>
          </p:cNvSpPr>
          <p:nvPr>
            <p:ph type="title"/>
          </p:nvPr>
        </p:nvSpPr>
        <p:spPr/>
        <p:txBody>
          <a:bodyPr/>
          <a:lstStyle/>
          <a:p>
            <a:r>
              <a:rPr lang="en-US" dirty="0"/>
              <a:t>Expansion decelerates</a:t>
            </a:r>
            <a:br>
              <a:rPr lang="en-US" dirty="0"/>
            </a:br>
            <a:r>
              <a:rPr lang="en-US" sz="2800" dirty="0"/>
              <a:t>due to force acting towards center</a:t>
            </a:r>
            <a:endParaRPr lang="en-US" dirty="0"/>
          </a:p>
        </p:txBody>
      </p:sp>
      <p:sp>
        <p:nvSpPr>
          <p:cNvPr id="3" name="Content Placeholder 2">
            <a:extLst>
              <a:ext uri="{FF2B5EF4-FFF2-40B4-BE49-F238E27FC236}">
                <a16:creationId xmlns:a16="http://schemas.microsoft.com/office/drawing/2014/main" id="{F8EF7F17-C8F7-6531-65D3-E64D709C5D8B}"/>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82094AEB-978D-A113-5E54-C242FE7E1BD5}"/>
              </a:ext>
            </a:extLst>
          </p:cNvPr>
          <p:cNvSpPr>
            <a:spLocks noGrp="1"/>
          </p:cNvSpPr>
          <p:nvPr>
            <p:ph type="sldNum" sz="quarter" idx="12"/>
          </p:nvPr>
        </p:nvSpPr>
        <p:spPr/>
        <p:txBody>
          <a:bodyPr/>
          <a:lstStyle/>
          <a:p>
            <a:fld id="{B9304382-F642-5846-B397-678ADB7FD52A}" type="slidenum">
              <a:rPr lang="en-US" smtClean="0"/>
              <a:t>15</a:t>
            </a:fld>
            <a:endParaRPr lang="en-US"/>
          </a:p>
        </p:txBody>
      </p:sp>
      <p:grpSp>
        <p:nvGrpSpPr>
          <p:cNvPr id="61" name="Group 60">
            <a:extLst>
              <a:ext uri="{FF2B5EF4-FFF2-40B4-BE49-F238E27FC236}">
                <a16:creationId xmlns:a16="http://schemas.microsoft.com/office/drawing/2014/main" id="{A295731B-4105-A049-40CA-CFDB87E99A91}"/>
              </a:ext>
            </a:extLst>
          </p:cNvPr>
          <p:cNvGrpSpPr/>
          <p:nvPr/>
        </p:nvGrpSpPr>
        <p:grpSpPr>
          <a:xfrm>
            <a:off x="2044689" y="2096173"/>
            <a:ext cx="4221484" cy="4217272"/>
            <a:chOff x="2030060" y="2087684"/>
            <a:chExt cx="4221484" cy="4217272"/>
          </a:xfrm>
        </p:grpSpPr>
        <p:sp>
          <p:nvSpPr>
            <p:cNvPr id="24" name="Oval 23">
              <a:extLst>
                <a:ext uri="{FF2B5EF4-FFF2-40B4-BE49-F238E27FC236}">
                  <a16:creationId xmlns:a16="http://schemas.microsoft.com/office/drawing/2014/main" id="{AEF33BC7-FB3D-FC6A-A882-C631E108E30F}"/>
                </a:ext>
              </a:extLst>
            </p:cNvPr>
            <p:cNvSpPr/>
            <p:nvPr/>
          </p:nvSpPr>
          <p:spPr>
            <a:xfrm>
              <a:off x="2239787" y="2289165"/>
              <a:ext cx="3831289" cy="3831289"/>
            </a:xfrm>
            <a:prstGeom prst="ellipse">
              <a:avLst/>
            </a:prstGeom>
            <a:solidFill>
              <a:srgbClr val="F5FDFF"/>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a:extLst>
                <a:ext uri="{FF2B5EF4-FFF2-40B4-BE49-F238E27FC236}">
                  <a16:creationId xmlns:a16="http://schemas.microsoft.com/office/drawing/2014/main" id="{AFBEC780-CB19-27DD-F75A-45E8A5C64D2D}"/>
                </a:ext>
              </a:extLst>
            </p:cNvPr>
            <p:cNvSpPr/>
            <p:nvPr/>
          </p:nvSpPr>
          <p:spPr>
            <a:xfrm rot="5400000">
              <a:off x="4089455" y="2095297"/>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a:extLst>
                <a:ext uri="{FF2B5EF4-FFF2-40B4-BE49-F238E27FC236}">
                  <a16:creationId xmlns:a16="http://schemas.microsoft.com/office/drawing/2014/main" id="{14A99A2F-960E-CB8F-A7BA-918048326E8C}"/>
                </a:ext>
              </a:extLst>
            </p:cNvPr>
            <p:cNvSpPr/>
            <p:nvPr/>
          </p:nvSpPr>
          <p:spPr>
            <a:xfrm rot="5400000">
              <a:off x="4072472" y="3103482"/>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 Arrow 44">
              <a:extLst>
                <a:ext uri="{FF2B5EF4-FFF2-40B4-BE49-F238E27FC236}">
                  <a16:creationId xmlns:a16="http://schemas.microsoft.com/office/drawing/2014/main" id="{364A51AF-13D7-CD47-71E3-EC5F5950AEC4}"/>
                </a:ext>
              </a:extLst>
            </p:cNvPr>
            <p:cNvSpPr/>
            <p:nvPr/>
          </p:nvSpPr>
          <p:spPr>
            <a:xfrm rot="10800000">
              <a:off x="6119593" y="4125433"/>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 Arrow 45">
              <a:extLst>
                <a:ext uri="{FF2B5EF4-FFF2-40B4-BE49-F238E27FC236}">
                  <a16:creationId xmlns:a16="http://schemas.microsoft.com/office/drawing/2014/main" id="{A405D90F-5941-41B2-D57C-83A6B5637E20}"/>
                </a:ext>
              </a:extLst>
            </p:cNvPr>
            <p:cNvSpPr/>
            <p:nvPr/>
          </p:nvSpPr>
          <p:spPr>
            <a:xfrm rot="8185492">
              <a:off x="5570114" y="2716082"/>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 Arrow 46">
              <a:extLst>
                <a:ext uri="{FF2B5EF4-FFF2-40B4-BE49-F238E27FC236}">
                  <a16:creationId xmlns:a16="http://schemas.microsoft.com/office/drawing/2014/main" id="{48D3732E-470C-BB04-3BC9-02F595FB40FB}"/>
                </a:ext>
              </a:extLst>
            </p:cNvPr>
            <p:cNvSpPr/>
            <p:nvPr/>
          </p:nvSpPr>
          <p:spPr>
            <a:xfrm rot="7083322">
              <a:off x="5003856" y="2325993"/>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 Arrow 47">
              <a:extLst>
                <a:ext uri="{FF2B5EF4-FFF2-40B4-BE49-F238E27FC236}">
                  <a16:creationId xmlns:a16="http://schemas.microsoft.com/office/drawing/2014/main" id="{79005775-F2C0-D7A4-7E61-BBD81780CF8E}"/>
                </a:ext>
              </a:extLst>
            </p:cNvPr>
            <p:cNvSpPr/>
            <p:nvPr/>
          </p:nvSpPr>
          <p:spPr>
            <a:xfrm rot="9394522">
              <a:off x="6002147" y="3450119"/>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 Arrow 48">
              <a:extLst>
                <a:ext uri="{FF2B5EF4-FFF2-40B4-BE49-F238E27FC236}">
                  <a16:creationId xmlns:a16="http://schemas.microsoft.com/office/drawing/2014/main" id="{F74D42D3-C37B-403A-1926-99514A0526EF}"/>
                </a:ext>
              </a:extLst>
            </p:cNvPr>
            <p:cNvSpPr/>
            <p:nvPr/>
          </p:nvSpPr>
          <p:spPr>
            <a:xfrm rot="218745">
              <a:off x="2030060" y="4129510"/>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 Arrow 49">
              <a:extLst>
                <a:ext uri="{FF2B5EF4-FFF2-40B4-BE49-F238E27FC236}">
                  <a16:creationId xmlns:a16="http://schemas.microsoft.com/office/drawing/2014/main" id="{FB05ADE6-4D10-5492-60EA-4DE47F177129}"/>
                </a:ext>
              </a:extLst>
            </p:cNvPr>
            <p:cNvSpPr/>
            <p:nvPr/>
          </p:nvSpPr>
          <p:spPr>
            <a:xfrm rot="2791548">
              <a:off x="2776578" y="2569276"/>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Arrow 50">
              <a:extLst>
                <a:ext uri="{FF2B5EF4-FFF2-40B4-BE49-F238E27FC236}">
                  <a16:creationId xmlns:a16="http://schemas.microsoft.com/office/drawing/2014/main" id="{9407ABDE-72AE-0171-F6BC-3ABEEB590792}"/>
                </a:ext>
              </a:extLst>
            </p:cNvPr>
            <p:cNvSpPr/>
            <p:nvPr/>
          </p:nvSpPr>
          <p:spPr>
            <a:xfrm rot="4014674">
              <a:off x="3394496" y="2223281"/>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 Arrow 51">
              <a:extLst>
                <a:ext uri="{FF2B5EF4-FFF2-40B4-BE49-F238E27FC236}">
                  <a16:creationId xmlns:a16="http://schemas.microsoft.com/office/drawing/2014/main" id="{76E594A2-E86F-4A71-6E6E-F802E3FB0117}"/>
                </a:ext>
              </a:extLst>
            </p:cNvPr>
            <p:cNvSpPr/>
            <p:nvPr/>
          </p:nvSpPr>
          <p:spPr>
            <a:xfrm rot="1736791">
              <a:off x="2215842" y="3208988"/>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 Arrow 52">
              <a:extLst>
                <a:ext uri="{FF2B5EF4-FFF2-40B4-BE49-F238E27FC236}">
                  <a16:creationId xmlns:a16="http://schemas.microsoft.com/office/drawing/2014/main" id="{CFFEA35E-0F1A-FDF1-5785-B73F858EC673}"/>
                </a:ext>
              </a:extLst>
            </p:cNvPr>
            <p:cNvSpPr/>
            <p:nvPr/>
          </p:nvSpPr>
          <p:spPr>
            <a:xfrm rot="16200000">
              <a:off x="4022444" y="6180618"/>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 Arrow 53">
              <a:extLst>
                <a:ext uri="{FF2B5EF4-FFF2-40B4-BE49-F238E27FC236}">
                  <a16:creationId xmlns:a16="http://schemas.microsoft.com/office/drawing/2014/main" id="{B98EF1D7-53EE-52A6-E119-B52FA5F7730C}"/>
                </a:ext>
              </a:extLst>
            </p:cNvPr>
            <p:cNvSpPr/>
            <p:nvPr/>
          </p:nvSpPr>
          <p:spPr>
            <a:xfrm rot="18789015">
              <a:off x="2550177" y="5513693"/>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 Arrow 54">
              <a:extLst>
                <a:ext uri="{FF2B5EF4-FFF2-40B4-BE49-F238E27FC236}">
                  <a16:creationId xmlns:a16="http://schemas.microsoft.com/office/drawing/2014/main" id="{6A4ED771-F076-37FE-4096-3314CB7270F0}"/>
                </a:ext>
              </a:extLst>
            </p:cNvPr>
            <p:cNvSpPr/>
            <p:nvPr/>
          </p:nvSpPr>
          <p:spPr>
            <a:xfrm rot="19959254">
              <a:off x="2181062" y="4922269"/>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 Arrow 55">
              <a:extLst>
                <a:ext uri="{FF2B5EF4-FFF2-40B4-BE49-F238E27FC236}">
                  <a16:creationId xmlns:a16="http://schemas.microsoft.com/office/drawing/2014/main" id="{9B75EC2B-1AB5-0C83-553E-30A225FBF320}"/>
                </a:ext>
              </a:extLst>
            </p:cNvPr>
            <p:cNvSpPr/>
            <p:nvPr/>
          </p:nvSpPr>
          <p:spPr>
            <a:xfrm rot="18356394">
              <a:off x="3082879" y="5966699"/>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 Arrow 56">
              <a:extLst>
                <a:ext uri="{FF2B5EF4-FFF2-40B4-BE49-F238E27FC236}">
                  <a16:creationId xmlns:a16="http://schemas.microsoft.com/office/drawing/2014/main" id="{EF62751E-D3BC-4D19-A0C8-3F99CBE926CA}"/>
                </a:ext>
              </a:extLst>
            </p:cNvPr>
            <p:cNvSpPr/>
            <p:nvPr/>
          </p:nvSpPr>
          <p:spPr>
            <a:xfrm rot="13415598">
              <a:off x="5553437" y="5593388"/>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 Arrow 57">
              <a:extLst>
                <a:ext uri="{FF2B5EF4-FFF2-40B4-BE49-F238E27FC236}">
                  <a16:creationId xmlns:a16="http://schemas.microsoft.com/office/drawing/2014/main" id="{25980AAD-A452-85D9-E2A5-DEE62E1D8C8B}"/>
                </a:ext>
              </a:extLst>
            </p:cNvPr>
            <p:cNvSpPr/>
            <p:nvPr/>
          </p:nvSpPr>
          <p:spPr>
            <a:xfrm rot="14156359">
              <a:off x="4978791" y="5991864"/>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 Arrow 58">
              <a:extLst>
                <a:ext uri="{FF2B5EF4-FFF2-40B4-BE49-F238E27FC236}">
                  <a16:creationId xmlns:a16="http://schemas.microsoft.com/office/drawing/2014/main" id="{FC8BEB2A-A7D1-8E74-8B92-EBB6EFB8CEE4}"/>
                </a:ext>
              </a:extLst>
            </p:cNvPr>
            <p:cNvSpPr/>
            <p:nvPr/>
          </p:nvSpPr>
          <p:spPr>
            <a:xfrm rot="12178596">
              <a:off x="5981276" y="4934852"/>
              <a:ext cx="131951" cy="116726"/>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CBADCE95-E7A9-B4A0-FA45-DC7648AC261A}"/>
              </a:ext>
            </a:extLst>
          </p:cNvPr>
          <p:cNvSpPr/>
          <p:nvPr/>
        </p:nvSpPr>
        <p:spPr>
          <a:xfrm>
            <a:off x="2434212" y="2483590"/>
            <a:ext cx="3442438" cy="3442438"/>
          </a:xfrm>
          <a:prstGeom prst="ellipse">
            <a:avLst/>
          </a:prstGeom>
          <a:solidFill>
            <a:srgbClr val="F5FDFF"/>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5047CD-406E-BE01-CEC6-879F67F2D459}"/>
              </a:ext>
            </a:extLst>
          </p:cNvPr>
          <p:cNvSpPr/>
          <p:nvPr/>
        </p:nvSpPr>
        <p:spPr>
          <a:xfrm>
            <a:off x="2736492" y="2788666"/>
            <a:ext cx="2791514" cy="2791514"/>
          </a:xfrm>
          <a:prstGeom prst="ellipse">
            <a:avLst/>
          </a:prstGeom>
          <a:solidFill>
            <a:srgbClr val="F0FAFF"/>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E73E1320-0D82-E9E4-8982-842F0EA76335}"/>
              </a:ext>
            </a:extLst>
          </p:cNvPr>
          <p:cNvGrpSpPr/>
          <p:nvPr/>
        </p:nvGrpSpPr>
        <p:grpSpPr>
          <a:xfrm>
            <a:off x="3059195" y="3078897"/>
            <a:ext cx="2266103" cy="2256170"/>
            <a:chOff x="3059195" y="3078897"/>
            <a:chExt cx="2266103" cy="2256170"/>
          </a:xfrm>
        </p:grpSpPr>
        <p:grpSp>
          <p:nvGrpSpPr>
            <p:cNvPr id="63" name="Group 62">
              <a:extLst>
                <a:ext uri="{FF2B5EF4-FFF2-40B4-BE49-F238E27FC236}">
                  <a16:creationId xmlns:a16="http://schemas.microsoft.com/office/drawing/2014/main" id="{856ED7F0-30F8-E4D3-FB2D-43074108593F}"/>
                </a:ext>
              </a:extLst>
            </p:cNvPr>
            <p:cNvGrpSpPr/>
            <p:nvPr/>
          </p:nvGrpSpPr>
          <p:grpSpPr>
            <a:xfrm>
              <a:off x="3059195" y="3154044"/>
              <a:ext cx="2266103" cy="2181023"/>
              <a:chOff x="3059195" y="3154044"/>
              <a:chExt cx="2266103" cy="2181023"/>
            </a:xfrm>
          </p:grpSpPr>
          <p:sp>
            <p:nvSpPr>
              <p:cNvPr id="34" name="Left Arrow 33">
                <a:extLst>
                  <a:ext uri="{FF2B5EF4-FFF2-40B4-BE49-F238E27FC236}">
                    <a16:creationId xmlns:a16="http://schemas.microsoft.com/office/drawing/2014/main" id="{31AC09D7-F03A-29FE-8129-3DDBCE2BA97E}"/>
                  </a:ext>
                </a:extLst>
              </p:cNvPr>
              <p:cNvSpPr/>
              <p:nvPr/>
            </p:nvSpPr>
            <p:spPr>
              <a:xfrm>
                <a:off x="3059195" y="4008040"/>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5EAE1CF7-22A7-D942-A4D3-6BC0210BEF1D}"/>
                  </a:ext>
                </a:extLst>
              </p:cNvPr>
              <p:cNvGrpSpPr/>
              <p:nvPr/>
            </p:nvGrpSpPr>
            <p:grpSpPr>
              <a:xfrm>
                <a:off x="3082432" y="3154044"/>
                <a:ext cx="2242866" cy="2181023"/>
                <a:chOff x="3082432" y="3154044"/>
                <a:chExt cx="2242866" cy="2181023"/>
              </a:xfrm>
            </p:grpSpPr>
            <p:sp>
              <p:nvSpPr>
                <p:cNvPr id="37" name="Left Arrow 36">
                  <a:extLst>
                    <a:ext uri="{FF2B5EF4-FFF2-40B4-BE49-F238E27FC236}">
                      <a16:creationId xmlns:a16="http://schemas.microsoft.com/office/drawing/2014/main" id="{81FCEA78-31EC-5868-B56E-59F076A758CB}"/>
                    </a:ext>
                  </a:extLst>
                </p:cNvPr>
                <p:cNvSpPr/>
                <p:nvPr/>
              </p:nvSpPr>
              <p:spPr>
                <a:xfrm rot="21043813">
                  <a:off x="3082432" y="4320850"/>
                  <a:ext cx="245097" cy="207034"/>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85530C4F-3F67-E9DB-9480-2571C2BF8393}"/>
                    </a:ext>
                  </a:extLst>
                </p:cNvPr>
                <p:cNvGrpSpPr/>
                <p:nvPr/>
              </p:nvGrpSpPr>
              <p:grpSpPr>
                <a:xfrm>
                  <a:off x="3145203" y="3154044"/>
                  <a:ext cx="2180095" cy="2181023"/>
                  <a:chOff x="3145203" y="3154044"/>
                  <a:chExt cx="2180095" cy="2181023"/>
                </a:xfrm>
              </p:grpSpPr>
              <p:sp>
                <p:nvSpPr>
                  <p:cNvPr id="18" name="Oval 17">
                    <a:extLst>
                      <a:ext uri="{FF2B5EF4-FFF2-40B4-BE49-F238E27FC236}">
                        <a16:creationId xmlns:a16="http://schemas.microsoft.com/office/drawing/2014/main" id="{48589B2E-1615-C9BA-3FC6-96F3414513C8}"/>
                      </a:ext>
                    </a:extLst>
                  </p:cNvPr>
                  <p:cNvSpPr/>
                  <p:nvPr/>
                </p:nvSpPr>
                <p:spPr>
                  <a:xfrm>
                    <a:off x="3380911" y="3390699"/>
                    <a:ext cx="1628220" cy="1628220"/>
                  </a:xfrm>
                  <a:prstGeom prst="ellipse">
                    <a:avLst/>
                  </a:prstGeom>
                  <a:solidFill>
                    <a:srgbClr val="DCF5FF"/>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A4A250-611A-1D2E-1BEA-570FD9C5B174}"/>
                      </a:ext>
                    </a:extLst>
                  </p:cNvPr>
                  <p:cNvSpPr/>
                  <p:nvPr/>
                </p:nvSpPr>
                <p:spPr>
                  <a:xfrm>
                    <a:off x="4115841" y="4165219"/>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F0F6284-473F-4166-CF34-E35B0F3191A2}"/>
                      </a:ext>
                    </a:extLst>
                  </p:cNvPr>
                  <p:cNvSpPr/>
                  <p:nvPr/>
                </p:nvSpPr>
                <p:spPr>
                  <a:xfrm>
                    <a:off x="4115841" y="4165219"/>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a:extLst>
                      <a:ext uri="{FF2B5EF4-FFF2-40B4-BE49-F238E27FC236}">
                        <a16:creationId xmlns:a16="http://schemas.microsoft.com/office/drawing/2014/main" id="{D84317BB-25FE-F508-FC7C-5BB1EDAB4774}"/>
                      </a:ext>
                    </a:extLst>
                  </p:cNvPr>
                  <p:cNvSpPr/>
                  <p:nvPr/>
                </p:nvSpPr>
                <p:spPr>
                  <a:xfrm rot="8282938">
                    <a:off x="4801116" y="3417880"/>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a:extLst>
                      <a:ext uri="{FF2B5EF4-FFF2-40B4-BE49-F238E27FC236}">
                        <a16:creationId xmlns:a16="http://schemas.microsoft.com/office/drawing/2014/main" id="{441F1D83-D6B8-CD2D-1E06-AEE9EF49B848}"/>
                      </a:ext>
                    </a:extLst>
                  </p:cNvPr>
                  <p:cNvSpPr/>
                  <p:nvPr/>
                </p:nvSpPr>
                <p:spPr>
                  <a:xfrm rot="9298395">
                    <a:off x="5000708" y="3727879"/>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a:extLst>
                      <a:ext uri="{FF2B5EF4-FFF2-40B4-BE49-F238E27FC236}">
                        <a16:creationId xmlns:a16="http://schemas.microsoft.com/office/drawing/2014/main" id="{C52F73D3-517B-E7E5-EC0E-7B7409FC19FF}"/>
                      </a:ext>
                    </a:extLst>
                  </p:cNvPr>
                  <p:cNvSpPr/>
                  <p:nvPr/>
                </p:nvSpPr>
                <p:spPr>
                  <a:xfrm rot="10800000">
                    <a:off x="5080201" y="4080105"/>
                    <a:ext cx="245097" cy="216817"/>
                  </a:xfrm>
                  <a:prstGeom prst="leftArrow">
                    <a:avLst>
                      <a:gd name="adj1" fmla="val 50000"/>
                      <a:gd name="adj2" fmla="val 56264"/>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a:extLst>
                      <a:ext uri="{FF2B5EF4-FFF2-40B4-BE49-F238E27FC236}">
                        <a16:creationId xmlns:a16="http://schemas.microsoft.com/office/drawing/2014/main" id="{48992BD1-BC30-449C-EF5F-598BD0D6C861}"/>
                      </a:ext>
                    </a:extLst>
                  </p:cNvPr>
                  <p:cNvSpPr/>
                  <p:nvPr/>
                </p:nvSpPr>
                <p:spPr>
                  <a:xfrm rot="7109131">
                    <a:off x="4470246" y="3187121"/>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a:extLst>
                      <a:ext uri="{FF2B5EF4-FFF2-40B4-BE49-F238E27FC236}">
                        <a16:creationId xmlns:a16="http://schemas.microsoft.com/office/drawing/2014/main" id="{9577BD28-91E2-174D-19C6-95CD5B9C0133}"/>
                      </a:ext>
                    </a:extLst>
                  </p:cNvPr>
                  <p:cNvSpPr/>
                  <p:nvPr/>
                </p:nvSpPr>
                <p:spPr>
                  <a:xfrm rot="2882938">
                    <a:off x="3378822" y="3367776"/>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a:extLst>
                      <a:ext uri="{FF2B5EF4-FFF2-40B4-BE49-F238E27FC236}">
                        <a16:creationId xmlns:a16="http://schemas.microsoft.com/office/drawing/2014/main" id="{781D0407-C910-FF8F-E45D-E051C71C10B1}"/>
                      </a:ext>
                    </a:extLst>
                  </p:cNvPr>
                  <p:cNvSpPr/>
                  <p:nvPr/>
                </p:nvSpPr>
                <p:spPr>
                  <a:xfrm rot="3898395">
                    <a:off x="3688821" y="3168184"/>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a:extLst>
                      <a:ext uri="{FF2B5EF4-FFF2-40B4-BE49-F238E27FC236}">
                        <a16:creationId xmlns:a16="http://schemas.microsoft.com/office/drawing/2014/main" id="{B9F9EAFB-2CE8-9857-7CBF-0023A8447BD2}"/>
                      </a:ext>
                    </a:extLst>
                  </p:cNvPr>
                  <p:cNvSpPr/>
                  <p:nvPr/>
                </p:nvSpPr>
                <p:spPr>
                  <a:xfrm rot="1617152">
                    <a:off x="3145203" y="3664008"/>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a:extLst>
                      <a:ext uri="{FF2B5EF4-FFF2-40B4-BE49-F238E27FC236}">
                        <a16:creationId xmlns:a16="http://schemas.microsoft.com/office/drawing/2014/main" id="{AD37266A-B32E-4A56-22CD-9BFFD963F014}"/>
                      </a:ext>
                    </a:extLst>
                  </p:cNvPr>
                  <p:cNvSpPr/>
                  <p:nvPr/>
                </p:nvSpPr>
                <p:spPr>
                  <a:xfrm rot="16200000">
                    <a:off x="4041701" y="5104110"/>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a:extLst>
                      <a:ext uri="{FF2B5EF4-FFF2-40B4-BE49-F238E27FC236}">
                        <a16:creationId xmlns:a16="http://schemas.microsoft.com/office/drawing/2014/main" id="{69EAAA48-BF84-9DB1-BF7F-DF5CFAA6B8D6}"/>
                      </a:ext>
                    </a:extLst>
                  </p:cNvPr>
                  <p:cNvSpPr/>
                  <p:nvPr/>
                </p:nvSpPr>
                <p:spPr>
                  <a:xfrm rot="19004559">
                    <a:off x="3217631" y="4637256"/>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a:extLst>
                      <a:ext uri="{FF2B5EF4-FFF2-40B4-BE49-F238E27FC236}">
                        <a16:creationId xmlns:a16="http://schemas.microsoft.com/office/drawing/2014/main" id="{F6114E08-EFDB-5B60-3A5E-650032AF513C}"/>
                      </a:ext>
                    </a:extLst>
                  </p:cNvPr>
                  <p:cNvSpPr/>
                  <p:nvPr/>
                </p:nvSpPr>
                <p:spPr>
                  <a:xfrm rot="18213494">
                    <a:off x="3403513" y="4873109"/>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Arrow 38">
                    <a:extLst>
                      <a:ext uri="{FF2B5EF4-FFF2-40B4-BE49-F238E27FC236}">
                        <a16:creationId xmlns:a16="http://schemas.microsoft.com/office/drawing/2014/main" id="{9F0CAAB3-0C5C-2369-3548-3D302042D53E}"/>
                      </a:ext>
                    </a:extLst>
                  </p:cNvPr>
                  <p:cNvSpPr/>
                  <p:nvPr/>
                </p:nvSpPr>
                <p:spPr>
                  <a:xfrm rot="17734376">
                    <a:off x="3692938" y="5049190"/>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 Arrow 39">
                    <a:extLst>
                      <a:ext uri="{FF2B5EF4-FFF2-40B4-BE49-F238E27FC236}">
                        <a16:creationId xmlns:a16="http://schemas.microsoft.com/office/drawing/2014/main" id="{6514CA46-74EA-AF3B-5FBD-ED9E681BBA5A}"/>
                      </a:ext>
                    </a:extLst>
                  </p:cNvPr>
                  <p:cNvSpPr/>
                  <p:nvPr/>
                </p:nvSpPr>
                <p:spPr>
                  <a:xfrm rot="13839753">
                    <a:off x="4671907" y="4913782"/>
                    <a:ext cx="245097" cy="216817"/>
                  </a:xfrm>
                  <a:prstGeom prst="leftArrow">
                    <a:avLst>
                      <a:gd name="adj1" fmla="val 50000"/>
                      <a:gd name="adj2" fmla="val 56264"/>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a:extLst>
                      <a:ext uri="{FF2B5EF4-FFF2-40B4-BE49-F238E27FC236}">
                        <a16:creationId xmlns:a16="http://schemas.microsoft.com/office/drawing/2014/main" id="{A5EC832B-2E4C-46AD-84ED-D80A409B91C3}"/>
                      </a:ext>
                    </a:extLst>
                  </p:cNvPr>
                  <p:cNvSpPr/>
                  <p:nvPr/>
                </p:nvSpPr>
                <p:spPr>
                  <a:xfrm rot="12529371">
                    <a:off x="5025881" y="4410556"/>
                    <a:ext cx="245097" cy="216817"/>
                  </a:xfrm>
                  <a:prstGeom prst="leftArrow">
                    <a:avLst>
                      <a:gd name="adj1" fmla="val 50000"/>
                      <a:gd name="adj2" fmla="val 56264"/>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a:extLst>
                      <a:ext uri="{FF2B5EF4-FFF2-40B4-BE49-F238E27FC236}">
                        <a16:creationId xmlns:a16="http://schemas.microsoft.com/office/drawing/2014/main" id="{8F8CC4F1-644E-2050-EC91-5CF9FA9D8064}"/>
                      </a:ext>
                    </a:extLst>
                  </p:cNvPr>
                  <p:cNvSpPr/>
                  <p:nvPr/>
                </p:nvSpPr>
                <p:spPr>
                  <a:xfrm rot="15283352">
                    <a:off x="4364600" y="5079931"/>
                    <a:ext cx="245097" cy="216817"/>
                  </a:xfrm>
                  <a:prstGeom prst="leftArrow">
                    <a:avLst>
                      <a:gd name="adj1" fmla="val 50000"/>
                      <a:gd name="adj2" fmla="val 56264"/>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a:extLst>
                      <a:ext uri="{FF2B5EF4-FFF2-40B4-BE49-F238E27FC236}">
                        <a16:creationId xmlns:a16="http://schemas.microsoft.com/office/drawing/2014/main" id="{FE4AFD24-C2AA-604C-7DEF-4BA23BB61E7C}"/>
                      </a:ext>
                    </a:extLst>
                  </p:cNvPr>
                  <p:cNvSpPr/>
                  <p:nvPr/>
                </p:nvSpPr>
                <p:spPr>
                  <a:xfrm rot="12732268">
                    <a:off x="4881026" y="4659526"/>
                    <a:ext cx="245097" cy="216817"/>
                  </a:xfrm>
                  <a:prstGeom prst="leftArrow">
                    <a:avLst>
                      <a:gd name="adj1" fmla="val 50000"/>
                      <a:gd name="adj2" fmla="val 56264"/>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8" name="Left Arrow 87">
              <a:extLst>
                <a:ext uri="{FF2B5EF4-FFF2-40B4-BE49-F238E27FC236}">
                  <a16:creationId xmlns:a16="http://schemas.microsoft.com/office/drawing/2014/main" id="{CC4E0F34-4A6C-F578-89A9-58EBC29B34C5}"/>
                </a:ext>
              </a:extLst>
            </p:cNvPr>
            <p:cNvSpPr/>
            <p:nvPr/>
          </p:nvSpPr>
          <p:spPr>
            <a:xfrm rot="5400000">
              <a:off x="4080245" y="3093037"/>
              <a:ext cx="245097" cy="216817"/>
            </a:xfrm>
            <a:prstGeom prst="lef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93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C79EE-1A24-F91A-4D1C-776BCCA4754A}"/>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0414C10B-8BF0-2292-01B3-EC7D2431BA1D}"/>
              </a:ext>
            </a:extLst>
          </p:cNvPr>
          <p:cNvSpPr/>
          <p:nvPr/>
        </p:nvSpPr>
        <p:spPr>
          <a:xfrm>
            <a:off x="2951629" y="409856"/>
            <a:ext cx="4948518" cy="5264524"/>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27DEB-0400-06CF-729E-54604CB2BB3E}"/>
              </a:ext>
            </a:extLst>
          </p:cNvPr>
          <p:cNvSpPr>
            <a:spLocks noGrp="1"/>
          </p:cNvSpPr>
          <p:nvPr>
            <p:ph type="title"/>
          </p:nvPr>
        </p:nvSpPr>
        <p:spPr>
          <a:xfrm>
            <a:off x="285750" y="1716555"/>
            <a:ext cx="5782235" cy="2311159"/>
          </a:xfrm>
        </p:spPr>
        <p:txBody>
          <a:bodyPr>
            <a:normAutofit fontScale="90000"/>
          </a:bodyPr>
          <a:lstStyle/>
          <a:p>
            <a:pPr algn="r"/>
            <a:r>
              <a:rPr lang="en-US" sz="3100" dirty="0"/>
              <a:t>Analytically very easy </a:t>
            </a:r>
            <a:r>
              <a:rPr lang="en-US" sz="7300" dirty="0"/>
              <a:t>parabolic case</a:t>
            </a:r>
            <a:br>
              <a:rPr lang="en-US" sz="3100" dirty="0"/>
            </a:br>
            <a:r>
              <a:rPr lang="en-US" sz="3100" dirty="0"/>
              <a:t>Milne, “A Newtonian Expanding Universe,” 1934</a:t>
            </a:r>
            <a:br>
              <a:rPr lang="en-US" dirty="0"/>
            </a:br>
            <a:endParaRPr lang="en-US" sz="2400" dirty="0"/>
          </a:p>
        </p:txBody>
      </p:sp>
      <p:sp>
        <p:nvSpPr>
          <p:cNvPr id="3" name="Content Placeholder 2">
            <a:extLst>
              <a:ext uri="{FF2B5EF4-FFF2-40B4-BE49-F238E27FC236}">
                <a16:creationId xmlns:a16="http://schemas.microsoft.com/office/drawing/2014/main" id="{76A6000A-1686-1499-2EAD-109CAEFCD830}"/>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9A002F06-BD69-47C4-775F-C1892B80AD3E}"/>
              </a:ext>
            </a:extLst>
          </p:cNvPr>
          <p:cNvSpPr>
            <a:spLocks noGrp="1"/>
          </p:cNvSpPr>
          <p:nvPr>
            <p:ph type="sldNum" sz="quarter" idx="12"/>
          </p:nvPr>
        </p:nvSpPr>
        <p:spPr/>
        <p:txBody>
          <a:bodyPr/>
          <a:lstStyle/>
          <a:p>
            <a:fld id="{B9304382-F642-5846-B397-678ADB7FD52A}" type="slidenum">
              <a:rPr lang="en-US" smtClean="0"/>
              <a:t>16</a:t>
            </a:fld>
            <a:endParaRPr lang="en-US"/>
          </a:p>
        </p:txBody>
      </p:sp>
    </p:spTree>
    <p:extLst>
      <p:ext uri="{BB962C8B-B14F-4D97-AF65-F5344CB8AC3E}">
        <p14:creationId xmlns:p14="http://schemas.microsoft.com/office/powerpoint/2010/main" val="1654674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126B-7347-BDE8-E355-C8BF4680CF24}"/>
              </a:ext>
            </a:extLst>
          </p:cNvPr>
          <p:cNvSpPr>
            <a:spLocks noGrp="1"/>
          </p:cNvSpPr>
          <p:nvPr>
            <p:ph type="title"/>
          </p:nvPr>
        </p:nvSpPr>
        <p:spPr>
          <a:xfrm>
            <a:off x="339050" y="192605"/>
            <a:ext cx="7886700" cy="729156"/>
          </a:xfrm>
        </p:spPr>
        <p:txBody>
          <a:bodyPr/>
          <a:lstStyle/>
          <a:p>
            <a:r>
              <a:rPr lang="en-US" dirty="0"/>
              <a:t>Expansion comes to rest as t </a:t>
            </a:r>
            <a:r>
              <a:rPr lang="en-US" sz="3200" dirty="0">
                <a:sym typeface="Wingdings" pitchFamily="2" charset="2"/>
              </a:rPr>
              <a:t></a:t>
            </a:r>
            <a:r>
              <a:rPr lang="en-US" dirty="0">
                <a:sym typeface="Wingdings" pitchFamily="2" charset="2"/>
              </a:rPr>
              <a:t>∞</a:t>
            </a:r>
            <a:endParaRPr lang="en-US" dirty="0"/>
          </a:p>
        </p:txBody>
      </p:sp>
      <p:sp>
        <p:nvSpPr>
          <p:cNvPr id="3" name="Content Placeholder 2">
            <a:extLst>
              <a:ext uri="{FF2B5EF4-FFF2-40B4-BE49-F238E27FC236}">
                <a16:creationId xmlns:a16="http://schemas.microsoft.com/office/drawing/2014/main" id="{B4B75CBB-29D0-EFA0-F052-672FE52D8658}"/>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665D173B-43BC-4372-C5E3-BEFEE85203C3}"/>
              </a:ext>
            </a:extLst>
          </p:cNvPr>
          <p:cNvSpPr>
            <a:spLocks noGrp="1"/>
          </p:cNvSpPr>
          <p:nvPr>
            <p:ph type="sldNum" sz="quarter" idx="12"/>
          </p:nvPr>
        </p:nvSpPr>
        <p:spPr>
          <a:xfrm>
            <a:off x="8515350" y="6252763"/>
            <a:ext cx="391668" cy="240110"/>
          </a:xfrm>
        </p:spPr>
        <p:txBody>
          <a:bodyPr/>
          <a:lstStyle/>
          <a:p>
            <a:fld id="{B9304382-F642-5846-B397-678ADB7FD52A}" type="slidenum">
              <a:rPr lang="en-US" smtClean="0"/>
              <a:t>17</a:t>
            </a:fld>
            <a:endParaRPr lang="en-US" dirty="0"/>
          </a:p>
        </p:txBody>
      </p:sp>
      <p:grpSp>
        <p:nvGrpSpPr>
          <p:cNvPr id="20" name="Group 19">
            <a:extLst>
              <a:ext uri="{FF2B5EF4-FFF2-40B4-BE49-F238E27FC236}">
                <a16:creationId xmlns:a16="http://schemas.microsoft.com/office/drawing/2014/main" id="{0EAB8C0A-063C-25AF-1D13-3E118F963376}"/>
              </a:ext>
            </a:extLst>
          </p:cNvPr>
          <p:cNvGrpSpPr/>
          <p:nvPr/>
        </p:nvGrpSpPr>
        <p:grpSpPr>
          <a:xfrm>
            <a:off x="157387" y="914440"/>
            <a:ext cx="2596152" cy="2712431"/>
            <a:chOff x="4645342" y="2803201"/>
            <a:chExt cx="3947863" cy="4124684"/>
          </a:xfrm>
        </p:grpSpPr>
        <p:grpSp>
          <p:nvGrpSpPr>
            <p:cNvPr id="21" name="Group 20">
              <a:extLst>
                <a:ext uri="{FF2B5EF4-FFF2-40B4-BE49-F238E27FC236}">
                  <a16:creationId xmlns:a16="http://schemas.microsoft.com/office/drawing/2014/main" id="{505F80A8-B2FF-8BEE-697E-6667F7F71E9B}"/>
                </a:ext>
              </a:extLst>
            </p:cNvPr>
            <p:cNvGrpSpPr/>
            <p:nvPr/>
          </p:nvGrpSpPr>
          <p:grpSpPr>
            <a:xfrm>
              <a:off x="4645342" y="2803201"/>
              <a:ext cx="3947863" cy="4124684"/>
              <a:chOff x="4660059" y="2390786"/>
              <a:chExt cx="3947863" cy="4124684"/>
            </a:xfrm>
          </p:grpSpPr>
          <p:grpSp>
            <p:nvGrpSpPr>
              <p:cNvPr id="24" name="Group 23">
                <a:extLst>
                  <a:ext uri="{FF2B5EF4-FFF2-40B4-BE49-F238E27FC236}">
                    <a16:creationId xmlns:a16="http://schemas.microsoft.com/office/drawing/2014/main" id="{386C0F9D-7261-B24A-457E-1A9386FF94C3}"/>
                  </a:ext>
                </a:extLst>
              </p:cNvPr>
              <p:cNvGrpSpPr/>
              <p:nvPr/>
            </p:nvGrpSpPr>
            <p:grpSpPr>
              <a:xfrm>
                <a:off x="4660059" y="2581357"/>
                <a:ext cx="3947863" cy="3934113"/>
                <a:chOff x="4660059" y="2581357"/>
                <a:chExt cx="3947863" cy="3934113"/>
              </a:xfrm>
            </p:grpSpPr>
            <p:sp>
              <p:nvSpPr>
                <p:cNvPr id="26" name="Rectangle 25">
                  <a:extLst>
                    <a:ext uri="{FF2B5EF4-FFF2-40B4-BE49-F238E27FC236}">
                      <a16:creationId xmlns:a16="http://schemas.microsoft.com/office/drawing/2014/main" id="{37419BFE-DEE4-8B67-74F1-11E04D2B52CD}"/>
                    </a:ext>
                  </a:extLst>
                </p:cNvPr>
                <p:cNvSpPr/>
                <p:nvPr/>
              </p:nvSpPr>
              <p:spPr>
                <a:xfrm>
                  <a:off x="4879356" y="2799967"/>
                  <a:ext cx="3563103" cy="3307966"/>
                </a:xfrm>
                <a:prstGeom prst="rect">
                  <a:avLst/>
                </a:prstGeom>
                <a:solidFill>
                  <a:srgbClr val="F0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415EFF-147E-556A-0911-2BD8D6B98245}"/>
                    </a:ext>
                  </a:extLst>
                </p:cNvPr>
                <p:cNvSpPr/>
                <p:nvPr/>
              </p:nvSpPr>
              <p:spPr>
                <a:xfrm>
                  <a:off x="6621317" y="4414360"/>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C853960-2C50-110E-D80C-7B131522A74F}"/>
                    </a:ext>
                  </a:extLst>
                </p:cNvPr>
                <p:cNvSpPr/>
                <p:nvPr/>
              </p:nvSpPr>
              <p:spPr>
                <a:xfrm>
                  <a:off x="5622769" y="3415812"/>
                  <a:ext cx="2076277" cy="2076277"/>
                </a:xfrm>
                <a:prstGeom prst="ellipse">
                  <a:avLst/>
                </a:prstGeom>
                <a:solidFill>
                  <a:srgbClr val="95C2EA"/>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1BF299C-AB9B-2593-0BD1-C9622A1E68A8}"/>
                    </a:ext>
                  </a:extLst>
                </p:cNvPr>
                <p:cNvSpPr/>
                <p:nvPr/>
              </p:nvSpPr>
              <p:spPr>
                <a:xfrm>
                  <a:off x="6621317" y="4414360"/>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a:extLst>
                    <a:ext uri="{FF2B5EF4-FFF2-40B4-BE49-F238E27FC236}">
                      <a16:creationId xmlns:a16="http://schemas.microsoft.com/office/drawing/2014/main" id="{9FD4E5FF-1853-4B4E-37A4-E70CA5B2D9DC}"/>
                    </a:ext>
                  </a:extLst>
                </p:cNvPr>
                <p:cNvSpPr/>
                <p:nvPr/>
              </p:nvSpPr>
              <p:spPr>
                <a:xfrm rot="18934792">
                  <a:off x="7085387" y="3744933"/>
                  <a:ext cx="245097" cy="216817"/>
                </a:xfrm>
                <a:prstGeom prst="lef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E56642A-1D59-EB93-7C33-208FBC6C42CC}"/>
                    </a:ext>
                  </a:extLst>
                </p:cNvPr>
                <p:cNvSpPr/>
                <p:nvPr/>
              </p:nvSpPr>
              <p:spPr>
                <a:xfrm>
                  <a:off x="7323682" y="3650152"/>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A03524C-152B-8B85-BCB7-270AC263BDA2}"/>
                    </a:ext>
                  </a:extLst>
                </p:cNvPr>
                <p:cNvSpPr/>
                <p:nvPr/>
              </p:nvSpPr>
              <p:spPr>
                <a:xfrm>
                  <a:off x="5299971" y="3093014"/>
                  <a:ext cx="2721873" cy="2721873"/>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1B81839-BB28-E808-67C4-563813681832}"/>
                    </a:ext>
                  </a:extLst>
                </p:cNvPr>
                <p:cNvSpPr/>
                <p:nvPr/>
              </p:nvSpPr>
              <p:spPr>
                <a:xfrm>
                  <a:off x="5034683" y="2827726"/>
                  <a:ext cx="3252449" cy="3252449"/>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C8620B53-4C12-B2E0-4791-B471E2AD3659}"/>
                    </a:ext>
                  </a:extLst>
                </p:cNvPr>
                <p:cNvSpPr/>
                <p:nvPr/>
              </p:nvSpPr>
              <p:spPr>
                <a:xfrm>
                  <a:off x="4734182" y="2581357"/>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13746149-D991-CFB8-931A-C730AC22165A}"/>
                    </a:ext>
                  </a:extLst>
                </p:cNvPr>
                <p:cNvSpPr/>
                <p:nvPr/>
              </p:nvSpPr>
              <p:spPr>
                <a:xfrm rot="16200000">
                  <a:off x="4569177" y="2732612"/>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id="{7533BEFB-74FB-9CBE-9F65-0F2E19E52E3E}"/>
                    </a:ext>
                  </a:extLst>
                </p:cNvPr>
                <p:cNvSpPr/>
                <p:nvPr/>
              </p:nvSpPr>
              <p:spPr>
                <a:xfrm flipV="1">
                  <a:off x="4734182" y="2647552"/>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Arc 24">
                <a:extLst>
                  <a:ext uri="{FF2B5EF4-FFF2-40B4-BE49-F238E27FC236}">
                    <a16:creationId xmlns:a16="http://schemas.microsoft.com/office/drawing/2014/main" id="{519A84C0-4AEB-C247-E75D-9064FB3AA171}"/>
                  </a:ext>
                </a:extLst>
              </p:cNvPr>
              <p:cNvSpPr/>
              <p:nvPr/>
            </p:nvSpPr>
            <p:spPr>
              <a:xfrm rot="5400000" flipV="1">
                <a:off x="4569178" y="2481668"/>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TextBox 21">
              <a:extLst>
                <a:ext uri="{FF2B5EF4-FFF2-40B4-BE49-F238E27FC236}">
                  <a16:creationId xmlns:a16="http://schemas.microsoft.com/office/drawing/2014/main" id="{90523B21-5DB5-457A-14CA-4D5417D1CA96}"/>
                </a:ext>
              </a:extLst>
            </p:cNvPr>
            <p:cNvSpPr txBox="1"/>
            <p:nvPr/>
          </p:nvSpPr>
          <p:spPr>
            <a:xfrm>
              <a:off x="6214996" y="3800469"/>
              <a:ext cx="307518" cy="889244"/>
            </a:xfrm>
            <a:prstGeom prst="rect">
              <a:avLst/>
            </a:prstGeom>
            <a:noFill/>
          </p:spPr>
          <p:txBody>
            <a:bodyPr wrap="square" rtlCol="0">
              <a:spAutoFit/>
            </a:bodyPr>
            <a:lstStyle/>
            <a:p>
              <a:pPr algn="l"/>
              <a:r>
                <a:rPr lang="en-US" sz="3200" i="1" dirty="0">
                  <a:solidFill>
                    <a:schemeClr val="tx1">
                      <a:lumMod val="65000"/>
                      <a:lumOff val="35000"/>
                    </a:schemeClr>
                  </a:solidFill>
                  <a:latin typeface="Times New Roman" panose="02020603050405020304" pitchFamily="18" charset="0"/>
                  <a:cs typeface="Times New Roman" panose="02020603050405020304" pitchFamily="18" charset="0"/>
                </a:rPr>
                <a:t>r</a:t>
              </a:r>
            </a:p>
          </p:txBody>
        </p:sp>
        <p:cxnSp>
          <p:nvCxnSpPr>
            <p:cNvPr id="23" name="Straight Arrow Connector 22">
              <a:extLst>
                <a:ext uri="{FF2B5EF4-FFF2-40B4-BE49-F238E27FC236}">
                  <a16:creationId xmlns:a16="http://schemas.microsoft.com/office/drawing/2014/main" id="{897240E2-9E7F-3095-6AEA-B160DE819403}"/>
                </a:ext>
              </a:extLst>
            </p:cNvPr>
            <p:cNvCxnSpPr/>
            <p:nvPr/>
          </p:nvCxnSpPr>
          <p:spPr>
            <a:xfrm>
              <a:off x="6643818" y="3926165"/>
              <a:ext cx="0" cy="812326"/>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134407C8-4F47-2CEB-1562-152DC8745A93}"/>
              </a:ext>
            </a:extLst>
          </p:cNvPr>
          <p:cNvSpPr txBox="1"/>
          <p:nvPr/>
        </p:nvSpPr>
        <p:spPr>
          <a:xfrm>
            <a:off x="662792" y="3448109"/>
            <a:ext cx="1576072" cy="646331"/>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Spherical mass</a:t>
            </a:r>
          </a:p>
          <a:p>
            <a:pPr algn="l"/>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4</a:t>
            </a:r>
            <a:r>
              <a:rPr lang="en-US" dirty="0">
                <a:latin typeface="Symbol" pitchFamily="2" charset="2"/>
                <a:cs typeface="Times New Roman" panose="02020603050405020304" pitchFamily="18" charset="0"/>
              </a:rPr>
              <a:t>p</a:t>
            </a:r>
            <a:r>
              <a:rPr lang="en-US" i="1" dirty="0">
                <a:latin typeface="Times New Roman" panose="02020603050405020304" pitchFamily="18" charset="0"/>
                <a:cs typeface="Times New Roman" panose="02020603050405020304" pitchFamily="18" charset="0"/>
              </a:rPr>
              <a:t>G</a:t>
            </a:r>
            <a:r>
              <a:rPr lang="en-US" i="1" dirty="0">
                <a:latin typeface="Symbol" pitchFamily="2" charset="2"/>
                <a:cs typeface="Times New Roman" panose="02020603050405020304" pitchFamily="18" charset="0"/>
              </a:rPr>
              <a:t>r</a:t>
            </a:r>
            <a:r>
              <a:rPr lang="en-US" i="1" dirty="0">
                <a:latin typeface="Times New Roman" panose="02020603050405020304" pitchFamily="18" charset="0"/>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/3</a:t>
            </a:r>
          </a:p>
        </p:txBody>
      </p:sp>
      <p:grpSp>
        <p:nvGrpSpPr>
          <p:cNvPr id="54" name="Group 53">
            <a:extLst>
              <a:ext uri="{FF2B5EF4-FFF2-40B4-BE49-F238E27FC236}">
                <a16:creationId xmlns:a16="http://schemas.microsoft.com/office/drawing/2014/main" id="{EB81940A-2829-13C0-8B88-630E364474D0}"/>
              </a:ext>
            </a:extLst>
          </p:cNvPr>
          <p:cNvGrpSpPr/>
          <p:nvPr/>
        </p:nvGrpSpPr>
        <p:grpSpPr>
          <a:xfrm>
            <a:off x="3410194" y="2297231"/>
            <a:ext cx="3776997" cy="1681398"/>
            <a:chOff x="3410194" y="2297231"/>
            <a:chExt cx="3776997" cy="1681398"/>
          </a:xfrm>
        </p:grpSpPr>
        <p:sp>
          <p:nvSpPr>
            <p:cNvPr id="52" name="Freeform 51">
              <a:extLst>
                <a:ext uri="{FF2B5EF4-FFF2-40B4-BE49-F238E27FC236}">
                  <a16:creationId xmlns:a16="http://schemas.microsoft.com/office/drawing/2014/main" id="{844EA7DD-1C30-AAE0-405D-8DE4D27F98B2}"/>
                </a:ext>
              </a:extLst>
            </p:cNvPr>
            <p:cNvSpPr/>
            <p:nvPr/>
          </p:nvSpPr>
          <p:spPr>
            <a:xfrm>
              <a:off x="3618186" y="2309648"/>
              <a:ext cx="3492062" cy="1647497"/>
            </a:xfrm>
            <a:custGeom>
              <a:avLst/>
              <a:gdLst>
                <a:gd name="connsiteX0" fmla="*/ 141890 w 3492062"/>
                <a:gd name="connsiteY0" fmla="*/ 0 h 1647497"/>
                <a:gd name="connsiteX1" fmla="*/ 3492062 w 3492062"/>
                <a:gd name="connsiteY1" fmla="*/ 15766 h 1647497"/>
                <a:gd name="connsiteX2" fmla="*/ 3342290 w 3492062"/>
                <a:gd name="connsiteY2" fmla="*/ 1647497 h 1647497"/>
                <a:gd name="connsiteX3" fmla="*/ 0 w 3492062"/>
                <a:gd name="connsiteY3" fmla="*/ 1552904 h 1647497"/>
                <a:gd name="connsiteX4" fmla="*/ 141890 w 3492062"/>
                <a:gd name="connsiteY4" fmla="*/ 0 h 164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062" h="1647497">
                  <a:moveTo>
                    <a:pt x="141890" y="0"/>
                  </a:moveTo>
                  <a:lnTo>
                    <a:pt x="3492062" y="15766"/>
                  </a:lnTo>
                  <a:lnTo>
                    <a:pt x="3342290" y="1647497"/>
                  </a:lnTo>
                  <a:lnTo>
                    <a:pt x="0" y="1552904"/>
                  </a:lnTo>
                  <a:lnTo>
                    <a:pt x="141890"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4160E3D-7F2A-18AE-AEBC-77A1AC5861D0}"/>
                </a:ext>
              </a:extLst>
            </p:cNvPr>
            <p:cNvSpPr txBox="1"/>
            <p:nvPr/>
          </p:nvSpPr>
          <p:spPr>
            <a:xfrm>
              <a:off x="3575479" y="2297231"/>
              <a:ext cx="2343334" cy="369332"/>
            </a:xfrm>
            <a:prstGeom prst="rect">
              <a:avLst/>
            </a:prstGeom>
            <a:noFill/>
          </p:spPr>
          <p:txBody>
            <a:bodyPr wrap="none" rtlCol="0">
              <a:spAutoFit/>
            </a:bodyPr>
            <a:lstStyle/>
            <a:p>
              <a:pPr algn="l"/>
              <a:r>
                <a:rPr lang="en-US" i="1" dirty="0">
                  <a:latin typeface="Times New Roman" panose="02020603050405020304" pitchFamily="18" charset="0"/>
                  <a:cs typeface="Times New Roman" panose="02020603050405020304" pitchFamily="18" charset="0"/>
                </a:rPr>
                <a:t>Conservation of energy</a:t>
              </a:r>
              <a:endParaRPr lang="en-US"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BB9DA2F8-3D23-17B0-5B90-E18119914895}"/>
                </a:ext>
              </a:extLst>
            </p:cNvPr>
            <p:cNvSpPr txBox="1"/>
            <p:nvPr/>
          </p:nvSpPr>
          <p:spPr>
            <a:xfrm>
              <a:off x="3410194" y="2577350"/>
              <a:ext cx="1159345"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kinetic energy</a:t>
              </a:r>
            </a:p>
          </p:txBody>
        </p:sp>
        <p:sp>
          <p:nvSpPr>
            <p:cNvPr id="43" name="TextBox 42">
              <a:extLst>
                <a:ext uri="{FF2B5EF4-FFF2-40B4-BE49-F238E27FC236}">
                  <a16:creationId xmlns:a16="http://schemas.microsoft.com/office/drawing/2014/main" id="{91FE6CEE-64CC-B3D8-ECCD-59F935C6EC03}"/>
                </a:ext>
              </a:extLst>
            </p:cNvPr>
            <p:cNvSpPr txBox="1"/>
            <p:nvPr/>
          </p:nvSpPr>
          <p:spPr>
            <a:xfrm>
              <a:off x="4574025" y="2586508"/>
              <a:ext cx="1159345"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potential energy</a:t>
              </a:r>
            </a:p>
          </p:txBody>
        </p:sp>
        <p:sp>
          <p:nvSpPr>
            <p:cNvPr id="44" name="TextBox 43">
              <a:extLst>
                <a:ext uri="{FF2B5EF4-FFF2-40B4-BE49-F238E27FC236}">
                  <a16:creationId xmlns:a16="http://schemas.microsoft.com/office/drawing/2014/main" id="{05AA3FA5-C287-29DA-80D4-4EFD5801905A}"/>
                </a:ext>
              </a:extLst>
            </p:cNvPr>
            <p:cNvSpPr txBox="1"/>
            <p:nvPr/>
          </p:nvSpPr>
          <p:spPr>
            <a:xfrm>
              <a:off x="4293018" y="2569063"/>
              <a:ext cx="444352" cy="646331"/>
            </a:xfrm>
            <a:prstGeom prst="rect">
              <a:avLst/>
            </a:prstGeom>
            <a:noFill/>
          </p:spPr>
          <p:txBody>
            <a:bodyPr wrap="none" rtlCol="0">
              <a:spAutoFit/>
            </a:bodyPr>
            <a:lstStyle/>
            <a:p>
              <a:pPr algn="l"/>
              <a:r>
                <a:rPr lang="en-US" sz="3600" dirty="0">
                  <a:latin typeface="Times New Roman" panose="02020603050405020304" pitchFamily="18" charset="0"/>
                  <a:cs typeface="Times New Roman" panose="02020603050405020304" pitchFamily="18" charset="0"/>
                </a:rPr>
                <a:t>+</a:t>
              </a:r>
            </a:p>
          </p:txBody>
        </p:sp>
        <p:sp>
          <p:nvSpPr>
            <p:cNvPr id="45" name="TextBox 44">
              <a:extLst>
                <a:ext uri="{FF2B5EF4-FFF2-40B4-BE49-F238E27FC236}">
                  <a16:creationId xmlns:a16="http://schemas.microsoft.com/office/drawing/2014/main" id="{326847E2-C1F1-82C0-F3AC-58943E260FB4}"/>
                </a:ext>
              </a:extLst>
            </p:cNvPr>
            <p:cNvSpPr txBox="1"/>
            <p:nvPr/>
          </p:nvSpPr>
          <p:spPr>
            <a:xfrm>
              <a:off x="6345294" y="2559096"/>
              <a:ext cx="841897" cy="646331"/>
            </a:xfrm>
            <a:prstGeom prst="rect">
              <a:avLst/>
            </a:prstGeom>
            <a:noFill/>
          </p:spPr>
          <p:txBody>
            <a:bodyPr wrap="none" rtlCol="0">
              <a:spAutoFit/>
            </a:bodyPr>
            <a:lstStyle/>
            <a:p>
              <a:pPr algn="l"/>
              <a:r>
                <a:rPr lang="en-US" sz="3600" i="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0</a:t>
              </a:r>
            </a:p>
          </p:txBody>
        </p:sp>
        <p:sp>
          <p:nvSpPr>
            <p:cNvPr id="46" name="TextBox 45">
              <a:extLst>
                <a:ext uri="{FF2B5EF4-FFF2-40B4-BE49-F238E27FC236}">
                  <a16:creationId xmlns:a16="http://schemas.microsoft.com/office/drawing/2014/main" id="{E2192012-C69E-3A9C-409B-43C32D0B6A9B}"/>
                </a:ext>
              </a:extLst>
            </p:cNvPr>
            <p:cNvSpPr txBox="1"/>
            <p:nvPr/>
          </p:nvSpPr>
          <p:spPr>
            <a:xfrm>
              <a:off x="3738810" y="3206667"/>
              <a:ext cx="226857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/2  - 4</a:t>
              </a:r>
              <a:r>
                <a:rPr lang="en-US" sz="2000" dirty="0">
                  <a:latin typeface="Symbol" pitchFamily="2" charset="2"/>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G</a:t>
              </a:r>
              <a:r>
                <a:rPr lang="en-US" sz="2000" i="1" dirty="0">
                  <a:latin typeface="Symbol" pitchFamily="2" charset="2"/>
                  <a:cs typeface="Times New Roman" panose="02020603050405020304" pitchFamily="18" charset="0"/>
                </a:rPr>
                <a:t>r</a:t>
              </a:r>
              <a:r>
                <a:rPr lang="en-US" sz="2000" i="1" dirty="0">
                  <a:latin typeface="Times New Roman" panose="02020603050405020304" pitchFamily="18" charset="0"/>
                  <a:cs typeface="Times New Roman" panose="02020603050405020304" pitchFamily="18" charset="0"/>
                </a:rPr>
                <a:t>r</a:t>
              </a:r>
              <a:r>
                <a:rPr lang="en-US" sz="2000"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/3 = 0</a:t>
              </a:r>
            </a:p>
          </p:txBody>
        </p:sp>
        <p:sp>
          <p:nvSpPr>
            <p:cNvPr id="47" name="TextBox 46">
              <a:extLst>
                <a:ext uri="{FF2B5EF4-FFF2-40B4-BE49-F238E27FC236}">
                  <a16:creationId xmlns:a16="http://schemas.microsoft.com/office/drawing/2014/main" id="{9D761281-CD9A-484B-72DF-54D2B7665089}"/>
                </a:ext>
              </a:extLst>
            </p:cNvPr>
            <p:cNvSpPr txBox="1"/>
            <p:nvPr/>
          </p:nvSpPr>
          <p:spPr>
            <a:xfrm>
              <a:off x="5513574" y="2707099"/>
              <a:ext cx="928459"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(-GM/r</a:t>
              </a:r>
              <a:r>
                <a:rPr lang="en-US" dirty="0">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5854F627-281A-8828-C279-033157739C75}"/>
                </a:ext>
              </a:extLst>
            </p:cNvPr>
            <p:cNvSpPr txBox="1"/>
            <p:nvPr/>
          </p:nvSpPr>
          <p:spPr>
            <a:xfrm>
              <a:off x="3738810" y="3578519"/>
              <a:ext cx="2032929" cy="400110"/>
            </a:xfrm>
            <a:prstGeom prst="rect">
              <a:avLst/>
            </a:prstGeom>
            <a:noFill/>
          </p:spPr>
          <p:txBody>
            <a:bodyPr wrap="none" rtlCol="0">
              <a:spAutoFit/>
            </a:bodyPr>
            <a:lstStyle/>
            <a:p>
              <a:pPr algn="l"/>
              <a:r>
                <a:rPr lang="en-US" sz="2000" i="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 (8</a:t>
              </a:r>
              <a:r>
                <a:rPr lang="en-US" sz="2000" dirty="0">
                  <a:latin typeface="Symbol" pitchFamily="2" charset="2"/>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G</a:t>
              </a:r>
              <a:r>
                <a:rPr lang="en-US" sz="2000" i="1" dirty="0">
                  <a:latin typeface="Symbol" pitchFamily="2" charset="2"/>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/3)</a:t>
              </a:r>
              <a:r>
                <a:rPr lang="en-US" sz="2000" baseline="30000" dirty="0">
                  <a:latin typeface="Times New Roman" panose="02020603050405020304" pitchFamily="18" charset="0"/>
                  <a:cs typeface="Times New Roman" panose="02020603050405020304" pitchFamily="18" charset="0"/>
                </a:rPr>
                <a:t>(1/2)</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r</a:t>
              </a:r>
              <a:endParaRPr lang="en-US" sz="2000" dirty="0">
                <a:latin typeface="Times New Roman" panose="02020603050405020304" pitchFamily="18" charset="0"/>
                <a:cs typeface="Times New Roman" panose="02020603050405020304" pitchFamily="18" charset="0"/>
              </a:endParaRPr>
            </a:p>
          </p:txBody>
        </p:sp>
      </p:grpSp>
      <p:grpSp>
        <p:nvGrpSpPr>
          <p:cNvPr id="57" name="Group 56">
            <a:extLst>
              <a:ext uri="{FF2B5EF4-FFF2-40B4-BE49-F238E27FC236}">
                <a16:creationId xmlns:a16="http://schemas.microsoft.com/office/drawing/2014/main" id="{0B46CD4A-5F6C-6DDE-D19A-BD05F732E79F}"/>
              </a:ext>
            </a:extLst>
          </p:cNvPr>
          <p:cNvGrpSpPr/>
          <p:nvPr/>
        </p:nvGrpSpPr>
        <p:grpSpPr>
          <a:xfrm>
            <a:off x="2884477" y="1024751"/>
            <a:ext cx="5299141" cy="1178915"/>
            <a:chOff x="2884477" y="1024751"/>
            <a:chExt cx="5299141" cy="1178915"/>
          </a:xfrm>
        </p:grpSpPr>
        <p:grpSp>
          <p:nvGrpSpPr>
            <p:cNvPr id="56" name="Group 55">
              <a:extLst>
                <a:ext uri="{FF2B5EF4-FFF2-40B4-BE49-F238E27FC236}">
                  <a16:creationId xmlns:a16="http://schemas.microsoft.com/office/drawing/2014/main" id="{6245DE90-058B-205C-7AA6-57CE2D61C600}"/>
                </a:ext>
              </a:extLst>
            </p:cNvPr>
            <p:cNvGrpSpPr/>
            <p:nvPr/>
          </p:nvGrpSpPr>
          <p:grpSpPr>
            <a:xfrm>
              <a:off x="2884477" y="1024751"/>
              <a:ext cx="3997172" cy="1178915"/>
              <a:chOff x="2884477" y="1024751"/>
              <a:chExt cx="3997172" cy="1178915"/>
            </a:xfrm>
          </p:grpSpPr>
          <p:sp>
            <p:nvSpPr>
              <p:cNvPr id="38" name="TextBox 37">
                <a:extLst>
                  <a:ext uri="{FF2B5EF4-FFF2-40B4-BE49-F238E27FC236}">
                    <a16:creationId xmlns:a16="http://schemas.microsoft.com/office/drawing/2014/main" id="{3577F027-7FEB-B526-32BB-7B555A5B7DD7}"/>
                  </a:ext>
                </a:extLst>
              </p:cNvPr>
              <p:cNvSpPr txBox="1"/>
              <p:nvPr/>
            </p:nvSpPr>
            <p:spPr>
              <a:xfrm>
                <a:off x="2965103" y="1024751"/>
                <a:ext cx="1784463" cy="338554"/>
              </a:xfrm>
              <a:prstGeom prst="rect">
                <a:avLst/>
              </a:prstGeom>
              <a:noFill/>
            </p:spPr>
            <p:txBody>
              <a:bodyPr wrap="none" rtlCol="0">
                <a:spAutoFit/>
              </a:bodyPr>
              <a:lstStyle/>
              <a:p>
                <a:pPr algn="l"/>
                <a:r>
                  <a:rPr lang="en-US" sz="1600" i="1" dirty="0">
                    <a:latin typeface="Times New Roman" panose="02020603050405020304" pitchFamily="18" charset="0"/>
                    <a:cs typeface="Times New Roman" panose="02020603050405020304" pitchFamily="18" charset="0"/>
                  </a:rPr>
                  <a:t>Functions of time t.</a:t>
                </a:r>
              </a:p>
            </p:txBody>
          </p:sp>
          <p:sp>
            <p:nvSpPr>
              <p:cNvPr id="39" name="TextBox 38">
                <a:extLst>
                  <a:ext uri="{FF2B5EF4-FFF2-40B4-BE49-F238E27FC236}">
                    <a16:creationId xmlns:a16="http://schemas.microsoft.com/office/drawing/2014/main" id="{555E9C9E-8F00-F025-B4C9-67F75627B5EA}"/>
                  </a:ext>
                </a:extLst>
              </p:cNvPr>
              <p:cNvSpPr txBox="1"/>
              <p:nvPr/>
            </p:nvSpPr>
            <p:spPr>
              <a:xfrm>
                <a:off x="2951644" y="1317128"/>
                <a:ext cx="3930005" cy="584775"/>
              </a:xfrm>
              <a:prstGeom prst="rect">
                <a:avLst/>
              </a:prstGeom>
              <a:noFill/>
            </p:spPr>
            <p:txBody>
              <a:bodyPr wrap="square" rtlCol="0">
                <a:spAutoFit/>
              </a:bodyPr>
              <a:lstStyle/>
              <a:p>
                <a:pPr marL="461963" indent="-461963" algn="l"/>
                <a:r>
                  <a:rPr lang="en-US" sz="1600" i="1" dirty="0">
                    <a:latin typeface="Times New Roman" panose="02020603050405020304" pitchFamily="18" charset="0"/>
                    <a:cs typeface="Times New Roman" panose="02020603050405020304" pitchFamily="18" charset="0"/>
                  </a:rPr>
                  <a:t>r</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 (scalar) distance from center to co-moving point in matter distribution.</a:t>
                </a:r>
              </a:p>
            </p:txBody>
          </p:sp>
          <p:sp>
            <p:nvSpPr>
              <p:cNvPr id="40" name="TextBox 39">
                <a:extLst>
                  <a:ext uri="{FF2B5EF4-FFF2-40B4-BE49-F238E27FC236}">
                    <a16:creationId xmlns:a16="http://schemas.microsoft.com/office/drawing/2014/main" id="{721AAA83-4FB9-5511-026E-2C41B7A86CB3}"/>
                  </a:ext>
                </a:extLst>
              </p:cNvPr>
              <p:cNvSpPr txBox="1"/>
              <p:nvPr/>
            </p:nvSpPr>
            <p:spPr>
              <a:xfrm>
                <a:off x="2884477" y="1865112"/>
                <a:ext cx="3708066" cy="338554"/>
              </a:xfrm>
              <a:prstGeom prst="rect">
                <a:avLst/>
              </a:prstGeom>
              <a:noFill/>
            </p:spPr>
            <p:txBody>
              <a:bodyPr wrap="none" rtlCol="0">
                <a:spAutoFit/>
              </a:bodyPr>
              <a:lstStyle/>
              <a:p>
                <a:r>
                  <a:rPr lang="en-US" sz="1600" i="1" dirty="0">
                    <a:latin typeface="Symbol" pitchFamily="2" charset="2"/>
                    <a:cs typeface="Times New Roman" panose="02020603050405020304" pitchFamily="18" charset="0"/>
                  </a:rPr>
                  <a:t>r</a:t>
                </a:r>
                <a:r>
                  <a:rPr lang="en-US" sz="1600" dirty="0">
                    <a:latin typeface="Times New Roman" panose="02020603050405020304" pitchFamily="18" charset="0"/>
                    <a:cs typeface="Times New Roman" panose="02020603050405020304" pitchFamily="18" charset="0"/>
                  </a:rPr>
                  <a:t>(t) uniform density of matter distribution </a:t>
                </a:r>
              </a:p>
            </p:txBody>
          </p:sp>
        </p:grpSp>
        <p:sp>
          <p:nvSpPr>
            <p:cNvPr id="6" name="TextBox 5">
              <a:extLst>
                <a:ext uri="{FF2B5EF4-FFF2-40B4-BE49-F238E27FC236}">
                  <a16:creationId xmlns:a16="http://schemas.microsoft.com/office/drawing/2014/main" id="{B4E79C21-ACF1-D5F6-CE0E-4A2802A7DAB9}"/>
                </a:ext>
              </a:extLst>
            </p:cNvPr>
            <p:cNvSpPr txBox="1"/>
            <p:nvPr/>
          </p:nvSpPr>
          <p:spPr>
            <a:xfrm>
              <a:off x="6766242" y="1304945"/>
              <a:ext cx="1417376" cy="369332"/>
            </a:xfrm>
            <a:prstGeom prst="rect">
              <a:avLst/>
            </a:prstGeom>
            <a:noFill/>
          </p:spPr>
          <p:txBody>
            <a:bodyPr wrap="none" rtlCol="0">
              <a:spAutoFit/>
            </a:bodyPr>
            <a:lstStyle/>
            <a:p>
              <a:pPr algn="l"/>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d</a:t>
              </a:r>
              <a:r>
                <a:rPr lang="en-US" i="1" dirty="0">
                  <a:latin typeface="Times New Roman" panose="02020603050405020304" pitchFamily="18" charset="0"/>
                  <a:cs typeface="Times New Roman" panose="02020603050405020304" pitchFamily="18" charset="0"/>
                </a:rPr>
                <a:t>r(t</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p>
          </p:txBody>
        </p:sp>
      </p:grpSp>
      <p:grpSp>
        <p:nvGrpSpPr>
          <p:cNvPr id="17" name="Group 16">
            <a:extLst>
              <a:ext uri="{FF2B5EF4-FFF2-40B4-BE49-F238E27FC236}">
                <a16:creationId xmlns:a16="http://schemas.microsoft.com/office/drawing/2014/main" id="{45F689BA-A9B4-46D7-E775-5CDF05F1C31E}"/>
              </a:ext>
            </a:extLst>
          </p:cNvPr>
          <p:cNvGrpSpPr/>
          <p:nvPr/>
        </p:nvGrpSpPr>
        <p:grpSpPr>
          <a:xfrm>
            <a:off x="210207" y="4435366"/>
            <a:ext cx="3433582" cy="1916203"/>
            <a:chOff x="210207" y="4435366"/>
            <a:chExt cx="3433582" cy="1916203"/>
          </a:xfrm>
        </p:grpSpPr>
        <p:sp>
          <p:nvSpPr>
            <p:cNvPr id="14" name="Freeform 13">
              <a:extLst>
                <a:ext uri="{FF2B5EF4-FFF2-40B4-BE49-F238E27FC236}">
                  <a16:creationId xmlns:a16="http://schemas.microsoft.com/office/drawing/2014/main" id="{85C8D472-8401-4DB8-6D53-945E5AEDFDE2}"/>
                </a:ext>
              </a:extLst>
            </p:cNvPr>
            <p:cNvSpPr/>
            <p:nvPr/>
          </p:nvSpPr>
          <p:spPr>
            <a:xfrm>
              <a:off x="210207" y="4435366"/>
              <a:ext cx="2724263" cy="1916203"/>
            </a:xfrm>
            <a:custGeom>
              <a:avLst/>
              <a:gdLst>
                <a:gd name="connsiteX0" fmla="*/ 220717 w 2764221"/>
                <a:gd name="connsiteY0" fmla="*/ 0 h 2144110"/>
                <a:gd name="connsiteX1" fmla="*/ 2764221 w 2764221"/>
                <a:gd name="connsiteY1" fmla="*/ 178675 h 2144110"/>
                <a:gd name="connsiteX2" fmla="*/ 2343807 w 2764221"/>
                <a:gd name="connsiteY2" fmla="*/ 2144110 h 2144110"/>
                <a:gd name="connsiteX3" fmla="*/ 0 w 2764221"/>
                <a:gd name="connsiteY3" fmla="*/ 1965434 h 2144110"/>
                <a:gd name="connsiteX4" fmla="*/ 220717 w 2764221"/>
                <a:gd name="connsiteY4" fmla="*/ 0 h 214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221" h="2144110">
                  <a:moveTo>
                    <a:pt x="220717" y="0"/>
                  </a:moveTo>
                  <a:lnTo>
                    <a:pt x="2764221" y="178675"/>
                  </a:lnTo>
                  <a:lnTo>
                    <a:pt x="2343807" y="2144110"/>
                  </a:lnTo>
                  <a:lnTo>
                    <a:pt x="0" y="1965434"/>
                  </a:lnTo>
                  <a:lnTo>
                    <a:pt x="22071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0BA280C-E813-FDF7-7AC5-D4090A0B5895}"/>
                    </a:ext>
                  </a:extLst>
                </p:cNvPr>
                <p:cNvSpPr txBox="1"/>
                <p:nvPr/>
              </p:nvSpPr>
              <p:spPr>
                <a:xfrm>
                  <a:off x="625772" y="5386425"/>
                  <a:ext cx="3018017" cy="712887"/>
                </a:xfrm>
                <a:prstGeom prst="rect">
                  <a:avLst/>
                </a:prstGeom>
                <a:noFill/>
              </p:spPr>
              <p:txBody>
                <a:bodyPr wrap="square">
                  <a:spAutoFit/>
                </a:bodyPr>
                <a:lstStyle/>
                <a:p>
                  <a14:m>
                    <m:oMath xmlns:m="http://schemas.openxmlformats.org/officeDocument/2006/math">
                      <m:f>
                        <m:fPr>
                          <m:ctrlPr>
                            <a:rPr lang="en-US" sz="2800" i="1" smtClean="0">
                              <a:effectLst/>
                              <a:latin typeface="Cambria Math" panose="02040503050406030204" pitchFamily="18" charset="0"/>
                            </a:rPr>
                          </m:ctrlPr>
                        </m:fPr>
                        <m:num>
                          <m:r>
                            <a:rPr lang="en-US" sz="2800" i="1">
                              <a:effectLst/>
                              <a:latin typeface="Cambria Math" panose="02040503050406030204" pitchFamily="18" charset="0"/>
                              <a:ea typeface="Aptos" panose="020B0004020202020204" pitchFamily="34" charset="0"/>
                              <a:cs typeface="Times New Roman" panose="02020603050405020304" pitchFamily="18" charset="0"/>
                            </a:rPr>
                            <m:t>𝑑𝑣</m:t>
                          </m:r>
                        </m:num>
                        <m:den>
                          <m:r>
                            <a:rPr lang="en-US" sz="2800" i="1">
                              <a:effectLst/>
                              <a:latin typeface="Cambria Math" panose="02040503050406030204" pitchFamily="18" charset="0"/>
                              <a:ea typeface="Aptos" panose="020B0004020202020204" pitchFamily="34" charset="0"/>
                              <a:cs typeface="Times New Roman" panose="02020603050405020304" pitchFamily="18" charset="0"/>
                            </a:rPr>
                            <m:t>𝑑𝑡</m:t>
                          </m:r>
                        </m:den>
                      </m:f>
                      <m:r>
                        <a:rPr lang="en-US" sz="2800" i="1">
                          <a:effectLst/>
                          <a:latin typeface="Cambria Math" panose="02040503050406030204" pitchFamily="18" charset="0"/>
                          <a:ea typeface="Aptos" panose="020B000402020202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en-US" sz="2800" i="1">
                              <a:effectLst/>
                              <a:latin typeface="Cambria Math" panose="02040503050406030204" pitchFamily="18" charset="0"/>
                              <a:ea typeface="Aptos" panose="020B0004020202020204" pitchFamily="34" charset="0"/>
                              <a:cs typeface="Times New Roman" panose="02020603050405020304" pitchFamily="18" charset="0"/>
                            </a:rPr>
                            <m:t>𝐺𝑀</m:t>
                          </m:r>
                        </m:num>
                        <m:den>
                          <m:sSup>
                            <m:sSupPr>
                              <m:ctrlPr>
                                <a:rPr lang="en-US" sz="2800" i="1">
                                  <a:effectLst/>
                                  <a:latin typeface="Cambria Math" panose="02040503050406030204" pitchFamily="18" charset="0"/>
                                </a:rPr>
                              </m:ctrlPr>
                            </m:sSupPr>
                            <m:e>
                              <m:r>
                                <a:rPr lang="en-US" sz="2800" i="1">
                                  <a:effectLst/>
                                  <a:latin typeface="Cambria Math" panose="02040503050406030204" pitchFamily="18" charset="0"/>
                                  <a:ea typeface="Aptos" panose="020B0004020202020204" pitchFamily="34" charset="0"/>
                                  <a:cs typeface="Times New Roman" panose="02020603050405020304" pitchFamily="18" charset="0"/>
                                </a:rPr>
                                <m:t>𝑟</m:t>
                              </m:r>
                            </m:e>
                            <m:sup>
                              <m:r>
                                <a:rPr lang="en-US" sz="2800" i="1">
                                  <a:effectLst/>
                                  <a:latin typeface="Cambria Math" panose="02040503050406030204" pitchFamily="18" charset="0"/>
                                  <a:ea typeface="Aptos" panose="020B0004020202020204" pitchFamily="34" charset="0"/>
                                  <a:cs typeface="Times New Roman" panose="02020603050405020304" pitchFamily="18" charset="0"/>
                                </a:rPr>
                                <m:t>2</m:t>
                              </m:r>
                            </m:sup>
                          </m:sSup>
                        </m:den>
                      </m:f>
                    </m:oMath>
                  </a14:m>
                  <a:r>
                    <a:rPr lang="en-US" sz="2400" dirty="0">
                      <a:effectLst/>
                      <a:latin typeface="Times New Roman" panose="02020603050405020304" pitchFamily="18" charset="0"/>
                      <a:ea typeface="Times New Roman" panose="02020603050405020304" pitchFamily="18" charset="0"/>
                    </a:rPr>
                    <a:t> </a:t>
                  </a:r>
                  <a:endParaRPr lang="en-US" sz="2400" dirty="0"/>
                </a:p>
              </p:txBody>
            </p:sp>
          </mc:Choice>
          <mc:Fallback xmlns="">
            <p:sp>
              <p:nvSpPr>
                <p:cNvPr id="8" name="TextBox 7">
                  <a:extLst>
                    <a:ext uri="{FF2B5EF4-FFF2-40B4-BE49-F238E27FC236}">
                      <a16:creationId xmlns:a16="http://schemas.microsoft.com/office/drawing/2014/main" id="{E0BA280C-E813-FDF7-7AC5-D4090A0B5895}"/>
                    </a:ext>
                  </a:extLst>
                </p:cNvPr>
                <p:cNvSpPr txBox="1">
                  <a:spLocks noRot="1" noChangeAspect="1" noMove="1" noResize="1" noEditPoints="1" noAdjustHandles="1" noChangeArrowheads="1" noChangeShapeType="1" noTextEdit="1"/>
                </p:cNvSpPr>
                <p:nvPr/>
              </p:nvSpPr>
              <p:spPr>
                <a:xfrm>
                  <a:off x="625772" y="5386425"/>
                  <a:ext cx="3018017" cy="712887"/>
                </a:xfrm>
                <a:prstGeom prst="rect">
                  <a:avLst/>
                </a:prstGeom>
                <a:blipFill>
                  <a:blip r:embed="rId2"/>
                  <a:stretch>
                    <a:fillRect b="-350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C228BE1-DC59-39B4-8F83-00A07AC24670}"/>
                </a:ext>
              </a:extLst>
            </p:cNvPr>
            <p:cNvSpPr txBox="1"/>
            <p:nvPr/>
          </p:nvSpPr>
          <p:spPr>
            <a:xfrm>
              <a:off x="370268" y="4507346"/>
              <a:ext cx="2724263" cy="954107"/>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Inverse square law of gravitational force</a:t>
              </a:r>
            </a:p>
            <a:p>
              <a:r>
                <a:rPr lang="en-US" sz="1600" dirty="0">
                  <a:latin typeface="Times New Roman" panose="02020603050405020304" pitchFamily="18" charset="0"/>
                  <a:cs typeface="Times New Roman" panose="02020603050405020304" pitchFamily="18" charset="0"/>
                </a:rPr>
                <a:t>(for unit mass)</a:t>
              </a:r>
              <a:endParaRPr lang="en-US" sz="2000" dirty="0">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8E0CC289-B2FE-74E3-2FF8-1C9602674C9C}"/>
              </a:ext>
            </a:extLst>
          </p:cNvPr>
          <p:cNvGrpSpPr/>
          <p:nvPr/>
        </p:nvGrpSpPr>
        <p:grpSpPr>
          <a:xfrm>
            <a:off x="3030538" y="4044124"/>
            <a:ext cx="6233629" cy="2520680"/>
            <a:chOff x="3030538" y="4044124"/>
            <a:chExt cx="6233629" cy="252068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D97DCFD-23E3-8A5C-14FA-8E532BA38C16}"/>
                    </a:ext>
                  </a:extLst>
                </p:cNvPr>
                <p:cNvSpPr txBox="1"/>
                <p:nvPr/>
              </p:nvSpPr>
              <p:spPr>
                <a:xfrm>
                  <a:off x="5771738" y="4544792"/>
                  <a:ext cx="3492429" cy="676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𝑣</m:t>
                        </m:r>
                        <m:f>
                          <m:fPr>
                            <m:ctrlPr>
                              <a:rPr lang="en-US" sz="2000" i="1">
                                <a:latin typeface="Cambria Math" panose="02040503050406030204" pitchFamily="18" charset="0"/>
                              </a:rPr>
                            </m:ctrlPr>
                          </m:fPr>
                          <m:num>
                            <m:r>
                              <a:rPr lang="en-US" sz="2000" i="1">
                                <a:latin typeface="Cambria Math" panose="02040503050406030204" pitchFamily="18" charset="0"/>
                              </a:rPr>
                              <m:t>𝑑𝑣</m:t>
                            </m:r>
                          </m:num>
                          <m:den>
                            <m:r>
                              <a:rPr lang="en-US" sz="2000" i="1">
                                <a:latin typeface="Cambria Math" panose="02040503050406030204" pitchFamily="18" charset="0"/>
                              </a:rPr>
                              <m:t>𝑑𝑡</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𝐺𝑀</m:t>
                            </m:r>
                          </m:num>
                          <m:den>
                            <m:sSup>
                              <m:sSupPr>
                                <m:ctrlPr>
                                  <a:rPr lang="en-US" sz="2000" i="1">
                                    <a:latin typeface="Cambria Math" panose="02040503050406030204" pitchFamily="18" charset="0"/>
                                  </a:rPr>
                                </m:ctrlPr>
                              </m:sSupPr>
                              <m:e>
                                <m:r>
                                  <a:rPr lang="en-US" sz="2000" i="1">
                                    <a:latin typeface="Cambria Math" panose="02040503050406030204" pitchFamily="18" charset="0"/>
                                  </a:rPr>
                                  <m:t>𝑟</m:t>
                                </m:r>
                              </m:e>
                              <m:sup>
                                <m:r>
                                  <a:rPr lang="en-US" sz="2000" i="1">
                                    <a:latin typeface="Cambria Math" panose="02040503050406030204" pitchFamily="18" charset="0"/>
                                  </a:rPr>
                                  <m:t>2</m:t>
                                </m:r>
                              </m:sup>
                            </m:sSup>
                          </m:den>
                        </m:f>
                        <m:r>
                          <a:rPr lang="en-US" sz="2000" i="1">
                            <a:latin typeface="Cambria Math" panose="02040503050406030204" pitchFamily="18" charset="0"/>
                          </a:rPr>
                          <m:t>𝑣</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𝐺𝑀</m:t>
                            </m:r>
                          </m:num>
                          <m:den>
                            <m:sSup>
                              <m:sSupPr>
                                <m:ctrlPr>
                                  <a:rPr lang="en-US" sz="2000" i="1">
                                    <a:latin typeface="Cambria Math" panose="02040503050406030204" pitchFamily="18" charset="0"/>
                                  </a:rPr>
                                </m:ctrlPr>
                              </m:sSupPr>
                              <m:e>
                                <m:r>
                                  <a:rPr lang="en-US" sz="2000" i="1">
                                    <a:latin typeface="Cambria Math" panose="02040503050406030204" pitchFamily="18" charset="0"/>
                                  </a:rPr>
                                  <m:t>𝑟</m:t>
                                </m:r>
                              </m:e>
                              <m:sup>
                                <m:r>
                                  <a:rPr lang="en-US" sz="2000" i="1">
                                    <a:latin typeface="Cambria Math" panose="02040503050406030204" pitchFamily="18" charset="0"/>
                                  </a:rPr>
                                  <m:t>2</m:t>
                                </m:r>
                              </m:sup>
                            </m:sSup>
                          </m:den>
                        </m:f>
                        <m:f>
                          <m:fPr>
                            <m:ctrlPr>
                              <a:rPr lang="en-US" sz="2000" i="1">
                                <a:latin typeface="Cambria Math" panose="02040503050406030204" pitchFamily="18" charset="0"/>
                              </a:rPr>
                            </m:ctrlPr>
                          </m:fPr>
                          <m:num>
                            <m:r>
                              <a:rPr lang="en-US" sz="2000" i="1">
                                <a:latin typeface="Cambria Math" panose="02040503050406030204" pitchFamily="18" charset="0"/>
                              </a:rPr>
                              <m:t>𝑑𝑟</m:t>
                            </m:r>
                          </m:num>
                          <m:den>
                            <m:r>
                              <a:rPr lang="en-US" sz="2000" i="1">
                                <a:latin typeface="Cambria Math" panose="02040503050406030204" pitchFamily="18" charset="0"/>
                              </a:rPr>
                              <m:t>𝑑𝑡</m:t>
                            </m:r>
                          </m:den>
                        </m:f>
                      </m:oMath>
                    </m:oMathPara>
                  </a14:m>
                  <a:endParaRPr lang="en-US" sz="2000" dirty="0"/>
                </a:p>
              </p:txBody>
            </p:sp>
          </mc:Choice>
          <mc:Fallback xmlns="">
            <p:sp>
              <p:nvSpPr>
                <p:cNvPr id="10" name="TextBox 9">
                  <a:extLst>
                    <a:ext uri="{FF2B5EF4-FFF2-40B4-BE49-F238E27FC236}">
                      <a16:creationId xmlns:a16="http://schemas.microsoft.com/office/drawing/2014/main" id="{4D97DCFD-23E3-8A5C-14FA-8E532BA38C16}"/>
                    </a:ext>
                  </a:extLst>
                </p:cNvPr>
                <p:cNvSpPr txBox="1">
                  <a:spLocks noRot="1" noChangeAspect="1" noMove="1" noResize="1" noEditPoints="1" noAdjustHandles="1" noChangeArrowheads="1" noChangeShapeType="1" noTextEdit="1"/>
                </p:cNvSpPr>
                <p:nvPr/>
              </p:nvSpPr>
              <p:spPr>
                <a:xfrm>
                  <a:off x="5771738" y="4544792"/>
                  <a:ext cx="3492429" cy="676660"/>
                </a:xfrm>
                <a:prstGeom prst="rect">
                  <a:avLst/>
                </a:prstGeom>
                <a:blipFill>
                  <a:blip r:embed="rId3"/>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6654563-14E1-064B-A259-1CF1CC72E4AA}"/>
                    </a:ext>
                  </a:extLst>
                </p:cNvPr>
                <p:cNvSpPr txBox="1"/>
                <p:nvPr/>
              </p:nvSpPr>
              <p:spPr>
                <a:xfrm>
                  <a:off x="5932806" y="5306710"/>
                  <a:ext cx="3137622" cy="629083"/>
                </a:xfrm>
                <a:prstGeom prst="rect">
                  <a:avLst/>
                </a:prstGeom>
                <a:noFill/>
              </p:spPr>
              <p:txBody>
                <a:bodyPr wrap="square" rtlCol="0">
                  <a:spAutoFit/>
                </a:bodyPr>
                <a:lstStyle/>
                <a:p>
                  <a14:m>
                    <m:oMath xmlns:m="http://schemas.openxmlformats.org/officeDocument/2006/math">
                      <m:nary>
                        <m:naryPr>
                          <m:limLoc m:val="subSup"/>
                          <m:ctrlPr>
                            <a:rPr lang="en-US" sz="2400" i="1">
                              <a:latin typeface="Cambria Math" panose="02040503050406030204" pitchFamily="18" charset="0"/>
                            </a:rPr>
                          </m:ctrlPr>
                        </m:naryPr>
                        <m:sub>
                          <m:r>
                            <a:rPr lang="en-US" sz="2400" i="1">
                              <a:latin typeface="Cambria Math" panose="02040503050406030204" pitchFamily="18" charset="0"/>
                            </a:rPr>
                            <m:t>𝑣</m:t>
                          </m:r>
                        </m:sub>
                        <m:sup>
                          <m:r>
                            <a:rPr lang="en-US" sz="2400" i="1">
                              <a:latin typeface="Cambria Math" panose="02040503050406030204" pitchFamily="18" charset="0"/>
                            </a:rPr>
                            <m:t>0</m:t>
                          </m:r>
                        </m:sup>
                        <m:e>
                          <m:r>
                            <a:rPr lang="en-US" sz="2400" i="1">
                              <a:latin typeface="Cambria Math" panose="02040503050406030204" pitchFamily="18" charset="0"/>
                            </a:rPr>
                            <m:t>𝑣𝑑𝑣</m:t>
                          </m:r>
                          <m:r>
                            <a:rPr lang="en-US" sz="2400" i="1">
                              <a:latin typeface="Cambria Math" panose="02040503050406030204" pitchFamily="18" charset="0"/>
                            </a:rPr>
                            <m:t>=</m:t>
                          </m:r>
                          <m:nary>
                            <m:naryPr>
                              <m:limLoc m:val="subSup"/>
                              <m:ctrlPr>
                                <a:rPr lang="en-US" sz="2400" i="1">
                                  <a:latin typeface="Cambria Math" panose="02040503050406030204" pitchFamily="18" charset="0"/>
                                </a:rPr>
                              </m:ctrlPr>
                            </m:naryPr>
                            <m:sub>
                              <m:r>
                                <a:rPr lang="en-US" sz="2400" i="1">
                                  <a:latin typeface="Cambria Math" panose="02040503050406030204" pitchFamily="18" charset="0"/>
                                </a:rPr>
                                <m:t>𝑟</m:t>
                              </m:r>
                            </m:sub>
                            <m:sup>
                              <m:r>
                                <a:rPr lang="en-US" sz="2400" i="1">
                                  <a:latin typeface="Cambria Math" panose="02040503050406030204" pitchFamily="18" charset="0"/>
                                </a:rPr>
                                <m:t>∞</m:t>
                              </m:r>
                            </m:sup>
                            <m:e>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𝐺𝑀</m:t>
                                  </m:r>
                                </m:num>
                                <m:den>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2</m:t>
                                      </m:r>
                                    </m:sup>
                                  </m:sSup>
                                </m:den>
                              </m:f>
                              <m:r>
                                <a:rPr lang="en-US" sz="2400" i="1">
                                  <a:latin typeface="Cambria Math" panose="02040503050406030204" pitchFamily="18" charset="0"/>
                                </a:rPr>
                                <m:t>𝑑𝑟</m:t>
                              </m:r>
                            </m:e>
                          </m:nary>
                        </m:e>
                      </m:nary>
                    </m:oMath>
                  </a14:m>
                  <a:r>
                    <a:rPr lang="en-US" sz="2400" dirty="0">
                      <a:effectLst/>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6654563-14E1-064B-A259-1CF1CC72E4AA}"/>
                    </a:ext>
                  </a:extLst>
                </p:cNvPr>
                <p:cNvSpPr txBox="1">
                  <a:spLocks noRot="1" noChangeAspect="1" noMove="1" noResize="1" noEditPoints="1" noAdjustHandles="1" noChangeArrowheads="1" noChangeShapeType="1" noTextEdit="1"/>
                </p:cNvSpPr>
                <p:nvPr/>
              </p:nvSpPr>
              <p:spPr>
                <a:xfrm>
                  <a:off x="5932806" y="5306710"/>
                  <a:ext cx="3137622" cy="629083"/>
                </a:xfrm>
                <a:prstGeom prst="rect">
                  <a:avLst/>
                </a:prstGeom>
                <a:blipFill>
                  <a:blip r:embed="rId4"/>
                  <a:stretch>
                    <a:fillRect l="-18548" t="-106000" b="-16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7344ABA-7A9F-AE7C-3EFB-CEC6F0D68124}"/>
                    </a:ext>
                  </a:extLst>
                </p:cNvPr>
                <p:cNvSpPr txBox="1"/>
                <p:nvPr/>
              </p:nvSpPr>
              <p:spPr>
                <a:xfrm>
                  <a:off x="6038445" y="5940722"/>
                  <a:ext cx="1736332" cy="624082"/>
                </a:xfrm>
                <a:prstGeom prst="rect">
                  <a:avLst/>
                </a:prstGeom>
                <a:noFill/>
              </p:spPr>
              <p:txBody>
                <a:bodyPr wrap="square" rtlCol="0">
                  <a:spAutoFit/>
                </a:bodyPr>
                <a:lstStyle/>
                <a:p>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sSup>
                        <m:sSupPr>
                          <m:ctrlPr>
                            <a:rPr lang="en-US" sz="2400" i="1">
                              <a:latin typeface="Cambria Math" panose="02040503050406030204" pitchFamily="18" charset="0"/>
                            </a:rPr>
                          </m:ctrlPr>
                        </m:sSupPr>
                        <m:e>
                          <m:r>
                            <a:rPr lang="en-US" sz="2400" i="1">
                              <a:latin typeface="Cambria Math" panose="02040503050406030204" pitchFamily="18" charset="0"/>
                            </a:rPr>
                            <m:t>𝑣</m:t>
                          </m:r>
                        </m:e>
                        <m:sup>
                          <m:r>
                            <a:rPr lang="en-US" sz="2400" i="1">
                              <a:latin typeface="Cambria Math" panose="02040503050406030204" pitchFamily="18" charset="0"/>
                            </a:rPr>
                            <m:t>2</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𝐺𝑀</m:t>
                          </m:r>
                        </m:num>
                        <m:den>
                          <m:r>
                            <a:rPr lang="en-US" sz="2400" i="1">
                              <a:latin typeface="Cambria Math" panose="02040503050406030204" pitchFamily="18" charset="0"/>
                            </a:rPr>
                            <m:t>𝑟</m:t>
                          </m:r>
                        </m:den>
                      </m:f>
                    </m:oMath>
                  </a14:m>
                  <a:r>
                    <a:rPr lang="en-US" sz="2400" dirty="0">
                      <a:effectLst/>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07344ABA-7A9F-AE7C-3EFB-CEC6F0D68124}"/>
                    </a:ext>
                  </a:extLst>
                </p:cNvPr>
                <p:cNvSpPr txBox="1">
                  <a:spLocks noRot="1" noChangeAspect="1" noMove="1" noResize="1" noEditPoints="1" noAdjustHandles="1" noChangeArrowheads="1" noChangeShapeType="1" noTextEdit="1"/>
                </p:cNvSpPr>
                <p:nvPr/>
              </p:nvSpPr>
              <p:spPr>
                <a:xfrm>
                  <a:off x="6038445" y="5940722"/>
                  <a:ext cx="1736332" cy="624082"/>
                </a:xfrm>
                <a:prstGeom prst="rect">
                  <a:avLst/>
                </a:prstGeom>
                <a:blipFill>
                  <a:blip r:embed="rId5"/>
                  <a:stretch>
                    <a:fillRect b="-4082"/>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CB7F4DB4-CBF0-CC60-28E0-E996FEE7854A}"/>
                </a:ext>
              </a:extLst>
            </p:cNvPr>
            <p:cNvGrpSpPr/>
            <p:nvPr/>
          </p:nvGrpSpPr>
          <p:grpSpPr>
            <a:xfrm>
              <a:off x="3030538" y="4044124"/>
              <a:ext cx="2353010" cy="2472380"/>
              <a:chOff x="3030538" y="4044124"/>
              <a:chExt cx="2353010" cy="2472380"/>
            </a:xfrm>
          </p:grpSpPr>
          <p:sp>
            <p:nvSpPr>
              <p:cNvPr id="15" name="Bent Arrow 14">
                <a:extLst>
                  <a:ext uri="{FF2B5EF4-FFF2-40B4-BE49-F238E27FC236}">
                    <a16:creationId xmlns:a16="http://schemas.microsoft.com/office/drawing/2014/main" id="{A985F505-BFC8-4B06-25B4-52E251514E84}"/>
                  </a:ext>
                </a:extLst>
              </p:cNvPr>
              <p:cNvSpPr/>
              <p:nvPr/>
            </p:nvSpPr>
            <p:spPr>
              <a:xfrm rot="5400000" flipH="1">
                <a:off x="3493994" y="3580668"/>
                <a:ext cx="1334348" cy="2261260"/>
              </a:xfrm>
              <a:prstGeom prst="ben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EB5458CD-E5BD-3E4C-BFB8-D16E282EBEF9}"/>
                  </a:ext>
                </a:extLst>
              </p:cNvPr>
              <p:cNvSpPr txBox="1"/>
              <p:nvPr/>
            </p:nvSpPr>
            <p:spPr>
              <a:xfrm>
                <a:off x="3044335" y="5500841"/>
                <a:ext cx="2339213" cy="1015663"/>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Integrate for boundary condition</a:t>
                </a:r>
              </a:p>
              <a:p>
                <a:pPr algn="l"/>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 0 at </a:t>
                </a:r>
                <a:r>
                  <a:rPr lang="en-US" sz="2000" i="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 ∞.</a:t>
                </a:r>
              </a:p>
            </p:txBody>
          </p:sp>
        </p:grpSp>
      </p:grpSp>
    </p:spTree>
    <p:extLst>
      <p:ext uri="{BB962C8B-B14F-4D97-AF65-F5344CB8AC3E}">
        <p14:creationId xmlns:p14="http://schemas.microsoft.com/office/powerpoint/2010/main" val="160184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6E697-D317-40E8-BC06-FD0F46C1B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0EB6D-1689-F068-CEF2-4C5E9ED4DC68}"/>
              </a:ext>
            </a:extLst>
          </p:cNvPr>
          <p:cNvSpPr>
            <a:spLocks noGrp="1"/>
          </p:cNvSpPr>
          <p:nvPr>
            <p:ph type="title"/>
          </p:nvPr>
        </p:nvSpPr>
        <p:spPr>
          <a:xfrm>
            <a:off x="339050" y="192605"/>
            <a:ext cx="7886700" cy="729156"/>
          </a:xfrm>
        </p:spPr>
        <p:txBody>
          <a:bodyPr/>
          <a:lstStyle/>
          <a:p>
            <a:r>
              <a:rPr lang="en-US" dirty="0"/>
              <a:t>Expansion comes to rest as t </a:t>
            </a:r>
            <a:r>
              <a:rPr lang="en-US" dirty="0">
                <a:sym typeface="Wingdings" pitchFamily="2" charset="2"/>
              </a:rPr>
              <a:t>∞</a:t>
            </a:r>
            <a:endParaRPr lang="en-US" dirty="0"/>
          </a:p>
        </p:txBody>
      </p:sp>
      <p:sp>
        <p:nvSpPr>
          <p:cNvPr id="3" name="Content Placeholder 2">
            <a:extLst>
              <a:ext uri="{FF2B5EF4-FFF2-40B4-BE49-F238E27FC236}">
                <a16:creationId xmlns:a16="http://schemas.microsoft.com/office/drawing/2014/main" id="{F60DD946-6F4D-3188-CCE6-C631AD6758A5}"/>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1047CD2E-2DF5-BDFF-0379-EC752E7BA889}"/>
              </a:ext>
            </a:extLst>
          </p:cNvPr>
          <p:cNvSpPr>
            <a:spLocks noGrp="1"/>
          </p:cNvSpPr>
          <p:nvPr>
            <p:ph type="sldNum" sz="quarter" idx="12"/>
          </p:nvPr>
        </p:nvSpPr>
        <p:spPr>
          <a:xfrm>
            <a:off x="8515350" y="6252763"/>
            <a:ext cx="391668" cy="240110"/>
          </a:xfrm>
        </p:spPr>
        <p:txBody>
          <a:bodyPr/>
          <a:lstStyle/>
          <a:p>
            <a:fld id="{B9304382-F642-5846-B397-678ADB7FD52A}" type="slidenum">
              <a:rPr lang="en-US" smtClean="0"/>
              <a:t>18</a:t>
            </a:fld>
            <a:endParaRPr lang="en-US" dirty="0"/>
          </a:p>
        </p:txBody>
      </p:sp>
      <p:grpSp>
        <p:nvGrpSpPr>
          <p:cNvPr id="20" name="Group 19">
            <a:extLst>
              <a:ext uri="{FF2B5EF4-FFF2-40B4-BE49-F238E27FC236}">
                <a16:creationId xmlns:a16="http://schemas.microsoft.com/office/drawing/2014/main" id="{E4AB348E-0F05-93EF-192F-AB5BCB53D56B}"/>
              </a:ext>
            </a:extLst>
          </p:cNvPr>
          <p:cNvGrpSpPr/>
          <p:nvPr/>
        </p:nvGrpSpPr>
        <p:grpSpPr>
          <a:xfrm>
            <a:off x="157387" y="914440"/>
            <a:ext cx="2596152" cy="2712431"/>
            <a:chOff x="4645342" y="2803201"/>
            <a:chExt cx="3947863" cy="4124684"/>
          </a:xfrm>
        </p:grpSpPr>
        <p:grpSp>
          <p:nvGrpSpPr>
            <p:cNvPr id="21" name="Group 20">
              <a:extLst>
                <a:ext uri="{FF2B5EF4-FFF2-40B4-BE49-F238E27FC236}">
                  <a16:creationId xmlns:a16="http://schemas.microsoft.com/office/drawing/2014/main" id="{000A7121-6A7A-EAF9-B74D-9C8E92AE7B35}"/>
                </a:ext>
              </a:extLst>
            </p:cNvPr>
            <p:cNvGrpSpPr/>
            <p:nvPr/>
          </p:nvGrpSpPr>
          <p:grpSpPr>
            <a:xfrm>
              <a:off x="4645342" y="2803201"/>
              <a:ext cx="3947863" cy="4124684"/>
              <a:chOff x="4660059" y="2390786"/>
              <a:chExt cx="3947863" cy="4124684"/>
            </a:xfrm>
          </p:grpSpPr>
          <p:grpSp>
            <p:nvGrpSpPr>
              <p:cNvPr id="24" name="Group 23">
                <a:extLst>
                  <a:ext uri="{FF2B5EF4-FFF2-40B4-BE49-F238E27FC236}">
                    <a16:creationId xmlns:a16="http://schemas.microsoft.com/office/drawing/2014/main" id="{C8A6B4C3-A938-B6E5-E6A3-2C22668D3228}"/>
                  </a:ext>
                </a:extLst>
              </p:cNvPr>
              <p:cNvGrpSpPr/>
              <p:nvPr/>
            </p:nvGrpSpPr>
            <p:grpSpPr>
              <a:xfrm>
                <a:off x="4660059" y="2581357"/>
                <a:ext cx="3947863" cy="3934113"/>
                <a:chOff x="4660059" y="2581357"/>
                <a:chExt cx="3947863" cy="3934113"/>
              </a:xfrm>
            </p:grpSpPr>
            <p:sp>
              <p:nvSpPr>
                <p:cNvPr id="26" name="Rectangle 25">
                  <a:extLst>
                    <a:ext uri="{FF2B5EF4-FFF2-40B4-BE49-F238E27FC236}">
                      <a16:creationId xmlns:a16="http://schemas.microsoft.com/office/drawing/2014/main" id="{C7B91462-817A-0C0A-9C95-D890FE071736}"/>
                    </a:ext>
                  </a:extLst>
                </p:cNvPr>
                <p:cNvSpPr/>
                <p:nvPr/>
              </p:nvSpPr>
              <p:spPr>
                <a:xfrm>
                  <a:off x="4879356" y="2799967"/>
                  <a:ext cx="3563103" cy="3307966"/>
                </a:xfrm>
                <a:prstGeom prst="rect">
                  <a:avLst/>
                </a:prstGeom>
                <a:solidFill>
                  <a:srgbClr val="F0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BDED843-212D-4343-A8A1-F6AFA472B6F5}"/>
                    </a:ext>
                  </a:extLst>
                </p:cNvPr>
                <p:cNvSpPr/>
                <p:nvPr/>
              </p:nvSpPr>
              <p:spPr>
                <a:xfrm>
                  <a:off x="6621317" y="4414360"/>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2A9BC1C-510D-D708-D046-03C90489CC1B}"/>
                    </a:ext>
                  </a:extLst>
                </p:cNvPr>
                <p:cNvSpPr/>
                <p:nvPr/>
              </p:nvSpPr>
              <p:spPr>
                <a:xfrm>
                  <a:off x="5622769" y="3415812"/>
                  <a:ext cx="2076277" cy="2076277"/>
                </a:xfrm>
                <a:prstGeom prst="ellipse">
                  <a:avLst/>
                </a:prstGeom>
                <a:solidFill>
                  <a:srgbClr val="95C2EA"/>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CFF0548-05C1-EB0D-6662-3BAE27202E69}"/>
                    </a:ext>
                  </a:extLst>
                </p:cNvPr>
                <p:cNvSpPr/>
                <p:nvPr/>
              </p:nvSpPr>
              <p:spPr>
                <a:xfrm>
                  <a:off x="6621317" y="4414360"/>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a:extLst>
                    <a:ext uri="{FF2B5EF4-FFF2-40B4-BE49-F238E27FC236}">
                      <a16:creationId xmlns:a16="http://schemas.microsoft.com/office/drawing/2014/main" id="{BE6FE961-9E7F-E49C-38A1-A746E4D060FD}"/>
                    </a:ext>
                  </a:extLst>
                </p:cNvPr>
                <p:cNvSpPr/>
                <p:nvPr/>
              </p:nvSpPr>
              <p:spPr>
                <a:xfrm rot="18934792">
                  <a:off x="7085387" y="3744933"/>
                  <a:ext cx="245097" cy="216817"/>
                </a:xfrm>
                <a:prstGeom prst="lef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5936331-DEE4-F8D5-4A61-C47DDDF80EA4}"/>
                    </a:ext>
                  </a:extLst>
                </p:cNvPr>
                <p:cNvSpPr/>
                <p:nvPr/>
              </p:nvSpPr>
              <p:spPr>
                <a:xfrm>
                  <a:off x="7323682" y="3650152"/>
                  <a:ext cx="79180" cy="7918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4EC8D1D-BBB0-91F2-57A3-ACDF4F5BE03B}"/>
                    </a:ext>
                  </a:extLst>
                </p:cNvPr>
                <p:cNvSpPr/>
                <p:nvPr/>
              </p:nvSpPr>
              <p:spPr>
                <a:xfrm>
                  <a:off x="5299971" y="3093014"/>
                  <a:ext cx="2721873" cy="2721873"/>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B9749C2-853D-25B1-28B1-4D37635D6E62}"/>
                    </a:ext>
                  </a:extLst>
                </p:cNvPr>
                <p:cNvSpPr/>
                <p:nvPr/>
              </p:nvSpPr>
              <p:spPr>
                <a:xfrm>
                  <a:off x="5034683" y="2827726"/>
                  <a:ext cx="3252449" cy="3252449"/>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c 33">
                  <a:extLst>
                    <a:ext uri="{FF2B5EF4-FFF2-40B4-BE49-F238E27FC236}">
                      <a16:creationId xmlns:a16="http://schemas.microsoft.com/office/drawing/2014/main" id="{87127AB8-C1CA-2C18-B6AE-B412E019FDCB}"/>
                    </a:ext>
                  </a:extLst>
                </p:cNvPr>
                <p:cNvSpPr/>
                <p:nvPr/>
              </p:nvSpPr>
              <p:spPr>
                <a:xfrm>
                  <a:off x="4734182" y="2581357"/>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1996A772-E986-ECED-1213-76C5FB663233}"/>
                    </a:ext>
                  </a:extLst>
                </p:cNvPr>
                <p:cNvSpPr/>
                <p:nvPr/>
              </p:nvSpPr>
              <p:spPr>
                <a:xfrm rot="16200000">
                  <a:off x="4569177" y="2732612"/>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id="{CE0424D3-EC6B-E658-5D58-E293FE4265E1}"/>
                    </a:ext>
                  </a:extLst>
                </p:cNvPr>
                <p:cNvSpPr/>
                <p:nvPr/>
              </p:nvSpPr>
              <p:spPr>
                <a:xfrm flipV="1">
                  <a:off x="4734182" y="2647552"/>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Arc 24">
                <a:extLst>
                  <a:ext uri="{FF2B5EF4-FFF2-40B4-BE49-F238E27FC236}">
                    <a16:creationId xmlns:a16="http://schemas.microsoft.com/office/drawing/2014/main" id="{17563838-1F1C-4FAA-55D5-2D4667224197}"/>
                  </a:ext>
                </a:extLst>
              </p:cNvPr>
              <p:cNvSpPr/>
              <p:nvPr/>
            </p:nvSpPr>
            <p:spPr>
              <a:xfrm rot="5400000" flipV="1">
                <a:off x="4569178" y="2481668"/>
                <a:ext cx="3873740" cy="3691976"/>
              </a:xfrm>
              <a:prstGeom prst="arc">
                <a:avLst>
                  <a:gd name="adj1" fmla="val 18083814"/>
                  <a:gd name="adj2" fmla="val 200912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TextBox 21">
              <a:extLst>
                <a:ext uri="{FF2B5EF4-FFF2-40B4-BE49-F238E27FC236}">
                  <a16:creationId xmlns:a16="http://schemas.microsoft.com/office/drawing/2014/main" id="{0C962766-7DA2-6B30-4CBC-2B243D924C35}"/>
                </a:ext>
              </a:extLst>
            </p:cNvPr>
            <p:cNvSpPr txBox="1"/>
            <p:nvPr/>
          </p:nvSpPr>
          <p:spPr>
            <a:xfrm>
              <a:off x="6214996" y="3800469"/>
              <a:ext cx="307518" cy="889244"/>
            </a:xfrm>
            <a:prstGeom prst="rect">
              <a:avLst/>
            </a:prstGeom>
            <a:noFill/>
          </p:spPr>
          <p:txBody>
            <a:bodyPr wrap="square" rtlCol="0">
              <a:spAutoFit/>
            </a:bodyPr>
            <a:lstStyle/>
            <a:p>
              <a:pPr algn="l"/>
              <a:r>
                <a:rPr lang="en-US" sz="3200" i="1" dirty="0">
                  <a:solidFill>
                    <a:schemeClr val="tx1">
                      <a:lumMod val="65000"/>
                      <a:lumOff val="35000"/>
                    </a:schemeClr>
                  </a:solidFill>
                  <a:latin typeface="Times New Roman" panose="02020603050405020304" pitchFamily="18" charset="0"/>
                  <a:cs typeface="Times New Roman" panose="02020603050405020304" pitchFamily="18" charset="0"/>
                </a:rPr>
                <a:t>r</a:t>
              </a:r>
            </a:p>
          </p:txBody>
        </p:sp>
        <p:cxnSp>
          <p:nvCxnSpPr>
            <p:cNvPr id="23" name="Straight Arrow Connector 22">
              <a:extLst>
                <a:ext uri="{FF2B5EF4-FFF2-40B4-BE49-F238E27FC236}">
                  <a16:creationId xmlns:a16="http://schemas.microsoft.com/office/drawing/2014/main" id="{A7DCE514-7315-24C2-DB86-FF90BDD79F87}"/>
                </a:ext>
              </a:extLst>
            </p:cNvPr>
            <p:cNvCxnSpPr/>
            <p:nvPr/>
          </p:nvCxnSpPr>
          <p:spPr>
            <a:xfrm>
              <a:off x="6643818" y="3926165"/>
              <a:ext cx="0" cy="812326"/>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21B940EE-3C4D-8F28-F97B-3A2967E10B6F}"/>
              </a:ext>
            </a:extLst>
          </p:cNvPr>
          <p:cNvSpPr txBox="1"/>
          <p:nvPr/>
        </p:nvSpPr>
        <p:spPr>
          <a:xfrm>
            <a:off x="662792" y="3448109"/>
            <a:ext cx="1576072" cy="646331"/>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Spherical mass</a:t>
            </a:r>
          </a:p>
          <a:p>
            <a:pPr algn="l"/>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4</a:t>
            </a:r>
            <a:r>
              <a:rPr lang="en-US" dirty="0">
                <a:latin typeface="Symbol" pitchFamily="2" charset="2"/>
                <a:cs typeface="Times New Roman" panose="02020603050405020304" pitchFamily="18" charset="0"/>
              </a:rPr>
              <a:t>p</a:t>
            </a:r>
            <a:r>
              <a:rPr lang="en-US" i="1" dirty="0">
                <a:latin typeface="Times New Roman" panose="02020603050405020304" pitchFamily="18" charset="0"/>
                <a:cs typeface="Times New Roman" panose="02020603050405020304" pitchFamily="18" charset="0"/>
              </a:rPr>
              <a:t>G</a:t>
            </a:r>
            <a:r>
              <a:rPr lang="en-US" i="1" dirty="0">
                <a:latin typeface="Symbol" pitchFamily="2" charset="2"/>
                <a:cs typeface="Times New Roman" panose="02020603050405020304" pitchFamily="18" charset="0"/>
              </a:rPr>
              <a:t>r</a:t>
            </a:r>
            <a:r>
              <a:rPr lang="en-US" i="1" dirty="0">
                <a:latin typeface="Times New Roman" panose="02020603050405020304" pitchFamily="18" charset="0"/>
                <a:cs typeface="Times New Roman" panose="02020603050405020304" pitchFamily="18" charset="0"/>
              </a:rPr>
              <a:t>r</a:t>
            </a:r>
            <a:r>
              <a:rPr lang="en-US" baseline="30000" dirty="0">
                <a:latin typeface="Times New Roman" panose="02020603050405020304" pitchFamily="18" charset="0"/>
                <a:cs typeface="Times New Roman" panose="02020603050405020304" pitchFamily="18" charset="0"/>
              </a:rPr>
              <a:t>3</a:t>
            </a:r>
            <a:r>
              <a:rPr lang="en-US" i="1" dirty="0">
                <a:latin typeface="Times New Roman" panose="02020603050405020304" pitchFamily="18" charset="0"/>
                <a:cs typeface="Times New Roman" panose="02020603050405020304" pitchFamily="18" charset="0"/>
              </a:rPr>
              <a:t>/3</a:t>
            </a:r>
          </a:p>
        </p:txBody>
      </p:sp>
      <p:grpSp>
        <p:nvGrpSpPr>
          <p:cNvPr id="56" name="Group 55">
            <a:extLst>
              <a:ext uri="{FF2B5EF4-FFF2-40B4-BE49-F238E27FC236}">
                <a16:creationId xmlns:a16="http://schemas.microsoft.com/office/drawing/2014/main" id="{A5957A33-F13C-8943-710B-BDB4DD38C5EF}"/>
              </a:ext>
            </a:extLst>
          </p:cNvPr>
          <p:cNvGrpSpPr/>
          <p:nvPr/>
        </p:nvGrpSpPr>
        <p:grpSpPr>
          <a:xfrm>
            <a:off x="2884477" y="1024751"/>
            <a:ext cx="3997172" cy="1178915"/>
            <a:chOff x="2884477" y="1024751"/>
            <a:chExt cx="3997172" cy="1178915"/>
          </a:xfrm>
        </p:grpSpPr>
        <p:sp>
          <p:nvSpPr>
            <p:cNvPr id="38" name="TextBox 37">
              <a:extLst>
                <a:ext uri="{FF2B5EF4-FFF2-40B4-BE49-F238E27FC236}">
                  <a16:creationId xmlns:a16="http://schemas.microsoft.com/office/drawing/2014/main" id="{2FC94096-A94C-0868-CE29-FB44A9D3FD52}"/>
                </a:ext>
              </a:extLst>
            </p:cNvPr>
            <p:cNvSpPr txBox="1"/>
            <p:nvPr/>
          </p:nvSpPr>
          <p:spPr>
            <a:xfrm>
              <a:off x="2965103" y="1024751"/>
              <a:ext cx="1784463" cy="338554"/>
            </a:xfrm>
            <a:prstGeom prst="rect">
              <a:avLst/>
            </a:prstGeom>
            <a:noFill/>
          </p:spPr>
          <p:txBody>
            <a:bodyPr wrap="none" rtlCol="0">
              <a:spAutoFit/>
            </a:bodyPr>
            <a:lstStyle/>
            <a:p>
              <a:pPr algn="l"/>
              <a:r>
                <a:rPr lang="en-US" sz="1600" i="1" dirty="0">
                  <a:latin typeface="Times New Roman" panose="02020603050405020304" pitchFamily="18" charset="0"/>
                  <a:cs typeface="Times New Roman" panose="02020603050405020304" pitchFamily="18" charset="0"/>
                </a:rPr>
                <a:t>Functions of time t.</a:t>
              </a:r>
            </a:p>
          </p:txBody>
        </p:sp>
        <p:sp>
          <p:nvSpPr>
            <p:cNvPr id="39" name="TextBox 38">
              <a:extLst>
                <a:ext uri="{FF2B5EF4-FFF2-40B4-BE49-F238E27FC236}">
                  <a16:creationId xmlns:a16="http://schemas.microsoft.com/office/drawing/2014/main" id="{70B9A5DF-695E-0B08-B7BB-96A7B8BB5D1E}"/>
                </a:ext>
              </a:extLst>
            </p:cNvPr>
            <p:cNvSpPr txBox="1"/>
            <p:nvPr/>
          </p:nvSpPr>
          <p:spPr>
            <a:xfrm>
              <a:off x="2951644" y="1317128"/>
              <a:ext cx="3930005" cy="584775"/>
            </a:xfrm>
            <a:prstGeom prst="rect">
              <a:avLst/>
            </a:prstGeom>
            <a:noFill/>
          </p:spPr>
          <p:txBody>
            <a:bodyPr wrap="square" rtlCol="0">
              <a:spAutoFit/>
            </a:bodyPr>
            <a:lstStyle/>
            <a:p>
              <a:pPr marL="461963" indent="-461963" algn="l"/>
              <a:r>
                <a:rPr lang="en-US" sz="1600" i="1" dirty="0">
                  <a:latin typeface="Times New Roman" panose="02020603050405020304" pitchFamily="18" charset="0"/>
                  <a:cs typeface="Times New Roman" panose="02020603050405020304" pitchFamily="18" charset="0"/>
                </a:rPr>
                <a:t>r</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distance from center to co-moving point in matter distribution.</a:t>
              </a:r>
            </a:p>
          </p:txBody>
        </p:sp>
        <p:sp>
          <p:nvSpPr>
            <p:cNvPr id="40" name="TextBox 39">
              <a:extLst>
                <a:ext uri="{FF2B5EF4-FFF2-40B4-BE49-F238E27FC236}">
                  <a16:creationId xmlns:a16="http://schemas.microsoft.com/office/drawing/2014/main" id="{8B369804-F6AE-38D7-AF91-F1A8574C3FB5}"/>
                </a:ext>
              </a:extLst>
            </p:cNvPr>
            <p:cNvSpPr txBox="1"/>
            <p:nvPr/>
          </p:nvSpPr>
          <p:spPr>
            <a:xfrm>
              <a:off x="2884477" y="1865112"/>
              <a:ext cx="3708066" cy="338554"/>
            </a:xfrm>
            <a:prstGeom prst="rect">
              <a:avLst/>
            </a:prstGeom>
            <a:noFill/>
          </p:spPr>
          <p:txBody>
            <a:bodyPr wrap="none" rtlCol="0">
              <a:spAutoFit/>
            </a:bodyPr>
            <a:lstStyle/>
            <a:p>
              <a:r>
                <a:rPr lang="en-US" sz="1600" i="1" dirty="0">
                  <a:latin typeface="Symbol" pitchFamily="2" charset="2"/>
                  <a:cs typeface="Times New Roman" panose="02020603050405020304" pitchFamily="18" charset="0"/>
                </a:rPr>
                <a:t>r</a:t>
              </a:r>
              <a:r>
                <a:rPr lang="en-US" sz="1600" dirty="0">
                  <a:latin typeface="Times New Roman" panose="02020603050405020304" pitchFamily="18" charset="0"/>
                  <a:cs typeface="Times New Roman" panose="02020603050405020304" pitchFamily="18" charset="0"/>
                </a:rPr>
                <a:t>(t) uniform density of matter distribution </a:t>
              </a:r>
            </a:p>
          </p:txBody>
        </p:sp>
      </p:grpSp>
      <p:grpSp>
        <p:nvGrpSpPr>
          <p:cNvPr id="5" name="Group 4">
            <a:extLst>
              <a:ext uri="{FF2B5EF4-FFF2-40B4-BE49-F238E27FC236}">
                <a16:creationId xmlns:a16="http://schemas.microsoft.com/office/drawing/2014/main" id="{FDE542E0-D064-AFA5-7110-DA5C5907E188}"/>
              </a:ext>
            </a:extLst>
          </p:cNvPr>
          <p:cNvGrpSpPr/>
          <p:nvPr/>
        </p:nvGrpSpPr>
        <p:grpSpPr>
          <a:xfrm>
            <a:off x="1707045" y="4580891"/>
            <a:ext cx="3985002" cy="1277371"/>
            <a:chOff x="2088931" y="4232677"/>
            <a:chExt cx="3985002" cy="1277371"/>
          </a:xfrm>
        </p:grpSpPr>
        <p:sp>
          <p:nvSpPr>
            <p:cNvPr id="53" name="Freeform 52">
              <a:extLst>
                <a:ext uri="{FF2B5EF4-FFF2-40B4-BE49-F238E27FC236}">
                  <a16:creationId xmlns:a16="http://schemas.microsoft.com/office/drawing/2014/main" id="{6EFB29DA-DD49-D3CE-E003-1736EFA1DFD3}"/>
                </a:ext>
              </a:extLst>
            </p:cNvPr>
            <p:cNvSpPr/>
            <p:nvPr/>
          </p:nvSpPr>
          <p:spPr>
            <a:xfrm>
              <a:off x="2088931" y="4232677"/>
              <a:ext cx="3760076" cy="1277371"/>
            </a:xfrm>
            <a:custGeom>
              <a:avLst/>
              <a:gdLst>
                <a:gd name="connsiteX0" fmla="*/ 0 w 3760076"/>
                <a:gd name="connsiteY0" fmla="*/ 157655 h 1174531"/>
                <a:gd name="connsiteX1" fmla="*/ 3610303 w 3760076"/>
                <a:gd name="connsiteY1" fmla="*/ 0 h 1174531"/>
                <a:gd name="connsiteX2" fmla="*/ 3760076 w 3760076"/>
                <a:gd name="connsiteY2" fmla="*/ 1079938 h 1174531"/>
                <a:gd name="connsiteX3" fmla="*/ 94593 w 3760076"/>
                <a:gd name="connsiteY3" fmla="*/ 1174531 h 1174531"/>
                <a:gd name="connsiteX4" fmla="*/ 0 w 3760076"/>
                <a:gd name="connsiteY4" fmla="*/ 157655 h 1174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0076" h="1174531">
                  <a:moveTo>
                    <a:pt x="0" y="157655"/>
                  </a:moveTo>
                  <a:lnTo>
                    <a:pt x="3610303" y="0"/>
                  </a:lnTo>
                  <a:lnTo>
                    <a:pt x="3760076" y="1079938"/>
                  </a:lnTo>
                  <a:lnTo>
                    <a:pt x="94593" y="1174531"/>
                  </a:lnTo>
                  <a:lnTo>
                    <a:pt x="0" y="157655"/>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ADDFF357-22B2-4408-FE3A-15C4CA7B180A}"/>
                </a:ext>
              </a:extLst>
            </p:cNvPr>
            <p:cNvGrpSpPr/>
            <p:nvPr/>
          </p:nvGrpSpPr>
          <p:grpSpPr>
            <a:xfrm>
              <a:off x="2119965" y="4285003"/>
              <a:ext cx="3953968" cy="1134890"/>
              <a:chOff x="2119965" y="4285003"/>
              <a:chExt cx="3953968" cy="1134890"/>
            </a:xfrm>
          </p:grpSpPr>
          <p:sp>
            <p:nvSpPr>
              <p:cNvPr id="48" name="TextBox 47">
                <a:extLst>
                  <a:ext uri="{FF2B5EF4-FFF2-40B4-BE49-F238E27FC236}">
                    <a16:creationId xmlns:a16="http://schemas.microsoft.com/office/drawing/2014/main" id="{5725301C-7CAB-53C8-A0D9-0DF790081B5D}"/>
                  </a:ext>
                </a:extLst>
              </p:cNvPr>
              <p:cNvSpPr txBox="1"/>
              <p:nvPr/>
            </p:nvSpPr>
            <p:spPr>
              <a:xfrm>
                <a:off x="2155853" y="4285003"/>
                <a:ext cx="3554178" cy="369332"/>
              </a:xfrm>
              <a:prstGeom prst="rect">
                <a:avLst/>
              </a:prstGeom>
              <a:noFill/>
            </p:spPr>
            <p:txBody>
              <a:bodyPr wrap="none" rtlCol="0">
                <a:spAutoFit/>
              </a:bodyPr>
              <a:lstStyle/>
              <a:p>
                <a:pPr algn="l"/>
                <a:r>
                  <a:rPr lang="en-US" i="1" dirty="0">
                    <a:latin typeface="Times New Roman" panose="02020603050405020304" pitchFamily="18" charset="0"/>
                    <a:cs typeface="Times New Roman" panose="02020603050405020304" pitchFamily="18" charset="0"/>
                  </a:rPr>
                  <a:t>Continuity </a:t>
                </a:r>
                <a:r>
                  <a:rPr lang="en-US" sz="1400" dirty="0">
                    <a:latin typeface="Times New Roman" panose="02020603050405020304" pitchFamily="18" charset="0"/>
                    <a:cs typeface="Times New Roman" panose="02020603050405020304" pitchFamily="18" charset="0"/>
                  </a:rPr>
                  <a:t>(source mass in sphere constant)</a:t>
                </a:r>
                <a:endParaRPr lang="en-US"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7887E15B-FA58-64DE-4548-2CAD33F386D3}"/>
                  </a:ext>
                </a:extLst>
              </p:cNvPr>
              <p:cNvSpPr txBox="1"/>
              <p:nvPr/>
            </p:nvSpPr>
            <p:spPr>
              <a:xfrm>
                <a:off x="2171619" y="4630683"/>
                <a:ext cx="281840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M</a:t>
                </a:r>
                <a:r>
                  <a:rPr lang="en-US" sz="2000" dirty="0">
                    <a:latin typeface="Times New Roman" panose="02020603050405020304" pitchFamily="18" charset="0"/>
                    <a:cs typeface="Times New Roman" panose="02020603050405020304" pitchFamily="18" charset="0"/>
                  </a:rPr>
                  <a:t> = 4</a:t>
                </a:r>
                <a:r>
                  <a:rPr lang="en-US" sz="2000" dirty="0">
                    <a:latin typeface="Symbol" pitchFamily="2" charset="2"/>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G</a:t>
                </a:r>
                <a:r>
                  <a:rPr lang="en-US" sz="2000" i="1" dirty="0">
                    <a:latin typeface="Symbol" pitchFamily="2" charset="2"/>
                    <a:cs typeface="Times New Roman" panose="02020603050405020304" pitchFamily="18" charset="0"/>
                  </a:rPr>
                  <a:t>r</a:t>
                </a:r>
                <a:r>
                  <a:rPr lang="en-US" sz="2000" i="1" dirty="0">
                    <a:latin typeface="Times New Roman" panose="02020603050405020304" pitchFamily="18" charset="0"/>
                    <a:cs typeface="Times New Roman" panose="02020603050405020304" pitchFamily="18" charset="0"/>
                  </a:rPr>
                  <a:t>r</a:t>
                </a:r>
                <a:r>
                  <a:rPr lang="en-US" sz="2000" baseline="30000" dirty="0">
                    <a:latin typeface="Times New Roman" panose="02020603050405020304" pitchFamily="18" charset="0"/>
                    <a:cs typeface="Times New Roman" panose="02020603050405020304" pitchFamily="18" charset="0"/>
                  </a:rPr>
                  <a:t>3</a:t>
                </a:r>
                <a:r>
                  <a:rPr lang="en-US" sz="2000" i="1" dirty="0">
                    <a:latin typeface="Times New Roman" panose="02020603050405020304" pitchFamily="18" charset="0"/>
                    <a:cs typeface="Times New Roman" panose="02020603050405020304" pitchFamily="18" charset="0"/>
                  </a:rPr>
                  <a:t>/3 = constant</a:t>
                </a:r>
              </a:p>
            </p:txBody>
          </p:sp>
          <p:sp>
            <p:nvSpPr>
              <p:cNvPr id="50" name="TextBox 49">
                <a:extLst>
                  <a:ext uri="{FF2B5EF4-FFF2-40B4-BE49-F238E27FC236}">
                    <a16:creationId xmlns:a16="http://schemas.microsoft.com/office/drawing/2014/main" id="{E18ED9E3-89DF-CE64-68E9-619036097A96}"/>
                  </a:ext>
                </a:extLst>
              </p:cNvPr>
              <p:cNvSpPr txBox="1"/>
              <p:nvPr/>
            </p:nvSpPr>
            <p:spPr>
              <a:xfrm>
                <a:off x="2119965" y="5019783"/>
                <a:ext cx="3953968" cy="40011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Differentiating </a:t>
                </a:r>
                <a:r>
                  <a:rPr lang="en-US" sz="2000" dirty="0">
                    <a:latin typeface="Times New Roman" panose="02020603050405020304" pitchFamily="18" charset="0"/>
                    <a:cs typeface="Times New Roman" panose="02020603050405020304" pitchFamily="18" charset="0"/>
                  </a:rPr>
                  <a:t>d</a:t>
                </a:r>
                <a:r>
                  <a:rPr lang="en-US" sz="2000" i="1" dirty="0">
                    <a:latin typeface="Symbol" pitchFamily="2" charset="2"/>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/d</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 (3</a:t>
                </a:r>
                <a:r>
                  <a:rPr lang="en-US" sz="2000" i="1" dirty="0">
                    <a:latin typeface="Symbol" pitchFamily="2" charset="2"/>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)(d</a:t>
                </a:r>
                <a:r>
                  <a:rPr lang="en-US" sz="2000" i="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/d</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a:t>
                </a:r>
              </a:p>
            </p:txBody>
          </p:sp>
        </p:grpSp>
      </p:grpSp>
      <p:grpSp>
        <p:nvGrpSpPr>
          <p:cNvPr id="54" name="Group 53">
            <a:extLst>
              <a:ext uri="{FF2B5EF4-FFF2-40B4-BE49-F238E27FC236}">
                <a16:creationId xmlns:a16="http://schemas.microsoft.com/office/drawing/2014/main" id="{7DEC8814-A761-2223-8A1E-6F6F45D0C37C}"/>
              </a:ext>
            </a:extLst>
          </p:cNvPr>
          <p:cNvGrpSpPr/>
          <p:nvPr/>
        </p:nvGrpSpPr>
        <p:grpSpPr>
          <a:xfrm>
            <a:off x="3410194" y="2297231"/>
            <a:ext cx="3776997" cy="1681398"/>
            <a:chOff x="3410194" y="2297231"/>
            <a:chExt cx="3776997" cy="1681398"/>
          </a:xfrm>
        </p:grpSpPr>
        <p:sp>
          <p:nvSpPr>
            <p:cNvPr id="52" name="Freeform 51">
              <a:extLst>
                <a:ext uri="{FF2B5EF4-FFF2-40B4-BE49-F238E27FC236}">
                  <a16:creationId xmlns:a16="http://schemas.microsoft.com/office/drawing/2014/main" id="{37535EE0-B691-5564-1532-FBD8B6CD27D6}"/>
                </a:ext>
              </a:extLst>
            </p:cNvPr>
            <p:cNvSpPr/>
            <p:nvPr/>
          </p:nvSpPr>
          <p:spPr>
            <a:xfrm>
              <a:off x="3618186" y="2309648"/>
              <a:ext cx="3492062" cy="1647497"/>
            </a:xfrm>
            <a:custGeom>
              <a:avLst/>
              <a:gdLst>
                <a:gd name="connsiteX0" fmla="*/ 141890 w 3492062"/>
                <a:gd name="connsiteY0" fmla="*/ 0 h 1647497"/>
                <a:gd name="connsiteX1" fmla="*/ 3492062 w 3492062"/>
                <a:gd name="connsiteY1" fmla="*/ 15766 h 1647497"/>
                <a:gd name="connsiteX2" fmla="*/ 3342290 w 3492062"/>
                <a:gd name="connsiteY2" fmla="*/ 1647497 h 1647497"/>
                <a:gd name="connsiteX3" fmla="*/ 0 w 3492062"/>
                <a:gd name="connsiteY3" fmla="*/ 1552904 h 1647497"/>
                <a:gd name="connsiteX4" fmla="*/ 141890 w 3492062"/>
                <a:gd name="connsiteY4" fmla="*/ 0 h 164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062" h="1647497">
                  <a:moveTo>
                    <a:pt x="141890" y="0"/>
                  </a:moveTo>
                  <a:lnTo>
                    <a:pt x="3492062" y="15766"/>
                  </a:lnTo>
                  <a:lnTo>
                    <a:pt x="3342290" y="1647497"/>
                  </a:lnTo>
                  <a:lnTo>
                    <a:pt x="0" y="1552904"/>
                  </a:lnTo>
                  <a:lnTo>
                    <a:pt x="141890"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A848EA3-F26B-E74C-DD01-28A6386331E1}"/>
                </a:ext>
              </a:extLst>
            </p:cNvPr>
            <p:cNvSpPr txBox="1"/>
            <p:nvPr/>
          </p:nvSpPr>
          <p:spPr>
            <a:xfrm>
              <a:off x="3575479" y="2297231"/>
              <a:ext cx="3457421" cy="369332"/>
            </a:xfrm>
            <a:prstGeom prst="rect">
              <a:avLst/>
            </a:prstGeom>
            <a:noFill/>
          </p:spPr>
          <p:txBody>
            <a:bodyPr wrap="none" rtlCol="0">
              <a:spAutoFit/>
            </a:bodyPr>
            <a:lstStyle/>
            <a:p>
              <a:pPr algn="l"/>
              <a:r>
                <a:rPr lang="en-US" i="1" dirty="0">
                  <a:latin typeface="Times New Roman" panose="02020603050405020304" pitchFamily="18" charset="0"/>
                  <a:cs typeface="Times New Roman" panose="02020603050405020304" pitchFamily="18" charset="0"/>
                </a:rPr>
                <a:t>Conservation of energy </a:t>
              </a:r>
              <a:r>
                <a:rPr lang="en-US" sz="1400" dirty="0">
                  <a:latin typeface="Times New Roman" panose="02020603050405020304" pitchFamily="18" charset="0"/>
                  <a:cs typeface="Times New Roman" panose="02020603050405020304" pitchFamily="18" charset="0"/>
                </a:rPr>
                <a:t>(for unit mass)</a:t>
              </a:r>
              <a:endParaRPr lang="en-US"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BCDAAA78-9DB0-CDC7-9C0A-4C272E9B40C9}"/>
                </a:ext>
              </a:extLst>
            </p:cNvPr>
            <p:cNvSpPr txBox="1"/>
            <p:nvPr/>
          </p:nvSpPr>
          <p:spPr>
            <a:xfrm>
              <a:off x="3410194" y="2577350"/>
              <a:ext cx="1159345"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kinetic energy</a:t>
              </a:r>
            </a:p>
          </p:txBody>
        </p:sp>
        <p:sp>
          <p:nvSpPr>
            <p:cNvPr id="43" name="TextBox 42">
              <a:extLst>
                <a:ext uri="{FF2B5EF4-FFF2-40B4-BE49-F238E27FC236}">
                  <a16:creationId xmlns:a16="http://schemas.microsoft.com/office/drawing/2014/main" id="{1F00A9A0-4A86-E86B-8D01-B145C68C385D}"/>
                </a:ext>
              </a:extLst>
            </p:cNvPr>
            <p:cNvSpPr txBox="1"/>
            <p:nvPr/>
          </p:nvSpPr>
          <p:spPr>
            <a:xfrm>
              <a:off x="4574025" y="2586508"/>
              <a:ext cx="1159345"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potential energy</a:t>
              </a:r>
            </a:p>
          </p:txBody>
        </p:sp>
        <p:sp>
          <p:nvSpPr>
            <p:cNvPr id="44" name="TextBox 43">
              <a:extLst>
                <a:ext uri="{FF2B5EF4-FFF2-40B4-BE49-F238E27FC236}">
                  <a16:creationId xmlns:a16="http://schemas.microsoft.com/office/drawing/2014/main" id="{988DAC88-1425-31E2-F606-7AB2B9360C20}"/>
                </a:ext>
              </a:extLst>
            </p:cNvPr>
            <p:cNvSpPr txBox="1"/>
            <p:nvPr/>
          </p:nvSpPr>
          <p:spPr>
            <a:xfrm>
              <a:off x="4293018" y="2569063"/>
              <a:ext cx="444352" cy="646331"/>
            </a:xfrm>
            <a:prstGeom prst="rect">
              <a:avLst/>
            </a:prstGeom>
            <a:noFill/>
          </p:spPr>
          <p:txBody>
            <a:bodyPr wrap="none" rtlCol="0">
              <a:spAutoFit/>
            </a:bodyPr>
            <a:lstStyle/>
            <a:p>
              <a:pPr algn="l"/>
              <a:r>
                <a:rPr lang="en-US" sz="3600" dirty="0">
                  <a:latin typeface="Times New Roman" panose="02020603050405020304" pitchFamily="18" charset="0"/>
                  <a:cs typeface="Times New Roman" panose="02020603050405020304" pitchFamily="18" charset="0"/>
                </a:rPr>
                <a:t>+</a:t>
              </a:r>
            </a:p>
          </p:txBody>
        </p:sp>
        <p:sp>
          <p:nvSpPr>
            <p:cNvPr id="45" name="TextBox 44">
              <a:extLst>
                <a:ext uri="{FF2B5EF4-FFF2-40B4-BE49-F238E27FC236}">
                  <a16:creationId xmlns:a16="http://schemas.microsoft.com/office/drawing/2014/main" id="{BF55ADE3-8E54-B4E7-1B97-2AD8D89A22B2}"/>
                </a:ext>
              </a:extLst>
            </p:cNvPr>
            <p:cNvSpPr txBox="1"/>
            <p:nvPr/>
          </p:nvSpPr>
          <p:spPr>
            <a:xfrm>
              <a:off x="6345294" y="2559096"/>
              <a:ext cx="841897" cy="646331"/>
            </a:xfrm>
            <a:prstGeom prst="rect">
              <a:avLst/>
            </a:prstGeom>
            <a:noFill/>
          </p:spPr>
          <p:txBody>
            <a:bodyPr wrap="none" rtlCol="0">
              <a:spAutoFit/>
            </a:bodyPr>
            <a:lstStyle/>
            <a:p>
              <a:pPr algn="l"/>
              <a:r>
                <a:rPr lang="en-US" sz="3600" i="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0</a:t>
              </a:r>
            </a:p>
          </p:txBody>
        </p:sp>
        <p:sp>
          <p:nvSpPr>
            <p:cNvPr id="46" name="TextBox 45">
              <a:extLst>
                <a:ext uri="{FF2B5EF4-FFF2-40B4-BE49-F238E27FC236}">
                  <a16:creationId xmlns:a16="http://schemas.microsoft.com/office/drawing/2014/main" id="{7E27EDA7-7DA9-901B-DAC3-72644B14F908}"/>
                </a:ext>
              </a:extLst>
            </p:cNvPr>
            <p:cNvSpPr txBox="1"/>
            <p:nvPr/>
          </p:nvSpPr>
          <p:spPr>
            <a:xfrm>
              <a:off x="3738810" y="3206667"/>
              <a:ext cx="226857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v</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/2  - 4</a:t>
              </a:r>
              <a:r>
                <a:rPr lang="en-US" sz="2000" dirty="0">
                  <a:latin typeface="Symbol" pitchFamily="2" charset="2"/>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G</a:t>
              </a:r>
              <a:r>
                <a:rPr lang="en-US" sz="2000" i="1" dirty="0">
                  <a:latin typeface="Symbol" pitchFamily="2" charset="2"/>
                  <a:cs typeface="Times New Roman" panose="02020603050405020304" pitchFamily="18" charset="0"/>
                </a:rPr>
                <a:t>r</a:t>
              </a:r>
              <a:r>
                <a:rPr lang="en-US" sz="2000" i="1" dirty="0">
                  <a:latin typeface="Times New Roman" panose="02020603050405020304" pitchFamily="18" charset="0"/>
                  <a:cs typeface="Times New Roman" panose="02020603050405020304" pitchFamily="18" charset="0"/>
                </a:rPr>
                <a:t>r</a:t>
              </a:r>
              <a:r>
                <a:rPr lang="en-US" sz="2000" baseline="30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/3 = 0</a:t>
              </a:r>
            </a:p>
          </p:txBody>
        </p:sp>
        <p:sp>
          <p:nvSpPr>
            <p:cNvPr id="47" name="TextBox 46">
              <a:extLst>
                <a:ext uri="{FF2B5EF4-FFF2-40B4-BE49-F238E27FC236}">
                  <a16:creationId xmlns:a16="http://schemas.microsoft.com/office/drawing/2014/main" id="{11C0865E-2EC5-63E4-80D6-C1ACB5EF9E2A}"/>
                </a:ext>
              </a:extLst>
            </p:cNvPr>
            <p:cNvSpPr txBox="1"/>
            <p:nvPr/>
          </p:nvSpPr>
          <p:spPr>
            <a:xfrm>
              <a:off x="5513574" y="2707099"/>
              <a:ext cx="928459"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(-GM/r</a:t>
              </a:r>
              <a:r>
                <a:rPr lang="en-US" dirty="0">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1C8CBCBE-2F17-0243-AC6C-9AF233171A06}"/>
                </a:ext>
              </a:extLst>
            </p:cNvPr>
            <p:cNvSpPr txBox="1"/>
            <p:nvPr/>
          </p:nvSpPr>
          <p:spPr>
            <a:xfrm>
              <a:off x="3738810" y="3578519"/>
              <a:ext cx="2032929" cy="400110"/>
            </a:xfrm>
            <a:prstGeom prst="rect">
              <a:avLst/>
            </a:prstGeom>
            <a:noFill/>
          </p:spPr>
          <p:txBody>
            <a:bodyPr wrap="none" rtlCol="0">
              <a:spAutoFit/>
            </a:bodyPr>
            <a:lstStyle/>
            <a:p>
              <a:pPr algn="l"/>
              <a:r>
                <a:rPr lang="en-US" sz="2000" i="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 (8</a:t>
              </a:r>
              <a:r>
                <a:rPr lang="en-US" sz="2000" dirty="0">
                  <a:latin typeface="Symbol" pitchFamily="2" charset="2"/>
                  <a:cs typeface="Times New Roman" panose="02020603050405020304" pitchFamily="18" charset="0"/>
                </a:rPr>
                <a:t>p</a:t>
              </a:r>
              <a:r>
                <a:rPr lang="en-US" sz="2000" i="1" dirty="0">
                  <a:latin typeface="Times New Roman" panose="02020603050405020304" pitchFamily="18" charset="0"/>
                  <a:cs typeface="Times New Roman" panose="02020603050405020304" pitchFamily="18" charset="0"/>
                </a:rPr>
                <a:t>G</a:t>
              </a:r>
              <a:r>
                <a:rPr lang="en-US" sz="2000" i="1" dirty="0">
                  <a:latin typeface="Symbol" pitchFamily="2" charset="2"/>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/3)</a:t>
              </a:r>
              <a:r>
                <a:rPr lang="en-US" sz="2000" baseline="30000" dirty="0">
                  <a:latin typeface="Times New Roman" panose="02020603050405020304" pitchFamily="18" charset="0"/>
                  <a:cs typeface="Times New Roman" panose="02020603050405020304" pitchFamily="18" charset="0"/>
                </a:rPr>
                <a:t>(1/2)</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r</a:t>
              </a:r>
              <a:endParaRPr lang="en-US" sz="2000" dirty="0">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468EE07E-59BB-8821-E55F-5E47103BA414}"/>
              </a:ext>
            </a:extLst>
          </p:cNvPr>
          <p:cNvSpPr txBox="1"/>
          <p:nvPr/>
        </p:nvSpPr>
        <p:spPr>
          <a:xfrm>
            <a:off x="6766242" y="1304945"/>
            <a:ext cx="1417376" cy="369332"/>
          </a:xfrm>
          <a:prstGeom prst="rect">
            <a:avLst/>
          </a:prstGeom>
          <a:noFill/>
        </p:spPr>
        <p:txBody>
          <a:bodyPr wrap="none" rtlCol="0">
            <a:spAutoFit/>
          </a:bodyPr>
          <a:lstStyle/>
          <a:p>
            <a:pPr algn="l"/>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d</a:t>
            </a:r>
            <a:r>
              <a:rPr lang="en-US" i="1" dirty="0">
                <a:latin typeface="Times New Roman" panose="02020603050405020304" pitchFamily="18" charset="0"/>
                <a:cs typeface="Times New Roman" panose="02020603050405020304" pitchFamily="18" charset="0"/>
              </a:rPr>
              <a:t>r(t</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d</a:t>
            </a:r>
            <a:r>
              <a:rPr lang="en-US" i="1" dirty="0">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28367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EC1E-25DE-E745-56DD-078634C31E49}"/>
              </a:ext>
            </a:extLst>
          </p:cNvPr>
          <p:cNvSpPr>
            <a:spLocks noGrp="1"/>
          </p:cNvSpPr>
          <p:nvPr>
            <p:ph type="title"/>
          </p:nvPr>
        </p:nvSpPr>
        <p:spPr>
          <a:xfrm>
            <a:off x="441477" y="195015"/>
            <a:ext cx="7886700" cy="549274"/>
          </a:xfrm>
        </p:spPr>
        <p:txBody>
          <a:bodyPr>
            <a:normAutofit fontScale="90000"/>
          </a:bodyPr>
          <a:lstStyle/>
          <a:p>
            <a:r>
              <a:rPr lang="en-US" dirty="0"/>
              <a:t>Main results</a:t>
            </a:r>
          </a:p>
        </p:txBody>
      </p:sp>
      <p:sp>
        <p:nvSpPr>
          <p:cNvPr id="3" name="Content Placeholder 2">
            <a:extLst>
              <a:ext uri="{FF2B5EF4-FFF2-40B4-BE49-F238E27FC236}">
                <a16:creationId xmlns:a16="http://schemas.microsoft.com/office/drawing/2014/main" id="{DA567880-B024-0424-7699-3EE92458BDB4}"/>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91A178BF-9E13-A6A0-F87F-4599EB6F2447}"/>
              </a:ext>
            </a:extLst>
          </p:cNvPr>
          <p:cNvSpPr>
            <a:spLocks noGrp="1"/>
          </p:cNvSpPr>
          <p:nvPr>
            <p:ph type="sldNum" sz="quarter" idx="12"/>
          </p:nvPr>
        </p:nvSpPr>
        <p:spPr/>
        <p:txBody>
          <a:bodyPr/>
          <a:lstStyle/>
          <a:p>
            <a:fld id="{B9304382-F642-5846-B397-678ADB7FD52A}" type="slidenum">
              <a:rPr lang="en-US" smtClean="0"/>
              <a:t>19</a:t>
            </a:fld>
            <a:endParaRPr lang="en-US"/>
          </a:p>
        </p:txBody>
      </p:sp>
      <p:grpSp>
        <p:nvGrpSpPr>
          <p:cNvPr id="29" name="Group 28">
            <a:extLst>
              <a:ext uri="{FF2B5EF4-FFF2-40B4-BE49-F238E27FC236}">
                <a16:creationId xmlns:a16="http://schemas.microsoft.com/office/drawing/2014/main" id="{F1289776-5462-B5B8-FA3E-1614EF113B94}"/>
              </a:ext>
            </a:extLst>
          </p:cNvPr>
          <p:cNvGrpSpPr/>
          <p:nvPr/>
        </p:nvGrpSpPr>
        <p:grpSpPr>
          <a:xfrm>
            <a:off x="430047" y="926805"/>
            <a:ext cx="8319408" cy="1346554"/>
            <a:chOff x="430047" y="926805"/>
            <a:chExt cx="8319408" cy="1346554"/>
          </a:xfrm>
        </p:grpSpPr>
        <p:sp>
          <p:nvSpPr>
            <p:cNvPr id="22" name="Freeform 21">
              <a:extLst>
                <a:ext uri="{FF2B5EF4-FFF2-40B4-BE49-F238E27FC236}">
                  <a16:creationId xmlns:a16="http://schemas.microsoft.com/office/drawing/2014/main" id="{EE5A8F92-0A7A-A5D1-AA25-A718BD878CB6}"/>
                </a:ext>
              </a:extLst>
            </p:cNvPr>
            <p:cNvSpPr/>
            <p:nvPr/>
          </p:nvSpPr>
          <p:spPr>
            <a:xfrm>
              <a:off x="441477" y="927884"/>
              <a:ext cx="8307978" cy="1345475"/>
            </a:xfrm>
            <a:custGeom>
              <a:avLst/>
              <a:gdLst>
                <a:gd name="connsiteX0" fmla="*/ 52252 w 8307978"/>
                <a:gd name="connsiteY0" fmla="*/ 0 h 1345475"/>
                <a:gd name="connsiteX1" fmla="*/ 8307978 w 8307978"/>
                <a:gd name="connsiteY1" fmla="*/ 26126 h 1345475"/>
                <a:gd name="connsiteX2" fmla="*/ 8190412 w 8307978"/>
                <a:gd name="connsiteY2" fmla="*/ 1345475 h 1345475"/>
                <a:gd name="connsiteX3" fmla="*/ 0 w 8307978"/>
                <a:gd name="connsiteY3" fmla="*/ 1267098 h 1345475"/>
                <a:gd name="connsiteX4" fmla="*/ 52252 w 8307978"/>
                <a:gd name="connsiteY4" fmla="*/ 0 h 134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7978" h="1345475">
                  <a:moveTo>
                    <a:pt x="52252" y="0"/>
                  </a:moveTo>
                  <a:lnTo>
                    <a:pt x="8307978" y="26126"/>
                  </a:lnTo>
                  <a:lnTo>
                    <a:pt x="8190412" y="1345475"/>
                  </a:lnTo>
                  <a:lnTo>
                    <a:pt x="0" y="1267098"/>
                  </a:lnTo>
                  <a:lnTo>
                    <a:pt x="52252"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F482D0-2CC0-493C-DD46-44DD8AB00928}"/>
                </a:ext>
              </a:extLst>
            </p:cNvPr>
            <p:cNvSpPr txBox="1"/>
            <p:nvPr/>
          </p:nvSpPr>
          <p:spPr>
            <a:xfrm>
              <a:off x="430047" y="1511580"/>
              <a:ext cx="3510898" cy="646331"/>
            </a:xfrm>
            <a:prstGeom prst="rect">
              <a:avLst/>
            </a:prstGeom>
            <a:noFill/>
          </p:spPr>
          <p:txBody>
            <a:bodyPr wrap="none" rtlCol="0">
              <a:spAutoFit/>
            </a:bodyPr>
            <a:lstStyle/>
            <a:p>
              <a:pPr algn="l"/>
              <a:r>
                <a:rPr lang="en-US" sz="3600" i="1" dirty="0">
                  <a:latin typeface="Times New Roman" panose="02020603050405020304" pitchFamily="18" charset="0"/>
                  <a:cs typeface="Times New Roman" panose="02020603050405020304" pitchFamily="18" charset="0"/>
                </a:rPr>
                <a:t>v</a:t>
              </a:r>
              <a:r>
                <a:rPr lang="en-US" sz="3600" dirty="0">
                  <a:latin typeface="Times New Roman" panose="02020603050405020304" pitchFamily="18" charset="0"/>
                  <a:cs typeface="Times New Roman" panose="02020603050405020304" pitchFamily="18" charset="0"/>
                </a:rPr>
                <a:t> = (8</a:t>
              </a:r>
              <a:r>
                <a:rPr lang="en-US" sz="3600" dirty="0">
                  <a:latin typeface="Symbol" pitchFamily="2" charset="2"/>
                  <a:cs typeface="Times New Roman" panose="02020603050405020304" pitchFamily="18" charset="0"/>
                </a:rPr>
                <a:t>p</a:t>
              </a:r>
              <a:r>
                <a:rPr lang="en-US" sz="3600" i="1" dirty="0">
                  <a:latin typeface="Times New Roman" panose="02020603050405020304" pitchFamily="18" charset="0"/>
                  <a:cs typeface="Times New Roman" panose="02020603050405020304" pitchFamily="18" charset="0"/>
                </a:rPr>
                <a:t>G</a:t>
              </a:r>
              <a:r>
                <a:rPr lang="en-US" sz="3600" i="1" dirty="0">
                  <a:latin typeface="Symbol" pitchFamily="2" charset="2"/>
                  <a:cs typeface="Times New Roman" panose="02020603050405020304" pitchFamily="18" charset="0"/>
                </a:rPr>
                <a:t>r</a:t>
              </a:r>
              <a:r>
                <a:rPr lang="en-US" sz="3600" dirty="0">
                  <a:latin typeface="Times New Roman" panose="02020603050405020304" pitchFamily="18" charset="0"/>
                  <a:cs typeface="Times New Roman" panose="02020603050405020304" pitchFamily="18" charset="0"/>
                </a:rPr>
                <a:t>/3)</a:t>
              </a:r>
              <a:r>
                <a:rPr lang="en-US" sz="3600" baseline="30000" dirty="0">
                  <a:latin typeface="Times New Roman" panose="02020603050405020304" pitchFamily="18" charset="0"/>
                  <a:cs typeface="Times New Roman" panose="02020603050405020304" pitchFamily="18" charset="0"/>
                </a:rPr>
                <a:t>(1/2)</a:t>
              </a:r>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r</a:t>
              </a:r>
              <a:endParaRPr lang="en-US" sz="3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05F429D-4BA5-3602-5D62-51A7DC951A68}"/>
                </a:ext>
              </a:extLst>
            </p:cNvPr>
            <p:cNvSpPr txBox="1"/>
            <p:nvPr/>
          </p:nvSpPr>
          <p:spPr>
            <a:xfrm>
              <a:off x="441477" y="926805"/>
              <a:ext cx="4026230" cy="584775"/>
            </a:xfrm>
            <a:prstGeom prst="rect">
              <a:avLst/>
            </a:prstGeom>
            <a:noFill/>
          </p:spPr>
          <p:txBody>
            <a:bodyPr wrap="none" rtlCol="0">
              <a:spAutoFit/>
            </a:bodyPr>
            <a:lstStyle/>
            <a:p>
              <a:pPr algn="l"/>
              <a:r>
                <a:rPr lang="en-US" sz="3200" i="1" dirty="0">
                  <a:latin typeface="Times New Roman" panose="02020603050405020304" pitchFamily="18" charset="0"/>
                  <a:cs typeface="Times New Roman" panose="02020603050405020304" pitchFamily="18" charset="0"/>
                </a:rPr>
                <a:t>Conservation of energy</a:t>
              </a:r>
            </a:p>
          </p:txBody>
        </p:sp>
        <p:sp>
          <p:nvSpPr>
            <p:cNvPr id="9" name="TextBox 8">
              <a:extLst>
                <a:ext uri="{FF2B5EF4-FFF2-40B4-BE49-F238E27FC236}">
                  <a16:creationId xmlns:a16="http://schemas.microsoft.com/office/drawing/2014/main" id="{50A25426-3DC2-4A21-4FC4-5A5DDB061460}"/>
                </a:ext>
              </a:extLst>
            </p:cNvPr>
            <p:cNvSpPr txBox="1"/>
            <p:nvPr/>
          </p:nvSpPr>
          <p:spPr>
            <a:xfrm>
              <a:off x="4798268" y="926805"/>
              <a:ext cx="1917513"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Continuity</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09E76BD-6FF5-7164-87AC-F6750245E913}"/>
                </a:ext>
              </a:extLst>
            </p:cNvPr>
            <p:cNvSpPr txBox="1"/>
            <p:nvPr/>
          </p:nvSpPr>
          <p:spPr>
            <a:xfrm>
              <a:off x="4735572" y="1464332"/>
              <a:ext cx="3841116"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d</a:t>
              </a:r>
              <a:r>
                <a:rPr lang="en-US" sz="3200" i="1" dirty="0">
                  <a:latin typeface="Symbol" pitchFamily="2" charset="2"/>
                  <a:cs typeface="Times New Roman" panose="02020603050405020304" pitchFamily="18" charset="0"/>
                </a:rPr>
                <a:t>r</a:t>
              </a:r>
              <a:r>
                <a:rPr lang="en-US" sz="3200" dirty="0">
                  <a:latin typeface="Times New Roman" panose="02020603050405020304" pitchFamily="18" charset="0"/>
                  <a:cs typeface="Times New Roman" panose="02020603050405020304" pitchFamily="18" charset="0"/>
                </a:rPr>
                <a:t>/d</a:t>
              </a:r>
              <a:r>
                <a:rPr lang="en-US" sz="3200" i="1" dirty="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 = – (3</a:t>
              </a:r>
              <a:r>
                <a:rPr lang="en-US" sz="3200" i="1" dirty="0">
                  <a:latin typeface="Symbol" pitchFamily="2" charset="2"/>
                  <a:cs typeface="Times New Roman" panose="02020603050405020304" pitchFamily="18" charset="0"/>
                </a:rPr>
                <a:t>r</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r</a:t>
              </a:r>
              <a:r>
                <a:rPr lang="en-US" sz="3200" dirty="0">
                  <a:latin typeface="Times New Roman" panose="02020603050405020304" pitchFamily="18" charset="0"/>
                  <a:cs typeface="Times New Roman" panose="02020603050405020304" pitchFamily="18" charset="0"/>
                </a:rPr>
                <a:t>)(d</a:t>
              </a:r>
              <a:r>
                <a:rPr lang="en-US" sz="3200" i="1" dirty="0">
                  <a:latin typeface="Times New Roman" panose="02020603050405020304" pitchFamily="18" charset="0"/>
                  <a:cs typeface="Times New Roman" panose="02020603050405020304" pitchFamily="18" charset="0"/>
                </a:rPr>
                <a:t>r</a:t>
              </a:r>
              <a:r>
                <a:rPr lang="en-US" sz="3200" dirty="0">
                  <a:latin typeface="Times New Roman" panose="02020603050405020304" pitchFamily="18" charset="0"/>
                  <a:cs typeface="Times New Roman" panose="02020603050405020304" pitchFamily="18" charset="0"/>
                </a:rPr>
                <a:t>/d</a:t>
              </a:r>
              <a:r>
                <a:rPr lang="en-US" sz="3200" i="1" dirty="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a:t>
              </a:r>
            </a:p>
          </p:txBody>
        </p:sp>
      </p:grpSp>
      <p:grpSp>
        <p:nvGrpSpPr>
          <p:cNvPr id="34" name="Group 33">
            <a:extLst>
              <a:ext uri="{FF2B5EF4-FFF2-40B4-BE49-F238E27FC236}">
                <a16:creationId xmlns:a16="http://schemas.microsoft.com/office/drawing/2014/main" id="{BF5C255C-63D1-0909-6F67-56BEBCE5768E}"/>
              </a:ext>
            </a:extLst>
          </p:cNvPr>
          <p:cNvGrpSpPr/>
          <p:nvPr/>
        </p:nvGrpSpPr>
        <p:grpSpPr>
          <a:xfrm>
            <a:off x="404949" y="4088674"/>
            <a:ext cx="8151222" cy="1038090"/>
            <a:chOff x="404949" y="4088674"/>
            <a:chExt cx="8151222" cy="1038090"/>
          </a:xfrm>
        </p:grpSpPr>
        <p:sp>
          <p:nvSpPr>
            <p:cNvPr id="32" name="Freeform 31">
              <a:extLst>
                <a:ext uri="{FF2B5EF4-FFF2-40B4-BE49-F238E27FC236}">
                  <a16:creationId xmlns:a16="http://schemas.microsoft.com/office/drawing/2014/main" id="{9CC5488F-0DDD-B124-AE0E-F284D736E359}"/>
                </a:ext>
              </a:extLst>
            </p:cNvPr>
            <p:cNvSpPr/>
            <p:nvPr/>
          </p:nvSpPr>
          <p:spPr>
            <a:xfrm>
              <a:off x="404949" y="4088674"/>
              <a:ext cx="8151222" cy="1031966"/>
            </a:xfrm>
            <a:custGeom>
              <a:avLst/>
              <a:gdLst>
                <a:gd name="connsiteX0" fmla="*/ 117565 w 8151222"/>
                <a:gd name="connsiteY0" fmla="*/ 0 h 1031966"/>
                <a:gd name="connsiteX1" fmla="*/ 8151222 w 8151222"/>
                <a:gd name="connsiteY1" fmla="*/ 65315 h 1031966"/>
                <a:gd name="connsiteX2" fmla="*/ 8046720 w 8151222"/>
                <a:gd name="connsiteY2" fmla="*/ 1031966 h 1031966"/>
                <a:gd name="connsiteX3" fmla="*/ 0 w 8151222"/>
                <a:gd name="connsiteY3" fmla="*/ 966652 h 1031966"/>
                <a:gd name="connsiteX4" fmla="*/ 117565 w 8151222"/>
                <a:gd name="connsiteY4" fmla="*/ 0 h 103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1222" h="1031966">
                  <a:moveTo>
                    <a:pt x="117565" y="0"/>
                  </a:moveTo>
                  <a:lnTo>
                    <a:pt x="8151222" y="65315"/>
                  </a:lnTo>
                  <a:lnTo>
                    <a:pt x="8046720" y="1031966"/>
                  </a:lnTo>
                  <a:lnTo>
                    <a:pt x="0" y="966652"/>
                  </a:lnTo>
                  <a:lnTo>
                    <a:pt x="117565"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28B664-3BCD-A1B8-057A-CBF6B07EF7AD}"/>
                </a:ext>
              </a:extLst>
            </p:cNvPr>
            <p:cNvSpPr txBox="1"/>
            <p:nvPr/>
          </p:nvSpPr>
          <p:spPr>
            <a:xfrm>
              <a:off x="430047" y="4528432"/>
              <a:ext cx="2260555" cy="584775"/>
            </a:xfrm>
            <a:prstGeom prst="rect">
              <a:avLst/>
            </a:prstGeom>
            <a:noFill/>
          </p:spPr>
          <p:txBody>
            <a:bodyPr wrap="none" rtlCol="0">
              <a:spAutoFit/>
            </a:bodyPr>
            <a:lstStyle/>
            <a:p>
              <a:pPr algn="l"/>
              <a:r>
                <a:rPr lang="en-US" sz="3200" i="1" dirty="0">
                  <a:latin typeface="Times New Roman" panose="02020603050405020304" pitchFamily="18" charset="0"/>
                  <a:cs typeface="Times New Roman" panose="02020603050405020304" pitchFamily="18" charset="0"/>
                </a:rPr>
                <a:t>v</a:t>
              </a:r>
              <a:r>
                <a:rPr lang="en-US" sz="3200" dirty="0">
                  <a:latin typeface="Times New Roman" panose="02020603050405020304" pitchFamily="18" charset="0"/>
                  <a:cs typeface="Times New Roman" panose="02020603050405020304" pitchFamily="18" charset="0"/>
                </a:rPr>
                <a:t> = (2/3)(</a:t>
              </a:r>
              <a:r>
                <a:rPr lang="en-US" sz="3200" i="1" dirty="0">
                  <a:latin typeface="Times New Roman" panose="02020603050405020304" pitchFamily="18" charset="0"/>
                  <a:cs typeface="Times New Roman" panose="02020603050405020304" pitchFamily="18" charset="0"/>
                </a:rPr>
                <a:t>r</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428FEBD-ABC9-D752-882B-3644473D6807}"/>
                </a:ext>
              </a:extLst>
            </p:cNvPr>
            <p:cNvSpPr txBox="1"/>
            <p:nvPr/>
          </p:nvSpPr>
          <p:spPr>
            <a:xfrm>
              <a:off x="430047" y="4148458"/>
              <a:ext cx="2355132"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Speed-distance</a:t>
              </a:r>
            </a:p>
          </p:txBody>
        </p:sp>
        <p:sp>
          <p:nvSpPr>
            <p:cNvPr id="21" name="TextBox 20">
              <a:extLst>
                <a:ext uri="{FF2B5EF4-FFF2-40B4-BE49-F238E27FC236}">
                  <a16:creationId xmlns:a16="http://schemas.microsoft.com/office/drawing/2014/main" id="{704D1E0E-EAF1-C409-3014-1EEAE438DBB8}"/>
                </a:ext>
              </a:extLst>
            </p:cNvPr>
            <p:cNvSpPr txBox="1"/>
            <p:nvPr/>
          </p:nvSpPr>
          <p:spPr>
            <a:xfrm>
              <a:off x="3359181" y="4172657"/>
              <a:ext cx="3291286" cy="954107"/>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Hubble law. </a:t>
              </a:r>
              <a:r>
                <a:rPr lang="en-US" sz="2800" i="1" dirty="0">
                  <a:latin typeface="Times New Roman" panose="02020603050405020304" pitchFamily="18" charset="0"/>
                  <a:cs typeface="Times New Roman" panose="02020603050405020304" pitchFamily="18" charset="0"/>
                </a:rPr>
                <a:t>v ~ r.</a:t>
              </a:r>
            </a:p>
            <a:p>
              <a:pPr algn="l"/>
              <a:r>
                <a:rPr lang="en-US" sz="2400" dirty="0">
                  <a:latin typeface="Times New Roman" panose="02020603050405020304" pitchFamily="18" charset="0"/>
                  <a:cs typeface="Times New Roman" panose="02020603050405020304" pitchFamily="18" charset="0"/>
                </a:rPr>
                <a:t>Hubble constant = 2/(3</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endParaRPr lang="en-US" sz="2800" dirty="0">
                <a:latin typeface="Symbol" pitchFamily="2" charset="2"/>
                <a:cs typeface="Times New Roman" panose="02020603050405020304" pitchFamily="18" charset="0"/>
              </a:endParaRPr>
            </a:p>
          </p:txBody>
        </p:sp>
      </p:grpSp>
      <p:grpSp>
        <p:nvGrpSpPr>
          <p:cNvPr id="33" name="Group 32">
            <a:extLst>
              <a:ext uri="{FF2B5EF4-FFF2-40B4-BE49-F238E27FC236}">
                <a16:creationId xmlns:a16="http://schemas.microsoft.com/office/drawing/2014/main" id="{FFF4846D-5131-F2FD-AED4-13DB820EA514}"/>
              </a:ext>
            </a:extLst>
          </p:cNvPr>
          <p:cNvGrpSpPr/>
          <p:nvPr/>
        </p:nvGrpSpPr>
        <p:grpSpPr>
          <a:xfrm>
            <a:off x="441477" y="2049107"/>
            <a:ext cx="8618478" cy="1757308"/>
            <a:chOff x="441477" y="2049107"/>
            <a:chExt cx="8618478" cy="1757308"/>
          </a:xfrm>
        </p:grpSpPr>
        <p:sp>
          <p:nvSpPr>
            <p:cNvPr id="11" name="TextBox 10">
              <a:extLst>
                <a:ext uri="{FF2B5EF4-FFF2-40B4-BE49-F238E27FC236}">
                  <a16:creationId xmlns:a16="http://schemas.microsoft.com/office/drawing/2014/main" id="{62211086-B399-9CF0-C034-A66742E0048F}"/>
                </a:ext>
              </a:extLst>
            </p:cNvPr>
            <p:cNvSpPr txBox="1"/>
            <p:nvPr/>
          </p:nvSpPr>
          <p:spPr>
            <a:xfrm>
              <a:off x="441477" y="3173454"/>
              <a:ext cx="2509020" cy="584775"/>
            </a:xfrm>
            <a:prstGeom prst="rect">
              <a:avLst/>
            </a:prstGeom>
            <a:noFill/>
          </p:spPr>
          <p:txBody>
            <a:bodyPr wrap="none" rtlCol="0">
              <a:spAutoFit/>
            </a:bodyPr>
            <a:lstStyle/>
            <a:p>
              <a:pPr algn="l"/>
              <a:r>
                <a:rPr lang="en-US" sz="3200" dirty="0">
                  <a:latin typeface="Symbol" pitchFamily="2" charset="2"/>
                  <a:cs typeface="Times New Roman" panose="02020603050405020304" pitchFamily="18" charset="0"/>
                </a:rPr>
                <a:t>r</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 = 1/6</a:t>
              </a:r>
              <a:r>
                <a:rPr lang="en-US" sz="3200" dirty="0">
                  <a:latin typeface="Symbol" pitchFamily="2" charset="2"/>
                  <a:cs typeface="Times New Roman" panose="02020603050405020304" pitchFamily="18" charset="0"/>
                </a:rPr>
                <a:t>p</a:t>
              </a:r>
              <a:r>
                <a:rPr lang="en-US" sz="3200" i="1" dirty="0">
                  <a:latin typeface="Times New Roman" panose="02020603050405020304" pitchFamily="18" charset="0"/>
                  <a:cs typeface="Times New Roman" panose="02020603050405020304" pitchFamily="18" charset="0"/>
                </a:rPr>
                <a:t>Gt</a:t>
              </a:r>
              <a:r>
                <a:rPr lang="en-US" sz="3200" baseline="30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0DC3205-50DF-DF0D-F8C2-F26685FD0567}"/>
                </a:ext>
              </a:extLst>
            </p:cNvPr>
            <p:cNvSpPr txBox="1"/>
            <p:nvPr/>
          </p:nvSpPr>
          <p:spPr>
            <a:xfrm>
              <a:off x="3278776" y="2913863"/>
              <a:ext cx="5781179"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Density stays uniform.</a:t>
              </a:r>
              <a:r>
                <a:rPr lang="en-US" sz="2400" dirty="0">
                  <a:latin typeface="Times New Roman" panose="02020603050405020304" pitchFamily="18" charset="0"/>
                  <a:cs typeface="Times New Roman" panose="02020603050405020304" pitchFamily="18" charset="0"/>
                </a:rPr>
                <a:t> Expansion from infinite density at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=0 to zero density at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a:t>
              </a:r>
            </a:p>
          </p:txBody>
        </p:sp>
        <p:sp>
          <p:nvSpPr>
            <p:cNvPr id="16" name="TextBox 15">
              <a:extLst>
                <a:ext uri="{FF2B5EF4-FFF2-40B4-BE49-F238E27FC236}">
                  <a16:creationId xmlns:a16="http://schemas.microsoft.com/office/drawing/2014/main" id="{7B34D9F4-CFC1-4756-CDDD-DCA08DD4E196}"/>
                </a:ext>
              </a:extLst>
            </p:cNvPr>
            <p:cNvSpPr txBox="1"/>
            <p:nvPr/>
          </p:nvSpPr>
          <p:spPr>
            <a:xfrm>
              <a:off x="441477" y="2811639"/>
              <a:ext cx="2066591"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Mass density</a:t>
              </a:r>
            </a:p>
          </p:txBody>
        </p:sp>
        <p:sp>
          <p:nvSpPr>
            <p:cNvPr id="20" name="TextBox 19">
              <a:extLst>
                <a:ext uri="{FF2B5EF4-FFF2-40B4-BE49-F238E27FC236}">
                  <a16:creationId xmlns:a16="http://schemas.microsoft.com/office/drawing/2014/main" id="{4138DB63-8BD0-442C-6B0D-712E979680ED}"/>
                </a:ext>
              </a:extLst>
            </p:cNvPr>
            <p:cNvSpPr txBox="1"/>
            <p:nvPr/>
          </p:nvSpPr>
          <p:spPr>
            <a:xfrm>
              <a:off x="2065076" y="2208880"/>
              <a:ext cx="1055097"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deduce</a:t>
              </a:r>
            </a:p>
          </p:txBody>
        </p:sp>
        <p:sp>
          <p:nvSpPr>
            <p:cNvPr id="28" name="Down Arrow 27">
              <a:extLst>
                <a:ext uri="{FF2B5EF4-FFF2-40B4-BE49-F238E27FC236}">
                  <a16:creationId xmlns:a16="http://schemas.microsoft.com/office/drawing/2014/main" id="{10455036-6740-7A10-99C3-896444EC4F61}"/>
                </a:ext>
              </a:extLst>
            </p:cNvPr>
            <p:cNvSpPr/>
            <p:nvPr/>
          </p:nvSpPr>
          <p:spPr>
            <a:xfrm>
              <a:off x="1005840" y="2049107"/>
              <a:ext cx="1059236" cy="762532"/>
            </a:xfrm>
            <a:prstGeom prst="downArrow">
              <a:avLst/>
            </a:pr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7E0CF472-8982-3EE7-A823-6B40EDCEC77B}"/>
              </a:ext>
            </a:extLst>
          </p:cNvPr>
          <p:cNvGrpSpPr/>
          <p:nvPr/>
        </p:nvGrpSpPr>
        <p:grpSpPr>
          <a:xfrm>
            <a:off x="430047" y="5282176"/>
            <a:ext cx="8648229" cy="1107686"/>
            <a:chOff x="430047" y="5282176"/>
            <a:chExt cx="8648229" cy="1107686"/>
          </a:xfrm>
        </p:grpSpPr>
        <p:sp>
          <p:nvSpPr>
            <p:cNvPr id="15" name="TextBox 14">
              <a:extLst>
                <a:ext uri="{FF2B5EF4-FFF2-40B4-BE49-F238E27FC236}">
                  <a16:creationId xmlns:a16="http://schemas.microsoft.com/office/drawing/2014/main" id="{1D6CB0FD-A11C-B607-8F69-4BA9F04923A3}"/>
                </a:ext>
              </a:extLst>
            </p:cNvPr>
            <p:cNvSpPr txBox="1"/>
            <p:nvPr/>
          </p:nvSpPr>
          <p:spPr>
            <a:xfrm>
              <a:off x="430047" y="5681977"/>
              <a:ext cx="3445174"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d</a:t>
              </a:r>
              <a:r>
                <a:rPr lang="en-US" sz="3200" i="1" dirty="0">
                  <a:latin typeface="Times New Roman" panose="02020603050405020304" pitchFamily="18" charset="0"/>
                  <a:cs typeface="Times New Roman" panose="02020603050405020304" pitchFamily="18" charset="0"/>
                </a:rPr>
                <a:t>v</a:t>
              </a:r>
              <a:r>
                <a:rPr lang="en-US" sz="3200" dirty="0">
                  <a:latin typeface="Times New Roman" panose="02020603050405020304" pitchFamily="18" charset="0"/>
                  <a:cs typeface="Times New Roman" panose="02020603050405020304" pitchFamily="18" charset="0"/>
                </a:rPr>
                <a:t>/d</a:t>
              </a:r>
              <a:r>
                <a:rPr lang="en-US" sz="3200" i="1" dirty="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 =  – (2/9)(</a:t>
              </a:r>
              <a:r>
                <a:rPr lang="en-US" sz="3200" i="1" dirty="0">
                  <a:latin typeface="Times New Roman" panose="02020603050405020304" pitchFamily="18" charset="0"/>
                  <a:cs typeface="Times New Roman" panose="02020603050405020304" pitchFamily="18" charset="0"/>
                </a:rPr>
                <a:t>r</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t</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E85E7828-5032-F97B-7B16-259E06612A6A}"/>
                </a:ext>
              </a:extLst>
            </p:cNvPr>
            <p:cNvSpPr txBox="1"/>
            <p:nvPr/>
          </p:nvSpPr>
          <p:spPr>
            <a:xfrm>
              <a:off x="430047" y="5282176"/>
              <a:ext cx="1002197"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Force</a:t>
              </a:r>
            </a:p>
          </p:txBody>
        </p:sp>
        <p:sp>
          <p:nvSpPr>
            <p:cNvPr id="30" name="TextBox 29">
              <a:extLst>
                <a:ext uri="{FF2B5EF4-FFF2-40B4-BE49-F238E27FC236}">
                  <a16:creationId xmlns:a16="http://schemas.microsoft.com/office/drawing/2014/main" id="{2084C31D-536F-8F9B-7839-1AF875813591}"/>
                </a:ext>
              </a:extLst>
            </p:cNvPr>
            <p:cNvSpPr txBox="1"/>
            <p:nvPr/>
          </p:nvSpPr>
          <p:spPr>
            <a:xfrm>
              <a:off x="3875221" y="5558865"/>
              <a:ext cx="5203055"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At any nominated, fixed position </a:t>
              </a: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restraining force drops to zero as t </a:t>
              </a:r>
              <a:r>
                <a:rPr lang="en-US" sz="2400" dirty="0">
                  <a:latin typeface="Times New Roman" panose="02020603050405020304" pitchFamily="18" charset="0"/>
                  <a:cs typeface="Times New Roman" panose="02020603050405020304" pitchFamily="18" charset="0"/>
                  <a:sym typeface="Wingdings" pitchFamily="2" charset="2"/>
                </a:rPr>
                <a:t> ∞</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7951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BFDC-51E3-24CD-8752-0060DDA2A3ED}"/>
              </a:ext>
            </a:extLst>
          </p:cNvPr>
          <p:cNvSpPr>
            <a:spLocks noGrp="1"/>
          </p:cNvSpPr>
          <p:nvPr>
            <p:ph type="title"/>
          </p:nvPr>
        </p:nvSpPr>
        <p:spPr>
          <a:xfrm>
            <a:off x="628650" y="365127"/>
            <a:ext cx="7886700" cy="941160"/>
          </a:xfrm>
        </p:spPr>
        <p:txBody>
          <a:bodyPr>
            <a:normAutofit fontScale="90000"/>
          </a:bodyPr>
          <a:lstStyle/>
          <a:p>
            <a:r>
              <a:rPr lang="en-US" dirty="0"/>
              <a:t>Newton, Kant, …</a:t>
            </a:r>
            <a:br>
              <a:rPr lang="en-US" dirty="0"/>
            </a:br>
            <a:r>
              <a:rPr lang="en-US" sz="2800" dirty="0"/>
              <a:t>Gravity produces local collapses</a:t>
            </a:r>
            <a:endParaRPr lang="en-US" dirty="0"/>
          </a:p>
        </p:txBody>
      </p:sp>
      <p:sp>
        <p:nvSpPr>
          <p:cNvPr id="3" name="Content Placeholder 2">
            <a:extLst>
              <a:ext uri="{FF2B5EF4-FFF2-40B4-BE49-F238E27FC236}">
                <a16:creationId xmlns:a16="http://schemas.microsoft.com/office/drawing/2014/main" id="{4DA19B13-7C26-B6E1-1017-7086D61B5CA2}"/>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6612C414-6DD5-2F47-B57B-B59DC0578E9A}"/>
              </a:ext>
            </a:extLst>
          </p:cNvPr>
          <p:cNvSpPr>
            <a:spLocks noGrp="1"/>
          </p:cNvSpPr>
          <p:nvPr>
            <p:ph type="sldNum" sz="quarter" idx="12"/>
          </p:nvPr>
        </p:nvSpPr>
        <p:spPr/>
        <p:txBody>
          <a:bodyPr/>
          <a:lstStyle/>
          <a:p>
            <a:fld id="{B9304382-F642-5846-B397-678ADB7FD52A}" type="slidenum">
              <a:rPr lang="en-US" smtClean="0"/>
              <a:t>2</a:t>
            </a:fld>
            <a:endParaRPr lang="en-US"/>
          </a:p>
        </p:txBody>
      </p:sp>
      <p:sp>
        <p:nvSpPr>
          <p:cNvPr id="5" name="Rectangle 4">
            <a:extLst>
              <a:ext uri="{FF2B5EF4-FFF2-40B4-BE49-F238E27FC236}">
                <a16:creationId xmlns:a16="http://schemas.microsoft.com/office/drawing/2014/main" id="{B989D9D2-435D-EA7E-95EA-B64545A03DB2}"/>
              </a:ext>
            </a:extLst>
          </p:cNvPr>
          <p:cNvSpPr/>
          <p:nvPr/>
        </p:nvSpPr>
        <p:spPr>
          <a:xfrm>
            <a:off x="751114" y="1524001"/>
            <a:ext cx="7162800" cy="4575901"/>
          </a:xfrm>
          <a:prstGeom prst="rect">
            <a:avLst/>
          </a:pr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B2D2BDE3-726C-1254-0E94-D0B4146CC055}"/>
              </a:ext>
            </a:extLst>
          </p:cNvPr>
          <p:cNvGrpSpPr/>
          <p:nvPr/>
        </p:nvGrpSpPr>
        <p:grpSpPr>
          <a:xfrm>
            <a:off x="809971" y="1522033"/>
            <a:ext cx="7162800" cy="4575901"/>
            <a:chOff x="628650" y="685801"/>
            <a:chExt cx="7162800" cy="4575901"/>
          </a:xfrm>
        </p:grpSpPr>
        <p:sp>
          <p:nvSpPr>
            <p:cNvPr id="58" name="Rectangle 57">
              <a:extLst>
                <a:ext uri="{FF2B5EF4-FFF2-40B4-BE49-F238E27FC236}">
                  <a16:creationId xmlns:a16="http://schemas.microsoft.com/office/drawing/2014/main" id="{230FEBB2-C802-1599-75E1-1A7306627ADD}"/>
                </a:ext>
              </a:extLst>
            </p:cNvPr>
            <p:cNvSpPr/>
            <p:nvPr/>
          </p:nvSpPr>
          <p:spPr>
            <a:xfrm>
              <a:off x="628650" y="685801"/>
              <a:ext cx="7162800" cy="4575901"/>
            </a:xfrm>
            <a:prstGeom prst="rect">
              <a:avLst/>
            </a:prstGeom>
            <a:solidFill>
              <a:srgbClr val="D4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722B57D-EA6F-F5B9-F3CB-3E36BE87F0C5}"/>
                </a:ext>
              </a:extLst>
            </p:cNvPr>
            <p:cNvSpPr/>
            <p:nvPr/>
          </p:nvSpPr>
          <p:spPr>
            <a:xfrm>
              <a:off x="798041" y="1064241"/>
              <a:ext cx="1522447" cy="1522447"/>
            </a:xfrm>
            <a:prstGeom prst="ellipse">
              <a:avLst/>
            </a:prstGeom>
            <a:gradFill flip="none" rotWithShape="1">
              <a:gsLst>
                <a:gs pos="25000">
                  <a:srgbClr val="A0C9FF"/>
                </a:gs>
                <a:gs pos="715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032FE888-3247-A68F-2420-BC3CD492B3C1}"/>
                </a:ext>
              </a:extLst>
            </p:cNvPr>
            <p:cNvSpPr/>
            <p:nvPr/>
          </p:nvSpPr>
          <p:spPr>
            <a:xfrm>
              <a:off x="1395469" y="3429000"/>
              <a:ext cx="1522447" cy="1522447"/>
            </a:xfrm>
            <a:prstGeom prst="ellipse">
              <a:avLst/>
            </a:prstGeom>
            <a:gradFill flip="none" rotWithShape="1">
              <a:gsLst>
                <a:gs pos="22000">
                  <a:srgbClr val="A0C9FF"/>
                </a:gs>
                <a:gs pos="715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C28C73FB-B28A-7ADB-ED6B-BFF504C3C87D}"/>
                </a:ext>
              </a:extLst>
            </p:cNvPr>
            <p:cNvSpPr/>
            <p:nvPr/>
          </p:nvSpPr>
          <p:spPr>
            <a:xfrm>
              <a:off x="3448826" y="2973751"/>
              <a:ext cx="1522447" cy="1522447"/>
            </a:xfrm>
            <a:prstGeom prst="ellipse">
              <a:avLst/>
            </a:prstGeom>
            <a:gradFill flip="none" rotWithShape="1">
              <a:gsLst>
                <a:gs pos="25000">
                  <a:srgbClr val="A0C9FF"/>
                </a:gs>
                <a:gs pos="715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A28D8E7B-119C-DE6C-845D-0CECC8BB80D6}"/>
                </a:ext>
              </a:extLst>
            </p:cNvPr>
            <p:cNvSpPr/>
            <p:nvPr/>
          </p:nvSpPr>
          <p:spPr>
            <a:xfrm>
              <a:off x="5460151" y="2086565"/>
              <a:ext cx="2213586" cy="2213586"/>
            </a:xfrm>
            <a:prstGeom prst="ellipse">
              <a:avLst/>
            </a:prstGeom>
            <a:gradFill flip="none" rotWithShape="1">
              <a:gsLst>
                <a:gs pos="24000">
                  <a:srgbClr val="A0C9FF"/>
                </a:gs>
                <a:gs pos="715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11CA6143-4791-0687-0F71-ED579BD66B34}"/>
                </a:ext>
              </a:extLst>
            </p:cNvPr>
            <p:cNvSpPr/>
            <p:nvPr/>
          </p:nvSpPr>
          <p:spPr>
            <a:xfrm>
              <a:off x="3003134" y="803503"/>
              <a:ext cx="1774371" cy="1774371"/>
            </a:xfrm>
            <a:prstGeom prst="ellipse">
              <a:avLst/>
            </a:prstGeom>
            <a:gradFill flip="none" rotWithShape="1">
              <a:gsLst>
                <a:gs pos="28000">
                  <a:srgbClr val="A0C9FF"/>
                </a:gs>
                <a:gs pos="715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3B52E7DA-87C2-6719-127E-B0479FC548FE}"/>
              </a:ext>
            </a:extLst>
          </p:cNvPr>
          <p:cNvGrpSpPr/>
          <p:nvPr/>
        </p:nvGrpSpPr>
        <p:grpSpPr>
          <a:xfrm>
            <a:off x="751114" y="1522033"/>
            <a:ext cx="7162800" cy="4575901"/>
            <a:chOff x="628650" y="685801"/>
            <a:chExt cx="7162800" cy="4575901"/>
          </a:xfrm>
        </p:grpSpPr>
        <p:sp>
          <p:nvSpPr>
            <p:cNvPr id="65" name="Rectangle 64">
              <a:extLst>
                <a:ext uri="{FF2B5EF4-FFF2-40B4-BE49-F238E27FC236}">
                  <a16:creationId xmlns:a16="http://schemas.microsoft.com/office/drawing/2014/main" id="{2D4C6C55-28D5-9317-8B7B-1E8A1044BACA}"/>
                </a:ext>
              </a:extLst>
            </p:cNvPr>
            <p:cNvSpPr/>
            <p:nvPr/>
          </p:nvSpPr>
          <p:spPr>
            <a:xfrm>
              <a:off x="628650" y="685801"/>
              <a:ext cx="7162800" cy="4575901"/>
            </a:xfrm>
            <a:prstGeom prst="rect">
              <a:avLst/>
            </a:prstGeom>
            <a:solidFill>
              <a:srgbClr val="E1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C83F2902-A6FF-2CD7-8061-5A208495298F}"/>
                </a:ext>
              </a:extLst>
            </p:cNvPr>
            <p:cNvSpPr/>
            <p:nvPr/>
          </p:nvSpPr>
          <p:spPr>
            <a:xfrm>
              <a:off x="798042" y="1596298"/>
              <a:ext cx="990390" cy="990390"/>
            </a:xfrm>
            <a:prstGeom prst="ellipse">
              <a:avLst/>
            </a:prstGeom>
            <a:gradFill flip="none" rotWithShape="1">
              <a:gsLst>
                <a:gs pos="15000">
                  <a:srgbClr val="6495FF"/>
                </a:gs>
                <a:gs pos="540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2FBAB11E-953D-F2F1-C9A4-B42EC37FC27C}"/>
                </a:ext>
              </a:extLst>
            </p:cNvPr>
            <p:cNvSpPr/>
            <p:nvPr/>
          </p:nvSpPr>
          <p:spPr>
            <a:xfrm>
              <a:off x="1395469" y="3429000"/>
              <a:ext cx="1522447" cy="1522447"/>
            </a:xfrm>
            <a:prstGeom prst="ellipse">
              <a:avLst/>
            </a:prstGeom>
            <a:gradFill flip="none" rotWithShape="1">
              <a:gsLst>
                <a:gs pos="15000">
                  <a:srgbClr val="6496FF"/>
                </a:gs>
                <a:gs pos="500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DF3355D6-BD25-A018-071E-3CF1F7F7188C}"/>
                </a:ext>
              </a:extLst>
            </p:cNvPr>
            <p:cNvSpPr/>
            <p:nvPr/>
          </p:nvSpPr>
          <p:spPr>
            <a:xfrm>
              <a:off x="3448826" y="2973751"/>
              <a:ext cx="1522447" cy="1522447"/>
            </a:xfrm>
            <a:prstGeom prst="ellipse">
              <a:avLst/>
            </a:prstGeom>
            <a:gradFill flip="none" rotWithShape="1">
              <a:gsLst>
                <a:gs pos="25000">
                  <a:srgbClr val="6496FF"/>
                </a:gs>
                <a:gs pos="715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C6E5887D-FFB4-38B6-BF7E-6FF452D2332A}"/>
                </a:ext>
              </a:extLst>
            </p:cNvPr>
            <p:cNvSpPr/>
            <p:nvPr/>
          </p:nvSpPr>
          <p:spPr>
            <a:xfrm>
              <a:off x="5460151" y="2086565"/>
              <a:ext cx="2213586" cy="2213586"/>
            </a:xfrm>
            <a:prstGeom prst="ellipse">
              <a:avLst/>
            </a:prstGeom>
            <a:gradFill flip="none" rotWithShape="1">
              <a:gsLst>
                <a:gs pos="15000">
                  <a:srgbClr val="6495FF"/>
                </a:gs>
                <a:gs pos="580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48E0E1E7-3EEE-DFB9-1477-3DEF88FDA3CF}"/>
                </a:ext>
              </a:extLst>
            </p:cNvPr>
            <p:cNvSpPr/>
            <p:nvPr/>
          </p:nvSpPr>
          <p:spPr>
            <a:xfrm>
              <a:off x="3003134" y="803503"/>
              <a:ext cx="1774371" cy="1774371"/>
            </a:xfrm>
            <a:prstGeom prst="ellipse">
              <a:avLst/>
            </a:prstGeom>
            <a:gradFill flip="none" rotWithShape="1">
              <a:gsLst>
                <a:gs pos="14000">
                  <a:srgbClr val="6496FF"/>
                </a:gs>
                <a:gs pos="590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60B72EAD-3F57-EBD2-4749-A33DD6F1C92C}"/>
              </a:ext>
            </a:extLst>
          </p:cNvPr>
          <p:cNvGrpSpPr/>
          <p:nvPr/>
        </p:nvGrpSpPr>
        <p:grpSpPr>
          <a:xfrm>
            <a:off x="780543" y="1522033"/>
            <a:ext cx="7162800" cy="4575901"/>
            <a:chOff x="628650" y="685801"/>
            <a:chExt cx="7162800" cy="4575901"/>
          </a:xfrm>
        </p:grpSpPr>
        <p:sp>
          <p:nvSpPr>
            <p:cNvPr id="72" name="Rectangle 71">
              <a:extLst>
                <a:ext uri="{FF2B5EF4-FFF2-40B4-BE49-F238E27FC236}">
                  <a16:creationId xmlns:a16="http://schemas.microsoft.com/office/drawing/2014/main" id="{BC8EA198-9D5C-B80D-4228-FE353319A70A}"/>
                </a:ext>
              </a:extLst>
            </p:cNvPr>
            <p:cNvSpPr/>
            <p:nvPr/>
          </p:nvSpPr>
          <p:spPr>
            <a:xfrm>
              <a:off x="628650" y="685801"/>
              <a:ext cx="7162800" cy="4575901"/>
            </a:xfrm>
            <a:prstGeom prst="rect">
              <a:avLst/>
            </a:prstGeom>
            <a:solidFill>
              <a:srgbClr val="EB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93119E5C-783C-AA9E-8E02-8094C97E39AE}"/>
                </a:ext>
              </a:extLst>
            </p:cNvPr>
            <p:cNvSpPr/>
            <p:nvPr/>
          </p:nvSpPr>
          <p:spPr>
            <a:xfrm>
              <a:off x="1029521" y="1762574"/>
              <a:ext cx="597427" cy="597427"/>
            </a:xfrm>
            <a:prstGeom prst="ellipse">
              <a:avLst/>
            </a:prstGeom>
            <a:gradFill flip="none" rotWithShape="1">
              <a:gsLst>
                <a:gs pos="15000">
                  <a:srgbClr val="6495FF"/>
                </a:gs>
                <a:gs pos="540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A3B99A63-C5B2-6BF5-A5E0-8826F98BC051}"/>
                </a:ext>
              </a:extLst>
            </p:cNvPr>
            <p:cNvSpPr/>
            <p:nvPr/>
          </p:nvSpPr>
          <p:spPr>
            <a:xfrm>
              <a:off x="1849058" y="3862612"/>
              <a:ext cx="633586" cy="633586"/>
            </a:xfrm>
            <a:prstGeom prst="ellipse">
              <a:avLst/>
            </a:prstGeom>
            <a:gradFill flip="none" rotWithShape="1">
              <a:gsLst>
                <a:gs pos="15000">
                  <a:srgbClr val="6496FF"/>
                </a:gs>
                <a:gs pos="500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5BD61346-FAA8-DD9C-1A12-E2D8AF3F7741}"/>
                </a:ext>
              </a:extLst>
            </p:cNvPr>
            <p:cNvSpPr/>
            <p:nvPr/>
          </p:nvSpPr>
          <p:spPr>
            <a:xfrm>
              <a:off x="3844676" y="3447740"/>
              <a:ext cx="633586" cy="633586"/>
            </a:xfrm>
            <a:prstGeom prst="ellipse">
              <a:avLst/>
            </a:prstGeom>
            <a:gradFill flip="none" rotWithShape="1">
              <a:gsLst>
                <a:gs pos="25000">
                  <a:srgbClr val="6496FF"/>
                </a:gs>
                <a:gs pos="715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08E2D5D2-89AA-6FD3-1A8A-9B2829F9466B}"/>
                </a:ext>
              </a:extLst>
            </p:cNvPr>
            <p:cNvSpPr/>
            <p:nvPr/>
          </p:nvSpPr>
          <p:spPr>
            <a:xfrm>
              <a:off x="6093736" y="2739189"/>
              <a:ext cx="946417" cy="946417"/>
            </a:xfrm>
            <a:prstGeom prst="ellipse">
              <a:avLst/>
            </a:prstGeom>
            <a:gradFill flip="none" rotWithShape="1">
              <a:gsLst>
                <a:gs pos="15000">
                  <a:srgbClr val="6495FF"/>
                </a:gs>
                <a:gs pos="580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2242BDDE-364F-B1B1-AB19-C70446D031F3}"/>
                </a:ext>
              </a:extLst>
            </p:cNvPr>
            <p:cNvSpPr/>
            <p:nvPr/>
          </p:nvSpPr>
          <p:spPr>
            <a:xfrm>
              <a:off x="3259663" y="1292745"/>
              <a:ext cx="597427" cy="597427"/>
            </a:xfrm>
            <a:prstGeom prst="ellipse">
              <a:avLst/>
            </a:prstGeom>
            <a:gradFill flip="none" rotWithShape="1">
              <a:gsLst>
                <a:gs pos="14000">
                  <a:srgbClr val="6496FF"/>
                </a:gs>
                <a:gs pos="59000">
                  <a:srgbClr val="FFFFFF">
                    <a:alpha val="0"/>
                  </a:srgbClr>
                </a:gs>
                <a:gs pos="100000">
                  <a:srgbClr val="FFFFFF">
                    <a:alpha val="22286"/>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533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08E6-9E14-69B3-431B-5C7148F66BA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E0910587-9108-DE02-DCD2-2CF0A3559E77}"/>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939440AA-9733-36A4-18B7-77473FE5A061}"/>
              </a:ext>
            </a:extLst>
          </p:cNvPr>
          <p:cNvSpPr>
            <a:spLocks noGrp="1"/>
          </p:cNvSpPr>
          <p:nvPr>
            <p:ph type="sldNum" sz="quarter" idx="12"/>
          </p:nvPr>
        </p:nvSpPr>
        <p:spPr/>
        <p:txBody>
          <a:bodyPr/>
          <a:lstStyle/>
          <a:p>
            <a:fld id="{B9304382-F642-5846-B397-678ADB7FD52A}" type="slidenum">
              <a:rPr lang="en-US" smtClean="0"/>
              <a:t>20</a:t>
            </a:fld>
            <a:endParaRPr lang="en-US"/>
          </a:p>
        </p:txBody>
      </p:sp>
      <p:pic>
        <p:nvPicPr>
          <p:cNvPr id="8" name="Picture 7">
            <a:extLst>
              <a:ext uri="{FF2B5EF4-FFF2-40B4-BE49-F238E27FC236}">
                <a16:creationId xmlns:a16="http://schemas.microsoft.com/office/drawing/2014/main" id="{246B82AC-B5A5-092F-4FF6-FF85D2A880C1}"/>
              </a:ext>
            </a:extLst>
          </p:cNvPr>
          <p:cNvPicPr>
            <a:picLocks noChangeAspect="1"/>
          </p:cNvPicPr>
          <p:nvPr/>
        </p:nvPicPr>
        <p:blipFill>
          <a:blip r:embed="rId2"/>
          <a:stretch>
            <a:fillRect/>
          </a:stretch>
        </p:blipFill>
        <p:spPr>
          <a:xfrm>
            <a:off x="1463040" y="150594"/>
            <a:ext cx="6244046" cy="658436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131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6F2C5-69FA-5528-6C08-4EE792638BE2}"/>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6F9D2233-79F8-8F55-EC9E-00B60AF1DFA9}"/>
              </a:ext>
            </a:extLst>
          </p:cNvPr>
          <p:cNvSpPr/>
          <p:nvPr/>
        </p:nvSpPr>
        <p:spPr>
          <a:xfrm>
            <a:off x="2951629" y="409856"/>
            <a:ext cx="4948518" cy="5264524"/>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547B76-A57C-CB24-D8F6-BC0A0F74B474}"/>
              </a:ext>
            </a:extLst>
          </p:cNvPr>
          <p:cNvSpPr>
            <a:spLocks noGrp="1"/>
          </p:cNvSpPr>
          <p:nvPr>
            <p:ph type="title"/>
          </p:nvPr>
        </p:nvSpPr>
        <p:spPr>
          <a:xfrm>
            <a:off x="564444" y="1716555"/>
            <a:ext cx="5503541" cy="2311159"/>
          </a:xfrm>
        </p:spPr>
        <p:txBody>
          <a:bodyPr>
            <a:normAutofit fontScale="90000"/>
          </a:bodyPr>
          <a:lstStyle/>
          <a:p>
            <a:pPr algn="r"/>
            <a:r>
              <a:rPr lang="en-US" sz="5300" dirty="0"/>
              <a:t>But…</a:t>
            </a:r>
            <a:br>
              <a:rPr lang="en-US" sz="5300" dirty="0"/>
            </a:br>
            <a:r>
              <a:rPr lang="en-US" sz="5300" dirty="0"/>
              <a:t>What about Seeliger’s problem?</a:t>
            </a:r>
            <a:br>
              <a:rPr lang="en-US" sz="3100" dirty="0"/>
            </a:br>
            <a:endParaRPr lang="en-US" sz="2400" dirty="0"/>
          </a:p>
        </p:txBody>
      </p:sp>
      <p:sp>
        <p:nvSpPr>
          <p:cNvPr id="3" name="Content Placeholder 2">
            <a:extLst>
              <a:ext uri="{FF2B5EF4-FFF2-40B4-BE49-F238E27FC236}">
                <a16:creationId xmlns:a16="http://schemas.microsoft.com/office/drawing/2014/main" id="{FF4276A1-06B7-A23C-9280-2626B5243969}"/>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99D039B7-22A7-1E25-B7D6-27FF6F8E068C}"/>
              </a:ext>
            </a:extLst>
          </p:cNvPr>
          <p:cNvSpPr>
            <a:spLocks noGrp="1"/>
          </p:cNvSpPr>
          <p:nvPr>
            <p:ph type="sldNum" sz="quarter" idx="12"/>
          </p:nvPr>
        </p:nvSpPr>
        <p:spPr/>
        <p:txBody>
          <a:bodyPr/>
          <a:lstStyle/>
          <a:p>
            <a:fld id="{B9304382-F642-5846-B397-678ADB7FD52A}" type="slidenum">
              <a:rPr lang="en-US" smtClean="0"/>
              <a:t>21</a:t>
            </a:fld>
            <a:endParaRPr lang="en-US"/>
          </a:p>
        </p:txBody>
      </p:sp>
    </p:spTree>
    <p:extLst>
      <p:ext uri="{BB962C8B-B14F-4D97-AF65-F5344CB8AC3E}">
        <p14:creationId xmlns:p14="http://schemas.microsoft.com/office/powerpoint/2010/main" val="184174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C0CF-3CE5-B79B-DFE7-9775958D894B}"/>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D2D2306E-AA91-987F-8CFE-F7C9969C7EC7}"/>
              </a:ext>
            </a:extLst>
          </p:cNvPr>
          <p:cNvSpPr>
            <a:spLocks noGrp="1"/>
          </p:cNvSpPr>
          <p:nvPr>
            <p:ph idx="1"/>
          </p:nvPr>
        </p:nvSpPr>
        <p:spPr/>
        <p:txBody>
          <a:bodyPr>
            <a:normAutofit fontScale="25000" lnSpcReduction="20000"/>
          </a:bodyPr>
          <a:lstStyle/>
          <a:p>
            <a:endParaRPr lang="en-US" dirty="0"/>
          </a:p>
        </p:txBody>
      </p:sp>
      <p:sp>
        <p:nvSpPr>
          <p:cNvPr id="4" name="Slide Number Placeholder 3">
            <a:extLst>
              <a:ext uri="{FF2B5EF4-FFF2-40B4-BE49-F238E27FC236}">
                <a16:creationId xmlns:a16="http://schemas.microsoft.com/office/drawing/2014/main" id="{74B118B9-6CFA-9D4F-7240-34ECD499AA50}"/>
              </a:ext>
            </a:extLst>
          </p:cNvPr>
          <p:cNvSpPr>
            <a:spLocks noGrp="1"/>
          </p:cNvSpPr>
          <p:nvPr>
            <p:ph type="sldNum" sz="quarter" idx="12"/>
          </p:nvPr>
        </p:nvSpPr>
        <p:spPr/>
        <p:txBody>
          <a:bodyPr/>
          <a:lstStyle/>
          <a:p>
            <a:fld id="{B9304382-F642-5846-B397-678ADB7FD52A}" type="slidenum">
              <a:rPr lang="en-US" smtClean="0"/>
              <a:t>22</a:t>
            </a:fld>
            <a:endParaRPr lang="en-US"/>
          </a:p>
        </p:txBody>
      </p:sp>
      <p:pic>
        <p:nvPicPr>
          <p:cNvPr id="5" name="Picture 4">
            <a:extLst>
              <a:ext uri="{FF2B5EF4-FFF2-40B4-BE49-F238E27FC236}">
                <a16:creationId xmlns:a16="http://schemas.microsoft.com/office/drawing/2014/main" id="{F94A117F-7063-EC43-B275-2E1A8D860DAB}"/>
              </a:ext>
            </a:extLst>
          </p:cNvPr>
          <p:cNvPicPr>
            <a:picLocks noChangeAspect="1"/>
          </p:cNvPicPr>
          <p:nvPr/>
        </p:nvPicPr>
        <p:blipFill>
          <a:blip r:embed="rId2"/>
          <a:stretch>
            <a:fillRect/>
          </a:stretch>
        </p:blipFill>
        <p:spPr>
          <a:xfrm>
            <a:off x="142875" y="381000"/>
            <a:ext cx="2819400" cy="4038600"/>
          </a:xfrm>
          <a:prstGeom prst="rect">
            <a:avLst/>
          </a:prstGeom>
        </p:spPr>
      </p:pic>
      <p:grpSp>
        <p:nvGrpSpPr>
          <p:cNvPr id="6" name="Group 5">
            <a:extLst>
              <a:ext uri="{FF2B5EF4-FFF2-40B4-BE49-F238E27FC236}">
                <a16:creationId xmlns:a16="http://schemas.microsoft.com/office/drawing/2014/main" id="{57A092D6-31AB-3B52-118D-1A4B2F9DCB6C}"/>
              </a:ext>
            </a:extLst>
          </p:cNvPr>
          <p:cNvGrpSpPr/>
          <p:nvPr/>
        </p:nvGrpSpPr>
        <p:grpSpPr>
          <a:xfrm>
            <a:off x="2962275" y="581956"/>
            <a:ext cx="4734890" cy="1722437"/>
            <a:chOff x="2962275" y="1706563"/>
            <a:chExt cx="4734890" cy="1722437"/>
          </a:xfrm>
        </p:grpSpPr>
        <p:sp>
          <p:nvSpPr>
            <p:cNvPr id="7" name="Rounded Rectangular Callout 6">
              <a:extLst>
                <a:ext uri="{FF2B5EF4-FFF2-40B4-BE49-F238E27FC236}">
                  <a16:creationId xmlns:a16="http://schemas.microsoft.com/office/drawing/2014/main" id="{D267B6AD-80AD-1523-945B-1AB64EB03CF7}"/>
                </a:ext>
              </a:extLst>
            </p:cNvPr>
            <p:cNvSpPr/>
            <p:nvPr/>
          </p:nvSpPr>
          <p:spPr>
            <a:xfrm>
              <a:off x="2962275" y="1706563"/>
              <a:ext cx="4734890" cy="1722437"/>
            </a:xfrm>
            <a:prstGeom prst="wedgeRoundRectCallout">
              <a:avLst>
                <a:gd name="adj1" fmla="val -73272"/>
                <a:gd name="adj2" fmla="val 31268"/>
                <a:gd name="adj3" fmla="val 16667"/>
              </a:avLst>
            </a:pr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49DA68-22EE-F1C0-9069-535D4F070B8C}"/>
                </a:ext>
              </a:extLst>
            </p:cNvPr>
            <p:cNvSpPr txBox="1"/>
            <p:nvPr/>
          </p:nvSpPr>
          <p:spPr>
            <a:xfrm>
              <a:off x="3351664" y="1977926"/>
              <a:ext cx="3956111" cy="1077218"/>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Uh oh… I think there’s a problem…</a:t>
              </a:r>
            </a:p>
          </p:txBody>
        </p:sp>
      </p:grpSp>
      <p:grpSp>
        <p:nvGrpSpPr>
          <p:cNvPr id="13" name="Group 12">
            <a:extLst>
              <a:ext uri="{FF2B5EF4-FFF2-40B4-BE49-F238E27FC236}">
                <a16:creationId xmlns:a16="http://schemas.microsoft.com/office/drawing/2014/main" id="{49A6E7B5-6FC5-CBDE-2033-C51486397BEC}"/>
              </a:ext>
            </a:extLst>
          </p:cNvPr>
          <p:cNvGrpSpPr/>
          <p:nvPr/>
        </p:nvGrpSpPr>
        <p:grpSpPr>
          <a:xfrm>
            <a:off x="2940752" y="2935555"/>
            <a:ext cx="5656502" cy="1323439"/>
            <a:chOff x="2940752" y="2935555"/>
            <a:chExt cx="5656502" cy="1323439"/>
          </a:xfrm>
        </p:grpSpPr>
        <p:sp>
          <p:nvSpPr>
            <p:cNvPr id="9" name="TextBox 8">
              <a:extLst>
                <a:ext uri="{FF2B5EF4-FFF2-40B4-BE49-F238E27FC236}">
                  <a16:creationId xmlns:a16="http://schemas.microsoft.com/office/drawing/2014/main" id="{7E0006B6-A02A-6050-AA9E-7053AC90BBEF}"/>
                </a:ext>
              </a:extLst>
            </p:cNvPr>
            <p:cNvSpPr txBox="1"/>
            <p:nvPr/>
          </p:nvSpPr>
          <p:spPr>
            <a:xfrm>
              <a:off x="3752193" y="3120111"/>
              <a:ext cx="4845061"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Uniform distribution of matter has no preferred center.</a:t>
              </a:r>
            </a:p>
          </p:txBody>
        </p:sp>
        <p:sp>
          <p:nvSpPr>
            <p:cNvPr id="11" name="TextBox 10">
              <a:extLst>
                <a:ext uri="{FF2B5EF4-FFF2-40B4-BE49-F238E27FC236}">
                  <a16:creationId xmlns:a16="http://schemas.microsoft.com/office/drawing/2014/main" id="{89B74A6D-6CD7-2C51-27DA-AFD83B01391E}"/>
                </a:ext>
              </a:extLst>
            </p:cNvPr>
            <p:cNvSpPr txBox="1"/>
            <p:nvPr/>
          </p:nvSpPr>
          <p:spPr>
            <a:xfrm>
              <a:off x="2940752" y="2935555"/>
              <a:ext cx="811441" cy="1323439"/>
            </a:xfrm>
            <a:prstGeom prst="rect">
              <a:avLst/>
            </a:prstGeom>
            <a:noFill/>
          </p:spPr>
          <p:txBody>
            <a:bodyPr wrap="none" rtlCol="0">
              <a:spAutoFit/>
            </a:bodyPr>
            <a:lstStyle/>
            <a:p>
              <a:pPr algn="l"/>
              <a:r>
                <a:rPr lang="en-US" sz="8000" b="1" dirty="0">
                  <a:solidFill>
                    <a:srgbClr val="FF7E7F"/>
                  </a:solidFill>
                  <a:latin typeface="Arial Black" panose="020B0604020202020204" pitchFamily="34" charset="0"/>
                  <a:cs typeface="Arial Black" panose="020B0604020202020204" pitchFamily="34" charset="0"/>
                </a:rPr>
                <a:t>?</a:t>
              </a:r>
            </a:p>
          </p:txBody>
        </p:sp>
      </p:grpSp>
      <p:grpSp>
        <p:nvGrpSpPr>
          <p:cNvPr id="14" name="Group 13">
            <a:extLst>
              <a:ext uri="{FF2B5EF4-FFF2-40B4-BE49-F238E27FC236}">
                <a16:creationId xmlns:a16="http://schemas.microsoft.com/office/drawing/2014/main" id="{5658556F-1956-3D58-0846-EA421F749228}"/>
              </a:ext>
            </a:extLst>
          </p:cNvPr>
          <p:cNvGrpSpPr/>
          <p:nvPr/>
        </p:nvGrpSpPr>
        <p:grpSpPr>
          <a:xfrm>
            <a:off x="1939998" y="4611197"/>
            <a:ext cx="6289602" cy="1323439"/>
            <a:chOff x="1939998" y="4611197"/>
            <a:chExt cx="6289602" cy="1323439"/>
          </a:xfrm>
        </p:grpSpPr>
        <p:sp>
          <p:nvSpPr>
            <p:cNvPr id="10" name="TextBox 9">
              <a:extLst>
                <a:ext uri="{FF2B5EF4-FFF2-40B4-BE49-F238E27FC236}">
                  <a16:creationId xmlns:a16="http://schemas.microsoft.com/office/drawing/2014/main" id="{853D5DBC-B1C2-34AA-26DF-05753EB4A28D}"/>
                </a:ext>
              </a:extLst>
            </p:cNvPr>
            <p:cNvSpPr txBox="1"/>
            <p:nvPr/>
          </p:nvSpPr>
          <p:spPr>
            <a:xfrm>
              <a:off x="2731554" y="4857419"/>
              <a:ext cx="5498046" cy="83099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Gravitational force is indeterminate.</a:t>
              </a:r>
            </a:p>
            <a:p>
              <a:pPr algn="l"/>
              <a:r>
                <a:rPr lang="en-US" sz="2000" dirty="0">
                  <a:latin typeface="Times New Roman" panose="02020603050405020304" pitchFamily="18" charset="0"/>
                  <a:cs typeface="Times New Roman" panose="02020603050405020304" pitchFamily="18" charset="0"/>
                </a:rPr>
                <a:t>Energy is indeterminate.</a:t>
              </a:r>
            </a:p>
          </p:txBody>
        </p:sp>
        <p:sp>
          <p:nvSpPr>
            <p:cNvPr id="12" name="TextBox 11">
              <a:extLst>
                <a:ext uri="{FF2B5EF4-FFF2-40B4-BE49-F238E27FC236}">
                  <a16:creationId xmlns:a16="http://schemas.microsoft.com/office/drawing/2014/main" id="{93D2F855-6D7B-2A75-A528-08BCEDC056BF}"/>
                </a:ext>
              </a:extLst>
            </p:cNvPr>
            <p:cNvSpPr txBox="1"/>
            <p:nvPr/>
          </p:nvSpPr>
          <p:spPr>
            <a:xfrm>
              <a:off x="1939998" y="4611197"/>
              <a:ext cx="811441" cy="1323439"/>
            </a:xfrm>
            <a:prstGeom prst="rect">
              <a:avLst/>
            </a:prstGeom>
            <a:noFill/>
          </p:spPr>
          <p:txBody>
            <a:bodyPr wrap="none" rtlCol="0">
              <a:spAutoFit/>
            </a:bodyPr>
            <a:lstStyle/>
            <a:p>
              <a:pPr algn="l"/>
              <a:r>
                <a:rPr lang="en-US" sz="8000" b="1" dirty="0">
                  <a:solidFill>
                    <a:srgbClr val="FF7E7F"/>
                  </a:solidFill>
                  <a:latin typeface="Arial Black" panose="020B0604020202020204" pitchFamily="34" charset="0"/>
                  <a:cs typeface="Arial Black" panose="020B0604020202020204" pitchFamily="34" charset="0"/>
                </a:rPr>
                <a:t>?</a:t>
              </a:r>
            </a:p>
          </p:txBody>
        </p:sp>
      </p:grpSp>
    </p:spTree>
    <p:extLst>
      <p:ext uri="{BB962C8B-B14F-4D97-AF65-F5344CB8AC3E}">
        <p14:creationId xmlns:p14="http://schemas.microsoft.com/office/powerpoint/2010/main" val="422507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02A1-5A65-1710-5C22-3097FFBFBFEC}"/>
              </a:ext>
            </a:extLst>
          </p:cNvPr>
          <p:cNvSpPr>
            <a:spLocks noGrp="1"/>
          </p:cNvSpPr>
          <p:nvPr>
            <p:ph type="title"/>
          </p:nvPr>
        </p:nvSpPr>
        <p:spPr>
          <a:xfrm>
            <a:off x="628650" y="365127"/>
            <a:ext cx="7886700" cy="687378"/>
          </a:xfrm>
        </p:spPr>
        <p:txBody>
          <a:bodyPr>
            <a:normAutofit fontScale="90000"/>
          </a:bodyPr>
          <a:lstStyle/>
          <a:p>
            <a:r>
              <a:rPr lang="en-US" dirty="0"/>
              <a:t> Milne’s answer</a:t>
            </a:r>
          </a:p>
        </p:txBody>
      </p:sp>
      <p:sp>
        <p:nvSpPr>
          <p:cNvPr id="3" name="Content Placeholder 2">
            <a:extLst>
              <a:ext uri="{FF2B5EF4-FFF2-40B4-BE49-F238E27FC236}">
                <a16:creationId xmlns:a16="http://schemas.microsoft.com/office/drawing/2014/main" id="{C9826056-1D79-F193-B7F6-1F07BA861A49}"/>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87F8D0E3-7AB1-3FA6-B46A-84EDA8E56F93}"/>
              </a:ext>
            </a:extLst>
          </p:cNvPr>
          <p:cNvSpPr>
            <a:spLocks noGrp="1"/>
          </p:cNvSpPr>
          <p:nvPr>
            <p:ph type="sldNum" sz="quarter" idx="12"/>
          </p:nvPr>
        </p:nvSpPr>
        <p:spPr/>
        <p:txBody>
          <a:bodyPr/>
          <a:lstStyle/>
          <a:p>
            <a:fld id="{B9304382-F642-5846-B397-678ADB7FD52A}" type="slidenum">
              <a:rPr lang="en-US" smtClean="0"/>
              <a:t>23</a:t>
            </a:fld>
            <a:endParaRPr lang="en-US"/>
          </a:p>
        </p:txBody>
      </p:sp>
      <p:pic>
        <p:nvPicPr>
          <p:cNvPr id="6" name="Picture 5">
            <a:extLst>
              <a:ext uri="{FF2B5EF4-FFF2-40B4-BE49-F238E27FC236}">
                <a16:creationId xmlns:a16="http://schemas.microsoft.com/office/drawing/2014/main" id="{37704EEC-D54D-C1E2-9658-BCA11EFADE79}"/>
              </a:ext>
            </a:extLst>
          </p:cNvPr>
          <p:cNvPicPr>
            <a:picLocks noChangeAspect="1"/>
          </p:cNvPicPr>
          <p:nvPr/>
        </p:nvPicPr>
        <p:blipFill>
          <a:blip r:embed="rId2"/>
          <a:stretch>
            <a:fillRect/>
          </a:stretch>
        </p:blipFill>
        <p:spPr>
          <a:xfrm>
            <a:off x="359323" y="1141496"/>
            <a:ext cx="6183318" cy="5033332"/>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6B7C4F91-4FF5-C288-10FC-9A958B448A2C}"/>
              </a:ext>
            </a:extLst>
          </p:cNvPr>
          <p:cNvGrpSpPr/>
          <p:nvPr/>
        </p:nvGrpSpPr>
        <p:grpSpPr>
          <a:xfrm>
            <a:off x="662152" y="3310759"/>
            <a:ext cx="8136448" cy="3058510"/>
            <a:chOff x="662152" y="3310759"/>
            <a:chExt cx="8136448" cy="3058510"/>
          </a:xfrm>
        </p:grpSpPr>
        <p:sp>
          <p:nvSpPr>
            <p:cNvPr id="7" name="TextBox 6">
              <a:extLst>
                <a:ext uri="{FF2B5EF4-FFF2-40B4-BE49-F238E27FC236}">
                  <a16:creationId xmlns:a16="http://schemas.microsoft.com/office/drawing/2014/main" id="{496E72BD-3F7A-DE45-1830-FCB1B2AD90F6}"/>
                </a:ext>
              </a:extLst>
            </p:cNvPr>
            <p:cNvSpPr txBox="1"/>
            <p:nvPr/>
          </p:nvSpPr>
          <p:spPr>
            <a:xfrm>
              <a:off x="6845470" y="3497172"/>
              <a:ext cx="1953130" cy="2677656"/>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Hubble law expansion has no preferred center.</a:t>
              </a:r>
            </a:p>
            <a:p>
              <a:pPr algn="l"/>
              <a:endParaRPr lang="en-US" sz="2400" dirty="0">
                <a:latin typeface="Times New Roman" panose="02020603050405020304" pitchFamily="18" charset="0"/>
                <a:cs typeface="Times New Roman" panose="02020603050405020304" pitchFamily="18" charset="0"/>
              </a:endParaRPr>
            </a:p>
            <a:p>
              <a:pPr algn="l"/>
              <a:r>
                <a:rPr lang="en-US" sz="2400" dirty="0">
                  <a:latin typeface="Times New Roman" panose="02020603050405020304" pitchFamily="18" charset="0"/>
                  <a:cs typeface="Times New Roman" panose="02020603050405020304" pitchFamily="18" charset="0"/>
                </a:rPr>
                <a:t>It is homogeneous.</a:t>
              </a:r>
            </a:p>
          </p:txBody>
        </p:sp>
        <p:sp>
          <p:nvSpPr>
            <p:cNvPr id="8" name="Freeform 7">
              <a:extLst>
                <a:ext uri="{FF2B5EF4-FFF2-40B4-BE49-F238E27FC236}">
                  <a16:creationId xmlns:a16="http://schemas.microsoft.com/office/drawing/2014/main" id="{52C9C7CE-035B-260D-48AA-B1CD5234D7F9}"/>
                </a:ext>
              </a:extLst>
            </p:cNvPr>
            <p:cNvSpPr/>
            <p:nvPr/>
          </p:nvSpPr>
          <p:spPr>
            <a:xfrm>
              <a:off x="662152" y="3310759"/>
              <a:ext cx="8050924" cy="3058510"/>
            </a:xfrm>
            <a:custGeom>
              <a:avLst/>
              <a:gdLst>
                <a:gd name="connsiteX0" fmla="*/ 0 w 8050924"/>
                <a:gd name="connsiteY0" fmla="*/ 557048 h 3058510"/>
                <a:gd name="connsiteX1" fmla="*/ 52551 w 8050924"/>
                <a:gd name="connsiteY1" fmla="*/ 557048 h 3058510"/>
                <a:gd name="connsiteX2" fmla="*/ 7945820 w 8050924"/>
                <a:gd name="connsiteY2" fmla="*/ 0 h 3058510"/>
                <a:gd name="connsiteX3" fmla="*/ 8050924 w 8050924"/>
                <a:gd name="connsiteY3" fmla="*/ 3058510 h 3058510"/>
                <a:gd name="connsiteX4" fmla="*/ 73572 w 8050924"/>
                <a:gd name="connsiteY4" fmla="*/ 2354317 h 3058510"/>
                <a:gd name="connsiteX5" fmla="*/ 0 w 8050924"/>
                <a:gd name="connsiteY5" fmla="*/ 557048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0924" h="3058510">
                  <a:moveTo>
                    <a:pt x="0" y="557048"/>
                  </a:moveTo>
                  <a:lnTo>
                    <a:pt x="52551" y="557048"/>
                  </a:lnTo>
                  <a:lnTo>
                    <a:pt x="7945820" y="0"/>
                  </a:lnTo>
                  <a:lnTo>
                    <a:pt x="8050924" y="3058510"/>
                  </a:lnTo>
                  <a:lnTo>
                    <a:pt x="73572" y="2354317"/>
                  </a:lnTo>
                  <a:lnTo>
                    <a:pt x="0" y="557048"/>
                  </a:lnTo>
                  <a:close/>
                </a:path>
              </a:pathLst>
            </a:custGeom>
            <a:solidFill>
              <a:srgbClr val="00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11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C1B2F-47CA-7443-F5BE-6321BBA4E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4FAE9-ABD1-D8A7-4773-6809EF432D28}"/>
              </a:ext>
            </a:extLst>
          </p:cNvPr>
          <p:cNvSpPr>
            <a:spLocks noGrp="1"/>
          </p:cNvSpPr>
          <p:nvPr>
            <p:ph type="title"/>
          </p:nvPr>
        </p:nvSpPr>
        <p:spPr>
          <a:xfrm>
            <a:off x="628649" y="365127"/>
            <a:ext cx="7980091" cy="580804"/>
          </a:xfrm>
        </p:spPr>
        <p:txBody>
          <a:bodyPr>
            <a:normAutofit fontScale="90000"/>
          </a:bodyPr>
          <a:lstStyle/>
          <a:p>
            <a:r>
              <a:rPr lang="en-US" dirty="0"/>
              <a:t>Homogeneity of Hubble expansion </a:t>
            </a:r>
          </a:p>
        </p:txBody>
      </p:sp>
      <p:pic>
        <p:nvPicPr>
          <p:cNvPr id="6" name="Content Placeholder 5">
            <a:extLst>
              <a:ext uri="{FF2B5EF4-FFF2-40B4-BE49-F238E27FC236}">
                <a16:creationId xmlns:a16="http://schemas.microsoft.com/office/drawing/2014/main" id="{380277E3-CC73-A67B-72FD-9BD8A97C5526}"/>
              </a:ext>
            </a:extLst>
          </p:cNvPr>
          <p:cNvPicPr>
            <a:picLocks noGrp="1" noChangeAspect="1"/>
          </p:cNvPicPr>
          <p:nvPr>
            <p:ph idx="1"/>
          </p:nvPr>
        </p:nvPicPr>
        <p:blipFill>
          <a:blip r:embed="rId2"/>
          <a:stretch>
            <a:fillRect/>
          </a:stretch>
        </p:blipFill>
        <p:spPr>
          <a:xfrm>
            <a:off x="119856" y="6811963"/>
            <a:ext cx="46037" cy="46037"/>
          </a:xfrm>
        </p:spPr>
      </p:pic>
      <p:sp>
        <p:nvSpPr>
          <p:cNvPr id="4" name="Slide Number Placeholder 3">
            <a:extLst>
              <a:ext uri="{FF2B5EF4-FFF2-40B4-BE49-F238E27FC236}">
                <a16:creationId xmlns:a16="http://schemas.microsoft.com/office/drawing/2014/main" id="{3A8EB81C-A057-C534-912E-005D548C8BFA}"/>
              </a:ext>
            </a:extLst>
          </p:cNvPr>
          <p:cNvSpPr>
            <a:spLocks noGrp="1"/>
          </p:cNvSpPr>
          <p:nvPr>
            <p:ph type="sldNum" sz="quarter" idx="12"/>
          </p:nvPr>
        </p:nvSpPr>
        <p:spPr/>
        <p:txBody>
          <a:bodyPr/>
          <a:lstStyle/>
          <a:p>
            <a:fld id="{B9304382-F642-5846-B397-678ADB7FD52A}" type="slidenum">
              <a:rPr lang="en-US" smtClean="0"/>
              <a:t>24</a:t>
            </a:fld>
            <a:endParaRPr lang="en-US"/>
          </a:p>
        </p:txBody>
      </p:sp>
      <p:pic>
        <p:nvPicPr>
          <p:cNvPr id="12" name="Picture 11">
            <a:extLst>
              <a:ext uri="{FF2B5EF4-FFF2-40B4-BE49-F238E27FC236}">
                <a16:creationId xmlns:a16="http://schemas.microsoft.com/office/drawing/2014/main" id="{1B446AC6-2B67-0283-3BDF-6D2CF6EAA2A3}"/>
              </a:ext>
            </a:extLst>
          </p:cNvPr>
          <p:cNvPicPr>
            <a:picLocks noChangeAspect="1"/>
          </p:cNvPicPr>
          <p:nvPr/>
        </p:nvPicPr>
        <p:blipFill>
          <a:blip r:embed="rId2"/>
          <a:stretch>
            <a:fillRect/>
          </a:stretch>
        </p:blipFill>
        <p:spPr>
          <a:xfrm>
            <a:off x="628649" y="1235866"/>
            <a:ext cx="3691054" cy="369105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C73FF7-5996-9D5D-75BD-F1730D302080}"/>
                  </a:ext>
                </a:extLst>
              </p:cNvPr>
              <p:cNvSpPr txBox="1"/>
              <p:nvPr/>
            </p:nvSpPr>
            <p:spPr>
              <a:xfrm>
                <a:off x="4939862" y="3218027"/>
                <a:ext cx="3089307" cy="2274149"/>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Expansion governed by</a:t>
                </a:r>
              </a:p>
              <a:p>
                <a:pPr algn="l"/>
                <a:endParaRPr lang="en-US" sz="1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1" i="0">
                          <a:latin typeface="Cambria Math" panose="02040503050406030204" pitchFamily="18" charset="0"/>
                        </a:rPr>
                        <m:t>𝐯</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3</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b="1" i="0">
                              <a:latin typeface="Cambria Math" panose="02040503050406030204" pitchFamily="18" charset="0"/>
                            </a:rPr>
                            <m:t>𝐫</m:t>
                          </m:r>
                        </m:num>
                        <m:den>
                          <m:r>
                            <a:rPr lang="en-US" sz="2400" i="1">
                              <a:latin typeface="Cambria Math" panose="02040503050406030204" pitchFamily="18" charset="0"/>
                            </a:rPr>
                            <m:t>𝑡</m:t>
                          </m:r>
                        </m:den>
                      </m:f>
                    </m:oMath>
                  </m:oMathPara>
                </a14:m>
                <a:endParaRPr lang="en-US" sz="2400" dirty="0">
                  <a:latin typeface="Times New Roman" panose="02020603050405020304" pitchFamily="18" charset="0"/>
                </a:endParaRPr>
              </a:p>
              <a:p>
                <a:endParaRPr lang="en-US" sz="1200" dirty="0">
                  <a:latin typeface="Times New Roman" panose="02020603050405020304" pitchFamily="18" charset="0"/>
                </a:endParaRPr>
              </a:p>
              <a:p>
                <a:pPr algn="ct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𝑑</m:t>
                        </m:r>
                        <m:r>
                          <a:rPr lang="en-US" sz="3200" b="1" i="0">
                            <a:latin typeface="Cambria Math" panose="02040503050406030204" pitchFamily="18" charset="0"/>
                          </a:rPr>
                          <m:t>𝐯</m:t>
                        </m:r>
                      </m:num>
                      <m:den>
                        <m:r>
                          <a:rPr lang="en-US" sz="3200" i="1">
                            <a:latin typeface="Cambria Math" panose="02040503050406030204" pitchFamily="18" charset="0"/>
                          </a:rPr>
                          <m:t>𝑑𝑡</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9</m:t>
                        </m:r>
                      </m:den>
                    </m:f>
                    <m:f>
                      <m:fPr>
                        <m:ctrlPr>
                          <a:rPr lang="en-US" sz="3200" i="1">
                            <a:latin typeface="Cambria Math" panose="02040503050406030204" pitchFamily="18" charset="0"/>
                          </a:rPr>
                        </m:ctrlPr>
                      </m:fPr>
                      <m:num>
                        <m:r>
                          <a:rPr lang="en-US" sz="3200" b="1" i="0">
                            <a:latin typeface="Cambria Math" panose="02040503050406030204" pitchFamily="18" charset="0"/>
                          </a:rPr>
                          <m:t>𝐫</m:t>
                        </m:r>
                      </m:num>
                      <m:den>
                        <m:sSup>
                          <m:sSupPr>
                            <m:ctrlPr>
                              <a:rPr lang="en-US" sz="3200" i="1">
                                <a:latin typeface="Cambria Math" panose="02040503050406030204" pitchFamily="18" charset="0"/>
                              </a:rPr>
                            </m:ctrlPr>
                          </m:sSupPr>
                          <m:e>
                            <m:r>
                              <a:rPr lang="en-US" sz="3200" i="1">
                                <a:latin typeface="Cambria Math" panose="02040503050406030204" pitchFamily="18" charset="0"/>
                              </a:rPr>
                              <m:t>𝑡</m:t>
                            </m:r>
                          </m:e>
                          <m:sup>
                            <m:r>
                              <a:rPr lang="en-US" sz="3200" i="1">
                                <a:latin typeface="Cambria Math" panose="02040503050406030204" pitchFamily="18" charset="0"/>
                              </a:rPr>
                              <m:t>2</m:t>
                            </m:r>
                          </m:sup>
                        </m:sSup>
                      </m:den>
                    </m:f>
                  </m:oMath>
                </a14:m>
                <a:r>
                  <a:rPr lang="en-US" sz="3200" dirty="0">
                    <a:effectLst/>
                  </a:rPr>
                  <a:t> </a:t>
                </a:r>
                <a:endParaRPr lang="en-US" sz="32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4C73FF7-5996-9D5D-75BD-F1730D302080}"/>
                  </a:ext>
                </a:extLst>
              </p:cNvPr>
              <p:cNvSpPr txBox="1">
                <a:spLocks noRot="1" noChangeAspect="1" noMove="1" noResize="1" noEditPoints="1" noAdjustHandles="1" noChangeArrowheads="1" noChangeShapeType="1" noTextEdit="1"/>
              </p:cNvSpPr>
              <p:nvPr/>
            </p:nvSpPr>
            <p:spPr>
              <a:xfrm>
                <a:off x="4939862" y="3218027"/>
                <a:ext cx="3089307" cy="2274149"/>
              </a:xfrm>
              <a:prstGeom prst="rect">
                <a:avLst/>
              </a:prstGeom>
              <a:blipFill>
                <a:blip r:embed="rId3"/>
                <a:stretch>
                  <a:fillRect l="-2857" t="-2222" r="-204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71FE229B-3B09-3544-45D9-550DB1D729B5}"/>
              </a:ext>
            </a:extLst>
          </p:cNvPr>
          <p:cNvGrpSpPr/>
          <p:nvPr/>
        </p:nvGrpSpPr>
        <p:grpSpPr>
          <a:xfrm>
            <a:off x="1156138" y="3331778"/>
            <a:ext cx="3594538" cy="2828965"/>
            <a:chOff x="1156138" y="3331778"/>
            <a:chExt cx="3594538" cy="2828965"/>
          </a:xfrm>
        </p:grpSpPr>
        <p:sp>
          <p:nvSpPr>
            <p:cNvPr id="10" name="Freeform 9">
              <a:extLst>
                <a:ext uri="{FF2B5EF4-FFF2-40B4-BE49-F238E27FC236}">
                  <a16:creationId xmlns:a16="http://schemas.microsoft.com/office/drawing/2014/main" id="{72C26250-F9F0-A2B9-F7CF-D690B910FA20}"/>
                </a:ext>
              </a:extLst>
            </p:cNvPr>
            <p:cNvSpPr/>
            <p:nvPr/>
          </p:nvSpPr>
          <p:spPr>
            <a:xfrm>
              <a:off x="1156138" y="3331778"/>
              <a:ext cx="3594538" cy="2827283"/>
            </a:xfrm>
            <a:custGeom>
              <a:avLst/>
              <a:gdLst>
                <a:gd name="connsiteX0" fmla="*/ 1187669 w 3594538"/>
                <a:gd name="connsiteY0" fmla="*/ 0 h 2753710"/>
                <a:gd name="connsiteX1" fmla="*/ 0 w 3594538"/>
                <a:gd name="connsiteY1" fmla="*/ 2753710 h 2753710"/>
                <a:gd name="connsiteX2" fmla="*/ 3594538 w 3594538"/>
                <a:gd name="connsiteY2" fmla="*/ 2711669 h 2753710"/>
                <a:gd name="connsiteX3" fmla="*/ 1187669 w 3594538"/>
                <a:gd name="connsiteY3" fmla="*/ 0 h 2753710"/>
                <a:gd name="connsiteX0" fmla="*/ 1334814 w 3594538"/>
                <a:gd name="connsiteY0" fmla="*/ 0 h 2827283"/>
                <a:gd name="connsiteX1" fmla="*/ 0 w 3594538"/>
                <a:gd name="connsiteY1" fmla="*/ 2827283 h 2827283"/>
                <a:gd name="connsiteX2" fmla="*/ 3594538 w 3594538"/>
                <a:gd name="connsiteY2" fmla="*/ 2785242 h 2827283"/>
                <a:gd name="connsiteX3" fmla="*/ 1334814 w 3594538"/>
                <a:gd name="connsiteY3" fmla="*/ 0 h 2827283"/>
              </a:gdLst>
              <a:ahLst/>
              <a:cxnLst>
                <a:cxn ang="0">
                  <a:pos x="connsiteX0" y="connsiteY0"/>
                </a:cxn>
                <a:cxn ang="0">
                  <a:pos x="connsiteX1" y="connsiteY1"/>
                </a:cxn>
                <a:cxn ang="0">
                  <a:pos x="connsiteX2" y="connsiteY2"/>
                </a:cxn>
                <a:cxn ang="0">
                  <a:pos x="connsiteX3" y="connsiteY3"/>
                </a:cxn>
              </a:cxnLst>
              <a:rect l="l" t="t" r="r" b="b"/>
              <a:pathLst>
                <a:path w="3594538" h="2827283">
                  <a:moveTo>
                    <a:pt x="1334814" y="0"/>
                  </a:moveTo>
                  <a:lnTo>
                    <a:pt x="0" y="2827283"/>
                  </a:lnTo>
                  <a:lnTo>
                    <a:pt x="3594538" y="2785242"/>
                  </a:lnTo>
                  <a:lnTo>
                    <a:pt x="1334814" y="0"/>
                  </a:lnTo>
                  <a:close/>
                </a:path>
              </a:pathLst>
            </a:custGeom>
            <a:solidFill>
              <a:srgbClr val="7DB1FF">
                <a:alpha val="6941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18F808D-D6D3-1E0B-CA43-E02673528668}"/>
                </a:ext>
              </a:extLst>
            </p:cNvPr>
            <p:cNvSpPr txBox="1"/>
            <p:nvPr/>
          </p:nvSpPr>
          <p:spPr>
            <a:xfrm>
              <a:off x="1345324" y="5083525"/>
              <a:ext cx="3132083" cy="1077218"/>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First frame of reference </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puts blue galaxy at center at rest</a:t>
              </a:r>
            </a:p>
            <a:p>
              <a:pPr algn="ctr"/>
              <a:r>
                <a:rPr lang="en-US"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 = 0   </a:t>
              </a:r>
              <a:r>
                <a:rPr lang="en-US"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a:t>
              </a:r>
              <a:r>
                <a:rPr lang="en-US" sz="2800" dirty="0">
                  <a:latin typeface="Times New Roman" panose="02020603050405020304" pitchFamily="18" charset="0"/>
                  <a:cs typeface="Times New Roman" panose="02020603050405020304" pitchFamily="18" charset="0"/>
                </a:rPr>
                <a:t> = 0</a:t>
              </a:r>
            </a:p>
          </p:txBody>
        </p:sp>
      </p:grpSp>
      <p:grpSp>
        <p:nvGrpSpPr>
          <p:cNvPr id="14" name="Group 13">
            <a:extLst>
              <a:ext uri="{FF2B5EF4-FFF2-40B4-BE49-F238E27FC236}">
                <a16:creationId xmlns:a16="http://schemas.microsoft.com/office/drawing/2014/main" id="{8BD982E6-C3B1-0291-28CC-2DA2EDF48769}"/>
              </a:ext>
            </a:extLst>
          </p:cNvPr>
          <p:cNvGrpSpPr/>
          <p:nvPr/>
        </p:nvGrpSpPr>
        <p:grpSpPr>
          <a:xfrm>
            <a:off x="3037489" y="1758462"/>
            <a:ext cx="5129049" cy="1102364"/>
            <a:chOff x="3037489" y="1758462"/>
            <a:chExt cx="5129049" cy="1102364"/>
          </a:xfrm>
        </p:grpSpPr>
        <p:sp>
          <p:nvSpPr>
            <p:cNvPr id="13" name="Freeform 12">
              <a:extLst>
                <a:ext uri="{FF2B5EF4-FFF2-40B4-BE49-F238E27FC236}">
                  <a16:creationId xmlns:a16="http://schemas.microsoft.com/office/drawing/2014/main" id="{FBCB3B30-DD87-45FB-5425-05F59D5067C8}"/>
                </a:ext>
              </a:extLst>
            </p:cNvPr>
            <p:cNvSpPr/>
            <p:nvPr/>
          </p:nvSpPr>
          <p:spPr>
            <a:xfrm>
              <a:off x="3037489" y="1758462"/>
              <a:ext cx="4991679" cy="1093076"/>
            </a:xfrm>
            <a:custGeom>
              <a:avLst/>
              <a:gdLst>
                <a:gd name="connsiteX0" fmla="*/ 0 w 4435366"/>
                <a:gd name="connsiteY0" fmla="*/ 830317 h 1093076"/>
                <a:gd name="connsiteX1" fmla="*/ 4435366 w 4435366"/>
                <a:gd name="connsiteY1" fmla="*/ 0 h 1093076"/>
                <a:gd name="connsiteX2" fmla="*/ 4361793 w 4435366"/>
                <a:gd name="connsiteY2" fmla="*/ 1093076 h 1093076"/>
                <a:gd name="connsiteX3" fmla="*/ 0 w 4435366"/>
                <a:gd name="connsiteY3" fmla="*/ 830317 h 1093076"/>
              </a:gdLst>
              <a:ahLst/>
              <a:cxnLst>
                <a:cxn ang="0">
                  <a:pos x="connsiteX0" y="connsiteY0"/>
                </a:cxn>
                <a:cxn ang="0">
                  <a:pos x="connsiteX1" y="connsiteY1"/>
                </a:cxn>
                <a:cxn ang="0">
                  <a:pos x="connsiteX2" y="connsiteY2"/>
                </a:cxn>
                <a:cxn ang="0">
                  <a:pos x="connsiteX3" y="connsiteY3"/>
                </a:cxn>
              </a:cxnLst>
              <a:rect l="l" t="t" r="r" b="b"/>
              <a:pathLst>
                <a:path w="4435366" h="1093076">
                  <a:moveTo>
                    <a:pt x="0" y="830317"/>
                  </a:moveTo>
                  <a:lnTo>
                    <a:pt x="4435366" y="0"/>
                  </a:lnTo>
                  <a:lnTo>
                    <a:pt x="4361793" y="1093076"/>
                  </a:lnTo>
                  <a:lnTo>
                    <a:pt x="0" y="830317"/>
                  </a:lnTo>
                  <a:close/>
                </a:path>
              </a:pathLst>
            </a:custGeom>
            <a:solidFill>
              <a:srgbClr val="9BFF9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B2AA75-E958-8A89-5BC8-5B288A5EE051}"/>
                </a:ext>
              </a:extLst>
            </p:cNvPr>
            <p:cNvSpPr txBox="1"/>
            <p:nvPr/>
          </p:nvSpPr>
          <p:spPr>
            <a:xfrm>
              <a:off x="4572000" y="2029829"/>
              <a:ext cx="3594538" cy="830997"/>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Green galaxy at position </a:t>
              </a:r>
              <a:r>
                <a:rPr lang="en-US" sz="2400" b="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has velocity of recession </a:t>
              </a:r>
              <a:r>
                <a:rPr lang="en-US" sz="2400" b="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52792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81A964C-C911-9DE7-B227-1BD0ED49141A}"/>
              </a:ext>
            </a:extLst>
          </p:cNvPr>
          <p:cNvPicPr>
            <a:picLocks noChangeAspect="1"/>
          </p:cNvPicPr>
          <p:nvPr/>
        </p:nvPicPr>
        <p:blipFill>
          <a:blip r:embed="rId2"/>
          <a:stretch>
            <a:fillRect/>
          </a:stretch>
        </p:blipFill>
        <p:spPr>
          <a:xfrm>
            <a:off x="271298" y="1031428"/>
            <a:ext cx="3691054" cy="3691054"/>
          </a:xfrm>
          <a:prstGeom prst="rect">
            <a:avLst/>
          </a:prstGeom>
        </p:spPr>
      </p:pic>
      <p:sp>
        <p:nvSpPr>
          <p:cNvPr id="2" name="Title 1">
            <a:extLst>
              <a:ext uri="{FF2B5EF4-FFF2-40B4-BE49-F238E27FC236}">
                <a16:creationId xmlns:a16="http://schemas.microsoft.com/office/drawing/2014/main" id="{BCDFB6B1-CA6F-BBF7-BF62-0652E1DAB162}"/>
              </a:ext>
            </a:extLst>
          </p:cNvPr>
          <p:cNvSpPr>
            <a:spLocks noGrp="1"/>
          </p:cNvSpPr>
          <p:nvPr>
            <p:ph type="title"/>
          </p:nvPr>
        </p:nvSpPr>
        <p:spPr>
          <a:xfrm>
            <a:off x="224602" y="192162"/>
            <a:ext cx="7980091" cy="580804"/>
          </a:xfrm>
        </p:spPr>
        <p:txBody>
          <a:bodyPr>
            <a:noAutofit/>
          </a:bodyPr>
          <a:lstStyle/>
          <a:p>
            <a:r>
              <a:rPr lang="en-US" sz="3600" dirty="0"/>
              <a:t>Transform to See Homogeneity </a:t>
            </a:r>
          </a:p>
        </p:txBody>
      </p:sp>
      <p:pic>
        <p:nvPicPr>
          <p:cNvPr id="6" name="Content Placeholder 5">
            <a:extLst>
              <a:ext uri="{FF2B5EF4-FFF2-40B4-BE49-F238E27FC236}">
                <a16:creationId xmlns:a16="http://schemas.microsoft.com/office/drawing/2014/main" id="{5D3E1B4A-7A88-4ADF-0270-BE417331CAEB}"/>
              </a:ext>
            </a:extLst>
          </p:cNvPr>
          <p:cNvPicPr>
            <a:picLocks noGrp="1" noChangeAspect="1"/>
          </p:cNvPicPr>
          <p:nvPr>
            <p:ph idx="1"/>
          </p:nvPr>
        </p:nvPicPr>
        <p:blipFill>
          <a:blip r:embed="rId2"/>
          <a:stretch>
            <a:fillRect/>
          </a:stretch>
        </p:blipFill>
        <p:spPr>
          <a:xfrm>
            <a:off x="119856" y="6811963"/>
            <a:ext cx="46037" cy="46037"/>
          </a:xfrm>
        </p:spPr>
      </p:pic>
      <p:sp>
        <p:nvSpPr>
          <p:cNvPr id="4" name="Slide Number Placeholder 3">
            <a:extLst>
              <a:ext uri="{FF2B5EF4-FFF2-40B4-BE49-F238E27FC236}">
                <a16:creationId xmlns:a16="http://schemas.microsoft.com/office/drawing/2014/main" id="{89C4D5CF-7162-70A7-8BF3-7E44DD81ABAC}"/>
              </a:ext>
            </a:extLst>
          </p:cNvPr>
          <p:cNvSpPr>
            <a:spLocks noGrp="1"/>
          </p:cNvSpPr>
          <p:nvPr>
            <p:ph type="sldNum" sz="quarter" idx="12"/>
          </p:nvPr>
        </p:nvSpPr>
        <p:spPr/>
        <p:txBody>
          <a:bodyPr/>
          <a:lstStyle/>
          <a:p>
            <a:fld id="{B9304382-F642-5846-B397-678ADB7FD52A}" type="slidenum">
              <a:rPr lang="en-US" smtClean="0"/>
              <a:t>25</a:t>
            </a:fld>
            <a:endParaRPr lang="en-US"/>
          </a:p>
        </p:txBody>
      </p:sp>
      <p:pic>
        <p:nvPicPr>
          <p:cNvPr id="8" name="Picture 7">
            <a:extLst>
              <a:ext uri="{FF2B5EF4-FFF2-40B4-BE49-F238E27FC236}">
                <a16:creationId xmlns:a16="http://schemas.microsoft.com/office/drawing/2014/main" id="{BA2CF829-F442-E316-6089-D17B86AD2AEE}"/>
              </a:ext>
            </a:extLst>
          </p:cNvPr>
          <p:cNvPicPr>
            <a:picLocks noChangeAspect="1"/>
          </p:cNvPicPr>
          <p:nvPr/>
        </p:nvPicPr>
        <p:blipFill>
          <a:blip r:embed="rId3"/>
          <a:stretch>
            <a:fillRect/>
          </a:stretch>
        </p:blipFill>
        <p:spPr>
          <a:xfrm>
            <a:off x="271297" y="1031427"/>
            <a:ext cx="3691055" cy="3691055"/>
          </a:xfrm>
          <a:prstGeom prst="rect">
            <a:avLst/>
          </a:prstGeom>
        </p:spPr>
      </p:pic>
      <p:sp>
        <p:nvSpPr>
          <p:cNvPr id="3" name="TextBox 2">
            <a:extLst>
              <a:ext uri="{FF2B5EF4-FFF2-40B4-BE49-F238E27FC236}">
                <a16:creationId xmlns:a16="http://schemas.microsoft.com/office/drawing/2014/main" id="{B6838124-041A-2770-8A28-7EBFDFE09989}"/>
              </a:ext>
            </a:extLst>
          </p:cNvPr>
          <p:cNvSpPr txBox="1"/>
          <p:nvPr/>
        </p:nvSpPr>
        <p:spPr>
          <a:xfrm>
            <a:off x="397421" y="4866289"/>
            <a:ext cx="3060482" cy="163121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In new frame, defined as</a:t>
            </a:r>
          </a:p>
          <a:p>
            <a:r>
              <a:rPr lang="en-US" sz="2000" b="1" dirty="0">
                <a:latin typeface="Times New Roman" panose="02020603050405020304" pitchFamily="18" charset="0"/>
                <a:cs typeface="Times New Roman" panose="02020603050405020304" pitchFamily="18" charset="0"/>
              </a:rPr>
              <a:t>r’ = r</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with galaxy speeds </a:t>
            </a:r>
            <a:r>
              <a:rPr lang="en-US" sz="2000" b="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a:t>
            </a:r>
          </a:p>
          <a:p>
            <a:pPr algn="l"/>
            <a:r>
              <a:rPr lang="en-US" sz="2000" dirty="0">
                <a:latin typeface="Times New Roman" panose="02020603050405020304" pitchFamily="18" charset="0"/>
                <a:cs typeface="Times New Roman" panose="02020603050405020304" pitchFamily="18" charset="0"/>
              </a:rPr>
              <a:t>green galaxy has</a:t>
            </a:r>
          </a:p>
          <a:p>
            <a:pPr algn="l"/>
            <a:r>
              <a:rPr lang="en-US" sz="2000" b="1" dirty="0">
                <a:latin typeface="Times New Roman" panose="02020603050405020304" pitchFamily="18" charset="0"/>
                <a:cs typeface="Times New Roman" panose="02020603050405020304" pitchFamily="18" charset="0"/>
              </a:rPr>
              <a:t>r’ =  </a:t>
            </a:r>
            <a:r>
              <a:rPr lang="en-US" sz="2000" dirty="0">
                <a:latin typeface="Times New Roman" panose="02020603050405020304" pitchFamily="18" charset="0"/>
                <a:cs typeface="Times New Roman" panose="02020603050405020304" pitchFamily="18" charset="0"/>
              </a:rPr>
              <a:t>0   </a:t>
            </a:r>
            <a:r>
              <a:rPr lang="en-US" sz="2000" b="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 0</a:t>
            </a:r>
            <a:endParaRPr lang="en-US" sz="2000" b="1"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AB70859E-F911-AFF7-1800-3FA43E996C43}"/>
              </a:ext>
            </a:extLst>
          </p:cNvPr>
          <p:cNvGrpSpPr/>
          <p:nvPr/>
        </p:nvGrpSpPr>
        <p:grpSpPr>
          <a:xfrm>
            <a:off x="4214648" y="924910"/>
            <a:ext cx="4668266" cy="1103587"/>
            <a:chOff x="4214648" y="924910"/>
            <a:chExt cx="4668266" cy="1103587"/>
          </a:xfrm>
        </p:grpSpPr>
        <p:sp>
          <p:nvSpPr>
            <p:cNvPr id="15" name="Freeform 14">
              <a:extLst>
                <a:ext uri="{FF2B5EF4-FFF2-40B4-BE49-F238E27FC236}">
                  <a16:creationId xmlns:a16="http://schemas.microsoft.com/office/drawing/2014/main" id="{C9D69D7C-C0F5-F43F-BDC9-9BF6C31D385D}"/>
                </a:ext>
              </a:extLst>
            </p:cNvPr>
            <p:cNvSpPr/>
            <p:nvPr/>
          </p:nvSpPr>
          <p:spPr>
            <a:xfrm>
              <a:off x="4235669" y="924910"/>
              <a:ext cx="4624552" cy="1103587"/>
            </a:xfrm>
            <a:custGeom>
              <a:avLst/>
              <a:gdLst>
                <a:gd name="connsiteX0" fmla="*/ 0 w 4624552"/>
                <a:gd name="connsiteY0" fmla="*/ 0 h 1103587"/>
                <a:gd name="connsiteX1" fmla="*/ 0 w 4624552"/>
                <a:gd name="connsiteY1" fmla="*/ 0 h 1103587"/>
                <a:gd name="connsiteX2" fmla="*/ 4624552 w 4624552"/>
                <a:gd name="connsiteY2" fmla="*/ 84083 h 1103587"/>
                <a:gd name="connsiteX3" fmla="*/ 4572000 w 4624552"/>
                <a:gd name="connsiteY3" fmla="*/ 1103587 h 1103587"/>
                <a:gd name="connsiteX4" fmla="*/ 21021 w 4624552"/>
                <a:gd name="connsiteY4" fmla="*/ 1093076 h 1103587"/>
                <a:gd name="connsiteX5" fmla="*/ 0 w 4624552"/>
                <a:gd name="connsiteY5" fmla="*/ 0 h 110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4552" h="1103587">
                  <a:moveTo>
                    <a:pt x="0" y="0"/>
                  </a:moveTo>
                  <a:lnTo>
                    <a:pt x="0" y="0"/>
                  </a:lnTo>
                  <a:lnTo>
                    <a:pt x="4624552" y="84083"/>
                  </a:lnTo>
                  <a:lnTo>
                    <a:pt x="4572000" y="1103587"/>
                  </a:lnTo>
                  <a:lnTo>
                    <a:pt x="21021" y="1093076"/>
                  </a:lnTo>
                  <a:lnTo>
                    <a:pt x="0"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A3473A-C0F7-2895-1E2E-80860AEBDCD0}"/>
                    </a:ext>
                  </a:extLst>
                </p:cNvPr>
                <p:cNvSpPr txBox="1"/>
                <p:nvPr/>
              </p:nvSpPr>
              <p:spPr>
                <a:xfrm>
                  <a:off x="4214648" y="945931"/>
                  <a:ext cx="4668266" cy="1074140"/>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Expansion governed in old frame by</a:t>
                  </a:r>
                  <a:endParaRPr lang="en-US" sz="1200" dirty="0">
                    <a:latin typeface="Times New Roman" panose="02020603050405020304" pitchFamily="18" charset="0"/>
                    <a:cs typeface="Times New Roman" panose="02020603050405020304" pitchFamily="18" charset="0"/>
                  </a:endParaRPr>
                </a:p>
                <a:p>
                  <a14:m>
                    <m:oMath xmlns:m="http://schemas.openxmlformats.org/officeDocument/2006/math">
                      <m:r>
                        <a:rPr lang="en-US" sz="2400" b="1" i="0">
                          <a:latin typeface="Cambria Math" panose="02040503050406030204" pitchFamily="18" charset="0"/>
                        </a:rPr>
                        <m:t>𝐯</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3</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b="1" i="0">
                              <a:latin typeface="Cambria Math" panose="02040503050406030204" pitchFamily="18" charset="0"/>
                            </a:rPr>
                            <m:t>𝐫</m:t>
                          </m:r>
                        </m:num>
                        <m:den>
                          <m:r>
                            <a:rPr lang="en-US" sz="2400" i="1">
                              <a:latin typeface="Cambria Math" panose="02040503050406030204" pitchFamily="18" charset="0"/>
                            </a:rPr>
                            <m:t>𝑡</m:t>
                          </m:r>
                        </m:den>
                      </m:f>
                      <m:r>
                        <a:rPr lang="en-US" sz="2400" b="0" i="0" smtClean="0">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𝑑</m:t>
                          </m:r>
                          <m:r>
                            <a:rPr lang="en-US" sz="3200" b="1" i="0">
                              <a:latin typeface="Cambria Math" panose="02040503050406030204" pitchFamily="18" charset="0"/>
                            </a:rPr>
                            <m:t>𝐯</m:t>
                          </m:r>
                        </m:num>
                        <m:den>
                          <m:r>
                            <a:rPr lang="en-US" sz="3200" i="1">
                              <a:latin typeface="Cambria Math" panose="02040503050406030204" pitchFamily="18" charset="0"/>
                            </a:rPr>
                            <m:t>𝑑𝑡</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9</m:t>
                          </m:r>
                        </m:den>
                      </m:f>
                      <m:f>
                        <m:fPr>
                          <m:ctrlPr>
                            <a:rPr lang="en-US" sz="3200" i="1">
                              <a:latin typeface="Cambria Math" panose="02040503050406030204" pitchFamily="18" charset="0"/>
                            </a:rPr>
                          </m:ctrlPr>
                        </m:fPr>
                        <m:num>
                          <m:r>
                            <a:rPr lang="en-US" sz="3200" b="1" i="0">
                              <a:latin typeface="Cambria Math" panose="02040503050406030204" pitchFamily="18" charset="0"/>
                            </a:rPr>
                            <m:t>𝐫</m:t>
                          </m:r>
                        </m:num>
                        <m:den>
                          <m:sSup>
                            <m:sSupPr>
                              <m:ctrlPr>
                                <a:rPr lang="en-US" sz="3200" i="1">
                                  <a:latin typeface="Cambria Math" panose="02040503050406030204" pitchFamily="18" charset="0"/>
                                </a:rPr>
                              </m:ctrlPr>
                            </m:sSupPr>
                            <m:e>
                              <m:r>
                                <a:rPr lang="en-US" sz="3200" i="1">
                                  <a:latin typeface="Cambria Math" panose="02040503050406030204" pitchFamily="18" charset="0"/>
                                </a:rPr>
                                <m:t>𝑡</m:t>
                              </m:r>
                            </m:e>
                            <m:sup>
                              <m:r>
                                <a:rPr lang="en-US" sz="3200" i="1">
                                  <a:latin typeface="Cambria Math" panose="02040503050406030204" pitchFamily="18" charset="0"/>
                                </a:rPr>
                                <m:t>2</m:t>
                              </m:r>
                            </m:sup>
                          </m:sSup>
                        </m:den>
                      </m:f>
                    </m:oMath>
                  </a14:m>
                  <a:r>
                    <a:rPr lang="en-US" sz="3200" dirty="0">
                      <a:effectLst/>
                    </a:rPr>
                    <a:t> </a:t>
                  </a:r>
                  <a:endParaRPr lang="en-US" sz="32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DA3473A-C0F7-2895-1E2E-80860AEBDCD0}"/>
                    </a:ext>
                  </a:extLst>
                </p:cNvPr>
                <p:cNvSpPr txBox="1">
                  <a:spLocks noRot="1" noChangeAspect="1" noMove="1" noResize="1" noEditPoints="1" noAdjustHandles="1" noChangeArrowheads="1" noChangeShapeType="1" noTextEdit="1"/>
                </p:cNvSpPr>
                <p:nvPr/>
              </p:nvSpPr>
              <p:spPr>
                <a:xfrm>
                  <a:off x="4214648" y="945931"/>
                  <a:ext cx="4668266" cy="1074140"/>
                </a:xfrm>
                <a:prstGeom prst="rect">
                  <a:avLst/>
                </a:prstGeom>
                <a:blipFill>
                  <a:blip r:embed="rId4"/>
                  <a:stretch>
                    <a:fillRect l="-1897" t="-4706" r="-1084" b="-3529"/>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283AB5CB-BAAB-C8E6-86BA-927D47328223}"/>
              </a:ext>
            </a:extLst>
          </p:cNvPr>
          <p:cNvGrpSpPr/>
          <p:nvPr/>
        </p:nvGrpSpPr>
        <p:grpSpPr>
          <a:xfrm>
            <a:off x="4214648" y="2278546"/>
            <a:ext cx="5040226" cy="2129584"/>
            <a:chOff x="4214647" y="2089071"/>
            <a:chExt cx="5040226" cy="2129584"/>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CB64F96-947D-9A70-DDBE-5C882FCA304D}"/>
                    </a:ext>
                  </a:extLst>
                </p:cNvPr>
                <p:cNvSpPr txBox="1"/>
                <p:nvPr/>
              </p:nvSpPr>
              <p:spPr>
                <a:xfrm>
                  <a:off x="5029658" y="2104976"/>
                  <a:ext cx="3410203" cy="1239827"/>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Transform to new frame by subtracting constants</a:t>
                  </a:r>
                </a:p>
                <a:p>
                  <a14:m>
                    <m:oMath xmlns:m="http://schemas.openxmlformats.org/officeDocument/2006/math">
                      <m:r>
                        <a:rPr lang="en-US" sz="2000" b="1" i="0" smtClean="0">
                          <a:latin typeface="Cambria Math" panose="02040503050406030204" pitchFamily="18" charset="0"/>
                        </a:rPr>
                        <m:t>𝐕</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panose="02040503050406030204" pitchFamily="18" charset="0"/>
                            </a:rPr>
                            <m:t>3</m:t>
                          </m:r>
                        </m:den>
                      </m:f>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b="1" i="0" smtClean="0">
                              <a:latin typeface="Cambria Math" panose="02040503050406030204" pitchFamily="18" charset="0"/>
                            </a:rPr>
                            <m:t>𝐑</m:t>
                          </m:r>
                        </m:num>
                        <m:den>
                          <m:r>
                            <a:rPr lang="en-US" sz="2000" i="1">
                              <a:latin typeface="Cambria Math" panose="02040503050406030204" pitchFamily="18" charset="0"/>
                            </a:rPr>
                            <m:t>𝑡</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m:t>
                          </m:r>
                          <m:r>
                            <a:rPr lang="en-US" sz="2400" b="1" i="0" smtClean="0">
                              <a:latin typeface="Cambria Math" panose="02040503050406030204" pitchFamily="18" charset="0"/>
                            </a:rPr>
                            <m:t>𝐕</m:t>
                          </m:r>
                        </m:num>
                        <m:den>
                          <m:r>
                            <a:rPr lang="en-US" sz="2400" i="1">
                              <a:latin typeface="Cambria Math" panose="02040503050406030204" pitchFamily="18" charset="0"/>
                            </a:rPr>
                            <m:t>𝑑𝑡</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9</m:t>
                          </m:r>
                        </m:den>
                      </m:f>
                      <m:f>
                        <m:fPr>
                          <m:ctrlPr>
                            <a:rPr lang="en-US" sz="2400" i="1">
                              <a:latin typeface="Cambria Math" panose="02040503050406030204" pitchFamily="18" charset="0"/>
                            </a:rPr>
                          </m:ctrlPr>
                        </m:fPr>
                        <m:num>
                          <m:r>
                            <a:rPr lang="en-US" sz="2400" b="1" i="0" smtClean="0">
                              <a:latin typeface="Cambria Math" panose="02040503050406030204" pitchFamily="18" charset="0"/>
                            </a:rPr>
                            <m:t>𝐑</m:t>
                          </m:r>
                        </m:num>
                        <m:den>
                          <m:sSup>
                            <m:sSupPr>
                              <m:ctrlPr>
                                <a:rPr lang="en-US" sz="2400" i="1">
                                  <a:latin typeface="Cambria Math" panose="02040503050406030204" pitchFamily="18" charset="0"/>
                                </a:rPr>
                              </m:ctrlPr>
                            </m:sSupPr>
                            <m:e>
                              <m:r>
                                <a:rPr lang="en-US" sz="2400" i="1">
                                  <a:latin typeface="Cambria Math" panose="02040503050406030204" pitchFamily="18" charset="0"/>
                                </a:rPr>
                                <m:t>𝑡</m:t>
                              </m:r>
                            </m:e>
                            <m:sup>
                              <m:r>
                                <a:rPr lang="en-US" sz="2400" i="1">
                                  <a:latin typeface="Cambria Math" panose="02040503050406030204" pitchFamily="18" charset="0"/>
                                </a:rPr>
                                <m:t>2</m:t>
                              </m:r>
                            </m:sup>
                          </m:sSup>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0CB64F96-947D-9A70-DDBE-5C882FCA304D}"/>
                    </a:ext>
                  </a:extLst>
                </p:cNvPr>
                <p:cNvSpPr txBox="1">
                  <a:spLocks noRot="1" noChangeAspect="1" noMove="1" noResize="1" noEditPoints="1" noAdjustHandles="1" noChangeArrowheads="1" noChangeShapeType="1" noTextEdit="1"/>
                </p:cNvSpPr>
                <p:nvPr/>
              </p:nvSpPr>
              <p:spPr>
                <a:xfrm>
                  <a:off x="5029658" y="2104976"/>
                  <a:ext cx="3410203" cy="1239827"/>
                </a:xfrm>
                <a:prstGeom prst="rect">
                  <a:avLst/>
                </a:prstGeom>
                <a:blipFill>
                  <a:blip r:embed="rId5"/>
                  <a:stretch>
                    <a:fillRect l="-1859" t="-2020"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5EF240-1874-04D8-B73F-5DF18C7E62FC}"/>
                    </a:ext>
                  </a:extLst>
                </p:cNvPr>
                <p:cNvSpPr txBox="1"/>
                <p:nvPr/>
              </p:nvSpPr>
              <p:spPr>
                <a:xfrm>
                  <a:off x="4214647" y="3507948"/>
                  <a:ext cx="5040226" cy="710707"/>
                </a:xfrm>
                <a:prstGeom prst="rect">
                  <a:avLst/>
                </a:prstGeom>
                <a:noFill/>
              </p:spPr>
              <p:txBody>
                <a:bodyPr wrap="none" rtlCol="0">
                  <a:spAutoFit/>
                </a:bodyPr>
                <a:lstStyle/>
                <a:p>
                  <a14:m>
                    <m:oMath xmlns:m="http://schemas.openxmlformats.org/officeDocument/2006/math">
                      <m:r>
                        <a:rPr lang="en-US" sz="2400" b="1" i="0" smtClean="0">
                          <a:latin typeface="Cambria Math" panose="02040503050406030204" pitchFamily="18" charset="0"/>
                        </a:rPr>
                        <m:t>𝐯</m:t>
                      </m:r>
                      <m:r>
                        <a:rPr lang="en-US" sz="2400" b="1" i="0" smtClean="0">
                          <a:latin typeface="Cambria Math" panose="02040503050406030204" pitchFamily="18" charset="0"/>
                        </a:rPr>
                        <m:t>−</m:t>
                      </m:r>
                      <m:r>
                        <a:rPr lang="en-US" sz="2400" b="1" i="0" smtClean="0">
                          <a:latin typeface="Cambria Math" panose="02040503050406030204" pitchFamily="18" charset="0"/>
                        </a:rPr>
                        <m:t>𝐕</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3</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b="1" i="0">
                              <a:latin typeface="Cambria Math" panose="02040503050406030204" pitchFamily="18" charset="0"/>
                            </a:rPr>
                            <m:t>𝐫</m:t>
                          </m:r>
                          <m:r>
                            <a:rPr lang="en-US" sz="2400" b="1" i="0" smtClean="0">
                              <a:latin typeface="Cambria Math" panose="02040503050406030204" pitchFamily="18" charset="0"/>
                            </a:rPr>
                            <m:t>−</m:t>
                          </m:r>
                          <m:r>
                            <a:rPr lang="en-US" sz="2400" b="1" i="0" smtClean="0">
                              <a:latin typeface="Cambria Math" panose="02040503050406030204" pitchFamily="18" charset="0"/>
                            </a:rPr>
                            <m:t>𝐑</m:t>
                          </m:r>
                        </m:num>
                        <m:den>
                          <m:r>
                            <a:rPr lang="en-US" sz="2400" i="1">
                              <a:latin typeface="Cambria Math" panose="02040503050406030204" pitchFamily="18" charset="0"/>
                            </a:rPr>
                            <m:t>𝑡</m:t>
                          </m:r>
                        </m:den>
                      </m:f>
                      <m:r>
                        <a:rPr lang="en-US" sz="2400" b="0" i="0" smtClean="0">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𝑑</m:t>
                          </m:r>
                          <m:r>
                            <a:rPr lang="en-US" sz="3200" b="1" i="0" smtClean="0">
                              <a:latin typeface="Cambria Math" panose="02040503050406030204" pitchFamily="18" charset="0"/>
                            </a:rPr>
                            <m:t>(</m:t>
                          </m:r>
                          <m:r>
                            <a:rPr lang="en-US" sz="3200" b="1" i="0">
                              <a:latin typeface="Cambria Math" panose="02040503050406030204" pitchFamily="18" charset="0"/>
                            </a:rPr>
                            <m:t>𝐯</m:t>
                          </m:r>
                          <m:r>
                            <a:rPr lang="en-US" sz="3200" b="1" i="0" smtClean="0">
                              <a:latin typeface="Cambria Math" panose="02040503050406030204" pitchFamily="18" charset="0"/>
                            </a:rPr>
                            <m:t>−</m:t>
                          </m:r>
                          <m:r>
                            <a:rPr lang="en-US" sz="3200" b="1" i="0" smtClean="0">
                              <a:latin typeface="Cambria Math" panose="02040503050406030204" pitchFamily="18" charset="0"/>
                            </a:rPr>
                            <m:t>𝐕</m:t>
                          </m:r>
                          <m:r>
                            <a:rPr lang="en-US" sz="3200" b="1" i="0" smtClean="0">
                              <a:latin typeface="Cambria Math" panose="02040503050406030204" pitchFamily="18" charset="0"/>
                            </a:rPr>
                            <m:t>)</m:t>
                          </m:r>
                        </m:num>
                        <m:den>
                          <m:r>
                            <a:rPr lang="en-US" sz="3200" i="1">
                              <a:latin typeface="Cambria Math" panose="02040503050406030204" pitchFamily="18" charset="0"/>
                            </a:rPr>
                            <m:t>𝑑𝑡</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9</m:t>
                          </m:r>
                        </m:den>
                      </m:f>
                      <m:f>
                        <m:fPr>
                          <m:ctrlPr>
                            <a:rPr lang="en-US" sz="3200" i="1">
                              <a:latin typeface="Cambria Math" panose="02040503050406030204" pitchFamily="18" charset="0"/>
                            </a:rPr>
                          </m:ctrlPr>
                        </m:fPr>
                        <m:num>
                          <m:r>
                            <a:rPr lang="en-US" sz="3200" b="1" i="0">
                              <a:latin typeface="Cambria Math" panose="02040503050406030204" pitchFamily="18" charset="0"/>
                            </a:rPr>
                            <m:t>𝐫</m:t>
                          </m:r>
                          <m:r>
                            <a:rPr lang="en-US" sz="3200" b="1" i="0" smtClean="0">
                              <a:latin typeface="Cambria Math" panose="02040503050406030204" pitchFamily="18" charset="0"/>
                            </a:rPr>
                            <m:t>−</m:t>
                          </m:r>
                          <m:r>
                            <a:rPr lang="en-US" sz="3200" b="1" i="0" smtClean="0">
                              <a:latin typeface="Cambria Math" panose="02040503050406030204" pitchFamily="18" charset="0"/>
                            </a:rPr>
                            <m:t>𝐑</m:t>
                          </m:r>
                        </m:num>
                        <m:den>
                          <m:sSup>
                            <m:sSupPr>
                              <m:ctrlPr>
                                <a:rPr lang="en-US" sz="3200" i="1">
                                  <a:latin typeface="Cambria Math" panose="02040503050406030204" pitchFamily="18" charset="0"/>
                                </a:rPr>
                              </m:ctrlPr>
                            </m:sSupPr>
                            <m:e>
                              <m:r>
                                <a:rPr lang="en-US" sz="3200" i="1">
                                  <a:latin typeface="Cambria Math" panose="02040503050406030204" pitchFamily="18" charset="0"/>
                                </a:rPr>
                                <m:t>𝑡</m:t>
                              </m:r>
                            </m:e>
                            <m:sup>
                              <m:r>
                                <a:rPr lang="en-US" sz="3200" i="1">
                                  <a:latin typeface="Cambria Math" panose="02040503050406030204" pitchFamily="18" charset="0"/>
                                </a:rPr>
                                <m:t>2</m:t>
                              </m:r>
                            </m:sup>
                          </m:sSup>
                        </m:den>
                      </m:f>
                    </m:oMath>
                  </a14:m>
                  <a:r>
                    <a:rPr lang="en-US" sz="3200" dirty="0">
                      <a:effectLst/>
                    </a:rPr>
                    <a:t> </a:t>
                  </a:r>
                  <a:endParaRPr lang="en-US" sz="3200"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65EF240-1874-04D8-B73F-5DF18C7E62FC}"/>
                    </a:ext>
                  </a:extLst>
                </p:cNvPr>
                <p:cNvSpPr txBox="1">
                  <a:spLocks noRot="1" noChangeAspect="1" noMove="1" noResize="1" noEditPoints="1" noAdjustHandles="1" noChangeArrowheads="1" noChangeShapeType="1" noTextEdit="1"/>
                </p:cNvSpPr>
                <p:nvPr/>
              </p:nvSpPr>
              <p:spPr>
                <a:xfrm>
                  <a:off x="4214647" y="3507948"/>
                  <a:ext cx="5040226" cy="710707"/>
                </a:xfrm>
                <a:prstGeom prst="rect">
                  <a:avLst/>
                </a:prstGeom>
                <a:blipFill>
                  <a:blip r:embed="rId6"/>
                  <a:stretch>
                    <a:fillRect b="-1754"/>
                  </a:stretch>
                </a:blipFill>
              </p:spPr>
              <p:txBody>
                <a:bodyPr/>
                <a:lstStyle/>
                <a:p>
                  <a:r>
                    <a:rPr lang="en-US">
                      <a:noFill/>
                    </a:rPr>
                    <a:t> </a:t>
                  </a:r>
                </a:p>
              </p:txBody>
            </p:sp>
          </mc:Fallback>
        </mc:AlternateContent>
        <p:sp>
          <p:nvSpPr>
            <p:cNvPr id="13" name="Down Arrow 12">
              <a:extLst>
                <a:ext uri="{FF2B5EF4-FFF2-40B4-BE49-F238E27FC236}">
                  <a16:creationId xmlns:a16="http://schemas.microsoft.com/office/drawing/2014/main" id="{7DF95A13-2416-BEA3-EAE7-05E7128CBA2A}"/>
                </a:ext>
              </a:extLst>
            </p:cNvPr>
            <p:cNvSpPr/>
            <p:nvPr/>
          </p:nvSpPr>
          <p:spPr>
            <a:xfrm>
              <a:off x="4571999" y="2089071"/>
              <a:ext cx="336331" cy="1239827"/>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39CD4FA-10AB-0FC5-451B-FFD02616C732}"/>
              </a:ext>
            </a:extLst>
          </p:cNvPr>
          <p:cNvGrpSpPr/>
          <p:nvPr/>
        </p:nvGrpSpPr>
        <p:grpSpPr>
          <a:xfrm>
            <a:off x="4214649" y="4444038"/>
            <a:ext cx="4788490" cy="1809317"/>
            <a:chOff x="4214648" y="4254563"/>
            <a:chExt cx="4788490" cy="1809317"/>
          </a:xfrm>
        </p:grpSpPr>
        <p:grpSp>
          <p:nvGrpSpPr>
            <p:cNvPr id="19" name="Group 18">
              <a:extLst>
                <a:ext uri="{FF2B5EF4-FFF2-40B4-BE49-F238E27FC236}">
                  <a16:creationId xmlns:a16="http://schemas.microsoft.com/office/drawing/2014/main" id="{313999CE-8B72-A912-19D7-31712195FD29}"/>
                </a:ext>
              </a:extLst>
            </p:cNvPr>
            <p:cNvGrpSpPr/>
            <p:nvPr/>
          </p:nvGrpSpPr>
          <p:grpSpPr>
            <a:xfrm>
              <a:off x="4214648" y="4866289"/>
              <a:ext cx="4788490" cy="1197591"/>
              <a:chOff x="4214648" y="4866289"/>
              <a:chExt cx="4788490" cy="1197591"/>
            </a:xfrm>
          </p:grpSpPr>
          <p:sp>
            <p:nvSpPr>
              <p:cNvPr id="16" name="Freeform 15">
                <a:extLst>
                  <a:ext uri="{FF2B5EF4-FFF2-40B4-BE49-F238E27FC236}">
                    <a16:creationId xmlns:a16="http://schemas.microsoft.com/office/drawing/2014/main" id="{B8A7166B-2B3C-6A24-EB80-80FB8C1315BA}"/>
                  </a:ext>
                </a:extLst>
              </p:cNvPr>
              <p:cNvSpPr/>
              <p:nvPr/>
            </p:nvSpPr>
            <p:spPr>
              <a:xfrm flipV="1">
                <a:off x="4235669" y="4887311"/>
                <a:ext cx="4624552" cy="1176569"/>
              </a:xfrm>
              <a:custGeom>
                <a:avLst/>
                <a:gdLst>
                  <a:gd name="connsiteX0" fmla="*/ 0 w 4624552"/>
                  <a:gd name="connsiteY0" fmla="*/ 0 h 1103587"/>
                  <a:gd name="connsiteX1" fmla="*/ 0 w 4624552"/>
                  <a:gd name="connsiteY1" fmla="*/ 0 h 1103587"/>
                  <a:gd name="connsiteX2" fmla="*/ 4624552 w 4624552"/>
                  <a:gd name="connsiteY2" fmla="*/ 84083 h 1103587"/>
                  <a:gd name="connsiteX3" fmla="*/ 4572000 w 4624552"/>
                  <a:gd name="connsiteY3" fmla="*/ 1103587 h 1103587"/>
                  <a:gd name="connsiteX4" fmla="*/ 21021 w 4624552"/>
                  <a:gd name="connsiteY4" fmla="*/ 1093076 h 1103587"/>
                  <a:gd name="connsiteX5" fmla="*/ 0 w 4624552"/>
                  <a:gd name="connsiteY5" fmla="*/ 0 h 110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4552" h="1103587">
                    <a:moveTo>
                      <a:pt x="0" y="0"/>
                    </a:moveTo>
                    <a:lnTo>
                      <a:pt x="0" y="0"/>
                    </a:lnTo>
                    <a:lnTo>
                      <a:pt x="4624552" y="84083"/>
                    </a:lnTo>
                    <a:lnTo>
                      <a:pt x="4572000" y="1103587"/>
                    </a:lnTo>
                    <a:lnTo>
                      <a:pt x="21021" y="1093076"/>
                    </a:lnTo>
                    <a:lnTo>
                      <a:pt x="0"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FD3EE2B-5C55-FCCA-90C4-5619F42A44C1}"/>
                      </a:ext>
                    </a:extLst>
                  </p:cNvPr>
                  <p:cNvSpPr txBox="1"/>
                  <p:nvPr/>
                </p:nvSpPr>
                <p:spPr>
                  <a:xfrm>
                    <a:off x="4214648" y="4866289"/>
                    <a:ext cx="4788490" cy="1097993"/>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Expansion governed in new frame by</a:t>
                    </a:r>
                    <a:endParaRPr lang="en-US" sz="1200" dirty="0">
                      <a:latin typeface="Times New Roman" panose="02020603050405020304" pitchFamily="18" charset="0"/>
                      <a:cs typeface="Times New Roman" panose="02020603050405020304" pitchFamily="18" charset="0"/>
                    </a:endParaRPr>
                  </a:p>
                  <a:p>
                    <a14:m>
                      <m:oMath xmlns:m="http://schemas.openxmlformats.org/officeDocument/2006/math">
                        <m:r>
                          <a:rPr lang="en-US" sz="2400" b="1" i="0">
                            <a:latin typeface="Cambria Math" panose="02040503050406030204" pitchFamily="18" charset="0"/>
                          </a:rPr>
                          <m:t>𝐯</m:t>
                        </m:r>
                        <m:r>
                          <a:rPr lang="en-US" sz="2400" b="1" i="0" smtClean="0">
                            <a:latin typeface="Cambria Math" panose="02040503050406030204" pitchFamily="18" charset="0"/>
                          </a:rPr>
                          <m:t>′</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3</m:t>
                            </m:r>
                          </m:den>
                        </m:f>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b="1" i="0">
                                <a:latin typeface="Cambria Math" panose="02040503050406030204" pitchFamily="18" charset="0"/>
                              </a:rPr>
                              <m:t>𝐫</m:t>
                            </m:r>
                            <m:r>
                              <a:rPr lang="en-US" sz="2400" b="1" i="0" smtClean="0">
                                <a:latin typeface="Cambria Math" panose="02040503050406030204" pitchFamily="18" charset="0"/>
                              </a:rPr>
                              <m:t>′</m:t>
                            </m:r>
                          </m:num>
                          <m:den>
                            <m:r>
                              <a:rPr lang="en-US" sz="2400" i="1">
                                <a:latin typeface="Cambria Math" panose="02040503050406030204" pitchFamily="18" charset="0"/>
                              </a:rPr>
                              <m:t>𝑡</m:t>
                            </m:r>
                          </m:den>
                        </m:f>
                        <m:r>
                          <a:rPr lang="en-US" sz="2400" b="0" i="0" smtClean="0">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𝑑</m:t>
                            </m:r>
                            <m:r>
                              <a:rPr lang="en-US" sz="3200" b="1" i="0">
                                <a:latin typeface="Cambria Math" panose="02040503050406030204" pitchFamily="18" charset="0"/>
                              </a:rPr>
                              <m:t>𝐯</m:t>
                            </m:r>
                            <m:r>
                              <a:rPr lang="en-US" sz="3200" b="1" i="0" smtClean="0">
                                <a:latin typeface="Cambria Math" panose="02040503050406030204" pitchFamily="18" charset="0"/>
                              </a:rPr>
                              <m:t>′</m:t>
                            </m:r>
                          </m:num>
                          <m:den>
                            <m:r>
                              <a:rPr lang="en-US" sz="3200" i="1">
                                <a:latin typeface="Cambria Math" panose="02040503050406030204" pitchFamily="18" charset="0"/>
                              </a:rPr>
                              <m:t>𝑑𝑡</m:t>
                            </m:r>
                          </m:den>
                        </m:f>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9</m:t>
                            </m:r>
                          </m:den>
                        </m:f>
                        <m:f>
                          <m:fPr>
                            <m:ctrlPr>
                              <a:rPr lang="en-US" sz="3200" i="1">
                                <a:latin typeface="Cambria Math" panose="02040503050406030204" pitchFamily="18" charset="0"/>
                              </a:rPr>
                            </m:ctrlPr>
                          </m:fPr>
                          <m:num>
                            <m:r>
                              <a:rPr lang="en-US" sz="3200" b="1" i="0" smtClean="0">
                                <a:latin typeface="Cambria Math" panose="02040503050406030204" pitchFamily="18" charset="0"/>
                              </a:rPr>
                              <m:t>𝐫</m:t>
                            </m:r>
                            <m:r>
                              <a:rPr lang="en-US" sz="3200" b="1" i="0" smtClean="0">
                                <a:latin typeface="Cambria Math" panose="02040503050406030204" pitchFamily="18" charset="0"/>
                              </a:rPr>
                              <m:t>′</m:t>
                            </m:r>
                          </m:num>
                          <m:den>
                            <m:sSup>
                              <m:sSupPr>
                                <m:ctrlPr>
                                  <a:rPr lang="en-US" sz="3200" i="1">
                                    <a:latin typeface="Cambria Math" panose="02040503050406030204" pitchFamily="18" charset="0"/>
                                  </a:rPr>
                                </m:ctrlPr>
                              </m:sSupPr>
                              <m:e>
                                <m:r>
                                  <a:rPr lang="en-US" sz="3200" i="1">
                                    <a:latin typeface="Cambria Math" panose="02040503050406030204" pitchFamily="18" charset="0"/>
                                  </a:rPr>
                                  <m:t>𝑡</m:t>
                                </m:r>
                              </m:e>
                              <m:sup>
                                <m:r>
                                  <a:rPr lang="en-US" sz="3200" i="1">
                                    <a:latin typeface="Cambria Math" panose="02040503050406030204" pitchFamily="18" charset="0"/>
                                  </a:rPr>
                                  <m:t>2</m:t>
                                </m:r>
                              </m:sup>
                            </m:sSup>
                          </m:den>
                        </m:f>
                      </m:oMath>
                    </a14:m>
                    <a:r>
                      <a:rPr lang="en-US" sz="3200" dirty="0">
                        <a:effectLst/>
                      </a:rPr>
                      <a:t> </a:t>
                    </a:r>
                    <a:endParaRPr lang="en-US" sz="32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6FD3EE2B-5C55-FCCA-90C4-5619F42A44C1}"/>
                      </a:ext>
                    </a:extLst>
                  </p:cNvPr>
                  <p:cNvSpPr txBox="1">
                    <a:spLocks noRot="1" noChangeAspect="1" noMove="1" noResize="1" noEditPoints="1" noAdjustHandles="1" noChangeArrowheads="1" noChangeShapeType="1" noTextEdit="1"/>
                  </p:cNvSpPr>
                  <p:nvPr/>
                </p:nvSpPr>
                <p:spPr>
                  <a:xfrm>
                    <a:off x="4214648" y="4866289"/>
                    <a:ext cx="4788490" cy="1097993"/>
                  </a:xfrm>
                  <a:prstGeom prst="rect">
                    <a:avLst/>
                  </a:prstGeom>
                  <a:blipFill>
                    <a:blip r:embed="rId7"/>
                    <a:stretch>
                      <a:fillRect l="-1852" t="-3409" r="-1058" b="-2273"/>
                    </a:stretch>
                  </a:blipFill>
                </p:spPr>
                <p:txBody>
                  <a:bodyPr/>
                  <a:lstStyle/>
                  <a:p>
                    <a:r>
                      <a:rPr lang="en-US">
                        <a:noFill/>
                      </a:rPr>
                      <a:t> </a:t>
                    </a:r>
                  </a:p>
                </p:txBody>
              </p:sp>
            </mc:Fallback>
          </mc:AlternateContent>
        </p:grpSp>
        <p:sp>
          <p:nvSpPr>
            <p:cNvPr id="14" name="Down Arrow 13">
              <a:extLst>
                <a:ext uri="{FF2B5EF4-FFF2-40B4-BE49-F238E27FC236}">
                  <a16:creationId xmlns:a16="http://schemas.microsoft.com/office/drawing/2014/main" id="{926689CA-E73C-CDF6-4FFC-17A7054D83E1}"/>
                </a:ext>
              </a:extLst>
            </p:cNvPr>
            <p:cNvSpPr/>
            <p:nvPr/>
          </p:nvSpPr>
          <p:spPr>
            <a:xfrm>
              <a:off x="4572000" y="4254563"/>
              <a:ext cx="336331" cy="50049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79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6C04A-04A1-29AA-D9C3-E1A3BEA0A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428B7-7DB1-0719-0412-8F5906E5BC6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4BA85722-F4C4-AB0C-48A2-06283E8E36C0}"/>
              </a:ext>
            </a:extLst>
          </p:cNvPr>
          <p:cNvSpPr>
            <a:spLocks noGrp="1"/>
          </p:cNvSpPr>
          <p:nvPr>
            <p:ph idx="1"/>
          </p:nvPr>
        </p:nvSpPr>
        <p:spPr/>
        <p:txBody>
          <a:bodyPr>
            <a:normAutofit fontScale="25000" lnSpcReduction="20000"/>
          </a:bodyPr>
          <a:lstStyle/>
          <a:p>
            <a:endParaRPr lang="en-US" dirty="0"/>
          </a:p>
        </p:txBody>
      </p:sp>
      <p:sp>
        <p:nvSpPr>
          <p:cNvPr id="4" name="Slide Number Placeholder 3">
            <a:extLst>
              <a:ext uri="{FF2B5EF4-FFF2-40B4-BE49-F238E27FC236}">
                <a16:creationId xmlns:a16="http://schemas.microsoft.com/office/drawing/2014/main" id="{AA7482D6-3F97-47EB-A62C-B8B5D901A1C4}"/>
              </a:ext>
            </a:extLst>
          </p:cNvPr>
          <p:cNvSpPr>
            <a:spLocks noGrp="1"/>
          </p:cNvSpPr>
          <p:nvPr>
            <p:ph type="sldNum" sz="quarter" idx="12"/>
          </p:nvPr>
        </p:nvSpPr>
        <p:spPr/>
        <p:txBody>
          <a:bodyPr/>
          <a:lstStyle/>
          <a:p>
            <a:fld id="{B9304382-F642-5846-B397-678ADB7FD52A}" type="slidenum">
              <a:rPr lang="en-US" smtClean="0"/>
              <a:t>26</a:t>
            </a:fld>
            <a:endParaRPr lang="en-US"/>
          </a:p>
        </p:txBody>
      </p:sp>
      <p:pic>
        <p:nvPicPr>
          <p:cNvPr id="5" name="Picture 4">
            <a:extLst>
              <a:ext uri="{FF2B5EF4-FFF2-40B4-BE49-F238E27FC236}">
                <a16:creationId xmlns:a16="http://schemas.microsoft.com/office/drawing/2014/main" id="{0A613042-7C88-110E-A619-6EFB8B424D57}"/>
              </a:ext>
            </a:extLst>
          </p:cNvPr>
          <p:cNvPicPr>
            <a:picLocks noChangeAspect="1"/>
          </p:cNvPicPr>
          <p:nvPr/>
        </p:nvPicPr>
        <p:blipFill>
          <a:blip r:embed="rId2"/>
          <a:stretch>
            <a:fillRect/>
          </a:stretch>
        </p:blipFill>
        <p:spPr>
          <a:xfrm>
            <a:off x="142875" y="381000"/>
            <a:ext cx="2819400" cy="4038600"/>
          </a:xfrm>
          <a:prstGeom prst="rect">
            <a:avLst/>
          </a:prstGeom>
        </p:spPr>
      </p:pic>
      <p:grpSp>
        <p:nvGrpSpPr>
          <p:cNvPr id="6" name="Group 5">
            <a:extLst>
              <a:ext uri="{FF2B5EF4-FFF2-40B4-BE49-F238E27FC236}">
                <a16:creationId xmlns:a16="http://schemas.microsoft.com/office/drawing/2014/main" id="{675BDD71-848F-F495-C5C0-BEFAFCBBA729}"/>
              </a:ext>
            </a:extLst>
          </p:cNvPr>
          <p:cNvGrpSpPr/>
          <p:nvPr/>
        </p:nvGrpSpPr>
        <p:grpSpPr>
          <a:xfrm>
            <a:off x="2962275" y="581956"/>
            <a:ext cx="4734890" cy="1722437"/>
            <a:chOff x="2962275" y="1706563"/>
            <a:chExt cx="4734890" cy="1722437"/>
          </a:xfrm>
        </p:grpSpPr>
        <p:sp>
          <p:nvSpPr>
            <p:cNvPr id="7" name="Rounded Rectangular Callout 6">
              <a:extLst>
                <a:ext uri="{FF2B5EF4-FFF2-40B4-BE49-F238E27FC236}">
                  <a16:creationId xmlns:a16="http://schemas.microsoft.com/office/drawing/2014/main" id="{B3FC55EE-3776-F672-DCAA-1B6A6BC500A3}"/>
                </a:ext>
              </a:extLst>
            </p:cNvPr>
            <p:cNvSpPr/>
            <p:nvPr/>
          </p:nvSpPr>
          <p:spPr>
            <a:xfrm>
              <a:off x="2962275" y="1706563"/>
              <a:ext cx="4734890" cy="1722437"/>
            </a:xfrm>
            <a:prstGeom prst="wedgeRoundRectCallout">
              <a:avLst>
                <a:gd name="adj1" fmla="val -73272"/>
                <a:gd name="adj2" fmla="val 31268"/>
                <a:gd name="adj3" fmla="val 16667"/>
              </a:avLst>
            </a:pr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EC3DD0D-F3B9-F35F-097F-20652FBFC02B}"/>
                </a:ext>
              </a:extLst>
            </p:cNvPr>
            <p:cNvSpPr txBox="1"/>
            <p:nvPr/>
          </p:nvSpPr>
          <p:spPr>
            <a:xfrm>
              <a:off x="3351664" y="1977926"/>
              <a:ext cx="3956111" cy="1077218"/>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Uh oh… I think there’s a problem…</a:t>
              </a:r>
            </a:p>
          </p:txBody>
        </p:sp>
      </p:grpSp>
      <p:sp>
        <p:nvSpPr>
          <p:cNvPr id="9" name="TextBox 8">
            <a:extLst>
              <a:ext uri="{FF2B5EF4-FFF2-40B4-BE49-F238E27FC236}">
                <a16:creationId xmlns:a16="http://schemas.microsoft.com/office/drawing/2014/main" id="{4DB6261F-CAC2-3445-4F6A-4C03A81F5E85}"/>
              </a:ext>
            </a:extLst>
          </p:cNvPr>
          <p:cNvSpPr txBox="1"/>
          <p:nvPr/>
        </p:nvSpPr>
        <p:spPr>
          <a:xfrm>
            <a:off x="4572000" y="3120220"/>
            <a:ext cx="4845061"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Uniform distribution of matter has no preferred center.</a:t>
            </a:r>
          </a:p>
        </p:txBody>
      </p:sp>
      <p:sp>
        <p:nvSpPr>
          <p:cNvPr id="10" name="TextBox 9">
            <a:extLst>
              <a:ext uri="{FF2B5EF4-FFF2-40B4-BE49-F238E27FC236}">
                <a16:creationId xmlns:a16="http://schemas.microsoft.com/office/drawing/2014/main" id="{83715565-8733-B334-E6BC-741F55EB4CF0}"/>
              </a:ext>
            </a:extLst>
          </p:cNvPr>
          <p:cNvSpPr txBox="1"/>
          <p:nvPr/>
        </p:nvSpPr>
        <p:spPr>
          <a:xfrm>
            <a:off x="2731554" y="4857419"/>
            <a:ext cx="5498046" cy="83099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Gravitational force is indeterminate.</a:t>
            </a:r>
          </a:p>
          <a:p>
            <a:pPr algn="l"/>
            <a:r>
              <a:rPr lang="en-US" sz="2000" dirty="0">
                <a:latin typeface="Times New Roman" panose="02020603050405020304" pitchFamily="18" charset="0"/>
                <a:cs typeface="Times New Roman" panose="02020603050405020304" pitchFamily="18" charset="0"/>
              </a:rPr>
              <a:t>Energy is indeterminate.</a:t>
            </a:r>
          </a:p>
        </p:txBody>
      </p:sp>
      <p:sp>
        <p:nvSpPr>
          <p:cNvPr id="11" name="TextBox 10">
            <a:extLst>
              <a:ext uri="{FF2B5EF4-FFF2-40B4-BE49-F238E27FC236}">
                <a16:creationId xmlns:a16="http://schemas.microsoft.com/office/drawing/2014/main" id="{A00BD952-B745-E0CE-3580-DE2276169CEA}"/>
              </a:ext>
            </a:extLst>
          </p:cNvPr>
          <p:cNvSpPr txBox="1"/>
          <p:nvPr/>
        </p:nvSpPr>
        <p:spPr>
          <a:xfrm>
            <a:off x="3445249" y="2935553"/>
            <a:ext cx="811441" cy="1323439"/>
          </a:xfrm>
          <a:prstGeom prst="rect">
            <a:avLst/>
          </a:prstGeom>
          <a:noFill/>
        </p:spPr>
        <p:txBody>
          <a:bodyPr wrap="none" rtlCol="0">
            <a:spAutoFit/>
          </a:bodyPr>
          <a:lstStyle/>
          <a:p>
            <a:pPr algn="l"/>
            <a:r>
              <a:rPr lang="en-US" sz="8000" b="1" dirty="0">
                <a:solidFill>
                  <a:srgbClr val="FF7E7F"/>
                </a:solidFill>
                <a:latin typeface="Arial Black" panose="020B0604020202020204" pitchFamily="34" charset="0"/>
                <a:cs typeface="Arial Black" panose="020B0604020202020204" pitchFamily="34" charset="0"/>
              </a:rPr>
              <a:t>?</a:t>
            </a:r>
          </a:p>
        </p:txBody>
      </p:sp>
      <p:sp>
        <p:nvSpPr>
          <p:cNvPr id="12" name="TextBox 11">
            <a:extLst>
              <a:ext uri="{FF2B5EF4-FFF2-40B4-BE49-F238E27FC236}">
                <a16:creationId xmlns:a16="http://schemas.microsoft.com/office/drawing/2014/main" id="{C11E68F5-961C-3909-09BF-B2095C426083}"/>
              </a:ext>
            </a:extLst>
          </p:cNvPr>
          <p:cNvSpPr txBox="1"/>
          <p:nvPr/>
        </p:nvSpPr>
        <p:spPr>
          <a:xfrm>
            <a:off x="1939998" y="4611197"/>
            <a:ext cx="811441" cy="1323439"/>
          </a:xfrm>
          <a:prstGeom prst="rect">
            <a:avLst/>
          </a:prstGeom>
          <a:noFill/>
        </p:spPr>
        <p:txBody>
          <a:bodyPr wrap="none" rtlCol="0">
            <a:spAutoFit/>
          </a:bodyPr>
          <a:lstStyle/>
          <a:p>
            <a:pPr algn="l"/>
            <a:r>
              <a:rPr lang="en-US" sz="8000" b="1" dirty="0">
                <a:solidFill>
                  <a:srgbClr val="FF7E7F"/>
                </a:solidFill>
                <a:latin typeface="Arial Black" panose="020B0604020202020204" pitchFamily="34" charset="0"/>
                <a:cs typeface="Arial Black" panose="020B0604020202020204" pitchFamily="34" charset="0"/>
              </a:rPr>
              <a:t>?</a:t>
            </a:r>
          </a:p>
        </p:txBody>
      </p:sp>
      <p:sp>
        <p:nvSpPr>
          <p:cNvPr id="13" name="TextBox 12">
            <a:extLst>
              <a:ext uri="{FF2B5EF4-FFF2-40B4-BE49-F238E27FC236}">
                <a16:creationId xmlns:a16="http://schemas.microsoft.com/office/drawing/2014/main" id="{FC82288F-ACE2-D147-3B79-5C8BBE59BE8E}"/>
              </a:ext>
            </a:extLst>
          </p:cNvPr>
          <p:cNvSpPr txBox="1"/>
          <p:nvPr/>
        </p:nvSpPr>
        <p:spPr>
          <a:xfrm>
            <a:off x="2936756" y="3129040"/>
            <a:ext cx="1595309" cy="1107996"/>
          </a:xfrm>
          <a:prstGeom prst="rect">
            <a:avLst/>
          </a:prstGeom>
          <a:solidFill>
            <a:schemeClr val="bg1"/>
          </a:solidFill>
        </p:spPr>
        <p:txBody>
          <a:bodyPr wrap="none" rtlCol="0">
            <a:spAutoFit/>
          </a:bodyPr>
          <a:lstStyle/>
          <a:p>
            <a:pPr algn="l"/>
            <a:r>
              <a:rPr lang="en-US" sz="6600" b="1" dirty="0">
                <a:solidFill>
                  <a:srgbClr val="FF7E7F"/>
                </a:solidFill>
                <a:latin typeface="Arial Black" panose="020B0604020202020204" pitchFamily="34" charset="0"/>
                <a:cs typeface="Arial Black" panose="020B0604020202020204" pitchFamily="34" charset="0"/>
              </a:rPr>
              <a:t>OK</a:t>
            </a:r>
          </a:p>
        </p:txBody>
      </p:sp>
      <p:sp>
        <p:nvSpPr>
          <p:cNvPr id="14" name="TextBox 13">
            <a:extLst>
              <a:ext uri="{FF2B5EF4-FFF2-40B4-BE49-F238E27FC236}">
                <a16:creationId xmlns:a16="http://schemas.microsoft.com/office/drawing/2014/main" id="{333DB5B9-10CC-2B30-27F9-B985D7D45BE7}"/>
              </a:ext>
            </a:extLst>
          </p:cNvPr>
          <p:cNvSpPr txBox="1"/>
          <p:nvPr/>
        </p:nvSpPr>
        <p:spPr>
          <a:xfrm>
            <a:off x="3351664" y="875494"/>
            <a:ext cx="3956111" cy="1077218"/>
          </a:xfrm>
          <a:prstGeom prst="rect">
            <a:avLst/>
          </a:prstGeom>
          <a:solidFill>
            <a:srgbClr val="C9DCFF"/>
          </a:solid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One problem still outstanding?</a:t>
            </a:r>
          </a:p>
        </p:txBody>
      </p:sp>
    </p:spTree>
    <p:extLst>
      <p:ext uri="{BB962C8B-B14F-4D97-AF65-F5344CB8AC3E}">
        <p14:creationId xmlns:p14="http://schemas.microsoft.com/office/powerpoint/2010/main" val="156803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B111E-C14B-C779-25E1-FA6B2E38D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E5928-0B67-4B34-2298-B1D1E2997FE6}"/>
              </a:ext>
            </a:extLst>
          </p:cNvPr>
          <p:cNvSpPr>
            <a:spLocks noGrp="1"/>
          </p:cNvSpPr>
          <p:nvPr>
            <p:ph type="title"/>
          </p:nvPr>
        </p:nvSpPr>
        <p:spPr>
          <a:xfrm>
            <a:off x="142875" y="123715"/>
            <a:ext cx="7886700" cy="634568"/>
          </a:xfrm>
        </p:spPr>
        <p:txBody>
          <a:bodyPr>
            <a:normAutofit/>
          </a:bodyPr>
          <a:lstStyle/>
          <a:p>
            <a:r>
              <a:rPr lang="en-US" sz="3200" dirty="0"/>
              <a:t> Milne is obscure…</a:t>
            </a:r>
          </a:p>
        </p:txBody>
      </p:sp>
      <p:sp>
        <p:nvSpPr>
          <p:cNvPr id="3" name="Content Placeholder 2">
            <a:extLst>
              <a:ext uri="{FF2B5EF4-FFF2-40B4-BE49-F238E27FC236}">
                <a16:creationId xmlns:a16="http://schemas.microsoft.com/office/drawing/2014/main" id="{B3D05937-CB3B-038B-AECD-D2328C04F8FC}"/>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EF6B74E7-E61F-FEF8-2F2B-D8D314ED2AC0}"/>
              </a:ext>
            </a:extLst>
          </p:cNvPr>
          <p:cNvSpPr>
            <a:spLocks noGrp="1"/>
          </p:cNvSpPr>
          <p:nvPr>
            <p:ph type="sldNum" sz="quarter" idx="12"/>
          </p:nvPr>
        </p:nvSpPr>
        <p:spPr/>
        <p:txBody>
          <a:bodyPr/>
          <a:lstStyle/>
          <a:p>
            <a:fld id="{B9304382-F642-5846-B397-678ADB7FD52A}" type="slidenum">
              <a:rPr lang="en-US" smtClean="0"/>
              <a:t>27</a:t>
            </a:fld>
            <a:endParaRPr lang="en-US"/>
          </a:p>
        </p:txBody>
      </p:sp>
      <p:pic>
        <p:nvPicPr>
          <p:cNvPr id="6" name="Picture 5">
            <a:extLst>
              <a:ext uri="{FF2B5EF4-FFF2-40B4-BE49-F238E27FC236}">
                <a16:creationId xmlns:a16="http://schemas.microsoft.com/office/drawing/2014/main" id="{0D1C78A8-BA67-339F-5812-7439AEF2C163}"/>
              </a:ext>
            </a:extLst>
          </p:cNvPr>
          <p:cNvPicPr>
            <a:picLocks noChangeAspect="1"/>
          </p:cNvPicPr>
          <p:nvPr/>
        </p:nvPicPr>
        <p:blipFill>
          <a:blip r:embed="rId2"/>
          <a:stretch>
            <a:fillRect/>
          </a:stretch>
        </p:blipFill>
        <p:spPr>
          <a:xfrm>
            <a:off x="142875" y="912334"/>
            <a:ext cx="6183318" cy="5033332"/>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E1D214DE-03EC-4C71-3393-C9FC189CF005}"/>
              </a:ext>
            </a:extLst>
          </p:cNvPr>
          <p:cNvGrpSpPr/>
          <p:nvPr/>
        </p:nvGrpSpPr>
        <p:grpSpPr>
          <a:xfrm>
            <a:off x="6684188" y="3943386"/>
            <a:ext cx="2375768" cy="2729669"/>
            <a:chOff x="6684188" y="3943386"/>
            <a:chExt cx="2375768" cy="2729669"/>
          </a:xfrm>
        </p:grpSpPr>
        <p:sp>
          <p:nvSpPr>
            <p:cNvPr id="19" name="Freeform 18">
              <a:extLst>
                <a:ext uri="{FF2B5EF4-FFF2-40B4-BE49-F238E27FC236}">
                  <a16:creationId xmlns:a16="http://schemas.microsoft.com/office/drawing/2014/main" id="{718816DE-76FC-41D3-DD82-A118E496B2CA}"/>
                </a:ext>
              </a:extLst>
            </p:cNvPr>
            <p:cNvSpPr/>
            <p:nvPr/>
          </p:nvSpPr>
          <p:spPr>
            <a:xfrm flipV="1">
              <a:off x="6684188" y="3943386"/>
              <a:ext cx="2219164" cy="2729669"/>
            </a:xfrm>
            <a:custGeom>
              <a:avLst/>
              <a:gdLst>
                <a:gd name="connsiteX0" fmla="*/ 10510 w 2070538"/>
                <a:gd name="connsiteY0" fmla="*/ 0 h 2333296"/>
                <a:gd name="connsiteX1" fmla="*/ 10510 w 2070538"/>
                <a:gd name="connsiteY1" fmla="*/ 0 h 2333296"/>
                <a:gd name="connsiteX2" fmla="*/ 1996965 w 2070538"/>
                <a:gd name="connsiteY2" fmla="*/ 115614 h 2333296"/>
                <a:gd name="connsiteX3" fmla="*/ 2070538 w 2070538"/>
                <a:gd name="connsiteY3" fmla="*/ 2333296 h 2333296"/>
                <a:gd name="connsiteX4" fmla="*/ 0 w 2070538"/>
                <a:gd name="connsiteY4" fmla="*/ 2249214 h 2333296"/>
                <a:gd name="connsiteX5" fmla="*/ 10510 w 2070538"/>
                <a:gd name="connsiteY5" fmla="*/ 0 h 233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538" h="2333296">
                  <a:moveTo>
                    <a:pt x="10510" y="0"/>
                  </a:moveTo>
                  <a:lnTo>
                    <a:pt x="10510" y="0"/>
                  </a:lnTo>
                  <a:lnTo>
                    <a:pt x="1996965" y="115614"/>
                  </a:lnTo>
                  <a:lnTo>
                    <a:pt x="2070538" y="2333296"/>
                  </a:lnTo>
                  <a:lnTo>
                    <a:pt x="0" y="2249214"/>
                  </a:lnTo>
                  <a:cubicBezTo>
                    <a:pt x="3503" y="1499476"/>
                    <a:pt x="7007" y="749738"/>
                    <a:pt x="10510" y="0"/>
                  </a:cubicBez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D4F9140-8F7C-9A26-28EE-7B09C78E0ECD}"/>
                </a:ext>
              </a:extLst>
            </p:cNvPr>
            <p:cNvSpPr txBox="1"/>
            <p:nvPr/>
          </p:nvSpPr>
          <p:spPr>
            <a:xfrm>
              <a:off x="6715719" y="4983472"/>
              <a:ext cx="2285406" cy="1477328"/>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Newtonian relativity is expressed by Galilean covariance under which acceleration is invariant.</a:t>
              </a:r>
            </a:p>
          </p:txBody>
        </p:sp>
        <p:sp>
          <p:nvSpPr>
            <p:cNvPr id="9" name="TextBox 8">
              <a:extLst>
                <a:ext uri="{FF2B5EF4-FFF2-40B4-BE49-F238E27FC236}">
                  <a16:creationId xmlns:a16="http://schemas.microsoft.com/office/drawing/2014/main" id="{DE53D103-D593-0C74-7BFA-66F3B6628ECA}"/>
                </a:ext>
              </a:extLst>
            </p:cNvPr>
            <p:cNvSpPr txBox="1"/>
            <p:nvPr/>
          </p:nvSpPr>
          <p:spPr>
            <a:xfrm>
              <a:off x="6737131" y="3943388"/>
              <a:ext cx="2322825" cy="923330"/>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Transformation</a:t>
              </a:r>
            </a:p>
            <a:p>
              <a:pPr algn="l"/>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to </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is to a frame in relative acceleration.</a:t>
              </a:r>
              <a:endParaRPr lang="en-US" b="1" dirty="0">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812ADACE-0B19-3A4D-705A-7049FE5A2F9C}"/>
              </a:ext>
            </a:extLst>
          </p:cNvPr>
          <p:cNvGrpSpPr/>
          <p:nvPr/>
        </p:nvGrpSpPr>
        <p:grpSpPr>
          <a:xfrm>
            <a:off x="285750" y="157656"/>
            <a:ext cx="8531278" cy="5664960"/>
            <a:chOff x="285750" y="157656"/>
            <a:chExt cx="8531278" cy="5664960"/>
          </a:xfrm>
        </p:grpSpPr>
        <p:sp>
          <p:nvSpPr>
            <p:cNvPr id="10" name="Freeform 9">
              <a:extLst>
                <a:ext uri="{FF2B5EF4-FFF2-40B4-BE49-F238E27FC236}">
                  <a16:creationId xmlns:a16="http://schemas.microsoft.com/office/drawing/2014/main" id="{E84EFB87-F755-9B8F-FDEE-8071C44F262F}"/>
                </a:ext>
              </a:extLst>
            </p:cNvPr>
            <p:cNvSpPr/>
            <p:nvPr/>
          </p:nvSpPr>
          <p:spPr>
            <a:xfrm>
              <a:off x="6642147" y="157656"/>
              <a:ext cx="2070538" cy="2333296"/>
            </a:xfrm>
            <a:custGeom>
              <a:avLst/>
              <a:gdLst>
                <a:gd name="connsiteX0" fmla="*/ 10510 w 2070538"/>
                <a:gd name="connsiteY0" fmla="*/ 0 h 2333296"/>
                <a:gd name="connsiteX1" fmla="*/ 10510 w 2070538"/>
                <a:gd name="connsiteY1" fmla="*/ 0 h 2333296"/>
                <a:gd name="connsiteX2" fmla="*/ 1996965 w 2070538"/>
                <a:gd name="connsiteY2" fmla="*/ 115614 h 2333296"/>
                <a:gd name="connsiteX3" fmla="*/ 2070538 w 2070538"/>
                <a:gd name="connsiteY3" fmla="*/ 2333296 h 2333296"/>
                <a:gd name="connsiteX4" fmla="*/ 0 w 2070538"/>
                <a:gd name="connsiteY4" fmla="*/ 2249214 h 2333296"/>
                <a:gd name="connsiteX5" fmla="*/ 10510 w 2070538"/>
                <a:gd name="connsiteY5" fmla="*/ 0 h 233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538" h="2333296">
                  <a:moveTo>
                    <a:pt x="10510" y="0"/>
                  </a:moveTo>
                  <a:lnTo>
                    <a:pt x="10510" y="0"/>
                  </a:lnTo>
                  <a:lnTo>
                    <a:pt x="1996965" y="115614"/>
                  </a:lnTo>
                  <a:lnTo>
                    <a:pt x="2070538" y="2333296"/>
                  </a:lnTo>
                  <a:lnTo>
                    <a:pt x="0" y="2249214"/>
                  </a:lnTo>
                  <a:cubicBezTo>
                    <a:pt x="3503" y="1499476"/>
                    <a:pt x="7007" y="749738"/>
                    <a:pt x="10510" y="0"/>
                  </a:cubicBezTo>
                  <a:close/>
                </a:path>
              </a:pathLst>
            </a:custGeom>
            <a:solidFill>
              <a:srgbClr val="FFC8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E963A2-C8EF-B2D2-CFA5-6AD5E16245DD}"/>
                </a:ext>
              </a:extLst>
            </p:cNvPr>
            <p:cNvSpPr txBox="1"/>
            <p:nvPr/>
          </p:nvSpPr>
          <p:spPr>
            <a:xfrm>
              <a:off x="6737130" y="1201571"/>
              <a:ext cx="2079898" cy="1200329"/>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“The acceleration also obeys the Newtonian transformation law.”</a:t>
              </a:r>
            </a:p>
          </p:txBody>
        </p:sp>
        <p:sp>
          <p:nvSpPr>
            <p:cNvPr id="5" name="TextBox 4">
              <a:extLst>
                <a:ext uri="{FF2B5EF4-FFF2-40B4-BE49-F238E27FC236}">
                  <a16:creationId xmlns:a16="http://schemas.microsoft.com/office/drawing/2014/main" id="{821DCFEB-DF54-228D-F70B-626C70E64FF5}"/>
                </a:ext>
              </a:extLst>
            </p:cNvPr>
            <p:cNvSpPr txBox="1"/>
            <p:nvPr/>
          </p:nvSpPr>
          <p:spPr>
            <a:xfrm>
              <a:off x="6633795" y="184942"/>
              <a:ext cx="2079899" cy="923330"/>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“(5) satisfies the Newtonian principle of relativity.”</a:t>
              </a:r>
            </a:p>
          </p:txBody>
        </p:sp>
        <p:sp>
          <p:nvSpPr>
            <p:cNvPr id="11" name="Freeform 10">
              <a:extLst>
                <a:ext uri="{FF2B5EF4-FFF2-40B4-BE49-F238E27FC236}">
                  <a16:creationId xmlns:a16="http://schemas.microsoft.com/office/drawing/2014/main" id="{B67A1C50-A3BE-798E-761E-DCD3AC323D6F}"/>
                </a:ext>
              </a:extLst>
            </p:cNvPr>
            <p:cNvSpPr/>
            <p:nvPr/>
          </p:nvSpPr>
          <p:spPr>
            <a:xfrm>
              <a:off x="515007" y="3678621"/>
              <a:ext cx="5223641" cy="378372"/>
            </a:xfrm>
            <a:custGeom>
              <a:avLst/>
              <a:gdLst>
                <a:gd name="connsiteX0" fmla="*/ 168165 w 5223641"/>
                <a:gd name="connsiteY0" fmla="*/ 0 h 378372"/>
                <a:gd name="connsiteX1" fmla="*/ 168165 w 5223641"/>
                <a:gd name="connsiteY1" fmla="*/ 0 h 378372"/>
                <a:gd name="connsiteX2" fmla="*/ 5223641 w 5223641"/>
                <a:gd name="connsiteY2" fmla="*/ 63062 h 378372"/>
                <a:gd name="connsiteX3" fmla="*/ 5202621 w 5223641"/>
                <a:gd name="connsiteY3" fmla="*/ 378372 h 378372"/>
                <a:gd name="connsiteX4" fmla="*/ 0 w 5223641"/>
                <a:gd name="connsiteY4" fmla="*/ 304800 h 378372"/>
                <a:gd name="connsiteX5" fmla="*/ 168165 w 5223641"/>
                <a:gd name="connsiteY5" fmla="*/ 0 h 37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3641" h="378372">
                  <a:moveTo>
                    <a:pt x="168165" y="0"/>
                  </a:moveTo>
                  <a:lnTo>
                    <a:pt x="168165" y="0"/>
                  </a:lnTo>
                  <a:lnTo>
                    <a:pt x="5223641" y="63062"/>
                  </a:lnTo>
                  <a:lnTo>
                    <a:pt x="5202621" y="378372"/>
                  </a:lnTo>
                  <a:lnTo>
                    <a:pt x="0" y="304800"/>
                  </a:lnTo>
                  <a:lnTo>
                    <a:pt x="168165"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C6F605DE-8A9F-A9F5-27E2-36EF37302232}"/>
                </a:ext>
              </a:extLst>
            </p:cNvPr>
            <p:cNvSpPr/>
            <p:nvPr/>
          </p:nvSpPr>
          <p:spPr>
            <a:xfrm flipV="1">
              <a:off x="285750" y="5499984"/>
              <a:ext cx="5379326" cy="322632"/>
            </a:xfrm>
            <a:custGeom>
              <a:avLst/>
              <a:gdLst>
                <a:gd name="connsiteX0" fmla="*/ 168165 w 5223641"/>
                <a:gd name="connsiteY0" fmla="*/ 0 h 378372"/>
                <a:gd name="connsiteX1" fmla="*/ 168165 w 5223641"/>
                <a:gd name="connsiteY1" fmla="*/ 0 h 378372"/>
                <a:gd name="connsiteX2" fmla="*/ 5223641 w 5223641"/>
                <a:gd name="connsiteY2" fmla="*/ 63062 h 378372"/>
                <a:gd name="connsiteX3" fmla="*/ 5202621 w 5223641"/>
                <a:gd name="connsiteY3" fmla="*/ 378372 h 378372"/>
                <a:gd name="connsiteX4" fmla="*/ 0 w 5223641"/>
                <a:gd name="connsiteY4" fmla="*/ 304800 h 378372"/>
                <a:gd name="connsiteX5" fmla="*/ 168165 w 5223641"/>
                <a:gd name="connsiteY5" fmla="*/ 0 h 37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3641" h="378372">
                  <a:moveTo>
                    <a:pt x="168165" y="0"/>
                  </a:moveTo>
                  <a:lnTo>
                    <a:pt x="168165" y="0"/>
                  </a:lnTo>
                  <a:lnTo>
                    <a:pt x="5223641" y="63062"/>
                  </a:lnTo>
                  <a:lnTo>
                    <a:pt x="5202621" y="378372"/>
                  </a:lnTo>
                  <a:lnTo>
                    <a:pt x="0" y="304800"/>
                  </a:lnTo>
                  <a:lnTo>
                    <a:pt x="168165"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2A52551-AABA-284B-31E6-B5B838BEA6D6}"/>
              </a:ext>
            </a:extLst>
          </p:cNvPr>
          <p:cNvGrpSpPr/>
          <p:nvPr/>
        </p:nvGrpSpPr>
        <p:grpSpPr>
          <a:xfrm>
            <a:off x="6441787" y="2550192"/>
            <a:ext cx="2461565" cy="1344465"/>
            <a:chOff x="6441787" y="2550192"/>
            <a:chExt cx="2461565" cy="1344465"/>
          </a:xfrm>
        </p:grpSpPr>
        <p:sp>
          <p:nvSpPr>
            <p:cNvPr id="15" name="Up-Down Arrow 14">
              <a:extLst>
                <a:ext uri="{FF2B5EF4-FFF2-40B4-BE49-F238E27FC236}">
                  <a16:creationId xmlns:a16="http://schemas.microsoft.com/office/drawing/2014/main" id="{6EAD5646-0DD1-3314-4C1A-1F63F4F08E71}"/>
                </a:ext>
              </a:extLst>
            </p:cNvPr>
            <p:cNvSpPr/>
            <p:nvPr/>
          </p:nvSpPr>
          <p:spPr>
            <a:xfrm>
              <a:off x="7173311" y="2571218"/>
              <a:ext cx="493986" cy="1255415"/>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E86597-759F-F8D1-96A9-B2EA2BF4366F}"/>
                </a:ext>
              </a:extLst>
            </p:cNvPr>
            <p:cNvSpPr txBox="1"/>
            <p:nvPr/>
          </p:nvSpPr>
          <p:spPr>
            <a:xfrm>
              <a:off x="7492822" y="2571218"/>
              <a:ext cx="811441" cy="1323439"/>
            </a:xfrm>
            <a:prstGeom prst="rect">
              <a:avLst/>
            </a:prstGeom>
            <a:noFill/>
          </p:spPr>
          <p:txBody>
            <a:bodyPr wrap="none" rtlCol="0">
              <a:spAutoFit/>
            </a:bodyPr>
            <a:lstStyle/>
            <a:p>
              <a:pPr algn="l"/>
              <a:r>
                <a:rPr lang="en-US" sz="8000" b="1" dirty="0">
                  <a:solidFill>
                    <a:srgbClr val="FF7E7F"/>
                  </a:solidFill>
                  <a:latin typeface="Arial Black" panose="020B0604020202020204" pitchFamily="34" charset="0"/>
                  <a:cs typeface="Arial Black" panose="020B0604020202020204" pitchFamily="34" charset="0"/>
                </a:rPr>
                <a:t>?</a:t>
              </a:r>
            </a:p>
          </p:txBody>
        </p:sp>
        <p:sp>
          <p:nvSpPr>
            <p:cNvPr id="17" name="TextBox 16">
              <a:extLst>
                <a:ext uri="{FF2B5EF4-FFF2-40B4-BE49-F238E27FC236}">
                  <a16:creationId xmlns:a16="http://schemas.microsoft.com/office/drawing/2014/main" id="{2D8B313A-720A-1757-23F5-E358D43901B9}"/>
                </a:ext>
              </a:extLst>
            </p:cNvPr>
            <p:cNvSpPr txBox="1"/>
            <p:nvPr/>
          </p:nvSpPr>
          <p:spPr>
            <a:xfrm>
              <a:off x="8091911" y="2550192"/>
              <a:ext cx="811441" cy="1323439"/>
            </a:xfrm>
            <a:prstGeom prst="rect">
              <a:avLst/>
            </a:prstGeom>
            <a:noFill/>
          </p:spPr>
          <p:txBody>
            <a:bodyPr wrap="none" rtlCol="0">
              <a:spAutoFit/>
            </a:bodyPr>
            <a:lstStyle/>
            <a:p>
              <a:pPr algn="l"/>
              <a:r>
                <a:rPr lang="en-US" sz="8000" b="1" dirty="0">
                  <a:solidFill>
                    <a:srgbClr val="FF7E7F"/>
                  </a:solidFill>
                  <a:latin typeface="Arial Black" panose="020B0604020202020204" pitchFamily="34" charset="0"/>
                  <a:cs typeface="Arial Black" panose="020B0604020202020204" pitchFamily="34" charset="0"/>
                </a:rPr>
                <a:t>?</a:t>
              </a:r>
            </a:p>
          </p:txBody>
        </p:sp>
        <p:sp>
          <p:nvSpPr>
            <p:cNvPr id="18" name="TextBox 17">
              <a:extLst>
                <a:ext uri="{FF2B5EF4-FFF2-40B4-BE49-F238E27FC236}">
                  <a16:creationId xmlns:a16="http://schemas.microsoft.com/office/drawing/2014/main" id="{B63BAF72-9B62-7AFE-07C3-5F427F708D6E}"/>
                </a:ext>
              </a:extLst>
            </p:cNvPr>
            <p:cNvSpPr txBox="1"/>
            <p:nvPr/>
          </p:nvSpPr>
          <p:spPr>
            <a:xfrm>
              <a:off x="6441787" y="2560707"/>
              <a:ext cx="811441" cy="1323439"/>
            </a:xfrm>
            <a:prstGeom prst="rect">
              <a:avLst/>
            </a:prstGeom>
            <a:noFill/>
          </p:spPr>
          <p:txBody>
            <a:bodyPr wrap="none" rtlCol="0">
              <a:spAutoFit/>
            </a:bodyPr>
            <a:lstStyle/>
            <a:p>
              <a:pPr algn="l"/>
              <a:r>
                <a:rPr lang="en-US" sz="8000" b="1" dirty="0">
                  <a:solidFill>
                    <a:srgbClr val="FF7E7F"/>
                  </a:solidFill>
                  <a:latin typeface="Arial Black" panose="020B0604020202020204" pitchFamily="34" charset="0"/>
                  <a:cs typeface="Arial Black" panose="020B0604020202020204" pitchFamily="34" charset="0"/>
                </a:rPr>
                <a:t>?</a:t>
              </a:r>
            </a:p>
          </p:txBody>
        </p:sp>
      </p:grpSp>
    </p:spTree>
    <p:extLst>
      <p:ext uri="{BB962C8B-B14F-4D97-AF65-F5344CB8AC3E}">
        <p14:creationId xmlns:p14="http://schemas.microsoft.com/office/powerpoint/2010/main" val="406456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873C-86B5-8E22-B8DF-CB27CFFB6073}"/>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ECB4CF7C-2C0F-FF4C-95CD-F77CCF264EB2}"/>
              </a:ext>
            </a:extLst>
          </p:cNvPr>
          <p:cNvSpPr/>
          <p:nvPr/>
        </p:nvSpPr>
        <p:spPr>
          <a:xfrm>
            <a:off x="2951629" y="409856"/>
            <a:ext cx="4948518" cy="5264524"/>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1A1F2-2642-8923-9E5E-A06DC95A7782}"/>
              </a:ext>
            </a:extLst>
          </p:cNvPr>
          <p:cNvSpPr>
            <a:spLocks noGrp="1"/>
          </p:cNvSpPr>
          <p:nvPr>
            <p:ph type="title"/>
          </p:nvPr>
        </p:nvSpPr>
        <p:spPr>
          <a:xfrm>
            <a:off x="285750" y="1716555"/>
            <a:ext cx="5782235" cy="2311159"/>
          </a:xfrm>
        </p:spPr>
        <p:txBody>
          <a:bodyPr>
            <a:normAutofit/>
          </a:bodyPr>
          <a:lstStyle/>
          <a:p>
            <a:pPr algn="r"/>
            <a:r>
              <a:rPr lang="en-US" sz="5300" dirty="0"/>
              <a:t>What Happens Next?</a:t>
            </a:r>
            <a:br>
              <a:rPr lang="en-US" dirty="0"/>
            </a:br>
            <a:endParaRPr lang="en-US" sz="2400" dirty="0"/>
          </a:p>
        </p:txBody>
      </p:sp>
      <p:sp>
        <p:nvSpPr>
          <p:cNvPr id="3" name="Content Placeholder 2">
            <a:extLst>
              <a:ext uri="{FF2B5EF4-FFF2-40B4-BE49-F238E27FC236}">
                <a16:creationId xmlns:a16="http://schemas.microsoft.com/office/drawing/2014/main" id="{99ADF3ED-871F-A4C4-5248-A7D1CA288345}"/>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1353D0DF-B482-D348-90CF-2C8F3EC30996}"/>
              </a:ext>
            </a:extLst>
          </p:cNvPr>
          <p:cNvSpPr>
            <a:spLocks noGrp="1"/>
          </p:cNvSpPr>
          <p:nvPr>
            <p:ph type="sldNum" sz="quarter" idx="12"/>
          </p:nvPr>
        </p:nvSpPr>
        <p:spPr/>
        <p:txBody>
          <a:bodyPr/>
          <a:lstStyle/>
          <a:p>
            <a:fld id="{B9304382-F642-5846-B397-678ADB7FD52A}" type="slidenum">
              <a:rPr lang="en-US" smtClean="0"/>
              <a:t>28</a:t>
            </a:fld>
            <a:endParaRPr lang="en-US"/>
          </a:p>
        </p:txBody>
      </p:sp>
    </p:spTree>
    <p:extLst>
      <p:ext uri="{BB962C8B-B14F-4D97-AF65-F5344CB8AC3E}">
        <p14:creationId xmlns:p14="http://schemas.microsoft.com/office/powerpoint/2010/main" val="4276934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56D4-6DF4-6EB9-FD67-14082896EF1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4D7CE6E5-3CFB-9F0F-A3EF-1E722FC6F6F6}"/>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021DDAB6-EF0F-AD1D-9E30-C1AE21F214F3}"/>
              </a:ext>
            </a:extLst>
          </p:cNvPr>
          <p:cNvSpPr>
            <a:spLocks noGrp="1"/>
          </p:cNvSpPr>
          <p:nvPr>
            <p:ph type="sldNum" sz="quarter" idx="12"/>
          </p:nvPr>
        </p:nvSpPr>
        <p:spPr/>
        <p:txBody>
          <a:bodyPr/>
          <a:lstStyle/>
          <a:p>
            <a:fld id="{B9304382-F642-5846-B397-678ADB7FD52A}" type="slidenum">
              <a:rPr lang="en-US" smtClean="0"/>
              <a:t>29</a:t>
            </a:fld>
            <a:endParaRPr lang="en-US"/>
          </a:p>
        </p:txBody>
      </p:sp>
      <p:pic>
        <p:nvPicPr>
          <p:cNvPr id="5" name="Picture 4">
            <a:extLst>
              <a:ext uri="{FF2B5EF4-FFF2-40B4-BE49-F238E27FC236}">
                <a16:creationId xmlns:a16="http://schemas.microsoft.com/office/drawing/2014/main" id="{A31E261E-D094-268C-746D-8F24604A4D83}"/>
              </a:ext>
            </a:extLst>
          </p:cNvPr>
          <p:cNvPicPr>
            <a:picLocks noChangeAspect="1"/>
          </p:cNvPicPr>
          <p:nvPr/>
        </p:nvPicPr>
        <p:blipFill>
          <a:blip r:embed="rId2"/>
          <a:stretch>
            <a:fillRect/>
          </a:stretch>
        </p:blipFill>
        <p:spPr>
          <a:xfrm>
            <a:off x="489857" y="286657"/>
            <a:ext cx="4572000" cy="6045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8ED749D-F77A-BE70-1DF3-BA9C620F1E9B}"/>
              </a:ext>
            </a:extLst>
          </p:cNvPr>
          <p:cNvSpPr txBox="1"/>
          <p:nvPr/>
        </p:nvSpPr>
        <p:spPr>
          <a:xfrm>
            <a:off x="5355772" y="5203373"/>
            <a:ext cx="3298371" cy="954107"/>
          </a:xfrm>
          <a:prstGeom prst="rect">
            <a:avLst/>
          </a:prstGeom>
          <a:noFill/>
        </p:spPr>
        <p:txBody>
          <a:bodyPr wrap="square" rtlCol="0">
            <a:spAutoFit/>
          </a:bodyPr>
          <a:lstStyle/>
          <a:p>
            <a:pPr algn="l"/>
            <a:r>
              <a:rPr lang="en-US" sz="1400" dirty="0">
                <a:latin typeface="Times New Roman" panose="02020603050405020304" pitchFamily="18" charset="0"/>
                <a:cs typeface="Times New Roman" panose="02020603050405020304" pitchFamily="18" charset="0"/>
              </a:rPr>
              <a:t>PSA: Proceedings of the Biennial Meeting of the Philosophy of Science Association,</a:t>
            </a:r>
          </a:p>
          <a:p>
            <a:pPr algn="l"/>
            <a:r>
              <a:rPr lang="en-US" sz="1400" dirty="0">
                <a:latin typeface="Times New Roman" panose="02020603050405020304" pitchFamily="18" charset="0"/>
                <a:cs typeface="Times New Roman" panose="02020603050405020304" pitchFamily="18" charset="0"/>
              </a:rPr>
              <a:t>Vol. 1992, Volume Two: Symposia and Invited Papers (1992), pp. 412-420</a:t>
            </a:r>
          </a:p>
        </p:txBody>
      </p:sp>
      <p:sp>
        <p:nvSpPr>
          <p:cNvPr id="7" name="TextBox 6">
            <a:extLst>
              <a:ext uri="{FF2B5EF4-FFF2-40B4-BE49-F238E27FC236}">
                <a16:creationId xmlns:a16="http://schemas.microsoft.com/office/drawing/2014/main" id="{E7CA0B60-A3E3-AC24-1797-5CD3B425D5FF}"/>
              </a:ext>
            </a:extLst>
          </p:cNvPr>
          <p:cNvSpPr txBox="1"/>
          <p:nvPr/>
        </p:nvSpPr>
        <p:spPr>
          <a:xfrm>
            <a:off x="5355772" y="400043"/>
            <a:ext cx="3167743"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Paper presented in the symposium “Logical Inconsistency in Scientific Theories” at PSA 1992: Biennial Meeting of the Philosophy of Science Association</a:t>
            </a:r>
          </a:p>
        </p:txBody>
      </p:sp>
    </p:spTree>
    <p:extLst>
      <p:ext uri="{BB962C8B-B14F-4D97-AF65-F5344CB8AC3E}">
        <p14:creationId xmlns:p14="http://schemas.microsoft.com/office/powerpoint/2010/main" val="96797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ED12-F053-B0B6-1294-BD9AFDA2F41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979A96F1-33E3-FF0C-7624-3175B1A72F48}"/>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AE42AF4D-1273-4FC5-EA23-9983B2DF70B0}"/>
              </a:ext>
            </a:extLst>
          </p:cNvPr>
          <p:cNvSpPr>
            <a:spLocks noGrp="1"/>
          </p:cNvSpPr>
          <p:nvPr>
            <p:ph type="sldNum" sz="quarter" idx="12"/>
          </p:nvPr>
        </p:nvSpPr>
        <p:spPr/>
        <p:txBody>
          <a:bodyPr/>
          <a:lstStyle/>
          <a:p>
            <a:fld id="{B9304382-F642-5846-B397-678ADB7FD52A}" type="slidenum">
              <a:rPr lang="en-US" smtClean="0"/>
              <a:t>3</a:t>
            </a:fld>
            <a:endParaRPr lang="en-US"/>
          </a:p>
        </p:txBody>
      </p:sp>
      <p:pic>
        <p:nvPicPr>
          <p:cNvPr id="9" name="Picture 8">
            <a:extLst>
              <a:ext uri="{FF2B5EF4-FFF2-40B4-BE49-F238E27FC236}">
                <a16:creationId xmlns:a16="http://schemas.microsoft.com/office/drawing/2014/main" id="{D6123265-AD68-9E75-BFBF-CB182CEDBC86}"/>
              </a:ext>
            </a:extLst>
          </p:cNvPr>
          <p:cNvPicPr>
            <a:picLocks noChangeAspect="1"/>
          </p:cNvPicPr>
          <p:nvPr/>
        </p:nvPicPr>
        <p:blipFill>
          <a:blip r:embed="rId2"/>
          <a:stretch>
            <a:fillRect/>
          </a:stretch>
        </p:blipFill>
        <p:spPr>
          <a:xfrm>
            <a:off x="462064" y="365126"/>
            <a:ext cx="4109936" cy="612913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EC6E036C-73C9-9898-88EC-EDE403C66A82}"/>
              </a:ext>
            </a:extLst>
          </p:cNvPr>
          <p:cNvSpPr txBox="1"/>
          <p:nvPr/>
        </p:nvSpPr>
        <p:spPr>
          <a:xfrm>
            <a:off x="5049078" y="609600"/>
            <a:ext cx="3061252" cy="3539430"/>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Letters from 1692</a:t>
            </a:r>
          </a:p>
          <a:p>
            <a:pPr algn="l"/>
            <a:endParaRPr lang="en-US" sz="3200" dirty="0">
              <a:latin typeface="Times New Roman" panose="02020603050405020304" pitchFamily="18" charset="0"/>
              <a:cs typeface="Times New Roman" panose="02020603050405020304" pitchFamily="18" charset="0"/>
            </a:endParaRPr>
          </a:p>
          <a:p>
            <a:pPr algn="l"/>
            <a:r>
              <a:rPr lang="en-US" sz="3200" dirty="0">
                <a:latin typeface="Times New Roman" panose="02020603050405020304" pitchFamily="18" charset="0"/>
                <a:cs typeface="Times New Roman" panose="02020603050405020304" pitchFamily="18" charset="0"/>
              </a:rPr>
              <a:t>Origin of Newton’s cosmological thinking.</a:t>
            </a:r>
          </a:p>
        </p:txBody>
      </p:sp>
    </p:spTree>
    <p:extLst>
      <p:ext uri="{BB962C8B-B14F-4D97-AF65-F5344CB8AC3E}">
        <p14:creationId xmlns:p14="http://schemas.microsoft.com/office/powerpoint/2010/main" val="2320071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A06A93CB-6CFF-0C99-1D94-8C9B899C6E08}"/>
              </a:ext>
            </a:extLst>
          </p:cNvPr>
          <p:cNvPicPr>
            <a:picLocks noChangeAspect="1"/>
          </p:cNvPicPr>
          <p:nvPr/>
        </p:nvPicPr>
        <p:blipFill>
          <a:blip r:embed="rId2"/>
          <a:stretch>
            <a:fillRect/>
          </a:stretch>
        </p:blipFill>
        <p:spPr>
          <a:xfrm>
            <a:off x="877375" y="688617"/>
            <a:ext cx="3881615" cy="5175598"/>
          </a:xfrm>
          <a:prstGeom prst="rect">
            <a:avLst/>
          </a:prstGeom>
        </p:spPr>
      </p:pic>
      <p:sp>
        <p:nvSpPr>
          <p:cNvPr id="2" name="Title 1">
            <a:extLst>
              <a:ext uri="{FF2B5EF4-FFF2-40B4-BE49-F238E27FC236}">
                <a16:creationId xmlns:a16="http://schemas.microsoft.com/office/drawing/2014/main" id="{76F035C3-5AC5-B6BE-A3B0-669FFD262A5D}"/>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EA51E297-E0FA-274B-3F80-3B3F614A969A}"/>
              </a:ext>
            </a:extLst>
          </p:cNvPr>
          <p:cNvSpPr>
            <a:spLocks noGrp="1"/>
          </p:cNvSpPr>
          <p:nvPr>
            <p:ph type="sldNum" sz="quarter" idx="12"/>
          </p:nvPr>
        </p:nvSpPr>
        <p:spPr/>
        <p:txBody>
          <a:bodyPr/>
          <a:lstStyle/>
          <a:p>
            <a:fld id="{B9304382-F642-5846-B397-678ADB7FD52A}" type="slidenum">
              <a:rPr lang="en-US" smtClean="0"/>
              <a:t>30</a:t>
            </a:fld>
            <a:endParaRPr lang="en-US"/>
          </a:p>
        </p:txBody>
      </p:sp>
      <p:sp>
        <p:nvSpPr>
          <p:cNvPr id="8" name="Content Placeholder 7">
            <a:extLst>
              <a:ext uri="{FF2B5EF4-FFF2-40B4-BE49-F238E27FC236}">
                <a16:creationId xmlns:a16="http://schemas.microsoft.com/office/drawing/2014/main" id="{73BA989E-3F4F-074A-B89C-F338990D1B68}"/>
              </a:ext>
            </a:extLst>
          </p:cNvPr>
          <p:cNvSpPr>
            <a:spLocks noGrp="1"/>
          </p:cNvSpPr>
          <p:nvPr>
            <p:ph idx="1"/>
          </p:nvPr>
        </p:nvSpPr>
        <p:spPr/>
        <p:txBody>
          <a:bodyPr>
            <a:normAutofit fontScale="25000" lnSpcReduction="20000"/>
          </a:bodyPr>
          <a:lstStyle/>
          <a:p>
            <a:r>
              <a:rPr lang="en-US" dirty="0"/>
              <a:t> </a:t>
            </a:r>
          </a:p>
        </p:txBody>
      </p:sp>
      <p:grpSp>
        <p:nvGrpSpPr>
          <p:cNvPr id="12" name="Group 11">
            <a:extLst>
              <a:ext uri="{FF2B5EF4-FFF2-40B4-BE49-F238E27FC236}">
                <a16:creationId xmlns:a16="http://schemas.microsoft.com/office/drawing/2014/main" id="{BEED75AF-0A8C-2855-4E46-1E120C5D7D27}"/>
              </a:ext>
            </a:extLst>
          </p:cNvPr>
          <p:cNvGrpSpPr/>
          <p:nvPr/>
        </p:nvGrpSpPr>
        <p:grpSpPr>
          <a:xfrm>
            <a:off x="5168348" y="688617"/>
            <a:ext cx="3545346" cy="1657018"/>
            <a:chOff x="5168348" y="688617"/>
            <a:chExt cx="3545346" cy="1657018"/>
          </a:xfrm>
        </p:grpSpPr>
        <p:sp>
          <p:nvSpPr>
            <p:cNvPr id="11" name="Rounded Rectangular Callout 10">
              <a:extLst>
                <a:ext uri="{FF2B5EF4-FFF2-40B4-BE49-F238E27FC236}">
                  <a16:creationId xmlns:a16="http://schemas.microsoft.com/office/drawing/2014/main" id="{19298DA5-95C6-F82B-CFAF-CA31926786E0}"/>
                </a:ext>
              </a:extLst>
            </p:cNvPr>
            <p:cNvSpPr/>
            <p:nvPr/>
          </p:nvSpPr>
          <p:spPr>
            <a:xfrm>
              <a:off x="5168348" y="688617"/>
              <a:ext cx="3545346" cy="1657018"/>
            </a:xfrm>
            <a:prstGeom prst="wedgeRoundRectCallout">
              <a:avLst>
                <a:gd name="adj1" fmla="val -85873"/>
                <a:gd name="adj2" fmla="val 66099"/>
                <a:gd name="adj3" fmla="val 16667"/>
              </a:avLst>
            </a:prstGeom>
            <a:solidFill>
              <a:srgbClr val="C9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7FD7110-9634-E644-B710-2DC4E201A176}"/>
                </a:ext>
              </a:extLst>
            </p:cNvPr>
            <p:cNvSpPr txBox="1"/>
            <p:nvPr/>
          </p:nvSpPr>
          <p:spPr>
            <a:xfrm>
              <a:off x="5496339" y="904461"/>
              <a:ext cx="2912166"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“I am not convinced…”</a:t>
              </a:r>
            </a:p>
          </p:txBody>
        </p:sp>
      </p:grpSp>
    </p:spTree>
    <p:extLst>
      <p:ext uri="{BB962C8B-B14F-4D97-AF65-F5344CB8AC3E}">
        <p14:creationId xmlns:p14="http://schemas.microsoft.com/office/powerpoint/2010/main" val="3352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0A5FF-4DD1-B81D-98C1-9AC59DE34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2EFC33-D0A5-E551-0071-B6E8CF41FF79}"/>
              </a:ext>
            </a:extLst>
          </p:cNvPr>
          <p:cNvSpPr>
            <a:spLocks noGrp="1"/>
          </p:cNvSpPr>
          <p:nvPr>
            <p:ph type="title"/>
          </p:nvPr>
        </p:nvSpPr>
        <p:spPr>
          <a:xfrm>
            <a:off x="628650" y="375174"/>
            <a:ext cx="7886700" cy="1325563"/>
          </a:xfrm>
        </p:spPr>
        <p:txBody>
          <a:bodyPr/>
          <a:lstStyle/>
          <a:p>
            <a:r>
              <a:rPr lang="en-US" dirty="0"/>
              <a:t> </a:t>
            </a:r>
          </a:p>
        </p:txBody>
      </p:sp>
      <p:sp>
        <p:nvSpPr>
          <p:cNvPr id="3" name="Content Placeholder 2">
            <a:extLst>
              <a:ext uri="{FF2B5EF4-FFF2-40B4-BE49-F238E27FC236}">
                <a16:creationId xmlns:a16="http://schemas.microsoft.com/office/drawing/2014/main" id="{1CCF58AE-A7DA-8EF6-49F1-F6F07C277FF8}"/>
              </a:ext>
            </a:extLst>
          </p:cNvPr>
          <p:cNvSpPr>
            <a:spLocks noGrp="1"/>
          </p:cNvSpPr>
          <p:nvPr>
            <p:ph idx="1"/>
          </p:nvPr>
        </p:nvSpPr>
        <p:spPr/>
        <p:txBody>
          <a:bodyPr>
            <a:normAutofit fontScale="25000" lnSpcReduction="20000"/>
          </a:bodyPr>
          <a:lstStyle/>
          <a:p>
            <a:r>
              <a:rPr lang="en-US"/>
              <a:t> </a:t>
            </a:r>
          </a:p>
        </p:txBody>
      </p:sp>
      <p:sp>
        <p:nvSpPr>
          <p:cNvPr id="4" name="Slide Number Placeholder 3">
            <a:extLst>
              <a:ext uri="{FF2B5EF4-FFF2-40B4-BE49-F238E27FC236}">
                <a16:creationId xmlns:a16="http://schemas.microsoft.com/office/drawing/2014/main" id="{0FF06035-1DD4-DC95-D392-5E6A30032585}"/>
              </a:ext>
            </a:extLst>
          </p:cNvPr>
          <p:cNvSpPr>
            <a:spLocks noGrp="1"/>
          </p:cNvSpPr>
          <p:nvPr>
            <p:ph type="sldNum" sz="quarter" idx="12"/>
          </p:nvPr>
        </p:nvSpPr>
        <p:spPr/>
        <p:txBody>
          <a:bodyPr/>
          <a:lstStyle/>
          <a:p>
            <a:fld id="{B9304382-F642-5846-B397-678ADB7FD52A}" type="slidenum">
              <a:rPr lang="en-US" smtClean="0"/>
              <a:t>31</a:t>
            </a:fld>
            <a:endParaRPr lang="en-US"/>
          </a:p>
        </p:txBody>
      </p:sp>
      <p:pic>
        <p:nvPicPr>
          <p:cNvPr id="5" name="Picture 4">
            <a:extLst>
              <a:ext uri="{FF2B5EF4-FFF2-40B4-BE49-F238E27FC236}">
                <a16:creationId xmlns:a16="http://schemas.microsoft.com/office/drawing/2014/main" id="{0DC9AC23-4CFA-EB9A-BD1C-EDF07DB5C7C5}"/>
              </a:ext>
            </a:extLst>
          </p:cNvPr>
          <p:cNvPicPr>
            <a:picLocks noChangeAspect="1"/>
          </p:cNvPicPr>
          <p:nvPr/>
        </p:nvPicPr>
        <p:blipFill>
          <a:blip r:embed="rId2"/>
          <a:stretch>
            <a:fillRect/>
          </a:stretch>
        </p:blipFill>
        <p:spPr>
          <a:xfrm>
            <a:off x="626820" y="232449"/>
            <a:ext cx="3945180" cy="611559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027B5459-0761-F8EF-DF9E-92D675D624F6}"/>
              </a:ext>
            </a:extLst>
          </p:cNvPr>
          <p:cNvSpPr txBox="1"/>
          <p:nvPr/>
        </p:nvSpPr>
        <p:spPr>
          <a:xfrm>
            <a:off x="4843306" y="391624"/>
            <a:ext cx="3583604"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“Is Newtonian Cosmology Really Inconsistent?”</a:t>
            </a:r>
          </a:p>
        </p:txBody>
      </p:sp>
      <p:grpSp>
        <p:nvGrpSpPr>
          <p:cNvPr id="10" name="Group 9">
            <a:extLst>
              <a:ext uri="{FF2B5EF4-FFF2-40B4-BE49-F238E27FC236}">
                <a16:creationId xmlns:a16="http://schemas.microsoft.com/office/drawing/2014/main" id="{53E11721-1790-F704-9B4D-6F3F46760C33}"/>
              </a:ext>
            </a:extLst>
          </p:cNvPr>
          <p:cNvGrpSpPr/>
          <p:nvPr/>
        </p:nvGrpSpPr>
        <p:grpSpPr>
          <a:xfrm>
            <a:off x="4843306" y="1406769"/>
            <a:ext cx="3315957" cy="4048782"/>
            <a:chOff x="4843306" y="1406769"/>
            <a:chExt cx="3315957" cy="4048782"/>
          </a:xfrm>
        </p:grpSpPr>
        <p:sp>
          <p:nvSpPr>
            <p:cNvPr id="7" name="TextBox 6">
              <a:extLst>
                <a:ext uri="{FF2B5EF4-FFF2-40B4-BE49-F238E27FC236}">
                  <a16:creationId xmlns:a16="http://schemas.microsoft.com/office/drawing/2014/main" id="{C3B215F4-4AF2-D544-E967-924D5989179B}"/>
                </a:ext>
              </a:extLst>
            </p:cNvPr>
            <p:cNvSpPr txBox="1"/>
            <p:nvPr/>
          </p:nvSpPr>
          <p:spPr>
            <a:xfrm>
              <a:off x="4843306" y="2593229"/>
              <a:ext cx="3315957" cy="286232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the difficulties they face,  I will argue, are only apparent. They are artifacts of the formulations themselves, and disappear if one passes to the so-called "geometrized" formulation of the theory, first introduced by Cartan (1923, 1924) and Friedrichs (1927).”</a:t>
              </a:r>
            </a:p>
          </p:txBody>
        </p:sp>
        <p:sp>
          <p:nvSpPr>
            <p:cNvPr id="8" name="TextBox 7">
              <a:extLst>
                <a:ext uri="{FF2B5EF4-FFF2-40B4-BE49-F238E27FC236}">
                  <a16:creationId xmlns:a16="http://schemas.microsoft.com/office/drawing/2014/main" id="{DCDD03A4-515D-11EB-DC3D-F767684F0C2E}"/>
                </a:ext>
              </a:extLst>
            </p:cNvPr>
            <p:cNvSpPr txBox="1"/>
            <p:nvPr/>
          </p:nvSpPr>
          <p:spPr>
            <a:xfrm>
              <a:off x="5598223" y="1511132"/>
              <a:ext cx="630301"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NO</a:t>
              </a:r>
            </a:p>
          </p:txBody>
        </p:sp>
        <p:sp>
          <p:nvSpPr>
            <p:cNvPr id="9" name="Down Arrow 8">
              <a:extLst>
                <a:ext uri="{FF2B5EF4-FFF2-40B4-BE49-F238E27FC236}">
                  <a16:creationId xmlns:a16="http://schemas.microsoft.com/office/drawing/2014/main" id="{FAB8F2F9-306F-4D95-6EDF-252667EDCA2A}"/>
                </a:ext>
              </a:extLst>
            </p:cNvPr>
            <p:cNvSpPr/>
            <p:nvPr/>
          </p:nvSpPr>
          <p:spPr>
            <a:xfrm>
              <a:off x="5215095" y="1406769"/>
              <a:ext cx="391885" cy="91440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862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AE79131-E1AA-C013-6CDE-F1D10D9D293F}"/>
              </a:ext>
            </a:extLst>
          </p:cNvPr>
          <p:cNvGrpSpPr/>
          <p:nvPr/>
        </p:nvGrpSpPr>
        <p:grpSpPr>
          <a:xfrm>
            <a:off x="5362261" y="610780"/>
            <a:ext cx="3057131" cy="1655342"/>
            <a:chOff x="5362261" y="610780"/>
            <a:chExt cx="3057131" cy="1655342"/>
          </a:xfrm>
        </p:grpSpPr>
        <p:sp>
          <p:nvSpPr>
            <p:cNvPr id="23" name="Freeform 22">
              <a:extLst>
                <a:ext uri="{FF2B5EF4-FFF2-40B4-BE49-F238E27FC236}">
                  <a16:creationId xmlns:a16="http://schemas.microsoft.com/office/drawing/2014/main" id="{D4CF218D-4F19-8A57-8CF3-722C3478A21B}"/>
                </a:ext>
              </a:extLst>
            </p:cNvPr>
            <p:cNvSpPr/>
            <p:nvPr/>
          </p:nvSpPr>
          <p:spPr>
            <a:xfrm>
              <a:off x="5546035" y="626165"/>
              <a:ext cx="2802835" cy="1639957"/>
            </a:xfrm>
            <a:custGeom>
              <a:avLst/>
              <a:gdLst>
                <a:gd name="connsiteX0" fmla="*/ 0 w 2544418"/>
                <a:gd name="connsiteY0" fmla="*/ 0 h 1639957"/>
                <a:gd name="connsiteX1" fmla="*/ 715618 w 2544418"/>
                <a:gd name="connsiteY1" fmla="*/ 1639957 h 1639957"/>
                <a:gd name="connsiteX2" fmla="*/ 1003852 w 2544418"/>
                <a:gd name="connsiteY2" fmla="*/ 1639957 h 1639957"/>
                <a:gd name="connsiteX3" fmla="*/ 2544418 w 2544418"/>
                <a:gd name="connsiteY3" fmla="*/ 119270 h 1639957"/>
                <a:gd name="connsiteX4" fmla="*/ 0 w 2544418"/>
                <a:gd name="connsiteY4" fmla="*/ 0 h 163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418" h="1639957">
                  <a:moveTo>
                    <a:pt x="0" y="0"/>
                  </a:moveTo>
                  <a:lnTo>
                    <a:pt x="715618" y="1639957"/>
                  </a:lnTo>
                  <a:lnTo>
                    <a:pt x="1003852" y="1639957"/>
                  </a:lnTo>
                  <a:lnTo>
                    <a:pt x="2544418" y="119270"/>
                  </a:lnTo>
                  <a:lnTo>
                    <a:pt x="0"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D9F542D-617B-AC6F-7BA2-9ED94EB18A97}"/>
                </a:ext>
              </a:extLst>
            </p:cNvPr>
            <p:cNvSpPr txBox="1"/>
            <p:nvPr/>
          </p:nvSpPr>
          <p:spPr>
            <a:xfrm>
              <a:off x="5362261" y="610780"/>
              <a:ext cx="3057131"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Differential operator defines curved affine structure governing free falls.</a:t>
              </a:r>
            </a:p>
          </p:txBody>
        </p:sp>
      </p:grpSp>
      <p:grpSp>
        <p:nvGrpSpPr>
          <p:cNvPr id="25" name="Group 24">
            <a:extLst>
              <a:ext uri="{FF2B5EF4-FFF2-40B4-BE49-F238E27FC236}">
                <a16:creationId xmlns:a16="http://schemas.microsoft.com/office/drawing/2014/main" id="{E978B9A1-D7F3-B224-9C7B-A5E649CABCE1}"/>
              </a:ext>
            </a:extLst>
          </p:cNvPr>
          <p:cNvGrpSpPr/>
          <p:nvPr/>
        </p:nvGrpSpPr>
        <p:grpSpPr>
          <a:xfrm>
            <a:off x="327991" y="2683565"/>
            <a:ext cx="7851913" cy="1123122"/>
            <a:chOff x="327991" y="2683565"/>
            <a:chExt cx="7851913" cy="1123122"/>
          </a:xfrm>
        </p:grpSpPr>
        <p:sp>
          <p:nvSpPr>
            <p:cNvPr id="19" name="Freeform 18">
              <a:extLst>
                <a:ext uri="{FF2B5EF4-FFF2-40B4-BE49-F238E27FC236}">
                  <a16:creationId xmlns:a16="http://schemas.microsoft.com/office/drawing/2014/main" id="{C4980FF5-C646-7779-D08B-10A3D939141D}"/>
                </a:ext>
              </a:extLst>
            </p:cNvPr>
            <p:cNvSpPr/>
            <p:nvPr/>
          </p:nvSpPr>
          <p:spPr>
            <a:xfrm>
              <a:off x="327991" y="2683565"/>
              <a:ext cx="7851913" cy="1123122"/>
            </a:xfrm>
            <a:custGeom>
              <a:avLst/>
              <a:gdLst>
                <a:gd name="connsiteX0" fmla="*/ 188844 w 7851913"/>
                <a:gd name="connsiteY0" fmla="*/ 0 h 1123122"/>
                <a:gd name="connsiteX1" fmla="*/ 7851913 w 7851913"/>
                <a:gd name="connsiteY1" fmla="*/ 49696 h 1123122"/>
                <a:gd name="connsiteX2" fmla="*/ 7762461 w 7851913"/>
                <a:gd name="connsiteY2" fmla="*/ 1123122 h 1123122"/>
                <a:gd name="connsiteX3" fmla="*/ 0 w 7851913"/>
                <a:gd name="connsiteY3" fmla="*/ 1063487 h 1123122"/>
                <a:gd name="connsiteX4" fmla="*/ 188844 w 7851913"/>
                <a:gd name="connsiteY4" fmla="*/ 0 h 112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1913" h="1123122">
                  <a:moveTo>
                    <a:pt x="188844" y="0"/>
                  </a:moveTo>
                  <a:lnTo>
                    <a:pt x="7851913" y="49696"/>
                  </a:lnTo>
                  <a:lnTo>
                    <a:pt x="7762461" y="1123122"/>
                  </a:lnTo>
                  <a:lnTo>
                    <a:pt x="0" y="1063487"/>
                  </a:lnTo>
                  <a:lnTo>
                    <a:pt x="188844" y="0"/>
                  </a:lnTo>
                  <a:close/>
                </a:path>
              </a:pathLst>
            </a:custGeom>
            <a:solidFill>
              <a:srgbClr val="C9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566BE6-9C8B-2D09-D2EA-12705E13632C}"/>
                </a:ext>
              </a:extLst>
            </p:cNvPr>
            <p:cNvSpPr txBox="1"/>
            <p:nvPr/>
          </p:nvSpPr>
          <p:spPr>
            <a:xfrm>
              <a:off x="436823" y="2740938"/>
              <a:ext cx="1669774"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Free fall motion</a:t>
              </a:r>
            </a:p>
          </p:txBody>
        </p:sp>
        <p:sp>
          <p:nvSpPr>
            <p:cNvPr id="7" name="TextBox 6">
              <a:extLst>
                <a:ext uri="{FF2B5EF4-FFF2-40B4-BE49-F238E27FC236}">
                  <a16:creationId xmlns:a16="http://schemas.microsoft.com/office/drawing/2014/main" id="{80BD74BE-EF28-4494-56B2-675292C9C73E}"/>
                </a:ext>
              </a:extLst>
            </p:cNvPr>
            <p:cNvSpPr txBox="1"/>
            <p:nvPr/>
          </p:nvSpPr>
          <p:spPr>
            <a:xfrm>
              <a:off x="1884421" y="2894825"/>
              <a:ext cx="444352" cy="646331"/>
            </a:xfrm>
            <a:prstGeom prst="rect">
              <a:avLst/>
            </a:prstGeom>
            <a:noFill/>
          </p:spPr>
          <p:txBody>
            <a:bodyPr wrap="none" rtlCol="0">
              <a:spAutoFit/>
            </a:bodyPr>
            <a:lstStyle/>
            <a:p>
              <a:pPr algn="l"/>
              <a:r>
                <a:rPr lang="en-US" sz="36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6BF05B9D-E7F5-8EC7-218D-C4700C1F8F1B}"/>
                </a:ext>
              </a:extLst>
            </p:cNvPr>
            <p:cNvSpPr txBox="1"/>
            <p:nvPr/>
          </p:nvSpPr>
          <p:spPr>
            <a:xfrm>
              <a:off x="2340659" y="2740938"/>
              <a:ext cx="2390367"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Uniform inertial motion</a:t>
              </a:r>
            </a:p>
          </p:txBody>
        </p:sp>
        <p:sp>
          <p:nvSpPr>
            <p:cNvPr id="9" name="TextBox 8">
              <a:extLst>
                <a:ext uri="{FF2B5EF4-FFF2-40B4-BE49-F238E27FC236}">
                  <a16:creationId xmlns:a16="http://schemas.microsoft.com/office/drawing/2014/main" id="{C06432F3-4780-84EC-7A20-C6BBAE2FADF4}"/>
                </a:ext>
              </a:extLst>
            </p:cNvPr>
            <p:cNvSpPr txBox="1"/>
            <p:nvPr/>
          </p:nvSpPr>
          <p:spPr>
            <a:xfrm>
              <a:off x="4631635" y="2956381"/>
              <a:ext cx="444352" cy="646331"/>
            </a:xfrm>
            <a:prstGeom prst="rect">
              <a:avLst/>
            </a:prstGeom>
            <a:noFill/>
          </p:spPr>
          <p:txBody>
            <a:bodyPr wrap="none" rtlCol="0">
              <a:spAutoFit/>
            </a:bodyPr>
            <a:lstStyle/>
            <a:p>
              <a:pPr algn="l"/>
              <a:r>
                <a:rPr lang="en-US" sz="36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7CD7744A-2AAD-8F9C-AE7D-41AF52D7CD2F}"/>
                </a:ext>
              </a:extLst>
            </p:cNvPr>
            <p:cNvSpPr txBox="1"/>
            <p:nvPr/>
          </p:nvSpPr>
          <p:spPr>
            <a:xfrm>
              <a:off x="5018279" y="2740938"/>
              <a:ext cx="3131809"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Deflection due to gravitational force.</a:t>
              </a:r>
            </a:p>
          </p:txBody>
        </p:sp>
      </p:grpSp>
      <p:sp>
        <p:nvSpPr>
          <p:cNvPr id="2" name="Title 1">
            <a:extLst>
              <a:ext uri="{FF2B5EF4-FFF2-40B4-BE49-F238E27FC236}">
                <a16:creationId xmlns:a16="http://schemas.microsoft.com/office/drawing/2014/main" id="{97E86987-E53D-87E1-DDF6-80B3C26C3277}"/>
              </a:ext>
            </a:extLst>
          </p:cNvPr>
          <p:cNvSpPr>
            <a:spLocks noGrp="1"/>
          </p:cNvSpPr>
          <p:nvPr>
            <p:ph type="title"/>
          </p:nvPr>
        </p:nvSpPr>
        <p:spPr>
          <a:xfrm>
            <a:off x="352334" y="336665"/>
            <a:ext cx="7886700" cy="797752"/>
          </a:xfrm>
        </p:spPr>
        <p:txBody>
          <a:bodyPr/>
          <a:lstStyle/>
          <a:p>
            <a:r>
              <a:rPr lang="en-US" dirty="0"/>
              <a:t>How does it work?</a:t>
            </a:r>
          </a:p>
        </p:txBody>
      </p:sp>
      <p:sp>
        <p:nvSpPr>
          <p:cNvPr id="3" name="Content Placeholder 2">
            <a:extLst>
              <a:ext uri="{FF2B5EF4-FFF2-40B4-BE49-F238E27FC236}">
                <a16:creationId xmlns:a16="http://schemas.microsoft.com/office/drawing/2014/main" id="{58441391-B9AB-D3E1-1B1C-ADC18D526D32}"/>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B04366BA-C977-F7A0-9164-DDEB1A4BDE78}"/>
              </a:ext>
            </a:extLst>
          </p:cNvPr>
          <p:cNvSpPr>
            <a:spLocks noGrp="1"/>
          </p:cNvSpPr>
          <p:nvPr>
            <p:ph type="sldNum" sz="quarter" idx="12"/>
          </p:nvPr>
        </p:nvSpPr>
        <p:spPr/>
        <p:txBody>
          <a:bodyPr/>
          <a:lstStyle/>
          <a:p>
            <a:fld id="{B9304382-F642-5846-B397-678ADB7FD52A}" type="slidenum">
              <a:rPr lang="en-US" smtClean="0"/>
              <a:t>32</a:t>
            </a:fld>
            <a:endParaRPr lang="en-US"/>
          </a:p>
        </p:txBody>
      </p:sp>
      <p:grpSp>
        <p:nvGrpSpPr>
          <p:cNvPr id="27" name="Group 26">
            <a:extLst>
              <a:ext uri="{FF2B5EF4-FFF2-40B4-BE49-F238E27FC236}">
                <a16:creationId xmlns:a16="http://schemas.microsoft.com/office/drawing/2014/main" id="{7DBCF8E6-E077-6BD8-232F-A8B3B312F7F2}"/>
              </a:ext>
            </a:extLst>
          </p:cNvPr>
          <p:cNvGrpSpPr/>
          <p:nvPr/>
        </p:nvGrpSpPr>
        <p:grpSpPr>
          <a:xfrm>
            <a:off x="2178225" y="1325165"/>
            <a:ext cx="5256195" cy="1015663"/>
            <a:chOff x="2178225" y="1325165"/>
            <a:chExt cx="5256195" cy="1015663"/>
          </a:xfrm>
        </p:grpSpPr>
        <p:sp>
          <p:nvSpPr>
            <p:cNvPr id="11" name="TextBox 10">
              <a:extLst>
                <a:ext uri="{FF2B5EF4-FFF2-40B4-BE49-F238E27FC236}">
                  <a16:creationId xmlns:a16="http://schemas.microsoft.com/office/drawing/2014/main" id="{97C51221-6E51-77E1-125B-AC3F75D41BF0}"/>
                </a:ext>
              </a:extLst>
            </p:cNvPr>
            <p:cNvSpPr txBox="1"/>
            <p:nvPr/>
          </p:nvSpPr>
          <p:spPr>
            <a:xfrm>
              <a:off x="2178225" y="1325165"/>
              <a:ext cx="2675586" cy="1015663"/>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Build geometric, spacetime theory with curved affine structure.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53A74C0-5F96-4B37-F191-B4EF974A3E10}"/>
                    </a:ext>
                  </a:extLst>
                </p:cNvPr>
                <p:cNvSpPr txBox="1"/>
                <p:nvPr/>
              </p:nvSpPr>
              <p:spPr>
                <a:xfrm>
                  <a:off x="4910011" y="1747756"/>
                  <a:ext cx="2524409" cy="523220"/>
                </a:xfrm>
                <a:prstGeom prst="rect">
                  <a:avLst/>
                </a:prstGeom>
                <a:noFill/>
              </p:spPr>
              <p:txBody>
                <a:bodyPr wrap="none" rtlCol="0">
                  <a:spAutoFit/>
                </a:bodyPr>
                <a:lstStyle/>
                <a:p>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t</a:t>
                  </a:r>
                  <a:r>
                    <a:rPr lang="en-US" sz="2800" baseline="-25000"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t>
                  </a:r>
                  <a:r>
                    <a:rPr lang="en-US" sz="2800" baseline="300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2800" i="1">
                              <a:latin typeface="Cambria Math" panose="02040503050406030204" pitchFamily="18" charset="0"/>
                              <a:ea typeface="Cambria Math" panose="02040503050406030204" pitchFamily="18" charset="0"/>
                              <a:cs typeface="Times New Roman" panose="02020603050405020304" pitchFamily="18" charset="0"/>
                            </a:rPr>
                            <m:t>∇</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𝑎</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p>
              </p:txBody>
            </p:sp>
          </mc:Choice>
          <mc:Fallback xmlns="">
            <p:sp>
              <p:nvSpPr>
                <p:cNvPr id="17" name="TextBox 16">
                  <a:extLst>
                    <a:ext uri="{FF2B5EF4-FFF2-40B4-BE49-F238E27FC236}">
                      <a16:creationId xmlns:a16="http://schemas.microsoft.com/office/drawing/2014/main" id="{253A74C0-5F96-4B37-F191-B4EF974A3E10}"/>
                    </a:ext>
                  </a:extLst>
                </p:cNvPr>
                <p:cNvSpPr txBox="1">
                  <a:spLocks noRot="1" noChangeAspect="1" noMove="1" noResize="1" noEditPoints="1" noAdjustHandles="1" noChangeArrowheads="1" noChangeShapeType="1" noTextEdit="1"/>
                </p:cNvSpPr>
                <p:nvPr/>
              </p:nvSpPr>
              <p:spPr>
                <a:xfrm>
                  <a:off x="4910011" y="1747756"/>
                  <a:ext cx="2524409" cy="523220"/>
                </a:xfrm>
                <a:prstGeom prst="rect">
                  <a:avLst/>
                </a:prstGeom>
                <a:blipFill>
                  <a:blip r:embed="rId2"/>
                  <a:stretch>
                    <a:fillRect l="-5000" t="-11628" b="-30233"/>
                  </a:stretch>
                </a:blipFill>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0CCB6557-CF9A-696C-6BF5-24EA28A1F60D}"/>
              </a:ext>
            </a:extLst>
          </p:cNvPr>
          <p:cNvGrpSpPr/>
          <p:nvPr/>
        </p:nvGrpSpPr>
        <p:grpSpPr>
          <a:xfrm>
            <a:off x="95982" y="3677478"/>
            <a:ext cx="8682336" cy="1485272"/>
            <a:chOff x="95982" y="3677478"/>
            <a:chExt cx="8682336" cy="1485272"/>
          </a:xfrm>
        </p:grpSpPr>
        <p:sp>
          <p:nvSpPr>
            <p:cNvPr id="24" name="Freeform 23">
              <a:extLst>
                <a:ext uri="{FF2B5EF4-FFF2-40B4-BE49-F238E27FC236}">
                  <a16:creationId xmlns:a16="http://schemas.microsoft.com/office/drawing/2014/main" id="{CD613877-66B5-2570-AA6C-4ADDDC8C70F2}"/>
                </a:ext>
              </a:extLst>
            </p:cNvPr>
            <p:cNvSpPr/>
            <p:nvPr/>
          </p:nvSpPr>
          <p:spPr>
            <a:xfrm>
              <a:off x="318052" y="3677478"/>
              <a:ext cx="8299174" cy="1485272"/>
            </a:xfrm>
            <a:custGeom>
              <a:avLst/>
              <a:gdLst>
                <a:gd name="connsiteX0" fmla="*/ 2226365 w 8299174"/>
                <a:gd name="connsiteY0" fmla="*/ 0 h 1262270"/>
                <a:gd name="connsiteX1" fmla="*/ 0 w 8299174"/>
                <a:gd name="connsiteY1" fmla="*/ 1262270 h 1262270"/>
                <a:gd name="connsiteX2" fmla="*/ 8299174 w 8299174"/>
                <a:gd name="connsiteY2" fmla="*/ 1212574 h 1262270"/>
                <a:gd name="connsiteX3" fmla="*/ 6987209 w 8299174"/>
                <a:gd name="connsiteY3" fmla="*/ 49696 h 1262270"/>
                <a:gd name="connsiteX4" fmla="*/ 2226365 w 8299174"/>
                <a:gd name="connsiteY4" fmla="*/ 0 h 126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174" h="1262270">
                  <a:moveTo>
                    <a:pt x="2226365" y="0"/>
                  </a:moveTo>
                  <a:lnTo>
                    <a:pt x="0" y="1262270"/>
                  </a:lnTo>
                  <a:lnTo>
                    <a:pt x="8299174" y="1212574"/>
                  </a:lnTo>
                  <a:lnTo>
                    <a:pt x="6987209" y="49696"/>
                  </a:lnTo>
                  <a:lnTo>
                    <a:pt x="2226365" y="0"/>
                  </a:lnTo>
                  <a:close/>
                </a:path>
              </a:pathLst>
            </a:custGeom>
            <a:solidFill>
              <a:srgbClr val="FFC8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157E1A6-92C2-29C6-1ACE-DA42BB3C837F}"/>
                </a:ext>
              </a:extLst>
            </p:cNvPr>
            <p:cNvSpPr txBox="1"/>
            <p:nvPr/>
          </p:nvSpPr>
          <p:spPr>
            <a:xfrm>
              <a:off x="95982" y="4232080"/>
              <a:ext cx="2351455" cy="707886"/>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Indeterminacy of gravitational force</a:t>
              </a:r>
            </a:p>
          </p:txBody>
        </p:sp>
        <p:sp>
          <p:nvSpPr>
            <p:cNvPr id="13" name="TextBox 12">
              <a:extLst>
                <a:ext uri="{FF2B5EF4-FFF2-40B4-BE49-F238E27FC236}">
                  <a16:creationId xmlns:a16="http://schemas.microsoft.com/office/drawing/2014/main" id="{74540AC0-40A0-EC55-145E-E6F0DBE87C02}"/>
                </a:ext>
              </a:extLst>
            </p:cNvPr>
            <p:cNvSpPr txBox="1"/>
            <p:nvPr/>
          </p:nvSpPr>
          <p:spPr>
            <a:xfrm>
              <a:off x="3243701" y="4147087"/>
              <a:ext cx="2974649" cy="1015663"/>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Different, conventional ways of decomposing free fall motions.</a:t>
              </a:r>
            </a:p>
          </p:txBody>
        </p:sp>
        <p:sp>
          <p:nvSpPr>
            <p:cNvPr id="15" name="TextBox 14">
              <a:extLst>
                <a:ext uri="{FF2B5EF4-FFF2-40B4-BE49-F238E27FC236}">
                  <a16:creationId xmlns:a16="http://schemas.microsoft.com/office/drawing/2014/main" id="{212F075B-BB0E-B030-6C5B-DC6F9852D2C0}"/>
                </a:ext>
              </a:extLst>
            </p:cNvPr>
            <p:cNvSpPr txBox="1"/>
            <p:nvPr/>
          </p:nvSpPr>
          <p:spPr>
            <a:xfrm>
              <a:off x="6584183" y="4147087"/>
              <a:ext cx="2194135"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No difference in free fall motions</a:t>
              </a:r>
            </a:p>
          </p:txBody>
        </p:sp>
        <p:sp>
          <p:nvSpPr>
            <p:cNvPr id="20" name="Up-Down Arrow 19">
              <a:extLst>
                <a:ext uri="{FF2B5EF4-FFF2-40B4-BE49-F238E27FC236}">
                  <a16:creationId xmlns:a16="http://schemas.microsoft.com/office/drawing/2014/main" id="{64097AFD-E23B-27AA-1775-03C406C24464}"/>
                </a:ext>
              </a:extLst>
            </p:cNvPr>
            <p:cNvSpPr/>
            <p:nvPr/>
          </p:nvSpPr>
          <p:spPr>
            <a:xfrm rot="5400000">
              <a:off x="2631046" y="4293002"/>
              <a:ext cx="278296" cy="635101"/>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1DE95124-94E4-0AFD-2810-C5E377744FF3}"/>
                </a:ext>
              </a:extLst>
            </p:cNvPr>
            <p:cNvSpPr/>
            <p:nvPr/>
          </p:nvSpPr>
          <p:spPr>
            <a:xfrm>
              <a:off x="6172216" y="4449046"/>
              <a:ext cx="404180" cy="273954"/>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095E7A84-6D23-5C1B-F14F-85A42D9A0852}"/>
              </a:ext>
            </a:extLst>
          </p:cNvPr>
          <p:cNvGrpSpPr/>
          <p:nvPr/>
        </p:nvGrpSpPr>
        <p:grpSpPr>
          <a:xfrm>
            <a:off x="377687" y="1302026"/>
            <a:ext cx="1669774" cy="1510748"/>
            <a:chOff x="377687" y="1302026"/>
            <a:chExt cx="1669774" cy="1510748"/>
          </a:xfrm>
        </p:grpSpPr>
        <p:sp>
          <p:nvSpPr>
            <p:cNvPr id="22" name="Freeform 21">
              <a:extLst>
                <a:ext uri="{FF2B5EF4-FFF2-40B4-BE49-F238E27FC236}">
                  <a16:creationId xmlns:a16="http://schemas.microsoft.com/office/drawing/2014/main" id="{A11FFCC6-83C4-CFB5-B893-A269E7EFACE3}"/>
                </a:ext>
              </a:extLst>
            </p:cNvPr>
            <p:cNvSpPr/>
            <p:nvPr/>
          </p:nvSpPr>
          <p:spPr>
            <a:xfrm>
              <a:off x="377687" y="1302026"/>
              <a:ext cx="1669774" cy="1510748"/>
            </a:xfrm>
            <a:custGeom>
              <a:avLst/>
              <a:gdLst>
                <a:gd name="connsiteX0" fmla="*/ 0 w 1669774"/>
                <a:gd name="connsiteY0" fmla="*/ 19878 h 1510748"/>
                <a:gd name="connsiteX1" fmla="*/ 1669774 w 1669774"/>
                <a:gd name="connsiteY1" fmla="*/ 0 h 1510748"/>
                <a:gd name="connsiteX2" fmla="*/ 815009 w 1669774"/>
                <a:gd name="connsiteY2" fmla="*/ 1510748 h 1510748"/>
                <a:gd name="connsiteX3" fmla="*/ 506896 w 1669774"/>
                <a:gd name="connsiteY3" fmla="*/ 1500809 h 1510748"/>
                <a:gd name="connsiteX4" fmla="*/ 0 w 1669774"/>
                <a:gd name="connsiteY4" fmla="*/ 19878 h 151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774" h="1510748">
                  <a:moveTo>
                    <a:pt x="0" y="19878"/>
                  </a:moveTo>
                  <a:lnTo>
                    <a:pt x="1669774" y="0"/>
                  </a:lnTo>
                  <a:lnTo>
                    <a:pt x="815009" y="1510748"/>
                  </a:lnTo>
                  <a:lnTo>
                    <a:pt x="506896" y="1500809"/>
                  </a:lnTo>
                  <a:lnTo>
                    <a:pt x="0" y="19878"/>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67F0394-59F4-FD63-7CA0-65B20DC30DDE}"/>
                </a:ext>
              </a:extLst>
            </p:cNvPr>
            <p:cNvSpPr txBox="1"/>
            <p:nvPr/>
          </p:nvSpPr>
          <p:spPr>
            <a:xfrm>
              <a:off x="595849" y="1416031"/>
              <a:ext cx="1232952"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All that matters</a:t>
              </a:r>
            </a:p>
          </p:txBody>
        </p:sp>
      </p:grpSp>
    </p:spTree>
    <p:extLst>
      <p:ext uri="{BB962C8B-B14F-4D97-AF65-F5344CB8AC3E}">
        <p14:creationId xmlns:p14="http://schemas.microsoft.com/office/powerpoint/2010/main" val="364255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930D-428D-935E-A786-8B4B8EC8377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D318856C-98B7-3054-9E9F-576EC9094D38}"/>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1E286C01-73B1-35DC-8465-A736FFAB8C99}"/>
              </a:ext>
            </a:extLst>
          </p:cNvPr>
          <p:cNvSpPr>
            <a:spLocks noGrp="1"/>
          </p:cNvSpPr>
          <p:nvPr>
            <p:ph type="sldNum" sz="quarter" idx="12"/>
          </p:nvPr>
        </p:nvSpPr>
        <p:spPr/>
        <p:txBody>
          <a:bodyPr/>
          <a:lstStyle/>
          <a:p>
            <a:fld id="{B9304382-F642-5846-B397-678ADB7FD52A}" type="slidenum">
              <a:rPr lang="en-US" smtClean="0"/>
              <a:t>33</a:t>
            </a:fld>
            <a:endParaRPr lang="en-US"/>
          </a:p>
        </p:txBody>
      </p:sp>
      <p:pic>
        <p:nvPicPr>
          <p:cNvPr id="8" name="Picture 7">
            <a:extLst>
              <a:ext uri="{FF2B5EF4-FFF2-40B4-BE49-F238E27FC236}">
                <a16:creationId xmlns:a16="http://schemas.microsoft.com/office/drawing/2014/main" id="{C6D6C1B1-0C39-76D0-BCED-967DEF7466D2}"/>
              </a:ext>
            </a:extLst>
          </p:cNvPr>
          <p:cNvPicPr>
            <a:picLocks noChangeAspect="1"/>
          </p:cNvPicPr>
          <p:nvPr/>
        </p:nvPicPr>
        <p:blipFill>
          <a:blip r:embed="rId2"/>
          <a:stretch>
            <a:fillRect/>
          </a:stretch>
        </p:blipFill>
        <p:spPr>
          <a:xfrm>
            <a:off x="628650" y="851694"/>
            <a:ext cx="4790531" cy="5154611"/>
          </a:xfrm>
          <a:prstGeom prst="rect">
            <a:avLst/>
          </a:prstGeom>
        </p:spPr>
      </p:pic>
      <p:grpSp>
        <p:nvGrpSpPr>
          <p:cNvPr id="9" name="Group 8">
            <a:extLst>
              <a:ext uri="{FF2B5EF4-FFF2-40B4-BE49-F238E27FC236}">
                <a16:creationId xmlns:a16="http://schemas.microsoft.com/office/drawing/2014/main" id="{415EA3AA-0B1B-4D74-7CEA-4C72F9134496}"/>
              </a:ext>
            </a:extLst>
          </p:cNvPr>
          <p:cNvGrpSpPr/>
          <p:nvPr/>
        </p:nvGrpSpPr>
        <p:grpSpPr>
          <a:xfrm>
            <a:off x="5496338" y="851694"/>
            <a:ext cx="3468758" cy="2577306"/>
            <a:chOff x="5496338" y="851694"/>
            <a:chExt cx="3468758" cy="2577306"/>
          </a:xfrm>
        </p:grpSpPr>
        <p:sp>
          <p:nvSpPr>
            <p:cNvPr id="10" name="Rounded Rectangular Callout 9">
              <a:extLst>
                <a:ext uri="{FF2B5EF4-FFF2-40B4-BE49-F238E27FC236}">
                  <a16:creationId xmlns:a16="http://schemas.microsoft.com/office/drawing/2014/main" id="{319B2E80-87D8-C915-AFD0-A1EA86127D94}"/>
                </a:ext>
              </a:extLst>
            </p:cNvPr>
            <p:cNvSpPr/>
            <p:nvPr/>
          </p:nvSpPr>
          <p:spPr>
            <a:xfrm>
              <a:off x="5496338" y="851694"/>
              <a:ext cx="3468758" cy="2577306"/>
            </a:xfrm>
            <a:prstGeom prst="wedgeRoundRectCallout">
              <a:avLst>
                <a:gd name="adj1" fmla="val -103791"/>
                <a:gd name="adj2" fmla="val 55687"/>
                <a:gd name="adj3" fmla="val 16667"/>
              </a:avLst>
            </a:prstGeom>
            <a:solidFill>
              <a:srgbClr val="C9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770E97-4FAA-A006-0DE2-D9D31C42E79E}"/>
                </a:ext>
              </a:extLst>
            </p:cNvPr>
            <p:cNvSpPr txBox="1"/>
            <p:nvPr/>
          </p:nvSpPr>
          <p:spPr>
            <a:xfrm>
              <a:off x="5496338" y="904461"/>
              <a:ext cx="3359427" cy="2308324"/>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“Represent it as a gauge freedom in the original formulation”</a:t>
              </a:r>
            </a:p>
          </p:txBody>
        </p:sp>
      </p:grpSp>
    </p:spTree>
    <p:extLst>
      <p:ext uri="{BB962C8B-B14F-4D97-AF65-F5344CB8AC3E}">
        <p14:creationId xmlns:p14="http://schemas.microsoft.com/office/powerpoint/2010/main" val="33288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4C1C4-C04E-75F9-8AA2-148A06E67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3428D-B845-A128-C55A-3060ADF6E09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B15F959B-E457-5E0B-AF87-3DDC720547CE}"/>
              </a:ext>
            </a:extLst>
          </p:cNvPr>
          <p:cNvSpPr>
            <a:spLocks noGrp="1"/>
          </p:cNvSpPr>
          <p:nvPr>
            <p:ph idx="1"/>
          </p:nvPr>
        </p:nvSpPr>
        <p:spPr/>
        <p:txBody>
          <a:bodyPr>
            <a:normAutofit fontScale="25000" lnSpcReduction="20000"/>
          </a:bodyPr>
          <a:lstStyle/>
          <a:p>
            <a:r>
              <a:rPr lang="en-US"/>
              <a:t> </a:t>
            </a:r>
          </a:p>
        </p:txBody>
      </p:sp>
      <p:sp>
        <p:nvSpPr>
          <p:cNvPr id="4" name="Slide Number Placeholder 3">
            <a:extLst>
              <a:ext uri="{FF2B5EF4-FFF2-40B4-BE49-F238E27FC236}">
                <a16:creationId xmlns:a16="http://schemas.microsoft.com/office/drawing/2014/main" id="{81FE109E-C54E-F098-EE25-0464EAA07F16}"/>
              </a:ext>
            </a:extLst>
          </p:cNvPr>
          <p:cNvSpPr>
            <a:spLocks noGrp="1"/>
          </p:cNvSpPr>
          <p:nvPr>
            <p:ph type="sldNum" sz="quarter" idx="12"/>
          </p:nvPr>
        </p:nvSpPr>
        <p:spPr/>
        <p:txBody>
          <a:bodyPr/>
          <a:lstStyle/>
          <a:p>
            <a:fld id="{B9304382-F642-5846-B397-678ADB7FD52A}" type="slidenum">
              <a:rPr lang="en-US" smtClean="0"/>
              <a:t>34</a:t>
            </a:fld>
            <a:endParaRPr lang="en-US"/>
          </a:p>
        </p:txBody>
      </p:sp>
      <p:pic>
        <p:nvPicPr>
          <p:cNvPr id="5" name="Picture 4">
            <a:extLst>
              <a:ext uri="{FF2B5EF4-FFF2-40B4-BE49-F238E27FC236}">
                <a16:creationId xmlns:a16="http://schemas.microsoft.com/office/drawing/2014/main" id="{84475B1F-9E19-FBC8-CB94-9FBFEB1018A0}"/>
              </a:ext>
            </a:extLst>
          </p:cNvPr>
          <p:cNvPicPr>
            <a:picLocks noChangeAspect="1"/>
          </p:cNvPicPr>
          <p:nvPr/>
        </p:nvPicPr>
        <p:blipFill>
          <a:blip r:embed="rId2"/>
          <a:stretch>
            <a:fillRect/>
          </a:stretch>
        </p:blipFill>
        <p:spPr>
          <a:xfrm>
            <a:off x="2169215" y="365126"/>
            <a:ext cx="4033395" cy="6022161"/>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657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B63EA9F-6F58-2528-0C6D-38D6D8314BDB}"/>
              </a:ext>
            </a:extLst>
          </p:cNvPr>
          <p:cNvSpPr/>
          <p:nvPr/>
        </p:nvSpPr>
        <p:spPr>
          <a:xfrm flipH="1" flipV="1">
            <a:off x="4571998" y="933565"/>
            <a:ext cx="3717258" cy="5437874"/>
          </a:xfrm>
          <a:custGeom>
            <a:avLst/>
            <a:gdLst>
              <a:gd name="connsiteX0" fmla="*/ 119269 w 3409121"/>
              <a:gd name="connsiteY0" fmla="*/ 0 h 5347252"/>
              <a:gd name="connsiteX1" fmla="*/ 3041373 w 3409121"/>
              <a:gd name="connsiteY1" fmla="*/ 19878 h 5347252"/>
              <a:gd name="connsiteX2" fmla="*/ 3409121 w 3409121"/>
              <a:gd name="connsiteY2" fmla="*/ 5307496 h 5347252"/>
              <a:gd name="connsiteX3" fmla="*/ 0 w 3409121"/>
              <a:gd name="connsiteY3" fmla="*/ 5347252 h 5347252"/>
              <a:gd name="connsiteX4" fmla="*/ 119269 w 3409121"/>
              <a:gd name="connsiteY4" fmla="*/ 0 h 5347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1" h="5347252">
                <a:moveTo>
                  <a:pt x="119269" y="0"/>
                </a:moveTo>
                <a:lnTo>
                  <a:pt x="3041373" y="19878"/>
                </a:lnTo>
                <a:lnTo>
                  <a:pt x="3409121" y="5307496"/>
                </a:lnTo>
                <a:lnTo>
                  <a:pt x="0" y="5347252"/>
                </a:lnTo>
                <a:lnTo>
                  <a:pt x="119269" y="0"/>
                </a:lnTo>
                <a:close/>
              </a:path>
            </a:pathLst>
          </a:custGeom>
          <a:solidFill>
            <a:srgbClr val="FFC8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87DCEB08-5140-D408-7017-DD3AA00F9C9C}"/>
              </a:ext>
            </a:extLst>
          </p:cNvPr>
          <p:cNvSpPr/>
          <p:nvPr/>
        </p:nvSpPr>
        <p:spPr>
          <a:xfrm>
            <a:off x="268357" y="1063487"/>
            <a:ext cx="3409121" cy="5347252"/>
          </a:xfrm>
          <a:custGeom>
            <a:avLst/>
            <a:gdLst>
              <a:gd name="connsiteX0" fmla="*/ 119269 w 3409121"/>
              <a:gd name="connsiteY0" fmla="*/ 0 h 5347252"/>
              <a:gd name="connsiteX1" fmla="*/ 3041373 w 3409121"/>
              <a:gd name="connsiteY1" fmla="*/ 19878 h 5347252"/>
              <a:gd name="connsiteX2" fmla="*/ 3409121 w 3409121"/>
              <a:gd name="connsiteY2" fmla="*/ 5307496 h 5347252"/>
              <a:gd name="connsiteX3" fmla="*/ 0 w 3409121"/>
              <a:gd name="connsiteY3" fmla="*/ 5347252 h 5347252"/>
              <a:gd name="connsiteX4" fmla="*/ 119269 w 3409121"/>
              <a:gd name="connsiteY4" fmla="*/ 0 h 5347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1" h="5347252">
                <a:moveTo>
                  <a:pt x="119269" y="0"/>
                </a:moveTo>
                <a:lnTo>
                  <a:pt x="3041373" y="19878"/>
                </a:lnTo>
                <a:lnTo>
                  <a:pt x="3409121" y="5307496"/>
                </a:lnTo>
                <a:lnTo>
                  <a:pt x="0" y="5347252"/>
                </a:lnTo>
                <a:lnTo>
                  <a:pt x="119269"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5FB4D-B786-1889-6208-09E56D42BBBA}"/>
              </a:ext>
            </a:extLst>
          </p:cNvPr>
          <p:cNvSpPr>
            <a:spLocks noGrp="1"/>
          </p:cNvSpPr>
          <p:nvPr>
            <p:ph type="title"/>
          </p:nvPr>
        </p:nvSpPr>
        <p:spPr>
          <a:xfrm>
            <a:off x="536713" y="265022"/>
            <a:ext cx="7886700" cy="668544"/>
          </a:xfrm>
        </p:spPr>
        <p:txBody>
          <a:bodyPr>
            <a:normAutofit/>
          </a:bodyPr>
          <a:lstStyle/>
          <a:p>
            <a:r>
              <a:rPr lang="en-US" sz="4000" dirty="0"/>
              <a:t>Separate physical from conventional.</a:t>
            </a:r>
          </a:p>
        </p:txBody>
      </p:sp>
      <p:sp>
        <p:nvSpPr>
          <p:cNvPr id="3" name="Content Placeholder 2">
            <a:extLst>
              <a:ext uri="{FF2B5EF4-FFF2-40B4-BE49-F238E27FC236}">
                <a16:creationId xmlns:a16="http://schemas.microsoft.com/office/drawing/2014/main" id="{C533D1DF-5915-E944-FC7D-9C15B8A5262A}"/>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6F89A825-848B-EB3A-2258-DEE31A913DDF}"/>
              </a:ext>
            </a:extLst>
          </p:cNvPr>
          <p:cNvSpPr>
            <a:spLocks noGrp="1"/>
          </p:cNvSpPr>
          <p:nvPr>
            <p:ph type="sldNum" sz="quarter" idx="12"/>
          </p:nvPr>
        </p:nvSpPr>
        <p:spPr/>
        <p:txBody>
          <a:bodyPr/>
          <a:lstStyle/>
          <a:p>
            <a:fld id="{B9304382-F642-5846-B397-678ADB7FD52A}" type="slidenum">
              <a:rPr lang="en-US" smtClean="0"/>
              <a:t>35</a:t>
            </a:fld>
            <a:endParaRPr lang="en-US"/>
          </a:p>
        </p:txBody>
      </p:sp>
      <p:sp>
        <p:nvSpPr>
          <p:cNvPr id="5" name="TextBox 4">
            <a:extLst>
              <a:ext uri="{FF2B5EF4-FFF2-40B4-BE49-F238E27FC236}">
                <a16:creationId xmlns:a16="http://schemas.microsoft.com/office/drawing/2014/main" id="{61518A85-04FA-67C3-21BB-0663CCF78465}"/>
              </a:ext>
            </a:extLst>
          </p:cNvPr>
          <p:cNvSpPr txBox="1"/>
          <p:nvPr/>
        </p:nvSpPr>
        <p:spPr>
          <a:xfrm>
            <a:off x="536713" y="1166433"/>
            <a:ext cx="1418978" cy="523220"/>
          </a:xfrm>
          <a:prstGeom prst="rect">
            <a:avLst/>
          </a:prstGeom>
          <a:noFill/>
        </p:spPr>
        <p:txBody>
          <a:bodyPr wrap="none" rtlCol="0">
            <a:spAutoFit/>
          </a:bodyPr>
          <a:lstStyle/>
          <a:p>
            <a:pPr algn="l"/>
            <a:r>
              <a:rPr lang="en-US" sz="2800" i="1" dirty="0">
                <a:latin typeface="Times New Roman" panose="02020603050405020304" pitchFamily="18" charset="0"/>
                <a:cs typeface="Times New Roman" panose="02020603050405020304" pitchFamily="18" charset="0"/>
              </a:rPr>
              <a:t>Physical</a:t>
            </a:r>
          </a:p>
        </p:txBody>
      </p:sp>
      <p:sp>
        <p:nvSpPr>
          <p:cNvPr id="6" name="TextBox 5">
            <a:extLst>
              <a:ext uri="{FF2B5EF4-FFF2-40B4-BE49-F238E27FC236}">
                <a16:creationId xmlns:a16="http://schemas.microsoft.com/office/drawing/2014/main" id="{309D09BF-FB9F-E2B4-CB6B-A4FE26CC24B3}"/>
              </a:ext>
            </a:extLst>
          </p:cNvPr>
          <p:cNvSpPr txBox="1"/>
          <p:nvPr/>
        </p:nvSpPr>
        <p:spPr>
          <a:xfrm>
            <a:off x="536713" y="3638393"/>
            <a:ext cx="2630848" cy="1138773"/>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Relative position</a:t>
            </a:r>
          </a:p>
          <a:p>
            <a:pPr algn="l"/>
            <a:r>
              <a:rPr lang="en-US" sz="2000" dirty="0">
                <a:latin typeface="Times New Roman" panose="02020603050405020304" pitchFamily="18" charset="0"/>
                <a:cs typeface="Times New Roman" panose="02020603050405020304" pitchFamily="18" charset="0"/>
              </a:rPr>
              <a:t>of a galaxy with respect</a:t>
            </a:r>
          </a:p>
          <a:p>
            <a:pPr algn="l"/>
            <a:r>
              <a:rPr lang="en-US" sz="2000" dirty="0">
                <a:latin typeface="Times New Roman" panose="02020603050405020304" pitchFamily="18" charset="0"/>
                <a:cs typeface="Times New Roman" panose="02020603050405020304" pitchFamily="18" charset="0"/>
              </a:rPr>
              <a:t> to other galaxies</a:t>
            </a:r>
          </a:p>
        </p:txBody>
      </p:sp>
      <p:sp>
        <p:nvSpPr>
          <p:cNvPr id="7" name="TextBox 6">
            <a:extLst>
              <a:ext uri="{FF2B5EF4-FFF2-40B4-BE49-F238E27FC236}">
                <a16:creationId xmlns:a16="http://schemas.microsoft.com/office/drawing/2014/main" id="{8EE91983-CCE7-C34E-5A52-55DBBB3B56B2}"/>
              </a:ext>
            </a:extLst>
          </p:cNvPr>
          <p:cNvSpPr txBox="1"/>
          <p:nvPr/>
        </p:nvSpPr>
        <p:spPr>
          <a:xfrm>
            <a:off x="536713" y="5062544"/>
            <a:ext cx="2621230"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Relative velocity</a:t>
            </a:r>
          </a:p>
        </p:txBody>
      </p:sp>
      <p:sp>
        <p:nvSpPr>
          <p:cNvPr id="8" name="TextBox 7">
            <a:extLst>
              <a:ext uri="{FF2B5EF4-FFF2-40B4-BE49-F238E27FC236}">
                <a16:creationId xmlns:a16="http://schemas.microsoft.com/office/drawing/2014/main" id="{57A146A8-944E-FCDE-874C-8DE8B34885EC}"/>
              </a:ext>
            </a:extLst>
          </p:cNvPr>
          <p:cNvSpPr txBox="1"/>
          <p:nvPr/>
        </p:nvSpPr>
        <p:spPr>
          <a:xfrm>
            <a:off x="536713" y="5871142"/>
            <a:ext cx="3196709"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Relative acceleration</a:t>
            </a:r>
          </a:p>
        </p:txBody>
      </p:sp>
      <p:sp>
        <p:nvSpPr>
          <p:cNvPr id="9" name="TextBox 8">
            <a:extLst>
              <a:ext uri="{FF2B5EF4-FFF2-40B4-BE49-F238E27FC236}">
                <a16:creationId xmlns:a16="http://schemas.microsoft.com/office/drawing/2014/main" id="{BC7DBE0D-99C7-A591-C13C-91B965D6A619}"/>
              </a:ext>
            </a:extLst>
          </p:cNvPr>
          <p:cNvSpPr txBox="1"/>
          <p:nvPr/>
        </p:nvSpPr>
        <p:spPr>
          <a:xfrm>
            <a:off x="4770806" y="1059182"/>
            <a:ext cx="3518451" cy="738664"/>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Conventionally chosen</a:t>
            </a:r>
          </a:p>
          <a:p>
            <a:pPr algn="l"/>
            <a:r>
              <a:rPr lang="en-US" dirty="0">
                <a:latin typeface="Times New Roman" panose="02020603050405020304" pitchFamily="18" charset="0"/>
                <a:cs typeface="Times New Roman" panose="02020603050405020304" pitchFamily="18" charset="0"/>
              </a:rPr>
              <a:t>from set adapted to the physical</a:t>
            </a:r>
          </a:p>
        </p:txBody>
      </p:sp>
      <p:sp>
        <p:nvSpPr>
          <p:cNvPr id="10" name="TextBox 9">
            <a:extLst>
              <a:ext uri="{FF2B5EF4-FFF2-40B4-BE49-F238E27FC236}">
                <a16:creationId xmlns:a16="http://schemas.microsoft.com/office/drawing/2014/main" id="{FA7E1A37-9F64-919E-07DD-B9B04AD69A35}"/>
              </a:ext>
            </a:extLst>
          </p:cNvPr>
          <p:cNvSpPr txBox="1"/>
          <p:nvPr/>
        </p:nvSpPr>
        <p:spPr>
          <a:xfrm>
            <a:off x="536713" y="2636700"/>
            <a:ext cx="2630848"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All galaxies in free fall.</a:t>
            </a:r>
          </a:p>
        </p:txBody>
      </p:sp>
      <p:sp>
        <p:nvSpPr>
          <p:cNvPr id="11" name="TextBox 10">
            <a:extLst>
              <a:ext uri="{FF2B5EF4-FFF2-40B4-BE49-F238E27FC236}">
                <a16:creationId xmlns:a16="http://schemas.microsoft.com/office/drawing/2014/main" id="{E118B9D8-AC48-4BD8-15F3-FE04CEDFD07D}"/>
              </a:ext>
            </a:extLst>
          </p:cNvPr>
          <p:cNvSpPr txBox="1"/>
          <p:nvPr/>
        </p:nvSpPr>
        <p:spPr>
          <a:xfrm>
            <a:off x="4770806" y="1988455"/>
            <a:ext cx="335940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Absolute position, velocity, acceleration.</a:t>
            </a:r>
          </a:p>
        </p:txBody>
      </p:sp>
      <p:sp>
        <p:nvSpPr>
          <p:cNvPr id="12" name="TextBox 11">
            <a:extLst>
              <a:ext uri="{FF2B5EF4-FFF2-40B4-BE49-F238E27FC236}">
                <a16:creationId xmlns:a16="http://schemas.microsoft.com/office/drawing/2014/main" id="{A76B22B1-D8C4-09CC-B2E7-310C767C97E2}"/>
              </a:ext>
            </a:extLst>
          </p:cNvPr>
          <p:cNvSpPr txBox="1"/>
          <p:nvPr/>
        </p:nvSpPr>
        <p:spPr>
          <a:xfrm>
            <a:off x="4770806" y="4129875"/>
            <a:ext cx="2829652" cy="46166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Gravitational force</a:t>
            </a:r>
          </a:p>
        </p:txBody>
      </p:sp>
      <p:sp>
        <p:nvSpPr>
          <p:cNvPr id="13" name="TextBox 12">
            <a:extLst>
              <a:ext uri="{FF2B5EF4-FFF2-40B4-BE49-F238E27FC236}">
                <a16:creationId xmlns:a16="http://schemas.microsoft.com/office/drawing/2014/main" id="{A09F3CDF-D430-1AD4-404A-A8D8DDC5C57B}"/>
              </a:ext>
            </a:extLst>
          </p:cNvPr>
          <p:cNvSpPr txBox="1"/>
          <p:nvPr/>
        </p:nvSpPr>
        <p:spPr>
          <a:xfrm>
            <a:off x="536713" y="1929225"/>
            <a:ext cx="2353529"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Mass density </a:t>
            </a:r>
            <a:r>
              <a:rPr lang="en-US" sz="2800" i="1" dirty="0">
                <a:latin typeface="Symbol" pitchFamily="2" charset="2"/>
                <a:cs typeface="Times New Roman" panose="02020603050405020304" pitchFamily="18" charset="0"/>
              </a:rPr>
              <a:t>r</a:t>
            </a:r>
          </a:p>
        </p:txBody>
      </p:sp>
      <p:sp>
        <p:nvSpPr>
          <p:cNvPr id="14" name="TextBox 13">
            <a:extLst>
              <a:ext uri="{FF2B5EF4-FFF2-40B4-BE49-F238E27FC236}">
                <a16:creationId xmlns:a16="http://schemas.microsoft.com/office/drawing/2014/main" id="{D782918E-67EF-D3FC-E09A-889FCC84DE6F}"/>
              </a:ext>
            </a:extLst>
          </p:cNvPr>
          <p:cNvSpPr txBox="1"/>
          <p:nvPr/>
        </p:nvSpPr>
        <p:spPr>
          <a:xfrm>
            <a:off x="4770806" y="3052319"/>
            <a:ext cx="3518452"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Which frames of reference are inertial.</a:t>
            </a:r>
          </a:p>
        </p:txBody>
      </p:sp>
      <p:sp>
        <p:nvSpPr>
          <p:cNvPr id="15" name="TextBox 14">
            <a:extLst>
              <a:ext uri="{FF2B5EF4-FFF2-40B4-BE49-F238E27FC236}">
                <a16:creationId xmlns:a16="http://schemas.microsoft.com/office/drawing/2014/main" id="{C278B51B-BEC5-88CC-72C3-C2476CFACF5E}"/>
              </a:ext>
            </a:extLst>
          </p:cNvPr>
          <p:cNvSpPr txBox="1"/>
          <p:nvPr/>
        </p:nvSpPr>
        <p:spPr>
          <a:xfrm>
            <a:off x="4800622" y="4838099"/>
            <a:ext cx="3488635" cy="46166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Gravitational potential.</a:t>
            </a:r>
          </a:p>
        </p:txBody>
      </p:sp>
    </p:spTree>
    <p:extLst>
      <p:ext uri="{BB962C8B-B14F-4D97-AF65-F5344CB8AC3E}">
        <p14:creationId xmlns:p14="http://schemas.microsoft.com/office/powerpoint/2010/main" val="3420071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E2CA-157E-9F3E-B649-62E5AA23A625}"/>
              </a:ext>
            </a:extLst>
          </p:cNvPr>
          <p:cNvSpPr>
            <a:spLocks noGrp="1"/>
          </p:cNvSpPr>
          <p:nvPr>
            <p:ph type="title"/>
          </p:nvPr>
        </p:nvSpPr>
        <p:spPr>
          <a:xfrm>
            <a:off x="765245" y="323192"/>
            <a:ext cx="7886700" cy="658131"/>
          </a:xfrm>
        </p:spPr>
        <p:txBody>
          <a:bodyPr>
            <a:normAutofit/>
          </a:bodyPr>
          <a:lstStyle/>
          <a:p>
            <a:pPr algn="ctr"/>
            <a:r>
              <a:rPr lang="en-US" sz="3200" dirty="0"/>
              <a:t>Transform between galactic frames</a:t>
            </a:r>
          </a:p>
        </p:txBody>
      </p:sp>
      <p:sp>
        <p:nvSpPr>
          <p:cNvPr id="3" name="Content Placeholder 2">
            <a:extLst>
              <a:ext uri="{FF2B5EF4-FFF2-40B4-BE49-F238E27FC236}">
                <a16:creationId xmlns:a16="http://schemas.microsoft.com/office/drawing/2014/main" id="{30947FBF-C7F1-41BB-327C-D281B3228BD3}"/>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D8DA58B8-9360-E7B4-419C-F1D4B610DE7A}"/>
              </a:ext>
            </a:extLst>
          </p:cNvPr>
          <p:cNvSpPr>
            <a:spLocks noGrp="1"/>
          </p:cNvSpPr>
          <p:nvPr>
            <p:ph type="sldNum" sz="quarter" idx="12"/>
          </p:nvPr>
        </p:nvSpPr>
        <p:spPr/>
        <p:txBody>
          <a:bodyPr/>
          <a:lstStyle/>
          <a:p>
            <a:fld id="{B9304382-F642-5846-B397-678ADB7FD52A}" type="slidenum">
              <a:rPr lang="en-US" smtClean="0"/>
              <a:t>36</a:t>
            </a:fld>
            <a:endParaRPr lang="en-US"/>
          </a:p>
        </p:txBody>
      </p:sp>
      <p:pic>
        <p:nvPicPr>
          <p:cNvPr id="5" name="Picture 4">
            <a:extLst>
              <a:ext uri="{FF2B5EF4-FFF2-40B4-BE49-F238E27FC236}">
                <a16:creationId xmlns:a16="http://schemas.microsoft.com/office/drawing/2014/main" id="{56000E1F-B880-F2B3-C084-DF1897AF5268}"/>
              </a:ext>
            </a:extLst>
          </p:cNvPr>
          <p:cNvPicPr>
            <a:picLocks noChangeAspect="1"/>
          </p:cNvPicPr>
          <p:nvPr/>
        </p:nvPicPr>
        <p:blipFill>
          <a:blip r:embed="rId2"/>
          <a:stretch>
            <a:fillRect/>
          </a:stretch>
        </p:blipFill>
        <p:spPr>
          <a:xfrm>
            <a:off x="645327" y="1243097"/>
            <a:ext cx="2665074" cy="2665074"/>
          </a:xfrm>
          <a:prstGeom prst="rect">
            <a:avLst/>
          </a:prstGeom>
        </p:spPr>
      </p:pic>
      <p:pic>
        <p:nvPicPr>
          <p:cNvPr id="6" name="Picture 5">
            <a:extLst>
              <a:ext uri="{FF2B5EF4-FFF2-40B4-BE49-F238E27FC236}">
                <a16:creationId xmlns:a16="http://schemas.microsoft.com/office/drawing/2014/main" id="{3AA437FD-480D-575E-FC24-6D2AA1AEE989}"/>
              </a:ext>
            </a:extLst>
          </p:cNvPr>
          <p:cNvPicPr>
            <a:picLocks noChangeAspect="1"/>
          </p:cNvPicPr>
          <p:nvPr/>
        </p:nvPicPr>
        <p:blipFill>
          <a:blip r:embed="rId3"/>
          <a:stretch>
            <a:fillRect/>
          </a:stretch>
        </p:blipFill>
        <p:spPr>
          <a:xfrm>
            <a:off x="5693951" y="1191586"/>
            <a:ext cx="2665075" cy="2665075"/>
          </a:xfrm>
          <a:prstGeom prst="rect">
            <a:avLst/>
          </a:prstGeom>
        </p:spPr>
      </p:pic>
      <p:grpSp>
        <p:nvGrpSpPr>
          <p:cNvPr id="17" name="Group 16">
            <a:extLst>
              <a:ext uri="{FF2B5EF4-FFF2-40B4-BE49-F238E27FC236}">
                <a16:creationId xmlns:a16="http://schemas.microsoft.com/office/drawing/2014/main" id="{A3CE01CE-3E4F-1AA5-9E2A-57B6925E264E}"/>
              </a:ext>
            </a:extLst>
          </p:cNvPr>
          <p:cNvGrpSpPr/>
          <p:nvPr/>
        </p:nvGrpSpPr>
        <p:grpSpPr>
          <a:xfrm>
            <a:off x="196007" y="4008353"/>
            <a:ext cx="8515152" cy="1260964"/>
            <a:chOff x="196007" y="4008353"/>
            <a:chExt cx="8515152" cy="1260964"/>
          </a:xfrm>
        </p:grpSpPr>
        <p:sp>
          <p:nvSpPr>
            <p:cNvPr id="7" name="TextBox 6">
              <a:extLst>
                <a:ext uri="{FF2B5EF4-FFF2-40B4-BE49-F238E27FC236}">
                  <a16:creationId xmlns:a16="http://schemas.microsoft.com/office/drawing/2014/main" id="{4A64022D-DE6D-06D8-9AE2-848867EBECD6}"/>
                </a:ext>
              </a:extLst>
            </p:cNvPr>
            <p:cNvSpPr txBox="1"/>
            <p:nvPr/>
          </p:nvSpPr>
          <p:spPr>
            <a:xfrm>
              <a:off x="196007" y="4024991"/>
              <a:ext cx="3332964" cy="830997"/>
            </a:xfrm>
            <a:prstGeom prst="rect">
              <a:avLst/>
            </a:prstGeom>
            <a:noFill/>
          </p:spPr>
          <p:txBody>
            <a:bodyPr wrap="none" rtlCol="0">
              <a:spAutoFit/>
            </a:bodyPr>
            <a:lstStyle/>
            <a:p>
              <a:pPr algn="r"/>
              <a:r>
                <a:rPr lang="en-US" sz="2400" dirty="0">
                  <a:solidFill>
                    <a:srgbClr val="0070C0"/>
                  </a:solidFill>
                  <a:latin typeface="Times New Roman" panose="02020603050405020304" pitchFamily="18" charset="0"/>
                  <a:cs typeface="Times New Roman" panose="02020603050405020304" pitchFamily="18" charset="0"/>
                </a:rPr>
                <a:t>Blue</a:t>
              </a:r>
              <a:r>
                <a:rPr lang="en-US" sz="2400" dirty="0">
                  <a:latin typeface="Times New Roman" panose="02020603050405020304" pitchFamily="18" charset="0"/>
                  <a:cs typeface="Times New Roman" panose="02020603050405020304" pitchFamily="18" charset="0"/>
                </a:rPr>
                <a:t> galaxy at rest.</a:t>
              </a:r>
            </a:p>
            <a:p>
              <a:pPr algn="r"/>
              <a:r>
                <a:rPr lang="en-US" sz="2400" dirty="0">
                  <a:solidFill>
                    <a:srgbClr val="00B050"/>
                  </a:solidFill>
                  <a:latin typeface="Times New Roman" panose="02020603050405020304" pitchFamily="18" charset="0"/>
                  <a:cs typeface="Times New Roman" panose="02020603050405020304" pitchFamily="18" charset="0"/>
                </a:rPr>
                <a:t>Green</a:t>
              </a:r>
              <a:r>
                <a:rPr lang="en-US" sz="2400" dirty="0">
                  <a:latin typeface="Times New Roman" panose="02020603050405020304" pitchFamily="18" charset="0"/>
                  <a:cs typeface="Times New Roman" panose="02020603050405020304" pitchFamily="18" charset="0"/>
                </a:rPr>
                <a:t> galaxy accelerates.</a:t>
              </a:r>
            </a:p>
          </p:txBody>
        </p:sp>
        <p:sp>
          <p:nvSpPr>
            <p:cNvPr id="8" name="TextBox 7">
              <a:extLst>
                <a:ext uri="{FF2B5EF4-FFF2-40B4-BE49-F238E27FC236}">
                  <a16:creationId xmlns:a16="http://schemas.microsoft.com/office/drawing/2014/main" id="{0B87E616-BF8A-E804-D221-2002C31E3C33}"/>
                </a:ext>
              </a:extLst>
            </p:cNvPr>
            <p:cNvSpPr txBox="1"/>
            <p:nvPr/>
          </p:nvSpPr>
          <p:spPr>
            <a:xfrm>
              <a:off x="5549716" y="4008353"/>
              <a:ext cx="3161443" cy="830997"/>
            </a:xfrm>
            <a:prstGeom prst="rect">
              <a:avLst/>
            </a:prstGeom>
            <a:noFill/>
          </p:spPr>
          <p:txBody>
            <a:bodyPr wrap="none" rtlCol="0">
              <a:spAutoFit/>
            </a:bodyPr>
            <a:lstStyle/>
            <a:p>
              <a:pPr algn="l"/>
              <a:r>
                <a:rPr lang="en-US" sz="2400" dirty="0">
                  <a:solidFill>
                    <a:srgbClr val="00B050"/>
                  </a:solidFill>
                  <a:latin typeface="Times New Roman" panose="02020603050405020304" pitchFamily="18" charset="0"/>
                  <a:cs typeface="Times New Roman" panose="02020603050405020304" pitchFamily="18" charset="0"/>
                </a:rPr>
                <a:t>Green</a:t>
              </a:r>
              <a:r>
                <a:rPr lang="en-US" sz="2400" dirty="0">
                  <a:latin typeface="Times New Roman" panose="02020603050405020304" pitchFamily="18" charset="0"/>
                  <a:cs typeface="Times New Roman" panose="02020603050405020304" pitchFamily="18" charset="0"/>
                </a:rPr>
                <a:t> galaxy at rest.</a:t>
              </a:r>
            </a:p>
            <a:p>
              <a:pPr algn="l"/>
              <a:r>
                <a:rPr lang="en-US" sz="2400" dirty="0">
                  <a:solidFill>
                    <a:srgbClr val="0070C0"/>
                  </a:solidFill>
                  <a:latin typeface="Times New Roman" panose="02020603050405020304" pitchFamily="18" charset="0"/>
                  <a:cs typeface="Times New Roman" panose="02020603050405020304" pitchFamily="18" charset="0"/>
                </a:rPr>
                <a:t>Blue</a:t>
              </a:r>
              <a:r>
                <a:rPr lang="en-US" sz="2400" dirty="0">
                  <a:latin typeface="Times New Roman" panose="02020603050405020304" pitchFamily="18" charset="0"/>
                  <a:cs typeface="Times New Roman" panose="02020603050405020304" pitchFamily="18" charset="0"/>
                </a:rPr>
                <a:t> galaxy accelerates.</a:t>
              </a:r>
            </a:p>
          </p:txBody>
        </p:sp>
        <p:sp>
          <p:nvSpPr>
            <p:cNvPr id="9" name="TextBox 8">
              <a:extLst>
                <a:ext uri="{FF2B5EF4-FFF2-40B4-BE49-F238E27FC236}">
                  <a16:creationId xmlns:a16="http://schemas.microsoft.com/office/drawing/2014/main" id="{2CBB8BF4-6D56-FF75-2264-6B405F5CB8A6}"/>
                </a:ext>
              </a:extLst>
            </p:cNvPr>
            <p:cNvSpPr txBox="1"/>
            <p:nvPr/>
          </p:nvSpPr>
          <p:spPr>
            <a:xfrm>
              <a:off x="2026075" y="4779147"/>
              <a:ext cx="1284326" cy="461665"/>
            </a:xfrm>
            <a:prstGeom prst="rect">
              <a:avLst/>
            </a:prstGeom>
            <a:noFill/>
          </p:spPr>
          <p:txBody>
            <a:bodyPr wrap="none" rtlCol="0">
              <a:spAutoFit/>
            </a:bodyPr>
            <a:lstStyle/>
            <a:p>
              <a:pPr algn="r"/>
              <a:r>
                <a:rPr lang="en-US" sz="2400" b="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t>
              </a:r>
              <a:r>
                <a:rPr lang="en-US" sz="2400" i="1" dirty="0">
                  <a:latin typeface="Symbol" pitchFamily="2" charset="2"/>
                  <a:cs typeface="Times New Roman" panose="02020603050405020304" pitchFamily="18" charset="0"/>
                </a:rPr>
                <a:t>f</a:t>
              </a:r>
              <a:endParaRPr lang="en-US" sz="2400" b="1" i="1" dirty="0">
                <a:latin typeface="Symbol" pitchFamily="2" charset="2"/>
                <a:cs typeface="Times New Roman" panose="02020603050405020304" pitchFamily="18" charset="0"/>
              </a:endParaRPr>
            </a:p>
          </p:txBody>
        </p:sp>
        <p:sp>
          <p:nvSpPr>
            <p:cNvPr id="10" name="TextBox 9">
              <a:extLst>
                <a:ext uri="{FF2B5EF4-FFF2-40B4-BE49-F238E27FC236}">
                  <a16:creationId xmlns:a16="http://schemas.microsoft.com/office/drawing/2014/main" id="{D5F4E8B3-C7A9-4678-7D5E-B0C7BB4C101C}"/>
                </a:ext>
              </a:extLst>
            </p:cNvPr>
            <p:cNvSpPr txBox="1"/>
            <p:nvPr/>
          </p:nvSpPr>
          <p:spPr>
            <a:xfrm>
              <a:off x="5591306" y="4807652"/>
              <a:ext cx="1595309"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a:t>
              </a:r>
              <a:r>
                <a:rPr lang="en-US" sz="2400" i="1" dirty="0">
                  <a:latin typeface="Symbol" pitchFamily="2" charset="2"/>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endParaRPr lang="en-US" sz="2400" i="1" dirty="0">
                <a:latin typeface="Symbol" pitchFamily="2" charset="2"/>
                <a:cs typeface="Times New Roman" panose="02020603050405020304" pitchFamily="18" charset="0"/>
              </a:endParaRPr>
            </a:p>
          </p:txBody>
        </p:sp>
        <p:sp>
          <p:nvSpPr>
            <p:cNvPr id="11" name="Left-Right Arrow 10">
              <a:extLst>
                <a:ext uri="{FF2B5EF4-FFF2-40B4-BE49-F238E27FC236}">
                  <a16:creationId xmlns:a16="http://schemas.microsoft.com/office/drawing/2014/main" id="{DEB2C091-6425-F846-9A55-8DA463D08786}"/>
                </a:ext>
              </a:extLst>
            </p:cNvPr>
            <p:cNvSpPr/>
            <p:nvPr/>
          </p:nvSpPr>
          <p:spPr>
            <a:xfrm>
              <a:off x="3899808" y="4201962"/>
              <a:ext cx="1143000" cy="477054"/>
            </a:xfrm>
            <a:prstGeom prst="lef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2" name="TextBox 11">
            <a:extLst>
              <a:ext uri="{FF2B5EF4-FFF2-40B4-BE49-F238E27FC236}">
                <a16:creationId xmlns:a16="http://schemas.microsoft.com/office/drawing/2014/main" id="{C7DF854F-DBE0-72DC-AB3E-9994114B28F8}"/>
              </a:ext>
            </a:extLst>
          </p:cNvPr>
          <p:cNvSpPr txBox="1"/>
          <p:nvPr/>
        </p:nvSpPr>
        <p:spPr>
          <a:xfrm>
            <a:off x="3679944" y="1191586"/>
            <a:ext cx="1644464" cy="2308324"/>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Same relative motions in different frames of reference.</a:t>
            </a:r>
          </a:p>
        </p:txBody>
      </p:sp>
      <p:grpSp>
        <p:nvGrpSpPr>
          <p:cNvPr id="18" name="Group 17">
            <a:extLst>
              <a:ext uri="{FF2B5EF4-FFF2-40B4-BE49-F238E27FC236}">
                <a16:creationId xmlns:a16="http://schemas.microsoft.com/office/drawing/2014/main" id="{8F805057-FFA8-B038-F373-1BAD5B0F95D2}"/>
              </a:ext>
            </a:extLst>
          </p:cNvPr>
          <p:cNvGrpSpPr/>
          <p:nvPr/>
        </p:nvGrpSpPr>
        <p:grpSpPr>
          <a:xfrm>
            <a:off x="491472" y="5170679"/>
            <a:ext cx="7959671" cy="849167"/>
            <a:chOff x="508185" y="5362898"/>
            <a:chExt cx="7959671" cy="849167"/>
          </a:xfrm>
        </p:grpSpPr>
        <p:sp>
          <p:nvSpPr>
            <p:cNvPr id="14" name="TextBox 13">
              <a:extLst>
                <a:ext uri="{FF2B5EF4-FFF2-40B4-BE49-F238E27FC236}">
                  <a16:creationId xmlns:a16="http://schemas.microsoft.com/office/drawing/2014/main" id="{C80976BE-5B14-3CBD-ADCB-22EC31CBB74D}"/>
                </a:ext>
              </a:extLst>
            </p:cNvPr>
            <p:cNvSpPr txBox="1"/>
            <p:nvPr/>
          </p:nvSpPr>
          <p:spPr>
            <a:xfrm>
              <a:off x="508185" y="5362898"/>
              <a:ext cx="2876550" cy="830997"/>
            </a:xfrm>
            <a:prstGeom prst="rect">
              <a:avLst/>
            </a:prstGeom>
            <a:noFill/>
          </p:spPr>
          <p:txBody>
            <a:bodyPr wrap="square" rtlCol="0">
              <a:spAutoFit/>
            </a:bodyPr>
            <a:lstStyle/>
            <a:p>
              <a:pPr algn="r"/>
              <a:r>
                <a:rPr lang="en-US" sz="2400" dirty="0">
                  <a:solidFill>
                    <a:srgbClr val="00B050"/>
                  </a:solidFill>
                  <a:latin typeface="Times New Roman" panose="02020603050405020304" pitchFamily="18" charset="0"/>
                  <a:cs typeface="Times New Roman" panose="02020603050405020304" pitchFamily="18" charset="0"/>
                </a:rPr>
                <a:t>Green</a:t>
              </a:r>
              <a:r>
                <a:rPr lang="en-US" sz="2400" dirty="0">
                  <a:latin typeface="Times New Roman" panose="02020603050405020304" pitchFamily="18" charset="0"/>
                  <a:cs typeface="Times New Roman" panose="02020603050405020304" pitchFamily="18" charset="0"/>
                </a:rPr>
                <a:t> galaxy position and velocity </a:t>
              </a:r>
              <a:r>
                <a:rPr lang="en-US" sz="2400" b="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1F797F7B-B067-C2CB-AD2C-E1A91B14C563}"/>
                </a:ext>
              </a:extLst>
            </p:cNvPr>
            <p:cNvSpPr txBox="1"/>
            <p:nvPr/>
          </p:nvSpPr>
          <p:spPr>
            <a:xfrm>
              <a:off x="5591306" y="5362898"/>
              <a:ext cx="2876550"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Blue</a:t>
              </a:r>
              <a:r>
                <a:rPr lang="en-US" sz="2400" dirty="0">
                  <a:latin typeface="Times New Roman" panose="02020603050405020304" pitchFamily="18" charset="0"/>
                  <a:cs typeface="Times New Roman" panose="02020603050405020304" pitchFamily="18" charset="0"/>
                </a:rPr>
                <a:t> galaxy position and velocity </a:t>
              </a:r>
              <a:r>
                <a:rPr lang="en-US" sz="2400" b="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93C0649C-680E-BB2A-487E-0892E4E5D21E}"/>
                </a:ext>
              </a:extLst>
            </p:cNvPr>
            <p:cNvSpPr txBox="1"/>
            <p:nvPr/>
          </p:nvSpPr>
          <p:spPr>
            <a:xfrm>
              <a:off x="3965103" y="5381068"/>
              <a:ext cx="1273105" cy="830997"/>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R' </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a:t>
              </a:r>
            </a:p>
            <a:p>
              <a:r>
                <a:rPr lang="en-US" sz="2400" b="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V</a:t>
              </a:r>
              <a:endParaRPr lang="en-US" sz="2400" dirty="0">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946B721A-05DD-9396-4E18-B34B2288807E}"/>
              </a:ext>
            </a:extLst>
          </p:cNvPr>
          <p:cNvGrpSpPr/>
          <p:nvPr/>
        </p:nvGrpSpPr>
        <p:grpSpPr>
          <a:xfrm>
            <a:off x="1971156" y="6165476"/>
            <a:ext cx="5157365" cy="488636"/>
            <a:chOff x="1971156" y="6165476"/>
            <a:chExt cx="5157365" cy="488636"/>
          </a:xfrm>
        </p:grpSpPr>
        <p:sp>
          <p:nvSpPr>
            <p:cNvPr id="19" name="TextBox 18">
              <a:extLst>
                <a:ext uri="{FF2B5EF4-FFF2-40B4-BE49-F238E27FC236}">
                  <a16:creationId xmlns:a16="http://schemas.microsoft.com/office/drawing/2014/main" id="{7A80F082-B461-4E11-9EF2-68BCC8DD15DF}"/>
                </a:ext>
              </a:extLst>
            </p:cNvPr>
            <p:cNvSpPr txBox="1"/>
            <p:nvPr/>
          </p:nvSpPr>
          <p:spPr>
            <a:xfrm>
              <a:off x="1971156" y="6165476"/>
              <a:ext cx="139416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r' </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 – R</a:t>
              </a:r>
            </a:p>
          </p:txBody>
        </p:sp>
        <p:sp>
          <p:nvSpPr>
            <p:cNvPr id="20" name="TextBox 19">
              <a:extLst>
                <a:ext uri="{FF2B5EF4-FFF2-40B4-BE49-F238E27FC236}">
                  <a16:creationId xmlns:a16="http://schemas.microsoft.com/office/drawing/2014/main" id="{D8614522-C273-7A0C-919F-530A2D6AC33A}"/>
                </a:ext>
              </a:extLst>
            </p:cNvPr>
            <p:cNvSpPr txBox="1"/>
            <p:nvPr/>
          </p:nvSpPr>
          <p:spPr>
            <a:xfrm>
              <a:off x="5649398" y="6165476"/>
              <a:ext cx="147912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r </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 – R'</a:t>
              </a:r>
            </a:p>
          </p:txBody>
        </p:sp>
        <p:sp>
          <p:nvSpPr>
            <p:cNvPr id="21" name="Left-Right Arrow 20">
              <a:extLst>
                <a:ext uri="{FF2B5EF4-FFF2-40B4-BE49-F238E27FC236}">
                  <a16:creationId xmlns:a16="http://schemas.microsoft.com/office/drawing/2014/main" id="{E9C3323E-FFEF-52FA-EFEC-436EEA8DF7B4}"/>
                </a:ext>
              </a:extLst>
            </p:cNvPr>
            <p:cNvSpPr/>
            <p:nvPr/>
          </p:nvSpPr>
          <p:spPr>
            <a:xfrm>
              <a:off x="3899808" y="6177058"/>
              <a:ext cx="1143000" cy="477054"/>
            </a:xfrm>
            <a:prstGeom prst="lef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1201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0B8E-56FC-5949-3B04-BF5B155FF34A}"/>
              </a:ext>
            </a:extLst>
          </p:cNvPr>
          <p:cNvSpPr>
            <a:spLocks noGrp="1"/>
          </p:cNvSpPr>
          <p:nvPr>
            <p:ph type="title"/>
          </p:nvPr>
        </p:nvSpPr>
        <p:spPr>
          <a:xfrm>
            <a:off x="628650" y="365127"/>
            <a:ext cx="7886700" cy="613806"/>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C80F1415-72F9-02B8-BCEA-4C8443C27EE9}"/>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E0DB5FED-900F-7631-D65C-815935D07831}"/>
              </a:ext>
            </a:extLst>
          </p:cNvPr>
          <p:cNvSpPr>
            <a:spLocks noGrp="1"/>
          </p:cNvSpPr>
          <p:nvPr>
            <p:ph type="sldNum" sz="quarter" idx="12"/>
          </p:nvPr>
        </p:nvSpPr>
        <p:spPr/>
        <p:txBody>
          <a:bodyPr/>
          <a:lstStyle/>
          <a:p>
            <a:fld id="{B9304382-F642-5846-B397-678ADB7FD52A}" type="slidenum">
              <a:rPr lang="en-US" smtClean="0"/>
              <a:t>37</a:t>
            </a:fld>
            <a:endParaRPr lang="en-US"/>
          </a:p>
        </p:txBody>
      </p:sp>
      <p:grpSp>
        <p:nvGrpSpPr>
          <p:cNvPr id="31" name="Group 30">
            <a:extLst>
              <a:ext uri="{FF2B5EF4-FFF2-40B4-BE49-F238E27FC236}">
                <a16:creationId xmlns:a16="http://schemas.microsoft.com/office/drawing/2014/main" id="{01501FD3-4A8D-8C5A-B0BF-C08995EE7663}"/>
              </a:ext>
            </a:extLst>
          </p:cNvPr>
          <p:cNvGrpSpPr/>
          <p:nvPr/>
        </p:nvGrpSpPr>
        <p:grpSpPr>
          <a:xfrm>
            <a:off x="82940" y="370114"/>
            <a:ext cx="2986831" cy="5725886"/>
            <a:chOff x="82940" y="370114"/>
            <a:chExt cx="2986831" cy="5725886"/>
          </a:xfrm>
        </p:grpSpPr>
        <p:sp>
          <p:nvSpPr>
            <p:cNvPr id="28" name="Freeform 27">
              <a:extLst>
                <a:ext uri="{FF2B5EF4-FFF2-40B4-BE49-F238E27FC236}">
                  <a16:creationId xmlns:a16="http://schemas.microsoft.com/office/drawing/2014/main" id="{DAAC72C5-85CE-AAF3-029D-DAE73E2D6D3E}"/>
                </a:ext>
              </a:extLst>
            </p:cNvPr>
            <p:cNvSpPr/>
            <p:nvPr/>
          </p:nvSpPr>
          <p:spPr>
            <a:xfrm>
              <a:off x="185057" y="370114"/>
              <a:ext cx="2884714" cy="5725886"/>
            </a:xfrm>
            <a:custGeom>
              <a:avLst/>
              <a:gdLst>
                <a:gd name="connsiteX0" fmla="*/ 87086 w 2884714"/>
                <a:gd name="connsiteY0" fmla="*/ 0 h 5725886"/>
                <a:gd name="connsiteX1" fmla="*/ 2884714 w 2884714"/>
                <a:gd name="connsiteY1" fmla="*/ 54429 h 5725886"/>
                <a:gd name="connsiteX2" fmla="*/ 2460172 w 2884714"/>
                <a:gd name="connsiteY2" fmla="*/ 5725886 h 5725886"/>
                <a:gd name="connsiteX3" fmla="*/ 0 w 2884714"/>
                <a:gd name="connsiteY3" fmla="*/ 5704115 h 5725886"/>
                <a:gd name="connsiteX4" fmla="*/ 87086 w 2884714"/>
                <a:gd name="connsiteY4" fmla="*/ 0 h 572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714" h="5725886">
                  <a:moveTo>
                    <a:pt x="87086" y="0"/>
                  </a:moveTo>
                  <a:lnTo>
                    <a:pt x="2884714" y="54429"/>
                  </a:lnTo>
                  <a:lnTo>
                    <a:pt x="2460172" y="5725886"/>
                  </a:lnTo>
                  <a:lnTo>
                    <a:pt x="0" y="5704115"/>
                  </a:lnTo>
                  <a:lnTo>
                    <a:pt x="87086" y="0"/>
                  </a:lnTo>
                  <a:close/>
                </a:path>
              </a:pathLst>
            </a:custGeom>
            <a:solidFill>
              <a:srgbClr val="C9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28E02A-B3B8-3D69-02C5-0936D6E872F6}"/>
                </a:ext>
              </a:extLst>
            </p:cNvPr>
            <p:cNvSpPr txBox="1"/>
            <p:nvPr/>
          </p:nvSpPr>
          <p:spPr>
            <a:xfrm>
              <a:off x="82940" y="501879"/>
              <a:ext cx="2864437"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Motions in </a:t>
              </a:r>
              <a:r>
                <a:rPr lang="en-US" sz="2800" dirty="0">
                  <a:solidFill>
                    <a:srgbClr val="0070C0"/>
                  </a:solidFill>
                  <a:latin typeface="Times New Roman" panose="02020603050405020304" pitchFamily="18" charset="0"/>
                  <a:cs typeface="Times New Roman" panose="02020603050405020304" pitchFamily="18" charset="0"/>
                </a:rPr>
                <a:t>blue</a:t>
              </a:r>
              <a:r>
                <a:rPr lang="en-US" sz="2800" dirty="0">
                  <a:latin typeface="Times New Roman" panose="02020603050405020304" pitchFamily="18" charset="0"/>
                  <a:cs typeface="Times New Roman" panose="02020603050405020304" pitchFamily="18" charset="0"/>
                </a:rPr>
                <a:t> frame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600FB4-CC79-B542-74B7-9B291F221B50}"/>
                    </a:ext>
                  </a:extLst>
                </p:cNvPr>
                <p:cNvSpPr txBox="1"/>
                <p:nvPr/>
              </p:nvSpPr>
              <p:spPr>
                <a:xfrm>
                  <a:off x="513122" y="2137283"/>
                  <a:ext cx="2396169" cy="768095"/>
                </a:xfrm>
                <a:prstGeom prst="rect">
                  <a:avLst/>
                </a:prstGeom>
                <a:noFill/>
              </p:spPr>
              <p:txBody>
                <a:bodyPr wrap="none" lIns="0" tIns="0" rIns="0" bIns="0" rtlCol="0">
                  <a:spAutoFit/>
                </a:bodyPr>
                <a:lstStyle/>
                <a:p>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sSup>
                            <m:sSupPr>
                              <m:ctrlPr>
                                <a:rPr lang="en-US" sz="320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𝑑</m:t>
                              </m:r>
                            </m:e>
                            <m:sup>
                              <m:r>
                                <a:rPr lang="en-US" sz="3200" b="0" i="1" smtClean="0">
                                  <a:latin typeface="Cambria Math" panose="02040503050406030204" pitchFamily="18" charset="0"/>
                                  <a:cs typeface="Times New Roman" panose="02020603050405020304" pitchFamily="18" charset="0"/>
                                </a:rPr>
                                <m:t>2</m:t>
                              </m:r>
                            </m:sup>
                          </m:sSup>
                          <m:r>
                            <m:rPr>
                              <m:nor/>
                            </m:rPr>
                            <a:rPr lang="en-US" sz="3200" b="1" dirty="0">
                              <a:latin typeface="Times New Roman" panose="02020603050405020304" pitchFamily="18" charset="0"/>
                              <a:cs typeface="Times New Roman" panose="02020603050405020304" pitchFamily="18" charset="0"/>
                            </a:rPr>
                            <m:t>r</m:t>
                          </m:r>
                        </m:num>
                        <m:den>
                          <m:r>
                            <a:rPr lang="en-US" sz="3200" b="0" i="1" smtClean="0">
                              <a:latin typeface="Cambria Math" panose="02040503050406030204" pitchFamily="18" charset="0"/>
                              <a:cs typeface="Times New Roman" panose="02020603050405020304" pitchFamily="18" charset="0"/>
                            </a:rPr>
                            <m:t>𝑑</m:t>
                          </m:r>
                          <m:sSup>
                            <m:sSupPr>
                              <m:ctrlPr>
                                <a:rPr lang="en-US" sz="3200" b="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𝑡</m:t>
                              </m:r>
                            </m:e>
                            <m:sup>
                              <m:r>
                                <a:rPr lang="en-US" sz="3200" b="0" i="1" smtClean="0">
                                  <a:latin typeface="Cambria Math" panose="02040503050406030204" pitchFamily="18" charset="0"/>
                                  <a:cs typeface="Times New Roman" panose="02020603050405020304" pitchFamily="18" charset="0"/>
                                </a:rPr>
                                <m:t>2</m:t>
                              </m:r>
                            </m:sup>
                          </m:sSup>
                        </m:den>
                      </m:f>
                      <m:r>
                        <a:rPr lang="en-US" sz="3200" b="0" i="1" smtClean="0">
                          <a:latin typeface="Cambria Math" panose="02040503050406030204" pitchFamily="18" charset="0"/>
                          <a:cs typeface="Times New Roman" panose="02020603050405020304" pitchFamily="18" charset="0"/>
                        </a:rPr>
                        <m:t>=−</m:t>
                      </m:r>
                      <m:f>
                        <m:fPr>
                          <m:ctrlPr>
                            <a:rPr lang="en-US" sz="3200" b="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4</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𝐺</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𝜌</m:t>
                          </m:r>
                        </m:num>
                        <m:den>
                          <m:r>
                            <a:rPr lang="en-US" sz="3200" b="0" i="1" smtClean="0">
                              <a:latin typeface="Cambria Math" panose="02040503050406030204" pitchFamily="18" charset="0"/>
                              <a:cs typeface="Times New Roman" panose="02020603050405020304" pitchFamily="18" charset="0"/>
                            </a:rPr>
                            <m:t>3</m:t>
                          </m:r>
                        </m:den>
                      </m:f>
                    </m:oMath>
                  </a14:m>
                  <a:r>
                    <a:rPr lang="en-US" sz="3200" b="1" dirty="0">
                      <a:latin typeface="Times New Roman" panose="02020603050405020304" pitchFamily="18" charset="0"/>
                      <a:cs typeface="Times New Roman" panose="02020603050405020304" pitchFamily="18" charset="0"/>
                    </a:rPr>
                    <a:t>r</a:t>
                  </a:r>
                  <a:endParaRPr lang="en-US" sz="32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E600FB4-CC79-B542-74B7-9B291F221B50}"/>
                    </a:ext>
                  </a:extLst>
                </p:cNvPr>
                <p:cNvSpPr txBox="1">
                  <a:spLocks noRot="1" noChangeAspect="1" noMove="1" noResize="1" noEditPoints="1" noAdjustHandles="1" noChangeArrowheads="1" noChangeShapeType="1" noTextEdit="1"/>
                </p:cNvSpPr>
                <p:nvPr/>
              </p:nvSpPr>
              <p:spPr>
                <a:xfrm>
                  <a:off x="513122" y="2137283"/>
                  <a:ext cx="2396169" cy="768095"/>
                </a:xfrm>
                <a:prstGeom prst="rect">
                  <a:avLst/>
                </a:prstGeom>
                <a:blipFill>
                  <a:blip r:embed="rId2"/>
                  <a:stretch>
                    <a:fillRect l="-4233" r="-9524" b="-16393"/>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C459D980-846D-632A-9A11-5C9A96262BC3}"/>
              </a:ext>
            </a:extLst>
          </p:cNvPr>
          <p:cNvGrpSpPr/>
          <p:nvPr/>
        </p:nvGrpSpPr>
        <p:grpSpPr>
          <a:xfrm>
            <a:off x="-101359" y="3154902"/>
            <a:ext cx="2728906" cy="2471633"/>
            <a:chOff x="-101359" y="3154902"/>
            <a:chExt cx="2728906" cy="2471633"/>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462B9C-B64B-8A8B-4B6E-F733C99A1928}"/>
                    </a:ext>
                  </a:extLst>
                </p:cNvPr>
                <p:cNvSpPr txBox="1"/>
                <p:nvPr/>
              </p:nvSpPr>
              <p:spPr>
                <a:xfrm>
                  <a:off x="402771" y="4832215"/>
                  <a:ext cx="2224776" cy="794320"/>
                </a:xfrm>
                <a:prstGeom prst="rect">
                  <a:avLst/>
                </a:prstGeom>
                <a:noFill/>
              </p:spPr>
              <p:txBody>
                <a:bodyPr wrap="none" rtlCol="0">
                  <a:spAutoFit/>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𝜙</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2</m:t>
                          </m:r>
                          <m:r>
                            <a:rPr lang="en-US" sz="3200" i="1">
                              <a:latin typeface="Cambria Math" panose="02040503050406030204" pitchFamily="18" charset="0"/>
                              <a:ea typeface="Cambria Math" panose="02040503050406030204" pitchFamily="18" charset="0"/>
                              <a:cs typeface="Times New Roman" panose="02020603050405020304" pitchFamily="18" charset="0"/>
                            </a:rPr>
                            <m:t>𝜋</m:t>
                          </m:r>
                          <m:r>
                            <a:rPr lang="en-US" sz="3200" i="1">
                              <a:latin typeface="Cambria Math" panose="02040503050406030204" pitchFamily="18" charset="0"/>
                              <a:ea typeface="Cambria Math" panose="02040503050406030204" pitchFamily="18" charset="0"/>
                              <a:cs typeface="Times New Roman" panose="02020603050405020304" pitchFamily="18" charset="0"/>
                            </a:rPr>
                            <m:t>𝐺</m:t>
                          </m:r>
                          <m:r>
                            <a:rPr lang="en-US" sz="3200" i="1">
                              <a:latin typeface="Cambria Math" panose="02040503050406030204" pitchFamily="18" charset="0"/>
                              <a:ea typeface="Cambria Math" panose="02040503050406030204" pitchFamily="18" charset="0"/>
                              <a:cs typeface="Times New Roman" panose="02020603050405020304" pitchFamily="18" charset="0"/>
                            </a:rPr>
                            <m:t>𝜌</m:t>
                          </m:r>
                        </m:num>
                        <m:den>
                          <m:r>
                            <a:rPr lang="en-US" sz="3200" i="1">
                              <a:latin typeface="Cambria Math" panose="02040503050406030204" pitchFamily="18" charset="0"/>
                              <a:cs typeface="Times New Roman" panose="02020603050405020304" pitchFamily="18" charset="0"/>
                            </a:rPr>
                            <m:t>3</m:t>
                          </m:r>
                        </m:den>
                      </m:f>
                      <m:sSup>
                        <m:sSupPr>
                          <m:ctrlPr>
                            <a:rPr lang="en-US" sz="320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𝑟</m:t>
                          </m:r>
                        </m:e>
                        <m:sup>
                          <m:r>
                            <a:rPr lang="en-US" sz="3200" b="0" i="1" smtClean="0">
                              <a:latin typeface="Cambria Math" panose="02040503050406030204" pitchFamily="18" charset="0"/>
                              <a:cs typeface="Times New Roman" panose="02020603050405020304" pitchFamily="18" charset="0"/>
                            </a:rPr>
                            <m:t>2</m:t>
                          </m:r>
                        </m:sup>
                      </m:sSup>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95462B9C-B64B-8A8B-4B6E-F733C99A1928}"/>
                    </a:ext>
                  </a:extLst>
                </p:cNvPr>
                <p:cNvSpPr txBox="1">
                  <a:spLocks noRot="1" noChangeAspect="1" noMove="1" noResize="1" noEditPoints="1" noAdjustHandles="1" noChangeArrowheads="1" noChangeShapeType="1" noTextEdit="1"/>
                </p:cNvSpPr>
                <p:nvPr/>
              </p:nvSpPr>
              <p:spPr>
                <a:xfrm>
                  <a:off x="402771" y="4832215"/>
                  <a:ext cx="2224776" cy="794320"/>
                </a:xfrm>
                <a:prstGeom prst="rect">
                  <a:avLst/>
                </a:prstGeom>
                <a:blipFill>
                  <a:blip r:embed="rId3"/>
                  <a:stretch>
                    <a:fillRect l="-3977"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13300E-89B2-5B14-7C40-CE6CB04FE837}"/>
                    </a:ext>
                  </a:extLst>
                </p:cNvPr>
                <p:cNvSpPr txBox="1"/>
                <p:nvPr/>
              </p:nvSpPr>
              <p:spPr>
                <a:xfrm>
                  <a:off x="-101359" y="3411521"/>
                  <a:ext cx="1972591" cy="7098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𝑑</m:t>
                                </m:r>
                              </m:e>
                              <m:sup>
                                <m:r>
                                  <a:rPr lang="en-US" sz="2000" b="0" i="1" smtClean="0">
                                    <a:latin typeface="Cambria Math" panose="02040503050406030204" pitchFamily="18" charset="0"/>
                                    <a:cs typeface="Times New Roman" panose="02020603050405020304" pitchFamily="18" charset="0"/>
                                  </a:rPr>
                                  <m:t>2</m:t>
                                </m:r>
                              </m:sup>
                            </m:sSup>
                            <m:r>
                              <m:rPr>
                                <m:nor/>
                              </m:rPr>
                              <a:rPr lang="en-US" sz="2000" b="1" dirty="0">
                                <a:latin typeface="Times New Roman" panose="02020603050405020304" pitchFamily="18" charset="0"/>
                                <a:cs typeface="Times New Roman" panose="02020603050405020304" pitchFamily="18" charset="0"/>
                              </a:rPr>
                              <m:t>r</m:t>
                            </m:r>
                          </m:num>
                          <m:den>
                            <m:r>
                              <a:rPr lang="en-US" sz="2000" b="0" i="1" smtClean="0">
                                <a:latin typeface="Cambria Math" panose="02040503050406030204" pitchFamily="18" charset="0"/>
                                <a:cs typeface="Times New Roman" panose="02020603050405020304" pitchFamily="18" charset="0"/>
                              </a:rPr>
                              <m:t>𝑑</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𝑡</m:t>
                                </m:r>
                              </m:e>
                              <m:sup>
                                <m:r>
                                  <a:rPr lang="en-US" sz="2000" b="0" i="1" smtClean="0">
                                    <a:latin typeface="Cambria Math" panose="02040503050406030204" pitchFamily="18" charset="0"/>
                                    <a:cs typeface="Times New Roman" panose="02020603050405020304" pitchFamily="18" charset="0"/>
                                  </a:rPr>
                                  <m:t>2</m:t>
                                </m:r>
                              </m:sup>
                            </m:sSup>
                          </m:den>
                        </m:f>
                        <m:r>
                          <a:rPr lang="en-US" sz="2000" b="0" i="1" smtClean="0">
                            <a:latin typeface="Cambria Math" panose="02040503050406030204" pitchFamily="18" charset="0"/>
                            <a:cs typeface="Times New Roman" panose="02020603050405020304" pitchFamily="18" charset="0"/>
                          </a:rPr>
                          <m:t>=−</m:t>
                        </m:r>
                        <m:r>
                          <m:rPr>
                            <m:sty m:val="p"/>
                          </m:rP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𝜙</m:t>
                        </m:r>
                      </m:oMath>
                    </m:oMathPara>
                  </a14:m>
                  <a:endParaRPr lang="en-US" sz="2000" dirty="0"/>
                </a:p>
              </p:txBody>
            </p:sp>
          </mc:Choice>
          <mc:Fallback xmlns="">
            <p:sp>
              <p:nvSpPr>
                <p:cNvPr id="10" name="TextBox 9">
                  <a:extLst>
                    <a:ext uri="{FF2B5EF4-FFF2-40B4-BE49-F238E27FC236}">
                      <a16:creationId xmlns:a16="http://schemas.microsoft.com/office/drawing/2014/main" id="{2813300E-89B2-5B14-7C40-CE6CB04FE837}"/>
                    </a:ext>
                  </a:extLst>
                </p:cNvPr>
                <p:cNvSpPr txBox="1">
                  <a:spLocks noRot="1" noChangeAspect="1" noMove="1" noResize="1" noEditPoints="1" noAdjustHandles="1" noChangeArrowheads="1" noChangeShapeType="1" noTextEdit="1"/>
                </p:cNvSpPr>
                <p:nvPr/>
              </p:nvSpPr>
              <p:spPr>
                <a:xfrm>
                  <a:off x="-101359" y="3411521"/>
                  <a:ext cx="1972591" cy="709874"/>
                </a:xfrm>
                <a:prstGeom prst="rect">
                  <a:avLst/>
                </a:prstGeom>
                <a:blipFill>
                  <a:blip r:embed="rId4"/>
                  <a:stretch>
                    <a:fillRect b="-5263"/>
                  </a:stretch>
                </a:blipFill>
              </p:spPr>
              <p:txBody>
                <a:bodyPr/>
                <a:lstStyle/>
                <a:p>
                  <a:r>
                    <a:rPr lang="en-US">
                      <a:noFill/>
                    </a:rPr>
                    <a:t> </a:t>
                  </a:r>
                </a:p>
              </p:txBody>
            </p:sp>
          </mc:Fallback>
        </mc:AlternateContent>
        <p:sp>
          <p:nvSpPr>
            <p:cNvPr id="23" name="Down Arrow 22">
              <a:extLst>
                <a:ext uri="{FF2B5EF4-FFF2-40B4-BE49-F238E27FC236}">
                  <a16:creationId xmlns:a16="http://schemas.microsoft.com/office/drawing/2014/main" id="{4DAEC5CD-D8F7-BC10-0A3E-A1B94DA45BD8}"/>
                </a:ext>
              </a:extLst>
            </p:cNvPr>
            <p:cNvSpPr/>
            <p:nvPr/>
          </p:nvSpPr>
          <p:spPr>
            <a:xfrm rot="10800000">
              <a:off x="1585643" y="3154902"/>
              <a:ext cx="343648" cy="142451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04410A41-BC6C-D0F8-35B9-F2A94EAAF43B}"/>
              </a:ext>
            </a:extLst>
          </p:cNvPr>
          <p:cNvGrpSpPr/>
          <p:nvPr/>
        </p:nvGrpSpPr>
        <p:grpSpPr>
          <a:xfrm>
            <a:off x="5796016" y="370114"/>
            <a:ext cx="3430755" cy="5725886"/>
            <a:chOff x="5796016" y="370114"/>
            <a:chExt cx="3430755" cy="5725886"/>
          </a:xfrm>
        </p:grpSpPr>
        <p:sp>
          <p:nvSpPr>
            <p:cNvPr id="29" name="Freeform 28">
              <a:extLst>
                <a:ext uri="{FF2B5EF4-FFF2-40B4-BE49-F238E27FC236}">
                  <a16:creationId xmlns:a16="http://schemas.microsoft.com/office/drawing/2014/main" id="{15CD4B08-D93F-88C5-CB1F-5D1DE2C3F97E}"/>
                </a:ext>
              </a:extLst>
            </p:cNvPr>
            <p:cNvSpPr/>
            <p:nvPr/>
          </p:nvSpPr>
          <p:spPr>
            <a:xfrm flipH="1">
              <a:off x="5796016" y="370114"/>
              <a:ext cx="3052649" cy="5725886"/>
            </a:xfrm>
            <a:custGeom>
              <a:avLst/>
              <a:gdLst>
                <a:gd name="connsiteX0" fmla="*/ 87086 w 2884714"/>
                <a:gd name="connsiteY0" fmla="*/ 0 h 5725886"/>
                <a:gd name="connsiteX1" fmla="*/ 2884714 w 2884714"/>
                <a:gd name="connsiteY1" fmla="*/ 54429 h 5725886"/>
                <a:gd name="connsiteX2" fmla="*/ 2460172 w 2884714"/>
                <a:gd name="connsiteY2" fmla="*/ 5725886 h 5725886"/>
                <a:gd name="connsiteX3" fmla="*/ 0 w 2884714"/>
                <a:gd name="connsiteY3" fmla="*/ 5704115 h 5725886"/>
                <a:gd name="connsiteX4" fmla="*/ 87086 w 2884714"/>
                <a:gd name="connsiteY4" fmla="*/ 0 h 572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714" h="5725886">
                  <a:moveTo>
                    <a:pt x="87086" y="0"/>
                  </a:moveTo>
                  <a:lnTo>
                    <a:pt x="2884714" y="54429"/>
                  </a:lnTo>
                  <a:lnTo>
                    <a:pt x="2460172" y="5725886"/>
                  </a:lnTo>
                  <a:lnTo>
                    <a:pt x="0" y="5704115"/>
                  </a:lnTo>
                  <a:lnTo>
                    <a:pt x="87086"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B0A7BE3-E4EA-3DCC-ED8F-8A67FC37D5E9}"/>
                    </a:ext>
                  </a:extLst>
                </p:cNvPr>
                <p:cNvSpPr txBox="1"/>
                <p:nvPr/>
              </p:nvSpPr>
              <p:spPr>
                <a:xfrm>
                  <a:off x="5945094" y="2137283"/>
                  <a:ext cx="2718949" cy="787523"/>
                </a:xfrm>
                <a:prstGeom prst="rect">
                  <a:avLst/>
                </a:prstGeom>
                <a:noFill/>
              </p:spPr>
              <p:txBody>
                <a:bodyPr wrap="none" lIns="0" tIns="0" rIns="0" bIns="0" rtlCol="0">
                  <a:spAutoFit/>
                </a:bodyPr>
                <a:lstStyle/>
                <a:p>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sSup>
                            <m:sSupPr>
                              <m:ctrlPr>
                                <a:rPr lang="en-US" sz="320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𝑑</m:t>
                              </m:r>
                            </m:e>
                            <m:sup>
                              <m:r>
                                <a:rPr lang="en-US" sz="3200" b="0" i="1" smtClean="0">
                                  <a:latin typeface="Cambria Math" panose="02040503050406030204" pitchFamily="18" charset="0"/>
                                  <a:cs typeface="Times New Roman" panose="02020603050405020304" pitchFamily="18" charset="0"/>
                                </a:rPr>
                                <m:t>2</m:t>
                              </m:r>
                            </m:sup>
                          </m:sSup>
                          <m:r>
                            <m:rPr>
                              <m:nor/>
                            </m:rPr>
                            <a:rPr lang="en-US" sz="3200" b="1" dirty="0">
                              <a:latin typeface="Times New Roman" panose="02020603050405020304" pitchFamily="18" charset="0"/>
                              <a:cs typeface="Times New Roman" panose="02020603050405020304" pitchFamily="18" charset="0"/>
                            </a:rPr>
                            <m:t>r</m:t>
                          </m:r>
                          <m:r>
                            <m:rPr>
                              <m:nor/>
                            </m:rPr>
                            <a:rPr lang="en-US" sz="3200" b="1" dirty="0">
                              <a:latin typeface="Times New Roman" panose="02020603050405020304" pitchFamily="18" charset="0"/>
                              <a:cs typeface="Times New Roman" panose="02020603050405020304" pitchFamily="18" charset="0"/>
                            </a:rPr>
                            <m:t>′</m:t>
                          </m:r>
                        </m:num>
                        <m:den>
                          <m:r>
                            <a:rPr lang="en-US" sz="3200" b="0" i="1" smtClean="0">
                              <a:latin typeface="Cambria Math" panose="02040503050406030204" pitchFamily="18" charset="0"/>
                              <a:cs typeface="Times New Roman" panose="02020603050405020304" pitchFamily="18" charset="0"/>
                            </a:rPr>
                            <m:t>𝑑</m:t>
                          </m:r>
                          <m:sSup>
                            <m:sSupPr>
                              <m:ctrlPr>
                                <a:rPr lang="en-US" sz="3200" b="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𝑡</m:t>
                              </m:r>
                            </m:e>
                            <m:sup>
                              <m:r>
                                <a:rPr lang="en-US" sz="3200" b="0" i="1" smtClean="0">
                                  <a:latin typeface="Cambria Math" panose="02040503050406030204" pitchFamily="18" charset="0"/>
                                  <a:cs typeface="Times New Roman" panose="02020603050405020304" pitchFamily="18" charset="0"/>
                                </a:rPr>
                                <m:t>2</m:t>
                              </m:r>
                            </m:sup>
                          </m:sSup>
                        </m:den>
                      </m:f>
                      <m:r>
                        <a:rPr lang="en-US" sz="3200" b="0" i="1" smtClean="0">
                          <a:latin typeface="Cambria Math" panose="02040503050406030204" pitchFamily="18" charset="0"/>
                          <a:cs typeface="Times New Roman" panose="02020603050405020304" pitchFamily="18" charset="0"/>
                        </a:rPr>
                        <m:t>=−</m:t>
                      </m:r>
                      <m:f>
                        <m:fPr>
                          <m:ctrlPr>
                            <a:rPr lang="en-US" sz="3200" b="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4</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𝐺</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𝜌</m:t>
                          </m:r>
                        </m:num>
                        <m:den>
                          <m:r>
                            <a:rPr lang="en-US" sz="3200" b="0" i="1" smtClean="0">
                              <a:latin typeface="Cambria Math" panose="02040503050406030204" pitchFamily="18" charset="0"/>
                              <a:cs typeface="Times New Roman" panose="02020603050405020304" pitchFamily="18" charset="0"/>
                            </a:rPr>
                            <m:t>3</m:t>
                          </m:r>
                        </m:den>
                      </m:f>
                    </m:oMath>
                  </a14:m>
                  <a:r>
                    <a:rPr lang="en-US" sz="3200" b="1" dirty="0">
                      <a:latin typeface="Times New Roman" panose="02020603050405020304" pitchFamily="18" charset="0"/>
                      <a:cs typeface="Times New Roman" panose="02020603050405020304" pitchFamily="18" charset="0"/>
                    </a:rPr>
                    <a:t>r'</a:t>
                  </a:r>
                  <a:endParaRPr lang="en-US" sz="32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4B0A7BE3-E4EA-3DCC-ED8F-8A67FC37D5E9}"/>
                    </a:ext>
                  </a:extLst>
                </p:cNvPr>
                <p:cNvSpPr txBox="1">
                  <a:spLocks noRot="1" noChangeAspect="1" noMove="1" noResize="1" noEditPoints="1" noAdjustHandles="1" noChangeArrowheads="1" noChangeShapeType="1" noTextEdit="1"/>
                </p:cNvSpPr>
                <p:nvPr/>
              </p:nvSpPr>
              <p:spPr>
                <a:xfrm>
                  <a:off x="5945094" y="2137283"/>
                  <a:ext cx="2718949" cy="787523"/>
                </a:xfrm>
                <a:prstGeom prst="rect">
                  <a:avLst/>
                </a:prstGeom>
                <a:blipFill>
                  <a:blip r:embed="rId5"/>
                  <a:stretch>
                    <a:fillRect l="-4186" t="-1587" r="-465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B8E4D1D-72B5-A87F-6DC3-F2B8424C10FE}"/>
                    </a:ext>
                  </a:extLst>
                </p:cNvPr>
                <p:cNvSpPr txBox="1"/>
                <p:nvPr/>
              </p:nvSpPr>
              <p:spPr>
                <a:xfrm>
                  <a:off x="6172199" y="4832215"/>
                  <a:ext cx="2417072" cy="794320"/>
                </a:xfrm>
                <a:prstGeom prst="rect">
                  <a:avLst/>
                </a:prstGeom>
                <a:noFill/>
              </p:spPr>
              <p:txBody>
                <a:bodyPr wrap="none" rtlCol="0">
                  <a:spAutoFit/>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𝜙</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2</m:t>
                          </m:r>
                          <m:r>
                            <a:rPr lang="en-US" sz="3200" i="1">
                              <a:latin typeface="Cambria Math" panose="02040503050406030204" pitchFamily="18" charset="0"/>
                              <a:ea typeface="Cambria Math" panose="02040503050406030204" pitchFamily="18" charset="0"/>
                              <a:cs typeface="Times New Roman" panose="02020603050405020304" pitchFamily="18" charset="0"/>
                            </a:rPr>
                            <m:t>𝜋</m:t>
                          </m:r>
                          <m:r>
                            <a:rPr lang="en-US" sz="3200" i="1">
                              <a:latin typeface="Cambria Math" panose="02040503050406030204" pitchFamily="18" charset="0"/>
                              <a:ea typeface="Cambria Math" panose="02040503050406030204" pitchFamily="18" charset="0"/>
                              <a:cs typeface="Times New Roman" panose="02020603050405020304" pitchFamily="18" charset="0"/>
                            </a:rPr>
                            <m:t>𝐺</m:t>
                          </m:r>
                          <m:r>
                            <a:rPr lang="en-US" sz="3200" i="1">
                              <a:latin typeface="Cambria Math" panose="02040503050406030204" pitchFamily="18" charset="0"/>
                              <a:ea typeface="Cambria Math" panose="02040503050406030204" pitchFamily="18" charset="0"/>
                              <a:cs typeface="Times New Roman" panose="02020603050405020304" pitchFamily="18" charset="0"/>
                            </a:rPr>
                            <m:t>𝜌</m:t>
                          </m:r>
                        </m:num>
                        <m:den>
                          <m:r>
                            <a:rPr lang="en-US" sz="3200" i="1">
                              <a:latin typeface="Cambria Math" panose="02040503050406030204" pitchFamily="18" charset="0"/>
                              <a:cs typeface="Times New Roman" panose="02020603050405020304" pitchFamily="18" charset="0"/>
                            </a:rPr>
                            <m:t>3</m:t>
                          </m:r>
                        </m:den>
                      </m:f>
                      <m:sSup>
                        <m:sSupPr>
                          <m:ctrlPr>
                            <a:rPr lang="en-US" sz="320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𝑟</m:t>
                          </m:r>
                          <m:r>
                            <m:rPr>
                              <m:nor/>
                            </m:rPr>
                            <a:rPr lang="en-US" sz="3200" b="1" dirty="0">
                              <a:latin typeface="Times New Roman" panose="02020603050405020304" pitchFamily="18" charset="0"/>
                              <a:cs typeface="Times New Roman" panose="02020603050405020304" pitchFamily="18" charset="0"/>
                            </a:rPr>
                            <m:t>′</m:t>
                          </m:r>
                        </m:e>
                        <m:sup>
                          <m:r>
                            <a:rPr lang="en-US" sz="3200" b="0" i="1" smtClean="0">
                              <a:latin typeface="Cambria Math" panose="02040503050406030204" pitchFamily="18" charset="0"/>
                              <a:cs typeface="Times New Roman" panose="02020603050405020304" pitchFamily="18" charset="0"/>
                            </a:rPr>
                            <m:t>2</m:t>
                          </m:r>
                        </m:sup>
                      </m:sSup>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FB8E4D1D-72B5-A87F-6DC3-F2B8424C10FE}"/>
                    </a:ext>
                  </a:extLst>
                </p:cNvPr>
                <p:cNvSpPr txBox="1">
                  <a:spLocks noRot="1" noChangeAspect="1" noMove="1" noResize="1" noEditPoints="1" noAdjustHandles="1" noChangeArrowheads="1" noChangeShapeType="1" noTextEdit="1"/>
                </p:cNvSpPr>
                <p:nvPr/>
              </p:nvSpPr>
              <p:spPr>
                <a:xfrm>
                  <a:off x="6172199" y="4832215"/>
                  <a:ext cx="2417072" cy="794320"/>
                </a:xfrm>
                <a:prstGeom prst="rect">
                  <a:avLst/>
                </a:prstGeom>
                <a:blipFill>
                  <a:blip r:embed="rId6"/>
                  <a:stretch>
                    <a:fillRect l="-3646"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D28FEDA-AF9E-F8C1-3AB1-8DA6F80E27F4}"/>
                    </a:ext>
                  </a:extLst>
                </p:cNvPr>
                <p:cNvSpPr txBox="1"/>
                <p:nvPr/>
              </p:nvSpPr>
              <p:spPr>
                <a:xfrm>
                  <a:off x="7254180" y="3411521"/>
                  <a:ext cx="1972591" cy="7098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𝑑</m:t>
                                </m:r>
                              </m:e>
                              <m:sup>
                                <m:r>
                                  <a:rPr lang="en-US" sz="2000" b="0" i="1" smtClean="0">
                                    <a:latin typeface="Cambria Math" panose="02040503050406030204" pitchFamily="18" charset="0"/>
                                    <a:cs typeface="Times New Roman" panose="02020603050405020304" pitchFamily="18" charset="0"/>
                                  </a:rPr>
                                  <m:t>2</m:t>
                                </m:r>
                              </m:sup>
                            </m:sSup>
                            <m:r>
                              <m:rPr>
                                <m:nor/>
                              </m:rPr>
                              <a:rPr lang="en-US" sz="2000" b="1" dirty="0">
                                <a:latin typeface="Times New Roman" panose="02020603050405020304" pitchFamily="18" charset="0"/>
                                <a:cs typeface="Times New Roman" panose="02020603050405020304" pitchFamily="18" charset="0"/>
                              </a:rPr>
                              <m:t>r</m:t>
                            </m:r>
                            <m:r>
                              <m:rPr>
                                <m:nor/>
                              </m:rPr>
                              <a:rPr lang="en-US" sz="2000" b="1" dirty="0">
                                <a:latin typeface="Times New Roman" panose="02020603050405020304" pitchFamily="18" charset="0"/>
                                <a:cs typeface="Times New Roman" panose="02020603050405020304" pitchFamily="18" charset="0"/>
                              </a:rPr>
                              <m:t>′</m:t>
                            </m:r>
                          </m:num>
                          <m:den>
                            <m:r>
                              <a:rPr lang="en-US" sz="2000" b="0" i="1" smtClean="0">
                                <a:latin typeface="Cambria Math" panose="02040503050406030204" pitchFamily="18" charset="0"/>
                                <a:cs typeface="Times New Roman" panose="02020603050405020304" pitchFamily="18" charset="0"/>
                              </a:rPr>
                              <m:t>𝑑</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𝑡</m:t>
                                </m:r>
                              </m:e>
                              <m:sup>
                                <m:r>
                                  <a:rPr lang="en-US" sz="2000" b="0" i="1" smtClean="0">
                                    <a:latin typeface="Cambria Math" panose="02040503050406030204" pitchFamily="18" charset="0"/>
                                    <a:cs typeface="Times New Roman" panose="02020603050405020304" pitchFamily="18" charset="0"/>
                                  </a:rPr>
                                  <m:t>2</m:t>
                                </m:r>
                              </m:sup>
                            </m:sSup>
                          </m:den>
                        </m:f>
                        <m:r>
                          <a:rPr lang="en-US" sz="2000" b="0" i="1" smtClean="0">
                            <a:latin typeface="Cambria Math" panose="02040503050406030204" pitchFamily="18" charset="0"/>
                            <a:cs typeface="Times New Roman" panose="02020603050405020304" pitchFamily="18" charset="0"/>
                          </a:rPr>
                          <m:t>=−</m:t>
                        </m:r>
                        <m:r>
                          <m:rPr>
                            <m:sty m:val="p"/>
                          </m:rP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𝜙</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6D28FEDA-AF9E-F8C1-3AB1-8DA6F80E27F4}"/>
                    </a:ext>
                  </a:extLst>
                </p:cNvPr>
                <p:cNvSpPr txBox="1">
                  <a:spLocks noRot="1" noChangeAspect="1" noMove="1" noResize="1" noEditPoints="1" noAdjustHandles="1" noChangeArrowheads="1" noChangeShapeType="1" noTextEdit="1"/>
                </p:cNvSpPr>
                <p:nvPr/>
              </p:nvSpPr>
              <p:spPr>
                <a:xfrm>
                  <a:off x="7254180" y="3411521"/>
                  <a:ext cx="1972591" cy="709874"/>
                </a:xfrm>
                <a:prstGeom prst="rect">
                  <a:avLst/>
                </a:prstGeom>
                <a:blipFill>
                  <a:blip r:embed="rId7"/>
                  <a:stretch>
                    <a:fillRect b="-5263"/>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4D6AA799-E8F4-A14C-B7CA-CFD2C257B63C}"/>
                </a:ext>
              </a:extLst>
            </p:cNvPr>
            <p:cNvSpPr txBox="1"/>
            <p:nvPr/>
          </p:nvSpPr>
          <p:spPr>
            <a:xfrm>
              <a:off x="5872349" y="451668"/>
              <a:ext cx="286443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Motions in </a:t>
              </a:r>
              <a:r>
                <a:rPr lang="en-US" sz="2800" dirty="0">
                  <a:solidFill>
                    <a:srgbClr val="00B050"/>
                  </a:solidFill>
                  <a:latin typeface="Times New Roman" panose="02020603050405020304" pitchFamily="18" charset="0"/>
                  <a:cs typeface="Times New Roman" panose="02020603050405020304" pitchFamily="18" charset="0"/>
                </a:rPr>
                <a:t>green</a:t>
              </a:r>
              <a:r>
                <a:rPr lang="en-US" sz="2800" dirty="0">
                  <a:latin typeface="Times New Roman" panose="02020603050405020304" pitchFamily="18" charset="0"/>
                  <a:cs typeface="Times New Roman" panose="02020603050405020304" pitchFamily="18" charset="0"/>
                </a:rPr>
                <a:t> frame</a:t>
              </a:r>
            </a:p>
          </p:txBody>
        </p:sp>
        <p:sp>
          <p:nvSpPr>
            <p:cNvPr id="30" name="Down Arrow 29">
              <a:extLst>
                <a:ext uri="{FF2B5EF4-FFF2-40B4-BE49-F238E27FC236}">
                  <a16:creationId xmlns:a16="http://schemas.microsoft.com/office/drawing/2014/main" id="{C18FA972-BF8E-2851-269B-2E7722E47FB2}"/>
                </a:ext>
              </a:extLst>
            </p:cNvPr>
            <p:cNvSpPr/>
            <p:nvPr/>
          </p:nvSpPr>
          <p:spPr>
            <a:xfrm rot="10800000">
              <a:off x="7191786" y="3154902"/>
              <a:ext cx="343648" cy="142451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1AED53EA-6F28-22B9-DC24-1A0FE8B60492}"/>
              </a:ext>
            </a:extLst>
          </p:cNvPr>
          <p:cNvGrpSpPr/>
          <p:nvPr/>
        </p:nvGrpSpPr>
        <p:grpSpPr>
          <a:xfrm>
            <a:off x="2779785" y="1489616"/>
            <a:ext cx="3636711" cy="1665286"/>
            <a:chOff x="2779785" y="1489616"/>
            <a:chExt cx="3636711" cy="1665286"/>
          </a:xfrm>
        </p:grpSpPr>
        <p:sp>
          <p:nvSpPr>
            <p:cNvPr id="12" name="TextBox 11">
              <a:extLst>
                <a:ext uri="{FF2B5EF4-FFF2-40B4-BE49-F238E27FC236}">
                  <a16:creationId xmlns:a16="http://schemas.microsoft.com/office/drawing/2014/main" id="{B33ADBED-4223-74DD-D544-26DC8BBE98B0}"/>
                </a:ext>
              </a:extLst>
            </p:cNvPr>
            <p:cNvSpPr txBox="1"/>
            <p:nvPr/>
          </p:nvSpPr>
          <p:spPr>
            <a:xfrm>
              <a:off x="3501907" y="2231572"/>
              <a:ext cx="1915885"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Subtract homogeneous force field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4E268A-DF05-B20E-7501-3F1CA5CB93FC}"/>
                    </a:ext>
                  </a:extLst>
                </p:cNvPr>
                <p:cNvSpPr txBox="1"/>
                <p:nvPr/>
              </p:nvSpPr>
              <p:spPr>
                <a:xfrm>
                  <a:off x="3639280" y="1743233"/>
                  <a:ext cx="1644874" cy="488339"/>
                </a:xfrm>
                <a:prstGeom prst="rect">
                  <a:avLst/>
                </a:prstGeom>
                <a:noFill/>
              </p:spPr>
              <p:txBody>
                <a:bodyPr wrap="none" lIns="0" tIns="0" rIns="0" bIns="0" rtlCol="0">
                  <a:spAutoFit/>
                </a:bodyPr>
                <a:lstStyle/>
                <a:p>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𝑑</m:t>
                              </m:r>
                            </m:e>
                            <m:sup>
                              <m:r>
                                <a:rPr lang="en-US" sz="2000" b="0" i="1" smtClean="0">
                                  <a:latin typeface="Cambria Math" panose="02040503050406030204" pitchFamily="18" charset="0"/>
                                  <a:cs typeface="Times New Roman" panose="02020603050405020304" pitchFamily="18" charset="0"/>
                                </a:rPr>
                                <m:t>2</m:t>
                              </m:r>
                            </m:sup>
                          </m:sSup>
                          <m:r>
                            <m:rPr>
                              <m:nor/>
                            </m:rPr>
                            <a:rPr lang="en-US" sz="2000" b="1" i="0" dirty="0" smtClean="0">
                              <a:latin typeface="Times New Roman" panose="02020603050405020304" pitchFamily="18" charset="0"/>
                              <a:cs typeface="Times New Roman" panose="02020603050405020304" pitchFamily="18" charset="0"/>
                            </a:rPr>
                            <m:t>R</m:t>
                          </m:r>
                        </m:num>
                        <m:den>
                          <m:r>
                            <a:rPr lang="en-US" sz="2000" b="0" i="1" smtClean="0">
                              <a:latin typeface="Cambria Math" panose="02040503050406030204" pitchFamily="18" charset="0"/>
                              <a:cs typeface="Times New Roman" panose="02020603050405020304" pitchFamily="18" charset="0"/>
                            </a:rPr>
                            <m:t>𝑑</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𝑡</m:t>
                              </m:r>
                            </m:e>
                            <m:sup>
                              <m:r>
                                <a:rPr lang="en-US" sz="2000" b="0" i="1" smtClean="0">
                                  <a:latin typeface="Cambria Math" panose="02040503050406030204" pitchFamily="18" charset="0"/>
                                  <a:cs typeface="Times New Roman" panose="02020603050405020304" pitchFamily="18" charset="0"/>
                                </a:rPr>
                                <m:t>2</m:t>
                              </m:r>
                            </m:sup>
                          </m:sSup>
                        </m:den>
                      </m:f>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4</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𝐺</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𝜌</m:t>
                          </m:r>
                        </m:num>
                        <m:den>
                          <m:r>
                            <a:rPr lang="en-US" sz="2000" b="0" i="1" smtClean="0">
                              <a:latin typeface="Cambria Math" panose="02040503050406030204" pitchFamily="18" charset="0"/>
                              <a:cs typeface="Times New Roman" panose="02020603050405020304" pitchFamily="18" charset="0"/>
                            </a:rPr>
                            <m:t>3</m:t>
                          </m:r>
                        </m:den>
                      </m:f>
                    </m:oMath>
                  </a14:m>
                  <a:r>
                    <a:rPr lang="en-US" sz="2000" b="1" dirty="0">
                      <a:latin typeface="Times New Roman" panose="02020603050405020304" pitchFamily="18" charset="0"/>
                      <a:cs typeface="Times New Roman" panose="02020603050405020304" pitchFamily="18" charset="0"/>
                    </a:rPr>
                    <a:t>R</a:t>
                  </a:r>
                  <a:endParaRPr lang="en-US" sz="2000"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C4E268A-DF05-B20E-7501-3F1CA5CB93FC}"/>
                    </a:ext>
                  </a:extLst>
                </p:cNvPr>
                <p:cNvSpPr txBox="1">
                  <a:spLocks noRot="1" noChangeAspect="1" noMove="1" noResize="1" noEditPoints="1" noAdjustHandles="1" noChangeArrowheads="1" noChangeShapeType="1" noTextEdit="1"/>
                </p:cNvSpPr>
                <p:nvPr/>
              </p:nvSpPr>
              <p:spPr>
                <a:xfrm>
                  <a:off x="3639280" y="1743233"/>
                  <a:ext cx="1644874" cy="488339"/>
                </a:xfrm>
                <a:prstGeom prst="rect">
                  <a:avLst/>
                </a:prstGeom>
                <a:blipFill>
                  <a:blip r:embed="rId8"/>
                  <a:stretch>
                    <a:fillRect l="-3817" t="-5128" r="-8397" b="-17949"/>
                  </a:stretch>
                </a:blipFill>
              </p:spPr>
              <p:txBody>
                <a:bodyPr/>
                <a:lstStyle/>
                <a:p>
                  <a:r>
                    <a:rPr lang="en-US">
                      <a:noFill/>
                    </a:rPr>
                    <a:t> </a:t>
                  </a:r>
                </a:p>
              </p:txBody>
            </p:sp>
          </mc:Fallback>
        </mc:AlternateContent>
        <p:sp>
          <p:nvSpPr>
            <p:cNvPr id="24" name="U-Turn Arrow 23">
              <a:extLst>
                <a:ext uri="{FF2B5EF4-FFF2-40B4-BE49-F238E27FC236}">
                  <a16:creationId xmlns:a16="http://schemas.microsoft.com/office/drawing/2014/main" id="{E3929D96-81B1-1F36-2DB2-2DB4437D2353}"/>
                </a:ext>
              </a:extLst>
            </p:cNvPr>
            <p:cNvSpPr/>
            <p:nvPr/>
          </p:nvSpPr>
          <p:spPr>
            <a:xfrm>
              <a:off x="2779785" y="1489616"/>
              <a:ext cx="3636711" cy="684199"/>
            </a:xfrm>
            <a:prstGeom prst="uturnArrow">
              <a:avLst>
                <a:gd name="adj1" fmla="val 17988"/>
                <a:gd name="adj2" fmla="val 25000"/>
                <a:gd name="adj3" fmla="val 25000"/>
                <a:gd name="adj4" fmla="val 75000"/>
                <a:gd name="adj5" fmla="val 10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a:extLst>
              <a:ext uri="{FF2B5EF4-FFF2-40B4-BE49-F238E27FC236}">
                <a16:creationId xmlns:a16="http://schemas.microsoft.com/office/drawing/2014/main" id="{31EA4DB1-CFF4-3040-42FB-3587AC8340B3}"/>
              </a:ext>
            </a:extLst>
          </p:cNvPr>
          <p:cNvGrpSpPr/>
          <p:nvPr/>
        </p:nvGrpSpPr>
        <p:grpSpPr>
          <a:xfrm>
            <a:off x="2372313" y="4178387"/>
            <a:ext cx="4044184" cy="1319817"/>
            <a:chOff x="2372313" y="4178387"/>
            <a:chExt cx="4044184" cy="1319817"/>
          </a:xfrm>
        </p:grpSpPr>
        <p:sp>
          <p:nvSpPr>
            <p:cNvPr id="16" name="TextBox 15">
              <a:extLst>
                <a:ext uri="{FF2B5EF4-FFF2-40B4-BE49-F238E27FC236}">
                  <a16:creationId xmlns:a16="http://schemas.microsoft.com/office/drawing/2014/main" id="{EDFD5426-6562-7580-8165-276588E0CE8A}"/>
                </a:ext>
              </a:extLst>
            </p:cNvPr>
            <p:cNvSpPr txBox="1"/>
            <p:nvPr/>
          </p:nvSpPr>
          <p:spPr>
            <a:xfrm>
              <a:off x="2889142" y="5128872"/>
              <a:ext cx="3038012" cy="369332"/>
            </a:xfrm>
            <a:prstGeom prst="rect">
              <a:avLst/>
            </a:prstGeom>
            <a:noFill/>
          </p:spPr>
          <p:txBody>
            <a:bodyPr wrap="none" rtlCol="0">
              <a:spAutoFit/>
            </a:bodyPr>
            <a:lstStyle/>
            <a:p>
              <a:pPr algn="r"/>
              <a:r>
                <a:rPr lang="en-US" dirty="0">
                  <a:latin typeface="Times New Roman" panose="02020603050405020304" pitchFamily="18" charset="0"/>
                  <a:cs typeface="Times New Roman" panose="02020603050405020304" pitchFamily="18" charset="0"/>
                </a:rPr>
                <a:t>add homogenous directed field</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3455B2D-3B6A-1739-C281-633F5F3DF3D2}"/>
                    </a:ext>
                  </a:extLst>
                </p:cNvPr>
                <p:cNvSpPr txBox="1"/>
                <p:nvPr/>
              </p:nvSpPr>
              <p:spPr>
                <a:xfrm>
                  <a:off x="3614057" y="4474027"/>
                  <a:ext cx="1738938"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cs typeface="Times New Roman" panose="02020603050405020304" pitchFamily="18" charset="0"/>
                          </a:rPr>
                          <m:t>𝐫</m:t>
                        </m:r>
                        <m:r>
                          <a:rPr lang="en-US"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𝑑</m:t>
                                </m:r>
                              </m:e>
                              <m:sup>
                                <m:r>
                                  <a:rPr lang="en-US" i="1">
                                    <a:latin typeface="Cambria Math" panose="02040503050406030204" pitchFamily="18" charset="0"/>
                                    <a:cs typeface="Times New Roman" panose="02020603050405020304" pitchFamily="18" charset="0"/>
                                  </a:rPr>
                                  <m:t>2</m:t>
                                </m:r>
                              </m:sup>
                            </m:sSup>
                            <m:r>
                              <m:rPr>
                                <m:nor/>
                              </m:rPr>
                              <a:rPr lang="en-US" b="1" dirty="0">
                                <a:latin typeface="Times New Roman" panose="02020603050405020304" pitchFamily="18" charset="0"/>
                                <a:cs typeface="Times New Roman" panose="02020603050405020304" pitchFamily="18" charset="0"/>
                              </a:rPr>
                              <m:t>R</m:t>
                            </m:r>
                          </m:num>
                          <m:den>
                            <m:r>
                              <a:rPr lang="en-US" i="1">
                                <a:latin typeface="Cambria Math" panose="02040503050406030204" pitchFamily="18" charset="0"/>
                                <a:cs typeface="Times New Roman" panose="02020603050405020304" pitchFamily="18" charset="0"/>
                              </a:rPr>
                              <m:t>𝑑</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𝑡</m:t>
                                </m:r>
                              </m:e>
                              <m:sup>
                                <m:r>
                                  <a:rPr lang="en-US" i="1">
                                    <a:latin typeface="Cambria Math" panose="02040503050406030204" pitchFamily="18" charset="0"/>
                                    <a:cs typeface="Times New Roman" panose="02020603050405020304" pitchFamily="18" charset="0"/>
                                  </a:rPr>
                                  <m:t>2</m:t>
                                </m:r>
                              </m:sup>
                            </m:sSup>
                          </m:den>
                        </m:f>
                        <m:r>
                          <a:rPr lang="en-US" b="0" i="1" smtClean="0">
                            <a:latin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𝜙</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1" i="0" smtClean="0">
                            <a:latin typeface="Cambria Math" panose="02040503050406030204" pitchFamily="18" charset="0"/>
                            <a:ea typeface="Cambria Math" panose="02040503050406030204" pitchFamily="18" charset="0"/>
                            <a:cs typeface="Times New Roman" panose="02020603050405020304" pitchFamily="18" charset="0"/>
                          </a:rPr>
                          <m:t>𝐑</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b="1" dirty="0">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E3455B2D-3B6A-1739-C281-633F5F3DF3D2}"/>
                    </a:ext>
                  </a:extLst>
                </p:cNvPr>
                <p:cNvSpPr txBox="1">
                  <a:spLocks noRot="1" noChangeAspect="1" noMove="1" noResize="1" noEditPoints="1" noAdjustHandles="1" noChangeArrowheads="1" noChangeShapeType="1" noTextEdit="1"/>
                </p:cNvSpPr>
                <p:nvPr/>
              </p:nvSpPr>
              <p:spPr>
                <a:xfrm>
                  <a:off x="3614057" y="4474027"/>
                  <a:ext cx="1738938" cy="648126"/>
                </a:xfrm>
                <a:prstGeom prst="rect">
                  <a:avLst/>
                </a:prstGeom>
                <a:blipFill>
                  <a:blip r:embed="rId9"/>
                  <a:stretch>
                    <a:fillRect b="-3846"/>
                  </a:stretch>
                </a:blipFill>
              </p:spPr>
              <p:txBody>
                <a:bodyPr/>
                <a:lstStyle/>
                <a:p>
                  <a:r>
                    <a:rPr lang="en-US">
                      <a:noFill/>
                    </a:rPr>
                    <a:t> </a:t>
                  </a:r>
                </a:p>
              </p:txBody>
            </p:sp>
          </mc:Fallback>
        </mc:AlternateContent>
        <p:sp>
          <p:nvSpPr>
            <p:cNvPr id="25" name="U-Turn Arrow 24">
              <a:extLst>
                <a:ext uri="{FF2B5EF4-FFF2-40B4-BE49-F238E27FC236}">
                  <a16:creationId xmlns:a16="http://schemas.microsoft.com/office/drawing/2014/main" id="{86CD1496-40E7-AC20-5CCA-A50718FC0198}"/>
                </a:ext>
              </a:extLst>
            </p:cNvPr>
            <p:cNvSpPr/>
            <p:nvPr/>
          </p:nvSpPr>
          <p:spPr>
            <a:xfrm>
              <a:off x="2372313" y="4178387"/>
              <a:ext cx="4044184" cy="684199"/>
            </a:xfrm>
            <a:prstGeom prst="uturnArrow">
              <a:avLst>
                <a:gd name="adj1" fmla="val 17988"/>
                <a:gd name="adj2" fmla="val 25000"/>
                <a:gd name="adj3" fmla="val 25000"/>
                <a:gd name="adj4" fmla="val 75000"/>
                <a:gd name="adj5" fmla="val 10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a:extLst>
              <a:ext uri="{FF2B5EF4-FFF2-40B4-BE49-F238E27FC236}">
                <a16:creationId xmlns:a16="http://schemas.microsoft.com/office/drawing/2014/main" id="{9AB4D547-B415-2E31-83D7-F9A5AB84B29B}"/>
              </a:ext>
            </a:extLst>
          </p:cNvPr>
          <p:cNvGrpSpPr/>
          <p:nvPr/>
        </p:nvGrpSpPr>
        <p:grpSpPr>
          <a:xfrm>
            <a:off x="2779785" y="3278119"/>
            <a:ext cx="3636711" cy="699068"/>
            <a:chOff x="2779785" y="3278119"/>
            <a:chExt cx="3636711" cy="699068"/>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47E266A-7145-4A82-9051-B92B9EB1F10C}"/>
                    </a:ext>
                  </a:extLst>
                </p:cNvPr>
                <p:cNvSpPr txBox="1"/>
                <p:nvPr/>
              </p:nvSpPr>
              <p:spPr>
                <a:xfrm>
                  <a:off x="3639280" y="3278119"/>
                  <a:ext cx="1846852" cy="492251"/>
                </a:xfrm>
                <a:prstGeom prst="rect">
                  <a:avLst/>
                </a:prstGeom>
                <a:noFill/>
              </p:spPr>
              <p:txBody>
                <a:bodyPr wrap="none" lIns="0" tIns="0" rIns="0" bIns="0" rtlCol="0">
                  <a:spAutoFit/>
                </a:bodyPr>
                <a:lstStyle/>
                <a:p>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𝑑</m:t>
                              </m:r>
                            </m:e>
                            <m:sup>
                              <m:r>
                                <a:rPr lang="en-US" sz="2000" b="0" i="1" smtClean="0">
                                  <a:latin typeface="Cambria Math" panose="02040503050406030204" pitchFamily="18" charset="0"/>
                                  <a:cs typeface="Times New Roman" panose="02020603050405020304" pitchFamily="18" charset="0"/>
                                </a:rPr>
                                <m:t>2</m:t>
                              </m:r>
                            </m:sup>
                          </m:sSup>
                          <m:r>
                            <m:rPr>
                              <m:nor/>
                            </m:rPr>
                            <a:rPr lang="en-US" sz="2000" b="1" i="0" dirty="0" smtClean="0">
                              <a:latin typeface="Times New Roman" panose="02020603050405020304" pitchFamily="18" charset="0"/>
                              <a:cs typeface="Times New Roman" panose="02020603050405020304" pitchFamily="18" charset="0"/>
                            </a:rPr>
                            <m:t>R</m:t>
                          </m:r>
                          <m:r>
                            <m:rPr>
                              <m:nor/>
                            </m:rPr>
                            <a:rPr lang="en-US" sz="2000" b="1" dirty="0">
                              <a:latin typeface="Times New Roman" panose="02020603050405020304" pitchFamily="18" charset="0"/>
                              <a:cs typeface="Times New Roman" panose="02020603050405020304" pitchFamily="18" charset="0"/>
                            </a:rPr>
                            <m:t>′</m:t>
                          </m:r>
                        </m:num>
                        <m:den>
                          <m:r>
                            <a:rPr lang="en-US" sz="2000" b="0" i="1" smtClean="0">
                              <a:latin typeface="Cambria Math" panose="02040503050406030204" pitchFamily="18" charset="0"/>
                              <a:cs typeface="Times New Roman" panose="02020603050405020304" pitchFamily="18" charset="0"/>
                            </a:rPr>
                            <m:t>𝑑</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𝑡</m:t>
                              </m:r>
                            </m:e>
                            <m:sup>
                              <m:r>
                                <a:rPr lang="en-US" sz="2000" b="0" i="1" smtClean="0">
                                  <a:latin typeface="Cambria Math" panose="02040503050406030204" pitchFamily="18" charset="0"/>
                                  <a:cs typeface="Times New Roman" panose="02020603050405020304" pitchFamily="18" charset="0"/>
                                </a:rPr>
                                <m:t>2</m:t>
                              </m:r>
                            </m:sup>
                          </m:sSup>
                        </m:den>
                      </m:f>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4</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𝐺</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𝜌</m:t>
                          </m:r>
                        </m:num>
                        <m:den>
                          <m:r>
                            <a:rPr lang="en-US" sz="2000" b="0" i="1" smtClean="0">
                              <a:latin typeface="Cambria Math" panose="02040503050406030204" pitchFamily="18" charset="0"/>
                              <a:cs typeface="Times New Roman" panose="02020603050405020304" pitchFamily="18" charset="0"/>
                            </a:rPr>
                            <m:t>3</m:t>
                          </m:r>
                        </m:den>
                      </m:f>
                    </m:oMath>
                  </a14:m>
                  <a:r>
                    <a:rPr lang="en-US" sz="2000" b="1" dirty="0">
                      <a:latin typeface="Times New Roman" panose="02020603050405020304" pitchFamily="18" charset="0"/>
                      <a:cs typeface="Times New Roman" panose="02020603050405020304" pitchFamily="18" charset="0"/>
                    </a:rPr>
                    <a:t>R</a:t>
                  </a:r>
                  <a14:m>
                    <m:oMath xmlns:m="http://schemas.openxmlformats.org/officeDocument/2006/math">
                      <m:r>
                        <m:rPr>
                          <m:nor/>
                        </m:rPr>
                        <a:rPr lang="en-US" sz="2000" b="1" dirty="0">
                          <a:latin typeface="Times New Roman" panose="02020603050405020304" pitchFamily="18" charset="0"/>
                          <a:cs typeface="Times New Roman" panose="02020603050405020304" pitchFamily="18" charset="0"/>
                        </a:rPr>
                        <m:t>′</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447E266A-7145-4A82-9051-B92B9EB1F10C}"/>
                    </a:ext>
                  </a:extLst>
                </p:cNvPr>
                <p:cNvSpPr txBox="1">
                  <a:spLocks noRot="1" noChangeAspect="1" noMove="1" noResize="1" noEditPoints="1" noAdjustHandles="1" noChangeArrowheads="1" noChangeShapeType="1" noTextEdit="1"/>
                </p:cNvSpPr>
                <p:nvPr/>
              </p:nvSpPr>
              <p:spPr>
                <a:xfrm>
                  <a:off x="3639280" y="3278119"/>
                  <a:ext cx="1846852" cy="492251"/>
                </a:xfrm>
                <a:prstGeom prst="rect">
                  <a:avLst/>
                </a:prstGeom>
                <a:blipFill>
                  <a:blip r:embed="rId10"/>
                  <a:stretch>
                    <a:fillRect l="-3401" t="-5128" r="-680" b="-17949"/>
                  </a:stretch>
                </a:blipFill>
              </p:spPr>
              <p:txBody>
                <a:bodyPr/>
                <a:lstStyle/>
                <a:p>
                  <a:r>
                    <a:rPr lang="en-US">
                      <a:noFill/>
                    </a:rPr>
                    <a:t> </a:t>
                  </a:r>
                </a:p>
              </p:txBody>
            </p:sp>
          </mc:Fallback>
        </mc:AlternateContent>
        <p:sp>
          <p:nvSpPr>
            <p:cNvPr id="27" name="U-Turn Arrow 26">
              <a:extLst>
                <a:ext uri="{FF2B5EF4-FFF2-40B4-BE49-F238E27FC236}">
                  <a16:creationId xmlns:a16="http://schemas.microsoft.com/office/drawing/2014/main" id="{B8E1784C-45B0-9AAA-1BC4-D6C780FC1081}"/>
                </a:ext>
              </a:extLst>
            </p:cNvPr>
            <p:cNvSpPr/>
            <p:nvPr/>
          </p:nvSpPr>
          <p:spPr>
            <a:xfrm flipH="1" flipV="1">
              <a:off x="2779785" y="3292988"/>
              <a:ext cx="3636711" cy="684199"/>
            </a:xfrm>
            <a:prstGeom prst="uturnArrow">
              <a:avLst>
                <a:gd name="adj1" fmla="val 17988"/>
                <a:gd name="adj2" fmla="val 25000"/>
                <a:gd name="adj3" fmla="val 25000"/>
                <a:gd name="adj4" fmla="val 75000"/>
                <a:gd name="adj5" fmla="val 10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a:extLst>
              <a:ext uri="{FF2B5EF4-FFF2-40B4-BE49-F238E27FC236}">
                <a16:creationId xmlns:a16="http://schemas.microsoft.com/office/drawing/2014/main" id="{1957B5AF-ED54-D5C6-1EAA-081AF9120A1B}"/>
              </a:ext>
            </a:extLst>
          </p:cNvPr>
          <p:cNvGrpSpPr/>
          <p:nvPr/>
        </p:nvGrpSpPr>
        <p:grpSpPr>
          <a:xfrm>
            <a:off x="2209800" y="5529942"/>
            <a:ext cx="4206696" cy="940072"/>
            <a:chOff x="2209800" y="5529942"/>
            <a:chExt cx="4206696" cy="940072"/>
          </a:xfrm>
        </p:grpSpPr>
        <p:sp>
          <p:nvSpPr>
            <p:cNvPr id="26" name="U-Turn Arrow 25">
              <a:extLst>
                <a:ext uri="{FF2B5EF4-FFF2-40B4-BE49-F238E27FC236}">
                  <a16:creationId xmlns:a16="http://schemas.microsoft.com/office/drawing/2014/main" id="{DC21B8CE-DCCB-9C11-F631-14F1253978C3}"/>
                </a:ext>
              </a:extLst>
            </p:cNvPr>
            <p:cNvSpPr/>
            <p:nvPr/>
          </p:nvSpPr>
          <p:spPr>
            <a:xfrm flipH="1" flipV="1">
              <a:off x="2209800" y="5785815"/>
              <a:ext cx="4206696" cy="684199"/>
            </a:xfrm>
            <a:prstGeom prst="uturnArrow">
              <a:avLst>
                <a:gd name="adj1" fmla="val 17988"/>
                <a:gd name="adj2" fmla="val 25000"/>
                <a:gd name="adj3" fmla="val 25000"/>
                <a:gd name="adj4" fmla="val 75000"/>
                <a:gd name="adj5" fmla="val 10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D28A614-5A97-2EFF-46A5-13845169379A}"/>
                    </a:ext>
                  </a:extLst>
                </p:cNvPr>
                <p:cNvSpPr txBox="1"/>
                <p:nvPr/>
              </p:nvSpPr>
              <p:spPr>
                <a:xfrm>
                  <a:off x="3614057" y="5529942"/>
                  <a:ext cx="1968168"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cs typeface="Times New Roman" panose="02020603050405020304" pitchFamily="18" charset="0"/>
                          </a:rPr>
                          <m:t>𝐫</m:t>
                        </m:r>
                        <m:r>
                          <m:rPr>
                            <m:nor/>
                          </m:rPr>
                          <a:rPr lang="en-US" b="1" dirty="0">
                            <a:latin typeface="Times New Roman" panose="020206030504050203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𝑑</m:t>
                                </m:r>
                              </m:e>
                              <m:sup>
                                <m:r>
                                  <a:rPr lang="en-US" i="1">
                                    <a:latin typeface="Cambria Math" panose="02040503050406030204" pitchFamily="18" charset="0"/>
                                    <a:cs typeface="Times New Roman" panose="02020603050405020304" pitchFamily="18" charset="0"/>
                                  </a:rPr>
                                  <m:t>2</m:t>
                                </m:r>
                              </m:sup>
                            </m:sSup>
                            <m:r>
                              <m:rPr>
                                <m:nor/>
                              </m:rPr>
                              <a:rPr lang="en-US" b="1" dirty="0">
                                <a:latin typeface="Times New Roman" panose="02020603050405020304" pitchFamily="18" charset="0"/>
                                <a:cs typeface="Times New Roman" panose="02020603050405020304" pitchFamily="18" charset="0"/>
                              </a:rPr>
                              <m:t>R</m:t>
                            </m:r>
                            <m:r>
                              <m:rPr>
                                <m:nor/>
                              </m:rPr>
                              <a:rPr lang="en-US" b="1" dirty="0">
                                <a:latin typeface="Times New Roman" panose="02020603050405020304" pitchFamily="18" charset="0"/>
                                <a:cs typeface="Times New Roman" panose="02020603050405020304" pitchFamily="18" charset="0"/>
                              </a:rPr>
                              <m:t>′</m:t>
                            </m:r>
                          </m:num>
                          <m:den>
                            <m:r>
                              <a:rPr lang="en-US" i="1">
                                <a:latin typeface="Cambria Math" panose="02040503050406030204" pitchFamily="18" charset="0"/>
                                <a:cs typeface="Times New Roman" panose="02020603050405020304" pitchFamily="18" charset="0"/>
                              </a:rPr>
                              <m:t>𝑑</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𝑡</m:t>
                                </m:r>
                              </m:e>
                              <m:sup>
                                <m:r>
                                  <a:rPr lang="en-US" i="1">
                                    <a:latin typeface="Cambria Math" panose="02040503050406030204" pitchFamily="18" charset="0"/>
                                    <a:cs typeface="Times New Roman" panose="02020603050405020304" pitchFamily="18" charset="0"/>
                                  </a:rPr>
                                  <m:t>2</m:t>
                                </m:r>
                              </m:sup>
                            </m:sSup>
                          </m:den>
                        </m:f>
                        <m:r>
                          <a:rPr lang="en-US" b="0" i="1" smtClean="0">
                            <a:latin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𝜙</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1" i="0" smtClean="0">
                            <a:latin typeface="Cambria Math" panose="02040503050406030204" pitchFamily="18" charset="0"/>
                            <a:ea typeface="Cambria Math" panose="02040503050406030204" pitchFamily="18" charset="0"/>
                            <a:cs typeface="Times New Roman" panose="02020603050405020304" pitchFamily="18" charset="0"/>
                          </a:rPr>
                          <m:t>𝐑</m:t>
                        </m:r>
                        <m:r>
                          <m:rPr>
                            <m:nor/>
                          </m:rPr>
                          <a:rPr lang="en-US" b="1" dirty="0">
                            <a:latin typeface="Times New Roman" panose="020206030504050203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b="1" dirty="0">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1D28A614-5A97-2EFF-46A5-13845169379A}"/>
                    </a:ext>
                  </a:extLst>
                </p:cNvPr>
                <p:cNvSpPr txBox="1">
                  <a:spLocks noRot="1" noChangeAspect="1" noMove="1" noResize="1" noEditPoints="1" noAdjustHandles="1" noChangeArrowheads="1" noChangeShapeType="1" noTextEdit="1"/>
                </p:cNvSpPr>
                <p:nvPr/>
              </p:nvSpPr>
              <p:spPr>
                <a:xfrm>
                  <a:off x="3614057" y="5529942"/>
                  <a:ext cx="1968168" cy="648126"/>
                </a:xfrm>
                <a:prstGeom prst="rect">
                  <a:avLst/>
                </a:prstGeom>
                <a:blipFill>
                  <a:blip r:embed="rId11"/>
                  <a:stretch>
                    <a:fillRect b="-3846"/>
                  </a:stretch>
                </a:blipFill>
              </p:spPr>
              <p:txBody>
                <a:bodyPr/>
                <a:lstStyle/>
                <a:p>
                  <a:r>
                    <a:rPr lang="en-US">
                      <a:noFill/>
                    </a:rPr>
                    <a:t> </a:t>
                  </a:r>
                </a:p>
              </p:txBody>
            </p:sp>
          </mc:Fallback>
        </mc:AlternateContent>
      </p:grpSp>
    </p:spTree>
    <p:extLst>
      <p:ext uri="{BB962C8B-B14F-4D97-AF65-F5344CB8AC3E}">
        <p14:creationId xmlns:p14="http://schemas.microsoft.com/office/powerpoint/2010/main" val="167118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F889-C90B-1312-F0C8-9FCB1191B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6B537-333D-03D3-E316-4693415E3F13}"/>
              </a:ext>
            </a:extLst>
          </p:cNvPr>
          <p:cNvSpPr>
            <a:spLocks noGrp="1"/>
          </p:cNvSpPr>
          <p:nvPr>
            <p:ph type="title"/>
          </p:nvPr>
        </p:nvSpPr>
        <p:spPr>
          <a:xfrm>
            <a:off x="628650" y="365127"/>
            <a:ext cx="7886700" cy="613806"/>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45DA9729-DB12-97C0-DF43-A462D8F2315D}"/>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A1D5333A-ECCF-6032-7358-B28DAD981B2B}"/>
              </a:ext>
            </a:extLst>
          </p:cNvPr>
          <p:cNvSpPr>
            <a:spLocks noGrp="1"/>
          </p:cNvSpPr>
          <p:nvPr>
            <p:ph type="sldNum" sz="quarter" idx="12"/>
          </p:nvPr>
        </p:nvSpPr>
        <p:spPr/>
        <p:txBody>
          <a:bodyPr/>
          <a:lstStyle/>
          <a:p>
            <a:fld id="{B9304382-F642-5846-B397-678ADB7FD52A}" type="slidenum">
              <a:rPr lang="en-US" smtClean="0"/>
              <a:t>38</a:t>
            </a:fld>
            <a:endParaRPr lang="en-US"/>
          </a:p>
        </p:txBody>
      </p:sp>
      <p:grpSp>
        <p:nvGrpSpPr>
          <p:cNvPr id="31" name="Group 30">
            <a:extLst>
              <a:ext uri="{FF2B5EF4-FFF2-40B4-BE49-F238E27FC236}">
                <a16:creationId xmlns:a16="http://schemas.microsoft.com/office/drawing/2014/main" id="{3609F0C0-35E4-61A8-0111-F01B9A7DE25E}"/>
              </a:ext>
            </a:extLst>
          </p:cNvPr>
          <p:cNvGrpSpPr/>
          <p:nvPr/>
        </p:nvGrpSpPr>
        <p:grpSpPr>
          <a:xfrm>
            <a:off x="82940" y="370114"/>
            <a:ext cx="2986831" cy="5725886"/>
            <a:chOff x="82940" y="370114"/>
            <a:chExt cx="2986831" cy="5725886"/>
          </a:xfrm>
        </p:grpSpPr>
        <p:sp>
          <p:nvSpPr>
            <p:cNvPr id="28" name="Freeform 27">
              <a:extLst>
                <a:ext uri="{FF2B5EF4-FFF2-40B4-BE49-F238E27FC236}">
                  <a16:creationId xmlns:a16="http://schemas.microsoft.com/office/drawing/2014/main" id="{C00C5335-6CF1-66CE-DA44-8B14AA3D3531}"/>
                </a:ext>
              </a:extLst>
            </p:cNvPr>
            <p:cNvSpPr/>
            <p:nvPr/>
          </p:nvSpPr>
          <p:spPr>
            <a:xfrm>
              <a:off x="185057" y="370114"/>
              <a:ext cx="2884714" cy="5725886"/>
            </a:xfrm>
            <a:custGeom>
              <a:avLst/>
              <a:gdLst>
                <a:gd name="connsiteX0" fmla="*/ 87086 w 2884714"/>
                <a:gd name="connsiteY0" fmla="*/ 0 h 5725886"/>
                <a:gd name="connsiteX1" fmla="*/ 2884714 w 2884714"/>
                <a:gd name="connsiteY1" fmla="*/ 54429 h 5725886"/>
                <a:gd name="connsiteX2" fmla="*/ 2460172 w 2884714"/>
                <a:gd name="connsiteY2" fmla="*/ 5725886 h 5725886"/>
                <a:gd name="connsiteX3" fmla="*/ 0 w 2884714"/>
                <a:gd name="connsiteY3" fmla="*/ 5704115 h 5725886"/>
                <a:gd name="connsiteX4" fmla="*/ 87086 w 2884714"/>
                <a:gd name="connsiteY4" fmla="*/ 0 h 572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714" h="5725886">
                  <a:moveTo>
                    <a:pt x="87086" y="0"/>
                  </a:moveTo>
                  <a:lnTo>
                    <a:pt x="2884714" y="54429"/>
                  </a:lnTo>
                  <a:lnTo>
                    <a:pt x="2460172" y="5725886"/>
                  </a:lnTo>
                  <a:lnTo>
                    <a:pt x="0" y="5704115"/>
                  </a:lnTo>
                  <a:lnTo>
                    <a:pt x="87086" y="0"/>
                  </a:lnTo>
                  <a:close/>
                </a:path>
              </a:pathLst>
            </a:custGeom>
            <a:solidFill>
              <a:srgbClr val="C9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AC64F6-1A22-38D2-4A72-15B706EF88B5}"/>
                </a:ext>
              </a:extLst>
            </p:cNvPr>
            <p:cNvSpPr txBox="1"/>
            <p:nvPr/>
          </p:nvSpPr>
          <p:spPr>
            <a:xfrm>
              <a:off x="82940" y="501879"/>
              <a:ext cx="2864437"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Motions in </a:t>
              </a:r>
              <a:r>
                <a:rPr lang="en-US" sz="2800" dirty="0">
                  <a:solidFill>
                    <a:srgbClr val="0070C0"/>
                  </a:solidFill>
                  <a:latin typeface="Times New Roman" panose="02020603050405020304" pitchFamily="18" charset="0"/>
                  <a:cs typeface="Times New Roman" panose="02020603050405020304" pitchFamily="18" charset="0"/>
                </a:rPr>
                <a:t>blue</a:t>
              </a:r>
              <a:r>
                <a:rPr lang="en-US" sz="2800" dirty="0">
                  <a:latin typeface="Times New Roman" panose="02020603050405020304" pitchFamily="18" charset="0"/>
                  <a:cs typeface="Times New Roman" panose="02020603050405020304" pitchFamily="18" charset="0"/>
                </a:rPr>
                <a:t> frame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9EADAA-969D-9797-535D-FAE9D14D859B}"/>
                    </a:ext>
                  </a:extLst>
                </p:cNvPr>
                <p:cNvSpPr txBox="1"/>
                <p:nvPr/>
              </p:nvSpPr>
              <p:spPr>
                <a:xfrm>
                  <a:off x="513122" y="2137283"/>
                  <a:ext cx="2396169" cy="768095"/>
                </a:xfrm>
                <a:prstGeom prst="rect">
                  <a:avLst/>
                </a:prstGeom>
                <a:noFill/>
              </p:spPr>
              <p:txBody>
                <a:bodyPr wrap="none" lIns="0" tIns="0" rIns="0" bIns="0" rtlCol="0">
                  <a:spAutoFit/>
                </a:bodyPr>
                <a:lstStyle/>
                <a:p>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sSup>
                            <m:sSupPr>
                              <m:ctrlPr>
                                <a:rPr lang="en-US" sz="320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𝑑</m:t>
                              </m:r>
                            </m:e>
                            <m:sup>
                              <m:r>
                                <a:rPr lang="en-US" sz="3200" b="0" i="1" smtClean="0">
                                  <a:latin typeface="Cambria Math" panose="02040503050406030204" pitchFamily="18" charset="0"/>
                                  <a:cs typeface="Times New Roman" panose="02020603050405020304" pitchFamily="18" charset="0"/>
                                </a:rPr>
                                <m:t>2</m:t>
                              </m:r>
                            </m:sup>
                          </m:sSup>
                          <m:r>
                            <m:rPr>
                              <m:nor/>
                            </m:rPr>
                            <a:rPr lang="en-US" sz="3200" b="1" dirty="0">
                              <a:latin typeface="Times New Roman" panose="02020603050405020304" pitchFamily="18" charset="0"/>
                              <a:cs typeface="Times New Roman" panose="02020603050405020304" pitchFamily="18" charset="0"/>
                            </a:rPr>
                            <m:t>r</m:t>
                          </m:r>
                        </m:num>
                        <m:den>
                          <m:r>
                            <a:rPr lang="en-US" sz="3200" b="0" i="1" smtClean="0">
                              <a:latin typeface="Cambria Math" panose="02040503050406030204" pitchFamily="18" charset="0"/>
                              <a:cs typeface="Times New Roman" panose="02020603050405020304" pitchFamily="18" charset="0"/>
                            </a:rPr>
                            <m:t>𝑑</m:t>
                          </m:r>
                          <m:sSup>
                            <m:sSupPr>
                              <m:ctrlPr>
                                <a:rPr lang="en-US" sz="3200" b="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𝑡</m:t>
                              </m:r>
                            </m:e>
                            <m:sup>
                              <m:r>
                                <a:rPr lang="en-US" sz="3200" b="0" i="1" smtClean="0">
                                  <a:latin typeface="Cambria Math" panose="02040503050406030204" pitchFamily="18" charset="0"/>
                                  <a:cs typeface="Times New Roman" panose="02020603050405020304" pitchFamily="18" charset="0"/>
                                </a:rPr>
                                <m:t>2</m:t>
                              </m:r>
                            </m:sup>
                          </m:sSup>
                        </m:den>
                      </m:f>
                      <m:r>
                        <a:rPr lang="en-US" sz="3200" b="0" i="1" smtClean="0">
                          <a:latin typeface="Cambria Math" panose="02040503050406030204" pitchFamily="18" charset="0"/>
                          <a:cs typeface="Times New Roman" panose="02020603050405020304" pitchFamily="18" charset="0"/>
                        </a:rPr>
                        <m:t>=−</m:t>
                      </m:r>
                      <m:f>
                        <m:fPr>
                          <m:ctrlPr>
                            <a:rPr lang="en-US" sz="3200" b="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4</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𝐺</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𝜌</m:t>
                          </m:r>
                        </m:num>
                        <m:den>
                          <m:r>
                            <a:rPr lang="en-US" sz="3200" b="0" i="1" smtClean="0">
                              <a:latin typeface="Cambria Math" panose="02040503050406030204" pitchFamily="18" charset="0"/>
                              <a:cs typeface="Times New Roman" panose="02020603050405020304" pitchFamily="18" charset="0"/>
                            </a:rPr>
                            <m:t>3</m:t>
                          </m:r>
                        </m:den>
                      </m:f>
                    </m:oMath>
                  </a14:m>
                  <a:r>
                    <a:rPr lang="en-US" sz="3200" b="1" dirty="0">
                      <a:latin typeface="Times New Roman" panose="02020603050405020304" pitchFamily="18" charset="0"/>
                      <a:cs typeface="Times New Roman" panose="02020603050405020304" pitchFamily="18" charset="0"/>
                    </a:rPr>
                    <a:t>r</a:t>
                  </a:r>
                  <a:endParaRPr lang="en-US" sz="32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E69EADAA-969D-9797-535D-FAE9D14D859B}"/>
                    </a:ext>
                  </a:extLst>
                </p:cNvPr>
                <p:cNvSpPr txBox="1">
                  <a:spLocks noRot="1" noChangeAspect="1" noMove="1" noResize="1" noEditPoints="1" noAdjustHandles="1" noChangeArrowheads="1" noChangeShapeType="1" noTextEdit="1"/>
                </p:cNvSpPr>
                <p:nvPr/>
              </p:nvSpPr>
              <p:spPr>
                <a:xfrm>
                  <a:off x="513122" y="2137283"/>
                  <a:ext cx="2396169" cy="768095"/>
                </a:xfrm>
                <a:prstGeom prst="rect">
                  <a:avLst/>
                </a:prstGeom>
                <a:blipFill>
                  <a:blip r:embed="rId2"/>
                  <a:stretch>
                    <a:fillRect l="-4233" r="-9524" b="-16393"/>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584B0740-3750-08C7-7683-BBC102E1EA8D}"/>
              </a:ext>
            </a:extLst>
          </p:cNvPr>
          <p:cNvGrpSpPr/>
          <p:nvPr/>
        </p:nvGrpSpPr>
        <p:grpSpPr>
          <a:xfrm>
            <a:off x="-101359" y="3154902"/>
            <a:ext cx="2728906" cy="2471633"/>
            <a:chOff x="-101359" y="3154902"/>
            <a:chExt cx="2728906" cy="2471633"/>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20D725B-EDB4-834E-18F2-735EFDE9C13B}"/>
                    </a:ext>
                  </a:extLst>
                </p:cNvPr>
                <p:cNvSpPr txBox="1"/>
                <p:nvPr/>
              </p:nvSpPr>
              <p:spPr>
                <a:xfrm>
                  <a:off x="402771" y="4832215"/>
                  <a:ext cx="2224776" cy="794320"/>
                </a:xfrm>
                <a:prstGeom prst="rect">
                  <a:avLst/>
                </a:prstGeom>
                <a:noFill/>
              </p:spPr>
              <p:txBody>
                <a:bodyPr wrap="none" rtlCol="0">
                  <a:spAutoFit/>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𝜙</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2</m:t>
                          </m:r>
                          <m:r>
                            <a:rPr lang="en-US" sz="3200" i="1">
                              <a:latin typeface="Cambria Math" panose="02040503050406030204" pitchFamily="18" charset="0"/>
                              <a:ea typeface="Cambria Math" panose="02040503050406030204" pitchFamily="18" charset="0"/>
                              <a:cs typeface="Times New Roman" panose="02020603050405020304" pitchFamily="18" charset="0"/>
                            </a:rPr>
                            <m:t>𝜋</m:t>
                          </m:r>
                          <m:r>
                            <a:rPr lang="en-US" sz="3200" i="1">
                              <a:latin typeface="Cambria Math" panose="02040503050406030204" pitchFamily="18" charset="0"/>
                              <a:ea typeface="Cambria Math" panose="02040503050406030204" pitchFamily="18" charset="0"/>
                              <a:cs typeface="Times New Roman" panose="02020603050405020304" pitchFamily="18" charset="0"/>
                            </a:rPr>
                            <m:t>𝐺</m:t>
                          </m:r>
                          <m:r>
                            <a:rPr lang="en-US" sz="3200" i="1">
                              <a:latin typeface="Cambria Math" panose="02040503050406030204" pitchFamily="18" charset="0"/>
                              <a:ea typeface="Cambria Math" panose="02040503050406030204" pitchFamily="18" charset="0"/>
                              <a:cs typeface="Times New Roman" panose="02020603050405020304" pitchFamily="18" charset="0"/>
                            </a:rPr>
                            <m:t>𝜌</m:t>
                          </m:r>
                        </m:num>
                        <m:den>
                          <m:r>
                            <a:rPr lang="en-US" sz="3200" i="1">
                              <a:latin typeface="Cambria Math" panose="02040503050406030204" pitchFamily="18" charset="0"/>
                              <a:cs typeface="Times New Roman" panose="02020603050405020304" pitchFamily="18" charset="0"/>
                            </a:rPr>
                            <m:t>3</m:t>
                          </m:r>
                        </m:den>
                      </m:f>
                      <m:sSup>
                        <m:sSupPr>
                          <m:ctrlPr>
                            <a:rPr lang="en-US" sz="320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𝑟</m:t>
                          </m:r>
                        </m:e>
                        <m:sup>
                          <m:r>
                            <a:rPr lang="en-US" sz="3200" b="0" i="1" smtClean="0">
                              <a:latin typeface="Cambria Math" panose="02040503050406030204" pitchFamily="18" charset="0"/>
                              <a:cs typeface="Times New Roman" panose="02020603050405020304" pitchFamily="18" charset="0"/>
                            </a:rPr>
                            <m:t>2</m:t>
                          </m:r>
                        </m:sup>
                      </m:sSup>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320D725B-EDB4-834E-18F2-735EFDE9C13B}"/>
                    </a:ext>
                  </a:extLst>
                </p:cNvPr>
                <p:cNvSpPr txBox="1">
                  <a:spLocks noRot="1" noChangeAspect="1" noMove="1" noResize="1" noEditPoints="1" noAdjustHandles="1" noChangeArrowheads="1" noChangeShapeType="1" noTextEdit="1"/>
                </p:cNvSpPr>
                <p:nvPr/>
              </p:nvSpPr>
              <p:spPr>
                <a:xfrm>
                  <a:off x="402771" y="4832215"/>
                  <a:ext cx="2224776" cy="794320"/>
                </a:xfrm>
                <a:prstGeom prst="rect">
                  <a:avLst/>
                </a:prstGeom>
                <a:blipFill>
                  <a:blip r:embed="rId3"/>
                  <a:stretch>
                    <a:fillRect l="-3977"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E7C7E4-18DE-2E1C-FC2D-6248AEA302BF}"/>
                    </a:ext>
                  </a:extLst>
                </p:cNvPr>
                <p:cNvSpPr txBox="1"/>
                <p:nvPr/>
              </p:nvSpPr>
              <p:spPr>
                <a:xfrm>
                  <a:off x="-101359" y="3411521"/>
                  <a:ext cx="1972591" cy="7098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𝑑</m:t>
                                </m:r>
                              </m:e>
                              <m:sup>
                                <m:r>
                                  <a:rPr lang="en-US" sz="2000" b="0" i="1" smtClean="0">
                                    <a:latin typeface="Cambria Math" panose="02040503050406030204" pitchFamily="18" charset="0"/>
                                    <a:cs typeface="Times New Roman" panose="02020603050405020304" pitchFamily="18" charset="0"/>
                                  </a:rPr>
                                  <m:t>2</m:t>
                                </m:r>
                              </m:sup>
                            </m:sSup>
                            <m:r>
                              <m:rPr>
                                <m:nor/>
                              </m:rPr>
                              <a:rPr lang="en-US" sz="2000" b="1" dirty="0">
                                <a:latin typeface="Times New Roman" panose="02020603050405020304" pitchFamily="18" charset="0"/>
                                <a:cs typeface="Times New Roman" panose="02020603050405020304" pitchFamily="18" charset="0"/>
                              </a:rPr>
                              <m:t>r</m:t>
                            </m:r>
                          </m:num>
                          <m:den>
                            <m:r>
                              <a:rPr lang="en-US" sz="2000" b="0" i="1" smtClean="0">
                                <a:latin typeface="Cambria Math" panose="02040503050406030204" pitchFamily="18" charset="0"/>
                                <a:cs typeface="Times New Roman" panose="02020603050405020304" pitchFamily="18" charset="0"/>
                              </a:rPr>
                              <m:t>𝑑</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𝑡</m:t>
                                </m:r>
                              </m:e>
                              <m:sup>
                                <m:r>
                                  <a:rPr lang="en-US" sz="2000" b="0" i="1" smtClean="0">
                                    <a:latin typeface="Cambria Math" panose="02040503050406030204" pitchFamily="18" charset="0"/>
                                    <a:cs typeface="Times New Roman" panose="02020603050405020304" pitchFamily="18" charset="0"/>
                                  </a:rPr>
                                  <m:t>2</m:t>
                                </m:r>
                              </m:sup>
                            </m:sSup>
                          </m:den>
                        </m:f>
                        <m:r>
                          <a:rPr lang="en-US" sz="2000" b="0" i="1" smtClean="0">
                            <a:latin typeface="Cambria Math" panose="02040503050406030204" pitchFamily="18" charset="0"/>
                            <a:cs typeface="Times New Roman" panose="02020603050405020304" pitchFamily="18" charset="0"/>
                          </a:rPr>
                          <m:t>=−</m:t>
                        </m:r>
                        <m:r>
                          <m:rPr>
                            <m:sty m:val="p"/>
                          </m:rP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𝜙</m:t>
                        </m:r>
                      </m:oMath>
                    </m:oMathPara>
                  </a14:m>
                  <a:endParaRPr lang="en-US" sz="2000" dirty="0"/>
                </a:p>
              </p:txBody>
            </p:sp>
          </mc:Choice>
          <mc:Fallback xmlns="">
            <p:sp>
              <p:nvSpPr>
                <p:cNvPr id="10" name="TextBox 9">
                  <a:extLst>
                    <a:ext uri="{FF2B5EF4-FFF2-40B4-BE49-F238E27FC236}">
                      <a16:creationId xmlns:a16="http://schemas.microsoft.com/office/drawing/2014/main" id="{59E7C7E4-18DE-2E1C-FC2D-6248AEA302BF}"/>
                    </a:ext>
                  </a:extLst>
                </p:cNvPr>
                <p:cNvSpPr txBox="1">
                  <a:spLocks noRot="1" noChangeAspect="1" noMove="1" noResize="1" noEditPoints="1" noAdjustHandles="1" noChangeArrowheads="1" noChangeShapeType="1" noTextEdit="1"/>
                </p:cNvSpPr>
                <p:nvPr/>
              </p:nvSpPr>
              <p:spPr>
                <a:xfrm>
                  <a:off x="-101359" y="3411521"/>
                  <a:ext cx="1972591" cy="709874"/>
                </a:xfrm>
                <a:prstGeom prst="rect">
                  <a:avLst/>
                </a:prstGeom>
                <a:blipFill>
                  <a:blip r:embed="rId4"/>
                  <a:stretch>
                    <a:fillRect b="-5263"/>
                  </a:stretch>
                </a:blipFill>
              </p:spPr>
              <p:txBody>
                <a:bodyPr/>
                <a:lstStyle/>
                <a:p>
                  <a:r>
                    <a:rPr lang="en-US">
                      <a:noFill/>
                    </a:rPr>
                    <a:t> </a:t>
                  </a:r>
                </a:p>
              </p:txBody>
            </p:sp>
          </mc:Fallback>
        </mc:AlternateContent>
        <p:sp>
          <p:nvSpPr>
            <p:cNvPr id="23" name="Down Arrow 22">
              <a:extLst>
                <a:ext uri="{FF2B5EF4-FFF2-40B4-BE49-F238E27FC236}">
                  <a16:creationId xmlns:a16="http://schemas.microsoft.com/office/drawing/2014/main" id="{A080F08D-83A1-70D4-F807-2EDD8B25C9F1}"/>
                </a:ext>
              </a:extLst>
            </p:cNvPr>
            <p:cNvSpPr/>
            <p:nvPr/>
          </p:nvSpPr>
          <p:spPr>
            <a:xfrm rot="10800000">
              <a:off x="1585643" y="3154902"/>
              <a:ext cx="343648" cy="142451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95AFAEED-D9D7-ABCB-0686-B782BE3D8F58}"/>
              </a:ext>
            </a:extLst>
          </p:cNvPr>
          <p:cNvGrpSpPr/>
          <p:nvPr/>
        </p:nvGrpSpPr>
        <p:grpSpPr>
          <a:xfrm>
            <a:off x="5796016" y="370114"/>
            <a:ext cx="3430755" cy="5725886"/>
            <a:chOff x="5796016" y="370114"/>
            <a:chExt cx="3430755" cy="5725886"/>
          </a:xfrm>
        </p:grpSpPr>
        <p:sp>
          <p:nvSpPr>
            <p:cNvPr id="29" name="Freeform 28">
              <a:extLst>
                <a:ext uri="{FF2B5EF4-FFF2-40B4-BE49-F238E27FC236}">
                  <a16:creationId xmlns:a16="http://schemas.microsoft.com/office/drawing/2014/main" id="{87AC225A-B2F6-7DEA-E58E-06068F642005}"/>
                </a:ext>
              </a:extLst>
            </p:cNvPr>
            <p:cNvSpPr/>
            <p:nvPr/>
          </p:nvSpPr>
          <p:spPr>
            <a:xfrm flipH="1">
              <a:off x="5796016" y="370114"/>
              <a:ext cx="3052649" cy="5725886"/>
            </a:xfrm>
            <a:custGeom>
              <a:avLst/>
              <a:gdLst>
                <a:gd name="connsiteX0" fmla="*/ 87086 w 2884714"/>
                <a:gd name="connsiteY0" fmla="*/ 0 h 5725886"/>
                <a:gd name="connsiteX1" fmla="*/ 2884714 w 2884714"/>
                <a:gd name="connsiteY1" fmla="*/ 54429 h 5725886"/>
                <a:gd name="connsiteX2" fmla="*/ 2460172 w 2884714"/>
                <a:gd name="connsiteY2" fmla="*/ 5725886 h 5725886"/>
                <a:gd name="connsiteX3" fmla="*/ 0 w 2884714"/>
                <a:gd name="connsiteY3" fmla="*/ 5704115 h 5725886"/>
                <a:gd name="connsiteX4" fmla="*/ 87086 w 2884714"/>
                <a:gd name="connsiteY4" fmla="*/ 0 h 572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714" h="5725886">
                  <a:moveTo>
                    <a:pt x="87086" y="0"/>
                  </a:moveTo>
                  <a:lnTo>
                    <a:pt x="2884714" y="54429"/>
                  </a:lnTo>
                  <a:lnTo>
                    <a:pt x="2460172" y="5725886"/>
                  </a:lnTo>
                  <a:lnTo>
                    <a:pt x="0" y="5704115"/>
                  </a:lnTo>
                  <a:lnTo>
                    <a:pt x="87086"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A87C678-197E-796D-761F-110597822297}"/>
                    </a:ext>
                  </a:extLst>
                </p:cNvPr>
                <p:cNvSpPr txBox="1"/>
                <p:nvPr/>
              </p:nvSpPr>
              <p:spPr>
                <a:xfrm>
                  <a:off x="5945094" y="2137283"/>
                  <a:ext cx="2718949" cy="787523"/>
                </a:xfrm>
                <a:prstGeom prst="rect">
                  <a:avLst/>
                </a:prstGeom>
                <a:noFill/>
              </p:spPr>
              <p:txBody>
                <a:bodyPr wrap="none" lIns="0" tIns="0" rIns="0" bIns="0" rtlCol="0">
                  <a:spAutoFit/>
                </a:bodyPr>
                <a:lstStyle/>
                <a:p>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sSup>
                            <m:sSupPr>
                              <m:ctrlPr>
                                <a:rPr lang="en-US" sz="320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𝑑</m:t>
                              </m:r>
                            </m:e>
                            <m:sup>
                              <m:r>
                                <a:rPr lang="en-US" sz="3200" b="0" i="1" smtClean="0">
                                  <a:latin typeface="Cambria Math" panose="02040503050406030204" pitchFamily="18" charset="0"/>
                                  <a:cs typeface="Times New Roman" panose="02020603050405020304" pitchFamily="18" charset="0"/>
                                </a:rPr>
                                <m:t>2</m:t>
                              </m:r>
                            </m:sup>
                          </m:sSup>
                          <m:r>
                            <m:rPr>
                              <m:nor/>
                            </m:rPr>
                            <a:rPr lang="en-US" sz="3200" b="1" dirty="0">
                              <a:latin typeface="Times New Roman" panose="02020603050405020304" pitchFamily="18" charset="0"/>
                              <a:cs typeface="Times New Roman" panose="02020603050405020304" pitchFamily="18" charset="0"/>
                            </a:rPr>
                            <m:t>r</m:t>
                          </m:r>
                          <m:r>
                            <m:rPr>
                              <m:nor/>
                            </m:rPr>
                            <a:rPr lang="en-US" sz="3200" b="1" dirty="0">
                              <a:latin typeface="Times New Roman" panose="02020603050405020304" pitchFamily="18" charset="0"/>
                              <a:cs typeface="Times New Roman" panose="02020603050405020304" pitchFamily="18" charset="0"/>
                            </a:rPr>
                            <m:t>′</m:t>
                          </m:r>
                        </m:num>
                        <m:den>
                          <m:r>
                            <a:rPr lang="en-US" sz="3200" b="0" i="1" smtClean="0">
                              <a:latin typeface="Cambria Math" panose="02040503050406030204" pitchFamily="18" charset="0"/>
                              <a:cs typeface="Times New Roman" panose="02020603050405020304" pitchFamily="18" charset="0"/>
                            </a:rPr>
                            <m:t>𝑑</m:t>
                          </m:r>
                          <m:sSup>
                            <m:sSupPr>
                              <m:ctrlPr>
                                <a:rPr lang="en-US" sz="3200" b="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𝑡</m:t>
                              </m:r>
                            </m:e>
                            <m:sup>
                              <m:r>
                                <a:rPr lang="en-US" sz="3200" b="0" i="1" smtClean="0">
                                  <a:latin typeface="Cambria Math" panose="02040503050406030204" pitchFamily="18" charset="0"/>
                                  <a:cs typeface="Times New Roman" panose="02020603050405020304" pitchFamily="18" charset="0"/>
                                </a:rPr>
                                <m:t>2</m:t>
                              </m:r>
                            </m:sup>
                          </m:sSup>
                        </m:den>
                      </m:f>
                      <m:r>
                        <a:rPr lang="en-US" sz="3200" b="0" i="1" smtClean="0">
                          <a:latin typeface="Cambria Math" panose="02040503050406030204" pitchFamily="18" charset="0"/>
                          <a:cs typeface="Times New Roman" panose="02020603050405020304" pitchFamily="18" charset="0"/>
                        </a:rPr>
                        <m:t>=−</m:t>
                      </m:r>
                      <m:f>
                        <m:fPr>
                          <m:ctrlPr>
                            <a:rPr lang="en-US" sz="3200" b="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4</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𝐺</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𝜌</m:t>
                          </m:r>
                        </m:num>
                        <m:den>
                          <m:r>
                            <a:rPr lang="en-US" sz="3200" b="0" i="1" smtClean="0">
                              <a:latin typeface="Cambria Math" panose="02040503050406030204" pitchFamily="18" charset="0"/>
                              <a:cs typeface="Times New Roman" panose="02020603050405020304" pitchFamily="18" charset="0"/>
                            </a:rPr>
                            <m:t>3</m:t>
                          </m:r>
                        </m:den>
                      </m:f>
                    </m:oMath>
                  </a14:m>
                  <a:r>
                    <a:rPr lang="en-US" sz="3200" b="1" dirty="0">
                      <a:latin typeface="Times New Roman" panose="02020603050405020304" pitchFamily="18" charset="0"/>
                      <a:cs typeface="Times New Roman" panose="02020603050405020304" pitchFamily="18" charset="0"/>
                    </a:rPr>
                    <a:t>r'</a:t>
                  </a:r>
                  <a:endParaRPr lang="en-US" sz="32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BA87C678-197E-796D-761F-110597822297}"/>
                    </a:ext>
                  </a:extLst>
                </p:cNvPr>
                <p:cNvSpPr txBox="1">
                  <a:spLocks noRot="1" noChangeAspect="1" noMove="1" noResize="1" noEditPoints="1" noAdjustHandles="1" noChangeArrowheads="1" noChangeShapeType="1" noTextEdit="1"/>
                </p:cNvSpPr>
                <p:nvPr/>
              </p:nvSpPr>
              <p:spPr>
                <a:xfrm>
                  <a:off x="5945094" y="2137283"/>
                  <a:ext cx="2718949" cy="787523"/>
                </a:xfrm>
                <a:prstGeom prst="rect">
                  <a:avLst/>
                </a:prstGeom>
                <a:blipFill>
                  <a:blip r:embed="rId5"/>
                  <a:stretch>
                    <a:fillRect l="-4186" t="-1587" r="-465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C39685B-A9A6-2C7A-96C2-B440EBDF0D06}"/>
                    </a:ext>
                  </a:extLst>
                </p:cNvPr>
                <p:cNvSpPr txBox="1"/>
                <p:nvPr/>
              </p:nvSpPr>
              <p:spPr>
                <a:xfrm>
                  <a:off x="6172199" y="4832215"/>
                  <a:ext cx="2417072" cy="794320"/>
                </a:xfrm>
                <a:prstGeom prst="rect">
                  <a:avLst/>
                </a:prstGeom>
                <a:noFill/>
              </p:spPr>
              <p:txBody>
                <a:bodyPr wrap="none" rtlCol="0">
                  <a:spAutoFit/>
                </a:bodyPr>
                <a:lstStyle/>
                <a:p>
                  <a14:m>
                    <m:oMath xmlns:m="http://schemas.openxmlformats.org/officeDocument/2006/math">
                      <m:r>
                        <a:rPr lang="en-US" sz="3200" i="1" smtClean="0">
                          <a:latin typeface="Cambria Math" panose="02040503050406030204" pitchFamily="18" charset="0"/>
                          <a:ea typeface="Cambria Math" panose="02040503050406030204" pitchFamily="18" charset="0"/>
                          <a:cs typeface="Times New Roman" panose="02020603050405020304" pitchFamily="18" charset="0"/>
                        </a:rPr>
                        <m:t>𝜙</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2</m:t>
                          </m:r>
                          <m:r>
                            <a:rPr lang="en-US" sz="3200" i="1">
                              <a:latin typeface="Cambria Math" panose="02040503050406030204" pitchFamily="18" charset="0"/>
                              <a:ea typeface="Cambria Math" panose="02040503050406030204" pitchFamily="18" charset="0"/>
                              <a:cs typeface="Times New Roman" panose="02020603050405020304" pitchFamily="18" charset="0"/>
                            </a:rPr>
                            <m:t>𝜋</m:t>
                          </m:r>
                          <m:r>
                            <a:rPr lang="en-US" sz="3200" i="1">
                              <a:latin typeface="Cambria Math" panose="02040503050406030204" pitchFamily="18" charset="0"/>
                              <a:ea typeface="Cambria Math" panose="02040503050406030204" pitchFamily="18" charset="0"/>
                              <a:cs typeface="Times New Roman" panose="02020603050405020304" pitchFamily="18" charset="0"/>
                            </a:rPr>
                            <m:t>𝐺</m:t>
                          </m:r>
                          <m:r>
                            <a:rPr lang="en-US" sz="3200" i="1">
                              <a:latin typeface="Cambria Math" panose="02040503050406030204" pitchFamily="18" charset="0"/>
                              <a:ea typeface="Cambria Math" panose="02040503050406030204" pitchFamily="18" charset="0"/>
                              <a:cs typeface="Times New Roman" panose="02020603050405020304" pitchFamily="18" charset="0"/>
                            </a:rPr>
                            <m:t>𝜌</m:t>
                          </m:r>
                        </m:num>
                        <m:den>
                          <m:r>
                            <a:rPr lang="en-US" sz="3200" i="1">
                              <a:latin typeface="Cambria Math" panose="02040503050406030204" pitchFamily="18" charset="0"/>
                              <a:cs typeface="Times New Roman" panose="02020603050405020304" pitchFamily="18" charset="0"/>
                            </a:rPr>
                            <m:t>3</m:t>
                          </m:r>
                        </m:den>
                      </m:f>
                      <m:sSup>
                        <m:sSupPr>
                          <m:ctrlPr>
                            <a:rPr lang="en-US" sz="3200" i="1" smtClean="0">
                              <a:latin typeface="Cambria Math" panose="02040503050406030204" pitchFamily="18" charset="0"/>
                              <a:cs typeface="Times New Roman" panose="02020603050405020304" pitchFamily="18" charset="0"/>
                            </a:rPr>
                          </m:ctrlPr>
                        </m:sSupPr>
                        <m:e>
                          <m:r>
                            <a:rPr lang="en-US" sz="3200" b="0" i="1" smtClean="0">
                              <a:latin typeface="Cambria Math" panose="02040503050406030204" pitchFamily="18" charset="0"/>
                              <a:cs typeface="Times New Roman" panose="02020603050405020304" pitchFamily="18" charset="0"/>
                            </a:rPr>
                            <m:t>𝑟</m:t>
                          </m:r>
                          <m:r>
                            <m:rPr>
                              <m:nor/>
                            </m:rPr>
                            <a:rPr lang="en-US" sz="3200" b="1" dirty="0">
                              <a:latin typeface="Times New Roman" panose="02020603050405020304" pitchFamily="18" charset="0"/>
                              <a:cs typeface="Times New Roman" panose="02020603050405020304" pitchFamily="18" charset="0"/>
                            </a:rPr>
                            <m:t>′</m:t>
                          </m:r>
                        </m:e>
                        <m:sup>
                          <m:r>
                            <a:rPr lang="en-US" sz="3200" b="0" i="1" smtClean="0">
                              <a:latin typeface="Cambria Math" panose="02040503050406030204" pitchFamily="18" charset="0"/>
                              <a:cs typeface="Times New Roman" panose="02020603050405020304" pitchFamily="18" charset="0"/>
                            </a:rPr>
                            <m:t>2</m:t>
                          </m:r>
                        </m:sup>
                      </m:sSup>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EC39685B-A9A6-2C7A-96C2-B440EBDF0D06}"/>
                    </a:ext>
                  </a:extLst>
                </p:cNvPr>
                <p:cNvSpPr txBox="1">
                  <a:spLocks noRot="1" noChangeAspect="1" noMove="1" noResize="1" noEditPoints="1" noAdjustHandles="1" noChangeArrowheads="1" noChangeShapeType="1" noTextEdit="1"/>
                </p:cNvSpPr>
                <p:nvPr/>
              </p:nvSpPr>
              <p:spPr>
                <a:xfrm>
                  <a:off x="6172199" y="4832215"/>
                  <a:ext cx="2417072" cy="794320"/>
                </a:xfrm>
                <a:prstGeom prst="rect">
                  <a:avLst/>
                </a:prstGeom>
                <a:blipFill>
                  <a:blip r:embed="rId6"/>
                  <a:stretch>
                    <a:fillRect l="-3646"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0019D71-A30D-DBF7-F037-8A6D191FE858}"/>
                    </a:ext>
                  </a:extLst>
                </p:cNvPr>
                <p:cNvSpPr txBox="1"/>
                <p:nvPr/>
              </p:nvSpPr>
              <p:spPr>
                <a:xfrm>
                  <a:off x="7254180" y="3411521"/>
                  <a:ext cx="1972591" cy="7098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𝑑</m:t>
                                </m:r>
                              </m:e>
                              <m:sup>
                                <m:r>
                                  <a:rPr lang="en-US" sz="2000" b="0" i="1" smtClean="0">
                                    <a:latin typeface="Cambria Math" panose="02040503050406030204" pitchFamily="18" charset="0"/>
                                    <a:cs typeface="Times New Roman" panose="02020603050405020304" pitchFamily="18" charset="0"/>
                                  </a:rPr>
                                  <m:t>2</m:t>
                                </m:r>
                              </m:sup>
                            </m:sSup>
                            <m:r>
                              <m:rPr>
                                <m:nor/>
                              </m:rPr>
                              <a:rPr lang="en-US" sz="2000" b="1" dirty="0">
                                <a:latin typeface="Times New Roman" panose="02020603050405020304" pitchFamily="18" charset="0"/>
                                <a:cs typeface="Times New Roman" panose="02020603050405020304" pitchFamily="18" charset="0"/>
                              </a:rPr>
                              <m:t>r</m:t>
                            </m:r>
                            <m:r>
                              <m:rPr>
                                <m:nor/>
                              </m:rPr>
                              <a:rPr lang="en-US" sz="2000" b="1" dirty="0">
                                <a:latin typeface="Times New Roman" panose="02020603050405020304" pitchFamily="18" charset="0"/>
                                <a:cs typeface="Times New Roman" panose="02020603050405020304" pitchFamily="18" charset="0"/>
                              </a:rPr>
                              <m:t>′</m:t>
                            </m:r>
                          </m:num>
                          <m:den>
                            <m:r>
                              <a:rPr lang="en-US" sz="2000" b="0" i="1" smtClean="0">
                                <a:latin typeface="Cambria Math" panose="02040503050406030204" pitchFamily="18" charset="0"/>
                                <a:cs typeface="Times New Roman" panose="02020603050405020304" pitchFamily="18" charset="0"/>
                              </a:rPr>
                              <m:t>𝑑</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𝑡</m:t>
                                </m:r>
                              </m:e>
                              <m:sup>
                                <m:r>
                                  <a:rPr lang="en-US" sz="2000" b="0" i="1" smtClean="0">
                                    <a:latin typeface="Cambria Math" panose="02040503050406030204" pitchFamily="18" charset="0"/>
                                    <a:cs typeface="Times New Roman" panose="02020603050405020304" pitchFamily="18" charset="0"/>
                                  </a:rPr>
                                  <m:t>2</m:t>
                                </m:r>
                              </m:sup>
                            </m:sSup>
                          </m:den>
                        </m:f>
                        <m:r>
                          <a:rPr lang="en-US" sz="2000" b="0" i="1" smtClean="0">
                            <a:latin typeface="Cambria Math" panose="02040503050406030204" pitchFamily="18" charset="0"/>
                            <a:cs typeface="Times New Roman" panose="02020603050405020304" pitchFamily="18" charset="0"/>
                          </a:rPr>
                          <m:t>=−</m:t>
                        </m:r>
                        <m:r>
                          <m:rPr>
                            <m:sty m:val="p"/>
                          </m:rP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𝜙</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50019D71-A30D-DBF7-F037-8A6D191FE858}"/>
                    </a:ext>
                  </a:extLst>
                </p:cNvPr>
                <p:cNvSpPr txBox="1">
                  <a:spLocks noRot="1" noChangeAspect="1" noMove="1" noResize="1" noEditPoints="1" noAdjustHandles="1" noChangeArrowheads="1" noChangeShapeType="1" noTextEdit="1"/>
                </p:cNvSpPr>
                <p:nvPr/>
              </p:nvSpPr>
              <p:spPr>
                <a:xfrm>
                  <a:off x="7254180" y="3411521"/>
                  <a:ext cx="1972591" cy="709874"/>
                </a:xfrm>
                <a:prstGeom prst="rect">
                  <a:avLst/>
                </a:prstGeom>
                <a:blipFill>
                  <a:blip r:embed="rId7"/>
                  <a:stretch>
                    <a:fillRect b="-5263"/>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F7BF1D1F-A8AA-6B5E-B509-1947AC4A4A65}"/>
                </a:ext>
              </a:extLst>
            </p:cNvPr>
            <p:cNvSpPr txBox="1"/>
            <p:nvPr/>
          </p:nvSpPr>
          <p:spPr>
            <a:xfrm>
              <a:off x="5872349" y="451668"/>
              <a:ext cx="286443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Motions in </a:t>
              </a:r>
              <a:r>
                <a:rPr lang="en-US" sz="2800" dirty="0">
                  <a:solidFill>
                    <a:srgbClr val="00B050"/>
                  </a:solidFill>
                  <a:latin typeface="Times New Roman" panose="02020603050405020304" pitchFamily="18" charset="0"/>
                  <a:cs typeface="Times New Roman" panose="02020603050405020304" pitchFamily="18" charset="0"/>
                </a:rPr>
                <a:t>green</a:t>
              </a:r>
              <a:r>
                <a:rPr lang="en-US" sz="2800" dirty="0">
                  <a:latin typeface="Times New Roman" panose="02020603050405020304" pitchFamily="18" charset="0"/>
                  <a:cs typeface="Times New Roman" panose="02020603050405020304" pitchFamily="18" charset="0"/>
                </a:rPr>
                <a:t> frame</a:t>
              </a:r>
            </a:p>
          </p:txBody>
        </p:sp>
        <p:sp>
          <p:nvSpPr>
            <p:cNvPr id="30" name="Down Arrow 29">
              <a:extLst>
                <a:ext uri="{FF2B5EF4-FFF2-40B4-BE49-F238E27FC236}">
                  <a16:creationId xmlns:a16="http://schemas.microsoft.com/office/drawing/2014/main" id="{7ECDABA8-B06B-8E88-7B4A-74D20D2850DC}"/>
                </a:ext>
              </a:extLst>
            </p:cNvPr>
            <p:cNvSpPr/>
            <p:nvPr/>
          </p:nvSpPr>
          <p:spPr>
            <a:xfrm rot="10800000">
              <a:off x="7191786" y="3154902"/>
              <a:ext cx="343648" cy="1424510"/>
            </a:xfrm>
            <a:prstGeom prst="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82A611E-35D4-9513-1B44-E1BC7842AC8F}"/>
              </a:ext>
            </a:extLst>
          </p:cNvPr>
          <p:cNvSpPr txBox="1"/>
          <p:nvPr/>
        </p:nvSpPr>
        <p:spPr>
          <a:xfrm>
            <a:off x="3243050" y="799335"/>
            <a:ext cx="2331170"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Complete symmetry</a:t>
            </a:r>
          </a:p>
        </p:txBody>
      </p:sp>
      <p:sp>
        <p:nvSpPr>
          <p:cNvPr id="15" name="TextBox 14">
            <a:extLst>
              <a:ext uri="{FF2B5EF4-FFF2-40B4-BE49-F238E27FC236}">
                <a16:creationId xmlns:a16="http://schemas.microsoft.com/office/drawing/2014/main" id="{8F0AAA30-E524-56D2-727C-36F9471EBAB4}"/>
              </a:ext>
            </a:extLst>
          </p:cNvPr>
          <p:cNvSpPr txBox="1"/>
          <p:nvPr/>
        </p:nvSpPr>
        <p:spPr>
          <a:xfrm>
            <a:off x="3243050" y="3771135"/>
            <a:ext cx="2331170"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No fact expressible in either frame distinguishes it.</a:t>
            </a:r>
          </a:p>
        </p:txBody>
      </p:sp>
      <p:grpSp>
        <p:nvGrpSpPr>
          <p:cNvPr id="39" name="Group 38">
            <a:extLst>
              <a:ext uri="{FF2B5EF4-FFF2-40B4-BE49-F238E27FC236}">
                <a16:creationId xmlns:a16="http://schemas.microsoft.com/office/drawing/2014/main" id="{ADC56873-EAB0-AA1D-D08D-9D75EBA82952}"/>
              </a:ext>
            </a:extLst>
          </p:cNvPr>
          <p:cNvGrpSpPr/>
          <p:nvPr/>
        </p:nvGrpSpPr>
        <p:grpSpPr>
          <a:xfrm>
            <a:off x="2880801" y="2526888"/>
            <a:ext cx="3147328" cy="1019819"/>
            <a:chOff x="2880801" y="2526888"/>
            <a:chExt cx="3147328" cy="1019819"/>
          </a:xfrm>
        </p:grpSpPr>
        <p:sp>
          <p:nvSpPr>
            <p:cNvPr id="9" name="TextBox 8">
              <a:extLst>
                <a:ext uri="{FF2B5EF4-FFF2-40B4-BE49-F238E27FC236}">
                  <a16:creationId xmlns:a16="http://schemas.microsoft.com/office/drawing/2014/main" id="{5602A90C-3DA2-0EB1-BA27-6E9241732529}"/>
                </a:ext>
              </a:extLst>
            </p:cNvPr>
            <p:cNvSpPr txBox="1"/>
            <p:nvPr/>
          </p:nvSpPr>
          <p:spPr>
            <a:xfrm>
              <a:off x="2880801" y="2531044"/>
              <a:ext cx="1181358" cy="1015663"/>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Relation in </a:t>
              </a:r>
              <a:r>
                <a:rPr lang="en-US" sz="2000" dirty="0">
                  <a:solidFill>
                    <a:srgbClr val="0070C0"/>
                  </a:solidFill>
                  <a:latin typeface="Times New Roman" panose="02020603050405020304" pitchFamily="18" charset="0"/>
                  <a:cs typeface="Times New Roman" panose="02020603050405020304" pitchFamily="18" charset="0"/>
                </a:rPr>
                <a:t>blue</a:t>
              </a:r>
              <a:r>
                <a:rPr lang="en-US" sz="2000" dirty="0">
                  <a:latin typeface="Times New Roman" panose="02020603050405020304" pitchFamily="18" charset="0"/>
                  <a:cs typeface="Times New Roman" panose="02020603050405020304" pitchFamily="18" charset="0"/>
                </a:rPr>
                <a:t> frame</a:t>
              </a:r>
            </a:p>
          </p:txBody>
        </p:sp>
        <p:sp>
          <p:nvSpPr>
            <p:cNvPr id="11" name="TextBox 10">
              <a:extLst>
                <a:ext uri="{FF2B5EF4-FFF2-40B4-BE49-F238E27FC236}">
                  <a16:creationId xmlns:a16="http://schemas.microsoft.com/office/drawing/2014/main" id="{1FB2BE8A-0627-1CDC-04A1-C7D1164A0E8A}"/>
                </a:ext>
              </a:extLst>
            </p:cNvPr>
            <p:cNvSpPr txBox="1"/>
            <p:nvPr/>
          </p:nvSpPr>
          <p:spPr>
            <a:xfrm>
              <a:off x="4846771" y="2526888"/>
              <a:ext cx="1181358" cy="1015663"/>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Relation in </a:t>
              </a:r>
              <a:r>
                <a:rPr lang="en-US" sz="2000" dirty="0">
                  <a:solidFill>
                    <a:srgbClr val="00B050"/>
                  </a:solidFill>
                  <a:latin typeface="Times New Roman" panose="02020603050405020304" pitchFamily="18" charset="0"/>
                  <a:cs typeface="Times New Roman" panose="02020603050405020304" pitchFamily="18" charset="0"/>
                </a:rPr>
                <a:t>green</a:t>
              </a:r>
              <a:r>
                <a:rPr lang="en-US" sz="2000" dirty="0">
                  <a:latin typeface="Times New Roman" panose="02020603050405020304" pitchFamily="18" charset="0"/>
                  <a:cs typeface="Times New Roman" panose="02020603050405020304" pitchFamily="18" charset="0"/>
                </a:rPr>
                <a:t> frame</a:t>
              </a:r>
            </a:p>
          </p:txBody>
        </p:sp>
        <p:sp>
          <p:nvSpPr>
            <p:cNvPr id="38" name="Left-Right Arrow 37">
              <a:extLst>
                <a:ext uri="{FF2B5EF4-FFF2-40B4-BE49-F238E27FC236}">
                  <a16:creationId xmlns:a16="http://schemas.microsoft.com/office/drawing/2014/main" id="{5D4A1115-8857-81EF-D007-CFEC5831288C}"/>
                </a:ext>
              </a:extLst>
            </p:cNvPr>
            <p:cNvSpPr/>
            <p:nvPr/>
          </p:nvSpPr>
          <p:spPr>
            <a:xfrm>
              <a:off x="4098709" y="2884749"/>
              <a:ext cx="711511" cy="308251"/>
            </a:xfrm>
            <a:prstGeom prst="lef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595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A55F9-BAD8-13A5-AC66-A92605F7318E}"/>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D70D5E4A-EB23-D8B0-B97C-2508C200BD6E}"/>
              </a:ext>
            </a:extLst>
          </p:cNvPr>
          <p:cNvGrpSpPr/>
          <p:nvPr/>
        </p:nvGrpSpPr>
        <p:grpSpPr>
          <a:xfrm>
            <a:off x="369727" y="3429000"/>
            <a:ext cx="7851913" cy="1123122"/>
            <a:chOff x="327991" y="2683565"/>
            <a:chExt cx="7851913" cy="1123122"/>
          </a:xfrm>
        </p:grpSpPr>
        <p:sp>
          <p:nvSpPr>
            <p:cNvPr id="19" name="Freeform 18">
              <a:extLst>
                <a:ext uri="{FF2B5EF4-FFF2-40B4-BE49-F238E27FC236}">
                  <a16:creationId xmlns:a16="http://schemas.microsoft.com/office/drawing/2014/main" id="{305057EC-7A04-ACBB-96C7-0A8C6FF92084}"/>
                </a:ext>
              </a:extLst>
            </p:cNvPr>
            <p:cNvSpPr/>
            <p:nvPr/>
          </p:nvSpPr>
          <p:spPr>
            <a:xfrm>
              <a:off x="327991" y="2683565"/>
              <a:ext cx="7851913" cy="1123122"/>
            </a:xfrm>
            <a:custGeom>
              <a:avLst/>
              <a:gdLst>
                <a:gd name="connsiteX0" fmla="*/ 188844 w 7851913"/>
                <a:gd name="connsiteY0" fmla="*/ 0 h 1123122"/>
                <a:gd name="connsiteX1" fmla="*/ 7851913 w 7851913"/>
                <a:gd name="connsiteY1" fmla="*/ 49696 h 1123122"/>
                <a:gd name="connsiteX2" fmla="*/ 7762461 w 7851913"/>
                <a:gd name="connsiteY2" fmla="*/ 1123122 h 1123122"/>
                <a:gd name="connsiteX3" fmla="*/ 0 w 7851913"/>
                <a:gd name="connsiteY3" fmla="*/ 1063487 h 1123122"/>
                <a:gd name="connsiteX4" fmla="*/ 188844 w 7851913"/>
                <a:gd name="connsiteY4" fmla="*/ 0 h 112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1913" h="1123122">
                  <a:moveTo>
                    <a:pt x="188844" y="0"/>
                  </a:moveTo>
                  <a:lnTo>
                    <a:pt x="7851913" y="49696"/>
                  </a:lnTo>
                  <a:lnTo>
                    <a:pt x="7762461" y="1123122"/>
                  </a:lnTo>
                  <a:lnTo>
                    <a:pt x="0" y="1063487"/>
                  </a:lnTo>
                  <a:lnTo>
                    <a:pt x="188844" y="0"/>
                  </a:lnTo>
                  <a:close/>
                </a:path>
              </a:pathLst>
            </a:custGeom>
            <a:solidFill>
              <a:srgbClr val="C9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D43D3C1-2577-693B-22B6-0E4287D06680}"/>
                </a:ext>
              </a:extLst>
            </p:cNvPr>
            <p:cNvSpPr txBox="1"/>
            <p:nvPr/>
          </p:nvSpPr>
          <p:spPr>
            <a:xfrm>
              <a:off x="436823" y="2740938"/>
              <a:ext cx="1669774"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Free fall motion</a:t>
              </a:r>
            </a:p>
          </p:txBody>
        </p:sp>
        <p:sp>
          <p:nvSpPr>
            <p:cNvPr id="7" name="TextBox 6">
              <a:extLst>
                <a:ext uri="{FF2B5EF4-FFF2-40B4-BE49-F238E27FC236}">
                  <a16:creationId xmlns:a16="http://schemas.microsoft.com/office/drawing/2014/main" id="{A5BB006B-EE52-D83D-BD30-A36EF7BB9649}"/>
                </a:ext>
              </a:extLst>
            </p:cNvPr>
            <p:cNvSpPr txBox="1"/>
            <p:nvPr/>
          </p:nvSpPr>
          <p:spPr>
            <a:xfrm>
              <a:off x="1884421" y="2894825"/>
              <a:ext cx="444352" cy="646331"/>
            </a:xfrm>
            <a:prstGeom prst="rect">
              <a:avLst/>
            </a:prstGeom>
            <a:noFill/>
          </p:spPr>
          <p:txBody>
            <a:bodyPr wrap="none" rtlCol="0">
              <a:spAutoFit/>
            </a:bodyPr>
            <a:lstStyle/>
            <a:p>
              <a:pPr algn="l"/>
              <a:r>
                <a:rPr lang="en-US" sz="36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A666794C-50CF-BDC1-739D-3CD6A4994745}"/>
                </a:ext>
              </a:extLst>
            </p:cNvPr>
            <p:cNvSpPr txBox="1"/>
            <p:nvPr/>
          </p:nvSpPr>
          <p:spPr>
            <a:xfrm>
              <a:off x="2340659" y="2740938"/>
              <a:ext cx="2390367"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Uniform inertial motion</a:t>
              </a:r>
            </a:p>
          </p:txBody>
        </p:sp>
        <p:sp>
          <p:nvSpPr>
            <p:cNvPr id="9" name="TextBox 8">
              <a:extLst>
                <a:ext uri="{FF2B5EF4-FFF2-40B4-BE49-F238E27FC236}">
                  <a16:creationId xmlns:a16="http://schemas.microsoft.com/office/drawing/2014/main" id="{6BD48A91-FDAA-F6D0-430B-F0B331751869}"/>
                </a:ext>
              </a:extLst>
            </p:cNvPr>
            <p:cNvSpPr txBox="1"/>
            <p:nvPr/>
          </p:nvSpPr>
          <p:spPr>
            <a:xfrm>
              <a:off x="4631635" y="2956381"/>
              <a:ext cx="444352" cy="646331"/>
            </a:xfrm>
            <a:prstGeom prst="rect">
              <a:avLst/>
            </a:prstGeom>
            <a:noFill/>
          </p:spPr>
          <p:txBody>
            <a:bodyPr wrap="none" rtlCol="0">
              <a:spAutoFit/>
            </a:bodyPr>
            <a:lstStyle/>
            <a:p>
              <a:pPr algn="l"/>
              <a:r>
                <a:rPr lang="en-US" sz="36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EC73B22C-C65B-C8B8-D98C-F16F08B0B84F}"/>
                </a:ext>
              </a:extLst>
            </p:cNvPr>
            <p:cNvSpPr txBox="1"/>
            <p:nvPr/>
          </p:nvSpPr>
          <p:spPr>
            <a:xfrm>
              <a:off x="5018279" y="2740938"/>
              <a:ext cx="3131809"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Deflection due to gravitational force.</a:t>
              </a:r>
            </a:p>
          </p:txBody>
        </p:sp>
      </p:grpSp>
      <p:sp>
        <p:nvSpPr>
          <p:cNvPr id="2" name="Title 1">
            <a:extLst>
              <a:ext uri="{FF2B5EF4-FFF2-40B4-BE49-F238E27FC236}">
                <a16:creationId xmlns:a16="http://schemas.microsoft.com/office/drawing/2014/main" id="{A5C81D19-E4CD-D41F-C77C-DFED5AD50300}"/>
              </a:ext>
            </a:extLst>
          </p:cNvPr>
          <p:cNvSpPr>
            <a:spLocks noGrp="1"/>
          </p:cNvSpPr>
          <p:nvPr>
            <p:ph type="title"/>
          </p:nvPr>
        </p:nvSpPr>
        <p:spPr>
          <a:xfrm>
            <a:off x="352334" y="307041"/>
            <a:ext cx="7886700" cy="797752"/>
          </a:xfrm>
        </p:spPr>
        <p:txBody>
          <a:bodyPr/>
          <a:lstStyle/>
          <a:p>
            <a:r>
              <a:rPr lang="en-US" dirty="0"/>
              <a:t>Perfect symmetry</a:t>
            </a:r>
          </a:p>
        </p:txBody>
      </p:sp>
      <p:sp>
        <p:nvSpPr>
          <p:cNvPr id="3" name="Content Placeholder 2">
            <a:extLst>
              <a:ext uri="{FF2B5EF4-FFF2-40B4-BE49-F238E27FC236}">
                <a16:creationId xmlns:a16="http://schemas.microsoft.com/office/drawing/2014/main" id="{58A80A7A-BF70-F446-268D-E74B47EB44FE}"/>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F7C2128F-26E0-4236-64F8-D0A3FB054DED}"/>
              </a:ext>
            </a:extLst>
          </p:cNvPr>
          <p:cNvSpPr>
            <a:spLocks noGrp="1"/>
          </p:cNvSpPr>
          <p:nvPr>
            <p:ph type="sldNum" sz="quarter" idx="12"/>
          </p:nvPr>
        </p:nvSpPr>
        <p:spPr/>
        <p:txBody>
          <a:bodyPr/>
          <a:lstStyle/>
          <a:p>
            <a:fld id="{B9304382-F642-5846-B397-678ADB7FD52A}" type="slidenum">
              <a:rPr lang="en-US" smtClean="0"/>
              <a:t>39</a:t>
            </a:fld>
            <a:endParaRPr lang="en-US"/>
          </a:p>
        </p:txBody>
      </p:sp>
      <p:grpSp>
        <p:nvGrpSpPr>
          <p:cNvPr id="29" name="Group 28">
            <a:extLst>
              <a:ext uri="{FF2B5EF4-FFF2-40B4-BE49-F238E27FC236}">
                <a16:creationId xmlns:a16="http://schemas.microsoft.com/office/drawing/2014/main" id="{8408679A-54F6-C08E-3ACF-6CC9811198E4}"/>
              </a:ext>
            </a:extLst>
          </p:cNvPr>
          <p:cNvGrpSpPr/>
          <p:nvPr/>
        </p:nvGrpSpPr>
        <p:grpSpPr>
          <a:xfrm>
            <a:off x="137718" y="4422913"/>
            <a:ext cx="8682336" cy="1485272"/>
            <a:chOff x="95982" y="3677478"/>
            <a:chExt cx="8682336" cy="1485272"/>
          </a:xfrm>
        </p:grpSpPr>
        <p:sp>
          <p:nvSpPr>
            <p:cNvPr id="24" name="Freeform 23">
              <a:extLst>
                <a:ext uri="{FF2B5EF4-FFF2-40B4-BE49-F238E27FC236}">
                  <a16:creationId xmlns:a16="http://schemas.microsoft.com/office/drawing/2014/main" id="{6090091C-E96D-ACF4-0C88-2753F372B56C}"/>
                </a:ext>
              </a:extLst>
            </p:cNvPr>
            <p:cNvSpPr/>
            <p:nvPr/>
          </p:nvSpPr>
          <p:spPr>
            <a:xfrm>
              <a:off x="318052" y="3677478"/>
              <a:ext cx="8299174" cy="1485272"/>
            </a:xfrm>
            <a:custGeom>
              <a:avLst/>
              <a:gdLst>
                <a:gd name="connsiteX0" fmla="*/ 2226365 w 8299174"/>
                <a:gd name="connsiteY0" fmla="*/ 0 h 1262270"/>
                <a:gd name="connsiteX1" fmla="*/ 0 w 8299174"/>
                <a:gd name="connsiteY1" fmla="*/ 1262270 h 1262270"/>
                <a:gd name="connsiteX2" fmla="*/ 8299174 w 8299174"/>
                <a:gd name="connsiteY2" fmla="*/ 1212574 h 1262270"/>
                <a:gd name="connsiteX3" fmla="*/ 6987209 w 8299174"/>
                <a:gd name="connsiteY3" fmla="*/ 49696 h 1262270"/>
                <a:gd name="connsiteX4" fmla="*/ 2226365 w 8299174"/>
                <a:gd name="connsiteY4" fmla="*/ 0 h 126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174" h="1262270">
                  <a:moveTo>
                    <a:pt x="2226365" y="0"/>
                  </a:moveTo>
                  <a:lnTo>
                    <a:pt x="0" y="1262270"/>
                  </a:lnTo>
                  <a:lnTo>
                    <a:pt x="8299174" y="1212574"/>
                  </a:lnTo>
                  <a:lnTo>
                    <a:pt x="6987209" y="49696"/>
                  </a:lnTo>
                  <a:lnTo>
                    <a:pt x="2226365" y="0"/>
                  </a:lnTo>
                  <a:close/>
                </a:path>
              </a:pathLst>
            </a:custGeom>
            <a:solidFill>
              <a:srgbClr val="FFC8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50EA97C-22AD-16E3-B6E5-FC6D4C601D98}"/>
                </a:ext>
              </a:extLst>
            </p:cNvPr>
            <p:cNvSpPr txBox="1"/>
            <p:nvPr/>
          </p:nvSpPr>
          <p:spPr>
            <a:xfrm>
              <a:off x="95982" y="4232080"/>
              <a:ext cx="2351455" cy="707886"/>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Indeterminacy of gravitational force</a:t>
              </a:r>
            </a:p>
          </p:txBody>
        </p:sp>
        <p:sp>
          <p:nvSpPr>
            <p:cNvPr id="13" name="TextBox 12">
              <a:extLst>
                <a:ext uri="{FF2B5EF4-FFF2-40B4-BE49-F238E27FC236}">
                  <a16:creationId xmlns:a16="http://schemas.microsoft.com/office/drawing/2014/main" id="{9C87E106-E3D1-1414-EF1F-A06A1B5D03EA}"/>
                </a:ext>
              </a:extLst>
            </p:cNvPr>
            <p:cNvSpPr txBox="1"/>
            <p:nvPr/>
          </p:nvSpPr>
          <p:spPr>
            <a:xfrm>
              <a:off x="3243701" y="4147087"/>
              <a:ext cx="2974649" cy="1015663"/>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Different, conventional ways of decomposing free fall motions.</a:t>
              </a:r>
            </a:p>
          </p:txBody>
        </p:sp>
        <p:sp>
          <p:nvSpPr>
            <p:cNvPr id="15" name="TextBox 14">
              <a:extLst>
                <a:ext uri="{FF2B5EF4-FFF2-40B4-BE49-F238E27FC236}">
                  <a16:creationId xmlns:a16="http://schemas.microsoft.com/office/drawing/2014/main" id="{23C4BE96-7D0B-5CEB-B1ED-FF9999C6EFEE}"/>
                </a:ext>
              </a:extLst>
            </p:cNvPr>
            <p:cNvSpPr txBox="1"/>
            <p:nvPr/>
          </p:nvSpPr>
          <p:spPr>
            <a:xfrm>
              <a:off x="6584183" y="4147087"/>
              <a:ext cx="2194135"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No difference in free fall motions</a:t>
              </a:r>
            </a:p>
          </p:txBody>
        </p:sp>
        <p:sp>
          <p:nvSpPr>
            <p:cNvPr id="20" name="Up-Down Arrow 19">
              <a:extLst>
                <a:ext uri="{FF2B5EF4-FFF2-40B4-BE49-F238E27FC236}">
                  <a16:creationId xmlns:a16="http://schemas.microsoft.com/office/drawing/2014/main" id="{600F20CD-21F3-51B6-403B-1FD0C0FDF193}"/>
                </a:ext>
              </a:extLst>
            </p:cNvPr>
            <p:cNvSpPr/>
            <p:nvPr/>
          </p:nvSpPr>
          <p:spPr>
            <a:xfrm rot="5400000">
              <a:off x="2631046" y="4293002"/>
              <a:ext cx="278296" cy="635101"/>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A080C2D8-4638-4FE2-E48A-3DC881338CCB}"/>
                </a:ext>
              </a:extLst>
            </p:cNvPr>
            <p:cNvSpPr/>
            <p:nvPr/>
          </p:nvSpPr>
          <p:spPr>
            <a:xfrm>
              <a:off x="6172216" y="4449046"/>
              <a:ext cx="404180" cy="273954"/>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22E650C-C517-9CD3-36C9-EB2AA120CBF5}"/>
              </a:ext>
            </a:extLst>
          </p:cNvPr>
          <p:cNvGrpSpPr/>
          <p:nvPr/>
        </p:nvGrpSpPr>
        <p:grpSpPr>
          <a:xfrm>
            <a:off x="419423" y="2047461"/>
            <a:ext cx="1669774" cy="1510748"/>
            <a:chOff x="377687" y="1302026"/>
            <a:chExt cx="1669774" cy="1510748"/>
          </a:xfrm>
        </p:grpSpPr>
        <p:sp>
          <p:nvSpPr>
            <p:cNvPr id="22" name="Freeform 21">
              <a:extLst>
                <a:ext uri="{FF2B5EF4-FFF2-40B4-BE49-F238E27FC236}">
                  <a16:creationId xmlns:a16="http://schemas.microsoft.com/office/drawing/2014/main" id="{42AA31E0-D9FA-8A2C-18B6-00B60A626004}"/>
                </a:ext>
              </a:extLst>
            </p:cNvPr>
            <p:cNvSpPr/>
            <p:nvPr/>
          </p:nvSpPr>
          <p:spPr>
            <a:xfrm>
              <a:off x="377687" y="1302026"/>
              <a:ext cx="1669774" cy="1510748"/>
            </a:xfrm>
            <a:custGeom>
              <a:avLst/>
              <a:gdLst>
                <a:gd name="connsiteX0" fmla="*/ 0 w 1669774"/>
                <a:gd name="connsiteY0" fmla="*/ 19878 h 1510748"/>
                <a:gd name="connsiteX1" fmla="*/ 1669774 w 1669774"/>
                <a:gd name="connsiteY1" fmla="*/ 0 h 1510748"/>
                <a:gd name="connsiteX2" fmla="*/ 815009 w 1669774"/>
                <a:gd name="connsiteY2" fmla="*/ 1510748 h 1510748"/>
                <a:gd name="connsiteX3" fmla="*/ 506896 w 1669774"/>
                <a:gd name="connsiteY3" fmla="*/ 1500809 h 1510748"/>
                <a:gd name="connsiteX4" fmla="*/ 0 w 1669774"/>
                <a:gd name="connsiteY4" fmla="*/ 19878 h 1510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774" h="1510748">
                  <a:moveTo>
                    <a:pt x="0" y="19878"/>
                  </a:moveTo>
                  <a:lnTo>
                    <a:pt x="1669774" y="0"/>
                  </a:lnTo>
                  <a:lnTo>
                    <a:pt x="815009" y="1510748"/>
                  </a:lnTo>
                  <a:lnTo>
                    <a:pt x="506896" y="1500809"/>
                  </a:lnTo>
                  <a:lnTo>
                    <a:pt x="0" y="19878"/>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C7B9EC6-778C-AE8F-712E-BCC220A80226}"/>
                </a:ext>
              </a:extLst>
            </p:cNvPr>
            <p:cNvSpPr txBox="1"/>
            <p:nvPr/>
          </p:nvSpPr>
          <p:spPr>
            <a:xfrm>
              <a:off x="595849" y="1416031"/>
              <a:ext cx="1232952"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All that matters</a:t>
              </a:r>
            </a:p>
          </p:txBody>
        </p:sp>
      </p:grpSp>
      <p:grpSp>
        <p:nvGrpSpPr>
          <p:cNvPr id="31" name="Group 30">
            <a:extLst>
              <a:ext uri="{FF2B5EF4-FFF2-40B4-BE49-F238E27FC236}">
                <a16:creationId xmlns:a16="http://schemas.microsoft.com/office/drawing/2014/main" id="{29EE039B-6E37-5B24-ABB3-D207847BD1DC}"/>
              </a:ext>
            </a:extLst>
          </p:cNvPr>
          <p:cNvGrpSpPr/>
          <p:nvPr/>
        </p:nvGrpSpPr>
        <p:grpSpPr>
          <a:xfrm>
            <a:off x="2719276" y="90834"/>
            <a:ext cx="6424724" cy="4388639"/>
            <a:chOff x="2361124" y="102566"/>
            <a:chExt cx="6424724" cy="4388639"/>
          </a:xfrm>
        </p:grpSpPr>
        <p:sp>
          <p:nvSpPr>
            <p:cNvPr id="30" name="Explosion 2 29">
              <a:extLst>
                <a:ext uri="{FF2B5EF4-FFF2-40B4-BE49-F238E27FC236}">
                  <a16:creationId xmlns:a16="http://schemas.microsoft.com/office/drawing/2014/main" id="{0D13AC2A-A312-740B-115D-4442DACA2072}"/>
                </a:ext>
              </a:extLst>
            </p:cNvPr>
            <p:cNvSpPr/>
            <p:nvPr/>
          </p:nvSpPr>
          <p:spPr>
            <a:xfrm rot="1587345">
              <a:off x="2361124" y="102566"/>
              <a:ext cx="6424724" cy="4388639"/>
            </a:xfrm>
            <a:prstGeom prst="irregularSeal2">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F14F051-D13D-55A1-9F52-C2880159174C}"/>
                </a:ext>
              </a:extLst>
            </p:cNvPr>
            <p:cNvSpPr txBox="1"/>
            <p:nvPr/>
          </p:nvSpPr>
          <p:spPr>
            <a:xfrm>
              <a:off x="3018758" y="1367670"/>
              <a:ext cx="5094514" cy="1569660"/>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No fact expressible in the physics can single out any decomposition as preferred.</a:t>
              </a:r>
            </a:p>
          </p:txBody>
        </p:sp>
      </p:grpSp>
    </p:spTree>
    <p:extLst>
      <p:ext uri="{BB962C8B-B14F-4D97-AF65-F5344CB8AC3E}">
        <p14:creationId xmlns:p14="http://schemas.microsoft.com/office/powerpoint/2010/main" val="276732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57CC-7F5D-7B19-67CD-664ED69F6B85}"/>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C215C900-ACD6-3CCA-2C87-45B9444F9C60}"/>
              </a:ext>
            </a:extLst>
          </p:cNvPr>
          <p:cNvSpPr>
            <a:spLocks noGrp="1"/>
          </p:cNvSpPr>
          <p:nvPr>
            <p:ph type="sldNum" sz="quarter" idx="12"/>
          </p:nvPr>
        </p:nvSpPr>
        <p:spPr/>
        <p:txBody>
          <a:bodyPr/>
          <a:lstStyle/>
          <a:p>
            <a:fld id="{B9304382-F642-5846-B397-678ADB7FD52A}" type="slidenum">
              <a:rPr lang="en-US" smtClean="0"/>
              <a:t>4</a:t>
            </a:fld>
            <a:endParaRPr lang="en-US"/>
          </a:p>
        </p:txBody>
      </p:sp>
      <p:pic>
        <p:nvPicPr>
          <p:cNvPr id="14" name="Picture 13">
            <a:extLst>
              <a:ext uri="{FF2B5EF4-FFF2-40B4-BE49-F238E27FC236}">
                <a16:creationId xmlns:a16="http://schemas.microsoft.com/office/drawing/2014/main" id="{38607F41-74DB-1743-4B8D-D4D1E4BCF2C1}"/>
              </a:ext>
            </a:extLst>
          </p:cNvPr>
          <p:cNvPicPr>
            <a:picLocks noChangeAspect="1"/>
          </p:cNvPicPr>
          <p:nvPr/>
        </p:nvPicPr>
        <p:blipFill>
          <a:blip r:embed="rId2"/>
          <a:stretch>
            <a:fillRect/>
          </a:stretch>
        </p:blipFill>
        <p:spPr>
          <a:xfrm>
            <a:off x="285750" y="115747"/>
            <a:ext cx="3904285" cy="6505515"/>
          </a:xfrm>
          <a:prstGeom prst="rect">
            <a:avLst/>
          </a:prstGeom>
          <a:effectLst>
            <a:outerShdw blurRad="50800" dist="38100" dir="2700000" algn="tl" rotWithShape="0">
              <a:prstClr val="black">
                <a:alpha val="40000"/>
              </a:prstClr>
            </a:outerShdw>
          </a:effectLst>
        </p:spPr>
      </p:pic>
      <p:sp>
        <p:nvSpPr>
          <p:cNvPr id="16" name="Content Placeholder 15">
            <a:extLst>
              <a:ext uri="{FF2B5EF4-FFF2-40B4-BE49-F238E27FC236}">
                <a16:creationId xmlns:a16="http://schemas.microsoft.com/office/drawing/2014/main" id="{1269AAB3-608A-030C-1263-5C5AB0BFEE44}"/>
              </a:ext>
            </a:extLst>
          </p:cNvPr>
          <p:cNvSpPr>
            <a:spLocks noGrp="1"/>
          </p:cNvSpPr>
          <p:nvPr>
            <p:ph idx="1"/>
          </p:nvPr>
        </p:nvSpPr>
        <p:spPr/>
        <p:txBody>
          <a:bodyPr>
            <a:normAutofit fontScale="25000" lnSpcReduction="20000"/>
          </a:bodyPr>
          <a:lstStyle/>
          <a:p>
            <a:endParaRPr lang="en-US"/>
          </a:p>
        </p:txBody>
      </p:sp>
      <p:grpSp>
        <p:nvGrpSpPr>
          <p:cNvPr id="6" name="Group 5">
            <a:extLst>
              <a:ext uri="{FF2B5EF4-FFF2-40B4-BE49-F238E27FC236}">
                <a16:creationId xmlns:a16="http://schemas.microsoft.com/office/drawing/2014/main" id="{E24F01D2-132E-B456-3F12-D43D044B42D0}"/>
              </a:ext>
            </a:extLst>
          </p:cNvPr>
          <p:cNvGrpSpPr/>
          <p:nvPr/>
        </p:nvGrpSpPr>
        <p:grpSpPr>
          <a:xfrm>
            <a:off x="576943" y="365126"/>
            <a:ext cx="8136751" cy="6124754"/>
            <a:chOff x="576943" y="365126"/>
            <a:chExt cx="8136751" cy="6124754"/>
          </a:xfrm>
        </p:grpSpPr>
        <p:sp>
          <p:nvSpPr>
            <p:cNvPr id="5" name="TextBox 4">
              <a:extLst>
                <a:ext uri="{FF2B5EF4-FFF2-40B4-BE49-F238E27FC236}">
                  <a16:creationId xmlns:a16="http://schemas.microsoft.com/office/drawing/2014/main" id="{8594006B-9C53-C938-63B4-B9055A644691}"/>
                </a:ext>
              </a:extLst>
            </p:cNvPr>
            <p:cNvSpPr txBox="1"/>
            <p:nvPr/>
          </p:nvSpPr>
          <p:spPr>
            <a:xfrm>
              <a:off x="5143500" y="365126"/>
              <a:ext cx="3570194" cy="612475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“But if the Matter was evenly disposed throughout an infinite Space, </a:t>
              </a:r>
            </a:p>
            <a:p>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it would convene into one Mass and some into another, so as to make an infinite Number of great </a:t>
              </a:r>
              <a:r>
                <a:rPr lang="en-US" sz="2800" dirty="0" err="1">
                  <a:latin typeface="Times New Roman" panose="02020603050405020304" pitchFamily="18" charset="0"/>
                  <a:cs typeface="Times New Roman" panose="02020603050405020304" pitchFamily="18" charset="0"/>
                </a:rPr>
                <a:t>Massies</a:t>
              </a:r>
              <a:r>
                <a:rPr lang="en-US" sz="2800" dirty="0">
                  <a:latin typeface="Times New Roman" panose="02020603050405020304" pitchFamily="18" charset="0"/>
                  <a:cs typeface="Times New Roman" panose="02020603050405020304" pitchFamily="18" charset="0"/>
                </a:rPr>
                <a:t>, scattered at great Distances from one to another through-…”</a:t>
              </a:r>
            </a:p>
          </p:txBody>
        </p:sp>
        <p:sp>
          <p:nvSpPr>
            <p:cNvPr id="3" name="Freeform 2">
              <a:extLst>
                <a:ext uri="{FF2B5EF4-FFF2-40B4-BE49-F238E27FC236}">
                  <a16:creationId xmlns:a16="http://schemas.microsoft.com/office/drawing/2014/main" id="{804F4D4D-018C-D9E9-5F16-FFB9A4F98F70}"/>
                </a:ext>
              </a:extLst>
            </p:cNvPr>
            <p:cNvSpPr/>
            <p:nvPr/>
          </p:nvSpPr>
          <p:spPr>
            <a:xfrm>
              <a:off x="576943" y="4245429"/>
              <a:ext cx="3200400" cy="1861457"/>
            </a:xfrm>
            <a:custGeom>
              <a:avLst/>
              <a:gdLst>
                <a:gd name="connsiteX0" fmla="*/ 87086 w 3200400"/>
                <a:gd name="connsiteY0" fmla="*/ 10885 h 1861457"/>
                <a:gd name="connsiteX1" fmla="*/ 87086 w 3200400"/>
                <a:gd name="connsiteY1" fmla="*/ 10885 h 1861457"/>
                <a:gd name="connsiteX2" fmla="*/ 185057 w 3200400"/>
                <a:gd name="connsiteY2" fmla="*/ 0 h 1861457"/>
                <a:gd name="connsiteX3" fmla="*/ 3200400 w 3200400"/>
                <a:gd name="connsiteY3" fmla="*/ 65314 h 1861457"/>
                <a:gd name="connsiteX4" fmla="*/ 3037114 w 3200400"/>
                <a:gd name="connsiteY4" fmla="*/ 1861457 h 1861457"/>
                <a:gd name="connsiteX5" fmla="*/ 0 w 3200400"/>
                <a:gd name="connsiteY5" fmla="*/ 1611085 h 1861457"/>
                <a:gd name="connsiteX6" fmla="*/ 87086 w 3200400"/>
                <a:gd name="connsiteY6" fmla="*/ 10885 h 18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1861457">
                  <a:moveTo>
                    <a:pt x="87086" y="10885"/>
                  </a:moveTo>
                  <a:lnTo>
                    <a:pt x="87086" y="10885"/>
                  </a:lnTo>
                  <a:lnTo>
                    <a:pt x="185057" y="0"/>
                  </a:lnTo>
                  <a:lnTo>
                    <a:pt x="3200400" y="65314"/>
                  </a:lnTo>
                  <a:lnTo>
                    <a:pt x="3037114" y="1861457"/>
                  </a:lnTo>
                  <a:lnTo>
                    <a:pt x="0" y="1611085"/>
                  </a:lnTo>
                  <a:lnTo>
                    <a:pt x="87086" y="10885"/>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3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063B-96CF-8342-FA22-EBA34BA67A12}"/>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FF33D1A1-26B5-147A-B79A-73D1322ABF0B}"/>
              </a:ext>
            </a:extLst>
          </p:cNvPr>
          <p:cNvSpPr/>
          <p:nvPr/>
        </p:nvSpPr>
        <p:spPr>
          <a:xfrm>
            <a:off x="2951629" y="409856"/>
            <a:ext cx="4948518" cy="5264524"/>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FDF11-DC6F-E4C5-0A1A-9EC0DCF033AA}"/>
              </a:ext>
            </a:extLst>
          </p:cNvPr>
          <p:cNvSpPr>
            <a:spLocks noGrp="1"/>
          </p:cNvSpPr>
          <p:nvPr>
            <p:ph type="title"/>
          </p:nvPr>
        </p:nvSpPr>
        <p:spPr>
          <a:xfrm>
            <a:off x="285750" y="1716555"/>
            <a:ext cx="5782235" cy="2311159"/>
          </a:xfrm>
        </p:spPr>
        <p:txBody>
          <a:bodyPr>
            <a:normAutofit/>
          </a:bodyPr>
          <a:lstStyle/>
          <a:p>
            <a:pPr algn="r"/>
            <a:r>
              <a:rPr lang="en-US" sz="5300" dirty="0"/>
              <a:t>Winding up</a:t>
            </a:r>
            <a:br>
              <a:rPr lang="en-US" dirty="0"/>
            </a:br>
            <a:endParaRPr lang="en-US" sz="2400" dirty="0"/>
          </a:p>
        </p:txBody>
      </p:sp>
      <p:sp>
        <p:nvSpPr>
          <p:cNvPr id="3" name="Content Placeholder 2">
            <a:extLst>
              <a:ext uri="{FF2B5EF4-FFF2-40B4-BE49-F238E27FC236}">
                <a16:creationId xmlns:a16="http://schemas.microsoft.com/office/drawing/2014/main" id="{88CBF760-1CC1-3A49-EE2F-82A0D1274419}"/>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09C1F5A3-23AD-8828-F980-6BC5D02E5A6C}"/>
              </a:ext>
            </a:extLst>
          </p:cNvPr>
          <p:cNvSpPr>
            <a:spLocks noGrp="1"/>
          </p:cNvSpPr>
          <p:nvPr>
            <p:ph type="sldNum" sz="quarter" idx="12"/>
          </p:nvPr>
        </p:nvSpPr>
        <p:spPr/>
        <p:txBody>
          <a:bodyPr/>
          <a:lstStyle/>
          <a:p>
            <a:fld id="{B9304382-F642-5846-B397-678ADB7FD52A}" type="slidenum">
              <a:rPr lang="en-US" smtClean="0"/>
              <a:t>40</a:t>
            </a:fld>
            <a:endParaRPr lang="en-US"/>
          </a:p>
        </p:txBody>
      </p:sp>
    </p:spTree>
    <p:extLst>
      <p:ext uri="{BB962C8B-B14F-4D97-AF65-F5344CB8AC3E}">
        <p14:creationId xmlns:p14="http://schemas.microsoft.com/office/powerpoint/2010/main" val="4153461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936A-A1C2-26F2-26F2-895AC1B241F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6A7F1730-1E80-9AE0-A969-54A8035EFFD2}"/>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D6F7DAAC-EF7F-04C0-F889-E094CB0AB19E}"/>
              </a:ext>
            </a:extLst>
          </p:cNvPr>
          <p:cNvSpPr>
            <a:spLocks noGrp="1"/>
          </p:cNvSpPr>
          <p:nvPr>
            <p:ph type="sldNum" sz="quarter" idx="12"/>
          </p:nvPr>
        </p:nvSpPr>
        <p:spPr/>
        <p:txBody>
          <a:bodyPr/>
          <a:lstStyle/>
          <a:p>
            <a:fld id="{B9304382-F642-5846-B397-678ADB7FD52A}" type="slidenum">
              <a:rPr lang="en-US" smtClean="0"/>
              <a:t>41</a:t>
            </a:fld>
            <a:endParaRPr lang="en-US"/>
          </a:p>
        </p:txBody>
      </p:sp>
      <p:pic>
        <p:nvPicPr>
          <p:cNvPr id="5" name="Picture 4">
            <a:extLst>
              <a:ext uri="{FF2B5EF4-FFF2-40B4-BE49-F238E27FC236}">
                <a16:creationId xmlns:a16="http://schemas.microsoft.com/office/drawing/2014/main" id="{9E0EFDFB-02F6-10ED-3F7D-0E5E6C31AF70}"/>
              </a:ext>
            </a:extLst>
          </p:cNvPr>
          <p:cNvPicPr>
            <a:picLocks noChangeAspect="1"/>
          </p:cNvPicPr>
          <p:nvPr/>
        </p:nvPicPr>
        <p:blipFill>
          <a:blip r:embed="rId2"/>
          <a:stretch>
            <a:fillRect/>
          </a:stretch>
        </p:blipFill>
        <p:spPr>
          <a:xfrm>
            <a:off x="628650" y="249029"/>
            <a:ext cx="4588194" cy="6492874"/>
          </a:xfrm>
          <a:prstGeom prst="rect">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D7FC324-21DE-9739-6749-D2AA53DEC618}"/>
              </a:ext>
            </a:extLst>
          </p:cNvPr>
          <p:cNvSpPr txBox="1"/>
          <p:nvPr/>
        </p:nvSpPr>
        <p:spPr>
          <a:xfrm>
            <a:off x="5583044" y="249029"/>
            <a:ext cx="2566106" cy="181588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Einstein’s famous 1905 special relativity paper.</a:t>
            </a:r>
          </a:p>
        </p:txBody>
      </p:sp>
      <p:sp>
        <p:nvSpPr>
          <p:cNvPr id="7" name="Rectangle 6">
            <a:extLst>
              <a:ext uri="{FF2B5EF4-FFF2-40B4-BE49-F238E27FC236}">
                <a16:creationId xmlns:a16="http://schemas.microsoft.com/office/drawing/2014/main" id="{B8196040-0CEB-AAAE-56D8-1587F9B48A32}"/>
              </a:ext>
            </a:extLst>
          </p:cNvPr>
          <p:cNvSpPr/>
          <p:nvPr/>
        </p:nvSpPr>
        <p:spPr>
          <a:xfrm>
            <a:off x="982133" y="249030"/>
            <a:ext cx="3928533" cy="64928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380B66-4412-5774-D9B2-D1AF47FACF11}"/>
              </a:ext>
            </a:extLst>
          </p:cNvPr>
          <p:cNvGrpSpPr/>
          <p:nvPr/>
        </p:nvGrpSpPr>
        <p:grpSpPr>
          <a:xfrm>
            <a:off x="5278880" y="2598110"/>
            <a:ext cx="3709728" cy="2411491"/>
            <a:chOff x="5278880" y="2598110"/>
            <a:chExt cx="3709728" cy="2411491"/>
          </a:xfrm>
        </p:grpSpPr>
        <p:sp>
          <p:nvSpPr>
            <p:cNvPr id="9" name="Explosion 2 8">
              <a:extLst>
                <a:ext uri="{FF2B5EF4-FFF2-40B4-BE49-F238E27FC236}">
                  <a16:creationId xmlns:a16="http://schemas.microsoft.com/office/drawing/2014/main" id="{F7C7FC1A-7870-097B-69AC-51986B2D15FD}"/>
                </a:ext>
              </a:extLst>
            </p:cNvPr>
            <p:cNvSpPr/>
            <p:nvPr/>
          </p:nvSpPr>
          <p:spPr>
            <a:xfrm rot="1059037">
              <a:off x="5278880" y="2598110"/>
              <a:ext cx="3709728" cy="2411491"/>
            </a:xfrm>
            <a:prstGeom prst="irregularSeal2">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176CAD-A16D-87C1-C6D6-D8385D86A76A}"/>
                </a:ext>
              </a:extLst>
            </p:cNvPr>
            <p:cNvSpPr txBox="1"/>
            <p:nvPr/>
          </p:nvSpPr>
          <p:spPr>
            <a:xfrm>
              <a:off x="5546137" y="3326801"/>
              <a:ext cx="3159899"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Same symmetry  of physics.</a:t>
              </a:r>
            </a:p>
          </p:txBody>
        </p:sp>
      </p:grpSp>
    </p:spTree>
    <p:extLst>
      <p:ext uri="{BB962C8B-B14F-4D97-AF65-F5344CB8AC3E}">
        <p14:creationId xmlns:p14="http://schemas.microsoft.com/office/powerpoint/2010/main" val="6007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5206C-A2AD-EC97-25D6-F65C0B00317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49FE0DC-7871-55E4-66A7-F42FFF305643}"/>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C9977EBC-25CC-6233-DB40-4FBA981C0A6E}"/>
              </a:ext>
            </a:extLst>
          </p:cNvPr>
          <p:cNvSpPr>
            <a:spLocks noGrp="1"/>
          </p:cNvSpPr>
          <p:nvPr>
            <p:ph type="sldNum" sz="quarter" idx="12"/>
          </p:nvPr>
        </p:nvSpPr>
        <p:spPr/>
        <p:txBody>
          <a:bodyPr/>
          <a:lstStyle/>
          <a:p>
            <a:fld id="{B9304382-F642-5846-B397-678ADB7FD52A}" type="slidenum">
              <a:rPr lang="en-US" smtClean="0"/>
              <a:t>42</a:t>
            </a:fld>
            <a:endParaRPr lang="en-US"/>
          </a:p>
        </p:txBody>
      </p:sp>
      <p:pic>
        <p:nvPicPr>
          <p:cNvPr id="5" name="Picture 4">
            <a:extLst>
              <a:ext uri="{FF2B5EF4-FFF2-40B4-BE49-F238E27FC236}">
                <a16:creationId xmlns:a16="http://schemas.microsoft.com/office/drawing/2014/main" id="{8669EF6B-3F46-A343-2E5E-BEC696E08EBA}"/>
              </a:ext>
            </a:extLst>
          </p:cNvPr>
          <p:cNvPicPr>
            <a:picLocks noChangeAspect="1"/>
          </p:cNvPicPr>
          <p:nvPr/>
        </p:nvPicPr>
        <p:blipFill>
          <a:blip r:embed="rId2"/>
          <a:stretch>
            <a:fillRect/>
          </a:stretch>
        </p:blipFill>
        <p:spPr>
          <a:xfrm>
            <a:off x="142875" y="89452"/>
            <a:ext cx="4885617" cy="6858000"/>
          </a:xfrm>
          <a:prstGeom prst="rect">
            <a:avLst/>
          </a:prstGeom>
        </p:spPr>
      </p:pic>
      <p:pic>
        <p:nvPicPr>
          <p:cNvPr id="6" name="Picture 5">
            <a:extLst>
              <a:ext uri="{FF2B5EF4-FFF2-40B4-BE49-F238E27FC236}">
                <a16:creationId xmlns:a16="http://schemas.microsoft.com/office/drawing/2014/main" id="{CD3364C9-3735-55D6-E814-AEEABEA6B61E}"/>
              </a:ext>
            </a:extLst>
          </p:cNvPr>
          <p:cNvPicPr>
            <a:picLocks noChangeAspect="1"/>
          </p:cNvPicPr>
          <p:nvPr/>
        </p:nvPicPr>
        <p:blipFill>
          <a:blip r:embed="rId3"/>
          <a:stretch>
            <a:fillRect/>
          </a:stretch>
        </p:blipFill>
        <p:spPr>
          <a:xfrm>
            <a:off x="5229225" y="89452"/>
            <a:ext cx="3771900" cy="659130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7982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2E475-5459-D4CB-5F90-6B0D676AAB4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3E4D16E7-739D-A1FD-E192-7EE1DDFD2285}"/>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F6E810D7-FED3-7E44-7ED1-466683C633E0}"/>
              </a:ext>
            </a:extLst>
          </p:cNvPr>
          <p:cNvSpPr>
            <a:spLocks noGrp="1"/>
          </p:cNvSpPr>
          <p:nvPr>
            <p:ph type="sldNum" sz="quarter" idx="12"/>
          </p:nvPr>
        </p:nvSpPr>
        <p:spPr/>
        <p:txBody>
          <a:bodyPr/>
          <a:lstStyle/>
          <a:p>
            <a:fld id="{B9304382-F642-5846-B397-678ADB7FD52A}" type="slidenum">
              <a:rPr lang="en-US" smtClean="0"/>
              <a:t>43</a:t>
            </a:fld>
            <a:endParaRPr lang="en-US"/>
          </a:p>
        </p:txBody>
      </p:sp>
      <p:pic>
        <p:nvPicPr>
          <p:cNvPr id="5" name="Picture 4">
            <a:extLst>
              <a:ext uri="{FF2B5EF4-FFF2-40B4-BE49-F238E27FC236}">
                <a16:creationId xmlns:a16="http://schemas.microsoft.com/office/drawing/2014/main" id="{5156B7D3-C145-DA8B-3A34-3B22EADAB3A3}"/>
              </a:ext>
            </a:extLst>
          </p:cNvPr>
          <p:cNvPicPr>
            <a:picLocks noChangeAspect="1"/>
          </p:cNvPicPr>
          <p:nvPr/>
        </p:nvPicPr>
        <p:blipFill>
          <a:blip r:embed="rId2"/>
          <a:stretch>
            <a:fillRect/>
          </a:stretch>
        </p:blipFill>
        <p:spPr>
          <a:xfrm>
            <a:off x="2202578" y="251140"/>
            <a:ext cx="4594289" cy="6401437"/>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1730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B586-768C-7CF2-D080-9F4C5249B4E9}"/>
              </a:ext>
            </a:extLst>
          </p:cNvPr>
          <p:cNvSpPr>
            <a:spLocks noGrp="1"/>
          </p:cNvSpPr>
          <p:nvPr>
            <p:ph type="title"/>
          </p:nvPr>
        </p:nvSpPr>
        <p:spPr>
          <a:xfrm>
            <a:off x="628650" y="365127"/>
            <a:ext cx="7886700" cy="108210"/>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597AEAFA-1D52-574F-2042-096121158912}"/>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0152C86C-D7A0-EE1E-8B25-272E8D40257C}"/>
              </a:ext>
            </a:extLst>
          </p:cNvPr>
          <p:cNvSpPr>
            <a:spLocks noGrp="1"/>
          </p:cNvSpPr>
          <p:nvPr>
            <p:ph type="sldNum" sz="quarter" idx="12"/>
          </p:nvPr>
        </p:nvSpPr>
        <p:spPr/>
        <p:txBody>
          <a:bodyPr/>
          <a:lstStyle/>
          <a:p>
            <a:fld id="{B9304382-F642-5846-B397-678ADB7FD52A}" type="slidenum">
              <a:rPr lang="en-US" smtClean="0"/>
              <a:t>44</a:t>
            </a:fld>
            <a:endParaRPr lang="en-US"/>
          </a:p>
        </p:txBody>
      </p:sp>
      <p:pic>
        <p:nvPicPr>
          <p:cNvPr id="6" name="Picture 5" descr="A blue gem on a white background&#10;&#10;AI-generated content may be incorrect.">
            <a:extLst>
              <a:ext uri="{FF2B5EF4-FFF2-40B4-BE49-F238E27FC236}">
                <a16:creationId xmlns:a16="http://schemas.microsoft.com/office/drawing/2014/main" id="{3A9B92F3-0E0D-A75E-DAD6-70A13962324B}"/>
              </a:ext>
            </a:extLst>
          </p:cNvPr>
          <p:cNvPicPr>
            <a:picLocks noChangeAspect="1"/>
          </p:cNvPicPr>
          <p:nvPr/>
        </p:nvPicPr>
        <p:blipFill>
          <a:blip r:embed="rId2"/>
          <a:stretch>
            <a:fillRect/>
          </a:stretch>
        </p:blipFill>
        <p:spPr>
          <a:xfrm>
            <a:off x="370467" y="641873"/>
            <a:ext cx="1379070" cy="1272988"/>
          </a:xfrm>
          <a:prstGeom prst="rect">
            <a:avLst/>
          </a:prstGeom>
        </p:spPr>
      </p:pic>
      <p:pic>
        <p:nvPicPr>
          <p:cNvPr id="8" name="Picture 7" descr="A black rock with a black border&#10;&#10;AI-generated content may be incorrect.">
            <a:extLst>
              <a:ext uri="{FF2B5EF4-FFF2-40B4-BE49-F238E27FC236}">
                <a16:creationId xmlns:a16="http://schemas.microsoft.com/office/drawing/2014/main" id="{8A533559-955E-B68E-2E4B-2FC9F180285B}"/>
              </a:ext>
            </a:extLst>
          </p:cNvPr>
          <p:cNvPicPr>
            <a:picLocks noChangeAspect="1"/>
          </p:cNvPicPr>
          <p:nvPr/>
        </p:nvPicPr>
        <p:blipFill>
          <a:blip r:embed="rId3"/>
          <a:stretch>
            <a:fillRect/>
          </a:stretch>
        </p:blipFill>
        <p:spPr>
          <a:xfrm>
            <a:off x="503217" y="2604222"/>
            <a:ext cx="1369961" cy="1010346"/>
          </a:xfrm>
          <a:prstGeom prst="rect">
            <a:avLst/>
          </a:prstGeom>
        </p:spPr>
      </p:pic>
      <p:sp>
        <p:nvSpPr>
          <p:cNvPr id="9" name="TextBox 8">
            <a:extLst>
              <a:ext uri="{FF2B5EF4-FFF2-40B4-BE49-F238E27FC236}">
                <a16:creationId xmlns:a16="http://schemas.microsoft.com/office/drawing/2014/main" id="{7A54635E-CEA2-C08A-327B-A75971EE955D}"/>
              </a:ext>
            </a:extLst>
          </p:cNvPr>
          <p:cNvSpPr txBox="1"/>
          <p:nvPr/>
        </p:nvSpPr>
        <p:spPr>
          <a:xfrm>
            <a:off x="2011680" y="922499"/>
            <a:ext cx="6146234"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Old, lingering problems can have new solutions.</a:t>
            </a:r>
          </a:p>
        </p:txBody>
      </p:sp>
      <p:sp>
        <p:nvSpPr>
          <p:cNvPr id="10" name="TextBox 9">
            <a:extLst>
              <a:ext uri="{FF2B5EF4-FFF2-40B4-BE49-F238E27FC236}">
                <a16:creationId xmlns:a16="http://schemas.microsoft.com/office/drawing/2014/main" id="{7AA29E83-C9DF-5E4B-098B-1D83A2F2C15C}"/>
              </a:ext>
            </a:extLst>
          </p:cNvPr>
          <p:cNvSpPr txBox="1"/>
          <p:nvPr/>
        </p:nvSpPr>
        <p:spPr>
          <a:xfrm>
            <a:off x="2011680" y="2509230"/>
            <a:ext cx="6121102"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Newtonian cosmology and FLRW relativistic cosmology are governed by </a:t>
            </a:r>
            <a:r>
              <a:rPr lang="en-US" sz="2400" i="1" dirty="0">
                <a:latin typeface="Times New Roman" panose="02020603050405020304" pitchFamily="18" charset="0"/>
                <a:cs typeface="Times New Roman" panose="02020603050405020304" pitchFamily="18" charset="0"/>
              </a:rPr>
              <a:t>exactly</a:t>
            </a:r>
            <a:r>
              <a:rPr lang="en-US" sz="2400" dirty="0">
                <a:latin typeface="Times New Roman" panose="02020603050405020304" pitchFamily="18" charset="0"/>
                <a:cs typeface="Times New Roman" panose="02020603050405020304" pitchFamily="18" charset="0"/>
              </a:rPr>
              <a:t> the same dynamical equations. Why?</a:t>
            </a:r>
          </a:p>
        </p:txBody>
      </p:sp>
      <p:sp>
        <p:nvSpPr>
          <p:cNvPr id="11" name="TextBox 10">
            <a:extLst>
              <a:ext uri="{FF2B5EF4-FFF2-40B4-BE49-F238E27FC236}">
                <a16:creationId xmlns:a16="http://schemas.microsoft.com/office/drawing/2014/main" id="{F9CE4C22-FB8B-1F3C-EC41-4180A011489F}"/>
              </a:ext>
            </a:extLst>
          </p:cNvPr>
          <p:cNvSpPr txBox="1"/>
          <p:nvPr/>
        </p:nvSpPr>
        <p:spPr>
          <a:xfrm>
            <a:off x="2011680" y="4722129"/>
            <a:ext cx="6121102"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It is possible to have fun doing historical research.</a:t>
            </a:r>
          </a:p>
        </p:txBody>
      </p:sp>
      <p:pic>
        <p:nvPicPr>
          <p:cNvPr id="12" name="Picture 11" descr="A blue gem on a white background&#10;&#10;AI-generated content may be incorrect.">
            <a:extLst>
              <a:ext uri="{FF2B5EF4-FFF2-40B4-BE49-F238E27FC236}">
                <a16:creationId xmlns:a16="http://schemas.microsoft.com/office/drawing/2014/main" id="{F996ADCF-535E-8C89-899E-4609EE63D56F}"/>
              </a:ext>
            </a:extLst>
          </p:cNvPr>
          <p:cNvPicPr>
            <a:picLocks noChangeAspect="1"/>
          </p:cNvPicPr>
          <p:nvPr/>
        </p:nvPicPr>
        <p:blipFill>
          <a:blip r:embed="rId2"/>
          <a:stretch>
            <a:fillRect/>
          </a:stretch>
        </p:blipFill>
        <p:spPr>
          <a:xfrm>
            <a:off x="338194" y="4589930"/>
            <a:ext cx="1379070" cy="1272988"/>
          </a:xfrm>
          <a:prstGeom prst="rect">
            <a:avLst/>
          </a:prstGeom>
        </p:spPr>
      </p:pic>
    </p:spTree>
    <p:extLst>
      <p:ext uri="{BB962C8B-B14F-4D97-AF65-F5344CB8AC3E}">
        <p14:creationId xmlns:p14="http://schemas.microsoft.com/office/powerpoint/2010/main" val="273361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9602-3A14-3387-C140-94C4E4DE2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B4AD9-D010-65D9-1737-6AE7029A8C88}"/>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5F750202-5270-5FB8-E7D5-DD6DE453E429}"/>
              </a:ext>
            </a:extLst>
          </p:cNvPr>
          <p:cNvSpPr>
            <a:spLocks noGrp="1"/>
          </p:cNvSpPr>
          <p:nvPr>
            <p:ph type="sldNum" sz="quarter" idx="12"/>
          </p:nvPr>
        </p:nvSpPr>
        <p:spPr/>
        <p:txBody>
          <a:bodyPr/>
          <a:lstStyle/>
          <a:p>
            <a:fld id="{B9304382-F642-5846-B397-678ADB7FD52A}" type="slidenum">
              <a:rPr lang="en-US" smtClean="0"/>
              <a:t>5</a:t>
            </a:fld>
            <a:endParaRPr lang="en-US"/>
          </a:p>
        </p:txBody>
      </p:sp>
      <p:pic>
        <p:nvPicPr>
          <p:cNvPr id="14" name="Picture 13">
            <a:extLst>
              <a:ext uri="{FF2B5EF4-FFF2-40B4-BE49-F238E27FC236}">
                <a16:creationId xmlns:a16="http://schemas.microsoft.com/office/drawing/2014/main" id="{B2109DD9-61A9-82BF-707C-03C5032C4852}"/>
              </a:ext>
            </a:extLst>
          </p:cNvPr>
          <p:cNvPicPr>
            <a:picLocks noChangeAspect="1"/>
          </p:cNvPicPr>
          <p:nvPr/>
        </p:nvPicPr>
        <p:blipFill>
          <a:blip r:embed="rId2"/>
          <a:stretch>
            <a:fillRect/>
          </a:stretch>
        </p:blipFill>
        <p:spPr>
          <a:xfrm>
            <a:off x="285750" y="115747"/>
            <a:ext cx="3904285" cy="6505515"/>
          </a:xfrm>
          <a:prstGeom prst="rect">
            <a:avLst/>
          </a:prstGeom>
          <a:effectLst>
            <a:outerShdw blurRad="50800" dist="38100" dir="2700000" algn="tl" rotWithShape="0">
              <a:prstClr val="black">
                <a:alpha val="40000"/>
              </a:prstClr>
            </a:outerShdw>
          </a:effectLst>
        </p:spPr>
      </p:pic>
      <p:sp>
        <p:nvSpPr>
          <p:cNvPr id="16" name="Content Placeholder 15">
            <a:extLst>
              <a:ext uri="{FF2B5EF4-FFF2-40B4-BE49-F238E27FC236}">
                <a16:creationId xmlns:a16="http://schemas.microsoft.com/office/drawing/2014/main" id="{7E6FC88A-3A22-23F1-5751-AAF7C83C436F}"/>
              </a:ext>
            </a:extLst>
          </p:cNvPr>
          <p:cNvSpPr>
            <a:spLocks noGrp="1"/>
          </p:cNvSpPr>
          <p:nvPr>
            <p:ph idx="1"/>
          </p:nvPr>
        </p:nvSpPr>
        <p:spPr/>
        <p:txBody>
          <a:bodyPr>
            <a:normAutofit fontScale="25000" lnSpcReduction="20000"/>
          </a:bodyPr>
          <a:lstStyle/>
          <a:p>
            <a:endParaRPr lang="en-US"/>
          </a:p>
        </p:txBody>
      </p:sp>
      <p:grpSp>
        <p:nvGrpSpPr>
          <p:cNvPr id="6" name="Group 5">
            <a:extLst>
              <a:ext uri="{FF2B5EF4-FFF2-40B4-BE49-F238E27FC236}">
                <a16:creationId xmlns:a16="http://schemas.microsoft.com/office/drawing/2014/main" id="{2359C939-6FF6-86B9-8C21-EFCFCB0E3AEC}"/>
              </a:ext>
            </a:extLst>
          </p:cNvPr>
          <p:cNvGrpSpPr/>
          <p:nvPr/>
        </p:nvGrpSpPr>
        <p:grpSpPr>
          <a:xfrm>
            <a:off x="628650" y="365126"/>
            <a:ext cx="8085044" cy="5693866"/>
            <a:chOff x="628650" y="365126"/>
            <a:chExt cx="8085044" cy="5693866"/>
          </a:xfrm>
        </p:grpSpPr>
        <p:sp>
          <p:nvSpPr>
            <p:cNvPr id="5" name="TextBox 4">
              <a:extLst>
                <a:ext uri="{FF2B5EF4-FFF2-40B4-BE49-F238E27FC236}">
                  <a16:creationId xmlns:a16="http://schemas.microsoft.com/office/drawing/2014/main" id="{6C4BCCB9-CBAF-AEFE-C076-F040DD68A681}"/>
                </a:ext>
              </a:extLst>
            </p:cNvPr>
            <p:cNvSpPr txBox="1"/>
            <p:nvPr/>
          </p:nvSpPr>
          <p:spPr>
            <a:xfrm>
              <a:off x="5143500" y="365126"/>
              <a:ext cx="3570194"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if this Matter was scattered, was but finite; the matter on the outside of this space would by its Gravity tend towards all the Matter on the inside, and by consequence fall down into the middle of the whole space, and there compose one great spherical Mass.”</a:t>
              </a:r>
            </a:p>
          </p:txBody>
        </p:sp>
        <p:sp>
          <p:nvSpPr>
            <p:cNvPr id="3" name="Freeform 2">
              <a:extLst>
                <a:ext uri="{FF2B5EF4-FFF2-40B4-BE49-F238E27FC236}">
                  <a16:creationId xmlns:a16="http://schemas.microsoft.com/office/drawing/2014/main" id="{7162F2D3-6F12-8EB9-8539-69E54CB7259C}"/>
                </a:ext>
              </a:extLst>
            </p:cNvPr>
            <p:cNvSpPr/>
            <p:nvPr/>
          </p:nvSpPr>
          <p:spPr>
            <a:xfrm flipV="1">
              <a:off x="628650" y="2819400"/>
              <a:ext cx="3200400" cy="1720568"/>
            </a:xfrm>
            <a:custGeom>
              <a:avLst/>
              <a:gdLst>
                <a:gd name="connsiteX0" fmla="*/ 87086 w 3200400"/>
                <a:gd name="connsiteY0" fmla="*/ 10885 h 1861457"/>
                <a:gd name="connsiteX1" fmla="*/ 87086 w 3200400"/>
                <a:gd name="connsiteY1" fmla="*/ 10885 h 1861457"/>
                <a:gd name="connsiteX2" fmla="*/ 185057 w 3200400"/>
                <a:gd name="connsiteY2" fmla="*/ 0 h 1861457"/>
                <a:gd name="connsiteX3" fmla="*/ 3200400 w 3200400"/>
                <a:gd name="connsiteY3" fmla="*/ 65314 h 1861457"/>
                <a:gd name="connsiteX4" fmla="*/ 3037114 w 3200400"/>
                <a:gd name="connsiteY4" fmla="*/ 1861457 h 1861457"/>
                <a:gd name="connsiteX5" fmla="*/ 0 w 3200400"/>
                <a:gd name="connsiteY5" fmla="*/ 1611085 h 1861457"/>
                <a:gd name="connsiteX6" fmla="*/ 87086 w 3200400"/>
                <a:gd name="connsiteY6" fmla="*/ 10885 h 18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1861457">
                  <a:moveTo>
                    <a:pt x="87086" y="10885"/>
                  </a:moveTo>
                  <a:lnTo>
                    <a:pt x="87086" y="10885"/>
                  </a:lnTo>
                  <a:lnTo>
                    <a:pt x="185057" y="0"/>
                  </a:lnTo>
                  <a:lnTo>
                    <a:pt x="3200400" y="65314"/>
                  </a:lnTo>
                  <a:lnTo>
                    <a:pt x="3037114" y="1861457"/>
                  </a:lnTo>
                  <a:lnTo>
                    <a:pt x="0" y="1611085"/>
                  </a:lnTo>
                  <a:lnTo>
                    <a:pt x="87086" y="10885"/>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60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22C7-DB27-EF35-DDC6-2A143597842B}"/>
              </a:ext>
            </a:extLst>
          </p:cNvPr>
          <p:cNvSpPr>
            <a:spLocks noGrp="1"/>
          </p:cNvSpPr>
          <p:nvPr>
            <p:ph type="title"/>
          </p:nvPr>
        </p:nvSpPr>
        <p:spPr>
          <a:xfrm>
            <a:off x="628650" y="365126"/>
            <a:ext cx="7886700" cy="734331"/>
          </a:xfrm>
        </p:spPr>
        <p:txBody>
          <a:bodyPr/>
          <a:lstStyle/>
          <a:p>
            <a:r>
              <a:rPr lang="en-US" dirty="0"/>
              <a:t>Newton’s finite mass case</a:t>
            </a:r>
          </a:p>
        </p:txBody>
      </p:sp>
      <p:sp>
        <p:nvSpPr>
          <p:cNvPr id="3" name="Content Placeholder 2">
            <a:extLst>
              <a:ext uri="{FF2B5EF4-FFF2-40B4-BE49-F238E27FC236}">
                <a16:creationId xmlns:a16="http://schemas.microsoft.com/office/drawing/2014/main" id="{B5CA1CDE-98C9-A265-07B9-53F89ED07CD8}"/>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9C71EF4F-0795-8652-DD2B-E745E120D22D}"/>
              </a:ext>
            </a:extLst>
          </p:cNvPr>
          <p:cNvSpPr>
            <a:spLocks noGrp="1"/>
          </p:cNvSpPr>
          <p:nvPr>
            <p:ph type="sldNum" sz="quarter" idx="12"/>
          </p:nvPr>
        </p:nvSpPr>
        <p:spPr/>
        <p:txBody>
          <a:bodyPr/>
          <a:lstStyle/>
          <a:p>
            <a:fld id="{B9304382-F642-5846-B397-678ADB7FD52A}" type="slidenum">
              <a:rPr lang="en-US" smtClean="0"/>
              <a:t>6</a:t>
            </a:fld>
            <a:endParaRPr lang="en-US"/>
          </a:p>
        </p:txBody>
      </p:sp>
      <p:sp>
        <p:nvSpPr>
          <p:cNvPr id="5" name="Rectangle 4">
            <a:extLst>
              <a:ext uri="{FF2B5EF4-FFF2-40B4-BE49-F238E27FC236}">
                <a16:creationId xmlns:a16="http://schemas.microsoft.com/office/drawing/2014/main" id="{5143489F-7247-F3BE-E02F-A9C30F6D4603}"/>
              </a:ext>
            </a:extLst>
          </p:cNvPr>
          <p:cNvSpPr/>
          <p:nvPr/>
        </p:nvSpPr>
        <p:spPr>
          <a:xfrm>
            <a:off x="628650" y="1589314"/>
            <a:ext cx="7886700" cy="4724400"/>
          </a:xfrm>
          <a:prstGeom prst="rect">
            <a:avLst/>
          </a:prstGeom>
          <a:solidFill>
            <a:srgbClr val="EB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36027A3-07E0-B759-ADAE-85D0DF2E86F2}"/>
              </a:ext>
            </a:extLst>
          </p:cNvPr>
          <p:cNvSpPr/>
          <p:nvPr/>
        </p:nvSpPr>
        <p:spPr>
          <a:xfrm>
            <a:off x="2122714" y="1676400"/>
            <a:ext cx="4550228" cy="4550228"/>
          </a:xfrm>
          <a:prstGeom prst="ellipse">
            <a:avLst/>
          </a:prstGeom>
          <a:solidFill>
            <a:srgbClr val="DC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B1836C-6C35-DD7E-0C44-2E9400AD5D1C}"/>
              </a:ext>
            </a:extLst>
          </p:cNvPr>
          <p:cNvSpPr/>
          <p:nvPr/>
        </p:nvSpPr>
        <p:spPr>
          <a:xfrm>
            <a:off x="2334986" y="1888671"/>
            <a:ext cx="4125685" cy="4125685"/>
          </a:xfrm>
          <a:prstGeom prst="ellipse">
            <a:avLst/>
          </a:prstGeom>
          <a:solidFill>
            <a:srgbClr val="A0C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B4B1DE-11F4-FC54-AE01-31ED64FCB723}"/>
              </a:ext>
            </a:extLst>
          </p:cNvPr>
          <p:cNvSpPr/>
          <p:nvPr/>
        </p:nvSpPr>
        <p:spPr>
          <a:xfrm>
            <a:off x="2658836" y="2188027"/>
            <a:ext cx="3477985" cy="3477985"/>
          </a:xfrm>
          <a:prstGeom prst="ellipse">
            <a:avLst/>
          </a:prstGeom>
          <a:solidFill>
            <a:srgbClr val="95A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134D304-51F9-8368-229C-51C263EAE837}"/>
              </a:ext>
            </a:extLst>
          </p:cNvPr>
          <p:cNvSpPr/>
          <p:nvPr/>
        </p:nvSpPr>
        <p:spPr>
          <a:xfrm>
            <a:off x="3187814" y="2775857"/>
            <a:ext cx="2420029" cy="2380570"/>
          </a:xfrm>
          <a:prstGeom prst="ellipse">
            <a:avLst/>
          </a:prstGeom>
          <a:solidFill>
            <a:srgbClr val="649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50A5A7-A219-2371-8664-7E34650912EC}"/>
              </a:ext>
            </a:extLst>
          </p:cNvPr>
          <p:cNvSpPr/>
          <p:nvPr/>
        </p:nvSpPr>
        <p:spPr>
          <a:xfrm>
            <a:off x="4208691" y="3649438"/>
            <a:ext cx="378275" cy="378275"/>
          </a:xfrm>
          <a:prstGeom prst="ellipse">
            <a:avLst/>
          </a:prstGeom>
          <a:solidFill>
            <a:srgbClr val="467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81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9FFB-6CAB-E1D7-2506-1760CEE53E65}"/>
              </a:ext>
            </a:extLst>
          </p:cNvPr>
          <p:cNvSpPr>
            <a:spLocks noGrp="1"/>
          </p:cNvSpPr>
          <p:nvPr>
            <p:ph type="title"/>
          </p:nvPr>
        </p:nvSpPr>
        <p:spPr>
          <a:xfrm>
            <a:off x="309828" y="389840"/>
            <a:ext cx="4190485" cy="1325563"/>
          </a:xfrm>
        </p:spPr>
        <p:txBody>
          <a:bodyPr/>
          <a:lstStyle/>
          <a:p>
            <a:pPr algn="r"/>
            <a:r>
              <a:rPr lang="en-US" dirty="0"/>
              <a:t>What Newton, Kant, … missed:</a:t>
            </a:r>
          </a:p>
        </p:txBody>
      </p:sp>
      <p:sp>
        <p:nvSpPr>
          <p:cNvPr id="3" name="Content Placeholder 2">
            <a:extLst>
              <a:ext uri="{FF2B5EF4-FFF2-40B4-BE49-F238E27FC236}">
                <a16:creationId xmlns:a16="http://schemas.microsoft.com/office/drawing/2014/main" id="{A4349927-4297-6FDC-3972-76B48BC37B8D}"/>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B882C917-B73F-0F0F-B8B8-1C68661D4C2F}"/>
              </a:ext>
            </a:extLst>
          </p:cNvPr>
          <p:cNvSpPr>
            <a:spLocks noGrp="1"/>
          </p:cNvSpPr>
          <p:nvPr>
            <p:ph type="sldNum" sz="quarter" idx="12"/>
          </p:nvPr>
        </p:nvSpPr>
        <p:spPr/>
        <p:txBody>
          <a:bodyPr/>
          <a:lstStyle/>
          <a:p>
            <a:fld id="{B9304382-F642-5846-B397-678ADB7FD52A}" type="slidenum">
              <a:rPr lang="en-US" smtClean="0"/>
              <a:t>7</a:t>
            </a:fld>
            <a:endParaRPr lang="en-US"/>
          </a:p>
        </p:txBody>
      </p:sp>
      <p:sp>
        <p:nvSpPr>
          <p:cNvPr id="5" name="TextBox 4">
            <a:extLst>
              <a:ext uri="{FF2B5EF4-FFF2-40B4-BE49-F238E27FC236}">
                <a16:creationId xmlns:a16="http://schemas.microsoft.com/office/drawing/2014/main" id="{2962C803-E7A5-B43A-A380-F48BB9AC3054}"/>
              </a:ext>
            </a:extLst>
          </p:cNvPr>
          <p:cNvSpPr txBox="1"/>
          <p:nvPr/>
        </p:nvSpPr>
        <p:spPr>
          <a:xfrm>
            <a:off x="4735090" y="447714"/>
            <a:ext cx="4324866"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Newtonian mechanics admits then same collapse for an infinite, uniform matter distribution</a:t>
            </a:r>
          </a:p>
        </p:txBody>
      </p:sp>
      <p:grpSp>
        <p:nvGrpSpPr>
          <p:cNvPr id="14" name="Group 13">
            <a:extLst>
              <a:ext uri="{FF2B5EF4-FFF2-40B4-BE49-F238E27FC236}">
                <a16:creationId xmlns:a16="http://schemas.microsoft.com/office/drawing/2014/main" id="{093C80B8-C3D3-D017-7344-C4AD480709A4}"/>
              </a:ext>
            </a:extLst>
          </p:cNvPr>
          <p:cNvGrpSpPr/>
          <p:nvPr/>
        </p:nvGrpSpPr>
        <p:grpSpPr>
          <a:xfrm>
            <a:off x="309828" y="2044275"/>
            <a:ext cx="7661189" cy="4164227"/>
            <a:chOff x="309828" y="2044275"/>
            <a:chExt cx="7661189" cy="4164227"/>
          </a:xfrm>
        </p:grpSpPr>
        <p:sp>
          <p:nvSpPr>
            <p:cNvPr id="6" name="Rectangle 5">
              <a:extLst>
                <a:ext uri="{FF2B5EF4-FFF2-40B4-BE49-F238E27FC236}">
                  <a16:creationId xmlns:a16="http://schemas.microsoft.com/office/drawing/2014/main" id="{7A7F2F12-6AC5-5651-A8CB-56B71A94C69B}"/>
                </a:ext>
              </a:extLst>
            </p:cNvPr>
            <p:cNvSpPr/>
            <p:nvPr/>
          </p:nvSpPr>
          <p:spPr>
            <a:xfrm>
              <a:off x="309828" y="2044275"/>
              <a:ext cx="7661189" cy="4164227"/>
            </a:xfrm>
            <a:prstGeom prst="rect">
              <a:avLst/>
            </a:prstGeom>
            <a:solidFill>
              <a:srgbClr val="A0C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a:extLst>
                <a:ext uri="{FF2B5EF4-FFF2-40B4-BE49-F238E27FC236}">
                  <a16:creationId xmlns:a16="http://schemas.microsoft.com/office/drawing/2014/main" id="{6A463374-525A-A38D-98AB-0142B90C2255}"/>
                </a:ext>
              </a:extLst>
            </p:cNvPr>
            <p:cNvSpPr/>
            <p:nvPr/>
          </p:nvSpPr>
          <p:spPr>
            <a:xfrm>
              <a:off x="1492717" y="2044275"/>
              <a:ext cx="1433383" cy="4164227"/>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a:extLst>
                <a:ext uri="{FF2B5EF4-FFF2-40B4-BE49-F238E27FC236}">
                  <a16:creationId xmlns:a16="http://schemas.microsoft.com/office/drawing/2014/main" id="{692694D8-7837-7308-9662-7518966EED5E}"/>
                </a:ext>
              </a:extLst>
            </p:cNvPr>
            <p:cNvSpPr/>
            <p:nvPr/>
          </p:nvSpPr>
          <p:spPr>
            <a:xfrm rot="10800000">
              <a:off x="5224457" y="2044275"/>
              <a:ext cx="1433383" cy="4164227"/>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AE0DC0E6-12E4-1CE0-C792-8DBE801639BA}"/>
              </a:ext>
            </a:extLst>
          </p:cNvPr>
          <p:cNvGrpSpPr/>
          <p:nvPr/>
        </p:nvGrpSpPr>
        <p:grpSpPr>
          <a:xfrm>
            <a:off x="318892" y="2052015"/>
            <a:ext cx="7661189" cy="4164227"/>
            <a:chOff x="309828" y="2987508"/>
            <a:chExt cx="7661189" cy="4164227"/>
          </a:xfrm>
        </p:grpSpPr>
        <p:sp>
          <p:nvSpPr>
            <p:cNvPr id="16" name="Rectangle 15">
              <a:extLst>
                <a:ext uri="{FF2B5EF4-FFF2-40B4-BE49-F238E27FC236}">
                  <a16:creationId xmlns:a16="http://schemas.microsoft.com/office/drawing/2014/main" id="{6E2B1DF5-0151-F60D-AC93-BEDA0941E991}"/>
                </a:ext>
              </a:extLst>
            </p:cNvPr>
            <p:cNvSpPr/>
            <p:nvPr/>
          </p:nvSpPr>
          <p:spPr>
            <a:xfrm>
              <a:off x="309828" y="2987508"/>
              <a:ext cx="7661189" cy="4164227"/>
            </a:xfrm>
            <a:prstGeom prst="rect">
              <a:avLst/>
            </a:prstGeom>
            <a:solidFill>
              <a:srgbClr val="95B4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84DA8C1-C44B-EDE5-DA36-E54502C31E10}"/>
                </a:ext>
              </a:extLst>
            </p:cNvPr>
            <p:cNvGrpSpPr/>
            <p:nvPr/>
          </p:nvGrpSpPr>
          <p:grpSpPr>
            <a:xfrm>
              <a:off x="641781" y="2987508"/>
              <a:ext cx="2842053" cy="4164227"/>
              <a:chOff x="641781" y="2987508"/>
              <a:chExt cx="2842053" cy="4164227"/>
            </a:xfrm>
          </p:grpSpPr>
          <p:sp>
            <p:nvSpPr>
              <p:cNvPr id="17" name="Moon 16">
                <a:extLst>
                  <a:ext uri="{FF2B5EF4-FFF2-40B4-BE49-F238E27FC236}">
                    <a16:creationId xmlns:a16="http://schemas.microsoft.com/office/drawing/2014/main" id="{90DFF5B4-89E9-C03D-4CE8-7FCDA349C52C}"/>
                  </a:ext>
                </a:extLst>
              </p:cNvPr>
              <p:cNvSpPr/>
              <p:nvPr/>
            </p:nvSpPr>
            <p:spPr>
              <a:xfrm>
                <a:off x="2050451" y="2987508"/>
                <a:ext cx="1433383" cy="4164227"/>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C9013252-294A-8857-BA5D-F4F75A6ED8B2}"/>
                  </a:ext>
                </a:extLst>
              </p:cNvPr>
              <p:cNvSpPr/>
              <p:nvPr/>
            </p:nvSpPr>
            <p:spPr>
              <a:xfrm>
                <a:off x="641781" y="2987508"/>
                <a:ext cx="1026381" cy="4164227"/>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7EC54C0-6BFC-E30B-83AB-56266175CB2E}"/>
                </a:ext>
              </a:extLst>
            </p:cNvPr>
            <p:cNvGrpSpPr/>
            <p:nvPr/>
          </p:nvGrpSpPr>
          <p:grpSpPr>
            <a:xfrm rot="10800000">
              <a:off x="4731181" y="2987508"/>
              <a:ext cx="2842053" cy="4164227"/>
              <a:chOff x="641781" y="2987508"/>
              <a:chExt cx="2842053" cy="4164227"/>
            </a:xfrm>
          </p:grpSpPr>
          <p:sp>
            <p:nvSpPr>
              <p:cNvPr id="26" name="Moon 25">
                <a:extLst>
                  <a:ext uri="{FF2B5EF4-FFF2-40B4-BE49-F238E27FC236}">
                    <a16:creationId xmlns:a16="http://schemas.microsoft.com/office/drawing/2014/main" id="{976825D3-6472-F30B-F7E4-2C10168F64C6}"/>
                  </a:ext>
                </a:extLst>
              </p:cNvPr>
              <p:cNvSpPr/>
              <p:nvPr/>
            </p:nvSpPr>
            <p:spPr>
              <a:xfrm>
                <a:off x="2050451" y="2987508"/>
                <a:ext cx="1433383" cy="4164227"/>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E74F5F22-C119-494F-E62D-75DA5EC86522}"/>
                  </a:ext>
                </a:extLst>
              </p:cNvPr>
              <p:cNvSpPr/>
              <p:nvPr/>
            </p:nvSpPr>
            <p:spPr>
              <a:xfrm>
                <a:off x="641781" y="2987508"/>
                <a:ext cx="1026381" cy="4164227"/>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47">
            <a:extLst>
              <a:ext uri="{FF2B5EF4-FFF2-40B4-BE49-F238E27FC236}">
                <a16:creationId xmlns:a16="http://schemas.microsoft.com/office/drawing/2014/main" id="{0233E3B4-6D7E-19CF-A250-C215FFB7DF96}"/>
              </a:ext>
            </a:extLst>
          </p:cNvPr>
          <p:cNvGrpSpPr/>
          <p:nvPr/>
        </p:nvGrpSpPr>
        <p:grpSpPr>
          <a:xfrm>
            <a:off x="300764" y="2046891"/>
            <a:ext cx="7661189" cy="4164228"/>
            <a:chOff x="309827" y="3238075"/>
            <a:chExt cx="7661189" cy="4164228"/>
          </a:xfrm>
        </p:grpSpPr>
        <p:sp>
          <p:nvSpPr>
            <p:cNvPr id="30" name="Rectangle 29">
              <a:extLst>
                <a:ext uri="{FF2B5EF4-FFF2-40B4-BE49-F238E27FC236}">
                  <a16:creationId xmlns:a16="http://schemas.microsoft.com/office/drawing/2014/main" id="{72406255-70B9-075B-A787-B122C7C47673}"/>
                </a:ext>
              </a:extLst>
            </p:cNvPr>
            <p:cNvSpPr/>
            <p:nvPr/>
          </p:nvSpPr>
          <p:spPr>
            <a:xfrm>
              <a:off x="309827" y="3238075"/>
              <a:ext cx="7661189" cy="4164227"/>
            </a:xfrm>
            <a:prstGeom prst="rect">
              <a:avLst/>
            </a:prstGeom>
            <a:solidFill>
              <a:srgbClr val="649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AFFE519B-9384-B271-180B-BA0794A147F2}"/>
                </a:ext>
              </a:extLst>
            </p:cNvPr>
            <p:cNvSpPr/>
            <p:nvPr/>
          </p:nvSpPr>
          <p:spPr>
            <a:xfrm>
              <a:off x="1592607" y="3419423"/>
              <a:ext cx="1433383" cy="3801533"/>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BC8ABABD-4767-9B04-1D17-8F275E2F1609}"/>
                </a:ext>
              </a:extLst>
            </p:cNvPr>
            <p:cNvSpPr/>
            <p:nvPr/>
          </p:nvSpPr>
          <p:spPr>
            <a:xfrm>
              <a:off x="752263" y="3238076"/>
              <a:ext cx="1026381" cy="4164227"/>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a:extLst>
                <a:ext uri="{FF2B5EF4-FFF2-40B4-BE49-F238E27FC236}">
                  <a16:creationId xmlns:a16="http://schemas.microsoft.com/office/drawing/2014/main" id="{3C27142D-C11F-5313-584E-8887EFC607F3}"/>
                </a:ext>
              </a:extLst>
            </p:cNvPr>
            <p:cNvSpPr/>
            <p:nvPr/>
          </p:nvSpPr>
          <p:spPr>
            <a:xfrm>
              <a:off x="2628706" y="3692049"/>
              <a:ext cx="1433383" cy="3256281"/>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a:extLst>
                <a:ext uri="{FF2B5EF4-FFF2-40B4-BE49-F238E27FC236}">
                  <a16:creationId xmlns:a16="http://schemas.microsoft.com/office/drawing/2014/main" id="{0DA787DB-2E62-FA25-651C-EDF8524F56F5}"/>
                </a:ext>
              </a:extLst>
            </p:cNvPr>
            <p:cNvSpPr/>
            <p:nvPr/>
          </p:nvSpPr>
          <p:spPr>
            <a:xfrm rot="10800000">
              <a:off x="5369995" y="3419422"/>
              <a:ext cx="1433383" cy="3801533"/>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a:extLst>
                <a:ext uri="{FF2B5EF4-FFF2-40B4-BE49-F238E27FC236}">
                  <a16:creationId xmlns:a16="http://schemas.microsoft.com/office/drawing/2014/main" id="{94A8ED5A-F66B-D234-AE32-2653845ABDE5}"/>
                </a:ext>
              </a:extLst>
            </p:cNvPr>
            <p:cNvSpPr/>
            <p:nvPr/>
          </p:nvSpPr>
          <p:spPr>
            <a:xfrm rot="10800000">
              <a:off x="6617341" y="3238075"/>
              <a:ext cx="1026381" cy="4164227"/>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a:extLst>
                <a:ext uri="{FF2B5EF4-FFF2-40B4-BE49-F238E27FC236}">
                  <a16:creationId xmlns:a16="http://schemas.microsoft.com/office/drawing/2014/main" id="{C91D6DBD-E7E5-835F-8DAC-1C70D5D89F71}"/>
                </a:ext>
              </a:extLst>
            </p:cNvPr>
            <p:cNvSpPr/>
            <p:nvPr/>
          </p:nvSpPr>
          <p:spPr>
            <a:xfrm rot="10800000">
              <a:off x="4333896" y="3692048"/>
              <a:ext cx="1433383" cy="3256281"/>
            </a:xfrm>
            <a:prstGeom prst="moon">
              <a:avLst>
                <a:gd name="adj" fmla="val 2688"/>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4F36785A-8280-88A0-6BE2-773954870EA5}"/>
              </a:ext>
            </a:extLst>
          </p:cNvPr>
          <p:cNvGrpSpPr/>
          <p:nvPr/>
        </p:nvGrpSpPr>
        <p:grpSpPr>
          <a:xfrm>
            <a:off x="300764" y="2031947"/>
            <a:ext cx="7661189" cy="4164227"/>
            <a:chOff x="475773" y="3143419"/>
            <a:chExt cx="7661189" cy="4164227"/>
          </a:xfrm>
        </p:grpSpPr>
        <p:sp>
          <p:nvSpPr>
            <p:cNvPr id="50" name="Rectangle 49">
              <a:extLst>
                <a:ext uri="{FF2B5EF4-FFF2-40B4-BE49-F238E27FC236}">
                  <a16:creationId xmlns:a16="http://schemas.microsoft.com/office/drawing/2014/main" id="{F6D7AF64-6BA0-5BDA-D579-E1304AD619E9}"/>
                </a:ext>
              </a:extLst>
            </p:cNvPr>
            <p:cNvSpPr/>
            <p:nvPr/>
          </p:nvSpPr>
          <p:spPr>
            <a:xfrm>
              <a:off x="475773" y="3143419"/>
              <a:ext cx="7661189" cy="4164227"/>
            </a:xfrm>
            <a:prstGeom prst="rect">
              <a:avLst/>
            </a:prstGeom>
            <a:solidFill>
              <a:srgbClr val="467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a:extLst>
                <a:ext uri="{FF2B5EF4-FFF2-40B4-BE49-F238E27FC236}">
                  <a16:creationId xmlns:a16="http://schemas.microsoft.com/office/drawing/2014/main" id="{EB5BA4A9-6DD4-1E01-2B12-A90348332E76}"/>
                </a:ext>
              </a:extLst>
            </p:cNvPr>
            <p:cNvSpPr/>
            <p:nvPr/>
          </p:nvSpPr>
          <p:spPr>
            <a:xfrm>
              <a:off x="2126745" y="3797842"/>
              <a:ext cx="1433383" cy="2855382"/>
            </a:xfrm>
            <a:prstGeom prst="moon">
              <a:avLst>
                <a:gd name="adj" fmla="val 2688"/>
              </a:avLst>
            </a:prstGeom>
            <a:solidFill>
              <a:srgbClr val="1A4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a:extLst>
                <a:ext uri="{FF2B5EF4-FFF2-40B4-BE49-F238E27FC236}">
                  <a16:creationId xmlns:a16="http://schemas.microsoft.com/office/drawing/2014/main" id="{0840E932-368E-5770-A65B-FBD3BB84DC08}"/>
                </a:ext>
              </a:extLst>
            </p:cNvPr>
            <p:cNvSpPr/>
            <p:nvPr/>
          </p:nvSpPr>
          <p:spPr>
            <a:xfrm>
              <a:off x="1513182" y="3484033"/>
              <a:ext cx="1026381" cy="3483001"/>
            </a:xfrm>
            <a:prstGeom prst="moon">
              <a:avLst>
                <a:gd name="adj" fmla="val 2688"/>
              </a:avLst>
            </a:prstGeom>
            <a:solidFill>
              <a:srgbClr val="1A4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41A1BC35-6EA8-F389-30DE-33873A1A3A95}"/>
                </a:ext>
              </a:extLst>
            </p:cNvPr>
            <p:cNvSpPr/>
            <p:nvPr/>
          </p:nvSpPr>
          <p:spPr>
            <a:xfrm>
              <a:off x="2757218" y="4236336"/>
              <a:ext cx="1433383" cy="1978395"/>
            </a:xfrm>
            <a:prstGeom prst="moon">
              <a:avLst>
                <a:gd name="adj" fmla="val 2688"/>
              </a:avLst>
            </a:prstGeom>
            <a:solidFill>
              <a:srgbClr val="1A4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a:extLst>
                <a:ext uri="{FF2B5EF4-FFF2-40B4-BE49-F238E27FC236}">
                  <a16:creationId xmlns:a16="http://schemas.microsoft.com/office/drawing/2014/main" id="{EA2910BA-B045-B7F5-3370-733A4B676184}"/>
                </a:ext>
              </a:extLst>
            </p:cNvPr>
            <p:cNvSpPr/>
            <p:nvPr/>
          </p:nvSpPr>
          <p:spPr>
            <a:xfrm>
              <a:off x="894302" y="3246410"/>
              <a:ext cx="1026381" cy="3958247"/>
            </a:xfrm>
            <a:prstGeom prst="moon">
              <a:avLst>
                <a:gd name="adj" fmla="val 2688"/>
              </a:avLst>
            </a:prstGeom>
            <a:solidFill>
              <a:srgbClr val="1A4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a:extLst>
                <a:ext uri="{FF2B5EF4-FFF2-40B4-BE49-F238E27FC236}">
                  <a16:creationId xmlns:a16="http://schemas.microsoft.com/office/drawing/2014/main" id="{258C30F6-E973-1E40-09B0-0955EC8F0C11}"/>
                </a:ext>
              </a:extLst>
            </p:cNvPr>
            <p:cNvSpPr/>
            <p:nvPr/>
          </p:nvSpPr>
          <p:spPr>
            <a:xfrm rot="10800000">
              <a:off x="4936842" y="3797842"/>
              <a:ext cx="1433383" cy="2855382"/>
            </a:xfrm>
            <a:prstGeom prst="moon">
              <a:avLst>
                <a:gd name="adj" fmla="val 2688"/>
              </a:avLst>
            </a:prstGeom>
            <a:solidFill>
              <a:srgbClr val="1A4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D4DFC8B2-4188-8925-2D91-B63CA1D328C1}"/>
                </a:ext>
              </a:extLst>
            </p:cNvPr>
            <p:cNvSpPr/>
            <p:nvPr/>
          </p:nvSpPr>
          <p:spPr>
            <a:xfrm rot="10800000">
              <a:off x="5957407" y="3484032"/>
              <a:ext cx="1026381" cy="3483001"/>
            </a:xfrm>
            <a:prstGeom prst="moon">
              <a:avLst>
                <a:gd name="adj" fmla="val 2688"/>
              </a:avLst>
            </a:prstGeom>
            <a:solidFill>
              <a:srgbClr val="1A4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59C99494-4747-C587-EF1A-90E47A122CB1}"/>
                </a:ext>
              </a:extLst>
            </p:cNvPr>
            <p:cNvSpPr/>
            <p:nvPr/>
          </p:nvSpPr>
          <p:spPr>
            <a:xfrm rot="10800000">
              <a:off x="4306369" y="4236335"/>
              <a:ext cx="1433383" cy="1978395"/>
            </a:xfrm>
            <a:prstGeom prst="moon">
              <a:avLst>
                <a:gd name="adj" fmla="val 2688"/>
              </a:avLst>
            </a:prstGeom>
            <a:solidFill>
              <a:srgbClr val="1A4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a:extLst>
                <a:ext uri="{FF2B5EF4-FFF2-40B4-BE49-F238E27FC236}">
                  <a16:creationId xmlns:a16="http://schemas.microsoft.com/office/drawing/2014/main" id="{FA19F1E9-86F3-3AD8-A427-2DF26CD27DAA}"/>
                </a:ext>
              </a:extLst>
            </p:cNvPr>
            <p:cNvSpPr/>
            <p:nvPr/>
          </p:nvSpPr>
          <p:spPr>
            <a:xfrm rot="10800000">
              <a:off x="6576287" y="3246409"/>
              <a:ext cx="1026381" cy="3958247"/>
            </a:xfrm>
            <a:prstGeom prst="moon">
              <a:avLst>
                <a:gd name="adj" fmla="val 2688"/>
              </a:avLst>
            </a:prstGeom>
            <a:solidFill>
              <a:srgbClr val="1A47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72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8"/>
                                        </p:tgtEl>
                                      </p:cBhvr>
                                    </p:animEffect>
                                    <p:set>
                                      <p:cBhvr>
                                        <p:cTn id="27" dur="1" fill="hold">
                                          <p:stCondLst>
                                            <p:cond delay="499"/>
                                          </p:stCondLst>
                                        </p:cTn>
                                        <p:tgtEl>
                                          <p:spTgt spid="4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572D4EF-4CE9-D8F7-06A5-63EBBDF4165B}"/>
              </a:ext>
            </a:extLst>
          </p:cNvPr>
          <p:cNvSpPr/>
          <p:nvPr/>
        </p:nvSpPr>
        <p:spPr>
          <a:xfrm>
            <a:off x="2951629" y="409856"/>
            <a:ext cx="4948518" cy="5264524"/>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F74BC-3A5C-D7F3-6973-D4ABFEF47550}"/>
              </a:ext>
            </a:extLst>
          </p:cNvPr>
          <p:cNvSpPr>
            <a:spLocks noGrp="1"/>
          </p:cNvSpPr>
          <p:nvPr>
            <p:ph type="title"/>
          </p:nvPr>
        </p:nvSpPr>
        <p:spPr>
          <a:xfrm>
            <a:off x="1553135" y="1716555"/>
            <a:ext cx="4514850" cy="2311159"/>
          </a:xfrm>
        </p:spPr>
        <p:txBody>
          <a:bodyPr>
            <a:normAutofit/>
          </a:bodyPr>
          <a:lstStyle/>
          <a:p>
            <a:pPr algn="r"/>
            <a:r>
              <a:rPr lang="en-US" sz="6700" dirty="0"/>
              <a:t>What changed?</a:t>
            </a:r>
            <a:endParaRPr lang="en-US" dirty="0"/>
          </a:p>
        </p:txBody>
      </p:sp>
      <p:sp>
        <p:nvSpPr>
          <p:cNvPr id="3" name="Content Placeholder 2">
            <a:extLst>
              <a:ext uri="{FF2B5EF4-FFF2-40B4-BE49-F238E27FC236}">
                <a16:creationId xmlns:a16="http://schemas.microsoft.com/office/drawing/2014/main" id="{A9F9CCA3-576D-9DBE-788D-4E4F335DAEEE}"/>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19E23BE2-4379-E86F-2826-C21FF85957A0}"/>
              </a:ext>
            </a:extLst>
          </p:cNvPr>
          <p:cNvSpPr>
            <a:spLocks noGrp="1"/>
          </p:cNvSpPr>
          <p:nvPr>
            <p:ph type="sldNum" sz="quarter" idx="12"/>
          </p:nvPr>
        </p:nvSpPr>
        <p:spPr/>
        <p:txBody>
          <a:bodyPr/>
          <a:lstStyle/>
          <a:p>
            <a:fld id="{B9304382-F642-5846-B397-678ADB7FD52A}" type="slidenum">
              <a:rPr lang="en-US" smtClean="0"/>
              <a:t>8</a:t>
            </a:fld>
            <a:endParaRPr lang="en-US"/>
          </a:p>
        </p:txBody>
      </p:sp>
    </p:spTree>
    <p:extLst>
      <p:ext uri="{BB962C8B-B14F-4D97-AF65-F5344CB8AC3E}">
        <p14:creationId xmlns:p14="http://schemas.microsoft.com/office/powerpoint/2010/main" val="405945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F87D-B9F5-E5E0-037C-548FA594C65C}"/>
              </a:ext>
            </a:extLst>
          </p:cNvPr>
          <p:cNvSpPr>
            <a:spLocks noGrp="1"/>
          </p:cNvSpPr>
          <p:nvPr>
            <p:ph type="title"/>
          </p:nvPr>
        </p:nvSpPr>
        <p:spPr>
          <a:xfrm>
            <a:off x="628650" y="365126"/>
            <a:ext cx="7886700" cy="693207"/>
          </a:xfrm>
        </p:spPr>
        <p:txBody>
          <a:bodyPr>
            <a:normAutofit fontScale="90000"/>
          </a:bodyPr>
          <a:lstStyle/>
          <a:p>
            <a:r>
              <a:rPr lang="en-US" dirty="0"/>
              <a:t>Edwin Hubble, 1929</a:t>
            </a:r>
          </a:p>
        </p:txBody>
      </p:sp>
      <p:sp>
        <p:nvSpPr>
          <p:cNvPr id="3" name="Content Placeholder 2">
            <a:extLst>
              <a:ext uri="{FF2B5EF4-FFF2-40B4-BE49-F238E27FC236}">
                <a16:creationId xmlns:a16="http://schemas.microsoft.com/office/drawing/2014/main" id="{CFF16FDB-4250-E1E7-1EEE-DFCF343C8D52}"/>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760936F2-EC2E-009D-390E-A944259BC0A9}"/>
              </a:ext>
            </a:extLst>
          </p:cNvPr>
          <p:cNvSpPr>
            <a:spLocks noGrp="1"/>
          </p:cNvSpPr>
          <p:nvPr>
            <p:ph type="sldNum" sz="quarter" idx="12"/>
          </p:nvPr>
        </p:nvSpPr>
        <p:spPr/>
        <p:txBody>
          <a:bodyPr/>
          <a:lstStyle/>
          <a:p>
            <a:fld id="{B9304382-F642-5846-B397-678ADB7FD52A}" type="slidenum">
              <a:rPr lang="en-US" smtClean="0"/>
              <a:t>9</a:t>
            </a:fld>
            <a:endParaRPr lang="en-US"/>
          </a:p>
        </p:txBody>
      </p:sp>
      <p:pic>
        <p:nvPicPr>
          <p:cNvPr id="8" name="Picture 7">
            <a:extLst>
              <a:ext uri="{FF2B5EF4-FFF2-40B4-BE49-F238E27FC236}">
                <a16:creationId xmlns:a16="http://schemas.microsoft.com/office/drawing/2014/main" id="{2EB88D65-7722-BC22-D8FF-C624E388ED9E}"/>
              </a:ext>
            </a:extLst>
          </p:cNvPr>
          <p:cNvPicPr>
            <a:picLocks noChangeAspect="1"/>
          </p:cNvPicPr>
          <p:nvPr/>
        </p:nvPicPr>
        <p:blipFill>
          <a:blip r:embed="rId2"/>
          <a:stretch>
            <a:fillRect/>
          </a:stretch>
        </p:blipFill>
        <p:spPr>
          <a:xfrm>
            <a:off x="796805" y="1264707"/>
            <a:ext cx="3432952" cy="3758706"/>
          </a:xfrm>
          <a:prstGeom prst="rect">
            <a:avLst/>
          </a:prstGeom>
        </p:spPr>
      </p:pic>
      <p:sp>
        <p:nvSpPr>
          <p:cNvPr id="9" name="TextBox 8">
            <a:extLst>
              <a:ext uri="{FF2B5EF4-FFF2-40B4-BE49-F238E27FC236}">
                <a16:creationId xmlns:a16="http://schemas.microsoft.com/office/drawing/2014/main" id="{453A6BAD-3226-C55A-FE2A-305B2B0A4EEC}"/>
              </a:ext>
            </a:extLst>
          </p:cNvPr>
          <p:cNvSpPr txBox="1"/>
          <p:nvPr/>
        </p:nvSpPr>
        <p:spPr>
          <a:xfrm>
            <a:off x="5547871" y="412002"/>
            <a:ext cx="2967479" cy="646331"/>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Recession of the nebulae.</a:t>
            </a:r>
          </a:p>
          <a:p>
            <a:pPr algn="l"/>
            <a:r>
              <a:rPr lang="en-US" dirty="0">
                <a:latin typeface="Times New Roman" panose="02020603050405020304" pitchFamily="18" charset="0"/>
                <a:cs typeface="Times New Roman" panose="02020603050405020304" pitchFamily="18" charset="0"/>
              </a:rPr>
              <a:t>Cosmology becomes dynamic</a:t>
            </a:r>
          </a:p>
        </p:txBody>
      </p:sp>
      <p:pic>
        <p:nvPicPr>
          <p:cNvPr id="13" name="Picture 12">
            <a:extLst>
              <a:ext uri="{FF2B5EF4-FFF2-40B4-BE49-F238E27FC236}">
                <a16:creationId xmlns:a16="http://schemas.microsoft.com/office/drawing/2014/main" id="{500AC073-301A-D386-79BB-BFEFBDEC40CF}"/>
              </a:ext>
            </a:extLst>
          </p:cNvPr>
          <p:cNvPicPr>
            <a:picLocks noChangeAspect="1"/>
          </p:cNvPicPr>
          <p:nvPr/>
        </p:nvPicPr>
        <p:blipFill>
          <a:blip r:embed="rId3"/>
          <a:stretch>
            <a:fillRect/>
          </a:stretch>
        </p:blipFill>
        <p:spPr>
          <a:xfrm>
            <a:off x="4441825" y="1264707"/>
            <a:ext cx="4445000" cy="32639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2AF2A44-E4C0-9011-3C5E-6672D437A6B9}"/>
              </a:ext>
            </a:extLst>
          </p:cNvPr>
          <p:cNvPicPr>
            <a:picLocks noChangeAspect="1"/>
          </p:cNvPicPr>
          <p:nvPr/>
        </p:nvPicPr>
        <p:blipFill>
          <a:blip r:embed="rId4"/>
          <a:stretch>
            <a:fillRect/>
          </a:stretch>
        </p:blipFill>
        <p:spPr>
          <a:xfrm>
            <a:off x="1892210" y="1553348"/>
            <a:ext cx="5099229" cy="5099229"/>
          </a:xfrm>
          <a:prstGeom prst="rect">
            <a:avLst/>
          </a:prstGeom>
        </p:spPr>
      </p:pic>
    </p:spTree>
    <p:extLst>
      <p:ext uri="{BB962C8B-B14F-4D97-AF65-F5344CB8AC3E}">
        <p14:creationId xmlns:p14="http://schemas.microsoft.com/office/powerpoint/2010/main" val="357688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3114</TotalTime>
  <Words>1608</Words>
  <Application>Microsoft Macintosh PowerPoint</Application>
  <PresentationFormat>On-screen Show (4:3)</PresentationFormat>
  <Paragraphs>331</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Arial Black</vt:lpstr>
      <vt:lpstr>Calibri</vt:lpstr>
      <vt:lpstr>Calibri Light</vt:lpstr>
      <vt:lpstr>Cambria Math</vt:lpstr>
      <vt:lpstr>Symbol</vt:lpstr>
      <vt:lpstr>Times New Roman</vt:lpstr>
      <vt:lpstr>Wingdings</vt:lpstr>
      <vt:lpstr>Office Theme</vt:lpstr>
      <vt:lpstr>Dynamic Newtonian Cosmology</vt:lpstr>
      <vt:lpstr>Newton, Kant, … Gravity produces local collapses</vt:lpstr>
      <vt:lpstr> </vt:lpstr>
      <vt:lpstr> </vt:lpstr>
      <vt:lpstr> </vt:lpstr>
      <vt:lpstr>Newton’s finite mass case</vt:lpstr>
      <vt:lpstr>What Newton, Kant, … missed:</vt:lpstr>
      <vt:lpstr>What changed?</vt:lpstr>
      <vt:lpstr>Edwin Hubble, 1929</vt:lpstr>
      <vt:lpstr>Friedman, Lemaitre relativistic cosmologies </vt:lpstr>
      <vt:lpstr>Edward A. Milne William C. Mcrea</vt:lpstr>
      <vt:lpstr>Alan Alexander Milne</vt:lpstr>
      <vt:lpstr> </vt:lpstr>
      <vt:lpstr>Net gravitational force on unit mass, r distant from center</vt:lpstr>
      <vt:lpstr>Expansion decelerates due to force acting towards center</vt:lpstr>
      <vt:lpstr>Analytically very easy parabolic case Milne, “A Newtonian Expanding Universe,” 1934 </vt:lpstr>
      <vt:lpstr>Expansion comes to rest as t ∞</vt:lpstr>
      <vt:lpstr>Expansion comes to rest as t ∞</vt:lpstr>
      <vt:lpstr>Main results</vt:lpstr>
      <vt:lpstr> </vt:lpstr>
      <vt:lpstr>But… What about Seeliger’s problem? </vt:lpstr>
      <vt:lpstr> </vt:lpstr>
      <vt:lpstr> Milne’s answer</vt:lpstr>
      <vt:lpstr>Homogeneity of Hubble expansion </vt:lpstr>
      <vt:lpstr>Transform to See Homogeneity </vt:lpstr>
      <vt:lpstr> </vt:lpstr>
      <vt:lpstr> Milne is obscure…</vt:lpstr>
      <vt:lpstr>What Happens Next? </vt:lpstr>
      <vt:lpstr> </vt:lpstr>
      <vt:lpstr> </vt:lpstr>
      <vt:lpstr> </vt:lpstr>
      <vt:lpstr>How does it work?</vt:lpstr>
      <vt:lpstr> </vt:lpstr>
      <vt:lpstr> </vt:lpstr>
      <vt:lpstr>Separate physical from conventional.</vt:lpstr>
      <vt:lpstr>Transform between galactic frames</vt:lpstr>
      <vt:lpstr> </vt:lpstr>
      <vt:lpstr> </vt:lpstr>
      <vt:lpstr>Perfect symmetry</vt:lpstr>
      <vt:lpstr>Winding up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Norton, John D</dc:creator>
  <cp:lastModifiedBy>Norton, John D</cp:lastModifiedBy>
  <cp:revision>242</cp:revision>
  <dcterms:created xsi:type="dcterms:W3CDTF">2023-10-10T18:11:20Z</dcterms:created>
  <dcterms:modified xsi:type="dcterms:W3CDTF">2025-08-26T21:04:55Z</dcterms:modified>
</cp:coreProperties>
</file>