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8FFC8"/>
    <a:srgbClr val="C8DCFF"/>
    <a:srgbClr val="007FFF"/>
    <a:srgbClr val="FF0000"/>
    <a:srgbClr val="FFC8C8"/>
    <a:srgbClr val="FF4B4B"/>
    <a:srgbClr val="4472C4"/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4"/>
    <p:restoredTop sz="96190"/>
  </p:normalViewPr>
  <p:slideViewPr>
    <p:cSldViewPr snapToGrid="0">
      <p:cViewPr varScale="1">
        <p:scale>
          <a:sx n="113" d="100"/>
          <a:sy n="113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66C10-E16E-AD45-B803-F575F10D5B32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4CC5-5F42-3B49-BA45-CF804E4C4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078" y="317293"/>
            <a:ext cx="8189843" cy="676620"/>
          </a:xfrm>
        </p:spPr>
        <p:txBody>
          <a:bodyPr anchor="b"/>
          <a:lstStyle>
            <a:lvl1pPr algn="l">
              <a:defRPr sz="4800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92874"/>
            <a:ext cx="198783" cy="36512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412F-F590-F44E-B398-F5DD393548DF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7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96E0-8C94-304B-AB09-766AF47E1FD8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7A59-8BC9-914D-A206-C7281A129C50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12281"/>
            <a:ext cx="285750" cy="45719"/>
          </a:xfrm>
        </p:spPr>
        <p:txBody>
          <a:bodyPr/>
          <a:lstStyle>
            <a:lvl1pPr marL="0" indent="0">
              <a:buFontTx/>
              <a:buNone/>
              <a:defRPr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3AB-B0EE-3643-88EA-96A55AE2EF68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694" y="6470015"/>
            <a:ext cx="346262" cy="365125"/>
          </a:xfrm>
        </p:spPr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188C-A246-1A46-87B2-A2EB36A867A4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6C0-6FCD-1A49-B282-439FA1934B28}" type="datetime1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96AC-91D1-9443-9B75-154276B165FF}" type="datetime1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912D-A9AE-CF4C-90D7-DB97EC751CC6}" type="datetime1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6D4A-AC18-6842-AD87-69FF58ABF425}" type="datetime1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4B4-8B41-5944-889C-E611C790E7E3}" type="datetime1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4679-2341-D848-B580-7068613F68E9}" type="datetime1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21B4-44BA-9646-8255-82A22E02D6E6}" type="datetime1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4382-F642-5846-B397-678ADB7FD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57EE-D90F-3E85-5083-D6FFEE5F2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6028" y="1246909"/>
            <a:ext cx="5437033" cy="88317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de Sitter Universe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EBC1C-A19D-D931-CECB-F11C68805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My t.  </a:t>
            </a:r>
            <a:r>
              <a:rPr lang="en-US" dirty="0" err="1"/>
              <a:t>ext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C6C72-63A3-40C8-2F87-412FD6C6E23F}"/>
              </a:ext>
            </a:extLst>
          </p:cNvPr>
          <p:cNvSpPr txBox="1"/>
          <p:nvPr/>
        </p:nvSpPr>
        <p:spPr>
          <a:xfrm>
            <a:off x="1413371" y="2130084"/>
            <a:ext cx="3490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D. Norton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History and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of Science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Pittsburgh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4BAFB-3180-BD41-834C-E6BA5C69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30" y="1367249"/>
            <a:ext cx="3293795" cy="25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861-A49B-AC44-A6E0-AA1782BC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915D5-6699-184C-BB98-D3301E5E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A982D-81E9-2549-B6F4-19259F42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89CFF-B324-D046-921E-383C4F67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15" y="296547"/>
            <a:ext cx="6177299" cy="65157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A63CA-56C0-4A42-B524-0BE3EBFC2FC1}"/>
              </a:ext>
            </a:extLst>
          </p:cNvPr>
          <p:cNvSpPr txBox="1"/>
          <p:nvPr/>
        </p:nvSpPr>
        <p:spPr>
          <a:xfrm>
            <a:off x="285749" y="365126"/>
            <a:ext cx="2424823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de Sitter, "On the relativity of inertia. Remarks concerning Einstein's latest hypothesis,”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Netherlands Academy of Arts and Sciences, Proceedings, 19 II, 1917, Amsterdam, pp. 1217-1225.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FBE8AD9-BDC7-BF4D-A40C-00A58CCE6FE7}"/>
              </a:ext>
            </a:extLst>
          </p:cNvPr>
          <p:cNvSpPr/>
          <p:nvPr/>
        </p:nvSpPr>
        <p:spPr>
          <a:xfrm>
            <a:off x="167641" y="541020"/>
            <a:ext cx="3989070" cy="5334000"/>
          </a:xfrm>
          <a:custGeom>
            <a:avLst/>
            <a:gdLst>
              <a:gd name="connsiteX0" fmla="*/ 15240 w 3764280"/>
              <a:gd name="connsiteY0" fmla="*/ 0 h 5334000"/>
              <a:gd name="connsiteX1" fmla="*/ 3764280 w 3764280"/>
              <a:gd name="connsiteY1" fmla="*/ 228600 h 5334000"/>
              <a:gd name="connsiteX2" fmla="*/ 3665220 w 3764280"/>
              <a:gd name="connsiteY2" fmla="*/ 5334000 h 5334000"/>
              <a:gd name="connsiteX3" fmla="*/ 0 w 3764280"/>
              <a:gd name="connsiteY3" fmla="*/ 5295900 h 5334000"/>
              <a:gd name="connsiteX4" fmla="*/ 15240 w 3764280"/>
              <a:gd name="connsiteY4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4280" h="5334000">
                <a:moveTo>
                  <a:pt x="15240" y="0"/>
                </a:moveTo>
                <a:lnTo>
                  <a:pt x="3764280" y="228600"/>
                </a:lnTo>
                <a:lnTo>
                  <a:pt x="3665220" y="5334000"/>
                </a:lnTo>
                <a:lnTo>
                  <a:pt x="0" y="5295900"/>
                </a:lnTo>
                <a:lnTo>
                  <a:pt x="1524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5D252-3A86-D945-BEEB-8EB6E293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5883-FF1E-4243-AB4C-96B7ED56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" y="6065521"/>
            <a:ext cx="28575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685FA-BB9B-6242-86F4-28AFA836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69ED9-FA93-3740-A9A0-3BD81CA42074}"/>
              </a:ext>
            </a:extLst>
          </p:cNvPr>
          <p:cNvSpPr txBox="1"/>
          <p:nvPr/>
        </p:nvSpPr>
        <p:spPr>
          <a:xfrm>
            <a:off x="398145" y="4910455"/>
            <a:ext cx="399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ordinary space of constant, non-zero curvature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17535C-F2B6-514C-87A0-CB6823725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785" y="1116548"/>
            <a:ext cx="3645793" cy="36804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708A0C-C6BE-9945-85A7-54F93ADD5784}"/>
              </a:ext>
            </a:extLst>
          </p:cNvPr>
          <p:cNvGrpSpPr/>
          <p:nvPr/>
        </p:nvGrpSpPr>
        <p:grpSpPr>
          <a:xfrm>
            <a:off x="4387215" y="355887"/>
            <a:ext cx="4358640" cy="6304944"/>
            <a:chOff x="4387215" y="355887"/>
            <a:chExt cx="4358640" cy="630494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F59FB3D-CB1F-0347-BC13-9CB538545899}"/>
                </a:ext>
              </a:extLst>
            </p:cNvPr>
            <p:cNvSpPr/>
            <p:nvPr/>
          </p:nvSpPr>
          <p:spPr>
            <a:xfrm>
              <a:off x="4387215" y="404811"/>
              <a:ext cx="4358640" cy="6256020"/>
            </a:xfrm>
            <a:custGeom>
              <a:avLst/>
              <a:gdLst>
                <a:gd name="connsiteX0" fmla="*/ 137160 w 4358640"/>
                <a:gd name="connsiteY0" fmla="*/ 0 h 6256020"/>
                <a:gd name="connsiteX1" fmla="*/ 4358640 w 4358640"/>
                <a:gd name="connsiteY1" fmla="*/ 45720 h 6256020"/>
                <a:gd name="connsiteX2" fmla="*/ 4267200 w 4358640"/>
                <a:gd name="connsiteY2" fmla="*/ 6256020 h 6256020"/>
                <a:gd name="connsiteX3" fmla="*/ 0 w 4358640"/>
                <a:gd name="connsiteY3" fmla="*/ 6042660 h 6256020"/>
                <a:gd name="connsiteX4" fmla="*/ 137160 w 4358640"/>
                <a:gd name="connsiteY4" fmla="*/ 0 h 62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256020">
                  <a:moveTo>
                    <a:pt x="137160" y="0"/>
                  </a:moveTo>
                  <a:lnTo>
                    <a:pt x="4358640" y="45720"/>
                  </a:lnTo>
                  <a:lnTo>
                    <a:pt x="4267200" y="6256020"/>
                  </a:lnTo>
                  <a:lnTo>
                    <a:pt x="0" y="604266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E197F-DE66-E241-BB97-E50461405EAC}"/>
                </a:ext>
              </a:extLst>
            </p:cNvPr>
            <p:cNvSpPr txBox="1"/>
            <p:nvPr/>
          </p:nvSpPr>
          <p:spPr>
            <a:xfrm>
              <a:off x="4714987" y="355887"/>
              <a:ext cx="39966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Simplest relativistic space of constant, non-zero curvature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0E93CB1-6E04-C84E-8C37-5ABC65AB0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96143" y="1690689"/>
              <a:ext cx="3936352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6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B586-BAB3-3F41-8BF1-9A011794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9E36-E4C8-FF43-9340-753EB17B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B1DD-981A-344D-9825-0DB7F966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94E9E-2B05-1B4E-AE3D-78667DEA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05" y="218842"/>
            <a:ext cx="3560686" cy="62511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E3332E-8294-4746-BEB7-90E8FEFE4A68}"/>
              </a:ext>
            </a:extLst>
          </p:cNvPr>
          <p:cNvGrpSpPr/>
          <p:nvPr/>
        </p:nvGrpSpPr>
        <p:grpSpPr>
          <a:xfrm>
            <a:off x="601766" y="3023755"/>
            <a:ext cx="3939061" cy="2524990"/>
            <a:chOff x="601766" y="3023755"/>
            <a:chExt cx="3939061" cy="25249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6A0D8B-A1E3-C848-B74F-C4C471F900FB}"/>
                </a:ext>
              </a:extLst>
            </p:cNvPr>
            <p:cNvSpPr/>
            <p:nvPr/>
          </p:nvSpPr>
          <p:spPr>
            <a:xfrm>
              <a:off x="654627" y="3023755"/>
              <a:ext cx="3886200" cy="2524990"/>
            </a:xfrm>
            <a:custGeom>
              <a:avLst/>
              <a:gdLst>
                <a:gd name="connsiteX0" fmla="*/ 41564 w 3886200"/>
                <a:gd name="connsiteY0" fmla="*/ 0 h 2524990"/>
                <a:gd name="connsiteX1" fmla="*/ 41564 w 3886200"/>
                <a:gd name="connsiteY1" fmla="*/ 0 h 2524990"/>
                <a:gd name="connsiteX2" fmla="*/ 176646 w 3886200"/>
                <a:gd name="connsiteY2" fmla="*/ 31172 h 2524990"/>
                <a:gd name="connsiteX3" fmla="*/ 3886200 w 3886200"/>
                <a:gd name="connsiteY3" fmla="*/ 1381990 h 2524990"/>
                <a:gd name="connsiteX4" fmla="*/ 3855028 w 3886200"/>
                <a:gd name="connsiteY4" fmla="*/ 1963881 h 2524990"/>
                <a:gd name="connsiteX5" fmla="*/ 0 w 3886200"/>
                <a:gd name="connsiteY5" fmla="*/ 2524990 h 2524990"/>
                <a:gd name="connsiteX6" fmla="*/ 41564 w 3886200"/>
                <a:gd name="connsiteY6" fmla="*/ 0 h 25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0" h="2524990">
                  <a:moveTo>
                    <a:pt x="41564" y="0"/>
                  </a:moveTo>
                  <a:lnTo>
                    <a:pt x="41564" y="0"/>
                  </a:lnTo>
                  <a:cubicBezTo>
                    <a:pt x="169615" y="32012"/>
                    <a:pt x="123412" y="31172"/>
                    <a:pt x="176646" y="31172"/>
                  </a:cubicBezTo>
                  <a:lnTo>
                    <a:pt x="3886200" y="1381990"/>
                  </a:lnTo>
                  <a:lnTo>
                    <a:pt x="3855028" y="1963881"/>
                  </a:lnTo>
                  <a:lnTo>
                    <a:pt x="0" y="2524990"/>
                  </a:lnTo>
                  <a:lnTo>
                    <a:pt x="41564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FC0C8B-9A80-3943-AA76-4E2D4167D615}"/>
                </a:ext>
              </a:extLst>
            </p:cNvPr>
            <p:cNvSpPr txBox="1"/>
            <p:nvPr/>
          </p:nvSpPr>
          <p:spPr>
            <a:xfrm>
              <a:off x="601766" y="3162865"/>
              <a:ext cx="200544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 universe: “matter without motion”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5F896-26D4-5840-A095-46F797255361}"/>
              </a:ext>
            </a:extLst>
          </p:cNvPr>
          <p:cNvGrpSpPr/>
          <p:nvPr/>
        </p:nvGrpSpPr>
        <p:grpSpPr>
          <a:xfrm>
            <a:off x="4645816" y="2982191"/>
            <a:ext cx="4170869" cy="3289446"/>
            <a:chOff x="4645816" y="2982191"/>
            <a:chExt cx="4170869" cy="328944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B7BE1BD-175D-2649-BBF9-4541E0D77B6E}"/>
                </a:ext>
              </a:extLst>
            </p:cNvPr>
            <p:cNvSpPr/>
            <p:nvPr/>
          </p:nvSpPr>
          <p:spPr>
            <a:xfrm flipH="1" flipV="1">
              <a:off x="4645816" y="2982191"/>
              <a:ext cx="4170869" cy="3289446"/>
            </a:xfrm>
            <a:custGeom>
              <a:avLst/>
              <a:gdLst>
                <a:gd name="connsiteX0" fmla="*/ 41564 w 3886200"/>
                <a:gd name="connsiteY0" fmla="*/ 0 h 2524990"/>
                <a:gd name="connsiteX1" fmla="*/ 41564 w 3886200"/>
                <a:gd name="connsiteY1" fmla="*/ 0 h 2524990"/>
                <a:gd name="connsiteX2" fmla="*/ 176646 w 3886200"/>
                <a:gd name="connsiteY2" fmla="*/ 31172 h 2524990"/>
                <a:gd name="connsiteX3" fmla="*/ 3886200 w 3886200"/>
                <a:gd name="connsiteY3" fmla="*/ 1381990 h 2524990"/>
                <a:gd name="connsiteX4" fmla="*/ 3855028 w 3886200"/>
                <a:gd name="connsiteY4" fmla="*/ 1963881 h 2524990"/>
                <a:gd name="connsiteX5" fmla="*/ 0 w 3886200"/>
                <a:gd name="connsiteY5" fmla="*/ 2524990 h 2524990"/>
                <a:gd name="connsiteX6" fmla="*/ 41564 w 3886200"/>
                <a:gd name="connsiteY6" fmla="*/ 0 h 2524990"/>
                <a:gd name="connsiteX0" fmla="*/ 41564 w 3857459"/>
                <a:gd name="connsiteY0" fmla="*/ 0 h 2524990"/>
                <a:gd name="connsiteX1" fmla="*/ 41564 w 3857459"/>
                <a:gd name="connsiteY1" fmla="*/ 0 h 2524990"/>
                <a:gd name="connsiteX2" fmla="*/ 176646 w 3857459"/>
                <a:gd name="connsiteY2" fmla="*/ 31172 h 2524990"/>
                <a:gd name="connsiteX3" fmla="*/ 3857459 w 3857459"/>
                <a:gd name="connsiteY3" fmla="*/ 1160475 h 2524990"/>
                <a:gd name="connsiteX4" fmla="*/ 3855028 w 3857459"/>
                <a:gd name="connsiteY4" fmla="*/ 1963881 h 2524990"/>
                <a:gd name="connsiteX5" fmla="*/ 0 w 3857459"/>
                <a:gd name="connsiteY5" fmla="*/ 2524990 h 2524990"/>
                <a:gd name="connsiteX6" fmla="*/ 41564 w 3857459"/>
                <a:gd name="connsiteY6" fmla="*/ 0 h 2524990"/>
                <a:gd name="connsiteX0" fmla="*/ 41564 w 3883786"/>
                <a:gd name="connsiteY0" fmla="*/ 0 h 2524990"/>
                <a:gd name="connsiteX1" fmla="*/ 41564 w 3883786"/>
                <a:gd name="connsiteY1" fmla="*/ 0 h 2524990"/>
                <a:gd name="connsiteX2" fmla="*/ 176646 w 3883786"/>
                <a:gd name="connsiteY2" fmla="*/ 31172 h 2524990"/>
                <a:gd name="connsiteX3" fmla="*/ 3857459 w 3883786"/>
                <a:gd name="connsiteY3" fmla="*/ 1160475 h 2524990"/>
                <a:gd name="connsiteX4" fmla="*/ 3883769 w 3883786"/>
                <a:gd name="connsiteY4" fmla="*/ 1871583 h 2524990"/>
                <a:gd name="connsiteX5" fmla="*/ 0 w 3883786"/>
                <a:gd name="connsiteY5" fmla="*/ 2524990 h 2524990"/>
                <a:gd name="connsiteX6" fmla="*/ 41564 w 3883786"/>
                <a:gd name="connsiteY6" fmla="*/ 0 h 2524990"/>
                <a:gd name="connsiteX0" fmla="*/ 3243 w 3845465"/>
                <a:gd name="connsiteY0" fmla="*/ 0 h 2921871"/>
                <a:gd name="connsiteX1" fmla="*/ 3243 w 3845465"/>
                <a:gd name="connsiteY1" fmla="*/ 0 h 2921871"/>
                <a:gd name="connsiteX2" fmla="*/ 138325 w 3845465"/>
                <a:gd name="connsiteY2" fmla="*/ 31172 h 2921871"/>
                <a:gd name="connsiteX3" fmla="*/ 3819138 w 3845465"/>
                <a:gd name="connsiteY3" fmla="*/ 1160475 h 2921871"/>
                <a:gd name="connsiteX4" fmla="*/ 3845448 w 3845465"/>
                <a:gd name="connsiteY4" fmla="*/ 1871583 h 2921871"/>
                <a:gd name="connsiteX5" fmla="*/ 0 w 3845465"/>
                <a:gd name="connsiteY5" fmla="*/ 2921871 h 2921871"/>
                <a:gd name="connsiteX6" fmla="*/ 3243 w 3845465"/>
                <a:gd name="connsiteY6" fmla="*/ 0 h 292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465" h="2921871">
                  <a:moveTo>
                    <a:pt x="3243" y="0"/>
                  </a:moveTo>
                  <a:lnTo>
                    <a:pt x="3243" y="0"/>
                  </a:lnTo>
                  <a:cubicBezTo>
                    <a:pt x="131294" y="32012"/>
                    <a:pt x="85091" y="31172"/>
                    <a:pt x="138325" y="31172"/>
                  </a:cubicBezTo>
                  <a:lnTo>
                    <a:pt x="3819138" y="1160475"/>
                  </a:lnTo>
                  <a:cubicBezTo>
                    <a:pt x="3818328" y="1428277"/>
                    <a:pt x="3846258" y="1603781"/>
                    <a:pt x="3845448" y="1871583"/>
                  </a:cubicBezTo>
                  <a:lnTo>
                    <a:pt x="0" y="2921871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E7A3CD-42F0-0D45-8802-6A72A59AFE3B}"/>
                </a:ext>
              </a:extLst>
            </p:cNvPr>
            <p:cNvSpPr txBox="1"/>
            <p:nvPr/>
          </p:nvSpPr>
          <p:spPr>
            <a:xfrm>
              <a:off x="6683801" y="3429000"/>
              <a:ext cx="200544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Sitter universe: “motion without matter”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6B4F-A736-8046-ADF4-55531A85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7DE4E-A73C-3E45-AEA4-0EF527EC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75E4B-C8E5-0249-AC35-262915D4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13BF8-967B-484C-8B34-6820DBDF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5" y="253536"/>
            <a:ext cx="5238377" cy="60329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17B3A7-09C0-974A-B9BD-34A88959AE62}"/>
              </a:ext>
            </a:extLst>
          </p:cNvPr>
          <p:cNvGrpSpPr/>
          <p:nvPr/>
        </p:nvGrpSpPr>
        <p:grpSpPr>
          <a:xfrm>
            <a:off x="5867027" y="365126"/>
            <a:ext cx="3192929" cy="6287451"/>
            <a:chOff x="5867027" y="365126"/>
            <a:chExt cx="3192929" cy="62874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D5C88F-1752-AA46-B164-0C25FAE6B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5163" y="4275368"/>
              <a:ext cx="1616502" cy="2377209"/>
            </a:xfrm>
            <a:prstGeom prst="rect">
              <a:avLst/>
            </a:prstGeom>
          </p:spPr>
        </p:pic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875E0002-BD9D-914D-9B84-760E6C3984F2}"/>
                </a:ext>
              </a:extLst>
            </p:cNvPr>
            <p:cNvSpPr/>
            <p:nvPr/>
          </p:nvSpPr>
          <p:spPr>
            <a:xfrm>
              <a:off x="5867027" y="365126"/>
              <a:ext cx="3192929" cy="3448338"/>
            </a:xfrm>
            <a:prstGeom prst="wedgeRoundRectCallout">
              <a:avLst>
                <a:gd name="adj1" fmla="val -23436"/>
                <a:gd name="adj2" fmla="val 82991"/>
                <a:gd name="adj3" fmla="val 16667"/>
              </a:avLst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7923C5-A076-D345-A6E1-4BDBA7B3E4B9}"/>
                </a:ext>
              </a:extLst>
            </p:cNvPr>
            <p:cNvSpPr txBox="1"/>
            <p:nvPr/>
          </p:nvSpPr>
          <p:spPr>
            <a:xfrm>
              <a:off x="5974772" y="509617"/>
              <a:ext cx="308518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my opinion, it would be unsatisfactory if a world were conceivable without matter. Rather, the </a:t>
              </a:r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000" i="1" baseline="-25000" dirty="0" err="1">
                  <a:latin typeface="Symbol" pitchFamily="2" charset="2"/>
                  <a:cs typeface="Times New Roman" panose="02020603050405020304" pitchFamily="18" charset="0"/>
                </a:rPr>
                <a:t>mn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-field 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should be determined by matter and cannot exist without it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This is the core of what I understand by the requirement of the relativity of inertia.</a:t>
              </a: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5DF72C15-362F-464D-80F0-55936356DEB7}"/>
              </a:ext>
            </a:extLst>
          </p:cNvPr>
          <p:cNvSpPr/>
          <p:nvPr/>
        </p:nvSpPr>
        <p:spPr>
          <a:xfrm>
            <a:off x="654627" y="2348345"/>
            <a:ext cx="4769428" cy="1122219"/>
          </a:xfrm>
          <a:custGeom>
            <a:avLst/>
            <a:gdLst>
              <a:gd name="connsiteX0" fmla="*/ 155864 w 4769428"/>
              <a:gd name="connsiteY0" fmla="*/ 0 h 1122219"/>
              <a:gd name="connsiteX1" fmla="*/ 155864 w 4769428"/>
              <a:gd name="connsiteY1" fmla="*/ 0 h 1122219"/>
              <a:gd name="connsiteX2" fmla="*/ 4748646 w 4769428"/>
              <a:gd name="connsiteY2" fmla="*/ 31173 h 1122219"/>
              <a:gd name="connsiteX3" fmla="*/ 4769428 w 4769428"/>
              <a:gd name="connsiteY3" fmla="*/ 1122219 h 1122219"/>
              <a:gd name="connsiteX4" fmla="*/ 0 w 4769428"/>
              <a:gd name="connsiteY4" fmla="*/ 1122219 h 1122219"/>
              <a:gd name="connsiteX5" fmla="*/ 155864 w 4769428"/>
              <a:gd name="connsiteY5" fmla="*/ 0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9428" h="1122219">
                <a:moveTo>
                  <a:pt x="155864" y="0"/>
                </a:moveTo>
                <a:lnTo>
                  <a:pt x="155864" y="0"/>
                </a:lnTo>
                <a:lnTo>
                  <a:pt x="4748646" y="31173"/>
                </a:lnTo>
                <a:lnTo>
                  <a:pt x="4769428" y="1122219"/>
                </a:lnTo>
                <a:lnTo>
                  <a:pt x="0" y="1122219"/>
                </a:lnTo>
                <a:lnTo>
                  <a:pt x="155864" y="0"/>
                </a:lnTo>
                <a:close/>
              </a:path>
            </a:pathLst>
          </a:custGeom>
          <a:solidFill>
            <a:srgbClr val="007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C2BF-3EAC-E023-3129-A8B1087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040" y="144106"/>
            <a:ext cx="5762526" cy="586445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“Mass horizon”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EBFDA-F177-A0FF-9F27-C5156A5E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4382-F642-5846-B397-678ADB7FD52A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EE9B04-9EAB-C3B5-0EE6-39EF87E2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C14061-877B-8DEF-D4C0-EDF9BA75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70" y="696131"/>
            <a:ext cx="4635208" cy="4882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54492-74E3-B14D-7512-E5AF6A7D7B09}"/>
              </a:ext>
            </a:extLst>
          </p:cNvPr>
          <p:cNvSpPr txBox="1"/>
          <p:nvPr/>
        </p:nvSpPr>
        <p:spPr>
          <a:xfrm>
            <a:off x="1084976" y="6131372"/>
            <a:ext cx="741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ds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-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dr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[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i="1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sin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i="1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i="1" dirty="0">
                <a:effectLst/>
                <a:latin typeface="Symbol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+ cos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2</a:t>
            </a:r>
            <a:r>
              <a:rPr lang="en-US" sz="2400" dirty="0">
                <a:effectLst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994223E-2B71-1A11-B9C2-745C1B56F0B6}"/>
              </a:ext>
            </a:extLst>
          </p:cNvPr>
          <p:cNvSpPr/>
          <p:nvPr/>
        </p:nvSpPr>
        <p:spPr>
          <a:xfrm>
            <a:off x="5409432" y="2826583"/>
            <a:ext cx="1122829" cy="1169894"/>
          </a:xfrm>
          <a:prstGeom prst="irregularSeal1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ED2D5A07-D5F8-793D-E46E-B1A037517E18}"/>
              </a:ext>
            </a:extLst>
          </p:cNvPr>
          <p:cNvSpPr/>
          <p:nvPr/>
        </p:nvSpPr>
        <p:spPr>
          <a:xfrm>
            <a:off x="6491863" y="5777257"/>
            <a:ext cx="1122829" cy="1169894"/>
          </a:xfrm>
          <a:prstGeom prst="irregularSeal1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DC5FF-3220-AF68-93BF-9D622D439608}"/>
              </a:ext>
            </a:extLst>
          </p:cNvPr>
          <p:cNvGrpSpPr/>
          <p:nvPr/>
        </p:nvGrpSpPr>
        <p:grpSpPr>
          <a:xfrm>
            <a:off x="160385" y="1420009"/>
            <a:ext cx="5820867" cy="2183803"/>
            <a:chOff x="160385" y="1420009"/>
            <a:chExt cx="5820867" cy="218380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37612C0-866C-6276-7D5A-2326BD0FA8CC}"/>
                </a:ext>
              </a:extLst>
            </p:cNvPr>
            <p:cNvSpPr/>
            <p:nvPr/>
          </p:nvSpPr>
          <p:spPr>
            <a:xfrm>
              <a:off x="247426" y="1420009"/>
              <a:ext cx="5733826" cy="2183803"/>
            </a:xfrm>
            <a:custGeom>
              <a:avLst/>
              <a:gdLst>
                <a:gd name="connsiteX0" fmla="*/ 387275 w 5733826"/>
                <a:gd name="connsiteY0" fmla="*/ 0 h 2183803"/>
                <a:gd name="connsiteX1" fmla="*/ 5733826 w 5733826"/>
                <a:gd name="connsiteY1" fmla="*/ 1882589 h 2183803"/>
                <a:gd name="connsiteX2" fmla="*/ 0 w 5733826"/>
                <a:gd name="connsiteY2" fmla="*/ 2183803 h 2183803"/>
                <a:gd name="connsiteX3" fmla="*/ 387275 w 5733826"/>
                <a:gd name="connsiteY3" fmla="*/ 0 h 218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3826" h="2183803">
                  <a:moveTo>
                    <a:pt x="387275" y="0"/>
                  </a:moveTo>
                  <a:lnTo>
                    <a:pt x="5733826" y="1882589"/>
                  </a:lnTo>
                  <a:lnTo>
                    <a:pt x="0" y="2183803"/>
                  </a:lnTo>
                  <a:lnTo>
                    <a:pt x="387275" y="0"/>
                  </a:lnTo>
                  <a:close/>
                </a:path>
              </a:pathLst>
            </a:custGeom>
            <a:gradFill>
              <a:gsLst>
                <a:gs pos="16000">
                  <a:srgbClr val="7BFC7E">
                    <a:alpha val="20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0FF00">
                    <a:alpha val="4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7661E-4BF4-2C3F-3270-37A654C688F4}"/>
                </a:ext>
              </a:extLst>
            </p:cNvPr>
            <p:cNvSpPr txBox="1"/>
            <p:nvPr/>
          </p:nvSpPr>
          <p:spPr>
            <a:xfrm>
              <a:off x="160385" y="1982450"/>
              <a:ext cx="33103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Singular “mass horizon” is a surrogate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the masses that allow the spacetime to exist.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8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1197</TotalTime>
  <Words>203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de Sitter Universe</vt:lpstr>
      <vt:lpstr> </vt:lpstr>
      <vt:lpstr> </vt:lpstr>
      <vt:lpstr> </vt:lpstr>
      <vt:lpstr> </vt:lpstr>
      <vt:lpstr>Einstein’s “Mass horizon”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John D</dc:creator>
  <cp:lastModifiedBy>Norton, John D</cp:lastModifiedBy>
  <cp:revision>85</cp:revision>
  <dcterms:created xsi:type="dcterms:W3CDTF">2023-10-10T18:11:20Z</dcterms:created>
  <dcterms:modified xsi:type="dcterms:W3CDTF">2025-09-16T16:22:46Z</dcterms:modified>
</cp:coreProperties>
</file>