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sldIdLst>
    <p:sldId id="256" r:id="rId2"/>
    <p:sldId id="267" r:id="rId3"/>
    <p:sldId id="310" r:id="rId4"/>
    <p:sldId id="311" r:id="rId5"/>
    <p:sldId id="312" r:id="rId6"/>
    <p:sldId id="315" r:id="rId7"/>
    <p:sldId id="316" r:id="rId8"/>
    <p:sldId id="313" r:id="rId9"/>
    <p:sldId id="309" r:id="rId10"/>
    <p:sldId id="318" r:id="rId11"/>
    <p:sldId id="338" r:id="rId12"/>
    <p:sldId id="319" r:id="rId13"/>
    <p:sldId id="320" r:id="rId14"/>
    <p:sldId id="321" r:id="rId15"/>
    <p:sldId id="322" r:id="rId16"/>
    <p:sldId id="324" r:id="rId17"/>
    <p:sldId id="323" r:id="rId18"/>
    <p:sldId id="325" r:id="rId19"/>
    <p:sldId id="332" r:id="rId20"/>
    <p:sldId id="331" r:id="rId21"/>
    <p:sldId id="334" r:id="rId22"/>
    <p:sldId id="330" r:id="rId23"/>
    <p:sldId id="327" r:id="rId24"/>
    <p:sldId id="335" r:id="rId25"/>
    <p:sldId id="336" r:id="rId26"/>
    <p:sldId id="337" r:id="rId27"/>
    <p:sldId id="317" r:id="rId28"/>
    <p:sldId id="328" r:id="rId29"/>
    <p:sldId id="303" r:id="rId30"/>
    <p:sldId id="329" r:id="rId31"/>
    <p:sldId id="339" r:id="rId32"/>
    <p:sldId id="30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8DCFF"/>
    <a:srgbClr val="FF4B4B"/>
    <a:srgbClr val="FFDC7A"/>
    <a:srgbClr val="FFFF7A"/>
    <a:srgbClr val="FFB4B4"/>
    <a:srgbClr val="FFC8C8"/>
    <a:srgbClr val="C8FFC8"/>
    <a:srgbClr val="4472C4"/>
    <a:srgbClr val="007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87"/>
    <p:restoredTop sz="96278"/>
  </p:normalViewPr>
  <p:slideViewPr>
    <p:cSldViewPr snapToGrid="0">
      <p:cViewPr varScale="1">
        <p:scale>
          <a:sx n="133" d="100"/>
          <a:sy n="133" d="100"/>
        </p:scale>
        <p:origin x="200" y="88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66C10-E16E-AD45-B803-F575F10D5B32}" type="datetimeFigureOut">
              <a:rPr lang="en-US" smtClean="0"/>
              <a:t>10/24/23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04CC5-5F42-3B49-BA45-CF804E4C430E}" type="slidenum">
              <a:rPr lang="en-US" smtClean="0"/>
              <a:t>‹#›</a:t>
            </a:fld>
            <a:endParaRPr lang="en-US"/>
          </a:p>
        </p:txBody>
      </p:sp>
    </p:spTree>
    <p:extLst>
      <p:ext uri="{BB962C8B-B14F-4D97-AF65-F5344CB8AC3E}">
        <p14:creationId xmlns:p14="http://schemas.microsoft.com/office/powerpoint/2010/main" val="6110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04CC5-5F42-3B49-BA45-CF804E4C430E}" type="slidenum">
              <a:rPr lang="en-US" smtClean="0"/>
              <a:t>31</a:t>
            </a:fld>
            <a:endParaRPr lang="en-US"/>
          </a:p>
        </p:txBody>
      </p:sp>
    </p:spTree>
    <p:extLst>
      <p:ext uri="{BB962C8B-B14F-4D97-AF65-F5344CB8AC3E}">
        <p14:creationId xmlns:p14="http://schemas.microsoft.com/office/powerpoint/2010/main" val="212654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7078" y="317293"/>
            <a:ext cx="8189843" cy="676620"/>
          </a:xfrm>
        </p:spPr>
        <p:txBody>
          <a:bodyPr anchor="b"/>
          <a:lstStyle>
            <a:lvl1pPr algn="l">
              <a:defRPr sz="4800" baseline="0">
                <a:latin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0" y="6492874"/>
            <a:ext cx="198783" cy="365126"/>
          </a:xfrm>
        </p:spPr>
        <p:txBody>
          <a:bodyPr/>
          <a:lstStyle>
            <a:lvl1pPr marL="0" indent="0" algn="l">
              <a:spcBef>
                <a:spcPts val="0"/>
              </a:spcBef>
              <a:buNone/>
              <a:defRPr sz="2400" baseline="0">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08B412F-F590-F44E-B398-F5DD393548DF}" type="datetime1">
              <a:rPr lang="en-US" smtClean="0"/>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223457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896E0-8C94-304B-AB09-766AF47E1FD8}" type="datetime1">
              <a:rPr lang="en-US" smtClean="0"/>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380955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57A59-8BC9-914D-A206-C7281A129C50}" type="datetime1">
              <a:rPr lang="en-US" smtClean="0"/>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112029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0" y="6812281"/>
            <a:ext cx="285750" cy="45719"/>
          </a:xfrm>
        </p:spPr>
        <p:txBody>
          <a:bodyPr/>
          <a:lstStyle>
            <a:lvl1pPr marL="0" indent="0">
              <a:buFontTx/>
              <a:buNone/>
              <a:defRPr baseline="0">
                <a:latin typeface="Times New Roman" panose="02020603050405020304" pitchFamily="18"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5DC23AB-B0EE-3643-88EA-96A55AE2EF68}" type="datetime1">
              <a:rPr lang="en-US" smtClean="0"/>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13694" y="6470015"/>
            <a:ext cx="346262" cy="365125"/>
          </a:xfrm>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92111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10188C-A246-1A46-87B2-A2EB36A867A4}" type="datetime1">
              <a:rPr lang="en-US" smtClean="0"/>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127663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AB26C0-6FCD-1A49-B282-439FA1934B28}" type="datetime1">
              <a:rPr lang="en-US" smtClean="0"/>
              <a:t>10/24/23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155177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FC96AC-91D1-9443-9B75-154276B165FF}" type="datetime1">
              <a:rPr lang="en-US" smtClean="0"/>
              <a:t>10/24/23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180807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32912D-A9AE-CF4C-90D7-DB97EC751CC6}" type="datetime1">
              <a:rPr lang="en-US" smtClean="0"/>
              <a:t>10/24/23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414068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76D4A-AC18-6842-AD87-69FF58ABF425}" type="datetime1">
              <a:rPr lang="en-US" smtClean="0"/>
              <a:t>10/24/23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379422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F954B4-8B41-5944-889C-E611C790E7E3}" type="datetime1">
              <a:rPr lang="en-US" smtClean="0"/>
              <a:t>10/24/23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25618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7D4679-2341-D848-B580-7068613F68E9}" type="datetime1">
              <a:rPr lang="en-US" smtClean="0"/>
              <a:t>10/24/23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04382-F642-5846-B397-678ADB7FD52A}" type="slidenum">
              <a:rPr lang="en-US" smtClean="0"/>
              <a:t>‹#›</a:t>
            </a:fld>
            <a:endParaRPr lang="en-US"/>
          </a:p>
        </p:txBody>
      </p:sp>
    </p:spTree>
    <p:extLst>
      <p:ext uri="{BB962C8B-B14F-4D97-AF65-F5344CB8AC3E}">
        <p14:creationId xmlns:p14="http://schemas.microsoft.com/office/powerpoint/2010/main" val="123874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521B4-44BA-9646-8255-82A22E02D6E6}" type="datetime1">
              <a:rPr lang="en-US" smtClean="0"/>
              <a:t>10/24/23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04382-F642-5846-B397-678ADB7FD52A}" type="slidenum">
              <a:rPr lang="en-US" smtClean="0"/>
              <a:t>‹#›</a:t>
            </a:fld>
            <a:endParaRPr lang="en-US"/>
          </a:p>
        </p:txBody>
      </p:sp>
    </p:spTree>
    <p:extLst>
      <p:ext uri="{BB962C8B-B14F-4D97-AF65-F5344CB8AC3E}">
        <p14:creationId xmlns:p14="http://schemas.microsoft.com/office/powerpoint/2010/main" val="3755859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5.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9.png"/><Relationship Id="rId18" Type="http://schemas.openxmlformats.org/officeDocument/2006/relationships/image" Target="../media/image40.svg"/><Relationship Id="rId3" Type="http://schemas.openxmlformats.org/officeDocument/2006/relationships/image" Target="../media/image18.png"/><Relationship Id="rId7" Type="http://schemas.openxmlformats.org/officeDocument/2006/relationships/image" Target="../media/image27.png"/><Relationship Id="rId12" Type="http://schemas.openxmlformats.org/officeDocument/2006/relationships/image" Target="../media/image26.svg"/><Relationship Id="rId17" Type="http://schemas.openxmlformats.org/officeDocument/2006/relationships/image" Target="../media/image39.png"/><Relationship Id="rId2" Type="http://schemas.openxmlformats.org/officeDocument/2006/relationships/image" Target="../media/image36.jpg"/><Relationship Id="rId16"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25.png"/><Relationship Id="rId5" Type="http://schemas.openxmlformats.org/officeDocument/2006/relationships/image" Target="../media/image10.png"/><Relationship Id="rId15" Type="http://schemas.openxmlformats.org/officeDocument/2006/relationships/image" Target="../media/image37.png"/><Relationship Id="rId10" Type="http://schemas.openxmlformats.org/officeDocument/2006/relationships/image" Target="../media/image15.svg"/><Relationship Id="rId4" Type="http://schemas.openxmlformats.org/officeDocument/2006/relationships/image" Target="../media/image19.svg"/><Relationship Id="rId9" Type="http://schemas.openxmlformats.org/officeDocument/2006/relationships/image" Target="../media/image14.png"/><Relationship Id="rId1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15.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9.svg"/><Relationship Id="rId5" Type="http://schemas.openxmlformats.org/officeDocument/2006/relationships/image" Target="../media/image24.jpg"/><Relationship Id="rId10" Type="http://schemas.openxmlformats.org/officeDocument/2006/relationships/image" Target="../media/image18.png"/><Relationship Id="rId4" Type="http://schemas.openxmlformats.org/officeDocument/2006/relationships/image" Target="../media/image23.jpg"/><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15.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9.svg"/><Relationship Id="rId5" Type="http://schemas.openxmlformats.org/officeDocument/2006/relationships/image" Target="../media/image24.jpg"/><Relationship Id="rId10" Type="http://schemas.openxmlformats.org/officeDocument/2006/relationships/image" Target="../media/image18.png"/><Relationship Id="rId4" Type="http://schemas.openxmlformats.org/officeDocument/2006/relationships/image" Target="../media/image23.jpg"/><Relationship Id="rId9" Type="http://schemas.openxmlformats.org/officeDocument/2006/relationships/image" Target="../media/image28.svg"/></Relationships>
</file>

<file path=ppt/slides/_rels/slide2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23" Type="http://schemas.microsoft.com/office/2007/relationships/hdphoto" Target="../media/hdphoto2.wdp"/><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svg"/><Relationship Id="rId3" Type="http://schemas.openxmlformats.org/officeDocument/2006/relationships/image" Target="../media/image15.svg"/><Relationship Id="rId7" Type="http://schemas.openxmlformats.org/officeDocument/2006/relationships/image" Target="../media/image26.svg"/><Relationship Id="rId12"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9.svg"/><Relationship Id="rId5" Type="http://schemas.openxmlformats.org/officeDocument/2006/relationships/image" Target="../media/image24.jpg"/><Relationship Id="rId10" Type="http://schemas.openxmlformats.org/officeDocument/2006/relationships/image" Target="../media/image18.png"/><Relationship Id="rId4" Type="http://schemas.openxmlformats.org/officeDocument/2006/relationships/image" Target="../media/image23.jp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inting of a person with long curly hair&#10;&#10;Description automatically generated">
            <a:extLst>
              <a:ext uri="{FF2B5EF4-FFF2-40B4-BE49-F238E27FC236}">
                <a16:creationId xmlns:a16="http://schemas.microsoft.com/office/drawing/2014/main" id="{0EF99584-9DF3-A07A-B507-A2B1A4173DED}"/>
              </a:ext>
            </a:extLst>
          </p:cNvPr>
          <p:cNvPicPr>
            <a:picLocks noChangeAspect="1"/>
          </p:cNvPicPr>
          <p:nvPr/>
        </p:nvPicPr>
        <p:blipFill>
          <a:blip r:embed="rId2">
            <a:alphaModFix amt="36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65004" y="0"/>
            <a:ext cx="10241105" cy="6858000"/>
          </a:xfrm>
          <a:prstGeom prst="rect">
            <a:avLst/>
          </a:prstGeom>
          <a:noFill/>
        </p:spPr>
      </p:pic>
      <p:sp>
        <p:nvSpPr>
          <p:cNvPr id="2" name="Title 1">
            <a:extLst>
              <a:ext uri="{FF2B5EF4-FFF2-40B4-BE49-F238E27FC236}">
                <a16:creationId xmlns:a16="http://schemas.microsoft.com/office/drawing/2014/main" id="{429E57EE-D90F-3E85-5083-D6FFEE5F287C}"/>
              </a:ext>
            </a:extLst>
          </p:cNvPr>
          <p:cNvSpPr>
            <a:spLocks noGrp="1"/>
          </p:cNvSpPr>
          <p:nvPr>
            <p:ph type="ctrTitle"/>
          </p:nvPr>
        </p:nvSpPr>
        <p:spPr>
          <a:xfrm>
            <a:off x="-465003" y="1034024"/>
            <a:ext cx="9144000" cy="1355833"/>
          </a:xfrm>
        </p:spPr>
        <p:txBody>
          <a:bodyPr>
            <a:noAutofit/>
          </a:bodyPr>
          <a:lstStyle/>
          <a:p>
            <a:pPr algn="r"/>
            <a:r>
              <a:rPr lang="en-US" dirty="0"/>
              <a:t>Chance Combinatorics</a:t>
            </a:r>
            <a:br>
              <a:rPr lang="en-US" dirty="0"/>
            </a:br>
            <a:r>
              <a:rPr lang="en-US" dirty="0"/>
              <a:t>The Theory that History Forgot</a:t>
            </a:r>
          </a:p>
        </p:txBody>
      </p:sp>
      <p:sp>
        <p:nvSpPr>
          <p:cNvPr id="3" name="Subtitle 2">
            <a:extLst>
              <a:ext uri="{FF2B5EF4-FFF2-40B4-BE49-F238E27FC236}">
                <a16:creationId xmlns:a16="http://schemas.microsoft.com/office/drawing/2014/main" id="{36FEBC1C-A19D-D931-CECB-F11C68805F71}"/>
              </a:ext>
            </a:extLst>
          </p:cNvPr>
          <p:cNvSpPr>
            <a:spLocks noGrp="1"/>
          </p:cNvSpPr>
          <p:nvPr>
            <p:ph type="subTitle" idx="1"/>
          </p:nvPr>
        </p:nvSpPr>
        <p:spPr/>
        <p:txBody>
          <a:bodyPr>
            <a:normAutofit fontScale="25000" lnSpcReduction="20000"/>
          </a:bodyPr>
          <a:lstStyle/>
          <a:p>
            <a:r>
              <a:rPr lang="en-US" dirty="0"/>
              <a:t>My.  text. </a:t>
            </a:r>
          </a:p>
        </p:txBody>
      </p:sp>
      <p:sp>
        <p:nvSpPr>
          <p:cNvPr id="4" name="TextBox 3">
            <a:extLst>
              <a:ext uri="{FF2B5EF4-FFF2-40B4-BE49-F238E27FC236}">
                <a16:creationId xmlns:a16="http://schemas.microsoft.com/office/drawing/2014/main" id="{C71C6C72-63A3-40C8-2F87-412FD6C6E23F}"/>
              </a:ext>
            </a:extLst>
          </p:cNvPr>
          <p:cNvSpPr txBox="1"/>
          <p:nvPr/>
        </p:nvSpPr>
        <p:spPr>
          <a:xfrm>
            <a:off x="5081362" y="2389857"/>
            <a:ext cx="3490058" cy="1569660"/>
          </a:xfrm>
          <a:prstGeom prst="rect">
            <a:avLst/>
          </a:prstGeom>
          <a:noFill/>
        </p:spPr>
        <p:txBody>
          <a:bodyPr wrap="none" rtlCol="0">
            <a:spAutoFit/>
          </a:bodyPr>
          <a:lstStyle/>
          <a:p>
            <a:pPr algn="r"/>
            <a:r>
              <a:rPr lang="en-US" sz="2400" dirty="0">
                <a:latin typeface="Times New Roman" panose="02020603050405020304" pitchFamily="18" charset="0"/>
                <a:cs typeface="Times New Roman" panose="02020603050405020304" pitchFamily="18" charset="0"/>
              </a:rPr>
              <a:t>John D. Norton</a:t>
            </a:r>
          </a:p>
          <a:p>
            <a:pPr algn="r"/>
            <a:r>
              <a:rPr lang="en-US" sz="2400" dirty="0">
                <a:latin typeface="Times New Roman" panose="02020603050405020304" pitchFamily="18" charset="0"/>
                <a:cs typeface="Times New Roman" panose="02020603050405020304" pitchFamily="18" charset="0"/>
              </a:rPr>
              <a:t>Department of History and</a:t>
            </a:r>
          </a:p>
          <a:p>
            <a:pPr algn="r"/>
            <a:r>
              <a:rPr lang="en-US" sz="2400" dirty="0">
                <a:latin typeface="Times New Roman" panose="02020603050405020304" pitchFamily="18" charset="0"/>
                <a:cs typeface="Times New Roman" panose="02020603050405020304" pitchFamily="18" charset="0"/>
              </a:rPr>
              <a:t>Philosophy of Science</a:t>
            </a:r>
          </a:p>
          <a:p>
            <a:pPr algn="r"/>
            <a:r>
              <a:rPr lang="en-US" sz="2400" dirty="0">
                <a:latin typeface="Times New Roman" panose="02020603050405020304" pitchFamily="18" charset="0"/>
                <a:cs typeface="Times New Roman" panose="02020603050405020304" pitchFamily="18" charset="0"/>
              </a:rPr>
              <a:t>University of Pittsburgh</a:t>
            </a:r>
          </a:p>
        </p:txBody>
      </p:sp>
    </p:spTree>
    <p:extLst>
      <p:ext uri="{BB962C8B-B14F-4D97-AF65-F5344CB8AC3E}">
        <p14:creationId xmlns:p14="http://schemas.microsoft.com/office/powerpoint/2010/main" val="89751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03656-2A5A-E995-1396-E9DE441D6400}"/>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407A87F7-6888-FB4E-1C92-120E64064880}"/>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7E514E59-85EF-4C0F-DA31-E742A1A09718}"/>
              </a:ext>
            </a:extLst>
          </p:cNvPr>
          <p:cNvSpPr>
            <a:spLocks noGrp="1"/>
          </p:cNvSpPr>
          <p:nvPr>
            <p:ph type="sldNum" sz="quarter" idx="12"/>
          </p:nvPr>
        </p:nvSpPr>
        <p:spPr/>
        <p:txBody>
          <a:bodyPr/>
          <a:lstStyle/>
          <a:p>
            <a:fld id="{B9304382-F642-5846-B397-678ADB7FD52A}" type="slidenum">
              <a:rPr lang="en-US" smtClean="0"/>
              <a:t>10</a:t>
            </a:fld>
            <a:endParaRPr lang="en-US"/>
          </a:p>
        </p:txBody>
      </p:sp>
      <p:grpSp>
        <p:nvGrpSpPr>
          <p:cNvPr id="5" name="Group 4">
            <a:extLst>
              <a:ext uri="{FF2B5EF4-FFF2-40B4-BE49-F238E27FC236}">
                <a16:creationId xmlns:a16="http://schemas.microsoft.com/office/drawing/2014/main" id="{A6E58613-9CB2-C50B-F802-6B2713EBEAE9}"/>
              </a:ext>
            </a:extLst>
          </p:cNvPr>
          <p:cNvGrpSpPr/>
          <p:nvPr/>
        </p:nvGrpSpPr>
        <p:grpSpPr>
          <a:xfrm>
            <a:off x="339241" y="339883"/>
            <a:ext cx="8176109" cy="1659788"/>
            <a:chOff x="142875" y="956733"/>
            <a:chExt cx="8176109" cy="1659788"/>
          </a:xfrm>
        </p:grpSpPr>
        <p:sp>
          <p:nvSpPr>
            <p:cNvPr id="6" name="Freeform 5">
              <a:extLst>
                <a:ext uri="{FF2B5EF4-FFF2-40B4-BE49-F238E27FC236}">
                  <a16:creationId xmlns:a16="http://schemas.microsoft.com/office/drawing/2014/main" id="{744607E2-A69E-CFDE-E6BA-9D056624CBB7}"/>
                </a:ext>
              </a:extLst>
            </p:cNvPr>
            <p:cNvSpPr/>
            <p:nvPr/>
          </p:nvSpPr>
          <p:spPr>
            <a:xfrm>
              <a:off x="142875" y="956733"/>
              <a:ext cx="7721600" cy="660400"/>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AD0C0A7-258C-1F6B-81C2-F46DF1478924}"/>
                </a:ext>
              </a:extLst>
            </p:cNvPr>
            <p:cNvSpPr txBox="1"/>
            <p:nvPr/>
          </p:nvSpPr>
          <p:spPr>
            <a:xfrm>
              <a:off x="3425688" y="977146"/>
              <a:ext cx="4399721" cy="1138773"/>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A finite set of primitive cases</a:t>
              </a:r>
            </a:p>
            <a:p>
              <a:pPr algn="l"/>
              <a:r>
                <a:rPr lang="en-US" sz="1600" dirty="0">
                  <a:latin typeface="Times New Roman" panose="02020603050405020304" pitchFamily="18" charset="0"/>
                  <a:cs typeface="Times New Roman" panose="02020603050405020304" pitchFamily="18" charset="0"/>
                </a:rPr>
                <a:t>with selection among them by a physical process, such as die casts, whose mechanical operation assured the equality of their chances.</a:t>
              </a:r>
            </a:p>
          </p:txBody>
        </p:sp>
        <p:sp>
          <p:nvSpPr>
            <p:cNvPr id="8" name="TextBox 7">
              <a:extLst>
                <a:ext uri="{FF2B5EF4-FFF2-40B4-BE49-F238E27FC236}">
                  <a16:creationId xmlns:a16="http://schemas.microsoft.com/office/drawing/2014/main" id="{D7960230-3647-84DF-A25C-0E56C273C8FB}"/>
                </a:ext>
              </a:extLst>
            </p:cNvPr>
            <p:cNvSpPr txBox="1"/>
            <p:nvPr/>
          </p:nvSpPr>
          <p:spPr>
            <a:xfrm>
              <a:off x="496129" y="977146"/>
              <a:ext cx="1346844"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Setting</a:t>
              </a:r>
            </a:p>
          </p:txBody>
        </p:sp>
        <p:pic>
          <p:nvPicPr>
            <p:cNvPr id="9" name="Graphic 8">
              <a:extLst>
                <a:ext uri="{FF2B5EF4-FFF2-40B4-BE49-F238E27FC236}">
                  <a16:creationId xmlns:a16="http://schemas.microsoft.com/office/drawing/2014/main" id="{D52F21C9-1587-95B2-4725-9085AA6945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682837">
              <a:off x="6420907" y="1820102"/>
              <a:ext cx="650933" cy="650933"/>
            </a:xfrm>
            <a:prstGeom prst="rect">
              <a:avLst/>
            </a:prstGeom>
          </p:spPr>
        </p:pic>
        <p:pic>
          <p:nvPicPr>
            <p:cNvPr id="10" name="Graphic 9">
              <a:extLst>
                <a:ext uri="{FF2B5EF4-FFF2-40B4-BE49-F238E27FC236}">
                  <a16:creationId xmlns:a16="http://schemas.microsoft.com/office/drawing/2014/main" id="{CBA589A0-8142-BAC0-FE87-D2F858E1DD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87105">
              <a:off x="6677042" y="1957611"/>
              <a:ext cx="650933" cy="650933"/>
            </a:xfrm>
            <a:prstGeom prst="rect">
              <a:avLst/>
            </a:prstGeom>
          </p:spPr>
        </p:pic>
        <p:pic>
          <p:nvPicPr>
            <p:cNvPr id="11" name="Graphic 10">
              <a:extLst>
                <a:ext uri="{FF2B5EF4-FFF2-40B4-BE49-F238E27FC236}">
                  <a16:creationId xmlns:a16="http://schemas.microsoft.com/office/drawing/2014/main" id="{46E018FA-D686-4F6F-8AC8-20BAA5F88D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816229">
              <a:off x="6945525" y="1851934"/>
              <a:ext cx="650933" cy="650933"/>
            </a:xfrm>
            <a:prstGeom prst="rect">
              <a:avLst/>
            </a:prstGeom>
          </p:spPr>
        </p:pic>
        <p:pic>
          <p:nvPicPr>
            <p:cNvPr id="12" name="Graphic 11">
              <a:extLst>
                <a:ext uri="{FF2B5EF4-FFF2-40B4-BE49-F238E27FC236}">
                  <a16:creationId xmlns:a16="http://schemas.microsoft.com/office/drawing/2014/main" id="{BD604FDF-1249-2A69-667C-CBB61A5471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84026">
              <a:off x="7219189" y="1965588"/>
              <a:ext cx="650933" cy="650933"/>
            </a:xfrm>
            <a:prstGeom prst="rect">
              <a:avLst/>
            </a:prstGeom>
          </p:spPr>
        </p:pic>
        <p:pic>
          <p:nvPicPr>
            <p:cNvPr id="13" name="Graphic 12">
              <a:extLst>
                <a:ext uri="{FF2B5EF4-FFF2-40B4-BE49-F238E27FC236}">
                  <a16:creationId xmlns:a16="http://schemas.microsoft.com/office/drawing/2014/main" id="{BBD6E318-0FF8-9E35-D2B0-29FA4E4B82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37771" y="1710485"/>
              <a:ext cx="781213" cy="781213"/>
            </a:xfrm>
            <a:prstGeom prst="rect">
              <a:avLst/>
            </a:prstGeom>
          </p:spPr>
        </p:pic>
      </p:grpSp>
      <p:grpSp>
        <p:nvGrpSpPr>
          <p:cNvPr id="35" name="Group 34">
            <a:extLst>
              <a:ext uri="{FF2B5EF4-FFF2-40B4-BE49-F238E27FC236}">
                <a16:creationId xmlns:a16="http://schemas.microsoft.com/office/drawing/2014/main" id="{DC1BC9BB-B307-7E8F-4C7D-ACBCA480BD86}"/>
              </a:ext>
            </a:extLst>
          </p:cNvPr>
          <p:cNvGrpSpPr/>
          <p:nvPr/>
        </p:nvGrpSpPr>
        <p:grpSpPr>
          <a:xfrm>
            <a:off x="142875" y="2029208"/>
            <a:ext cx="7423984" cy="1111387"/>
            <a:chOff x="118688" y="2257679"/>
            <a:chExt cx="7423984" cy="1111387"/>
          </a:xfrm>
        </p:grpSpPr>
        <p:sp>
          <p:nvSpPr>
            <p:cNvPr id="14" name="TextBox 13">
              <a:extLst>
                <a:ext uri="{FF2B5EF4-FFF2-40B4-BE49-F238E27FC236}">
                  <a16:creationId xmlns:a16="http://schemas.microsoft.com/office/drawing/2014/main" id="{84542983-C190-737D-6CA3-D422EA487B09}"/>
                </a:ext>
              </a:extLst>
            </p:cNvPr>
            <p:cNvSpPr txBox="1"/>
            <p:nvPr/>
          </p:nvSpPr>
          <p:spPr>
            <a:xfrm>
              <a:off x="118688" y="2257679"/>
              <a:ext cx="1608667" cy="830997"/>
            </a:xfrm>
            <a:prstGeom prst="rect">
              <a:avLst/>
            </a:prstGeom>
            <a:noFill/>
          </p:spPr>
          <p:txBody>
            <a:bodyPr wrap="square" rtlCol="0">
              <a:spAutoFit/>
            </a:bodyPr>
            <a:lstStyle/>
            <a:p>
              <a:pPr algn="r"/>
              <a:r>
                <a:rPr lang="en-US" sz="2400" dirty="0" err="1">
                  <a:latin typeface="Times New Roman" panose="02020603050405020304" pitchFamily="18" charset="0"/>
                  <a:cs typeface="Times New Roman" panose="02020603050405020304" pitchFamily="18" charset="0"/>
                </a:rPr>
                <a:t>Cardano’s</a:t>
              </a:r>
              <a:r>
                <a:rPr lang="en-US" sz="2400" dirty="0">
                  <a:latin typeface="Times New Roman" panose="02020603050405020304" pitchFamily="18" charset="0"/>
                  <a:cs typeface="Times New Roman" panose="02020603050405020304" pitchFamily="18" charset="0"/>
                </a:rPr>
                <a:t> principle</a:t>
              </a:r>
            </a:p>
          </p:txBody>
        </p:sp>
        <p:sp>
          <p:nvSpPr>
            <p:cNvPr id="15" name="TextBox 14">
              <a:extLst>
                <a:ext uri="{FF2B5EF4-FFF2-40B4-BE49-F238E27FC236}">
                  <a16:creationId xmlns:a16="http://schemas.microsoft.com/office/drawing/2014/main" id="{9481F45E-5107-7AB0-CC34-9C11A78D9D95}"/>
                </a:ext>
              </a:extLst>
            </p:cNvPr>
            <p:cNvSpPr txBox="1"/>
            <p:nvPr/>
          </p:nvSpPr>
          <p:spPr>
            <a:xfrm>
              <a:off x="2039339" y="2261070"/>
              <a:ext cx="5503333" cy="1107996"/>
            </a:xfrm>
            <a:prstGeom prst="rect">
              <a:avLst/>
            </a:prstGeom>
            <a:noFill/>
          </p:spPr>
          <p:txBody>
            <a:bodyPr wrap="square" rtlCol="0">
              <a:spAutoFit/>
            </a:bodyPr>
            <a:lstStyle/>
            <a:p>
              <a:pPr algn="l"/>
              <a:r>
                <a:rPr lang="en-US" i="1" dirty="0">
                  <a:latin typeface="Times New Roman" panose="02020603050405020304" pitchFamily="18" charset="0"/>
                  <a:cs typeface="Times New Roman" panose="02020603050405020304" pitchFamily="18" charset="0"/>
                </a:rPr>
                <a:t>“6. The Fundamental Principle of Gambling</a:t>
              </a:r>
            </a:p>
            <a:p>
              <a:pPr algn="l"/>
              <a:r>
                <a:rPr lang="en-US" sz="1600" dirty="0">
                  <a:latin typeface="Times New Roman" panose="02020603050405020304" pitchFamily="18" charset="0"/>
                  <a:cs typeface="Times New Roman" panose="02020603050405020304" pitchFamily="18" charset="0"/>
                </a:rPr>
                <a:t>The most fundamental principle of all in gambling is simply equal conditions, e.g. of opponents, of bystanders, of money, of situation, of the dice box, and of the die itself.”</a:t>
              </a:r>
            </a:p>
          </p:txBody>
        </p:sp>
      </p:grpSp>
      <p:grpSp>
        <p:nvGrpSpPr>
          <p:cNvPr id="36" name="Group 35">
            <a:extLst>
              <a:ext uri="{FF2B5EF4-FFF2-40B4-BE49-F238E27FC236}">
                <a16:creationId xmlns:a16="http://schemas.microsoft.com/office/drawing/2014/main" id="{BFA7BB30-1D4D-8B32-8AA4-DAB7333CC5F9}"/>
              </a:ext>
            </a:extLst>
          </p:cNvPr>
          <p:cNvGrpSpPr/>
          <p:nvPr/>
        </p:nvGrpSpPr>
        <p:grpSpPr>
          <a:xfrm>
            <a:off x="313265" y="3743389"/>
            <a:ext cx="8415867" cy="3066516"/>
            <a:chOff x="313265" y="3743389"/>
            <a:chExt cx="8415867" cy="3066516"/>
          </a:xfrm>
        </p:grpSpPr>
        <p:sp>
          <p:nvSpPr>
            <p:cNvPr id="28" name="Freeform 27">
              <a:extLst>
                <a:ext uri="{FF2B5EF4-FFF2-40B4-BE49-F238E27FC236}">
                  <a16:creationId xmlns:a16="http://schemas.microsoft.com/office/drawing/2014/main" id="{64D497BB-3ECC-DB25-E4D6-27FE33F6CE68}"/>
                </a:ext>
              </a:extLst>
            </p:cNvPr>
            <p:cNvSpPr/>
            <p:nvPr/>
          </p:nvSpPr>
          <p:spPr>
            <a:xfrm>
              <a:off x="313265" y="3750734"/>
              <a:ext cx="8415867" cy="3059171"/>
            </a:xfrm>
            <a:custGeom>
              <a:avLst/>
              <a:gdLst>
                <a:gd name="connsiteX0" fmla="*/ 0 w 8246534"/>
                <a:gd name="connsiteY0" fmla="*/ 0 h 2633134"/>
                <a:gd name="connsiteX1" fmla="*/ 0 w 8246534"/>
                <a:gd name="connsiteY1" fmla="*/ 0 h 2633134"/>
                <a:gd name="connsiteX2" fmla="*/ 76200 w 8246534"/>
                <a:gd name="connsiteY2" fmla="*/ 8467 h 2633134"/>
                <a:gd name="connsiteX3" fmla="*/ 8246534 w 8246534"/>
                <a:gd name="connsiteY3" fmla="*/ 160867 h 2633134"/>
                <a:gd name="connsiteX4" fmla="*/ 8178800 w 8246534"/>
                <a:gd name="connsiteY4" fmla="*/ 2633134 h 2633134"/>
                <a:gd name="connsiteX5" fmla="*/ 8467 w 8246534"/>
                <a:gd name="connsiteY5" fmla="*/ 2328334 h 2633134"/>
                <a:gd name="connsiteX6" fmla="*/ 0 w 8246534"/>
                <a:gd name="connsiteY6" fmla="*/ 0 h 2633134"/>
                <a:gd name="connsiteX0" fmla="*/ 0 w 8246534"/>
                <a:gd name="connsiteY0" fmla="*/ 0 h 2633134"/>
                <a:gd name="connsiteX1" fmla="*/ 0 w 8246534"/>
                <a:gd name="connsiteY1" fmla="*/ 0 h 2633134"/>
                <a:gd name="connsiteX2" fmla="*/ 76200 w 8246534"/>
                <a:gd name="connsiteY2" fmla="*/ 8467 h 2633134"/>
                <a:gd name="connsiteX3" fmla="*/ 8246534 w 8246534"/>
                <a:gd name="connsiteY3" fmla="*/ 160867 h 2633134"/>
                <a:gd name="connsiteX4" fmla="*/ 8178800 w 8246534"/>
                <a:gd name="connsiteY4" fmla="*/ 2633134 h 2633134"/>
                <a:gd name="connsiteX5" fmla="*/ 25400 w 8246534"/>
                <a:gd name="connsiteY5" fmla="*/ 2561679 h 2633134"/>
                <a:gd name="connsiteX6" fmla="*/ 0 w 8246534"/>
                <a:gd name="connsiteY6" fmla="*/ 0 h 2633134"/>
                <a:gd name="connsiteX0" fmla="*/ 0 w 8246534"/>
                <a:gd name="connsiteY0" fmla="*/ 0 h 2633134"/>
                <a:gd name="connsiteX1" fmla="*/ 0 w 8246534"/>
                <a:gd name="connsiteY1" fmla="*/ 0 h 2633134"/>
                <a:gd name="connsiteX2" fmla="*/ 76200 w 8246534"/>
                <a:gd name="connsiteY2" fmla="*/ 8467 h 2633134"/>
                <a:gd name="connsiteX3" fmla="*/ 8246534 w 8246534"/>
                <a:gd name="connsiteY3" fmla="*/ 160867 h 2633134"/>
                <a:gd name="connsiteX4" fmla="*/ 8178800 w 8246534"/>
                <a:gd name="connsiteY4" fmla="*/ 2633134 h 2633134"/>
                <a:gd name="connsiteX5" fmla="*/ 25400 w 8246534"/>
                <a:gd name="connsiteY5" fmla="*/ 2561679 h 2633134"/>
                <a:gd name="connsiteX6" fmla="*/ 0 w 8246534"/>
                <a:gd name="connsiteY6" fmla="*/ 0 h 2633134"/>
                <a:gd name="connsiteX0" fmla="*/ 0 w 8331200"/>
                <a:gd name="connsiteY0" fmla="*/ 0 h 2561679"/>
                <a:gd name="connsiteX1" fmla="*/ 0 w 8331200"/>
                <a:gd name="connsiteY1" fmla="*/ 0 h 2561679"/>
                <a:gd name="connsiteX2" fmla="*/ 76200 w 8331200"/>
                <a:gd name="connsiteY2" fmla="*/ 8467 h 2561679"/>
                <a:gd name="connsiteX3" fmla="*/ 8246534 w 8331200"/>
                <a:gd name="connsiteY3" fmla="*/ 160867 h 2561679"/>
                <a:gd name="connsiteX4" fmla="*/ 8331200 w 8331200"/>
                <a:gd name="connsiteY4" fmla="*/ 2347097 h 2561679"/>
                <a:gd name="connsiteX5" fmla="*/ 25400 w 8331200"/>
                <a:gd name="connsiteY5" fmla="*/ 2561679 h 2561679"/>
                <a:gd name="connsiteX6" fmla="*/ 0 w 8331200"/>
                <a:gd name="connsiteY6" fmla="*/ 0 h 2561679"/>
                <a:gd name="connsiteX0" fmla="*/ 0 w 8331200"/>
                <a:gd name="connsiteY0" fmla="*/ 0 h 2561679"/>
                <a:gd name="connsiteX1" fmla="*/ 0 w 8331200"/>
                <a:gd name="connsiteY1" fmla="*/ 0 h 2561679"/>
                <a:gd name="connsiteX2" fmla="*/ 76200 w 8331200"/>
                <a:gd name="connsiteY2" fmla="*/ 8467 h 2561679"/>
                <a:gd name="connsiteX3" fmla="*/ 8246534 w 8331200"/>
                <a:gd name="connsiteY3" fmla="*/ 160867 h 2561679"/>
                <a:gd name="connsiteX4" fmla="*/ 8331200 w 8331200"/>
                <a:gd name="connsiteY4" fmla="*/ 2347097 h 2561679"/>
                <a:gd name="connsiteX5" fmla="*/ 25400 w 8331200"/>
                <a:gd name="connsiteY5" fmla="*/ 2561679 h 2561679"/>
                <a:gd name="connsiteX6" fmla="*/ 0 w 8331200"/>
                <a:gd name="connsiteY6" fmla="*/ 0 h 2561679"/>
                <a:gd name="connsiteX0" fmla="*/ 0 w 8331200"/>
                <a:gd name="connsiteY0" fmla="*/ 0 h 2682116"/>
                <a:gd name="connsiteX1" fmla="*/ 0 w 8331200"/>
                <a:gd name="connsiteY1" fmla="*/ 0 h 2682116"/>
                <a:gd name="connsiteX2" fmla="*/ 76200 w 8331200"/>
                <a:gd name="connsiteY2" fmla="*/ 8467 h 2682116"/>
                <a:gd name="connsiteX3" fmla="*/ 8246534 w 8331200"/>
                <a:gd name="connsiteY3" fmla="*/ 160867 h 2682116"/>
                <a:gd name="connsiteX4" fmla="*/ 8331200 w 8331200"/>
                <a:gd name="connsiteY4" fmla="*/ 2347097 h 2682116"/>
                <a:gd name="connsiteX5" fmla="*/ 25400 w 8331200"/>
                <a:gd name="connsiteY5" fmla="*/ 2682116 h 2682116"/>
                <a:gd name="connsiteX6" fmla="*/ 0 w 8331200"/>
                <a:gd name="connsiteY6" fmla="*/ 0 h 2682116"/>
                <a:gd name="connsiteX0" fmla="*/ 0 w 8331200"/>
                <a:gd name="connsiteY0" fmla="*/ 0 h 2719752"/>
                <a:gd name="connsiteX1" fmla="*/ 0 w 8331200"/>
                <a:gd name="connsiteY1" fmla="*/ 0 h 2719752"/>
                <a:gd name="connsiteX2" fmla="*/ 76200 w 8331200"/>
                <a:gd name="connsiteY2" fmla="*/ 8467 h 2719752"/>
                <a:gd name="connsiteX3" fmla="*/ 8246534 w 8331200"/>
                <a:gd name="connsiteY3" fmla="*/ 160867 h 2719752"/>
                <a:gd name="connsiteX4" fmla="*/ 8331200 w 8331200"/>
                <a:gd name="connsiteY4" fmla="*/ 2347097 h 2719752"/>
                <a:gd name="connsiteX5" fmla="*/ 25400 w 8331200"/>
                <a:gd name="connsiteY5" fmla="*/ 2719752 h 2719752"/>
                <a:gd name="connsiteX6" fmla="*/ 0 w 8331200"/>
                <a:gd name="connsiteY6" fmla="*/ 0 h 2719752"/>
                <a:gd name="connsiteX0" fmla="*/ 0 w 8415867"/>
                <a:gd name="connsiteY0" fmla="*/ 0 h 2719752"/>
                <a:gd name="connsiteX1" fmla="*/ 84667 w 8415867"/>
                <a:gd name="connsiteY1" fmla="*/ 0 h 2719752"/>
                <a:gd name="connsiteX2" fmla="*/ 160867 w 8415867"/>
                <a:gd name="connsiteY2" fmla="*/ 8467 h 2719752"/>
                <a:gd name="connsiteX3" fmla="*/ 8331201 w 8415867"/>
                <a:gd name="connsiteY3" fmla="*/ 160867 h 2719752"/>
                <a:gd name="connsiteX4" fmla="*/ 8415867 w 8415867"/>
                <a:gd name="connsiteY4" fmla="*/ 2347097 h 2719752"/>
                <a:gd name="connsiteX5" fmla="*/ 110067 w 8415867"/>
                <a:gd name="connsiteY5" fmla="*/ 2719752 h 2719752"/>
                <a:gd name="connsiteX6" fmla="*/ 0 w 8415867"/>
                <a:gd name="connsiteY6" fmla="*/ 0 h 271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5867" h="2719752">
                  <a:moveTo>
                    <a:pt x="0" y="0"/>
                  </a:moveTo>
                  <a:lnTo>
                    <a:pt x="84667" y="0"/>
                  </a:lnTo>
                  <a:lnTo>
                    <a:pt x="160867" y="8467"/>
                  </a:lnTo>
                  <a:lnTo>
                    <a:pt x="8331201" y="160867"/>
                  </a:lnTo>
                  <a:lnTo>
                    <a:pt x="8415867" y="2347097"/>
                  </a:lnTo>
                  <a:lnTo>
                    <a:pt x="110067" y="2719752"/>
                  </a:lnTo>
                  <a:cubicBezTo>
                    <a:pt x="107245" y="1943641"/>
                    <a:pt x="2822" y="776111"/>
                    <a:pt x="0" y="0"/>
                  </a:cubicBez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340465-4A91-8BC8-CB06-EDE0E2684706}"/>
                </a:ext>
              </a:extLst>
            </p:cNvPr>
            <p:cNvSpPr txBox="1"/>
            <p:nvPr/>
          </p:nvSpPr>
          <p:spPr>
            <a:xfrm>
              <a:off x="316666" y="3743389"/>
              <a:ext cx="1311578"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Artefacts</a:t>
              </a:r>
            </a:p>
          </p:txBody>
        </p:sp>
        <p:sp>
          <p:nvSpPr>
            <p:cNvPr id="17" name="TextBox 16">
              <a:extLst>
                <a:ext uri="{FF2B5EF4-FFF2-40B4-BE49-F238E27FC236}">
                  <a16:creationId xmlns:a16="http://schemas.microsoft.com/office/drawing/2014/main" id="{3F0BB64B-75E3-364F-0A03-CFD911DD500A}"/>
                </a:ext>
              </a:extLst>
            </p:cNvPr>
            <p:cNvSpPr txBox="1"/>
            <p:nvPr/>
          </p:nvSpPr>
          <p:spPr>
            <a:xfrm>
              <a:off x="2039339" y="3789555"/>
              <a:ext cx="3443571"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Carefully manufactured</a:t>
              </a:r>
              <a:r>
                <a:rPr lang="en-US" dirty="0">
                  <a:latin typeface="Times New Roman" panose="02020603050405020304" pitchFamily="18" charset="0"/>
                  <a:cs typeface="Times New Roman" panose="02020603050405020304" pitchFamily="18" charset="0"/>
                </a:rPr>
                <a:t> fair dice</a:t>
              </a:r>
            </a:p>
          </p:txBody>
        </p:sp>
        <p:sp>
          <p:nvSpPr>
            <p:cNvPr id="18" name="TextBox 17">
              <a:extLst>
                <a:ext uri="{FF2B5EF4-FFF2-40B4-BE49-F238E27FC236}">
                  <a16:creationId xmlns:a16="http://schemas.microsoft.com/office/drawing/2014/main" id="{F897E970-ED18-AC78-0D3C-B64B987E83F5}"/>
                </a:ext>
              </a:extLst>
            </p:cNvPr>
            <p:cNvSpPr txBox="1"/>
            <p:nvPr/>
          </p:nvSpPr>
          <p:spPr>
            <a:xfrm>
              <a:off x="1978424" y="4690313"/>
              <a:ext cx="4213013" cy="400110"/>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Elaborate 16</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 literature</a:t>
              </a:r>
              <a:r>
                <a:rPr lang="en-US" dirty="0">
                  <a:latin typeface="Times New Roman" panose="02020603050405020304" pitchFamily="18" charset="0"/>
                  <a:cs typeface="Times New Roman" panose="02020603050405020304" pitchFamily="18" charset="0"/>
                </a:rPr>
                <a:t> on faked dice:</a:t>
              </a:r>
            </a:p>
          </p:txBody>
        </p:sp>
        <p:sp>
          <p:nvSpPr>
            <p:cNvPr id="23" name="TextBox 22">
              <a:extLst>
                <a:ext uri="{FF2B5EF4-FFF2-40B4-BE49-F238E27FC236}">
                  <a16:creationId xmlns:a16="http://schemas.microsoft.com/office/drawing/2014/main" id="{3FB7ED26-08A0-ED8B-6F09-F903090BDADD}"/>
                </a:ext>
              </a:extLst>
            </p:cNvPr>
            <p:cNvSpPr txBox="1"/>
            <p:nvPr/>
          </p:nvSpPr>
          <p:spPr>
            <a:xfrm>
              <a:off x="6774139" y="3989610"/>
              <a:ext cx="1381561" cy="646331"/>
            </a:xfrm>
            <a:prstGeom prst="rect">
              <a:avLst/>
            </a:prstGeom>
            <a:noFill/>
          </p:spPr>
          <p:txBody>
            <a:bodyPr wrap="square" rtlCol="0">
              <a:spAutoFit/>
            </a:bodyPr>
            <a:lstStyle/>
            <a:p>
              <a:pPr algn="l"/>
              <a:r>
                <a:rPr lang="en-US" sz="1200" dirty="0">
                  <a:latin typeface="Times New Roman" panose="02020603050405020304" pitchFamily="18" charset="0"/>
                  <a:cs typeface="Times New Roman" panose="02020603050405020304" pitchFamily="18" charset="0"/>
                </a:rPr>
                <a:t>17</a:t>
              </a:r>
              <a:r>
                <a:rPr lang="en-US" sz="1200" baseline="30000" dirty="0">
                  <a:latin typeface="Times New Roman" panose="02020603050405020304" pitchFamily="18" charset="0"/>
                  <a:cs typeface="Times New Roman" panose="02020603050405020304" pitchFamily="18" charset="0"/>
                </a:rPr>
                <a:t>th</a:t>
              </a:r>
              <a:r>
                <a:rPr lang="en-US" sz="1200" dirty="0">
                  <a:latin typeface="Times New Roman" panose="02020603050405020304" pitchFamily="18" charset="0"/>
                  <a:cs typeface="Times New Roman" panose="02020603050405020304" pitchFamily="18" charset="0"/>
                </a:rPr>
                <a:t> c. dice from Jamestown, England</a:t>
              </a:r>
            </a:p>
          </p:txBody>
        </p:sp>
        <p:sp>
          <p:nvSpPr>
            <p:cNvPr id="24" name="TextBox 23">
              <a:extLst>
                <a:ext uri="{FF2B5EF4-FFF2-40B4-BE49-F238E27FC236}">
                  <a16:creationId xmlns:a16="http://schemas.microsoft.com/office/drawing/2014/main" id="{B18F90EE-954B-AB55-1BF5-437549963D98}"/>
                </a:ext>
              </a:extLst>
            </p:cNvPr>
            <p:cNvSpPr txBox="1"/>
            <p:nvPr/>
          </p:nvSpPr>
          <p:spPr>
            <a:xfrm>
              <a:off x="1978424" y="5204371"/>
              <a:ext cx="6735270" cy="1508105"/>
            </a:xfrm>
            <a:prstGeom prst="rect">
              <a:avLst/>
            </a:prstGeom>
            <a:noFill/>
          </p:spPr>
          <p:txBody>
            <a:bodyPr wrap="square" rtlCol="0">
              <a:spAutoFit/>
            </a:bodyPr>
            <a:lstStyle/>
            <a:p>
              <a:pPr algn="l"/>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Fullams</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dice loaded with quicksilver or lead.</a:t>
              </a:r>
            </a:p>
            <a:p>
              <a:pPr algn="l"/>
              <a:r>
                <a:rPr lang="en-US" i="1" dirty="0">
                  <a:latin typeface="Times New Roman" panose="02020603050405020304" pitchFamily="18" charset="0"/>
                  <a:cs typeface="Times New Roman" panose="02020603050405020304" pitchFamily="18" charset="0"/>
                </a:rPr>
                <a:t>“Bristles”</a:t>
              </a:r>
              <a:r>
                <a:rPr lang="en-US" dirty="0">
                  <a:latin typeface="Times New Roman" panose="02020603050405020304" pitchFamily="18" charset="0"/>
                  <a:cs typeface="Times New Roman" panose="02020603050405020304" pitchFamily="18" charset="0"/>
                </a:rPr>
                <a:t>: a short hair set in one side.</a:t>
              </a:r>
            </a:p>
            <a:p>
              <a:pPr algn="l"/>
              <a:r>
                <a:rPr lang="en-US" i="1" dirty="0">
                  <a:latin typeface="Times New Roman" panose="02020603050405020304" pitchFamily="18" charset="0"/>
                  <a:cs typeface="Times New Roman" panose="02020603050405020304" pitchFamily="18" charset="0"/>
                </a:rPr>
                <a:t>“Flats”</a:t>
              </a:r>
              <a:r>
                <a:rPr lang="en-US" dirty="0">
                  <a:latin typeface="Times New Roman" panose="02020603050405020304" pitchFamily="18" charset="0"/>
                  <a:cs typeface="Times New Roman" panose="02020603050405020304" pitchFamily="18" charset="0"/>
                </a:rPr>
                <a:t>: dice reduced in length on one axis.</a:t>
              </a:r>
            </a:p>
            <a:p>
              <a:pPr algn="l"/>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langret</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or “barred die” elongated on the axis.</a:t>
              </a:r>
            </a:p>
            <a:p>
              <a:pPr algn="l"/>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6" name="Picture 25" descr="A close-up of a couple of dice&#10;&#10;Description automatically generated">
              <a:extLst>
                <a:ext uri="{FF2B5EF4-FFF2-40B4-BE49-F238E27FC236}">
                  <a16:creationId xmlns:a16="http://schemas.microsoft.com/office/drawing/2014/main" id="{DCF75C5E-B772-6FF2-3BEF-549AA4143763}"/>
                </a:ext>
              </a:extLst>
            </p:cNvPr>
            <p:cNvPicPr>
              <a:picLocks noChangeAspect="1"/>
            </p:cNvPicPr>
            <p:nvPr/>
          </p:nvPicPr>
          <p:blipFill>
            <a:blip r:embed="rId12"/>
            <a:stretch>
              <a:fillRect/>
            </a:stretch>
          </p:blipFill>
          <p:spPr>
            <a:xfrm>
              <a:off x="6942739" y="4991504"/>
              <a:ext cx="1686983" cy="749770"/>
            </a:xfrm>
            <a:prstGeom prst="rect">
              <a:avLst/>
            </a:prstGeom>
          </p:spPr>
        </p:pic>
        <p:sp>
          <p:nvSpPr>
            <p:cNvPr id="27" name="TextBox 26">
              <a:extLst>
                <a:ext uri="{FF2B5EF4-FFF2-40B4-BE49-F238E27FC236}">
                  <a16:creationId xmlns:a16="http://schemas.microsoft.com/office/drawing/2014/main" id="{343B5EBF-BCD1-72F9-49CC-A87B9F3328E0}"/>
                </a:ext>
              </a:extLst>
            </p:cNvPr>
            <p:cNvSpPr txBox="1"/>
            <p:nvPr/>
          </p:nvSpPr>
          <p:spPr>
            <a:xfrm>
              <a:off x="6900329" y="5781922"/>
              <a:ext cx="1008609" cy="307777"/>
            </a:xfrm>
            <a:prstGeom prst="rect">
              <a:avLst/>
            </a:prstGeom>
            <a:noFill/>
          </p:spPr>
          <p:txBody>
            <a:bodyPr wrap="none" rtlCol="0">
              <a:spAutoFit/>
            </a:bodyPr>
            <a:lstStyle/>
            <a:p>
              <a:pPr algn="l"/>
              <a:r>
                <a:rPr lang="en-US" sz="1400" dirty="0">
                  <a:latin typeface="Times New Roman" panose="02020603050405020304" pitchFamily="18" charset="0"/>
                  <a:cs typeface="Times New Roman" panose="02020603050405020304" pitchFamily="18" charset="0"/>
                </a:rPr>
                <a:t>loaded dice</a:t>
              </a:r>
            </a:p>
          </p:txBody>
        </p:sp>
        <p:pic>
          <p:nvPicPr>
            <p:cNvPr id="34" name="Picture 33" descr="A group of dice on a black background&#10;&#10;Description automatically generated">
              <a:extLst>
                <a:ext uri="{FF2B5EF4-FFF2-40B4-BE49-F238E27FC236}">
                  <a16:creationId xmlns:a16="http://schemas.microsoft.com/office/drawing/2014/main" id="{F216729F-69DF-4AB1-24C4-93F2B71FB7FD}"/>
                </a:ext>
              </a:extLst>
            </p:cNvPr>
            <p:cNvPicPr>
              <a:picLocks noChangeAspect="1"/>
            </p:cNvPicPr>
            <p:nvPr/>
          </p:nvPicPr>
          <p:blipFill>
            <a:blip r:embed="rId13"/>
            <a:stretch>
              <a:fillRect/>
            </a:stretch>
          </p:blipFill>
          <p:spPr>
            <a:xfrm>
              <a:off x="5600887" y="3837923"/>
              <a:ext cx="1181100" cy="927100"/>
            </a:xfrm>
            <a:prstGeom prst="rect">
              <a:avLst/>
            </a:prstGeom>
          </p:spPr>
        </p:pic>
      </p:grpSp>
    </p:spTree>
    <p:extLst>
      <p:ext uri="{BB962C8B-B14F-4D97-AF65-F5344CB8AC3E}">
        <p14:creationId xmlns:p14="http://schemas.microsoft.com/office/powerpoint/2010/main" val="8347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rofile of a person&#10;&#10;Description automatically generated">
            <a:extLst>
              <a:ext uri="{FF2B5EF4-FFF2-40B4-BE49-F238E27FC236}">
                <a16:creationId xmlns:a16="http://schemas.microsoft.com/office/drawing/2014/main" id="{50B1F6AD-0387-BE74-998A-7AAC8B7881FD}"/>
              </a:ext>
            </a:extLst>
          </p:cNvPr>
          <p:cNvPicPr>
            <a:picLocks noChangeAspect="1"/>
          </p:cNvPicPr>
          <p:nvPr/>
        </p:nvPicPr>
        <p:blipFill>
          <a:blip r:embed="rId2"/>
          <a:stretch>
            <a:fillRect/>
          </a:stretch>
        </p:blipFill>
        <p:spPr>
          <a:xfrm flipH="1">
            <a:off x="522771" y="1512860"/>
            <a:ext cx="1662163" cy="1936334"/>
          </a:xfrm>
          <a:prstGeom prst="rect">
            <a:avLst/>
          </a:prstGeom>
        </p:spPr>
      </p:pic>
      <p:sp>
        <p:nvSpPr>
          <p:cNvPr id="33" name="Rounded Rectangular Callout 32">
            <a:extLst>
              <a:ext uri="{FF2B5EF4-FFF2-40B4-BE49-F238E27FC236}">
                <a16:creationId xmlns:a16="http://schemas.microsoft.com/office/drawing/2014/main" id="{CD270F3B-CB3D-1E54-D8DE-12B771C497D3}"/>
              </a:ext>
            </a:extLst>
          </p:cNvPr>
          <p:cNvSpPr/>
          <p:nvPr/>
        </p:nvSpPr>
        <p:spPr>
          <a:xfrm>
            <a:off x="2733575" y="1254699"/>
            <a:ext cx="4829473" cy="2000548"/>
          </a:xfrm>
          <a:prstGeom prst="wedgeRoundRectCallout">
            <a:avLst>
              <a:gd name="adj1" fmla="val -67270"/>
              <a:gd name="adj2" fmla="val 20536"/>
              <a:gd name="adj3" fmla="val 1666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2E4A4-36C5-080E-3891-94164BD2F602}"/>
              </a:ext>
            </a:extLst>
          </p:cNvPr>
          <p:cNvSpPr>
            <a:spLocks noGrp="1"/>
          </p:cNvSpPr>
          <p:nvPr>
            <p:ph type="title"/>
          </p:nvPr>
        </p:nvSpPr>
        <p:spPr>
          <a:xfrm>
            <a:off x="407268" y="49906"/>
            <a:ext cx="7886700" cy="1325563"/>
          </a:xfrm>
        </p:spPr>
        <p:txBody>
          <a:bodyPr/>
          <a:lstStyle/>
          <a:p>
            <a:r>
              <a:rPr lang="en-US" dirty="0"/>
              <a:t>Frequencies and Chances</a:t>
            </a:r>
            <a:br>
              <a:rPr lang="en-US" dirty="0"/>
            </a:br>
            <a:r>
              <a:rPr lang="en-US" sz="3200" dirty="0"/>
              <a:t>can only be connected loosely</a:t>
            </a:r>
            <a:endParaRPr lang="en-US" dirty="0"/>
          </a:p>
        </p:txBody>
      </p:sp>
      <p:sp>
        <p:nvSpPr>
          <p:cNvPr id="3" name="Content Placeholder 2">
            <a:extLst>
              <a:ext uri="{FF2B5EF4-FFF2-40B4-BE49-F238E27FC236}">
                <a16:creationId xmlns:a16="http://schemas.microsoft.com/office/drawing/2014/main" id="{729C13C7-E911-D3A8-3A80-F8DFEB14FA4F}"/>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9BA4B37D-16F7-9D5E-8722-D0E9BC354824}"/>
              </a:ext>
            </a:extLst>
          </p:cNvPr>
          <p:cNvSpPr>
            <a:spLocks noGrp="1"/>
          </p:cNvSpPr>
          <p:nvPr>
            <p:ph type="sldNum" sz="quarter" idx="12"/>
          </p:nvPr>
        </p:nvSpPr>
        <p:spPr/>
        <p:txBody>
          <a:bodyPr/>
          <a:lstStyle/>
          <a:p>
            <a:fld id="{B9304382-F642-5846-B397-678ADB7FD52A}" type="slidenum">
              <a:rPr lang="en-US" smtClean="0"/>
              <a:t>11</a:t>
            </a:fld>
            <a:endParaRPr lang="en-US"/>
          </a:p>
        </p:txBody>
      </p:sp>
      <p:sp>
        <p:nvSpPr>
          <p:cNvPr id="5" name="TextBox 4">
            <a:extLst>
              <a:ext uri="{FF2B5EF4-FFF2-40B4-BE49-F238E27FC236}">
                <a16:creationId xmlns:a16="http://schemas.microsoft.com/office/drawing/2014/main" id="{76AA263F-ACBC-05AE-DED8-DDFD1CBD267C}"/>
              </a:ext>
            </a:extLst>
          </p:cNvPr>
          <p:cNvSpPr txBox="1"/>
          <p:nvPr/>
        </p:nvSpPr>
        <p:spPr>
          <a:xfrm>
            <a:off x="2923671" y="1254699"/>
            <a:ext cx="4639377" cy="2000548"/>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 the die has six [faces and points]; in six casts </a:t>
            </a:r>
            <a:r>
              <a:rPr lang="en-US" sz="2800" dirty="0">
                <a:latin typeface="Times New Roman" panose="02020603050405020304" pitchFamily="18" charset="0"/>
                <a:cs typeface="Times New Roman" panose="02020603050405020304" pitchFamily="18" charset="0"/>
              </a:rPr>
              <a:t>each</a:t>
            </a:r>
            <a:r>
              <a:rPr lang="en-US" sz="2400" dirty="0">
                <a:latin typeface="Times New Roman" panose="02020603050405020304" pitchFamily="18" charset="0"/>
                <a:cs typeface="Times New Roman" panose="02020603050405020304" pitchFamily="18" charset="0"/>
              </a:rPr>
              <a:t> point should turn up once; but since some will be repeated, it follows that others will not turn up.</a:t>
            </a:r>
          </a:p>
        </p:txBody>
      </p:sp>
      <p:grpSp>
        <p:nvGrpSpPr>
          <p:cNvPr id="36" name="Group 35">
            <a:extLst>
              <a:ext uri="{FF2B5EF4-FFF2-40B4-BE49-F238E27FC236}">
                <a16:creationId xmlns:a16="http://schemas.microsoft.com/office/drawing/2014/main" id="{B462CC80-8EA5-4769-A242-393E430DEAAE}"/>
              </a:ext>
            </a:extLst>
          </p:cNvPr>
          <p:cNvGrpSpPr/>
          <p:nvPr/>
        </p:nvGrpSpPr>
        <p:grpSpPr>
          <a:xfrm>
            <a:off x="3513219" y="3449194"/>
            <a:ext cx="3861936" cy="527988"/>
            <a:chOff x="3513219" y="3449194"/>
            <a:chExt cx="3861936" cy="527988"/>
          </a:xfrm>
        </p:grpSpPr>
        <p:pic>
          <p:nvPicPr>
            <p:cNvPr id="12" name="Graphic 11">
              <a:extLst>
                <a:ext uri="{FF2B5EF4-FFF2-40B4-BE49-F238E27FC236}">
                  <a16:creationId xmlns:a16="http://schemas.microsoft.com/office/drawing/2014/main" id="{97CFFD68-EA84-CA81-E9F7-031E81A8D0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0008" y="3449194"/>
              <a:ext cx="527987" cy="527987"/>
            </a:xfrm>
            <a:prstGeom prst="rect">
              <a:avLst/>
            </a:prstGeom>
          </p:spPr>
        </p:pic>
        <p:pic>
          <p:nvPicPr>
            <p:cNvPr id="14" name="Graphic 13">
              <a:extLst>
                <a:ext uri="{FF2B5EF4-FFF2-40B4-BE49-F238E27FC236}">
                  <a16:creationId xmlns:a16="http://schemas.microsoft.com/office/drawing/2014/main" id="{931EEBB7-2CBE-5678-0C3F-55CDFC5D0D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13219" y="3449195"/>
              <a:ext cx="527987" cy="527987"/>
            </a:xfrm>
            <a:prstGeom prst="rect">
              <a:avLst/>
            </a:prstGeom>
          </p:spPr>
        </p:pic>
        <p:pic>
          <p:nvPicPr>
            <p:cNvPr id="16" name="Graphic 15">
              <a:extLst>
                <a:ext uri="{FF2B5EF4-FFF2-40B4-BE49-F238E27FC236}">
                  <a16:creationId xmlns:a16="http://schemas.microsoft.com/office/drawing/2014/main" id="{ED1AB0BD-F781-9E0C-0E74-DC0159E9C4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46797" y="3449194"/>
              <a:ext cx="527987" cy="527987"/>
            </a:xfrm>
            <a:prstGeom prst="rect">
              <a:avLst/>
            </a:prstGeom>
          </p:spPr>
        </p:pic>
        <p:pic>
          <p:nvPicPr>
            <p:cNvPr id="18" name="Graphic 17">
              <a:extLst>
                <a:ext uri="{FF2B5EF4-FFF2-40B4-BE49-F238E27FC236}">
                  <a16:creationId xmlns:a16="http://schemas.microsoft.com/office/drawing/2014/main" id="{A6FDFD29-1E0B-C010-78AC-F57E32E234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80375" y="3449194"/>
              <a:ext cx="527988" cy="527988"/>
            </a:xfrm>
            <a:prstGeom prst="rect">
              <a:avLst/>
            </a:prstGeom>
          </p:spPr>
        </p:pic>
        <p:pic>
          <p:nvPicPr>
            <p:cNvPr id="20" name="Graphic 19">
              <a:extLst>
                <a:ext uri="{FF2B5EF4-FFF2-40B4-BE49-F238E27FC236}">
                  <a16:creationId xmlns:a16="http://schemas.microsoft.com/office/drawing/2014/main" id="{9EEBB4BF-4D1E-E53C-58A4-21ACEE8411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V="1">
              <a:off x="6847167" y="3449194"/>
              <a:ext cx="527988" cy="527988"/>
            </a:xfrm>
            <a:prstGeom prst="rect">
              <a:avLst/>
            </a:prstGeom>
          </p:spPr>
        </p:pic>
        <p:pic>
          <p:nvPicPr>
            <p:cNvPr id="21" name="Graphic 20">
              <a:extLst>
                <a:ext uri="{FF2B5EF4-FFF2-40B4-BE49-F238E27FC236}">
                  <a16:creationId xmlns:a16="http://schemas.microsoft.com/office/drawing/2014/main" id="{747E3A5D-B325-6B8B-C2DC-155172E6DB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3586" y="3449194"/>
              <a:ext cx="527987" cy="527987"/>
            </a:xfrm>
            <a:prstGeom prst="rect">
              <a:avLst/>
            </a:prstGeom>
          </p:spPr>
        </p:pic>
      </p:grpSp>
      <p:grpSp>
        <p:nvGrpSpPr>
          <p:cNvPr id="37" name="Group 36">
            <a:extLst>
              <a:ext uri="{FF2B5EF4-FFF2-40B4-BE49-F238E27FC236}">
                <a16:creationId xmlns:a16="http://schemas.microsoft.com/office/drawing/2014/main" id="{9142C22D-5B1C-7EAB-B715-302BDDE67ABE}"/>
              </a:ext>
            </a:extLst>
          </p:cNvPr>
          <p:cNvGrpSpPr/>
          <p:nvPr/>
        </p:nvGrpSpPr>
        <p:grpSpPr>
          <a:xfrm>
            <a:off x="7884608" y="3298644"/>
            <a:ext cx="829086" cy="829086"/>
            <a:chOff x="7884608" y="3298644"/>
            <a:chExt cx="829086" cy="829086"/>
          </a:xfrm>
        </p:grpSpPr>
        <p:pic>
          <p:nvPicPr>
            <p:cNvPr id="23" name="Graphic 22">
              <a:extLst>
                <a:ext uri="{FF2B5EF4-FFF2-40B4-BE49-F238E27FC236}">
                  <a16:creationId xmlns:a16="http://schemas.microsoft.com/office/drawing/2014/main" id="{C0253E36-F0F8-559D-2C37-49F0464533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29974" y="3449194"/>
              <a:ext cx="527988" cy="527988"/>
            </a:xfrm>
            <a:prstGeom prst="rect">
              <a:avLst/>
            </a:prstGeom>
          </p:spPr>
        </p:pic>
        <p:grpSp>
          <p:nvGrpSpPr>
            <p:cNvPr id="26" name="Group 25">
              <a:extLst>
                <a:ext uri="{FF2B5EF4-FFF2-40B4-BE49-F238E27FC236}">
                  <a16:creationId xmlns:a16="http://schemas.microsoft.com/office/drawing/2014/main" id="{17C0C549-B34D-C119-C97E-01C81794DEB5}"/>
                </a:ext>
              </a:extLst>
            </p:cNvPr>
            <p:cNvGrpSpPr/>
            <p:nvPr/>
          </p:nvGrpSpPr>
          <p:grpSpPr>
            <a:xfrm>
              <a:off x="7884608" y="3298644"/>
              <a:ext cx="829086" cy="829086"/>
              <a:chOff x="4422716" y="5770266"/>
              <a:chExt cx="409360" cy="409360"/>
            </a:xfrm>
            <a:solidFill>
              <a:srgbClr val="FF4B4B">
                <a:alpha val="50201"/>
              </a:srgbClr>
            </a:solidFill>
            <a:effectLst/>
          </p:grpSpPr>
          <p:sp>
            <p:nvSpPr>
              <p:cNvPr id="24" name="Rectangle 23">
                <a:extLst>
                  <a:ext uri="{FF2B5EF4-FFF2-40B4-BE49-F238E27FC236}">
                    <a16:creationId xmlns:a16="http://schemas.microsoft.com/office/drawing/2014/main" id="{10FC38E1-BD58-2E63-E719-230CF057FFA7}"/>
                  </a:ext>
                </a:extLst>
              </p:cNvPr>
              <p:cNvSpPr/>
              <p:nvPr/>
            </p:nvSpPr>
            <p:spPr>
              <a:xfrm rot="2700000">
                <a:off x="4422716" y="5924340"/>
                <a:ext cx="409360" cy="10121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7F8C5B9-3141-E8B1-6711-ABB55BB7DE70}"/>
                  </a:ext>
                </a:extLst>
              </p:cNvPr>
              <p:cNvSpPr/>
              <p:nvPr/>
            </p:nvSpPr>
            <p:spPr>
              <a:xfrm rot="8100000">
                <a:off x="4422716" y="5924339"/>
                <a:ext cx="409360" cy="10121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5C1F4917-0291-39C0-E7DC-783359BA379B}"/>
              </a:ext>
            </a:extLst>
          </p:cNvPr>
          <p:cNvGrpSpPr/>
          <p:nvPr/>
        </p:nvGrpSpPr>
        <p:grpSpPr>
          <a:xfrm>
            <a:off x="679496" y="4283242"/>
            <a:ext cx="6612807" cy="2511852"/>
            <a:chOff x="679496" y="4283242"/>
            <a:chExt cx="6612807" cy="2511852"/>
          </a:xfrm>
        </p:grpSpPr>
        <p:pic>
          <p:nvPicPr>
            <p:cNvPr id="27" name="Graphic 26">
              <a:extLst>
                <a:ext uri="{FF2B5EF4-FFF2-40B4-BE49-F238E27FC236}">
                  <a16:creationId xmlns:a16="http://schemas.microsoft.com/office/drawing/2014/main" id="{AF91E5FE-B19C-1B48-C186-22C94F118D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497" y="5669025"/>
              <a:ext cx="463960" cy="463960"/>
            </a:xfrm>
            <a:prstGeom prst="rect">
              <a:avLst/>
            </a:prstGeom>
          </p:spPr>
        </p:pic>
        <p:pic>
          <p:nvPicPr>
            <p:cNvPr id="28" name="Graphic 27">
              <a:extLst>
                <a:ext uri="{FF2B5EF4-FFF2-40B4-BE49-F238E27FC236}">
                  <a16:creationId xmlns:a16="http://schemas.microsoft.com/office/drawing/2014/main" id="{964011B5-1DD1-D2E8-6D8F-054B2D0A70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9496" y="4982511"/>
              <a:ext cx="463961" cy="463961"/>
            </a:xfrm>
            <a:prstGeom prst="rect">
              <a:avLst/>
            </a:prstGeom>
          </p:spPr>
        </p:pic>
        <p:pic>
          <p:nvPicPr>
            <p:cNvPr id="30" name="Graphic 29">
              <a:extLst>
                <a:ext uri="{FF2B5EF4-FFF2-40B4-BE49-F238E27FC236}">
                  <a16:creationId xmlns:a16="http://schemas.microsoft.com/office/drawing/2014/main" id="{FAD02772-FDA1-E127-A050-4E7DD3CA3B5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43457" y="4982511"/>
              <a:ext cx="463961" cy="463961"/>
            </a:xfrm>
            <a:prstGeom prst="rect">
              <a:avLst/>
            </a:prstGeom>
          </p:spPr>
        </p:pic>
        <p:pic>
          <p:nvPicPr>
            <p:cNvPr id="32" name="Graphic 31">
              <a:extLst>
                <a:ext uri="{FF2B5EF4-FFF2-40B4-BE49-F238E27FC236}">
                  <a16:creationId xmlns:a16="http://schemas.microsoft.com/office/drawing/2014/main" id="{5F473923-F7D4-4CE5-B341-4DF9156FD42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43457" y="5676748"/>
              <a:ext cx="463961" cy="463961"/>
            </a:xfrm>
            <a:prstGeom prst="rect">
              <a:avLst/>
            </a:prstGeom>
          </p:spPr>
        </p:pic>
        <p:sp>
          <p:nvSpPr>
            <p:cNvPr id="34" name="Rounded Rectangular Callout 33">
              <a:extLst>
                <a:ext uri="{FF2B5EF4-FFF2-40B4-BE49-F238E27FC236}">
                  <a16:creationId xmlns:a16="http://schemas.microsoft.com/office/drawing/2014/main" id="{0D2C4B64-000D-4672-40C7-B7301ADDCC16}"/>
                </a:ext>
              </a:extLst>
            </p:cNvPr>
            <p:cNvSpPr/>
            <p:nvPr/>
          </p:nvSpPr>
          <p:spPr>
            <a:xfrm>
              <a:off x="2071378" y="4283242"/>
              <a:ext cx="5147569" cy="2511852"/>
            </a:xfrm>
            <a:prstGeom prst="wedgeRoundRectCallout">
              <a:avLst>
                <a:gd name="adj1" fmla="val -53869"/>
                <a:gd name="adj2" fmla="val -80680"/>
                <a:gd name="adj3" fmla="val 1666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A5F758A-9AE5-8F44-2763-B55BEBE19535}"/>
                </a:ext>
              </a:extLst>
            </p:cNvPr>
            <p:cNvSpPr txBox="1"/>
            <p:nvPr/>
          </p:nvSpPr>
          <p:spPr>
            <a:xfrm>
              <a:off x="2248665" y="4437965"/>
              <a:ext cx="5043638" cy="2308324"/>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But the throw (1,2) can turn up in two ways, so that for it there is equality in nine casts; and if it turns up </a:t>
              </a:r>
              <a:r>
                <a:rPr lang="en-US" sz="3200" dirty="0">
                  <a:latin typeface="Times New Roman" panose="02020603050405020304" pitchFamily="18" charset="0"/>
                  <a:cs typeface="Times New Roman" panose="02020603050405020304" pitchFamily="18" charset="0"/>
                </a:rPr>
                <a:t>more frequently or more rarely, that is a matter of luck.</a:t>
              </a:r>
              <a:endParaRPr lang="en-US" sz="2400" dirty="0">
                <a:latin typeface="Times New Roman" panose="02020603050405020304" pitchFamily="18" charset="0"/>
                <a:cs typeface="Times New Roman" panose="02020603050405020304" pitchFamily="18" charset="0"/>
              </a:endParaRPr>
            </a:p>
          </p:txBody>
        </p:sp>
      </p:grpSp>
      <p:sp>
        <p:nvSpPr>
          <p:cNvPr id="35" name="TextBox 34">
            <a:extLst>
              <a:ext uri="{FF2B5EF4-FFF2-40B4-BE49-F238E27FC236}">
                <a16:creationId xmlns:a16="http://schemas.microsoft.com/office/drawing/2014/main" id="{C161B1DF-92C0-8275-78CF-CDFB3F4CAAE1}"/>
              </a:ext>
            </a:extLst>
          </p:cNvPr>
          <p:cNvSpPr txBox="1"/>
          <p:nvPr/>
        </p:nvSpPr>
        <p:spPr>
          <a:xfrm>
            <a:off x="450045" y="3429000"/>
            <a:ext cx="966931" cy="369332"/>
          </a:xfrm>
          <a:prstGeom prst="rect">
            <a:avLst/>
          </a:prstGeom>
          <a:noFill/>
        </p:spPr>
        <p:txBody>
          <a:bodyPr wrap="none" rtlCol="0">
            <a:spAutoFit/>
          </a:bodyPr>
          <a:lstStyle/>
          <a:p>
            <a:pPr algn="l"/>
            <a:r>
              <a:rPr lang="en-US" dirty="0" err="1">
                <a:latin typeface="Times New Roman" panose="02020603050405020304" pitchFamily="18" charset="0"/>
                <a:cs typeface="Times New Roman" panose="02020603050405020304" pitchFamily="18" charset="0"/>
              </a:rPr>
              <a:t>Cardano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1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20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10A5-FA18-EC2E-2803-B43FB5C5295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544EB4A5-F1D1-F71E-DA5E-4882A8FF8C13}"/>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D5EC630D-04B8-9A3A-A373-3C8009848C5C}"/>
              </a:ext>
            </a:extLst>
          </p:cNvPr>
          <p:cNvSpPr>
            <a:spLocks noGrp="1"/>
          </p:cNvSpPr>
          <p:nvPr>
            <p:ph type="sldNum" sz="quarter" idx="12"/>
          </p:nvPr>
        </p:nvSpPr>
        <p:spPr/>
        <p:txBody>
          <a:bodyPr/>
          <a:lstStyle/>
          <a:p>
            <a:fld id="{B9304382-F642-5846-B397-678ADB7FD52A}" type="slidenum">
              <a:rPr lang="en-US" smtClean="0"/>
              <a:t>12</a:t>
            </a:fld>
            <a:endParaRPr lang="en-US"/>
          </a:p>
        </p:txBody>
      </p:sp>
      <p:grpSp>
        <p:nvGrpSpPr>
          <p:cNvPr id="5" name="Group 4">
            <a:extLst>
              <a:ext uri="{FF2B5EF4-FFF2-40B4-BE49-F238E27FC236}">
                <a16:creationId xmlns:a16="http://schemas.microsoft.com/office/drawing/2014/main" id="{ECDB9F7B-3EBD-D8A3-A200-B1F3535211BC}"/>
              </a:ext>
            </a:extLst>
          </p:cNvPr>
          <p:cNvGrpSpPr/>
          <p:nvPr/>
        </p:nvGrpSpPr>
        <p:grpSpPr>
          <a:xfrm>
            <a:off x="285750" y="365126"/>
            <a:ext cx="7934325" cy="1630006"/>
            <a:chOff x="142874" y="2684901"/>
            <a:chExt cx="7934325" cy="1630006"/>
          </a:xfrm>
        </p:grpSpPr>
        <p:sp>
          <p:nvSpPr>
            <p:cNvPr id="6" name="Freeform 5">
              <a:extLst>
                <a:ext uri="{FF2B5EF4-FFF2-40B4-BE49-F238E27FC236}">
                  <a16:creationId xmlns:a16="http://schemas.microsoft.com/office/drawing/2014/main" id="{EDBEA5AA-423D-FEFD-73EF-0EAB33F16AF4}"/>
                </a:ext>
              </a:extLst>
            </p:cNvPr>
            <p:cNvSpPr/>
            <p:nvPr/>
          </p:nvSpPr>
          <p:spPr>
            <a:xfrm>
              <a:off x="142874" y="2692400"/>
              <a:ext cx="7934325" cy="766550"/>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5B8D1F-353B-F4E1-7EC7-FE8DB6C5AFF9}"/>
                </a:ext>
              </a:extLst>
            </p:cNvPr>
            <p:cNvSpPr txBox="1"/>
            <p:nvPr/>
          </p:nvSpPr>
          <p:spPr>
            <a:xfrm>
              <a:off x="3425688" y="2684901"/>
              <a:ext cx="4578626" cy="120032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combinatorics of counting primitive cases.</a:t>
              </a:r>
              <a:r>
                <a:rPr lang="en-US" sz="1600" dirty="0">
                  <a:latin typeface="Times New Roman" panose="02020603050405020304" pitchFamily="18" charset="0"/>
                  <a:cs typeface="Times New Roman" panose="02020603050405020304" pitchFamily="18" charset="0"/>
                </a:rPr>
                <a:t> It answered question such as “how many combinations of casts of two dice give a sum of seven?”</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1AB167B-C69B-CCB3-9CFB-0DFFB9C63018}"/>
                </a:ext>
              </a:extLst>
            </p:cNvPr>
            <p:cNvSpPr txBox="1"/>
            <p:nvPr/>
          </p:nvSpPr>
          <p:spPr>
            <a:xfrm>
              <a:off x="496129" y="2684901"/>
              <a:ext cx="2835966" cy="584775"/>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Mathematics</a:t>
              </a:r>
            </a:p>
          </p:txBody>
        </p:sp>
        <p:pic>
          <p:nvPicPr>
            <p:cNvPr id="9" name="Graphic 8">
              <a:extLst>
                <a:ext uri="{FF2B5EF4-FFF2-40B4-BE49-F238E27FC236}">
                  <a16:creationId xmlns:a16="http://schemas.microsoft.com/office/drawing/2014/main" id="{E8EA6C2C-0F70-9D63-F54A-5D0F83E0D3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5548" y="4007737"/>
              <a:ext cx="305601" cy="305601"/>
            </a:xfrm>
            <a:prstGeom prst="rect">
              <a:avLst/>
            </a:prstGeom>
          </p:spPr>
        </p:pic>
        <p:pic>
          <p:nvPicPr>
            <p:cNvPr id="10" name="Graphic 9">
              <a:extLst>
                <a:ext uri="{FF2B5EF4-FFF2-40B4-BE49-F238E27FC236}">
                  <a16:creationId xmlns:a16="http://schemas.microsoft.com/office/drawing/2014/main" id="{5D432D0F-3CD1-FB3B-CFC2-1B65430FDA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3895" y="4007736"/>
              <a:ext cx="305602" cy="305602"/>
            </a:xfrm>
            <a:prstGeom prst="rect">
              <a:avLst/>
            </a:prstGeom>
          </p:spPr>
        </p:pic>
        <p:pic>
          <p:nvPicPr>
            <p:cNvPr id="11" name="Graphic 10">
              <a:extLst>
                <a:ext uri="{FF2B5EF4-FFF2-40B4-BE49-F238E27FC236}">
                  <a16:creationId xmlns:a16="http://schemas.microsoft.com/office/drawing/2014/main" id="{50C837BD-3FB2-349B-F39E-9F6B4A54E8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01290" y="3887058"/>
              <a:ext cx="426281" cy="426281"/>
            </a:xfrm>
            <a:prstGeom prst="rect">
              <a:avLst/>
            </a:prstGeom>
          </p:spPr>
        </p:pic>
        <p:pic>
          <p:nvPicPr>
            <p:cNvPr id="12" name="Graphic 11">
              <a:extLst>
                <a:ext uri="{FF2B5EF4-FFF2-40B4-BE49-F238E27FC236}">
                  <a16:creationId xmlns:a16="http://schemas.microsoft.com/office/drawing/2014/main" id="{04951EF0-CD09-704A-F311-CB67E3CF8D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27571" y="3885194"/>
              <a:ext cx="426280" cy="426280"/>
            </a:xfrm>
            <a:prstGeom prst="rect">
              <a:avLst/>
            </a:prstGeom>
          </p:spPr>
        </p:pic>
        <p:pic>
          <p:nvPicPr>
            <p:cNvPr id="13" name="Graphic 12">
              <a:extLst>
                <a:ext uri="{FF2B5EF4-FFF2-40B4-BE49-F238E27FC236}">
                  <a16:creationId xmlns:a16="http://schemas.microsoft.com/office/drawing/2014/main" id="{8ABEEEC6-DF0A-1E4A-7EFF-29A37C97E45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60465" y="3919210"/>
              <a:ext cx="394128" cy="394128"/>
            </a:xfrm>
            <a:prstGeom prst="rect">
              <a:avLst/>
            </a:prstGeom>
          </p:spPr>
        </p:pic>
        <p:pic>
          <p:nvPicPr>
            <p:cNvPr id="14" name="Graphic 13">
              <a:extLst>
                <a:ext uri="{FF2B5EF4-FFF2-40B4-BE49-F238E27FC236}">
                  <a16:creationId xmlns:a16="http://schemas.microsoft.com/office/drawing/2014/main" id="{F668DE2A-DE56-701F-BF52-DE8D91C1EF5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0776" y="3917641"/>
              <a:ext cx="397266" cy="397266"/>
            </a:xfrm>
            <a:prstGeom prst="rect">
              <a:avLst/>
            </a:prstGeom>
          </p:spPr>
        </p:pic>
        <p:sp>
          <p:nvSpPr>
            <p:cNvPr id="15" name="Oval 14">
              <a:extLst>
                <a:ext uri="{FF2B5EF4-FFF2-40B4-BE49-F238E27FC236}">
                  <a16:creationId xmlns:a16="http://schemas.microsoft.com/office/drawing/2014/main" id="{EC4A24EB-06A3-31D9-BAD0-810E5258DD2F}"/>
                </a:ext>
              </a:extLst>
            </p:cNvPr>
            <p:cNvSpPr/>
            <p:nvPr/>
          </p:nvSpPr>
          <p:spPr>
            <a:xfrm>
              <a:off x="6343950" y="4104837"/>
              <a:ext cx="78828" cy="7882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CE59204-3AB7-0DB5-1967-D79AF803B385}"/>
                </a:ext>
              </a:extLst>
            </p:cNvPr>
            <p:cNvSpPr/>
            <p:nvPr/>
          </p:nvSpPr>
          <p:spPr>
            <a:xfrm>
              <a:off x="6472460" y="4104837"/>
              <a:ext cx="78828" cy="7882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60240A3-A77F-2725-C22B-43EB83714E2B}"/>
                </a:ext>
              </a:extLst>
            </p:cNvPr>
            <p:cNvSpPr/>
            <p:nvPr/>
          </p:nvSpPr>
          <p:spPr>
            <a:xfrm>
              <a:off x="6591085" y="4104837"/>
              <a:ext cx="78828" cy="7882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D653B4D-B4B4-5D1D-F310-2980D997E5B5}"/>
              </a:ext>
            </a:extLst>
          </p:cNvPr>
          <p:cNvGrpSpPr/>
          <p:nvPr/>
        </p:nvGrpSpPr>
        <p:grpSpPr>
          <a:xfrm>
            <a:off x="285750" y="1796499"/>
            <a:ext cx="3014133" cy="3855611"/>
            <a:chOff x="285750" y="1796499"/>
            <a:chExt cx="3014133" cy="3855611"/>
          </a:xfrm>
        </p:grpSpPr>
        <p:sp>
          <p:nvSpPr>
            <p:cNvPr id="18" name="TextBox 17">
              <a:extLst>
                <a:ext uri="{FF2B5EF4-FFF2-40B4-BE49-F238E27FC236}">
                  <a16:creationId xmlns:a16="http://schemas.microsoft.com/office/drawing/2014/main" id="{5069EBA3-2374-F2C5-7074-804AAD0F356A}"/>
                </a:ext>
              </a:extLst>
            </p:cNvPr>
            <p:cNvSpPr txBox="1"/>
            <p:nvPr/>
          </p:nvSpPr>
          <p:spPr>
            <a:xfrm>
              <a:off x="285750" y="1796499"/>
              <a:ext cx="1591733"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13th century “</a:t>
              </a:r>
              <a:r>
                <a:rPr lang="en-US" i="1" dirty="0">
                  <a:latin typeface="Times New Roman" panose="02020603050405020304" pitchFamily="18" charset="0"/>
                  <a:cs typeface="Times New Roman" panose="02020603050405020304" pitchFamily="18" charset="0"/>
                </a:rPr>
                <a:t>De </a:t>
              </a:r>
              <a:r>
                <a:rPr lang="en-US" i="1" dirty="0" err="1">
                  <a:latin typeface="Times New Roman" panose="02020603050405020304" pitchFamily="18" charset="0"/>
                  <a:cs typeface="Times New Roman" panose="02020603050405020304" pitchFamily="18" charset="0"/>
                </a:rPr>
                <a:t>Vetula</a:t>
              </a:r>
              <a:r>
                <a:rPr lang="en-US" dirty="0">
                  <a:latin typeface="Times New Roman" panose="02020603050405020304" pitchFamily="18" charset="0"/>
                  <a:cs typeface="Times New Roman" panose="02020603050405020304" pitchFamily="18" charset="0"/>
                </a:rPr>
                <a:t>”</a:t>
              </a:r>
            </a:p>
          </p:txBody>
        </p:sp>
        <p:pic>
          <p:nvPicPr>
            <p:cNvPr id="22" name="Picture 21" descr="A black text on a white background&#10;&#10;Description automatically generated">
              <a:extLst>
                <a:ext uri="{FF2B5EF4-FFF2-40B4-BE49-F238E27FC236}">
                  <a16:creationId xmlns:a16="http://schemas.microsoft.com/office/drawing/2014/main" id="{C2756CB9-B48B-79D9-5837-24E546DFC2DF}"/>
                </a:ext>
              </a:extLst>
            </p:cNvPr>
            <p:cNvPicPr>
              <a:picLocks noChangeAspect="1"/>
            </p:cNvPicPr>
            <p:nvPr/>
          </p:nvPicPr>
          <p:blipFill>
            <a:blip r:embed="rId14"/>
            <a:stretch>
              <a:fillRect/>
            </a:stretch>
          </p:blipFill>
          <p:spPr>
            <a:xfrm>
              <a:off x="455083" y="2757691"/>
              <a:ext cx="2844800" cy="2894419"/>
            </a:xfrm>
            <a:prstGeom prst="rect">
              <a:avLst/>
            </a:prstGeom>
            <a:ln>
              <a:solidFill>
                <a:schemeClr val="accent1">
                  <a:shade val="15000"/>
                </a:schemeClr>
              </a:solidFill>
            </a:ln>
            <a:effectLst>
              <a:outerShdw blurRad="50800" dist="38100" dir="2700000" algn="tl" rotWithShape="0">
                <a:prstClr val="black">
                  <a:alpha val="40000"/>
                </a:prstClr>
              </a:outerShdw>
            </a:effectLst>
          </p:spPr>
        </p:pic>
      </p:grpSp>
      <p:grpSp>
        <p:nvGrpSpPr>
          <p:cNvPr id="29" name="Group 28">
            <a:extLst>
              <a:ext uri="{FF2B5EF4-FFF2-40B4-BE49-F238E27FC236}">
                <a16:creationId xmlns:a16="http://schemas.microsoft.com/office/drawing/2014/main" id="{C3E36A36-6021-5B64-7F4B-EB7227EAB845}"/>
              </a:ext>
            </a:extLst>
          </p:cNvPr>
          <p:cNvGrpSpPr/>
          <p:nvPr/>
        </p:nvGrpSpPr>
        <p:grpSpPr>
          <a:xfrm>
            <a:off x="3666067" y="2506133"/>
            <a:ext cx="3691466" cy="3843867"/>
            <a:chOff x="3666067" y="2506133"/>
            <a:chExt cx="3691466" cy="3843867"/>
          </a:xfrm>
        </p:grpSpPr>
        <p:sp>
          <p:nvSpPr>
            <p:cNvPr id="25" name="Freeform 24">
              <a:extLst>
                <a:ext uri="{FF2B5EF4-FFF2-40B4-BE49-F238E27FC236}">
                  <a16:creationId xmlns:a16="http://schemas.microsoft.com/office/drawing/2014/main" id="{BE745156-56C5-E16C-7602-86286D9AB1CB}"/>
                </a:ext>
              </a:extLst>
            </p:cNvPr>
            <p:cNvSpPr/>
            <p:nvPr/>
          </p:nvSpPr>
          <p:spPr>
            <a:xfrm>
              <a:off x="3666067" y="2506133"/>
              <a:ext cx="3302000" cy="3843867"/>
            </a:xfrm>
            <a:custGeom>
              <a:avLst/>
              <a:gdLst>
                <a:gd name="connsiteX0" fmla="*/ 93133 w 3302000"/>
                <a:gd name="connsiteY0" fmla="*/ 0 h 3843867"/>
                <a:gd name="connsiteX1" fmla="*/ 3302000 w 3302000"/>
                <a:gd name="connsiteY1" fmla="*/ 152400 h 3843867"/>
                <a:gd name="connsiteX2" fmla="*/ 2929466 w 3302000"/>
                <a:gd name="connsiteY2" fmla="*/ 3843867 h 3843867"/>
                <a:gd name="connsiteX3" fmla="*/ 0 w 3302000"/>
                <a:gd name="connsiteY3" fmla="*/ 3716867 h 3843867"/>
                <a:gd name="connsiteX4" fmla="*/ 93133 w 3302000"/>
                <a:gd name="connsiteY4" fmla="*/ 0 h 3843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843867">
                  <a:moveTo>
                    <a:pt x="93133" y="0"/>
                  </a:moveTo>
                  <a:lnTo>
                    <a:pt x="3302000" y="152400"/>
                  </a:lnTo>
                  <a:lnTo>
                    <a:pt x="2929466" y="3843867"/>
                  </a:lnTo>
                  <a:lnTo>
                    <a:pt x="0" y="3716867"/>
                  </a:lnTo>
                  <a:lnTo>
                    <a:pt x="93133"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32E34C1-02F5-6A41-8430-4E6D1ACBC0FC}"/>
                </a:ext>
              </a:extLst>
            </p:cNvPr>
            <p:cNvSpPr txBox="1"/>
            <p:nvPr/>
          </p:nvSpPr>
          <p:spPr>
            <a:xfrm>
              <a:off x="3762224" y="2650065"/>
              <a:ext cx="3595309" cy="3539430"/>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Each compound number has the following number of pips and ways of casting.</a:t>
              </a:r>
            </a:p>
            <a:p>
              <a:pPr algn="l"/>
              <a:endParaRPr lang="en-US" sz="1600" dirty="0">
                <a:latin typeface="Times New Roman" panose="02020603050405020304" pitchFamily="18" charset="0"/>
                <a:cs typeface="Times New Roman" panose="02020603050405020304" pitchFamily="18" charset="0"/>
              </a:endParaRPr>
            </a:p>
            <a:p>
              <a:pPr algn="l"/>
              <a:r>
                <a:rPr lang="en-US" sz="1600" dirty="0">
                  <a:latin typeface="Times New Roman" panose="02020603050405020304" pitchFamily="18" charset="0"/>
                  <a:cs typeface="Times New Roman" panose="02020603050405020304" pitchFamily="18" charset="0"/>
                </a:rPr>
                <a:t>3  18 pips 1 casts 1</a:t>
              </a:r>
            </a:p>
            <a:p>
              <a:pPr algn="l"/>
              <a:r>
                <a:rPr lang="en-US" sz="1600" dirty="0">
                  <a:latin typeface="Times New Roman" panose="02020603050405020304" pitchFamily="18" charset="0"/>
                  <a:cs typeface="Times New Roman" panose="02020603050405020304" pitchFamily="18" charset="0"/>
                </a:rPr>
                <a:t>4  17 pips 2 casts 3</a:t>
              </a:r>
            </a:p>
            <a:p>
              <a:pPr algn="l"/>
              <a:r>
                <a:rPr lang="en-US" sz="1600" dirty="0">
                  <a:latin typeface="Times New Roman" panose="02020603050405020304" pitchFamily="18" charset="0"/>
                  <a:cs typeface="Times New Roman" panose="02020603050405020304" pitchFamily="18" charset="0"/>
                </a:rPr>
                <a:t>5  16 pips 2 casts 6</a:t>
              </a:r>
            </a:p>
            <a:p>
              <a:pPr algn="l"/>
              <a:r>
                <a:rPr lang="en-US" sz="1600" dirty="0">
                  <a:latin typeface="Times New Roman" panose="02020603050405020304" pitchFamily="18" charset="0"/>
                  <a:cs typeface="Times New Roman" panose="02020603050405020304" pitchFamily="18" charset="0"/>
                </a:rPr>
                <a:t>6  15 pips 3 casts 10</a:t>
              </a:r>
            </a:p>
            <a:p>
              <a:pPr algn="l"/>
              <a:r>
                <a:rPr lang="en-US" sz="1600" dirty="0">
                  <a:latin typeface="Times New Roman" panose="02020603050405020304" pitchFamily="18" charset="0"/>
                  <a:cs typeface="Times New Roman" panose="02020603050405020304" pitchFamily="18" charset="0"/>
                </a:rPr>
                <a:t>7  14 pips 4 casts 15</a:t>
              </a:r>
            </a:p>
            <a:p>
              <a:pPr algn="l"/>
              <a:r>
                <a:rPr lang="en-US" sz="1600" dirty="0">
                  <a:latin typeface="Times New Roman" panose="02020603050405020304" pitchFamily="18" charset="0"/>
                  <a:cs typeface="Times New Roman" panose="02020603050405020304" pitchFamily="18" charset="0"/>
                </a:rPr>
                <a:t>8  13 pips 5 casts 12 [21]</a:t>
              </a:r>
            </a:p>
            <a:p>
              <a:pPr algn="l"/>
              <a:r>
                <a:rPr lang="en-US" sz="1600" dirty="0">
                  <a:latin typeface="Times New Roman" panose="02020603050405020304" pitchFamily="18" charset="0"/>
                  <a:cs typeface="Times New Roman" panose="02020603050405020304" pitchFamily="18" charset="0"/>
                </a:rPr>
                <a:t>9  12 pips 6 casts 25</a:t>
              </a:r>
            </a:p>
            <a:p>
              <a:pPr algn="l"/>
              <a:r>
                <a:rPr lang="en-US" sz="1600" dirty="0">
                  <a:latin typeface="Times New Roman" panose="02020603050405020304" pitchFamily="18" charset="0"/>
                  <a:cs typeface="Times New Roman" panose="02020603050405020304" pitchFamily="18" charset="0"/>
                </a:rPr>
                <a:t>10 11 pips 6 casts 27</a:t>
              </a:r>
            </a:p>
            <a:p>
              <a:pPr algn="l"/>
              <a:endParaRPr lang="en-US" sz="1600" dirty="0">
                <a:latin typeface="Times New Roman" panose="02020603050405020304" pitchFamily="18" charset="0"/>
                <a:cs typeface="Times New Roman" panose="02020603050405020304" pitchFamily="18" charset="0"/>
              </a:endParaRPr>
            </a:p>
            <a:p>
              <a:pPr algn="l"/>
              <a:r>
                <a:rPr lang="en-US" sz="1600" dirty="0">
                  <a:latin typeface="Times New Roman" panose="02020603050405020304" pitchFamily="18" charset="0"/>
                  <a:cs typeface="Times New Roman" panose="02020603050405020304" pitchFamily="18" charset="0"/>
                </a:rPr>
                <a:t>In all, 108 casts of all the pips.</a:t>
              </a:r>
            </a:p>
          </p:txBody>
        </p:sp>
      </p:grpSp>
      <p:grpSp>
        <p:nvGrpSpPr>
          <p:cNvPr id="30" name="Group 29">
            <a:extLst>
              <a:ext uri="{FF2B5EF4-FFF2-40B4-BE49-F238E27FC236}">
                <a16:creationId xmlns:a16="http://schemas.microsoft.com/office/drawing/2014/main" id="{72C89283-99A6-075F-D955-E493798BA437}"/>
              </a:ext>
            </a:extLst>
          </p:cNvPr>
          <p:cNvGrpSpPr/>
          <p:nvPr/>
        </p:nvGrpSpPr>
        <p:grpSpPr>
          <a:xfrm>
            <a:off x="3784600" y="3302000"/>
            <a:ext cx="5102225" cy="2269067"/>
            <a:chOff x="3784600" y="3302000"/>
            <a:chExt cx="5102225" cy="2269067"/>
          </a:xfrm>
        </p:grpSpPr>
        <p:sp>
          <p:nvSpPr>
            <p:cNvPr id="26" name="Freeform 25">
              <a:extLst>
                <a:ext uri="{FF2B5EF4-FFF2-40B4-BE49-F238E27FC236}">
                  <a16:creationId xmlns:a16="http://schemas.microsoft.com/office/drawing/2014/main" id="{762D0256-DB89-1B0E-8C15-555826A9B950}"/>
                </a:ext>
              </a:extLst>
            </p:cNvPr>
            <p:cNvSpPr/>
            <p:nvPr/>
          </p:nvSpPr>
          <p:spPr>
            <a:xfrm>
              <a:off x="3784600" y="3302000"/>
              <a:ext cx="5020733" cy="2269067"/>
            </a:xfrm>
            <a:custGeom>
              <a:avLst/>
              <a:gdLst>
                <a:gd name="connsiteX0" fmla="*/ 25400 w 5020733"/>
                <a:gd name="connsiteY0" fmla="*/ 905933 h 2269067"/>
                <a:gd name="connsiteX1" fmla="*/ 4885267 w 5020733"/>
                <a:gd name="connsiteY1" fmla="*/ 0 h 2269067"/>
                <a:gd name="connsiteX2" fmla="*/ 5020733 w 5020733"/>
                <a:gd name="connsiteY2" fmla="*/ 2269067 h 2269067"/>
                <a:gd name="connsiteX3" fmla="*/ 0 w 5020733"/>
                <a:gd name="connsiteY3" fmla="*/ 1092200 h 2269067"/>
                <a:gd name="connsiteX4" fmla="*/ 25400 w 5020733"/>
                <a:gd name="connsiteY4" fmla="*/ 905933 h 226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733" h="2269067">
                  <a:moveTo>
                    <a:pt x="25400" y="905933"/>
                  </a:moveTo>
                  <a:lnTo>
                    <a:pt x="4885267" y="0"/>
                  </a:lnTo>
                  <a:lnTo>
                    <a:pt x="5020733" y="2269067"/>
                  </a:lnTo>
                  <a:lnTo>
                    <a:pt x="0" y="1092200"/>
                  </a:lnTo>
                  <a:lnTo>
                    <a:pt x="25400" y="905933"/>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6F0CF7D-0374-03E1-E2D3-0121903A9763}"/>
                </a:ext>
              </a:extLst>
            </p:cNvPr>
            <p:cNvSpPr txBox="1"/>
            <p:nvPr/>
          </p:nvSpPr>
          <p:spPr>
            <a:xfrm>
              <a:off x="6379197" y="3383265"/>
              <a:ext cx="2507628" cy="2031325"/>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For three dice,</a:t>
              </a:r>
            </a:p>
            <a:p>
              <a:pPr algn="l"/>
              <a:r>
                <a:rPr lang="en-US" sz="1600" dirty="0">
                  <a:latin typeface="Times New Roman" panose="02020603050405020304" pitchFamily="18" charset="0"/>
                  <a:cs typeface="Times New Roman" panose="02020603050405020304" pitchFamily="18" charset="0"/>
                </a:rPr>
                <a:t>two ways to cast a 5 if we neglect the order of pips</a:t>
              </a:r>
            </a:p>
            <a:p>
              <a:pPr algn="l"/>
              <a:r>
                <a:rPr lang="en-US" sz="1400" dirty="0">
                  <a:latin typeface="Times New Roman" panose="02020603050405020304" pitchFamily="18" charset="0"/>
                  <a:cs typeface="Times New Roman" panose="02020603050405020304" pitchFamily="18" charset="0"/>
                </a:rPr>
                <a:t>(1-1-3, 1-2-2);</a:t>
              </a:r>
            </a:p>
            <a:p>
              <a:pPr algn="l"/>
              <a:r>
                <a:rPr lang="en-US" sz="1600" dirty="0">
                  <a:latin typeface="Times New Roman" panose="02020603050405020304" pitchFamily="18" charset="0"/>
                  <a:cs typeface="Times New Roman" panose="02020603050405020304" pitchFamily="18" charset="0"/>
                </a:rPr>
                <a:t>and 6 ways if we distinguish them</a:t>
              </a:r>
            </a:p>
            <a:p>
              <a:pPr algn="l"/>
              <a:r>
                <a:rPr lang="en-US" sz="1400" dirty="0">
                  <a:latin typeface="Times New Roman" panose="02020603050405020304" pitchFamily="18" charset="0"/>
                  <a:cs typeface="Times New Roman" panose="02020603050405020304" pitchFamily="18" charset="0"/>
                </a:rPr>
                <a:t>(1-1-3, 1-3-1, 3-1-1, 1-2-2, 2-1-2, 2-2-1).</a:t>
              </a:r>
            </a:p>
          </p:txBody>
        </p:sp>
      </p:grpSp>
      <p:sp>
        <p:nvSpPr>
          <p:cNvPr id="27" name="TextBox 26">
            <a:extLst>
              <a:ext uri="{FF2B5EF4-FFF2-40B4-BE49-F238E27FC236}">
                <a16:creationId xmlns:a16="http://schemas.microsoft.com/office/drawing/2014/main" id="{E95E524E-A250-AAAB-C4D8-92BEAEB2BA3C}"/>
              </a:ext>
            </a:extLst>
          </p:cNvPr>
          <p:cNvSpPr txBox="1"/>
          <p:nvPr/>
        </p:nvSpPr>
        <p:spPr>
          <a:xfrm>
            <a:off x="455083" y="6172562"/>
            <a:ext cx="2539862"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Widely used in the 17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a:t>
            </a:r>
          </a:p>
        </p:txBody>
      </p:sp>
    </p:spTree>
    <p:extLst>
      <p:ext uri="{BB962C8B-B14F-4D97-AF65-F5344CB8AC3E}">
        <p14:creationId xmlns:p14="http://schemas.microsoft.com/office/powerpoint/2010/main" val="3895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490-B660-2E6C-6EB6-7B676DF3C7D7}"/>
              </a:ext>
            </a:extLst>
          </p:cNvPr>
          <p:cNvSpPr>
            <a:spLocks noGrp="1"/>
          </p:cNvSpPr>
          <p:nvPr>
            <p:ph type="title"/>
          </p:nvPr>
        </p:nvSpPr>
        <p:spPr/>
        <p:txBody>
          <a:bodyPr/>
          <a:lstStyle/>
          <a:p>
            <a:r>
              <a:rPr lang="en-US" dirty="0"/>
              <a:t> </a:t>
            </a:r>
          </a:p>
        </p:txBody>
      </p:sp>
      <p:pic>
        <p:nvPicPr>
          <p:cNvPr id="24" name="Content Placeholder 23" descr="A coin with a face on it&#10;&#10;Description automatically generated">
            <a:extLst>
              <a:ext uri="{FF2B5EF4-FFF2-40B4-BE49-F238E27FC236}">
                <a16:creationId xmlns:a16="http://schemas.microsoft.com/office/drawing/2014/main" id="{CBE79614-508B-59D7-4C80-B62F395488C5}"/>
              </a:ext>
            </a:extLst>
          </p:cNvPr>
          <p:cNvPicPr>
            <a:picLocks noGrp="1" noChangeAspect="1"/>
          </p:cNvPicPr>
          <p:nvPr>
            <p:ph idx="1"/>
          </p:nvPr>
        </p:nvPicPr>
        <p:blipFill>
          <a:blip r:embed="rId2"/>
          <a:stretch>
            <a:fillRect/>
          </a:stretch>
        </p:blipFill>
        <p:spPr>
          <a:xfrm>
            <a:off x="119856" y="6811963"/>
            <a:ext cx="46037" cy="46037"/>
          </a:xfrm>
        </p:spPr>
      </p:pic>
      <p:sp>
        <p:nvSpPr>
          <p:cNvPr id="4" name="Slide Number Placeholder 3">
            <a:extLst>
              <a:ext uri="{FF2B5EF4-FFF2-40B4-BE49-F238E27FC236}">
                <a16:creationId xmlns:a16="http://schemas.microsoft.com/office/drawing/2014/main" id="{D8CBFE09-6835-06AF-EE70-FC500C3A593C}"/>
              </a:ext>
            </a:extLst>
          </p:cNvPr>
          <p:cNvSpPr>
            <a:spLocks noGrp="1"/>
          </p:cNvSpPr>
          <p:nvPr>
            <p:ph type="sldNum" sz="quarter" idx="12"/>
          </p:nvPr>
        </p:nvSpPr>
        <p:spPr/>
        <p:txBody>
          <a:bodyPr/>
          <a:lstStyle/>
          <a:p>
            <a:fld id="{B9304382-F642-5846-B397-678ADB7FD52A}" type="slidenum">
              <a:rPr lang="en-US" smtClean="0"/>
              <a:t>13</a:t>
            </a:fld>
            <a:endParaRPr lang="en-US"/>
          </a:p>
        </p:txBody>
      </p:sp>
      <p:grpSp>
        <p:nvGrpSpPr>
          <p:cNvPr id="5" name="Group 4">
            <a:extLst>
              <a:ext uri="{FF2B5EF4-FFF2-40B4-BE49-F238E27FC236}">
                <a16:creationId xmlns:a16="http://schemas.microsoft.com/office/drawing/2014/main" id="{CA31EE13-D0A8-81B5-67EA-BD82673F8644}"/>
              </a:ext>
            </a:extLst>
          </p:cNvPr>
          <p:cNvGrpSpPr/>
          <p:nvPr/>
        </p:nvGrpSpPr>
        <p:grpSpPr>
          <a:xfrm>
            <a:off x="142875" y="289550"/>
            <a:ext cx="8053596" cy="1077217"/>
            <a:chOff x="142875" y="4446683"/>
            <a:chExt cx="8053596" cy="1077217"/>
          </a:xfrm>
        </p:grpSpPr>
        <p:sp>
          <p:nvSpPr>
            <p:cNvPr id="6" name="Freeform 5">
              <a:extLst>
                <a:ext uri="{FF2B5EF4-FFF2-40B4-BE49-F238E27FC236}">
                  <a16:creationId xmlns:a16="http://schemas.microsoft.com/office/drawing/2014/main" id="{3C214BA8-0663-4439-6594-436DED3DE775}"/>
                </a:ext>
              </a:extLst>
            </p:cNvPr>
            <p:cNvSpPr/>
            <p:nvPr/>
          </p:nvSpPr>
          <p:spPr>
            <a:xfrm>
              <a:off x="142875" y="4470399"/>
              <a:ext cx="8053596" cy="766549"/>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ADF1F4-2DD0-483E-8CEB-E95AE04B4A41}"/>
                </a:ext>
              </a:extLst>
            </p:cNvPr>
            <p:cNvSpPr txBox="1"/>
            <p:nvPr/>
          </p:nvSpPr>
          <p:spPr>
            <a:xfrm>
              <a:off x="3425688" y="4539015"/>
              <a:ext cx="4770783" cy="98488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Which are the wagers that are equally fair to all players,</a:t>
              </a:r>
              <a:r>
                <a:rPr lang="en-US" sz="1600" dirty="0">
                  <a:latin typeface="Times New Roman" panose="02020603050405020304" pitchFamily="18" charset="0"/>
                  <a:cs typeface="Times New Roman" panose="02020603050405020304" pitchFamily="18" charset="0"/>
                </a:rPr>
                <a:t> for a given game where equal chance outcomes are known</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53EB09-B8FF-BC7D-A92F-ED909E829B62}"/>
                </a:ext>
              </a:extLst>
            </p:cNvPr>
            <p:cNvSpPr txBox="1"/>
            <p:nvPr/>
          </p:nvSpPr>
          <p:spPr>
            <a:xfrm>
              <a:off x="496129" y="4446683"/>
              <a:ext cx="2417650"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Interpretation</a:t>
              </a:r>
            </a:p>
          </p:txBody>
        </p:sp>
      </p:grpSp>
      <p:grpSp>
        <p:nvGrpSpPr>
          <p:cNvPr id="49" name="Group 48">
            <a:extLst>
              <a:ext uri="{FF2B5EF4-FFF2-40B4-BE49-F238E27FC236}">
                <a16:creationId xmlns:a16="http://schemas.microsoft.com/office/drawing/2014/main" id="{1ED82718-ADCF-BB1B-32E1-96C9C9F9370D}"/>
              </a:ext>
            </a:extLst>
          </p:cNvPr>
          <p:cNvGrpSpPr/>
          <p:nvPr/>
        </p:nvGrpSpPr>
        <p:grpSpPr>
          <a:xfrm>
            <a:off x="216729" y="1511236"/>
            <a:ext cx="7327071" cy="1323439"/>
            <a:chOff x="216729" y="1511236"/>
            <a:chExt cx="7327071" cy="1323439"/>
          </a:xfrm>
        </p:grpSpPr>
        <p:sp>
          <p:nvSpPr>
            <p:cNvPr id="10" name="TextBox 9">
              <a:extLst>
                <a:ext uri="{FF2B5EF4-FFF2-40B4-BE49-F238E27FC236}">
                  <a16:creationId xmlns:a16="http://schemas.microsoft.com/office/drawing/2014/main" id="{0B6616CA-B939-8F91-53E1-0D298CC9BE98}"/>
                </a:ext>
              </a:extLst>
            </p:cNvPr>
            <p:cNvSpPr txBox="1"/>
            <p:nvPr/>
          </p:nvSpPr>
          <p:spPr>
            <a:xfrm>
              <a:off x="216729" y="1557378"/>
              <a:ext cx="1696738" cy="830997"/>
            </a:xfrm>
            <a:prstGeom prst="rect">
              <a:avLst/>
            </a:prstGeom>
            <a:noFill/>
          </p:spPr>
          <p:txBody>
            <a:bodyPr wrap="square" rtlCol="0">
              <a:spAutoFit/>
            </a:bodyPr>
            <a:lstStyle/>
            <a:p>
              <a:pPr algn="r"/>
              <a:r>
                <a:rPr lang="en-US" sz="2400" dirty="0" err="1">
                  <a:latin typeface="Times New Roman" panose="02020603050405020304" pitchFamily="18" charset="0"/>
                  <a:cs typeface="Times New Roman" panose="02020603050405020304" pitchFamily="18" charset="0"/>
                </a:rPr>
                <a:t>Cardano’s</a:t>
              </a:r>
              <a:r>
                <a:rPr lang="en-US" sz="2400" dirty="0">
                  <a:latin typeface="Times New Roman" panose="02020603050405020304" pitchFamily="18" charset="0"/>
                  <a:cs typeface="Times New Roman" panose="02020603050405020304" pitchFamily="18" charset="0"/>
                </a:rPr>
                <a:t> rule</a:t>
              </a:r>
            </a:p>
          </p:txBody>
        </p:sp>
        <p:sp>
          <p:nvSpPr>
            <p:cNvPr id="11" name="TextBox 10">
              <a:extLst>
                <a:ext uri="{FF2B5EF4-FFF2-40B4-BE49-F238E27FC236}">
                  <a16:creationId xmlns:a16="http://schemas.microsoft.com/office/drawing/2014/main" id="{1CF85E04-6E0A-83B1-0BF1-8A0B802B540E}"/>
                </a:ext>
              </a:extLst>
            </p:cNvPr>
            <p:cNvSpPr txBox="1"/>
            <p:nvPr/>
          </p:nvSpPr>
          <p:spPr>
            <a:xfrm>
              <a:off x="2082800" y="1511236"/>
              <a:ext cx="5461000" cy="1323439"/>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“…consider …  the number of those casts which represents in how many ways the favorable result, and compare that number to the remainder of the circuit, and according to that proportion should the mutual wagers be laid so that one may contend on equal terms.”</a:t>
              </a:r>
            </a:p>
          </p:txBody>
        </p:sp>
      </p:grpSp>
      <p:grpSp>
        <p:nvGrpSpPr>
          <p:cNvPr id="48" name="Group 47">
            <a:extLst>
              <a:ext uri="{FF2B5EF4-FFF2-40B4-BE49-F238E27FC236}">
                <a16:creationId xmlns:a16="http://schemas.microsoft.com/office/drawing/2014/main" id="{E4E683CF-70ED-2EB0-9F3C-ACB55BDB597E}"/>
              </a:ext>
            </a:extLst>
          </p:cNvPr>
          <p:cNvGrpSpPr/>
          <p:nvPr/>
        </p:nvGrpSpPr>
        <p:grpSpPr>
          <a:xfrm>
            <a:off x="392698" y="5173081"/>
            <a:ext cx="5792736" cy="588717"/>
            <a:chOff x="392698" y="5173081"/>
            <a:chExt cx="5792736" cy="588717"/>
          </a:xfrm>
        </p:grpSpPr>
        <p:sp>
          <p:nvSpPr>
            <p:cNvPr id="45" name="Freeform 44">
              <a:extLst>
                <a:ext uri="{FF2B5EF4-FFF2-40B4-BE49-F238E27FC236}">
                  <a16:creationId xmlns:a16="http://schemas.microsoft.com/office/drawing/2014/main" id="{9DB7ADEC-E938-6BDF-5ED8-76CD510FCAC3}"/>
                </a:ext>
              </a:extLst>
            </p:cNvPr>
            <p:cNvSpPr/>
            <p:nvPr/>
          </p:nvSpPr>
          <p:spPr>
            <a:xfrm flipH="1">
              <a:off x="515641" y="5173081"/>
              <a:ext cx="1506772" cy="523220"/>
            </a:xfrm>
            <a:custGeom>
              <a:avLst/>
              <a:gdLst>
                <a:gd name="connsiteX0" fmla="*/ 16933 w 1473200"/>
                <a:gd name="connsiteY0" fmla="*/ 0 h 1236133"/>
                <a:gd name="connsiteX1" fmla="*/ 16933 w 1473200"/>
                <a:gd name="connsiteY1" fmla="*/ 0 h 1236133"/>
                <a:gd name="connsiteX2" fmla="*/ 1473200 w 1473200"/>
                <a:gd name="connsiteY2" fmla="*/ 33867 h 1236133"/>
                <a:gd name="connsiteX3" fmla="*/ 1439333 w 1473200"/>
                <a:gd name="connsiteY3" fmla="*/ 1236133 h 1236133"/>
                <a:gd name="connsiteX4" fmla="*/ 0 w 1473200"/>
                <a:gd name="connsiteY4" fmla="*/ 1202267 h 1236133"/>
                <a:gd name="connsiteX5" fmla="*/ 16933 w 1473200"/>
                <a:gd name="connsiteY5" fmla="*/ 0 h 123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200" h="1236133">
                  <a:moveTo>
                    <a:pt x="16933" y="0"/>
                  </a:moveTo>
                  <a:lnTo>
                    <a:pt x="16933" y="0"/>
                  </a:lnTo>
                  <a:lnTo>
                    <a:pt x="1473200" y="33867"/>
                  </a:lnTo>
                  <a:lnTo>
                    <a:pt x="1439333" y="1236133"/>
                  </a:lnTo>
                  <a:lnTo>
                    <a:pt x="0" y="1202267"/>
                  </a:lnTo>
                  <a:lnTo>
                    <a:pt x="16933"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24E51F5E-2C18-6FAB-8C72-0FE5818001E8}"/>
                </a:ext>
              </a:extLst>
            </p:cNvPr>
            <p:cNvSpPr/>
            <p:nvPr/>
          </p:nvSpPr>
          <p:spPr>
            <a:xfrm flipH="1">
              <a:off x="4267431" y="5209009"/>
              <a:ext cx="1918003" cy="523220"/>
            </a:xfrm>
            <a:custGeom>
              <a:avLst/>
              <a:gdLst>
                <a:gd name="connsiteX0" fmla="*/ 16933 w 1473200"/>
                <a:gd name="connsiteY0" fmla="*/ 0 h 1236133"/>
                <a:gd name="connsiteX1" fmla="*/ 16933 w 1473200"/>
                <a:gd name="connsiteY1" fmla="*/ 0 h 1236133"/>
                <a:gd name="connsiteX2" fmla="*/ 1473200 w 1473200"/>
                <a:gd name="connsiteY2" fmla="*/ 33867 h 1236133"/>
                <a:gd name="connsiteX3" fmla="*/ 1439333 w 1473200"/>
                <a:gd name="connsiteY3" fmla="*/ 1236133 h 1236133"/>
                <a:gd name="connsiteX4" fmla="*/ 0 w 1473200"/>
                <a:gd name="connsiteY4" fmla="*/ 1202267 h 1236133"/>
                <a:gd name="connsiteX5" fmla="*/ 16933 w 1473200"/>
                <a:gd name="connsiteY5" fmla="*/ 0 h 123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200" h="1236133">
                  <a:moveTo>
                    <a:pt x="16933" y="0"/>
                  </a:moveTo>
                  <a:lnTo>
                    <a:pt x="16933" y="0"/>
                  </a:lnTo>
                  <a:lnTo>
                    <a:pt x="1473200" y="33867"/>
                  </a:lnTo>
                  <a:lnTo>
                    <a:pt x="1439333" y="1236133"/>
                  </a:lnTo>
                  <a:lnTo>
                    <a:pt x="0" y="1202267"/>
                  </a:lnTo>
                  <a:lnTo>
                    <a:pt x="16933"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F52449E6-DCE3-0FC8-7751-52402987411A}"/>
                </a:ext>
              </a:extLst>
            </p:cNvPr>
            <p:cNvSpPr/>
            <p:nvPr/>
          </p:nvSpPr>
          <p:spPr>
            <a:xfrm>
              <a:off x="2175932" y="5212322"/>
              <a:ext cx="1753010" cy="523220"/>
            </a:xfrm>
            <a:custGeom>
              <a:avLst/>
              <a:gdLst>
                <a:gd name="connsiteX0" fmla="*/ 16933 w 1473200"/>
                <a:gd name="connsiteY0" fmla="*/ 0 h 1236133"/>
                <a:gd name="connsiteX1" fmla="*/ 16933 w 1473200"/>
                <a:gd name="connsiteY1" fmla="*/ 0 h 1236133"/>
                <a:gd name="connsiteX2" fmla="*/ 1473200 w 1473200"/>
                <a:gd name="connsiteY2" fmla="*/ 33867 h 1236133"/>
                <a:gd name="connsiteX3" fmla="*/ 1439333 w 1473200"/>
                <a:gd name="connsiteY3" fmla="*/ 1236133 h 1236133"/>
                <a:gd name="connsiteX4" fmla="*/ 0 w 1473200"/>
                <a:gd name="connsiteY4" fmla="*/ 1202267 h 1236133"/>
                <a:gd name="connsiteX5" fmla="*/ 16933 w 1473200"/>
                <a:gd name="connsiteY5" fmla="*/ 0 h 123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200" h="1236133">
                  <a:moveTo>
                    <a:pt x="16933" y="0"/>
                  </a:moveTo>
                  <a:lnTo>
                    <a:pt x="16933" y="0"/>
                  </a:lnTo>
                  <a:lnTo>
                    <a:pt x="1473200" y="33867"/>
                  </a:lnTo>
                  <a:lnTo>
                    <a:pt x="1439333" y="1236133"/>
                  </a:lnTo>
                  <a:lnTo>
                    <a:pt x="0" y="1202267"/>
                  </a:lnTo>
                  <a:lnTo>
                    <a:pt x="16933"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28269BD-DBC0-E70F-2A4F-20C6DEAB86CC}"/>
                </a:ext>
              </a:extLst>
            </p:cNvPr>
            <p:cNvSpPr txBox="1"/>
            <p:nvPr/>
          </p:nvSpPr>
          <p:spPr>
            <a:xfrm>
              <a:off x="392698" y="5234636"/>
              <a:ext cx="1520769" cy="400110"/>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Fair wager</a:t>
              </a:r>
            </a:p>
          </p:txBody>
        </p:sp>
        <p:sp>
          <p:nvSpPr>
            <p:cNvPr id="22" name="TextBox 21">
              <a:extLst>
                <a:ext uri="{FF2B5EF4-FFF2-40B4-BE49-F238E27FC236}">
                  <a16:creationId xmlns:a16="http://schemas.microsoft.com/office/drawing/2014/main" id="{8FD560CC-8BD2-2A82-1523-AAECC20CD48C}"/>
                </a:ext>
              </a:extLst>
            </p:cNvPr>
            <p:cNvSpPr txBox="1"/>
            <p:nvPr/>
          </p:nvSpPr>
          <p:spPr>
            <a:xfrm>
              <a:off x="2292807" y="5238578"/>
              <a:ext cx="503664"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M</a:t>
              </a:r>
            </a:p>
          </p:txBody>
        </p:sp>
        <p:pic>
          <p:nvPicPr>
            <p:cNvPr id="26" name="Picture 25" descr="A coin with a face on it&#10;&#10;Description automatically generated">
              <a:extLst>
                <a:ext uri="{FF2B5EF4-FFF2-40B4-BE49-F238E27FC236}">
                  <a16:creationId xmlns:a16="http://schemas.microsoft.com/office/drawing/2014/main" id="{0EE3C7D9-872C-1264-F6E5-632F0B9F31F2}"/>
                </a:ext>
              </a:extLst>
            </p:cNvPr>
            <p:cNvPicPr>
              <a:picLocks noChangeAspect="1"/>
            </p:cNvPicPr>
            <p:nvPr/>
          </p:nvPicPr>
          <p:blipFill>
            <a:blip r:embed="rId2"/>
            <a:stretch>
              <a:fillRect/>
            </a:stretch>
          </p:blipFill>
          <p:spPr>
            <a:xfrm>
              <a:off x="2767782" y="5276685"/>
              <a:ext cx="469900" cy="469900"/>
            </a:xfrm>
            <a:prstGeom prst="rect">
              <a:avLst/>
            </a:prstGeom>
          </p:spPr>
        </p:pic>
        <p:sp>
          <p:nvSpPr>
            <p:cNvPr id="27" name="TextBox 26">
              <a:extLst>
                <a:ext uri="{FF2B5EF4-FFF2-40B4-BE49-F238E27FC236}">
                  <a16:creationId xmlns:a16="http://schemas.microsoft.com/office/drawing/2014/main" id="{AEF3A263-D6F5-A448-23AC-0924A2B75717}"/>
                </a:ext>
              </a:extLst>
            </p:cNvPr>
            <p:cNvSpPr txBox="1"/>
            <p:nvPr/>
          </p:nvSpPr>
          <p:spPr>
            <a:xfrm>
              <a:off x="4813300" y="5238578"/>
              <a:ext cx="444352"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N</a:t>
              </a:r>
            </a:p>
          </p:txBody>
        </p:sp>
        <p:sp>
          <p:nvSpPr>
            <p:cNvPr id="28" name="TextBox 27">
              <a:extLst>
                <a:ext uri="{FF2B5EF4-FFF2-40B4-BE49-F238E27FC236}">
                  <a16:creationId xmlns:a16="http://schemas.microsoft.com/office/drawing/2014/main" id="{93CAEE92-E0E4-E60A-0986-B43A0657D7D3}"/>
                </a:ext>
              </a:extLst>
            </p:cNvPr>
            <p:cNvSpPr txBox="1"/>
            <p:nvPr/>
          </p:nvSpPr>
          <p:spPr>
            <a:xfrm>
              <a:off x="3890969" y="5326969"/>
              <a:ext cx="364202"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to</a:t>
              </a:r>
            </a:p>
          </p:txBody>
        </p:sp>
        <p:pic>
          <p:nvPicPr>
            <p:cNvPr id="29" name="Picture 28" descr="A coin with a face on it&#10;&#10;Description automatically generated">
              <a:extLst>
                <a:ext uri="{FF2B5EF4-FFF2-40B4-BE49-F238E27FC236}">
                  <a16:creationId xmlns:a16="http://schemas.microsoft.com/office/drawing/2014/main" id="{791B4D68-AEF3-241C-7F38-C6E3B1F5B275}"/>
                </a:ext>
              </a:extLst>
            </p:cNvPr>
            <p:cNvPicPr>
              <a:picLocks noChangeAspect="1"/>
            </p:cNvPicPr>
            <p:nvPr/>
          </p:nvPicPr>
          <p:blipFill>
            <a:blip r:embed="rId2"/>
            <a:stretch>
              <a:fillRect/>
            </a:stretch>
          </p:blipFill>
          <p:spPr>
            <a:xfrm>
              <a:off x="5341179" y="5262329"/>
              <a:ext cx="469900" cy="469900"/>
            </a:xfrm>
            <a:prstGeom prst="rect">
              <a:avLst/>
            </a:prstGeom>
          </p:spPr>
        </p:pic>
      </p:grpSp>
      <p:grpSp>
        <p:nvGrpSpPr>
          <p:cNvPr id="47" name="Group 46">
            <a:extLst>
              <a:ext uri="{FF2B5EF4-FFF2-40B4-BE49-F238E27FC236}">
                <a16:creationId xmlns:a16="http://schemas.microsoft.com/office/drawing/2014/main" id="{5907A2C1-A6EC-755D-0318-E51FB71A8B17}"/>
              </a:ext>
            </a:extLst>
          </p:cNvPr>
          <p:cNvGrpSpPr/>
          <p:nvPr/>
        </p:nvGrpSpPr>
        <p:grpSpPr>
          <a:xfrm>
            <a:off x="496128" y="3048000"/>
            <a:ext cx="5689307" cy="1930696"/>
            <a:chOff x="496128" y="3048000"/>
            <a:chExt cx="5689307" cy="1930696"/>
          </a:xfrm>
        </p:grpSpPr>
        <p:sp>
          <p:nvSpPr>
            <p:cNvPr id="46" name="Freeform 45">
              <a:extLst>
                <a:ext uri="{FF2B5EF4-FFF2-40B4-BE49-F238E27FC236}">
                  <a16:creationId xmlns:a16="http://schemas.microsoft.com/office/drawing/2014/main" id="{6A5F722B-CF70-CDDA-5FE1-77E3AB644FF4}"/>
                </a:ext>
              </a:extLst>
            </p:cNvPr>
            <p:cNvSpPr/>
            <p:nvPr/>
          </p:nvSpPr>
          <p:spPr>
            <a:xfrm flipH="1">
              <a:off x="496128" y="4455476"/>
              <a:ext cx="1566038" cy="523220"/>
            </a:xfrm>
            <a:custGeom>
              <a:avLst/>
              <a:gdLst>
                <a:gd name="connsiteX0" fmla="*/ 16933 w 1473200"/>
                <a:gd name="connsiteY0" fmla="*/ 0 h 1236133"/>
                <a:gd name="connsiteX1" fmla="*/ 16933 w 1473200"/>
                <a:gd name="connsiteY1" fmla="*/ 0 h 1236133"/>
                <a:gd name="connsiteX2" fmla="*/ 1473200 w 1473200"/>
                <a:gd name="connsiteY2" fmla="*/ 33867 h 1236133"/>
                <a:gd name="connsiteX3" fmla="*/ 1439333 w 1473200"/>
                <a:gd name="connsiteY3" fmla="*/ 1236133 h 1236133"/>
                <a:gd name="connsiteX4" fmla="*/ 0 w 1473200"/>
                <a:gd name="connsiteY4" fmla="*/ 1202267 h 1236133"/>
                <a:gd name="connsiteX5" fmla="*/ 16933 w 1473200"/>
                <a:gd name="connsiteY5" fmla="*/ 0 h 123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200" h="1236133">
                  <a:moveTo>
                    <a:pt x="16933" y="0"/>
                  </a:moveTo>
                  <a:lnTo>
                    <a:pt x="16933" y="0"/>
                  </a:lnTo>
                  <a:lnTo>
                    <a:pt x="1473200" y="33867"/>
                  </a:lnTo>
                  <a:lnTo>
                    <a:pt x="1439333" y="1236133"/>
                  </a:lnTo>
                  <a:lnTo>
                    <a:pt x="0" y="1202267"/>
                  </a:lnTo>
                  <a:lnTo>
                    <a:pt x="16933"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792BC829-4CC8-8C58-A468-F631824D87CC}"/>
                </a:ext>
              </a:extLst>
            </p:cNvPr>
            <p:cNvSpPr/>
            <p:nvPr/>
          </p:nvSpPr>
          <p:spPr>
            <a:xfrm flipH="1">
              <a:off x="2184399" y="4445001"/>
              <a:ext cx="1706569" cy="523220"/>
            </a:xfrm>
            <a:custGeom>
              <a:avLst/>
              <a:gdLst>
                <a:gd name="connsiteX0" fmla="*/ 16933 w 1473200"/>
                <a:gd name="connsiteY0" fmla="*/ 0 h 1236133"/>
                <a:gd name="connsiteX1" fmla="*/ 16933 w 1473200"/>
                <a:gd name="connsiteY1" fmla="*/ 0 h 1236133"/>
                <a:gd name="connsiteX2" fmla="*/ 1473200 w 1473200"/>
                <a:gd name="connsiteY2" fmla="*/ 33867 h 1236133"/>
                <a:gd name="connsiteX3" fmla="*/ 1439333 w 1473200"/>
                <a:gd name="connsiteY3" fmla="*/ 1236133 h 1236133"/>
                <a:gd name="connsiteX4" fmla="*/ 0 w 1473200"/>
                <a:gd name="connsiteY4" fmla="*/ 1202267 h 1236133"/>
                <a:gd name="connsiteX5" fmla="*/ 16933 w 1473200"/>
                <a:gd name="connsiteY5" fmla="*/ 0 h 123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200" h="1236133">
                  <a:moveTo>
                    <a:pt x="16933" y="0"/>
                  </a:moveTo>
                  <a:lnTo>
                    <a:pt x="16933" y="0"/>
                  </a:lnTo>
                  <a:lnTo>
                    <a:pt x="1473200" y="33867"/>
                  </a:lnTo>
                  <a:lnTo>
                    <a:pt x="1439333" y="1236133"/>
                  </a:lnTo>
                  <a:lnTo>
                    <a:pt x="0" y="1202267"/>
                  </a:lnTo>
                  <a:lnTo>
                    <a:pt x="16933"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E75CA3BA-09F6-6A12-84D2-F30F7092F129}"/>
                </a:ext>
              </a:extLst>
            </p:cNvPr>
            <p:cNvSpPr/>
            <p:nvPr/>
          </p:nvSpPr>
          <p:spPr>
            <a:xfrm>
              <a:off x="4267432" y="4445001"/>
              <a:ext cx="1918003" cy="523220"/>
            </a:xfrm>
            <a:custGeom>
              <a:avLst/>
              <a:gdLst>
                <a:gd name="connsiteX0" fmla="*/ 16933 w 1473200"/>
                <a:gd name="connsiteY0" fmla="*/ 0 h 1236133"/>
                <a:gd name="connsiteX1" fmla="*/ 16933 w 1473200"/>
                <a:gd name="connsiteY1" fmla="*/ 0 h 1236133"/>
                <a:gd name="connsiteX2" fmla="*/ 1473200 w 1473200"/>
                <a:gd name="connsiteY2" fmla="*/ 33867 h 1236133"/>
                <a:gd name="connsiteX3" fmla="*/ 1439333 w 1473200"/>
                <a:gd name="connsiteY3" fmla="*/ 1236133 h 1236133"/>
                <a:gd name="connsiteX4" fmla="*/ 0 w 1473200"/>
                <a:gd name="connsiteY4" fmla="*/ 1202267 h 1236133"/>
                <a:gd name="connsiteX5" fmla="*/ 16933 w 1473200"/>
                <a:gd name="connsiteY5" fmla="*/ 0 h 123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200" h="1236133">
                  <a:moveTo>
                    <a:pt x="16933" y="0"/>
                  </a:moveTo>
                  <a:lnTo>
                    <a:pt x="16933" y="0"/>
                  </a:lnTo>
                  <a:lnTo>
                    <a:pt x="1473200" y="33867"/>
                  </a:lnTo>
                  <a:lnTo>
                    <a:pt x="1439333" y="1236133"/>
                  </a:lnTo>
                  <a:lnTo>
                    <a:pt x="0" y="1202267"/>
                  </a:lnTo>
                  <a:lnTo>
                    <a:pt x="16933"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E54008B5-A354-B47B-C55B-F88EE24D1E37}"/>
                </a:ext>
              </a:extLst>
            </p:cNvPr>
            <p:cNvSpPr/>
            <p:nvPr/>
          </p:nvSpPr>
          <p:spPr>
            <a:xfrm flipH="1">
              <a:off x="4263160" y="3048000"/>
              <a:ext cx="1879939" cy="1236133"/>
            </a:xfrm>
            <a:custGeom>
              <a:avLst/>
              <a:gdLst>
                <a:gd name="connsiteX0" fmla="*/ 16933 w 1473200"/>
                <a:gd name="connsiteY0" fmla="*/ 0 h 1236133"/>
                <a:gd name="connsiteX1" fmla="*/ 16933 w 1473200"/>
                <a:gd name="connsiteY1" fmla="*/ 0 h 1236133"/>
                <a:gd name="connsiteX2" fmla="*/ 1473200 w 1473200"/>
                <a:gd name="connsiteY2" fmla="*/ 33867 h 1236133"/>
                <a:gd name="connsiteX3" fmla="*/ 1439333 w 1473200"/>
                <a:gd name="connsiteY3" fmla="*/ 1236133 h 1236133"/>
                <a:gd name="connsiteX4" fmla="*/ 0 w 1473200"/>
                <a:gd name="connsiteY4" fmla="*/ 1202267 h 1236133"/>
                <a:gd name="connsiteX5" fmla="*/ 16933 w 1473200"/>
                <a:gd name="connsiteY5" fmla="*/ 0 h 123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200" h="1236133">
                  <a:moveTo>
                    <a:pt x="16933" y="0"/>
                  </a:moveTo>
                  <a:lnTo>
                    <a:pt x="16933" y="0"/>
                  </a:lnTo>
                  <a:lnTo>
                    <a:pt x="1473200" y="33867"/>
                  </a:lnTo>
                  <a:lnTo>
                    <a:pt x="1439333" y="1236133"/>
                  </a:lnTo>
                  <a:lnTo>
                    <a:pt x="0" y="1202267"/>
                  </a:lnTo>
                  <a:lnTo>
                    <a:pt x="16933"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4C8EB0F7-6E40-3FB2-21FD-8587F748CF51}"/>
                </a:ext>
              </a:extLst>
            </p:cNvPr>
            <p:cNvSpPr/>
            <p:nvPr/>
          </p:nvSpPr>
          <p:spPr>
            <a:xfrm>
              <a:off x="2218266" y="3048000"/>
              <a:ext cx="1718220" cy="1236133"/>
            </a:xfrm>
            <a:custGeom>
              <a:avLst/>
              <a:gdLst>
                <a:gd name="connsiteX0" fmla="*/ 16933 w 1473200"/>
                <a:gd name="connsiteY0" fmla="*/ 0 h 1236133"/>
                <a:gd name="connsiteX1" fmla="*/ 16933 w 1473200"/>
                <a:gd name="connsiteY1" fmla="*/ 0 h 1236133"/>
                <a:gd name="connsiteX2" fmla="*/ 1473200 w 1473200"/>
                <a:gd name="connsiteY2" fmla="*/ 33867 h 1236133"/>
                <a:gd name="connsiteX3" fmla="*/ 1439333 w 1473200"/>
                <a:gd name="connsiteY3" fmla="*/ 1236133 h 1236133"/>
                <a:gd name="connsiteX4" fmla="*/ 0 w 1473200"/>
                <a:gd name="connsiteY4" fmla="*/ 1202267 h 1236133"/>
                <a:gd name="connsiteX5" fmla="*/ 16933 w 1473200"/>
                <a:gd name="connsiteY5" fmla="*/ 0 h 123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200" h="1236133">
                  <a:moveTo>
                    <a:pt x="16933" y="0"/>
                  </a:moveTo>
                  <a:lnTo>
                    <a:pt x="16933" y="0"/>
                  </a:lnTo>
                  <a:lnTo>
                    <a:pt x="1473200" y="33867"/>
                  </a:lnTo>
                  <a:lnTo>
                    <a:pt x="1439333" y="1236133"/>
                  </a:lnTo>
                  <a:lnTo>
                    <a:pt x="0" y="1202267"/>
                  </a:lnTo>
                  <a:lnTo>
                    <a:pt x="16933"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DDC6655-CC19-EEF3-1EE5-84871DDB6B85}"/>
                </a:ext>
              </a:extLst>
            </p:cNvPr>
            <p:cNvGrpSpPr/>
            <p:nvPr/>
          </p:nvGrpSpPr>
          <p:grpSpPr>
            <a:xfrm>
              <a:off x="2685710" y="3266096"/>
              <a:ext cx="420021" cy="844129"/>
              <a:chOff x="2685710" y="3266096"/>
              <a:chExt cx="420021" cy="844129"/>
            </a:xfrm>
            <a:solidFill>
              <a:schemeClr val="bg1">
                <a:lumMod val="75000"/>
              </a:schemeClr>
            </a:solidFill>
          </p:grpSpPr>
          <p:sp>
            <p:nvSpPr>
              <p:cNvPr id="13" name="Delay 12">
                <a:extLst>
                  <a:ext uri="{FF2B5EF4-FFF2-40B4-BE49-F238E27FC236}">
                    <a16:creationId xmlns:a16="http://schemas.microsoft.com/office/drawing/2014/main" id="{1B90764C-E737-3174-6B5D-8492EF936568}"/>
                  </a:ext>
                </a:extLst>
              </p:cNvPr>
              <p:cNvSpPr/>
              <p:nvPr/>
            </p:nvSpPr>
            <p:spPr>
              <a:xfrm rot="16200000">
                <a:off x="2612088" y="3616581"/>
                <a:ext cx="567266" cy="420021"/>
              </a:xfrm>
              <a:prstGeom prst="flowChartDelay">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FE3414D-1823-B32B-F8FE-B4C79B8A4560}"/>
                  </a:ext>
                </a:extLst>
              </p:cNvPr>
              <p:cNvSpPr/>
              <p:nvPr/>
            </p:nvSpPr>
            <p:spPr>
              <a:xfrm>
                <a:off x="2713687" y="3266096"/>
                <a:ext cx="364067" cy="36406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grpSp>
          <p:nvGrpSpPr>
            <p:cNvPr id="32" name="Group 31">
              <a:extLst>
                <a:ext uri="{FF2B5EF4-FFF2-40B4-BE49-F238E27FC236}">
                  <a16:creationId xmlns:a16="http://schemas.microsoft.com/office/drawing/2014/main" id="{01B808E2-14C6-922B-A1FC-47C01854E2A6}"/>
                </a:ext>
              </a:extLst>
            </p:cNvPr>
            <p:cNvGrpSpPr/>
            <p:nvPr/>
          </p:nvGrpSpPr>
          <p:grpSpPr>
            <a:xfrm>
              <a:off x="5071655" y="3266095"/>
              <a:ext cx="420021" cy="844129"/>
              <a:chOff x="5071655" y="3266095"/>
              <a:chExt cx="420021" cy="844129"/>
            </a:xfrm>
            <a:solidFill>
              <a:schemeClr val="bg1">
                <a:lumMod val="75000"/>
              </a:schemeClr>
            </a:solidFill>
          </p:grpSpPr>
          <p:sp>
            <p:nvSpPr>
              <p:cNvPr id="15" name="Delay 14">
                <a:extLst>
                  <a:ext uri="{FF2B5EF4-FFF2-40B4-BE49-F238E27FC236}">
                    <a16:creationId xmlns:a16="http://schemas.microsoft.com/office/drawing/2014/main" id="{2E923A54-D196-EE42-7CA1-7770EFB9C6CD}"/>
                  </a:ext>
                </a:extLst>
              </p:cNvPr>
              <p:cNvSpPr/>
              <p:nvPr/>
            </p:nvSpPr>
            <p:spPr>
              <a:xfrm rot="16200000">
                <a:off x="4998033" y="3616580"/>
                <a:ext cx="567266" cy="420021"/>
              </a:xfrm>
              <a:prstGeom prst="flowChartDelay">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6E53B7B-BB4E-44A4-A8FF-FFFEDCAE36EE}"/>
                  </a:ext>
                </a:extLst>
              </p:cNvPr>
              <p:cNvSpPr/>
              <p:nvPr/>
            </p:nvSpPr>
            <p:spPr>
              <a:xfrm>
                <a:off x="5099632" y="3266095"/>
                <a:ext cx="364067" cy="36406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3B1AA003-86A1-BBBC-2BF2-393641772986}"/>
                </a:ext>
              </a:extLst>
            </p:cNvPr>
            <p:cNvSpPr txBox="1"/>
            <p:nvPr/>
          </p:nvSpPr>
          <p:spPr>
            <a:xfrm>
              <a:off x="515641" y="4475725"/>
              <a:ext cx="1457530" cy="400110"/>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Wins with</a:t>
              </a:r>
            </a:p>
          </p:txBody>
        </p:sp>
        <p:sp>
          <p:nvSpPr>
            <p:cNvPr id="19" name="TextBox 18">
              <a:extLst>
                <a:ext uri="{FF2B5EF4-FFF2-40B4-BE49-F238E27FC236}">
                  <a16:creationId xmlns:a16="http://schemas.microsoft.com/office/drawing/2014/main" id="{C80BB9A9-77C0-3D94-B650-EC23E1A62909}"/>
                </a:ext>
              </a:extLst>
            </p:cNvPr>
            <p:cNvSpPr txBox="1"/>
            <p:nvPr/>
          </p:nvSpPr>
          <p:spPr>
            <a:xfrm>
              <a:off x="2324515" y="4385733"/>
              <a:ext cx="1609082" cy="523220"/>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chances</a:t>
              </a:r>
            </a:p>
          </p:txBody>
        </p:sp>
        <p:sp>
          <p:nvSpPr>
            <p:cNvPr id="20" name="TextBox 19">
              <a:extLst>
                <a:ext uri="{FF2B5EF4-FFF2-40B4-BE49-F238E27FC236}">
                  <a16:creationId xmlns:a16="http://schemas.microsoft.com/office/drawing/2014/main" id="{A0010862-8A65-AE37-AB74-9245BFFAC215}"/>
                </a:ext>
              </a:extLst>
            </p:cNvPr>
            <p:cNvSpPr txBox="1"/>
            <p:nvPr/>
          </p:nvSpPr>
          <p:spPr>
            <a:xfrm>
              <a:off x="4671023" y="4385733"/>
              <a:ext cx="1494320"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chances</a:t>
              </a:r>
            </a:p>
          </p:txBody>
        </p:sp>
        <p:sp>
          <p:nvSpPr>
            <p:cNvPr id="30" name="TextBox 29">
              <a:extLst>
                <a:ext uri="{FF2B5EF4-FFF2-40B4-BE49-F238E27FC236}">
                  <a16:creationId xmlns:a16="http://schemas.microsoft.com/office/drawing/2014/main" id="{3DC57BD2-CD70-B12B-54D0-72C87B8A60C2}"/>
                </a:ext>
              </a:extLst>
            </p:cNvPr>
            <p:cNvSpPr txBox="1"/>
            <p:nvPr/>
          </p:nvSpPr>
          <p:spPr>
            <a:xfrm>
              <a:off x="2632564" y="3528825"/>
              <a:ext cx="492443" cy="646331"/>
            </a:xfrm>
            <a:prstGeom prst="rect">
              <a:avLst/>
            </a:prstGeom>
            <a:noFill/>
          </p:spPr>
          <p:txBody>
            <a:bodyPr wrap="none" rtlCol="0">
              <a:spAutoFit/>
            </a:bodyPr>
            <a:lstStyle/>
            <a:p>
              <a:pPr algn="l"/>
              <a:r>
                <a:rPr lang="en-US" sz="3600" b="1" dirty="0">
                  <a:solidFill>
                    <a:schemeClr val="bg1">
                      <a:lumMod val="50000"/>
                    </a:schemeClr>
                  </a:solidFill>
                  <a:latin typeface="Arial Black" panose="020B0604020202020204" pitchFamily="34" charset="0"/>
                  <a:cs typeface="Arial Black" panose="020B0604020202020204" pitchFamily="34" charset="0"/>
                </a:rPr>
                <a:t>1</a:t>
              </a:r>
            </a:p>
          </p:txBody>
        </p:sp>
        <p:grpSp>
          <p:nvGrpSpPr>
            <p:cNvPr id="33" name="Group 32">
              <a:extLst>
                <a:ext uri="{FF2B5EF4-FFF2-40B4-BE49-F238E27FC236}">
                  <a16:creationId xmlns:a16="http://schemas.microsoft.com/office/drawing/2014/main" id="{566F11BF-DB20-2120-4A19-22C82AD4AA41}"/>
                </a:ext>
              </a:extLst>
            </p:cNvPr>
            <p:cNvGrpSpPr/>
            <p:nvPr/>
          </p:nvGrpSpPr>
          <p:grpSpPr>
            <a:xfrm>
              <a:off x="5047910" y="3266096"/>
              <a:ext cx="420021" cy="844129"/>
              <a:chOff x="2685710" y="3266096"/>
              <a:chExt cx="420021" cy="844129"/>
            </a:xfrm>
            <a:solidFill>
              <a:schemeClr val="bg1">
                <a:lumMod val="75000"/>
              </a:schemeClr>
            </a:solidFill>
          </p:grpSpPr>
          <p:sp>
            <p:nvSpPr>
              <p:cNvPr id="34" name="Delay 33">
                <a:extLst>
                  <a:ext uri="{FF2B5EF4-FFF2-40B4-BE49-F238E27FC236}">
                    <a16:creationId xmlns:a16="http://schemas.microsoft.com/office/drawing/2014/main" id="{CBCC678C-24B2-04B0-31AD-72EC71C1C930}"/>
                  </a:ext>
                </a:extLst>
              </p:cNvPr>
              <p:cNvSpPr/>
              <p:nvPr/>
            </p:nvSpPr>
            <p:spPr>
              <a:xfrm rot="16200000">
                <a:off x="2612088" y="3616581"/>
                <a:ext cx="567266" cy="420021"/>
              </a:xfrm>
              <a:prstGeom prst="flowChartDelay">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2CD01F9-26BC-6930-B242-EABAD54310C9}"/>
                  </a:ext>
                </a:extLst>
              </p:cNvPr>
              <p:cNvSpPr/>
              <p:nvPr/>
            </p:nvSpPr>
            <p:spPr>
              <a:xfrm>
                <a:off x="2713687" y="3266096"/>
                <a:ext cx="364067" cy="36406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grpSp>
        <p:sp>
          <p:nvSpPr>
            <p:cNvPr id="36" name="TextBox 35">
              <a:extLst>
                <a:ext uri="{FF2B5EF4-FFF2-40B4-BE49-F238E27FC236}">
                  <a16:creationId xmlns:a16="http://schemas.microsoft.com/office/drawing/2014/main" id="{B1363470-44DA-31CA-D332-6B0798E510AB}"/>
                </a:ext>
              </a:extLst>
            </p:cNvPr>
            <p:cNvSpPr txBox="1"/>
            <p:nvPr/>
          </p:nvSpPr>
          <p:spPr>
            <a:xfrm>
              <a:off x="5011698" y="3503424"/>
              <a:ext cx="492443" cy="646331"/>
            </a:xfrm>
            <a:prstGeom prst="rect">
              <a:avLst/>
            </a:prstGeom>
            <a:noFill/>
          </p:spPr>
          <p:txBody>
            <a:bodyPr wrap="none" rtlCol="0">
              <a:spAutoFit/>
            </a:bodyPr>
            <a:lstStyle/>
            <a:p>
              <a:pPr algn="l"/>
              <a:r>
                <a:rPr lang="en-US" sz="3600" b="1" dirty="0">
                  <a:solidFill>
                    <a:schemeClr val="bg1">
                      <a:lumMod val="50000"/>
                    </a:schemeClr>
                  </a:solidFill>
                  <a:latin typeface="Arial Black" panose="020B0604020202020204" pitchFamily="34" charset="0"/>
                  <a:cs typeface="Arial Black" panose="020B0604020202020204" pitchFamily="34" charset="0"/>
                </a:rPr>
                <a:t>2</a:t>
              </a:r>
            </a:p>
          </p:txBody>
        </p:sp>
      </p:grpSp>
    </p:spTree>
    <p:extLst>
      <p:ext uri="{BB962C8B-B14F-4D97-AF65-F5344CB8AC3E}">
        <p14:creationId xmlns:p14="http://schemas.microsoft.com/office/powerpoint/2010/main" val="413748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7069D62B-A2BE-593C-B936-161CA8802810}"/>
              </a:ext>
            </a:extLst>
          </p:cNvPr>
          <p:cNvSpPr/>
          <p:nvPr/>
        </p:nvSpPr>
        <p:spPr>
          <a:xfrm>
            <a:off x="389467" y="1159933"/>
            <a:ext cx="8229600" cy="2480734"/>
          </a:xfrm>
          <a:custGeom>
            <a:avLst/>
            <a:gdLst>
              <a:gd name="connsiteX0" fmla="*/ 0 w 8229600"/>
              <a:gd name="connsiteY0" fmla="*/ 0 h 2260600"/>
              <a:gd name="connsiteX1" fmla="*/ 8229600 w 8229600"/>
              <a:gd name="connsiteY1" fmla="*/ 84667 h 2260600"/>
              <a:gd name="connsiteX2" fmla="*/ 8178800 w 8229600"/>
              <a:gd name="connsiteY2" fmla="*/ 2260600 h 2260600"/>
              <a:gd name="connsiteX3" fmla="*/ 25400 w 8229600"/>
              <a:gd name="connsiteY3" fmla="*/ 2192867 h 2260600"/>
              <a:gd name="connsiteX4" fmla="*/ 0 w 8229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2260600">
                <a:moveTo>
                  <a:pt x="0" y="0"/>
                </a:moveTo>
                <a:lnTo>
                  <a:pt x="8229600" y="84667"/>
                </a:lnTo>
                <a:lnTo>
                  <a:pt x="8178800" y="2260600"/>
                </a:lnTo>
                <a:lnTo>
                  <a:pt x="25400" y="2192867"/>
                </a:lnTo>
                <a:lnTo>
                  <a:pt x="0"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E7C42-8A45-589E-5844-15237FAA264B}"/>
              </a:ext>
            </a:extLst>
          </p:cNvPr>
          <p:cNvSpPr>
            <a:spLocks noGrp="1"/>
          </p:cNvSpPr>
          <p:nvPr>
            <p:ph type="title"/>
          </p:nvPr>
        </p:nvSpPr>
        <p:spPr>
          <a:xfrm>
            <a:off x="275676" y="316175"/>
            <a:ext cx="7886700" cy="701674"/>
          </a:xfrm>
        </p:spPr>
        <p:txBody>
          <a:bodyPr/>
          <a:lstStyle/>
          <a:p>
            <a:r>
              <a:rPr lang="en-US" dirty="0" err="1"/>
              <a:t>Huygen’s</a:t>
            </a:r>
            <a:r>
              <a:rPr lang="en-US" dirty="0"/>
              <a:t> completion</a:t>
            </a:r>
          </a:p>
        </p:txBody>
      </p:sp>
      <p:sp>
        <p:nvSpPr>
          <p:cNvPr id="4" name="Slide Number Placeholder 3">
            <a:extLst>
              <a:ext uri="{FF2B5EF4-FFF2-40B4-BE49-F238E27FC236}">
                <a16:creationId xmlns:a16="http://schemas.microsoft.com/office/drawing/2014/main" id="{E384F826-AF95-3387-4A0F-DA9D4158CF30}"/>
              </a:ext>
            </a:extLst>
          </p:cNvPr>
          <p:cNvSpPr>
            <a:spLocks noGrp="1"/>
          </p:cNvSpPr>
          <p:nvPr>
            <p:ph type="sldNum" sz="quarter" idx="12"/>
          </p:nvPr>
        </p:nvSpPr>
        <p:spPr/>
        <p:txBody>
          <a:bodyPr/>
          <a:lstStyle/>
          <a:p>
            <a:fld id="{B9304382-F642-5846-B397-678ADB7FD52A}" type="slidenum">
              <a:rPr lang="en-US" smtClean="0"/>
              <a:t>14</a:t>
            </a:fld>
            <a:endParaRPr lang="en-US"/>
          </a:p>
        </p:txBody>
      </p:sp>
      <p:sp>
        <p:nvSpPr>
          <p:cNvPr id="5" name="TextBox 4">
            <a:extLst>
              <a:ext uri="{FF2B5EF4-FFF2-40B4-BE49-F238E27FC236}">
                <a16:creationId xmlns:a16="http://schemas.microsoft.com/office/drawing/2014/main" id="{E781E12C-C47C-5697-9E02-ABB83F701EEC}"/>
              </a:ext>
            </a:extLst>
          </p:cNvPr>
          <p:cNvSpPr txBox="1"/>
          <p:nvPr/>
        </p:nvSpPr>
        <p:spPr>
          <a:xfrm>
            <a:off x="389466" y="1295830"/>
            <a:ext cx="2370667" cy="1200329"/>
          </a:xfrm>
          <a:prstGeom prst="rect">
            <a:avLst/>
          </a:prstGeom>
          <a:noFill/>
        </p:spPr>
        <p:txBody>
          <a:bodyPr wrap="square" rtlCol="0">
            <a:spAutoFit/>
          </a:bodyPr>
          <a:lstStyle/>
          <a:p>
            <a:pPr algn="r"/>
            <a:r>
              <a:rPr lang="en-US" dirty="0" err="1">
                <a:latin typeface="Times New Roman" panose="02020603050405020304" pitchFamily="18" charset="0"/>
                <a:cs typeface="Times New Roman" panose="02020603050405020304" pitchFamily="18" charset="0"/>
              </a:rPr>
              <a:t>Cardano’s</a:t>
            </a:r>
            <a:r>
              <a:rPr lang="en-US" dirty="0">
                <a:latin typeface="Times New Roman" panose="02020603050405020304" pitchFamily="18" charset="0"/>
                <a:cs typeface="Times New Roman" panose="02020603050405020304" pitchFamily="18" charset="0"/>
              </a:rPr>
              <a:t> rule</a:t>
            </a:r>
          </a:p>
          <a:p>
            <a:pPr algn="r"/>
            <a:r>
              <a:rPr lang="en-US" dirty="0">
                <a:latin typeface="Times New Roman" panose="02020603050405020304" pitchFamily="18" charset="0"/>
                <a:cs typeface="Times New Roman" panose="02020603050405020304" pitchFamily="18" charset="0"/>
              </a:rPr>
              <a:t>Requires consideration of stakes by two players.</a:t>
            </a:r>
          </a:p>
        </p:txBody>
      </p:sp>
      <p:sp>
        <p:nvSpPr>
          <p:cNvPr id="15" name="Content Placeholder 14">
            <a:extLst>
              <a:ext uri="{FF2B5EF4-FFF2-40B4-BE49-F238E27FC236}">
                <a16:creationId xmlns:a16="http://schemas.microsoft.com/office/drawing/2014/main" id="{DB638483-5654-50F4-048F-FA19EBA0D259}"/>
              </a:ext>
            </a:extLst>
          </p:cNvPr>
          <p:cNvSpPr>
            <a:spLocks noGrp="1"/>
          </p:cNvSpPr>
          <p:nvPr>
            <p:ph idx="1"/>
          </p:nvPr>
        </p:nvSpPr>
        <p:spPr/>
        <p:txBody>
          <a:bodyPr>
            <a:normAutofit fontScale="25000" lnSpcReduction="20000"/>
          </a:bodyPr>
          <a:lstStyle/>
          <a:p>
            <a:r>
              <a:rPr lang="en-US" dirty="0"/>
              <a:t>  </a:t>
            </a:r>
          </a:p>
        </p:txBody>
      </p:sp>
      <p:pic>
        <p:nvPicPr>
          <p:cNvPr id="20" name="Picture 19" descr="A close-up of a text&#10;&#10;Description automatically generated">
            <a:extLst>
              <a:ext uri="{FF2B5EF4-FFF2-40B4-BE49-F238E27FC236}">
                <a16:creationId xmlns:a16="http://schemas.microsoft.com/office/drawing/2014/main" id="{8C6A3B96-5D0B-37AE-0F8F-16B5BF2418B9}"/>
              </a:ext>
            </a:extLst>
          </p:cNvPr>
          <p:cNvPicPr>
            <a:picLocks noChangeAspect="1"/>
          </p:cNvPicPr>
          <p:nvPr/>
        </p:nvPicPr>
        <p:blipFill>
          <a:blip r:embed="rId2"/>
          <a:stretch>
            <a:fillRect/>
          </a:stretch>
        </p:blipFill>
        <p:spPr>
          <a:xfrm>
            <a:off x="421621" y="3874782"/>
            <a:ext cx="3032779" cy="2758916"/>
          </a:xfrm>
          <a:prstGeom prst="rect">
            <a:avLst/>
          </a:prstGeom>
          <a:ln>
            <a:solidFill>
              <a:schemeClr val="accent1">
                <a:shade val="15000"/>
              </a:schemeClr>
            </a:solidFill>
          </a:ln>
          <a:effectLst>
            <a:outerShdw blurRad="50800" dist="38100" dir="2700000" algn="tl" rotWithShape="0">
              <a:prstClr val="black">
                <a:alpha val="40000"/>
              </a:prstClr>
            </a:outerShdw>
          </a:effectLst>
        </p:spPr>
      </p:pic>
      <p:grpSp>
        <p:nvGrpSpPr>
          <p:cNvPr id="26" name="Group 25">
            <a:extLst>
              <a:ext uri="{FF2B5EF4-FFF2-40B4-BE49-F238E27FC236}">
                <a16:creationId xmlns:a16="http://schemas.microsoft.com/office/drawing/2014/main" id="{64492556-9CC9-38DB-59CD-48CAB24B67A1}"/>
              </a:ext>
            </a:extLst>
          </p:cNvPr>
          <p:cNvGrpSpPr/>
          <p:nvPr/>
        </p:nvGrpSpPr>
        <p:grpSpPr>
          <a:xfrm>
            <a:off x="2074048" y="1219997"/>
            <a:ext cx="6351779" cy="2279915"/>
            <a:chOff x="2074048" y="1219997"/>
            <a:chExt cx="6351779" cy="2279915"/>
          </a:xfrm>
        </p:grpSpPr>
        <p:sp>
          <p:nvSpPr>
            <p:cNvPr id="6" name="TextBox 5">
              <a:extLst>
                <a:ext uri="{FF2B5EF4-FFF2-40B4-BE49-F238E27FC236}">
                  <a16:creationId xmlns:a16="http://schemas.microsoft.com/office/drawing/2014/main" id="{DEA3B996-B3AF-AF26-BCA6-39126BCD3D45}"/>
                </a:ext>
              </a:extLst>
            </p:cNvPr>
            <p:cNvSpPr txBox="1"/>
            <p:nvPr/>
          </p:nvSpPr>
          <p:spPr>
            <a:xfrm>
              <a:off x="5548803" y="1219997"/>
              <a:ext cx="2877024" cy="1200329"/>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Huygens’ rule.</a:t>
              </a:r>
            </a:p>
            <a:p>
              <a:pPr algn="l"/>
              <a:r>
                <a:rPr lang="en-US" dirty="0">
                  <a:latin typeface="Times New Roman" panose="02020603050405020304" pitchFamily="18" charset="0"/>
                  <a:cs typeface="Times New Roman" panose="02020603050405020304" pitchFamily="18" charset="0"/>
                </a:rPr>
                <a:t>“Expectation” Stakes one player should advance given the structure of the game.</a:t>
              </a:r>
            </a:p>
          </p:txBody>
        </p:sp>
        <p:sp>
          <p:nvSpPr>
            <p:cNvPr id="7" name="TextBox 6">
              <a:extLst>
                <a:ext uri="{FF2B5EF4-FFF2-40B4-BE49-F238E27FC236}">
                  <a16:creationId xmlns:a16="http://schemas.microsoft.com/office/drawing/2014/main" id="{674EFFFE-4BAF-3829-D846-EB1D68884F6C}"/>
                </a:ext>
              </a:extLst>
            </p:cNvPr>
            <p:cNvSpPr txBox="1"/>
            <p:nvPr/>
          </p:nvSpPr>
          <p:spPr>
            <a:xfrm>
              <a:off x="3054859" y="2391916"/>
              <a:ext cx="2877024" cy="1107996"/>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Huygens: “my expectation</a:t>
              </a:r>
              <a:r>
                <a:rPr lang="en-US" sz="1600" dirty="0">
                  <a:latin typeface="Times New Roman" panose="02020603050405020304" pitchFamily="18" charset="0"/>
                  <a:cs typeface="Times New Roman" panose="02020603050405020304" pitchFamily="18" charset="0"/>
                </a:rPr>
                <a:t> to win something is worth just such a sum as would get me the same expectation in a fair game.”</a:t>
              </a:r>
              <a:endParaRPr lang="en-US" dirty="0">
                <a:latin typeface="Times New Roman" panose="02020603050405020304" pitchFamily="18" charset="0"/>
                <a:cs typeface="Times New Roman" panose="02020603050405020304" pitchFamily="18" charset="0"/>
              </a:endParaRPr>
            </a:p>
          </p:txBody>
        </p:sp>
        <p:pic>
          <p:nvPicPr>
            <p:cNvPr id="16" name="Content Placeholder 12" descr="A painting of a person with long curly hair&#10;&#10;Description automatically generated">
              <a:extLst>
                <a:ext uri="{FF2B5EF4-FFF2-40B4-BE49-F238E27FC236}">
                  <a16:creationId xmlns:a16="http://schemas.microsoft.com/office/drawing/2014/main" id="{BF4C6C98-8724-C619-713C-888A476928E1}"/>
                </a:ext>
              </a:extLst>
            </p:cNvPr>
            <p:cNvPicPr>
              <a:picLocks noChangeAspect="1"/>
            </p:cNvPicPr>
            <p:nvPr/>
          </p:nvPicPr>
          <p:blipFill>
            <a:blip r:embed="rId3"/>
            <a:stretch>
              <a:fillRect/>
            </a:stretch>
          </p:blipFill>
          <p:spPr>
            <a:xfrm>
              <a:off x="2074048" y="2487341"/>
              <a:ext cx="980811" cy="980811"/>
            </a:xfrm>
            <a:prstGeom prst="rect">
              <a:avLst/>
            </a:prstGeom>
          </p:spPr>
        </p:pic>
        <p:sp>
          <p:nvSpPr>
            <p:cNvPr id="23" name="Right Arrow 22">
              <a:extLst>
                <a:ext uri="{FF2B5EF4-FFF2-40B4-BE49-F238E27FC236}">
                  <a16:creationId xmlns:a16="http://schemas.microsoft.com/office/drawing/2014/main" id="{1D8182B2-2A0C-A851-5E6C-89A8D4D85FDD}"/>
                </a:ext>
              </a:extLst>
            </p:cNvPr>
            <p:cNvSpPr/>
            <p:nvPr/>
          </p:nvSpPr>
          <p:spPr>
            <a:xfrm>
              <a:off x="3283459" y="1517961"/>
              <a:ext cx="1871133" cy="515927"/>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7D0F105-CAC2-91D1-3A4D-F442D323AA23}"/>
              </a:ext>
            </a:extLst>
          </p:cNvPr>
          <p:cNvGrpSpPr/>
          <p:nvPr/>
        </p:nvGrpSpPr>
        <p:grpSpPr>
          <a:xfrm>
            <a:off x="3683002" y="3842815"/>
            <a:ext cx="4013200" cy="2627200"/>
            <a:chOff x="3683002" y="3842815"/>
            <a:chExt cx="4013200" cy="2627200"/>
          </a:xfrm>
        </p:grpSpPr>
        <p:sp>
          <p:nvSpPr>
            <p:cNvPr id="21" name="TextBox 20">
              <a:extLst>
                <a:ext uri="{FF2B5EF4-FFF2-40B4-BE49-F238E27FC236}">
                  <a16:creationId xmlns:a16="http://schemas.microsoft.com/office/drawing/2014/main" id="{0CE60A86-8AB6-27DC-C99F-C97B549A59E8}"/>
                </a:ext>
              </a:extLst>
            </p:cNvPr>
            <p:cNvSpPr txBox="1"/>
            <p:nvPr/>
          </p:nvSpPr>
          <p:spPr>
            <a:xfrm>
              <a:off x="3683002" y="3842815"/>
              <a:ext cx="4013200"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Game pays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p>
            <a:p>
              <a:pPr algn="l"/>
              <a:r>
                <a:rPr lang="en-US" sz="2400" dirty="0">
                  <a:latin typeface="Times New Roman" panose="02020603050405020304" pitchFamily="18" charset="0"/>
                  <a:cs typeface="Times New Roman" panose="02020603050405020304" pitchFamily="18" charset="0"/>
                </a:rPr>
                <a:t>with equal chances</a:t>
              </a:r>
            </a:p>
          </p:txBody>
        </p:sp>
        <p:sp>
          <p:nvSpPr>
            <p:cNvPr id="22" name="TextBox 21">
              <a:extLst>
                <a:ext uri="{FF2B5EF4-FFF2-40B4-BE49-F238E27FC236}">
                  <a16:creationId xmlns:a16="http://schemas.microsoft.com/office/drawing/2014/main" id="{57BD2578-58B4-0254-5F77-69E7957D5B1E}"/>
                </a:ext>
              </a:extLst>
            </p:cNvPr>
            <p:cNvSpPr txBox="1"/>
            <p:nvPr/>
          </p:nvSpPr>
          <p:spPr>
            <a:xfrm>
              <a:off x="3750736" y="5515908"/>
              <a:ext cx="3344331" cy="954107"/>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Expectation</a:t>
              </a:r>
            </a:p>
            <a:p>
              <a:pPr algn="l"/>
              <a:r>
                <a:rPr lang="en-US" sz="28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fair wager = (</a:t>
              </a:r>
              <a:r>
                <a:rPr lang="en-US" sz="2400" i="1" dirty="0" err="1">
                  <a:latin typeface="Times New Roman" panose="02020603050405020304" pitchFamily="18" charset="0"/>
                  <a:cs typeface="Times New Roman" panose="02020603050405020304" pitchFamily="18" charset="0"/>
                </a:rPr>
                <a:t>a</a:t>
              </a:r>
              <a:r>
                <a:rPr lang="en-US" sz="2400" dirty="0" err="1">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b</a:t>
              </a:r>
              <a:r>
                <a:rPr lang="en-US" sz="2400" dirty="0" err="1">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a:t>
              </a:r>
              <a:r>
                <a:rPr lang="en-US" sz="2400" i="1" dirty="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p:txBody>
        </p:sp>
        <p:sp>
          <p:nvSpPr>
            <p:cNvPr id="24" name="Down Arrow 23">
              <a:extLst>
                <a:ext uri="{FF2B5EF4-FFF2-40B4-BE49-F238E27FC236}">
                  <a16:creationId xmlns:a16="http://schemas.microsoft.com/office/drawing/2014/main" id="{9966F744-6072-04FD-7912-38E5D50EF36F}"/>
                </a:ext>
              </a:extLst>
            </p:cNvPr>
            <p:cNvSpPr/>
            <p:nvPr/>
          </p:nvSpPr>
          <p:spPr>
            <a:xfrm>
              <a:off x="4432300" y="4835717"/>
              <a:ext cx="529167" cy="579841"/>
            </a:xfrm>
            <a:prstGeom prst="down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304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2C03-7D24-420C-AEA7-1CB3711F9C7E}"/>
              </a:ext>
            </a:extLst>
          </p:cNvPr>
          <p:cNvSpPr>
            <a:spLocks noGrp="1"/>
          </p:cNvSpPr>
          <p:nvPr>
            <p:ph type="title"/>
          </p:nvPr>
        </p:nvSpPr>
        <p:spPr>
          <a:xfrm>
            <a:off x="628650" y="365127"/>
            <a:ext cx="7886700" cy="904874"/>
          </a:xfrm>
        </p:spPr>
        <p:txBody>
          <a:bodyPr/>
          <a:lstStyle/>
          <a:p>
            <a:r>
              <a:rPr lang="en-US" dirty="0"/>
              <a:t>Huygens’ proof</a:t>
            </a:r>
          </a:p>
        </p:txBody>
      </p:sp>
      <p:sp>
        <p:nvSpPr>
          <p:cNvPr id="3" name="Content Placeholder 2">
            <a:extLst>
              <a:ext uri="{FF2B5EF4-FFF2-40B4-BE49-F238E27FC236}">
                <a16:creationId xmlns:a16="http://schemas.microsoft.com/office/drawing/2014/main" id="{9F3F9D46-5662-C8C3-66F5-86848887A666}"/>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8BD96726-A3E2-FF0E-7F23-11ABE2E885FA}"/>
              </a:ext>
            </a:extLst>
          </p:cNvPr>
          <p:cNvSpPr>
            <a:spLocks noGrp="1"/>
          </p:cNvSpPr>
          <p:nvPr>
            <p:ph type="sldNum" sz="quarter" idx="12"/>
          </p:nvPr>
        </p:nvSpPr>
        <p:spPr/>
        <p:txBody>
          <a:bodyPr/>
          <a:lstStyle/>
          <a:p>
            <a:fld id="{B9304382-F642-5846-B397-678ADB7FD52A}" type="slidenum">
              <a:rPr lang="en-US" smtClean="0"/>
              <a:t>15</a:t>
            </a:fld>
            <a:endParaRPr lang="en-US"/>
          </a:p>
        </p:txBody>
      </p:sp>
      <p:sp>
        <p:nvSpPr>
          <p:cNvPr id="5" name="TextBox 4">
            <a:extLst>
              <a:ext uri="{FF2B5EF4-FFF2-40B4-BE49-F238E27FC236}">
                <a16:creationId xmlns:a16="http://schemas.microsoft.com/office/drawing/2014/main" id="{DE3A5F45-902D-06DA-2497-274609667B7F}"/>
              </a:ext>
            </a:extLst>
          </p:cNvPr>
          <p:cNvSpPr txBox="1"/>
          <p:nvPr/>
        </p:nvSpPr>
        <p:spPr>
          <a:xfrm>
            <a:off x="524934" y="1363135"/>
            <a:ext cx="4611199"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Three players play the same game with payoffs:</a:t>
            </a:r>
          </a:p>
        </p:txBody>
      </p:sp>
      <p:grpSp>
        <p:nvGrpSpPr>
          <p:cNvPr id="37" name="Group 36">
            <a:extLst>
              <a:ext uri="{FF2B5EF4-FFF2-40B4-BE49-F238E27FC236}">
                <a16:creationId xmlns:a16="http://schemas.microsoft.com/office/drawing/2014/main" id="{D909B432-3F0E-4544-52CA-8D61628CA629}"/>
              </a:ext>
            </a:extLst>
          </p:cNvPr>
          <p:cNvGrpSpPr/>
          <p:nvPr/>
        </p:nvGrpSpPr>
        <p:grpSpPr>
          <a:xfrm>
            <a:off x="628650" y="1825601"/>
            <a:ext cx="4782384" cy="1711528"/>
            <a:chOff x="694267" y="2780268"/>
            <a:chExt cx="4782384" cy="1711528"/>
          </a:xfrm>
        </p:grpSpPr>
        <p:sp>
          <p:nvSpPr>
            <p:cNvPr id="18" name="Freeform 17">
              <a:extLst>
                <a:ext uri="{FF2B5EF4-FFF2-40B4-BE49-F238E27FC236}">
                  <a16:creationId xmlns:a16="http://schemas.microsoft.com/office/drawing/2014/main" id="{CC97375D-27A4-4616-B13C-029646E60161}"/>
                </a:ext>
              </a:extLst>
            </p:cNvPr>
            <p:cNvSpPr/>
            <p:nvPr/>
          </p:nvSpPr>
          <p:spPr>
            <a:xfrm>
              <a:off x="2073051" y="3632201"/>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85C67429-151D-6E9E-8605-4D3B38D1287E}"/>
                </a:ext>
              </a:extLst>
            </p:cNvPr>
            <p:cNvSpPr/>
            <p:nvPr/>
          </p:nvSpPr>
          <p:spPr>
            <a:xfrm flipV="1">
              <a:off x="2073051" y="3200401"/>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41D9DB24-B27C-EB62-C135-EDB291D1BD4D}"/>
                </a:ext>
              </a:extLst>
            </p:cNvPr>
            <p:cNvSpPr/>
            <p:nvPr/>
          </p:nvSpPr>
          <p:spPr>
            <a:xfrm flipV="1">
              <a:off x="2073051" y="4106334"/>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A08E999C-D626-FA7A-4A6E-0E90274A4F39}"/>
                </a:ext>
              </a:extLst>
            </p:cNvPr>
            <p:cNvSpPr/>
            <p:nvPr/>
          </p:nvSpPr>
          <p:spPr>
            <a:xfrm>
              <a:off x="2081517" y="2810934"/>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44274251-211B-CB9D-E78A-B8736DC91659}"/>
                </a:ext>
              </a:extLst>
            </p:cNvPr>
            <p:cNvSpPr/>
            <p:nvPr/>
          </p:nvSpPr>
          <p:spPr>
            <a:xfrm>
              <a:off x="702733" y="3175002"/>
              <a:ext cx="1143000" cy="364067"/>
            </a:xfrm>
            <a:custGeom>
              <a:avLst/>
              <a:gdLst>
                <a:gd name="connsiteX0" fmla="*/ 16934 w 1143000"/>
                <a:gd name="connsiteY0" fmla="*/ 0 h 364067"/>
                <a:gd name="connsiteX1" fmla="*/ 1143000 w 1143000"/>
                <a:gd name="connsiteY1" fmla="*/ 16934 h 364067"/>
                <a:gd name="connsiteX2" fmla="*/ 1143000 w 1143000"/>
                <a:gd name="connsiteY2" fmla="*/ 364067 h 364067"/>
                <a:gd name="connsiteX3" fmla="*/ 0 w 1143000"/>
                <a:gd name="connsiteY3" fmla="*/ 355600 h 364067"/>
                <a:gd name="connsiteX4" fmla="*/ 16934 w 1143000"/>
                <a:gd name="connsiteY4" fmla="*/ 0 h 364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64067">
                  <a:moveTo>
                    <a:pt x="16934" y="0"/>
                  </a:moveTo>
                  <a:lnTo>
                    <a:pt x="1143000" y="16934"/>
                  </a:lnTo>
                  <a:lnTo>
                    <a:pt x="1143000" y="364067"/>
                  </a:lnTo>
                  <a:lnTo>
                    <a:pt x="0" y="3556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270B272-20E9-C9AA-14C1-C69015149325}"/>
                </a:ext>
              </a:extLst>
            </p:cNvPr>
            <p:cNvSpPr/>
            <p:nvPr/>
          </p:nvSpPr>
          <p:spPr>
            <a:xfrm>
              <a:off x="702733" y="4097867"/>
              <a:ext cx="1143000" cy="364067"/>
            </a:xfrm>
            <a:custGeom>
              <a:avLst/>
              <a:gdLst>
                <a:gd name="connsiteX0" fmla="*/ 16934 w 1143000"/>
                <a:gd name="connsiteY0" fmla="*/ 0 h 364067"/>
                <a:gd name="connsiteX1" fmla="*/ 1143000 w 1143000"/>
                <a:gd name="connsiteY1" fmla="*/ 16934 h 364067"/>
                <a:gd name="connsiteX2" fmla="*/ 1143000 w 1143000"/>
                <a:gd name="connsiteY2" fmla="*/ 364067 h 364067"/>
                <a:gd name="connsiteX3" fmla="*/ 0 w 1143000"/>
                <a:gd name="connsiteY3" fmla="*/ 355600 h 364067"/>
                <a:gd name="connsiteX4" fmla="*/ 16934 w 1143000"/>
                <a:gd name="connsiteY4" fmla="*/ 0 h 364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64067">
                  <a:moveTo>
                    <a:pt x="16934" y="0"/>
                  </a:moveTo>
                  <a:lnTo>
                    <a:pt x="1143000" y="16934"/>
                  </a:lnTo>
                  <a:lnTo>
                    <a:pt x="1143000" y="364067"/>
                  </a:lnTo>
                  <a:lnTo>
                    <a:pt x="0" y="3556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31CD8FD8-BFB6-161F-B2E9-29E2B5A9CAA0}"/>
                </a:ext>
              </a:extLst>
            </p:cNvPr>
            <p:cNvSpPr/>
            <p:nvPr/>
          </p:nvSpPr>
          <p:spPr>
            <a:xfrm flipV="1">
              <a:off x="702733" y="3632200"/>
              <a:ext cx="1143000" cy="364067"/>
            </a:xfrm>
            <a:custGeom>
              <a:avLst/>
              <a:gdLst>
                <a:gd name="connsiteX0" fmla="*/ 16934 w 1143000"/>
                <a:gd name="connsiteY0" fmla="*/ 0 h 364067"/>
                <a:gd name="connsiteX1" fmla="*/ 1143000 w 1143000"/>
                <a:gd name="connsiteY1" fmla="*/ 16934 h 364067"/>
                <a:gd name="connsiteX2" fmla="*/ 1143000 w 1143000"/>
                <a:gd name="connsiteY2" fmla="*/ 364067 h 364067"/>
                <a:gd name="connsiteX3" fmla="*/ 0 w 1143000"/>
                <a:gd name="connsiteY3" fmla="*/ 355600 h 364067"/>
                <a:gd name="connsiteX4" fmla="*/ 16934 w 1143000"/>
                <a:gd name="connsiteY4" fmla="*/ 0 h 364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364067">
                  <a:moveTo>
                    <a:pt x="16934" y="0"/>
                  </a:moveTo>
                  <a:lnTo>
                    <a:pt x="1143000" y="16934"/>
                  </a:lnTo>
                  <a:lnTo>
                    <a:pt x="1143000" y="364067"/>
                  </a:lnTo>
                  <a:lnTo>
                    <a:pt x="0" y="3556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ED95B9-FBC9-F12D-FD8A-7CF0681C0DAF}"/>
                </a:ext>
              </a:extLst>
            </p:cNvPr>
            <p:cNvSpPr txBox="1"/>
            <p:nvPr/>
          </p:nvSpPr>
          <p:spPr>
            <a:xfrm>
              <a:off x="694267" y="3166535"/>
              <a:ext cx="1204176"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Outcome 1</a:t>
              </a:r>
            </a:p>
          </p:txBody>
        </p:sp>
        <p:sp>
          <p:nvSpPr>
            <p:cNvPr id="7" name="TextBox 6">
              <a:extLst>
                <a:ext uri="{FF2B5EF4-FFF2-40B4-BE49-F238E27FC236}">
                  <a16:creationId xmlns:a16="http://schemas.microsoft.com/office/drawing/2014/main" id="{9A1AD103-1EDF-D14C-5738-0C174C1CD785}"/>
                </a:ext>
              </a:extLst>
            </p:cNvPr>
            <p:cNvSpPr txBox="1"/>
            <p:nvPr/>
          </p:nvSpPr>
          <p:spPr>
            <a:xfrm>
              <a:off x="694267" y="3632200"/>
              <a:ext cx="1204176"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Outcome 2</a:t>
              </a:r>
            </a:p>
          </p:txBody>
        </p:sp>
        <p:sp>
          <p:nvSpPr>
            <p:cNvPr id="8" name="TextBox 7">
              <a:extLst>
                <a:ext uri="{FF2B5EF4-FFF2-40B4-BE49-F238E27FC236}">
                  <a16:creationId xmlns:a16="http://schemas.microsoft.com/office/drawing/2014/main" id="{F314E341-420D-798D-CD24-9C2960D9A5F4}"/>
                </a:ext>
              </a:extLst>
            </p:cNvPr>
            <p:cNvSpPr txBox="1"/>
            <p:nvPr/>
          </p:nvSpPr>
          <p:spPr>
            <a:xfrm>
              <a:off x="694267" y="4114800"/>
              <a:ext cx="1204176"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Outcome 3</a:t>
              </a:r>
            </a:p>
          </p:txBody>
        </p:sp>
        <p:sp>
          <p:nvSpPr>
            <p:cNvPr id="9" name="TextBox 8">
              <a:extLst>
                <a:ext uri="{FF2B5EF4-FFF2-40B4-BE49-F238E27FC236}">
                  <a16:creationId xmlns:a16="http://schemas.microsoft.com/office/drawing/2014/main" id="{EAF5C7D3-A3AB-747D-EB7E-53209185A011}"/>
                </a:ext>
              </a:extLst>
            </p:cNvPr>
            <p:cNvSpPr txBox="1"/>
            <p:nvPr/>
          </p:nvSpPr>
          <p:spPr>
            <a:xfrm>
              <a:off x="2128371" y="2780268"/>
              <a:ext cx="947695"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Player 1</a:t>
              </a:r>
            </a:p>
          </p:txBody>
        </p:sp>
        <p:sp>
          <p:nvSpPr>
            <p:cNvPr id="10" name="TextBox 9">
              <a:extLst>
                <a:ext uri="{FF2B5EF4-FFF2-40B4-BE49-F238E27FC236}">
                  <a16:creationId xmlns:a16="http://schemas.microsoft.com/office/drawing/2014/main" id="{5525D2DC-E135-67E9-4E1B-0E74AE07687D}"/>
                </a:ext>
              </a:extLst>
            </p:cNvPr>
            <p:cNvSpPr txBox="1"/>
            <p:nvPr/>
          </p:nvSpPr>
          <p:spPr>
            <a:xfrm>
              <a:off x="2373905" y="3132667"/>
              <a:ext cx="338554"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id="{B8D92A76-C4EA-4D81-D2CD-8B134FB32428}"/>
                </a:ext>
              </a:extLst>
            </p:cNvPr>
            <p:cNvSpPr txBox="1"/>
            <p:nvPr/>
          </p:nvSpPr>
          <p:spPr>
            <a:xfrm>
              <a:off x="2373905" y="3555999"/>
              <a:ext cx="338554"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b</a:t>
              </a:r>
            </a:p>
          </p:txBody>
        </p:sp>
        <p:sp>
          <p:nvSpPr>
            <p:cNvPr id="12" name="TextBox 11">
              <a:extLst>
                <a:ext uri="{FF2B5EF4-FFF2-40B4-BE49-F238E27FC236}">
                  <a16:creationId xmlns:a16="http://schemas.microsoft.com/office/drawing/2014/main" id="{BB6F1512-F73B-F68F-CE34-E3488E6F1DE9}"/>
                </a:ext>
              </a:extLst>
            </p:cNvPr>
            <p:cNvSpPr txBox="1"/>
            <p:nvPr/>
          </p:nvSpPr>
          <p:spPr>
            <a:xfrm>
              <a:off x="2373905" y="4021664"/>
              <a:ext cx="320922"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c</a:t>
              </a:r>
            </a:p>
          </p:txBody>
        </p:sp>
        <p:sp>
          <p:nvSpPr>
            <p:cNvPr id="21" name="Freeform 20">
              <a:extLst>
                <a:ext uri="{FF2B5EF4-FFF2-40B4-BE49-F238E27FC236}">
                  <a16:creationId xmlns:a16="http://schemas.microsoft.com/office/drawing/2014/main" id="{D497A4F1-CE02-3470-875B-7F753C3C18A2}"/>
                </a:ext>
              </a:extLst>
            </p:cNvPr>
            <p:cNvSpPr/>
            <p:nvPr/>
          </p:nvSpPr>
          <p:spPr>
            <a:xfrm>
              <a:off x="3258384" y="3632201"/>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BDCD1DB2-BE4A-97FF-55C8-911A28BF7BFE}"/>
                </a:ext>
              </a:extLst>
            </p:cNvPr>
            <p:cNvSpPr/>
            <p:nvPr/>
          </p:nvSpPr>
          <p:spPr>
            <a:xfrm flipV="1">
              <a:off x="3258384" y="3200401"/>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D5FDDD6B-9785-5E1C-FE31-3A6FA54C11FF}"/>
                </a:ext>
              </a:extLst>
            </p:cNvPr>
            <p:cNvSpPr/>
            <p:nvPr/>
          </p:nvSpPr>
          <p:spPr>
            <a:xfrm flipV="1">
              <a:off x="3258384" y="4106334"/>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644B7669-F4F2-E9C1-DEE4-415511B7D13E}"/>
                </a:ext>
              </a:extLst>
            </p:cNvPr>
            <p:cNvSpPr/>
            <p:nvPr/>
          </p:nvSpPr>
          <p:spPr>
            <a:xfrm>
              <a:off x="3266850" y="2810934"/>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DF0E4B9-1C8E-628A-1BD5-66B0357EE01D}"/>
                </a:ext>
              </a:extLst>
            </p:cNvPr>
            <p:cNvSpPr txBox="1"/>
            <p:nvPr/>
          </p:nvSpPr>
          <p:spPr>
            <a:xfrm>
              <a:off x="3313704" y="2780268"/>
              <a:ext cx="947695"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Player 2</a:t>
              </a:r>
            </a:p>
          </p:txBody>
        </p:sp>
        <p:sp>
          <p:nvSpPr>
            <p:cNvPr id="26" name="TextBox 25">
              <a:extLst>
                <a:ext uri="{FF2B5EF4-FFF2-40B4-BE49-F238E27FC236}">
                  <a16:creationId xmlns:a16="http://schemas.microsoft.com/office/drawing/2014/main" id="{F53A4734-9F60-844D-34CB-48F34AA9F73E}"/>
                </a:ext>
              </a:extLst>
            </p:cNvPr>
            <p:cNvSpPr txBox="1"/>
            <p:nvPr/>
          </p:nvSpPr>
          <p:spPr>
            <a:xfrm>
              <a:off x="3559238" y="3124200"/>
              <a:ext cx="338554"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b</a:t>
              </a:r>
            </a:p>
          </p:txBody>
        </p:sp>
        <p:sp>
          <p:nvSpPr>
            <p:cNvPr id="27" name="TextBox 26">
              <a:extLst>
                <a:ext uri="{FF2B5EF4-FFF2-40B4-BE49-F238E27FC236}">
                  <a16:creationId xmlns:a16="http://schemas.microsoft.com/office/drawing/2014/main" id="{2B0157BA-1B78-1E6E-E867-2402E30E0767}"/>
                </a:ext>
              </a:extLst>
            </p:cNvPr>
            <p:cNvSpPr txBox="1"/>
            <p:nvPr/>
          </p:nvSpPr>
          <p:spPr>
            <a:xfrm>
              <a:off x="3559238" y="3547532"/>
              <a:ext cx="320922"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c</a:t>
              </a:r>
            </a:p>
          </p:txBody>
        </p:sp>
        <p:sp>
          <p:nvSpPr>
            <p:cNvPr id="28" name="TextBox 27">
              <a:extLst>
                <a:ext uri="{FF2B5EF4-FFF2-40B4-BE49-F238E27FC236}">
                  <a16:creationId xmlns:a16="http://schemas.microsoft.com/office/drawing/2014/main" id="{5E2D0A2C-5F72-6AC8-D6E0-E39182B030D9}"/>
                </a:ext>
              </a:extLst>
            </p:cNvPr>
            <p:cNvSpPr txBox="1"/>
            <p:nvPr/>
          </p:nvSpPr>
          <p:spPr>
            <a:xfrm>
              <a:off x="3559238" y="4030131"/>
              <a:ext cx="338554"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a</a:t>
              </a:r>
            </a:p>
          </p:txBody>
        </p:sp>
        <p:sp>
          <p:nvSpPr>
            <p:cNvPr id="29" name="Freeform 28">
              <a:extLst>
                <a:ext uri="{FF2B5EF4-FFF2-40B4-BE49-F238E27FC236}">
                  <a16:creationId xmlns:a16="http://schemas.microsoft.com/office/drawing/2014/main" id="{2B621F84-A288-A39F-FC88-1811A34E41FE}"/>
                </a:ext>
              </a:extLst>
            </p:cNvPr>
            <p:cNvSpPr/>
            <p:nvPr/>
          </p:nvSpPr>
          <p:spPr>
            <a:xfrm>
              <a:off x="4426784" y="3632201"/>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ED79959E-C2AB-2E90-665F-D43C7592742E}"/>
                </a:ext>
              </a:extLst>
            </p:cNvPr>
            <p:cNvSpPr/>
            <p:nvPr/>
          </p:nvSpPr>
          <p:spPr>
            <a:xfrm flipV="1">
              <a:off x="4426784" y="3200401"/>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a:extLst>
                <a:ext uri="{FF2B5EF4-FFF2-40B4-BE49-F238E27FC236}">
                  <a16:creationId xmlns:a16="http://schemas.microsoft.com/office/drawing/2014/main" id="{0019BEA5-C80E-CB94-4BB4-4D3ED8D50C5B}"/>
                </a:ext>
              </a:extLst>
            </p:cNvPr>
            <p:cNvSpPr/>
            <p:nvPr/>
          </p:nvSpPr>
          <p:spPr>
            <a:xfrm flipV="1">
              <a:off x="4426784" y="4106334"/>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B82DF156-33AE-930D-2920-3025E6866C04}"/>
                </a:ext>
              </a:extLst>
            </p:cNvPr>
            <p:cNvSpPr/>
            <p:nvPr/>
          </p:nvSpPr>
          <p:spPr>
            <a:xfrm>
              <a:off x="4435250" y="2810934"/>
              <a:ext cx="1041401" cy="338666"/>
            </a:xfrm>
            <a:custGeom>
              <a:avLst/>
              <a:gdLst>
                <a:gd name="connsiteX0" fmla="*/ 0 w 1024467"/>
                <a:gd name="connsiteY0" fmla="*/ 0 h 338666"/>
                <a:gd name="connsiteX1" fmla="*/ 1007533 w 1024467"/>
                <a:gd name="connsiteY1" fmla="*/ 0 h 338666"/>
                <a:gd name="connsiteX2" fmla="*/ 1024467 w 1024467"/>
                <a:gd name="connsiteY2" fmla="*/ 338666 h 338666"/>
                <a:gd name="connsiteX3" fmla="*/ 50800 w 1024467"/>
                <a:gd name="connsiteY3" fmla="*/ 330200 h 338666"/>
                <a:gd name="connsiteX4" fmla="*/ 0 w 1024467"/>
                <a:gd name="connsiteY4" fmla="*/ 0 h 338666"/>
                <a:gd name="connsiteX0" fmla="*/ 16934 w 1041401"/>
                <a:gd name="connsiteY0" fmla="*/ 0 h 338666"/>
                <a:gd name="connsiteX1" fmla="*/ 1024467 w 1041401"/>
                <a:gd name="connsiteY1" fmla="*/ 0 h 338666"/>
                <a:gd name="connsiteX2" fmla="*/ 1041401 w 1041401"/>
                <a:gd name="connsiteY2" fmla="*/ 338666 h 338666"/>
                <a:gd name="connsiteX3" fmla="*/ 0 w 1041401"/>
                <a:gd name="connsiteY3" fmla="*/ 330200 h 338666"/>
                <a:gd name="connsiteX4" fmla="*/ 16934 w 1041401"/>
                <a:gd name="connsiteY4" fmla="*/ 0 h 33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1" h="338666">
                  <a:moveTo>
                    <a:pt x="16934" y="0"/>
                  </a:moveTo>
                  <a:lnTo>
                    <a:pt x="1024467" y="0"/>
                  </a:lnTo>
                  <a:lnTo>
                    <a:pt x="1041401" y="338666"/>
                  </a:lnTo>
                  <a:lnTo>
                    <a:pt x="0" y="330200"/>
                  </a:lnTo>
                  <a:lnTo>
                    <a:pt x="16934"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FA43154-88BD-8745-CA76-9C26DE7560F0}"/>
                </a:ext>
              </a:extLst>
            </p:cNvPr>
            <p:cNvSpPr txBox="1"/>
            <p:nvPr/>
          </p:nvSpPr>
          <p:spPr>
            <a:xfrm>
              <a:off x="4482104" y="2780268"/>
              <a:ext cx="947695"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Player 3</a:t>
              </a:r>
            </a:p>
          </p:txBody>
        </p:sp>
        <p:sp>
          <p:nvSpPr>
            <p:cNvPr id="34" name="TextBox 33">
              <a:extLst>
                <a:ext uri="{FF2B5EF4-FFF2-40B4-BE49-F238E27FC236}">
                  <a16:creationId xmlns:a16="http://schemas.microsoft.com/office/drawing/2014/main" id="{6D38FD5F-1B4D-FDC0-6782-DDE15779E198}"/>
                </a:ext>
              </a:extLst>
            </p:cNvPr>
            <p:cNvSpPr txBox="1"/>
            <p:nvPr/>
          </p:nvSpPr>
          <p:spPr>
            <a:xfrm>
              <a:off x="4727638" y="3115733"/>
              <a:ext cx="320922"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c</a:t>
              </a:r>
            </a:p>
          </p:txBody>
        </p:sp>
        <p:sp>
          <p:nvSpPr>
            <p:cNvPr id="35" name="TextBox 34">
              <a:extLst>
                <a:ext uri="{FF2B5EF4-FFF2-40B4-BE49-F238E27FC236}">
                  <a16:creationId xmlns:a16="http://schemas.microsoft.com/office/drawing/2014/main" id="{BF4477AD-7A82-23C1-E3EE-0A6BF29B4AD2}"/>
                </a:ext>
              </a:extLst>
            </p:cNvPr>
            <p:cNvSpPr txBox="1"/>
            <p:nvPr/>
          </p:nvSpPr>
          <p:spPr>
            <a:xfrm>
              <a:off x="4727638" y="3522131"/>
              <a:ext cx="338554"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a</a:t>
              </a:r>
            </a:p>
          </p:txBody>
        </p:sp>
        <p:sp>
          <p:nvSpPr>
            <p:cNvPr id="36" name="TextBox 35">
              <a:extLst>
                <a:ext uri="{FF2B5EF4-FFF2-40B4-BE49-F238E27FC236}">
                  <a16:creationId xmlns:a16="http://schemas.microsoft.com/office/drawing/2014/main" id="{3480FDC7-1E26-2D6B-96EF-B010D21B43D7}"/>
                </a:ext>
              </a:extLst>
            </p:cNvPr>
            <p:cNvSpPr txBox="1"/>
            <p:nvPr/>
          </p:nvSpPr>
          <p:spPr>
            <a:xfrm>
              <a:off x="4727638" y="4030131"/>
              <a:ext cx="338554" cy="461665"/>
            </a:xfrm>
            <a:prstGeom prst="rect">
              <a:avLst/>
            </a:prstGeom>
            <a:noFill/>
          </p:spPr>
          <p:txBody>
            <a:bodyPr wrap="none" rtlCol="0">
              <a:spAutoFit/>
            </a:bodyPr>
            <a:lstStyle/>
            <a:p>
              <a:pPr algn="l"/>
              <a:r>
                <a:rPr lang="en-US" sz="2400" i="1" dirty="0">
                  <a:latin typeface="Times New Roman" panose="02020603050405020304" pitchFamily="18" charset="0"/>
                  <a:cs typeface="Times New Roman" panose="02020603050405020304" pitchFamily="18" charset="0"/>
                </a:rPr>
                <a:t>b</a:t>
              </a:r>
            </a:p>
          </p:txBody>
        </p:sp>
      </p:grpSp>
      <p:grpSp>
        <p:nvGrpSpPr>
          <p:cNvPr id="47" name="Group 46">
            <a:extLst>
              <a:ext uri="{FF2B5EF4-FFF2-40B4-BE49-F238E27FC236}">
                <a16:creationId xmlns:a16="http://schemas.microsoft.com/office/drawing/2014/main" id="{1FDED3A2-A6C0-8A1D-D284-0A14390E964B}"/>
              </a:ext>
            </a:extLst>
          </p:cNvPr>
          <p:cNvGrpSpPr/>
          <p:nvPr/>
        </p:nvGrpSpPr>
        <p:grpSpPr>
          <a:xfrm>
            <a:off x="285750" y="3860800"/>
            <a:ext cx="8695267" cy="1134533"/>
            <a:chOff x="285750" y="3860800"/>
            <a:chExt cx="8695267" cy="1134533"/>
          </a:xfrm>
        </p:grpSpPr>
        <p:grpSp>
          <p:nvGrpSpPr>
            <p:cNvPr id="46" name="Group 45">
              <a:extLst>
                <a:ext uri="{FF2B5EF4-FFF2-40B4-BE49-F238E27FC236}">
                  <a16:creationId xmlns:a16="http://schemas.microsoft.com/office/drawing/2014/main" id="{0E476BA4-2529-DA2E-01D1-F5DB17DFB02D}"/>
                </a:ext>
              </a:extLst>
            </p:cNvPr>
            <p:cNvGrpSpPr/>
            <p:nvPr/>
          </p:nvGrpSpPr>
          <p:grpSpPr>
            <a:xfrm>
              <a:off x="285750" y="3860800"/>
              <a:ext cx="8048825" cy="1134533"/>
              <a:chOff x="285750" y="3860800"/>
              <a:chExt cx="8048825" cy="1134533"/>
            </a:xfrm>
          </p:grpSpPr>
          <p:sp>
            <p:nvSpPr>
              <p:cNvPr id="43" name="Freeform 42">
                <a:extLst>
                  <a:ext uri="{FF2B5EF4-FFF2-40B4-BE49-F238E27FC236}">
                    <a16:creationId xmlns:a16="http://schemas.microsoft.com/office/drawing/2014/main" id="{A1398D9D-D8BC-41A8-46D0-01F61BD9E788}"/>
                  </a:ext>
                </a:extLst>
              </p:cNvPr>
              <p:cNvSpPr/>
              <p:nvPr/>
            </p:nvSpPr>
            <p:spPr>
              <a:xfrm>
                <a:off x="285750" y="3860800"/>
                <a:ext cx="8048825" cy="1134533"/>
              </a:xfrm>
              <a:custGeom>
                <a:avLst/>
                <a:gdLst>
                  <a:gd name="connsiteX0" fmla="*/ 67733 w 7628466"/>
                  <a:gd name="connsiteY0" fmla="*/ 0 h 1134533"/>
                  <a:gd name="connsiteX1" fmla="*/ 7628466 w 7628466"/>
                  <a:gd name="connsiteY1" fmla="*/ 50800 h 1134533"/>
                  <a:gd name="connsiteX2" fmla="*/ 7569200 w 7628466"/>
                  <a:gd name="connsiteY2" fmla="*/ 1134533 h 1134533"/>
                  <a:gd name="connsiteX3" fmla="*/ 0 w 7628466"/>
                  <a:gd name="connsiteY3" fmla="*/ 1024467 h 1134533"/>
                  <a:gd name="connsiteX4" fmla="*/ 67733 w 7628466"/>
                  <a:gd name="connsiteY4" fmla="*/ 0 h 113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466" h="1134533">
                    <a:moveTo>
                      <a:pt x="67733" y="0"/>
                    </a:moveTo>
                    <a:lnTo>
                      <a:pt x="7628466" y="50800"/>
                    </a:lnTo>
                    <a:lnTo>
                      <a:pt x="7569200" y="1134533"/>
                    </a:lnTo>
                    <a:lnTo>
                      <a:pt x="0" y="1024467"/>
                    </a:lnTo>
                    <a:lnTo>
                      <a:pt x="67733"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8FFC8"/>
                  </a:solidFill>
                </a:endParaRPr>
              </a:p>
            </p:txBody>
          </p:sp>
          <p:sp>
            <p:nvSpPr>
              <p:cNvPr id="38" name="TextBox 37">
                <a:extLst>
                  <a:ext uri="{FF2B5EF4-FFF2-40B4-BE49-F238E27FC236}">
                    <a16:creationId xmlns:a16="http://schemas.microsoft.com/office/drawing/2014/main" id="{04FCA100-E078-AFDB-C63F-59A05D957614}"/>
                  </a:ext>
                </a:extLst>
              </p:cNvPr>
              <p:cNvSpPr txBox="1"/>
              <p:nvPr/>
            </p:nvSpPr>
            <p:spPr>
              <a:xfrm>
                <a:off x="327627" y="4021667"/>
                <a:ext cx="2123017" cy="769441"/>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For each outcome, payout is </a:t>
                </a:r>
                <a:r>
                  <a:rPr lang="en-US" sz="2400" i="1" dirty="0" err="1">
                    <a:latin typeface="Times New Roman" panose="02020603050405020304" pitchFamily="18" charset="0"/>
                    <a:cs typeface="Times New Roman" panose="02020603050405020304" pitchFamily="18" charset="0"/>
                  </a:rPr>
                  <a:t>a</a:t>
                </a:r>
                <a:r>
                  <a:rPr lang="en-US" sz="2400" dirty="0" err="1">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b</a:t>
                </a:r>
                <a:r>
                  <a:rPr lang="en-US" sz="2400" dirty="0" err="1">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a:t>
                </a:r>
                <a:r>
                  <a:rPr lang="en-US" sz="24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p:txBody>
          </p:sp>
          <p:sp>
            <p:nvSpPr>
              <p:cNvPr id="39" name="TextBox 38">
                <a:extLst>
                  <a:ext uri="{FF2B5EF4-FFF2-40B4-BE49-F238E27FC236}">
                    <a16:creationId xmlns:a16="http://schemas.microsoft.com/office/drawing/2014/main" id="{250C3B79-E184-4827-2E8F-ADC9B9058ECB}"/>
                  </a:ext>
                </a:extLst>
              </p:cNvPr>
              <p:cNvSpPr txBox="1"/>
              <p:nvPr/>
            </p:nvSpPr>
            <p:spPr>
              <a:xfrm>
                <a:off x="3192767" y="4021667"/>
                <a:ext cx="2444582" cy="707886"/>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Game treats each player symmetrically</a:t>
                </a:r>
              </a:p>
            </p:txBody>
          </p:sp>
          <p:sp>
            <p:nvSpPr>
              <p:cNvPr id="41" name="Plus 40">
                <a:extLst>
                  <a:ext uri="{FF2B5EF4-FFF2-40B4-BE49-F238E27FC236}">
                    <a16:creationId xmlns:a16="http://schemas.microsoft.com/office/drawing/2014/main" id="{8B062B9C-42C0-F1D9-55A6-5D1513C981F5}"/>
                  </a:ext>
                </a:extLst>
              </p:cNvPr>
              <p:cNvSpPr/>
              <p:nvPr/>
            </p:nvSpPr>
            <p:spPr>
              <a:xfrm>
                <a:off x="2450644" y="4131733"/>
                <a:ext cx="606657" cy="606657"/>
              </a:xfrm>
              <a:prstGeom prst="mathPlus">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a:extLst>
                  <a:ext uri="{FF2B5EF4-FFF2-40B4-BE49-F238E27FC236}">
                    <a16:creationId xmlns:a16="http://schemas.microsoft.com/office/drawing/2014/main" id="{B2CAB0D2-6C34-038F-4EF4-DB01BA5B095B}"/>
                  </a:ext>
                </a:extLst>
              </p:cNvPr>
              <p:cNvSpPr/>
              <p:nvPr/>
            </p:nvSpPr>
            <p:spPr>
              <a:xfrm>
                <a:off x="5640460" y="4240327"/>
                <a:ext cx="592666" cy="389467"/>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63D6BCA4-4574-A0CD-D807-788FA1371AAB}"/>
                </a:ext>
              </a:extLst>
            </p:cNvPr>
            <p:cNvSpPr txBox="1"/>
            <p:nvPr/>
          </p:nvSpPr>
          <p:spPr>
            <a:xfrm>
              <a:off x="6536435" y="3867778"/>
              <a:ext cx="2444582" cy="1077218"/>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Expectation </a:t>
              </a:r>
            </a:p>
            <a:p>
              <a:pPr algn="l"/>
              <a:r>
                <a:rPr lang="en-US" sz="2000" dirty="0">
                  <a:latin typeface="Times New Roman" panose="02020603050405020304" pitchFamily="18" charset="0"/>
                  <a:cs typeface="Times New Roman" panose="02020603050405020304" pitchFamily="18" charset="0"/>
                </a:rPr>
                <a:t>= fair stake</a:t>
              </a:r>
            </a:p>
            <a:p>
              <a:pPr algn="l"/>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a</a:t>
              </a:r>
              <a:r>
                <a:rPr lang="en-US" sz="2400" dirty="0" err="1">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b</a:t>
              </a:r>
              <a:r>
                <a:rPr lang="en-US" sz="2400" dirty="0" err="1">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a:t>
              </a:r>
              <a:r>
                <a:rPr lang="en-US" sz="2400" i="1" dirty="0">
                  <a:latin typeface="Times New Roman" panose="02020603050405020304" pitchFamily="18" charset="0"/>
                  <a:cs typeface="Times New Roman" panose="02020603050405020304" pitchFamily="18" charset="0"/>
                </a:rPr>
                <a:t>)/3</a:t>
              </a:r>
              <a:endParaRPr lang="en-US" sz="2000" dirty="0">
                <a:latin typeface="Times New Roman" panose="02020603050405020304" pitchFamily="18" charset="0"/>
                <a:cs typeface="Times New Roman" panose="02020603050405020304" pitchFamily="18" charset="0"/>
              </a:endParaRPr>
            </a:p>
          </p:txBody>
        </p:sp>
      </p:grpSp>
      <p:sp>
        <p:nvSpPr>
          <p:cNvPr id="44" name="TextBox 43">
            <a:extLst>
              <a:ext uri="{FF2B5EF4-FFF2-40B4-BE49-F238E27FC236}">
                <a16:creationId xmlns:a16="http://schemas.microsoft.com/office/drawing/2014/main" id="{9A0F8045-9F00-5433-2A9A-567BC143C943}"/>
              </a:ext>
            </a:extLst>
          </p:cNvPr>
          <p:cNvSpPr txBox="1"/>
          <p:nvPr/>
        </p:nvSpPr>
        <p:spPr>
          <a:xfrm>
            <a:off x="6280809" y="550933"/>
            <a:ext cx="2132315"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No frequencies.</a:t>
            </a:r>
          </a:p>
        </p:txBody>
      </p:sp>
      <p:sp>
        <p:nvSpPr>
          <p:cNvPr id="45" name="TextBox 44">
            <a:extLst>
              <a:ext uri="{FF2B5EF4-FFF2-40B4-BE49-F238E27FC236}">
                <a16:creationId xmlns:a16="http://schemas.microsoft.com/office/drawing/2014/main" id="{4B74C5A7-5ABC-2C8C-C359-92EA6761DD78}"/>
              </a:ext>
            </a:extLst>
          </p:cNvPr>
          <p:cNvSpPr txBox="1"/>
          <p:nvPr/>
        </p:nvSpPr>
        <p:spPr>
          <a:xfrm>
            <a:off x="6280809" y="1191569"/>
            <a:ext cx="2053767" cy="1200329"/>
          </a:xfrm>
          <a:prstGeom prst="rect">
            <a:avLst/>
          </a:prstGeom>
          <a:noFill/>
        </p:spPr>
        <p:txBody>
          <a:bodyPr wrap="none" rtlCol="0">
            <a:spAutoFit/>
          </a:bodyPr>
          <a:lstStyle/>
          <a:p>
            <a:pPr algn="r"/>
            <a:r>
              <a:rPr lang="en-US" sz="2400" dirty="0">
                <a:latin typeface="Times New Roman" panose="02020603050405020304" pitchFamily="18" charset="0"/>
                <a:cs typeface="Times New Roman" panose="02020603050405020304" pitchFamily="18" charset="0"/>
              </a:rPr>
              <a:t>No expectation</a:t>
            </a:r>
          </a:p>
          <a:p>
            <a:pPr algn="r"/>
            <a:r>
              <a:rPr lang="en-US" sz="2400" dirty="0">
                <a:latin typeface="Times New Roman" panose="02020603050405020304" pitchFamily="18" charset="0"/>
                <a:cs typeface="Times New Roman" panose="02020603050405020304" pitchFamily="18" charset="0"/>
              </a:rPr>
              <a:t>= probability</a:t>
            </a:r>
          </a:p>
          <a:p>
            <a:pPr algn="r"/>
            <a:r>
              <a:rPr lang="en-US" sz="2400" dirty="0">
                <a:latin typeface="Times New Roman" panose="02020603050405020304" pitchFamily="18" charset="0"/>
                <a:cs typeface="Times New Roman" panose="02020603050405020304" pitchFamily="18" charset="0"/>
              </a:rPr>
              <a:t>x utility.</a:t>
            </a:r>
          </a:p>
        </p:txBody>
      </p:sp>
    </p:spTree>
    <p:extLst>
      <p:ext uri="{BB962C8B-B14F-4D97-AF65-F5344CB8AC3E}">
        <p14:creationId xmlns:p14="http://schemas.microsoft.com/office/powerpoint/2010/main" val="71533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572D4EF-4CE9-D8F7-06A5-63EBBDF4165B}"/>
              </a:ext>
            </a:extLst>
          </p:cNvPr>
          <p:cNvSpPr/>
          <p:nvPr/>
        </p:nvSpPr>
        <p:spPr>
          <a:xfrm>
            <a:off x="2951629" y="409856"/>
            <a:ext cx="4948518" cy="5264524"/>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F74BC-3A5C-D7F3-6973-D4ABFEF47550}"/>
              </a:ext>
            </a:extLst>
          </p:cNvPr>
          <p:cNvSpPr>
            <a:spLocks noGrp="1"/>
          </p:cNvSpPr>
          <p:nvPr>
            <p:ph type="title"/>
          </p:nvPr>
        </p:nvSpPr>
        <p:spPr>
          <a:xfrm>
            <a:off x="998924" y="1652068"/>
            <a:ext cx="5584756" cy="1062256"/>
          </a:xfrm>
        </p:spPr>
        <p:txBody>
          <a:bodyPr>
            <a:noAutofit/>
          </a:bodyPr>
          <a:lstStyle/>
          <a:p>
            <a:pPr algn="r"/>
            <a:r>
              <a:rPr lang="en-US" sz="8800" dirty="0"/>
              <a:t>Absent</a:t>
            </a:r>
          </a:p>
        </p:txBody>
      </p:sp>
      <p:sp>
        <p:nvSpPr>
          <p:cNvPr id="3" name="Content Placeholder 2">
            <a:extLst>
              <a:ext uri="{FF2B5EF4-FFF2-40B4-BE49-F238E27FC236}">
                <a16:creationId xmlns:a16="http://schemas.microsoft.com/office/drawing/2014/main" id="{A9F9CCA3-576D-9DBE-788D-4E4F335DAEEE}"/>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19E23BE2-4379-E86F-2826-C21FF85957A0}"/>
              </a:ext>
            </a:extLst>
          </p:cNvPr>
          <p:cNvSpPr>
            <a:spLocks noGrp="1"/>
          </p:cNvSpPr>
          <p:nvPr>
            <p:ph type="sldNum" sz="quarter" idx="12"/>
          </p:nvPr>
        </p:nvSpPr>
        <p:spPr/>
        <p:txBody>
          <a:bodyPr/>
          <a:lstStyle/>
          <a:p>
            <a:fld id="{B9304382-F642-5846-B397-678ADB7FD52A}" type="slidenum">
              <a:rPr lang="en-US" smtClean="0"/>
              <a:t>16</a:t>
            </a:fld>
            <a:endParaRPr lang="en-US"/>
          </a:p>
        </p:txBody>
      </p:sp>
    </p:spTree>
    <p:extLst>
      <p:ext uri="{BB962C8B-B14F-4D97-AF65-F5344CB8AC3E}">
        <p14:creationId xmlns:p14="http://schemas.microsoft.com/office/powerpoint/2010/main" val="153166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A59A531-0C8C-7E40-1A93-FCA80531597D}"/>
              </a:ext>
            </a:extLst>
          </p:cNvPr>
          <p:cNvSpPr/>
          <p:nvPr/>
        </p:nvSpPr>
        <p:spPr>
          <a:xfrm>
            <a:off x="84667" y="4673600"/>
            <a:ext cx="8619066" cy="2065867"/>
          </a:xfrm>
          <a:custGeom>
            <a:avLst/>
            <a:gdLst>
              <a:gd name="connsiteX0" fmla="*/ 50800 w 8619066"/>
              <a:gd name="connsiteY0" fmla="*/ 0 h 2065867"/>
              <a:gd name="connsiteX1" fmla="*/ 8619066 w 8619066"/>
              <a:gd name="connsiteY1" fmla="*/ 135467 h 2065867"/>
              <a:gd name="connsiteX2" fmla="*/ 8593666 w 8619066"/>
              <a:gd name="connsiteY2" fmla="*/ 287867 h 2065867"/>
              <a:gd name="connsiteX3" fmla="*/ 8585200 w 8619066"/>
              <a:gd name="connsiteY3" fmla="*/ 397933 h 2065867"/>
              <a:gd name="connsiteX4" fmla="*/ 8432800 w 8619066"/>
              <a:gd name="connsiteY4" fmla="*/ 2065867 h 2065867"/>
              <a:gd name="connsiteX5" fmla="*/ 0 w 8619066"/>
              <a:gd name="connsiteY5" fmla="*/ 2015067 h 2065867"/>
              <a:gd name="connsiteX6" fmla="*/ 50800 w 8619066"/>
              <a:gd name="connsiteY6" fmla="*/ 0 h 206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9066" h="2065867">
                <a:moveTo>
                  <a:pt x="50800" y="0"/>
                </a:moveTo>
                <a:lnTo>
                  <a:pt x="8619066" y="135467"/>
                </a:lnTo>
                <a:cubicBezTo>
                  <a:pt x="8604592" y="207836"/>
                  <a:pt x="8600231" y="218935"/>
                  <a:pt x="8593666" y="287867"/>
                </a:cubicBezTo>
                <a:cubicBezTo>
                  <a:pt x="8590177" y="324498"/>
                  <a:pt x="8585200" y="397933"/>
                  <a:pt x="8585200" y="397933"/>
                </a:cubicBezTo>
                <a:lnTo>
                  <a:pt x="8432800" y="2065867"/>
                </a:lnTo>
                <a:lnTo>
                  <a:pt x="0" y="2015067"/>
                </a:lnTo>
                <a:lnTo>
                  <a:pt x="50800" y="0"/>
                </a:lnTo>
                <a:close/>
              </a:path>
            </a:pathLst>
          </a:custGeom>
          <a:solidFill>
            <a:srgbClr val="FFC8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FA3B7-6326-B796-880F-19A225DF405A}"/>
              </a:ext>
            </a:extLst>
          </p:cNvPr>
          <p:cNvSpPr>
            <a:spLocks noGrp="1"/>
          </p:cNvSpPr>
          <p:nvPr>
            <p:ph type="title"/>
          </p:nvPr>
        </p:nvSpPr>
        <p:spPr>
          <a:xfrm>
            <a:off x="417751" y="177011"/>
            <a:ext cx="2743460" cy="548642"/>
          </a:xfrm>
        </p:spPr>
        <p:txBody>
          <a:bodyPr>
            <a:noAutofit/>
          </a:bodyPr>
          <a:lstStyle/>
          <a:p>
            <a:r>
              <a:rPr lang="en-US" sz="4800" dirty="0"/>
              <a:t>Summary</a:t>
            </a:r>
          </a:p>
        </p:txBody>
      </p:sp>
      <p:pic>
        <p:nvPicPr>
          <p:cNvPr id="19" name="Content Placeholder 18">
            <a:extLst>
              <a:ext uri="{FF2B5EF4-FFF2-40B4-BE49-F238E27FC236}">
                <a16:creationId xmlns:a16="http://schemas.microsoft.com/office/drawing/2014/main" id="{4E394801-FE55-92A0-9D07-8DAA493EF6E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19856" y="6811963"/>
            <a:ext cx="46037" cy="46037"/>
          </a:xfrm>
        </p:spPr>
      </p:pic>
      <p:sp>
        <p:nvSpPr>
          <p:cNvPr id="4" name="Slide Number Placeholder 3">
            <a:extLst>
              <a:ext uri="{FF2B5EF4-FFF2-40B4-BE49-F238E27FC236}">
                <a16:creationId xmlns:a16="http://schemas.microsoft.com/office/drawing/2014/main" id="{6CB7DF65-EE07-58D1-3170-294B0ED4E219}"/>
              </a:ext>
            </a:extLst>
          </p:cNvPr>
          <p:cNvSpPr>
            <a:spLocks noGrp="1"/>
          </p:cNvSpPr>
          <p:nvPr>
            <p:ph type="sldNum" sz="quarter" idx="12"/>
          </p:nvPr>
        </p:nvSpPr>
        <p:spPr/>
        <p:txBody>
          <a:bodyPr/>
          <a:lstStyle/>
          <a:p>
            <a:fld id="{B9304382-F642-5846-B397-678ADB7FD52A}" type="slidenum">
              <a:rPr lang="en-US" smtClean="0"/>
              <a:t>17</a:t>
            </a:fld>
            <a:endParaRPr lang="en-US"/>
          </a:p>
        </p:txBody>
      </p:sp>
      <p:sp>
        <p:nvSpPr>
          <p:cNvPr id="16" name="TextBox 15">
            <a:extLst>
              <a:ext uri="{FF2B5EF4-FFF2-40B4-BE49-F238E27FC236}">
                <a16:creationId xmlns:a16="http://schemas.microsoft.com/office/drawing/2014/main" id="{CAB4A765-0249-5E01-8F88-F862AD8FD2E2}"/>
              </a:ext>
            </a:extLst>
          </p:cNvPr>
          <p:cNvSpPr txBox="1"/>
          <p:nvPr/>
        </p:nvSpPr>
        <p:spPr>
          <a:xfrm>
            <a:off x="3425688" y="177011"/>
            <a:ext cx="1348446"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Absent</a:t>
            </a:r>
          </a:p>
        </p:txBody>
      </p:sp>
      <p:grpSp>
        <p:nvGrpSpPr>
          <p:cNvPr id="44" name="Group 43">
            <a:extLst>
              <a:ext uri="{FF2B5EF4-FFF2-40B4-BE49-F238E27FC236}">
                <a16:creationId xmlns:a16="http://schemas.microsoft.com/office/drawing/2014/main" id="{DB86B8B1-E713-04BF-8D4D-C02FD93C5DB3}"/>
              </a:ext>
            </a:extLst>
          </p:cNvPr>
          <p:cNvGrpSpPr/>
          <p:nvPr/>
        </p:nvGrpSpPr>
        <p:grpSpPr>
          <a:xfrm>
            <a:off x="165893" y="184722"/>
            <a:ext cx="8729834" cy="1874551"/>
            <a:chOff x="165893" y="184722"/>
            <a:chExt cx="8729834" cy="1874551"/>
          </a:xfrm>
        </p:grpSpPr>
        <p:sp>
          <p:nvSpPr>
            <p:cNvPr id="40" name="Freeform 39">
              <a:extLst>
                <a:ext uri="{FF2B5EF4-FFF2-40B4-BE49-F238E27FC236}">
                  <a16:creationId xmlns:a16="http://schemas.microsoft.com/office/drawing/2014/main" id="{810DE88C-6C4A-B161-EA24-1C0FA6873E3E}"/>
                </a:ext>
              </a:extLst>
            </p:cNvPr>
            <p:cNvSpPr/>
            <p:nvPr/>
          </p:nvSpPr>
          <p:spPr>
            <a:xfrm>
              <a:off x="165893" y="1048656"/>
              <a:ext cx="6252652" cy="692653"/>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95A8BA-EDC8-AE2D-7B10-5B728DDE7288}"/>
                </a:ext>
              </a:extLst>
            </p:cNvPr>
            <p:cNvSpPr txBox="1"/>
            <p:nvPr/>
          </p:nvSpPr>
          <p:spPr>
            <a:xfrm>
              <a:off x="3425689" y="1043610"/>
              <a:ext cx="4499112" cy="1015663"/>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Chances do not measure</a:t>
              </a:r>
              <a:r>
                <a:rPr lang="en-US" sz="2000" dirty="0">
                  <a:latin typeface="Times New Roman" panose="02020603050405020304" pitchFamily="18" charset="0"/>
                  <a:cs typeface="Times New Roman" panose="02020603050405020304" pitchFamily="18" charset="0"/>
                </a:rPr>
                <a:t> subjective belief.</a:t>
              </a:r>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Chances are objective properties of the physical devices.</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9607A3F-FDDF-B689-F9CD-57CC7CBA5A01}"/>
                </a:ext>
              </a:extLst>
            </p:cNvPr>
            <p:cNvSpPr txBox="1"/>
            <p:nvPr/>
          </p:nvSpPr>
          <p:spPr>
            <a:xfrm>
              <a:off x="417752" y="1043610"/>
              <a:ext cx="2743459" cy="523220"/>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Measure</a:t>
              </a:r>
              <a:r>
                <a:rPr lang="en-US" sz="2400" dirty="0">
                  <a:latin typeface="Times New Roman" panose="02020603050405020304" pitchFamily="18" charset="0"/>
                  <a:cs typeface="Times New Roman" panose="02020603050405020304" pitchFamily="18" charset="0"/>
                </a:rPr>
                <a:t> of belief</a:t>
              </a:r>
              <a:endParaRPr lang="en-US" sz="2800" dirty="0">
                <a:latin typeface="Times New Roman" panose="02020603050405020304" pitchFamily="18" charset="0"/>
                <a:cs typeface="Times New Roman" panose="02020603050405020304" pitchFamily="18" charset="0"/>
              </a:endParaRPr>
            </a:p>
          </p:txBody>
        </p:sp>
        <p:sp>
          <p:nvSpPr>
            <p:cNvPr id="8" name="Delay 7">
              <a:extLst>
                <a:ext uri="{FF2B5EF4-FFF2-40B4-BE49-F238E27FC236}">
                  <a16:creationId xmlns:a16="http://schemas.microsoft.com/office/drawing/2014/main" id="{33BA9A73-822F-69DC-A685-8C677EA7BDF4}"/>
                </a:ext>
              </a:extLst>
            </p:cNvPr>
            <p:cNvSpPr/>
            <p:nvPr/>
          </p:nvSpPr>
          <p:spPr>
            <a:xfrm rot="16200000">
              <a:off x="7905646" y="1306548"/>
              <a:ext cx="567266" cy="420021"/>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F869EF-B07A-BE6C-74B7-9287D97A6594}"/>
                </a:ext>
              </a:extLst>
            </p:cNvPr>
            <p:cNvSpPr/>
            <p:nvPr/>
          </p:nvSpPr>
          <p:spPr>
            <a:xfrm>
              <a:off x="8007245" y="956063"/>
              <a:ext cx="364067" cy="364067"/>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Callout 16">
              <a:extLst>
                <a:ext uri="{FF2B5EF4-FFF2-40B4-BE49-F238E27FC236}">
                  <a16:creationId xmlns:a16="http://schemas.microsoft.com/office/drawing/2014/main" id="{74F29396-1FD9-39E8-DF6E-B6C383113A68}"/>
                </a:ext>
              </a:extLst>
            </p:cNvPr>
            <p:cNvSpPr/>
            <p:nvPr/>
          </p:nvSpPr>
          <p:spPr>
            <a:xfrm>
              <a:off x="8189278" y="184722"/>
              <a:ext cx="706449" cy="533220"/>
            </a:xfrm>
            <a:prstGeom prst="cloudCallout">
              <a:avLst>
                <a:gd name="adj1" fmla="val -37612"/>
                <a:gd name="adj2" fmla="val 91081"/>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64CEC1A9-CD2F-BCBC-D29F-EB1314684353}"/>
              </a:ext>
            </a:extLst>
          </p:cNvPr>
          <p:cNvGrpSpPr/>
          <p:nvPr/>
        </p:nvGrpSpPr>
        <p:grpSpPr>
          <a:xfrm>
            <a:off x="165893" y="4722930"/>
            <a:ext cx="7799708" cy="1885439"/>
            <a:chOff x="165893" y="4722930"/>
            <a:chExt cx="7799708" cy="1885439"/>
          </a:xfrm>
        </p:grpSpPr>
        <p:sp>
          <p:nvSpPr>
            <p:cNvPr id="42" name="Freeform 41">
              <a:extLst>
                <a:ext uri="{FF2B5EF4-FFF2-40B4-BE49-F238E27FC236}">
                  <a16:creationId xmlns:a16="http://schemas.microsoft.com/office/drawing/2014/main" id="{24F44325-8DC5-2B16-FD90-BA8ADFF3BACC}"/>
                </a:ext>
              </a:extLst>
            </p:cNvPr>
            <p:cNvSpPr/>
            <p:nvPr/>
          </p:nvSpPr>
          <p:spPr>
            <a:xfrm>
              <a:off x="165893" y="4831946"/>
              <a:ext cx="6252652" cy="753269"/>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33F5A2B-2FCD-347B-BFF2-B0072211C30C}"/>
                </a:ext>
              </a:extLst>
            </p:cNvPr>
            <p:cNvSpPr txBox="1"/>
            <p:nvPr/>
          </p:nvSpPr>
          <p:spPr>
            <a:xfrm>
              <a:off x="3425688" y="4758477"/>
              <a:ext cx="4539913" cy="7078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Import of chance</a:t>
              </a:r>
              <a:r>
                <a:rPr lang="en-US" sz="2000" dirty="0">
                  <a:latin typeface="Times New Roman" panose="02020603050405020304" pitchFamily="18" charset="0"/>
                  <a:cs typeface="Times New Roman" panose="02020603050405020304" pitchFamily="18" charset="0"/>
                </a:rPr>
                <a:t> counts in one game </a:t>
              </a:r>
              <a:r>
                <a:rPr lang="en-US" sz="1600" dirty="0">
                  <a:latin typeface="Times New Roman" panose="02020603050405020304" pitchFamily="18" charset="0"/>
                  <a:cs typeface="Times New Roman" panose="02020603050405020304" pitchFamily="18" charset="0"/>
                </a:rPr>
                <a:t>cannot be compared against that in another.</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F6DA802-85C7-3D99-F640-E2B65E0E0701}"/>
                </a:ext>
              </a:extLst>
            </p:cNvPr>
            <p:cNvSpPr txBox="1"/>
            <p:nvPr/>
          </p:nvSpPr>
          <p:spPr>
            <a:xfrm>
              <a:off x="339374" y="4722930"/>
              <a:ext cx="2821837"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Comparison </a:t>
              </a:r>
              <a:r>
                <a:rPr lang="en-US" sz="2400" dirty="0">
                  <a:latin typeface="Times New Roman" panose="02020603050405020304" pitchFamily="18" charset="0"/>
                  <a:cs typeface="Times New Roman" panose="02020603050405020304" pitchFamily="18" charset="0"/>
                </a:rPr>
                <a:t>across different games.</a:t>
              </a:r>
              <a:endParaRPr lang="en-US" sz="2800" dirty="0">
                <a:latin typeface="Times New Roman" panose="02020603050405020304" pitchFamily="18" charset="0"/>
                <a:cs typeface="Times New Roman" panose="02020603050405020304" pitchFamily="18" charset="0"/>
              </a:endParaRPr>
            </a:p>
          </p:txBody>
        </p:sp>
        <p:pic>
          <p:nvPicPr>
            <p:cNvPr id="21" name="Picture 20" descr="A painting of men playing cards&#10;&#10;Description automatically generated">
              <a:extLst>
                <a:ext uri="{FF2B5EF4-FFF2-40B4-BE49-F238E27FC236}">
                  <a16:creationId xmlns:a16="http://schemas.microsoft.com/office/drawing/2014/main" id="{F9AEE049-9CB8-A765-6FA9-E6121EA7FC28}"/>
                </a:ext>
              </a:extLst>
            </p:cNvPr>
            <p:cNvPicPr>
              <a:picLocks noChangeAspect="1"/>
            </p:cNvPicPr>
            <p:nvPr/>
          </p:nvPicPr>
          <p:blipFill>
            <a:blip r:embed="rId4"/>
            <a:stretch>
              <a:fillRect/>
            </a:stretch>
          </p:blipFill>
          <p:spPr>
            <a:xfrm>
              <a:off x="3525471" y="5615481"/>
              <a:ext cx="2076450" cy="963425"/>
            </a:xfrm>
            <a:prstGeom prst="rect">
              <a:avLst/>
            </a:prstGeom>
          </p:spPr>
        </p:pic>
        <p:pic>
          <p:nvPicPr>
            <p:cNvPr id="23" name="Picture 22" descr="A painting of men playing cards&#10;&#10;Description automatically generated">
              <a:extLst>
                <a:ext uri="{FF2B5EF4-FFF2-40B4-BE49-F238E27FC236}">
                  <a16:creationId xmlns:a16="http://schemas.microsoft.com/office/drawing/2014/main" id="{EC1827DB-4C55-C6A8-84E6-79CEEF94119A}"/>
                </a:ext>
              </a:extLst>
            </p:cNvPr>
            <p:cNvPicPr>
              <a:picLocks noChangeAspect="1"/>
            </p:cNvPicPr>
            <p:nvPr/>
          </p:nvPicPr>
          <p:blipFill>
            <a:blip r:embed="rId5"/>
            <a:stretch>
              <a:fillRect/>
            </a:stretch>
          </p:blipFill>
          <p:spPr>
            <a:xfrm>
              <a:off x="5654844" y="5586019"/>
              <a:ext cx="2203450" cy="1022350"/>
            </a:xfrm>
            <a:prstGeom prst="rect">
              <a:avLst/>
            </a:prstGeom>
          </p:spPr>
        </p:pic>
      </p:grpSp>
      <p:grpSp>
        <p:nvGrpSpPr>
          <p:cNvPr id="45" name="Group 44">
            <a:extLst>
              <a:ext uri="{FF2B5EF4-FFF2-40B4-BE49-F238E27FC236}">
                <a16:creationId xmlns:a16="http://schemas.microsoft.com/office/drawing/2014/main" id="{146C5974-F0A2-DC3E-059F-5C4A00AAC51D}"/>
              </a:ext>
            </a:extLst>
          </p:cNvPr>
          <p:cNvGrpSpPr/>
          <p:nvPr/>
        </p:nvGrpSpPr>
        <p:grpSpPr>
          <a:xfrm>
            <a:off x="165893" y="2114482"/>
            <a:ext cx="8933908" cy="1180830"/>
            <a:chOff x="165893" y="2114482"/>
            <a:chExt cx="8933908" cy="1180830"/>
          </a:xfrm>
        </p:grpSpPr>
        <p:sp>
          <p:nvSpPr>
            <p:cNvPr id="43" name="Freeform 42">
              <a:extLst>
                <a:ext uri="{FF2B5EF4-FFF2-40B4-BE49-F238E27FC236}">
                  <a16:creationId xmlns:a16="http://schemas.microsoft.com/office/drawing/2014/main" id="{734AD466-730D-6662-FEF3-9393D9A8F2C0}"/>
                </a:ext>
              </a:extLst>
            </p:cNvPr>
            <p:cNvSpPr/>
            <p:nvPr/>
          </p:nvSpPr>
          <p:spPr>
            <a:xfrm>
              <a:off x="165893" y="2166256"/>
              <a:ext cx="6252652" cy="753269"/>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12439D-928E-0DD0-03B3-56049B3B679C}"/>
                </a:ext>
              </a:extLst>
            </p:cNvPr>
            <p:cNvSpPr txBox="1"/>
            <p:nvPr/>
          </p:nvSpPr>
          <p:spPr>
            <a:xfrm>
              <a:off x="3384888" y="2222898"/>
              <a:ext cx="4041912" cy="95410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No precise rule </a:t>
              </a:r>
              <a:r>
                <a:rPr lang="en-US" sz="1600" dirty="0">
                  <a:latin typeface="Times New Roman" panose="02020603050405020304" pitchFamily="18" charset="0"/>
                  <a:cs typeface="Times New Roman" panose="02020603050405020304" pitchFamily="18" charset="0"/>
                </a:rPr>
                <a:t>connecting frequencies to chances. Higher chance outcomes occur more often.</a:t>
              </a:r>
            </a:p>
          </p:txBody>
        </p:sp>
        <p:sp>
          <p:nvSpPr>
            <p:cNvPr id="14" name="TextBox 13">
              <a:extLst>
                <a:ext uri="{FF2B5EF4-FFF2-40B4-BE49-F238E27FC236}">
                  <a16:creationId xmlns:a16="http://schemas.microsoft.com/office/drawing/2014/main" id="{7B1FCDCC-82BF-A242-8133-689F6F629647}"/>
                </a:ext>
              </a:extLst>
            </p:cNvPr>
            <p:cNvSpPr txBox="1"/>
            <p:nvPr/>
          </p:nvSpPr>
          <p:spPr>
            <a:xfrm>
              <a:off x="496129" y="2114482"/>
              <a:ext cx="2929559"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Connection</a:t>
              </a:r>
              <a:r>
                <a:rPr lang="en-US" sz="2400" dirty="0">
                  <a:latin typeface="Times New Roman" panose="02020603050405020304" pitchFamily="18" charset="0"/>
                  <a:cs typeface="Times New Roman" panose="02020603050405020304" pitchFamily="18" charset="0"/>
                </a:rPr>
                <a:t> to frequencies.</a:t>
              </a:r>
              <a:endParaRPr lang="en-US" sz="2800" dirty="0">
                <a:latin typeface="Times New Roman" panose="02020603050405020304" pitchFamily="18" charset="0"/>
                <a:cs typeface="Times New Roman" panose="02020603050405020304" pitchFamily="18" charset="0"/>
              </a:endParaRPr>
            </a:p>
          </p:txBody>
        </p:sp>
        <p:pic>
          <p:nvPicPr>
            <p:cNvPr id="25" name="Graphic 24">
              <a:extLst>
                <a:ext uri="{FF2B5EF4-FFF2-40B4-BE49-F238E27FC236}">
                  <a16:creationId xmlns:a16="http://schemas.microsoft.com/office/drawing/2014/main" id="{A939CABA-FB2C-F78F-E855-1B5658A442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5326" y="2905513"/>
              <a:ext cx="344676" cy="344676"/>
            </a:xfrm>
            <a:prstGeom prst="rect">
              <a:avLst/>
            </a:prstGeom>
          </p:spPr>
        </p:pic>
        <p:pic>
          <p:nvPicPr>
            <p:cNvPr id="27" name="Graphic 26">
              <a:extLst>
                <a:ext uri="{FF2B5EF4-FFF2-40B4-BE49-F238E27FC236}">
                  <a16:creationId xmlns:a16="http://schemas.microsoft.com/office/drawing/2014/main" id="{3BEE4143-C383-24D6-1358-1E2CE0BB55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17933" y="2905512"/>
              <a:ext cx="378441" cy="378441"/>
            </a:xfrm>
            <a:prstGeom prst="rect">
              <a:avLst/>
            </a:prstGeom>
          </p:spPr>
        </p:pic>
        <p:pic>
          <p:nvPicPr>
            <p:cNvPr id="29" name="Graphic 28">
              <a:extLst>
                <a:ext uri="{FF2B5EF4-FFF2-40B4-BE49-F238E27FC236}">
                  <a16:creationId xmlns:a16="http://schemas.microsoft.com/office/drawing/2014/main" id="{5D282B58-A356-8FED-B25D-1D5EBD79B0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884305" y="2901306"/>
              <a:ext cx="378440" cy="378440"/>
            </a:xfrm>
            <a:prstGeom prst="rect">
              <a:avLst/>
            </a:prstGeom>
          </p:spPr>
        </p:pic>
        <p:pic>
          <p:nvPicPr>
            <p:cNvPr id="31" name="Graphic 30">
              <a:extLst>
                <a:ext uri="{FF2B5EF4-FFF2-40B4-BE49-F238E27FC236}">
                  <a16:creationId xmlns:a16="http://schemas.microsoft.com/office/drawing/2014/main" id="{6F903B30-B9C0-018C-3767-C6F166FB46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57364" y="2901306"/>
              <a:ext cx="382647" cy="382647"/>
            </a:xfrm>
            <a:prstGeom prst="rect">
              <a:avLst/>
            </a:prstGeom>
          </p:spPr>
        </p:pic>
        <p:pic>
          <p:nvPicPr>
            <p:cNvPr id="33" name="Graphic 32">
              <a:extLst>
                <a:ext uri="{FF2B5EF4-FFF2-40B4-BE49-F238E27FC236}">
                  <a16:creationId xmlns:a16="http://schemas.microsoft.com/office/drawing/2014/main" id="{ABCC5C14-5E9D-A6AB-E44C-B833B344D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7048" y="2889948"/>
              <a:ext cx="382647" cy="382647"/>
            </a:xfrm>
            <a:prstGeom prst="rect">
              <a:avLst/>
            </a:prstGeom>
          </p:spPr>
        </p:pic>
        <p:pic>
          <p:nvPicPr>
            <p:cNvPr id="35" name="Graphic 34">
              <a:extLst>
                <a:ext uri="{FF2B5EF4-FFF2-40B4-BE49-F238E27FC236}">
                  <a16:creationId xmlns:a16="http://schemas.microsoft.com/office/drawing/2014/main" id="{301792A0-E6E7-252D-A84B-EC6EE741B1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83420" y="2889948"/>
              <a:ext cx="405364" cy="405364"/>
            </a:xfrm>
            <a:prstGeom prst="rect">
              <a:avLst/>
            </a:prstGeom>
          </p:spPr>
        </p:pic>
        <p:pic>
          <p:nvPicPr>
            <p:cNvPr id="36" name="Graphic 35">
              <a:extLst>
                <a:ext uri="{FF2B5EF4-FFF2-40B4-BE49-F238E27FC236}">
                  <a16:creationId xmlns:a16="http://schemas.microsoft.com/office/drawing/2014/main" id="{2F4D215F-243D-BB30-56C8-7C24FC5563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83914" y="2889948"/>
              <a:ext cx="405364" cy="405364"/>
            </a:xfrm>
            <a:prstGeom prst="rect">
              <a:avLst/>
            </a:prstGeom>
          </p:spPr>
        </p:pic>
        <p:pic>
          <p:nvPicPr>
            <p:cNvPr id="37" name="Graphic 36">
              <a:extLst>
                <a:ext uri="{FF2B5EF4-FFF2-40B4-BE49-F238E27FC236}">
                  <a16:creationId xmlns:a16="http://schemas.microsoft.com/office/drawing/2014/main" id="{739A4D79-5794-C426-67FA-683A8D4629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64784" y="2901306"/>
              <a:ext cx="382647" cy="382647"/>
            </a:xfrm>
            <a:prstGeom prst="rect">
              <a:avLst/>
            </a:prstGeom>
          </p:spPr>
        </p:pic>
        <p:pic>
          <p:nvPicPr>
            <p:cNvPr id="38" name="Graphic 37">
              <a:extLst>
                <a:ext uri="{FF2B5EF4-FFF2-40B4-BE49-F238E27FC236}">
                  <a16:creationId xmlns:a16="http://schemas.microsoft.com/office/drawing/2014/main" id="{10D013F9-F04F-EE7D-1123-B20F57B269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8721361" y="2901306"/>
              <a:ext cx="378440" cy="378440"/>
            </a:xfrm>
            <a:prstGeom prst="rect">
              <a:avLst/>
            </a:prstGeom>
          </p:spPr>
        </p:pic>
      </p:grpSp>
      <p:grpSp>
        <p:nvGrpSpPr>
          <p:cNvPr id="46" name="Group 45">
            <a:extLst>
              <a:ext uri="{FF2B5EF4-FFF2-40B4-BE49-F238E27FC236}">
                <a16:creationId xmlns:a16="http://schemas.microsoft.com/office/drawing/2014/main" id="{83337EE6-8F5C-3E7D-7129-C63F09F6F867}"/>
              </a:ext>
            </a:extLst>
          </p:cNvPr>
          <p:cNvGrpSpPr/>
          <p:nvPr/>
        </p:nvGrpSpPr>
        <p:grpSpPr>
          <a:xfrm>
            <a:off x="165893" y="3394455"/>
            <a:ext cx="8093902" cy="1246434"/>
            <a:chOff x="165893" y="3394455"/>
            <a:chExt cx="8093902" cy="1246434"/>
          </a:xfrm>
        </p:grpSpPr>
        <p:sp>
          <p:nvSpPr>
            <p:cNvPr id="41" name="Freeform 40">
              <a:extLst>
                <a:ext uri="{FF2B5EF4-FFF2-40B4-BE49-F238E27FC236}">
                  <a16:creationId xmlns:a16="http://schemas.microsoft.com/office/drawing/2014/main" id="{C1A24161-66D9-7275-0C82-213994502EDA}"/>
                </a:ext>
              </a:extLst>
            </p:cNvPr>
            <p:cNvSpPr/>
            <p:nvPr/>
          </p:nvSpPr>
          <p:spPr>
            <a:xfrm>
              <a:off x="165893" y="3394455"/>
              <a:ext cx="6252652" cy="646805"/>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F2A04A-039B-167A-8BBB-7CECE459380A}"/>
                </a:ext>
              </a:extLst>
            </p:cNvPr>
            <p:cNvSpPr txBox="1"/>
            <p:nvPr/>
          </p:nvSpPr>
          <p:spPr>
            <a:xfrm>
              <a:off x="3425688" y="3408576"/>
              <a:ext cx="4289247" cy="101566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ratio of the favorable</a:t>
              </a:r>
              <a:r>
                <a:rPr lang="en-US" sz="2000" dirty="0">
                  <a:latin typeface="Times New Roman" panose="02020603050405020304" pitchFamily="18" charset="0"/>
                  <a:cs typeface="Times New Roman" panose="02020603050405020304" pitchFamily="18" charset="0"/>
                </a:rPr>
                <a:t> number of chances to all chances</a:t>
              </a:r>
              <a:r>
                <a:rPr lang="en-US" sz="1600" dirty="0">
                  <a:latin typeface="Times New Roman" panose="02020603050405020304" pitchFamily="18" charset="0"/>
                  <a:cs typeface="Times New Roman" panose="02020603050405020304" pitchFamily="18" charset="0"/>
                </a:rPr>
                <a:t> is not distinguished as a fundamental quantity.</a:t>
              </a:r>
              <a:r>
                <a:rPr lang="en-US" sz="12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062EA22-E519-FF57-9B5F-0ED070F95083}"/>
                </a:ext>
              </a:extLst>
            </p:cNvPr>
            <p:cNvSpPr txBox="1"/>
            <p:nvPr/>
          </p:nvSpPr>
          <p:spPr>
            <a:xfrm>
              <a:off x="536925" y="3408639"/>
              <a:ext cx="1779654"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Probability</a:t>
              </a:r>
            </a:p>
          </p:txBody>
        </p:sp>
        <p:sp>
          <p:nvSpPr>
            <p:cNvPr id="39" name="TextBox 38">
              <a:extLst>
                <a:ext uri="{FF2B5EF4-FFF2-40B4-BE49-F238E27FC236}">
                  <a16:creationId xmlns:a16="http://schemas.microsoft.com/office/drawing/2014/main" id="{0481C26F-8D85-2AC3-5F8C-68A7713CC85F}"/>
                </a:ext>
              </a:extLst>
            </p:cNvPr>
            <p:cNvSpPr txBox="1"/>
            <p:nvPr/>
          </p:nvSpPr>
          <p:spPr>
            <a:xfrm>
              <a:off x="6948217" y="3809892"/>
              <a:ext cx="1311578" cy="830997"/>
            </a:xfrm>
            <a:prstGeom prst="rect">
              <a:avLst/>
            </a:prstGeom>
            <a:noFill/>
          </p:spPr>
          <p:txBody>
            <a:bodyPr wrap="none" rtlCol="0">
              <a:spAutoFit/>
            </a:bodyPr>
            <a:lstStyle/>
            <a:p>
              <a:pPr algn="l"/>
              <a:r>
                <a:rPr lang="en-US" sz="4800" b="1" dirty="0">
                  <a:solidFill>
                    <a:schemeClr val="bg1">
                      <a:lumMod val="65000"/>
                    </a:schemeClr>
                  </a:solidFill>
                  <a:latin typeface="Arial Black" panose="020B0604020202020204" pitchFamily="34" charset="0"/>
                  <a:cs typeface="Arial Black" panose="020B0604020202020204" pitchFamily="34" charset="0"/>
                </a:rPr>
                <a:t>P(.)</a:t>
              </a:r>
            </a:p>
          </p:txBody>
        </p:sp>
      </p:grpSp>
    </p:spTree>
    <p:extLst>
      <p:ext uri="{BB962C8B-B14F-4D97-AF65-F5344CB8AC3E}">
        <p14:creationId xmlns:p14="http://schemas.microsoft.com/office/powerpoint/2010/main" val="261660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person with long curly hair&#10;&#10;Description automatically generated">
            <a:extLst>
              <a:ext uri="{FF2B5EF4-FFF2-40B4-BE49-F238E27FC236}">
                <a16:creationId xmlns:a16="http://schemas.microsoft.com/office/drawing/2014/main" id="{C42AEA49-65C2-BA79-43C7-34D49FE6E1D2}"/>
              </a:ext>
            </a:extLst>
          </p:cNvPr>
          <p:cNvPicPr>
            <a:picLocks noChangeAspect="1"/>
          </p:cNvPicPr>
          <p:nvPr/>
        </p:nvPicPr>
        <p:blipFill>
          <a:blip r:embed="rId2"/>
          <a:stretch>
            <a:fillRect/>
          </a:stretch>
        </p:blipFill>
        <p:spPr>
          <a:xfrm>
            <a:off x="373251" y="1067038"/>
            <a:ext cx="1064515" cy="1153225"/>
          </a:xfrm>
          <a:prstGeom prst="rect">
            <a:avLst/>
          </a:prstGeom>
        </p:spPr>
      </p:pic>
      <p:sp>
        <p:nvSpPr>
          <p:cNvPr id="10" name="Rounded Rectangular Callout 9">
            <a:extLst>
              <a:ext uri="{FF2B5EF4-FFF2-40B4-BE49-F238E27FC236}">
                <a16:creationId xmlns:a16="http://schemas.microsoft.com/office/drawing/2014/main" id="{E4986DCF-E907-4D9A-52FB-5756E9829E4E}"/>
              </a:ext>
            </a:extLst>
          </p:cNvPr>
          <p:cNvSpPr/>
          <p:nvPr/>
        </p:nvSpPr>
        <p:spPr>
          <a:xfrm>
            <a:off x="2092271" y="1790054"/>
            <a:ext cx="5199682" cy="3386380"/>
          </a:xfrm>
          <a:prstGeom prst="wedgeRoundRectCallout">
            <a:avLst>
              <a:gd name="adj1" fmla="val -69005"/>
              <a:gd name="adj2" fmla="val -46196"/>
              <a:gd name="adj3" fmla="val 1666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98C57-A59C-757D-2FDE-835595A0053C}"/>
              </a:ext>
            </a:extLst>
          </p:cNvPr>
          <p:cNvSpPr>
            <a:spLocks noGrp="1"/>
          </p:cNvSpPr>
          <p:nvPr>
            <p:ph type="title"/>
          </p:nvPr>
        </p:nvSpPr>
        <p:spPr>
          <a:xfrm>
            <a:off x="705719" y="216516"/>
            <a:ext cx="7159571" cy="861073"/>
          </a:xfrm>
        </p:spPr>
        <p:txBody>
          <a:bodyPr>
            <a:normAutofit fontScale="90000"/>
          </a:bodyPr>
          <a:lstStyle/>
          <a:p>
            <a:pPr algn="r"/>
            <a:r>
              <a:rPr lang="en-US" dirty="0"/>
              <a:t>Pepys’ problem</a:t>
            </a:r>
            <a:r>
              <a:rPr lang="en-US" sz="3600" dirty="0"/>
              <a:t> as posed to Newton.</a:t>
            </a:r>
            <a:br>
              <a:rPr lang="en-US" sz="3600" dirty="0"/>
            </a:br>
            <a:r>
              <a:rPr lang="en-US" sz="3600" dirty="0"/>
              <a:t>One choice.</a:t>
            </a:r>
            <a:endParaRPr lang="en-US" dirty="0"/>
          </a:p>
        </p:txBody>
      </p:sp>
      <p:sp>
        <p:nvSpPr>
          <p:cNvPr id="3" name="Content Placeholder 2">
            <a:extLst>
              <a:ext uri="{FF2B5EF4-FFF2-40B4-BE49-F238E27FC236}">
                <a16:creationId xmlns:a16="http://schemas.microsoft.com/office/drawing/2014/main" id="{86EB8C30-563F-0ABB-31DB-62426C409754}"/>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C03D282F-5064-F7AE-DBDF-7326C21715C6}"/>
              </a:ext>
            </a:extLst>
          </p:cNvPr>
          <p:cNvSpPr>
            <a:spLocks noGrp="1"/>
          </p:cNvSpPr>
          <p:nvPr>
            <p:ph type="sldNum" sz="quarter" idx="12"/>
          </p:nvPr>
        </p:nvSpPr>
        <p:spPr/>
        <p:txBody>
          <a:bodyPr/>
          <a:lstStyle/>
          <a:p>
            <a:fld id="{B9304382-F642-5846-B397-678ADB7FD52A}" type="slidenum">
              <a:rPr lang="en-US" smtClean="0"/>
              <a:t>18</a:t>
            </a:fld>
            <a:endParaRPr lang="en-US"/>
          </a:p>
        </p:txBody>
      </p:sp>
      <p:sp>
        <p:nvSpPr>
          <p:cNvPr id="5" name="TextBox 4">
            <a:extLst>
              <a:ext uri="{FF2B5EF4-FFF2-40B4-BE49-F238E27FC236}">
                <a16:creationId xmlns:a16="http://schemas.microsoft.com/office/drawing/2014/main" id="{4E1598F2-396E-280E-16B2-8C73BBB8BE2C}"/>
              </a:ext>
            </a:extLst>
          </p:cNvPr>
          <p:cNvSpPr txBox="1"/>
          <p:nvPr/>
        </p:nvSpPr>
        <p:spPr>
          <a:xfrm>
            <a:off x="2215054" y="1905506"/>
            <a:ext cx="5010307" cy="1508105"/>
          </a:xfrm>
          <a:prstGeom prst="rect">
            <a:avLst/>
          </a:prstGeom>
          <a:noFill/>
        </p:spPr>
        <p:txBody>
          <a:bodyPr wrap="square" rtlCol="0">
            <a:spAutoFit/>
          </a:bodyPr>
          <a:lstStyle/>
          <a:p>
            <a:pPr algn="l"/>
            <a:r>
              <a:rPr lang="en-US" sz="1400" dirty="0">
                <a:latin typeface="Times New Roman" panose="02020603050405020304" pitchFamily="18" charset="0"/>
                <a:cs typeface="Times New Roman" panose="02020603050405020304" pitchFamily="18" charset="0"/>
              </a:rPr>
              <a:t>…supposing [the dice] instead of 1, 2, 3, &amp;c to bee branded </a:t>
            </a:r>
            <a:r>
              <a:rPr lang="en-US" sz="1400" dirty="0" err="1">
                <a:latin typeface="Times New Roman" panose="02020603050405020304" pitchFamily="18" charset="0"/>
                <a:cs typeface="Times New Roman" panose="02020603050405020304" pitchFamily="18" charset="0"/>
              </a:rPr>
              <a:t>wth</a:t>
            </a:r>
            <a:r>
              <a:rPr lang="en-US" sz="1400" dirty="0">
                <a:latin typeface="Times New Roman" panose="02020603050405020304" pitchFamily="18" charset="0"/>
                <a:cs typeface="Times New Roman" panose="02020603050405020304" pitchFamily="18" charset="0"/>
              </a:rPr>
              <a:t> ye 6 </a:t>
            </a:r>
            <a:r>
              <a:rPr lang="en-US" sz="1400" dirty="0" err="1">
                <a:latin typeface="Times New Roman" panose="02020603050405020304" pitchFamily="18" charset="0"/>
                <a:cs typeface="Times New Roman" panose="02020603050405020304" pitchFamily="18" charset="0"/>
              </a:rPr>
              <a:t>initiall</a:t>
            </a:r>
            <a:r>
              <a:rPr lang="en-US" sz="1400" dirty="0">
                <a:latin typeface="Times New Roman" panose="02020603050405020304" pitchFamily="18" charset="0"/>
                <a:cs typeface="Times New Roman" panose="02020603050405020304" pitchFamily="18" charset="0"/>
              </a:rPr>
              <a:t> Letters of ye Alphabet A. B. C. D. E. F. And the Case should then bee this; Peter a Criminal Convict being </a:t>
            </a:r>
            <a:r>
              <a:rPr lang="en-US" sz="1400" dirty="0" err="1">
                <a:latin typeface="Times New Roman" panose="02020603050405020304" pitchFamily="18" charset="0"/>
                <a:cs typeface="Times New Roman" panose="02020603050405020304" pitchFamily="18" charset="0"/>
              </a:rPr>
              <a:t>doom'd</a:t>
            </a:r>
            <a:r>
              <a:rPr lang="en-US" sz="1400" dirty="0">
                <a:latin typeface="Times New Roman" panose="02020603050405020304" pitchFamily="18" charset="0"/>
                <a:cs typeface="Times New Roman" panose="02020603050405020304" pitchFamily="18" charset="0"/>
              </a:rPr>
              <a:t> to dye, Paul his Friend prevails for his having ye </a:t>
            </a:r>
            <a:r>
              <a:rPr lang="en-US" dirty="0" err="1">
                <a:latin typeface="Times New Roman" panose="02020603050405020304" pitchFamily="18" charset="0"/>
                <a:cs typeface="Times New Roman" panose="02020603050405020304" pitchFamily="18" charset="0"/>
              </a:rPr>
              <a:t>benefitt</a:t>
            </a:r>
            <a:r>
              <a:rPr lang="en-US" dirty="0">
                <a:latin typeface="Times New Roman" panose="02020603050405020304" pitchFamily="18" charset="0"/>
                <a:cs typeface="Times New Roman" panose="02020603050405020304" pitchFamily="18" charset="0"/>
              </a:rPr>
              <a:t> of One Throw only for his Life</a:t>
            </a:r>
            <a:r>
              <a:rPr lang="en-US" sz="1400" dirty="0">
                <a:latin typeface="Times New Roman" panose="02020603050405020304" pitchFamily="18" charset="0"/>
                <a:cs typeface="Times New Roman" panose="02020603050405020304" pitchFamily="18" charset="0"/>
              </a:rPr>
              <a:t>, upon Dice </a:t>
            </a:r>
            <a:r>
              <a:rPr lang="en-US" sz="1400" dirty="0" err="1">
                <a:latin typeface="Times New Roman" panose="02020603050405020304" pitchFamily="18" charset="0"/>
                <a:cs typeface="Times New Roman" panose="02020603050405020304" pitchFamily="18" charset="0"/>
              </a:rPr>
              <a:t>soe</a:t>
            </a:r>
            <a:r>
              <a:rPr lang="en-US" sz="1400" dirty="0">
                <a:latin typeface="Times New Roman" panose="02020603050405020304" pitchFamily="18" charset="0"/>
                <a:cs typeface="Times New Roman" panose="02020603050405020304" pitchFamily="18" charset="0"/>
              </a:rPr>
              <a:t> prepared; with ye Choice of any one of these Three Chances for it, viz.</a:t>
            </a:r>
          </a:p>
        </p:txBody>
      </p:sp>
      <p:grpSp>
        <p:nvGrpSpPr>
          <p:cNvPr id="13" name="Group 12">
            <a:extLst>
              <a:ext uri="{FF2B5EF4-FFF2-40B4-BE49-F238E27FC236}">
                <a16:creationId xmlns:a16="http://schemas.microsoft.com/office/drawing/2014/main" id="{4B16B8E6-0BE1-B24A-AA17-B8D9BE20D793}"/>
              </a:ext>
            </a:extLst>
          </p:cNvPr>
          <p:cNvGrpSpPr/>
          <p:nvPr/>
        </p:nvGrpSpPr>
        <p:grpSpPr>
          <a:xfrm>
            <a:off x="2446606" y="5477059"/>
            <a:ext cx="646331" cy="646331"/>
            <a:chOff x="2789695" y="5749871"/>
            <a:chExt cx="646331" cy="646331"/>
          </a:xfrm>
        </p:grpSpPr>
        <p:sp>
          <p:nvSpPr>
            <p:cNvPr id="12" name="Rounded Rectangle 11">
              <a:extLst>
                <a:ext uri="{FF2B5EF4-FFF2-40B4-BE49-F238E27FC236}">
                  <a16:creationId xmlns:a16="http://schemas.microsoft.com/office/drawing/2014/main" id="{A8FAB6EB-410A-858E-337D-A8406A98E44B}"/>
                </a:ext>
              </a:extLst>
            </p:cNvPr>
            <p:cNvSpPr/>
            <p:nvPr/>
          </p:nvSpPr>
          <p:spPr>
            <a:xfrm>
              <a:off x="2789695" y="5749871"/>
              <a:ext cx="646331" cy="64633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CB5B690-518B-4D1D-E260-EF46A2511C68}"/>
                </a:ext>
              </a:extLst>
            </p:cNvPr>
            <p:cNvSpPr txBox="1"/>
            <p:nvPr/>
          </p:nvSpPr>
          <p:spPr>
            <a:xfrm>
              <a:off x="2843938" y="5749871"/>
              <a:ext cx="543739" cy="646331"/>
            </a:xfrm>
            <a:prstGeom prst="rect">
              <a:avLst/>
            </a:prstGeom>
            <a:noFill/>
          </p:spPr>
          <p:txBody>
            <a:bodyPr wrap="none" rtlCol="0">
              <a:spAutoFit/>
            </a:bodyPr>
            <a:lstStyle/>
            <a:p>
              <a:pPr algn="l"/>
              <a:r>
                <a:rPr lang="en-US" sz="3600" b="1" dirty="0">
                  <a:solidFill>
                    <a:schemeClr val="bg1">
                      <a:lumMod val="50000"/>
                    </a:schemeClr>
                  </a:solidFill>
                  <a:latin typeface="Arial Black" panose="020B0604020202020204" pitchFamily="34" charset="0"/>
                  <a:cs typeface="Arial Black" panose="020B0604020202020204" pitchFamily="34" charset="0"/>
                </a:rPr>
                <a:t>A</a:t>
              </a:r>
            </a:p>
          </p:txBody>
        </p:sp>
      </p:grpSp>
      <p:grpSp>
        <p:nvGrpSpPr>
          <p:cNvPr id="14" name="Group 13">
            <a:extLst>
              <a:ext uri="{FF2B5EF4-FFF2-40B4-BE49-F238E27FC236}">
                <a16:creationId xmlns:a16="http://schemas.microsoft.com/office/drawing/2014/main" id="{0F04DA83-05BD-D015-7EB9-8FD2D66DDA82}"/>
              </a:ext>
            </a:extLst>
          </p:cNvPr>
          <p:cNvGrpSpPr/>
          <p:nvPr/>
        </p:nvGrpSpPr>
        <p:grpSpPr>
          <a:xfrm>
            <a:off x="3204473" y="5477059"/>
            <a:ext cx="646331" cy="646331"/>
            <a:chOff x="2789695" y="5749871"/>
            <a:chExt cx="646331" cy="646331"/>
          </a:xfrm>
        </p:grpSpPr>
        <p:sp>
          <p:nvSpPr>
            <p:cNvPr id="15" name="Rounded Rectangle 14">
              <a:extLst>
                <a:ext uri="{FF2B5EF4-FFF2-40B4-BE49-F238E27FC236}">
                  <a16:creationId xmlns:a16="http://schemas.microsoft.com/office/drawing/2014/main" id="{D637BA0B-988B-FB33-1C80-54D9163EC360}"/>
                </a:ext>
              </a:extLst>
            </p:cNvPr>
            <p:cNvSpPr/>
            <p:nvPr/>
          </p:nvSpPr>
          <p:spPr>
            <a:xfrm>
              <a:off x="2789695" y="5749871"/>
              <a:ext cx="646331" cy="64633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53F60DA-7503-1233-7FC2-10A91DCEDD22}"/>
                </a:ext>
              </a:extLst>
            </p:cNvPr>
            <p:cNvSpPr txBox="1"/>
            <p:nvPr/>
          </p:nvSpPr>
          <p:spPr>
            <a:xfrm>
              <a:off x="2843938" y="5749871"/>
              <a:ext cx="543739" cy="646331"/>
            </a:xfrm>
            <a:prstGeom prst="rect">
              <a:avLst/>
            </a:prstGeom>
            <a:noFill/>
          </p:spPr>
          <p:txBody>
            <a:bodyPr wrap="none" rtlCol="0">
              <a:spAutoFit/>
            </a:bodyPr>
            <a:lstStyle/>
            <a:p>
              <a:pPr algn="l"/>
              <a:r>
                <a:rPr lang="en-US" sz="3600" b="1" dirty="0">
                  <a:solidFill>
                    <a:schemeClr val="bg1">
                      <a:lumMod val="50000"/>
                    </a:schemeClr>
                  </a:solidFill>
                  <a:latin typeface="Arial Black" panose="020B0604020202020204" pitchFamily="34" charset="0"/>
                  <a:cs typeface="Arial Black" panose="020B0604020202020204" pitchFamily="34" charset="0"/>
                </a:rPr>
                <a:t>B</a:t>
              </a:r>
            </a:p>
          </p:txBody>
        </p:sp>
      </p:grpSp>
      <p:grpSp>
        <p:nvGrpSpPr>
          <p:cNvPr id="17" name="Group 16">
            <a:extLst>
              <a:ext uri="{FF2B5EF4-FFF2-40B4-BE49-F238E27FC236}">
                <a16:creationId xmlns:a16="http://schemas.microsoft.com/office/drawing/2014/main" id="{565ECADB-9179-7D3F-9578-E37D20502803}"/>
              </a:ext>
            </a:extLst>
          </p:cNvPr>
          <p:cNvGrpSpPr/>
          <p:nvPr/>
        </p:nvGrpSpPr>
        <p:grpSpPr>
          <a:xfrm>
            <a:off x="3962340" y="5477059"/>
            <a:ext cx="646331" cy="646331"/>
            <a:chOff x="2789695" y="5749871"/>
            <a:chExt cx="646331" cy="646331"/>
          </a:xfrm>
        </p:grpSpPr>
        <p:sp>
          <p:nvSpPr>
            <p:cNvPr id="18" name="Rounded Rectangle 17">
              <a:extLst>
                <a:ext uri="{FF2B5EF4-FFF2-40B4-BE49-F238E27FC236}">
                  <a16:creationId xmlns:a16="http://schemas.microsoft.com/office/drawing/2014/main" id="{D7496650-C569-AF6E-3BC9-D9D718B2B2B1}"/>
                </a:ext>
              </a:extLst>
            </p:cNvPr>
            <p:cNvSpPr/>
            <p:nvPr/>
          </p:nvSpPr>
          <p:spPr>
            <a:xfrm>
              <a:off x="2789695" y="5749871"/>
              <a:ext cx="646331" cy="64633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F1F7DAA-8454-DC40-8FC4-17C3E9F3897C}"/>
                </a:ext>
              </a:extLst>
            </p:cNvPr>
            <p:cNvSpPr txBox="1"/>
            <p:nvPr/>
          </p:nvSpPr>
          <p:spPr>
            <a:xfrm>
              <a:off x="2843938" y="5749871"/>
              <a:ext cx="543739" cy="646331"/>
            </a:xfrm>
            <a:prstGeom prst="rect">
              <a:avLst/>
            </a:prstGeom>
            <a:noFill/>
          </p:spPr>
          <p:txBody>
            <a:bodyPr wrap="none" rtlCol="0">
              <a:spAutoFit/>
            </a:bodyPr>
            <a:lstStyle/>
            <a:p>
              <a:pPr algn="l"/>
              <a:r>
                <a:rPr lang="en-US" sz="3600" b="1" dirty="0">
                  <a:solidFill>
                    <a:schemeClr val="bg1">
                      <a:lumMod val="50000"/>
                    </a:schemeClr>
                  </a:solidFill>
                  <a:latin typeface="Arial Black" panose="020B0604020202020204" pitchFamily="34" charset="0"/>
                  <a:cs typeface="Arial Black" panose="020B0604020202020204" pitchFamily="34" charset="0"/>
                </a:rPr>
                <a:t>C</a:t>
              </a:r>
            </a:p>
          </p:txBody>
        </p:sp>
      </p:grpSp>
      <p:grpSp>
        <p:nvGrpSpPr>
          <p:cNvPr id="20" name="Group 19">
            <a:extLst>
              <a:ext uri="{FF2B5EF4-FFF2-40B4-BE49-F238E27FC236}">
                <a16:creationId xmlns:a16="http://schemas.microsoft.com/office/drawing/2014/main" id="{AEEE280A-AA14-9352-0486-A7E7BED26C24}"/>
              </a:ext>
            </a:extLst>
          </p:cNvPr>
          <p:cNvGrpSpPr/>
          <p:nvPr/>
        </p:nvGrpSpPr>
        <p:grpSpPr>
          <a:xfrm>
            <a:off x="4720207" y="5477059"/>
            <a:ext cx="646331" cy="646331"/>
            <a:chOff x="2789695" y="5749871"/>
            <a:chExt cx="646331" cy="646331"/>
          </a:xfrm>
        </p:grpSpPr>
        <p:sp>
          <p:nvSpPr>
            <p:cNvPr id="21" name="Rounded Rectangle 20">
              <a:extLst>
                <a:ext uri="{FF2B5EF4-FFF2-40B4-BE49-F238E27FC236}">
                  <a16:creationId xmlns:a16="http://schemas.microsoft.com/office/drawing/2014/main" id="{FCAFB018-D405-70F7-322F-0E4E50810929}"/>
                </a:ext>
              </a:extLst>
            </p:cNvPr>
            <p:cNvSpPr/>
            <p:nvPr/>
          </p:nvSpPr>
          <p:spPr>
            <a:xfrm>
              <a:off x="2789695" y="5749871"/>
              <a:ext cx="646331" cy="64633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04418AA-81A1-5035-AF0C-766471A771EE}"/>
                </a:ext>
              </a:extLst>
            </p:cNvPr>
            <p:cNvSpPr txBox="1"/>
            <p:nvPr/>
          </p:nvSpPr>
          <p:spPr>
            <a:xfrm>
              <a:off x="2843938" y="5749871"/>
              <a:ext cx="543739" cy="646331"/>
            </a:xfrm>
            <a:prstGeom prst="rect">
              <a:avLst/>
            </a:prstGeom>
            <a:noFill/>
          </p:spPr>
          <p:txBody>
            <a:bodyPr wrap="none" rtlCol="0">
              <a:spAutoFit/>
            </a:bodyPr>
            <a:lstStyle/>
            <a:p>
              <a:pPr algn="l"/>
              <a:r>
                <a:rPr lang="en-US" sz="3600" b="1" dirty="0">
                  <a:solidFill>
                    <a:schemeClr val="bg1">
                      <a:lumMod val="50000"/>
                    </a:schemeClr>
                  </a:solidFill>
                  <a:latin typeface="Arial Black" panose="020B0604020202020204" pitchFamily="34" charset="0"/>
                  <a:cs typeface="Arial Black" panose="020B0604020202020204" pitchFamily="34" charset="0"/>
                </a:rPr>
                <a:t>D</a:t>
              </a:r>
            </a:p>
          </p:txBody>
        </p:sp>
      </p:grpSp>
      <p:grpSp>
        <p:nvGrpSpPr>
          <p:cNvPr id="23" name="Group 22">
            <a:extLst>
              <a:ext uri="{FF2B5EF4-FFF2-40B4-BE49-F238E27FC236}">
                <a16:creationId xmlns:a16="http://schemas.microsoft.com/office/drawing/2014/main" id="{7CFB51B1-4B29-D5A2-7D7F-6F0C121D7710}"/>
              </a:ext>
            </a:extLst>
          </p:cNvPr>
          <p:cNvGrpSpPr/>
          <p:nvPr/>
        </p:nvGrpSpPr>
        <p:grpSpPr>
          <a:xfrm>
            <a:off x="5478074" y="5477059"/>
            <a:ext cx="646331" cy="646331"/>
            <a:chOff x="2789695" y="5749871"/>
            <a:chExt cx="646331" cy="646331"/>
          </a:xfrm>
        </p:grpSpPr>
        <p:sp>
          <p:nvSpPr>
            <p:cNvPr id="24" name="Rounded Rectangle 23">
              <a:extLst>
                <a:ext uri="{FF2B5EF4-FFF2-40B4-BE49-F238E27FC236}">
                  <a16:creationId xmlns:a16="http://schemas.microsoft.com/office/drawing/2014/main" id="{C0A9A0B7-FFF0-F1E3-8AD5-C08E09002895}"/>
                </a:ext>
              </a:extLst>
            </p:cNvPr>
            <p:cNvSpPr/>
            <p:nvPr/>
          </p:nvSpPr>
          <p:spPr>
            <a:xfrm>
              <a:off x="2789695" y="5749871"/>
              <a:ext cx="646331" cy="64633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82DEF02-655A-839D-7384-2828797ABE5D}"/>
                </a:ext>
              </a:extLst>
            </p:cNvPr>
            <p:cNvSpPr txBox="1"/>
            <p:nvPr/>
          </p:nvSpPr>
          <p:spPr>
            <a:xfrm>
              <a:off x="2843938" y="5749871"/>
              <a:ext cx="518091" cy="646331"/>
            </a:xfrm>
            <a:prstGeom prst="rect">
              <a:avLst/>
            </a:prstGeom>
            <a:noFill/>
          </p:spPr>
          <p:txBody>
            <a:bodyPr wrap="none" rtlCol="0">
              <a:spAutoFit/>
            </a:bodyPr>
            <a:lstStyle/>
            <a:p>
              <a:pPr algn="l"/>
              <a:r>
                <a:rPr lang="en-US" sz="3600" b="1" dirty="0">
                  <a:solidFill>
                    <a:schemeClr val="bg1">
                      <a:lumMod val="50000"/>
                    </a:schemeClr>
                  </a:solidFill>
                  <a:latin typeface="Arial Black" panose="020B0604020202020204" pitchFamily="34" charset="0"/>
                  <a:cs typeface="Arial Black" panose="020B0604020202020204" pitchFamily="34" charset="0"/>
                </a:rPr>
                <a:t>E</a:t>
              </a:r>
            </a:p>
          </p:txBody>
        </p:sp>
      </p:grpSp>
      <p:grpSp>
        <p:nvGrpSpPr>
          <p:cNvPr id="26" name="Group 25">
            <a:extLst>
              <a:ext uri="{FF2B5EF4-FFF2-40B4-BE49-F238E27FC236}">
                <a16:creationId xmlns:a16="http://schemas.microsoft.com/office/drawing/2014/main" id="{0B0A4E3C-2B20-F230-15D2-A6E97EF81CE5}"/>
              </a:ext>
            </a:extLst>
          </p:cNvPr>
          <p:cNvGrpSpPr/>
          <p:nvPr/>
        </p:nvGrpSpPr>
        <p:grpSpPr>
          <a:xfrm>
            <a:off x="6235941" y="5477059"/>
            <a:ext cx="646331" cy="646331"/>
            <a:chOff x="2789695" y="5749871"/>
            <a:chExt cx="646331" cy="646331"/>
          </a:xfrm>
        </p:grpSpPr>
        <p:sp>
          <p:nvSpPr>
            <p:cNvPr id="27" name="Rounded Rectangle 26">
              <a:extLst>
                <a:ext uri="{FF2B5EF4-FFF2-40B4-BE49-F238E27FC236}">
                  <a16:creationId xmlns:a16="http://schemas.microsoft.com/office/drawing/2014/main" id="{6106F5FC-E77F-E5BD-5703-8EFDCD402370}"/>
                </a:ext>
              </a:extLst>
            </p:cNvPr>
            <p:cNvSpPr/>
            <p:nvPr/>
          </p:nvSpPr>
          <p:spPr>
            <a:xfrm>
              <a:off x="2789695" y="5749871"/>
              <a:ext cx="646331" cy="64633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6F30D6B-A8DC-1B33-AD9A-164ECE2DB823}"/>
                </a:ext>
              </a:extLst>
            </p:cNvPr>
            <p:cNvSpPr txBox="1"/>
            <p:nvPr/>
          </p:nvSpPr>
          <p:spPr>
            <a:xfrm>
              <a:off x="2843938" y="5749871"/>
              <a:ext cx="492443" cy="646331"/>
            </a:xfrm>
            <a:prstGeom prst="rect">
              <a:avLst/>
            </a:prstGeom>
            <a:noFill/>
          </p:spPr>
          <p:txBody>
            <a:bodyPr wrap="none" rtlCol="0">
              <a:spAutoFit/>
            </a:bodyPr>
            <a:lstStyle/>
            <a:p>
              <a:pPr algn="l"/>
              <a:r>
                <a:rPr lang="en-US" sz="3600" b="1" dirty="0">
                  <a:solidFill>
                    <a:schemeClr val="bg1">
                      <a:lumMod val="50000"/>
                    </a:schemeClr>
                  </a:solidFill>
                  <a:latin typeface="Arial Black" panose="020B0604020202020204" pitchFamily="34" charset="0"/>
                  <a:cs typeface="Arial Black" panose="020B0604020202020204" pitchFamily="34" charset="0"/>
                </a:rPr>
                <a:t>F</a:t>
              </a:r>
            </a:p>
          </p:txBody>
        </p:sp>
      </p:grpSp>
      <p:sp>
        <p:nvSpPr>
          <p:cNvPr id="29" name="TextBox 28">
            <a:extLst>
              <a:ext uri="{FF2B5EF4-FFF2-40B4-BE49-F238E27FC236}">
                <a16:creationId xmlns:a16="http://schemas.microsoft.com/office/drawing/2014/main" id="{48172F03-4AEB-BF3E-4DBB-629A379C2062}"/>
              </a:ext>
            </a:extLst>
          </p:cNvPr>
          <p:cNvSpPr txBox="1"/>
          <p:nvPr/>
        </p:nvSpPr>
        <p:spPr>
          <a:xfrm>
            <a:off x="285750" y="2278251"/>
            <a:ext cx="1320452" cy="461665"/>
          </a:xfrm>
          <a:prstGeom prst="rect">
            <a:avLst/>
          </a:prstGeom>
          <a:noFill/>
        </p:spPr>
        <p:txBody>
          <a:bodyPr wrap="square" rtlCol="0">
            <a:spAutoFit/>
          </a:bodyPr>
          <a:lstStyle/>
          <a:p>
            <a:pPr algn="l"/>
            <a:r>
              <a:rPr lang="en-US" sz="1200" dirty="0">
                <a:latin typeface="Times New Roman" panose="02020603050405020304" pitchFamily="18" charset="0"/>
                <a:cs typeface="Times New Roman" panose="02020603050405020304" pitchFamily="18" charset="0"/>
              </a:rPr>
              <a:t>Pepys to Newton, December 9, 1693</a:t>
            </a:r>
          </a:p>
        </p:txBody>
      </p:sp>
      <p:grpSp>
        <p:nvGrpSpPr>
          <p:cNvPr id="34" name="Group 33">
            <a:extLst>
              <a:ext uri="{FF2B5EF4-FFF2-40B4-BE49-F238E27FC236}">
                <a16:creationId xmlns:a16="http://schemas.microsoft.com/office/drawing/2014/main" id="{FEB97494-904B-9C6F-EF06-E83465540AAB}"/>
              </a:ext>
            </a:extLst>
          </p:cNvPr>
          <p:cNvGrpSpPr/>
          <p:nvPr/>
        </p:nvGrpSpPr>
        <p:grpSpPr>
          <a:xfrm>
            <a:off x="2186958" y="3385880"/>
            <a:ext cx="6201578" cy="1631216"/>
            <a:chOff x="2186958" y="3385880"/>
            <a:chExt cx="6201578" cy="1631216"/>
          </a:xfrm>
        </p:grpSpPr>
        <p:pic>
          <p:nvPicPr>
            <p:cNvPr id="31" name="Picture 30" descr="A person in a hat behind bars&#10;&#10;Description automatically generated">
              <a:extLst>
                <a:ext uri="{FF2B5EF4-FFF2-40B4-BE49-F238E27FC236}">
                  <a16:creationId xmlns:a16="http://schemas.microsoft.com/office/drawing/2014/main" id="{CA9BCED7-E63D-7200-B833-CE94800480D1}"/>
                </a:ext>
              </a:extLst>
            </p:cNvPr>
            <p:cNvPicPr>
              <a:picLocks noChangeAspect="1"/>
            </p:cNvPicPr>
            <p:nvPr/>
          </p:nvPicPr>
          <p:blipFill>
            <a:blip r:embed="rId3"/>
            <a:stretch>
              <a:fillRect/>
            </a:stretch>
          </p:blipFill>
          <p:spPr>
            <a:xfrm>
              <a:off x="6772751" y="3385880"/>
              <a:ext cx="1615785" cy="1073258"/>
            </a:xfrm>
            <a:prstGeom prst="rect">
              <a:avLst/>
            </a:prstGeom>
          </p:spPr>
        </p:pic>
        <p:sp>
          <p:nvSpPr>
            <p:cNvPr id="33" name="TextBox 32">
              <a:extLst>
                <a:ext uri="{FF2B5EF4-FFF2-40B4-BE49-F238E27FC236}">
                  <a16:creationId xmlns:a16="http://schemas.microsoft.com/office/drawing/2014/main" id="{8021D56C-0A26-E8A0-33D5-8A0890DFC93B}"/>
                </a:ext>
              </a:extLst>
            </p:cNvPr>
            <p:cNvSpPr txBox="1"/>
            <p:nvPr/>
          </p:nvSpPr>
          <p:spPr>
            <a:xfrm>
              <a:off x="2186958" y="3385880"/>
              <a:ext cx="5010307" cy="1631216"/>
            </a:xfrm>
            <a:prstGeom prst="rect">
              <a:avLst/>
            </a:prstGeom>
            <a:noFill/>
          </p:spPr>
          <p:txBody>
            <a:bodyPr wrap="square" rtlCol="0">
              <a:spAutoFit/>
            </a:bodyPr>
            <a:lstStyle/>
            <a:p>
              <a:pPr marL="460375" algn="l"/>
              <a:r>
                <a:rPr lang="en-US" dirty="0">
                  <a:latin typeface="Times New Roman" panose="02020603050405020304" pitchFamily="18" charset="0"/>
                  <a:cs typeface="Times New Roman" panose="02020603050405020304" pitchFamily="18" charset="0"/>
                </a:rPr>
                <a:t>One F, at least upon Six such Dice.</a:t>
              </a:r>
            </a:p>
            <a:p>
              <a:pPr marL="460375" algn="l"/>
              <a:r>
                <a:rPr lang="en-US" dirty="0">
                  <a:latin typeface="Times New Roman" panose="02020603050405020304" pitchFamily="18" charset="0"/>
                  <a:cs typeface="Times New Roman" panose="02020603050405020304" pitchFamily="18" charset="0"/>
                </a:rPr>
                <a:t>Two F's at least upon Twelve such Dice,</a:t>
              </a:r>
            </a:p>
            <a:p>
              <a:pPr marL="914400" algn="l"/>
              <a:r>
                <a:rPr lang="en-US" dirty="0">
                  <a:latin typeface="Times New Roman" panose="02020603050405020304" pitchFamily="18" charset="0"/>
                  <a:cs typeface="Times New Roman" panose="02020603050405020304" pitchFamily="18" charset="0"/>
                </a:rPr>
                <a:t>Or </a:t>
              </a:r>
            </a:p>
            <a:p>
              <a:pPr marL="460375" algn="l"/>
              <a:r>
                <a:rPr lang="en-US" dirty="0">
                  <a:latin typeface="Times New Roman" panose="02020603050405020304" pitchFamily="18" charset="0"/>
                  <a:cs typeface="Times New Roman" panose="02020603050405020304" pitchFamily="18" charset="0"/>
                </a:rPr>
                <a:t>Three F's at least upon Eighteen such Dice.</a:t>
              </a:r>
            </a:p>
            <a:p>
              <a:pPr algn="l"/>
              <a:r>
                <a:rPr lang="en-US" sz="1400" dirty="0">
                  <a:latin typeface="Times New Roman" panose="02020603050405020304" pitchFamily="18" charset="0"/>
                  <a:cs typeface="Times New Roman" panose="02020603050405020304" pitchFamily="18" charset="0"/>
                </a:rPr>
                <a:t>Question.—Which one of these Chances should Peter in this Case choose?</a:t>
              </a:r>
            </a:p>
          </p:txBody>
        </p:sp>
      </p:grpSp>
    </p:spTree>
    <p:extLst>
      <p:ext uri="{BB962C8B-B14F-4D97-AF65-F5344CB8AC3E}">
        <p14:creationId xmlns:p14="http://schemas.microsoft.com/office/powerpoint/2010/main" val="178335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xplosion 2 40">
            <a:extLst>
              <a:ext uri="{FF2B5EF4-FFF2-40B4-BE49-F238E27FC236}">
                <a16:creationId xmlns:a16="http://schemas.microsoft.com/office/drawing/2014/main" id="{AD2D20C1-D326-A942-CB06-ADDFDAD0769F}"/>
              </a:ext>
            </a:extLst>
          </p:cNvPr>
          <p:cNvSpPr/>
          <p:nvPr/>
        </p:nvSpPr>
        <p:spPr>
          <a:xfrm rot="1473593">
            <a:off x="4501857" y="220538"/>
            <a:ext cx="3891395" cy="3081683"/>
          </a:xfrm>
          <a:prstGeom prst="irregularSeal2">
            <a:avLst/>
          </a:prstGeom>
          <a:solidFill>
            <a:srgbClr val="FFDC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F725E-316E-9221-7AE1-77066AEF10CC}"/>
              </a:ext>
            </a:extLst>
          </p:cNvPr>
          <p:cNvSpPr>
            <a:spLocks noGrp="1"/>
          </p:cNvSpPr>
          <p:nvPr>
            <p:ph type="title"/>
          </p:nvPr>
        </p:nvSpPr>
        <p:spPr>
          <a:xfrm>
            <a:off x="412589" y="349232"/>
            <a:ext cx="7886700" cy="634515"/>
          </a:xfrm>
        </p:spPr>
        <p:txBody>
          <a:bodyPr>
            <a:normAutofit fontScale="90000"/>
          </a:bodyPr>
          <a:lstStyle/>
          <a:p>
            <a:r>
              <a:rPr lang="en-US" dirty="0"/>
              <a:t>The Modern Analysis</a:t>
            </a:r>
          </a:p>
        </p:txBody>
      </p:sp>
      <p:sp>
        <p:nvSpPr>
          <p:cNvPr id="3" name="Content Placeholder 2">
            <a:extLst>
              <a:ext uri="{FF2B5EF4-FFF2-40B4-BE49-F238E27FC236}">
                <a16:creationId xmlns:a16="http://schemas.microsoft.com/office/drawing/2014/main" id="{83256C1D-D372-B38C-77C9-AC6972830CEF}"/>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C2B89FFF-65C6-3021-4273-DCB85C5C330E}"/>
              </a:ext>
            </a:extLst>
          </p:cNvPr>
          <p:cNvSpPr>
            <a:spLocks noGrp="1"/>
          </p:cNvSpPr>
          <p:nvPr>
            <p:ph type="sldNum" sz="quarter" idx="12"/>
          </p:nvPr>
        </p:nvSpPr>
        <p:spPr/>
        <p:txBody>
          <a:bodyPr/>
          <a:lstStyle/>
          <a:p>
            <a:fld id="{B9304382-F642-5846-B397-678ADB7FD52A}" type="slidenum">
              <a:rPr lang="en-US" smtClean="0"/>
              <a:t>19</a:t>
            </a:fld>
            <a:endParaRPr lang="en-US"/>
          </a:p>
        </p:txBody>
      </p:sp>
      <p:sp>
        <p:nvSpPr>
          <p:cNvPr id="5" name="TextBox 4">
            <a:extLst>
              <a:ext uri="{FF2B5EF4-FFF2-40B4-BE49-F238E27FC236}">
                <a16:creationId xmlns:a16="http://schemas.microsoft.com/office/drawing/2014/main" id="{CDD1A62C-1F59-7087-C4BE-FD9876E8C274}"/>
              </a:ext>
            </a:extLst>
          </p:cNvPr>
          <p:cNvSpPr txBox="1"/>
          <p:nvPr/>
        </p:nvSpPr>
        <p:spPr>
          <a:xfrm>
            <a:off x="1099267" y="1368843"/>
            <a:ext cx="1653017" cy="830997"/>
          </a:xfrm>
          <a:prstGeom prst="rect">
            <a:avLst/>
          </a:prstGeom>
          <a:noFill/>
        </p:spPr>
        <p:txBody>
          <a:bodyPr wrap="none" rtlCol="0">
            <a:spAutoFit/>
          </a:bodyPr>
          <a:lstStyle/>
          <a:p>
            <a:pPr algn="r"/>
            <a:r>
              <a:rPr lang="en-US" sz="2400" dirty="0">
                <a:latin typeface="Times New Roman" panose="02020603050405020304" pitchFamily="18" charset="0"/>
                <a:cs typeface="Times New Roman" panose="02020603050405020304" pitchFamily="18" charset="0"/>
              </a:rPr>
              <a:t>At least one</a:t>
            </a:r>
          </a:p>
          <a:p>
            <a:pPr algn="r"/>
            <a:r>
              <a:rPr lang="en-US" sz="2400" dirty="0">
                <a:latin typeface="Times New Roman" panose="02020603050405020304" pitchFamily="18" charset="0"/>
                <a:cs typeface="Times New Roman" panose="02020603050405020304" pitchFamily="18" charset="0"/>
              </a:rPr>
              <a:t>in 6 casts</a:t>
            </a:r>
          </a:p>
        </p:txBody>
      </p:sp>
      <p:sp>
        <p:nvSpPr>
          <p:cNvPr id="6" name="TextBox 5">
            <a:extLst>
              <a:ext uri="{FF2B5EF4-FFF2-40B4-BE49-F238E27FC236}">
                <a16:creationId xmlns:a16="http://schemas.microsoft.com/office/drawing/2014/main" id="{950AD8FC-727E-C091-9392-1C93377C106C}"/>
              </a:ext>
            </a:extLst>
          </p:cNvPr>
          <p:cNvSpPr txBox="1"/>
          <p:nvPr/>
        </p:nvSpPr>
        <p:spPr>
          <a:xfrm>
            <a:off x="677013" y="2992933"/>
            <a:ext cx="1670650" cy="830997"/>
          </a:xfrm>
          <a:prstGeom prst="rect">
            <a:avLst/>
          </a:prstGeom>
          <a:noFill/>
        </p:spPr>
        <p:txBody>
          <a:bodyPr wrap="none" rtlCol="0">
            <a:spAutoFit/>
          </a:bodyPr>
          <a:lstStyle/>
          <a:p>
            <a:pPr algn="r"/>
            <a:r>
              <a:rPr lang="en-US" sz="2400" dirty="0">
                <a:latin typeface="Times New Roman" panose="02020603050405020304" pitchFamily="18" charset="0"/>
                <a:cs typeface="Times New Roman" panose="02020603050405020304" pitchFamily="18" charset="0"/>
              </a:rPr>
              <a:t>At least two</a:t>
            </a:r>
          </a:p>
          <a:p>
            <a:pPr algn="r"/>
            <a:r>
              <a:rPr lang="en-US" sz="2400" dirty="0">
                <a:latin typeface="Times New Roman" panose="02020603050405020304" pitchFamily="18" charset="0"/>
                <a:cs typeface="Times New Roman" panose="02020603050405020304" pitchFamily="18" charset="0"/>
              </a:rPr>
              <a:t>in 12 casts</a:t>
            </a:r>
          </a:p>
        </p:txBody>
      </p:sp>
      <p:sp>
        <p:nvSpPr>
          <p:cNvPr id="7" name="TextBox 6">
            <a:extLst>
              <a:ext uri="{FF2B5EF4-FFF2-40B4-BE49-F238E27FC236}">
                <a16:creationId xmlns:a16="http://schemas.microsoft.com/office/drawing/2014/main" id="{11EA0562-5A74-4F83-111D-2E7A1EF5D37D}"/>
              </a:ext>
            </a:extLst>
          </p:cNvPr>
          <p:cNvSpPr txBox="1"/>
          <p:nvPr/>
        </p:nvSpPr>
        <p:spPr>
          <a:xfrm>
            <a:off x="243118" y="4734733"/>
            <a:ext cx="1822935" cy="830997"/>
          </a:xfrm>
          <a:prstGeom prst="rect">
            <a:avLst/>
          </a:prstGeom>
          <a:noFill/>
        </p:spPr>
        <p:txBody>
          <a:bodyPr wrap="none" rtlCol="0">
            <a:spAutoFit/>
          </a:bodyPr>
          <a:lstStyle/>
          <a:p>
            <a:pPr algn="r"/>
            <a:r>
              <a:rPr lang="en-US" sz="2400" dirty="0">
                <a:latin typeface="Times New Roman" panose="02020603050405020304" pitchFamily="18" charset="0"/>
                <a:cs typeface="Times New Roman" panose="02020603050405020304" pitchFamily="18" charset="0"/>
              </a:rPr>
              <a:t>At least three</a:t>
            </a:r>
          </a:p>
          <a:p>
            <a:pPr algn="r"/>
            <a:r>
              <a:rPr lang="en-US" sz="2400" dirty="0">
                <a:latin typeface="Times New Roman" panose="02020603050405020304" pitchFamily="18" charset="0"/>
                <a:cs typeface="Times New Roman" panose="02020603050405020304" pitchFamily="18" charset="0"/>
              </a:rPr>
              <a:t>in 18 casts</a:t>
            </a:r>
          </a:p>
        </p:txBody>
      </p:sp>
      <p:grpSp>
        <p:nvGrpSpPr>
          <p:cNvPr id="37" name="Group 36">
            <a:extLst>
              <a:ext uri="{FF2B5EF4-FFF2-40B4-BE49-F238E27FC236}">
                <a16:creationId xmlns:a16="http://schemas.microsoft.com/office/drawing/2014/main" id="{0F63AA75-8F57-5086-5AA6-A9861F966FC5}"/>
              </a:ext>
            </a:extLst>
          </p:cNvPr>
          <p:cNvGrpSpPr/>
          <p:nvPr/>
        </p:nvGrpSpPr>
        <p:grpSpPr>
          <a:xfrm>
            <a:off x="3610948" y="1216573"/>
            <a:ext cx="4224066" cy="877801"/>
            <a:chOff x="3610948" y="1216573"/>
            <a:chExt cx="4224066" cy="877801"/>
          </a:xfrm>
        </p:grpSpPr>
        <p:sp>
          <p:nvSpPr>
            <p:cNvPr id="17" name="TextBox 16">
              <a:extLst>
                <a:ext uri="{FF2B5EF4-FFF2-40B4-BE49-F238E27FC236}">
                  <a16:creationId xmlns:a16="http://schemas.microsoft.com/office/drawing/2014/main" id="{06B71CE1-BDEC-CF86-8ED0-33F6E69C60AB}"/>
                </a:ext>
              </a:extLst>
            </p:cNvPr>
            <p:cNvSpPr txBox="1"/>
            <p:nvPr/>
          </p:nvSpPr>
          <p:spPr>
            <a:xfrm>
              <a:off x="5053483" y="1347693"/>
              <a:ext cx="2781531" cy="584775"/>
            </a:xfrm>
            <a:prstGeom prst="rect">
              <a:avLst/>
            </a:prstGeom>
            <a:noFill/>
          </p:spPr>
          <p:txBody>
            <a:bodyPr wrap="none" rtlCol="0">
              <a:spAutoFit/>
            </a:bodyPr>
            <a:lstStyle/>
            <a:p>
              <a:pPr algn="l"/>
              <a:r>
                <a:rPr lang="en-US" sz="32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              = 0.665</a:t>
              </a:r>
            </a:p>
          </p:txBody>
        </p:sp>
        <p:sp>
          <p:nvSpPr>
            <p:cNvPr id="20" name="TextBox 19">
              <a:extLst>
                <a:ext uri="{FF2B5EF4-FFF2-40B4-BE49-F238E27FC236}">
                  <a16:creationId xmlns:a16="http://schemas.microsoft.com/office/drawing/2014/main" id="{1108AD5C-4A28-A9E8-58C7-6B2F8D3CD5F6}"/>
                </a:ext>
              </a:extLst>
            </p:cNvPr>
            <p:cNvSpPr txBox="1"/>
            <p:nvPr/>
          </p:nvSpPr>
          <p:spPr>
            <a:xfrm>
              <a:off x="5729062" y="1216573"/>
              <a:ext cx="954107"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31031</a:t>
              </a:r>
            </a:p>
          </p:txBody>
        </p:sp>
        <p:sp>
          <p:nvSpPr>
            <p:cNvPr id="21" name="TextBox 20">
              <a:extLst>
                <a:ext uri="{FF2B5EF4-FFF2-40B4-BE49-F238E27FC236}">
                  <a16:creationId xmlns:a16="http://schemas.microsoft.com/office/drawing/2014/main" id="{857642CC-1533-31EE-83F4-14461D2D4282}"/>
                </a:ext>
              </a:extLst>
            </p:cNvPr>
            <p:cNvSpPr txBox="1"/>
            <p:nvPr/>
          </p:nvSpPr>
          <p:spPr>
            <a:xfrm>
              <a:off x="5729062" y="1632709"/>
              <a:ext cx="954107"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46656</a:t>
              </a:r>
            </a:p>
          </p:txBody>
        </p:sp>
        <p:cxnSp>
          <p:nvCxnSpPr>
            <p:cNvPr id="23" name="Straight Connector 22">
              <a:extLst>
                <a:ext uri="{FF2B5EF4-FFF2-40B4-BE49-F238E27FC236}">
                  <a16:creationId xmlns:a16="http://schemas.microsoft.com/office/drawing/2014/main" id="{EC268AA7-C582-8E8C-D579-26E186E30D13}"/>
                </a:ext>
              </a:extLst>
            </p:cNvPr>
            <p:cNvCxnSpPr/>
            <p:nvPr/>
          </p:nvCxnSpPr>
          <p:spPr>
            <a:xfrm>
              <a:off x="5825243" y="1675948"/>
              <a:ext cx="76174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ight Arrow 33">
              <a:extLst>
                <a:ext uri="{FF2B5EF4-FFF2-40B4-BE49-F238E27FC236}">
                  <a16:creationId xmlns:a16="http://schemas.microsoft.com/office/drawing/2014/main" id="{BF111D4E-8351-7E35-204C-7FBE61196F85}"/>
                </a:ext>
              </a:extLst>
            </p:cNvPr>
            <p:cNvSpPr/>
            <p:nvPr/>
          </p:nvSpPr>
          <p:spPr>
            <a:xfrm>
              <a:off x="3610948" y="1405424"/>
              <a:ext cx="976393" cy="467622"/>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AF4B7E8D-EC34-6E0C-A3C5-88220A407E61}"/>
              </a:ext>
            </a:extLst>
          </p:cNvPr>
          <p:cNvGrpSpPr/>
          <p:nvPr/>
        </p:nvGrpSpPr>
        <p:grpSpPr>
          <a:xfrm>
            <a:off x="3610948" y="2851504"/>
            <a:ext cx="4751528" cy="907410"/>
            <a:chOff x="3610948" y="2851504"/>
            <a:chExt cx="4751528" cy="907410"/>
          </a:xfrm>
        </p:grpSpPr>
        <p:sp>
          <p:nvSpPr>
            <p:cNvPr id="18" name="TextBox 17">
              <a:extLst>
                <a:ext uri="{FF2B5EF4-FFF2-40B4-BE49-F238E27FC236}">
                  <a16:creationId xmlns:a16="http://schemas.microsoft.com/office/drawing/2014/main" id="{72B56A58-C04C-13CC-6F16-F977983A4771}"/>
                </a:ext>
              </a:extLst>
            </p:cNvPr>
            <p:cNvSpPr txBox="1"/>
            <p:nvPr/>
          </p:nvSpPr>
          <p:spPr>
            <a:xfrm>
              <a:off x="4811504" y="2990089"/>
              <a:ext cx="3550972" cy="584775"/>
            </a:xfrm>
            <a:prstGeom prst="rect">
              <a:avLst/>
            </a:prstGeom>
            <a:noFill/>
          </p:spPr>
          <p:txBody>
            <a:bodyPr wrap="none" rtlCol="0">
              <a:spAutoFit/>
            </a:bodyPr>
            <a:lstStyle/>
            <a:p>
              <a:pPr algn="l"/>
              <a:r>
                <a:rPr lang="en-US" sz="32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                         = 0.619</a:t>
              </a:r>
            </a:p>
          </p:txBody>
        </p:sp>
        <p:sp>
          <p:nvSpPr>
            <p:cNvPr id="26" name="TextBox 25">
              <a:extLst>
                <a:ext uri="{FF2B5EF4-FFF2-40B4-BE49-F238E27FC236}">
                  <a16:creationId xmlns:a16="http://schemas.microsoft.com/office/drawing/2014/main" id="{F40D8313-297D-58E7-8EB2-C2F7F3150A21}"/>
                </a:ext>
              </a:extLst>
            </p:cNvPr>
            <p:cNvSpPr txBox="1"/>
            <p:nvPr/>
          </p:nvSpPr>
          <p:spPr>
            <a:xfrm>
              <a:off x="5420019" y="2851504"/>
              <a:ext cx="1712135"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1346704211</a:t>
              </a:r>
            </a:p>
          </p:txBody>
        </p:sp>
        <p:sp>
          <p:nvSpPr>
            <p:cNvPr id="27" name="TextBox 26">
              <a:extLst>
                <a:ext uri="{FF2B5EF4-FFF2-40B4-BE49-F238E27FC236}">
                  <a16:creationId xmlns:a16="http://schemas.microsoft.com/office/drawing/2014/main" id="{27DF47D2-4968-5BFF-04F0-7B1AB1A32FB1}"/>
                </a:ext>
              </a:extLst>
            </p:cNvPr>
            <p:cNvSpPr txBox="1"/>
            <p:nvPr/>
          </p:nvSpPr>
          <p:spPr>
            <a:xfrm>
              <a:off x="5462245" y="3297249"/>
              <a:ext cx="1723549"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2176782336</a:t>
              </a:r>
            </a:p>
          </p:txBody>
        </p:sp>
        <p:cxnSp>
          <p:nvCxnSpPr>
            <p:cNvPr id="28" name="Straight Connector 27">
              <a:extLst>
                <a:ext uri="{FF2B5EF4-FFF2-40B4-BE49-F238E27FC236}">
                  <a16:creationId xmlns:a16="http://schemas.microsoft.com/office/drawing/2014/main" id="{1F49127A-DEA8-9E71-C31F-40CDF4C16E00}"/>
                </a:ext>
              </a:extLst>
            </p:cNvPr>
            <p:cNvCxnSpPr>
              <a:cxnSpLocks/>
            </p:cNvCxnSpPr>
            <p:nvPr/>
          </p:nvCxnSpPr>
          <p:spPr>
            <a:xfrm>
              <a:off x="5470655" y="3311946"/>
              <a:ext cx="1661499"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ight Arrow 34">
              <a:extLst>
                <a:ext uri="{FF2B5EF4-FFF2-40B4-BE49-F238E27FC236}">
                  <a16:creationId xmlns:a16="http://schemas.microsoft.com/office/drawing/2014/main" id="{1448B494-2374-E5B0-BB9D-B845A59A3263}"/>
                </a:ext>
              </a:extLst>
            </p:cNvPr>
            <p:cNvSpPr/>
            <p:nvPr/>
          </p:nvSpPr>
          <p:spPr>
            <a:xfrm>
              <a:off x="3610948" y="3055992"/>
              <a:ext cx="976393" cy="467622"/>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CA718C34-73C1-3F69-4BEC-78D39D5D2ED9}"/>
              </a:ext>
            </a:extLst>
          </p:cNvPr>
          <p:cNvGrpSpPr/>
          <p:nvPr/>
        </p:nvGrpSpPr>
        <p:grpSpPr>
          <a:xfrm>
            <a:off x="3610948" y="4503900"/>
            <a:ext cx="5367081" cy="860431"/>
            <a:chOff x="3610948" y="4503900"/>
            <a:chExt cx="5367081" cy="860431"/>
          </a:xfrm>
        </p:grpSpPr>
        <p:sp>
          <p:nvSpPr>
            <p:cNvPr id="19" name="TextBox 18">
              <a:extLst>
                <a:ext uri="{FF2B5EF4-FFF2-40B4-BE49-F238E27FC236}">
                  <a16:creationId xmlns:a16="http://schemas.microsoft.com/office/drawing/2014/main" id="{F55A10E7-9968-7A65-94DF-5D15E30194F7}"/>
                </a:ext>
              </a:extLst>
            </p:cNvPr>
            <p:cNvSpPr txBox="1"/>
            <p:nvPr/>
          </p:nvSpPr>
          <p:spPr>
            <a:xfrm>
              <a:off x="4811504" y="4597277"/>
              <a:ext cx="4166525" cy="584775"/>
            </a:xfrm>
            <a:prstGeom prst="rect">
              <a:avLst/>
            </a:prstGeom>
            <a:noFill/>
          </p:spPr>
          <p:txBody>
            <a:bodyPr wrap="none" rtlCol="0">
              <a:spAutoFit/>
            </a:bodyPr>
            <a:lstStyle/>
            <a:p>
              <a:pPr algn="l"/>
              <a:r>
                <a:rPr lang="en-US" sz="3200" i="1" dirty="0">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                                 = 0.597</a:t>
              </a:r>
            </a:p>
          </p:txBody>
        </p:sp>
        <p:sp>
          <p:nvSpPr>
            <p:cNvPr id="30" name="TextBox 29">
              <a:extLst>
                <a:ext uri="{FF2B5EF4-FFF2-40B4-BE49-F238E27FC236}">
                  <a16:creationId xmlns:a16="http://schemas.microsoft.com/office/drawing/2014/main" id="{3005BE71-BB94-4AEF-648B-DBE480A3CE4D}"/>
                </a:ext>
              </a:extLst>
            </p:cNvPr>
            <p:cNvSpPr txBox="1"/>
            <p:nvPr/>
          </p:nvSpPr>
          <p:spPr>
            <a:xfrm>
              <a:off x="5429039" y="4902666"/>
              <a:ext cx="2492990"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101559956668416</a:t>
              </a:r>
            </a:p>
          </p:txBody>
        </p:sp>
        <p:sp>
          <p:nvSpPr>
            <p:cNvPr id="31" name="TextBox 30">
              <a:extLst>
                <a:ext uri="{FF2B5EF4-FFF2-40B4-BE49-F238E27FC236}">
                  <a16:creationId xmlns:a16="http://schemas.microsoft.com/office/drawing/2014/main" id="{0F1605A8-7592-DF51-8F85-560E427DB53D}"/>
                </a:ext>
              </a:extLst>
            </p:cNvPr>
            <p:cNvSpPr txBox="1"/>
            <p:nvPr/>
          </p:nvSpPr>
          <p:spPr>
            <a:xfrm>
              <a:off x="5495912" y="4503900"/>
              <a:ext cx="2339102"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60666401980916</a:t>
              </a:r>
            </a:p>
          </p:txBody>
        </p:sp>
        <p:cxnSp>
          <p:nvCxnSpPr>
            <p:cNvPr id="32" name="Straight Connector 31">
              <a:extLst>
                <a:ext uri="{FF2B5EF4-FFF2-40B4-BE49-F238E27FC236}">
                  <a16:creationId xmlns:a16="http://schemas.microsoft.com/office/drawing/2014/main" id="{F10E12F4-04A5-6C26-E7C5-CC2EFE874B2E}"/>
                </a:ext>
              </a:extLst>
            </p:cNvPr>
            <p:cNvCxnSpPr>
              <a:cxnSpLocks/>
            </p:cNvCxnSpPr>
            <p:nvPr/>
          </p:nvCxnSpPr>
          <p:spPr>
            <a:xfrm>
              <a:off x="5457960" y="4932212"/>
              <a:ext cx="231639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ight Arrow 35">
              <a:extLst>
                <a:ext uri="{FF2B5EF4-FFF2-40B4-BE49-F238E27FC236}">
                  <a16:creationId xmlns:a16="http://schemas.microsoft.com/office/drawing/2014/main" id="{2CCE20B3-B096-757C-1C00-7EDE52C688F0}"/>
                </a:ext>
              </a:extLst>
            </p:cNvPr>
            <p:cNvSpPr/>
            <p:nvPr/>
          </p:nvSpPr>
          <p:spPr>
            <a:xfrm>
              <a:off x="3610948" y="4737560"/>
              <a:ext cx="976393" cy="467622"/>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1D6A9224-A61A-5414-415F-66F2CD925DA2}"/>
              </a:ext>
            </a:extLst>
          </p:cNvPr>
          <p:cNvGrpSpPr/>
          <p:nvPr/>
        </p:nvGrpSpPr>
        <p:grpSpPr>
          <a:xfrm>
            <a:off x="2735715" y="1408402"/>
            <a:ext cx="389850" cy="461665"/>
            <a:chOff x="2923759" y="5505578"/>
            <a:chExt cx="389850" cy="461665"/>
          </a:xfrm>
        </p:grpSpPr>
        <p:sp>
          <p:nvSpPr>
            <p:cNvPr id="43" name="Rounded Rectangle 42">
              <a:extLst>
                <a:ext uri="{FF2B5EF4-FFF2-40B4-BE49-F238E27FC236}">
                  <a16:creationId xmlns:a16="http://schemas.microsoft.com/office/drawing/2014/main" id="{AE50623E-BB66-7CFF-9E74-52C0A803B8FC}"/>
                </a:ext>
              </a:extLst>
            </p:cNvPr>
            <p:cNvSpPr/>
            <p:nvPr/>
          </p:nvSpPr>
          <p:spPr>
            <a:xfrm>
              <a:off x="2951609" y="5565730"/>
              <a:ext cx="318235" cy="31823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A534A3D-EE5E-12A0-2E01-242619C27307}"/>
                </a:ext>
              </a:extLst>
            </p:cNvPr>
            <p:cNvSpPr txBox="1"/>
            <p:nvPr/>
          </p:nvSpPr>
          <p:spPr>
            <a:xfrm>
              <a:off x="2923759" y="5505578"/>
              <a:ext cx="389850" cy="461665"/>
            </a:xfrm>
            <a:prstGeom prst="rect">
              <a:avLst/>
            </a:prstGeom>
            <a:noFill/>
          </p:spPr>
          <p:txBody>
            <a:bodyPr wrap="none" rtlCol="0">
              <a:spAutoFit/>
            </a:bodyPr>
            <a:lstStyle/>
            <a:p>
              <a:pPr algn="l"/>
              <a:r>
                <a:rPr lang="en-US" sz="2400" b="1" dirty="0">
                  <a:solidFill>
                    <a:schemeClr val="bg1">
                      <a:lumMod val="50000"/>
                    </a:schemeClr>
                  </a:solidFill>
                  <a:latin typeface="Arial Black" panose="020B0604020202020204" pitchFamily="34" charset="0"/>
                  <a:cs typeface="Arial Black" panose="020B0604020202020204" pitchFamily="34" charset="0"/>
                </a:rPr>
                <a:t>F</a:t>
              </a:r>
            </a:p>
          </p:txBody>
        </p:sp>
      </p:grpSp>
      <p:grpSp>
        <p:nvGrpSpPr>
          <p:cNvPr id="45" name="Group 44">
            <a:extLst>
              <a:ext uri="{FF2B5EF4-FFF2-40B4-BE49-F238E27FC236}">
                <a16:creationId xmlns:a16="http://schemas.microsoft.com/office/drawing/2014/main" id="{A3A8E9CB-5AAD-063E-2D69-AFD54B7CD678}"/>
              </a:ext>
            </a:extLst>
          </p:cNvPr>
          <p:cNvGrpSpPr/>
          <p:nvPr/>
        </p:nvGrpSpPr>
        <p:grpSpPr>
          <a:xfrm>
            <a:off x="2381512" y="3028480"/>
            <a:ext cx="389850" cy="461665"/>
            <a:chOff x="2923759" y="5505578"/>
            <a:chExt cx="389850" cy="461665"/>
          </a:xfrm>
        </p:grpSpPr>
        <p:sp>
          <p:nvSpPr>
            <p:cNvPr id="46" name="Rounded Rectangle 45">
              <a:extLst>
                <a:ext uri="{FF2B5EF4-FFF2-40B4-BE49-F238E27FC236}">
                  <a16:creationId xmlns:a16="http://schemas.microsoft.com/office/drawing/2014/main" id="{9AA1F420-113D-EDDE-CC9B-8C9259754B04}"/>
                </a:ext>
              </a:extLst>
            </p:cNvPr>
            <p:cNvSpPr/>
            <p:nvPr/>
          </p:nvSpPr>
          <p:spPr>
            <a:xfrm>
              <a:off x="2951609" y="5565730"/>
              <a:ext cx="318235" cy="31823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DB0303D-1C8C-16E8-0BEE-3A9BB905E168}"/>
                </a:ext>
              </a:extLst>
            </p:cNvPr>
            <p:cNvSpPr txBox="1"/>
            <p:nvPr/>
          </p:nvSpPr>
          <p:spPr>
            <a:xfrm>
              <a:off x="2923759" y="5505578"/>
              <a:ext cx="389850" cy="461665"/>
            </a:xfrm>
            <a:prstGeom prst="rect">
              <a:avLst/>
            </a:prstGeom>
            <a:noFill/>
          </p:spPr>
          <p:txBody>
            <a:bodyPr wrap="none" rtlCol="0">
              <a:spAutoFit/>
            </a:bodyPr>
            <a:lstStyle/>
            <a:p>
              <a:pPr algn="l"/>
              <a:r>
                <a:rPr lang="en-US" sz="2400" b="1" dirty="0">
                  <a:solidFill>
                    <a:schemeClr val="bg1">
                      <a:lumMod val="50000"/>
                    </a:schemeClr>
                  </a:solidFill>
                  <a:latin typeface="Arial Black" panose="020B0604020202020204" pitchFamily="34" charset="0"/>
                  <a:cs typeface="Arial Black" panose="020B0604020202020204" pitchFamily="34" charset="0"/>
                </a:rPr>
                <a:t>F</a:t>
              </a:r>
            </a:p>
          </p:txBody>
        </p:sp>
      </p:grpSp>
      <p:grpSp>
        <p:nvGrpSpPr>
          <p:cNvPr id="48" name="Group 47">
            <a:extLst>
              <a:ext uri="{FF2B5EF4-FFF2-40B4-BE49-F238E27FC236}">
                <a16:creationId xmlns:a16="http://schemas.microsoft.com/office/drawing/2014/main" id="{3E5484F3-3601-B79C-A3A8-A714BD3A82A3}"/>
              </a:ext>
            </a:extLst>
          </p:cNvPr>
          <p:cNvGrpSpPr/>
          <p:nvPr/>
        </p:nvGrpSpPr>
        <p:grpSpPr>
          <a:xfrm>
            <a:off x="2729382" y="3028480"/>
            <a:ext cx="389850" cy="461665"/>
            <a:chOff x="2923759" y="5505578"/>
            <a:chExt cx="389850" cy="461665"/>
          </a:xfrm>
        </p:grpSpPr>
        <p:sp>
          <p:nvSpPr>
            <p:cNvPr id="49" name="Rounded Rectangle 48">
              <a:extLst>
                <a:ext uri="{FF2B5EF4-FFF2-40B4-BE49-F238E27FC236}">
                  <a16:creationId xmlns:a16="http://schemas.microsoft.com/office/drawing/2014/main" id="{8C367B95-20A2-1EE0-2772-29A1D22108CC}"/>
                </a:ext>
              </a:extLst>
            </p:cNvPr>
            <p:cNvSpPr/>
            <p:nvPr/>
          </p:nvSpPr>
          <p:spPr>
            <a:xfrm>
              <a:off x="2951609" y="5565730"/>
              <a:ext cx="318235" cy="31823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6DF21E7C-FAFC-8F4C-D450-494B8E96C82D}"/>
                </a:ext>
              </a:extLst>
            </p:cNvPr>
            <p:cNvSpPr txBox="1"/>
            <p:nvPr/>
          </p:nvSpPr>
          <p:spPr>
            <a:xfrm>
              <a:off x="2923759" y="5505578"/>
              <a:ext cx="389850" cy="461665"/>
            </a:xfrm>
            <a:prstGeom prst="rect">
              <a:avLst/>
            </a:prstGeom>
            <a:noFill/>
          </p:spPr>
          <p:txBody>
            <a:bodyPr wrap="none" rtlCol="0">
              <a:spAutoFit/>
            </a:bodyPr>
            <a:lstStyle/>
            <a:p>
              <a:pPr algn="l"/>
              <a:r>
                <a:rPr lang="en-US" sz="2400" b="1" dirty="0">
                  <a:solidFill>
                    <a:schemeClr val="bg1">
                      <a:lumMod val="50000"/>
                    </a:schemeClr>
                  </a:solidFill>
                  <a:latin typeface="Arial Black" panose="020B0604020202020204" pitchFamily="34" charset="0"/>
                  <a:cs typeface="Arial Black" panose="020B0604020202020204" pitchFamily="34" charset="0"/>
                </a:rPr>
                <a:t>F</a:t>
              </a:r>
            </a:p>
          </p:txBody>
        </p:sp>
      </p:grpSp>
      <p:grpSp>
        <p:nvGrpSpPr>
          <p:cNvPr id="51" name="Group 50">
            <a:extLst>
              <a:ext uri="{FF2B5EF4-FFF2-40B4-BE49-F238E27FC236}">
                <a16:creationId xmlns:a16="http://schemas.microsoft.com/office/drawing/2014/main" id="{7E496D4B-250B-4691-4990-04B2A4BF71AD}"/>
              </a:ext>
            </a:extLst>
          </p:cNvPr>
          <p:cNvGrpSpPr/>
          <p:nvPr/>
        </p:nvGrpSpPr>
        <p:grpSpPr>
          <a:xfrm>
            <a:off x="2033643" y="4777767"/>
            <a:ext cx="389850" cy="461665"/>
            <a:chOff x="2923759" y="5505578"/>
            <a:chExt cx="389850" cy="461665"/>
          </a:xfrm>
        </p:grpSpPr>
        <p:sp>
          <p:nvSpPr>
            <p:cNvPr id="52" name="Rounded Rectangle 51">
              <a:extLst>
                <a:ext uri="{FF2B5EF4-FFF2-40B4-BE49-F238E27FC236}">
                  <a16:creationId xmlns:a16="http://schemas.microsoft.com/office/drawing/2014/main" id="{714B2A6E-E348-C90B-1DA1-E0EDDA797C96}"/>
                </a:ext>
              </a:extLst>
            </p:cNvPr>
            <p:cNvSpPr/>
            <p:nvPr/>
          </p:nvSpPr>
          <p:spPr>
            <a:xfrm>
              <a:off x="2951609" y="5565730"/>
              <a:ext cx="318235" cy="31823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1A739382-3534-03DB-C3C0-ABC30CC35689}"/>
                </a:ext>
              </a:extLst>
            </p:cNvPr>
            <p:cNvSpPr txBox="1"/>
            <p:nvPr/>
          </p:nvSpPr>
          <p:spPr>
            <a:xfrm>
              <a:off x="2923759" y="5505578"/>
              <a:ext cx="389850" cy="461665"/>
            </a:xfrm>
            <a:prstGeom prst="rect">
              <a:avLst/>
            </a:prstGeom>
            <a:noFill/>
          </p:spPr>
          <p:txBody>
            <a:bodyPr wrap="none" rtlCol="0">
              <a:spAutoFit/>
            </a:bodyPr>
            <a:lstStyle/>
            <a:p>
              <a:pPr algn="l"/>
              <a:r>
                <a:rPr lang="en-US" sz="2400" b="1" dirty="0">
                  <a:solidFill>
                    <a:schemeClr val="bg1">
                      <a:lumMod val="50000"/>
                    </a:schemeClr>
                  </a:solidFill>
                  <a:latin typeface="Arial Black" panose="020B0604020202020204" pitchFamily="34" charset="0"/>
                  <a:cs typeface="Arial Black" panose="020B0604020202020204" pitchFamily="34" charset="0"/>
                </a:rPr>
                <a:t>F</a:t>
              </a:r>
            </a:p>
          </p:txBody>
        </p:sp>
      </p:grpSp>
      <p:grpSp>
        <p:nvGrpSpPr>
          <p:cNvPr id="54" name="Group 53">
            <a:extLst>
              <a:ext uri="{FF2B5EF4-FFF2-40B4-BE49-F238E27FC236}">
                <a16:creationId xmlns:a16="http://schemas.microsoft.com/office/drawing/2014/main" id="{BE655937-0673-2C8D-EB67-D1FE9C8DC6D1}"/>
              </a:ext>
            </a:extLst>
          </p:cNvPr>
          <p:cNvGrpSpPr/>
          <p:nvPr/>
        </p:nvGrpSpPr>
        <p:grpSpPr>
          <a:xfrm>
            <a:off x="2411330" y="4777767"/>
            <a:ext cx="389850" cy="461665"/>
            <a:chOff x="2923759" y="5505578"/>
            <a:chExt cx="389850" cy="461665"/>
          </a:xfrm>
        </p:grpSpPr>
        <p:sp>
          <p:nvSpPr>
            <p:cNvPr id="55" name="Rounded Rectangle 54">
              <a:extLst>
                <a:ext uri="{FF2B5EF4-FFF2-40B4-BE49-F238E27FC236}">
                  <a16:creationId xmlns:a16="http://schemas.microsoft.com/office/drawing/2014/main" id="{6580BC97-D727-1425-A40F-AB56D4E1C6EE}"/>
                </a:ext>
              </a:extLst>
            </p:cNvPr>
            <p:cNvSpPr/>
            <p:nvPr/>
          </p:nvSpPr>
          <p:spPr>
            <a:xfrm>
              <a:off x="2951609" y="5565730"/>
              <a:ext cx="318235" cy="31823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8FEAB4A-29A1-1C31-E3A4-442089E30C11}"/>
                </a:ext>
              </a:extLst>
            </p:cNvPr>
            <p:cNvSpPr txBox="1"/>
            <p:nvPr/>
          </p:nvSpPr>
          <p:spPr>
            <a:xfrm>
              <a:off x="2923759" y="5505578"/>
              <a:ext cx="389850" cy="461665"/>
            </a:xfrm>
            <a:prstGeom prst="rect">
              <a:avLst/>
            </a:prstGeom>
            <a:noFill/>
          </p:spPr>
          <p:txBody>
            <a:bodyPr wrap="none" rtlCol="0">
              <a:spAutoFit/>
            </a:bodyPr>
            <a:lstStyle/>
            <a:p>
              <a:pPr algn="l"/>
              <a:r>
                <a:rPr lang="en-US" sz="2400" b="1" dirty="0">
                  <a:solidFill>
                    <a:schemeClr val="bg1">
                      <a:lumMod val="50000"/>
                    </a:schemeClr>
                  </a:solidFill>
                  <a:latin typeface="Arial Black" panose="020B0604020202020204" pitchFamily="34" charset="0"/>
                  <a:cs typeface="Arial Black" panose="020B0604020202020204" pitchFamily="34" charset="0"/>
                </a:rPr>
                <a:t>F</a:t>
              </a:r>
            </a:p>
          </p:txBody>
        </p:sp>
      </p:grpSp>
      <p:grpSp>
        <p:nvGrpSpPr>
          <p:cNvPr id="57" name="Group 56">
            <a:extLst>
              <a:ext uri="{FF2B5EF4-FFF2-40B4-BE49-F238E27FC236}">
                <a16:creationId xmlns:a16="http://schemas.microsoft.com/office/drawing/2014/main" id="{8AC4E6F1-344E-6147-7C77-CA29C4C05CCB}"/>
              </a:ext>
            </a:extLst>
          </p:cNvPr>
          <p:cNvGrpSpPr/>
          <p:nvPr/>
        </p:nvGrpSpPr>
        <p:grpSpPr>
          <a:xfrm>
            <a:off x="2779078" y="4777767"/>
            <a:ext cx="389850" cy="461665"/>
            <a:chOff x="2923759" y="5505578"/>
            <a:chExt cx="389850" cy="461665"/>
          </a:xfrm>
        </p:grpSpPr>
        <p:sp>
          <p:nvSpPr>
            <p:cNvPr id="58" name="Rounded Rectangle 57">
              <a:extLst>
                <a:ext uri="{FF2B5EF4-FFF2-40B4-BE49-F238E27FC236}">
                  <a16:creationId xmlns:a16="http://schemas.microsoft.com/office/drawing/2014/main" id="{46CB7F7E-161D-093E-E38D-63C1B7EAD1BC}"/>
                </a:ext>
              </a:extLst>
            </p:cNvPr>
            <p:cNvSpPr/>
            <p:nvPr/>
          </p:nvSpPr>
          <p:spPr>
            <a:xfrm>
              <a:off x="2951609" y="5565730"/>
              <a:ext cx="318235" cy="318235"/>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6938F5E7-1674-A3BE-6E4A-FA152CF68F52}"/>
                </a:ext>
              </a:extLst>
            </p:cNvPr>
            <p:cNvSpPr txBox="1"/>
            <p:nvPr/>
          </p:nvSpPr>
          <p:spPr>
            <a:xfrm>
              <a:off x="2923759" y="5505578"/>
              <a:ext cx="389850" cy="461665"/>
            </a:xfrm>
            <a:prstGeom prst="rect">
              <a:avLst/>
            </a:prstGeom>
            <a:noFill/>
          </p:spPr>
          <p:txBody>
            <a:bodyPr wrap="none" rtlCol="0">
              <a:spAutoFit/>
            </a:bodyPr>
            <a:lstStyle/>
            <a:p>
              <a:pPr algn="l"/>
              <a:r>
                <a:rPr lang="en-US" sz="2400" b="1" dirty="0">
                  <a:solidFill>
                    <a:schemeClr val="bg1">
                      <a:lumMod val="50000"/>
                    </a:schemeClr>
                  </a:solidFill>
                  <a:latin typeface="Arial Black" panose="020B0604020202020204" pitchFamily="34" charset="0"/>
                  <a:cs typeface="Arial Black" panose="020B0604020202020204" pitchFamily="34" charset="0"/>
                </a:rPr>
                <a:t>F</a:t>
              </a:r>
            </a:p>
          </p:txBody>
        </p:sp>
      </p:grpSp>
    </p:spTree>
    <p:extLst>
      <p:ext uri="{BB962C8B-B14F-4D97-AF65-F5344CB8AC3E}">
        <p14:creationId xmlns:p14="http://schemas.microsoft.com/office/powerpoint/2010/main" val="37069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572D4EF-4CE9-D8F7-06A5-63EBBDF4165B}"/>
              </a:ext>
            </a:extLst>
          </p:cNvPr>
          <p:cNvSpPr/>
          <p:nvPr/>
        </p:nvSpPr>
        <p:spPr>
          <a:xfrm>
            <a:off x="2951629" y="409856"/>
            <a:ext cx="4948518" cy="5264524"/>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F74BC-3A5C-D7F3-6973-D4ABFEF47550}"/>
              </a:ext>
            </a:extLst>
          </p:cNvPr>
          <p:cNvSpPr>
            <a:spLocks noGrp="1"/>
          </p:cNvSpPr>
          <p:nvPr>
            <p:ph type="title"/>
          </p:nvPr>
        </p:nvSpPr>
        <p:spPr>
          <a:xfrm>
            <a:off x="1553135" y="1716555"/>
            <a:ext cx="4514850" cy="1325563"/>
          </a:xfrm>
        </p:spPr>
        <p:txBody>
          <a:bodyPr>
            <a:normAutofit/>
          </a:bodyPr>
          <a:lstStyle/>
          <a:p>
            <a:pPr algn="r"/>
            <a:r>
              <a:rPr lang="en-US" sz="6700" dirty="0"/>
              <a:t>The Project</a:t>
            </a:r>
            <a:endParaRPr lang="en-US" dirty="0"/>
          </a:p>
        </p:txBody>
      </p:sp>
      <p:sp>
        <p:nvSpPr>
          <p:cNvPr id="3" name="Content Placeholder 2">
            <a:extLst>
              <a:ext uri="{FF2B5EF4-FFF2-40B4-BE49-F238E27FC236}">
                <a16:creationId xmlns:a16="http://schemas.microsoft.com/office/drawing/2014/main" id="{A9F9CCA3-576D-9DBE-788D-4E4F335DAEEE}"/>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19E23BE2-4379-E86F-2826-C21FF85957A0}"/>
              </a:ext>
            </a:extLst>
          </p:cNvPr>
          <p:cNvSpPr>
            <a:spLocks noGrp="1"/>
          </p:cNvSpPr>
          <p:nvPr>
            <p:ph type="sldNum" sz="quarter" idx="12"/>
          </p:nvPr>
        </p:nvSpPr>
        <p:spPr/>
        <p:txBody>
          <a:bodyPr/>
          <a:lstStyle/>
          <a:p>
            <a:fld id="{B9304382-F642-5846-B397-678ADB7FD52A}" type="slidenum">
              <a:rPr lang="en-US" smtClean="0"/>
              <a:t>2</a:t>
            </a:fld>
            <a:endParaRPr lang="en-US"/>
          </a:p>
        </p:txBody>
      </p:sp>
    </p:spTree>
    <p:extLst>
      <p:ext uri="{BB962C8B-B14F-4D97-AF65-F5344CB8AC3E}">
        <p14:creationId xmlns:p14="http://schemas.microsoft.com/office/powerpoint/2010/main" val="405945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inting of a person with long hair&#10;&#10;Description automatically generated">
            <a:extLst>
              <a:ext uri="{FF2B5EF4-FFF2-40B4-BE49-F238E27FC236}">
                <a16:creationId xmlns:a16="http://schemas.microsoft.com/office/drawing/2014/main" id="{FFB80533-DFBB-650D-F09A-C36D9F4996FC}"/>
              </a:ext>
            </a:extLst>
          </p:cNvPr>
          <p:cNvPicPr>
            <a:picLocks noChangeAspect="1"/>
          </p:cNvPicPr>
          <p:nvPr/>
        </p:nvPicPr>
        <p:blipFill>
          <a:blip r:embed="rId2"/>
          <a:stretch>
            <a:fillRect/>
          </a:stretch>
        </p:blipFill>
        <p:spPr>
          <a:xfrm>
            <a:off x="227199" y="898903"/>
            <a:ext cx="1391837" cy="1433592"/>
          </a:xfrm>
          <a:prstGeom prst="rect">
            <a:avLst/>
          </a:prstGeom>
        </p:spPr>
      </p:pic>
      <p:sp>
        <p:nvSpPr>
          <p:cNvPr id="9" name="Rounded Rectangular Callout 8">
            <a:extLst>
              <a:ext uri="{FF2B5EF4-FFF2-40B4-BE49-F238E27FC236}">
                <a16:creationId xmlns:a16="http://schemas.microsoft.com/office/drawing/2014/main" id="{892CD59A-43C5-BBB7-C049-3C105371F935}"/>
              </a:ext>
            </a:extLst>
          </p:cNvPr>
          <p:cNvSpPr/>
          <p:nvPr/>
        </p:nvSpPr>
        <p:spPr>
          <a:xfrm>
            <a:off x="1898543" y="1216616"/>
            <a:ext cx="5397270" cy="4928462"/>
          </a:xfrm>
          <a:prstGeom prst="wedgeRoundRectCallout">
            <a:avLst>
              <a:gd name="adj1" fmla="val -64486"/>
              <a:gd name="adj2" fmla="val -37221"/>
              <a:gd name="adj3" fmla="val 1666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CF309-54A3-1338-41D7-E102A954D9B3}"/>
              </a:ext>
            </a:extLst>
          </p:cNvPr>
          <p:cNvSpPr>
            <a:spLocks noGrp="1"/>
          </p:cNvSpPr>
          <p:nvPr>
            <p:ph type="title"/>
          </p:nvPr>
        </p:nvSpPr>
        <p:spPr>
          <a:xfrm>
            <a:off x="923117" y="194646"/>
            <a:ext cx="6074367" cy="704257"/>
          </a:xfrm>
        </p:spPr>
        <p:txBody>
          <a:bodyPr>
            <a:normAutofit fontScale="90000"/>
          </a:bodyPr>
          <a:lstStyle/>
          <a:p>
            <a:pPr algn="r"/>
            <a:r>
              <a:rPr lang="en-US" dirty="0"/>
              <a:t>Newton’s Reformulation.</a:t>
            </a:r>
            <a:br>
              <a:rPr lang="en-US" sz="3600" dirty="0"/>
            </a:br>
            <a:r>
              <a:rPr lang="en-US" sz="3600" dirty="0"/>
              <a:t>Three Wagers</a:t>
            </a:r>
            <a:endParaRPr lang="en-US" dirty="0"/>
          </a:p>
        </p:txBody>
      </p:sp>
      <p:sp>
        <p:nvSpPr>
          <p:cNvPr id="3" name="Content Placeholder 2">
            <a:extLst>
              <a:ext uri="{FF2B5EF4-FFF2-40B4-BE49-F238E27FC236}">
                <a16:creationId xmlns:a16="http://schemas.microsoft.com/office/drawing/2014/main" id="{4045F912-D5CA-6F2A-38E5-BD6FFF678C6E}"/>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AC8349DA-2915-096A-95A6-584A390F21AA}"/>
              </a:ext>
            </a:extLst>
          </p:cNvPr>
          <p:cNvSpPr>
            <a:spLocks noGrp="1"/>
          </p:cNvSpPr>
          <p:nvPr>
            <p:ph type="sldNum" sz="quarter" idx="12"/>
          </p:nvPr>
        </p:nvSpPr>
        <p:spPr/>
        <p:txBody>
          <a:bodyPr/>
          <a:lstStyle/>
          <a:p>
            <a:fld id="{B9304382-F642-5846-B397-678ADB7FD52A}" type="slidenum">
              <a:rPr lang="en-US" smtClean="0"/>
              <a:t>20</a:t>
            </a:fld>
            <a:endParaRPr lang="en-US"/>
          </a:p>
        </p:txBody>
      </p:sp>
      <p:sp>
        <p:nvSpPr>
          <p:cNvPr id="8" name="TextBox 7">
            <a:extLst>
              <a:ext uri="{FF2B5EF4-FFF2-40B4-BE49-F238E27FC236}">
                <a16:creationId xmlns:a16="http://schemas.microsoft.com/office/drawing/2014/main" id="{0EBE4C85-2CA0-7C91-5DEE-3DFAAD2AD672}"/>
              </a:ext>
            </a:extLst>
          </p:cNvPr>
          <p:cNvSpPr txBox="1"/>
          <p:nvPr/>
        </p:nvSpPr>
        <p:spPr>
          <a:xfrm>
            <a:off x="194697" y="2427855"/>
            <a:ext cx="1456840" cy="461665"/>
          </a:xfrm>
          <a:prstGeom prst="rect">
            <a:avLst/>
          </a:prstGeom>
          <a:noFill/>
        </p:spPr>
        <p:txBody>
          <a:bodyPr wrap="square" rtlCol="0">
            <a:spAutoFit/>
          </a:bodyPr>
          <a:lstStyle/>
          <a:p>
            <a:pPr algn="l"/>
            <a:r>
              <a:rPr lang="en-US" sz="1200" dirty="0">
                <a:latin typeface="Times New Roman" panose="02020603050405020304" pitchFamily="18" charset="0"/>
                <a:cs typeface="Times New Roman" panose="02020603050405020304" pitchFamily="18" charset="0"/>
              </a:rPr>
              <a:t>Newton to Pepys, December 16, 1693</a:t>
            </a:r>
          </a:p>
        </p:txBody>
      </p:sp>
      <p:grpSp>
        <p:nvGrpSpPr>
          <p:cNvPr id="20" name="Group 19">
            <a:extLst>
              <a:ext uri="{FF2B5EF4-FFF2-40B4-BE49-F238E27FC236}">
                <a16:creationId xmlns:a16="http://schemas.microsoft.com/office/drawing/2014/main" id="{A1852BF8-6442-916A-847D-509626E95794}"/>
              </a:ext>
            </a:extLst>
          </p:cNvPr>
          <p:cNvGrpSpPr/>
          <p:nvPr/>
        </p:nvGrpSpPr>
        <p:grpSpPr>
          <a:xfrm>
            <a:off x="2314612" y="1309607"/>
            <a:ext cx="5799605" cy="1107996"/>
            <a:chOff x="2314612" y="1309607"/>
            <a:chExt cx="5799605" cy="1107996"/>
          </a:xfrm>
        </p:grpSpPr>
        <p:sp>
          <p:nvSpPr>
            <p:cNvPr id="5" name="TextBox 4">
              <a:extLst>
                <a:ext uri="{FF2B5EF4-FFF2-40B4-BE49-F238E27FC236}">
                  <a16:creationId xmlns:a16="http://schemas.microsoft.com/office/drawing/2014/main" id="{E170794C-AF83-B1FA-33FD-AE41547C6995}"/>
                </a:ext>
              </a:extLst>
            </p:cNvPr>
            <p:cNvSpPr txBox="1"/>
            <p:nvPr/>
          </p:nvSpPr>
          <p:spPr>
            <a:xfrm>
              <a:off x="2314612" y="1309607"/>
              <a:ext cx="4770470" cy="1107996"/>
            </a:xfrm>
            <a:prstGeom prst="rect">
              <a:avLst/>
            </a:prstGeom>
            <a:noFill/>
          </p:spPr>
          <p:txBody>
            <a:bodyPr wrap="square" rtlCol="0">
              <a:spAutoFit/>
            </a:bodyPr>
            <a:lstStyle/>
            <a:p>
              <a:pPr marL="460375" algn="l"/>
              <a:r>
                <a:rPr lang="en-US" sz="2400"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hath six dice in a box, with which he is to fling at least one six, for a wager laid with </a:t>
              </a:r>
              <a:r>
                <a:rPr lang="en-US" sz="2400"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pic>
          <p:nvPicPr>
            <p:cNvPr id="11" name="Picture 10" descr="A person in a hat behind bars&#10;&#10;Description automatically generated">
              <a:extLst>
                <a:ext uri="{FF2B5EF4-FFF2-40B4-BE49-F238E27FC236}">
                  <a16:creationId xmlns:a16="http://schemas.microsoft.com/office/drawing/2014/main" id="{EDB36997-FDBB-4193-A06E-7F81E5DB878C}"/>
                </a:ext>
              </a:extLst>
            </p:cNvPr>
            <p:cNvPicPr>
              <a:picLocks noChangeAspect="1"/>
            </p:cNvPicPr>
            <p:nvPr/>
          </p:nvPicPr>
          <p:blipFill>
            <a:blip r:embed="rId3"/>
            <a:stretch>
              <a:fillRect/>
            </a:stretch>
          </p:blipFill>
          <p:spPr>
            <a:xfrm>
              <a:off x="7052582" y="1429718"/>
              <a:ext cx="1061635" cy="705174"/>
            </a:xfrm>
            <a:prstGeom prst="rect">
              <a:avLst/>
            </a:prstGeom>
          </p:spPr>
        </p:pic>
      </p:grpSp>
      <p:grpSp>
        <p:nvGrpSpPr>
          <p:cNvPr id="18" name="Group 17">
            <a:extLst>
              <a:ext uri="{FF2B5EF4-FFF2-40B4-BE49-F238E27FC236}">
                <a16:creationId xmlns:a16="http://schemas.microsoft.com/office/drawing/2014/main" id="{35169DA8-AFFB-8D1B-75A3-C33ACDBEF86D}"/>
              </a:ext>
            </a:extLst>
          </p:cNvPr>
          <p:cNvGrpSpPr/>
          <p:nvPr/>
        </p:nvGrpSpPr>
        <p:grpSpPr>
          <a:xfrm>
            <a:off x="2282111" y="2458416"/>
            <a:ext cx="5868482" cy="1107996"/>
            <a:chOff x="2282111" y="2458416"/>
            <a:chExt cx="5868482" cy="1107996"/>
          </a:xfrm>
        </p:grpSpPr>
        <p:pic>
          <p:nvPicPr>
            <p:cNvPr id="13" name="Picture 12" descr="A person in a hat behind bars&#10;&#10;Description automatically generated">
              <a:extLst>
                <a:ext uri="{FF2B5EF4-FFF2-40B4-BE49-F238E27FC236}">
                  <a16:creationId xmlns:a16="http://schemas.microsoft.com/office/drawing/2014/main" id="{719E3A7A-D925-C833-56D4-17A03E4AFB4B}"/>
                </a:ext>
              </a:extLst>
            </p:cNvPr>
            <p:cNvPicPr>
              <a:picLocks noChangeAspect="1"/>
            </p:cNvPicPr>
            <p:nvPr/>
          </p:nvPicPr>
          <p:blipFill>
            <a:blip r:embed="rId4"/>
            <a:stretch>
              <a:fillRect/>
            </a:stretch>
          </p:blipFill>
          <p:spPr>
            <a:xfrm>
              <a:off x="7088957" y="2564460"/>
              <a:ext cx="1061636" cy="705174"/>
            </a:xfrm>
            <a:prstGeom prst="rect">
              <a:avLst/>
            </a:prstGeom>
          </p:spPr>
        </p:pic>
        <p:sp>
          <p:nvSpPr>
            <p:cNvPr id="16" name="TextBox 15">
              <a:extLst>
                <a:ext uri="{FF2B5EF4-FFF2-40B4-BE49-F238E27FC236}">
                  <a16:creationId xmlns:a16="http://schemas.microsoft.com/office/drawing/2014/main" id="{C4BF5151-2039-6277-63F4-8EDEBE5F981C}"/>
                </a:ext>
              </a:extLst>
            </p:cNvPr>
            <p:cNvSpPr txBox="1"/>
            <p:nvPr/>
          </p:nvSpPr>
          <p:spPr>
            <a:xfrm>
              <a:off x="2282111" y="2458416"/>
              <a:ext cx="4770470" cy="1107996"/>
            </a:xfrm>
            <a:prstGeom prst="rect">
              <a:avLst/>
            </a:prstGeom>
            <a:noFill/>
          </p:spPr>
          <p:txBody>
            <a:bodyPr wrap="square" rtlCol="0">
              <a:spAutoFit/>
            </a:bodyPr>
            <a:lstStyle/>
            <a:p>
              <a:pPr marL="460375" algn="l"/>
              <a:r>
                <a:rPr lang="en-US" sz="2400" i="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hath twelve dice in another box, with which he is to fling at least two sixes, for a wager laid with </a:t>
              </a:r>
              <a:r>
                <a:rPr lang="en-US" sz="2400"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65DBA00A-0537-84B5-AC33-5CB156AC8894}"/>
              </a:ext>
            </a:extLst>
          </p:cNvPr>
          <p:cNvGrpSpPr/>
          <p:nvPr/>
        </p:nvGrpSpPr>
        <p:grpSpPr>
          <a:xfrm>
            <a:off x="2211943" y="3649261"/>
            <a:ext cx="5902274" cy="2123658"/>
            <a:chOff x="2211943" y="3649261"/>
            <a:chExt cx="5902274" cy="2123658"/>
          </a:xfrm>
        </p:grpSpPr>
        <p:pic>
          <p:nvPicPr>
            <p:cNvPr id="15" name="Picture 14" descr="A person in a hat behind bars&#10;&#10;Description automatically generated">
              <a:extLst>
                <a:ext uri="{FF2B5EF4-FFF2-40B4-BE49-F238E27FC236}">
                  <a16:creationId xmlns:a16="http://schemas.microsoft.com/office/drawing/2014/main" id="{E6597F44-040C-62A3-2510-B737A8DA9E5C}"/>
                </a:ext>
              </a:extLst>
            </p:cNvPr>
            <p:cNvPicPr>
              <a:picLocks noChangeAspect="1"/>
            </p:cNvPicPr>
            <p:nvPr/>
          </p:nvPicPr>
          <p:blipFill>
            <a:blip r:embed="rId5"/>
            <a:stretch>
              <a:fillRect/>
            </a:stretch>
          </p:blipFill>
          <p:spPr>
            <a:xfrm>
              <a:off x="7052581" y="3773703"/>
              <a:ext cx="1061636" cy="705174"/>
            </a:xfrm>
            <a:prstGeom prst="rect">
              <a:avLst/>
            </a:prstGeom>
          </p:spPr>
        </p:pic>
        <p:sp>
          <p:nvSpPr>
            <p:cNvPr id="17" name="TextBox 16">
              <a:extLst>
                <a:ext uri="{FF2B5EF4-FFF2-40B4-BE49-F238E27FC236}">
                  <a16:creationId xmlns:a16="http://schemas.microsoft.com/office/drawing/2014/main" id="{B617D572-90ED-0E98-EF66-A12D4955F55E}"/>
                </a:ext>
              </a:extLst>
            </p:cNvPr>
            <p:cNvSpPr txBox="1"/>
            <p:nvPr/>
          </p:nvSpPr>
          <p:spPr>
            <a:xfrm>
              <a:off x="2211943" y="3649261"/>
              <a:ext cx="4770470" cy="2123658"/>
            </a:xfrm>
            <a:prstGeom prst="rect">
              <a:avLst/>
            </a:prstGeom>
            <a:noFill/>
          </p:spPr>
          <p:txBody>
            <a:bodyPr wrap="square" rtlCol="0">
              <a:spAutoFit/>
            </a:bodyPr>
            <a:lstStyle/>
            <a:p>
              <a:pPr marL="460375" algn="l"/>
              <a:r>
                <a:rPr lang="en-US" sz="2400" i="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hath eighteen dice in another box, with which he is to fling at least three sixes, for a wager laid with </a:t>
              </a:r>
              <a:r>
                <a:rPr lang="en-US" sz="2400"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t>
              </a:r>
            </a:p>
            <a:p>
              <a:pPr marL="460375" algn="l"/>
              <a:endParaRPr lang="en-US" dirty="0">
                <a:latin typeface="Times New Roman" panose="02020603050405020304" pitchFamily="18" charset="0"/>
                <a:cs typeface="Times New Roman" panose="02020603050405020304" pitchFamily="18" charset="0"/>
              </a:endParaRPr>
            </a:p>
            <a:p>
              <a:pPr algn="l"/>
              <a:r>
                <a:rPr lang="en-US" sz="1600" dirty="0">
                  <a:latin typeface="Times New Roman" panose="02020603050405020304" pitchFamily="18" charset="0"/>
                  <a:cs typeface="Times New Roman" panose="02020603050405020304" pitchFamily="18" charset="0"/>
                </a:rPr>
                <a:t>The stakes of R, S, &amp; T, are equal; what ought A, B, &amp; C to stake, that the parties may play upon equal advantage?</a:t>
              </a:r>
            </a:p>
          </p:txBody>
        </p:sp>
      </p:grpSp>
    </p:spTree>
    <p:extLst>
      <p:ext uri="{BB962C8B-B14F-4D97-AF65-F5344CB8AC3E}">
        <p14:creationId xmlns:p14="http://schemas.microsoft.com/office/powerpoint/2010/main" val="33507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xplosion 2 40">
            <a:extLst>
              <a:ext uri="{FF2B5EF4-FFF2-40B4-BE49-F238E27FC236}">
                <a16:creationId xmlns:a16="http://schemas.microsoft.com/office/drawing/2014/main" id="{AD2D20C1-D326-A942-CB06-ADDFDAD0769F}"/>
              </a:ext>
            </a:extLst>
          </p:cNvPr>
          <p:cNvSpPr/>
          <p:nvPr/>
        </p:nvSpPr>
        <p:spPr>
          <a:xfrm rot="1473593">
            <a:off x="4776055" y="376764"/>
            <a:ext cx="3891395" cy="3081683"/>
          </a:xfrm>
          <a:prstGeom prst="irregularSeal2">
            <a:avLst/>
          </a:prstGeom>
          <a:solidFill>
            <a:srgbClr val="FFDC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F725E-316E-9221-7AE1-77066AEF10CC}"/>
              </a:ext>
            </a:extLst>
          </p:cNvPr>
          <p:cNvSpPr>
            <a:spLocks noGrp="1"/>
          </p:cNvSpPr>
          <p:nvPr>
            <p:ph type="title"/>
          </p:nvPr>
        </p:nvSpPr>
        <p:spPr>
          <a:xfrm>
            <a:off x="412589" y="349232"/>
            <a:ext cx="4487402" cy="634515"/>
          </a:xfrm>
        </p:spPr>
        <p:txBody>
          <a:bodyPr>
            <a:normAutofit fontScale="90000"/>
          </a:bodyPr>
          <a:lstStyle/>
          <a:p>
            <a:r>
              <a:rPr lang="en-US" dirty="0"/>
              <a:t>Newton’s Analysis</a:t>
            </a:r>
          </a:p>
        </p:txBody>
      </p:sp>
      <p:sp>
        <p:nvSpPr>
          <p:cNvPr id="3" name="Content Placeholder 2">
            <a:extLst>
              <a:ext uri="{FF2B5EF4-FFF2-40B4-BE49-F238E27FC236}">
                <a16:creationId xmlns:a16="http://schemas.microsoft.com/office/drawing/2014/main" id="{83256C1D-D372-B38C-77C9-AC6972830CEF}"/>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C2B89FFF-65C6-3021-4273-DCB85C5C330E}"/>
              </a:ext>
            </a:extLst>
          </p:cNvPr>
          <p:cNvSpPr>
            <a:spLocks noGrp="1"/>
          </p:cNvSpPr>
          <p:nvPr>
            <p:ph type="sldNum" sz="quarter" idx="12"/>
          </p:nvPr>
        </p:nvSpPr>
        <p:spPr/>
        <p:txBody>
          <a:bodyPr/>
          <a:lstStyle/>
          <a:p>
            <a:fld id="{B9304382-F642-5846-B397-678ADB7FD52A}" type="slidenum">
              <a:rPr lang="en-US" smtClean="0"/>
              <a:t>21</a:t>
            </a:fld>
            <a:endParaRPr lang="en-US"/>
          </a:p>
        </p:txBody>
      </p:sp>
      <p:sp>
        <p:nvSpPr>
          <p:cNvPr id="5" name="TextBox 4">
            <a:extLst>
              <a:ext uri="{FF2B5EF4-FFF2-40B4-BE49-F238E27FC236}">
                <a16:creationId xmlns:a16="http://schemas.microsoft.com/office/drawing/2014/main" id="{CDD1A62C-1F59-7087-C4BE-FD9876E8C274}"/>
              </a:ext>
            </a:extLst>
          </p:cNvPr>
          <p:cNvSpPr txBox="1"/>
          <p:nvPr/>
        </p:nvSpPr>
        <p:spPr>
          <a:xfrm>
            <a:off x="1099267" y="1368843"/>
            <a:ext cx="1653017" cy="830997"/>
          </a:xfrm>
          <a:prstGeom prst="rect">
            <a:avLst/>
          </a:prstGeom>
          <a:noFill/>
        </p:spPr>
        <p:txBody>
          <a:bodyPr wrap="none" rtlCol="0">
            <a:spAutoFit/>
          </a:bodyPr>
          <a:lstStyle/>
          <a:p>
            <a:pPr algn="r"/>
            <a:r>
              <a:rPr lang="en-US" sz="2400" dirty="0">
                <a:latin typeface="Times New Roman" panose="02020603050405020304" pitchFamily="18" charset="0"/>
                <a:cs typeface="Times New Roman" panose="02020603050405020304" pitchFamily="18" charset="0"/>
              </a:rPr>
              <a:t>At least one</a:t>
            </a:r>
          </a:p>
          <a:p>
            <a:pPr algn="r"/>
            <a:r>
              <a:rPr lang="en-US" sz="2400" dirty="0">
                <a:latin typeface="Times New Roman" panose="02020603050405020304" pitchFamily="18" charset="0"/>
                <a:cs typeface="Times New Roman" panose="02020603050405020304" pitchFamily="18" charset="0"/>
              </a:rPr>
              <a:t>in 6 casts</a:t>
            </a:r>
          </a:p>
        </p:txBody>
      </p:sp>
      <p:sp>
        <p:nvSpPr>
          <p:cNvPr id="6" name="TextBox 5">
            <a:extLst>
              <a:ext uri="{FF2B5EF4-FFF2-40B4-BE49-F238E27FC236}">
                <a16:creationId xmlns:a16="http://schemas.microsoft.com/office/drawing/2014/main" id="{950AD8FC-727E-C091-9392-1C93377C106C}"/>
              </a:ext>
            </a:extLst>
          </p:cNvPr>
          <p:cNvSpPr txBox="1"/>
          <p:nvPr/>
        </p:nvSpPr>
        <p:spPr>
          <a:xfrm>
            <a:off x="677013" y="2992933"/>
            <a:ext cx="1670650" cy="830997"/>
          </a:xfrm>
          <a:prstGeom prst="rect">
            <a:avLst/>
          </a:prstGeom>
          <a:noFill/>
        </p:spPr>
        <p:txBody>
          <a:bodyPr wrap="none" rtlCol="0">
            <a:spAutoFit/>
          </a:bodyPr>
          <a:lstStyle/>
          <a:p>
            <a:pPr algn="r"/>
            <a:r>
              <a:rPr lang="en-US" sz="2400" dirty="0">
                <a:latin typeface="Times New Roman" panose="02020603050405020304" pitchFamily="18" charset="0"/>
                <a:cs typeface="Times New Roman" panose="02020603050405020304" pitchFamily="18" charset="0"/>
              </a:rPr>
              <a:t>At least two</a:t>
            </a:r>
          </a:p>
          <a:p>
            <a:pPr algn="r"/>
            <a:r>
              <a:rPr lang="en-US" sz="2400" dirty="0">
                <a:latin typeface="Times New Roman" panose="02020603050405020304" pitchFamily="18" charset="0"/>
                <a:cs typeface="Times New Roman" panose="02020603050405020304" pitchFamily="18" charset="0"/>
              </a:rPr>
              <a:t>in 12 casts</a:t>
            </a:r>
          </a:p>
        </p:txBody>
      </p:sp>
      <p:sp>
        <p:nvSpPr>
          <p:cNvPr id="7" name="TextBox 6">
            <a:extLst>
              <a:ext uri="{FF2B5EF4-FFF2-40B4-BE49-F238E27FC236}">
                <a16:creationId xmlns:a16="http://schemas.microsoft.com/office/drawing/2014/main" id="{11EA0562-5A74-4F83-111D-2E7A1EF5D37D}"/>
              </a:ext>
            </a:extLst>
          </p:cNvPr>
          <p:cNvSpPr txBox="1"/>
          <p:nvPr/>
        </p:nvSpPr>
        <p:spPr>
          <a:xfrm>
            <a:off x="243118" y="4734733"/>
            <a:ext cx="1822935" cy="830997"/>
          </a:xfrm>
          <a:prstGeom prst="rect">
            <a:avLst/>
          </a:prstGeom>
          <a:noFill/>
        </p:spPr>
        <p:txBody>
          <a:bodyPr wrap="none" rtlCol="0">
            <a:spAutoFit/>
          </a:bodyPr>
          <a:lstStyle/>
          <a:p>
            <a:pPr algn="r"/>
            <a:r>
              <a:rPr lang="en-US" sz="2400" dirty="0">
                <a:latin typeface="Times New Roman" panose="02020603050405020304" pitchFamily="18" charset="0"/>
                <a:cs typeface="Times New Roman" panose="02020603050405020304" pitchFamily="18" charset="0"/>
              </a:rPr>
              <a:t>At least three</a:t>
            </a:r>
          </a:p>
          <a:p>
            <a:pPr algn="r"/>
            <a:r>
              <a:rPr lang="en-US" sz="2400" dirty="0">
                <a:latin typeface="Times New Roman" panose="02020603050405020304" pitchFamily="18" charset="0"/>
                <a:cs typeface="Times New Roman" panose="02020603050405020304" pitchFamily="18" charset="0"/>
              </a:rPr>
              <a:t>in 18 casts</a:t>
            </a:r>
          </a:p>
        </p:txBody>
      </p:sp>
      <p:pic>
        <p:nvPicPr>
          <p:cNvPr id="11" name="Graphic 10">
            <a:extLst>
              <a:ext uri="{FF2B5EF4-FFF2-40B4-BE49-F238E27FC236}">
                <a16:creationId xmlns:a16="http://schemas.microsoft.com/office/drawing/2014/main" id="{48F7913F-7B33-3F5A-D31E-8B925ED8F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7651" y="1470070"/>
            <a:ext cx="314271" cy="314271"/>
          </a:xfrm>
          <a:prstGeom prst="rect">
            <a:avLst/>
          </a:prstGeom>
        </p:spPr>
      </p:pic>
      <p:pic>
        <p:nvPicPr>
          <p:cNvPr id="12" name="Graphic 11">
            <a:extLst>
              <a:ext uri="{FF2B5EF4-FFF2-40B4-BE49-F238E27FC236}">
                <a16:creationId xmlns:a16="http://schemas.microsoft.com/office/drawing/2014/main" id="{9BDF1C11-1FA2-E96D-CCE7-1FB52E417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59892" y="3087527"/>
            <a:ext cx="314271" cy="314271"/>
          </a:xfrm>
          <a:prstGeom prst="rect">
            <a:avLst/>
          </a:prstGeom>
        </p:spPr>
      </p:pic>
      <p:pic>
        <p:nvPicPr>
          <p:cNvPr id="13" name="Graphic 12">
            <a:extLst>
              <a:ext uri="{FF2B5EF4-FFF2-40B4-BE49-F238E27FC236}">
                <a16:creationId xmlns:a16="http://schemas.microsoft.com/office/drawing/2014/main" id="{A040F642-2C80-0496-C1EE-58A58E8BEF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1852" y="3087527"/>
            <a:ext cx="314271" cy="314271"/>
          </a:xfrm>
          <a:prstGeom prst="rect">
            <a:avLst/>
          </a:prstGeom>
        </p:spPr>
      </p:pic>
      <p:pic>
        <p:nvPicPr>
          <p:cNvPr id="14" name="Graphic 13">
            <a:extLst>
              <a:ext uri="{FF2B5EF4-FFF2-40B4-BE49-F238E27FC236}">
                <a16:creationId xmlns:a16="http://schemas.microsoft.com/office/drawing/2014/main" id="{768986DF-FAF8-CB9C-38DA-518CF71054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6053" y="4800052"/>
            <a:ext cx="314271" cy="314271"/>
          </a:xfrm>
          <a:prstGeom prst="rect">
            <a:avLst/>
          </a:prstGeom>
        </p:spPr>
      </p:pic>
      <p:pic>
        <p:nvPicPr>
          <p:cNvPr id="15" name="Graphic 14">
            <a:extLst>
              <a:ext uri="{FF2B5EF4-FFF2-40B4-BE49-F238E27FC236}">
                <a16:creationId xmlns:a16="http://schemas.microsoft.com/office/drawing/2014/main" id="{05AB8794-01AE-EA6E-F7E4-0DB3D7404A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38013" y="4800052"/>
            <a:ext cx="314271" cy="314271"/>
          </a:xfrm>
          <a:prstGeom prst="rect">
            <a:avLst/>
          </a:prstGeom>
        </p:spPr>
      </p:pic>
      <p:pic>
        <p:nvPicPr>
          <p:cNvPr id="16" name="Graphic 15">
            <a:extLst>
              <a:ext uri="{FF2B5EF4-FFF2-40B4-BE49-F238E27FC236}">
                <a16:creationId xmlns:a16="http://schemas.microsoft.com/office/drawing/2014/main" id="{2B39A654-0CF8-6BD8-4052-8FB881E6FC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4474" y="4800052"/>
            <a:ext cx="314271" cy="314271"/>
          </a:xfrm>
          <a:prstGeom prst="rect">
            <a:avLst/>
          </a:prstGeom>
        </p:spPr>
      </p:pic>
      <p:sp>
        <p:nvSpPr>
          <p:cNvPr id="8" name="TextBox 7">
            <a:extLst>
              <a:ext uri="{FF2B5EF4-FFF2-40B4-BE49-F238E27FC236}">
                <a16:creationId xmlns:a16="http://schemas.microsoft.com/office/drawing/2014/main" id="{32372CAE-72B3-7159-BBD0-FE592DEA881D}"/>
              </a:ext>
            </a:extLst>
          </p:cNvPr>
          <p:cNvSpPr txBox="1"/>
          <p:nvPr/>
        </p:nvSpPr>
        <p:spPr>
          <a:xfrm>
            <a:off x="5647240" y="378967"/>
            <a:ext cx="1729961"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Fair wager</a:t>
            </a:r>
          </a:p>
        </p:txBody>
      </p:sp>
      <p:grpSp>
        <p:nvGrpSpPr>
          <p:cNvPr id="29" name="Group 28">
            <a:extLst>
              <a:ext uri="{FF2B5EF4-FFF2-40B4-BE49-F238E27FC236}">
                <a16:creationId xmlns:a16="http://schemas.microsoft.com/office/drawing/2014/main" id="{9F2398D5-6A2A-E88E-A78B-AEE83644ADA7}"/>
              </a:ext>
            </a:extLst>
          </p:cNvPr>
          <p:cNvGrpSpPr/>
          <p:nvPr/>
        </p:nvGrpSpPr>
        <p:grpSpPr>
          <a:xfrm>
            <a:off x="3610948" y="1138010"/>
            <a:ext cx="3863363" cy="735036"/>
            <a:chOff x="3610948" y="1138010"/>
            <a:chExt cx="3863363" cy="735036"/>
          </a:xfrm>
        </p:grpSpPr>
        <p:sp>
          <p:nvSpPr>
            <p:cNvPr id="34" name="Right Arrow 33">
              <a:extLst>
                <a:ext uri="{FF2B5EF4-FFF2-40B4-BE49-F238E27FC236}">
                  <a16:creationId xmlns:a16="http://schemas.microsoft.com/office/drawing/2014/main" id="{BF111D4E-8351-7E35-204C-7FBE61196F85}"/>
                </a:ext>
              </a:extLst>
            </p:cNvPr>
            <p:cNvSpPr/>
            <p:nvPr/>
          </p:nvSpPr>
          <p:spPr>
            <a:xfrm>
              <a:off x="3610948" y="1405424"/>
              <a:ext cx="976393" cy="467622"/>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FBD990-F1CD-89B5-1073-560907DBF98C}"/>
                </a:ext>
              </a:extLst>
            </p:cNvPr>
            <p:cNvSpPr txBox="1"/>
            <p:nvPr/>
          </p:nvSpPr>
          <p:spPr>
            <a:xfrm>
              <a:off x="5659134" y="1138010"/>
              <a:ext cx="1815177" cy="707886"/>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A stakes 31,031</a:t>
              </a:r>
            </a:p>
            <a:p>
              <a:pPr algn="ctr"/>
              <a:r>
                <a:rPr lang="en-US" sz="2000" dirty="0">
                  <a:latin typeface="Times New Roman" panose="02020603050405020304" pitchFamily="18" charset="0"/>
                  <a:cs typeface="Times New Roman" panose="02020603050405020304" pitchFamily="18" charset="0"/>
                </a:rPr>
                <a:t>to R’s 15,625</a:t>
              </a:r>
            </a:p>
          </p:txBody>
        </p:sp>
      </p:grpSp>
      <p:grpSp>
        <p:nvGrpSpPr>
          <p:cNvPr id="33" name="Group 32">
            <a:extLst>
              <a:ext uri="{FF2B5EF4-FFF2-40B4-BE49-F238E27FC236}">
                <a16:creationId xmlns:a16="http://schemas.microsoft.com/office/drawing/2014/main" id="{769A1504-6C5B-21DF-B0DA-2DA57EB3D03E}"/>
              </a:ext>
            </a:extLst>
          </p:cNvPr>
          <p:cNvGrpSpPr/>
          <p:nvPr/>
        </p:nvGrpSpPr>
        <p:grpSpPr>
          <a:xfrm>
            <a:off x="3610948" y="2989786"/>
            <a:ext cx="4243210" cy="707886"/>
            <a:chOff x="3610948" y="2989786"/>
            <a:chExt cx="4243210" cy="707886"/>
          </a:xfrm>
        </p:grpSpPr>
        <p:sp>
          <p:nvSpPr>
            <p:cNvPr id="35" name="Right Arrow 34">
              <a:extLst>
                <a:ext uri="{FF2B5EF4-FFF2-40B4-BE49-F238E27FC236}">
                  <a16:creationId xmlns:a16="http://schemas.microsoft.com/office/drawing/2014/main" id="{1448B494-2374-E5B0-BB9D-B845A59A3263}"/>
                </a:ext>
              </a:extLst>
            </p:cNvPr>
            <p:cNvSpPr/>
            <p:nvPr/>
          </p:nvSpPr>
          <p:spPr>
            <a:xfrm>
              <a:off x="3610948" y="3055992"/>
              <a:ext cx="976393" cy="467622"/>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A1506DE-DFA1-7A4A-B1D4-648E82180C43}"/>
                </a:ext>
              </a:extLst>
            </p:cNvPr>
            <p:cNvSpPr txBox="1"/>
            <p:nvPr/>
          </p:nvSpPr>
          <p:spPr>
            <a:xfrm>
              <a:off x="5279286" y="2989786"/>
              <a:ext cx="2574872"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B stakes 1,346,704,211</a:t>
              </a:r>
            </a:p>
            <a:p>
              <a:pPr algn="ctr"/>
              <a:r>
                <a:rPr lang="en-US" sz="2000" dirty="0">
                  <a:latin typeface="Times New Roman" panose="02020603050405020304" pitchFamily="18" charset="0"/>
                  <a:cs typeface="Times New Roman" panose="02020603050405020304" pitchFamily="18" charset="0"/>
                </a:rPr>
                <a:t>to S’s 830,078,125</a:t>
              </a:r>
            </a:p>
          </p:txBody>
        </p:sp>
      </p:grpSp>
      <p:grpSp>
        <p:nvGrpSpPr>
          <p:cNvPr id="40" name="Group 39">
            <a:extLst>
              <a:ext uri="{FF2B5EF4-FFF2-40B4-BE49-F238E27FC236}">
                <a16:creationId xmlns:a16="http://schemas.microsoft.com/office/drawing/2014/main" id="{11B8AD07-EE50-8D49-584B-9213BB6C93A5}"/>
              </a:ext>
            </a:extLst>
          </p:cNvPr>
          <p:cNvGrpSpPr/>
          <p:nvPr/>
        </p:nvGrpSpPr>
        <p:grpSpPr>
          <a:xfrm>
            <a:off x="3610948" y="4734733"/>
            <a:ext cx="3875257" cy="470449"/>
            <a:chOff x="3610948" y="4734733"/>
            <a:chExt cx="3875257" cy="470449"/>
          </a:xfrm>
        </p:grpSpPr>
        <p:sp>
          <p:nvSpPr>
            <p:cNvPr id="36" name="Right Arrow 35">
              <a:extLst>
                <a:ext uri="{FF2B5EF4-FFF2-40B4-BE49-F238E27FC236}">
                  <a16:creationId xmlns:a16="http://schemas.microsoft.com/office/drawing/2014/main" id="{2CCE20B3-B096-757C-1C00-7EDE52C688F0}"/>
                </a:ext>
              </a:extLst>
            </p:cNvPr>
            <p:cNvSpPr/>
            <p:nvPr/>
          </p:nvSpPr>
          <p:spPr>
            <a:xfrm>
              <a:off x="3610948" y="4737560"/>
              <a:ext cx="976393" cy="467622"/>
            </a:xfrm>
            <a:prstGeom prst="right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EB241B2-5BC2-ECB0-D489-97AE1DDF2280}"/>
                </a:ext>
              </a:extLst>
            </p:cNvPr>
            <p:cNvSpPr txBox="1"/>
            <p:nvPr/>
          </p:nvSpPr>
          <p:spPr>
            <a:xfrm>
              <a:off x="5647240" y="4734733"/>
              <a:ext cx="1838965"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(numbers too big)</a:t>
              </a:r>
            </a:p>
          </p:txBody>
        </p:sp>
      </p:grpSp>
      <p:sp>
        <p:nvSpPr>
          <p:cNvPr id="24" name="TextBox 23">
            <a:extLst>
              <a:ext uri="{FF2B5EF4-FFF2-40B4-BE49-F238E27FC236}">
                <a16:creationId xmlns:a16="http://schemas.microsoft.com/office/drawing/2014/main" id="{B6BFA453-1324-5104-E5A8-0D7A9B89A065}"/>
              </a:ext>
            </a:extLst>
          </p:cNvPr>
          <p:cNvSpPr txBox="1"/>
          <p:nvPr/>
        </p:nvSpPr>
        <p:spPr>
          <a:xfrm>
            <a:off x="4895303" y="1766750"/>
            <a:ext cx="3342838" cy="707886"/>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A stakes 665l. 2s. 1/2d.</a:t>
            </a:r>
          </a:p>
          <a:p>
            <a:pPr algn="l"/>
            <a:r>
              <a:rPr lang="en-US" sz="2000" dirty="0">
                <a:latin typeface="Times New Roman" panose="02020603050405020304" pitchFamily="18" charset="0"/>
                <a:cs typeface="Times New Roman" panose="02020603050405020304" pitchFamily="18" charset="0"/>
              </a:rPr>
              <a:t>to R’s (1,000l - 665l. 2s. 1/2d.)</a:t>
            </a:r>
          </a:p>
        </p:txBody>
      </p:sp>
      <p:sp>
        <p:nvSpPr>
          <p:cNvPr id="25" name="TextBox 24">
            <a:extLst>
              <a:ext uri="{FF2B5EF4-FFF2-40B4-BE49-F238E27FC236}">
                <a16:creationId xmlns:a16="http://schemas.microsoft.com/office/drawing/2014/main" id="{CF125413-46B4-A243-B9E5-9A60B2C4BEBC}"/>
              </a:ext>
            </a:extLst>
          </p:cNvPr>
          <p:cNvSpPr txBox="1"/>
          <p:nvPr/>
        </p:nvSpPr>
        <p:spPr>
          <a:xfrm>
            <a:off x="4944996" y="3675066"/>
            <a:ext cx="3243452" cy="707886"/>
          </a:xfrm>
          <a:prstGeom prst="rect">
            <a:avLst/>
          </a:prstGeom>
          <a:noFill/>
        </p:spPr>
        <p:txBody>
          <a:bodyPr wrap="none" rtlCol="0">
            <a:spAutoFit/>
          </a:bodyPr>
          <a:lstStyle/>
          <a:p>
            <a:pPr algn="l"/>
            <a:r>
              <a:rPr lang="en-US" sz="2000" dirty="0">
                <a:latin typeface="Times New Roman" panose="02020603050405020304" pitchFamily="18" charset="0"/>
                <a:cs typeface="Times New Roman" panose="02020603050405020304" pitchFamily="18" charset="0"/>
              </a:rPr>
              <a:t>B stakes 618l. 13s. 4d.</a:t>
            </a:r>
          </a:p>
          <a:p>
            <a:pPr algn="l"/>
            <a:r>
              <a:rPr lang="en-US" sz="2000" dirty="0">
                <a:latin typeface="Times New Roman" panose="02020603050405020304" pitchFamily="18" charset="0"/>
                <a:cs typeface="Times New Roman" panose="02020603050405020304" pitchFamily="18" charset="0"/>
              </a:rPr>
              <a:t>to S’s (1,000l - 618l. 13s. 4d.)</a:t>
            </a:r>
          </a:p>
        </p:txBody>
      </p:sp>
    </p:spTree>
    <p:extLst>
      <p:ext uri="{BB962C8B-B14F-4D97-AF65-F5344CB8AC3E}">
        <p14:creationId xmlns:p14="http://schemas.microsoft.com/office/powerpoint/2010/main" val="92588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A59A531-0C8C-7E40-1A93-FCA80531597D}"/>
              </a:ext>
            </a:extLst>
          </p:cNvPr>
          <p:cNvSpPr/>
          <p:nvPr/>
        </p:nvSpPr>
        <p:spPr>
          <a:xfrm>
            <a:off x="65329" y="956063"/>
            <a:ext cx="8912777" cy="3766063"/>
          </a:xfrm>
          <a:custGeom>
            <a:avLst/>
            <a:gdLst>
              <a:gd name="connsiteX0" fmla="*/ 50800 w 8619066"/>
              <a:gd name="connsiteY0" fmla="*/ 0 h 2065867"/>
              <a:gd name="connsiteX1" fmla="*/ 8619066 w 8619066"/>
              <a:gd name="connsiteY1" fmla="*/ 135467 h 2065867"/>
              <a:gd name="connsiteX2" fmla="*/ 8593666 w 8619066"/>
              <a:gd name="connsiteY2" fmla="*/ 287867 h 2065867"/>
              <a:gd name="connsiteX3" fmla="*/ 8585200 w 8619066"/>
              <a:gd name="connsiteY3" fmla="*/ 397933 h 2065867"/>
              <a:gd name="connsiteX4" fmla="*/ 8432800 w 8619066"/>
              <a:gd name="connsiteY4" fmla="*/ 2065867 h 2065867"/>
              <a:gd name="connsiteX5" fmla="*/ 0 w 8619066"/>
              <a:gd name="connsiteY5" fmla="*/ 2015067 h 2065867"/>
              <a:gd name="connsiteX6" fmla="*/ 50800 w 8619066"/>
              <a:gd name="connsiteY6" fmla="*/ 0 h 206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19066" h="2065867">
                <a:moveTo>
                  <a:pt x="50800" y="0"/>
                </a:moveTo>
                <a:lnTo>
                  <a:pt x="8619066" y="135467"/>
                </a:lnTo>
                <a:cubicBezTo>
                  <a:pt x="8604592" y="207836"/>
                  <a:pt x="8600231" y="218935"/>
                  <a:pt x="8593666" y="287867"/>
                </a:cubicBezTo>
                <a:cubicBezTo>
                  <a:pt x="8590177" y="324498"/>
                  <a:pt x="8585200" y="397933"/>
                  <a:pt x="8585200" y="397933"/>
                </a:cubicBezTo>
                <a:lnTo>
                  <a:pt x="8432800" y="2065867"/>
                </a:lnTo>
                <a:lnTo>
                  <a:pt x="0" y="2015067"/>
                </a:lnTo>
                <a:lnTo>
                  <a:pt x="50800" y="0"/>
                </a:lnTo>
                <a:close/>
              </a:path>
            </a:pathLst>
          </a:custGeom>
          <a:solidFill>
            <a:srgbClr val="FFC8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FA3B7-6326-B796-880F-19A225DF405A}"/>
              </a:ext>
            </a:extLst>
          </p:cNvPr>
          <p:cNvSpPr>
            <a:spLocks noGrp="1"/>
          </p:cNvSpPr>
          <p:nvPr>
            <p:ph type="title"/>
          </p:nvPr>
        </p:nvSpPr>
        <p:spPr>
          <a:xfrm>
            <a:off x="417751" y="177011"/>
            <a:ext cx="2743460" cy="548642"/>
          </a:xfrm>
        </p:spPr>
        <p:txBody>
          <a:bodyPr>
            <a:noAutofit/>
          </a:bodyPr>
          <a:lstStyle/>
          <a:p>
            <a:r>
              <a:rPr lang="en-US" sz="4800" dirty="0"/>
              <a:t>Summary</a:t>
            </a:r>
          </a:p>
        </p:txBody>
      </p:sp>
      <p:pic>
        <p:nvPicPr>
          <p:cNvPr id="19" name="Content Placeholder 18">
            <a:extLst>
              <a:ext uri="{FF2B5EF4-FFF2-40B4-BE49-F238E27FC236}">
                <a16:creationId xmlns:a16="http://schemas.microsoft.com/office/drawing/2014/main" id="{4E394801-FE55-92A0-9D07-8DAA493EF6E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19856" y="6811963"/>
            <a:ext cx="46037" cy="46037"/>
          </a:xfrm>
        </p:spPr>
      </p:pic>
      <p:sp>
        <p:nvSpPr>
          <p:cNvPr id="4" name="Slide Number Placeholder 3">
            <a:extLst>
              <a:ext uri="{FF2B5EF4-FFF2-40B4-BE49-F238E27FC236}">
                <a16:creationId xmlns:a16="http://schemas.microsoft.com/office/drawing/2014/main" id="{6CB7DF65-EE07-58D1-3170-294B0ED4E219}"/>
              </a:ext>
            </a:extLst>
          </p:cNvPr>
          <p:cNvSpPr>
            <a:spLocks noGrp="1"/>
          </p:cNvSpPr>
          <p:nvPr>
            <p:ph type="sldNum" sz="quarter" idx="12"/>
          </p:nvPr>
        </p:nvSpPr>
        <p:spPr/>
        <p:txBody>
          <a:bodyPr/>
          <a:lstStyle/>
          <a:p>
            <a:fld id="{B9304382-F642-5846-B397-678ADB7FD52A}" type="slidenum">
              <a:rPr lang="en-US" smtClean="0"/>
              <a:t>22</a:t>
            </a:fld>
            <a:endParaRPr lang="en-US"/>
          </a:p>
        </p:txBody>
      </p:sp>
      <p:sp>
        <p:nvSpPr>
          <p:cNvPr id="16" name="TextBox 15">
            <a:extLst>
              <a:ext uri="{FF2B5EF4-FFF2-40B4-BE49-F238E27FC236}">
                <a16:creationId xmlns:a16="http://schemas.microsoft.com/office/drawing/2014/main" id="{CAB4A765-0249-5E01-8F88-F862AD8FD2E2}"/>
              </a:ext>
            </a:extLst>
          </p:cNvPr>
          <p:cNvSpPr txBox="1"/>
          <p:nvPr/>
        </p:nvSpPr>
        <p:spPr>
          <a:xfrm>
            <a:off x="3425688" y="177011"/>
            <a:ext cx="1348446"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Absent</a:t>
            </a:r>
          </a:p>
        </p:txBody>
      </p:sp>
      <p:grpSp>
        <p:nvGrpSpPr>
          <p:cNvPr id="44" name="Group 43">
            <a:extLst>
              <a:ext uri="{FF2B5EF4-FFF2-40B4-BE49-F238E27FC236}">
                <a16:creationId xmlns:a16="http://schemas.microsoft.com/office/drawing/2014/main" id="{DB86B8B1-E713-04BF-8D4D-C02FD93C5DB3}"/>
              </a:ext>
            </a:extLst>
          </p:cNvPr>
          <p:cNvGrpSpPr/>
          <p:nvPr/>
        </p:nvGrpSpPr>
        <p:grpSpPr>
          <a:xfrm>
            <a:off x="165893" y="184722"/>
            <a:ext cx="8729834" cy="1874551"/>
            <a:chOff x="165893" y="184722"/>
            <a:chExt cx="8729834" cy="1874551"/>
          </a:xfrm>
        </p:grpSpPr>
        <p:sp>
          <p:nvSpPr>
            <p:cNvPr id="40" name="Freeform 39">
              <a:extLst>
                <a:ext uri="{FF2B5EF4-FFF2-40B4-BE49-F238E27FC236}">
                  <a16:creationId xmlns:a16="http://schemas.microsoft.com/office/drawing/2014/main" id="{810DE88C-6C4A-B161-EA24-1C0FA6873E3E}"/>
                </a:ext>
              </a:extLst>
            </p:cNvPr>
            <p:cNvSpPr/>
            <p:nvPr/>
          </p:nvSpPr>
          <p:spPr>
            <a:xfrm>
              <a:off x="165893" y="1048656"/>
              <a:ext cx="6252652" cy="692653"/>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95A8BA-EDC8-AE2D-7B10-5B728DDE7288}"/>
                </a:ext>
              </a:extLst>
            </p:cNvPr>
            <p:cNvSpPr txBox="1"/>
            <p:nvPr/>
          </p:nvSpPr>
          <p:spPr>
            <a:xfrm>
              <a:off x="3425689" y="1043610"/>
              <a:ext cx="4499112" cy="1015663"/>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Chances do not measure</a:t>
              </a:r>
              <a:r>
                <a:rPr lang="en-US" sz="2000" dirty="0">
                  <a:latin typeface="Times New Roman" panose="02020603050405020304" pitchFamily="18" charset="0"/>
                  <a:cs typeface="Times New Roman" panose="02020603050405020304" pitchFamily="18" charset="0"/>
                </a:rPr>
                <a:t> subjective belief.</a:t>
              </a:r>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Chances are objective properties of the physical devices.</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9607A3F-FDDF-B689-F9CD-57CC7CBA5A01}"/>
                </a:ext>
              </a:extLst>
            </p:cNvPr>
            <p:cNvSpPr txBox="1"/>
            <p:nvPr/>
          </p:nvSpPr>
          <p:spPr>
            <a:xfrm>
              <a:off x="417752" y="1043610"/>
              <a:ext cx="2743459" cy="523220"/>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Measure</a:t>
              </a:r>
              <a:r>
                <a:rPr lang="en-US" sz="2400" dirty="0">
                  <a:latin typeface="Times New Roman" panose="02020603050405020304" pitchFamily="18" charset="0"/>
                  <a:cs typeface="Times New Roman" panose="02020603050405020304" pitchFamily="18" charset="0"/>
                </a:rPr>
                <a:t> of belief</a:t>
              </a:r>
              <a:endParaRPr lang="en-US" sz="2800" dirty="0">
                <a:latin typeface="Times New Roman" panose="02020603050405020304" pitchFamily="18" charset="0"/>
                <a:cs typeface="Times New Roman" panose="02020603050405020304" pitchFamily="18" charset="0"/>
              </a:endParaRPr>
            </a:p>
          </p:txBody>
        </p:sp>
        <p:sp>
          <p:nvSpPr>
            <p:cNvPr id="8" name="Delay 7">
              <a:extLst>
                <a:ext uri="{FF2B5EF4-FFF2-40B4-BE49-F238E27FC236}">
                  <a16:creationId xmlns:a16="http://schemas.microsoft.com/office/drawing/2014/main" id="{33BA9A73-822F-69DC-A685-8C677EA7BDF4}"/>
                </a:ext>
              </a:extLst>
            </p:cNvPr>
            <p:cNvSpPr/>
            <p:nvPr/>
          </p:nvSpPr>
          <p:spPr>
            <a:xfrm rot="16200000">
              <a:off x="7905646" y="1306548"/>
              <a:ext cx="567266" cy="420021"/>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F869EF-B07A-BE6C-74B7-9287D97A6594}"/>
                </a:ext>
              </a:extLst>
            </p:cNvPr>
            <p:cNvSpPr/>
            <p:nvPr/>
          </p:nvSpPr>
          <p:spPr>
            <a:xfrm>
              <a:off x="8007245" y="956063"/>
              <a:ext cx="364067" cy="364067"/>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Callout 16">
              <a:extLst>
                <a:ext uri="{FF2B5EF4-FFF2-40B4-BE49-F238E27FC236}">
                  <a16:creationId xmlns:a16="http://schemas.microsoft.com/office/drawing/2014/main" id="{74F29396-1FD9-39E8-DF6E-B6C383113A68}"/>
                </a:ext>
              </a:extLst>
            </p:cNvPr>
            <p:cNvSpPr/>
            <p:nvPr/>
          </p:nvSpPr>
          <p:spPr>
            <a:xfrm>
              <a:off x="8189278" y="184722"/>
              <a:ext cx="706449" cy="533220"/>
            </a:xfrm>
            <a:prstGeom prst="cloudCallout">
              <a:avLst>
                <a:gd name="adj1" fmla="val -37612"/>
                <a:gd name="adj2" fmla="val 91081"/>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64CEC1A9-CD2F-BCBC-D29F-EB1314684353}"/>
              </a:ext>
            </a:extLst>
          </p:cNvPr>
          <p:cNvGrpSpPr/>
          <p:nvPr/>
        </p:nvGrpSpPr>
        <p:grpSpPr>
          <a:xfrm>
            <a:off x="165893" y="4722930"/>
            <a:ext cx="7799708" cy="1885439"/>
            <a:chOff x="165893" y="4722930"/>
            <a:chExt cx="7799708" cy="1885439"/>
          </a:xfrm>
        </p:grpSpPr>
        <p:sp>
          <p:nvSpPr>
            <p:cNvPr id="42" name="Freeform 41">
              <a:extLst>
                <a:ext uri="{FF2B5EF4-FFF2-40B4-BE49-F238E27FC236}">
                  <a16:creationId xmlns:a16="http://schemas.microsoft.com/office/drawing/2014/main" id="{24F44325-8DC5-2B16-FD90-BA8ADFF3BACC}"/>
                </a:ext>
              </a:extLst>
            </p:cNvPr>
            <p:cNvSpPr/>
            <p:nvPr/>
          </p:nvSpPr>
          <p:spPr>
            <a:xfrm>
              <a:off x="165893" y="4831946"/>
              <a:ext cx="6252652" cy="753269"/>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33F5A2B-2FCD-347B-BFF2-B0072211C30C}"/>
                </a:ext>
              </a:extLst>
            </p:cNvPr>
            <p:cNvSpPr txBox="1"/>
            <p:nvPr/>
          </p:nvSpPr>
          <p:spPr>
            <a:xfrm>
              <a:off x="3425688" y="4758477"/>
              <a:ext cx="4539913" cy="7078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Import of chance</a:t>
              </a:r>
              <a:r>
                <a:rPr lang="en-US" sz="2000" dirty="0">
                  <a:latin typeface="Times New Roman" panose="02020603050405020304" pitchFamily="18" charset="0"/>
                  <a:cs typeface="Times New Roman" panose="02020603050405020304" pitchFamily="18" charset="0"/>
                </a:rPr>
                <a:t> counts in one game </a:t>
              </a:r>
              <a:r>
                <a:rPr lang="en-US" sz="1600" dirty="0">
                  <a:latin typeface="Times New Roman" panose="02020603050405020304" pitchFamily="18" charset="0"/>
                  <a:cs typeface="Times New Roman" panose="02020603050405020304" pitchFamily="18" charset="0"/>
                </a:rPr>
                <a:t>cannot be compared against that in another.</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F6DA802-85C7-3D99-F640-E2B65E0E0701}"/>
                </a:ext>
              </a:extLst>
            </p:cNvPr>
            <p:cNvSpPr txBox="1"/>
            <p:nvPr/>
          </p:nvSpPr>
          <p:spPr>
            <a:xfrm>
              <a:off x="339374" y="4722930"/>
              <a:ext cx="2821837"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Comparison </a:t>
              </a:r>
              <a:r>
                <a:rPr lang="en-US" sz="2400" dirty="0">
                  <a:latin typeface="Times New Roman" panose="02020603050405020304" pitchFamily="18" charset="0"/>
                  <a:cs typeface="Times New Roman" panose="02020603050405020304" pitchFamily="18" charset="0"/>
                </a:rPr>
                <a:t>across different games.</a:t>
              </a:r>
              <a:endParaRPr lang="en-US" sz="2800" dirty="0">
                <a:latin typeface="Times New Roman" panose="02020603050405020304" pitchFamily="18" charset="0"/>
                <a:cs typeface="Times New Roman" panose="02020603050405020304" pitchFamily="18" charset="0"/>
              </a:endParaRPr>
            </a:p>
          </p:txBody>
        </p:sp>
        <p:pic>
          <p:nvPicPr>
            <p:cNvPr id="21" name="Picture 20" descr="A painting of men playing cards&#10;&#10;Description automatically generated">
              <a:extLst>
                <a:ext uri="{FF2B5EF4-FFF2-40B4-BE49-F238E27FC236}">
                  <a16:creationId xmlns:a16="http://schemas.microsoft.com/office/drawing/2014/main" id="{F9AEE049-9CB8-A765-6FA9-E6121EA7FC28}"/>
                </a:ext>
              </a:extLst>
            </p:cNvPr>
            <p:cNvPicPr>
              <a:picLocks noChangeAspect="1"/>
            </p:cNvPicPr>
            <p:nvPr/>
          </p:nvPicPr>
          <p:blipFill>
            <a:blip r:embed="rId4"/>
            <a:stretch>
              <a:fillRect/>
            </a:stretch>
          </p:blipFill>
          <p:spPr>
            <a:xfrm>
              <a:off x="3525471" y="5615481"/>
              <a:ext cx="2076450" cy="963425"/>
            </a:xfrm>
            <a:prstGeom prst="rect">
              <a:avLst/>
            </a:prstGeom>
          </p:spPr>
        </p:pic>
        <p:pic>
          <p:nvPicPr>
            <p:cNvPr id="23" name="Picture 22" descr="A painting of men playing cards&#10;&#10;Description automatically generated">
              <a:extLst>
                <a:ext uri="{FF2B5EF4-FFF2-40B4-BE49-F238E27FC236}">
                  <a16:creationId xmlns:a16="http://schemas.microsoft.com/office/drawing/2014/main" id="{EC1827DB-4C55-C6A8-84E6-79CEEF94119A}"/>
                </a:ext>
              </a:extLst>
            </p:cNvPr>
            <p:cNvPicPr>
              <a:picLocks noChangeAspect="1"/>
            </p:cNvPicPr>
            <p:nvPr/>
          </p:nvPicPr>
          <p:blipFill>
            <a:blip r:embed="rId5"/>
            <a:stretch>
              <a:fillRect/>
            </a:stretch>
          </p:blipFill>
          <p:spPr>
            <a:xfrm>
              <a:off x="5654844" y="5586019"/>
              <a:ext cx="2203450" cy="1022350"/>
            </a:xfrm>
            <a:prstGeom prst="rect">
              <a:avLst/>
            </a:prstGeom>
          </p:spPr>
        </p:pic>
      </p:grpSp>
      <p:grpSp>
        <p:nvGrpSpPr>
          <p:cNvPr id="45" name="Group 44">
            <a:extLst>
              <a:ext uri="{FF2B5EF4-FFF2-40B4-BE49-F238E27FC236}">
                <a16:creationId xmlns:a16="http://schemas.microsoft.com/office/drawing/2014/main" id="{146C5974-F0A2-DC3E-059F-5C4A00AAC51D}"/>
              </a:ext>
            </a:extLst>
          </p:cNvPr>
          <p:cNvGrpSpPr/>
          <p:nvPr/>
        </p:nvGrpSpPr>
        <p:grpSpPr>
          <a:xfrm>
            <a:off x="165893" y="2114482"/>
            <a:ext cx="8933908" cy="1180830"/>
            <a:chOff x="165893" y="2114482"/>
            <a:chExt cx="8933908" cy="1180830"/>
          </a:xfrm>
        </p:grpSpPr>
        <p:sp>
          <p:nvSpPr>
            <p:cNvPr id="43" name="Freeform 42">
              <a:extLst>
                <a:ext uri="{FF2B5EF4-FFF2-40B4-BE49-F238E27FC236}">
                  <a16:creationId xmlns:a16="http://schemas.microsoft.com/office/drawing/2014/main" id="{734AD466-730D-6662-FEF3-9393D9A8F2C0}"/>
                </a:ext>
              </a:extLst>
            </p:cNvPr>
            <p:cNvSpPr/>
            <p:nvPr/>
          </p:nvSpPr>
          <p:spPr>
            <a:xfrm>
              <a:off x="165893" y="2166256"/>
              <a:ext cx="6252652" cy="753269"/>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12439D-928E-0DD0-03B3-56049B3B679C}"/>
                </a:ext>
              </a:extLst>
            </p:cNvPr>
            <p:cNvSpPr txBox="1"/>
            <p:nvPr/>
          </p:nvSpPr>
          <p:spPr>
            <a:xfrm>
              <a:off x="3384888" y="2222898"/>
              <a:ext cx="4041912" cy="95410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No precise rule </a:t>
              </a:r>
              <a:r>
                <a:rPr lang="en-US" sz="1600" dirty="0">
                  <a:latin typeface="Times New Roman" panose="02020603050405020304" pitchFamily="18" charset="0"/>
                  <a:cs typeface="Times New Roman" panose="02020603050405020304" pitchFamily="18" charset="0"/>
                </a:rPr>
                <a:t>connecting frequencies to chances. Higher chance outcomes occur more often.</a:t>
              </a:r>
            </a:p>
          </p:txBody>
        </p:sp>
        <p:sp>
          <p:nvSpPr>
            <p:cNvPr id="14" name="TextBox 13">
              <a:extLst>
                <a:ext uri="{FF2B5EF4-FFF2-40B4-BE49-F238E27FC236}">
                  <a16:creationId xmlns:a16="http://schemas.microsoft.com/office/drawing/2014/main" id="{7B1FCDCC-82BF-A242-8133-689F6F629647}"/>
                </a:ext>
              </a:extLst>
            </p:cNvPr>
            <p:cNvSpPr txBox="1"/>
            <p:nvPr/>
          </p:nvSpPr>
          <p:spPr>
            <a:xfrm>
              <a:off x="496129" y="2114482"/>
              <a:ext cx="2929559"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Connection</a:t>
              </a:r>
              <a:r>
                <a:rPr lang="en-US" sz="2400" dirty="0">
                  <a:latin typeface="Times New Roman" panose="02020603050405020304" pitchFamily="18" charset="0"/>
                  <a:cs typeface="Times New Roman" panose="02020603050405020304" pitchFamily="18" charset="0"/>
                </a:rPr>
                <a:t> to frequencies.</a:t>
              </a:r>
              <a:endParaRPr lang="en-US" sz="2800" dirty="0">
                <a:latin typeface="Times New Roman" panose="02020603050405020304" pitchFamily="18" charset="0"/>
                <a:cs typeface="Times New Roman" panose="02020603050405020304" pitchFamily="18" charset="0"/>
              </a:endParaRPr>
            </a:p>
          </p:txBody>
        </p:sp>
        <p:pic>
          <p:nvPicPr>
            <p:cNvPr id="25" name="Graphic 24">
              <a:extLst>
                <a:ext uri="{FF2B5EF4-FFF2-40B4-BE49-F238E27FC236}">
                  <a16:creationId xmlns:a16="http://schemas.microsoft.com/office/drawing/2014/main" id="{A939CABA-FB2C-F78F-E855-1B5658A442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5326" y="2905513"/>
              <a:ext cx="344676" cy="344676"/>
            </a:xfrm>
            <a:prstGeom prst="rect">
              <a:avLst/>
            </a:prstGeom>
          </p:spPr>
        </p:pic>
        <p:pic>
          <p:nvPicPr>
            <p:cNvPr id="27" name="Graphic 26">
              <a:extLst>
                <a:ext uri="{FF2B5EF4-FFF2-40B4-BE49-F238E27FC236}">
                  <a16:creationId xmlns:a16="http://schemas.microsoft.com/office/drawing/2014/main" id="{3BEE4143-C383-24D6-1358-1E2CE0BB55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17933" y="2905512"/>
              <a:ext cx="378441" cy="378441"/>
            </a:xfrm>
            <a:prstGeom prst="rect">
              <a:avLst/>
            </a:prstGeom>
          </p:spPr>
        </p:pic>
        <p:pic>
          <p:nvPicPr>
            <p:cNvPr id="29" name="Graphic 28">
              <a:extLst>
                <a:ext uri="{FF2B5EF4-FFF2-40B4-BE49-F238E27FC236}">
                  <a16:creationId xmlns:a16="http://schemas.microsoft.com/office/drawing/2014/main" id="{5D282B58-A356-8FED-B25D-1D5EBD79B0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884305" y="2901306"/>
              <a:ext cx="378440" cy="378440"/>
            </a:xfrm>
            <a:prstGeom prst="rect">
              <a:avLst/>
            </a:prstGeom>
          </p:spPr>
        </p:pic>
        <p:pic>
          <p:nvPicPr>
            <p:cNvPr id="31" name="Graphic 30">
              <a:extLst>
                <a:ext uri="{FF2B5EF4-FFF2-40B4-BE49-F238E27FC236}">
                  <a16:creationId xmlns:a16="http://schemas.microsoft.com/office/drawing/2014/main" id="{6F903B30-B9C0-018C-3767-C6F166FB46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57364" y="2901306"/>
              <a:ext cx="382647" cy="382647"/>
            </a:xfrm>
            <a:prstGeom prst="rect">
              <a:avLst/>
            </a:prstGeom>
          </p:spPr>
        </p:pic>
        <p:pic>
          <p:nvPicPr>
            <p:cNvPr id="33" name="Graphic 32">
              <a:extLst>
                <a:ext uri="{FF2B5EF4-FFF2-40B4-BE49-F238E27FC236}">
                  <a16:creationId xmlns:a16="http://schemas.microsoft.com/office/drawing/2014/main" id="{ABCC5C14-5E9D-A6AB-E44C-B833B344D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7048" y="2889948"/>
              <a:ext cx="382647" cy="382647"/>
            </a:xfrm>
            <a:prstGeom prst="rect">
              <a:avLst/>
            </a:prstGeom>
          </p:spPr>
        </p:pic>
        <p:pic>
          <p:nvPicPr>
            <p:cNvPr id="35" name="Graphic 34">
              <a:extLst>
                <a:ext uri="{FF2B5EF4-FFF2-40B4-BE49-F238E27FC236}">
                  <a16:creationId xmlns:a16="http://schemas.microsoft.com/office/drawing/2014/main" id="{301792A0-E6E7-252D-A84B-EC6EE741B1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83420" y="2889948"/>
              <a:ext cx="405364" cy="405364"/>
            </a:xfrm>
            <a:prstGeom prst="rect">
              <a:avLst/>
            </a:prstGeom>
          </p:spPr>
        </p:pic>
        <p:pic>
          <p:nvPicPr>
            <p:cNvPr id="36" name="Graphic 35">
              <a:extLst>
                <a:ext uri="{FF2B5EF4-FFF2-40B4-BE49-F238E27FC236}">
                  <a16:creationId xmlns:a16="http://schemas.microsoft.com/office/drawing/2014/main" id="{2F4D215F-243D-BB30-56C8-7C24FC5563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83914" y="2889948"/>
              <a:ext cx="405364" cy="405364"/>
            </a:xfrm>
            <a:prstGeom prst="rect">
              <a:avLst/>
            </a:prstGeom>
          </p:spPr>
        </p:pic>
        <p:pic>
          <p:nvPicPr>
            <p:cNvPr id="37" name="Graphic 36">
              <a:extLst>
                <a:ext uri="{FF2B5EF4-FFF2-40B4-BE49-F238E27FC236}">
                  <a16:creationId xmlns:a16="http://schemas.microsoft.com/office/drawing/2014/main" id="{739A4D79-5794-C426-67FA-683A8D4629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64784" y="2901306"/>
              <a:ext cx="382647" cy="382647"/>
            </a:xfrm>
            <a:prstGeom prst="rect">
              <a:avLst/>
            </a:prstGeom>
          </p:spPr>
        </p:pic>
        <p:pic>
          <p:nvPicPr>
            <p:cNvPr id="38" name="Graphic 37">
              <a:extLst>
                <a:ext uri="{FF2B5EF4-FFF2-40B4-BE49-F238E27FC236}">
                  <a16:creationId xmlns:a16="http://schemas.microsoft.com/office/drawing/2014/main" id="{10D013F9-F04F-EE7D-1123-B20F57B269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8721361" y="2901306"/>
              <a:ext cx="378440" cy="378440"/>
            </a:xfrm>
            <a:prstGeom prst="rect">
              <a:avLst/>
            </a:prstGeom>
          </p:spPr>
        </p:pic>
      </p:grpSp>
      <p:grpSp>
        <p:nvGrpSpPr>
          <p:cNvPr id="46" name="Group 45">
            <a:extLst>
              <a:ext uri="{FF2B5EF4-FFF2-40B4-BE49-F238E27FC236}">
                <a16:creationId xmlns:a16="http://schemas.microsoft.com/office/drawing/2014/main" id="{83337EE6-8F5C-3E7D-7129-C63F09F6F867}"/>
              </a:ext>
            </a:extLst>
          </p:cNvPr>
          <p:cNvGrpSpPr/>
          <p:nvPr/>
        </p:nvGrpSpPr>
        <p:grpSpPr>
          <a:xfrm>
            <a:off x="165893" y="3394455"/>
            <a:ext cx="8093902" cy="1246434"/>
            <a:chOff x="165893" y="3394455"/>
            <a:chExt cx="8093902" cy="1246434"/>
          </a:xfrm>
        </p:grpSpPr>
        <p:sp>
          <p:nvSpPr>
            <p:cNvPr id="41" name="Freeform 40">
              <a:extLst>
                <a:ext uri="{FF2B5EF4-FFF2-40B4-BE49-F238E27FC236}">
                  <a16:creationId xmlns:a16="http://schemas.microsoft.com/office/drawing/2014/main" id="{C1A24161-66D9-7275-0C82-213994502EDA}"/>
                </a:ext>
              </a:extLst>
            </p:cNvPr>
            <p:cNvSpPr/>
            <p:nvPr/>
          </p:nvSpPr>
          <p:spPr>
            <a:xfrm>
              <a:off x="165893" y="3394455"/>
              <a:ext cx="6252652" cy="646805"/>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F2A04A-039B-167A-8BBB-7CECE459380A}"/>
                </a:ext>
              </a:extLst>
            </p:cNvPr>
            <p:cNvSpPr txBox="1"/>
            <p:nvPr/>
          </p:nvSpPr>
          <p:spPr>
            <a:xfrm>
              <a:off x="3425688" y="3408576"/>
              <a:ext cx="4289247" cy="101566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ratio of the favorable</a:t>
              </a:r>
              <a:r>
                <a:rPr lang="en-US" sz="2000" dirty="0">
                  <a:latin typeface="Times New Roman" panose="02020603050405020304" pitchFamily="18" charset="0"/>
                  <a:cs typeface="Times New Roman" panose="02020603050405020304" pitchFamily="18" charset="0"/>
                </a:rPr>
                <a:t> number of chances to all chances</a:t>
              </a:r>
              <a:r>
                <a:rPr lang="en-US" sz="1600" dirty="0">
                  <a:latin typeface="Times New Roman" panose="02020603050405020304" pitchFamily="18" charset="0"/>
                  <a:cs typeface="Times New Roman" panose="02020603050405020304" pitchFamily="18" charset="0"/>
                </a:rPr>
                <a:t> is not distinguished as a fundamental quantity.</a:t>
              </a:r>
              <a:r>
                <a:rPr lang="en-US" sz="12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062EA22-E519-FF57-9B5F-0ED070F95083}"/>
                </a:ext>
              </a:extLst>
            </p:cNvPr>
            <p:cNvSpPr txBox="1"/>
            <p:nvPr/>
          </p:nvSpPr>
          <p:spPr>
            <a:xfrm>
              <a:off x="536925" y="3408639"/>
              <a:ext cx="1779654"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Probability</a:t>
              </a:r>
            </a:p>
          </p:txBody>
        </p:sp>
        <p:sp>
          <p:nvSpPr>
            <p:cNvPr id="39" name="TextBox 38">
              <a:extLst>
                <a:ext uri="{FF2B5EF4-FFF2-40B4-BE49-F238E27FC236}">
                  <a16:creationId xmlns:a16="http://schemas.microsoft.com/office/drawing/2014/main" id="{0481C26F-8D85-2AC3-5F8C-68A7713CC85F}"/>
                </a:ext>
              </a:extLst>
            </p:cNvPr>
            <p:cNvSpPr txBox="1"/>
            <p:nvPr/>
          </p:nvSpPr>
          <p:spPr>
            <a:xfrm>
              <a:off x="6948217" y="3809892"/>
              <a:ext cx="1311578" cy="830997"/>
            </a:xfrm>
            <a:prstGeom prst="rect">
              <a:avLst/>
            </a:prstGeom>
            <a:noFill/>
          </p:spPr>
          <p:txBody>
            <a:bodyPr wrap="none" rtlCol="0">
              <a:spAutoFit/>
            </a:bodyPr>
            <a:lstStyle/>
            <a:p>
              <a:pPr algn="l"/>
              <a:r>
                <a:rPr lang="en-US" sz="4800" b="1" dirty="0">
                  <a:solidFill>
                    <a:schemeClr val="bg1">
                      <a:lumMod val="65000"/>
                    </a:schemeClr>
                  </a:solidFill>
                  <a:latin typeface="Arial Black" panose="020B0604020202020204" pitchFamily="34" charset="0"/>
                  <a:cs typeface="Arial Black" panose="020B0604020202020204" pitchFamily="34" charset="0"/>
                </a:rPr>
                <a:t>P(.)</a:t>
              </a:r>
            </a:p>
          </p:txBody>
        </p:sp>
      </p:grpSp>
    </p:spTree>
    <p:extLst>
      <p:ext uri="{BB962C8B-B14F-4D97-AF65-F5344CB8AC3E}">
        <p14:creationId xmlns:p14="http://schemas.microsoft.com/office/powerpoint/2010/main" val="417268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17A6-E606-D27B-DC24-870F0EC18FD3}"/>
              </a:ext>
            </a:extLst>
          </p:cNvPr>
          <p:cNvSpPr>
            <a:spLocks noGrp="1"/>
          </p:cNvSpPr>
          <p:nvPr>
            <p:ph type="title"/>
          </p:nvPr>
        </p:nvSpPr>
        <p:spPr>
          <a:xfrm>
            <a:off x="619953" y="393587"/>
            <a:ext cx="2971801" cy="1325563"/>
          </a:xfrm>
        </p:spPr>
        <p:txBody>
          <a:bodyPr>
            <a:noAutofit/>
          </a:bodyPr>
          <a:lstStyle/>
          <a:p>
            <a:pPr algn="r"/>
            <a:r>
              <a:rPr lang="en-US" sz="3200" dirty="0"/>
              <a:t>Jacob Bernoulli,</a:t>
            </a:r>
            <a:br>
              <a:rPr lang="en-US" sz="3200" dirty="0"/>
            </a:br>
            <a:r>
              <a:rPr lang="en-US" sz="3200" i="1" dirty="0"/>
              <a:t>Ars </a:t>
            </a:r>
            <a:r>
              <a:rPr lang="en-US" sz="3200" i="1" dirty="0" err="1"/>
              <a:t>Conjectandi</a:t>
            </a:r>
            <a:r>
              <a:rPr lang="en-US" sz="3200" i="1" dirty="0"/>
              <a:t>.</a:t>
            </a:r>
            <a:br>
              <a:rPr lang="en-US" sz="3200" i="1" dirty="0"/>
            </a:br>
            <a:r>
              <a:rPr lang="en-US" sz="3200" dirty="0"/>
              <a:t>1713</a:t>
            </a:r>
          </a:p>
        </p:txBody>
      </p:sp>
      <p:sp>
        <p:nvSpPr>
          <p:cNvPr id="3" name="Content Placeholder 2">
            <a:extLst>
              <a:ext uri="{FF2B5EF4-FFF2-40B4-BE49-F238E27FC236}">
                <a16:creationId xmlns:a16="http://schemas.microsoft.com/office/drawing/2014/main" id="{33748A68-C115-58C9-BA11-65583EC20975}"/>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A9FAD3F2-1891-5E99-1118-814B6A7EC552}"/>
              </a:ext>
            </a:extLst>
          </p:cNvPr>
          <p:cNvSpPr>
            <a:spLocks noGrp="1"/>
          </p:cNvSpPr>
          <p:nvPr>
            <p:ph type="sldNum" sz="quarter" idx="12"/>
          </p:nvPr>
        </p:nvSpPr>
        <p:spPr/>
        <p:txBody>
          <a:bodyPr/>
          <a:lstStyle/>
          <a:p>
            <a:fld id="{B9304382-F642-5846-B397-678ADB7FD52A}" type="slidenum">
              <a:rPr lang="en-US" smtClean="0"/>
              <a:t>23</a:t>
            </a:fld>
            <a:endParaRPr lang="en-US"/>
          </a:p>
        </p:txBody>
      </p:sp>
      <p:pic>
        <p:nvPicPr>
          <p:cNvPr id="11" name="Picture 10" descr="A white paper with black text&#10;&#10;Description automatically generated">
            <a:extLst>
              <a:ext uri="{FF2B5EF4-FFF2-40B4-BE49-F238E27FC236}">
                <a16:creationId xmlns:a16="http://schemas.microsoft.com/office/drawing/2014/main" id="{D5ED113C-F0AE-4401-E9A7-FE395174C3BE}"/>
              </a:ext>
            </a:extLst>
          </p:cNvPr>
          <p:cNvPicPr>
            <a:picLocks noChangeAspect="1"/>
          </p:cNvPicPr>
          <p:nvPr/>
        </p:nvPicPr>
        <p:blipFill>
          <a:blip r:embed="rId2"/>
          <a:stretch>
            <a:fillRect/>
          </a:stretch>
        </p:blipFill>
        <p:spPr>
          <a:xfrm>
            <a:off x="3870074" y="393587"/>
            <a:ext cx="4081231" cy="6321827"/>
          </a:xfrm>
          <a:prstGeom prst="rect">
            <a:avLst/>
          </a:prstGeom>
          <a:ln>
            <a:solidFill>
              <a:schemeClr val="accent1">
                <a:shade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884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BA1CBB4E-2FA0-2897-B168-DA45224063F1}"/>
              </a:ext>
            </a:extLst>
          </p:cNvPr>
          <p:cNvGrpSpPr/>
          <p:nvPr/>
        </p:nvGrpSpPr>
        <p:grpSpPr>
          <a:xfrm>
            <a:off x="184546" y="5478795"/>
            <a:ext cx="8875410" cy="735495"/>
            <a:chOff x="184546" y="5478795"/>
            <a:chExt cx="8875410" cy="735495"/>
          </a:xfrm>
        </p:grpSpPr>
        <p:grpSp>
          <p:nvGrpSpPr>
            <p:cNvPr id="9" name="Group 8">
              <a:extLst>
                <a:ext uri="{FF2B5EF4-FFF2-40B4-BE49-F238E27FC236}">
                  <a16:creationId xmlns:a16="http://schemas.microsoft.com/office/drawing/2014/main" id="{449FAC01-8861-A2AB-0624-C05EDB65E10B}"/>
                </a:ext>
              </a:extLst>
            </p:cNvPr>
            <p:cNvGrpSpPr/>
            <p:nvPr/>
          </p:nvGrpSpPr>
          <p:grpSpPr>
            <a:xfrm>
              <a:off x="2587430" y="5478795"/>
              <a:ext cx="465313" cy="735495"/>
              <a:chOff x="2663691" y="3796747"/>
              <a:chExt cx="924338" cy="1461052"/>
            </a:xfrm>
          </p:grpSpPr>
          <p:sp>
            <p:nvSpPr>
              <p:cNvPr id="7" name="Delay 6">
                <a:extLst>
                  <a:ext uri="{FF2B5EF4-FFF2-40B4-BE49-F238E27FC236}">
                    <a16:creationId xmlns:a16="http://schemas.microsoft.com/office/drawing/2014/main" id="{EBBC3915-5AF8-CFF1-15E7-7E5B14A488FA}"/>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F6158DC-ED0C-8851-A063-5ED13B1E0703}"/>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D3AB901-F573-5B80-838C-E0F69F94848C}"/>
                </a:ext>
              </a:extLst>
            </p:cNvPr>
            <p:cNvGrpSpPr/>
            <p:nvPr/>
          </p:nvGrpSpPr>
          <p:grpSpPr>
            <a:xfrm>
              <a:off x="3188151" y="5478795"/>
              <a:ext cx="465313" cy="735495"/>
              <a:chOff x="2663691" y="3796747"/>
              <a:chExt cx="924338" cy="1461052"/>
            </a:xfrm>
          </p:grpSpPr>
          <p:sp>
            <p:nvSpPr>
              <p:cNvPr id="11" name="Delay 10">
                <a:extLst>
                  <a:ext uri="{FF2B5EF4-FFF2-40B4-BE49-F238E27FC236}">
                    <a16:creationId xmlns:a16="http://schemas.microsoft.com/office/drawing/2014/main" id="{497D8B74-8082-1BEA-46F2-4ED43EA9D125}"/>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285811-1117-BA47-B3A3-6E3C288EA5DB}"/>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F7B6298-77AD-4953-3560-A604C5671C7B}"/>
                </a:ext>
              </a:extLst>
            </p:cNvPr>
            <p:cNvGrpSpPr/>
            <p:nvPr/>
          </p:nvGrpSpPr>
          <p:grpSpPr>
            <a:xfrm>
              <a:off x="3788872" y="5478795"/>
              <a:ext cx="465313" cy="735495"/>
              <a:chOff x="2663691" y="3796747"/>
              <a:chExt cx="924338" cy="1461052"/>
            </a:xfrm>
          </p:grpSpPr>
          <p:sp>
            <p:nvSpPr>
              <p:cNvPr id="14" name="Delay 13">
                <a:extLst>
                  <a:ext uri="{FF2B5EF4-FFF2-40B4-BE49-F238E27FC236}">
                    <a16:creationId xmlns:a16="http://schemas.microsoft.com/office/drawing/2014/main" id="{D8152E27-982C-C756-949B-191D0B6E9F11}"/>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A909AE-A048-73AF-B7E4-D5E18048BAAE}"/>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4DB8896-B2F7-EA54-3807-F189FB2C2F32}"/>
                </a:ext>
              </a:extLst>
            </p:cNvPr>
            <p:cNvGrpSpPr/>
            <p:nvPr/>
          </p:nvGrpSpPr>
          <p:grpSpPr>
            <a:xfrm>
              <a:off x="4389593" y="5478795"/>
              <a:ext cx="465313" cy="735495"/>
              <a:chOff x="2663691" y="3796747"/>
              <a:chExt cx="924338" cy="1461052"/>
            </a:xfrm>
          </p:grpSpPr>
          <p:sp>
            <p:nvSpPr>
              <p:cNvPr id="17" name="Delay 16">
                <a:extLst>
                  <a:ext uri="{FF2B5EF4-FFF2-40B4-BE49-F238E27FC236}">
                    <a16:creationId xmlns:a16="http://schemas.microsoft.com/office/drawing/2014/main" id="{ED84AFF4-875C-5BEB-2E79-CFE63D2402CE}"/>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B39DB47-C588-EA74-0438-041D4DE8B4DF}"/>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120215F-476B-9894-45BC-E432C6943346}"/>
                </a:ext>
              </a:extLst>
            </p:cNvPr>
            <p:cNvGrpSpPr/>
            <p:nvPr/>
          </p:nvGrpSpPr>
          <p:grpSpPr>
            <a:xfrm>
              <a:off x="4990314" y="5478795"/>
              <a:ext cx="465313" cy="735495"/>
              <a:chOff x="2663691" y="3796747"/>
              <a:chExt cx="924338" cy="1461052"/>
            </a:xfrm>
          </p:grpSpPr>
          <p:sp>
            <p:nvSpPr>
              <p:cNvPr id="20" name="Delay 19">
                <a:extLst>
                  <a:ext uri="{FF2B5EF4-FFF2-40B4-BE49-F238E27FC236}">
                    <a16:creationId xmlns:a16="http://schemas.microsoft.com/office/drawing/2014/main" id="{2CFA7B0F-39C5-2DDF-80C3-490DED58D2B0}"/>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1426746-0D35-03A6-7A01-1B86B23176BA}"/>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C6BC3D7B-8797-6413-B7DC-EC61A6E5995B}"/>
                </a:ext>
              </a:extLst>
            </p:cNvPr>
            <p:cNvGrpSpPr/>
            <p:nvPr/>
          </p:nvGrpSpPr>
          <p:grpSpPr>
            <a:xfrm>
              <a:off x="5591035" y="5478795"/>
              <a:ext cx="465313" cy="735495"/>
              <a:chOff x="2663691" y="3796747"/>
              <a:chExt cx="924338" cy="1461052"/>
            </a:xfrm>
          </p:grpSpPr>
          <p:sp>
            <p:nvSpPr>
              <p:cNvPr id="23" name="Delay 22">
                <a:extLst>
                  <a:ext uri="{FF2B5EF4-FFF2-40B4-BE49-F238E27FC236}">
                    <a16:creationId xmlns:a16="http://schemas.microsoft.com/office/drawing/2014/main" id="{2BA4C0BD-F368-4549-1291-F14EF582C00A}"/>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9F374B0-E1C2-18C1-113C-531F1F925C50}"/>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6630751-D512-FA3F-82BC-454BE200EF94}"/>
                </a:ext>
              </a:extLst>
            </p:cNvPr>
            <p:cNvGrpSpPr/>
            <p:nvPr/>
          </p:nvGrpSpPr>
          <p:grpSpPr>
            <a:xfrm>
              <a:off x="6191756" y="5478795"/>
              <a:ext cx="465313" cy="735495"/>
              <a:chOff x="2663691" y="3796747"/>
              <a:chExt cx="924338" cy="1461052"/>
            </a:xfrm>
          </p:grpSpPr>
          <p:sp>
            <p:nvSpPr>
              <p:cNvPr id="26" name="Delay 25">
                <a:extLst>
                  <a:ext uri="{FF2B5EF4-FFF2-40B4-BE49-F238E27FC236}">
                    <a16:creationId xmlns:a16="http://schemas.microsoft.com/office/drawing/2014/main" id="{0F4967ED-F8E4-48C0-660F-AF4CA00CD95F}"/>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00EF841-289B-9039-9DE4-3E041A73BEEB}"/>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8ABB7B9-EE12-D113-E699-633730C41A9C}"/>
                </a:ext>
              </a:extLst>
            </p:cNvPr>
            <p:cNvGrpSpPr/>
            <p:nvPr/>
          </p:nvGrpSpPr>
          <p:grpSpPr>
            <a:xfrm>
              <a:off x="6792477" y="5478795"/>
              <a:ext cx="465313" cy="735495"/>
              <a:chOff x="2663691" y="3796747"/>
              <a:chExt cx="924338" cy="1461052"/>
            </a:xfrm>
          </p:grpSpPr>
          <p:sp>
            <p:nvSpPr>
              <p:cNvPr id="29" name="Delay 28">
                <a:extLst>
                  <a:ext uri="{FF2B5EF4-FFF2-40B4-BE49-F238E27FC236}">
                    <a16:creationId xmlns:a16="http://schemas.microsoft.com/office/drawing/2014/main" id="{11AFD2BD-38BA-577C-C880-BEE05338A36D}"/>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664E18E-3BD0-673A-4BA9-1E64C7D2519A}"/>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15200DE-0303-46A3-4F92-38BE11716961}"/>
                </a:ext>
              </a:extLst>
            </p:cNvPr>
            <p:cNvGrpSpPr/>
            <p:nvPr/>
          </p:nvGrpSpPr>
          <p:grpSpPr>
            <a:xfrm>
              <a:off x="184546" y="5478795"/>
              <a:ext cx="465313" cy="735495"/>
              <a:chOff x="2663691" y="3796747"/>
              <a:chExt cx="924338" cy="1461052"/>
            </a:xfrm>
          </p:grpSpPr>
          <p:sp>
            <p:nvSpPr>
              <p:cNvPr id="47" name="Delay 46">
                <a:extLst>
                  <a:ext uri="{FF2B5EF4-FFF2-40B4-BE49-F238E27FC236}">
                    <a16:creationId xmlns:a16="http://schemas.microsoft.com/office/drawing/2014/main" id="{76C309E8-EE59-B0A0-2733-3FD831D01E0E}"/>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ED8679B-98E9-E8BD-230C-857105DBB005}"/>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2E10B31-36FD-006F-37D4-C090844BE19F}"/>
                </a:ext>
              </a:extLst>
            </p:cNvPr>
            <p:cNvGrpSpPr/>
            <p:nvPr/>
          </p:nvGrpSpPr>
          <p:grpSpPr>
            <a:xfrm>
              <a:off x="785267" y="5478795"/>
              <a:ext cx="465313" cy="735495"/>
              <a:chOff x="2663691" y="3796747"/>
              <a:chExt cx="924338" cy="1461052"/>
            </a:xfrm>
          </p:grpSpPr>
          <p:sp>
            <p:nvSpPr>
              <p:cNvPr id="50" name="Delay 49">
                <a:extLst>
                  <a:ext uri="{FF2B5EF4-FFF2-40B4-BE49-F238E27FC236}">
                    <a16:creationId xmlns:a16="http://schemas.microsoft.com/office/drawing/2014/main" id="{7A64143A-B50E-189E-F6E8-47736AD2D8E1}"/>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169F261-25DB-F8BA-2558-46B48BC87307}"/>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E20AC682-C5AB-580C-F8C4-49EC1284E8F1}"/>
                </a:ext>
              </a:extLst>
            </p:cNvPr>
            <p:cNvGrpSpPr/>
            <p:nvPr/>
          </p:nvGrpSpPr>
          <p:grpSpPr>
            <a:xfrm>
              <a:off x="1385988" y="5478795"/>
              <a:ext cx="465313" cy="735495"/>
              <a:chOff x="2663691" y="3796747"/>
              <a:chExt cx="924338" cy="1461052"/>
            </a:xfrm>
          </p:grpSpPr>
          <p:sp>
            <p:nvSpPr>
              <p:cNvPr id="53" name="Delay 52">
                <a:extLst>
                  <a:ext uri="{FF2B5EF4-FFF2-40B4-BE49-F238E27FC236}">
                    <a16:creationId xmlns:a16="http://schemas.microsoft.com/office/drawing/2014/main" id="{4D9F0F7A-7D97-600D-5712-0577091C5FD3}"/>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B755AEC-AECF-D74C-9971-BFC0DC8FCD0F}"/>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07A997DF-262C-69D3-72BF-EE79D8FF69F4}"/>
                </a:ext>
              </a:extLst>
            </p:cNvPr>
            <p:cNvGrpSpPr/>
            <p:nvPr/>
          </p:nvGrpSpPr>
          <p:grpSpPr>
            <a:xfrm>
              <a:off x="1986709" y="5478795"/>
              <a:ext cx="465313" cy="735495"/>
              <a:chOff x="2663691" y="3796747"/>
              <a:chExt cx="924338" cy="1461052"/>
            </a:xfrm>
          </p:grpSpPr>
          <p:sp>
            <p:nvSpPr>
              <p:cNvPr id="56" name="Delay 55">
                <a:extLst>
                  <a:ext uri="{FF2B5EF4-FFF2-40B4-BE49-F238E27FC236}">
                    <a16:creationId xmlns:a16="http://schemas.microsoft.com/office/drawing/2014/main" id="{4CB3F33D-1F8E-C4C4-AF69-D0E6C8049691}"/>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15D35A5-8E8C-776E-5128-FAB2FDFFBC82}"/>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044EDAB9-57F9-8433-95A6-558C091054D7}"/>
                </a:ext>
              </a:extLst>
            </p:cNvPr>
            <p:cNvGrpSpPr/>
            <p:nvPr/>
          </p:nvGrpSpPr>
          <p:grpSpPr>
            <a:xfrm>
              <a:off x="7393198" y="5478795"/>
              <a:ext cx="465313" cy="735495"/>
              <a:chOff x="2663691" y="3796747"/>
              <a:chExt cx="924338" cy="1461052"/>
            </a:xfrm>
          </p:grpSpPr>
          <p:sp>
            <p:nvSpPr>
              <p:cNvPr id="60" name="Delay 59">
                <a:extLst>
                  <a:ext uri="{FF2B5EF4-FFF2-40B4-BE49-F238E27FC236}">
                    <a16:creationId xmlns:a16="http://schemas.microsoft.com/office/drawing/2014/main" id="{06D46E0F-D1BC-5D6B-0F24-939ACE50FE0A}"/>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A8BC690-9B6E-2857-EBBB-50DBE0F88065}"/>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EF2E11FC-5020-E1F4-2480-8D92FBA98316}"/>
                </a:ext>
              </a:extLst>
            </p:cNvPr>
            <p:cNvGrpSpPr/>
            <p:nvPr/>
          </p:nvGrpSpPr>
          <p:grpSpPr>
            <a:xfrm>
              <a:off x="7993919" y="5478795"/>
              <a:ext cx="465313" cy="735495"/>
              <a:chOff x="2663691" y="3796747"/>
              <a:chExt cx="924338" cy="1461052"/>
            </a:xfrm>
          </p:grpSpPr>
          <p:sp>
            <p:nvSpPr>
              <p:cNvPr id="63" name="Delay 62">
                <a:extLst>
                  <a:ext uri="{FF2B5EF4-FFF2-40B4-BE49-F238E27FC236}">
                    <a16:creationId xmlns:a16="http://schemas.microsoft.com/office/drawing/2014/main" id="{0E36D928-6452-07C6-4ED0-734B6A17507F}"/>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4E3ACF7-D3A4-9BC4-07FC-5B0665581E88}"/>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BD767BB2-4795-03CC-D8AA-9B080D84BE12}"/>
                </a:ext>
              </a:extLst>
            </p:cNvPr>
            <p:cNvGrpSpPr/>
            <p:nvPr/>
          </p:nvGrpSpPr>
          <p:grpSpPr>
            <a:xfrm>
              <a:off x="8594643" y="5478795"/>
              <a:ext cx="465313" cy="735495"/>
              <a:chOff x="2663691" y="3796747"/>
              <a:chExt cx="924338" cy="1461052"/>
            </a:xfrm>
          </p:grpSpPr>
          <p:sp>
            <p:nvSpPr>
              <p:cNvPr id="66" name="Delay 65">
                <a:extLst>
                  <a:ext uri="{FF2B5EF4-FFF2-40B4-BE49-F238E27FC236}">
                    <a16:creationId xmlns:a16="http://schemas.microsoft.com/office/drawing/2014/main" id="{1B84EB21-F232-C47F-2C25-5C193139B7ED}"/>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C1EF076-B670-4986-85FC-9F55D4ECFE35}"/>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4" name="Picture 93" descr="A person with curly hair&#10;&#10;Description automatically generated">
            <a:extLst>
              <a:ext uri="{FF2B5EF4-FFF2-40B4-BE49-F238E27FC236}">
                <a16:creationId xmlns:a16="http://schemas.microsoft.com/office/drawing/2014/main" id="{AA76C4ED-BD38-0F0D-4F9D-E8CBD2027BA9}"/>
              </a:ext>
            </a:extLst>
          </p:cNvPr>
          <p:cNvPicPr>
            <a:picLocks noChangeAspect="1"/>
          </p:cNvPicPr>
          <p:nvPr/>
        </p:nvPicPr>
        <p:blipFill>
          <a:blip r:embed="rId2"/>
          <a:stretch>
            <a:fillRect/>
          </a:stretch>
        </p:blipFill>
        <p:spPr>
          <a:xfrm>
            <a:off x="86748" y="1232034"/>
            <a:ext cx="1681997" cy="1665177"/>
          </a:xfrm>
          <a:prstGeom prst="rect">
            <a:avLst/>
          </a:prstGeom>
        </p:spPr>
      </p:pic>
      <p:sp>
        <p:nvSpPr>
          <p:cNvPr id="100" name="Rounded Rectangular Callout 99">
            <a:extLst>
              <a:ext uri="{FF2B5EF4-FFF2-40B4-BE49-F238E27FC236}">
                <a16:creationId xmlns:a16="http://schemas.microsoft.com/office/drawing/2014/main" id="{644641B6-7860-9E4A-5F84-4A073E306BFF}"/>
              </a:ext>
            </a:extLst>
          </p:cNvPr>
          <p:cNvSpPr/>
          <p:nvPr/>
        </p:nvSpPr>
        <p:spPr>
          <a:xfrm>
            <a:off x="1986707" y="1025705"/>
            <a:ext cx="5489045" cy="4114185"/>
          </a:xfrm>
          <a:prstGeom prst="wedgeRoundRectCallout">
            <a:avLst>
              <a:gd name="adj1" fmla="val -63716"/>
              <a:gd name="adj2" fmla="val -16308"/>
              <a:gd name="adj3" fmla="val 1666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82D8E-54A9-7C71-C59C-1FE763D29A89}"/>
              </a:ext>
            </a:extLst>
          </p:cNvPr>
          <p:cNvSpPr>
            <a:spLocks noGrp="1"/>
          </p:cNvSpPr>
          <p:nvPr>
            <p:ph type="title"/>
          </p:nvPr>
        </p:nvSpPr>
        <p:spPr>
          <a:xfrm>
            <a:off x="231308" y="234398"/>
            <a:ext cx="8316567" cy="646331"/>
          </a:xfrm>
        </p:spPr>
        <p:txBody>
          <a:bodyPr>
            <a:normAutofit fontScale="90000"/>
          </a:bodyPr>
          <a:lstStyle/>
          <a:p>
            <a:r>
              <a:rPr lang="en-US" dirty="0"/>
              <a:t>Extends Chances beyond Games</a:t>
            </a:r>
          </a:p>
        </p:txBody>
      </p:sp>
      <p:sp>
        <p:nvSpPr>
          <p:cNvPr id="3" name="Content Placeholder 2">
            <a:extLst>
              <a:ext uri="{FF2B5EF4-FFF2-40B4-BE49-F238E27FC236}">
                <a16:creationId xmlns:a16="http://schemas.microsoft.com/office/drawing/2014/main" id="{4A9BD845-FE75-960D-F665-518CB53F37DD}"/>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8E59A023-CB70-5157-5E0B-BECBC8CA654D}"/>
              </a:ext>
            </a:extLst>
          </p:cNvPr>
          <p:cNvSpPr>
            <a:spLocks noGrp="1"/>
          </p:cNvSpPr>
          <p:nvPr>
            <p:ph type="sldNum" sz="quarter" idx="12"/>
          </p:nvPr>
        </p:nvSpPr>
        <p:spPr/>
        <p:txBody>
          <a:bodyPr/>
          <a:lstStyle/>
          <a:p>
            <a:fld id="{B9304382-F642-5846-B397-678ADB7FD52A}" type="slidenum">
              <a:rPr lang="en-US" smtClean="0"/>
              <a:t>24</a:t>
            </a:fld>
            <a:endParaRPr lang="en-US"/>
          </a:p>
        </p:txBody>
      </p:sp>
      <p:sp>
        <p:nvSpPr>
          <p:cNvPr id="5" name="TextBox 4">
            <a:extLst>
              <a:ext uri="{FF2B5EF4-FFF2-40B4-BE49-F238E27FC236}">
                <a16:creationId xmlns:a16="http://schemas.microsoft.com/office/drawing/2014/main" id="{2EF9B4A1-4819-D491-4668-9AD4005451AF}"/>
              </a:ext>
            </a:extLst>
          </p:cNvPr>
          <p:cNvSpPr txBox="1"/>
          <p:nvPr/>
        </p:nvSpPr>
        <p:spPr>
          <a:xfrm>
            <a:off x="199239" y="2946710"/>
            <a:ext cx="1469009" cy="33855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Ch IV, Book IV</a:t>
            </a:r>
          </a:p>
        </p:txBody>
      </p:sp>
      <p:sp>
        <p:nvSpPr>
          <p:cNvPr id="6" name="TextBox 5">
            <a:extLst>
              <a:ext uri="{FF2B5EF4-FFF2-40B4-BE49-F238E27FC236}">
                <a16:creationId xmlns:a16="http://schemas.microsoft.com/office/drawing/2014/main" id="{6B3692DF-9DF5-E105-AD8D-D4FA9A8D5AAB}"/>
              </a:ext>
            </a:extLst>
          </p:cNvPr>
          <p:cNvSpPr txBox="1"/>
          <p:nvPr/>
        </p:nvSpPr>
        <p:spPr>
          <a:xfrm>
            <a:off x="2263134" y="1079003"/>
            <a:ext cx="5183543" cy="2000548"/>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If, for example, there once existed </a:t>
            </a:r>
            <a:r>
              <a:rPr lang="en-US" sz="2800" dirty="0">
                <a:latin typeface="Times New Roman" panose="02020603050405020304" pitchFamily="18" charset="0"/>
                <a:cs typeface="Times New Roman" panose="02020603050405020304" pitchFamily="18" charset="0"/>
              </a:rPr>
              <a:t>three hundred people</a:t>
            </a:r>
            <a:r>
              <a:rPr lang="en-US" sz="2000" dirty="0">
                <a:latin typeface="Times New Roman" panose="02020603050405020304" pitchFamily="18" charset="0"/>
                <a:cs typeface="Times New Roman" panose="02020603050405020304" pitchFamily="18" charset="0"/>
              </a:rPr>
              <a:t> of the same age and body type as </a:t>
            </a:r>
            <a:r>
              <a:rPr lang="en-US" sz="2000" dirty="0" err="1">
                <a:latin typeface="Times New Roman" panose="02020603050405020304" pitchFamily="18" charset="0"/>
                <a:cs typeface="Times New Roman" panose="02020603050405020304" pitchFamily="18" charset="0"/>
              </a:rPr>
              <a:t>Titius</a:t>
            </a:r>
            <a:r>
              <a:rPr lang="en-US" sz="2000" dirty="0">
                <a:latin typeface="Times New Roman" panose="02020603050405020304" pitchFamily="18" charset="0"/>
                <a:cs typeface="Times New Roman" panose="02020603050405020304" pitchFamily="18" charset="0"/>
              </a:rPr>
              <a:t> now has, and you observed that </a:t>
            </a:r>
            <a:r>
              <a:rPr lang="en-US" sz="2800" dirty="0">
                <a:latin typeface="Times New Roman" panose="02020603050405020304" pitchFamily="18" charset="0"/>
                <a:cs typeface="Times New Roman" panose="02020603050405020304" pitchFamily="18" charset="0"/>
              </a:rPr>
              <a:t>two hundred of them died</a:t>
            </a:r>
            <a:r>
              <a:rPr lang="en-US" sz="2000" dirty="0">
                <a:latin typeface="Times New Roman" panose="02020603050405020304" pitchFamily="18" charset="0"/>
                <a:cs typeface="Times New Roman" panose="02020603050405020304" pitchFamily="18" charset="0"/>
              </a:rPr>
              <a:t> before the end of a decade, while the rest lived longer,</a:t>
            </a:r>
          </a:p>
        </p:txBody>
      </p:sp>
      <p:sp>
        <p:nvSpPr>
          <p:cNvPr id="95" name="TextBox 94">
            <a:extLst>
              <a:ext uri="{FF2B5EF4-FFF2-40B4-BE49-F238E27FC236}">
                <a16:creationId xmlns:a16="http://schemas.microsoft.com/office/drawing/2014/main" id="{8E46D240-629B-F71F-77BC-82FA6553E9A0}"/>
              </a:ext>
            </a:extLst>
          </p:cNvPr>
          <p:cNvSpPr txBox="1"/>
          <p:nvPr/>
        </p:nvSpPr>
        <p:spPr>
          <a:xfrm>
            <a:off x="2263134" y="3115987"/>
            <a:ext cx="5183543" cy="1877437"/>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you could safely enough conclude that there are </a:t>
            </a:r>
            <a:r>
              <a:rPr lang="en-US" sz="2800" dirty="0">
                <a:latin typeface="Times New Roman" panose="02020603050405020304" pitchFamily="18" charset="0"/>
                <a:cs typeface="Times New Roman" panose="02020603050405020304" pitchFamily="18" charset="0"/>
              </a:rPr>
              <a:t>twice as many cases in which </a:t>
            </a:r>
            <a:r>
              <a:rPr lang="en-US" sz="2800" dirty="0" err="1">
                <a:latin typeface="Times New Roman" panose="02020603050405020304" pitchFamily="18" charset="0"/>
                <a:cs typeface="Times New Roman" panose="02020603050405020304" pitchFamily="18" charset="0"/>
              </a:rPr>
              <a:t>Titius</a:t>
            </a:r>
            <a:r>
              <a:rPr lang="en-US" sz="2800" dirty="0">
                <a:latin typeface="Times New Roman" panose="02020603050405020304" pitchFamily="18" charset="0"/>
                <a:cs typeface="Times New Roman" panose="02020603050405020304" pitchFamily="18" charset="0"/>
              </a:rPr>
              <a:t> also may die</a:t>
            </a:r>
            <a:r>
              <a:rPr lang="en-US" sz="2000" dirty="0">
                <a:latin typeface="Times New Roman" panose="02020603050405020304" pitchFamily="18" charset="0"/>
                <a:cs typeface="Times New Roman" panose="02020603050405020304" pitchFamily="18" charset="0"/>
              </a:rPr>
              <a:t> within a decade as there are cases in which he may live beyond a decade.</a:t>
            </a:r>
          </a:p>
        </p:txBody>
      </p:sp>
      <p:grpSp>
        <p:nvGrpSpPr>
          <p:cNvPr id="96" name="Group 95">
            <a:extLst>
              <a:ext uri="{FF2B5EF4-FFF2-40B4-BE49-F238E27FC236}">
                <a16:creationId xmlns:a16="http://schemas.microsoft.com/office/drawing/2014/main" id="{E9FA6D79-D378-20DA-E75D-8775C3DB2DDD}"/>
              </a:ext>
            </a:extLst>
          </p:cNvPr>
          <p:cNvGrpSpPr/>
          <p:nvPr/>
        </p:nvGrpSpPr>
        <p:grpSpPr>
          <a:xfrm>
            <a:off x="7856697" y="1456066"/>
            <a:ext cx="1120703" cy="1771435"/>
            <a:chOff x="2663691" y="3796747"/>
            <a:chExt cx="924338" cy="1461052"/>
          </a:xfrm>
        </p:grpSpPr>
        <p:sp>
          <p:nvSpPr>
            <p:cNvPr id="97" name="Delay 96">
              <a:extLst>
                <a:ext uri="{FF2B5EF4-FFF2-40B4-BE49-F238E27FC236}">
                  <a16:creationId xmlns:a16="http://schemas.microsoft.com/office/drawing/2014/main" id="{25FF4E69-5D96-4F3E-6717-459601C2FC3A}"/>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5173A707-1B23-8390-DEF1-38C73E61FF9A}"/>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Box 98">
            <a:extLst>
              <a:ext uri="{FF2B5EF4-FFF2-40B4-BE49-F238E27FC236}">
                <a16:creationId xmlns:a16="http://schemas.microsoft.com/office/drawing/2014/main" id="{0B019DB0-621F-AEBE-32CD-536506F8F587}"/>
              </a:ext>
            </a:extLst>
          </p:cNvPr>
          <p:cNvSpPr txBox="1"/>
          <p:nvPr/>
        </p:nvSpPr>
        <p:spPr>
          <a:xfrm>
            <a:off x="8029643" y="2076669"/>
            <a:ext cx="748923" cy="1200329"/>
          </a:xfrm>
          <a:prstGeom prst="rect">
            <a:avLst/>
          </a:prstGeom>
          <a:noFill/>
        </p:spPr>
        <p:txBody>
          <a:bodyPr wrap="none" rtlCol="0">
            <a:spAutoFit/>
          </a:bodyPr>
          <a:lstStyle/>
          <a:p>
            <a:pPr algn="l"/>
            <a:r>
              <a:rPr lang="en-US" sz="7200" b="1" dirty="0">
                <a:solidFill>
                  <a:srgbClr val="FF4B4B"/>
                </a:solidFill>
                <a:latin typeface="Arial Black" panose="020B0604020202020204" pitchFamily="34" charset="0"/>
                <a:cs typeface="Arial Black" panose="020B0604020202020204" pitchFamily="34" charset="0"/>
              </a:rPr>
              <a:t>?</a:t>
            </a:r>
          </a:p>
        </p:txBody>
      </p:sp>
      <p:sp>
        <p:nvSpPr>
          <p:cNvPr id="101" name="TextBox 100">
            <a:extLst>
              <a:ext uri="{FF2B5EF4-FFF2-40B4-BE49-F238E27FC236}">
                <a16:creationId xmlns:a16="http://schemas.microsoft.com/office/drawing/2014/main" id="{9E7F2E19-38E6-71B5-496C-6D0E6177AB81}"/>
              </a:ext>
            </a:extLst>
          </p:cNvPr>
          <p:cNvSpPr txBox="1"/>
          <p:nvPr/>
        </p:nvSpPr>
        <p:spPr>
          <a:xfrm>
            <a:off x="7824906" y="3214316"/>
            <a:ext cx="890372" cy="461665"/>
          </a:xfrm>
          <a:prstGeom prst="rect">
            <a:avLst/>
          </a:prstGeom>
          <a:noFill/>
        </p:spPr>
        <p:txBody>
          <a:bodyPr wrap="none" rtlCol="0">
            <a:spAutoFit/>
          </a:bodyPr>
          <a:lstStyle/>
          <a:p>
            <a:pPr algn="l"/>
            <a:r>
              <a:rPr lang="en-US" sz="2400" dirty="0" err="1">
                <a:latin typeface="Times New Roman" panose="02020603050405020304" pitchFamily="18" charset="0"/>
                <a:cs typeface="Times New Roman" panose="02020603050405020304" pitchFamily="18" charset="0"/>
              </a:rPr>
              <a:t>Titius</a:t>
            </a:r>
            <a:endParaRPr lang="en-US" sz="2400" dirty="0">
              <a:latin typeface="Times New Roman" panose="02020603050405020304" pitchFamily="18" charset="0"/>
              <a:cs typeface="Times New Roman" panose="02020603050405020304" pitchFamily="18" charset="0"/>
            </a:endParaRPr>
          </a:p>
        </p:txBody>
      </p:sp>
      <p:grpSp>
        <p:nvGrpSpPr>
          <p:cNvPr id="158" name="Group 157">
            <a:extLst>
              <a:ext uri="{FF2B5EF4-FFF2-40B4-BE49-F238E27FC236}">
                <a16:creationId xmlns:a16="http://schemas.microsoft.com/office/drawing/2014/main" id="{F43911A7-15C3-A12A-6724-A3B3F7CF0861}"/>
              </a:ext>
            </a:extLst>
          </p:cNvPr>
          <p:cNvGrpSpPr/>
          <p:nvPr/>
        </p:nvGrpSpPr>
        <p:grpSpPr>
          <a:xfrm>
            <a:off x="813243" y="5770265"/>
            <a:ext cx="7637932" cy="409360"/>
            <a:chOff x="813243" y="5770265"/>
            <a:chExt cx="7637932" cy="409360"/>
          </a:xfrm>
        </p:grpSpPr>
        <p:grpSp>
          <p:nvGrpSpPr>
            <p:cNvPr id="71" name="Group 70">
              <a:extLst>
                <a:ext uri="{FF2B5EF4-FFF2-40B4-BE49-F238E27FC236}">
                  <a16:creationId xmlns:a16="http://schemas.microsoft.com/office/drawing/2014/main" id="{42C32F47-2479-57D5-22AC-8BCFF54CDC72}"/>
                </a:ext>
              </a:extLst>
            </p:cNvPr>
            <p:cNvGrpSpPr/>
            <p:nvPr/>
          </p:nvGrpSpPr>
          <p:grpSpPr>
            <a:xfrm rot="2700000">
              <a:off x="813243" y="5770265"/>
              <a:ext cx="409360" cy="409360"/>
              <a:chOff x="4572000" y="4908328"/>
              <a:chExt cx="973262" cy="973262"/>
            </a:xfrm>
          </p:grpSpPr>
          <p:sp>
            <p:nvSpPr>
              <p:cNvPr id="69" name="Rectangle 68">
                <a:extLst>
                  <a:ext uri="{FF2B5EF4-FFF2-40B4-BE49-F238E27FC236}">
                    <a16:creationId xmlns:a16="http://schemas.microsoft.com/office/drawing/2014/main" id="{D333D132-FD49-677F-806E-EDED6D104122}"/>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A94F109-AD8E-7521-E946-3FB25D386C09}"/>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A85D195C-BF8E-DA58-69BC-9694A04578CF}"/>
                </a:ext>
              </a:extLst>
            </p:cNvPr>
            <p:cNvGrpSpPr/>
            <p:nvPr/>
          </p:nvGrpSpPr>
          <p:grpSpPr>
            <a:xfrm rot="2700000">
              <a:off x="4422716" y="5770265"/>
              <a:ext cx="409360" cy="409360"/>
              <a:chOff x="4572000" y="4908328"/>
              <a:chExt cx="973262" cy="973262"/>
            </a:xfrm>
          </p:grpSpPr>
          <p:sp>
            <p:nvSpPr>
              <p:cNvPr id="79" name="Rectangle 78">
                <a:extLst>
                  <a:ext uri="{FF2B5EF4-FFF2-40B4-BE49-F238E27FC236}">
                    <a16:creationId xmlns:a16="http://schemas.microsoft.com/office/drawing/2014/main" id="{1FF44EC3-20EE-FB2B-518F-5A9BCB5F1D4B}"/>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D365F70-D96A-74A5-4F22-B255E9461A90}"/>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BE1574ED-F6F9-FE39-CF1D-BE459086383F}"/>
                </a:ext>
              </a:extLst>
            </p:cNvPr>
            <p:cNvGrpSpPr/>
            <p:nvPr/>
          </p:nvGrpSpPr>
          <p:grpSpPr>
            <a:xfrm rot="2700000">
              <a:off x="5019483" y="5770265"/>
              <a:ext cx="409360" cy="409360"/>
              <a:chOff x="4572000" y="4908328"/>
              <a:chExt cx="973262" cy="973262"/>
            </a:xfrm>
          </p:grpSpPr>
          <p:sp>
            <p:nvSpPr>
              <p:cNvPr id="82" name="Rectangle 81">
                <a:extLst>
                  <a:ext uri="{FF2B5EF4-FFF2-40B4-BE49-F238E27FC236}">
                    <a16:creationId xmlns:a16="http://schemas.microsoft.com/office/drawing/2014/main" id="{3FAE80B3-07A1-8D75-F1CC-5E7DDB9F48A9}"/>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E60DD07-F9DD-BE92-C150-FCFEDBC11A35}"/>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7CA29E49-1CAA-DB28-C03B-CF92991AEBF1}"/>
                </a:ext>
              </a:extLst>
            </p:cNvPr>
            <p:cNvGrpSpPr/>
            <p:nvPr/>
          </p:nvGrpSpPr>
          <p:grpSpPr>
            <a:xfrm rot="2700000">
              <a:off x="5635500" y="5770265"/>
              <a:ext cx="409360" cy="409360"/>
              <a:chOff x="4572000" y="4908328"/>
              <a:chExt cx="973262" cy="973262"/>
            </a:xfrm>
          </p:grpSpPr>
          <p:sp>
            <p:nvSpPr>
              <p:cNvPr id="85" name="Rectangle 84">
                <a:extLst>
                  <a:ext uri="{FF2B5EF4-FFF2-40B4-BE49-F238E27FC236}">
                    <a16:creationId xmlns:a16="http://schemas.microsoft.com/office/drawing/2014/main" id="{4C7A0B3C-DF86-C9A2-5770-326A17F9B5EB}"/>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F6D1D309-BF72-8FED-2347-CB7BA279231A}"/>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EF5B8D7-8F48-0278-96D7-6F4F947FE480}"/>
                </a:ext>
              </a:extLst>
            </p:cNvPr>
            <p:cNvGrpSpPr/>
            <p:nvPr/>
          </p:nvGrpSpPr>
          <p:grpSpPr>
            <a:xfrm rot="2700000">
              <a:off x="6829035" y="5770265"/>
              <a:ext cx="409360" cy="409360"/>
              <a:chOff x="4572000" y="4908328"/>
              <a:chExt cx="973262" cy="973262"/>
            </a:xfrm>
          </p:grpSpPr>
          <p:sp>
            <p:nvSpPr>
              <p:cNvPr id="88" name="Rectangle 87">
                <a:extLst>
                  <a:ext uri="{FF2B5EF4-FFF2-40B4-BE49-F238E27FC236}">
                    <a16:creationId xmlns:a16="http://schemas.microsoft.com/office/drawing/2014/main" id="{20637703-3A29-63BC-FBB8-0F6E52CFB9AF}"/>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F4949759-B4D5-CC5A-D511-200839AA68E8}"/>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FD7F5C57-AF5B-42EB-628C-291D245E2806}"/>
                </a:ext>
              </a:extLst>
            </p:cNvPr>
            <p:cNvGrpSpPr/>
            <p:nvPr/>
          </p:nvGrpSpPr>
          <p:grpSpPr>
            <a:xfrm rot="2700000">
              <a:off x="8041815" y="5770265"/>
              <a:ext cx="409360" cy="409360"/>
              <a:chOff x="4572000" y="4908328"/>
              <a:chExt cx="973262" cy="973262"/>
            </a:xfrm>
          </p:grpSpPr>
          <p:sp>
            <p:nvSpPr>
              <p:cNvPr id="91" name="Rectangle 90">
                <a:extLst>
                  <a:ext uri="{FF2B5EF4-FFF2-40B4-BE49-F238E27FC236}">
                    <a16:creationId xmlns:a16="http://schemas.microsoft.com/office/drawing/2014/main" id="{8CAD6585-AEFF-36D8-E8DD-EB6F8B75CF4C}"/>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AB2BBCA-04B8-446B-49A7-0F308688AFC7}"/>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7A29E4CF-933F-8E15-00C8-8D8818EF9671}"/>
                </a:ext>
              </a:extLst>
            </p:cNvPr>
            <p:cNvGrpSpPr/>
            <p:nvPr/>
          </p:nvGrpSpPr>
          <p:grpSpPr>
            <a:xfrm rot="2700000">
              <a:off x="2016401" y="5770265"/>
              <a:ext cx="409360" cy="409360"/>
              <a:chOff x="4572000" y="4908328"/>
              <a:chExt cx="973262" cy="973262"/>
            </a:xfrm>
          </p:grpSpPr>
          <p:sp>
            <p:nvSpPr>
              <p:cNvPr id="153" name="Rectangle 152">
                <a:extLst>
                  <a:ext uri="{FF2B5EF4-FFF2-40B4-BE49-F238E27FC236}">
                    <a16:creationId xmlns:a16="http://schemas.microsoft.com/office/drawing/2014/main" id="{A0957116-D514-7464-41BE-434A7EBAB2BE}"/>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BA0CCCE2-1D23-C7F1-50C9-DD9CB26E641B}"/>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ECE262A3-BD1F-5A16-9178-978C5EC5F50A}"/>
                </a:ext>
              </a:extLst>
            </p:cNvPr>
            <p:cNvGrpSpPr/>
            <p:nvPr/>
          </p:nvGrpSpPr>
          <p:grpSpPr>
            <a:xfrm rot="2700000">
              <a:off x="2622792" y="5770265"/>
              <a:ext cx="409360" cy="409360"/>
              <a:chOff x="4572000" y="4908328"/>
              <a:chExt cx="973262" cy="973262"/>
            </a:xfrm>
          </p:grpSpPr>
          <p:sp>
            <p:nvSpPr>
              <p:cNvPr id="156" name="Rectangle 155">
                <a:extLst>
                  <a:ext uri="{FF2B5EF4-FFF2-40B4-BE49-F238E27FC236}">
                    <a16:creationId xmlns:a16="http://schemas.microsoft.com/office/drawing/2014/main" id="{00485889-0D2B-087C-9943-9896028AB4DD}"/>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0FB3046B-647A-7076-1409-396814D920A4}"/>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136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6" grpId="0"/>
      <p:bldP spid="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101">
            <a:extLst>
              <a:ext uri="{FF2B5EF4-FFF2-40B4-BE49-F238E27FC236}">
                <a16:creationId xmlns:a16="http://schemas.microsoft.com/office/drawing/2014/main" id="{BA1CBB4E-2FA0-2897-B168-DA45224063F1}"/>
              </a:ext>
            </a:extLst>
          </p:cNvPr>
          <p:cNvGrpSpPr/>
          <p:nvPr/>
        </p:nvGrpSpPr>
        <p:grpSpPr>
          <a:xfrm>
            <a:off x="184546" y="5478795"/>
            <a:ext cx="8875410" cy="735495"/>
            <a:chOff x="184546" y="5478795"/>
            <a:chExt cx="8875410" cy="735495"/>
          </a:xfrm>
        </p:grpSpPr>
        <p:grpSp>
          <p:nvGrpSpPr>
            <p:cNvPr id="9" name="Group 8">
              <a:extLst>
                <a:ext uri="{FF2B5EF4-FFF2-40B4-BE49-F238E27FC236}">
                  <a16:creationId xmlns:a16="http://schemas.microsoft.com/office/drawing/2014/main" id="{449FAC01-8861-A2AB-0624-C05EDB65E10B}"/>
                </a:ext>
              </a:extLst>
            </p:cNvPr>
            <p:cNvGrpSpPr/>
            <p:nvPr/>
          </p:nvGrpSpPr>
          <p:grpSpPr>
            <a:xfrm>
              <a:off x="2587430" y="5478795"/>
              <a:ext cx="465313" cy="735495"/>
              <a:chOff x="2663691" y="3796747"/>
              <a:chExt cx="924338" cy="1461052"/>
            </a:xfrm>
          </p:grpSpPr>
          <p:sp>
            <p:nvSpPr>
              <p:cNvPr id="7" name="Delay 6">
                <a:extLst>
                  <a:ext uri="{FF2B5EF4-FFF2-40B4-BE49-F238E27FC236}">
                    <a16:creationId xmlns:a16="http://schemas.microsoft.com/office/drawing/2014/main" id="{EBBC3915-5AF8-CFF1-15E7-7E5B14A488FA}"/>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F6158DC-ED0C-8851-A063-5ED13B1E0703}"/>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D3AB901-F573-5B80-838C-E0F69F94848C}"/>
                </a:ext>
              </a:extLst>
            </p:cNvPr>
            <p:cNvGrpSpPr/>
            <p:nvPr/>
          </p:nvGrpSpPr>
          <p:grpSpPr>
            <a:xfrm>
              <a:off x="3188151" y="5478795"/>
              <a:ext cx="465313" cy="735495"/>
              <a:chOff x="2663691" y="3796747"/>
              <a:chExt cx="924338" cy="1461052"/>
            </a:xfrm>
          </p:grpSpPr>
          <p:sp>
            <p:nvSpPr>
              <p:cNvPr id="11" name="Delay 10">
                <a:extLst>
                  <a:ext uri="{FF2B5EF4-FFF2-40B4-BE49-F238E27FC236}">
                    <a16:creationId xmlns:a16="http://schemas.microsoft.com/office/drawing/2014/main" id="{497D8B74-8082-1BEA-46F2-4ED43EA9D125}"/>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285811-1117-BA47-B3A3-6E3C288EA5DB}"/>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F7B6298-77AD-4953-3560-A604C5671C7B}"/>
                </a:ext>
              </a:extLst>
            </p:cNvPr>
            <p:cNvGrpSpPr/>
            <p:nvPr/>
          </p:nvGrpSpPr>
          <p:grpSpPr>
            <a:xfrm>
              <a:off x="3788872" y="5478795"/>
              <a:ext cx="465313" cy="735495"/>
              <a:chOff x="2663691" y="3796747"/>
              <a:chExt cx="924338" cy="1461052"/>
            </a:xfrm>
          </p:grpSpPr>
          <p:sp>
            <p:nvSpPr>
              <p:cNvPr id="14" name="Delay 13">
                <a:extLst>
                  <a:ext uri="{FF2B5EF4-FFF2-40B4-BE49-F238E27FC236}">
                    <a16:creationId xmlns:a16="http://schemas.microsoft.com/office/drawing/2014/main" id="{D8152E27-982C-C756-949B-191D0B6E9F11}"/>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8A909AE-A048-73AF-B7E4-D5E18048BAAE}"/>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4DB8896-B2F7-EA54-3807-F189FB2C2F32}"/>
                </a:ext>
              </a:extLst>
            </p:cNvPr>
            <p:cNvGrpSpPr/>
            <p:nvPr/>
          </p:nvGrpSpPr>
          <p:grpSpPr>
            <a:xfrm>
              <a:off x="4389593" y="5478795"/>
              <a:ext cx="465313" cy="735495"/>
              <a:chOff x="2663691" y="3796747"/>
              <a:chExt cx="924338" cy="1461052"/>
            </a:xfrm>
          </p:grpSpPr>
          <p:sp>
            <p:nvSpPr>
              <p:cNvPr id="17" name="Delay 16">
                <a:extLst>
                  <a:ext uri="{FF2B5EF4-FFF2-40B4-BE49-F238E27FC236}">
                    <a16:creationId xmlns:a16="http://schemas.microsoft.com/office/drawing/2014/main" id="{ED84AFF4-875C-5BEB-2E79-CFE63D2402CE}"/>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B39DB47-C588-EA74-0438-041D4DE8B4DF}"/>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120215F-476B-9894-45BC-E432C6943346}"/>
                </a:ext>
              </a:extLst>
            </p:cNvPr>
            <p:cNvGrpSpPr/>
            <p:nvPr/>
          </p:nvGrpSpPr>
          <p:grpSpPr>
            <a:xfrm>
              <a:off x="4990314" y="5478795"/>
              <a:ext cx="465313" cy="735495"/>
              <a:chOff x="2663691" y="3796747"/>
              <a:chExt cx="924338" cy="1461052"/>
            </a:xfrm>
          </p:grpSpPr>
          <p:sp>
            <p:nvSpPr>
              <p:cNvPr id="20" name="Delay 19">
                <a:extLst>
                  <a:ext uri="{FF2B5EF4-FFF2-40B4-BE49-F238E27FC236}">
                    <a16:creationId xmlns:a16="http://schemas.microsoft.com/office/drawing/2014/main" id="{2CFA7B0F-39C5-2DDF-80C3-490DED58D2B0}"/>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1426746-0D35-03A6-7A01-1B86B23176BA}"/>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C6BC3D7B-8797-6413-B7DC-EC61A6E5995B}"/>
                </a:ext>
              </a:extLst>
            </p:cNvPr>
            <p:cNvGrpSpPr/>
            <p:nvPr/>
          </p:nvGrpSpPr>
          <p:grpSpPr>
            <a:xfrm>
              <a:off x="5591035" y="5478795"/>
              <a:ext cx="465313" cy="735495"/>
              <a:chOff x="2663691" y="3796747"/>
              <a:chExt cx="924338" cy="1461052"/>
            </a:xfrm>
          </p:grpSpPr>
          <p:sp>
            <p:nvSpPr>
              <p:cNvPr id="23" name="Delay 22">
                <a:extLst>
                  <a:ext uri="{FF2B5EF4-FFF2-40B4-BE49-F238E27FC236}">
                    <a16:creationId xmlns:a16="http://schemas.microsoft.com/office/drawing/2014/main" id="{2BA4C0BD-F368-4549-1291-F14EF582C00A}"/>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9F374B0-E1C2-18C1-113C-531F1F925C50}"/>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6630751-D512-FA3F-82BC-454BE200EF94}"/>
                </a:ext>
              </a:extLst>
            </p:cNvPr>
            <p:cNvGrpSpPr/>
            <p:nvPr/>
          </p:nvGrpSpPr>
          <p:grpSpPr>
            <a:xfrm>
              <a:off x="6191756" y="5478795"/>
              <a:ext cx="465313" cy="735495"/>
              <a:chOff x="2663691" y="3796747"/>
              <a:chExt cx="924338" cy="1461052"/>
            </a:xfrm>
          </p:grpSpPr>
          <p:sp>
            <p:nvSpPr>
              <p:cNvPr id="26" name="Delay 25">
                <a:extLst>
                  <a:ext uri="{FF2B5EF4-FFF2-40B4-BE49-F238E27FC236}">
                    <a16:creationId xmlns:a16="http://schemas.microsoft.com/office/drawing/2014/main" id="{0F4967ED-F8E4-48C0-660F-AF4CA00CD95F}"/>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00EF841-289B-9039-9DE4-3E041A73BEEB}"/>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8ABB7B9-EE12-D113-E699-633730C41A9C}"/>
                </a:ext>
              </a:extLst>
            </p:cNvPr>
            <p:cNvGrpSpPr/>
            <p:nvPr/>
          </p:nvGrpSpPr>
          <p:grpSpPr>
            <a:xfrm>
              <a:off x="6792477" y="5478795"/>
              <a:ext cx="465313" cy="735495"/>
              <a:chOff x="2663691" y="3796747"/>
              <a:chExt cx="924338" cy="1461052"/>
            </a:xfrm>
          </p:grpSpPr>
          <p:sp>
            <p:nvSpPr>
              <p:cNvPr id="29" name="Delay 28">
                <a:extLst>
                  <a:ext uri="{FF2B5EF4-FFF2-40B4-BE49-F238E27FC236}">
                    <a16:creationId xmlns:a16="http://schemas.microsoft.com/office/drawing/2014/main" id="{11AFD2BD-38BA-577C-C880-BEE05338A36D}"/>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664E18E-3BD0-673A-4BA9-1E64C7D2519A}"/>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15200DE-0303-46A3-4F92-38BE11716961}"/>
                </a:ext>
              </a:extLst>
            </p:cNvPr>
            <p:cNvGrpSpPr/>
            <p:nvPr/>
          </p:nvGrpSpPr>
          <p:grpSpPr>
            <a:xfrm>
              <a:off x="184546" y="5478795"/>
              <a:ext cx="465313" cy="735495"/>
              <a:chOff x="2663691" y="3796747"/>
              <a:chExt cx="924338" cy="1461052"/>
            </a:xfrm>
          </p:grpSpPr>
          <p:sp>
            <p:nvSpPr>
              <p:cNvPr id="47" name="Delay 46">
                <a:extLst>
                  <a:ext uri="{FF2B5EF4-FFF2-40B4-BE49-F238E27FC236}">
                    <a16:creationId xmlns:a16="http://schemas.microsoft.com/office/drawing/2014/main" id="{76C309E8-EE59-B0A0-2733-3FD831D01E0E}"/>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ED8679B-98E9-E8BD-230C-857105DBB005}"/>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2E10B31-36FD-006F-37D4-C090844BE19F}"/>
                </a:ext>
              </a:extLst>
            </p:cNvPr>
            <p:cNvGrpSpPr/>
            <p:nvPr/>
          </p:nvGrpSpPr>
          <p:grpSpPr>
            <a:xfrm>
              <a:off x="785267" y="5478795"/>
              <a:ext cx="465313" cy="735495"/>
              <a:chOff x="2663691" y="3796747"/>
              <a:chExt cx="924338" cy="1461052"/>
            </a:xfrm>
          </p:grpSpPr>
          <p:sp>
            <p:nvSpPr>
              <p:cNvPr id="50" name="Delay 49">
                <a:extLst>
                  <a:ext uri="{FF2B5EF4-FFF2-40B4-BE49-F238E27FC236}">
                    <a16:creationId xmlns:a16="http://schemas.microsoft.com/office/drawing/2014/main" id="{7A64143A-B50E-189E-F6E8-47736AD2D8E1}"/>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169F261-25DB-F8BA-2558-46B48BC87307}"/>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E20AC682-C5AB-580C-F8C4-49EC1284E8F1}"/>
                </a:ext>
              </a:extLst>
            </p:cNvPr>
            <p:cNvGrpSpPr/>
            <p:nvPr/>
          </p:nvGrpSpPr>
          <p:grpSpPr>
            <a:xfrm>
              <a:off x="1385988" y="5478795"/>
              <a:ext cx="465313" cy="735495"/>
              <a:chOff x="2663691" y="3796747"/>
              <a:chExt cx="924338" cy="1461052"/>
            </a:xfrm>
          </p:grpSpPr>
          <p:sp>
            <p:nvSpPr>
              <p:cNvPr id="53" name="Delay 52">
                <a:extLst>
                  <a:ext uri="{FF2B5EF4-FFF2-40B4-BE49-F238E27FC236}">
                    <a16:creationId xmlns:a16="http://schemas.microsoft.com/office/drawing/2014/main" id="{4D9F0F7A-7D97-600D-5712-0577091C5FD3}"/>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B755AEC-AECF-D74C-9971-BFC0DC8FCD0F}"/>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07A997DF-262C-69D3-72BF-EE79D8FF69F4}"/>
                </a:ext>
              </a:extLst>
            </p:cNvPr>
            <p:cNvGrpSpPr/>
            <p:nvPr/>
          </p:nvGrpSpPr>
          <p:grpSpPr>
            <a:xfrm>
              <a:off x="1986709" y="5478795"/>
              <a:ext cx="465313" cy="735495"/>
              <a:chOff x="2663691" y="3796747"/>
              <a:chExt cx="924338" cy="1461052"/>
            </a:xfrm>
          </p:grpSpPr>
          <p:sp>
            <p:nvSpPr>
              <p:cNvPr id="56" name="Delay 55">
                <a:extLst>
                  <a:ext uri="{FF2B5EF4-FFF2-40B4-BE49-F238E27FC236}">
                    <a16:creationId xmlns:a16="http://schemas.microsoft.com/office/drawing/2014/main" id="{4CB3F33D-1F8E-C4C4-AF69-D0E6C8049691}"/>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15D35A5-8E8C-776E-5128-FAB2FDFFBC82}"/>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044EDAB9-57F9-8433-95A6-558C091054D7}"/>
                </a:ext>
              </a:extLst>
            </p:cNvPr>
            <p:cNvGrpSpPr/>
            <p:nvPr/>
          </p:nvGrpSpPr>
          <p:grpSpPr>
            <a:xfrm>
              <a:off x="7393198" y="5478795"/>
              <a:ext cx="465313" cy="735495"/>
              <a:chOff x="2663691" y="3796747"/>
              <a:chExt cx="924338" cy="1461052"/>
            </a:xfrm>
          </p:grpSpPr>
          <p:sp>
            <p:nvSpPr>
              <p:cNvPr id="60" name="Delay 59">
                <a:extLst>
                  <a:ext uri="{FF2B5EF4-FFF2-40B4-BE49-F238E27FC236}">
                    <a16:creationId xmlns:a16="http://schemas.microsoft.com/office/drawing/2014/main" id="{06D46E0F-D1BC-5D6B-0F24-939ACE50FE0A}"/>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A8BC690-9B6E-2857-EBBB-50DBE0F88065}"/>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EF2E11FC-5020-E1F4-2480-8D92FBA98316}"/>
                </a:ext>
              </a:extLst>
            </p:cNvPr>
            <p:cNvGrpSpPr/>
            <p:nvPr/>
          </p:nvGrpSpPr>
          <p:grpSpPr>
            <a:xfrm>
              <a:off x="7993919" y="5478795"/>
              <a:ext cx="465313" cy="735495"/>
              <a:chOff x="2663691" y="3796747"/>
              <a:chExt cx="924338" cy="1461052"/>
            </a:xfrm>
          </p:grpSpPr>
          <p:sp>
            <p:nvSpPr>
              <p:cNvPr id="63" name="Delay 62">
                <a:extLst>
                  <a:ext uri="{FF2B5EF4-FFF2-40B4-BE49-F238E27FC236}">
                    <a16:creationId xmlns:a16="http://schemas.microsoft.com/office/drawing/2014/main" id="{0E36D928-6452-07C6-4ED0-734B6A17507F}"/>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C4E3ACF7-D3A4-9BC4-07FC-5B0665581E88}"/>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BD767BB2-4795-03CC-D8AA-9B080D84BE12}"/>
                </a:ext>
              </a:extLst>
            </p:cNvPr>
            <p:cNvGrpSpPr/>
            <p:nvPr/>
          </p:nvGrpSpPr>
          <p:grpSpPr>
            <a:xfrm>
              <a:off x="8594643" y="5478795"/>
              <a:ext cx="465313" cy="735495"/>
              <a:chOff x="2663691" y="3796747"/>
              <a:chExt cx="924338" cy="1461052"/>
            </a:xfrm>
          </p:grpSpPr>
          <p:sp>
            <p:nvSpPr>
              <p:cNvPr id="66" name="Delay 65">
                <a:extLst>
                  <a:ext uri="{FF2B5EF4-FFF2-40B4-BE49-F238E27FC236}">
                    <a16:creationId xmlns:a16="http://schemas.microsoft.com/office/drawing/2014/main" id="{1B84EB21-F232-C47F-2C25-5C193139B7ED}"/>
                  </a:ext>
                </a:extLst>
              </p:cNvPr>
              <p:cNvSpPr/>
              <p:nvPr/>
            </p:nvSpPr>
            <p:spPr>
              <a:xfrm rot="16200000">
                <a:off x="2651266" y="4321036"/>
                <a:ext cx="949188" cy="924338"/>
              </a:xfrm>
              <a:prstGeom prst="flowChartDelay">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C1EF076-B670-4986-85FC-9F55D4ECFE35}"/>
                  </a:ext>
                </a:extLst>
              </p:cNvPr>
              <p:cNvSpPr/>
              <p:nvPr/>
            </p:nvSpPr>
            <p:spPr>
              <a:xfrm>
                <a:off x="2827686" y="3796747"/>
                <a:ext cx="596348" cy="596348"/>
              </a:xfrm>
              <a:prstGeom prst="ellips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4" name="Picture 93" descr="A person with curly hair&#10;&#10;Description automatically generated">
            <a:extLst>
              <a:ext uri="{FF2B5EF4-FFF2-40B4-BE49-F238E27FC236}">
                <a16:creationId xmlns:a16="http://schemas.microsoft.com/office/drawing/2014/main" id="{AA76C4ED-BD38-0F0D-4F9D-E8CBD2027BA9}"/>
              </a:ext>
            </a:extLst>
          </p:cNvPr>
          <p:cNvPicPr>
            <a:picLocks noChangeAspect="1"/>
          </p:cNvPicPr>
          <p:nvPr/>
        </p:nvPicPr>
        <p:blipFill>
          <a:blip r:embed="rId2"/>
          <a:stretch>
            <a:fillRect/>
          </a:stretch>
        </p:blipFill>
        <p:spPr>
          <a:xfrm>
            <a:off x="86748" y="1232034"/>
            <a:ext cx="1681997" cy="1665177"/>
          </a:xfrm>
          <a:prstGeom prst="rect">
            <a:avLst/>
          </a:prstGeom>
        </p:spPr>
      </p:pic>
      <p:sp>
        <p:nvSpPr>
          <p:cNvPr id="100" name="Rounded Rectangular Callout 99">
            <a:extLst>
              <a:ext uri="{FF2B5EF4-FFF2-40B4-BE49-F238E27FC236}">
                <a16:creationId xmlns:a16="http://schemas.microsoft.com/office/drawing/2014/main" id="{644641B6-7860-9E4A-5F84-4A073E306BFF}"/>
              </a:ext>
            </a:extLst>
          </p:cNvPr>
          <p:cNvSpPr/>
          <p:nvPr/>
        </p:nvSpPr>
        <p:spPr>
          <a:xfrm>
            <a:off x="1986707" y="1357162"/>
            <a:ext cx="5489045" cy="3686340"/>
          </a:xfrm>
          <a:prstGeom prst="wedgeRoundRectCallout">
            <a:avLst>
              <a:gd name="adj1" fmla="val -64593"/>
              <a:gd name="adj2" fmla="val -21233"/>
              <a:gd name="adj3" fmla="val 1666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82D8E-54A9-7C71-C59C-1FE763D29A89}"/>
              </a:ext>
            </a:extLst>
          </p:cNvPr>
          <p:cNvSpPr>
            <a:spLocks noGrp="1"/>
          </p:cNvSpPr>
          <p:nvPr>
            <p:ph type="title"/>
          </p:nvPr>
        </p:nvSpPr>
        <p:spPr>
          <a:xfrm>
            <a:off x="567303" y="239220"/>
            <a:ext cx="8316567" cy="646331"/>
          </a:xfrm>
        </p:spPr>
        <p:txBody>
          <a:bodyPr>
            <a:normAutofit fontScale="90000"/>
          </a:bodyPr>
          <a:lstStyle/>
          <a:p>
            <a:r>
              <a:rPr lang="en-US" dirty="0"/>
              <a:t>Weak Law of Large Numbers</a:t>
            </a:r>
            <a:br>
              <a:rPr lang="en-US" dirty="0"/>
            </a:br>
            <a:r>
              <a:rPr lang="en-US" sz="4000" dirty="0"/>
              <a:t>Chances FROM Frequencies</a:t>
            </a:r>
            <a:endParaRPr lang="en-US" dirty="0"/>
          </a:p>
        </p:txBody>
      </p:sp>
      <p:sp>
        <p:nvSpPr>
          <p:cNvPr id="3" name="Content Placeholder 2">
            <a:extLst>
              <a:ext uri="{FF2B5EF4-FFF2-40B4-BE49-F238E27FC236}">
                <a16:creationId xmlns:a16="http://schemas.microsoft.com/office/drawing/2014/main" id="{4A9BD845-FE75-960D-F665-518CB53F37DD}"/>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8E59A023-CB70-5157-5E0B-BECBC8CA654D}"/>
              </a:ext>
            </a:extLst>
          </p:cNvPr>
          <p:cNvSpPr>
            <a:spLocks noGrp="1"/>
          </p:cNvSpPr>
          <p:nvPr>
            <p:ph type="sldNum" sz="quarter" idx="12"/>
          </p:nvPr>
        </p:nvSpPr>
        <p:spPr/>
        <p:txBody>
          <a:bodyPr/>
          <a:lstStyle/>
          <a:p>
            <a:fld id="{B9304382-F642-5846-B397-678ADB7FD52A}" type="slidenum">
              <a:rPr lang="en-US" smtClean="0"/>
              <a:t>25</a:t>
            </a:fld>
            <a:endParaRPr lang="en-US"/>
          </a:p>
        </p:txBody>
      </p:sp>
      <p:sp>
        <p:nvSpPr>
          <p:cNvPr id="5" name="TextBox 4">
            <a:extLst>
              <a:ext uri="{FF2B5EF4-FFF2-40B4-BE49-F238E27FC236}">
                <a16:creationId xmlns:a16="http://schemas.microsoft.com/office/drawing/2014/main" id="{2EF9B4A1-4819-D491-4668-9AD4005451AF}"/>
              </a:ext>
            </a:extLst>
          </p:cNvPr>
          <p:cNvSpPr txBox="1"/>
          <p:nvPr/>
        </p:nvSpPr>
        <p:spPr>
          <a:xfrm>
            <a:off x="199239" y="2946710"/>
            <a:ext cx="1469009" cy="33855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Ch IV, Book IV</a:t>
            </a:r>
          </a:p>
        </p:txBody>
      </p:sp>
      <p:sp>
        <p:nvSpPr>
          <p:cNvPr id="6" name="TextBox 5">
            <a:extLst>
              <a:ext uri="{FF2B5EF4-FFF2-40B4-BE49-F238E27FC236}">
                <a16:creationId xmlns:a16="http://schemas.microsoft.com/office/drawing/2014/main" id="{6B3692DF-9DF5-E105-AD8D-D4FA9A8D5AAB}"/>
              </a:ext>
            </a:extLst>
          </p:cNvPr>
          <p:cNvSpPr txBox="1"/>
          <p:nvPr/>
        </p:nvSpPr>
        <p:spPr>
          <a:xfrm>
            <a:off x="2292209" y="1477306"/>
            <a:ext cx="5183543"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as the</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number of observations increases</a:t>
            </a:r>
            <a:r>
              <a:rPr lang="en-US" sz="2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so the </a:t>
            </a:r>
            <a:r>
              <a:rPr lang="en-US" sz="3200" dirty="0">
                <a:latin typeface="Times New Roman" panose="02020603050405020304" pitchFamily="18" charset="0"/>
                <a:cs typeface="Times New Roman" panose="02020603050405020304" pitchFamily="18" charset="0"/>
              </a:rPr>
              <a:t>probability increases of obtaining the true ratio</a:t>
            </a:r>
            <a:r>
              <a:rPr lang="en-US" sz="2400" dirty="0">
                <a:latin typeface="Times New Roman" panose="02020603050405020304" pitchFamily="18" charset="0"/>
                <a:cs typeface="Times New Roman" panose="02020603050405020304" pitchFamily="18" charset="0"/>
              </a:rPr>
              <a:t> between the numbers of cases in which some event can happen and not happen, such that this probability may eventually exceed any given degree of certainty.</a:t>
            </a:r>
          </a:p>
        </p:txBody>
      </p:sp>
      <p:grpSp>
        <p:nvGrpSpPr>
          <p:cNvPr id="158" name="Group 157">
            <a:extLst>
              <a:ext uri="{FF2B5EF4-FFF2-40B4-BE49-F238E27FC236}">
                <a16:creationId xmlns:a16="http://schemas.microsoft.com/office/drawing/2014/main" id="{F43911A7-15C3-A12A-6724-A3B3F7CF0861}"/>
              </a:ext>
            </a:extLst>
          </p:cNvPr>
          <p:cNvGrpSpPr/>
          <p:nvPr/>
        </p:nvGrpSpPr>
        <p:grpSpPr>
          <a:xfrm>
            <a:off x="813243" y="5770265"/>
            <a:ext cx="7637932" cy="409360"/>
            <a:chOff x="813243" y="5770265"/>
            <a:chExt cx="7637932" cy="409360"/>
          </a:xfrm>
        </p:grpSpPr>
        <p:grpSp>
          <p:nvGrpSpPr>
            <p:cNvPr id="71" name="Group 70">
              <a:extLst>
                <a:ext uri="{FF2B5EF4-FFF2-40B4-BE49-F238E27FC236}">
                  <a16:creationId xmlns:a16="http://schemas.microsoft.com/office/drawing/2014/main" id="{42C32F47-2479-57D5-22AC-8BCFF54CDC72}"/>
                </a:ext>
              </a:extLst>
            </p:cNvPr>
            <p:cNvGrpSpPr/>
            <p:nvPr/>
          </p:nvGrpSpPr>
          <p:grpSpPr>
            <a:xfrm rot="2700000">
              <a:off x="813243" y="5770265"/>
              <a:ext cx="409360" cy="409360"/>
              <a:chOff x="4572000" y="4908328"/>
              <a:chExt cx="973262" cy="973262"/>
            </a:xfrm>
          </p:grpSpPr>
          <p:sp>
            <p:nvSpPr>
              <p:cNvPr id="69" name="Rectangle 68">
                <a:extLst>
                  <a:ext uri="{FF2B5EF4-FFF2-40B4-BE49-F238E27FC236}">
                    <a16:creationId xmlns:a16="http://schemas.microsoft.com/office/drawing/2014/main" id="{D333D132-FD49-677F-806E-EDED6D104122}"/>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A94F109-AD8E-7521-E946-3FB25D386C09}"/>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A85D195C-BF8E-DA58-69BC-9694A04578CF}"/>
                </a:ext>
              </a:extLst>
            </p:cNvPr>
            <p:cNvGrpSpPr/>
            <p:nvPr/>
          </p:nvGrpSpPr>
          <p:grpSpPr>
            <a:xfrm rot="2700000">
              <a:off x="4422716" y="5770265"/>
              <a:ext cx="409360" cy="409360"/>
              <a:chOff x="4572000" y="4908328"/>
              <a:chExt cx="973262" cy="973262"/>
            </a:xfrm>
          </p:grpSpPr>
          <p:sp>
            <p:nvSpPr>
              <p:cNvPr id="79" name="Rectangle 78">
                <a:extLst>
                  <a:ext uri="{FF2B5EF4-FFF2-40B4-BE49-F238E27FC236}">
                    <a16:creationId xmlns:a16="http://schemas.microsoft.com/office/drawing/2014/main" id="{1FF44EC3-20EE-FB2B-518F-5A9BCB5F1D4B}"/>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D365F70-D96A-74A5-4F22-B255E9461A90}"/>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BE1574ED-F6F9-FE39-CF1D-BE459086383F}"/>
                </a:ext>
              </a:extLst>
            </p:cNvPr>
            <p:cNvGrpSpPr/>
            <p:nvPr/>
          </p:nvGrpSpPr>
          <p:grpSpPr>
            <a:xfrm rot="2700000">
              <a:off x="5019483" y="5770265"/>
              <a:ext cx="409360" cy="409360"/>
              <a:chOff x="4572000" y="4908328"/>
              <a:chExt cx="973262" cy="973262"/>
            </a:xfrm>
          </p:grpSpPr>
          <p:sp>
            <p:nvSpPr>
              <p:cNvPr id="82" name="Rectangle 81">
                <a:extLst>
                  <a:ext uri="{FF2B5EF4-FFF2-40B4-BE49-F238E27FC236}">
                    <a16:creationId xmlns:a16="http://schemas.microsoft.com/office/drawing/2014/main" id="{3FAE80B3-07A1-8D75-F1CC-5E7DDB9F48A9}"/>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E60DD07-F9DD-BE92-C150-FCFEDBC11A35}"/>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7CA29E49-1CAA-DB28-C03B-CF92991AEBF1}"/>
                </a:ext>
              </a:extLst>
            </p:cNvPr>
            <p:cNvGrpSpPr/>
            <p:nvPr/>
          </p:nvGrpSpPr>
          <p:grpSpPr>
            <a:xfrm rot="2700000">
              <a:off x="5635500" y="5770265"/>
              <a:ext cx="409360" cy="409360"/>
              <a:chOff x="4572000" y="4908328"/>
              <a:chExt cx="973262" cy="973262"/>
            </a:xfrm>
          </p:grpSpPr>
          <p:sp>
            <p:nvSpPr>
              <p:cNvPr id="85" name="Rectangle 84">
                <a:extLst>
                  <a:ext uri="{FF2B5EF4-FFF2-40B4-BE49-F238E27FC236}">
                    <a16:creationId xmlns:a16="http://schemas.microsoft.com/office/drawing/2014/main" id="{4C7A0B3C-DF86-C9A2-5770-326A17F9B5EB}"/>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F6D1D309-BF72-8FED-2347-CB7BA279231A}"/>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EF5B8D7-8F48-0278-96D7-6F4F947FE480}"/>
                </a:ext>
              </a:extLst>
            </p:cNvPr>
            <p:cNvGrpSpPr/>
            <p:nvPr/>
          </p:nvGrpSpPr>
          <p:grpSpPr>
            <a:xfrm rot="2700000">
              <a:off x="6829035" y="5770265"/>
              <a:ext cx="409360" cy="409360"/>
              <a:chOff x="4572000" y="4908328"/>
              <a:chExt cx="973262" cy="973262"/>
            </a:xfrm>
          </p:grpSpPr>
          <p:sp>
            <p:nvSpPr>
              <p:cNvPr id="88" name="Rectangle 87">
                <a:extLst>
                  <a:ext uri="{FF2B5EF4-FFF2-40B4-BE49-F238E27FC236}">
                    <a16:creationId xmlns:a16="http://schemas.microsoft.com/office/drawing/2014/main" id="{20637703-3A29-63BC-FBB8-0F6E52CFB9AF}"/>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F4949759-B4D5-CC5A-D511-200839AA68E8}"/>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FD7F5C57-AF5B-42EB-628C-291D245E2806}"/>
                </a:ext>
              </a:extLst>
            </p:cNvPr>
            <p:cNvGrpSpPr/>
            <p:nvPr/>
          </p:nvGrpSpPr>
          <p:grpSpPr>
            <a:xfrm rot="2700000">
              <a:off x="8041815" y="5770265"/>
              <a:ext cx="409360" cy="409360"/>
              <a:chOff x="4572000" y="4908328"/>
              <a:chExt cx="973262" cy="973262"/>
            </a:xfrm>
          </p:grpSpPr>
          <p:sp>
            <p:nvSpPr>
              <p:cNvPr id="91" name="Rectangle 90">
                <a:extLst>
                  <a:ext uri="{FF2B5EF4-FFF2-40B4-BE49-F238E27FC236}">
                    <a16:creationId xmlns:a16="http://schemas.microsoft.com/office/drawing/2014/main" id="{8CAD6585-AEFF-36D8-E8DD-EB6F8B75CF4C}"/>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AB2BBCA-04B8-446B-49A7-0F308688AFC7}"/>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7A29E4CF-933F-8E15-00C8-8D8818EF9671}"/>
                </a:ext>
              </a:extLst>
            </p:cNvPr>
            <p:cNvGrpSpPr/>
            <p:nvPr/>
          </p:nvGrpSpPr>
          <p:grpSpPr>
            <a:xfrm rot="2700000">
              <a:off x="2016401" y="5770265"/>
              <a:ext cx="409360" cy="409360"/>
              <a:chOff x="4572000" y="4908328"/>
              <a:chExt cx="973262" cy="973262"/>
            </a:xfrm>
          </p:grpSpPr>
          <p:sp>
            <p:nvSpPr>
              <p:cNvPr id="153" name="Rectangle 152">
                <a:extLst>
                  <a:ext uri="{FF2B5EF4-FFF2-40B4-BE49-F238E27FC236}">
                    <a16:creationId xmlns:a16="http://schemas.microsoft.com/office/drawing/2014/main" id="{A0957116-D514-7464-41BE-434A7EBAB2BE}"/>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BA0CCCE2-1D23-C7F1-50C9-DD9CB26E641B}"/>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ECE262A3-BD1F-5A16-9178-978C5EC5F50A}"/>
                </a:ext>
              </a:extLst>
            </p:cNvPr>
            <p:cNvGrpSpPr/>
            <p:nvPr/>
          </p:nvGrpSpPr>
          <p:grpSpPr>
            <a:xfrm rot="2700000">
              <a:off x="2622792" y="5770265"/>
              <a:ext cx="409360" cy="409360"/>
              <a:chOff x="4572000" y="4908328"/>
              <a:chExt cx="973262" cy="973262"/>
            </a:xfrm>
          </p:grpSpPr>
          <p:sp>
            <p:nvSpPr>
              <p:cNvPr id="156" name="Rectangle 155">
                <a:extLst>
                  <a:ext uri="{FF2B5EF4-FFF2-40B4-BE49-F238E27FC236}">
                    <a16:creationId xmlns:a16="http://schemas.microsoft.com/office/drawing/2014/main" id="{00485889-0D2B-087C-9943-9896028AB4DD}"/>
                  </a:ext>
                </a:extLst>
              </p:cNvPr>
              <p:cNvSpPr/>
              <p:nvPr/>
            </p:nvSpPr>
            <p:spPr>
              <a:xfrm>
                <a:off x="4572000" y="5274644"/>
                <a:ext cx="973262" cy="240632"/>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0FB3046B-647A-7076-1409-396814D920A4}"/>
                  </a:ext>
                </a:extLst>
              </p:cNvPr>
              <p:cNvSpPr/>
              <p:nvPr/>
            </p:nvSpPr>
            <p:spPr>
              <a:xfrm rot="5400000">
                <a:off x="4571998" y="5274643"/>
                <a:ext cx="973262" cy="240631"/>
              </a:xfrm>
              <a:prstGeom prst="rect">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224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32BB-3FF6-38F1-C417-6E3B781F6DC3}"/>
              </a:ext>
            </a:extLst>
          </p:cNvPr>
          <p:cNvSpPr>
            <a:spLocks noGrp="1"/>
          </p:cNvSpPr>
          <p:nvPr>
            <p:ph type="title"/>
          </p:nvPr>
        </p:nvSpPr>
        <p:spPr>
          <a:xfrm>
            <a:off x="628650" y="129013"/>
            <a:ext cx="7886700" cy="751405"/>
          </a:xfrm>
        </p:spPr>
        <p:txBody>
          <a:bodyPr>
            <a:normAutofit fontScale="90000"/>
          </a:bodyPr>
          <a:lstStyle/>
          <a:p>
            <a:r>
              <a:rPr lang="en-US" dirty="0"/>
              <a:t>Probability</a:t>
            </a:r>
            <a:r>
              <a:rPr lang="en-US" sz="3600" dirty="0"/>
              <a:t> becomes a fundamental quantity</a:t>
            </a:r>
            <a:endParaRPr lang="en-US" dirty="0"/>
          </a:p>
        </p:txBody>
      </p:sp>
      <p:sp>
        <p:nvSpPr>
          <p:cNvPr id="3" name="Content Placeholder 2">
            <a:extLst>
              <a:ext uri="{FF2B5EF4-FFF2-40B4-BE49-F238E27FC236}">
                <a16:creationId xmlns:a16="http://schemas.microsoft.com/office/drawing/2014/main" id="{9B96F6E3-8085-CD28-FDD2-D2457148E4D0}"/>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1008D4CA-98E4-D370-F527-530EBE63F8C5}"/>
              </a:ext>
            </a:extLst>
          </p:cNvPr>
          <p:cNvSpPr>
            <a:spLocks noGrp="1"/>
          </p:cNvSpPr>
          <p:nvPr>
            <p:ph type="sldNum" sz="quarter" idx="12"/>
          </p:nvPr>
        </p:nvSpPr>
        <p:spPr/>
        <p:txBody>
          <a:bodyPr/>
          <a:lstStyle/>
          <a:p>
            <a:fld id="{B9304382-F642-5846-B397-678ADB7FD52A}" type="slidenum">
              <a:rPr lang="en-US" smtClean="0"/>
              <a:t>26</a:t>
            </a:fld>
            <a:endParaRPr lang="en-US"/>
          </a:p>
        </p:txBody>
      </p:sp>
      <p:sp>
        <p:nvSpPr>
          <p:cNvPr id="6" name="TextBox 5">
            <a:extLst>
              <a:ext uri="{FF2B5EF4-FFF2-40B4-BE49-F238E27FC236}">
                <a16:creationId xmlns:a16="http://schemas.microsoft.com/office/drawing/2014/main" id="{4AA3CB31-6A2E-CEC4-D6FB-53E6EF26888A}"/>
              </a:ext>
            </a:extLst>
          </p:cNvPr>
          <p:cNvSpPr txBox="1"/>
          <p:nvPr/>
        </p:nvSpPr>
        <p:spPr>
          <a:xfrm>
            <a:off x="2483019" y="702122"/>
            <a:ext cx="6478100" cy="369332"/>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Frequencies yield probabilities, not absolute counts of chances.</a:t>
            </a:r>
          </a:p>
        </p:txBody>
      </p:sp>
      <p:pic>
        <p:nvPicPr>
          <p:cNvPr id="13" name="Picture 12" descr="A close-up of a paper&#10;&#10;Description automatically generated">
            <a:extLst>
              <a:ext uri="{FF2B5EF4-FFF2-40B4-BE49-F238E27FC236}">
                <a16:creationId xmlns:a16="http://schemas.microsoft.com/office/drawing/2014/main" id="{3BE70A6F-6D8F-7750-B383-F27AB1A45503}"/>
              </a:ext>
            </a:extLst>
          </p:cNvPr>
          <p:cNvPicPr>
            <a:picLocks noChangeAspect="1"/>
          </p:cNvPicPr>
          <p:nvPr/>
        </p:nvPicPr>
        <p:blipFill>
          <a:blip r:embed="rId2"/>
          <a:stretch>
            <a:fillRect/>
          </a:stretch>
        </p:blipFill>
        <p:spPr>
          <a:xfrm>
            <a:off x="237676" y="1266735"/>
            <a:ext cx="3340126" cy="4918336"/>
          </a:xfrm>
          <a:prstGeom prst="rect">
            <a:avLst/>
          </a:prstGeom>
          <a:ln>
            <a:solidFill>
              <a:schemeClr val="accent1">
                <a:shade val="15000"/>
              </a:schemeClr>
            </a:solidFill>
          </a:ln>
          <a:effectLst>
            <a:outerShdw blurRad="50800" dist="38100" dir="2700000" algn="tl" rotWithShape="0">
              <a:prstClr val="black">
                <a:alpha val="40000"/>
              </a:prstClr>
            </a:outerShdw>
          </a:effectLst>
        </p:spPr>
      </p:pic>
      <p:pic>
        <p:nvPicPr>
          <p:cNvPr id="15" name="Picture 14" descr="A page of a document&#10;&#10;Description automatically generated">
            <a:extLst>
              <a:ext uri="{FF2B5EF4-FFF2-40B4-BE49-F238E27FC236}">
                <a16:creationId xmlns:a16="http://schemas.microsoft.com/office/drawing/2014/main" id="{097B5F22-2AA0-4061-F076-4E0E5EFB0C1F}"/>
              </a:ext>
            </a:extLst>
          </p:cNvPr>
          <p:cNvPicPr>
            <a:picLocks noChangeAspect="1"/>
          </p:cNvPicPr>
          <p:nvPr/>
        </p:nvPicPr>
        <p:blipFill>
          <a:blip r:embed="rId3"/>
          <a:stretch>
            <a:fillRect/>
          </a:stretch>
        </p:blipFill>
        <p:spPr>
          <a:xfrm>
            <a:off x="974286" y="1552018"/>
            <a:ext cx="3597714" cy="5014314"/>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16" name="Freeform 15">
            <a:extLst>
              <a:ext uri="{FF2B5EF4-FFF2-40B4-BE49-F238E27FC236}">
                <a16:creationId xmlns:a16="http://schemas.microsoft.com/office/drawing/2014/main" id="{DE81DED9-1626-EFA9-BD61-ED4DB5FA43A9}"/>
              </a:ext>
            </a:extLst>
          </p:cNvPr>
          <p:cNvSpPr/>
          <p:nvPr/>
        </p:nvSpPr>
        <p:spPr>
          <a:xfrm>
            <a:off x="1106905" y="3734602"/>
            <a:ext cx="3359217" cy="885524"/>
          </a:xfrm>
          <a:custGeom>
            <a:avLst/>
            <a:gdLst>
              <a:gd name="connsiteX0" fmla="*/ 9626 w 3359217"/>
              <a:gd name="connsiteY0" fmla="*/ 48126 h 885524"/>
              <a:gd name="connsiteX1" fmla="*/ 9626 w 3359217"/>
              <a:gd name="connsiteY1" fmla="*/ 48126 h 885524"/>
              <a:gd name="connsiteX2" fmla="*/ 3359217 w 3359217"/>
              <a:gd name="connsiteY2" fmla="*/ 0 h 885524"/>
              <a:gd name="connsiteX3" fmla="*/ 3359217 w 3359217"/>
              <a:gd name="connsiteY3" fmla="*/ 837398 h 885524"/>
              <a:gd name="connsiteX4" fmla="*/ 0 w 3359217"/>
              <a:gd name="connsiteY4" fmla="*/ 885524 h 885524"/>
              <a:gd name="connsiteX5" fmla="*/ 9626 w 3359217"/>
              <a:gd name="connsiteY5" fmla="*/ 48126 h 88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9217" h="885524">
                <a:moveTo>
                  <a:pt x="9626" y="48126"/>
                </a:moveTo>
                <a:lnTo>
                  <a:pt x="9626" y="48126"/>
                </a:lnTo>
                <a:lnTo>
                  <a:pt x="3359217" y="0"/>
                </a:lnTo>
                <a:lnTo>
                  <a:pt x="3359217" y="837398"/>
                </a:lnTo>
                <a:lnTo>
                  <a:pt x="0" y="885524"/>
                </a:lnTo>
                <a:lnTo>
                  <a:pt x="9626" y="48126"/>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CAC2B06-E1DA-1ED5-ED91-CEA83222EAE0}"/>
              </a:ext>
            </a:extLst>
          </p:cNvPr>
          <p:cNvGrpSpPr/>
          <p:nvPr/>
        </p:nvGrpSpPr>
        <p:grpSpPr>
          <a:xfrm>
            <a:off x="2954956" y="2609571"/>
            <a:ext cx="5137996" cy="3542096"/>
            <a:chOff x="2954956" y="2609571"/>
            <a:chExt cx="5137996" cy="3542096"/>
          </a:xfrm>
        </p:grpSpPr>
        <p:sp>
          <p:nvSpPr>
            <p:cNvPr id="17" name="Freeform 16">
              <a:extLst>
                <a:ext uri="{FF2B5EF4-FFF2-40B4-BE49-F238E27FC236}">
                  <a16:creationId xmlns:a16="http://schemas.microsoft.com/office/drawing/2014/main" id="{95D28238-E618-8B02-C150-1C7D2B35C5B5}"/>
                </a:ext>
              </a:extLst>
            </p:cNvPr>
            <p:cNvSpPr/>
            <p:nvPr/>
          </p:nvSpPr>
          <p:spPr>
            <a:xfrm>
              <a:off x="2954956" y="2609571"/>
              <a:ext cx="5082139" cy="3542096"/>
            </a:xfrm>
            <a:custGeom>
              <a:avLst/>
              <a:gdLst>
                <a:gd name="connsiteX0" fmla="*/ 182880 w 5082139"/>
                <a:gd name="connsiteY0" fmla="*/ 0 h 3542096"/>
                <a:gd name="connsiteX1" fmla="*/ 5082139 w 5082139"/>
                <a:gd name="connsiteY1" fmla="*/ 105877 h 3542096"/>
                <a:gd name="connsiteX2" fmla="*/ 4957011 w 5082139"/>
                <a:gd name="connsiteY2" fmla="*/ 3542096 h 3542096"/>
                <a:gd name="connsiteX3" fmla="*/ 0 w 5082139"/>
                <a:gd name="connsiteY3" fmla="*/ 3349591 h 3542096"/>
                <a:gd name="connsiteX4" fmla="*/ 182880 w 5082139"/>
                <a:gd name="connsiteY4" fmla="*/ 0 h 3542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2139" h="3542096">
                  <a:moveTo>
                    <a:pt x="182880" y="0"/>
                  </a:moveTo>
                  <a:lnTo>
                    <a:pt x="5082139" y="105877"/>
                  </a:lnTo>
                  <a:lnTo>
                    <a:pt x="4957011" y="3542096"/>
                  </a:lnTo>
                  <a:lnTo>
                    <a:pt x="0" y="3349591"/>
                  </a:lnTo>
                  <a:lnTo>
                    <a:pt x="182880"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24CC48-5DF5-4E40-37DA-4ACE7E24DDA7}"/>
                </a:ext>
              </a:extLst>
            </p:cNvPr>
            <p:cNvSpPr txBox="1"/>
            <p:nvPr/>
          </p:nvSpPr>
          <p:spPr>
            <a:xfrm>
              <a:off x="3351187" y="2699377"/>
              <a:ext cx="4741765" cy="3108543"/>
            </a:xfrm>
            <a:prstGeom prst="rect">
              <a:avLst/>
            </a:prstGeom>
            <a:noFill/>
          </p:spPr>
          <p:txBody>
            <a:bodyPr wrap="square" rtlCol="0">
              <a:spAutoFit/>
            </a:bodyPr>
            <a:lstStyle/>
            <a:p>
              <a:pPr algn="l"/>
              <a:r>
                <a:rPr lang="en-US" sz="2800" i="1" dirty="0">
                  <a:latin typeface="Times New Roman" panose="02020603050405020304" pitchFamily="18" charset="0"/>
                  <a:cs typeface="Times New Roman" panose="02020603050405020304" pitchFamily="18" charset="0"/>
                </a:rPr>
                <a:t>Probability</a:t>
              </a:r>
              <a:r>
                <a:rPr lang="en-US" sz="2400" dirty="0">
                  <a:latin typeface="Times New Roman" panose="02020603050405020304" pitchFamily="18" charset="0"/>
                  <a:cs typeface="Times New Roman" panose="02020603050405020304" pitchFamily="18" charset="0"/>
                </a:rPr>
                <a:t>, indeed, is degree of certainty, </a:t>
              </a:r>
              <a:r>
                <a:rPr lang="en-US" dirty="0">
                  <a:latin typeface="Times New Roman" panose="02020603050405020304" pitchFamily="18" charset="0"/>
                  <a:cs typeface="Times New Roman" panose="02020603050405020304" pitchFamily="18" charset="0"/>
                </a:rPr>
                <a:t>and differs from the latter as a part differs from the whole. Truly, if complete and absolute certainty, which we represent by the letter a or by 1, is supposed, for the sake of argument, to be composed of five parts or probabilities, of which three argue for the existence or future existence of some outcome and the others argue against it, then that outcome will be said to have 3a/5 or 3/5 of certainty.</a:t>
              </a:r>
            </a:p>
          </p:txBody>
        </p:sp>
      </p:grpSp>
      <p:grpSp>
        <p:nvGrpSpPr>
          <p:cNvPr id="21" name="Group 20">
            <a:extLst>
              <a:ext uri="{FF2B5EF4-FFF2-40B4-BE49-F238E27FC236}">
                <a16:creationId xmlns:a16="http://schemas.microsoft.com/office/drawing/2014/main" id="{412434BC-21B0-A643-4133-CE0EA2C66FE1}"/>
              </a:ext>
            </a:extLst>
          </p:cNvPr>
          <p:cNvGrpSpPr/>
          <p:nvPr/>
        </p:nvGrpSpPr>
        <p:grpSpPr>
          <a:xfrm>
            <a:off x="3407343" y="1559293"/>
            <a:ext cx="5702335" cy="1973179"/>
            <a:chOff x="3407343" y="1559293"/>
            <a:chExt cx="5702335" cy="1973179"/>
          </a:xfrm>
        </p:grpSpPr>
        <p:sp>
          <p:nvSpPr>
            <p:cNvPr id="19" name="Freeform 18">
              <a:extLst>
                <a:ext uri="{FF2B5EF4-FFF2-40B4-BE49-F238E27FC236}">
                  <a16:creationId xmlns:a16="http://schemas.microsoft.com/office/drawing/2014/main" id="{32F284C7-1F63-58D2-C5E7-C88FC68AEA38}"/>
                </a:ext>
              </a:extLst>
            </p:cNvPr>
            <p:cNvSpPr/>
            <p:nvPr/>
          </p:nvSpPr>
          <p:spPr>
            <a:xfrm>
              <a:off x="3407343" y="1559293"/>
              <a:ext cx="5505651" cy="1973179"/>
            </a:xfrm>
            <a:custGeom>
              <a:avLst/>
              <a:gdLst>
                <a:gd name="connsiteX0" fmla="*/ 77002 w 5505651"/>
                <a:gd name="connsiteY0" fmla="*/ 1212783 h 1973179"/>
                <a:gd name="connsiteX1" fmla="*/ 5505651 w 5505651"/>
                <a:gd name="connsiteY1" fmla="*/ 0 h 1973179"/>
                <a:gd name="connsiteX2" fmla="*/ 5505651 w 5505651"/>
                <a:gd name="connsiteY2" fmla="*/ 1973179 h 1973179"/>
                <a:gd name="connsiteX3" fmla="*/ 0 w 5505651"/>
                <a:gd name="connsiteY3" fmla="*/ 1655545 h 1973179"/>
                <a:gd name="connsiteX4" fmla="*/ 77002 w 5505651"/>
                <a:gd name="connsiteY4" fmla="*/ 1212783 h 197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5651" h="1973179">
                  <a:moveTo>
                    <a:pt x="77002" y="1212783"/>
                  </a:moveTo>
                  <a:lnTo>
                    <a:pt x="5505651" y="0"/>
                  </a:lnTo>
                  <a:lnTo>
                    <a:pt x="5505651" y="1973179"/>
                  </a:lnTo>
                  <a:lnTo>
                    <a:pt x="0" y="1655545"/>
                  </a:lnTo>
                  <a:lnTo>
                    <a:pt x="77002" y="1212783"/>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75E248F-9D56-80ED-E1AA-AEF7B6A2CFF1}"/>
                </a:ext>
              </a:extLst>
            </p:cNvPr>
            <p:cNvGrpSpPr/>
            <p:nvPr/>
          </p:nvGrpSpPr>
          <p:grpSpPr>
            <a:xfrm>
              <a:off x="8193219" y="1724288"/>
              <a:ext cx="916459" cy="1615470"/>
              <a:chOff x="8095328" y="1277735"/>
              <a:chExt cx="916459" cy="1615470"/>
            </a:xfrm>
          </p:grpSpPr>
          <p:sp>
            <p:nvSpPr>
              <p:cNvPr id="7" name="Delay 6">
                <a:extLst>
                  <a:ext uri="{FF2B5EF4-FFF2-40B4-BE49-F238E27FC236}">
                    <a16:creationId xmlns:a16="http://schemas.microsoft.com/office/drawing/2014/main" id="{6C49AB80-49C4-8982-C8D8-D9D2DF4F4E79}"/>
                  </a:ext>
                </a:extLst>
              </p:cNvPr>
              <p:cNvSpPr/>
              <p:nvPr/>
            </p:nvSpPr>
            <p:spPr>
              <a:xfrm rot="16200000">
                <a:off x="8021706" y="2399561"/>
                <a:ext cx="567266" cy="420021"/>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6530A13-F132-D85A-D4C7-D4FE5EB065F2}"/>
                  </a:ext>
                </a:extLst>
              </p:cNvPr>
              <p:cNvSpPr/>
              <p:nvPr/>
            </p:nvSpPr>
            <p:spPr>
              <a:xfrm>
                <a:off x="8123305" y="2049076"/>
                <a:ext cx="364067" cy="364067"/>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a:extLst>
                  <a:ext uri="{FF2B5EF4-FFF2-40B4-BE49-F238E27FC236}">
                    <a16:creationId xmlns:a16="http://schemas.microsoft.com/office/drawing/2014/main" id="{75810F81-9A71-3886-1A33-F24E719B634C}"/>
                  </a:ext>
                </a:extLst>
              </p:cNvPr>
              <p:cNvSpPr/>
              <p:nvPr/>
            </p:nvSpPr>
            <p:spPr>
              <a:xfrm>
                <a:off x="8305338" y="1277735"/>
                <a:ext cx="706449" cy="533220"/>
              </a:xfrm>
              <a:prstGeom prst="cloudCallout">
                <a:avLst>
                  <a:gd name="adj1" fmla="val -37612"/>
                  <a:gd name="adj2" fmla="val 91081"/>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7785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572D4EF-4CE9-D8F7-06A5-63EBBDF4165B}"/>
              </a:ext>
            </a:extLst>
          </p:cNvPr>
          <p:cNvSpPr/>
          <p:nvPr/>
        </p:nvSpPr>
        <p:spPr>
          <a:xfrm>
            <a:off x="2951629" y="409856"/>
            <a:ext cx="4948518" cy="5264524"/>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F74BC-3A5C-D7F3-6973-D4ABFEF47550}"/>
              </a:ext>
            </a:extLst>
          </p:cNvPr>
          <p:cNvSpPr>
            <a:spLocks noGrp="1"/>
          </p:cNvSpPr>
          <p:nvPr>
            <p:ph type="title"/>
          </p:nvPr>
        </p:nvSpPr>
        <p:spPr>
          <a:xfrm>
            <a:off x="998924" y="1652068"/>
            <a:ext cx="5584756" cy="1062256"/>
          </a:xfrm>
        </p:spPr>
        <p:txBody>
          <a:bodyPr>
            <a:noAutofit/>
          </a:bodyPr>
          <a:lstStyle/>
          <a:p>
            <a:pPr algn="r"/>
            <a:r>
              <a:rPr lang="en-US" sz="8800" dirty="0"/>
              <a:t>Conclusion</a:t>
            </a:r>
          </a:p>
        </p:txBody>
      </p:sp>
      <p:sp>
        <p:nvSpPr>
          <p:cNvPr id="3" name="Content Placeholder 2">
            <a:extLst>
              <a:ext uri="{FF2B5EF4-FFF2-40B4-BE49-F238E27FC236}">
                <a16:creationId xmlns:a16="http://schemas.microsoft.com/office/drawing/2014/main" id="{A9F9CCA3-576D-9DBE-788D-4E4F335DAEEE}"/>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19E23BE2-4379-E86F-2826-C21FF85957A0}"/>
              </a:ext>
            </a:extLst>
          </p:cNvPr>
          <p:cNvSpPr>
            <a:spLocks noGrp="1"/>
          </p:cNvSpPr>
          <p:nvPr>
            <p:ph type="sldNum" sz="quarter" idx="12"/>
          </p:nvPr>
        </p:nvSpPr>
        <p:spPr/>
        <p:txBody>
          <a:bodyPr/>
          <a:lstStyle/>
          <a:p>
            <a:fld id="{B9304382-F642-5846-B397-678ADB7FD52A}" type="slidenum">
              <a:rPr lang="en-US" smtClean="0"/>
              <a:t>27</a:t>
            </a:fld>
            <a:endParaRPr lang="en-US"/>
          </a:p>
        </p:txBody>
      </p:sp>
    </p:spTree>
    <p:extLst>
      <p:ext uri="{BB962C8B-B14F-4D97-AF65-F5344CB8AC3E}">
        <p14:creationId xmlns:p14="http://schemas.microsoft.com/office/powerpoint/2010/main" val="894524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67469A0-441D-01B5-DBD3-BE7B6B63FCB0}"/>
              </a:ext>
            </a:extLst>
          </p:cNvPr>
          <p:cNvGrpSpPr/>
          <p:nvPr/>
        </p:nvGrpSpPr>
        <p:grpSpPr>
          <a:xfrm>
            <a:off x="0" y="-849673"/>
            <a:ext cx="9144000" cy="4427760"/>
            <a:chOff x="0" y="-849673"/>
            <a:chExt cx="9144000" cy="4427760"/>
          </a:xfrm>
        </p:grpSpPr>
        <p:sp>
          <p:nvSpPr>
            <p:cNvPr id="16" name="Oval 15">
              <a:extLst>
                <a:ext uri="{FF2B5EF4-FFF2-40B4-BE49-F238E27FC236}">
                  <a16:creationId xmlns:a16="http://schemas.microsoft.com/office/drawing/2014/main" id="{6693B4C9-3745-3294-EE62-96BACAEA75B5}"/>
                </a:ext>
              </a:extLst>
            </p:cNvPr>
            <p:cNvSpPr/>
            <p:nvPr/>
          </p:nvSpPr>
          <p:spPr>
            <a:xfrm>
              <a:off x="0" y="-849673"/>
              <a:ext cx="9144000" cy="3354126"/>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85330F21-C0CF-A4B5-E895-ABA6F2B4AC39}"/>
                </a:ext>
              </a:extLst>
            </p:cNvPr>
            <p:cNvSpPr/>
            <p:nvPr/>
          </p:nvSpPr>
          <p:spPr>
            <a:xfrm>
              <a:off x="1113183" y="1775791"/>
              <a:ext cx="781878" cy="1802296"/>
            </a:xfrm>
            <a:custGeom>
              <a:avLst/>
              <a:gdLst>
                <a:gd name="connsiteX0" fmla="*/ 106017 w 781878"/>
                <a:gd name="connsiteY0" fmla="*/ 0 h 1802296"/>
                <a:gd name="connsiteX1" fmla="*/ 0 w 781878"/>
                <a:gd name="connsiteY1" fmla="*/ 1802296 h 1802296"/>
                <a:gd name="connsiteX2" fmla="*/ 781878 w 781878"/>
                <a:gd name="connsiteY2" fmla="*/ 278296 h 1802296"/>
                <a:gd name="connsiteX3" fmla="*/ 106017 w 781878"/>
                <a:gd name="connsiteY3" fmla="*/ 0 h 1802296"/>
              </a:gdLst>
              <a:ahLst/>
              <a:cxnLst>
                <a:cxn ang="0">
                  <a:pos x="connsiteX0" y="connsiteY0"/>
                </a:cxn>
                <a:cxn ang="0">
                  <a:pos x="connsiteX1" y="connsiteY1"/>
                </a:cxn>
                <a:cxn ang="0">
                  <a:pos x="connsiteX2" y="connsiteY2"/>
                </a:cxn>
                <a:cxn ang="0">
                  <a:pos x="connsiteX3" y="connsiteY3"/>
                </a:cxn>
              </a:cxnLst>
              <a:rect l="l" t="t" r="r" b="b"/>
              <a:pathLst>
                <a:path w="781878" h="1802296">
                  <a:moveTo>
                    <a:pt x="106017" y="0"/>
                  </a:moveTo>
                  <a:lnTo>
                    <a:pt x="0" y="1802296"/>
                  </a:lnTo>
                  <a:lnTo>
                    <a:pt x="781878" y="278296"/>
                  </a:lnTo>
                  <a:lnTo>
                    <a:pt x="106017" y="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49B6D7C5-4240-6104-E2C5-7A31469A094A}"/>
                </a:ext>
              </a:extLst>
            </p:cNvPr>
            <p:cNvSpPr/>
            <p:nvPr/>
          </p:nvSpPr>
          <p:spPr>
            <a:xfrm>
              <a:off x="2438400" y="2080591"/>
              <a:ext cx="702365" cy="742122"/>
            </a:xfrm>
            <a:custGeom>
              <a:avLst/>
              <a:gdLst>
                <a:gd name="connsiteX0" fmla="*/ 0 w 702365"/>
                <a:gd name="connsiteY0" fmla="*/ 0 h 742122"/>
                <a:gd name="connsiteX1" fmla="*/ 304800 w 702365"/>
                <a:gd name="connsiteY1" fmla="*/ 742122 h 742122"/>
                <a:gd name="connsiteX2" fmla="*/ 702365 w 702365"/>
                <a:gd name="connsiteY2" fmla="*/ 26505 h 742122"/>
                <a:gd name="connsiteX3" fmla="*/ 0 w 702365"/>
                <a:gd name="connsiteY3" fmla="*/ 0 h 742122"/>
              </a:gdLst>
              <a:ahLst/>
              <a:cxnLst>
                <a:cxn ang="0">
                  <a:pos x="connsiteX0" y="connsiteY0"/>
                </a:cxn>
                <a:cxn ang="0">
                  <a:pos x="connsiteX1" y="connsiteY1"/>
                </a:cxn>
                <a:cxn ang="0">
                  <a:pos x="connsiteX2" y="connsiteY2"/>
                </a:cxn>
                <a:cxn ang="0">
                  <a:pos x="connsiteX3" y="connsiteY3"/>
                </a:cxn>
              </a:cxnLst>
              <a:rect l="l" t="t" r="r" b="b"/>
              <a:pathLst>
                <a:path w="702365" h="742122">
                  <a:moveTo>
                    <a:pt x="0" y="0"/>
                  </a:moveTo>
                  <a:lnTo>
                    <a:pt x="304800" y="742122"/>
                  </a:lnTo>
                  <a:lnTo>
                    <a:pt x="702365" y="26505"/>
                  </a:lnTo>
                  <a:lnTo>
                    <a:pt x="0" y="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AE6F2F8F-8AB0-E9B1-45C6-157623CA5620}"/>
                </a:ext>
              </a:extLst>
            </p:cNvPr>
            <p:cNvSpPr/>
            <p:nvPr/>
          </p:nvSpPr>
          <p:spPr>
            <a:xfrm>
              <a:off x="3617843" y="2275459"/>
              <a:ext cx="980661" cy="1176130"/>
            </a:xfrm>
            <a:custGeom>
              <a:avLst/>
              <a:gdLst>
                <a:gd name="connsiteX0" fmla="*/ 0 w 980661"/>
                <a:gd name="connsiteY0" fmla="*/ 0 h 1802295"/>
                <a:gd name="connsiteX1" fmla="*/ 980661 w 980661"/>
                <a:gd name="connsiteY1" fmla="*/ 0 h 1802295"/>
                <a:gd name="connsiteX2" fmla="*/ 795130 w 980661"/>
                <a:gd name="connsiteY2" fmla="*/ 1802295 h 1802295"/>
                <a:gd name="connsiteX3" fmla="*/ 0 w 980661"/>
                <a:gd name="connsiteY3" fmla="*/ 0 h 1802295"/>
              </a:gdLst>
              <a:ahLst/>
              <a:cxnLst>
                <a:cxn ang="0">
                  <a:pos x="connsiteX0" y="connsiteY0"/>
                </a:cxn>
                <a:cxn ang="0">
                  <a:pos x="connsiteX1" y="connsiteY1"/>
                </a:cxn>
                <a:cxn ang="0">
                  <a:pos x="connsiteX2" y="connsiteY2"/>
                </a:cxn>
                <a:cxn ang="0">
                  <a:pos x="connsiteX3" y="connsiteY3"/>
                </a:cxn>
              </a:cxnLst>
              <a:rect l="l" t="t" r="r" b="b"/>
              <a:pathLst>
                <a:path w="980661" h="1802295">
                  <a:moveTo>
                    <a:pt x="0" y="0"/>
                  </a:moveTo>
                  <a:lnTo>
                    <a:pt x="980661" y="0"/>
                  </a:lnTo>
                  <a:lnTo>
                    <a:pt x="795130" y="1802295"/>
                  </a:lnTo>
                  <a:lnTo>
                    <a:pt x="0" y="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F56BCA9-0632-5C33-E620-8EECC74FB4D1}"/>
                </a:ext>
              </a:extLst>
            </p:cNvPr>
            <p:cNvSpPr/>
            <p:nvPr/>
          </p:nvSpPr>
          <p:spPr>
            <a:xfrm>
              <a:off x="5473148" y="2001078"/>
              <a:ext cx="1245704" cy="1192696"/>
            </a:xfrm>
            <a:custGeom>
              <a:avLst/>
              <a:gdLst>
                <a:gd name="connsiteX0" fmla="*/ 0 w 1245704"/>
                <a:gd name="connsiteY0" fmla="*/ 159026 h 1192696"/>
                <a:gd name="connsiteX1" fmla="*/ 0 w 1245704"/>
                <a:gd name="connsiteY1" fmla="*/ 159026 h 1192696"/>
                <a:gd name="connsiteX2" fmla="*/ 145774 w 1245704"/>
                <a:gd name="connsiteY2" fmla="*/ 145774 h 1192696"/>
                <a:gd name="connsiteX3" fmla="*/ 278295 w 1245704"/>
                <a:gd name="connsiteY3" fmla="*/ 106018 h 1192696"/>
                <a:gd name="connsiteX4" fmla="*/ 1245704 w 1245704"/>
                <a:gd name="connsiteY4" fmla="*/ 0 h 1192696"/>
                <a:gd name="connsiteX5" fmla="*/ 768626 w 1245704"/>
                <a:gd name="connsiteY5" fmla="*/ 1192696 h 1192696"/>
                <a:gd name="connsiteX6" fmla="*/ 0 w 1245704"/>
                <a:gd name="connsiteY6" fmla="*/ 159026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704" h="1192696">
                  <a:moveTo>
                    <a:pt x="0" y="159026"/>
                  </a:moveTo>
                  <a:lnTo>
                    <a:pt x="0" y="159026"/>
                  </a:lnTo>
                  <a:cubicBezTo>
                    <a:pt x="48591" y="154609"/>
                    <a:pt x="97844" y="154903"/>
                    <a:pt x="145774" y="145774"/>
                  </a:cubicBezTo>
                  <a:cubicBezTo>
                    <a:pt x="191078" y="137145"/>
                    <a:pt x="278295" y="106018"/>
                    <a:pt x="278295" y="106018"/>
                  </a:cubicBezTo>
                  <a:lnTo>
                    <a:pt x="1245704" y="0"/>
                  </a:lnTo>
                  <a:lnTo>
                    <a:pt x="768626" y="1192696"/>
                  </a:lnTo>
                  <a:lnTo>
                    <a:pt x="0" y="159026"/>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88F8C4D1-54A2-E493-FAE6-AA20103EEFBE}"/>
                </a:ext>
              </a:extLst>
            </p:cNvPr>
            <p:cNvSpPr/>
            <p:nvPr/>
          </p:nvSpPr>
          <p:spPr>
            <a:xfrm>
              <a:off x="7288696" y="1630017"/>
              <a:ext cx="821634" cy="1855305"/>
            </a:xfrm>
            <a:custGeom>
              <a:avLst/>
              <a:gdLst>
                <a:gd name="connsiteX0" fmla="*/ 0 w 821634"/>
                <a:gd name="connsiteY0" fmla="*/ 331305 h 1855305"/>
                <a:gd name="connsiteX1" fmla="*/ 821634 w 821634"/>
                <a:gd name="connsiteY1" fmla="*/ 0 h 1855305"/>
                <a:gd name="connsiteX2" fmla="*/ 569843 w 821634"/>
                <a:gd name="connsiteY2" fmla="*/ 1855305 h 1855305"/>
                <a:gd name="connsiteX3" fmla="*/ 0 w 821634"/>
                <a:gd name="connsiteY3" fmla="*/ 331305 h 1855305"/>
              </a:gdLst>
              <a:ahLst/>
              <a:cxnLst>
                <a:cxn ang="0">
                  <a:pos x="connsiteX0" y="connsiteY0"/>
                </a:cxn>
                <a:cxn ang="0">
                  <a:pos x="connsiteX1" y="connsiteY1"/>
                </a:cxn>
                <a:cxn ang="0">
                  <a:pos x="connsiteX2" y="connsiteY2"/>
                </a:cxn>
                <a:cxn ang="0">
                  <a:pos x="connsiteX3" y="connsiteY3"/>
                </a:cxn>
              </a:cxnLst>
              <a:rect l="l" t="t" r="r" b="b"/>
              <a:pathLst>
                <a:path w="821634" h="1855305">
                  <a:moveTo>
                    <a:pt x="0" y="331305"/>
                  </a:moveTo>
                  <a:lnTo>
                    <a:pt x="821634" y="0"/>
                  </a:lnTo>
                  <a:lnTo>
                    <a:pt x="569843" y="1855305"/>
                  </a:lnTo>
                  <a:lnTo>
                    <a:pt x="0" y="331305"/>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8A77038-2A0C-E52E-5F44-0DF9C12CD6CA}"/>
              </a:ext>
            </a:extLst>
          </p:cNvPr>
          <p:cNvSpPr>
            <a:spLocks noGrp="1"/>
          </p:cNvSpPr>
          <p:nvPr>
            <p:ph type="title"/>
          </p:nvPr>
        </p:nvSpPr>
        <p:spPr/>
        <p:txBody>
          <a:bodyPr/>
          <a:lstStyle/>
          <a:p>
            <a:r>
              <a:rPr lang="en-US" dirty="0"/>
              <a:t>“What conception of chance was used in the seventeenth Century?”</a:t>
            </a:r>
          </a:p>
        </p:txBody>
      </p:sp>
      <p:sp>
        <p:nvSpPr>
          <p:cNvPr id="3" name="Content Placeholder 2">
            <a:extLst>
              <a:ext uri="{FF2B5EF4-FFF2-40B4-BE49-F238E27FC236}">
                <a16:creationId xmlns:a16="http://schemas.microsoft.com/office/drawing/2014/main" id="{C2CCD565-B757-29A8-BD91-A8C6EC3F4B28}"/>
              </a:ext>
            </a:extLst>
          </p:cNvPr>
          <p:cNvSpPr>
            <a:spLocks noGrp="1"/>
          </p:cNvSpPr>
          <p:nvPr>
            <p:ph idx="1"/>
          </p:nvPr>
        </p:nvSpPr>
        <p:spPr>
          <a:xfrm>
            <a:off x="-187037" y="6791499"/>
            <a:ext cx="285750" cy="45719"/>
          </a:xfrm>
          <a:solidFill>
            <a:schemeClr val="bg1">
              <a:lumMod val="75000"/>
            </a:schemeClr>
          </a:solidFill>
          <a:ln>
            <a:noFill/>
          </a:ln>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CC0C68C5-7FC1-7278-40AC-D245F1D370CC}"/>
              </a:ext>
            </a:extLst>
          </p:cNvPr>
          <p:cNvSpPr>
            <a:spLocks noGrp="1"/>
          </p:cNvSpPr>
          <p:nvPr>
            <p:ph type="sldNum" sz="quarter" idx="12"/>
          </p:nvPr>
        </p:nvSpPr>
        <p:spPr>
          <a:xfrm>
            <a:off x="8526657" y="6449233"/>
            <a:ext cx="346262" cy="365125"/>
          </a:xfrm>
          <a:noFill/>
          <a:ln>
            <a:noFill/>
          </a:ln>
        </p:spPr>
        <p:txBody>
          <a:bodyPr/>
          <a:lstStyle/>
          <a:p>
            <a:fld id="{B9304382-F642-5846-B397-678ADB7FD52A}" type="slidenum">
              <a:rPr lang="en-US" smtClean="0"/>
              <a:t>28</a:t>
            </a:fld>
            <a:endParaRPr lang="en-US"/>
          </a:p>
        </p:txBody>
      </p:sp>
      <p:grpSp>
        <p:nvGrpSpPr>
          <p:cNvPr id="15" name="Group 14">
            <a:extLst>
              <a:ext uri="{FF2B5EF4-FFF2-40B4-BE49-F238E27FC236}">
                <a16:creationId xmlns:a16="http://schemas.microsoft.com/office/drawing/2014/main" id="{77DF1DBA-E5DE-9B8F-4C8B-89045E91DF3E}"/>
              </a:ext>
            </a:extLst>
          </p:cNvPr>
          <p:cNvGrpSpPr/>
          <p:nvPr/>
        </p:nvGrpSpPr>
        <p:grpSpPr>
          <a:xfrm>
            <a:off x="271081" y="2933752"/>
            <a:ext cx="8520545" cy="4875015"/>
            <a:chOff x="322118" y="2538897"/>
            <a:chExt cx="8520545" cy="4875015"/>
          </a:xfrm>
        </p:grpSpPr>
        <p:sp>
          <p:nvSpPr>
            <p:cNvPr id="5" name="Rounded Rectangle 4">
              <a:extLst>
                <a:ext uri="{FF2B5EF4-FFF2-40B4-BE49-F238E27FC236}">
                  <a16:creationId xmlns:a16="http://schemas.microsoft.com/office/drawing/2014/main" id="{F1B96FD3-385B-882A-0179-FF7B150F311A}"/>
                </a:ext>
              </a:extLst>
            </p:cNvPr>
            <p:cNvSpPr/>
            <p:nvPr/>
          </p:nvSpPr>
          <p:spPr>
            <a:xfrm>
              <a:off x="6920345" y="4114799"/>
              <a:ext cx="1922318" cy="3002973"/>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B9866E22-1BCC-3FDF-7C71-7C9318483BB4}"/>
                </a:ext>
              </a:extLst>
            </p:cNvPr>
            <p:cNvSpPr/>
            <p:nvPr/>
          </p:nvSpPr>
          <p:spPr>
            <a:xfrm>
              <a:off x="1787235" y="3667992"/>
              <a:ext cx="2483428" cy="3345872"/>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F004203-03E1-2A99-97BD-858B3A9B6E37}"/>
                </a:ext>
              </a:extLst>
            </p:cNvPr>
            <p:cNvSpPr/>
            <p:nvPr/>
          </p:nvSpPr>
          <p:spPr>
            <a:xfrm>
              <a:off x="3538106" y="4125190"/>
              <a:ext cx="1922318" cy="3002973"/>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27E885A-9317-3C24-1C63-875CFA9DA7BA}"/>
                </a:ext>
              </a:extLst>
            </p:cNvPr>
            <p:cNvSpPr/>
            <p:nvPr/>
          </p:nvSpPr>
          <p:spPr>
            <a:xfrm>
              <a:off x="5049980" y="4068040"/>
              <a:ext cx="2483428" cy="3345872"/>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33C32E8-A53A-B2F3-1F02-00DA647B00A0}"/>
                </a:ext>
              </a:extLst>
            </p:cNvPr>
            <p:cNvSpPr/>
            <p:nvPr/>
          </p:nvSpPr>
          <p:spPr>
            <a:xfrm>
              <a:off x="322118" y="4031672"/>
              <a:ext cx="1922318" cy="3002973"/>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25256D4-5864-F4F7-D0CE-57029B29031C}"/>
                </a:ext>
              </a:extLst>
            </p:cNvPr>
            <p:cNvSpPr/>
            <p:nvPr/>
          </p:nvSpPr>
          <p:spPr>
            <a:xfrm>
              <a:off x="703524" y="3343275"/>
              <a:ext cx="1013114" cy="1013114"/>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06622B9-00F1-6C6E-98F2-C457B5B24DAC}"/>
                </a:ext>
              </a:extLst>
            </p:cNvPr>
            <p:cNvSpPr/>
            <p:nvPr/>
          </p:nvSpPr>
          <p:spPr>
            <a:xfrm>
              <a:off x="4082249" y="3299114"/>
              <a:ext cx="1013114" cy="1013114"/>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51C4904-9379-1FAF-19E4-B50DA056535E}"/>
                </a:ext>
              </a:extLst>
            </p:cNvPr>
            <p:cNvSpPr/>
            <p:nvPr/>
          </p:nvSpPr>
          <p:spPr>
            <a:xfrm>
              <a:off x="7301752" y="3405621"/>
              <a:ext cx="1013114" cy="1013114"/>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1C7FD9B-9A8B-49E1-F81E-EE837DDEAB34}"/>
                </a:ext>
              </a:extLst>
            </p:cNvPr>
            <p:cNvSpPr/>
            <p:nvPr/>
          </p:nvSpPr>
          <p:spPr>
            <a:xfrm>
              <a:off x="5510238" y="2923361"/>
              <a:ext cx="1339510" cy="133951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25CDA72-6BB5-2154-BA84-69B58BB5CBF6}"/>
                </a:ext>
              </a:extLst>
            </p:cNvPr>
            <p:cNvSpPr/>
            <p:nvPr/>
          </p:nvSpPr>
          <p:spPr>
            <a:xfrm>
              <a:off x="2205929" y="2538897"/>
              <a:ext cx="1339510" cy="133951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258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572D4EF-4CE9-D8F7-06A5-63EBBDF4165B}"/>
              </a:ext>
            </a:extLst>
          </p:cNvPr>
          <p:cNvSpPr/>
          <p:nvPr/>
        </p:nvSpPr>
        <p:spPr>
          <a:xfrm>
            <a:off x="2951629" y="409856"/>
            <a:ext cx="4948518" cy="4456342"/>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F74BC-3A5C-D7F3-6973-D4ABFEF47550}"/>
              </a:ext>
            </a:extLst>
          </p:cNvPr>
          <p:cNvSpPr>
            <a:spLocks noGrp="1"/>
          </p:cNvSpPr>
          <p:nvPr>
            <p:ph type="title"/>
          </p:nvPr>
        </p:nvSpPr>
        <p:spPr>
          <a:xfrm>
            <a:off x="998924" y="1652068"/>
            <a:ext cx="5046009" cy="2428154"/>
          </a:xfrm>
        </p:spPr>
        <p:txBody>
          <a:bodyPr>
            <a:noAutofit/>
          </a:bodyPr>
          <a:lstStyle/>
          <a:p>
            <a:pPr algn="r"/>
            <a:r>
              <a:rPr lang="en-US" sz="13600" dirty="0"/>
              <a:t>Read</a:t>
            </a:r>
            <a:br>
              <a:rPr lang="en-US" sz="6000" dirty="0"/>
            </a:br>
            <a:endParaRPr lang="en-US" sz="6000" dirty="0"/>
          </a:p>
        </p:txBody>
      </p:sp>
      <p:sp>
        <p:nvSpPr>
          <p:cNvPr id="3" name="Content Placeholder 2">
            <a:extLst>
              <a:ext uri="{FF2B5EF4-FFF2-40B4-BE49-F238E27FC236}">
                <a16:creationId xmlns:a16="http://schemas.microsoft.com/office/drawing/2014/main" id="{A9F9CCA3-576D-9DBE-788D-4E4F335DAEEE}"/>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19E23BE2-4379-E86F-2826-C21FF85957A0}"/>
              </a:ext>
            </a:extLst>
          </p:cNvPr>
          <p:cNvSpPr>
            <a:spLocks noGrp="1"/>
          </p:cNvSpPr>
          <p:nvPr>
            <p:ph type="sldNum" sz="quarter" idx="12"/>
          </p:nvPr>
        </p:nvSpPr>
        <p:spPr/>
        <p:txBody>
          <a:bodyPr/>
          <a:lstStyle/>
          <a:p>
            <a:fld id="{B9304382-F642-5846-B397-678ADB7FD52A}" type="slidenum">
              <a:rPr lang="en-US" smtClean="0"/>
              <a:t>29</a:t>
            </a:fld>
            <a:endParaRPr lang="en-US"/>
          </a:p>
        </p:txBody>
      </p:sp>
      <p:pic>
        <p:nvPicPr>
          <p:cNvPr id="6" name="Picture 4" descr="paper-boy.jpg">
            <a:extLst>
              <a:ext uri="{FF2B5EF4-FFF2-40B4-BE49-F238E27FC236}">
                <a16:creationId xmlns:a16="http://schemas.microsoft.com/office/drawing/2014/main" id="{19C8397E-7B41-5FE7-2893-C7D335071D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987895" y="5188751"/>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aper-boy.jpg">
            <a:extLst>
              <a:ext uri="{FF2B5EF4-FFF2-40B4-BE49-F238E27FC236}">
                <a16:creationId xmlns:a16="http://schemas.microsoft.com/office/drawing/2014/main" id="{6CD4645D-C0BE-1EEF-D69B-4FAA6E4DAE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42037" y="5188751"/>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paper-boy.jpg">
            <a:extLst>
              <a:ext uri="{FF2B5EF4-FFF2-40B4-BE49-F238E27FC236}">
                <a16:creationId xmlns:a16="http://schemas.microsoft.com/office/drawing/2014/main" id="{9F442A9D-BD7B-5218-151C-0BBD9F4CBC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043777" y="5188751"/>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aper-boy.jpg">
            <a:extLst>
              <a:ext uri="{FF2B5EF4-FFF2-40B4-BE49-F238E27FC236}">
                <a16:creationId xmlns:a16="http://schemas.microsoft.com/office/drawing/2014/main" id="{FD79CA53-6C37-2568-3244-BC07ACC510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61421" y="5188751"/>
            <a:ext cx="18256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57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67469A0-441D-01B5-DBD3-BE7B6B63FCB0}"/>
              </a:ext>
            </a:extLst>
          </p:cNvPr>
          <p:cNvGrpSpPr/>
          <p:nvPr/>
        </p:nvGrpSpPr>
        <p:grpSpPr>
          <a:xfrm>
            <a:off x="0" y="-849673"/>
            <a:ext cx="9144000" cy="4427760"/>
            <a:chOff x="0" y="-849673"/>
            <a:chExt cx="9144000" cy="4427760"/>
          </a:xfrm>
        </p:grpSpPr>
        <p:sp>
          <p:nvSpPr>
            <p:cNvPr id="16" name="Oval 15">
              <a:extLst>
                <a:ext uri="{FF2B5EF4-FFF2-40B4-BE49-F238E27FC236}">
                  <a16:creationId xmlns:a16="http://schemas.microsoft.com/office/drawing/2014/main" id="{6693B4C9-3745-3294-EE62-96BACAEA75B5}"/>
                </a:ext>
              </a:extLst>
            </p:cNvPr>
            <p:cNvSpPr/>
            <p:nvPr/>
          </p:nvSpPr>
          <p:spPr>
            <a:xfrm>
              <a:off x="0" y="-849673"/>
              <a:ext cx="9144000" cy="3354126"/>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85330F21-C0CF-A4B5-E895-ABA6F2B4AC39}"/>
                </a:ext>
              </a:extLst>
            </p:cNvPr>
            <p:cNvSpPr/>
            <p:nvPr/>
          </p:nvSpPr>
          <p:spPr>
            <a:xfrm>
              <a:off x="1113183" y="1775791"/>
              <a:ext cx="781878" cy="1802296"/>
            </a:xfrm>
            <a:custGeom>
              <a:avLst/>
              <a:gdLst>
                <a:gd name="connsiteX0" fmla="*/ 106017 w 781878"/>
                <a:gd name="connsiteY0" fmla="*/ 0 h 1802296"/>
                <a:gd name="connsiteX1" fmla="*/ 0 w 781878"/>
                <a:gd name="connsiteY1" fmla="*/ 1802296 h 1802296"/>
                <a:gd name="connsiteX2" fmla="*/ 781878 w 781878"/>
                <a:gd name="connsiteY2" fmla="*/ 278296 h 1802296"/>
                <a:gd name="connsiteX3" fmla="*/ 106017 w 781878"/>
                <a:gd name="connsiteY3" fmla="*/ 0 h 1802296"/>
              </a:gdLst>
              <a:ahLst/>
              <a:cxnLst>
                <a:cxn ang="0">
                  <a:pos x="connsiteX0" y="connsiteY0"/>
                </a:cxn>
                <a:cxn ang="0">
                  <a:pos x="connsiteX1" y="connsiteY1"/>
                </a:cxn>
                <a:cxn ang="0">
                  <a:pos x="connsiteX2" y="connsiteY2"/>
                </a:cxn>
                <a:cxn ang="0">
                  <a:pos x="connsiteX3" y="connsiteY3"/>
                </a:cxn>
              </a:cxnLst>
              <a:rect l="l" t="t" r="r" b="b"/>
              <a:pathLst>
                <a:path w="781878" h="1802296">
                  <a:moveTo>
                    <a:pt x="106017" y="0"/>
                  </a:moveTo>
                  <a:lnTo>
                    <a:pt x="0" y="1802296"/>
                  </a:lnTo>
                  <a:lnTo>
                    <a:pt x="781878" y="278296"/>
                  </a:lnTo>
                  <a:lnTo>
                    <a:pt x="106017" y="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49B6D7C5-4240-6104-E2C5-7A31469A094A}"/>
                </a:ext>
              </a:extLst>
            </p:cNvPr>
            <p:cNvSpPr/>
            <p:nvPr/>
          </p:nvSpPr>
          <p:spPr>
            <a:xfrm>
              <a:off x="2438400" y="2080591"/>
              <a:ext cx="702365" cy="742122"/>
            </a:xfrm>
            <a:custGeom>
              <a:avLst/>
              <a:gdLst>
                <a:gd name="connsiteX0" fmla="*/ 0 w 702365"/>
                <a:gd name="connsiteY0" fmla="*/ 0 h 742122"/>
                <a:gd name="connsiteX1" fmla="*/ 304800 w 702365"/>
                <a:gd name="connsiteY1" fmla="*/ 742122 h 742122"/>
                <a:gd name="connsiteX2" fmla="*/ 702365 w 702365"/>
                <a:gd name="connsiteY2" fmla="*/ 26505 h 742122"/>
                <a:gd name="connsiteX3" fmla="*/ 0 w 702365"/>
                <a:gd name="connsiteY3" fmla="*/ 0 h 742122"/>
              </a:gdLst>
              <a:ahLst/>
              <a:cxnLst>
                <a:cxn ang="0">
                  <a:pos x="connsiteX0" y="connsiteY0"/>
                </a:cxn>
                <a:cxn ang="0">
                  <a:pos x="connsiteX1" y="connsiteY1"/>
                </a:cxn>
                <a:cxn ang="0">
                  <a:pos x="connsiteX2" y="connsiteY2"/>
                </a:cxn>
                <a:cxn ang="0">
                  <a:pos x="connsiteX3" y="connsiteY3"/>
                </a:cxn>
              </a:cxnLst>
              <a:rect l="l" t="t" r="r" b="b"/>
              <a:pathLst>
                <a:path w="702365" h="742122">
                  <a:moveTo>
                    <a:pt x="0" y="0"/>
                  </a:moveTo>
                  <a:lnTo>
                    <a:pt x="304800" y="742122"/>
                  </a:lnTo>
                  <a:lnTo>
                    <a:pt x="702365" y="26505"/>
                  </a:lnTo>
                  <a:lnTo>
                    <a:pt x="0" y="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AE6F2F8F-8AB0-E9B1-45C6-157623CA5620}"/>
                </a:ext>
              </a:extLst>
            </p:cNvPr>
            <p:cNvSpPr/>
            <p:nvPr/>
          </p:nvSpPr>
          <p:spPr>
            <a:xfrm>
              <a:off x="3617843" y="2275459"/>
              <a:ext cx="980661" cy="1176130"/>
            </a:xfrm>
            <a:custGeom>
              <a:avLst/>
              <a:gdLst>
                <a:gd name="connsiteX0" fmla="*/ 0 w 980661"/>
                <a:gd name="connsiteY0" fmla="*/ 0 h 1802295"/>
                <a:gd name="connsiteX1" fmla="*/ 980661 w 980661"/>
                <a:gd name="connsiteY1" fmla="*/ 0 h 1802295"/>
                <a:gd name="connsiteX2" fmla="*/ 795130 w 980661"/>
                <a:gd name="connsiteY2" fmla="*/ 1802295 h 1802295"/>
                <a:gd name="connsiteX3" fmla="*/ 0 w 980661"/>
                <a:gd name="connsiteY3" fmla="*/ 0 h 1802295"/>
              </a:gdLst>
              <a:ahLst/>
              <a:cxnLst>
                <a:cxn ang="0">
                  <a:pos x="connsiteX0" y="connsiteY0"/>
                </a:cxn>
                <a:cxn ang="0">
                  <a:pos x="connsiteX1" y="connsiteY1"/>
                </a:cxn>
                <a:cxn ang="0">
                  <a:pos x="connsiteX2" y="connsiteY2"/>
                </a:cxn>
                <a:cxn ang="0">
                  <a:pos x="connsiteX3" y="connsiteY3"/>
                </a:cxn>
              </a:cxnLst>
              <a:rect l="l" t="t" r="r" b="b"/>
              <a:pathLst>
                <a:path w="980661" h="1802295">
                  <a:moveTo>
                    <a:pt x="0" y="0"/>
                  </a:moveTo>
                  <a:lnTo>
                    <a:pt x="980661" y="0"/>
                  </a:lnTo>
                  <a:lnTo>
                    <a:pt x="795130" y="1802295"/>
                  </a:lnTo>
                  <a:lnTo>
                    <a:pt x="0" y="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F56BCA9-0632-5C33-E620-8EECC74FB4D1}"/>
                </a:ext>
              </a:extLst>
            </p:cNvPr>
            <p:cNvSpPr/>
            <p:nvPr/>
          </p:nvSpPr>
          <p:spPr>
            <a:xfrm>
              <a:off x="5473148" y="2001078"/>
              <a:ext cx="1245704" cy="1192696"/>
            </a:xfrm>
            <a:custGeom>
              <a:avLst/>
              <a:gdLst>
                <a:gd name="connsiteX0" fmla="*/ 0 w 1245704"/>
                <a:gd name="connsiteY0" fmla="*/ 159026 h 1192696"/>
                <a:gd name="connsiteX1" fmla="*/ 0 w 1245704"/>
                <a:gd name="connsiteY1" fmla="*/ 159026 h 1192696"/>
                <a:gd name="connsiteX2" fmla="*/ 145774 w 1245704"/>
                <a:gd name="connsiteY2" fmla="*/ 145774 h 1192696"/>
                <a:gd name="connsiteX3" fmla="*/ 278295 w 1245704"/>
                <a:gd name="connsiteY3" fmla="*/ 106018 h 1192696"/>
                <a:gd name="connsiteX4" fmla="*/ 1245704 w 1245704"/>
                <a:gd name="connsiteY4" fmla="*/ 0 h 1192696"/>
                <a:gd name="connsiteX5" fmla="*/ 768626 w 1245704"/>
                <a:gd name="connsiteY5" fmla="*/ 1192696 h 1192696"/>
                <a:gd name="connsiteX6" fmla="*/ 0 w 1245704"/>
                <a:gd name="connsiteY6" fmla="*/ 159026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704" h="1192696">
                  <a:moveTo>
                    <a:pt x="0" y="159026"/>
                  </a:moveTo>
                  <a:lnTo>
                    <a:pt x="0" y="159026"/>
                  </a:lnTo>
                  <a:cubicBezTo>
                    <a:pt x="48591" y="154609"/>
                    <a:pt x="97844" y="154903"/>
                    <a:pt x="145774" y="145774"/>
                  </a:cubicBezTo>
                  <a:cubicBezTo>
                    <a:pt x="191078" y="137145"/>
                    <a:pt x="278295" y="106018"/>
                    <a:pt x="278295" y="106018"/>
                  </a:cubicBezTo>
                  <a:lnTo>
                    <a:pt x="1245704" y="0"/>
                  </a:lnTo>
                  <a:lnTo>
                    <a:pt x="768626" y="1192696"/>
                  </a:lnTo>
                  <a:lnTo>
                    <a:pt x="0" y="159026"/>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88F8C4D1-54A2-E493-FAE6-AA20103EEFBE}"/>
                </a:ext>
              </a:extLst>
            </p:cNvPr>
            <p:cNvSpPr/>
            <p:nvPr/>
          </p:nvSpPr>
          <p:spPr>
            <a:xfrm>
              <a:off x="7288696" y="1630017"/>
              <a:ext cx="821634" cy="1855305"/>
            </a:xfrm>
            <a:custGeom>
              <a:avLst/>
              <a:gdLst>
                <a:gd name="connsiteX0" fmla="*/ 0 w 821634"/>
                <a:gd name="connsiteY0" fmla="*/ 331305 h 1855305"/>
                <a:gd name="connsiteX1" fmla="*/ 821634 w 821634"/>
                <a:gd name="connsiteY1" fmla="*/ 0 h 1855305"/>
                <a:gd name="connsiteX2" fmla="*/ 569843 w 821634"/>
                <a:gd name="connsiteY2" fmla="*/ 1855305 h 1855305"/>
                <a:gd name="connsiteX3" fmla="*/ 0 w 821634"/>
                <a:gd name="connsiteY3" fmla="*/ 331305 h 1855305"/>
              </a:gdLst>
              <a:ahLst/>
              <a:cxnLst>
                <a:cxn ang="0">
                  <a:pos x="connsiteX0" y="connsiteY0"/>
                </a:cxn>
                <a:cxn ang="0">
                  <a:pos x="connsiteX1" y="connsiteY1"/>
                </a:cxn>
                <a:cxn ang="0">
                  <a:pos x="connsiteX2" y="connsiteY2"/>
                </a:cxn>
                <a:cxn ang="0">
                  <a:pos x="connsiteX3" y="connsiteY3"/>
                </a:cxn>
              </a:cxnLst>
              <a:rect l="l" t="t" r="r" b="b"/>
              <a:pathLst>
                <a:path w="821634" h="1855305">
                  <a:moveTo>
                    <a:pt x="0" y="331305"/>
                  </a:moveTo>
                  <a:lnTo>
                    <a:pt x="821634" y="0"/>
                  </a:lnTo>
                  <a:lnTo>
                    <a:pt x="569843" y="1855305"/>
                  </a:lnTo>
                  <a:lnTo>
                    <a:pt x="0" y="331305"/>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8A77038-2A0C-E52E-5F44-0DF9C12CD6CA}"/>
              </a:ext>
            </a:extLst>
          </p:cNvPr>
          <p:cNvSpPr>
            <a:spLocks noGrp="1"/>
          </p:cNvSpPr>
          <p:nvPr>
            <p:ph type="title"/>
          </p:nvPr>
        </p:nvSpPr>
        <p:spPr/>
        <p:txBody>
          <a:bodyPr/>
          <a:lstStyle/>
          <a:p>
            <a:r>
              <a:rPr lang="en-US" dirty="0"/>
              <a:t>“How close were earlier ideas to modern probability theory?”</a:t>
            </a:r>
          </a:p>
        </p:txBody>
      </p:sp>
      <p:sp>
        <p:nvSpPr>
          <p:cNvPr id="3" name="Content Placeholder 2">
            <a:extLst>
              <a:ext uri="{FF2B5EF4-FFF2-40B4-BE49-F238E27FC236}">
                <a16:creationId xmlns:a16="http://schemas.microsoft.com/office/drawing/2014/main" id="{C2CCD565-B757-29A8-BD91-A8C6EC3F4B28}"/>
              </a:ext>
            </a:extLst>
          </p:cNvPr>
          <p:cNvSpPr>
            <a:spLocks noGrp="1"/>
          </p:cNvSpPr>
          <p:nvPr>
            <p:ph idx="1"/>
          </p:nvPr>
        </p:nvSpPr>
        <p:spPr>
          <a:xfrm>
            <a:off x="-187037" y="6791499"/>
            <a:ext cx="285750" cy="45719"/>
          </a:xfrm>
          <a:solidFill>
            <a:schemeClr val="bg1">
              <a:lumMod val="75000"/>
            </a:schemeClr>
          </a:solidFill>
          <a:ln>
            <a:noFill/>
          </a:ln>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CC0C68C5-7FC1-7278-40AC-D245F1D370CC}"/>
              </a:ext>
            </a:extLst>
          </p:cNvPr>
          <p:cNvSpPr>
            <a:spLocks noGrp="1"/>
          </p:cNvSpPr>
          <p:nvPr>
            <p:ph type="sldNum" sz="quarter" idx="12"/>
          </p:nvPr>
        </p:nvSpPr>
        <p:spPr>
          <a:xfrm>
            <a:off x="8526657" y="6449233"/>
            <a:ext cx="346262" cy="365125"/>
          </a:xfrm>
          <a:noFill/>
          <a:ln>
            <a:noFill/>
          </a:ln>
        </p:spPr>
        <p:txBody>
          <a:bodyPr/>
          <a:lstStyle/>
          <a:p>
            <a:fld id="{B9304382-F642-5846-B397-678ADB7FD52A}" type="slidenum">
              <a:rPr lang="en-US" smtClean="0"/>
              <a:t>3</a:t>
            </a:fld>
            <a:endParaRPr lang="en-US"/>
          </a:p>
        </p:txBody>
      </p:sp>
      <p:grpSp>
        <p:nvGrpSpPr>
          <p:cNvPr id="15" name="Group 14">
            <a:extLst>
              <a:ext uri="{FF2B5EF4-FFF2-40B4-BE49-F238E27FC236}">
                <a16:creationId xmlns:a16="http://schemas.microsoft.com/office/drawing/2014/main" id="{77DF1DBA-E5DE-9B8F-4C8B-89045E91DF3E}"/>
              </a:ext>
            </a:extLst>
          </p:cNvPr>
          <p:cNvGrpSpPr/>
          <p:nvPr/>
        </p:nvGrpSpPr>
        <p:grpSpPr>
          <a:xfrm>
            <a:off x="271081" y="2933752"/>
            <a:ext cx="8520545" cy="4875015"/>
            <a:chOff x="322118" y="2538897"/>
            <a:chExt cx="8520545" cy="4875015"/>
          </a:xfrm>
        </p:grpSpPr>
        <p:sp>
          <p:nvSpPr>
            <p:cNvPr id="5" name="Rounded Rectangle 4">
              <a:extLst>
                <a:ext uri="{FF2B5EF4-FFF2-40B4-BE49-F238E27FC236}">
                  <a16:creationId xmlns:a16="http://schemas.microsoft.com/office/drawing/2014/main" id="{F1B96FD3-385B-882A-0179-FF7B150F311A}"/>
                </a:ext>
              </a:extLst>
            </p:cNvPr>
            <p:cNvSpPr/>
            <p:nvPr/>
          </p:nvSpPr>
          <p:spPr>
            <a:xfrm>
              <a:off x="6920345" y="4114799"/>
              <a:ext cx="1922318" cy="3002973"/>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B9866E22-1BCC-3FDF-7C71-7C9318483BB4}"/>
                </a:ext>
              </a:extLst>
            </p:cNvPr>
            <p:cNvSpPr/>
            <p:nvPr/>
          </p:nvSpPr>
          <p:spPr>
            <a:xfrm>
              <a:off x="1787235" y="3667992"/>
              <a:ext cx="2483428" cy="3345872"/>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F004203-03E1-2A99-97BD-858B3A9B6E37}"/>
                </a:ext>
              </a:extLst>
            </p:cNvPr>
            <p:cNvSpPr/>
            <p:nvPr/>
          </p:nvSpPr>
          <p:spPr>
            <a:xfrm>
              <a:off x="3538106" y="4125190"/>
              <a:ext cx="1922318" cy="3002973"/>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27E885A-9317-3C24-1C63-875CFA9DA7BA}"/>
                </a:ext>
              </a:extLst>
            </p:cNvPr>
            <p:cNvSpPr/>
            <p:nvPr/>
          </p:nvSpPr>
          <p:spPr>
            <a:xfrm>
              <a:off x="5049980" y="4068040"/>
              <a:ext cx="2483428" cy="3345872"/>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33C32E8-A53A-B2F3-1F02-00DA647B00A0}"/>
                </a:ext>
              </a:extLst>
            </p:cNvPr>
            <p:cNvSpPr/>
            <p:nvPr/>
          </p:nvSpPr>
          <p:spPr>
            <a:xfrm>
              <a:off x="322118" y="4031672"/>
              <a:ext cx="1922318" cy="3002973"/>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25256D4-5864-F4F7-D0CE-57029B29031C}"/>
                </a:ext>
              </a:extLst>
            </p:cNvPr>
            <p:cNvSpPr/>
            <p:nvPr/>
          </p:nvSpPr>
          <p:spPr>
            <a:xfrm>
              <a:off x="703524" y="3343275"/>
              <a:ext cx="1013114" cy="1013114"/>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06622B9-00F1-6C6E-98F2-C457B5B24DAC}"/>
                </a:ext>
              </a:extLst>
            </p:cNvPr>
            <p:cNvSpPr/>
            <p:nvPr/>
          </p:nvSpPr>
          <p:spPr>
            <a:xfrm>
              <a:off x="4082249" y="3299114"/>
              <a:ext cx="1013114" cy="1013114"/>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51C4904-9379-1FAF-19E4-B50DA056535E}"/>
                </a:ext>
              </a:extLst>
            </p:cNvPr>
            <p:cNvSpPr/>
            <p:nvPr/>
          </p:nvSpPr>
          <p:spPr>
            <a:xfrm>
              <a:off x="7301752" y="3405621"/>
              <a:ext cx="1013114" cy="1013114"/>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1C7FD9B-9A8B-49E1-F81E-EE837DDEAB34}"/>
                </a:ext>
              </a:extLst>
            </p:cNvPr>
            <p:cNvSpPr/>
            <p:nvPr/>
          </p:nvSpPr>
          <p:spPr>
            <a:xfrm>
              <a:off x="5510238" y="2923361"/>
              <a:ext cx="1339510" cy="133951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25CDA72-6BB5-2154-BA84-69B58BB5CBF6}"/>
                </a:ext>
              </a:extLst>
            </p:cNvPr>
            <p:cNvSpPr/>
            <p:nvPr/>
          </p:nvSpPr>
          <p:spPr>
            <a:xfrm>
              <a:off x="2205929" y="2538897"/>
              <a:ext cx="1339510" cy="133951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E08E823F-1969-7A30-1099-1757F97D9E98}"/>
              </a:ext>
            </a:extLst>
          </p:cNvPr>
          <p:cNvGrpSpPr/>
          <p:nvPr/>
        </p:nvGrpSpPr>
        <p:grpSpPr>
          <a:xfrm>
            <a:off x="487423" y="-614661"/>
            <a:ext cx="8385496" cy="8385496"/>
            <a:chOff x="1374730" y="-1320641"/>
            <a:chExt cx="8385496" cy="8385496"/>
          </a:xfrm>
          <a:solidFill>
            <a:srgbClr val="FF0000">
              <a:alpha val="50196"/>
            </a:srgbClr>
          </a:solidFill>
        </p:grpSpPr>
        <p:sp>
          <p:nvSpPr>
            <p:cNvPr id="23" name="Rectangle 22">
              <a:extLst>
                <a:ext uri="{FF2B5EF4-FFF2-40B4-BE49-F238E27FC236}">
                  <a16:creationId xmlns:a16="http://schemas.microsoft.com/office/drawing/2014/main" id="{6BD96F09-EAF0-173A-F30A-E8EFEFB0D56F}"/>
                </a:ext>
              </a:extLst>
            </p:cNvPr>
            <p:cNvSpPr/>
            <p:nvPr/>
          </p:nvSpPr>
          <p:spPr>
            <a:xfrm rot="8100000">
              <a:off x="1374730" y="2471530"/>
              <a:ext cx="8385496" cy="80115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E313BE-0A13-D39A-4F34-68A4602EB6F2}"/>
                </a:ext>
              </a:extLst>
            </p:cNvPr>
            <p:cNvSpPr/>
            <p:nvPr/>
          </p:nvSpPr>
          <p:spPr>
            <a:xfrm rot="2700000">
              <a:off x="1374730" y="2471530"/>
              <a:ext cx="8385496" cy="80115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402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F92A-BE0E-A3F5-EB91-71E80AC707B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5CA6F656-A39A-BD2F-B92C-98DA6018AD95}"/>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861EBB83-28F7-D654-A013-3D162401C2D7}"/>
              </a:ext>
            </a:extLst>
          </p:cNvPr>
          <p:cNvSpPr>
            <a:spLocks noGrp="1"/>
          </p:cNvSpPr>
          <p:nvPr>
            <p:ph type="sldNum" sz="quarter" idx="12"/>
          </p:nvPr>
        </p:nvSpPr>
        <p:spPr/>
        <p:txBody>
          <a:bodyPr/>
          <a:lstStyle/>
          <a:p>
            <a:fld id="{B9304382-F642-5846-B397-678ADB7FD52A}" type="slidenum">
              <a:rPr lang="en-US" smtClean="0"/>
              <a:t>30</a:t>
            </a:fld>
            <a:endParaRPr lang="en-US"/>
          </a:p>
        </p:txBody>
      </p:sp>
      <p:pic>
        <p:nvPicPr>
          <p:cNvPr id="10" name="Picture 9">
            <a:extLst>
              <a:ext uri="{FF2B5EF4-FFF2-40B4-BE49-F238E27FC236}">
                <a16:creationId xmlns:a16="http://schemas.microsoft.com/office/drawing/2014/main" id="{C099CF9D-ED0B-D733-37AE-3CC6F8B8BAD1}"/>
              </a:ext>
            </a:extLst>
          </p:cNvPr>
          <p:cNvPicPr>
            <a:picLocks noChangeAspect="1"/>
          </p:cNvPicPr>
          <p:nvPr/>
        </p:nvPicPr>
        <p:blipFill>
          <a:blip r:embed="rId2"/>
          <a:stretch>
            <a:fillRect/>
          </a:stretch>
        </p:blipFill>
        <p:spPr>
          <a:xfrm>
            <a:off x="322991" y="93132"/>
            <a:ext cx="5012853" cy="6399741"/>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6" name="Left Arrow 5">
            <a:extLst>
              <a:ext uri="{FF2B5EF4-FFF2-40B4-BE49-F238E27FC236}">
                <a16:creationId xmlns:a16="http://schemas.microsoft.com/office/drawing/2014/main" id="{428380E9-F7F9-6342-A20F-836A99AD6C4C}"/>
              </a:ext>
            </a:extLst>
          </p:cNvPr>
          <p:cNvSpPr/>
          <p:nvPr/>
        </p:nvSpPr>
        <p:spPr>
          <a:xfrm>
            <a:off x="5069566" y="5002732"/>
            <a:ext cx="2159213" cy="1091133"/>
          </a:xfrm>
          <a:prstGeom prst="leftArrow">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aper with text and a text&#10;&#10;Description automatically generated with medium confidence">
            <a:extLst>
              <a:ext uri="{FF2B5EF4-FFF2-40B4-BE49-F238E27FC236}">
                <a16:creationId xmlns:a16="http://schemas.microsoft.com/office/drawing/2014/main" id="{88862B93-B853-226A-5952-02D746672FA6}"/>
              </a:ext>
            </a:extLst>
          </p:cNvPr>
          <p:cNvPicPr>
            <a:picLocks noChangeAspect="1"/>
          </p:cNvPicPr>
          <p:nvPr/>
        </p:nvPicPr>
        <p:blipFill>
          <a:blip r:embed="rId3"/>
          <a:stretch>
            <a:fillRect/>
          </a:stretch>
        </p:blipFill>
        <p:spPr>
          <a:xfrm>
            <a:off x="4318000" y="136701"/>
            <a:ext cx="3887754" cy="6515876"/>
          </a:xfrm>
          <a:prstGeom prst="rect">
            <a:avLst/>
          </a:prstGeom>
          <a:ln>
            <a:solidFill>
              <a:schemeClr val="accent1">
                <a:shade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575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F92A-BE0E-A3F5-EB91-71E80AC707B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5CA6F656-A39A-BD2F-B92C-98DA6018AD95}"/>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861EBB83-28F7-D654-A013-3D162401C2D7}"/>
              </a:ext>
            </a:extLst>
          </p:cNvPr>
          <p:cNvSpPr>
            <a:spLocks noGrp="1"/>
          </p:cNvSpPr>
          <p:nvPr>
            <p:ph type="sldNum" sz="quarter" idx="12"/>
          </p:nvPr>
        </p:nvSpPr>
        <p:spPr/>
        <p:txBody>
          <a:bodyPr/>
          <a:lstStyle/>
          <a:p>
            <a:fld id="{B9304382-F642-5846-B397-678ADB7FD52A}" type="slidenum">
              <a:rPr lang="en-US" smtClean="0"/>
              <a:t>31</a:t>
            </a:fld>
            <a:endParaRPr lang="en-US"/>
          </a:p>
        </p:txBody>
      </p:sp>
      <p:pic>
        <p:nvPicPr>
          <p:cNvPr id="10" name="Picture 9">
            <a:extLst>
              <a:ext uri="{FF2B5EF4-FFF2-40B4-BE49-F238E27FC236}">
                <a16:creationId xmlns:a16="http://schemas.microsoft.com/office/drawing/2014/main" id="{C099CF9D-ED0B-D733-37AE-3CC6F8B8BAD1}"/>
              </a:ext>
            </a:extLst>
          </p:cNvPr>
          <p:cNvPicPr>
            <a:picLocks noChangeAspect="1"/>
          </p:cNvPicPr>
          <p:nvPr/>
        </p:nvPicPr>
        <p:blipFill>
          <a:blip r:embed="rId3"/>
          <a:stretch>
            <a:fillRect/>
          </a:stretch>
        </p:blipFill>
        <p:spPr>
          <a:xfrm>
            <a:off x="322991" y="93132"/>
            <a:ext cx="5012853" cy="6399741"/>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6" name="Left Arrow 5">
            <a:extLst>
              <a:ext uri="{FF2B5EF4-FFF2-40B4-BE49-F238E27FC236}">
                <a16:creationId xmlns:a16="http://schemas.microsoft.com/office/drawing/2014/main" id="{428380E9-F7F9-6342-A20F-836A99AD6C4C}"/>
              </a:ext>
            </a:extLst>
          </p:cNvPr>
          <p:cNvSpPr/>
          <p:nvPr/>
        </p:nvSpPr>
        <p:spPr>
          <a:xfrm>
            <a:off x="5213945" y="4165334"/>
            <a:ext cx="2159213" cy="1091133"/>
          </a:xfrm>
          <a:prstGeom prst="leftArrow">
            <a:avLst/>
          </a:prstGeom>
          <a:solidFill>
            <a:srgbClr val="FF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newspaper&#10;&#10;Description automatically generated">
            <a:extLst>
              <a:ext uri="{FF2B5EF4-FFF2-40B4-BE49-F238E27FC236}">
                <a16:creationId xmlns:a16="http://schemas.microsoft.com/office/drawing/2014/main" id="{4F79CC26-98F5-3732-AD31-216000A63F91}"/>
              </a:ext>
            </a:extLst>
          </p:cNvPr>
          <p:cNvPicPr>
            <a:picLocks noChangeAspect="1"/>
          </p:cNvPicPr>
          <p:nvPr/>
        </p:nvPicPr>
        <p:blipFill>
          <a:blip r:embed="rId4"/>
          <a:stretch>
            <a:fillRect/>
          </a:stretch>
        </p:blipFill>
        <p:spPr>
          <a:xfrm>
            <a:off x="3333460" y="154717"/>
            <a:ext cx="5053632" cy="6610151"/>
          </a:xfrm>
          <a:prstGeom prst="rect">
            <a:avLst/>
          </a:prstGeom>
          <a:ln>
            <a:solidFill>
              <a:schemeClr val="accent1">
                <a:shade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8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inting of a person with long curly hair&#10;&#10;Description automatically generated">
            <a:extLst>
              <a:ext uri="{FF2B5EF4-FFF2-40B4-BE49-F238E27FC236}">
                <a16:creationId xmlns:a16="http://schemas.microsoft.com/office/drawing/2014/main" id="{B7621A7C-1D80-9B05-7BBF-F82C38D6D8F1}"/>
              </a:ext>
            </a:extLst>
          </p:cNvPr>
          <p:cNvPicPr>
            <a:picLocks noChangeAspect="1"/>
          </p:cNvPicPr>
          <p:nvPr/>
        </p:nvPicPr>
        <p:blipFill>
          <a:blip r:embed="rId2">
            <a:alphaModFix amt="36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465004" y="0"/>
            <a:ext cx="10241105" cy="6858000"/>
          </a:xfrm>
          <a:prstGeom prst="rect">
            <a:avLst/>
          </a:prstGeom>
          <a:noFill/>
        </p:spPr>
      </p:pic>
      <p:sp>
        <p:nvSpPr>
          <p:cNvPr id="2" name="Title 1">
            <a:extLst>
              <a:ext uri="{FF2B5EF4-FFF2-40B4-BE49-F238E27FC236}">
                <a16:creationId xmlns:a16="http://schemas.microsoft.com/office/drawing/2014/main" id="{91191F2C-0930-D112-ACEF-38C8E48E4D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E51C25-2990-FA24-EB91-512AB7416B6E}"/>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8597DF3B-C137-04BC-A1C2-4C76ADEB00CF}"/>
              </a:ext>
            </a:extLst>
          </p:cNvPr>
          <p:cNvSpPr>
            <a:spLocks noGrp="1"/>
          </p:cNvSpPr>
          <p:nvPr>
            <p:ph type="sldNum" sz="quarter" idx="12"/>
          </p:nvPr>
        </p:nvSpPr>
        <p:spPr/>
        <p:txBody>
          <a:bodyPr/>
          <a:lstStyle/>
          <a:p>
            <a:fld id="{B9304382-F642-5846-B397-678ADB7FD52A}" type="slidenum">
              <a:rPr lang="en-US" smtClean="0"/>
              <a:t>32</a:t>
            </a:fld>
            <a:endParaRPr lang="en-US"/>
          </a:p>
        </p:txBody>
      </p:sp>
      <p:sp>
        <p:nvSpPr>
          <p:cNvPr id="6" name="Title 1">
            <a:extLst>
              <a:ext uri="{FF2B5EF4-FFF2-40B4-BE49-F238E27FC236}">
                <a16:creationId xmlns:a16="http://schemas.microsoft.com/office/drawing/2014/main" id="{1EF435AE-B9A7-6EE4-2444-546E0EAF1637}"/>
              </a:ext>
            </a:extLst>
          </p:cNvPr>
          <p:cNvSpPr txBox="1">
            <a:spLocks/>
          </p:cNvSpPr>
          <p:nvPr/>
        </p:nvSpPr>
        <p:spPr>
          <a:xfrm>
            <a:off x="2127501" y="2935359"/>
            <a:ext cx="5056094" cy="35346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Times New Roman" panose="02020603050405020304" pitchFamily="18" charset="0"/>
                <a:ea typeface="+mj-ea"/>
                <a:cs typeface="+mj-cs"/>
              </a:defRPr>
            </a:lvl1pPr>
          </a:lstStyle>
          <a:p>
            <a:pPr algn="ctr"/>
            <a:r>
              <a:rPr lang="en-US" sz="23500" dirty="0">
                <a:solidFill>
                  <a:schemeClr val="tx1">
                    <a:lumMod val="50000"/>
                    <a:lumOff val="50000"/>
                  </a:schemeClr>
                </a:solidFill>
              </a:rPr>
              <a:t>End</a:t>
            </a:r>
            <a:endParaRPr lang="en-US" sz="8000" dirty="0">
              <a:solidFill>
                <a:schemeClr val="tx1">
                  <a:lumMod val="50000"/>
                  <a:lumOff val="50000"/>
                </a:schemeClr>
              </a:solidFill>
            </a:endParaRPr>
          </a:p>
        </p:txBody>
      </p:sp>
    </p:spTree>
    <p:extLst>
      <p:ext uri="{BB962C8B-B14F-4D97-AF65-F5344CB8AC3E}">
        <p14:creationId xmlns:p14="http://schemas.microsoft.com/office/powerpoint/2010/main" val="116251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67469A0-441D-01B5-DBD3-BE7B6B63FCB0}"/>
              </a:ext>
            </a:extLst>
          </p:cNvPr>
          <p:cNvGrpSpPr/>
          <p:nvPr/>
        </p:nvGrpSpPr>
        <p:grpSpPr>
          <a:xfrm>
            <a:off x="0" y="-849673"/>
            <a:ext cx="9144000" cy="4427760"/>
            <a:chOff x="0" y="-849673"/>
            <a:chExt cx="9144000" cy="4427760"/>
          </a:xfrm>
        </p:grpSpPr>
        <p:sp>
          <p:nvSpPr>
            <p:cNvPr id="16" name="Oval 15">
              <a:extLst>
                <a:ext uri="{FF2B5EF4-FFF2-40B4-BE49-F238E27FC236}">
                  <a16:creationId xmlns:a16="http://schemas.microsoft.com/office/drawing/2014/main" id="{6693B4C9-3745-3294-EE62-96BACAEA75B5}"/>
                </a:ext>
              </a:extLst>
            </p:cNvPr>
            <p:cNvSpPr/>
            <p:nvPr/>
          </p:nvSpPr>
          <p:spPr>
            <a:xfrm>
              <a:off x="0" y="-849673"/>
              <a:ext cx="9144000" cy="3354126"/>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85330F21-C0CF-A4B5-E895-ABA6F2B4AC39}"/>
                </a:ext>
              </a:extLst>
            </p:cNvPr>
            <p:cNvSpPr/>
            <p:nvPr/>
          </p:nvSpPr>
          <p:spPr>
            <a:xfrm>
              <a:off x="1113183" y="1775791"/>
              <a:ext cx="781878" cy="1802296"/>
            </a:xfrm>
            <a:custGeom>
              <a:avLst/>
              <a:gdLst>
                <a:gd name="connsiteX0" fmla="*/ 106017 w 781878"/>
                <a:gd name="connsiteY0" fmla="*/ 0 h 1802296"/>
                <a:gd name="connsiteX1" fmla="*/ 0 w 781878"/>
                <a:gd name="connsiteY1" fmla="*/ 1802296 h 1802296"/>
                <a:gd name="connsiteX2" fmla="*/ 781878 w 781878"/>
                <a:gd name="connsiteY2" fmla="*/ 278296 h 1802296"/>
                <a:gd name="connsiteX3" fmla="*/ 106017 w 781878"/>
                <a:gd name="connsiteY3" fmla="*/ 0 h 1802296"/>
              </a:gdLst>
              <a:ahLst/>
              <a:cxnLst>
                <a:cxn ang="0">
                  <a:pos x="connsiteX0" y="connsiteY0"/>
                </a:cxn>
                <a:cxn ang="0">
                  <a:pos x="connsiteX1" y="connsiteY1"/>
                </a:cxn>
                <a:cxn ang="0">
                  <a:pos x="connsiteX2" y="connsiteY2"/>
                </a:cxn>
                <a:cxn ang="0">
                  <a:pos x="connsiteX3" y="connsiteY3"/>
                </a:cxn>
              </a:cxnLst>
              <a:rect l="l" t="t" r="r" b="b"/>
              <a:pathLst>
                <a:path w="781878" h="1802296">
                  <a:moveTo>
                    <a:pt x="106017" y="0"/>
                  </a:moveTo>
                  <a:lnTo>
                    <a:pt x="0" y="1802296"/>
                  </a:lnTo>
                  <a:lnTo>
                    <a:pt x="781878" y="278296"/>
                  </a:lnTo>
                  <a:lnTo>
                    <a:pt x="106017" y="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49B6D7C5-4240-6104-E2C5-7A31469A094A}"/>
                </a:ext>
              </a:extLst>
            </p:cNvPr>
            <p:cNvSpPr/>
            <p:nvPr/>
          </p:nvSpPr>
          <p:spPr>
            <a:xfrm>
              <a:off x="2438400" y="2080591"/>
              <a:ext cx="702365" cy="742122"/>
            </a:xfrm>
            <a:custGeom>
              <a:avLst/>
              <a:gdLst>
                <a:gd name="connsiteX0" fmla="*/ 0 w 702365"/>
                <a:gd name="connsiteY0" fmla="*/ 0 h 742122"/>
                <a:gd name="connsiteX1" fmla="*/ 304800 w 702365"/>
                <a:gd name="connsiteY1" fmla="*/ 742122 h 742122"/>
                <a:gd name="connsiteX2" fmla="*/ 702365 w 702365"/>
                <a:gd name="connsiteY2" fmla="*/ 26505 h 742122"/>
                <a:gd name="connsiteX3" fmla="*/ 0 w 702365"/>
                <a:gd name="connsiteY3" fmla="*/ 0 h 742122"/>
              </a:gdLst>
              <a:ahLst/>
              <a:cxnLst>
                <a:cxn ang="0">
                  <a:pos x="connsiteX0" y="connsiteY0"/>
                </a:cxn>
                <a:cxn ang="0">
                  <a:pos x="connsiteX1" y="connsiteY1"/>
                </a:cxn>
                <a:cxn ang="0">
                  <a:pos x="connsiteX2" y="connsiteY2"/>
                </a:cxn>
                <a:cxn ang="0">
                  <a:pos x="connsiteX3" y="connsiteY3"/>
                </a:cxn>
              </a:cxnLst>
              <a:rect l="l" t="t" r="r" b="b"/>
              <a:pathLst>
                <a:path w="702365" h="742122">
                  <a:moveTo>
                    <a:pt x="0" y="0"/>
                  </a:moveTo>
                  <a:lnTo>
                    <a:pt x="304800" y="742122"/>
                  </a:lnTo>
                  <a:lnTo>
                    <a:pt x="702365" y="26505"/>
                  </a:lnTo>
                  <a:lnTo>
                    <a:pt x="0" y="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AE6F2F8F-8AB0-E9B1-45C6-157623CA5620}"/>
                </a:ext>
              </a:extLst>
            </p:cNvPr>
            <p:cNvSpPr/>
            <p:nvPr/>
          </p:nvSpPr>
          <p:spPr>
            <a:xfrm>
              <a:off x="3617843" y="2275459"/>
              <a:ext cx="980661" cy="1176130"/>
            </a:xfrm>
            <a:custGeom>
              <a:avLst/>
              <a:gdLst>
                <a:gd name="connsiteX0" fmla="*/ 0 w 980661"/>
                <a:gd name="connsiteY0" fmla="*/ 0 h 1802295"/>
                <a:gd name="connsiteX1" fmla="*/ 980661 w 980661"/>
                <a:gd name="connsiteY1" fmla="*/ 0 h 1802295"/>
                <a:gd name="connsiteX2" fmla="*/ 795130 w 980661"/>
                <a:gd name="connsiteY2" fmla="*/ 1802295 h 1802295"/>
                <a:gd name="connsiteX3" fmla="*/ 0 w 980661"/>
                <a:gd name="connsiteY3" fmla="*/ 0 h 1802295"/>
              </a:gdLst>
              <a:ahLst/>
              <a:cxnLst>
                <a:cxn ang="0">
                  <a:pos x="connsiteX0" y="connsiteY0"/>
                </a:cxn>
                <a:cxn ang="0">
                  <a:pos x="connsiteX1" y="connsiteY1"/>
                </a:cxn>
                <a:cxn ang="0">
                  <a:pos x="connsiteX2" y="connsiteY2"/>
                </a:cxn>
                <a:cxn ang="0">
                  <a:pos x="connsiteX3" y="connsiteY3"/>
                </a:cxn>
              </a:cxnLst>
              <a:rect l="l" t="t" r="r" b="b"/>
              <a:pathLst>
                <a:path w="980661" h="1802295">
                  <a:moveTo>
                    <a:pt x="0" y="0"/>
                  </a:moveTo>
                  <a:lnTo>
                    <a:pt x="980661" y="0"/>
                  </a:lnTo>
                  <a:lnTo>
                    <a:pt x="795130" y="1802295"/>
                  </a:lnTo>
                  <a:lnTo>
                    <a:pt x="0" y="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F56BCA9-0632-5C33-E620-8EECC74FB4D1}"/>
                </a:ext>
              </a:extLst>
            </p:cNvPr>
            <p:cNvSpPr/>
            <p:nvPr/>
          </p:nvSpPr>
          <p:spPr>
            <a:xfrm>
              <a:off x="5473148" y="2001078"/>
              <a:ext cx="1245704" cy="1192696"/>
            </a:xfrm>
            <a:custGeom>
              <a:avLst/>
              <a:gdLst>
                <a:gd name="connsiteX0" fmla="*/ 0 w 1245704"/>
                <a:gd name="connsiteY0" fmla="*/ 159026 h 1192696"/>
                <a:gd name="connsiteX1" fmla="*/ 0 w 1245704"/>
                <a:gd name="connsiteY1" fmla="*/ 159026 h 1192696"/>
                <a:gd name="connsiteX2" fmla="*/ 145774 w 1245704"/>
                <a:gd name="connsiteY2" fmla="*/ 145774 h 1192696"/>
                <a:gd name="connsiteX3" fmla="*/ 278295 w 1245704"/>
                <a:gd name="connsiteY3" fmla="*/ 106018 h 1192696"/>
                <a:gd name="connsiteX4" fmla="*/ 1245704 w 1245704"/>
                <a:gd name="connsiteY4" fmla="*/ 0 h 1192696"/>
                <a:gd name="connsiteX5" fmla="*/ 768626 w 1245704"/>
                <a:gd name="connsiteY5" fmla="*/ 1192696 h 1192696"/>
                <a:gd name="connsiteX6" fmla="*/ 0 w 1245704"/>
                <a:gd name="connsiteY6" fmla="*/ 159026 h 119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704" h="1192696">
                  <a:moveTo>
                    <a:pt x="0" y="159026"/>
                  </a:moveTo>
                  <a:lnTo>
                    <a:pt x="0" y="159026"/>
                  </a:lnTo>
                  <a:cubicBezTo>
                    <a:pt x="48591" y="154609"/>
                    <a:pt x="97844" y="154903"/>
                    <a:pt x="145774" y="145774"/>
                  </a:cubicBezTo>
                  <a:cubicBezTo>
                    <a:pt x="191078" y="137145"/>
                    <a:pt x="278295" y="106018"/>
                    <a:pt x="278295" y="106018"/>
                  </a:cubicBezTo>
                  <a:lnTo>
                    <a:pt x="1245704" y="0"/>
                  </a:lnTo>
                  <a:lnTo>
                    <a:pt x="768626" y="1192696"/>
                  </a:lnTo>
                  <a:lnTo>
                    <a:pt x="0" y="159026"/>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88F8C4D1-54A2-E493-FAE6-AA20103EEFBE}"/>
                </a:ext>
              </a:extLst>
            </p:cNvPr>
            <p:cNvSpPr/>
            <p:nvPr/>
          </p:nvSpPr>
          <p:spPr>
            <a:xfrm>
              <a:off x="7288696" y="1630017"/>
              <a:ext cx="821634" cy="1855305"/>
            </a:xfrm>
            <a:custGeom>
              <a:avLst/>
              <a:gdLst>
                <a:gd name="connsiteX0" fmla="*/ 0 w 821634"/>
                <a:gd name="connsiteY0" fmla="*/ 331305 h 1855305"/>
                <a:gd name="connsiteX1" fmla="*/ 821634 w 821634"/>
                <a:gd name="connsiteY1" fmla="*/ 0 h 1855305"/>
                <a:gd name="connsiteX2" fmla="*/ 569843 w 821634"/>
                <a:gd name="connsiteY2" fmla="*/ 1855305 h 1855305"/>
                <a:gd name="connsiteX3" fmla="*/ 0 w 821634"/>
                <a:gd name="connsiteY3" fmla="*/ 331305 h 1855305"/>
              </a:gdLst>
              <a:ahLst/>
              <a:cxnLst>
                <a:cxn ang="0">
                  <a:pos x="connsiteX0" y="connsiteY0"/>
                </a:cxn>
                <a:cxn ang="0">
                  <a:pos x="connsiteX1" y="connsiteY1"/>
                </a:cxn>
                <a:cxn ang="0">
                  <a:pos x="connsiteX2" y="connsiteY2"/>
                </a:cxn>
                <a:cxn ang="0">
                  <a:pos x="connsiteX3" y="connsiteY3"/>
                </a:cxn>
              </a:cxnLst>
              <a:rect l="l" t="t" r="r" b="b"/>
              <a:pathLst>
                <a:path w="821634" h="1855305">
                  <a:moveTo>
                    <a:pt x="0" y="331305"/>
                  </a:moveTo>
                  <a:lnTo>
                    <a:pt x="821634" y="0"/>
                  </a:lnTo>
                  <a:lnTo>
                    <a:pt x="569843" y="1855305"/>
                  </a:lnTo>
                  <a:lnTo>
                    <a:pt x="0" y="331305"/>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8A77038-2A0C-E52E-5F44-0DF9C12CD6CA}"/>
              </a:ext>
            </a:extLst>
          </p:cNvPr>
          <p:cNvSpPr>
            <a:spLocks noGrp="1"/>
          </p:cNvSpPr>
          <p:nvPr>
            <p:ph type="title"/>
          </p:nvPr>
        </p:nvSpPr>
        <p:spPr/>
        <p:txBody>
          <a:bodyPr/>
          <a:lstStyle/>
          <a:p>
            <a:r>
              <a:rPr lang="en-US" dirty="0"/>
              <a:t>“What conception of chance was used in the seventeenth century?”</a:t>
            </a:r>
          </a:p>
        </p:txBody>
      </p:sp>
      <p:sp>
        <p:nvSpPr>
          <p:cNvPr id="3" name="Content Placeholder 2">
            <a:extLst>
              <a:ext uri="{FF2B5EF4-FFF2-40B4-BE49-F238E27FC236}">
                <a16:creationId xmlns:a16="http://schemas.microsoft.com/office/drawing/2014/main" id="{C2CCD565-B757-29A8-BD91-A8C6EC3F4B28}"/>
              </a:ext>
            </a:extLst>
          </p:cNvPr>
          <p:cNvSpPr>
            <a:spLocks noGrp="1"/>
          </p:cNvSpPr>
          <p:nvPr>
            <p:ph idx="1"/>
          </p:nvPr>
        </p:nvSpPr>
        <p:spPr>
          <a:xfrm>
            <a:off x="-187037" y="6791499"/>
            <a:ext cx="285750" cy="45719"/>
          </a:xfrm>
          <a:solidFill>
            <a:schemeClr val="bg1">
              <a:lumMod val="75000"/>
            </a:schemeClr>
          </a:solidFill>
          <a:ln>
            <a:noFill/>
          </a:ln>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CC0C68C5-7FC1-7278-40AC-D245F1D370CC}"/>
              </a:ext>
            </a:extLst>
          </p:cNvPr>
          <p:cNvSpPr>
            <a:spLocks noGrp="1"/>
          </p:cNvSpPr>
          <p:nvPr>
            <p:ph type="sldNum" sz="quarter" idx="12"/>
          </p:nvPr>
        </p:nvSpPr>
        <p:spPr>
          <a:xfrm>
            <a:off x="8526657" y="6449233"/>
            <a:ext cx="346262" cy="365125"/>
          </a:xfrm>
          <a:noFill/>
          <a:ln>
            <a:noFill/>
          </a:ln>
        </p:spPr>
        <p:txBody>
          <a:bodyPr/>
          <a:lstStyle/>
          <a:p>
            <a:fld id="{B9304382-F642-5846-B397-678ADB7FD52A}" type="slidenum">
              <a:rPr lang="en-US" smtClean="0"/>
              <a:t>4</a:t>
            </a:fld>
            <a:endParaRPr lang="en-US"/>
          </a:p>
        </p:txBody>
      </p:sp>
      <p:grpSp>
        <p:nvGrpSpPr>
          <p:cNvPr id="15" name="Group 14">
            <a:extLst>
              <a:ext uri="{FF2B5EF4-FFF2-40B4-BE49-F238E27FC236}">
                <a16:creationId xmlns:a16="http://schemas.microsoft.com/office/drawing/2014/main" id="{77DF1DBA-E5DE-9B8F-4C8B-89045E91DF3E}"/>
              </a:ext>
            </a:extLst>
          </p:cNvPr>
          <p:cNvGrpSpPr/>
          <p:nvPr/>
        </p:nvGrpSpPr>
        <p:grpSpPr>
          <a:xfrm>
            <a:off x="271081" y="2933752"/>
            <a:ext cx="8520545" cy="4875015"/>
            <a:chOff x="322118" y="2538897"/>
            <a:chExt cx="8520545" cy="4875015"/>
          </a:xfrm>
        </p:grpSpPr>
        <p:sp>
          <p:nvSpPr>
            <p:cNvPr id="5" name="Rounded Rectangle 4">
              <a:extLst>
                <a:ext uri="{FF2B5EF4-FFF2-40B4-BE49-F238E27FC236}">
                  <a16:creationId xmlns:a16="http://schemas.microsoft.com/office/drawing/2014/main" id="{F1B96FD3-385B-882A-0179-FF7B150F311A}"/>
                </a:ext>
              </a:extLst>
            </p:cNvPr>
            <p:cNvSpPr/>
            <p:nvPr/>
          </p:nvSpPr>
          <p:spPr>
            <a:xfrm>
              <a:off x="6920345" y="4114799"/>
              <a:ext cx="1922318" cy="3002973"/>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B9866E22-1BCC-3FDF-7C71-7C9318483BB4}"/>
                </a:ext>
              </a:extLst>
            </p:cNvPr>
            <p:cNvSpPr/>
            <p:nvPr/>
          </p:nvSpPr>
          <p:spPr>
            <a:xfrm>
              <a:off x="1787235" y="3667992"/>
              <a:ext cx="2483428" cy="3345872"/>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F004203-03E1-2A99-97BD-858B3A9B6E37}"/>
                </a:ext>
              </a:extLst>
            </p:cNvPr>
            <p:cNvSpPr/>
            <p:nvPr/>
          </p:nvSpPr>
          <p:spPr>
            <a:xfrm>
              <a:off x="3538106" y="4125190"/>
              <a:ext cx="1922318" cy="3002973"/>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27E885A-9317-3C24-1C63-875CFA9DA7BA}"/>
                </a:ext>
              </a:extLst>
            </p:cNvPr>
            <p:cNvSpPr/>
            <p:nvPr/>
          </p:nvSpPr>
          <p:spPr>
            <a:xfrm>
              <a:off x="5049980" y="4068040"/>
              <a:ext cx="2483428" cy="3345872"/>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33C32E8-A53A-B2F3-1F02-00DA647B00A0}"/>
                </a:ext>
              </a:extLst>
            </p:cNvPr>
            <p:cNvSpPr/>
            <p:nvPr/>
          </p:nvSpPr>
          <p:spPr>
            <a:xfrm>
              <a:off x="322118" y="4031672"/>
              <a:ext cx="1922318" cy="3002973"/>
            </a:xfrm>
            <a:prstGeom prst="roundRect">
              <a:avLst>
                <a:gd name="adj" fmla="val 4153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25256D4-5864-F4F7-D0CE-57029B29031C}"/>
                </a:ext>
              </a:extLst>
            </p:cNvPr>
            <p:cNvSpPr/>
            <p:nvPr/>
          </p:nvSpPr>
          <p:spPr>
            <a:xfrm>
              <a:off x="703524" y="3343275"/>
              <a:ext cx="1013114" cy="1013114"/>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06622B9-00F1-6C6E-98F2-C457B5B24DAC}"/>
                </a:ext>
              </a:extLst>
            </p:cNvPr>
            <p:cNvSpPr/>
            <p:nvPr/>
          </p:nvSpPr>
          <p:spPr>
            <a:xfrm>
              <a:off x="4082249" y="3299114"/>
              <a:ext cx="1013114" cy="1013114"/>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51C4904-9379-1FAF-19E4-B50DA056535E}"/>
                </a:ext>
              </a:extLst>
            </p:cNvPr>
            <p:cNvSpPr/>
            <p:nvPr/>
          </p:nvSpPr>
          <p:spPr>
            <a:xfrm>
              <a:off x="7301752" y="3405621"/>
              <a:ext cx="1013114" cy="1013114"/>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1C7FD9B-9A8B-49E1-F81E-EE837DDEAB34}"/>
                </a:ext>
              </a:extLst>
            </p:cNvPr>
            <p:cNvSpPr/>
            <p:nvPr/>
          </p:nvSpPr>
          <p:spPr>
            <a:xfrm>
              <a:off x="5510238" y="2923361"/>
              <a:ext cx="1339510" cy="133951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25CDA72-6BB5-2154-BA84-69B58BB5CBF6}"/>
                </a:ext>
              </a:extLst>
            </p:cNvPr>
            <p:cNvSpPr/>
            <p:nvPr/>
          </p:nvSpPr>
          <p:spPr>
            <a:xfrm>
              <a:off x="2205929" y="2538897"/>
              <a:ext cx="1339510" cy="1339510"/>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415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A3B7-6326-B796-880F-19A225DF405A}"/>
              </a:ext>
            </a:extLst>
          </p:cNvPr>
          <p:cNvSpPr>
            <a:spLocks noGrp="1"/>
          </p:cNvSpPr>
          <p:nvPr>
            <p:ph type="title"/>
          </p:nvPr>
        </p:nvSpPr>
        <p:spPr>
          <a:xfrm>
            <a:off x="496129" y="177011"/>
            <a:ext cx="2743460" cy="548642"/>
          </a:xfrm>
        </p:spPr>
        <p:txBody>
          <a:bodyPr>
            <a:noAutofit/>
          </a:bodyPr>
          <a:lstStyle/>
          <a:p>
            <a:r>
              <a:rPr lang="en-US" sz="4800" dirty="0"/>
              <a:t>Summary</a:t>
            </a:r>
          </a:p>
        </p:txBody>
      </p:sp>
      <p:sp>
        <p:nvSpPr>
          <p:cNvPr id="3" name="Content Placeholder 2">
            <a:extLst>
              <a:ext uri="{FF2B5EF4-FFF2-40B4-BE49-F238E27FC236}">
                <a16:creationId xmlns:a16="http://schemas.microsoft.com/office/drawing/2014/main" id="{DC2EFD2E-8750-638B-3C1F-73416B2E72B9}"/>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6CB7DF65-EE07-58D1-3170-294B0ED4E219}"/>
              </a:ext>
            </a:extLst>
          </p:cNvPr>
          <p:cNvSpPr>
            <a:spLocks noGrp="1"/>
          </p:cNvSpPr>
          <p:nvPr>
            <p:ph type="sldNum" sz="quarter" idx="12"/>
          </p:nvPr>
        </p:nvSpPr>
        <p:spPr/>
        <p:txBody>
          <a:bodyPr/>
          <a:lstStyle/>
          <a:p>
            <a:fld id="{B9304382-F642-5846-B397-678ADB7FD52A}" type="slidenum">
              <a:rPr lang="en-US" smtClean="0"/>
              <a:t>5</a:t>
            </a:fld>
            <a:endParaRPr lang="en-US"/>
          </a:p>
        </p:txBody>
      </p:sp>
      <p:sp>
        <p:nvSpPr>
          <p:cNvPr id="16" name="TextBox 15">
            <a:extLst>
              <a:ext uri="{FF2B5EF4-FFF2-40B4-BE49-F238E27FC236}">
                <a16:creationId xmlns:a16="http://schemas.microsoft.com/office/drawing/2014/main" id="{CAB4A765-0249-5E01-8F88-F862AD8FD2E2}"/>
              </a:ext>
            </a:extLst>
          </p:cNvPr>
          <p:cNvSpPr txBox="1"/>
          <p:nvPr/>
        </p:nvSpPr>
        <p:spPr>
          <a:xfrm>
            <a:off x="3425688" y="177011"/>
            <a:ext cx="1393330"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Present</a:t>
            </a:r>
          </a:p>
        </p:txBody>
      </p:sp>
      <p:grpSp>
        <p:nvGrpSpPr>
          <p:cNvPr id="44" name="Group 43">
            <a:extLst>
              <a:ext uri="{FF2B5EF4-FFF2-40B4-BE49-F238E27FC236}">
                <a16:creationId xmlns:a16="http://schemas.microsoft.com/office/drawing/2014/main" id="{F4158F10-AB14-DAFB-784C-D8D714CD0433}"/>
              </a:ext>
            </a:extLst>
          </p:cNvPr>
          <p:cNvGrpSpPr/>
          <p:nvPr/>
        </p:nvGrpSpPr>
        <p:grpSpPr>
          <a:xfrm>
            <a:off x="173548" y="963765"/>
            <a:ext cx="8176109" cy="1659788"/>
            <a:chOff x="142875" y="956733"/>
            <a:chExt cx="8176109" cy="1659788"/>
          </a:xfrm>
        </p:grpSpPr>
        <p:sp>
          <p:nvSpPr>
            <p:cNvPr id="41" name="Freeform 40">
              <a:extLst>
                <a:ext uri="{FF2B5EF4-FFF2-40B4-BE49-F238E27FC236}">
                  <a16:creationId xmlns:a16="http://schemas.microsoft.com/office/drawing/2014/main" id="{DC254B62-B5A0-4717-E47E-1123240F528F}"/>
                </a:ext>
              </a:extLst>
            </p:cNvPr>
            <p:cNvSpPr/>
            <p:nvPr/>
          </p:nvSpPr>
          <p:spPr>
            <a:xfrm>
              <a:off x="142875" y="956733"/>
              <a:ext cx="7721600" cy="660400"/>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95A8BA-EDC8-AE2D-7B10-5B728DDE7288}"/>
                </a:ext>
              </a:extLst>
            </p:cNvPr>
            <p:cNvSpPr txBox="1"/>
            <p:nvPr/>
          </p:nvSpPr>
          <p:spPr>
            <a:xfrm>
              <a:off x="3425688" y="977146"/>
              <a:ext cx="4399721" cy="1138773"/>
            </a:xfrm>
            <a:prstGeom prst="rect">
              <a:avLst/>
            </a:prstGeom>
            <a:noFill/>
          </p:spPr>
          <p:txBody>
            <a:bodyPr wrap="square" rtlCol="0">
              <a:spAutoFit/>
            </a:bodyPr>
            <a:lstStyle/>
            <a:p>
              <a:pPr algn="l"/>
              <a:r>
                <a:rPr lang="en-US" sz="2000" dirty="0">
                  <a:latin typeface="Times New Roman" panose="02020603050405020304" pitchFamily="18" charset="0"/>
                  <a:cs typeface="Times New Roman" panose="02020603050405020304" pitchFamily="18" charset="0"/>
                </a:rPr>
                <a:t>A finite set of primitive cases</a:t>
              </a:r>
            </a:p>
            <a:p>
              <a:pPr algn="l"/>
              <a:r>
                <a:rPr lang="en-US" sz="1600" dirty="0">
                  <a:latin typeface="Times New Roman" panose="02020603050405020304" pitchFamily="18" charset="0"/>
                  <a:cs typeface="Times New Roman" panose="02020603050405020304" pitchFamily="18" charset="0"/>
                </a:rPr>
                <a:t>with selection among them by a physical process, such as die casts, whose mechanical operation assured the equality of their chances.</a:t>
              </a:r>
            </a:p>
          </p:txBody>
        </p:sp>
        <p:sp>
          <p:nvSpPr>
            <p:cNvPr id="13" name="TextBox 12">
              <a:extLst>
                <a:ext uri="{FF2B5EF4-FFF2-40B4-BE49-F238E27FC236}">
                  <a16:creationId xmlns:a16="http://schemas.microsoft.com/office/drawing/2014/main" id="{59607A3F-FDDF-B689-F9CD-57CC7CBA5A01}"/>
                </a:ext>
              </a:extLst>
            </p:cNvPr>
            <p:cNvSpPr txBox="1"/>
            <p:nvPr/>
          </p:nvSpPr>
          <p:spPr>
            <a:xfrm>
              <a:off x="496129" y="977146"/>
              <a:ext cx="1346844"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Setting</a:t>
              </a:r>
            </a:p>
          </p:txBody>
        </p:sp>
        <p:pic>
          <p:nvPicPr>
            <p:cNvPr id="18" name="Graphic 17">
              <a:extLst>
                <a:ext uri="{FF2B5EF4-FFF2-40B4-BE49-F238E27FC236}">
                  <a16:creationId xmlns:a16="http://schemas.microsoft.com/office/drawing/2014/main" id="{F48EBB16-47ED-2CEF-7AD2-A3E1AFB483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682837">
              <a:off x="6420907" y="1820102"/>
              <a:ext cx="650933" cy="650933"/>
            </a:xfrm>
            <a:prstGeom prst="rect">
              <a:avLst/>
            </a:prstGeom>
          </p:spPr>
        </p:pic>
        <p:pic>
          <p:nvPicPr>
            <p:cNvPr id="19" name="Graphic 18">
              <a:extLst>
                <a:ext uri="{FF2B5EF4-FFF2-40B4-BE49-F238E27FC236}">
                  <a16:creationId xmlns:a16="http://schemas.microsoft.com/office/drawing/2014/main" id="{28636F62-341A-7460-254B-3146D25139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87105">
              <a:off x="6677042" y="1957611"/>
              <a:ext cx="650933" cy="650933"/>
            </a:xfrm>
            <a:prstGeom prst="rect">
              <a:avLst/>
            </a:prstGeom>
          </p:spPr>
        </p:pic>
        <p:pic>
          <p:nvPicPr>
            <p:cNvPr id="20" name="Graphic 19">
              <a:extLst>
                <a:ext uri="{FF2B5EF4-FFF2-40B4-BE49-F238E27FC236}">
                  <a16:creationId xmlns:a16="http://schemas.microsoft.com/office/drawing/2014/main" id="{2DCDF4EA-1F8D-FD46-12AC-796568E24A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816229">
              <a:off x="6945525" y="1851934"/>
              <a:ext cx="650933" cy="650933"/>
            </a:xfrm>
            <a:prstGeom prst="rect">
              <a:avLst/>
            </a:prstGeom>
          </p:spPr>
        </p:pic>
        <p:pic>
          <p:nvPicPr>
            <p:cNvPr id="21" name="Graphic 20">
              <a:extLst>
                <a:ext uri="{FF2B5EF4-FFF2-40B4-BE49-F238E27FC236}">
                  <a16:creationId xmlns:a16="http://schemas.microsoft.com/office/drawing/2014/main" id="{6BCB8630-CFFD-DA7A-5357-E825C043A7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84026">
              <a:off x="7219189" y="1965588"/>
              <a:ext cx="650933" cy="650933"/>
            </a:xfrm>
            <a:prstGeom prst="rect">
              <a:avLst/>
            </a:prstGeom>
          </p:spPr>
        </p:pic>
        <p:pic>
          <p:nvPicPr>
            <p:cNvPr id="22" name="Graphic 21">
              <a:extLst>
                <a:ext uri="{FF2B5EF4-FFF2-40B4-BE49-F238E27FC236}">
                  <a16:creationId xmlns:a16="http://schemas.microsoft.com/office/drawing/2014/main" id="{D0E53A42-C8BD-5C1B-497D-CFE0306015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37771" y="1710485"/>
              <a:ext cx="781213" cy="781213"/>
            </a:xfrm>
            <a:prstGeom prst="rect">
              <a:avLst/>
            </a:prstGeom>
          </p:spPr>
        </p:pic>
      </p:grpSp>
      <p:grpSp>
        <p:nvGrpSpPr>
          <p:cNvPr id="45" name="Group 44">
            <a:extLst>
              <a:ext uri="{FF2B5EF4-FFF2-40B4-BE49-F238E27FC236}">
                <a16:creationId xmlns:a16="http://schemas.microsoft.com/office/drawing/2014/main" id="{F04BFFCA-9438-4354-3DAC-E06B8BC3F095}"/>
              </a:ext>
            </a:extLst>
          </p:cNvPr>
          <p:cNvGrpSpPr/>
          <p:nvPr/>
        </p:nvGrpSpPr>
        <p:grpSpPr>
          <a:xfrm>
            <a:off x="142874" y="2684901"/>
            <a:ext cx="7934325" cy="1630006"/>
            <a:chOff x="142874" y="2684901"/>
            <a:chExt cx="7934325" cy="1630006"/>
          </a:xfrm>
        </p:grpSpPr>
        <p:sp>
          <p:nvSpPr>
            <p:cNvPr id="42" name="Freeform 41">
              <a:extLst>
                <a:ext uri="{FF2B5EF4-FFF2-40B4-BE49-F238E27FC236}">
                  <a16:creationId xmlns:a16="http://schemas.microsoft.com/office/drawing/2014/main" id="{F641ED50-C4BB-8ABB-C164-8913BA738690}"/>
                </a:ext>
              </a:extLst>
            </p:cNvPr>
            <p:cNvSpPr/>
            <p:nvPr/>
          </p:nvSpPr>
          <p:spPr>
            <a:xfrm>
              <a:off x="142874" y="2692400"/>
              <a:ext cx="7934325" cy="766550"/>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12439D-928E-0DD0-03B3-56049B3B679C}"/>
                </a:ext>
              </a:extLst>
            </p:cNvPr>
            <p:cNvSpPr txBox="1"/>
            <p:nvPr/>
          </p:nvSpPr>
          <p:spPr>
            <a:xfrm>
              <a:off x="3425688" y="2684901"/>
              <a:ext cx="4578626" cy="120032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combinatorics of counting primitive cases.</a:t>
              </a:r>
              <a:r>
                <a:rPr lang="en-US" sz="1600" dirty="0">
                  <a:latin typeface="Times New Roman" panose="02020603050405020304" pitchFamily="18" charset="0"/>
                  <a:cs typeface="Times New Roman" panose="02020603050405020304" pitchFamily="18" charset="0"/>
                </a:rPr>
                <a:t> It answered question such as “how many combinations of casts of two dice give a sum of seven?”</a:t>
              </a:r>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B1FCDCC-82BF-A242-8133-689F6F629647}"/>
                </a:ext>
              </a:extLst>
            </p:cNvPr>
            <p:cNvSpPr txBox="1"/>
            <p:nvPr/>
          </p:nvSpPr>
          <p:spPr>
            <a:xfrm>
              <a:off x="496129" y="2684901"/>
              <a:ext cx="2835966" cy="584775"/>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Mathematics</a:t>
              </a:r>
            </a:p>
          </p:txBody>
        </p:sp>
        <p:pic>
          <p:nvPicPr>
            <p:cNvPr id="23" name="Graphic 22">
              <a:extLst>
                <a:ext uri="{FF2B5EF4-FFF2-40B4-BE49-F238E27FC236}">
                  <a16:creationId xmlns:a16="http://schemas.microsoft.com/office/drawing/2014/main" id="{FF68E662-DADA-092A-4DF2-15252305B2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25548" y="4007737"/>
              <a:ext cx="305601" cy="305601"/>
            </a:xfrm>
            <a:prstGeom prst="rect">
              <a:avLst/>
            </a:prstGeom>
          </p:spPr>
        </p:pic>
        <p:pic>
          <p:nvPicPr>
            <p:cNvPr id="25" name="Graphic 24">
              <a:extLst>
                <a:ext uri="{FF2B5EF4-FFF2-40B4-BE49-F238E27FC236}">
                  <a16:creationId xmlns:a16="http://schemas.microsoft.com/office/drawing/2014/main" id="{511808F2-EDAD-1804-CED0-DD9B0F4788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13895" y="4007736"/>
              <a:ext cx="305602" cy="305602"/>
            </a:xfrm>
            <a:prstGeom prst="rect">
              <a:avLst/>
            </a:prstGeom>
          </p:spPr>
        </p:pic>
        <p:pic>
          <p:nvPicPr>
            <p:cNvPr id="27" name="Graphic 26">
              <a:extLst>
                <a:ext uri="{FF2B5EF4-FFF2-40B4-BE49-F238E27FC236}">
                  <a16:creationId xmlns:a16="http://schemas.microsoft.com/office/drawing/2014/main" id="{D25F5695-1B24-CAA0-3D86-71B143FAC1B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01290" y="3887058"/>
              <a:ext cx="426281" cy="426281"/>
            </a:xfrm>
            <a:prstGeom prst="rect">
              <a:avLst/>
            </a:prstGeom>
          </p:spPr>
        </p:pic>
        <p:pic>
          <p:nvPicPr>
            <p:cNvPr id="29" name="Graphic 28">
              <a:extLst>
                <a:ext uri="{FF2B5EF4-FFF2-40B4-BE49-F238E27FC236}">
                  <a16:creationId xmlns:a16="http://schemas.microsoft.com/office/drawing/2014/main" id="{C6349AC6-D958-A0C9-1B7B-31BFBF04446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27571" y="3885194"/>
              <a:ext cx="426280" cy="426280"/>
            </a:xfrm>
            <a:prstGeom prst="rect">
              <a:avLst/>
            </a:prstGeom>
          </p:spPr>
        </p:pic>
        <p:pic>
          <p:nvPicPr>
            <p:cNvPr id="31" name="Graphic 30">
              <a:extLst>
                <a:ext uri="{FF2B5EF4-FFF2-40B4-BE49-F238E27FC236}">
                  <a16:creationId xmlns:a16="http://schemas.microsoft.com/office/drawing/2014/main" id="{B620EEC2-09FA-F523-B0AC-31A115BFAB5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60465" y="3919210"/>
              <a:ext cx="394128" cy="394128"/>
            </a:xfrm>
            <a:prstGeom prst="rect">
              <a:avLst/>
            </a:prstGeom>
          </p:spPr>
        </p:pic>
        <p:pic>
          <p:nvPicPr>
            <p:cNvPr id="33" name="Graphic 32">
              <a:extLst>
                <a:ext uri="{FF2B5EF4-FFF2-40B4-BE49-F238E27FC236}">
                  <a16:creationId xmlns:a16="http://schemas.microsoft.com/office/drawing/2014/main" id="{8B04DC15-7497-3910-0D4A-EC8FAA90944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60776" y="3917641"/>
              <a:ext cx="397266" cy="397266"/>
            </a:xfrm>
            <a:prstGeom prst="rect">
              <a:avLst/>
            </a:prstGeom>
          </p:spPr>
        </p:pic>
        <p:sp>
          <p:nvSpPr>
            <p:cNvPr id="34" name="Oval 33">
              <a:extLst>
                <a:ext uri="{FF2B5EF4-FFF2-40B4-BE49-F238E27FC236}">
                  <a16:creationId xmlns:a16="http://schemas.microsoft.com/office/drawing/2014/main" id="{9176A395-EA36-11BD-D6C6-6768D1F40144}"/>
                </a:ext>
              </a:extLst>
            </p:cNvPr>
            <p:cNvSpPr/>
            <p:nvPr/>
          </p:nvSpPr>
          <p:spPr>
            <a:xfrm>
              <a:off x="6343950" y="4104837"/>
              <a:ext cx="78828" cy="7882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9B9063B-7191-05E9-7B58-F889A0BE9C02}"/>
                </a:ext>
              </a:extLst>
            </p:cNvPr>
            <p:cNvSpPr/>
            <p:nvPr/>
          </p:nvSpPr>
          <p:spPr>
            <a:xfrm>
              <a:off x="6472460" y="4104837"/>
              <a:ext cx="78828" cy="7882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D29FA25-7D19-0F41-4BD1-C15C154A804E}"/>
                </a:ext>
              </a:extLst>
            </p:cNvPr>
            <p:cNvSpPr/>
            <p:nvPr/>
          </p:nvSpPr>
          <p:spPr>
            <a:xfrm>
              <a:off x="6591085" y="4104837"/>
              <a:ext cx="78828" cy="7882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8E22FCC6-D466-6C6F-3BFD-0BB885BB8A22}"/>
              </a:ext>
            </a:extLst>
          </p:cNvPr>
          <p:cNvGrpSpPr/>
          <p:nvPr/>
        </p:nvGrpSpPr>
        <p:grpSpPr>
          <a:xfrm>
            <a:off x="142875" y="4446683"/>
            <a:ext cx="8053596" cy="2365598"/>
            <a:chOff x="142875" y="4446683"/>
            <a:chExt cx="8053596" cy="2365598"/>
          </a:xfrm>
        </p:grpSpPr>
        <p:sp>
          <p:nvSpPr>
            <p:cNvPr id="43" name="Freeform 42">
              <a:extLst>
                <a:ext uri="{FF2B5EF4-FFF2-40B4-BE49-F238E27FC236}">
                  <a16:creationId xmlns:a16="http://schemas.microsoft.com/office/drawing/2014/main" id="{B630F590-032A-1567-C419-7A0FBECF9308}"/>
                </a:ext>
              </a:extLst>
            </p:cNvPr>
            <p:cNvSpPr/>
            <p:nvPr/>
          </p:nvSpPr>
          <p:spPr>
            <a:xfrm>
              <a:off x="142875" y="4470399"/>
              <a:ext cx="8053596" cy="766549"/>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F2A04A-039B-167A-8BBB-7CECE459380A}"/>
                </a:ext>
              </a:extLst>
            </p:cNvPr>
            <p:cNvSpPr txBox="1"/>
            <p:nvPr/>
          </p:nvSpPr>
          <p:spPr>
            <a:xfrm>
              <a:off x="3425688" y="4539015"/>
              <a:ext cx="4770783" cy="98488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Which are the wagers that are equally fair to all players,</a:t>
              </a:r>
              <a:r>
                <a:rPr lang="en-US" sz="1600" dirty="0">
                  <a:latin typeface="Times New Roman" panose="02020603050405020304" pitchFamily="18" charset="0"/>
                  <a:cs typeface="Times New Roman" panose="02020603050405020304" pitchFamily="18" charset="0"/>
                </a:rPr>
                <a:t> for a given game where equal chance outcomes are known.</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062EA22-E519-FF57-9B5F-0ED070F95083}"/>
                </a:ext>
              </a:extLst>
            </p:cNvPr>
            <p:cNvSpPr txBox="1"/>
            <p:nvPr/>
          </p:nvSpPr>
          <p:spPr>
            <a:xfrm>
              <a:off x="496129" y="4446683"/>
              <a:ext cx="2417650"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Interpretation</a:t>
              </a:r>
            </a:p>
          </p:txBody>
        </p:sp>
        <p:pic>
          <p:nvPicPr>
            <p:cNvPr id="40" name="Picture 39" descr="A painting of a person playing cards&#10;&#10;Description automatically generated">
              <a:extLst>
                <a:ext uri="{FF2B5EF4-FFF2-40B4-BE49-F238E27FC236}">
                  <a16:creationId xmlns:a16="http://schemas.microsoft.com/office/drawing/2014/main" id="{E4645DCF-F853-25F8-9311-07372EF76644}"/>
                </a:ext>
              </a:extLst>
            </p:cNvPr>
            <p:cNvPicPr>
              <a:picLocks noChangeAspect="1"/>
            </p:cNvPicPr>
            <p:nvPr/>
          </p:nvPicPr>
          <p:blipFill>
            <a:blip r:embed="rId22">
              <a:extLst>
                <a:ext uri="{BEBA8EAE-BF5A-486C-A8C5-ECC9F3942E4B}">
                  <a14:imgProps xmlns:a14="http://schemas.microsoft.com/office/drawing/2010/main">
                    <a14:imgLayer r:embed="rId23">
                      <a14:imgEffect>
                        <a14:saturation sat="42000"/>
                      </a14:imgEffect>
                      <a14:imgEffect>
                        <a14:brightnessContrast bright="57000" contrast="-57000"/>
                      </a14:imgEffect>
                    </a14:imgLayer>
                  </a14:imgProps>
                </a:ext>
              </a:extLst>
            </a:blip>
            <a:stretch>
              <a:fillRect/>
            </a:stretch>
          </p:blipFill>
          <p:spPr>
            <a:xfrm>
              <a:off x="3501290" y="5489085"/>
              <a:ext cx="4105917" cy="1323196"/>
            </a:xfrm>
            <a:prstGeom prst="rect">
              <a:avLst/>
            </a:prstGeom>
          </p:spPr>
        </p:pic>
      </p:grpSp>
    </p:spTree>
    <p:extLst>
      <p:ext uri="{BB962C8B-B14F-4D97-AF65-F5344CB8AC3E}">
        <p14:creationId xmlns:p14="http://schemas.microsoft.com/office/powerpoint/2010/main" val="15967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A3B7-6326-B796-880F-19A225DF405A}"/>
              </a:ext>
            </a:extLst>
          </p:cNvPr>
          <p:cNvSpPr>
            <a:spLocks noGrp="1"/>
          </p:cNvSpPr>
          <p:nvPr>
            <p:ph type="title"/>
          </p:nvPr>
        </p:nvSpPr>
        <p:spPr>
          <a:xfrm>
            <a:off x="417751" y="177011"/>
            <a:ext cx="2743460" cy="548642"/>
          </a:xfrm>
        </p:spPr>
        <p:txBody>
          <a:bodyPr>
            <a:noAutofit/>
          </a:bodyPr>
          <a:lstStyle/>
          <a:p>
            <a:r>
              <a:rPr lang="en-US" sz="4800" dirty="0"/>
              <a:t>Summary</a:t>
            </a:r>
          </a:p>
        </p:txBody>
      </p:sp>
      <p:pic>
        <p:nvPicPr>
          <p:cNvPr id="19" name="Content Placeholder 18">
            <a:extLst>
              <a:ext uri="{FF2B5EF4-FFF2-40B4-BE49-F238E27FC236}">
                <a16:creationId xmlns:a16="http://schemas.microsoft.com/office/drawing/2014/main" id="{4E394801-FE55-92A0-9D07-8DAA493EF6E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19856" y="6811963"/>
            <a:ext cx="46037" cy="46037"/>
          </a:xfrm>
        </p:spPr>
      </p:pic>
      <p:sp>
        <p:nvSpPr>
          <p:cNvPr id="4" name="Slide Number Placeholder 3">
            <a:extLst>
              <a:ext uri="{FF2B5EF4-FFF2-40B4-BE49-F238E27FC236}">
                <a16:creationId xmlns:a16="http://schemas.microsoft.com/office/drawing/2014/main" id="{6CB7DF65-EE07-58D1-3170-294B0ED4E219}"/>
              </a:ext>
            </a:extLst>
          </p:cNvPr>
          <p:cNvSpPr>
            <a:spLocks noGrp="1"/>
          </p:cNvSpPr>
          <p:nvPr>
            <p:ph type="sldNum" sz="quarter" idx="12"/>
          </p:nvPr>
        </p:nvSpPr>
        <p:spPr/>
        <p:txBody>
          <a:bodyPr/>
          <a:lstStyle/>
          <a:p>
            <a:fld id="{B9304382-F642-5846-B397-678ADB7FD52A}" type="slidenum">
              <a:rPr lang="en-US" smtClean="0"/>
              <a:t>6</a:t>
            </a:fld>
            <a:endParaRPr lang="en-US"/>
          </a:p>
        </p:txBody>
      </p:sp>
      <p:sp>
        <p:nvSpPr>
          <p:cNvPr id="16" name="TextBox 15">
            <a:extLst>
              <a:ext uri="{FF2B5EF4-FFF2-40B4-BE49-F238E27FC236}">
                <a16:creationId xmlns:a16="http://schemas.microsoft.com/office/drawing/2014/main" id="{CAB4A765-0249-5E01-8F88-F862AD8FD2E2}"/>
              </a:ext>
            </a:extLst>
          </p:cNvPr>
          <p:cNvSpPr txBox="1"/>
          <p:nvPr/>
        </p:nvSpPr>
        <p:spPr>
          <a:xfrm>
            <a:off x="3425688" y="177011"/>
            <a:ext cx="1348446"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Absent</a:t>
            </a:r>
          </a:p>
        </p:txBody>
      </p:sp>
      <p:grpSp>
        <p:nvGrpSpPr>
          <p:cNvPr id="44" name="Group 43">
            <a:extLst>
              <a:ext uri="{FF2B5EF4-FFF2-40B4-BE49-F238E27FC236}">
                <a16:creationId xmlns:a16="http://schemas.microsoft.com/office/drawing/2014/main" id="{DB86B8B1-E713-04BF-8D4D-C02FD93C5DB3}"/>
              </a:ext>
            </a:extLst>
          </p:cNvPr>
          <p:cNvGrpSpPr/>
          <p:nvPr/>
        </p:nvGrpSpPr>
        <p:grpSpPr>
          <a:xfrm>
            <a:off x="165893" y="184722"/>
            <a:ext cx="8729834" cy="1874551"/>
            <a:chOff x="165893" y="184722"/>
            <a:chExt cx="8729834" cy="1874551"/>
          </a:xfrm>
        </p:grpSpPr>
        <p:sp>
          <p:nvSpPr>
            <p:cNvPr id="40" name="Freeform 39">
              <a:extLst>
                <a:ext uri="{FF2B5EF4-FFF2-40B4-BE49-F238E27FC236}">
                  <a16:creationId xmlns:a16="http://schemas.microsoft.com/office/drawing/2014/main" id="{810DE88C-6C4A-B161-EA24-1C0FA6873E3E}"/>
                </a:ext>
              </a:extLst>
            </p:cNvPr>
            <p:cNvSpPr/>
            <p:nvPr/>
          </p:nvSpPr>
          <p:spPr>
            <a:xfrm>
              <a:off x="165893" y="1048656"/>
              <a:ext cx="6252652" cy="692653"/>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95A8BA-EDC8-AE2D-7B10-5B728DDE7288}"/>
                </a:ext>
              </a:extLst>
            </p:cNvPr>
            <p:cNvSpPr txBox="1"/>
            <p:nvPr/>
          </p:nvSpPr>
          <p:spPr>
            <a:xfrm>
              <a:off x="3425689" y="1043610"/>
              <a:ext cx="4499112" cy="1015663"/>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Chances do not measure</a:t>
              </a:r>
              <a:r>
                <a:rPr lang="en-US" sz="2000" dirty="0">
                  <a:latin typeface="Times New Roman" panose="02020603050405020304" pitchFamily="18" charset="0"/>
                  <a:cs typeface="Times New Roman" panose="02020603050405020304" pitchFamily="18" charset="0"/>
                </a:rPr>
                <a:t> subjective belief.</a:t>
              </a:r>
              <a:r>
                <a:rPr lang="en-US"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Chances are objective properties of the physical devices.</a:t>
              </a:r>
              <a:endParaRPr lang="en-US"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9607A3F-FDDF-B689-F9CD-57CC7CBA5A01}"/>
                </a:ext>
              </a:extLst>
            </p:cNvPr>
            <p:cNvSpPr txBox="1"/>
            <p:nvPr/>
          </p:nvSpPr>
          <p:spPr>
            <a:xfrm>
              <a:off x="417752" y="1043610"/>
              <a:ext cx="2743459" cy="523220"/>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Measure</a:t>
              </a:r>
              <a:r>
                <a:rPr lang="en-US" sz="2400" dirty="0">
                  <a:latin typeface="Times New Roman" panose="02020603050405020304" pitchFamily="18" charset="0"/>
                  <a:cs typeface="Times New Roman" panose="02020603050405020304" pitchFamily="18" charset="0"/>
                </a:rPr>
                <a:t> of belief</a:t>
              </a:r>
              <a:endParaRPr lang="en-US" sz="2800" dirty="0">
                <a:latin typeface="Times New Roman" panose="02020603050405020304" pitchFamily="18" charset="0"/>
                <a:cs typeface="Times New Roman" panose="02020603050405020304" pitchFamily="18" charset="0"/>
              </a:endParaRPr>
            </a:p>
          </p:txBody>
        </p:sp>
        <p:sp>
          <p:nvSpPr>
            <p:cNvPr id="8" name="Delay 7">
              <a:extLst>
                <a:ext uri="{FF2B5EF4-FFF2-40B4-BE49-F238E27FC236}">
                  <a16:creationId xmlns:a16="http://schemas.microsoft.com/office/drawing/2014/main" id="{33BA9A73-822F-69DC-A685-8C677EA7BDF4}"/>
                </a:ext>
              </a:extLst>
            </p:cNvPr>
            <p:cNvSpPr/>
            <p:nvPr/>
          </p:nvSpPr>
          <p:spPr>
            <a:xfrm rot="16200000">
              <a:off x="7905646" y="1306548"/>
              <a:ext cx="567266" cy="420021"/>
            </a:xfrm>
            <a:prstGeom prst="flowChartDelay">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F869EF-B07A-BE6C-74B7-9287D97A6594}"/>
                </a:ext>
              </a:extLst>
            </p:cNvPr>
            <p:cNvSpPr/>
            <p:nvPr/>
          </p:nvSpPr>
          <p:spPr>
            <a:xfrm>
              <a:off x="8007245" y="956063"/>
              <a:ext cx="364067" cy="364067"/>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Callout 16">
              <a:extLst>
                <a:ext uri="{FF2B5EF4-FFF2-40B4-BE49-F238E27FC236}">
                  <a16:creationId xmlns:a16="http://schemas.microsoft.com/office/drawing/2014/main" id="{74F29396-1FD9-39E8-DF6E-B6C383113A68}"/>
                </a:ext>
              </a:extLst>
            </p:cNvPr>
            <p:cNvSpPr/>
            <p:nvPr/>
          </p:nvSpPr>
          <p:spPr>
            <a:xfrm>
              <a:off x="8189278" y="184722"/>
              <a:ext cx="706449" cy="533220"/>
            </a:xfrm>
            <a:prstGeom prst="cloudCallout">
              <a:avLst>
                <a:gd name="adj1" fmla="val -37612"/>
                <a:gd name="adj2" fmla="val 91081"/>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64CEC1A9-CD2F-BCBC-D29F-EB1314684353}"/>
              </a:ext>
            </a:extLst>
          </p:cNvPr>
          <p:cNvGrpSpPr/>
          <p:nvPr/>
        </p:nvGrpSpPr>
        <p:grpSpPr>
          <a:xfrm>
            <a:off x="165893" y="4722930"/>
            <a:ext cx="7799708" cy="1885439"/>
            <a:chOff x="165893" y="4722930"/>
            <a:chExt cx="7799708" cy="1885439"/>
          </a:xfrm>
        </p:grpSpPr>
        <p:sp>
          <p:nvSpPr>
            <p:cNvPr id="42" name="Freeform 41">
              <a:extLst>
                <a:ext uri="{FF2B5EF4-FFF2-40B4-BE49-F238E27FC236}">
                  <a16:creationId xmlns:a16="http://schemas.microsoft.com/office/drawing/2014/main" id="{24F44325-8DC5-2B16-FD90-BA8ADFF3BACC}"/>
                </a:ext>
              </a:extLst>
            </p:cNvPr>
            <p:cNvSpPr/>
            <p:nvPr/>
          </p:nvSpPr>
          <p:spPr>
            <a:xfrm>
              <a:off x="165893" y="4831946"/>
              <a:ext cx="6252652" cy="753269"/>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33F5A2B-2FCD-347B-BFF2-B0072211C30C}"/>
                </a:ext>
              </a:extLst>
            </p:cNvPr>
            <p:cNvSpPr txBox="1"/>
            <p:nvPr/>
          </p:nvSpPr>
          <p:spPr>
            <a:xfrm>
              <a:off x="3425688" y="4758477"/>
              <a:ext cx="4539913" cy="7078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Import of chance</a:t>
              </a:r>
              <a:r>
                <a:rPr lang="en-US" sz="2000" dirty="0">
                  <a:latin typeface="Times New Roman" panose="02020603050405020304" pitchFamily="18" charset="0"/>
                  <a:cs typeface="Times New Roman" panose="02020603050405020304" pitchFamily="18" charset="0"/>
                </a:rPr>
                <a:t> counts in one game </a:t>
              </a:r>
              <a:r>
                <a:rPr lang="en-US" sz="1600" dirty="0">
                  <a:latin typeface="Times New Roman" panose="02020603050405020304" pitchFamily="18" charset="0"/>
                  <a:cs typeface="Times New Roman" panose="02020603050405020304" pitchFamily="18" charset="0"/>
                </a:rPr>
                <a:t>cannot be compared against that in another.</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F6DA802-85C7-3D99-F640-E2B65E0E0701}"/>
                </a:ext>
              </a:extLst>
            </p:cNvPr>
            <p:cNvSpPr txBox="1"/>
            <p:nvPr/>
          </p:nvSpPr>
          <p:spPr>
            <a:xfrm>
              <a:off x="339374" y="4722930"/>
              <a:ext cx="2821837"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Comparison </a:t>
              </a:r>
              <a:r>
                <a:rPr lang="en-US" sz="2400" dirty="0">
                  <a:latin typeface="Times New Roman" panose="02020603050405020304" pitchFamily="18" charset="0"/>
                  <a:cs typeface="Times New Roman" panose="02020603050405020304" pitchFamily="18" charset="0"/>
                </a:rPr>
                <a:t>across different games.</a:t>
              </a:r>
              <a:endParaRPr lang="en-US" sz="2800" dirty="0">
                <a:latin typeface="Times New Roman" panose="02020603050405020304" pitchFamily="18" charset="0"/>
                <a:cs typeface="Times New Roman" panose="02020603050405020304" pitchFamily="18" charset="0"/>
              </a:endParaRPr>
            </a:p>
          </p:txBody>
        </p:sp>
        <p:pic>
          <p:nvPicPr>
            <p:cNvPr id="21" name="Picture 20" descr="A painting of men playing cards&#10;&#10;Description automatically generated">
              <a:extLst>
                <a:ext uri="{FF2B5EF4-FFF2-40B4-BE49-F238E27FC236}">
                  <a16:creationId xmlns:a16="http://schemas.microsoft.com/office/drawing/2014/main" id="{F9AEE049-9CB8-A765-6FA9-E6121EA7FC28}"/>
                </a:ext>
              </a:extLst>
            </p:cNvPr>
            <p:cNvPicPr>
              <a:picLocks noChangeAspect="1"/>
            </p:cNvPicPr>
            <p:nvPr/>
          </p:nvPicPr>
          <p:blipFill>
            <a:blip r:embed="rId4"/>
            <a:stretch>
              <a:fillRect/>
            </a:stretch>
          </p:blipFill>
          <p:spPr>
            <a:xfrm>
              <a:off x="3525471" y="5615481"/>
              <a:ext cx="2076450" cy="963425"/>
            </a:xfrm>
            <a:prstGeom prst="rect">
              <a:avLst/>
            </a:prstGeom>
          </p:spPr>
        </p:pic>
        <p:pic>
          <p:nvPicPr>
            <p:cNvPr id="23" name="Picture 22" descr="A painting of men playing cards&#10;&#10;Description automatically generated">
              <a:extLst>
                <a:ext uri="{FF2B5EF4-FFF2-40B4-BE49-F238E27FC236}">
                  <a16:creationId xmlns:a16="http://schemas.microsoft.com/office/drawing/2014/main" id="{EC1827DB-4C55-C6A8-84E6-79CEEF94119A}"/>
                </a:ext>
              </a:extLst>
            </p:cNvPr>
            <p:cNvPicPr>
              <a:picLocks noChangeAspect="1"/>
            </p:cNvPicPr>
            <p:nvPr/>
          </p:nvPicPr>
          <p:blipFill>
            <a:blip r:embed="rId5"/>
            <a:stretch>
              <a:fillRect/>
            </a:stretch>
          </p:blipFill>
          <p:spPr>
            <a:xfrm>
              <a:off x="5654844" y="5586019"/>
              <a:ext cx="2203450" cy="1022350"/>
            </a:xfrm>
            <a:prstGeom prst="rect">
              <a:avLst/>
            </a:prstGeom>
          </p:spPr>
        </p:pic>
      </p:grpSp>
      <p:grpSp>
        <p:nvGrpSpPr>
          <p:cNvPr id="3" name="Group 2">
            <a:extLst>
              <a:ext uri="{FF2B5EF4-FFF2-40B4-BE49-F238E27FC236}">
                <a16:creationId xmlns:a16="http://schemas.microsoft.com/office/drawing/2014/main" id="{426CB692-BCB1-11E8-76EE-58C9F4DFAA01}"/>
              </a:ext>
            </a:extLst>
          </p:cNvPr>
          <p:cNvGrpSpPr/>
          <p:nvPr/>
        </p:nvGrpSpPr>
        <p:grpSpPr>
          <a:xfrm>
            <a:off x="165893" y="2114482"/>
            <a:ext cx="7260907" cy="1062523"/>
            <a:chOff x="165893" y="2114482"/>
            <a:chExt cx="7260907" cy="1062523"/>
          </a:xfrm>
        </p:grpSpPr>
        <p:sp>
          <p:nvSpPr>
            <p:cNvPr id="43" name="Freeform 42">
              <a:extLst>
                <a:ext uri="{FF2B5EF4-FFF2-40B4-BE49-F238E27FC236}">
                  <a16:creationId xmlns:a16="http://schemas.microsoft.com/office/drawing/2014/main" id="{734AD466-730D-6662-FEF3-9393D9A8F2C0}"/>
                </a:ext>
              </a:extLst>
            </p:cNvPr>
            <p:cNvSpPr/>
            <p:nvPr/>
          </p:nvSpPr>
          <p:spPr>
            <a:xfrm>
              <a:off x="165893" y="2166256"/>
              <a:ext cx="6252652" cy="753269"/>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12439D-928E-0DD0-03B3-56049B3B679C}"/>
                </a:ext>
              </a:extLst>
            </p:cNvPr>
            <p:cNvSpPr txBox="1"/>
            <p:nvPr/>
          </p:nvSpPr>
          <p:spPr>
            <a:xfrm>
              <a:off x="3384888" y="2222898"/>
              <a:ext cx="4041912" cy="95410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No precise rule </a:t>
              </a:r>
              <a:r>
                <a:rPr lang="en-US" sz="1600" dirty="0">
                  <a:latin typeface="Times New Roman" panose="02020603050405020304" pitchFamily="18" charset="0"/>
                  <a:cs typeface="Times New Roman" panose="02020603050405020304" pitchFamily="18" charset="0"/>
                </a:rPr>
                <a:t>connecting frequencies to chances. Higher chance outcomes occur more often.</a:t>
              </a:r>
            </a:p>
          </p:txBody>
        </p:sp>
        <p:sp>
          <p:nvSpPr>
            <p:cNvPr id="14" name="TextBox 13">
              <a:extLst>
                <a:ext uri="{FF2B5EF4-FFF2-40B4-BE49-F238E27FC236}">
                  <a16:creationId xmlns:a16="http://schemas.microsoft.com/office/drawing/2014/main" id="{7B1FCDCC-82BF-A242-8133-689F6F629647}"/>
                </a:ext>
              </a:extLst>
            </p:cNvPr>
            <p:cNvSpPr txBox="1"/>
            <p:nvPr/>
          </p:nvSpPr>
          <p:spPr>
            <a:xfrm>
              <a:off x="496129" y="2114482"/>
              <a:ext cx="2929559"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Connection</a:t>
              </a:r>
              <a:r>
                <a:rPr lang="en-US" sz="2400" dirty="0">
                  <a:latin typeface="Times New Roman" panose="02020603050405020304" pitchFamily="18" charset="0"/>
                  <a:cs typeface="Times New Roman" panose="02020603050405020304" pitchFamily="18" charset="0"/>
                </a:rPr>
                <a:t> to frequencies.</a:t>
              </a:r>
              <a:endParaRPr lang="en-US" sz="2800"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7AF2D921-724B-1D42-F1AB-5D58B86116AB}"/>
              </a:ext>
            </a:extLst>
          </p:cNvPr>
          <p:cNvGrpSpPr/>
          <p:nvPr/>
        </p:nvGrpSpPr>
        <p:grpSpPr>
          <a:xfrm>
            <a:off x="4985326" y="2889948"/>
            <a:ext cx="4114475" cy="405364"/>
            <a:chOff x="4985326" y="2889948"/>
            <a:chExt cx="4114475" cy="405364"/>
          </a:xfrm>
        </p:grpSpPr>
        <p:pic>
          <p:nvPicPr>
            <p:cNvPr id="25" name="Graphic 24">
              <a:extLst>
                <a:ext uri="{FF2B5EF4-FFF2-40B4-BE49-F238E27FC236}">
                  <a16:creationId xmlns:a16="http://schemas.microsoft.com/office/drawing/2014/main" id="{A939CABA-FB2C-F78F-E855-1B5658A442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85326" y="2905513"/>
              <a:ext cx="344676" cy="344676"/>
            </a:xfrm>
            <a:prstGeom prst="rect">
              <a:avLst/>
            </a:prstGeom>
          </p:spPr>
        </p:pic>
        <p:pic>
          <p:nvPicPr>
            <p:cNvPr id="27" name="Graphic 26">
              <a:extLst>
                <a:ext uri="{FF2B5EF4-FFF2-40B4-BE49-F238E27FC236}">
                  <a16:creationId xmlns:a16="http://schemas.microsoft.com/office/drawing/2014/main" id="{3BEE4143-C383-24D6-1358-1E2CE0BB55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17933" y="2905512"/>
              <a:ext cx="378441" cy="378441"/>
            </a:xfrm>
            <a:prstGeom prst="rect">
              <a:avLst/>
            </a:prstGeom>
          </p:spPr>
        </p:pic>
        <p:pic>
          <p:nvPicPr>
            <p:cNvPr id="29" name="Graphic 28">
              <a:extLst>
                <a:ext uri="{FF2B5EF4-FFF2-40B4-BE49-F238E27FC236}">
                  <a16:creationId xmlns:a16="http://schemas.microsoft.com/office/drawing/2014/main" id="{5D282B58-A356-8FED-B25D-1D5EBD79B0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884305" y="2901306"/>
              <a:ext cx="378440" cy="378440"/>
            </a:xfrm>
            <a:prstGeom prst="rect">
              <a:avLst/>
            </a:prstGeom>
          </p:spPr>
        </p:pic>
        <p:pic>
          <p:nvPicPr>
            <p:cNvPr id="31" name="Graphic 30">
              <a:extLst>
                <a:ext uri="{FF2B5EF4-FFF2-40B4-BE49-F238E27FC236}">
                  <a16:creationId xmlns:a16="http://schemas.microsoft.com/office/drawing/2014/main" id="{6F903B30-B9C0-018C-3767-C6F166FB46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57364" y="2901306"/>
              <a:ext cx="382647" cy="382647"/>
            </a:xfrm>
            <a:prstGeom prst="rect">
              <a:avLst/>
            </a:prstGeom>
          </p:spPr>
        </p:pic>
        <p:pic>
          <p:nvPicPr>
            <p:cNvPr id="33" name="Graphic 32">
              <a:extLst>
                <a:ext uri="{FF2B5EF4-FFF2-40B4-BE49-F238E27FC236}">
                  <a16:creationId xmlns:a16="http://schemas.microsoft.com/office/drawing/2014/main" id="{ABCC5C14-5E9D-A6AB-E44C-B833B344D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17048" y="2889948"/>
              <a:ext cx="382647" cy="382647"/>
            </a:xfrm>
            <a:prstGeom prst="rect">
              <a:avLst/>
            </a:prstGeom>
          </p:spPr>
        </p:pic>
        <p:pic>
          <p:nvPicPr>
            <p:cNvPr id="35" name="Graphic 34">
              <a:extLst>
                <a:ext uri="{FF2B5EF4-FFF2-40B4-BE49-F238E27FC236}">
                  <a16:creationId xmlns:a16="http://schemas.microsoft.com/office/drawing/2014/main" id="{301792A0-E6E7-252D-A84B-EC6EE741B1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83420" y="2889948"/>
              <a:ext cx="405364" cy="405364"/>
            </a:xfrm>
            <a:prstGeom prst="rect">
              <a:avLst/>
            </a:prstGeom>
          </p:spPr>
        </p:pic>
        <p:pic>
          <p:nvPicPr>
            <p:cNvPr id="36" name="Graphic 35">
              <a:extLst>
                <a:ext uri="{FF2B5EF4-FFF2-40B4-BE49-F238E27FC236}">
                  <a16:creationId xmlns:a16="http://schemas.microsoft.com/office/drawing/2014/main" id="{2F4D215F-243D-BB30-56C8-7C24FC5563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83914" y="2889948"/>
              <a:ext cx="405364" cy="405364"/>
            </a:xfrm>
            <a:prstGeom prst="rect">
              <a:avLst/>
            </a:prstGeom>
          </p:spPr>
        </p:pic>
        <p:pic>
          <p:nvPicPr>
            <p:cNvPr id="37" name="Graphic 36">
              <a:extLst>
                <a:ext uri="{FF2B5EF4-FFF2-40B4-BE49-F238E27FC236}">
                  <a16:creationId xmlns:a16="http://schemas.microsoft.com/office/drawing/2014/main" id="{739A4D79-5794-C426-67FA-683A8D4629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64784" y="2901306"/>
              <a:ext cx="382647" cy="382647"/>
            </a:xfrm>
            <a:prstGeom prst="rect">
              <a:avLst/>
            </a:prstGeom>
          </p:spPr>
        </p:pic>
        <p:pic>
          <p:nvPicPr>
            <p:cNvPr id="38" name="Graphic 37">
              <a:extLst>
                <a:ext uri="{FF2B5EF4-FFF2-40B4-BE49-F238E27FC236}">
                  <a16:creationId xmlns:a16="http://schemas.microsoft.com/office/drawing/2014/main" id="{10D013F9-F04F-EE7D-1123-B20F57B269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8721361" y="2901306"/>
              <a:ext cx="378440" cy="378440"/>
            </a:xfrm>
            <a:prstGeom prst="rect">
              <a:avLst/>
            </a:prstGeom>
          </p:spPr>
        </p:pic>
      </p:grpSp>
      <p:grpSp>
        <p:nvGrpSpPr>
          <p:cNvPr id="46" name="Group 45">
            <a:extLst>
              <a:ext uri="{FF2B5EF4-FFF2-40B4-BE49-F238E27FC236}">
                <a16:creationId xmlns:a16="http://schemas.microsoft.com/office/drawing/2014/main" id="{83337EE6-8F5C-3E7D-7129-C63F09F6F867}"/>
              </a:ext>
            </a:extLst>
          </p:cNvPr>
          <p:cNvGrpSpPr/>
          <p:nvPr/>
        </p:nvGrpSpPr>
        <p:grpSpPr>
          <a:xfrm>
            <a:off x="165893" y="3394455"/>
            <a:ext cx="8093902" cy="1246434"/>
            <a:chOff x="165893" y="3394455"/>
            <a:chExt cx="8093902" cy="1246434"/>
          </a:xfrm>
        </p:grpSpPr>
        <p:sp>
          <p:nvSpPr>
            <p:cNvPr id="41" name="Freeform 40">
              <a:extLst>
                <a:ext uri="{FF2B5EF4-FFF2-40B4-BE49-F238E27FC236}">
                  <a16:creationId xmlns:a16="http://schemas.microsoft.com/office/drawing/2014/main" id="{C1A24161-66D9-7275-0C82-213994502EDA}"/>
                </a:ext>
              </a:extLst>
            </p:cNvPr>
            <p:cNvSpPr/>
            <p:nvPr/>
          </p:nvSpPr>
          <p:spPr>
            <a:xfrm>
              <a:off x="165893" y="3394455"/>
              <a:ext cx="6252652" cy="646805"/>
            </a:xfrm>
            <a:custGeom>
              <a:avLst/>
              <a:gdLst>
                <a:gd name="connsiteX0" fmla="*/ 237067 w 7721600"/>
                <a:gd name="connsiteY0" fmla="*/ 0 h 660400"/>
                <a:gd name="connsiteX1" fmla="*/ 7653867 w 7721600"/>
                <a:gd name="connsiteY1" fmla="*/ 118534 h 660400"/>
                <a:gd name="connsiteX2" fmla="*/ 7721600 w 7721600"/>
                <a:gd name="connsiteY2" fmla="*/ 397934 h 660400"/>
                <a:gd name="connsiteX3" fmla="*/ 7645400 w 7721600"/>
                <a:gd name="connsiteY3" fmla="*/ 397934 h 660400"/>
                <a:gd name="connsiteX4" fmla="*/ 0 w 7721600"/>
                <a:gd name="connsiteY4" fmla="*/ 660400 h 660400"/>
                <a:gd name="connsiteX5" fmla="*/ 237067 w 77216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1600" h="660400">
                  <a:moveTo>
                    <a:pt x="237067" y="0"/>
                  </a:moveTo>
                  <a:lnTo>
                    <a:pt x="7653867" y="118534"/>
                  </a:lnTo>
                  <a:lnTo>
                    <a:pt x="7721600" y="397934"/>
                  </a:lnTo>
                  <a:lnTo>
                    <a:pt x="7645400" y="397934"/>
                  </a:lnTo>
                  <a:lnTo>
                    <a:pt x="0" y="660400"/>
                  </a:lnTo>
                  <a:lnTo>
                    <a:pt x="237067"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F2A04A-039B-167A-8BBB-7CECE459380A}"/>
                </a:ext>
              </a:extLst>
            </p:cNvPr>
            <p:cNvSpPr txBox="1"/>
            <p:nvPr/>
          </p:nvSpPr>
          <p:spPr>
            <a:xfrm>
              <a:off x="3425688" y="3408576"/>
              <a:ext cx="4289247" cy="101566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ratio of the favorable</a:t>
              </a:r>
              <a:r>
                <a:rPr lang="en-US" sz="2000" dirty="0">
                  <a:latin typeface="Times New Roman" panose="02020603050405020304" pitchFamily="18" charset="0"/>
                  <a:cs typeface="Times New Roman" panose="02020603050405020304" pitchFamily="18" charset="0"/>
                </a:rPr>
                <a:t> number of chances to all chances</a:t>
              </a:r>
              <a:r>
                <a:rPr lang="en-US" sz="1600" dirty="0">
                  <a:latin typeface="Times New Roman" panose="02020603050405020304" pitchFamily="18" charset="0"/>
                  <a:cs typeface="Times New Roman" panose="02020603050405020304" pitchFamily="18" charset="0"/>
                </a:rPr>
                <a:t> is not distinguished as a fundamental quantity.</a:t>
              </a:r>
              <a:r>
                <a:rPr lang="en-US" sz="12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062EA22-E519-FF57-9B5F-0ED070F95083}"/>
                </a:ext>
              </a:extLst>
            </p:cNvPr>
            <p:cNvSpPr txBox="1"/>
            <p:nvPr/>
          </p:nvSpPr>
          <p:spPr>
            <a:xfrm>
              <a:off x="536925" y="3408639"/>
              <a:ext cx="1779654" cy="523220"/>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Probability</a:t>
              </a:r>
            </a:p>
          </p:txBody>
        </p:sp>
        <p:sp>
          <p:nvSpPr>
            <p:cNvPr id="39" name="TextBox 38">
              <a:extLst>
                <a:ext uri="{FF2B5EF4-FFF2-40B4-BE49-F238E27FC236}">
                  <a16:creationId xmlns:a16="http://schemas.microsoft.com/office/drawing/2014/main" id="{0481C26F-8D85-2AC3-5F8C-68A7713CC85F}"/>
                </a:ext>
              </a:extLst>
            </p:cNvPr>
            <p:cNvSpPr txBox="1"/>
            <p:nvPr/>
          </p:nvSpPr>
          <p:spPr>
            <a:xfrm>
              <a:off x="6948217" y="3809892"/>
              <a:ext cx="1311578" cy="830997"/>
            </a:xfrm>
            <a:prstGeom prst="rect">
              <a:avLst/>
            </a:prstGeom>
            <a:noFill/>
          </p:spPr>
          <p:txBody>
            <a:bodyPr wrap="none" rtlCol="0">
              <a:spAutoFit/>
            </a:bodyPr>
            <a:lstStyle/>
            <a:p>
              <a:pPr algn="l"/>
              <a:r>
                <a:rPr lang="en-US" sz="4800" b="1" dirty="0">
                  <a:solidFill>
                    <a:schemeClr val="bg1">
                      <a:lumMod val="65000"/>
                    </a:schemeClr>
                  </a:solidFill>
                  <a:latin typeface="Arial Black" panose="020B0604020202020204" pitchFamily="34" charset="0"/>
                  <a:cs typeface="Arial Black" panose="020B0604020202020204" pitchFamily="34" charset="0"/>
                </a:rPr>
                <a:t>P(.)</a:t>
              </a:r>
            </a:p>
          </p:txBody>
        </p:sp>
      </p:grpSp>
    </p:spTree>
    <p:extLst>
      <p:ext uri="{BB962C8B-B14F-4D97-AF65-F5344CB8AC3E}">
        <p14:creationId xmlns:p14="http://schemas.microsoft.com/office/powerpoint/2010/main" val="17573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91EF1-CB23-523B-BC38-69D59F7674B6}"/>
              </a:ext>
            </a:extLst>
          </p:cNvPr>
          <p:cNvSpPr>
            <a:spLocks noGrp="1"/>
          </p:cNvSpPr>
          <p:nvPr>
            <p:ph type="title"/>
          </p:nvPr>
        </p:nvSpPr>
        <p:spPr>
          <a:xfrm>
            <a:off x="628650" y="365127"/>
            <a:ext cx="7886700" cy="793114"/>
          </a:xfrm>
        </p:spPr>
        <p:txBody>
          <a:bodyPr/>
          <a:lstStyle/>
          <a:p>
            <a:r>
              <a:rPr lang="en-US" dirty="0"/>
              <a:t>Who?</a:t>
            </a:r>
          </a:p>
        </p:txBody>
      </p:sp>
      <p:sp>
        <p:nvSpPr>
          <p:cNvPr id="3" name="Content Placeholder 2">
            <a:extLst>
              <a:ext uri="{FF2B5EF4-FFF2-40B4-BE49-F238E27FC236}">
                <a16:creationId xmlns:a16="http://schemas.microsoft.com/office/drawing/2014/main" id="{17C813F8-3F88-1427-6049-65128F261BFE}"/>
              </a:ext>
            </a:extLst>
          </p:cNvPr>
          <p:cNvSpPr>
            <a:spLocks noGrp="1"/>
          </p:cNvSpPr>
          <p:nvPr>
            <p:ph idx="1"/>
          </p:nvPr>
        </p:nvSpPr>
        <p:spPr/>
        <p:txBody>
          <a:bodyPr>
            <a:normAutofit fontScale="25000" lnSpcReduction="20000"/>
          </a:bodyPr>
          <a:lstStyle/>
          <a:p>
            <a:r>
              <a:rPr lang="en-US" dirty="0"/>
              <a:t> </a:t>
            </a:r>
          </a:p>
        </p:txBody>
      </p:sp>
      <p:sp>
        <p:nvSpPr>
          <p:cNvPr id="4" name="Slide Number Placeholder 3">
            <a:extLst>
              <a:ext uri="{FF2B5EF4-FFF2-40B4-BE49-F238E27FC236}">
                <a16:creationId xmlns:a16="http://schemas.microsoft.com/office/drawing/2014/main" id="{A03E3502-0EA4-D3ED-1C03-77FF82D3164F}"/>
              </a:ext>
            </a:extLst>
          </p:cNvPr>
          <p:cNvSpPr>
            <a:spLocks noGrp="1"/>
          </p:cNvSpPr>
          <p:nvPr>
            <p:ph type="sldNum" sz="quarter" idx="12"/>
          </p:nvPr>
        </p:nvSpPr>
        <p:spPr/>
        <p:txBody>
          <a:bodyPr/>
          <a:lstStyle/>
          <a:p>
            <a:fld id="{B9304382-F642-5846-B397-678ADB7FD52A}" type="slidenum">
              <a:rPr lang="en-US" smtClean="0"/>
              <a:t>7</a:t>
            </a:fld>
            <a:endParaRPr lang="en-US"/>
          </a:p>
        </p:txBody>
      </p:sp>
      <p:grpSp>
        <p:nvGrpSpPr>
          <p:cNvPr id="14" name="Group 13">
            <a:extLst>
              <a:ext uri="{FF2B5EF4-FFF2-40B4-BE49-F238E27FC236}">
                <a16:creationId xmlns:a16="http://schemas.microsoft.com/office/drawing/2014/main" id="{3FFB8378-287F-D03A-5B02-DC94D2A51BAB}"/>
              </a:ext>
            </a:extLst>
          </p:cNvPr>
          <p:cNvGrpSpPr/>
          <p:nvPr/>
        </p:nvGrpSpPr>
        <p:grpSpPr>
          <a:xfrm>
            <a:off x="600892" y="217081"/>
            <a:ext cx="6450897" cy="6104888"/>
            <a:chOff x="600892" y="217081"/>
            <a:chExt cx="6450897" cy="6104888"/>
          </a:xfrm>
        </p:grpSpPr>
        <p:sp>
          <p:nvSpPr>
            <p:cNvPr id="6" name="TextBox 5">
              <a:extLst>
                <a:ext uri="{FF2B5EF4-FFF2-40B4-BE49-F238E27FC236}">
                  <a16:creationId xmlns:a16="http://schemas.microsoft.com/office/drawing/2014/main" id="{3A521B42-EB6D-3094-9D06-9B179898848A}"/>
                </a:ext>
              </a:extLst>
            </p:cNvPr>
            <p:cNvSpPr txBox="1"/>
            <p:nvPr/>
          </p:nvSpPr>
          <p:spPr>
            <a:xfrm>
              <a:off x="600892" y="1558834"/>
              <a:ext cx="2804160" cy="73866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Gerolamo </a:t>
              </a:r>
              <a:r>
                <a:rPr lang="en-US" sz="2400" dirty="0" err="1">
                  <a:latin typeface="Times New Roman" panose="02020603050405020304" pitchFamily="18" charset="0"/>
                  <a:cs typeface="Times New Roman" panose="02020603050405020304" pitchFamily="18" charset="0"/>
                </a:rPr>
                <a:t>Cardano</a:t>
              </a:r>
              <a:r>
                <a:rPr lang="en-US" sz="24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Liber de Ludo </a:t>
              </a:r>
              <a:r>
                <a:rPr lang="en-US" i="1" dirty="0" err="1">
                  <a:latin typeface="Times New Roman" panose="02020603050405020304" pitchFamily="18" charset="0"/>
                  <a:cs typeface="Times New Roman" panose="02020603050405020304" pitchFamily="18" charset="0"/>
                </a:rPr>
                <a:t>Aleae</a:t>
              </a:r>
              <a:r>
                <a:rPr lang="en-US" dirty="0">
                  <a:latin typeface="Times New Roman" panose="02020603050405020304" pitchFamily="18" charset="0"/>
                  <a:cs typeface="Times New Roman" panose="02020603050405020304" pitchFamily="18" charset="0"/>
                </a:rPr>
                <a:t>. 1663 </a:t>
              </a:r>
            </a:p>
          </p:txBody>
        </p:sp>
        <p:pic>
          <p:nvPicPr>
            <p:cNvPr id="9" name="Picture 8" descr="A close-up of a page&#10;&#10;Description automatically generated">
              <a:extLst>
                <a:ext uri="{FF2B5EF4-FFF2-40B4-BE49-F238E27FC236}">
                  <a16:creationId xmlns:a16="http://schemas.microsoft.com/office/drawing/2014/main" id="{6096A25B-EF98-7B2A-0B64-0A8AEA23860D}"/>
                </a:ext>
              </a:extLst>
            </p:cNvPr>
            <p:cNvPicPr>
              <a:picLocks noChangeAspect="1"/>
            </p:cNvPicPr>
            <p:nvPr/>
          </p:nvPicPr>
          <p:blipFill>
            <a:blip r:embed="rId2"/>
            <a:stretch>
              <a:fillRect/>
            </a:stretch>
          </p:blipFill>
          <p:spPr>
            <a:xfrm>
              <a:off x="3598798" y="217081"/>
              <a:ext cx="3452991" cy="6104888"/>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grpSp>
      <p:grpSp>
        <p:nvGrpSpPr>
          <p:cNvPr id="15" name="Group 14">
            <a:extLst>
              <a:ext uri="{FF2B5EF4-FFF2-40B4-BE49-F238E27FC236}">
                <a16:creationId xmlns:a16="http://schemas.microsoft.com/office/drawing/2014/main" id="{70C89570-EAA4-CDD5-C7F6-7EA6A0DE93BC}"/>
              </a:ext>
            </a:extLst>
          </p:cNvPr>
          <p:cNvGrpSpPr/>
          <p:nvPr/>
        </p:nvGrpSpPr>
        <p:grpSpPr>
          <a:xfrm>
            <a:off x="648788" y="368699"/>
            <a:ext cx="7598885" cy="6292457"/>
            <a:chOff x="648788" y="368699"/>
            <a:chExt cx="7598885" cy="6292457"/>
          </a:xfrm>
        </p:grpSpPr>
        <p:sp>
          <p:nvSpPr>
            <p:cNvPr id="7" name="TextBox 6">
              <a:extLst>
                <a:ext uri="{FF2B5EF4-FFF2-40B4-BE49-F238E27FC236}">
                  <a16:creationId xmlns:a16="http://schemas.microsoft.com/office/drawing/2014/main" id="{42CEA63F-7CA9-9207-DE8C-EF96569E1725}"/>
                </a:ext>
              </a:extLst>
            </p:cNvPr>
            <p:cNvSpPr txBox="1"/>
            <p:nvPr/>
          </p:nvSpPr>
          <p:spPr>
            <a:xfrm>
              <a:off x="648788" y="2974313"/>
              <a:ext cx="2952206" cy="1015663"/>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Christiann</a:t>
              </a:r>
              <a:r>
                <a:rPr lang="en-US" sz="2400" dirty="0">
                  <a:latin typeface="Times New Roman" panose="02020603050405020304" pitchFamily="18" charset="0"/>
                  <a:cs typeface="Times New Roman" panose="02020603050405020304" pitchFamily="18" charset="0"/>
                </a:rPr>
                <a:t> Huygens.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De </a:t>
              </a:r>
              <a:r>
                <a:rPr lang="en-US" i="1" dirty="0" err="1">
                  <a:latin typeface="Times New Roman" panose="02020603050405020304" pitchFamily="18" charset="0"/>
                  <a:cs typeface="Times New Roman" panose="02020603050405020304" pitchFamily="18" charset="0"/>
                </a:rPr>
                <a:t>Ratiociniis</a:t>
              </a:r>
              <a:r>
                <a:rPr lang="en-US" i="1" dirty="0">
                  <a:latin typeface="Times New Roman" panose="02020603050405020304" pitchFamily="18" charset="0"/>
                  <a:cs typeface="Times New Roman" panose="02020603050405020304" pitchFamily="18" charset="0"/>
                </a:rPr>
                <a:t> in Ludo </a:t>
              </a:r>
              <a:r>
                <a:rPr lang="en-US" i="1" dirty="0" err="1">
                  <a:latin typeface="Times New Roman" panose="02020603050405020304" pitchFamily="18" charset="0"/>
                  <a:cs typeface="Times New Roman" panose="02020603050405020304" pitchFamily="18" charset="0"/>
                </a:rPr>
                <a:t>Aleae</a:t>
              </a:r>
              <a:r>
                <a:rPr lang="en-US" dirty="0">
                  <a:latin typeface="Times New Roman" panose="02020603050405020304" pitchFamily="18" charset="0"/>
                  <a:cs typeface="Times New Roman" panose="02020603050405020304" pitchFamily="18" charset="0"/>
                </a:rPr>
                <a:t>. 1657</a:t>
              </a:r>
            </a:p>
          </p:txBody>
        </p:sp>
        <p:pic>
          <p:nvPicPr>
            <p:cNvPr id="13" name="Picture 12" descr="A close-up of a page&#10;&#10;Description automatically generated">
              <a:extLst>
                <a:ext uri="{FF2B5EF4-FFF2-40B4-BE49-F238E27FC236}">
                  <a16:creationId xmlns:a16="http://schemas.microsoft.com/office/drawing/2014/main" id="{53AC0F02-73C9-D11A-9BB2-CC72C62E8F1B}"/>
                </a:ext>
              </a:extLst>
            </p:cNvPr>
            <p:cNvPicPr>
              <a:picLocks noChangeAspect="1"/>
            </p:cNvPicPr>
            <p:nvPr/>
          </p:nvPicPr>
          <p:blipFill>
            <a:blip r:embed="rId3"/>
            <a:stretch>
              <a:fillRect/>
            </a:stretch>
          </p:blipFill>
          <p:spPr>
            <a:xfrm>
              <a:off x="4085995" y="368699"/>
              <a:ext cx="4161678" cy="629245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grpSp>
      <p:grpSp>
        <p:nvGrpSpPr>
          <p:cNvPr id="16" name="Group 15">
            <a:extLst>
              <a:ext uri="{FF2B5EF4-FFF2-40B4-BE49-F238E27FC236}">
                <a16:creationId xmlns:a16="http://schemas.microsoft.com/office/drawing/2014/main" id="{44B1094A-2F22-3F5F-B687-75E5BA754822}"/>
              </a:ext>
            </a:extLst>
          </p:cNvPr>
          <p:cNvGrpSpPr/>
          <p:nvPr/>
        </p:nvGrpSpPr>
        <p:grpSpPr>
          <a:xfrm>
            <a:off x="648788" y="536031"/>
            <a:ext cx="8143083" cy="6014161"/>
            <a:chOff x="648788" y="536031"/>
            <a:chExt cx="8143083" cy="6014161"/>
          </a:xfrm>
        </p:grpSpPr>
        <p:sp>
          <p:nvSpPr>
            <p:cNvPr id="5" name="TextBox 4">
              <a:extLst>
                <a:ext uri="{FF2B5EF4-FFF2-40B4-BE49-F238E27FC236}">
                  <a16:creationId xmlns:a16="http://schemas.microsoft.com/office/drawing/2014/main" id="{E8E820E8-4639-3780-0D3F-B43D59C2D8A2}"/>
                </a:ext>
              </a:extLst>
            </p:cNvPr>
            <p:cNvSpPr txBox="1"/>
            <p:nvPr/>
          </p:nvSpPr>
          <p:spPr>
            <a:xfrm>
              <a:off x="648788" y="4648371"/>
              <a:ext cx="3169920" cy="101566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Jacques Ozanam.</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Récréations</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Mathématique</a:t>
              </a:r>
              <a:r>
                <a:rPr lang="en-US" i="1" dirty="0">
                  <a:latin typeface="Times New Roman" panose="02020603050405020304" pitchFamily="18" charset="0"/>
                  <a:cs typeface="Times New Roman" panose="02020603050405020304" pitchFamily="18" charset="0"/>
                </a:rPr>
                <a:t> et Physiques.</a:t>
              </a:r>
              <a:r>
                <a:rPr lang="en-US" dirty="0">
                  <a:latin typeface="Times New Roman" panose="02020603050405020304" pitchFamily="18" charset="0"/>
                  <a:cs typeface="Times New Roman" panose="02020603050405020304" pitchFamily="18" charset="0"/>
                </a:rPr>
                <a:t> 1694 Vol. 1</a:t>
              </a:r>
            </a:p>
          </p:txBody>
        </p:sp>
        <p:pic>
          <p:nvPicPr>
            <p:cNvPr id="11" name="Picture 10" descr="A white paper with text&#10;&#10;Description automatically generated">
              <a:extLst>
                <a:ext uri="{FF2B5EF4-FFF2-40B4-BE49-F238E27FC236}">
                  <a16:creationId xmlns:a16="http://schemas.microsoft.com/office/drawing/2014/main" id="{079A3BB2-FD0C-E481-CBEA-CD8AC3CAEA3E}"/>
                </a:ext>
              </a:extLst>
            </p:cNvPr>
            <p:cNvPicPr>
              <a:picLocks noChangeAspect="1"/>
            </p:cNvPicPr>
            <p:nvPr/>
          </p:nvPicPr>
          <p:blipFill>
            <a:blip r:embed="rId4"/>
            <a:stretch>
              <a:fillRect/>
            </a:stretch>
          </p:blipFill>
          <p:spPr>
            <a:xfrm>
              <a:off x="5102202" y="536031"/>
              <a:ext cx="3689669" cy="601416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59372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6E6137D-D22A-8533-F2F1-83AF7B521C3E}"/>
              </a:ext>
            </a:extLst>
          </p:cNvPr>
          <p:cNvGrpSpPr/>
          <p:nvPr/>
        </p:nvGrpSpPr>
        <p:grpSpPr>
          <a:xfrm>
            <a:off x="1689463" y="1497874"/>
            <a:ext cx="7454537" cy="1375955"/>
            <a:chOff x="1689463" y="1497874"/>
            <a:chExt cx="7454537" cy="1375955"/>
          </a:xfrm>
        </p:grpSpPr>
        <p:sp>
          <p:nvSpPr>
            <p:cNvPr id="18" name="Freeform 17">
              <a:extLst>
                <a:ext uri="{FF2B5EF4-FFF2-40B4-BE49-F238E27FC236}">
                  <a16:creationId xmlns:a16="http://schemas.microsoft.com/office/drawing/2014/main" id="{49DDCFCD-7F5E-9A1B-D948-001CC8E22590}"/>
                </a:ext>
              </a:extLst>
            </p:cNvPr>
            <p:cNvSpPr/>
            <p:nvPr/>
          </p:nvSpPr>
          <p:spPr>
            <a:xfrm>
              <a:off x="1689463" y="1497874"/>
              <a:ext cx="7228114" cy="1375955"/>
            </a:xfrm>
            <a:custGeom>
              <a:avLst/>
              <a:gdLst>
                <a:gd name="connsiteX0" fmla="*/ 496388 w 7228114"/>
                <a:gd name="connsiteY0" fmla="*/ 0 h 1375955"/>
                <a:gd name="connsiteX1" fmla="*/ 7175863 w 7228114"/>
                <a:gd name="connsiteY1" fmla="*/ 487680 h 1375955"/>
                <a:gd name="connsiteX2" fmla="*/ 7228114 w 7228114"/>
                <a:gd name="connsiteY2" fmla="*/ 1375955 h 1375955"/>
                <a:gd name="connsiteX3" fmla="*/ 0 w 7228114"/>
                <a:gd name="connsiteY3" fmla="*/ 322217 h 1375955"/>
                <a:gd name="connsiteX4" fmla="*/ 496388 w 7228114"/>
                <a:gd name="connsiteY4" fmla="*/ 0 h 137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8114" h="1375955">
                  <a:moveTo>
                    <a:pt x="496388" y="0"/>
                  </a:moveTo>
                  <a:lnTo>
                    <a:pt x="7175863" y="487680"/>
                  </a:lnTo>
                  <a:lnTo>
                    <a:pt x="7228114" y="1375955"/>
                  </a:lnTo>
                  <a:lnTo>
                    <a:pt x="0" y="322217"/>
                  </a:lnTo>
                  <a:lnTo>
                    <a:pt x="496388"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8FFC8"/>
                </a:solidFill>
              </a:endParaRPr>
            </a:p>
          </p:txBody>
        </p:sp>
        <p:sp>
          <p:nvSpPr>
            <p:cNvPr id="12" name="TextBox 11">
              <a:extLst>
                <a:ext uri="{FF2B5EF4-FFF2-40B4-BE49-F238E27FC236}">
                  <a16:creationId xmlns:a16="http://schemas.microsoft.com/office/drawing/2014/main" id="{8B3621D4-B39B-669C-74B1-BDF0FB64A6C6}"/>
                </a:ext>
              </a:extLst>
            </p:cNvPr>
            <p:cNvSpPr txBox="1"/>
            <p:nvPr/>
          </p:nvSpPr>
          <p:spPr>
            <a:xfrm>
              <a:off x="5991497" y="1945708"/>
              <a:ext cx="3152503"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Solves problem posed by “…him who has ordered me…”</a:t>
              </a:r>
            </a:p>
          </p:txBody>
        </p:sp>
      </p:grpSp>
      <p:grpSp>
        <p:nvGrpSpPr>
          <p:cNvPr id="23" name="Group 22">
            <a:extLst>
              <a:ext uri="{FF2B5EF4-FFF2-40B4-BE49-F238E27FC236}">
                <a16:creationId xmlns:a16="http://schemas.microsoft.com/office/drawing/2014/main" id="{884B75C7-131E-F83D-B3CF-641A2A5EBF40}"/>
              </a:ext>
            </a:extLst>
          </p:cNvPr>
          <p:cNvGrpSpPr/>
          <p:nvPr/>
        </p:nvGrpSpPr>
        <p:grpSpPr>
          <a:xfrm>
            <a:off x="513806" y="1436914"/>
            <a:ext cx="5097991" cy="775063"/>
            <a:chOff x="513806" y="1436914"/>
            <a:chExt cx="5097991" cy="775063"/>
          </a:xfrm>
        </p:grpSpPr>
        <p:sp>
          <p:nvSpPr>
            <p:cNvPr id="14" name="Freeform 13">
              <a:extLst>
                <a:ext uri="{FF2B5EF4-FFF2-40B4-BE49-F238E27FC236}">
                  <a16:creationId xmlns:a16="http://schemas.microsoft.com/office/drawing/2014/main" id="{E61C2AEF-94A6-4570-14EE-5B963C9C274B}"/>
                </a:ext>
              </a:extLst>
            </p:cNvPr>
            <p:cNvSpPr/>
            <p:nvPr/>
          </p:nvSpPr>
          <p:spPr>
            <a:xfrm>
              <a:off x="513806" y="1436914"/>
              <a:ext cx="818605" cy="775063"/>
            </a:xfrm>
            <a:custGeom>
              <a:avLst/>
              <a:gdLst>
                <a:gd name="connsiteX0" fmla="*/ 43543 w 818605"/>
                <a:gd name="connsiteY0" fmla="*/ 0 h 775063"/>
                <a:gd name="connsiteX1" fmla="*/ 801188 w 818605"/>
                <a:gd name="connsiteY1" fmla="*/ 87086 h 775063"/>
                <a:gd name="connsiteX2" fmla="*/ 818605 w 818605"/>
                <a:gd name="connsiteY2" fmla="*/ 539932 h 775063"/>
                <a:gd name="connsiteX3" fmla="*/ 0 w 818605"/>
                <a:gd name="connsiteY3" fmla="*/ 775063 h 775063"/>
                <a:gd name="connsiteX4" fmla="*/ 43543 w 818605"/>
                <a:gd name="connsiteY4" fmla="*/ 0 h 7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5" h="775063">
                  <a:moveTo>
                    <a:pt x="43543" y="0"/>
                  </a:moveTo>
                  <a:lnTo>
                    <a:pt x="801188" y="87086"/>
                  </a:lnTo>
                  <a:lnTo>
                    <a:pt x="818605" y="539932"/>
                  </a:lnTo>
                  <a:lnTo>
                    <a:pt x="0" y="775063"/>
                  </a:lnTo>
                  <a:lnTo>
                    <a:pt x="4354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5C07CE6-1B81-2786-472B-1DE27279BB06}"/>
                </a:ext>
              </a:extLst>
            </p:cNvPr>
            <p:cNvSpPr txBox="1"/>
            <p:nvPr/>
          </p:nvSpPr>
          <p:spPr>
            <a:xfrm>
              <a:off x="628650" y="1453329"/>
              <a:ext cx="4983147" cy="738664"/>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Galileo Galilei</a:t>
              </a:r>
              <a:r>
                <a:rPr lang="en-US" dirty="0">
                  <a:latin typeface="Times New Roman" panose="02020603050405020304" pitchFamily="18" charset="0"/>
                  <a:cs typeface="Times New Roman" panose="02020603050405020304" pitchFamily="18" charset="0"/>
                </a:rPr>
                <a:t> “Sopra le </a:t>
              </a:r>
              <a:r>
                <a:rPr lang="en-US" dirty="0" err="1">
                  <a:latin typeface="Times New Roman" panose="02020603050405020304" pitchFamily="18" charset="0"/>
                  <a:cs typeface="Times New Roman" panose="02020603050405020304" pitchFamily="18" charset="0"/>
                </a:rPr>
                <a:t>scoperte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dadi</a:t>
              </a:r>
              <a:r>
                <a:rPr lang="en-US" dirty="0">
                  <a:latin typeface="Times New Roman" panose="02020603050405020304" pitchFamily="18" charset="0"/>
                  <a:cs typeface="Times New Roman" panose="02020603050405020304" pitchFamily="18" charset="0"/>
                </a:rPr>
                <a:t>” [concerning an investigation on dice], ~1613-23.</a:t>
              </a:r>
            </a:p>
          </p:txBody>
        </p:sp>
      </p:grpSp>
      <p:grpSp>
        <p:nvGrpSpPr>
          <p:cNvPr id="29" name="Group 28">
            <a:extLst>
              <a:ext uri="{FF2B5EF4-FFF2-40B4-BE49-F238E27FC236}">
                <a16:creationId xmlns:a16="http://schemas.microsoft.com/office/drawing/2014/main" id="{44228C05-D386-26FC-2B3B-8327257EB3D6}"/>
              </a:ext>
            </a:extLst>
          </p:cNvPr>
          <p:cNvGrpSpPr/>
          <p:nvPr/>
        </p:nvGrpSpPr>
        <p:grpSpPr>
          <a:xfrm>
            <a:off x="1410789" y="4862798"/>
            <a:ext cx="6853644" cy="754231"/>
            <a:chOff x="1410789" y="4862798"/>
            <a:chExt cx="6853644" cy="754231"/>
          </a:xfrm>
        </p:grpSpPr>
        <p:sp>
          <p:nvSpPr>
            <p:cNvPr id="21" name="Freeform 20">
              <a:extLst>
                <a:ext uri="{FF2B5EF4-FFF2-40B4-BE49-F238E27FC236}">
                  <a16:creationId xmlns:a16="http://schemas.microsoft.com/office/drawing/2014/main" id="{408F0067-942C-A5BD-3300-B794377E1E67}"/>
                </a:ext>
              </a:extLst>
            </p:cNvPr>
            <p:cNvSpPr/>
            <p:nvPr/>
          </p:nvSpPr>
          <p:spPr>
            <a:xfrm>
              <a:off x="1410789" y="4876800"/>
              <a:ext cx="6801394" cy="740229"/>
            </a:xfrm>
            <a:custGeom>
              <a:avLst/>
              <a:gdLst>
                <a:gd name="connsiteX0" fmla="*/ 0 w 6801394"/>
                <a:gd name="connsiteY0" fmla="*/ 461554 h 740229"/>
                <a:gd name="connsiteX1" fmla="*/ 0 w 6801394"/>
                <a:gd name="connsiteY1" fmla="*/ 461554 h 740229"/>
                <a:gd name="connsiteX2" fmla="*/ 87085 w 6801394"/>
                <a:gd name="connsiteY2" fmla="*/ 461554 h 740229"/>
                <a:gd name="connsiteX3" fmla="*/ 6705600 w 6801394"/>
                <a:gd name="connsiteY3" fmla="*/ 0 h 740229"/>
                <a:gd name="connsiteX4" fmla="*/ 6801394 w 6801394"/>
                <a:gd name="connsiteY4" fmla="*/ 557349 h 740229"/>
                <a:gd name="connsiteX5" fmla="*/ 8708 w 6801394"/>
                <a:gd name="connsiteY5" fmla="*/ 740229 h 740229"/>
                <a:gd name="connsiteX6" fmla="*/ 0 w 6801394"/>
                <a:gd name="connsiteY6" fmla="*/ 461554 h 74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1394" h="740229">
                  <a:moveTo>
                    <a:pt x="0" y="461554"/>
                  </a:moveTo>
                  <a:lnTo>
                    <a:pt x="0" y="461554"/>
                  </a:lnTo>
                  <a:lnTo>
                    <a:pt x="87085" y="461554"/>
                  </a:lnTo>
                  <a:lnTo>
                    <a:pt x="6705600" y="0"/>
                  </a:lnTo>
                  <a:lnTo>
                    <a:pt x="6801394" y="557349"/>
                  </a:lnTo>
                  <a:lnTo>
                    <a:pt x="8708" y="740229"/>
                  </a:lnTo>
                  <a:lnTo>
                    <a:pt x="0" y="461554"/>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494875A-074C-40B6-2A9D-345DCD238C4C}"/>
                </a:ext>
              </a:extLst>
            </p:cNvPr>
            <p:cNvSpPr txBox="1"/>
            <p:nvPr/>
          </p:nvSpPr>
          <p:spPr>
            <a:xfrm>
              <a:off x="5991497" y="4862798"/>
              <a:ext cx="2272936"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Solves problem posed by Pepys</a:t>
              </a:r>
            </a:p>
          </p:txBody>
        </p:sp>
      </p:grpSp>
      <p:grpSp>
        <p:nvGrpSpPr>
          <p:cNvPr id="28" name="Group 27">
            <a:extLst>
              <a:ext uri="{FF2B5EF4-FFF2-40B4-BE49-F238E27FC236}">
                <a16:creationId xmlns:a16="http://schemas.microsoft.com/office/drawing/2014/main" id="{D9CE4C04-C205-A5D9-D982-3A8AC4E17EFD}"/>
              </a:ext>
            </a:extLst>
          </p:cNvPr>
          <p:cNvGrpSpPr/>
          <p:nvPr/>
        </p:nvGrpSpPr>
        <p:grpSpPr>
          <a:xfrm>
            <a:off x="1933303" y="2699657"/>
            <a:ext cx="7210698" cy="1166949"/>
            <a:chOff x="1933303" y="2699657"/>
            <a:chExt cx="7210698" cy="1166949"/>
          </a:xfrm>
        </p:grpSpPr>
        <p:sp>
          <p:nvSpPr>
            <p:cNvPr id="20" name="Freeform 19">
              <a:extLst>
                <a:ext uri="{FF2B5EF4-FFF2-40B4-BE49-F238E27FC236}">
                  <a16:creationId xmlns:a16="http://schemas.microsoft.com/office/drawing/2014/main" id="{55926B73-2019-4D2B-EBBD-731D3D4A70AC}"/>
                </a:ext>
              </a:extLst>
            </p:cNvPr>
            <p:cNvSpPr/>
            <p:nvPr/>
          </p:nvSpPr>
          <p:spPr>
            <a:xfrm>
              <a:off x="1933303" y="2699657"/>
              <a:ext cx="6679474" cy="1166949"/>
            </a:xfrm>
            <a:custGeom>
              <a:avLst/>
              <a:gdLst>
                <a:gd name="connsiteX0" fmla="*/ 8708 w 6679474"/>
                <a:gd name="connsiteY0" fmla="*/ 0 h 1166949"/>
                <a:gd name="connsiteX1" fmla="*/ 6679474 w 6679474"/>
                <a:gd name="connsiteY1" fmla="*/ 409303 h 1166949"/>
                <a:gd name="connsiteX2" fmla="*/ 6679474 w 6679474"/>
                <a:gd name="connsiteY2" fmla="*/ 1166949 h 1166949"/>
                <a:gd name="connsiteX3" fmla="*/ 0 w 6679474"/>
                <a:gd name="connsiteY3" fmla="*/ 322217 h 1166949"/>
                <a:gd name="connsiteX4" fmla="*/ 8708 w 6679474"/>
                <a:gd name="connsiteY4" fmla="*/ 0 h 1166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9474" h="1166949">
                  <a:moveTo>
                    <a:pt x="8708" y="0"/>
                  </a:moveTo>
                  <a:lnTo>
                    <a:pt x="6679474" y="409303"/>
                  </a:lnTo>
                  <a:lnTo>
                    <a:pt x="6679474" y="1166949"/>
                  </a:lnTo>
                  <a:lnTo>
                    <a:pt x="0" y="322217"/>
                  </a:lnTo>
                  <a:lnTo>
                    <a:pt x="8708" y="0"/>
                  </a:lnTo>
                  <a:close/>
                </a:path>
              </a:pathLst>
            </a:custGeom>
            <a:solidFill>
              <a:srgbClr val="C8FF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7C392E6-9052-949F-1ABA-0D4378FE0C31}"/>
                </a:ext>
              </a:extLst>
            </p:cNvPr>
            <p:cNvSpPr txBox="1"/>
            <p:nvPr/>
          </p:nvSpPr>
          <p:spPr>
            <a:xfrm>
              <a:off x="5991497" y="3105834"/>
              <a:ext cx="3152504"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Solves the problem of points, posed by Chevalier de </a:t>
              </a:r>
              <a:r>
                <a:rPr lang="en-US" dirty="0" err="1">
                  <a:latin typeface="Times New Roman" panose="02020603050405020304" pitchFamily="18" charset="0"/>
                  <a:cs typeface="Times New Roman" panose="02020603050405020304" pitchFamily="18" charset="0"/>
                </a:rPr>
                <a:t>Méré</a:t>
              </a:r>
              <a:endParaRPr lang="en-US" dirty="0">
                <a:latin typeface="Times New Roman" panose="02020603050405020304" pitchFamily="18" charset="0"/>
                <a:cs typeface="Times New Roman" panose="02020603050405020304" pitchFamily="18" charset="0"/>
              </a:endParaRPr>
            </a:p>
          </p:txBody>
        </p:sp>
      </p:grpSp>
      <p:sp>
        <p:nvSpPr>
          <p:cNvPr id="2" name="Title 1">
            <a:extLst>
              <a:ext uri="{FF2B5EF4-FFF2-40B4-BE49-F238E27FC236}">
                <a16:creationId xmlns:a16="http://schemas.microsoft.com/office/drawing/2014/main" id="{4F991EF1-CB23-523B-BC38-69D59F7674B6}"/>
              </a:ext>
            </a:extLst>
          </p:cNvPr>
          <p:cNvSpPr>
            <a:spLocks noGrp="1"/>
          </p:cNvSpPr>
          <p:nvPr>
            <p:ph type="title"/>
          </p:nvPr>
        </p:nvSpPr>
        <p:spPr>
          <a:xfrm>
            <a:off x="628650" y="365127"/>
            <a:ext cx="3255373" cy="793114"/>
          </a:xfrm>
        </p:spPr>
        <p:txBody>
          <a:bodyPr/>
          <a:lstStyle/>
          <a:p>
            <a:r>
              <a:rPr lang="en-US" dirty="0"/>
              <a:t>Who?</a:t>
            </a:r>
          </a:p>
        </p:txBody>
      </p:sp>
      <p:sp>
        <p:nvSpPr>
          <p:cNvPr id="3" name="Content Placeholder 2">
            <a:extLst>
              <a:ext uri="{FF2B5EF4-FFF2-40B4-BE49-F238E27FC236}">
                <a16:creationId xmlns:a16="http://schemas.microsoft.com/office/drawing/2014/main" id="{17C813F8-3F88-1427-6049-65128F261BFE}"/>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A03E3502-0EA4-D3ED-1C03-77FF82D3164F}"/>
              </a:ext>
            </a:extLst>
          </p:cNvPr>
          <p:cNvSpPr>
            <a:spLocks noGrp="1"/>
          </p:cNvSpPr>
          <p:nvPr>
            <p:ph type="sldNum" sz="quarter" idx="12"/>
          </p:nvPr>
        </p:nvSpPr>
        <p:spPr/>
        <p:txBody>
          <a:bodyPr/>
          <a:lstStyle/>
          <a:p>
            <a:fld id="{B9304382-F642-5846-B397-678ADB7FD52A}" type="slidenum">
              <a:rPr lang="en-US" smtClean="0"/>
              <a:t>8</a:t>
            </a:fld>
            <a:endParaRPr lang="en-US"/>
          </a:p>
        </p:txBody>
      </p:sp>
      <p:grpSp>
        <p:nvGrpSpPr>
          <p:cNvPr id="24" name="Group 23">
            <a:extLst>
              <a:ext uri="{FF2B5EF4-FFF2-40B4-BE49-F238E27FC236}">
                <a16:creationId xmlns:a16="http://schemas.microsoft.com/office/drawing/2014/main" id="{61FBF153-0442-68E6-3125-1655F70001EF}"/>
              </a:ext>
            </a:extLst>
          </p:cNvPr>
          <p:cNvGrpSpPr/>
          <p:nvPr/>
        </p:nvGrpSpPr>
        <p:grpSpPr>
          <a:xfrm>
            <a:off x="513806" y="2577736"/>
            <a:ext cx="4739096" cy="784566"/>
            <a:chOff x="513806" y="2577736"/>
            <a:chExt cx="4739096" cy="784566"/>
          </a:xfrm>
        </p:grpSpPr>
        <p:sp>
          <p:nvSpPr>
            <p:cNvPr id="15" name="Freeform 14">
              <a:extLst>
                <a:ext uri="{FF2B5EF4-FFF2-40B4-BE49-F238E27FC236}">
                  <a16:creationId xmlns:a16="http://schemas.microsoft.com/office/drawing/2014/main" id="{F1E2B688-BD2A-79A3-1F20-58C3FF251474}"/>
                </a:ext>
              </a:extLst>
            </p:cNvPr>
            <p:cNvSpPr/>
            <p:nvPr/>
          </p:nvSpPr>
          <p:spPr>
            <a:xfrm>
              <a:off x="513806" y="2577736"/>
              <a:ext cx="818605" cy="775063"/>
            </a:xfrm>
            <a:custGeom>
              <a:avLst/>
              <a:gdLst>
                <a:gd name="connsiteX0" fmla="*/ 43543 w 818605"/>
                <a:gd name="connsiteY0" fmla="*/ 0 h 775063"/>
                <a:gd name="connsiteX1" fmla="*/ 801188 w 818605"/>
                <a:gd name="connsiteY1" fmla="*/ 87086 h 775063"/>
                <a:gd name="connsiteX2" fmla="*/ 818605 w 818605"/>
                <a:gd name="connsiteY2" fmla="*/ 539932 h 775063"/>
                <a:gd name="connsiteX3" fmla="*/ 0 w 818605"/>
                <a:gd name="connsiteY3" fmla="*/ 775063 h 775063"/>
                <a:gd name="connsiteX4" fmla="*/ 43543 w 818605"/>
                <a:gd name="connsiteY4" fmla="*/ 0 h 7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5" h="775063">
                  <a:moveTo>
                    <a:pt x="43543" y="0"/>
                  </a:moveTo>
                  <a:lnTo>
                    <a:pt x="801188" y="87086"/>
                  </a:lnTo>
                  <a:lnTo>
                    <a:pt x="818605" y="539932"/>
                  </a:lnTo>
                  <a:lnTo>
                    <a:pt x="0" y="775063"/>
                  </a:lnTo>
                  <a:lnTo>
                    <a:pt x="4354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FFAE24-BEF6-D4C9-4F95-DCD556A2CD57}"/>
                </a:ext>
              </a:extLst>
            </p:cNvPr>
            <p:cNvSpPr txBox="1"/>
            <p:nvPr/>
          </p:nvSpPr>
          <p:spPr>
            <a:xfrm>
              <a:off x="628650" y="2623638"/>
              <a:ext cx="4624252" cy="738664"/>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Pierre de Fermat and Blaise Pascal,</a:t>
              </a:r>
              <a:r>
                <a:rPr lang="en-US" dirty="0">
                  <a:latin typeface="Times New Roman" panose="02020603050405020304" pitchFamily="18" charset="0"/>
                  <a:cs typeface="Times New Roman" panose="02020603050405020304" pitchFamily="18" charset="0"/>
                </a:rPr>
                <a:t> correspondence. 1654</a:t>
              </a:r>
            </a:p>
          </p:txBody>
        </p:sp>
      </p:grpSp>
      <p:grpSp>
        <p:nvGrpSpPr>
          <p:cNvPr id="26" name="Group 25">
            <a:extLst>
              <a:ext uri="{FF2B5EF4-FFF2-40B4-BE49-F238E27FC236}">
                <a16:creationId xmlns:a16="http://schemas.microsoft.com/office/drawing/2014/main" id="{5F93DFFB-C24C-1B41-CC4D-A3C50328F6CD}"/>
              </a:ext>
            </a:extLst>
          </p:cNvPr>
          <p:cNvGrpSpPr/>
          <p:nvPr/>
        </p:nvGrpSpPr>
        <p:grpSpPr>
          <a:xfrm>
            <a:off x="513806" y="5094512"/>
            <a:ext cx="4382045" cy="830116"/>
            <a:chOff x="513806" y="5094512"/>
            <a:chExt cx="4382045" cy="830116"/>
          </a:xfrm>
        </p:grpSpPr>
        <p:sp>
          <p:nvSpPr>
            <p:cNvPr id="17" name="Freeform 16">
              <a:extLst>
                <a:ext uri="{FF2B5EF4-FFF2-40B4-BE49-F238E27FC236}">
                  <a16:creationId xmlns:a16="http://schemas.microsoft.com/office/drawing/2014/main" id="{C98FEEB1-9BFB-4571-3468-25C01A59785E}"/>
                </a:ext>
              </a:extLst>
            </p:cNvPr>
            <p:cNvSpPr/>
            <p:nvPr/>
          </p:nvSpPr>
          <p:spPr>
            <a:xfrm>
              <a:off x="513806" y="5094512"/>
              <a:ext cx="818605" cy="775063"/>
            </a:xfrm>
            <a:custGeom>
              <a:avLst/>
              <a:gdLst>
                <a:gd name="connsiteX0" fmla="*/ 43543 w 818605"/>
                <a:gd name="connsiteY0" fmla="*/ 0 h 775063"/>
                <a:gd name="connsiteX1" fmla="*/ 801188 w 818605"/>
                <a:gd name="connsiteY1" fmla="*/ 87086 h 775063"/>
                <a:gd name="connsiteX2" fmla="*/ 818605 w 818605"/>
                <a:gd name="connsiteY2" fmla="*/ 539932 h 775063"/>
                <a:gd name="connsiteX3" fmla="*/ 0 w 818605"/>
                <a:gd name="connsiteY3" fmla="*/ 775063 h 775063"/>
                <a:gd name="connsiteX4" fmla="*/ 43543 w 818605"/>
                <a:gd name="connsiteY4" fmla="*/ 0 h 7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5" h="775063">
                  <a:moveTo>
                    <a:pt x="43543" y="0"/>
                  </a:moveTo>
                  <a:lnTo>
                    <a:pt x="801188" y="87086"/>
                  </a:lnTo>
                  <a:lnTo>
                    <a:pt x="818605" y="539932"/>
                  </a:lnTo>
                  <a:lnTo>
                    <a:pt x="0" y="775063"/>
                  </a:lnTo>
                  <a:lnTo>
                    <a:pt x="4354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983903D-C4F9-D2CA-1967-DA7AC5EB69B6}"/>
                </a:ext>
              </a:extLst>
            </p:cNvPr>
            <p:cNvSpPr txBox="1"/>
            <p:nvPr/>
          </p:nvSpPr>
          <p:spPr>
            <a:xfrm>
              <a:off x="628650" y="5185964"/>
              <a:ext cx="4267201" cy="738664"/>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Isaac Newton,</a:t>
              </a:r>
              <a:r>
                <a:rPr lang="en-US" dirty="0">
                  <a:latin typeface="Times New Roman" panose="02020603050405020304" pitchFamily="18" charset="0"/>
                  <a:cs typeface="Times New Roman" panose="02020603050405020304" pitchFamily="18" charset="0"/>
                </a:rPr>
                <a:t> Correspondence with Samuel Pepys. 1693</a:t>
              </a:r>
            </a:p>
          </p:txBody>
        </p:sp>
      </p:grpSp>
      <p:grpSp>
        <p:nvGrpSpPr>
          <p:cNvPr id="25" name="Group 24">
            <a:extLst>
              <a:ext uri="{FF2B5EF4-FFF2-40B4-BE49-F238E27FC236}">
                <a16:creationId xmlns:a16="http://schemas.microsoft.com/office/drawing/2014/main" id="{361C0AF1-9FB9-1526-B692-522301E27D60}"/>
              </a:ext>
            </a:extLst>
          </p:cNvPr>
          <p:cNvGrpSpPr/>
          <p:nvPr/>
        </p:nvGrpSpPr>
        <p:grpSpPr>
          <a:xfrm>
            <a:off x="513806" y="3646955"/>
            <a:ext cx="4599759" cy="1107996"/>
            <a:chOff x="513806" y="3646955"/>
            <a:chExt cx="4599759" cy="1107996"/>
          </a:xfrm>
        </p:grpSpPr>
        <p:sp>
          <p:nvSpPr>
            <p:cNvPr id="16" name="Freeform 15">
              <a:extLst>
                <a:ext uri="{FF2B5EF4-FFF2-40B4-BE49-F238E27FC236}">
                  <a16:creationId xmlns:a16="http://schemas.microsoft.com/office/drawing/2014/main" id="{209E0BC7-CE19-760A-3B82-EF63FCF14C07}"/>
                </a:ext>
              </a:extLst>
            </p:cNvPr>
            <p:cNvSpPr/>
            <p:nvPr/>
          </p:nvSpPr>
          <p:spPr>
            <a:xfrm>
              <a:off x="513806" y="3683724"/>
              <a:ext cx="818605" cy="775063"/>
            </a:xfrm>
            <a:custGeom>
              <a:avLst/>
              <a:gdLst>
                <a:gd name="connsiteX0" fmla="*/ 43543 w 818605"/>
                <a:gd name="connsiteY0" fmla="*/ 0 h 775063"/>
                <a:gd name="connsiteX1" fmla="*/ 801188 w 818605"/>
                <a:gd name="connsiteY1" fmla="*/ 87086 h 775063"/>
                <a:gd name="connsiteX2" fmla="*/ 818605 w 818605"/>
                <a:gd name="connsiteY2" fmla="*/ 539932 h 775063"/>
                <a:gd name="connsiteX3" fmla="*/ 0 w 818605"/>
                <a:gd name="connsiteY3" fmla="*/ 775063 h 775063"/>
                <a:gd name="connsiteX4" fmla="*/ 43543 w 818605"/>
                <a:gd name="connsiteY4" fmla="*/ 0 h 7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605" h="775063">
                  <a:moveTo>
                    <a:pt x="43543" y="0"/>
                  </a:moveTo>
                  <a:lnTo>
                    <a:pt x="801188" y="87086"/>
                  </a:lnTo>
                  <a:lnTo>
                    <a:pt x="818605" y="539932"/>
                  </a:lnTo>
                  <a:lnTo>
                    <a:pt x="0" y="775063"/>
                  </a:lnTo>
                  <a:lnTo>
                    <a:pt x="4354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53CB95-2F2E-406C-CBF3-46922FEF0EC3}"/>
                </a:ext>
              </a:extLst>
            </p:cNvPr>
            <p:cNvSpPr txBox="1"/>
            <p:nvPr/>
          </p:nvSpPr>
          <p:spPr>
            <a:xfrm>
              <a:off x="628650" y="3646955"/>
              <a:ext cx="4484915"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Antoine </a:t>
              </a:r>
              <a:r>
                <a:rPr lang="en-US" sz="2400" dirty="0" err="1">
                  <a:latin typeface="Times New Roman" panose="02020603050405020304" pitchFamily="18" charset="0"/>
                  <a:cs typeface="Times New Roman" panose="02020603050405020304" pitchFamily="18" charset="0"/>
                </a:rPr>
                <a:t>Arnauld</a:t>
              </a:r>
              <a:r>
                <a:rPr lang="en-US" sz="2400" dirty="0">
                  <a:latin typeface="Times New Roman" panose="02020603050405020304" pitchFamily="18" charset="0"/>
                  <a:cs typeface="Times New Roman" panose="02020603050405020304" pitchFamily="18" charset="0"/>
                </a:rPr>
                <a:t> and Pierre Nicole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La </a:t>
              </a:r>
              <a:r>
                <a:rPr lang="en-US" i="1" dirty="0" err="1">
                  <a:latin typeface="Times New Roman" panose="02020603050405020304" pitchFamily="18" charset="0"/>
                  <a:cs typeface="Times New Roman" panose="02020603050405020304" pitchFamily="18" charset="0"/>
                </a:rPr>
                <a:t>Logique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ou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l’Art</a:t>
              </a:r>
              <a:r>
                <a:rPr lang="en-US" i="1" dirty="0">
                  <a:latin typeface="Times New Roman" panose="02020603050405020304" pitchFamily="18" charset="0"/>
                  <a:cs typeface="Times New Roman" panose="02020603050405020304" pitchFamily="18" charset="0"/>
                </a:rPr>
                <a:t> de </a:t>
              </a:r>
              <a:r>
                <a:rPr lang="en-US" i="1" dirty="0" err="1">
                  <a:latin typeface="Times New Roman" panose="02020603050405020304" pitchFamily="18" charset="0"/>
                  <a:cs typeface="Times New Roman" panose="02020603050405020304" pitchFamily="18" charset="0"/>
                </a:rPr>
                <a:t>Penser</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“Port Royal Logic” Ch 15. 1662.</a:t>
              </a:r>
            </a:p>
          </p:txBody>
        </p:sp>
      </p:grpSp>
      <p:grpSp>
        <p:nvGrpSpPr>
          <p:cNvPr id="30" name="Group 29">
            <a:extLst>
              <a:ext uri="{FF2B5EF4-FFF2-40B4-BE49-F238E27FC236}">
                <a16:creationId xmlns:a16="http://schemas.microsoft.com/office/drawing/2014/main" id="{80E0BBF1-E2C8-31CC-9D8C-DF533AF5EAC7}"/>
              </a:ext>
            </a:extLst>
          </p:cNvPr>
          <p:cNvGrpSpPr/>
          <p:nvPr/>
        </p:nvGrpSpPr>
        <p:grpSpPr>
          <a:xfrm>
            <a:off x="5782491" y="251575"/>
            <a:ext cx="2943498" cy="5618000"/>
            <a:chOff x="5860869" y="312537"/>
            <a:chExt cx="2943498" cy="5618000"/>
          </a:xfrm>
        </p:grpSpPr>
        <p:sp>
          <p:nvSpPr>
            <p:cNvPr id="19" name="TextBox 18">
              <a:extLst>
                <a:ext uri="{FF2B5EF4-FFF2-40B4-BE49-F238E27FC236}">
                  <a16:creationId xmlns:a16="http://schemas.microsoft.com/office/drawing/2014/main" id="{FE9765CB-E50B-9366-2710-E9BC7269CD9D}"/>
                </a:ext>
              </a:extLst>
            </p:cNvPr>
            <p:cNvSpPr txBox="1"/>
            <p:nvPr/>
          </p:nvSpPr>
          <p:spPr>
            <a:xfrm>
              <a:off x="5878287" y="312537"/>
              <a:ext cx="2926080" cy="64633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Evidence of widespread use and understanding of chance.</a:t>
              </a:r>
            </a:p>
          </p:txBody>
        </p:sp>
        <p:sp>
          <p:nvSpPr>
            <p:cNvPr id="22" name="Freeform 21">
              <a:extLst>
                <a:ext uri="{FF2B5EF4-FFF2-40B4-BE49-F238E27FC236}">
                  <a16:creationId xmlns:a16="http://schemas.microsoft.com/office/drawing/2014/main" id="{02318AF1-54E5-C342-EAE8-6A7513A3EC2D}"/>
                </a:ext>
              </a:extLst>
            </p:cNvPr>
            <p:cNvSpPr/>
            <p:nvPr/>
          </p:nvSpPr>
          <p:spPr>
            <a:xfrm>
              <a:off x="5860869" y="348343"/>
              <a:ext cx="2725782" cy="5582194"/>
            </a:xfrm>
            <a:custGeom>
              <a:avLst/>
              <a:gdLst>
                <a:gd name="connsiteX0" fmla="*/ 0 w 2725782"/>
                <a:gd name="connsiteY0" fmla="*/ 0 h 5582194"/>
                <a:gd name="connsiteX1" fmla="*/ 2725782 w 2725782"/>
                <a:gd name="connsiteY1" fmla="*/ 17417 h 5582194"/>
                <a:gd name="connsiteX2" fmla="*/ 2447108 w 2725782"/>
                <a:gd name="connsiteY2" fmla="*/ 5582194 h 5582194"/>
                <a:gd name="connsiteX3" fmla="*/ 313508 w 2725782"/>
                <a:gd name="connsiteY3" fmla="*/ 5573486 h 5582194"/>
                <a:gd name="connsiteX4" fmla="*/ 0 w 2725782"/>
                <a:gd name="connsiteY4" fmla="*/ 0 h 558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82" h="5582194">
                  <a:moveTo>
                    <a:pt x="0" y="0"/>
                  </a:moveTo>
                  <a:lnTo>
                    <a:pt x="2725782" y="17417"/>
                  </a:lnTo>
                  <a:lnTo>
                    <a:pt x="2447108" y="5582194"/>
                  </a:lnTo>
                  <a:lnTo>
                    <a:pt x="313508" y="5573486"/>
                  </a:lnTo>
                  <a:lnTo>
                    <a:pt x="0" y="0"/>
                  </a:lnTo>
                  <a:close/>
                </a:path>
              </a:pathLst>
            </a:cu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799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3572D4EF-4CE9-D8F7-06A5-63EBBDF4165B}"/>
              </a:ext>
            </a:extLst>
          </p:cNvPr>
          <p:cNvSpPr/>
          <p:nvPr/>
        </p:nvSpPr>
        <p:spPr>
          <a:xfrm>
            <a:off x="2951629" y="409856"/>
            <a:ext cx="4948518" cy="5264524"/>
          </a:xfrm>
          <a:custGeom>
            <a:avLst/>
            <a:gdLst>
              <a:gd name="connsiteX0" fmla="*/ 1243853 w 3892924"/>
              <a:gd name="connsiteY0" fmla="*/ 0 h 3906371"/>
              <a:gd name="connsiteX1" fmla="*/ 3892924 w 3892924"/>
              <a:gd name="connsiteY1" fmla="*/ 1230406 h 3906371"/>
              <a:gd name="connsiteX2" fmla="*/ 2433918 w 3892924"/>
              <a:gd name="connsiteY2" fmla="*/ 3906371 h 3906371"/>
              <a:gd name="connsiteX3" fmla="*/ 0 w 3892924"/>
              <a:gd name="connsiteY3" fmla="*/ 2971800 h 3906371"/>
              <a:gd name="connsiteX4" fmla="*/ 1243853 w 3892924"/>
              <a:gd name="connsiteY4" fmla="*/ 0 h 3906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924" h="3906371">
                <a:moveTo>
                  <a:pt x="1243853" y="0"/>
                </a:moveTo>
                <a:lnTo>
                  <a:pt x="3892924" y="1230406"/>
                </a:lnTo>
                <a:lnTo>
                  <a:pt x="2433918" y="3906371"/>
                </a:lnTo>
                <a:lnTo>
                  <a:pt x="0" y="2971800"/>
                </a:lnTo>
                <a:lnTo>
                  <a:pt x="1243853" y="0"/>
                </a:lnTo>
                <a:close/>
              </a:path>
            </a:pathLst>
          </a:custGeom>
          <a:solidFill>
            <a:srgbClr val="C8D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F74BC-3A5C-D7F3-6973-D4ABFEF47550}"/>
              </a:ext>
            </a:extLst>
          </p:cNvPr>
          <p:cNvSpPr>
            <a:spLocks noGrp="1"/>
          </p:cNvSpPr>
          <p:nvPr>
            <p:ph type="title"/>
          </p:nvPr>
        </p:nvSpPr>
        <p:spPr>
          <a:xfrm>
            <a:off x="998924" y="1652068"/>
            <a:ext cx="5584756" cy="1062256"/>
          </a:xfrm>
        </p:spPr>
        <p:txBody>
          <a:bodyPr>
            <a:noAutofit/>
          </a:bodyPr>
          <a:lstStyle/>
          <a:p>
            <a:pPr algn="r"/>
            <a:r>
              <a:rPr lang="en-US" sz="8800" dirty="0"/>
              <a:t>Present</a:t>
            </a:r>
          </a:p>
        </p:txBody>
      </p:sp>
      <p:sp>
        <p:nvSpPr>
          <p:cNvPr id="3" name="Content Placeholder 2">
            <a:extLst>
              <a:ext uri="{FF2B5EF4-FFF2-40B4-BE49-F238E27FC236}">
                <a16:creationId xmlns:a16="http://schemas.microsoft.com/office/drawing/2014/main" id="{A9F9CCA3-576D-9DBE-788D-4E4F335DAEEE}"/>
              </a:ext>
            </a:extLst>
          </p:cNvPr>
          <p:cNvSpPr>
            <a:spLocks noGrp="1"/>
          </p:cNvSpPr>
          <p:nvPr>
            <p:ph idx="1"/>
          </p:nvPr>
        </p:nvSpPr>
        <p:spPr/>
        <p:txBody>
          <a:bodyPr>
            <a:normAutofit fontScale="25000" lnSpcReduction="20000"/>
          </a:bodyPr>
          <a:lstStyle/>
          <a:p>
            <a:endParaRPr lang="en-US"/>
          </a:p>
        </p:txBody>
      </p:sp>
      <p:sp>
        <p:nvSpPr>
          <p:cNvPr id="4" name="Slide Number Placeholder 3">
            <a:extLst>
              <a:ext uri="{FF2B5EF4-FFF2-40B4-BE49-F238E27FC236}">
                <a16:creationId xmlns:a16="http://schemas.microsoft.com/office/drawing/2014/main" id="{19E23BE2-4379-E86F-2826-C21FF85957A0}"/>
              </a:ext>
            </a:extLst>
          </p:cNvPr>
          <p:cNvSpPr>
            <a:spLocks noGrp="1"/>
          </p:cNvSpPr>
          <p:nvPr>
            <p:ph type="sldNum" sz="quarter" idx="12"/>
          </p:nvPr>
        </p:nvSpPr>
        <p:spPr/>
        <p:txBody>
          <a:bodyPr/>
          <a:lstStyle/>
          <a:p>
            <a:fld id="{B9304382-F642-5846-B397-678ADB7FD52A}" type="slidenum">
              <a:rPr lang="en-US" smtClean="0"/>
              <a:t>9</a:t>
            </a:fld>
            <a:endParaRPr lang="en-US"/>
          </a:p>
        </p:txBody>
      </p:sp>
    </p:spTree>
    <p:extLst>
      <p:ext uri="{BB962C8B-B14F-4D97-AF65-F5344CB8AC3E}">
        <p14:creationId xmlns:p14="http://schemas.microsoft.com/office/powerpoint/2010/main" val="31780383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1785</TotalTime>
  <Words>1901</Words>
  <Application>Microsoft Macintosh PowerPoint</Application>
  <PresentationFormat>On-screen Show (4:3)</PresentationFormat>
  <Paragraphs>286</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Calibri Light</vt:lpstr>
      <vt:lpstr>Times New Roman</vt:lpstr>
      <vt:lpstr>Office Theme</vt:lpstr>
      <vt:lpstr>Chance Combinatorics The Theory that History Forgot</vt:lpstr>
      <vt:lpstr>The Project</vt:lpstr>
      <vt:lpstr>“How close were earlier ideas to modern probability theory?”</vt:lpstr>
      <vt:lpstr>“What conception of chance was used in the seventeenth century?”</vt:lpstr>
      <vt:lpstr>Summary</vt:lpstr>
      <vt:lpstr>Summary</vt:lpstr>
      <vt:lpstr>Who?</vt:lpstr>
      <vt:lpstr>Who?</vt:lpstr>
      <vt:lpstr>Present</vt:lpstr>
      <vt:lpstr> </vt:lpstr>
      <vt:lpstr>Frequencies and Chances can only be connected loosely</vt:lpstr>
      <vt:lpstr> </vt:lpstr>
      <vt:lpstr> </vt:lpstr>
      <vt:lpstr>Huygen’s completion</vt:lpstr>
      <vt:lpstr>Huygens’ proof</vt:lpstr>
      <vt:lpstr>Absent</vt:lpstr>
      <vt:lpstr>Summary</vt:lpstr>
      <vt:lpstr>Pepys’ problem as posed to Newton. One choice.</vt:lpstr>
      <vt:lpstr>The Modern Analysis</vt:lpstr>
      <vt:lpstr>Newton’s Reformulation. Three Wagers</vt:lpstr>
      <vt:lpstr>Newton’s Analysis</vt:lpstr>
      <vt:lpstr>Summary</vt:lpstr>
      <vt:lpstr>Jacob Bernoulli, Ars Conjectandi. 1713</vt:lpstr>
      <vt:lpstr>Extends Chances beyond Games</vt:lpstr>
      <vt:lpstr>Weak Law of Large Numbers Chances FROM Frequencies</vt:lpstr>
      <vt:lpstr>Probability becomes a fundamental quantity</vt:lpstr>
      <vt:lpstr>Conclusion</vt:lpstr>
      <vt:lpstr>“What conception of chance was used in the seventeenth Century?”</vt:lpstr>
      <vt:lpstr>Read </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Norton, John D</dc:creator>
  <cp:lastModifiedBy>Norton, John D</cp:lastModifiedBy>
  <cp:revision>131</cp:revision>
  <dcterms:created xsi:type="dcterms:W3CDTF">2023-10-10T18:11:20Z</dcterms:created>
  <dcterms:modified xsi:type="dcterms:W3CDTF">2023-10-24T22:36:03Z</dcterms:modified>
</cp:coreProperties>
</file>