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90" r:id="rId4"/>
    <p:sldId id="281" r:id="rId5"/>
    <p:sldId id="280" r:id="rId6"/>
    <p:sldId id="285" r:id="rId7"/>
    <p:sldId id="282" r:id="rId8"/>
    <p:sldId id="286" r:id="rId9"/>
    <p:sldId id="287" r:id="rId10"/>
    <p:sldId id="283" r:id="rId11"/>
    <p:sldId id="288" r:id="rId12"/>
    <p:sldId id="284" r:id="rId13"/>
    <p:sldId id="289" r:id="rId14"/>
    <p:sldId id="291" r:id="rId15"/>
    <p:sldId id="292" r:id="rId16"/>
    <p:sldId id="294" r:id="rId17"/>
    <p:sldId id="293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F8F29B-BF10-4DE7-ACB5-BDD02C38866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D4034B6-A9FE-4C56-B5F9-2D0D614426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tt.edu/~jknoxiii/cs134/syllabus.html" TargetMode="External"/><Relationship Id="rId2" Type="http://schemas.openxmlformats.org/officeDocument/2006/relationships/hyperlink" Target="http://www.pitt.edu/~jknoxiii/cs1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</a:t>
            </a:r>
            <a:r>
              <a:rPr lang="en-US" dirty="0" smtClean="0"/>
              <a:t>134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 Site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 &amp;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Overview &amp; Introduction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99931" y="6172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Spring 2016;  </a:t>
            </a:r>
            <a:r>
              <a:rPr lang="en-US" dirty="0" smtClean="0"/>
              <a:t>John Knox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5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first section on HTML &amp; CSS basics (</a:t>
            </a:r>
            <a:r>
              <a:rPr lang="en-US" dirty="0" err="1" smtClean="0"/>
              <a:t>ch</a:t>
            </a:r>
            <a:r>
              <a:rPr lang="en-US" dirty="0"/>
              <a:t> </a:t>
            </a:r>
            <a:r>
              <a:rPr lang="en-US" dirty="0" smtClean="0"/>
              <a:t>1-8), we’ll do in its entirety before the mid-term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chapters in the final three sections are meant to go in any order and we may not get to all of them.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can prioritize and focus on the topics that interest you most.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I’ll update the schedule based on feedback from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19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 can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Working with embedded media (audio &amp; video)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with fonts &amp; printing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Adding transitions &amp; animations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with JavaScript &amp; interactive forms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with jQuery libraries for fancy UI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Focusing more on design, user experience, &amp; web maintenance mechanics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Look at the book’s table of contents, and let me know what interests you in the questionnaire.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7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Grading:</a:t>
            </a:r>
          </a:p>
          <a:p>
            <a:pPr lvl="1"/>
            <a:r>
              <a:rPr lang="en-US" dirty="0" smtClean="0"/>
              <a:t>20% Mid-term</a:t>
            </a:r>
          </a:p>
          <a:p>
            <a:pPr lvl="2"/>
            <a:r>
              <a:rPr lang="en-US" dirty="0" smtClean="0"/>
              <a:t>mostly basics of HTML &amp; CSS</a:t>
            </a:r>
          </a:p>
          <a:p>
            <a:pPr lvl="1"/>
            <a:r>
              <a:rPr lang="en-US" dirty="0" smtClean="0"/>
              <a:t>40% Final exam</a:t>
            </a:r>
          </a:p>
          <a:p>
            <a:pPr lvl="2"/>
            <a:r>
              <a:rPr lang="en-US" dirty="0" smtClean="0"/>
              <a:t>Comprehensive</a:t>
            </a:r>
          </a:p>
          <a:p>
            <a:pPr lvl="1"/>
            <a:r>
              <a:rPr lang="en-US" dirty="0" smtClean="0"/>
              <a:t>20% Labs, Quizzes &amp; Classwork</a:t>
            </a:r>
          </a:p>
          <a:p>
            <a:pPr lvl="1"/>
            <a:r>
              <a:rPr lang="en-US" dirty="0" smtClean="0"/>
              <a:t>20% Final Project</a:t>
            </a:r>
          </a:p>
          <a:p>
            <a:pPr lvl="2"/>
            <a:r>
              <a:rPr lang="en-US" dirty="0" smtClean="0"/>
              <a:t>We’ll start after spring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99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 &amp;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lecture we will sometimes have lab assignments that you can work on in class.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will likely be similar to, but not the same as the exercises in the book (which have solutions you can study).</a:t>
            </a:r>
          </a:p>
          <a:p>
            <a:endParaRPr lang="en-US" dirty="0" smtClean="0"/>
          </a:p>
          <a:p>
            <a:r>
              <a:rPr lang="en-US" dirty="0" smtClean="0"/>
              <a:t>We will plan to use Box for collecting assignments, but may need to use USB drives in a pinch.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Assignments are due at the beginning of class on their due dates. Any extensions need to have a very good reason and be agreed to before the due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24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have three small quizzes to reinforce material and let you know what you need to study.</a:t>
            </a:r>
          </a:p>
          <a:p>
            <a:endParaRPr lang="en-US" dirty="0" smtClean="0"/>
          </a:p>
          <a:p>
            <a:r>
              <a:rPr lang="en-US" dirty="0" smtClean="0"/>
              <a:t>When we have them I will announce them at least a week ahead of time in class, and on the website.  I’ll also send out an e-mail.</a:t>
            </a:r>
          </a:p>
          <a:p>
            <a:endParaRPr lang="en-US" dirty="0" smtClean="0"/>
          </a:p>
          <a:p>
            <a:r>
              <a:rPr lang="en-US" dirty="0" smtClean="0"/>
              <a:t>Your lowest quiz score will be dropped, and you’ll be graded on your better two. If you miss a quiz, that will be the one dropped.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have two exams:</a:t>
            </a:r>
          </a:p>
          <a:p>
            <a:pPr lvl="1"/>
            <a:r>
              <a:rPr lang="en-US" dirty="0" smtClean="0"/>
              <a:t>Mid Term (before spring </a:t>
            </a:r>
            <a:r>
              <a:rPr lang="en-US" dirty="0"/>
              <a:t>b</a:t>
            </a:r>
            <a:r>
              <a:rPr lang="en-US" dirty="0" smtClean="0"/>
              <a:t>reak)</a:t>
            </a:r>
          </a:p>
          <a:p>
            <a:pPr lvl="2"/>
            <a:r>
              <a:rPr lang="en-US" dirty="0" smtClean="0"/>
              <a:t>This will definitely cover the core first section of the book, and may include topics we hit afterward.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Final Exam</a:t>
            </a:r>
          </a:p>
          <a:p>
            <a:pPr lvl="2"/>
            <a:r>
              <a:rPr lang="en-US" dirty="0" smtClean="0"/>
              <a:t>This will be comprehensive (covering the whole class), but the core we learned is essential for later topics anyway.  We’ll focus mostly on the newer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13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won’t be graded in this class, but is highly recommended.  </a:t>
            </a:r>
          </a:p>
          <a:p>
            <a:endParaRPr lang="en-US" dirty="0" smtClean="0"/>
          </a:p>
          <a:p>
            <a:r>
              <a:rPr lang="en-US" dirty="0" smtClean="0"/>
              <a:t>You are responsible for knowing what we go over in class and encouraged to make use of lab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74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Students must adhere to the university guidelines on academic integrity.</a:t>
            </a:r>
          </a:p>
          <a:p>
            <a:endParaRPr lang="en-US" dirty="0"/>
          </a:p>
          <a:p>
            <a:r>
              <a:rPr lang="en-US" dirty="0" smtClean="0"/>
              <a:t>Don’t cheat.  Don’t copy-paste large swathes of code in projects. Doing so, will result in a 0 score.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this class we do encourage the use of templates and collaboration, but clearly indicate when you use external resources, and be sure the bulk of the work is your own.  </a:t>
            </a:r>
          </a:p>
          <a:p>
            <a:endParaRPr lang="en-US" dirty="0"/>
          </a:p>
          <a:p>
            <a:r>
              <a:rPr lang="en-US" dirty="0" smtClean="0"/>
              <a:t>You’ll be responsible for knowing the theory in any case.</a:t>
            </a:r>
          </a:p>
        </p:txBody>
      </p:sp>
    </p:spTree>
    <p:extLst>
      <p:ext uri="{BB962C8B-B14F-4D97-AF65-F5344CB8AC3E}">
        <p14:creationId xmlns:p14="http://schemas.microsoft.com/office/powerpoint/2010/main" val="3936290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smtClean="0"/>
              <a:t>here, we will start with the basics of </a:t>
            </a:r>
            <a:r>
              <a:rPr lang="en-US" dirty="0" smtClean="0"/>
              <a:t>how the web works, and move on to HTML &amp; CSS.</a:t>
            </a:r>
          </a:p>
          <a:p>
            <a:endParaRPr lang="en-US" dirty="0" smtClean="0"/>
          </a:p>
          <a:p>
            <a:r>
              <a:rPr lang="en-US" dirty="0" smtClean="0"/>
              <a:t>I look forward to a great year together in this class!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5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 Knox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Staff member &amp; Instructor at </a:t>
            </a:r>
            <a:br>
              <a:rPr lang="en-US" dirty="0" smtClean="0"/>
            </a:br>
            <a:r>
              <a:rPr lang="en-US" dirty="0" smtClean="0"/>
              <a:t>University of Pittsburgh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addition to teaching, I develop and maintain databases and web applications at the School of Arts &amp; Sciences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First time teaching this course, but I’ve taught both earlier and later web design courses.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Name &amp; Major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did you pick this class?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74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134 is an intro web-design course.</a:t>
            </a:r>
          </a:p>
          <a:p>
            <a:endParaRPr lang="en-US" dirty="0" smtClean="0"/>
          </a:p>
          <a:p>
            <a:r>
              <a:rPr lang="en-US" dirty="0" smtClean="0"/>
              <a:t>We will learn:</a:t>
            </a:r>
          </a:p>
          <a:p>
            <a:pPr lvl="1"/>
            <a:r>
              <a:rPr lang="en-US" dirty="0" smtClean="0"/>
              <a:t>HTML5 &amp; CSS3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Basic web design (methods, and how things work)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Basics of client-side scripting with JavaScript &amp; jQuery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Website: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www.pitt.edu/~jknoxiii/cs134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Schedule, Notes, Labs will be updated</a:t>
            </a:r>
            <a:br>
              <a:rPr lang="en-US" dirty="0" smtClean="0"/>
            </a:br>
            <a:r>
              <a:rPr lang="en-US" dirty="0" smtClean="0"/>
              <a:t>and posted as we go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Useful resources and links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Check it regularly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Syllabus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52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SENSQ 5505, Mon &amp; Wed, 6:00 – 7:15 PM</a:t>
            </a:r>
          </a:p>
          <a:p>
            <a:endParaRPr lang="en-US" dirty="0"/>
          </a:p>
          <a:p>
            <a:r>
              <a:rPr lang="en-US" dirty="0" smtClean="0"/>
              <a:t>We’ll start with lecture and end with labs when we have them.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Office hours will be right after class each day in the classroom </a:t>
            </a:r>
          </a:p>
          <a:p>
            <a:pPr lvl="1"/>
            <a:r>
              <a:rPr lang="en-US" dirty="0" smtClean="0"/>
              <a:t>This will also allow us to extend labs if we want to.</a:t>
            </a:r>
          </a:p>
          <a:p>
            <a:pPr lvl="1"/>
            <a:r>
              <a:rPr lang="en-US" dirty="0" smtClean="0"/>
              <a:t>If you need me outside this period, please feel free to contact me. We might be able to meet in SENSQ 6148.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0158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We’ll be following the curriculum in the textbook: </a:t>
            </a:r>
          </a:p>
          <a:p>
            <a:r>
              <a:rPr lang="en-US" dirty="0" err="1" smtClean="0"/>
              <a:t>Murach’s</a:t>
            </a:r>
            <a:r>
              <a:rPr lang="en-US" dirty="0" smtClean="0"/>
              <a:t> HTML5 and CSS3 (3</a:t>
            </a:r>
            <a:r>
              <a:rPr lang="en-US" baseline="30000" dirty="0" smtClean="0"/>
              <a:t>rd</a:t>
            </a:r>
            <a:r>
              <a:rPr lang="en-US" dirty="0" smtClean="0"/>
              <a:t> Edition) </a:t>
            </a:r>
          </a:p>
          <a:p>
            <a:r>
              <a:rPr lang="en-US" dirty="0" smtClean="0"/>
              <a:t>Four main sections:</a:t>
            </a:r>
          </a:p>
          <a:p>
            <a:pPr lvl="1"/>
            <a:r>
              <a:rPr lang="en-US" dirty="0" smtClean="0"/>
              <a:t>HTML5 &amp; CSS3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More advanced HTML &amp; CSS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JavaScript &amp; jQuery for non-coders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Web Design &amp; Maintenance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3429000"/>
            <a:ext cx="24765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class does: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Provides basic, marketable skills enough to be able to create a simple, static website at a professional level by hand.</a:t>
            </a:r>
          </a:p>
          <a:p>
            <a:pPr lvl="1"/>
            <a:r>
              <a:rPr lang="en-US" dirty="0" smtClean="0"/>
              <a:t>Company informational homepage</a:t>
            </a:r>
          </a:p>
          <a:p>
            <a:pPr lvl="1"/>
            <a:r>
              <a:rPr lang="en-US" dirty="0" smtClean="0"/>
              <a:t>Personal website / resume / portfolio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Allow you to make sites look good on various screen sizes and on mobile devices.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Teaches you some basic coding skills to make sites that are interactive on the client-side (in the browser).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2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class doesn’t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Simply have you create a website with a drag-and-drop WYSIWYG editor or content management system (Dreamweaver, MS Word, or </a:t>
            </a:r>
            <a:r>
              <a:rPr lang="en-US" dirty="0" err="1" smtClean="0"/>
              <a:t>Wordpress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Teach you to make web applications that interact on the server-side or databases. (e.g. </a:t>
            </a:r>
            <a:r>
              <a:rPr lang="en-US" dirty="0" err="1" smtClean="0"/>
              <a:t>eCommerce</a:t>
            </a:r>
            <a:r>
              <a:rPr lang="en-US" dirty="0"/>
              <a:t> </a:t>
            </a:r>
            <a:r>
              <a:rPr lang="en-US" dirty="0" smtClean="0"/>
              <a:t>sites, forums, etc.)  </a:t>
            </a:r>
          </a:p>
          <a:p>
            <a:pPr lvl="1"/>
            <a:r>
              <a:rPr lang="en-US" dirty="0" smtClean="0"/>
              <a:t>For a more code-centric course try CS 334.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Journalism, graphic design, or particularly content focused. We will learn the structure and patterns, you can fill that structure with what interests </a:t>
            </a:r>
            <a:r>
              <a:rPr lang="en-US" i="1" dirty="0" smtClean="0"/>
              <a:t>you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48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210</TotalTime>
  <Words>536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Georgia</vt:lpstr>
      <vt:lpstr>Trebuchet MS</vt:lpstr>
      <vt:lpstr>Wingdings 2</vt:lpstr>
      <vt:lpstr>Urban</vt:lpstr>
      <vt:lpstr>CS 134 Web Site Design &amp; Development</vt:lpstr>
      <vt:lpstr>About Me</vt:lpstr>
      <vt:lpstr>How about you?</vt:lpstr>
      <vt:lpstr>About the Class</vt:lpstr>
      <vt:lpstr>About the Class</vt:lpstr>
      <vt:lpstr>Class Structure:</vt:lpstr>
      <vt:lpstr>Class Format</vt:lpstr>
      <vt:lpstr>What the class does:</vt:lpstr>
      <vt:lpstr>What this class doesn’t do:</vt:lpstr>
      <vt:lpstr>Class Topics</vt:lpstr>
      <vt:lpstr>Topics we can focus on:</vt:lpstr>
      <vt:lpstr>Grading Structure</vt:lpstr>
      <vt:lpstr>Labs &amp; Assignments</vt:lpstr>
      <vt:lpstr>Quizzes</vt:lpstr>
      <vt:lpstr>Exams</vt:lpstr>
      <vt:lpstr>Attendance</vt:lpstr>
      <vt:lpstr>Academic Integrity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334 Intermediate Web Design &amp; Development</dc:title>
  <dc:creator>John Knox</dc:creator>
  <cp:lastModifiedBy>Knox III, John H</cp:lastModifiedBy>
  <cp:revision>25</cp:revision>
  <dcterms:created xsi:type="dcterms:W3CDTF">2012-08-29T11:39:40Z</dcterms:created>
  <dcterms:modified xsi:type="dcterms:W3CDTF">2016-01-06T21:59:37Z</dcterms:modified>
</cp:coreProperties>
</file>