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8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6"/>
    <p:restoredTop sz="95092"/>
  </p:normalViewPr>
  <p:slideViewPr>
    <p:cSldViewPr snapToGrid="0" snapToObjects="1">
      <p:cViewPr>
        <p:scale>
          <a:sx n="110" d="100"/>
          <a:sy n="110" d="100"/>
        </p:scale>
        <p:origin x="11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8803-CD6A-B444-BD75-EE20B47AA7D5}" type="datetimeFigureOut">
              <a:rPr lang="en-US" smtClean="0"/>
              <a:t>10/22/17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87816-7608-A34B-BA67-3A1557D4CE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9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7816-7608-A34B-BA67-3A1557D4CE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1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0"/>
              <a:ext cx="12208934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solidFill>
              <a:schemeClr val="bg1"/>
            </a:solidFill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solidFill>
            <a:schemeClr val="bg1"/>
          </a:solidFill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36" y="0"/>
              <a:ext cx="11952674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solidFill>
              <a:schemeClr val="bg1"/>
            </a:solidFill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4.png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4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dirty="0" err="1" smtClean="0"/>
              <a:t>Moneyball</a:t>
            </a:r>
            <a:r>
              <a:rPr lang="en-US" sz="3800" dirty="0" smtClean="0"/>
              <a:t> 2.0: Winning in Sports With Data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Spring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941"/>
            <a:ext cx="2153142" cy="21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Bias-Variance tradeoff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US" dirty="0" smtClean="0"/>
                  <a:t>Model complexity and the Occam’s razor principle can be further explored with the bias-variance tradeoff for a model</a:t>
                </a:r>
              </a:p>
              <a:p>
                <a:pPr algn="just"/>
                <a:r>
                  <a:rPr lang="en-US" dirty="0" smtClean="0"/>
                  <a:t>Let’s consider a regression model and its evaluation through the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mean squared error (MSE)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sSup>
                          <m:sSupPr>
                            <m:ctrlPr>
                              <a:rPr lang="bg-BG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>
                  <a:solidFill>
                    <a:srgbClr val="00B050"/>
                  </a:solidFill>
                </a:endParaRPr>
              </a:p>
              <a:p>
                <a:pPr algn="just"/>
                <a:r>
                  <a:rPr lang="en-US" dirty="0" smtClean="0">
                    <a:solidFill>
                      <a:schemeClr val="tx1"/>
                    </a:solidFill>
                  </a:rPr>
                  <a:t>There are two elements that contribute to this error (apart from the inherent noise in the problem itself)</a:t>
                </a:r>
              </a:p>
              <a:p>
                <a:pPr lvl="1" algn="just"/>
                <a:r>
                  <a:rPr lang="en-US" dirty="0" smtClean="0">
                    <a:solidFill>
                      <a:schemeClr val="accent4"/>
                    </a:solidFill>
                  </a:rPr>
                  <a:t>Model bias </a:t>
                </a:r>
              </a:p>
              <a:p>
                <a:pPr lvl="1" algn="just"/>
                <a:r>
                  <a:rPr lang="en-US" dirty="0" smtClean="0">
                    <a:solidFill>
                      <a:srgbClr val="0070C0"/>
                    </a:solidFill>
                  </a:rPr>
                  <a:t>Model variance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3" t="-3303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391656" y="5212080"/>
                <a:ext cx="29889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𝑀𝑆𝐸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𝑏𝑖𝑎𝑠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𝑣𝑎𝑟𝑖𝑎𝑛𝑐𝑒</m:t>
                    </m:r>
                  </m:oMath>
                </a14:m>
                <a:r>
                  <a:rPr lang="en-US" dirty="0" smtClean="0"/>
                  <a:t> +</a:t>
                </a:r>
                <a:r>
                  <a:rPr lang="el-GR" dirty="0" smtClean="0"/>
                  <a:t> ε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56" y="5212080"/>
                <a:ext cx="298896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857" t="-146667" r="-1837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47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Bias-Variance 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If we want to minimize MSE, we need to minimize both bias and variance</a:t>
            </a:r>
          </a:p>
          <a:p>
            <a:pPr lvl="1"/>
            <a:r>
              <a:rPr lang="en-US" dirty="0" smtClean="0"/>
              <a:t>However, when bias gets smaller, variance increases and vice versa</a:t>
            </a:r>
          </a:p>
          <a:p>
            <a:r>
              <a:rPr lang="en-US" dirty="0" smtClean="0"/>
              <a:t>A model that is </a:t>
            </a:r>
            <a:r>
              <a:rPr lang="en-US" dirty="0" err="1" smtClean="0"/>
              <a:t>underfitted</a:t>
            </a:r>
            <a:r>
              <a:rPr lang="en-US" dirty="0" smtClean="0"/>
              <a:t> has high bias</a:t>
            </a:r>
          </a:p>
          <a:p>
            <a:pPr lvl="1"/>
            <a:r>
              <a:rPr lang="en-US" dirty="0" smtClean="0"/>
              <a:t>Misses relevant relations between the independent variables and the response variable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Bias is reduced by increasing model complexity</a:t>
            </a:r>
          </a:p>
          <a:p>
            <a:r>
              <a:rPr lang="en-US" dirty="0" smtClean="0"/>
              <a:t>A model that is </a:t>
            </a:r>
            <a:r>
              <a:rPr lang="en-US" dirty="0" err="1" smtClean="0"/>
              <a:t>overfitted</a:t>
            </a:r>
            <a:r>
              <a:rPr lang="en-US" dirty="0" smtClean="0"/>
              <a:t> has high variance</a:t>
            </a:r>
          </a:p>
          <a:p>
            <a:pPr lvl="1"/>
            <a:r>
              <a:rPr lang="en-US" dirty="0" smtClean="0"/>
              <a:t>The model captures the noise in the training data instead of the trend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Variance is reduced by decreasing model complexity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Bias-Variance Tradeoff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63" y="2679192"/>
            <a:ext cx="5257695" cy="33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 avoid overfitting and pick the </a:t>
            </a:r>
            <a:r>
              <a:rPr lang="en-US" i="1" dirty="0" smtClean="0">
                <a:solidFill>
                  <a:schemeClr val="tx1"/>
                </a:solidFill>
              </a:rPr>
              <a:t>best</a:t>
            </a:r>
            <a:r>
              <a:rPr lang="en-US" dirty="0" smtClean="0">
                <a:solidFill>
                  <a:schemeClr val="tx1"/>
                </a:solidFill>
              </a:rPr>
              <a:t> possible model we need three sets:</a:t>
            </a:r>
          </a:p>
          <a:p>
            <a:pPr lvl="1" algn="just"/>
            <a:r>
              <a:rPr lang="en-US" dirty="0" smtClean="0">
                <a:solidFill>
                  <a:schemeClr val="accent4"/>
                </a:solidFill>
              </a:rPr>
              <a:t>Training set</a:t>
            </a:r>
            <a:r>
              <a:rPr lang="en-US" dirty="0" smtClean="0">
                <a:solidFill>
                  <a:schemeClr val="tx1"/>
                </a:solidFill>
              </a:rPr>
              <a:t>: Identify the weights of different regression models by minimizing the (squared) error on the training set</a:t>
            </a:r>
          </a:p>
          <a:p>
            <a:pPr lvl="2" algn="just"/>
            <a:r>
              <a:rPr lang="en-US" dirty="0" smtClean="0">
                <a:solidFill>
                  <a:schemeClr val="tx1"/>
                </a:solidFill>
              </a:rPr>
              <a:t>Different regression models can include linear-vs-polynomial regression, different set of features etc.</a:t>
            </a:r>
          </a:p>
          <a:p>
            <a:pPr lvl="1" algn="just"/>
            <a:r>
              <a:rPr lang="en-US" dirty="0" smtClean="0">
                <a:solidFill>
                  <a:schemeClr val="accent5"/>
                </a:solidFill>
              </a:rPr>
              <a:t>Validation set</a:t>
            </a:r>
            <a:r>
              <a:rPr lang="en-US" dirty="0" smtClean="0">
                <a:solidFill>
                  <a:schemeClr val="tx1"/>
                </a:solidFill>
              </a:rPr>
              <a:t>: Evaluate the performance of the different regression models identified from the training set and pick the best</a:t>
            </a:r>
          </a:p>
          <a:p>
            <a:pPr lvl="1" algn="just"/>
            <a:r>
              <a:rPr lang="en-US" dirty="0" smtClean="0">
                <a:solidFill>
                  <a:schemeClr val="accent6"/>
                </a:solidFill>
              </a:rPr>
              <a:t>Test set</a:t>
            </a:r>
            <a:r>
              <a:rPr lang="en-US" dirty="0" smtClean="0">
                <a:solidFill>
                  <a:schemeClr val="tx1"/>
                </a:solidFill>
              </a:rPr>
              <a:t>: Evaluate the performance of the model chosen from the validation set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this is the expected performance for the model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45336" y="2798064"/>
            <a:ext cx="1591056" cy="122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Training Set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313116" y="2569910"/>
            <a:ext cx="2648772" cy="1544890"/>
            <a:chOff x="3313116" y="2569910"/>
            <a:chExt cx="2648772" cy="1544890"/>
          </a:xfrm>
        </p:grpSpPr>
        <p:grpSp>
          <p:nvGrpSpPr>
            <p:cNvPr id="22" name="Group 21"/>
            <p:cNvGrpSpPr/>
            <p:nvPr/>
          </p:nvGrpSpPr>
          <p:grpSpPr>
            <a:xfrm>
              <a:off x="3313116" y="3026664"/>
              <a:ext cx="2648772" cy="996696"/>
              <a:chOff x="3313116" y="3026664"/>
              <a:chExt cx="2648772" cy="996696"/>
            </a:xfrm>
          </p:grpSpPr>
          <p:sp>
            <p:nvSpPr>
              <p:cNvPr id="5" name="Right Arrow 4"/>
              <p:cNvSpPr/>
              <p:nvPr/>
            </p:nvSpPr>
            <p:spPr>
              <a:xfrm>
                <a:off x="3313116" y="3168396"/>
                <a:ext cx="978408" cy="484632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Double Brace 5"/>
              <p:cNvSpPr/>
              <p:nvPr/>
            </p:nvSpPr>
            <p:spPr>
              <a:xfrm>
                <a:off x="4608576" y="3026664"/>
                <a:ext cx="1353312" cy="996696"/>
              </a:xfrm>
              <a:prstGeom prst="brace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074920" y="2914471"/>
              <a:ext cx="4555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/>
                <a:t>1</a:t>
              </a:r>
            </a:p>
            <a:p>
              <a:r>
                <a:rPr lang="en-US" dirty="0" smtClean="0"/>
                <a:t>M</a:t>
              </a:r>
              <a:r>
                <a:rPr lang="en-US" baseline="-25000" dirty="0" smtClean="0"/>
                <a:t>2</a:t>
              </a:r>
            </a:p>
            <a:p>
              <a:r>
                <a:rPr lang="is-IS" dirty="0" smtClean="0"/>
                <a:t>…</a:t>
              </a:r>
            </a:p>
            <a:p>
              <a:r>
                <a:rPr lang="is-IS" dirty="0" smtClean="0"/>
                <a:t>M</a:t>
              </a:r>
              <a:r>
                <a:rPr lang="is-IS" baseline="-25000" dirty="0" smtClean="0"/>
                <a:t>n</a:t>
              </a:r>
              <a:endParaRPr lang="en-US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2507" y="2569910"/>
              <a:ext cx="705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Learn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" name="Right Arrow 9"/>
          <p:cNvSpPr/>
          <p:nvPr/>
        </p:nvSpPr>
        <p:spPr>
          <a:xfrm>
            <a:off x="6151557" y="3272319"/>
            <a:ext cx="978408" cy="484632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97249" y="2889504"/>
            <a:ext cx="1591056" cy="122529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Validation Set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9055590" y="2577290"/>
            <a:ext cx="1654707" cy="1122011"/>
            <a:chOff x="9055590" y="2577290"/>
            <a:chExt cx="1654707" cy="1122011"/>
          </a:xfrm>
        </p:grpSpPr>
        <p:sp>
          <p:nvSpPr>
            <p:cNvPr id="12" name="Double Brace 11"/>
            <p:cNvSpPr/>
            <p:nvPr/>
          </p:nvSpPr>
          <p:spPr>
            <a:xfrm>
              <a:off x="10131552" y="3267684"/>
              <a:ext cx="457200" cy="339561"/>
            </a:xfrm>
            <a:prstGeom prst="bracePair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33178" y="3252798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/>
                <a:t>o</a:t>
              </a:r>
              <a:endParaRPr lang="en-US" dirty="0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9055590" y="3214669"/>
              <a:ext cx="978408" cy="484632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47560" y="2577290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Choose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09216" y="4535425"/>
            <a:ext cx="8405351" cy="1225296"/>
            <a:chOff x="2109216" y="4535425"/>
            <a:chExt cx="8405351" cy="1225296"/>
          </a:xfrm>
        </p:grpSpPr>
        <p:sp>
          <p:nvSpPr>
            <p:cNvPr id="16" name="Double Brace 15"/>
            <p:cNvSpPr/>
            <p:nvPr/>
          </p:nvSpPr>
          <p:spPr>
            <a:xfrm>
              <a:off x="2109216" y="4978293"/>
              <a:ext cx="457200" cy="339561"/>
            </a:xfrm>
            <a:prstGeom prst="bracePair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10842" y="4963407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/>
                <a:t>o</a:t>
              </a:r>
              <a:endParaRPr lang="en-US" dirty="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2852247" y="4905757"/>
              <a:ext cx="978408" cy="484632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46901" y="4535425"/>
              <a:ext cx="1591056" cy="12252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Test Set</a:t>
              </a:r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5854203" y="4963407"/>
              <a:ext cx="978408" cy="484632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33165" y="4978293"/>
              <a:ext cx="3481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Evaluate out-of-sample performance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In order to avoid overfitting we can slightly alter the optimization problem we have to solve for training the model</a:t>
            </a:r>
          </a:p>
          <a:p>
            <a:pPr lvl="1" algn="just"/>
            <a:r>
              <a:rPr lang="en-US" dirty="0" smtClean="0"/>
              <a:t>Implicitly constraint the values that the model parameters can take</a:t>
            </a:r>
          </a:p>
          <a:p>
            <a:pPr algn="just"/>
            <a:r>
              <a:rPr lang="en-US" dirty="0" smtClean="0">
                <a:solidFill>
                  <a:schemeClr val="accent6"/>
                </a:solidFill>
              </a:rPr>
              <a:t>Key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/>
                </a:solidFill>
              </a:rPr>
              <a:t>idea</a:t>
            </a:r>
            <a:r>
              <a:rPr lang="en-US" dirty="0" smtClean="0"/>
              <a:t>: Penalize overly complicated answers 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Extreme curves/models typically require extreme values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susceptible to high variance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79392" y="5096937"/>
                <a:ext cx="3073790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l-GR" b="1" i="1" smtClean="0">
                                  <a:latin typeface="Cambria Math" charset="0"/>
                                </a:rPr>
                                <m:t>𝜶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is-IS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b="1" i="1">
                                      <a:latin typeface="Cambria Math" charset="0"/>
                                    </a:rPr>
                                    <m:t>𝜶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𝑻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𝒊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l-GR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𝜶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392" y="5096937"/>
                <a:ext cx="3073790" cy="7789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702552" y="5230368"/>
            <a:ext cx="3062953" cy="530352"/>
            <a:chOff x="6702552" y="5230368"/>
            <a:chExt cx="3062953" cy="530352"/>
          </a:xfrm>
        </p:grpSpPr>
        <p:sp>
          <p:nvSpPr>
            <p:cNvPr id="5" name="Oval 4"/>
            <p:cNvSpPr/>
            <p:nvPr/>
          </p:nvSpPr>
          <p:spPr>
            <a:xfrm>
              <a:off x="6702552" y="5230368"/>
              <a:ext cx="639793" cy="5303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19331" y="5301736"/>
              <a:ext cx="1946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Regularization term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2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The regularization term can take different forms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97096" y="3927635"/>
                <a:ext cx="3378554" cy="577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uk-UA" i="1" smtClean="0">
                              <a:latin typeface="Cambria Math" charset="0"/>
                            </a:rPr>
                          </m:ctrlPr>
                        </m:mPr>
                        <m:m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l-GR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𝜶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uk-UA" b="1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l-GR" b="1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𝜶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𝑅𝑖𝑑𝑔𝑒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𝑟𝑒𝑔𝑟𝑒𝑠𝑠𝑖𝑜𝑛</m:t>
                            </m:r>
                          </m:e>
                        </m:mr>
                        <m:m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l-GR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𝜶</m:t>
                                </m:r>
                              </m:e>
                            </m:d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uk-UA" b="1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l-GR" b="1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𝜶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𝐿𝑎𝑠𝑠𝑜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𝑟𝑒𝑔𝑟𝑒𝑠𝑠𝑖𝑜𝑛</m:t>
                            </m:r>
                          </m:e>
                        </m:mr>
                      </m:m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096" y="3927635"/>
                <a:ext cx="3378554" cy="5775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7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 obtained depends on the</a:t>
            </a:r>
            <a:r>
              <a:rPr lang="el-GR" dirty="0"/>
              <a:t> </a:t>
            </a:r>
            <a:r>
              <a:rPr lang="en-US" dirty="0">
                <a:solidFill>
                  <a:schemeClr val="accent5"/>
                </a:solidFill>
              </a:rPr>
              <a:t>shrinkage parameter </a:t>
            </a:r>
            <a:r>
              <a:rPr lang="el-GR" dirty="0">
                <a:solidFill>
                  <a:schemeClr val="accent5"/>
                </a:solidFill>
              </a:rPr>
              <a:t>λ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λ </a:t>
            </a:r>
            <a:r>
              <a:rPr lang="en-US" dirty="0">
                <a:solidFill>
                  <a:schemeClr val="tx1"/>
                </a:solidFill>
              </a:rPr>
              <a:t>controls the size of the coefficients, i.e., the amount of regularization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Reducing </a:t>
            </a:r>
            <a:r>
              <a:rPr lang="el-GR" dirty="0">
                <a:solidFill>
                  <a:schemeClr val="tx1"/>
                </a:solidFill>
              </a:rPr>
              <a:t>λ </a:t>
            </a:r>
            <a:r>
              <a:rPr lang="en-US" dirty="0">
                <a:solidFill>
                  <a:schemeClr val="tx1"/>
                </a:solidFill>
              </a:rPr>
              <a:t>leads to solutions closer to the least squares (</a:t>
            </a:r>
            <a:r>
              <a:rPr lang="el-GR" dirty="0">
                <a:solidFill>
                  <a:schemeClr val="tx1"/>
                </a:solidFill>
              </a:rPr>
              <a:t>λ=0)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Increasing </a:t>
            </a:r>
            <a:r>
              <a:rPr lang="el-GR" dirty="0">
                <a:solidFill>
                  <a:schemeClr val="tx1"/>
                </a:solidFill>
              </a:rPr>
              <a:t>λ </a:t>
            </a:r>
            <a:r>
              <a:rPr lang="en-US" dirty="0">
                <a:solidFill>
                  <a:schemeClr val="tx1"/>
                </a:solidFill>
              </a:rPr>
              <a:t>will give us </a:t>
            </a:r>
            <a:r>
              <a:rPr lang="en-US" dirty="0" smtClean="0">
                <a:solidFill>
                  <a:schemeClr val="tx1"/>
                </a:solidFill>
              </a:rPr>
              <a:t>an </a:t>
            </a:r>
            <a:r>
              <a:rPr lang="en-US" dirty="0">
                <a:solidFill>
                  <a:schemeClr val="tx1"/>
                </a:solidFill>
              </a:rPr>
              <a:t>intercept only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How to choose </a:t>
            </a:r>
            <a:r>
              <a:rPr lang="el-GR" dirty="0" smtClean="0">
                <a:solidFill>
                  <a:schemeClr val="tx1"/>
                </a:solidFill>
              </a:rPr>
              <a:t>λ</a:t>
            </a:r>
            <a:r>
              <a:rPr lang="en-US" dirty="0" smtClean="0">
                <a:solidFill>
                  <a:schemeClr val="tx1"/>
                </a:solidFill>
              </a:rPr>
              <a:t>?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 a validation set!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Very similar to ridge regression but with subtle and important differences</a:t>
            </a:r>
          </a:p>
          <a:p>
            <a:pPr lvl="1" algn="just"/>
            <a:r>
              <a:rPr lang="en-US" dirty="0" smtClean="0"/>
              <a:t>The optimization problem is not linear anymore</a:t>
            </a:r>
          </a:p>
          <a:p>
            <a:pPr algn="just"/>
            <a:r>
              <a:rPr lang="en-US" dirty="0" smtClean="0"/>
              <a:t>Ridge regression forced the square of the coefficients to be less tan a fixed value</a:t>
            </a:r>
          </a:p>
          <a:p>
            <a:pPr lvl="1" algn="just"/>
            <a:r>
              <a:rPr lang="en-US" dirty="0" smtClean="0"/>
              <a:t>This shrinks the size of the coefficients but does not set any of them exactly equal to 0</a:t>
            </a:r>
          </a:p>
          <a:p>
            <a:pPr algn="just"/>
            <a:r>
              <a:rPr lang="en-US" dirty="0" smtClean="0"/>
              <a:t>Lasso forces the sum of the absolute values of the coefficients to be less than a fixed value</a:t>
            </a:r>
          </a:p>
          <a:p>
            <a:pPr lvl="1" algn="just"/>
            <a:r>
              <a:rPr lang="en-US" dirty="0" smtClean="0"/>
              <a:t>This forces some of the coefficients to be equal to 0 </a:t>
            </a:r>
            <a:r>
              <a:rPr lang="en-US" dirty="0" smtClean="0">
                <a:sym typeface="Wingdings"/>
              </a:rPr>
              <a:t> essentially this chooses a simpler model that does not include these features  </a:t>
            </a:r>
            <a:endParaRPr lang="en-US" dirty="0" smtClean="0"/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Regularized Plus-Minus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61462" y="3610228"/>
                <a:ext cx="4763291" cy="778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latin typeface="Cambria Math" charset="0"/>
                                </a:rPr>
                                <m:t>𝒂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is-IS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20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(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5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𝑃𝑗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10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𝑃𝑗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</m:nary>
                              <m:sSup>
                                <m:sSupPr>
                                  <m:ctrlPr>
                                    <a:rPr lang="en-US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b="1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l-GR" b="1" i="1" smtClean="0">
                              <a:latin typeface="Cambria Math" charset="0"/>
                            </a:rPr>
                            <m:t>𝝀</m:t>
                          </m:r>
                          <m:nary>
                            <m:naryPr>
                              <m:chr m:val="∑"/>
                              <m:ctrlPr>
                                <a:rPr lang="is-IS" b="1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18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fun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462" y="3610228"/>
                <a:ext cx="4763291" cy="77880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19" y="2488557"/>
            <a:ext cx="1795484" cy="3635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23706" y="4204365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λ</a:t>
            </a:r>
            <a:r>
              <a:rPr lang="en-US" b="1" dirty="0" smtClean="0">
                <a:solidFill>
                  <a:srgbClr val="FF0000"/>
                </a:solidFill>
              </a:rPr>
              <a:t>=2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When learning a model we have a set of data (</a:t>
            </a:r>
            <a:r>
              <a:rPr lang="en-US" dirty="0" smtClean="0">
                <a:solidFill>
                  <a:schemeClr val="accent5"/>
                </a:solidFill>
              </a:rPr>
              <a:t>training set</a:t>
            </a:r>
            <a:r>
              <a:rPr lang="en-US" dirty="0" smtClean="0"/>
              <a:t>) that we use to </a:t>
            </a:r>
            <a:r>
              <a:rPr lang="en-US" dirty="0" smtClean="0">
                <a:solidFill>
                  <a:schemeClr val="accent4"/>
                </a:solidFill>
              </a:rPr>
              <a:t>learn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chemeClr val="accent4"/>
                </a:solidFill>
              </a:rPr>
              <a:t>model parameters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rgbClr val="00B050"/>
                </a:solidFill>
              </a:rPr>
              <a:t>evaluation</a:t>
            </a:r>
            <a:r>
              <a:rPr lang="en-US" dirty="0" smtClean="0">
                <a:solidFill>
                  <a:schemeClr val="tx1"/>
                </a:solidFill>
              </a:rPr>
              <a:t> of the </a:t>
            </a:r>
            <a:r>
              <a:rPr lang="en-US" dirty="0" smtClean="0">
                <a:solidFill>
                  <a:srgbClr val="00B050"/>
                </a:solidFill>
              </a:rPr>
              <a:t>model</a:t>
            </a:r>
            <a:r>
              <a:rPr lang="en-US" dirty="0" smtClean="0">
                <a:solidFill>
                  <a:schemeClr val="tx1"/>
                </a:solidFill>
              </a:rPr>
              <a:t> needs to happen </a:t>
            </a:r>
            <a:r>
              <a:rPr lang="en-US" dirty="0" smtClean="0">
                <a:solidFill>
                  <a:srgbClr val="00B050"/>
                </a:solidFill>
              </a:rPr>
              <a:t>out-of-sample</a:t>
            </a:r>
            <a:r>
              <a:rPr lang="en-US" dirty="0" smtClean="0">
                <a:solidFill>
                  <a:schemeClr val="tx1"/>
                </a:solidFill>
              </a:rPr>
              <a:t>, i.e., on a different set that was not used for learning model parameters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One of the </a:t>
            </a:r>
            <a:r>
              <a:rPr lang="en-US" dirty="0" smtClean="0">
                <a:solidFill>
                  <a:srgbClr val="FF0000"/>
                </a:solidFill>
              </a:rPr>
              <a:t>most common problems </a:t>
            </a:r>
            <a:r>
              <a:rPr lang="en-US" dirty="0" smtClean="0">
                <a:solidFill>
                  <a:schemeClr val="tx1"/>
                </a:solidFill>
              </a:rPr>
              <a:t>during training is </a:t>
            </a:r>
            <a:r>
              <a:rPr lang="en-US" dirty="0" smtClean="0">
                <a:solidFill>
                  <a:srgbClr val="FF0000"/>
                </a:solidFill>
              </a:rPr>
              <a:t>tying</a:t>
            </a:r>
            <a:r>
              <a:rPr lang="en-US" dirty="0" smtClean="0">
                <a:solidFill>
                  <a:schemeClr val="tx1"/>
                </a:solidFill>
              </a:rPr>
              <a:t> the </a:t>
            </a:r>
            <a:r>
              <a:rPr lang="en-US" dirty="0" smtClean="0">
                <a:solidFill>
                  <a:srgbClr val="FF0000"/>
                </a:solidFill>
              </a:rPr>
              <a:t>model</a:t>
            </a:r>
            <a:r>
              <a:rPr lang="en-US" dirty="0" smtClean="0">
                <a:solidFill>
                  <a:schemeClr val="tx1"/>
                </a:solidFill>
              </a:rPr>
              <a:t> to the </a:t>
            </a:r>
            <a:r>
              <a:rPr lang="en-US" dirty="0" smtClean="0">
                <a:solidFill>
                  <a:srgbClr val="FF0000"/>
                </a:solidFill>
              </a:rPr>
              <a:t>training set</a:t>
            </a:r>
            <a:r>
              <a:rPr lang="en-US" dirty="0">
                <a:solidFill>
                  <a:srgbClr val="FF0000"/>
                </a:solidFill>
              </a:rPr>
              <a:t>	</a:t>
            </a:r>
            <a:endParaRPr lang="en-US" dirty="0" smtClean="0">
              <a:solidFill>
                <a:srgbClr val="FF0000"/>
              </a:solidFill>
            </a:endParaRPr>
          </a:p>
          <a:p>
            <a:pPr lvl="1" algn="just"/>
            <a:r>
              <a:rPr lang="en-US" b="1" u="sng" dirty="0" smtClean="0">
                <a:solidFill>
                  <a:srgbClr val="7030A0"/>
                </a:solidFill>
              </a:rPr>
              <a:t>Overfitting</a:t>
            </a:r>
            <a:endParaRPr lang="en-US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49C117F-F390-437B-ADB0-57E87EFF34F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A7EF42F8-2417-49A6-95CE-DE9503B0AA6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AC6F623B-2003-4AED-B02F-541A150EC1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CD11837A-4F3D-419F-ACE2-E80B1EA2846F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B9411D1A-7E2C-4A36-BE32-BF7A8E130723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20742BC3-654B-4E41-9A6A-73A42E47763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="" xmlns:a16="http://schemas.microsoft.com/office/drawing/2014/main" id="{BC004D7F-4B2C-49DD-84E7-6685948CA6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E4929BB6-2614-469C-B2DC-14288A41EE2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0F9303EB-6869-4D98-89A4-11F721A73C2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B0B2CEAC-0FA7-40BF-AFDC-86D21BF94F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CFC5E682-2A3D-4D7E-A460-0164698D2CB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8343B0D-4B8E-48D5-940C-60507FF4371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EE67EC5-3FEB-443B-8CD7-446D2BBA8D9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8045" y="354118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D98D9C15-E7B4-462B-9B16-D45AA97C11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4662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973" y="1125139"/>
            <a:ext cx="2893787" cy="4430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267" y="1041401"/>
            <a:ext cx="6528018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262626"/>
                </a:solidFill>
              </a:rPr>
              <a:t>Regularized Team Ratings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295402" y="3760256"/>
            <a:ext cx="5682946" cy="2115611"/>
          </a:xfrm>
        </p:spPr>
        <p:txBody>
          <a:bodyPr>
            <a:normAutofit/>
          </a:bodyPr>
          <a:lstStyle/>
          <a:p>
            <a:r>
              <a:rPr lang="en-US" dirty="0" smtClean="0"/>
              <a:t>NFL 2016 ratings</a:t>
            </a:r>
          </a:p>
          <a:p>
            <a:r>
              <a:rPr lang="en-US" dirty="0" smtClean="0"/>
              <a:t>Ridge regression shrinks team ratings</a:t>
            </a:r>
          </a:p>
          <a:p>
            <a:pPr algn="just"/>
            <a:r>
              <a:rPr lang="en-US" dirty="0" smtClean="0"/>
              <a:t>Particularly the ratings with </a:t>
            </a:r>
            <a:r>
              <a:rPr lang="en-US" i="1" dirty="0" smtClean="0"/>
              <a:t>extreme </a:t>
            </a:r>
            <a:r>
              <a:rPr lang="en-US" dirty="0" smtClean="0"/>
              <a:t>absolute values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4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438" y="1556633"/>
            <a:ext cx="5600218" cy="37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8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Event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Many times the operation of a system can be abstracted to a series of discrete events taking place with some </a:t>
            </a:r>
            <a:r>
              <a:rPr lang="en-US" dirty="0" smtClean="0"/>
              <a:t>probability</a:t>
            </a:r>
          </a:p>
          <a:p>
            <a:pPr lvl="1" algn="just"/>
            <a:r>
              <a:rPr lang="en-US" dirty="0" smtClean="0"/>
              <a:t>Special case of Monte Carlo simulations</a:t>
            </a:r>
            <a:endParaRPr lang="en-US" dirty="0" smtClean="0"/>
          </a:p>
          <a:p>
            <a:pPr algn="just"/>
            <a:r>
              <a:rPr lang="en-US" dirty="0" smtClean="0"/>
              <a:t>Each event </a:t>
            </a:r>
            <a:r>
              <a:rPr lang="en-US" dirty="0" smtClean="0">
                <a:solidFill>
                  <a:schemeClr val="accent4"/>
                </a:solidFill>
              </a:rPr>
              <a:t>changes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chemeClr val="accent5"/>
                </a:solidFill>
              </a:rPr>
              <a:t>state of the system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The dependencies of these events can be overly complicated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formal treatment might not be possible</a:t>
            </a:r>
            <a:endParaRPr lang="en-US" dirty="0" smtClean="0">
              <a:solidFill>
                <a:schemeClr val="tx1"/>
              </a:solidFill>
            </a:endParaRPr>
          </a:p>
          <a:p>
            <a:pPr lvl="1" algn="just"/>
            <a:r>
              <a:rPr lang="en-US" dirty="0" smtClean="0"/>
              <a:t>However, these discrete events can be </a:t>
            </a:r>
            <a:r>
              <a:rPr lang="en-US" dirty="0" smtClean="0">
                <a:solidFill>
                  <a:srgbClr val="FF0000"/>
                </a:solidFill>
              </a:rPr>
              <a:t>simulated </a:t>
            </a:r>
            <a:r>
              <a:rPr lang="en-US" dirty="0" smtClean="0">
                <a:solidFill>
                  <a:schemeClr val="tx1"/>
                </a:solidFill>
              </a:rPr>
              <a:t>several times in order to obtain an estimation of state probabilities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Event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 </a:t>
            </a:r>
            <a:r>
              <a:rPr lang="en-US" dirty="0">
                <a:solidFill>
                  <a:schemeClr val="accent1"/>
                </a:solidFill>
              </a:rPr>
              <a:t>sports tournament </a:t>
            </a:r>
            <a:r>
              <a:rPr lang="en-US" dirty="0"/>
              <a:t>is a </a:t>
            </a:r>
            <a:r>
              <a:rPr lang="en-US" dirty="0">
                <a:solidFill>
                  <a:srgbClr val="7030A0"/>
                </a:solidFill>
              </a:rPr>
              <a:t>series of matchups</a:t>
            </a:r>
          </a:p>
          <a:p>
            <a:pPr algn="just"/>
            <a:r>
              <a:rPr lang="en-US" dirty="0"/>
              <a:t>The outcome of each matchup is associated with a given </a:t>
            </a:r>
            <a:r>
              <a:rPr lang="en-US" dirty="0" smtClean="0"/>
              <a:t>probability</a:t>
            </a:r>
          </a:p>
          <a:p>
            <a:pPr algn="just"/>
            <a:r>
              <a:rPr lang="en-US" dirty="0" smtClean="0"/>
              <a:t>The “state of the league” (e.g., who gets into the playoffs, who gets a buy week in the playoffs, who gets the championship etc.) could be estimated probabilistically by combining the probabilities of individual matchups</a:t>
            </a:r>
          </a:p>
          <a:p>
            <a:pPr lvl="1" algn="just"/>
            <a:r>
              <a:rPr lang="en-US" dirty="0" smtClean="0"/>
              <a:t>Tedious</a:t>
            </a:r>
          </a:p>
          <a:p>
            <a:pPr lvl="1" algn="just"/>
            <a:r>
              <a:rPr lang="en-US" dirty="0" smtClean="0"/>
              <a:t>Solution: discrete event simulation (DES)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Event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smallest unit of a DES is the event</a:t>
            </a:r>
          </a:p>
          <a:p>
            <a:r>
              <a:rPr lang="en-US" dirty="0" smtClean="0"/>
              <a:t>In the case of a tournament this event correspond to a matchup</a:t>
            </a:r>
          </a:p>
          <a:p>
            <a:pPr lvl="1"/>
            <a:r>
              <a:rPr lang="en-US" dirty="0" smtClean="0"/>
              <a:t>Building block for the DES is to simulate a single event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4"/>
                </a:solidFill>
              </a:rPr>
              <a:t>single event </a:t>
            </a:r>
            <a:r>
              <a:rPr lang="en-US" dirty="0" smtClean="0"/>
              <a:t>simulation resembles a </a:t>
            </a:r>
            <a:r>
              <a:rPr lang="en-US" dirty="0" smtClean="0">
                <a:solidFill>
                  <a:srgbClr val="00B0F0"/>
                </a:solidFill>
              </a:rPr>
              <a:t>coin flip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Biased</a:t>
            </a:r>
            <a:r>
              <a:rPr lang="en-US" dirty="0" smtClean="0"/>
              <a:t> coin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Event Simulation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34" y="2509520"/>
            <a:ext cx="1208598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02" y="2509520"/>
            <a:ext cx="1335237" cy="1464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2480" y="2594709"/>
            <a:ext cx="2224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Spurs rating: +6.4</a:t>
            </a:r>
          </a:p>
          <a:p>
            <a:r>
              <a:rPr lang="en-US" dirty="0" smtClean="0"/>
              <a:t>Warriors rating: + 11.2</a:t>
            </a:r>
          </a:p>
          <a:p>
            <a:r>
              <a:rPr lang="en-US" dirty="0" smtClean="0"/>
              <a:t>Home edge: 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9056" y="3470256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Projected point differential: 3+6.4-11.2= - 1.8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56640" y="274320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59386" y="3826749"/>
            <a:ext cx="35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Projected Spurs win probability</a:t>
            </a:r>
            <a:r>
              <a:rPr lang="en-US" smtClean="0"/>
              <a:t>: 43%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01165" y="4912360"/>
            <a:ext cx="5922310" cy="968772"/>
            <a:chOff x="2901165" y="4912360"/>
            <a:chExt cx="5922310" cy="968772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3048000" y="5100320"/>
              <a:ext cx="5628640" cy="304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048000" y="4947920"/>
              <a:ext cx="0" cy="3759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676640" y="4912360"/>
              <a:ext cx="0" cy="3759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01165" y="551180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29805" y="544576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88640" y="4573508"/>
            <a:ext cx="5516880" cy="724932"/>
            <a:chOff x="3088640" y="4573508"/>
            <a:chExt cx="5516880" cy="7249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577840" y="4922520"/>
              <a:ext cx="0" cy="37592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088640" y="5298440"/>
              <a:ext cx="2418080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618152" y="5288280"/>
              <a:ext cx="2987368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265872" y="4573508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0.43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2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Event Simulation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34" y="2509520"/>
            <a:ext cx="1208598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02" y="2509520"/>
            <a:ext cx="1335237" cy="1464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2480" y="2594709"/>
            <a:ext cx="2224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Spurs rating: +6.4</a:t>
            </a:r>
          </a:p>
          <a:p>
            <a:r>
              <a:rPr lang="en-US" dirty="0" smtClean="0"/>
              <a:t>Warriors rating: + 11.2</a:t>
            </a:r>
          </a:p>
          <a:p>
            <a:r>
              <a:rPr lang="en-US" dirty="0" smtClean="0"/>
              <a:t>Home edge: 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9056" y="3470256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Projected point differential: 3+6.4-11.2= - 1.8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56640" y="274320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59386" y="3826749"/>
            <a:ext cx="35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Projected Spurs win probability</a:t>
            </a:r>
            <a:r>
              <a:rPr lang="en-US" smtClean="0"/>
              <a:t>: 43%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01165" y="4912360"/>
            <a:ext cx="5922310" cy="968772"/>
            <a:chOff x="2901165" y="4912360"/>
            <a:chExt cx="5922310" cy="968772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3048000" y="5100320"/>
              <a:ext cx="5628640" cy="304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048000" y="4947920"/>
              <a:ext cx="0" cy="3759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676640" y="4912360"/>
              <a:ext cx="0" cy="3759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01165" y="551180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0</a:t>
              </a: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29805" y="544576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88640" y="4573508"/>
            <a:ext cx="5516880" cy="724932"/>
            <a:chOff x="3088640" y="4573508"/>
            <a:chExt cx="5516880" cy="7249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577840" y="4922520"/>
              <a:ext cx="0" cy="37592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088640" y="5298440"/>
              <a:ext cx="2418080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618152" y="5288280"/>
              <a:ext cx="2987368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265872" y="4573508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0.43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433602" y="3998576"/>
            <a:ext cx="3113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Imagine that you </a:t>
            </a:r>
            <a:r>
              <a:rPr lang="en-US" dirty="0" smtClean="0">
                <a:solidFill>
                  <a:schemeClr val="accent5"/>
                </a:solidFill>
              </a:rPr>
              <a:t>draw a line </a:t>
            </a:r>
          </a:p>
          <a:p>
            <a:pPr algn="ctr"/>
            <a:r>
              <a:rPr lang="en-US" dirty="0" smtClean="0"/>
              <a:t>intersecting the green line </a:t>
            </a:r>
          </a:p>
          <a:p>
            <a:pPr algn="ctr"/>
            <a:r>
              <a:rPr lang="en-US" dirty="0" smtClean="0"/>
              <a:t>vertically </a:t>
            </a:r>
            <a:r>
              <a:rPr lang="en-US" b="1" dirty="0" smtClean="0">
                <a:solidFill>
                  <a:srgbClr val="FF0000"/>
                </a:solidFill>
              </a:rPr>
              <a:t>with your eyes closed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30016" y="4517630"/>
            <a:ext cx="1069524" cy="770650"/>
            <a:chOff x="3630016" y="4517630"/>
            <a:chExt cx="1069524" cy="77065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185920" y="4912360"/>
              <a:ext cx="0" cy="375920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630016" y="4517630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Spurs win</a:t>
              </a: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41225" y="4517630"/>
            <a:ext cx="1338251" cy="770650"/>
            <a:chOff x="3516794" y="4517630"/>
            <a:chExt cx="1338251" cy="77065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185920" y="4912360"/>
              <a:ext cx="0" cy="3759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516794" y="4517630"/>
              <a:ext cx="1338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Warriors win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01220" y="5130800"/>
            <a:ext cx="236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Why with closed eyes?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6036" y="5800746"/>
            <a:ext cx="765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If you repeat this process 1,000 times how many times do you expect Spurs to win?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2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Event Simulation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647387" y="4895333"/>
            <a:ext cx="1869440" cy="105664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 probabilities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544320" y="2600961"/>
            <a:ext cx="7894320" cy="2294372"/>
            <a:chOff x="1544320" y="2822693"/>
            <a:chExt cx="9469120" cy="2072640"/>
          </a:xfrm>
        </p:grpSpPr>
        <p:sp>
          <p:nvSpPr>
            <p:cNvPr id="4" name="Rectangle 3"/>
            <p:cNvSpPr/>
            <p:nvPr/>
          </p:nvSpPr>
          <p:spPr>
            <a:xfrm>
              <a:off x="1544320" y="2822693"/>
              <a:ext cx="2926080" cy="1005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Simulate upcoming matchups</a:t>
              </a: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273040" y="2822693"/>
              <a:ext cx="2926080" cy="1005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Update standings, playoff pairings, etc.</a:t>
              </a:r>
              <a:endParaRPr lang="en-US" dirty="0"/>
            </a:p>
          </p:txBody>
        </p:sp>
        <p:cxnSp>
          <p:nvCxnSpPr>
            <p:cNvPr id="22" name="Elbow Connector 21"/>
            <p:cNvCxnSpPr>
              <a:stCxn id="6" idx="2"/>
            </p:cNvCxnSpPr>
            <p:nvPr/>
          </p:nvCxnSpPr>
          <p:spPr>
            <a:xfrm rot="5400000">
              <a:off x="4262120" y="2421373"/>
              <a:ext cx="1066800" cy="3881120"/>
            </a:xfrm>
            <a:prstGeom prst="bentConnector2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854960" y="3828533"/>
              <a:ext cx="0" cy="106680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576320" y="4454882"/>
              <a:ext cx="2185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Tournament not over?</a:t>
              </a:r>
              <a:endParaRPr lang="en-US"/>
            </a:p>
          </p:txBody>
        </p:sp>
        <p:cxnSp>
          <p:nvCxnSpPr>
            <p:cNvPr id="29" name="Straight Arrow Connector 28"/>
            <p:cNvCxnSpPr>
              <a:stCxn id="6" idx="3"/>
              <a:endCxn id="39" idx="1"/>
            </p:cNvCxnSpPr>
            <p:nvPr/>
          </p:nvCxnSpPr>
          <p:spPr>
            <a:xfrm>
              <a:off x="8199120" y="3325613"/>
              <a:ext cx="1899920" cy="41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199120" y="3026751"/>
              <a:ext cx="1754497" cy="278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Tournament over?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099040" y="2872600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Store results</a:t>
              </a:r>
              <a:endParaRPr lang="en-US" dirty="0"/>
            </a:p>
          </p:txBody>
        </p:sp>
      </p:grpSp>
      <p:cxnSp>
        <p:nvCxnSpPr>
          <p:cNvPr id="43" name="Elbow Connector 42"/>
          <p:cNvCxnSpPr/>
          <p:nvPr/>
        </p:nvCxnSpPr>
        <p:spPr>
          <a:xfrm rot="5400000">
            <a:off x="4145406" y="680846"/>
            <a:ext cx="1930149" cy="7945119"/>
          </a:xfrm>
          <a:prstGeom prst="bentConnector2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8343" y="5162585"/>
            <a:ext cx="348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simulations </a:t>
            </a:r>
            <a:r>
              <a:rPr lang="en-US" u="sng" dirty="0" smtClean="0"/>
              <a:t>not</a:t>
            </a:r>
            <a:r>
              <a:rPr lang="en-US" dirty="0" smtClean="0"/>
              <a:t> reached?</a:t>
            </a:r>
            <a:endParaRPr lang="en-US" dirty="0"/>
          </a:p>
        </p:txBody>
      </p:sp>
      <p:cxnSp>
        <p:nvCxnSpPr>
          <p:cNvPr id="49" name="Elbow Connector 48"/>
          <p:cNvCxnSpPr/>
          <p:nvPr/>
        </p:nvCxnSpPr>
        <p:spPr>
          <a:xfrm rot="5400000" flipH="1" flipV="1">
            <a:off x="110722" y="4205204"/>
            <a:ext cx="2460797" cy="406399"/>
          </a:xfrm>
          <a:prstGeom prst="bentConnector2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39" idx="3"/>
            <a:endCxn id="31" idx="0"/>
          </p:cNvCxnSpPr>
          <p:nvPr/>
        </p:nvCxnSpPr>
        <p:spPr>
          <a:xfrm>
            <a:off x="9438640" y="3162319"/>
            <a:ext cx="1143467" cy="1733014"/>
          </a:xfrm>
          <a:prstGeom prst="bentConnector2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63600" y="2529840"/>
            <a:ext cx="8666480" cy="3281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4" idx="3"/>
            <a:endCxn id="6" idx="1"/>
          </p:cNvCxnSpPr>
          <p:nvPr/>
        </p:nvCxnSpPr>
        <p:spPr>
          <a:xfrm>
            <a:off x="3983767" y="3157684"/>
            <a:ext cx="66915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Event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obtain the probability of each event? (i.e., for each matchup)</a:t>
            </a:r>
          </a:p>
          <a:p>
            <a:r>
              <a:rPr lang="en-US" dirty="0" smtClean="0"/>
              <a:t>We can use team ratings </a:t>
            </a:r>
          </a:p>
          <a:p>
            <a:pPr lvl="1"/>
            <a:r>
              <a:rPr lang="en-US" dirty="0" smtClean="0"/>
              <a:t>Team ratings provide an estimate for the final point difference between a matchup</a:t>
            </a:r>
          </a:p>
          <a:p>
            <a:pPr lvl="1"/>
            <a:r>
              <a:rPr lang="en-US" dirty="0" smtClean="0"/>
              <a:t>How to translate this to a probability?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/>
          <a:stretch/>
        </p:blipFill>
        <p:spPr>
          <a:xfrm>
            <a:off x="5963920" y="3931920"/>
            <a:ext cx="4668520" cy="22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Event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Hal Stern in his seminal work “On the Probability of Winning a Football Game” showed that the </a:t>
            </a:r>
            <a:r>
              <a:rPr lang="en-US" dirty="0" smtClean="0">
                <a:solidFill>
                  <a:schemeClr val="accent2"/>
                </a:solidFill>
              </a:rPr>
              <a:t>difference</a:t>
            </a:r>
            <a:r>
              <a:rPr lang="en-US" dirty="0" smtClean="0"/>
              <a:t> between the </a:t>
            </a:r>
            <a:r>
              <a:rPr lang="en-US" dirty="0" smtClean="0">
                <a:solidFill>
                  <a:srgbClr val="0070C0"/>
                </a:solidFill>
              </a:rPr>
              <a:t>final point margin </a:t>
            </a:r>
            <a:r>
              <a:rPr lang="en-US" dirty="0" smtClean="0"/>
              <a:t>of a game and the </a:t>
            </a:r>
            <a:r>
              <a:rPr lang="en-US" dirty="0" smtClean="0">
                <a:solidFill>
                  <a:schemeClr val="accent5"/>
                </a:solidFill>
              </a:rPr>
              <a:t>point spread </a:t>
            </a:r>
            <a:r>
              <a:rPr lang="en-US" dirty="0" smtClean="0"/>
              <a:t>follows a </a:t>
            </a:r>
            <a:r>
              <a:rPr lang="en-US" dirty="0" smtClean="0">
                <a:solidFill>
                  <a:schemeClr val="accent6"/>
                </a:solidFill>
              </a:rPr>
              <a:t>normal distribution with mean 0 and standard deviation of 13.86   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Stern’s study was focused on Vegas’ point spread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If one uses Vegas point spreads then can simply calculate the probability of the favorite (by p points) wins as: </a:t>
            </a:r>
            <a:endParaRPr lang="en-US" dirty="0">
              <a:solidFill>
                <a:schemeClr val="tx1"/>
              </a:solidFill>
            </a:endParaRPr>
          </a:p>
          <a:p>
            <a:pPr lvl="1" algn="just"/>
            <a:endParaRPr lang="en-US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34294" y="5186680"/>
                <a:ext cx="3323410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𝑓𝑎𝑣𝑜𝑟𝑖𝑡𝑒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𝑤𝑖𝑛𝑠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charset="0"/>
                            </a:rPr>
                            <m:t>Φ</m:t>
                          </m:r>
                          <m:r>
                            <a:rPr lang="en-US" b="0" i="0" smtClean="0">
                              <a:latin typeface="Cambria Math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p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13.85</m:t>
                              </m:r>
                            </m:den>
                          </m:f>
                          <m:r>
                            <a:rPr lang="en-US" b="0" i="0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294" y="5186680"/>
                <a:ext cx="3323410" cy="47436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756400" y="5100694"/>
            <a:ext cx="4693428" cy="646331"/>
            <a:chOff x="6756400" y="5100694"/>
            <a:chExt cx="4693428" cy="646331"/>
          </a:xfrm>
        </p:grpSpPr>
        <p:sp>
          <p:nvSpPr>
            <p:cNvPr id="5" name="Rectangle 4"/>
            <p:cNvSpPr/>
            <p:nvPr/>
          </p:nvSpPr>
          <p:spPr>
            <a:xfrm>
              <a:off x="6756400" y="5262880"/>
              <a:ext cx="233680" cy="30480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43520" y="5100694"/>
              <a:ext cx="3606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Cumulative Distribution Function for </a:t>
              </a:r>
            </a:p>
            <a:p>
              <a:pPr algn="ctr"/>
              <a:r>
                <a:rPr lang="en-US" dirty="0" smtClean="0">
                  <a:solidFill>
                    <a:schemeClr val="accent4"/>
                  </a:solidFill>
                </a:rPr>
                <a:t>the standard normal distributio</a:t>
              </a:r>
              <a:r>
                <a:rPr lang="en-US" dirty="0">
                  <a:solidFill>
                    <a:schemeClr val="accent4"/>
                  </a:solidFill>
                </a:rPr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48900" y="5841247"/>
                <a:ext cx="5109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𝐼𝑓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hr-HR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≤6 </m:t>
                      </m:r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𝑓𝑎𝑣𝑜𝑟𝑖𝑡𝑒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𝑤𝑖𝑛𝑠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0.5+0.03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900" y="5841247"/>
                <a:ext cx="510947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58" t="-143478" b="-17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7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When a model is over fitted it is not expected to perform well to new data</a:t>
            </a:r>
          </a:p>
          <a:p>
            <a:pPr lvl="1" algn="just"/>
            <a:r>
              <a:rPr lang="en-US" dirty="0" smtClean="0"/>
              <a:t>It is </a:t>
            </a:r>
            <a:r>
              <a:rPr lang="en-US" dirty="0" smtClean="0">
                <a:solidFill>
                  <a:schemeClr val="accent6"/>
                </a:solidFill>
              </a:rPr>
              <a:t>not generalizable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Overfitting occurs when the model chosen is too complex that ends up describing the noise in the data instead of the trend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E.g., too many parameters relative to the size of the training dataset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An over fitted model </a:t>
            </a:r>
            <a:r>
              <a:rPr lang="en-US" i="1" dirty="0" smtClean="0">
                <a:solidFill>
                  <a:schemeClr val="accent2"/>
                </a:solidFill>
              </a:rPr>
              <a:t>memorizes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the training instances and does not learn the general trend in them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Event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do not need to obtain Vegas’ spreads</a:t>
            </a:r>
          </a:p>
          <a:p>
            <a:pPr lvl="1"/>
            <a:r>
              <a:rPr lang="en-US" dirty="0" smtClean="0"/>
              <a:t>We can use our own </a:t>
            </a:r>
            <a:r>
              <a:rPr lang="en-US" dirty="0" smtClean="0">
                <a:solidFill>
                  <a:schemeClr val="accent2"/>
                </a:solidFill>
              </a:rPr>
              <a:t>regression-based rating method </a:t>
            </a:r>
          </a:p>
          <a:p>
            <a:pPr lvl="1"/>
            <a:r>
              <a:rPr lang="en-US" dirty="0" smtClean="0"/>
              <a:t>Will the </a:t>
            </a:r>
            <a:r>
              <a:rPr lang="en-US" dirty="0" smtClean="0">
                <a:solidFill>
                  <a:schemeClr val="accent6"/>
                </a:solidFill>
              </a:rPr>
              <a:t>difference between the point margin and our prediction follow N(0,13.86)</a:t>
            </a:r>
            <a:r>
              <a:rPr lang="en-US" dirty="0" smtClean="0"/>
              <a:t>? </a:t>
            </a:r>
          </a:p>
          <a:p>
            <a:pPr lvl="2"/>
            <a:r>
              <a:rPr lang="en-US" dirty="0" smtClean="0"/>
              <a:t>Most probably </a:t>
            </a:r>
            <a:r>
              <a:rPr lang="en-US" dirty="0" smtClean="0">
                <a:solidFill>
                  <a:schemeClr val="accent4"/>
                </a:solidFill>
              </a:rPr>
              <a:t>not </a:t>
            </a:r>
          </a:p>
          <a:p>
            <a:pPr lvl="2"/>
            <a:r>
              <a:rPr lang="en-US" dirty="0" smtClean="0"/>
              <a:t>But we can examine this on past data</a:t>
            </a:r>
          </a:p>
          <a:p>
            <a:pPr lvl="3"/>
            <a:r>
              <a:rPr lang="en-US" dirty="0" smtClean="0"/>
              <a:t>Most probably it will still be a normal distribution but with different variance</a:t>
            </a:r>
          </a:p>
        </p:txBody>
      </p:sp>
    </p:spTree>
    <p:extLst>
      <p:ext uri="{BB962C8B-B14F-4D97-AF65-F5344CB8AC3E}">
        <p14:creationId xmlns:p14="http://schemas.microsoft.com/office/powerpoint/2010/main" val="150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49C117F-F390-437B-ADB0-57E87EFF34F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EF42F8-2417-49A6-95CE-DE9503B0AA6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C6F623B-2003-4AED-B02F-541A150EC1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11837A-4F3D-419F-ACE2-E80B1EA2846F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9411D1A-7E2C-4A36-BE32-BF7A8E130723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0742BC3-654B-4E41-9A6A-73A42E47763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401732C-37EE-4B98-A709-9530173F3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54E48C8-2A00-4C54-BC9C-B18EE49E9C1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E0A0544-8F52-43F0-AC3E-DF683908B56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F4057D3-A680-4443-9E51-ED920A691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F6853A4-7B38-4FDE-B024-AE8BA71E738C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6ADF4DB-4290-4441-8F8E-04152FE60631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51" y="982131"/>
            <a:ext cx="4881499" cy="4893735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28" y="982132"/>
            <a:ext cx="4094017" cy="2823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262626"/>
                </a:solidFill>
              </a:rPr>
              <a:t>Discrete Event Simulation</a:t>
            </a:r>
          </a:p>
        </p:txBody>
      </p:sp>
    </p:spTree>
    <p:extLst>
      <p:ext uri="{BB962C8B-B14F-4D97-AF65-F5344CB8AC3E}">
        <p14:creationId xmlns:p14="http://schemas.microsoft.com/office/powerpoint/2010/main" val="321394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"/>
          <a:stretch/>
        </p:blipFill>
        <p:spPr>
          <a:xfrm>
            <a:off x="1295402" y="2446986"/>
            <a:ext cx="9601196" cy="3710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940" y="2728014"/>
            <a:ext cx="3148885" cy="31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/>
                  <a:t>In a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regression</a:t>
                </a:r>
                <a:r>
                  <a:rPr lang="en-US" dirty="0" smtClean="0"/>
                  <a:t> model the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complexity</a:t>
                </a:r>
                <a:r>
                  <a:rPr lang="en-US" dirty="0" smtClean="0"/>
                  <a:t> of the model is captured by the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number of parameters</a:t>
                </a:r>
              </a:p>
              <a:p>
                <a:pPr lvl="1" algn="just"/>
                <a:r>
                  <a:rPr lang="en-US" dirty="0" smtClean="0">
                    <a:solidFill>
                      <a:schemeClr val="tx1"/>
                    </a:solidFill>
                  </a:rPr>
                  <a:t>If there are n data points in the training set and n variables/parameters, then the fitted model line will go through each point in the training set</a:t>
                </a:r>
              </a:p>
              <a:p>
                <a:pPr lvl="1" algn="just"/>
                <a:r>
                  <a:rPr lang="en-US" dirty="0" smtClean="0">
                    <a:solidFill>
                      <a:schemeClr val="tx1"/>
                    </a:solidFill>
                  </a:rPr>
                  <a:t>Even if we only have one parameter, one could use polynomial regression to make the model more complex: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l-GR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𝜀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0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What is the relationship between number of Pro Bowl appearances for an NFL player?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20" y="3062120"/>
            <a:ext cx="7455408" cy="3165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" y="6012169"/>
            <a:ext cx="3222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4"/>
                </a:solidFill>
              </a:rPr>
              <a:t>Data</a:t>
            </a:r>
            <a:r>
              <a:rPr lang="en-US" sz="800" dirty="0"/>
              <a:t>: https://</a:t>
            </a:r>
            <a:r>
              <a:rPr lang="en-US" sz="800" dirty="0" err="1"/>
              <a:t>www.kaggle.com</a:t>
            </a:r>
            <a:r>
              <a:rPr lang="en-US" sz="800" dirty="0"/>
              <a:t>/</a:t>
            </a:r>
            <a:r>
              <a:rPr lang="en-US" sz="800" dirty="0" err="1"/>
              <a:t>ronaldjgrafjr</a:t>
            </a:r>
            <a:r>
              <a:rPr lang="en-US" sz="800" dirty="0"/>
              <a:t>/</a:t>
            </a:r>
            <a:r>
              <a:rPr lang="en-US" sz="800" dirty="0" err="1"/>
              <a:t>nfl</a:t>
            </a:r>
            <a:r>
              <a:rPr lang="en-US" sz="800" dirty="0"/>
              <a:t>-draft-outcomes/version/1</a:t>
            </a:r>
          </a:p>
        </p:txBody>
      </p:sp>
    </p:spTree>
    <p:extLst>
      <p:ext uri="{BB962C8B-B14F-4D97-AF65-F5344CB8AC3E}">
        <p14:creationId xmlns:p14="http://schemas.microsoft.com/office/powerpoint/2010/main" val="21323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20" y="996696"/>
            <a:ext cx="4911515" cy="2085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18" y="996696"/>
            <a:ext cx="4990778" cy="2119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663" y="3654678"/>
            <a:ext cx="5017889" cy="2130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420" y="3654678"/>
            <a:ext cx="4856345" cy="20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Underfitting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might face the opposite problem – </a:t>
            </a:r>
            <a:r>
              <a:rPr lang="en-US" dirty="0" err="1" smtClean="0">
                <a:solidFill>
                  <a:srgbClr val="C00000"/>
                </a:solidFill>
              </a:rPr>
              <a:t>underfitting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model is too simplistic to capture any useful information in the data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794" y="3438144"/>
            <a:ext cx="6164101" cy="26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6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Occam’s razor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When there are two explanations for an observation, the </a:t>
            </a:r>
            <a:r>
              <a:rPr lang="en-US" dirty="0" smtClean="0">
                <a:solidFill>
                  <a:schemeClr val="accent5"/>
                </a:solidFill>
              </a:rPr>
              <a:t>simpler</a:t>
            </a:r>
            <a:r>
              <a:rPr lang="en-US" dirty="0" smtClean="0"/>
              <a:t> is </a:t>
            </a:r>
            <a:r>
              <a:rPr lang="en-US" i="1" dirty="0" smtClean="0">
                <a:solidFill>
                  <a:schemeClr val="accent4"/>
                </a:solidFill>
              </a:rPr>
              <a:t>usually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better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In modeling this means that between two model hypothesis the simpler is preferable 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 more complex a model is the more </a:t>
            </a:r>
            <a:r>
              <a:rPr lang="en-US" dirty="0" smtClean="0">
                <a:solidFill>
                  <a:srgbClr val="00B050"/>
                </a:solidFill>
              </a:rPr>
              <a:t>probable</a:t>
            </a:r>
            <a:r>
              <a:rPr lang="en-US" dirty="0" smtClean="0">
                <a:solidFill>
                  <a:schemeClr val="tx1"/>
                </a:solidFill>
              </a:rPr>
              <a:t> it is not true, and,</a:t>
            </a:r>
          </a:p>
          <a:p>
            <a:pPr marL="457200" lvl="1" indent="0" algn="just">
              <a:buNone/>
            </a:pPr>
            <a:r>
              <a:rPr lang="en-US" dirty="0" smtClean="0">
                <a:solidFill>
                  <a:schemeClr val="tx1"/>
                </a:solidFill>
              </a:rPr>
              <a:t>thus we have overfitting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01" y="4087368"/>
            <a:ext cx="2812193" cy="2147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176" y="4695083"/>
            <a:ext cx="2640838" cy="14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31573</TotalTime>
  <Words>1541</Words>
  <Application>Microsoft Macintosh PowerPoint</Application>
  <PresentationFormat>Widescreen</PresentationFormat>
  <Paragraphs>174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Cambria Math</vt:lpstr>
      <vt:lpstr>Garamond</vt:lpstr>
      <vt:lpstr>Wingdings</vt:lpstr>
      <vt:lpstr>Arial</vt:lpstr>
      <vt:lpstr>Organic</vt:lpstr>
      <vt:lpstr>Moneyball 2.0: Winning in Sports With Data</vt:lpstr>
      <vt:lpstr>Overfitting</vt:lpstr>
      <vt:lpstr>Overfitting</vt:lpstr>
      <vt:lpstr>Overfitting</vt:lpstr>
      <vt:lpstr>Overfitting</vt:lpstr>
      <vt:lpstr>Overfitting</vt:lpstr>
      <vt:lpstr>PowerPoint Presentation</vt:lpstr>
      <vt:lpstr>Underfitting</vt:lpstr>
      <vt:lpstr>Occam’s razor</vt:lpstr>
      <vt:lpstr>Bias-Variance tradeoff </vt:lpstr>
      <vt:lpstr>Bias-Variance Tradeoff</vt:lpstr>
      <vt:lpstr>Bias-Variance Tradeoff </vt:lpstr>
      <vt:lpstr>Model Selection</vt:lpstr>
      <vt:lpstr>Model Selection</vt:lpstr>
      <vt:lpstr>Regularization</vt:lpstr>
      <vt:lpstr>Regularization</vt:lpstr>
      <vt:lpstr>Ridge Regression</vt:lpstr>
      <vt:lpstr>Lasso Regression</vt:lpstr>
      <vt:lpstr>Regularized Plus-Minus</vt:lpstr>
      <vt:lpstr>Regularized Team Ratings</vt:lpstr>
      <vt:lpstr>PowerPoint Presentation</vt:lpstr>
      <vt:lpstr>Discrete Event Simulation</vt:lpstr>
      <vt:lpstr>Discrete Event Simulation</vt:lpstr>
      <vt:lpstr>Discrete Event Simulation</vt:lpstr>
      <vt:lpstr>Discrete Event Simulation</vt:lpstr>
      <vt:lpstr>Discrete Event Simulation</vt:lpstr>
      <vt:lpstr>Discrete Event Simulation</vt:lpstr>
      <vt:lpstr>Discrete Event Simulations</vt:lpstr>
      <vt:lpstr>Discrete Event Simulations</vt:lpstr>
      <vt:lpstr>Discrete Event Simulations</vt:lpstr>
      <vt:lpstr>Discrete Event Simulation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the Chemistry of a Team</dc:title>
  <dc:creator>Pelechrinis, Konstantinos</dc:creator>
  <cp:lastModifiedBy>Pelechrinis, Konstantinos</cp:lastModifiedBy>
  <cp:revision>364</cp:revision>
  <dcterms:created xsi:type="dcterms:W3CDTF">2017-02-20T13:53:30Z</dcterms:created>
  <dcterms:modified xsi:type="dcterms:W3CDTF">2017-10-22T19:16:50Z</dcterms:modified>
</cp:coreProperties>
</file>