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73"/>
    <p:restoredTop sz="95146"/>
  </p:normalViewPr>
  <p:slideViewPr>
    <p:cSldViewPr snapToGrid="0" snapToObjects="1">
      <p:cViewPr>
        <p:scale>
          <a:sx n="180" d="100"/>
          <a:sy n="180" d="100"/>
        </p:scale>
        <p:origin x="16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8803-CD6A-B444-BD75-EE20B47AA7D5}" type="datetimeFigureOut">
              <a:rPr lang="en-US" smtClean="0"/>
              <a:t>11/2/17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87816-7608-A34B-BA67-3A1557D4CE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87816-7608-A34B-BA67-3A1557D4CE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1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934" y="0"/>
              <a:ext cx="12208934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solidFill>
              <a:schemeClr val="bg1"/>
            </a:solidFill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solidFill>
            <a:schemeClr val="bg1"/>
          </a:solidFill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11/2/17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36" y="0"/>
              <a:ext cx="11952674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solidFill>
              <a:schemeClr val="bg1"/>
            </a:solidFill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11/2/17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 err="1" smtClean="0"/>
              <a:t>Moneyball</a:t>
            </a:r>
            <a:r>
              <a:rPr lang="en-US" sz="3800" dirty="0" smtClean="0"/>
              <a:t> 2.0: Winning in Sports With Data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Spring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41"/>
            <a:ext cx="2153142" cy="211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values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NFL players are currently evaluated on the basis of how many yards per game they gain</a:t>
            </a:r>
          </a:p>
          <a:p>
            <a:pPr lvl="1" algn="just"/>
            <a:r>
              <a:rPr lang="en-US" dirty="0" smtClean="0"/>
              <a:t>This is good for winning in fantasy but not for winning the super bowl 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Elliott gains 11 yards on 3</a:t>
            </a:r>
            <a:r>
              <a:rPr lang="en-US" baseline="30000" dirty="0" smtClean="0">
                <a:solidFill>
                  <a:srgbClr val="FF0000"/>
                </a:solidFill>
              </a:rPr>
              <a:t>rd</a:t>
            </a:r>
            <a:r>
              <a:rPr lang="en-US" dirty="0" smtClean="0">
                <a:solidFill>
                  <a:srgbClr val="FF0000"/>
                </a:solidFill>
              </a:rPr>
              <a:t> and 15 </a:t>
            </a:r>
            <a:r>
              <a:rPr lang="en-US" b="1" dirty="0" smtClean="0"/>
              <a:t>&lt;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Bell gains 2 yards on 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 and 1</a:t>
            </a:r>
          </a:p>
          <a:p>
            <a:pPr lvl="1" algn="just"/>
            <a:r>
              <a:rPr lang="en-US" dirty="0" smtClean="0">
                <a:solidFill>
                  <a:srgbClr val="00B050"/>
                </a:solidFill>
              </a:rPr>
              <a:t>Elliot gains 10 yards on a 1</a:t>
            </a:r>
            <a:r>
              <a:rPr lang="en-US" baseline="30000" dirty="0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00B050"/>
                </a:solidFill>
              </a:rPr>
              <a:t> and 10 against Broncos 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Bell gains 10 yard on a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 and 10 against the Browns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Clearly using the total yards gained on the ground does not accurately capture the value of these plays</a:t>
            </a:r>
          </a:p>
          <a:p>
            <a:pPr lvl="1" algn="just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5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NFL point values per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can we assign to every </a:t>
            </a:r>
            <a:r>
              <a:rPr lang="en-US" i="1" dirty="0" smtClean="0"/>
              <a:t>situation</a:t>
            </a:r>
            <a:r>
              <a:rPr lang="en-US" dirty="0" smtClean="0"/>
              <a:t> a point value?</a:t>
            </a:r>
          </a:p>
          <a:p>
            <a:pPr algn="just"/>
            <a:r>
              <a:rPr lang="en-US" dirty="0" smtClean="0"/>
              <a:t>The term situation essentially describes the </a:t>
            </a:r>
            <a:r>
              <a:rPr lang="en-US" dirty="0" smtClean="0">
                <a:solidFill>
                  <a:schemeClr val="accent5"/>
                </a:solidFill>
              </a:rPr>
              <a:t>state of the game </a:t>
            </a:r>
            <a:r>
              <a:rPr lang="en-US" dirty="0" smtClean="0"/>
              <a:t>as defined by the tuple: &lt;</a:t>
            </a:r>
            <a:r>
              <a:rPr lang="en-US" dirty="0" err="1" smtClean="0">
                <a:solidFill>
                  <a:schemeClr val="accent4"/>
                </a:solidFill>
              </a:rPr>
              <a:t>yard_line</a:t>
            </a:r>
            <a:r>
              <a:rPr lang="en-US" dirty="0" smtClean="0">
                <a:solidFill>
                  <a:schemeClr val="accent4"/>
                </a:solidFill>
              </a:rPr>
              <a:t>, down, </a:t>
            </a:r>
            <a:r>
              <a:rPr lang="en-US" dirty="0" err="1" smtClean="0">
                <a:solidFill>
                  <a:schemeClr val="accent4"/>
                </a:solidFill>
              </a:rPr>
              <a:t>yards_to_go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time_left</a:t>
            </a:r>
            <a:r>
              <a:rPr lang="en-US" dirty="0" smtClean="0"/>
              <a:t>&gt;</a:t>
            </a:r>
          </a:p>
          <a:p>
            <a:pPr algn="just"/>
            <a:r>
              <a:rPr lang="en-US" dirty="0" smtClean="0"/>
              <a:t>Depending on the approach one takes to quantify the point value of a state, this value can take (slightly) different interpretations </a:t>
            </a:r>
          </a:p>
          <a:p>
            <a:pPr lvl="1" algn="just"/>
            <a:r>
              <a:rPr lang="en-US" dirty="0" smtClean="0"/>
              <a:t>Expected points scored for the team with ball possession in the next score</a:t>
            </a:r>
          </a:p>
          <a:p>
            <a:pPr lvl="1" algn="just"/>
            <a:r>
              <a:rPr lang="en-US" dirty="0" smtClean="0"/>
              <a:t>Expected number of points that the team with ball possession will outscore its opponents from that point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values per 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accent5"/>
                </a:solidFill>
              </a:rPr>
              <a:t>nflWAR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developed in conjunction with </a:t>
            </a:r>
            <a:r>
              <a:rPr lang="en-US" dirty="0" err="1" smtClean="0">
                <a:solidFill>
                  <a:schemeClr val="tx2"/>
                </a:solidFill>
              </a:rPr>
              <a:t>nflscrapR</a:t>
            </a:r>
            <a:r>
              <a:rPr lang="en-US" dirty="0" smtClean="0">
                <a:solidFill>
                  <a:schemeClr val="tx2"/>
                </a:solidFill>
              </a:rPr>
              <a:t> is an effort to assign a point value on its state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This point value provides the </a:t>
            </a:r>
            <a:r>
              <a:rPr lang="en-US" dirty="0" smtClean="0">
                <a:solidFill>
                  <a:srgbClr val="00B050"/>
                </a:solidFill>
              </a:rPr>
              <a:t>expected points for the team with ball possession of the next scoring play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One could check all the similar situations/states and obtain the average of these. 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What does similar mean? 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Are there enough data for this?</a:t>
            </a:r>
          </a:p>
        </p:txBody>
      </p:sp>
    </p:spTree>
    <p:extLst>
      <p:ext uri="{BB962C8B-B14F-4D97-AF65-F5344CB8AC3E}">
        <p14:creationId xmlns:p14="http://schemas.microsoft.com/office/powerpoint/2010/main" val="133898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values per play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62" y="2599956"/>
            <a:ext cx="5594520" cy="307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values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Can we model the expected number of points for the ball possession team from the next score using as independent variables the state of the game? </a:t>
            </a:r>
          </a:p>
          <a:p>
            <a:pPr algn="just"/>
            <a:r>
              <a:rPr lang="en-US" dirty="0" smtClean="0">
                <a:solidFill>
                  <a:schemeClr val="accent3"/>
                </a:solidFill>
              </a:rPr>
              <a:t>Linear regression </a:t>
            </a:r>
            <a:r>
              <a:rPr lang="en-US" dirty="0" smtClean="0"/>
              <a:t>(?)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What is the problem with using linear regression?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</a:rPr>
              <a:t>Scores</a:t>
            </a:r>
            <a:r>
              <a:rPr lang="en-US" dirty="0" smtClean="0"/>
              <a:t> in football are </a:t>
            </a:r>
            <a:r>
              <a:rPr lang="en-US" dirty="0" smtClean="0">
                <a:solidFill>
                  <a:srgbClr val="FF0000"/>
                </a:solidFill>
              </a:rPr>
              <a:t>not continuous!!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251" y="4143153"/>
                <a:ext cx="4134915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𝐷𝑜𝑤𝑛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𝑌𝑎𝑟𝑑𝑠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𝑔𝑜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51" y="4143153"/>
                <a:ext cx="4134915" cy="299569"/>
              </a:xfrm>
              <a:prstGeom prst="rect">
                <a:avLst/>
              </a:prstGeom>
              <a:blipFill rotWithShape="0">
                <a:blip r:embed="rId2"/>
                <a:stretch>
                  <a:fillRect l="-737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9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points values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first diagnostic check for a good linear regression model?</a:t>
            </a:r>
          </a:p>
          <a:p>
            <a:pPr lvl="1"/>
            <a:r>
              <a:rPr lang="en-US" dirty="0" smtClean="0"/>
              <a:t>Residuals follow a normal distribution with zero mean</a:t>
            </a:r>
          </a:p>
          <a:p>
            <a:pPr lvl="1"/>
            <a:r>
              <a:rPr lang="en-US" dirty="0" smtClean="0"/>
              <a:t>How does the residual plot look like for a linear regression for the next score?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78" y="3908477"/>
            <a:ext cx="3465080" cy="223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7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points value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We should treat the dependent variable as a categorical one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>
                <a:solidFill>
                  <a:schemeClr val="accent5"/>
                </a:solidFill>
              </a:rPr>
              <a:t>Multinomial logistic regression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Similar to linear logistic regression but the outcome variable is not binary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We have to choose a reference value for the dependent variable</a:t>
            </a:r>
          </a:p>
          <a:p>
            <a:pPr lvl="2" algn="just"/>
            <a:r>
              <a:rPr lang="en-US" dirty="0" smtClean="0">
                <a:solidFill>
                  <a:schemeClr val="tx1"/>
                </a:solidFill>
              </a:rPr>
              <a:t>No score (i.e., 0 points)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28706" y="3072809"/>
                <a:ext cx="25905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𝑌</m:t>
                      </m:r>
                      <m:r>
                        <a:rPr lang="en-US" b="0" i="1" smtClean="0">
                          <a:latin typeface="Cambria Math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7, 3, 2, −7, −3, −2, 0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706" y="3072809"/>
                <a:ext cx="2590517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141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0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points value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then have the following logit transformations: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expected points are then simply: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74289" y="3285460"/>
                <a:ext cx="3342582" cy="1384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i="1" smtClean="0">
                              <a:latin typeface="Cambria Math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charset="0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  <m:brk m:alnAt="7"/>
                                              </m:rPr>
                                              <a:rPr lang="en-US" b="0" i="0" smtClean="0">
                                                <a:latin typeface="Cambria Math" charset="0"/>
                                              </a:rPr>
                                              <m:t>P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charset="0"/>
                                              </a:rPr>
                                              <m:t>r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𝑌</m:t>
                                                </m:r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=7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1" i="1">
                                                    <a:latin typeface="Cambria Math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en-US" b="0" i="1" smtClean="0">
                                                <a:latin typeface="Cambria Math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charset="0"/>
                                              </a:rPr>
                                              <m:t>Pr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𝑌</m:t>
                                                </m:r>
                                                <m:r>
                                                  <a:rPr lang="en-US" i="1">
                                                    <a:latin typeface="Cambria Math" charset="0"/>
                                                  </a:rPr>
                                                  <m:t>=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charset="0"/>
                                                  </a:rPr>
                                                  <m:t>0</m:t>
                                                </m:r>
                                              </m:e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b="1" i="1">
                                                    <a:latin typeface="Cambria Math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n-US" b="1" i="1" smtClean="0">
                                <a:latin typeface="Cambria Math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 smtClean="0">
                                    <a:latin typeface="Cambria Math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charset="0"/>
                              </a:rPr>
                              <m:t>𝒙</m:t>
                            </m:r>
                          </m:e>
                        </m:m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i="1" smtClean="0">
                                    <a:latin typeface="Cambria Math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charset="0"/>
                                    </a:rPr>
                                    <m:t>…</m:t>
                                  </m:r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>
                                          <a:latin typeface="Cambria Math" charset="0"/>
                                        </a:rPr>
                                        <m:t>l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charset="0"/>
                                        </a:rPr>
                                        <m:t>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func>
                                                <m:funcPr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  <m:brk m:alnAt="7"/>
                                                    </m:rPr>
                                                    <a:rPr lang="en-US">
                                                      <a:latin typeface="Cambria Math" charset="0"/>
                                                    </a:rPr>
                                                    <m:t>P</m:t>
                                                  </m:r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 charset="0"/>
                                                    </a:rPr>
                                                    <m:t>r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𝑌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=</m:t>
                                                      </m:r>
                                                      <m:r>
                                                        <a:rPr lang="en-US" b="0" i="1" smtClean="0">
                                                          <a:latin typeface="Cambria Math" charset="0"/>
                                                        </a:rPr>
                                                        <m:t>−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7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1" i="1">
                                                          <a:latin typeface="Cambria Math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num>
                                            <m:den>
                                              <m:func>
                                                <m:funcPr>
                                                  <m:ctrlPr>
                                                    <a:rPr lang="en-US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>
                                                      <a:latin typeface="Cambria Math" charset="0"/>
                                                    </a:rPr>
                                                    <m:t>Pr</m:t>
                                                  </m:r>
                                                </m:fName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𝑌</m:t>
                                                      </m:r>
                                                      <m:r>
                                                        <a:rPr lang="en-US" i="1">
                                                          <a:latin typeface="Cambria Math" charset="0"/>
                                                        </a:rPr>
                                                        <m:t>=0</m:t>
                                                      </m:r>
                                                    </m:e>
                                                    <m:e>
                                                      <m:r>
                                                        <m:rPr>
                                                          <m:brk m:alnAt="7"/>
                                                        </m:rPr>
                                                        <a:rPr lang="en-US" b="1" i="1">
                                                          <a:latin typeface="Cambria Math" charset="0"/>
                                                        </a:rPr>
                                                        <m:t>𝒙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</m:func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latin typeface="Cambria Math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60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latin typeface="Cambria Math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6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289" y="3285460"/>
                <a:ext cx="3342582" cy="138429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8083" y="5162745"/>
                <a:ext cx="279756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𝑌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  <m:e>
                                  <m:r>
                                    <a:rPr lang="en-US" b="1" i="1" smtClean="0">
                                      <a:latin typeface="Cambria Math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𝑘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3" y="5162745"/>
                <a:ext cx="2797561" cy="672172"/>
              </a:xfrm>
              <a:prstGeom prst="rect">
                <a:avLst/>
              </a:prstGeom>
              <a:blipFill rotWithShape="0">
                <a:blip r:embed="rId3"/>
                <a:stretch>
                  <a:fillRect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74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NFL points value per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expected points calculated above simply gives us the expected number of points the possession team will get from the next score </a:t>
            </a:r>
          </a:p>
          <a:p>
            <a:pPr algn="just"/>
            <a:r>
              <a:rPr lang="en-US" dirty="0" smtClean="0"/>
              <a:t>We can use this information to provide a point value to a specific play</a:t>
            </a:r>
          </a:p>
          <a:p>
            <a:pPr lvl="1" algn="just"/>
            <a:r>
              <a:rPr lang="en-US" dirty="0" smtClean="0"/>
              <a:t>A specific play will change the state of the game </a:t>
            </a:r>
          </a:p>
          <a:p>
            <a:pPr lvl="1" algn="just"/>
            <a:r>
              <a:rPr lang="en-US" dirty="0" smtClean="0"/>
              <a:t>The  two different states will have different expected points</a:t>
            </a:r>
          </a:p>
          <a:p>
            <a:pPr lvl="1" algn="just"/>
            <a:r>
              <a:rPr lang="en-US" dirty="0" smtClean="0"/>
              <a:t>The difference between the expected points for each state is the </a:t>
            </a:r>
            <a:r>
              <a:rPr lang="en-US" dirty="0" smtClean="0">
                <a:solidFill>
                  <a:schemeClr val="accent5"/>
                </a:solidFill>
              </a:rPr>
              <a:t>expected points added </a:t>
            </a:r>
            <a:r>
              <a:rPr lang="en-US" dirty="0" smtClean="0"/>
              <a:t>by the </a:t>
            </a:r>
            <a:r>
              <a:rPr lang="en-US" dirty="0" smtClean="0">
                <a:solidFill>
                  <a:schemeClr val="accent5"/>
                </a:solidFill>
              </a:rPr>
              <a:t>play</a:t>
            </a:r>
            <a:endParaRPr lang="en-US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87702" y="5497033"/>
                <a:ext cx="3629520" cy="303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𝐸𝑃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𝑝𝑙𝑎𝑦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𝑝𝑙𝑎𝑦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+1)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𝑝𝑙𝑎𝑦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702" y="5497033"/>
                <a:ext cx="3629520" cy="303673"/>
              </a:xfrm>
              <a:prstGeom prst="rect">
                <a:avLst/>
              </a:prstGeom>
              <a:blipFill rotWithShape="0">
                <a:blip r:embed="rId2"/>
                <a:stretch>
                  <a:fillRect l="-840" r="-84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points value per play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At every point of the game a good approximation of the objective of a team is to maximize the expected number of points by which it beats its opponent from that point on</a:t>
            </a:r>
          </a:p>
          <a:p>
            <a:pPr lvl="1" algn="just"/>
            <a:r>
              <a:rPr lang="en-US" dirty="0" smtClean="0"/>
              <a:t>Of course towards the end of the game this approximation gets worse</a:t>
            </a:r>
          </a:p>
          <a:p>
            <a:pPr lvl="2" algn="just"/>
            <a:r>
              <a:rPr lang="en-US" dirty="0" smtClean="0"/>
              <a:t>E.g., a team down 2 points at the end of the game might have as goal to maximize the chance of reaching their field goal range</a:t>
            </a:r>
          </a:p>
          <a:p>
            <a:pPr lvl="1" algn="just"/>
            <a:r>
              <a:rPr lang="en-US" dirty="0" smtClean="0"/>
              <a:t>For the most of the game, an </a:t>
            </a:r>
            <a:r>
              <a:rPr lang="en-US" dirty="0" smtClean="0">
                <a:solidFill>
                  <a:schemeClr val="accent5"/>
                </a:solidFill>
              </a:rPr>
              <a:t>expected points margin maximizer </a:t>
            </a:r>
            <a:r>
              <a:rPr lang="en-US" dirty="0" smtClean="0"/>
              <a:t>will choose decisions that maximize a team’s chance of victory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4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all schedules are created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professional leagues in US do not follow a round-robin schedule</a:t>
            </a:r>
          </a:p>
          <a:p>
            <a:pPr lvl="1" algn="just"/>
            <a:r>
              <a:rPr lang="en-US" dirty="0" smtClean="0"/>
              <a:t>Not everyone plays with everyone else, or at least not the same amount of times</a:t>
            </a:r>
          </a:p>
          <a:p>
            <a:pPr algn="just"/>
            <a:r>
              <a:rPr lang="en-US" dirty="0" smtClean="0"/>
              <a:t>This creates schedules of uneven strength</a:t>
            </a:r>
          </a:p>
          <a:p>
            <a:pPr algn="just"/>
            <a:r>
              <a:rPr lang="en-US" dirty="0" smtClean="0"/>
              <a:t>How can one </a:t>
            </a:r>
            <a:r>
              <a:rPr lang="en-US" dirty="0" smtClean="0">
                <a:solidFill>
                  <a:schemeClr val="accent6"/>
                </a:solidFill>
              </a:rPr>
              <a:t>rank the strength of schedule </a:t>
            </a:r>
            <a:r>
              <a:rPr lang="en-US" dirty="0" smtClean="0"/>
              <a:t>for each team? </a:t>
            </a:r>
          </a:p>
          <a:p>
            <a:pPr lvl="1" algn="just"/>
            <a:r>
              <a:rPr lang="en-US" dirty="0" smtClean="0"/>
              <a:t>We can use team ratings! </a:t>
            </a:r>
          </a:p>
        </p:txBody>
      </p:sp>
    </p:spTree>
    <p:extLst>
      <p:ext uri="{BB962C8B-B14F-4D97-AF65-F5344CB8AC3E}">
        <p14:creationId xmlns:p14="http://schemas.microsoft.com/office/powerpoint/2010/main" val="13895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values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solidFill>
                  <a:srgbClr val="7030A0"/>
                </a:solidFill>
              </a:rPr>
              <a:t>Cabot, </a:t>
            </a:r>
            <a:r>
              <a:rPr lang="en-US" dirty="0" err="1" smtClean="0">
                <a:solidFill>
                  <a:srgbClr val="7030A0"/>
                </a:solidFill>
              </a:rPr>
              <a:t>Sagarin</a:t>
            </a:r>
            <a:r>
              <a:rPr lang="en-US" dirty="0" smtClean="0">
                <a:solidFill>
                  <a:srgbClr val="7030A0"/>
                </a:solidFill>
              </a:rPr>
              <a:t> and Winston</a:t>
            </a:r>
            <a:r>
              <a:rPr lang="en-US" dirty="0" smtClean="0"/>
              <a:t> (CSW) developed a model based on </a:t>
            </a:r>
            <a:r>
              <a:rPr lang="en-US" dirty="0" smtClean="0">
                <a:solidFill>
                  <a:schemeClr val="accent3"/>
                </a:solidFill>
              </a:rPr>
              <a:t>stochastic games</a:t>
            </a:r>
            <a:r>
              <a:rPr lang="en-US" dirty="0" smtClean="0"/>
              <a:t> that provides an </a:t>
            </a:r>
            <a:r>
              <a:rPr lang="en-US" dirty="0" smtClean="0">
                <a:solidFill>
                  <a:schemeClr val="accent1"/>
                </a:solidFill>
              </a:rPr>
              <a:t>expected points margin</a:t>
            </a:r>
            <a:r>
              <a:rPr lang="en-US" dirty="0" smtClean="0"/>
              <a:t> moving forward given the current state of the game</a:t>
            </a:r>
          </a:p>
          <a:p>
            <a:pPr lvl="1" algn="just"/>
            <a:r>
              <a:rPr lang="en-US" dirty="0" smtClean="0">
                <a:solidFill>
                  <a:schemeClr val="accent5"/>
                </a:solidFill>
              </a:rPr>
              <a:t>State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4"/>
                </a:solidFill>
              </a:rPr>
              <a:t>&lt;yard line, down, yards to go&gt;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Yards to go are limited up to 30 yards to go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CSW model requires to estimate the probability of gaining 6 yards at a first and 10 on our own 25 yard line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To avoid the problem of data sparsity CSW relied on </a:t>
            </a:r>
            <a:r>
              <a:rPr lang="en-US" dirty="0" smtClean="0">
                <a:solidFill>
                  <a:srgbClr val="FF0000"/>
                </a:solidFill>
              </a:rPr>
              <a:t>simulations</a:t>
            </a:r>
            <a:r>
              <a:rPr lang="en-US" dirty="0" smtClean="0">
                <a:solidFill>
                  <a:schemeClr val="tx1"/>
                </a:solidFill>
              </a:rPr>
              <a:t> from the </a:t>
            </a:r>
            <a:r>
              <a:rPr lang="en-US" dirty="0" smtClean="0">
                <a:solidFill>
                  <a:schemeClr val="accent6"/>
                </a:solidFill>
              </a:rPr>
              <a:t>Pro Quarterback </a:t>
            </a:r>
            <a:r>
              <a:rPr lang="en-US" dirty="0" smtClean="0">
                <a:solidFill>
                  <a:schemeClr val="tx1"/>
                </a:solidFill>
              </a:rPr>
              <a:t>game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NFL point value per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order to understand the idea behind the calculation of the CSW point values let’s examine a simplified game of football</a:t>
            </a:r>
          </a:p>
          <a:p>
            <a:pPr lvl="1" algn="just"/>
            <a:r>
              <a:rPr lang="en-US" dirty="0" smtClean="0"/>
              <a:t>7-yard field </a:t>
            </a:r>
          </a:p>
          <a:p>
            <a:pPr lvl="1" algn="just"/>
            <a:r>
              <a:rPr lang="en-US" dirty="0" smtClean="0"/>
              <a:t>One play to make a first down</a:t>
            </a:r>
          </a:p>
          <a:p>
            <a:pPr lvl="1" algn="just"/>
            <a:r>
              <a:rPr lang="en-US" dirty="0" smtClean="0"/>
              <a:t>One yard for first down </a:t>
            </a:r>
          </a:p>
          <a:p>
            <a:pPr lvl="1" algn="just"/>
            <a:r>
              <a:rPr lang="en-US" dirty="0" smtClean="0"/>
              <a:t>50% chance of gaining 1 yard and 50% chance of</a:t>
            </a:r>
          </a:p>
          <a:p>
            <a:pPr marL="457200" lvl="1" indent="0" algn="just">
              <a:buNone/>
            </a:pPr>
            <a:r>
              <a:rPr lang="en-US" dirty="0" smtClean="0"/>
              <a:t>gaining 0 yards</a:t>
            </a:r>
          </a:p>
          <a:p>
            <a:pPr lvl="1" algn="just"/>
            <a:r>
              <a:rPr lang="en-US" dirty="0" smtClean="0"/>
              <a:t>After a score we get 7 points and the opponent gets</a:t>
            </a:r>
          </a:p>
          <a:p>
            <a:pPr marL="457200" lvl="1" indent="0" algn="just">
              <a:buNone/>
            </a:pPr>
            <a:r>
              <a:rPr lang="en-US" dirty="0" smtClean="0"/>
              <a:t>the ball at their own 1-yard line</a:t>
            </a:r>
          </a:p>
          <a:p>
            <a:pPr algn="just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58" y="4216400"/>
            <a:ext cx="4512930" cy="198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NFL point value per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V(</a:t>
            </a:r>
            <a:r>
              <a:rPr lang="en-US" dirty="0" err="1" smtClean="0"/>
              <a:t>i</a:t>
            </a:r>
            <a:r>
              <a:rPr lang="en-US" dirty="0" smtClean="0"/>
              <a:t>): expected number of points by which our team should win an infinite game if we have the ball on yard line </a:t>
            </a:r>
            <a:r>
              <a:rPr lang="en-US" dirty="0" err="1" smtClean="0"/>
              <a:t>i</a:t>
            </a:r>
            <a:endParaRPr lang="en-US" dirty="0" smtClean="0"/>
          </a:p>
          <a:p>
            <a:pPr algn="just"/>
            <a:r>
              <a:rPr lang="en-US" dirty="0" smtClean="0"/>
              <a:t>We can use the following equations for getting the values V(</a:t>
            </a:r>
            <a:r>
              <a:rPr lang="en-US" dirty="0" err="1" smtClean="0"/>
              <a:t>i</a:t>
            </a:r>
            <a:r>
              <a:rPr lang="en-US" dirty="0" smtClean="0"/>
              <a:t>), for </a:t>
            </a:r>
            <a:r>
              <a:rPr lang="en-US" dirty="0" err="1" smtClean="0"/>
              <a:t>i</a:t>
            </a:r>
            <a:r>
              <a:rPr lang="en-US" dirty="0" smtClean="0"/>
              <a:t>∈ {1,2,3,4,5}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862" y="4216400"/>
            <a:ext cx="4140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NFL point value per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solve these equations and obtain:</a:t>
            </a:r>
          </a:p>
          <a:p>
            <a:pPr lvl="1"/>
            <a:r>
              <a:rPr lang="en-US" dirty="0" smtClean="0"/>
              <a:t>V(1) = -5.25, V(2) = -1.75, V(3) = 1.75, V(4) = 5.25 and V(5) = 8.75</a:t>
            </a:r>
          </a:p>
          <a:p>
            <a:pPr algn="just"/>
            <a:r>
              <a:rPr lang="en-US" dirty="0" smtClean="0"/>
              <a:t>The same process is followed for obtaining the values for the actual game of football </a:t>
            </a:r>
          </a:p>
          <a:p>
            <a:pPr lvl="1" algn="just"/>
            <a:r>
              <a:rPr lang="en-US" dirty="0" smtClean="0"/>
              <a:t>The transitions probabilities (i.e., the probability of going from state </a:t>
            </a:r>
            <a:r>
              <a:rPr lang="en-US" dirty="0" err="1" smtClean="0"/>
              <a:t>i</a:t>
            </a:r>
            <a:r>
              <a:rPr lang="en-US" dirty="0" smtClean="0"/>
              <a:t> to state j after a play) are calculated through simulations from a modified Pro Quarterback game to include kickoff return data and field goal accuracy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</a:t>
            </a:r>
            <a:r>
              <a:rPr lang="en-US" dirty="0" smtClean="0"/>
              <a:t>point values for opponent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idea behind expected points (added) takes care of the </a:t>
            </a:r>
            <a:r>
              <a:rPr lang="en-US" i="1" dirty="0" smtClean="0">
                <a:solidFill>
                  <a:schemeClr val="accent5"/>
                </a:solidFill>
              </a:rPr>
              <a:t>yardage inequality </a:t>
            </a:r>
            <a:r>
              <a:rPr lang="en-US" dirty="0" smtClean="0"/>
              <a:t>with regards to the situation</a:t>
            </a:r>
          </a:p>
          <a:p>
            <a:pPr algn="just"/>
            <a:r>
              <a:rPr lang="en-US" dirty="0" smtClean="0"/>
              <a:t>However, there is still a problem related with the </a:t>
            </a:r>
            <a:r>
              <a:rPr lang="en-US" dirty="0" smtClean="0">
                <a:solidFill>
                  <a:schemeClr val="accent4"/>
                </a:solidFill>
              </a:rPr>
              <a:t>opponent strength</a:t>
            </a:r>
          </a:p>
          <a:p>
            <a:pPr lvl="1" algn="just"/>
            <a:r>
              <a:rPr lang="en-US" dirty="0" smtClean="0"/>
              <a:t>10 rushing yards against team A is not necessarily the same as 10 rushing yards against team B</a:t>
            </a:r>
          </a:p>
          <a:p>
            <a:pPr algn="just"/>
            <a:r>
              <a:rPr lang="en-US" dirty="0" smtClean="0"/>
              <a:t>In order to tackle this problem we can </a:t>
            </a:r>
            <a:r>
              <a:rPr lang="en-US" dirty="0" smtClean="0">
                <a:solidFill>
                  <a:srgbClr val="FF0000"/>
                </a:solidFill>
              </a:rPr>
              <a:t>adjust</a:t>
            </a:r>
            <a:r>
              <a:rPr lang="en-US" dirty="0" smtClean="0"/>
              <a:t> the point values we get based on the opponent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point values for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adjustment process needs to consider offense and defense separately</a:t>
            </a:r>
          </a:p>
          <a:p>
            <a:pPr algn="just"/>
            <a:r>
              <a:rPr lang="en-US" dirty="0" smtClean="0"/>
              <a:t>Basic idea: Team A makes a rushing play worth 0.4 (unadjusted) points against team B</a:t>
            </a:r>
          </a:p>
          <a:p>
            <a:pPr lvl="1" algn="just"/>
            <a:r>
              <a:rPr lang="en-US" dirty="0" smtClean="0"/>
              <a:t>The defensive ability against the run for team B is -0.05 points per play </a:t>
            </a:r>
            <a:r>
              <a:rPr lang="en-US" dirty="0" smtClean="0">
                <a:sym typeface="Wingdings"/>
              </a:rPr>
              <a:t> they allow 0.05 points less compared to an average rushing defense</a:t>
            </a:r>
          </a:p>
          <a:p>
            <a:pPr lvl="2" algn="just"/>
            <a:r>
              <a:rPr lang="en-US" dirty="0" smtClean="0">
                <a:sym typeface="Wingdings"/>
              </a:rPr>
              <a:t>The adjusted point value for team A’s offense for this rushing play is then 0.4-(-0.05) = 0.45</a:t>
            </a:r>
          </a:p>
          <a:p>
            <a:pPr lvl="1" algn="just"/>
            <a:r>
              <a:rPr lang="en-US" dirty="0" smtClean="0"/>
              <a:t>The rushing offensive ability of team A is 0.1 </a:t>
            </a:r>
            <a:r>
              <a:rPr lang="en-US" dirty="0" smtClean="0">
                <a:sym typeface="Wingdings"/>
              </a:rPr>
              <a:t> 0.1 points better than average</a:t>
            </a:r>
          </a:p>
          <a:p>
            <a:pPr lvl="2" algn="just"/>
            <a:r>
              <a:rPr lang="en-US" dirty="0" smtClean="0">
                <a:sym typeface="Wingdings"/>
              </a:rPr>
              <a:t>The adjusted point value for team B’s defense for this rushing play is then 0.4-0.1  = 0.3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6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point values for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order to perform this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adjustment</a:t>
            </a:r>
            <a:r>
              <a:rPr lang="en-US" dirty="0" smtClean="0"/>
              <a:t> we need to identify the </a:t>
            </a:r>
            <a:r>
              <a:rPr lang="en-US" dirty="0" smtClean="0">
                <a:solidFill>
                  <a:srgbClr val="7030A0"/>
                </a:solidFill>
              </a:rPr>
              <a:t>offensive and defensive ratings </a:t>
            </a:r>
            <a:r>
              <a:rPr lang="en-US" dirty="0" smtClean="0"/>
              <a:t>of the teams for the </a:t>
            </a:r>
            <a:r>
              <a:rPr lang="en-US" dirty="0" smtClean="0">
                <a:solidFill>
                  <a:srgbClr val="0070C0"/>
                </a:solidFill>
              </a:rPr>
              <a:t>different aspects of the game</a:t>
            </a:r>
          </a:p>
          <a:p>
            <a:pPr lvl="1" algn="just"/>
            <a:r>
              <a:rPr lang="en-US" dirty="0" smtClean="0"/>
              <a:t>Rushing, passing, special teams, etc. </a:t>
            </a:r>
          </a:p>
          <a:p>
            <a:pPr algn="just"/>
            <a:r>
              <a:rPr lang="en-US" dirty="0" smtClean="0"/>
              <a:t>These ratings capture how much better/worse a team’s unit is from a league average unit</a:t>
            </a:r>
          </a:p>
          <a:p>
            <a:pPr lvl="1" algn="just"/>
            <a:r>
              <a:rPr lang="en-US" dirty="0" smtClean="0"/>
              <a:t>For offensive units a positive rating is good (i.e., </a:t>
            </a:r>
            <a:r>
              <a:rPr lang="en-US" i="1" dirty="0" smtClean="0">
                <a:solidFill>
                  <a:schemeClr val="accent2"/>
                </a:solidFill>
              </a:rPr>
              <a:t>scores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more points than average)</a:t>
            </a:r>
          </a:p>
          <a:p>
            <a:pPr lvl="1" algn="just"/>
            <a:r>
              <a:rPr lang="en-US" dirty="0" smtClean="0"/>
              <a:t>For defensive units a negative rating is good (i.e., </a:t>
            </a:r>
            <a:r>
              <a:rPr lang="en-US" i="1" dirty="0" smtClean="0">
                <a:solidFill>
                  <a:srgbClr val="7030A0"/>
                </a:solidFill>
              </a:rPr>
              <a:t>allows</a:t>
            </a:r>
            <a:r>
              <a:rPr lang="en-US" i="1" dirty="0" smtClean="0"/>
              <a:t> </a:t>
            </a:r>
            <a:r>
              <a:rPr lang="en-US" dirty="0" smtClean="0"/>
              <a:t>less points than average)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point values for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If we had the offensive and defensive ratings for the teams we could use them to </a:t>
            </a:r>
            <a:r>
              <a:rPr lang="en-US" dirty="0" smtClean="0">
                <a:solidFill>
                  <a:schemeClr val="accent6"/>
                </a:solidFill>
              </a:rPr>
              <a:t>predict the expected point value </a:t>
            </a:r>
            <a:r>
              <a:rPr lang="en-US" dirty="0" smtClean="0"/>
              <a:t>for a rushing play </a:t>
            </a:r>
            <a:r>
              <a:rPr lang="en-US" dirty="0" err="1" smtClean="0"/>
              <a:t>i</a:t>
            </a:r>
            <a:r>
              <a:rPr lang="en-US" dirty="0" smtClean="0"/>
              <a:t> between A’s offense and B’s defense</a:t>
            </a:r>
            <a:r>
              <a:rPr lang="en-US" dirty="0"/>
              <a:t>: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64912" y="3915612"/>
                <a:ext cx="2701189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𝑟𝑢𝑠h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𝑜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𝑟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r>
                        <a:rPr lang="el-GR" b="0" i="1" smtClean="0">
                          <a:latin typeface="Cambria Math" charset="0"/>
                        </a:rPr>
                        <m:t>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912" y="3915612"/>
                <a:ext cx="2701189" cy="300788"/>
              </a:xfrm>
              <a:prstGeom prst="rect">
                <a:avLst/>
              </a:prstGeom>
              <a:blipFill rotWithShape="0">
                <a:blip r:embed="rId2"/>
                <a:stretch>
                  <a:fillRect l="-1580" t="-16000" r="-226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212112" y="3860443"/>
            <a:ext cx="5096538" cy="1251010"/>
            <a:chOff x="1212112" y="3860443"/>
            <a:chExt cx="5096538" cy="1251010"/>
          </a:xfrm>
        </p:grpSpPr>
        <p:sp>
          <p:nvSpPr>
            <p:cNvPr id="6" name="Oval 5"/>
            <p:cNvSpPr/>
            <p:nvPr/>
          </p:nvSpPr>
          <p:spPr>
            <a:xfrm>
              <a:off x="5883348" y="3860443"/>
              <a:ext cx="425302" cy="411126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2112" y="4742121"/>
              <a:ext cx="3661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Offensive rushing rating for team A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3307" y="3860443"/>
            <a:ext cx="3693896" cy="1251010"/>
            <a:chOff x="4295605" y="3860443"/>
            <a:chExt cx="3693896" cy="1251010"/>
          </a:xfrm>
        </p:grpSpPr>
        <p:sp>
          <p:nvSpPr>
            <p:cNvPr id="10" name="Oval 9"/>
            <p:cNvSpPr/>
            <p:nvPr/>
          </p:nvSpPr>
          <p:spPr>
            <a:xfrm>
              <a:off x="5883348" y="3860443"/>
              <a:ext cx="425302" cy="411126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95605" y="4742121"/>
              <a:ext cx="369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5"/>
                  </a:solidFill>
                </a:rPr>
                <a:t>Defensive rushing rating for team B</a:t>
              </a:r>
              <a:endParaRPr lang="en-US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06896" y="3855817"/>
            <a:ext cx="3469823" cy="415752"/>
            <a:chOff x="5883348" y="3860443"/>
            <a:chExt cx="3469823" cy="415752"/>
          </a:xfrm>
        </p:grpSpPr>
        <p:sp>
          <p:nvSpPr>
            <p:cNvPr id="13" name="Oval 12"/>
            <p:cNvSpPr/>
            <p:nvPr/>
          </p:nvSpPr>
          <p:spPr>
            <a:xfrm>
              <a:off x="5883348" y="3860443"/>
              <a:ext cx="342494" cy="415752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6386" y="3906863"/>
              <a:ext cx="3006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/>
                  </a:solidFill>
                </a:rPr>
                <a:t>Error term for the prediction</a:t>
              </a:r>
              <a:endParaRPr 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3058" y="3875912"/>
            <a:ext cx="4837890" cy="469260"/>
            <a:chOff x="1698928" y="3860443"/>
            <a:chExt cx="4837890" cy="469260"/>
          </a:xfrm>
        </p:grpSpPr>
        <p:sp>
          <p:nvSpPr>
            <p:cNvPr id="16" name="Oval 15"/>
            <p:cNvSpPr/>
            <p:nvPr/>
          </p:nvSpPr>
          <p:spPr>
            <a:xfrm>
              <a:off x="5883348" y="3860443"/>
              <a:ext cx="653470" cy="469260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98928" y="3885966"/>
              <a:ext cx="32639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League average points per rush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0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point values for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rushing play </a:t>
            </a:r>
            <a:r>
              <a:rPr lang="en-US" dirty="0" err="1" smtClean="0"/>
              <a:t>i</a:t>
            </a:r>
            <a:r>
              <a:rPr lang="en-US" dirty="0" smtClean="0"/>
              <a:t> we have the actual (unadjusted) points gained v</a:t>
            </a:r>
            <a:r>
              <a:rPr lang="en-US" baseline="-25000" dirty="0" smtClean="0"/>
              <a:t>i</a:t>
            </a:r>
            <a:endParaRPr lang="en-US" dirty="0" smtClean="0"/>
          </a:p>
          <a:p>
            <a:pPr algn="just"/>
            <a:r>
              <a:rPr lang="en-US" dirty="0" smtClean="0"/>
              <a:t>We can then learn the teams’ rushing ratings (and the league average points/rush) by solving the following constraint optimization problem: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06" y="4028562"/>
            <a:ext cx="3243226" cy="19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Adjusting point values for opponent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adjustment for the 2014-2016 seasons gave a discrepancy of about 0.06 points per play</a:t>
            </a:r>
          </a:p>
          <a:p>
            <a:pPr lvl="1" algn="just"/>
            <a:r>
              <a:rPr lang="en-US" dirty="0" smtClean="0"/>
              <a:t>3.8 wins for every team not being </a:t>
            </a:r>
            <a:r>
              <a:rPr lang="en-US" i="1" dirty="0" smtClean="0">
                <a:solidFill>
                  <a:schemeClr val="accent6"/>
                </a:solidFill>
              </a:rPr>
              <a:t>credited</a:t>
            </a:r>
            <a:r>
              <a:rPr lang="en-US" i="1" dirty="0" smtClean="0"/>
              <a:t> </a:t>
            </a:r>
            <a:r>
              <a:rPr lang="en-US" dirty="0" smtClean="0"/>
              <a:t>correctly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73" y="4098206"/>
            <a:ext cx="8442251" cy="1694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8" y="3980203"/>
            <a:ext cx="8346556" cy="18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7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480" y="4039262"/>
            <a:ext cx="3020663" cy="2210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Case study</a:t>
            </a:r>
            <a:r>
              <a:rPr lang="en-US" dirty="0" smtClean="0"/>
              <a:t>: NFL</a:t>
            </a:r>
          </a:p>
          <a:p>
            <a:pPr algn="just"/>
            <a:r>
              <a:rPr lang="en-US" dirty="0" smtClean="0"/>
              <a:t>Teams play 16 games based on a </a:t>
            </a:r>
            <a:r>
              <a:rPr lang="en-US" i="1" dirty="0" smtClean="0"/>
              <a:t>complicated </a:t>
            </a:r>
            <a:r>
              <a:rPr lang="en-US" dirty="0" smtClean="0"/>
              <a:t>algorithm based on the divisions and last year’s standings</a:t>
            </a:r>
          </a:p>
          <a:p>
            <a:pPr algn="just"/>
            <a:r>
              <a:rPr lang="en-US" dirty="0" smtClean="0"/>
              <a:t>This can potentially create large differences in the strength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of the opponents that a team plays</a:t>
            </a:r>
          </a:p>
          <a:p>
            <a:pPr algn="just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835" y="4508317"/>
            <a:ext cx="1709308" cy="17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expected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evaluate </a:t>
            </a:r>
            <a:r>
              <a:rPr lang="en-US" dirty="0" smtClean="0">
                <a:solidFill>
                  <a:schemeClr val="accent4"/>
                </a:solidFill>
              </a:rPr>
              <a:t>rushing</a:t>
            </a:r>
            <a:r>
              <a:rPr lang="en-US" dirty="0" smtClean="0"/>
              <a:t> as a function of the </a:t>
            </a:r>
            <a:r>
              <a:rPr lang="en-US" dirty="0" smtClean="0">
                <a:solidFill>
                  <a:schemeClr val="accent4"/>
                </a:solidFill>
              </a:rPr>
              <a:t>gap</a:t>
            </a:r>
            <a:r>
              <a:rPr lang="en-US" dirty="0" smtClean="0"/>
              <a:t> the runner chose?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255" y="3033824"/>
            <a:ext cx="3921090" cy="3164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56" y="3035008"/>
            <a:ext cx="3422972" cy="31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expected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FFC000"/>
                </a:solidFill>
              </a:rPr>
              <a:t>no huddle </a:t>
            </a:r>
            <a:r>
              <a:rPr lang="en-US" dirty="0" smtClean="0"/>
              <a:t>offense effective?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2" y="3627379"/>
            <a:ext cx="8102009" cy="16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expected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FFC000"/>
                </a:solidFill>
              </a:rPr>
              <a:t>no huddle </a:t>
            </a:r>
            <a:r>
              <a:rPr lang="en-US" dirty="0" smtClean="0"/>
              <a:t>offense effective?</a:t>
            </a:r>
          </a:p>
          <a:p>
            <a:pPr lvl="1"/>
            <a:r>
              <a:rPr lang="en-US" dirty="0" smtClean="0"/>
              <a:t>But</a:t>
            </a:r>
            <a:r>
              <a:rPr lang="is-IS" dirty="0" smtClean="0"/>
              <a:t>…focusing on the fourth quarter where the defense is tired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7" y="3737319"/>
            <a:ext cx="8725786" cy="173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With H</a:t>
            </a:r>
            <a:r>
              <a:rPr lang="en-US" baseline="-25000" dirty="0" smtClean="0"/>
              <a:t>T</a:t>
            </a:r>
            <a:r>
              <a:rPr lang="en-US" dirty="0" smtClean="0"/>
              <a:t> being the set of teams that T faces during the season at home, and A</a:t>
            </a:r>
            <a:r>
              <a:rPr lang="en-US" baseline="-25000" dirty="0" smtClean="0"/>
              <a:t>T</a:t>
            </a:r>
            <a:r>
              <a:rPr lang="en-US" dirty="0" smtClean="0"/>
              <a:t> the set of teams that T faces away, the strength of schedule for T is:</a:t>
            </a:r>
          </a:p>
          <a:p>
            <a:pPr algn="just"/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Which rating should we use?</a:t>
            </a:r>
          </a:p>
          <a:p>
            <a:pPr lvl="1" algn="just"/>
            <a:r>
              <a:rPr lang="en-US" dirty="0" smtClean="0">
                <a:solidFill>
                  <a:schemeClr val="accent4"/>
                </a:solidFill>
              </a:rPr>
              <a:t>Pre-season ratings </a:t>
            </a:r>
          </a:p>
          <a:p>
            <a:pPr lvl="1" algn="just"/>
            <a:r>
              <a:rPr lang="en-US" dirty="0" smtClean="0">
                <a:solidFill>
                  <a:srgbClr val="7030A0"/>
                </a:solidFill>
              </a:rPr>
              <a:t>End-of-season ratings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27998" y="3511399"/>
                <a:ext cx="4102085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r>
                            <a:rPr lang="en-US" i="1">
                              <a:latin typeface="Cambria Math" charset="0"/>
                            </a:rPr>
                            <m:t>h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98" y="3511399"/>
                <a:ext cx="4102085" cy="7050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655442" y="3625702"/>
            <a:ext cx="1924660" cy="382772"/>
            <a:chOff x="7655442" y="3625702"/>
            <a:chExt cx="1924660" cy="382772"/>
          </a:xfrm>
        </p:grpSpPr>
        <p:sp>
          <p:nvSpPr>
            <p:cNvPr id="5" name="Oval 4"/>
            <p:cNvSpPr/>
            <p:nvPr/>
          </p:nvSpPr>
          <p:spPr>
            <a:xfrm>
              <a:off x="7655442" y="3625702"/>
              <a:ext cx="374641" cy="382772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41274" y="36391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Home edge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9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Even though we have solved for team ratings regardless of whether they play home or away it is very realistic to consider that </a:t>
            </a:r>
            <a:r>
              <a:rPr lang="en-US" dirty="0" smtClean="0">
                <a:solidFill>
                  <a:schemeClr val="accent4"/>
                </a:solidFill>
              </a:rPr>
              <a:t>teams</a:t>
            </a:r>
            <a:r>
              <a:rPr lang="en-US" dirty="0" smtClean="0"/>
              <a:t> might </a:t>
            </a:r>
            <a:r>
              <a:rPr lang="en-US" dirty="0" smtClean="0">
                <a:solidFill>
                  <a:schemeClr val="accent6"/>
                </a:solidFill>
              </a:rPr>
              <a:t>play differently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00B0F0"/>
                </a:solidFill>
              </a:rPr>
              <a:t>home</a:t>
            </a:r>
            <a:r>
              <a:rPr lang="en-US" dirty="0" smtClean="0"/>
              <a:t> and when </a:t>
            </a:r>
            <a:r>
              <a:rPr lang="en-US" dirty="0" smtClean="0">
                <a:solidFill>
                  <a:srgbClr val="00B0F0"/>
                </a:solidFill>
              </a:rPr>
              <a:t>visiting</a:t>
            </a:r>
          </a:p>
          <a:p>
            <a:pPr lvl="1" algn="just"/>
            <a:r>
              <a:rPr lang="en-US" dirty="0" smtClean="0"/>
              <a:t>This difference can be above and beyond the home edge we have incorporated</a:t>
            </a:r>
          </a:p>
          <a:p>
            <a:pPr lvl="2" algn="just"/>
            <a:r>
              <a:rPr lang="en-US" dirty="0" smtClean="0"/>
              <a:t>For example, teams would certainly prefer playing the Broncos at home as compared to the high altitude in Denver </a:t>
            </a:r>
          </a:p>
          <a:p>
            <a:pPr lvl="1" algn="just"/>
            <a:r>
              <a:rPr lang="en-US" dirty="0" smtClean="0"/>
              <a:t>We can obtain </a:t>
            </a:r>
            <a:r>
              <a:rPr lang="en-US" dirty="0" smtClean="0">
                <a:solidFill>
                  <a:schemeClr val="accent1"/>
                </a:solidFill>
              </a:rPr>
              <a:t>two ratings </a:t>
            </a:r>
            <a:r>
              <a:rPr lang="en-US" dirty="0" smtClean="0"/>
              <a:t>for a team</a:t>
            </a:r>
          </a:p>
          <a:p>
            <a:pPr lvl="2" algn="just"/>
            <a:r>
              <a:rPr lang="en-US" dirty="0" smtClean="0">
                <a:solidFill>
                  <a:srgbClr val="7030A0"/>
                </a:solidFill>
              </a:rPr>
              <a:t>Home rating 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</a:rPr>
              <a:t>Away rating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schedule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algn="just"/>
                <a:r>
                  <a:rPr lang="en-US" dirty="0" smtClean="0"/>
                  <a:t>The rating of a team can be considered as a two-dimensional vector: </a:t>
                </a:r>
                <a:r>
                  <a:rPr lang="en-US" b="1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(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(h),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(a))</a:t>
                </a:r>
              </a:p>
              <a:p>
                <a:pPr algn="just"/>
                <a:r>
                  <a:rPr lang="en-US" dirty="0" smtClean="0"/>
                  <a:t>We can then solve the following optimization:</a:t>
                </a:r>
              </a:p>
              <a:p>
                <a:pPr algn="just"/>
                <a:endParaRPr lang="en-US" dirty="0"/>
              </a:p>
              <a:p>
                <a:pPr algn="just"/>
                <a:endParaRPr lang="en-US" dirty="0" smtClean="0"/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𝐻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/>
                  <a:t> is the home rating of the home team of game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𝐴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is the away rating of the visiting team of game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44" t="-3853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5141" y="3993117"/>
                <a:ext cx="3943259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charset="0"/>
                                </a:rPr>
                                <m:t>𝑹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bg-BG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</m:e>
                      </m:func>
                      <m:nary>
                        <m:naryPr>
                          <m:chr m:val="∑"/>
                          <m:ctrlPr>
                            <a:rPr lang="is-IS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−(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))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141" y="3993117"/>
                <a:ext cx="3943259" cy="7789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7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schedule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strength of schedule is then given by:</a:t>
            </a:r>
          </a:p>
          <a:p>
            <a:endParaRPr lang="en-US" dirty="0"/>
          </a:p>
          <a:p>
            <a:endParaRPr lang="en-US" dirty="0" smtClean="0"/>
          </a:p>
          <a:p>
            <a:pPr algn="just"/>
            <a:r>
              <a:rPr lang="en-US" dirty="0" smtClean="0"/>
              <a:t>The strength of schedule </a:t>
            </a:r>
            <a:r>
              <a:rPr lang="el-GR" dirty="0" smtClean="0"/>
              <a:t>σ</a:t>
            </a:r>
            <a:r>
              <a:rPr lang="en-US" baseline="-25000" dirty="0" smtClean="0"/>
              <a:t>T</a:t>
            </a:r>
            <a:r>
              <a:rPr lang="en-US" dirty="0" smtClean="0"/>
              <a:t> is essentially an indicator of how many points better than an average team are the teams that T faced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85468" y="3288115"/>
                <a:ext cx="3629262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hr-HR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charset="0"/>
                            </a:rPr>
                            <m:t>h</m:t>
                          </m:r>
                          <m:r>
                            <a:rPr lang="en-US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468" y="3288115"/>
                <a:ext cx="3629262" cy="7050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7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07" y="736790"/>
            <a:ext cx="2390999" cy="53941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9362" y="4966885"/>
            <a:ext cx="1984048" cy="28624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41166" y="1404702"/>
            <a:ext cx="1952244" cy="1924214"/>
            <a:chOff x="2731073" y="1415334"/>
            <a:chExt cx="1952244" cy="1924214"/>
          </a:xfrm>
        </p:grpSpPr>
        <p:sp>
          <p:nvSpPr>
            <p:cNvPr id="4" name="Rectangle 3"/>
            <p:cNvSpPr/>
            <p:nvPr/>
          </p:nvSpPr>
          <p:spPr>
            <a:xfrm>
              <a:off x="2731073" y="3180522"/>
              <a:ext cx="1952244" cy="159026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31073" y="1415334"/>
              <a:ext cx="1952244" cy="159026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50" y="649034"/>
            <a:ext cx="2147638" cy="556969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744166" y="1237724"/>
            <a:ext cx="1272889" cy="4158530"/>
            <a:chOff x="6734073" y="1224503"/>
            <a:chExt cx="1272889" cy="4158530"/>
          </a:xfrm>
        </p:grpSpPr>
        <p:sp>
          <p:nvSpPr>
            <p:cNvPr id="8" name="Rectangle 7"/>
            <p:cNvSpPr/>
            <p:nvPr/>
          </p:nvSpPr>
          <p:spPr>
            <a:xfrm>
              <a:off x="6742705" y="5184251"/>
              <a:ext cx="1264257" cy="19878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34073" y="1224503"/>
              <a:ext cx="1264257" cy="198782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744166" y="1054843"/>
            <a:ext cx="1272889" cy="2337684"/>
            <a:chOff x="2731073" y="1415334"/>
            <a:chExt cx="1952244" cy="1924214"/>
          </a:xfrm>
        </p:grpSpPr>
        <p:sp>
          <p:nvSpPr>
            <p:cNvPr id="12" name="Rectangle 11"/>
            <p:cNvSpPr/>
            <p:nvPr/>
          </p:nvSpPr>
          <p:spPr>
            <a:xfrm>
              <a:off x="2731073" y="3180522"/>
              <a:ext cx="1952244" cy="159026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31073" y="1415334"/>
              <a:ext cx="1952244" cy="159026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88" y="2766690"/>
            <a:ext cx="1748806" cy="13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also use a similar approach to evaluate the strength of each division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861" y="3320311"/>
            <a:ext cx="2908596" cy="2149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49" y="3728035"/>
            <a:ext cx="1748806" cy="13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36178</TotalTime>
  <Words>2050</Words>
  <Application>Microsoft Macintosh PowerPoint</Application>
  <PresentationFormat>Widescreen</PresentationFormat>
  <Paragraphs>165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Cambria Math</vt:lpstr>
      <vt:lpstr>Garamond</vt:lpstr>
      <vt:lpstr>Wingdings</vt:lpstr>
      <vt:lpstr>Arial</vt:lpstr>
      <vt:lpstr>Organic</vt:lpstr>
      <vt:lpstr>Moneyball 2.0: Winning in Sports With Data</vt:lpstr>
      <vt:lpstr>Not all schedules are created equal</vt:lpstr>
      <vt:lpstr>Strength of schedule</vt:lpstr>
      <vt:lpstr>Strength of schedule</vt:lpstr>
      <vt:lpstr>Strength of schedule</vt:lpstr>
      <vt:lpstr>Strength of schedule</vt:lpstr>
      <vt:lpstr>Strength of schedule </vt:lpstr>
      <vt:lpstr>PowerPoint Presentation</vt:lpstr>
      <vt:lpstr>Division strength</vt:lpstr>
      <vt:lpstr>NFL point values per play</vt:lpstr>
      <vt:lpstr>NFL point values per play</vt:lpstr>
      <vt:lpstr>NFL point values per play </vt:lpstr>
      <vt:lpstr>NFL point values per play </vt:lpstr>
      <vt:lpstr>NFL point values per play</vt:lpstr>
      <vt:lpstr>NFL points values per play</vt:lpstr>
      <vt:lpstr>NFL points value per play</vt:lpstr>
      <vt:lpstr>NFL points value per play</vt:lpstr>
      <vt:lpstr>NFL points value per play</vt:lpstr>
      <vt:lpstr>NFL points value per play </vt:lpstr>
      <vt:lpstr>NFL point values per play</vt:lpstr>
      <vt:lpstr>NFL point value per play</vt:lpstr>
      <vt:lpstr>NFL point value per play</vt:lpstr>
      <vt:lpstr>NFL point value per play</vt:lpstr>
      <vt:lpstr>Adjusting point values for opponent</vt:lpstr>
      <vt:lpstr>Adjusting point values for opponent</vt:lpstr>
      <vt:lpstr>Adjusting point values for opponent</vt:lpstr>
      <vt:lpstr>Adjusting point values for opponent</vt:lpstr>
      <vt:lpstr>Adjusting point values for opponent</vt:lpstr>
      <vt:lpstr>Adjusting point values for opponent</vt:lpstr>
      <vt:lpstr>Applications of expected points</vt:lpstr>
      <vt:lpstr>Applications of expected points</vt:lpstr>
      <vt:lpstr>Applications of expected points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Quantifying the Chemistry of a Team</dc:title>
  <dc:creator>Pelechrinis, Konstantinos</dc:creator>
  <cp:lastModifiedBy>Pelechrinis, Konstantinos</cp:lastModifiedBy>
  <cp:revision>432</cp:revision>
  <dcterms:created xsi:type="dcterms:W3CDTF">2017-02-20T13:53:30Z</dcterms:created>
  <dcterms:modified xsi:type="dcterms:W3CDTF">2017-11-02T14:50:42Z</dcterms:modified>
</cp:coreProperties>
</file>