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98" r:id="rId11"/>
    <p:sldId id="299" r:id="rId12"/>
    <p:sldId id="300" r:id="rId13"/>
    <p:sldId id="301" r:id="rId14"/>
    <p:sldId id="302" r:id="rId15"/>
    <p:sldId id="303"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9" r:id="rId39"/>
    <p:sldId id="290" r:id="rId40"/>
    <p:sldId id="291" r:id="rId41"/>
    <p:sldId id="292" r:id="rId42"/>
    <p:sldId id="293" r:id="rId43"/>
    <p:sldId id="294" r:id="rId44"/>
    <p:sldId id="295" r:id="rId45"/>
    <p:sldId id="296" r:id="rId46"/>
    <p:sldId id="297"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844"/>
    <p:restoredTop sz="95833"/>
  </p:normalViewPr>
  <p:slideViewPr>
    <p:cSldViewPr snapToGrid="0" snapToObjects="1">
      <p:cViewPr>
        <p:scale>
          <a:sx n="150" d="100"/>
          <a:sy n="150" d="100"/>
        </p:scale>
        <p:origin x="840" y="1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58803-CD6A-B444-BD75-EE20B47AA7D5}" type="datetimeFigureOut">
              <a:rPr lang="en-US" smtClean="0"/>
              <a:t>3/14/18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87816-7608-A34B-BA67-3A1557D4CE1D}" type="slidenum">
              <a:rPr lang="en-US" smtClean="0"/>
              <a:t>‹#›</a:t>
            </a:fld>
            <a:endParaRPr lang="en-US" dirty="0"/>
          </a:p>
        </p:txBody>
      </p:sp>
    </p:spTree>
    <p:extLst>
      <p:ext uri="{BB962C8B-B14F-4D97-AF65-F5344CB8AC3E}">
        <p14:creationId xmlns:p14="http://schemas.microsoft.com/office/powerpoint/2010/main" val="1994699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B87816-7608-A34B-BA67-3A1557D4CE1D}" type="slidenum">
              <a:rPr lang="en-US" smtClean="0"/>
              <a:t>1</a:t>
            </a:fld>
            <a:endParaRPr lang="en-US" dirty="0"/>
          </a:p>
        </p:txBody>
      </p:sp>
    </p:spTree>
    <p:extLst>
      <p:ext uri="{BB962C8B-B14F-4D97-AF65-F5344CB8AC3E}">
        <p14:creationId xmlns:p14="http://schemas.microsoft.com/office/powerpoint/2010/main" val="2084510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4" y="0"/>
              <a:ext cx="12208934" cy="6856214"/>
            </a:xfrm>
            <a:prstGeom prst="rect">
              <a:avLst/>
            </a:prstGeom>
          </p:spPr>
        </p:pic>
        <p:sp>
          <p:nvSpPr>
            <p:cNvPr id="26" name="Rectangle 25"/>
            <p:cNvSpPr/>
            <p:nvPr/>
          </p:nvSpPr>
          <p:spPr>
            <a:xfrm>
              <a:off x="2328332" y="1540931"/>
              <a:ext cx="7543802" cy="3835401"/>
            </a:xfrm>
            <a:prstGeom prst="rect">
              <a:avLst/>
            </a:prstGeom>
            <a:solidFill>
              <a:schemeClr val="bg1"/>
            </a:solid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a:solidFill>
            <a:schemeClr val="bg1"/>
          </a:solidFill>
        </p:spPr>
        <p:txBody>
          <a:bodyPr anchor="b">
            <a:noAutofit/>
          </a:bodyPr>
          <a:lstStyle>
            <a:lvl1pPr algn="ctr">
              <a:defRPr sz="540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692398" y="3657597"/>
            <a:ext cx="6815669" cy="1320802"/>
          </a:xfrm>
          <a:solidFill>
            <a:schemeClr val="bg1"/>
          </a:solidFill>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a:pPr/>
              <a:t>3/14/18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3/14/18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3/14/18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3/14/18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3/14/18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3/14/18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3/14/18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3/14/18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3/14/18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a:t>3/14/18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3/14/18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a:t>3/14/18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3/14/18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a:pPr/>
              <a:t>3/14/18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a:pPr/>
              <a:t>3/14/18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3/14/18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3/14/18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4.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736" y="0"/>
              <a:ext cx="11952674" cy="6856214"/>
            </a:xfrm>
            <a:prstGeom prst="rect">
              <a:avLst/>
            </a:prstGeom>
          </p:spPr>
        </p:pic>
        <p:sp>
          <p:nvSpPr>
            <p:cNvPr id="9" name="Rectangle 8"/>
            <p:cNvSpPr/>
            <p:nvPr/>
          </p:nvSpPr>
          <p:spPr>
            <a:xfrm>
              <a:off x="608012" y="609600"/>
              <a:ext cx="10972800" cy="5638800"/>
            </a:xfrm>
            <a:prstGeom prst="rect">
              <a:avLst/>
            </a:prstGeom>
            <a:solidFill>
              <a:schemeClr val="bg1"/>
            </a:solid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a:pPr/>
              <a:t>3/14/18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tiff"/><Relationship Id="rId3" Type="http://schemas.openxmlformats.org/officeDocument/2006/relationships/image" Target="../media/image2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800" dirty="0" err="1" smtClean="0"/>
              <a:t>Moneyball</a:t>
            </a:r>
            <a:r>
              <a:rPr lang="en-US" sz="3800" dirty="0" smtClean="0"/>
              <a:t> 2.0: Winning in Sports With Data</a:t>
            </a:r>
            <a:endParaRPr lang="en-US" sz="3800" dirty="0"/>
          </a:p>
        </p:txBody>
      </p:sp>
      <p:sp>
        <p:nvSpPr>
          <p:cNvPr id="3" name="Subtitle 2"/>
          <p:cNvSpPr>
            <a:spLocks noGrp="1"/>
          </p:cNvSpPr>
          <p:nvPr>
            <p:ph type="subTitle" idx="1"/>
          </p:nvPr>
        </p:nvSpPr>
        <p:spPr/>
        <p:txBody>
          <a:bodyPr/>
          <a:lstStyle/>
          <a:p>
            <a:r>
              <a:rPr lang="en-US" dirty="0" smtClean="0"/>
              <a:t>Spring 2018</a:t>
            </a:r>
          </a:p>
        </p:txBody>
      </p:sp>
      <p:pic>
        <p:nvPicPr>
          <p:cNvPr id="4" name="Picture 3"/>
          <p:cNvPicPr>
            <a:picLocks noChangeAspect="1"/>
          </p:cNvPicPr>
          <p:nvPr/>
        </p:nvPicPr>
        <p:blipFill>
          <a:blip r:embed="rId3"/>
          <a:stretch>
            <a:fillRect/>
          </a:stretch>
        </p:blipFill>
        <p:spPr>
          <a:xfrm>
            <a:off x="0" y="-124941"/>
            <a:ext cx="2153142" cy="2114378"/>
          </a:xfrm>
          <a:prstGeom prst="rect">
            <a:avLst/>
          </a:prstGeom>
        </p:spPr>
      </p:pic>
    </p:spTree>
    <p:extLst>
      <p:ext uri="{BB962C8B-B14F-4D97-AF65-F5344CB8AC3E}">
        <p14:creationId xmlns:p14="http://schemas.microsoft.com/office/powerpoint/2010/main" val="1233805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Conjugate priors</a:t>
            </a:r>
            <a:endParaRPr lang="en-US" dirty="0"/>
          </a:p>
        </p:txBody>
      </p:sp>
      <p:sp>
        <p:nvSpPr>
          <p:cNvPr id="3" name="Content Placeholder 2"/>
          <p:cNvSpPr>
            <a:spLocks noGrp="1"/>
          </p:cNvSpPr>
          <p:nvPr>
            <p:ph idx="1"/>
          </p:nvPr>
        </p:nvSpPr>
        <p:spPr/>
        <p:txBody>
          <a:bodyPr/>
          <a:lstStyle/>
          <a:p>
            <a:pPr algn="just"/>
            <a:r>
              <a:rPr lang="en-US" dirty="0" smtClean="0"/>
              <a:t>When the </a:t>
            </a:r>
            <a:r>
              <a:rPr lang="en-US" dirty="0" smtClean="0">
                <a:solidFill>
                  <a:schemeClr val="accent4"/>
                </a:solidFill>
              </a:rPr>
              <a:t>posterior</a:t>
            </a:r>
            <a:r>
              <a:rPr lang="en-US" dirty="0" smtClean="0"/>
              <a:t> and the </a:t>
            </a:r>
            <a:r>
              <a:rPr lang="en-US" dirty="0" smtClean="0">
                <a:solidFill>
                  <a:schemeClr val="accent5"/>
                </a:solidFill>
              </a:rPr>
              <a:t>prior</a:t>
            </a:r>
            <a:r>
              <a:rPr lang="en-US" dirty="0" smtClean="0"/>
              <a:t> distributions belong to the </a:t>
            </a:r>
            <a:r>
              <a:rPr lang="en-US" dirty="0" smtClean="0">
                <a:solidFill>
                  <a:schemeClr val="accent6"/>
                </a:solidFill>
              </a:rPr>
              <a:t>same family </a:t>
            </a:r>
            <a:r>
              <a:rPr lang="en-US" dirty="0" smtClean="0"/>
              <a:t>they are called </a:t>
            </a:r>
            <a:r>
              <a:rPr lang="en-US" dirty="0" smtClean="0">
                <a:solidFill>
                  <a:schemeClr val="accent1"/>
                </a:solidFill>
              </a:rPr>
              <a:t>conjugate distributions</a:t>
            </a:r>
          </a:p>
          <a:p>
            <a:pPr lvl="1" algn="just"/>
            <a:r>
              <a:rPr lang="en-US" dirty="0" smtClean="0">
                <a:solidFill>
                  <a:schemeClr val="tx1"/>
                </a:solidFill>
              </a:rPr>
              <a:t>The prior is called conjugate prior for the likelihood function</a:t>
            </a:r>
          </a:p>
          <a:p>
            <a:pPr algn="just"/>
            <a:r>
              <a:rPr lang="en-US" dirty="0" smtClean="0">
                <a:solidFill>
                  <a:schemeClr val="tx1"/>
                </a:solidFill>
              </a:rPr>
              <a:t>Depending on the process that we describe the choice of likelihood function might be straightforward</a:t>
            </a:r>
          </a:p>
          <a:p>
            <a:pPr lvl="1" algn="just"/>
            <a:r>
              <a:rPr lang="en-US" dirty="0" smtClean="0">
                <a:solidFill>
                  <a:schemeClr val="tx1"/>
                </a:solidFill>
              </a:rPr>
              <a:t>E.g., for the example earlier, the success of a FG (trial) can be described Bernoulli distribution</a:t>
            </a:r>
          </a:p>
        </p:txBody>
      </p:sp>
    </p:spTree>
    <p:extLst>
      <p:ext uri="{BB962C8B-B14F-4D97-AF65-F5344CB8AC3E}">
        <p14:creationId xmlns:p14="http://schemas.microsoft.com/office/powerpoint/2010/main" val="2070119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6042577"/>
              </p:ext>
            </p:extLst>
          </p:nvPr>
        </p:nvGraphicFramePr>
        <p:xfrm>
          <a:off x="1723656" y="1984941"/>
          <a:ext cx="8632456" cy="2980467"/>
        </p:xfrm>
        <a:graphic>
          <a:graphicData uri="http://schemas.openxmlformats.org/drawingml/2006/table">
            <a:tbl>
              <a:tblPr firstRow="1" bandRow="1">
                <a:tableStyleId>{5C22544A-7EE6-4342-B048-85BDC9FD1C3A}</a:tableStyleId>
              </a:tblPr>
              <a:tblGrid>
                <a:gridCol w="4316228"/>
                <a:gridCol w="4316228"/>
              </a:tblGrid>
              <a:tr h="425781">
                <a:tc>
                  <a:txBody>
                    <a:bodyPr/>
                    <a:lstStyle/>
                    <a:p>
                      <a:pPr algn="ctr"/>
                      <a:r>
                        <a:rPr lang="en-US" dirty="0" smtClean="0"/>
                        <a:t>Likelihood</a:t>
                      </a:r>
                      <a:endParaRPr lang="en-US" dirty="0"/>
                    </a:p>
                  </a:txBody>
                  <a:tcPr/>
                </a:tc>
                <a:tc>
                  <a:txBody>
                    <a:bodyPr/>
                    <a:lstStyle/>
                    <a:p>
                      <a:pPr algn="ctr"/>
                      <a:r>
                        <a:rPr lang="en-US" dirty="0" smtClean="0"/>
                        <a:t>Prior</a:t>
                      </a:r>
                      <a:endParaRPr lang="en-US" dirty="0"/>
                    </a:p>
                  </a:txBody>
                  <a:tcPr/>
                </a:tc>
              </a:tr>
              <a:tr h="425781">
                <a:tc>
                  <a:txBody>
                    <a:bodyPr/>
                    <a:lstStyle/>
                    <a:p>
                      <a:pPr algn="ctr"/>
                      <a:r>
                        <a:rPr lang="en-US" dirty="0" smtClean="0">
                          <a:solidFill>
                            <a:schemeClr val="accent4"/>
                          </a:solidFill>
                        </a:rPr>
                        <a:t>Bernoulli</a:t>
                      </a:r>
                      <a:endParaRPr lang="en-US" dirty="0">
                        <a:solidFill>
                          <a:schemeClr val="accent4"/>
                        </a:solidFill>
                      </a:endParaRPr>
                    </a:p>
                  </a:txBody>
                  <a:tcPr/>
                </a:tc>
                <a:tc>
                  <a:txBody>
                    <a:bodyPr/>
                    <a:lstStyle/>
                    <a:p>
                      <a:pPr algn="ctr"/>
                      <a:r>
                        <a:rPr lang="en-US" dirty="0" smtClean="0">
                          <a:solidFill>
                            <a:schemeClr val="accent4"/>
                          </a:solidFill>
                        </a:rPr>
                        <a:t>Beta</a:t>
                      </a:r>
                      <a:endParaRPr lang="en-US" dirty="0">
                        <a:solidFill>
                          <a:schemeClr val="accent4"/>
                        </a:solidFill>
                      </a:endParaRPr>
                    </a:p>
                  </a:txBody>
                  <a:tcPr/>
                </a:tc>
              </a:tr>
              <a:tr h="425781">
                <a:tc>
                  <a:txBody>
                    <a:bodyPr/>
                    <a:lstStyle/>
                    <a:p>
                      <a:pPr algn="ctr"/>
                      <a:r>
                        <a:rPr lang="en-US" dirty="0" smtClean="0">
                          <a:solidFill>
                            <a:schemeClr val="accent4"/>
                          </a:solidFill>
                        </a:rPr>
                        <a:t>Poisson</a:t>
                      </a:r>
                      <a:endParaRPr lang="en-US" dirty="0">
                        <a:solidFill>
                          <a:schemeClr val="accent4"/>
                        </a:solidFill>
                      </a:endParaRPr>
                    </a:p>
                  </a:txBody>
                  <a:tcPr/>
                </a:tc>
                <a:tc>
                  <a:txBody>
                    <a:bodyPr/>
                    <a:lstStyle/>
                    <a:p>
                      <a:pPr algn="ctr"/>
                      <a:r>
                        <a:rPr lang="en-US" dirty="0" smtClean="0">
                          <a:solidFill>
                            <a:schemeClr val="accent4"/>
                          </a:solidFill>
                        </a:rPr>
                        <a:t>Gamma</a:t>
                      </a:r>
                      <a:endParaRPr lang="en-US" dirty="0">
                        <a:solidFill>
                          <a:schemeClr val="accent4"/>
                        </a:solidFill>
                      </a:endParaRPr>
                    </a:p>
                  </a:txBody>
                  <a:tcPr/>
                </a:tc>
              </a:tr>
              <a:tr h="425781">
                <a:tc>
                  <a:txBody>
                    <a:bodyPr/>
                    <a:lstStyle/>
                    <a:p>
                      <a:pPr algn="ctr"/>
                      <a:r>
                        <a:rPr lang="en-US" dirty="0" smtClean="0">
                          <a:solidFill>
                            <a:schemeClr val="accent4"/>
                          </a:solidFill>
                        </a:rPr>
                        <a:t>Multinomial</a:t>
                      </a:r>
                      <a:endParaRPr lang="en-US" dirty="0">
                        <a:solidFill>
                          <a:schemeClr val="accent4"/>
                        </a:solidFill>
                      </a:endParaRPr>
                    </a:p>
                  </a:txBody>
                  <a:tcPr/>
                </a:tc>
                <a:tc>
                  <a:txBody>
                    <a:bodyPr/>
                    <a:lstStyle/>
                    <a:p>
                      <a:pPr algn="ctr"/>
                      <a:r>
                        <a:rPr lang="en-US" dirty="0" err="1" smtClean="0">
                          <a:solidFill>
                            <a:schemeClr val="accent4"/>
                          </a:solidFill>
                        </a:rPr>
                        <a:t>Dirichlet</a:t>
                      </a:r>
                      <a:endParaRPr lang="en-US" dirty="0">
                        <a:solidFill>
                          <a:schemeClr val="accent4"/>
                        </a:solidFill>
                      </a:endParaRPr>
                    </a:p>
                  </a:txBody>
                  <a:tcPr/>
                </a:tc>
              </a:tr>
              <a:tr h="425781">
                <a:tc>
                  <a:txBody>
                    <a:bodyPr/>
                    <a:lstStyle/>
                    <a:p>
                      <a:pPr algn="ctr"/>
                      <a:r>
                        <a:rPr lang="en-US" dirty="0" smtClean="0">
                          <a:solidFill>
                            <a:srgbClr val="7030A0"/>
                          </a:solidFill>
                        </a:rPr>
                        <a:t>Normal</a:t>
                      </a:r>
                      <a:endParaRPr lang="en-US" dirty="0">
                        <a:solidFill>
                          <a:srgbClr val="7030A0"/>
                        </a:solidFill>
                      </a:endParaRPr>
                    </a:p>
                  </a:txBody>
                  <a:tcPr/>
                </a:tc>
                <a:tc>
                  <a:txBody>
                    <a:bodyPr/>
                    <a:lstStyle/>
                    <a:p>
                      <a:pPr algn="ctr"/>
                      <a:r>
                        <a:rPr lang="en-US" dirty="0" smtClean="0">
                          <a:solidFill>
                            <a:srgbClr val="7030A0"/>
                          </a:solidFill>
                        </a:rPr>
                        <a:t>Normal</a:t>
                      </a:r>
                      <a:endParaRPr lang="en-US" dirty="0">
                        <a:solidFill>
                          <a:srgbClr val="7030A0"/>
                        </a:solidFill>
                      </a:endParaRPr>
                    </a:p>
                  </a:txBody>
                  <a:tcPr/>
                </a:tc>
              </a:tr>
              <a:tr h="425781">
                <a:tc>
                  <a:txBody>
                    <a:bodyPr/>
                    <a:lstStyle/>
                    <a:p>
                      <a:pPr algn="ctr"/>
                      <a:r>
                        <a:rPr lang="en-US" dirty="0" smtClean="0">
                          <a:solidFill>
                            <a:srgbClr val="7030A0"/>
                          </a:solidFill>
                        </a:rPr>
                        <a:t>Uniform</a:t>
                      </a:r>
                      <a:endParaRPr lang="en-US" dirty="0">
                        <a:solidFill>
                          <a:srgbClr val="7030A0"/>
                        </a:solidFill>
                      </a:endParaRPr>
                    </a:p>
                  </a:txBody>
                  <a:tcPr/>
                </a:tc>
                <a:tc>
                  <a:txBody>
                    <a:bodyPr/>
                    <a:lstStyle/>
                    <a:p>
                      <a:pPr algn="ctr"/>
                      <a:r>
                        <a:rPr lang="en-US" dirty="0" smtClean="0">
                          <a:solidFill>
                            <a:srgbClr val="7030A0"/>
                          </a:solidFill>
                        </a:rPr>
                        <a:t>Pareto</a:t>
                      </a:r>
                      <a:endParaRPr lang="en-US" dirty="0">
                        <a:solidFill>
                          <a:srgbClr val="7030A0"/>
                        </a:solidFill>
                      </a:endParaRPr>
                    </a:p>
                  </a:txBody>
                  <a:tcPr/>
                </a:tc>
              </a:tr>
              <a:tr h="425781">
                <a:tc>
                  <a:txBody>
                    <a:bodyPr/>
                    <a:lstStyle/>
                    <a:p>
                      <a:pPr algn="ctr"/>
                      <a:r>
                        <a:rPr lang="en-US" dirty="0" smtClean="0">
                          <a:solidFill>
                            <a:srgbClr val="7030A0"/>
                          </a:solidFill>
                        </a:rPr>
                        <a:t>Exponential</a:t>
                      </a:r>
                      <a:endParaRPr lang="en-US" dirty="0">
                        <a:solidFill>
                          <a:srgbClr val="7030A0"/>
                        </a:solidFill>
                      </a:endParaRPr>
                    </a:p>
                  </a:txBody>
                  <a:tcPr/>
                </a:tc>
                <a:tc>
                  <a:txBody>
                    <a:bodyPr/>
                    <a:lstStyle/>
                    <a:p>
                      <a:pPr algn="ctr"/>
                      <a:r>
                        <a:rPr lang="en-US" dirty="0" smtClean="0">
                          <a:solidFill>
                            <a:srgbClr val="7030A0"/>
                          </a:solidFill>
                        </a:rPr>
                        <a:t>Gamma</a:t>
                      </a:r>
                      <a:endParaRPr lang="en-US" dirty="0">
                        <a:solidFill>
                          <a:srgbClr val="7030A0"/>
                        </a:solidFill>
                      </a:endParaRPr>
                    </a:p>
                  </a:txBody>
                  <a:tcPr/>
                </a:tc>
              </a:tr>
            </a:tbl>
          </a:graphicData>
        </a:graphic>
      </p:graphicFrame>
    </p:spTree>
    <p:extLst>
      <p:ext uri="{BB962C8B-B14F-4D97-AF65-F5344CB8AC3E}">
        <p14:creationId xmlns:p14="http://schemas.microsoft.com/office/powerpoint/2010/main" val="15861512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Average</a:t>
            </a:r>
            <a:endParaRPr lang="en-US" dirty="0"/>
          </a:p>
        </p:txBody>
      </p:sp>
      <p:sp>
        <p:nvSpPr>
          <p:cNvPr id="3" name="Content Placeholder 2"/>
          <p:cNvSpPr>
            <a:spLocks noGrp="1"/>
          </p:cNvSpPr>
          <p:nvPr>
            <p:ph idx="1"/>
          </p:nvPr>
        </p:nvSpPr>
        <p:spPr/>
        <p:txBody>
          <a:bodyPr/>
          <a:lstStyle/>
          <a:p>
            <a:pPr algn="just"/>
            <a:r>
              <a:rPr lang="en-US" dirty="0" smtClean="0"/>
              <a:t>Sometimes we have to compare </a:t>
            </a:r>
            <a:r>
              <a:rPr lang="en-US" dirty="0" smtClean="0">
                <a:solidFill>
                  <a:srgbClr val="0070C0"/>
                </a:solidFill>
              </a:rPr>
              <a:t>averages</a:t>
            </a:r>
            <a:r>
              <a:rPr lang="en-US" dirty="0" smtClean="0"/>
              <a:t> that were obtained with</a:t>
            </a:r>
            <a:r>
              <a:rPr lang="en-US" dirty="0" smtClean="0">
                <a:solidFill>
                  <a:schemeClr val="accent5">
                    <a:lumMod val="60000"/>
                    <a:lumOff val="40000"/>
                  </a:schemeClr>
                </a:solidFill>
              </a:rPr>
              <a:t> different number of observations</a:t>
            </a:r>
          </a:p>
          <a:p>
            <a:pPr lvl="1" algn="just"/>
            <a:r>
              <a:rPr lang="en-US" dirty="0" smtClean="0">
                <a:solidFill>
                  <a:schemeClr val="tx1"/>
                </a:solidFill>
              </a:rPr>
              <a:t>How reliable is a 300 offensive efficiency rating for a lineup that has played only 1 possession?</a:t>
            </a:r>
          </a:p>
          <a:p>
            <a:pPr algn="just"/>
            <a:r>
              <a:rPr lang="en-US" dirty="0" smtClean="0">
                <a:solidFill>
                  <a:schemeClr val="tx1"/>
                </a:solidFill>
              </a:rPr>
              <a:t>We can adjust the averages using a similar approach with the Bayes rule</a:t>
            </a:r>
            <a:endParaRPr lang="en-US" dirty="0">
              <a:solidFill>
                <a:schemeClr val="tx1"/>
              </a:solidFill>
            </a:endParaRPr>
          </a:p>
        </p:txBody>
      </p:sp>
      <mc:AlternateContent xmlns:mc="http://schemas.openxmlformats.org/markup-compatibility/2006">
        <mc:Choice xmlns:a14="http://schemas.microsoft.com/office/drawing/2010/main" Requires="a14">
          <p:sp>
            <p:nvSpPr>
              <p:cNvPr id="5" name="TextBox 4"/>
              <p:cNvSpPr txBox="1"/>
              <p:nvPr/>
            </p:nvSpPr>
            <p:spPr>
              <a:xfrm>
                <a:off x="4690391" y="4831654"/>
                <a:ext cx="1963807" cy="60933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acc>
                        <m:accPr>
                          <m:chr m:val="̃"/>
                          <m:ctrlPr>
                            <a:rPr lang="en-US" i="1" smtClean="0">
                              <a:latin typeface="Cambria Math" charset="0"/>
                            </a:rPr>
                          </m:ctrlPr>
                        </m:accPr>
                        <m:e>
                          <m:sSub>
                            <m:sSubPr>
                              <m:ctrlPr>
                                <a:rPr lang="en-US" i="1" smtClean="0">
                                  <a:latin typeface="Cambria Math" charset="0"/>
                                </a:rPr>
                              </m:ctrlPr>
                            </m:sSubPr>
                            <m:e>
                              <m:r>
                                <a:rPr lang="el-GR" b="0" i="1" smtClean="0">
                                  <a:latin typeface="Cambria Math" charset="0"/>
                                </a:rPr>
                                <m:t>𝜇</m:t>
                              </m:r>
                            </m:e>
                            <m:sub>
                              <m:r>
                                <a:rPr lang="en-US" b="0" i="1" smtClean="0">
                                  <a:latin typeface="Cambria Math" charset="0"/>
                                </a:rPr>
                                <m:t>𝑖</m:t>
                              </m:r>
                            </m:sub>
                          </m:sSub>
                        </m:e>
                      </m:acc>
                      <m:r>
                        <a:rPr lang="en-US" b="0" i="1" smtClean="0">
                          <a:latin typeface="Cambria Math" charset="0"/>
                        </a:rPr>
                        <m:t>=</m:t>
                      </m:r>
                      <m:f>
                        <m:fPr>
                          <m:ctrlPr>
                            <a:rPr lang="bg-BG" b="0" i="1" smtClean="0">
                              <a:latin typeface="Cambria Math" charset="0"/>
                            </a:rPr>
                          </m:ctrlPr>
                        </m:fPr>
                        <m:num>
                          <m:acc>
                            <m:accPr>
                              <m:chr m:val="̅"/>
                              <m:ctrlPr>
                                <a:rPr lang="bg-BG" b="0" i="1" smtClean="0">
                                  <a:latin typeface="Cambria Math" charset="0"/>
                                </a:rPr>
                              </m:ctrlPr>
                            </m:accPr>
                            <m:e>
                              <m:r>
                                <a:rPr lang="en-US" b="0" i="1" smtClean="0">
                                  <a:latin typeface="Cambria Math" charset="0"/>
                                </a:rPr>
                                <m:t>𝑁</m:t>
                              </m:r>
                            </m:e>
                          </m:acc>
                          <m:r>
                            <a:rPr lang="en-US" i="1" smtClean="0">
                              <a:latin typeface="Cambria Math" charset="0"/>
                              <a:ea typeface="Cambria Math" charset="0"/>
                              <a:cs typeface="Cambria Math" charset="0"/>
                            </a:rPr>
                            <m:t>⋅</m:t>
                          </m:r>
                          <m:r>
                            <a:rPr lang="el-GR" b="0" i="1" smtClean="0">
                              <a:latin typeface="Cambria Math" charset="0"/>
                            </a:rPr>
                            <m:t>𝜇</m:t>
                          </m:r>
                          <m:r>
                            <a:rPr lang="el-GR" b="0" i="1" smtClean="0">
                              <a:latin typeface="Cambria Math" charset="0"/>
                            </a:rPr>
                            <m:t>+ </m:t>
                          </m:r>
                          <m:sSub>
                            <m:sSubPr>
                              <m:ctrlPr>
                                <a:rPr lang="en-US" b="0" i="1" smtClean="0">
                                  <a:latin typeface="Cambria Math" charset="0"/>
                                </a:rPr>
                              </m:ctrlPr>
                            </m:sSubPr>
                            <m:e>
                              <m:r>
                                <m:rPr>
                                  <m:sty m:val="p"/>
                                </m:rPr>
                                <a:rPr lang="en-US" b="0" i="0" smtClean="0">
                                  <a:latin typeface="Cambria Math" charset="0"/>
                                </a:rPr>
                                <m:t>N</m:t>
                              </m:r>
                            </m:e>
                            <m:sub>
                              <m:r>
                                <a:rPr lang="en-US" b="0" i="1" smtClean="0">
                                  <a:latin typeface="Cambria Math" charset="0"/>
                                </a:rPr>
                                <m:t>𝑖</m:t>
                              </m:r>
                            </m:sub>
                          </m:sSub>
                          <m:sSub>
                            <m:sSubPr>
                              <m:ctrlPr>
                                <a:rPr lang="en-US" b="0" i="1" smtClean="0">
                                  <a:latin typeface="Cambria Math" charset="0"/>
                                </a:rPr>
                              </m:ctrlPr>
                            </m:sSubPr>
                            <m:e>
                              <m:r>
                                <a:rPr lang="en-US" b="0" i="1" smtClean="0">
                                  <a:latin typeface="Cambria Math" charset="0"/>
                                  <a:ea typeface="Cambria Math" charset="0"/>
                                  <a:cs typeface="Cambria Math" charset="0"/>
                                </a:rPr>
                                <m:t>⋅</m:t>
                              </m:r>
                              <m:r>
                                <a:rPr lang="el-GR" b="0" i="1" smtClean="0">
                                  <a:latin typeface="Cambria Math" charset="0"/>
                                </a:rPr>
                                <m:t>𝜇</m:t>
                              </m:r>
                            </m:e>
                            <m:sub>
                              <m:r>
                                <a:rPr lang="en-US" b="0" i="1" smtClean="0">
                                  <a:latin typeface="Cambria Math" charset="0"/>
                                </a:rPr>
                                <m:t>𝑖</m:t>
                              </m:r>
                            </m:sub>
                          </m:sSub>
                        </m:num>
                        <m:den>
                          <m:acc>
                            <m:accPr>
                              <m:chr m:val="̅"/>
                              <m:ctrlPr>
                                <a:rPr lang="bg-BG" b="0" i="1" smtClean="0">
                                  <a:latin typeface="Cambria Math" charset="0"/>
                                </a:rPr>
                              </m:ctrlPr>
                            </m:accPr>
                            <m:e>
                              <m:r>
                                <a:rPr lang="en-US" b="0" i="1" smtClean="0">
                                  <a:latin typeface="Cambria Math" charset="0"/>
                                </a:rPr>
                                <m:t>𝑁</m:t>
                              </m:r>
                            </m:e>
                          </m:acc>
                          <m:r>
                            <a:rPr lang="en-US" b="0" i="1" smtClean="0">
                              <a:latin typeface="Cambria Math" charset="0"/>
                            </a:rPr>
                            <m:t>+</m:t>
                          </m:r>
                          <m:sSub>
                            <m:sSubPr>
                              <m:ctrlPr>
                                <a:rPr lang="en-US" i="1">
                                  <a:latin typeface="Cambria Math" charset="0"/>
                                </a:rPr>
                              </m:ctrlPr>
                            </m:sSubPr>
                            <m:e>
                              <m:r>
                                <a:rPr lang="en-US" i="1">
                                  <a:latin typeface="Cambria Math" charset="0"/>
                                </a:rPr>
                                <m:t>𝑁</m:t>
                              </m:r>
                            </m:e>
                            <m:sub>
                              <m:r>
                                <a:rPr lang="en-US" i="1">
                                  <a:latin typeface="Cambria Math" charset="0"/>
                                </a:rPr>
                                <m:t>𝑖</m:t>
                              </m:r>
                            </m:sub>
                          </m:sSub>
                        </m:den>
                      </m:f>
                    </m:oMath>
                  </m:oMathPara>
                </a14:m>
                <a:endParaRPr lang="en-US" dirty="0"/>
              </a:p>
            </p:txBody>
          </p:sp>
        </mc:Choice>
        <mc:Fallback>
          <p:sp>
            <p:nvSpPr>
              <p:cNvPr id="5" name="TextBox 4"/>
              <p:cNvSpPr txBox="1">
                <a:spLocks noRot="1" noChangeAspect="1" noMove="1" noResize="1" noEditPoints="1" noAdjustHandles="1" noChangeArrowheads="1" noChangeShapeType="1" noTextEdit="1"/>
              </p:cNvSpPr>
              <p:nvPr/>
            </p:nvSpPr>
            <p:spPr>
              <a:xfrm>
                <a:off x="4690391" y="4831654"/>
                <a:ext cx="1963807" cy="609334"/>
              </a:xfrm>
              <a:prstGeom prst="rect">
                <a:avLst/>
              </a:prstGeom>
              <a:blipFill rotWithShape="0">
                <a:blip r:embed="rId2"/>
                <a:stretch>
                  <a:fillRect/>
                </a:stretch>
              </a:blipFill>
            </p:spPr>
            <p:txBody>
              <a:bodyPr/>
              <a:lstStyle/>
              <a:p>
                <a:r>
                  <a:rPr lang="en-US">
                    <a:noFill/>
                  </a:rPr>
                  <a:t> </a:t>
                </a:r>
              </a:p>
            </p:txBody>
          </p:sp>
        </mc:Fallback>
      </mc:AlternateContent>
      <p:grpSp>
        <p:nvGrpSpPr>
          <p:cNvPr id="9" name="Group 8"/>
          <p:cNvGrpSpPr/>
          <p:nvPr/>
        </p:nvGrpSpPr>
        <p:grpSpPr>
          <a:xfrm>
            <a:off x="1343440" y="4653125"/>
            <a:ext cx="4119105" cy="457341"/>
            <a:chOff x="1343440" y="4653125"/>
            <a:chExt cx="4119105" cy="457341"/>
          </a:xfrm>
        </p:grpSpPr>
        <p:sp>
          <p:nvSpPr>
            <p:cNvPr id="7" name="Rectangle 6"/>
            <p:cNvSpPr/>
            <p:nvPr/>
          </p:nvSpPr>
          <p:spPr>
            <a:xfrm>
              <a:off x="5160396" y="4805799"/>
              <a:ext cx="302149" cy="304667"/>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43440" y="4653125"/>
              <a:ext cx="3768917" cy="369332"/>
            </a:xfrm>
            <a:prstGeom prst="rect">
              <a:avLst/>
            </a:prstGeom>
            <a:noFill/>
          </p:spPr>
          <p:txBody>
            <a:bodyPr wrap="none" rtlCol="0">
              <a:spAutoFit/>
            </a:bodyPr>
            <a:lstStyle/>
            <a:p>
              <a:r>
                <a:rPr lang="en-US" dirty="0" smtClean="0">
                  <a:solidFill>
                    <a:schemeClr val="accent4"/>
                  </a:solidFill>
                </a:rPr>
                <a:t>Average # of possessions for all lineups</a:t>
              </a:r>
              <a:endParaRPr lang="en-US" dirty="0">
                <a:solidFill>
                  <a:schemeClr val="accent4"/>
                </a:solidFill>
              </a:endParaRPr>
            </a:p>
          </p:txBody>
        </p:sp>
      </p:grpSp>
      <p:grpSp>
        <p:nvGrpSpPr>
          <p:cNvPr id="10" name="Group 9"/>
          <p:cNvGrpSpPr/>
          <p:nvPr/>
        </p:nvGrpSpPr>
        <p:grpSpPr>
          <a:xfrm>
            <a:off x="1996175" y="4805799"/>
            <a:ext cx="3785748" cy="906122"/>
            <a:chOff x="1676797" y="4805799"/>
            <a:chExt cx="3785748" cy="906122"/>
          </a:xfrm>
        </p:grpSpPr>
        <p:sp>
          <p:nvSpPr>
            <p:cNvPr id="11" name="Rectangle 10"/>
            <p:cNvSpPr/>
            <p:nvPr/>
          </p:nvSpPr>
          <p:spPr>
            <a:xfrm>
              <a:off x="5160396" y="4805799"/>
              <a:ext cx="302149" cy="304667"/>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76797" y="5342589"/>
              <a:ext cx="2930033" cy="369332"/>
            </a:xfrm>
            <a:prstGeom prst="rect">
              <a:avLst/>
            </a:prstGeom>
            <a:noFill/>
          </p:spPr>
          <p:txBody>
            <a:bodyPr wrap="none" rtlCol="0">
              <a:spAutoFit/>
            </a:bodyPr>
            <a:lstStyle/>
            <a:p>
              <a:r>
                <a:rPr lang="en-US" dirty="0" smtClean="0">
                  <a:solidFill>
                    <a:schemeClr val="accent1"/>
                  </a:solidFill>
                </a:rPr>
                <a:t>Average rating over all lineups </a:t>
              </a:r>
              <a:endParaRPr lang="en-US" dirty="0">
                <a:solidFill>
                  <a:schemeClr val="accent1"/>
                </a:solidFill>
              </a:endParaRPr>
            </a:p>
          </p:txBody>
        </p:sp>
      </p:grpSp>
      <p:grpSp>
        <p:nvGrpSpPr>
          <p:cNvPr id="13" name="Group 12"/>
          <p:cNvGrpSpPr/>
          <p:nvPr/>
        </p:nvGrpSpPr>
        <p:grpSpPr>
          <a:xfrm>
            <a:off x="5976742" y="4822666"/>
            <a:ext cx="3835500" cy="369332"/>
            <a:chOff x="5189444" y="4805799"/>
            <a:chExt cx="3835500" cy="369332"/>
          </a:xfrm>
        </p:grpSpPr>
        <p:sp>
          <p:nvSpPr>
            <p:cNvPr id="14" name="Rectangle 13"/>
            <p:cNvSpPr/>
            <p:nvPr/>
          </p:nvSpPr>
          <p:spPr>
            <a:xfrm>
              <a:off x="5189444" y="4805799"/>
              <a:ext cx="302149" cy="304667"/>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06993" y="4805799"/>
              <a:ext cx="2817951" cy="369332"/>
            </a:xfrm>
            <a:prstGeom prst="rect">
              <a:avLst/>
            </a:prstGeom>
            <a:noFill/>
          </p:spPr>
          <p:txBody>
            <a:bodyPr wrap="none" rtlCol="0">
              <a:spAutoFit/>
            </a:bodyPr>
            <a:lstStyle/>
            <a:p>
              <a:r>
                <a:rPr lang="en-US" dirty="0" smtClean="0">
                  <a:solidFill>
                    <a:schemeClr val="accent6"/>
                  </a:solidFill>
                </a:rPr>
                <a:t># of possessions for lineup </a:t>
              </a:r>
              <a:r>
                <a:rPr lang="en-US" dirty="0" err="1" smtClean="0">
                  <a:solidFill>
                    <a:schemeClr val="accent6"/>
                  </a:solidFill>
                </a:rPr>
                <a:t>i</a:t>
              </a:r>
              <a:r>
                <a:rPr lang="en-US" dirty="0" smtClean="0">
                  <a:solidFill>
                    <a:schemeClr val="accent6"/>
                  </a:solidFill>
                </a:rPr>
                <a:t> </a:t>
              </a:r>
              <a:endParaRPr lang="en-US" dirty="0">
                <a:solidFill>
                  <a:schemeClr val="accent6"/>
                </a:solidFill>
              </a:endParaRPr>
            </a:p>
          </p:txBody>
        </p:sp>
      </p:grpSp>
      <p:grpSp>
        <p:nvGrpSpPr>
          <p:cNvPr id="16" name="Group 15"/>
          <p:cNvGrpSpPr/>
          <p:nvPr/>
        </p:nvGrpSpPr>
        <p:grpSpPr>
          <a:xfrm>
            <a:off x="6370526" y="4822666"/>
            <a:ext cx="3355795" cy="824931"/>
            <a:chOff x="5189444" y="4805799"/>
            <a:chExt cx="3355795" cy="824931"/>
          </a:xfrm>
        </p:grpSpPr>
        <p:sp>
          <p:nvSpPr>
            <p:cNvPr id="17" name="Rectangle 16"/>
            <p:cNvSpPr/>
            <p:nvPr/>
          </p:nvSpPr>
          <p:spPr>
            <a:xfrm>
              <a:off x="5189444" y="4805799"/>
              <a:ext cx="302149" cy="304667"/>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13209" y="5261398"/>
              <a:ext cx="2732030" cy="369332"/>
            </a:xfrm>
            <a:prstGeom prst="rect">
              <a:avLst/>
            </a:prstGeom>
            <a:noFill/>
          </p:spPr>
          <p:txBody>
            <a:bodyPr wrap="none" rtlCol="0">
              <a:spAutoFit/>
            </a:bodyPr>
            <a:lstStyle/>
            <a:p>
              <a:r>
                <a:rPr lang="en-US" dirty="0" smtClean="0">
                  <a:solidFill>
                    <a:srgbClr val="7030A0"/>
                  </a:solidFill>
                </a:rPr>
                <a:t>“Raw” efficiency for lineup </a:t>
              </a:r>
              <a:r>
                <a:rPr lang="en-US" dirty="0" err="1" smtClean="0">
                  <a:solidFill>
                    <a:srgbClr val="7030A0"/>
                  </a:solidFill>
                </a:rPr>
                <a:t>i</a:t>
              </a:r>
              <a:endParaRPr lang="en-US" dirty="0">
                <a:solidFill>
                  <a:srgbClr val="7030A0"/>
                </a:solidFill>
              </a:endParaRPr>
            </a:p>
          </p:txBody>
        </p:sp>
      </p:grpSp>
    </p:spTree>
    <p:extLst>
      <p:ext uri="{BB962C8B-B14F-4D97-AF65-F5344CB8AC3E}">
        <p14:creationId xmlns:p14="http://schemas.microsoft.com/office/powerpoint/2010/main" val="90133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Average</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smtClean="0"/>
                  <a:t>The Bayesian average essentially assigns a </a:t>
                </a:r>
                <a:r>
                  <a:rPr lang="en-US" dirty="0" smtClean="0">
                    <a:solidFill>
                      <a:schemeClr val="accent4"/>
                    </a:solidFill>
                  </a:rPr>
                  <a:t>prior rating </a:t>
                </a:r>
                <a:r>
                  <a:rPr lang="en-US" dirty="0" smtClean="0"/>
                  <a:t>to a lineup that has </a:t>
                </a:r>
                <a:r>
                  <a:rPr lang="en-US" dirty="0" smtClean="0">
                    <a:solidFill>
                      <a:srgbClr val="7030A0"/>
                    </a:solidFill>
                  </a:rPr>
                  <a:t>no or very few observations</a:t>
                </a:r>
                <a:r>
                  <a:rPr lang="en-US" dirty="0" smtClean="0"/>
                  <a:t> (N</a:t>
                </a:r>
                <a:r>
                  <a:rPr lang="en-US" baseline="-25000" dirty="0" smtClean="0"/>
                  <a:t>i</a:t>
                </a:r>
                <a:r>
                  <a:rPr lang="en-US" dirty="0"/>
                  <a:t> </a:t>
                </a:r>
                <a:r>
                  <a:rPr lang="en-US" dirty="0" smtClean="0"/>
                  <a:t>≪</a:t>
                </a:r>
                <a14:m>
                  <m:oMath xmlns:m="http://schemas.openxmlformats.org/officeDocument/2006/math">
                    <m:acc>
                      <m:accPr>
                        <m:chr m:val="̅"/>
                        <m:ctrlPr>
                          <a:rPr lang="en-US" i="1" smtClean="0">
                            <a:latin typeface="Cambria Math" charset="0"/>
                          </a:rPr>
                        </m:ctrlPr>
                      </m:accPr>
                      <m:e>
                        <m:r>
                          <a:rPr lang="en-US" b="0" i="1" smtClean="0">
                            <a:latin typeface="Cambria Math" charset="0"/>
                          </a:rPr>
                          <m:t>𝑁</m:t>
                        </m:r>
                      </m:e>
                    </m:acc>
                  </m:oMath>
                </a14:m>
                <a:r>
                  <a:rPr lang="en-US" dirty="0" smtClean="0"/>
                  <a:t>)</a:t>
                </a:r>
              </a:p>
              <a:p>
                <a:pPr lvl="1"/>
                <a:r>
                  <a:rPr lang="en-US" dirty="0" smtClean="0"/>
                  <a:t>In the case above we use the average rating of all lineups as our prior belief</a:t>
                </a:r>
              </a:p>
              <a:p>
                <a:pPr lvl="2"/>
                <a:r>
                  <a:rPr lang="en-US" dirty="0" smtClean="0"/>
                  <a:t>Other options are possible</a:t>
                </a:r>
              </a:p>
              <a:p>
                <a:pPr algn="just"/>
                <a:r>
                  <a:rPr lang="en-US" dirty="0" smtClean="0"/>
                  <a:t>As we accumulate </a:t>
                </a:r>
                <a:r>
                  <a:rPr lang="en-US" dirty="0" smtClean="0">
                    <a:solidFill>
                      <a:srgbClr val="C00000"/>
                    </a:solidFill>
                  </a:rPr>
                  <a:t>more evidence </a:t>
                </a:r>
                <a:r>
                  <a:rPr lang="en-US" dirty="0" smtClean="0"/>
                  <a:t>for a lineup </a:t>
                </a:r>
                <a:r>
                  <a:rPr lang="en-US" dirty="0" err="1" smtClean="0"/>
                  <a:t>i</a:t>
                </a:r>
                <a:r>
                  <a:rPr lang="en-US" dirty="0" smtClean="0"/>
                  <a:t> these </a:t>
                </a:r>
                <a:r>
                  <a:rPr lang="en-US" dirty="0" smtClean="0">
                    <a:solidFill>
                      <a:srgbClr val="7030A0"/>
                    </a:solidFill>
                  </a:rPr>
                  <a:t>observations</a:t>
                </a:r>
                <a:r>
                  <a:rPr lang="en-US" dirty="0" smtClean="0"/>
                  <a:t> will </a:t>
                </a:r>
                <a:r>
                  <a:rPr lang="en-US" dirty="0" smtClean="0">
                    <a:solidFill>
                      <a:schemeClr val="accent5"/>
                    </a:solidFill>
                  </a:rPr>
                  <a:t>outweigh the prior</a:t>
                </a:r>
                <a:endParaRPr lang="en-US" dirty="0">
                  <a:solidFill>
                    <a:schemeClr val="accent5"/>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44" t="-2936" r="-1842"/>
                </a:stretch>
              </a:blipFill>
            </p:spPr>
            <p:txBody>
              <a:bodyPr/>
              <a:lstStyle/>
              <a:p>
                <a:r>
                  <a:rPr lang="en-US">
                    <a:noFill/>
                  </a:rPr>
                  <a:t> </a:t>
                </a:r>
              </a:p>
            </p:txBody>
          </p:sp>
        </mc:Fallback>
      </mc:AlternateContent>
    </p:spTree>
    <p:extLst>
      <p:ext uri="{BB962C8B-B14F-4D97-AF65-F5344CB8AC3E}">
        <p14:creationId xmlns:p14="http://schemas.microsoft.com/office/powerpoint/2010/main" val="7214079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4025" y="1051284"/>
            <a:ext cx="6215479" cy="4737266"/>
          </a:xfrm>
          <a:prstGeom prst="rect">
            <a:avLst/>
          </a:prstGeom>
        </p:spPr>
      </p:pic>
      <p:sp>
        <p:nvSpPr>
          <p:cNvPr id="4" name="TextBox 3"/>
          <p:cNvSpPr txBox="1"/>
          <p:nvPr/>
        </p:nvSpPr>
        <p:spPr>
          <a:xfrm>
            <a:off x="7831250" y="1051284"/>
            <a:ext cx="3820533" cy="923330"/>
          </a:xfrm>
          <a:prstGeom prst="rect">
            <a:avLst/>
          </a:prstGeom>
          <a:noFill/>
        </p:spPr>
        <p:txBody>
          <a:bodyPr wrap="none" rtlCol="0">
            <a:spAutoFit/>
          </a:bodyPr>
          <a:lstStyle/>
          <a:p>
            <a:r>
              <a:rPr lang="en-US" dirty="0" smtClean="0"/>
              <a:t>Ranking correlation: </a:t>
            </a:r>
            <a:r>
              <a:rPr lang="en-US" dirty="0" smtClean="0">
                <a:solidFill>
                  <a:schemeClr val="accent4"/>
                </a:solidFill>
              </a:rPr>
              <a:t>0.83</a:t>
            </a:r>
          </a:p>
          <a:p>
            <a:r>
              <a:rPr lang="en-US" dirty="0" smtClean="0">
                <a:solidFill>
                  <a:schemeClr val="accent5"/>
                </a:solidFill>
              </a:rPr>
              <a:t>Largest adjustments for lineups with few</a:t>
            </a:r>
          </a:p>
          <a:p>
            <a:r>
              <a:rPr lang="en-US" dirty="0" smtClean="0">
                <a:solidFill>
                  <a:schemeClr val="accent5"/>
                </a:solidFill>
              </a:rPr>
              <a:t>possessions</a:t>
            </a:r>
            <a:endParaRPr lang="en-US" dirty="0">
              <a:solidFill>
                <a:schemeClr val="accent5"/>
              </a:solidFill>
            </a:endParaRPr>
          </a:p>
        </p:txBody>
      </p:sp>
      <p:pic>
        <p:nvPicPr>
          <p:cNvPr id="6" name="Picture 5"/>
          <p:cNvPicPr>
            <a:picLocks noChangeAspect="1"/>
          </p:cNvPicPr>
          <p:nvPr/>
        </p:nvPicPr>
        <p:blipFill>
          <a:blip r:embed="rId3"/>
          <a:stretch>
            <a:fillRect/>
          </a:stretch>
        </p:blipFill>
        <p:spPr>
          <a:xfrm>
            <a:off x="9178424" y="4047768"/>
            <a:ext cx="1578603" cy="1753565"/>
          </a:xfrm>
          <a:prstGeom prst="rect">
            <a:avLst/>
          </a:prstGeom>
        </p:spPr>
      </p:pic>
      <p:sp>
        <p:nvSpPr>
          <p:cNvPr id="7" name="TextBox 6"/>
          <p:cNvSpPr txBox="1"/>
          <p:nvPr/>
        </p:nvSpPr>
        <p:spPr>
          <a:xfrm>
            <a:off x="9454603" y="5903088"/>
            <a:ext cx="1026243" cy="369332"/>
          </a:xfrm>
          <a:prstGeom prst="rect">
            <a:avLst/>
          </a:prstGeom>
          <a:noFill/>
        </p:spPr>
        <p:txBody>
          <a:bodyPr wrap="none" rtlCol="0">
            <a:spAutoFit/>
          </a:bodyPr>
          <a:lstStyle/>
          <a:p>
            <a:r>
              <a:rPr lang="en-US" smtClean="0"/>
              <a:t>2017 - 18</a:t>
            </a:r>
            <a:endParaRPr lang="en-US"/>
          </a:p>
        </p:txBody>
      </p:sp>
    </p:spTree>
    <p:extLst>
      <p:ext uri="{BB962C8B-B14F-4D97-AF65-F5344CB8AC3E}">
        <p14:creationId xmlns:p14="http://schemas.microsoft.com/office/powerpoint/2010/main" val="5913726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Competitive Balance</a:t>
            </a:r>
            <a:endParaRPr lang="en-US" dirty="0"/>
          </a:p>
        </p:txBody>
      </p:sp>
      <p:sp>
        <p:nvSpPr>
          <p:cNvPr id="3" name="Content Placeholder 2"/>
          <p:cNvSpPr>
            <a:spLocks noGrp="1"/>
          </p:cNvSpPr>
          <p:nvPr>
            <p:ph idx="1"/>
          </p:nvPr>
        </p:nvSpPr>
        <p:spPr/>
        <p:txBody>
          <a:bodyPr/>
          <a:lstStyle/>
          <a:p>
            <a:pPr algn="just"/>
            <a:r>
              <a:rPr lang="en-US" dirty="0" smtClean="0">
                <a:solidFill>
                  <a:schemeClr val="accent5"/>
                </a:solidFill>
              </a:rPr>
              <a:t>Competitive balance </a:t>
            </a:r>
            <a:r>
              <a:rPr lang="en-US" dirty="0" smtClean="0"/>
              <a:t>is important for a league in order to keep its fans interest</a:t>
            </a:r>
          </a:p>
          <a:p>
            <a:pPr lvl="1" algn="just"/>
            <a:r>
              <a:rPr lang="en-US" dirty="0" smtClean="0"/>
              <a:t>Having the same team win every year leads to fans losing their interest</a:t>
            </a:r>
          </a:p>
          <a:p>
            <a:pPr algn="just"/>
            <a:r>
              <a:rPr lang="en-US" dirty="0" smtClean="0"/>
              <a:t>There are a few mechanism that can be employed to ensure competitive balance to some extent</a:t>
            </a:r>
          </a:p>
          <a:p>
            <a:pPr lvl="1" algn="just"/>
            <a:r>
              <a:rPr lang="en-US" dirty="0" smtClean="0">
                <a:solidFill>
                  <a:srgbClr val="0070C0"/>
                </a:solidFill>
              </a:rPr>
              <a:t>Salary cap</a:t>
            </a:r>
          </a:p>
          <a:p>
            <a:pPr lvl="1" algn="just"/>
            <a:r>
              <a:rPr lang="en-US" dirty="0" smtClean="0">
                <a:solidFill>
                  <a:schemeClr val="accent6"/>
                </a:solidFill>
              </a:rPr>
              <a:t>Draft </a:t>
            </a:r>
            <a:endParaRPr lang="en-US" dirty="0">
              <a:solidFill>
                <a:schemeClr val="accent6"/>
              </a:solidFill>
            </a:endParaRPr>
          </a:p>
        </p:txBody>
      </p:sp>
    </p:spTree>
    <p:extLst>
      <p:ext uri="{BB962C8B-B14F-4D97-AF65-F5344CB8AC3E}">
        <p14:creationId xmlns:p14="http://schemas.microsoft.com/office/powerpoint/2010/main" val="17105656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Draft </a:t>
            </a:r>
            <a:endParaRPr lang="en-US" dirty="0"/>
          </a:p>
        </p:txBody>
      </p:sp>
      <p:sp>
        <p:nvSpPr>
          <p:cNvPr id="3" name="Content Placeholder 2"/>
          <p:cNvSpPr>
            <a:spLocks noGrp="1"/>
          </p:cNvSpPr>
          <p:nvPr>
            <p:ph idx="1"/>
          </p:nvPr>
        </p:nvSpPr>
        <p:spPr/>
        <p:txBody>
          <a:bodyPr/>
          <a:lstStyle/>
          <a:p>
            <a:pPr algn="just"/>
            <a:r>
              <a:rPr lang="en-US" dirty="0" smtClean="0">
                <a:solidFill>
                  <a:schemeClr val="accent1"/>
                </a:solidFill>
              </a:rPr>
              <a:t>General idea</a:t>
            </a:r>
            <a:r>
              <a:rPr lang="en-US" dirty="0" smtClean="0"/>
              <a:t>: teams select among (college) prospects in inverse order of their last year’s standing</a:t>
            </a:r>
          </a:p>
          <a:p>
            <a:pPr algn="just"/>
            <a:r>
              <a:rPr lang="en-US" dirty="0" smtClean="0"/>
              <a:t>In order to avoid teams intentionally </a:t>
            </a:r>
            <a:r>
              <a:rPr lang="en-US" i="1" dirty="0" smtClean="0">
                <a:solidFill>
                  <a:schemeClr val="accent4"/>
                </a:solidFill>
              </a:rPr>
              <a:t>tanking</a:t>
            </a:r>
            <a:r>
              <a:rPr lang="en-US" i="1" dirty="0" smtClean="0"/>
              <a:t> </a:t>
            </a:r>
            <a:r>
              <a:rPr lang="en-US" dirty="0" smtClean="0"/>
              <a:t>in order to get the first draft pick </a:t>
            </a:r>
            <a:r>
              <a:rPr lang="en-US" dirty="0" smtClean="0">
                <a:solidFill>
                  <a:schemeClr val="accent6"/>
                </a:solidFill>
              </a:rPr>
              <a:t>some leagues </a:t>
            </a:r>
            <a:r>
              <a:rPr lang="en-US" dirty="0" smtClean="0"/>
              <a:t>include a lottery system</a:t>
            </a:r>
          </a:p>
          <a:p>
            <a:pPr lvl="1" algn="just"/>
            <a:r>
              <a:rPr lang="en-US" dirty="0" smtClean="0"/>
              <a:t>The worst-k teams enter a lottery that determines their draft pick order</a:t>
            </a:r>
          </a:p>
          <a:p>
            <a:pPr lvl="1" algn="just"/>
            <a:r>
              <a:rPr lang="en-US" dirty="0" smtClean="0"/>
              <a:t>The lottery is not uniform at random, but teams with worse record have higher chance of landing the number one draft pick</a:t>
            </a:r>
            <a:endParaRPr lang="en-US" dirty="0"/>
          </a:p>
        </p:txBody>
      </p:sp>
    </p:spTree>
    <p:extLst>
      <p:ext uri="{BB962C8B-B14F-4D97-AF65-F5344CB8AC3E}">
        <p14:creationId xmlns:p14="http://schemas.microsoft.com/office/powerpoint/2010/main" val="20722601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Draft</a:t>
            </a:r>
            <a:endParaRPr lang="en-US" dirty="0"/>
          </a:p>
        </p:txBody>
      </p:sp>
      <p:sp>
        <p:nvSpPr>
          <p:cNvPr id="3" name="Content Placeholder 2"/>
          <p:cNvSpPr>
            <a:spLocks noGrp="1"/>
          </p:cNvSpPr>
          <p:nvPr>
            <p:ph idx="1"/>
          </p:nvPr>
        </p:nvSpPr>
        <p:spPr/>
        <p:txBody>
          <a:bodyPr>
            <a:normAutofit lnSpcReduction="10000"/>
          </a:bodyPr>
          <a:lstStyle/>
          <a:p>
            <a:pPr algn="just"/>
            <a:r>
              <a:rPr lang="en-US" dirty="0" smtClean="0"/>
              <a:t>Do teams take advantage of the draft? What is the value of a high draft pick over a lower pick? Do team executives make their picks in a rational fashion?</a:t>
            </a:r>
          </a:p>
          <a:p>
            <a:pPr algn="just"/>
            <a:r>
              <a:rPr lang="en-US" dirty="0" smtClean="0"/>
              <a:t>Massey and </a:t>
            </a:r>
            <a:r>
              <a:rPr lang="en-US" dirty="0" err="1" smtClean="0"/>
              <a:t>Thaler</a:t>
            </a:r>
            <a:r>
              <a:rPr lang="en-US" dirty="0" smtClean="0"/>
              <a:t> (MT) studied the NFL draft and identified large inefficiencies associated with the </a:t>
            </a:r>
            <a:r>
              <a:rPr lang="en-US" dirty="0" smtClean="0"/>
              <a:t>value </a:t>
            </a:r>
            <a:r>
              <a:rPr lang="en-US" dirty="0" smtClean="0"/>
              <a:t>placed on top picks</a:t>
            </a:r>
          </a:p>
          <a:p>
            <a:pPr lvl="1" algn="just"/>
            <a:r>
              <a:rPr lang="en-US" dirty="0" smtClean="0">
                <a:solidFill>
                  <a:schemeClr val="accent2"/>
                </a:solidFill>
              </a:rPr>
              <a:t>In terms of performance per dollar, the top draft pick is actually the worst choice in the first round!</a:t>
            </a:r>
          </a:p>
          <a:p>
            <a:pPr lvl="1" algn="just"/>
            <a:r>
              <a:rPr lang="en-US" dirty="0" smtClean="0">
                <a:solidFill>
                  <a:schemeClr val="accent6">
                    <a:lumMod val="75000"/>
                  </a:schemeClr>
                </a:solidFill>
              </a:rPr>
              <a:t>Since the cost of players falls off far more quickly than the average performance in the </a:t>
            </a:r>
            <a:r>
              <a:rPr lang="en-US" dirty="0" smtClean="0">
                <a:solidFill>
                  <a:schemeClr val="accent6">
                    <a:lumMod val="75000"/>
                  </a:schemeClr>
                </a:solidFill>
              </a:rPr>
              <a:t>draft, </a:t>
            </a:r>
            <a:r>
              <a:rPr lang="en-US" dirty="0" smtClean="0">
                <a:solidFill>
                  <a:schemeClr val="accent6">
                    <a:lumMod val="75000"/>
                  </a:schemeClr>
                </a:solidFill>
              </a:rPr>
              <a:t>teams are better off trading down to late in the first or even into the second round</a:t>
            </a:r>
          </a:p>
        </p:txBody>
      </p:sp>
    </p:spTree>
    <p:extLst>
      <p:ext uri="{BB962C8B-B14F-4D97-AF65-F5344CB8AC3E}">
        <p14:creationId xmlns:p14="http://schemas.microsoft.com/office/powerpoint/2010/main" val="806410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p:txBody>
          <a:bodyPr/>
          <a:lstStyle/>
          <a:p>
            <a:pPr algn="just"/>
            <a:r>
              <a:rPr lang="en-US" dirty="0" smtClean="0"/>
              <a:t>There are three things that one needs to calculate in order to study the efficiency of decision making with regards to NFL draft:</a:t>
            </a:r>
          </a:p>
          <a:p>
            <a:pPr lvl="1" algn="just"/>
            <a:r>
              <a:rPr lang="en-US" dirty="0" smtClean="0">
                <a:solidFill>
                  <a:schemeClr val="accent4"/>
                </a:solidFill>
              </a:rPr>
              <a:t>Market value </a:t>
            </a:r>
            <a:r>
              <a:rPr lang="en-US" dirty="0" smtClean="0"/>
              <a:t>of a draft pick</a:t>
            </a:r>
          </a:p>
          <a:p>
            <a:pPr lvl="1" algn="just"/>
            <a:r>
              <a:rPr lang="en-US" dirty="0" smtClean="0">
                <a:solidFill>
                  <a:srgbClr val="FFC000"/>
                </a:solidFill>
              </a:rPr>
              <a:t>Monetary compensation </a:t>
            </a:r>
            <a:r>
              <a:rPr lang="en-US" dirty="0" smtClean="0"/>
              <a:t>of each draft pick</a:t>
            </a:r>
          </a:p>
          <a:p>
            <a:pPr lvl="1" algn="just"/>
            <a:r>
              <a:rPr lang="en-US" dirty="0" smtClean="0">
                <a:solidFill>
                  <a:srgbClr val="7030A0"/>
                </a:solidFill>
              </a:rPr>
              <a:t>On-field performance </a:t>
            </a:r>
            <a:r>
              <a:rPr lang="en-US" dirty="0" smtClean="0"/>
              <a:t>of a draft pick as a function of the pick order</a:t>
            </a:r>
          </a:p>
          <a:p>
            <a:pPr algn="just"/>
            <a:endParaRPr lang="en-US" dirty="0"/>
          </a:p>
        </p:txBody>
      </p:sp>
    </p:spTree>
    <p:extLst>
      <p:ext uri="{BB962C8B-B14F-4D97-AF65-F5344CB8AC3E}">
        <p14:creationId xmlns:p14="http://schemas.microsoft.com/office/powerpoint/2010/main" val="2112279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p:txBody>
          <a:bodyPr/>
          <a:lstStyle/>
          <a:p>
            <a:pPr algn="just"/>
            <a:r>
              <a:rPr lang="en-US" dirty="0" smtClean="0"/>
              <a:t>The market value of a draft pick can be defined based on the picks another team is willing to trade for it</a:t>
            </a:r>
          </a:p>
          <a:p>
            <a:pPr lvl="1" algn="just"/>
            <a:r>
              <a:rPr lang="en-US" dirty="0" smtClean="0"/>
              <a:t>Complications arise when a trade includes players as well or future picks</a:t>
            </a:r>
          </a:p>
          <a:p>
            <a:pPr algn="just"/>
            <a:r>
              <a:rPr lang="en-US" dirty="0" smtClean="0"/>
              <a:t>The </a:t>
            </a:r>
            <a:r>
              <a:rPr lang="en-US" u="sng" dirty="0" smtClean="0">
                <a:solidFill>
                  <a:schemeClr val="accent3"/>
                </a:solidFill>
              </a:rPr>
              <a:t>expected surplus </a:t>
            </a:r>
            <a:r>
              <a:rPr lang="en-US" dirty="0" smtClean="0"/>
              <a:t>of a drafted player is the difference between the salary of a veteran and the drafted player with the </a:t>
            </a:r>
            <a:r>
              <a:rPr lang="en-US" i="1" dirty="0" smtClean="0">
                <a:solidFill>
                  <a:srgbClr val="C00000"/>
                </a:solidFill>
              </a:rPr>
              <a:t>same</a:t>
            </a:r>
            <a:r>
              <a:rPr lang="en-US" dirty="0" smtClean="0">
                <a:solidFill>
                  <a:srgbClr val="C00000"/>
                </a:solidFill>
              </a:rPr>
              <a:t> </a:t>
            </a:r>
            <a:r>
              <a:rPr lang="en-US" dirty="0" smtClean="0"/>
              <a:t>performance </a:t>
            </a:r>
            <a:endParaRPr lang="en-US" dirty="0"/>
          </a:p>
          <a:p>
            <a:pPr algn="just"/>
            <a:endParaRPr lang="en-US" dirty="0" smtClean="0"/>
          </a:p>
        </p:txBody>
      </p:sp>
      <mc:AlternateContent xmlns:mc="http://schemas.openxmlformats.org/markup-compatibility/2006" xmlns:a14="http://schemas.microsoft.com/office/drawing/2010/main">
        <mc:Choice Requires="a14">
          <p:sp>
            <p:nvSpPr>
              <p:cNvPr id="4" name="TextBox 3"/>
              <p:cNvSpPr txBox="1"/>
              <p:nvPr/>
            </p:nvSpPr>
            <p:spPr>
              <a:xfrm>
                <a:off x="4805916" y="4853763"/>
                <a:ext cx="2422971" cy="12132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2"/>
                                <m:mcJc m:val="center"/>
                              </m:mcPr>
                            </m:mc>
                          </m:mcs>
                          <m:ctrlPr>
                            <a:rPr lang="uk-UA" i="1" smtClean="0">
                              <a:latin typeface="Cambria Math" charset="0"/>
                            </a:rPr>
                          </m:ctrlPr>
                        </m:mPr>
                        <m:mr>
                          <m:e>
                            <m:sSub>
                              <m:sSubPr>
                                <m:ctrlPr>
                                  <a:rPr lang="en-US" b="0" i="1" smtClean="0">
                                    <a:latin typeface="Cambria Math" charset="0"/>
                                  </a:rPr>
                                </m:ctrlPr>
                              </m:sSubPr>
                              <m:e>
                                <m:r>
                                  <m:rPr>
                                    <m:brk m:alnAt="7"/>
                                  </m:rPr>
                                  <a:rPr lang="en-US" b="0" i="1" smtClean="0">
                                    <a:latin typeface="Cambria Math" charset="0"/>
                                  </a:rPr>
                                  <m:t>𝐻</m:t>
                                </m:r>
                              </m:e>
                              <m:sub>
                                <m:r>
                                  <m:rPr>
                                    <m:brk m:alnAt="7"/>
                                  </m:rPr>
                                  <a:rPr lang="en-US" b="0" i="1" smtClean="0">
                                    <a:latin typeface="Cambria Math" charset="0"/>
                                  </a:rPr>
                                  <m:t>0</m:t>
                                </m:r>
                              </m:sub>
                            </m:sSub>
                            <m:r>
                              <m:rPr>
                                <m:brk m:alnAt="7"/>
                              </m:rPr>
                              <a:rPr lang="en-US" b="0" i="1" smtClean="0">
                                <a:latin typeface="Cambria Math" charset="0"/>
                              </a:rPr>
                              <m:t>:</m:t>
                            </m:r>
                          </m:e>
                          <m:e>
                            <m:f>
                              <m:fPr>
                                <m:ctrlPr>
                                  <a:rPr lang="en-US" b="0" i="1" smtClean="0">
                                    <a:latin typeface="Cambria Math" charset="0"/>
                                  </a:rPr>
                                </m:ctrlPr>
                              </m:fPr>
                              <m:num>
                                <m:r>
                                  <a:rPr lang="en-US" b="0" i="1" smtClean="0">
                                    <a:latin typeface="Cambria Math" charset="0"/>
                                  </a:rPr>
                                  <m:t>𝑀</m:t>
                                </m:r>
                                <m:sSub>
                                  <m:sSubPr>
                                    <m:ctrlPr>
                                      <a:rPr lang="en-US" b="0" i="1" smtClean="0">
                                        <a:latin typeface="Cambria Math" charset="0"/>
                                      </a:rPr>
                                    </m:ctrlPr>
                                  </m:sSubPr>
                                  <m:e>
                                    <m:r>
                                      <a:rPr lang="en-US" b="0" i="1" smtClean="0">
                                        <a:latin typeface="Cambria Math" charset="0"/>
                                      </a:rPr>
                                      <m:t>𝑉</m:t>
                                    </m:r>
                                  </m:e>
                                  <m:sub>
                                    <m:r>
                                      <a:rPr lang="en-US" b="0" i="1" smtClean="0">
                                        <a:latin typeface="Cambria Math" charset="0"/>
                                      </a:rPr>
                                      <m:t>𝑖</m:t>
                                    </m:r>
                                  </m:sub>
                                </m:sSub>
                              </m:num>
                              <m:den>
                                <m:r>
                                  <a:rPr lang="en-US" b="0" i="1" smtClean="0">
                                    <a:latin typeface="Cambria Math" charset="0"/>
                                  </a:rPr>
                                  <m:t>𝑀</m:t>
                                </m:r>
                                <m:sSub>
                                  <m:sSubPr>
                                    <m:ctrlPr>
                                      <a:rPr lang="en-US" b="0" i="1" smtClean="0">
                                        <a:latin typeface="Cambria Math" charset="0"/>
                                      </a:rPr>
                                    </m:ctrlPr>
                                  </m:sSubPr>
                                  <m:e>
                                    <m:r>
                                      <a:rPr lang="en-US" b="0" i="1" smtClean="0">
                                        <a:latin typeface="Cambria Math" charset="0"/>
                                      </a:rPr>
                                      <m:t>𝑉</m:t>
                                    </m:r>
                                  </m:e>
                                  <m:sub>
                                    <m:r>
                                      <a:rPr lang="en-US" b="0" i="1" smtClean="0">
                                        <a:latin typeface="Cambria Math" charset="0"/>
                                      </a:rPr>
                                      <m:t>𝑖</m:t>
                                    </m:r>
                                    <m:r>
                                      <a:rPr lang="en-US" b="0" i="1" smtClean="0">
                                        <a:latin typeface="Cambria Math" charset="0"/>
                                      </a:rPr>
                                      <m:t>+</m:t>
                                    </m:r>
                                    <m:r>
                                      <a:rPr lang="en-US" b="0" i="1" smtClean="0">
                                        <a:latin typeface="Cambria Math" charset="0"/>
                                      </a:rPr>
                                      <m:t>𝑘</m:t>
                                    </m:r>
                                  </m:sub>
                                </m:sSub>
                              </m:den>
                            </m:f>
                            <m:r>
                              <a:rPr lang="en-US" b="0" i="1" smtClean="0">
                                <a:latin typeface="Cambria Math" charset="0"/>
                              </a:rPr>
                              <m:t>=</m:t>
                            </m:r>
                            <m:f>
                              <m:fPr>
                                <m:ctrlPr>
                                  <a:rPr lang="en-US" b="0" i="1" smtClean="0">
                                    <a:latin typeface="Cambria Math" charset="0"/>
                                  </a:rPr>
                                </m:ctrlPr>
                              </m:fPr>
                              <m:num>
                                <m:r>
                                  <a:rPr lang="en-US" b="0" i="1" smtClean="0">
                                    <a:latin typeface="Cambria Math" charset="0"/>
                                  </a:rPr>
                                  <m:t>𝐸</m:t>
                                </m:r>
                                <m:d>
                                  <m:dPr>
                                    <m:ctrlPr>
                                      <a:rPr lang="en-US" b="0" i="1" smtClean="0">
                                        <a:latin typeface="Cambria Math" charset="0"/>
                                      </a:rPr>
                                    </m:ctrlPr>
                                  </m:dPr>
                                  <m:e>
                                    <m:r>
                                      <a:rPr lang="en-US" b="0" i="1" smtClean="0">
                                        <a:latin typeface="Cambria Math" charset="0"/>
                                      </a:rPr>
                                      <m:t>𝑆</m:t>
                                    </m:r>
                                    <m:sSub>
                                      <m:sSubPr>
                                        <m:ctrlPr>
                                          <a:rPr lang="en-US" b="0" i="1" smtClean="0">
                                            <a:latin typeface="Cambria Math" charset="0"/>
                                          </a:rPr>
                                        </m:ctrlPr>
                                      </m:sSubPr>
                                      <m:e>
                                        <m:r>
                                          <a:rPr lang="en-US" b="0" i="1" smtClean="0">
                                            <a:latin typeface="Cambria Math" charset="0"/>
                                          </a:rPr>
                                          <m:t>𝑉</m:t>
                                        </m:r>
                                      </m:e>
                                      <m:sub>
                                        <m:r>
                                          <a:rPr lang="en-US" b="0" i="1" smtClean="0">
                                            <a:latin typeface="Cambria Math" charset="0"/>
                                          </a:rPr>
                                          <m:t>𝑖</m:t>
                                        </m:r>
                                      </m:sub>
                                    </m:sSub>
                                  </m:e>
                                </m:d>
                              </m:num>
                              <m:den>
                                <m:r>
                                  <a:rPr lang="en-US" b="0" i="1" smtClean="0">
                                    <a:latin typeface="Cambria Math" charset="0"/>
                                  </a:rPr>
                                  <m:t>𝐸</m:t>
                                </m:r>
                                <m:r>
                                  <a:rPr lang="en-US" b="0" i="1" smtClean="0">
                                    <a:latin typeface="Cambria Math" charset="0"/>
                                  </a:rPr>
                                  <m:t>(</m:t>
                                </m:r>
                                <m:r>
                                  <a:rPr lang="en-US" b="0" i="1" smtClean="0">
                                    <a:latin typeface="Cambria Math" charset="0"/>
                                  </a:rPr>
                                  <m:t>𝑆</m:t>
                                </m:r>
                                <m:sSub>
                                  <m:sSubPr>
                                    <m:ctrlPr>
                                      <a:rPr lang="en-US" b="0" i="1" smtClean="0">
                                        <a:latin typeface="Cambria Math" charset="0"/>
                                      </a:rPr>
                                    </m:ctrlPr>
                                  </m:sSubPr>
                                  <m:e>
                                    <m:r>
                                      <a:rPr lang="en-US" b="0" i="1" smtClean="0">
                                        <a:latin typeface="Cambria Math" charset="0"/>
                                      </a:rPr>
                                      <m:t>𝑉</m:t>
                                    </m:r>
                                  </m:e>
                                  <m:sub>
                                    <m:r>
                                      <a:rPr lang="en-US" b="0" i="1" smtClean="0">
                                        <a:latin typeface="Cambria Math" charset="0"/>
                                      </a:rPr>
                                      <m:t>𝑖</m:t>
                                    </m:r>
                                    <m:r>
                                      <a:rPr lang="en-US" b="0" i="1" smtClean="0">
                                        <a:latin typeface="Cambria Math" charset="0"/>
                                      </a:rPr>
                                      <m:t>+</m:t>
                                    </m:r>
                                    <m:r>
                                      <a:rPr lang="en-US" b="0" i="1" smtClean="0">
                                        <a:latin typeface="Cambria Math" charset="0"/>
                                      </a:rPr>
                                      <m:t>𝑘</m:t>
                                    </m:r>
                                  </m:sub>
                                </m:sSub>
                                <m:r>
                                  <a:rPr lang="en-US" b="0" i="1" smtClean="0">
                                    <a:latin typeface="Cambria Math" charset="0"/>
                                  </a:rPr>
                                  <m:t>)</m:t>
                                </m:r>
                              </m:den>
                            </m:f>
                          </m:e>
                        </m:mr>
                        <m:mr>
                          <m:e>
                            <m:sSub>
                              <m:sSubPr>
                                <m:ctrlPr>
                                  <a:rPr lang="en-US" b="0" i="1" smtClean="0">
                                    <a:latin typeface="Cambria Math" charset="0"/>
                                  </a:rPr>
                                </m:ctrlPr>
                              </m:sSubPr>
                              <m:e>
                                <m:r>
                                  <a:rPr lang="en-US" b="0" i="1" smtClean="0">
                                    <a:latin typeface="Cambria Math" charset="0"/>
                                  </a:rPr>
                                  <m:t>𝐻</m:t>
                                </m:r>
                              </m:e>
                              <m:sub>
                                <m:r>
                                  <a:rPr lang="en-US" b="0" i="1" smtClean="0">
                                    <a:latin typeface="Cambria Math" charset="0"/>
                                  </a:rPr>
                                  <m:t>1</m:t>
                                </m:r>
                              </m:sub>
                            </m:sSub>
                            <m:r>
                              <a:rPr lang="en-US" b="0" i="1" smtClean="0">
                                <a:latin typeface="Cambria Math" charset="0"/>
                              </a:rPr>
                              <m:t>:</m:t>
                            </m:r>
                          </m:e>
                          <m:e>
                            <m:f>
                              <m:fPr>
                                <m:ctrlPr>
                                  <a:rPr lang="en-US" i="1">
                                    <a:latin typeface="Cambria Math" charset="0"/>
                                  </a:rPr>
                                </m:ctrlPr>
                              </m:fPr>
                              <m:num>
                                <m:r>
                                  <a:rPr lang="en-US" i="1">
                                    <a:latin typeface="Cambria Math" charset="0"/>
                                  </a:rPr>
                                  <m:t>𝑀</m:t>
                                </m:r>
                                <m:sSub>
                                  <m:sSubPr>
                                    <m:ctrlPr>
                                      <a:rPr lang="en-US" i="1">
                                        <a:latin typeface="Cambria Math" charset="0"/>
                                      </a:rPr>
                                    </m:ctrlPr>
                                  </m:sSubPr>
                                  <m:e>
                                    <m:r>
                                      <a:rPr lang="en-US" i="1">
                                        <a:latin typeface="Cambria Math" charset="0"/>
                                      </a:rPr>
                                      <m:t>𝑉</m:t>
                                    </m:r>
                                  </m:e>
                                  <m:sub>
                                    <m:r>
                                      <a:rPr lang="en-US" i="1">
                                        <a:latin typeface="Cambria Math" charset="0"/>
                                      </a:rPr>
                                      <m:t>𝑖</m:t>
                                    </m:r>
                                  </m:sub>
                                </m:sSub>
                              </m:num>
                              <m:den>
                                <m:r>
                                  <a:rPr lang="en-US" i="1">
                                    <a:latin typeface="Cambria Math" charset="0"/>
                                  </a:rPr>
                                  <m:t>𝑀</m:t>
                                </m:r>
                                <m:sSub>
                                  <m:sSubPr>
                                    <m:ctrlPr>
                                      <a:rPr lang="en-US" i="1">
                                        <a:latin typeface="Cambria Math" charset="0"/>
                                      </a:rPr>
                                    </m:ctrlPr>
                                  </m:sSubPr>
                                  <m:e>
                                    <m:r>
                                      <a:rPr lang="en-US" i="1">
                                        <a:latin typeface="Cambria Math" charset="0"/>
                                      </a:rPr>
                                      <m:t>𝑉</m:t>
                                    </m:r>
                                  </m:e>
                                  <m:sub>
                                    <m:r>
                                      <a:rPr lang="en-US" i="1">
                                        <a:latin typeface="Cambria Math" charset="0"/>
                                      </a:rPr>
                                      <m:t>𝑖</m:t>
                                    </m:r>
                                    <m:r>
                                      <a:rPr lang="en-US" i="1">
                                        <a:latin typeface="Cambria Math" charset="0"/>
                                      </a:rPr>
                                      <m:t>+</m:t>
                                    </m:r>
                                    <m:r>
                                      <a:rPr lang="en-US" i="1">
                                        <a:latin typeface="Cambria Math" charset="0"/>
                                      </a:rPr>
                                      <m:t>𝑘</m:t>
                                    </m:r>
                                  </m:sub>
                                </m:sSub>
                              </m:den>
                            </m:f>
                            <m:r>
                              <a:rPr lang="en-US" b="0" i="1" smtClean="0">
                                <a:latin typeface="Cambria Math" charset="0"/>
                              </a:rPr>
                              <m:t>&gt;</m:t>
                            </m:r>
                            <m:f>
                              <m:fPr>
                                <m:ctrlPr>
                                  <a:rPr lang="en-US" i="1">
                                    <a:latin typeface="Cambria Math" charset="0"/>
                                  </a:rPr>
                                </m:ctrlPr>
                              </m:fPr>
                              <m:num>
                                <m:r>
                                  <a:rPr lang="en-US" i="1">
                                    <a:latin typeface="Cambria Math" charset="0"/>
                                  </a:rPr>
                                  <m:t>𝐸</m:t>
                                </m:r>
                                <m:d>
                                  <m:dPr>
                                    <m:ctrlPr>
                                      <a:rPr lang="en-US" i="1">
                                        <a:latin typeface="Cambria Math" charset="0"/>
                                      </a:rPr>
                                    </m:ctrlPr>
                                  </m:dPr>
                                  <m:e>
                                    <m:r>
                                      <a:rPr lang="en-US" i="1">
                                        <a:latin typeface="Cambria Math" charset="0"/>
                                      </a:rPr>
                                      <m:t>𝑆</m:t>
                                    </m:r>
                                    <m:sSub>
                                      <m:sSubPr>
                                        <m:ctrlPr>
                                          <a:rPr lang="en-US" i="1">
                                            <a:latin typeface="Cambria Math" charset="0"/>
                                          </a:rPr>
                                        </m:ctrlPr>
                                      </m:sSubPr>
                                      <m:e>
                                        <m:r>
                                          <a:rPr lang="en-US" i="1">
                                            <a:latin typeface="Cambria Math" charset="0"/>
                                          </a:rPr>
                                          <m:t>𝑉</m:t>
                                        </m:r>
                                      </m:e>
                                      <m:sub>
                                        <m:r>
                                          <a:rPr lang="en-US" i="1">
                                            <a:latin typeface="Cambria Math" charset="0"/>
                                          </a:rPr>
                                          <m:t>𝑖</m:t>
                                        </m:r>
                                      </m:sub>
                                    </m:sSub>
                                  </m:e>
                                </m:d>
                              </m:num>
                              <m:den>
                                <m:r>
                                  <a:rPr lang="en-US" i="1">
                                    <a:latin typeface="Cambria Math" charset="0"/>
                                  </a:rPr>
                                  <m:t>𝐸</m:t>
                                </m:r>
                                <m:r>
                                  <a:rPr lang="en-US" i="1">
                                    <a:latin typeface="Cambria Math" charset="0"/>
                                  </a:rPr>
                                  <m:t>(</m:t>
                                </m:r>
                                <m:r>
                                  <a:rPr lang="en-US" i="1">
                                    <a:latin typeface="Cambria Math" charset="0"/>
                                  </a:rPr>
                                  <m:t>𝑆</m:t>
                                </m:r>
                                <m:sSub>
                                  <m:sSubPr>
                                    <m:ctrlPr>
                                      <a:rPr lang="en-US" i="1">
                                        <a:latin typeface="Cambria Math" charset="0"/>
                                      </a:rPr>
                                    </m:ctrlPr>
                                  </m:sSubPr>
                                  <m:e>
                                    <m:r>
                                      <a:rPr lang="en-US" i="1">
                                        <a:latin typeface="Cambria Math" charset="0"/>
                                      </a:rPr>
                                      <m:t>𝑉</m:t>
                                    </m:r>
                                  </m:e>
                                  <m:sub>
                                    <m:r>
                                      <a:rPr lang="en-US" i="1">
                                        <a:latin typeface="Cambria Math" charset="0"/>
                                      </a:rPr>
                                      <m:t>𝑖</m:t>
                                    </m:r>
                                    <m:r>
                                      <a:rPr lang="en-US" i="1">
                                        <a:latin typeface="Cambria Math" charset="0"/>
                                      </a:rPr>
                                      <m:t>+</m:t>
                                    </m:r>
                                    <m:r>
                                      <a:rPr lang="en-US" i="1">
                                        <a:latin typeface="Cambria Math" charset="0"/>
                                      </a:rPr>
                                      <m:t>𝑘</m:t>
                                    </m:r>
                                  </m:sub>
                                </m:sSub>
                                <m:r>
                                  <a:rPr lang="en-US" i="1">
                                    <a:latin typeface="Cambria Math" charset="0"/>
                                  </a:rPr>
                                  <m:t>)</m:t>
                                </m:r>
                              </m:den>
                            </m:f>
                          </m:e>
                        </m:mr>
                      </m:m>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4805916" y="4853763"/>
                <a:ext cx="2422971" cy="1213217"/>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41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player evaluation</a:t>
            </a:r>
            <a:endParaRPr lang="en-US" dirty="0"/>
          </a:p>
        </p:txBody>
      </p:sp>
      <p:sp>
        <p:nvSpPr>
          <p:cNvPr id="3" name="Content Placeholder 2"/>
          <p:cNvSpPr>
            <a:spLocks noGrp="1"/>
          </p:cNvSpPr>
          <p:nvPr>
            <p:ph idx="1"/>
          </p:nvPr>
        </p:nvSpPr>
        <p:spPr/>
        <p:txBody>
          <a:bodyPr/>
          <a:lstStyle/>
          <a:p>
            <a:pPr algn="just"/>
            <a:r>
              <a:rPr lang="en-US" dirty="0" smtClean="0"/>
              <a:t>When evaluating prospects for draft or for a potential trade many times we have limited information on their abilities</a:t>
            </a:r>
          </a:p>
          <a:p>
            <a:pPr lvl="1" algn="just"/>
            <a:r>
              <a:rPr lang="en-US" dirty="0" smtClean="0"/>
              <a:t>E.g., you want to trade for the second string QB of a team but he has only played 100 snaps</a:t>
            </a:r>
          </a:p>
          <a:p>
            <a:pPr algn="just"/>
            <a:r>
              <a:rPr lang="en-US" dirty="0" smtClean="0"/>
              <a:t>How can we make an educated decision using the limited information available to us? </a:t>
            </a:r>
          </a:p>
          <a:p>
            <a:pPr lvl="1" algn="just"/>
            <a:r>
              <a:rPr lang="en-US" dirty="0" smtClean="0">
                <a:solidFill>
                  <a:srgbClr val="FFC000"/>
                </a:solidFill>
              </a:rPr>
              <a:t>Bayes theorem! </a:t>
            </a:r>
            <a:endParaRPr lang="en-US" dirty="0">
              <a:solidFill>
                <a:srgbClr val="FFC000"/>
              </a:solidFill>
            </a:endParaRPr>
          </a:p>
        </p:txBody>
      </p:sp>
    </p:spTree>
    <p:extLst>
      <p:ext uri="{BB962C8B-B14F-4D97-AF65-F5344CB8AC3E}">
        <p14:creationId xmlns:p14="http://schemas.microsoft.com/office/powerpoint/2010/main" val="17469254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p:txBody>
          <a:bodyPr/>
          <a:lstStyle/>
          <a:p>
            <a:r>
              <a:rPr lang="en-US" dirty="0" smtClean="0"/>
              <a:t>NFL draft trades from 1988-2004</a:t>
            </a:r>
          </a:p>
          <a:p>
            <a:pPr lvl="1"/>
            <a:r>
              <a:rPr lang="en-US" dirty="0" smtClean="0"/>
              <a:t>334 trades in total from which 83% includes trades of only draft picks</a:t>
            </a:r>
          </a:p>
          <a:p>
            <a:pPr lvl="1"/>
            <a:r>
              <a:rPr lang="en-US" dirty="0" smtClean="0"/>
              <a:t>213 trades include picks from the same year and 63 includes trades across multiple years</a:t>
            </a:r>
          </a:p>
          <a:p>
            <a:pPr lvl="1" algn="just"/>
            <a:r>
              <a:rPr lang="en-US" dirty="0" smtClean="0"/>
              <a:t>53% of the trades include a first or second round draft pick</a:t>
            </a:r>
          </a:p>
          <a:p>
            <a:pPr algn="just"/>
            <a:r>
              <a:rPr lang="en-US" dirty="0" smtClean="0"/>
              <a:t>The average number of draft picks acquired by a team trading down was 2.2, while for teams trading up was 1.2</a:t>
            </a:r>
          </a:p>
          <a:p>
            <a:pPr lvl="1" algn="just"/>
            <a:r>
              <a:rPr lang="en-US" dirty="0" smtClean="0"/>
              <a:t>Modal trade: 2-for-1 (58% of the trades)</a:t>
            </a:r>
            <a:endParaRPr lang="en-US" dirty="0"/>
          </a:p>
        </p:txBody>
      </p:sp>
    </p:spTree>
    <p:extLst>
      <p:ext uri="{BB962C8B-B14F-4D97-AF65-F5344CB8AC3E}">
        <p14:creationId xmlns:p14="http://schemas.microsoft.com/office/powerpoint/2010/main" val="13606778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p:txBody>
          <a:bodyPr/>
          <a:lstStyle/>
          <a:p>
            <a:pPr algn="just"/>
            <a:r>
              <a:rPr lang="en-US" dirty="0" smtClean="0"/>
              <a:t>Let us assume that v(1) represents the value of the first draft pick and is equal to 1</a:t>
            </a:r>
          </a:p>
          <a:p>
            <a:pPr lvl="1" algn="just"/>
            <a:r>
              <a:rPr lang="en-US" dirty="0" smtClean="0"/>
              <a:t>Then v(k) expresses the relative value of the k-</a:t>
            </a:r>
            <a:r>
              <a:rPr lang="en-US" dirty="0" err="1" smtClean="0"/>
              <a:t>th</a:t>
            </a:r>
            <a:r>
              <a:rPr lang="en-US" dirty="0" smtClean="0"/>
              <a:t> pick relative to the first pick</a:t>
            </a:r>
          </a:p>
          <a:p>
            <a:pPr lvl="1" algn="just"/>
            <a:r>
              <a:rPr lang="en-US" dirty="0" smtClean="0"/>
              <a:t>v is a monotonically decreasing function</a:t>
            </a:r>
          </a:p>
          <a:p>
            <a:pPr algn="just"/>
            <a:r>
              <a:rPr lang="en-US" dirty="0" smtClean="0"/>
              <a:t>For a trade that involves m picks from the team that is trading down and n picks from the team that trades up the values of this picks should satisfy:</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4937760" y="5239512"/>
                <a:ext cx="2165978" cy="7562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US" b="0" i="1" smtClean="0">
                              <a:latin typeface="Cambria Math" charset="0"/>
                            </a:rPr>
                          </m:ctrlPr>
                        </m:naryPr>
                        <m:sub>
                          <m:r>
                            <a:rPr lang="en-US" b="0" i="1" smtClean="0">
                              <a:latin typeface="Cambria Math" charset="0"/>
                            </a:rPr>
                            <m:t>𝑖</m:t>
                          </m:r>
                          <m:r>
                            <a:rPr lang="en-US" b="0" i="1" smtClean="0">
                              <a:latin typeface="Cambria Math" charset="0"/>
                            </a:rPr>
                            <m:t>=1</m:t>
                          </m:r>
                        </m:sub>
                        <m:sup>
                          <m:r>
                            <a:rPr lang="en-US" b="0" i="1" smtClean="0">
                              <a:latin typeface="Cambria Math" charset="0"/>
                            </a:rPr>
                            <m:t>𝑚</m:t>
                          </m:r>
                        </m:sup>
                        <m:e>
                          <m:r>
                            <a:rPr lang="en-US" b="0" i="1" smtClean="0">
                              <a:latin typeface="Cambria Math" charset="0"/>
                            </a:rPr>
                            <m:t>𝑣</m:t>
                          </m:r>
                          <m:d>
                            <m:dPr>
                              <m:ctrlPr>
                                <a:rPr lang="en-US" b="0" i="1" smtClean="0">
                                  <a:latin typeface="Cambria Math" charset="0"/>
                                </a:rPr>
                              </m:ctrlPr>
                            </m:dPr>
                            <m:e>
                              <m:sSubSup>
                                <m:sSubSupPr>
                                  <m:ctrlPr>
                                    <a:rPr lang="en-US" b="0" i="1" smtClean="0">
                                      <a:latin typeface="Cambria Math" charset="0"/>
                                    </a:rPr>
                                  </m:ctrlPr>
                                </m:sSubSupPr>
                                <m:e>
                                  <m:r>
                                    <a:rPr lang="en-US" b="0" i="1" smtClean="0">
                                      <a:latin typeface="Cambria Math" charset="0"/>
                                    </a:rPr>
                                    <m:t>𝑡</m:t>
                                  </m:r>
                                </m:e>
                                <m:sub>
                                  <m:r>
                                    <a:rPr lang="en-US" b="0" i="1" smtClean="0">
                                      <a:latin typeface="Cambria Math" charset="0"/>
                                    </a:rPr>
                                    <m:t>𝑖</m:t>
                                  </m:r>
                                </m:sub>
                                <m:sup>
                                  <m:r>
                                    <a:rPr lang="en-US" b="0" i="1" smtClean="0">
                                      <a:latin typeface="Cambria Math" charset="0"/>
                                    </a:rPr>
                                    <m:t>𝐻</m:t>
                                  </m:r>
                                </m:sup>
                              </m:sSubSup>
                            </m:e>
                          </m:d>
                        </m:e>
                      </m:nary>
                      <m:r>
                        <a:rPr lang="en-US" b="0" i="1" smtClean="0">
                          <a:latin typeface="Cambria Math" charset="0"/>
                        </a:rPr>
                        <m:t>=</m:t>
                      </m:r>
                      <m:nary>
                        <m:naryPr>
                          <m:chr m:val="∑"/>
                          <m:ctrlPr>
                            <a:rPr lang="en-US" b="0" i="1" smtClean="0">
                              <a:latin typeface="Cambria Math" charset="0"/>
                            </a:rPr>
                          </m:ctrlPr>
                        </m:naryPr>
                        <m:sub>
                          <m:r>
                            <a:rPr lang="en-US" b="0" i="1" smtClean="0">
                              <a:latin typeface="Cambria Math" charset="0"/>
                            </a:rPr>
                            <m:t>𝑖</m:t>
                          </m:r>
                          <m:r>
                            <a:rPr lang="en-US" b="0" i="1" smtClean="0">
                              <a:latin typeface="Cambria Math" charset="0"/>
                            </a:rPr>
                            <m:t>=1</m:t>
                          </m:r>
                        </m:sub>
                        <m:sup>
                          <m:r>
                            <a:rPr lang="en-US" b="0" i="1" smtClean="0">
                              <a:latin typeface="Cambria Math" charset="0"/>
                            </a:rPr>
                            <m:t>𝑛</m:t>
                          </m:r>
                        </m:sup>
                        <m:e>
                          <m:r>
                            <a:rPr lang="en-US" b="0" i="1" smtClean="0">
                              <a:latin typeface="Cambria Math" charset="0"/>
                            </a:rPr>
                            <m:t>𝑣</m:t>
                          </m:r>
                          <m:r>
                            <a:rPr lang="en-US" b="0" i="1" smtClean="0">
                              <a:latin typeface="Cambria Math" charset="0"/>
                            </a:rPr>
                            <m:t>(</m:t>
                          </m:r>
                          <m:sSubSup>
                            <m:sSubSupPr>
                              <m:ctrlPr>
                                <a:rPr lang="en-US" b="0" i="1" smtClean="0">
                                  <a:latin typeface="Cambria Math" charset="0"/>
                                </a:rPr>
                              </m:ctrlPr>
                            </m:sSubSupPr>
                            <m:e>
                              <m:r>
                                <a:rPr lang="en-US" b="0" i="1" smtClean="0">
                                  <a:latin typeface="Cambria Math" charset="0"/>
                                </a:rPr>
                                <m:t>𝑡</m:t>
                              </m:r>
                            </m:e>
                            <m:sub>
                              <m:r>
                                <a:rPr lang="en-US" b="0" i="1" smtClean="0">
                                  <a:latin typeface="Cambria Math" charset="0"/>
                                </a:rPr>
                                <m:t>𝑗</m:t>
                              </m:r>
                            </m:sub>
                            <m:sup>
                              <m:r>
                                <a:rPr lang="en-US" b="0" i="1" smtClean="0">
                                  <a:latin typeface="Cambria Math" charset="0"/>
                                </a:rPr>
                                <m:t>𝐿</m:t>
                              </m:r>
                            </m:sup>
                          </m:sSubSup>
                          <m:r>
                            <a:rPr lang="en-US" b="0" i="1" smtClean="0">
                              <a:latin typeface="Cambria Math" charset="0"/>
                            </a:rPr>
                            <m:t>)</m:t>
                          </m:r>
                        </m:e>
                      </m:nary>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4937760" y="5239512"/>
                <a:ext cx="2165978" cy="756233"/>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25452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dirty="0" smtClean="0"/>
                  <a:t>MT assumed a Weibull distribution for the value of a pick relative to the first one: </a:t>
                </a:r>
                <a14:m>
                  <m:oMath xmlns:m="http://schemas.openxmlformats.org/officeDocument/2006/math">
                    <m:r>
                      <a:rPr lang="en-US" b="0" i="1" smtClean="0">
                        <a:latin typeface="Cambria Math" charset="0"/>
                      </a:rPr>
                      <m:t>𝑣</m:t>
                    </m:r>
                    <m:d>
                      <m:dPr>
                        <m:ctrlPr>
                          <a:rPr lang="en-US" b="0" i="1" smtClean="0">
                            <a:latin typeface="Cambria Math" charset="0"/>
                          </a:rPr>
                        </m:ctrlPr>
                      </m:dPr>
                      <m:e>
                        <m:sSubSup>
                          <m:sSubSupPr>
                            <m:ctrlPr>
                              <a:rPr lang="en-US" b="0" i="1" smtClean="0">
                                <a:latin typeface="Cambria Math" charset="0"/>
                              </a:rPr>
                            </m:ctrlPr>
                          </m:sSubSupPr>
                          <m:e>
                            <m:r>
                              <a:rPr lang="en-US" b="0" i="1" smtClean="0">
                                <a:latin typeface="Cambria Math" charset="0"/>
                              </a:rPr>
                              <m:t>𝑡</m:t>
                            </m:r>
                          </m:e>
                          <m:sub>
                            <m:r>
                              <a:rPr lang="en-US" b="0" i="1" smtClean="0">
                                <a:latin typeface="Cambria Math" charset="0"/>
                              </a:rPr>
                              <m:t>𝑖</m:t>
                            </m:r>
                          </m:sub>
                          <m:sup>
                            <m:r>
                              <a:rPr lang="en-US" b="0" i="1" smtClean="0">
                                <a:latin typeface="Cambria Math" charset="0"/>
                              </a:rPr>
                              <m:t>𝑟</m:t>
                            </m:r>
                          </m:sup>
                        </m:sSubSup>
                      </m:e>
                    </m:d>
                    <m:r>
                      <a:rPr lang="en-US" b="0" i="1" smtClean="0">
                        <a:latin typeface="Cambria Math" charset="0"/>
                      </a:rPr>
                      <m:t>=</m:t>
                    </m:r>
                    <m:sSup>
                      <m:sSupPr>
                        <m:ctrlPr>
                          <a:rPr lang="en-US" b="0" i="1" smtClean="0">
                            <a:latin typeface="Cambria Math" charset="0"/>
                          </a:rPr>
                        </m:ctrlPr>
                      </m:sSupPr>
                      <m:e>
                        <m:r>
                          <a:rPr lang="en-US" b="0" i="1" smtClean="0">
                            <a:latin typeface="Cambria Math" charset="0"/>
                          </a:rPr>
                          <m:t>𝑒</m:t>
                        </m:r>
                      </m:e>
                      <m:sup>
                        <m:r>
                          <a:rPr lang="en-US" b="0" i="1" smtClean="0">
                            <a:latin typeface="Cambria Math" charset="0"/>
                          </a:rPr>
                          <m:t>−</m:t>
                        </m:r>
                        <m:r>
                          <a:rPr lang="el-GR" b="0" i="1" smtClean="0">
                            <a:latin typeface="Cambria Math" charset="0"/>
                          </a:rPr>
                          <m:t>𝜆</m:t>
                        </m:r>
                        <m:sSup>
                          <m:sSupPr>
                            <m:ctrlPr>
                              <a:rPr lang="el-GR" b="0" i="1" smtClean="0">
                                <a:latin typeface="Cambria Math" charset="0"/>
                              </a:rPr>
                            </m:ctrlPr>
                          </m:sSupPr>
                          <m:e>
                            <m:d>
                              <m:dPr>
                                <m:ctrlPr>
                                  <a:rPr lang="el-GR" b="0" i="1" smtClean="0">
                                    <a:latin typeface="Cambria Math" charset="0"/>
                                  </a:rPr>
                                </m:ctrlPr>
                              </m:dPr>
                              <m:e>
                                <m:sSubSup>
                                  <m:sSubSupPr>
                                    <m:ctrlPr>
                                      <a:rPr lang="en-US" i="1">
                                        <a:latin typeface="Cambria Math" charset="0"/>
                                      </a:rPr>
                                    </m:ctrlPr>
                                  </m:sSubSupPr>
                                  <m:e>
                                    <m:r>
                                      <a:rPr lang="en-US" i="1">
                                        <a:latin typeface="Cambria Math" charset="0"/>
                                      </a:rPr>
                                      <m:t>𝑡</m:t>
                                    </m:r>
                                  </m:e>
                                  <m:sub>
                                    <m:r>
                                      <a:rPr lang="en-US" i="1">
                                        <a:latin typeface="Cambria Math" charset="0"/>
                                      </a:rPr>
                                      <m:t>𝑖</m:t>
                                    </m:r>
                                  </m:sub>
                                  <m:sup>
                                    <m:r>
                                      <a:rPr lang="en-US" i="1">
                                        <a:latin typeface="Cambria Math" charset="0"/>
                                      </a:rPr>
                                      <m:t>𝑟</m:t>
                                    </m:r>
                                  </m:sup>
                                </m:sSubSup>
                                <m:r>
                                  <a:rPr lang="el-GR" b="0" i="1" smtClean="0">
                                    <a:latin typeface="Cambria Math" charset="0"/>
                                  </a:rPr>
                                  <m:t>−1</m:t>
                                </m:r>
                              </m:e>
                            </m:d>
                          </m:e>
                          <m:sup>
                            <m:r>
                              <a:rPr lang="el-GR" b="0" i="1" smtClean="0">
                                <a:latin typeface="Cambria Math" charset="0"/>
                              </a:rPr>
                              <m:t>𝛽</m:t>
                            </m:r>
                          </m:sup>
                        </m:sSup>
                      </m:sup>
                    </m:sSup>
                    <m:r>
                      <a:rPr lang="en-US" b="0" i="1" smtClean="0">
                        <a:latin typeface="Cambria Math" charset="0"/>
                      </a:rPr>
                      <m:t> </m:t>
                    </m:r>
                  </m:oMath>
                </a14:m>
                <a:endParaRPr lang="en-US" dirty="0" smtClean="0"/>
              </a:p>
              <a:p>
                <a:pPr lvl="1" algn="just"/>
                <a:r>
                  <a:rPr lang="el-GR" dirty="0" smtClean="0"/>
                  <a:t>λ </a:t>
                </a:r>
                <a:r>
                  <a:rPr lang="en-US" dirty="0" smtClean="0"/>
                  <a:t>and </a:t>
                </a:r>
                <a:r>
                  <a:rPr lang="el-GR" dirty="0" smtClean="0"/>
                  <a:t>β</a:t>
                </a:r>
                <a:r>
                  <a:rPr lang="en-US" dirty="0" smtClean="0"/>
                  <a:t> are the parameters to be estimated </a:t>
                </a:r>
              </a:p>
              <a:p>
                <a:pPr lvl="2" algn="just"/>
                <a:r>
                  <a:rPr lang="el-GR" dirty="0" smtClean="0"/>
                  <a:t>β&gt;1 </a:t>
                </a:r>
                <a:r>
                  <a:rPr lang="el-GR" dirty="0" smtClean="0">
                    <a:sym typeface="Wingdings"/>
                  </a:rPr>
                  <a:t> </a:t>
                </a:r>
                <a:r>
                  <a:rPr lang="en-US" dirty="0" smtClean="0">
                    <a:sym typeface="Wingdings"/>
                  </a:rPr>
                  <a:t>draft value decays at an increasing rate</a:t>
                </a:r>
              </a:p>
              <a:p>
                <a:pPr lvl="2" algn="just"/>
                <a:r>
                  <a:rPr lang="el-GR" dirty="0" smtClean="0"/>
                  <a:t>β&lt;1 </a:t>
                </a:r>
                <a:r>
                  <a:rPr lang="el-GR" dirty="0" smtClean="0">
                    <a:sym typeface="Wingdings"/>
                  </a:rPr>
                  <a:t></a:t>
                </a:r>
                <a:r>
                  <a:rPr lang="en-US" dirty="0" smtClean="0">
                    <a:sym typeface="Wingdings"/>
                  </a:rPr>
                  <a:t> draft value decays at a decreasing rate</a:t>
                </a:r>
              </a:p>
              <a:p>
                <a:pPr lvl="1" algn="just"/>
                <a14:m>
                  <m:oMath xmlns:m="http://schemas.openxmlformats.org/officeDocument/2006/math">
                    <m:r>
                      <a:rPr lang="en-US" i="1">
                        <a:latin typeface="Cambria Math" charset="0"/>
                        <a:sym typeface="Wingdings"/>
                      </a:rPr>
                      <m:t>𝑣</m:t>
                    </m:r>
                    <m:d>
                      <m:dPr>
                        <m:ctrlPr>
                          <a:rPr lang="en-US" i="1">
                            <a:latin typeface="Cambria Math" charset="0"/>
                            <a:sym typeface="Wingdings"/>
                          </a:rPr>
                        </m:ctrlPr>
                      </m:dPr>
                      <m:e>
                        <m:r>
                          <a:rPr lang="en-US" i="1">
                            <a:latin typeface="Cambria Math" charset="0"/>
                            <a:sym typeface="Wingdings"/>
                          </a:rPr>
                          <m:t>1</m:t>
                        </m:r>
                      </m:e>
                    </m:d>
                    <m:r>
                      <a:rPr lang="en-US" i="1">
                        <a:latin typeface="Cambria Math" charset="0"/>
                        <a:sym typeface="Wingdings"/>
                      </a:rPr>
                      <m:t>=</m:t>
                    </m:r>
                    <m:sSup>
                      <m:sSupPr>
                        <m:ctrlPr>
                          <a:rPr lang="en-US" i="1">
                            <a:latin typeface="Cambria Math" charset="0"/>
                            <a:sym typeface="Wingdings"/>
                          </a:rPr>
                        </m:ctrlPr>
                      </m:sSupPr>
                      <m:e>
                        <m:r>
                          <a:rPr lang="en-US" i="1">
                            <a:latin typeface="Cambria Math" charset="0"/>
                            <a:sym typeface="Wingdings"/>
                          </a:rPr>
                          <m:t>𝑒</m:t>
                        </m:r>
                      </m:e>
                      <m:sup>
                        <m:r>
                          <a:rPr lang="en-US" i="1">
                            <a:latin typeface="Cambria Math" charset="0"/>
                            <a:sym typeface="Wingdings"/>
                          </a:rPr>
                          <m:t>−</m:t>
                        </m:r>
                        <m:r>
                          <a:rPr lang="el-GR" i="1">
                            <a:latin typeface="Cambria Math" charset="0"/>
                            <a:sym typeface="Wingdings"/>
                          </a:rPr>
                          <m:t>𝜆</m:t>
                        </m:r>
                        <m:r>
                          <a:rPr lang="el-GR" i="1">
                            <a:latin typeface="Cambria Math" charset="0"/>
                            <a:sym typeface="Wingdings"/>
                          </a:rPr>
                          <m:t>(1−1</m:t>
                        </m:r>
                        <m:sSup>
                          <m:sSupPr>
                            <m:ctrlPr>
                              <a:rPr lang="el-GR" i="1">
                                <a:latin typeface="Cambria Math" charset="0"/>
                                <a:sym typeface="Wingdings"/>
                              </a:rPr>
                            </m:ctrlPr>
                          </m:sSupPr>
                          <m:e>
                            <m:r>
                              <a:rPr lang="el-GR" i="1">
                                <a:latin typeface="Cambria Math" charset="0"/>
                                <a:sym typeface="Wingdings"/>
                              </a:rPr>
                              <m:t>)</m:t>
                            </m:r>
                          </m:e>
                          <m:sup>
                            <m:r>
                              <a:rPr lang="el-GR" i="1">
                                <a:latin typeface="Cambria Math" charset="0"/>
                                <a:sym typeface="Wingdings"/>
                              </a:rPr>
                              <m:t>𝛽</m:t>
                            </m:r>
                          </m:sup>
                        </m:sSup>
                      </m:sup>
                    </m:sSup>
                    <m:r>
                      <a:rPr lang="en-US" b="0" i="1" smtClean="0">
                        <a:latin typeface="Cambria Math" charset="0"/>
                        <a:sym typeface="Wingdings"/>
                      </a:rPr>
                      <m:t>=1</m:t>
                    </m:r>
                  </m:oMath>
                </a14:m>
                <a:endParaRPr lang="en-US" dirty="0" smtClean="0"/>
              </a:p>
              <a:p>
                <a:pPr algn="just"/>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44" t="-2936" r="-1017"/>
                </a:stretch>
              </a:blipFill>
            </p:spPr>
            <p:txBody>
              <a:bodyPr/>
              <a:lstStyle/>
              <a:p>
                <a:r>
                  <a:rPr lang="en-US">
                    <a:noFill/>
                  </a:rPr>
                  <a:t> </a:t>
                </a:r>
              </a:p>
            </p:txBody>
          </p:sp>
        </mc:Fallback>
      </mc:AlternateContent>
    </p:spTree>
    <p:extLst>
      <p:ext uri="{BB962C8B-B14F-4D97-AF65-F5344CB8AC3E}">
        <p14:creationId xmlns:p14="http://schemas.microsoft.com/office/powerpoint/2010/main" val="13806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726188" y="2973433"/>
                <a:ext cx="2165978" cy="7562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US" b="0" i="1" smtClean="0">
                              <a:latin typeface="Cambria Math" charset="0"/>
                            </a:rPr>
                          </m:ctrlPr>
                        </m:naryPr>
                        <m:sub>
                          <m:r>
                            <a:rPr lang="en-US" b="0" i="1" smtClean="0">
                              <a:latin typeface="Cambria Math" charset="0"/>
                            </a:rPr>
                            <m:t>𝑖</m:t>
                          </m:r>
                          <m:r>
                            <a:rPr lang="en-US" b="0" i="1" smtClean="0">
                              <a:latin typeface="Cambria Math" charset="0"/>
                            </a:rPr>
                            <m:t>=1</m:t>
                          </m:r>
                        </m:sub>
                        <m:sup>
                          <m:r>
                            <a:rPr lang="en-US" b="0" i="1" smtClean="0">
                              <a:latin typeface="Cambria Math" charset="0"/>
                            </a:rPr>
                            <m:t>𝑚</m:t>
                          </m:r>
                        </m:sup>
                        <m:e>
                          <m:r>
                            <a:rPr lang="en-US" b="0" i="1" smtClean="0">
                              <a:latin typeface="Cambria Math" charset="0"/>
                            </a:rPr>
                            <m:t>𝑣</m:t>
                          </m:r>
                          <m:d>
                            <m:dPr>
                              <m:ctrlPr>
                                <a:rPr lang="en-US" b="0" i="1" smtClean="0">
                                  <a:latin typeface="Cambria Math" charset="0"/>
                                </a:rPr>
                              </m:ctrlPr>
                            </m:dPr>
                            <m:e>
                              <m:sSubSup>
                                <m:sSubSupPr>
                                  <m:ctrlPr>
                                    <a:rPr lang="en-US" b="0" i="1" smtClean="0">
                                      <a:latin typeface="Cambria Math" charset="0"/>
                                    </a:rPr>
                                  </m:ctrlPr>
                                </m:sSubSupPr>
                                <m:e>
                                  <m:r>
                                    <a:rPr lang="en-US" b="0" i="1" smtClean="0">
                                      <a:latin typeface="Cambria Math" charset="0"/>
                                    </a:rPr>
                                    <m:t>𝑡</m:t>
                                  </m:r>
                                </m:e>
                                <m:sub>
                                  <m:r>
                                    <a:rPr lang="en-US" b="0" i="1" smtClean="0">
                                      <a:latin typeface="Cambria Math" charset="0"/>
                                    </a:rPr>
                                    <m:t>𝑖</m:t>
                                  </m:r>
                                </m:sub>
                                <m:sup>
                                  <m:r>
                                    <a:rPr lang="en-US" b="0" i="1" smtClean="0">
                                      <a:latin typeface="Cambria Math" charset="0"/>
                                    </a:rPr>
                                    <m:t>𝐻</m:t>
                                  </m:r>
                                </m:sup>
                              </m:sSubSup>
                            </m:e>
                          </m:d>
                        </m:e>
                      </m:nary>
                      <m:r>
                        <a:rPr lang="en-US" b="0" i="1" smtClean="0">
                          <a:latin typeface="Cambria Math" charset="0"/>
                        </a:rPr>
                        <m:t>=</m:t>
                      </m:r>
                      <m:nary>
                        <m:naryPr>
                          <m:chr m:val="∑"/>
                          <m:ctrlPr>
                            <a:rPr lang="en-US" b="0" i="1" smtClean="0">
                              <a:latin typeface="Cambria Math" charset="0"/>
                            </a:rPr>
                          </m:ctrlPr>
                        </m:naryPr>
                        <m:sub>
                          <m:r>
                            <a:rPr lang="en-US" b="0" i="1" smtClean="0">
                              <a:latin typeface="Cambria Math" charset="0"/>
                            </a:rPr>
                            <m:t>𝑖</m:t>
                          </m:r>
                          <m:r>
                            <a:rPr lang="en-US" b="0" i="1" smtClean="0">
                              <a:latin typeface="Cambria Math" charset="0"/>
                            </a:rPr>
                            <m:t>=1</m:t>
                          </m:r>
                        </m:sub>
                        <m:sup>
                          <m:r>
                            <a:rPr lang="en-US" b="0" i="1" smtClean="0">
                              <a:latin typeface="Cambria Math" charset="0"/>
                            </a:rPr>
                            <m:t>𝑛</m:t>
                          </m:r>
                        </m:sup>
                        <m:e>
                          <m:r>
                            <a:rPr lang="en-US" b="0" i="1" smtClean="0">
                              <a:latin typeface="Cambria Math" charset="0"/>
                            </a:rPr>
                            <m:t>𝑣</m:t>
                          </m:r>
                          <m:r>
                            <a:rPr lang="en-US" b="0" i="1" smtClean="0">
                              <a:latin typeface="Cambria Math" charset="0"/>
                            </a:rPr>
                            <m:t>(</m:t>
                          </m:r>
                          <m:sSubSup>
                            <m:sSubSupPr>
                              <m:ctrlPr>
                                <a:rPr lang="en-US" b="0" i="1" smtClean="0">
                                  <a:latin typeface="Cambria Math" charset="0"/>
                                </a:rPr>
                              </m:ctrlPr>
                            </m:sSubSupPr>
                            <m:e>
                              <m:r>
                                <a:rPr lang="en-US" b="0" i="1" smtClean="0">
                                  <a:latin typeface="Cambria Math" charset="0"/>
                                </a:rPr>
                                <m:t>𝑡</m:t>
                              </m:r>
                            </m:e>
                            <m:sub>
                              <m:r>
                                <a:rPr lang="en-US" b="0" i="1" smtClean="0">
                                  <a:latin typeface="Cambria Math" charset="0"/>
                                </a:rPr>
                                <m:t>𝑗</m:t>
                              </m:r>
                            </m:sub>
                            <m:sup>
                              <m:r>
                                <a:rPr lang="en-US" b="0" i="1" smtClean="0">
                                  <a:latin typeface="Cambria Math" charset="0"/>
                                </a:rPr>
                                <m:t>𝐿</m:t>
                              </m:r>
                            </m:sup>
                          </m:sSubSup>
                          <m:r>
                            <a:rPr lang="en-US" b="0" i="1" smtClean="0">
                              <a:latin typeface="Cambria Math" charset="0"/>
                            </a:rPr>
                            <m:t>)</m:t>
                          </m:r>
                        </m:e>
                      </m:nary>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726188" y="2973433"/>
                <a:ext cx="2165978" cy="756233"/>
              </a:xfrm>
              <a:prstGeom prst="rect">
                <a:avLst/>
              </a:prstGeom>
              <a:blipFill rotWithShape="0">
                <a:blip r:embed="rId2"/>
                <a:stretch>
                  <a:fillRect b="-8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755234" y="4081318"/>
                <a:ext cx="2136932" cy="480966"/>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n-US" i="1">
                          <a:latin typeface="Cambria Math" charset="0"/>
                        </a:rPr>
                        <m:t>𝑣</m:t>
                      </m:r>
                      <m:d>
                        <m:dPr>
                          <m:ctrlPr>
                            <a:rPr lang="en-US" i="1">
                              <a:latin typeface="Cambria Math" charset="0"/>
                            </a:rPr>
                          </m:ctrlPr>
                        </m:dPr>
                        <m:e>
                          <m:sSubSup>
                            <m:sSubSupPr>
                              <m:ctrlPr>
                                <a:rPr lang="en-US" i="1">
                                  <a:latin typeface="Cambria Math" charset="0"/>
                                </a:rPr>
                              </m:ctrlPr>
                            </m:sSubSupPr>
                            <m:e>
                              <m:r>
                                <a:rPr lang="en-US" i="1">
                                  <a:latin typeface="Cambria Math" charset="0"/>
                                </a:rPr>
                                <m:t>𝑡</m:t>
                              </m:r>
                            </m:e>
                            <m:sub>
                              <m:r>
                                <a:rPr lang="en-US" i="1">
                                  <a:latin typeface="Cambria Math" charset="0"/>
                                </a:rPr>
                                <m:t>𝑖</m:t>
                              </m:r>
                            </m:sub>
                            <m:sup>
                              <m:r>
                                <a:rPr lang="en-US" i="1">
                                  <a:latin typeface="Cambria Math" charset="0"/>
                                </a:rPr>
                                <m:t>𝑟</m:t>
                              </m:r>
                            </m:sup>
                          </m:sSubSup>
                        </m:e>
                      </m:d>
                      <m:r>
                        <a:rPr lang="en-US" i="1">
                          <a:latin typeface="Cambria Math" charset="0"/>
                        </a:rPr>
                        <m:t>=</m:t>
                      </m:r>
                      <m:sSup>
                        <m:sSupPr>
                          <m:ctrlPr>
                            <a:rPr lang="en-US" i="1">
                              <a:latin typeface="Cambria Math" charset="0"/>
                            </a:rPr>
                          </m:ctrlPr>
                        </m:sSupPr>
                        <m:e>
                          <m:r>
                            <a:rPr lang="en-US" i="1">
                              <a:latin typeface="Cambria Math" charset="0"/>
                            </a:rPr>
                            <m:t>𝑒</m:t>
                          </m:r>
                        </m:e>
                        <m:sup>
                          <m:r>
                            <a:rPr lang="en-US" i="1">
                              <a:latin typeface="Cambria Math" charset="0"/>
                            </a:rPr>
                            <m:t>−</m:t>
                          </m:r>
                          <m:r>
                            <a:rPr lang="el-GR" i="1">
                              <a:latin typeface="Cambria Math" charset="0"/>
                            </a:rPr>
                            <m:t>𝜆</m:t>
                          </m:r>
                          <m:sSup>
                            <m:sSupPr>
                              <m:ctrlPr>
                                <a:rPr lang="el-GR" i="1">
                                  <a:latin typeface="Cambria Math" charset="0"/>
                                </a:rPr>
                              </m:ctrlPr>
                            </m:sSupPr>
                            <m:e>
                              <m:d>
                                <m:dPr>
                                  <m:ctrlPr>
                                    <a:rPr lang="el-GR" i="1">
                                      <a:latin typeface="Cambria Math" charset="0"/>
                                    </a:rPr>
                                  </m:ctrlPr>
                                </m:dPr>
                                <m:e>
                                  <m:sSubSup>
                                    <m:sSubSupPr>
                                      <m:ctrlPr>
                                        <a:rPr lang="en-US" i="1">
                                          <a:latin typeface="Cambria Math" charset="0"/>
                                        </a:rPr>
                                      </m:ctrlPr>
                                    </m:sSubSupPr>
                                    <m:e>
                                      <m:r>
                                        <a:rPr lang="en-US" i="1">
                                          <a:latin typeface="Cambria Math" charset="0"/>
                                        </a:rPr>
                                        <m:t>𝑡</m:t>
                                      </m:r>
                                    </m:e>
                                    <m:sub>
                                      <m:r>
                                        <a:rPr lang="en-US" i="1">
                                          <a:latin typeface="Cambria Math" charset="0"/>
                                        </a:rPr>
                                        <m:t>𝑖</m:t>
                                      </m:r>
                                    </m:sub>
                                    <m:sup>
                                      <m:r>
                                        <a:rPr lang="en-US" i="1">
                                          <a:latin typeface="Cambria Math" charset="0"/>
                                        </a:rPr>
                                        <m:t>𝑟</m:t>
                                      </m:r>
                                    </m:sup>
                                  </m:sSubSup>
                                  <m:r>
                                    <a:rPr lang="el-GR" i="1">
                                      <a:latin typeface="Cambria Math" charset="0"/>
                                    </a:rPr>
                                    <m:t>−1</m:t>
                                  </m:r>
                                </m:e>
                              </m:d>
                            </m:e>
                            <m:sup>
                              <m:r>
                                <a:rPr lang="el-GR" i="1">
                                  <a:latin typeface="Cambria Math" charset="0"/>
                                </a:rPr>
                                <m:t>𝛽</m:t>
                              </m:r>
                            </m:sup>
                          </m:sSup>
                        </m:sup>
                      </m:sSup>
                      <m:r>
                        <a:rPr lang="en-US" i="1">
                          <a:latin typeface="Cambria Math" charset="0"/>
                        </a:rPr>
                        <m:t> </m:t>
                      </m:r>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2755234" y="4081318"/>
                <a:ext cx="2136932" cy="48096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443869" y="3207536"/>
                <a:ext cx="5521576" cy="10442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charset="0"/>
                            </a:rPr>
                          </m:ctrlPr>
                        </m:sSubSupPr>
                        <m:e>
                          <m:r>
                            <a:rPr lang="en-US" b="0" i="1" smtClean="0">
                              <a:latin typeface="Cambria Math" charset="0"/>
                            </a:rPr>
                            <m:t>𝑡</m:t>
                          </m:r>
                        </m:e>
                        <m:sub>
                          <m:r>
                            <a:rPr lang="en-US" b="0" i="1" smtClean="0">
                              <a:latin typeface="Cambria Math" charset="0"/>
                            </a:rPr>
                            <m:t>1</m:t>
                          </m:r>
                        </m:sub>
                        <m:sup>
                          <m:r>
                            <a:rPr lang="en-US" b="0" i="1" smtClean="0">
                              <a:latin typeface="Cambria Math" charset="0"/>
                            </a:rPr>
                            <m:t>𝐻</m:t>
                          </m:r>
                        </m:sup>
                      </m:sSubSup>
                      <m:r>
                        <a:rPr lang="en-US" b="0" i="1" smtClean="0">
                          <a:latin typeface="Cambria Math" charset="0"/>
                        </a:rPr>
                        <m:t>=</m:t>
                      </m:r>
                      <m:sSup>
                        <m:sSupPr>
                          <m:ctrlPr>
                            <a:rPr lang="en-US" b="0" i="1" smtClean="0">
                              <a:latin typeface="Cambria Math" charset="0"/>
                            </a:rPr>
                          </m:ctrlPr>
                        </m:sSupPr>
                        <m:e>
                          <m:d>
                            <m:dPr>
                              <m:ctrlPr>
                                <a:rPr lang="is-IS" i="1">
                                  <a:latin typeface="Cambria Math" charset="0"/>
                                </a:rPr>
                              </m:ctrlPr>
                            </m:dPr>
                            <m:e>
                              <m:r>
                                <a:rPr lang="en-US" i="1">
                                  <a:latin typeface="Cambria Math" charset="0"/>
                                </a:rPr>
                                <m:t>−</m:t>
                              </m:r>
                              <m:f>
                                <m:fPr>
                                  <m:ctrlPr>
                                    <a:rPr lang="en-US" i="1">
                                      <a:latin typeface="Cambria Math" charset="0"/>
                                    </a:rPr>
                                  </m:ctrlPr>
                                </m:fPr>
                                <m:num>
                                  <m:r>
                                    <a:rPr lang="en-US" i="1">
                                      <a:latin typeface="Cambria Math" charset="0"/>
                                    </a:rPr>
                                    <m:t>1</m:t>
                                  </m:r>
                                </m:num>
                                <m:den>
                                  <m:r>
                                    <a:rPr lang="el-GR" i="1">
                                      <a:latin typeface="Cambria Math" charset="0"/>
                                    </a:rPr>
                                    <m:t>𝜆</m:t>
                                  </m:r>
                                </m:den>
                              </m:f>
                              <m:func>
                                <m:funcPr>
                                  <m:ctrlPr>
                                    <a:rPr lang="en-US" i="1">
                                      <a:latin typeface="Cambria Math" charset="0"/>
                                    </a:rPr>
                                  </m:ctrlPr>
                                </m:funcPr>
                                <m:fName>
                                  <m:r>
                                    <m:rPr>
                                      <m:sty m:val="p"/>
                                    </m:rPr>
                                    <a:rPr lang="en-US">
                                      <a:latin typeface="Cambria Math" charset="0"/>
                                    </a:rPr>
                                    <m:t>log</m:t>
                                  </m:r>
                                </m:fName>
                                <m:e>
                                  <m:d>
                                    <m:dPr>
                                      <m:ctrlPr>
                                        <a:rPr lang="is-IS" i="1">
                                          <a:latin typeface="Cambria Math" charset="0"/>
                                        </a:rPr>
                                      </m:ctrlPr>
                                    </m:dPr>
                                    <m:e>
                                      <m:nary>
                                        <m:naryPr>
                                          <m:chr m:val="∑"/>
                                          <m:ctrlPr>
                                            <a:rPr lang="en-US" i="1">
                                              <a:latin typeface="Cambria Math" charset="0"/>
                                            </a:rPr>
                                          </m:ctrlPr>
                                        </m:naryPr>
                                        <m:sub>
                                          <m:r>
                                            <m:rPr>
                                              <m:brk m:alnAt="23"/>
                                            </m:rPr>
                                            <a:rPr lang="en-US" i="1">
                                              <a:latin typeface="Cambria Math" charset="0"/>
                                            </a:rPr>
                                            <m:t>𝑗</m:t>
                                          </m:r>
                                          <m:r>
                                            <a:rPr lang="en-US" i="1">
                                              <a:latin typeface="Cambria Math" charset="0"/>
                                            </a:rPr>
                                            <m:t>=1</m:t>
                                          </m:r>
                                        </m:sub>
                                        <m:sup>
                                          <m:r>
                                            <a:rPr lang="en-US" i="1">
                                              <a:latin typeface="Cambria Math" charset="0"/>
                                            </a:rPr>
                                            <m:t>𝑛</m:t>
                                          </m:r>
                                        </m:sup>
                                        <m:e>
                                          <m:sSup>
                                            <m:sSupPr>
                                              <m:ctrlPr>
                                                <a:rPr lang="en-US" i="1">
                                                  <a:latin typeface="Cambria Math" charset="0"/>
                                                </a:rPr>
                                              </m:ctrlPr>
                                            </m:sSupPr>
                                            <m:e>
                                              <m:r>
                                                <a:rPr lang="en-US" i="1">
                                                  <a:latin typeface="Cambria Math" charset="0"/>
                                                </a:rPr>
                                                <m:t>𝑒</m:t>
                                              </m:r>
                                            </m:e>
                                            <m:sup>
                                              <m:r>
                                                <a:rPr lang="en-US" i="1">
                                                  <a:latin typeface="Cambria Math" charset="0"/>
                                                </a:rPr>
                                                <m:t>−</m:t>
                                              </m:r>
                                              <m:r>
                                                <a:rPr lang="el-GR" i="1">
                                                  <a:latin typeface="Cambria Math" charset="0"/>
                                                </a:rPr>
                                                <m:t>𝜆</m:t>
                                              </m:r>
                                              <m:sSup>
                                                <m:sSupPr>
                                                  <m:ctrlPr>
                                                    <a:rPr lang="el-GR" i="1">
                                                      <a:latin typeface="Cambria Math" charset="0"/>
                                                    </a:rPr>
                                                  </m:ctrlPr>
                                                </m:sSupPr>
                                                <m:e>
                                                  <m:d>
                                                    <m:dPr>
                                                      <m:ctrlPr>
                                                        <a:rPr lang="el-GR" i="1">
                                                          <a:latin typeface="Cambria Math" charset="0"/>
                                                        </a:rPr>
                                                      </m:ctrlPr>
                                                    </m:dPr>
                                                    <m:e>
                                                      <m:sSubSup>
                                                        <m:sSubSupPr>
                                                          <m:ctrlPr>
                                                            <a:rPr lang="en-US" i="1">
                                                              <a:latin typeface="Cambria Math" charset="0"/>
                                                            </a:rPr>
                                                          </m:ctrlPr>
                                                        </m:sSubSupPr>
                                                        <m:e>
                                                          <m:r>
                                                            <a:rPr lang="en-US" i="1">
                                                              <a:latin typeface="Cambria Math" charset="0"/>
                                                            </a:rPr>
                                                            <m:t>𝑡</m:t>
                                                          </m:r>
                                                        </m:e>
                                                        <m:sub>
                                                          <m:r>
                                                            <a:rPr lang="en-US" i="1">
                                                              <a:latin typeface="Cambria Math" charset="0"/>
                                                            </a:rPr>
                                                            <m:t>𝑗</m:t>
                                                          </m:r>
                                                        </m:sub>
                                                        <m:sup>
                                                          <m:r>
                                                            <a:rPr lang="en-US" i="1">
                                                              <a:latin typeface="Cambria Math" charset="0"/>
                                                            </a:rPr>
                                                            <m:t>𝐿</m:t>
                                                          </m:r>
                                                        </m:sup>
                                                      </m:sSubSup>
                                                      <m:r>
                                                        <a:rPr lang="el-GR" i="1">
                                                          <a:latin typeface="Cambria Math" charset="0"/>
                                                        </a:rPr>
                                                        <m:t>−1</m:t>
                                                      </m:r>
                                                    </m:e>
                                                  </m:d>
                                                </m:e>
                                                <m:sup>
                                                  <m:r>
                                                    <a:rPr lang="el-GR" i="1">
                                                      <a:latin typeface="Cambria Math" charset="0"/>
                                                    </a:rPr>
                                                    <m:t>𝛽</m:t>
                                                  </m:r>
                                                </m:sup>
                                              </m:sSup>
                                            </m:sup>
                                          </m:sSup>
                                        </m:e>
                                      </m:nary>
                                      <m:r>
                                        <a:rPr lang="en-US" i="1">
                                          <a:latin typeface="Cambria Math" charset="0"/>
                                        </a:rPr>
                                        <m:t>−</m:t>
                                      </m:r>
                                      <m:nary>
                                        <m:naryPr>
                                          <m:chr m:val="∑"/>
                                          <m:ctrlPr>
                                            <a:rPr lang="en-US" i="1">
                                              <a:latin typeface="Cambria Math" charset="0"/>
                                            </a:rPr>
                                          </m:ctrlPr>
                                        </m:naryPr>
                                        <m:sub>
                                          <m:r>
                                            <a:rPr lang="en-US" i="1">
                                              <a:latin typeface="Cambria Math" charset="0"/>
                                            </a:rPr>
                                            <m:t>𝑖</m:t>
                                          </m:r>
                                          <m:r>
                                            <a:rPr lang="en-US" i="1">
                                              <a:latin typeface="Cambria Math" charset="0"/>
                                            </a:rPr>
                                            <m:t>=2</m:t>
                                          </m:r>
                                        </m:sub>
                                        <m:sup>
                                          <m:r>
                                            <a:rPr lang="en-US" i="1">
                                              <a:latin typeface="Cambria Math" charset="0"/>
                                            </a:rPr>
                                            <m:t>𝑚</m:t>
                                          </m:r>
                                        </m:sup>
                                        <m:e>
                                          <m:sSup>
                                            <m:sSupPr>
                                              <m:ctrlPr>
                                                <a:rPr lang="en-US" i="1">
                                                  <a:latin typeface="Cambria Math" charset="0"/>
                                                </a:rPr>
                                              </m:ctrlPr>
                                            </m:sSupPr>
                                            <m:e>
                                              <m:r>
                                                <a:rPr lang="en-US" i="1">
                                                  <a:latin typeface="Cambria Math" charset="0"/>
                                                </a:rPr>
                                                <m:t>𝑒</m:t>
                                              </m:r>
                                            </m:e>
                                            <m:sup>
                                              <m:r>
                                                <a:rPr lang="en-US" i="1">
                                                  <a:latin typeface="Cambria Math" charset="0"/>
                                                </a:rPr>
                                                <m:t>−</m:t>
                                              </m:r>
                                              <m:r>
                                                <a:rPr lang="el-GR" i="1">
                                                  <a:latin typeface="Cambria Math" charset="0"/>
                                                </a:rPr>
                                                <m:t>𝜆</m:t>
                                              </m:r>
                                              <m:sSup>
                                                <m:sSupPr>
                                                  <m:ctrlPr>
                                                    <a:rPr lang="el-GR" i="1">
                                                      <a:latin typeface="Cambria Math" charset="0"/>
                                                    </a:rPr>
                                                  </m:ctrlPr>
                                                </m:sSupPr>
                                                <m:e>
                                                  <m:d>
                                                    <m:dPr>
                                                      <m:ctrlPr>
                                                        <a:rPr lang="el-GR" i="1">
                                                          <a:latin typeface="Cambria Math" charset="0"/>
                                                        </a:rPr>
                                                      </m:ctrlPr>
                                                    </m:dPr>
                                                    <m:e>
                                                      <m:sSubSup>
                                                        <m:sSubSupPr>
                                                          <m:ctrlPr>
                                                            <a:rPr lang="en-US" i="1">
                                                              <a:latin typeface="Cambria Math" charset="0"/>
                                                            </a:rPr>
                                                          </m:ctrlPr>
                                                        </m:sSubSupPr>
                                                        <m:e>
                                                          <m:r>
                                                            <a:rPr lang="en-US" i="1">
                                                              <a:latin typeface="Cambria Math" charset="0"/>
                                                            </a:rPr>
                                                            <m:t>𝑡</m:t>
                                                          </m:r>
                                                        </m:e>
                                                        <m:sub>
                                                          <m:r>
                                                            <a:rPr lang="en-US" i="1">
                                                              <a:latin typeface="Cambria Math" charset="0"/>
                                                            </a:rPr>
                                                            <m:t>𝑖</m:t>
                                                          </m:r>
                                                        </m:sub>
                                                        <m:sup>
                                                          <m:r>
                                                            <a:rPr lang="en-US" i="1">
                                                              <a:latin typeface="Cambria Math" charset="0"/>
                                                            </a:rPr>
                                                            <m:t>𝐻</m:t>
                                                          </m:r>
                                                        </m:sup>
                                                      </m:sSubSup>
                                                      <m:r>
                                                        <a:rPr lang="el-GR" i="1">
                                                          <a:latin typeface="Cambria Math" charset="0"/>
                                                        </a:rPr>
                                                        <m:t>−1</m:t>
                                                      </m:r>
                                                    </m:e>
                                                  </m:d>
                                                </m:e>
                                                <m:sup>
                                                  <m:r>
                                                    <a:rPr lang="el-GR" i="1">
                                                      <a:latin typeface="Cambria Math" charset="0"/>
                                                    </a:rPr>
                                                    <m:t>𝛽</m:t>
                                                  </m:r>
                                                </m:sup>
                                              </m:sSup>
                                            </m:sup>
                                          </m:sSup>
                                        </m:e>
                                      </m:nary>
                                    </m:e>
                                  </m:d>
                                </m:e>
                              </m:func>
                            </m:e>
                          </m:d>
                        </m:e>
                        <m:sup>
                          <m:f>
                            <m:fPr>
                              <m:ctrlPr>
                                <a:rPr lang="en-US" b="0" i="1" smtClean="0">
                                  <a:latin typeface="Cambria Math" charset="0"/>
                                </a:rPr>
                              </m:ctrlPr>
                            </m:fPr>
                            <m:num>
                              <m:r>
                                <a:rPr lang="en-US" b="0" i="1" smtClean="0">
                                  <a:latin typeface="Cambria Math" charset="0"/>
                                </a:rPr>
                                <m:t>1</m:t>
                              </m:r>
                            </m:num>
                            <m:den>
                              <m:r>
                                <a:rPr lang="el-GR" b="0" i="1" smtClean="0">
                                  <a:latin typeface="Cambria Math" charset="0"/>
                                </a:rPr>
                                <m:t>𝛽</m:t>
                              </m:r>
                            </m:den>
                          </m:f>
                        </m:sup>
                      </m:sSup>
                      <m:r>
                        <a:rPr lang="en-US" b="0" i="1" smtClean="0">
                          <a:latin typeface="Cambria Math" charset="0"/>
                        </a:rPr>
                        <m:t>+1</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443869" y="3207536"/>
                <a:ext cx="5521576" cy="1044260"/>
              </a:xfrm>
              <a:prstGeom prst="rect">
                <a:avLst/>
              </a:prstGeom>
              <a:blipFill rotWithShape="0">
                <a:blip r:embed="rId4"/>
                <a:stretch>
                  <a:fillRect/>
                </a:stretch>
              </a:blipFill>
            </p:spPr>
            <p:txBody>
              <a:bodyPr/>
              <a:lstStyle/>
              <a:p>
                <a:r>
                  <a:rPr lang="en-US">
                    <a:noFill/>
                  </a:rPr>
                  <a:t> </a:t>
                </a:r>
              </a:p>
            </p:txBody>
          </p:sp>
        </mc:Fallback>
      </mc:AlternateContent>
      <p:sp>
        <p:nvSpPr>
          <p:cNvPr id="8" name="Right Brace 7"/>
          <p:cNvSpPr/>
          <p:nvPr/>
        </p:nvSpPr>
        <p:spPr>
          <a:xfrm>
            <a:off x="4892166" y="3133060"/>
            <a:ext cx="438290" cy="1219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443869" y="3207536"/>
            <a:ext cx="5656522" cy="2115880"/>
            <a:chOff x="5443869" y="3207536"/>
            <a:chExt cx="5656522" cy="2115880"/>
          </a:xfrm>
        </p:grpSpPr>
        <p:sp>
          <p:nvSpPr>
            <p:cNvPr id="9" name="Rectangle 8"/>
            <p:cNvSpPr/>
            <p:nvPr/>
          </p:nvSpPr>
          <p:spPr>
            <a:xfrm>
              <a:off x="5443869" y="3207536"/>
              <a:ext cx="5656522" cy="1194343"/>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897525" y="4954084"/>
              <a:ext cx="4316566" cy="369332"/>
            </a:xfrm>
            <a:prstGeom prst="rect">
              <a:avLst/>
            </a:prstGeom>
            <a:noFill/>
          </p:spPr>
          <p:txBody>
            <a:bodyPr wrap="none" rtlCol="0">
              <a:spAutoFit/>
            </a:bodyPr>
            <a:lstStyle/>
            <a:p>
              <a:r>
                <a:rPr lang="en-US" dirty="0" smtClean="0">
                  <a:solidFill>
                    <a:schemeClr val="accent4"/>
                  </a:solidFill>
                </a:rPr>
                <a:t>Value of the highest pick involved in the trade</a:t>
              </a:r>
              <a:endParaRPr lang="en-US" dirty="0">
                <a:solidFill>
                  <a:schemeClr val="accent4"/>
                </a:solidFill>
              </a:endParaRPr>
            </a:p>
          </p:txBody>
        </p:sp>
      </p:grpSp>
    </p:spTree>
    <p:extLst>
      <p:ext uri="{BB962C8B-B14F-4D97-AF65-F5344CB8AC3E}">
        <p14:creationId xmlns:p14="http://schemas.microsoft.com/office/powerpoint/2010/main" val="137008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dirty="0" smtClean="0"/>
                  <a:t>Using trade data (i.e., which picks were involved in each trade) we can fit a non-linear regression</a:t>
                </a:r>
              </a:p>
              <a:p>
                <a:pPr algn="just"/>
                <a:r>
                  <a:rPr lang="en-US" dirty="0" smtClean="0"/>
                  <a:t>Specifically your dependent variable is </a:t>
                </a:r>
                <a14:m>
                  <m:oMath xmlns:m="http://schemas.openxmlformats.org/officeDocument/2006/math">
                    <m:sSubSup>
                      <m:sSubSupPr>
                        <m:ctrlPr>
                          <a:rPr lang="en-US" i="1">
                            <a:latin typeface="Cambria Math" charset="0"/>
                          </a:rPr>
                        </m:ctrlPr>
                      </m:sSubSupPr>
                      <m:e>
                        <m:r>
                          <a:rPr lang="en-US" i="1">
                            <a:latin typeface="Cambria Math" charset="0"/>
                          </a:rPr>
                          <m:t>𝑡</m:t>
                        </m:r>
                      </m:e>
                      <m:sub>
                        <m:r>
                          <a:rPr lang="en-US" i="1">
                            <a:latin typeface="Cambria Math" charset="0"/>
                          </a:rPr>
                          <m:t>1</m:t>
                        </m:r>
                      </m:sub>
                      <m:sup>
                        <m:r>
                          <a:rPr lang="en-US" i="1">
                            <a:latin typeface="Cambria Math" charset="0"/>
                          </a:rPr>
                          <m:t>𝐻</m:t>
                        </m:r>
                      </m:sup>
                    </m:sSubSup>
                    <m:r>
                      <a:rPr lang="en-US" b="0" i="1" smtClean="0">
                        <a:latin typeface="Cambria Math" charset="0"/>
                      </a:rPr>
                      <m:t>(</m:t>
                    </m:r>
                    <m:r>
                      <a:rPr lang="el-GR" b="0" i="1" smtClean="0">
                        <a:latin typeface="Cambria Math" charset="0"/>
                      </a:rPr>
                      <m:t>𝜏</m:t>
                    </m:r>
                    <m:r>
                      <a:rPr lang="el-GR" b="0" i="1" smtClean="0">
                        <a:latin typeface="Cambria Math" charset="0"/>
                      </a:rPr>
                      <m:t>)</m:t>
                    </m:r>
                  </m:oMath>
                </a14:m>
                <a:r>
                  <a:rPr lang="el-GR" dirty="0" smtClean="0"/>
                  <a:t>, </a:t>
                </a:r>
                <a:r>
                  <a:rPr lang="en-US" dirty="0" smtClean="0"/>
                  <a:t>i.e., the highest draft pick involved in trade </a:t>
                </a:r>
                <a:r>
                  <a:rPr lang="el-GR" dirty="0" smtClean="0"/>
                  <a:t>τ</a:t>
                </a:r>
              </a:p>
              <a:p>
                <a:pPr lvl="1" algn="just"/>
                <a:r>
                  <a:rPr lang="en-US" dirty="0" smtClean="0"/>
                  <a:t>Using the previous equation we can estimate/predict the value</a:t>
                </a:r>
                <a:r>
                  <a:rPr lang="en-US" dirty="0"/>
                  <a:t> </a:t>
                </a:r>
                <a14:m>
                  <m:oMath xmlns:m="http://schemas.openxmlformats.org/officeDocument/2006/math">
                    <m:acc>
                      <m:accPr>
                        <m:chr m:val="̂"/>
                        <m:ctrlPr>
                          <a:rPr lang="en-US" i="1" smtClean="0">
                            <a:latin typeface="Cambria Math" charset="0"/>
                          </a:rPr>
                        </m:ctrlPr>
                      </m:accPr>
                      <m:e>
                        <m:sSubSup>
                          <m:sSubSupPr>
                            <m:ctrlPr>
                              <a:rPr lang="en-US" i="1">
                                <a:latin typeface="Cambria Math" charset="0"/>
                              </a:rPr>
                            </m:ctrlPr>
                          </m:sSubSupPr>
                          <m:e>
                            <m:r>
                              <a:rPr lang="en-US" i="1">
                                <a:latin typeface="Cambria Math" charset="0"/>
                              </a:rPr>
                              <m:t>𝑡</m:t>
                            </m:r>
                          </m:e>
                          <m:sub>
                            <m:r>
                              <a:rPr lang="en-US" i="1">
                                <a:latin typeface="Cambria Math" charset="0"/>
                              </a:rPr>
                              <m:t>1</m:t>
                            </m:r>
                          </m:sub>
                          <m:sup>
                            <m:r>
                              <a:rPr lang="en-US" i="1">
                                <a:latin typeface="Cambria Math" charset="0"/>
                              </a:rPr>
                              <m:t>𝐻</m:t>
                            </m:r>
                          </m:sup>
                        </m:sSubSup>
                      </m:e>
                    </m:acc>
                  </m:oMath>
                </a14:m>
                <a:endParaRPr lang="en-US" dirty="0" smtClean="0"/>
              </a:p>
              <a:p>
                <a:pPr lvl="1" algn="just"/>
                <a:r>
                  <a:rPr lang="en-US" dirty="0" smtClean="0"/>
                  <a:t>We then solve: </a:t>
                </a:r>
                <a14:m>
                  <m:oMath xmlns:m="http://schemas.openxmlformats.org/officeDocument/2006/math">
                    <m:func>
                      <m:funcPr>
                        <m:ctrlPr>
                          <a:rPr lang="en-US" i="1" smtClean="0">
                            <a:latin typeface="Cambria Math" charset="0"/>
                          </a:rPr>
                        </m:ctrlPr>
                      </m:funcPr>
                      <m:fName>
                        <m:limLow>
                          <m:limLowPr>
                            <m:ctrlPr>
                              <a:rPr lang="en-US" i="1" smtClean="0">
                                <a:latin typeface="Cambria Math" charset="0"/>
                              </a:rPr>
                            </m:ctrlPr>
                          </m:limLowPr>
                          <m:e>
                            <m:r>
                              <m:rPr>
                                <m:sty m:val="p"/>
                              </m:rPr>
                              <a:rPr lang="en-US" i="0" smtClean="0">
                                <a:latin typeface="Cambria Math" charset="0"/>
                              </a:rPr>
                              <m:t>min</m:t>
                            </m:r>
                          </m:e>
                          <m:lim>
                            <m:r>
                              <a:rPr lang="el-GR" b="0" i="1" smtClean="0">
                                <a:latin typeface="Cambria Math" charset="0"/>
                              </a:rPr>
                              <m:t>𝜆</m:t>
                            </m:r>
                            <m:r>
                              <a:rPr lang="el-GR" b="0" i="1" smtClean="0">
                                <a:latin typeface="Cambria Math" charset="0"/>
                              </a:rPr>
                              <m:t>,</m:t>
                            </m:r>
                            <m:r>
                              <a:rPr lang="el-GR" b="0" i="1" smtClean="0">
                                <a:latin typeface="Cambria Math" charset="0"/>
                              </a:rPr>
                              <m:t>𝛽</m:t>
                            </m:r>
                          </m:lim>
                        </m:limLow>
                      </m:fName>
                      <m:e>
                        <m:nary>
                          <m:naryPr>
                            <m:chr m:val="∑"/>
                            <m:supHide m:val="on"/>
                            <m:ctrlPr>
                              <a:rPr lang="en-US" i="1" smtClean="0">
                                <a:latin typeface="Cambria Math" charset="0"/>
                              </a:rPr>
                            </m:ctrlPr>
                          </m:naryPr>
                          <m:sub>
                            <m:r>
                              <m:rPr>
                                <m:brk m:alnAt="7"/>
                              </m:rPr>
                              <a:rPr lang="el-GR" b="0" i="1" smtClean="0">
                                <a:latin typeface="Cambria Math" charset="0"/>
                              </a:rPr>
                              <m:t>𝜏</m:t>
                            </m:r>
                          </m:sub>
                          <m:sup/>
                          <m:e>
                            <m:r>
                              <a:rPr lang="en-US" i="1">
                                <a:latin typeface="Cambria Math" charset="0"/>
                              </a:rPr>
                              <m:t>(</m:t>
                            </m:r>
                            <m:sSubSup>
                              <m:sSubSupPr>
                                <m:ctrlPr>
                                  <a:rPr lang="en-US" i="1">
                                    <a:latin typeface="Cambria Math" charset="0"/>
                                  </a:rPr>
                                </m:ctrlPr>
                              </m:sSubSupPr>
                              <m:e>
                                <m:r>
                                  <a:rPr lang="en-US" i="1">
                                    <a:latin typeface="Cambria Math" charset="0"/>
                                  </a:rPr>
                                  <m:t>𝑡</m:t>
                                </m:r>
                              </m:e>
                              <m:sub>
                                <m:r>
                                  <a:rPr lang="en-US" i="1">
                                    <a:latin typeface="Cambria Math" charset="0"/>
                                  </a:rPr>
                                  <m:t>1</m:t>
                                </m:r>
                              </m:sub>
                              <m:sup>
                                <m:r>
                                  <a:rPr lang="en-US" i="1">
                                    <a:latin typeface="Cambria Math" charset="0"/>
                                  </a:rPr>
                                  <m:t>𝐻</m:t>
                                </m:r>
                              </m:sup>
                            </m:sSubSup>
                            <m:r>
                              <a:rPr lang="el-GR" b="0" i="1" smtClean="0">
                                <a:latin typeface="Cambria Math" charset="0"/>
                              </a:rPr>
                              <m:t>(</m:t>
                            </m:r>
                            <m:r>
                              <a:rPr lang="el-GR" b="0" i="1" smtClean="0">
                                <a:latin typeface="Cambria Math" charset="0"/>
                              </a:rPr>
                              <m:t>𝜏</m:t>
                            </m:r>
                            <m:r>
                              <a:rPr lang="el-GR" b="0" i="1" smtClean="0">
                                <a:latin typeface="Cambria Math" charset="0"/>
                              </a:rPr>
                              <m:t>)−</m:t>
                            </m:r>
                            <m:acc>
                              <m:accPr>
                                <m:chr m:val="̂"/>
                                <m:ctrlPr>
                                  <a:rPr lang="en-US" i="1">
                                    <a:latin typeface="Cambria Math" charset="0"/>
                                  </a:rPr>
                                </m:ctrlPr>
                              </m:accPr>
                              <m:e>
                                <m:sSubSup>
                                  <m:sSubSupPr>
                                    <m:ctrlPr>
                                      <a:rPr lang="en-US" i="1">
                                        <a:latin typeface="Cambria Math" charset="0"/>
                                      </a:rPr>
                                    </m:ctrlPr>
                                  </m:sSubSupPr>
                                  <m:e>
                                    <m:r>
                                      <a:rPr lang="en-US" i="1">
                                        <a:latin typeface="Cambria Math" charset="0"/>
                                      </a:rPr>
                                      <m:t>𝑡</m:t>
                                    </m:r>
                                  </m:e>
                                  <m:sub>
                                    <m:r>
                                      <a:rPr lang="en-US" i="1">
                                        <a:latin typeface="Cambria Math" charset="0"/>
                                      </a:rPr>
                                      <m:t>1</m:t>
                                    </m:r>
                                  </m:sub>
                                  <m:sup>
                                    <m:r>
                                      <a:rPr lang="en-US" i="1">
                                        <a:latin typeface="Cambria Math" charset="0"/>
                                      </a:rPr>
                                      <m:t>𝐻</m:t>
                                    </m:r>
                                  </m:sup>
                                </m:sSubSup>
                              </m:e>
                            </m:acc>
                            <m:r>
                              <a:rPr lang="el-GR" b="0" i="1" smtClean="0">
                                <a:latin typeface="Cambria Math" charset="0"/>
                              </a:rPr>
                              <m:t>(</m:t>
                            </m:r>
                            <m:r>
                              <a:rPr lang="el-GR" b="0" i="1" smtClean="0">
                                <a:latin typeface="Cambria Math" charset="0"/>
                              </a:rPr>
                              <m:t>𝜏</m:t>
                            </m:r>
                            <m:r>
                              <a:rPr lang="el-GR" b="0" i="1" smtClean="0">
                                <a:latin typeface="Cambria Math" charset="0"/>
                              </a:rPr>
                              <m:t>)</m:t>
                            </m:r>
                            <m:sSup>
                              <m:sSupPr>
                                <m:ctrlPr>
                                  <a:rPr lang="en-US" i="1">
                                    <a:latin typeface="Cambria Math" charset="0"/>
                                  </a:rPr>
                                </m:ctrlPr>
                              </m:sSupPr>
                              <m:e>
                                <m:r>
                                  <a:rPr lang="en-US" i="1">
                                    <a:latin typeface="Cambria Math" charset="0"/>
                                  </a:rPr>
                                  <m:t>)</m:t>
                                </m:r>
                              </m:e>
                              <m:sup>
                                <m:r>
                                  <a:rPr lang="en-US" i="1">
                                    <a:latin typeface="Cambria Math" charset="0"/>
                                  </a:rPr>
                                  <m:t>2</m:t>
                                </m:r>
                              </m:sup>
                            </m:sSup>
                          </m:e>
                        </m:nary>
                      </m:e>
                    </m:func>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44" t="-2936" r="-1779" b="-4771"/>
                </a:stretch>
              </a:blipFill>
            </p:spPr>
            <p:txBody>
              <a:bodyPr/>
              <a:lstStyle/>
              <a:p>
                <a:r>
                  <a:rPr lang="en-US">
                    <a:noFill/>
                  </a:rPr>
                  <a:t> </a:t>
                </a:r>
              </a:p>
            </p:txBody>
          </p:sp>
        </mc:Fallback>
      </mc:AlternateContent>
    </p:spTree>
    <p:extLst>
      <p:ext uri="{BB962C8B-B14F-4D97-AF65-F5344CB8AC3E}">
        <p14:creationId xmlns:p14="http://schemas.microsoft.com/office/powerpoint/2010/main" val="18993978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p:txBody>
          <a:bodyPr/>
          <a:lstStyle/>
          <a:p>
            <a:pPr algn="just"/>
            <a:r>
              <a:rPr lang="en-US" dirty="0" smtClean="0"/>
              <a:t>If we want to account for draft picks n years in the future we can include a third parameter </a:t>
            </a:r>
            <a:r>
              <a:rPr lang="el-GR" dirty="0" smtClean="0"/>
              <a:t>ρ</a:t>
            </a:r>
            <a:r>
              <a:rPr lang="en-US" dirty="0" smtClean="0"/>
              <a:t>, which captures a discount rate</a:t>
            </a:r>
            <a:endParaRPr lang="en-US" dirty="0"/>
          </a:p>
        </p:txBody>
      </p:sp>
      <mc:AlternateContent xmlns:mc="http://schemas.openxmlformats.org/markup-compatibility/2006" xmlns:a14="http://schemas.microsoft.com/office/drawing/2010/main">
        <mc:Choice Requires="a14">
          <p:sp>
            <p:nvSpPr>
              <p:cNvPr id="4" name="Rectangle 3"/>
              <p:cNvSpPr/>
              <p:nvPr/>
            </p:nvSpPr>
            <p:spPr>
              <a:xfrm>
                <a:off x="4592437" y="3415345"/>
                <a:ext cx="2085635" cy="820033"/>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n-US" i="1" smtClean="0">
                          <a:latin typeface="Cambria Math" charset="0"/>
                        </a:rPr>
                        <m:t>𝑣</m:t>
                      </m:r>
                      <m:d>
                        <m:dPr>
                          <m:ctrlPr>
                            <a:rPr lang="en-US" i="1">
                              <a:latin typeface="Cambria Math" charset="0"/>
                            </a:rPr>
                          </m:ctrlPr>
                        </m:dPr>
                        <m:e>
                          <m:sSubSup>
                            <m:sSubSupPr>
                              <m:ctrlPr>
                                <a:rPr lang="en-US" i="1">
                                  <a:latin typeface="Cambria Math" charset="0"/>
                                </a:rPr>
                              </m:ctrlPr>
                            </m:sSubSupPr>
                            <m:e>
                              <m:r>
                                <a:rPr lang="en-US" i="1">
                                  <a:latin typeface="Cambria Math" charset="0"/>
                                </a:rPr>
                                <m:t>𝑡</m:t>
                              </m:r>
                            </m:e>
                            <m:sub>
                              <m:r>
                                <a:rPr lang="en-US" i="1">
                                  <a:latin typeface="Cambria Math" charset="0"/>
                                </a:rPr>
                                <m:t>𝑖</m:t>
                              </m:r>
                            </m:sub>
                            <m:sup>
                              <m:r>
                                <a:rPr lang="en-US" i="1">
                                  <a:latin typeface="Cambria Math" charset="0"/>
                                </a:rPr>
                                <m:t>𝑟</m:t>
                              </m:r>
                            </m:sup>
                          </m:sSubSup>
                        </m:e>
                      </m:d>
                      <m:r>
                        <a:rPr lang="en-US" i="1">
                          <a:latin typeface="Cambria Math" charset="0"/>
                        </a:rPr>
                        <m:t>=</m:t>
                      </m:r>
                      <m:f>
                        <m:fPr>
                          <m:ctrlPr>
                            <a:rPr lang="en-US" b="0" i="1" smtClean="0">
                              <a:latin typeface="Cambria Math" charset="0"/>
                            </a:rPr>
                          </m:ctrlPr>
                        </m:fPr>
                        <m:num>
                          <m:sSup>
                            <m:sSupPr>
                              <m:ctrlPr>
                                <a:rPr lang="en-US" i="1">
                                  <a:latin typeface="Cambria Math" charset="0"/>
                                </a:rPr>
                              </m:ctrlPr>
                            </m:sSupPr>
                            <m:e>
                              <m:r>
                                <a:rPr lang="en-US" i="1">
                                  <a:latin typeface="Cambria Math" charset="0"/>
                                </a:rPr>
                                <m:t>𝑒</m:t>
                              </m:r>
                            </m:e>
                            <m:sup>
                              <m:r>
                                <a:rPr lang="en-US" i="1">
                                  <a:latin typeface="Cambria Math" charset="0"/>
                                </a:rPr>
                                <m:t>−</m:t>
                              </m:r>
                              <m:r>
                                <a:rPr lang="el-GR" i="1">
                                  <a:latin typeface="Cambria Math" charset="0"/>
                                </a:rPr>
                                <m:t>𝜆</m:t>
                              </m:r>
                              <m:sSup>
                                <m:sSupPr>
                                  <m:ctrlPr>
                                    <a:rPr lang="el-GR" i="1">
                                      <a:latin typeface="Cambria Math" charset="0"/>
                                    </a:rPr>
                                  </m:ctrlPr>
                                </m:sSupPr>
                                <m:e>
                                  <m:d>
                                    <m:dPr>
                                      <m:ctrlPr>
                                        <a:rPr lang="el-GR" i="1">
                                          <a:latin typeface="Cambria Math" charset="0"/>
                                        </a:rPr>
                                      </m:ctrlPr>
                                    </m:dPr>
                                    <m:e>
                                      <m:sSubSup>
                                        <m:sSubSupPr>
                                          <m:ctrlPr>
                                            <a:rPr lang="en-US" i="1">
                                              <a:latin typeface="Cambria Math" charset="0"/>
                                            </a:rPr>
                                          </m:ctrlPr>
                                        </m:sSubSupPr>
                                        <m:e>
                                          <m:r>
                                            <a:rPr lang="en-US" i="1">
                                              <a:latin typeface="Cambria Math" charset="0"/>
                                            </a:rPr>
                                            <m:t>𝑡</m:t>
                                          </m:r>
                                        </m:e>
                                        <m:sub>
                                          <m:r>
                                            <a:rPr lang="en-US" i="1">
                                              <a:latin typeface="Cambria Math" charset="0"/>
                                            </a:rPr>
                                            <m:t>𝑖</m:t>
                                          </m:r>
                                        </m:sub>
                                        <m:sup>
                                          <m:r>
                                            <a:rPr lang="en-US" i="1">
                                              <a:latin typeface="Cambria Math" charset="0"/>
                                            </a:rPr>
                                            <m:t>𝑟</m:t>
                                          </m:r>
                                        </m:sup>
                                      </m:sSubSup>
                                      <m:r>
                                        <a:rPr lang="el-GR" i="1">
                                          <a:latin typeface="Cambria Math" charset="0"/>
                                        </a:rPr>
                                        <m:t>−1</m:t>
                                      </m:r>
                                    </m:e>
                                  </m:d>
                                </m:e>
                                <m:sup>
                                  <m:r>
                                    <a:rPr lang="el-GR" i="1">
                                      <a:latin typeface="Cambria Math" charset="0"/>
                                    </a:rPr>
                                    <m:t>𝛽</m:t>
                                  </m:r>
                                </m:sup>
                              </m:sSup>
                            </m:sup>
                          </m:sSup>
                        </m:num>
                        <m:den>
                          <m:r>
                            <a:rPr lang="en-US" b="0" i="1" smtClean="0">
                              <a:latin typeface="Cambria Math" charset="0"/>
                            </a:rPr>
                            <m:t>(1</m:t>
                          </m:r>
                          <m:r>
                            <a:rPr lang="el-GR" b="0" i="1" smtClean="0">
                              <a:latin typeface="Cambria Math" charset="0"/>
                            </a:rPr>
                            <m:t>+</m:t>
                          </m:r>
                          <m:r>
                            <a:rPr lang="el-GR" b="0" i="1" smtClean="0">
                              <a:latin typeface="Cambria Math" charset="0"/>
                            </a:rPr>
                            <m:t>𝜌</m:t>
                          </m:r>
                          <m:sSup>
                            <m:sSupPr>
                              <m:ctrlPr>
                                <a:rPr lang="el-GR" b="0" i="1" smtClean="0">
                                  <a:latin typeface="Cambria Math" charset="0"/>
                                </a:rPr>
                              </m:ctrlPr>
                            </m:sSupPr>
                            <m:e>
                              <m:r>
                                <a:rPr lang="el-GR" b="0" i="1" smtClean="0">
                                  <a:latin typeface="Cambria Math" charset="0"/>
                                </a:rPr>
                                <m:t>)</m:t>
                              </m:r>
                            </m:e>
                            <m:sup>
                              <m:r>
                                <a:rPr lang="en-US" b="0" i="1" smtClean="0">
                                  <a:latin typeface="Cambria Math" charset="0"/>
                                </a:rPr>
                                <m:t>𝑛</m:t>
                              </m:r>
                            </m:sup>
                          </m:sSup>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592437" y="3415345"/>
                <a:ext cx="2085635" cy="820033"/>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874466" y="4405470"/>
                <a:ext cx="6143092" cy="1091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charset="0"/>
                            </a:rPr>
                          </m:ctrlPr>
                        </m:sSubSupPr>
                        <m:e>
                          <m:r>
                            <a:rPr lang="en-US" b="0" i="1" smtClean="0">
                              <a:latin typeface="Cambria Math" charset="0"/>
                            </a:rPr>
                            <m:t>𝑡</m:t>
                          </m:r>
                        </m:e>
                        <m:sub>
                          <m:r>
                            <a:rPr lang="en-US" b="0" i="1" smtClean="0">
                              <a:latin typeface="Cambria Math" charset="0"/>
                            </a:rPr>
                            <m:t>1</m:t>
                          </m:r>
                        </m:sub>
                        <m:sup>
                          <m:r>
                            <a:rPr lang="en-US" b="0" i="1" smtClean="0">
                              <a:latin typeface="Cambria Math" charset="0"/>
                            </a:rPr>
                            <m:t>𝐻</m:t>
                          </m:r>
                        </m:sup>
                      </m:sSubSup>
                      <m:r>
                        <a:rPr lang="en-US" b="0" i="1" smtClean="0">
                          <a:latin typeface="Cambria Math" charset="0"/>
                        </a:rPr>
                        <m:t>=</m:t>
                      </m:r>
                      <m:sSup>
                        <m:sSupPr>
                          <m:ctrlPr>
                            <a:rPr lang="en-US" b="0" i="1" smtClean="0">
                              <a:latin typeface="Cambria Math" charset="0"/>
                            </a:rPr>
                          </m:ctrlPr>
                        </m:sSupPr>
                        <m:e>
                          <m:d>
                            <m:dPr>
                              <m:ctrlPr>
                                <a:rPr lang="is-IS" i="1">
                                  <a:latin typeface="Cambria Math" charset="0"/>
                                </a:rPr>
                              </m:ctrlPr>
                            </m:dPr>
                            <m:e>
                              <m:r>
                                <a:rPr lang="en-US" i="1">
                                  <a:latin typeface="Cambria Math" charset="0"/>
                                </a:rPr>
                                <m:t>−</m:t>
                              </m:r>
                              <m:f>
                                <m:fPr>
                                  <m:ctrlPr>
                                    <a:rPr lang="en-US" i="1">
                                      <a:latin typeface="Cambria Math" charset="0"/>
                                    </a:rPr>
                                  </m:ctrlPr>
                                </m:fPr>
                                <m:num>
                                  <m:r>
                                    <a:rPr lang="en-US" i="1">
                                      <a:latin typeface="Cambria Math" charset="0"/>
                                    </a:rPr>
                                    <m:t>1</m:t>
                                  </m:r>
                                </m:num>
                                <m:den>
                                  <m:r>
                                    <a:rPr lang="el-GR" i="1">
                                      <a:latin typeface="Cambria Math" charset="0"/>
                                    </a:rPr>
                                    <m:t>𝜆</m:t>
                                  </m:r>
                                </m:den>
                              </m:f>
                              <m:func>
                                <m:funcPr>
                                  <m:ctrlPr>
                                    <a:rPr lang="en-US" i="1">
                                      <a:latin typeface="Cambria Math" charset="0"/>
                                    </a:rPr>
                                  </m:ctrlPr>
                                </m:funcPr>
                                <m:fName>
                                  <m:r>
                                    <m:rPr>
                                      <m:sty m:val="p"/>
                                    </m:rPr>
                                    <a:rPr lang="en-US">
                                      <a:latin typeface="Cambria Math" charset="0"/>
                                    </a:rPr>
                                    <m:t>log</m:t>
                                  </m:r>
                                </m:fName>
                                <m:e>
                                  <m:d>
                                    <m:dPr>
                                      <m:ctrlPr>
                                        <a:rPr lang="is-IS" i="1">
                                          <a:latin typeface="Cambria Math" charset="0"/>
                                        </a:rPr>
                                      </m:ctrlPr>
                                    </m:dPr>
                                    <m:e>
                                      <m:nary>
                                        <m:naryPr>
                                          <m:chr m:val="∑"/>
                                          <m:ctrlPr>
                                            <a:rPr lang="en-US" i="1">
                                              <a:latin typeface="Cambria Math" charset="0"/>
                                            </a:rPr>
                                          </m:ctrlPr>
                                        </m:naryPr>
                                        <m:sub>
                                          <m:r>
                                            <m:rPr>
                                              <m:brk m:alnAt="23"/>
                                            </m:rPr>
                                            <a:rPr lang="en-US" i="1">
                                              <a:latin typeface="Cambria Math" charset="0"/>
                                            </a:rPr>
                                            <m:t>𝑗</m:t>
                                          </m:r>
                                          <m:r>
                                            <a:rPr lang="en-US" i="1">
                                              <a:latin typeface="Cambria Math" charset="0"/>
                                            </a:rPr>
                                            <m:t>=1</m:t>
                                          </m:r>
                                        </m:sub>
                                        <m:sup>
                                          <m:r>
                                            <a:rPr lang="en-US" i="1">
                                              <a:latin typeface="Cambria Math" charset="0"/>
                                            </a:rPr>
                                            <m:t>𝑛</m:t>
                                          </m:r>
                                        </m:sup>
                                        <m:e>
                                          <m:d>
                                            <m:dPr>
                                              <m:ctrlPr>
                                                <a:rPr lang="is-IS" i="1" smtClean="0">
                                                  <a:latin typeface="Cambria Math" charset="0"/>
                                                </a:rPr>
                                              </m:ctrlPr>
                                            </m:dPr>
                                            <m:e>
                                              <m:f>
                                                <m:fPr>
                                                  <m:ctrlPr>
                                                    <a:rPr lang="en-US" b="0" i="1" smtClean="0">
                                                      <a:latin typeface="Cambria Math" charset="0"/>
                                                    </a:rPr>
                                                  </m:ctrlPr>
                                                </m:fPr>
                                                <m:num>
                                                  <m:sSup>
                                                    <m:sSupPr>
                                                      <m:ctrlPr>
                                                        <a:rPr lang="en-US" i="1">
                                                          <a:latin typeface="Cambria Math" charset="0"/>
                                                        </a:rPr>
                                                      </m:ctrlPr>
                                                    </m:sSupPr>
                                                    <m:e>
                                                      <m:r>
                                                        <a:rPr lang="en-US" i="1">
                                                          <a:latin typeface="Cambria Math" charset="0"/>
                                                        </a:rPr>
                                                        <m:t>𝑒</m:t>
                                                      </m:r>
                                                    </m:e>
                                                    <m:sup>
                                                      <m:r>
                                                        <a:rPr lang="en-US" i="1">
                                                          <a:latin typeface="Cambria Math" charset="0"/>
                                                        </a:rPr>
                                                        <m:t>−</m:t>
                                                      </m:r>
                                                      <m:r>
                                                        <a:rPr lang="el-GR" i="1">
                                                          <a:latin typeface="Cambria Math" charset="0"/>
                                                        </a:rPr>
                                                        <m:t>𝜆</m:t>
                                                      </m:r>
                                                      <m:sSup>
                                                        <m:sSupPr>
                                                          <m:ctrlPr>
                                                            <a:rPr lang="el-GR" i="1">
                                                              <a:latin typeface="Cambria Math" charset="0"/>
                                                            </a:rPr>
                                                          </m:ctrlPr>
                                                        </m:sSupPr>
                                                        <m:e>
                                                          <m:d>
                                                            <m:dPr>
                                                              <m:ctrlPr>
                                                                <a:rPr lang="el-GR" i="1">
                                                                  <a:latin typeface="Cambria Math" charset="0"/>
                                                                </a:rPr>
                                                              </m:ctrlPr>
                                                            </m:dPr>
                                                            <m:e>
                                                              <m:sSubSup>
                                                                <m:sSubSupPr>
                                                                  <m:ctrlPr>
                                                                    <a:rPr lang="en-US" i="1">
                                                                      <a:latin typeface="Cambria Math" charset="0"/>
                                                                    </a:rPr>
                                                                  </m:ctrlPr>
                                                                </m:sSubSupPr>
                                                                <m:e>
                                                                  <m:r>
                                                                    <a:rPr lang="en-US" i="1">
                                                                      <a:latin typeface="Cambria Math" charset="0"/>
                                                                    </a:rPr>
                                                                    <m:t>𝑡</m:t>
                                                                  </m:r>
                                                                </m:e>
                                                                <m:sub>
                                                                  <m:r>
                                                                    <a:rPr lang="en-US" i="1">
                                                                      <a:latin typeface="Cambria Math" charset="0"/>
                                                                    </a:rPr>
                                                                    <m:t>𝑗</m:t>
                                                                  </m:r>
                                                                </m:sub>
                                                                <m:sup>
                                                                  <m:r>
                                                                    <a:rPr lang="en-US" i="1">
                                                                      <a:latin typeface="Cambria Math" charset="0"/>
                                                                    </a:rPr>
                                                                    <m:t>𝐿</m:t>
                                                                  </m:r>
                                                                </m:sup>
                                                              </m:sSubSup>
                                                              <m:r>
                                                                <a:rPr lang="el-GR" i="1">
                                                                  <a:latin typeface="Cambria Math" charset="0"/>
                                                                </a:rPr>
                                                                <m:t>−1</m:t>
                                                              </m:r>
                                                            </m:e>
                                                          </m:d>
                                                        </m:e>
                                                        <m:sup>
                                                          <m:r>
                                                            <a:rPr lang="el-GR" i="1">
                                                              <a:latin typeface="Cambria Math" charset="0"/>
                                                            </a:rPr>
                                                            <m:t>𝛽</m:t>
                                                          </m:r>
                                                        </m:sup>
                                                      </m:sSup>
                                                    </m:sup>
                                                  </m:sSup>
                                                </m:num>
                                                <m:den>
                                                  <m:r>
                                                    <a:rPr lang="en-US" i="1">
                                                      <a:latin typeface="Cambria Math" charset="0"/>
                                                    </a:rPr>
                                                    <m:t>(1</m:t>
                                                  </m:r>
                                                  <m:r>
                                                    <a:rPr lang="el-GR" i="1">
                                                      <a:latin typeface="Cambria Math" charset="0"/>
                                                    </a:rPr>
                                                    <m:t>+</m:t>
                                                  </m:r>
                                                  <m:r>
                                                    <a:rPr lang="el-GR" i="1">
                                                      <a:latin typeface="Cambria Math" charset="0"/>
                                                    </a:rPr>
                                                    <m:t>𝜌</m:t>
                                                  </m:r>
                                                  <m:sSup>
                                                    <m:sSupPr>
                                                      <m:ctrlPr>
                                                        <a:rPr lang="el-GR" i="1">
                                                          <a:latin typeface="Cambria Math" charset="0"/>
                                                        </a:rPr>
                                                      </m:ctrlPr>
                                                    </m:sSupPr>
                                                    <m:e>
                                                      <m:r>
                                                        <a:rPr lang="el-GR" i="1">
                                                          <a:latin typeface="Cambria Math" charset="0"/>
                                                        </a:rPr>
                                                        <m:t>)</m:t>
                                                      </m:r>
                                                    </m:e>
                                                    <m:sup>
                                                      <m:r>
                                                        <a:rPr lang="en-US" i="1">
                                                          <a:latin typeface="Cambria Math" charset="0"/>
                                                        </a:rPr>
                                                        <m:t>𝑛</m:t>
                                                      </m:r>
                                                    </m:sup>
                                                  </m:sSup>
                                                </m:den>
                                              </m:f>
                                            </m:e>
                                          </m:d>
                                        </m:e>
                                      </m:nary>
                                      <m:r>
                                        <a:rPr lang="en-US" i="1">
                                          <a:latin typeface="Cambria Math" charset="0"/>
                                        </a:rPr>
                                        <m:t>−</m:t>
                                      </m:r>
                                      <m:nary>
                                        <m:naryPr>
                                          <m:chr m:val="∑"/>
                                          <m:ctrlPr>
                                            <a:rPr lang="en-US" i="1">
                                              <a:latin typeface="Cambria Math" charset="0"/>
                                            </a:rPr>
                                          </m:ctrlPr>
                                        </m:naryPr>
                                        <m:sub>
                                          <m:r>
                                            <a:rPr lang="en-US" i="1">
                                              <a:latin typeface="Cambria Math" charset="0"/>
                                            </a:rPr>
                                            <m:t>𝑖</m:t>
                                          </m:r>
                                          <m:r>
                                            <a:rPr lang="en-US" i="1">
                                              <a:latin typeface="Cambria Math" charset="0"/>
                                            </a:rPr>
                                            <m:t>=2</m:t>
                                          </m:r>
                                        </m:sub>
                                        <m:sup>
                                          <m:r>
                                            <a:rPr lang="en-US" i="1">
                                              <a:latin typeface="Cambria Math" charset="0"/>
                                            </a:rPr>
                                            <m:t>𝑚</m:t>
                                          </m:r>
                                        </m:sup>
                                        <m:e>
                                          <m:d>
                                            <m:dPr>
                                              <m:ctrlPr>
                                                <a:rPr lang="is-IS" i="1" smtClean="0">
                                                  <a:latin typeface="Cambria Math" charset="0"/>
                                                </a:rPr>
                                              </m:ctrlPr>
                                            </m:dPr>
                                            <m:e>
                                              <m:f>
                                                <m:fPr>
                                                  <m:ctrlPr>
                                                    <a:rPr lang="en-US" b="0" i="1" smtClean="0">
                                                      <a:latin typeface="Cambria Math" charset="0"/>
                                                    </a:rPr>
                                                  </m:ctrlPr>
                                                </m:fPr>
                                                <m:num>
                                                  <m:sSup>
                                                    <m:sSupPr>
                                                      <m:ctrlPr>
                                                        <a:rPr lang="en-US" i="1">
                                                          <a:latin typeface="Cambria Math" charset="0"/>
                                                        </a:rPr>
                                                      </m:ctrlPr>
                                                    </m:sSupPr>
                                                    <m:e>
                                                      <m:r>
                                                        <a:rPr lang="en-US" i="1">
                                                          <a:latin typeface="Cambria Math" charset="0"/>
                                                        </a:rPr>
                                                        <m:t>𝑒</m:t>
                                                      </m:r>
                                                    </m:e>
                                                    <m:sup>
                                                      <m:r>
                                                        <a:rPr lang="en-US" i="1">
                                                          <a:latin typeface="Cambria Math" charset="0"/>
                                                        </a:rPr>
                                                        <m:t>−</m:t>
                                                      </m:r>
                                                      <m:r>
                                                        <a:rPr lang="el-GR" i="1">
                                                          <a:latin typeface="Cambria Math" charset="0"/>
                                                        </a:rPr>
                                                        <m:t>𝜆</m:t>
                                                      </m:r>
                                                      <m:sSup>
                                                        <m:sSupPr>
                                                          <m:ctrlPr>
                                                            <a:rPr lang="el-GR" i="1">
                                                              <a:latin typeface="Cambria Math" charset="0"/>
                                                            </a:rPr>
                                                          </m:ctrlPr>
                                                        </m:sSupPr>
                                                        <m:e>
                                                          <m:d>
                                                            <m:dPr>
                                                              <m:ctrlPr>
                                                                <a:rPr lang="el-GR" i="1">
                                                                  <a:latin typeface="Cambria Math" charset="0"/>
                                                                </a:rPr>
                                                              </m:ctrlPr>
                                                            </m:dPr>
                                                            <m:e>
                                                              <m:sSubSup>
                                                                <m:sSubSupPr>
                                                                  <m:ctrlPr>
                                                                    <a:rPr lang="en-US" i="1">
                                                                      <a:latin typeface="Cambria Math" charset="0"/>
                                                                    </a:rPr>
                                                                  </m:ctrlPr>
                                                                </m:sSubSupPr>
                                                                <m:e>
                                                                  <m:r>
                                                                    <a:rPr lang="en-US" i="1">
                                                                      <a:latin typeface="Cambria Math" charset="0"/>
                                                                    </a:rPr>
                                                                    <m:t>𝑡</m:t>
                                                                  </m:r>
                                                                </m:e>
                                                                <m:sub>
                                                                  <m:r>
                                                                    <a:rPr lang="en-US" i="1">
                                                                      <a:latin typeface="Cambria Math" charset="0"/>
                                                                    </a:rPr>
                                                                    <m:t>𝑖</m:t>
                                                                  </m:r>
                                                                </m:sub>
                                                                <m:sup>
                                                                  <m:r>
                                                                    <a:rPr lang="en-US" i="1">
                                                                      <a:latin typeface="Cambria Math" charset="0"/>
                                                                    </a:rPr>
                                                                    <m:t>𝐻</m:t>
                                                                  </m:r>
                                                                </m:sup>
                                                              </m:sSubSup>
                                                              <m:r>
                                                                <a:rPr lang="el-GR" i="1">
                                                                  <a:latin typeface="Cambria Math" charset="0"/>
                                                                </a:rPr>
                                                                <m:t>−1</m:t>
                                                              </m:r>
                                                            </m:e>
                                                          </m:d>
                                                        </m:e>
                                                        <m:sup>
                                                          <m:r>
                                                            <a:rPr lang="el-GR" i="1">
                                                              <a:latin typeface="Cambria Math" charset="0"/>
                                                            </a:rPr>
                                                            <m:t>𝛽</m:t>
                                                          </m:r>
                                                        </m:sup>
                                                      </m:sSup>
                                                    </m:sup>
                                                  </m:sSup>
                                                </m:num>
                                                <m:den>
                                                  <m:r>
                                                    <a:rPr lang="en-US" i="1">
                                                      <a:latin typeface="Cambria Math" charset="0"/>
                                                    </a:rPr>
                                                    <m:t>(1</m:t>
                                                  </m:r>
                                                  <m:r>
                                                    <a:rPr lang="el-GR" i="1">
                                                      <a:latin typeface="Cambria Math" charset="0"/>
                                                    </a:rPr>
                                                    <m:t>+</m:t>
                                                  </m:r>
                                                  <m:r>
                                                    <a:rPr lang="el-GR" i="1">
                                                      <a:latin typeface="Cambria Math" charset="0"/>
                                                    </a:rPr>
                                                    <m:t>𝜌</m:t>
                                                  </m:r>
                                                  <m:sSup>
                                                    <m:sSupPr>
                                                      <m:ctrlPr>
                                                        <a:rPr lang="el-GR" i="1">
                                                          <a:latin typeface="Cambria Math" charset="0"/>
                                                        </a:rPr>
                                                      </m:ctrlPr>
                                                    </m:sSupPr>
                                                    <m:e>
                                                      <m:r>
                                                        <a:rPr lang="el-GR" i="1">
                                                          <a:latin typeface="Cambria Math" charset="0"/>
                                                        </a:rPr>
                                                        <m:t>)</m:t>
                                                      </m:r>
                                                    </m:e>
                                                    <m:sup>
                                                      <m:r>
                                                        <a:rPr lang="en-US" i="1">
                                                          <a:latin typeface="Cambria Math" charset="0"/>
                                                        </a:rPr>
                                                        <m:t>𝑛</m:t>
                                                      </m:r>
                                                    </m:sup>
                                                  </m:sSup>
                                                </m:den>
                                              </m:f>
                                            </m:e>
                                          </m:d>
                                        </m:e>
                                      </m:nary>
                                    </m:e>
                                  </m:d>
                                </m:e>
                              </m:func>
                            </m:e>
                          </m:d>
                        </m:e>
                        <m:sup>
                          <m:f>
                            <m:fPr>
                              <m:ctrlPr>
                                <a:rPr lang="en-US" b="0" i="1" smtClean="0">
                                  <a:latin typeface="Cambria Math" charset="0"/>
                                </a:rPr>
                              </m:ctrlPr>
                            </m:fPr>
                            <m:num>
                              <m:r>
                                <a:rPr lang="en-US" b="0" i="1" smtClean="0">
                                  <a:latin typeface="Cambria Math" charset="0"/>
                                </a:rPr>
                                <m:t>1</m:t>
                              </m:r>
                            </m:num>
                            <m:den>
                              <m:r>
                                <a:rPr lang="el-GR" b="0" i="1" smtClean="0">
                                  <a:latin typeface="Cambria Math" charset="0"/>
                                </a:rPr>
                                <m:t>𝛽</m:t>
                              </m:r>
                            </m:den>
                          </m:f>
                        </m:sup>
                      </m:sSup>
                      <m:r>
                        <a:rPr lang="en-US" b="0" i="1" smtClean="0">
                          <a:latin typeface="Cambria Math" charset="0"/>
                        </a:rPr>
                        <m:t>+1</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874466" y="4405470"/>
                <a:ext cx="6143092" cy="1091709"/>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200821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376" y="2575117"/>
            <a:ext cx="6025412" cy="3513499"/>
          </a:xfrm>
          <a:prstGeom prst="rect">
            <a:avLst/>
          </a:prstGeom>
        </p:spPr>
      </p:pic>
      <p:grpSp>
        <p:nvGrpSpPr>
          <p:cNvPr id="9" name="Group 8"/>
          <p:cNvGrpSpPr/>
          <p:nvPr/>
        </p:nvGrpSpPr>
        <p:grpSpPr>
          <a:xfrm>
            <a:off x="1508053" y="2644981"/>
            <a:ext cx="1690798" cy="3373769"/>
            <a:chOff x="1295402" y="2714847"/>
            <a:chExt cx="1690798" cy="3373769"/>
          </a:xfrm>
        </p:grpSpPr>
        <p:grpSp>
          <p:nvGrpSpPr>
            <p:cNvPr id="6" name="Group 5"/>
            <p:cNvGrpSpPr/>
            <p:nvPr/>
          </p:nvGrpSpPr>
          <p:grpSpPr>
            <a:xfrm>
              <a:off x="1295402" y="2714847"/>
              <a:ext cx="1690798" cy="3373769"/>
              <a:chOff x="1295402" y="2714847"/>
              <a:chExt cx="1690798" cy="3373769"/>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2" y="2714847"/>
                <a:ext cx="1690798" cy="3373769"/>
              </a:xfrm>
              <a:prstGeom prst="rect">
                <a:avLst/>
              </a:prstGeom>
            </p:spPr>
          </p:pic>
          <p:sp>
            <p:nvSpPr>
              <p:cNvPr id="5" name="Rounded Rectangle 4"/>
              <p:cNvSpPr/>
              <p:nvPr/>
            </p:nvSpPr>
            <p:spPr>
              <a:xfrm>
                <a:off x="2317898" y="4586176"/>
                <a:ext cx="668302" cy="212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ounded Rectangle 7"/>
            <p:cNvSpPr/>
            <p:nvPr/>
          </p:nvSpPr>
          <p:spPr>
            <a:xfrm>
              <a:off x="1364512" y="4225540"/>
              <a:ext cx="668302" cy="212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0113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317" y="2866468"/>
            <a:ext cx="4897769" cy="2971397"/>
          </a:xfrm>
          <a:prstGeom prst="rect">
            <a:avLst/>
          </a:prstGeom>
        </p:spPr>
      </p:pic>
      <p:sp>
        <p:nvSpPr>
          <p:cNvPr id="5" name="Content Placeholder 2"/>
          <p:cNvSpPr>
            <a:spLocks noGrp="1"/>
          </p:cNvSpPr>
          <p:nvPr>
            <p:ph idx="1"/>
          </p:nvPr>
        </p:nvSpPr>
        <p:spPr>
          <a:xfrm>
            <a:off x="1295401" y="2556932"/>
            <a:ext cx="4616301" cy="3318936"/>
          </a:xfrm>
        </p:spPr>
        <p:txBody>
          <a:bodyPr/>
          <a:lstStyle/>
          <a:p>
            <a:pPr algn="just"/>
            <a:r>
              <a:rPr lang="en-US" dirty="0" smtClean="0"/>
              <a:t>Running the regression over two different time periods can reveal changes in the market</a:t>
            </a:r>
          </a:p>
          <a:p>
            <a:pPr algn="just"/>
            <a:r>
              <a:rPr lang="en-US" dirty="0" smtClean="0"/>
              <a:t>Between 1997-2004 we observe a steeper draft-pick value curve</a:t>
            </a:r>
          </a:p>
          <a:p>
            <a:pPr lvl="1" algn="just"/>
            <a:r>
              <a:rPr lang="en-US" dirty="0" smtClean="0"/>
              <a:t>Pick #10 was worth 60% the value of #1 between 1988-1996, but only 39% of #1 pick between 1997-2004</a:t>
            </a:r>
            <a:endParaRPr lang="en-US" dirty="0"/>
          </a:p>
        </p:txBody>
      </p:sp>
    </p:spTree>
    <p:extLst>
      <p:ext uri="{BB962C8B-B14F-4D97-AF65-F5344CB8AC3E}">
        <p14:creationId xmlns:p14="http://schemas.microsoft.com/office/powerpoint/2010/main" val="4111379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p:txBody>
          <a:bodyPr>
            <a:normAutofit lnSpcReduction="10000"/>
          </a:bodyPr>
          <a:lstStyle/>
          <a:p>
            <a:r>
              <a:rPr lang="en-US" dirty="0" smtClean="0"/>
              <a:t>There is a </a:t>
            </a:r>
            <a:r>
              <a:rPr lang="en-US" dirty="0" smtClean="0">
                <a:solidFill>
                  <a:schemeClr val="accent4"/>
                </a:solidFill>
              </a:rPr>
              <a:t>well-understood market price for draft picks</a:t>
            </a:r>
          </a:p>
          <a:p>
            <a:pPr lvl="1"/>
            <a:r>
              <a:rPr lang="en-US" dirty="0" smtClean="0"/>
              <a:t>This consensus is riding the power of inertia, leading to over-valuation of picks</a:t>
            </a:r>
          </a:p>
          <a:p>
            <a:r>
              <a:rPr lang="en-US" dirty="0" smtClean="0"/>
              <a:t>The draft-pick value </a:t>
            </a:r>
            <a:r>
              <a:rPr lang="en-US" dirty="0" smtClean="0">
                <a:solidFill>
                  <a:schemeClr val="accent6"/>
                </a:solidFill>
              </a:rPr>
              <a:t>curve</a:t>
            </a:r>
            <a:r>
              <a:rPr lang="en-US" dirty="0" smtClean="0"/>
              <a:t> is </a:t>
            </a:r>
            <a:r>
              <a:rPr lang="en-US" dirty="0" smtClean="0">
                <a:solidFill>
                  <a:schemeClr val="accent6"/>
                </a:solidFill>
              </a:rPr>
              <a:t>very steep</a:t>
            </a:r>
          </a:p>
          <a:p>
            <a:pPr lvl="1"/>
            <a:r>
              <a:rPr lang="en-US" dirty="0" smtClean="0">
                <a:solidFill>
                  <a:schemeClr val="tx1"/>
                </a:solidFill>
              </a:rPr>
              <a:t>Prices are getting steeper over time! </a:t>
            </a:r>
          </a:p>
          <a:p>
            <a:pPr algn="just"/>
            <a:r>
              <a:rPr lang="en-US" dirty="0" smtClean="0">
                <a:solidFill>
                  <a:schemeClr val="tx1"/>
                </a:solidFill>
              </a:rPr>
              <a:t>When analyzing trades including future picks, there is a </a:t>
            </a:r>
            <a:r>
              <a:rPr lang="en-US" dirty="0" smtClean="0">
                <a:solidFill>
                  <a:srgbClr val="00B0F0"/>
                </a:solidFill>
              </a:rPr>
              <a:t>remarkably high discount rate</a:t>
            </a:r>
          </a:p>
          <a:p>
            <a:pPr lvl="1" algn="just"/>
            <a:r>
              <a:rPr lang="en-US" u="sng" dirty="0" smtClean="0">
                <a:solidFill>
                  <a:schemeClr val="tx1"/>
                </a:solidFill>
              </a:rPr>
              <a:t>Rule of thumb:</a:t>
            </a:r>
            <a:r>
              <a:rPr lang="en-US" dirty="0" smtClean="0">
                <a:solidFill>
                  <a:schemeClr val="tx1"/>
                </a:solidFill>
              </a:rPr>
              <a:t> A pick in the n round this year is equivalent to a pick in the n-1 round next year</a:t>
            </a:r>
            <a:endParaRPr lang="en-US" u="sng" dirty="0">
              <a:solidFill>
                <a:schemeClr val="tx1"/>
              </a:solidFill>
            </a:endParaRPr>
          </a:p>
        </p:txBody>
      </p:sp>
    </p:spTree>
    <p:extLst>
      <p:ext uri="{BB962C8B-B14F-4D97-AF65-F5344CB8AC3E}">
        <p14:creationId xmlns:p14="http://schemas.microsoft.com/office/powerpoint/2010/main" val="6340709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a:xfrm>
            <a:off x="1295401" y="2556932"/>
            <a:ext cx="5222356" cy="3318936"/>
          </a:xfrm>
        </p:spPr>
        <p:txBody>
          <a:bodyPr>
            <a:normAutofit lnSpcReduction="10000"/>
          </a:bodyPr>
          <a:lstStyle/>
          <a:p>
            <a:r>
              <a:rPr lang="en-US" dirty="0" smtClean="0"/>
              <a:t>Rookie compensations are capped as well</a:t>
            </a:r>
          </a:p>
          <a:p>
            <a:pPr lvl="1"/>
            <a:r>
              <a:rPr lang="en-US" dirty="0" smtClean="0"/>
              <a:t>Separate cap; cap within a cap</a:t>
            </a:r>
          </a:p>
          <a:p>
            <a:r>
              <a:rPr lang="en-US" dirty="0" smtClean="0"/>
              <a:t>Teams with higher draft picks have higher rookie cap</a:t>
            </a:r>
          </a:p>
          <a:p>
            <a:pPr algn="just"/>
            <a:r>
              <a:rPr lang="en-US" dirty="0" smtClean="0"/>
              <a:t>Rookie compensation curves follow a curve very close to the draft-pick value curve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757" y="2707610"/>
            <a:ext cx="4688959" cy="3325265"/>
          </a:xfrm>
          <a:prstGeom prst="rect">
            <a:avLst/>
          </a:prstGeom>
        </p:spPr>
      </p:pic>
    </p:spTree>
    <p:extLst>
      <p:ext uri="{BB962C8B-B14F-4D97-AF65-F5344CB8AC3E}">
        <p14:creationId xmlns:p14="http://schemas.microsoft.com/office/powerpoint/2010/main" val="1795287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41350" y="793898"/>
            <a:ext cx="1231385" cy="1935126"/>
            <a:chOff x="1541350" y="793898"/>
            <a:chExt cx="1231385" cy="1935126"/>
          </a:xfrm>
        </p:grpSpPr>
        <p:sp>
          <p:nvSpPr>
            <p:cNvPr id="3" name="TextBox 2"/>
            <p:cNvSpPr txBox="1"/>
            <p:nvPr/>
          </p:nvSpPr>
          <p:spPr>
            <a:xfrm>
              <a:off x="1587795" y="793898"/>
              <a:ext cx="1184940" cy="369332"/>
            </a:xfrm>
            <a:prstGeom prst="rect">
              <a:avLst/>
            </a:prstGeom>
            <a:noFill/>
          </p:spPr>
          <p:txBody>
            <a:bodyPr wrap="none" rtlCol="0">
              <a:spAutoFit/>
            </a:bodyPr>
            <a:lstStyle/>
            <a:p>
              <a:r>
                <a:rPr lang="en-US" dirty="0" smtClean="0">
                  <a:solidFill>
                    <a:srgbClr val="FFC000"/>
                  </a:solidFill>
                </a:rPr>
                <a:t>Prior belief</a:t>
              </a:r>
              <a:endParaRPr lang="en-US" dirty="0">
                <a:solidFill>
                  <a:srgbClr val="FFC000"/>
                </a:solidFill>
              </a:endParaRPr>
            </a:p>
          </p:txBody>
        </p:sp>
        <p:pic>
          <p:nvPicPr>
            <p:cNvPr id="7" name="Picture 6"/>
            <p:cNvPicPr>
              <a:picLocks noChangeAspect="1"/>
            </p:cNvPicPr>
            <p:nvPr/>
          </p:nvPicPr>
          <p:blipFill>
            <a:blip r:embed="rId2"/>
            <a:stretch>
              <a:fillRect/>
            </a:stretch>
          </p:blipFill>
          <p:spPr>
            <a:xfrm>
              <a:off x="1541350" y="1192194"/>
              <a:ext cx="1231385" cy="1536830"/>
            </a:xfrm>
            <a:prstGeom prst="rect">
              <a:avLst/>
            </a:prstGeom>
          </p:spPr>
        </p:pic>
      </p:grpSp>
      <p:grpSp>
        <p:nvGrpSpPr>
          <p:cNvPr id="4" name="Group 3"/>
          <p:cNvGrpSpPr/>
          <p:nvPr/>
        </p:nvGrpSpPr>
        <p:grpSpPr>
          <a:xfrm>
            <a:off x="2911038" y="2483873"/>
            <a:ext cx="3718409" cy="1917023"/>
            <a:chOff x="2911038" y="2483873"/>
            <a:chExt cx="3718409" cy="1917023"/>
          </a:xfrm>
        </p:grpSpPr>
        <p:grpSp>
          <p:nvGrpSpPr>
            <p:cNvPr id="11" name="Group 10"/>
            <p:cNvGrpSpPr/>
            <p:nvPr/>
          </p:nvGrpSpPr>
          <p:grpSpPr>
            <a:xfrm>
              <a:off x="2911038" y="2667363"/>
              <a:ext cx="3718409" cy="1733533"/>
              <a:chOff x="2911038" y="2667363"/>
              <a:chExt cx="3718409" cy="1733533"/>
            </a:xfrm>
          </p:grpSpPr>
          <p:pic>
            <p:nvPicPr>
              <p:cNvPr id="6" name="Picture 5"/>
              <p:cNvPicPr>
                <a:picLocks noChangeAspect="1"/>
              </p:cNvPicPr>
              <p:nvPr/>
            </p:nvPicPr>
            <p:blipFill>
              <a:blip r:embed="rId3"/>
              <a:stretch>
                <a:fillRect/>
              </a:stretch>
            </p:blipFill>
            <p:spPr>
              <a:xfrm>
                <a:off x="4382047" y="2909680"/>
                <a:ext cx="2247400" cy="1491216"/>
              </a:xfrm>
              <a:prstGeom prst="rect">
                <a:avLst/>
              </a:prstGeom>
            </p:spPr>
          </p:pic>
          <p:sp>
            <p:nvSpPr>
              <p:cNvPr id="9" name="Right Arrow 8"/>
              <p:cNvSpPr/>
              <p:nvPr/>
            </p:nvSpPr>
            <p:spPr>
              <a:xfrm rot="1778209">
                <a:off x="2911038" y="2667363"/>
                <a:ext cx="144575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4913277" y="2483873"/>
              <a:ext cx="1042273" cy="369332"/>
            </a:xfrm>
            <a:prstGeom prst="rect">
              <a:avLst/>
            </a:prstGeom>
            <a:noFill/>
          </p:spPr>
          <p:txBody>
            <a:bodyPr wrap="none" rtlCol="0">
              <a:spAutoFit/>
            </a:bodyPr>
            <a:lstStyle/>
            <a:p>
              <a:r>
                <a:rPr lang="en-US" dirty="0" smtClean="0">
                  <a:solidFill>
                    <a:srgbClr val="FF0000"/>
                  </a:solidFill>
                </a:rPr>
                <a:t>New data</a:t>
              </a:r>
              <a:endParaRPr lang="en-US" dirty="0">
                <a:solidFill>
                  <a:srgbClr val="FF0000"/>
                </a:solidFill>
              </a:endParaRPr>
            </a:p>
          </p:txBody>
        </p:sp>
      </p:grpSp>
      <p:grpSp>
        <p:nvGrpSpPr>
          <p:cNvPr id="5" name="Group 4"/>
          <p:cNvGrpSpPr/>
          <p:nvPr/>
        </p:nvGrpSpPr>
        <p:grpSpPr>
          <a:xfrm>
            <a:off x="6706647" y="3960923"/>
            <a:ext cx="4279739" cy="1624714"/>
            <a:chOff x="6706647" y="3960923"/>
            <a:chExt cx="4279739" cy="1624714"/>
          </a:xfrm>
        </p:grpSpPr>
        <p:grpSp>
          <p:nvGrpSpPr>
            <p:cNvPr id="13" name="Group 12"/>
            <p:cNvGrpSpPr/>
            <p:nvPr/>
          </p:nvGrpSpPr>
          <p:grpSpPr>
            <a:xfrm>
              <a:off x="6706647" y="4404157"/>
              <a:ext cx="4279739" cy="1181480"/>
              <a:chOff x="6706647" y="4404157"/>
              <a:chExt cx="4279739" cy="1181480"/>
            </a:xfrm>
          </p:grpSpPr>
          <p:pic>
            <p:nvPicPr>
              <p:cNvPr id="2" name="Picture 1"/>
              <p:cNvPicPr>
                <a:picLocks noChangeAspect="1"/>
              </p:cNvPicPr>
              <p:nvPr/>
            </p:nvPicPr>
            <p:blipFill>
              <a:blip r:embed="rId4"/>
              <a:stretch>
                <a:fillRect/>
              </a:stretch>
            </p:blipFill>
            <p:spPr>
              <a:xfrm>
                <a:off x="8229599" y="4404157"/>
                <a:ext cx="2756787" cy="1181480"/>
              </a:xfrm>
              <a:prstGeom prst="rect">
                <a:avLst/>
              </a:prstGeom>
            </p:spPr>
          </p:pic>
          <p:sp>
            <p:nvSpPr>
              <p:cNvPr id="12" name="Right Arrow 11"/>
              <p:cNvSpPr/>
              <p:nvPr/>
            </p:nvSpPr>
            <p:spPr>
              <a:xfrm rot="1778209">
                <a:off x="6706647" y="4421733"/>
                <a:ext cx="144575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8837172" y="3960923"/>
              <a:ext cx="1541640" cy="369332"/>
            </a:xfrm>
            <a:prstGeom prst="rect">
              <a:avLst/>
            </a:prstGeom>
            <a:noFill/>
          </p:spPr>
          <p:txBody>
            <a:bodyPr wrap="none" rtlCol="0">
              <a:spAutoFit/>
            </a:bodyPr>
            <a:lstStyle/>
            <a:p>
              <a:r>
                <a:rPr lang="en-US" dirty="0" smtClean="0">
                  <a:solidFill>
                    <a:schemeClr val="accent2"/>
                  </a:solidFill>
                </a:rPr>
                <a:t>Posterior belief</a:t>
              </a:r>
              <a:endParaRPr lang="en-US" dirty="0">
                <a:solidFill>
                  <a:schemeClr val="accent2"/>
                </a:solidFill>
              </a:endParaRPr>
            </a:p>
          </p:txBody>
        </p:sp>
      </p:grpSp>
      <p:cxnSp>
        <p:nvCxnSpPr>
          <p:cNvPr id="16" name="Elbow Connector 15"/>
          <p:cNvCxnSpPr>
            <a:stCxn id="15" idx="0"/>
          </p:cNvCxnSpPr>
          <p:nvPr/>
        </p:nvCxnSpPr>
        <p:spPr>
          <a:xfrm rot="16200000" flipV="1">
            <a:off x="5198140" y="-448929"/>
            <a:ext cx="2217183" cy="6602522"/>
          </a:xfrm>
          <a:prstGeom prst="bentConnector2">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25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p:txBody>
          <a:bodyPr/>
          <a:lstStyle/>
          <a:p>
            <a:pPr algn="just"/>
            <a:r>
              <a:rPr lang="en-US" dirty="0" smtClean="0"/>
              <a:t>In order for the value (and compensation) of rookies to be rational, their performance should also follow a steep curve with the draft order</a:t>
            </a:r>
          </a:p>
          <a:p>
            <a:pPr algn="just"/>
            <a:r>
              <a:rPr lang="en-US" dirty="0" smtClean="0"/>
              <a:t>MT used four metrics as a proxy for on-field performance:</a:t>
            </a:r>
          </a:p>
          <a:p>
            <a:pPr lvl="1" algn="just"/>
            <a:r>
              <a:rPr lang="en-US" dirty="0" smtClean="0"/>
              <a:t>Probability of </a:t>
            </a:r>
            <a:r>
              <a:rPr lang="en-US" dirty="0" smtClean="0">
                <a:solidFill>
                  <a:schemeClr val="accent4"/>
                </a:solidFill>
              </a:rPr>
              <a:t>being on the roster</a:t>
            </a:r>
          </a:p>
          <a:p>
            <a:pPr lvl="1" algn="just"/>
            <a:r>
              <a:rPr lang="en-US" dirty="0" smtClean="0"/>
              <a:t># of </a:t>
            </a:r>
            <a:r>
              <a:rPr lang="en-US" dirty="0" smtClean="0">
                <a:solidFill>
                  <a:schemeClr val="accent6"/>
                </a:solidFill>
              </a:rPr>
              <a:t>games played</a:t>
            </a:r>
          </a:p>
          <a:p>
            <a:pPr lvl="1" algn="just"/>
            <a:r>
              <a:rPr lang="en-US" dirty="0" smtClean="0"/>
              <a:t># of </a:t>
            </a:r>
            <a:r>
              <a:rPr lang="en-US" dirty="0" smtClean="0">
                <a:solidFill>
                  <a:schemeClr val="accent5"/>
                </a:solidFill>
              </a:rPr>
              <a:t>games started</a:t>
            </a:r>
          </a:p>
          <a:p>
            <a:pPr lvl="1" algn="just"/>
            <a:r>
              <a:rPr lang="en-US" dirty="0" smtClean="0"/>
              <a:t>Probability of making the </a:t>
            </a:r>
            <a:r>
              <a:rPr lang="en-US" dirty="0" smtClean="0">
                <a:solidFill>
                  <a:srgbClr val="7030A0"/>
                </a:solidFill>
              </a:rPr>
              <a:t>Pro Bowl</a:t>
            </a:r>
            <a:endParaRPr lang="en-US" dirty="0">
              <a:solidFill>
                <a:srgbClr val="7030A0"/>
              </a:solidFill>
            </a:endParaRPr>
          </a:p>
        </p:txBody>
      </p:sp>
    </p:spTree>
    <p:extLst>
      <p:ext uri="{BB962C8B-B14F-4D97-AF65-F5344CB8AC3E}">
        <p14:creationId xmlns:p14="http://schemas.microsoft.com/office/powerpoint/2010/main" val="8802203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a:xfrm>
            <a:off x="1295401" y="2556932"/>
            <a:ext cx="3776329" cy="3318936"/>
          </a:xfrm>
        </p:spPr>
        <p:txBody>
          <a:bodyPr/>
          <a:lstStyle/>
          <a:p>
            <a:pPr algn="just"/>
            <a:r>
              <a:rPr lang="en-US" dirty="0" smtClean="0"/>
              <a:t>The probability of making the Pro Bowl has the steepest curve (as expected)</a:t>
            </a:r>
          </a:p>
          <a:p>
            <a:pPr algn="just"/>
            <a:r>
              <a:rPr lang="en-US" dirty="0" smtClean="0"/>
              <a:t>The compensation curve closely follows this curve</a:t>
            </a:r>
          </a:p>
          <a:p>
            <a:pPr algn="just"/>
            <a:r>
              <a:rPr lang="en-US" dirty="0" smtClean="0"/>
              <a:t>Is it </a:t>
            </a:r>
            <a:r>
              <a:rPr lang="en-US" dirty="0" smtClean="0">
                <a:solidFill>
                  <a:schemeClr val="accent4"/>
                </a:solidFill>
              </a:rPr>
              <a:t>appropriate</a:t>
            </a:r>
            <a:r>
              <a:rPr lang="en-US" dirty="0" smtClean="0"/>
              <a:t> to use </a:t>
            </a:r>
            <a:r>
              <a:rPr lang="en-US" dirty="0" smtClean="0">
                <a:solidFill>
                  <a:srgbClr val="0070C0"/>
                </a:solidFill>
              </a:rPr>
              <a:t>full rounds </a:t>
            </a:r>
            <a:r>
              <a:rPr lang="en-US" dirty="0" smtClean="0"/>
              <a:t>as our variable?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6838" y="2461238"/>
            <a:ext cx="5829760" cy="3757331"/>
          </a:xfrm>
          <a:prstGeom prst="rect">
            <a:avLst/>
          </a:prstGeom>
        </p:spPr>
      </p:pic>
    </p:spTree>
    <p:extLst>
      <p:ext uri="{BB962C8B-B14F-4D97-AF65-F5344CB8AC3E}">
        <p14:creationId xmlns:p14="http://schemas.microsoft.com/office/powerpoint/2010/main" val="6912152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a:xfrm>
            <a:off x="1295401" y="2556932"/>
            <a:ext cx="4137836" cy="3318936"/>
          </a:xfrm>
        </p:spPr>
        <p:txBody>
          <a:bodyPr/>
          <a:lstStyle/>
          <a:p>
            <a:pPr algn="just"/>
            <a:r>
              <a:rPr lang="en-US" dirty="0" smtClean="0"/>
              <a:t>Focusing on players that play the same position MT estimate the probability of the player chosen earlier being better over his whole career</a:t>
            </a:r>
          </a:p>
          <a:p>
            <a:pPr lvl="1" algn="just"/>
            <a:r>
              <a:rPr lang="en-US" dirty="0" smtClean="0"/>
              <a:t>Number of games started and pro bowl selections are used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172" y="2556932"/>
            <a:ext cx="5853761" cy="3449674"/>
          </a:xfrm>
          <a:prstGeom prst="rect">
            <a:avLst/>
          </a:prstGeom>
        </p:spPr>
      </p:pic>
    </p:spTree>
    <p:extLst>
      <p:ext uri="{BB962C8B-B14F-4D97-AF65-F5344CB8AC3E}">
        <p14:creationId xmlns:p14="http://schemas.microsoft.com/office/powerpoint/2010/main" val="827001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p:txBody>
          <a:bodyPr/>
          <a:lstStyle/>
          <a:p>
            <a:r>
              <a:rPr lang="en-US" dirty="0" smtClean="0"/>
              <a:t>In summary,</a:t>
            </a:r>
          </a:p>
          <a:p>
            <a:pPr lvl="1"/>
            <a:r>
              <a:rPr lang="en-US" dirty="0" smtClean="0"/>
              <a:t>Performance declines with draft round</a:t>
            </a:r>
          </a:p>
          <a:p>
            <a:pPr lvl="1"/>
            <a:r>
              <a:rPr lang="en-US" dirty="0" smtClean="0"/>
              <a:t>The decline is steeper for more extreme performance metrics</a:t>
            </a:r>
          </a:p>
          <a:p>
            <a:pPr lvl="1"/>
            <a:r>
              <a:rPr lang="en-US" dirty="0" smtClean="0"/>
              <a:t>Only the steepest decline is as steep as the compensation cost of the draft picks</a:t>
            </a:r>
          </a:p>
          <a:p>
            <a:r>
              <a:rPr lang="en-US" dirty="0" smtClean="0"/>
              <a:t>Possible </a:t>
            </a:r>
            <a:r>
              <a:rPr lang="en-US" dirty="0" smtClean="0">
                <a:solidFill>
                  <a:srgbClr val="FF0000"/>
                </a:solidFill>
              </a:rPr>
              <a:t>biases</a:t>
            </a:r>
          </a:p>
          <a:p>
            <a:pPr lvl="1"/>
            <a:r>
              <a:rPr lang="en-US" dirty="0" smtClean="0">
                <a:solidFill>
                  <a:schemeClr val="tx2"/>
                </a:solidFill>
              </a:rPr>
              <a:t>Monetary value for a high draft pick might extend beyond wins on the field</a:t>
            </a:r>
          </a:p>
          <a:p>
            <a:pPr lvl="1"/>
            <a:r>
              <a:rPr lang="en-US" dirty="0" smtClean="0">
                <a:solidFill>
                  <a:schemeClr val="tx2"/>
                </a:solidFill>
              </a:rPr>
              <a:t>Pro Bowl selection is partly a popularity contest </a:t>
            </a:r>
            <a:endParaRPr lang="en-US" dirty="0">
              <a:solidFill>
                <a:schemeClr val="tx2"/>
              </a:solidFill>
            </a:endParaRPr>
          </a:p>
        </p:txBody>
      </p:sp>
    </p:spTree>
    <p:extLst>
      <p:ext uri="{BB962C8B-B14F-4D97-AF65-F5344CB8AC3E}">
        <p14:creationId xmlns:p14="http://schemas.microsoft.com/office/powerpoint/2010/main" val="148356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p:txBody>
          <a:bodyPr>
            <a:normAutofit lnSpcReduction="10000"/>
          </a:bodyPr>
          <a:lstStyle/>
          <a:p>
            <a:pPr algn="just"/>
            <a:r>
              <a:rPr lang="en-US" dirty="0" smtClean="0"/>
              <a:t>MT defined the </a:t>
            </a:r>
            <a:r>
              <a:rPr lang="en-US" u="sng" dirty="0" smtClean="0">
                <a:solidFill>
                  <a:schemeClr val="accent5"/>
                </a:solidFill>
              </a:rPr>
              <a:t>surplus value </a:t>
            </a:r>
            <a:r>
              <a:rPr lang="en-US" dirty="0" smtClean="0"/>
              <a:t>of a drafted player as the difference between his rookie compensation and the compensation of a veteran (6</a:t>
            </a:r>
            <a:r>
              <a:rPr lang="en-US" baseline="30000" dirty="0" smtClean="0"/>
              <a:t>th</a:t>
            </a:r>
            <a:r>
              <a:rPr lang="en-US" dirty="0" smtClean="0"/>
              <a:t> year) player with the same performance</a:t>
            </a:r>
          </a:p>
          <a:p>
            <a:pPr lvl="1" algn="just"/>
            <a:r>
              <a:rPr lang="en-US" dirty="0" smtClean="0"/>
              <a:t>The (realistic) assumption is that the market is efficient for veteran players</a:t>
            </a:r>
          </a:p>
          <a:p>
            <a:pPr algn="just"/>
            <a:r>
              <a:rPr lang="en-US" dirty="0" smtClean="0"/>
              <a:t>In order to calculate the surplus value of a rookie player we need to have an estimate of the value of a veteran player with similar performance with the rookie under consideration</a:t>
            </a:r>
          </a:p>
          <a:p>
            <a:pPr lvl="1" algn="just"/>
            <a:r>
              <a:rPr lang="en-US" dirty="0" smtClean="0"/>
              <a:t>Model for veteran compensation </a:t>
            </a:r>
            <a:endParaRPr lang="en-US" dirty="0"/>
          </a:p>
        </p:txBody>
      </p:sp>
    </p:spTree>
    <p:extLst>
      <p:ext uri="{BB962C8B-B14F-4D97-AF65-F5344CB8AC3E}">
        <p14:creationId xmlns:p14="http://schemas.microsoft.com/office/powerpoint/2010/main" val="3769833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p:txBody>
          <a:bodyPr/>
          <a:lstStyle/>
          <a:p>
            <a:r>
              <a:rPr lang="en-US" dirty="0" smtClean="0"/>
              <a:t>Five (binary) features </a:t>
            </a:r>
            <a:r>
              <a:rPr lang="en-US" dirty="0"/>
              <a:t>c</a:t>
            </a:r>
            <a:r>
              <a:rPr lang="en-US" baseline="-25000" dirty="0"/>
              <a:t>i </a:t>
            </a:r>
            <a:r>
              <a:rPr lang="en-US" baseline="-25000" dirty="0" smtClean="0"/>
              <a:t> </a:t>
            </a:r>
            <a:r>
              <a:rPr lang="en-US" dirty="0" smtClean="0"/>
              <a:t>for each player:</a:t>
            </a:r>
          </a:p>
          <a:p>
            <a:pPr lvl="1"/>
            <a:r>
              <a:rPr lang="en-US" dirty="0" smtClean="0"/>
              <a:t>Not in the league (NIL)</a:t>
            </a:r>
          </a:p>
          <a:p>
            <a:pPr lvl="1"/>
            <a:r>
              <a:rPr lang="en-US" dirty="0" smtClean="0"/>
              <a:t>Started 0 games (DNS)</a:t>
            </a:r>
          </a:p>
          <a:p>
            <a:pPr lvl="1"/>
            <a:r>
              <a:rPr lang="en-US" dirty="0"/>
              <a:t>Started </a:t>
            </a:r>
            <a:r>
              <a:rPr lang="en-US" dirty="0" smtClean="0"/>
              <a:t>≤ 8 games </a:t>
            </a:r>
          </a:p>
          <a:p>
            <a:pPr lvl="1"/>
            <a:r>
              <a:rPr lang="en-US" dirty="0" smtClean="0"/>
              <a:t>Started &gt; 8 games</a:t>
            </a:r>
          </a:p>
          <a:p>
            <a:pPr lvl="1"/>
            <a:r>
              <a:rPr lang="en-US" dirty="0" smtClean="0"/>
              <a:t>Selected to the Pro Bowl</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6095999" y="3726712"/>
                <a:ext cx="4483855" cy="8140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𝐿𝑜𝑔</m:t>
                      </m:r>
                      <m:d>
                        <m:dPr>
                          <m:ctrlPr>
                            <a:rPr lang="en-US" b="0" i="1" smtClean="0">
                              <a:latin typeface="Cambria Math" charset="0"/>
                            </a:rPr>
                          </m:ctrlPr>
                        </m:dPr>
                        <m:e>
                          <m:r>
                            <a:rPr lang="en-US" b="0" i="1" smtClean="0">
                              <a:latin typeface="Cambria Math" charset="0"/>
                            </a:rPr>
                            <m:t>𝑐𝑜𝑚</m:t>
                          </m:r>
                          <m:sSub>
                            <m:sSubPr>
                              <m:ctrlPr>
                                <a:rPr lang="en-US" b="0" i="1" smtClean="0">
                                  <a:latin typeface="Cambria Math" charset="0"/>
                                </a:rPr>
                              </m:ctrlPr>
                            </m:sSubPr>
                            <m:e>
                              <m:r>
                                <a:rPr lang="en-US" b="0" i="1" smtClean="0">
                                  <a:latin typeface="Cambria Math" charset="0"/>
                                </a:rPr>
                                <m:t>𝑝</m:t>
                              </m:r>
                            </m:e>
                            <m:sub>
                              <m:r>
                                <a:rPr lang="en-US" b="0" i="1" smtClean="0">
                                  <a:latin typeface="Cambria Math" charset="0"/>
                                </a:rPr>
                                <m:t>𝑖</m:t>
                              </m:r>
                              <m:r>
                                <a:rPr lang="en-US" b="0" i="1" smtClean="0">
                                  <a:latin typeface="Cambria Math" charset="0"/>
                                </a:rPr>
                                <m:t>,6</m:t>
                              </m:r>
                            </m:sub>
                          </m:sSub>
                        </m:e>
                      </m:d>
                      <m:r>
                        <a:rPr lang="en-US" b="0" i="1" smtClean="0">
                          <a:latin typeface="Cambria Math" charset="0"/>
                        </a:rPr>
                        <m:t>=</m:t>
                      </m:r>
                      <m:r>
                        <a:rPr lang="el-GR" b="0" i="1" smtClean="0">
                          <a:latin typeface="Cambria Math" charset="0"/>
                        </a:rPr>
                        <m:t>𝛼</m:t>
                      </m:r>
                      <m:r>
                        <a:rPr lang="en-US" b="0" i="1" smtClean="0">
                          <a:latin typeface="Cambria Math" charset="0"/>
                        </a:rPr>
                        <m:t>+</m:t>
                      </m:r>
                      <m:nary>
                        <m:naryPr>
                          <m:chr m:val="∑"/>
                          <m:ctrlPr>
                            <a:rPr lang="en-US" b="0" i="1" smtClean="0">
                              <a:latin typeface="Cambria Math" charset="0"/>
                            </a:rPr>
                          </m:ctrlPr>
                        </m:naryPr>
                        <m:sub>
                          <m:r>
                            <m:rPr>
                              <m:brk m:alnAt="23"/>
                            </m:rPr>
                            <a:rPr lang="en-US" b="0" i="1" smtClean="0">
                              <a:latin typeface="Cambria Math" charset="0"/>
                            </a:rPr>
                            <m:t>𝑗</m:t>
                          </m:r>
                          <m:r>
                            <a:rPr lang="en-US" b="0" i="1" smtClean="0">
                              <a:latin typeface="Cambria Math" charset="0"/>
                            </a:rPr>
                            <m:t>=1</m:t>
                          </m:r>
                        </m:sub>
                        <m:sup>
                          <m:r>
                            <a:rPr lang="en-US" b="0" i="1" smtClean="0">
                              <a:latin typeface="Cambria Math" charset="0"/>
                            </a:rPr>
                            <m:t>5</m:t>
                          </m:r>
                        </m:sup>
                        <m:e>
                          <m:sSub>
                            <m:sSubPr>
                              <m:ctrlPr>
                                <a:rPr lang="el-GR" i="1">
                                  <a:latin typeface="Cambria Math" charset="0"/>
                                </a:rPr>
                              </m:ctrlPr>
                            </m:sSubPr>
                            <m:e>
                              <m:r>
                                <a:rPr lang="el-GR" i="1">
                                  <a:latin typeface="Cambria Math" charset="0"/>
                                </a:rPr>
                                <m:t>𝛽</m:t>
                              </m:r>
                            </m:e>
                            <m:sub>
                              <m:r>
                                <a:rPr lang="en-US" b="0" i="1" smtClean="0">
                                  <a:latin typeface="Cambria Math" charset="0"/>
                                </a:rPr>
                                <m:t>𝑗</m:t>
                              </m:r>
                            </m:sub>
                          </m:sSub>
                          <m:sSub>
                            <m:sSubPr>
                              <m:ctrlPr>
                                <a:rPr lang="en-US" i="1">
                                  <a:latin typeface="Cambria Math" charset="0"/>
                                </a:rPr>
                              </m:ctrlPr>
                            </m:sSubPr>
                            <m:e>
                              <m:r>
                                <m:rPr>
                                  <m:sty m:val="p"/>
                                </m:rPr>
                                <a:rPr lang="en-US">
                                  <a:latin typeface="Cambria Math" charset="0"/>
                                </a:rPr>
                                <m:t>c</m:t>
                              </m:r>
                            </m:e>
                            <m:sub>
                              <m:r>
                                <m:rPr>
                                  <m:sty m:val="p"/>
                                </m:rPr>
                                <a:rPr lang="en-US" b="0" i="0" smtClean="0">
                                  <a:latin typeface="Cambria Math" charset="0"/>
                                </a:rPr>
                                <m:t>j</m:t>
                              </m:r>
                            </m:sub>
                          </m:sSub>
                          <m:r>
                            <a:rPr lang="en-US" b="0" i="1" smtClean="0">
                              <a:latin typeface="Cambria Math" charset="0"/>
                            </a:rPr>
                            <m:t>(</m:t>
                          </m:r>
                          <m:r>
                            <a:rPr lang="en-US" b="0" i="1" smtClean="0">
                              <a:latin typeface="Cambria Math" charset="0"/>
                            </a:rPr>
                            <m:t>𝑖</m:t>
                          </m:r>
                          <m:r>
                            <a:rPr lang="en-US" b="0" i="1" smtClean="0">
                              <a:latin typeface="Cambria Math" charset="0"/>
                            </a:rPr>
                            <m:t>,5)</m:t>
                          </m:r>
                        </m:e>
                      </m:nary>
                      <m:r>
                        <a:rPr lang="en-US" b="0" i="1" smtClean="0">
                          <a:latin typeface="Cambria Math" charset="0"/>
                        </a:rPr>
                        <m:t>+</m:t>
                      </m:r>
                      <m:r>
                        <a:rPr lang="en-US" b="1" i="1" smtClean="0">
                          <a:latin typeface="Cambria Math" charset="0"/>
                        </a:rPr>
                        <m:t>𝑩𝑰</m:t>
                      </m:r>
                      <m:r>
                        <a:rPr lang="en-US" b="0" i="1" smtClean="0">
                          <a:latin typeface="Cambria Math" charset="0"/>
                        </a:rPr>
                        <m:t>+</m:t>
                      </m:r>
                      <m:sSub>
                        <m:sSubPr>
                          <m:ctrlPr>
                            <a:rPr lang="el-GR" b="0" i="1" smtClean="0">
                              <a:latin typeface="Cambria Math" charset="0"/>
                            </a:rPr>
                          </m:ctrlPr>
                        </m:sSubPr>
                        <m:e>
                          <m:r>
                            <a:rPr lang="el-GR" b="0" i="1" smtClean="0">
                              <a:latin typeface="Cambria Math" charset="0"/>
                            </a:rPr>
                            <m:t>𝜀</m:t>
                          </m:r>
                        </m:e>
                        <m:sub>
                          <m:r>
                            <a:rPr lang="en-US" b="0" i="1" smtClean="0">
                              <a:latin typeface="Cambria Math" charset="0"/>
                            </a:rPr>
                            <m:t>𝑖</m:t>
                          </m:r>
                          <m:r>
                            <a:rPr lang="en-US" b="0" i="1" smtClean="0">
                              <a:latin typeface="Cambria Math" charset="0"/>
                            </a:rPr>
                            <m:t>,</m:t>
                          </m:r>
                          <m:r>
                            <a:rPr lang="en-US" b="0" i="1" smtClean="0">
                              <a:latin typeface="Cambria Math" charset="0"/>
                            </a:rPr>
                            <m:t>𝑡</m:t>
                          </m:r>
                        </m:sub>
                      </m:sSub>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6095999" y="3726712"/>
                <a:ext cx="4483855" cy="814005"/>
              </a:xfrm>
              <a:prstGeom prst="rect">
                <a:avLst/>
              </a:prstGeom>
              <a:blipFill rotWithShape="0">
                <a:blip r:embed="rId2"/>
                <a:stretch>
                  <a:fillRect/>
                </a:stretch>
              </a:blipFill>
            </p:spPr>
            <p:txBody>
              <a:bodyPr/>
              <a:lstStyle/>
              <a:p>
                <a:r>
                  <a:rPr lang="en-US">
                    <a:noFill/>
                  </a:rPr>
                  <a:t> </a:t>
                </a:r>
              </a:p>
            </p:txBody>
          </p:sp>
        </mc:Fallback>
      </mc:AlternateContent>
      <p:grpSp>
        <p:nvGrpSpPr>
          <p:cNvPr id="7" name="Group 6"/>
          <p:cNvGrpSpPr/>
          <p:nvPr/>
        </p:nvGrpSpPr>
        <p:grpSpPr>
          <a:xfrm>
            <a:off x="6481879" y="3934047"/>
            <a:ext cx="3145926" cy="1433221"/>
            <a:chOff x="6481879" y="3934047"/>
            <a:chExt cx="3145926" cy="1433221"/>
          </a:xfrm>
        </p:grpSpPr>
        <p:sp>
          <p:nvSpPr>
            <p:cNvPr id="5" name="Rectangle 4"/>
            <p:cNvSpPr/>
            <p:nvPr/>
          </p:nvSpPr>
          <p:spPr>
            <a:xfrm>
              <a:off x="8771860" y="3934047"/>
              <a:ext cx="659219" cy="40403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81879" y="4720937"/>
              <a:ext cx="3145926" cy="646331"/>
            </a:xfrm>
            <a:prstGeom prst="rect">
              <a:avLst/>
            </a:prstGeom>
            <a:noFill/>
          </p:spPr>
          <p:txBody>
            <a:bodyPr wrap="none" rtlCol="0">
              <a:spAutoFit/>
            </a:bodyPr>
            <a:lstStyle/>
            <a:p>
              <a:pPr algn="ctr"/>
              <a:r>
                <a:rPr lang="en-US" b="1" dirty="0" smtClean="0">
                  <a:solidFill>
                    <a:schemeClr val="accent1"/>
                  </a:solidFill>
                </a:rPr>
                <a:t>Average of the j-</a:t>
              </a:r>
              <a:r>
                <a:rPr lang="en-US" b="1" dirty="0" err="1" smtClean="0">
                  <a:solidFill>
                    <a:schemeClr val="accent1"/>
                  </a:solidFill>
                </a:rPr>
                <a:t>th</a:t>
              </a:r>
              <a:r>
                <a:rPr lang="en-US" b="1" dirty="0" smtClean="0">
                  <a:solidFill>
                    <a:schemeClr val="accent1"/>
                  </a:solidFill>
                </a:rPr>
                <a:t> feature for </a:t>
              </a:r>
            </a:p>
            <a:p>
              <a:pPr algn="ctr"/>
              <a:r>
                <a:rPr lang="en-US" b="1" dirty="0" smtClean="0">
                  <a:solidFill>
                    <a:schemeClr val="accent1"/>
                  </a:solidFill>
                </a:rPr>
                <a:t>player </a:t>
              </a:r>
              <a:r>
                <a:rPr lang="en-US" b="1" dirty="0" err="1" smtClean="0">
                  <a:solidFill>
                    <a:schemeClr val="accent1"/>
                  </a:solidFill>
                </a:rPr>
                <a:t>i</a:t>
              </a:r>
              <a:r>
                <a:rPr lang="en-US" b="1" dirty="0" smtClean="0">
                  <a:solidFill>
                    <a:schemeClr val="accent1"/>
                  </a:solidFill>
                </a:rPr>
                <a:t> over his first 5 years</a:t>
              </a:r>
              <a:endParaRPr lang="en-US" b="1" dirty="0">
                <a:solidFill>
                  <a:schemeClr val="accent1"/>
                </a:solidFill>
              </a:endParaRPr>
            </a:p>
          </p:txBody>
        </p:sp>
      </p:grpSp>
      <p:grpSp>
        <p:nvGrpSpPr>
          <p:cNvPr id="8" name="Group 7"/>
          <p:cNvGrpSpPr/>
          <p:nvPr/>
        </p:nvGrpSpPr>
        <p:grpSpPr>
          <a:xfrm>
            <a:off x="7347990" y="3065253"/>
            <a:ext cx="3506986" cy="1253001"/>
            <a:chOff x="6547004" y="3085083"/>
            <a:chExt cx="3506986" cy="1253001"/>
          </a:xfrm>
        </p:grpSpPr>
        <p:sp>
          <p:nvSpPr>
            <p:cNvPr id="9" name="Rectangle 8"/>
            <p:cNvSpPr/>
            <p:nvPr/>
          </p:nvSpPr>
          <p:spPr>
            <a:xfrm>
              <a:off x="8826819" y="3934047"/>
              <a:ext cx="398698" cy="40403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547004" y="3085083"/>
              <a:ext cx="3506986" cy="646331"/>
            </a:xfrm>
            <a:prstGeom prst="rect">
              <a:avLst/>
            </a:prstGeom>
            <a:noFill/>
          </p:spPr>
          <p:txBody>
            <a:bodyPr wrap="none" rtlCol="0">
              <a:spAutoFit/>
            </a:bodyPr>
            <a:lstStyle/>
            <a:p>
              <a:pPr algn="ctr"/>
              <a:r>
                <a:rPr lang="en-US" b="1" dirty="0" smtClean="0">
                  <a:solidFill>
                    <a:schemeClr val="accent6"/>
                  </a:solidFill>
                </a:rPr>
                <a:t>I is a vector of indicator variables </a:t>
              </a:r>
            </a:p>
            <a:p>
              <a:pPr algn="ctr"/>
              <a:r>
                <a:rPr lang="en-US" b="1" dirty="0" smtClean="0">
                  <a:solidFill>
                    <a:schemeClr val="accent6"/>
                  </a:solidFill>
                </a:rPr>
                <a:t>for the position the players</a:t>
              </a:r>
              <a:endParaRPr lang="en-US" b="1" dirty="0">
                <a:solidFill>
                  <a:schemeClr val="accent6"/>
                </a:solidFill>
              </a:endParaRPr>
            </a:p>
          </p:txBody>
        </p:sp>
      </p:grpSp>
    </p:spTree>
    <p:extLst>
      <p:ext uri="{BB962C8B-B14F-4D97-AF65-F5344CB8AC3E}">
        <p14:creationId xmlns:p14="http://schemas.microsoft.com/office/powerpoint/2010/main" val="36352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a:xfrm>
            <a:off x="1295401" y="2556932"/>
            <a:ext cx="5583864" cy="3318936"/>
          </a:xfrm>
        </p:spPr>
        <p:txBody>
          <a:bodyPr/>
          <a:lstStyle/>
          <a:p>
            <a:pPr algn="just"/>
            <a:r>
              <a:rPr lang="en-US" dirty="0" smtClean="0"/>
              <a:t>MT examined also a model that included the draft pick order (value) as an independent variable</a:t>
            </a:r>
          </a:p>
          <a:p>
            <a:pPr lvl="1"/>
            <a:r>
              <a:rPr lang="en-US" dirty="0" smtClean="0"/>
              <a:t>The coefficient is not significant</a:t>
            </a:r>
          </a:p>
          <a:p>
            <a:pPr lvl="1" algn="just"/>
            <a:r>
              <a:rPr lang="en-US" dirty="0" smtClean="0"/>
              <a:t>Controlling for the performance, the draft order of a player does not </a:t>
            </a:r>
            <a:r>
              <a:rPr lang="en-US" i="1" dirty="0" smtClean="0"/>
              <a:t>impact</a:t>
            </a:r>
            <a:r>
              <a:rPr lang="en-US" dirty="0" smtClean="0"/>
              <a:t> his </a:t>
            </a:r>
            <a:r>
              <a:rPr lang="en-US" i="1" dirty="0" smtClean="0"/>
              <a:t>veteran</a:t>
            </a:r>
            <a:r>
              <a:rPr lang="en-US" dirty="0" smtClean="0"/>
              <a:t> compensation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994" y="2461239"/>
            <a:ext cx="2944926" cy="3761266"/>
          </a:xfrm>
          <a:prstGeom prst="rect">
            <a:avLst/>
          </a:prstGeom>
        </p:spPr>
      </p:pic>
      <p:sp>
        <p:nvSpPr>
          <p:cNvPr id="5" name="Rectangle 4"/>
          <p:cNvSpPr/>
          <p:nvPr/>
        </p:nvSpPr>
        <p:spPr>
          <a:xfrm>
            <a:off x="7327008" y="4258932"/>
            <a:ext cx="2823834" cy="3615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6057746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457200" lvl="1" indent="0" algn="just">
                  <a:buNone/>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acc>
                            <m:accPr>
                              <m:chr m:val="̂"/>
                              <m:ctrlPr>
                                <a:rPr lang="en-US" i="1" smtClean="0">
                                  <a:latin typeface="Cambria Math" charset="0"/>
                                </a:rPr>
                              </m:ctrlPr>
                            </m:accPr>
                            <m:e>
                              <m:r>
                                <a:rPr lang="en-US" b="0" i="1" smtClean="0">
                                  <a:latin typeface="Cambria Math" charset="0"/>
                                </a:rPr>
                                <m:t>𝑆𝑉</m:t>
                              </m:r>
                            </m:e>
                          </m:acc>
                        </m:e>
                        <m:sub>
                          <m:r>
                            <a:rPr lang="en-US" b="0" i="1" smtClean="0">
                              <a:latin typeface="Cambria Math" charset="0"/>
                            </a:rPr>
                            <m:t>𝑖</m:t>
                          </m:r>
                          <m:r>
                            <a:rPr lang="en-US" b="0" i="1" smtClean="0">
                              <a:latin typeface="Cambria Math" charset="0"/>
                            </a:rPr>
                            <m:t>,</m:t>
                          </m:r>
                          <m:r>
                            <a:rPr lang="en-US" b="0" i="1" smtClean="0">
                              <a:latin typeface="Cambria Math" charset="0"/>
                            </a:rPr>
                            <m:t>𝑡</m:t>
                          </m:r>
                        </m:sub>
                      </m:sSub>
                      <m:r>
                        <a:rPr lang="en-US" b="0" i="1" smtClean="0">
                          <a:latin typeface="Cambria Math" charset="0"/>
                        </a:rPr>
                        <m:t>=</m:t>
                      </m:r>
                      <m:sSub>
                        <m:sSubPr>
                          <m:ctrlPr>
                            <a:rPr lang="en-US" b="0" i="1" smtClean="0">
                              <a:latin typeface="Cambria Math" charset="0"/>
                            </a:rPr>
                          </m:ctrlPr>
                        </m:sSubPr>
                        <m:e>
                          <m:acc>
                            <m:accPr>
                              <m:chr m:val="̂"/>
                              <m:ctrlPr>
                                <a:rPr lang="en-US" b="0" i="1" smtClean="0">
                                  <a:latin typeface="Cambria Math" charset="0"/>
                                </a:rPr>
                              </m:ctrlPr>
                            </m:accPr>
                            <m:e>
                              <m:r>
                                <a:rPr lang="en-US" b="0" i="1" smtClean="0">
                                  <a:latin typeface="Cambria Math" charset="0"/>
                                </a:rPr>
                                <m:t>𝑃𝑉</m:t>
                              </m:r>
                            </m:e>
                          </m:acc>
                        </m:e>
                        <m:sub>
                          <m:r>
                            <a:rPr lang="en-US" b="0" i="1" smtClean="0">
                              <a:latin typeface="Cambria Math" charset="0"/>
                            </a:rPr>
                            <m:t>𝑖</m:t>
                          </m:r>
                          <m:r>
                            <a:rPr lang="en-US" b="0" i="1" smtClean="0">
                              <a:latin typeface="Cambria Math" charset="0"/>
                            </a:rPr>
                            <m:t>,</m:t>
                          </m:r>
                          <m:r>
                            <a:rPr lang="en-US" b="0" i="1" smtClean="0">
                              <a:latin typeface="Cambria Math" charset="0"/>
                            </a:rPr>
                            <m:t>𝑡</m:t>
                          </m:r>
                        </m:sub>
                      </m:sSub>
                      <m:r>
                        <a:rPr lang="en-US" b="0" i="1" smtClean="0">
                          <a:latin typeface="Cambria Math" charset="0"/>
                        </a:rPr>
                        <m:t>−</m:t>
                      </m:r>
                      <m:r>
                        <a:rPr lang="en-US" b="0" i="1" smtClean="0">
                          <a:latin typeface="Cambria Math" charset="0"/>
                        </a:rPr>
                        <m:t>𝑐𝑜𝑚</m:t>
                      </m:r>
                      <m:sSub>
                        <m:sSubPr>
                          <m:ctrlPr>
                            <a:rPr lang="en-US" b="0" i="1" smtClean="0">
                              <a:latin typeface="Cambria Math" charset="0"/>
                            </a:rPr>
                          </m:ctrlPr>
                        </m:sSubPr>
                        <m:e>
                          <m:r>
                            <a:rPr lang="en-US" b="0" i="1" smtClean="0">
                              <a:latin typeface="Cambria Math" charset="0"/>
                            </a:rPr>
                            <m:t>𝑝</m:t>
                          </m:r>
                        </m:e>
                        <m:sub>
                          <m:r>
                            <a:rPr lang="en-US" b="0" i="1" smtClean="0">
                              <a:latin typeface="Cambria Math" charset="0"/>
                            </a:rPr>
                            <m:t>𝑖</m:t>
                          </m:r>
                          <m:r>
                            <a:rPr lang="en-US" b="0" i="1" smtClean="0">
                              <a:latin typeface="Cambria Math" charset="0"/>
                            </a:rPr>
                            <m:t>,</m:t>
                          </m:r>
                          <m:r>
                            <a:rPr lang="en-US" b="0" i="1" smtClean="0">
                              <a:latin typeface="Cambria Math" charset="0"/>
                            </a:rPr>
                            <m:t>𝑡</m:t>
                          </m:r>
                        </m:sub>
                      </m:sSub>
                    </m:oMath>
                  </m:oMathPara>
                </a14:m>
                <a:endParaRPr lang="en-US" dirty="0" smtClean="0"/>
              </a:p>
              <a:p>
                <a:pPr algn="just"/>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130" y="3096675"/>
            <a:ext cx="4578497" cy="3050126"/>
          </a:xfrm>
          <a:prstGeom prst="rect">
            <a:avLst/>
          </a:prstGeom>
        </p:spPr>
      </p:pic>
    </p:spTree>
    <p:extLst>
      <p:ext uri="{BB962C8B-B14F-4D97-AF65-F5344CB8AC3E}">
        <p14:creationId xmlns:p14="http://schemas.microsoft.com/office/powerpoint/2010/main" val="18889725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p:txBody>
          <a:bodyPr>
            <a:normAutofit lnSpcReduction="10000"/>
          </a:bodyPr>
          <a:lstStyle/>
          <a:p>
            <a:pPr algn="just"/>
            <a:r>
              <a:rPr lang="en-US" dirty="0" smtClean="0"/>
              <a:t>A formal test for the inefficiency hypothesis will have to examine whether the relationship between surplus and draft order is less negative than the one between the market value and draft order</a:t>
            </a:r>
          </a:p>
          <a:p>
            <a:pPr algn="just"/>
            <a:r>
              <a:rPr lang="en-US" dirty="0" smtClean="0"/>
              <a:t>A conservative way to do this (since we have already seen that the relationship between market value and draft order is strongly negative) is to examine whether the relationship between surplus and draft order is positive</a:t>
            </a:r>
          </a:p>
          <a:p>
            <a:pPr lvl="1" algn="just"/>
            <a:r>
              <a:rPr lang="en-US" dirty="0" smtClean="0"/>
              <a:t>This relationship varies with draft order (</a:t>
            </a:r>
            <a:r>
              <a:rPr lang="en-US" dirty="0" smtClean="0">
                <a:sym typeface="Wingdings"/>
              </a:rPr>
              <a:t> use of </a:t>
            </a:r>
            <a:r>
              <a:rPr lang="en-US" dirty="0" smtClean="0">
                <a:solidFill>
                  <a:srgbClr val="00B0F0"/>
                </a:solidFill>
                <a:sym typeface="Wingdings"/>
              </a:rPr>
              <a:t>splines</a:t>
            </a:r>
            <a:r>
              <a:rPr lang="en-US" dirty="0" smtClean="0">
                <a:sym typeface="Wingdings"/>
              </a:rPr>
              <a:t> for regions of the draft)</a:t>
            </a:r>
            <a:endParaRPr lang="en-US" dirty="0">
              <a:sym typeface="Wingdings"/>
            </a:endParaRPr>
          </a:p>
          <a:p>
            <a:pPr lvl="1" algn="just"/>
            <a:r>
              <a:rPr lang="en-US" dirty="0" smtClean="0"/>
              <a:t>Particularly interested in the first draft rounds where the majority of the trading occurs</a:t>
            </a:r>
          </a:p>
        </p:txBody>
      </p:sp>
    </p:spTree>
    <p:extLst>
      <p:ext uri="{BB962C8B-B14F-4D97-AF65-F5344CB8AC3E}">
        <p14:creationId xmlns:p14="http://schemas.microsoft.com/office/powerpoint/2010/main" val="794573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1892595" y="3509087"/>
                <a:ext cx="3119315" cy="7756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acc>
                            <m:accPr>
                              <m:chr m:val="̂"/>
                              <m:ctrlPr>
                                <a:rPr lang="en-US" i="1" smtClean="0">
                                  <a:latin typeface="Cambria Math" charset="0"/>
                                </a:rPr>
                              </m:ctrlPr>
                            </m:accPr>
                            <m:e>
                              <m:r>
                                <a:rPr lang="en-US" b="0" i="1" smtClean="0">
                                  <a:latin typeface="Cambria Math" charset="0"/>
                                </a:rPr>
                                <m:t>𝑆𝑉</m:t>
                              </m:r>
                            </m:e>
                          </m:acc>
                        </m:e>
                        <m:sub>
                          <m:r>
                            <a:rPr lang="en-US" b="0" i="1" smtClean="0">
                              <a:latin typeface="Cambria Math" charset="0"/>
                            </a:rPr>
                            <m:t>𝑖</m:t>
                          </m:r>
                          <m:r>
                            <a:rPr lang="en-US" b="0" i="1" smtClean="0">
                              <a:latin typeface="Cambria Math" charset="0"/>
                            </a:rPr>
                            <m:t>,</m:t>
                          </m:r>
                          <m:r>
                            <a:rPr lang="en-US" b="0" i="1" smtClean="0">
                              <a:latin typeface="Cambria Math" charset="0"/>
                            </a:rPr>
                            <m:t>𝑡</m:t>
                          </m:r>
                        </m:sub>
                      </m:sSub>
                      <m:r>
                        <a:rPr lang="en-US" b="0" i="1" smtClean="0">
                          <a:latin typeface="Cambria Math" charset="0"/>
                        </a:rPr>
                        <m:t>=</m:t>
                      </m:r>
                      <m:r>
                        <a:rPr lang="el-GR" b="0" i="1" smtClean="0">
                          <a:latin typeface="Cambria Math" charset="0"/>
                        </a:rPr>
                        <m:t>𝛼</m:t>
                      </m:r>
                      <m:r>
                        <a:rPr lang="en-US" b="0" i="1" smtClean="0">
                          <a:latin typeface="Cambria Math" charset="0"/>
                        </a:rPr>
                        <m:t>+</m:t>
                      </m:r>
                      <m:nary>
                        <m:naryPr>
                          <m:chr m:val="∑"/>
                          <m:ctrlPr>
                            <a:rPr lang="en-US" b="0" i="1" smtClean="0">
                              <a:latin typeface="Cambria Math" charset="0"/>
                            </a:rPr>
                          </m:ctrlPr>
                        </m:naryPr>
                        <m:sub>
                          <m:r>
                            <m:rPr>
                              <m:brk m:alnAt="23"/>
                            </m:rPr>
                            <a:rPr lang="en-US" b="0" i="1" smtClean="0">
                              <a:latin typeface="Cambria Math" charset="0"/>
                            </a:rPr>
                            <m:t>𝑟</m:t>
                          </m:r>
                          <m:r>
                            <a:rPr lang="en-US" b="0" i="1" smtClean="0">
                              <a:latin typeface="Cambria Math" charset="0"/>
                            </a:rPr>
                            <m:t>=1</m:t>
                          </m:r>
                        </m:sub>
                        <m:sup>
                          <m:r>
                            <a:rPr lang="en-US" b="0" i="1" smtClean="0">
                              <a:latin typeface="Cambria Math" charset="0"/>
                            </a:rPr>
                            <m:t>7</m:t>
                          </m:r>
                        </m:sup>
                        <m:e>
                          <m:sSub>
                            <m:sSubPr>
                              <m:ctrlPr>
                                <a:rPr lang="el-GR" b="0" i="1" smtClean="0">
                                  <a:latin typeface="Cambria Math" charset="0"/>
                                </a:rPr>
                              </m:ctrlPr>
                            </m:sSubPr>
                            <m:e>
                              <m:r>
                                <a:rPr lang="el-GR" b="0" i="1" smtClean="0">
                                  <a:latin typeface="Cambria Math" charset="0"/>
                                </a:rPr>
                                <m:t>𝛽</m:t>
                              </m:r>
                            </m:e>
                            <m:sub>
                              <m:r>
                                <a:rPr lang="en-US" b="0" i="1" smtClean="0">
                                  <a:latin typeface="Cambria Math" charset="0"/>
                                </a:rPr>
                                <m:t>𝑟</m:t>
                              </m:r>
                            </m:sub>
                          </m:sSub>
                          <m:r>
                            <a:rPr lang="en-US" b="0" i="1" smtClean="0">
                              <a:latin typeface="Cambria Math" charset="0"/>
                            </a:rPr>
                            <m:t>𝑅𝑜𝑢𝑛</m:t>
                          </m:r>
                          <m:sSub>
                            <m:sSubPr>
                              <m:ctrlPr>
                                <a:rPr lang="en-US" b="0" i="1" smtClean="0">
                                  <a:latin typeface="Cambria Math" charset="0"/>
                                </a:rPr>
                              </m:ctrlPr>
                            </m:sSubPr>
                            <m:e>
                              <m:r>
                                <a:rPr lang="en-US" b="0" i="1" smtClean="0">
                                  <a:latin typeface="Cambria Math" charset="0"/>
                                </a:rPr>
                                <m:t>𝑑</m:t>
                              </m:r>
                            </m:e>
                            <m:sub>
                              <m:r>
                                <a:rPr lang="en-US" b="0" i="1" smtClean="0">
                                  <a:latin typeface="Cambria Math" charset="0"/>
                                </a:rPr>
                                <m:t>𝑟</m:t>
                              </m:r>
                            </m:sub>
                          </m:sSub>
                        </m:e>
                      </m:nary>
                      <m:r>
                        <a:rPr lang="en-US" b="0" i="1" smtClean="0">
                          <a:latin typeface="Cambria Math" charset="0"/>
                        </a:rPr>
                        <m:t>+</m:t>
                      </m:r>
                      <m:sSub>
                        <m:sSubPr>
                          <m:ctrlPr>
                            <a:rPr lang="en-US" b="0" i="1" smtClean="0">
                              <a:latin typeface="Cambria Math" charset="0"/>
                            </a:rPr>
                          </m:ctrlPr>
                        </m:sSubPr>
                        <m:e>
                          <m:r>
                            <a:rPr lang="el-GR" b="0" i="1" smtClean="0">
                              <a:latin typeface="Cambria Math" charset="0"/>
                            </a:rPr>
                            <m:t>𝜀</m:t>
                          </m:r>
                        </m:e>
                        <m:sub>
                          <m:r>
                            <a:rPr lang="en-US" b="0" i="1" smtClean="0">
                              <a:latin typeface="Cambria Math" charset="0"/>
                            </a:rPr>
                            <m:t>𝑖</m:t>
                          </m:r>
                          <m:r>
                            <a:rPr lang="en-US" b="0" i="1" smtClean="0">
                              <a:latin typeface="Cambria Math" charset="0"/>
                            </a:rPr>
                            <m:t>,</m:t>
                          </m:r>
                          <m:r>
                            <a:rPr lang="en-US" b="0" i="1" smtClean="0">
                              <a:latin typeface="Cambria Math" charset="0"/>
                            </a:rPr>
                            <m:t>𝑡</m:t>
                          </m:r>
                        </m:sub>
                      </m:sSub>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892595" y="3509087"/>
                <a:ext cx="3119315" cy="775662"/>
              </a:xfrm>
              <a:prstGeom prst="rect">
                <a:avLst/>
              </a:prstGeom>
              <a:blipFill rotWithShape="0">
                <a:blip r:embed="rId2"/>
                <a:stretch>
                  <a:fillRect/>
                </a:stretch>
              </a:blipFill>
            </p:spPr>
            <p:txBody>
              <a:bodyPr/>
              <a:lstStyle/>
              <a:p>
                <a:r>
                  <a:rPr lang="en-US">
                    <a:noFill/>
                  </a:rPr>
                  <a:t> </a:t>
                </a:r>
              </a:p>
            </p:txBody>
          </p:sp>
        </mc:Fallback>
      </mc:AlternateContent>
      <p:sp>
        <p:nvSpPr>
          <p:cNvPr id="5" name="Rectangle 4"/>
          <p:cNvSpPr/>
          <p:nvPr/>
        </p:nvSpPr>
        <p:spPr>
          <a:xfrm>
            <a:off x="5964865" y="2721935"/>
            <a:ext cx="839972" cy="27644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761767" y="2675234"/>
            <a:ext cx="2390398" cy="369332"/>
          </a:xfrm>
          <a:prstGeom prst="rect">
            <a:avLst/>
          </a:prstGeom>
          <a:noFill/>
        </p:spPr>
        <p:txBody>
          <a:bodyPr wrap="none" rtlCol="0">
            <a:spAutoFit/>
          </a:bodyPr>
          <a:lstStyle/>
          <a:p>
            <a:r>
              <a:rPr lang="en-US" dirty="0" smtClean="0">
                <a:solidFill>
                  <a:schemeClr val="accent1"/>
                </a:solidFill>
              </a:rPr>
              <a:t>Linear spline for round r</a:t>
            </a:r>
            <a:endParaRPr lang="en-US" dirty="0">
              <a:solidFill>
                <a:schemeClr val="accent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502" y="2478166"/>
            <a:ext cx="5197547" cy="3613165"/>
          </a:xfrm>
          <a:prstGeom prst="rect">
            <a:avLst/>
          </a:prstGeom>
        </p:spPr>
      </p:pic>
      <p:sp>
        <p:nvSpPr>
          <p:cNvPr id="3" name="TextBox 2"/>
          <p:cNvSpPr txBox="1"/>
          <p:nvPr/>
        </p:nvSpPr>
        <p:spPr>
          <a:xfrm>
            <a:off x="1132725" y="4673600"/>
            <a:ext cx="4100481" cy="646331"/>
          </a:xfrm>
          <a:prstGeom prst="rect">
            <a:avLst/>
          </a:prstGeom>
          <a:noFill/>
        </p:spPr>
        <p:txBody>
          <a:bodyPr wrap="none" rtlCol="0">
            <a:spAutoFit/>
          </a:bodyPr>
          <a:lstStyle/>
          <a:p>
            <a:r>
              <a:rPr lang="el-GR" dirty="0" smtClean="0"/>
              <a:t>β</a:t>
            </a:r>
            <a:r>
              <a:rPr lang="en-US" baseline="-25000" dirty="0" smtClean="0"/>
              <a:t>r </a:t>
            </a:r>
            <a:r>
              <a:rPr lang="en-US" dirty="0" smtClean="0"/>
              <a:t>provides the estimated per-pick change in</a:t>
            </a:r>
          </a:p>
          <a:p>
            <a:pPr algn="ctr"/>
            <a:r>
              <a:rPr lang="en-US" dirty="0" smtClean="0"/>
              <a:t>surplus value during round r</a:t>
            </a:r>
            <a:endParaRPr lang="en-US" dirty="0"/>
          </a:p>
        </p:txBody>
      </p:sp>
      <p:sp>
        <p:nvSpPr>
          <p:cNvPr id="8" name="Rectangle 7"/>
          <p:cNvSpPr/>
          <p:nvPr/>
        </p:nvSpPr>
        <p:spPr>
          <a:xfrm>
            <a:off x="5596467" y="3208867"/>
            <a:ext cx="4944533" cy="364066"/>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57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Bayesian player evaluation</a:t>
            </a:r>
          </a:p>
        </p:txBody>
      </p:sp>
      <p:sp>
        <p:nvSpPr>
          <p:cNvPr id="3" name="Content Placeholder 2"/>
          <p:cNvSpPr>
            <a:spLocks noGrp="1"/>
          </p:cNvSpPr>
          <p:nvPr>
            <p:ph idx="1"/>
          </p:nvPr>
        </p:nvSpPr>
        <p:spPr/>
        <p:txBody>
          <a:bodyPr/>
          <a:lstStyle/>
          <a:p>
            <a:pPr algn="just"/>
            <a:r>
              <a:rPr lang="en-US" dirty="0" smtClean="0"/>
              <a:t>We have seen earlier the version of Bayes theorem that deals with point estimate probabilities</a:t>
            </a:r>
          </a:p>
          <a:p>
            <a:pPr algn="just"/>
            <a:r>
              <a:rPr lang="en-US" dirty="0" smtClean="0"/>
              <a:t>It is not always possible to estimate a single value for a probability </a:t>
            </a:r>
          </a:p>
          <a:p>
            <a:pPr algn="just"/>
            <a:r>
              <a:rPr lang="en-US" dirty="0" smtClean="0"/>
              <a:t>There is a version of the theorem that deals with probability distributions:</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4348716" y="4630479"/>
                <a:ext cx="3047309" cy="576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atin typeface="Cambria Math" charset="0"/>
                        </a:rPr>
                        <m:t>π</m:t>
                      </m:r>
                      <m:d>
                        <m:dPr>
                          <m:ctrlPr>
                            <a:rPr lang="en-US" b="0" i="1" smtClean="0">
                              <a:latin typeface="Cambria Math" charset="0"/>
                            </a:rPr>
                          </m:ctrlPr>
                        </m:dPr>
                        <m:e>
                          <m:r>
                            <a:rPr lang="el-GR" b="0" i="1" smtClean="0">
                              <a:latin typeface="Cambria Math" charset="0"/>
                            </a:rPr>
                            <m:t>𝜃</m:t>
                          </m:r>
                        </m:e>
                        <m:e>
                          <m:r>
                            <a:rPr lang="en-US" b="0" i="1" smtClean="0">
                              <a:latin typeface="Cambria Math" charset="0"/>
                            </a:rPr>
                            <m:t>𝑑𝑎𝑡𝑎</m:t>
                          </m:r>
                        </m:e>
                      </m:d>
                      <m:r>
                        <a:rPr lang="en-US" b="0" i="1" smtClean="0">
                          <a:latin typeface="Cambria Math" charset="0"/>
                        </a:rPr>
                        <m:t>=</m:t>
                      </m:r>
                      <m:f>
                        <m:fPr>
                          <m:ctrlPr>
                            <a:rPr lang="en-US" b="0" i="1" smtClean="0">
                              <a:latin typeface="Cambria Math" charset="0"/>
                            </a:rPr>
                          </m:ctrlPr>
                        </m:fPr>
                        <m:num>
                          <m:r>
                            <a:rPr lang="en-US" b="0" i="1" smtClean="0">
                              <a:latin typeface="Cambria Math" charset="0"/>
                            </a:rPr>
                            <m:t>𝑓</m:t>
                          </m:r>
                          <m:r>
                            <a:rPr lang="en-US" b="0" i="1" smtClean="0">
                              <a:latin typeface="Cambria Math" charset="0"/>
                            </a:rPr>
                            <m:t>(</m:t>
                          </m:r>
                          <m:r>
                            <a:rPr lang="en-US" b="0" i="1" smtClean="0">
                              <a:latin typeface="Cambria Math" charset="0"/>
                            </a:rPr>
                            <m:t>𝑑𝑎𝑡𝑎</m:t>
                          </m:r>
                          <m:r>
                            <a:rPr lang="en-US" b="0" i="1" smtClean="0">
                              <a:latin typeface="Cambria Math" charset="0"/>
                            </a:rPr>
                            <m:t>|</m:t>
                          </m:r>
                          <m:r>
                            <a:rPr lang="el-GR" b="0" i="1" smtClean="0">
                              <a:latin typeface="Cambria Math" charset="0"/>
                            </a:rPr>
                            <m:t>𝜃</m:t>
                          </m:r>
                          <m:r>
                            <a:rPr lang="el-GR" b="0" i="1" smtClean="0">
                              <a:latin typeface="Cambria Math" charset="0"/>
                            </a:rPr>
                            <m:t>)</m:t>
                          </m:r>
                        </m:num>
                        <m:den>
                          <m:r>
                            <a:rPr lang="en-US" b="0" i="1" smtClean="0">
                              <a:latin typeface="Cambria Math" charset="0"/>
                            </a:rPr>
                            <m:t>𝑓</m:t>
                          </m:r>
                          <m:r>
                            <a:rPr lang="en-US" b="0" i="1" smtClean="0">
                              <a:latin typeface="Cambria Math" charset="0"/>
                            </a:rPr>
                            <m:t>(</m:t>
                          </m:r>
                          <m:r>
                            <a:rPr lang="en-US" b="0" i="1" smtClean="0">
                              <a:latin typeface="Cambria Math" charset="0"/>
                            </a:rPr>
                            <m:t>𝑑𝑎𝑡𝑎</m:t>
                          </m:r>
                          <m:r>
                            <a:rPr lang="en-US" b="0" i="1" smtClean="0">
                              <a:latin typeface="Cambria Math" charset="0"/>
                            </a:rPr>
                            <m:t>)</m:t>
                          </m:r>
                        </m:den>
                      </m:f>
                      <m:r>
                        <a:rPr lang="en-US" b="0" i="1" smtClean="0">
                          <a:latin typeface="Cambria Math" charset="0"/>
                        </a:rPr>
                        <m:t>⋅</m:t>
                      </m:r>
                      <m:r>
                        <a:rPr lang="el-GR" b="0" i="1" smtClean="0">
                          <a:latin typeface="Cambria Math" charset="0"/>
                        </a:rPr>
                        <m:t>𝜋</m:t>
                      </m:r>
                      <m:r>
                        <a:rPr lang="en-US" b="0" i="1" smtClean="0">
                          <a:latin typeface="Cambria Math" charset="0"/>
                        </a:rPr>
                        <m:t>(</m:t>
                      </m:r>
                      <m:r>
                        <a:rPr lang="el-GR" b="0" i="1" smtClean="0">
                          <a:latin typeface="Cambria Math" charset="0"/>
                        </a:rPr>
                        <m:t>𝜃</m:t>
                      </m:r>
                      <m:r>
                        <a:rPr lang="el-GR" b="0" i="1" smtClean="0">
                          <a:latin typeface="Cambria Math" charset="0"/>
                        </a:rPr>
                        <m:t>)</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4348716" y="4630479"/>
                <a:ext cx="3047309" cy="576761"/>
              </a:xfrm>
              <a:prstGeom prst="rect">
                <a:avLst/>
              </a:prstGeom>
              <a:blipFill rotWithShape="0">
                <a:blip r:embed="rId2"/>
                <a:stretch>
                  <a:fillRect/>
                </a:stretch>
              </a:blipFill>
            </p:spPr>
            <p:txBody>
              <a:bodyPr/>
              <a:lstStyle/>
              <a:p>
                <a:r>
                  <a:rPr lang="en-US">
                    <a:noFill/>
                  </a:rPr>
                  <a:t> </a:t>
                </a:r>
              </a:p>
            </p:txBody>
          </p:sp>
        </mc:Fallback>
      </mc:AlternateContent>
      <p:grpSp>
        <p:nvGrpSpPr>
          <p:cNvPr id="7" name="Group 6"/>
          <p:cNvGrpSpPr/>
          <p:nvPr/>
        </p:nvGrpSpPr>
        <p:grpSpPr>
          <a:xfrm>
            <a:off x="6868633" y="4595693"/>
            <a:ext cx="3809155" cy="646331"/>
            <a:chOff x="6868633" y="4595693"/>
            <a:chExt cx="3809155" cy="646331"/>
          </a:xfrm>
        </p:grpSpPr>
        <p:sp>
          <p:nvSpPr>
            <p:cNvPr id="5" name="Rectangle 4"/>
            <p:cNvSpPr/>
            <p:nvPr/>
          </p:nvSpPr>
          <p:spPr>
            <a:xfrm>
              <a:off x="6868633" y="4774019"/>
              <a:ext cx="527392" cy="32960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14834" y="4595693"/>
              <a:ext cx="3062954" cy="646331"/>
            </a:xfrm>
            <a:prstGeom prst="rect">
              <a:avLst/>
            </a:prstGeom>
            <a:noFill/>
          </p:spPr>
          <p:txBody>
            <a:bodyPr wrap="none" rtlCol="0">
              <a:spAutoFit/>
            </a:bodyPr>
            <a:lstStyle/>
            <a:p>
              <a:pPr algn="ctr"/>
              <a:r>
                <a:rPr lang="en-US" b="1" dirty="0" smtClean="0">
                  <a:solidFill>
                    <a:schemeClr val="accent1">
                      <a:lumMod val="75000"/>
                    </a:schemeClr>
                  </a:solidFill>
                </a:rPr>
                <a:t>Prior probability distribution </a:t>
              </a:r>
              <a:endParaRPr lang="el-GR" b="1" dirty="0" smtClean="0">
                <a:solidFill>
                  <a:schemeClr val="accent1">
                    <a:lumMod val="75000"/>
                  </a:schemeClr>
                </a:solidFill>
              </a:endParaRPr>
            </a:p>
            <a:p>
              <a:pPr algn="ctr"/>
              <a:r>
                <a:rPr lang="en-US" b="1" dirty="0" smtClean="0">
                  <a:solidFill>
                    <a:schemeClr val="accent1">
                      <a:lumMod val="75000"/>
                    </a:schemeClr>
                  </a:solidFill>
                </a:rPr>
                <a:t>for the quantity of interest </a:t>
              </a:r>
              <a:r>
                <a:rPr lang="el-GR" b="1" dirty="0" smtClean="0">
                  <a:solidFill>
                    <a:schemeClr val="accent1">
                      <a:lumMod val="75000"/>
                    </a:schemeClr>
                  </a:solidFill>
                </a:rPr>
                <a:t>θ</a:t>
              </a:r>
              <a:endParaRPr lang="en-US" b="1" dirty="0">
                <a:solidFill>
                  <a:schemeClr val="accent1">
                    <a:lumMod val="75000"/>
                  </a:schemeClr>
                </a:solidFill>
              </a:endParaRPr>
            </a:p>
          </p:txBody>
        </p:sp>
      </p:grpSp>
      <p:grpSp>
        <p:nvGrpSpPr>
          <p:cNvPr id="10" name="Group 9"/>
          <p:cNvGrpSpPr/>
          <p:nvPr/>
        </p:nvGrpSpPr>
        <p:grpSpPr>
          <a:xfrm>
            <a:off x="1070072" y="4754053"/>
            <a:ext cx="5025927" cy="1194752"/>
            <a:chOff x="1070072" y="4754053"/>
            <a:chExt cx="5025927" cy="1194752"/>
          </a:xfrm>
        </p:grpSpPr>
        <p:sp>
          <p:nvSpPr>
            <p:cNvPr id="8" name="Rectangle 7"/>
            <p:cNvSpPr/>
            <p:nvPr/>
          </p:nvSpPr>
          <p:spPr>
            <a:xfrm>
              <a:off x="4348715" y="4754053"/>
              <a:ext cx="1073889" cy="32960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70072" y="5302474"/>
              <a:ext cx="5025927" cy="646331"/>
            </a:xfrm>
            <a:prstGeom prst="rect">
              <a:avLst/>
            </a:prstGeom>
            <a:noFill/>
          </p:spPr>
          <p:txBody>
            <a:bodyPr wrap="none" rtlCol="0">
              <a:spAutoFit/>
            </a:bodyPr>
            <a:lstStyle/>
            <a:p>
              <a:pPr algn="ctr"/>
              <a:r>
                <a:rPr lang="en-US" b="1" dirty="0" smtClean="0">
                  <a:solidFill>
                    <a:schemeClr val="accent4"/>
                  </a:solidFill>
                </a:rPr>
                <a:t>Posterior probability distribution for the quantity </a:t>
              </a:r>
            </a:p>
            <a:p>
              <a:pPr algn="ctr"/>
              <a:r>
                <a:rPr lang="en-US" b="1" dirty="0" smtClean="0">
                  <a:solidFill>
                    <a:schemeClr val="accent4"/>
                  </a:solidFill>
                </a:rPr>
                <a:t>of interest </a:t>
              </a:r>
              <a:r>
                <a:rPr lang="el-GR" b="1" dirty="0" smtClean="0">
                  <a:solidFill>
                    <a:schemeClr val="accent4"/>
                  </a:solidFill>
                </a:rPr>
                <a:t>θ</a:t>
              </a:r>
              <a:r>
                <a:rPr lang="en-US" b="1" dirty="0" smtClean="0">
                  <a:solidFill>
                    <a:schemeClr val="accent4"/>
                  </a:solidFill>
                </a:rPr>
                <a:t> after observing new evidence</a:t>
              </a:r>
              <a:endParaRPr lang="en-US" b="1" i="1" dirty="0">
                <a:solidFill>
                  <a:schemeClr val="accent4"/>
                </a:solidFill>
              </a:endParaRPr>
            </a:p>
          </p:txBody>
        </p:sp>
      </p:grpSp>
      <p:grpSp>
        <p:nvGrpSpPr>
          <p:cNvPr id="11" name="Group 10"/>
          <p:cNvGrpSpPr/>
          <p:nvPr/>
        </p:nvGrpSpPr>
        <p:grpSpPr>
          <a:xfrm>
            <a:off x="5651338" y="4587948"/>
            <a:ext cx="5032815" cy="1132164"/>
            <a:chOff x="4348715" y="4754053"/>
            <a:chExt cx="5032815" cy="1132164"/>
          </a:xfrm>
        </p:grpSpPr>
        <p:sp>
          <p:nvSpPr>
            <p:cNvPr id="12" name="Rectangle 11"/>
            <p:cNvSpPr/>
            <p:nvPr/>
          </p:nvSpPr>
          <p:spPr>
            <a:xfrm>
              <a:off x="4348715" y="4754053"/>
              <a:ext cx="1073889" cy="32960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231163" y="5516885"/>
              <a:ext cx="4150367" cy="369332"/>
            </a:xfrm>
            <a:prstGeom prst="rect">
              <a:avLst/>
            </a:prstGeom>
            <a:noFill/>
          </p:spPr>
          <p:txBody>
            <a:bodyPr wrap="none" rtlCol="0">
              <a:spAutoFit/>
            </a:bodyPr>
            <a:lstStyle/>
            <a:p>
              <a:pPr algn="ctr"/>
              <a:r>
                <a:rPr lang="en-US" b="1" dirty="0" smtClean="0">
                  <a:solidFill>
                    <a:schemeClr val="accent3"/>
                  </a:solidFill>
                </a:rPr>
                <a:t>Likelihood of observing the data given </a:t>
              </a:r>
              <a:r>
                <a:rPr lang="el-GR" b="1" dirty="0" smtClean="0">
                  <a:solidFill>
                    <a:schemeClr val="accent3"/>
                  </a:solidFill>
                </a:rPr>
                <a:t>θ</a:t>
              </a:r>
              <a:endParaRPr lang="en-US" b="1" i="1" dirty="0">
                <a:solidFill>
                  <a:schemeClr val="accent3"/>
                </a:solidFill>
              </a:endParaRPr>
            </a:p>
          </p:txBody>
        </p:sp>
      </p:grpSp>
      <p:grpSp>
        <p:nvGrpSpPr>
          <p:cNvPr id="14" name="Group 13"/>
          <p:cNvGrpSpPr/>
          <p:nvPr/>
        </p:nvGrpSpPr>
        <p:grpSpPr>
          <a:xfrm>
            <a:off x="5676145" y="4938823"/>
            <a:ext cx="4939557" cy="1110898"/>
            <a:chOff x="4348715" y="4775319"/>
            <a:chExt cx="4939557" cy="1110898"/>
          </a:xfrm>
        </p:grpSpPr>
        <p:sp>
          <p:nvSpPr>
            <p:cNvPr id="15" name="Rectangle 14"/>
            <p:cNvSpPr/>
            <p:nvPr/>
          </p:nvSpPr>
          <p:spPr>
            <a:xfrm>
              <a:off x="4348715" y="4775319"/>
              <a:ext cx="1073889" cy="3296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324430" y="5516885"/>
              <a:ext cx="3963842" cy="369332"/>
            </a:xfrm>
            <a:prstGeom prst="rect">
              <a:avLst/>
            </a:prstGeom>
            <a:noFill/>
          </p:spPr>
          <p:txBody>
            <a:bodyPr wrap="none" rtlCol="0">
              <a:spAutoFit/>
            </a:bodyPr>
            <a:lstStyle/>
            <a:p>
              <a:pPr algn="ctr"/>
              <a:r>
                <a:rPr lang="en-US" b="1" dirty="0" smtClean="0">
                  <a:solidFill>
                    <a:srgbClr val="FF0000"/>
                  </a:solidFill>
                </a:rPr>
                <a:t>Total probability of observing the data</a:t>
              </a:r>
              <a:endParaRPr lang="en-US" b="1" i="1" dirty="0">
                <a:solidFill>
                  <a:srgbClr val="FF0000"/>
                </a:solidFill>
              </a:endParaRPr>
            </a:p>
          </p:txBody>
        </p:sp>
      </p:grpSp>
    </p:spTree>
    <p:extLst>
      <p:ext uri="{BB962C8B-B14F-4D97-AF65-F5344CB8AC3E}">
        <p14:creationId xmlns:p14="http://schemas.microsoft.com/office/powerpoint/2010/main" val="30689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Draft</a:t>
            </a:r>
            <a:endParaRPr lang="en-US" dirty="0"/>
          </a:p>
        </p:txBody>
      </p:sp>
      <p:sp>
        <p:nvSpPr>
          <p:cNvPr id="3" name="Content Placeholder 2"/>
          <p:cNvSpPr>
            <a:spLocks noGrp="1"/>
          </p:cNvSpPr>
          <p:nvPr>
            <p:ph idx="1"/>
          </p:nvPr>
        </p:nvSpPr>
        <p:spPr/>
        <p:txBody>
          <a:bodyPr>
            <a:normAutofit lnSpcReduction="10000"/>
          </a:bodyPr>
          <a:lstStyle/>
          <a:p>
            <a:r>
              <a:rPr lang="en-US" dirty="0" smtClean="0"/>
              <a:t>Overall NFL teams exhibit overconfidence in their draft picks</a:t>
            </a:r>
          </a:p>
          <a:p>
            <a:pPr lvl="1"/>
            <a:r>
              <a:rPr lang="en-US" i="1" dirty="0" smtClean="0">
                <a:solidFill>
                  <a:schemeClr val="accent1"/>
                </a:solidFill>
              </a:rPr>
              <a:t>Loser’s curse</a:t>
            </a:r>
            <a:r>
              <a:rPr lang="en-US" dirty="0" smtClean="0"/>
              <a:t>: there are limits to arbitrage</a:t>
            </a:r>
          </a:p>
          <a:p>
            <a:pPr algn="just"/>
            <a:r>
              <a:rPr lang="en-US" dirty="0" smtClean="0"/>
              <a:t>The study itself exhibits limitations mainly at the definition of the on-field performance</a:t>
            </a:r>
          </a:p>
          <a:p>
            <a:pPr lvl="1" algn="just"/>
            <a:r>
              <a:rPr lang="en-US" dirty="0" smtClean="0"/>
              <a:t>A player who started 1 game and 8 games are considered to be equal</a:t>
            </a:r>
          </a:p>
          <a:p>
            <a:pPr lvl="1" algn="just"/>
            <a:r>
              <a:rPr lang="en-US" dirty="0" smtClean="0"/>
              <a:t>Making starts does not necessarily mean that the player players well too</a:t>
            </a:r>
          </a:p>
          <a:p>
            <a:pPr lvl="1" algn="just"/>
            <a:r>
              <a:rPr lang="en-US" dirty="0" smtClean="0"/>
              <a:t>Pro Bowl selection is more related with quality of play and also is the only metric that follows well the relationship between market value and draft order </a:t>
            </a:r>
            <a:r>
              <a:rPr lang="is-IS" dirty="0" smtClean="0"/>
              <a:t>…. !</a:t>
            </a:r>
            <a:endParaRPr lang="en-US" dirty="0"/>
          </a:p>
        </p:txBody>
      </p:sp>
    </p:spTree>
    <p:extLst>
      <p:ext uri="{BB962C8B-B14F-4D97-AF65-F5344CB8AC3E}">
        <p14:creationId xmlns:p14="http://schemas.microsoft.com/office/powerpoint/2010/main" val="8973756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NBA Draft</a:t>
            </a:r>
            <a:endParaRPr lang="en-US" dirty="0"/>
          </a:p>
        </p:txBody>
      </p:sp>
      <p:sp>
        <p:nvSpPr>
          <p:cNvPr id="3" name="Content Placeholder 2"/>
          <p:cNvSpPr>
            <a:spLocks noGrp="1"/>
          </p:cNvSpPr>
          <p:nvPr>
            <p:ph idx="1"/>
          </p:nvPr>
        </p:nvSpPr>
        <p:spPr/>
        <p:txBody>
          <a:bodyPr>
            <a:normAutofit lnSpcReduction="10000"/>
          </a:bodyPr>
          <a:lstStyle/>
          <a:p>
            <a:pPr algn="just"/>
            <a:r>
              <a:rPr lang="en-US" dirty="0" smtClean="0"/>
              <a:t>One of the major critiques of MT study is the on-field performance metrics used</a:t>
            </a:r>
          </a:p>
          <a:p>
            <a:pPr algn="just"/>
            <a:r>
              <a:rPr lang="en-US" dirty="0" smtClean="0"/>
              <a:t>A metric that directly reflects the contribution of a player on winning is more appropriate	</a:t>
            </a:r>
          </a:p>
          <a:p>
            <a:pPr lvl="1" algn="just"/>
            <a:r>
              <a:rPr lang="en-US" dirty="0" smtClean="0"/>
              <a:t>Such metrics have been developed for sports like baseball and basketball</a:t>
            </a:r>
          </a:p>
          <a:p>
            <a:pPr algn="just"/>
            <a:r>
              <a:rPr lang="en-US" dirty="0" smtClean="0"/>
              <a:t>We will also need to estimate a </a:t>
            </a:r>
            <a:r>
              <a:rPr lang="en-US" i="1" dirty="0" smtClean="0">
                <a:solidFill>
                  <a:schemeClr val="accent1"/>
                </a:solidFill>
              </a:rPr>
              <a:t>fair </a:t>
            </a:r>
            <a:r>
              <a:rPr lang="en-US" dirty="0" smtClean="0">
                <a:solidFill>
                  <a:schemeClr val="accent1"/>
                </a:solidFill>
              </a:rPr>
              <a:t>salary </a:t>
            </a:r>
            <a:r>
              <a:rPr lang="en-US" dirty="0" smtClean="0"/>
              <a:t>for a player based on the </a:t>
            </a:r>
            <a:r>
              <a:rPr lang="en-US" dirty="0" smtClean="0">
                <a:solidFill>
                  <a:schemeClr val="accent5"/>
                </a:solidFill>
              </a:rPr>
              <a:t>minutes played</a:t>
            </a:r>
            <a:r>
              <a:rPr lang="en-US" dirty="0" smtClean="0"/>
              <a:t> and his </a:t>
            </a:r>
            <a:r>
              <a:rPr lang="en-US" dirty="0" smtClean="0">
                <a:solidFill>
                  <a:srgbClr val="7030A0"/>
                </a:solidFill>
              </a:rPr>
              <a:t>win contributions </a:t>
            </a:r>
            <a:r>
              <a:rPr lang="en-US" dirty="0" smtClean="0">
                <a:solidFill>
                  <a:schemeClr val="tx1"/>
                </a:solidFill>
              </a:rPr>
              <a:t>(similar to the model for NFL veteran contribution)</a:t>
            </a:r>
            <a:endParaRPr lang="en-US" dirty="0">
              <a:solidFill>
                <a:schemeClr val="tx1"/>
              </a:solidFill>
            </a:endParaRPr>
          </a:p>
        </p:txBody>
      </p:sp>
    </p:spTree>
    <p:extLst>
      <p:ext uri="{BB962C8B-B14F-4D97-AF65-F5344CB8AC3E}">
        <p14:creationId xmlns:p14="http://schemas.microsoft.com/office/powerpoint/2010/main" val="352934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NBA Draft</a:t>
            </a:r>
            <a:endParaRPr lang="en-US" dirty="0"/>
          </a:p>
        </p:txBody>
      </p:sp>
      <p:sp>
        <p:nvSpPr>
          <p:cNvPr id="3" name="Content Placeholder 2"/>
          <p:cNvSpPr>
            <a:spLocks noGrp="1"/>
          </p:cNvSpPr>
          <p:nvPr>
            <p:ph idx="1"/>
          </p:nvPr>
        </p:nvSpPr>
        <p:spPr/>
        <p:txBody>
          <a:bodyPr/>
          <a:lstStyle/>
          <a:p>
            <a:pPr algn="just"/>
            <a:r>
              <a:rPr lang="en-US" dirty="0" smtClean="0"/>
              <a:t>Winston and </a:t>
            </a:r>
            <a:r>
              <a:rPr lang="en-US" dirty="0" err="1" smtClean="0"/>
              <a:t>Medland</a:t>
            </a:r>
            <a:r>
              <a:rPr lang="en-US" dirty="0" smtClean="0"/>
              <a:t> (WM) performed an analysis on the efficiency of the NBA draft</a:t>
            </a:r>
          </a:p>
          <a:p>
            <a:pPr lvl="1"/>
            <a:r>
              <a:rPr lang="en-US" dirty="0" smtClean="0">
                <a:solidFill>
                  <a:schemeClr val="accent4"/>
                </a:solidFill>
              </a:rPr>
              <a:t>Assumption</a:t>
            </a:r>
            <a:r>
              <a:rPr lang="en-US" dirty="0" smtClean="0"/>
              <a:t>: </a:t>
            </a:r>
            <a:r>
              <a:rPr lang="en-US" dirty="0" smtClean="0">
                <a:solidFill>
                  <a:schemeClr val="accent2"/>
                </a:solidFill>
              </a:rPr>
              <a:t>point value</a:t>
            </a:r>
            <a:r>
              <a:rPr lang="en-US" dirty="0" smtClean="0"/>
              <a:t> for a </a:t>
            </a:r>
            <a:r>
              <a:rPr lang="en-US" dirty="0" smtClean="0">
                <a:solidFill>
                  <a:srgbClr val="00B0F0"/>
                </a:solidFill>
              </a:rPr>
              <a:t>replacement player </a:t>
            </a:r>
            <a:r>
              <a:rPr lang="en-US" dirty="0" smtClean="0"/>
              <a:t>is </a:t>
            </a:r>
            <a:r>
              <a:rPr lang="en-US" b="1" dirty="0" smtClean="0">
                <a:solidFill>
                  <a:schemeClr val="accent5">
                    <a:lumMod val="75000"/>
                  </a:schemeClr>
                </a:solidFill>
              </a:rPr>
              <a:t>-6</a:t>
            </a:r>
          </a:p>
          <a:p>
            <a:pPr lvl="1"/>
            <a:r>
              <a:rPr lang="en-US" dirty="0" smtClean="0">
                <a:solidFill>
                  <a:schemeClr val="accent5">
                    <a:lumMod val="75000"/>
                  </a:schemeClr>
                </a:solidFill>
              </a:rPr>
              <a:t>Points above replacement: </a:t>
            </a:r>
            <a:r>
              <a:rPr lang="en-US" dirty="0" smtClean="0">
                <a:solidFill>
                  <a:schemeClr val="tx1"/>
                </a:solidFill>
              </a:rPr>
              <a:t>player point rating + 6</a:t>
            </a:r>
          </a:p>
          <a:p>
            <a:r>
              <a:rPr lang="en-US" dirty="0" smtClean="0">
                <a:solidFill>
                  <a:schemeClr val="tx1"/>
                </a:solidFill>
              </a:rPr>
              <a:t>Recall that in order to have a 41-41 record in the </a:t>
            </a:r>
          </a:p>
          <a:p>
            <a:pPr marL="0" indent="0">
              <a:buNone/>
            </a:pPr>
            <a:r>
              <a:rPr lang="en-US" dirty="0" smtClean="0">
                <a:solidFill>
                  <a:schemeClr val="tx1"/>
                </a:solidFill>
              </a:rPr>
              <a:t>NBA a team needs to have a scoring ratio of 1</a:t>
            </a:r>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7351" y="3413051"/>
            <a:ext cx="3399246" cy="2733750"/>
          </a:xfrm>
          <a:prstGeom prst="rect">
            <a:avLst/>
          </a:prstGeom>
        </p:spPr>
      </p:pic>
    </p:spTree>
    <p:extLst>
      <p:ext uri="{BB962C8B-B14F-4D97-AF65-F5344CB8AC3E}">
        <p14:creationId xmlns:p14="http://schemas.microsoft.com/office/powerpoint/2010/main" val="15797442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NBA Draft</a:t>
            </a:r>
            <a:endParaRPr lang="en-US" dirty="0"/>
          </a:p>
        </p:txBody>
      </p:sp>
      <p:sp>
        <p:nvSpPr>
          <p:cNvPr id="3" name="Content Placeholder 2"/>
          <p:cNvSpPr>
            <a:spLocks noGrp="1"/>
          </p:cNvSpPr>
          <p:nvPr>
            <p:ph idx="1"/>
          </p:nvPr>
        </p:nvSpPr>
        <p:spPr/>
        <p:txBody>
          <a:bodyPr/>
          <a:lstStyle/>
          <a:p>
            <a:pPr algn="just"/>
            <a:r>
              <a:rPr lang="en-US" dirty="0" smtClean="0"/>
              <a:t>The </a:t>
            </a:r>
            <a:r>
              <a:rPr lang="en-US" dirty="0" smtClean="0">
                <a:solidFill>
                  <a:schemeClr val="accent3"/>
                </a:solidFill>
              </a:rPr>
              <a:t>average payroll </a:t>
            </a:r>
            <a:r>
              <a:rPr lang="en-US" dirty="0" smtClean="0"/>
              <a:t>of an NBA team in 2006-07 was </a:t>
            </a:r>
            <a:r>
              <a:rPr lang="en-US" dirty="0" smtClean="0">
                <a:solidFill>
                  <a:schemeClr val="accent3"/>
                </a:solidFill>
              </a:rPr>
              <a:t>$66 millions</a:t>
            </a:r>
          </a:p>
          <a:p>
            <a:pPr lvl="1" algn="just"/>
            <a:r>
              <a:rPr lang="en-US" dirty="0" smtClean="0">
                <a:solidFill>
                  <a:schemeClr val="accent4"/>
                </a:solidFill>
              </a:rPr>
              <a:t>Cost of a win</a:t>
            </a:r>
            <a:r>
              <a:rPr lang="en-US" dirty="0" smtClean="0">
                <a:solidFill>
                  <a:schemeClr val="accent3"/>
                </a:solidFill>
              </a:rPr>
              <a:t>: </a:t>
            </a:r>
            <a:r>
              <a:rPr lang="en-US" dirty="0" smtClean="0">
                <a:solidFill>
                  <a:schemeClr val="tx1"/>
                </a:solidFill>
              </a:rPr>
              <a:t>$66/41 = </a:t>
            </a:r>
            <a:r>
              <a:rPr lang="en-US" dirty="0" smtClean="0">
                <a:solidFill>
                  <a:schemeClr val="accent4"/>
                </a:solidFill>
              </a:rPr>
              <a:t>$1,560,976</a:t>
            </a:r>
          </a:p>
          <a:p>
            <a:pPr lvl="1" algn="just"/>
            <a:r>
              <a:rPr lang="en-US" dirty="0" smtClean="0">
                <a:solidFill>
                  <a:schemeClr val="accent6"/>
                </a:solidFill>
              </a:rPr>
              <a:t>Fair salary for a player</a:t>
            </a:r>
            <a:r>
              <a:rPr lang="en-US" dirty="0" smtClean="0">
                <a:solidFill>
                  <a:schemeClr val="accent4"/>
                </a:solidFill>
              </a:rPr>
              <a:t>: </a:t>
            </a:r>
            <a:r>
              <a:rPr lang="en-US" dirty="0" err="1" smtClean="0">
                <a:solidFill>
                  <a:srgbClr val="00B050"/>
                </a:solidFill>
              </a:rPr>
              <a:t>wins_contributed</a:t>
            </a:r>
            <a:r>
              <a:rPr lang="en-US" dirty="0" smtClean="0">
                <a:solidFill>
                  <a:srgbClr val="00B050"/>
                </a:solidFill>
              </a:rPr>
              <a:t> </a:t>
            </a:r>
            <a:r>
              <a:rPr lang="en-US" dirty="0" smtClean="0">
                <a:solidFill>
                  <a:schemeClr val="tx1"/>
                </a:solidFill>
              </a:rPr>
              <a:t>x</a:t>
            </a:r>
            <a:r>
              <a:rPr lang="en-US" dirty="0" smtClean="0">
                <a:solidFill>
                  <a:srgbClr val="00B050"/>
                </a:solidFill>
              </a:rPr>
              <a:t> </a:t>
            </a:r>
            <a:r>
              <a:rPr lang="en-US" dirty="0" smtClean="0">
                <a:solidFill>
                  <a:srgbClr val="00B0F0"/>
                </a:solidFill>
              </a:rPr>
              <a:t>$1,560,976</a:t>
            </a:r>
          </a:p>
        </p:txBody>
      </p:sp>
      <p:graphicFrame>
        <p:nvGraphicFramePr>
          <p:cNvPr id="4" name="Table 3"/>
          <p:cNvGraphicFramePr>
            <a:graphicFrameLocks noGrp="1"/>
          </p:cNvGraphicFramePr>
          <p:nvPr>
            <p:extLst>
              <p:ext uri="{D42A27DB-BD31-4B8C-83A1-F6EECF244321}">
                <p14:modId xmlns:p14="http://schemas.microsoft.com/office/powerpoint/2010/main" val="1100714783"/>
              </p:ext>
            </p:extLst>
          </p:nvPr>
        </p:nvGraphicFramePr>
        <p:xfrm>
          <a:off x="1828801" y="3863639"/>
          <a:ext cx="8304025" cy="2346960"/>
        </p:xfrm>
        <a:graphic>
          <a:graphicData uri="http://schemas.openxmlformats.org/drawingml/2006/table">
            <a:tbl>
              <a:tblPr firstRow="1" bandRow="1">
                <a:tableStyleId>{5C22544A-7EE6-4342-B048-85BDC9FD1C3A}</a:tableStyleId>
              </a:tblPr>
              <a:tblGrid>
                <a:gridCol w="1660805"/>
                <a:gridCol w="1660805"/>
                <a:gridCol w="1803192"/>
                <a:gridCol w="1809712"/>
                <a:gridCol w="1369511"/>
              </a:tblGrid>
              <a:tr h="329350">
                <a:tc>
                  <a:txBody>
                    <a:bodyPr/>
                    <a:lstStyle/>
                    <a:p>
                      <a:r>
                        <a:rPr lang="en-US" sz="1600" dirty="0" smtClean="0"/>
                        <a:t>Player</a:t>
                      </a:r>
                      <a:endParaRPr lang="en-US" sz="1600" dirty="0"/>
                    </a:p>
                  </a:txBody>
                  <a:tcPr/>
                </a:tc>
                <a:tc>
                  <a:txBody>
                    <a:bodyPr/>
                    <a:lstStyle/>
                    <a:p>
                      <a:r>
                        <a:rPr lang="en-US" sz="1600" dirty="0" smtClean="0"/>
                        <a:t>Point Rating </a:t>
                      </a:r>
                      <a:endParaRPr lang="en-US" sz="1600" dirty="0"/>
                    </a:p>
                  </a:txBody>
                  <a:tcPr/>
                </a:tc>
                <a:tc>
                  <a:txBody>
                    <a:bodyPr/>
                    <a:lstStyle/>
                    <a:p>
                      <a:r>
                        <a:rPr lang="en-US" sz="1600" dirty="0" smtClean="0"/>
                        <a:t>Wins Contributed</a:t>
                      </a:r>
                      <a:endParaRPr lang="en-US" sz="1600" dirty="0"/>
                    </a:p>
                  </a:txBody>
                  <a:tcPr/>
                </a:tc>
                <a:tc>
                  <a:txBody>
                    <a:bodyPr/>
                    <a:lstStyle/>
                    <a:p>
                      <a:r>
                        <a:rPr lang="en-US" sz="1600" dirty="0" smtClean="0"/>
                        <a:t>Estimated</a:t>
                      </a:r>
                      <a:r>
                        <a:rPr lang="en-US" sz="1600" baseline="0" dirty="0" smtClean="0"/>
                        <a:t> Worth</a:t>
                      </a:r>
                      <a:endParaRPr lang="en-US" sz="1600" dirty="0"/>
                    </a:p>
                  </a:txBody>
                  <a:tcPr/>
                </a:tc>
                <a:tc>
                  <a:txBody>
                    <a:bodyPr/>
                    <a:lstStyle/>
                    <a:p>
                      <a:r>
                        <a:rPr lang="en-US" sz="1600" dirty="0" smtClean="0"/>
                        <a:t>Actual Salary</a:t>
                      </a:r>
                      <a:endParaRPr lang="en-US" sz="1600" dirty="0"/>
                    </a:p>
                  </a:txBody>
                  <a:tcPr/>
                </a:tc>
              </a:tr>
              <a:tr h="329350">
                <a:tc>
                  <a:txBody>
                    <a:bodyPr/>
                    <a:lstStyle/>
                    <a:p>
                      <a:r>
                        <a:rPr lang="en-US" sz="1600" dirty="0" smtClean="0"/>
                        <a:t>Garnett</a:t>
                      </a:r>
                      <a:endParaRPr lang="en-US" sz="1600" dirty="0"/>
                    </a:p>
                  </a:txBody>
                  <a:tcPr/>
                </a:tc>
                <a:tc>
                  <a:txBody>
                    <a:bodyPr/>
                    <a:lstStyle/>
                    <a:p>
                      <a:r>
                        <a:rPr lang="en-US" sz="1600" dirty="0" smtClean="0"/>
                        <a:t>18.98</a:t>
                      </a:r>
                      <a:endParaRPr lang="en-US" sz="1600" dirty="0"/>
                    </a:p>
                  </a:txBody>
                  <a:tcPr/>
                </a:tc>
                <a:tc>
                  <a:txBody>
                    <a:bodyPr/>
                    <a:lstStyle/>
                    <a:p>
                      <a:r>
                        <a:rPr lang="en-US" sz="1600" dirty="0" smtClean="0"/>
                        <a:t>25.97</a:t>
                      </a:r>
                      <a:endParaRPr lang="en-US" sz="1600" dirty="0"/>
                    </a:p>
                  </a:txBody>
                  <a:tcPr/>
                </a:tc>
                <a:tc>
                  <a:txBody>
                    <a:bodyPr/>
                    <a:lstStyle/>
                    <a:p>
                      <a:r>
                        <a:rPr lang="en-US" sz="1600" dirty="0" smtClean="0"/>
                        <a:t>$40,550,189.70</a:t>
                      </a:r>
                      <a:endParaRPr lang="en-US" sz="1600" dirty="0"/>
                    </a:p>
                  </a:txBody>
                  <a:tcPr/>
                </a:tc>
                <a:tc>
                  <a:txBody>
                    <a:bodyPr/>
                    <a:lstStyle/>
                    <a:p>
                      <a:r>
                        <a:rPr lang="en-US" sz="1600" dirty="0" smtClean="0"/>
                        <a:t>$21,000,000</a:t>
                      </a:r>
                      <a:endParaRPr lang="en-US" sz="1600" dirty="0"/>
                    </a:p>
                  </a:txBody>
                  <a:tcPr/>
                </a:tc>
              </a:tr>
              <a:tr h="329350">
                <a:tc>
                  <a:txBody>
                    <a:bodyPr/>
                    <a:lstStyle/>
                    <a:p>
                      <a:r>
                        <a:rPr lang="en-US" sz="1600" dirty="0" smtClean="0"/>
                        <a:t>James</a:t>
                      </a:r>
                      <a:endParaRPr lang="en-US" sz="1600" dirty="0"/>
                    </a:p>
                  </a:txBody>
                  <a:tcPr/>
                </a:tc>
                <a:tc>
                  <a:txBody>
                    <a:bodyPr/>
                    <a:lstStyle/>
                    <a:p>
                      <a:r>
                        <a:rPr lang="en-US" sz="1600" dirty="0" smtClean="0"/>
                        <a:t>15.12</a:t>
                      </a:r>
                      <a:endParaRPr lang="en-US" sz="1600" dirty="0"/>
                    </a:p>
                  </a:txBody>
                  <a:tcPr/>
                </a:tc>
                <a:tc>
                  <a:txBody>
                    <a:bodyPr/>
                    <a:lstStyle/>
                    <a:p>
                      <a:r>
                        <a:rPr lang="en-US" sz="1600" dirty="0" smtClean="0"/>
                        <a:t>19.62</a:t>
                      </a:r>
                      <a:endParaRPr lang="en-US" sz="1600" dirty="0"/>
                    </a:p>
                  </a:txBody>
                  <a:tcPr/>
                </a:tc>
                <a:tc>
                  <a:txBody>
                    <a:bodyPr/>
                    <a:lstStyle/>
                    <a:p>
                      <a:r>
                        <a:rPr lang="en-US" sz="1600" dirty="0" smtClean="0"/>
                        <a:t>$30,637,831.98</a:t>
                      </a:r>
                      <a:endParaRPr lang="en-US" sz="1600" dirty="0"/>
                    </a:p>
                  </a:txBody>
                  <a:tcPr/>
                </a:tc>
                <a:tc>
                  <a:txBody>
                    <a:bodyPr/>
                    <a:lstStyle/>
                    <a:p>
                      <a:r>
                        <a:rPr lang="en-US" sz="1600" dirty="0" smtClean="0"/>
                        <a:t>$5,828,000</a:t>
                      </a:r>
                      <a:endParaRPr lang="en-US" sz="1600" dirty="0"/>
                    </a:p>
                  </a:txBody>
                  <a:tcPr/>
                </a:tc>
              </a:tr>
              <a:tr h="329350">
                <a:tc>
                  <a:txBody>
                    <a:bodyPr/>
                    <a:lstStyle/>
                    <a:p>
                      <a:r>
                        <a:rPr lang="en-US" sz="1600" dirty="0" err="1" smtClean="0"/>
                        <a:t>Millicic</a:t>
                      </a:r>
                      <a:endParaRPr lang="en-US" sz="1600" dirty="0"/>
                    </a:p>
                  </a:txBody>
                  <a:tcPr/>
                </a:tc>
                <a:tc>
                  <a:txBody>
                    <a:bodyPr/>
                    <a:lstStyle/>
                    <a:p>
                      <a:r>
                        <a:rPr lang="en-US" sz="1600" dirty="0" smtClean="0"/>
                        <a:t>-1.02</a:t>
                      </a:r>
                      <a:endParaRPr lang="en-US" sz="1600" dirty="0"/>
                    </a:p>
                  </a:txBody>
                  <a:tcPr/>
                </a:tc>
                <a:tc>
                  <a:txBody>
                    <a:bodyPr/>
                    <a:lstStyle/>
                    <a:p>
                      <a:r>
                        <a:rPr lang="en-US" sz="1600" dirty="0" smtClean="0"/>
                        <a:t>1.04</a:t>
                      </a:r>
                      <a:endParaRPr lang="en-US" sz="1600" dirty="0"/>
                    </a:p>
                  </a:txBody>
                  <a:tcPr/>
                </a:tc>
                <a:tc>
                  <a:txBody>
                    <a:bodyPr/>
                    <a:lstStyle/>
                    <a:p>
                      <a:r>
                        <a:rPr lang="en-US" sz="1600" dirty="0" smtClean="0"/>
                        <a:t>$1,638,233.06</a:t>
                      </a:r>
                      <a:endParaRPr lang="en-US" sz="1600" dirty="0"/>
                    </a:p>
                  </a:txBody>
                  <a:tcPr/>
                </a:tc>
                <a:tc>
                  <a:txBody>
                    <a:bodyPr/>
                    <a:lstStyle/>
                    <a:p>
                      <a:r>
                        <a:rPr lang="en-US" sz="1600" dirty="0" smtClean="0"/>
                        <a:t>$5,218,000</a:t>
                      </a:r>
                      <a:endParaRPr lang="en-US" sz="1600" dirty="0"/>
                    </a:p>
                  </a:txBody>
                  <a:tcPr/>
                </a:tc>
              </a:tr>
              <a:tr h="329350">
                <a:tc>
                  <a:txBody>
                    <a:bodyPr/>
                    <a:lstStyle/>
                    <a:p>
                      <a:r>
                        <a:rPr lang="en-US" sz="1600" dirty="0" smtClean="0"/>
                        <a:t>Bryant</a:t>
                      </a:r>
                      <a:endParaRPr lang="en-US" sz="1600" dirty="0"/>
                    </a:p>
                  </a:txBody>
                  <a:tcPr/>
                </a:tc>
                <a:tc>
                  <a:txBody>
                    <a:bodyPr/>
                    <a:lstStyle/>
                    <a:p>
                      <a:r>
                        <a:rPr lang="en-US" sz="1600" dirty="0" smtClean="0"/>
                        <a:t>10.17</a:t>
                      </a:r>
                      <a:endParaRPr lang="en-US" sz="1600" dirty="0"/>
                    </a:p>
                  </a:txBody>
                  <a:tcPr/>
                </a:tc>
                <a:tc>
                  <a:txBody>
                    <a:bodyPr/>
                    <a:lstStyle/>
                    <a:p>
                      <a:r>
                        <a:rPr lang="en-US" sz="1600" dirty="0" smtClean="0"/>
                        <a:t>13.99</a:t>
                      </a:r>
                      <a:endParaRPr lang="en-US" sz="1600" dirty="0"/>
                    </a:p>
                  </a:txBody>
                  <a:tcPr/>
                </a:tc>
                <a:tc>
                  <a:txBody>
                    <a:bodyPr/>
                    <a:lstStyle/>
                    <a:p>
                      <a:r>
                        <a:rPr lang="en-US" sz="1600" dirty="0" smtClean="0"/>
                        <a:t>$21,733,224.93</a:t>
                      </a:r>
                      <a:endParaRPr lang="en-US" sz="1600" dirty="0"/>
                    </a:p>
                  </a:txBody>
                  <a:tcPr/>
                </a:tc>
                <a:tc>
                  <a:txBody>
                    <a:bodyPr/>
                    <a:lstStyle/>
                    <a:p>
                      <a:r>
                        <a:rPr lang="en-US" sz="1600" dirty="0" smtClean="0"/>
                        <a:t>$17,718,000</a:t>
                      </a:r>
                      <a:endParaRPr lang="en-US" sz="1600" dirty="0"/>
                    </a:p>
                  </a:txBody>
                  <a:tcPr/>
                </a:tc>
              </a:tr>
              <a:tr h="329350">
                <a:tc>
                  <a:txBody>
                    <a:bodyPr/>
                    <a:lstStyle/>
                    <a:p>
                      <a:r>
                        <a:rPr lang="en-US" sz="1600" dirty="0" smtClean="0"/>
                        <a:t>Carter</a:t>
                      </a:r>
                      <a:endParaRPr lang="en-US" sz="1600" dirty="0"/>
                    </a:p>
                  </a:txBody>
                  <a:tcPr/>
                </a:tc>
                <a:tc>
                  <a:txBody>
                    <a:bodyPr/>
                    <a:lstStyle/>
                    <a:p>
                      <a:r>
                        <a:rPr lang="en-US" sz="1600" dirty="0" smtClean="0"/>
                        <a:t>3.2</a:t>
                      </a:r>
                      <a:endParaRPr lang="en-US" sz="1600" dirty="0"/>
                    </a:p>
                  </a:txBody>
                  <a:tcPr/>
                </a:tc>
                <a:tc>
                  <a:txBody>
                    <a:bodyPr/>
                    <a:lstStyle/>
                    <a:p>
                      <a:r>
                        <a:rPr lang="en-US" sz="1600" dirty="0" smtClean="0"/>
                        <a:t>6.29</a:t>
                      </a:r>
                      <a:endParaRPr lang="en-US" sz="1600" dirty="0"/>
                    </a:p>
                  </a:txBody>
                  <a:tcPr/>
                </a:tc>
                <a:tc>
                  <a:txBody>
                    <a:bodyPr/>
                    <a:lstStyle/>
                    <a:p>
                      <a:r>
                        <a:rPr lang="en-US" sz="1600" dirty="0" smtClean="0"/>
                        <a:t>$9,826,991.87</a:t>
                      </a:r>
                      <a:endParaRPr lang="en-US" sz="1600" dirty="0"/>
                    </a:p>
                  </a:txBody>
                  <a:tcPr/>
                </a:tc>
                <a:tc>
                  <a:txBody>
                    <a:bodyPr/>
                    <a:lstStyle/>
                    <a:p>
                      <a:r>
                        <a:rPr lang="en-US" sz="1600" dirty="0" smtClean="0"/>
                        <a:t>$15,101,000</a:t>
                      </a:r>
                      <a:endParaRPr lang="en-US" sz="1600" dirty="0"/>
                    </a:p>
                  </a:txBody>
                  <a:tcPr/>
                </a:tc>
              </a:tr>
              <a:tr h="329350">
                <a:tc>
                  <a:txBody>
                    <a:bodyPr/>
                    <a:lstStyle/>
                    <a:p>
                      <a:r>
                        <a:rPr lang="en-US" sz="1600" dirty="0" smtClean="0"/>
                        <a:t>Kidd</a:t>
                      </a:r>
                      <a:endParaRPr lang="en-US" sz="1600" dirty="0"/>
                    </a:p>
                  </a:txBody>
                  <a:tcPr/>
                </a:tc>
                <a:tc>
                  <a:txBody>
                    <a:bodyPr/>
                    <a:lstStyle/>
                    <a:p>
                      <a:r>
                        <a:rPr lang="en-US" sz="1600" dirty="0" smtClean="0"/>
                        <a:t>7.66</a:t>
                      </a:r>
                      <a:endParaRPr lang="en-US" sz="1600" dirty="0"/>
                    </a:p>
                  </a:txBody>
                  <a:tcPr/>
                </a:tc>
                <a:tc>
                  <a:txBody>
                    <a:bodyPr/>
                    <a:lstStyle/>
                    <a:p>
                      <a:r>
                        <a:rPr lang="en-US" sz="1600" dirty="0" smtClean="0"/>
                        <a:t>10.44</a:t>
                      </a:r>
                      <a:endParaRPr lang="en-US" sz="1600" dirty="0"/>
                    </a:p>
                  </a:txBody>
                  <a:tcPr/>
                </a:tc>
                <a:tc>
                  <a:txBody>
                    <a:bodyPr/>
                    <a:lstStyle/>
                    <a:p>
                      <a:r>
                        <a:rPr lang="en-US" sz="1600" dirty="0" smtClean="0"/>
                        <a:t>$16,310,341.46</a:t>
                      </a:r>
                      <a:endParaRPr lang="en-US" sz="1600" dirty="0"/>
                    </a:p>
                  </a:txBody>
                  <a:tcPr/>
                </a:tc>
                <a:tc>
                  <a:txBody>
                    <a:bodyPr/>
                    <a:lstStyle/>
                    <a:p>
                      <a:r>
                        <a:rPr lang="en-US" sz="1600" dirty="0" smtClean="0"/>
                        <a:t>18,084,000</a:t>
                      </a:r>
                      <a:endParaRPr lang="en-US" sz="1600" dirty="0"/>
                    </a:p>
                  </a:txBody>
                  <a:tcPr/>
                </a:tc>
              </a:tr>
            </a:tbl>
          </a:graphicData>
        </a:graphic>
      </p:graphicFrame>
    </p:spTree>
    <p:extLst>
      <p:ext uri="{BB962C8B-B14F-4D97-AF65-F5344CB8AC3E}">
        <p14:creationId xmlns:p14="http://schemas.microsoft.com/office/powerpoint/2010/main" val="18619165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NBA Draft</a:t>
            </a:r>
            <a:endParaRPr lang="en-US" dirty="0"/>
          </a:p>
        </p:txBody>
      </p:sp>
      <p:sp>
        <p:nvSpPr>
          <p:cNvPr id="3" name="Content Placeholder 2"/>
          <p:cNvSpPr>
            <a:spLocks noGrp="1"/>
          </p:cNvSpPr>
          <p:nvPr>
            <p:ph idx="1"/>
          </p:nvPr>
        </p:nvSpPr>
        <p:spPr/>
        <p:txBody>
          <a:bodyPr/>
          <a:lstStyle/>
          <a:p>
            <a:r>
              <a:rPr lang="en-US" dirty="0" smtClean="0"/>
              <a:t>NBA has a “soft” salary cap</a:t>
            </a:r>
          </a:p>
          <a:p>
            <a:r>
              <a:rPr lang="en-US" dirty="0" smtClean="0"/>
              <a:t>Teams are allowed to go over the cap but they have to pay a </a:t>
            </a:r>
            <a:r>
              <a:rPr lang="en-US" i="1" dirty="0" smtClean="0"/>
              <a:t>luxury tax</a:t>
            </a:r>
            <a:endParaRPr lang="en-US" dirty="0" smtClean="0"/>
          </a:p>
          <a:p>
            <a:pPr lvl="1"/>
            <a:r>
              <a:rPr lang="en-US" dirty="0" smtClean="0"/>
              <a:t>$1 for every $1 over the salary cap</a:t>
            </a:r>
            <a:endParaRPr lang="en-US" dirty="0"/>
          </a:p>
          <a:p>
            <a:pPr lvl="1"/>
            <a:r>
              <a:rPr lang="en-US" dirty="0" smtClean="0"/>
              <a:t>Salary cap in 2006-07 season: $65.42 millions</a:t>
            </a:r>
          </a:p>
          <a:p>
            <a:pPr algn="just"/>
            <a:r>
              <a:rPr lang="en-US" dirty="0" smtClean="0"/>
              <a:t>Even though a team can exceed the cap, it is clear that teams try to manage their roster in order to avoid having to pay the luxury tax</a:t>
            </a:r>
          </a:p>
        </p:txBody>
      </p:sp>
    </p:spTree>
    <p:extLst>
      <p:ext uri="{BB962C8B-B14F-4D97-AF65-F5344CB8AC3E}">
        <p14:creationId xmlns:p14="http://schemas.microsoft.com/office/powerpoint/2010/main" val="12892226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NBA Draft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dirty="0" smtClean="0"/>
                  <a:t>Using the above process WM calculated a fair salary for each of the players that were drafted during the 1998-2002 period for their first three seasons</a:t>
                </a:r>
              </a:p>
              <a:p>
                <a:pPr algn="just"/>
                <a:r>
                  <a:rPr lang="en-US" dirty="0" smtClean="0"/>
                  <a:t>The surplus value of a player is then defined: </a:t>
                </a:r>
                <a14:m>
                  <m:oMath xmlns:m="http://schemas.openxmlformats.org/officeDocument/2006/math">
                    <m:nary>
                      <m:naryPr>
                        <m:chr m:val="∑"/>
                        <m:ctrlPr>
                          <a:rPr lang="en-US" b="0" i="1" smtClean="0">
                            <a:latin typeface="Cambria Math" charset="0"/>
                          </a:rPr>
                        </m:ctrlPr>
                      </m:naryPr>
                      <m:sub>
                        <m:r>
                          <a:rPr lang="en-US" b="0" i="1" smtClean="0">
                            <a:latin typeface="Cambria Math" charset="0"/>
                          </a:rPr>
                          <m:t>𝑖</m:t>
                        </m:r>
                        <m:r>
                          <a:rPr lang="en-US" b="0" i="1" smtClean="0">
                            <a:latin typeface="Cambria Math" charset="0"/>
                          </a:rPr>
                          <m:t>=1</m:t>
                        </m:r>
                      </m:sub>
                      <m:sup>
                        <m:r>
                          <a:rPr lang="en-US" b="0" i="1" smtClean="0">
                            <a:latin typeface="Cambria Math" charset="0"/>
                          </a:rPr>
                          <m:t>3</m:t>
                        </m:r>
                      </m:sup>
                      <m:e>
                        <m:r>
                          <a:rPr lang="en-US" b="0" i="1" smtClean="0">
                            <a:latin typeface="Cambria Math" charset="0"/>
                          </a:rPr>
                          <m:t>𝑓𝑎𝑖𝑟</m:t>
                        </m:r>
                        <m:r>
                          <a:rPr lang="en-US" b="0" i="1" smtClean="0">
                            <a:latin typeface="Cambria Math" charset="0"/>
                          </a:rPr>
                          <m:t> </m:t>
                        </m:r>
                        <m:r>
                          <a:rPr lang="en-US" b="0" i="1" smtClean="0">
                            <a:latin typeface="Cambria Math" charset="0"/>
                          </a:rPr>
                          <m:t>𝑠𝑎𝑙𝑎𝑟𝑦</m:t>
                        </m:r>
                        <m:r>
                          <a:rPr lang="en-US" b="0" i="1" smtClean="0">
                            <a:latin typeface="Cambria Math" charset="0"/>
                          </a:rPr>
                          <m:t> </m:t>
                        </m:r>
                        <m:r>
                          <a:rPr lang="en-US" b="0" i="1" smtClean="0">
                            <a:latin typeface="Cambria Math" charset="0"/>
                          </a:rPr>
                          <m:t>𝑦𝑒𝑎</m:t>
                        </m:r>
                        <m:sSub>
                          <m:sSubPr>
                            <m:ctrlPr>
                              <a:rPr lang="en-US" b="0" i="1" smtClean="0">
                                <a:latin typeface="Cambria Math" charset="0"/>
                              </a:rPr>
                            </m:ctrlPr>
                          </m:sSubPr>
                          <m:e>
                            <m:r>
                              <a:rPr lang="en-US" b="0" i="1" smtClean="0">
                                <a:latin typeface="Cambria Math" charset="0"/>
                              </a:rPr>
                              <m:t>𝑟</m:t>
                            </m:r>
                          </m:e>
                          <m:sub>
                            <m:r>
                              <a:rPr lang="en-US" b="0" i="1" smtClean="0">
                                <a:latin typeface="Cambria Math" charset="0"/>
                              </a:rPr>
                              <m:t>𝑖</m:t>
                            </m:r>
                          </m:sub>
                        </m:sSub>
                      </m:e>
                    </m:nary>
                    <m:r>
                      <a:rPr lang="en-US" b="0" i="1" smtClean="0">
                        <a:latin typeface="Cambria Math" charset="0"/>
                      </a:rPr>
                      <m:t>−</m:t>
                    </m:r>
                    <m:r>
                      <a:rPr lang="en-US" b="0" i="1" smtClean="0">
                        <a:latin typeface="Cambria Math" charset="0"/>
                      </a:rPr>
                      <m:t>𝑠𝑎𝑙𝑎𝑟𝑦</m:t>
                    </m:r>
                    <m:r>
                      <a:rPr lang="en-US" b="0" i="1" smtClean="0">
                        <a:latin typeface="Cambria Math" charset="0"/>
                      </a:rPr>
                      <m:t> </m:t>
                    </m:r>
                    <m:r>
                      <a:rPr lang="en-US" b="0" i="1" smtClean="0">
                        <a:latin typeface="Cambria Math" charset="0"/>
                      </a:rPr>
                      <m:t>𝑝𝑎𝑖𝑑</m:t>
                    </m:r>
                    <m:r>
                      <a:rPr lang="en-US" b="0" i="1" smtClean="0">
                        <a:latin typeface="Cambria Math" charset="0"/>
                      </a:rPr>
                      <m:t> </m:t>
                    </m:r>
                    <m:r>
                      <a:rPr lang="en-US" b="0" i="1" smtClean="0">
                        <a:latin typeface="Cambria Math" charset="0"/>
                      </a:rPr>
                      <m:t>𝑓𝑜𝑟</m:t>
                    </m:r>
                    <m:r>
                      <a:rPr lang="en-US" b="0" i="1" smtClean="0">
                        <a:latin typeface="Cambria Math" charset="0"/>
                      </a:rPr>
                      <m:t> </m:t>
                    </m:r>
                    <m:r>
                      <a:rPr lang="en-US" b="0" i="1" smtClean="0">
                        <a:latin typeface="Cambria Math" charset="0"/>
                      </a:rPr>
                      <m:t>𝑓𝑖𝑟𝑠𝑡</m:t>
                    </m:r>
                    <m:r>
                      <a:rPr lang="en-US" b="0" i="1" smtClean="0">
                        <a:latin typeface="Cambria Math" charset="0"/>
                      </a:rPr>
                      <m:t> 3 </m:t>
                    </m:r>
                    <m:r>
                      <a:rPr lang="en-US" b="0" i="1" smtClean="0">
                        <a:latin typeface="Cambria Math" charset="0"/>
                      </a:rPr>
                      <m:t>𝑦𝑒𝑎𝑟𝑠</m:t>
                    </m:r>
                  </m:oMath>
                </a14:m>
                <a:endParaRPr lang="en-US" b="0" dirty="0" smtClean="0"/>
              </a:p>
              <a:p>
                <a:pPr algn="just"/>
                <a:r>
                  <a:rPr lang="en-US" dirty="0" smtClean="0"/>
                  <a:t>WM then estimated the average surplus value of a player as a function of its draft position</a:t>
                </a:r>
                <a:endParaRPr lang="en-US" b="0" dirty="0" smtClean="0"/>
              </a:p>
              <a:p>
                <a:pPr algn="just"/>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44" t="-2936" r="-1017"/>
                </a:stretch>
              </a:blipFill>
            </p:spPr>
            <p:txBody>
              <a:bodyPr/>
              <a:lstStyle/>
              <a:p>
                <a:r>
                  <a:rPr lang="en-US">
                    <a:noFill/>
                  </a:rPr>
                  <a:t> </a:t>
                </a:r>
              </a:p>
            </p:txBody>
          </p:sp>
        </mc:Fallback>
      </mc:AlternateContent>
    </p:spTree>
    <p:extLst>
      <p:ext uri="{BB962C8B-B14F-4D97-AF65-F5344CB8AC3E}">
        <p14:creationId xmlns:p14="http://schemas.microsoft.com/office/powerpoint/2010/main" val="2160707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NBA Draft</a:t>
            </a:r>
            <a:endParaRPr lang="en-US" dirty="0"/>
          </a:p>
        </p:txBody>
      </p:sp>
      <p:sp>
        <p:nvSpPr>
          <p:cNvPr id="3" name="Content Placeholder 2"/>
          <p:cNvSpPr>
            <a:spLocks noGrp="1"/>
          </p:cNvSpPr>
          <p:nvPr>
            <p:ph idx="1"/>
          </p:nvPr>
        </p:nvSpPr>
        <p:spPr>
          <a:xfrm>
            <a:off x="1295401" y="2556932"/>
            <a:ext cx="5732720" cy="3318936"/>
          </a:xfrm>
        </p:spPr>
        <p:txBody>
          <a:bodyPr>
            <a:normAutofit fontScale="92500" lnSpcReduction="20000"/>
          </a:bodyPr>
          <a:lstStyle/>
          <a:p>
            <a:pPr algn="just"/>
            <a:r>
              <a:rPr lang="en-US" dirty="0" smtClean="0"/>
              <a:t>Positions 6-10 are a little “pumped up” because of the phenomenal success of #10 picks: Paul Pierce, Jason Terry, Joe Johnson and Caron Butler</a:t>
            </a:r>
          </a:p>
          <a:p>
            <a:pPr algn="just"/>
            <a:r>
              <a:rPr lang="en-US" dirty="0" smtClean="0"/>
              <a:t>Breaking down by pre-entry experience</a:t>
            </a:r>
          </a:p>
          <a:p>
            <a:pPr lvl="1" algn="just"/>
            <a:r>
              <a:rPr lang="en-US" dirty="0" smtClean="0">
                <a:solidFill>
                  <a:schemeClr val="accent4"/>
                </a:solidFill>
              </a:rPr>
              <a:t>High school players</a:t>
            </a:r>
            <a:r>
              <a:rPr lang="en-US" dirty="0" smtClean="0"/>
              <a:t>: </a:t>
            </a:r>
            <a:r>
              <a:rPr lang="en-US" dirty="0" smtClean="0">
                <a:solidFill>
                  <a:srgbClr val="FF0000"/>
                </a:solidFill>
              </a:rPr>
              <a:t>overvalued </a:t>
            </a:r>
            <a:r>
              <a:rPr lang="en-US" dirty="0" smtClean="0"/>
              <a:t>by 31%</a:t>
            </a:r>
          </a:p>
          <a:p>
            <a:pPr lvl="1" algn="just"/>
            <a:r>
              <a:rPr lang="en-US" dirty="0" smtClean="0">
                <a:solidFill>
                  <a:schemeClr val="accent5"/>
                </a:solidFill>
              </a:rPr>
              <a:t>International/2 years college</a:t>
            </a:r>
            <a:r>
              <a:rPr lang="en-US" dirty="0" smtClean="0"/>
              <a:t>: </a:t>
            </a:r>
            <a:r>
              <a:rPr lang="en-US" dirty="0" smtClean="0">
                <a:solidFill>
                  <a:srgbClr val="00B050"/>
                </a:solidFill>
              </a:rPr>
              <a:t>correctly valued</a:t>
            </a:r>
          </a:p>
          <a:p>
            <a:pPr lvl="1" algn="just"/>
            <a:r>
              <a:rPr lang="en-US" dirty="0" smtClean="0">
                <a:solidFill>
                  <a:schemeClr val="accent2"/>
                </a:solidFill>
              </a:rPr>
              <a:t>3 years college</a:t>
            </a:r>
            <a:r>
              <a:rPr lang="en-US" dirty="0" smtClean="0"/>
              <a:t>: </a:t>
            </a:r>
            <a:r>
              <a:rPr lang="en-US" dirty="0" smtClean="0">
                <a:solidFill>
                  <a:srgbClr val="FF0000"/>
                </a:solidFill>
              </a:rPr>
              <a:t>undervalued</a:t>
            </a:r>
            <a:r>
              <a:rPr lang="en-US" dirty="0" smtClean="0"/>
              <a:t> by 8% </a:t>
            </a:r>
          </a:p>
          <a:p>
            <a:pPr lvl="1" algn="just"/>
            <a:r>
              <a:rPr lang="en-US" dirty="0" smtClean="0">
                <a:solidFill>
                  <a:srgbClr val="0070C0"/>
                </a:solidFill>
              </a:rPr>
              <a:t>4 years college</a:t>
            </a:r>
            <a:r>
              <a:rPr lang="en-US" dirty="0" smtClean="0"/>
              <a:t>: </a:t>
            </a:r>
            <a:r>
              <a:rPr lang="en-US" dirty="0" smtClean="0">
                <a:solidFill>
                  <a:srgbClr val="FF0000"/>
                </a:solidFill>
              </a:rPr>
              <a:t>undervalued</a:t>
            </a:r>
            <a:r>
              <a:rPr lang="en-US" dirty="0" smtClean="0"/>
              <a:t> by 13%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363" y="2556932"/>
            <a:ext cx="3869070" cy="3376800"/>
          </a:xfrm>
          <a:prstGeom prst="rect">
            <a:avLst/>
          </a:prstGeom>
        </p:spPr>
      </p:pic>
    </p:spTree>
    <p:extLst>
      <p:ext uri="{BB962C8B-B14F-4D97-AF65-F5344CB8AC3E}">
        <p14:creationId xmlns:p14="http://schemas.microsoft.com/office/powerpoint/2010/main" val="277058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player evaluation</a:t>
            </a:r>
            <a:endParaRPr lang="en-US" dirty="0"/>
          </a:p>
        </p:txBody>
      </p:sp>
      <p:sp>
        <p:nvSpPr>
          <p:cNvPr id="3" name="Content Placeholder 2"/>
          <p:cNvSpPr>
            <a:spLocks noGrp="1"/>
          </p:cNvSpPr>
          <p:nvPr>
            <p:ph idx="1"/>
          </p:nvPr>
        </p:nvSpPr>
        <p:spPr/>
        <p:txBody>
          <a:bodyPr/>
          <a:lstStyle/>
          <a:p>
            <a:r>
              <a:rPr lang="en-US" dirty="0" smtClean="0"/>
              <a:t>Your team has brought in practice a kicker for evaluation</a:t>
            </a:r>
          </a:p>
          <a:p>
            <a:r>
              <a:rPr lang="en-US" dirty="0" smtClean="0"/>
              <a:t>The special teams coach has him attempt 20 50-yard FGs</a:t>
            </a:r>
          </a:p>
          <a:p>
            <a:pPr lvl="1"/>
            <a:r>
              <a:rPr lang="en-US" dirty="0" smtClean="0"/>
              <a:t>He makes 16 of them </a:t>
            </a:r>
          </a:p>
          <a:p>
            <a:r>
              <a:rPr lang="en-US" dirty="0" smtClean="0"/>
              <a:t>What is his </a:t>
            </a:r>
            <a:r>
              <a:rPr lang="en-US" i="1" dirty="0" smtClean="0">
                <a:solidFill>
                  <a:srgbClr val="FF0000"/>
                </a:solidFill>
              </a:rPr>
              <a:t>true</a:t>
            </a:r>
            <a:r>
              <a:rPr lang="en-US" i="1" dirty="0" smtClean="0"/>
              <a:t> </a:t>
            </a:r>
            <a:r>
              <a:rPr lang="en-US" dirty="0" smtClean="0"/>
              <a:t>success rate </a:t>
            </a:r>
            <a:r>
              <a:rPr lang="el-GR" dirty="0" smtClean="0"/>
              <a:t>σ</a:t>
            </a:r>
            <a:r>
              <a:rPr lang="en-US" dirty="0" smtClean="0"/>
              <a:t> on 50-yard FGs ?</a:t>
            </a:r>
          </a:p>
          <a:p>
            <a:r>
              <a:rPr lang="en-US" dirty="0" smtClean="0"/>
              <a:t>He is an 80% kicker on 50-yard FGs, right?</a:t>
            </a:r>
          </a:p>
          <a:p>
            <a:pPr lvl="1"/>
            <a:r>
              <a:rPr lang="en-US" b="1" dirty="0" smtClean="0">
                <a:solidFill>
                  <a:srgbClr val="FF0000"/>
                </a:solidFill>
              </a:rPr>
              <a:t>NO</a:t>
            </a:r>
            <a:endParaRPr lang="en-US" b="1" dirty="0">
              <a:solidFill>
                <a:srgbClr val="FF0000"/>
              </a:solidFill>
            </a:endParaRPr>
          </a:p>
        </p:txBody>
      </p:sp>
    </p:spTree>
    <p:extLst>
      <p:ext uri="{BB962C8B-B14F-4D97-AF65-F5344CB8AC3E}">
        <p14:creationId xmlns:p14="http://schemas.microsoft.com/office/powerpoint/2010/main" val="897567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player evaluation</a:t>
            </a:r>
            <a:endParaRPr lang="en-US" dirty="0"/>
          </a:p>
        </p:txBody>
      </p:sp>
      <p:sp>
        <p:nvSpPr>
          <p:cNvPr id="3" name="Content Placeholder 2"/>
          <p:cNvSpPr>
            <a:spLocks noGrp="1"/>
          </p:cNvSpPr>
          <p:nvPr>
            <p:ph idx="1"/>
          </p:nvPr>
        </p:nvSpPr>
        <p:spPr/>
        <p:txBody>
          <a:bodyPr/>
          <a:lstStyle/>
          <a:p>
            <a:pPr algn="just"/>
            <a:r>
              <a:rPr lang="en-US" dirty="0" smtClean="0"/>
              <a:t>Before having the kicker shot any FGs we have a </a:t>
            </a:r>
            <a:r>
              <a:rPr lang="en-US" dirty="0" smtClean="0">
                <a:solidFill>
                  <a:schemeClr val="accent4"/>
                </a:solidFill>
              </a:rPr>
              <a:t>prior belief </a:t>
            </a:r>
            <a:r>
              <a:rPr lang="en-US" dirty="0" smtClean="0"/>
              <a:t>on his ability</a:t>
            </a:r>
          </a:p>
          <a:p>
            <a:pPr algn="just"/>
            <a:r>
              <a:rPr lang="en-US" dirty="0" smtClean="0"/>
              <a:t>This is the success rate of the NFL kickers collectively on 50-yard FGs</a:t>
            </a:r>
          </a:p>
          <a:p>
            <a:pPr algn="just"/>
            <a:r>
              <a:rPr lang="en-US" dirty="0" smtClean="0"/>
              <a:t>The average success rate is ~70%</a:t>
            </a:r>
          </a:p>
          <a:p>
            <a:pPr lvl="1" algn="just"/>
            <a:r>
              <a:rPr lang="en-US" dirty="0" smtClean="0"/>
              <a:t>Some kickers are exceptional (e.g., Tucker) and above average</a:t>
            </a:r>
          </a:p>
          <a:p>
            <a:pPr lvl="1" algn="just"/>
            <a:r>
              <a:rPr lang="en-US" dirty="0" smtClean="0"/>
              <a:t>Some kickers are bad in long FGs </a:t>
            </a:r>
          </a:p>
          <a:p>
            <a:pPr lvl="1" algn="just"/>
            <a:r>
              <a:rPr lang="en-US" dirty="0" smtClean="0"/>
              <a:t>Most of them are about average</a:t>
            </a:r>
            <a:endParaRPr lang="en-US" dirty="0"/>
          </a:p>
        </p:txBody>
      </p:sp>
      <p:grpSp>
        <p:nvGrpSpPr>
          <p:cNvPr id="6" name="Group 5"/>
          <p:cNvGrpSpPr/>
          <p:nvPr/>
        </p:nvGrpSpPr>
        <p:grpSpPr>
          <a:xfrm>
            <a:off x="8559209" y="4051004"/>
            <a:ext cx="2364676" cy="1435395"/>
            <a:chOff x="8559209" y="4051004"/>
            <a:chExt cx="2364676" cy="1435395"/>
          </a:xfrm>
        </p:grpSpPr>
        <p:sp>
          <p:nvSpPr>
            <p:cNvPr id="4" name="Right Brace 3"/>
            <p:cNvSpPr/>
            <p:nvPr/>
          </p:nvSpPr>
          <p:spPr>
            <a:xfrm>
              <a:off x="8559209" y="4051004"/>
              <a:ext cx="457200" cy="143539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flipH="1">
              <a:off x="9098273" y="4584035"/>
              <a:ext cx="1825612" cy="369332"/>
            </a:xfrm>
            <a:prstGeom prst="rect">
              <a:avLst/>
            </a:prstGeom>
            <a:noFill/>
          </p:spPr>
          <p:txBody>
            <a:bodyPr wrap="square" rtlCol="0">
              <a:spAutoFit/>
            </a:bodyPr>
            <a:lstStyle/>
            <a:p>
              <a:r>
                <a:rPr lang="en-US" b="1" dirty="0" smtClean="0">
                  <a:solidFill>
                    <a:schemeClr val="accent1"/>
                  </a:solidFill>
                </a:rPr>
                <a:t>Beta distributio</a:t>
              </a:r>
              <a:r>
                <a:rPr lang="en-US" b="1" dirty="0">
                  <a:solidFill>
                    <a:schemeClr val="accent1"/>
                  </a:solidFill>
                </a:rPr>
                <a:t>n</a:t>
              </a:r>
            </a:p>
          </p:txBody>
        </p:sp>
      </p:grpSp>
    </p:spTree>
    <p:extLst>
      <p:ext uri="{BB962C8B-B14F-4D97-AF65-F5344CB8AC3E}">
        <p14:creationId xmlns:p14="http://schemas.microsoft.com/office/powerpoint/2010/main" val="162264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Bayesian player evaluation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3795" y="2493668"/>
            <a:ext cx="4962205" cy="3721654"/>
          </a:xfrm>
        </p:spPr>
      </p:pic>
      <mc:AlternateContent xmlns:mc="http://schemas.openxmlformats.org/markup-compatibility/2006" xmlns:a14="http://schemas.microsoft.com/office/drawing/2010/main">
        <mc:Choice Requires="a14">
          <p:sp>
            <p:nvSpPr>
              <p:cNvPr id="6" name="TextBox 5"/>
              <p:cNvSpPr txBox="1"/>
              <p:nvPr/>
            </p:nvSpPr>
            <p:spPr>
              <a:xfrm>
                <a:off x="6283842" y="3280144"/>
                <a:ext cx="4053930" cy="1151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a:latin typeface="Cambria Math" charset="0"/>
                            </a:rPr>
                            <m:t>𝑓</m:t>
                          </m:r>
                        </m:e>
                        <m:sub>
                          <m:r>
                            <a:rPr lang="en-US" i="1">
                              <a:latin typeface="Cambria Math" charset="0"/>
                            </a:rPr>
                            <m:t>𝐵𝑒𝑡𝑎</m:t>
                          </m:r>
                        </m:sub>
                      </m:sSub>
                      <m:d>
                        <m:dPr>
                          <m:ctrlPr>
                            <a:rPr lang="en-US" i="1">
                              <a:latin typeface="Cambria Math" charset="0"/>
                            </a:rPr>
                          </m:ctrlPr>
                        </m:dPr>
                        <m:e>
                          <m:r>
                            <a:rPr lang="el-GR" i="1">
                              <a:latin typeface="Cambria Math" charset="0"/>
                            </a:rPr>
                            <m:t>𝜎</m:t>
                          </m:r>
                          <m:r>
                            <a:rPr lang="en-US" i="1">
                              <a:latin typeface="Cambria Math" charset="0"/>
                            </a:rPr>
                            <m:t>;</m:t>
                          </m:r>
                          <m:r>
                            <a:rPr lang="en-US" i="1">
                              <a:latin typeface="Cambria Math" charset="0"/>
                            </a:rPr>
                            <m:t>𝛼</m:t>
                          </m:r>
                          <m:r>
                            <a:rPr lang="en-US" i="1">
                              <a:latin typeface="Cambria Math" charset="0"/>
                            </a:rPr>
                            <m:t>,</m:t>
                          </m:r>
                          <m:r>
                            <a:rPr lang="en-US" i="1">
                              <a:latin typeface="Cambria Math" charset="0"/>
                            </a:rPr>
                            <m:t>𝛽</m:t>
                          </m:r>
                        </m:e>
                      </m:d>
                      <m:r>
                        <a:rPr lang="en-US" i="1">
                          <a:latin typeface="Cambria Math" charset="0"/>
                        </a:rPr>
                        <m:t>=</m:t>
                      </m:r>
                      <m:f>
                        <m:fPr>
                          <m:ctrlPr>
                            <a:rPr lang="en-US" i="1">
                              <a:latin typeface="Cambria Math" charset="0"/>
                            </a:rPr>
                          </m:ctrlPr>
                        </m:fPr>
                        <m:num>
                          <m:r>
                            <a:rPr lang="en-US" i="1">
                              <a:latin typeface="Cambria Math" charset="0"/>
                            </a:rPr>
                            <m:t>1</m:t>
                          </m:r>
                        </m:num>
                        <m:den>
                          <m:r>
                            <a:rPr lang="en-US" i="1">
                              <a:latin typeface="Cambria Math" charset="0"/>
                            </a:rPr>
                            <m:t>𝐵</m:t>
                          </m:r>
                          <m:d>
                            <m:dPr>
                              <m:ctrlPr>
                                <a:rPr lang="en-US" i="1">
                                  <a:latin typeface="Cambria Math" charset="0"/>
                                </a:rPr>
                              </m:ctrlPr>
                            </m:dPr>
                            <m:e>
                              <m:r>
                                <a:rPr lang="el-GR" i="1">
                                  <a:latin typeface="Cambria Math" charset="0"/>
                                </a:rPr>
                                <m:t>𝛼</m:t>
                              </m:r>
                              <m:r>
                                <a:rPr lang="en-US" i="1">
                                  <a:latin typeface="Cambria Math" charset="0"/>
                                </a:rPr>
                                <m:t>,</m:t>
                              </m:r>
                              <m:r>
                                <a:rPr lang="el-GR" i="1">
                                  <a:latin typeface="Cambria Math" charset="0"/>
                                </a:rPr>
                                <m:t>𝛽</m:t>
                              </m:r>
                            </m:e>
                          </m:d>
                        </m:den>
                      </m:f>
                      <m:sSup>
                        <m:sSupPr>
                          <m:ctrlPr>
                            <a:rPr lang="en-US" i="1">
                              <a:latin typeface="Cambria Math" charset="0"/>
                            </a:rPr>
                          </m:ctrlPr>
                        </m:sSupPr>
                        <m:e>
                          <m:r>
                            <a:rPr lang="en-US" i="1">
                              <a:latin typeface="Cambria Math" charset="0"/>
                            </a:rPr>
                            <m:t>𝜎</m:t>
                          </m:r>
                        </m:e>
                        <m:sup>
                          <m:r>
                            <a:rPr lang="el-GR" i="1">
                              <a:latin typeface="Cambria Math" charset="0"/>
                            </a:rPr>
                            <m:t>𝛼</m:t>
                          </m:r>
                          <m:r>
                            <a:rPr lang="en-US" i="1">
                              <a:latin typeface="Cambria Math" charset="0"/>
                            </a:rPr>
                            <m:t>−1</m:t>
                          </m:r>
                        </m:sup>
                      </m:sSup>
                      <m:sSup>
                        <m:sSupPr>
                          <m:ctrlPr>
                            <a:rPr lang="en-US" i="1">
                              <a:latin typeface="Cambria Math" charset="0"/>
                            </a:rPr>
                          </m:ctrlPr>
                        </m:sSupPr>
                        <m:e>
                          <m:d>
                            <m:dPr>
                              <m:ctrlPr>
                                <a:rPr lang="en-US" i="1">
                                  <a:latin typeface="Cambria Math" charset="0"/>
                                </a:rPr>
                              </m:ctrlPr>
                            </m:dPr>
                            <m:e>
                              <m:r>
                                <a:rPr lang="en-US" i="1">
                                  <a:latin typeface="Cambria Math" charset="0"/>
                                </a:rPr>
                                <m:t>1−</m:t>
                              </m:r>
                              <m:r>
                                <a:rPr lang="en-US" i="1">
                                  <a:latin typeface="Cambria Math" charset="0"/>
                                </a:rPr>
                                <m:t>𝜎</m:t>
                              </m:r>
                            </m:e>
                          </m:d>
                        </m:e>
                        <m:sup>
                          <m:r>
                            <a:rPr lang="el-GR" i="1">
                              <a:latin typeface="Cambria Math" charset="0"/>
                            </a:rPr>
                            <m:t>𝛽</m:t>
                          </m:r>
                          <m:r>
                            <a:rPr lang="en-US" i="1">
                              <a:latin typeface="Cambria Math" charset="0"/>
                            </a:rPr>
                            <m:t>−1</m:t>
                          </m:r>
                        </m:sup>
                      </m:sSup>
                      <m:r>
                        <a:rPr lang="en-US" i="1">
                          <a:latin typeface="Cambria Math" charset="0"/>
                        </a:rPr>
                        <m:t>, </m:t>
                      </m:r>
                    </m:oMath>
                  </m:oMathPara>
                </a14:m>
                <a:endParaRPr lang="en-US" i="1" dirty="0" smtClean="0"/>
              </a:p>
              <a:p>
                <a:pPr/>
                <a14:m>
                  <m:oMathPara xmlns:m="http://schemas.openxmlformats.org/officeDocument/2006/math">
                    <m:oMathParaPr>
                      <m:jc m:val="centerGroup"/>
                    </m:oMathParaPr>
                    <m:oMath xmlns:m="http://schemas.openxmlformats.org/officeDocument/2006/math">
                      <m:r>
                        <a:rPr lang="en-US" i="1">
                          <a:latin typeface="Cambria Math" charset="0"/>
                        </a:rPr>
                        <m:t>𝐵</m:t>
                      </m:r>
                      <m:d>
                        <m:dPr>
                          <m:ctrlPr>
                            <a:rPr lang="en-US" i="1">
                              <a:latin typeface="Cambria Math" charset="0"/>
                            </a:rPr>
                          </m:ctrlPr>
                        </m:dPr>
                        <m:e>
                          <m:r>
                            <a:rPr lang="el-GR" i="1">
                              <a:latin typeface="Cambria Math" charset="0"/>
                            </a:rPr>
                            <m:t>𝛼</m:t>
                          </m:r>
                          <m:r>
                            <a:rPr lang="en-US" i="1">
                              <a:latin typeface="Cambria Math" charset="0"/>
                            </a:rPr>
                            <m:t>,</m:t>
                          </m:r>
                          <m:r>
                            <a:rPr lang="el-GR" i="1">
                              <a:latin typeface="Cambria Math" charset="0"/>
                            </a:rPr>
                            <m:t>𝛽</m:t>
                          </m:r>
                        </m:e>
                      </m:d>
                      <m:r>
                        <a:rPr lang="en-US" i="1">
                          <a:latin typeface="Cambria Math" charset="0"/>
                        </a:rPr>
                        <m:t>=</m:t>
                      </m:r>
                      <m:f>
                        <m:fPr>
                          <m:ctrlPr>
                            <a:rPr lang="en-US" i="1">
                              <a:latin typeface="Cambria Math" charset="0"/>
                            </a:rPr>
                          </m:ctrlPr>
                        </m:fPr>
                        <m:num>
                          <m:d>
                            <m:dPr>
                              <m:ctrlPr>
                                <a:rPr lang="en-US" i="1">
                                  <a:latin typeface="Cambria Math" charset="0"/>
                                </a:rPr>
                              </m:ctrlPr>
                            </m:dPr>
                            <m:e>
                              <m:r>
                                <a:rPr lang="en-US" i="1">
                                  <a:latin typeface="Cambria Math" charset="0"/>
                                </a:rPr>
                                <m:t>𝛼</m:t>
                              </m:r>
                              <m:r>
                                <a:rPr lang="en-US" i="1">
                                  <a:latin typeface="Cambria Math" charset="0"/>
                                </a:rPr>
                                <m:t>−1</m:t>
                              </m:r>
                            </m:e>
                          </m:d>
                          <m:r>
                            <a:rPr lang="en-US" i="1">
                              <a:latin typeface="Cambria Math" charset="0"/>
                            </a:rPr>
                            <m:t>!</m:t>
                          </m:r>
                          <m:d>
                            <m:dPr>
                              <m:ctrlPr>
                                <a:rPr lang="en-US" i="1">
                                  <a:latin typeface="Cambria Math" charset="0"/>
                                </a:rPr>
                              </m:ctrlPr>
                            </m:dPr>
                            <m:e>
                              <m:r>
                                <a:rPr lang="en-US" i="1">
                                  <a:latin typeface="Cambria Math" charset="0"/>
                                </a:rPr>
                                <m:t>𝛽</m:t>
                              </m:r>
                              <m:r>
                                <a:rPr lang="en-US" i="1">
                                  <a:latin typeface="Cambria Math" charset="0"/>
                                </a:rPr>
                                <m:t>−1</m:t>
                              </m:r>
                            </m:e>
                          </m:d>
                          <m:r>
                            <a:rPr lang="en-US" i="1">
                              <a:latin typeface="Cambria Math" charset="0"/>
                            </a:rPr>
                            <m:t>!</m:t>
                          </m:r>
                        </m:num>
                        <m:den>
                          <m:d>
                            <m:dPr>
                              <m:ctrlPr>
                                <a:rPr lang="en-US" i="1">
                                  <a:latin typeface="Cambria Math" charset="0"/>
                                </a:rPr>
                              </m:ctrlPr>
                            </m:dPr>
                            <m:e>
                              <m:r>
                                <a:rPr lang="en-US" i="1">
                                  <a:latin typeface="Cambria Math" charset="0"/>
                                </a:rPr>
                                <m:t>𝛼</m:t>
                              </m:r>
                              <m:r>
                                <a:rPr lang="en-US" i="1">
                                  <a:latin typeface="Cambria Math" charset="0"/>
                                </a:rPr>
                                <m:t>+</m:t>
                              </m:r>
                              <m:r>
                                <a:rPr lang="en-US" i="1">
                                  <a:latin typeface="Cambria Math" charset="0"/>
                                </a:rPr>
                                <m:t>𝛽</m:t>
                              </m:r>
                              <m:r>
                                <a:rPr lang="en-US" i="1">
                                  <a:latin typeface="Cambria Math" charset="0"/>
                                </a:rPr>
                                <m:t>−1</m:t>
                              </m:r>
                            </m:e>
                          </m:d>
                          <m:r>
                            <a:rPr lang="en-US" i="1">
                              <a:latin typeface="Cambria Math" charset="0"/>
                            </a:rPr>
                            <m:t>!</m:t>
                          </m:r>
                        </m:den>
                      </m:f>
                      <m:r>
                        <a:rPr lang="en-US" i="1">
                          <a:latin typeface="Cambria Math" charset="0"/>
                        </a:rPr>
                        <m:t> , 0≤</m:t>
                      </m:r>
                      <m:r>
                        <a:rPr lang="el-GR" i="1">
                          <a:latin typeface="Cambria Math" charset="0"/>
                        </a:rPr>
                        <m:t>𝜎</m:t>
                      </m:r>
                      <m:r>
                        <a:rPr lang="en-US" i="1">
                          <a:latin typeface="Cambria Math" charset="0"/>
                        </a:rPr>
                        <m:t>≤1</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6283842" y="3280144"/>
                <a:ext cx="4053930" cy="1151277"/>
              </a:xfrm>
              <a:prstGeom prst="rect">
                <a:avLst/>
              </a:prstGeom>
              <a:blipFill rotWithShape="0">
                <a:blip r:embed="rId3"/>
                <a:stretch>
                  <a:fillRect/>
                </a:stretch>
              </a:blipFill>
            </p:spPr>
            <p:txBody>
              <a:bodyPr/>
              <a:lstStyle/>
              <a:p>
                <a:r>
                  <a:rPr lang="en-US">
                    <a:noFill/>
                  </a:rPr>
                  <a:t> </a:t>
                </a:r>
              </a:p>
            </p:txBody>
          </p:sp>
        </mc:Fallback>
      </mc:AlternateContent>
      <p:sp>
        <p:nvSpPr>
          <p:cNvPr id="7" name="TextBox 6"/>
          <p:cNvSpPr txBox="1"/>
          <p:nvPr/>
        </p:nvSpPr>
        <p:spPr>
          <a:xfrm>
            <a:off x="7788067" y="4678325"/>
            <a:ext cx="1045479" cy="369332"/>
          </a:xfrm>
          <a:prstGeom prst="rect">
            <a:avLst/>
          </a:prstGeom>
          <a:noFill/>
        </p:spPr>
        <p:txBody>
          <a:bodyPr wrap="none" rtlCol="0">
            <a:spAutoFit/>
          </a:bodyPr>
          <a:lstStyle/>
          <a:p>
            <a:r>
              <a:rPr lang="el-GR" smtClean="0"/>
              <a:t>α=5, β=2</a:t>
            </a:r>
            <a:endParaRPr lang="en-US" dirty="0"/>
          </a:p>
        </p:txBody>
      </p:sp>
    </p:spTree>
    <p:extLst>
      <p:ext uri="{BB962C8B-B14F-4D97-AF65-F5344CB8AC3E}">
        <p14:creationId xmlns:p14="http://schemas.microsoft.com/office/powerpoint/2010/main" val="1802230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Bayesian player evaluation</a:t>
            </a:r>
          </a:p>
        </p:txBody>
      </p:sp>
      <p:sp>
        <p:nvSpPr>
          <p:cNvPr id="3" name="Content Placeholder 2"/>
          <p:cNvSpPr>
            <a:spLocks noGrp="1"/>
          </p:cNvSpPr>
          <p:nvPr>
            <p:ph idx="1"/>
          </p:nvPr>
        </p:nvSpPr>
        <p:spPr/>
        <p:txBody>
          <a:bodyPr/>
          <a:lstStyle/>
          <a:p>
            <a:pPr algn="just"/>
            <a:r>
              <a:rPr lang="en-US" dirty="0" smtClean="0"/>
              <a:t>Next we need to calculate the likelihood of observing the data we have observed given the success rate </a:t>
            </a:r>
            <a:r>
              <a:rPr lang="el-GR" dirty="0" smtClean="0"/>
              <a:t>σ</a:t>
            </a:r>
            <a:endParaRPr lang="en-US" dirty="0" smtClean="0"/>
          </a:p>
          <a:p>
            <a:pPr algn="just"/>
            <a:r>
              <a:rPr lang="en-US" dirty="0" smtClean="0"/>
              <a:t>The likelihood function for our example is simply a binomial with a success probability </a:t>
            </a:r>
            <a:r>
              <a:rPr lang="el-GR" dirty="0" smtClean="0"/>
              <a:t>σ</a:t>
            </a:r>
            <a:r>
              <a:rPr lang="en-US" dirty="0" smtClean="0"/>
              <a:t>:</a:t>
            </a:r>
          </a:p>
          <a:p>
            <a:pPr algn="just"/>
            <a:endParaRPr lang="en-US" dirty="0"/>
          </a:p>
          <a:p>
            <a:pPr algn="just"/>
            <a:r>
              <a:rPr lang="en-US" dirty="0" smtClean="0"/>
              <a:t>Finally, the total probability is: </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3893955" y="4066953"/>
                <a:ext cx="4042582" cy="461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charset="0"/>
                        </a:rPr>
                        <m:t>f</m:t>
                      </m:r>
                      <m:d>
                        <m:dPr>
                          <m:ctrlPr>
                            <a:rPr lang="en-US" i="1">
                              <a:latin typeface="Cambria Math" charset="0"/>
                            </a:rPr>
                          </m:ctrlPr>
                        </m:dPr>
                        <m:e>
                          <m:r>
                            <a:rPr lang="en-US" i="1">
                              <a:latin typeface="Cambria Math" charset="0"/>
                            </a:rPr>
                            <m:t>"16−</m:t>
                          </m:r>
                          <m:r>
                            <a:rPr lang="en-US" i="1">
                              <a:latin typeface="Cambria Math" charset="0"/>
                            </a:rPr>
                            <m:t>𝑜𝑓</m:t>
                          </m:r>
                          <m:r>
                            <a:rPr lang="en-US" i="1">
                              <a:latin typeface="Cambria Math" charset="0"/>
                            </a:rPr>
                            <m:t>−20"</m:t>
                          </m:r>
                        </m:e>
                        <m:e>
                          <m:r>
                            <a:rPr lang="el-GR" i="1">
                              <a:latin typeface="Cambria Math" charset="0"/>
                            </a:rPr>
                            <m:t>𝜎</m:t>
                          </m:r>
                        </m:e>
                      </m:d>
                      <m:r>
                        <a:rPr lang="en-US">
                          <a:latin typeface="Cambria Math" charset="0"/>
                        </a:rPr>
                        <m:t>=</m:t>
                      </m:r>
                      <m:d>
                        <m:dPr>
                          <m:ctrlPr>
                            <a:rPr lang="en-US" i="1">
                              <a:latin typeface="Cambria Math" charset="0"/>
                            </a:rPr>
                          </m:ctrlPr>
                        </m:dPr>
                        <m:e>
                          <m:m>
                            <m:mPr>
                              <m:mcs>
                                <m:mc>
                                  <m:mcPr>
                                    <m:count m:val="1"/>
                                    <m:mcJc m:val="center"/>
                                  </m:mcPr>
                                </m:mc>
                              </m:mcs>
                              <m:ctrlPr>
                                <a:rPr lang="en-US" i="1">
                                  <a:latin typeface="Cambria Math" charset="0"/>
                                </a:rPr>
                              </m:ctrlPr>
                            </m:mPr>
                            <m:mr>
                              <m:e>
                                <m:r>
                                  <a:rPr lang="en-US">
                                    <a:latin typeface="Cambria Math" charset="0"/>
                                  </a:rPr>
                                  <m:t>20</m:t>
                                </m:r>
                              </m:e>
                            </m:mr>
                            <m:mr>
                              <m:e>
                                <m:r>
                                  <a:rPr lang="en-US" i="1">
                                    <a:latin typeface="Cambria Math" charset="0"/>
                                  </a:rPr>
                                  <m:t>16</m:t>
                                </m:r>
                              </m:e>
                            </m:mr>
                          </m:m>
                        </m:e>
                      </m:d>
                      <m:sSup>
                        <m:sSupPr>
                          <m:ctrlPr>
                            <a:rPr lang="en-US" i="1">
                              <a:latin typeface="Cambria Math" charset="0"/>
                            </a:rPr>
                          </m:ctrlPr>
                        </m:sSupPr>
                        <m:e>
                          <m:r>
                            <a:rPr lang="el-GR" i="1">
                              <a:latin typeface="Cambria Math" charset="0"/>
                            </a:rPr>
                            <m:t>𝜎</m:t>
                          </m:r>
                        </m:e>
                        <m:sup>
                          <m:r>
                            <a:rPr lang="en-US" i="1">
                              <a:latin typeface="Cambria Math" charset="0"/>
                            </a:rPr>
                            <m:t>16</m:t>
                          </m:r>
                        </m:sup>
                      </m:sSup>
                      <m:r>
                        <a:rPr lang="en-US" i="1">
                          <a:latin typeface="Cambria Math" charset="0"/>
                        </a:rPr>
                        <m:t>(1−</m:t>
                      </m:r>
                      <m:r>
                        <a:rPr lang="el-GR" i="1">
                          <a:latin typeface="Cambria Math" charset="0"/>
                        </a:rPr>
                        <m:t>𝜎</m:t>
                      </m:r>
                      <m:sSup>
                        <m:sSupPr>
                          <m:ctrlPr>
                            <a:rPr lang="en-US" i="1">
                              <a:latin typeface="Cambria Math" charset="0"/>
                            </a:rPr>
                          </m:ctrlPr>
                        </m:sSupPr>
                        <m:e>
                          <m:r>
                            <a:rPr lang="en-US" i="1">
                              <a:latin typeface="Cambria Math" charset="0"/>
                            </a:rPr>
                            <m:t>)</m:t>
                          </m:r>
                        </m:e>
                        <m:sup>
                          <m:r>
                            <a:rPr lang="en-US" i="1">
                              <a:latin typeface="Cambria Math" charset="0"/>
                            </a:rPr>
                            <m:t>4</m:t>
                          </m:r>
                        </m:sup>
                      </m:sSup>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3893955" y="4066953"/>
                <a:ext cx="4042582" cy="461921"/>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892055" y="5422634"/>
                <a:ext cx="6849376" cy="9064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𝑓</m:t>
                      </m:r>
                      <m:d>
                        <m:dPr>
                          <m:ctrlPr>
                            <a:rPr lang="en-US" i="1">
                              <a:latin typeface="Cambria Math" charset="0"/>
                            </a:rPr>
                          </m:ctrlPr>
                        </m:dPr>
                        <m:e>
                          <m:r>
                            <a:rPr lang="en-US" i="1">
                              <a:latin typeface="Cambria Math" charset="0"/>
                            </a:rPr>
                            <m:t>"16−</m:t>
                          </m:r>
                          <m:r>
                            <a:rPr lang="en-US" i="1">
                              <a:latin typeface="Cambria Math" charset="0"/>
                            </a:rPr>
                            <m:t>𝑜𝑓</m:t>
                          </m:r>
                          <m:r>
                            <a:rPr lang="en-US" i="1">
                              <a:latin typeface="Cambria Math" charset="0"/>
                            </a:rPr>
                            <m:t>−20"</m:t>
                          </m:r>
                        </m:e>
                      </m:d>
                      <m:r>
                        <a:rPr lang="en-US" i="1">
                          <a:latin typeface="Cambria Math" charset="0"/>
                        </a:rPr>
                        <m:t>=</m:t>
                      </m:r>
                      <m:nary>
                        <m:naryPr>
                          <m:limLoc m:val="subSup"/>
                          <m:ctrlPr>
                            <a:rPr lang="en-US" i="1">
                              <a:latin typeface="Cambria Math" charset="0"/>
                            </a:rPr>
                          </m:ctrlPr>
                        </m:naryPr>
                        <m:sub>
                          <m:r>
                            <a:rPr lang="en-US" i="1">
                              <a:latin typeface="Cambria Math" charset="0"/>
                            </a:rPr>
                            <m:t>0</m:t>
                          </m:r>
                        </m:sub>
                        <m:sup>
                          <m:r>
                            <a:rPr lang="en-US" i="1">
                              <a:latin typeface="Cambria Math" charset="0"/>
                            </a:rPr>
                            <m:t>1</m:t>
                          </m:r>
                        </m:sup>
                        <m:e>
                          <m:sSup>
                            <m:sSupPr>
                              <m:ctrlPr>
                                <a:rPr lang="en-US" i="1">
                                  <a:latin typeface="Cambria Math" charset="0"/>
                                </a:rPr>
                              </m:ctrlPr>
                            </m:sSupPr>
                            <m:e>
                              <m:d>
                                <m:dPr>
                                  <m:ctrlPr>
                                    <a:rPr lang="en-US" i="1">
                                      <a:latin typeface="Cambria Math" charset="0"/>
                                    </a:rPr>
                                  </m:ctrlPr>
                                </m:dPr>
                                <m:e>
                                  <m:m>
                                    <m:mPr>
                                      <m:mcs>
                                        <m:mc>
                                          <m:mcPr>
                                            <m:count m:val="1"/>
                                            <m:mcJc m:val="center"/>
                                          </m:mcPr>
                                        </m:mc>
                                      </m:mcs>
                                      <m:ctrlPr>
                                        <a:rPr lang="en-US" i="1">
                                          <a:latin typeface="Cambria Math" charset="0"/>
                                        </a:rPr>
                                      </m:ctrlPr>
                                    </m:mPr>
                                    <m:mr>
                                      <m:e>
                                        <m:r>
                                          <a:rPr lang="en-US">
                                            <a:latin typeface="Cambria Math" charset="0"/>
                                          </a:rPr>
                                          <m:t>20</m:t>
                                        </m:r>
                                      </m:e>
                                    </m:mr>
                                    <m:mr>
                                      <m:e>
                                        <m:r>
                                          <a:rPr lang="en-US" i="1">
                                            <a:latin typeface="Cambria Math" charset="0"/>
                                          </a:rPr>
                                          <m:t>16</m:t>
                                        </m:r>
                                      </m:e>
                                    </m:mr>
                                  </m:m>
                                </m:e>
                              </m:d>
                              <m:r>
                                <a:rPr lang="el-GR" i="1">
                                  <a:latin typeface="Cambria Math" charset="0"/>
                                </a:rPr>
                                <m:t>𝜎</m:t>
                              </m:r>
                            </m:e>
                            <m:sup>
                              <m:r>
                                <a:rPr lang="en-US" i="1">
                                  <a:latin typeface="Cambria Math" charset="0"/>
                                </a:rPr>
                                <m:t>16</m:t>
                              </m:r>
                            </m:sup>
                          </m:sSup>
                          <m:r>
                            <a:rPr lang="en-US" i="1">
                              <a:latin typeface="Cambria Math" charset="0"/>
                            </a:rPr>
                            <m:t>(1−</m:t>
                          </m:r>
                          <m:r>
                            <a:rPr lang="el-GR" i="1">
                              <a:latin typeface="Cambria Math" charset="0"/>
                            </a:rPr>
                            <m:t>𝜎</m:t>
                          </m:r>
                          <m:sSup>
                            <m:sSupPr>
                              <m:ctrlPr>
                                <a:rPr lang="en-US" i="1">
                                  <a:latin typeface="Cambria Math" charset="0"/>
                                </a:rPr>
                              </m:ctrlPr>
                            </m:sSupPr>
                            <m:e>
                              <m:r>
                                <a:rPr lang="en-US" i="1">
                                  <a:latin typeface="Cambria Math" charset="0"/>
                                </a:rPr>
                                <m:t>)</m:t>
                              </m:r>
                            </m:e>
                            <m:sup>
                              <m:r>
                                <a:rPr lang="en-US" i="1">
                                  <a:latin typeface="Cambria Math" charset="0"/>
                                </a:rPr>
                                <m:t>4</m:t>
                              </m:r>
                            </m:sup>
                          </m:sSup>
                          <m:f>
                            <m:fPr>
                              <m:ctrlPr>
                                <a:rPr lang="en-US" i="1">
                                  <a:latin typeface="Cambria Math" charset="0"/>
                                </a:rPr>
                              </m:ctrlPr>
                            </m:fPr>
                            <m:num>
                              <m:r>
                                <a:rPr lang="en-US" i="1">
                                  <a:latin typeface="Cambria Math" charset="0"/>
                                </a:rPr>
                                <m:t>1</m:t>
                              </m:r>
                            </m:num>
                            <m:den>
                              <m:r>
                                <a:rPr lang="en-US" i="1">
                                  <a:latin typeface="Cambria Math" charset="0"/>
                                </a:rPr>
                                <m:t>𝐵</m:t>
                              </m:r>
                              <m:d>
                                <m:dPr>
                                  <m:ctrlPr>
                                    <a:rPr lang="en-US" i="1">
                                      <a:latin typeface="Cambria Math" charset="0"/>
                                    </a:rPr>
                                  </m:ctrlPr>
                                </m:dPr>
                                <m:e>
                                  <m:r>
                                    <a:rPr lang="el-GR" i="1">
                                      <a:latin typeface="Cambria Math" charset="0"/>
                                    </a:rPr>
                                    <m:t>𝛼</m:t>
                                  </m:r>
                                  <m:r>
                                    <a:rPr lang="en-US" i="1">
                                      <a:latin typeface="Cambria Math" charset="0"/>
                                    </a:rPr>
                                    <m:t>,</m:t>
                                  </m:r>
                                  <m:r>
                                    <a:rPr lang="el-GR" i="1">
                                      <a:latin typeface="Cambria Math" charset="0"/>
                                    </a:rPr>
                                    <m:t>𝛽</m:t>
                                  </m:r>
                                </m:e>
                              </m:d>
                            </m:den>
                          </m:f>
                          <m:sSup>
                            <m:sSupPr>
                              <m:ctrlPr>
                                <a:rPr lang="en-US" i="1">
                                  <a:latin typeface="Cambria Math" charset="0"/>
                                </a:rPr>
                              </m:ctrlPr>
                            </m:sSupPr>
                            <m:e>
                              <m:r>
                                <a:rPr lang="en-US" i="1">
                                  <a:latin typeface="Cambria Math" charset="0"/>
                                </a:rPr>
                                <m:t>𝜎</m:t>
                              </m:r>
                            </m:e>
                            <m:sup>
                              <m:r>
                                <a:rPr lang="el-GR" i="1">
                                  <a:latin typeface="Cambria Math" charset="0"/>
                                </a:rPr>
                                <m:t>𝛼</m:t>
                              </m:r>
                              <m:r>
                                <a:rPr lang="en-US" i="1">
                                  <a:latin typeface="Cambria Math" charset="0"/>
                                </a:rPr>
                                <m:t>−1</m:t>
                              </m:r>
                            </m:sup>
                          </m:sSup>
                          <m:sSup>
                            <m:sSupPr>
                              <m:ctrlPr>
                                <a:rPr lang="en-US" i="1">
                                  <a:latin typeface="Cambria Math" charset="0"/>
                                </a:rPr>
                              </m:ctrlPr>
                            </m:sSupPr>
                            <m:e>
                              <m:d>
                                <m:dPr>
                                  <m:ctrlPr>
                                    <a:rPr lang="en-US" i="1">
                                      <a:latin typeface="Cambria Math" charset="0"/>
                                    </a:rPr>
                                  </m:ctrlPr>
                                </m:dPr>
                                <m:e>
                                  <m:r>
                                    <a:rPr lang="en-US" i="1">
                                      <a:latin typeface="Cambria Math" charset="0"/>
                                    </a:rPr>
                                    <m:t>1−</m:t>
                                  </m:r>
                                  <m:r>
                                    <a:rPr lang="en-US" i="1">
                                      <a:latin typeface="Cambria Math" charset="0"/>
                                    </a:rPr>
                                    <m:t>𝜎</m:t>
                                  </m:r>
                                </m:e>
                              </m:d>
                            </m:e>
                            <m:sup>
                              <m:r>
                                <a:rPr lang="el-GR" i="1">
                                  <a:latin typeface="Cambria Math" charset="0"/>
                                </a:rPr>
                                <m:t>𝛽</m:t>
                              </m:r>
                              <m:r>
                                <a:rPr lang="en-US" i="1">
                                  <a:latin typeface="Cambria Math" charset="0"/>
                                </a:rPr>
                                <m:t>−1</m:t>
                              </m:r>
                            </m:sup>
                          </m:sSup>
                          <m:r>
                            <a:rPr lang="en-US" i="1">
                              <a:latin typeface="Cambria Math" charset="0"/>
                            </a:rPr>
                            <m:t>𝑑</m:t>
                          </m:r>
                          <m:r>
                            <a:rPr lang="en-US" i="1">
                              <a:latin typeface="Cambria Math" charset="0"/>
                            </a:rPr>
                            <m:t>𝜎</m:t>
                          </m:r>
                        </m:e>
                      </m:nary>
                    </m:oMath>
                  </m:oMathPara>
                </a14:m>
                <a:endParaRPr lang="en-US" dirty="0"/>
              </a:p>
              <a:p>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892055" y="5422634"/>
                <a:ext cx="6849376" cy="906467"/>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39996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player evaluation</a:t>
            </a:r>
            <a:endParaRPr lang="en-US" dirty="0"/>
          </a:p>
        </p:txBody>
      </p:sp>
      <p:sp>
        <p:nvSpPr>
          <p:cNvPr id="3" name="Content Placeholder 2"/>
          <p:cNvSpPr>
            <a:spLocks noGrp="1"/>
          </p:cNvSpPr>
          <p:nvPr>
            <p:ph idx="1"/>
          </p:nvPr>
        </p:nvSpPr>
        <p:spPr>
          <a:xfrm>
            <a:off x="1295401" y="2556932"/>
            <a:ext cx="5243622" cy="3318936"/>
          </a:xfrm>
        </p:spPr>
        <p:txBody>
          <a:bodyPr>
            <a:normAutofit/>
          </a:bodyPr>
          <a:lstStyle/>
          <a:p>
            <a:pPr algn="just"/>
            <a:r>
              <a:rPr lang="en-US" dirty="0" smtClean="0"/>
              <a:t>The posterior distribution is still a Beta distribution (with different parameters)</a:t>
            </a:r>
          </a:p>
          <a:p>
            <a:pPr algn="just"/>
            <a:r>
              <a:rPr lang="en-US" dirty="0" smtClean="0"/>
              <a:t>Using this posterior distribution the probability that the kicker is an 80% success rate or better at 50-yard FGs is:</a:t>
            </a:r>
            <a:endParaRPr lang="el-GR" dirty="0" smtClean="0"/>
          </a:p>
          <a:p>
            <a:pPr algn="just"/>
            <a:endParaRPr lang="el-G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023" y="2556932"/>
            <a:ext cx="4820357" cy="3615268"/>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197589" y="4879193"/>
                <a:ext cx="5439246" cy="468077"/>
              </a:xfrm>
              <a:prstGeom prst="rect">
                <a:avLst/>
              </a:prstGeom>
            </p:spPr>
            <p:txBody>
              <a:bodyPr wrap="none">
                <a:spAutoFit/>
              </a:bodyPr>
              <a:lstStyle/>
              <a:p>
                <a:pPr algn="just"/>
                <a14:m>
                  <m:oMath xmlns:m="http://schemas.openxmlformats.org/officeDocument/2006/math">
                    <m:func>
                      <m:funcPr>
                        <m:ctrlPr>
                          <a:rPr lang="en-US" i="1">
                            <a:latin typeface="Cambria Math" charset="0"/>
                          </a:rPr>
                        </m:ctrlPr>
                      </m:funcPr>
                      <m:fName>
                        <m:r>
                          <m:rPr>
                            <m:sty m:val="p"/>
                          </m:rPr>
                          <a:rPr lang="en-US">
                            <a:latin typeface="Cambria Math" charset="0"/>
                          </a:rPr>
                          <m:t>Pr</m:t>
                        </m:r>
                      </m:fName>
                      <m:e>
                        <m:d>
                          <m:dPr>
                            <m:begChr m:val="["/>
                            <m:endChr m:val="]"/>
                            <m:ctrlPr>
                              <a:rPr lang="en-US" i="1">
                                <a:latin typeface="Cambria Math" charset="0"/>
                              </a:rPr>
                            </m:ctrlPr>
                          </m:dPr>
                          <m:e>
                            <m:r>
                              <a:rPr lang="en-US" i="1">
                                <a:latin typeface="Cambria Math" charset="0"/>
                              </a:rPr>
                              <m:t>𝑘𝑖𝑐𝑘𝑒𝑟</m:t>
                            </m:r>
                            <m:r>
                              <a:rPr lang="en-US" i="1">
                                <a:latin typeface="Cambria Math" charset="0"/>
                              </a:rPr>
                              <m:t> </m:t>
                            </m:r>
                            <m:r>
                              <a:rPr lang="el-GR" i="1">
                                <a:latin typeface="Cambria Math" charset="0"/>
                              </a:rPr>
                              <m:t>𝜎</m:t>
                            </m:r>
                            <m:r>
                              <a:rPr lang="en-US" i="1">
                                <a:latin typeface="Cambria Math" charset="0"/>
                              </a:rPr>
                              <m:t>≥80%</m:t>
                            </m:r>
                          </m:e>
                        </m:d>
                      </m:e>
                    </m:func>
                    <m:r>
                      <a:rPr lang="en-US" i="1">
                        <a:latin typeface="Cambria Math" charset="0"/>
                      </a:rPr>
                      <m:t>=</m:t>
                    </m:r>
                    <m:nary>
                      <m:naryPr>
                        <m:limLoc m:val="subSup"/>
                        <m:ctrlPr>
                          <a:rPr lang="en-US" i="1">
                            <a:latin typeface="Cambria Math" charset="0"/>
                          </a:rPr>
                        </m:ctrlPr>
                      </m:naryPr>
                      <m:sub>
                        <m:r>
                          <a:rPr lang="en-US" i="1">
                            <a:latin typeface="Cambria Math" charset="0"/>
                          </a:rPr>
                          <m:t>0.8</m:t>
                        </m:r>
                      </m:sub>
                      <m:sup>
                        <m:r>
                          <a:rPr lang="en-US" i="1">
                            <a:latin typeface="Cambria Math" charset="0"/>
                          </a:rPr>
                          <m:t>1</m:t>
                        </m:r>
                      </m:sup>
                      <m:e>
                        <m:r>
                          <a:rPr lang="en-US" i="1">
                            <a:latin typeface="Cambria Math" charset="0"/>
                          </a:rPr>
                          <m:t>𝜋</m:t>
                        </m:r>
                        <m:d>
                          <m:dPr>
                            <m:ctrlPr>
                              <a:rPr lang="en-US" i="1">
                                <a:latin typeface="Cambria Math" charset="0"/>
                              </a:rPr>
                            </m:ctrlPr>
                          </m:dPr>
                          <m:e>
                            <m:r>
                              <a:rPr lang="en-US" i="1">
                                <a:latin typeface="Cambria Math" charset="0"/>
                              </a:rPr>
                              <m:t>𝜎</m:t>
                            </m:r>
                          </m:e>
                          <m:e>
                            <m:r>
                              <m:rPr>
                                <m:nor/>
                              </m:rPr>
                              <a:rPr lang="en-US"/>
                              <m:t>"16</m:t>
                            </m:r>
                            <m:r>
                              <m:rPr>
                                <m:nor/>
                              </m:rPr>
                              <a:rPr lang="en-US" i="1"/>
                              <m:t>−</m:t>
                            </m:r>
                            <m:r>
                              <m:rPr>
                                <m:nor/>
                              </m:rPr>
                              <a:rPr lang="en-US"/>
                              <m:t>of</m:t>
                            </m:r>
                            <m:r>
                              <m:rPr>
                                <m:nor/>
                              </m:rPr>
                              <a:rPr lang="en-US" i="1"/>
                              <m:t>−</m:t>
                            </m:r>
                            <m:r>
                              <m:rPr>
                                <m:nor/>
                              </m:rPr>
                              <a:rPr lang="en-US"/>
                              <m:t>20"</m:t>
                            </m:r>
                          </m:e>
                        </m:d>
                        <m:r>
                          <a:rPr lang="en-US" i="1">
                            <a:latin typeface="Cambria Math" charset="0"/>
                          </a:rPr>
                          <m:t>𝑑</m:t>
                        </m:r>
                        <m:r>
                          <a:rPr lang="en-US" i="1">
                            <a:latin typeface="Cambria Math" charset="0"/>
                          </a:rPr>
                          <m:t>𝜎</m:t>
                        </m:r>
                      </m:e>
                    </m:nary>
                  </m:oMath>
                </a14:m>
                <a:r>
                  <a:rPr lang="en-US" dirty="0" smtClean="0"/>
                  <a:t> = 0.42</a:t>
                </a:r>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1197589" y="4879193"/>
                <a:ext cx="5439246" cy="468077"/>
              </a:xfrm>
              <a:prstGeom prst="rect">
                <a:avLst/>
              </a:prstGeom>
              <a:blipFill rotWithShape="0">
                <a:blip r:embed="rId3"/>
                <a:stretch>
                  <a:fillRect t="-105195" b="-168831"/>
                </a:stretch>
              </a:blipFill>
            </p:spPr>
            <p:txBody>
              <a:bodyPr/>
              <a:lstStyle/>
              <a:p>
                <a:r>
                  <a:rPr lang="en-US">
                    <a:noFill/>
                  </a:rPr>
                  <a:t> </a:t>
                </a:r>
              </a:p>
            </p:txBody>
          </p:sp>
        </mc:Fallback>
      </mc:AlternateContent>
    </p:spTree>
    <p:extLst>
      <p:ext uri="{BB962C8B-B14F-4D97-AF65-F5344CB8AC3E}">
        <p14:creationId xmlns:p14="http://schemas.microsoft.com/office/powerpoint/2010/main" val="297162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47242</TotalTime>
  <Words>3127</Words>
  <Application>Microsoft Macintosh PowerPoint</Application>
  <PresentationFormat>Widescreen</PresentationFormat>
  <Paragraphs>294</Paragraphs>
  <Slides>46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Calibri</vt:lpstr>
      <vt:lpstr>Cambria Math</vt:lpstr>
      <vt:lpstr>Garamond</vt:lpstr>
      <vt:lpstr>Wingdings</vt:lpstr>
      <vt:lpstr>Arial</vt:lpstr>
      <vt:lpstr>Organic</vt:lpstr>
      <vt:lpstr>Moneyball 2.0: Winning in Sports With Data</vt:lpstr>
      <vt:lpstr>Bayesian player evaluation</vt:lpstr>
      <vt:lpstr>PowerPoint Presentation</vt:lpstr>
      <vt:lpstr>Bayesian player evaluation</vt:lpstr>
      <vt:lpstr>Bayesian player evaluation</vt:lpstr>
      <vt:lpstr>Bayesian player evaluation</vt:lpstr>
      <vt:lpstr>Bayesian player evaluation</vt:lpstr>
      <vt:lpstr>Bayesian player evaluation</vt:lpstr>
      <vt:lpstr>Bayesian player evaluation</vt:lpstr>
      <vt:lpstr>Conjugate priors</vt:lpstr>
      <vt:lpstr>PowerPoint Presentation</vt:lpstr>
      <vt:lpstr>Bayesian Average</vt:lpstr>
      <vt:lpstr>Bayesian Average</vt:lpstr>
      <vt:lpstr>PowerPoint Presentation</vt:lpstr>
      <vt:lpstr>Competitive Balance</vt:lpstr>
      <vt:lpstr>Draft </vt:lpstr>
      <vt:lpstr>Draft</vt:lpstr>
      <vt:lpstr>NFL Draft</vt:lpstr>
      <vt:lpstr>NFL Draft</vt:lpstr>
      <vt:lpstr>NFL Draft</vt:lpstr>
      <vt:lpstr>NFL Draft</vt:lpstr>
      <vt:lpstr>NFL Draft</vt:lpstr>
      <vt:lpstr>NFL Draft</vt:lpstr>
      <vt:lpstr>NFL Draft</vt:lpstr>
      <vt:lpstr>NFL Draft</vt:lpstr>
      <vt:lpstr>NFL Draft</vt:lpstr>
      <vt:lpstr>NFL Draft</vt:lpstr>
      <vt:lpstr>NFL Draft</vt:lpstr>
      <vt:lpstr>NFL Draft</vt:lpstr>
      <vt:lpstr>NFL Draft</vt:lpstr>
      <vt:lpstr>NFL Draft</vt:lpstr>
      <vt:lpstr>NFL Draft</vt:lpstr>
      <vt:lpstr>NFL Draft</vt:lpstr>
      <vt:lpstr>NFL Draft</vt:lpstr>
      <vt:lpstr>NFL Draft</vt:lpstr>
      <vt:lpstr>NFL Draft</vt:lpstr>
      <vt:lpstr>NFL Draft</vt:lpstr>
      <vt:lpstr>NFL Draft</vt:lpstr>
      <vt:lpstr>NFL Draft</vt:lpstr>
      <vt:lpstr>NFL Draft</vt:lpstr>
      <vt:lpstr>NBA Draft</vt:lpstr>
      <vt:lpstr>NBA Draft</vt:lpstr>
      <vt:lpstr>NBA Draft</vt:lpstr>
      <vt:lpstr>NBA Draft</vt:lpstr>
      <vt:lpstr>NBA Draft</vt:lpstr>
      <vt:lpstr>NBA Draft</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Quantifying the Chemistry of a Team</dc:title>
  <dc:creator>Pelechrinis, Konstantinos</dc:creator>
  <cp:lastModifiedBy>Pelechrinis, Konstantinos</cp:lastModifiedBy>
  <cp:revision>489</cp:revision>
  <dcterms:created xsi:type="dcterms:W3CDTF">2017-02-20T13:53:30Z</dcterms:created>
  <dcterms:modified xsi:type="dcterms:W3CDTF">2018-03-15T14:13:26Z</dcterms:modified>
</cp:coreProperties>
</file>