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589" r:id="rId2"/>
    <p:sldId id="586" r:id="rId3"/>
    <p:sldId id="587" r:id="rId4"/>
    <p:sldId id="588" r:id="rId5"/>
    <p:sldId id="666" r:id="rId6"/>
    <p:sldId id="667" r:id="rId7"/>
    <p:sldId id="668" r:id="rId8"/>
    <p:sldId id="669" r:id="rId9"/>
    <p:sldId id="681" r:id="rId10"/>
    <p:sldId id="682" r:id="rId11"/>
    <p:sldId id="683" r:id="rId12"/>
    <p:sldId id="670" r:id="rId13"/>
    <p:sldId id="671" r:id="rId14"/>
    <p:sldId id="318" r:id="rId15"/>
    <p:sldId id="377" r:id="rId16"/>
    <p:sldId id="622" r:id="rId17"/>
    <p:sldId id="580" r:id="rId18"/>
    <p:sldId id="355" r:id="rId19"/>
    <p:sldId id="319" r:id="rId20"/>
    <p:sldId id="385" r:id="rId21"/>
    <p:sldId id="433" r:id="rId22"/>
    <p:sldId id="354" r:id="rId23"/>
    <p:sldId id="378" r:id="rId24"/>
    <p:sldId id="321" r:id="rId25"/>
    <p:sldId id="323" r:id="rId26"/>
    <p:sldId id="679" r:id="rId27"/>
    <p:sldId id="680" r:id="rId28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6"/>
    <p:restoredTop sz="82679"/>
  </p:normalViewPr>
  <p:slideViewPr>
    <p:cSldViewPr snapToGrid="0">
      <p:cViewPr varScale="1">
        <p:scale>
          <a:sx n="161" d="100"/>
          <a:sy n="161" d="100"/>
        </p:scale>
        <p:origin x="800" y="192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1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The recent New York Canon Expo was a chance for Canon to display its cutting-edge digital camera technologies, such as the ability to track all the faces in a group photo and take the photo as soon as everyone smiles.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Photograph by : Steve Makris, The Journal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550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9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69DB29-32C5-4F3C-A1C0-67899DCD8B14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299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501BC47D-991A-49C2-A4CB-AA31BA71835E}" type="slidenum">
              <a:rPr lang="en-US" sz="1200">
                <a:solidFill>
                  <a:prstClr val="black"/>
                </a:solidFill>
              </a:rPr>
              <a:pPr algn="r"/>
              <a:t>18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83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73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5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http://www.youtube.com/watch?v=y6izXII54Qc</a:t>
            </a:r>
          </a:p>
        </p:txBody>
      </p:sp>
    </p:spTree>
    <p:extLst>
      <p:ext uri="{BB962C8B-B14F-4D97-AF65-F5344CB8AC3E}">
        <p14:creationId xmlns:p14="http://schemas.microsoft.com/office/powerpoint/2010/main" val="65678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4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78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3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96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5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70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7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9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1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7D7C6-78AC-4C7A-A17F-4D0AAA37D1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8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288692/files/17497249?module_item_id=501551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a6mGNmhb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6izXII54Qc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www.youtube.com/watch?v=y6izXII54Q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/Documents%20and%20Settings/grauman/Desktop/slides/aug28/pedestrian.mpg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jetbrains.com/community/education/#students" TargetMode="External"/><Relationship Id="rId5" Type="http://schemas.openxmlformats.org/officeDocument/2006/relationships/hyperlink" Target="https://www.jetbrains.com/pycharm/" TargetMode="External"/><Relationship Id="rId4" Type="http://schemas.openxmlformats.org/officeDocument/2006/relationships/hyperlink" Target="https://desktop.github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neil-pitt/cs1674_2074_fall2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murrugarrallerena@weber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hyperlink" Target="https://nineil.github.io/courses/fall24_cs167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.pitt.edu/~kovashka/cs1674_fa2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1674/2074: Intro to Computer Vision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 dirty="0">
                <a:hlinkClick r:id="rId3"/>
              </a:rPr>
              <a:t>nem177@pitt.edu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pic>
        <p:nvPicPr>
          <p:cNvPr id="2" name="Picture 4" descr="University of Pittsburgh Logo and symbol, meaning, history, PNG, brand">
            <a:extLst>
              <a:ext uri="{FF2B5EF4-FFF2-40B4-BE49-F238E27FC236}">
                <a16:creationId xmlns:a16="http://schemas.microsoft.com/office/drawing/2014/main" id="{4890CD10-955E-0DD3-7749-DC6F4C02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2950460" y="3950191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 [Warning #2]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Some parts will be </a:t>
            </a:r>
            <a:r>
              <a:rPr lang="en-US" sz="2400" b="1" dirty="0"/>
              <a:t>hard</a:t>
            </a:r>
            <a:r>
              <a:rPr lang="en-US" sz="2400" dirty="0"/>
              <a:t> and require that you pay close attention!</a:t>
            </a:r>
          </a:p>
          <a:p>
            <a:endParaRPr lang="en-US" sz="2400" dirty="0"/>
          </a:p>
          <a:p>
            <a:r>
              <a:rPr lang="en-US" sz="2400" b="1" dirty="0"/>
              <a:t>Use instructor’s office hours</a:t>
            </a:r>
          </a:p>
          <a:p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… You will learn a lot!</a:t>
            </a:r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CF87289D-97B2-485F-5352-C02A0B34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0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pic>
        <p:nvPicPr>
          <p:cNvPr id="4" name="Picture 3" descr="A picture containing photo, indoor, dog, bed&#10;&#10;Description automatically generated">
            <a:extLst>
              <a:ext uri="{FF2B5EF4-FFF2-40B4-BE49-F238E27FC236}">
                <a16:creationId xmlns:a16="http://schemas.microsoft.com/office/drawing/2014/main" id="{069B4134-9FAE-CD9F-62D5-5B2D9811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7" y="1017450"/>
            <a:ext cx="4009006" cy="399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33C78-A353-46CB-A693-691D294E8E29}"/>
              </a:ext>
            </a:extLst>
          </p:cNvPr>
          <p:cNvSpPr txBox="1"/>
          <p:nvPr/>
        </p:nvSpPr>
        <p:spPr>
          <a:xfrm>
            <a:off x="55659" y="475215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H/T Kirk </a:t>
            </a:r>
            <a:r>
              <a:rPr lang="en-US" sz="1200" dirty="0" err="1"/>
              <a:t>Pruhs</a:t>
            </a:r>
            <a:endParaRPr lang="en-US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7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programming assignments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187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We will learn Python programming language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﻿</a:t>
            </a:r>
            <a:r>
              <a:rPr lang="en-US" sz="2400" b="0" i="0" dirty="0">
                <a:effectLst/>
                <a:latin typeface="Times New Roman" panose="02020603050405020304" pitchFamily="18" charset="0"/>
              </a:rPr>
              <a:t>You get 3 "free" late days counted in minutes, i.e., you can submit a total of 72 hours late. Once you've used up your free late days, you will incur a penalty of 25% from the total assignment credit possible for each late day.</a:t>
            </a:r>
          </a:p>
        </p:txBody>
      </p:sp>
      <p:pic>
        <p:nvPicPr>
          <p:cNvPr id="6146" name="Picture 2" descr="laptop reading">
            <a:extLst>
              <a:ext uri="{FF2B5EF4-FFF2-40B4-BE49-F238E27FC236}">
                <a16:creationId xmlns:a16="http://schemas.microsoft.com/office/drawing/2014/main" id="{6115B5BD-4A43-3BC3-B9B6-0F5FED65F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 b="5984"/>
          <a:stretch/>
        </p:blipFill>
        <p:spPr bwMode="auto">
          <a:xfrm>
            <a:off x="6254496" y="1428882"/>
            <a:ext cx="2649395" cy="22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C0CB5C7-5B5B-4121-55A8-BBB9EDD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45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Syllabus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8E4F9-5EC9-1A68-D48A-CB2C6DB77C67}"/>
              </a:ext>
            </a:extLst>
          </p:cNvPr>
          <p:cNvSpPr txBox="1"/>
          <p:nvPr/>
        </p:nvSpPr>
        <p:spPr>
          <a:xfrm>
            <a:off x="379476" y="2169681"/>
            <a:ext cx="838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Canvas Link: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  <a:hlinkClick r:id="rId3"/>
              </a:rPr>
              <a:t>https://canvas.pitt.edu/courses/288692/files/17497249?module_item_id=5015518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B954C2C-E0E5-5834-E8D0-3DB8AB0A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5048" b="8725"/>
          <a:stretch>
            <a:fillRect/>
          </a:stretch>
        </p:blipFill>
        <p:spPr bwMode="auto">
          <a:xfrm>
            <a:off x="5409010" y="1992788"/>
            <a:ext cx="1727597" cy="157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5325666" y="3548934"/>
            <a:ext cx="1733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Setting camera focus via face detection</a:t>
            </a:r>
          </a:p>
        </p:txBody>
      </p:sp>
      <p:pic>
        <p:nvPicPr>
          <p:cNvPr id="27653" name="Picture 6" descr="153148-505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22" y="1539159"/>
            <a:ext cx="24229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2381250" y="3729909"/>
            <a:ext cx="17335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Camera waits for everyone to smile to take a photo [Canon]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876697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EE75EA05-CAB2-7637-347C-7153DBD6B1A4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Faces and digital cameras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7F853DE-5056-E868-284D-B19BA786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64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680129"/>
            <a:ext cx="4800600" cy="2395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1680129"/>
            <a:ext cx="685800" cy="6858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4935751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Devi Parikh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6096ED59-2EDF-BBA1-D0C8-68CDCC865908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Face recognition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D217857-C6CC-53E1-9E8B-2DC6277F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5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C0A174-6DE4-43DD-B0CD-2691EB1E9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4" y="1847157"/>
            <a:ext cx="4786313" cy="2021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CE5992-08B5-4CC3-9BF4-F21E1FF5F939}"/>
              </a:ext>
            </a:extLst>
          </p:cNvPr>
          <p:cNvSpPr txBox="1"/>
          <p:nvPr/>
        </p:nvSpPr>
        <p:spPr>
          <a:xfrm>
            <a:off x="0" y="4929915"/>
            <a:ext cx="478631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88" dirty="0"/>
              <a:t>https://www.mathworks.com/matlabcentral/fileexchange/18169-optical-character-recognition-ocr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A0B1CEC8-FD6E-CCB4-04E9-7CD312ABCBFE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Optical Character Recognition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0344F76F-53A5-760E-1FB3-517FAAD0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78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9"/>
          <p:cNvSpPr txBox="1"/>
          <p:nvPr/>
        </p:nvSpPr>
        <p:spPr>
          <a:xfrm>
            <a:off x="0" y="4981917"/>
            <a:ext cx="571805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algn="ctr" defTabSz="685800">
              <a:buClrTx/>
              <a:defRPr/>
            </a:pPr>
            <a:r>
              <a:rPr lang="en-US" sz="1050" i="1" kern="1200" spc="35" dirty="0" err="1">
                <a:ea typeface="+mn-ea"/>
                <a:cs typeface="Arial Narrow"/>
              </a:rPr>
              <a:t>Redmon</a:t>
            </a:r>
            <a:r>
              <a:rPr lang="en-US" sz="1050" i="1" kern="1200" spc="35" dirty="0">
                <a:ea typeface="+mn-ea"/>
                <a:cs typeface="Arial Narrow"/>
              </a:rPr>
              <a:t> et al., “You Only Look Once: Unified, Real-Time Object Detection”, CVPR 2016</a:t>
            </a:r>
            <a:endParaRPr lang="en-US" sz="1050" i="1" kern="1200" dirty="0">
              <a:ea typeface="+mn-ea"/>
              <a:cs typeface="Calibri"/>
            </a:endParaRPr>
          </a:p>
        </p:txBody>
      </p:sp>
      <p:sp>
        <p:nvSpPr>
          <p:cNvPr id="6" name="Google Shape;87;p18">
            <a:extLst>
              <a:ext uri="{FF2B5EF4-FFF2-40B4-BE49-F238E27FC236}">
                <a16:creationId xmlns:a16="http://schemas.microsoft.com/office/drawing/2014/main" id="{93BA0CD2-EB0B-1A25-E712-E5A00E05188B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Accurate object detection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1F547C0-7AE4-6827-EBA0-A2AA18088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" r="19536" b="3172"/>
          <a:stretch/>
        </p:blipFill>
        <p:spPr>
          <a:xfrm>
            <a:off x="2309357" y="1165521"/>
            <a:ext cx="4525286" cy="3410737"/>
          </a:xfrm>
          <a:prstGeom prst="rect">
            <a:avLst/>
          </a:prstGeom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36D742CA-5A81-BEA5-F380-0FA00591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06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6"/>
          <p:cNvSpPr txBox="1">
            <a:spLocks noChangeArrowheads="1"/>
          </p:cNvSpPr>
          <p:nvPr/>
        </p:nvSpPr>
        <p:spPr bwMode="auto">
          <a:xfrm>
            <a:off x="6915150" y="4286250"/>
            <a:ext cx="18859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 err="1">
                <a:solidFill>
                  <a:prstClr val="black"/>
                </a:solidFill>
              </a:rPr>
              <a:t>Snavely</a:t>
            </a:r>
            <a:r>
              <a:rPr lang="en-US" sz="1050" dirty="0">
                <a:solidFill>
                  <a:prstClr val="black"/>
                </a:solidFill>
              </a:rPr>
              <a:t> et al.</a:t>
            </a:r>
          </a:p>
        </p:txBody>
      </p:sp>
      <p:pic>
        <p:nvPicPr>
          <p:cNvPr id="84994" name="Picture 2" descr="http://phototour.cs.washington.edu/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57300"/>
            <a:ext cx="6858000" cy="2897334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935751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996BF5FD-0022-3D79-9D5F-CDCBF55B9939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Exploring photo collections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4A872876-5BAB-F652-B13C-036B1B0E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96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7" t="41951" r="32283" b="31331"/>
          <a:stretch>
            <a:fillRect/>
          </a:stretch>
        </p:blipFill>
        <p:spPr bwMode="auto">
          <a:xfrm>
            <a:off x="5033103" y="1895848"/>
            <a:ext cx="3158728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356952" y="3757985"/>
            <a:ext cx="25384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kooaba</a:t>
            </a:r>
          </a:p>
        </p:txBody>
      </p:sp>
      <p:pic>
        <p:nvPicPr>
          <p:cNvPr id="28677" name="Picture 8" descr="girl-taking-a-picture-of-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96" y="1188616"/>
            <a:ext cx="15621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mdeixis-3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65" y="1216001"/>
            <a:ext cx="882253" cy="11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10"/>
          <p:cNvSpPr>
            <a:spLocks noChangeAspect="1" noChangeArrowheads="1"/>
          </p:cNvSpPr>
          <p:nvPr/>
        </p:nvSpPr>
        <p:spPr bwMode="auto">
          <a:xfrm>
            <a:off x="3261452" y="1744638"/>
            <a:ext cx="366713" cy="146447"/>
          </a:xfrm>
          <a:prstGeom prst="rightArrow">
            <a:avLst>
              <a:gd name="adj1" fmla="val 50000"/>
              <a:gd name="adj2" fmla="val 62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050">
              <a:solidFill>
                <a:srgbClr val="000000"/>
              </a:solidFill>
            </a:endParaRPr>
          </a:p>
        </p:txBody>
      </p:sp>
      <p:sp>
        <p:nvSpPr>
          <p:cNvPr id="28680" name="Text Box 14"/>
          <p:cNvSpPr txBox="1">
            <a:spLocks noChangeArrowheads="1"/>
          </p:cNvSpPr>
          <p:nvPr/>
        </p:nvSpPr>
        <p:spPr bwMode="auto">
          <a:xfrm>
            <a:off x="2251803" y="2485207"/>
            <a:ext cx="2025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Situated search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Yeh et al., MIT</a:t>
            </a:r>
          </a:p>
        </p:txBody>
      </p:sp>
      <p:pic>
        <p:nvPicPr>
          <p:cNvPr id="28681" name="Picture 11" descr="UpLink_IntroGraph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15" y="3401989"/>
            <a:ext cx="2939653" cy="10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4"/>
          <p:cNvSpPr txBox="1">
            <a:spLocks noChangeArrowheads="1"/>
          </p:cNvSpPr>
          <p:nvPr/>
        </p:nvSpPr>
        <p:spPr bwMode="auto">
          <a:xfrm>
            <a:off x="2360149" y="4483076"/>
            <a:ext cx="202525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MSR Lincoln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1B111FDB-068D-F3B9-0B62-65FA0BBEAB4D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Linking info with a mobile device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3B6BBA85-1E39-B793-411E-93B7892A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4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Google Shape;75;p32"/>
          <p:cNvPicPr preferRelativeResize="0"/>
          <p:nvPr/>
        </p:nvPicPr>
        <p:blipFill rotWithShape="1">
          <a:blip r:embed="rId2" cstate="print">
            <a:alphaModFix/>
          </a:blip>
          <a:srcRect l="17998" t="7333" r="17999" b="7333"/>
          <a:stretch/>
        </p:blipFill>
        <p:spPr>
          <a:xfrm>
            <a:off x="1200150" y="1715475"/>
            <a:ext cx="554290" cy="5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97" y="1502381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283" y="1558637"/>
            <a:ext cx="2214563" cy="8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2"/>
          <p:cNvSpPr txBox="1"/>
          <p:nvPr/>
        </p:nvSpPr>
        <p:spPr>
          <a:xfrm>
            <a:off x="6362700" y="1485900"/>
            <a:ext cx="2324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Computer 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at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University of Trujillo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9;p32" descr="Image result for brazilian flag">
            <a:extLst>
              <a:ext uri="{FF2B5EF4-FFF2-40B4-BE49-F238E27FC236}">
                <a16:creationId xmlns:a16="http://schemas.microsoft.com/office/drawing/2014/main" id="{F941D587-CE27-5225-5A59-1D1623DCEA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3462175"/>
            <a:ext cx="764607" cy="5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32">
            <a:extLst>
              <a:ext uri="{FF2B5EF4-FFF2-40B4-BE49-F238E27FC236}">
                <a16:creationId xmlns:a16="http://schemas.microsoft.com/office/drawing/2014/main" id="{DEB9227D-4076-1944-0747-C9FA6E39A3B0}"/>
              </a:ext>
            </a:extLst>
          </p:cNvPr>
          <p:cNvSpPr txBox="1"/>
          <p:nvPr/>
        </p:nvSpPr>
        <p:spPr>
          <a:xfrm>
            <a:off x="6419849" y="3324743"/>
            <a:ext cx="255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São Paulo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1;p32">
            <a:extLst>
              <a:ext uri="{FF2B5EF4-FFF2-40B4-BE49-F238E27FC236}">
                <a16:creationId xmlns:a16="http://schemas.microsoft.com/office/drawing/2014/main" id="{27C02F1B-C192-AC98-A1DB-24ACCF7DD9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4895" y="325866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;p32">
            <a:extLst>
              <a:ext uri="{FF2B5EF4-FFF2-40B4-BE49-F238E27FC236}">
                <a16:creationId xmlns:a16="http://schemas.microsoft.com/office/drawing/2014/main" id="{F3A379CD-B46A-01B2-D4A5-88ED1731EC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8981" y="3282773"/>
            <a:ext cx="2071688" cy="9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61" y="998819"/>
            <a:ext cx="3493814" cy="383343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i="1" dirty="0" err="1">
                <a:solidFill>
                  <a:prstClr val="black"/>
                </a:solidFill>
              </a:rPr>
              <a:t>Gatys</a:t>
            </a:r>
            <a:r>
              <a:rPr lang="en-US" sz="750" i="1" dirty="0">
                <a:solidFill>
                  <a:prstClr val="black"/>
                </a:solidFill>
              </a:rPr>
              <a:t> et al., CVPR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33454-F9A7-4BAC-9AA8-D45EB5BCA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9" y="3599866"/>
            <a:ext cx="2275013" cy="1135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DFF906-C9C1-421C-BA91-3848320E3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9" y="998820"/>
            <a:ext cx="2275013" cy="11358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0AFA2-D283-4EBF-8473-AB6B7BF846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59" y="2289404"/>
            <a:ext cx="2275013" cy="11358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BFC992-B988-41BD-9E14-92D2B26223BF}"/>
              </a:ext>
            </a:extLst>
          </p:cNvPr>
          <p:cNvSpPr/>
          <p:nvPr/>
        </p:nvSpPr>
        <p:spPr>
          <a:xfrm>
            <a:off x="5058966" y="4771829"/>
            <a:ext cx="2652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DeepArt.io – try it for yourself!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9A39D1AB-7F38-5A3D-F469-696E9CB7C96D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Transferring art styles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1C97610E-5D11-F049-6FFF-848DE69E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79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2669D-09FE-43EB-B083-E1ACEAE4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1360283"/>
            <a:ext cx="5915025" cy="26693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482043-B895-40BE-BAE6-B4686FCFAC42}"/>
              </a:ext>
            </a:extLst>
          </p:cNvPr>
          <p:cNvSpPr txBox="1"/>
          <p:nvPr/>
        </p:nvSpPr>
        <p:spPr>
          <a:xfrm>
            <a:off x="1143000" y="4955339"/>
            <a:ext cx="112402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825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Choi et al., CVPR 2018</a:t>
            </a: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5E50E95E-9F27-F884-329A-0B0A25424FD3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Image Generation (faces)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359690F-0105-34EE-6766-A3064C9F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7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143000" y="4950767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Yong Jae Lee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33333" r="18009" b="18750"/>
          <a:stretch>
            <a:fillRect/>
          </a:stretch>
        </p:blipFill>
        <p:spPr bwMode="auto">
          <a:xfrm>
            <a:off x="1143000" y="1314451"/>
            <a:ext cx="6858000" cy="297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7B13BFEA-242B-21AA-63C9-228BEFD08A36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Interactive Systems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0F216FC-8E2D-E83E-BEFA-5C059E49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29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0" descr="cameramou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/>
          <a:stretch>
            <a:fillRect/>
          </a:stretch>
        </p:blipFill>
        <p:spPr bwMode="auto">
          <a:xfrm>
            <a:off x="4923235" y="1383507"/>
            <a:ext cx="2591990" cy="180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1763316" y="3462337"/>
            <a:ext cx="27562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</a:rPr>
              <a:t>Human joystick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err="1">
                <a:solidFill>
                  <a:srgbClr val="000000"/>
                </a:solidFill>
              </a:rPr>
              <a:t>NewsBreaker</a:t>
            </a:r>
            <a:r>
              <a:rPr lang="en-US" altLang="en-US" sz="1050" dirty="0">
                <a:solidFill>
                  <a:srgbClr val="000000"/>
                </a:solidFill>
              </a:rPr>
              <a:t> Live</a:t>
            </a:r>
          </a:p>
        </p:txBody>
      </p:sp>
      <p:pic>
        <p:nvPicPr>
          <p:cNvPr id="29701" name="Picture 6" descr="NB-Live-in-action_550x36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4" y="1437085"/>
            <a:ext cx="2970609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4868466" y="3246835"/>
            <a:ext cx="27562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Assistive technology systems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Camera Mouse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Boston College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3863" y="1204928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6"/>
              </a:rPr>
              <a:t>YouTube Link</a:t>
            </a:r>
            <a:endParaRPr lang="en-US" sz="900" dirty="0"/>
          </a:p>
        </p:txBody>
      </p:sp>
      <p:sp>
        <p:nvSpPr>
          <p:cNvPr id="3" name="Google Shape;87;p18">
            <a:extLst>
              <a:ext uri="{FF2B5EF4-FFF2-40B4-BE49-F238E27FC236}">
                <a16:creationId xmlns:a16="http://schemas.microsoft.com/office/drawing/2014/main" id="{ED5CA5FD-99AD-1BBB-B41E-DA718F95E7F1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Video-based interfaces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AA5E7CB-EFF7-0F45-B3AA-65D67C4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5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8" y="1600200"/>
            <a:ext cx="2538413" cy="16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438276" y="3246835"/>
            <a:ext cx="33754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Image guided surgery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MIT AI Vision Group</a:t>
            </a:r>
          </a:p>
        </p:txBody>
      </p:sp>
      <p:pic>
        <p:nvPicPr>
          <p:cNvPr id="30725" name="Picture 4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>
            <a:fillRect/>
          </a:stretch>
        </p:blipFill>
        <p:spPr bwMode="auto">
          <a:xfrm>
            <a:off x="5085160" y="2895600"/>
            <a:ext cx="1669256" cy="180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951310"/>
            <a:ext cx="1728788" cy="16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732860" y="1496616"/>
            <a:ext cx="33754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fMRI data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Golland et al.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69BBAA0B-DE22-CFBE-9C88-E19600F0E861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Computer Vision for Medicine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29BBF61D-2683-26C9-F16D-A4374FE8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72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7"/>
          <p:cNvGrpSpPr>
            <a:grpSpLocks/>
          </p:cNvGrpSpPr>
          <p:nvPr/>
        </p:nvGrpSpPr>
        <p:grpSpPr bwMode="auto">
          <a:xfrm>
            <a:off x="2112169" y="978694"/>
            <a:ext cx="1643063" cy="1232297"/>
            <a:chOff x="3408" y="1344"/>
            <a:chExt cx="1663" cy="1248"/>
          </a:xfrm>
        </p:grpSpPr>
        <p:pic>
          <p:nvPicPr>
            <p:cNvPr id="32779" name="Picture 8" descr="driving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344"/>
              <a:ext cx="1663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Rectangle 9"/>
            <p:cNvSpPr>
              <a:spLocks noChangeArrowheads="1"/>
            </p:cNvSpPr>
            <p:nvPr/>
          </p:nvSpPr>
          <p:spPr bwMode="auto">
            <a:xfrm>
              <a:off x="4368" y="2448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050">
                <a:solidFill>
                  <a:srgbClr val="000000"/>
                </a:solidFill>
              </a:endParaRPr>
            </a:p>
          </p:txBody>
        </p:sp>
      </p:grpSp>
      <p:sp>
        <p:nvSpPr>
          <p:cNvPr id="32772" name="Text Box 14"/>
          <p:cNvSpPr txBox="1">
            <a:spLocks noChangeArrowheads="1"/>
          </p:cNvSpPr>
          <p:nvPr/>
        </p:nvSpPr>
        <p:spPr bwMode="auto">
          <a:xfrm>
            <a:off x="2384822" y="2265760"/>
            <a:ext cx="12561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</a:rPr>
              <a:t>Navigation, driver safety</a:t>
            </a:r>
          </a:p>
        </p:txBody>
      </p:sp>
      <p:pic>
        <p:nvPicPr>
          <p:cNvPr id="32773" name="Picture 5" descr="surveillance-camera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65872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oseid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8" y="816769"/>
            <a:ext cx="2278856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5381625" y="2518172"/>
            <a:ext cx="17823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Monitoring pool (Poseidon)</a:t>
            </a:r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5166122" y="4543425"/>
            <a:ext cx="23229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Surveillance</a:t>
            </a:r>
          </a:p>
        </p:txBody>
      </p:sp>
      <p:pic>
        <p:nvPicPr>
          <p:cNvPr id="299020" name="pedestria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79" y="292298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4"/>
          <p:cNvSpPr txBox="1">
            <a:spLocks noChangeArrowheads="1"/>
          </p:cNvSpPr>
          <p:nvPr/>
        </p:nvSpPr>
        <p:spPr bwMode="auto">
          <a:xfrm>
            <a:off x="1952625" y="4597003"/>
            <a:ext cx="19978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Pedestrian detection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rgbClr val="000000"/>
                </a:solidFill>
              </a:rPr>
              <a:t>MERL, Viola et al.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4956210"/>
            <a:ext cx="188595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</a:rPr>
              <a:t>Kristen </a:t>
            </a:r>
            <a:r>
              <a:rPr lang="en-US" sz="750" dirty="0" err="1">
                <a:solidFill>
                  <a:prstClr val="black"/>
                </a:solidFill>
              </a:rPr>
              <a:t>Grauman</a:t>
            </a:r>
            <a:endParaRPr lang="en-US" sz="750" dirty="0">
              <a:solidFill>
                <a:prstClr val="black"/>
              </a:solidFill>
            </a:endParaRPr>
          </a:p>
        </p:txBody>
      </p:sp>
      <p:sp>
        <p:nvSpPr>
          <p:cNvPr id="2" name="Google Shape;87;p18">
            <a:extLst>
              <a:ext uri="{FF2B5EF4-FFF2-40B4-BE49-F238E27FC236}">
                <a16:creationId xmlns:a16="http://schemas.microsoft.com/office/drawing/2014/main" id="{9DA25085-B410-11EC-43D1-9E530D7013C5}"/>
              </a:ext>
            </a:extLst>
          </p:cNvPr>
          <p:cNvSpPr txBox="1">
            <a:spLocks/>
          </p:cNvSpPr>
          <p:nvPr/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000" dirty="0">
                <a:solidFill>
                  <a:schemeClr val="bg2"/>
                </a:solidFill>
              </a:rPr>
              <a:t>Motivation: Safety and security</a:t>
            </a:r>
          </a:p>
        </p:txBody>
      </p:sp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C0E6E884-61DA-D3C9-CAD7-361B457D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03627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9020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Setup Environment</a:t>
            </a:r>
            <a:endParaRPr dirty="0"/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F02F0502-5DEE-4B2B-D9FA-DF4264C3D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4366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Create </a:t>
            </a:r>
            <a:r>
              <a:rPr lang="en-US" sz="2400" b="0" i="0" dirty="0">
                <a:effectLst/>
                <a:latin typeface="Times New Roman" panose="02020603050405020304" pitchFamily="18" charset="0"/>
                <a:hlinkClick r:id="rId3"/>
              </a:rPr>
              <a:t>Github Account</a:t>
            </a: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Times New Roman" panose="02020603050405020304" pitchFamily="18" charset="0"/>
              </a:rPr>
              <a:t>Install </a:t>
            </a:r>
            <a:r>
              <a:rPr lang="en-US" sz="2400" dirty="0">
                <a:latin typeface="Times New Roman" panose="02020603050405020304" pitchFamily="18" charset="0"/>
                <a:hlinkClick r:id="rId4"/>
              </a:rPr>
              <a:t>Github Desktop</a:t>
            </a: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You may use any IDE for Python</a:t>
            </a:r>
          </a:p>
          <a:p>
            <a:pPr lvl="1" indent="-342900">
              <a:buSzPts val="1800"/>
              <a:buChar char="●"/>
            </a:pPr>
            <a:r>
              <a:rPr lang="en-US" sz="2100" b="0" i="0" dirty="0">
                <a:effectLst/>
                <a:latin typeface="Times New Roman" panose="02020603050405020304" pitchFamily="18" charset="0"/>
              </a:rPr>
              <a:t>I use </a:t>
            </a:r>
            <a:r>
              <a:rPr lang="en-US" sz="2100" b="0" i="0" dirty="0" err="1">
                <a:effectLst/>
                <a:latin typeface="Times New Roman" panose="02020603050405020304" pitchFamily="18" charset="0"/>
              </a:rPr>
              <a:t>Pycharm</a:t>
            </a:r>
            <a:r>
              <a:rPr lang="en-US" sz="2100" dirty="0">
                <a:latin typeface="Times New Roman" panose="02020603050405020304" pitchFamily="18" charset="0"/>
              </a:rPr>
              <a:t>: </a:t>
            </a:r>
            <a:r>
              <a:rPr lang="en-US" sz="2100" dirty="0">
                <a:latin typeface="Times New Roman" panose="02020603050405020304" pitchFamily="18" charset="0"/>
                <a:hlinkClick r:id="rId5"/>
              </a:rPr>
              <a:t>https://www.jetbrains.com/pycharm/</a:t>
            </a:r>
            <a:r>
              <a:rPr lang="en-US" sz="2100" dirty="0">
                <a:latin typeface="Times New Roman" panose="02020603050405020304" pitchFamily="18" charset="0"/>
              </a:rPr>
              <a:t>  </a:t>
            </a:r>
            <a:endParaRPr lang="en-US" sz="2100" b="0" i="0" dirty="0">
              <a:effectLst/>
              <a:latin typeface="Times New Roman" panose="02020603050405020304" pitchFamily="18" charset="0"/>
            </a:endParaRPr>
          </a:p>
          <a:p>
            <a:pPr lvl="1" indent="-342900">
              <a:buSzPts val="1800"/>
              <a:buChar char="●"/>
            </a:pPr>
            <a:r>
              <a:rPr lang="en-US" sz="2100" b="0" i="0" dirty="0">
                <a:effectLst/>
                <a:latin typeface="Times New Roman" panose="02020603050405020304" pitchFamily="18" charset="0"/>
              </a:rPr>
              <a:t>Apply for your educational free license: </a:t>
            </a:r>
            <a:r>
              <a:rPr lang="en-US" sz="2100" b="0" i="0" dirty="0">
                <a:effectLst/>
                <a:latin typeface="Times New Roman" panose="02020603050405020304" pitchFamily="18" charset="0"/>
                <a:hlinkClick r:id="rId6"/>
              </a:rPr>
              <a:t>https://www.jetbrains.com/community/education/#students</a:t>
            </a:r>
            <a:r>
              <a:rPr lang="en-US" sz="2100" b="0" i="0" dirty="0">
                <a:effectLst/>
                <a:latin typeface="Times New Roman" panose="02020603050405020304" pitchFamily="18" charset="0"/>
              </a:rPr>
              <a:t> </a:t>
            </a:r>
            <a:br>
              <a:rPr lang="en-US" sz="2400" dirty="0"/>
            </a:br>
            <a:endParaRPr lang="en-US" sz="2400" b="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050" name="Picture 2" descr="PyCharm: el IDE de Python para desarrolladores profesionales, por JetBrains">
            <a:extLst>
              <a:ext uri="{FF2B5EF4-FFF2-40B4-BE49-F238E27FC236}">
                <a16:creationId xmlns:a16="http://schemas.microsoft.com/office/drawing/2014/main" id="{332054DE-1627-8E04-F0E4-2FDACE0E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26" y="2055395"/>
            <a:ext cx="2584174" cy="16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607B15C1-9A72-9F20-88C8-339A90BF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Setup Learning Environment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CADED-B60F-9CCD-3D08-3C85A6230225}"/>
              </a:ext>
            </a:extLst>
          </p:cNvPr>
          <p:cNvSpPr txBox="1"/>
          <p:nvPr/>
        </p:nvSpPr>
        <p:spPr>
          <a:xfrm>
            <a:off x="316668" y="2571750"/>
            <a:ext cx="85106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0" i="0" dirty="0">
                <a:effectLst/>
                <a:latin typeface="Arial" panose="020B0604020202020204" pitchFamily="34" charset="0"/>
              </a:rPr>
              <a:t>Installation and learning environment: </a:t>
            </a:r>
          </a:p>
          <a:p>
            <a:pPr algn="ctr"/>
            <a:r>
              <a:rPr lang="en-US" sz="3000" b="0" i="0" dirty="0">
                <a:effectLst/>
                <a:latin typeface="Arial" panose="020B0604020202020204" pitchFamily="34" charset="0"/>
                <a:hlinkClick r:id="rId3"/>
              </a:rPr>
              <a:t>https://github.com/nineil-pitt/cs1674_2074_fall23</a:t>
            </a:r>
            <a:r>
              <a:rPr lang="en-US" sz="3000" b="0" i="0" dirty="0"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159CEA54-4C5A-788D-AC30-2A651A1E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07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0" name="Google Shape;90;p33"/>
          <p:cNvSpPr txBox="1"/>
          <p:nvPr/>
        </p:nvSpPr>
        <p:spPr>
          <a:xfrm>
            <a:off x="6336506" y="1541573"/>
            <a:ext cx="270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PhD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Computer Vision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0203" y="1527771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652" y="1487588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1768873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33">
            <a:extLst>
              <a:ext uri="{FF2B5EF4-FFF2-40B4-BE49-F238E27FC236}">
                <a16:creationId xmlns:a16="http://schemas.microsoft.com/office/drawing/2014/main" id="{25C88B7C-D774-8397-7913-A332474CE54C}"/>
              </a:ext>
            </a:extLst>
          </p:cNvPr>
          <p:cNvSpPr txBox="1"/>
          <p:nvPr/>
        </p:nvSpPr>
        <p:spPr>
          <a:xfrm>
            <a:off x="6488906" y="3459878"/>
            <a:ext cx="24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scientist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Inc.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5;p33">
            <a:extLst>
              <a:ext uri="{FF2B5EF4-FFF2-40B4-BE49-F238E27FC236}">
                <a16:creationId xmlns:a16="http://schemas.microsoft.com/office/drawing/2014/main" id="{80E19EC8-3A35-9F1F-23C3-496FAEC67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6650" y="325879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33">
            <a:extLst>
              <a:ext uri="{FF2B5EF4-FFF2-40B4-BE49-F238E27FC236}">
                <a16:creationId xmlns:a16="http://schemas.microsoft.com/office/drawing/2014/main" id="{E60F2244-8E64-6406-6186-1ED41B01E88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3499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33">
            <a:extLst>
              <a:ext uri="{FF2B5EF4-FFF2-40B4-BE49-F238E27FC236}">
                <a16:creationId xmlns:a16="http://schemas.microsoft.com/office/drawing/2014/main" id="{57598FB2-091F-0445-5F59-D7AC33BF2D4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900981" y="3307771"/>
            <a:ext cx="1069548" cy="80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1" name="Google Shape;91;p33"/>
          <p:cNvSpPr txBox="1"/>
          <p:nvPr/>
        </p:nvSpPr>
        <p:spPr>
          <a:xfrm>
            <a:off x="6286500" y="1241047"/>
            <a:ext cx="240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 State University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96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" y="1424999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l="13470" r="13470"/>
          <a:stretch>
            <a:fillRect/>
          </a:stretch>
        </p:blipFill>
        <p:spPr bwMode="auto">
          <a:xfrm>
            <a:off x="5029200" y="1298197"/>
            <a:ext cx="685800" cy="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183897"/>
            <a:ext cx="231321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Google Shape;90;p33">
            <a:extLst>
              <a:ext uri="{FF2B5EF4-FFF2-40B4-BE49-F238E27FC236}">
                <a16:creationId xmlns:a16="http://schemas.microsoft.com/office/drawing/2014/main" id="{5BEC616E-3603-6609-CBDC-728B4A47EEEA}"/>
              </a:ext>
            </a:extLst>
          </p:cNvPr>
          <p:cNvSpPr txBox="1"/>
          <p:nvPr/>
        </p:nvSpPr>
        <p:spPr>
          <a:xfrm>
            <a:off x="6403007" y="2732508"/>
            <a:ext cx="22006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92;p33">
            <a:extLst>
              <a:ext uri="{FF2B5EF4-FFF2-40B4-BE49-F238E27FC236}">
                <a16:creationId xmlns:a16="http://schemas.microsoft.com/office/drawing/2014/main" id="{A843FE70-4D9A-5CB8-7E79-2EAD79D4B1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0079" y="266051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3;p33">
            <a:extLst>
              <a:ext uri="{FF2B5EF4-FFF2-40B4-BE49-F238E27FC236}">
                <a16:creationId xmlns:a16="http://schemas.microsoft.com/office/drawing/2014/main" id="{51FC4391-0F74-3B6C-A3F4-7DF4AD61C6C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095" y="2620334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4;p33">
            <a:extLst>
              <a:ext uri="{FF2B5EF4-FFF2-40B4-BE49-F238E27FC236}">
                <a16:creationId xmlns:a16="http://schemas.microsoft.com/office/drawing/2014/main" id="{23C5DD6D-7CEF-4D50-B9D9-4C37D12AB88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6874" y="2918244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DA2794-7278-D48D-CDCD-AC3CFE024920}"/>
              </a:ext>
            </a:extLst>
          </p:cNvPr>
          <p:cNvSpPr txBox="1"/>
          <p:nvPr/>
        </p:nvSpPr>
        <p:spPr>
          <a:xfrm>
            <a:off x="301752" y="3959214"/>
            <a:ext cx="8385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[Students’ presentations]</a:t>
            </a:r>
            <a:endParaRPr lang="en-US" sz="2200" dirty="0"/>
          </a:p>
          <a:p>
            <a:pPr algn="ctr"/>
            <a:r>
              <a:rPr lang="en-US" sz="2200" dirty="0"/>
              <a:t>Name, hobbies, and mention one thing that you expect to learn in this course </a:t>
            </a:r>
            <a:r>
              <a:rPr lang="en-US" sz="2200" dirty="0">
                <a:sym typeface="Wingdings" pitchFamily="2" charset="2"/>
              </a:rPr>
              <a:t> 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Syllabus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Contact Information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Prof. Nils </a:t>
            </a:r>
            <a:r>
              <a:rPr lang="en" sz="1800" dirty="0" err="1"/>
              <a:t>Murrugarra</a:t>
            </a:r>
            <a:endParaRPr lang="en" sz="18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>
                <a:hlinkClick r:id="rId3"/>
              </a:rPr>
              <a:t>nem177@pitt.edu</a:t>
            </a:r>
            <a:r>
              <a:rPr lang="en" sz="1800" dirty="0"/>
              <a:t>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Please, add prefix “[CS 1674]” in all emails.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Website: </a:t>
            </a:r>
            <a:r>
              <a:rPr lang="en-US" sz="1800" dirty="0">
                <a:hlinkClick r:id="rId4"/>
              </a:rPr>
              <a:t>https://nineil.github.io/courses/fall24_cs1674/</a:t>
            </a:r>
            <a:r>
              <a:rPr lang="en" sz="1800" dirty="0"/>
              <a:t> </a:t>
            </a:r>
          </a:p>
          <a:p>
            <a:pPr marL="596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Lectures: </a:t>
            </a:r>
          </a:p>
          <a:p>
            <a:pPr lvl="1" indent="-342900">
              <a:buSzPts val="1800"/>
              <a:buChar char="●"/>
            </a:pPr>
            <a:r>
              <a:rPr lang="en-US" sz="1800" b="0" i="0" dirty="0">
                <a:effectLst/>
                <a:latin typeface="Times New Roman" panose="02020603050405020304" pitchFamily="18" charset="0"/>
              </a:rPr>
              <a:t>Tue/Thu 11:00 a</a:t>
            </a:r>
            <a:r>
              <a:rPr lang="en-US" sz="1800" dirty="0">
                <a:latin typeface="Times New Roman" panose="02020603050405020304" pitchFamily="18" charset="0"/>
              </a:rPr>
              <a:t>m</a:t>
            </a:r>
            <a:r>
              <a:rPr lang="en-US" sz="1800" b="0" i="0" dirty="0">
                <a:effectLst/>
                <a:latin typeface="Times New Roman" panose="02020603050405020304" pitchFamily="18" charset="0"/>
              </a:rPr>
              <a:t> – 12:15 pm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[SENSQ 5313]</a:t>
            </a:r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0">
              <a:buSzPts val="1800"/>
              <a:buNone/>
            </a:pPr>
            <a:endParaRPr lang="en-US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Office hours: </a:t>
            </a:r>
          </a:p>
          <a:p>
            <a:pPr lvl="1" indent="-342900">
              <a:buSzPts val="1800"/>
              <a:buChar char="●"/>
            </a:pPr>
            <a:r>
              <a:rPr lang="en-US" sz="1800" dirty="0"/>
              <a:t>Tue/Wed 9:00 am – 11:00 am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[SENSQ 5419]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6911AE5-F41A-7E51-3917-E1CB07C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8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</a:t>
            </a:r>
            <a:r>
              <a:rPr lang="en"/>
              <a:t>: Textbook</a:t>
            </a:r>
            <a:endParaRPr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ED5689D8-3A9A-62CE-CCFD-FE055334D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Computer Vision algorithms and applications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Edition: 2nd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By </a:t>
            </a:r>
            <a:r>
              <a:rPr lang="en-US" dirty="0"/>
              <a:t>Richard </a:t>
            </a:r>
            <a:r>
              <a:rPr lang="en-US" dirty="0" err="1"/>
              <a:t>Szeliski</a:t>
            </a:r>
            <a:endParaRPr lang="en-US"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ISBN: </a:t>
            </a:r>
            <a:r>
              <a:rPr lang="en-US" b="0" i="0" dirty="0">
                <a:solidFill>
                  <a:srgbClr val="0F1111"/>
                </a:solidFill>
                <a:effectLst/>
                <a:latin typeface="Amazon Ember"/>
              </a:rPr>
              <a:t>978-3030343712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Year: 2022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E45286-E414-AE26-CBCE-DDCD5508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57" y="1388828"/>
            <a:ext cx="2033472" cy="29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335C4F1-2AA7-4FBA-630D-C72C490D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16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Material is based on previous iterations of </a:t>
            </a:r>
            <a:r>
              <a:rPr lang="en-US" b="0" i="0" dirty="0">
                <a:effectLst/>
                <a:latin typeface="Times New Roman" panose="02020603050405020304" pitchFamily="18" charset="0"/>
                <a:hlinkClick r:id="rId3"/>
              </a:rPr>
              <a:t>Computer Vision course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from Prof. Adriana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Kovashka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Exams mainly cover this material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We will do around 7 to 9 programming assignments</a:t>
            </a: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263B311-A08E-6DE5-BD7C-CC0766D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6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There will be a lot of work!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However, you will learn a lot :). Please, ask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questions in class and use my office hours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as needed.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I would like to help you much as possible.</a:t>
            </a:r>
            <a:endParaRPr lang="en-US" sz="2400" dirty="0"/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E7CC53E-5D35-9772-09B0-BB9DF1D9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 [Warning #1]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I’ve opted for shorter, more manageable HW assignments, but there is a lot of them</a:t>
            </a:r>
          </a:p>
          <a:p>
            <a:endParaRPr lang="en-US" sz="2400" dirty="0"/>
          </a:p>
          <a:p>
            <a:r>
              <a:rPr lang="en-US" sz="2400" dirty="0"/>
              <a:t>I expect you’d be spending </a:t>
            </a:r>
            <a:r>
              <a:rPr lang="en-US" sz="2400" b="1" dirty="0"/>
              <a:t>4-6 hours </a:t>
            </a:r>
            <a:r>
              <a:rPr lang="en-US" sz="2400" dirty="0"/>
              <a:t>on each assignment</a:t>
            </a:r>
          </a:p>
          <a:p>
            <a:endParaRPr lang="en-US" sz="2400" dirty="0"/>
          </a:p>
          <a:p>
            <a:r>
              <a:rPr lang="en-US" sz="2400" dirty="0"/>
              <a:t>… But you get to understand algorithms and concepts in detail!</a:t>
            </a:r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538D9238-1215-5D55-5748-5F52CA12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112319"/>
      </p:ext>
    </p:extLst>
  </p:cSld>
  <p:clrMapOvr>
    <a:masterClrMapping/>
  </p:clrMapOvr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852</Words>
  <Application>Microsoft Macintosh PowerPoint</Application>
  <PresentationFormat>On-screen Show (16:9)</PresentationFormat>
  <Paragraphs>158</Paragraphs>
  <Slides>27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Amazon Ember</vt:lpstr>
      <vt:lpstr>Arial</vt:lpstr>
      <vt:lpstr>Calibri</vt:lpstr>
      <vt:lpstr>Times New Roman</vt:lpstr>
      <vt:lpstr>Wingdings</vt:lpstr>
      <vt:lpstr>Brilho</vt:lpstr>
      <vt:lpstr>CS 1674/2074: Intro to Computer Vision</vt:lpstr>
      <vt:lpstr>Who am I?</vt:lpstr>
      <vt:lpstr>Who am I?</vt:lpstr>
      <vt:lpstr>Who am I?</vt:lpstr>
      <vt:lpstr>Course intro: Syllabus</vt:lpstr>
      <vt:lpstr>Course intro: Textbook</vt:lpstr>
      <vt:lpstr>Course intro: What to expect?</vt:lpstr>
      <vt:lpstr>Course intro: What to expect?</vt:lpstr>
      <vt:lpstr>Course intro: What to expect? [Warning #1]</vt:lpstr>
      <vt:lpstr>Course intro: What to expect? [Warning #2]</vt:lpstr>
      <vt:lpstr>Course intro: What to expect?</vt:lpstr>
      <vt:lpstr>Course intro: programming assignments</vt:lpstr>
      <vt:lpstr>Review Syllabus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Setup Environment</vt:lpstr>
      <vt:lpstr>Setup Learning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74</cp:revision>
  <cp:lastPrinted>2024-08-25T15:17:33Z</cp:lastPrinted>
  <dcterms:created xsi:type="dcterms:W3CDTF">2011-07-05T14:46:51Z</dcterms:created>
  <dcterms:modified xsi:type="dcterms:W3CDTF">2024-08-25T15:17:34Z</dcterms:modified>
</cp:coreProperties>
</file>