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0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1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2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3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4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35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36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37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65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66.xml" ContentType="application/vnd.openxmlformats-officedocument.presentationml.tags+xml"/>
  <Override PartName="/ppt/notesSlides/notesSlide45.xml" ContentType="application/vnd.openxmlformats-officedocument.presentationml.notesSlide+xml"/>
  <Override PartName="/ppt/tags/tag67.xml" ContentType="application/vnd.openxmlformats-officedocument.presentationml.tags+xml"/>
  <Override PartName="/ppt/notesSlides/notesSlide46.xml" ContentType="application/vnd.openxmlformats-officedocument.presentationml.notesSlide+xml"/>
  <Override PartName="/ppt/tags/tag68.xml" ContentType="application/vnd.openxmlformats-officedocument.presentationml.tags+xml"/>
  <Override PartName="/ppt/notesSlides/notesSlide47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12"/>
  </p:notesMasterIdLst>
  <p:sldIdLst>
    <p:sldId id="589" r:id="rId2"/>
    <p:sldId id="497" r:id="rId3"/>
    <p:sldId id="345" r:id="rId4"/>
    <p:sldId id="269" r:id="rId5"/>
    <p:sldId id="267" r:id="rId6"/>
    <p:sldId id="268" r:id="rId7"/>
    <p:sldId id="271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5" r:id="rId18"/>
    <p:sldId id="280" r:id="rId19"/>
    <p:sldId id="281" r:id="rId20"/>
    <p:sldId id="282" r:id="rId21"/>
    <p:sldId id="283" r:id="rId22"/>
    <p:sldId id="287" r:id="rId23"/>
    <p:sldId id="288" r:id="rId24"/>
    <p:sldId id="289" r:id="rId25"/>
    <p:sldId id="291" r:id="rId26"/>
    <p:sldId id="292" r:id="rId27"/>
    <p:sldId id="293" r:id="rId28"/>
    <p:sldId id="290" r:id="rId29"/>
    <p:sldId id="294" r:id="rId30"/>
    <p:sldId id="487" r:id="rId31"/>
    <p:sldId id="488" r:id="rId32"/>
    <p:sldId id="489" r:id="rId33"/>
    <p:sldId id="490" r:id="rId34"/>
    <p:sldId id="491" r:id="rId35"/>
    <p:sldId id="492" r:id="rId36"/>
    <p:sldId id="493" r:id="rId37"/>
    <p:sldId id="494" r:id="rId38"/>
    <p:sldId id="495" r:id="rId39"/>
    <p:sldId id="496" r:id="rId40"/>
    <p:sldId id="398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505" r:id="rId50"/>
    <p:sldId id="305" r:id="rId51"/>
    <p:sldId id="306" r:id="rId52"/>
    <p:sldId id="264" r:id="rId53"/>
    <p:sldId id="506" r:id="rId54"/>
    <p:sldId id="420" r:id="rId55"/>
    <p:sldId id="421" r:id="rId56"/>
    <p:sldId id="422" r:id="rId57"/>
    <p:sldId id="684" r:id="rId58"/>
    <p:sldId id="386" r:id="rId59"/>
    <p:sldId id="399" r:id="rId60"/>
    <p:sldId id="400" r:id="rId61"/>
    <p:sldId id="414" r:id="rId62"/>
    <p:sldId id="415" r:id="rId63"/>
    <p:sldId id="416" r:id="rId64"/>
    <p:sldId id="417" r:id="rId65"/>
    <p:sldId id="500" r:id="rId66"/>
    <p:sldId id="425" r:id="rId67"/>
    <p:sldId id="426" r:id="rId68"/>
    <p:sldId id="430" r:id="rId69"/>
    <p:sldId id="429" r:id="rId70"/>
    <p:sldId id="428" r:id="rId71"/>
    <p:sldId id="431" r:id="rId72"/>
    <p:sldId id="504" r:id="rId73"/>
    <p:sldId id="432" r:id="rId74"/>
    <p:sldId id="685" r:id="rId75"/>
    <p:sldId id="434" r:id="rId76"/>
    <p:sldId id="435" r:id="rId77"/>
    <p:sldId id="436" r:id="rId78"/>
    <p:sldId id="437" r:id="rId79"/>
    <p:sldId id="438" r:id="rId80"/>
    <p:sldId id="439" r:id="rId81"/>
    <p:sldId id="440" r:id="rId82"/>
    <p:sldId id="441" r:id="rId83"/>
    <p:sldId id="443" r:id="rId84"/>
    <p:sldId id="444" r:id="rId85"/>
    <p:sldId id="446" r:id="rId86"/>
    <p:sldId id="447" r:id="rId87"/>
    <p:sldId id="448" r:id="rId88"/>
    <p:sldId id="449" r:id="rId89"/>
    <p:sldId id="450" r:id="rId90"/>
    <p:sldId id="451" r:id="rId91"/>
    <p:sldId id="452" r:id="rId92"/>
    <p:sldId id="453" r:id="rId93"/>
    <p:sldId id="454" r:id="rId94"/>
    <p:sldId id="455" r:id="rId95"/>
    <p:sldId id="456" r:id="rId96"/>
    <p:sldId id="457" r:id="rId97"/>
    <p:sldId id="458" r:id="rId98"/>
    <p:sldId id="459" r:id="rId99"/>
    <p:sldId id="460" r:id="rId100"/>
    <p:sldId id="461" r:id="rId101"/>
    <p:sldId id="462" r:id="rId102"/>
    <p:sldId id="463" r:id="rId103"/>
    <p:sldId id="464" r:id="rId104"/>
    <p:sldId id="465" r:id="rId105"/>
    <p:sldId id="466" r:id="rId106"/>
    <p:sldId id="503" r:id="rId107"/>
    <p:sldId id="467" r:id="rId108"/>
    <p:sldId id="468" r:id="rId109"/>
    <p:sldId id="469" r:id="rId110"/>
    <p:sldId id="470" r:id="rId111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4608">
          <p15:clr>
            <a:srgbClr val="A4A3A4"/>
          </p15:clr>
        </p15:guide>
        <p15:guide id="3" pos="288">
          <p15:clr>
            <a:srgbClr val="A4A3A4"/>
          </p15:clr>
        </p15:guide>
        <p15:guide id="4" pos="5472">
          <p15:clr>
            <a:srgbClr val="A4A3A4"/>
          </p15:clr>
        </p15:guide>
        <p15:guide id="5" orient="horz" pos="1712">
          <p15:clr>
            <a:srgbClr val="9AA0A6"/>
          </p15:clr>
        </p15:guide>
        <p15:guide id="6" pos="2592">
          <p15:clr>
            <a:srgbClr val="9AA0A6"/>
          </p15:clr>
        </p15:guide>
        <p15:guide id="7" pos="3168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9" roundtripDataSignature="AMtx7mhS5nRLilGD6T0EpqDE7wj9jhOMe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96AE40-E63F-448E-B565-BE41378B41F9}" name="Nils Ever Murrugarra Llerena" initials="NEML" userId="Nils Ever Murrugarra Llerena" providerId="None"/>
  <p188:author id="{8443ED59-20C7-4FDF-8DCA-8A14D1AA1C8C}" name="Microsoft Office User" initials="MOU" userId="Microsoft Office 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Jian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4"/>
    <p:restoredTop sz="82673"/>
  </p:normalViewPr>
  <p:slideViewPr>
    <p:cSldViewPr snapToGrid="0">
      <p:cViewPr varScale="1">
        <p:scale>
          <a:sx n="155" d="100"/>
          <a:sy n="155" d="100"/>
        </p:scale>
        <p:origin x="1440" y="168"/>
      </p:cViewPr>
      <p:guideLst>
        <p:guide orient="horz" pos="288"/>
        <p:guide pos="4608"/>
        <p:guide pos="288"/>
        <p:guide pos="5472"/>
        <p:guide orient="horz" pos="1712"/>
        <p:guide pos="2592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9" Type="http://customschemas.google.com/relationships/presentationmetadata" Target="meta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30" Type="http://schemas.openxmlformats.org/officeDocument/2006/relationships/commentAuthors" Target="commentAuthors.xml"/><Relationship Id="rId135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7D8D04-FB13-4DD9-BB99-6272BD0FF3B8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11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1113" cy="5722937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3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171A6E4-BC61-4A72-BD27-38810B3A5BD2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12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1113" cy="5722937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17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B43C4F-4458-41F0-AD44-772F25BC2867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13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1113" cy="5722937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8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029A176-4046-4B7B-956A-F34347B98A9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14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1113" cy="5722937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16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056BFCC4-61B8-4840-A4E3-9CCD00C9EE4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15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1113" cy="5722937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67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AE17901-43E1-4762-9E76-97D06ED6248A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16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1113" cy="5722937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r>
              <a:rPr lang="en-US">
                <a:latin typeface="Arial" pitchFamily="34" charset="0"/>
              </a:rPr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251285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74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C747F-6BDC-4B7E-8485-75457E9F09C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18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105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F6080-A959-404A-88AD-B917C2FB6962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19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30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E0ADFA-DA70-4C10-8F63-CF2AF1E80AAB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20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191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2F1F6-DC5D-4F1C-B5F7-1014541A27E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09184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A117C65-0AC2-480D-A518-8911252410C8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21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98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9FEB0-3C55-4079-8724-8593F8217CB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22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956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795CC44-627F-4466-8DB9-F57F1CDE308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23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76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B024F52-5115-4E90-BC92-4DF6EA162768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24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4288" cy="5724525"/>
          </a:xfrm>
          <a:solidFill>
            <a:srgbClr val="FFFFFF"/>
          </a:solidFill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94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5226604-9998-44C9-A2D6-C34062C3288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25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4288" cy="5724525"/>
          </a:xfrm>
          <a:solidFill>
            <a:srgbClr val="FFFFFF"/>
          </a:solidFill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97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  <a:p>
            <a:r>
              <a:rPr lang="en-US" dirty="0">
                <a:latin typeface="Arial" pitchFamily="34" charset="0"/>
              </a:rPr>
              <a:t>In </a:t>
            </a:r>
            <a:r>
              <a:rPr lang="en-US" dirty="0" err="1">
                <a:latin typeface="Arial" pitchFamily="34" charset="0"/>
              </a:rPr>
              <a:t>matlab</a:t>
            </a:r>
            <a:r>
              <a:rPr lang="en-US" dirty="0">
                <a:latin typeface="Arial" pitchFamily="34" charset="0"/>
              </a:rPr>
              <a:t>, conv2 does convolution, filter2 does correlation.  </a:t>
            </a:r>
            <a:r>
              <a:rPr lang="en-US" dirty="0" err="1">
                <a:latin typeface="Arial" pitchFamily="34" charset="0"/>
              </a:rPr>
              <a:t>Imfilter</a:t>
            </a:r>
            <a:r>
              <a:rPr lang="en-US" dirty="0">
                <a:latin typeface="Arial" pitchFamily="34" charset="0"/>
              </a:rPr>
              <a:t> does either if specified, correlation by default (‘</a:t>
            </a:r>
            <a:r>
              <a:rPr lang="en-US" dirty="0" err="1">
                <a:latin typeface="Arial" pitchFamily="34" charset="0"/>
              </a:rPr>
              <a:t>conv</a:t>
            </a:r>
            <a:r>
              <a:rPr lang="en-US" dirty="0">
                <a:latin typeface="Arial" pitchFamily="34" charset="0"/>
              </a:rPr>
              <a:t>’, ‘</a:t>
            </a:r>
            <a:r>
              <a:rPr lang="en-US" dirty="0" err="1">
                <a:latin typeface="Arial" pitchFamily="34" charset="0"/>
              </a:rPr>
              <a:t>corr</a:t>
            </a:r>
            <a:r>
              <a:rPr lang="en-US" dirty="0">
                <a:latin typeface="Arial" pitchFamily="34" charset="0"/>
              </a:rPr>
              <a:t>’ option)</a:t>
            </a:r>
          </a:p>
          <a:p>
            <a:endParaRPr lang="en-US" dirty="0">
              <a:latin typeface="Arial" pitchFamily="34" charset="0"/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E27A1-F920-4875-884E-F1E0FAD80E70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26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612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85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EA0DF3-7642-4C59-8098-530067F53AB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386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16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0C879-833C-4E31-9D34-3E4FF8128AD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175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E018D-B7B6-4E88-9386-B18F50D4F690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4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29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74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48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3181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177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79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6300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0602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652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1952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B9115-D0E6-4727-96A2-085F3747F7E3}" type="slidenum"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13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B387DA-4282-458B-B09B-527FDF1B959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5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29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69EF6-1ACB-4DBC-BD66-79683FE9885E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/>
              <a:t>41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6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C8B376-7100-4653-9D12-1B20E6A1AEC0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42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8231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6053CF-FD69-45E7-89E6-37DF635C2587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43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2912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BD32699-ADD3-4340-B510-B584D706B72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44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936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D584A98-F1CC-4AEC-8E86-DE5057707644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45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598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DEC64AD1-3AED-46BC-B687-1A6B36608B20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46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6281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7F1F670-F64E-4E74-ABC2-F3E50DC1E20C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47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837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2FD08E2-6016-4314-B294-08902BBE1534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48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261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83D8466-881E-4A74-9CC7-F03813FDE188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50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0802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67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947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815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116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818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5D0321-666E-420E-A160-F5E4AE792CD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592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36F2D-D980-4131-9081-078D0672D45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482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4869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A3CD0D-D4F5-424C-818E-D89E5847A0F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TODO: update slide</a:t>
            </a:r>
          </a:p>
        </p:txBody>
      </p:sp>
    </p:spTree>
    <p:extLst>
      <p:ext uri="{BB962C8B-B14F-4D97-AF65-F5344CB8AC3E}">
        <p14:creationId xmlns:p14="http://schemas.microsoft.com/office/powerpoint/2010/main" val="31090362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\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7DD9B-4950-4E5A-940D-6CE923CD0D5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7327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BEA3-1841-422A-A5A0-C25C6D4B72F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934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2F1F6-DC5D-4F1C-B5F7-1014541A27E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02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FE9BDF16-C3AA-431E-B382-CED24DFD049F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7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2403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C0E27-AFC7-4419-A0E4-0563EA0FB99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967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87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22CBE-ED8B-45BA-9A6E-348B1A39EB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650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861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351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45F2C-A55F-4C01-B6BD-69B39E8BA6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7682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41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BD3E5-D1C7-41EE-896F-C03409F9A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0506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004FB-0B0F-41F5-8FAD-E485DD60D9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4492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EC8F9-771F-42D1-84FE-6421A8C90D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962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802B91BD-AE3D-45B2-8D19-778CAC761D4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8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1087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8C6A-CB79-4B75-A64E-2A5F584822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34176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63397-E4AF-47C2-B316-5A6D1AAAE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075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511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D579B-2187-4A01-AB8E-F383C9CE8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678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32804-55E6-48A7-A691-13A2EA4964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EBE52A-F3B8-4995-B408-4B2AE74E77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4359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D2EEE-7ECB-4D37-9EEC-B87249E9B1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931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358EE8-E338-4F63-B372-EBE1ED86AC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49680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75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2A77E-6543-4FB0-94D6-99F65A5E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926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6113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7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005ABCB-1F76-41F2-A6BA-944EBD40C1AD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9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0086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5228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75012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9453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35391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15574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54089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3992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89917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72173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279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8AB4EF1-DC94-4663-BFBA-097A847D4A6C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10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5523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42280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4374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85287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49097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3103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454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94859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74896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36708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89CE7-0552-421C-9EAD-8267410F3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774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Arial"/>
              <a:buNone/>
              <a:defRPr sz="405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3F3F3F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27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70"/>
              </a:spcBef>
              <a:spcAft>
                <a:spcPts val="0"/>
              </a:spcAft>
              <a:buSzPts val="1215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1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" name="Google Shape;23;p14"/>
          <p:cNvCxnSpPr/>
          <p:nvPr/>
        </p:nvCxnSpPr>
        <p:spPr>
          <a:xfrm>
            <a:off x="685800" y="2548890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7D7C6-78AC-4C7A-A17F-4D0AAA37D1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8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"/>
            <a:ext cx="7772400" cy="628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685800"/>
            <a:ext cx="7772400" cy="39433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28961-56CF-4D0D-9EE0-8E27C53DE9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9/5/24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4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28AE-0DA5-4F89-9D16-40EE3B7301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9/5/24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1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16"/>
          <p:cNvCxnSpPr/>
          <p:nvPr/>
        </p:nvCxnSpPr>
        <p:spPr>
          <a:xfrm>
            <a:off x="731520" y="3449574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1"/>
          </p:nvPr>
        </p:nvSpPr>
        <p:spPr>
          <a:xfrm>
            <a:off x="457200" y="1255014"/>
            <a:ext cx="4038600" cy="3538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2pPr>
            <a:lvl3pPr marL="1371600" lvl="2" indent="-314325" algn="l">
              <a:spcBef>
                <a:spcPts val="300"/>
              </a:spcBef>
              <a:spcAft>
                <a:spcPts val="0"/>
              </a:spcAft>
              <a:buSzPts val="135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2"/>
          </p:nvPr>
        </p:nvSpPr>
        <p:spPr>
          <a:xfrm>
            <a:off x="4648200" y="1255014"/>
            <a:ext cx="4038600" cy="3538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2pPr>
            <a:lvl3pPr marL="1371600" lvl="2" indent="-314325" algn="l">
              <a:spcBef>
                <a:spcPts val="300"/>
              </a:spcBef>
              <a:spcAft>
                <a:spcPts val="0"/>
              </a:spcAft>
              <a:buSzPts val="135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3"/>
          </p:nvPr>
        </p:nvSpPr>
        <p:spPr>
          <a:xfrm>
            <a:off x="475488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4"/>
          </p:nvPr>
        </p:nvSpPr>
        <p:spPr>
          <a:xfrm>
            <a:off x="475488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18"/>
          <p:cNvCxnSpPr/>
          <p:nvPr/>
        </p:nvCxnSpPr>
        <p:spPr>
          <a:xfrm rot="5400000">
            <a:off x="2806462" y="3034268"/>
            <a:ext cx="3531870" cy="7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2971800" y="594060"/>
            <a:ext cx="57150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814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marL="914400" lvl="1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2"/>
          </p:nvPr>
        </p:nvSpPr>
        <p:spPr>
          <a:xfrm>
            <a:off x="457201" y="1597915"/>
            <a:ext cx="2139696" cy="318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21"/>
          <p:cNvCxnSpPr/>
          <p:nvPr/>
        </p:nvCxnSpPr>
        <p:spPr>
          <a:xfrm rot="5400000">
            <a:off x="684114" y="2684956"/>
            <a:ext cx="4183380" cy="15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>
            <a:spLocks noGrp="1"/>
          </p:cNvSpPr>
          <p:nvPr>
            <p:ph type="pic" idx="2"/>
          </p:nvPr>
        </p:nvSpPr>
        <p:spPr>
          <a:xfrm>
            <a:off x="2858610" y="628651"/>
            <a:ext cx="5904390" cy="4125342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23"/>
              </a:srgbClr>
            </a:outerShdw>
          </a:effectLst>
        </p:spPr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2139696" cy="318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2743200" y="-1085850"/>
            <a:ext cx="3657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 rot="5400000">
            <a:off x="5457825" y="1628775"/>
            <a:ext cx="44005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 rot="5400000">
            <a:off x="1266825" y="-352425"/>
            <a:ext cx="44005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2" r:id="rId10"/>
    <p:sldLayoutId id="2147483663" r:id="rId11"/>
    <p:sldLayoutId id="214748366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murrugarrallerena@webe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6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1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15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13" Type="http://schemas.openxmlformats.org/officeDocument/2006/relationships/image" Target="../media/image27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6.png"/><Relationship Id="rId5" Type="http://schemas.openxmlformats.org/officeDocument/2006/relationships/tags" Target="../tags/tag21.xml"/><Relationship Id="rId10" Type="http://schemas.openxmlformats.org/officeDocument/2006/relationships/image" Target="../media/image20.png"/><Relationship Id="rId4" Type="http://schemas.openxmlformats.org/officeDocument/2006/relationships/tags" Target="../tags/tag20.xml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25.xml"/><Relationship Id="rId7" Type="http://schemas.openxmlformats.org/officeDocument/2006/relationships/image" Target="../media/image20.png"/><Relationship Id="rId12" Type="http://schemas.openxmlformats.org/officeDocument/2006/relationships/image" Target="../media/image3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.bin"/><Relationship Id="rId4" Type="http://schemas.openxmlformats.org/officeDocument/2006/relationships/tags" Target="../tags/tag26.xml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31.xml"/><Relationship Id="rId7" Type="http://schemas.openxmlformats.org/officeDocument/2006/relationships/image" Target="../media/image5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32.xml"/><Relationship Id="rId9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35.xml"/><Relationship Id="rId7" Type="http://schemas.openxmlformats.org/officeDocument/2006/relationships/image" Target="../media/image5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36.xml"/><Relationship Id="rId9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39.xml"/><Relationship Id="rId7" Type="http://schemas.openxmlformats.org/officeDocument/2006/relationships/image" Target="../media/image52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40.xml"/><Relationship Id="rId9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43.xml"/><Relationship Id="rId7" Type="http://schemas.openxmlformats.org/officeDocument/2006/relationships/image" Target="../media/image52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44.xml"/><Relationship Id="rId9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47.xml"/><Relationship Id="rId7" Type="http://schemas.openxmlformats.org/officeDocument/2006/relationships/image" Target="../media/image52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48.xml"/><Relationship Id="rId9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51.xml"/><Relationship Id="rId7" Type="http://schemas.openxmlformats.org/officeDocument/2006/relationships/image" Target="../media/image52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52.xml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55.xml"/><Relationship Id="rId7" Type="http://schemas.openxmlformats.org/officeDocument/2006/relationships/image" Target="../media/image52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56.xml"/><Relationship Id="rId9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59.xml"/><Relationship Id="rId7" Type="http://schemas.openxmlformats.org/officeDocument/2006/relationships/image" Target="../media/image52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60.xml"/><Relationship Id="rId9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63.xml"/><Relationship Id="rId7" Type="http://schemas.openxmlformats.org/officeDocument/2006/relationships/image" Target="../media/image52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64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26.pn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57.png"/><Relationship Id="rId5" Type="http://schemas.openxmlformats.org/officeDocument/2006/relationships/image" Target="../media/image2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scipy/reference/generated/scipy.ndimage.median_filter.html#scipy.ndimage.median_filter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3.bin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hyperlink" Target="http://cvcl.mit.edu/hybridimage.htm" TargetMode="External"/><Relationship Id="rId10" Type="http://schemas.openxmlformats.org/officeDocument/2006/relationships/image" Target="../media/image85.jpeg"/><Relationship Id="rId4" Type="http://schemas.openxmlformats.org/officeDocument/2006/relationships/notesSlide" Target="../notesSlides/notesSlide58.xml"/><Relationship Id="rId9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image" Target="../media/image90.png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10" Type="http://schemas.openxmlformats.org/officeDocument/2006/relationships/image" Target="../media/image94.wmf"/><Relationship Id="rId4" Type="http://schemas.openxmlformats.org/officeDocument/2006/relationships/image" Target="../media/image91.png"/><Relationship Id="rId9" Type="http://schemas.openxmlformats.org/officeDocument/2006/relationships/oleObject" Target="../embeddings/oleObject5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microsoft.com/office/2007/relationships/hdphoto" Target="../media/hdphoto1.wdp"/><Relationship Id="rId4" Type="http://schemas.openxmlformats.org/officeDocument/2006/relationships/image" Target="../media/image10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microsoft.com/office/2007/relationships/hdphoto" Target="../media/hdphoto1.wdp"/><Relationship Id="rId4" Type="http://schemas.openxmlformats.org/officeDocument/2006/relationships/image" Target="../media/image10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microsoft.com/office/2007/relationships/hdphoto" Target="../media/hdphoto1.wdp"/><Relationship Id="rId4" Type="http://schemas.openxmlformats.org/officeDocument/2006/relationships/image" Target="../media/image10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microsoft.com/office/2007/relationships/hdphoto" Target="../media/hdphoto1.wdp"/><Relationship Id="rId4" Type="http://schemas.openxmlformats.org/officeDocument/2006/relationships/image" Target="../media/image10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11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9.bin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14.jpeg"/><Relationship Id="rId4" Type="http://schemas.openxmlformats.org/officeDocument/2006/relationships/image" Target="../media/image111.wmf"/><Relationship Id="rId9" Type="http://schemas.openxmlformats.org/officeDocument/2006/relationships/oleObject" Target="../embeddings/oleObject12.bin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1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303712" y="1005576"/>
            <a:ext cx="6536577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3000"/>
              <a:t>CS 1674/2074: </a:t>
            </a:r>
            <a:r>
              <a:rPr lang="en-US" sz="3000" dirty="0"/>
              <a:t>Filters</a:t>
            </a:r>
            <a:endParaRPr lang="en-US" dirty="0"/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F46CD92E-B67F-3ADF-6EC5-F5AEDCB1E979}"/>
              </a:ext>
            </a:extLst>
          </p:cNvPr>
          <p:cNvSpPr txBox="1">
            <a:spLocks/>
          </p:cNvSpPr>
          <p:nvPr/>
        </p:nvSpPr>
        <p:spPr>
          <a:xfrm>
            <a:off x="1657350" y="2571750"/>
            <a:ext cx="5886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ctr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r>
              <a:rPr lang="en-US" b="1" dirty="0"/>
              <a:t>PhD. Nils Murrugarra-Llerena</a:t>
            </a:r>
          </a:p>
          <a:p>
            <a:pPr marL="0" indent="0" algn="ctr">
              <a:spcBef>
                <a:spcPts val="0"/>
              </a:spcBef>
            </a:pPr>
            <a:r>
              <a:rPr lang="en-US" dirty="0">
                <a:hlinkClick r:id="rId3"/>
              </a:rPr>
              <a:t>nem177@pitt.edu</a:t>
            </a:r>
            <a:r>
              <a:rPr lang="en-US" dirty="0"/>
              <a:t> </a:t>
            </a:r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4" descr="University of Pittsburgh Logo and symbol, meaning, history, PNG, brand">
            <a:extLst>
              <a:ext uri="{FF2B5EF4-FFF2-40B4-BE49-F238E27FC236}">
                <a16:creationId xmlns:a16="http://schemas.microsoft.com/office/drawing/2014/main" id="{3AEC75A1-DF84-09AF-4894-7DD85B3B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1714" b="22062"/>
          <a:stretch>
            <a:fillRect/>
          </a:stretch>
        </p:blipFill>
        <p:spPr bwMode="auto">
          <a:xfrm>
            <a:off x="2950460" y="3950191"/>
            <a:ext cx="3243079" cy="1024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69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Weighted Moving Average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Non-uniform weights [</a:t>
            </a:r>
            <a:r>
              <a:rPr lang="en-US" dirty="0">
                <a:solidFill>
                  <a:srgbClr val="FF0000"/>
                </a:solidFill>
              </a:rPr>
              <a:t>1, 4, 6, 4, 1</a:t>
            </a:r>
            <a:r>
              <a:rPr lang="en-US" dirty="0"/>
              <a:t>] / 16</a:t>
            </a:r>
          </a:p>
        </p:txBody>
      </p:sp>
      <p:pic>
        <p:nvPicPr>
          <p:cNvPr id="87044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6569" y="2343150"/>
            <a:ext cx="2917031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709" name="Picture 5" descr="smoothing-b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8951" y="2313335"/>
            <a:ext cx="2917031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6292363" y="4914900"/>
            <a:ext cx="194316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cs typeface="Arial" pitchFamily="34" charset="0"/>
              </a:rPr>
              <a:t>Adapted from S. </a:t>
            </a:r>
            <a:r>
              <a:rPr lang="en-US" sz="1050" b="1" dirty="0" err="1">
                <a:cs typeface="Arial" pitchFamily="34" charset="0"/>
              </a:rPr>
              <a:t>Marschner</a:t>
            </a:r>
            <a:endParaRPr lang="en-US" sz="1050" b="1" dirty="0"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0922" y="3122856"/>
            <a:ext cx="105189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Central pixel =</a:t>
            </a:r>
          </a:p>
          <a:p>
            <a:r>
              <a:rPr lang="en-US" sz="1050" dirty="0"/>
              <a:t>(</a:t>
            </a:r>
            <a:r>
              <a:rPr lang="en-US" sz="1050" dirty="0">
                <a:solidFill>
                  <a:srgbClr val="00B050"/>
                </a:solidFill>
              </a:rPr>
              <a:t>10</a:t>
            </a:r>
            <a:r>
              <a:rPr lang="en-US" sz="1050" dirty="0"/>
              <a:t>*</a:t>
            </a:r>
            <a:r>
              <a:rPr lang="en-US" sz="1050" dirty="0">
                <a:solidFill>
                  <a:srgbClr val="FF0000"/>
                </a:solidFill>
              </a:rPr>
              <a:t>1</a:t>
            </a:r>
            <a:r>
              <a:rPr lang="en-US" sz="1050" dirty="0"/>
              <a:t> + </a:t>
            </a:r>
          </a:p>
          <a:p>
            <a:r>
              <a:rPr lang="en-US" sz="1050" dirty="0">
                <a:solidFill>
                  <a:srgbClr val="00B050"/>
                </a:solidFill>
              </a:rPr>
              <a:t>14</a:t>
            </a:r>
            <a:r>
              <a:rPr lang="en-US" sz="1050" dirty="0"/>
              <a:t>*</a:t>
            </a:r>
            <a:r>
              <a:rPr lang="en-US" sz="1050" dirty="0">
                <a:solidFill>
                  <a:srgbClr val="FF0000"/>
                </a:solidFill>
              </a:rPr>
              <a:t>4</a:t>
            </a:r>
            <a:r>
              <a:rPr lang="en-US" sz="1050" dirty="0"/>
              <a:t> +</a:t>
            </a:r>
          </a:p>
          <a:p>
            <a:r>
              <a:rPr lang="en-US" sz="1050" dirty="0">
                <a:solidFill>
                  <a:srgbClr val="00B050"/>
                </a:solidFill>
              </a:rPr>
              <a:t>12</a:t>
            </a:r>
            <a:r>
              <a:rPr lang="en-US" sz="1050" dirty="0"/>
              <a:t>*</a:t>
            </a:r>
            <a:r>
              <a:rPr lang="en-US" sz="1050" dirty="0">
                <a:solidFill>
                  <a:srgbClr val="FF0000"/>
                </a:solidFill>
              </a:rPr>
              <a:t>6</a:t>
            </a:r>
            <a:r>
              <a:rPr lang="en-US" sz="1050" dirty="0"/>
              <a:t> +</a:t>
            </a:r>
          </a:p>
          <a:p>
            <a:r>
              <a:rPr lang="en-US" sz="1050" dirty="0">
                <a:solidFill>
                  <a:srgbClr val="00B050"/>
                </a:solidFill>
              </a:rPr>
              <a:t>13</a:t>
            </a:r>
            <a:r>
              <a:rPr lang="en-US" sz="1050" dirty="0"/>
              <a:t>*</a:t>
            </a:r>
            <a:r>
              <a:rPr lang="en-US" sz="1050" dirty="0">
                <a:solidFill>
                  <a:srgbClr val="FF0000"/>
                </a:solidFill>
              </a:rPr>
              <a:t>4</a:t>
            </a:r>
            <a:r>
              <a:rPr lang="en-US" sz="1050" dirty="0"/>
              <a:t> + </a:t>
            </a:r>
          </a:p>
          <a:p>
            <a:r>
              <a:rPr lang="en-US" sz="1050" dirty="0">
                <a:solidFill>
                  <a:srgbClr val="00B050"/>
                </a:solidFill>
              </a:rPr>
              <a:t>20</a:t>
            </a:r>
            <a:r>
              <a:rPr lang="en-US" sz="1050" dirty="0"/>
              <a:t>*</a:t>
            </a:r>
            <a:r>
              <a:rPr lang="en-US" sz="1050" dirty="0">
                <a:solidFill>
                  <a:srgbClr val="FF0000"/>
                </a:solidFill>
              </a:rPr>
              <a:t>1</a:t>
            </a:r>
            <a:r>
              <a:rPr lang="en-US" sz="1050" dirty="0"/>
              <a:t>) / 16 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721257" y="1973178"/>
            <a:ext cx="954107" cy="687377"/>
            <a:chOff x="3437675" y="2697163"/>
            <a:chExt cx="1272143" cy="916503"/>
          </a:xfrm>
        </p:grpSpPr>
        <p:sp>
          <p:nvSpPr>
            <p:cNvPr id="3" name="TextBox 2"/>
            <p:cNvSpPr txBox="1"/>
            <p:nvPr/>
          </p:nvSpPr>
          <p:spPr>
            <a:xfrm>
              <a:off x="3437675" y="2697163"/>
              <a:ext cx="127214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B050"/>
                  </a:solidFill>
                </a:rPr>
                <a:t>10 14 12 13 20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3617843" y="2965824"/>
              <a:ext cx="159027" cy="6478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803374" y="2974162"/>
              <a:ext cx="92765" cy="639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3" idx="2"/>
            </p:cNvCxnSpPr>
            <p:nvPr/>
          </p:nvCxnSpPr>
          <p:spPr>
            <a:xfrm flipH="1">
              <a:off x="3993275" y="3004939"/>
              <a:ext cx="80472" cy="6087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4059042" y="2974162"/>
              <a:ext cx="141898" cy="639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4200940" y="2974162"/>
              <a:ext cx="145773" cy="1102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0F91D-706C-42A6-831C-E01F2CD44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15.jpg"/>
          <p:cNvPicPr>
            <a:picLocks noChangeAspect="1"/>
          </p:cNvPicPr>
          <p:nvPr/>
        </p:nvPicPr>
        <p:blipFill rotWithShape="1">
          <a:blip r:embed="rId3" cstate="print"/>
          <a:srcRect l="9064" t="6394" r="8714" b="7778"/>
          <a:stretch/>
        </p:blipFill>
        <p:spPr>
          <a:xfrm>
            <a:off x="2029326" y="1055135"/>
            <a:ext cx="5085347" cy="3981292"/>
          </a:xfrm>
          <a:prstGeom prst="rect">
            <a:avLst/>
          </a:prstGeom>
        </p:spPr>
      </p:pic>
      <p:pic>
        <p:nvPicPr>
          <p:cNvPr id="4" name="Picture 3" descr="filter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1443" y="292688"/>
            <a:ext cx="2032378" cy="1524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303EC-1F83-4FE3-A736-17D0B29C4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A671CC-026D-3879-CFC3-B6DCB27D3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7069785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16.jpg"/>
          <p:cNvPicPr>
            <a:picLocks noChangeAspect="1"/>
          </p:cNvPicPr>
          <p:nvPr/>
        </p:nvPicPr>
        <p:blipFill rotWithShape="1">
          <a:blip r:embed="rId3" cstate="print"/>
          <a:srcRect l="9532" t="6393" r="8363" b="6433"/>
          <a:stretch/>
        </p:blipFill>
        <p:spPr>
          <a:xfrm>
            <a:off x="2004980" y="1204593"/>
            <a:ext cx="4957010" cy="3947250"/>
          </a:xfrm>
          <a:prstGeom prst="rect">
            <a:avLst/>
          </a:prstGeom>
        </p:spPr>
      </p:pic>
      <p:pic>
        <p:nvPicPr>
          <p:cNvPr id="4" name="Picture 3" descr="filter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0010" y="503189"/>
            <a:ext cx="2078019" cy="1558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491A6-56B6-4CDE-8EB9-0F3EA43F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EA906F-4CE7-54AE-8529-0013D383F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7602775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17.jpg"/>
          <p:cNvPicPr>
            <a:picLocks noChangeAspect="1"/>
          </p:cNvPicPr>
          <p:nvPr/>
        </p:nvPicPr>
        <p:blipFill rotWithShape="1">
          <a:blip r:embed="rId2" cstate="print"/>
          <a:srcRect l="8830" t="6394" r="8596" b="7777"/>
          <a:stretch/>
        </p:blipFill>
        <p:spPr>
          <a:xfrm>
            <a:off x="2101515" y="1179125"/>
            <a:ext cx="5085348" cy="3964375"/>
          </a:xfrm>
          <a:prstGeom prst="rect">
            <a:avLst/>
          </a:prstGeom>
        </p:spPr>
      </p:pic>
      <p:pic>
        <p:nvPicPr>
          <p:cNvPr id="4" name="Picture 3" descr="filter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1534" y="536325"/>
            <a:ext cx="2151045" cy="1613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3A42-474D-4ED5-BE20-554D2BA8D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870429-890A-92C4-FE55-A37CA4C24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10482191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18.jpg"/>
          <p:cNvPicPr>
            <a:picLocks noChangeAspect="1"/>
          </p:cNvPicPr>
          <p:nvPr/>
        </p:nvPicPr>
        <p:blipFill rotWithShape="1">
          <a:blip r:embed="rId3" cstate="print"/>
          <a:srcRect l="8830" t="6629" r="8596" b="7445"/>
          <a:stretch/>
        </p:blipFill>
        <p:spPr>
          <a:xfrm>
            <a:off x="1973178" y="1343644"/>
            <a:ext cx="4868779" cy="3799855"/>
          </a:xfrm>
          <a:prstGeom prst="rect">
            <a:avLst/>
          </a:prstGeom>
        </p:spPr>
      </p:pic>
      <p:pic>
        <p:nvPicPr>
          <p:cNvPr id="4" name="Picture 3" descr="filter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1447" y="510035"/>
            <a:ext cx="2059763" cy="1544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54839-2524-44AE-80BF-1E910358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EDC06E-D134-0785-38C4-7A5E60ED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41929847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 rotWithShape="1">
          <a:blip r:embed="rId3" cstate="print"/>
          <a:srcRect l="8148" t="6052" r="7980" b="7535"/>
          <a:stretch/>
        </p:blipFill>
        <p:spPr>
          <a:xfrm>
            <a:off x="2310062" y="1143000"/>
            <a:ext cx="3737811" cy="3978442"/>
          </a:xfrm>
          <a:prstGeom prst="rect">
            <a:avLst/>
          </a:prstGeom>
        </p:spPr>
      </p:pic>
      <p:pic>
        <p:nvPicPr>
          <p:cNvPr id="4" name="Picture 3" descr="filter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7873" y="625325"/>
            <a:ext cx="2032378" cy="15242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62314F-5D64-48D9-B648-DE9153C5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C910CC-D49C-C8AF-5741-BB0EF66E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98284328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14A973E-8FD2-4FDC-83AF-11561E452682}"/>
              </a:ext>
            </a:extLst>
          </p:cNvPr>
          <p:cNvSpPr txBox="1"/>
          <p:nvPr/>
        </p:nvSpPr>
        <p:spPr>
          <a:xfrm>
            <a:off x="5397993" y="2575166"/>
            <a:ext cx="234070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1x38 	vector </a:t>
            </a:r>
          </a:p>
          <a:p>
            <a:r>
              <a:rPr lang="en-US" sz="1500" dirty="0"/>
              <a:t>	representation</a:t>
            </a:r>
          </a:p>
          <a:p>
            <a:r>
              <a:rPr lang="en-US" sz="1500" dirty="0"/>
              <a:t>	feature</a:t>
            </a:r>
          </a:p>
        </p:txBody>
      </p:sp>
      <p:pic>
        <p:nvPicPr>
          <p:cNvPr id="7" name="Picture 6" descr="capital_filter38_magnitude_Sqrt.jpg"/>
          <p:cNvPicPr>
            <a:picLocks noChangeAspect="1"/>
          </p:cNvPicPr>
          <p:nvPr/>
        </p:nvPicPr>
        <p:blipFill rotWithShape="1">
          <a:blip r:embed="rId3" cstate="print"/>
          <a:srcRect l="8170" t="7019" r="8631" b="7535"/>
          <a:stretch/>
        </p:blipFill>
        <p:spPr>
          <a:xfrm>
            <a:off x="1324369" y="978568"/>
            <a:ext cx="3707770" cy="3933999"/>
          </a:xfrm>
          <a:prstGeom prst="rect">
            <a:avLst/>
          </a:prstGeom>
        </p:spPr>
      </p:pic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4" cstate="print"/>
          <a:srcRect l="9699" t="5540" r="7644" b="19122"/>
          <a:stretch>
            <a:fillRect/>
          </a:stretch>
        </p:blipFill>
        <p:spPr>
          <a:xfrm>
            <a:off x="5345237" y="1162146"/>
            <a:ext cx="1841658" cy="12778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540654" y="2915815"/>
            <a:ext cx="109539" cy="136924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45236" y="3302947"/>
            <a:ext cx="243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[r1, r2, …, r38]</a:t>
            </a:r>
          </a:p>
        </p:txBody>
      </p:sp>
      <p:cxnSp>
        <p:nvCxnSpPr>
          <p:cNvPr id="11" name="Straight Arrow Connector 10"/>
          <p:cNvCxnSpPr>
            <a:cxnSpLocks/>
            <a:endCxn id="8" idx="3"/>
          </p:cNvCxnSpPr>
          <p:nvPr/>
        </p:nvCxnSpPr>
        <p:spPr bwMode="auto">
          <a:xfrm flipH="1" flipV="1">
            <a:off x="2650193" y="2984277"/>
            <a:ext cx="2806700" cy="46477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Adapted from 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of texture responses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88DEF-1D7E-4B0A-9D9A-DD1841E482F8}"/>
              </a:ext>
            </a:extLst>
          </p:cNvPr>
          <p:cNvSpPr txBox="1"/>
          <p:nvPr/>
        </p:nvSpPr>
        <p:spPr>
          <a:xfrm>
            <a:off x="5345236" y="866973"/>
            <a:ext cx="9124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38 filters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3DFAB9-A529-4306-8A73-C77B9C077C68}"/>
              </a:ext>
            </a:extLst>
          </p:cNvPr>
          <p:cNvGrpSpPr/>
          <p:nvPr/>
        </p:nvGrpSpPr>
        <p:grpSpPr>
          <a:xfrm>
            <a:off x="5156922" y="3582921"/>
            <a:ext cx="2501178" cy="938651"/>
            <a:chOff x="5351896" y="4864309"/>
            <a:chExt cx="3334904" cy="125153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AC1977A-C7D5-431F-B722-83E7CADB8DCF}"/>
                </a:ext>
              </a:extLst>
            </p:cNvPr>
            <p:cNvGrpSpPr/>
            <p:nvPr/>
          </p:nvGrpSpPr>
          <p:grpSpPr>
            <a:xfrm>
              <a:off x="5751857" y="4981706"/>
              <a:ext cx="2934943" cy="765556"/>
              <a:chOff x="5751857" y="5271989"/>
              <a:chExt cx="2934943" cy="76555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A8E8A72-1B21-42D2-9B5A-4A9309352FD5}"/>
                  </a:ext>
                </a:extLst>
              </p:cNvPr>
              <p:cNvSpPr/>
              <p:nvPr/>
            </p:nvSpPr>
            <p:spPr>
              <a:xfrm>
                <a:off x="5936342" y="5452838"/>
                <a:ext cx="182880" cy="5677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B0990AE-1BAB-4AF2-A252-46757D415BE3}"/>
                  </a:ext>
                </a:extLst>
              </p:cNvPr>
              <p:cNvSpPr/>
              <p:nvPr/>
            </p:nvSpPr>
            <p:spPr>
              <a:xfrm>
                <a:off x="6719057" y="5849440"/>
                <a:ext cx="182880" cy="1828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664F6E8-CB35-49C0-8975-10A2DDC74F81}"/>
                  </a:ext>
                </a:extLst>
              </p:cNvPr>
              <p:cNvSpPr/>
              <p:nvPr/>
            </p:nvSpPr>
            <p:spPr>
              <a:xfrm>
                <a:off x="8156428" y="5558969"/>
                <a:ext cx="182880" cy="4616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857C87A-2C79-4804-822E-A2673FDBDFA5}"/>
                  </a:ext>
                </a:extLst>
              </p:cNvPr>
              <p:cNvCxnSpPr/>
              <p:nvPr/>
            </p:nvCxnSpPr>
            <p:spPr>
              <a:xfrm>
                <a:off x="5751857" y="6037545"/>
                <a:ext cx="293494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98AC435-9E4F-4950-A2E2-C2C9DA84FD58}"/>
                  </a:ext>
                </a:extLst>
              </p:cNvPr>
              <p:cNvCxnSpPr/>
              <p:nvPr/>
            </p:nvCxnSpPr>
            <p:spPr>
              <a:xfrm flipV="1">
                <a:off x="5751857" y="5271989"/>
                <a:ext cx="0" cy="7655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075702-051E-456C-A990-A7831D4C44B4}"/>
                </a:ext>
              </a:extLst>
            </p:cNvPr>
            <p:cNvSpPr txBox="1"/>
            <p:nvPr/>
          </p:nvSpPr>
          <p:spPr>
            <a:xfrm>
              <a:off x="6741223" y="5777288"/>
              <a:ext cx="874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Filter ID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2F5F9E-3AC9-4689-8083-7B7D91C38758}"/>
                </a:ext>
              </a:extLst>
            </p:cNvPr>
            <p:cNvSpPr txBox="1"/>
            <p:nvPr/>
          </p:nvSpPr>
          <p:spPr>
            <a:xfrm rot="16200000">
              <a:off x="4991970" y="5224235"/>
              <a:ext cx="105840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Response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DA692-987B-4737-B1E2-B951BFE34AF1}"/>
              </a:ext>
            </a:extLst>
          </p:cNvPr>
          <p:cNvGrpSpPr/>
          <p:nvPr/>
        </p:nvGrpSpPr>
        <p:grpSpPr>
          <a:xfrm>
            <a:off x="5522120" y="4588447"/>
            <a:ext cx="1948789" cy="284015"/>
            <a:chOff x="5838826" y="6263069"/>
            <a:chExt cx="2598385" cy="37868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43394B-3142-47F1-88BA-92C72218C12A}"/>
                </a:ext>
              </a:extLst>
            </p:cNvPr>
            <p:cNvSpPr/>
            <p:nvPr/>
          </p:nvSpPr>
          <p:spPr>
            <a:xfrm>
              <a:off x="6621154" y="6263069"/>
              <a:ext cx="378686" cy="3786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7C13E9-0CB5-4A3C-ACA9-25883ABF95B6}"/>
                </a:ext>
              </a:extLst>
            </p:cNvPr>
            <p:cNvSpPr/>
            <p:nvPr/>
          </p:nvSpPr>
          <p:spPr>
            <a:xfrm>
              <a:off x="5838826" y="6263069"/>
              <a:ext cx="378686" cy="3786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BD1D2D7-ED81-4ED4-9E4E-BEDC4E06A172}"/>
                </a:ext>
              </a:extLst>
            </p:cNvPr>
            <p:cNvSpPr/>
            <p:nvPr/>
          </p:nvSpPr>
          <p:spPr>
            <a:xfrm>
              <a:off x="8058525" y="6263069"/>
              <a:ext cx="378686" cy="3786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FE01565-D5F9-414F-9C0D-6907E4B4A883}"/>
              </a:ext>
            </a:extLst>
          </p:cNvPr>
          <p:cNvSpPr txBox="1"/>
          <p:nvPr/>
        </p:nvSpPr>
        <p:spPr>
          <a:xfrm>
            <a:off x="1793306" y="1240977"/>
            <a:ext cx="273896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To represent pixel, form a “feature vector” from the responses at that pixel</a:t>
            </a:r>
            <a:r>
              <a:rPr lang="en-US" sz="1800" dirty="0">
                <a:solidFill>
                  <a:schemeClr val="bg1"/>
                </a:solidFill>
                <a:latin typeface="Calibri"/>
              </a:rPr>
              <a:t>.</a:t>
            </a:r>
            <a:endParaRPr lang="en-US" sz="1800" kern="1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7C3793-F14D-44C6-B7DA-12B6CBA1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33411" y="2300050"/>
            <a:ext cx="452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[r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(1,1)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, 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(1,1)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, …, 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(1,1)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of texture responses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B8FC5B-E090-47F0-BFF7-9884EF3D2883}"/>
              </a:ext>
            </a:extLst>
          </p:cNvPr>
          <p:cNvSpPr txBox="1"/>
          <p:nvPr/>
        </p:nvSpPr>
        <p:spPr>
          <a:xfrm>
            <a:off x="1833411" y="1200872"/>
            <a:ext cx="273896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To represent pixel, form a “feature vector” from the responses at that pixel</a:t>
            </a:r>
            <a:r>
              <a:rPr lang="en-US" sz="1800" dirty="0">
                <a:solidFill>
                  <a:schemeClr val="bg1"/>
                </a:solidFill>
                <a:latin typeface="Calibri"/>
              </a:rPr>
              <a:t>.</a:t>
            </a:r>
            <a:endParaRPr lang="en-US" sz="1800" kern="1200" dirty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3A99625-79A5-4F7A-AF58-EACA03011760}"/>
              </a:ext>
            </a:extLst>
          </p:cNvPr>
          <p:cNvCxnSpPr>
            <a:cxnSpLocks/>
          </p:cNvCxnSpPr>
          <p:nvPr/>
        </p:nvCxnSpPr>
        <p:spPr>
          <a:xfrm flipH="1" flipV="1">
            <a:off x="2695074" y="2574758"/>
            <a:ext cx="309384" cy="418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49BB9F0-B850-4ADC-B3BE-02B318591E47}"/>
              </a:ext>
            </a:extLst>
          </p:cNvPr>
          <p:cNvCxnSpPr/>
          <p:nvPr/>
        </p:nvCxnSpPr>
        <p:spPr>
          <a:xfrm flipV="1">
            <a:off x="2370814" y="2646299"/>
            <a:ext cx="0" cy="347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BEA0035-2735-4952-B0CD-BCFBC48AB1BA}"/>
              </a:ext>
            </a:extLst>
          </p:cNvPr>
          <p:cNvSpPr txBox="1"/>
          <p:nvPr/>
        </p:nvSpPr>
        <p:spPr>
          <a:xfrm>
            <a:off x="1669861" y="2996101"/>
            <a:ext cx="11146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Pixel location (row, column)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4076A6-36E3-412E-AE1F-7E6FFC44D6C7}"/>
              </a:ext>
            </a:extLst>
          </p:cNvPr>
          <p:cNvSpPr txBox="1"/>
          <p:nvPr/>
        </p:nvSpPr>
        <p:spPr>
          <a:xfrm>
            <a:off x="2841172" y="3006791"/>
            <a:ext cx="11146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Filter ID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36A6B4-88EF-458B-9547-A2AE56AF562F}"/>
              </a:ext>
            </a:extLst>
          </p:cNvPr>
          <p:cNvSpPr txBox="1"/>
          <p:nvPr/>
        </p:nvSpPr>
        <p:spPr>
          <a:xfrm>
            <a:off x="1833411" y="2746605"/>
            <a:ext cx="452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[r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(1,2)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, 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(1,2)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, …, 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(1,2)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DDFDD5-8F3C-4C1B-BB65-E52E94451E09}"/>
              </a:ext>
            </a:extLst>
          </p:cNvPr>
          <p:cNvSpPr txBox="1"/>
          <p:nvPr/>
        </p:nvSpPr>
        <p:spPr>
          <a:xfrm>
            <a:off x="1833410" y="3490796"/>
            <a:ext cx="452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[r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(W,</a:t>
            </a:r>
            <a:r>
              <a:rPr lang="en-US" sz="1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, 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(W,H)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, …, 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(W,</a:t>
            </a:r>
            <a:r>
              <a:rPr lang="en-US" sz="1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216422-4921-48D8-983C-FB058A061256}"/>
              </a:ext>
            </a:extLst>
          </p:cNvPr>
          <p:cNvSpPr txBox="1"/>
          <p:nvPr/>
        </p:nvSpPr>
        <p:spPr>
          <a:xfrm>
            <a:off x="3344050" y="3164816"/>
            <a:ext cx="452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…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425E51-77A5-42E2-A098-8E1FB0A25CC4}"/>
              </a:ext>
            </a:extLst>
          </p:cNvPr>
          <p:cNvCxnSpPr>
            <a:cxnSpLocks/>
          </p:cNvCxnSpPr>
          <p:nvPr/>
        </p:nvCxnSpPr>
        <p:spPr>
          <a:xfrm>
            <a:off x="1485900" y="3951515"/>
            <a:ext cx="6056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2913D6E-BDDA-4052-8995-D2F897725808}"/>
              </a:ext>
            </a:extLst>
          </p:cNvPr>
          <p:cNvSpPr txBox="1"/>
          <p:nvPr/>
        </p:nvSpPr>
        <p:spPr>
          <a:xfrm>
            <a:off x="1833410" y="4062350"/>
            <a:ext cx="603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[mean(r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(:)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mean(r</a:t>
            </a:r>
            <a:r>
              <a:rPr lang="en-US" sz="1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(:)</a:t>
            </a:r>
            <a:r>
              <a:rPr lang="en-US" sz="18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…,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mean(r</a:t>
            </a:r>
            <a:r>
              <a:rPr lang="en-US" sz="1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(:)</a:t>
            </a:r>
            <a:r>
              <a:rPr lang="en-US" sz="18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)]</a:t>
            </a: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38832B-8A5E-4832-A4FB-D476E7D1D646}"/>
              </a:ext>
            </a:extLst>
          </p:cNvPr>
          <p:cNvSpPr txBox="1"/>
          <p:nvPr/>
        </p:nvSpPr>
        <p:spPr>
          <a:xfrm>
            <a:off x="4740632" y="1208866"/>
            <a:ext cx="303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latin typeface="Calibri"/>
                <a:ea typeface="+mn-ea"/>
                <a:cs typeface="+mn-cs"/>
              </a:rPr>
              <a:t>To represent </a:t>
            </a:r>
            <a:r>
              <a:rPr lang="en-US" sz="1800" i="1" kern="1200" dirty="0">
                <a:latin typeface="Calibri"/>
                <a:ea typeface="+mn-ea"/>
                <a:cs typeface="+mn-cs"/>
              </a:rPr>
              <a:t>image</a:t>
            </a:r>
            <a:r>
              <a:rPr lang="en-US" sz="1800" kern="1200" dirty="0">
                <a:latin typeface="Calibri"/>
                <a:ea typeface="+mn-ea"/>
                <a:cs typeface="+mn-cs"/>
              </a:rPr>
              <a:t>, compute statistics over all pixel feature vectors, e.g. their mean.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15DDC-A9B0-4947-B4B8-93D77E72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48E33C-0B29-BB0A-C4EB-E5F865BCEBB4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0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4" grpId="0"/>
      <p:bldP spid="35" grpId="0"/>
      <p:bldP spid="36" grpId="0"/>
      <p:bldP spid="37" grpId="0"/>
      <p:bldP spid="38" grpId="0"/>
      <p:bldP spid="41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9259" t="56296" r="29630" b="25926"/>
          <a:stretch>
            <a:fillRect/>
          </a:stretch>
        </p:blipFill>
        <p:spPr bwMode="auto">
          <a:xfrm>
            <a:off x="1428750" y="2364204"/>
            <a:ext cx="3543300" cy="64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14815" r="27779" b="58517"/>
          <a:stretch>
            <a:fillRect/>
          </a:stretch>
        </p:blipFill>
        <p:spPr bwMode="auto">
          <a:xfrm>
            <a:off x="1428751" y="1221204"/>
            <a:ext cx="355639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2364204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2228850" y="4829989"/>
            <a:ext cx="19431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5" cstate="print"/>
          <a:srcRect l="7407" t="56296" r="29630" b="25926"/>
          <a:stretch>
            <a:fillRect/>
          </a:stretch>
        </p:blipFill>
        <p:spPr bwMode="auto">
          <a:xfrm>
            <a:off x="1428750" y="3278604"/>
            <a:ext cx="35623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900" y="3621504"/>
            <a:ext cx="14859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7" cstate="print"/>
          <a:srcRect l="7407" t="59259" r="29630" b="20000"/>
          <a:stretch>
            <a:fillRect/>
          </a:stretch>
        </p:blipFill>
        <p:spPr bwMode="auto">
          <a:xfrm>
            <a:off x="1394222" y="4135854"/>
            <a:ext cx="3608784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57900" y="1106904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2057400" y="992604"/>
            <a:ext cx="19431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5829300" y="1106904"/>
            <a:ext cx="30008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5829300" y="2307054"/>
            <a:ext cx="30008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5829300" y="3621504"/>
            <a:ext cx="3097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1200150" y="2478504"/>
            <a:ext cx="28084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1200150" y="3392904"/>
            <a:ext cx="28084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1143000" y="4421604"/>
            <a:ext cx="28084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86550" y="4866501"/>
            <a:ext cx="1314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Derek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Hoiem</a:t>
            </a: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462296-3438-4A81-A8C7-95DE5382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7627EF-445D-023D-B9BB-E5E77BDD4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try: Can you match the texture to the response?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16B16-6EF7-797F-492F-38E71896E89C}"/>
              </a:ext>
            </a:extLst>
          </p:cNvPr>
          <p:cNvSpPr txBox="1"/>
          <p:nvPr/>
        </p:nvSpPr>
        <p:spPr>
          <a:xfrm>
            <a:off x="7653089" y="2607136"/>
            <a:ext cx="1314449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White color means higher response</a:t>
            </a:r>
          </a:p>
        </p:txBody>
      </p:sp>
    </p:spTree>
    <p:extLst>
      <p:ext uri="{BB962C8B-B14F-4D97-AF65-F5344CB8AC3E}">
        <p14:creationId xmlns:p14="http://schemas.microsoft.com/office/powerpoint/2010/main" val="40167627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971800" y="2400300"/>
            <a:ext cx="3543300" cy="64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971801" y="1257300"/>
            <a:ext cx="355639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7350" y="2171700"/>
            <a:ext cx="10287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971800" y="3314700"/>
            <a:ext cx="35623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7350" y="3200401"/>
            <a:ext cx="1019175" cy="76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937272" y="4171950"/>
            <a:ext cx="3608784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7350" y="4171950"/>
            <a:ext cx="990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886200" y="4866085"/>
            <a:ext cx="19431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714750" y="1028700"/>
            <a:ext cx="19431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Filters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6550" y="4866501"/>
            <a:ext cx="1314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Derek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Hoiem</a:t>
            </a: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43EC3B-C7E5-40D4-80C5-67FE0BE7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3930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DD0105-E4CC-1220-48BA-B8A8F062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Representing textures by mean absolute response</a:t>
            </a:r>
          </a:p>
        </p:txBody>
      </p:sp>
    </p:spTree>
    <p:extLst>
      <p:ext uri="{BB962C8B-B14F-4D97-AF65-F5344CB8AC3E}">
        <p14:creationId xmlns:p14="http://schemas.microsoft.com/office/powerpoint/2010/main" val="55654145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materials, “stuff”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71700" y="1143000"/>
            <a:ext cx="4829175" cy="3064669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5083629" y="4400550"/>
            <a:ext cx="223157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latin typeface="Calibri"/>
                <a:ea typeface="+mn-ea"/>
                <a:cs typeface="+mn-cs"/>
              </a:rPr>
              <a:t>Figure by </a:t>
            </a:r>
            <a:r>
              <a:rPr lang="en-US" sz="1350" kern="1200" dirty="0" err="1">
                <a:latin typeface="Calibri"/>
                <a:ea typeface="+mn-ea"/>
                <a:cs typeface="+mn-cs"/>
              </a:rPr>
              <a:t>Varma</a:t>
            </a:r>
            <a:r>
              <a:rPr lang="en-US" sz="1350" kern="1200" dirty="0">
                <a:latin typeface="Calibri"/>
                <a:ea typeface="+mn-ea"/>
                <a:cs typeface="+mn-cs"/>
              </a:rPr>
              <a:t> &amp; </a:t>
            </a:r>
            <a:r>
              <a:rPr lang="en-US" sz="1350" kern="1200" dirty="0" err="1">
                <a:latin typeface="Calibri"/>
                <a:ea typeface="+mn-ea"/>
                <a:cs typeface="+mn-cs"/>
              </a:rPr>
              <a:t>Zisserman</a:t>
            </a:r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2D6259-C246-4494-A2AA-54F8C21F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29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Average In 2D</a:t>
            </a:r>
          </a:p>
        </p:txBody>
      </p:sp>
      <p:graphicFrame>
        <p:nvGraphicFramePr>
          <p:cNvPr id="842905" name="Group 15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8190" name="Picture 14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1" y="1200150"/>
            <a:ext cx="1145381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43037" name="Group 285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8314" name="Picture 27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550" y="1200150"/>
            <a:ext cx="1028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315" name="Rectangle 147"/>
          <p:cNvSpPr>
            <a:spLocks noChangeArrowheads="1"/>
          </p:cNvSpPr>
          <p:nvPr/>
        </p:nvSpPr>
        <p:spPr bwMode="auto">
          <a:xfrm>
            <a:off x="4972050" y="1943100"/>
            <a:ext cx="273844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aphicFrame>
        <p:nvGraphicFramePr>
          <p:cNvPr id="843038" name="Group 286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8439" name="Rectangle 146"/>
          <p:cNvSpPr>
            <a:spLocks noChangeArrowheads="1"/>
          </p:cNvSpPr>
          <p:nvPr/>
        </p:nvSpPr>
        <p:spPr bwMode="auto">
          <a:xfrm>
            <a:off x="165735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sp>
        <p:nvSpPr>
          <p:cNvPr id="88440" name="Text Box 410"/>
          <p:cNvSpPr txBox="1">
            <a:spLocks noChangeArrowheads="1"/>
          </p:cNvSpPr>
          <p:nvPr/>
        </p:nvSpPr>
        <p:spPr bwMode="auto">
          <a:xfrm>
            <a:off x="6850856" y="4914900"/>
            <a:ext cx="120097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EEB6A7-EE0D-45CD-83E9-7A0F717A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7274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83434"/>
            <a:ext cx="8229599" cy="41600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Filters useful for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Enhancing images (smoothing, removing noise), e.g.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Box filter (linear)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Gaussian filter (linear)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Median filter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Detecting patterns (e.g. gradients) </a:t>
            </a:r>
          </a:p>
          <a:p>
            <a:pPr marL="588645" lvl="1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Texture is a useful property that is often indicative of materials, appearance cues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Texture representations summarize repeating patterns of local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0EC6D-7631-4863-88F1-3993A1A4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110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ED38BC-38EE-53D1-8CDC-E0BAEE3C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36580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Average In 2D</a:t>
            </a:r>
          </a:p>
        </p:txBody>
      </p:sp>
      <p:graphicFrame>
        <p:nvGraphicFramePr>
          <p:cNvPr id="860163" name="Group 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9214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1" y="1200150"/>
            <a:ext cx="1145381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0289" name="Group 129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9338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550" y="1200150"/>
            <a:ext cx="1028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339" name="Rectangle 253"/>
          <p:cNvSpPr>
            <a:spLocks noChangeArrowheads="1"/>
          </p:cNvSpPr>
          <p:nvPr/>
        </p:nvSpPr>
        <p:spPr bwMode="auto">
          <a:xfrm>
            <a:off x="5200650" y="194310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aphicFrame>
        <p:nvGraphicFramePr>
          <p:cNvPr id="860414" name="Group 254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9463" name="Rectangle 127"/>
          <p:cNvSpPr>
            <a:spLocks noChangeArrowheads="1"/>
          </p:cNvSpPr>
          <p:nvPr/>
        </p:nvSpPr>
        <p:spPr bwMode="auto">
          <a:xfrm>
            <a:off x="194310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sp>
        <p:nvSpPr>
          <p:cNvPr id="89464" name="Text Box 378"/>
          <p:cNvSpPr txBox="1">
            <a:spLocks noChangeArrowheads="1"/>
          </p:cNvSpPr>
          <p:nvPr/>
        </p:nvSpPr>
        <p:spPr bwMode="auto">
          <a:xfrm>
            <a:off x="6850856" y="4914900"/>
            <a:ext cx="120097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70E60F-5BA0-423B-96AD-CC56D6B71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26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Average In 2D</a:t>
            </a:r>
          </a:p>
        </p:txBody>
      </p:sp>
      <p:graphicFrame>
        <p:nvGraphicFramePr>
          <p:cNvPr id="862211" name="Group 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0238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1" y="1200150"/>
            <a:ext cx="1145381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2337" name="Group 129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0362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550" y="1200150"/>
            <a:ext cx="1028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363" name="Rectangle 253"/>
          <p:cNvSpPr>
            <a:spLocks noChangeArrowheads="1"/>
          </p:cNvSpPr>
          <p:nvPr/>
        </p:nvSpPr>
        <p:spPr bwMode="auto">
          <a:xfrm>
            <a:off x="5486400" y="194310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aphicFrame>
        <p:nvGraphicFramePr>
          <p:cNvPr id="862462" name="Group 254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0487" name="Rectangle 127"/>
          <p:cNvSpPr>
            <a:spLocks noChangeArrowheads="1"/>
          </p:cNvSpPr>
          <p:nvPr/>
        </p:nvSpPr>
        <p:spPr bwMode="auto">
          <a:xfrm>
            <a:off x="222885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sp>
        <p:nvSpPr>
          <p:cNvPr id="90488" name="Text Box 378"/>
          <p:cNvSpPr txBox="1">
            <a:spLocks noChangeArrowheads="1"/>
          </p:cNvSpPr>
          <p:nvPr/>
        </p:nvSpPr>
        <p:spPr bwMode="auto">
          <a:xfrm>
            <a:off x="6850856" y="4914900"/>
            <a:ext cx="120097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30935-A6F2-40F8-BA79-B69350DD5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3930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8071"/>
            <a:ext cx="8229600" cy="742950"/>
          </a:xfrm>
        </p:spPr>
        <p:txBody>
          <a:bodyPr/>
          <a:lstStyle/>
          <a:p>
            <a:r>
              <a:rPr lang="en-US" dirty="0"/>
              <a:t>Moving Average In 2D</a:t>
            </a:r>
          </a:p>
        </p:txBody>
      </p:sp>
      <p:graphicFrame>
        <p:nvGraphicFramePr>
          <p:cNvPr id="864259" name="Group 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1262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1" y="1200150"/>
            <a:ext cx="1145381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4385" name="Group 129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1386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550" y="1200150"/>
            <a:ext cx="1028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387" name="Rectangle 253"/>
          <p:cNvSpPr>
            <a:spLocks noChangeArrowheads="1"/>
          </p:cNvSpPr>
          <p:nvPr/>
        </p:nvSpPr>
        <p:spPr bwMode="auto">
          <a:xfrm>
            <a:off x="5772150" y="194310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aphicFrame>
        <p:nvGraphicFramePr>
          <p:cNvPr id="864510" name="Group 254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1511" name="Rectangle 127"/>
          <p:cNvSpPr>
            <a:spLocks noChangeArrowheads="1"/>
          </p:cNvSpPr>
          <p:nvPr/>
        </p:nvSpPr>
        <p:spPr bwMode="auto">
          <a:xfrm>
            <a:off x="245745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sp>
        <p:nvSpPr>
          <p:cNvPr id="91512" name="Text Box 378"/>
          <p:cNvSpPr txBox="1">
            <a:spLocks noChangeArrowheads="1"/>
          </p:cNvSpPr>
          <p:nvPr/>
        </p:nvSpPr>
        <p:spPr bwMode="auto">
          <a:xfrm>
            <a:off x="6850856" y="4914900"/>
            <a:ext cx="120097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5930BF-E778-4531-A606-1B8DA893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55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6433" name="Group 129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2286" name="Picture 25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3550" y="1200150"/>
            <a:ext cx="1028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7" name="Rectangle 253"/>
          <p:cNvSpPr>
            <a:spLocks noChangeArrowheads="1"/>
          </p:cNvSpPr>
          <p:nvPr/>
        </p:nvSpPr>
        <p:spPr bwMode="auto">
          <a:xfrm>
            <a:off x="6000750" y="194310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aphicFrame>
        <p:nvGraphicFramePr>
          <p:cNvPr id="866807" name="Group 50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2411" name="Picture 6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51" y="1200150"/>
            <a:ext cx="1145381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12" name="Rectangle 127"/>
          <p:cNvSpPr>
            <a:spLocks noChangeArrowheads="1"/>
          </p:cNvSpPr>
          <p:nvPr/>
        </p:nvSpPr>
        <p:spPr bwMode="auto">
          <a:xfrm>
            <a:off x="274320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sp>
        <p:nvSpPr>
          <p:cNvPr id="92413" name="Text Box 628"/>
          <p:cNvSpPr txBox="1">
            <a:spLocks noChangeArrowheads="1"/>
          </p:cNvSpPr>
          <p:nvPr/>
        </p:nvSpPr>
        <p:spPr bwMode="auto">
          <a:xfrm>
            <a:off x="6850856" y="4914900"/>
            <a:ext cx="120097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E68B77-5169-4472-A2D3-62F970F5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DFF11-EF67-4A6A-8E8B-46DEBC046CEB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0E10ADB-7C56-EF15-F513-DE81D13EB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Moving Average In 2D</a:t>
            </a:r>
          </a:p>
        </p:txBody>
      </p:sp>
    </p:spTree>
    <p:extLst>
      <p:ext uri="{BB962C8B-B14F-4D97-AF65-F5344CB8AC3E}">
        <p14:creationId xmlns:p14="http://schemas.microsoft.com/office/powerpoint/2010/main" val="4157784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8770" name="Group 418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3310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1" y="1200150"/>
            <a:ext cx="1145381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311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550" y="1200150"/>
            <a:ext cx="1028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8766" name="Group 414"/>
          <p:cNvGraphicFramePr>
            <a:graphicFrameLocks noGrp="1"/>
          </p:cNvGraphicFramePr>
          <p:nvPr>
            <p:ph idx="1"/>
          </p:nvPr>
        </p:nvGraphicFramePr>
        <p:xfrm>
          <a:off x="4686300" y="1714500"/>
          <a:ext cx="2686050" cy="2571750"/>
        </p:xfrm>
        <a:graphic>
          <a:graphicData uri="http://schemas.openxmlformats.org/drawingml/2006/table">
            <a:tbl>
              <a:tblPr/>
              <a:tblGrid>
                <a:gridCol w="267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78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78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02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02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789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3435" name="Text Box 419"/>
          <p:cNvSpPr txBox="1">
            <a:spLocks noChangeArrowheads="1"/>
          </p:cNvSpPr>
          <p:nvPr/>
        </p:nvSpPr>
        <p:spPr bwMode="auto">
          <a:xfrm>
            <a:off x="6850856" y="4914900"/>
            <a:ext cx="120097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Seitz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27D59B-6752-45B5-ACB7-C8E821DE2FB8}"/>
              </a:ext>
            </a:extLst>
          </p:cNvPr>
          <p:cNvSpPr/>
          <p:nvPr/>
        </p:nvSpPr>
        <p:spPr>
          <a:xfrm>
            <a:off x="1676400" y="4455320"/>
            <a:ext cx="569595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In what ways is this output good/expected? 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In what ways is it bad (what was lost)?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AA4D3-1CF5-4255-8400-8FC70C5E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DFF11-EF67-4A6A-8E8B-46DEBC046CEB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DE21067-CE3D-CCB9-4D0D-76D187B3F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Moving Average In 2D</a:t>
            </a:r>
          </a:p>
        </p:txBody>
      </p:sp>
    </p:spTree>
    <p:extLst>
      <p:ext uri="{BB962C8B-B14F-4D97-AF65-F5344CB8AC3E}">
        <p14:creationId xmlns:p14="http://schemas.microsoft.com/office/powerpoint/2010/main" val="59084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414211" cy="3659981"/>
          </a:xfrm>
        </p:spPr>
        <p:txBody>
          <a:bodyPr>
            <a:normAutofit fontScale="92500" lnSpcReduction="10000"/>
          </a:bodyPr>
          <a:lstStyle/>
          <a:p>
            <a:r>
              <a:rPr lang="en-US" sz="2100" dirty="0"/>
              <a:t>Compute a function of the local neighborhood at each pixel in the image</a:t>
            </a:r>
          </a:p>
          <a:p>
            <a:pPr lvl="1"/>
            <a:r>
              <a:rPr lang="en-US" sz="1800" dirty="0"/>
              <a:t>Function specified by a “</a:t>
            </a:r>
            <a:r>
              <a:rPr lang="en-US" sz="1800" dirty="0">
                <a:solidFill>
                  <a:schemeClr val="bg2"/>
                </a:solidFill>
              </a:rPr>
              <a:t>filter</a:t>
            </a:r>
            <a:r>
              <a:rPr lang="en-US" sz="1800" dirty="0"/>
              <a:t>” or </a:t>
            </a:r>
            <a:r>
              <a:rPr lang="en-US" sz="1800" dirty="0">
                <a:solidFill>
                  <a:schemeClr val="bg2"/>
                </a:solidFill>
              </a:rPr>
              <a:t>mask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00B050"/>
                </a:solidFill>
              </a:rPr>
              <a:t>saying how to combine values from neighbors</a:t>
            </a:r>
          </a:p>
          <a:p>
            <a:pPr lvl="1"/>
            <a:r>
              <a:rPr lang="en-US" sz="1800" dirty="0"/>
              <a:t>Element-wise multiplication of filter and image patch</a:t>
            </a:r>
          </a:p>
          <a:p>
            <a:pPr>
              <a:spcBef>
                <a:spcPts val="1350"/>
              </a:spcBef>
              <a:buNone/>
            </a:pPr>
            <a:endParaRPr lang="en-US" sz="1350" dirty="0"/>
          </a:p>
          <a:p>
            <a:pPr>
              <a:spcBef>
                <a:spcPts val="1350"/>
              </a:spcBef>
            </a:pPr>
            <a:r>
              <a:rPr lang="en-US" sz="2100" dirty="0">
                <a:solidFill>
                  <a:schemeClr val="bg2"/>
                </a:solidFill>
              </a:rPr>
              <a:t>Uses of filtering</a:t>
            </a:r>
            <a:r>
              <a:rPr lang="en-US" sz="2100" dirty="0"/>
              <a:t>:</a:t>
            </a:r>
          </a:p>
          <a:p>
            <a:pPr lvl="1"/>
            <a:r>
              <a:rPr lang="en-US" sz="1800" dirty="0"/>
              <a:t>Enhance an image (</a:t>
            </a:r>
            <a:r>
              <a:rPr lang="en-US" sz="1800" dirty="0" err="1"/>
              <a:t>denoise</a:t>
            </a:r>
            <a:r>
              <a:rPr lang="en-US" sz="1800" dirty="0"/>
              <a:t>, resize,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Extract information (texture, edges,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Detect patterns (template matching)</a:t>
            </a:r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6435328" y="4956572"/>
            <a:ext cx="286226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/>
              <a:t>Adapted from Derek </a:t>
            </a:r>
            <a:r>
              <a:rPr lang="en-US" sz="900" dirty="0" err="1"/>
              <a:t>Hoiem</a:t>
            </a:r>
            <a:endParaRPr lang="en-US" sz="9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38AC92-3504-4677-A1EC-F117BF5A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66DEB7-B49E-C014-932D-9EFDE572D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Image Filtering</a:t>
            </a:r>
          </a:p>
        </p:txBody>
      </p:sp>
      <p:pic>
        <p:nvPicPr>
          <p:cNvPr id="11266" name="Picture 2" descr="Shell &amp; Slate - Fast Median and Bilateral Filtering">
            <a:extLst>
              <a:ext uri="{FF2B5EF4-FFF2-40B4-BE49-F238E27FC236}">
                <a16:creationId xmlns:a16="http://schemas.microsoft.com/office/drawing/2014/main" id="{4916A0A1-A57D-53C0-74D3-98A8D0F5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38" y="1735743"/>
            <a:ext cx="2474495" cy="24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85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0947" y="1491287"/>
            <a:ext cx="5475684" cy="73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Box 6"/>
          <p:cNvSpPr txBox="1">
            <a:spLocks noChangeArrowheads="1"/>
          </p:cNvSpPr>
          <p:nvPr/>
        </p:nvSpPr>
        <p:spPr bwMode="auto">
          <a:xfrm>
            <a:off x="457201" y="1135291"/>
            <a:ext cx="8229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Non-weighted, averaging window size is 2k+1 x 2k+1:</a:t>
            </a:r>
          </a:p>
        </p:txBody>
      </p:sp>
      <p:pic>
        <p:nvPicPr>
          <p:cNvPr id="10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06179" y="3814260"/>
            <a:ext cx="5399484" cy="79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70773" y="2500348"/>
            <a:ext cx="345638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/>
              <a:t>Loop over all pixels in </a:t>
            </a:r>
            <a:r>
              <a:rPr lang="en-US" sz="1050" i="1" dirty="0">
                <a:solidFill>
                  <a:srgbClr val="00B050"/>
                </a:solidFill>
              </a:rPr>
              <a:t>neighborhood around  image pixel F[</a:t>
            </a:r>
            <a:r>
              <a:rPr lang="en-US" sz="1050" i="1" dirty="0" err="1">
                <a:solidFill>
                  <a:srgbClr val="00B050"/>
                </a:solidFill>
              </a:rPr>
              <a:t>i,j</a:t>
            </a:r>
            <a:r>
              <a:rPr lang="en-US" sz="1050" i="1" dirty="0">
                <a:solidFill>
                  <a:srgbClr val="00B050"/>
                </a:solidFill>
              </a:rPr>
              <a:t>]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5776913" y="861447"/>
            <a:ext cx="191690" cy="303966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 rot="5400000">
            <a:off x="3586163" y="1765132"/>
            <a:ext cx="136922" cy="123229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85516" y="2477125"/>
            <a:ext cx="188952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/>
              <a:t>Attribute </a:t>
            </a:r>
            <a:r>
              <a:rPr lang="en-US" sz="1050" b="1" i="1" dirty="0">
                <a:solidFill>
                  <a:schemeClr val="bg2"/>
                </a:solidFill>
              </a:rPr>
              <a:t>uniform weight </a:t>
            </a:r>
            <a:r>
              <a:rPr lang="en-US" sz="1050" i="1" dirty="0"/>
              <a:t>to each pixel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7200" y="3191564"/>
            <a:ext cx="82295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Now generalize to allow </a:t>
            </a:r>
            <a:r>
              <a:rPr lang="en-US" sz="1800" b="1" dirty="0"/>
              <a:t>different weights </a:t>
            </a:r>
            <a:r>
              <a:rPr lang="en-US" sz="1800" dirty="0"/>
              <a:t>depending on  neighboring pixel’s relative position: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4818460" y="4060720"/>
            <a:ext cx="191690" cy="84891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35080" y="4608407"/>
            <a:ext cx="153258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schemeClr val="bg2"/>
                </a:solidFill>
              </a:rPr>
              <a:t>Non-uniform weights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C00792-AD6E-49C2-A9BE-61D93BFD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EF8CF22-E466-290E-F071-2850D4751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Correlation Filtering</a:t>
            </a:r>
          </a:p>
        </p:txBody>
      </p:sp>
    </p:spTree>
    <p:extLst>
      <p:ext uri="{BB962C8B-B14F-4D97-AF65-F5344CB8AC3E}">
        <p14:creationId xmlns:p14="http://schemas.microsoft.com/office/powerpoint/2010/main" val="29959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/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2257" y="1196751"/>
            <a:ext cx="5399485" cy="79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Box 6"/>
          <p:cNvSpPr txBox="1">
            <a:spLocks noChangeArrowheads="1"/>
          </p:cNvSpPr>
          <p:nvPr/>
        </p:nvSpPr>
        <p:spPr bwMode="auto">
          <a:xfrm>
            <a:off x="457200" y="3263500"/>
            <a:ext cx="8229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Filtering an image</a:t>
            </a:r>
            <a:r>
              <a:rPr lang="en-US" sz="1800" dirty="0"/>
              <a:t>: replace each pixel with a linear combination of its neighbors.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The filter “</a:t>
            </a:r>
            <a:r>
              <a:rPr lang="en-US" sz="1800" b="1" dirty="0"/>
              <a:t>kernel</a:t>
            </a:r>
            <a:r>
              <a:rPr lang="en-US" sz="1800" dirty="0"/>
              <a:t>” or “</a:t>
            </a:r>
            <a:r>
              <a:rPr lang="en-US" sz="1800" b="1" dirty="0"/>
              <a:t>mask</a:t>
            </a:r>
            <a:r>
              <a:rPr lang="en-US" sz="1800" dirty="0"/>
              <a:t>” </a:t>
            </a:r>
            <a:r>
              <a:rPr lang="en-US" sz="1800" i="1" dirty="0">
                <a:solidFill>
                  <a:schemeClr val="accent1"/>
                </a:solidFill>
              </a:rPr>
              <a:t>H</a:t>
            </a:r>
            <a:r>
              <a:rPr lang="en-US" sz="1800" dirty="0">
                <a:solidFill>
                  <a:schemeClr val="accent1"/>
                </a:solidFill>
              </a:rPr>
              <a:t>[</a:t>
            </a:r>
            <a:r>
              <a:rPr lang="en-US" sz="1800" i="1" dirty="0" err="1">
                <a:solidFill>
                  <a:schemeClr val="accent1"/>
                </a:solidFill>
              </a:rPr>
              <a:t>u,v</a:t>
            </a:r>
            <a:r>
              <a:rPr lang="en-US" sz="1800" dirty="0">
                <a:solidFill>
                  <a:schemeClr val="accent1"/>
                </a:solidFill>
              </a:rPr>
              <a:t>]</a:t>
            </a:r>
            <a:r>
              <a:rPr lang="en-US" sz="1800" dirty="0"/>
              <a:t> is the prescription for the weights in the linear combination.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</p:txBody>
      </p:sp>
      <p:pic>
        <p:nvPicPr>
          <p:cNvPr id="95237" name="Picture 11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3835" y="2475182"/>
            <a:ext cx="1697831" cy="26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42"/>
          <p:cNvSpPr txBox="1">
            <a:spLocks noChangeArrowheads="1"/>
          </p:cNvSpPr>
          <p:nvPr/>
        </p:nvSpPr>
        <p:spPr bwMode="auto">
          <a:xfrm>
            <a:off x="457201" y="2420413"/>
            <a:ext cx="5675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This is called </a:t>
            </a:r>
            <a:r>
              <a:rPr lang="en-US" sz="1800" b="1" dirty="0"/>
              <a:t>cross-correlation</a:t>
            </a:r>
            <a:r>
              <a:rPr lang="en-US" sz="1800" dirty="0"/>
              <a:t>, denoted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937" y="4912668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476EFB-E680-4DE0-8736-E50C11A6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4508AB6-0894-07B0-81F0-19A7F4FF7F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Correlation Filtering</a:t>
            </a:r>
          </a:p>
        </p:txBody>
      </p:sp>
    </p:spTree>
    <p:extLst>
      <p:ext uri="{BB962C8B-B14F-4D97-AF65-F5344CB8AC3E}">
        <p14:creationId xmlns:p14="http://schemas.microsoft.com/office/powerpoint/2010/main" val="2046056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6172200" cy="3782616"/>
          </a:xfrm>
        </p:spPr>
        <p:txBody>
          <a:bodyPr>
            <a:normAutofit/>
          </a:bodyPr>
          <a:lstStyle/>
          <a:p>
            <a:r>
              <a:rPr lang="en-US" dirty="0"/>
              <a:t>Filters: motivation, math and properties</a:t>
            </a:r>
          </a:p>
          <a:p>
            <a:r>
              <a:rPr lang="en-US" dirty="0"/>
              <a:t>Types of filters</a:t>
            </a:r>
          </a:p>
          <a:p>
            <a:pPr lvl="1"/>
            <a:r>
              <a:rPr lang="en-US" dirty="0"/>
              <a:t>Linear</a:t>
            </a:r>
          </a:p>
          <a:p>
            <a:pPr lvl="2"/>
            <a:r>
              <a:rPr lang="en-US" dirty="0"/>
              <a:t>Smoothing</a:t>
            </a:r>
          </a:p>
          <a:p>
            <a:pPr lvl="2"/>
            <a:r>
              <a:rPr lang="en-US" dirty="0"/>
              <a:t>Other</a:t>
            </a:r>
          </a:p>
          <a:p>
            <a:pPr lvl="1"/>
            <a:r>
              <a:rPr lang="en-US" dirty="0"/>
              <a:t>Non-linear</a:t>
            </a:r>
          </a:p>
          <a:p>
            <a:pPr lvl="2"/>
            <a:r>
              <a:rPr lang="en-US" dirty="0"/>
              <a:t>Median </a:t>
            </a:r>
          </a:p>
          <a:p>
            <a:endParaRPr lang="en-US" dirty="0"/>
          </a:p>
          <a:p>
            <a:r>
              <a:rPr lang="en-US" dirty="0"/>
              <a:t>Applications of filters</a:t>
            </a:r>
          </a:p>
          <a:p>
            <a:pPr lvl="1"/>
            <a:r>
              <a:rPr lang="en-US" dirty="0"/>
              <a:t>Texture representation with filters</a:t>
            </a:r>
          </a:p>
          <a:p>
            <a:pPr lvl="1"/>
            <a:r>
              <a:rPr lang="en-US" dirty="0"/>
              <a:t>Anti-aliasing for image subsampling  </a:t>
            </a:r>
          </a:p>
          <a:p>
            <a:pPr marL="131445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BB71D-A907-4887-8FF3-522EDE046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6146" name="Picture 2" descr="plan ">
            <a:extLst>
              <a:ext uri="{FF2B5EF4-FFF2-40B4-BE49-F238E27FC236}">
                <a16:creationId xmlns:a16="http://schemas.microsoft.com/office/drawing/2014/main" id="{EBDD4BDA-146F-48F4-BEF0-4B40D99D2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06" y="175895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184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457200" y="1131125"/>
            <a:ext cx="8285748" cy="799301"/>
          </a:xfrm>
        </p:spPr>
        <p:txBody>
          <a:bodyPr/>
          <a:lstStyle/>
          <a:p>
            <a:r>
              <a:rPr lang="en-US" dirty="0"/>
              <a:t>What values belong in the kernel </a:t>
            </a:r>
            <a:r>
              <a:rPr lang="en-US" i="1" dirty="0"/>
              <a:t>H</a:t>
            </a:r>
            <a:r>
              <a:rPr lang="en-US" dirty="0"/>
              <a:t> for the moving average example?</a:t>
            </a:r>
          </a:p>
        </p:txBody>
      </p:sp>
      <p:graphicFrame>
        <p:nvGraphicFramePr>
          <p:cNvPr id="4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187245"/>
              </p:ext>
            </p:extLst>
          </p:nvPr>
        </p:nvGraphicFramePr>
        <p:xfrm>
          <a:off x="5801916" y="2452936"/>
          <a:ext cx="2056204" cy="1918901"/>
        </p:xfrm>
        <a:graphic>
          <a:graphicData uri="http://schemas.openxmlformats.org/drawingml/2006/table">
            <a:tbl>
              <a:tblPr/>
              <a:tblGrid>
                <a:gridCol w="205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41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71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57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0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71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696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696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696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96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6383" name="Picture 25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6754" y="2121942"/>
            <a:ext cx="81081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84" name="Rectangle 253"/>
          <p:cNvSpPr>
            <a:spLocks noChangeArrowheads="1"/>
          </p:cNvSpPr>
          <p:nvPr/>
        </p:nvSpPr>
        <p:spPr bwMode="auto">
          <a:xfrm>
            <a:off x="6790135" y="2587476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aphicFrame>
        <p:nvGraphicFramePr>
          <p:cNvPr id="7" name="Group 5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824540"/>
              </p:ext>
            </p:extLst>
          </p:nvPr>
        </p:nvGraphicFramePr>
        <p:xfrm>
          <a:off x="1368029" y="2395785"/>
          <a:ext cx="2355011" cy="1917379"/>
        </p:xfrm>
        <a:graphic>
          <a:graphicData uri="http://schemas.openxmlformats.org/drawingml/2006/table">
            <a:tbl>
              <a:tblPr/>
              <a:tblGrid>
                <a:gridCol w="235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49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60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9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59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71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46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59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6508" name="Picture 6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80023" y="2111226"/>
            <a:ext cx="848915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509" name="Rectangle 127"/>
          <p:cNvSpPr>
            <a:spLocks noChangeArrowheads="1"/>
          </p:cNvSpPr>
          <p:nvPr/>
        </p:nvSpPr>
        <p:spPr bwMode="auto">
          <a:xfrm>
            <a:off x="2326481" y="2375206"/>
            <a:ext cx="685800" cy="6024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33850" y="2532707"/>
            <a:ext cx="1314450" cy="1104900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96518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19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0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1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2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3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4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5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6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7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28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29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30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31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32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33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34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96517" name="Picture 23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257675" y="3731666"/>
            <a:ext cx="139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cs typeface="Arial" pitchFamily="34" charset="0"/>
              </a:rPr>
              <a:t>“box filter”</a:t>
            </a:r>
          </a:p>
        </p:txBody>
      </p:sp>
      <p:pic>
        <p:nvPicPr>
          <p:cNvPr id="96512" name="Picture 1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58779" y="4805610"/>
            <a:ext cx="1697831" cy="26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513" name="Picture 15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62462" y="2121942"/>
            <a:ext cx="748904" cy="2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514" name="Picture 1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 l="64516" t="10376" r="17741" b="-3758"/>
          <a:stretch>
            <a:fillRect/>
          </a:stretch>
        </p:blipFill>
        <p:spPr bwMode="auto">
          <a:xfrm>
            <a:off x="3723085" y="2121942"/>
            <a:ext cx="301228" cy="24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736307" y="2850604"/>
            <a:ext cx="123229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/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204B7-E085-430C-BCF4-D2C8FB9C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FD326A8-FC3F-4A1D-8CF7-519A2F21D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Averaging Filtering</a:t>
            </a:r>
          </a:p>
        </p:txBody>
      </p:sp>
    </p:spTree>
    <p:extLst>
      <p:ext uri="{BB962C8B-B14F-4D97-AF65-F5344CB8AC3E}">
        <p14:creationId xmlns:p14="http://schemas.microsoft.com/office/powerpoint/2010/main" val="42821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6641" y="1695451"/>
            <a:ext cx="2546747" cy="254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997" y="1695451"/>
            <a:ext cx="2546747" cy="254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109474"/>
            <a:ext cx="4095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TextBox 5"/>
          <p:cNvSpPr txBox="1">
            <a:spLocks noChangeArrowheads="1"/>
          </p:cNvSpPr>
          <p:nvPr/>
        </p:nvSpPr>
        <p:spPr bwMode="auto">
          <a:xfrm>
            <a:off x="5092303" y="1052324"/>
            <a:ext cx="276582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/>
              <a:t>depicts box filter: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/>
              <a:t>white = high value, black = low value</a:t>
            </a:r>
          </a:p>
        </p:txBody>
      </p:sp>
      <p:cxnSp>
        <p:nvCxnSpPr>
          <p:cNvPr id="97287" name="Straight Arrow Connector 7"/>
          <p:cNvCxnSpPr>
            <a:cxnSpLocks noChangeShapeType="1"/>
            <a:stCxn id="97286" idx="1"/>
          </p:cNvCxnSpPr>
          <p:nvPr/>
        </p:nvCxnSpPr>
        <p:spPr bwMode="auto">
          <a:xfrm flipH="1">
            <a:off x="4752975" y="1260073"/>
            <a:ext cx="339328" cy="541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7288" name="TextBox 9"/>
          <p:cNvSpPr txBox="1">
            <a:spLocks noChangeArrowheads="1"/>
          </p:cNvSpPr>
          <p:nvPr/>
        </p:nvSpPr>
        <p:spPr bwMode="auto">
          <a:xfrm>
            <a:off x="2463404" y="4296966"/>
            <a:ext cx="84891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/>
              <a:t>original</a:t>
            </a:r>
          </a:p>
        </p:txBody>
      </p:sp>
      <p:sp>
        <p:nvSpPr>
          <p:cNvPr id="97289" name="TextBox 10"/>
          <p:cNvSpPr txBox="1">
            <a:spLocks noChangeArrowheads="1"/>
          </p:cNvSpPr>
          <p:nvPr/>
        </p:nvSpPr>
        <p:spPr bwMode="auto">
          <a:xfrm>
            <a:off x="5859067" y="4269581"/>
            <a:ext cx="84891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/>
              <a:t>filtered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76475" y="4705350"/>
            <a:ext cx="1069300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/>
              <a:t>What if the filter size was 5 x 5 instead of 3 x 3?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F15D03-C6F9-4C80-9D5A-85DE563AA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FC6EC3A-817A-33C2-42E6-2685762A9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Smoothing by averaging</a:t>
            </a:r>
          </a:p>
        </p:txBody>
      </p:sp>
    </p:spTree>
    <p:extLst>
      <p:ext uri="{BB962C8B-B14F-4D97-AF65-F5344CB8AC3E}">
        <p14:creationId xmlns:p14="http://schemas.microsoft.com/office/powerpoint/2010/main" val="393758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438775" y="1503760"/>
            <a:ext cx="2400300" cy="2850356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>
              <a:solidFill>
                <a:srgbClr val="FFFFFF"/>
              </a:solidFill>
            </a:endParaRPr>
          </a:p>
        </p:txBody>
      </p:sp>
      <p:graphicFrame>
        <p:nvGraphicFramePr>
          <p:cNvPr id="11" name="Group 4"/>
          <p:cNvGraphicFramePr>
            <a:graphicFrameLocks noGrp="1"/>
          </p:cNvGraphicFramePr>
          <p:nvPr/>
        </p:nvGraphicFramePr>
        <p:xfrm>
          <a:off x="1403747" y="1756172"/>
          <a:ext cx="2409856" cy="2362200"/>
        </p:xfrm>
        <a:graphic>
          <a:graphicData uri="http://schemas.openxmlformats.org/drawingml/2006/table">
            <a:tbl>
              <a:tblPr/>
              <a:tblGrid>
                <a:gridCol w="241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1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1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01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11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11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Group 127"/>
          <p:cNvGraphicFramePr>
            <a:graphicFrameLocks noGrp="1"/>
          </p:cNvGraphicFramePr>
          <p:nvPr/>
        </p:nvGraphicFramePr>
        <p:xfrm>
          <a:off x="4389835" y="2494360"/>
          <a:ext cx="857250" cy="788194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4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2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70" name="Picture 14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70510" y="4152900"/>
            <a:ext cx="714375" cy="2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1" name="Rectangle 146"/>
          <p:cNvSpPr>
            <a:spLocks noChangeArrowheads="1"/>
          </p:cNvSpPr>
          <p:nvPr/>
        </p:nvSpPr>
        <p:spPr bwMode="auto">
          <a:xfrm>
            <a:off x="1622823" y="3430943"/>
            <a:ext cx="739378" cy="68460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latin typeface="Times" pitchFamily="18" charset="0"/>
            </a:endParaRPr>
          </a:p>
        </p:txBody>
      </p:sp>
      <p:sp>
        <p:nvSpPr>
          <p:cNvPr id="15" name="Rectangle 147"/>
          <p:cNvSpPr>
            <a:spLocks noChangeArrowheads="1"/>
          </p:cNvSpPr>
          <p:nvPr/>
        </p:nvSpPr>
        <p:spPr bwMode="auto">
          <a:xfrm>
            <a:off x="4392216" y="2489598"/>
            <a:ext cx="854869" cy="7822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latin typeface="Times" pitchFamily="18" charset="0"/>
            </a:endParaRPr>
          </a:p>
        </p:txBody>
      </p:sp>
      <p:pic>
        <p:nvPicPr>
          <p:cNvPr id="16" name="Picture 14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24313" y="2643188"/>
            <a:ext cx="254794" cy="43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35" y="3400425"/>
            <a:ext cx="748903" cy="2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9" name="Content Placeholder 2"/>
          <p:cNvSpPr>
            <a:spLocks noGrp="1"/>
          </p:cNvSpPr>
          <p:nvPr>
            <p:ph idx="1"/>
          </p:nvPr>
        </p:nvSpPr>
        <p:spPr>
          <a:xfrm>
            <a:off x="457199" y="1096568"/>
            <a:ext cx="8373979" cy="703659"/>
          </a:xfrm>
        </p:spPr>
        <p:txBody>
          <a:bodyPr>
            <a:noAutofit/>
          </a:bodyPr>
          <a:lstStyle/>
          <a:p>
            <a:r>
              <a:rPr lang="en-US" sz="1600" dirty="0"/>
              <a:t>What if we want nearest neighboring pixels to have the most influence on the output?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Removes high-frequency components from the image (“low-pass filter”).</a:t>
            </a:r>
          </a:p>
          <a:p>
            <a:endParaRPr lang="en-US" sz="1600" dirty="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505450" y="1585913"/>
            <a:ext cx="2388394" cy="2713435"/>
            <a:chOff x="6215084" y="2187558"/>
            <a:chExt cx="3184567" cy="3617943"/>
          </a:xfrm>
          <a:noFill/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6470676" y="4414851"/>
            <a:ext cx="2095500" cy="1390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0" imgW="2095793" imgH="1390844" progId="">
                    <p:embed/>
                  </p:oleObj>
                </mc:Choice>
                <mc:Fallback>
                  <p:oleObj name="Photo Editor Photo" r:id="rId10" imgW="2095793" imgH="1390844" progId="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0676" y="4414851"/>
                          <a:ext cx="2095500" cy="1390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78" name="Picture 151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324624" y="3429000"/>
              <a:ext cx="2627313" cy="6000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215084" y="2187558"/>
              <a:ext cx="3184567" cy="1120316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  <a:tabLst>
                  <a:tab pos="429816" algn="l"/>
                </a:tabLst>
                <a:defRPr/>
              </a:pPr>
              <a:r>
                <a:rPr lang="en-US" sz="1800" dirty="0">
                  <a:latin typeface="Myriad Roman"/>
                </a:rPr>
                <a:t>This kernel is an approximation of a 2d Gaussian function:</a:t>
              </a:r>
            </a:p>
          </p:txBody>
        </p:sp>
      </p:grpSp>
      <p:sp>
        <p:nvSpPr>
          <p:cNvPr id="1177" name="Text Box 628"/>
          <p:cNvSpPr txBox="1">
            <a:spLocks noChangeArrowheads="1"/>
          </p:cNvSpPr>
          <p:nvPr/>
        </p:nvSpPr>
        <p:spPr bwMode="auto">
          <a:xfrm>
            <a:off x="7056835" y="4938713"/>
            <a:ext cx="101181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cs typeface="Arial" pitchFamily="34" charset="0"/>
              </a:rPr>
              <a:t>Source: S. Seitz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FF9C03-C393-42E2-A9EF-E1AAE041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BEDB0E-2DD4-1F29-C187-972B266E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</a:t>
            </a:r>
          </a:p>
        </p:txBody>
      </p:sp>
    </p:spTree>
    <p:extLst>
      <p:ext uri="{BB962C8B-B14F-4D97-AF65-F5344CB8AC3E}">
        <p14:creationId xmlns:p14="http://schemas.microsoft.com/office/powerpoint/2010/main" val="269794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9256" y="1804988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5381" y="1777604"/>
            <a:ext cx="2634854" cy="263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1085850"/>
            <a:ext cx="52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5381" y="1777604"/>
            <a:ext cx="2615804" cy="2615803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38093" y="4644012"/>
            <a:ext cx="888385" cy="25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Vs box filter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DB2DDD-D351-4F0B-847A-7067546F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E689E9-FC6E-9426-63E8-82B7C97A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with a Gaussian</a:t>
            </a:r>
          </a:p>
        </p:txBody>
      </p:sp>
    </p:spTree>
    <p:extLst>
      <p:ext uri="{BB962C8B-B14F-4D97-AF65-F5344CB8AC3E}">
        <p14:creationId xmlns:p14="http://schemas.microsoft.com/office/powerpoint/2010/main" val="12120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57200" y="964907"/>
            <a:ext cx="8229600" cy="3394472"/>
          </a:xfrm>
        </p:spPr>
        <p:txBody>
          <a:bodyPr/>
          <a:lstStyle/>
          <a:p>
            <a:pPr eaLnBrk="1" hangingPunct="1"/>
            <a:r>
              <a:rPr lang="en-US" sz="2100" dirty="0"/>
              <a:t>What parameters matter here?</a:t>
            </a:r>
          </a:p>
          <a:p>
            <a:pPr eaLnBrk="1" hangingPunct="1"/>
            <a:r>
              <a:rPr lang="en-US" sz="2100" b="1" dirty="0"/>
              <a:t>Size</a:t>
            </a:r>
            <a:r>
              <a:rPr lang="en-US" sz="2100" dirty="0"/>
              <a:t> of kernel or mask</a:t>
            </a:r>
          </a:p>
          <a:p>
            <a:pPr lvl="1" eaLnBrk="1" hangingPunct="1"/>
            <a:r>
              <a:rPr lang="en-US" sz="1800" dirty="0"/>
              <a:t>Note, Gaussian function has infinite support, but discrete filters use finite kernels</a:t>
            </a:r>
          </a:p>
          <a:p>
            <a:pPr eaLnBrk="1" hangingPunct="1">
              <a:buFontTx/>
              <a:buNone/>
            </a:pPr>
            <a:endParaRPr lang="en-US" sz="2100" dirty="0"/>
          </a:p>
        </p:txBody>
      </p:sp>
      <p:sp>
        <p:nvSpPr>
          <p:cNvPr id="102404" name="Text Box 3349"/>
          <p:cNvSpPr txBox="1">
            <a:spLocks noChangeArrowheads="1"/>
          </p:cNvSpPr>
          <p:nvPr/>
        </p:nvSpPr>
        <p:spPr bwMode="auto">
          <a:xfrm>
            <a:off x="3399235" y="4006201"/>
            <a:ext cx="256936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1500" b="1">
              <a:latin typeface="Tahoma" pitchFamily="34" charset="0"/>
            </a:endParaRPr>
          </a:p>
        </p:txBody>
      </p:sp>
      <p:pic>
        <p:nvPicPr>
          <p:cNvPr id="102405" name="Picture 6"/>
          <p:cNvPicPr>
            <a:picLocks noChangeAspect="1" noChangeArrowheads="1"/>
          </p:cNvPicPr>
          <p:nvPr/>
        </p:nvPicPr>
        <p:blipFill>
          <a:blip r:embed="rId3" cstate="print"/>
          <a:srcRect t="44176" b="9006"/>
          <a:stretch>
            <a:fillRect/>
          </a:stretch>
        </p:blipFill>
        <p:spPr bwMode="auto">
          <a:xfrm>
            <a:off x="1970485" y="2414335"/>
            <a:ext cx="5029200" cy="180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Text Box 3349"/>
          <p:cNvSpPr txBox="1">
            <a:spLocks noChangeArrowheads="1"/>
          </p:cNvSpPr>
          <p:nvPr/>
        </p:nvSpPr>
        <p:spPr bwMode="auto">
          <a:xfrm>
            <a:off x="4987529" y="4332432"/>
            <a:ext cx="2569369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2100" b="1">
              <a:latin typeface="Tahoma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709862" y="4139551"/>
            <a:ext cx="1615679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100" dirty="0"/>
              <a:t>σ</a:t>
            </a:r>
            <a:r>
              <a:rPr lang="en-US" sz="2100" dirty="0"/>
              <a:t> = 5 with </a:t>
            </a:r>
            <a:r>
              <a:rPr lang="en-US" sz="2100" dirty="0">
                <a:solidFill>
                  <a:schemeClr val="accent1"/>
                </a:solidFill>
              </a:rPr>
              <a:t>10 x 10 kernel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845844" y="4139551"/>
            <a:ext cx="1588294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100" dirty="0"/>
              <a:t>σ</a:t>
            </a:r>
            <a:r>
              <a:rPr lang="en-US" sz="2100" dirty="0"/>
              <a:t> = 5 with </a:t>
            </a:r>
            <a:r>
              <a:rPr lang="en-US" sz="2100" dirty="0">
                <a:solidFill>
                  <a:schemeClr val="accent1"/>
                </a:solidFill>
              </a:rPr>
              <a:t>30 x 30 kernel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CEB15-420B-4B7F-9F13-151BDFB0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5B5242-8ECB-7F08-6A6A-8E52F221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</a:t>
            </a:r>
          </a:p>
        </p:txBody>
      </p:sp>
    </p:spTree>
    <p:extLst>
      <p:ext uri="{BB962C8B-B14F-4D97-AF65-F5344CB8AC3E}">
        <p14:creationId xmlns:p14="http://schemas.microsoft.com/office/powerpoint/2010/main" val="16361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1" descr="gauss_sigma2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6179" y="2493542"/>
            <a:ext cx="2882503" cy="178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57199" y="1125327"/>
            <a:ext cx="8229600" cy="3394472"/>
          </a:xfrm>
        </p:spPr>
        <p:txBody>
          <a:bodyPr/>
          <a:lstStyle/>
          <a:p>
            <a:pPr eaLnBrk="1" hangingPunct="1"/>
            <a:r>
              <a:rPr lang="en-US" sz="2100" dirty="0"/>
              <a:t>What parameters matter here?</a:t>
            </a:r>
          </a:p>
          <a:p>
            <a:pPr eaLnBrk="1" hangingPunct="1"/>
            <a:r>
              <a:rPr lang="en-US" sz="2100" b="1" dirty="0"/>
              <a:t>Variance</a:t>
            </a:r>
            <a:r>
              <a:rPr lang="en-US" sz="2100" dirty="0"/>
              <a:t> of Gaussian: determines extent of smoothing</a:t>
            </a:r>
          </a:p>
          <a:p>
            <a:pPr eaLnBrk="1" hangingPunct="1">
              <a:buFontTx/>
              <a:buNone/>
            </a:pPr>
            <a:endParaRPr lang="en-US" sz="2100" dirty="0"/>
          </a:p>
        </p:txBody>
      </p:sp>
      <p:sp>
        <p:nvSpPr>
          <p:cNvPr id="103429" name="Text Box 3349"/>
          <p:cNvSpPr txBox="1">
            <a:spLocks noChangeArrowheads="1"/>
          </p:cNvSpPr>
          <p:nvPr/>
        </p:nvSpPr>
        <p:spPr bwMode="auto">
          <a:xfrm>
            <a:off x="2714625" y="4252095"/>
            <a:ext cx="2569369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2100" b="1">
              <a:latin typeface="Tahoma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45556" y="4166371"/>
            <a:ext cx="1615679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100" dirty="0">
                <a:solidFill>
                  <a:schemeClr val="accent1"/>
                </a:solidFill>
              </a:rPr>
              <a:t>σ</a:t>
            </a:r>
            <a:r>
              <a:rPr lang="en-US" sz="2100" dirty="0">
                <a:solidFill>
                  <a:schemeClr val="accent1"/>
                </a:solidFill>
              </a:rPr>
              <a:t> = 2 </a:t>
            </a:r>
            <a:r>
              <a:rPr lang="en-US" sz="2100" dirty="0"/>
              <a:t>with 30 x 30 kernel</a:t>
            </a:r>
          </a:p>
        </p:txBody>
      </p:sp>
      <p:pic>
        <p:nvPicPr>
          <p:cNvPr id="103431" name="Picture 14" descr="gauss_sigma5_h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231" y="2520927"/>
            <a:ext cx="2882504" cy="178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2" name="Picture 15" descr="gauss_sigma5_hsize30_2d.jpg"/>
          <p:cNvPicPr>
            <a:picLocks noChangeAspect="1"/>
          </p:cNvPicPr>
          <p:nvPr/>
        </p:nvPicPr>
        <p:blipFill>
          <a:blip r:embed="rId5" cstate="print"/>
          <a:srcRect l="26300" t="5916" r="22746" b="10709"/>
          <a:stretch>
            <a:fillRect/>
          </a:stretch>
        </p:blipFill>
        <p:spPr bwMode="auto">
          <a:xfrm>
            <a:off x="6571060" y="2487590"/>
            <a:ext cx="684609" cy="69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16" descr="gauss_sigma2_hsize30_2d.jpg"/>
          <p:cNvPicPr>
            <a:picLocks noChangeAspect="1"/>
          </p:cNvPicPr>
          <p:nvPr/>
        </p:nvPicPr>
        <p:blipFill>
          <a:blip r:embed="rId6" cstate="print"/>
          <a:srcRect l="26237" t="6770" r="22217" b="9853"/>
          <a:stretch>
            <a:fillRect/>
          </a:stretch>
        </p:blipFill>
        <p:spPr bwMode="auto">
          <a:xfrm>
            <a:off x="1751410" y="2495924"/>
            <a:ext cx="684609" cy="68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47073" y="4168752"/>
            <a:ext cx="1588294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100" dirty="0">
                <a:solidFill>
                  <a:schemeClr val="accent1"/>
                </a:solidFill>
              </a:rPr>
              <a:t>σ</a:t>
            </a:r>
            <a:r>
              <a:rPr lang="en-US" sz="2100" dirty="0">
                <a:solidFill>
                  <a:schemeClr val="accent1"/>
                </a:solidFill>
              </a:rPr>
              <a:t> = 5 </a:t>
            </a:r>
            <a:r>
              <a:rPr lang="en-US" sz="2100" dirty="0"/>
              <a:t>with 30 x 30 kernel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2EB3D0-967F-45A4-B518-1020EEA4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C4EB66-5132-E43F-D7BB-078CF283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</a:t>
            </a:r>
          </a:p>
        </p:txBody>
      </p:sp>
    </p:spTree>
    <p:extLst>
      <p:ext uri="{BB962C8B-B14F-4D97-AF65-F5344CB8AC3E}">
        <p14:creationId xmlns:p14="http://schemas.microsoft.com/office/powerpoint/2010/main" val="28863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Box 3"/>
          <p:cNvSpPr txBox="1">
            <a:spLocks noChangeArrowheads="1"/>
          </p:cNvSpPr>
          <p:nvPr/>
        </p:nvSpPr>
        <p:spPr bwMode="auto">
          <a:xfrm>
            <a:off x="457200" y="1038959"/>
            <a:ext cx="840700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Courier New" panose="02070309020205020404" pitchFamily="49" charset="0"/>
                <a:cs typeface="Courier New" pitchFamily="49" charset="0"/>
              </a:rPr>
              <a:t>&gt;&gt; </a:t>
            </a:r>
            <a:r>
              <a:rPr lang="en-US" sz="1800" dirty="0" err="1">
                <a:latin typeface="Courier New" panose="02070309020205020404" pitchFamily="49" charset="0"/>
                <a:cs typeface="Courier New" pitchFamily="49" charset="0"/>
              </a:rPr>
              <a:t>hsize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= 10;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&gt;&gt; sigma = 5;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&gt;&gt; filter =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fspecial_gauss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hsize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sigma)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&gt;&gt;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plt.matshow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(filter)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&gt;&gt;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filt_im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ndimage.convolve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filter, </a:t>
            </a:r>
            <a:r>
              <a:rPr lang="en-US" sz="1800" dirty="0">
                <a:solidFill>
                  <a:srgbClr val="660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mode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800" dirty="0"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'constant’</a:t>
            </a:r>
            <a:r>
              <a:rPr lang="en-US" sz="1800" dirty="0">
                <a:latin typeface="Courier New" panose="02070309020205020404" pitchFamily="49" charset="0"/>
                <a:cs typeface="Courier New" pitchFamily="49" charset="0"/>
              </a:rPr>
              <a:t>)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itchFamily="49" charset="0"/>
              </a:rPr>
              <a:t># correlation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&gt;&gt; cv2.imshow(</a:t>
            </a:r>
            <a:r>
              <a:rPr lang="en-US" sz="1800" dirty="0" err="1">
                <a:latin typeface="Courier New" panose="02070309020205020404" pitchFamily="49" charset="0"/>
                <a:cs typeface="Courier New" pitchFamily="49" charset="0"/>
              </a:rPr>
              <a:t>outim</a:t>
            </a:r>
            <a:r>
              <a:rPr lang="en-US" sz="1800" dirty="0">
                <a:latin typeface="Courier New" panose="02070309020205020404" pitchFamily="49" charset="0"/>
                <a:cs typeface="Courier New" pitchFamily="49" charset="0"/>
              </a:rPr>
              <a:t>);</a:t>
            </a:r>
          </a:p>
        </p:txBody>
      </p:sp>
      <p:pic>
        <p:nvPicPr>
          <p:cNvPr id="104452" name="Picture 4" descr="gauss_sigma5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1910" y="2030854"/>
            <a:ext cx="1107281" cy="68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 descr="gauss_sigma5_hsize30_2d.jpg"/>
          <p:cNvPicPr>
            <a:picLocks noChangeAspect="1"/>
          </p:cNvPicPr>
          <p:nvPr/>
        </p:nvPicPr>
        <p:blipFill>
          <a:blip r:embed="rId4" cstate="print"/>
          <a:srcRect l="26300" t="5916" r="22746" b="10709"/>
          <a:stretch>
            <a:fillRect/>
          </a:stretch>
        </p:blipFill>
        <p:spPr bwMode="auto">
          <a:xfrm>
            <a:off x="4308407" y="2847624"/>
            <a:ext cx="302419" cy="30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6" descr="graypanda.jpg"/>
          <p:cNvPicPr>
            <a:picLocks noChangeAspect="1"/>
          </p:cNvPicPr>
          <p:nvPr/>
        </p:nvPicPr>
        <p:blipFill>
          <a:blip r:embed="rId5" cstate="print"/>
          <a:srcRect l="13716" t="5885" r="13982" b="11971"/>
          <a:stretch>
            <a:fillRect/>
          </a:stretch>
        </p:blipFill>
        <p:spPr bwMode="auto">
          <a:xfrm>
            <a:off x="4161235" y="3873043"/>
            <a:ext cx="1481138" cy="113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7" descr="blurpanda.jpg"/>
          <p:cNvPicPr>
            <a:picLocks noChangeAspect="1"/>
          </p:cNvPicPr>
          <p:nvPr/>
        </p:nvPicPr>
        <p:blipFill>
          <a:blip r:embed="rId6" cstate="print"/>
          <a:srcRect l="12959" t="5775" r="13374" b="12080"/>
          <a:stretch>
            <a:fillRect/>
          </a:stretch>
        </p:blipFill>
        <p:spPr bwMode="auto">
          <a:xfrm>
            <a:off x="6269832" y="3873043"/>
            <a:ext cx="1508522" cy="113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4456" name="Straight Arrow Connector 9"/>
          <p:cNvCxnSpPr>
            <a:cxnSpLocks noChangeShapeType="1"/>
          </p:cNvCxnSpPr>
          <p:nvPr/>
        </p:nvCxnSpPr>
        <p:spPr bwMode="auto">
          <a:xfrm>
            <a:off x="5776913" y="4420731"/>
            <a:ext cx="355997" cy="119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4457" name="TextBox 12"/>
          <p:cNvSpPr txBox="1">
            <a:spLocks noChangeArrowheads="1"/>
          </p:cNvSpPr>
          <p:nvPr/>
        </p:nvSpPr>
        <p:spPr bwMode="auto">
          <a:xfrm>
            <a:off x="6790135" y="4941034"/>
            <a:ext cx="8763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/>
              <a:t>outim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B03855-5EBE-4693-8585-AE7B6F45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114AD6-BC26-0763-7AE8-BF9945A76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 in 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B5C54-FB4B-1796-8866-5A61A6352853}"/>
              </a:ext>
            </a:extLst>
          </p:cNvPr>
          <p:cNvSpPr txBox="1"/>
          <p:nvPr/>
        </p:nvSpPr>
        <p:spPr>
          <a:xfrm>
            <a:off x="7830590" y="4446966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[Github repo]</a:t>
            </a:r>
          </a:p>
        </p:txBody>
      </p:sp>
    </p:spTree>
    <p:extLst>
      <p:ext uri="{BB962C8B-B14F-4D97-AF65-F5344CB8AC3E}">
        <p14:creationId xmlns:p14="http://schemas.microsoft.com/office/powerpoint/2010/main" val="90432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6" descr="filter_sigma1_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9256" y="3118308"/>
            <a:ext cx="1087041" cy="77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27" descr="filter_sigma4_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2160" y="3145693"/>
            <a:ext cx="1087040" cy="77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5094" y="3869594"/>
            <a:ext cx="6172200" cy="128224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350" b="1" dirty="0">
                <a:latin typeface="Courier New" pitchFamily="49" charset="0"/>
              </a:rPr>
              <a:t>for sigma=1:3:10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350" b="1" dirty="0">
                <a:latin typeface="Courier New" pitchFamily="49" charset="0"/>
              </a:rPr>
              <a:t>	h = </a:t>
            </a:r>
            <a:r>
              <a:rPr lang="en-US" sz="1350" b="1" dirty="0" err="1">
                <a:latin typeface="Courier New" pitchFamily="49" charset="0"/>
              </a:rPr>
              <a:t>fspecial_gaus</a:t>
            </a:r>
            <a:r>
              <a:rPr lang="en-US" sz="1350" b="1" dirty="0">
                <a:latin typeface="Courier New" pitchFamily="49" charset="0"/>
              </a:rPr>
              <a:t>(</a:t>
            </a:r>
            <a:r>
              <a:rPr lang="en-US" sz="1350" b="1" dirty="0" err="1">
                <a:latin typeface="Courier New" pitchFamily="49" charset="0"/>
              </a:rPr>
              <a:t>hsize</a:t>
            </a:r>
            <a:r>
              <a:rPr lang="en-US" sz="1350" b="1" dirty="0">
                <a:latin typeface="Courier New" pitchFamily="49" charset="0"/>
              </a:rPr>
              <a:t>, sigma);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350" b="1" dirty="0">
                <a:latin typeface="Courier New" pitchFamily="49" charset="0"/>
              </a:rPr>
              <a:t>	out = </a:t>
            </a:r>
            <a:r>
              <a:rPr lang="en-US" sz="1350" b="1" dirty="0" err="1">
                <a:latin typeface="Courier New" pitchFamily="49" charset="0"/>
              </a:rPr>
              <a:t>ndimage.convolve</a:t>
            </a:r>
            <a:r>
              <a:rPr lang="en-US" sz="1350" b="1" dirty="0">
                <a:latin typeface="Courier New" pitchFamily="49" charset="0"/>
              </a:rPr>
              <a:t>(</a:t>
            </a:r>
            <a:r>
              <a:rPr lang="en-US" sz="1350" b="1" dirty="0" err="1">
                <a:latin typeface="Courier New" pitchFamily="49" charset="0"/>
              </a:rPr>
              <a:t>im</a:t>
            </a:r>
            <a:r>
              <a:rPr lang="en-US" sz="1350" b="1" dirty="0">
                <a:latin typeface="Courier New" pitchFamily="49" charset="0"/>
              </a:rPr>
              <a:t>, h);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350" b="1" dirty="0">
                <a:latin typeface="Courier New" pitchFamily="49" charset="0"/>
              </a:rPr>
              <a:t>	cv2.imshow(out);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350" b="1" dirty="0">
                <a:latin typeface="Courier New" pitchFamily="49" charset="0"/>
              </a:rPr>
              <a:t>end</a:t>
            </a:r>
          </a:p>
        </p:txBody>
      </p:sp>
      <p:pic>
        <p:nvPicPr>
          <p:cNvPr id="83974" name="Picture 21" descr="filter_sigma10_size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5088" y="3118308"/>
            <a:ext cx="1087041" cy="77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22" descr="blurred_sigma1.jpg"/>
          <p:cNvPicPr>
            <a:picLocks noChangeAspect="1"/>
          </p:cNvPicPr>
          <p:nvPr/>
        </p:nvPicPr>
        <p:blipFill>
          <a:blip r:embed="rId6" cstate="print"/>
          <a:srcRect l="12660" t="6389" r="12981" b="12152"/>
          <a:stretch>
            <a:fillRect/>
          </a:stretch>
        </p:blipFill>
        <p:spPr bwMode="auto">
          <a:xfrm>
            <a:off x="1225154" y="1776474"/>
            <a:ext cx="1895475" cy="139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23" descr="blurred_sigma4.jpg"/>
          <p:cNvPicPr>
            <a:picLocks noChangeAspect="1"/>
          </p:cNvPicPr>
          <p:nvPr/>
        </p:nvPicPr>
        <p:blipFill>
          <a:blip r:embed="rId7" cstate="print"/>
          <a:srcRect l="12892" t="4791" r="11906" b="12152"/>
          <a:stretch>
            <a:fillRect/>
          </a:stretch>
        </p:blipFill>
        <p:spPr bwMode="auto">
          <a:xfrm>
            <a:off x="3504010" y="1749089"/>
            <a:ext cx="1916906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25" descr="blurred_sigma10.jpg"/>
          <p:cNvPicPr>
            <a:picLocks noChangeAspect="1"/>
          </p:cNvPicPr>
          <p:nvPr/>
        </p:nvPicPr>
        <p:blipFill>
          <a:blip r:embed="rId8" cstate="print"/>
          <a:srcRect l="11816" t="4791" r="12981" b="12152"/>
          <a:stretch>
            <a:fillRect/>
          </a:stretch>
        </p:blipFill>
        <p:spPr bwMode="auto">
          <a:xfrm>
            <a:off x="5941219" y="1749089"/>
            <a:ext cx="1916906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366148" y="2242008"/>
            <a:ext cx="143113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/>
              <a:t>…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457200" y="1019676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800"/>
              <a:t>Parameter </a:t>
            </a:r>
            <a:r>
              <a:rPr lang="el-GR" sz="1800"/>
              <a:t>σ</a:t>
            </a:r>
            <a:r>
              <a:rPr lang="en-US" sz="1800"/>
              <a:t> is the “scale” / “width” / “spread” of the Gaussian kernel, and controls the amount of smoothing.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F0C80-C616-46FB-9294-C124A3A7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9F9528-D2B7-32E7-5159-FC7D1D2C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Smoothing with a Gaussian</a:t>
            </a:r>
          </a:p>
        </p:txBody>
      </p:sp>
    </p:spTree>
    <p:extLst>
      <p:ext uri="{BB962C8B-B14F-4D97-AF65-F5344CB8AC3E}">
        <p14:creationId xmlns:p14="http://schemas.microsoft.com/office/powerpoint/2010/main" val="17650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101587"/>
            <a:ext cx="8229599" cy="1344834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/>
              <a:t>How big should the filter be?</a:t>
            </a:r>
          </a:p>
          <a:p>
            <a:pPr eaLnBrk="1" hangingPunct="1"/>
            <a:r>
              <a:rPr lang="en-US" sz="2100" dirty="0"/>
              <a:t>Values at edges should be near zero</a:t>
            </a:r>
          </a:p>
          <a:p>
            <a:pPr eaLnBrk="1" hangingPunct="1"/>
            <a:r>
              <a:rPr lang="en-US" sz="2100" dirty="0"/>
              <a:t>Rule of thumb for Gaussian: set filter half-width (</a:t>
            </a:r>
            <a:r>
              <a:rPr lang="en-US" sz="2100" i="1" dirty="0" err="1"/>
              <a:t>hsize</a:t>
            </a:r>
            <a:r>
              <a:rPr lang="en-US" sz="2100" dirty="0"/>
              <a:t>) to 3 </a:t>
            </a:r>
            <a:r>
              <a:rPr lang="en-US" sz="2100" i="1" dirty="0"/>
              <a:t>σ</a:t>
            </a:r>
          </a:p>
          <a:p>
            <a:pPr marL="0" indent="0">
              <a:buNone/>
            </a:pPr>
            <a:endParaRPr lang="en-US" sz="2100" dirty="0"/>
          </a:p>
          <a:p>
            <a:pPr eaLnBrk="1" hangingPunct="1"/>
            <a:endParaRPr lang="en-US" sz="2100" dirty="0"/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8817" y="2359974"/>
            <a:ext cx="32004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28"/>
          <p:cNvSpPr txBox="1">
            <a:spLocks noChangeArrowheads="1"/>
          </p:cNvSpPr>
          <p:nvPr/>
        </p:nvSpPr>
        <p:spPr bwMode="auto">
          <a:xfrm>
            <a:off x="6871781" y="4938713"/>
            <a:ext cx="12875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cs typeface="Arial" pitchFamily="34" charset="0"/>
              </a:rPr>
              <a:t>Source: Derek </a:t>
            </a:r>
            <a:r>
              <a:rPr lang="en-US" sz="900" dirty="0" err="1">
                <a:cs typeface="Arial" pitchFamily="34" charset="0"/>
              </a:rPr>
              <a:t>Hoiem</a:t>
            </a:r>
            <a:endParaRPr lang="en-US" sz="900" dirty="0">
              <a:cs typeface="Arial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E6F470-86CD-46AA-BA0B-B47E1DB1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491AB0-B794-3D5C-5F5C-E00D68E5B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</a:t>
            </a:r>
          </a:p>
        </p:txBody>
      </p:sp>
    </p:spTree>
    <p:extLst>
      <p:ext uri="{BB962C8B-B14F-4D97-AF65-F5344CB8AC3E}">
        <p14:creationId xmlns:p14="http://schemas.microsoft.com/office/powerpoint/2010/main" val="3339926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100" u="sng" dirty="0"/>
              <a:t>Smoothing</a:t>
            </a:r>
          </a:p>
          <a:p>
            <a:pPr lvl="1" eaLnBrk="1" hangingPunct="1"/>
            <a:r>
              <a:rPr lang="en-US" dirty="0"/>
              <a:t>Values positive </a:t>
            </a:r>
          </a:p>
          <a:p>
            <a:pPr lvl="1" eaLnBrk="1" hangingPunct="1"/>
            <a:r>
              <a:rPr lang="en-US" dirty="0"/>
              <a:t>Sum to 1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overall intensity same as input</a:t>
            </a:r>
          </a:p>
          <a:p>
            <a:pPr lvl="1" eaLnBrk="1" hangingPunct="1"/>
            <a:r>
              <a:rPr lang="en-US" dirty="0"/>
              <a:t>Amount of smoothing proportional to mask size</a:t>
            </a:r>
          </a:p>
          <a:p>
            <a:pPr lvl="1" eaLnBrk="1" hangingPunct="1"/>
            <a:r>
              <a:rPr lang="en-US" dirty="0"/>
              <a:t>Remove “high-frequency” components; “low-pass” filter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AE934D-96F7-4042-8549-6CDFD062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5FE074-084C-6136-DC31-B37E5FF4B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smoothing filters</a:t>
            </a:r>
          </a:p>
        </p:txBody>
      </p:sp>
    </p:spTree>
    <p:extLst>
      <p:ext uri="{BB962C8B-B14F-4D97-AF65-F5344CB8AC3E}">
        <p14:creationId xmlns:p14="http://schemas.microsoft.com/office/powerpoint/2010/main" val="1807816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12822"/>
            <a:ext cx="8229599" cy="17716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350" dirty="0">
                <a:latin typeface="Arial" pitchFamily="34" charset="0"/>
                <a:cs typeface="Arial" pitchFamily="34" charset="0"/>
              </a:rPr>
              <a:t>Color images represented as a matrix with multiple channels (=1 if grayscale)</a:t>
            </a:r>
          </a:p>
          <a:p>
            <a:pPr>
              <a:defRPr/>
            </a:pPr>
            <a:r>
              <a:rPr lang="en-US" sz="1350" dirty="0">
                <a:latin typeface="Arial" pitchFamily="34" charset="0"/>
                <a:cs typeface="Arial" pitchFamily="34" charset="0"/>
              </a:rPr>
              <a:t>Suppose we have a </a:t>
            </a:r>
            <a:r>
              <a:rPr lang="en-US" sz="1350" dirty="0" err="1">
                <a:latin typeface="Arial" pitchFamily="34" charset="0"/>
                <a:cs typeface="Arial" pitchFamily="34" charset="0"/>
              </a:rPr>
              <a:t>NxM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 RGB image called “</a:t>
            </a:r>
            <a:r>
              <a:rPr lang="en-US" sz="135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”</a:t>
            </a:r>
          </a:p>
          <a:p>
            <a:pPr lvl="1">
              <a:defRPr/>
            </a:pPr>
            <a:r>
              <a:rPr lang="en-US" sz="135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(0,0,0) = top-left pixel value in R-channel</a:t>
            </a:r>
          </a:p>
          <a:p>
            <a:pPr lvl="1">
              <a:defRPr/>
            </a:pPr>
            <a:r>
              <a:rPr lang="en-US" sz="135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(y, x, b) = y pixels </a:t>
            </a:r>
            <a:r>
              <a:rPr lang="en-US" sz="1350" b="1" dirty="0">
                <a:latin typeface="Arial" pitchFamily="34" charset="0"/>
                <a:cs typeface="Arial" pitchFamily="34" charset="0"/>
              </a:rPr>
              <a:t>down (rows)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, x pixels </a:t>
            </a:r>
            <a:r>
              <a:rPr lang="en-US" sz="1350" b="1" dirty="0">
                <a:latin typeface="Arial" pitchFamily="34" charset="0"/>
                <a:cs typeface="Arial" pitchFamily="34" charset="0"/>
              </a:rPr>
              <a:t>to right (cols) 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in </a:t>
            </a:r>
            <a:r>
              <a:rPr lang="en-US" sz="135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1350" baseline="30000" dirty="0" err="1">
                <a:latin typeface="Arial" pitchFamily="34" charset="0"/>
                <a:cs typeface="Arial" pitchFamily="34" charset="0"/>
              </a:rPr>
              <a:t>th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 channel</a:t>
            </a:r>
          </a:p>
          <a:p>
            <a:pPr lvl="1">
              <a:defRPr/>
            </a:pPr>
            <a:r>
              <a:rPr lang="en-US" sz="135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(N, M, 3) = bottom-right pixel in B-channel</a:t>
            </a:r>
          </a:p>
          <a:p>
            <a:pPr>
              <a:defRPr/>
            </a:pPr>
            <a:r>
              <a:rPr lang="en-US" sz="1350" dirty="0">
                <a:latin typeface="Arial" pitchFamily="34" charset="0"/>
                <a:cs typeface="Arial" pitchFamily="34" charset="0"/>
              </a:rPr>
              <a:t>cv2.imread(filename) returns a uint8 image (values 0 to 255)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783453"/>
              </p:ext>
            </p:extLst>
          </p:nvPr>
        </p:nvGraphicFramePr>
        <p:xfrm>
          <a:off x="2945735" y="3508210"/>
          <a:ext cx="3667125" cy="1571625"/>
        </p:xfrm>
        <a:graphic>
          <a:graphicData uri="http://schemas.openxmlformats.org/drawingml/2006/table">
            <a:tbl>
              <a:tblPr/>
              <a:tblGrid>
                <a:gridCol w="33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41662"/>
              </p:ext>
            </p:extLst>
          </p:nvPr>
        </p:nvGraphicFramePr>
        <p:xfrm>
          <a:off x="2581778" y="3325730"/>
          <a:ext cx="3667125" cy="1571625"/>
        </p:xfrm>
        <a:graphic>
          <a:graphicData uri="http://schemas.openxmlformats.org/drawingml/2006/table">
            <a:tbl>
              <a:tblPr/>
              <a:tblGrid>
                <a:gridCol w="33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617017"/>
              </p:ext>
            </p:extLst>
          </p:nvPr>
        </p:nvGraphicFramePr>
        <p:xfrm>
          <a:off x="2208797" y="3143250"/>
          <a:ext cx="3667125" cy="1571625"/>
        </p:xfrm>
        <a:graphic>
          <a:graphicData uri="http://schemas.openxmlformats.org/drawingml/2006/table">
            <a:tbl>
              <a:tblPr/>
              <a:tblGrid>
                <a:gridCol w="33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8266" name="TextBox 6"/>
          <p:cNvSpPr txBox="1">
            <a:spLocks noChangeArrowheads="1"/>
          </p:cNvSpPr>
          <p:nvPr/>
        </p:nvSpPr>
        <p:spPr bwMode="auto">
          <a:xfrm>
            <a:off x="5923547" y="2971800"/>
            <a:ext cx="3097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Arial" pitchFamily="34" charset="0"/>
              </a:rPr>
              <a:t>R</a:t>
            </a:r>
          </a:p>
        </p:txBody>
      </p:sp>
      <p:sp>
        <p:nvSpPr>
          <p:cNvPr id="78267" name="TextBox 7"/>
          <p:cNvSpPr txBox="1">
            <a:spLocks noChangeArrowheads="1"/>
          </p:cNvSpPr>
          <p:nvPr/>
        </p:nvSpPr>
        <p:spPr bwMode="auto">
          <a:xfrm>
            <a:off x="6296528" y="3154280"/>
            <a:ext cx="31931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Arial" pitchFamily="34" charset="0"/>
              </a:rPr>
              <a:t>G</a:t>
            </a:r>
          </a:p>
        </p:txBody>
      </p:sp>
      <p:sp>
        <p:nvSpPr>
          <p:cNvPr id="78268" name="TextBox 8"/>
          <p:cNvSpPr txBox="1">
            <a:spLocks noChangeArrowheads="1"/>
          </p:cNvSpPr>
          <p:nvPr/>
        </p:nvSpPr>
        <p:spPr bwMode="auto">
          <a:xfrm>
            <a:off x="6603335" y="3279610"/>
            <a:ext cx="3097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Arial" pitchFamily="34" charset="0"/>
              </a:rPr>
              <a:t>B</a:t>
            </a:r>
          </a:p>
        </p:txBody>
      </p:sp>
      <p:sp>
        <p:nvSpPr>
          <p:cNvPr id="78269" name="TextBox 9"/>
          <p:cNvSpPr txBox="1">
            <a:spLocks noChangeArrowheads="1"/>
          </p:cNvSpPr>
          <p:nvPr/>
        </p:nvSpPr>
        <p:spPr bwMode="auto">
          <a:xfrm>
            <a:off x="1751598" y="2971800"/>
            <a:ext cx="49244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Arial" pitchFamily="34" charset="0"/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237248" y="4000501"/>
            <a:ext cx="1371600" cy="238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271" name="TextBox 12"/>
          <p:cNvSpPr txBox="1">
            <a:spLocks noChangeArrowheads="1"/>
          </p:cNvSpPr>
          <p:nvPr/>
        </p:nvSpPr>
        <p:spPr bwMode="auto">
          <a:xfrm>
            <a:off x="2151648" y="2857500"/>
            <a:ext cx="80021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Arial" pitchFamily="34" charset="0"/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894597" y="3028950"/>
            <a:ext cx="3028950" cy="11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273" name="TextBox 13"/>
          <p:cNvSpPr txBox="1">
            <a:spLocks noChangeArrowheads="1"/>
          </p:cNvSpPr>
          <p:nvPr/>
        </p:nvSpPr>
        <p:spPr bwMode="auto">
          <a:xfrm>
            <a:off x="6614653" y="4913968"/>
            <a:ext cx="28003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dirty="0"/>
              <a:t>Adapted from Derek </a:t>
            </a:r>
            <a:r>
              <a:rPr lang="en-US" sz="900" dirty="0" err="1"/>
              <a:t>Hoiem</a:t>
            </a:r>
            <a:endParaRPr lang="en-US" sz="9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E0C99E-65B4-4FFD-9BFB-1D4C32A2A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721E8C-2D07-81B5-5334-ACDF8748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How images are represented</a:t>
            </a:r>
          </a:p>
        </p:txBody>
      </p:sp>
    </p:spTree>
    <p:extLst>
      <p:ext uri="{BB962C8B-B14F-4D97-AF65-F5344CB8AC3E}">
        <p14:creationId xmlns:p14="http://schemas.microsoft.com/office/powerpoint/2010/main" val="783873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457200" y="1038226"/>
            <a:ext cx="8229600" cy="1057702"/>
          </a:xfrm>
        </p:spPr>
        <p:txBody>
          <a:bodyPr/>
          <a:lstStyle/>
          <a:p>
            <a:r>
              <a:rPr lang="en-US" dirty="0"/>
              <a:t>Convolution: </a:t>
            </a:r>
          </a:p>
          <a:p>
            <a:pPr lvl="1"/>
            <a:r>
              <a:rPr lang="en-US" dirty="0"/>
              <a:t>Flip the filter in both dimensions (bottom to top, right to left)</a:t>
            </a:r>
          </a:p>
          <a:p>
            <a:pPr lvl="1"/>
            <a:r>
              <a:rPr lang="en-US" dirty="0"/>
              <a:t>Then apply cross-correlation</a:t>
            </a:r>
          </a:p>
        </p:txBody>
      </p:sp>
      <p:pic>
        <p:nvPicPr>
          <p:cNvPr id="108548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6642" y="2160985"/>
            <a:ext cx="4583906" cy="68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8172" y="3283744"/>
            <a:ext cx="140374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20629" y="3913585"/>
            <a:ext cx="136921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i="1">
                <a:ea typeface="+mn-ea"/>
                <a:cs typeface="+mn-cs"/>
              </a:rPr>
              <a:t>Notation for convolution operator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3380185" y="3707606"/>
            <a:ext cx="355997" cy="119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37535" y="3146822"/>
            <a:ext cx="794147" cy="570309"/>
            <a:chOff x="5192721" y="4195773"/>
            <a:chExt cx="1058877" cy="760425"/>
          </a:xfrm>
        </p:grpSpPr>
        <p:sp>
          <p:nvSpPr>
            <p:cNvPr id="108557" name="Rectangle 11"/>
            <p:cNvSpPr>
              <a:spLocks noChangeArrowheads="1"/>
            </p:cNvSpPr>
            <p:nvPr/>
          </p:nvSpPr>
          <p:spPr bwMode="auto">
            <a:xfrm>
              <a:off x="5192721" y="4195773"/>
              <a:ext cx="796938" cy="76042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>
                <a:ea typeface="+mn-ea"/>
                <a:cs typeface="+mn-cs"/>
              </a:endParaRPr>
            </a:p>
          </p:txBody>
        </p:sp>
        <p:sp>
          <p:nvSpPr>
            <p:cNvPr id="108558" name="TextBox 12"/>
            <p:cNvSpPr txBox="1">
              <a:spLocks noChangeArrowheads="1"/>
            </p:cNvSpPr>
            <p:nvPr/>
          </p:nvSpPr>
          <p:spPr bwMode="auto">
            <a:xfrm>
              <a:off x="5338774" y="4305312"/>
              <a:ext cx="912824" cy="584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250" dirty="0">
                  <a:ea typeface="+mn-ea"/>
                  <a:cs typeface="+mn-cs"/>
                </a:rPr>
                <a:t>h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804298" y="3146822"/>
            <a:ext cx="1478756" cy="1533525"/>
            <a:chOff x="6470676" y="4195773"/>
            <a:chExt cx="1971702" cy="2044728"/>
          </a:xfrm>
        </p:grpSpPr>
        <p:sp>
          <p:nvSpPr>
            <p:cNvPr id="108555" name="Rectangle 10"/>
            <p:cNvSpPr>
              <a:spLocks noChangeArrowheads="1"/>
            </p:cNvSpPr>
            <p:nvPr/>
          </p:nvSpPr>
          <p:spPr bwMode="auto">
            <a:xfrm>
              <a:off x="6470676" y="4195773"/>
              <a:ext cx="1971702" cy="204472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>
                <a:ea typeface="+mn-ea"/>
                <a:cs typeface="+mn-cs"/>
              </a:endParaRPr>
            </a:p>
          </p:txBody>
        </p:sp>
        <p:sp>
          <p:nvSpPr>
            <p:cNvPr id="108556" name="TextBox 13"/>
            <p:cNvSpPr txBox="1">
              <a:spLocks noChangeArrowheads="1"/>
            </p:cNvSpPr>
            <p:nvPr/>
          </p:nvSpPr>
          <p:spPr bwMode="auto">
            <a:xfrm>
              <a:off x="7200935" y="4999059"/>
              <a:ext cx="912826" cy="584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250" dirty="0">
                  <a:ea typeface="+mn-ea"/>
                  <a:cs typeface="+mn-cs"/>
                </a:rPr>
                <a:t>F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1754" y="3108718"/>
            <a:ext cx="758488" cy="60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ea typeface="+mn-ea"/>
                <a:cs typeface="+mn-cs"/>
              </a:rPr>
              <a:t>Kristen </a:t>
            </a:r>
            <a:r>
              <a:rPr lang="en-US" sz="900" kern="1200" dirty="0" err="1">
                <a:ea typeface="+mn-ea"/>
                <a:cs typeface="+mn-cs"/>
              </a:rPr>
              <a:t>Grauman</a:t>
            </a:r>
            <a:endParaRPr lang="en-US" sz="900" kern="1200" dirty="0"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B8740-8630-40CB-B3CE-8C296167E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7B6694-DE7F-8599-8AE4-C18F0CA0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</p:spTree>
    <p:extLst>
      <p:ext uri="{BB962C8B-B14F-4D97-AF65-F5344CB8AC3E}">
        <p14:creationId xmlns:p14="http://schemas.microsoft.com/office/powerpoint/2010/main" val="17876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C 0.02465 -0.01921 0.0493 -0.03842 0.1 -0.04606 C 0.15069 -0.0537 0.30503 -0.05046 0.30382 -0.04606 C 0.3026 -0.04166 0.09479 -0.02847 0.09236 -0.02037 C 0.08993 -0.01227 0.29028 -0.00208 0.28941 0.00278 C 0.28854 0.00764 0.08507 0.00417 0.08663 0.00903 C 0.08819 0.01389 0.2993 0.02084 0.29913 0.03218 C 0.29896 0.04352 0.08507 0.0676 0.08559 0.07709 C 0.08611 0.08658 0.30069 0.08033 0.30191 0.08982 C 0.30312 0.09931 0.09392 0.12408 0.0934 0.13473 C 0.09288 0.14537 0.3 0.13912 0.29913 0.15394 C 0.29826 0.16875 0.08819 0.21088 0.08854 0.22315 C 0.08889 0.23542 0.19496 0.23172 0.30104 0.22824 " pathEditMode="relative" rAng="0" ptsTypes="AAAAAAAAAAAAA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2991" y="1340267"/>
            <a:ext cx="4491038" cy="67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6372" y="2298720"/>
            <a:ext cx="140374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5607" y="3092867"/>
            <a:ext cx="4408885" cy="64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1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6372" y="4051321"/>
            <a:ext cx="1423988" cy="22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TextBox 7"/>
          <p:cNvSpPr txBox="1">
            <a:spLocks noChangeArrowheads="1"/>
          </p:cNvSpPr>
          <p:nvPr/>
        </p:nvSpPr>
        <p:spPr bwMode="auto">
          <a:xfrm>
            <a:off x="596069" y="1011654"/>
            <a:ext cx="186213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Calibri"/>
                <a:ea typeface="+mn-ea"/>
                <a:cs typeface="+mn-cs"/>
              </a:rPr>
              <a:t>Convolution</a:t>
            </a:r>
          </a:p>
        </p:txBody>
      </p:sp>
      <p:sp>
        <p:nvSpPr>
          <p:cNvPr id="109576" name="TextBox 8"/>
          <p:cNvSpPr txBox="1">
            <a:spLocks noChangeArrowheads="1"/>
          </p:cNvSpPr>
          <p:nvPr/>
        </p:nvSpPr>
        <p:spPr bwMode="auto">
          <a:xfrm>
            <a:off x="596069" y="2789257"/>
            <a:ext cx="186213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Calibri"/>
                <a:ea typeface="+mn-ea"/>
                <a:cs typeface="+mn-cs"/>
              </a:rPr>
              <a:t>Cross-correlation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66329" y="4489470"/>
            <a:ext cx="65448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ts val="450"/>
              </a:spcAft>
              <a:buClrTx/>
              <a:defRPr/>
            </a:pPr>
            <a:r>
              <a:rPr lang="en-US" sz="1800" dirty="0">
                <a:latin typeface="Calibri"/>
                <a:ea typeface="+mn-ea"/>
                <a:cs typeface="+mn-cs"/>
              </a:rPr>
              <a:t>For a Gaussian or box filter, how will the outputs differ?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1DC540-A086-4929-82F7-285E2016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AA1849-2F4C-B53E-F4AF-52B3AE8C6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071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</p:spTree>
    <p:extLst>
      <p:ext uri="{BB962C8B-B14F-4D97-AF65-F5344CB8AC3E}">
        <p14:creationId xmlns:p14="http://schemas.microsoft.com/office/powerpoint/2010/main" val="227530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190225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82446" y="1491344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5751" y="342958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31447" y="1001481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2DA164-43DC-4113-B49A-3D0D34A0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8B60B01-0EBB-0F40-71FB-BCB1B1E6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2E07A5-B156-825A-E90E-45B329150DF7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4" grpId="0" animBg="1"/>
      <p:bldP spid="7" grpId="0"/>
      <p:bldP spid="18" grpId="0"/>
      <p:bldP spid="19" grpId="0" animBg="1"/>
      <p:bldP spid="8" grpId="0"/>
      <p:bldP spid="25" grpId="0"/>
      <p:bldP spid="26" grpId="0" animBg="1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528188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188" y="2296725"/>
            <a:ext cx="553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70915" y="1491344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84221" y="342958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31447" y="1001481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00ABA0-9805-47B8-BCFF-02F860C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BFDE058-4960-F1A0-2A64-A0240696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54214-C8C0-2BA5-9726-2BB43CB86171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57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552488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188" y="2296725"/>
            <a:ext cx="553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2633" y="2568868"/>
            <a:ext cx="601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59387" y="1491344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72693" y="342958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31447" y="1001481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DE812B-3F52-46B6-A7ED-3A519800A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D8E1B93-9E2A-D985-78FA-2F688A510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5A775-D9ED-8775-CB96-3A3285BE6102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577225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188" y="2296725"/>
            <a:ext cx="553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2633" y="2568868"/>
            <a:ext cx="601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2" y="2835566"/>
            <a:ext cx="60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0,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7188" y="283556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82446" y="176893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5751" y="3707168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31447" y="1001481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5B8BB17-E4DA-49B4-83F7-A11F9ACD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AF1E319-DAC4-0D43-E7A3-BE752C77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A59F2-307B-B6A1-7091-C92D4B7E442A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409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30584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53944" y="2051959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5751" y="342958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6005" y="3162286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8D1FF-FA27-4F96-9F1F-3575060B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39A82800-ABD6-8606-F9AE-79ADC106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132D2-7EB3-246A-127F-0483AB8F6060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22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03299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188" y="2296725"/>
            <a:ext cx="553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70915" y="2051959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84221" y="342958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26005" y="3162286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F84488-A2DF-4155-9E56-D21FDB5C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FDB027A5-1E89-ABD9-1D0C-239D832ED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58AF9D-77D7-EC6E-A119-222152E0B4E8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187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193768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188" y="2296725"/>
            <a:ext cx="553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2633" y="2568868"/>
            <a:ext cx="601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82444" y="2057399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72693" y="342958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26005" y="3162286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F38217-57DC-4DDB-8C2C-D520B513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5A1C1E5-556A-C4CE-2B1D-1618218F2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C8D008-6700-B6EF-2BA0-85958CF009D0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570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294945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188" y="2296725"/>
            <a:ext cx="553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2633" y="2568868"/>
            <a:ext cx="601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2" y="2835566"/>
            <a:ext cx="60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0,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7188" y="283556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53945" y="176893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5751" y="3707168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26005" y="3162286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C507B8-078A-4EA8-8380-A8B7C35C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485BF43-B5A8-18F5-AC67-C59E44EA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32A27-2470-9C63-3581-3311BB914D4A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310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54907"/>
            <a:ext cx="1451372" cy="10882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im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5919" y="1266826"/>
            <a:ext cx="1451372" cy="10882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im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7838" y="1378744"/>
            <a:ext cx="1451372" cy="10894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im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60947" y="1491854"/>
            <a:ext cx="1451372" cy="10882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 descr="im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2866" y="1603772"/>
            <a:ext cx="1451372" cy="10894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8" name="Content Placeholder 12"/>
          <p:cNvSpPr>
            <a:spLocks noGrp="1"/>
          </p:cNvSpPr>
          <p:nvPr>
            <p:ph idx="1"/>
          </p:nvPr>
        </p:nvSpPr>
        <p:spPr>
          <a:xfrm>
            <a:off x="1641872" y="3119438"/>
            <a:ext cx="6130528" cy="17805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same object will look very different across images </a:t>
            </a:r>
          </a:p>
          <a:p>
            <a:r>
              <a:rPr lang="en-US" dirty="0"/>
              <a:t>Even multiple images of same static scene won’t be identical</a:t>
            </a:r>
          </a:p>
          <a:p>
            <a:r>
              <a:rPr lang="en-US" dirty="0"/>
              <a:t>How could we reduce the noise, i.e., give an estimate of the true intensities?</a:t>
            </a:r>
          </a:p>
          <a:p>
            <a:r>
              <a:rPr lang="en-US" dirty="0"/>
              <a:t>What if there’s only one image?</a:t>
            </a:r>
          </a:p>
        </p:txBody>
      </p:sp>
      <p:pic>
        <p:nvPicPr>
          <p:cNvPr id="14" name="Picture 13" descr="noise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5700" y="1065610"/>
            <a:ext cx="1971675" cy="19716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2954" name="Picture 14" descr="noise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9066" y="1065610"/>
            <a:ext cx="1971675" cy="19716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970485" y="1613298"/>
            <a:ext cx="191690" cy="1916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>
              <a:solidFill>
                <a:srgbClr val="FFFFFF"/>
              </a:solidFill>
            </a:endParaRPr>
          </a:p>
        </p:txBody>
      </p:sp>
      <p:pic>
        <p:nvPicPr>
          <p:cNvPr id="9" name="Picture 8" descr="im6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85976" y="1716882"/>
            <a:ext cx="1451372" cy="10882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080023" y="1722835"/>
            <a:ext cx="191690" cy="1916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468BC-9711-4579-9EC4-E259A418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59EBC0-B0CA-8D94-B4E9-8436378FD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Enter Noise</a:t>
            </a:r>
          </a:p>
        </p:txBody>
      </p:sp>
    </p:spTree>
    <p:extLst>
      <p:ext uri="{BB962C8B-B14F-4D97-AF65-F5344CB8AC3E}">
        <p14:creationId xmlns:p14="http://schemas.microsoft.com/office/powerpoint/2010/main" val="2018984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6709172" cy="3394472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450"/>
              </a:spcAft>
            </a:pPr>
            <a:r>
              <a:rPr lang="en-US" dirty="0"/>
              <a:t>Commutative:</a:t>
            </a:r>
          </a:p>
          <a:p>
            <a:pPr lvl="1">
              <a:spcAft>
                <a:spcPts val="450"/>
              </a:spcAft>
              <a:buNone/>
            </a:pPr>
            <a:r>
              <a:rPr lang="en-US" sz="1800" dirty="0"/>
              <a:t>f * g = g * f</a:t>
            </a:r>
          </a:p>
          <a:p>
            <a:pPr>
              <a:spcAft>
                <a:spcPts val="450"/>
              </a:spcAft>
            </a:pPr>
            <a:r>
              <a:rPr lang="en-US" dirty="0"/>
              <a:t>Associative:</a:t>
            </a:r>
          </a:p>
          <a:p>
            <a:pPr lvl="1">
              <a:spcAft>
                <a:spcPts val="450"/>
              </a:spcAft>
              <a:buNone/>
            </a:pPr>
            <a:r>
              <a:rPr lang="en-US" sz="1800" dirty="0"/>
              <a:t>(f * g) * h = f * (g * h)</a:t>
            </a:r>
          </a:p>
          <a:p>
            <a:pPr>
              <a:spcAft>
                <a:spcPts val="450"/>
              </a:spcAft>
            </a:pPr>
            <a:r>
              <a:rPr lang="en-US" dirty="0"/>
              <a:t>Distributes over addition:</a:t>
            </a:r>
          </a:p>
          <a:p>
            <a:pPr>
              <a:spcAft>
                <a:spcPts val="450"/>
              </a:spcAft>
              <a:buNone/>
            </a:pPr>
            <a:r>
              <a:rPr lang="en-US" dirty="0"/>
              <a:t>	f * (g + h) = (f * g) + (f * h)</a:t>
            </a:r>
          </a:p>
          <a:p>
            <a:pPr>
              <a:spcAft>
                <a:spcPts val="450"/>
              </a:spcAft>
            </a:pPr>
            <a:r>
              <a:rPr lang="en-US" dirty="0"/>
              <a:t>Scalars factor out:</a:t>
            </a:r>
          </a:p>
          <a:p>
            <a:pPr>
              <a:spcAft>
                <a:spcPts val="450"/>
              </a:spcAft>
              <a:buNone/>
            </a:pPr>
            <a:r>
              <a:rPr lang="en-US" dirty="0"/>
              <a:t>	</a:t>
            </a:r>
            <a:r>
              <a:rPr lang="en-US" dirty="0" err="1"/>
              <a:t>kf</a:t>
            </a:r>
            <a:r>
              <a:rPr lang="en-US" dirty="0"/>
              <a:t> * g = f * kg = k(f * g)</a:t>
            </a:r>
            <a:endParaRPr lang="en-US" sz="2100" dirty="0"/>
          </a:p>
          <a:p>
            <a:pPr>
              <a:spcAft>
                <a:spcPts val="450"/>
              </a:spcAft>
            </a:pPr>
            <a:r>
              <a:rPr lang="en-US" dirty="0"/>
              <a:t>Identity:</a:t>
            </a:r>
          </a:p>
          <a:p>
            <a:pPr lvl="1">
              <a:spcAft>
                <a:spcPts val="450"/>
              </a:spcAft>
              <a:buNone/>
            </a:pPr>
            <a:r>
              <a:rPr lang="en-US" sz="1800" dirty="0"/>
              <a:t>unit impulse e = […, 0, 0, 1, 0, 0, …].  f * e = 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875024-20D5-460A-9E64-C6FF6DEC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C3F4F1C-52D4-1B57-CCEF-550B9F153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Convolution</a:t>
            </a:r>
          </a:p>
        </p:txBody>
      </p:sp>
    </p:spTree>
    <p:extLst>
      <p:ext uri="{BB962C8B-B14F-4D97-AF65-F5344CB8AC3E}">
        <p14:creationId xmlns:p14="http://schemas.microsoft.com/office/powerpoint/2010/main" val="1449072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14"/>
          <p:cNvSpPr>
            <a:spLocks noChangeArrowheads="1"/>
          </p:cNvSpPr>
          <p:nvPr/>
        </p:nvSpPr>
        <p:spPr bwMode="auto">
          <a:xfrm>
            <a:off x="2290763" y="3169444"/>
            <a:ext cx="4545806" cy="167044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/>
          </a:p>
        </p:txBody>
      </p:sp>
      <p:sp>
        <p:nvSpPr>
          <p:cNvPr id="110595" name="Rectangle 113"/>
          <p:cNvSpPr>
            <a:spLocks noChangeArrowheads="1"/>
          </p:cNvSpPr>
          <p:nvPr/>
        </p:nvSpPr>
        <p:spPr bwMode="auto">
          <a:xfrm>
            <a:off x="4782741" y="1143001"/>
            <a:ext cx="3149203" cy="167044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/>
          </a:p>
        </p:txBody>
      </p:sp>
      <p:sp>
        <p:nvSpPr>
          <p:cNvPr id="110596" name="Rectangle 112"/>
          <p:cNvSpPr>
            <a:spLocks noChangeArrowheads="1"/>
          </p:cNvSpPr>
          <p:nvPr/>
        </p:nvSpPr>
        <p:spPr bwMode="auto">
          <a:xfrm>
            <a:off x="1250156" y="1115616"/>
            <a:ext cx="3149204" cy="167044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/>
          </a:p>
        </p:txBody>
      </p:sp>
      <p:grpSp>
        <p:nvGrpSpPr>
          <p:cNvPr id="110598" name="Group 3"/>
          <p:cNvGrpSpPr>
            <a:grpSpLocks/>
          </p:cNvGrpSpPr>
          <p:nvPr/>
        </p:nvGrpSpPr>
        <p:grpSpPr bwMode="auto">
          <a:xfrm>
            <a:off x="2838450" y="1495425"/>
            <a:ext cx="919163" cy="971550"/>
            <a:chOff x="144" y="144"/>
            <a:chExt cx="1152" cy="1136"/>
          </a:xfrm>
        </p:grpSpPr>
        <p:sp>
          <p:nvSpPr>
            <p:cNvPr id="110665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66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67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68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69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1</a:t>
              </a:r>
            </a:p>
          </p:txBody>
        </p:sp>
        <p:sp>
          <p:nvSpPr>
            <p:cNvPr id="110670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71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72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73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74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75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76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77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78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79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80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81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pic>
        <p:nvPicPr>
          <p:cNvPr id="11059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2310" y="1334691"/>
            <a:ext cx="1259681" cy="12465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0" name="TextBox 23"/>
          <p:cNvSpPr txBox="1">
            <a:spLocks noChangeArrowheads="1"/>
          </p:cNvSpPr>
          <p:nvPr/>
        </p:nvSpPr>
        <p:spPr bwMode="auto">
          <a:xfrm>
            <a:off x="2591991" y="1800225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/>
              <a:t>*</a:t>
            </a:r>
          </a:p>
        </p:txBody>
      </p:sp>
      <p:sp>
        <p:nvSpPr>
          <p:cNvPr id="110601" name="TextBox 24"/>
          <p:cNvSpPr txBox="1">
            <a:spLocks noChangeArrowheads="1"/>
          </p:cNvSpPr>
          <p:nvPr/>
        </p:nvSpPr>
        <p:spPr bwMode="auto">
          <a:xfrm>
            <a:off x="3796904" y="1745456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/>
              <a:t>= ?</a:t>
            </a:r>
          </a:p>
        </p:txBody>
      </p:sp>
      <p:grpSp>
        <p:nvGrpSpPr>
          <p:cNvPr id="110602" name="Group 3"/>
          <p:cNvGrpSpPr>
            <a:grpSpLocks/>
          </p:cNvGrpSpPr>
          <p:nvPr/>
        </p:nvGrpSpPr>
        <p:grpSpPr bwMode="auto">
          <a:xfrm>
            <a:off x="6474619" y="1581150"/>
            <a:ext cx="919163" cy="971550"/>
            <a:chOff x="144" y="144"/>
            <a:chExt cx="1152" cy="1136"/>
          </a:xfrm>
        </p:grpSpPr>
        <p:sp>
          <p:nvSpPr>
            <p:cNvPr id="11064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4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1</a:t>
              </a:r>
            </a:p>
          </p:txBody>
        </p:sp>
        <p:sp>
          <p:nvSpPr>
            <p:cNvPr id="11065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5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5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6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6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6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6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6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pic>
        <p:nvPicPr>
          <p:cNvPr id="110603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479" y="1334691"/>
            <a:ext cx="1259681" cy="12465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4" name="TextBox 44"/>
          <p:cNvSpPr txBox="1">
            <a:spLocks noChangeArrowheads="1"/>
          </p:cNvSpPr>
          <p:nvPr/>
        </p:nvSpPr>
        <p:spPr bwMode="auto">
          <a:xfrm>
            <a:off x="6228160" y="1800225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/>
              <a:t>*</a:t>
            </a:r>
          </a:p>
        </p:txBody>
      </p:sp>
      <p:sp>
        <p:nvSpPr>
          <p:cNvPr id="110605" name="TextBox 45"/>
          <p:cNvSpPr txBox="1">
            <a:spLocks noChangeArrowheads="1"/>
          </p:cNvSpPr>
          <p:nvPr/>
        </p:nvSpPr>
        <p:spPr bwMode="auto">
          <a:xfrm>
            <a:off x="7433072" y="1768078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/>
              <a:t>= ?</a:t>
            </a:r>
          </a:p>
        </p:txBody>
      </p:sp>
      <p:grpSp>
        <p:nvGrpSpPr>
          <p:cNvPr id="110606" name="Group 5"/>
          <p:cNvGrpSpPr>
            <a:grpSpLocks/>
          </p:cNvGrpSpPr>
          <p:nvPr/>
        </p:nvGrpSpPr>
        <p:grpSpPr bwMode="auto">
          <a:xfrm>
            <a:off x="5166122" y="3582591"/>
            <a:ext cx="1028700" cy="800100"/>
            <a:chOff x="3799" y="2064"/>
            <a:chExt cx="1433" cy="1136"/>
          </a:xfrm>
        </p:grpSpPr>
        <p:grpSp>
          <p:nvGrpSpPr>
            <p:cNvPr id="110629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0631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2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3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4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5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6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7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8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9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40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1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2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3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4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5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6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7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110630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0607" name="Group 25"/>
          <p:cNvGrpSpPr>
            <a:grpSpLocks/>
          </p:cNvGrpSpPr>
          <p:nvPr/>
        </p:nvGrpSpPr>
        <p:grpSpPr bwMode="auto">
          <a:xfrm>
            <a:off x="3988594" y="3582591"/>
            <a:ext cx="862013" cy="800100"/>
            <a:chOff x="144" y="144"/>
            <a:chExt cx="1152" cy="1136"/>
          </a:xfrm>
        </p:grpSpPr>
        <p:sp>
          <p:nvSpPr>
            <p:cNvPr id="110612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13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14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15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16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2</a:t>
              </a:r>
            </a:p>
          </p:txBody>
        </p:sp>
        <p:sp>
          <p:nvSpPr>
            <p:cNvPr id="110617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18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19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20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21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2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3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4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5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6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7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8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sp>
        <p:nvSpPr>
          <p:cNvPr id="110608" name="Text Box 43"/>
          <p:cNvSpPr txBox="1">
            <a:spLocks noChangeArrowheads="1"/>
          </p:cNvSpPr>
          <p:nvPr/>
        </p:nvSpPr>
        <p:spPr bwMode="auto">
          <a:xfrm>
            <a:off x="4852987" y="3525441"/>
            <a:ext cx="37702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-</a:t>
            </a:r>
          </a:p>
        </p:txBody>
      </p:sp>
      <p:pic>
        <p:nvPicPr>
          <p:cNvPr id="11060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5069" y="3333750"/>
            <a:ext cx="1259681" cy="12465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10" name="TextBox 110"/>
          <p:cNvSpPr txBox="1">
            <a:spLocks noChangeArrowheads="1"/>
          </p:cNvSpPr>
          <p:nvPr/>
        </p:nvSpPr>
        <p:spPr bwMode="auto">
          <a:xfrm>
            <a:off x="3714750" y="3826669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/>
              <a:t>*</a:t>
            </a:r>
          </a:p>
        </p:txBody>
      </p:sp>
      <p:sp>
        <p:nvSpPr>
          <p:cNvPr id="110611" name="TextBox 111"/>
          <p:cNvSpPr txBox="1">
            <a:spLocks noChangeArrowheads="1"/>
          </p:cNvSpPr>
          <p:nvPr/>
        </p:nvSpPr>
        <p:spPr bwMode="auto">
          <a:xfrm>
            <a:off x="6206729" y="3767137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/>
              <a:t>= ?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F3D97A-B8C6-4244-AD3C-7CFB8F9F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1FE0-E4FA-4B6E-A0D7-55B63853D9B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502B01-5954-A698-9F28-E1FD4064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 the outputs using correlation filtering</a:t>
            </a:r>
          </a:p>
        </p:txBody>
      </p:sp>
    </p:spTree>
    <p:extLst>
      <p:ext uri="{BB962C8B-B14F-4D97-AF65-F5344CB8AC3E}">
        <p14:creationId xmlns:p14="http://schemas.microsoft.com/office/powerpoint/2010/main" val="1988033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57650" y="2228850"/>
            <a:ext cx="919163" cy="971550"/>
            <a:chOff x="144" y="144"/>
            <a:chExt cx="1152" cy="1136"/>
          </a:xfrm>
        </p:grpSpPr>
        <p:sp>
          <p:nvSpPr>
            <p:cNvPr id="111624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25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26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27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28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1</a:t>
              </a:r>
            </a:p>
          </p:txBody>
        </p:sp>
        <p:sp>
          <p:nvSpPr>
            <p:cNvPr id="111629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30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31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32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33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34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35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36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37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38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39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40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sp>
        <p:nvSpPr>
          <p:cNvPr id="111620" name="Text Box 22"/>
          <p:cNvSpPr txBox="1">
            <a:spLocks noChangeArrowheads="1"/>
          </p:cNvSpPr>
          <p:nvPr/>
        </p:nvSpPr>
        <p:spPr bwMode="auto">
          <a:xfrm>
            <a:off x="1988344" y="351710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1621" name="Text Box 23"/>
          <p:cNvSpPr txBox="1">
            <a:spLocks noChangeArrowheads="1"/>
          </p:cNvSpPr>
          <p:nvPr/>
        </p:nvSpPr>
        <p:spPr bwMode="auto">
          <a:xfrm>
            <a:off x="6286500" y="2228850"/>
            <a:ext cx="47320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111622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1623" name="Text Box 25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D. Lowe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B9A434-DECC-44C8-92A9-1C7761D7F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08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57650" y="2228850"/>
            <a:ext cx="919163" cy="971550"/>
            <a:chOff x="144" y="144"/>
            <a:chExt cx="1152" cy="1136"/>
          </a:xfrm>
        </p:grpSpPr>
        <p:sp>
          <p:nvSpPr>
            <p:cNvPr id="112649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0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1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2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3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1</a:t>
              </a:r>
            </a:p>
          </p:txBody>
        </p:sp>
        <p:sp>
          <p:nvSpPr>
            <p:cNvPr id="112654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5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6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7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8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59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60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61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62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63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64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65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pic>
        <p:nvPicPr>
          <p:cNvPr id="11264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93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45" name="Text Box 23"/>
          <p:cNvSpPr txBox="1">
            <a:spLocks noChangeArrowheads="1"/>
          </p:cNvSpPr>
          <p:nvPr/>
        </p:nvSpPr>
        <p:spPr bwMode="auto">
          <a:xfrm>
            <a:off x="1988344" y="351710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2646" name="Text Box 24"/>
          <p:cNvSpPr txBox="1">
            <a:spLocks noChangeArrowheads="1"/>
          </p:cNvSpPr>
          <p:nvPr/>
        </p:nvSpPr>
        <p:spPr bwMode="auto">
          <a:xfrm>
            <a:off x="5886450" y="3543301"/>
            <a:ext cx="16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Filtered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(no change)</a:t>
            </a:r>
          </a:p>
        </p:txBody>
      </p:sp>
      <p:pic>
        <p:nvPicPr>
          <p:cNvPr id="112647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48" name="Text Box 26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D. Lowe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E558EC-1959-4749-A19F-7480754E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883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57650" y="2228850"/>
            <a:ext cx="919163" cy="971550"/>
            <a:chOff x="144" y="144"/>
            <a:chExt cx="1152" cy="1136"/>
          </a:xfrm>
        </p:grpSpPr>
        <p:sp>
          <p:nvSpPr>
            <p:cNvPr id="11367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7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7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7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1</a:t>
              </a:r>
            </a:p>
          </p:txBody>
        </p:sp>
        <p:sp>
          <p:nvSpPr>
            <p:cNvPr id="11367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7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7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7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8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8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pic>
        <p:nvPicPr>
          <p:cNvPr id="11366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3669" name="Text Box 22"/>
          <p:cNvSpPr txBox="1">
            <a:spLocks noChangeArrowheads="1"/>
          </p:cNvSpPr>
          <p:nvPr/>
        </p:nvSpPr>
        <p:spPr bwMode="auto">
          <a:xfrm>
            <a:off x="1988344" y="351710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3670" name="Text Box 23"/>
          <p:cNvSpPr txBox="1">
            <a:spLocks noChangeArrowheads="1"/>
          </p:cNvSpPr>
          <p:nvPr/>
        </p:nvSpPr>
        <p:spPr bwMode="auto">
          <a:xfrm>
            <a:off x="6286500" y="2228850"/>
            <a:ext cx="47320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113671" name="Text Box 24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D. Lowe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BAFFE-CB58-4189-B36C-DEBF07D0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0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74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57650" y="2228850"/>
            <a:ext cx="919163" cy="971550"/>
            <a:chOff x="144" y="144"/>
            <a:chExt cx="1152" cy="1136"/>
          </a:xfrm>
        </p:grpSpPr>
        <p:sp>
          <p:nvSpPr>
            <p:cNvPr id="11469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69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1</a:t>
              </a:r>
            </a:p>
          </p:txBody>
        </p:sp>
        <p:sp>
          <p:nvSpPr>
            <p:cNvPr id="11470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0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0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1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1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1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1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1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pic>
        <p:nvPicPr>
          <p:cNvPr id="11469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4693" name="Text Box 22"/>
          <p:cNvSpPr txBox="1">
            <a:spLocks noChangeArrowheads="1"/>
          </p:cNvSpPr>
          <p:nvPr/>
        </p:nvSpPr>
        <p:spPr bwMode="auto">
          <a:xfrm>
            <a:off x="1988344" y="351710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pic>
        <p:nvPicPr>
          <p:cNvPr id="114694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6000750" y="2000251"/>
            <a:ext cx="1371600" cy="13930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4695" name="Rectangle 24"/>
          <p:cNvSpPr>
            <a:spLocks noChangeArrowheads="1"/>
          </p:cNvSpPr>
          <p:nvPr/>
        </p:nvSpPr>
        <p:spPr bwMode="auto">
          <a:xfrm>
            <a:off x="6000750" y="2000250"/>
            <a:ext cx="1428750" cy="1371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sp>
        <p:nvSpPr>
          <p:cNvPr id="114696" name="Text Box 25"/>
          <p:cNvSpPr txBox="1">
            <a:spLocks noChangeArrowheads="1"/>
          </p:cNvSpPr>
          <p:nvPr/>
        </p:nvSpPr>
        <p:spPr bwMode="auto">
          <a:xfrm>
            <a:off x="5968604" y="3557587"/>
            <a:ext cx="15061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latin typeface="Times" pitchFamily="18" charset="0"/>
                <a:cs typeface="Arial" pitchFamily="34" charset="0"/>
              </a:rPr>
              <a:t>Shifted left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latin typeface="Times" pitchFamily="18" charset="0"/>
                <a:cs typeface="Arial" pitchFamily="34" charset="0"/>
              </a:rPr>
              <a:t>by 1 pixel with correlation</a:t>
            </a:r>
          </a:p>
        </p:txBody>
      </p:sp>
      <p:sp>
        <p:nvSpPr>
          <p:cNvPr id="114697" name="Text Box 26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D. Lowe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E9F8BA-58EE-41C1-BF86-A90B8BFF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51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988344" y="351710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6286500" y="2228850"/>
            <a:ext cx="47320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943350" y="2286000"/>
            <a:ext cx="1257300" cy="971550"/>
            <a:chOff x="3799" y="2064"/>
            <a:chExt cx="1433" cy="113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5722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3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4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5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6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7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8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9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0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1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2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3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4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5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6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7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8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115721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5719" name="Text Box 26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D. Lowe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A9C45-14E3-4F17-87AE-499534E2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638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1988344" y="351710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43350" y="2286000"/>
            <a:ext cx="1257300" cy="97155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6747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8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9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0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1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2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3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4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5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6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57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58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59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60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61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62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63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116746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6742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51" y="2000250"/>
            <a:ext cx="1393031" cy="1400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3" name="Text Box 26"/>
          <p:cNvSpPr txBox="1">
            <a:spLocks noChangeArrowheads="1"/>
          </p:cNvSpPr>
          <p:nvPr/>
        </p:nvSpPr>
        <p:spPr bwMode="auto">
          <a:xfrm>
            <a:off x="6000750" y="3600451"/>
            <a:ext cx="1377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Blur (with 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box filter)</a:t>
            </a:r>
          </a:p>
        </p:txBody>
      </p:sp>
      <p:sp>
        <p:nvSpPr>
          <p:cNvPr id="116744" name="Text Box 27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D. Lowe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BE0EA-59AC-433F-BA22-01301835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42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Practice with linear filters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900" y="194310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1645444" y="345995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57750" y="2171700"/>
            <a:ext cx="1028700" cy="8001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7789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0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1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2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3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4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5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6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7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8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799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800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801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802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803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804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805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117788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3371850" y="2171700"/>
            <a:ext cx="862013" cy="800100"/>
            <a:chOff x="144" y="144"/>
            <a:chExt cx="1152" cy="1136"/>
          </a:xfrm>
        </p:grpSpPr>
        <p:sp>
          <p:nvSpPr>
            <p:cNvPr id="117770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1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2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3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4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2</a:t>
              </a:r>
            </a:p>
          </p:txBody>
        </p:sp>
        <p:sp>
          <p:nvSpPr>
            <p:cNvPr id="117775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6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7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8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9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0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1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2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3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4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5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6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sp>
        <p:nvSpPr>
          <p:cNvPr id="117767" name="Text Box 43"/>
          <p:cNvSpPr txBox="1">
            <a:spLocks noChangeArrowheads="1"/>
          </p:cNvSpPr>
          <p:nvPr/>
        </p:nvSpPr>
        <p:spPr bwMode="auto">
          <a:xfrm>
            <a:off x="4400550" y="2114550"/>
            <a:ext cx="37702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7768" name="Text Box 44"/>
          <p:cNvSpPr txBox="1">
            <a:spLocks noChangeArrowheads="1"/>
          </p:cNvSpPr>
          <p:nvPr/>
        </p:nvSpPr>
        <p:spPr bwMode="auto">
          <a:xfrm>
            <a:off x="6743700" y="2171700"/>
            <a:ext cx="47320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117769" name="Text Box 46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cs typeface="Arial" pitchFamily="34" charset="0"/>
              </a:rPr>
              <a:t>Source: D. Lowe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A3FBE-A927-4579-A834-AB5DD668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9973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297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562B21B2-ECC4-49E1-BB7C-994A89139326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427332"/>
            <a:ext cx="1028700" cy="800100"/>
            <a:chOff x="3799" y="2064"/>
            <a:chExt cx="1433" cy="1136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55EBAFC5-027E-46A5-8D3A-874DC75A7C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7" name="Rectangle 7">
                <a:extLst>
                  <a:ext uri="{FF2B5EF4-FFF2-40B4-BE49-F238E27FC236}">
                    <a16:creationId xmlns:a16="http://schemas.microsoft.com/office/drawing/2014/main" id="{0B1A66DF-879D-457E-B564-7263F1CDF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31540490-8E2C-4025-B101-FA9268C97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" name="Rectangle 9">
                <a:extLst>
                  <a:ext uri="{FF2B5EF4-FFF2-40B4-BE49-F238E27FC236}">
                    <a16:creationId xmlns:a16="http://schemas.microsoft.com/office/drawing/2014/main" id="{1F6266DE-95F8-4058-8452-708FA51DC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10F36235-88E1-484D-83BE-A76E3EA19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F20DDE33-4E32-42B6-9348-9CA035255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B4C584DE-0933-41FE-87EB-98BF07571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3" name="Rectangle 13">
                <a:extLst>
                  <a:ext uri="{FF2B5EF4-FFF2-40B4-BE49-F238E27FC236}">
                    <a16:creationId xmlns:a16="http://schemas.microsoft.com/office/drawing/2014/main" id="{15C81137-B16E-402A-9FF6-2E3C6A094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15025759-5E75-41AA-BD6A-5A0D1C822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5" name="Rectangle 15">
                <a:extLst>
                  <a:ext uri="{FF2B5EF4-FFF2-40B4-BE49-F238E27FC236}">
                    <a16:creationId xmlns:a16="http://schemas.microsoft.com/office/drawing/2014/main" id="{CC17F052-C4E6-4732-A2A5-6C926459D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6" name="Line 16">
                <a:extLst>
                  <a:ext uri="{FF2B5EF4-FFF2-40B4-BE49-F238E27FC236}">
                    <a16:creationId xmlns:a16="http://schemas.microsoft.com/office/drawing/2014/main" id="{92D85EF0-3D3E-4DED-A788-2F7615F28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7" name="Line 17">
                <a:extLst>
                  <a:ext uri="{FF2B5EF4-FFF2-40B4-BE49-F238E27FC236}">
                    <a16:creationId xmlns:a16="http://schemas.microsoft.com/office/drawing/2014/main" id="{A51C8ACC-932E-46C1-8130-098C67A3B9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8" name="Line 18">
                <a:extLst>
                  <a:ext uri="{FF2B5EF4-FFF2-40B4-BE49-F238E27FC236}">
                    <a16:creationId xmlns:a16="http://schemas.microsoft.com/office/drawing/2014/main" id="{AC4DAFE4-16B9-4A63-8791-59CAF685B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9" name="Line 19">
                <a:extLst>
                  <a:ext uri="{FF2B5EF4-FFF2-40B4-BE49-F238E27FC236}">
                    <a16:creationId xmlns:a16="http://schemas.microsoft.com/office/drawing/2014/main" id="{A5D41F89-27C4-4EFA-A8D5-F6166A1D5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20" name="Line 20">
                <a:extLst>
                  <a:ext uri="{FF2B5EF4-FFF2-40B4-BE49-F238E27FC236}">
                    <a16:creationId xmlns:a16="http://schemas.microsoft.com/office/drawing/2014/main" id="{9622825C-C808-4211-AD4D-827D4204F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21" name="Line 21">
                <a:extLst>
                  <a:ext uri="{FF2B5EF4-FFF2-40B4-BE49-F238E27FC236}">
                    <a16:creationId xmlns:a16="http://schemas.microsoft.com/office/drawing/2014/main" id="{6B781C06-2473-47E9-80C1-60A39AB5F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22" name="Line 22">
                <a:extLst>
                  <a:ext uri="{FF2B5EF4-FFF2-40B4-BE49-F238E27FC236}">
                    <a16:creationId xmlns:a16="http://schemas.microsoft.com/office/drawing/2014/main" id="{63F99963-BA5B-4CEE-82CD-E14E6CF0D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23" name="Line 23">
                <a:extLst>
                  <a:ext uri="{FF2B5EF4-FFF2-40B4-BE49-F238E27FC236}">
                    <a16:creationId xmlns:a16="http://schemas.microsoft.com/office/drawing/2014/main" id="{922B2740-A86A-4EBA-ABEA-C2FCE0781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6" name="Picture 24" descr="txp_fig">
              <a:extLst>
                <a:ext uri="{FF2B5EF4-FFF2-40B4-BE49-F238E27FC236}">
                  <a16:creationId xmlns:a16="http://schemas.microsoft.com/office/drawing/2014/main" id="{F1A070A4-265B-4F0E-A3D8-286AF75D2C0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DD6EE9B2-DA5E-4382-91EE-6C4A9E2ACD5C}"/>
              </a:ext>
            </a:extLst>
          </p:cNvPr>
          <p:cNvGrpSpPr>
            <a:grpSpLocks/>
          </p:cNvGrpSpPr>
          <p:nvPr/>
        </p:nvGrpSpPr>
        <p:grpSpPr bwMode="auto">
          <a:xfrm>
            <a:off x="3394471" y="1427332"/>
            <a:ext cx="862013" cy="800100"/>
            <a:chOff x="144" y="144"/>
            <a:chExt cx="1152" cy="1136"/>
          </a:xfrm>
        </p:grpSpPr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6FA77D53-596D-4852-A8AC-139A8B224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7F147F5D-86DF-4348-B561-2BA9B4110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9F9D9E76-8A42-4F7E-8871-DCDB48D9A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478691D5-17E7-411F-88E5-5A23C7328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29" name="Rectangle 30">
              <a:extLst>
                <a:ext uri="{FF2B5EF4-FFF2-40B4-BE49-F238E27FC236}">
                  <a16:creationId xmlns:a16="http://schemas.microsoft.com/office/drawing/2014/main" id="{CCB0F7A3-F753-4223-AEB1-D89C31A18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2</a:t>
              </a:r>
            </a:p>
          </p:txBody>
        </p:sp>
        <p:sp>
          <p:nvSpPr>
            <p:cNvPr id="30" name="Rectangle 31">
              <a:extLst>
                <a:ext uri="{FF2B5EF4-FFF2-40B4-BE49-F238E27FC236}">
                  <a16:creationId xmlns:a16="http://schemas.microsoft.com/office/drawing/2014/main" id="{5FCAEBD4-8110-4812-9E22-97E93531E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31" name="Rectangle 32">
              <a:extLst>
                <a:ext uri="{FF2B5EF4-FFF2-40B4-BE49-F238E27FC236}">
                  <a16:creationId xmlns:a16="http://schemas.microsoft.com/office/drawing/2014/main" id="{501DF353-EEBF-41F0-B38F-80B7FBE47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32" name="Rectangle 33">
              <a:extLst>
                <a:ext uri="{FF2B5EF4-FFF2-40B4-BE49-F238E27FC236}">
                  <a16:creationId xmlns:a16="http://schemas.microsoft.com/office/drawing/2014/main" id="{8BBB6E7D-D9DA-4362-9AB7-771866754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33" name="Rectangle 34">
              <a:extLst>
                <a:ext uri="{FF2B5EF4-FFF2-40B4-BE49-F238E27FC236}">
                  <a16:creationId xmlns:a16="http://schemas.microsoft.com/office/drawing/2014/main" id="{F23B2DED-1F55-444E-BA1D-278D90123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34" name="Line 35">
              <a:extLst>
                <a:ext uri="{FF2B5EF4-FFF2-40B4-BE49-F238E27FC236}">
                  <a16:creationId xmlns:a16="http://schemas.microsoft.com/office/drawing/2014/main" id="{D02ADE6F-AA62-4F62-8DDD-5E491DD851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35" name="Line 36">
              <a:extLst>
                <a:ext uri="{FF2B5EF4-FFF2-40B4-BE49-F238E27FC236}">
                  <a16:creationId xmlns:a16="http://schemas.microsoft.com/office/drawing/2014/main" id="{5CCA2FEC-E2B9-46D7-B66F-8791B4A6A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4D27FEA4-F440-4F77-8858-F70F34627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37" name="Line 38">
              <a:extLst>
                <a:ext uri="{FF2B5EF4-FFF2-40B4-BE49-F238E27FC236}">
                  <a16:creationId xmlns:a16="http://schemas.microsoft.com/office/drawing/2014/main" id="{FB9D980A-2998-4453-AF0C-3CDCA8DF9E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38" name="Line 39">
              <a:extLst>
                <a:ext uri="{FF2B5EF4-FFF2-40B4-BE49-F238E27FC236}">
                  <a16:creationId xmlns:a16="http://schemas.microsoft.com/office/drawing/2014/main" id="{33DC7654-0CBA-4F93-996D-94AE92201B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39" name="Line 40">
              <a:extLst>
                <a:ext uri="{FF2B5EF4-FFF2-40B4-BE49-F238E27FC236}">
                  <a16:creationId xmlns:a16="http://schemas.microsoft.com/office/drawing/2014/main" id="{B7F5FD41-56E0-44EE-BCA0-9F12FC7CC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40" name="Line 41">
              <a:extLst>
                <a:ext uri="{FF2B5EF4-FFF2-40B4-BE49-F238E27FC236}">
                  <a16:creationId xmlns:a16="http://schemas.microsoft.com/office/drawing/2014/main" id="{38E58560-ED1E-492C-B17C-CA7AC5DA3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41" name="Line 42">
              <a:extLst>
                <a:ext uri="{FF2B5EF4-FFF2-40B4-BE49-F238E27FC236}">
                  <a16:creationId xmlns:a16="http://schemas.microsoft.com/office/drawing/2014/main" id="{EBE23E71-7231-42BC-8AB0-9FE9E6590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sp>
        <p:nvSpPr>
          <p:cNvPr id="42" name="Text Box 43">
            <a:extLst>
              <a:ext uri="{FF2B5EF4-FFF2-40B4-BE49-F238E27FC236}">
                <a16:creationId xmlns:a16="http://schemas.microsoft.com/office/drawing/2014/main" id="{747CDCD7-0EA2-402D-949D-60A4E2A85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8865" y="1370182"/>
            <a:ext cx="37702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43" name="TextBox 111">
            <a:extLst>
              <a:ext uri="{FF2B5EF4-FFF2-40B4-BE49-F238E27FC236}">
                <a16:creationId xmlns:a16="http://schemas.microsoft.com/office/drawing/2014/main" id="{BD788A87-6AED-48A6-B763-FC89DC4BF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2606" y="1611878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 dirty="0"/>
              <a:t>= 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C0D09C6-E105-4DDF-896F-5A7382FCECF9}"/>
              </a:ext>
            </a:extLst>
          </p:cNvPr>
          <p:cNvGrpSpPr/>
          <p:nvPr/>
        </p:nvGrpSpPr>
        <p:grpSpPr>
          <a:xfrm>
            <a:off x="2617232" y="2601053"/>
            <a:ext cx="4478799" cy="891299"/>
            <a:chOff x="1965642" y="3029589"/>
            <a:chExt cx="5971731" cy="1188399"/>
          </a:xfrm>
        </p:grpSpPr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92F54504-D5DF-4526-8777-8C4DFFBAB0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5642" y="3151188"/>
              <a:ext cx="1149350" cy="1066800"/>
              <a:chOff x="144" y="144"/>
              <a:chExt cx="1152" cy="113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A518B3F-076B-492E-833C-E98F3C6B2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484CE24B-13B1-4DDF-B86F-424EC6E86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7" name="Rectangle 28">
                <a:extLst>
                  <a:ext uri="{FF2B5EF4-FFF2-40B4-BE49-F238E27FC236}">
                    <a16:creationId xmlns:a16="http://schemas.microsoft.com/office/drawing/2014/main" id="{FA7F3B41-6665-4889-83A1-381C87059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8" name="Rectangle 29">
                <a:extLst>
                  <a:ext uri="{FF2B5EF4-FFF2-40B4-BE49-F238E27FC236}">
                    <a16:creationId xmlns:a16="http://schemas.microsoft.com/office/drawing/2014/main" id="{8917617E-833F-481D-994F-1AA1C1B94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9" name="Rectangle 30">
                <a:extLst>
                  <a:ext uri="{FF2B5EF4-FFF2-40B4-BE49-F238E27FC236}">
                    <a16:creationId xmlns:a16="http://schemas.microsoft.com/office/drawing/2014/main" id="{E65D544E-D358-4A11-9667-48F395E4D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 dirty="0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50" name="Rectangle 31">
                <a:extLst>
                  <a:ext uri="{FF2B5EF4-FFF2-40B4-BE49-F238E27FC236}">
                    <a16:creationId xmlns:a16="http://schemas.microsoft.com/office/drawing/2014/main" id="{9F046F29-D536-4EAA-9B71-1032AD978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1" name="Rectangle 32">
                <a:extLst>
                  <a:ext uri="{FF2B5EF4-FFF2-40B4-BE49-F238E27FC236}">
                    <a16:creationId xmlns:a16="http://schemas.microsoft.com/office/drawing/2014/main" id="{5BFC32B2-0FE2-433E-BE73-4851DFCD5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2" name="Rectangle 33">
                <a:extLst>
                  <a:ext uri="{FF2B5EF4-FFF2-40B4-BE49-F238E27FC236}">
                    <a16:creationId xmlns:a16="http://schemas.microsoft.com/office/drawing/2014/main" id="{DC4670FF-9DEB-4D52-BDCF-83357F0DA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3" name="Rectangle 34">
                <a:extLst>
                  <a:ext uri="{FF2B5EF4-FFF2-40B4-BE49-F238E27FC236}">
                    <a16:creationId xmlns:a16="http://schemas.microsoft.com/office/drawing/2014/main" id="{5EC73760-DDE4-4975-A942-EBB5F43DD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4" name="Line 35">
                <a:extLst>
                  <a:ext uri="{FF2B5EF4-FFF2-40B4-BE49-F238E27FC236}">
                    <a16:creationId xmlns:a16="http://schemas.microsoft.com/office/drawing/2014/main" id="{C30965B3-913F-4A34-9D68-9022218B3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55" name="Line 36">
                <a:extLst>
                  <a:ext uri="{FF2B5EF4-FFF2-40B4-BE49-F238E27FC236}">
                    <a16:creationId xmlns:a16="http://schemas.microsoft.com/office/drawing/2014/main" id="{10C2B03C-05E0-4C75-8A44-5D91F87029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56" name="Line 37">
                <a:extLst>
                  <a:ext uri="{FF2B5EF4-FFF2-40B4-BE49-F238E27FC236}">
                    <a16:creationId xmlns:a16="http://schemas.microsoft.com/office/drawing/2014/main" id="{54E8C25D-6243-45D4-8641-3F125F9B2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57" name="Line 38">
                <a:extLst>
                  <a:ext uri="{FF2B5EF4-FFF2-40B4-BE49-F238E27FC236}">
                    <a16:creationId xmlns:a16="http://schemas.microsoft.com/office/drawing/2014/main" id="{3C01192B-0E8E-49A2-A93F-CCB089C4BB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58" name="Line 39">
                <a:extLst>
                  <a:ext uri="{FF2B5EF4-FFF2-40B4-BE49-F238E27FC236}">
                    <a16:creationId xmlns:a16="http://schemas.microsoft.com/office/drawing/2014/main" id="{2FFCD46F-6E0E-4296-AF22-70DB15E62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59" name="Line 40">
                <a:extLst>
                  <a:ext uri="{FF2B5EF4-FFF2-40B4-BE49-F238E27FC236}">
                    <a16:creationId xmlns:a16="http://schemas.microsoft.com/office/drawing/2014/main" id="{959C2507-B73F-45C4-A5BC-8139124C94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60" name="Line 41">
                <a:extLst>
                  <a:ext uri="{FF2B5EF4-FFF2-40B4-BE49-F238E27FC236}">
                    <a16:creationId xmlns:a16="http://schemas.microsoft.com/office/drawing/2014/main" id="{E23A9729-5F41-47FE-9A94-494506CD63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61" name="Line 42">
                <a:extLst>
                  <a:ext uri="{FF2B5EF4-FFF2-40B4-BE49-F238E27FC236}">
                    <a16:creationId xmlns:a16="http://schemas.microsoft.com/office/drawing/2014/main" id="{22062E3E-FC6F-48AE-BB2F-26F67416B1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sp>
          <p:nvSpPr>
            <p:cNvPr id="63" name="Text Box 43">
              <a:extLst>
                <a:ext uri="{FF2B5EF4-FFF2-40B4-BE49-F238E27FC236}">
                  <a16:creationId xmlns:a16="http://schemas.microsoft.com/office/drawing/2014/main" id="{DA771ACE-E981-4199-AEA9-E45CC4EFF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7551" y="3132454"/>
              <a:ext cx="4659822" cy="1046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500" b="1" dirty="0">
                  <a:latin typeface="Times" pitchFamily="18" charset="0"/>
                  <a:cs typeface="Arial" pitchFamily="34" charset="0"/>
                </a:rPr>
                <a:t>+ (                 )</a:t>
              </a:r>
            </a:p>
          </p:txBody>
        </p:sp>
        <p:grpSp>
          <p:nvGrpSpPr>
            <p:cNvPr id="64" name="Group 5">
              <a:extLst>
                <a:ext uri="{FF2B5EF4-FFF2-40B4-BE49-F238E27FC236}">
                  <a16:creationId xmlns:a16="http://schemas.microsoft.com/office/drawing/2014/main" id="{E85DE5F1-536E-4226-B6FB-9DCE1A3F4C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0507" y="3105789"/>
              <a:ext cx="1371600" cy="1066800"/>
              <a:chOff x="3799" y="2064"/>
              <a:chExt cx="1433" cy="1136"/>
            </a:xfrm>
          </p:grpSpPr>
          <p:grpSp>
            <p:nvGrpSpPr>
              <p:cNvPr id="65" name="Group 6">
                <a:extLst>
                  <a:ext uri="{FF2B5EF4-FFF2-40B4-BE49-F238E27FC236}">
                    <a16:creationId xmlns:a16="http://schemas.microsoft.com/office/drawing/2014/main" id="{5BA9735C-CEBD-4AB8-A393-BBE66EFBD2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2064"/>
                <a:ext cx="1152" cy="1136"/>
                <a:chOff x="144" y="144"/>
                <a:chExt cx="1152" cy="1136"/>
              </a:xfrm>
            </p:grpSpPr>
            <p:sp>
              <p:nvSpPr>
                <p:cNvPr id="67" name="Rectangle 7">
                  <a:extLst>
                    <a:ext uri="{FF2B5EF4-FFF2-40B4-BE49-F238E27FC236}">
                      <a16:creationId xmlns:a16="http://schemas.microsoft.com/office/drawing/2014/main" id="{6816188A-4556-47C3-82C0-DDFB1BDB12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68" name="Rectangle 8">
                  <a:extLst>
                    <a:ext uri="{FF2B5EF4-FFF2-40B4-BE49-F238E27FC236}">
                      <a16:creationId xmlns:a16="http://schemas.microsoft.com/office/drawing/2014/main" id="{1B0D2EF0-32AE-4876-A7CD-332BCDD4DB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69" name="Rectangle 9">
                  <a:extLst>
                    <a:ext uri="{FF2B5EF4-FFF2-40B4-BE49-F238E27FC236}">
                      <a16:creationId xmlns:a16="http://schemas.microsoft.com/office/drawing/2014/main" id="{A22F1BF7-7607-4B09-92C3-7161E23CC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0" name="Rectangle 10">
                  <a:extLst>
                    <a:ext uri="{FF2B5EF4-FFF2-40B4-BE49-F238E27FC236}">
                      <a16:creationId xmlns:a16="http://schemas.microsoft.com/office/drawing/2014/main" id="{166865DC-853C-44A4-A4E4-35F2EB9723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1" name="Rectangle 11">
                  <a:extLst>
                    <a:ext uri="{FF2B5EF4-FFF2-40B4-BE49-F238E27FC236}">
                      <a16:creationId xmlns:a16="http://schemas.microsoft.com/office/drawing/2014/main" id="{84AF6BA0-4722-4430-A28C-3045F6A440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2" name="Rectangle 12">
                  <a:extLst>
                    <a:ext uri="{FF2B5EF4-FFF2-40B4-BE49-F238E27FC236}">
                      <a16:creationId xmlns:a16="http://schemas.microsoft.com/office/drawing/2014/main" id="{58BA79D5-3372-417A-9C10-0D714A47BE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3" name="Rectangle 13">
                  <a:extLst>
                    <a:ext uri="{FF2B5EF4-FFF2-40B4-BE49-F238E27FC236}">
                      <a16:creationId xmlns:a16="http://schemas.microsoft.com/office/drawing/2014/main" id="{C3580CE9-C2D9-4D9E-AC8A-755838B279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4" name="Rectangle 14">
                  <a:extLst>
                    <a:ext uri="{FF2B5EF4-FFF2-40B4-BE49-F238E27FC236}">
                      <a16:creationId xmlns:a16="http://schemas.microsoft.com/office/drawing/2014/main" id="{DEC0D227-5D70-48E4-AB09-FCAE74A525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5" name="Rectangle 15">
                  <a:extLst>
                    <a:ext uri="{FF2B5EF4-FFF2-40B4-BE49-F238E27FC236}">
                      <a16:creationId xmlns:a16="http://schemas.microsoft.com/office/drawing/2014/main" id="{57D07423-EA5E-4F42-8584-127B1791B9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6" name="Line 16">
                  <a:extLst>
                    <a:ext uri="{FF2B5EF4-FFF2-40B4-BE49-F238E27FC236}">
                      <a16:creationId xmlns:a16="http://schemas.microsoft.com/office/drawing/2014/main" id="{F02F9B7A-03D1-44B2-B501-5B972E5F8E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77" name="Line 17">
                  <a:extLst>
                    <a:ext uri="{FF2B5EF4-FFF2-40B4-BE49-F238E27FC236}">
                      <a16:creationId xmlns:a16="http://schemas.microsoft.com/office/drawing/2014/main" id="{9CAA822E-28C8-463B-A206-B2F445C5FF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523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78" name="Line 18">
                  <a:extLst>
                    <a:ext uri="{FF2B5EF4-FFF2-40B4-BE49-F238E27FC236}">
                      <a16:creationId xmlns:a16="http://schemas.microsoft.com/office/drawing/2014/main" id="{6CA4CC63-9CCA-4105-A2ED-172F29E374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901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79" name="Line 19">
                  <a:extLst>
                    <a:ext uri="{FF2B5EF4-FFF2-40B4-BE49-F238E27FC236}">
                      <a16:creationId xmlns:a16="http://schemas.microsoft.com/office/drawing/2014/main" id="{6F17E905-ADBF-4247-ABE0-256D961A73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1280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80" name="Line 20">
                  <a:extLst>
                    <a:ext uri="{FF2B5EF4-FFF2-40B4-BE49-F238E27FC236}">
                      <a16:creationId xmlns:a16="http://schemas.microsoft.com/office/drawing/2014/main" id="{2949F866-A21C-441D-A5CF-529FA415B1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81" name="Line 21">
                  <a:extLst>
                    <a:ext uri="{FF2B5EF4-FFF2-40B4-BE49-F238E27FC236}">
                      <a16:creationId xmlns:a16="http://schemas.microsoft.com/office/drawing/2014/main" id="{1E0C6999-DE9D-4026-8CEC-102B1D628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82" name="Line 22">
                  <a:extLst>
                    <a:ext uri="{FF2B5EF4-FFF2-40B4-BE49-F238E27FC236}">
                      <a16:creationId xmlns:a16="http://schemas.microsoft.com/office/drawing/2014/main" id="{8431893C-158A-4765-8304-58C3B7FF88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83" name="Line 23">
                  <a:extLst>
                    <a:ext uri="{FF2B5EF4-FFF2-40B4-BE49-F238E27FC236}">
                      <a16:creationId xmlns:a16="http://schemas.microsoft.com/office/drawing/2014/main" id="{88873DED-4AC5-4F04-891E-EEA1991D0A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</p:grpSp>
          <p:pic>
            <p:nvPicPr>
              <p:cNvPr id="66" name="Picture 24" descr="txp_fig">
                <a:extLst>
                  <a:ext uri="{FF2B5EF4-FFF2-40B4-BE49-F238E27FC236}">
                    <a16:creationId xmlns:a16="http://schemas.microsoft.com/office/drawing/2014/main" id="{0594A8CA-CE61-4FAA-B6EE-D2E78033EB04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99" y="2352"/>
                <a:ext cx="192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4" name="Group 25">
              <a:extLst>
                <a:ext uri="{FF2B5EF4-FFF2-40B4-BE49-F238E27FC236}">
                  <a16:creationId xmlns:a16="http://schemas.microsoft.com/office/drawing/2014/main" id="{06172F93-84C7-4F83-A2F8-7A9F54C3F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0469" y="3105789"/>
              <a:ext cx="1149350" cy="1066800"/>
              <a:chOff x="144" y="144"/>
              <a:chExt cx="1152" cy="1136"/>
            </a:xfrm>
          </p:grpSpPr>
          <p:sp>
            <p:nvSpPr>
              <p:cNvPr id="85" name="Rectangle 26">
                <a:extLst>
                  <a:ext uri="{FF2B5EF4-FFF2-40B4-BE49-F238E27FC236}">
                    <a16:creationId xmlns:a16="http://schemas.microsoft.com/office/drawing/2014/main" id="{DE8AA769-F120-412F-93B8-099608AD0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6" name="Rectangle 27">
                <a:extLst>
                  <a:ext uri="{FF2B5EF4-FFF2-40B4-BE49-F238E27FC236}">
                    <a16:creationId xmlns:a16="http://schemas.microsoft.com/office/drawing/2014/main" id="{CC48B3BF-07FE-45DD-B857-5F1040BF7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7" name="Rectangle 28">
                <a:extLst>
                  <a:ext uri="{FF2B5EF4-FFF2-40B4-BE49-F238E27FC236}">
                    <a16:creationId xmlns:a16="http://schemas.microsoft.com/office/drawing/2014/main" id="{19C85A36-0DC4-4CEB-BF38-B7EF60F9D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8" name="Rectangle 29">
                <a:extLst>
                  <a:ext uri="{FF2B5EF4-FFF2-40B4-BE49-F238E27FC236}">
                    <a16:creationId xmlns:a16="http://schemas.microsoft.com/office/drawing/2014/main" id="{B9A75725-5384-480D-89C2-5A64BADBF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9" name="Rectangle 30">
                <a:extLst>
                  <a:ext uri="{FF2B5EF4-FFF2-40B4-BE49-F238E27FC236}">
                    <a16:creationId xmlns:a16="http://schemas.microsoft.com/office/drawing/2014/main" id="{090DB81A-2402-40EC-B21C-B4C455BCE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 dirty="0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0" name="Rectangle 31">
                <a:extLst>
                  <a:ext uri="{FF2B5EF4-FFF2-40B4-BE49-F238E27FC236}">
                    <a16:creationId xmlns:a16="http://schemas.microsoft.com/office/drawing/2014/main" id="{0BB4019A-7DF4-4C84-A8A9-BB83594DA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1" name="Rectangle 32">
                <a:extLst>
                  <a:ext uri="{FF2B5EF4-FFF2-40B4-BE49-F238E27FC236}">
                    <a16:creationId xmlns:a16="http://schemas.microsoft.com/office/drawing/2014/main" id="{D39820BE-590A-4660-8910-C55B0DED6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2" name="Rectangle 33">
                <a:extLst>
                  <a:ext uri="{FF2B5EF4-FFF2-40B4-BE49-F238E27FC236}">
                    <a16:creationId xmlns:a16="http://schemas.microsoft.com/office/drawing/2014/main" id="{40B8D793-BE2C-4E4E-94D7-9B78C6CAF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3" name="Rectangle 34">
                <a:extLst>
                  <a:ext uri="{FF2B5EF4-FFF2-40B4-BE49-F238E27FC236}">
                    <a16:creationId xmlns:a16="http://schemas.microsoft.com/office/drawing/2014/main" id="{65089A12-E148-4AF8-BC8D-C795BEC90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4" name="Line 35">
                <a:extLst>
                  <a:ext uri="{FF2B5EF4-FFF2-40B4-BE49-F238E27FC236}">
                    <a16:creationId xmlns:a16="http://schemas.microsoft.com/office/drawing/2014/main" id="{A80C2B9F-4D96-4E6B-976B-7699C9D18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5" name="Line 36">
                <a:extLst>
                  <a:ext uri="{FF2B5EF4-FFF2-40B4-BE49-F238E27FC236}">
                    <a16:creationId xmlns:a16="http://schemas.microsoft.com/office/drawing/2014/main" id="{09258CED-0359-4619-8D65-FB619ECF5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" name="Line 37">
                <a:extLst>
                  <a:ext uri="{FF2B5EF4-FFF2-40B4-BE49-F238E27FC236}">
                    <a16:creationId xmlns:a16="http://schemas.microsoft.com/office/drawing/2014/main" id="{6869A674-12C4-4385-9F1D-7A0E0EFEA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7" name="Line 38">
                <a:extLst>
                  <a:ext uri="{FF2B5EF4-FFF2-40B4-BE49-F238E27FC236}">
                    <a16:creationId xmlns:a16="http://schemas.microsoft.com/office/drawing/2014/main" id="{9802AE5D-C84C-405A-9F95-44B107516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8" name="Line 39">
                <a:extLst>
                  <a:ext uri="{FF2B5EF4-FFF2-40B4-BE49-F238E27FC236}">
                    <a16:creationId xmlns:a16="http://schemas.microsoft.com/office/drawing/2014/main" id="{05D67863-9C0E-4C5C-AAB7-040F1EA95B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9" name="Line 40">
                <a:extLst>
                  <a:ext uri="{FF2B5EF4-FFF2-40B4-BE49-F238E27FC236}">
                    <a16:creationId xmlns:a16="http://schemas.microsoft.com/office/drawing/2014/main" id="{74D6667F-6636-4FE2-958D-2A8CB62831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00" name="Line 41">
                <a:extLst>
                  <a:ext uri="{FF2B5EF4-FFF2-40B4-BE49-F238E27FC236}">
                    <a16:creationId xmlns:a16="http://schemas.microsoft.com/office/drawing/2014/main" id="{825063C7-555B-40DE-98ED-A44524AC4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01" name="Line 42">
                <a:extLst>
                  <a:ext uri="{FF2B5EF4-FFF2-40B4-BE49-F238E27FC236}">
                    <a16:creationId xmlns:a16="http://schemas.microsoft.com/office/drawing/2014/main" id="{85A0C6A9-E336-4C0C-B868-AD186C161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sp>
          <p:nvSpPr>
            <p:cNvPr id="102" name="Text Box 43">
              <a:extLst>
                <a:ext uri="{FF2B5EF4-FFF2-40B4-BE49-F238E27FC236}">
                  <a16:creationId xmlns:a16="http://schemas.microsoft.com/office/drawing/2014/main" id="{CBEEE178-5559-4FC0-B592-DEEEDB884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2993" y="3029589"/>
              <a:ext cx="502701" cy="1046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500" b="1" dirty="0">
                  <a:latin typeface="Times" pitchFamily="18" charset="0"/>
                  <a:cs typeface="Arial" pitchFamily="34" charset="0"/>
                </a:rPr>
                <a:t>-</a:t>
              </a:r>
            </a:p>
          </p:txBody>
        </p:sp>
      </p:grpSp>
      <p:sp>
        <p:nvSpPr>
          <p:cNvPr id="103" name="Left Brace 102">
            <a:extLst>
              <a:ext uri="{FF2B5EF4-FFF2-40B4-BE49-F238E27FC236}">
                <a16:creationId xmlns:a16="http://schemas.microsoft.com/office/drawing/2014/main" id="{D36D103B-0833-4306-8157-734E540135C1}"/>
              </a:ext>
            </a:extLst>
          </p:cNvPr>
          <p:cNvSpPr/>
          <p:nvPr/>
        </p:nvSpPr>
        <p:spPr bwMode="auto">
          <a:xfrm rot="16200000">
            <a:off x="2943712" y="3166665"/>
            <a:ext cx="186192" cy="1290003"/>
          </a:xfrm>
          <a:custGeom>
            <a:avLst/>
            <a:gdLst>
              <a:gd name="connsiteX0" fmla="*/ 186192 w 186192"/>
              <a:gd name="connsiteY0" fmla="*/ 1290003 h 1290003"/>
              <a:gd name="connsiteX1" fmla="*/ 93096 w 186192"/>
              <a:gd name="connsiteY1" fmla="*/ 1274488 h 1290003"/>
              <a:gd name="connsiteX2" fmla="*/ 93096 w 186192"/>
              <a:gd name="connsiteY2" fmla="*/ 660517 h 1290003"/>
              <a:gd name="connsiteX3" fmla="*/ 0 w 186192"/>
              <a:gd name="connsiteY3" fmla="*/ 645002 h 1290003"/>
              <a:gd name="connsiteX4" fmla="*/ 93096 w 186192"/>
              <a:gd name="connsiteY4" fmla="*/ 629487 h 1290003"/>
              <a:gd name="connsiteX5" fmla="*/ 93096 w 186192"/>
              <a:gd name="connsiteY5" fmla="*/ 15515 h 1290003"/>
              <a:gd name="connsiteX6" fmla="*/ 186192 w 186192"/>
              <a:gd name="connsiteY6" fmla="*/ 0 h 1290003"/>
              <a:gd name="connsiteX7" fmla="*/ 186192 w 186192"/>
              <a:gd name="connsiteY7" fmla="*/ 1290003 h 1290003"/>
              <a:gd name="connsiteX0" fmla="*/ 186192 w 186192"/>
              <a:gd name="connsiteY0" fmla="*/ 1290003 h 1290003"/>
              <a:gd name="connsiteX1" fmla="*/ 93096 w 186192"/>
              <a:gd name="connsiteY1" fmla="*/ 1274488 h 1290003"/>
              <a:gd name="connsiteX2" fmla="*/ 93096 w 186192"/>
              <a:gd name="connsiteY2" fmla="*/ 660517 h 1290003"/>
              <a:gd name="connsiteX3" fmla="*/ 0 w 186192"/>
              <a:gd name="connsiteY3" fmla="*/ 645002 h 1290003"/>
              <a:gd name="connsiteX4" fmla="*/ 93096 w 186192"/>
              <a:gd name="connsiteY4" fmla="*/ 629487 h 1290003"/>
              <a:gd name="connsiteX5" fmla="*/ 93096 w 186192"/>
              <a:gd name="connsiteY5" fmla="*/ 15515 h 1290003"/>
              <a:gd name="connsiteX6" fmla="*/ 186192 w 186192"/>
              <a:gd name="connsiteY6" fmla="*/ 0 h 129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192" h="1290003" stroke="0" extrusionOk="0">
                <a:moveTo>
                  <a:pt x="186192" y="1290003"/>
                </a:moveTo>
                <a:cubicBezTo>
                  <a:pt x="135193" y="1291286"/>
                  <a:pt x="93016" y="1283613"/>
                  <a:pt x="93096" y="1274488"/>
                </a:cubicBezTo>
                <a:cubicBezTo>
                  <a:pt x="71056" y="1157746"/>
                  <a:pt x="133877" y="869556"/>
                  <a:pt x="93096" y="660517"/>
                </a:cubicBezTo>
                <a:cubicBezTo>
                  <a:pt x="87073" y="648293"/>
                  <a:pt x="51581" y="648248"/>
                  <a:pt x="0" y="645002"/>
                </a:cubicBezTo>
                <a:cubicBezTo>
                  <a:pt x="52615" y="645297"/>
                  <a:pt x="93039" y="638305"/>
                  <a:pt x="93096" y="629487"/>
                </a:cubicBezTo>
                <a:cubicBezTo>
                  <a:pt x="96550" y="424301"/>
                  <a:pt x="89683" y="224814"/>
                  <a:pt x="93096" y="15515"/>
                </a:cubicBezTo>
                <a:cubicBezTo>
                  <a:pt x="94221" y="9990"/>
                  <a:pt x="142639" y="601"/>
                  <a:pt x="186192" y="0"/>
                </a:cubicBezTo>
                <a:cubicBezTo>
                  <a:pt x="136308" y="360279"/>
                  <a:pt x="169760" y="1136556"/>
                  <a:pt x="186192" y="1290003"/>
                </a:cubicBezTo>
                <a:close/>
              </a:path>
              <a:path w="186192" h="1290003" fill="none" extrusionOk="0">
                <a:moveTo>
                  <a:pt x="186192" y="1290003"/>
                </a:moveTo>
                <a:cubicBezTo>
                  <a:pt x="134837" y="1289843"/>
                  <a:pt x="92768" y="1282782"/>
                  <a:pt x="93096" y="1274488"/>
                </a:cubicBezTo>
                <a:cubicBezTo>
                  <a:pt x="62391" y="1101372"/>
                  <a:pt x="79622" y="811564"/>
                  <a:pt x="93096" y="660517"/>
                </a:cubicBezTo>
                <a:cubicBezTo>
                  <a:pt x="87921" y="651982"/>
                  <a:pt x="52347" y="647288"/>
                  <a:pt x="0" y="645002"/>
                </a:cubicBezTo>
                <a:cubicBezTo>
                  <a:pt x="51702" y="645580"/>
                  <a:pt x="94024" y="636980"/>
                  <a:pt x="93096" y="629487"/>
                </a:cubicBezTo>
                <a:cubicBezTo>
                  <a:pt x="122882" y="381923"/>
                  <a:pt x="93539" y="195656"/>
                  <a:pt x="93096" y="15515"/>
                </a:cubicBezTo>
                <a:cubicBezTo>
                  <a:pt x="99108" y="1758"/>
                  <a:pt x="135576" y="3335"/>
                  <a:pt x="186192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91697962">
                  <a:prstGeom prst="leftBr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5" name="Left Brace 104">
            <a:extLst>
              <a:ext uri="{FF2B5EF4-FFF2-40B4-BE49-F238E27FC236}">
                <a16:creationId xmlns:a16="http://schemas.microsoft.com/office/drawing/2014/main" id="{73A71F04-1EDF-42C5-BA6D-408DE8C5471E}"/>
              </a:ext>
            </a:extLst>
          </p:cNvPr>
          <p:cNvSpPr/>
          <p:nvPr/>
        </p:nvSpPr>
        <p:spPr bwMode="auto">
          <a:xfrm rot="16200000">
            <a:off x="5504452" y="2342837"/>
            <a:ext cx="170474" cy="2921942"/>
          </a:xfrm>
          <a:custGeom>
            <a:avLst/>
            <a:gdLst>
              <a:gd name="connsiteX0" fmla="*/ 170474 w 170474"/>
              <a:gd name="connsiteY0" fmla="*/ 2921942 h 2921942"/>
              <a:gd name="connsiteX1" fmla="*/ 85237 w 170474"/>
              <a:gd name="connsiteY1" fmla="*/ 2907736 h 2921942"/>
              <a:gd name="connsiteX2" fmla="*/ 85237 w 170474"/>
              <a:gd name="connsiteY2" fmla="*/ 1475177 h 2921942"/>
              <a:gd name="connsiteX3" fmla="*/ 0 w 170474"/>
              <a:gd name="connsiteY3" fmla="*/ 1460971 h 2921942"/>
              <a:gd name="connsiteX4" fmla="*/ 85237 w 170474"/>
              <a:gd name="connsiteY4" fmla="*/ 1446765 h 2921942"/>
              <a:gd name="connsiteX5" fmla="*/ 85237 w 170474"/>
              <a:gd name="connsiteY5" fmla="*/ 14206 h 2921942"/>
              <a:gd name="connsiteX6" fmla="*/ 170474 w 170474"/>
              <a:gd name="connsiteY6" fmla="*/ 0 h 2921942"/>
              <a:gd name="connsiteX7" fmla="*/ 170474 w 170474"/>
              <a:gd name="connsiteY7" fmla="*/ 2921942 h 2921942"/>
              <a:gd name="connsiteX0" fmla="*/ 170474 w 170474"/>
              <a:gd name="connsiteY0" fmla="*/ 2921942 h 2921942"/>
              <a:gd name="connsiteX1" fmla="*/ 85237 w 170474"/>
              <a:gd name="connsiteY1" fmla="*/ 2907736 h 2921942"/>
              <a:gd name="connsiteX2" fmla="*/ 85237 w 170474"/>
              <a:gd name="connsiteY2" fmla="*/ 1475177 h 2921942"/>
              <a:gd name="connsiteX3" fmla="*/ 0 w 170474"/>
              <a:gd name="connsiteY3" fmla="*/ 1460971 h 2921942"/>
              <a:gd name="connsiteX4" fmla="*/ 85237 w 170474"/>
              <a:gd name="connsiteY4" fmla="*/ 1446765 h 2921942"/>
              <a:gd name="connsiteX5" fmla="*/ 85237 w 170474"/>
              <a:gd name="connsiteY5" fmla="*/ 14206 h 2921942"/>
              <a:gd name="connsiteX6" fmla="*/ 170474 w 170474"/>
              <a:gd name="connsiteY6" fmla="*/ 0 h 292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474" h="2921942" stroke="0" extrusionOk="0">
                <a:moveTo>
                  <a:pt x="170474" y="2921942"/>
                </a:moveTo>
                <a:cubicBezTo>
                  <a:pt x="123526" y="2920419"/>
                  <a:pt x="84962" y="2914340"/>
                  <a:pt x="85237" y="2907736"/>
                </a:cubicBezTo>
                <a:cubicBezTo>
                  <a:pt x="48097" y="2529923"/>
                  <a:pt x="44483" y="1893960"/>
                  <a:pt x="85237" y="1475177"/>
                </a:cubicBezTo>
                <a:cubicBezTo>
                  <a:pt x="87991" y="1474050"/>
                  <a:pt x="45627" y="1464351"/>
                  <a:pt x="0" y="1460971"/>
                </a:cubicBezTo>
                <a:cubicBezTo>
                  <a:pt x="47390" y="1460616"/>
                  <a:pt x="84070" y="1453882"/>
                  <a:pt x="85237" y="1446765"/>
                </a:cubicBezTo>
                <a:cubicBezTo>
                  <a:pt x="92409" y="798224"/>
                  <a:pt x="70246" y="193202"/>
                  <a:pt x="85237" y="14206"/>
                </a:cubicBezTo>
                <a:cubicBezTo>
                  <a:pt x="84276" y="2665"/>
                  <a:pt x="119261" y="6033"/>
                  <a:pt x="170474" y="0"/>
                </a:cubicBezTo>
                <a:cubicBezTo>
                  <a:pt x="208153" y="1124244"/>
                  <a:pt x="31677" y="1490252"/>
                  <a:pt x="170474" y="2921942"/>
                </a:cubicBezTo>
                <a:close/>
              </a:path>
              <a:path w="170474" h="2921942" fill="none" extrusionOk="0">
                <a:moveTo>
                  <a:pt x="170474" y="2921942"/>
                </a:moveTo>
                <a:cubicBezTo>
                  <a:pt x="122965" y="2920896"/>
                  <a:pt x="85550" y="2916077"/>
                  <a:pt x="85237" y="2907736"/>
                </a:cubicBezTo>
                <a:cubicBezTo>
                  <a:pt x="-39030" y="2418960"/>
                  <a:pt x="41474" y="2190070"/>
                  <a:pt x="85237" y="1475177"/>
                </a:cubicBezTo>
                <a:cubicBezTo>
                  <a:pt x="79801" y="1470584"/>
                  <a:pt x="44192" y="1463349"/>
                  <a:pt x="0" y="1460971"/>
                </a:cubicBezTo>
                <a:cubicBezTo>
                  <a:pt x="47318" y="1462337"/>
                  <a:pt x="85769" y="1454890"/>
                  <a:pt x="85237" y="1446765"/>
                </a:cubicBezTo>
                <a:cubicBezTo>
                  <a:pt x="31747" y="1173820"/>
                  <a:pt x="198306" y="274055"/>
                  <a:pt x="85237" y="14206"/>
                </a:cubicBezTo>
                <a:cubicBezTo>
                  <a:pt x="88034" y="9045"/>
                  <a:pt x="125632" y="-4539"/>
                  <a:pt x="170474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448246877">
                  <a:prstGeom prst="leftBr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932B9C7-80F5-43C7-949C-449F72E5F5DE}"/>
              </a:ext>
            </a:extLst>
          </p:cNvPr>
          <p:cNvSpPr txBox="1"/>
          <p:nvPr/>
        </p:nvSpPr>
        <p:spPr>
          <a:xfrm>
            <a:off x="2404760" y="4010898"/>
            <a:ext cx="10567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Original image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97BD136-F9E3-4510-8FBA-71F4AC7CCBDE}"/>
              </a:ext>
            </a:extLst>
          </p:cNvPr>
          <p:cNvSpPr txBox="1"/>
          <p:nvPr/>
        </p:nvSpPr>
        <p:spPr>
          <a:xfrm>
            <a:off x="4140198" y="4010898"/>
            <a:ext cx="27711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Image minus blur = details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7A4485-47A1-4DD9-970F-30B7FE82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1FE0-E4FA-4B6E-A0D7-55B63853D9B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D1F5B8-4D7F-F71A-9E28-35DA2EEB19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Practice with linear filters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4FB1940-506E-5398-1DF7-79792B6CFCF6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31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5" grpId="0" animBg="1"/>
      <p:bldP spid="106" grpId="0"/>
      <p:bldP spid="1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786064" y="1038225"/>
            <a:ext cx="3375172" cy="3086100"/>
          </a:xfrm>
        </p:spPr>
        <p:txBody>
          <a:bodyPr>
            <a:noAutofit/>
          </a:bodyPr>
          <a:lstStyle/>
          <a:p>
            <a:pPr marL="255985" lvl="1" indent="-255985">
              <a:spcAft>
                <a:spcPts val="900"/>
              </a:spcAft>
            </a:pPr>
            <a:r>
              <a:rPr lang="en-US" sz="1800" b="1" dirty="0">
                <a:solidFill>
                  <a:schemeClr val="bg2"/>
                </a:solidFill>
                <a:cs typeface="Arial" pitchFamily="34" charset="0"/>
              </a:rPr>
              <a:t>Impulse noise</a:t>
            </a:r>
            <a:r>
              <a:rPr lang="en-US" sz="1800" b="1" dirty="0">
                <a:cs typeface="Arial" pitchFamily="34" charset="0"/>
              </a:rPr>
              <a:t>: </a:t>
            </a:r>
            <a:r>
              <a:rPr lang="en-US" sz="1800" dirty="0">
                <a:cs typeface="Arial" pitchFamily="34" charset="0"/>
              </a:rPr>
              <a:t>random occurrences of white pixels</a:t>
            </a:r>
          </a:p>
          <a:p>
            <a:pPr marL="255985" lvl="1" indent="-255985">
              <a:spcAft>
                <a:spcPts val="900"/>
              </a:spcAft>
            </a:pPr>
            <a:r>
              <a:rPr lang="en-US" sz="1800" b="1" dirty="0">
                <a:solidFill>
                  <a:schemeClr val="bg2"/>
                </a:solidFill>
                <a:cs typeface="Arial" pitchFamily="34" charset="0"/>
              </a:rPr>
              <a:t>Salt and pepper noise</a:t>
            </a:r>
            <a:r>
              <a:rPr lang="en-US" sz="1800" dirty="0">
                <a:cs typeface="Arial" pitchFamily="34" charset="0"/>
              </a:rPr>
              <a:t>: random occurrences of   black and white pixels</a:t>
            </a:r>
          </a:p>
          <a:p>
            <a:pPr marL="255985" lvl="1" indent="-255985">
              <a:spcAft>
                <a:spcPts val="900"/>
              </a:spcAft>
            </a:pPr>
            <a:r>
              <a:rPr lang="en-US" sz="1800" b="1" dirty="0">
                <a:solidFill>
                  <a:schemeClr val="bg2"/>
                </a:solidFill>
                <a:cs typeface="Arial" pitchFamily="34" charset="0"/>
              </a:rPr>
              <a:t>Gaussian noise</a:t>
            </a:r>
            <a:r>
              <a:rPr lang="en-US" sz="1800" dirty="0">
                <a:cs typeface="Arial" pitchFamily="34" charset="0"/>
              </a:rPr>
              <a:t>: variations in intensity drawn from a Gaussian normal distribution</a:t>
            </a:r>
            <a:endParaRPr lang="en-US" sz="1800" b="1" dirty="0">
              <a:cs typeface="Arial" pitchFamily="34" charset="0"/>
            </a:endParaRPr>
          </a:p>
          <a:p>
            <a:pPr marL="255985" lvl="1" indent="-255985">
              <a:spcAft>
                <a:spcPts val="900"/>
              </a:spcAft>
            </a:pPr>
            <a:endParaRPr lang="en-US" sz="1800" dirty="0">
              <a:cs typeface="Arial" pitchFamily="34" charset="0"/>
            </a:endParaRPr>
          </a:p>
          <a:p>
            <a:pPr marL="255985" indent="-255985">
              <a:spcAft>
                <a:spcPts val="900"/>
              </a:spcAft>
            </a:pPr>
            <a:endParaRPr lang="en-US" sz="2100" dirty="0"/>
          </a:p>
        </p:txBody>
      </p:sp>
      <p:pic>
        <p:nvPicPr>
          <p:cNvPr id="80900" name="Picture 5" descr="noi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2416" y="901304"/>
            <a:ext cx="3182541" cy="397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Box 4"/>
          <p:cNvSpPr txBox="1">
            <a:spLocks noChangeArrowheads="1"/>
          </p:cNvSpPr>
          <p:nvPr/>
        </p:nvSpPr>
        <p:spPr bwMode="auto">
          <a:xfrm>
            <a:off x="7578701" y="4926806"/>
            <a:ext cx="210859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/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1CA8F-1415-4EA1-9CE8-63B49731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BCCC7E-F0A5-D5A1-6B89-673E24C25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Common types of noise</a:t>
            </a:r>
          </a:p>
        </p:txBody>
      </p:sp>
    </p:spTree>
    <p:extLst>
      <p:ext uri="{BB962C8B-B14F-4D97-AF65-F5344CB8AC3E}">
        <p14:creationId xmlns:p14="http://schemas.microsoft.com/office/powerpoint/2010/main" val="3066715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with linear filters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900" y="194310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1645444" y="345995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57750" y="2171700"/>
            <a:ext cx="1028700" cy="8001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88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1188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3371850" y="2171700"/>
            <a:ext cx="862013" cy="800100"/>
            <a:chOff x="144" y="144"/>
            <a:chExt cx="1152" cy="1136"/>
          </a:xfrm>
        </p:grpSpPr>
        <p:sp>
          <p:nvSpPr>
            <p:cNvPr id="118796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797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798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799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800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2</a:t>
              </a:r>
            </a:p>
          </p:txBody>
        </p:sp>
        <p:sp>
          <p:nvSpPr>
            <p:cNvPr id="118801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802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803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 dirty="0">
                  <a:cs typeface="Arial" pitchFamily="34" charset="0"/>
                </a:rPr>
                <a:t>0</a:t>
              </a:r>
            </a:p>
          </p:txBody>
        </p:sp>
        <p:sp>
          <p:nvSpPr>
            <p:cNvPr id="118804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805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06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07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08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09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10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11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12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sp>
        <p:nvSpPr>
          <p:cNvPr id="118791" name="Text Box 43"/>
          <p:cNvSpPr txBox="1">
            <a:spLocks noChangeArrowheads="1"/>
          </p:cNvSpPr>
          <p:nvPr/>
        </p:nvSpPr>
        <p:spPr bwMode="auto">
          <a:xfrm>
            <a:off x="4400550" y="2114550"/>
            <a:ext cx="37702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8792" name="Text Box 44"/>
          <p:cNvSpPr txBox="1">
            <a:spLocks noChangeArrowheads="1"/>
          </p:cNvSpPr>
          <p:nvPr/>
        </p:nvSpPr>
        <p:spPr bwMode="auto">
          <a:xfrm>
            <a:off x="4457700" y="3543300"/>
            <a:ext cx="33147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bg2"/>
                </a:solidFill>
                <a:cs typeface="Arial" pitchFamily="34" charset="0"/>
              </a:rPr>
              <a:t>Sharpening filter</a:t>
            </a:r>
            <a:r>
              <a:rPr lang="en-US" sz="1800" dirty="0">
                <a:cs typeface="Arial" pitchFamily="34" charset="0"/>
              </a:rPr>
              <a:t>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cs typeface="Arial" pitchFamily="34" charset="0"/>
              </a:rPr>
              <a:t>accentuates differences with local average</a:t>
            </a:r>
          </a:p>
        </p:txBody>
      </p:sp>
      <p:pic>
        <p:nvPicPr>
          <p:cNvPr id="118793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9350" y="1885950"/>
            <a:ext cx="1407319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 Box 46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cs typeface="Arial" pitchFamily="34" charset="0"/>
              </a:rPr>
              <a:t>Source: D. Lowe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3E6D6-9CFB-4DB3-8E59-E5F5ADE1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327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131" y="1243013"/>
            <a:ext cx="4757738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Sharpening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E1120F-EB8D-4F57-A0BF-658A82A2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51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52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 l="61539" t="12923" r="12308" b="45232"/>
          <a:stretch>
            <a:fillRect/>
          </a:stretch>
        </p:blipFill>
        <p:spPr bwMode="auto">
          <a:xfrm rot="10800000">
            <a:off x="4145415" y="309426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3891558" y="1137645"/>
            <a:ext cx="1042988" cy="1028700"/>
            <a:chOff x="144" y="144"/>
            <a:chExt cx="1152" cy="1136"/>
          </a:xfrm>
        </p:grpSpPr>
        <p:sp>
          <p:nvSpPr>
            <p:cNvPr id="3175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-1</a:t>
              </a:r>
            </a:p>
          </p:txBody>
        </p:sp>
        <p:sp>
          <p:nvSpPr>
            <p:cNvPr id="3175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5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175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-2</a:t>
              </a:r>
            </a:p>
          </p:txBody>
        </p:sp>
        <p:sp>
          <p:nvSpPr>
            <p:cNvPr id="3175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5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3175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-1</a:t>
              </a:r>
            </a:p>
          </p:txBody>
        </p:sp>
        <p:sp>
          <p:nvSpPr>
            <p:cNvPr id="3176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6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 l="24074" t="59259" r="44444" b="5185"/>
          <a:stretch>
            <a:fillRect/>
          </a:stretch>
        </p:blipFill>
        <p:spPr bwMode="auto">
          <a:xfrm>
            <a:off x="5248275" y="2357442"/>
            <a:ext cx="27527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print"/>
          <a:srcRect l="22221" t="14815" r="44444" b="46667"/>
          <a:stretch>
            <a:fillRect/>
          </a:stretch>
        </p:blipFill>
        <p:spPr bwMode="auto">
          <a:xfrm>
            <a:off x="1143000" y="2300292"/>
            <a:ext cx="2514600" cy="181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657600" y="2986092"/>
            <a:ext cx="51328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dirty="0">
                <a:solidFill>
                  <a:srgbClr val="4F81BD">
                    <a:lumMod val="75000"/>
                  </a:srgbClr>
                </a:solidFill>
                <a:latin typeface="Arial" charset="0"/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43450" y="3024192"/>
            <a:ext cx="521297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4F81BD">
                    <a:lumMod val="75000"/>
                  </a:srgbClr>
                </a:solidFill>
                <a:latin typeface="Arial" charset="0"/>
              </a:rPr>
              <a:t>=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435328" y="4956572"/>
            <a:ext cx="286226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/>
              <a:t>Adapted from Derek </a:t>
            </a:r>
            <a:r>
              <a:rPr lang="en-US" sz="900" dirty="0" err="1"/>
              <a:t>Hoiem</a:t>
            </a:r>
            <a:endParaRPr lang="en-US" sz="9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for computing </a:t>
            </a:r>
            <a:r>
              <a:rPr lang="en-US" i="1" dirty="0"/>
              <a:t>gradients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8A84A-4B45-4E94-A377-A07AE3B1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7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61EC-5D82-4705-A0B8-982D266DD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for computing </a:t>
            </a:r>
            <a:r>
              <a:rPr lang="en-US" i="1" dirty="0"/>
              <a:t>gradients</a:t>
            </a:r>
            <a:endParaRPr lang="en-US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6BDAA7D8-A29C-4B5C-AEF2-3FA93962AB6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3504" y="1331304"/>
          <a:ext cx="2743200" cy="3009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19681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3EBE90-E63C-49DF-9738-F284BFAA0065}"/>
              </a:ext>
            </a:extLst>
          </p:cNvPr>
          <p:cNvGraphicFramePr>
            <a:graphicFrameLocks/>
          </p:cNvGraphicFramePr>
          <p:nvPr/>
        </p:nvGraphicFramePr>
        <p:xfrm>
          <a:off x="4895354" y="1331304"/>
          <a:ext cx="2743200" cy="3009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19681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6C90192-54CA-4F65-87FD-5A42B10EA0D2}"/>
              </a:ext>
            </a:extLst>
          </p:cNvPr>
          <p:cNvSpPr txBox="1"/>
          <p:nvPr/>
        </p:nvSpPr>
        <p:spPr>
          <a:xfrm>
            <a:off x="4028197" y="4434706"/>
            <a:ext cx="1219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schemeClr val="bg2"/>
                </a:solidFill>
                <a:latin typeface="Calibri"/>
                <a:ea typeface="+mn-ea"/>
                <a:cs typeface="+mn-cs"/>
              </a:rPr>
              <a:t>Filter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[+1 0 -1]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C6833-FE98-4B30-BD18-9DA5F2D08F2B}"/>
              </a:ext>
            </a:extLst>
          </p:cNvPr>
          <p:cNvSpPr txBox="1"/>
          <p:nvPr/>
        </p:nvSpPr>
        <p:spPr>
          <a:xfrm>
            <a:off x="1523505" y="4434706"/>
            <a:ext cx="15645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Input image</a:t>
            </a:r>
          </a:p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White = 1, black =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0708E-AE64-4A38-A4FA-03A8E0D4CA04}"/>
              </a:ext>
            </a:extLst>
          </p:cNvPr>
          <p:cNvSpPr txBox="1"/>
          <p:nvPr/>
        </p:nvSpPr>
        <p:spPr>
          <a:xfrm>
            <a:off x="6495553" y="4434706"/>
            <a:ext cx="11562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Output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97162-E0BE-4AC2-B245-F40A0135FE63}"/>
              </a:ext>
            </a:extLst>
          </p:cNvPr>
          <p:cNvSpPr txBox="1"/>
          <p:nvPr/>
        </p:nvSpPr>
        <p:spPr>
          <a:xfrm>
            <a:off x="3601662" y="962364"/>
            <a:ext cx="17187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+1*a + 0*b + (-1)*c = a - 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5D1456-1ABA-4416-B616-73498B12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3" cstate="print"/>
          <a:srcRect l="37692" t="44589" r="17421" b="25266"/>
          <a:stretch>
            <a:fillRect/>
          </a:stretch>
        </p:blipFill>
        <p:spPr bwMode="auto">
          <a:xfrm>
            <a:off x="1428750" y="1404248"/>
            <a:ext cx="35433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6"/>
          <p:cNvSpPr>
            <a:spLocks noChangeArrowheads="1"/>
          </p:cNvSpPr>
          <p:nvPr/>
        </p:nvSpPr>
        <p:spPr bwMode="auto">
          <a:xfrm>
            <a:off x="1428750" y="1232798"/>
            <a:ext cx="1314450" cy="571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>
              <a:latin typeface="Calibri"/>
              <a:ea typeface="+mn-ea"/>
              <a:cs typeface="+mn-cs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5092303" y="1387580"/>
            <a:ext cx="290869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17885" indent="-21788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sz="1800" dirty="0">
                <a:latin typeface="Calibri"/>
                <a:ea typeface="+mn-ea"/>
                <a:cs typeface="+mn-cs"/>
              </a:rPr>
              <a:t>No new pixel values introduced</a:t>
            </a:r>
          </a:p>
          <a:p>
            <a:pPr marL="217885" indent="-21788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sz="1800" dirty="0">
                <a:latin typeface="Calibri"/>
                <a:ea typeface="+mn-ea"/>
                <a:cs typeface="+mn-cs"/>
              </a:rPr>
              <a:t>Removes spikes: good for impulse, salt &amp; pepper noise</a:t>
            </a:r>
          </a:p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sz="1800" dirty="0">
                <a:latin typeface="Calibri"/>
                <a:ea typeface="+mn-ea"/>
                <a:cs typeface="+mn-cs"/>
              </a:rPr>
              <a:t>  Non-linear filter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3945" y="1751741"/>
            <a:ext cx="293913" cy="2837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3947" y="3063466"/>
            <a:ext cx="293913" cy="2837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D22A45-2434-4D1E-BA25-53A4F883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8A02DA9-02BB-CDC3-364D-681FB1344142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accent1"/>
                </a:solidFill>
              </a:rPr>
              <a:t>Median Filter</a:t>
            </a:r>
          </a:p>
        </p:txBody>
      </p:sp>
    </p:spTree>
    <p:extLst>
      <p:ext uri="{BB962C8B-B14F-4D97-AF65-F5344CB8AC3E}">
        <p14:creationId xmlns:p14="http://schemas.microsoft.com/office/powerpoint/2010/main" val="4212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7" grpId="0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7566" y="998934"/>
            <a:ext cx="6172200" cy="3394472"/>
          </a:xfrm>
        </p:spPr>
        <p:txBody>
          <a:bodyPr/>
          <a:lstStyle/>
          <a:p>
            <a:r>
              <a:rPr lang="en-US"/>
              <a:t>Median filter is edge preserving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/>
          <a:srcRect l="18385" t="39160" r="20447" b="10757"/>
          <a:stretch>
            <a:fillRect/>
          </a:stretch>
        </p:blipFill>
        <p:spPr bwMode="auto">
          <a:xfrm>
            <a:off x="2353866" y="1486588"/>
            <a:ext cx="4286250" cy="350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Adapted from 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8080" y="1658888"/>
            <a:ext cx="679677" cy="3128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3143248" y="1658888"/>
            <a:ext cx="679677" cy="3128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3269794" y="1658888"/>
            <a:ext cx="679677" cy="3128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3413690" y="1658888"/>
            <a:ext cx="679677" cy="3128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3557587" y="1658888"/>
            <a:ext cx="679677" cy="3128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2" name="Group 11"/>
          <p:cNvGrpSpPr/>
          <p:nvPr/>
        </p:nvGrpSpPr>
        <p:grpSpPr>
          <a:xfrm>
            <a:off x="2649311" y="1750737"/>
            <a:ext cx="2455409" cy="824593"/>
            <a:chOff x="2008414" y="1992086"/>
            <a:chExt cx="3273879" cy="1099457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008414" y="2530929"/>
              <a:ext cx="148346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622222" y="3091543"/>
              <a:ext cx="61504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237264" y="1992086"/>
              <a:ext cx="1045029" cy="109945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561B89-CA7F-4221-B0EB-B65D5949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A3D76CC-FDB9-6AC8-094B-51DB5715B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Filter</a:t>
            </a:r>
          </a:p>
        </p:txBody>
      </p:sp>
    </p:spTree>
    <p:extLst>
      <p:ext uri="{BB962C8B-B14F-4D97-AF65-F5344CB8AC3E}">
        <p14:creationId xmlns:p14="http://schemas.microsoft.com/office/powerpoint/2010/main" val="316248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3" cstate="print"/>
          <a:srcRect t="8824"/>
          <a:stretch>
            <a:fillRect/>
          </a:stretch>
        </p:blipFill>
        <p:spPr bwMode="auto">
          <a:xfrm>
            <a:off x="1934766" y="928688"/>
            <a:ext cx="50006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7"/>
          <p:cNvSpPr txBox="1">
            <a:spLocks noChangeArrowheads="1"/>
          </p:cNvSpPr>
          <p:nvPr/>
        </p:nvSpPr>
        <p:spPr bwMode="auto">
          <a:xfrm>
            <a:off x="1477566" y="1157288"/>
            <a:ext cx="1085850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Calibri"/>
                <a:ea typeface="+mn-ea"/>
                <a:cs typeface="+mn-cs"/>
              </a:rPr>
              <a:t>Salt and pepper noise</a:t>
            </a:r>
          </a:p>
        </p:txBody>
      </p:sp>
      <p:sp>
        <p:nvSpPr>
          <p:cNvPr id="125957" name="Line 8"/>
          <p:cNvSpPr>
            <a:spLocks noChangeShapeType="1"/>
          </p:cNvSpPr>
          <p:nvPr/>
        </p:nvSpPr>
        <p:spPr bwMode="auto">
          <a:xfrm>
            <a:off x="2181803" y="1761974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>
              <a:latin typeface="Calibri"/>
              <a:ea typeface="+mn-ea"/>
              <a:cs typeface="+mn-cs"/>
            </a:endParaRPr>
          </a:p>
        </p:txBody>
      </p:sp>
      <p:sp>
        <p:nvSpPr>
          <p:cNvPr id="125958" name="Text Box 9"/>
          <p:cNvSpPr txBox="1">
            <a:spLocks noChangeArrowheads="1"/>
          </p:cNvSpPr>
          <p:nvPr/>
        </p:nvSpPr>
        <p:spPr bwMode="auto">
          <a:xfrm>
            <a:off x="6906816" y="1271587"/>
            <a:ext cx="10858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Calibri"/>
                <a:ea typeface="+mn-ea"/>
                <a:cs typeface="+mn-cs"/>
              </a:rPr>
              <a:t>Median filtered</a:t>
            </a:r>
          </a:p>
        </p:txBody>
      </p:sp>
      <p:sp>
        <p:nvSpPr>
          <p:cNvPr id="125959" name="Line 10"/>
          <p:cNvSpPr>
            <a:spLocks noChangeShapeType="1"/>
          </p:cNvSpPr>
          <p:nvPr/>
        </p:nvSpPr>
        <p:spPr bwMode="auto">
          <a:xfrm flipH="1">
            <a:off x="6563916" y="1557338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>
              <a:latin typeface="Calibri"/>
              <a:ea typeface="+mn-ea"/>
              <a:cs typeface="+mn-cs"/>
            </a:endParaRPr>
          </a:p>
        </p:txBody>
      </p:sp>
      <p:sp>
        <p:nvSpPr>
          <p:cNvPr id="125960" name="TextBox 8"/>
          <p:cNvSpPr txBox="1">
            <a:spLocks noChangeArrowheads="1"/>
          </p:cNvSpPr>
          <p:nvPr/>
        </p:nvSpPr>
        <p:spPr bwMode="auto">
          <a:xfrm>
            <a:off x="6872288" y="4911329"/>
            <a:ext cx="213598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b="1">
                <a:latin typeface="Calibri"/>
                <a:ea typeface="+mn-ea"/>
                <a:cs typeface="+mn-cs"/>
              </a:rPr>
              <a:t>Source: M. Hebert</a:t>
            </a:r>
          </a:p>
        </p:txBody>
      </p:sp>
      <p:sp>
        <p:nvSpPr>
          <p:cNvPr id="125961" name="TextBox 9"/>
          <p:cNvSpPr txBox="1">
            <a:spLocks noChangeArrowheads="1"/>
          </p:cNvSpPr>
          <p:nvPr/>
        </p:nvSpPr>
        <p:spPr bwMode="auto">
          <a:xfrm>
            <a:off x="3421857" y="4381500"/>
            <a:ext cx="25741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Calibri"/>
                <a:ea typeface="+mn-ea"/>
                <a:cs typeface="+mn-cs"/>
              </a:rPr>
              <a:t>Plots of a row of the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FAF9FB-D5B1-4EE2-B098-DA513C1D4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F4D992DD-0679-A175-11CF-11E915C56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Median Filter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62359-2B2A-76C7-497A-3543E7AD837A}"/>
              </a:ext>
            </a:extLst>
          </p:cNvPr>
          <p:cNvSpPr txBox="1"/>
          <p:nvPr/>
        </p:nvSpPr>
        <p:spPr>
          <a:xfrm>
            <a:off x="0" y="4641950"/>
            <a:ext cx="929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https://docs.scipy.org/doc/scipy/reference/generated/scipy.ndimage.median_filter.html#scipy.ndimage.median_filter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6253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5979707" cy="1133374"/>
          </a:xfrm>
        </p:spPr>
        <p:txBody>
          <a:bodyPr/>
          <a:lstStyle/>
          <a:p>
            <a:r>
              <a:rPr lang="en-US" dirty="0"/>
              <a:t>What is the size of the output?</a:t>
            </a:r>
          </a:p>
          <a:p>
            <a:pPr lvl="1"/>
            <a:r>
              <a:rPr lang="en-US" dirty="0"/>
              <a:t>‘full’: output size is larger than the size of </a:t>
            </a:r>
            <a:r>
              <a:rPr lang="en-US" b="1" i="1" dirty="0"/>
              <a:t>f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‘same’: output size is same as </a:t>
            </a:r>
            <a:r>
              <a:rPr lang="en-US" b="1" i="1" dirty="0"/>
              <a:t>f (Default for Python)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9E507C-6CDA-493F-921D-72E9415BF634}"/>
              </a:ext>
            </a:extLst>
          </p:cNvPr>
          <p:cNvGrpSpPr/>
          <p:nvPr/>
        </p:nvGrpSpPr>
        <p:grpSpPr>
          <a:xfrm>
            <a:off x="2529618" y="2627125"/>
            <a:ext cx="1848952" cy="2054967"/>
            <a:chOff x="1848823" y="3502833"/>
            <a:chExt cx="2465269" cy="2739956"/>
          </a:xfrm>
        </p:grpSpPr>
        <p:grpSp>
          <p:nvGrpSpPr>
            <p:cNvPr id="2" name="Group 1"/>
            <p:cNvGrpSpPr/>
            <p:nvPr/>
          </p:nvGrpSpPr>
          <p:grpSpPr>
            <a:xfrm>
              <a:off x="1848823" y="3844149"/>
              <a:ext cx="2465269" cy="2398640"/>
              <a:chOff x="228600" y="4015405"/>
              <a:chExt cx="2819400" cy="2743200"/>
            </a:xfrm>
          </p:grpSpPr>
          <p:sp>
            <p:nvSpPr>
              <p:cNvPr id="98306" name="Rectangle 11"/>
              <p:cNvSpPr>
                <a:spLocks noChangeArrowheads="1"/>
              </p:cNvSpPr>
              <p:nvPr/>
            </p:nvSpPr>
            <p:spPr bwMode="auto">
              <a:xfrm>
                <a:off x="381000" y="4167805"/>
                <a:ext cx="2514600" cy="24384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800" b="1"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8309" name="Rectangle 4"/>
              <p:cNvSpPr>
                <a:spLocks noChangeArrowheads="1"/>
              </p:cNvSpPr>
              <p:nvPr/>
            </p:nvSpPr>
            <p:spPr bwMode="auto">
              <a:xfrm>
                <a:off x="609600" y="4396405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>
                    <a:latin typeface="Calibri"/>
                    <a:ea typeface="+mn-ea"/>
                    <a:cs typeface="Arial" pitchFamily="34" charset="0"/>
                  </a:rPr>
                  <a:t>f</a:t>
                </a:r>
              </a:p>
            </p:txBody>
          </p:sp>
          <p:sp>
            <p:nvSpPr>
              <p:cNvPr id="98310" name="Rectangle 5"/>
              <p:cNvSpPr>
                <a:spLocks noChangeArrowheads="1"/>
              </p:cNvSpPr>
              <p:nvPr/>
            </p:nvSpPr>
            <p:spPr bwMode="auto">
              <a:xfrm>
                <a:off x="2590800" y="4015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1" name="Rectangle 8"/>
              <p:cNvSpPr>
                <a:spLocks noChangeArrowheads="1"/>
              </p:cNvSpPr>
              <p:nvPr/>
            </p:nvSpPr>
            <p:spPr bwMode="auto">
              <a:xfrm>
                <a:off x="228600" y="4015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2" name="Rectangle 9"/>
              <p:cNvSpPr>
                <a:spLocks noChangeArrowheads="1"/>
              </p:cNvSpPr>
              <p:nvPr/>
            </p:nvSpPr>
            <p:spPr bwMode="auto">
              <a:xfrm>
                <a:off x="2590800" y="6301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3" name="Rectangle 10"/>
              <p:cNvSpPr>
                <a:spLocks noChangeArrowheads="1"/>
              </p:cNvSpPr>
              <p:nvPr/>
            </p:nvSpPr>
            <p:spPr bwMode="auto">
              <a:xfrm>
                <a:off x="228600" y="6301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</p:grpSp>
        <p:sp>
          <p:nvSpPr>
            <p:cNvPr id="98325" name="Text Box 24"/>
            <p:cNvSpPr txBox="1">
              <a:spLocks noChangeArrowheads="1"/>
            </p:cNvSpPr>
            <p:nvPr/>
          </p:nvSpPr>
          <p:spPr bwMode="auto">
            <a:xfrm>
              <a:off x="2834955" y="3502833"/>
              <a:ext cx="658728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800" b="1" dirty="0">
                  <a:latin typeface="Calibri"/>
                  <a:ea typeface="+mn-ea"/>
                  <a:cs typeface="Arial" pitchFamily="34" charset="0"/>
                </a:rPr>
                <a:t>full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205E0CD-08AF-4240-BE88-BD3AA55403FB}"/>
              </a:ext>
            </a:extLst>
          </p:cNvPr>
          <p:cNvGrpSpPr/>
          <p:nvPr/>
        </p:nvGrpSpPr>
        <p:grpSpPr>
          <a:xfrm>
            <a:off x="4951211" y="2654509"/>
            <a:ext cx="1649065" cy="1937026"/>
            <a:chOff x="5077614" y="3539345"/>
            <a:chExt cx="2198753" cy="2582701"/>
          </a:xfrm>
        </p:grpSpPr>
        <p:grpSp>
          <p:nvGrpSpPr>
            <p:cNvPr id="3" name="Group 2"/>
            <p:cNvGrpSpPr/>
            <p:nvPr/>
          </p:nvGrpSpPr>
          <p:grpSpPr>
            <a:xfrm>
              <a:off x="5077614" y="3989922"/>
              <a:ext cx="2198753" cy="2132124"/>
              <a:chOff x="3657600" y="4167805"/>
              <a:chExt cx="2514600" cy="2438400"/>
            </a:xfrm>
          </p:grpSpPr>
          <p:sp>
            <p:nvSpPr>
              <p:cNvPr id="98314" name="Rectangle 13"/>
              <p:cNvSpPr>
                <a:spLocks noChangeArrowheads="1"/>
              </p:cNvSpPr>
              <p:nvPr/>
            </p:nvSpPr>
            <p:spPr bwMode="auto">
              <a:xfrm>
                <a:off x="3886200" y="4396405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>
                    <a:latin typeface="Calibri"/>
                    <a:ea typeface="+mn-ea"/>
                    <a:cs typeface="Arial" pitchFamily="34" charset="0"/>
                  </a:rPr>
                  <a:t>f</a:t>
                </a:r>
              </a:p>
            </p:txBody>
          </p:sp>
          <p:sp>
            <p:nvSpPr>
              <p:cNvPr id="98315" name="Rectangle 14"/>
              <p:cNvSpPr>
                <a:spLocks noChangeArrowheads="1"/>
              </p:cNvSpPr>
              <p:nvPr/>
            </p:nvSpPr>
            <p:spPr bwMode="auto">
              <a:xfrm>
                <a:off x="5715000" y="41678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6" name="Rectangle 15"/>
              <p:cNvSpPr>
                <a:spLocks noChangeArrowheads="1"/>
              </p:cNvSpPr>
              <p:nvPr/>
            </p:nvSpPr>
            <p:spPr bwMode="auto">
              <a:xfrm>
                <a:off x="3657600" y="41678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7" name="Rectangle 16"/>
              <p:cNvSpPr>
                <a:spLocks noChangeArrowheads="1"/>
              </p:cNvSpPr>
              <p:nvPr/>
            </p:nvSpPr>
            <p:spPr bwMode="auto">
              <a:xfrm>
                <a:off x="5715000" y="61490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8" name="Rectangle 17"/>
              <p:cNvSpPr>
                <a:spLocks noChangeArrowheads="1"/>
              </p:cNvSpPr>
              <p:nvPr/>
            </p:nvSpPr>
            <p:spPr bwMode="auto">
              <a:xfrm>
                <a:off x="3657600" y="60728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</p:grpSp>
        <p:sp>
          <p:nvSpPr>
            <p:cNvPr id="98326" name="Text Box 25"/>
            <p:cNvSpPr txBox="1">
              <a:spLocks noChangeArrowheads="1"/>
            </p:cNvSpPr>
            <p:nvPr/>
          </p:nvSpPr>
          <p:spPr bwMode="auto">
            <a:xfrm>
              <a:off x="5761893" y="3539345"/>
              <a:ext cx="923757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800" b="1" dirty="0">
                  <a:latin typeface="Calibri"/>
                  <a:ea typeface="+mn-ea"/>
                  <a:cs typeface="Arial" pitchFamily="34" charset="0"/>
                </a:rPr>
                <a:t>same</a:t>
              </a:r>
            </a:p>
          </p:txBody>
        </p:sp>
      </p:grpSp>
      <p:sp>
        <p:nvSpPr>
          <p:cNvPr id="98328" name="Text Box 14"/>
          <p:cNvSpPr txBox="1">
            <a:spLocks noChangeArrowheads="1"/>
          </p:cNvSpPr>
          <p:nvPr/>
        </p:nvSpPr>
        <p:spPr bwMode="auto">
          <a:xfrm>
            <a:off x="6436907" y="4912519"/>
            <a:ext cx="16113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b="1" dirty="0">
                <a:latin typeface="Calibri"/>
                <a:ea typeface="+mn-ea"/>
                <a:cs typeface="Arial" pitchFamily="34" charset="0"/>
              </a:rPr>
              <a:t>Adapted from S. </a:t>
            </a:r>
            <a:r>
              <a:rPr lang="en-US" sz="1050" b="1" dirty="0" err="1">
                <a:latin typeface="Calibri"/>
                <a:ea typeface="+mn-ea"/>
                <a:cs typeface="Arial" pitchFamily="34" charset="0"/>
              </a:rPr>
              <a:t>Lazebnik</a:t>
            </a:r>
            <a:endParaRPr lang="en-US" sz="1050" b="1" dirty="0">
              <a:latin typeface="Calibri"/>
              <a:ea typeface="+mn-ea"/>
              <a:cs typeface="Arial" pitchFamily="34" charset="0"/>
            </a:endParaRPr>
          </a:p>
        </p:txBody>
      </p:sp>
      <p:graphicFrame>
        <p:nvGraphicFramePr>
          <p:cNvPr id="29" name="Group 4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7934128"/>
              </p:ext>
            </p:extLst>
          </p:nvPr>
        </p:nvGraphicFramePr>
        <p:xfrm>
          <a:off x="7089585" y="1432751"/>
          <a:ext cx="1537620" cy="1472180"/>
        </p:xfrm>
        <a:graphic>
          <a:graphicData uri="http://schemas.openxmlformats.org/drawingml/2006/table">
            <a:tbl>
              <a:tblPr/>
              <a:tblGrid>
                <a:gridCol w="153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3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3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7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26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47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335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04566" y="851534"/>
            <a:ext cx="8308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= image</a:t>
            </a:r>
          </a:p>
          <a:p>
            <a:pPr defTabSz="685800">
              <a:buClrTx/>
              <a:defRPr/>
            </a:pPr>
            <a:r>
              <a:rPr lang="en-US" sz="135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= filter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9B616-9882-4537-B8D3-5A5B2476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1906ABC-4AD6-1D07-A575-A7B23745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Issues</a:t>
            </a:r>
          </a:p>
        </p:txBody>
      </p:sp>
    </p:spTree>
    <p:extLst>
      <p:ext uri="{BB962C8B-B14F-4D97-AF65-F5344CB8AC3E}">
        <p14:creationId xmlns:p14="http://schemas.microsoft.com/office/powerpoint/2010/main" val="64782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near the edge?</a:t>
            </a:r>
          </a:p>
          <a:p>
            <a:pPr lvl="1"/>
            <a:r>
              <a:rPr lang="en-US" dirty="0"/>
              <a:t>the filter window might fall off the edge of the image (in ‘same’ or ‘full’)</a:t>
            </a:r>
          </a:p>
          <a:p>
            <a:pPr lvl="1"/>
            <a:r>
              <a:rPr lang="en-US" dirty="0"/>
              <a:t>need to extrapolate</a:t>
            </a:r>
          </a:p>
          <a:p>
            <a:pPr lvl="1"/>
            <a:r>
              <a:rPr lang="en-US" dirty="0"/>
              <a:t>methods:</a:t>
            </a:r>
          </a:p>
          <a:p>
            <a:pPr lvl="2"/>
            <a:r>
              <a:rPr lang="en-US" dirty="0"/>
              <a:t>clip filter (black)</a:t>
            </a:r>
          </a:p>
          <a:p>
            <a:pPr lvl="2"/>
            <a:r>
              <a:rPr lang="en-US" dirty="0"/>
              <a:t>wrap around</a:t>
            </a:r>
          </a:p>
          <a:p>
            <a:pPr lvl="2"/>
            <a:r>
              <a:rPr lang="en-US" dirty="0"/>
              <a:t>copy edge</a:t>
            </a:r>
          </a:p>
          <a:p>
            <a:pPr lvl="2"/>
            <a:r>
              <a:rPr lang="en-US" dirty="0"/>
              <a:t>reflect across edge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5" name="Text Box 17"/>
          <p:cNvSpPr txBox="1">
            <a:spLocks noChangeArrowheads="1"/>
          </p:cNvSpPr>
          <p:nvPr/>
        </p:nvSpPr>
        <p:spPr bwMode="auto">
          <a:xfrm>
            <a:off x="6515100" y="4914900"/>
            <a:ext cx="136287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b="1">
                <a:latin typeface="Calibri"/>
                <a:ea typeface="+mn-ea"/>
                <a:cs typeface="Arial" pitchFamily="34" charset="0"/>
              </a:rPr>
              <a:t>Source: S. Marschner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F73704-E3F6-4BE9-910A-C36A594C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1A21A3D9-18C3-4FCF-8CA5-712B16806D02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Boundary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7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457199" y="1199461"/>
            <a:ext cx="8229599" cy="3394472"/>
          </a:xfrm>
        </p:spPr>
        <p:txBody>
          <a:bodyPr/>
          <a:lstStyle/>
          <a:p>
            <a:pPr eaLnBrk="1" hangingPunct="1"/>
            <a:r>
              <a:rPr lang="en-US" dirty="0"/>
              <a:t>In some cases, filter is separable, and we can factor into two steps:</a:t>
            </a:r>
          </a:p>
          <a:p>
            <a:pPr lvl="1" eaLnBrk="1" hangingPunct="1"/>
            <a:r>
              <a:rPr lang="en-US" sz="1800" dirty="0"/>
              <a:t>Convolve all rows</a:t>
            </a:r>
          </a:p>
          <a:p>
            <a:pPr lvl="1" eaLnBrk="1" hangingPunct="1"/>
            <a:r>
              <a:rPr lang="en-US" sz="1800" dirty="0"/>
              <a:t>Convolve all columns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F1EF26-F0B1-4BAC-85CA-2810E01A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629EA5-1EBF-6FEE-6389-979D2D9A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Separability</a:t>
            </a:r>
          </a:p>
        </p:txBody>
      </p:sp>
    </p:spTree>
    <p:extLst>
      <p:ext uri="{BB962C8B-B14F-4D97-AF65-F5344CB8AC3E}">
        <p14:creationId xmlns:p14="http://schemas.microsoft.com/office/powerpoint/2010/main" val="85129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Box 5"/>
          <p:cNvSpPr txBox="1">
            <a:spLocks noChangeArrowheads="1"/>
          </p:cNvSpPr>
          <p:nvPr/>
        </p:nvSpPr>
        <p:spPr bwMode="auto">
          <a:xfrm>
            <a:off x="6927057" y="4926806"/>
            <a:ext cx="210859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/>
              <a:t>Fig: M. Hebert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08346" y="1003697"/>
            <a:ext cx="5110163" cy="3921919"/>
            <a:chOff x="-101664" y="1201707"/>
            <a:chExt cx="6813550" cy="5229225"/>
          </a:xfrm>
        </p:grpSpPr>
        <p:pic>
          <p:nvPicPr>
            <p:cNvPr id="819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1664" y="1201707"/>
              <a:ext cx="6813550" cy="522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28" name="Rectangle 6"/>
            <p:cNvSpPr>
              <a:spLocks noChangeArrowheads="1"/>
            </p:cNvSpPr>
            <p:nvPr/>
          </p:nvSpPr>
          <p:spPr bwMode="auto">
            <a:xfrm>
              <a:off x="52263" y="1384272"/>
              <a:ext cx="1095390" cy="11319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81925" name="TextBox 7"/>
          <p:cNvSpPr txBox="1">
            <a:spLocks noChangeArrowheads="1"/>
          </p:cNvSpPr>
          <p:nvPr/>
        </p:nvSpPr>
        <p:spPr bwMode="auto">
          <a:xfrm>
            <a:off x="5415524" y="2653480"/>
            <a:ext cx="37534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&gt;&gt; noise = </a:t>
            </a:r>
            <a:r>
              <a:rPr lang="en-US" sz="1200" dirty="0" err="1"/>
              <a:t>np.random.rand</a:t>
            </a:r>
            <a:r>
              <a:rPr lang="en-US" sz="1200" dirty="0"/>
              <a:t>( *</a:t>
            </a:r>
            <a:r>
              <a:rPr lang="en-US" sz="1200" dirty="0" err="1"/>
              <a:t>im.shape</a:t>
            </a:r>
            <a:r>
              <a:rPr lang="en-US" sz="1200" dirty="0"/>
              <a:t>  ) * sigma</a:t>
            </a:r>
            <a:br>
              <a:rPr lang="en-US" sz="1200" dirty="0"/>
            </a:br>
            <a:r>
              <a:rPr lang="en-US" sz="1200" dirty="0"/>
              <a:t>&gt;&gt; </a:t>
            </a:r>
            <a:r>
              <a:rPr lang="en-US" sz="1200" dirty="0" err="1"/>
              <a:t>im_noise</a:t>
            </a:r>
            <a:r>
              <a:rPr lang="en-US" sz="1200" dirty="0"/>
              <a:t> = </a:t>
            </a:r>
            <a:r>
              <a:rPr lang="en-US" sz="1200" dirty="0" err="1"/>
              <a:t>im</a:t>
            </a:r>
            <a:r>
              <a:rPr lang="en-US" sz="1200" dirty="0"/>
              <a:t> + noise</a:t>
            </a:r>
            <a:endParaRPr lang="en-US" sz="1050" b="1" dirty="0">
              <a:highlight>
                <a:srgbClr val="FFFF00"/>
              </a:highligh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75998" y="3210089"/>
            <a:ext cx="3423047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/>
              <a:t>What is impact of the sigma?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88E173-84D9-4FD9-9FDC-4591AB1A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E58A9B-A92A-77BF-7862-1F2091D8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Gaussian noise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4E06B-D764-094B-DC3E-6B16F8A7CB2B}"/>
              </a:ext>
            </a:extLst>
          </p:cNvPr>
          <p:cNvSpPr txBox="1"/>
          <p:nvPr/>
        </p:nvSpPr>
        <p:spPr>
          <a:xfrm>
            <a:off x="6578219" y="3933794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[</a:t>
            </a:r>
            <a:r>
              <a:rPr lang="en-US" dirty="0" err="1">
                <a:solidFill>
                  <a:schemeClr val="bg2"/>
                </a:solidFill>
              </a:rPr>
              <a:t>Github</a:t>
            </a:r>
            <a:r>
              <a:rPr lang="en-US" dirty="0">
                <a:solidFill>
                  <a:schemeClr val="bg2"/>
                </a:solidFill>
              </a:rPr>
              <a:t> repo]</a:t>
            </a:r>
          </a:p>
        </p:txBody>
      </p:sp>
    </p:spTree>
    <p:extLst>
      <p:ext uri="{BB962C8B-B14F-4D97-AF65-F5344CB8AC3E}">
        <p14:creationId xmlns:p14="http://schemas.microsoft.com/office/powerpoint/2010/main" val="23966658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6" descr="se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1900" y="1003696"/>
            <a:ext cx="3618310" cy="130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790950" y="3212304"/>
            <a:ext cx="3181350" cy="1943100"/>
            <a:chOff x="1216" y="2442"/>
            <a:chExt cx="2672" cy="1632"/>
          </a:xfrm>
        </p:grpSpPr>
        <p:pic>
          <p:nvPicPr>
            <p:cNvPr id="50189" name="Picture 8" descr="sep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6" y="2442"/>
              <a:ext cx="2672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0" name="Text Box 5"/>
            <p:cNvSpPr txBox="1">
              <a:spLocks noChangeArrowheads="1"/>
            </p:cNvSpPr>
            <p:nvPr/>
          </p:nvSpPr>
          <p:spPr bwMode="auto">
            <a:xfrm>
              <a:off x="2016" y="2688"/>
              <a:ext cx="243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100" b="1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0191" name="Text Box 9"/>
            <p:cNvSpPr txBox="1">
              <a:spLocks noChangeArrowheads="1"/>
            </p:cNvSpPr>
            <p:nvPr/>
          </p:nvSpPr>
          <p:spPr bwMode="auto">
            <a:xfrm>
              <a:off x="2016" y="3504"/>
              <a:ext cx="243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100" b="1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0192" name="Text Box 10"/>
            <p:cNvSpPr txBox="1">
              <a:spLocks noChangeArrowheads="1"/>
            </p:cNvSpPr>
            <p:nvPr/>
          </p:nvSpPr>
          <p:spPr bwMode="auto">
            <a:xfrm>
              <a:off x="2892" y="2688"/>
              <a:ext cx="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50193" name="Text Box 11"/>
            <p:cNvSpPr txBox="1">
              <a:spLocks noChangeArrowheads="1"/>
            </p:cNvSpPr>
            <p:nvPr/>
          </p:nvSpPr>
          <p:spPr bwMode="auto">
            <a:xfrm>
              <a:off x="2892" y="3456"/>
              <a:ext cx="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5886450" y="1047748"/>
            <a:ext cx="1543050" cy="1257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37319" name="Picture 7" descr="se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1900" y="2133598"/>
            <a:ext cx="2778919" cy="104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14"/>
          <p:cNvSpPr txBox="1">
            <a:spLocks noChangeArrowheads="1"/>
          </p:cNvSpPr>
          <p:nvPr/>
        </p:nvSpPr>
        <p:spPr bwMode="auto">
          <a:xfrm>
            <a:off x="1823990" y="1360883"/>
            <a:ext cx="179087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2D filtering</a:t>
            </a:r>
            <a:b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(center location only)</a:t>
            </a:r>
          </a:p>
        </p:txBody>
      </p:sp>
      <p:sp>
        <p:nvSpPr>
          <p:cNvPr id="1037329" name="Text Box 17"/>
          <p:cNvSpPr txBox="1">
            <a:spLocks noChangeArrowheads="1"/>
          </p:cNvSpPr>
          <p:nvPr/>
        </p:nvSpPr>
        <p:spPr bwMode="auto">
          <a:xfrm>
            <a:off x="1803330" y="2305048"/>
            <a:ext cx="181972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The filter factors</a:t>
            </a:r>
            <a:b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into an </a:t>
            </a:r>
            <a:r>
              <a:rPr lang="en-US" sz="1350" i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outer</a:t>
            </a: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product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of 1D filters:</a:t>
            </a:r>
          </a:p>
        </p:txBody>
      </p:sp>
      <p:sp>
        <p:nvSpPr>
          <p:cNvPr id="1037330" name="Text Box 18"/>
          <p:cNvSpPr txBox="1">
            <a:spLocks noChangeArrowheads="1"/>
          </p:cNvSpPr>
          <p:nvPr/>
        </p:nvSpPr>
        <p:spPr bwMode="auto">
          <a:xfrm>
            <a:off x="2006826" y="3424236"/>
            <a:ext cx="140615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Perform filtering</a:t>
            </a:r>
            <a:b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along rows:</a:t>
            </a:r>
          </a:p>
        </p:txBody>
      </p:sp>
      <p:sp>
        <p:nvSpPr>
          <p:cNvPr id="1037331" name="Text Box 19"/>
          <p:cNvSpPr txBox="1">
            <a:spLocks noChangeArrowheads="1"/>
          </p:cNvSpPr>
          <p:nvPr/>
        </p:nvSpPr>
        <p:spPr bwMode="auto">
          <a:xfrm>
            <a:off x="1527861" y="4108008"/>
            <a:ext cx="235833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Followed by filtering</a:t>
            </a:r>
            <a:b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along the remaining column: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25FD-569E-4F04-AE46-3A99C0906497}"/>
              </a:ext>
            </a:extLst>
          </p:cNvPr>
          <p:cNvSpPr txBox="1"/>
          <p:nvPr/>
        </p:nvSpPr>
        <p:spPr>
          <a:xfrm>
            <a:off x="4085556" y="1978522"/>
            <a:ext cx="4395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filter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02A08-2A04-42B6-ADCD-0E121810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B3694A-CCAB-D3C4-E296-218EF33E6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Separability Example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48BE05-42AB-95A3-4F8F-6F8633E5B1C9}"/>
              </a:ext>
            </a:extLst>
          </p:cNvPr>
          <p:cNvSpPr/>
          <p:nvPr/>
        </p:nvSpPr>
        <p:spPr>
          <a:xfrm>
            <a:off x="5997146" y="3212304"/>
            <a:ext cx="885934" cy="92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BC94EC-0F5B-563B-1838-143116DC9916}"/>
              </a:ext>
            </a:extLst>
          </p:cNvPr>
          <p:cNvGrpSpPr/>
          <p:nvPr/>
        </p:nvGrpSpPr>
        <p:grpSpPr>
          <a:xfrm>
            <a:off x="5989392" y="3454620"/>
            <a:ext cx="1374596" cy="448879"/>
            <a:chOff x="7620000" y="2571750"/>
            <a:chExt cx="1374596" cy="448879"/>
          </a:xfrm>
        </p:grpSpPr>
        <p:pic>
          <p:nvPicPr>
            <p:cNvPr id="5" name="Picture 7" descr="sep2">
              <a:extLst>
                <a:ext uri="{FF2B5EF4-FFF2-40B4-BE49-F238E27FC236}">
                  <a16:creationId xmlns:a16="http://schemas.microsoft.com/office/drawing/2014/main" id="{C36B4273-3600-3243-9C4E-A06671A57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65699" t="9423" b="58229"/>
            <a:stretch/>
          </p:blipFill>
          <p:spPr bwMode="auto">
            <a:xfrm>
              <a:off x="7620000" y="2571750"/>
              <a:ext cx="1374596" cy="448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9AD123-993B-DB2A-E7FD-5E10B333839F}"/>
                </a:ext>
              </a:extLst>
            </p:cNvPr>
            <p:cNvSpPr txBox="1"/>
            <p:nvPr/>
          </p:nvSpPr>
          <p:spPr>
            <a:xfrm>
              <a:off x="7695820" y="2657375"/>
              <a:ext cx="34430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752E6B-DA85-6D07-0829-189C169D2B5E}"/>
                </a:ext>
              </a:extLst>
            </p:cNvPr>
            <p:cNvSpPr txBox="1"/>
            <p:nvPr/>
          </p:nvSpPr>
          <p:spPr>
            <a:xfrm>
              <a:off x="8091234" y="2664840"/>
              <a:ext cx="34430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07FDCD-F462-63CB-5122-B71B2148769B}"/>
                </a:ext>
              </a:extLst>
            </p:cNvPr>
            <p:cNvSpPr txBox="1"/>
            <p:nvPr/>
          </p:nvSpPr>
          <p:spPr>
            <a:xfrm>
              <a:off x="8486648" y="2657374"/>
              <a:ext cx="34430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18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46A57-4232-5504-3CE9-60E7E3CD880F}"/>
              </a:ext>
            </a:extLst>
          </p:cNvPr>
          <p:cNvSpPr/>
          <p:nvPr/>
        </p:nvSpPr>
        <p:spPr>
          <a:xfrm>
            <a:off x="4357434" y="4183854"/>
            <a:ext cx="1504302" cy="959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8" descr="sep3">
            <a:extLst>
              <a:ext uri="{FF2B5EF4-FFF2-40B4-BE49-F238E27FC236}">
                <a16:creationId xmlns:a16="http://schemas.microsoft.com/office/drawing/2014/main" id="{B9800349-76C1-0702-CB2C-382426E18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9959" t="49525" r="69942"/>
          <a:stretch/>
        </p:blipFill>
        <p:spPr bwMode="auto">
          <a:xfrm>
            <a:off x="4020052" y="4089794"/>
            <a:ext cx="321276" cy="98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14702B-4E35-C8BA-F600-FDF71D582FF3}"/>
              </a:ext>
            </a:extLst>
          </p:cNvPr>
          <p:cNvGrpSpPr/>
          <p:nvPr/>
        </p:nvGrpSpPr>
        <p:grpSpPr>
          <a:xfrm>
            <a:off x="4524608" y="4305675"/>
            <a:ext cx="1374596" cy="448879"/>
            <a:chOff x="7620000" y="2571750"/>
            <a:chExt cx="1374596" cy="448879"/>
          </a:xfrm>
        </p:grpSpPr>
        <p:pic>
          <p:nvPicPr>
            <p:cNvPr id="14" name="Picture 7" descr="sep2">
              <a:extLst>
                <a:ext uri="{FF2B5EF4-FFF2-40B4-BE49-F238E27FC236}">
                  <a16:creationId xmlns:a16="http://schemas.microsoft.com/office/drawing/2014/main" id="{FD41A1C4-47A9-A592-1584-271F61CCC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65699" t="9423" b="58229"/>
            <a:stretch/>
          </p:blipFill>
          <p:spPr bwMode="auto">
            <a:xfrm>
              <a:off x="7620000" y="2571750"/>
              <a:ext cx="1374596" cy="448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C720F3-4AC2-BE96-C7A3-E437FA7980C7}"/>
                </a:ext>
              </a:extLst>
            </p:cNvPr>
            <p:cNvSpPr txBox="1"/>
            <p:nvPr/>
          </p:nvSpPr>
          <p:spPr>
            <a:xfrm>
              <a:off x="7695820" y="2657375"/>
              <a:ext cx="34430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E7E703-106B-B21C-0377-53DAEDCA144A}"/>
                </a:ext>
              </a:extLst>
            </p:cNvPr>
            <p:cNvSpPr txBox="1"/>
            <p:nvPr/>
          </p:nvSpPr>
          <p:spPr>
            <a:xfrm>
              <a:off x="8091234" y="2664840"/>
              <a:ext cx="34430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87253C-F5EF-0195-9815-148C37D4A5AD}"/>
                </a:ext>
              </a:extLst>
            </p:cNvPr>
            <p:cNvSpPr txBox="1"/>
            <p:nvPr/>
          </p:nvSpPr>
          <p:spPr>
            <a:xfrm>
              <a:off x="8486648" y="2657374"/>
              <a:ext cx="34430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18</a:t>
              </a:r>
            </a:p>
          </p:txBody>
        </p:sp>
      </p:grpSp>
      <p:sp>
        <p:nvSpPr>
          <p:cNvPr id="1037332" name="Rectangle 20"/>
          <p:cNvSpPr>
            <a:spLocks noChangeArrowheads="1"/>
          </p:cNvSpPr>
          <p:nvPr/>
        </p:nvSpPr>
        <p:spPr bwMode="auto">
          <a:xfrm>
            <a:off x="3917456" y="4123332"/>
            <a:ext cx="3054844" cy="1028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AD9C2F-1B0F-45D5-8E20-A064AA6D0B7E}"/>
              </a:ext>
            </a:extLst>
          </p:cNvPr>
          <p:cNvSpPr txBox="1"/>
          <p:nvPr/>
        </p:nvSpPr>
        <p:spPr>
          <a:xfrm>
            <a:off x="2110740" y="4783485"/>
            <a:ext cx="5788925" cy="2539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1">
                <a:lumMod val="9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Asymptotic cost for 2D vs 1D filtering? Let image be </a:t>
            </a:r>
            <a:r>
              <a:rPr lang="en-US" sz="1050" dirty="0" err="1"/>
              <a:t>PxP</a:t>
            </a:r>
            <a:r>
              <a:rPr lang="en-US" sz="1050" dirty="0"/>
              <a:t>, filter be </a:t>
            </a:r>
            <a:r>
              <a:rPr lang="en-US" sz="1050" dirty="0" err="1"/>
              <a:t>NxN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1321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25" grpId="0" animBg="1"/>
      <p:bldP spid="1037329" grpId="0"/>
      <p:bldP spid="1037330" grpId="0"/>
      <p:bldP spid="1037331" grpId="0"/>
      <p:bldP spid="1037332" grpId="0" animBg="1"/>
      <p:bldP spid="2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5606" r="15897" b="5316"/>
          <a:stretch>
            <a:fillRect/>
          </a:stretch>
        </p:blipFill>
        <p:spPr bwMode="auto">
          <a:xfrm>
            <a:off x="1314450" y="1099009"/>
            <a:ext cx="6515100" cy="368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Box 4"/>
          <p:cNvSpPr txBox="1">
            <a:spLocks noChangeArrowheads="1"/>
          </p:cNvSpPr>
          <p:nvPr/>
        </p:nvSpPr>
        <p:spPr bwMode="auto">
          <a:xfrm>
            <a:off x="3543300" y="4889898"/>
            <a:ext cx="571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>
                <a:latin typeface="Calibri"/>
                <a:ea typeface="+mn-ea"/>
                <a:cs typeface="+mn-cs"/>
              </a:rPr>
              <a:t>Aude Oliva &amp; Antonio Torralba &amp; Philippe G Schyns, SIGGRAPH 2006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557903-3383-4844-A0AF-8057CA3A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CB5994-BF80-8AC7-9BD0-A7D1FA7C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Hybrid Images</a:t>
            </a:r>
          </a:p>
        </p:txBody>
      </p:sp>
    </p:spTree>
    <p:extLst>
      <p:ext uri="{BB962C8B-B14F-4D97-AF65-F5344CB8AC3E}">
        <p14:creationId xmlns:p14="http://schemas.microsoft.com/office/powerpoint/2010/main" val="19689432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Content Placeholder 2"/>
          <p:cNvSpPr>
            <a:spLocks noGrp="1"/>
          </p:cNvSpPr>
          <p:nvPr>
            <p:ph idx="1"/>
          </p:nvPr>
        </p:nvSpPr>
        <p:spPr>
          <a:xfrm>
            <a:off x="3657600" y="909385"/>
            <a:ext cx="4343400" cy="685800"/>
          </a:xfrm>
        </p:spPr>
        <p:txBody>
          <a:bodyPr>
            <a:normAutofit lnSpcReduction="10000"/>
          </a:bodyPr>
          <a:lstStyle/>
          <a:p>
            <a:pPr algn="ctr">
              <a:buFont typeface="Arial" pitchFamily="34" charset="0"/>
              <a:buNone/>
            </a:pPr>
            <a:r>
              <a:rPr lang="en-US"/>
              <a:t>	A. Oliva, A. Torralba, P.G. Schyns, </a:t>
            </a:r>
            <a:br>
              <a:rPr lang="en-US"/>
            </a:br>
            <a:r>
              <a:rPr lang="en-US">
                <a:hlinkClick r:id="rId5"/>
              </a:rPr>
              <a:t>“Hybrid Images,”</a:t>
            </a:r>
            <a:r>
              <a:rPr lang="en-US"/>
              <a:t> SIGGRAPH 2006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0150" y="1748776"/>
            <a:ext cx="6743700" cy="220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2114550" y="1023685"/>
            <a:ext cx="147989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500">
                <a:latin typeface="Arial" pitchFamily="34" charset="0"/>
                <a:ea typeface="+mn-ea"/>
                <a:cs typeface="+mn-cs"/>
              </a:rPr>
              <a:t>Gaussian Filter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571751" y="1595186"/>
            <a:ext cx="571500" cy="238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2600921" y="4080615"/>
            <a:ext cx="514350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4" name="TextBox 11"/>
          <p:cNvSpPr txBox="1">
            <a:spLocks noChangeArrowheads="1"/>
          </p:cNvSpPr>
          <p:nvPr/>
        </p:nvSpPr>
        <p:spPr bwMode="auto">
          <a:xfrm>
            <a:off x="1908810" y="4338385"/>
            <a:ext cx="149271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500" dirty="0">
                <a:latin typeface="Arial" pitchFamily="34" charset="0"/>
                <a:ea typeface="+mn-ea"/>
                <a:cs typeface="+mn-cs"/>
              </a:rPr>
              <a:t>Laplacian Filter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500" dirty="0">
                <a:latin typeface="Arial" pitchFamily="34" charset="0"/>
                <a:ea typeface="+mn-ea"/>
                <a:cs typeface="+mn-cs"/>
              </a:rPr>
              <a:t>(sharpening)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461646" y="3938335"/>
            <a:ext cx="3898059" cy="1220858"/>
            <a:chOff x="-9" y="1161"/>
            <a:chExt cx="7304" cy="3385"/>
          </a:xfrm>
        </p:grpSpPr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" imgW="4133333" imgH="2905531" progId="">
                    <p:embed/>
                  </p:oleObj>
                </mc:Choice>
                <mc:Fallback>
                  <p:oleObj name="Photo Editor Photo" r:id="rId7" imgW="4133333" imgH="2905531" progId="">
                    <p:embed/>
                    <p:pic>
                      <p:nvPicPr>
                        <p:cNvPr id="307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6" name="Text Box 6"/>
            <p:cNvSpPr txBox="1">
              <a:spLocks noChangeArrowheads="1"/>
            </p:cNvSpPr>
            <p:nvPr/>
          </p:nvSpPr>
          <p:spPr bwMode="auto">
            <a:xfrm>
              <a:off x="2151" y="3714"/>
              <a:ext cx="1716" cy="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>
                  <a:latin typeface="Arial" pitchFamily="34" charset="0"/>
                  <a:ea typeface="+mn-ea"/>
                  <a:cs typeface="+mn-cs"/>
                </a:rPr>
                <a:t>Gaussian</a:t>
              </a:r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-9" y="1161"/>
              <a:ext cx="2076" cy="3280"/>
              <a:chOff x="1911" y="576"/>
              <a:chExt cx="2076" cy="3280"/>
            </a:xfrm>
          </p:grpSpPr>
          <p:sp>
            <p:nvSpPr>
              <p:cNvPr id="3092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5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6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7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8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Text Box 14"/>
              <p:cNvSpPr txBox="1">
                <a:spLocks noChangeArrowheads="1"/>
              </p:cNvSpPr>
              <p:nvPr/>
            </p:nvSpPr>
            <p:spPr bwMode="auto">
              <a:xfrm>
                <a:off x="1911" y="3024"/>
                <a:ext cx="2076" cy="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350">
                    <a:latin typeface="Arial" pitchFamily="34" charset="0"/>
                    <a:ea typeface="+mn-ea"/>
                    <a:cs typeface="+mn-cs"/>
                  </a:rPr>
                  <a:t>unit impulse</a:t>
                </a:r>
              </a:p>
            </p:txBody>
          </p:sp>
        </p:grpSp>
        <p:pic>
          <p:nvPicPr>
            <p:cNvPr id="3088" name="Picture 15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9" name="Picture 20" descr="log"/>
            <p:cNvPicPr>
              <a:picLocks noChangeAspect="1" noChangeArrowheads="1"/>
            </p:cNvPicPr>
            <p:nvPr/>
          </p:nvPicPr>
          <p:blipFill>
            <a:blip r:embed="rId10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Picture 1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1" name="Text Box 5"/>
            <p:cNvSpPr txBox="1">
              <a:spLocks noChangeArrowheads="1"/>
            </p:cNvSpPr>
            <p:nvPr/>
          </p:nvSpPr>
          <p:spPr bwMode="auto">
            <a:xfrm>
              <a:off x="3741" y="3697"/>
              <a:ext cx="3554" cy="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>
                  <a:latin typeface="Arial" pitchFamily="34" charset="0"/>
                  <a:ea typeface="+mn-ea"/>
                  <a:cs typeface="+mn-cs"/>
                </a:rPr>
                <a:t>Laplacian of Gaussian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546747" y="1880936"/>
            <a:ext cx="647700" cy="188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60088"/>
              </p:ext>
            </p:extLst>
          </p:nvPr>
        </p:nvGraphicFramePr>
        <p:xfrm>
          <a:off x="2574131" y="2177402"/>
          <a:ext cx="625079" cy="2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2" imgW="4133333" imgH="2905531" progId="">
                  <p:embed/>
                </p:oleObj>
              </mc:Choice>
              <mc:Fallback>
                <p:oleObj name="Photo Editor Photo" r:id="rId12" imgW="4133333" imgH="2905531" progId="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4131" y="2177402"/>
                        <a:ext cx="625079" cy="2964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" name="Picture 20" descr="lo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>
            <a:off x="2546747" y="3176335"/>
            <a:ext cx="627459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58489" y="2344370"/>
            <a:ext cx="828005" cy="0"/>
            <a:chOff x="1753984" y="2751513"/>
            <a:chExt cx="1104007" cy="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75398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262523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442307" y="3481135"/>
            <a:ext cx="828005" cy="0"/>
            <a:chOff x="1753984" y="2751513"/>
            <a:chExt cx="1104007" cy="0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175398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62523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53042"/>
          <a:stretch/>
        </p:blipFill>
        <p:spPr bwMode="auto">
          <a:xfrm>
            <a:off x="4770122" y="1752022"/>
            <a:ext cx="3173728" cy="221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3991E-449B-4680-995F-6D40EFF7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22ED109-E234-196B-174C-62522277C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Application: Hybrid Images</a:t>
            </a:r>
          </a:p>
        </p:txBody>
      </p:sp>
    </p:spTree>
    <p:extLst>
      <p:ext uri="{BB962C8B-B14F-4D97-AF65-F5344CB8AC3E}">
        <p14:creationId xmlns:p14="http://schemas.microsoft.com/office/powerpoint/2010/main" val="9231475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4441" r="16409" b="6117"/>
          <a:stretch>
            <a:fillRect/>
          </a:stretch>
        </p:blipFill>
        <p:spPr bwMode="auto">
          <a:xfrm>
            <a:off x="1304925" y="1092160"/>
            <a:ext cx="6515100" cy="374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TextBox 5"/>
          <p:cNvSpPr txBox="1">
            <a:spLocks noChangeArrowheads="1"/>
          </p:cNvSpPr>
          <p:nvPr/>
        </p:nvSpPr>
        <p:spPr bwMode="auto">
          <a:xfrm>
            <a:off x="3543300" y="4889898"/>
            <a:ext cx="571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>
                <a:latin typeface="Calibri"/>
                <a:ea typeface="+mn-ea"/>
                <a:cs typeface="+mn-cs"/>
              </a:rPr>
              <a:t>Aude Oliva &amp; Antonio Torralba &amp; Philippe G Schyns, SIGGRAPH 2006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182C04-AEE0-406E-9544-12B8B873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C73C225-F95F-013F-5C0B-318AB994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Application: Hybrid Images</a:t>
            </a:r>
          </a:p>
        </p:txBody>
      </p:sp>
    </p:spTree>
    <p:extLst>
      <p:ext uri="{BB962C8B-B14F-4D97-AF65-F5344CB8AC3E}">
        <p14:creationId xmlns:p14="http://schemas.microsoft.com/office/powerpoint/2010/main" val="5196452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16850" r="16409" b="5316"/>
          <a:stretch>
            <a:fillRect/>
          </a:stretch>
        </p:blipFill>
        <p:spPr bwMode="auto">
          <a:xfrm>
            <a:off x="2216394" y="1065058"/>
            <a:ext cx="4711211" cy="354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TextBox 4"/>
          <p:cNvSpPr txBox="1">
            <a:spLocks noChangeArrowheads="1"/>
          </p:cNvSpPr>
          <p:nvPr/>
        </p:nvSpPr>
        <p:spPr bwMode="auto">
          <a:xfrm>
            <a:off x="3543300" y="4889898"/>
            <a:ext cx="571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>
                <a:latin typeface="Calibri"/>
                <a:ea typeface="+mn-ea"/>
                <a:cs typeface="+mn-cs"/>
              </a:rPr>
              <a:t>Aude Oliva &amp; Antonio Torralba &amp; Philippe G Schyns, SIGGRAPH 2006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B9F9AC-5AB1-48DC-BB2B-089BAE0E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6919EBC-EDA7-2C10-F4B0-A08EF764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Application: Hybrid Images</a:t>
            </a:r>
          </a:p>
        </p:txBody>
      </p:sp>
    </p:spTree>
    <p:extLst>
      <p:ext uri="{BB962C8B-B14F-4D97-AF65-F5344CB8AC3E}">
        <p14:creationId xmlns:p14="http://schemas.microsoft.com/office/powerpoint/2010/main" val="30285140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next two lectures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053" y="1200150"/>
            <a:ext cx="8285747" cy="3782616"/>
          </a:xfrm>
        </p:spPr>
        <p:txBody>
          <a:bodyPr>
            <a:normAutofit/>
          </a:bodyPr>
          <a:lstStyle/>
          <a:p>
            <a:r>
              <a:rPr lang="en-US" dirty="0"/>
              <a:t>Filters: math and properties</a:t>
            </a:r>
          </a:p>
          <a:p>
            <a:r>
              <a:rPr lang="en-US" dirty="0"/>
              <a:t>Types of filters</a:t>
            </a:r>
          </a:p>
          <a:p>
            <a:pPr lvl="1"/>
            <a:r>
              <a:rPr lang="en-US" dirty="0"/>
              <a:t>Linear</a:t>
            </a:r>
          </a:p>
          <a:p>
            <a:pPr lvl="2"/>
            <a:r>
              <a:rPr lang="en-US" dirty="0"/>
              <a:t>Smoothing</a:t>
            </a:r>
          </a:p>
          <a:p>
            <a:pPr lvl="2"/>
            <a:r>
              <a:rPr lang="en-US" dirty="0"/>
              <a:t>Other</a:t>
            </a:r>
          </a:p>
          <a:p>
            <a:pPr lvl="1"/>
            <a:r>
              <a:rPr lang="en-US" dirty="0"/>
              <a:t>Non-linear</a:t>
            </a:r>
          </a:p>
          <a:p>
            <a:pPr lvl="2"/>
            <a:r>
              <a:rPr lang="en-US" dirty="0"/>
              <a:t>Median </a:t>
            </a:r>
          </a:p>
          <a:p>
            <a:r>
              <a:rPr lang="en-US" dirty="0"/>
              <a:t>Applications </a:t>
            </a:r>
          </a:p>
          <a:p>
            <a:pPr lvl="1"/>
            <a:r>
              <a:rPr lang="en-US" dirty="0"/>
              <a:t>Texture representation with filters</a:t>
            </a:r>
          </a:p>
          <a:p>
            <a:pPr lvl="1"/>
            <a:r>
              <a:rPr lang="en-US" dirty="0"/>
              <a:t>Anti-aliasing for image subsampling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61651" y="3574184"/>
            <a:ext cx="3473992" cy="31313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65A8B-F439-4AE6-877C-FDEA315E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747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Texture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1771650" y="1257300"/>
            <a:ext cx="5592366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1875693" y="3943350"/>
            <a:ext cx="57824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eaLnBrk="0" hangingPunct="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Due to: </a:t>
            </a:r>
          </a:p>
          <a:p>
            <a:pPr defTabSz="685800" eaLnBrk="0" hangingPunct="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Patterns, marks, etches, blobs, holes, relief, 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312B04-ABB2-44EC-BB7D-5CBEEF23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546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sz="3150" dirty="0"/>
              <a:t>Regular (top), random (bottom) patterns</a:t>
            </a:r>
          </a:p>
        </p:txBody>
      </p:sp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066801"/>
            <a:ext cx="1885950" cy="18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4" cstate="print"/>
          <a:srcRect l="6250" t="7858" r="6667" b="8383"/>
          <a:stretch>
            <a:fillRect/>
          </a:stretch>
        </p:blipFill>
        <p:spPr bwMode="auto">
          <a:xfrm>
            <a:off x="3543300" y="1066800"/>
            <a:ext cx="2114550" cy="1828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8068" name="Picture 2" descr="http://www.ux.uis.no/~tranden/brodatz/D10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8810" y="1066800"/>
            <a:ext cx="18383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25F7C86-95D4-4CFC-ADBD-290186E6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0700" t="27486" r="36833" b="52623"/>
          <a:stretch>
            <a:fillRect/>
          </a:stretch>
        </p:blipFill>
        <p:spPr bwMode="auto">
          <a:xfrm>
            <a:off x="4572000" y="3033195"/>
            <a:ext cx="1657350" cy="173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118A92-AA7F-4579-BA32-3972B90DF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35968" t="27486" r="50999" b="52623"/>
          <a:stretch>
            <a:fillRect/>
          </a:stretch>
        </p:blipFill>
        <p:spPr bwMode="auto">
          <a:xfrm>
            <a:off x="2857500" y="3042125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3D47995F-72E5-44B2-BC93-0436206CBB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14450" y="3127850"/>
          <a:ext cx="154305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7" imgW="2438400" imgH="2438400" progId="">
                  <p:embed/>
                </p:oleObj>
              </mc:Choice>
              <mc:Fallback>
                <p:oleObj name="PhotoSuite Image" r:id="rId7" imgW="2438400" imgH="243840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3D47995F-72E5-44B2-BC93-0436206CBB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3127850"/>
                        <a:ext cx="1543050" cy="15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258F523-8559-42C5-AC62-013469FEF9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2210" y="3127850"/>
          <a:ext cx="160020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9" imgW="1219200" imgH="1219200" progId="">
                  <p:embed/>
                </p:oleObj>
              </mc:Choice>
              <mc:Fallback>
                <p:oleObj name="PhotoSuite Image" r:id="rId9" imgW="1219200" imgH="121920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258F523-8559-42C5-AC62-013469FEF9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2210" y="3127850"/>
                        <a:ext cx="1600200" cy="15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4780-A1CD-40CD-BBFB-537F7A6A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57135" y="19972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591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43000"/>
            <a:ext cx="8229599" cy="3394472"/>
          </a:xfrm>
        </p:spPr>
        <p:txBody>
          <a:bodyPr>
            <a:normAutofit/>
          </a:bodyPr>
          <a:lstStyle/>
          <a:p>
            <a:r>
              <a:rPr lang="en-US" sz="2100" dirty="0"/>
              <a:t>Important for how we perceive objects </a:t>
            </a:r>
          </a:p>
          <a:p>
            <a:pPr marL="131445" indent="0">
              <a:buNone/>
            </a:pPr>
            <a:endParaRPr lang="en-US" sz="2100" dirty="0"/>
          </a:p>
          <a:p>
            <a:r>
              <a:rPr lang="en-US" sz="2100" dirty="0"/>
              <a:t>Can be an important appearance cue that allows us to distinguish objects, especially if shape is similar across objects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Adapted from 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828FB2-7E8F-4CD3-963A-90D187DE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A5283B-0FC3-0105-8CB8-A49B3CB6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/>
              <a:t>analyze texture?</a:t>
            </a:r>
          </a:p>
        </p:txBody>
      </p:sp>
    </p:spTree>
    <p:extLst>
      <p:ext uri="{BB962C8B-B14F-4D97-AF65-F5344CB8AC3E}">
        <p14:creationId xmlns:p14="http://schemas.microsoft.com/office/powerpoint/2010/main" val="10707518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4" descr="http://animals.nationalgeographic.com/staticfiles/NGS/Shared/StaticFiles/animals/images/primary/przewalskis-h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7254" y="2970119"/>
            <a:ext cx="2893307" cy="199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6" descr="http://animals.nationalgeographic.com/staticfiles/NGS/Shared/StaticFiles/animals/images/primary/cheetah-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0493" y="883920"/>
            <a:ext cx="2893307" cy="199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8" descr="http://www.indianwildlife.org/jungles%20of%20india/leopard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0492" y="2982431"/>
            <a:ext cx="2917931" cy="196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10" descr="http://animals.nationalgeographic.com/staticfiles/NGS/Shared/StaticFiles/animals/images/primary/zebra-he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7255" y="883920"/>
            <a:ext cx="2893307" cy="199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9" name="TextBox 6"/>
          <p:cNvSpPr txBox="1">
            <a:spLocks noChangeArrowheads="1"/>
          </p:cNvSpPr>
          <p:nvPr/>
        </p:nvSpPr>
        <p:spPr bwMode="auto">
          <a:xfrm>
            <a:off x="3429000" y="4972050"/>
            <a:ext cx="4800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>
                <a:latin typeface="Arial" charset="0"/>
                <a:ea typeface="+mn-ea"/>
                <a:cs typeface="+mn-cs"/>
              </a:rPr>
              <a:t>http://animals.nationalgeographic.com/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4964654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509A9-94DD-41A0-8241-23894390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/>
          </a:bodyPr>
          <a:lstStyle/>
          <a:p>
            <a:r>
              <a:rPr lang="en-US" dirty="0"/>
              <a:t>Same shape, different texture/object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34AAE5-3639-47DA-AE96-15E627661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1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attempt at a solution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Let’s replace each pixel with an </a:t>
            </a:r>
            <a:r>
              <a:rPr lang="en-US" dirty="0">
                <a:solidFill>
                  <a:schemeClr val="bg2"/>
                </a:solidFill>
              </a:rPr>
              <a:t>average of all the values in its neighborhood</a:t>
            </a:r>
          </a:p>
          <a:p>
            <a:pPr>
              <a:buFontTx/>
              <a:buChar char="•"/>
            </a:pPr>
            <a:r>
              <a:rPr lang="en-US" dirty="0"/>
              <a:t>Moving average in 1D:</a:t>
            </a:r>
          </a:p>
        </p:txBody>
      </p:sp>
      <p:pic>
        <p:nvPicPr>
          <p:cNvPr id="84996" name="Picture 4" descr="smoothing-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8951" y="2571747"/>
            <a:ext cx="2918222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3" name="Picture 5" descr="smoothing-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8951" y="2571747"/>
            <a:ext cx="2918222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4" name="Picture 6" descr="smoothing-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8951" y="2571747"/>
            <a:ext cx="2918222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5" name="Picture 7" descr="smoothing-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8951" y="2571747"/>
            <a:ext cx="2918222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6" name="Picture 8" descr="smoothing-d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28951" y="2571747"/>
            <a:ext cx="2918222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6515100" y="4914900"/>
            <a:ext cx="156966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Marschner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E786D8-9F5B-486C-8A13-8815CFFE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http://www.math.toronto.edu/~drorbn/Gallery/Symmetry/Tilings/2S22/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1160" y="998422"/>
            <a:ext cx="2544128" cy="190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0" name="Picture 4" descr="http://www.mydigitalphoto.info/textures/Concrete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5189" y="3021055"/>
            <a:ext cx="2563911" cy="190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6" descr="http://static.flickr.com/78/223607064_8050bdb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4901" y="2991961"/>
            <a:ext cx="2563910" cy="192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10" descr="http://blender-archi.tuxfamily.org/images/Stone_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9087" y="998422"/>
            <a:ext cx="2669724" cy="187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8" descr="http://almiskeenah.blogsome.com/images/walllo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62110" y="2067392"/>
            <a:ext cx="2544127" cy="190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70BAE-63A2-4D91-A9E8-3EF457C0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object, different texture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135636-7DD0-40DB-9144-6427C97D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904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6304547" cy="339447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Textures are made up of repeated local patterns, so:</a:t>
            </a:r>
          </a:p>
          <a:p>
            <a:pPr lvl="1" eaLnBrk="1" hangingPunct="1"/>
            <a:endParaRPr lang="en-US" dirty="0"/>
          </a:p>
          <a:p>
            <a:pPr lvl="1" eaLnBrk="1" hangingPunct="1"/>
            <a:r>
              <a:rPr lang="en-US" dirty="0"/>
              <a:t>Find the patterns</a:t>
            </a:r>
          </a:p>
          <a:p>
            <a:pPr lvl="2" eaLnBrk="1" hangingPunct="1"/>
            <a:r>
              <a:rPr lang="en-US" dirty="0"/>
              <a:t>Use filters that look like patterns (spots, bars, raw patches…)</a:t>
            </a:r>
          </a:p>
          <a:p>
            <a:pPr lvl="2" eaLnBrk="1" hangingPunct="1"/>
            <a:r>
              <a:rPr lang="en-US" dirty="0"/>
              <a:t>Consider magnitude of response</a:t>
            </a:r>
          </a:p>
          <a:p>
            <a:pPr marL="1040131" lvl="2" indent="0" eaLnBrk="1" hangingPunct="1">
              <a:buNone/>
            </a:pPr>
            <a:endParaRPr lang="en-US" dirty="0"/>
          </a:p>
          <a:p>
            <a:pPr lvl="1" eaLnBrk="1" hangingPunct="1"/>
            <a:r>
              <a:rPr lang="en-US" dirty="0"/>
              <a:t>Describe their statistics within each local window</a:t>
            </a:r>
          </a:p>
          <a:p>
            <a:pPr lvl="2" eaLnBrk="1" hangingPunct="1"/>
            <a:r>
              <a:rPr lang="en-US" dirty="0"/>
              <a:t>E.g. mean, standard deviation, histogram</a:t>
            </a:r>
          </a:p>
          <a:p>
            <a:pPr marL="685800" lvl="2" indent="0">
              <a:buNone/>
            </a:pPr>
            <a:endParaRPr lang="en-US" dirty="0"/>
          </a:p>
          <a:p>
            <a:pPr lvl="2" eaLnBrk="1" hangingPunct="1"/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722814-69D8-4FEE-81E5-ACC2576EB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3EB36A-31F3-F69D-B3A2-CCACAC8F2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/>
              <a:t>Texture Representation</a:t>
            </a:r>
          </a:p>
        </p:txBody>
      </p:sp>
      <p:pic>
        <p:nvPicPr>
          <p:cNvPr id="18434" name="Picture 2" descr="Material ">
            <a:extLst>
              <a:ext uri="{FF2B5EF4-FFF2-40B4-BE49-F238E27FC236}">
                <a16:creationId xmlns:a16="http://schemas.microsoft.com/office/drawing/2014/main" id="{38E95165-37C6-4552-57C5-C21749715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630613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4966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0D83A-65E7-451F-A313-F5C3E0D6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 filter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03D893-8E42-4E03-A810-31D1780AB104}"/>
              </a:ext>
            </a:extLst>
          </p:cNvPr>
          <p:cNvGrpSpPr/>
          <p:nvPr/>
        </p:nvGrpSpPr>
        <p:grpSpPr>
          <a:xfrm>
            <a:off x="2943225" y="1292373"/>
            <a:ext cx="3257551" cy="2798278"/>
            <a:chOff x="2400299" y="1049399"/>
            <a:chExt cx="4343401" cy="37310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2E9955-ECC0-43A3-BF6F-8C5627712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193" t="22636" r="32307" b="39738"/>
            <a:stretch/>
          </p:blipFill>
          <p:spPr>
            <a:xfrm>
              <a:off x="2400299" y="1049399"/>
              <a:ext cx="4343401" cy="193430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17043B-0A82-4243-A7BB-C8DAC8EA4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30" t="61911" r="60417" b="8612"/>
            <a:stretch/>
          </p:blipFill>
          <p:spPr>
            <a:xfrm>
              <a:off x="2829270" y="3265046"/>
              <a:ext cx="1175239" cy="15153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EB0665-FD16-42AE-9A00-74203348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634" t="61911" r="37500" b="8612"/>
            <a:stretch/>
          </p:blipFill>
          <p:spPr>
            <a:xfrm>
              <a:off x="4946987" y="3260432"/>
              <a:ext cx="1267920" cy="151539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3258766-1AAA-4891-88C2-0D9B998F7BE5}"/>
              </a:ext>
            </a:extLst>
          </p:cNvPr>
          <p:cNvSpPr txBox="1"/>
          <p:nvPr/>
        </p:nvSpPr>
        <p:spPr>
          <a:xfrm>
            <a:off x="1143000" y="4933043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Figures from Noah Snavely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95896-7D83-4740-A0F5-4B201FF8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654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1143000" y="1491852"/>
            <a:ext cx="17859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31285" r="50668" b="47906"/>
          <a:stretch>
            <a:fillRect/>
          </a:stretch>
        </p:blipFill>
        <p:spPr bwMode="auto">
          <a:xfrm>
            <a:off x="3586162" y="971549"/>
            <a:ext cx="164306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Box 16"/>
          <p:cNvSpPr txBox="1">
            <a:spLocks noChangeArrowheads="1"/>
          </p:cNvSpPr>
          <p:nvPr/>
        </p:nvSpPr>
        <p:spPr bwMode="auto">
          <a:xfrm>
            <a:off x="1121569" y="3737371"/>
            <a:ext cx="192286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original image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6322" y="1875234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6322" y="3217068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928938" y="1930003"/>
            <a:ext cx="602456" cy="74056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928938" y="2670571"/>
            <a:ext cx="602456" cy="95726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959766" y="4819337"/>
            <a:ext cx="282334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51515" r="50668" b="28004"/>
          <a:stretch>
            <a:fillRect/>
          </a:stretch>
        </p:blipFill>
        <p:spPr bwMode="auto">
          <a:xfrm>
            <a:off x="3586162" y="2888456"/>
            <a:ext cx="1643063" cy="194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695700" y="1053703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695700" y="2970609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935266" y="4577953"/>
            <a:ext cx="211993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033173"/>
              </p:ext>
            </p:extLst>
          </p:nvPr>
        </p:nvGraphicFramePr>
        <p:xfrm>
          <a:off x="5530454" y="1601390"/>
          <a:ext cx="2272935" cy="216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#1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    10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 rot="5400000">
            <a:off x="6157913" y="4188997"/>
            <a:ext cx="123229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25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503069" y="1574006"/>
            <a:ext cx="2300288" cy="224551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rot="5400000">
            <a:off x="5119687" y="2724149"/>
            <a:ext cx="230147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>
            <a:off x="5913239" y="2723554"/>
            <a:ext cx="2300288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TextBox 20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9C5F0B-6BA0-455C-A288-0EF012F8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0F57AB-1F29-856C-EA35-910AB0D5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84342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0" grpId="0"/>
      <p:bldP spid="34" grpId="0"/>
      <p:bldP spid="3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1143000" y="1475810"/>
            <a:ext cx="17859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31285" r="50668" b="47906"/>
          <a:stretch>
            <a:fillRect/>
          </a:stretch>
        </p:blipFill>
        <p:spPr bwMode="auto">
          <a:xfrm>
            <a:off x="3586162" y="955507"/>
            <a:ext cx="164306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TextBox 16"/>
          <p:cNvSpPr txBox="1">
            <a:spLocks noChangeArrowheads="1"/>
          </p:cNvSpPr>
          <p:nvPr/>
        </p:nvSpPr>
        <p:spPr bwMode="auto">
          <a:xfrm>
            <a:off x="1121569" y="3721329"/>
            <a:ext cx="192286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original image</a:t>
            </a:r>
          </a:p>
        </p:txBody>
      </p:sp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6322" y="1859192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6322" y="3201026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1479" name="Straight Arrow Connector 21"/>
          <p:cNvCxnSpPr>
            <a:cxnSpLocks noChangeShapeType="1"/>
          </p:cNvCxnSpPr>
          <p:nvPr/>
        </p:nvCxnSpPr>
        <p:spPr bwMode="auto">
          <a:xfrm flipV="1">
            <a:off x="2928938" y="1913961"/>
            <a:ext cx="602456" cy="74056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1480" name="Straight Arrow Connector 23"/>
          <p:cNvCxnSpPr>
            <a:cxnSpLocks noChangeShapeType="1"/>
          </p:cNvCxnSpPr>
          <p:nvPr/>
        </p:nvCxnSpPr>
        <p:spPr bwMode="auto">
          <a:xfrm>
            <a:off x="2928938" y="2654529"/>
            <a:ext cx="602456" cy="95726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1481" name="TextBox 24"/>
          <p:cNvSpPr txBox="1">
            <a:spLocks noChangeArrowheads="1"/>
          </p:cNvSpPr>
          <p:nvPr/>
        </p:nvSpPr>
        <p:spPr bwMode="auto">
          <a:xfrm>
            <a:off x="3088103" y="4795274"/>
            <a:ext cx="278324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pic>
        <p:nvPicPr>
          <p:cNvPr id="361482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51515" r="50668" b="28004"/>
          <a:stretch>
            <a:fillRect/>
          </a:stretch>
        </p:blipFill>
        <p:spPr bwMode="auto">
          <a:xfrm>
            <a:off x="3586162" y="2872414"/>
            <a:ext cx="1643063" cy="194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3" name="Rectangle 26"/>
          <p:cNvSpPr>
            <a:spLocks noChangeArrowheads="1"/>
          </p:cNvSpPr>
          <p:nvPr/>
        </p:nvSpPr>
        <p:spPr bwMode="auto">
          <a:xfrm>
            <a:off x="3860006" y="1284120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1484" name="Rectangle 27"/>
          <p:cNvSpPr>
            <a:spLocks noChangeArrowheads="1"/>
          </p:cNvSpPr>
          <p:nvPr/>
        </p:nvSpPr>
        <p:spPr bwMode="auto">
          <a:xfrm>
            <a:off x="3860006" y="3201026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1485" name="TextBox 29"/>
          <p:cNvSpPr txBox="1">
            <a:spLocks noChangeArrowheads="1"/>
          </p:cNvSpPr>
          <p:nvPr/>
        </p:nvSpPr>
        <p:spPr bwMode="auto">
          <a:xfrm>
            <a:off x="5935266" y="4561911"/>
            <a:ext cx="205977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36221"/>
              </p:ext>
            </p:extLst>
          </p:nvPr>
        </p:nvGraphicFramePr>
        <p:xfrm>
          <a:off x="5530454" y="1585348"/>
          <a:ext cx="2272935" cy="216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#1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    10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1512" name="TextBox 33"/>
          <p:cNvSpPr txBox="1">
            <a:spLocks noChangeArrowheads="1"/>
          </p:cNvSpPr>
          <p:nvPr/>
        </p:nvSpPr>
        <p:spPr bwMode="auto">
          <a:xfrm rot="5400000">
            <a:off x="6157913" y="4172955"/>
            <a:ext cx="123229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25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1513" name="Rectangle 34"/>
          <p:cNvSpPr>
            <a:spLocks noChangeArrowheads="1"/>
          </p:cNvSpPr>
          <p:nvPr/>
        </p:nvSpPr>
        <p:spPr bwMode="auto">
          <a:xfrm>
            <a:off x="5503069" y="1557964"/>
            <a:ext cx="2300288" cy="224551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361514" name="Straight Connector 36"/>
          <p:cNvCxnSpPr>
            <a:cxnSpLocks noChangeShapeType="1"/>
          </p:cNvCxnSpPr>
          <p:nvPr/>
        </p:nvCxnSpPr>
        <p:spPr bwMode="auto">
          <a:xfrm rot="5400000">
            <a:off x="5119687" y="2708107"/>
            <a:ext cx="230147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515" name="Straight Connector 37"/>
          <p:cNvCxnSpPr>
            <a:cxnSpLocks noChangeShapeType="1"/>
          </p:cNvCxnSpPr>
          <p:nvPr/>
        </p:nvCxnSpPr>
        <p:spPr bwMode="auto">
          <a:xfrm rot="5400000">
            <a:off x="5913239" y="2707512"/>
            <a:ext cx="2300288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" name="TextBox 19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067650-B9A2-439A-B8B0-2E358004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E09D277-641A-2834-07AA-9773611C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790881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1143000" y="1499873"/>
            <a:ext cx="17859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31285" r="50668" b="47906"/>
          <a:stretch>
            <a:fillRect/>
          </a:stretch>
        </p:blipFill>
        <p:spPr bwMode="auto">
          <a:xfrm>
            <a:off x="3586162" y="979570"/>
            <a:ext cx="164306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1121569" y="3745392"/>
            <a:ext cx="192286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6322" y="1883255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6322" y="3225089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928938" y="1938024"/>
            <a:ext cx="602456" cy="74056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928938" y="2678592"/>
            <a:ext cx="602456" cy="95726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047997" y="4819337"/>
            <a:ext cx="282334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51515" r="50668" b="28004"/>
          <a:stretch>
            <a:fillRect/>
          </a:stretch>
        </p:blipFill>
        <p:spPr bwMode="auto">
          <a:xfrm>
            <a:off x="3586162" y="2896477"/>
            <a:ext cx="1643063" cy="194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98156" y="1472489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98156" y="3389395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5935266" y="4585974"/>
            <a:ext cx="206454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409217"/>
              </p:ext>
            </p:extLst>
          </p:nvPr>
        </p:nvGraphicFramePr>
        <p:xfrm>
          <a:off x="5530454" y="1609411"/>
          <a:ext cx="2272935" cy="216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#1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    10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       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157913" y="4197018"/>
            <a:ext cx="123229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25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503069" y="1582027"/>
            <a:ext cx="2300288" cy="224551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119687" y="2732170"/>
            <a:ext cx="230147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5913239" y="2731575"/>
            <a:ext cx="2300288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832152" y="3850971"/>
            <a:ext cx="22502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DB0803-3F7A-4284-8DF5-ADC012997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23AAAF3-AA3F-4849-7187-394FDA7FC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15465684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TextBox 29"/>
          <p:cNvSpPr txBox="1">
            <a:spLocks noChangeArrowheads="1"/>
          </p:cNvSpPr>
          <p:nvPr/>
        </p:nvSpPr>
        <p:spPr bwMode="auto">
          <a:xfrm>
            <a:off x="5935266" y="4425554"/>
            <a:ext cx="192285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530454" y="1448991"/>
          <a:ext cx="2272935" cy="216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#1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    10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       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7646" name="TextBox 33"/>
          <p:cNvSpPr txBox="1">
            <a:spLocks noChangeArrowheads="1"/>
          </p:cNvSpPr>
          <p:nvPr/>
        </p:nvSpPr>
        <p:spPr bwMode="auto">
          <a:xfrm rot="5400000">
            <a:off x="6157913" y="4036598"/>
            <a:ext cx="123229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25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7647" name="Rectangle 34"/>
          <p:cNvSpPr>
            <a:spLocks noChangeArrowheads="1"/>
          </p:cNvSpPr>
          <p:nvPr/>
        </p:nvSpPr>
        <p:spPr bwMode="auto">
          <a:xfrm>
            <a:off x="5503069" y="1421607"/>
            <a:ext cx="2300288" cy="224551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367648" name="Straight Connector 36"/>
          <p:cNvCxnSpPr>
            <a:cxnSpLocks noChangeShapeType="1"/>
          </p:cNvCxnSpPr>
          <p:nvPr/>
        </p:nvCxnSpPr>
        <p:spPr bwMode="auto">
          <a:xfrm rot="5400000">
            <a:off x="5119687" y="2571750"/>
            <a:ext cx="230147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7649" name="Straight Connector 37"/>
          <p:cNvCxnSpPr>
            <a:cxnSpLocks noChangeShapeType="1"/>
          </p:cNvCxnSpPr>
          <p:nvPr/>
        </p:nvCxnSpPr>
        <p:spPr bwMode="auto">
          <a:xfrm rot="5400000">
            <a:off x="5913239" y="2571155"/>
            <a:ext cx="2300288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7650" name="TextBox 22"/>
          <p:cNvSpPr txBox="1">
            <a:spLocks noChangeArrowheads="1"/>
          </p:cNvSpPr>
          <p:nvPr/>
        </p:nvSpPr>
        <p:spPr bwMode="auto">
          <a:xfrm rot="5400000">
            <a:off x="4832152" y="3690551"/>
            <a:ext cx="22502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367651" name="Straight Arrow Connector 30"/>
          <p:cNvCxnSpPr>
            <a:cxnSpLocks noChangeShapeType="1"/>
          </p:cNvCxnSpPr>
          <p:nvPr/>
        </p:nvCxnSpPr>
        <p:spPr bwMode="auto">
          <a:xfrm>
            <a:off x="2244328" y="3471863"/>
            <a:ext cx="2327672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765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231702" y="2485431"/>
            <a:ext cx="2026444" cy="119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7653" name="TextBox 38"/>
          <p:cNvSpPr txBox="1">
            <a:spLocks noChangeArrowheads="1"/>
          </p:cNvSpPr>
          <p:nvPr/>
        </p:nvSpPr>
        <p:spPr bwMode="auto">
          <a:xfrm>
            <a:off x="2189560" y="3636169"/>
            <a:ext cx="336827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367654" name="TextBox 39"/>
          <p:cNvSpPr txBox="1">
            <a:spLocks noChangeArrowheads="1"/>
          </p:cNvSpPr>
          <p:nvPr/>
        </p:nvSpPr>
        <p:spPr bwMode="auto">
          <a:xfrm rot="-5400000">
            <a:off x="151210" y="1966295"/>
            <a:ext cx="336827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2463404" y="1476376"/>
            <a:ext cx="1779984" cy="1451372"/>
            <a:chOff x="1760499" y="1968480"/>
            <a:chExt cx="2373345" cy="1935189"/>
          </a:xfrm>
        </p:grpSpPr>
        <p:sp>
          <p:nvSpPr>
            <p:cNvPr id="367684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685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686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3860007" y="144899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942160" y="169545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3887392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2490788" y="1668067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709863" y="191452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051698" y="281821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2436019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655094" y="320159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2709863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792017" y="311943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2381251" y="323373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2545557" y="306466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2600326" y="281821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846785" y="30099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2408635" y="2872979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682479" y="169545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2463404" y="150376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4001692" y="30694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2518173" y="183237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824163" y="30099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906317" y="317420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961085" y="306466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655094" y="268128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737248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2792017" y="273605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769394" y="273605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851548" y="290036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2906317" y="279082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29F0BA-3D5A-4A7D-B852-D9F3B083B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BEDFBED-A3AD-CA6A-2BD2-06B0E53E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21001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Box 29"/>
          <p:cNvSpPr txBox="1">
            <a:spLocks noChangeArrowheads="1"/>
          </p:cNvSpPr>
          <p:nvPr/>
        </p:nvSpPr>
        <p:spPr bwMode="auto">
          <a:xfrm>
            <a:off x="5935266" y="4425554"/>
            <a:ext cx="192285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530454" y="1448991"/>
          <a:ext cx="2272935" cy="216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#1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    10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       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9693" name="TextBox 33"/>
          <p:cNvSpPr txBox="1">
            <a:spLocks noChangeArrowheads="1"/>
          </p:cNvSpPr>
          <p:nvPr/>
        </p:nvSpPr>
        <p:spPr bwMode="auto">
          <a:xfrm rot="5400000">
            <a:off x="6157913" y="4036598"/>
            <a:ext cx="123229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25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9694" name="Rectangle 34"/>
          <p:cNvSpPr>
            <a:spLocks noChangeArrowheads="1"/>
          </p:cNvSpPr>
          <p:nvPr/>
        </p:nvSpPr>
        <p:spPr bwMode="auto">
          <a:xfrm>
            <a:off x="5503069" y="1421607"/>
            <a:ext cx="2300288" cy="224551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369695" name="Straight Connector 36"/>
          <p:cNvCxnSpPr>
            <a:cxnSpLocks noChangeShapeType="1"/>
          </p:cNvCxnSpPr>
          <p:nvPr/>
        </p:nvCxnSpPr>
        <p:spPr bwMode="auto">
          <a:xfrm rot="5400000">
            <a:off x="5119687" y="2571750"/>
            <a:ext cx="230147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696" name="Straight Connector 37"/>
          <p:cNvCxnSpPr>
            <a:cxnSpLocks noChangeShapeType="1"/>
          </p:cNvCxnSpPr>
          <p:nvPr/>
        </p:nvCxnSpPr>
        <p:spPr bwMode="auto">
          <a:xfrm rot="5400000">
            <a:off x="5913239" y="2571155"/>
            <a:ext cx="2300288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9697" name="TextBox 22"/>
          <p:cNvSpPr txBox="1">
            <a:spLocks noChangeArrowheads="1"/>
          </p:cNvSpPr>
          <p:nvPr/>
        </p:nvSpPr>
        <p:spPr bwMode="auto">
          <a:xfrm rot="5400000">
            <a:off x="4832152" y="3690551"/>
            <a:ext cx="22502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369698" name="Straight Arrow Connector 30"/>
          <p:cNvCxnSpPr>
            <a:cxnSpLocks noChangeShapeType="1"/>
          </p:cNvCxnSpPr>
          <p:nvPr/>
        </p:nvCxnSpPr>
        <p:spPr bwMode="auto">
          <a:xfrm>
            <a:off x="2244328" y="3471863"/>
            <a:ext cx="2327672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969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231702" y="2485431"/>
            <a:ext cx="2026444" cy="119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9700" name="TextBox 38"/>
          <p:cNvSpPr txBox="1">
            <a:spLocks noChangeArrowheads="1"/>
          </p:cNvSpPr>
          <p:nvPr/>
        </p:nvSpPr>
        <p:spPr bwMode="auto">
          <a:xfrm>
            <a:off x="2189560" y="3636169"/>
            <a:ext cx="336827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369701" name="TextBox 39"/>
          <p:cNvSpPr txBox="1">
            <a:spLocks noChangeArrowheads="1"/>
          </p:cNvSpPr>
          <p:nvPr/>
        </p:nvSpPr>
        <p:spPr bwMode="auto">
          <a:xfrm rot="-5400000">
            <a:off x="151210" y="1966295"/>
            <a:ext cx="336827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2463404" y="1476376"/>
            <a:ext cx="1779984" cy="1451372"/>
            <a:chOff x="1760499" y="1968480"/>
            <a:chExt cx="2373345" cy="1935189"/>
          </a:xfrm>
        </p:grpSpPr>
        <p:sp>
          <p:nvSpPr>
            <p:cNvPr id="36974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74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74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9703" name="Oval 44"/>
          <p:cNvSpPr>
            <a:spLocks noChangeArrowheads="1"/>
          </p:cNvSpPr>
          <p:nvPr/>
        </p:nvSpPr>
        <p:spPr bwMode="auto">
          <a:xfrm>
            <a:off x="3860007" y="144899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04" name="Oval 45"/>
          <p:cNvSpPr>
            <a:spLocks noChangeArrowheads="1"/>
          </p:cNvSpPr>
          <p:nvPr/>
        </p:nvSpPr>
        <p:spPr bwMode="auto">
          <a:xfrm>
            <a:off x="3942160" y="169545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05" name="Oval 46"/>
          <p:cNvSpPr>
            <a:spLocks noChangeArrowheads="1"/>
          </p:cNvSpPr>
          <p:nvPr/>
        </p:nvSpPr>
        <p:spPr bwMode="auto">
          <a:xfrm>
            <a:off x="3887392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06" name="Oval 47"/>
          <p:cNvSpPr>
            <a:spLocks noChangeArrowheads="1"/>
          </p:cNvSpPr>
          <p:nvPr/>
        </p:nvSpPr>
        <p:spPr bwMode="auto">
          <a:xfrm>
            <a:off x="2490788" y="1668067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07" name="Oval 48"/>
          <p:cNvSpPr>
            <a:spLocks noChangeArrowheads="1"/>
          </p:cNvSpPr>
          <p:nvPr/>
        </p:nvSpPr>
        <p:spPr bwMode="auto">
          <a:xfrm>
            <a:off x="2709863" y="191452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08" name="Oval 49"/>
          <p:cNvSpPr>
            <a:spLocks noChangeArrowheads="1"/>
          </p:cNvSpPr>
          <p:nvPr/>
        </p:nvSpPr>
        <p:spPr bwMode="auto">
          <a:xfrm>
            <a:off x="4051698" y="281821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09" name="Oval 50"/>
          <p:cNvSpPr>
            <a:spLocks noChangeArrowheads="1"/>
          </p:cNvSpPr>
          <p:nvPr/>
        </p:nvSpPr>
        <p:spPr bwMode="auto">
          <a:xfrm>
            <a:off x="2436019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0" name="Oval 51"/>
          <p:cNvSpPr>
            <a:spLocks noChangeArrowheads="1"/>
          </p:cNvSpPr>
          <p:nvPr/>
        </p:nvSpPr>
        <p:spPr bwMode="auto">
          <a:xfrm>
            <a:off x="2655094" y="320159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1" name="Oval 52"/>
          <p:cNvSpPr>
            <a:spLocks noChangeArrowheads="1"/>
          </p:cNvSpPr>
          <p:nvPr/>
        </p:nvSpPr>
        <p:spPr bwMode="auto">
          <a:xfrm>
            <a:off x="2709863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2" name="Oval 53"/>
          <p:cNvSpPr>
            <a:spLocks noChangeArrowheads="1"/>
          </p:cNvSpPr>
          <p:nvPr/>
        </p:nvSpPr>
        <p:spPr bwMode="auto">
          <a:xfrm>
            <a:off x="2792017" y="311943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3" name="Oval 54"/>
          <p:cNvSpPr>
            <a:spLocks noChangeArrowheads="1"/>
          </p:cNvSpPr>
          <p:nvPr/>
        </p:nvSpPr>
        <p:spPr bwMode="auto">
          <a:xfrm>
            <a:off x="2381251" y="323373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4" name="Oval 55"/>
          <p:cNvSpPr>
            <a:spLocks noChangeArrowheads="1"/>
          </p:cNvSpPr>
          <p:nvPr/>
        </p:nvSpPr>
        <p:spPr bwMode="auto">
          <a:xfrm>
            <a:off x="2545557" y="306466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5" name="Oval 56"/>
          <p:cNvSpPr>
            <a:spLocks noChangeArrowheads="1"/>
          </p:cNvSpPr>
          <p:nvPr/>
        </p:nvSpPr>
        <p:spPr bwMode="auto">
          <a:xfrm>
            <a:off x="2600326" y="281821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6" name="Oval 57"/>
          <p:cNvSpPr>
            <a:spLocks noChangeArrowheads="1"/>
          </p:cNvSpPr>
          <p:nvPr/>
        </p:nvSpPr>
        <p:spPr bwMode="auto">
          <a:xfrm>
            <a:off x="2846785" y="30099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7" name="Oval 58"/>
          <p:cNvSpPr>
            <a:spLocks noChangeArrowheads="1"/>
          </p:cNvSpPr>
          <p:nvPr/>
        </p:nvSpPr>
        <p:spPr bwMode="auto">
          <a:xfrm>
            <a:off x="2408635" y="2872979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8" name="Oval 59"/>
          <p:cNvSpPr>
            <a:spLocks noChangeArrowheads="1"/>
          </p:cNvSpPr>
          <p:nvPr/>
        </p:nvSpPr>
        <p:spPr bwMode="auto">
          <a:xfrm>
            <a:off x="2682479" y="169545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9" name="Oval 60"/>
          <p:cNvSpPr>
            <a:spLocks noChangeArrowheads="1"/>
          </p:cNvSpPr>
          <p:nvPr/>
        </p:nvSpPr>
        <p:spPr bwMode="auto">
          <a:xfrm>
            <a:off x="2463404" y="150376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0" name="Oval 61"/>
          <p:cNvSpPr>
            <a:spLocks noChangeArrowheads="1"/>
          </p:cNvSpPr>
          <p:nvPr/>
        </p:nvSpPr>
        <p:spPr bwMode="auto">
          <a:xfrm>
            <a:off x="4001692" y="30694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1" name="Oval 62"/>
          <p:cNvSpPr>
            <a:spLocks noChangeArrowheads="1"/>
          </p:cNvSpPr>
          <p:nvPr/>
        </p:nvSpPr>
        <p:spPr bwMode="auto">
          <a:xfrm>
            <a:off x="2518173" y="183237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2" name="Oval 63"/>
          <p:cNvSpPr>
            <a:spLocks noChangeArrowheads="1"/>
          </p:cNvSpPr>
          <p:nvPr/>
        </p:nvSpPr>
        <p:spPr bwMode="auto">
          <a:xfrm>
            <a:off x="2824163" y="30099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3" name="Oval 64"/>
          <p:cNvSpPr>
            <a:spLocks noChangeArrowheads="1"/>
          </p:cNvSpPr>
          <p:nvPr/>
        </p:nvSpPr>
        <p:spPr bwMode="auto">
          <a:xfrm>
            <a:off x="2906317" y="317420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4" name="Oval 65"/>
          <p:cNvSpPr>
            <a:spLocks noChangeArrowheads="1"/>
          </p:cNvSpPr>
          <p:nvPr/>
        </p:nvSpPr>
        <p:spPr bwMode="auto">
          <a:xfrm>
            <a:off x="2961085" y="306466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5" name="Oval 66"/>
          <p:cNvSpPr>
            <a:spLocks noChangeArrowheads="1"/>
          </p:cNvSpPr>
          <p:nvPr/>
        </p:nvSpPr>
        <p:spPr bwMode="auto">
          <a:xfrm>
            <a:off x="2655094" y="268128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6" name="Oval 67"/>
          <p:cNvSpPr>
            <a:spLocks noChangeArrowheads="1"/>
          </p:cNvSpPr>
          <p:nvPr/>
        </p:nvSpPr>
        <p:spPr bwMode="auto">
          <a:xfrm>
            <a:off x="2737248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7" name="Oval 68"/>
          <p:cNvSpPr>
            <a:spLocks noChangeArrowheads="1"/>
          </p:cNvSpPr>
          <p:nvPr/>
        </p:nvSpPr>
        <p:spPr bwMode="auto">
          <a:xfrm>
            <a:off x="2792017" y="273605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8" name="Oval 69"/>
          <p:cNvSpPr>
            <a:spLocks noChangeArrowheads="1"/>
          </p:cNvSpPr>
          <p:nvPr/>
        </p:nvSpPr>
        <p:spPr bwMode="auto">
          <a:xfrm>
            <a:off x="2769394" y="273605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9" name="Oval 70"/>
          <p:cNvSpPr>
            <a:spLocks noChangeArrowheads="1"/>
          </p:cNvSpPr>
          <p:nvPr/>
        </p:nvSpPr>
        <p:spPr bwMode="auto">
          <a:xfrm>
            <a:off x="2851548" y="290036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30" name="Oval 71"/>
          <p:cNvSpPr>
            <a:spLocks noChangeArrowheads="1"/>
          </p:cNvSpPr>
          <p:nvPr/>
        </p:nvSpPr>
        <p:spPr bwMode="auto">
          <a:xfrm>
            <a:off x="2906317" y="279082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2189560" y="4233863"/>
            <a:ext cx="1423988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latin typeface="Calibri"/>
                <a:ea typeface="+mn-ea"/>
                <a:cs typeface="+mn-cs"/>
              </a:rPr>
              <a:t>Windows with small gradient in both directions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2162175" y="2544367"/>
            <a:ext cx="1287066" cy="1040606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76" name="Straight Arrow Connector 75"/>
          <p:cNvCxnSpPr>
            <a:cxnSpLocks noChangeShapeType="1"/>
            <a:endCxn id="74" idx="4"/>
          </p:cNvCxnSpPr>
          <p:nvPr/>
        </p:nvCxnSpPr>
        <p:spPr bwMode="auto">
          <a:xfrm rot="16200000" flipV="1">
            <a:off x="2469952" y="3920133"/>
            <a:ext cx="684609" cy="142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449242" y="2544366"/>
            <a:ext cx="1725215" cy="2413736"/>
            <a:chOff x="3074967" y="3392487"/>
            <a:chExt cx="2300319" cy="3217745"/>
          </a:xfrm>
        </p:grpSpPr>
        <p:sp>
          <p:nvSpPr>
            <p:cNvPr id="369744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745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53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>
                  <a:latin typeface="Calibri"/>
                  <a:ea typeface="+mn-ea"/>
                  <a:cs typeface="+mn-cs"/>
                </a:rPr>
                <a:t>Windows with primarily vertical edges</a:t>
              </a:r>
            </a:p>
          </p:txBody>
        </p:sp>
        <p:cxnSp>
          <p:nvCxnSpPr>
            <p:cNvPr id="369746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205156" y="1045917"/>
            <a:ext cx="3298854" cy="1279373"/>
            <a:chOff x="-1250451" y="1394529"/>
            <a:chExt cx="4398444" cy="1705854"/>
          </a:xfrm>
        </p:grpSpPr>
        <p:sp>
          <p:nvSpPr>
            <p:cNvPr id="369740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-1250451" y="1394529"/>
              <a:ext cx="2933652" cy="954121"/>
              <a:chOff x="-1250451" y="1394529"/>
              <a:chExt cx="2933652" cy="954121"/>
            </a:xfrm>
          </p:grpSpPr>
          <p:sp>
            <p:nvSpPr>
              <p:cNvPr id="369742" name="TextBox 81"/>
              <p:cNvSpPr txBox="1">
                <a:spLocks noChangeArrowheads="1"/>
              </p:cNvSpPr>
              <p:nvPr/>
            </p:nvSpPr>
            <p:spPr bwMode="auto">
              <a:xfrm>
                <a:off x="-1250451" y="1394529"/>
                <a:ext cx="2162142" cy="954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350" kern="1200" dirty="0">
                    <a:latin typeface="Calibri"/>
                    <a:ea typeface="+mn-ea"/>
                    <a:cs typeface="+mn-cs"/>
                  </a:rPr>
                  <a:t>Windows with primarily horizontal edges</a:t>
                </a:r>
              </a:p>
            </p:txBody>
          </p:sp>
          <p:cxnSp>
            <p:nvCxnSpPr>
              <p:cNvPr id="369743" name="Straight Arrow Connector 84"/>
              <p:cNvCxnSpPr>
                <a:cxnSpLocks noChangeShapeType="1"/>
                <a:endCxn id="369740" idx="1"/>
              </p:cNvCxnSpPr>
              <p:nvPr/>
            </p:nvCxnSpPr>
            <p:spPr bwMode="auto">
              <a:xfrm>
                <a:off x="782237" y="1814228"/>
                <a:ext cx="900964" cy="101855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394473" y="901304"/>
            <a:ext cx="2163365" cy="1396603"/>
            <a:chOff x="3001941" y="1201707"/>
            <a:chExt cx="2884527" cy="1862163"/>
          </a:xfrm>
        </p:grpSpPr>
        <p:sp>
          <p:nvSpPr>
            <p:cNvPr id="369737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400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>
                  <a:latin typeface="Calibri"/>
                  <a:ea typeface="+mn-ea"/>
                  <a:cs typeface="+mn-cs"/>
                </a:rPr>
                <a:t>Both</a:t>
              </a:r>
            </a:p>
          </p:txBody>
        </p:sp>
        <p:sp>
          <p:nvSpPr>
            <p:cNvPr id="369738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9739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2" name="TextBox 61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1C6C4-0D9E-453C-9289-108E3294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D0E1B10-C4A5-693A-DF8A-2EB0C3539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17563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17"/>
          <p:cNvSpPr>
            <a:spLocks noChangeArrowheads="1"/>
          </p:cNvSpPr>
          <p:nvPr/>
        </p:nvSpPr>
        <p:spPr bwMode="auto">
          <a:xfrm>
            <a:off x="5585222" y="1413021"/>
            <a:ext cx="2218134" cy="3340894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5831699" y="1686851"/>
            <a:ext cx="1848719" cy="21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1143000" y="1467789"/>
            <a:ext cx="17859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7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31285" r="50668" b="47906"/>
          <a:stretch>
            <a:fillRect/>
          </a:stretch>
        </p:blipFill>
        <p:spPr bwMode="auto">
          <a:xfrm>
            <a:off x="3586162" y="947486"/>
            <a:ext cx="164306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6322" y="1851171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6322" y="3193005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0" name="Straight Arrow Connector 10"/>
          <p:cNvCxnSpPr>
            <a:cxnSpLocks noChangeShapeType="1"/>
          </p:cNvCxnSpPr>
          <p:nvPr/>
        </p:nvCxnSpPr>
        <p:spPr bwMode="auto">
          <a:xfrm>
            <a:off x="2928938" y="2646508"/>
            <a:ext cx="602456" cy="95726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717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7849" t="51515" r="50668" b="28004"/>
          <a:stretch>
            <a:fillRect/>
          </a:stretch>
        </p:blipFill>
        <p:spPr bwMode="auto">
          <a:xfrm>
            <a:off x="3586162" y="2864393"/>
            <a:ext cx="1643063" cy="194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6322" y="1851171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3" name="Straight Arrow Connector 13"/>
          <p:cNvCxnSpPr>
            <a:cxnSpLocks noChangeShapeType="1"/>
          </p:cNvCxnSpPr>
          <p:nvPr/>
        </p:nvCxnSpPr>
        <p:spPr bwMode="auto">
          <a:xfrm flipV="1">
            <a:off x="2928938" y="1905940"/>
            <a:ext cx="602456" cy="74056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1724" name="TextBox 14"/>
          <p:cNvSpPr txBox="1">
            <a:spLocks noChangeArrowheads="1"/>
          </p:cNvSpPr>
          <p:nvPr/>
        </p:nvSpPr>
        <p:spPr bwMode="auto">
          <a:xfrm>
            <a:off x="1121569" y="3713308"/>
            <a:ext cx="192286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original image</a:t>
            </a:r>
          </a:p>
        </p:txBody>
      </p:sp>
      <p:sp>
        <p:nvSpPr>
          <p:cNvPr id="371725" name="TextBox 15"/>
          <p:cNvSpPr txBox="1">
            <a:spLocks noChangeArrowheads="1"/>
          </p:cNvSpPr>
          <p:nvPr/>
        </p:nvSpPr>
        <p:spPr bwMode="auto">
          <a:xfrm>
            <a:off x="3026071" y="4787253"/>
            <a:ext cx="297368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sp>
        <p:nvSpPr>
          <p:cNvPr id="371726" name="TextBox 16"/>
          <p:cNvSpPr txBox="1">
            <a:spLocks noChangeArrowheads="1"/>
          </p:cNvSpPr>
          <p:nvPr/>
        </p:nvSpPr>
        <p:spPr bwMode="auto">
          <a:xfrm>
            <a:off x="5886450" y="3822846"/>
            <a:ext cx="1779985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visualization of the assignment to texture “types”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47DC64-7942-4F5E-8CCB-D44AC464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0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8BA583A-4515-25BF-4C2E-20703D260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41709866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TextBox 29"/>
          <p:cNvSpPr txBox="1">
            <a:spLocks noChangeArrowheads="1"/>
          </p:cNvSpPr>
          <p:nvPr/>
        </p:nvSpPr>
        <p:spPr bwMode="auto">
          <a:xfrm>
            <a:off x="5935266" y="4425554"/>
            <a:ext cx="192285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530454" y="1448991"/>
          <a:ext cx="2272935" cy="216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#1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    10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       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2765" name="TextBox 33"/>
          <p:cNvSpPr txBox="1">
            <a:spLocks noChangeArrowheads="1"/>
          </p:cNvSpPr>
          <p:nvPr/>
        </p:nvSpPr>
        <p:spPr bwMode="auto">
          <a:xfrm rot="5400000">
            <a:off x="6157913" y="4036598"/>
            <a:ext cx="123229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25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72766" name="Rectangle 34"/>
          <p:cNvSpPr>
            <a:spLocks noChangeArrowheads="1"/>
          </p:cNvSpPr>
          <p:nvPr/>
        </p:nvSpPr>
        <p:spPr bwMode="auto">
          <a:xfrm>
            <a:off x="5503069" y="1421607"/>
            <a:ext cx="2300288" cy="224551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372767" name="Straight Connector 36"/>
          <p:cNvCxnSpPr>
            <a:cxnSpLocks noChangeShapeType="1"/>
          </p:cNvCxnSpPr>
          <p:nvPr/>
        </p:nvCxnSpPr>
        <p:spPr bwMode="auto">
          <a:xfrm rot="5400000">
            <a:off x="5096827" y="2548890"/>
            <a:ext cx="230147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2768" name="Straight Connector 37"/>
          <p:cNvCxnSpPr>
            <a:cxnSpLocks noChangeShapeType="1"/>
          </p:cNvCxnSpPr>
          <p:nvPr/>
        </p:nvCxnSpPr>
        <p:spPr bwMode="auto">
          <a:xfrm rot="5400000">
            <a:off x="5913239" y="2571155"/>
            <a:ext cx="2300288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2769" name="TextBox 22"/>
          <p:cNvSpPr txBox="1">
            <a:spLocks noChangeArrowheads="1"/>
          </p:cNvSpPr>
          <p:nvPr/>
        </p:nvSpPr>
        <p:spPr bwMode="auto">
          <a:xfrm rot="5400000">
            <a:off x="4832152" y="3690551"/>
            <a:ext cx="22502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372770" name="Straight Arrow Connector 30"/>
          <p:cNvCxnSpPr>
            <a:cxnSpLocks noChangeShapeType="1"/>
          </p:cNvCxnSpPr>
          <p:nvPr/>
        </p:nvCxnSpPr>
        <p:spPr bwMode="auto">
          <a:xfrm>
            <a:off x="1680448" y="3380423"/>
            <a:ext cx="2327672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277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667822" y="2393991"/>
            <a:ext cx="2026444" cy="119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2772" name="TextBox 38"/>
          <p:cNvSpPr txBox="1">
            <a:spLocks noChangeArrowheads="1"/>
          </p:cNvSpPr>
          <p:nvPr/>
        </p:nvSpPr>
        <p:spPr bwMode="auto">
          <a:xfrm>
            <a:off x="1625680" y="3544729"/>
            <a:ext cx="336827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372773" name="TextBox 39"/>
          <p:cNvSpPr txBox="1">
            <a:spLocks noChangeArrowheads="1"/>
          </p:cNvSpPr>
          <p:nvPr/>
        </p:nvSpPr>
        <p:spPr bwMode="auto">
          <a:xfrm rot="-5400000">
            <a:off x="-374570" y="1821515"/>
            <a:ext cx="336827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899524" y="1384936"/>
            <a:ext cx="1779984" cy="1451372"/>
            <a:chOff x="1760499" y="1968480"/>
            <a:chExt cx="2373345" cy="1935189"/>
          </a:xfrm>
        </p:grpSpPr>
        <p:sp>
          <p:nvSpPr>
            <p:cNvPr id="372813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814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815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2775" name="Oval 44"/>
          <p:cNvSpPr>
            <a:spLocks noChangeArrowheads="1"/>
          </p:cNvSpPr>
          <p:nvPr/>
        </p:nvSpPr>
        <p:spPr bwMode="auto">
          <a:xfrm>
            <a:off x="3296127" y="135755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76" name="Oval 45"/>
          <p:cNvSpPr>
            <a:spLocks noChangeArrowheads="1"/>
          </p:cNvSpPr>
          <p:nvPr/>
        </p:nvSpPr>
        <p:spPr bwMode="auto">
          <a:xfrm>
            <a:off x="3378280" y="160401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77" name="Oval 46"/>
          <p:cNvSpPr>
            <a:spLocks noChangeArrowheads="1"/>
          </p:cNvSpPr>
          <p:nvPr/>
        </p:nvSpPr>
        <p:spPr bwMode="auto">
          <a:xfrm>
            <a:off x="3323512" y="286369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78" name="Oval 47"/>
          <p:cNvSpPr>
            <a:spLocks noChangeArrowheads="1"/>
          </p:cNvSpPr>
          <p:nvPr/>
        </p:nvSpPr>
        <p:spPr bwMode="auto">
          <a:xfrm>
            <a:off x="1926908" y="1576627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79" name="Oval 48"/>
          <p:cNvSpPr>
            <a:spLocks noChangeArrowheads="1"/>
          </p:cNvSpPr>
          <p:nvPr/>
        </p:nvSpPr>
        <p:spPr bwMode="auto">
          <a:xfrm>
            <a:off x="2145983" y="182308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0" name="Oval 49"/>
          <p:cNvSpPr>
            <a:spLocks noChangeArrowheads="1"/>
          </p:cNvSpPr>
          <p:nvPr/>
        </p:nvSpPr>
        <p:spPr bwMode="auto">
          <a:xfrm>
            <a:off x="3487818" y="272677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1" name="Oval 50"/>
          <p:cNvSpPr>
            <a:spLocks noChangeArrowheads="1"/>
          </p:cNvSpPr>
          <p:nvPr/>
        </p:nvSpPr>
        <p:spPr bwMode="auto">
          <a:xfrm>
            <a:off x="1872139" y="286369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2" name="Oval 51"/>
          <p:cNvSpPr>
            <a:spLocks noChangeArrowheads="1"/>
          </p:cNvSpPr>
          <p:nvPr/>
        </p:nvSpPr>
        <p:spPr bwMode="auto">
          <a:xfrm>
            <a:off x="2091214" y="311015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3" name="Oval 52"/>
          <p:cNvSpPr>
            <a:spLocks noChangeArrowheads="1"/>
          </p:cNvSpPr>
          <p:nvPr/>
        </p:nvSpPr>
        <p:spPr bwMode="auto">
          <a:xfrm>
            <a:off x="2145983" y="286369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4" name="Oval 53"/>
          <p:cNvSpPr>
            <a:spLocks noChangeArrowheads="1"/>
          </p:cNvSpPr>
          <p:nvPr/>
        </p:nvSpPr>
        <p:spPr bwMode="auto">
          <a:xfrm>
            <a:off x="2228137" y="302799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5" name="Oval 54"/>
          <p:cNvSpPr>
            <a:spLocks noChangeArrowheads="1"/>
          </p:cNvSpPr>
          <p:nvPr/>
        </p:nvSpPr>
        <p:spPr bwMode="auto">
          <a:xfrm>
            <a:off x="1817371" y="314229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6" name="Oval 55"/>
          <p:cNvSpPr>
            <a:spLocks noChangeArrowheads="1"/>
          </p:cNvSpPr>
          <p:nvPr/>
        </p:nvSpPr>
        <p:spPr bwMode="auto">
          <a:xfrm>
            <a:off x="1981677" y="297322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7" name="Oval 56"/>
          <p:cNvSpPr>
            <a:spLocks noChangeArrowheads="1"/>
          </p:cNvSpPr>
          <p:nvPr/>
        </p:nvSpPr>
        <p:spPr bwMode="auto">
          <a:xfrm>
            <a:off x="2036446" y="272677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8" name="Oval 57"/>
          <p:cNvSpPr>
            <a:spLocks noChangeArrowheads="1"/>
          </p:cNvSpPr>
          <p:nvPr/>
        </p:nvSpPr>
        <p:spPr bwMode="auto">
          <a:xfrm>
            <a:off x="2282905" y="291846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9" name="Oval 58"/>
          <p:cNvSpPr>
            <a:spLocks noChangeArrowheads="1"/>
          </p:cNvSpPr>
          <p:nvPr/>
        </p:nvSpPr>
        <p:spPr bwMode="auto">
          <a:xfrm>
            <a:off x="1844755" y="2781539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0" name="Oval 59"/>
          <p:cNvSpPr>
            <a:spLocks noChangeArrowheads="1"/>
          </p:cNvSpPr>
          <p:nvPr/>
        </p:nvSpPr>
        <p:spPr bwMode="auto">
          <a:xfrm>
            <a:off x="2118599" y="160401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1" name="Oval 60"/>
          <p:cNvSpPr>
            <a:spLocks noChangeArrowheads="1"/>
          </p:cNvSpPr>
          <p:nvPr/>
        </p:nvSpPr>
        <p:spPr bwMode="auto">
          <a:xfrm>
            <a:off x="1899524" y="141232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2" name="Oval 61"/>
          <p:cNvSpPr>
            <a:spLocks noChangeArrowheads="1"/>
          </p:cNvSpPr>
          <p:nvPr/>
        </p:nvSpPr>
        <p:spPr bwMode="auto">
          <a:xfrm>
            <a:off x="3437812" y="297799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3" name="Oval 62"/>
          <p:cNvSpPr>
            <a:spLocks noChangeArrowheads="1"/>
          </p:cNvSpPr>
          <p:nvPr/>
        </p:nvSpPr>
        <p:spPr bwMode="auto">
          <a:xfrm>
            <a:off x="1954293" y="174093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4" name="Oval 63"/>
          <p:cNvSpPr>
            <a:spLocks noChangeArrowheads="1"/>
          </p:cNvSpPr>
          <p:nvPr/>
        </p:nvSpPr>
        <p:spPr bwMode="auto">
          <a:xfrm>
            <a:off x="2260283" y="291846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5" name="Oval 64"/>
          <p:cNvSpPr>
            <a:spLocks noChangeArrowheads="1"/>
          </p:cNvSpPr>
          <p:nvPr/>
        </p:nvSpPr>
        <p:spPr bwMode="auto">
          <a:xfrm>
            <a:off x="2342437" y="308276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6" name="Oval 65"/>
          <p:cNvSpPr>
            <a:spLocks noChangeArrowheads="1"/>
          </p:cNvSpPr>
          <p:nvPr/>
        </p:nvSpPr>
        <p:spPr bwMode="auto">
          <a:xfrm>
            <a:off x="2397205" y="297322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7" name="Oval 66"/>
          <p:cNvSpPr>
            <a:spLocks noChangeArrowheads="1"/>
          </p:cNvSpPr>
          <p:nvPr/>
        </p:nvSpPr>
        <p:spPr bwMode="auto">
          <a:xfrm>
            <a:off x="2091214" y="258984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8" name="Oval 67"/>
          <p:cNvSpPr>
            <a:spLocks noChangeArrowheads="1"/>
          </p:cNvSpPr>
          <p:nvPr/>
        </p:nvSpPr>
        <p:spPr bwMode="auto">
          <a:xfrm>
            <a:off x="2173368" y="275415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9" name="Oval 68"/>
          <p:cNvSpPr>
            <a:spLocks noChangeArrowheads="1"/>
          </p:cNvSpPr>
          <p:nvPr/>
        </p:nvSpPr>
        <p:spPr bwMode="auto">
          <a:xfrm>
            <a:off x="2228137" y="264461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800" name="Oval 69"/>
          <p:cNvSpPr>
            <a:spLocks noChangeArrowheads="1"/>
          </p:cNvSpPr>
          <p:nvPr/>
        </p:nvSpPr>
        <p:spPr bwMode="auto">
          <a:xfrm>
            <a:off x="2205514" y="264461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801" name="Oval 70"/>
          <p:cNvSpPr>
            <a:spLocks noChangeArrowheads="1"/>
          </p:cNvSpPr>
          <p:nvPr/>
        </p:nvSpPr>
        <p:spPr bwMode="auto">
          <a:xfrm>
            <a:off x="2287668" y="280892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802" name="Oval 71"/>
          <p:cNvSpPr>
            <a:spLocks noChangeArrowheads="1"/>
          </p:cNvSpPr>
          <p:nvPr/>
        </p:nvSpPr>
        <p:spPr bwMode="auto">
          <a:xfrm>
            <a:off x="2342437" y="269938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598295" y="2452927"/>
            <a:ext cx="1287066" cy="1040606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2885362" y="2452927"/>
            <a:ext cx="1287065" cy="1040606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1653064" y="1193245"/>
            <a:ext cx="1287066" cy="1040606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89"/>
          <p:cNvGrpSpPr>
            <a:grpSpLocks/>
          </p:cNvGrpSpPr>
          <p:nvPr/>
        </p:nvGrpSpPr>
        <p:grpSpPr bwMode="auto">
          <a:xfrm>
            <a:off x="2958585" y="819546"/>
            <a:ext cx="2163365" cy="1396603"/>
            <a:chOff x="3001941" y="1201707"/>
            <a:chExt cx="2884527" cy="1862163"/>
          </a:xfrm>
        </p:grpSpPr>
        <p:sp>
          <p:nvSpPr>
            <p:cNvPr id="372811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400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812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3" name="Straight Arrow Connector 92"/>
          <p:cNvCxnSpPr>
            <a:cxnSpLocks noChangeShapeType="1"/>
            <a:stCxn id="372814" idx="0"/>
            <a:endCxn id="372776" idx="4"/>
          </p:cNvCxnSpPr>
          <p:nvPr/>
        </p:nvCxnSpPr>
        <p:spPr bwMode="auto">
          <a:xfrm rot="5400000" flipH="1" flipV="1">
            <a:off x="2940130" y="2124314"/>
            <a:ext cx="848915" cy="191690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94" name="Straight Arrow Connector 93"/>
          <p:cNvCxnSpPr>
            <a:cxnSpLocks noChangeShapeType="1"/>
            <a:stCxn id="372814" idx="2"/>
            <a:endCxn id="372780" idx="6"/>
          </p:cNvCxnSpPr>
          <p:nvPr/>
        </p:nvCxnSpPr>
        <p:spPr bwMode="auto">
          <a:xfrm rot="10800000" flipH="1" flipV="1">
            <a:off x="3186589" y="2741058"/>
            <a:ext cx="465535" cy="82153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515201" y="1905238"/>
            <a:ext cx="194429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Far: dissimilar textures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3620215" y="2530555"/>
            <a:ext cx="194429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Close: similar textures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B733F-1106-487B-97D4-B510B5B1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D781741-F2AE-E8B8-60AA-1F150844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4820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attempt at a solution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Let’s replace each pixel with an average of all the values in its neighborhood</a:t>
            </a:r>
          </a:p>
          <a:p>
            <a:pPr>
              <a:buFontTx/>
              <a:buChar char="•"/>
            </a:pPr>
            <a:r>
              <a:rPr lang="en-US" dirty="0"/>
              <a:t>Why/when will this work?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Assumptions: </a:t>
            </a:r>
          </a:p>
          <a:p>
            <a:pPr lvl="1"/>
            <a:r>
              <a:rPr lang="en-US" dirty="0"/>
              <a:t>Expect pixels to be like their neighbors</a:t>
            </a:r>
          </a:p>
          <a:p>
            <a:pPr lvl="1"/>
            <a:r>
              <a:rPr lang="en-US" dirty="0"/>
              <a:t>Expect noise processes to be independent from pixel to pixel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D80677-0392-4A60-B95D-4D5139BFC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47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0" name="Straight Arrow Connector 30"/>
          <p:cNvCxnSpPr>
            <a:cxnSpLocks noChangeShapeType="1"/>
          </p:cNvCxnSpPr>
          <p:nvPr/>
        </p:nvCxnSpPr>
        <p:spPr bwMode="auto">
          <a:xfrm>
            <a:off x="1685926" y="3362325"/>
            <a:ext cx="2327672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673299" y="2375893"/>
            <a:ext cx="2026444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32" name="TextBox 38"/>
          <p:cNvSpPr txBox="1">
            <a:spLocks noChangeArrowheads="1"/>
          </p:cNvSpPr>
          <p:nvPr/>
        </p:nvSpPr>
        <p:spPr bwMode="auto">
          <a:xfrm>
            <a:off x="2189560" y="3420666"/>
            <a:ext cx="17526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1</a:t>
            </a:r>
          </a:p>
        </p:txBody>
      </p:sp>
      <p:sp>
        <p:nvSpPr>
          <p:cNvPr id="1033" name="TextBox 39"/>
          <p:cNvSpPr txBox="1">
            <a:spLocks noChangeArrowheads="1"/>
          </p:cNvSpPr>
          <p:nvPr/>
        </p:nvSpPr>
        <p:spPr bwMode="auto">
          <a:xfrm rot="16200000">
            <a:off x="755452" y="2214540"/>
            <a:ext cx="13930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905000" y="1366838"/>
            <a:ext cx="1779985" cy="1451372"/>
            <a:chOff x="1760499" y="1968480"/>
            <a:chExt cx="2373345" cy="1935189"/>
          </a:xfrm>
        </p:grpSpPr>
        <p:sp>
          <p:nvSpPr>
            <p:cNvPr id="106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35" name="Oval 44"/>
          <p:cNvSpPr>
            <a:spLocks noChangeArrowheads="1"/>
          </p:cNvSpPr>
          <p:nvPr/>
        </p:nvSpPr>
        <p:spPr bwMode="auto">
          <a:xfrm>
            <a:off x="3301604" y="1339454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36" name="Oval 45"/>
          <p:cNvSpPr>
            <a:spLocks noChangeArrowheads="1"/>
          </p:cNvSpPr>
          <p:nvPr/>
        </p:nvSpPr>
        <p:spPr bwMode="auto">
          <a:xfrm>
            <a:off x="3383757" y="158591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37" name="Oval 46"/>
          <p:cNvSpPr>
            <a:spLocks noChangeArrowheads="1"/>
          </p:cNvSpPr>
          <p:nvPr/>
        </p:nvSpPr>
        <p:spPr bwMode="auto">
          <a:xfrm>
            <a:off x="3328988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38" name="Oval 47"/>
          <p:cNvSpPr>
            <a:spLocks noChangeArrowheads="1"/>
          </p:cNvSpPr>
          <p:nvPr/>
        </p:nvSpPr>
        <p:spPr bwMode="auto">
          <a:xfrm>
            <a:off x="1932385" y="1558529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39" name="Oval 48"/>
          <p:cNvSpPr>
            <a:spLocks noChangeArrowheads="1"/>
          </p:cNvSpPr>
          <p:nvPr/>
        </p:nvSpPr>
        <p:spPr bwMode="auto">
          <a:xfrm>
            <a:off x="2151460" y="180498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0" name="Oval 49"/>
          <p:cNvSpPr>
            <a:spLocks noChangeArrowheads="1"/>
          </p:cNvSpPr>
          <p:nvPr/>
        </p:nvSpPr>
        <p:spPr bwMode="auto">
          <a:xfrm>
            <a:off x="3493294" y="270867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1" name="Oval 50"/>
          <p:cNvSpPr>
            <a:spLocks noChangeArrowheads="1"/>
          </p:cNvSpPr>
          <p:nvPr/>
        </p:nvSpPr>
        <p:spPr bwMode="auto">
          <a:xfrm>
            <a:off x="1877617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2" name="Oval 51"/>
          <p:cNvSpPr>
            <a:spLocks noChangeArrowheads="1"/>
          </p:cNvSpPr>
          <p:nvPr/>
        </p:nvSpPr>
        <p:spPr bwMode="auto">
          <a:xfrm>
            <a:off x="2096692" y="3092054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3" name="Oval 52"/>
          <p:cNvSpPr>
            <a:spLocks noChangeArrowheads="1"/>
          </p:cNvSpPr>
          <p:nvPr/>
        </p:nvSpPr>
        <p:spPr bwMode="auto">
          <a:xfrm>
            <a:off x="2151460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4" name="Oval 53"/>
          <p:cNvSpPr>
            <a:spLocks noChangeArrowheads="1"/>
          </p:cNvSpPr>
          <p:nvPr/>
        </p:nvSpPr>
        <p:spPr bwMode="auto">
          <a:xfrm>
            <a:off x="2233613" y="30099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5" name="Oval 54"/>
          <p:cNvSpPr>
            <a:spLocks noChangeArrowheads="1"/>
          </p:cNvSpPr>
          <p:nvPr/>
        </p:nvSpPr>
        <p:spPr bwMode="auto">
          <a:xfrm>
            <a:off x="1822848" y="31242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6" name="Oval 55"/>
          <p:cNvSpPr>
            <a:spLocks noChangeArrowheads="1"/>
          </p:cNvSpPr>
          <p:nvPr/>
        </p:nvSpPr>
        <p:spPr bwMode="auto">
          <a:xfrm>
            <a:off x="1987154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7" name="Oval 56"/>
          <p:cNvSpPr>
            <a:spLocks noChangeArrowheads="1"/>
          </p:cNvSpPr>
          <p:nvPr/>
        </p:nvSpPr>
        <p:spPr bwMode="auto">
          <a:xfrm>
            <a:off x="2041923" y="270867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8" name="Oval 57"/>
          <p:cNvSpPr>
            <a:spLocks noChangeArrowheads="1"/>
          </p:cNvSpPr>
          <p:nvPr/>
        </p:nvSpPr>
        <p:spPr bwMode="auto">
          <a:xfrm>
            <a:off x="2288382" y="290036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9" name="Oval 58"/>
          <p:cNvSpPr>
            <a:spLocks noChangeArrowheads="1"/>
          </p:cNvSpPr>
          <p:nvPr/>
        </p:nvSpPr>
        <p:spPr bwMode="auto">
          <a:xfrm>
            <a:off x="1850232" y="276344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0" name="Oval 59"/>
          <p:cNvSpPr>
            <a:spLocks noChangeArrowheads="1"/>
          </p:cNvSpPr>
          <p:nvPr/>
        </p:nvSpPr>
        <p:spPr bwMode="auto">
          <a:xfrm>
            <a:off x="2124076" y="158591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1" name="Oval 60"/>
          <p:cNvSpPr>
            <a:spLocks noChangeArrowheads="1"/>
          </p:cNvSpPr>
          <p:nvPr/>
        </p:nvSpPr>
        <p:spPr bwMode="auto">
          <a:xfrm>
            <a:off x="1905001" y="139422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2" name="Oval 61"/>
          <p:cNvSpPr>
            <a:spLocks noChangeArrowheads="1"/>
          </p:cNvSpPr>
          <p:nvPr/>
        </p:nvSpPr>
        <p:spPr bwMode="auto">
          <a:xfrm>
            <a:off x="3443288" y="29598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3" name="Oval 62"/>
          <p:cNvSpPr>
            <a:spLocks noChangeArrowheads="1"/>
          </p:cNvSpPr>
          <p:nvPr/>
        </p:nvSpPr>
        <p:spPr bwMode="auto">
          <a:xfrm>
            <a:off x="1959769" y="1722835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4" name="Oval 63"/>
          <p:cNvSpPr>
            <a:spLocks noChangeArrowheads="1"/>
          </p:cNvSpPr>
          <p:nvPr/>
        </p:nvSpPr>
        <p:spPr bwMode="auto">
          <a:xfrm>
            <a:off x="2265760" y="290036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5" name="Oval 64"/>
          <p:cNvSpPr>
            <a:spLocks noChangeArrowheads="1"/>
          </p:cNvSpPr>
          <p:nvPr/>
        </p:nvSpPr>
        <p:spPr bwMode="auto">
          <a:xfrm>
            <a:off x="2347913" y="306466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6" name="Oval 65"/>
          <p:cNvSpPr>
            <a:spLocks noChangeArrowheads="1"/>
          </p:cNvSpPr>
          <p:nvPr/>
        </p:nvSpPr>
        <p:spPr bwMode="auto">
          <a:xfrm>
            <a:off x="2402682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7" name="Oval 66"/>
          <p:cNvSpPr>
            <a:spLocks noChangeArrowheads="1"/>
          </p:cNvSpPr>
          <p:nvPr/>
        </p:nvSpPr>
        <p:spPr bwMode="auto">
          <a:xfrm>
            <a:off x="2096692" y="257175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8" name="Oval 67"/>
          <p:cNvSpPr>
            <a:spLocks noChangeArrowheads="1"/>
          </p:cNvSpPr>
          <p:nvPr/>
        </p:nvSpPr>
        <p:spPr bwMode="auto">
          <a:xfrm>
            <a:off x="2178844" y="273605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9" name="Oval 68"/>
          <p:cNvSpPr>
            <a:spLocks noChangeArrowheads="1"/>
          </p:cNvSpPr>
          <p:nvPr/>
        </p:nvSpPr>
        <p:spPr bwMode="auto">
          <a:xfrm>
            <a:off x="2233613" y="262651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60" name="Oval 69"/>
          <p:cNvSpPr>
            <a:spLocks noChangeArrowheads="1"/>
          </p:cNvSpPr>
          <p:nvPr/>
        </p:nvSpPr>
        <p:spPr bwMode="auto">
          <a:xfrm>
            <a:off x="2210992" y="262651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61" name="Oval 70"/>
          <p:cNvSpPr>
            <a:spLocks noChangeArrowheads="1"/>
          </p:cNvSpPr>
          <p:nvPr/>
        </p:nvSpPr>
        <p:spPr bwMode="auto">
          <a:xfrm>
            <a:off x="2293144" y="279082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62" name="Oval 71"/>
          <p:cNvSpPr>
            <a:spLocks noChangeArrowheads="1"/>
          </p:cNvSpPr>
          <p:nvPr/>
        </p:nvSpPr>
        <p:spPr bwMode="auto">
          <a:xfrm>
            <a:off x="2347913" y="268128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>
            <a:cxnSpLocks noChangeShapeType="1"/>
            <a:endCxn id="1036" idx="4"/>
          </p:cNvCxnSpPr>
          <p:nvPr/>
        </p:nvCxnSpPr>
        <p:spPr bwMode="auto">
          <a:xfrm flipV="1">
            <a:off x="3274219" y="1777604"/>
            <a:ext cx="191691" cy="848915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1026" name="Object 76"/>
          <p:cNvGraphicFramePr>
            <a:graphicFrameLocks noChangeAspect="1"/>
          </p:cNvGraphicFramePr>
          <p:nvPr/>
        </p:nvGraphicFramePr>
        <p:xfrm>
          <a:off x="3568304" y="1571625"/>
          <a:ext cx="341709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6835" imgH="139518" progId="Equation.3">
                  <p:embed/>
                </p:oleObj>
              </mc:Choice>
              <mc:Fallback>
                <p:oleObj name="Equation" r:id="rId3" imgW="126835" imgH="139518" progId="Equation.3">
                  <p:embed/>
                  <p:pic>
                    <p:nvPicPr>
                      <p:cNvPr id="1026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304" y="1571625"/>
                        <a:ext cx="341709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7"/>
          <p:cNvGraphicFramePr>
            <a:graphicFrameLocks noChangeAspect="1"/>
          </p:cNvGraphicFramePr>
          <p:nvPr/>
        </p:nvGraphicFramePr>
        <p:xfrm>
          <a:off x="2839641" y="2330054"/>
          <a:ext cx="341709" cy="478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5" imgH="177415" progId="Equation.3">
                  <p:embed/>
                </p:oleObj>
              </mc:Choice>
              <mc:Fallback>
                <p:oleObj name="Equation" r:id="rId5" imgW="126725" imgH="177415" progId="Equation.3">
                  <p:embed/>
                  <p:pic>
                    <p:nvPicPr>
                      <p:cNvPr id="1027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9641" y="2330054"/>
                        <a:ext cx="341709" cy="4786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4051698" y="1257300"/>
            <a:ext cx="3907631" cy="1533525"/>
            <a:chOff x="3987792" y="2041506"/>
            <a:chExt cx="5210956" cy="2044728"/>
          </a:xfrm>
        </p:grpSpPr>
        <p:graphicFrame>
          <p:nvGraphicFramePr>
            <p:cNvPr id="1028" name="Object 75"/>
            <p:cNvGraphicFramePr>
              <a:graphicFrameLocks noChangeAspect="1"/>
            </p:cNvGraphicFramePr>
            <p:nvPr/>
          </p:nvGraphicFramePr>
          <p:xfrm>
            <a:off x="4352922" y="2041506"/>
            <a:ext cx="4845826" cy="1862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981080" imgH="761760" progId="Equation.3">
                    <p:embed/>
                  </p:oleObj>
                </mc:Choice>
                <mc:Fallback>
                  <p:oleObj name="Equation" r:id="rId7" imgW="1981080" imgH="761760" progId="Equation.3">
                    <p:embed/>
                    <p:pic>
                      <p:nvPicPr>
                        <p:cNvPr id="1028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2922" y="2041506"/>
                          <a:ext cx="4845826" cy="1862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Rectangle 42"/>
            <p:cNvSpPr/>
            <p:nvPr/>
          </p:nvSpPr>
          <p:spPr>
            <a:xfrm>
              <a:off x="3987792" y="2844792"/>
              <a:ext cx="1570272" cy="1241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47" name="TextBox 78"/>
          <p:cNvSpPr txBox="1">
            <a:spLocks noChangeArrowheads="1"/>
          </p:cNvSpPr>
          <p:nvPr/>
        </p:nvSpPr>
        <p:spPr bwMode="auto">
          <a:xfrm>
            <a:off x="5139324" y="2845594"/>
            <a:ext cx="2799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dirty="0">
                <a:latin typeface="Calibri"/>
                <a:ea typeface="+mn-ea"/>
                <a:cs typeface="+mn-cs"/>
              </a:rPr>
              <a:t>Euclidean distance (L</a:t>
            </a:r>
            <a:r>
              <a:rPr lang="en-US" sz="1800" baseline="-25000" dirty="0">
                <a:latin typeface="Calibri"/>
                <a:ea typeface="+mn-ea"/>
                <a:cs typeface="+mn-cs"/>
              </a:rPr>
              <a:t>2</a:t>
            </a:r>
            <a:r>
              <a:rPr lang="en-US" sz="1800" dirty="0"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7352A-13A6-4963-AD0D-C5477596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1D2E98-9F72-C01F-856E-95374A4A114C}"/>
              </a:ext>
            </a:extLst>
          </p:cNvPr>
          <p:cNvSpPr txBox="1">
            <a:spLocks/>
          </p:cNvSpPr>
          <p:nvPr/>
        </p:nvSpPr>
        <p:spPr>
          <a:xfrm>
            <a:off x="457200" y="408071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accent1"/>
                </a:solidFill>
              </a:rPr>
              <a:t>Computing Distance using Texture</a:t>
            </a:r>
          </a:p>
        </p:txBody>
      </p:sp>
    </p:spTree>
    <p:extLst>
      <p:ext uri="{BB962C8B-B14F-4D97-AF65-F5344CB8AC3E}">
        <p14:creationId xmlns:p14="http://schemas.microsoft.com/office/powerpoint/2010/main" val="41188231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6" name="Straight Arrow Connector 30"/>
          <p:cNvCxnSpPr>
            <a:cxnSpLocks noChangeShapeType="1"/>
          </p:cNvCxnSpPr>
          <p:nvPr/>
        </p:nvCxnSpPr>
        <p:spPr bwMode="auto">
          <a:xfrm>
            <a:off x="1685926" y="3362325"/>
            <a:ext cx="2327672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7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673299" y="2375893"/>
            <a:ext cx="2026444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58" name="TextBox 38"/>
          <p:cNvSpPr txBox="1">
            <a:spLocks noChangeArrowheads="1"/>
          </p:cNvSpPr>
          <p:nvPr/>
        </p:nvSpPr>
        <p:spPr bwMode="auto">
          <a:xfrm>
            <a:off x="2189560" y="3420666"/>
            <a:ext cx="17526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1</a:t>
            </a:r>
          </a:p>
        </p:txBody>
      </p:sp>
      <p:sp>
        <p:nvSpPr>
          <p:cNvPr id="2059" name="TextBox 39"/>
          <p:cNvSpPr txBox="1">
            <a:spLocks noChangeArrowheads="1"/>
          </p:cNvSpPr>
          <p:nvPr/>
        </p:nvSpPr>
        <p:spPr bwMode="auto">
          <a:xfrm rot="16200000">
            <a:off x="755452" y="2214540"/>
            <a:ext cx="13930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905000" y="1366838"/>
            <a:ext cx="1779985" cy="1451372"/>
            <a:chOff x="1760499" y="1968480"/>
            <a:chExt cx="2373345" cy="1935189"/>
          </a:xfrm>
        </p:grpSpPr>
        <p:sp>
          <p:nvSpPr>
            <p:cNvPr id="2101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2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3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61" name="Oval 44"/>
          <p:cNvSpPr>
            <a:spLocks noChangeArrowheads="1"/>
          </p:cNvSpPr>
          <p:nvPr/>
        </p:nvSpPr>
        <p:spPr bwMode="auto">
          <a:xfrm>
            <a:off x="3301604" y="1339454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2" name="Oval 45"/>
          <p:cNvSpPr>
            <a:spLocks noChangeArrowheads="1"/>
          </p:cNvSpPr>
          <p:nvPr/>
        </p:nvSpPr>
        <p:spPr bwMode="auto">
          <a:xfrm>
            <a:off x="3383757" y="158591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3" name="Oval 46"/>
          <p:cNvSpPr>
            <a:spLocks noChangeArrowheads="1"/>
          </p:cNvSpPr>
          <p:nvPr/>
        </p:nvSpPr>
        <p:spPr bwMode="auto">
          <a:xfrm>
            <a:off x="3328988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4" name="Oval 47"/>
          <p:cNvSpPr>
            <a:spLocks noChangeArrowheads="1"/>
          </p:cNvSpPr>
          <p:nvPr/>
        </p:nvSpPr>
        <p:spPr bwMode="auto">
          <a:xfrm>
            <a:off x="1932385" y="1558529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5" name="Oval 48"/>
          <p:cNvSpPr>
            <a:spLocks noChangeArrowheads="1"/>
          </p:cNvSpPr>
          <p:nvPr/>
        </p:nvSpPr>
        <p:spPr bwMode="auto">
          <a:xfrm>
            <a:off x="2151460" y="180498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6" name="Oval 49"/>
          <p:cNvSpPr>
            <a:spLocks noChangeArrowheads="1"/>
          </p:cNvSpPr>
          <p:nvPr/>
        </p:nvSpPr>
        <p:spPr bwMode="auto">
          <a:xfrm>
            <a:off x="3493294" y="270867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7" name="Oval 50"/>
          <p:cNvSpPr>
            <a:spLocks noChangeArrowheads="1"/>
          </p:cNvSpPr>
          <p:nvPr/>
        </p:nvSpPr>
        <p:spPr bwMode="auto">
          <a:xfrm>
            <a:off x="1877617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8" name="Oval 51"/>
          <p:cNvSpPr>
            <a:spLocks noChangeArrowheads="1"/>
          </p:cNvSpPr>
          <p:nvPr/>
        </p:nvSpPr>
        <p:spPr bwMode="auto">
          <a:xfrm>
            <a:off x="2096692" y="3092054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9" name="Oval 52"/>
          <p:cNvSpPr>
            <a:spLocks noChangeArrowheads="1"/>
          </p:cNvSpPr>
          <p:nvPr/>
        </p:nvSpPr>
        <p:spPr bwMode="auto">
          <a:xfrm>
            <a:off x="2151460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0" name="Oval 53"/>
          <p:cNvSpPr>
            <a:spLocks noChangeArrowheads="1"/>
          </p:cNvSpPr>
          <p:nvPr/>
        </p:nvSpPr>
        <p:spPr bwMode="auto">
          <a:xfrm>
            <a:off x="2233613" y="30099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1" name="Oval 54"/>
          <p:cNvSpPr>
            <a:spLocks noChangeArrowheads="1"/>
          </p:cNvSpPr>
          <p:nvPr/>
        </p:nvSpPr>
        <p:spPr bwMode="auto">
          <a:xfrm>
            <a:off x="1822848" y="31242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2" name="Oval 55"/>
          <p:cNvSpPr>
            <a:spLocks noChangeArrowheads="1"/>
          </p:cNvSpPr>
          <p:nvPr/>
        </p:nvSpPr>
        <p:spPr bwMode="auto">
          <a:xfrm>
            <a:off x="1987154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3" name="Oval 56"/>
          <p:cNvSpPr>
            <a:spLocks noChangeArrowheads="1"/>
          </p:cNvSpPr>
          <p:nvPr/>
        </p:nvSpPr>
        <p:spPr bwMode="auto">
          <a:xfrm>
            <a:off x="2041923" y="270867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4" name="Oval 57"/>
          <p:cNvSpPr>
            <a:spLocks noChangeArrowheads="1"/>
          </p:cNvSpPr>
          <p:nvPr/>
        </p:nvSpPr>
        <p:spPr bwMode="auto">
          <a:xfrm>
            <a:off x="2288382" y="290036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5" name="Oval 58"/>
          <p:cNvSpPr>
            <a:spLocks noChangeArrowheads="1"/>
          </p:cNvSpPr>
          <p:nvPr/>
        </p:nvSpPr>
        <p:spPr bwMode="auto">
          <a:xfrm>
            <a:off x="1850232" y="276344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6" name="Oval 59"/>
          <p:cNvSpPr>
            <a:spLocks noChangeArrowheads="1"/>
          </p:cNvSpPr>
          <p:nvPr/>
        </p:nvSpPr>
        <p:spPr bwMode="auto">
          <a:xfrm>
            <a:off x="2124076" y="158591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7" name="Oval 60"/>
          <p:cNvSpPr>
            <a:spLocks noChangeArrowheads="1"/>
          </p:cNvSpPr>
          <p:nvPr/>
        </p:nvSpPr>
        <p:spPr bwMode="auto">
          <a:xfrm>
            <a:off x="1905001" y="139422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8" name="Oval 61"/>
          <p:cNvSpPr>
            <a:spLocks noChangeArrowheads="1"/>
          </p:cNvSpPr>
          <p:nvPr/>
        </p:nvSpPr>
        <p:spPr bwMode="auto">
          <a:xfrm>
            <a:off x="3443288" y="29598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9" name="Oval 62"/>
          <p:cNvSpPr>
            <a:spLocks noChangeArrowheads="1"/>
          </p:cNvSpPr>
          <p:nvPr/>
        </p:nvSpPr>
        <p:spPr bwMode="auto">
          <a:xfrm>
            <a:off x="1959769" y="1722835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0" name="Oval 63"/>
          <p:cNvSpPr>
            <a:spLocks noChangeArrowheads="1"/>
          </p:cNvSpPr>
          <p:nvPr/>
        </p:nvSpPr>
        <p:spPr bwMode="auto">
          <a:xfrm>
            <a:off x="2265760" y="290036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1" name="Oval 64"/>
          <p:cNvSpPr>
            <a:spLocks noChangeArrowheads="1"/>
          </p:cNvSpPr>
          <p:nvPr/>
        </p:nvSpPr>
        <p:spPr bwMode="auto">
          <a:xfrm>
            <a:off x="2347913" y="306466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2" name="Oval 65"/>
          <p:cNvSpPr>
            <a:spLocks noChangeArrowheads="1"/>
          </p:cNvSpPr>
          <p:nvPr/>
        </p:nvSpPr>
        <p:spPr bwMode="auto">
          <a:xfrm>
            <a:off x="2402682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3" name="Oval 66"/>
          <p:cNvSpPr>
            <a:spLocks noChangeArrowheads="1"/>
          </p:cNvSpPr>
          <p:nvPr/>
        </p:nvSpPr>
        <p:spPr bwMode="auto">
          <a:xfrm>
            <a:off x="2096692" y="257175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4" name="Oval 67"/>
          <p:cNvSpPr>
            <a:spLocks noChangeArrowheads="1"/>
          </p:cNvSpPr>
          <p:nvPr/>
        </p:nvSpPr>
        <p:spPr bwMode="auto">
          <a:xfrm>
            <a:off x="2178844" y="273605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5" name="Oval 68"/>
          <p:cNvSpPr>
            <a:spLocks noChangeArrowheads="1"/>
          </p:cNvSpPr>
          <p:nvPr/>
        </p:nvSpPr>
        <p:spPr bwMode="auto">
          <a:xfrm>
            <a:off x="2233613" y="262651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6" name="Oval 69"/>
          <p:cNvSpPr>
            <a:spLocks noChangeArrowheads="1"/>
          </p:cNvSpPr>
          <p:nvPr/>
        </p:nvSpPr>
        <p:spPr bwMode="auto">
          <a:xfrm>
            <a:off x="2210992" y="262651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7" name="Oval 70"/>
          <p:cNvSpPr>
            <a:spLocks noChangeArrowheads="1"/>
          </p:cNvSpPr>
          <p:nvPr/>
        </p:nvSpPr>
        <p:spPr bwMode="auto">
          <a:xfrm>
            <a:off x="2293144" y="279082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8" name="Oval 71"/>
          <p:cNvSpPr>
            <a:spLocks noChangeArrowheads="1"/>
          </p:cNvSpPr>
          <p:nvPr/>
        </p:nvSpPr>
        <p:spPr bwMode="auto">
          <a:xfrm>
            <a:off x="2347913" y="268128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2089" name="Straight Arrow Connector 92"/>
          <p:cNvCxnSpPr>
            <a:cxnSpLocks noChangeShapeType="1"/>
            <a:endCxn id="2062" idx="4"/>
          </p:cNvCxnSpPr>
          <p:nvPr/>
        </p:nvCxnSpPr>
        <p:spPr bwMode="auto">
          <a:xfrm flipV="1">
            <a:off x="3274219" y="1777604"/>
            <a:ext cx="191691" cy="848915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2050" name="Object 76"/>
          <p:cNvGraphicFramePr>
            <a:graphicFrameLocks noChangeAspect="1"/>
          </p:cNvGraphicFramePr>
          <p:nvPr/>
        </p:nvGraphicFramePr>
        <p:xfrm>
          <a:off x="3568304" y="1571625"/>
          <a:ext cx="341709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6835" imgH="139518" progId="Equation.3">
                  <p:embed/>
                </p:oleObj>
              </mc:Choice>
              <mc:Fallback>
                <p:oleObj name="Equation" r:id="rId3" imgW="126835" imgH="139518" progId="Equation.3">
                  <p:embed/>
                  <p:pic>
                    <p:nvPicPr>
                      <p:cNvPr id="205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304" y="1571625"/>
                        <a:ext cx="341709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77"/>
          <p:cNvGraphicFramePr>
            <a:graphicFrameLocks noChangeAspect="1"/>
          </p:cNvGraphicFramePr>
          <p:nvPr/>
        </p:nvGraphicFramePr>
        <p:xfrm>
          <a:off x="2839641" y="2330054"/>
          <a:ext cx="341709" cy="478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5" imgH="177415" progId="Equation.3">
                  <p:embed/>
                </p:oleObj>
              </mc:Choice>
              <mc:Fallback>
                <p:oleObj name="Equation" r:id="rId5" imgW="126725" imgH="177415" progId="Equation.3">
                  <p:embed/>
                  <p:pic>
                    <p:nvPicPr>
                      <p:cNvPr id="2051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9641" y="2330054"/>
                        <a:ext cx="341709" cy="4786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5587951" y="1804988"/>
            <a:ext cx="2135981" cy="931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091" name="Picture 3"/>
          <p:cNvPicPr>
            <a:picLocks noChangeAspect="1" noChangeArrowheads="1"/>
          </p:cNvPicPr>
          <p:nvPr/>
        </p:nvPicPr>
        <p:blipFill>
          <a:blip r:embed="rId7" cstate="print"/>
          <a:srcRect l="25868" t="39955" r="62596" b="37051"/>
          <a:stretch>
            <a:fillRect/>
          </a:stretch>
        </p:blipFill>
        <p:spPr bwMode="auto">
          <a:xfrm>
            <a:off x="5341492" y="1038225"/>
            <a:ext cx="17859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2" name="Rectangle 26"/>
          <p:cNvSpPr>
            <a:spLocks noChangeArrowheads="1"/>
          </p:cNvSpPr>
          <p:nvPr/>
        </p:nvSpPr>
        <p:spPr bwMode="auto">
          <a:xfrm>
            <a:off x="6135638" y="1558529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7258398" y="1531144"/>
          <a:ext cx="341709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835" imgH="139518" progId="Equation.3">
                  <p:embed/>
                </p:oleObj>
              </mc:Choice>
              <mc:Fallback>
                <p:oleObj name="Equation" r:id="rId8" imgW="126835" imgH="139518" progId="Equation.3">
                  <p:embed/>
                  <p:pic>
                    <p:nvPicPr>
                      <p:cNvPr id="205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8398" y="1531144"/>
                        <a:ext cx="341709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Arrow Connector 52"/>
          <p:cNvCxnSpPr>
            <a:endCxn id="2092" idx="3"/>
          </p:cNvCxnSpPr>
          <p:nvPr/>
        </p:nvCxnSpPr>
        <p:spPr>
          <a:xfrm rot="10800000">
            <a:off x="6354714" y="1695450"/>
            <a:ext cx="903685" cy="2738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6519020" y="2434829"/>
            <a:ext cx="1108472" cy="478631"/>
            <a:chOff x="6689754" y="3246435"/>
            <a:chExt cx="1477976" cy="638175"/>
          </a:xfrm>
        </p:grpSpPr>
        <p:sp>
          <p:nvSpPr>
            <p:cNvPr id="2099" name="Rectangle 26"/>
            <p:cNvSpPr>
              <a:spLocks noChangeArrowheads="1"/>
            </p:cNvSpPr>
            <p:nvPr/>
          </p:nvSpPr>
          <p:spPr bwMode="auto">
            <a:xfrm>
              <a:off x="6689754" y="3355974"/>
              <a:ext cx="292100" cy="365125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2054" name="Object 6"/>
            <p:cNvGraphicFramePr>
              <a:graphicFrameLocks noChangeAspect="1"/>
            </p:cNvGraphicFramePr>
            <p:nvPr/>
          </p:nvGraphicFramePr>
          <p:xfrm>
            <a:off x="7712118" y="3246435"/>
            <a:ext cx="455612" cy="638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26725" imgH="177415" progId="Equation.3">
                    <p:embed/>
                  </p:oleObj>
                </mc:Choice>
                <mc:Fallback>
                  <p:oleObj name="Equation" r:id="rId9" imgW="126725" imgH="177415" progId="Equation.3">
                    <p:embed/>
                    <p:pic>
                      <p:nvPicPr>
                        <p:cNvPr id="205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2118" y="3246435"/>
                          <a:ext cx="455612" cy="638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4" name="Straight Arrow Connector 53"/>
            <p:cNvCxnSpPr/>
            <p:nvPr/>
          </p:nvCxnSpPr>
          <p:spPr>
            <a:xfrm rot="10800000">
              <a:off x="7054882" y="3502022"/>
              <a:ext cx="693744" cy="3651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5" name="TextBox 58"/>
          <p:cNvSpPr txBox="1">
            <a:spLocks noChangeArrowheads="1"/>
          </p:cNvSpPr>
          <p:nvPr/>
        </p:nvSpPr>
        <p:spPr bwMode="auto">
          <a:xfrm>
            <a:off x="1395413" y="3995738"/>
            <a:ext cx="37516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latin typeface="Calibri"/>
                <a:ea typeface="+mn-ea"/>
                <a:cs typeface="+mn-cs"/>
              </a:rPr>
              <a:t>Distance reveals how dissimilar texture from window a is from texture in window b.</a:t>
            </a:r>
          </a:p>
        </p:txBody>
      </p:sp>
      <p:pic>
        <p:nvPicPr>
          <p:cNvPr id="1070" name="Picture 46" descr="http://farm4.static.flickr.com/3220/2480107713_c8ddaf38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86723" y="3475435"/>
            <a:ext cx="1999059" cy="146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5697488" y="3968354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1" name="Object 8"/>
          <p:cNvGraphicFramePr>
            <a:graphicFrameLocks noChangeAspect="1"/>
          </p:cNvGraphicFramePr>
          <p:nvPr/>
        </p:nvGraphicFramePr>
        <p:xfrm>
          <a:off x="7450089" y="3858816"/>
          <a:ext cx="34171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6725" imgH="177415" progId="Equation.3">
                  <p:embed/>
                </p:oleObj>
              </mc:Choice>
              <mc:Fallback>
                <p:oleObj name="Equation" r:id="rId11" imgW="126725" imgH="177415" progId="Equation.3">
                  <p:embed/>
                  <p:pic>
                    <p:nvPicPr>
                      <p:cNvPr id="6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0089" y="3858816"/>
                        <a:ext cx="34171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2" name="Straight Arrow Connector 61"/>
          <p:cNvCxnSpPr/>
          <p:nvPr/>
        </p:nvCxnSpPr>
        <p:spPr>
          <a:xfrm rot="10800000" flipV="1">
            <a:off x="5971332" y="4077891"/>
            <a:ext cx="1533525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4125F-648C-49ED-9208-12DEE62C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31418BD-D5B5-5559-0345-82F84885D794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accent1"/>
                </a:solidFill>
              </a:rPr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42246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92994"/>
            <a:ext cx="8229599" cy="3394472"/>
          </a:xfrm>
        </p:spPr>
        <p:txBody>
          <a:bodyPr/>
          <a:lstStyle/>
          <a:p>
            <a:pPr>
              <a:spcAft>
                <a:spcPts val="450"/>
              </a:spcAft>
            </a:pPr>
            <a:r>
              <a:rPr lang="en-US" sz="2100" dirty="0"/>
              <a:t>Our previous example used two filters, and resulted in a 2-dimensional feature vector to describe texture in a window.</a:t>
            </a:r>
          </a:p>
          <a:p>
            <a:pPr lvl="1">
              <a:spcAft>
                <a:spcPts val="450"/>
              </a:spcAft>
            </a:pPr>
            <a:r>
              <a:rPr lang="en-US" sz="1800" dirty="0"/>
              <a:t>x and y derivatives revealed something about local structure.</a:t>
            </a:r>
          </a:p>
          <a:p>
            <a:pPr lvl="1">
              <a:spcAft>
                <a:spcPts val="450"/>
              </a:spcAft>
            </a:pPr>
            <a:endParaRPr lang="en-US" sz="1800" dirty="0"/>
          </a:p>
          <a:p>
            <a:pPr>
              <a:spcAft>
                <a:spcPts val="450"/>
              </a:spcAft>
            </a:pPr>
            <a:r>
              <a:rPr lang="en-US" sz="2100" dirty="0"/>
              <a:t>We can generalize to apply a collection of multiple (</a:t>
            </a:r>
            <a:r>
              <a:rPr lang="en-US" sz="2100" i="1" dirty="0"/>
              <a:t>d</a:t>
            </a:r>
            <a:r>
              <a:rPr lang="en-US" sz="2100" dirty="0"/>
              <a:t>) filters: a “</a:t>
            </a:r>
            <a:r>
              <a:rPr lang="en-US" sz="2100" dirty="0">
                <a:solidFill>
                  <a:schemeClr val="accent1"/>
                </a:solidFill>
              </a:rPr>
              <a:t>filter bank</a:t>
            </a:r>
            <a:r>
              <a:rPr lang="en-US" sz="2100" dirty="0"/>
              <a:t>”.</a:t>
            </a:r>
          </a:p>
          <a:p>
            <a:pPr>
              <a:spcAft>
                <a:spcPts val="450"/>
              </a:spcAft>
            </a:pPr>
            <a:endParaRPr lang="en-US" sz="2100" dirty="0"/>
          </a:p>
          <a:p>
            <a:pPr>
              <a:spcAft>
                <a:spcPts val="450"/>
              </a:spcAft>
            </a:pPr>
            <a:r>
              <a:rPr lang="en-US" sz="2100" dirty="0"/>
              <a:t>Then our feature vectors will be </a:t>
            </a:r>
            <a:r>
              <a:rPr lang="en-US" sz="2100" i="1" dirty="0"/>
              <a:t>d</a:t>
            </a:r>
            <a:r>
              <a:rPr lang="en-US" sz="2100" dirty="0"/>
              <a:t>-dimensional.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Adapted from 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90D7B4-E2FA-481C-B8B3-89BB13F8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DD7CDA-3A77-B760-45C5-D22827A8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banks</a:t>
            </a:r>
          </a:p>
        </p:txBody>
      </p:sp>
    </p:spTree>
    <p:extLst>
      <p:ext uri="{BB962C8B-B14F-4D97-AF65-F5344CB8AC3E}">
        <p14:creationId xmlns:p14="http://schemas.microsoft.com/office/powerpoint/2010/main" val="42447364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Content Placeholder 2"/>
          <p:cNvSpPr>
            <a:spLocks noGrp="1"/>
          </p:cNvSpPr>
          <p:nvPr>
            <p:ph idx="1"/>
          </p:nvPr>
        </p:nvSpPr>
        <p:spPr>
          <a:xfrm>
            <a:off x="457199" y="3266573"/>
            <a:ext cx="8229599" cy="1584722"/>
          </a:xfrm>
        </p:spPr>
        <p:txBody>
          <a:bodyPr/>
          <a:lstStyle/>
          <a:p>
            <a:r>
              <a:rPr lang="en-US" dirty="0"/>
              <a:t>What filters to put in the bank?</a:t>
            </a:r>
          </a:p>
          <a:p>
            <a:pPr lvl="1"/>
            <a:r>
              <a:rPr lang="en-US" dirty="0"/>
              <a:t>Typically we want a combination of scales and orientations, different types of patterns.</a:t>
            </a:r>
          </a:p>
        </p:txBody>
      </p:sp>
      <p:pic>
        <p:nvPicPr>
          <p:cNvPr id="378883" name="Content Placeholder 3" descr="lmfil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4550" y="1378429"/>
            <a:ext cx="51244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43000" y="1816579"/>
            <a:ext cx="76676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latin typeface="Calibri"/>
                <a:ea typeface="+mn-ea"/>
                <a:cs typeface="+mn-cs"/>
              </a:rPr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1888331" y="1433198"/>
            <a:ext cx="219075" cy="1177528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3271242" y="50286"/>
            <a:ext cx="246460" cy="2519363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71713" y="1049816"/>
            <a:ext cx="150614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latin typeface="Calibri"/>
                <a:ea typeface="+mn-ea"/>
                <a:cs typeface="+mn-cs"/>
              </a:rPr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28916" y="1789179"/>
            <a:ext cx="13966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100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“Edges”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12621" y="1807535"/>
            <a:ext cx="13966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100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“Bars”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9075" y="2720260"/>
            <a:ext cx="13966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100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“Spots”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199" y="4921011"/>
            <a:ext cx="598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Adapted from 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r>
              <a:rPr lang="en-US" sz="900" kern="1200" dirty="0">
                <a:latin typeface="Calibri"/>
                <a:ea typeface="+mn-ea"/>
                <a:cs typeface="+mn-cs"/>
              </a:rPr>
              <a:t>,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Matlab</a:t>
            </a:r>
            <a:r>
              <a:rPr lang="en-US" sz="900" kern="1200" dirty="0">
                <a:latin typeface="Calibri"/>
                <a:ea typeface="+mn-ea"/>
                <a:cs typeface="+mn-cs"/>
              </a:rPr>
              <a:t> code: http://www.robots.ox.ac.uk/~vgg/research/texclass/filters.html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FF206C-0FE6-4373-AC98-95133C9FA94B}"/>
              </a:ext>
            </a:extLst>
          </p:cNvPr>
          <p:cNvSpPr txBox="1"/>
          <p:nvPr/>
        </p:nvSpPr>
        <p:spPr>
          <a:xfrm>
            <a:off x="2134774" y="4273738"/>
            <a:ext cx="4874453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1">
                <a:lumMod val="9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Which filters would you use to distinguish buildings from animals? Cheetahs from tigers? Ladybugs from dalmatians?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2F34ED-4325-483E-AAF2-49080C04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CEBAE1-E4BF-2AEF-2195-69580C93D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029"/>
            <a:ext cx="8229600" cy="742950"/>
          </a:xfrm>
        </p:spPr>
        <p:txBody>
          <a:bodyPr/>
          <a:lstStyle/>
          <a:p>
            <a:r>
              <a:rPr lang="en-US" dirty="0"/>
              <a:t>Filter banks</a:t>
            </a:r>
          </a:p>
        </p:txBody>
      </p:sp>
    </p:spTree>
    <p:extLst>
      <p:ext uri="{BB962C8B-B14F-4D97-AF65-F5344CB8AC3E}">
        <p14:creationId xmlns:p14="http://schemas.microsoft.com/office/powerpoint/2010/main" val="166301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3" grpId="0"/>
      <p:bldP spid="14" grpId="0"/>
      <p:bldP spid="1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terbank.jpg"/>
          <p:cNvPicPr>
            <a:picLocks noChangeAspect="1"/>
          </p:cNvPicPr>
          <p:nvPr/>
        </p:nvPicPr>
        <p:blipFill rotWithShape="1">
          <a:blip r:embed="rId3" cstate="print"/>
          <a:srcRect b="18400"/>
          <a:stretch/>
        </p:blipFill>
        <p:spPr>
          <a:xfrm>
            <a:off x="1340600" y="709587"/>
            <a:ext cx="6493669" cy="4033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bank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3265A-A576-4A92-A9B4-2D92FFFE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03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1306948"/>
            <a:ext cx="3100137" cy="3760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583076" y="3167049"/>
            <a:ext cx="3496383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75" kern="1200" dirty="0">
                <a:latin typeface="Calibri"/>
                <a:ea typeface="+mn-ea"/>
                <a:cs typeface="+mn-cs"/>
              </a:rPr>
              <a:t>Image from http://www.texasexplorer.com/austincap2.jpg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BAEDDC-961B-43DE-9524-3F62CD80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A24975-7000-3E32-A665-01147F95B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27526459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ital.jpgfiltermag1.jpg"/>
          <p:cNvPicPr>
            <a:picLocks noChangeAspect="1"/>
          </p:cNvPicPr>
          <p:nvPr/>
        </p:nvPicPr>
        <p:blipFill rotWithShape="1">
          <a:blip r:embed="rId3" cstate="print"/>
          <a:srcRect l="9064" t="6705" r="8128" b="6589"/>
          <a:stretch/>
        </p:blipFill>
        <p:spPr>
          <a:xfrm>
            <a:off x="1764633" y="1103821"/>
            <a:ext cx="5141494" cy="4037671"/>
          </a:xfrm>
          <a:prstGeom prst="rect">
            <a:avLst/>
          </a:prstGeom>
        </p:spPr>
      </p:pic>
      <p:pic>
        <p:nvPicPr>
          <p:cNvPr id="10" name="Picture 9" descr="filt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5172" y="591096"/>
            <a:ext cx="2078017" cy="1558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152CA7-834E-4AF3-9B50-1D40CAAA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83D7CD-95B0-DE93-3969-522DBC615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9293712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2.jpg"/>
          <p:cNvPicPr>
            <a:picLocks noChangeAspect="1"/>
          </p:cNvPicPr>
          <p:nvPr/>
        </p:nvPicPr>
        <p:blipFill rotWithShape="1">
          <a:blip r:embed="rId3" cstate="print"/>
          <a:srcRect l="9416" t="6549" r="9181" b="6589"/>
          <a:stretch/>
        </p:blipFill>
        <p:spPr>
          <a:xfrm>
            <a:off x="1846847" y="1088779"/>
            <a:ext cx="4788569" cy="3832232"/>
          </a:xfrm>
          <a:prstGeom prst="rect">
            <a:avLst/>
          </a:prstGeom>
        </p:spPr>
      </p:pic>
      <p:pic>
        <p:nvPicPr>
          <p:cNvPr id="4" name="Picture 3" descr="filt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6964" y="486005"/>
            <a:ext cx="2059762" cy="1544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44196-D9EA-4A68-9017-82D4E53B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46AC003-027F-6AD4-E148-D44CEF3D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029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2702945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3.jpg"/>
          <p:cNvPicPr>
            <a:picLocks noChangeAspect="1"/>
          </p:cNvPicPr>
          <p:nvPr/>
        </p:nvPicPr>
        <p:blipFill rotWithShape="1">
          <a:blip r:embed="rId3" cstate="print"/>
          <a:srcRect l="9064" t="6394" r="9064" b="7778"/>
          <a:stretch/>
        </p:blipFill>
        <p:spPr>
          <a:xfrm>
            <a:off x="2161674" y="1295400"/>
            <a:ext cx="4820652" cy="3790238"/>
          </a:xfrm>
          <a:prstGeom prst="rect">
            <a:avLst/>
          </a:prstGeom>
        </p:spPr>
      </p:pic>
      <p:pic>
        <p:nvPicPr>
          <p:cNvPr id="4" name="Picture 3" descr="filter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8407" y="543527"/>
            <a:ext cx="2004993" cy="1503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59614-E5BF-496C-AF7B-C0E18692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43F0A4-54FC-594C-32EC-2243DC1EB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15899274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4.jpg"/>
          <p:cNvPicPr>
            <a:picLocks noChangeAspect="1"/>
          </p:cNvPicPr>
          <p:nvPr/>
        </p:nvPicPr>
        <p:blipFill rotWithShape="1">
          <a:blip r:embed="rId3" cstate="print"/>
          <a:srcRect l="8947" t="6394" r="8947" b="7778"/>
          <a:stretch/>
        </p:blipFill>
        <p:spPr>
          <a:xfrm>
            <a:off x="2145632" y="1282446"/>
            <a:ext cx="4852736" cy="3804594"/>
          </a:xfrm>
          <a:prstGeom prst="rect">
            <a:avLst/>
          </a:prstGeom>
        </p:spPr>
      </p:pic>
      <p:pic>
        <p:nvPicPr>
          <p:cNvPr id="4" name="Picture 3" descr="filter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2576" y="530573"/>
            <a:ext cx="2004993" cy="1503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DBC15-7FA8-4FA5-BF42-BF9A881B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43418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Weighted Moving Average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add weights to our moving average</a:t>
            </a:r>
          </a:p>
          <a:p>
            <a:r>
              <a:rPr lang="en-US" i="1"/>
              <a:t>Weights </a:t>
            </a:r>
            <a:r>
              <a:rPr lang="en-US"/>
              <a:t> [1, 1, 1, 1, 1]  / 5 </a:t>
            </a:r>
          </a:p>
        </p:txBody>
      </p:sp>
      <p:pic>
        <p:nvPicPr>
          <p:cNvPr id="86020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8951" y="2571750"/>
            <a:ext cx="2917031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6515100" y="4914900"/>
            <a:ext cx="156966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Marschner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F7430-E566-41F3-9998-F3E2FD5A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949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5.jpg"/>
          <p:cNvPicPr>
            <a:picLocks noChangeAspect="1"/>
          </p:cNvPicPr>
          <p:nvPr/>
        </p:nvPicPr>
        <p:blipFill rotWithShape="1">
          <a:blip r:embed="rId2" cstate="print"/>
          <a:srcRect l="9415" t="6394" r="8947" b="7777"/>
          <a:stretch/>
        </p:blipFill>
        <p:spPr>
          <a:xfrm>
            <a:off x="1957137" y="1028440"/>
            <a:ext cx="5109410" cy="4028786"/>
          </a:xfrm>
          <a:prstGeom prst="rect">
            <a:avLst/>
          </a:prstGeom>
        </p:spPr>
      </p:pic>
      <p:pic>
        <p:nvPicPr>
          <p:cNvPr id="4" name="Picture 3" descr="filter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4366" y="530573"/>
            <a:ext cx="2004993" cy="1503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E2F5D-5869-44DD-A891-7A7238ABD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A7F6A0-D167-427F-BE95-AFFD0EF7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0653775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6.jpg"/>
          <p:cNvPicPr>
            <a:picLocks noChangeAspect="1"/>
          </p:cNvPicPr>
          <p:nvPr/>
        </p:nvPicPr>
        <p:blipFill rotWithShape="1">
          <a:blip r:embed="rId3" cstate="print"/>
          <a:srcRect l="9416" t="6394" r="8596" b="7778"/>
          <a:stretch/>
        </p:blipFill>
        <p:spPr>
          <a:xfrm>
            <a:off x="1909010" y="1075278"/>
            <a:ext cx="5181601" cy="4068222"/>
          </a:xfrm>
          <a:prstGeom prst="rect">
            <a:avLst/>
          </a:prstGeom>
        </p:spPr>
      </p:pic>
      <p:pic>
        <p:nvPicPr>
          <p:cNvPr id="4" name="Picture 3" descr="filter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34417" y="407149"/>
            <a:ext cx="1977608" cy="1483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50BF-0DB7-46ED-BF09-B64A669D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4C7F1C-31CC-85E6-B6C7-1BEBB1D5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5514955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7.jpg"/>
          <p:cNvPicPr>
            <a:picLocks noChangeAspect="1"/>
          </p:cNvPicPr>
          <p:nvPr/>
        </p:nvPicPr>
        <p:blipFill rotWithShape="1">
          <a:blip r:embed="rId3" cstate="print"/>
          <a:srcRect l="9415" t="6238" r="8831" b="6277"/>
          <a:stretch/>
        </p:blipFill>
        <p:spPr>
          <a:xfrm>
            <a:off x="1989221" y="1218532"/>
            <a:ext cx="4900863" cy="3933311"/>
          </a:xfrm>
          <a:prstGeom prst="rect">
            <a:avLst/>
          </a:prstGeom>
        </p:spPr>
      </p:pic>
      <p:pic>
        <p:nvPicPr>
          <p:cNvPr id="4" name="Picture 3" descr="filter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2259" y="530573"/>
            <a:ext cx="2004993" cy="1503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EDA41-022B-4F3A-8DB5-53CDBCB2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476B91-CD2A-B134-A119-0FBA1B7B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18230191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8.jpg"/>
          <p:cNvPicPr>
            <a:picLocks noChangeAspect="1"/>
          </p:cNvPicPr>
          <p:nvPr/>
        </p:nvPicPr>
        <p:blipFill rotWithShape="1">
          <a:blip r:embed="rId3" cstate="print"/>
          <a:srcRect l="9181" t="6237" r="8831" b="7778"/>
          <a:stretch/>
        </p:blipFill>
        <p:spPr>
          <a:xfrm>
            <a:off x="2137745" y="1282446"/>
            <a:ext cx="4860758" cy="3823253"/>
          </a:xfrm>
          <a:prstGeom prst="rect">
            <a:avLst/>
          </a:prstGeom>
        </p:spPr>
      </p:pic>
      <p:pic>
        <p:nvPicPr>
          <p:cNvPr id="4" name="Picture 3" descr="filter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8407" y="391127"/>
            <a:ext cx="2004993" cy="1503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A0773-A756-4864-BC02-4B37C092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13987C-E947-6D37-17F2-5F9C69541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19267661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9.jpg"/>
          <p:cNvPicPr>
            <a:picLocks noChangeAspect="1"/>
          </p:cNvPicPr>
          <p:nvPr/>
        </p:nvPicPr>
        <p:blipFill rotWithShape="1">
          <a:blip r:embed="rId3" cstate="print"/>
          <a:srcRect l="9532" t="6394" r="8947" b="7777"/>
          <a:stretch/>
        </p:blipFill>
        <p:spPr>
          <a:xfrm>
            <a:off x="2069432" y="1427628"/>
            <a:ext cx="4716379" cy="3724215"/>
          </a:xfrm>
          <a:prstGeom prst="rect">
            <a:avLst/>
          </a:prstGeom>
        </p:spPr>
      </p:pic>
      <p:pic>
        <p:nvPicPr>
          <p:cNvPr id="4" name="Picture 3" descr="filter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1308" y="540843"/>
            <a:ext cx="1977608" cy="1483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A2B5-9DD2-42A3-84CE-EB49E4D81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7AA3ECC-9A21-2D64-6D44-67FF69D80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1277021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10.jpg"/>
          <p:cNvPicPr>
            <a:picLocks noChangeAspect="1"/>
          </p:cNvPicPr>
          <p:nvPr/>
        </p:nvPicPr>
        <p:blipFill rotWithShape="1">
          <a:blip r:embed="rId3" cstate="print"/>
          <a:srcRect l="9181" t="6940" r="8831" b="7445"/>
          <a:stretch/>
        </p:blipFill>
        <p:spPr>
          <a:xfrm>
            <a:off x="2029327" y="1495822"/>
            <a:ext cx="4668252" cy="3656021"/>
          </a:xfrm>
          <a:prstGeom prst="rect">
            <a:avLst/>
          </a:prstGeom>
        </p:spPr>
      </p:pic>
      <p:pic>
        <p:nvPicPr>
          <p:cNvPr id="4" name="Picture 3" descr="filter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2370" y="557269"/>
            <a:ext cx="2032378" cy="1524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610D4-1F88-4D23-86BC-FD50CF0E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66866C-8A1F-F1FB-D7E3-0B9049145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15419769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11.jpg"/>
          <p:cNvPicPr>
            <a:picLocks noChangeAspect="1"/>
          </p:cNvPicPr>
          <p:nvPr/>
        </p:nvPicPr>
        <p:blipFill rotWithShape="1">
          <a:blip r:embed="rId3" cstate="print"/>
          <a:srcRect l="9181" t="6940" r="8715" b="7445"/>
          <a:stretch/>
        </p:blipFill>
        <p:spPr>
          <a:xfrm>
            <a:off x="2101515" y="1279408"/>
            <a:ext cx="4940969" cy="3864092"/>
          </a:xfrm>
          <a:prstGeom prst="rect">
            <a:avLst/>
          </a:prstGeom>
        </p:spPr>
      </p:pic>
      <p:pic>
        <p:nvPicPr>
          <p:cNvPr id="4" name="Picture 3" descr="filter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6168" y="377435"/>
            <a:ext cx="2041506" cy="1531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59C5-F881-43C9-B627-38B7C17A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A51ADE-FC20-32CB-1E9D-AAA0B808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7183611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12.jpg"/>
          <p:cNvPicPr>
            <a:picLocks noChangeAspect="1"/>
          </p:cNvPicPr>
          <p:nvPr/>
        </p:nvPicPr>
        <p:blipFill rotWithShape="1">
          <a:blip r:embed="rId3" cstate="print"/>
          <a:srcRect l="9181" t="6237" r="8831" b="7778"/>
          <a:stretch/>
        </p:blipFill>
        <p:spPr>
          <a:xfrm>
            <a:off x="2045369" y="1282446"/>
            <a:ext cx="4806941" cy="3780923"/>
          </a:xfrm>
          <a:prstGeom prst="rect">
            <a:avLst/>
          </a:prstGeom>
        </p:spPr>
      </p:pic>
      <p:pic>
        <p:nvPicPr>
          <p:cNvPr id="5" name="Picture 4" descr="filter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8256" y="538955"/>
            <a:ext cx="1822428" cy="1366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3F103-AEFE-4084-9294-40F98FFAE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F56370-5C30-FBCA-D3C3-8D550A09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7661701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13.jpg"/>
          <p:cNvPicPr>
            <a:picLocks noChangeAspect="1"/>
          </p:cNvPicPr>
          <p:nvPr/>
        </p:nvPicPr>
        <p:blipFill rotWithShape="1">
          <a:blip r:embed="rId3" cstate="print"/>
          <a:srcRect l="9181" t="6550" r="9064" b="7778"/>
          <a:stretch/>
        </p:blipFill>
        <p:spPr>
          <a:xfrm>
            <a:off x="2013285" y="1146798"/>
            <a:ext cx="4948989" cy="3889629"/>
          </a:xfrm>
          <a:prstGeom prst="rect">
            <a:avLst/>
          </a:prstGeom>
        </p:spPr>
      </p:pic>
      <p:pic>
        <p:nvPicPr>
          <p:cNvPr id="4" name="Picture 3" descr="filte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4731" y="306894"/>
            <a:ext cx="1931967" cy="1448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1D855-4A05-457B-A2D5-DB85C9A1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0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5D2085-B5A1-7EE7-E273-CCBC81C23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070230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14.jpg"/>
          <p:cNvPicPr>
            <a:picLocks noChangeAspect="1"/>
          </p:cNvPicPr>
          <p:nvPr/>
        </p:nvPicPr>
        <p:blipFill rotWithShape="1">
          <a:blip r:embed="rId3" cstate="print"/>
          <a:srcRect l="8830" t="6549" r="8715" b="7778"/>
          <a:stretch/>
        </p:blipFill>
        <p:spPr>
          <a:xfrm>
            <a:off x="1892968" y="1099460"/>
            <a:ext cx="5189622" cy="4044040"/>
          </a:xfrm>
          <a:prstGeom prst="rect">
            <a:avLst/>
          </a:prstGeom>
        </p:spPr>
      </p:pic>
      <p:pic>
        <p:nvPicPr>
          <p:cNvPr id="4" name="Picture 3" descr="filter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535" y="284667"/>
            <a:ext cx="2004993" cy="1503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49E90-FA97-43CB-88AA-4DEB9ADA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41A557-42E2-420F-F20F-05969BEF7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41141752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frac{1}{(2k+1)^2}\sum_{u=-k}^{k} \sum_{v=-k}^{k}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604.75"/>
  <p:tag name="PICTUREFILESIZE" val="540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16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7.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(u,v) = \frac{1}{2 \pi \sigma^2} e^{-\frac{u^2+v^2}{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20.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heme/theme1.xml><?xml version="1.0" encoding="utf-8"?>
<a:theme xmlns:a="http://schemas.openxmlformats.org/drawingml/2006/main" name="Brilho">
  <a:themeElements>
    <a:clrScheme name="Executivo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8068</TotalTime>
  <Words>5786</Words>
  <Application>Microsoft Macintosh PowerPoint</Application>
  <PresentationFormat>On-screen Show (16:9)</PresentationFormat>
  <Paragraphs>3171</Paragraphs>
  <Slides>110</Slides>
  <Notes>99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110</vt:i4>
      </vt:variant>
    </vt:vector>
  </HeadingPairs>
  <TitlesOfParts>
    <vt:vector size="122" baseType="lpstr">
      <vt:lpstr>Arial</vt:lpstr>
      <vt:lpstr>Calibri</vt:lpstr>
      <vt:lpstr>Courier New</vt:lpstr>
      <vt:lpstr>Monotype Sorts</vt:lpstr>
      <vt:lpstr>Myriad Roman</vt:lpstr>
      <vt:lpstr>Tahoma</vt:lpstr>
      <vt:lpstr>Times</vt:lpstr>
      <vt:lpstr>Wingdings</vt:lpstr>
      <vt:lpstr>Brilho</vt:lpstr>
      <vt:lpstr>Photo Editor Photo</vt:lpstr>
      <vt:lpstr>PhotoSuite Image</vt:lpstr>
      <vt:lpstr>Equation</vt:lpstr>
      <vt:lpstr>CS 1674/2074: Filters</vt:lpstr>
      <vt:lpstr>Topics</vt:lpstr>
      <vt:lpstr>How images are represented</vt:lpstr>
      <vt:lpstr>Enter Noise</vt:lpstr>
      <vt:lpstr>Common types of noise</vt:lpstr>
      <vt:lpstr>Gaussian noise</vt:lpstr>
      <vt:lpstr>First attempt at a solution</vt:lpstr>
      <vt:lpstr>First attempt at a solution</vt:lpstr>
      <vt:lpstr>Weighted Moving Average</vt:lpstr>
      <vt:lpstr>Weighted Moving Average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Image Filtering</vt:lpstr>
      <vt:lpstr>Correlation Filtering</vt:lpstr>
      <vt:lpstr>Correlation Filtering</vt:lpstr>
      <vt:lpstr>Averaging Filtering</vt:lpstr>
      <vt:lpstr>Smoothing by averaging</vt:lpstr>
      <vt:lpstr>Gaussian Filter</vt:lpstr>
      <vt:lpstr>Smoothing with a Gaussian</vt:lpstr>
      <vt:lpstr>Gaussian Filters</vt:lpstr>
      <vt:lpstr>Gaussian Filters</vt:lpstr>
      <vt:lpstr>Gaussian Filters in Python</vt:lpstr>
      <vt:lpstr>Smoothing with a Gaussian</vt:lpstr>
      <vt:lpstr>Gaussian Filters</vt:lpstr>
      <vt:lpstr>Properties of smoothing filters</vt:lpstr>
      <vt:lpstr>Convolution</vt:lpstr>
      <vt:lpstr>Convolution vs correlation</vt:lpstr>
      <vt:lpstr>Convolution vs correlation</vt:lpstr>
      <vt:lpstr>Convolution vs correlation</vt:lpstr>
      <vt:lpstr>Convolution vs correlation</vt:lpstr>
      <vt:lpstr>Convolution vs correlation</vt:lpstr>
      <vt:lpstr>Convolution vs correlation</vt:lpstr>
      <vt:lpstr>Convolution vs correlation</vt:lpstr>
      <vt:lpstr>Convolution vs correlation</vt:lpstr>
      <vt:lpstr>Convolution vs correlation</vt:lpstr>
      <vt:lpstr>Properties of Convolution</vt:lpstr>
      <vt:lpstr>Predict the outputs using correlation filtering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Filters for computing gradients</vt:lpstr>
      <vt:lpstr>Filters for computing gradients</vt:lpstr>
      <vt:lpstr>PowerPoint Presentation</vt:lpstr>
      <vt:lpstr>Median Filter</vt:lpstr>
      <vt:lpstr>Median Filter</vt:lpstr>
      <vt:lpstr>Boundary Issues</vt:lpstr>
      <vt:lpstr>PowerPoint Presentation</vt:lpstr>
      <vt:lpstr>Separability</vt:lpstr>
      <vt:lpstr>Separability Example</vt:lpstr>
      <vt:lpstr>Application: Hybrid Images</vt:lpstr>
      <vt:lpstr>Application: Hybrid Images</vt:lpstr>
      <vt:lpstr>Application: Hybrid Images</vt:lpstr>
      <vt:lpstr>Application: Hybrid Images</vt:lpstr>
      <vt:lpstr>Plan for next two lectures </vt:lpstr>
      <vt:lpstr>Texture</vt:lpstr>
      <vt:lpstr>Regular (top), random (bottom) patterns</vt:lpstr>
      <vt:lpstr>Why analyze texture?</vt:lpstr>
      <vt:lpstr>Same shape, different texture/object</vt:lpstr>
      <vt:lpstr>Same object, different texture</vt:lpstr>
      <vt:lpstr>Texture Representation</vt:lpstr>
      <vt:lpstr>Derivative of Gaussian filter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PowerPoint Presentation</vt:lpstr>
      <vt:lpstr>PowerPoint Presentation</vt:lpstr>
      <vt:lpstr>Filter banks</vt:lpstr>
      <vt:lpstr>Filter banks</vt:lpstr>
      <vt:lpstr>Filter bank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Vectors of texture responses</vt:lpstr>
      <vt:lpstr>Vectors of texture responses</vt:lpstr>
      <vt:lpstr>You try: Can you match the texture to the response?</vt:lpstr>
      <vt:lpstr>Representing textures by mean absolute response</vt:lpstr>
      <vt:lpstr>Classifying materials, “stuff”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Leveraging Unlabeled Data for Sketch-based Understanding</dc:title>
  <dc:creator>Fernando</dc:creator>
  <cp:lastModifiedBy>Nils Ever Murrugarra Llerena</cp:lastModifiedBy>
  <cp:revision>99</cp:revision>
  <cp:lastPrinted>2024-09-05T18:39:53Z</cp:lastPrinted>
  <dcterms:created xsi:type="dcterms:W3CDTF">2011-07-05T14:46:51Z</dcterms:created>
  <dcterms:modified xsi:type="dcterms:W3CDTF">2024-09-05T18:40:12Z</dcterms:modified>
</cp:coreProperties>
</file>