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47.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05"/>
  </p:notesMasterIdLst>
  <p:sldIdLst>
    <p:sldId id="589" r:id="rId2"/>
    <p:sldId id="348" r:id="rId3"/>
    <p:sldId id="402" r:id="rId4"/>
    <p:sldId id="403" r:id="rId5"/>
    <p:sldId id="405" r:id="rId6"/>
    <p:sldId id="351" r:id="rId7"/>
    <p:sldId id="341" r:id="rId8"/>
    <p:sldId id="340" r:id="rId9"/>
    <p:sldId id="343" r:id="rId10"/>
    <p:sldId id="687" r:id="rId11"/>
    <p:sldId id="346" r:id="rId12"/>
    <p:sldId id="314" r:id="rId13"/>
    <p:sldId id="315" r:id="rId14"/>
    <p:sldId id="316" r:id="rId15"/>
    <p:sldId id="317" r:id="rId16"/>
    <p:sldId id="318" r:id="rId17"/>
    <p:sldId id="321" r:id="rId18"/>
    <p:sldId id="322" r:id="rId19"/>
    <p:sldId id="323" r:id="rId20"/>
    <p:sldId id="324" r:id="rId21"/>
    <p:sldId id="325" r:id="rId22"/>
    <p:sldId id="326" r:id="rId23"/>
    <p:sldId id="327" r:id="rId24"/>
    <p:sldId id="328" r:id="rId25"/>
    <p:sldId id="688" r:id="rId26"/>
    <p:sldId id="329" r:id="rId27"/>
    <p:sldId id="330" r:id="rId28"/>
    <p:sldId id="689" r:id="rId29"/>
    <p:sldId id="331" r:id="rId30"/>
    <p:sldId id="332" r:id="rId31"/>
    <p:sldId id="333" r:id="rId32"/>
    <p:sldId id="690" r:id="rId33"/>
    <p:sldId id="691" r:id="rId34"/>
    <p:sldId id="335" r:id="rId35"/>
    <p:sldId id="336" r:id="rId36"/>
    <p:sldId id="337" r:id="rId37"/>
    <p:sldId id="692" r:id="rId38"/>
    <p:sldId id="693" r:id="rId39"/>
    <p:sldId id="694" r:id="rId40"/>
    <p:sldId id="695" r:id="rId41"/>
    <p:sldId id="696" r:id="rId42"/>
    <p:sldId id="442" r:id="rId43"/>
    <p:sldId id="697" r:id="rId44"/>
    <p:sldId id="698" r:id="rId45"/>
    <p:sldId id="445" r:id="rId46"/>
    <p:sldId id="699" r:id="rId47"/>
    <p:sldId id="700" r:id="rId48"/>
    <p:sldId id="701" r:id="rId49"/>
    <p:sldId id="702" r:id="rId50"/>
    <p:sldId id="703" r:id="rId51"/>
    <p:sldId id="704" r:id="rId52"/>
    <p:sldId id="705" r:id="rId53"/>
    <p:sldId id="706" r:id="rId54"/>
    <p:sldId id="707" r:id="rId55"/>
    <p:sldId id="708" r:id="rId56"/>
    <p:sldId id="709" r:id="rId57"/>
    <p:sldId id="710" r:id="rId58"/>
    <p:sldId id="711" r:id="rId59"/>
    <p:sldId id="712" r:id="rId60"/>
    <p:sldId id="713" r:id="rId61"/>
    <p:sldId id="714" r:id="rId62"/>
    <p:sldId id="716" r:id="rId63"/>
    <p:sldId id="717" r:id="rId64"/>
    <p:sldId id="718" r:id="rId65"/>
    <p:sldId id="719" r:id="rId66"/>
    <p:sldId id="720" r:id="rId67"/>
    <p:sldId id="721" r:id="rId68"/>
    <p:sldId id="722" r:id="rId69"/>
    <p:sldId id="723" r:id="rId70"/>
    <p:sldId id="724" r:id="rId71"/>
    <p:sldId id="725" r:id="rId72"/>
    <p:sldId id="726" r:id="rId73"/>
    <p:sldId id="727" r:id="rId74"/>
    <p:sldId id="728" r:id="rId75"/>
    <p:sldId id="729" r:id="rId76"/>
    <p:sldId id="730" r:id="rId77"/>
    <p:sldId id="731" r:id="rId78"/>
    <p:sldId id="732" r:id="rId79"/>
    <p:sldId id="733" r:id="rId80"/>
    <p:sldId id="734" r:id="rId81"/>
    <p:sldId id="735" r:id="rId82"/>
    <p:sldId id="736" r:id="rId83"/>
    <p:sldId id="737" r:id="rId84"/>
    <p:sldId id="738" r:id="rId85"/>
    <p:sldId id="486" r:id="rId86"/>
    <p:sldId id="739" r:id="rId87"/>
    <p:sldId id="740" r:id="rId88"/>
    <p:sldId id="741" r:id="rId89"/>
    <p:sldId id="742" r:id="rId90"/>
    <p:sldId id="743" r:id="rId91"/>
    <p:sldId id="744" r:id="rId92"/>
    <p:sldId id="745" r:id="rId93"/>
    <p:sldId id="746" r:id="rId94"/>
    <p:sldId id="747" r:id="rId95"/>
    <p:sldId id="748" r:id="rId96"/>
    <p:sldId id="749" r:id="rId97"/>
    <p:sldId id="498" r:id="rId98"/>
    <p:sldId id="499" r:id="rId99"/>
    <p:sldId id="750" r:id="rId100"/>
    <p:sldId id="751" r:id="rId101"/>
    <p:sldId id="502" r:id="rId102"/>
    <p:sldId id="752" r:id="rId103"/>
    <p:sldId id="753" r:id="rId104"/>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p15:clr>
            <a:srgbClr val="A4A3A4"/>
          </p15:clr>
        </p15:guide>
        <p15:guide id="2" pos="4608">
          <p15:clr>
            <a:srgbClr val="A4A3A4"/>
          </p15:clr>
        </p15:guide>
        <p15:guide id="3" pos="288">
          <p15:clr>
            <a:srgbClr val="A4A3A4"/>
          </p15:clr>
        </p15:guide>
        <p15:guide id="4" pos="5472">
          <p15:clr>
            <a:srgbClr val="A4A3A4"/>
          </p15:clr>
        </p15:guide>
        <p15:guide id="5" orient="horz" pos="1712">
          <p15:clr>
            <a:srgbClr val="9AA0A6"/>
          </p15:clr>
        </p15:guide>
        <p15:guide id="6" pos="2592">
          <p15:clr>
            <a:srgbClr val="9AA0A6"/>
          </p15:clr>
        </p15:guide>
        <p15:guide id="7" pos="3168">
          <p15:clr>
            <a:srgbClr val="9AA0A6"/>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9" roundtripDataSignature="AMtx7mhS5nRLilGD6T0EpqDE7wj9jhOM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96AE40-E63F-448E-B565-BE41378B41F9}" name="Nils Ever Murrugarra Llerena" initials="NEML" userId="Nils Ever Murrugarra Llerena" providerId="None"/>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Jia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36"/>
    <p:restoredTop sz="82754"/>
  </p:normalViewPr>
  <p:slideViewPr>
    <p:cSldViewPr snapToGrid="0">
      <p:cViewPr varScale="1">
        <p:scale>
          <a:sx n="154" d="100"/>
          <a:sy n="154" d="100"/>
        </p:scale>
        <p:origin x="2520" y="192"/>
      </p:cViewPr>
      <p:guideLst>
        <p:guide orient="horz" pos="288"/>
        <p:guide pos="4608"/>
        <p:guide pos="288"/>
        <p:guide pos="5472"/>
        <p:guide orient="horz" pos="1712"/>
        <p:guide pos="2592"/>
        <p:guide pos="3168"/>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33"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9" Type="http://customschemas.google.com/relationships/presentationmetadata" Target="meta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30" Type="http://schemas.openxmlformats.org/officeDocument/2006/relationships/commentAuthors" Target="commentAuthors.xml"/><Relationship Id="rId13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3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Clr>
                <a:schemeClr val="dk1"/>
              </a:buClr>
              <a:buSzPts val="1200"/>
              <a:buFont typeface="Arial"/>
              <a:buNone/>
            </a:pPr>
            <a:endParaRPr/>
          </a:p>
        </p:txBody>
      </p:sp>
      <p:sp>
        <p:nvSpPr>
          <p:cNvPr id="93" name="Google Shape;93;p1: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91147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381000" y="682625"/>
            <a:ext cx="607060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368687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381000" y="682625"/>
            <a:ext cx="607060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531131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381000" y="682625"/>
            <a:ext cx="607060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617989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381000" y="682625"/>
            <a:ext cx="607060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2339581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664428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6704DC1-17D2-4F9A-8A86-F2302B36F69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prstClr val="black"/>
              </a:solidFill>
              <a:effectLst/>
              <a:uLnTx/>
              <a:uFillTx/>
            </a:endParaRPr>
          </a:p>
        </p:txBody>
      </p:sp>
      <p:sp>
        <p:nvSpPr>
          <p:cNvPr id="860162" name="Rectangle 2"/>
          <p:cNvSpPr>
            <a:spLocks noGrp="1" noRot="1" noChangeAspect="1" noChangeArrowheads="1" noTextEdit="1"/>
          </p:cNvSpPr>
          <p:nvPr>
            <p:ph type="sldImg"/>
          </p:nvPr>
        </p:nvSpPr>
        <p:spPr>
          <a:xfrm>
            <a:off x="381000" y="682625"/>
            <a:ext cx="6070600" cy="3414713"/>
          </a:xfrm>
          <a:ln/>
        </p:spPr>
      </p:sp>
      <p:sp>
        <p:nvSpPr>
          <p:cNvPr id="860163"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11895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2AFC9A7-D7CA-4C75-B6E5-5488EBAD6E04}"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prstClr val="black"/>
              </a:solidFill>
              <a:effectLst/>
              <a:uLnTx/>
              <a:uFillTx/>
            </a:endParaRPr>
          </a:p>
        </p:txBody>
      </p:sp>
      <p:sp>
        <p:nvSpPr>
          <p:cNvPr id="870402" name="Rectangle 2"/>
          <p:cNvSpPr>
            <a:spLocks noGrp="1" noRot="1" noChangeAspect="1" noChangeArrowheads="1" noTextEdit="1"/>
          </p:cNvSpPr>
          <p:nvPr>
            <p:ph type="sldImg"/>
          </p:nvPr>
        </p:nvSpPr>
        <p:spPr>
          <a:xfrm>
            <a:off x="382588" y="685800"/>
            <a:ext cx="6096000" cy="3429000"/>
          </a:xfrm>
          <a:ln/>
        </p:spPr>
      </p:sp>
      <p:sp>
        <p:nvSpPr>
          <p:cNvPr id="870403" name="Rectangle 3"/>
          <p:cNvSpPr>
            <a:spLocks noGrp="1" noChangeArrowheads="1"/>
          </p:cNvSpPr>
          <p:nvPr>
            <p:ph type="body" idx="1"/>
          </p:nvPr>
        </p:nvSpPr>
        <p:spPr>
          <a:xfrm>
            <a:off x="914400" y="4343400"/>
            <a:ext cx="5029200" cy="4114800"/>
          </a:xfrm>
        </p:spPr>
        <p:txBody>
          <a:bodyPr/>
          <a:lstStyle/>
          <a:p>
            <a:endParaRPr lang="en-US" dirty="0"/>
          </a:p>
        </p:txBody>
      </p:sp>
    </p:spTree>
    <p:extLst>
      <p:ext uri="{BB962C8B-B14F-4D97-AF65-F5344CB8AC3E}">
        <p14:creationId xmlns:p14="http://schemas.microsoft.com/office/powerpoint/2010/main" val="3699692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363698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eigen values can be negative?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31</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6653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dirty="0"/>
              <a:t>24 min</a:t>
            </a:r>
          </a:p>
        </p:txBody>
      </p:sp>
      <p:sp>
        <p:nvSpPr>
          <p:cNvPr id="117764" name="Slide Number Placeholder 3"/>
          <p:cNvSpPr>
            <a:spLocks noGrp="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7DFE2BC-39B3-4C3B-B909-7DEA0EA0EC20}"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12125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1100" b="1">
                <a:solidFill>
                  <a:srgbClr val="FFFF00"/>
                </a:solidFill>
                <a:latin typeface="Arial" charset="0"/>
                <a:ea typeface="ＭＳ Ｐゴシック" charset="0"/>
                <a:cs typeface="ＭＳ Ｐゴシック" charset="0"/>
              </a:defRPr>
            </a:lvl1pPr>
            <a:lvl2pPr marL="702756" indent="-270291" defTabSz="914485" eaLnBrk="0" hangingPunct="0">
              <a:defRPr sz="1100" b="1">
                <a:solidFill>
                  <a:srgbClr val="FFFF00"/>
                </a:solidFill>
                <a:latin typeface="Arial" charset="0"/>
                <a:ea typeface="ＭＳ Ｐゴシック" charset="0"/>
              </a:defRPr>
            </a:lvl2pPr>
            <a:lvl3pPr marL="1081164" indent="-216233" defTabSz="914485" eaLnBrk="0" hangingPunct="0">
              <a:defRPr sz="1100" b="1">
                <a:solidFill>
                  <a:srgbClr val="FFFF00"/>
                </a:solidFill>
                <a:latin typeface="Arial" charset="0"/>
                <a:ea typeface="ＭＳ Ｐゴシック" charset="0"/>
              </a:defRPr>
            </a:lvl3pPr>
            <a:lvl4pPr marL="1513629" indent="-216233" defTabSz="914485" eaLnBrk="0" hangingPunct="0">
              <a:defRPr sz="1100" b="1">
                <a:solidFill>
                  <a:srgbClr val="FFFF00"/>
                </a:solidFill>
                <a:latin typeface="Arial" charset="0"/>
                <a:ea typeface="ＭＳ Ｐゴシック" charset="0"/>
              </a:defRPr>
            </a:lvl4pPr>
            <a:lvl5pPr marL="1946095" indent="-216233" defTabSz="914485" eaLnBrk="0" hangingPunct="0">
              <a:defRPr sz="1100" b="1">
                <a:solidFill>
                  <a:srgbClr val="FFFF00"/>
                </a:solidFill>
                <a:latin typeface="Arial" charset="0"/>
                <a:ea typeface="ＭＳ Ｐゴシック" charset="0"/>
              </a:defRPr>
            </a:lvl5pPr>
            <a:lvl6pPr marL="2378560"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6pPr>
            <a:lvl7pPr marL="2811026"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7pPr>
            <a:lvl8pPr marL="3243491"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8pPr>
            <a:lvl9pPr marL="3675957" indent="-216233" algn="ctr" defTabSz="914485" eaLnBrk="0" fontAlgn="base" hangingPunct="0">
              <a:spcBef>
                <a:spcPct val="50000"/>
              </a:spcBef>
              <a:spcAft>
                <a:spcPct val="0"/>
              </a:spcAft>
              <a:defRPr sz="1100" b="1">
                <a:solidFill>
                  <a:srgbClr val="FFFF00"/>
                </a:solidFill>
                <a:latin typeface="Arial" charset="0"/>
                <a:ea typeface="ＭＳ Ｐゴシック" charset="0"/>
              </a:defRPr>
            </a:lvl9pPr>
          </a:lstStyle>
          <a:p>
            <a:pPr marL="0" marR="0" lvl="0" indent="0" algn="r" defTabSz="914485" rtl="0" eaLnBrk="1" fontAlgn="auto" latinLnBrk="0" hangingPunct="1">
              <a:lnSpc>
                <a:spcPct val="100000"/>
              </a:lnSpc>
              <a:spcBef>
                <a:spcPts val="0"/>
              </a:spcBef>
              <a:spcAft>
                <a:spcPts val="0"/>
              </a:spcAft>
              <a:buClrTx/>
              <a:buSzTx/>
              <a:buFontTx/>
              <a:buNone/>
              <a:tabLst/>
              <a:defRPr/>
            </a:pPr>
            <a:fld id="{3DF9E6D0-DA62-F54A-916F-2A88B954CE98}" type="slidenum">
              <a:rPr kumimoji="0" lang="en-US" sz="1200" b="0" i="0" u="none" strike="noStrike" kern="1200" cap="none" spc="0" normalizeH="0" baseline="0" noProof="0">
                <a:ln>
                  <a:noFill/>
                </a:ln>
                <a:solidFill>
                  <a:prstClr val="white"/>
                </a:solidFill>
                <a:effectLst/>
                <a:uLnTx/>
                <a:uFillTx/>
                <a:latin typeface="Arial" charset="0"/>
                <a:ea typeface="ＭＳ Ｐゴシック" charset="0"/>
              </a:rPr>
              <a:pPr marL="0" marR="0" lvl="0" indent="0" algn="r" defTabSz="91448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5192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03B0E5F-A245-4CC4-9792-D448453003A0}"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893586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221413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42FD7-B686-4494-9F56-192B0E9BC4AA}"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403" name="Rectangle 2"/>
          <p:cNvSpPr>
            <a:spLocks noGrp="1" noRot="1" noChangeAspect="1" noChangeArrowheads="1" noTextEdit="1"/>
          </p:cNvSpPr>
          <p:nvPr>
            <p:ph type="sldImg"/>
          </p:nvPr>
        </p:nvSpPr>
        <p:spPr>
          <a:xfrm>
            <a:off x="457200" y="717550"/>
            <a:ext cx="6370638" cy="3584575"/>
          </a:xfrm>
          <a:ln/>
        </p:spPr>
      </p:sp>
      <p:sp>
        <p:nvSpPr>
          <p:cNvPr id="10240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3359009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D131D-0458-46D3-8891-8ED3D1A2D208}"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427" name="Rectangle 2"/>
          <p:cNvSpPr>
            <a:spLocks noGrp="1" noRot="1" noChangeAspect="1" noChangeArrowheads="1" noTextEdit="1"/>
          </p:cNvSpPr>
          <p:nvPr>
            <p:ph type="sldImg"/>
          </p:nvPr>
        </p:nvSpPr>
        <p:spPr>
          <a:xfrm>
            <a:off x="457200" y="717550"/>
            <a:ext cx="6370638" cy="3584575"/>
          </a:xfrm>
          <a:ln/>
        </p:spPr>
      </p:sp>
      <p:sp>
        <p:nvSpPr>
          <p:cNvPr id="103428" name="Rectangle 3"/>
          <p:cNvSpPr>
            <a:spLocks noGrp="1" noChangeArrowheads="1"/>
          </p:cNvSpPr>
          <p:nvPr>
            <p:ph type="body" idx="1"/>
          </p:nvPr>
        </p:nvSpPr>
        <p:spPr>
          <a:xfrm>
            <a:off x="949325" y="4540250"/>
            <a:ext cx="5384800" cy="4379913"/>
          </a:xfrm>
          <a:noFill/>
          <a:ln/>
        </p:spPr>
        <p:txBody>
          <a:bodyPr/>
          <a:lstStyle/>
          <a:p>
            <a:pPr eaLnBrk="1" hangingPunct="1"/>
            <a:r>
              <a:rPr lang="en-US" dirty="0"/>
              <a:t>Covariant: Compare a) compute corner location and then translate, with b) First, translate and then compute corner location.</a:t>
            </a:r>
          </a:p>
        </p:txBody>
      </p:sp>
    </p:spTree>
    <p:extLst>
      <p:ext uri="{BB962C8B-B14F-4D97-AF65-F5344CB8AC3E}">
        <p14:creationId xmlns:p14="http://schemas.microsoft.com/office/powerpoint/2010/main" val="382684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D131D-0458-46D3-8891-8ED3D1A2D208}"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427" name="Rectangle 2"/>
          <p:cNvSpPr>
            <a:spLocks noGrp="1" noRot="1" noChangeAspect="1" noChangeArrowheads="1" noTextEdit="1"/>
          </p:cNvSpPr>
          <p:nvPr>
            <p:ph type="sldImg"/>
          </p:nvPr>
        </p:nvSpPr>
        <p:spPr>
          <a:xfrm>
            <a:off x="457200" y="717550"/>
            <a:ext cx="6370638" cy="3584575"/>
          </a:xfrm>
          <a:ln/>
        </p:spPr>
      </p:sp>
      <p:sp>
        <p:nvSpPr>
          <p:cNvPr id="103428" name="Rectangle 3"/>
          <p:cNvSpPr>
            <a:spLocks noGrp="1" noChangeArrowheads="1"/>
          </p:cNvSpPr>
          <p:nvPr>
            <p:ph type="body" idx="1"/>
          </p:nvPr>
        </p:nvSpPr>
        <p:spPr>
          <a:xfrm>
            <a:off x="949325" y="4540250"/>
            <a:ext cx="5384800" cy="4379913"/>
          </a:xfrm>
          <a:noFill/>
          <a:ln/>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Covariant: Compare a) compute corner location and then rotate, with b) First, rotate and then compute corner location.</a:t>
            </a:r>
          </a:p>
          <a:p>
            <a:pPr eaLnBrk="1" hangingPunct="1"/>
            <a:endParaRPr lang="en-US" dirty="0"/>
          </a:p>
        </p:txBody>
      </p:sp>
    </p:spTree>
    <p:extLst>
      <p:ext uri="{BB962C8B-B14F-4D97-AF65-F5344CB8AC3E}">
        <p14:creationId xmlns:p14="http://schemas.microsoft.com/office/powerpoint/2010/main" val="3951082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8883-7D78-49B7-A580-81B4C8DF3692}"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451" name="Rectangle 2"/>
          <p:cNvSpPr>
            <a:spLocks noGrp="1" noRot="1" noChangeAspect="1" noChangeArrowheads="1" noTextEdit="1"/>
          </p:cNvSpPr>
          <p:nvPr>
            <p:ph type="sldImg"/>
          </p:nvPr>
        </p:nvSpPr>
        <p:spPr>
          <a:xfrm>
            <a:off x="457200" y="717550"/>
            <a:ext cx="6370638" cy="3584575"/>
          </a:xfrm>
          <a:ln/>
        </p:spPr>
      </p:sp>
      <p:sp>
        <p:nvSpPr>
          <p:cNvPr id="104452"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2297868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5AB38-DC52-7249-9BC7-B415A742BC02}" type="slidenum">
              <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extLst>
      <p:ext uri="{BB962C8B-B14F-4D97-AF65-F5344CB8AC3E}">
        <p14:creationId xmlns:p14="http://schemas.microsoft.com/office/powerpoint/2010/main" val="503300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0D293-CEEE-874F-A550-1EE17E852FA3}" type="slidenum">
              <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Times New Roman" charset="0"/>
              <a:cs typeface="Times New Roman"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Times New Roman" charset="0"/>
              <a:ea typeface="Times New Roman" charset="0"/>
              <a:cs typeface="Times New Roman" charset="0"/>
            </a:endParaRPr>
          </a:p>
        </p:txBody>
      </p:sp>
    </p:spTree>
    <p:extLst>
      <p:ext uri="{BB962C8B-B14F-4D97-AF65-F5344CB8AC3E}">
        <p14:creationId xmlns:p14="http://schemas.microsoft.com/office/powerpoint/2010/main" val="3655297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16758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82069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eyes don’t see everything at once, but they jump around.  You see only about 2 degrees with high resolution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16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02407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037824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786105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188770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1445936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53115-9BC2-4281-A655-481F68218D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55458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B04E3-224F-49AB-9343-1100167D2BB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7986" name="Rectangle 2"/>
          <p:cNvSpPr>
            <a:spLocks noGrp="1" noRot="1" noChangeAspect="1" noChangeArrowheads="1" noTextEdit="1"/>
          </p:cNvSpPr>
          <p:nvPr>
            <p:ph type="sldImg"/>
          </p:nvPr>
        </p:nvSpPr>
        <p:spPr>
          <a:xfrm>
            <a:off x="382588" y="685800"/>
            <a:ext cx="6096000" cy="3429000"/>
          </a:xfrm>
          <a:ln/>
        </p:spPr>
      </p:sp>
      <p:sp>
        <p:nvSpPr>
          <p:cNvPr id="937987" name="Rectangle 3"/>
          <p:cNvSpPr>
            <a:spLocks noGrp="1" noChangeArrowheads="1"/>
          </p:cNvSpPr>
          <p:nvPr>
            <p:ph type="body" idx="1"/>
          </p:nvPr>
        </p:nvSpPr>
        <p:spPr>
          <a:xfrm>
            <a:off x="914400" y="4343400"/>
            <a:ext cx="5029200" cy="4114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494598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840416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088870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red crosses, because of higher response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58</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5493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79503E-BF1B-43C0-B836-0C9F9F6E2B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106820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3062818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3F4931-F29C-4BBC-94AD-F313B06836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378" name="Rectangle 2"/>
          <p:cNvSpPr>
            <a:spLocks noGrp="1" noRot="1" noChangeAspect="1" noTextEdit="1"/>
          </p:cNvSpPr>
          <p:nvPr>
            <p:ph type="sldImg"/>
          </p:nvPr>
        </p:nvSpPr>
        <p:spPr>
          <a:ln/>
        </p:spPr>
      </p:sp>
      <p:sp>
        <p:nvSpPr>
          <p:cNvPr id="357379"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1229759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750495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black</a:t>
            </a:r>
          </a:p>
          <a:p>
            <a:r>
              <a:rPr lang="en-US" dirty="0"/>
              <a:t>255: white (1)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64</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4185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black</a:t>
            </a:r>
          </a:p>
          <a:p>
            <a:r>
              <a:rPr lang="en-US" dirty="0"/>
              <a:t>255: white (1)</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66</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737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49688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764186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230905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A546C-147E-431E-AEDD-EB4F050EF54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458" name="Rectangle 2"/>
          <p:cNvSpPr>
            <a:spLocks noGrp="1" noRot="1" noChangeAspect="1" noChangeArrowheads="1" noTextEdit="1"/>
          </p:cNvSpPr>
          <p:nvPr>
            <p:ph type="sldImg"/>
          </p:nvPr>
        </p:nvSpPr>
        <p:spPr>
          <a:xfrm>
            <a:off x="381000" y="682625"/>
            <a:ext cx="6070600" cy="3414713"/>
          </a:xfrm>
          <a:ln/>
        </p:spPr>
      </p:sp>
      <p:sp>
        <p:nvSpPr>
          <p:cNvPr id="787459"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1943884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B5FB76-33F4-4C50-8805-D6E6CBCA901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786" name="Rectangle 2"/>
          <p:cNvSpPr>
            <a:spLocks noGrp="1" noRot="1" noChangeAspect="1" noTextEdit="1"/>
          </p:cNvSpPr>
          <p:nvPr>
            <p:ph type="sldImg"/>
          </p:nvPr>
        </p:nvSpPr>
        <p:spPr>
          <a:ln/>
        </p:spPr>
      </p:sp>
      <p:sp>
        <p:nvSpPr>
          <p:cNvPr id="502787"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3120791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Blobs!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79503E-BF1B-43C0-B836-0C9F9F6E2B0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12215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pPr eaLnBrk="1" hangingPunct="1"/>
            <a:endParaRPr lang="en-US" dirty="0"/>
          </a:p>
        </p:txBody>
      </p:sp>
      <p:sp>
        <p:nvSpPr>
          <p:cNvPr id="15872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AB992-4C79-4316-BE89-9B9DA2F3A98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70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PDF: Probability Density Function</a:t>
            </a:r>
          </a:p>
          <a:p>
            <a:endParaRPr lang="en-US" dirty="0"/>
          </a:p>
          <a:p>
            <a:r>
              <a:rPr lang="en-US" dirty="0"/>
              <a:t>Start from incorrect matches, to correct matches</a:t>
            </a:r>
          </a:p>
          <a:p>
            <a:endParaRPr lang="en-US" dirty="0"/>
          </a:p>
          <a:p>
            <a:r>
              <a:rPr lang="en-US" dirty="0"/>
              <a:t>Ideal for correct matches, is be on the </a:t>
            </a:r>
            <a:r>
              <a:rPr lang="en-US"/>
              <a:t>left side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81</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93963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1CC06-7775-4C59-AC98-25D6484A203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2099" name="Slide Image Placeholder 1"/>
          <p:cNvSpPr>
            <a:spLocks noGrp="1" noRot="1" noChangeAspect="1" noTextEdit="1"/>
          </p:cNvSpPr>
          <p:nvPr>
            <p:ph type="sldImg"/>
          </p:nvPr>
        </p:nvSpPr>
        <p:spPr>
          <a:xfrm>
            <a:off x="381000" y="684213"/>
            <a:ext cx="6096000"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4E4DA985-9E0D-4AB4-98D7-E0A9ED8E04C0}"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83</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354146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DCF678-5B78-4FE8-95E0-217635C8B72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23" name="Rectangle 2"/>
          <p:cNvSpPr>
            <a:spLocks noGrp="1" noRot="1" noChangeAspect="1" noTextEdit="1"/>
          </p:cNvSpPr>
          <p:nvPr>
            <p:ph type="sldImg"/>
          </p:nvPr>
        </p:nvSpPr>
        <p:spPr>
          <a:xfrm>
            <a:off x="381000" y="684213"/>
            <a:ext cx="6096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348532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85</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52089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05BEAF-E8F9-4BA6-9538-3EF5563BF7BA}"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5516473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DCF678-5B78-4FE8-95E0-217635C8B72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23" name="Rectangle 2"/>
          <p:cNvSpPr>
            <a:spLocks noGrp="1" noRot="1" noChangeAspect="1" noTextEdit="1"/>
          </p:cNvSpPr>
          <p:nvPr>
            <p:ph type="sldImg"/>
          </p:nvPr>
        </p:nvSpPr>
        <p:spPr>
          <a:xfrm>
            <a:off x="381000" y="684213"/>
            <a:ext cx="6096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344597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91956D-8353-4B01-BDE7-DC7754519820}"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953753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047239-B7C5-4465-BD77-A2353C9106D6}"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5838461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E09E8E-F1D0-4B93-BF98-03D1D2D5B68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387" name="Slide Image Placeholder 1"/>
          <p:cNvSpPr>
            <a:spLocks noGrp="1" noRot="1" noChangeAspect="1" noTextEdit="1"/>
          </p:cNvSpPr>
          <p:nvPr>
            <p:ph type="sldImg"/>
          </p:nvPr>
        </p:nvSpPr>
        <p:spPr>
          <a:xfrm>
            <a:off x="381000" y="684213"/>
            <a:ext cx="6096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9B56B1CA-0D8F-41B5-91CA-D292BE1FEF9E}"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97</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990071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FF6D1F-9DD8-4BEE-A203-51C583EB7C9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rgbClr val="000000"/>
              </a:solidFill>
              <a:effectLst/>
              <a:uLnTx/>
              <a:uFillTx/>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567012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8E09E8E-F1D0-4B93-BF98-03D1D2D5B68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387" name="Slide Image Placeholder 1"/>
          <p:cNvSpPr>
            <a:spLocks noGrp="1" noRot="1" noChangeAspect="1" noTextEdit="1"/>
          </p:cNvSpPr>
          <p:nvPr>
            <p:ph type="sldImg"/>
          </p:nvPr>
        </p:nvSpPr>
        <p:spPr>
          <a:xfrm>
            <a:off x="381000" y="684213"/>
            <a:ext cx="6096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9B56B1CA-0D8F-41B5-91CA-D292BE1FEF9E}"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98</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26181965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urier New" panose="02070309020205020404" pitchFamily="49" charset="0"/>
                <a:cs typeface="Courier New" panose="02070309020205020404" pitchFamily="49" charset="0"/>
              </a:rPr>
              <a:t>sim(</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q) = dot(</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q) / (norm(</a:t>
            </a:r>
            <a:r>
              <a:rPr lang="en-US" sz="1200" dirty="0" err="1">
                <a:latin typeface="Courier New" panose="02070309020205020404" pitchFamily="49" charset="0"/>
                <a:cs typeface="Courier New" panose="02070309020205020404" pitchFamily="49" charset="0"/>
              </a:rPr>
              <a:t>d_j</a:t>
            </a:r>
            <a:r>
              <a:rPr lang="en-US" sz="1200" dirty="0">
                <a:latin typeface="Courier New" panose="02070309020205020404" pitchFamily="49" charset="0"/>
                <a:cs typeface="Courier New" panose="02070309020205020404" pitchFamily="49" charset="0"/>
              </a:rPr>
              <a:t>, 2) * norm(q,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ourier New" panose="02070309020205020404" pitchFamily="49" charset="0"/>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urier New" panose="02070309020205020404" pitchFamily="49" charset="0"/>
                <a:cs typeface="Courier New" panose="02070309020205020404" pitchFamily="49" charset="0"/>
              </a:rPr>
              <a:t>Cosine Similarity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urier New" panose="02070309020205020404" pitchFamily="49" charset="0"/>
                <a:cs typeface="Courier New" panose="02070309020205020404" pitchFamily="49" charset="0"/>
              </a:rPr>
              <a:t>https://</a:t>
            </a:r>
            <a:r>
              <a:rPr lang="en-US" sz="1200" dirty="0" err="1">
                <a:latin typeface="Courier New" panose="02070309020205020404" pitchFamily="49" charset="0"/>
                <a:cs typeface="Courier New" panose="02070309020205020404" pitchFamily="49" charset="0"/>
              </a:rPr>
              <a:t>towardsdatascience.com</a:t>
            </a:r>
            <a:r>
              <a:rPr lang="en-US" sz="1200" dirty="0">
                <a:latin typeface="Courier New" panose="02070309020205020404" pitchFamily="49" charset="0"/>
                <a:cs typeface="Courier New" panose="02070309020205020404" pitchFamily="49" charset="0"/>
              </a:rPr>
              <a:t>/understanding-cosine-similarity-and-its-application-fd42f585296a</a:t>
            </a: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14374353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5D8054-05DA-49E6-9897-BD47C94C6CC8}"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0771" name="Slide Image Placeholder 1"/>
          <p:cNvSpPr>
            <a:spLocks noGrp="1" noRot="1" noChangeAspect="1" noTextEdit="1"/>
          </p:cNvSpPr>
          <p:nvPr>
            <p:ph type="sldImg"/>
          </p:nvPr>
        </p:nvSpPr>
        <p:spPr>
          <a:xfrm>
            <a:off x="381000" y="684213"/>
            <a:ext cx="6096000"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E3EFDE47-DD8C-4A4A-B602-30A443C7CF59}" type="slidenum">
              <a:rPr kumimoji="0" lang="de-CH"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100</a:t>
            </a:fld>
            <a:endParaRPr kumimoji="0" lang="de-CH"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CS 376 Lecture 18</a:t>
            </a:r>
          </a:p>
        </p:txBody>
      </p:sp>
    </p:spTree>
    <p:extLst>
      <p:ext uri="{BB962C8B-B14F-4D97-AF65-F5344CB8AC3E}">
        <p14:creationId xmlns:p14="http://schemas.microsoft.com/office/powerpoint/2010/main" val="5783343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C91956D-8353-4B01-BDE7-DC7754519820}"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05539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195369-6C52-4E07-9B80-0D0289295BFF}"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rgbClr val="000000"/>
              </a:solidFill>
              <a:effectLst/>
              <a:uLnTx/>
              <a:uFillTx/>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3360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1443332-4897-4EAB-8F26-60E57053DC6A}"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rgbClr val="000000"/>
              </a:solidFill>
              <a:effectLst/>
              <a:uLnTx/>
              <a:uFillTx/>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88292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3B8F2C1-2606-4D1E-B87D-8927E07E7549}"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prstClr val="black"/>
              </a:solidFill>
              <a:effectLst/>
              <a:uLnTx/>
              <a:uFillTx/>
            </a:endParaRPr>
          </a:p>
        </p:txBody>
      </p:sp>
      <p:sp>
        <p:nvSpPr>
          <p:cNvPr id="837634" name="Rectangle 2"/>
          <p:cNvSpPr>
            <a:spLocks noGrp="1" noRot="1" noChangeAspect="1" noChangeArrowheads="1" noTextEdit="1"/>
          </p:cNvSpPr>
          <p:nvPr>
            <p:ph type="sldImg"/>
          </p:nvPr>
        </p:nvSpPr>
        <p:spPr>
          <a:xfrm>
            <a:off x="381000" y="682625"/>
            <a:ext cx="6070600" cy="3414713"/>
          </a:xfrm>
          <a:ln/>
        </p:spPr>
      </p:sp>
      <p:sp>
        <p:nvSpPr>
          <p:cNvPr id="837635" name="Rectangle 3"/>
          <p:cNvSpPr>
            <a:spLocks noGrp="1" noChangeArrowheads="1"/>
          </p:cNvSpPr>
          <p:nvPr>
            <p:ph type="body" idx="1"/>
          </p:nvPr>
        </p:nvSpPr>
        <p:spPr>
          <a:xfrm>
            <a:off x="890588" y="4324350"/>
            <a:ext cx="5048250" cy="4170363"/>
          </a:xfrm>
        </p:spPr>
        <p:txBody>
          <a:bodyPr/>
          <a:lstStyle/>
          <a:p>
            <a:endParaRPr lang="en-US" dirty="0"/>
          </a:p>
        </p:txBody>
      </p:sp>
    </p:spTree>
    <p:extLst>
      <p:ext uri="{BB962C8B-B14F-4D97-AF65-F5344CB8AC3E}">
        <p14:creationId xmlns:p14="http://schemas.microsoft.com/office/powerpoint/2010/main" val="40107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685800" y="1028700"/>
            <a:ext cx="7848600" cy="144541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4050"/>
              <a:buFont typeface="Arial"/>
              <a:buNone/>
              <a:defRPr sz="405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685800" y="2628900"/>
            <a:ext cx="6400800" cy="1314450"/>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SzPts val="1530"/>
              <a:buNone/>
              <a:defRPr>
                <a:solidFill>
                  <a:srgbClr val="3F3F3F"/>
                </a:solidFill>
              </a:defRPr>
            </a:lvl1pPr>
            <a:lvl2pPr lvl="1" algn="ctr">
              <a:spcBef>
                <a:spcPts val="300"/>
              </a:spcBef>
              <a:spcAft>
                <a:spcPts val="0"/>
              </a:spcAft>
              <a:buSzPts val="1275"/>
              <a:buNone/>
              <a:defRPr>
                <a:solidFill>
                  <a:srgbClr val="888888"/>
                </a:solidFill>
              </a:defRPr>
            </a:lvl2pPr>
            <a:lvl3pPr lvl="2" algn="ctr">
              <a:spcBef>
                <a:spcPts val="270"/>
              </a:spcBef>
              <a:spcAft>
                <a:spcPts val="0"/>
              </a:spcAft>
              <a:buSzPts val="1215"/>
              <a:buNone/>
              <a:defRPr>
                <a:solidFill>
                  <a:srgbClr val="888888"/>
                </a:solidFill>
              </a:defRPr>
            </a:lvl3pPr>
            <a:lvl4pPr lvl="3" algn="ctr">
              <a:spcBef>
                <a:spcPts val="240"/>
              </a:spcBef>
              <a:spcAft>
                <a:spcPts val="0"/>
              </a:spcAft>
              <a:buSzPts val="1200"/>
              <a:buNone/>
              <a:defRPr>
                <a:solidFill>
                  <a:srgbClr val="888888"/>
                </a:solidFill>
              </a:defRPr>
            </a:lvl4pPr>
            <a:lvl5pPr lvl="4" algn="ctr">
              <a:spcBef>
                <a:spcPts val="210"/>
              </a:spcBef>
              <a:spcAft>
                <a:spcPts val="0"/>
              </a:spcAft>
              <a:buSzPts val="1050"/>
              <a:buNone/>
              <a:defRPr>
                <a:solidFill>
                  <a:srgbClr val="888888"/>
                </a:solidFill>
              </a:defRPr>
            </a:lvl5pPr>
            <a:lvl6pPr lvl="5" algn="ctr">
              <a:spcBef>
                <a:spcPts val="195"/>
              </a:spcBef>
              <a:spcAft>
                <a:spcPts val="0"/>
              </a:spcAft>
              <a:buSzPts val="975"/>
              <a:buNone/>
              <a:defRPr>
                <a:solidFill>
                  <a:srgbClr val="888888"/>
                </a:solidFill>
              </a:defRPr>
            </a:lvl6pPr>
            <a:lvl7pPr lvl="6" algn="ctr">
              <a:spcBef>
                <a:spcPts val="195"/>
              </a:spcBef>
              <a:spcAft>
                <a:spcPts val="0"/>
              </a:spcAft>
              <a:buSzPts val="975"/>
              <a:buNone/>
              <a:defRPr>
                <a:solidFill>
                  <a:srgbClr val="888888"/>
                </a:solidFill>
              </a:defRPr>
            </a:lvl7pPr>
            <a:lvl8pPr lvl="7" algn="ctr">
              <a:spcBef>
                <a:spcPts val="195"/>
              </a:spcBef>
              <a:spcAft>
                <a:spcPts val="0"/>
              </a:spcAft>
              <a:buSzPts val="975"/>
              <a:buNone/>
              <a:defRPr>
                <a:solidFill>
                  <a:srgbClr val="888888"/>
                </a:solidFill>
              </a:defRPr>
            </a:lvl8pPr>
            <a:lvl9pPr lvl="8" algn="ctr">
              <a:spcBef>
                <a:spcPts val="195"/>
              </a:spcBef>
              <a:spcAft>
                <a:spcPts val="0"/>
              </a:spcAft>
              <a:buSzPts val="975"/>
              <a:buNone/>
              <a:defRPr>
                <a:solidFill>
                  <a:srgbClr val="888888"/>
                </a:solidFill>
              </a:defRPr>
            </a:lvl9pPr>
          </a:lstStyle>
          <a:p>
            <a:endParaRPr/>
          </a:p>
        </p:txBody>
      </p:sp>
      <p:sp>
        <p:nvSpPr>
          <p:cNvPr id="20" name="Google Shape;20;p1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23" name="Google Shape;23;p14"/>
          <p:cNvCxnSpPr/>
          <p:nvPr/>
        </p:nvCxnSpPr>
        <p:spPr>
          <a:xfrm>
            <a:off x="685800" y="2548890"/>
            <a:ext cx="7848600" cy="1191"/>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428AE-0DA5-4F89-9D16-40EE3B73017F}" type="datetime1">
              <a:rPr lang="en-US" smtClean="0">
                <a:solidFill>
                  <a:prstClr val="black">
                    <a:tint val="75000"/>
                  </a:prstClr>
                </a:solidFill>
              </a:rPr>
              <a:t>9/12/24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81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5"/>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7" name="Google Shape;27;p15"/>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5"/>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bg>
      <p:bgPr>
        <a:solidFill>
          <a:schemeClr val="dk2"/>
        </a:solidFill>
        <a:effectLst/>
      </p:bgPr>
    </p:bg>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722313" y="1771651"/>
            <a:ext cx="7772400" cy="165020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Arial"/>
              <a:buNone/>
              <a:defRPr sz="3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722313" y="3470149"/>
            <a:ext cx="7772400" cy="112514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530"/>
              <a:buNone/>
              <a:defRPr sz="1800">
                <a:solidFill>
                  <a:schemeClr val="lt2"/>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1080"/>
              <a:buNone/>
              <a:defRPr sz="1200">
                <a:solidFill>
                  <a:schemeClr val="lt1"/>
                </a:solidFill>
              </a:defRPr>
            </a:lvl3pPr>
            <a:lvl4pPr marL="1828800" lvl="3" indent="-228600" algn="l">
              <a:spcBef>
                <a:spcPts val="210"/>
              </a:spcBef>
              <a:spcAft>
                <a:spcPts val="0"/>
              </a:spcAft>
              <a:buSzPts val="1050"/>
              <a:buNone/>
              <a:defRPr sz="1050">
                <a:solidFill>
                  <a:schemeClr val="lt1"/>
                </a:solidFill>
              </a:defRPr>
            </a:lvl4pPr>
            <a:lvl5pPr marL="2286000" lvl="4" indent="-228600" algn="l">
              <a:spcBef>
                <a:spcPts val="210"/>
              </a:spcBef>
              <a:spcAft>
                <a:spcPts val="0"/>
              </a:spcAft>
              <a:buSzPts val="1050"/>
              <a:buNone/>
              <a:defRPr sz="1050">
                <a:solidFill>
                  <a:schemeClr val="lt1"/>
                </a:solidFill>
              </a:defRPr>
            </a:lvl5pPr>
            <a:lvl6pPr marL="2743200" lvl="5" indent="-228600" algn="l">
              <a:spcBef>
                <a:spcPts val="210"/>
              </a:spcBef>
              <a:spcAft>
                <a:spcPts val="0"/>
              </a:spcAft>
              <a:buSzPts val="1050"/>
              <a:buNone/>
              <a:defRPr sz="1050">
                <a:solidFill>
                  <a:schemeClr val="lt1"/>
                </a:solidFill>
              </a:defRPr>
            </a:lvl6pPr>
            <a:lvl7pPr marL="3200400" lvl="6" indent="-228600" algn="l">
              <a:spcBef>
                <a:spcPts val="210"/>
              </a:spcBef>
              <a:spcAft>
                <a:spcPts val="0"/>
              </a:spcAft>
              <a:buSzPts val="1050"/>
              <a:buNone/>
              <a:defRPr sz="1050">
                <a:solidFill>
                  <a:schemeClr val="lt1"/>
                </a:solidFill>
              </a:defRPr>
            </a:lvl7pPr>
            <a:lvl8pPr marL="3657600" lvl="7" indent="-228600" algn="l">
              <a:spcBef>
                <a:spcPts val="210"/>
              </a:spcBef>
              <a:spcAft>
                <a:spcPts val="0"/>
              </a:spcAft>
              <a:buSzPts val="1050"/>
              <a:buNone/>
              <a:defRPr sz="1050">
                <a:solidFill>
                  <a:schemeClr val="lt1"/>
                </a:solidFill>
              </a:defRPr>
            </a:lvl8pPr>
            <a:lvl9pPr marL="4114800" lvl="8" indent="-228600" algn="l">
              <a:spcBef>
                <a:spcPts val="210"/>
              </a:spcBef>
              <a:spcAft>
                <a:spcPts val="0"/>
              </a:spcAft>
              <a:buSzPts val="1050"/>
              <a:buNone/>
              <a:defRPr sz="1050">
                <a:solidFill>
                  <a:schemeClr val="lt1"/>
                </a:solidFill>
              </a:defRPr>
            </a:lvl9pPr>
          </a:lstStyle>
          <a:p>
            <a:endParaRPr/>
          </a:p>
        </p:txBody>
      </p:sp>
      <p:sp>
        <p:nvSpPr>
          <p:cNvPr id="33" name="Google Shape;33;p16"/>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36" name="Google Shape;36;p16"/>
          <p:cNvCxnSpPr/>
          <p:nvPr/>
        </p:nvCxnSpPr>
        <p:spPr>
          <a:xfrm>
            <a:off x="731520" y="3449574"/>
            <a:ext cx="7848600" cy="1191"/>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45720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7" name="Google Shape;47;p18"/>
          <p:cNvSpPr txBox="1">
            <a:spLocks noGrp="1"/>
          </p:cNvSpPr>
          <p:nvPr>
            <p:ph type="body" idx="2"/>
          </p:nvPr>
        </p:nvSpPr>
        <p:spPr>
          <a:xfrm>
            <a:off x="45720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48" name="Google Shape;48;p18"/>
          <p:cNvSpPr txBox="1">
            <a:spLocks noGrp="1"/>
          </p:cNvSpPr>
          <p:nvPr>
            <p:ph type="body" idx="3"/>
          </p:nvPr>
        </p:nvSpPr>
        <p:spPr>
          <a:xfrm>
            <a:off x="475488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latin typeface="Arial"/>
                <a:ea typeface="Arial"/>
                <a:cs typeface="Arial"/>
                <a:sym typeface="Aria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9" name="Google Shape;49;p18"/>
          <p:cNvSpPr txBox="1">
            <a:spLocks noGrp="1"/>
          </p:cNvSpPr>
          <p:nvPr>
            <p:ph type="body" idx="4"/>
          </p:nvPr>
        </p:nvSpPr>
        <p:spPr>
          <a:xfrm>
            <a:off x="475488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50" name="Google Shape;50;p18"/>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8"/>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3" name="Google Shape;53;p18"/>
          <p:cNvCxnSpPr/>
          <p:nvPr/>
        </p:nvCxnSpPr>
        <p:spPr>
          <a:xfrm rot="5400000">
            <a:off x="2806462" y="3034268"/>
            <a:ext cx="3531870" cy="794"/>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63"/>
        <p:cNvGrpSpPr/>
        <p:nvPr/>
      </p:nvGrpSpPr>
      <p:grpSpPr>
        <a:xfrm>
          <a:off x="0" y="0"/>
          <a:ext cx="0" cy="0"/>
          <a:chOff x="0" y="0"/>
          <a:chExt cx="0" cy="0"/>
        </a:xfrm>
      </p:grpSpPr>
      <p:sp>
        <p:nvSpPr>
          <p:cNvPr id="64" name="Google Shape;64;p21"/>
          <p:cNvSpPr txBox="1">
            <a:spLocks noGrp="1"/>
          </p:cNvSpPr>
          <p:nvPr>
            <p:ph type="title"/>
          </p:nvPr>
        </p:nvSpPr>
        <p:spPr>
          <a:xfrm>
            <a:off x="457200" y="594060"/>
            <a:ext cx="2139696" cy="94640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1"/>
          <p:cNvSpPr txBox="1">
            <a:spLocks noGrp="1"/>
          </p:cNvSpPr>
          <p:nvPr>
            <p:ph type="body" idx="1"/>
          </p:nvPr>
        </p:nvSpPr>
        <p:spPr>
          <a:xfrm>
            <a:off x="2971800" y="594060"/>
            <a:ext cx="5715000" cy="4183380"/>
          </a:xfrm>
          <a:prstGeom prst="rect">
            <a:avLst/>
          </a:prstGeom>
          <a:noFill/>
          <a:ln>
            <a:noFill/>
          </a:ln>
        </p:spPr>
        <p:txBody>
          <a:bodyPr spcFirstLastPara="1" wrap="square" lIns="91425" tIns="45700" rIns="91425" bIns="45700" anchor="t" anchorCtr="0">
            <a:normAutofit/>
          </a:bodyPr>
          <a:lstStyle>
            <a:lvl1pPr marL="457200" lvl="0" indent="-358140" algn="l">
              <a:spcBef>
                <a:spcPts val="480"/>
              </a:spcBef>
              <a:spcAft>
                <a:spcPts val="0"/>
              </a:spcAft>
              <a:buSzPts val="2040"/>
              <a:buChar char="•"/>
              <a:defRPr sz="2400"/>
            </a:lvl1pPr>
            <a:lvl2pPr marL="914400" lvl="1" indent="-341947" algn="l">
              <a:spcBef>
                <a:spcPts val="420"/>
              </a:spcBef>
              <a:spcAft>
                <a:spcPts val="0"/>
              </a:spcAft>
              <a:buSzPts val="1785"/>
              <a:buChar char="•"/>
              <a:defRPr sz="2100"/>
            </a:lvl2pPr>
            <a:lvl3pPr marL="1371600" lvl="2" indent="-331469" algn="l">
              <a:spcBef>
                <a:spcPts val="360"/>
              </a:spcBef>
              <a:spcAft>
                <a:spcPts val="0"/>
              </a:spcAft>
              <a:buSzPts val="1620"/>
              <a:buChar char="•"/>
              <a:defRPr sz="1800"/>
            </a:lvl3pPr>
            <a:lvl4pPr marL="1828800" lvl="3" indent="-323850" algn="l">
              <a:spcBef>
                <a:spcPts val="300"/>
              </a:spcBef>
              <a:spcAft>
                <a:spcPts val="0"/>
              </a:spcAft>
              <a:buSzPts val="1500"/>
              <a:buChar char="•"/>
              <a:defRPr sz="1500"/>
            </a:lvl4pPr>
            <a:lvl5pPr marL="2286000" lvl="4" indent="-323850" algn="l">
              <a:spcBef>
                <a:spcPts val="300"/>
              </a:spcBef>
              <a:spcAft>
                <a:spcPts val="0"/>
              </a:spcAft>
              <a:buSzPts val="1500"/>
              <a:buChar char="•"/>
              <a:defRPr sz="1500"/>
            </a:lvl5pPr>
            <a:lvl6pPr marL="2743200" lvl="5" indent="-323850" algn="l">
              <a:spcBef>
                <a:spcPts val="300"/>
              </a:spcBef>
              <a:spcAft>
                <a:spcPts val="0"/>
              </a:spcAft>
              <a:buSzPts val="1500"/>
              <a:buChar char="•"/>
              <a:defRPr sz="1500"/>
            </a:lvl6pPr>
            <a:lvl7pPr marL="3200400" lvl="6" indent="-323850" algn="l">
              <a:spcBef>
                <a:spcPts val="300"/>
              </a:spcBef>
              <a:spcAft>
                <a:spcPts val="0"/>
              </a:spcAft>
              <a:buSzPts val="1500"/>
              <a:buChar char="•"/>
              <a:defRPr sz="1500"/>
            </a:lvl7pPr>
            <a:lvl8pPr marL="3657600" lvl="7" indent="-323850" algn="l">
              <a:spcBef>
                <a:spcPts val="300"/>
              </a:spcBef>
              <a:spcAft>
                <a:spcPts val="0"/>
              </a:spcAft>
              <a:buSzPts val="1500"/>
              <a:buChar char="•"/>
              <a:defRPr sz="1500"/>
            </a:lvl8pPr>
            <a:lvl9pPr marL="4114800" lvl="8" indent="-323850" algn="l">
              <a:spcBef>
                <a:spcPts val="300"/>
              </a:spcBef>
              <a:spcAft>
                <a:spcPts val="0"/>
              </a:spcAft>
              <a:buSzPts val="1500"/>
              <a:buChar char="•"/>
              <a:defRPr sz="1500"/>
            </a:lvl9pPr>
          </a:lstStyle>
          <a:p>
            <a:endParaRPr/>
          </a:p>
        </p:txBody>
      </p:sp>
      <p:sp>
        <p:nvSpPr>
          <p:cNvPr id="66" name="Google Shape;66;p21"/>
          <p:cNvSpPr txBox="1">
            <a:spLocks noGrp="1"/>
          </p:cNvSpPr>
          <p:nvPr>
            <p:ph type="body" idx="2"/>
          </p:nvPr>
        </p:nvSpPr>
        <p:spPr>
          <a:xfrm>
            <a:off x="457201" y="1597915"/>
            <a:ext cx="2139696" cy="3182711"/>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67" name="Google Shape;67;p21"/>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1"/>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1"/>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0" name="Google Shape;70;p21"/>
          <p:cNvCxnSpPr/>
          <p:nvPr/>
        </p:nvCxnSpPr>
        <p:spPr>
          <a:xfrm rot="5400000">
            <a:off x="684114" y="2684956"/>
            <a:ext cx="418338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71"/>
        <p:cNvGrpSpPr/>
        <p:nvPr/>
      </p:nvGrpSpPr>
      <p:grpSpPr>
        <a:xfrm>
          <a:off x="0" y="0"/>
          <a:ext cx="0" cy="0"/>
          <a:chOff x="0" y="0"/>
          <a:chExt cx="0" cy="0"/>
        </a:xfrm>
      </p:grpSpPr>
      <p:sp>
        <p:nvSpPr>
          <p:cNvPr id="72" name="Google Shape;72;p22"/>
          <p:cNvSpPr txBox="1">
            <a:spLocks noGrp="1"/>
          </p:cNvSpPr>
          <p:nvPr>
            <p:ph type="title"/>
          </p:nvPr>
        </p:nvSpPr>
        <p:spPr>
          <a:xfrm>
            <a:off x="457200" y="594360"/>
            <a:ext cx="2142680" cy="9486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2"/>
          <p:cNvSpPr>
            <a:spLocks noGrp="1"/>
          </p:cNvSpPr>
          <p:nvPr>
            <p:ph type="pic" idx="2"/>
          </p:nvPr>
        </p:nvSpPr>
        <p:spPr>
          <a:xfrm>
            <a:off x="2858610" y="628651"/>
            <a:ext cx="5904390" cy="4125342"/>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sp>
      <p:sp>
        <p:nvSpPr>
          <p:cNvPr id="74" name="Google Shape;74;p22"/>
          <p:cNvSpPr txBox="1">
            <a:spLocks noGrp="1"/>
          </p:cNvSpPr>
          <p:nvPr>
            <p:ph type="body" idx="1"/>
          </p:nvPr>
        </p:nvSpPr>
        <p:spPr>
          <a:xfrm>
            <a:off x="457200" y="1600200"/>
            <a:ext cx="2139696" cy="318211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75" name="Google Shape;75;p22"/>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2743200" y="-1085850"/>
            <a:ext cx="3657600" cy="82296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1" name="Google Shape;81;p2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84"/>
        <p:cNvGrpSpPr/>
        <p:nvPr/>
      </p:nvGrpSpPr>
      <p:grpSpPr>
        <a:xfrm>
          <a:off x="0" y="0"/>
          <a:ext cx="0" cy="0"/>
          <a:chOff x="0" y="0"/>
          <a:chExt cx="0" cy="0"/>
        </a:xfrm>
      </p:grpSpPr>
      <p:sp>
        <p:nvSpPr>
          <p:cNvPr id="85" name="Google Shape;85;p24"/>
          <p:cNvSpPr txBox="1">
            <a:spLocks noGrp="1"/>
          </p:cNvSpPr>
          <p:nvPr>
            <p:ph type="title"/>
          </p:nvPr>
        </p:nvSpPr>
        <p:spPr>
          <a:xfrm rot="5400000">
            <a:off x="5457825" y="1628775"/>
            <a:ext cx="4400550"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4"/>
          <p:cNvSpPr txBox="1">
            <a:spLocks noGrp="1"/>
          </p:cNvSpPr>
          <p:nvPr>
            <p:ph type="body" idx="1"/>
          </p:nvPr>
        </p:nvSpPr>
        <p:spPr>
          <a:xfrm rot="5400000">
            <a:off x="1266825" y="-352425"/>
            <a:ext cx="4400550" cy="60198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7" name="Google Shape;87;p2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67D7C6-78AC-4C7A-A17F-4D0AAA37D1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0180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165590"/>
            <a:ext cx="9144000" cy="1714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 name="Google Shape;11;p1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3"/>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rmAutofit/>
          </a:bodyPr>
          <a:lstStyle>
            <a:lvl1pPr marL="457200" marR="0" lvl="0" indent="-325755" algn="l" rtl="0">
              <a:spcBef>
                <a:spcPts val="360"/>
              </a:spcBef>
              <a:spcAft>
                <a:spcPts val="0"/>
              </a:spcAft>
              <a:buClr>
                <a:schemeClr val="accent1"/>
              </a:buClr>
              <a:buSzPts val="1530"/>
              <a:buFont typeface="Arial"/>
              <a:buChar char="•"/>
              <a:defRPr sz="1800" b="0" i="0" u="none" strike="noStrike" cap="none">
                <a:solidFill>
                  <a:schemeClr val="dk1"/>
                </a:solidFill>
                <a:latin typeface="Arial"/>
                <a:ea typeface="Arial"/>
                <a:cs typeface="Arial"/>
                <a:sym typeface="Arial"/>
              </a:defRPr>
            </a:lvl1pPr>
            <a:lvl2pPr marL="914400" marR="0" lvl="1" indent="-309562" algn="l" rtl="0">
              <a:spcBef>
                <a:spcPts val="300"/>
              </a:spcBef>
              <a:spcAft>
                <a:spcPts val="0"/>
              </a:spcAft>
              <a:buClr>
                <a:schemeClr val="accent1"/>
              </a:buClr>
              <a:buSzPts val="1275"/>
              <a:buFont typeface="Arial"/>
              <a:buChar char="•"/>
              <a:defRPr sz="1500" b="0" i="0" u="none" strike="noStrike" cap="none">
                <a:solidFill>
                  <a:schemeClr val="dk1"/>
                </a:solidFill>
                <a:latin typeface="Arial"/>
                <a:ea typeface="Arial"/>
                <a:cs typeface="Arial"/>
                <a:sym typeface="Arial"/>
              </a:defRPr>
            </a:lvl2pPr>
            <a:lvl3pPr marL="1371600" marR="0" lvl="2" indent="-305752" algn="l" rtl="0">
              <a:spcBef>
                <a:spcPts val="270"/>
              </a:spcBef>
              <a:spcAft>
                <a:spcPts val="0"/>
              </a:spcAft>
              <a:buClr>
                <a:schemeClr val="accent1"/>
              </a:buClr>
              <a:buSzPts val="1215"/>
              <a:buFont typeface="Arial"/>
              <a:buChar char="•"/>
              <a:defRPr sz="135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5275" algn="l" rtl="0">
              <a:spcBef>
                <a:spcPts val="210"/>
              </a:spcBef>
              <a:spcAft>
                <a:spcPts val="0"/>
              </a:spcAft>
              <a:buClr>
                <a:schemeClr val="accent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6pPr>
            <a:lvl7pPr marL="3200400" marR="0" lvl="6"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7pPr>
            <a:lvl8pPr marL="3657600" marR="0" lvl="7"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8pPr>
            <a:lvl9pPr marL="4114800" marR="0" lvl="8"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9pPr>
          </a:lstStyle>
          <a:p>
            <a:endParaRPr/>
          </a:p>
        </p:txBody>
      </p:sp>
      <p:sp>
        <p:nvSpPr>
          <p:cNvPr id="13" name="Google Shape;13;p13"/>
          <p:cNvSpPr/>
          <p:nvPr/>
        </p:nvSpPr>
        <p:spPr>
          <a:xfrm>
            <a:off x="0" y="0"/>
            <a:ext cx="9144000"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 name="Google Shape;14;p1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50" b="1" i="0" u="none" strike="noStrike" cap="none">
                <a:solidFill>
                  <a:srgbClr val="FFFFFF"/>
                </a:solidFill>
                <a:latin typeface="Arial"/>
                <a:ea typeface="Arial"/>
                <a:cs typeface="Arial"/>
                <a:sym typeface="Arial"/>
              </a:defRPr>
            </a:lvl1pPr>
            <a:lvl2pPr marL="0" marR="0" lvl="1" indent="0" algn="l" rtl="0">
              <a:spcBef>
                <a:spcPts val="0"/>
              </a:spcBef>
              <a:buNone/>
              <a:defRPr sz="1050" b="1" i="0" u="none" strike="noStrike" cap="none">
                <a:solidFill>
                  <a:srgbClr val="FFFFFF"/>
                </a:solidFill>
                <a:latin typeface="Arial"/>
                <a:ea typeface="Arial"/>
                <a:cs typeface="Arial"/>
                <a:sym typeface="Arial"/>
              </a:defRPr>
            </a:lvl2pPr>
            <a:lvl3pPr marL="0" marR="0" lvl="2" indent="0" algn="l" rtl="0">
              <a:spcBef>
                <a:spcPts val="0"/>
              </a:spcBef>
              <a:buNone/>
              <a:defRPr sz="1050" b="1" i="0" u="none" strike="noStrike" cap="none">
                <a:solidFill>
                  <a:srgbClr val="FFFFFF"/>
                </a:solidFill>
                <a:latin typeface="Arial"/>
                <a:ea typeface="Arial"/>
                <a:cs typeface="Arial"/>
                <a:sym typeface="Arial"/>
              </a:defRPr>
            </a:lvl3pPr>
            <a:lvl4pPr marL="0" marR="0" lvl="3" indent="0" algn="l" rtl="0">
              <a:spcBef>
                <a:spcPts val="0"/>
              </a:spcBef>
              <a:buNone/>
              <a:defRPr sz="1050" b="1" i="0" u="none" strike="noStrike" cap="none">
                <a:solidFill>
                  <a:srgbClr val="FFFFFF"/>
                </a:solidFill>
                <a:latin typeface="Arial"/>
                <a:ea typeface="Arial"/>
                <a:cs typeface="Arial"/>
                <a:sym typeface="Arial"/>
              </a:defRPr>
            </a:lvl4pPr>
            <a:lvl5pPr marL="0" marR="0" lvl="4" indent="0" algn="l" rtl="0">
              <a:spcBef>
                <a:spcPts val="0"/>
              </a:spcBef>
              <a:buNone/>
              <a:defRPr sz="1050" b="1" i="0" u="none" strike="noStrike" cap="none">
                <a:solidFill>
                  <a:srgbClr val="FFFFFF"/>
                </a:solidFill>
                <a:latin typeface="Arial"/>
                <a:ea typeface="Arial"/>
                <a:cs typeface="Arial"/>
                <a:sym typeface="Arial"/>
              </a:defRPr>
            </a:lvl5pPr>
            <a:lvl6pPr marL="0" marR="0" lvl="5" indent="0" algn="l" rtl="0">
              <a:spcBef>
                <a:spcPts val="0"/>
              </a:spcBef>
              <a:buNone/>
              <a:defRPr sz="1050" b="1" i="0" u="none" strike="noStrike" cap="none">
                <a:solidFill>
                  <a:srgbClr val="FFFFFF"/>
                </a:solidFill>
                <a:latin typeface="Arial"/>
                <a:ea typeface="Arial"/>
                <a:cs typeface="Arial"/>
                <a:sym typeface="Arial"/>
              </a:defRPr>
            </a:lvl6pPr>
            <a:lvl7pPr marL="0" marR="0" lvl="6" indent="0" algn="l" rtl="0">
              <a:spcBef>
                <a:spcPts val="0"/>
              </a:spcBef>
              <a:buNone/>
              <a:defRPr sz="1050" b="1" i="0" u="none" strike="noStrike" cap="none">
                <a:solidFill>
                  <a:srgbClr val="FFFFFF"/>
                </a:solidFill>
                <a:latin typeface="Arial"/>
                <a:ea typeface="Arial"/>
                <a:cs typeface="Arial"/>
                <a:sym typeface="Arial"/>
              </a:defRPr>
            </a:lvl7pPr>
            <a:lvl8pPr marL="0" marR="0" lvl="7" indent="0" algn="l" rtl="0">
              <a:spcBef>
                <a:spcPts val="0"/>
              </a:spcBef>
              <a:buNone/>
              <a:defRPr sz="1050" b="1" i="0" u="none" strike="noStrike" cap="none">
                <a:solidFill>
                  <a:srgbClr val="FFFFFF"/>
                </a:solidFill>
                <a:latin typeface="Arial"/>
                <a:ea typeface="Arial"/>
                <a:cs typeface="Arial"/>
                <a:sym typeface="Arial"/>
              </a:defRPr>
            </a:lvl8pPr>
            <a:lvl9pPr marL="0" marR="0" lvl="8" indent="0" algn="l" rtl="0">
              <a:spcBef>
                <a:spcPts val="0"/>
              </a:spcBef>
              <a:buNone/>
              <a:defRPr sz="105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6" r:id="rId5"/>
    <p:sldLayoutId id="2147483657" r:id="rId6"/>
    <p:sldLayoutId id="2147483658" r:id="rId7"/>
    <p:sldLayoutId id="2147483659" r:id="rId8"/>
    <p:sldLayoutId id="2147483662" r:id="rId9"/>
    <p:sldLayoutId id="214748366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murrugarrallerena@weber.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hal.archives-ouvertes.fr/file/index/docid/548276/filename/mikolajcICCV2001.pdf" TargetMode="External"/><Relationship Id="rId2" Type="http://schemas.openxmlformats.org/officeDocument/2006/relationships/hyperlink" Target="http://homes.esat.kuleuven.be/~tuytelaa/FT_survey_interestpoints08.pdf" TargetMode="External"/><Relationship Id="rId1" Type="http://schemas.openxmlformats.org/officeDocument/2006/relationships/slideLayout" Target="../slideLayouts/slideLayout2.xml"/><Relationship Id="rId4" Type="http://schemas.openxmlformats.org/officeDocument/2006/relationships/hyperlink" Target="http://www.cs.ubc.ca/~lowe/papers/ijcv04.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wm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oleObject" Target="../embeddings/oleObject2.bin"/><Relationship Id="rId11" Type="http://schemas.openxmlformats.org/officeDocument/2006/relationships/image" Target="../media/image18.wmf"/><Relationship Id="rId5" Type="http://schemas.openxmlformats.org/officeDocument/2006/relationships/image" Target="../media/image14.wmf"/><Relationship Id="rId10"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3.png"/><Relationship Id="rId5" Type="http://schemas.openxmlformats.org/officeDocument/2006/relationships/image" Target="../media/image35.png"/><Relationship Id="rId10" Type="http://schemas.openxmlformats.org/officeDocument/2006/relationships/image" Target="../media/image38.wmf"/><Relationship Id="rId4" Type="http://schemas.openxmlformats.org/officeDocument/2006/relationships/image" Target="../media/image34.wmf"/><Relationship Id="rId9"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0.wmf"/><Relationship Id="rId5" Type="http://schemas.openxmlformats.org/officeDocument/2006/relationships/oleObject" Target="../embeddings/oleObject8.bin"/><Relationship Id="rId4" Type="http://schemas.openxmlformats.org/officeDocument/2006/relationships/image" Target="../media/image39.w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hyperlink" Target="http://homes.esat.kuleuven.be/~tuytelaa/FT_survey_interestpoints08.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wmf"/><Relationship Id="rId5" Type="http://schemas.openxmlformats.org/officeDocument/2006/relationships/oleObject" Target="../embeddings/oleObject9.bin"/><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10.bin"/><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8.wmf"/><Relationship Id="rId4" Type="http://schemas.openxmlformats.org/officeDocument/2006/relationships/image" Target="../media/image54.wmf"/><Relationship Id="rId9" Type="http://schemas.openxmlformats.org/officeDocument/2006/relationships/oleObject" Target="../embeddings/oleObject11.bin"/></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12.bin"/><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wmf"/><Relationship Id="rId4" Type="http://schemas.openxmlformats.org/officeDocument/2006/relationships/image" Target="../media/image59.wmf"/><Relationship Id="rId9" Type="http://schemas.openxmlformats.org/officeDocument/2006/relationships/oleObject" Target="../embeddings/oleObject13.bin"/></Relationships>
</file>

<file path=ppt/slides/_rels/slide4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14.bin"/><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2.wmf"/><Relationship Id="rId4" Type="http://schemas.openxmlformats.org/officeDocument/2006/relationships/image" Target="../media/image61.wmf"/><Relationship Id="rId9" Type="http://schemas.openxmlformats.org/officeDocument/2006/relationships/oleObject" Target="../embeddings/oleObject15.bin"/></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16.bin"/><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55.png"/><Relationship Id="rId10" Type="http://schemas.openxmlformats.org/officeDocument/2006/relationships/image" Target="../media/image65.wmf"/><Relationship Id="rId4" Type="http://schemas.openxmlformats.org/officeDocument/2006/relationships/image" Target="../media/image63.wmf"/><Relationship Id="rId9" Type="http://schemas.openxmlformats.org/officeDocument/2006/relationships/oleObject" Target="../embeddings/oleObject17.bin"/></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18.bin"/><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7.wmf"/><Relationship Id="rId4" Type="http://schemas.openxmlformats.org/officeDocument/2006/relationships/image" Target="../media/image66.wmf"/><Relationship Id="rId9" Type="http://schemas.openxmlformats.org/officeDocument/2006/relationships/oleObject" Target="../embeddings/oleObject19.bin"/></Relationships>
</file>

<file path=ppt/slides/_rels/slide5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oleObject20.bin"/><Relationship Id="rId7"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9.wmf"/><Relationship Id="rId4" Type="http://schemas.openxmlformats.org/officeDocument/2006/relationships/image" Target="../media/image68.wmf"/><Relationship Id="rId9" Type="http://schemas.openxmlformats.org/officeDocument/2006/relationships/oleObject" Target="../embeddings/oleObject21.bin"/></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campar.in.tum.de/Chair/HaukeHeibelGaussianDerivatives" TargetMode="External"/><Relationship Id="rId3" Type="http://schemas.openxmlformats.org/officeDocument/2006/relationships/oleObject" Target="../embeddings/oleObject22.bin"/><Relationship Id="rId7" Type="http://schemas.openxmlformats.org/officeDocument/2006/relationships/hyperlink" Target="https://homepages.inf.ed.ac.uk/rbf/HIPR2/log.ht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73.jpeg"/><Relationship Id="rId10" Type="http://schemas.openxmlformats.org/officeDocument/2006/relationships/image" Target="../media/image76.gif"/><Relationship Id="rId4" Type="http://schemas.openxmlformats.org/officeDocument/2006/relationships/image" Target="../media/image72.wmf"/><Relationship Id="rId9" Type="http://schemas.openxmlformats.org/officeDocument/2006/relationships/image" Target="../media/image75.png"/></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oleObject" Target="../embeddings/oleObject23.bin"/><Relationship Id="rId7"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9.wmf"/><Relationship Id="rId5" Type="http://schemas.openxmlformats.org/officeDocument/2006/relationships/oleObject" Target="../embeddings/oleObject24.bin"/><Relationship Id="rId4" Type="http://schemas.openxmlformats.org/officeDocument/2006/relationships/image" Target="../media/image78.wmf"/><Relationship Id="rId9"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w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oleObject" Target="../embeddings/oleObject25.bin"/><Relationship Id="rId5" Type="http://schemas.openxmlformats.org/officeDocument/2006/relationships/image" Target="../media/image85.png"/><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55.png"/><Relationship Id="rId5" Type="http://schemas.openxmlformats.org/officeDocument/2006/relationships/image" Target="../media/image89.png"/><Relationship Id="rId10" Type="http://schemas.openxmlformats.org/officeDocument/2006/relationships/image" Target="../media/image70.png"/><Relationship Id="rId4" Type="http://schemas.openxmlformats.org/officeDocument/2006/relationships/image" Target="../media/image88.png"/><Relationship Id="rId9" Type="http://schemas.openxmlformats.org/officeDocument/2006/relationships/image" Target="../media/image93.png"/></Relationships>
</file>

<file path=ppt/slides/_rels/slide5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6.wmf"/></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11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10.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46.xml"/><Relationship Id="rId5" Type="http://schemas.openxmlformats.org/officeDocument/2006/relationships/slideLayout" Target="../slideLayouts/slideLayout2.xml"/><Relationship Id="rId4" Type="http://schemas.openxmlformats.org/officeDocument/2006/relationships/tags" Target="../tags/tag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18" Type="http://schemas.openxmlformats.org/officeDocument/2006/relationships/tags" Target="../tags/tag50.xml"/><Relationship Id="rId26" Type="http://schemas.openxmlformats.org/officeDocument/2006/relationships/tags" Target="../tags/tag58.xml"/><Relationship Id="rId3" Type="http://schemas.openxmlformats.org/officeDocument/2006/relationships/tags" Target="../tags/tag35.xml"/><Relationship Id="rId21" Type="http://schemas.openxmlformats.org/officeDocument/2006/relationships/tags" Target="../tags/tag53.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tags" Target="../tags/tag57.xml"/><Relationship Id="rId2" Type="http://schemas.openxmlformats.org/officeDocument/2006/relationships/tags" Target="../tags/tag34.xml"/><Relationship Id="rId16" Type="http://schemas.openxmlformats.org/officeDocument/2006/relationships/tags" Target="../tags/tag48.xml"/><Relationship Id="rId20" Type="http://schemas.openxmlformats.org/officeDocument/2006/relationships/tags" Target="../tags/tag52.xml"/><Relationship Id="rId29"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24" Type="http://schemas.openxmlformats.org/officeDocument/2006/relationships/tags" Target="../tags/tag56.xml"/><Relationship Id="rId32" Type="http://schemas.openxmlformats.org/officeDocument/2006/relationships/image" Target="../media/image112.png"/><Relationship Id="rId5" Type="http://schemas.openxmlformats.org/officeDocument/2006/relationships/tags" Target="../tags/tag37.xml"/><Relationship Id="rId15" Type="http://schemas.openxmlformats.org/officeDocument/2006/relationships/tags" Target="../tags/tag47.xml"/><Relationship Id="rId23" Type="http://schemas.openxmlformats.org/officeDocument/2006/relationships/tags" Target="../tags/tag55.xml"/><Relationship Id="rId28" Type="http://schemas.openxmlformats.org/officeDocument/2006/relationships/tags" Target="../tags/tag60.xml"/><Relationship Id="rId10" Type="http://schemas.openxmlformats.org/officeDocument/2006/relationships/tags" Target="../tags/tag42.xml"/><Relationship Id="rId19" Type="http://schemas.openxmlformats.org/officeDocument/2006/relationships/tags" Target="../tags/tag51.xml"/><Relationship Id="rId31" Type="http://schemas.openxmlformats.org/officeDocument/2006/relationships/image" Target="../media/image111.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 Id="rId22" Type="http://schemas.openxmlformats.org/officeDocument/2006/relationships/tags" Target="../tags/tag54.xml"/><Relationship Id="rId27" Type="http://schemas.openxmlformats.org/officeDocument/2006/relationships/tags" Target="../tags/tag59.xml"/><Relationship Id="rId30" Type="http://schemas.openxmlformats.org/officeDocument/2006/relationships/notesSlide" Target="../notesSlides/notesSlide47.xml"/></Relationships>
</file>

<file path=ppt/slides/_rels/slide72.xml.rels><?xml version="1.0" encoding="UTF-8" standalone="yes"?>
<Relationships xmlns="http://schemas.openxmlformats.org/package/2006/relationships"><Relationship Id="rId13" Type="http://schemas.openxmlformats.org/officeDocument/2006/relationships/tags" Target="../tags/tag73.xml"/><Relationship Id="rId18" Type="http://schemas.openxmlformats.org/officeDocument/2006/relationships/tags" Target="../tags/tag78.xml"/><Relationship Id="rId26" Type="http://schemas.openxmlformats.org/officeDocument/2006/relationships/tags" Target="../tags/tag86.xml"/><Relationship Id="rId39" Type="http://schemas.openxmlformats.org/officeDocument/2006/relationships/tags" Target="../tags/tag99.xml"/><Relationship Id="rId21" Type="http://schemas.openxmlformats.org/officeDocument/2006/relationships/tags" Target="../tags/tag81.xml"/><Relationship Id="rId34" Type="http://schemas.openxmlformats.org/officeDocument/2006/relationships/tags" Target="../tags/tag94.xml"/><Relationship Id="rId42" Type="http://schemas.openxmlformats.org/officeDocument/2006/relationships/tags" Target="../tags/tag102.xml"/><Relationship Id="rId47" Type="http://schemas.openxmlformats.org/officeDocument/2006/relationships/tags" Target="../tags/tag107.xml"/><Relationship Id="rId50" Type="http://schemas.openxmlformats.org/officeDocument/2006/relationships/tags" Target="../tags/tag110.xml"/><Relationship Id="rId7" Type="http://schemas.openxmlformats.org/officeDocument/2006/relationships/tags" Target="../tags/tag67.xml"/><Relationship Id="rId2" Type="http://schemas.openxmlformats.org/officeDocument/2006/relationships/tags" Target="../tags/tag62.xml"/><Relationship Id="rId16" Type="http://schemas.openxmlformats.org/officeDocument/2006/relationships/tags" Target="../tags/tag76.xml"/><Relationship Id="rId29" Type="http://schemas.openxmlformats.org/officeDocument/2006/relationships/tags" Target="../tags/tag89.xml"/><Relationship Id="rId11" Type="http://schemas.openxmlformats.org/officeDocument/2006/relationships/tags" Target="../tags/tag71.xml"/><Relationship Id="rId24" Type="http://schemas.openxmlformats.org/officeDocument/2006/relationships/tags" Target="../tags/tag84.xml"/><Relationship Id="rId32" Type="http://schemas.openxmlformats.org/officeDocument/2006/relationships/tags" Target="../tags/tag92.xml"/><Relationship Id="rId37" Type="http://schemas.openxmlformats.org/officeDocument/2006/relationships/tags" Target="../tags/tag97.xml"/><Relationship Id="rId40" Type="http://schemas.openxmlformats.org/officeDocument/2006/relationships/tags" Target="../tags/tag100.xml"/><Relationship Id="rId45" Type="http://schemas.openxmlformats.org/officeDocument/2006/relationships/tags" Target="../tags/tag105.xml"/><Relationship Id="rId53" Type="http://schemas.openxmlformats.org/officeDocument/2006/relationships/image" Target="../media/image113.jpeg"/><Relationship Id="rId5" Type="http://schemas.openxmlformats.org/officeDocument/2006/relationships/tags" Target="../tags/tag65.xml"/><Relationship Id="rId10" Type="http://schemas.openxmlformats.org/officeDocument/2006/relationships/tags" Target="../tags/tag70.xml"/><Relationship Id="rId19" Type="http://schemas.openxmlformats.org/officeDocument/2006/relationships/tags" Target="../tags/tag79.xml"/><Relationship Id="rId31" Type="http://schemas.openxmlformats.org/officeDocument/2006/relationships/tags" Target="../tags/tag91.xml"/><Relationship Id="rId44" Type="http://schemas.openxmlformats.org/officeDocument/2006/relationships/tags" Target="../tags/tag104.xml"/><Relationship Id="rId52" Type="http://schemas.openxmlformats.org/officeDocument/2006/relationships/notesSlide" Target="../notesSlides/notesSlide48.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tags" Target="../tags/tag74.xml"/><Relationship Id="rId22" Type="http://schemas.openxmlformats.org/officeDocument/2006/relationships/tags" Target="../tags/tag82.xml"/><Relationship Id="rId27" Type="http://schemas.openxmlformats.org/officeDocument/2006/relationships/tags" Target="../tags/tag87.xml"/><Relationship Id="rId30" Type="http://schemas.openxmlformats.org/officeDocument/2006/relationships/tags" Target="../tags/tag90.xml"/><Relationship Id="rId35" Type="http://schemas.openxmlformats.org/officeDocument/2006/relationships/tags" Target="../tags/tag95.xml"/><Relationship Id="rId43" Type="http://schemas.openxmlformats.org/officeDocument/2006/relationships/tags" Target="../tags/tag103.xml"/><Relationship Id="rId48" Type="http://schemas.openxmlformats.org/officeDocument/2006/relationships/tags" Target="../tags/tag108.xml"/><Relationship Id="rId8" Type="http://schemas.openxmlformats.org/officeDocument/2006/relationships/tags" Target="../tags/tag68.xml"/><Relationship Id="rId51" Type="http://schemas.openxmlformats.org/officeDocument/2006/relationships/slideLayout" Target="../slideLayouts/slideLayout2.xml"/><Relationship Id="rId3" Type="http://schemas.openxmlformats.org/officeDocument/2006/relationships/tags" Target="../tags/tag63.xml"/><Relationship Id="rId12" Type="http://schemas.openxmlformats.org/officeDocument/2006/relationships/tags" Target="../tags/tag72.xml"/><Relationship Id="rId17" Type="http://schemas.openxmlformats.org/officeDocument/2006/relationships/tags" Target="../tags/tag77.xml"/><Relationship Id="rId25" Type="http://schemas.openxmlformats.org/officeDocument/2006/relationships/tags" Target="../tags/tag85.xml"/><Relationship Id="rId33" Type="http://schemas.openxmlformats.org/officeDocument/2006/relationships/tags" Target="../tags/tag93.xml"/><Relationship Id="rId38" Type="http://schemas.openxmlformats.org/officeDocument/2006/relationships/tags" Target="../tags/tag98.xml"/><Relationship Id="rId46" Type="http://schemas.openxmlformats.org/officeDocument/2006/relationships/tags" Target="../tags/tag106.xml"/><Relationship Id="rId20" Type="http://schemas.openxmlformats.org/officeDocument/2006/relationships/tags" Target="../tags/tag80.xml"/><Relationship Id="rId41" Type="http://schemas.openxmlformats.org/officeDocument/2006/relationships/tags" Target="../tags/tag101.xml"/><Relationship Id="rId54" Type="http://schemas.openxmlformats.org/officeDocument/2006/relationships/image" Target="../media/image114.jpeg"/><Relationship Id="rId1" Type="http://schemas.openxmlformats.org/officeDocument/2006/relationships/tags" Target="../tags/tag61.xml"/><Relationship Id="rId6" Type="http://schemas.openxmlformats.org/officeDocument/2006/relationships/tags" Target="../tags/tag66.xml"/><Relationship Id="rId15" Type="http://schemas.openxmlformats.org/officeDocument/2006/relationships/tags" Target="../tags/tag75.xml"/><Relationship Id="rId23" Type="http://schemas.openxmlformats.org/officeDocument/2006/relationships/tags" Target="../tags/tag83.xml"/><Relationship Id="rId28" Type="http://schemas.openxmlformats.org/officeDocument/2006/relationships/tags" Target="../tags/tag88.xml"/><Relationship Id="rId36" Type="http://schemas.openxmlformats.org/officeDocument/2006/relationships/tags" Target="../tags/tag96.xml"/><Relationship Id="rId49" Type="http://schemas.openxmlformats.org/officeDocument/2006/relationships/tags" Target="../tags/tag109.xml"/></Relationships>
</file>

<file path=ppt/slides/_rels/slide73.xml.rels><?xml version="1.0" encoding="UTF-8" standalone="yes"?>
<Relationships xmlns="http://schemas.openxmlformats.org/package/2006/relationships"><Relationship Id="rId2" Type="http://schemas.openxmlformats.org/officeDocument/2006/relationships/hyperlink" Target="http://www.vlfeat.org/overview/sift.html"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hyperlink" Target="http://www.cs.ubc.ca/~mbrown/autostitch/autostitch.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 Id="rId9" Type="http://schemas.openxmlformats.org/officeDocument/2006/relationships/image" Target="../media/image143.png"/></Relationships>
</file>

<file path=ppt/slides/_rels/slide9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jpe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jpeg"/><Relationship Id="rId10" Type="http://schemas.openxmlformats.org/officeDocument/2006/relationships/image" Target="../media/image144.png"/><Relationship Id="rId4" Type="http://schemas.openxmlformats.org/officeDocument/2006/relationships/image" Target="../media/image138.jpeg"/><Relationship Id="rId9" Type="http://schemas.openxmlformats.org/officeDocument/2006/relationships/image" Target="../media/image143.png"/></Relationships>
</file>

<file path=ppt/slides/_rels/slide99.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4.wmf"/><Relationship Id="rId3" Type="http://schemas.openxmlformats.org/officeDocument/2006/relationships/image" Target="../media/image147.jpeg"/><Relationship Id="rId7" Type="http://schemas.openxmlformats.org/officeDocument/2006/relationships/image" Target="../media/image150.jpeg"/><Relationship Id="rId12" Type="http://schemas.openxmlformats.org/officeDocument/2006/relationships/oleObject" Target="../embeddings/oleObject28.bin"/><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49.jpeg"/><Relationship Id="rId11" Type="http://schemas.openxmlformats.org/officeDocument/2006/relationships/image" Target="../media/image153.wmf"/><Relationship Id="rId5" Type="http://schemas.openxmlformats.org/officeDocument/2006/relationships/image" Target="../media/image148.png"/><Relationship Id="rId15" Type="http://schemas.openxmlformats.org/officeDocument/2006/relationships/image" Target="../media/image157.png"/><Relationship Id="rId10" Type="http://schemas.openxmlformats.org/officeDocument/2006/relationships/oleObject" Target="../embeddings/oleObject27.bin"/><Relationship Id="rId4" Type="http://schemas.openxmlformats.org/officeDocument/2006/relationships/image" Target="../media/image140.png"/><Relationship Id="rId9" Type="http://schemas.openxmlformats.org/officeDocument/2006/relationships/image" Target="../media/image152.png"/><Relationship Id="rId14" Type="http://schemas.openxmlformats.org/officeDocument/2006/relationships/image" Target="../media/image1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1303712" y="1005576"/>
            <a:ext cx="6536577" cy="1445419"/>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2"/>
              </a:buClr>
              <a:buSzPts val="3000"/>
              <a:buFont typeface="Arial"/>
              <a:buNone/>
            </a:pPr>
            <a:r>
              <a:rPr lang="en-US" sz="3000" dirty="0"/>
              <a:t>CS 1674/2074: Local features: detection, description and matching</a:t>
            </a:r>
            <a:endParaRPr lang="en-US" dirty="0"/>
          </a:p>
        </p:txBody>
      </p:sp>
      <p:sp>
        <p:nvSpPr>
          <p:cNvPr id="4" name="Google Shape;96;p1">
            <a:extLst>
              <a:ext uri="{FF2B5EF4-FFF2-40B4-BE49-F238E27FC236}">
                <a16:creationId xmlns:a16="http://schemas.microsoft.com/office/drawing/2014/main" id="{2B0E4416-E9F5-94DA-6215-E8026CBCC245}"/>
              </a:ext>
            </a:extLst>
          </p:cNvPr>
          <p:cNvSpPr txBox="1">
            <a:spLocks/>
          </p:cNvSpPr>
          <p:nvPr/>
        </p:nvSpPr>
        <p:spPr>
          <a:xfrm>
            <a:off x="1657350" y="2571750"/>
            <a:ext cx="5886600" cy="2484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25755" algn="l" rtl="0">
              <a:lnSpc>
                <a:spcPct val="100000"/>
              </a:lnSpc>
              <a:spcBef>
                <a:spcPts val="360"/>
              </a:spcBef>
              <a:spcAft>
                <a:spcPts val="0"/>
              </a:spcAft>
              <a:buClr>
                <a:schemeClr val="accent1"/>
              </a:buClr>
              <a:buSzPts val="1530"/>
              <a:buFont typeface="Arial"/>
              <a:buNone/>
              <a:defRPr sz="1800" b="0" i="0" u="none" strike="noStrike" cap="none">
                <a:solidFill>
                  <a:srgbClr val="3F3F3F"/>
                </a:solidFill>
                <a:latin typeface="Arial"/>
                <a:ea typeface="Arial"/>
                <a:cs typeface="Arial"/>
                <a:sym typeface="Arial"/>
              </a:defRPr>
            </a:lvl1pPr>
            <a:lvl2pPr marL="914400" marR="0" lvl="1" indent="-309562" algn="ctr" rtl="0">
              <a:lnSpc>
                <a:spcPct val="100000"/>
              </a:lnSpc>
              <a:spcBef>
                <a:spcPts val="300"/>
              </a:spcBef>
              <a:spcAft>
                <a:spcPts val="0"/>
              </a:spcAft>
              <a:buClr>
                <a:schemeClr val="accent1"/>
              </a:buClr>
              <a:buSzPts val="1275"/>
              <a:buFont typeface="Arial"/>
              <a:buNone/>
              <a:defRPr sz="1500" b="0" i="0" u="none" strike="noStrike" cap="none">
                <a:solidFill>
                  <a:srgbClr val="888888"/>
                </a:solidFill>
                <a:latin typeface="Arial"/>
                <a:ea typeface="Arial"/>
                <a:cs typeface="Arial"/>
                <a:sym typeface="Arial"/>
              </a:defRPr>
            </a:lvl2pPr>
            <a:lvl3pPr marL="1371600" marR="0" lvl="2" indent="-305752" algn="ctr" rtl="0">
              <a:lnSpc>
                <a:spcPct val="100000"/>
              </a:lnSpc>
              <a:spcBef>
                <a:spcPts val="270"/>
              </a:spcBef>
              <a:spcAft>
                <a:spcPts val="0"/>
              </a:spcAft>
              <a:buClr>
                <a:schemeClr val="accent1"/>
              </a:buClr>
              <a:buSzPts val="1215"/>
              <a:buFont typeface="Arial"/>
              <a:buNone/>
              <a:defRPr sz="1350" b="0" i="0" u="none" strike="noStrike" cap="none">
                <a:solidFill>
                  <a:srgbClr val="888888"/>
                </a:solidFill>
                <a:latin typeface="Arial"/>
                <a:ea typeface="Arial"/>
                <a:cs typeface="Arial"/>
                <a:sym typeface="Arial"/>
              </a:defRPr>
            </a:lvl3pPr>
            <a:lvl4pPr marL="1828800" marR="0" lvl="3" indent="-304800" algn="ctr" rtl="0">
              <a:lnSpc>
                <a:spcPct val="100000"/>
              </a:lnSpc>
              <a:spcBef>
                <a:spcPts val="240"/>
              </a:spcBef>
              <a:spcAft>
                <a:spcPts val="0"/>
              </a:spcAft>
              <a:buClr>
                <a:schemeClr val="accent1"/>
              </a:buClr>
              <a:buSzPts val="1200"/>
              <a:buFont typeface="Arial"/>
              <a:buNone/>
              <a:defRPr sz="1200" b="0" i="0" u="none" strike="noStrike" cap="none">
                <a:solidFill>
                  <a:srgbClr val="888888"/>
                </a:solidFill>
                <a:latin typeface="Arial"/>
                <a:ea typeface="Arial"/>
                <a:cs typeface="Arial"/>
                <a:sym typeface="Arial"/>
              </a:defRPr>
            </a:lvl4pPr>
            <a:lvl5pPr marL="2286000" marR="0" lvl="4" indent="-295275" algn="ctr" rtl="0">
              <a:lnSpc>
                <a:spcPct val="100000"/>
              </a:lnSpc>
              <a:spcBef>
                <a:spcPts val="210"/>
              </a:spcBef>
              <a:spcAft>
                <a:spcPts val="0"/>
              </a:spcAft>
              <a:buClr>
                <a:schemeClr val="accent1"/>
              </a:buClr>
              <a:buSzPts val="1050"/>
              <a:buFont typeface="Arial"/>
              <a:buNone/>
              <a:defRPr sz="1050" b="0" i="0" u="none" strike="noStrike" cap="none">
                <a:solidFill>
                  <a:srgbClr val="888888"/>
                </a:solidFill>
                <a:latin typeface="Arial"/>
                <a:ea typeface="Arial"/>
                <a:cs typeface="Arial"/>
                <a:sym typeface="Arial"/>
              </a:defRPr>
            </a:lvl5pPr>
            <a:lvl6pPr marL="2743200" marR="0" lvl="5"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6pPr>
            <a:lvl7pPr marL="3200400" marR="0" lvl="6"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7pPr>
            <a:lvl8pPr marL="3657600" marR="0" lvl="7"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8pPr>
            <a:lvl9pPr marL="4114800" marR="0" lvl="8" indent="-290512" algn="ctr" rtl="0">
              <a:lnSpc>
                <a:spcPct val="100000"/>
              </a:lnSpc>
              <a:spcBef>
                <a:spcPts val="195"/>
              </a:spcBef>
              <a:spcAft>
                <a:spcPts val="0"/>
              </a:spcAft>
              <a:buClr>
                <a:schemeClr val="accent1"/>
              </a:buClr>
              <a:buSzPts val="975"/>
              <a:buFont typeface="Arial"/>
              <a:buNone/>
              <a:defRPr sz="975" b="0" i="0" u="none" strike="noStrike" cap="none">
                <a:solidFill>
                  <a:srgbClr val="888888"/>
                </a:solidFill>
                <a:latin typeface="Arial"/>
                <a:ea typeface="Arial"/>
                <a:cs typeface="Arial"/>
                <a:sym typeface="Arial"/>
              </a:defRPr>
            </a:lvl9pPr>
          </a:lstStyle>
          <a:p>
            <a:pPr marL="0" indent="0" algn="ctr">
              <a:spcBef>
                <a:spcPts val="0"/>
              </a:spcBef>
            </a:pPr>
            <a:endParaRPr lang="en-US" b="1" dirty="0"/>
          </a:p>
          <a:p>
            <a:pPr marL="0" indent="0" algn="ctr">
              <a:spcBef>
                <a:spcPts val="0"/>
              </a:spcBef>
            </a:pPr>
            <a:endParaRPr lang="en-US" b="1" dirty="0"/>
          </a:p>
          <a:p>
            <a:pPr marL="0" indent="0" algn="ctr">
              <a:spcBef>
                <a:spcPts val="0"/>
              </a:spcBef>
            </a:pPr>
            <a:r>
              <a:rPr lang="en-US" b="1" dirty="0"/>
              <a:t>PhD. Nils Murrugarra-Llerena</a:t>
            </a:r>
          </a:p>
          <a:p>
            <a:pPr marL="0" indent="0" algn="ctr">
              <a:spcBef>
                <a:spcPts val="0"/>
              </a:spcBef>
            </a:pPr>
            <a:r>
              <a:rPr lang="en-US" dirty="0">
                <a:hlinkClick r:id="rId3"/>
              </a:rPr>
              <a:t>nem177@pitt.edu</a:t>
            </a:r>
            <a:r>
              <a:rPr lang="en-US" dirty="0"/>
              <a:t> </a:t>
            </a:r>
          </a:p>
          <a:p>
            <a:pPr marL="0" indent="0" algn="ctr">
              <a:spcBef>
                <a:spcPts val="0"/>
              </a:spcBef>
            </a:pPr>
            <a:endParaRPr lang="en-US" b="1" dirty="0"/>
          </a:p>
          <a:p>
            <a:pPr marL="0" indent="0" algn="ctr">
              <a:spcBef>
                <a:spcPts val="0"/>
              </a:spcBef>
            </a:pPr>
            <a:endParaRPr lang="en-US" b="1" dirty="0"/>
          </a:p>
          <a:p>
            <a:pPr marL="0" indent="0" algn="ctr">
              <a:spcBef>
                <a:spcPts val="0"/>
              </a:spcBef>
            </a:pPr>
            <a:endParaRPr lang="en-US" dirty="0"/>
          </a:p>
        </p:txBody>
      </p:sp>
      <p:pic>
        <p:nvPicPr>
          <p:cNvPr id="5" name="Picture 4" descr="University of Pittsburgh Logo and symbol, meaning, history, PNG, brand">
            <a:extLst>
              <a:ext uri="{FF2B5EF4-FFF2-40B4-BE49-F238E27FC236}">
                <a16:creationId xmlns:a16="http://schemas.microsoft.com/office/drawing/2014/main" id="{16497DE4-8DEA-806C-F1E4-85FC2BA7B74A}"/>
              </a:ext>
            </a:extLst>
          </p:cNvPr>
          <p:cNvPicPr>
            <a:picLocks noChangeAspect="1" noChangeArrowheads="1"/>
          </p:cNvPicPr>
          <p:nvPr/>
        </p:nvPicPr>
        <p:blipFill>
          <a:blip r:embed="rId4"/>
          <a:srcRect t="21714" b="22062"/>
          <a:stretch>
            <a:fillRect/>
          </a:stretch>
        </p:blipFill>
        <p:spPr bwMode="auto">
          <a:xfrm>
            <a:off x="2950460" y="3950191"/>
            <a:ext cx="3243079" cy="1024759"/>
          </a:xfrm>
          <a:prstGeom prst="rect">
            <a:avLst/>
          </a:prstGeom>
          <a:noFill/>
        </p:spPr>
      </p:pic>
    </p:spTree>
    <p:extLst>
      <p:ext uri="{BB962C8B-B14F-4D97-AF65-F5344CB8AC3E}">
        <p14:creationId xmlns:p14="http://schemas.microsoft.com/office/powerpoint/2010/main" val="3901698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315451"/>
            <a:ext cx="2743200" cy="3851672"/>
          </a:xfrm>
        </p:spPr>
        <p:txBody>
          <a:bodyPr/>
          <a:lstStyle/>
          <a:p>
            <a:pPr marL="0" indent="0">
              <a:buNone/>
            </a:pPr>
            <a:r>
              <a:rPr lang="en-US" dirty="0"/>
              <a:t>Where would you tell your friend to meet you?</a:t>
            </a:r>
          </a:p>
        </p:txBody>
      </p:sp>
      <p:pic>
        <p:nvPicPr>
          <p:cNvPr id="58370" name="Picture 2" descr="http://www.loopnet.com/Attachments/9/8/5/xy_985537A9-99F3-4BBC-AFD7-5C4610F13CE4_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306" y="2104652"/>
            <a:ext cx="3790187" cy="28426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0" y="4947293"/>
            <a:ext cx="609462" cy="213585"/>
          </a:xfrm>
          <a:prstGeom prst="rect">
            <a:avLst/>
          </a:prstGeom>
          <a:noFill/>
        </p:spPr>
        <p:txBody>
          <a:bodyPr wrap="none" rtlCol="0">
            <a:spAutoFit/>
          </a:bodyPr>
          <a:lstStyle/>
          <a:p>
            <a:pPr defTabSz="685800">
              <a:buClrTx/>
              <a:defRPr/>
            </a:pPr>
            <a:r>
              <a:rPr lang="en-US" sz="788" dirty="0">
                <a:solidFill>
                  <a:prstClr val="black"/>
                </a:solidFill>
              </a:rPr>
              <a:t>D. </a:t>
            </a:r>
            <a:r>
              <a:rPr lang="en-US" sz="788" dirty="0" err="1">
                <a:solidFill>
                  <a:prstClr val="black"/>
                </a:solidFill>
              </a:rPr>
              <a:t>Hoiem</a:t>
            </a:r>
            <a:endParaRPr lang="en-US" sz="788" dirty="0">
              <a:solidFill>
                <a:prstClr val="black"/>
              </a:solidFill>
            </a:endParaRPr>
          </a:p>
        </p:txBody>
      </p:sp>
      <p:sp>
        <p:nvSpPr>
          <p:cNvPr id="4" name="TextBox 3"/>
          <p:cNvSpPr txBox="1"/>
          <p:nvPr/>
        </p:nvSpPr>
        <p:spPr>
          <a:xfrm>
            <a:off x="4441608" y="1315450"/>
            <a:ext cx="2848857" cy="461665"/>
          </a:xfrm>
          <a:prstGeom prst="rect">
            <a:avLst/>
          </a:prstGeom>
          <a:noFill/>
        </p:spPr>
        <p:txBody>
          <a:bodyPr wrap="none" rtlCol="0">
            <a:spAutoFit/>
          </a:bodyPr>
          <a:lstStyle/>
          <a:p>
            <a:r>
              <a:rPr lang="en-US" sz="2400" dirty="0">
                <a:sym typeface="Wingdings" panose="05000000000000000000" pitchFamily="2" charset="2"/>
              </a:rPr>
              <a:t> </a:t>
            </a:r>
            <a:r>
              <a:rPr lang="en-US" sz="2400" dirty="0"/>
              <a:t>Corner detection</a:t>
            </a:r>
          </a:p>
        </p:txBody>
      </p:sp>
      <p:sp>
        <p:nvSpPr>
          <p:cNvPr id="8" name="Title 7">
            <a:extLst>
              <a:ext uri="{FF2B5EF4-FFF2-40B4-BE49-F238E27FC236}">
                <a16:creationId xmlns:a16="http://schemas.microsoft.com/office/drawing/2014/main" id="{D3CA1B17-70AD-7150-3864-D516B7D4D1B7}"/>
              </a:ext>
            </a:extLst>
          </p:cNvPr>
          <p:cNvSpPr>
            <a:spLocks noGrp="1"/>
          </p:cNvSpPr>
          <p:nvPr>
            <p:ph type="title"/>
          </p:nvPr>
        </p:nvSpPr>
        <p:spPr/>
        <p:txBody>
          <a:bodyPr/>
          <a:lstStyle/>
          <a:p>
            <a:r>
              <a:rPr lang="en-US" dirty="0"/>
              <a:t>Choosing interest points</a:t>
            </a:r>
          </a:p>
        </p:txBody>
      </p:sp>
      <p:sp>
        <p:nvSpPr>
          <p:cNvPr id="9" name="Slide Number Placeholder 5">
            <a:extLst>
              <a:ext uri="{FF2B5EF4-FFF2-40B4-BE49-F238E27FC236}">
                <a16:creationId xmlns:a16="http://schemas.microsoft.com/office/drawing/2014/main" id="{CE8BC986-1D6F-781E-09EF-44E07B429D5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10</a:t>
            </a:fld>
            <a:endParaRPr lang="en-US" dirty="0"/>
          </a:p>
        </p:txBody>
      </p:sp>
    </p:spTree>
    <p:extLst>
      <p:ext uri="{BB962C8B-B14F-4D97-AF65-F5344CB8AC3E}">
        <p14:creationId xmlns:p14="http://schemas.microsoft.com/office/powerpoint/2010/main" val="29829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199" y="1132748"/>
            <a:ext cx="8229599" cy="3394472"/>
          </a:xfrm>
        </p:spPr>
        <p:txBody>
          <a:bodyPr/>
          <a:lstStyle/>
          <a:p>
            <a:pPr eaLnBrk="1" hangingPunct="1">
              <a:buFontTx/>
              <a:buNone/>
            </a:pPr>
            <a:r>
              <a:rPr lang="en-US" sz="2100" dirty="0">
                <a:solidFill>
                  <a:schemeClr val="bg2"/>
                </a:solidFill>
              </a:rPr>
              <a:t>+ </a:t>
            </a:r>
            <a:r>
              <a:rPr lang="en-US" sz="2100" dirty="0"/>
              <a:t> flexible to geometry / deformations / viewpoint</a:t>
            </a:r>
          </a:p>
          <a:p>
            <a:pPr eaLnBrk="1" hangingPunct="1">
              <a:buFontTx/>
              <a:buNone/>
            </a:pPr>
            <a:r>
              <a:rPr lang="en-US" sz="2100" dirty="0">
                <a:solidFill>
                  <a:schemeClr val="bg2"/>
                </a:solidFill>
              </a:rPr>
              <a:t>+ </a:t>
            </a:r>
            <a:r>
              <a:rPr lang="en-US" sz="2100" dirty="0"/>
              <a:t> compact summary of image content</a:t>
            </a:r>
          </a:p>
          <a:p>
            <a:pPr eaLnBrk="1" hangingPunct="1">
              <a:buFontTx/>
              <a:buNone/>
            </a:pPr>
            <a:endParaRPr lang="en-US" sz="2100" dirty="0"/>
          </a:p>
          <a:p>
            <a:pPr eaLnBrk="1" hangingPunct="1">
              <a:buFontTx/>
              <a:buChar char="-"/>
            </a:pPr>
            <a:r>
              <a:rPr lang="en-US" sz="2100" dirty="0"/>
              <a:t>basic model ignores geometry – verify afterwards</a:t>
            </a:r>
          </a:p>
          <a:p>
            <a:pPr eaLnBrk="1" hangingPunct="1">
              <a:buFontTx/>
              <a:buChar char="-"/>
            </a:pPr>
            <a:r>
              <a:rPr lang="en-US" sz="2100" dirty="0"/>
              <a:t>what is the optimal vocabulary size?</a:t>
            </a:r>
          </a:p>
          <a:p>
            <a:pPr eaLnBrk="1" hangingPunct="1">
              <a:buFontTx/>
              <a:buChar char="-"/>
            </a:pPr>
            <a:r>
              <a:rPr lang="en-US" sz="2100" dirty="0"/>
              <a:t>background and foreground mixed when bag covers whole image</a:t>
            </a:r>
          </a:p>
          <a:p>
            <a:pPr eaLnBrk="1" hangingPunct="1">
              <a:buFontTx/>
              <a:buNone/>
            </a:pPr>
            <a:endParaRPr lang="en-US" sz="2100" dirty="0"/>
          </a:p>
        </p:txBody>
      </p:sp>
      <p:sp>
        <p:nvSpPr>
          <p:cNvPr id="4" name="Text Box 90"/>
          <p:cNvSpPr txBox="1">
            <a:spLocks noChangeArrowheads="1"/>
          </p:cNvSpPr>
          <p:nvPr/>
        </p:nvSpPr>
        <p:spPr bwMode="auto">
          <a:xfrm>
            <a:off x="1143001" y="4958835"/>
            <a:ext cx="1465118"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5" name="Title 4">
            <a:extLst>
              <a:ext uri="{FF2B5EF4-FFF2-40B4-BE49-F238E27FC236}">
                <a16:creationId xmlns:a16="http://schemas.microsoft.com/office/drawing/2014/main" id="{CE25423E-8385-CA37-77DF-7CC155158770}"/>
              </a:ext>
            </a:extLst>
          </p:cNvPr>
          <p:cNvSpPr>
            <a:spLocks noGrp="1"/>
          </p:cNvSpPr>
          <p:nvPr>
            <p:ph type="title"/>
          </p:nvPr>
        </p:nvSpPr>
        <p:spPr/>
        <p:txBody>
          <a:bodyPr/>
          <a:lstStyle/>
          <a:p>
            <a:r>
              <a:rPr lang="en-US" dirty="0"/>
              <a:t>Bags of words: pros and cons</a:t>
            </a:r>
          </a:p>
        </p:txBody>
      </p:sp>
      <p:sp>
        <p:nvSpPr>
          <p:cNvPr id="6" name="Slide Number Placeholder 5">
            <a:extLst>
              <a:ext uri="{FF2B5EF4-FFF2-40B4-BE49-F238E27FC236}">
                <a16:creationId xmlns:a16="http://schemas.microsoft.com/office/drawing/2014/main" id="{35E2495E-9680-98C5-EB5F-8132E9E8CC8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100</a:t>
            </a:fld>
            <a:endParaRPr lang="en-US" dirty="0"/>
          </a:p>
        </p:txBody>
      </p:sp>
    </p:spTree>
    <p:extLst>
      <p:ext uri="{BB962C8B-B14F-4D97-AF65-F5344CB8AC3E}">
        <p14:creationId xmlns:p14="http://schemas.microsoft.com/office/powerpoint/2010/main" val="3441979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90"/>
          <p:cNvSpPr txBox="1">
            <a:spLocks noChangeArrowheads="1"/>
          </p:cNvSpPr>
          <p:nvPr/>
        </p:nvSpPr>
        <p:spPr bwMode="auto">
          <a:xfrm>
            <a:off x="1143000" y="4958835"/>
            <a:ext cx="1569754"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17" name="Content Placeholder 6"/>
          <p:cNvSpPr>
            <a:spLocks noGrp="1"/>
          </p:cNvSpPr>
          <p:nvPr>
            <p:ph idx="1"/>
          </p:nvPr>
        </p:nvSpPr>
        <p:spPr>
          <a:solidFill>
            <a:schemeClr val="bg1"/>
          </a:solidFill>
        </p:spPr>
        <p:txBody>
          <a:bodyPr/>
          <a:lstStyle/>
          <a:p>
            <a:pPr marL="0" indent="0">
              <a:buNone/>
            </a:pPr>
            <a:r>
              <a:rPr lang="en-US" sz="2100" dirty="0">
                <a:solidFill>
                  <a:schemeClr val="bg2"/>
                </a:solidFill>
              </a:rPr>
              <a:t>Offline</a:t>
            </a:r>
            <a:r>
              <a:rPr lang="en-US" sz="2100" dirty="0"/>
              <a:t>:</a:t>
            </a:r>
          </a:p>
          <a:p>
            <a:pPr eaLnBrk="1" hangingPunct="1"/>
            <a:r>
              <a:rPr lang="en-US" sz="2100" dirty="0"/>
              <a:t>Extract features in database images, cluster them to find words = cluster centers, make index</a:t>
            </a:r>
          </a:p>
          <a:p>
            <a:pPr eaLnBrk="1" hangingPunct="1"/>
            <a:endParaRPr lang="en-US" sz="2100" dirty="0"/>
          </a:p>
          <a:p>
            <a:pPr marL="0" indent="0">
              <a:buNone/>
            </a:pPr>
            <a:r>
              <a:rPr lang="en-US" sz="2100" dirty="0">
                <a:solidFill>
                  <a:schemeClr val="bg2"/>
                </a:solidFill>
              </a:rPr>
              <a:t>Online</a:t>
            </a:r>
            <a:r>
              <a:rPr lang="en-US" sz="2100" dirty="0"/>
              <a:t> (during search):</a:t>
            </a:r>
          </a:p>
          <a:p>
            <a:pPr marL="342686" indent="-342686">
              <a:buFont typeface="Trebuchet MS" pitchFamily="34" charset="0"/>
              <a:buAutoNum type="arabicPeriod"/>
            </a:pPr>
            <a:r>
              <a:rPr lang="en-US" sz="2100" dirty="0"/>
              <a:t>Extract words in query (extract features and map each to closest cluster center)</a:t>
            </a:r>
          </a:p>
          <a:p>
            <a:pPr marL="342686" indent="-342686">
              <a:buFont typeface="Trebuchet MS" pitchFamily="34" charset="0"/>
              <a:buAutoNum type="arabicPeriod"/>
            </a:pPr>
            <a:r>
              <a:rPr lang="en-US" sz="2100" dirty="0"/>
              <a:t>Use inverted file index to find database images relevant to query</a:t>
            </a:r>
          </a:p>
          <a:p>
            <a:pPr marL="342686" indent="-342686">
              <a:buFont typeface="Trebuchet MS" pitchFamily="34" charset="0"/>
              <a:buAutoNum type="arabicPeriod"/>
            </a:pPr>
            <a:r>
              <a:rPr lang="en-US" sz="2100" dirty="0"/>
              <a:t>Rank database images by comparing word counts of query and database image</a:t>
            </a:r>
          </a:p>
          <a:p>
            <a:pPr marL="342686" indent="-342686"/>
            <a:endParaRPr lang="en-US" sz="2100" dirty="0">
              <a:hlinkClick r:id="" action="ppaction://noaction"/>
            </a:endParaRPr>
          </a:p>
        </p:txBody>
      </p:sp>
      <p:sp>
        <p:nvSpPr>
          <p:cNvPr id="3" name="Title 4">
            <a:extLst>
              <a:ext uri="{FF2B5EF4-FFF2-40B4-BE49-F238E27FC236}">
                <a16:creationId xmlns:a16="http://schemas.microsoft.com/office/drawing/2014/main" id="{CA5B0948-A869-0689-F6A4-04EE5A12F116}"/>
              </a:ext>
            </a:extLst>
          </p:cNvPr>
          <p:cNvSpPr>
            <a:spLocks noGrp="1"/>
          </p:cNvSpPr>
          <p:nvPr>
            <p:ph type="title"/>
          </p:nvPr>
        </p:nvSpPr>
        <p:spPr>
          <a:xfrm>
            <a:off x="457200" y="400050"/>
            <a:ext cx="8229600" cy="742950"/>
          </a:xfrm>
        </p:spPr>
        <p:txBody>
          <a:bodyPr>
            <a:normAutofit fontScale="90000"/>
          </a:bodyPr>
          <a:lstStyle/>
          <a:p>
            <a:pPr defTabSz="685374" eaLnBrk="0" fontAlgn="base" hangingPunct="0">
              <a:spcBef>
                <a:spcPct val="0"/>
              </a:spcBef>
              <a:spcAft>
                <a:spcPct val="0"/>
              </a:spcAft>
              <a:buClrTx/>
              <a:defRPr/>
            </a:pPr>
            <a:r>
              <a:rPr lang="en-US" sz="3200" dirty="0">
                <a:ea typeface="+mn-ea"/>
                <a:cs typeface="+mn-cs"/>
              </a:rPr>
              <a:t>Summary: Inverted file index and bags of words similarity</a:t>
            </a:r>
          </a:p>
        </p:txBody>
      </p:sp>
      <p:sp>
        <p:nvSpPr>
          <p:cNvPr id="5" name="Slide Number Placeholder 5">
            <a:extLst>
              <a:ext uri="{FF2B5EF4-FFF2-40B4-BE49-F238E27FC236}">
                <a16:creationId xmlns:a16="http://schemas.microsoft.com/office/drawing/2014/main" id="{31296E23-20CD-1FA3-42DA-81B9E0F730D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101</a:t>
            </a:fld>
            <a:endParaRPr lang="en-US" dirty="0"/>
          </a:p>
        </p:txBody>
      </p:sp>
    </p:spTree>
    <p:extLst>
      <p:ext uri="{BB962C8B-B14F-4D97-AF65-F5344CB8AC3E}">
        <p14:creationId xmlns:p14="http://schemas.microsoft.com/office/powerpoint/2010/main" val="4210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41531"/>
            <a:ext cx="8229599" cy="3851672"/>
          </a:xfrm>
        </p:spPr>
        <p:txBody>
          <a:bodyPr>
            <a:normAutofit lnSpcReduction="10000"/>
          </a:bodyPr>
          <a:lstStyle/>
          <a:p>
            <a:r>
              <a:rPr lang="en-US" u="sng" dirty="0"/>
              <a:t>Survey paper on local features</a:t>
            </a:r>
            <a:r>
              <a:rPr lang="en-US" dirty="0"/>
              <a:t>			            </a:t>
            </a:r>
          </a:p>
          <a:p>
            <a:pPr lvl="1"/>
            <a:r>
              <a:rPr lang="en-US" dirty="0"/>
              <a:t>“Local Invariant Feature Detectors: A Survey” by </a:t>
            </a:r>
            <a:r>
              <a:rPr lang="en-US" dirty="0" err="1"/>
              <a:t>Tinne</a:t>
            </a:r>
            <a:r>
              <a:rPr lang="en-US" dirty="0"/>
              <a:t> </a:t>
            </a:r>
            <a:r>
              <a:rPr lang="en-US" dirty="0" err="1"/>
              <a:t>Tuytelaars</a:t>
            </a:r>
            <a:r>
              <a:rPr lang="en-US" dirty="0"/>
              <a:t> and </a:t>
            </a:r>
            <a:r>
              <a:rPr lang="en-US" dirty="0" err="1"/>
              <a:t>Krystian</a:t>
            </a:r>
            <a:r>
              <a:rPr lang="en-US" dirty="0"/>
              <a:t> </a:t>
            </a:r>
            <a:r>
              <a:rPr lang="en-US" dirty="0" err="1"/>
              <a:t>Mikolajczyk</a:t>
            </a:r>
            <a:r>
              <a:rPr lang="en-US" dirty="0"/>
              <a:t>, in </a:t>
            </a:r>
            <a:r>
              <a:rPr lang="en-US" i="1" dirty="0"/>
              <a:t>Foundations and Trends in Computer Graphics and Vision</a:t>
            </a:r>
            <a:r>
              <a:rPr lang="en-US" dirty="0"/>
              <a:t> Vol. 3, No. 3 (2007) 177–280 (mostly Chapters 1, 3.2, 7) </a:t>
            </a:r>
            <a:r>
              <a:rPr lang="en-US" dirty="0">
                <a:hlinkClick r:id="rId2"/>
              </a:rPr>
              <a:t>http://homes.esat.kuleuven.be/%7Etuytelaa/FT_survey_interestpoints08.pdf</a:t>
            </a:r>
            <a:r>
              <a:rPr lang="en-US" dirty="0"/>
              <a:t> </a:t>
            </a:r>
          </a:p>
          <a:p>
            <a:endParaRPr lang="en-US" dirty="0"/>
          </a:p>
          <a:p>
            <a:r>
              <a:rPr lang="en-US" u="sng" dirty="0"/>
              <a:t>Making Harris detection scale-invariant</a:t>
            </a:r>
            <a:r>
              <a:rPr lang="en-US" dirty="0"/>
              <a:t>			      </a:t>
            </a:r>
          </a:p>
          <a:p>
            <a:pPr lvl="1"/>
            <a:r>
              <a:rPr lang="en-US" dirty="0"/>
              <a:t>“Indexing based on scale invariant interest points” by </a:t>
            </a:r>
            <a:r>
              <a:rPr lang="en-US" dirty="0" err="1"/>
              <a:t>Krystian</a:t>
            </a:r>
            <a:r>
              <a:rPr lang="en-US" dirty="0"/>
              <a:t> </a:t>
            </a:r>
            <a:r>
              <a:rPr lang="en-US" dirty="0" err="1"/>
              <a:t>Mikolajczyk</a:t>
            </a:r>
            <a:r>
              <a:rPr lang="en-US" dirty="0"/>
              <a:t> and Cordelia Schmid, in ICCV 2001 </a:t>
            </a:r>
            <a:r>
              <a:rPr lang="en-US" dirty="0">
                <a:hlinkClick r:id="rId3"/>
              </a:rPr>
              <a:t>https://hal.archives-ouvertes.fr/file/index/docid/548276/filename/mikolajcICCV2001.pdf</a:t>
            </a:r>
            <a:r>
              <a:rPr lang="en-US" dirty="0"/>
              <a:t> </a:t>
            </a:r>
          </a:p>
          <a:p>
            <a:endParaRPr lang="en-US" dirty="0"/>
          </a:p>
          <a:p>
            <a:r>
              <a:rPr lang="en-US" u="sng" dirty="0"/>
              <a:t>SIFT paper by David Lowe </a:t>
            </a:r>
          </a:p>
          <a:p>
            <a:pPr lvl="1"/>
            <a:r>
              <a:rPr lang="en-US" dirty="0"/>
              <a:t>“Distinctive Image Features from Scale-Invariant </a:t>
            </a:r>
            <a:r>
              <a:rPr lang="en-US" dirty="0" err="1"/>
              <a:t>Keypoints</a:t>
            </a:r>
            <a:r>
              <a:rPr lang="en-US" dirty="0"/>
              <a:t>” by David G. Lowe, in IJCV 2004 </a:t>
            </a:r>
            <a:r>
              <a:rPr lang="en-US" dirty="0">
                <a:hlinkClick r:id="rId4"/>
              </a:rPr>
              <a:t>http://www.cs.ubc.ca/~lowe/papers/ijcv04.pdf</a:t>
            </a:r>
            <a:r>
              <a:rPr lang="en-US" dirty="0"/>
              <a:t> </a:t>
            </a:r>
          </a:p>
          <a:p>
            <a:pPr lvl="1"/>
            <a:endParaRPr lang="en-US" u="sng" dirty="0"/>
          </a:p>
        </p:txBody>
      </p:sp>
      <p:sp>
        <p:nvSpPr>
          <p:cNvPr id="6" name="Title 5">
            <a:extLst>
              <a:ext uri="{FF2B5EF4-FFF2-40B4-BE49-F238E27FC236}">
                <a16:creationId xmlns:a16="http://schemas.microsoft.com/office/drawing/2014/main" id="{E66AC876-F5A9-F601-05AB-0853FF63C831}"/>
              </a:ext>
            </a:extLst>
          </p:cNvPr>
          <p:cNvSpPr>
            <a:spLocks noGrp="1"/>
          </p:cNvSpPr>
          <p:nvPr>
            <p:ph type="title"/>
          </p:nvPr>
        </p:nvSpPr>
        <p:spPr/>
        <p:txBody>
          <a:bodyPr/>
          <a:lstStyle/>
          <a:p>
            <a:r>
              <a:rPr lang="en-US"/>
              <a:t>Additional References</a:t>
            </a:r>
            <a:endParaRPr lang="en-US" dirty="0"/>
          </a:p>
        </p:txBody>
      </p:sp>
      <p:sp>
        <p:nvSpPr>
          <p:cNvPr id="9" name="Slide Number Placeholder 5">
            <a:extLst>
              <a:ext uri="{FF2B5EF4-FFF2-40B4-BE49-F238E27FC236}">
                <a16:creationId xmlns:a16="http://schemas.microsoft.com/office/drawing/2014/main" id="{581EE5D6-3400-92CB-6B8A-119A4C03772C}"/>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102</a:t>
            </a:fld>
            <a:endParaRPr lang="en-US" dirty="0"/>
          </a:p>
        </p:txBody>
      </p:sp>
    </p:spTree>
    <p:extLst>
      <p:ext uri="{BB962C8B-B14F-4D97-AF65-F5344CB8AC3E}">
        <p14:creationId xmlns:p14="http://schemas.microsoft.com/office/powerpoint/2010/main" val="8408807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34278"/>
            <a:ext cx="5086350" cy="4203716"/>
          </a:xfrm>
        </p:spPr>
        <p:txBody>
          <a:bodyPr>
            <a:normAutofit lnSpcReduction="10000"/>
          </a:bodyPr>
          <a:lstStyle/>
          <a:p>
            <a:r>
              <a:rPr lang="en-US" sz="2100" dirty="0" err="1"/>
              <a:t>Keypoint</a:t>
            </a:r>
            <a:r>
              <a:rPr lang="en-US" sz="2100" dirty="0"/>
              <a:t> detection: repeatable and distinctive</a:t>
            </a:r>
          </a:p>
          <a:p>
            <a:pPr lvl="1"/>
            <a:r>
              <a:rPr lang="en-US" sz="1800" dirty="0"/>
              <a:t>Corners, blobs, stable regions</a:t>
            </a:r>
          </a:p>
          <a:p>
            <a:pPr lvl="1"/>
            <a:r>
              <a:rPr lang="en-US" sz="1800" dirty="0"/>
              <a:t>Laplacian of Gaussian, automatic scale selection</a:t>
            </a:r>
          </a:p>
          <a:p>
            <a:pPr lvl="1"/>
            <a:endParaRPr lang="en-US" sz="2100" dirty="0"/>
          </a:p>
          <a:p>
            <a:r>
              <a:rPr lang="en-US" sz="2100" dirty="0"/>
              <a:t>Descriptors: robust and selective</a:t>
            </a:r>
          </a:p>
          <a:p>
            <a:pPr lvl="1"/>
            <a:r>
              <a:rPr lang="en-US" sz="1800" dirty="0"/>
              <a:t>Histograms for robustness to small shifts and translations (SIFT descriptor)</a:t>
            </a:r>
          </a:p>
          <a:p>
            <a:endParaRPr lang="en-US" sz="2100" dirty="0"/>
          </a:p>
          <a:p>
            <a:r>
              <a:rPr lang="en-US" sz="2100" dirty="0"/>
              <a:t>Matching: cluster and index</a:t>
            </a:r>
          </a:p>
          <a:p>
            <a:pPr lvl="1"/>
            <a:r>
              <a:rPr lang="en-US" sz="1800" dirty="0"/>
              <a:t>Compare images through their feature distribution</a:t>
            </a:r>
          </a:p>
          <a:p>
            <a:pPr lvl="1"/>
            <a:endParaRPr lang="en-US" sz="1800" dirty="0"/>
          </a:p>
          <a:p>
            <a:pPr lvl="1"/>
            <a:endParaRPr lang="en-US" sz="1800" dirty="0"/>
          </a:p>
          <a:p>
            <a:pPr lvl="1"/>
            <a:endParaRPr lang="en-US" sz="2100" dirty="0"/>
          </a:p>
          <a:p>
            <a:endParaRPr lang="en-US" sz="2100" dirty="0"/>
          </a:p>
          <a:p>
            <a:endParaRPr lang="en-US" sz="2100" dirty="0"/>
          </a:p>
        </p:txBody>
      </p:sp>
      <p:pic>
        <p:nvPicPr>
          <p:cNvPr id="74756" name="Picture 12"/>
          <p:cNvPicPr>
            <a:picLocks noChangeAspect="1" noChangeArrowheads="1"/>
          </p:cNvPicPr>
          <p:nvPr/>
        </p:nvPicPr>
        <p:blipFill>
          <a:blip r:embed="rId2" cstate="print"/>
          <a:srcRect/>
          <a:stretch>
            <a:fillRect/>
          </a:stretch>
        </p:blipFill>
        <p:spPr bwMode="auto">
          <a:xfrm>
            <a:off x="5715000" y="1085850"/>
            <a:ext cx="2085975" cy="1568054"/>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5657850" y="3371851"/>
            <a:ext cx="2343150" cy="1022747"/>
          </a:xfrm>
          <a:prstGeom prst="rect">
            <a:avLst/>
          </a:prstGeom>
          <a:noFill/>
          <a:ln w="9525">
            <a:noFill/>
            <a:miter lim="800000"/>
            <a:headEnd/>
            <a:tailEnd/>
          </a:ln>
        </p:spPr>
      </p:pic>
      <p:sp>
        <p:nvSpPr>
          <p:cNvPr id="6" name="TextBox 5"/>
          <p:cNvSpPr txBox="1"/>
          <p:nvPr/>
        </p:nvSpPr>
        <p:spPr>
          <a:xfrm>
            <a:off x="1143000" y="4947557"/>
            <a:ext cx="1741715" cy="213585"/>
          </a:xfrm>
          <a:prstGeom prst="rect">
            <a:avLst/>
          </a:prstGeom>
          <a:noFill/>
        </p:spPr>
        <p:txBody>
          <a:bodyPr wrap="square" rtlCol="0">
            <a:spAutoFit/>
          </a:bodyPr>
          <a:lstStyle/>
          <a:p>
            <a:pPr defTabSz="685800">
              <a:buClrTx/>
              <a:defRPr/>
            </a:pPr>
            <a:r>
              <a:rPr lang="en-US" sz="788" kern="1200" dirty="0">
                <a:latin typeface="Calibri"/>
                <a:ea typeface="+mn-ea"/>
                <a:cs typeface="+mn-cs"/>
              </a:rPr>
              <a:t>Adapted from D. </a:t>
            </a:r>
            <a:r>
              <a:rPr lang="en-US" sz="788" kern="1200" dirty="0" err="1">
                <a:latin typeface="Calibri"/>
                <a:ea typeface="+mn-ea"/>
                <a:cs typeface="+mn-cs"/>
              </a:rPr>
              <a:t>Hoiem</a:t>
            </a:r>
            <a:r>
              <a:rPr lang="en-US" sz="788" kern="1200" dirty="0">
                <a:latin typeface="Calibri"/>
                <a:ea typeface="+mn-ea"/>
                <a:cs typeface="+mn-cs"/>
              </a:rPr>
              <a:t>, K. </a:t>
            </a:r>
            <a:r>
              <a:rPr lang="en-US" sz="788" kern="1200" dirty="0" err="1">
                <a:latin typeface="Calibri"/>
                <a:ea typeface="+mn-ea"/>
                <a:cs typeface="+mn-cs"/>
              </a:rPr>
              <a:t>Grauman</a:t>
            </a:r>
            <a:endParaRPr lang="en-US" sz="788" kern="1200" dirty="0">
              <a:latin typeface="Calibri"/>
              <a:ea typeface="+mn-ea"/>
              <a:cs typeface="+mn-cs"/>
            </a:endParaRPr>
          </a:p>
        </p:txBody>
      </p:sp>
      <p:sp>
        <p:nvSpPr>
          <p:cNvPr id="7" name="Title 6">
            <a:extLst>
              <a:ext uri="{FF2B5EF4-FFF2-40B4-BE49-F238E27FC236}">
                <a16:creationId xmlns:a16="http://schemas.microsoft.com/office/drawing/2014/main" id="{F1361501-8C4F-35CC-CCFC-175217829F8A}"/>
              </a:ext>
            </a:extLst>
          </p:cNvPr>
          <p:cNvSpPr>
            <a:spLocks noGrp="1"/>
          </p:cNvSpPr>
          <p:nvPr>
            <p:ph type="title"/>
          </p:nvPr>
        </p:nvSpPr>
        <p:spPr/>
        <p:txBody>
          <a:bodyPr/>
          <a:lstStyle/>
          <a:p>
            <a:r>
              <a:rPr lang="en-US"/>
              <a:t>Summary</a:t>
            </a:r>
          </a:p>
        </p:txBody>
      </p:sp>
      <p:sp>
        <p:nvSpPr>
          <p:cNvPr id="8" name="Slide Number Placeholder 5">
            <a:extLst>
              <a:ext uri="{FF2B5EF4-FFF2-40B4-BE49-F238E27FC236}">
                <a16:creationId xmlns:a16="http://schemas.microsoft.com/office/drawing/2014/main" id="{46A74358-1687-0412-4CC3-D0F1888A5F47}"/>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103</a:t>
            </a:fld>
            <a:endParaRPr lang="en-US" dirty="0"/>
          </a:p>
        </p:txBody>
      </p:sp>
    </p:spTree>
    <p:extLst>
      <p:ext uri="{BB962C8B-B14F-4D97-AF65-F5344CB8AC3E}">
        <p14:creationId xmlns:p14="http://schemas.microsoft.com/office/powerpoint/2010/main" val="191324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130968"/>
            <a:ext cx="2743200" cy="3851672"/>
          </a:xfrm>
        </p:spPr>
        <p:txBody>
          <a:bodyPr/>
          <a:lstStyle/>
          <a:p>
            <a:pPr marL="0" indent="0">
              <a:buNone/>
            </a:pPr>
            <a:r>
              <a:rPr lang="en-US" dirty="0"/>
              <a:t>Where would you tell your friend to meet you?</a:t>
            </a:r>
          </a:p>
        </p:txBody>
      </p:sp>
      <p:pic>
        <p:nvPicPr>
          <p:cNvPr id="61442" name="Picture 2" descr="http://www.pegasusarchive.org/ancientbritain/SilburyHill/SilburyHillAerial1_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883" y="2089793"/>
            <a:ext cx="3653034"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0" y="4947293"/>
            <a:ext cx="609462" cy="213585"/>
          </a:xfrm>
          <a:prstGeom prst="rect">
            <a:avLst/>
          </a:prstGeom>
          <a:noFill/>
        </p:spPr>
        <p:txBody>
          <a:bodyPr wrap="none" rtlCol="0">
            <a:spAutoFit/>
          </a:bodyPr>
          <a:lstStyle/>
          <a:p>
            <a:pPr defTabSz="685800">
              <a:buClrTx/>
              <a:defRPr/>
            </a:pPr>
            <a:r>
              <a:rPr lang="en-US" sz="788" dirty="0">
                <a:solidFill>
                  <a:prstClr val="black"/>
                </a:solidFill>
              </a:rPr>
              <a:t>D. </a:t>
            </a:r>
            <a:r>
              <a:rPr lang="en-US" sz="788" dirty="0" err="1">
                <a:solidFill>
                  <a:prstClr val="black"/>
                </a:solidFill>
              </a:rPr>
              <a:t>Hoiem</a:t>
            </a:r>
            <a:endParaRPr lang="en-US" sz="788" dirty="0">
              <a:solidFill>
                <a:prstClr val="black"/>
              </a:solidFill>
            </a:endParaRPr>
          </a:p>
        </p:txBody>
      </p:sp>
      <p:sp>
        <p:nvSpPr>
          <p:cNvPr id="7" name="TextBox 6"/>
          <p:cNvSpPr txBox="1"/>
          <p:nvPr/>
        </p:nvSpPr>
        <p:spPr>
          <a:xfrm>
            <a:off x="4441608" y="1130967"/>
            <a:ext cx="2523448" cy="461665"/>
          </a:xfrm>
          <a:prstGeom prst="rect">
            <a:avLst/>
          </a:prstGeom>
          <a:noFill/>
        </p:spPr>
        <p:txBody>
          <a:bodyPr wrap="none" rtlCol="0">
            <a:spAutoFit/>
          </a:bodyPr>
          <a:lstStyle/>
          <a:p>
            <a:r>
              <a:rPr lang="en-US" sz="2400" dirty="0">
                <a:sym typeface="Wingdings" panose="05000000000000000000" pitchFamily="2" charset="2"/>
              </a:rPr>
              <a:t> </a:t>
            </a:r>
            <a:r>
              <a:rPr lang="en-US" sz="2400" dirty="0"/>
              <a:t>Blob detection</a:t>
            </a:r>
          </a:p>
        </p:txBody>
      </p:sp>
      <p:sp>
        <p:nvSpPr>
          <p:cNvPr id="8" name="Title 7">
            <a:extLst>
              <a:ext uri="{FF2B5EF4-FFF2-40B4-BE49-F238E27FC236}">
                <a16:creationId xmlns:a16="http://schemas.microsoft.com/office/drawing/2014/main" id="{FF3EA81C-AE9D-B4CD-66DD-F4581EA6EF13}"/>
              </a:ext>
            </a:extLst>
          </p:cNvPr>
          <p:cNvSpPr>
            <a:spLocks noGrp="1"/>
          </p:cNvSpPr>
          <p:nvPr>
            <p:ph type="title"/>
          </p:nvPr>
        </p:nvSpPr>
        <p:spPr/>
        <p:txBody>
          <a:bodyPr/>
          <a:lstStyle/>
          <a:p>
            <a:r>
              <a:rPr lang="en-US" dirty="0"/>
              <a:t>Choosing interest points</a:t>
            </a:r>
          </a:p>
        </p:txBody>
      </p:sp>
      <p:sp>
        <p:nvSpPr>
          <p:cNvPr id="9" name="Slide Number Placeholder 5">
            <a:extLst>
              <a:ext uri="{FF2B5EF4-FFF2-40B4-BE49-F238E27FC236}">
                <a16:creationId xmlns:a16="http://schemas.microsoft.com/office/drawing/2014/main" id="{F2E0627F-6A78-312D-68FC-1950D1E93E1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11</a:t>
            </a:fld>
            <a:endParaRPr lang="en-US" dirty="0"/>
          </a:p>
        </p:txBody>
      </p:sp>
    </p:spTree>
    <p:extLst>
      <p:ext uri="{BB962C8B-B14F-4D97-AF65-F5344CB8AC3E}">
        <p14:creationId xmlns:p14="http://schemas.microsoft.com/office/powerpoint/2010/main" val="12153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1"/>
          <p:cNvPicPr>
            <a:picLocks noChangeAspect="1" noChangeArrowheads="1"/>
          </p:cNvPicPr>
          <p:nvPr/>
        </p:nvPicPr>
        <p:blipFill>
          <a:blip r:embed="rId2" cstate="print"/>
          <a:srcRect/>
          <a:stretch>
            <a:fillRect/>
          </a:stretch>
        </p:blipFill>
        <p:spPr bwMode="auto">
          <a:xfrm>
            <a:off x="4534547" y="3943535"/>
            <a:ext cx="647700" cy="647700"/>
          </a:xfrm>
          <a:prstGeom prst="rect">
            <a:avLst/>
          </a:prstGeom>
          <a:noFill/>
          <a:ln w="9525">
            <a:noFill/>
            <a:miter lim="800000"/>
            <a:headEnd/>
            <a:tailEnd/>
          </a:ln>
        </p:spPr>
      </p:pic>
      <p:pic>
        <p:nvPicPr>
          <p:cNvPr id="1125" name="Picture 4"/>
          <p:cNvPicPr>
            <a:picLocks noChangeAspect="1" noChangeArrowheads="1"/>
          </p:cNvPicPr>
          <p:nvPr/>
        </p:nvPicPr>
        <p:blipFill>
          <a:blip r:embed="rId3" cstate="print"/>
          <a:srcRect/>
          <a:stretch>
            <a:fillRect/>
          </a:stretch>
        </p:blipFill>
        <p:spPr bwMode="auto">
          <a:xfrm>
            <a:off x="1409156" y="3943536"/>
            <a:ext cx="700088" cy="650081"/>
          </a:xfrm>
          <a:prstGeom prst="rect">
            <a:avLst/>
          </a:prstGeom>
          <a:noFill/>
          <a:ln w="9525">
            <a:noFill/>
            <a:miter lim="800000"/>
            <a:headEnd/>
            <a:tailEnd/>
          </a:ln>
        </p:spPr>
      </p:pic>
      <p:sp>
        <p:nvSpPr>
          <p:cNvPr id="87" name="AutoShape 83"/>
          <p:cNvSpPr>
            <a:spLocks noChangeArrowheads="1"/>
          </p:cNvSpPr>
          <p:nvPr/>
        </p:nvSpPr>
        <p:spPr bwMode="auto">
          <a:xfrm>
            <a:off x="3108178" y="4159038"/>
            <a:ext cx="459581" cy="189310"/>
          </a:xfrm>
          <a:prstGeom prst="leftRightArrow">
            <a:avLst>
              <a:gd name="adj1" fmla="val 50000"/>
              <a:gd name="adj2" fmla="val 48553"/>
            </a:avLst>
          </a:prstGeom>
          <a:no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grpSp>
        <p:nvGrpSpPr>
          <p:cNvPr id="2" name="Group 105"/>
          <p:cNvGrpSpPr>
            <a:grpSpLocks/>
          </p:cNvGrpSpPr>
          <p:nvPr/>
        </p:nvGrpSpPr>
        <p:grpSpPr bwMode="auto">
          <a:xfrm>
            <a:off x="2243785" y="3673263"/>
            <a:ext cx="621506" cy="765572"/>
            <a:chOff x="2771775" y="4797425"/>
            <a:chExt cx="828675" cy="1020657"/>
          </a:xfrm>
        </p:grpSpPr>
        <p:grpSp>
          <p:nvGrpSpPr>
            <p:cNvPr id="16467" name="Group 52"/>
            <p:cNvGrpSpPr>
              <a:grpSpLocks/>
            </p:cNvGrpSpPr>
            <p:nvPr/>
          </p:nvGrpSpPr>
          <p:grpSpPr bwMode="auto">
            <a:xfrm>
              <a:off x="2771775" y="5265735"/>
              <a:ext cx="828675" cy="552347"/>
              <a:chOff x="1859" y="3339"/>
              <a:chExt cx="363" cy="301"/>
            </a:xfrm>
          </p:grpSpPr>
          <p:sp>
            <p:nvSpPr>
              <p:cNvPr id="16469"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70"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71"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72"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73"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74"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75"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76"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77"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78"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79"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80"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81"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82"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grpSp>
        <p:graphicFrame>
          <p:nvGraphicFramePr>
            <p:cNvPr id="16468" name="Object 2"/>
            <p:cNvGraphicFramePr>
              <a:graphicFrameLocks noChangeAspect="1"/>
            </p:cNvGraphicFramePr>
            <p:nvPr/>
          </p:nvGraphicFramePr>
          <p:xfrm>
            <a:off x="2951163" y="4797425"/>
            <a:ext cx="349250" cy="395288"/>
          </p:xfrm>
          <a:graphic>
            <a:graphicData uri="http://schemas.openxmlformats.org/presentationml/2006/ole">
              <mc:AlternateContent xmlns:mc="http://schemas.openxmlformats.org/markup-compatibility/2006">
                <mc:Choice xmlns:v="urn:schemas-microsoft-com:vml" Requires="v">
                  <p:oleObj name="Equation" r:id="rId4" imgW="190335" imgH="215713" progId="Equation.3">
                    <p:embed/>
                  </p:oleObj>
                </mc:Choice>
                <mc:Fallback>
                  <p:oleObj name="Equation" r:id="rId4" imgW="190335" imgH="215713" progId="Equation.3">
                    <p:embed/>
                    <p:pic>
                      <p:nvPicPr>
                        <p:cNvPr id="1646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163" y="4797425"/>
                          <a:ext cx="349250"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Group 106"/>
          <p:cNvGrpSpPr>
            <a:grpSpLocks/>
          </p:cNvGrpSpPr>
          <p:nvPr/>
        </p:nvGrpSpPr>
        <p:grpSpPr bwMode="auto">
          <a:xfrm>
            <a:off x="3885657" y="3700647"/>
            <a:ext cx="567928" cy="736997"/>
            <a:chOff x="4967288" y="4833938"/>
            <a:chExt cx="757237" cy="982688"/>
          </a:xfrm>
        </p:grpSpPr>
        <p:grpSp>
          <p:nvGrpSpPr>
            <p:cNvPr id="16451" name="Group 67"/>
            <p:cNvGrpSpPr>
              <a:grpSpLocks/>
            </p:cNvGrpSpPr>
            <p:nvPr/>
          </p:nvGrpSpPr>
          <p:grpSpPr bwMode="auto">
            <a:xfrm>
              <a:off x="4967288" y="5300665"/>
              <a:ext cx="757237" cy="515961"/>
              <a:chOff x="3515" y="3498"/>
              <a:chExt cx="363" cy="278"/>
            </a:xfrm>
          </p:grpSpPr>
          <p:sp>
            <p:nvSpPr>
              <p:cNvPr id="16453"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54"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55"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56"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57"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58"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59"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60"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61"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62"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63"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64"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65"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sp>
            <p:nvSpPr>
              <p:cNvPr id="16466"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prstClr val="black"/>
                  </a:solidFill>
                  <a:latin typeface="Arial" charset="0"/>
                </a:endParaRPr>
              </a:p>
            </p:txBody>
          </p:sp>
        </p:grpSp>
        <p:graphicFrame>
          <p:nvGraphicFramePr>
            <p:cNvPr id="16452" name="Object 3"/>
            <p:cNvGraphicFramePr>
              <a:graphicFrameLocks noChangeAspect="1"/>
            </p:cNvGraphicFramePr>
            <p:nvPr/>
          </p:nvGraphicFramePr>
          <p:xfrm>
            <a:off x="5111750" y="4833938"/>
            <a:ext cx="349250" cy="395287"/>
          </p:xfrm>
          <a:graphic>
            <a:graphicData uri="http://schemas.openxmlformats.org/presentationml/2006/ole">
              <mc:AlternateContent xmlns:mc="http://schemas.openxmlformats.org/markup-compatibility/2006">
                <mc:Choice xmlns:v="urn:schemas-microsoft-com:vml" Requires="v">
                  <p:oleObj name="Equation" r:id="rId6" imgW="190335" imgH="215713" progId="Equation.3">
                    <p:embed/>
                  </p:oleObj>
                </mc:Choice>
                <mc:Fallback>
                  <p:oleObj name="Equation" r:id="rId6" imgW="190335" imgH="215713" progId="Equation.3">
                    <p:embed/>
                    <p:pic>
                      <p:nvPicPr>
                        <p:cNvPr id="16452"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1750" y="4833938"/>
                          <a:ext cx="34925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6393" name="Picture 25" descr="obj14__0"/>
          <p:cNvPicPr>
            <a:picLocks noChangeAspect="1" noChangeArrowheads="1"/>
          </p:cNvPicPr>
          <p:nvPr/>
        </p:nvPicPr>
        <p:blipFill>
          <a:blip r:embed="rId8" cstate="print"/>
          <a:srcRect/>
          <a:stretch>
            <a:fillRect/>
          </a:stretch>
        </p:blipFill>
        <p:spPr bwMode="auto">
          <a:xfrm rot="20580961">
            <a:off x="3501084" y="1661106"/>
            <a:ext cx="1782366" cy="1881188"/>
          </a:xfrm>
          <a:prstGeom prst="rect">
            <a:avLst/>
          </a:prstGeom>
          <a:noFill/>
          <a:ln w="9525">
            <a:noFill/>
            <a:miter lim="800000"/>
            <a:headEnd/>
            <a:tailEnd/>
          </a:ln>
        </p:spPr>
      </p:pic>
      <p:sp>
        <p:nvSpPr>
          <p:cNvPr id="46" name="Rectangle 42"/>
          <p:cNvSpPr>
            <a:spLocks noChangeArrowheads="1"/>
          </p:cNvSpPr>
          <p:nvPr/>
        </p:nvSpPr>
        <p:spPr bwMode="auto">
          <a:xfrm rot="15180961">
            <a:off x="4425605" y="2876140"/>
            <a:ext cx="389335" cy="369094"/>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srgbClr val="FFFF00"/>
              </a:solidFill>
              <a:latin typeface="Arial" charset="0"/>
            </a:endParaRPr>
          </a:p>
        </p:txBody>
      </p:sp>
      <p:grpSp>
        <p:nvGrpSpPr>
          <p:cNvPr id="6" name="Group 107"/>
          <p:cNvGrpSpPr>
            <a:grpSpLocks/>
          </p:cNvGrpSpPr>
          <p:nvPr/>
        </p:nvGrpSpPr>
        <p:grpSpPr bwMode="auto">
          <a:xfrm rot="20580961">
            <a:off x="3772062" y="2065040"/>
            <a:ext cx="1182500" cy="1345224"/>
            <a:chOff x="5087938" y="2843965"/>
            <a:chExt cx="1347305" cy="1530433"/>
          </a:xfrm>
        </p:grpSpPr>
        <p:grpSp>
          <p:nvGrpSpPr>
            <p:cNvPr id="16429" name="Group 35"/>
            <p:cNvGrpSpPr>
              <a:grpSpLocks/>
            </p:cNvGrpSpPr>
            <p:nvPr/>
          </p:nvGrpSpPr>
          <p:grpSpPr bwMode="auto">
            <a:xfrm rot="-5400000">
              <a:off x="6348413" y="3101975"/>
              <a:ext cx="73025" cy="73025"/>
              <a:chOff x="1292" y="2205"/>
              <a:chExt cx="46" cy="46"/>
            </a:xfrm>
          </p:grpSpPr>
          <p:sp>
            <p:nvSpPr>
              <p:cNvPr id="16449" name="Line 36"/>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50" name="Line 37"/>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grpSp>
          <p:nvGrpSpPr>
            <p:cNvPr id="16430" name="Group 101"/>
            <p:cNvGrpSpPr>
              <a:grpSpLocks/>
            </p:cNvGrpSpPr>
            <p:nvPr/>
          </p:nvGrpSpPr>
          <p:grpSpPr bwMode="auto">
            <a:xfrm>
              <a:off x="5087938" y="2843965"/>
              <a:ext cx="1347305" cy="1530433"/>
              <a:chOff x="5087938" y="2843965"/>
              <a:chExt cx="1347305" cy="1530433"/>
            </a:xfrm>
          </p:grpSpPr>
          <p:grpSp>
            <p:nvGrpSpPr>
              <p:cNvPr id="16431" name="Group 26"/>
              <p:cNvGrpSpPr>
                <a:grpSpLocks/>
              </p:cNvGrpSpPr>
              <p:nvPr/>
            </p:nvGrpSpPr>
            <p:grpSpPr bwMode="auto">
              <a:xfrm rot="-5400000">
                <a:off x="5124450" y="4000500"/>
                <a:ext cx="73025" cy="73025"/>
                <a:chOff x="1292" y="2205"/>
                <a:chExt cx="46" cy="46"/>
              </a:xfrm>
            </p:grpSpPr>
            <p:sp>
              <p:nvSpPr>
                <p:cNvPr id="16447" name="Line 2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48" name="Line 2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grpSp>
            <p:nvGrpSpPr>
              <p:cNvPr id="16432" name="Group 29"/>
              <p:cNvGrpSpPr>
                <a:grpSpLocks/>
              </p:cNvGrpSpPr>
              <p:nvPr/>
            </p:nvGrpSpPr>
            <p:grpSpPr bwMode="auto">
              <a:xfrm rot="-5400000">
                <a:off x="5411788" y="3713163"/>
                <a:ext cx="73025" cy="73025"/>
                <a:chOff x="1292" y="2205"/>
                <a:chExt cx="46" cy="46"/>
              </a:xfrm>
            </p:grpSpPr>
            <p:sp>
              <p:nvSpPr>
                <p:cNvPr id="16445" name="Line 3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46" name="Line 3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grpSp>
            <p:nvGrpSpPr>
              <p:cNvPr id="16433" name="Group 32"/>
              <p:cNvGrpSpPr>
                <a:grpSpLocks/>
              </p:cNvGrpSpPr>
              <p:nvPr/>
            </p:nvGrpSpPr>
            <p:grpSpPr bwMode="auto">
              <a:xfrm rot="-5400000">
                <a:off x="5986463" y="2849563"/>
                <a:ext cx="73025" cy="73025"/>
                <a:chOff x="1292" y="2205"/>
                <a:chExt cx="46" cy="46"/>
              </a:xfrm>
            </p:grpSpPr>
            <p:sp>
              <p:nvSpPr>
                <p:cNvPr id="16443" name="Line 3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44" name="Line 3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grpSp>
            <p:nvGrpSpPr>
              <p:cNvPr id="16434" name="Group 38"/>
              <p:cNvGrpSpPr>
                <a:grpSpLocks/>
              </p:cNvGrpSpPr>
              <p:nvPr/>
            </p:nvGrpSpPr>
            <p:grpSpPr bwMode="auto">
              <a:xfrm rot="-5400000">
                <a:off x="5087938" y="2957513"/>
                <a:ext cx="73025" cy="73025"/>
                <a:chOff x="1292" y="2205"/>
                <a:chExt cx="46" cy="46"/>
              </a:xfrm>
            </p:grpSpPr>
            <p:sp>
              <p:nvSpPr>
                <p:cNvPr id="16441" name="Line 3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42" name="Line 4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grpSp>
            <p:nvGrpSpPr>
              <p:cNvPr id="16435" name="Group 43"/>
              <p:cNvGrpSpPr>
                <a:grpSpLocks/>
              </p:cNvGrpSpPr>
              <p:nvPr/>
            </p:nvGrpSpPr>
            <p:grpSpPr bwMode="auto">
              <a:xfrm rot="-5400000">
                <a:off x="5916613" y="4005263"/>
                <a:ext cx="73025" cy="73025"/>
                <a:chOff x="1292" y="2205"/>
                <a:chExt cx="46" cy="46"/>
              </a:xfrm>
            </p:grpSpPr>
            <p:sp>
              <p:nvSpPr>
                <p:cNvPr id="16439" name="Line 4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40" name="Line 4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sp>
            <p:nvSpPr>
              <p:cNvPr id="16436" name="Rectangle 88"/>
              <p:cNvSpPr>
                <a:spLocks noChangeArrowheads="1"/>
              </p:cNvSpPr>
              <p:nvPr/>
            </p:nvSpPr>
            <p:spPr bwMode="auto">
              <a:xfrm>
                <a:off x="5193195" y="4033001"/>
                <a:ext cx="414961" cy="341397"/>
              </a:xfrm>
              <a:prstGeom prst="rect">
                <a:avLst/>
              </a:prstGeom>
              <a:noFill/>
              <a:ln w="12700" cap="sq">
                <a:noFill/>
                <a:miter lim="800000"/>
                <a:headEnd type="none" w="sm" len="sm"/>
                <a:tailEnd type="none" w="sm" len="sm"/>
              </a:ln>
            </p:spPr>
            <p:txBody>
              <a:bodyPr wrap="none">
                <a:spAutoFit/>
              </a:bodyPr>
              <a:lstStyle/>
              <a:p>
                <a:pPr defTabSz="685800" eaLnBrk="0" fontAlgn="base" hangingPunct="0">
                  <a:spcBef>
                    <a:spcPct val="0"/>
                  </a:spcBef>
                  <a:spcAft>
                    <a:spcPct val="0"/>
                  </a:spcAft>
                  <a:buClrTx/>
                  <a:defRPr/>
                </a:pPr>
                <a:r>
                  <a:rPr lang="pl-PL" sz="1350">
                    <a:solidFill>
                      <a:srgbClr val="FFFF00"/>
                    </a:solidFill>
                    <a:latin typeface="Arial" charset="0"/>
                  </a:rPr>
                  <a:t>B</a:t>
                </a:r>
                <a:r>
                  <a:rPr lang="pl-PL" sz="1350" baseline="-25000">
                    <a:solidFill>
                      <a:srgbClr val="FFFF00"/>
                    </a:solidFill>
                    <a:latin typeface="Arial" charset="0"/>
                  </a:rPr>
                  <a:t>1</a:t>
                </a:r>
                <a:endParaRPr lang="en-US" sz="1350">
                  <a:solidFill>
                    <a:srgbClr val="FFFF00"/>
                  </a:solidFill>
                  <a:latin typeface="Arial" charset="0"/>
                </a:endParaRPr>
              </a:p>
            </p:txBody>
          </p:sp>
          <p:sp>
            <p:nvSpPr>
              <p:cNvPr id="16437" name="Rectangle 89"/>
              <p:cNvSpPr>
                <a:spLocks noChangeArrowheads="1"/>
              </p:cNvSpPr>
              <p:nvPr/>
            </p:nvSpPr>
            <p:spPr bwMode="auto">
              <a:xfrm>
                <a:off x="5985357" y="3996490"/>
                <a:ext cx="414961" cy="341397"/>
              </a:xfrm>
              <a:prstGeom prst="rect">
                <a:avLst/>
              </a:prstGeom>
              <a:noFill/>
              <a:ln w="12700" cap="sq">
                <a:noFill/>
                <a:miter lim="800000"/>
                <a:headEnd type="none" w="sm" len="sm"/>
                <a:tailEnd type="none" w="sm" len="sm"/>
              </a:ln>
            </p:spPr>
            <p:txBody>
              <a:bodyPr wrap="none">
                <a:spAutoFit/>
              </a:bodyPr>
              <a:lstStyle/>
              <a:p>
                <a:pPr defTabSz="685800" eaLnBrk="0" fontAlgn="base" hangingPunct="0">
                  <a:spcBef>
                    <a:spcPct val="0"/>
                  </a:spcBef>
                  <a:spcAft>
                    <a:spcPct val="0"/>
                  </a:spcAft>
                  <a:buClrTx/>
                  <a:defRPr/>
                </a:pPr>
                <a:r>
                  <a:rPr lang="pl-PL" sz="1350">
                    <a:solidFill>
                      <a:srgbClr val="FFFF00"/>
                    </a:solidFill>
                    <a:latin typeface="Arial" charset="0"/>
                  </a:rPr>
                  <a:t>B</a:t>
                </a:r>
                <a:r>
                  <a:rPr lang="pl-PL" sz="1350" baseline="-25000">
                    <a:solidFill>
                      <a:srgbClr val="FFFF00"/>
                    </a:solidFill>
                    <a:latin typeface="Arial" charset="0"/>
                  </a:rPr>
                  <a:t>2</a:t>
                </a:r>
                <a:endParaRPr lang="en-US" sz="1350">
                  <a:solidFill>
                    <a:srgbClr val="FFFF00"/>
                  </a:solidFill>
                  <a:latin typeface="Arial" charset="0"/>
                </a:endParaRPr>
              </a:p>
            </p:txBody>
          </p:sp>
          <p:sp>
            <p:nvSpPr>
              <p:cNvPr id="16438" name="Rectangle 90"/>
              <p:cNvSpPr>
                <a:spLocks noChangeArrowheads="1"/>
              </p:cNvSpPr>
              <p:nvPr/>
            </p:nvSpPr>
            <p:spPr bwMode="auto">
              <a:xfrm>
                <a:off x="6020282" y="2843965"/>
                <a:ext cx="414961" cy="341397"/>
              </a:xfrm>
              <a:prstGeom prst="rect">
                <a:avLst/>
              </a:prstGeom>
              <a:noFill/>
              <a:ln w="12700" cap="sq">
                <a:noFill/>
                <a:miter lim="800000"/>
                <a:headEnd type="none" w="sm" len="sm"/>
                <a:tailEnd type="none" w="sm" len="sm"/>
              </a:ln>
            </p:spPr>
            <p:txBody>
              <a:bodyPr wrap="none">
                <a:spAutoFit/>
              </a:bodyPr>
              <a:lstStyle/>
              <a:p>
                <a:pPr defTabSz="685800" eaLnBrk="0" fontAlgn="base" hangingPunct="0">
                  <a:spcBef>
                    <a:spcPct val="0"/>
                  </a:spcBef>
                  <a:spcAft>
                    <a:spcPct val="0"/>
                  </a:spcAft>
                  <a:buClrTx/>
                  <a:defRPr/>
                </a:pPr>
                <a:r>
                  <a:rPr lang="pl-PL" sz="1350">
                    <a:solidFill>
                      <a:srgbClr val="FFFF00"/>
                    </a:solidFill>
                    <a:latin typeface="Arial" charset="0"/>
                  </a:rPr>
                  <a:t>B</a:t>
                </a:r>
                <a:r>
                  <a:rPr lang="pl-PL" sz="1350" baseline="-25000">
                    <a:solidFill>
                      <a:srgbClr val="FFFF00"/>
                    </a:solidFill>
                    <a:latin typeface="Arial" charset="0"/>
                  </a:rPr>
                  <a:t>3</a:t>
                </a:r>
                <a:endParaRPr lang="en-US" sz="1350">
                  <a:solidFill>
                    <a:srgbClr val="FFFF00"/>
                  </a:solidFill>
                  <a:latin typeface="Arial" charset="0"/>
                </a:endParaRPr>
              </a:p>
            </p:txBody>
          </p:sp>
        </p:grpSp>
      </p:grpSp>
      <p:pic>
        <p:nvPicPr>
          <p:cNvPr id="16396" name="Picture 5" descr="obj14__0"/>
          <p:cNvPicPr>
            <a:picLocks noChangeAspect="1" noChangeArrowheads="1"/>
          </p:cNvPicPr>
          <p:nvPr/>
        </p:nvPicPr>
        <p:blipFill>
          <a:blip r:embed="rId9" cstate="print"/>
          <a:srcRect/>
          <a:stretch>
            <a:fillRect/>
          </a:stretch>
        </p:blipFill>
        <p:spPr bwMode="auto">
          <a:xfrm>
            <a:off x="1379390" y="1881373"/>
            <a:ext cx="1606154" cy="1521619"/>
          </a:xfrm>
          <a:prstGeom prst="rect">
            <a:avLst/>
          </a:prstGeom>
          <a:noFill/>
          <a:ln w="9525">
            <a:noFill/>
            <a:miter lim="800000"/>
            <a:headEnd/>
            <a:tailEnd/>
          </a:ln>
        </p:spPr>
      </p:pic>
      <p:sp>
        <p:nvSpPr>
          <p:cNvPr id="10" name="Rectangle 6"/>
          <p:cNvSpPr>
            <a:spLocks noChangeArrowheads="1"/>
          </p:cNvSpPr>
          <p:nvPr/>
        </p:nvSpPr>
        <p:spPr bwMode="auto">
          <a:xfrm>
            <a:off x="1569891" y="2555267"/>
            <a:ext cx="332185" cy="315515"/>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a:solidFill>
                <a:srgbClr val="FFFF00"/>
              </a:solidFill>
              <a:latin typeface="Arial" charset="0"/>
            </a:endParaRPr>
          </a:p>
        </p:txBody>
      </p:sp>
      <p:grpSp>
        <p:nvGrpSpPr>
          <p:cNvPr id="15" name="Group 100"/>
          <p:cNvGrpSpPr>
            <a:grpSpLocks/>
          </p:cNvGrpSpPr>
          <p:nvPr/>
        </p:nvGrpSpPr>
        <p:grpSpPr bwMode="auto">
          <a:xfrm>
            <a:off x="1703240" y="2025438"/>
            <a:ext cx="1256173" cy="1054894"/>
            <a:chOff x="2051050" y="2600325"/>
            <a:chExt cx="1674536" cy="1406525"/>
          </a:xfrm>
        </p:grpSpPr>
        <p:grpSp>
          <p:nvGrpSpPr>
            <p:cNvPr id="16408" name="Group 7"/>
            <p:cNvGrpSpPr>
              <a:grpSpLocks/>
            </p:cNvGrpSpPr>
            <p:nvPr/>
          </p:nvGrpSpPr>
          <p:grpSpPr bwMode="auto">
            <a:xfrm>
              <a:off x="2051050" y="3500438"/>
              <a:ext cx="73025" cy="73025"/>
              <a:chOff x="1292" y="2205"/>
              <a:chExt cx="46" cy="46"/>
            </a:xfrm>
          </p:grpSpPr>
          <p:sp>
            <p:nvSpPr>
              <p:cNvPr id="16427"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28"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grpSp>
          <p:nvGrpSpPr>
            <p:cNvPr id="16409" name="Group 10"/>
            <p:cNvGrpSpPr>
              <a:grpSpLocks/>
            </p:cNvGrpSpPr>
            <p:nvPr/>
          </p:nvGrpSpPr>
          <p:grpSpPr bwMode="auto">
            <a:xfrm>
              <a:off x="2087563" y="2708275"/>
              <a:ext cx="73025" cy="73025"/>
              <a:chOff x="1292" y="2205"/>
              <a:chExt cx="46" cy="46"/>
            </a:xfrm>
          </p:grpSpPr>
          <p:sp>
            <p:nvSpPr>
              <p:cNvPr id="16425"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26"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grpSp>
          <p:nvGrpSpPr>
            <p:cNvPr id="16410" name="Group 13"/>
            <p:cNvGrpSpPr>
              <a:grpSpLocks/>
            </p:cNvGrpSpPr>
            <p:nvPr/>
          </p:nvGrpSpPr>
          <p:grpSpPr bwMode="auto">
            <a:xfrm>
              <a:off x="2374900" y="2995613"/>
              <a:ext cx="73025" cy="73025"/>
              <a:chOff x="1292" y="2205"/>
              <a:chExt cx="46" cy="46"/>
            </a:xfrm>
          </p:grpSpPr>
          <p:sp>
            <p:nvSpPr>
              <p:cNvPr id="16423" name="Line 14"/>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24" name="Line 15"/>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grpSp>
          <p:nvGrpSpPr>
            <p:cNvPr id="16411" name="Group 16"/>
            <p:cNvGrpSpPr>
              <a:grpSpLocks/>
            </p:cNvGrpSpPr>
            <p:nvPr/>
          </p:nvGrpSpPr>
          <p:grpSpPr bwMode="auto">
            <a:xfrm>
              <a:off x="3238500" y="3571875"/>
              <a:ext cx="73025" cy="73025"/>
              <a:chOff x="1292" y="2205"/>
              <a:chExt cx="46" cy="46"/>
            </a:xfrm>
          </p:grpSpPr>
          <p:sp>
            <p:nvSpPr>
              <p:cNvPr id="16421" name="Line 17"/>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22" name="Line 18"/>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grpSp>
          <p:nvGrpSpPr>
            <p:cNvPr id="16412" name="Group 19"/>
            <p:cNvGrpSpPr>
              <a:grpSpLocks/>
            </p:cNvGrpSpPr>
            <p:nvPr/>
          </p:nvGrpSpPr>
          <p:grpSpPr bwMode="auto">
            <a:xfrm>
              <a:off x="2986088" y="3933825"/>
              <a:ext cx="73025" cy="73025"/>
              <a:chOff x="1292" y="2205"/>
              <a:chExt cx="46" cy="46"/>
            </a:xfrm>
          </p:grpSpPr>
          <p:sp>
            <p:nvSpPr>
              <p:cNvPr id="16419" name="Line 2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20" name="Line 2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grpSp>
          <p:nvGrpSpPr>
            <p:cNvPr id="16413" name="Group 22"/>
            <p:cNvGrpSpPr>
              <a:grpSpLocks/>
            </p:cNvGrpSpPr>
            <p:nvPr/>
          </p:nvGrpSpPr>
          <p:grpSpPr bwMode="auto">
            <a:xfrm>
              <a:off x="3130550" y="2673350"/>
              <a:ext cx="73025" cy="73025"/>
              <a:chOff x="1292" y="2205"/>
              <a:chExt cx="46" cy="46"/>
            </a:xfrm>
          </p:grpSpPr>
          <p:sp>
            <p:nvSpPr>
              <p:cNvPr id="16417" name="Line 2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6418" name="Line 2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grpSp>
        <p:sp>
          <p:nvSpPr>
            <p:cNvPr id="16414" name="Rectangle 91"/>
            <p:cNvSpPr>
              <a:spLocks noChangeArrowheads="1"/>
            </p:cNvSpPr>
            <p:nvPr/>
          </p:nvSpPr>
          <p:spPr bwMode="auto">
            <a:xfrm>
              <a:off x="2124076" y="2600325"/>
              <a:ext cx="485498" cy="400109"/>
            </a:xfrm>
            <a:prstGeom prst="rect">
              <a:avLst/>
            </a:prstGeom>
            <a:noFill/>
            <a:ln w="12700" cap="sq">
              <a:noFill/>
              <a:miter lim="800000"/>
              <a:headEnd type="none" w="sm" len="sm"/>
              <a:tailEnd type="none" w="sm" len="sm"/>
            </a:ln>
          </p:spPr>
          <p:txBody>
            <a:bodyPr wrap="none">
              <a:spAutoFit/>
            </a:bodyPr>
            <a:lstStyle/>
            <a:p>
              <a:pPr defTabSz="685800" eaLnBrk="0" fontAlgn="base" hangingPunct="0">
                <a:spcBef>
                  <a:spcPct val="0"/>
                </a:spcBef>
                <a:spcAft>
                  <a:spcPct val="0"/>
                </a:spcAft>
                <a:buClrTx/>
                <a:defRPr/>
              </a:pPr>
              <a:r>
                <a:rPr lang="pl-PL" sz="1350">
                  <a:solidFill>
                    <a:srgbClr val="FFFF00"/>
                  </a:solidFill>
                  <a:latin typeface="Arial" charset="0"/>
                </a:rPr>
                <a:t>A</a:t>
              </a:r>
              <a:r>
                <a:rPr lang="pl-PL" sz="1350" baseline="-25000">
                  <a:solidFill>
                    <a:srgbClr val="FFFF00"/>
                  </a:solidFill>
                  <a:latin typeface="Arial" charset="0"/>
                </a:rPr>
                <a:t>1</a:t>
              </a:r>
              <a:endParaRPr lang="en-US" sz="1350">
                <a:solidFill>
                  <a:srgbClr val="FFFF00"/>
                </a:solidFill>
                <a:latin typeface="Arial" charset="0"/>
              </a:endParaRPr>
            </a:p>
          </p:txBody>
        </p:sp>
        <p:sp>
          <p:nvSpPr>
            <p:cNvPr id="16415" name="Rectangle 92"/>
            <p:cNvSpPr>
              <a:spLocks noChangeArrowheads="1"/>
            </p:cNvSpPr>
            <p:nvPr/>
          </p:nvSpPr>
          <p:spPr bwMode="auto">
            <a:xfrm>
              <a:off x="2051050" y="3428999"/>
              <a:ext cx="485498" cy="400109"/>
            </a:xfrm>
            <a:prstGeom prst="rect">
              <a:avLst/>
            </a:prstGeom>
            <a:noFill/>
            <a:ln w="12700" cap="sq">
              <a:noFill/>
              <a:miter lim="800000"/>
              <a:headEnd type="none" w="sm" len="sm"/>
              <a:tailEnd type="none" w="sm" len="sm"/>
            </a:ln>
          </p:spPr>
          <p:txBody>
            <a:bodyPr wrap="none">
              <a:spAutoFit/>
            </a:bodyPr>
            <a:lstStyle/>
            <a:p>
              <a:pPr defTabSz="685800" eaLnBrk="0" fontAlgn="base" hangingPunct="0">
                <a:spcBef>
                  <a:spcPct val="0"/>
                </a:spcBef>
                <a:spcAft>
                  <a:spcPct val="0"/>
                </a:spcAft>
                <a:buClrTx/>
                <a:defRPr/>
              </a:pPr>
              <a:r>
                <a:rPr lang="pl-PL" sz="1350">
                  <a:solidFill>
                    <a:srgbClr val="FFFF00"/>
                  </a:solidFill>
                  <a:latin typeface="Arial" charset="0"/>
                </a:rPr>
                <a:t>A</a:t>
              </a:r>
              <a:r>
                <a:rPr lang="pl-PL" sz="1350" baseline="-25000">
                  <a:solidFill>
                    <a:srgbClr val="FFFF00"/>
                  </a:solidFill>
                  <a:latin typeface="Arial" charset="0"/>
                </a:rPr>
                <a:t>2</a:t>
              </a:r>
              <a:endParaRPr lang="en-US" sz="1350">
                <a:solidFill>
                  <a:srgbClr val="FFFF00"/>
                </a:solidFill>
                <a:latin typeface="Arial" charset="0"/>
              </a:endParaRPr>
            </a:p>
          </p:txBody>
        </p:sp>
        <p:sp>
          <p:nvSpPr>
            <p:cNvPr id="16416" name="Rectangle 93"/>
            <p:cNvSpPr>
              <a:spLocks noChangeArrowheads="1"/>
            </p:cNvSpPr>
            <p:nvPr/>
          </p:nvSpPr>
          <p:spPr bwMode="auto">
            <a:xfrm>
              <a:off x="3240088" y="3500438"/>
              <a:ext cx="485498" cy="400109"/>
            </a:xfrm>
            <a:prstGeom prst="rect">
              <a:avLst/>
            </a:prstGeom>
            <a:noFill/>
            <a:ln w="12700" cap="sq">
              <a:noFill/>
              <a:miter lim="800000"/>
              <a:headEnd type="none" w="sm" len="sm"/>
              <a:tailEnd type="none" w="sm" len="sm"/>
            </a:ln>
          </p:spPr>
          <p:txBody>
            <a:bodyPr wrap="none">
              <a:spAutoFit/>
            </a:bodyPr>
            <a:lstStyle/>
            <a:p>
              <a:pPr defTabSz="685800" eaLnBrk="0" fontAlgn="base" hangingPunct="0">
                <a:spcBef>
                  <a:spcPct val="0"/>
                </a:spcBef>
                <a:spcAft>
                  <a:spcPct val="0"/>
                </a:spcAft>
                <a:buClrTx/>
                <a:defRPr/>
              </a:pPr>
              <a:r>
                <a:rPr lang="pl-PL" sz="1350">
                  <a:solidFill>
                    <a:srgbClr val="FFFF00"/>
                  </a:solidFill>
                  <a:latin typeface="Arial" charset="0"/>
                </a:rPr>
                <a:t>A</a:t>
              </a:r>
              <a:r>
                <a:rPr lang="pl-PL" sz="1350" baseline="-25000">
                  <a:solidFill>
                    <a:srgbClr val="FFFF00"/>
                  </a:solidFill>
                  <a:latin typeface="Arial" charset="0"/>
                </a:rPr>
                <a:t>3</a:t>
              </a:r>
              <a:endParaRPr lang="en-US" sz="1350">
                <a:solidFill>
                  <a:srgbClr val="FFFF00"/>
                </a:solidFill>
                <a:latin typeface="Arial" charset="0"/>
              </a:endParaRPr>
            </a:p>
          </p:txBody>
        </p:sp>
      </p:grpSp>
      <p:graphicFrame>
        <p:nvGraphicFramePr>
          <p:cNvPr id="99" name="Object 5"/>
          <p:cNvGraphicFramePr>
            <a:graphicFrameLocks noChangeAspect="1"/>
          </p:cNvGraphicFramePr>
          <p:nvPr>
            <p:extLst>
              <p:ext uri="{D42A27DB-BD31-4B8C-83A1-F6EECF244321}">
                <p14:modId xmlns:p14="http://schemas.microsoft.com/office/powerpoint/2010/main" val="2699222161"/>
              </p:ext>
            </p:extLst>
          </p:nvPr>
        </p:nvGraphicFramePr>
        <p:xfrm>
          <a:off x="2821238" y="4644813"/>
          <a:ext cx="1087040" cy="271463"/>
        </p:xfrm>
        <a:graphic>
          <a:graphicData uri="http://schemas.openxmlformats.org/presentationml/2006/ole">
            <mc:AlternateContent xmlns:mc="http://schemas.openxmlformats.org/markup-compatibility/2006">
              <mc:Choice xmlns:v="urn:schemas-microsoft-com:vml" Requires="v">
                <p:oleObj name="Equation" r:id="rId10" imgW="863225" imgH="215806" progId="Equation.3">
                  <p:embed/>
                </p:oleObj>
              </mc:Choice>
              <mc:Fallback>
                <p:oleObj name="Equation" r:id="rId10" imgW="863225" imgH="215806" progId="Equation.3">
                  <p:embed/>
                  <p:pic>
                    <p:nvPicPr>
                      <p:cNvPr id="99"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21238" y="4644813"/>
                        <a:ext cx="1087040"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Line 96"/>
          <p:cNvSpPr>
            <a:spLocks noChangeShapeType="1"/>
          </p:cNvSpPr>
          <p:nvPr/>
        </p:nvSpPr>
        <p:spPr bwMode="auto">
          <a:xfrm>
            <a:off x="1896122" y="2729098"/>
            <a:ext cx="2546747" cy="383381"/>
          </a:xfrm>
          <a:prstGeom prst="line">
            <a:avLst/>
          </a:prstGeom>
          <a:noFill/>
          <a:ln w="1905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50" name="Line 46"/>
          <p:cNvSpPr>
            <a:spLocks noChangeShapeType="1"/>
          </p:cNvSpPr>
          <p:nvPr/>
        </p:nvSpPr>
        <p:spPr bwMode="auto">
          <a:xfrm>
            <a:off x="1730625" y="2917217"/>
            <a:ext cx="27384" cy="945356"/>
          </a:xfrm>
          <a:prstGeom prst="line">
            <a:avLst/>
          </a:prstGeom>
          <a:noFill/>
          <a:ln w="25400" cap="sq">
            <a:solidFill>
              <a:srgbClr val="FFFF00"/>
            </a:solidFill>
            <a:round/>
            <a:headEnd type="none" w="sm" len="sm"/>
            <a:tailEnd type="triangle" w="med" len="med"/>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13" name="Line 46"/>
          <p:cNvSpPr>
            <a:spLocks noChangeShapeType="1"/>
          </p:cNvSpPr>
          <p:nvPr/>
        </p:nvSpPr>
        <p:spPr bwMode="auto">
          <a:xfrm>
            <a:off x="4716712" y="3276785"/>
            <a:ext cx="136922" cy="671513"/>
          </a:xfrm>
          <a:prstGeom prst="line">
            <a:avLst/>
          </a:prstGeom>
          <a:noFill/>
          <a:ln w="25400" cap="sq">
            <a:solidFill>
              <a:srgbClr val="FFFF00"/>
            </a:solidFill>
            <a:round/>
            <a:headEnd type="none" w="sm" len="sm"/>
            <a:tailEnd type="triangle" w="med" len="med"/>
          </a:ln>
        </p:spPr>
        <p:txBody>
          <a:bodyPr/>
          <a:lstStyle/>
          <a:p>
            <a:pPr defTabSz="685800" fontAlgn="base">
              <a:spcBef>
                <a:spcPct val="0"/>
              </a:spcBef>
              <a:spcAft>
                <a:spcPct val="0"/>
              </a:spcAft>
              <a:buClrTx/>
              <a:defRPr/>
            </a:pPr>
            <a:endParaRPr lang="en-US" sz="1350">
              <a:solidFill>
                <a:prstClr val="black"/>
              </a:solidFill>
              <a:latin typeface="Arial" charset="0"/>
            </a:endParaRPr>
          </a:p>
        </p:txBody>
      </p:sp>
      <p:sp>
        <p:nvSpPr>
          <p:cNvPr id="117" name="Text Box 26"/>
          <p:cNvSpPr txBox="1">
            <a:spLocks noChangeArrowheads="1"/>
          </p:cNvSpPr>
          <p:nvPr/>
        </p:nvSpPr>
        <p:spPr bwMode="auto">
          <a:xfrm>
            <a:off x="5642499" y="1367176"/>
            <a:ext cx="2628900" cy="798008"/>
          </a:xfrm>
          <a:prstGeom prst="rect">
            <a:avLst/>
          </a:prstGeom>
          <a:noFill/>
          <a:ln w="12700" cap="sq">
            <a:noFill/>
            <a:miter lim="800000"/>
            <a:headEnd type="none" w="sm" len="sm"/>
            <a:tailEnd type="none" w="sm" len="sm"/>
          </a:ln>
        </p:spPr>
        <p:txBody>
          <a:bodyPr lIns="67500" tIns="35100" rIns="67500" bIns="35100">
            <a:spAutoFit/>
          </a:bodyPr>
          <a:lstStyle/>
          <a:p>
            <a:pPr defTabSz="685800" eaLnBrk="0" fontAlgn="base" hangingPunct="0">
              <a:spcBef>
                <a:spcPct val="50000"/>
              </a:spcBef>
              <a:spcAft>
                <a:spcPct val="0"/>
              </a:spcAft>
              <a:buClrTx/>
              <a:defRPr/>
            </a:pPr>
            <a:r>
              <a:rPr lang="en-US" sz="1575" dirty="0">
                <a:solidFill>
                  <a:prstClr val="black"/>
                </a:solidFill>
                <a:latin typeface="Arial" charset="0"/>
              </a:rPr>
              <a:t>1. Find a set of   </a:t>
            </a:r>
            <a:br>
              <a:rPr lang="en-US" sz="1575" dirty="0">
                <a:solidFill>
                  <a:prstClr val="black"/>
                </a:solidFill>
                <a:latin typeface="Arial" charset="0"/>
              </a:rPr>
            </a:br>
            <a:r>
              <a:rPr lang="en-US" sz="1575" dirty="0">
                <a:solidFill>
                  <a:prstClr val="black"/>
                </a:solidFill>
                <a:latin typeface="Arial" charset="0"/>
              </a:rPr>
              <a:t>    distinctive key-</a:t>
            </a:r>
            <a:br>
              <a:rPr lang="en-US" sz="1575" dirty="0">
                <a:solidFill>
                  <a:prstClr val="black"/>
                </a:solidFill>
                <a:latin typeface="Arial" charset="0"/>
              </a:rPr>
            </a:br>
            <a:r>
              <a:rPr lang="en-US" sz="1575" dirty="0">
                <a:solidFill>
                  <a:prstClr val="black"/>
                </a:solidFill>
                <a:latin typeface="Arial" charset="0"/>
              </a:rPr>
              <a:t>    points </a:t>
            </a:r>
            <a:endParaRPr lang="en-US" sz="1350" dirty="0">
              <a:solidFill>
                <a:prstClr val="black"/>
              </a:solidFill>
              <a:latin typeface="Arial" charset="0"/>
            </a:endParaRPr>
          </a:p>
        </p:txBody>
      </p:sp>
      <p:sp>
        <p:nvSpPr>
          <p:cNvPr id="119" name="Text Box 26"/>
          <p:cNvSpPr txBox="1">
            <a:spLocks noChangeArrowheads="1"/>
          </p:cNvSpPr>
          <p:nvPr/>
        </p:nvSpPr>
        <p:spPr bwMode="auto">
          <a:xfrm>
            <a:off x="5642499" y="2279661"/>
            <a:ext cx="2333625" cy="798008"/>
          </a:xfrm>
          <a:prstGeom prst="rect">
            <a:avLst/>
          </a:prstGeom>
          <a:noFill/>
          <a:ln w="12700" cap="sq">
            <a:noFill/>
            <a:miter lim="800000"/>
            <a:headEnd type="none" w="sm" len="sm"/>
            <a:tailEnd type="none" w="sm" len="sm"/>
          </a:ln>
        </p:spPr>
        <p:txBody>
          <a:bodyPr lIns="67500" tIns="35100" rIns="67500" bIns="35100">
            <a:spAutoFit/>
          </a:bodyPr>
          <a:lstStyle/>
          <a:p>
            <a:pPr defTabSz="685800" eaLnBrk="0" fontAlgn="base" hangingPunct="0">
              <a:spcBef>
                <a:spcPct val="50000"/>
              </a:spcBef>
              <a:spcAft>
                <a:spcPct val="0"/>
              </a:spcAft>
              <a:buClrTx/>
              <a:defRPr/>
            </a:pPr>
            <a:r>
              <a:rPr lang="en-US" sz="1575" dirty="0">
                <a:solidFill>
                  <a:prstClr val="black"/>
                </a:solidFill>
                <a:latin typeface="Arial" charset="0"/>
              </a:rPr>
              <a:t>2. Define a region </a:t>
            </a:r>
            <a:br>
              <a:rPr lang="en-US" sz="1575" dirty="0">
                <a:solidFill>
                  <a:prstClr val="black"/>
                </a:solidFill>
                <a:latin typeface="Arial" charset="0"/>
              </a:rPr>
            </a:br>
            <a:r>
              <a:rPr lang="en-US" sz="1575" dirty="0">
                <a:solidFill>
                  <a:prstClr val="black"/>
                </a:solidFill>
                <a:latin typeface="Arial" charset="0"/>
              </a:rPr>
              <a:t>    around each </a:t>
            </a:r>
            <a:br>
              <a:rPr lang="en-US" sz="1575" dirty="0">
                <a:solidFill>
                  <a:prstClr val="black"/>
                </a:solidFill>
                <a:latin typeface="Arial" charset="0"/>
              </a:rPr>
            </a:br>
            <a:r>
              <a:rPr lang="en-US" sz="1575" dirty="0">
                <a:solidFill>
                  <a:prstClr val="black"/>
                </a:solidFill>
                <a:latin typeface="Arial" charset="0"/>
              </a:rPr>
              <a:t>    </a:t>
            </a:r>
            <a:r>
              <a:rPr lang="en-US" sz="1575" dirty="0" err="1">
                <a:solidFill>
                  <a:prstClr val="black"/>
                </a:solidFill>
                <a:latin typeface="Arial" charset="0"/>
              </a:rPr>
              <a:t>keypoint</a:t>
            </a:r>
            <a:r>
              <a:rPr lang="en-US" sz="1575" dirty="0">
                <a:solidFill>
                  <a:prstClr val="black"/>
                </a:solidFill>
                <a:latin typeface="Arial" charset="0"/>
              </a:rPr>
              <a:t> (window)</a:t>
            </a:r>
            <a:endParaRPr lang="en-US" sz="1350" dirty="0">
              <a:solidFill>
                <a:prstClr val="black"/>
              </a:solidFill>
              <a:latin typeface="Arial" charset="0"/>
            </a:endParaRPr>
          </a:p>
        </p:txBody>
      </p:sp>
      <p:sp>
        <p:nvSpPr>
          <p:cNvPr id="120" name="Text Box 26"/>
          <p:cNvSpPr txBox="1">
            <a:spLocks noChangeArrowheads="1"/>
          </p:cNvSpPr>
          <p:nvPr/>
        </p:nvSpPr>
        <p:spPr bwMode="auto">
          <a:xfrm>
            <a:off x="5642499" y="3238268"/>
            <a:ext cx="2251472" cy="798008"/>
          </a:xfrm>
          <a:prstGeom prst="rect">
            <a:avLst/>
          </a:prstGeom>
          <a:noFill/>
          <a:ln w="12700" cap="sq">
            <a:noFill/>
            <a:miter lim="800000"/>
            <a:headEnd type="none" w="sm" len="sm"/>
            <a:tailEnd type="none" w="sm" len="sm"/>
          </a:ln>
        </p:spPr>
        <p:txBody>
          <a:bodyPr lIns="67500" tIns="35100" rIns="67500" bIns="35100">
            <a:spAutoFit/>
          </a:bodyPr>
          <a:lstStyle/>
          <a:p>
            <a:pPr defTabSz="685800" eaLnBrk="0" fontAlgn="base" hangingPunct="0">
              <a:spcAft>
                <a:spcPct val="0"/>
              </a:spcAft>
              <a:buClrTx/>
              <a:defRPr/>
            </a:pPr>
            <a:r>
              <a:rPr lang="en-US" sz="1575" dirty="0">
                <a:solidFill>
                  <a:prstClr val="black"/>
                </a:solidFill>
                <a:latin typeface="Arial" charset="0"/>
              </a:rPr>
              <a:t>3. Compute a local </a:t>
            </a:r>
            <a:br>
              <a:rPr lang="en-US" sz="1575" dirty="0">
                <a:solidFill>
                  <a:prstClr val="black"/>
                </a:solidFill>
                <a:latin typeface="Arial" charset="0"/>
              </a:rPr>
            </a:br>
            <a:r>
              <a:rPr lang="en-US" sz="1575" dirty="0">
                <a:solidFill>
                  <a:prstClr val="black"/>
                </a:solidFill>
                <a:latin typeface="Arial" charset="0"/>
              </a:rPr>
              <a:t>    descriptor from the </a:t>
            </a:r>
            <a:br>
              <a:rPr lang="en-US" sz="1575" dirty="0">
                <a:solidFill>
                  <a:prstClr val="black"/>
                </a:solidFill>
                <a:latin typeface="Arial" charset="0"/>
              </a:rPr>
            </a:br>
            <a:r>
              <a:rPr lang="en-US" sz="1575" dirty="0">
                <a:solidFill>
                  <a:prstClr val="black"/>
                </a:solidFill>
                <a:latin typeface="Arial" charset="0"/>
              </a:rPr>
              <a:t>    region</a:t>
            </a:r>
          </a:p>
        </p:txBody>
      </p:sp>
      <p:sp>
        <p:nvSpPr>
          <p:cNvPr id="121" name="Text Box 26"/>
          <p:cNvSpPr txBox="1">
            <a:spLocks noChangeArrowheads="1"/>
          </p:cNvSpPr>
          <p:nvPr/>
        </p:nvSpPr>
        <p:spPr bwMode="auto">
          <a:xfrm>
            <a:off x="5642499" y="4170941"/>
            <a:ext cx="2251472" cy="555634"/>
          </a:xfrm>
          <a:prstGeom prst="rect">
            <a:avLst/>
          </a:prstGeom>
          <a:noFill/>
          <a:ln w="12700" cap="sq">
            <a:noFill/>
            <a:miter lim="800000"/>
            <a:headEnd type="none" w="sm" len="sm"/>
            <a:tailEnd type="none" w="sm" len="sm"/>
          </a:ln>
        </p:spPr>
        <p:txBody>
          <a:bodyPr lIns="67500" tIns="35100" rIns="67500" bIns="35100">
            <a:spAutoFit/>
          </a:bodyPr>
          <a:lstStyle/>
          <a:p>
            <a:pPr defTabSz="685800" eaLnBrk="0" fontAlgn="base" hangingPunct="0">
              <a:spcAft>
                <a:spcPct val="0"/>
              </a:spcAft>
              <a:buClrTx/>
              <a:defRPr/>
            </a:pPr>
            <a:r>
              <a:rPr lang="en-US" sz="1575" dirty="0">
                <a:solidFill>
                  <a:prstClr val="black"/>
                </a:solidFill>
                <a:latin typeface="Arial" charset="0"/>
              </a:rPr>
              <a:t>4. Match descriptors   </a:t>
            </a:r>
          </a:p>
          <a:p>
            <a:pPr defTabSz="685800" eaLnBrk="0" fontAlgn="base" hangingPunct="0">
              <a:spcAft>
                <a:spcPct val="0"/>
              </a:spcAft>
              <a:buClrTx/>
              <a:defRPr/>
            </a:pPr>
            <a:r>
              <a:rPr lang="en-US" sz="1575" dirty="0">
                <a:solidFill>
                  <a:prstClr val="black"/>
                </a:solidFill>
                <a:latin typeface="Arial" charset="0"/>
              </a:rPr>
              <a:t>    </a:t>
            </a:r>
            <a:endParaRPr lang="en-US" sz="1350" dirty="0">
              <a:solidFill>
                <a:prstClr val="black"/>
              </a:solidFill>
              <a:latin typeface="Arial" charset="0"/>
            </a:endParaRPr>
          </a:p>
        </p:txBody>
      </p:sp>
      <p:sp>
        <p:nvSpPr>
          <p:cNvPr id="3" name="TextBox 2"/>
          <p:cNvSpPr txBox="1"/>
          <p:nvPr/>
        </p:nvSpPr>
        <p:spPr>
          <a:xfrm>
            <a:off x="1883834" y="1492169"/>
            <a:ext cx="655949" cy="300082"/>
          </a:xfrm>
          <a:prstGeom prst="rect">
            <a:avLst/>
          </a:prstGeom>
          <a:noFill/>
        </p:spPr>
        <p:txBody>
          <a:bodyPr wrap="none" rtlCol="0">
            <a:spAutoFit/>
          </a:bodyPr>
          <a:lstStyle/>
          <a:p>
            <a:pPr defTabSz="685800">
              <a:buClrTx/>
              <a:defRPr/>
            </a:pPr>
            <a:r>
              <a:rPr lang="en-US" sz="1350" dirty="0">
                <a:solidFill>
                  <a:sysClr val="windowText" lastClr="000000"/>
                </a:solidFill>
              </a:rPr>
              <a:t>Query</a:t>
            </a:r>
          </a:p>
        </p:txBody>
      </p:sp>
      <p:sp>
        <p:nvSpPr>
          <p:cNvPr id="101" name="TextBox 100"/>
          <p:cNvSpPr txBox="1"/>
          <p:nvPr/>
        </p:nvSpPr>
        <p:spPr>
          <a:xfrm>
            <a:off x="3439364" y="1321518"/>
            <a:ext cx="1088760" cy="300082"/>
          </a:xfrm>
          <a:prstGeom prst="rect">
            <a:avLst/>
          </a:prstGeom>
          <a:noFill/>
        </p:spPr>
        <p:txBody>
          <a:bodyPr wrap="none" rtlCol="0">
            <a:spAutoFit/>
          </a:bodyPr>
          <a:lstStyle/>
          <a:p>
            <a:pPr defTabSz="685800">
              <a:buClrTx/>
              <a:defRPr/>
            </a:pPr>
            <a:r>
              <a:rPr lang="en-US" sz="1350" dirty="0">
                <a:solidFill>
                  <a:sysClr val="windowText" lastClr="000000"/>
                </a:solidFill>
              </a:rPr>
              <a:t>In database</a:t>
            </a:r>
          </a:p>
        </p:txBody>
      </p:sp>
      <p:sp>
        <p:nvSpPr>
          <p:cNvPr id="8" name="Title 7">
            <a:extLst>
              <a:ext uri="{FF2B5EF4-FFF2-40B4-BE49-F238E27FC236}">
                <a16:creationId xmlns:a16="http://schemas.microsoft.com/office/drawing/2014/main" id="{07B443AB-9AFA-A266-7231-B06A55296EBC}"/>
              </a:ext>
            </a:extLst>
          </p:cNvPr>
          <p:cNvSpPr>
            <a:spLocks noGrp="1"/>
          </p:cNvSpPr>
          <p:nvPr>
            <p:ph type="title"/>
          </p:nvPr>
        </p:nvSpPr>
        <p:spPr/>
        <p:txBody>
          <a:bodyPr/>
          <a:lstStyle/>
          <a:p>
            <a:r>
              <a:rPr lang="en-US" dirty="0"/>
              <a:t>Application 1: </a:t>
            </a:r>
            <a:r>
              <a:rPr lang="en-US" dirty="0" err="1"/>
              <a:t>Keypoint</a:t>
            </a:r>
            <a:r>
              <a:rPr lang="en-US" dirty="0"/>
              <a:t> matching for search</a:t>
            </a:r>
          </a:p>
        </p:txBody>
      </p:sp>
      <p:sp>
        <p:nvSpPr>
          <p:cNvPr id="9" name="Slide Number Placeholder 5">
            <a:extLst>
              <a:ext uri="{FF2B5EF4-FFF2-40B4-BE49-F238E27FC236}">
                <a16:creationId xmlns:a16="http://schemas.microsoft.com/office/drawing/2014/main" id="{004177A4-B306-E1BD-250B-202A482E085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12</a:t>
            </a:fld>
            <a:endParaRPr lang="en-US" dirty="0"/>
          </a:p>
        </p:txBody>
      </p:sp>
      <p:sp>
        <p:nvSpPr>
          <p:cNvPr id="5" name="Oval 4">
            <a:extLst>
              <a:ext uri="{FF2B5EF4-FFF2-40B4-BE49-F238E27FC236}">
                <a16:creationId xmlns:a16="http://schemas.microsoft.com/office/drawing/2014/main" id="{7C32C45B-9217-C76C-B66D-93AE4884D3A6}"/>
              </a:ext>
            </a:extLst>
          </p:cNvPr>
          <p:cNvSpPr/>
          <p:nvPr/>
        </p:nvSpPr>
        <p:spPr>
          <a:xfrm>
            <a:off x="1409275" y="1926307"/>
            <a:ext cx="259773" cy="2597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6">
            <a:extLst>
              <a:ext uri="{FF2B5EF4-FFF2-40B4-BE49-F238E27FC236}">
                <a16:creationId xmlns:a16="http://schemas.microsoft.com/office/drawing/2014/main" id="{42D86171-198C-8630-E4EC-2EBFF44985F6}"/>
              </a:ext>
            </a:extLst>
          </p:cNvPr>
          <p:cNvSpPr/>
          <p:nvPr/>
        </p:nvSpPr>
        <p:spPr>
          <a:xfrm>
            <a:off x="1402012" y="3469817"/>
            <a:ext cx="259773" cy="2597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a:extLst>
              <a:ext uri="{FF2B5EF4-FFF2-40B4-BE49-F238E27FC236}">
                <a16:creationId xmlns:a16="http://schemas.microsoft.com/office/drawing/2014/main" id="{7F0C7898-F8F6-159B-CDAC-B32A3DACDE8F}"/>
              </a:ext>
            </a:extLst>
          </p:cNvPr>
          <p:cNvSpPr/>
          <p:nvPr/>
        </p:nvSpPr>
        <p:spPr>
          <a:xfrm>
            <a:off x="2309081" y="4586112"/>
            <a:ext cx="259773" cy="2597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2" name="Oval 11">
            <a:extLst>
              <a:ext uri="{FF2B5EF4-FFF2-40B4-BE49-F238E27FC236}">
                <a16:creationId xmlns:a16="http://schemas.microsoft.com/office/drawing/2014/main" id="{206F5E71-962B-830E-326D-2E60A306213A}"/>
              </a:ext>
            </a:extLst>
          </p:cNvPr>
          <p:cNvSpPr/>
          <p:nvPr/>
        </p:nvSpPr>
        <p:spPr>
          <a:xfrm>
            <a:off x="3232357" y="3798282"/>
            <a:ext cx="259773" cy="2597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Tree>
    <p:extLst>
      <p:ext uri="{BB962C8B-B14F-4D97-AF65-F5344CB8AC3E}">
        <p14:creationId xmlns:p14="http://schemas.microsoft.com/office/powerpoint/2010/main" val="2086122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9">
                                            <p:txEl>
                                              <p:pRg st="0" end="0"/>
                                            </p:txEl>
                                          </p:spTgt>
                                        </p:tgtEl>
                                        <p:attrNameLst>
                                          <p:attrName>style.visibility</p:attrName>
                                        </p:attrNameLst>
                                      </p:cBhvr>
                                      <p:to>
                                        <p:strVal val="visible"/>
                                      </p:to>
                                    </p:set>
                                  </p:childTnLst>
                                </p:cTn>
                              </p:par>
                            </p:childTnLst>
                          </p:cTn>
                        </p:par>
                        <p:par>
                          <p:cTn id="25" fill="hold" nodeType="afterGroup">
                            <p:stCondLst>
                              <p:cond delay="0"/>
                            </p:stCondLst>
                            <p:childTnLst>
                              <p:par>
                                <p:cTn id="26" presetID="2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500" fill="hold"/>
                                        <p:tgtEl>
                                          <p:spTgt spid="46"/>
                                        </p:tgtEl>
                                        <p:attrNameLst>
                                          <p:attrName>ppt_w</p:attrName>
                                        </p:attrNameLst>
                                      </p:cBhvr>
                                      <p:tavLst>
                                        <p:tav tm="0">
                                          <p:val>
                                            <p:fltVal val="0"/>
                                          </p:val>
                                        </p:tav>
                                        <p:tav tm="100000">
                                          <p:val>
                                            <p:strVal val="#ppt_w"/>
                                          </p:val>
                                        </p:tav>
                                      </p:tavLst>
                                    </p:anim>
                                    <p:anim calcmode="lin" valueType="num">
                                      <p:cBhvr>
                                        <p:cTn id="34" dur="500" fill="hold"/>
                                        <p:tgtEl>
                                          <p:spTgt spid="46"/>
                                        </p:tgtEl>
                                        <p:attrNameLst>
                                          <p:attrName>ppt_h</p:attrName>
                                        </p:attrNameLst>
                                      </p:cBhvr>
                                      <p:tavLst>
                                        <p:tav tm="0">
                                          <p:val>
                                            <p:fltVal val="0"/>
                                          </p:val>
                                        </p:tav>
                                        <p:tav tm="100000">
                                          <p:val>
                                            <p:strVal val="#ppt_h"/>
                                          </p:val>
                                        </p:tav>
                                      </p:tavLst>
                                    </p:anim>
                                  </p:childTnLst>
                                </p:cTn>
                              </p:par>
                            </p:childTnLst>
                          </p:cTn>
                        </p:par>
                        <p:par>
                          <p:cTn id="35" fill="hold" nodeType="afterGroup">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up)">
                                      <p:cBhvr>
                                        <p:cTn id="38" dur="500"/>
                                        <p:tgtEl>
                                          <p:spTgt spid="50"/>
                                        </p:tgtEl>
                                      </p:cBhvr>
                                    </p:animEffect>
                                  </p:childTnLst>
                                </p:cTn>
                              </p:par>
                            </p:childTnLst>
                          </p:cTn>
                        </p:par>
                        <p:par>
                          <p:cTn id="39" fill="hold" nodeType="afterGroup">
                            <p:stCondLst>
                              <p:cond delay="1500"/>
                            </p:stCondLst>
                            <p:childTnLst>
                              <p:par>
                                <p:cTn id="40" presetID="1" presetClass="entr" presetSubtype="0" fill="hold" nodeType="afterEffect">
                                  <p:stCondLst>
                                    <p:cond delay="0"/>
                                  </p:stCondLst>
                                  <p:childTnLst>
                                    <p:set>
                                      <p:cBhvr>
                                        <p:cTn id="41" dur="1" fill="hold">
                                          <p:stCondLst>
                                            <p:cond delay="0"/>
                                          </p:stCondLst>
                                        </p:cTn>
                                        <p:tgtEl>
                                          <p:spTgt spid="1125"/>
                                        </p:tgtEl>
                                        <p:attrNameLst>
                                          <p:attrName>style.visibility</p:attrName>
                                        </p:attrNameLst>
                                      </p:cBhvr>
                                      <p:to>
                                        <p:strVal val="visible"/>
                                      </p:to>
                                    </p:set>
                                  </p:childTnLst>
                                </p:cTn>
                              </p:par>
                            </p:childTnLst>
                          </p:cTn>
                        </p:par>
                        <p:par>
                          <p:cTn id="42" fill="hold" nodeType="afterGroup">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113"/>
                                        </p:tgtEl>
                                        <p:attrNameLst>
                                          <p:attrName>style.visibility</p:attrName>
                                        </p:attrNameLst>
                                      </p:cBhvr>
                                      <p:to>
                                        <p:strVal val="visible"/>
                                      </p:to>
                                    </p:set>
                                    <p:animEffect transition="in" filter="wipe(up)">
                                      <p:cBhvr>
                                        <p:cTn id="45" dur="500"/>
                                        <p:tgtEl>
                                          <p:spTgt spid="113"/>
                                        </p:tgtEl>
                                      </p:cBhvr>
                                    </p:animEffect>
                                  </p:childTnLst>
                                </p:cTn>
                              </p:par>
                            </p:childTnLst>
                          </p:cTn>
                        </p:par>
                        <p:par>
                          <p:cTn id="46" fill="hold" nodeType="afterGroup">
                            <p:stCondLst>
                              <p:cond delay="2000"/>
                            </p:stCondLst>
                            <p:childTnLst>
                              <p:par>
                                <p:cTn id="47" presetID="1" presetClass="entr" presetSubtype="0"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0">
                                            <p:txEl>
                                              <p:pRg st="0" end="0"/>
                                            </p:txEl>
                                          </p:spTgt>
                                        </p:tgtEl>
                                        <p:attrNameLst>
                                          <p:attrName>style.visibility</p:attrName>
                                        </p:attrNameLst>
                                      </p:cBhvr>
                                      <p:to>
                                        <p:strVal val="visible"/>
                                      </p:to>
                                    </p:set>
                                  </p:childTnLst>
                                </p:cTn>
                              </p:par>
                            </p:childTnLst>
                          </p:cTn>
                        </p:par>
                        <p:par>
                          <p:cTn id="53" fill="hold" nodeType="afterGroup">
                            <p:stCondLst>
                              <p:cond delay="0"/>
                            </p:stCondLst>
                            <p:childTnLst>
                              <p:par>
                                <p:cTn id="54" presetID="1"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par>
                          <p:cTn id="56" fill="hold" nodeType="afterGroup">
                            <p:stCondLst>
                              <p:cond delay="0"/>
                            </p:stCondLst>
                            <p:childTnLst>
                              <p:par>
                                <p:cTn id="57" presetID="1"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1">
                                            <p:txEl>
                                              <p:pRg st="1" end="1"/>
                                            </p:txEl>
                                          </p:spTgt>
                                        </p:tgtEl>
                                        <p:attrNameLst>
                                          <p:attrName>style.visibility</p:attrName>
                                        </p:attrNameLst>
                                      </p:cBhvr>
                                      <p:to>
                                        <p:strVal val="visible"/>
                                      </p:to>
                                    </p:set>
                                  </p:childTnLst>
                                </p:cTn>
                              </p:par>
                            </p:childTnLst>
                          </p:cTn>
                        </p:par>
                        <p:par>
                          <p:cTn id="67" fill="hold" nodeType="afterGroup">
                            <p:stCondLst>
                              <p:cond delay="0"/>
                            </p:stCondLst>
                            <p:childTnLst>
                              <p:par>
                                <p:cTn id="68" presetID="23" presetClass="entr" presetSubtype="16"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 calcmode="lin" valueType="num">
                                      <p:cBhvr>
                                        <p:cTn id="70" dur="500" fill="hold"/>
                                        <p:tgtEl>
                                          <p:spTgt spid="87"/>
                                        </p:tgtEl>
                                        <p:attrNameLst>
                                          <p:attrName>ppt_w</p:attrName>
                                        </p:attrNameLst>
                                      </p:cBhvr>
                                      <p:tavLst>
                                        <p:tav tm="0">
                                          <p:val>
                                            <p:fltVal val="0"/>
                                          </p:val>
                                        </p:tav>
                                        <p:tav tm="100000">
                                          <p:val>
                                            <p:strVal val="#ppt_w"/>
                                          </p:val>
                                        </p:tav>
                                      </p:tavLst>
                                    </p:anim>
                                    <p:anim calcmode="lin" valueType="num">
                                      <p:cBhvr>
                                        <p:cTn id="71" dur="500" fill="hold"/>
                                        <p:tgtEl>
                                          <p:spTgt spid="87"/>
                                        </p:tgtEl>
                                        <p:attrNameLst>
                                          <p:attrName>ppt_h</p:attrName>
                                        </p:attrNameLst>
                                      </p:cBhvr>
                                      <p:tavLst>
                                        <p:tav tm="0">
                                          <p:val>
                                            <p:fltVal val="0"/>
                                          </p:val>
                                        </p:tav>
                                        <p:tav tm="100000">
                                          <p:val>
                                            <p:strVal val="#ppt_h"/>
                                          </p:val>
                                        </p:tav>
                                      </p:tavLst>
                                    </p:anim>
                                  </p:childTnLst>
                                </p:cTn>
                              </p:par>
                            </p:childTnLst>
                          </p:cTn>
                        </p:par>
                        <p:par>
                          <p:cTn id="72" fill="hold" nodeType="afterGroup">
                            <p:stCondLst>
                              <p:cond delay="500"/>
                            </p:stCondLst>
                            <p:childTnLst>
                              <p:par>
                                <p:cTn id="73" presetID="1" presetClass="entr" presetSubtype="0" fill="hold" nodeType="after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childTnLst>
                          </p:cTn>
                        </p:par>
                        <p:par>
                          <p:cTn id="75" fill="hold" nodeType="afterGroup">
                            <p:stCondLst>
                              <p:cond delay="500"/>
                            </p:stCondLst>
                            <p:childTnLst>
                              <p:par>
                                <p:cTn id="76" presetID="23" presetClass="entr" presetSubtype="16"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 calcmode="lin" valueType="num">
                                      <p:cBhvr>
                                        <p:cTn id="78" dur="500" fill="hold"/>
                                        <p:tgtEl>
                                          <p:spTgt spid="100"/>
                                        </p:tgtEl>
                                        <p:attrNameLst>
                                          <p:attrName>ppt_w</p:attrName>
                                        </p:attrNameLst>
                                      </p:cBhvr>
                                      <p:tavLst>
                                        <p:tav tm="0">
                                          <p:val>
                                            <p:fltVal val="0"/>
                                          </p:val>
                                        </p:tav>
                                        <p:tav tm="100000">
                                          <p:val>
                                            <p:strVal val="#ppt_w"/>
                                          </p:val>
                                        </p:tav>
                                      </p:tavLst>
                                    </p:anim>
                                    <p:anim calcmode="lin" valueType="num">
                                      <p:cBhvr>
                                        <p:cTn id="79" dur="500" fill="hold"/>
                                        <p:tgtEl>
                                          <p:spTgt spid="1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6" grpId="0" animBg="1"/>
      <p:bldP spid="10" grpId="0" animBg="1"/>
      <p:bldP spid="100" grpId="0" animBg="1"/>
      <p:bldP spid="50" grpId="0" animBg="1"/>
      <p:bldP spid="113" grpId="0" animBg="1"/>
      <p:bldP spid="3" grpId="0"/>
      <p:bldP spid="10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1485900" y="1047748"/>
            <a:ext cx="6172200" cy="4204343"/>
          </a:xfrm>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pPr>
              <a:buFont typeface="Arial" charset="0"/>
              <a:buNone/>
            </a:pPr>
            <a:endParaRPr lang="en-US" b="1" dirty="0"/>
          </a:p>
          <a:p>
            <a:pPr>
              <a:buFont typeface="Arial" charset="0"/>
              <a:buNone/>
            </a:pPr>
            <a:r>
              <a:rPr lang="en-US" b="1" dirty="0"/>
              <a:t>Goal: </a:t>
            </a:r>
          </a:p>
          <a:p>
            <a:pPr>
              <a:buFont typeface="Arial" charset="0"/>
              <a:buNone/>
            </a:pPr>
            <a:r>
              <a:rPr lang="en-US" dirty="0"/>
              <a:t>We want to detect </a:t>
            </a:r>
            <a:r>
              <a:rPr lang="en-US" i="1" dirty="0"/>
              <a:t>repeatable</a:t>
            </a:r>
            <a:r>
              <a:rPr lang="en-US" dirty="0"/>
              <a:t> and </a:t>
            </a:r>
            <a:r>
              <a:rPr lang="en-US" i="1" dirty="0"/>
              <a:t>distinctive </a:t>
            </a:r>
            <a:r>
              <a:rPr lang="en-US" dirty="0"/>
              <a:t>points </a:t>
            </a:r>
            <a:endParaRPr lang="en-US" i="1" dirty="0"/>
          </a:p>
          <a:p>
            <a:pPr marL="342900" indent="-342900">
              <a:buFont typeface="Arial" panose="020B0604020202020204" pitchFamily="34" charset="0"/>
              <a:buChar char="•"/>
            </a:pPr>
            <a:r>
              <a:rPr lang="en-US" i="1" dirty="0">
                <a:solidFill>
                  <a:schemeClr val="bg2"/>
                </a:solidFill>
              </a:rPr>
              <a:t>Repeatable</a:t>
            </a:r>
            <a:r>
              <a:rPr lang="en-US" i="1" dirty="0"/>
              <a:t>: </a:t>
            </a:r>
            <a:r>
              <a:rPr lang="en-US" dirty="0"/>
              <a:t>so that if images are slightly different, we can still retrieve them</a:t>
            </a:r>
          </a:p>
          <a:p>
            <a:pPr marL="342900" indent="-342900">
              <a:buFont typeface="Arial" panose="020B0604020202020204" pitchFamily="34" charset="0"/>
              <a:buChar char="•"/>
            </a:pPr>
            <a:r>
              <a:rPr lang="en-US" i="1" dirty="0">
                <a:solidFill>
                  <a:schemeClr val="bg2"/>
                </a:solidFill>
              </a:rPr>
              <a:t>Distinctive</a:t>
            </a:r>
            <a:r>
              <a:rPr lang="en-US" i="1" dirty="0"/>
              <a:t>: </a:t>
            </a:r>
            <a:r>
              <a:rPr lang="en-US" dirty="0"/>
              <a:t>so we don’t retrieve irrelevant content</a:t>
            </a:r>
            <a:endParaRPr lang="en-US" i="1" dirty="0"/>
          </a:p>
        </p:txBody>
      </p:sp>
      <p:pic>
        <p:nvPicPr>
          <p:cNvPr id="18436" name="Picture 25" descr="obj14__0"/>
          <p:cNvPicPr>
            <a:picLocks noChangeAspect="1" noChangeArrowheads="1"/>
          </p:cNvPicPr>
          <p:nvPr/>
        </p:nvPicPr>
        <p:blipFill rotWithShape="1">
          <a:blip r:embed="rId2" cstate="print"/>
          <a:srcRect l="-9067" r="-9067"/>
          <a:stretch/>
        </p:blipFill>
        <p:spPr bwMode="auto">
          <a:xfrm rot="-1019039">
            <a:off x="4862044" y="1126959"/>
            <a:ext cx="2191611" cy="2313123"/>
          </a:xfrm>
          <a:prstGeom prst="rect">
            <a:avLst/>
          </a:prstGeom>
          <a:noFill/>
          <a:ln w="9525">
            <a:solidFill>
              <a:schemeClr val="tx1"/>
            </a:solidFill>
            <a:miter lim="800000"/>
            <a:headEnd/>
            <a:tailEnd/>
          </a:ln>
        </p:spPr>
      </p:pic>
      <p:sp>
        <p:nvSpPr>
          <p:cNvPr id="6" name="TextBox 5"/>
          <p:cNvSpPr txBox="1"/>
          <p:nvPr/>
        </p:nvSpPr>
        <p:spPr>
          <a:xfrm>
            <a:off x="1143000" y="4947293"/>
            <a:ext cx="1247457" cy="213585"/>
          </a:xfrm>
          <a:prstGeom prst="rect">
            <a:avLst/>
          </a:prstGeom>
          <a:noFill/>
        </p:spPr>
        <p:txBody>
          <a:bodyPr wrap="none" rtlCol="0">
            <a:spAutoFit/>
          </a:bodyPr>
          <a:lstStyle/>
          <a:p>
            <a:pPr defTabSz="685800">
              <a:buClrTx/>
              <a:defRPr/>
            </a:pPr>
            <a:r>
              <a:rPr lang="en-US" sz="788" dirty="0">
                <a:solidFill>
                  <a:prstClr val="black"/>
                </a:solidFill>
              </a:rPr>
              <a:t>Adapted from D. </a:t>
            </a:r>
            <a:r>
              <a:rPr lang="en-US" sz="788" dirty="0" err="1">
                <a:solidFill>
                  <a:prstClr val="black"/>
                </a:solidFill>
              </a:rPr>
              <a:t>Hoiem</a:t>
            </a:r>
            <a:endParaRPr lang="en-US" sz="788" dirty="0">
              <a:solidFill>
                <a:prstClr val="black"/>
              </a:solidFill>
            </a:endParaRPr>
          </a:p>
        </p:txBody>
      </p:sp>
      <p:sp>
        <p:nvSpPr>
          <p:cNvPr id="7" name="TextBox 6"/>
          <p:cNvSpPr txBox="1"/>
          <p:nvPr/>
        </p:nvSpPr>
        <p:spPr>
          <a:xfrm>
            <a:off x="2100401" y="1283623"/>
            <a:ext cx="655949" cy="300082"/>
          </a:xfrm>
          <a:prstGeom prst="rect">
            <a:avLst/>
          </a:prstGeom>
          <a:noFill/>
        </p:spPr>
        <p:txBody>
          <a:bodyPr wrap="none" rtlCol="0">
            <a:spAutoFit/>
          </a:bodyPr>
          <a:lstStyle/>
          <a:p>
            <a:pPr defTabSz="685800">
              <a:buClrTx/>
              <a:defRPr/>
            </a:pPr>
            <a:r>
              <a:rPr lang="en-US" sz="1350" dirty="0">
                <a:solidFill>
                  <a:sysClr val="windowText" lastClr="000000"/>
                </a:solidFill>
              </a:rPr>
              <a:t>Query</a:t>
            </a:r>
          </a:p>
        </p:txBody>
      </p:sp>
      <p:sp>
        <p:nvSpPr>
          <p:cNvPr id="8" name="TextBox 7"/>
          <p:cNvSpPr txBox="1"/>
          <p:nvPr/>
        </p:nvSpPr>
        <p:spPr>
          <a:xfrm>
            <a:off x="3655931" y="1112972"/>
            <a:ext cx="1088760" cy="300082"/>
          </a:xfrm>
          <a:prstGeom prst="rect">
            <a:avLst/>
          </a:prstGeom>
          <a:noFill/>
        </p:spPr>
        <p:txBody>
          <a:bodyPr wrap="none" rtlCol="0">
            <a:spAutoFit/>
          </a:bodyPr>
          <a:lstStyle/>
          <a:p>
            <a:pPr defTabSz="685800">
              <a:buClrTx/>
              <a:defRPr/>
            </a:pPr>
            <a:r>
              <a:rPr lang="en-US" sz="1350" dirty="0">
                <a:solidFill>
                  <a:sysClr val="windowText" lastClr="000000"/>
                </a:solidFill>
              </a:rPr>
              <a:t>In database</a:t>
            </a:r>
          </a:p>
        </p:txBody>
      </p:sp>
      <p:pic>
        <p:nvPicPr>
          <p:cNvPr id="9" name="Picture 5" descr="obj14__0"/>
          <p:cNvPicPr>
            <a:picLocks noChangeAspect="1" noChangeArrowheads="1"/>
          </p:cNvPicPr>
          <p:nvPr/>
        </p:nvPicPr>
        <p:blipFill>
          <a:blip r:embed="rId3" cstate="print"/>
          <a:srcRect/>
          <a:stretch>
            <a:fillRect/>
          </a:stretch>
        </p:blipFill>
        <p:spPr bwMode="auto">
          <a:xfrm>
            <a:off x="1595957" y="1672827"/>
            <a:ext cx="1606154" cy="1521619"/>
          </a:xfrm>
          <a:prstGeom prst="rect">
            <a:avLst/>
          </a:prstGeom>
          <a:noFill/>
          <a:ln w="9525">
            <a:noFill/>
            <a:miter lim="800000"/>
            <a:headEnd/>
            <a:tailEnd/>
          </a:ln>
        </p:spPr>
      </p:pic>
      <p:sp>
        <p:nvSpPr>
          <p:cNvPr id="4" name="Title 3">
            <a:extLst>
              <a:ext uri="{FF2B5EF4-FFF2-40B4-BE49-F238E27FC236}">
                <a16:creationId xmlns:a16="http://schemas.microsoft.com/office/drawing/2014/main" id="{F59E3489-64CD-AFD6-D577-B7A453F3C521}"/>
              </a:ext>
            </a:extLst>
          </p:cNvPr>
          <p:cNvSpPr>
            <a:spLocks noGrp="1"/>
          </p:cNvSpPr>
          <p:nvPr>
            <p:ph type="title"/>
          </p:nvPr>
        </p:nvSpPr>
        <p:spPr/>
        <p:txBody>
          <a:bodyPr/>
          <a:lstStyle/>
          <a:p>
            <a:r>
              <a:rPr lang="en-US" dirty="0"/>
              <a:t>Application 1: </a:t>
            </a:r>
            <a:r>
              <a:rPr lang="en-US" dirty="0" err="1"/>
              <a:t>Keypoint</a:t>
            </a:r>
            <a:r>
              <a:rPr lang="en-US" dirty="0"/>
              <a:t> matching for search</a:t>
            </a:r>
          </a:p>
        </p:txBody>
      </p:sp>
      <p:sp>
        <p:nvSpPr>
          <p:cNvPr id="5" name="Slide Number Placeholder 5">
            <a:extLst>
              <a:ext uri="{FF2B5EF4-FFF2-40B4-BE49-F238E27FC236}">
                <a16:creationId xmlns:a16="http://schemas.microsoft.com/office/drawing/2014/main" id="{419CCB71-E9CF-BA67-2368-2B06B0C0C35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13</a:t>
            </a:fld>
            <a:endParaRPr lang="en-US" dirty="0"/>
          </a:p>
        </p:txBody>
      </p:sp>
    </p:spTree>
    <p:extLst>
      <p:ext uri="{BB962C8B-B14F-4D97-AF65-F5344CB8AC3E}">
        <p14:creationId xmlns:p14="http://schemas.microsoft.com/office/powerpoint/2010/main" val="508783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Application 2: Panorama stitching</a:t>
            </a:r>
          </a:p>
        </p:txBody>
      </p:sp>
      <p:sp>
        <p:nvSpPr>
          <p:cNvPr id="27651" name="Rectangle 3"/>
          <p:cNvSpPr>
            <a:spLocks noGrp="1" noChangeArrowheads="1"/>
          </p:cNvSpPr>
          <p:nvPr>
            <p:ph type="body" idx="1"/>
          </p:nvPr>
        </p:nvSpPr>
        <p:spPr>
          <a:xfrm>
            <a:off x="1296405" y="1070808"/>
            <a:ext cx="6115050" cy="3943350"/>
          </a:xfrm>
        </p:spPr>
        <p:txBody>
          <a:bodyPr/>
          <a:lstStyle/>
          <a:p>
            <a:r>
              <a:rPr lang="en-US" dirty="0"/>
              <a:t>We have two images – how do we combine them?</a:t>
            </a:r>
          </a:p>
        </p:txBody>
      </p:sp>
      <p:pic>
        <p:nvPicPr>
          <p:cNvPr id="27652" name="Picture 4" descr="image1"/>
          <p:cNvPicPr>
            <a:picLocks noChangeAspect="1" noChangeArrowheads="1"/>
          </p:cNvPicPr>
          <p:nvPr/>
        </p:nvPicPr>
        <p:blipFill>
          <a:blip r:embed="rId3" cstate="print"/>
          <a:srcRect/>
          <a:stretch>
            <a:fillRect/>
          </a:stretch>
        </p:blipFill>
        <p:spPr bwMode="auto">
          <a:xfrm>
            <a:off x="1410705" y="1985208"/>
            <a:ext cx="2757488" cy="1995488"/>
          </a:xfrm>
          <a:prstGeom prst="rect">
            <a:avLst/>
          </a:prstGeom>
          <a:noFill/>
          <a:ln w="9525">
            <a:noFill/>
            <a:miter lim="800000"/>
            <a:headEnd/>
            <a:tailEnd/>
          </a:ln>
        </p:spPr>
      </p:pic>
      <p:pic>
        <p:nvPicPr>
          <p:cNvPr id="27653" name="Picture 5" descr="image2"/>
          <p:cNvPicPr>
            <a:picLocks noChangeAspect="1" noChangeArrowheads="1"/>
          </p:cNvPicPr>
          <p:nvPr/>
        </p:nvPicPr>
        <p:blipFill>
          <a:blip r:embed="rId4" cstate="print"/>
          <a:srcRect/>
          <a:stretch>
            <a:fillRect/>
          </a:stretch>
        </p:blipFill>
        <p:spPr bwMode="auto">
          <a:xfrm>
            <a:off x="4268205" y="1985208"/>
            <a:ext cx="2757488" cy="1995488"/>
          </a:xfrm>
          <a:prstGeom prst="rect">
            <a:avLst/>
          </a:prstGeom>
          <a:noFill/>
          <a:ln w="9525">
            <a:noFill/>
            <a:miter lim="800000"/>
            <a:headEnd/>
            <a:tailEnd/>
          </a:ln>
        </p:spPr>
      </p:pic>
      <p:sp>
        <p:nvSpPr>
          <p:cNvPr id="6" name="TextBox 5"/>
          <p:cNvSpPr txBox="1"/>
          <p:nvPr/>
        </p:nvSpPr>
        <p:spPr>
          <a:xfrm>
            <a:off x="1142680" y="4947293"/>
            <a:ext cx="650741" cy="213585"/>
          </a:xfrm>
          <a:prstGeom prst="rect">
            <a:avLst/>
          </a:prstGeom>
          <a:noFill/>
        </p:spPr>
        <p:txBody>
          <a:bodyPr wrap="square" rtlCol="0">
            <a:spAutoFit/>
          </a:bodyPr>
          <a:lstStyle/>
          <a:p>
            <a:pPr defTabSz="685800">
              <a:buClrTx/>
              <a:defRPr/>
            </a:pPr>
            <a:r>
              <a:rPr lang="en-US" sz="788" dirty="0">
                <a:solidFill>
                  <a:prstClr val="black"/>
                </a:solidFill>
                <a:latin typeface="Calibri" panose="020F0502020204030204" pitchFamily="34" charset="0"/>
              </a:rPr>
              <a:t>L. </a:t>
            </a:r>
            <a:r>
              <a:rPr lang="en-US" sz="788" dirty="0" err="1">
                <a:solidFill>
                  <a:prstClr val="black"/>
                </a:solidFill>
                <a:latin typeface="Calibri" panose="020F0502020204030204" pitchFamily="34" charset="0"/>
              </a:rPr>
              <a:t>Lazebnik</a:t>
            </a:r>
            <a:endParaRPr lang="en-US" sz="788" dirty="0">
              <a:solidFill>
                <a:prstClr val="black"/>
              </a:solidFill>
              <a:latin typeface="Calibri" panose="020F0502020204030204" pitchFamily="34" charset="0"/>
            </a:endParaRPr>
          </a:p>
        </p:txBody>
      </p:sp>
      <p:sp>
        <p:nvSpPr>
          <p:cNvPr id="3" name="Slide Number Placeholder 5">
            <a:extLst>
              <a:ext uri="{FF2B5EF4-FFF2-40B4-BE49-F238E27FC236}">
                <a16:creationId xmlns:a16="http://schemas.microsoft.com/office/drawing/2014/main" id="{00457A1E-8A59-2214-5DB4-51CC10F91844}"/>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14</a:t>
            </a:fld>
            <a:endParaRPr lang="en-US" dirty="0"/>
          </a:p>
        </p:txBody>
      </p:sp>
    </p:spTree>
    <p:extLst>
      <p:ext uri="{BB962C8B-B14F-4D97-AF65-F5344CB8AC3E}">
        <p14:creationId xmlns:p14="http://schemas.microsoft.com/office/powerpoint/2010/main" val="368055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SIFT2"/>
          <p:cNvPicPr>
            <a:picLocks noChangeArrowheads="1"/>
          </p:cNvPicPr>
          <p:nvPr/>
        </p:nvPicPr>
        <p:blipFill>
          <a:blip r:embed="rId3" cstate="print"/>
          <a:srcRect/>
          <a:stretch>
            <a:fillRect/>
          </a:stretch>
        </p:blipFill>
        <p:spPr bwMode="auto">
          <a:xfrm>
            <a:off x="4661236" y="1627956"/>
            <a:ext cx="2756297" cy="1995488"/>
          </a:xfrm>
          <a:prstGeom prst="rect">
            <a:avLst/>
          </a:prstGeom>
          <a:noFill/>
          <a:ln w="9525">
            <a:noFill/>
            <a:miter lim="800000"/>
            <a:headEnd/>
            <a:tailEnd/>
          </a:ln>
        </p:spPr>
      </p:pic>
      <p:pic>
        <p:nvPicPr>
          <p:cNvPr id="28675" name="Picture 7" descr="SIFT1"/>
          <p:cNvPicPr>
            <a:picLocks noChangeAspect="1" noChangeArrowheads="1"/>
          </p:cNvPicPr>
          <p:nvPr/>
        </p:nvPicPr>
        <p:blipFill>
          <a:blip r:embed="rId4" cstate="print"/>
          <a:srcRect/>
          <a:stretch>
            <a:fillRect/>
          </a:stretch>
        </p:blipFill>
        <p:spPr bwMode="auto">
          <a:xfrm>
            <a:off x="1803736" y="1627956"/>
            <a:ext cx="2756297" cy="1997869"/>
          </a:xfrm>
          <a:prstGeom prst="rect">
            <a:avLst/>
          </a:prstGeom>
          <a:noFill/>
          <a:ln w="9525">
            <a:noFill/>
            <a:miter lim="800000"/>
            <a:headEnd/>
            <a:tailEnd/>
          </a:ln>
        </p:spPr>
      </p:pic>
      <p:sp>
        <p:nvSpPr>
          <p:cNvPr id="28676" name="Rectangle 2"/>
          <p:cNvSpPr>
            <a:spLocks noGrp="1" noChangeArrowheads="1"/>
          </p:cNvSpPr>
          <p:nvPr>
            <p:ph type="title"/>
          </p:nvPr>
        </p:nvSpPr>
        <p:spPr/>
        <p:txBody>
          <a:bodyPr/>
          <a:lstStyle/>
          <a:p>
            <a:r>
              <a:rPr lang="en-US" dirty="0"/>
              <a:t>Application 2: Panorama stitching</a:t>
            </a:r>
          </a:p>
        </p:txBody>
      </p:sp>
      <p:sp>
        <p:nvSpPr>
          <p:cNvPr id="28677" name="Rectangle 3"/>
          <p:cNvSpPr>
            <a:spLocks noGrp="1" noChangeArrowheads="1"/>
          </p:cNvSpPr>
          <p:nvPr>
            <p:ph type="body" idx="1"/>
          </p:nvPr>
        </p:nvSpPr>
        <p:spPr>
          <a:xfrm>
            <a:off x="1577140" y="1014661"/>
            <a:ext cx="6184624" cy="3943350"/>
          </a:xfrm>
        </p:spPr>
        <p:txBody>
          <a:bodyPr/>
          <a:lstStyle/>
          <a:p>
            <a:r>
              <a:rPr lang="en-US" dirty="0"/>
              <a:t>We have two images – how do we combine them?</a:t>
            </a:r>
          </a:p>
        </p:txBody>
      </p:sp>
      <p:sp>
        <p:nvSpPr>
          <p:cNvPr id="28678" name="Text Box 14"/>
          <p:cNvSpPr txBox="1">
            <a:spLocks noChangeArrowheads="1"/>
          </p:cNvSpPr>
          <p:nvPr/>
        </p:nvSpPr>
        <p:spPr bwMode="auto">
          <a:xfrm>
            <a:off x="2077579" y="3848472"/>
            <a:ext cx="2967479" cy="415498"/>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buClrTx/>
              <a:defRPr/>
            </a:pPr>
            <a:r>
              <a:rPr lang="en-US" sz="2100">
                <a:cs typeface="Arial" pitchFamily="34" charset="0"/>
              </a:rPr>
              <a:t>Step 1: extract features</a:t>
            </a:r>
          </a:p>
        </p:txBody>
      </p:sp>
      <p:grpSp>
        <p:nvGrpSpPr>
          <p:cNvPr id="2" name="Group 19"/>
          <p:cNvGrpSpPr>
            <a:grpSpLocks/>
          </p:cNvGrpSpPr>
          <p:nvPr/>
        </p:nvGrpSpPr>
        <p:grpSpPr bwMode="auto">
          <a:xfrm>
            <a:off x="2089486" y="2318518"/>
            <a:ext cx="3621881" cy="2296715"/>
            <a:chOff x="768" y="1924"/>
            <a:chExt cx="3042" cy="1929"/>
          </a:xfrm>
        </p:grpSpPr>
        <p:sp>
          <p:nvSpPr>
            <p:cNvPr id="28680" name="Text Box 15"/>
            <p:cNvSpPr txBox="1">
              <a:spLocks noChangeArrowheads="1"/>
            </p:cNvSpPr>
            <p:nvPr/>
          </p:nvSpPr>
          <p:spPr bwMode="auto">
            <a:xfrm>
              <a:off x="768" y="3504"/>
              <a:ext cx="2429" cy="349"/>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buClrTx/>
                <a:defRPr/>
              </a:pPr>
              <a:r>
                <a:rPr lang="en-US" sz="2100">
                  <a:cs typeface="Arial" pitchFamily="34" charset="0"/>
                </a:rPr>
                <a:t>Step 2: match features</a:t>
              </a:r>
            </a:p>
          </p:txBody>
        </p:sp>
        <p:grpSp>
          <p:nvGrpSpPr>
            <p:cNvPr id="28681" name="Group 18"/>
            <p:cNvGrpSpPr>
              <a:grpSpLocks/>
            </p:cNvGrpSpPr>
            <p:nvPr/>
          </p:nvGrpSpPr>
          <p:grpSpPr bwMode="auto">
            <a:xfrm>
              <a:off x="2072" y="1924"/>
              <a:ext cx="1738" cy="954"/>
              <a:chOff x="2072" y="1924"/>
              <a:chExt cx="1738" cy="954"/>
            </a:xfrm>
          </p:grpSpPr>
          <p:sp>
            <p:nvSpPr>
              <p:cNvPr id="28682" name="Line 8"/>
              <p:cNvSpPr>
                <a:spLocks noChangeShapeType="1"/>
              </p:cNvSpPr>
              <p:nvPr/>
            </p:nvSpPr>
            <p:spPr bwMode="auto">
              <a:xfrm flipV="1">
                <a:off x="2072" y="1924"/>
                <a:ext cx="1200" cy="96"/>
              </a:xfrm>
              <a:prstGeom prst="line">
                <a:avLst/>
              </a:pr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sp>
            <p:nvSpPr>
              <p:cNvPr id="28683" name="Line 9"/>
              <p:cNvSpPr>
                <a:spLocks noChangeShapeType="1"/>
              </p:cNvSpPr>
              <p:nvPr/>
            </p:nvSpPr>
            <p:spPr bwMode="auto">
              <a:xfrm>
                <a:off x="2666" y="2094"/>
                <a:ext cx="1144" cy="9"/>
              </a:xfrm>
              <a:prstGeom prst="line">
                <a:avLst/>
              </a:pr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sp>
            <p:nvSpPr>
              <p:cNvPr id="28684" name="Line 10"/>
              <p:cNvSpPr>
                <a:spLocks noChangeShapeType="1"/>
              </p:cNvSpPr>
              <p:nvPr/>
            </p:nvSpPr>
            <p:spPr bwMode="auto">
              <a:xfrm flipV="1">
                <a:off x="2346" y="2788"/>
                <a:ext cx="1070" cy="90"/>
              </a:xfrm>
              <a:prstGeom prst="line">
                <a:avLst/>
              </a:pr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sp>
            <p:nvSpPr>
              <p:cNvPr id="28685" name="Freeform 11"/>
              <p:cNvSpPr>
                <a:spLocks/>
              </p:cNvSpPr>
              <p:nvPr/>
            </p:nvSpPr>
            <p:spPr bwMode="auto">
              <a:xfrm>
                <a:off x="2617" y="2415"/>
                <a:ext cx="1092" cy="30"/>
              </a:xfrm>
              <a:custGeom>
                <a:avLst/>
                <a:gdLst>
                  <a:gd name="T0" fmla="*/ 0 w 1092"/>
                  <a:gd name="T1" fmla="*/ 30 h 30"/>
                  <a:gd name="T2" fmla="*/ 1092 w 1092"/>
                  <a:gd name="T3" fmla="*/ 0 h 30"/>
                  <a:gd name="T4" fmla="*/ 0 60000 65536"/>
                  <a:gd name="T5" fmla="*/ 0 60000 65536"/>
                  <a:gd name="T6" fmla="*/ 0 w 1092"/>
                  <a:gd name="T7" fmla="*/ 0 h 30"/>
                  <a:gd name="T8" fmla="*/ 1092 w 1092"/>
                  <a:gd name="T9" fmla="*/ 30 h 30"/>
                </a:gdLst>
                <a:ahLst/>
                <a:cxnLst>
                  <a:cxn ang="T4">
                    <a:pos x="T0" y="T1"/>
                  </a:cxn>
                  <a:cxn ang="T5">
                    <a:pos x="T2" y="T3"/>
                  </a:cxn>
                </a:cxnLst>
                <a:rect l="T6" t="T7" r="T8" b="T9"/>
                <a:pathLst>
                  <a:path w="1092" h="30">
                    <a:moveTo>
                      <a:pt x="0" y="30"/>
                    </a:moveTo>
                    <a:lnTo>
                      <a:pt x="1092" y="0"/>
                    </a:lnTo>
                  </a:path>
                </a:pathLst>
              </a:cu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sp>
            <p:nvSpPr>
              <p:cNvPr id="28686" name="Line 12"/>
              <p:cNvSpPr>
                <a:spLocks noChangeShapeType="1"/>
              </p:cNvSpPr>
              <p:nvPr/>
            </p:nvSpPr>
            <p:spPr bwMode="auto">
              <a:xfrm flipV="1">
                <a:off x="2170" y="2236"/>
                <a:ext cx="1150" cy="82"/>
              </a:xfrm>
              <a:prstGeom prst="line">
                <a:avLst/>
              </a:pr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sp>
            <p:nvSpPr>
              <p:cNvPr id="28687" name="Freeform 17"/>
              <p:cNvSpPr>
                <a:spLocks/>
              </p:cNvSpPr>
              <p:nvPr/>
            </p:nvSpPr>
            <p:spPr bwMode="auto">
              <a:xfrm>
                <a:off x="2530" y="2617"/>
                <a:ext cx="1017" cy="65"/>
              </a:xfrm>
              <a:custGeom>
                <a:avLst/>
                <a:gdLst>
                  <a:gd name="T0" fmla="*/ 0 w 1017"/>
                  <a:gd name="T1" fmla="*/ 65 h 65"/>
                  <a:gd name="T2" fmla="*/ 1017 w 1017"/>
                  <a:gd name="T3" fmla="*/ 0 h 65"/>
                  <a:gd name="T4" fmla="*/ 0 60000 65536"/>
                  <a:gd name="T5" fmla="*/ 0 60000 65536"/>
                  <a:gd name="T6" fmla="*/ 0 w 1017"/>
                  <a:gd name="T7" fmla="*/ 0 h 65"/>
                  <a:gd name="T8" fmla="*/ 1017 w 1017"/>
                  <a:gd name="T9" fmla="*/ 65 h 65"/>
                </a:gdLst>
                <a:ahLst/>
                <a:cxnLst>
                  <a:cxn ang="T4">
                    <a:pos x="T0" y="T1"/>
                  </a:cxn>
                  <a:cxn ang="T5">
                    <a:pos x="T2" y="T3"/>
                  </a:cxn>
                </a:cxnLst>
                <a:rect l="T6" t="T7" r="T8" b="T9"/>
                <a:pathLst>
                  <a:path w="1017" h="65">
                    <a:moveTo>
                      <a:pt x="0" y="65"/>
                    </a:moveTo>
                    <a:lnTo>
                      <a:pt x="1017" y="0"/>
                    </a:lnTo>
                  </a:path>
                </a:pathLst>
              </a:custGeom>
              <a:noFill/>
              <a:ln w="28575">
                <a:solidFill>
                  <a:srgbClr val="FF0000"/>
                </a:solidFill>
                <a:round/>
                <a:headEnd type="triangle" w="med" len="med"/>
                <a:tailEnd type="triangle" w="med" len="med"/>
              </a:ln>
            </p:spPr>
            <p:txBody>
              <a:bodyPr/>
              <a:lstStyle/>
              <a:p>
                <a:pPr defTabSz="685800" eaLnBrk="0" fontAlgn="base" hangingPunct="0">
                  <a:spcBef>
                    <a:spcPct val="0"/>
                  </a:spcBef>
                  <a:spcAft>
                    <a:spcPct val="0"/>
                  </a:spcAft>
                  <a:buClrTx/>
                  <a:defRPr/>
                </a:pPr>
                <a:endParaRPr lang="en-US" sz="2100">
                  <a:cs typeface="Arial" pitchFamily="34" charset="0"/>
                </a:endParaRPr>
              </a:p>
            </p:txBody>
          </p:sp>
        </p:grpSp>
      </p:grpSp>
      <p:sp>
        <p:nvSpPr>
          <p:cNvPr id="17" name="TextBox 16"/>
          <p:cNvSpPr txBox="1"/>
          <p:nvPr/>
        </p:nvSpPr>
        <p:spPr>
          <a:xfrm>
            <a:off x="712446" y="4851218"/>
            <a:ext cx="650741" cy="213585"/>
          </a:xfrm>
          <a:prstGeom prst="rect">
            <a:avLst/>
          </a:prstGeom>
          <a:noFill/>
        </p:spPr>
        <p:txBody>
          <a:bodyPr wrap="square" rtlCol="0">
            <a:spAutoFit/>
          </a:bodyPr>
          <a:lstStyle/>
          <a:p>
            <a:pPr defTabSz="685800">
              <a:buClrTx/>
              <a:defRPr/>
            </a:pPr>
            <a:r>
              <a:rPr lang="en-US" sz="788" dirty="0">
                <a:solidFill>
                  <a:prstClr val="black"/>
                </a:solidFill>
                <a:latin typeface="Calibri" panose="020F0502020204030204" pitchFamily="34" charset="0"/>
              </a:rPr>
              <a:t>L. </a:t>
            </a:r>
            <a:r>
              <a:rPr lang="en-US" sz="788" dirty="0" err="1">
                <a:solidFill>
                  <a:prstClr val="black"/>
                </a:solidFill>
                <a:latin typeface="Calibri" panose="020F0502020204030204" pitchFamily="34" charset="0"/>
              </a:rPr>
              <a:t>Lazebnik</a:t>
            </a:r>
            <a:endParaRPr lang="en-US" sz="788" dirty="0">
              <a:solidFill>
                <a:prstClr val="black"/>
              </a:solidFill>
              <a:latin typeface="Calibri" panose="020F0502020204030204" pitchFamily="34" charset="0"/>
            </a:endParaRPr>
          </a:p>
        </p:txBody>
      </p:sp>
      <p:sp>
        <p:nvSpPr>
          <p:cNvPr id="4" name="Slide Number Placeholder 5">
            <a:extLst>
              <a:ext uri="{FF2B5EF4-FFF2-40B4-BE49-F238E27FC236}">
                <a16:creationId xmlns:a16="http://schemas.microsoft.com/office/drawing/2014/main" id="{D190E364-96CC-132B-7D6C-46B4981A7A0A}"/>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15</a:t>
            </a:fld>
            <a:endParaRPr lang="en-US" dirty="0"/>
          </a:p>
        </p:txBody>
      </p:sp>
    </p:spTree>
    <p:extLst>
      <p:ext uri="{BB962C8B-B14F-4D97-AF65-F5344CB8AC3E}">
        <p14:creationId xmlns:p14="http://schemas.microsoft.com/office/powerpoint/2010/main" val="11850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400050"/>
            <a:ext cx="8229600" cy="742950"/>
          </a:xfrm>
        </p:spPr>
        <p:txBody>
          <a:bodyPr/>
          <a:lstStyle/>
          <a:p>
            <a:r>
              <a:rPr lang="en-US" dirty="0"/>
              <a:t>Application 2: Panorama stitching</a:t>
            </a:r>
          </a:p>
        </p:txBody>
      </p:sp>
      <p:sp>
        <p:nvSpPr>
          <p:cNvPr id="29699" name="Rectangle 3"/>
          <p:cNvSpPr>
            <a:spLocks noGrp="1" noChangeArrowheads="1"/>
          </p:cNvSpPr>
          <p:nvPr>
            <p:ph type="body" idx="1"/>
          </p:nvPr>
        </p:nvSpPr>
        <p:spPr>
          <a:xfrm>
            <a:off x="1424741" y="1022682"/>
            <a:ext cx="6115050" cy="3943350"/>
          </a:xfrm>
        </p:spPr>
        <p:txBody>
          <a:bodyPr/>
          <a:lstStyle/>
          <a:p>
            <a:r>
              <a:rPr lang="en-US" dirty="0"/>
              <a:t>We have two images – how do we combine them?</a:t>
            </a:r>
          </a:p>
        </p:txBody>
      </p:sp>
      <p:sp>
        <p:nvSpPr>
          <p:cNvPr id="29700" name="Text Box 13"/>
          <p:cNvSpPr txBox="1">
            <a:spLocks noChangeArrowheads="1"/>
          </p:cNvSpPr>
          <p:nvPr/>
        </p:nvSpPr>
        <p:spPr bwMode="auto">
          <a:xfrm>
            <a:off x="2045494" y="3820716"/>
            <a:ext cx="2967479" cy="415498"/>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buClrTx/>
              <a:defRPr/>
            </a:pPr>
            <a:r>
              <a:rPr lang="en-US" sz="2100">
                <a:cs typeface="Arial" pitchFamily="34" charset="0"/>
              </a:rPr>
              <a:t>Step 1: extract features</a:t>
            </a:r>
          </a:p>
        </p:txBody>
      </p:sp>
      <p:sp>
        <p:nvSpPr>
          <p:cNvPr id="29701" name="Text Box 14"/>
          <p:cNvSpPr txBox="1">
            <a:spLocks noChangeArrowheads="1"/>
          </p:cNvSpPr>
          <p:nvPr/>
        </p:nvSpPr>
        <p:spPr bwMode="auto">
          <a:xfrm>
            <a:off x="2057400" y="4171950"/>
            <a:ext cx="2892138" cy="415498"/>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buClrTx/>
              <a:defRPr/>
            </a:pPr>
            <a:r>
              <a:rPr lang="en-US" sz="2100">
                <a:cs typeface="Arial" pitchFamily="34" charset="0"/>
              </a:rPr>
              <a:t>Step 2: match features</a:t>
            </a:r>
          </a:p>
        </p:txBody>
      </p:sp>
      <p:sp>
        <p:nvSpPr>
          <p:cNvPr id="29702" name="Text Box 15"/>
          <p:cNvSpPr txBox="1">
            <a:spLocks noChangeArrowheads="1"/>
          </p:cNvSpPr>
          <p:nvPr/>
        </p:nvSpPr>
        <p:spPr bwMode="auto">
          <a:xfrm>
            <a:off x="2057400" y="4525566"/>
            <a:ext cx="2619628" cy="415498"/>
          </a:xfrm>
          <a:prstGeom prst="rect">
            <a:avLst/>
          </a:prstGeom>
          <a:noFill/>
          <a:ln w="9525">
            <a:noFill/>
            <a:miter lim="800000"/>
            <a:headEnd/>
            <a:tailEnd/>
          </a:ln>
        </p:spPr>
        <p:txBody>
          <a:bodyPr wrap="none">
            <a:spAutoFit/>
          </a:bodyPr>
          <a:lstStyle/>
          <a:p>
            <a:pPr defTabSz="685800" eaLnBrk="0" fontAlgn="base" hangingPunct="0">
              <a:spcBef>
                <a:spcPct val="0"/>
              </a:spcBef>
              <a:spcAft>
                <a:spcPct val="0"/>
              </a:spcAft>
              <a:buClrTx/>
              <a:defRPr/>
            </a:pPr>
            <a:r>
              <a:rPr lang="en-US" sz="2100">
                <a:cs typeface="Arial" pitchFamily="34" charset="0"/>
              </a:rPr>
              <a:t>Step 3: align images</a:t>
            </a:r>
          </a:p>
        </p:txBody>
      </p:sp>
      <p:pic>
        <p:nvPicPr>
          <p:cNvPr id="29703" name="Picture 16" descr="homography"/>
          <p:cNvPicPr>
            <a:picLocks noChangeAspect="1" noChangeArrowheads="1"/>
          </p:cNvPicPr>
          <p:nvPr/>
        </p:nvPicPr>
        <p:blipFill>
          <a:blip r:embed="rId3" cstate="print"/>
          <a:srcRect/>
          <a:stretch>
            <a:fillRect/>
          </a:stretch>
        </p:blipFill>
        <p:spPr bwMode="auto">
          <a:xfrm>
            <a:off x="2446735" y="1600200"/>
            <a:ext cx="4268390" cy="2134791"/>
          </a:xfrm>
          <a:prstGeom prst="rect">
            <a:avLst/>
          </a:prstGeom>
          <a:noFill/>
          <a:ln w="9525">
            <a:noFill/>
            <a:miter lim="800000"/>
            <a:headEnd/>
            <a:tailEnd/>
          </a:ln>
        </p:spPr>
      </p:pic>
      <p:sp>
        <p:nvSpPr>
          <p:cNvPr id="9" name="TextBox 8"/>
          <p:cNvSpPr txBox="1"/>
          <p:nvPr/>
        </p:nvSpPr>
        <p:spPr>
          <a:xfrm>
            <a:off x="1142680" y="4947293"/>
            <a:ext cx="650741" cy="213585"/>
          </a:xfrm>
          <a:prstGeom prst="rect">
            <a:avLst/>
          </a:prstGeom>
          <a:noFill/>
        </p:spPr>
        <p:txBody>
          <a:bodyPr wrap="square" rtlCol="0">
            <a:spAutoFit/>
          </a:bodyPr>
          <a:lstStyle/>
          <a:p>
            <a:pPr defTabSz="685800">
              <a:buClrTx/>
              <a:defRPr/>
            </a:pPr>
            <a:r>
              <a:rPr lang="en-US" sz="788" dirty="0">
                <a:solidFill>
                  <a:prstClr val="black"/>
                </a:solidFill>
                <a:latin typeface="Calibri" panose="020F0502020204030204" pitchFamily="34" charset="0"/>
              </a:rPr>
              <a:t>L. </a:t>
            </a:r>
            <a:r>
              <a:rPr lang="en-US" sz="788" dirty="0" err="1">
                <a:solidFill>
                  <a:prstClr val="black"/>
                </a:solidFill>
                <a:latin typeface="Calibri" panose="020F0502020204030204" pitchFamily="34" charset="0"/>
              </a:rPr>
              <a:t>Lazebnik</a:t>
            </a:r>
            <a:endParaRPr lang="en-US" sz="788" dirty="0">
              <a:solidFill>
                <a:prstClr val="black"/>
              </a:solidFill>
              <a:latin typeface="Calibri" panose="020F0502020204030204" pitchFamily="34" charset="0"/>
            </a:endParaRPr>
          </a:p>
        </p:txBody>
      </p:sp>
      <p:sp>
        <p:nvSpPr>
          <p:cNvPr id="3" name="Slide Number Placeholder 5">
            <a:extLst>
              <a:ext uri="{FF2B5EF4-FFF2-40B4-BE49-F238E27FC236}">
                <a16:creationId xmlns:a16="http://schemas.microsoft.com/office/drawing/2014/main" id="{D8E6A433-8AC7-4A9A-5329-AEDB1EED7FA1}"/>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16</a:t>
            </a:fld>
            <a:endParaRPr lang="en-US" dirty="0"/>
          </a:p>
        </p:txBody>
      </p:sp>
    </p:spTree>
    <p:extLst>
      <p:ext uri="{BB962C8B-B14F-4D97-AF65-F5344CB8AC3E}">
        <p14:creationId xmlns:p14="http://schemas.microsoft.com/office/powerpoint/2010/main" val="2404912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idx="1"/>
          </p:nvPr>
        </p:nvSpPr>
        <p:spPr>
          <a:xfrm>
            <a:off x="457199" y="971551"/>
            <a:ext cx="8229599" cy="3623072"/>
          </a:xfrm>
        </p:spPr>
        <p:txBody>
          <a:bodyPr>
            <a:normAutofit/>
          </a:bodyPr>
          <a:lstStyle/>
          <a:p>
            <a:pPr>
              <a:lnSpc>
                <a:spcPct val="90000"/>
              </a:lnSpc>
            </a:pPr>
            <a:r>
              <a:rPr lang="en-US" sz="2100" dirty="0"/>
              <a:t>We should </a:t>
            </a:r>
            <a:r>
              <a:rPr lang="en-US" sz="2100" dirty="0">
                <a:solidFill>
                  <a:srgbClr val="00B050"/>
                </a:solidFill>
              </a:rPr>
              <a:t>easily recognize the </a:t>
            </a:r>
            <a:r>
              <a:rPr lang="en-US" sz="2100" dirty="0" err="1">
                <a:solidFill>
                  <a:srgbClr val="00B050"/>
                </a:solidFill>
              </a:rPr>
              <a:t>keypoint</a:t>
            </a:r>
            <a:r>
              <a:rPr lang="en-US" sz="2100" dirty="0">
                <a:solidFill>
                  <a:srgbClr val="00B050"/>
                </a:solidFill>
              </a:rPr>
              <a:t> </a:t>
            </a:r>
            <a:r>
              <a:rPr lang="en-US" sz="2100" dirty="0"/>
              <a:t>by looking through a small window</a:t>
            </a:r>
          </a:p>
          <a:p>
            <a:pPr>
              <a:lnSpc>
                <a:spcPct val="90000"/>
              </a:lnSpc>
            </a:pPr>
            <a:r>
              <a:rPr lang="en-US" sz="2100" dirty="0">
                <a:solidFill>
                  <a:srgbClr val="00B050"/>
                </a:solidFill>
              </a:rPr>
              <a:t>Shifting a window in </a:t>
            </a:r>
            <a:r>
              <a:rPr lang="en-US" sz="2100" i="1" dirty="0">
                <a:solidFill>
                  <a:srgbClr val="00B050"/>
                </a:solidFill>
              </a:rPr>
              <a:t>any</a:t>
            </a:r>
            <a:r>
              <a:rPr lang="en-US" sz="2100" dirty="0">
                <a:solidFill>
                  <a:srgbClr val="00B050"/>
                </a:solidFill>
              </a:rPr>
              <a:t> </a:t>
            </a:r>
            <a:r>
              <a:rPr lang="en-US" sz="2100" i="1" dirty="0">
                <a:solidFill>
                  <a:srgbClr val="00B050"/>
                </a:solidFill>
              </a:rPr>
              <a:t>direction</a:t>
            </a:r>
            <a:r>
              <a:rPr lang="en-US" sz="2100" dirty="0">
                <a:solidFill>
                  <a:srgbClr val="00B050"/>
                </a:solidFill>
              </a:rPr>
              <a:t> should give </a:t>
            </a:r>
            <a:r>
              <a:rPr lang="en-US" sz="2100" i="1" dirty="0">
                <a:solidFill>
                  <a:srgbClr val="00B050"/>
                </a:solidFill>
              </a:rPr>
              <a:t>a large change</a:t>
            </a:r>
            <a:r>
              <a:rPr lang="en-US" sz="2100" dirty="0">
                <a:solidFill>
                  <a:srgbClr val="00B050"/>
                </a:solidFill>
              </a:rPr>
              <a:t> in intensity</a:t>
            </a:r>
            <a:endParaRPr lang="ru-RU" sz="2100" dirty="0">
              <a:solidFill>
                <a:srgbClr val="00B050"/>
              </a:solidFill>
            </a:endParaRPr>
          </a:p>
        </p:txBody>
      </p:sp>
      <p:grpSp>
        <p:nvGrpSpPr>
          <p:cNvPr id="2" name="Group 4"/>
          <p:cNvGrpSpPr>
            <a:grpSpLocks/>
          </p:cNvGrpSpPr>
          <p:nvPr/>
        </p:nvGrpSpPr>
        <p:grpSpPr bwMode="auto">
          <a:xfrm>
            <a:off x="3814356" y="2375264"/>
            <a:ext cx="2014946" cy="2512422"/>
            <a:chOff x="2160" y="1824"/>
            <a:chExt cx="1851" cy="2308"/>
          </a:xfrm>
        </p:grpSpPr>
        <p:pic>
          <p:nvPicPr>
            <p:cNvPr id="836613"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2160" y="3284"/>
              <a:ext cx="185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no change along the edge direction</a:t>
              </a:r>
              <a:endParaRPr lang="ru-RU" sz="1800" dirty="0">
                <a:latin typeface="Arial Unicode MS" pitchFamily="34" charset="-128"/>
                <a:cs typeface="Times New Roman" pitchFamily="18" charset="0"/>
              </a:endParaRPr>
            </a:p>
          </p:txBody>
        </p:sp>
        <p:sp>
          <p:nvSpPr>
            <p:cNvPr id="836615" name="Rectangle 7"/>
            <p:cNvSpPr>
              <a:spLocks noChangeArrowheads="1"/>
            </p:cNvSpPr>
            <p:nvPr/>
          </p:nvSpPr>
          <p:spPr bwMode="auto">
            <a:xfrm>
              <a:off x="2505"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836616"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defTabSz="685800" eaLnBrk="0" fontAlgn="base" hangingPunct="0">
                <a:spcBef>
                  <a:spcPct val="0"/>
                </a:spcBef>
                <a:spcAft>
                  <a:spcPct val="0"/>
                </a:spcAft>
                <a:buClrTx/>
                <a:defRPr/>
              </a:pPr>
              <a:endParaRPr lang="en-US" sz="1350"/>
            </a:p>
          </p:txBody>
        </p:sp>
      </p:grpSp>
      <p:pic>
        <p:nvPicPr>
          <p:cNvPr id="836618" name="Picture 10" descr="corner"/>
          <p:cNvPicPr>
            <a:picLocks noChangeAspect="1" noChangeArrowheads="1"/>
          </p:cNvPicPr>
          <p:nvPr/>
        </p:nvPicPr>
        <p:blipFill>
          <a:blip r:embed="rId3" cstate="print"/>
          <a:srcRect/>
          <a:stretch>
            <a:fillRect/>
          </a:stretch>
        </p:blipFill>
        <p:spPr bwMode="auto">
          <a:xfrm>
            <a:off x="5829300" y="2375263"/>
            <a:ext cx="1567543" cy="1567543"/>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5986054" y="3964577"/>
            <a:ext cx="2014946"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significant change in all directions</a:t>
            </a:r>
            <a:endParaRPr lang="ru-RU" sz="1800" dirty="0">
              <a:latin typeface="Arial Unicode MS" pitchFamily="34" charset="-128"/>
              <a:cs typeface="Times New Roman" pitchFamily="18" charset="0"/>
            </a:endParaRPr>
          </a:p>
        </p:txBody>
      </p:sp>
      <p:grpSp>
        <p:nvGrpSpPr>
          <p:cNvPr id="6" name="Group 5">
            <a:extLst>
              <a:ext uri="{FF2B5EF4-FFF2-40B4-BE49-F238E27FC236}">
                <a16:creationId xmlns:a16="http://schemas.microsoft.com/office/drawing/2014/main" id="{884C7C72-EA1A-4FC9-B731-27ADBE4762AB}"/>
              </a:ext>
            </a:extLst>
          </p:cNvPr>
          <p:cNvGrpSpPr/>
          <p:nvPr/>
        </p:nvGrpSpPr>
        <p:grpSpPr>
          <a:xfrm>
            <a:off x="6112992" y="2377820"/>
            <a:ext cx="783772" cy="783771"/>
            <a:chOff x="6666411" y="3236686"/>
            <a:chExt cx="1045029" cy="1045028"/>
          </a:xfrm>
        </p:grpSpPr>
        <p:sp>
          <p:nvSpPr>
            <p:cNvPr id="836620" name="Rectangle 12"/>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836621" name="Line 13"/>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22" name="Line 14"/>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23" name="Line 15"/>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24" name="Line 16"/>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grpSp>
        <p:nvGrpSpPr>
          <p:cNvPr id="4" name="Group 17"/>
          <p:cNvGrpSpPr>
            <a:grpSpLocks/>
          </p:cNvGrpSpPr>
          <p:nvPr/>
        </p:nvGrpSpPr>
        <p:grpSpPr bwMode="auto">
          <a:xfrm>
            <a:off x="1751512" y="2375263"/>
            <a:ext cx="1677488" cy="2512423"/>
            <a:chOff x="480" y="1824"/>
            <a:chExt cx="1541" cy="2308"/>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a:solidFill>
                    <a:srgbClr val="003399"/>
                  </a:solidFill>
                  <a:latin typeface="Arial Unicode MS" pitchFamily="34" charset="-128"/>
                  <a:cs typeface="Times New Roman" pitchFamily="18" charset="0"/>
                </a:rPr>
                <a:t>“flat”</a:t>
              </a:r>
              <a:r>
                <a:rPr lang="en-US" sz="1800">
                  <a:latin typeface="Arial Unicode MS" pitchFamily="34" charset="-128"/>
                  <a:cs typeface="Times New Roman" pitchFamily="18" charset="0"/>
                </a:rPr>
                <a:t> region:</a:t>
              </a:r>
              <a:br>
                <a:rPr lang="en-US" sz="1800">
                  <a:latin typeface="Arial Unicode MS" pitchFamily="34" charset="-128"/>
                  <a:cs typeface="Times New Roman" pitchFamily="18" charset="0"/>
                </a:rPr>
              </a:br>
              <a:r>
                <a:rPr lang="en-US" sz="1800">
                  <a:latin typeface="Arial Unicode MS" pitchFamily="34" charset="-128"/>
                  <a:cs typeface="Times New Roman" pitchFamily="18" charset="0"/>
                </a:rPr>
                <a:t>no change in all directions</a:t>
              </a:r>
              <a:endParaRPr lang="ru-RU" sz="1800">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836629" name="Line 21"/>
            <p:cNvSpPr>
              <a:spLocks noChangeShapeType="1"/>
            </p:cNvSpPr>
            <p:nvPr/>
          </p:nvSpPr>
          <p:spPr bwMode="auto">
            <a:xfrm>
              <a:off x="1776" y="2928"/>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30" name="Line 22"/>
            <p:cNvSpPr>
              <a:spLocks noChangeShapeType="1"/>
            </p:cNvSpPr>
            <p:nvPr/>
          </p:nvSpPr>
          <p:spPr bwMode="auto">
            <a:xfrm flipH="1">
              <a:off x="1200" y="2928"/>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31" name="Line 23"/>
            <p:cNvSpPr>
              <a:spLocks noChangeShapeType="1"/>
            </p:cNvSpPr>
            <p:nvPr/>
          </p:nvSpPr>
          <p:spPr bwMode="auto">
            <a:xfrm flipH="1" flipV="1">
              <a:off x="1200" y="2352"/>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836632" name="Line 24"/>
            <p:cNvSpPr>
              <a:spLocks noChangeShapeType="1"/>
            </p:cNvSpPr>
            <p:nvPr/>
          </p:nvSpPr>
          <p:spPr bwMode="auto">
            <a:xfrm flipV="1">
              <a:off x="1776" y="2352"/>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26" name="TextBox 25"/>
          <p:cNvSpPr txBox="1"/>
          <p:nvPr/>
        </p:nvSpPr>
        <p:spPr>
          <a:xfrm>
            <a:off x="1143000" y="4945324"/>
            <a:ext cx="2291012"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5" name="Oval 4">
            <a:extLst>
              <a:ext uri="{FF2B5EF4-FFF2-40B4-BE49-F238E27FC236}">
                <a16:creationId xmlns:a16="http://schemas.microsoft.com/office/drawing/2014/main" id="{7BAF2776-BFF8-492B-ABC8-17C23845DEBF}"/>
              </a:ext>
            </a:extLst>
          </p:cNvPr>
          <p:cNvSpPr/>
          <p:nvPr/>
        </p:nvSpPr>
        <p:spPr>
          <a:xfrm>
            <a:off x="2892287" y="3309731"/>
            <a:ext cx="89452" cy="8945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Oval 26">
            <a:extLst>
              <a:ext uri="{FF2B5EF4-FFF2-40B4-BE49-F238E27FC236}">
                <a16:creationId xmlns:a16="http://schemas.microsoft.com/office/drawing/2014/main" id="{B8D63A37-FB82-433F-A7A3-E6AC3AB0818C}"/>
              </a:ext>
            </a:extLst>
          </p:cNvPr>
          <p:cNvSpPr/>
          <p:nvPr/>
        </p:nvSpPr>
        <p:spPr>
          <a:xfrm>
            <a:off x="4388129" y="3304763"/>
            <a:ext cx="89452" cy="8945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Oval 27">
            <a:extLst>
              <a:ext uri="{FF2B5EF4-FFF2-40B4-BE49-F238E27FC236}">
                <a16:creationId xmlns:a16="http://schemas.microsoft.com/office/drawing/2014/main" id="{A920CF98-BB39-4649-A9F6-C83DE3086F4C}"/>
              </a:ext>
            </a:extLst>
          </p:cNvPr>
          <p:cNvSpPr/>
          <p:nvPr/>
        </p:nvSpPr>
        <p:spPr>
          <a:xfrm>
            <a:off x="6465411" y="2718352"/>
            <a:ext cx="89452" cy="89452"/>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8" name="Group 7">
            <a:extLst>
              <a:ext uri="{FF2B5EF4-FFF2-40B4-BE49-F238E27FC236}">
                <a16:creationId xmlns:a16="http://schemas.microsoft.com/office/drawing/2014/main" id="{ED27CA4B-8E48-4E2D-AD48-BDD02B5AB25F}"/>
              </a:ext>
            </a:extLst>
          </p:cNvPr>
          <p:cNvGrpSpPr/>
          <p:nvPr/>
        </p:nvGrpSpPr>
        <p:grpSpPr>
          <a:xfrm>
            <a:off x="4954657" y="1962523"/>
            <a:ext cx="1496090" cy="253916"/>
            <a:chOff x="5082210" y="2616700"/>
            <a:chExt cx="1994786" cy="338555"/>
          </a:xfrm>
        </p:grpSpPr>
        <p:sp>
          <p:nvSpPr>
            <p:cNvPr id="30" name="Oval 29">
              <a:extLst>
                <a:ext uri="{FF2B5EF4-FFF2-40B4-BE49-F238E27FC236}">
                  <a16:creationId xmlns:a16="http://schemas.microsoft.com/office/drawing/2014/main" id="{54DE59B7-FAA0-443D-B6B9-58B435DA8575}"/>
                </a:ext>
              </a:extLst>
            </p:cNvPr>
            <p:cNvSpPr/>
            <p:nvPr/>
          </p:nvSpPr>
          <p:spPr>
            <a:xfrm>
              <a:off x="5082210" y="2736577"/>
              <a:ext cx="119269" cy="1192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D4AA27E9-5434-4234-8563-6862DFDAB6FB}"/>
                </a:ext>
              </a:extLst>
            </p:cNvPr>
            <p:cNvSpPr txBox="1"/>
            <p:nvPr/>
          </p:nvSpPr>
          <p:spPr>
            <a:xfrm>
              <a:off x="5287618" y="2616700"/>
              <a:ext cx="1789378" cy="338555"/>
            </a:xfrm>
            <a:prstGeom prst="rect">
              <a:avLst/>
            </a:prstGeom>
            <a:noFill/>
          </p:spPr>
          <p:txBody>
            <a:bodyPr wrap="none" rtlCol="0">
              <a:spAutoFit/>
            </a:bodyPr>
            <a:lstStyle/>
            <a:p>
              <a:r>
                <a:rPr lang="en-US" sz="1050" dirty="0">
                  <a:solidFill>
                    <a:srgbClr val="FF0000"/>
                  </a:solidFill>
                </a:rPr>
                <a:t>Candidate </a:t>
              </a:r>
              <a:r>
                <a:rPr lang="en-US" sz="1050" dirty="0" err="1">
                  <a:solidFill>
                    <a:srgbClr val="FF0000"/>
                  </a:solidFill>
                </a:rPr>
                <a:t>keypoint</a:t>
              </a:r>
              <a:endParaRPr lang="en-US" sz="1050" dirty="0">
                <a:solidFill>
                  <a:srgbClr val="FF0000"/>
                </a:solidFill>
              </a:endParaRPr>
            </a:p>
          </p:txBody>
        </p:sp>
      </p:grpSp>
      <p:sp>
        <p:nvSpPr>
          <p:cNvPr id="10" name="Title 9">
            <a:extLst>
              <a:ext uri="{FF2B5EF4-FFF2-40B4-BE49-F238E27FC236}">
                <a16:creationId xmlns:a16="http://schemas.microsoft.com/office/drawing/2014/main" id="{C3578005-0A1E-4519-A89C-72F12C5D587F}"/>
              </a:ext>
            </a:extLst>
          </p:cNvPr>
          <p:cNvSpPr>
            <a:spLocks noGrp="1"/>
          </p:cNvSpPr>
          <p:nvPr>
            <p:ph type="title"/>
          </p:nvPr>
        </p:nvSpPr>
        <p:spPr/>
        <p:txBody>
          <a:bodyPr/>
          <a:lstStyle/>
          <a:p>
            <a:r>
              <a:rPr lang="en-US" b="1" dirty="0"/>
              <a:t>Corners</a:t>
            </a:r>
            <a:r>
              <a:rPr lang="en-US" dirty="0"/>
              <a:t> are distinctive interest points</a:t>
            </a:r>
          </a:p>
        </p:txBody>
      </p:sp>
      <p:sp>
        <p:nvSpPr>
          <p:cNvPr id="11" name="Slide Number Placeholder 5">
            <a:extLst>
              <a:ext uri="{FF2B5EF4-FFF2-40B4-BE49-F238E27FC236}">
                <a16:creationId xmlns:a16="http://schemas.microsoft.com/office/drawing/2014/main" id="{AFC0FA83-2417-E357-9BDB-F0BAD3742041}"/>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17</a:t>
            </a:fld>
            <a:endParaRPr lang="en-US" dirty="0"/>
          </a:p>
        </p:txBody>
      </p:sp>
    </p:spTree>
    <p:extLst>
      <p:ext uri="{BB962C8B-B14F-4D97-AF65-F5344CB8AC3E}">
        <p14:creationId xmlns:p14="http://schemas.microsoft.com/office/powerpoint/2010/main" val="3763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6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66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idx="1"/>
          </p:nvPr>
        </p:nvSpPr>
        <p:spPr>
          <a:xfrm>
            <a:off x="457199" y="971551"/>
            <a:ext cx="8229599" cy="3623072"/>
          </a:xfrm>
        </p:spPr>
        <p:txBody>
          <a:bodyPr>
            <a:normAutofit/>
          </a:bodyPr>
          <a:lstStyle/>
          <a:p>
            <a:pPr>
              <a:lnSpc>
                <a:spcPct val="90000"/>
              </a:lnSpc>
            </a:pPr>
            <a:r>
              <a:rPr lang="en-US" sz="2100" dirty="0"/>
              <a:t>We should easily recognize the </a:t>
            </a:r>
            <a:r>
              <a:rPr lang="en-US" sz="2100" dirty="0" err="1"/>
              <a:t>keypoint</a:t>
            </a:r>
            <a:r>
              <a:rPr lang="en-US" sz="2100" dirty="0"/>
              <a:t> by looking through a small window</a:t>
            </a:r>
          </a:p>
          <a:p>
            <a:pPr>
              <a:lnSpc>
                <a:spcPct val="90000"/>
              </a:lnSpc>
            </a:pPr>
            <a:r>
              <a:rPr lang="en-US" sz="2100" dirty="0"/>
              <a:t>Shifting a window in </a:t>
            </a:r>
            <a:r>
              <a:rPr lang="en-US" sz="2100" i="1" dirty="0"/>
              <a:t>any</a:t>
            </a:r>
            <a:r>
              <a:rPr lang="en-US" sz="2100" dirty="0"/>
              <a:t> </a:t>
            </a:r>
            <a:r>
              <a:rPr lang="en-US" sz="2100" i="1" dirty="0"/>
              <a:t>direction</a:t>
            </a:r>
            <a:r>
              <a:rPr lang="en-US" sz="2100" dirty="0"/>
              <a:t> should give </a:t>
            </a:r>
            <a:r>
              <a:rPr lang="en-US" sz="2100" i="1" dirty="0"/>
              <a:t>a large change</a:t>
            </a:r>
            <a:r>
              <a:rPr lang="en-US" sz="2100" dirty="0"/>
              <a:t> in intensity</a:t>
            </a:r>
            <a:endParaRPr lang="ru-RU" sz="2100" dirty="0"/>
          </a:p>
        </p:txBody>
      </p:sp>
      <p:grpSp>
        <p:nvGrpSpPr>
          <p:cNvPr id="2" name="Group 4"/>
          <p:cNvGrpSpPr>
            <a:grpSpLocks/>
          </p:cNvGrpSpPr>
          <p:nvPr/>
        </p:nvGrpSpPr>
        <p:grpSpPr bwMode="auto">
          <a:xfrm>
            <a:off x="3814356" y="2375264"/>
            <a:ext cx="2014946" cy="2512422"/>
            <a:chOff x="2160" y="1824"/>
            <a:chExt cx="1851" cy="2308"/>
          </a:xfrm>
        </p:grpSpPr>
        <p:pic>
          <p:nvPicPr>
            <p:cNvPr id="836613"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2160" y="3284"/>
              <a:ext cx="185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no change along the edge direction</a:t>
              </a:r>
              <a:endParaRPr lang="ru-RU" sz="1800" dirty="0">
                <a:latin typeface="Arial Unicode MS" pitchFamily="34" charset="-128"/>
                <a:cs typeface="Times New Roman" pitchFamily="18" charset="0"/>
              </a:endParaRPr>
            </a:p>
          </p:txBody>
        </p:sp>
        <p:sp>
          <p:nvSpPr>
            <p:cNvPr id="836615" name="Rectangle 7"/>
            <p:cNvSpPr>
              <a:spLocks noChangeArrowheads="1"/>
            </p:cNvSpPr>
            <p:nvPr/>
          </p:nvSpPr>
          <p:spPr bwMode="auto">
            <a:xfrm>
              <a:off x="2496"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836616"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defTabSz="685800" eaLnBrk="0" fontAlgn="base" hangingPunct="0">
                <a:spcBef>
                  <a:spcPct val="0"/>
                </a:spcBef>
                <a:spcAft>
                  <a:spcPct val="0"/>
                </a:spcAft>
                <a:buClrTx/>
                <a:defRPr/>
              </a:pPr>
              <a:endParaRPr lang="en-US" sz="1350"/>
            </a:p>
          </p:txBody>
        </p:sp>
      </p:grpSp>
      <p:grpSp>
        <p:nvGrpSpPr>
          <p:cNvPr id="3" name="Group 9"/>
          <p:cNvGrpSpPr>
            <a:grpSpLocks/>
          </p:cNvGrpSpPr>
          <p:nvPr/>
        </p:nvGrpSpPr>
        <p:grpSpPr bwMode="auto">
          <a:xfrm>
            <a:off x="5829300" y="2375263"/>
            <a:ext cx="2171700" cy="2512423"/>
            <a:chOff x="3792" y="1824"/>
            <a:chExt cx="1995" cy="2308"/>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significant change in all directions</a:t>
              </a:r>
              <a:endParaRPr lang="ru-RU" sz="1800" dirty="0">
                <a:latin typeface="Arial Unicode MS" pitchFamily="34" charset="-128"/>
                <a:cs typeface="Times New Roman" pitchFamily="18" charset="0"/>
              </a:endParaRPr>
            </a:p>
          </p:txBody>
        </p:sp>
      </p:grpSp>
      <p:pic>
        <p:nvPicPr>
          <p:cNvPr id="836626" name="Picture 18" descr="corner"/>
          <p:cNvPicPr>
            <a:picLocks noChangeAspect="1" noChangeArrowheads="1"/>
          </p:cNvPicPr>
          <p:nvPr/>
        </p:nvPicPr>
        <p:blipFill>
          <a:blip r:embed="rId3" cstate="print"/>
          <a:srcRect/>
          <a:stretch>
            <a:fillRect/>
          </a:stretch>
        </p:blipFill>
        <p:spPr bwMode="auto">
          <a:xfrm>
            <a:off x="1803764" y="2375263"/>
            <a:ext cx="1567543" cy="1567544"/>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1751512" y="3964577"/>
            <a:ext cx="1677488"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a:solidFill>
                  <a:srgbClr val="003399"/>
                </a:solidFill>
                <a:latin typeface="Arial Unicode MS" pitchFamily="34" charset="-128"/>
                <a:cs typeface="Times New Roman" pitchFamily="18" charset="0"/>
              </a:rPr>
              <a:t>“flat”</a:t>
            </a:r>
            <a:r>
              <a:rPr lang="en-US" sz="1800">
                <a:latin typeface="Arial Unicode MS" pitchFamily="34" charset="-128"/>
                <a:cs typeface="Times New Roman" pitchFamily="18" charset="0"/>
              </a:rPr>
              <a:t> region:</a:t>
            </a:r>
            <a:br>
              <a:rPr lang="en-US" sz="1800">
                <a:latin typeface="Arial Unicode MS" pitchFamily="34" charset="-128"/>
                <a:cs typeface="Times New Roman" pitchFamily="18" charset="0"/>
              </a:rPr>
            </a:br>
            <a:r>
              <a:rPr lang="en-US" sz="1800">
                <a:latin typeface="Arial Unicode MS" pitchFamily="34" charset="-128"/>
                <a:cs typeface="Times New Roman" pitchFamily="18" charset="0"/>
              </a:rPr>
              <a:t>no change in all directions</a:t>
            </a:r>
            <a:endParaRPr lang="ru-RU" sz="1800">
              <a:latin typeface="Arial Unicode MS" pitchFamily="34" charset="-128"/>
              <a:cs typeface="Times New Roman" pitchFamily="18" charset="0"/>
            </a:endParaRPr>
          </a:p>
        </p:txBody>
      </p:sp>
      <p:sp>
        <p:nvSpPr>
          <p:cNvPr id="836628" name="Rectangle 20"/>
          <p:cNvSpPr>
            <a:spLocks noChangeArrowheads="1"/>
          </p:cNvSpPr>
          <p:nvPr/>
        </p:nvSpPr>
        <p:spPr bwMode="auto">
          <a:xfrm>
            <a:off x="2692038" y="3106783"/>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6" name="TextBox 25"/>
          <p:cNvSpPr txBox="1"/>
          <p:nvPr/>
        </p:nvSpPr>
        <p:spPr>
          <a:xfrm>
            <a:off x="1143000" y="4945324"/>
            <a:ext cx="2291012"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27" name="Rectangle 20"/>
          <p:cNvSpPr>
            <a:spLocks noChangeArrowheads="1"/>
          </p:cNvSpPr>
          <p:nvPr/>
        </p:nvSpPr>
        <p:spPr bwMode="auto">
          <a:xfrm>
            <a:off x="2587535" y="3404946"/>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8" name="Rectangle 20"/>
          <p:cNvSpPr>
            <a:spLocks noChangeArrowheads="1"/>
          </p:cNvSpPr>
          <p:nvPr/>
        </p:nvSpPr>
        <p:spPr bwMode="auto">
          <a:xfrm>
            <a:off x="2863488" y="2769145"/>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nvGrpSpPr>
          <p:cNvPr id="32" name="Group 31">
            <a:extLst>
              <a:ext uri="{FF2B5EF4-FFF2-40B4-BE49-F238E27FC236}">
                <a16:creationId xmlns:a16="http://schemas.microsoft.com/office/drawing/2014/main" id="{2EFADC24-9B8A-416A-B426-6A13C79709B1}"/>
              </a:ext>
            </a:extLst>
          </p:cNvPr>
          <p:cNvGrpSpPr/>
          <p:nvPr/>
        </p:nvGrpSpPr>
        <p:grpSpPr>
          <a:xfrm>
            <a:off x="6112992" y="2377820"/>
            <a:ext cx="783772" cy="783771"/>
            <a:chOff x="6666411" y="3236686"/>
            <a:chExt cx="1045029" cy="1045028"/>
          </a:xfrm>
        </p:grpSpPr>
        <p:sp>
          <p:nvSpPr>
            <p:cNvPr id="33" name="Rectangle 12">
              <a:extLst>
                <a:ext uri="{FF2B5EF4-FFF2-40B4-BE49-F238E27FC236}">
                  <a16:creationId xmlns:a16="http://schemas.microsoft.com/office/drawing/2014/main" id="{2DAC1DB3-389B-4965-8F42-AFFCE62F7A3E}"/>
                </a:ext>
              </a:extLst>
            </p:cNvPr>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34" name="Line 13">
              <a:extLst>
                <a:ext uri="{FF2B5EF4-FFF2-40B4-BE49-F238E27FC236}">
                  <a16:creationId xmlns:a16="http://schemas.microsoft.com/office/drawing/2014/main" id="{0AB259F5-37F3-49FA-A224-42D7B8B96EE6}"/>
                </a:ext>
              </a:extLst>
            </p:cNvPr>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5" name="Line 14">
              <a:extLst>
                <a:ext uri="{FF2B5EF4-FFF2-40B4-BE49-F238E27FC236}">
                  <a16:creationId xmlns:a16="http://schemas.microsoft.com/office/drawing/2014/main" id="{B6DA5AC0-CCB6-4DB8-9724-D4A689C8433C}"/>
                </a:ext>
              </a:extLst>
            </p:cNvPr>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6" name="Line 15">
              <a:extLst>
                <a:ext uri="{FF2B5EF4-FFF2-40B4-BE49-F238E27FC236}">
                  <a16:creationId xmlns:a16="http://schemas.microsoft.com/office/drawing/2014/main" id="{0DA6CEE6-3F4A-4ACC-BED5-F95921F00818}"/>
                </a:ext>
              </a:extLst>
            </p:cNvPr>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7" name="Line 16">
              <a:extLst>
                <a:ext uri="{FF2B5EF4-FFF2-40B4-BE49-F238E27FC236}">
                  <a16:creationId xmlns:a16="http://schemas.microsoft.com/office/drawing/2014/main" id="{BA95D2C0-5AB8-4408-9A1E-D4B38C254AE0}"/>
                </a:ext>
              </a:extLst>
            </p:cNvPr>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6" name="Title 5">
            <a:extLst>
              <a:ext uri="{FF2B5EF4-FFF2-40B4-BE49-F238E27FC236}">
                <a16:creationId xmlns:a16="http://schemas.microsoft.com/office/drawing/2014/main" id="{43648915-158A-B307-AAC6-0CE6EC2ADD76}"/>
              </a:ext>
            </a:extLst>
          </p:cNvPr>
          <p:cNvSpPr>
            <a:spLocks noGrp="1"/>
          </p:cNvSpPr>
          <p:nvPr>
            <p:ph type="title"/>
          </p:nvPr>
        </p:nvSpPr>
        <p:spPr/>
        <p:txBody>
          <a:bodyPr/>
          <a:lstStyle/>
          <a:p>
            <a:r>
              <a:rPr lang="en-US" b="1" dirty="0"/>
              <a:t>Corners</a:t>
            </a:r>
            <a:r>
              <a:rPr lang="en-US" dirty="0"/>
              <a:t> are distinctive interest points</a:t>
            </a:r>
          </a:p>
        </p:txBody>
      </p:sp>
      <p:sp>
        <p:nvSpPr>
          <p:cNvPr id="7" name="Slide Number Placeholder 5">
            <a:extLst>
              <a:ext uri="{FF2B5EF4-FFF2-40B4-BE49-F238E27FC236}">
                <a16:creationId xmlns:a16="http://schemas.microsoft.com/office/drawing/2014/main" id="{42072E81-77EE-2078-6171-7EAC5AE7BC9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18</a:t>
            </a:fld>
            <a:endParaRPr lang="en-US" dirty="0"/>
          </a:p>
        </p:txBody>
      </p:sp>
    </p:spTree>
    <p:extLst>
      <p:ext uri="{BB962C8B-B14F-4D97-AF65-F5344CB8AC3E}">
        <p14:creationId xmlns:p14="http://schemas.microsoft.com/office/powerpoint/2010/main" val="22906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662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28" grpId="0" animBg="1"/>
      <p:bldP spid="27" grpId="0" animBg="1"/>
      <p:bldP spid="27" grpId="1"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idx="1"/>
          </p:nvPr>
        </p:nvSpPr>
        <p:spPr>
          <a:xfrm>
            <a:off x="457200" y="971551"/>
            <a:ext cx="8229600" cy="3623072"/>
          </a:xfrm>
        </p:spPr>
        <p:txBody>
          <a:bodyPr>
            <a:normAutofit/>
          </a:bodyPr>
          <a:lstStyle/>
          <a:p>
            <a:pPr>
              <a:lnSpc>
                <a:spcPct val="90000"/>
              </a:lnSpc>
            </a:pPr>
            <a:r>
              <a:rPr lang="en-US" sz="2100" dirty="0"/>
              <a:t>We should easily recognize the </a:t>
            </a:r>
            <a:r>
              <a:rPr lang="en-US" sz="2100" dirty="0" err="1"/>
              <a:t>keypoint</a:t>
            </a:r>
            <a:r>
              <a:rPr lang="en-US" sz="2100" dirty="0"/>
              <a:t> by looking through a small window</a:t>
            </a:r>
          </a:p>
          <a:p>
            <a:pPr>
              <a:lnSpc>
                <a:spcPct val="90000"/>
              </a:lnSpc>
            </a:pPr>
            <a:r>
              <a:rPr lang="en-US" sz="2100" dirty="0"/>
              <a:t>Shifting a window in </a:t>
            </a:r>
            <a:r>
              <a:rPr lang="en-US" sz="2100" i="1" dirty="0"/>
              <a:t>any</a:t>
            </a:r>
            <a:r>
              <a:rPr lang="en-US" sz="2100" dirty="0"/>
              <a:t> </a:t>
            </a:r>
            <a:r>
              <a:rPr lang="en-US" sz="2100" i="1" dirty="0"/>
              <a:t>direction</a:t>
            </a:r>
            <a:r>
              <a:rPr lang="en-US" sz="2100" dirty="0"/>
              <a:t> should give </a:t>
            </a:r>
            <a:r>
              <a:rPr lang="en-US" sz="2100" i="1" dirty="0"/>
              <a:t>a large change</a:t>
            </a:r>
            <a:r>
              <a:rPr lang="en-US" sz="2100" dirty="0"/>
              <a:t> in intensity</a:t>
            </a:r>
            <a:endParaRPr lang="ru-RU" sz="2100" dirty="0"/>
          </a:p>
        </p:txBody>
      </p:sp>
      <p:pic>
        <p:nvPicPr>
          <p:cNvPr id="836613" name="Picture 5" descr="corner"/>
          <p:cNvPicPr>
            <a:picLocks noChangeAspect="1" noChangeArrowheads="1"/>
          </p:cNvPicPr>
          <p:nvPr/>
        </p:nvPicPr>
        <p:blipFill>
          <a:blip r:embed="rId3" cstate="print"/>
          <a:srcRect/>
          <a:stretch>
            <a:fillRect/>
          </a:stretch>
        </p:blipFill>
        <p:spPr bwMode="auto">
          <a:xfrm>
            <a:off x="3814355" y="2375264"/>
            <a:ext cx="1567544" cy="1567542"/>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814356" y="3964577"/>
            <a:ext cx="2014946"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no change along the edge direction</a:t>
            </a:r>
            <a:endParaRPr lang="ru-RU" sz="1800" dirty="0">
              <a:latin typeface="Arial Unicode MS" pitchFamily="34" charset="-128"/>
              <a:cs typeface="Times New Roman" pitchFamily="18" charset="0"/>
            </a:endParaRPr>
          </a:p>
        </p:txBody>
      </p:sp>
      <p:sp>
        <p:nvSpPr>
          <p:cNvPr id="836615" name="Rectangle 7"/>
          <p:cNvSpPr>
            <a:spLocks noChangeArrowheads="1"/>
          </p:cNvSpPr>
          <p:nvPr/>
        </p:nvSpPr>
        <p:spPr bwMode="auto">
          <a:xfrm>
            <a:off x="4180116" y="310678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nvGrpSpPr>
          <p:cNvPr id="3" name="Group 9"/>
          <p:cNvGrpSpPr>
            <a:grpSpLocks/>
          </p:cNvGrpSpPr>
          <p:nvPr/>
        </p:nvGrpSpPr>
        <p:grpSpPr bwMode="auto">
          <a:xfrm>
            <a:off x="5829300" y="2375263"/>
            <a:ext cx="2171700" cy="2512423"/>
            <a:chOff x="3792" y="1824"/>
            <a:chExt cx="1995" cy="2308"/>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significant change in all directions</a:t>
              </a:r>
              <a:endParaRPr lang="ru-RU" sz="1800" dirty="0">
                <a:latin typeface="Arial Unicode MS" pitchFamily="34" charset="-128"/>
                <a:cs typeface="Times New Roman" pitchFamily="18" charset="0"/>
              </a:endParaRPr>
            </a:p>
          </p:txBody>
        </p:sp>
      </p:grpSp>
      <p:grpSp>
        <p:nvGrpSpPr>
          <p:cNvPr id="4" name="Group 17"/>
          <p:cNvGrpSpPr>
            <a:grpSpLocks/>
          </p:cNvGrpSpPr>
          <p:nvPr/>
        </p:nvGrpSpPr>
        <p:grpSpPr bwMode="auto">
          <a:xfrm>
            <a:off x="1751512" y="2375263"/>
            <a:ext cx="1677488" cy="2512423"/>
            <a:chOff x="480" y="1824"/>
            <a:chExt cx="1541" cy="2308"/>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a:solidFill>
                    <a:srgbClr val="003399"/>
                  </a:solidFill>
                  <a:latin typeface="Arial Unicode MS" pitchFamily="34" charset="-128"/>
                  <a:cs typeface="Times New Roman" pitchFamily="18" charset="0"/>
                </a:rPr>
                <a:t>“flat”</a:t>
              </a:r>
              <a:r>
                <a:rPr lang="en-US" sz="1800">
                  <a:latin typeface="Arial Unicode MS" pitchFamily="34" charset="-128"/>
                  <a:cs typeface="Times New Roman" pitchFamily="18" charset="0"/>
                </a:rPr>
                <a:t> region:</a:t>
              </a:r>
              <a:br>
                <a:rPr lang="en-US" sz="1800">
                  <a:latin typeface="Arial Unicode MS" pitchFamily="34" charset="-128"/>
                  <a:cs typeface="Times New Roman" pitchFamily="18" charset="0"/>
                </a:rPr>
              </a:br>
              <a:r>
                <a:rPr lang="en-US" sz="1800">
                  <a:latin typeface="Arial Unicode MS" pitchFamily="34" charset="-128"/>
                  <a:cs typeface="Times New Roman" pitchFamily="18" charset="0"/>
                </a:rPr>
                <a:t>no change in all directions</a:t>
              </a:r>
              <a:endParaRPr lang="ru-RU" sz="1800">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sp>
        <p:nvSpPr>
          <p:cNvPr id="26" name="TextBox 25"/>
          <p:cNvSpPr txBox="1"/>
          <p:nvPr/>
        </p:nvSpPr>
        <p:spPr>
          <a:xfrm>
            <a:off x="1143000" y="4945324"/>
            <a:ext cx="2291012"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24" name="Rectangle 7"/>
          <p:cNvSpPr>
            <a:spLocks noChangeArrowheads="1"/>
          </p:cNvSpPr>
          <p:nvPr/>
        </p:nvSpPr>
        <p:spPr bwMode="auto">
          <a:xfrm>
            <a:off x="4331823" y="3108861"/>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5" name="Rectangle 7"/>
          <p:cNvSpPr>
            <a:spLocks noChangeArrowheads="1"/>
          </p:cNvSpPr>
          <p:nvPr/>
        </p:nvSpPr>
        <p:spPr bwMode="auto">
          <a:xfrm>
            <a:off x="4084520" y="3110943"/>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2" name="Line 8"/>
          <p:cNvSpPr>
            <a:spLocks noChangeShapeType="1"/>
          </p:cNvSpPr>
          <p:nvPr/>
        </p:nvSpPr>
        <p:spPr bwMode="auto">
          <a:xfrm flipV="1">
            <a:off x="4023361" y="3159035"/>
            <a:ext cx="0" cy="365760"/>
          </a:xfrm>
          <a:prstGeom prst="line">
            <a:avLst/>
          </a:prstGeom>
          <a:noFill/>
          <a:ln w="9525">
            <a:solidFill>
              <a:schemeClr val="tx1"/>
            </a:solidFill>
            <a:round/>
            <a:headEnd type="triangle" w="med" len="med"/>
            <a:tailEnd type="triangle" w="med" len="med"/>
          </a:ln>
          <a:effectLst/>
        </p:spPr>
        <p:txBody>
          <a:bodyPr/>
          <a:lstStyle/>
          <a:p>
            <a:pPr defTabSz="685800" eaLnBrk="0" fontAlgn="base" hangingPunct="0">
              <a:spcBef>
                <a:spcPct val="0"/>
              </a:spcBef>
              <a:spcAft>
                <a:spcPct val="0"/>
              </a:spcAft>
              <a:buClrTx/>
              <a:defRPr/>
            </a:pPr>
            <a:endParaRPr lang="en-US" sz="1350"/>
          </a:p>
        </p:txBody>
      </p:sp>
      <p:grpSp>
        <p:nvGrpSpPr>
          <p:cNvPr id="23" name="Group 22">
            <a:extLst>
              <a:ext uri="{FF2B5EF4-FFF2-40B4-BE49-F238E27FC236}">
                <a16:creationId xmlns:a16="http://schemas.microsoft.com/office/drawing/2014/main" id="{67318E97-619A-4530-8AF7-446FBA8BCF7C}"/>
              </a:ext>
            </a:extLst>
          </p:cNvPr>
          <p:cNvGrpSpPr/>
          <p:nvPr/>
        </p:nvGrpSpPr>
        <p:grpSpPr>
          <a:xfrm>
            <a:off x="6112992" y="2377820"/>
            <a:ext cx="783772" cy="783771"/>
            <a:chOff x="6666411" y="3236686"/>
            <a:chExt cx="1045029" cy="1045028"/>
          </a:xfrm>
        </p:grpSpPr>
        <p:sp>
          <p:nvSpPr>
            <p:cNvPr id="27" name="Rectangle 12">
              <a:extLst>
                <a:ext uri="{FF2B5EF4-FFF2-40B4-BE49-F238E27FC236}">
                  <a16:creationId xmlns:a16="http://schemas.microsoft.com/office/drawing/2014/main" id="{0B6B9697-B3FF-4D45-827A-9FC19406530F}"/>
                </a:ext>
              </a:extLst>
            </p:cNvPr>
            <p:cNvSpPr>
              <a:spLocks noChangeArrowheads="1"/>
            </p:cNvSpPr>
            <p:nvPr/>
          </p:nvSpPr>
          <p:spPr bwMode="auto">
            <a:xfrm>
              <a:off x="6875417" y="3445691"/>
              <a:ext cx="627017" cy="627017"/>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8" name="Line 13">
              <a:extLst>
                <a:ext uri="{FF2B5EF4-FFF2-40B4-BE49-F238E27FC236}">
                  <a16:creationId xmlns:a16="http://schemas.microsoft.com/office/drawing/2014/main" id="{94EBCBC1-C802-464F-A63A-F11D46F7C825}"/>
                </a:ext>
              </a:extLst>
            </p:cNvPr>
            <p:cNvSpPr>
              <a:spLocks noChangeShapeType="1"/>
            </p:cNvSpPr>
            <p:nvPr/>
          </p:nvSpPr>
          <p:spPr bwMode="auto">
            <a:xfrm flipH="1">
              <a:off x="6666411" y="4072708"/>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9" name="Line 14">
              <a:extLst>
                <a:ext uri="{FF2B5EF4-FFF2-40B4-BE49-F238E27FC236}">
                  <a16:creationId xmlns:a16="http://schemas.microsoft.com/office/drawing/2014/main" id="{7BA71D77-B27A-42ED-8408-5F7E1F19C122}"/>
                </a:ext>
              </a:extLst>
            </p:cNvPr>
            <p:cNvSpPr>
              <a:spLocks noChangeShapeType="1"/>
            </p:cNvSpPr>
            <p:nvPr/>
          </p:nvSpPr>
          <p:spPr bwMode="auto">
            <a:xfrm flipH="1" flipV="1">
              <a:off x="6666411"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0" name="Line 15">
              <a:extLst>
                <a:ext uri="{FF2B5EF4-FFF2-40B4-BE49-F238E27FC236}">
                  <a16:creationId xmlns:a16="http://schemas.microsoft.com/office/drawing/2014/main" id="{A1F27CBC-301C-4A3E-B5BF-E367E107F7D5}"/>
                </a:ext>
              </a:extLst>
            </p:cNvPr>
            <p:cNvSpPr>
              <a:spLocks noChangeShapeType="1"/>
            </p:cNvSpPr>
            <p:nvPr/>
          </p:nvSpPr>
          <p:spPr bwMode="auto">
            <a:xfrm>
              <a:off x="7502434" y="4072708"/>
              <a:ext cx="209006" cy="209006"/>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1" name="Line 16">
              <a:extLst>
                <a:ext uri="{FF2B5EF4-FFF2-40B4-BE49-F238E27FC236}">
                  <a16:creationId xmlns:a16="http://schemas.microsoft.com/office/drawing/2014/main" id="{FF1E00BC-70E2-4063-A73E-5596A295467B}"/>
                </a:ext>
              </a:extLst>
            </p:cNvPr>
            <p:cNvSpPr>
              <a:spLocks noChangeShapeType="1"/>
            </p:cNvSpPr>
            <p:nvPr/>
          </p:nvSpPr>
          <p:spPr bwMode="auto">
            <a:xfrm flipV="1">
              <a:off x="7502434" y="323668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6" name="Title 5">
            <a:extLst>
              <a:ext uri="{FF2B5EF4-FFF2-40B4-BE49-F238E27FC236}">
                <a16:creationId xmlns:a16="http://schemas.microsoft.com/office/drawing/2014/main" id="{7305B0A4-4FDC-7E23-1B18-6AD10C9A70FA}"/>
              </a:ext>
            </a:extLst>
          </p:cNvPr>
          <p:cNvSpPr>
            <a:spLocks noGrp="1"/>
          </p:cNvSpPr>
          <p:nvPr>
            <p:ph type="title"/>
          </p:nvPr>
        </p:nvSpPr>
        <p:spPr/>
        <p:txBody>
          <a:bodyPr/>
          <a:lstStyle/>
          <a:p>
            <a:r>
              <a:rPr lang="en-US" b="1" dirty="0"/>
              <a:t>Corners</a:t>
            </a:r>
            <a:r>
              <a:rPr lang="en-US" dirty="0"/>
              <a:t> are distinctive interest points</a:t>
            </a:r>
          </a:p>
        </p:txBody>
      </p:sp>
      <p:sp>
        <p:nvSpPr>
          <p:cNvPr id="7" name="Slide Number Placeholder 5">
            <a:extLst>
              <a:ext uri="{FF2B5EF4-FFF2-40B4-BE49-F238E27FC236}">
                <a16:creationId xmlns:a16="http://schemas.microsoft.com/office/drawing/2014/main" id="{787C2C56-9582-D606-4F2A-301FCE47131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19</a:t>
            </a:fld>
            <a:endParaRPr lang="en-US" dirty="0"/>
          </a:p>
        </p:txBody>
      </p:sp>
    </p:spTree>
    <p:extLst>
      <p:ext uri="{BB962C8B-B14F-4D97-AF65-F5344CB8AC3E}">
        <p14:creationId xmlns:p14="http://schemas.microsoft.com/office/powerpoint/2010/main" val="8220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366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0" animBg="1"/>
      <p:bldP spid="24" grpId="0" animBg="1"/>
      <p:bldP spid="25" grpId="0" animBg="1"/>
      <p:bldP spid="25" grpId="1"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normAutofit/>
          </a:bodyPr>
          <a:lstStyle/>
          <a:p>
            <a:r>
              <a:rPr lang="en-US" sz="2400" dirty="0"/>
              <a:t>Feature detection / </a:t>
            </a:r>
            <a:r>
              <a:rPr lang="en-US" sz="2400" dirty="0" err="1"/>
              <a:t>keypoint</a:t>
            </a:r>
            <a:r>
              <a:rPr lang="en-US" sz="2400" dirty="0"/>
              <a:t> extraction</a:t>
            </a:r>
          </a:p>
          <a:p>
            <a:pPr lvl="1"/>
            <a:r>
              <a:rPr lang="en-US" sz="2400" dirty="0"/>
              <a:t>Corner detection</a:t>
            </a:r>
          </a:p>
          <a:p>
            <a:pPr lvl="1"/>
            <a:r>
              <a:rPr lang="en-US" sz="2400" dirty="0"/>
              <a:t>Blob detection</a:t>
            </a:r>
          </a:p>
          <a:p>
            <a:r>
              <a:rPr lang="en-US" sz="2400" dirty="0"/>
              <a:t>Feature description (of detected features)</a:t>
            </a:r>
          </a:p>
          <a:p>
            <a:r>
              <a:rPr lang="en-US" sz="2400" dirty="0"/>
              <a:t>Matching features across images</a:t>
            </a:r>
          </a:p>
        </p:txBody>
      </p:sp>
      <p:sp>
        <p:nvSpPr>
          <p:cNvPr id="4" name="Rectangle 3"/>
          <p:cNvSpPr/>
          <p:nvPr/>
        </p:nvSpPr>
        <p:spPr>
          <a:xfrm>
            <a:off x="529740" y="1282446"/>
            <a:ext cx="6450496" cy="120512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Slide Number Placeholder 5">
            <a:extLst>
              <a:ext uri="{FF2B5EF4-FFF2-40B4-BE49-F238E27FC236}">
                <a16:creationId xmlns:a16="http://schemas.microsoft.com/office/drawing/2014/main" id="{962720ED-F154-16A2-FCE5-B346EB11D063}"/>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a:t>
            </a:fld>
            <a:endParaRPr lang="en-US" dirty="0"/>
          </a:p>
        </p:txBody>
      </p:sp>
    </p:spTree>
    <p:extLst>
      <p:ext uri="{BB962C8B-B14F-4D97-AF65-F5344CB8AC3E}">
        <p14:creationId xmlns:p14="http://schemas.microsoft.com/office/powerpoint/2010/main" val="37253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idx="1"/>
          </p:nvPr>
        </p:nvSpPr>
        <p:spPr>
          <a:xfrm>
            <a:off x="457200" y="971551"/>
            <a:ext cx="8229600" cy="3623072"/>
          </a:xfrm>
        </p:spPr>
        <p:txBody>
          <a:bodyPr>
            <a:normAutofit/>
          </a:bodyPr>
          <a:lstStyle/>
          <a:p>
            <a:pPr>
              <a:lnSpc>
                <a:spcPct val="90000"/>
              </a:lnSpc>
            </a:pPr>
            <a:r>
              <a:rPr lang="en-US" sz="2100" dirty="0"/>
              <a:t>We should easily recognize the </a:t>
            </a:r>
            <a:r>
              <a:rPr lang="en-US" sz="2100" dirty="0" err="1"/>
              <a:t>keypoint</a:t>
            </a:r>
            <a:r>
              <a:rPr lang="en-US" sz="2100" dirty="0"/>
              <a:t> by looking through a small window</a:t>
            </a:r>
          </a:p>
          <a:p>
            <a:pPr>
              <a:lnSpc>
                <a:spcPct val="90000"/>
              </a:lnSpc>
            </a:pPr>
            <a:r>
              <a:rPr lang="en-US" sz="2100" dirty="0"/>
              <a:t>Shifting a window in </a:t>
            </a:r>
            <a:r>
              <a:rPr lang="en-US" sz="2100" i="1" dirty="0"/>
              <a:t>any</a:t>
            </a:r>
            <a:r>
              <a:rPr lang="en-US" sz="2100" dirty="0"/>
              <a:t> </a:t>
            </a:r>
            <a:r>
              <a:rPr lang="en-US" sz="2100" i="1" dirty="0"/>
              <a:t>direction</a:t>
            </a:r>
            <a:r>
              <a:rPr lang="en-US" sz="2100" dirty="0"/>
              <a:t> should give </a:t>
            </a:r>
            <a:r>
              <a:rPr lang="en-US" sz="2100" i="1" dirty="0"/>
              <a:t>a large change</a:t>
            </a:r>
            <a:r>
              <a:rPr lang="en-US" sz="2100" dirty="0"/>
              <a:t> in intensity</a:t>
            </a:r>
            <a:endParaRPr lang="ru-RU" sz="2100" dirty="0"/>
          </a:p>
        </p:txBody>
      </p:sp>
      <p:pic>
        <p:nvPicPr>
          <p:cNvPr id="836613" name="Picture 5" descr="corner"/>
          <p:cNvPicPr>
            <a:picLocks noChangeAspect="1" noChangeArrowheads="1"/>
          </p:cNvPicPr>
          <p:nvPr/>
        </p:nvPicPr>
        <p:blipFill>
          <a:blip r:embed="rId3" cstate="print"/>
          <a:srcRect/>
          <a:stretch>
            <a:fillRect/>
          </a:stretch>
        </p:blipFill>
        <p:spPr bwMode="auto">
          <a:xfrm>
            <a:off x="3814355" y="2375264"/>
            <a:ext cx="1567544" cy="1567542"/>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814356" y="3964577"/>
            <a:ext cx="2014946"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no change along the edge direction</a:t>
            </a:r>
            <a:endParaRPr lang="ru-RU" sz="1800" dirty="0">
              <a:latin typeface="Arial Unicode MS" pitchFamily="34" charset="-128"/>
              <a:cs typeface="Times New Roman" pitchFamily="18" charset="0"/>
            </a:endParaRPr>
          </a:p>
        </p:txBody>
      </p:sp>
      <p:sp>
        <p:nvSpPr>
          <p:cNvPr id="836615" name="Rectangle 7"/>
          <p:cNvSpPr>
            <a:spLocks noChangeArrowheads="1"/>
          </p:cNvSpPr>
          <p:nvPr/>
        </p:nvSpPr>
        <p:spPr bwMode="auto">
          <a:xfrm>
            <a:off x="4180116" y="310678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nvGrpSpPr>
          <p:cNvPr id="3" name="Group 9"/>
          <p:cNvGrpSpPr>
            <a:grpSpLocks/>
          </p:cNvGrpSpPr>
          <p:nvPr/>
        </p:nvGrpSpPr>
        <p:grpSpPr bwMode="auto">
          <a:xfrm>
            <a:off x="5829300" y="2375263"/>
            <a:ext cx="2171700" cy="2512423"/>
            <a:chOff x="3792" y="1824"/>
            <a:chExt cx="1995" cy="2308"/>
          </a:xfrm>
        </p:grpSpPr>
        <p:pic>
          <p:nvPicPr>
            <p:cNvPr id="836618"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3936" y="3284"/>
              <a:ext cx="185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significant change in all directions</a:t>
              </a:r>
              <a:endParaRPr lang="ru-RU" sz="1800" dirty="0">
                <a:latin typeface="Arial Unicode MS" pitchFamily="34" charset="-128"/>
                <a:cs typeface="Times New Roman" pitchFamily="18" charset="0"/>
              </a:endParaRPr>
            </a:p>
          </p:txBody>
        </p:sp>
      </p:grpSp>
      <p:grpSp>
        <p:nvGrpSpPr>
          <p:cNvPr id="4" name="Group 17"/>
          <p:cNvGrpSpPr>
            <a:grpSpLocks/>
          </p:cNvGrpSpPr>
          <p:nvPr/>
        </p:nvGrpSpPr>
        <p:grpSpPr bwMode="auto">
          <a:xfrm>
            <a:off x="1751512" y="2375263"/>
            <a:ext cx="1677488" cy="2512423"/>
            <a:chOff x="480" y="1824"/>
            <a:chExt cx="1541" cy="2308"/>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a:solidFill>
                    <a:srgbClr val="003399"/>
                  </a:solidFill>
                  <a:latin typeface="Arial Unicode MS" pitchFamily="34" charset="-128"/>
                  <a:cs typeface="Times New Roman" pitchFamily="18" charset="0"/>
                </a:rPr>
                <a:t>“flat”</a:t>
              </a:r>
              <a:r>
                <a:rPr lang="en-US" sz="1800">
                  <a:latin typeface="Arial Unicode MS" pitchFamily="34" charset="-128"/>
                  <a:cs typeface="Times New Roman" pitchFamily="18" charset="0"/>
                </a:rPr>
                <a:t> region:</a:t>
              </a:r>
              <a:br>
                <a:rPr lang="en-US" sz="1800">
                  <a:latin typeface="Arial Unicode MS" pitchFamily="34" charset="-128"/>
                  <a:cs typeface="Times New Roman" pitchFamily="18" charset="0"/>
                </a:rPr>
              </a:br>
              <a:r>
                <a:rPr lang="en-US" sz="1800">
                  <a:latin typeface="Arial Unicode MS" pitchFamily="34" charset="-128"/>
                  <a:cs typeface="Times New Roman" pitchFamily="18" charset="0"/>
                </a:rPr>
                <a:t>no change in all directions</a:t>
              </a:r>
              <a:endParaRPr lang="ru-RU" sz="1800">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sp>
        <p:nvSpPr>
          <p:cNvPr id="26" name="TextBox 25"/>
          <p:cNvSpPr txBox="1"/>
          <p:nvPr/>
        </p:nvSpPr>
        <p:spPr>
          <a:xfrm>
            <a:off x="1143000" y="4945324"/>
            <a:ext cx="2291012"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24" name="Rectangle 7"/>
          <p:cNvSpPr>
            <a:spLocks noChangeArrowheads="1"/>
          </p:cNvSpPr>
          <p:nvPr/>
        </p:nvSpPr>
        <p:spPr bwMode="auto">
          <a:xfrm>
            <a:off x="4181154" y="3414672"/>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5" name="Rectangle 7"/>
          <p:cNvSpPr>
            <a:spLocks noChangeArrowheads="1"/>
          </p:cNvSpPr>
          <p:nvPr/>
        </p:nvSpPr>
        <p:spPr bwMode="auto">
          <a:xfrm>
            <a:off x="4181154" y="289118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3" name="Rectangle 12">
            <a:extLst>
              <a:ext uri="{FF2B5EF4-FFF2-40B4-BE49-F238E27FC236}">
                <a16:creationId xmlns:a16="http://schemas.microsoft.com/office/drawing/2014/main" id="{F929AFD3-1E7D-499C-A2D4-BAEB510F276C}"/>
              </a:ext>
            </a:extLst>
          </p:cNvPr>
          <p:cNvSpPr>
            <a:spLocks noChangeArrowheads="1"/>
          </p:cNvSpPr>
          <p:nvPr/>
        </p:nvSpPr>
        <p:spPr bwMode="auto">
          <a:xfrm>
            <a:off x="6269746" y="253457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nvGrpSpPr>
          <p:cNvPr id="2" name="Group 1">
            <a:extLst>
              <a:ext uri="{FF2B5EF4-FFF2-40B4-BE49-F238E27FC236}">
                <a16:creationId xmlns:a16="http://schemas.microsoft.com/office/drawing/2014/main" id="{68B9AFA5-457E-47C6-86CA-6B9A633A6792}"/>
              </a:ext>
            </a:extLst>
          </p:cNvPr>
          <p:cNvGrpSpPr/>
          <p:nvPr/>
        </p:nvGrpSpPr>
        <p:grpSpPr>
          <a:xfrm>
            <a:off x="6112992" y="2377820"/>
            <a:ext cx="783772" cy="783771"/>
            <a:chOff x="6626655" y="3170426"/>
            <a:chExt cx="1045029" cy="1045028"/>
          </a:xfrm>
        </p:grpSpPr>
        <p:sp>
          <p:nvSpPr>
            <p:cNvPr id="27" name="Line 13">
              <a:extLst>
                <a:ext uri="{FF2B5EF4-FFF2-40B4-BE49-F238E27FC236}">
                  <a16:creationId xmlns:a16="http://schemas.microsoft.com/office/drawing/2014/main" id="{B2251F86-3EC1-4A16-B78C-66696C7A9572}"/>
                </a:ext>
              </a:extLst>
            </p:cNvPr>
            <p:cNvSpPr>
              <a:spLocks noChangeShapeType="1"/>
            </p:cNvSpPr>
            <p:nvPr/>
          </p:nvSpPr>
          <p:spPr bwMode="auto">
            <a:xfrm flipH="1">
              <a:off x="6626655" y="4006448"/>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8" name="Line 14">
              <a:extLst>
                <a:ext uri="{FF2B5EF4-FFF2-40B4-BE49-F238E27FC236}">
                  <a16:creationId xmlns:a16="http://schemas.microsoft.com/office/drawing/2014/main" id="{FCDA2470-496B-4118-A3F1-F408D3B6B2F0}"/>
                </a:ext>
              </a:extLst>
            </p:cNvPr>
            <p:cNvSpPr>
              <a:spLocks noChangeShapeType="1"/>
            </p:cNvSpPr>
            <p:nvPr/>
          </p:nvSpPr>
          <p:spPr bwMode="auto">
            <a:xfrm flipH="1" flipV="1">
              <a:off x="6626655" y="317042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9" name="Line 15">
              <a:extLst>
                <a:ext uri="{FF2B5EF4-FFF2-40B4-BE49-F238E27FC236}">
                  <a16:creationId xmlns:a16="http://schemas.microsoft.com/office/drawing/2014/main" id="{780ACEF0-4025-414B-A32C-1ED34565B90D}"/>
                </a:ext>
              </a:extLst>
            </p:cNvPr>
            <p:cNvSpPr>
              <a:spLocks noChangeShapeType="1"/>
            </p:cNvSpPr>
            <p:nvPr/>
          </p:nvSpPr>
          <p:spPr bwMode="auto">
            <a:xfrm>
              <a:off x="7462678" y="4006448"/>
              <a:ext cx="209006" cy="209006"/>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0" name="Line 16">
              <a:extLst>
                <a:ext uri="{FF2B5EF4-FFF2-40B4-BE49-F238E27FC236}">
                  <a16:creationId xmlns:a16="http://schemas.microsoft.com/office/drawing/2014/main" id="{564791FC-E89B-4DC9-8396-99BCACBDB589}"/>
                </a:ext>
              </a:extLst>
            </p:cNvPr>
            <p:cNvSpPr>
              <a:spLocks noChangeShapeType="1"/>
            </p:cNvSpPr>
            <p:nvPr/>
          </p:nvSpPr>
          <p:spPr bwMode="auto">
            <a:xfrm flipV="1">
              <a:off x="7462678" y="317042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7" name="Title 6">
            <a:extLst>
              <a:ext uri="{FF2B5EF4-FFF2-40B4-BE49-F238E27FC236}">
                <a16:creationId xmlns:a16="http://schemas.microsoft.com/office/drawing/2014/main" id="{867528BB-ACD3-6C85-F3F6-4220047CEDA9}"/>
              </a:ext>
            </a:extLst>
          </p:cNvPr>
          <p:cNvSpPr>
            <a:spLocks noGrp="1"/>
          </p:cNvSpPr>
          <p:nvPr>
            <p:ph type="title"/>
          </p:nvPr>
        </p:nvSpPr>
        <p:spPr/>
        <p:txBody>
          <a:bodyPr/>
          <a:lstStyle/>
          <a:p>
            <a:r>
              <a:rPr lang="en-US" b="1" dirty="0"/>
              <a:t>Corners</a:t>
            </a:r>
            <a:r>
              <a:rPr lang="en-US" dirty="0"/>
              <a:t> are distinctive interest points</a:t>
            </a:r>
          </a:p>
        </p:txBody>
      </p:sp>
      <p:sp>
        <p:nvSpPr>
          <p:cNvPr id="8" name="Slide Number Placeholder 5">
            <a:extLst>
              <a:ext uri="{FF2B5EF4-FFF2-40B4-BE49-F238E27FC236}">
                <a16:creationId xmlns:a16="http://schemas.microsoft.com/office/drawing/2014/main" id="{86D68972-E75F-980F-FD8D-1A0D869BC58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20</a:t>
            </a:fld>
            <a:endParaRPr lang="en-US" dirty="0"/>
          </a:p>
        </p:txBody>
      </p:sp>
    </p:spTree>
    <p:extLst>
      <p:ext uri="{BB962C8B-B14F-4D97-AF65-F5344CB8AC3E}">
        <p14:creationId xmlns:p14="http://schemas.microsoft.com/office/powerpoint/2010/main" val="17859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366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0" animBg="1"/>
      <p:bldP spid="24" grpId="0" animBg="1"/>
      <p:bldP spid="25" grpId="0" animBg="1"/>
      <p:bldP spid="2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1" name="Rectangle 3"/>
          <p:cNvSpPr>
            <a:spLocks noGrp="1" noChangeArrowheads="1"/>
          </p:cNvSpPr>
          <p:nvPr>
            <p:ph idx="1"/>
          </p:nvPr>
        </p:nvSpPr>
        <p:spPr>
          <a:xfrm>
            <a:off x="457199" y="971551"/>
            <a:ext cx="8229599" cy="3623072"/>
          </a:xfrm>
        </p:spPr>
        <p:txBody>
          <a:bodyPr>
            <a:normAutofit/>
          </a:bodyPr>
          <a:lstStyle/>
          <a:p>
            <a:pPr>
              <a:lnSpc>
                <a:spcPct val="90000"/>
              </a:lnSpc>
            </a:pPr>
            <a:r>
              <a:rPr lang="en-US" sz="2100" dirty="0"/>
              <a:t>We should easily recognize the </a:t>
            </a:r>
            <a:r>
              <a:rPr lang="en-US" sz="2100" dirty="0" err="1"/>
              <a:t>keypoint</a:t>
            </a:r>
            <a:r>
              <a:rPr lang="en-US" sz="2100" dirty="0"/>
              <a:t> by looking through a small window</a:t>
            </a:r>
          </a:p>
          <a:p>
            <a:pPr>
              <a:lnSpc>
                <a:spcPct val="90000"/>
              </a:lnSpc>
            </a:pPr>
            <a:r>
              <a:rPr lang="en-US" sz="2100" dirty="0"/>
              <a:t>Shifting a window in </a:t>
            </a:r>
            <a:r>
              <a:rPr lang="en-US" sz="2100" i="1" dirty="0"/>
              <a:t>any</a:t>
            </a:r>
            <a:r>
              <a:rPr lang="en-US" sz="2100" dirty="0"/>
              <a:t> </a:t>
            </a:r>
            <a:r>
              <a:rPr lang="en-US" sz="2100" i="1" dirty="0"/>
              <a:t>direction</a:t>
            </a:r>
            <a:r>
              <a:rPr lang="en-US" sz="2100" dirty="0"/>
              <a:t> should give </a:t>
            </a:r>
            <a:r>
              <a:rPr lang="en-US" sz="2100" i="1" dirty="0"/>
              <a:t>a large change</a:t>
            </a:r>
            <a:r>
              <a:rPr lang="en-US" sz="2100" dirty="0"/>
              <a:t> in intensity</a:t>
            </a:r>
            <a:endParaRPr lang="ru-RU" sz="2100" dirty="0"/>
          </a:p>
        </p:txBody>
      </p:sp>
      <p:pic>
        <p:nvPicPr>
          <p:cNvPr id="836613" name="Picture 5" descr="corner"/>
          <p:cNvPicPr>
            <a:picLocks noChangeAspect="1" noChangeArrowheads="1"/>
          </p:cNvPicPr>
          <p:nvPr/>
        </p:nvPicPr>
        <p:blipFill>
          <a:blip r:embed="rId3" cstate="print"/>
          <a:srcRect/>
          <a:stretch>
            <a:fillRect/>
          </a:stretch>
        </p:blipFill>
        <p:spPr bwMode="auto">
          <a:xfrm>
            <a:off x="3814355" y="2375264"/>
            <a:ext cx="1567544" cy="1567542"/>
          </a:xfrm>
          <a:prstGeom prst="rect">
            <a:avLst/>
          </a:prstGeom>
          <a:noFill/>
          <a:ln w="9525">
            <a:solidFill>
              <a:schemeClr val="tx1"/>
            </a:solidFill>
            <a:miter lim="800000"/>
            <a:headEnd/>
            <a:tailEnd/>
          </a:ln>
        </p:spPr>
      </p:pic>
      <p:sp>
        <p:nvSpPr>
          <p:cNvPr id="836614" name="Text Box 6"/>
          <p:cNvSpPr txBox="1">
            <a:spLocks noChangeArrowheads="1"/>
          </p:cNvSpPr>
          <p:nvPr/>
        </p:nvSpPr>
        <p:spPr bwMode="auto">
          <a:xfrm>
            <a:off x="3814356" y="3964577"/>
            <a:ext cx="2014946"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no change along the edge direction</a:t>
            </a:r>
            <a:endParaRPr lang="ru-RU" sz="1800" dirty="0">
              <a:latin typeface="Arial Unicode MS" pitchFamily="34" charset="-128"/>
              <a:cs typeface="Times New Roman" pitchFamily="18" charset="0"/>
            </a:endParaRPr>
          </a:p>
        </p:txBody>
      </p:sp>
      <p:sp>
        <p:nvSpPr>
          <p:cNvPr id="836615" name="Rectangle 7"/>
          <p:cNvSpPr>
            <a:spLocks noChangeArrowheads="1"/>
          </p:cNvSpPr>
          <p:nvPr/>
        </p:nvSpPr>
        <p:spPr bwMode="auto">
          <a:xfrm>
            <a:off x="4180116" y="310678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pic>
        <p:nvPicPr>
          <p:cNvPr id="836618" name="Picture 10" descr="corner"/>
          <p:cNvPicPr>
            <a:picLocks noChangeAspect="1" noChangeArrowheads="1"/>
          </p:cNvPicPr>
          <p:nvPr/>
        </p:nvPicPr>
        <p:blipFill>
          <a:blip r:embed="rId3" cstate="print"/>
          <a:srcRect/>
          <a:stretch>
            <a:fillRect/>
          </a:stretch>
        </p:blipFill>
        <p:spPr bwMode="auto">
          <a:xfrm>
            <a:off x="5829300" y="2375263"/>
            <a:ext cx="1567543" cy="1567543"/>
          </a:xfrm>
          <a:prstGeom prst="rect">
            <a:avLst/>
          </a:prstGeom>
          <a:noFill/>
          <a:ln w="9525">
            <a:solidFill>
              <a:schemeClr val="tx1"/>
            </a:solidFill>
            <a:miter lim="800000"/>
            <a:headEnd/>
            <a:tailEnd/>
          </a:ln>
        </p:spPr>
      </p:pic>
      <p:sp>
        <p:nvSpPr>
          <p:cNvPr id="836619" name="Text Box 11"/>
          <p:cNvSpPr txBox="1">
            <a:spLocks noChangeArrowheads="1"/>
          </p:cNvSpPr>
          <p:nvPr/>
        </p:nvSpPr>
        <p:spPr bwMode="auto">
          <a:xfrm>
            <a:off x="5986054" y="3964577"/>
            <a:ext cx="2014946"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br>
              <a:rPr lang="en-US" sz="1800" dirty="0">
                <a:latin typeface="Arial Unicode MS" pitchFamily="34" charset="-128"/>
                <a:cs typeface="Times New Roman" pitchFamily="18" charset="0"/>
              </a:rPr>
            </a:br>
            <a:r>
              <a:rPr lang="en-US" sz="1800" dirty="0">
                <a:latin typeface="Arial Unicode MS" pitchFamily="34" charset="-128"/>
                <a:cs typeface="Times New Roman" pitchFamily="18" charset="0"/>
              </a:rPr>
              <a:t>significant change in all directions</a:t>
            </a:r>
            <a:endParaRPr lang="ru-RU" sz="1800" dirty="0">
              <a:latin typeface="Arial Unicode MS" pitchFamily="34" charset="-128"/>
              <a:cs typeface="Times New Roman" pitchFamily="18" charset="0"/>
            </a:endParaRPr>
          </a:p>
        </p:txBody>
      </p:sp>
      <p:grpSp>
        <p:nvGrpSpPr>
          <p:cNvPr id="4" name="Group 17"/>
          <p:cNvGrpSpPr>
            <a:grpSpLocks/>
          </p:cNvGrpSpPr>
          <p:nvPr/>
        </p:nvGrpSpPr>
        <p:grpSpPr bwMode="auto">
          <a:xfrm>
            <a:off x="1751512" y="2375263"/>
            <a:ext cx="1677488" cy="2512423"/>
            <a:chOff x="480" y="1824"/>
            <a:chExt cx="1541" cy="2308"/>
          </a:xfrm>
        </p:grpSpPr>
        <p:pic>
          <p:nvPicPr>
            <p:cNvPr id="836626"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836627" name="Text Box 19"/>
            <p:cNvSpPr txBox="1">
              <a:spLocks noChangeArrowheads="1"/>
            </p:cNvSpPr>
            <p:nvPr/>
          </p:nvSpPr>
          <p:spPr bwMode="auto">
            <a:xfrm>
              <a:off x="480" y="3284"/>
              <a:ext cx="1541" cy="848"/>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en-US" sz="1800">
                  <a:solidFill>
                    <a:srgbClr val="003399"/>
                  </a:solidFill>
                  <a:latin typeface="Arial Unicode MS" pitchFamily="34" charset="-128"/>
                  <a:cs typeface="Times New Roman" pitchFamily="18" charset="0"/>
                </a:rPr>
                <a:t>“flat”</a:t>
              </a:r>
              <a:r>
                <a:rPr lang="en-US" sz="1800">
                  <a:latin typeface="Arial Unicode MS" pitchFamily="34" charset="-128"/>
                  <a:cs typeface="Times New Roman" pitchFamily="18" charset="0"/>
                </a:rPr>
                <a:t> region:</a:t>
              </a:r>
              <a:br>
                <a:rPr lang="en-US" sz="1800">
                  <a:latin typeface="Arial Unicode MS" pitchFamily="34" charset="-128"/>
                  <a:cs typeface="Times New Roman" pitchFamily="18" charset="0"/>
                </a:rPr>
              </a:br>
              <a:r>
                <a:rPr lang="en-US" sz="1800">
                  <a:latin typeface="Arial Unicode MS" pitchFamily="34" charset="-128"/>
                  <a:cs typeface="Times New Roman" pitchFamily="18" charset="0"/>
                </a:rPr>
                <a:t>no change in all directions</a:t>
              </a:r>
              <a:endParaRPr lang="ru-RU" sz="1800">
                <a:latin typeface="Arial Unicode MS" pitchFamily="34" charset="-128"/>
                <a:cs typeface="Times New Roman" pitchFamily="18" charset="0"/>
              </a:endParaRPr>
            </a:p>
          </p:txBody>
        </p:sp>
        <p:sp>
          <p:nvSpPr>
            <p:cNvPr id="836628"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sp>
        <p:nvSpPr>
          <p:cNvPr id="26" name="TextBox 25"/>
          <p:cNvSpPr txBox="1"/>
          <p:nvPr/>
        </p:nvSpPr>
        <p:spPr>
          <a:xfrm>
            <a:off x="1143000" y="4945324"/>
            <a:ext cx="2291012"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24" name="Rectangle 7"/>
          <p:cNvSpPr>
            <a:spLocks noChangeArrowheads="1"/>
          </p:cNvSpPr>
          <p:nvPr/>
        </p:nvSpPr>
        <p:spPr bwMode="auto">
          <a:xfrm>
            <a:off x="6662057" y="2491263"/>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5" name="Rectangle 7"/>
          <p:cNvSpPr>
            <a:spLocks noChangeArrowheads="1"/>
          </p:cNvSpPr>
          <p:nvPr/>
        </p:nvSpPr>
        <p:spPr bwMode="auto">
          <a:xfrm>
            <a:off x="6172200" y="2826352"/>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2" name="Rectangle 12">
            <a:extLst>
              <a:ext uri="{FF2B5EF4-FFF2-40B4-BE49-F238E27FC236}">
                <a16:creationId xmlns:a16="http://schemas.microsoft.com/office/drawing/2014/main" id="{A66B9479-E888-425A-B5B6-5ED597E3A41F}"/>
              </a:ext>
            </a:extLst>
          </p:cNvPr>
          <p:cNvSpPr>
            <a:spLocks noChangeArrowheads="1"/>
          </p:cNvSpPr>
          <p:nvPr/>
        </p:nvSpPr>
        <p:spPr bwMode="auto">
          <a:xfrm>
            <a:off x="6269746" y="2534574"/>
            <a:ext cx="470263" cy="470263"/>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grpSp>
        <p:nvGrpSpPr>
          <p:cNvPr id="2" name="Group 1">
            <a:extLst>
              <a:ext uri="{FF2B5EF4-FFF2-40B4-BE49-F238E27FC236}">
                <a16:creationId xmlns:a16="http://schemas.microsoft.com/office/drawing/2014/main" id="{4C4BAF13-A113-448F-AFD0-BDE34656E0C6}"/>
              </a:ext>
            </a:extLst>
          </p:cNvPr>
          <p:cNvGrpSpPr/>
          <p:nvPr/>
        </p:nvGrpSpPr>
        <p:grpSpPr>
          <a:xfrm>
            <a:off x="6112992" y="2377820"/>
            <a:ext cx="783772" cy="783771"/>
            <a:chOff x="6626655" y="3170426"/>
            <a:chExt cx="1045029" cy="1045028"/>
          </a:xfrm>
        </p:grpSpPr>
        <p:sp>
          <p:nvSpPr>
            <p:cNvPr id="23" name="Line 13">
              <a:extLst>
                <a:ext uri="{FF2B5EF4-FFF2-40B4-BE49-F238E27FC236}">
                  <a16:creationId xmlns:a16="http://schemas.microsoft.com/office/drawing/2014/main" id="{88EF7F9C-28F1-405C-870C-149EF484FC25}"/>
                </a:ext>
              </a:extLst>
            </p:cNvPr>
            <p:cNvSpPr>
              <a:spLocks noChangeShapeType="1"/>
            </p:cNvSpPr>
            <p:nvPr/>
          </p:nvSpPr>
          <p:spPr bwMode="auto">
            <a:xfrm flipH="1">
              <a:off x="6626655" y="4006448"/>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7" name="Line 14">
              <a:extLst>
                <a:ext uri="{FF2B5EF4-FFF2-40B4-BE49-F238E27FC236}">
                  <a16:creationId xmlns:a16="http://schemas.microsoft.com/office/drawing/2014/main" id="{42AC7F9E-0691-48AE-B2F5-2DEED7490A61}"/>
                </a:ext>
              </a:extLst>
            </p:cNvPr>
            <p:cNvSpPr>
              <a:spLocks noChangeShapeType="1"/>
            </p:cNvSpPr>
            <p:nvPr/>
          </p:nvSpPr>
          <p:spPr bwMode="auto">
            <a:xfrm flipH="1" flipV="1">
              <a:off x="6626655" y="317042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8" name="Line 15">
              <a:extLst>
                <a:ext uri="{FF2B5EF4-FFF2-40B4-BE49-F238E27FC236}">
                  <a16:creationId xmlns:a16="http://schemas.microsoft.com/office/drawing/2014/main" id="{3DD49A77-DF4E-4BD2-945A-C74FC4B9EDFB}"/>
                </a:ext>
              </a:extLst>
            </p:cNvPr>
            <p:cNvSpPr>
              <a:spLocks noChangeShapeType="1"/>
            </p:cNvSpPr>
            <p:nvPr/>
          </p:nvSpPr>
          <p:spPr bwMode="auto">
            <a:xfrm>
              <a:off x="7462678" y="4006448"/>
              <a:ext cx="209006" cy="209006"/>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9" name="Line 16">
              <a:extLst>
                <a:ext uri="{FF2B5EF4-FFF2-40B4-BE49-F238E27FC236}">
                  <a16:creationId xmlns:a16="http://schemas.microsoft.com/office/drawing/2014/main" id="{9B3D4387-5336-4317-A78D-74722C2044C2}"/>
                </a:ext>
              </a:extLst>
            </p:cNvPr>
            <p:cNvSpPr>
              <a:spLocks noChangeShapeType="1"/>
            </p:cNvSpPr>
            <p:nvPr/>
          </p:nvSpPr>
          <p:spPr bwMode="auto">
            <a:xfrm flipV="1">
              <a:off x="7462678" y="3170426"/>
              <a:ext cx="209006" cy="209006"/>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6" name="Title 5">
            <a:extLst>
              <a:ext uri="{FF2B5EF4-FFF2-40B4-BE49-F238E27FC236}">
                <a16:creationId xmlns:a16="http://schemas.microsoft.com/office/drawing/2014/main" id="{407AD980-0F83-1ED7-B745-369789D3FD22}"/>
              </a:ext>
            </a:extLst>
          </p:cNvPr>
          <p:cNvSpPr>
            <a:spLocks noGrp="1"/>
          </p:cNvSpPr>
          <p:nvPr>
            <p:ph type="title"/>
          </p:nvPr>
        </p:nvSpPr>
        <p:spPr/>
        <p:txBody>
          <a:bodyPr/>
          <a:lstStyle/>
          <a:p>
            <a:r>
              <a:rPr lang="en-US" b="1" dirty="0"/>
              <a:t>Corners</a:t>
            </a:r>
            <a:r>
              <a:rPr lang="en-US" dirty="0"/>
              <a:t> are distinctive interest points</a:t>
            </a:r>
          </a:p>
        </p:txBody>
      </p:sp>
      <p:sp>
        <p:nvSpPr>
          <p:cNvPr id="7" name="Slide Number Placeholder 5">
            <a:extLst>
              <a:ext uri="{FF2B5EF4-FFF2-40B4-BE49-F238E27FC236}">
                <a16:creationId xmlns:a16="http://schemas.microsoft.com/office/drawing/2014/main" id="{725C7604-AC48-47FC-EF02-3D5AE6233019}"/>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21</a:t>
            </a:fld>
            <a:endParaRPr lang="en-US" dirty="0"/>
          </a:p>
        </p:txBody>
      </p:sp>
    </p:spTree>
    <p:extLst>
      <p:ext uri="{BB962C8B-B14F-4D97-AF65-F5344CB8AC3E}">
        <p14:creationId xmlns:p14="http://schemas.microsoft.com/office/powerpoint/2010/main" val="105272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5" grpId="1"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points would you choose?</a:t>
            </a:r>
          </a:p>
        </p:txBody>
      </p:sp>
      <p:pic>
        <p:nvPicPr>
          <p:cNvPr id="4" name="Picture 3" descr="uttower1.JPG"/>
          <p:cNvPicPr>
            <a:picLocks noChangeAspect="1"/>
          </p:cNvPicPr>
          <p:nvPr/>
        </p:nvPicPr>
        <p:blipFill>
          <a:blip r:embed="rId3" cstate="print"/>
          <a:stretch>
            <a:fillRect/>
          </a:stretch>
        </p:blipFill>
        <p:spPr>
          <a:xfrm>
            <a:off x="1657350" y="1028700"/>
            <a:ext cx="5829300" cy="3888098"/>
          </a:xfrm>
          <a:prstGeom prst="rect">
            <a:avLst/>
          </a:prstGeom>
        </p:spPr>
      </p:pic>
      <p:sp>
        <p:nvSpPr>
          <p:cNvPr id="6" name="TextBox 5"/>
          <p:cNvSpPr txBox="1"/>
          <p:nvPr/>
        </p:nvSpPr>
        <p:spPr>
          <a:xfrm>
            <a:off x="1143000" y="4950767"/>
            <a:ext cx="731290" cy="213585"/>
          </a:xfrm>
          <a:prstGeom prst="rect">
            <a:avLst/>
          </a:prstGeom>
          <a:noFill/>
        </p:spPr>
        <p:txBody>
          <a:bodyPr wrap="none" rtlCol="0">
            <a:spAutoFit/>
          </a:bodyPr>
          <a:lstStyle/>
          <a:p>
            <a:pPr defTabSz="685800">
              <a:buClrTx/>
              <a:defRPr/>
            </a:pPr>
            <a:r>
              <a:rPr lang="en-US" sz="788" dirty="0">
                <a:solidFill>
                  <a:prstClr val="black"/>
                </a:solidFill>
              </a:rPr>
              <a:t>K. </a:t>
            </a:r>
            <a:r>
              <a:rPr lang="en-US" sz="788" dirty="0" err="1">
                <a:solidFill>
                  <a:prstClr val="black"/>
                </a:solidFill>
              </a:rPr>
              <a:t>Grauman</a:t>
            </a:r>
            <a:endParaRPr lang="en-US" sz="788" dirty="0">
              <a:solidFill>
                <a:prstClr val="black"/>
              </a:solidFill>
            </a:endParaRPr>
          </a:p>
        </p:txBody>
      </p:sp>
      <p:sp>
        <p:nvSpPr>
          <p:cNvPr id="2" name="Oval 1"/>
          <p:cNvSpPr>
            <a:spLocks noChangeAspect="1"/>
          </p:cNvSpPr>
          <p:nvPr/>
        </p:nvSpPr>
        <p:spPr>
          <a:xfrm>
            <a:off x="3131622" y="2291914"/>
            <a:ext cx="109728" cy="109728"/>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1</a:t>
            </a:r>
          </a:p>
        </p:txBody>
      </p:sp>
      <p:sp>
        <p:nvSpPr>
          <p:cNvPr id="8" name="Oval 7"/>
          <p:cNvSpPr>
            <a:spLocks noChangeAspect="1"/>
          </p:cNvSpPr>
          <p:nvPr/>
        </p:nvSpPr>
        <p:spPr>
          <a:xfrm>
            <a:off x="2939142" y="3824845"/>
            <a:ext cx="109728" cy="109728"/>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2</a:t>
            </a:r>
          </a:p>
        </p:txBody>
      </p:sp>
      <p:sp>
        <p:nvSpPr>
          <p:cNvPr id="9" name="Oval 8"/>
          <p:cNvSpPr>
            <a:spLocks noChangeAspect="1"/>
          </p:cNvSpPr>
          <p:nvPr/>
        </p:nvSpPr>
        <p:spPr>
          <a:xfrm>
            <a:off x="3359826" y="4324796"/>
            <a:ext cx="109728" cy="109728"/>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3</a:t>
            </a:r>
          </a:p>
        </p:txBody>
      </p:sp>
      <p:sp>
        <p:nvSpPr>
          <p:cNvPr id="10" name="Oval 9"/>
          <p:cNvSpPr>
            <a:spLocks noChangeAspect="1"/>
          </p:cNvSpPr>
          <p:nvPr/>
        </p:nvSpPr>
        <p:spPr>
          <a:xfrm>
            <a:off x="6654339" y="2426174"/>
            <a:ext cx="109728" cy="109728"/>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4</a:t>
            </a:r>
          </a:p>
        </p:txBody>
      </p:sp>
      <p:sp>
        <p:nvSpPr>
          <p:cNvPr id="11" name="Oval 10"/>
          <p:cNvSpPr/>
          <p:nvPr/>
        </p:nvSpPr>
        <p:spPr>
          <a:xfrm>
            <a:off x="6607629" y="4425043"/>
            <a:ext cx="108857" cy="108857"/>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5</a:t>
            </a:r>
          </a:p>
        </p:txBody>
      </p:sp>
      <p:sp>
        <p:nvSpPr>
          <p:cNvPr id="7" name="Slide Number Placeholder 5">
            <a:extLst>
              <a:ext uri="{FF2B5EF4-FFF2-40B4-BE49-F238E27FC236}">
                <a16:creationId xmlns:a16="http://schemas.microsoft.com/office/drawing/2014/main" id="{74A5F728-2D7C-1489-B975-79EFD9A13B7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22</a:t>
            </a:fld>
            <a:endParaRPr lang="en-US" dirty="0"/>
          </a:p>
        </p:txBody>
      </p:sp>
    </p:spTree>
    <p:extLst>
      <p:ext uri="{BB962C8B-B14F-4D97-AF65-F5344CB8AC3E}">
        <p14:creationId xmlns:p14="http://schemas.microsoft.com/office/powerpoint/2010/main" val="142551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spcFirstLastPara="1" wrap="square" lIns="91425" tIns="45700" rIns="99060" bIns="45700" anchor="ctr" anchorCtr="0">
            <a:normAutofit/>
          </a:bodyPr>
          <a:lstStyle/>
          <a:p>
            <a:r>
              <a:rPr lang="en-US" dirty="0"/>
              <a:t>Harris Detector: Mathematics</a:t>
            </a:r>
          </a:p>
        </p:txBody>
      </p:sp>
      <p:sp>
        <p:nvSpPr>
          <p:cNvPr id="39938" name="Rectangle 2"/>
          <p:cNvSpPr>
            <a:spLocks/>
          </p:cNvSpPr>
          <p:nvPr/>
        </p:nvSpPr>
        <p:spPr bwMode="auto">
          <a:xfrm>
            <a:off x="2375287" y="2832428"/>
            <a:ext cx="4465319" cy="715566"/>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endParaRPr>
          </a:p>
        </p:txBody>
      </p:sp>
      <p:pic>
        <p:nvPicPr>
          <p:cNvPr id="39939" name="Picture 3"/>
          <p:cNvPicPr>
            <a:picLocks noChangeArrowheads="1"/>
          </p:cNvPicPr>
          <p:nvPr/>
        </p:nvPicPr>
        <p:blipFill rotWithShape="1">
          <a:blip r:embed="rId2" cstate="print">
            <a:extLst>
              <a:ext uri="{28A0092B-C50C-407E-A947-70E740481C1C}">
                <a14:useLocalDpi xmlns:a14="http://schemas.microsoft.com/office/drawing/2010/main" val="0"/>
              </a:ext>
            </a:extLst>
          </a:blip>
          <a:srcRect r="73053"/>
          <a:stretch/>
        </p:blipFill>
        <p:spPr bwMode="auto">
          <a:xfrm>
            <a:off x="2425149" y="2832428"/>
            <a:ext cx="1401416" cy="71556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9941" name="Rectangle 5"/>
          <p:cNvSpPr>
            <a:spLocks/>
          </p:cNvSpPr>
          <p:nvPr/>
        </p:nvSpPr>
        <p:spPr bwMode="auto">
          <a:xfrm>
            <a:off x="393031" y="1488212"/>
            <a:ext cx="8229599" cy="6762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30479" bIns="0"/>
          <a:lstStyle/>
          <a:p>
            <a:pPr marL="29766" algn="ctr" defTabSz="685800">
              <a:buClrTx/>
              <a:defRPr/>
            </a:pPr>
            <a:r>
              <a:rPr lang="en-US" sz="2100" dirty="0">
                <a:solidFill>
                  <a:prstClr val="black"/>
                </a:solidFill>
                <a:ea typeface="ＭＳ Ｐゴシック" charset="0"/>
                <a:cs typeface="Times New Roman" charset="0"/>
              </a:rPr>
              <a:t>Window-averaged squared change of intensity induced by shifting the patch for a fixed candidate </a:t>
            </a:r>
            <a:r>
              <a:rPr lang="en-US" sz="2100" dirty="0" err="1">
                <a:solidFill>
                  <a:prstClr val="black"/>
                </a:solidFill>
                <a:ea typeface="ＭＳ Ｐゴシック" charset="0"/>
                <a:cs typeface="Times New Roman" charset="0"/>
              </a:rPr>
              <a:t>keypoint</a:t>
            </a:r>
            <a:r>
              <a:rPr lang="en-US" sz="2100" dirty="0">
                <a:solidFill>
                  <a:prstClr val="black"/>
                </a:solidFill>
                <a:ea typeface="ＭＳ Ｐゴシック" charset="0"/>
                <a:cs typeface="Times New Roman" charset="0"/>
              </a:rPr>
              <a:t> by [</a:t>
            </a:r>
            <a:r>
              <a:rPr lang="en-US" sz="2100" dirty="0" err="1">
                <a:solidFill>
                  <a:prstClr val="black"/>
                </a:solidFill>
                <a:latin typeface="Times New Roman Italic" charset="0"/>
                <a:ea typeface="ＭＳ Ｐゴシック" charset="0"/>
                <a:cs typeface="Times New Roman Italic" charset="0"/>
                <a:sym typeface="Times New Roman Italic" charset="0"/>
              </a:rPr>
              <a:t>u,v</a:t>
            </a:r>
            <a:r>
              <a:rPr lang="en-US" sz="2100" dirty="0">
                <a:solidFill>
                  <a:prstClr val="black"/>
                </a:solidFill>
                <a:ea typeface="ＭＳ Ｐゴシック" charset="0"/>
                <a:cs typeface="Times New Roman" charset="0"/>
              </a:rPr>
              <a:t>]:</a:t>
            </a:r>
          </a:p>
        </p:txBody>
      </p:sp>
      <p:sp>
        <p:nvSpPr>
          <p:cNvPr id="39943" name="AutoShape 7"/>
          <p:cNvSpPr>
            <a:spLocks/>
          </p:cNvSpPr>
          <p:nvPr/>
        </p:nvSpPr>
        <p:spPr bwMode="auto">
          <a:xfrm>
            <a:off x="5316606" y="3861128"/>
            <a:ext cx="1500188" cy="40005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defTabSz="685800">
              <a:buClrTx/>
              <a:defRPr/>
            </a:pPr>
            <a:endParaRPr lang="en-US" sz="1350">
              <a:solidFill>
                <a:prstClr val="black"/>
              </a:solidFill>
            </a:endParaRPr>
          </a:p>
        </p:txBody>
      </p:sp>
      <p:sp>
        <p:nvSpPr>
          <p:cNvPr id="39944" name="Rectangle 8"/>
          <p:cNvSpPr>
            <a:spLocks/>
          </p:cNvSpPr>
          <p:nvPr/>
        </p:nvSpPr>
        <p:spPr bwMode="auto">
          <a:xfrm>
            <a:off x="5316606" y="3948044"/>
            <a:ext cx="1524000" cy="26312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30479" bIns="0"/>
          <a:lstStyle/>
          <a:p>
            <a:pPr marL="29766" algn="ctr" defTabSz="685800">
              <a:spcBef>
                <a:spcPts val="900"/>
              </a:spcBef>
              <a:buClrTx/>
              <a:defRPr/>
            </a:pPr>
            <a:r>
              <a:rPr lang="en-US" sz="1500" dirty="0">
                <a:solidFill>
                  <a:prstClr val="black"/>
                </a:solidFill>
                <a:latin typeface="Tahoma" charset="0"/>
                <a:ea typeface="ＭＳ Ｐゴシック" charset="0"/>
                <a:cs typeface="Tahoma" charset="0"/>
                <a:sym typeface="Tahoma" charset="0"/>
              </a:rPr>
              <a:t>Intensity</a:t>
            </a:r>
          </a:p>
        </p:txBody>
      </p:sp>
      <p:sp>
        <p:nvSpPr>
          <p:cNvPr id="39946" name="AutoShape 10"/>
          <p:cNvSpPr>
            <a:spLocks/>
          </p:cNvSpPr>
          <p:nvPr/>
        </p:nvSpPr>
        <p:spPr bwMode="auto">
          <a:xfrm>
            <a:off x="3546146" y="3867082"/>
            <a:ext cx="1676402" cy="410766"/>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defTabSz="685800">
              <a:buClrTx/>
              <a:defRPr/>
            </a:pPr>
            <a:endParaRPr lang="en-US" sz="1350">
              <a:solidFill>
                <a:prstClr val="black"/>
              </a:solidFill>
            </a:endParaRPr>
          </a:p>
        </p:txBody>
      </p:sp>
      <p:sp>
        <p:nvSpPr>
          <p:cNvPr id="39947" name="Rectangle 11"/>
          <p:cNvSpPr>
            <a:spLocks/>
          </p:cNvSpPr>
          <p:nvPr/>
        </p:nvSpPr>
        <p:spPr bwMode="auto">
          <a:xfrm>
            <a:off x="3529478" y="3948044"/>
            <a:ext cx="1672829" cy="3952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30479" bIns="0"/>
          <a:lstStyle/>
          <a:p>
            <a:pPr marL="29766" algn="ctr" defTabSz="685800">
              <a:spcBef>
                <a:spcPts val="900"/>
              </a:spcBef>
              <a:buClrTx/>
              <a:defRPr/>
            </a:pPr>
            <a:r>
              <a:rPr lang="en-US" sz="1500" dirty="0">
                <a:solidFill>
                  <a:prstClr val="black"/>
                </a:solidFill>
                <a:latin typeface="Tahoma" charset="0"/>
                <a:ea typeface="ＭＳ Ｐゴシック" charset="0"/>
                <a:cs typeface="Tahoma" charset="0"/>
                <a:sym typeface="Tahoma" charset="0"/>
              </a:rPr>
              <a:t>Shifted 	intensity</a:t>
            </a:r>
          </a:p>
        </p:txBody>
      </p:sp>
      <p:sp>
        <p:nvSpPr>
          <p:cNvPr id="39" name="TextBox 38"/>
          <p:cNvSpPr txBox="1"/>
          <p:nvPr/>
        </p:nvSpPr>
        <p:spPr>
          <a:xfrm>
            <a:off x="1143000" y="4950767"/>
            <a:ext cx="1871025" cy="213585"/>
          </a:xfrm>
          <a:prstGeom prst="rect">
            <a:avLst/>
          </a:prstGeom>
          <a:noFill/>
        </p:spPr>
        <p:txBody>
          <a:bodyPr wrap="none" rtlCol="0">
            <a:spAutoFit/>
          </a:bodyPr>
          <a:lstStyle/>
          <a:p>
            <a:pPr defTabSz="685800">
              <a:buClrTx/>
              <a:defRPr/>
            </a:pPr>
            <a:r>
              <a:rPr lang="en-US" sz="788" dirty="0" err="1"/>
              <a:t>Adapte</a:t>
            </a:r>
            <a:r>
              <a:rPr lang="en-US" sz="788" dirty="0"/>
              <a:t>d from D. </a:t>
            </a:r>
            <a:r>
              <a:rPr lang="en-US" sz="788" dirty="0" err="1"/>
              <a:t>Frolova</a:t>
            </a:r>
            <a:r>
              <a:rPr lang="en-US" sz="788" dirty="0"/>
              <a:t>, D. </a:t>
            </a:r>
            <a:r>
              <a:rPr lang="en-US" sz="788" dirty="0" err="1"/>
              <a:t>Simakov</a:t>
            </a:r>
            <a:endParaRPr lang="en-US" sz="788" dirty="0">
              <a:solidFill>
                <a:prstClr val="black"/>
              </a:solidFill>
            </a:endParaRPr>
          </a:p>
        </p:txBody>
      </p:sp>
      <p:pic>
        <p:nvPicPr>
          <p:cNvPr id="42" name="Picture 3">
            <a:extLst>
              <a:ext uri="{FF2B5EF4-FFF2-40B4-BE49-F238E27FC236}">
                <a16:creationId xmlns:a16="http://schemas.microsoft.com/office/drawing/2014/main" id="{AEE50D66-4BC3-4364-9BBA-5D14B8BFFD85}"/>
              </a:ext>
            </a:extLst>
          </p:cNvPr>
          <p:cNvPicPr>
            <a:picLocks noChangeArrowheads="1"/>
          </p:cNvPicPr>
          <p:nvPr/>
        </p:nvPicPr>
        <p:blipFill rotWithShape="1">
          <a:blip r:embed="rId2" cstate="print">
            <a:extLst>
              <a:ext uri="{28A0092B-C50C-407E-A947-70E740481C1C}">
                <a14:useLocalDpi xmlns:a14="http://schemas.microsoft.com/office/drawing/2010/main" val="0"/>
              </a:ext>
            </a:extLst>
          </a:blip>
          <a:srcRect l="44067"/>
          <a:stretch/>
        </p:blipFill>
        <p:spPr bwMode="auto">
          <a:xfrm>
            <a:off x="3926778" y="2837399"/>
            <a:ext cx="2908859" cy="715566"/>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9942" name="Line 6"/>
          <p:cNvSpPr>
            <a:spLocks noChangeShapeType="1"/>
          </p:cNvSpPr>
          <p:nvPr/>
        </p:nvSpPr>
        <p:spPr bwMode="auto">
          <a:xfrm rot="10800000">
            <a:off x="5926206" y="3232478"/>
            <a:ext cx="114300" cy="628650"/>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defTabSz="685800">
              <a:buClrTx/>
              <a:defRPr/>
            </a:pPr>
            <a:endParaRPr lang="en-US" sz="1350">
              <a:solidFill>
                <a:prstClr val="black"/>
              </a:solidFill>
            </a:endParaRPr>
          </a:p>
        </p:txBody>
      </p:sp>
      <p:sp>
        <p:nvSpPr>
          <p:cNvPr id="39948" name="Line 12"/>
          <p:cNvSpPr>
            <a:spLocks noChangeShapeType="1"/>
          </p:cNvSpPr>
          <p:nvPr/>
        </p:nvSpPr>
        <p:spPr bwMode="auto">
          <a:xfrm rot="10800000">
            <a:off x="4211706" y="3346778"/>
            <a:ext cx="91940" cy="527447"/>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defTabSz="685800">
              <a:buClrTx/>
              <a:defRPr/>
            </a:pPr>
            <a:endParaRPr lang="en-US" sz="1350">
              <a:solidFill>
                <a:prstClr val="black"/>
              </a:solidFill>
            </a:endParaRPr>
          </a:p>
        </p:txBody>
      </p:sp>
      <p:sp>
        <p:nvSpPr>
          <p:cNvPr id="3" name="Slide Number Placeholder 5">
            <a:extLst>
              <a:ext uri="{FF2B5EF4-FFF2-40B4-BE49-F238E27FC236}">
                <a16:creationId xmlns:a16="http://schemas.microsoft.com/office/drawing/2014/main" id="{6517A254-68FD-ED01-CB18-40CC5BA1B7E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23</a:t>
            </a:fld>
            <a:endParaRPr lang="en-US" dirty="0"/>
          </a:p>
        </p:txBody>
      </p:sp>
    </p:spTree>
    <p:extLst>
      <p:ext uri="{BB962C8B-B14F-4D97-AF65-F5344CB8AC3E}">
        <p14:creationId xmlns:p14="http://schemas.microsoft.com/office/powerpoint/2010/main" val="41090163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animBg="1"/>
      <p:bldP spid="39944" grpId="0"/>
      <p:bldP spid="39946" grpId="0" animBg="1"/>
      <p:bldP spid="39947" grpId="0"/>
      <p:bldP spid="39942" grpId="0" animBg="1"/>
      <p:bldP spid="399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spcFirstLastPara="1" wrap="square" lIns="91425" tIns="45700" rIns="99060" bIns="45700" anchor="ctr" anchorCtr="0">
            <a:normAutofit/>
          </a:bodyPr>
          <a:lstStyle/>
          <a:p>
            <a:r>
              <a:rPr lang="en-US" dirty="0"/>
              <a:t>Harris Detector: Mathematics</a:t>
            </a:r>
          </a:p>
        </p:txBody>
      </p:sp>
      <p:grpSp>
        <p:nvGrpSpPr>
          <p:cNvPr id="43" name="Group 42"/>
          <p:cNvGrpSpPr/>
          <p:nvPr/>
        </p:nvGrpSpPr>
        <p:grpSpPr>
          <a:xfrm>
            <a:off x="2171700" y="3655594"/>
            <a:ext cx="4972050" cy="1235869"/>
            <a:chOff x="457200" y="4876800"/>
            <a:chExt cx="6629400" cy="1647825"/>
          </a:xfrm>
        </p:grpSpPr>
        <p:pic>
          <p:nvPicPr>
            <p:cNvPr id="283652" name="Picture 4"/>
            <p:cNvPicPr>
              <a:picLocks noChangeAspect="1" noChangeArrowheads="1"/>
            </p:cNvPicPr>
            <p:nvPr/>
          </p:nvPicPr>
          <p:blipFill>
            <a:blip r:embed="rId2" cstate="print"/>
            <a:srcRect/>
            <a:stretch>
              <a:fillRect/>
            </a:stretch>
          </p:blipFill>
          <p:spPr bwMode="auto">
            <a:xfrm>
              <a:off x="457200" y="4876800"/>
              <a:ext cx="2200275" cy="1647825"/>
            </a:xfrm>
            <a:prstGeom prst="rect">
              <a:avLst/>
            </a:prstGeom>
            <a:noFill/>
            <a:ln w="9525">
              <a:noFill/>
              <a:miter lim="800000"/>
              <a:headEnd/>
              <a:tailEnd/>
            </a:ln>
          </p:spPr>
        </p:pic>
        <p:pic>
          <p:nvPicPr>
            <p:cNvPr id="283653" name="Picture 5"/>
            <p:cNvPicPr>
              <a:picLocks noChangeAspect="1" noChangeArrowheads="1"/>
            </p:cNvPicPr>
            <p:nvPr/>
          </p:nvPicPr>
          <p:blipFill>
            <a:blip r:embed="rId3" cstate="print"/>
            <a:srcRect/>
            <a:stretch>
              <a:fillRect/>
            </a:stretch>
          </p:blipFill>
          <p:spPr bwMode="auto">
            <a:xfrm>
              <a:off x="2667000" y="4876800"/>
              <a:ext cx="2200275" cy="1647825"/>
            </a:xfrm>
            <a:prstGeom prst="rect">
              <a:avLst/>
            </a:prstGeom>
            <a:noFill/>
            <a:ln w="9525">
              <a:noFill/>
              <a:miter lim="800000"/>
              <a:headEnd/>
              <a:tailEnd/>
            </a:ln>
          </p:spPr>
        </p:pic>
        <p:pic>
          <p:nvPicPr>
            <p:cNvPr id="283654" name="Picture 6"/>
            <p:cNvPicPr>
              <a:picLocks noChangeAspect="1" noChangeArrowheads="1"/>
            </p:cNvPicPr>
            <p:nvPr/>
          </p:nvPicPr>
          <p:blipFill>
            <a:blip r:embed="rId4" cstate="print"/>
            <a:srcRect/>
            <a:stretch>
              <a:fillRect/>
            </a:stretch>
          </p:blipFill>
          <p:spPr bwMode="auto">
            <a:xfrm>
              <a:off x="4886325" y="4876800"/>
              <a:ext cx="2200275" cy="1647825"/>
            </a:xfrm>
            <a:prstGeom prst="rect">
              <a:avLst/>
            </a:prstGeom>
            <a:noFill/>
            <a:ln w="9525">
              <a:noFill/>
              <a:miter lim="800000"/>
              <a:headEnd/>
              <a:tailEnd/>
            </a:ln>
          </p:spPr>
        </p:pic>
      </p:grpSp>
      <p:sp>
        <p:nvSpPr>
          <p:cNvPr id="24" name="TextBox 23"/>
          <p:cNvSpPr txBox="1"/>
          <p:nvPr/>
        </p:nvSpPr>
        <p:spPr>
          <a:xfrm>
            <a:off x="1371601" y="4098462"/>
            <a:ext cx="729687" cy="323165"/>
          </a:xfrm>
          <a:prstGeom prst="rect">
            <a:avLst/>
          </a:prstGeom>
          <a:noFill/>
        </p:spPr>
        <p:txBody>
          <a:bodyPr wrap="none" rtlCol="0">
            <a:spAutoFit/>
          </a:bodyPr>
          <a:lstStyle/>
          <a:p>
            <a:pPr defTabSz="685800">
              <a:buClrTx/>
              <a:defRPr/>
            </a:pPr>
            <a:r>
              <a:rPr lang="en-US" sz="1500" b="1" i="1" dirty="0">
                <a:solidFill>
                  <a:prstClr val="black"/>
                </a:solidFill>
                <a:latin typeface="Times New Roman" pitchFamily="18" charset="0"/>
                <a:cs typeface="Times New Roman" pitchFamily="18" charset="0"/>
              </a:rPr>
              <a:t>E(u, v)</a:t>
            </a:r>
          </a:p>
        </p:txBody>
      </p:sp>
      <p:sp>
        <p:nvSpPr>
          <p:cNvPr id="25" name="TextBox 24"/>
          <p:cNvSpPr txBox="1"/>
          <p:nvPr/>
        </p:nvSpPr>
        <p:spPr>
          <a:xfrm>
            <a:off x="1143000" y="4950767"/>
            <a:ext cx="1871025" cy="213585"/>
          </a:xfrm>
          <a:prstGeom prst="rect">
            <a:avLst/>
          </a:prstGeom>
          <a:noFill/>
        </p:spPr>
        <p:txBody>
          <a:bodyPr wrap="none" rtlCol="0">
            <a:spAutoFit/>
          </a:bodyPr>
          <a:lstStyle/>
          <a:p>
            <a:pPr defTabSz="685800">
              <a:buClrTx/>
              <a:defRPr/>
            </a:pPr>
            <a:r>
              <a:rPr lang="en-US" sz="788" dirty="0"/>
              <a:t>Adapted from D. </a:t>
            </a:r>
            <a:r>
              <a:rPr lang="en-US" sz="788" dirty="0" err="1"/>
              <a:t>Frolova</a:t>
            </a:r>
            <a:r>
              <a:rPr lang="en-US" sz="788" dirty="0"/>
              <a:t>, D. </a:t>
            </a:r>
            <a:r>
              <a:rPr lang="en-US" sz="788" dirty="0" err="1"/>
              <a:t>Simakov</a:t>
            </a:r>
            <a:endParaRPr lang="en-US" sz="788" dirty="0">
              <a:solidFill>
                <a:prstClr val="black"/>
              </a:solidFill>
            </a:endParaRPr>
          </a:p>
        </p:txBody>
      </p:sp>
      <p:grpSp>
        <p:nvGrpSpPr>
          <p:cNvPr id="8" name="Group 7"/>
          <p:cNvGrpSpPr/>
          <p:nvPr/>
        </p:nvGrpSpPr>
        <p:grpSpPr>
          <a:xfrm>
            <a:off x="2316306" y="4569073"/>
            <a:ext cx="1100637" cy="398236"/>
            <a:chOff x="1564408" y="5942366"/>
            <a:chExt cx="1467516" cy="530980"/>
          </a:xfrm>
        </p:grpSpPr>
        <p:sp>
          <p:nvSpPr>
            <p:cNvPr id="7" name="TextBox 6"/>
            <p:cNvSpPr txBox="1"/>
            <p:nvPr/>
          </p:nvSpPr>
          <p:spPr>
            <a:xfrm>
              <a:off x="2676697" y="6134792"/>
              <a:ext cx="355227" cy="338554"/>
            </a:xfrm>
            <a:prstGeom prst="rect">
              <a:avLst/>
            </a:prstGeom>
            <a:noFill/>
          </p:spPr>
          <p:txBody>
            <a:bodyPr wrap="none" rtlCol="0">
              <a:spAutoFit/>
            </a:bodyPr>
            <a:lstStyle/>
            <a:p>
              <a:r>
                <a:rPr lang="en-US" sz="1050" b="1" i="1" dirty="0"/>
                <a:t>u</a:t>
              </a:r>
            </a:p>
          </p:txBody>
        </p:sp>
        <p:sp>
          <p:nvSpPr>
            <p:cNvPr id="27" name="TextBox 26"/>
            <p:cNvSpPr txBox="1"/>
            <p:nvPr/>
          </p:nvSpPr>
          <p:spPr>
            <a:xfrm>
              <a:off x="1564408" y="5942366"/>
              <a:ext cx="346677" cy="338554"/>
            </a:xfrm>
            <a:prstGeom prst="rect">
              <a:avLst/>
            </a:prstGeom>
            <a:noFill/>
          </p:spPr>
          <p:txBody>
            <a:bodyPr wrap="none" rtlCol="0">
              <a:spAutoFit/>
            </a:bodyPr>
            <a:lstStyle/>
            <a:p>
              <a:r>
                <a:rPr lang="en-US" sz="1050" b="1" i="1" dirty="0"/>
                <a:t>v</a:t>
              </a:r>
            </a:p>
          </p:txBody>
        </p:sp>
      </p:grpSp>
      <p:grpSp>
        <p:nvGrpSpPr>
          <p:cNvPr id="29" name="Group 28"/>
          <p:cNvGrpSpPr/>
          <p:nvPr/>
        </p:nvGrpSpPr>
        <p:grpSpPr>
          <a:xfrm>
            <a:off x="4052426" y="4569073"/>
            <a:ext cx="1100637" cy="398236"/>
            <a:chOff x="1564408" y="5942366"/>
            <a:chExt cx="1467516" cy="530980"/>
          </a:xfrm>
        </p:grpSpPr>
        <p:sp>
          <p:nvSpPr>
            <p:cNvPr id="30" name="TextBox 29"/>
            <p:cNvSpPr txBox="1"/>
            <p:nvPr/>
          </p:nvSpPr>
          <p:spPr>
            <a:xfrm>
              <a:off x="2676697" y="6134792"/>
              <a:ext cx="355227" cy="338554"/>
            </a:xfrm>
            <a:prstGeom prst="rect">
              <a:avLst/>
            </a:prstGeom>
            <a:noFill/>
          </p:spPr>
          <p:txBody>
            <a:bodyPr wrap="none" rtlCol="0">
              <a:spAutoFit/>
            </a:bodyPr>
            <a:lstStyle/>
            <a:p>
              <a:r>
                <a:rPr lang="en-US" sz="1050" b="1" i="1" dirty="0"/>
                <a:t>u</a:t>
              </a:r>
            </a:p>
          </p:txBody>
        </p:sp>
        <p:sp>
          <p:nvSpPr>
            <p:cNvPr id="31" name="TextBox 30"/>
            <p:cNvSpPr txBox="1"/>
            <p:nvPr/>
          </p:nvSpPr>
          <p:spPr>
            <a:xfrm>
              <a:off x="1564408" y="5942366"/>
              <a:ext cx="346677" cy="338554"/>
            </a:xfrm>
            <a:prstGeom prst="rect">
              <a:avLst/>
            </a:prstGeom>
            <a:noFill/>
          </p:spPr>
          <p:txBody>
            <a:bodyPr wrap="none" rtlCol="0">
              <a:spAutoFit/>
            </a:bodyPr>
            <a:lstStyle/>
            <a:p>
              <a:r>
                <a:rPr lang="en-US" sz="1050" b="1" i="1" dirty="0"/>
                <a:t>v</a:t>
              </a:r>
            </a:p>
          </p:txBody>
        </p:sp>
      </p:grpSp>
      <p:grpSp>
        <p:nvGrpSpPr>
          <p:cNvPr id="32" name="Group 31"/>
          <p:cNvGrpSpPr/>
          <p:nvPr/>
        </p:nvGrpSpPr>
        <p:grpSpPr>
          <a:xfrm>
            <a:off x="5730477" y="4569073"/>
            <a:ext cx="1100637" cy="398236"/>
            <a:chOff x="1564408" y="5942366"/>
            <a:chExt cx="1467516" cy="530980"/>
          </a:xfrm>
        </p:grpSpPr>
        <p:sp>
          <p:nvSpPr>
            <p:cNvPr id="33" name="TextBox 32"/>
            <p:cNvSpPr txBox="1"/>
            <p:nvPr/>
          </p:nvSpPr>
          <p:spPr>
            <a:xfrm>
              <a:off x="2676697" y="6134792"/>
              <a:ext cx="355227" cy="338554"/>
            </a:xfrm>
            <a:prstGeom prst="rect">
              <a:avLst/>
            </a:prstGeom>
            <a:noFill/>
          </p:spPr>
          <p:txBody>
            <a:bodyPr wrap="none" rtlCol="0">
              <a:spAutoFit/>
            </a:bodyPr>
            <a:lstStyle/>
            <a:p>
              <a:r>
                <a:rPr lang="en-US" sz="1050" b="1" i="1" dirty="0"/>
                <a:t>u</a:t>
              </a:r>
            </a:p>
          </p:txBody>
        </p:sp>
        <p:sp>
          <p:nvSpPr>
            <p:cNvPr id="34" name="TextBox 33"/>
            <p:cNvSpPr txBox="1"/>
            <p:nvPr/>
          </p:nvSpPr>
          <p:spPr>
            <a:xfrm>
              <a:off x="1564408" y="5942366"/>
              <a:ext cx="346677" cy="338554"/>
            </a:xfrm>
            <a:prstGeom prst="rect">
              <a:avLst/>
            </a:prstGeom>
            <a:noFill/>
          </p:spPr>
          <p:txBody>
            <a:bodyPr wrap="none" rtlCol="0">
              <a:spAutoFit/>
            </a:bodyPr>
            <a:lstStyle/>
            <a:p>
              <a:r>
                <a:rPr lang="en-US" sz="1050" b="1" i="1" dirty="0"/>
                <a:t>v</a:t>
              </a:r>
            </a:p>
          </p:txBody>
        </p:sp>
      </p:grpSp>
      <p:sp>
        <p:nvSpPr>
          <p:cNvPr id="35" name="Rectangle 5">
            <a:extLst>
              <a:ext uri="{FF2B5EF4-FFF2-40B4-BE49-F238E27FC236}">
                <a16:creationId xmlns:a16="http://schemas.microsoft.com/office/drawing/2014/main" id="{B4F2ACD3-DE0E-4559-8FAD-8814747243F9}"/>
              </a:ext>
            </a:extLst>
          </p:cNvPr>
          <p:cNvSpPr>
            <a:spLocks/>
          </p:cNvSpPr>
          <p:nvPr/>
        </p:nvSpPr>
        <p:spPr bwMode="auto">
          <a:xfrm>
            <a:off x="457200" y="1052513"/>
            <a:ext cx="8229599" cy="6762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30479" bIns="0"/>
          <a:lstStyle/>
          <a:p>
            <a:pPr marL="29766" algn="ctr" defTabSz="685800">
              <a:buClrTx/>
              <a:defRPr/>
            </a:pPr>
            <a:r>
              <a:rPr lang="en-US" sz="2100" dirty="0">
                <a:solidFill>
                  <a:prstClr val="black"/>
                </a:solidFill>
                <a:ea typeface="ＭＳ Ｐゴシック" charset="0"/>
                <a:cs typeface="Times New Roman" charset="0"/>
              </a:rPr>
              <a:t>Window-averaged squared change of intensity induced by shifting the patch for a fixed candidate </a:t>
            </a:r>
            <a:r>
              <a:rPr lang="en-US" sz="2100" dirty="0" err="1">
                <a:solidFill>
                  <a:prstClr val="black"/>
                </a:solidFill>
                <a:ea typeface="ＭＳ Ｐゴシック" charset="0"/>
                <a:cs typeface="Times New Roman" charset="0"/>
              </a:rPr>
              <a:t>keypoint</a:t>
            </a:r>
            <a:r>
              <a:rPr lang="en-US" sz="2100" dirty="0">
                <a:solidFill>
                  <a:prstClr val="black"/>
                </a:solidFill>
                <a:ea typeface="ＭＳ Ｐゴシック" charset="0"/>
                <a:cs typeface="Times New Roman" charset="0"/>
              </a:rPr>
              <a:t> by [</a:t>
            </a:r>
            <a:r>
              <a:rPr lang="en-US" sz="2100" dirty="0" err="1">
                <a:solidFill>
                  <a:prstClr val="black"/>
                </a:solidFill>
                <a:latin typeface="Times New Roman Italic" charset="0"/>
                <a:ea typeface="ＭＳ Ｐゴシック" charset="0"/>
                <a:cs typeface="Times New Roman Italic" charset="0"/>
                <a:sym typeface="Times New Roman Italic" charset="0"/>
              </a:rPr>
              <a:t>u,v</a:t>
            </a:r>
            <a:r>
              <a:rPr lang="en-US" sz="2100" dirty="0">
                <a:solidFill>
                  <a:prstClr val="black"/>
                </a:solidFill>
                <a:ea typeface="ＭＳ Ｐゴシック" charset="0"/>
                <a:cs typeface="Times New Roman" charset="0"/>
              </a:rPr>
              <a:t>]:</a:t>
            </a:r>
          </a:p>
        </p:txBody>
      </p:sp>
      <p:sp>
        <p:nvSpPr>
          <p:cNvPr id="36" name="Rectangle 2">
            <a:extLst>
              <a:ext uri="{FF2B5EF4-FFF2-40B4-BE49-F238E27FC236}">
                <a16:creationId xmlns:a16="http://schemas.microsoft.com/office/drawing/2014/main" id="{23945F43-F638-43EF-B00E-30F9A59B8DB1}"/>
              </a:ext>
            </a:extLst>
          </p:cNvPr>
          <p:cNvSpPr>
            <a:spLocks/>
          </p:cNvSpPr>
          <p:nvPr/>
        </p:nvSpPr>
        <p:spPr bwMode="auto">
          <a:xfrm>
            <a:off x="2375287" y="1998244"/>
            <a:ext cx="4465319" cy="715566"/>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endParaRPr>
          </a:p>
        </p:txBody>
      </p:sp>
      <p:pic>
        <p:nvPicPr>
          <p:cNvPr id="37" name="Picture 3">
            <a:extLst>
              <a:ext uri="{FF2B5EF4-FFF2-40B4-BE49-F238E27FC236}">
                <a16:creationId xmlns:a16="http://schemas.microsoft.com/office/drawing/2014/main" id="{6AD4DC25-7FC2-4CDA-8471-E05FD9B4FA33}"/>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r="73053"/>
          <a:stretch/>
        </p:blipFill>
        <p:spPr bwMode="auto">
          <a:xfrm>
            <a:off x="2425149" y="1998244"/>
            <a:ext cx="1401416" cy="71556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8" name="AutoShape 7">
            <a:extLst>
              <a:ext uri="{FF2B5EF4-FFF2-40B4-BE49-F238E27FC236}">
                <a16:creationId xmlns:a16="http://schemas.microsoft.com/office/drawing/2014/main" id="{E96B0A2B-E1C1-47F2-809C-4AEA2FAD404D}"/>
              </a:ext>
            </a:extLst>
          </p:cNvPr>
          <p:cNvSpPr>
            <a:spLocks/>
          </p:cNvSpPr>
          <p:nvPr/>
        </p:nvSpPr>
        <p:spPr bwMode="auto">
          <a:xfrm>
            <a:off x="5316606" y="3026944"/>
            <a:ext cx="1500188" cy="400050"/>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defTabSz="685800">
              <a:buClrTx/>
              <a:defRPr/>
            </a:pPr>
            <a:endParaRPr lang="en-US" sz="1350">
              <a:solidFill>
                <a:prstClr val="black"/>
              </a:solidFill>
            </a:endParaRPr>
          </a:p>
        </p:txBody>
      </p:sp>
      <p:sp>
        <p:nvSpPr>
          <p:cNvPr id="39" name="Rectangle 8">
            <a:extLst>
              <a:ext uri="{FF2B5EF4-FFF2-40B4-BE49-F238E27FC236}">
                <a16:creationId xmlns:a16="http://schemas.microsoft.com/office/drawing/2014/main" id="{7E729A2D-2F57-4EF2-9D4E-F2F7B21766F5}"/>
              </a:ext>
            </a:extLst>
          </p:cNvPr>
          <p:cNvSpPr>
            <a:spLocks/>
          </p:cNvSpPr>
          <p:nvPr/>
        </p:nvSpPr>
        <p:spPr bwMode="auto">
          <a:xfrm>
            <a:off x="5316606" y="3113860"/>
            <a:ext cx="1524000" cy="26312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30479" bIns="0"/>
          <a:lstStyle/>
          <a:p>
            <a:pPr marL="29766" algn="ctr" defTabSz="685800">
              <a:spcBef>
                <a:spcPts val="900"/>
              </a:spcBef>
              <a:buClrTx/>
              <a:defRPr/>
            </a:pPr>
            <a:r>
              <a:rPr lang="en-US" sz="1500" dirty="0">
                <a:solidFill>
                  <a:prstClr val="black"/>
                </a:solidFill>
                <a:latin typeface="Tahoma" charset="0"/>
                <a:ea typeface="ＭＳ Ｐゴシック" charset="0"/>
                <a:cs typeface="Tahoma" charset="0"/>
                <a:sym typeface="Tahoma" charset="0"/>
              </a:rPr>
              <a:t>Intensity</a:t>
            </a:r>
          </a:p>
        </p:txBody>
      </p:sp>
      <p:sp>
        <p:nvSpPr>
          <p:cNvPr id="40" name="AutoShape 10">
            <a:extLst>
              <a:ext uri="{FF2B5EF4-FFF2-40B4-BE49-F238E27FC236}">
                <a16:creationId xmlns:a16="http://schemas.microsoft.com/office/drawing/2014/main" id="{334E0320-2455-4CAA-92BB-C81142302A2B}"/>
              </a:ext>
            </a:extLst>
          </p:cNvPr>
          <p:cNvSpPr>
            <a:spLocks/>
          </p:cNvSpPr>
          <p:nvPr/>
        </p:nvSpPr>
        <p:spPr bwMode="auto">
          <a:xfrm>
            <a:off x="3546146" y="3032898"/>
            <a:ext cx="1676402" cy="410766"/>
          </a:xfrm>
          <a:prstGeom prst="roundRect">
            <a:avLst>
              <a:gd name="adj" fmla="val 45481"/>
            </a:avLst>
          </a:prstGeom>
          <a:solidFill>
            <a:srgbClr val="B3FFB3"/>
          </a:solidFill>
          <a:ln w="9525" cap="flat">
            <a:solidFill>
              <a:schemeClr val="tx1"/>
            </a:solidFill>
            <a:prstDash val="solid"/>
            <a:round/>
            <a:headEnd type="none" w="med" len="med"/>
            <a:tailEnd type="none" w="med" len="med"/>
          </a:ln>
        </p:spPr>
        <p:txBody>
          <a:bodyPr lIns="0" tIns="0" rIns="0" bIns="0"/>
          <a:lstStyle/>
          <a:p>
            <a:pPr defTabSz="685800">
              <a:buClrTx/>
              <a:defRPr/>
            </a:pPr>
            <a:endParaRPr lang="en-US" sz="1350">
              <a:solidFill>
                <a:prstClr val="black"/>
              </a:solidFill>
            </a:endParaRPr>
          </a:p>
        </p:txBody>
      </p:sp>
      <p:sp>
        <p:nvSpPr>
          <p:cNvPr id="41" name="Rectangle 11">
            <a:extLst>
              <a:ext uri="{FF2B5EF4-FFF2-40B4-BE49-F238E27FC236}">
                <a16:creationId xmlns:a16="http://schemas.microsoft.com/office/drawing/2014/main" id="{191702C4-D648-4504-A782-D4A34096DEB5}"/>
              </a:ext>
            </a:extLst>
          </p:cNvPr>
          <p:cNvSpPr>
            <a:spLocks/>
          </p:cNvSpPr>
          <p:nvPr/>
        </p:nvSpPr>
        <p:spPr bwMode="auto">
          <a:xfrm>
            <a:off x="3529478" y="3113860"/>
            <a:ext cx="1672829" cy="3952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30479" bIns="0"/>
          <a:lstStyle/>
          <a:p>
            <a:pPr marL="29766" algn="ctr" defTabSz="685800">
              <a:spcBef>
                <a:spcPts val="900"/>
              </a:spcBef>
              <a:buClrTx/>
              <a:defRPr/>
            </a:pPr>
            <a:r>
              <a:rPr lang="en-US" sz="1500" dirty="0">
                <a:solidFill>
                  <a:prstClr val="black"/>
                </a:solidFill>
                <a:latin typeface="Tahoma" charset="0"/>
                <a:ea typeface="ＭＳ Ｐゴシック" charset="0"/>
                <a:cs typeface="Tahoma" charset="0"/>
                <a:sym typeface="Tahoma" charset="0"/>
              </a:rPr>
              <a:t>Shifted 	intensity</a:t>
            </a:r>
          </a:p>
        </p:txBody>
      </p:sp>
      <p:pic>
        <p:nvPicPr>
          <p:cNvPr id="42" name="Picture 3">
            <a:extLst>
              <a:ext uri="{FF2B5EF4-FFF2-40B4-BE49-F238E27FC236}">
                <a16:creationId xmlns:a16="http://schemas.microsoft.com/office/drawing/2014/main" id="{99915459-653C-4BBD-9191-15BC256352BA}"/>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44067"/>
          <a:stretch/>
        </p:blipFill>
        <p:spPr bwMode="auto">
          <a:xfrm>
            <a:off x="3926778" y="2003215"/>
            <a:ext cx="2908859" cy="715566"/>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4" name="Line 6">
            <a:extLst>
              <a:ext uri="{FF2B5EF4-FFF2-40B4-BE49-F238E27FC236}">
                <a16:creationId xmlns:a16="http://schemas.microsoft.com/office/drawing/2014/main" id="{F11D59E6-C579-42E1-99F0-437102978695}"/>
              </a:ext>
            </a:extLst>
          </p:cNvPr>
          <p:cNvSpPr>
            <a:spLocks noChangeShapeType="1"/>
          </p:cNvSpPr>
          <p:nvPr/>
        </p:nvSpPr>
        <p:spPr bwMode="auto">
          <a:xfrm rot="10800000">
            <a:off x="5926206" y="2398294"/>
            <a:ext cx="114300" cy="628650"/>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defTabSz="685800">
              <a:buClrTx/>
              <a:defRPr/>
            </a:pPr>
            <a:endParaRPr lang="en-US" sz="1350">
              <a:solidFill>
                <a:prstClr val="black"/>
              </a:solidFill>
            </a:endParaRPr>
          </a:p>
        </p:txBody>
      </p:sp>
      <p:sp>
        <p:nvSpPr>
          <p:cNvPr id="55" name="Line 12">
            <a:extLst>
              <a:ext uri="{FF2B5EF4-FFF2-40B4-BE49-F238E27FC236}">
                <a16:creationId xmlns:a16="http://schemas.microsoft.com/office/drawing/2014/main" id="{FF3FA3E8-6D59-4B79-967A-998C8A0D7A11}"/>
              </a:ext>
            </a:extLst>
          </p:cNvPr>
          <p:cNvSpPr>
            <a:spLocks noChangeShapeType="1"/>
          </p:cNvSpPr>
          <p:nvPr/>
        </p:nvSpPr>
        <p:spPr bwMode="auto">
          <a:xfrm rot="10800000">
            <a:off x="4211706" y="2512594"/>
            <a:ext cx="91940" cy="527447"/>
          </a:xfrm>
          <a:prstGeom prst="line">
            <a:avLst/>
          </a:prstGeom>
          <a:noFill/>
          <a:ln w="12700" cap="flat">
            <a:solidFill>
              <a:schemeClr val="tx1"/>
            </a:solidFill>
            <a:prstDash val="solid"/>
            <a:round/>
            <a:headEnd type="none" w="med" len="med"/>
            <a:tailEnd type="triangle" w="med" len="me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defTabSz="685800">
              <a:buClrTx/>
              <a:defRPr/>
            </a:pPr>
            <a:endParaRPr lang="en-US" sz="1350">
              <a:solidFill>
                <a:prstClr val="black"/>
              </a:solidFill>
            </a:endParaRPr>
          </a:p>
        </p:txBody>
      </p:sp>
      <p:pic>
        <p:nvPicPr>
          <p:cNvPr id="6" name="Picture 5"/>
          <p:cNvPicPr>
            <a:picLocks noChangeAspect="1"/>
          </p:cNvPicPr>
          <p:nvPr/>
        </p:nvPicPr>
        <p:blipFill>
          <a:blip r:embed="rId6"/>
          <a:stretch>
            <a:fillRect/>
          </a:stretch>
        </p:blipFill>
        <p:spPr>
          <a:xfrm>
            <a:off x="2451083" y="2739877"/>
            <a:ext cx="4595813" cy="1042029"/>
          </a:xfrm>
          <a:prstGeom prst="rect">
            <a:avLst/>
          </a:prstGeom>
        </p:spPr>
      </p:pic>
      <p:sp>
        <p:nvSpPr>
          <p:cNvPr id="2" name="TextBox 1"/>
          <p:cNvSpPr txBox="1"/>
          <p:nvPr/>
        </p:nvSpPr>
        <p:spPr>
          <a:xfrm>
            <a:off x="2494316" y="4511361"/>
            <a:ext cx="113060" cy="219291"/>
          </a:xfrm>
          <a:prstGeom prst="rect">
            <a:avLst/>
          </a:prstGeom>
          <a:solidFill>
            <a:schemeClr val="bg1"/>
          </a:solidFill>
        </p:spPr>
        <p:txBody>
          <a:bodyPr wrap="square" rtlCol="0">
            <a:spAutoFit/>
          </a:bodyPr>
          <a:lstStyle/>
          <a:p>
            <a:pPr algn="ctr"/>
            <a:r>
              <a:rPr lang="en-US" sz="825" dirty="0"/>
              <a:t>0</a:t>
            </a:r>
          </a:p>
        </p:txBody>
      </p:sp>
      <p:sp>
        <p:nvSpPr>
          <p:cNvPr id="45" name="TextBox 44"/>
          <p:cNvSpPr txBox="1"/>
          <p:nvPr/>
        </p:nvSpPr>
        <p:spPr>
          <a:xfrm>
            <a:off x="3200221" y="4599520"/>
            <a:ext cx="113060" cy="219291"/>
          </a:xfrm>
          <a:prstGeom prst="rect">
            <a:avLst/>
          </a:prstGeom>
          <a:solidFill>
            <a:schemeClr val="bg1"/>
          </a:solidFill>
        </p:spPr>
        <p:txBody>
          <a:bodyPr wrap="square" rtlCol="0">
            <a:spAutoFit/>
          </a:bodyPr>
          <a:lstStyle/>
          <a:p>
            <a:pPr algn="ctr"/>
            <a:r>
              <a:rPr lang="en-US" sz="825" dirty="0"/>
              <a:t>0</a:t>
            </a:r>
          </a:p>
        </p:txBody>
      </p:sp>
      <p:sp>
        <p:nvSpPr>
          <p:cNvPr id="46" name="TextBox 45"/>
          <p:cNvSpPr txBox="1"/>
          <p:nvPr/>
        </p:nvSpPr>
        <p:spPr>
          <a:xfrm>
            <a:off x="4238008" y="4525553"/>
            <a:ext cx="113060" cy="219291"/>
          </a:xfrm>
          <a:prstGeom prst="rect">
            <a:avLst/>
          </a:prstGeom>
          <a:solidFill>
            <a:schemeClr val="bg1"/>
          </a:solidFill>
        </p:spPr>
        <p:txBody>
          <a:bodyPr wrap="square" rtlCol="0">
            <a:spAutoFit/>
          </a:bodyPr>
          <a:lstStyle/>
          <a:p>
            <a:pPr algn="ctr"/>
            <a:r>
              <a:rPr lang="en-US" sz="825" dirty="0"/>
              <a:t>0</a:t>
            </a:r>
          </a:p>
        </p:txBody>
      </p:sp>
      <p:sp>
        <p:nvSpPr>
          <p:cNvPr id="47" name="TextBox 46"/>
          <p:cNvSpPr txBox="1"/>
          <p:nvPr/>
        </p:nvSpPr>
        <p:spPr>
          <a:xfrm>
            <a:off x="4908736" y="4573746"/>
            <a:ext cx="113060" cy="219291"/>
          </a:xfrm>
          <a:prstGeom prst="rect">
            <a:avLst/>
          </a:prstGeom>
          <a:solidFill>
            <a:schemeClr val="bg1"/>
          </a:solidFill>
        </p:spPr>
        <p:txBody>
          <a:bodyPr wrap="square" rtlCol="0">
            <a:spAutoFit/>
          </a:bodyPr>
          <a:lstStyle/>
          <a:p>
            <a:pPr algn="ctr"/>
            <a:r>
              <a:rPr lang="en-US" sz="825" dirty="0"/>
              <a:t>0</a:t>
            </a:r>
          </a:p>
        </p:txBody>
      </p:sp>
      <p:sp>
        <p:nvSpPr>
          <p:cNvPr id="48" name="TextBox 47"/>
          <p:cNvSpPr txBox="1"/>
          <p:nvPr/>
        </p:nvSpPr>
        <p:spPr>
          <a:xfrm>
            <a:off x="5888566" y="4531560"/>
            <a:ext cx="113060" cy="219291"/>
          </a:xfrm>
          <a:prstGeom prst="rect">
            <a:avLst/>
          </a:prstGeom>
          <a:solidFill>
            <a:schemeClr val="bg1"/>
          </a:solidFill>
        </p:spPr>
        <p:txBody>
          <a:bodyPr wrap="square" rtlCol="0">
            <a:spAutoFit/>
          </a:bodyPr>
          <a:lstStyle/>
          <a:p>
            <a:pPr algn="ctr"/>
            <a:r>
              <a:rPr lang="en-US" sz="825" dirty="0"/>
              <a:t>0</a:t>
            </a:r>
          </a:p>
        </p:txBody>
      </p:sp>
      <p:sp>
        <p:nvSpPr>
          <p:cNvPr id="49" name="TextBox 48"/>
          <p:cNvSpPr txBox="1"/>
          <p:nvPr/>
        </p:nvSpPr>
        <p:spPr>
          <a:xfrm>
            <a:off x="6615589" y="4573746"/>
            <a:ext cx="113060" cy="219291"/>
          </a:xfrm>
          <a:prstGeom prst="rect">
            <a:avLst/>
          </a:prstGeom>
          <a:solidFill>
            <a:schemeClr val="bg1"/>
          </a:solidFill>
        </p:spPr>
        <p:txBody>
          <a:bodyPr wrap="square" rtlCol="0">
            <a:spAutoFit/>
          </a:bodyPr>
          <a:lstStyle/>
          <a:p>
            <a:pPr algn="ctr"/>
            <a:r>
              <a:rPr lang="en-US" sz="825" dirty="0"/>
              <a:t>0</a:t>
            </a:r>
          </a:p>
        </p:txBody>
      </p:sp>
      <p:sp>
        <p:nvSpPr>
          <p:cNvPr id="3" name="TextBox 2">
            <a:extLst>
              <a:ext uri="{FF2B5EF4-FFF2-40B4-BE49-F238E27FC236}">
                <a16:creationId xmlns:a16="http://schemas.microsoft.com/office/drawing/2014/main" id="{AF9B493C-8F13-4D13-9891-E903748FE0BD}"/>
              </a:ext>
            </a:extLst>
          </p:cNvPr>
          <p:cNvSpPr txBox="1"/>
          <p:nvPr/>
        </p:nvSpPr>
        <p:spPr>
          <a:xfrm>
            <a:off x="2044641" y="3683803"/>
            <a:ext cx="465574" cy="219291"/>
          </a:xfrm>
          <a:prstGeom prst="rect">
            <a:avLst/>
          </a:prstGeom>
          <a:solidFill>
            <a:schemeClr val="bg1"/>
          </a:solidFill>
        </p:spPr>
        <p:txBody>
          <a:bodyPr wrap="square" rtlCol="0">
            <a:spAutoFit/>
          </a:bodyPr>
          <a:lstStyle/>
          <a:p>
            <a:pPr algn="ctr"/>
            <a:r>
              <a:rPr lang="en-US" sz="825" dirty="0"/>
              <a:t>large</a:t>
            </a:r>
          </a:p>
        </p:txBody>
      </p:sp>
      <p:sp>
        <p:nvSpPr>
          <p:cNvPr id="4" name="TextBox 3">
            <a:extLst>
              <a:ext uri="{FF2B5EF4-FFF2-40B4-BE49-F238E27FC236}">
                <a16:creationId xmlns:a16="http://schemas.microsoft.com/office/drawing/2014/main" id="{A5812DAF-1512-4D03-B559-53B69D36A4E4}"/>
              </a:ext>
            </a:extLst>
          </p:cNvPr>
          <p:cNvSpPr txBox="1"/>
          <p:nvPr/>
        </p:nvSpPr>
        <p:spPr>
          <a:xfrm>
            <a:off x="3677003" y="3682879"/>
            <a:ext cx="465574" cy="219291"/>
          </a:xfrm>
          <a:prstGeom prst="rect">
            <a:avLst/>
          </a:prstGeom>
          <a:solidFill>
            <a:schemeClr val="bg1"/>
          </a:solidFill>
        </p:spPr>
        <p:txBody>
          <a:bodyPr wrap="square" rtlCol="0">
            <a:spAutoFit/>
          </a:bodyPr>
          <a:lstStyle/>
          <a:p>
            <a:pPr algn="ctr"/>
            <a:r>
              <a:rPr lang="en-US" sz="825" dirty="0"/>
              <a:t>large</a:t>
            </a:r>
          </a:p>
        </p:txBody>
      </p:sp>
      <p:sp>
        <p:nvSpPr>
          <p:cNvPr id="5" name="TextBox 4">
            <a:extLst>
              <a:ext uri="{FF2B5EF4-FFF2-40B4-BE49-F238E27FC236}">
                <a16:creationId xmlns:a16="http://schemas.microsoft.com/office/drawing/2014/main" id="{2E56FA10-6127-4FD6-999C-5CBD0105DF5B}"/>
              </a:ext>
            </a:extLst>
          </p:cNvPr>
          <p:cNvSpPr txBox="1"/>
          <p:nvPr/>
        </p:nvSpPr>
        <p:spPr>
          <a:xfrm>
            <a:off x="5355180" y="3682879"/>
            <a:ext cx="465574" cy="219291"/>
          </a:xfrm>
          <a:prstGeom prst="rect">
            <a:avLst/>
          </a:prstGeom>
          <a:solidFill>
            <a:schemeClr val="bg1"/>
          </a:solidFill>
        </p:spPr>
        <p:txBody>
          <a:bodyPr wrap="square" rtlCol="0">
            <a:spAutoFit/>
          </a:bodyPr>
          <a:lstStyle/>
          <a:p>
            <a:pPr algn="ctr"/>
            <a:r>
              <a:rPr lang="en-US" sz="825" dirty="0"/>
              <a:t>small</a:t>
            </a:r>
          </a:p>
        </p:txBody>
      </p:sp>
      <p:sp>
        <p:nvSpPr>
          <p:cNvPr id="10" name="Slide Number Placeholder 5">
            <a:extLst>
              <a:ext uri="{FF2B5EF4-FFF2-40B4-BE49-F238E27FC236}">
                <a16:creationId xmlns:a16="http://schemas.microsoft.com/office/drawing/2014/main" id="{0C54E1AD-3FB4-07ED-C910-2B60C2981408}"/>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24</a:t>
            </a:fld>
            <a:endParaRPr lang="en-US" dirty="0"/>
          </a:p>
        </p:txBody>
      </p:sp>
    </p:spTree>
    <p:extLst>
      <p:ext uri="{BB962C8B-B14F-4D97-AF65-F5344CB8AC3E}">
        <p14:creationId xmlns:p14="http://schemas.microsoft.com/office/powerpoint/2010/main" val="179103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Mathematics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08430620"/>
              </p:ext>
            </p:extLst>
          </p:nvPr>
        </p:nvGraphicFramePr>
        <p:xfrm>
          <a:off x="717340" y="1317614"/>
          <a:ext cx="2743200" cy="300939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20000"/>
                    </a:ext>
                  </a:extLst>
                </a:gridCol>
                <a:gridCol w="182880">
                  <a:extLst>
                    <a:ext uri="{9D8B030D-6E8A-4147-A177-3AD203B41FA5}">
                      <a16:colId xmlns:a16="http://schemas.microsoft.com/office/drawing/2014/main" val="20001"/>
                    </a:ext>
                  </a:extLst>
                </a:gridCol>
                <a:gridCol w="182880">
                  <a:extLst>
                    <a:ext uri="{9D8B030D-6E8A-4147-A177-3AD203B41FA5}">
                      <a16:colId xmlns:a16="http://schemas.microsoft.com/office/drawing/2014/main" val="20002"/>
                    </a:ext>
                  </a:extLst>
                </a:gridCol>
                <a:gridCol w="182880">
                  <a:extLst>
                    <a:ext uri="{9D8B030D-6E8A-4147-A177-3AD203B41FA5}">
                      <a16:colId xmlns:a16="http://schemas.microsoft.com/office/drawing/2014/main" val="20003"/>
                    </a:ext>
                  </a:extLst>
                </a:gridCol>
                <a:gridCol w="182880">
                  <a:extLst>
                    <a:ext uri="{9D8B030D-6E8A-4147-A177-3AD203B41FA5}">
                      <a16:colId xmlns:a16="http://schemas.microsoft.com/office/drawing/2014/main" val="20004"/>
                    </a:ext>
                  </a:extLst>
                </a:gridCol>
                <a:gridCol w="182880">
                  <a:extLst>
                    <a:ext uri="{9D8B030D-6E8A-4147-A177-3AD203B41FA5}">
                      <a16:colId xmlns:a16="http://schemas.microsoft.com/office/drawing/2014/main" val="20005"/>
                    </a:ext>
                  </a:extLst>
                </a:gridCol>
                <a:gridCol w="182880">
                  <a:extLst>
                    <a:ext uri="{9D8B030D-6E8A-4147-A177-3AD203B41FA5}">
                      <a16:colId xmlns:a16="http://schemas.microsoft.com/office/drawing/2014/main" val="20006"/>
                    </a:ext>
                  </a:extLst>
                </a:gridCol>
                <a:gridCol w="182880">
                  <a:extLst>
                    <a:ext uri="{9D8B030D-6E8A-4147-A177-3AD203B41FA5}">
                      <a16:colId xmlns:a16="http://schemas.microsoft.com/office/drawing/2014/main" val="20007"/>
                    </a:ext>
                  </a:extLst>
                </a:gridCol>
                <a:gridCol w="182880">
                  <a:extLst>
                    <a:ext uri="{9D8B030D-6E8A-4147-A177-3AD203B41FA5}">
                      <a16:colId xmlns:a16="http://schemas.microsoft.com/office/drawing/2014/main" val="20008"/>
                    </a:ext>
                  </a:extLst>
                </a:gridCol>
                <a:gridCol w="182880">
                  <a:extLst>
                    <a:ext uri="{9D8B030D-6E8A-4147-A177-3AD203B41FA5}">
                      <a16:colId xmlns:a16="http://schemas.microsoft.com/office/drawing/2014/main" val="20009"/>
                    </a:ext>
                  </a:extLst>
                </a:gridCol>
                <a:gridCol w="182880">
                  <a:extLst>
                    <a:ext uri="{9D8B030D-6E8A-4147-A177-3AD203B41FA5}">
                      <a16:colId xmlns:a16="http://schemas.microsoft.com/office/drawing/2014/main" val="20010"/>
                    </a:ext>
                  </a:extLst>
                </a:gridCol>
                <a:gridCol w="182880">
                  <a:extLst>
                    <a:ext uri="{9D8B030D-6E8A-4147-A177-3AD203B41FA5}">
                      <a16:colId xmlns:a16="http://schemas.microsoft.com/office/drawing/2014/main" val="20011"/>
                    </a:ext>
                  </a:extLst>
                </a:gridCol>
                <a:gridCol w="182880">
                  <a:extLst>
                    <a:ext uri="{9D8B030D-6E8A-4147-A177-3AD203B41FA5}">
                      <a16:colId xmlns:a16="http://schemas.microsoft.com/office/drawing/2014/main" val="20012"/>
                    </a:ext>
                  </a:extLst>
                </a:gridCol>
                <a:gridCol w="182880">
                  <a:extLst>
                    <a:ext uri="{9D8B030D-6E8A-4147-A177-3AD203B41FA5}">
                      <a16:colId xmlns:a16="http://schemas.microsoft.com/office/drawing/2014/main" val="20013"/>
                    </a:ext>
                  </a:extLst>
                </a:gridCol>
                <a:gridCol w="182880">
                  <a:extLst>
                    <a:ext uri="{9D8B030D-6E8A-4147-A177-3AD203B41FA5}">
                      <a16:colId xmlns:a16="http://schemas.microsoft.com/office/drawing/2014/main" val="20014"/>
                    </a:ext>
                  </a:extLst>
                </a:gridCol>
              </a:tblGrid>
              <a:tr h="196815">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6815">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5"/>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6"/>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7"/>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8"/>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9"/>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0"/>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1"/>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2"/>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3"/>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4"/>
                  </a:ext>
                </a:extLst>
              </a:tr>
            </a:tbl>
          </a:graphicData>
        </a:graphic>
      </p:graphicFrame>
      <p:sp>
        <p:nvSpPr>
          <p:cNvPr id="6" name="Rectangle 5"/>
          <p:cNvSpPr/>
          <p:nvPr/>
        </p:nvSpPr>
        <p:spPr>
          <a:xfrm>
            <a:off x="1621508" y="2098247"/>
            <a:ext cx="551387" cy="59540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p:cNvSpPr txBox="1"/>
          <p:nvPr/>
        </p:nvSpPr>
        <p:spPr>
          <a:xfrm>
            <a:off x="599908" y="2267161"/>
            <a:ext cx="878767" cy="253916"/>
          </a:xfrm>
          <a:prstGeom prst="rect">
            <a:avLst/>
          </a:prstGeom>
          <a:solidFill>
            <a:schemeClr val="bg1"/>
          </a:solidFill>
        </p:spPr>
        <p:txBody>
          <a:bodyPr wrap="none" rtlCol="0">
            <a:spAutoFit/>
          </a:bodyPr>
          <a:lstStyle/>
          <a:p>
            <a:r>
              <a:rPr lang="en-US" sz="1050" dirty="0">
                <a:solidFill>
                  <a:srgbClr val="0070C0"/>
                </a:solidFill>
              </a:rPr>
              <a:t>x = r-1 : r+1</a:t>
            </a:r>
          </a:p>
        </p:txBody>
      </p:sp>
      <p:sp>
        <p:nvSpPr>
          <p:cNvPr id="8" name="TextBox 7"/>
          <p:cNvSpPr txBox="1"/>
          <p:nvPr/>
        </p:nvSpPr>
        <p:spPr>
          <a:xfrm>
            <a:off x="1435993" y="1588964"/>
            <a:ext cx="923651" cy="253916"/>
          </a:xfrm>
          <a:prstGeom prst="rect">
            <a:avLst/>
          </a:prstGeom>
          <a:solidFill>
            <a:schemeClr val="bg1"/>
          </a:solidFill>
        </p:spPr>
        <p:txBody>
          <a:bodyPr wrap="none" rtlCol="0">
            <a:spAutoFit/>
          </a:bodyPr>
          <a:lstStyle/>
          <a:p>
            <a:r>
              <a:rPr lang="en-US" sz="1050" dirty="0">
                <a:solidFill>
                  <a:srgbClr val="0070C0"/>
                </a:solidFill>
              </a:rPr>
              <a:t>y = c-1 : c+1</a:t>
            </a:r>
          </a:p>
        </p:txBody>
      </p:sp>
      <p:sp>
        <p:nvSpPr>
          <p:cNvPr id="10" name="Rectangle 9"/>
          <p:cNvSpPr/>
          <p:nvPr/>
        </p:nvSpPr>
        <p:spPr>
          <a:xfrm>
            <a:off x="1996588" y="2109132"/>
            <a:ext cx="168728" cy="1851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p:cNvSpPr txBox="1"/>
          <p:nvPr/>
        </p:nvSpPr>
        <p:spPr>
          <a:xfrm>
            <a:off x="2222385" y="1984251"/>
            <a:ext cx="519694" cy="253916"/>
          </a:xfrm>
          <a:prstGeom prst="rect">
            <a:avLst/>
          </a:prstGeom>
          <a:solidFill>
            <a:schemeClr val="bg1"/>
          </a:solidFill>
        </p:spPr>
        <p:txBody>
          <a:bodyPr wrap="none" rtlCol="0">
            <a:spAutoFit/>
          </a:bodyPr>
          <a:lstStyle/>
          <a:p>
            <a:r>
              <a:rPr lang="en-US" sz="1050" dirty="0">
                <a:solidFill>
                  <a:srgbClr val="92D050"/>
                </a:solidFill>
              </a:rPr>
              <a:t>I(x, y)</a:t>
            </a:r>
          </a:p>
        </p:txBody>
      </p:sp>
      <p:sp>
        <p:nvSpPr>
          <p:cNvPr id="12" name="Rectangle 11"/>
          <p:cNvSpPr/>
          <p:nvPr/>
        </p:nvSpPr>
        <p:spPr>
          <a:xfrm>
            <a:off x="1996588" y="2307433"/>
            <a:ext cx="168728" cy="18516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p:cNvSpPr txBox="1"/>
          <p:nvPr/>
        </p:nvSpPr>
        <p:spPr>
          <a:xfrm>
            <a:off x="2222386" y="2326337"/>
            <a:ext cx="819455" cy="253916"/>
          </a:xfrm>
          <a:prstGeom prst="rect">
            <a:avLst/>
          </a:prstGeom>
          <a:solidFill>
            <a:schemeClr val="bg1"/>
          </a:solidFill>
        </p:spPr>
        <p:txBody>
          <a:bodyPr wrap="none" rtlCol="0">
            <a:spAutoFit/>
          </a:bodyPr>
          <a:lstStyle/>
          <a:p>
            <a:r>
              <a:rPr lang="en-US" sz="1050" dirty="0">
                <a:solidFill>
                  <a:srgbClr val="00B050"/>
                </a:solidFill>
              </a:rPr>
              <a:t>I(</a:t>
            </a:r>
            <a:r>
              <a:rPr lang="en-US" sz="1050" dirty="0" err="1">
                <a:solidFill>
                  <a:srgbClr val="00B050"/>
                </a:solidFill>
              </a:rPr>
              <a:t>x+u</a:t>
            </a:r>
            <a:r>
              <a:rPr lang="en-US" sz="1050" dirty="0">
                <a:solidFill>
                  <a:srgbClr val="00B050"/>
                </a:solidFill>
              </a:rPr>
              <a:t>, </a:t>
            </a:r>
            <a:r>
              <a:rPr lang="en-US" sz="1050" dirty="0" err="1">
                <a:solidFill>
                  <a:srgbClr val="00B050"/>
                </a:solidFill>
              </a:rPr>
              <a:t>y+v</a:t>
            </a:r>
            <a:r>
              <a:rPr lang="en-US" sz="1050" dirty="0">
                <a:solidFill>
                  <a:srgbClr val="00B050"/>
                </a:solidFill>
              </a:rPr>
              <a:t>)</a:t>
            </a:r>
          </a:p>
        </p:txBody>
      </p:sp>
      <p:sp>
        <p:nvSpPr>
          <p:cNvPr id="14" name="Right Brace 13"/>
          <p:cNvSpPr/>
          <p:nvPr/>
        </p:nvSpPr>
        <p:spPr>
          <a:xfrm>
            <a:off x="3088248" y="1945739"/>
            <a:ext cx="129675" cy="794657"/>
          </a:xfrm>
          <a:prstGeom prst="righ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5" name="TextBox 14"/>
          <p:cNvSpPr txBox="1"/>
          <p:nvPr/>
        </p:nvSpPr>
        <p:spPr>
          <a:xfrm>
            <a:off x="3300034" y="2207033"/>
            <a:ext cx="364202" cy="253916"/>
          </a:xfrm>
          <a:prstGeom prst="rect">
            <a:avLst/>
          </a:prstGeom>
          <a:solidFill>
            <a:schemeClr val="bg1"/>
          </a:solidFill>
        </p:spPr>
        <p:txBody>
          <a:bodyPr wrap="none" rtlCol="0">
            <a:spAutoFit/>
          </a:bodyPr>
          <a:lstStyle/>
          <a:p>
            <a:r>
              <a:rPr lang="en-US" sz="1050" dirty="0">
                <a:solidFill>
                  <a:srgbClr val="92D050"/>
                </a:solidFill>
              </a:rPr>
              <a:t>diff</a:t>
            </a:r>
          </a:p>
        </p:txBody>
      </p:sp>
      <p:sp>
        <p:nvSpPr>
          <p:cNvPr id="16" name="TextBox 15"/>
          <p:cNvSpPr txBox="1"/>
          <p:nvPr/>
        </p:nvSpPr>
        <p:spPr>
          <a:xfrm>
            <a:off x="4470705" y="1317614"/>
            <a:ext cx="3555782" cy="307777"/>
          </a:xfrm>
          <a:prstGeom prst="rect">
            <a:avLst/>
          </a:prstGeom>
          <a:noFill/>
        </p:spPr>
        <p:txBody>
          <a:bodyPr wrap="none" rtlCol="0">
            <a:spAutoFit/>
          </a:bodyPr>
          <a:lstStyle/>
          <a:p>
            <a:r>
              <a:rPr lang="en-US" dirty="0"/>
              <a:t>For every pixel (r, c) as candidate </a:t>
            </a:r>
            <a:r>
              <a:rPr lang="en-US" dirty="0" err="1"/>
              <a:t>keypoint</a:t>
            </a:r>
            <a:endParaRPr lang="en-US" dirty="0"/>
          </a:p>
        </p:txBody>
      </p:sp>
      <p:sp>
        <p:nvSpPr>
          <p:cNvPr id="17" name="TextBox 16"/>
          <p:cNvSpPr txBox="1"/>
          <p:nvPr/>
        </p:nvSpPr>
        <p:spPr>
          <a:xfrm>
            <a:off x="4809416" y="1847215"/>
            <a:ext cx="2485235" cy="307777"/>
          </a:xfrm>
          <a:prstGeom prst="rect">
            <a:avLst/>
          </a:prstGeom>
          <a:noFill/>
        </p:spPr>
        <p:txBody>
          <a:bodyPr wrap="square" rtlCol="0">
            <a:spAutoFit/>
          </a:bodyPr>
          <a:lstStyle/>
          <a:p>
            <a:r>
              <a:rPr lang="en-US" dirty="0"/>
              <a:t>For each offset (u, v)</a:t>
            </a:r>
          </a:p>
        </p:txBody>
      </p:sp>
      <p:sp>
        <p:nvSpPr>
          <p:cNvPr id="18" name="TextBox 17"/>
          <p:cNvSpPr txBox="1"/>
          <p:nvPr/>
        </p:nvSpPr>
        <p:spPr>
          <a:xfrm>
            <a:off x="5150658" y="2413369"/>
            <a:ext cx="2685909" cy="307777"/>
          </a:xfrm>
          <a:prstGeom prst="rect">
            <a:avLst/>
          </a:prstGeom>
          <a:noFill/>
        </p:spPr>
        <p:txBody>
          <a:bodyPr wrap="square" rtlCol="0">
            <a:spAutoFit/>
          </a:bodyPr>
          <a:lstStyle/>
          <a:p>
            <a:r>
              <a:rPr lang="en-US" dirty="0"/>
              <a:t>For each neighbor (x, y) of (r, c)</a:t>
            </a:r>
          </a:p>
        </p:txBody>
      </p:sp>
      <p:sp>
        <p:nvSpPr>
          <p:cNvPr id="20" name="TextBox 19"/>
          <p:cNvSpPr txBox="1"/>
          <p:nvPr/>
        </p:nvSpPr>
        <p:spPr>
          <a:xfrm>
            <a:off x="5161844" y="2130292"/>
            <a:ext cx="2493764" cy="307777"/>
          </a:xfrm>
          <a:prstGeom prst="rect">
            <a:avLst/>
          </a:prstGeom>
          <a:noFill/>
        </p:spPr>
        <p:txBody>
          <a:bodyPr wrap="square" rtlCol="0">
            <a:spAutoFit/>
          </a:bodyPr>
          <a:lstStyle/>
          <a:p>
            <a:r>
              <a:rPr lang="en-US" dirty="0"/>
              <a:t>Initialize </a:t>
            </a:r>
            <a:r>
              <a:rPr lang="en-US" i="1" dirty="0"/>
              <a:t>sum</a:t>
            </a:r>
            <a:r>
              <a:rPr lang="en-US" dirty="0"/>
              <a:t> to 0</a:t>
            </a:r>
          </a:p>
        </p:txBody>
      </p:sp>
      <p:sp>
        <p:nvSpPr>
          <p:cNvPr id="21" name="TextBox 20"/>
          <p:cNvSpPr txBox="1"/>
          <p:nvPr/>
        </p:nvSpPr>
        <p:spPr>
          <a:xfrm>
            <a:off x="5478623" y="2692521"/>
            <a:ext cx="3127966" cy="307777"/>
          </a:xfrm>
          <a:prstGeom prst="rect">
            <a:avLst/>
          </a:prstGeom>
          <a:noFill/>
        </p:spPr>
        <p:txBody>
          <a:bodyPr wrap="square" rtlCol="0">
            <a:spAutoFit/>
          </a:bodyPr>
          <a:lstStyle/>
          <a:p>
            <a:r>
              <a:rPr lang="en-US" i="1" dirty="0"/>
              <a:t>sum = sum </a:t>
            </a:r>
            <a:r>
              <a:rPr lang="en-US" dirty="0"/>
              <a:t>+</a:t>
            </a:r>
            <a:r>
              <a:rPr lang="en-US" i="1" dirty="0"/>
              <a:t> </a:t>
            </a:r>
            <a:r>
              <a:rPr lang="en-US" dirty="0"/>
              <a:t>[I(x, y) - I(</a:t>
            </a:r>
            <a:r>
              <a:rPr lang="en-US" dirty="0" err="1"/>
              <a:t>x+u</a:t>
            </a:r>
            <a:r>
              <a:rPr lang="en-US" dirty="0"/>
              <a:t>, </a:t>
            </a:r>
            <a:r>
              <a:rPr lang="en-US" dirty="0" err="1"/>
              <a:t>y+v</a:t>
            </a:r>
            <a:r>
              <a:rPr lang="en-US" dirty="0"/>
              <a:t>)]</a:t>
            </a:r>
            <a:r>
              <a:rPr lang="en-US" baseline="30000" dirty="0"/>
              <a:t>2</a:t>
            </a:r>
            <a:r>
              <a:rPr lang="en-US" dirty="0"/>
              <a:t> </a:t>
            </a:r>
            <a:endParaRPr lang="en-US" i="1" dirty="0"/>
          </a:p>
        </p:txBody>
      </p:sp>
      <p:sp>
        <p:nvSpPr>
          <p:cNvPr id="22" name="TextBox 21"/>
          <p:cNvSpPr txBox="1"/>
          <p:nvPr/>
        </p:nvSpPr>
        <p:spPr>
          <a:xfrm>
            <a:off x="5161844" y="2977751"/>
            <a:ext cx="2485235" cy="307777"/>
          </a:xfrm>
          <a:prstGeom prst="rect">
            <a:avLst/>
          </a:prstGeom>
          <a:noFill/>
        </p:spPr>
        <p:txBody>
          <a:bodyPr wrap="square" rtlCol="0">
            <a:spAutoFit/>
          </a:bodyPr>
          <a:lstStyle/>
          <a:p>
            <a:r>
              <a:rPr lang="en-US" dirty="0"/>
              <a:t>E(u, v) = </a:t>
            </a:r>
            <a:r>
              <a:rPr lang="en-US" i="1" dirty="0"/>
              <a:t>sum</a:t>
            </a:r>
          </a:p>
        </p:txBody>
      </p:sp>
      <p:sp>
        <p:nvSpPr>
          <p:cNvPr id="23" name="TextBox 22"/>
          <p:cNvSpPr txBox="1"/>
          <p:nvPr/>
        </p:nvSpPr>
        <p:spPr>
          <a:xfrm>
            <a:off x="4813042" y="1589816"/>
            <a:ext cx="4358886" cy="307777"/>
          </a:xfrm>
          <a:prstGeom prst="rect">
            <a:avLst/>
          </a:prstGeom>
          <a:noFill/>
        </p:spPr>
        <p:txBody>
          <a:bodyPr wrap="none" rtlCol="0">
            <a:spAutoFit/>
          </a:bodyPr>
          <a:lstStyle/>
          <a:p>
            <a:r>
              <a:rPr lang="en-US" dirty="0"/>
              <a:t>Initialize E = zeros(2*max_offset+1, 2*max_offset+1)</a:t>
            </a:r>
          </a:p>
        </p:txBody>
      </p:sp>
      <p:sp>
        <p:nvSpPr>
          <p:cNvPr id="24" name="TextBox 23"/>
          <p:cNvSpPr txBox="1"/>
          <p:nvPr/>
        </p:nvSpPr>
        <p:spPr>
          <a:xfrm>
            <a:off x="4813042" y="3254750"/>
            <a:ext cx="1071127" cy="307777"/>
          </a:xfrm>
          <a:prstGeom prst="rect">
            <a:avLst/>
          </a:prstGeom>
          <a:noFill/>
        </p:spPr>
        <p:txBody>
          <a:bodyPr wrap="none" rtlCol="0">
            <a:spAutoFit/>
          </a:bodyPr>
          <a:lstStyle/>
          <a:p>
            <a:r>
              <a:rPr lang="en-US" dirty="0"/>
              <a:t>Plot E(u, v)</a:t>
            </a:r>
          </a:p>
        </p:txBody>
      </p:sp>
      <p:sp>
        <p:nvSpPr>
          <p:cNvPr id="4" name="TextBox 3">
            <a:extLst>
              <a:ext uri="{FF2B5EF4-FFF2-40B4-BE49-F238E27FC236}">
                <a16:creationId xmlns:a16="http://schemas.microsoft.com/office/drawing/2014/main" id="{57937D11-8FCC-4783-9BC7-EA494FE5CA59}"/>
              </a:ext>
            </a:extLst>
          </p:cNvPr>
          <p:cNvSpPr txBox="1"/>
          <p:nvPr/>
        </p:nvSpPr>
        <p:spPr>
          <a:xfrm>
            <a:off x="1996587" y="2762360"/>
            <a:ext cx="460382" cy="253916"/>
          </a:xfrm>
          <a:prstGeom prst="rect">
            <a:avLst/>
          </a:prstGeom>
          <a:solidFill>
            <a:schemeClr val="bg1"/>
          </a:solidFill>
        </p:spPr>
        <p:txBody>
          <a:bodyPr wrap="none" rtlCol="0">
            <a:spAutoFit/>
          </a:bodyPr>
          <a:lstStyle/>
          <a:p>
            <a:r>
              <a:rPr lang="en-US" sz="1050" dirty="0">
                <a:solidFill>
                  <a:srgbClr val="FF0000"/>
                </a:solidFill>
              </a:rPr>
              <a:t>(r, c)</a:t>
            </a:r>
          </a:p>
        </p:txBody>
      </p:sp>
      <p:sp>
        <p:nvSpPr>
          <p:cNvPr id="9" name="TextBox 8">
            <a:extLst>
              <a:ext uri="{FF2B5EF4-FFF2-40B4-BE49-F238E27FC236}">
                <a16:creationId xmlns:a16="http://schemas.microsoft.com/office/drawing/2014/main" id="{4124415F-9A14-487F-AD34-1E23D42062EB}"/>
              </a:ext>
            </a:extLst>
          </p:cNvPr>
          <p:cNvSpPr txBox="1"/>
          <p:nvPr/>
        </p:nvSpPr>
        <p:spPr>
          <a:xfrm>
            <a:off x="797405" y="4502122"/>
            <a:ext cx="1186543" cy="253916"/>
          </a:xfrm>
          <a:prstGeom prst="rect">
            <a:avLst/>
          </a:prstGeom>
          <a:noFill/>
        </p:spPr>
        <p:txBody>
          <a:bodyPr wrap="none" rtlCol="0">
            <a:spAutoFit/>
          </a:bodyPr>
          <a:lstStyle/>
          <a:p>
            <a:r>
              <a:rPr lang="en-US" sz="1050" dirty="0"/>
              <a:t>Here u = 1, v = 0</a:t>
            </a:r>
          </a:p>
        </p:txBody>
      </p:sp>
      <p:sp>
        <p:nvSpPr>
          <p:cNvPr id="19" name="TextBox 18">
            <a:extLst>
              <a:ext uri="{FF2B5EF4-FFF2-40B4-BE49-F238E27FC236}">
                <a16:creationId xmlns:a16="http://schemas.microsoft.com/office/drawing/2014/main" id="{97002B4F-6EE9-45F4-86E9-ED9741DA3D37}"/>
              </a:ext>
            </a:extLst>
          </p:cNvPr>
          <p:cNvSpPr txBox="1"/>
          <p:nvPr/>
        </p:nvSpPr>
        <p:spPr>
          <a:xfrm>
            <a:off x="5915908" y="3916999"/>
            <a:ext cx="2153154" cy="307777"/>
          </a:xfrm>
          <a:prstGeom prst="rect">
            <a:avLst/>
          </a:prstGeom>
          <a:noFill/>
        </p:spPr>
        <p:txBody>
          <a:bodyPr wrap="none" rtlCol="0">
            <a:spAutoFit/>
          </a:bodyPr>
          <a:lstStyle/>
          <a:p>
            <a:r>
              <a:rPr lang="en-US" dirty="0">
                <a:solidFill>
                  <a:schemeClr val="bg2"/>
                </a:solidFill>
                <a:latin typeface="+mj-lt"/>
                <a:cs typeface="Courier New" panose="02070309020205020404" pitchFamily="49" charset="0"/>
              </a:rPr>
              <a:t>[</a:t>
            </a:r>
            <a:r>
              <a:rPr lang="en-US" dirty="0" err="1">
                <a:solidFill>
                  <a:schemeClr val="bg2"/>
                </a:solidFill>
                <a:latin typeface="+mj-lt"/>
                <a:cs typeface="Courier New" panose="02070309020205020404" pitchFamily="49" charset="0"/>
              </a:rPr>
              <a:t>Github</a:t>
            </a:r>
            <a:r>
              <a:rPr lang="en-US" dirty="0">
                <a:solidFill>
                  <a:schemeClr val="bg2"/>
                </a:solidFill>
                <a:latin typeface="+mj-lt"/>
                <a:cs typeface="Courier New" panose="02070309020205020404" pitchFamily="49" charset="0"/>
              </a:rPr>
              <a:t> repo] – Module 3</a:t>
            </a:r>
          </a:p>
        </p:txBody>
      </p:sp>
      <p:sp>
        <p:nvSpPr>
          <p:cNvPr id="25" name="Slide Number Placeholder 5">
            <a:extLst>
              <a:ext uri="{FF2B5EF4-FFF2-40B4-BE49-F238E27FC236}">
                <a16:creationId xmlns:a16="http://schemas.microsoft.com/office/drawing/2014/main" id="{A3D74281-2214-61CE-79F1-6DE3C2F94B55}"/>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25</a:t>
            </a:fld>
            <a:endParaRPr lang="en-US" dirty="0"/>
          </a:p>
        </p:txBody>
      </p:sp>
      <p:sp>
        <p:nvSpPr>
          <p:cNvPr id="3" name="TextBox 2">
            <a:extLst>
              <a:ext uri="{FF2B5EF4-FFF2-40B4-BE49-F238E27FC236}">
                <a16:creationId xmlns:a16="http://schemas.microsoft.com/office/drawing/2014/main" id="{18A9028F-38FF-8DC7-40B0-9F0FA89F21B1}"/>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31148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spcFirstLastPara="1" wrap="square" lIns="91425" tIns="45700" rIns="99060" bIns="45700" anchor="ctr" anchorCtr="0">
            <a:normAutofit/>
          </a:bodyPr>
          <a:lstStyle/>
          <a:p>
            <a:r>
              <a:rPr lang="en-US" dirty="0"/>
              <a:t>Harris Detector: Mathematics</a:t>
            </a:r>
          </a:p>
        </p:txBody>
      </p:sp>
      <p:grpSp>
        <p:nvGrpSpPr>
          <p:cNvPr id="2" name="Group 4"/>
          <p:cNvGrpSpPr>
            <a:grpSpLocks/>
          </p:cNvGrpSpPr>
          <p:nvPr/>
        </p:nvGrpSpPr>
        <p:grpSpPr bwMode="auto">
          <a:xfrm>
            <a:off x="3028950" y="2019300"/>
            <a:ext cx="2814638" cy="858441"/>
            <a:chOff x="0" y="0"/>
            <a:chExt cx="2364" cy="721"/>
          </a:xfrm>
        </p:grpSpPr>
        <p:sp>
          <p:nvSpPr>
            <p:cNvPr id="41986" name="Rectangle 2"/>
            <p:cNvSpPr>
              <a:spLocks/>
            </p:cNvSpPr>
            <p:nvPr/>
          </p:nvSpPr>
          <p:spPr bwMode="auto">
            <a:xfrm>
              <a:off x="0" y="0"/>
              <a:ext cx="2364" cy="721"/>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endParaRPr>
            </a:p>
          </p:txBody>
        </p:sp>
        <p:pic>
          <p:nvPicPr>
            <p:cNvPr id="41987"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364" cy="72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sp>
        <p:nvSpPr>
          <p:cNvPr id="41989" name="Rectangle 5"/>
          <p:cNvSpPr>
            <a:spLocks/>
          </p:cNvSpPr>
          <p:nvPr/>
        </p:nvSpPr>
        <p:spPr bwMode="auto">
          <a:xfrm>
            <a:off x="457200" y="1279068"/>
            <a:ext cx="8229600" cy="9334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30479" bIns="0"/>
          <a:lstStyle/>
          <a:p>
            <a:pPr marL="29766" defTabSz="685800">
              <a:spcBef>
                <a:spcPts val="1013"/>
              </a:spcBef>
              <a:buClrTx/>
              <a:defRPr/>
            </a:pPr>
            <a:r>
              <a:rPr lang="en-US" sz="1800" dirty="0">
                <a:solidFill>
                  <a:prstClr val="black"/>
                </a:solidFill>
                <a:ea typeface="ＭＳ Ｐゴシック" charset="0"/>
                <a:cs typeface="Times New Roman" charset="0"/>
              </a:rPr>
              <a:t>We can approximate the autocorrelation surface between a patch and itself, shifted by [</a:t>
            </a:r>
            <a:r>
              <a:rPr lang="en-US" sz="1800" dirty="0" err="1">
                <a:solidFill>
                  <a:prstClr val="black"/>
                </a:solidFill>
                <a:ea typeface="ＭＳ Ｐゴシック" charset="0"/>
                <a:cs typeface="Times New Roman Italic" charset="0"/>
                <a:sym typeface="Times New Roman Italic" charset="0"/>
              </a:rPr>
              <a:t>u,v</a:t>
            </a:r>
            <a:r>
              <a:rPr lang="en-US" sz="1800" dirty="0">
                <a:solidFill>
                  <a:prstClr val="black"/>
                </a:solidFill>
                <a:ea typeface="ＭＳ Ｐゴシック" charset="0"/>
                <a:cs typeface="Times New Roman" charset="0"/>
              </a:rPr>
              <a:t>], as:</a:t>
            </a:r>
          </a:p>
        </p:txBody>
      </p:sp>
      <p:sp>
        <p:nvSpPr>
          <p:cNvPr id="41993" name="Rectangle 9"/>
          <p:cNvSpPr>
            <a:spLocks/>
          </p:cNvSpPr>
          <p:nvPr/>
        </p:nvSpPr>
        <p:spPr bwMode="auto">
          <a:xfrm>
            <a:off x="457200" y="3143250"/>
            <a:ext cx="7439025" cy="3429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30479" bIns="0"/>
          <a:lstStyle/>
          <a:p>
            <a:pPr marL="29766" defTabSz="685800">
              <a:spcBef>
                <a:spcPts val="1013"/>
              </a:spcBef>
              <a:buClrTx/>
              <a:defRPr/>
            </a:pPr>
            <a:r>
              <a:rPr lang="en-US" sz="1800" dirty="0">
                <a:solidFill>
                  <a:prstClr val="black"/>
                </a:solidFill>
                <a:ea typeface="ＭＳ Ｐゴシック" charset="0"/>
                <a:cs typeface="Times New Roman" charset="0"/>
              </a:rPr>
              <a:t>where </a:t>
            </a:r>
            <a:r>
              <a:rPr lang="en-US" sz="1800" dirty="0">
                <a:solidFill>
                  <a:prstClr val="black"/>
                </a:solidFill>
                <a:latin typeface="Times New Roman Italic" charset="0"/>
                <a:ea typeface="ＭＳ Ｐゴシック" charset="0"/>
                <a:cs typeface="Times New Roman Italic" charset="0"/>
                <a:sym typeface="Times New Roman Italic" charset="0"/>
              </a:rPr>
              <a:t>M</a:t>
            </a:r>
            <a:r>
              <a:rPr lang="en-US" sz="1800" dirty="0">
                <a:solidFill>
                  <a:prstClr val="black"/>
                </a:solidFill>
                <a:ea typeface="ＭＳ Ｐゴシック" charset="0"/>
                <a:cs typeface="Times New Roman" charset="0"/>
              </a:rPr>
              <a:t> is a 2</a:t>
            </a:r>
            <a:r>
              <a:rPr lang="en-US" sz="1800" dirty="0">
                <a:solidFill>
                  <a:prstClr val="black"/>
                </a:solidFill>
                <a:latin typeface="Symbol" charset="0"/>
                <a:ea typeface="ＭＳ Ｐゴシック" charset="0"/>
                <a:cs typeface="Symbol" charset="0"/>
                <a:sym typeface="Symbol" charset="0"/>
              </a:rPr>
              <a:t>×</a:t>
            </a:r>
            <a:r>
              <a:rPr lang="en-US" sz="1800" dirty="0">
                <a:solidFill>
                  <a:prstClr val="black"/>
                </a:solidFill>
                <a:ea typeface="ＭＳ Ｐゴシック" charset="0"/>
                <a:cs typeface="Times New Roman" charset="0"/>
              </a:rPr>
              <a:t>2 matrix computed from image derivatives:</a:t>
            </a:r>
          </a:p>
        </p:txBody>
      </p:sp>
      <p:sp>
        <p:nvSpPr>
          <p:cNvPr id="12" name="TextBox 11"/>
          <p:cNvSpPr txBox="1"/>
          <p:nvPr/>
        </p:nvSpPr>
        <p:spPr>
          <a:xfrm>
            <a:off x="1143000" y="4950767"/>
            <a:ext cx="1871025" cy="213585"/>
          </a:xfrm>
          <a:prstGeom prst="rect">
            <a:avLst/>
          </a:prstGeom>
          <a:noFill/>
        </p:spPr>
        <p:txBody>
          <a:bodyPr wrap="none" rtlCol="0">
            <a:spAutoFit/>
          </a:bodyPr>
          <a:lstStyle/>
          <a:p>
            <a:pPr defTabSz="685800">
              <a:buClrTx/>
              <a:defRPr/>
            </a:pPr>
            <a:r>
              <a:rPr lang="en-US" sz="788" dirty="0"/>
              <a:t>Adapted from D. </a:t>
            </a:r>
            <a:r>
              <a:rPr lang="en-US" sz="788" dirty="0" err="1"/>
              <a:t>Frolova</a:t>
            </a:r>
            <a:r>
              <a:rPr lang="en-US" sz="788" dirty="0"/>
              <a:t>, D. </a:t>
            </a:r>
            <a:r>
              <a:rPr lang="en-US" sz="788" dirty="0" err="1"/>
              <a:t>Simakov</a:t>
            </a:r>
            <a:endParaRPr lang="en-US" sz="788" dirty="0">
              <a:solidFill>
                <a:prstClr val="black"/>
              </a:solidFill>
            </a:endParaRPr>
          </a:p>
        </p:txBody>
      </p:sp>
      <p:grpSp>
        <p:nvGrpSpPr>
          <p:cNvPr id="21" name="Group 20">
            <a:extLst>
              <a:ext uri="{FF2B5EF4-FFF2-40B4-BE49-F238E27FC236}">
                <a16:creationId xmlns:a16="http://schemas.microsoft.com/office/drawing/2014/main" id="{6DE97B4C-2E2F-4007-B085-4B4FCA2DB0A1}"/>
              </a:ext>
            </a:extLst>
          </p:cNvPr>
          <p:cNvGrpSpPr/>
          <p:nvPr/>
        </p:nvGrpSpPr>
        <p:grpSpPr>
          <a:xfrm>
            <a:off x="3215414" y="3600450"/>
            <a:ext cx="2805261" cy="952500"/>
            <a:chOff x="2763218" y="4800600"/>
            <a:chExt cx="3740348" cy="1270000"/>
          </a:xfrm>
        </p:grpSpPr>
        <p:sp>
          <p:nvSpPr>
            <p:cNvPr id="41990" name="Rectangle 6"/>
            <p:cNvSpPr>
              <a:spLocks/>
            </p:cNvSpPr>
            <p:nvPr/>
          </p:nvSpPr>
          <p:spPr bwMode="auto">
            <a:xfrm>
              <a:off x="2763978" y="4800600"/>
              <a:ext cx="3739588" cy="127000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endParaRPr>
            </a:p>
          </p:txBody>
        </p:sp>
        <p:pic>
          <p:nvPicPr>
            <p:cNvPr id="41991" name="Picture 7"/>
            <p:cNvPicPr>
              <a:picLocks noChangeArrowheads="1"/>
            </p:cNvPicPr>
            <p:nvPr/>
          </p:nvPicPr>
          <p:blipFill rotWithShape="1">
            <a:blip r:embed="rId3" cstate="print">
              <a:extLst>
                <a:ext uri="{28A0092B-C50C-407E-A947-70E740481C1C}">
                  <a14:useLocalDpi xmlns:a14="http://schemas.microsoft.com/office/drawing/2010/main" val="0"/>
                </a:ext>
              </a:extLst>
            </a:blip>
            <a:srcRect l="53481" r="6051"/>
            <a:stretch/>
          </p:blipFill>
          <p:spPr bwMode="auto">
            <a:xfrm>
              <a:off x="4041916" y="4800600"/>
              <a:ext cx="1789113" cy="1270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 name="Rectangle 3"/>
            <p:cNvSpPr/>
            <p:nvPr/>
          </p:nvSpPr>
          <p:spPr>
            <a:xfrm>
              <a:off x="4520885"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14" name="Rectangle 13"/>
            <p:cNvSpPr/>
            <p:nvPr/>
          </p:nvSpPr>
          <p:spPr>
            <a:xfrm>
              <a:off x="5362714"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15" name="Rectangle 14"/>
            <p:cNvSpPr/>
            <p:nvPr/>
          </p:nvSpPr>
          <p:spPr>
            <a:xfrm>
              <a:off x="5643021"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sp>
          <p:nvSpPr>
            <p:cNvPr id="16" name="Rectangle 15"/>
            <p:cNvSpPr/>
            <p:nvPr/>
          </p:nvSpPr>
          <p:spPr>
            <a:xfrm>
              <a:off x="4378466"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17" name="Rectangle 16"/>
            <p:cNvSpPr/>
            <p:nvPr/>
          </p:nvSpPr>
          <p:spPr>
            <a:xfrm>
              <a:off x="4658773"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sp>
          <p:nvSpPr>
            <p:cNvPr id="18" name="Rectangle 17"/>
            <p:cNvSpPr/>
            <p:nvPr/>
          </p:nvSpPr>
          <p:spPr>
            <a:xfrm>
              <a:off x="5541420"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pic>
          <p:nvPicPr>
            <p:cNvPr id="20" name="Picture 7">
              <a:extLst>
                <a:ext uri="{FF2B5EF4-FFF2-40B4-BE49-F238E27FC236}">
                  <a16:creationId xmlns:a16="http://schemas.microsoft.com/office/drawing/2014/main" id="{0CB2A74B-B46D-4EE9-838E-CF6D8FB3F6C1}"/>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r="70789"/>
            <a:stretch/>
          </p:blipFill>
          <p:spPr bwMode="auto">
            <a:xfrm>
              <a:off x="2763218" y="4800600"/>
              <a:ext cx="1291949" cy="1270000"/>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7" name="TextBox 6">
              <a:extLst>
                <a:ext uri="{FF2B5EF4-FFF2-40B4-BE49-F238E27FC236}">
                  <a16:creationId xmlns:a16="http://schemas.microsoft.com/office/drawing/2014/main" id="{F6379EA7-7539-4ACF-90ED-5226F5CB04EB}"/>
                </a:ext>
              </a:extLst>
            </p:cNvPr>
            <p:cNvSpPr txBox="1"/>
            <p:nvPr/>
          </p:nvSpPr>
          <p:spPr>
            <a:xfrm>
              <a:off x="4660041" y="4995008"/>
              <a:ext cx="703612" cy="369332"/>
            </a:xfrm>
            <a:prstGeom prst="rect">
              <a:avLst/>
            </a:prstGeom>
            <a:noFill/>
          </p:spPr>
          <p:txBody>
            <a:bodyPr wrap="none" rtlCol="0">
              <a:spAutoFit/>
            </a:bodyPr>
            <a:lstStyle/>
            <a:p>
              <a:r>
                <a:rPr lang="en-US" sz="1200" dirty="0">
                  <a:sym typeface="Wingdings" panose="05000000000000000000" pitchFamily="2" charset="2"/>
                </a:rPr>
                <a:t>(x, y)</a:t>
              </a:r>
              <a:endParaRPr lang="en-US" sz="1200" dirty="0"/>
            </a:p>
          </p:txBody>
        </p:sp>
        <p:pic>
          <p:nvPicPr>
            <p:cNvPr id="8" name="Picture 7">
              <a:extLst>
                <a:ext uri="{FF2B5EF4-FFF2-40B4-BE49-F238E27FC236}">
                  <a16:creationId xmlns:a16="http://schemas.microsoft.com/office/drawing/2014/main" id="{8E8A3CF5-44C9-4FD8-938C-B29B97937327}"/>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94614"/>
            <a:stretch/>
          </p:blipFill>
          <p:spPr bwMode="auto">
            <a:xfrm>
              <a:off x="6265375" y="4800600"/>
              <a:ext cx="238191" cy="1270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9" name="TextBox 8">
              <a:extLst>
                <a:ext uri="{FF2B5EF4-FFF2-40B4-BE49-F238E27FC236}">
                  <a16:creationId xmlns:a16="http://schemas.microsoft.com/office/drawing/2014/main" id="{4979AD59-AB9D-4751-A5F8-0C93DDA9F764}"/>
                </a:ext>
              </a:extLst>
            </p:cNvPr>
            <p:cNvSpPr txBox="1"/>
            <p:nvPr/>
          </p:nvSpPr>
          <p:spPr>
            <a:xfrm>
              <a:off x="4660041" y="5521289"/>
              <a:ext cx="703612" cy="369332"/>
            </a:xfrm>
            <a:prstGeom prst="rect">
              <a:avLst/>
            </a:prstGeom>
            <a:noFill/>
          </p:spPr>
          <p:txBody>
            <a:bodyPr wrap="none" rtlCol="0">
              <a:spAutoFit/>
            </a:bodyPr>
            <a:lstStyle/>
            <a:p>
              <a:r>
                <a:rPr lang="en-US" sz="1200" dirty="0">
                  <a:sym typeface="Wingdings" panose="05000000000000000000" pitchFamily="2" charset="2"/>
                </a:rPr>
                <a:t>(x, y)</a:t>
              </a:r>
              <a:endParaRPr lang="en-US" sz="1200" dirty="0"/>
            </a:p>
          </p:txBody>
        </p:sp>
        <p:sp>
          <p:nvSpPr>
            <p:cNvPr id="13" name="TextBox 12">
              <a:extLst>
                <a:ext uri="{FF2B5EF4-FFF2-40B4-BE49-F238E27FC236}">
                  <a16:creationId xmlns:a16="http://schemas.microsoft.com/office/drawing/2014/main" id="{1997FEB0-8028-417B-8BD9-6906507FA7BE}"/>
                </a:ext>
              </a:extLst>
            </p:cNvPr>
            <p:cNvSpPr txBox="1"/>
            <p:nvPr/>
          </p:nvSpPr>
          <p:spPr>
            <a:xfrm>
              <a:off x="5734578" y="4997659"/>
              <a:ext cx="703612" cy="369332"/>
            </a:xfrm>
            <a:prstGeom prst="rect">
              <a:avLst/>
            </a:prstGeom>
            <a:noFill/>
          </p:spPr>
          <p:txBody>
            <a:bodyPr wrap="none" rtlCol="0">
              <a:spAutoFit/>
            </a:bodyPr>
            <a:lstStyle/>
            <a:p>
              <a:r>
                <a:rPr lang="en-US" sz="1200" dirty="0">
                  <a:sym typeface="Wingdings" panose="05000000000000000000" pitchFamily="2" charset="2"/>
                </a:rPr>
                <a:t>(x, y)</a:t>
              </a:r>
              <a:endParaRPr lang="en-US" sz="1200" dirty="0"/>
            </a:p>
          </p:txBody>
        </p:sp>
        <p:sp>
          <p:nvSpPr>
            <p:cNvPr id="19" name="TextBox 18">
              <a:extLst>
                <a:ext uri="{FF2B5EF4-FFF2-40B4-BE49-F238E27FC236}">
                  <a16:creationId xmlns:a16="http://schemas.microsoft.com/office/drawing/2014/main" id="{BD623E80-0E4F-4F31-B0FC-3DFAA7018102}"/>
                </a:ext>
              </a:extLst>
            </p:cNvPr>
            <p:cNvSpPr txBox="1"/>
            <p:nvPr/>
          </p:nvSpPr>
          <p:spPr>
            <a:xfrm>
              <a:off x="5734578" y="5523940"/>
              <a:ext cx="703612" cy="369332"/>
            </a:xfrm>
            <a:prstGeom prst="rect">
              <a:avLst/>
            </a:prstGeom>
            <a:noFill/>
          </p:spPr>
          <p:txBody>
            <a:bodyPr wrap="none" rtlCol="0">
              <a:spAutoFit/>
            </a:bodyPr>
            <a:lstStyle/>
            <a:p>
              <a:r>
                <a:rPr lang="en-US" sz="1200" dirty="0">
                  <a:sym typeface="Wingdings" panose="05000000000000000000" pitchFamily="2" charset="2"/>
                </a:rPr>
                <a:t>(x, y)</a:t>
              </a:r>
              <a:endParaRPr lang="en-US" sz="1200" dirty="0"/>
            </a:p>
          </p:txBody>
        </p:sp>
      </p:grpSp>
      <p:sp>
        <p:nvSpPr>
          <p:cNvPr id="5" name="Slide Number Placeholder 5">
            <a:extLst>
              <a:ext uri="{FF2B5EF4-FFF2-40B4-BE49-F238E27FC236}">
                <a16:creationId xmlns:a16="http://schemas.microsoft.com/office/drawing/2014/main" id="{BA7AC9C9-4F85-DC2A-2171-20D59B80BCD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26</a:t>
            </a:fld>
            <a:endParaRPr lang="en-US" dirty="0"/>
          </a:p>
        </p:txBody>
      </p:sp>
    </p:spTree>
    <p:extLst>
      <p:ext uri="{BB962C8B-B14F-4D97-AF65-F5344CB8AC3E}">
        <p14:creationId xmlns:p14="http://schemas.microsoft.com/office/powerpoint/2010/main" val="36214844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ct 42"/>
          <p:cNvGraphicFramePr>
            <a:graphicFrameLocks noChangeAspect="1"/>
          </p:cNvGraphicFramePr>
          <p:nvPr/>
        </p:nvGraphicFramePr>
        <p:xfrm>
          <a:off x="3158750" y="3714750"/>
          <a:ext cx="1071563" cy="738188"/>
        </p:xfrm>
        <a:graphic>
          <a:graphicData uri="http://schemas.openxmlformats.org/presentationml/2006/ole">
            <mc:AlternateContent xmlns:mc="http://schemas.openxmlformats.org/markup-compatibility/2006">
              <mc:Choice xmlns:v="urn:schemas-microsoft-com:vml" Requires="v">
                <p:oleObj name="Equation" r:id="rId3" imgW="571252" imgH="393529" progId="Equation.3">
                  <p:embed/>
                </p:oleObj>
              </mc:Choice>
              <mc:Fallback>
                <p:oleObj name="Equation" r:id="rId3" imgW="571252" imgH="393529" progId="Equation.3">
                  <p:embed/>
                  <p:pic>
                    <p:nvPicPr>
                      <p:cNvPr id="43"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8750" y="3714750"/>
                        <a:ext cx="1071563"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10" descr="hessian1"/>
          <p:cNvPicPr>
            <a:picLocks noChangeAspect="1" noChangeArrowheads="1"/>
          </p:cNvPicPr>
          <p:nvPr/>
        </p:nvPicPr>
        <p:blipFill>
          <a:blip r:embed="rId5" cstate="print"/>
          <a:srcRect/>
          <a:stretch>
            <a:fillRect/>
          </a:stretch>
        </p:blipFill>
        <p:spPr bwMode="auto">
          <a:xfrm>
            <a:off x="1532357" y="2686050"/>
            <a:ext cx="1241822" cy="988219"/>
          </a:xfrm>
          <a:prstGeom prst="rect">
            <a:avLst/>
          </a:prstGeom>
          <a:noFill/>
          <a:ln w="9525">
            <a:noFill/>
            <a:miter lim="800000"/>
            <a:headEnd/>
            <a:tailEnd/>
          </a:ln>
        </p:spPr>
      </p:pic>
      <p:pic>
        <p:nvPicPr>
          <p:cNvPr id="10" name="Picture 17" descr="hessian"/>
          <p:cNvPicPr>
            <a:picLocks noChangeAspect="1" noChangeArrowheads="1"/>
          </p:cNvPicPr>
          <p:nvPr/>
        </p:nvPicPr>
        <p:blipFill>
          <a:blip r:embed="rId6" cstate="print"/>
          <a:srcRect l="7629" t="9563" r="47212" b="45161"/>
          <a:stretch>
            <a:fillRect/>
          </a:stretch>
        </p:blipFill>
        <p:spPr bwMode="auto">
          <a:xfrm>
            <a:off x="3098029" y="2702719"/>
            <a:ext cx="1214438" cy="971550"/>
          </a:xfrm>
          <a:prstGeom prst="rect">
            <a:avLst/>
          </a:prstGeom>
          <a:noFill/>
          <a:ln w="9525">
            <a:noFill/>
            <a:miter lim="800000"/>
            <a:headEnd/>
            <a:tailEnd/>
          </a:ln>
        </p:spPr>
      </p:pic>
      <p:pic>
        <p:nvPicPr>
          <p:cNvPr id="11" name="Picture 18" descr="hessian"/>
          <p:cNvPicPr>
            <a:picLocks noChangeAspect="1" noChangeArrowheads="1"/>
          </p:cNvPicPr>
          <p:nvPr/>
        </p:nvPicPr>
        <p:blipFill>
          <a:blip r:embed="rId6" cstate="print"/>
          <a:srcRect l="6955" t="54877" r="45802"/>
          <a:stretch>
            <a:fillRect/>
          </a:stretch>
        </p:blipFill>
        <p:spPr bwMode="auto">
          <a:xfrm>
            <a:off x="6215085" y="2702719"/>
            <a:ext cx="1275159" cy="971550"/>
          </a:xfrm>
          <a:prstGeom prst="rect">
            <a:avLst/>
          </a:prstGeom>
          <a:noFill/>
          <a:ln w="9525">
            <a:noFill/>
            <a:miter lim="800000"/>
            <a:headEnd/>
            <a:tailEnd/>
          </a:ln>
        </p:spPr>
      </p:pic>
      <p:pic>
        <p:nvPicPr>
          <p:cNvPr id="12" name="Picture 19" descr="hessian"/>
          <p:cNvPicPr>
            <a:picLocks noChangeAspect="1" noChangeArrowheads="1"/>
          </p:cNvPicPr>
          <p:nvPr/>
        </p:nvPicPr>
        <p:blipFill>
          <a:blip r:embed="rId6" cstate="print"/>
          <a:srcRect l="53523" t="54877"/>
          <a:stretch>
            <a:fillRect/>
          </a:stretch>
        </p:blipFill>
        <p:spPr bwMode="auto">
          <a:xfrm>
            <a:off x="4644651" y="2702719"/>
            <a:ext cx="1254919" cy="971550"/>
          </a:xfrm>
          <a:prstGeom prst="rect">
            <a:avLst/>
          </a:prstGeom>
          <a:noFill/>
          <a:ln w="9525">
            <a:noFill/>
            <a:miter lim="800000"/>
            <a:headEnd/>
            <a:tailEnd/>
          </a:ln>
        </p:spPr>
      </p:pic>
      <p:graphicFrame>
        <p:nvGraphicFramePr>
          <p:cNvPr id="1411078" name="Object 6"/>
          <p:cNvGraphicFramePr>
            <a:graphicFrameLocks noChangeAspect="1"/>
          </p:cNvGraphicFramePr>
          <p:nvPr/>
        </p:nvGraphicFramePr>
        <p:xfrm>
          <a:off x="4701800" y="3714750"/>
          <a:ext cx="1095375" cy="785813"/>
        </p:xfrm>
        <a:graphic>
          <a:graphicData uri="http://schemas.openxmlformats.org/presentationml/2006/ole">
            <mc:AlternateContent xmlns:mc="http://schemas.openxmlformats.org/markup-compatibility/2006">
              <mc:Choice xmlns:v="urn:schemas-microsoft-com:vml" Requires="v">
                <p:oleObj name="Equation" r:id="rId7" imgW="583947" imgH="418918" progId="Equation.3">
                  <p:embed/>
                </p:oleObj>
              </mc:Choice>
              <mc:Fallback>
                <p:oleObj name="Equation" r:id="rId7" imgW="583947" imgH="418918" progId="Equation.3">
                  <p:embed/>
                  <p:pic>
                    <p:nvPicPr>
                      <p:cNvPr id="1411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1800" y="3714750"/>
                        <a:ext cx="1095375" cy="785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1079" name="Object 7"/>
          <p:cNvGraphicFramePr>
            <a:graphicFrameLocks noChangeAspect="1"/>
          </p:cNvGraphicFramePr>
          <p:nvPr/>
        </p:nvGraphicFramePr>
        <p:xfrm>
          <a:off x="6016250" y="3714750"/>
          <a:ext cx="1666875" cy="785813"/>
        </p:xfrm>
        <a:graphic>
          <a:graphicData uri="http://schemas.openxmlformats.org/presentationml/2006/ole">
            <mc:AlternateContent xmlns:mc="http://schemas.openxmlformats.org/markup-compatibility/2006">
              <mc:Choice xmlns:v="urn:schemas-microsoft-com:vml" Requires="v">
                <p:oleObj name="Equation" r:id="rId9" imgW="889000" imgH="419100" progId="Equation.3">
                  <p:embed/>
                </p:oleObj>
              </mc:Choice>
              <mc:Fallback>
                <p:oleObj name="Equation" r:id="rId9" imgW="889000" imgH="419100" progId="Equation.3">
                  <p:embed/>
                  <p:pic>
                    <p:nvPicPr>
                      <p:cNvPr id="1411079"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6250" y="3714750"/>
                        <a:ext cx="1666875" cy="785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1614447" y="3907648"/>
            <a:ext cx="1122775" cy="300082"/>
          </a:xfrm>
          <a:prstGeom prst="rect">
            <a:avLst/>
          </a:prstGeom>
          <a:noFill/>
        </p:spPr>
        <p:txBody>
          <a:bodyPr wrap="square" rtlCol="0">
            <a:spAutoFit/>
          </a:bodyPr>
          <a:lstStyle/>
          <a:p>
            <a:pPr defTabSz="685800" eaLnBrk="0" fontAlgn="base" hangingPunct="0">
              <a:spcBef>
                <a:spcPct val="0"/>
              </a:spcBef>
              <a:spcAft>
                <a:spcPct val="0"/>
              </a:spcAft>
              <a:buClrTx/>
              <a:defRPr/>
            </a:pPr>
            <a:r>
              <a:rPr lang="en-US" sz="1350" dirty="0"/>
              <a:t>Notation:</a:t>
            </a:r>
          </a:p>
        </p:txBody>
      </p:sp>
      <p:sp>
        <p:nvSpPr>
          <p:cNvPr id="18" name="TextBox 17"/>
          <p:cNvSpPr txBox="1"/>
          <p:nvPr/>
        </p:nvSpPr>
        <p:spPr>
          <a:xfrm>
            <a:off x="1143000" y="4950767"/>
            <a:ext cx="1369286" cy="213585"/>
          </a:xfrm>
          <a:prstGeom prst="rect">
            <a:avLst/>
          </a:prstGeom>
          <a:noFill/>
        </p:spPr>
        <p:txBody>
          <a:bodyPr wrap="none" rtlCol="0">
            <a:spAutoFit/>
          </a:bodyPr>
          <a:lstStyle/>
          <a:p>
            <a:pPr defTabSz="685800">
              <a:buClrTx/>
              <a:defRPr/>
            </a:pPr>
            <a:r>
              <a:rPr lang="en-US" sz="788" dirty="0"/>
              <a:t>Adapted from K. </a:t>
            </a:r>
            <a:r>
              <a:rPr lang="en-US" sz="788" dirty="0" err="1"/>
              <a:t>Grauman</a:t>
            </a:r>
            <a:endParaRPr lang="en-US" sz="788" dirty="0">
              <a:solidFill>
                <a:prstClr val="black"/>
              </a:solidFill>
            </a:endParaRPr>
          </a:p>
        </p:txBody>
      </p:sp>
      <p:sp>
        <p:nvSpPr>
          <p:cNvPr id="33" name="Rectangle 32"/>
          <p:cNvSpPr/>
          <p:nvPr/>
        </p:nvSpPr>
        <p:spPr>
          <a:xfrm>
            <a:off x="3290574" y="4113519"/>
            <a:ext cx="141515"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34" name="Rectangle 33"/>
          <p:cNvSpPr/>
          <p:nvPr/>
        </p:nvSpPr>
        <p:spPr>
          <a:xfrm>
            <a:off x="4864766" y="4113519"/>
            <a:ext cx="141515"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sp>
        <p:nvSpPr>
          <p:cNvPr id="35" name="Rectangle 34"/>
          <p:cNvSpPr/>
          <p:nvPr/>
        </p:nvSpPr>
        <p:spPr>
          <a:xfrm>
            <a:off x="6145012" y="4113519"/>
            <a:ext cx="141515"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36" name="Rectangle 35"/>
          <p:cNvSpPr/>
          <p:nvPr/>
        </p:nvSpPr>
        <p:spPr>
          <a:xfrm>
            <a:off x="6355243" y="4113519"/>
            <a:ext cx="141515"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sp>
        <p:nvSpPr>
          <p:cNvPr id="48" name="Rectangle 6">
            <a:extLst>
              <a:ext uri="{FF2B5EF4-FFF2-40B4-BE49-F238E27FC236}">
                <a16:creationId xmlns:a16="http://schemas.microsoft.com/office/drawing/2014/main" id="{3C64E77C-25AC-467E-B78E-A0A1E17554EE}"/>
              </a:ext>
            </a:extLst>
          </p:cNvPr>
          <p:cNvSpPr>
            <a:spLocks/>
          </p:cNvSpPr>
          <p:nvPr/>
        </p:nvSpPr>
        <p:spPr bwMode="auto">
          <a:xfrm>
            <a:off x="3215983" y="1314449"/>
            <a:ext cx="2501504" cy="95250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endParaRPr>
          </a:p>
        </p:txBody>
      </p:sp>
      <p:pic>
        <p:nvPicPr>
          <p:cNvPr id="49" name="Picture 7">
            <a:extLst>
              <a:ext uri="{FF2B5EF4-FFF2-40B4-BE49-F238E27FC236}">
                <a16:creationId xmlns:a16="http://schemas.microsoft.com/office/drawing/2014/main" id="{2340CE5A-7B7E-434C-AD1F-B9BE24DB1414}"/>
              </a:ext>
            </a:extLst>
          </p:cNvPr>
          <p:cNvPicPr>
            <a:picLocks noChangeArrowheads="1"/>
          </p:cNvPicPr>
          <p:nvPr/>
        </p:nvPicPr>
        <p:blipFill rotWithShape="1">
          <a:blip r:embed="rId11" cstate="print">
            <a:extLst>
              <a:ext uri="{28A0092B-C50C-407E-A947-70E740481C1C}">
                <a14:useLocalDpi xmlns:a14="http://schemas.microsoft.com/office/drawing/2010/main" val="0"/>
              </a:ext>
            </a:extLst>
          </a:blip>
          <a:srcRect l="53482"/>
          <a:stretch/>
        </p:blipFill>
        <p:spPr bwMode="auto">
          <a:xfrm>
            <a:off x="4188101" y="1314449"/>
            <a:ext cx="1543050" cy="95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1" name="Rectangle 40">
            <a:extLst>
              <a:ext uri="{FF2B5EF4-FFF2-40B4-BE49-F238E27FC236}">
                <a16:creationId xmlns:a16="http://schemas.microsoft.com/office/drawing/2014/main" id="{918F5F19-2E9E-49C8-B01E-47CD789FB332}"/>
              </a:ext>
            </a:extLst>
          </p:cNvPr>
          <p:cNvSpPr/>
          <p:nvPr/>
        </p:nvSpPr>
        <p:spPr>
          <a:xfrm>
            <a:off x="4533664" y="1589312"/>
            <a:ext cx="141515" cy="174172"/>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42" name="Rectangle 41">
            <a:extLst>
              <a:ext uri="{FF2B5EF4-FFF2-40B4-BE49-F238E27FC236}">
                <a16:creationId xmlns:a16="http://schemas.microsoft.com/office/drawing/2014/main" id="{575C415F-67E0-4B8D-A80D-2269B432AF70}"/>
              </a:ext>
            </a:extLst>
          </p:cNvPr>
          <p:cNvSpPr/>
          <p:nvPr/>
        </p:nvSpPr>
        <p:spPr>
          <a:xfrm>
            <a:off x="5165036" y="1589312"/>
            <a:ext cx="141515" cy="174172"/>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44" name="Rectangle 43">
            <a:extLst>
              <a:ext uri="{FF2B5EF4-FFF2-40B4-BE49-F238E27FC236}">
                <a16:creationId xmlns:a16="http://schemas.microsoft.com/office/drawing/2014/main" id="{DB08D6E1-600B-4F27-9E04-81232313A3AE}"/>
              </a:ext>
            </a:extLst>
          </p:cNvPr>
          <p:cNvSpPr/>
          <p:nvPr/>
        </p:nvSpPr>
        <p:spPr>
          <a:xfrm>
            <a:off x="5375266" y="1589312"/>
            <a:ext cx="141515" cy="174172"/>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sp>
        <p:nvSpPr>
          <p:cNvPr id="45" name="Rectangle 44">
            <a:extLst>
              <a:ext uri="{FF2B5EF4-FFF2-40B4-BE49-F238E27FC236}">
                <a16:creationId xmlns:a16="http://schemas.microsoft.com/office/drawing/2014/main" id="{72B5408C-5F8F-4527-B295-717D49594CB5}"/>
              </a:ext>
            </a:extLst>
          </p:cNvPr>
          <p:cNvSpPr/>
          <p:nvPr/>
        </p:nvSpPr>
        <p:spPr>
          <a:xfrm>
            <a:off x="4426850" y="2038345"/>
            <a:ext cx="141515" cy="174172"/>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46" name="Rectangle 45">
            <a:extLst>
              <a:ext uri="{FF2B5EF4-FFF2-40B4-BE49-F238E27FC236}">
                <a16:creationId xmlns:a16="http://schemas.microsoft.com/office/drawing/2014/main" id="{FACFDC3E-8AED-4A0C-B797-D660E40A42F6}"/>
              </a:ext>
            </a:extLst>
          </p:cNvPr>
          <p:cNvSpPr/>
          <p:nvPr/>
        </p:nvSpPr>
        <p:spPr>
          <a:xfrm>
            <a:off x="4637080" y="2038345"/>
            <a:ext cx="141515" cy="174172"/>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sp>
        <p:nvSpPr>
          <p:cNvPr id="47" name="Rectangle 46">
            <a:extLst>
              <a:ext uri="{FF2B5EF4-FFF2-40B4-BE49-F238E27FC236}">
                <a16:creationId xmlns:a16="http://schemas.microsoft.com/office/drawing/2014/main" id="{7690A843-27BE-45C2-B3D3-4D000F4A7199}"/>
              </a:ext>
            </a:extLst>
          </p:cNvPr>
          <p:cNvSpPr/>
          <p:nvPr/>
        </p:nvSpPr>
        <p:spPr>
          <a:xfrm>
            <a:off x="5299066" y="2038345"/>
            <a:ext cx="141515" cy="174172"/>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pic>
        <p:nvPicPr>
          <p:cNvPr id="39" name="Picture 7">
            <a:extLst>
              <a:ext uri="{FF2B5EF4-FFF2-40B4-BE49-F238E27FC236}">
                <a16:creationId xmlns:a16="http://schemas.microsoft.com/office/drawing/2014/main" id="{19CA2372-D9FA-42E8-9CBF-1CE0D53DA139}"/>
              </a:ext>
            </a:extLst>
          </p:cNvPr>
          <p:cNvPicPr>
            <a:picLocks noChangeArrowheads="1"/>
          </p:cNvPicPr>
          <p:nvPr/>
        </p:nvPicPr>
        <p:blipFill rotWithShape="1">
          <a:blip r:embed="rId11" cstate="print">
            <a:extLst>
              <a:ext uri="{28A0092B-C50C-407E-A947-70E740481C1C}">
                <a14:useLocalDpi xmlns:a14="http://schemas.microsoft.com/office/drawing/2010/main" val="0"/>
              </a:ext>
            </a:extLst>
          </a:blip>
          <a:srcRect r="70789"/>
          <a:stretch/>
        </p:blipFill>
        <p:spPr bwMode="auto">
          <a:xfrm>
            <a:off x="3215414" y="1314449"/>
            <a:ext cx="968962" cy="952500"/>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 name="TextBox 1">
            <a:extLst>
              <a:ext uri="{FF2B5EF4-FFF2-40B4-BE49-F238E27FC236}">
                <a16:creationId xmlns:a16="http://schemas.microsoft.com/office/drawing/2014/main" id="{B8F1D76A-577F-470F-BF2C-D063D2BAADA2}"/>
              </a:ext>
            </a:extLst>
          </p:cNvPr>
          <p:cNvSpPr txBox="1"/>
          <p:nvPr/>
        </p:nvSpPr>
        <p:spPr>
          <a:xfrm>
            <a:off x="5828536" y="1639712"/>
            <a:ext cx="960519" cy="253916"/>
          </a:xfrm>
          <a:prstGeom prst="rect">
            <a:avLst/>
          </a:prstGeom>
          <a:noFill/>
        </p:spPr>
        <p:txBody>
          <a:bodyPr wrap="none" rtlCol="0">
            <a:spAutoFit/>
          </a:bodyPr>
          <a:lstStyle/>
          <a:p>
            <a:r>
              <a:rPr lang="en-US" sz="1050" dirty="0"/>
              <a:t>I</a:t>
            </a:r>
            <a:r>
              <a:rPr lang="en-US" sz="1050" baseline="-25000" dirty="0"/>
              <a:t>h</a:t>
            </a:r>
            <a:r>
              <a:rPr lang="en-US" sz="1050" baseline="30000" dirty="0"/>
              <a:t>2</a:t>
            </a:r>
            <a:r>
              <a:rPr lang="en-US" sz="1050" dirty="0"/>
              <a:t> </a:t>
            </a:r>
            <a:r>
              <a:rPr lang="en-US" sz="1050" dirty="0">
                <a:sym typeface="Wingdings" panose="05000000000000000000" pitchFamily="2" charset="2"/>
              </a:rPr>
              <a:t> I</a:t>
            </a:r>
            <a:r>
              <a:rPr lang="en-US" sz="1050" baseline="-25000" dirty="0">
                <a:sym typeface="Wingdings" panose="05000000000000000000" pitchFamily="2" charset="2"/>
              </a:rPr>
              <a:t>h</a:t>
            </a:r>
            <a:r>
              <a:rPr lang="en-US" sz="1050" baseline="30000" dirty="0">
                <a:sym typeface="Wingdings" panose="05000000000000000000" pitchFamily="2" charset="2"/>
              </a:rPr>
              <a:t>2</a:t>
            </a:r>
            <a:r>
              <a:rPr lang="en-US" sz="1050" dirty="0">
                <a:sym typeface="Wingdings" panose="05000000000000000000" pitchFamily="2" charset="2"/>
              </a:rPr>
              <a:t>(x, y)</a:t>
            </a:r>
            <a:endParaRPr lang="en-US" sz="1050" dirty="0"/>
          </a:p>
        </p:txBody>
      </p:sp>
      <p:sp>
        <p:nvSpPr>
          <p:cNvPr id="5" name="Title 4">
            <a:extLst>
              <a:ext uri="{FF2B5EF4-FFF2-40B4-BE49-F238E27FC236}">
                <a16:creationId xmlns:a16="http://schemas.microsoft.com/office/drawing/2014/main" id="{14E7A381-A661-F4DE-AC4A-75E6535C8F62}"/>
              </a:ext>
            </a:extLst>
          </p:cNvPr>
          <p:cNvSpPr>
            <a:spLocks noGrp="1"/>
          </p:cNvSpPr>
          <p:nvPr>
            <p:ph type="title"/>
          </p:nvPr>
        </p:nvSpPr>
        <p:spPr/>
        <p:txBody>
          <a:bodyPr/>
          <a:lstStyle/>
          <a:p>
            <a:r>
              <a:rPr lang="en-US" dirty="0"/>
              <a:t>Harris Detector</a:t>
            </a:r>
            <a:r>
              <a:rPr lang="en-US"/>
              <a:t>: Mathematics</a:t>
            </a:r>
            <a:endParaRPr lang="en-US" dirty="0"/>
          </a:p>
        </p:txBody>
      </p:sp>
      <p:sp>
        <p:nvSpPr>
          <p:cNvPr id="6" name="Slide Number Placeholder 5">
            <a:extLst>
              <a:ext uri="{FF2B5EF4-FFF2-40B4-BE49-F238E27FC236}">
                <a16:creationId xmlns:a16="http://schemas.microsoft.com/office/drawing/2014/main" id="{C8E01261-6F14-75D1-C3F4-EE04143975B1}"/>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27</a:t>
            </a:fld>
            <a:endParaRPr lang="en-US" dirty="0"/>
          </a:p>
        </p:txBody>
      </p:sp>
    </p:spTree>
    <p:extLst>
      <p:ext uri="{BB962C8B-B14F-4D97-AF65-F5344CB8AC3E}">
        <p14:creationId xmlns:p14="http://schemas.microsoft.com/office/powerpoint/2010/main" val="2274337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Mathematics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31357847"/>
              </p:ext>
            </p:extLst>
          </p:nvPr>
        </p:nvGraphicFramePr>
        <p:xfrm>
          <a:off x="578165" y="1331304"/>
          <a:ext cx="2743200" cy="300939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20000"/>
                    </a:ext>
                  </a:extLst>
                </a:gridCol>
                <a:gridCol w="182880">
                  <a:extLst>
                    <a:ext uri="{9D8B030D-6E8A-4147-A177-3AD203B41FA5}">
                      <a16:colId xmlns:a16="http://schemas.microsoft.com/office/drawing/2014/main" val="20001"/>
                    </a:ext>
                  </a:extLst>
                </a:gridCol>
                <a:gridCol w="182880">
                  <a:extLst>
                    <a:ext uri="{9D8B030D-6E8A-4147-A177-3AD203B41FA5}">
                      <a16:colId xmlns:a16="http://schemas.microsoft.com/office/drawing/2014/main" val="20002"/>
                    </a:ext>
                  </a:extLst>
                </a:gridCol>
                <a:gridCol w="182880">
                  <a:extLst>
                    <a:ext uri="{9D8B030D-6E8A-4147-A177-3AD203B41FA5}">
                      <a16:colId xmlns:a16="http://schemas.microsoft.com/office/drawing/2014/main" val="20003"/>
                    </a:ext>
                  </a:extLst>
                </a:gridCol>
                <a:gridCol w="182880">
                  <a:extLst>
                    <a:ext uri="{9D8B030D-6E8A-4147-A177-3AD203B41FA5}">
                      <a16:colId xmlns:a16="http://schemas.microsoft.com/office/drawing/2014/main" val="20004"/>
                    </a:ext>
                  </a:extLst>
                </a:gridCol>
                <a:gridCol w="182880">
                  <a:extLst>
                    <a:ext uri="{9D8B030D-6E8A-4147-A177-3AD203B41FA5}">
                      <a16:colId xmlns:a16="http://schemas.microsoft.com/office/drawing/2014/main" val="20005"/>
                    </a:ext>
                  </a:extLst>
                </a:gridCol>
                <a:gridCol w="182880">
                  <a:extLst>
                    <a:ext uri="{9D8B030D-6E8A-4147-A177-3AD203B41FA5}">
                      <a16:colId xmlns:a16="http://schemas.microsoft.com/office/drawing/2014/main" val="20006"/>
                    </a:ext>
                  </a:extLst>
                </a:gridCol>
                <a:gridCol w="182880">
                  <a:extLst>
                    <a:ext uri="{9D8B030D-6E8A-4147-A177-3AD203B41FA5}">
                      <a16:colId xmlns:a16="http://schemas.microsoft.com/office/drawing/2014/main" val="20007"/>
                    </a:ext>
                  </a:extLst>
                </a:gridCol>
                <a:gridCol w="182880">
                  <a:extLst>
                    <a:ext uri="{9D8B030D-6E8A-4147-A177-3AD203B41FA5}">
                      <a16:colId xmlns:a16="http://schemas.microsoft.com/office/drawing/2014/main" val="20008"/>
                    </a:ext>
                  </a:extLst>
                </a:gridCol>
                <a:gridCol w="182880">
                  <a:extLst>
                    <a:ext uri="{9D8B030D-6E8A-4147-A177-3AD203B41FA5}">
                      <a16:colId xmlns:a16="http://schemas.microsoft.com/office/drawing/2014/main" val="20009"/>
                    </a:ext>
                  </a:extLst>
                </a:gridCol>
                <a:gridCol w="182880">
                  <a:extLst>
                    <a:ext uri="{9D8B030D-6E8A-4147-A177-3AD203B41FA5}">
                      <a16:colId xmlns:a16="http://schemas.microsoft.com/office/drawing/2014/main" val="20010"/>
                    </a:ext>
                  </a:extLst>
                </a:gridCol>
                <a:gridCol w="182880">
                  <a:extLst>
                    <a:ext uri="{9D8B030D-6E8A-4147-A177-3AD203B41FA5}">
                      <a16:colId xmlns:a16="http://schemas.microsoft.com/office/drawing/2014/main" val="20011"/>
                    </a:ext>
                  </a:extLst>
                </a:gridCol>
                <a:gridCol w="182880">
                  <a:extLst>
                    <a:ext uri="{9D8B030D-6E8A-4147-A177-3AD203B41FA5}">
                      <a16:colId xmlns:a16="http://schemas.microsoft.com/office/drawing/2014/main" val="20012"/>
                    </a:ext>
                  </a:extLst>
                </a:gridCol>
                <a:gridCol w="182880">
                  <a:extLst>
                    <a:ext uri="{9D8B030D-6E8A-4147-A177-3AD203B41FA5}">
                      <a16:colId xmlns:a16="http://schemas.microsoft.com/office/drawing/2014/main" val="20013"/>
                    </a:ext>
                  </a:extLst>
                </a:gridCol>
                <a:gridCol w="182880">
                  <a:extLst>
                    <a:ext uri="{9D8B030D-6E8A-4147-A177-3AD203B41FA5}">
                      <a16:colId xmlns:a16="http://schemas.microsoft.com/office/drawing/2014/main" val="20014"/>
                    </a:ext>
                  </a:extLst>
                </a:gridCol>
              </a:tblGrid>
              <a:tr h="196815">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6815">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5"/>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6"/>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7"/>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8"/>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9"/>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0"/>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1"/>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2"/>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3"/>
                  </a:ext>
                </a:extLst>
              </a:tr>
              <a:tr h="196815">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000" dirty="0"/>
                    </a:p>
                  </a:txBody>
                  <a:tcPr marL="48225" marR="48225" marT="24113" marB="241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14"/>
                  </a:ext>
                </a:extLst>
              </a:tr>
            </a:tbl>
          </a:graphicData>
        </a:graphic>
      </p:graphicFrame>
      <p:sp>
        <p:nvSpPr>
          <p:cNvPr id="6" name="Rectangle 5"/>
          <p:cNvSpPr/>
          <p:nvPr/>
        </p:nvSpPr>
        <p:spPr>
          <a:xfrm>
            <a:off x="1482333" y="2111937"/>
            <a:ext cx="551387" cy="59540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p:cNvSpPr txBox="1"/>
          <p:nvPr/>
        </p:nvSpPr>
        <p:spPr>
          <a:xfrm>
            <a:off x="460733" y="2280851"/>
            <a:ext cx="878767" cy="253916"/>
          </a:xfrm>
          <a:prstGeom prst="rect">
            <a:avLst/>
          </a:prstGeom>
          <a:solidFill>
            <a:schemeClr val="bg1"/>
          </a:solidFill>
        </p:spPr>
        <p:txBody>
          <a:bodyPr wrap="none" rtlCol="0">
            <a:spAutoFit/>
          </a:bodyPr>
          <a:lstStyle/>
          <a:p>
            <a:r>
              <a:rPr lang="en-US" sz="1050" dirty="0">
                <a:solidFill>
                  <a:srgbClr val="0070C0"/>
                </a:solidFill>
              </a:rPr>
              <a:t>x = r-1 : r+1</a:t>
            </a:r>
          </a:p>
        </p:txBody>
      </p:sp>
      <p:sp>
        <p:nvSpPr>
          <p:cNvPr id="8" name="TextBox 7"/>
          <p:cNvSpPr txBox="1"/>
          <p:nvPr/>
        </p:nvSpPr>
        <p:spPr>
          <a:xfrm>
            <a:off x="1296818" y="1602654"/>
            <a:ext cx="923651" cy="253916"/>
          </a:xfrm>
          <a:prstGeom prst="rect">
            <a:avLst/>
          </a:prstGeom>
          <a:solidFill>
            <a:schemeClr val="bg1"/>
          </a:solidFill>
        </p:spPr>
        <p:txBody>
          <a:bodyPr wrap="none" rtlCol="0">
            <a:spAutoFit/>
          </a:bodyPr>
          <a:lstStyle/>
          <a:p>
            <a:r>
              <a:rPr lang="en-US" sz="1050" dirty="0">
                <a:solidFill>
                  <a:srgbClr val="0070C0"/>
                </a:solidFill>
              </a:rPr>
              <a:t>y = c-1 : c+1</a:t>
            </a:r>
          </a:p>
        </p:txBody>
      </p:sp>
      <p:sp>
        <p:nvSpPr>
          <p:cNvPr id="16" name="TextBox 15"/>
          <p:cNvSpPr txBox="1"/>
          <p:nvPr/>
        </p:nvSpPr>
        <p:spPr>
          <a:xfrm>
            <a:off x="4470705" y="2485241"/>
            <a:ext cx="3555782" cy="307777"/>
          </a:xfrm>
          <a:prstGeom prst="rect">
            <a:avLst/>
          </a:prstGeom>
          <a:noFill/>
        </p:spPr>
        <p:txBody>
          <a:bodyPr wrap="none" rtlCol="0">
            <a:spAutoFit/>
          </a:bodyPr>
          <a:lstStyle/>
          <a:p>
            <a:r>
              <a:rPr lang="en-US" dirty="0"/>
              <a:t>For every pixel (r, c) as candidate </a:t>
            </a:r>
            <a:r>
              <a:rPr lang="en-US" dirty="0" err="1"/>
              <a:t>keypoint</a:t>
            </a:r>
            <a:endParaRPr lang="en-US" dirty="0"/>
          </a:p>
        </p:txBody>
      </p:sp>
      <p:sp>
        <p:nvSpPr>
          <p:cNvPr id="17" name="TextBox 16"/>
          <p:cNvSpPr txBox="1"/>
          <p:nvPr/>
        </p:nvSpPr>
        <p:spPr>
          <a:xfrm>
            <a:off x="4809416" y="3014843"/>
            <a:ext cx="2485235" cy="307777"/>
          </a:xfrm>
          <a:prstGeom prst="rect">
            <a:avLst/>
          </a:prstGeom>
          <a:noFill/>
        </p:spPr>
        <p:txBody>
          <a:bodyPr wrap="square" rtlCol="0">
            <a:spAutoFit/>
          </a:bodyPr>
          <a:lstStyle/>
          <a:p>
            <a:r>
              <a:rPr lang="en-US" dirty="0"/>
              <a:t>For x = r-1 : r+1</a:t>
            </a:r>
          </a:p>
        </p:txBody>
      </p:sp>
      <p:sp>
        <p:nvSpPr>
          <p:cNvPr id="18" name="TextBox 17"/>
          <p:cNvSpPr txBox="1"/>
          <p:nvPr/>
        </p:nvSpPr>
        <p:spPr>
          <a:xfrm>
            <a:off x="5478623" y="3580997"/>
            <a:ext cx="2165799" cy="307777"/>
          </a:xfrm>
          <a:prstGeom prst="rect">
            <a:avLst/>
          </a:prstGeom>
          <a:noFill/>
        </p:spPr>
        <p:txBody>
          <a:bodyPr wrap="square" rtlCol="0">
            <a:spAutoFit/>
          </a:bodyPr>
          <a:lstStyle/>
          <a:p>
            <a:r>
              <a:rPr lang="en-US" dirty="0"/>
              <a:t>M(0, 0) = ? </a:t>
            </a:r>
          </a:p>
        </p:txBody>
      </p:sp>
      <p:sp>
        <p:nvSpPr>
          <p:cNvPr id="20" name="TextBox 19"/>
          <p:cNvSpPr txBox="1"/>
          <p:nvPr/>
        </p:nvSpPr>
        <p:spPr>
          <a:xfrm>
            <a:off x="5161844" y="3297920"/>
            <a:ext cx="2493764" cy="307777"/>
          </a:xfrm>
          <a:prstGeom prst="rect">
            <a:avLst/>
          </a:prstGeom>
          <a:noFill/>
        </p:spPr>
        <p:txBody>
          <a:bodyPr wrap="square" rtlCol="0">
            <a:spAutoFit/>
          </a:bodyPr>
          <a:lstStyle/>
          <a:p>
            <a:r>
              <a:rPr lang="en-US" dirty="0"/>
              <a:t>For y = c-1 : c+1</a:t>
            </a:r>
          </a:p>
        </p:txBody>
      </p:sp>
      <p:sp>
        <p:nvSpPr>
          <p:cNvPr id="21" name="TextBox 20"/>
          <p:cNvSpPr txBox="1"/>
          <p:nvPr/>
        </p:nvSpPr>
        <p:spPr>
          <a:xfrm>
            <a:off x="5478623" y="3860149"/>
            <a:ext cx="2505383" cy="307777"/>
          </a:xfrm>
          <a:prstGeom prst="rect">
            <a:avLst/>
          </a:prstGeom>
          <a:noFill/>
        </p:spPr>
        <p:txBody>
          <a:bodyPr wrap="square" rtlCol="0">
            <a:spAutoFit/>
          </a:bodyPr>
          <a:lstStyle/>
          <a:p>
            <a:r>
              <a:rPr lang="en-US" dirty="0"/>
              <a:t>M(0, 1) = ? </a:t>
            </a:r>
          </a:p>
        </p:txBody>
      </p:sp>
      <p:sp>
        <p:nvSpPr>
          <p:cNvPr id="23" name="TextBox 22"/>
          <p:cNvSpPr txBox="1"/>
          <p:nvPr/>
        </p:nvSpPr>
        <p:spPr>
          <a:xfrm>
            <a:off x="4813042" y="2757443"/>
            <a:ext cx="2089033" cy="307777"/>
          </a:xfrm>
          <a:prstGeom prst="rect">
            <a:avLst/>
          </a:prstGeom>
          <a:noFill/>
        </p:spPr>
        <p:txBody>
          <a:bodyPr wrap="none" rtlCol="0">
            <a:spAutoFit/>
          </a:bodyPr>
          <a:lstStyle/>
          <a:p>
            <a:r>
              <a:rPr lang="en-US" dirty="0"/>
              <a:t>Initialize M = zeros(2, 2)</a:t>
            </a:r>
          </a:p>
        </p:txBody>
      </p:sp>
      <p:sp>
        <p:nvSpPr>
          <p:cNvPr id="4" name="TextBox 3">
            <a:extLst>
              <a:ext uri="{FF2B5EF4-FFF2-40B4-BE49-F238E27FC236}">
                <a16:creationId xmlns:a16="http://schemas.microsoft.com/office/drawing/2014/main" id="{57937D11-8FCC-4783-9BC7-EA494FE5CA59}"/>
              </a:ext>
            </a:extLst>
          </p:cNvPr>
          <p:cNvSpPr txBox="1"/>
          <p:nvPr/>
        </p:nvSpPr>
        <p:spPr>
          <a:xfrm>
            <a:off x="1857412" y="2776050"/>
            <a:ext cx="460382" cy="253916"/>
          </a:xfrm>
          <a:prstGeom prst="rect">
            <a:avLst/>
          </a:prstGeom>
          <a:solidFill>
            <a:schemeClr val="bg1"/>
          </a:solidFill>
        </p:spPr>
        <p:txBody>
          <a:bodyPr wrap="none" rtlCol="0">
            <a:spAutoFit/>
          </a:bodyPr>
          <a:lstStyle/>
          <a:p>
            <a:r>
              <a:rPr lang="en-US" sz="1050" dirty="0">
                <a:solidFill>
                  <a:srgbClr val="FF0000"/>
                </a:solidFill>
              </a:rPr>
              <a:t>(r, c)</a:t>
            </a:r>
          </a:p>
        </p:txBody>
      </p:sp>
      <p:sp>
        <p:nvSpPr>
          <p:cNvPr id="25" name="TextBox 24">
            <a:extLst>
              <a:ext uri="{FF2B5EF4-FFF2-40B4-BE49-F238E27FC236}">
                <a16:creationId xmlns:a16="http://schemas.microsoft.com/office/drawing/2014/main" id="{29E427F0-74B3-4F67-A969-E4B2D8A05277}"/>
              </a:ext>
            </a:extLst>
          </p:cNvPr>
          <p:cNvSpPr txBox="1"/>
          <p:nvPr/>
        </p:nvSpPr>
        <p:spPr>
          <a:xfrm>
            <a:off x="4470705" y="961026"/>
            <a:ext cx="4095130" cy="1169551"/>
          </a:xfrm>
          <a:prstGeom prst="rect">
            <a:avLst/>
          </a:prstGeom>
          <a:noFill/>
        </p:spPr>
        <p:txBody>
          <a:bodyPr wrap="square" rtlCol="0">
            <a:spAutoFit/>
          </a:bodyPr>
          <a:lstStyle/>
          <a:p>
            <a:r>
              <a:rPr lang="en-US" dirty="0"/>
              <a:t>Let   </a:t>
            </a:r>
            <a:r>
              <a:rPr lang="en-US" dirty="0" err="1"/>
              <a:t>I</a:t>
            </a:r>
            <a:r>
              <a:rPr lang="en-US" baseline="-25000" dirty="0" err="1"/>
              <a:t>h</a:t>
            </a:r>
            <a:r>
              <a:rPr lang="en-US" dirty="0"/>
              <a:t> (of size width x height of the image) be the image derivative in the </a:t>
            </a:r>
            <a:r>
              <a:rPr lang="en-US" b="1" dirty="0"/>
              <a:t>horizontal direction</a:t>
            </a:r>
            <a:r>
              <a:rPr lang="en-US" dirty="0"/>
              <a:t>, </a:t>
            </a:r>
          </a:p>
          <a:p>
            <a:endParaRPr lang="en-US" dirty="0"/>
          </a:p>
          <a:p>
            <a:r>
              <a:rPr lang="en-US" dirty="0"/>
              <a:t>        </a:t>
            </a:r>
            <a:r>
              <a:rPr lang="en-US" dirty="0" err="1"/>
              <a:t>I</a:t>
            </a:r>
            <a:r>
              <a:rPr lang="en-US" baseline="-25000" dirty="0" err="1"/>
              <a:t>y</a:t>
            </a:r>
            <a:r>
              <a:rPr lang="en-US" dirty="0"/>
              <a:t> be derivative in the </a:t>
            </a:r>
            <a:r>
              <a:rPr lang="en-US" b="1" dirty="0"/>
              <a:t>vertical direction</a:t>
            </a:r>
            <a:r>
              <a:rPr lang="en-US" dirty="0"/>
              <a:t>.            </a:t>
            </a:r>
          </a:p>
          <a:p>
            <a:r>
              <a:rPr lang="en-US" dirty="0"/>
              <a:t>(</a:t>
            </a:r>
            <a:r>
              <a:rPr lang="en-US" i="1" dirty="0"/>
              <a:t>Both require one correlation op to compute</a:t>
            </a:r>
            <a:r>
              <a:rPr lang="en-US" dirty="0"/>
              <a:t>.)</a:t>
            </a:r>
          </a:p>
        </p:txBody>
      </p:sp>
      <p:sp>
        <p:nvSpPr>
          <p:cNvPr id="26" name="TextBox 25">
            <a:extLst>
              <a:ext uri="{FF2B5EF4-FFF2-40B4-BE49-F238E27FC236}">
                <a16:creationId xmlns:a16="http://schemas.microsoft.com/office/drawing/2014/main" id="{B4B08A8A-292E-4D90-9D86-0F912014538F}"/>
              </a:ext>
            </a:extLst>
          </p:cNvPr>
          <p:cNvSpPr txBox="1"/>
          <p:nvPr/>
        </p:nvSpPr>
        <p:spPr>
          <a:xfrm>
            <a:off x="5478623" y="4137148"/>
            <a:ext cx="2505383" cy="307777"/>
          </a:xfrm>
          <a:prstGeom prst="rect">
            <a:avLst/>
          </a:prstGeom>
          <a:noFill/>
        </p:spPr>
        <p:txBody>
          <a:bodyPr wrap="square" rtlCol="0">
            <a:spAutoFit/>
          </a:bodyPr>
          <a:lstStyle/>
          <a:p>
            <a:r>
              <a:rPr lang="en-US" dirty="0"/>
              <a:t>M(1, 0) = ? </a:t>
            </a:r>
          </a:p>
        </p:txBody>
      </p:sp>
      <p:sp>
        <p:nvSpPr>
          <p:cNvPr id="27" name="TextBox 26">
            <a:extLst>
              <a:ext uri="{FF2B5EF4-FFF2-40B4-BE49-F238E27FC236}">
                <a16:creationId xmlns:a16="http://schemas.microsoft.com/office/drawing/2014/main" id="{663620EF-080A-4EC2-BF20-F4DF3B166AC8}"/>
              </a:ext>
            </a:extLst>
          </p:cNvPr>
          <p:cNvSpPr txBox="1"/>
          <p:nvPr/>
        </p:nvSpPr>
        <p:spPr>
          <a:xfrm>
            <a:off x="5478623" y="4426833"/>
            <a:ext cx="2505383" cy="307777"/>
          </a:xfrm>
          <a:prstGeom prst="rect">
            <a:avLst/>
          </a:prstGeom>
          <a:noFill/>
        </p:spPr>
        <p:txBody>
          <a:bodyPr wrap="square" rtlCol="0">
            <a:spAutoFit/>
          </a:bodyPr>
          <a:lstStyle/>
          <a:p>
            <a:r>
              <a:rPr lang="en-US" dirty="0"/>
              <a:t>M(1, 1) = ? </a:t>
            </a:r>
          </a:p>
        </p:txBody>
      </p:sp>
      <p:sp>
        <p:nvSpPr>
          <p:cNvPr id="19" name="TextBox 18">
            <a:extLst>
              <a:ext uri="{FF2B5EF4-FFF2-40B4-BE49-F238E27FC236}">
                <a16:creationId xmlns:a16="http://schemas.microsoft.com/office/drawing/2014/main" id="{97002B4F-6EE9-45F4-86E9-ED9741DA3D37}"/>
              </a:ext>
            </a:extLst>
          </p:cNvPr>
          <p:cNvSpPr txBox="1"/>
          <p:nvPr/>
        </p:nvSpPr>
        <p:spPr>
          <a:xfrm>
            <a:off x="1190955" y="4483271"/>
            <a:ext cx="1245854" cy="253916"/>
          </a:xfrm>
          <a:prstGeom prst="rect">
            <a:avLst/>
          </a:prstGeom>
          <a:noFill/>
        </p:spPr>
        <p:txBody>
          <a:bodyPr wrap="none" rtlCol="0">
            <a:spAutoFit/>
          </a:bodyPr>
          <a:lstStyle/>
          <a:p>
            <a:r>
              <a:rPr lang="en-US" sz="1050" b="1" dirty="0">
                <a:highlight>
                  <a:srgbClr val="FFFF00"/>
                </a:highlight>
              </a:rPr>
              <a:t>Your homework!</a:t>
            </a:r>
            <a:endParaRPr lang="en-US" sz="1050" b="1" dirty="0">
              <a:highlight>
                <a:srgbClr val="FFFF00"/>
              </a:highlight>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FD1BB2D-F8A4-491A-B459-643120B8F2C9}"/>
              </a:ext>
            </a:extLst>
          </p:cNvPr>
          <p:cNvSpPr txBox="1"/>
          <p:nvPr/>
        </p:nvSpPr>
        <p:spPr>
          <a:xfrm>
            <a:off x="6332417" y="3582074"/>
            <a:ext cx="1585690" cy="307777"/>
          </a:xfrm>
          <a:prstGeom prst="rect">
            <a:avLst/>
          </a:prstGeom>
          <a:noFill/>
        </p:spPr>
        <p:txBody>
          <a:bodyPr wrap="none" rtlCol="0">
            <a:spAutoFit/>
          </a:bodyPr>
          <a:lstStyle/>
          <a:p>
            <a:r>
              <a:rPr lang="en-US" dirty="0"/>
              <a:t> M(0, 0) + </a:t>
            </a:r>
            <a:r>
              <a:rPr lang="en-US" dirty="0" err="1"/>
              <a:t>I</a:t>
            </a:r>
            <a:r>
              <a:rPr lang="en-US" baseline="-25000" dirty="0" err="1"/>
              <a:t>h</a:t>
            </a:r>
            <a:r>
              <a:rPr lang="en-US" dirty="0"/>
              <a:t>(x, y)</a:t>
            </a:r>
            <a:r>
              <a:rPr lang="en-US" baseline="30000" dirty="0"/>
              <a:t>2</a:t>
            </a:r>
            <a:endParaRPr lang="en-US" dirty="0"/>
          </a:p>
        </p:txBody>
      </p:sp>
      <p:sp>
        <p:nvSpPr>
          <p:cNvPr id="10" name="Slide Number Placeholder 5">
            <a:extLst>
              <a:ext uri="{FF2B5EF4-FFF2-40B4-BE49-F238E27FC236}">
                <a16:creationId xmlns:a16="http://schemas.microsoft.com/office/drawing/2014/main" id="{DDB9082F-F9AA-7174-15CA-11024FAAE08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28</a:t>
            </a:fld>
            <a:endParaRPr lang="en-US" dirty="0"/>
          </a:p>
        </p:txBody>
      </p:sp>
      <p:sp>
        <p:nvSpPr>
          <p:cNvPr id="9" name="TextBox 8">
            <a:extLst>
              <a:ext uri="{FF2B5EF4-FFF2-40B4-BE49-F238E27FC236}">
                <a16:creationId xmlns:a16="http://schemas.microsoft.com/office/drawing/2014/main" id="{E4493F34-3BD3-A93D-DD4D-64DB74727D97}"/>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1948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3" grpId="0"/>
      <p:bldP spid="25" grpId="0"/>
      <p:bldP spid="26" grpId="0"/>
      <p:bldP spid="27"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p:txBody>
          <a:bodyPr/>
          <a:lstStyle/>
          <a:p>
            <a:r>
              <a:rPr lang="en-US" dirty="0"/>
              <a:t>What does the matrix M reveal?</a:t>
            </a:r>
          </a:p>
        </p:txBody>
      </p:sp>
      <p:sp>
        <p:nvSpPr>
          <p:cNvPr id="869379" name="Text Box 3"/>
          <p:cNvSpPr txBox="1">
            <a:spLocks noChangeArrowheads="1"/>
          </p:cNvSpPr>
          <p:nvPr/>
        </p:nvSpPr>
        <p:spPr bwMode="auto">
          <a:xfrm>
            <a:off x="1600200" y="1165622"/>
            <a:ext cx="5543550" cy="415498"/>
          </a:xfrm>
          <a:prstGeom prst="rect">
            <a:avLst/>
          </a:prstGeom>
          <a:noFill/>
          <a:ln w="9525">
            <a:noFill/>
            <a:miter lim="800000"/>
            <a:headEnd/>
            <a:tailEnd/>
          </a:ln>
          <a:effectLst/>
        </p:spPr>
        <p:txBody>
          <a:bodyPr>
            <a:spAutoFit/>
          </a:bodyPr>
          <a:lstStyle/>
          <a:p>
            <a:pPr defTabSz="685800" fontAlgn="base">
              <a:spcBef>
                <a:spcPct val="50000"/>
              </a:spcBef>
              <a:spcAft>
                <a:spcPct val="0"/>
              </a:spcAft>
              <a:buClrTx/>
              <a:defRPr/>
            </a:pPr>
            <a:r>
              <a:rPr lang="en-US" sz="2100" dirty="0">
                <a:cs typeface="Arial" pitchFamily="34" charset="0"/>
              </a:rPr>
              <a:t>Since </a:t>
            </a:r>
            <a:r>
              <a:rPr lang="en-US" sz="2100" i="1" dirty="0">
                <a:cs typeface="Arial" pitchFamily="34" charset="0"/>
              </a:rPr>
              <a:t>M</a:t>
            </a:r>
            <a:r>
              <a:rPr lang="en-US" sz="2100" dirty="0">
                <a:cs typeface="Arial" pitchFamily="34" charset="0"/>
              </a:rPr>
              <a:t> is symmetric, we have</a:t>
            </a:r>
          </a:p>
        </p:txBody>
      </p:sp>
      <p:graphicFrame>
        <p:nvGraphicFramePr>
          <p:cNvPr id="869380" name="Object 4"/>
          <p:cNvGraphicFramePr>
            <a:graphicFrameLocks noChangeAspect="1"/>
          </p:cNvGraphicFramePr>
          <p:nvPr/>
        </p:nvGraphicFramePr>
        <p:xfrm>
          <a:off x="5463779" y="971551"/>
          <a:ext cx="2240756" cy="869156"/>
        </p:xfrm>
        <a:graphic>
          <a:graphicData uri="http://schemas.openxmlformats.org/presentationml/2006/ole">
            <mc:AlternateContent xmlns:mc="http://schemas.openxmlformats.org/markup-compatibility/2006">
              <mc:Choice xmlns:v="urn:schemas-microsoft-com:vml" Requires="v">
                <p:oleObj name="Equation" r:id="rId3" imgW="1244600" imgH="482600" progId="Equation.3">
                  <p:embed/>
                </p:oleObj>
              </mc:Choice>
              <mc:Fallback>
                <p:oleObj name="Equation" r:id="rId3" imgW="1244600" imgH="482600" progId="Equation.3">
                  <p:embed/>
                  <p:pic>
                    <p:nvPicPr>
                      <p:cNvPr id="86938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779" y="971551"/>
                        <a:ext cx="2240756" cy="869156"/>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869395" name="Object 19"/>
          <p:cNvGraphicFramePr>
            <a:graphicFrameLocks noChangeAspect="1"/>
          </p:cNvGraphicFramePr>
          <p:nvPr/>
        </p:nvGraphicFramePr>
        <p:xfrm>
          <a:off x="5441157" y="2069307"/>
          <a:ext cx="1189435" cy="411956"/>
        </p:xfrm>
        <a:graphic>
          <a:graphicData uri="http://schemas.openxmlformats.org/presentationml/2006/ole">
            <mc:AlternateContent xmlns:mc="http://schemas.openxmlformats.org/markup-compatibility/2006">
              <mc:Choice xmlns:v="urn:schemas-microsoft-com:vml" Requires="v">
                <p:oleObj name="Equation" r:id="rId5" imgW="660400" imgH="228600" progId="Equation.3">
                  <p:embed/>
                </p:oleObj>
              </mc:Choice>
              <mc:Fallback>
                <p:oleObj name="Equation" r:id="rId5" imgW="660400" imgH="228600" progId="Equation.3">
                  <p:embed/>
                  <p:pic>
                    <p:nvPicPr>
                      <p:cNvPr id="869395"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1157" y="2069307"/>
                        <a:ext cx="1189435" cy="411956"/>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pSp>
        <p:nvGrpSpPr>
          <p:cNvPr id="2" name="Group 35"/>
          <p:cNvGrpSpPr/>
          <p:nvPr/>
        </p:nvGrpSpPr>
        <p:grpSpPr>
          <a:xfrm>
            <a:off x="2443154" y="1657350"/>
            <a:ext cx="1485900" cy="1485900"/>
            <a:chOff x="3105138" y="3303599"/>
            <a:chExt cx="1981200" cy="1981200"/>
          </a:xfrm>
        </p:grpSpPr>
        <p:pic>
          <p:nvPicPr>
            <p:cNvPr id="24" name="Picture 10" descr="corner"/>
            <p:cNvPicPr>
              <a:picLocks noChangeAspect="1" noChangeArrowheads="1"/>
            </p:cNvPicPr>
            <p:nvPr/>
          </p:nvPicPr>
          <p:blipFill>
            <a:blip r:embed="rId7" cstate="print"/>
            <a:srcRect t="-13333" b="26667"/>
            <a:stretch>
              <a:fillRect/>
            </a:stretch>
          </p:blipFill>
          <p:spPr bwMode="auto">
            <a:xfrm rot="1721913">
              <a:off x="3105138" y="3303599"/>
              <a:ext cx="1981200" cy="1981200"/>
            </a:xfrm>
            <a:prstGeom prst="rect">
              <a:avLst/>
            </a:prstGeom>
            <a:noFill/>
            <a:ln w="9525">
              <a:solidFill>
                <a:schemeClr val="bg1"/>
              </a:solidFill>
              <a:miter lim="800000"/>
              <a:headEnd/>
              <a:tailEnd/>
            </a:ln>
          </p:spPr>
        </p:pic>
        <p:grpSp>
          <p:nvGrpSpPr>
            <p:cNvPr id="3" name="Group 6"/>
            <p:cNvGrpSpPr>
              <a:grpSpLocks/>
            </p:cNvGrpSpPr>
            <p:nvPr/>
          </p:nvGrpSpPr>
          <p:grpSpPr bwMode="auto">
            <a:xfrm rot="1721913">
              <a:off x="3418663" y="3758798"/>
              <a:ext cx="1501775" cy="1504950"/>
              <a:chOff x="2510" y="1968"/>
              <a:chExt cx="946" cy="948"/>
            </a:xfrm>
          </p:grpSpPr>
          <p:sp>
            <p:nvSpPr>
              <p:cNvPr id="26" name="Line 7"/>
              <p:cNvSpPr>
                <a:spLocks noChangeShapeType="1"/>
              </p:cNvSpPr>
              <p:nvPr/>
            </p:nvSpPr>
            <p:spPr bwMode="auto">
              <a:xfrm flipH="1">
                <a:off x="2510" y="2340"/>
                <a:ext cx="384" cy="0"/>
              </a:xfrm>
              <a:prstGeom prst="line">
                <a:avLst/>
              </a:prstGeom>
              <a:noFill/>
              <a:ln w="50800">
                <a:solidFill>
                  <a:srgbClr val="FF0000"/>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7" name="Line 8"/>
              <p:cNvSpPr>
                <a:spLocks noChangeShapeType="1"/>
              </p:cNvSpPr>
              <p:nvPr/>
            </p:nvSpPr>
            <p:spPr bwMode="auto">
              <a:xfrm flipH="1">
                <a:off x="2510" y="2532"/>
                <a:ext cx="384" cy="0"/>
              </a:xfrm>
              <a:prstGeom prst="line">
                <a:avLst/>
              </a:prstGeom>
              <a:noFill/>
              <a:ln w="50800">
                <a:solidFill>
                  <a:srgbClr val="FF0000"/>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8" name="Line 9"/>
              <p:cNvSpPr>
                <a:spLocks noChangeShapeType="1"/>
              </p:cNvSpPr>
              <p:nvPr/>
            </p:nvSpPr>
            <p:spPr bwMode="auto">
              <a:xfrm flipH="1">
                <a:off x="2510" y="2724"/>
                <a:ext cx="384" cy="0"/>
              </a:xfrm>
              <a:prstGeom prst="line">
                <a:avLst/>
              </a:prstGeom>
              <a:noFill/>
              <a:ln w="50800">
                <a:solidFill>
                  <a:srgbClr val="FF0000"/>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9" name="Line 10"/>
              <p:cNvSpPr>
                <a:spLocks noChangeShapeType="1"/>
              </p:cNvSpPr>
              <p:nvPr/>
            </p:nvSpPr>
            <p:spPr bwMode="auto">
              <a:xfrm flipH="1">
                <a:off x="2510" y="2916"/>
                <a:ext cx="384" cy="0"/>
              </a:xfrm>
              <a:prstGeom prst="line">
                <a:avLst/>
              </a:prstGeom>
              <a:noFill/>
              <a:ln w="50800">
                <a:solidFill>
                  <a:srgbClr val="FF0000"/>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0" name="Line 11"/>
              <p:cNvSpPr>
                <a:spLocks noChangeShapeType="1"/>
              </p:cNvSpPr>
              <p:nvPr/>
            </p:nvSpPr>
            <p:spPr bwMode="auto">
              <a:xfrm rot="5400000" flipH="1">
                <a:off x="2688" y="2160"/>
                <a:ext cx="384" cy="0"/>
              </a:xfrm>
              <a:prstGeom prst="line">
                <a:avLst/>
              </a:prstGeom>
              <a:noFill/>
              <a:ln w="50800">
                <a:solidFill>
                  <a:srgbClr val="FF0000"/>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1" name="Line 12"/>
              <p:cNvSpPr>
                <a:spLocks noChangeShapeType="1"/>
              </p:cNvSpPr>
              <p:nvPr/>
            </p:nvSpPr>
            <p:spPr bwMode="auto">
              <a:xfrm rot="5400000" flipH="1">
                <a:off x="2880" y="2160"/>
                <a:ext cx="384" cy="0"/>
              </a:xfrm>
              <a:prstGeom prst="line">
                <a:avLst/>
              </a:prstGeom>
              <a:noFill/>
              <a:ln w="50800">
                <a:solidFill>
                  <a:srgbClr val="FF0000"/>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2" name="Line 13"/>
              <p:cNvSpPr>
                <a:spLocks noChangeShapeType="1"/>
              </p:cNvSpPr>
              <p:nvPr/>
            </p:nvSpPr>
            <p:spPr bwMode="auto">
              <a:xfrm rot="5400000" flipH="1">
                <a:off x="3072" y="2160"/>
                <a:ext cx="384" cy="0"/>
              </a:xfrm>
              <a:prstGeom prst="line">
                <a:avLst/>
              </a:prstGeom>
              <a:noFill/>
              <a:ln w="50800">
                <a:solidFill>
                  <a:srgbClr val="FF0000"/>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33" name="Line 14"/>
              <p:cNvSpPr>
                <a:spLocks noChangeShapeType="1"/>
              </p:cNvSpPr>
              <p:nvPr/>
            </p:nvSpPr>
            <p:spPr bwMode="auto">
              <a:xfrm rot="5400000" flipH="1">
                <a:off x="3264" y="2160"/>
                <a:ext cx="384" cy="0"/>
              </a:xfrm>
              <a:prstGeom prst="line">
                <a:avLst/>
              </a:prstGeom>
              <a:noFill/>
              <a:ln w="50800">
                <a:solidFill>
                  <a:srgbClr val="FF0000"/>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grpSp>
      <p:sp>
        <p:nvSpPr>
          <p:cNvPr id="37" name="TextBox 36"/>
          <p:cNvSpPr txBox="1"/>
          <p:nvPr/>
        </p:nvSpPr>
        <p:spPr>
          <a:xfrm>
            <a:off x="457199" y="3600450"/>
            <a:ext cx="8229599" cy="738664"/>
          </a:xfrm>
          <a:prstGeom prst="rect">
            <a:avLst/>
          </a:prstGeom>
          <a:noFill/>
        </p:spPr>
        <p:txBody>
          <a:bodyPr wrap="square" rtlCol="0">
            <a:spAutoFit/>
          </a:bodyPr>
          <a:lstStyle/>
          <a:p>
            <a:pPr defTabSz="685800" eaLnBrk="0" fontAlgn="base" hangingPunct="0">
              <a:spcBef>
                <a:spcPct val="0"/>
              </a:spcBef>
              <a:spcAft>
                <a:spcPct val="0"/>
              </a:spcAft>
              <a:buClrTx/>
              <a:defRPr/>
            </a:pPr>
            <a:r>
              <a:rPr lang="en-US" sz="2100" dirty="0"/>
              <a:t>The </a:t>
            </a:r>
            <a:r>
              <a:rPr lang="en-US" sz="2100" i="1" dirty="0" err="1">
                <a:solidFill>
                  <a:schemeClr val="bg2"/>
                </a:solidFill>
              </a:rPr>
              <a:t>eigenvalues</a:t>
            </a:r>
            <a:r>
              <a:rPr lang="en-US" sz="2100" dirty="0">
                <a:solidFill>
                  <a:schemeClr val="bg2"/>
                </a:solidFill>
              </a:rPr>
              <a:t> of </a:t>
            </a:r>
            <a:r>
              <a:rPr lang="en-US" sz="2100" i="1" dirty="0">
                <a:solidFill>
                  <a:schemeClr val="bg2"/>
                </a:solidFill>
              </a:rPr>
              <a:t>M</a:t>
            </a:r>
            <a:r>
              <a:rPr lang="en-US" sz="2100" i="1" dirty="0"/>
              <a:t> </a:t>
            </a:r>
            <a:r>
              <a:rPr lang="en-US" sz="2100" dirty="0"/>
              <a:t>reveal the amount of intensity change in the two principal orthogonal gradient directions in the window.</a:t>
            </a:r>
          </a:p>
        </p:txBody>
      </p:sp>
      <p:sp>
        <p:nvSpPr>
          <p:cNvPr id="20" name="TextBox 19"/>
          <p:cNvSpPr txBox="1"/>
          <p:nvPr/>
        </p:nvSpPr>
        <p:spPr>
          <a:xfrm>
            <a:off x="1143000" y="4947293"/>
            <a:ext cx="1657350" cy="213585"/>
          </a:xfrm>
          <a:prstGeom prst="rect">
            <a:avLst/>
          </a:prstGeom>
          <a:noFill/>
        </p:spPr>
        <p:txBody>
          <a:bodyPr wrap="square" rtlCol="0">
            <a:spAutoFit/>
          </a:bodyPr>
          <a:lstStyle/>
          <a:p>
            <a:pPr defTabSz="685800">
              <a:buClrTx/>
              <a:defRPr/>
            </a:pPr>
            <a:r>
              <a:rPr lang="en-US" sz="788" dirty="0">
                <a:solidFill>
                  <a:prstClr val="black"/>
                </a:solidFill>
              </a:rPr>
              <a:t>K. </a:t>
            </a:r>
            <a:r>
              <a:rPr lang="en-US" sz="788" dirty="0" err="1">
                <a:solidFill>
                  <a:prstClr val="black"/>
                </a:solidFill>
              </a:rPr>
              <a:t>Grauman</a:t>
            </a:r>
            <a:endParaRPr lang="en-US" sz="788" dirty="0">
              <a:solidFill>
                <a:prstClr val="black"/>
              </a:solidFill>
            </a:endParaRPr>
          </a:p>
        </p:txBody>
      </p:sp>
      <p:sp>
        <p:nvSpPr>
          <p:cNvPr id="5" name="Slide Number Placeholder 5">
            <a:extLst>
              <a:ext uri="{FF2B5EF4-FFF2-40B4-BE49-F238E27FC236}">
                <a16:creationId xmlns:a16="http://schemas.microsoft.com/office/drawing/2014/main" id="{C3FFCB03-1B46-16C7-0477-87B297F6F72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29</a:t>
            </a:fld>
            <a:endParaRPr lang="en-US" dirty="0"/>
          </a:p>
        </p:txBody>
      </p:sp>
    </p:spTree>
    <p:extLst>
      <p:ext uri="{BB962C8B-B14F-4D97-AF65-F5344CB8AC3E}">
        <p14:creationId xmlns:p14="http://schemas.microsoft.com/office/powerpoint/2010/main" val="40888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0550" y="1144191"/>
            <a:ext cx="3233738" cy="325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Text Box 5"/>
          <p:cNvSpPr txBox="1">
            <a:spLocks noChangeArrowheads="1"/>
          </p:cNvSpPr>
          <p:nvPr/>
        </p:nvSpPr>
        <p:spPr bwMode="auto">
          <a:xfrm>
            <a:off x="1984772" y="4457700"/>
            <a:ext cx="151836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defTabSz="685800" eaLnBrk="1" hangingPunct="1">
              <a:spcBef>
                <a:spcPct val="0"/>
              </a:spcBef>
              <a:buClrTx/>
              <a:defRPr/>
            </a:pPr>
            <a:r>
              <a:rPr lang="en-US" sz="1800" b="0" kern="1200" dirty="0">
                <a:solidFill>
                  <a:prstClr val="white"/>
                </a:solidFill>
              </a:rPr>
              <a:t>What we see</a:t>
            </a:r>
          </a:p>
        </p:txBody>
      </p:sp>
      <p:sp>
        <p:nvSpPr>
          <p:cNvPr id="45061" name="Text Box 6"/>
          <p:cNvSpPr txBox="1">
            <a:spLocks noChangeArrowheads="1"/>
          </p:cNvSpPr>
          <p:nvPr/>
        </p:nvSpPr>
        <p:spPr bwMode="auto">
          <a:xfrm>
            <a:off x="4818460" y="4457700"/>
            <a:ext cx="24929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defTabSz="685800" eaLnBrk="1" hangingPunct="1">
              <a:spcBef>
                <a:spcPct val="0"/>
              </a:spcBef>
              <a:buClrTx/>
              <a:defRPr/>
            </a:pPr>
            <a:r>
              <a:rPr lang="en-US" sz="1800" b="0" kern="1200">
                <a:solidFill>
                  <a:prstClr val="white"/>
                </a:solidFill>
              </a:rPr>
              <a:t>What a computer sees</a:t>
            </a:r>
          </a:p>
        </p:txBody>
      </p:sp>
      <p:pic>
        <p:nvPicPr>
          <p:cNvPr id="45062" name="Picture 7" descr="U1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900" y="1154907"/>
            <a:ext cx="2426494" cy="325159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3" name="Text Box 8"/>
          <p:cNvSpPr txBox="1">
            <a:spLocks noChangeArrowheads="1"/>
          </p:cNvSpPr>
          <p:nvPr/>
        </p:nvSpPr>
        <p:spPr bwMode="auto">
          <a:xfrm>
            <a:off x="6629400" y="4857750"/>
            <a:ext cx="13773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rgbClr val="FFFF00"/>
                </a:solidFill>
                <a:latin typeface="Arial" charset="0"/>
                <a:ea typeface="ＭＳ Ｐゴシック" charset="0"/>
                <a:cs typeface="ＭＳ Ｐゴシック" charset="0"/>
              </a:defRPr>
            </a:lvl1pPr>
            <a:lvl2pPr marL="742950" indent="-285750" eaLnBrk="0" hangingPunct="0">
              <a:defRPr sz="1200" b="1">
                <a:solidFill>
                  <a:srgbClr val="FFFF00"/>
                </a:solidFill>
                <a:latin typeface="Arial" charset="0"/>
                <a:ea typeface="ＭＳ Ｐゴシック" charset="0"/>
              </a:defRPr>
            </a:lvl2pPr>
            <a:lvl3pPr marL="1143000" indent="-228600" eaLnBrk="0" hangingPunct="0">
              <a:defRPr sz="1200" b="1">
                <a:solidFill>
                  <a:srgbClr val="FFFF00"/>
                </a:solidFill>
                <a:latin typeface="Arial" charset="0"/>
                <a:ea typeface="ＭＳ Ｐゴシック" charset="0"/>
              </a:defRPr>
            </a:lvl3pPr>
            <a:lvl4pPr marL="1600200" indent="-228600" eaLnBrk="0" hangingPunct="0">
              <a:defRPr sz="1200" b="1">
                <a:solidFill>
                  <a:srgbClr val="FFFF00"/>
                </a:solidFill>
                <a:latin typeface="Arial" charset="0"/>
                <a:ea typeface="ＭＳ Ｐゴシック" charset="0"/>
              </a:defRPr>
            </a:lvl4pPr>
            <a:lvl5pPr marL="2057400" indent="-228600" eaLnBrk="0" hangingPunct="0">
              <a:defRPr sz="1200" b="1">
                <a:solidFill>
                  <a:srgbClr val="FFFF00"/>
                </a:solidFill>
                <a:latin typeface="Arial" charset="0"/>
                <a:ea typeface="ＭＳ Ｐゴシック" charset="0"/>
              </a:defRPr>
            </a:lvl5pPr>
            <a:lvl6pPr marL="2514600" indent="-228600" algn="ctr" eaLnBrk="0" fontAlgn="base" hangingPunct="0">
              <a:spcBef>
                <a:spcPct val="50000"/>
              </a:spcBef>
              <a:spcAft>
                <a:spcPct val="0"/>
              </a:spcAft>
              <a:defRPr sz="1200" b="1">
                <a:solidFill>
                  <a:srgbClr val="FFFF00"/>
                </a:solidFill>
                <a:latin typeface="Arial" charset="0"/>
                <a:ea typeface="ＭＳ Ｐゴシック" charset="0"/>
              </a:defRPr>
            </a:lvl6pPr>
            <a:lvl7pPr marL="2971800" indent="-228600" algn="ctr" eaLnBrk="0" fontAlgn="base" hangingPunct="0">
              <a:spcBef>
                <a:spcPct val="50000"/>
              </a:spcBef>
              <a:spcAft>
                <a:spcPct val="0"/>
              </a:spcAft>
              <a:defRPr sz="1200" b="1">
                <a:solidFill>
                  <a:srgbClr val="FFFF00"/>
                </a:solidFill>
                <a:latin typeface="Arial" charset="0"/>
                <a:ea typeface="ＭＳ Ｐゴシック" charset="0"/>
              </a:defRPr>
            </a:lvl7pPr>
            <a:lvl8pPr marL="3429000" indent="-228600" algn="ctr" eaLnBrk="0" fontAlgn="base" hangingPunct="0">
              <a:spcBef>
                <a:spcPct val="50000"/>
              </a:spcBef>
              <a:spcAft>
                <a:spcPct val="0"/>
              </a:spcAft>
              <a:defRPr sz="1200" b="1">
                <a:solidFill>
                  <a:srgbClr val="FFFF00"/>
                </a:solidFill>
                <a:latin typeface="Arial" charset="0"/>
                <a:ea typeface="ＭＳ Ｐゴシック" charset="0"/>
              </a:defRPr>
            </a:lvl8pPr>
            <a:lvl9pPr marL="3886200" indent="-228600" algn="ctr" eaLnBrk="0" fontAlgn="base" hangingPunct="0">
              <a:spcBef>
                <a:spcPct val="50000"/>
              </a:spcBef>
              <a:spcAft>
                <a:spcPct val="0"/>
              </a:spcAft>
              <a:defRPr sz="1200" b="1">
                <a:solidFill>
                  <a:srgbClr val="FFFF00"/>
                </a:solidFill>
                <a:latin typeface="Arial" charset="0"/>
                <a:ea typeface="ＭＳ Ｐゴシック" charset="0"/>
              </a:defRPr>
            </a:lvl9pPr>
          </a:lstStyle>
          <a:p>
            <a:pPr defTabSz="685800" eaLnBrk="1" hangingPunct="1">
              <a:spcBef>
                <a:spcPct val="0"/>
              </a:spcBef>
              <a:buClrTx/>
              <a:defRPr/>
            </a:pPr>
            <a:r>
              <a:rPr lang="en-US" sz="900" b="0" kern="1200">
                <a:solidFill>
                  <a:prstClr val="white"/>
                </a:solidFill>
              </a:rPr>
              <a:t>Source: S. Narasimhan</a:t>
            </a:r>
          </a:p>
        </p:txBody>
      </p:sp>
      <p:sp>
        <p:nvSpPr>
          <p:cNvPr id="9" name="TextBox 8"/>
          <p:cNvSpPr txBox="1"/>
          <p:nvPr/>
        </p:nvSpPr>
        <p:spPr>
          <a:xfrm>
            <a:off x="1143000" y="4939881"/>
            <a:ext cx="1364476" cy="213585"/>
          </a:xfrm>
          <a:prstGeom prst="rect">
            <a:avLst/>
          </a:prstGeom>
          <a:noFill/>
        </p:spPr>
        <p:txBody>
          <a:bodyPr wrap="none" rtlCol="0">
            <a:spAutoFit/>
          </a:bodyPr>
          <a:lstStyle/>
          <a:p>
            <a:pPr defTabSz="685800">
              <a:buClrTx/>
              <a:defRPr/>
            </a:pPr>
            <a:r>
              <a:rPr lang="en-US" sz="788" kern="1200" dirty="0">
                <a:solidFill>
                  <a:prstClr val="black"/>
                </a:solidFill>
                <a:latin typeface="Calibri"/>
                <a:ea typeface="+mn-ea"/>
                <a:cs typeface="+mn-cs"/>
              </a:rPr>
              <a:t>Adapted from S. </a:t>
            </a:r>
            <a:r>
              <a:rPr lang="en-US" sz="788" kern="1200" dirty="0" err="1">
                <a:solidFill>
                  <a:prstClr val="black"/>
                </a:solidFill>
                <a:latin typeface="Calibri"/>
                <a:ea typeface="+mn-ea"/>
                <a:cs typeface="+mn-cs"/>
              </a:rPr>
              <a:t>Narasimhan</a:t>
            </a:r>
            <a:endParaRPr lang="en-US" sz="788" kern="1200" dirty="0">
              <a:solidFill>
                <a:prstClr val="black"/>
              </a:solidFill>
              <a:latin typeface="Calibri"/>
              <a:ea typeface="+mn-ea"/>
              <a:cs typeface="+mn-cs"/>
            </a:endParaRPr>
          </a:p>
        </p:txBody>
      </p:sp>
      <p:pic>
        <p:nvPicPr>
          <p:cNvPr id="11" name="Picture 7" descr="U12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70" r="-8970"/>
          <a:stretch/>
        </p:blipFill>
        <p:spPr bwMode="auto">
          <a:xfrm>
            <a:off x="4057032" y="1154906"/>
            <a:ext cx="2426494" cy="3251597"/>
          </a:xfrm>
          <a:prstGeom prst="rect">
            <a:avLst/>
          </a:prstGeom>
          <a:solidFill>
            <a:schemeClr val="bg1"/>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18" name="Picture 2" descr="http://i3.mirror.co.uk/incoming/article5749557.ece/ALTERNATES/s1023/A-passenger-train-hangs-from-a-bridge-after-it-derailed-at-Kokrajhar-distric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3629" y="3201559"/>
            <a:ext cx="2917372" cy="194194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F437C3C-308D-B703-EDF9-73F3D24B4DED}"/>
              </a:ext>
            </a:extLst>
          </p:cNvPr>
          <p:cNvSpPr>
            <a:spLocks noGrp="1"/>
          </p:cNvSpPr>
          <p:nvPr>
            <p:ph type="title"/>
          </p:nvPr>
        </p:nvSpPr>
        <p:spPr/>
        <p:txBody>
          <a:bodyPr/>
          <a:lstStyle/>
          <a:p>
            <a:r>
              <a:rPr lang="en-US" dirty="0"/>
              <a:t>An image is a set of pixels</a:t>
            </a:r>
          </a:p>
        </p:txBody>
      </p:sp>
      <p:sp>
        <p:nvSpPr>
          <p:cNvPr id="5" name="Slide Number Placeholder 5">
            <a:extLst>
              <a:ext uri="{FF2B5EF4-FFF2-40B4-BE49-F238E27FC236}">
                <a16:creationId xmlns:a16="http://schemas.microsoft.com/office/drawing/2014/main" id="{E2E12945-EA40-811B-A685-79FF5DF4373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a:t>
            </a:fld>
            <a:endParaRPr lang="en-US" dirty="0"/>
          </a:p>
        </p:txBody>
      </p:sp>
    </p:spTree>
    <p:extLst>
      <p:ext uri="{BB962C8B-B14F-4D97-AF65-F5344CB8AC3E}">
        <p14:creationId xmlns:p14="http://schemas.microsoft.com/office/powerpoint/2010/main" val="293290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Corner response function</a:t>
            </a:r>
          </a:p>
        </p:txBody>
      </p:sp>
      <p:grpSp>
        <p:nvGrpSpPr>
          <p:cNvPr id="3" name="Group 17"/>
          <p:cNvGrpSpPr>
            <a:grpSpLocks/>
          </p:cNvGrpSpPr>
          <p:nvPr/>
        </p:nvGrpSpPr>
        <p:grpSpPr bwMode="auto">
          <a:xfrm>
            <a:off x="5829300" y="1308432"/>
            <a:ext cx="1771650" cy="2107407"/>
            <a:chOff x="480" y="1824"/>
            <a:chExt cx="1488" cy="1770"/>
          </a:xfrm>
        </p:grpSpPr>
        <p:pic>
          <p:nvPicPr>
            <p:cNvPr id="18" name="Picture 18" descr="corner"/>
            <p:cNvPicPr>
              <a:picLocks noChangeAspect="1" noChangeArrowheads="1"/>
            </p:cNvPicPr>
            <p:nvPr/>
          </p:nvPicPr>
          <p:blipFill>
            <a:blip r:embed="rId3" cstate="print"/>
            <a:srcRect/>
            <a:stretch>
              <a:fillRect/>
            </a:stretch>
          </p:blipFill>
          <p:spPr bwMode="auto">
            <a:xfrm>
              <a:off x="528" y="1824"/>
              <a:ext cx="1440" cy="1440"/>
            </a:xfrm>
            <a:prstGeom prst="rect">
              <a:avLst/>
            </a:prstGeom>
            <a:noFill/>
            <a:ln w="9525">
              <a:solidFill>
                <a:schemeClr val="tx1"/>
              </a:solidFill>
              <a:miter lim="800000"/>
              <a:headEnd/>
              <a:tailEnd/>
            </a:ln>
          </p:spPr>
        </p:pic>
        <p:sp>
          <p:nvSpPr>
            <p:cNvPr id="19" name="Text Box 19"/>
            <p:cNvSpPr txBox="1">
              <a:spLocks noChangeArrowheads="1"/>
            </p:cNvSpPr>
            <p:nvPr/>
          </p:nvSpPr>
          <p:spPr bwMode="auto">
            <a:xfrm>
              <a:off x="480" y="3284"/>
              <a:ext cx="1296" cy="310"/>
            </a:xfrm>
            <a:prstGeom prst="rect">
              <a:avLst/>
            </a:prstGeom>
            <a:noFill/>
            <a:ln w="9525">
              <a:noFill/>
              <a:miter lim="800000"/>
              <a:headEnd/>
              <a:tailEnd/>
            </a:ln>
            <a:effectLst/>
          </p:spPr>
          <p:txBody>
            <a:bodyPr>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“flat”</a:t>
              </a:r>
              <a:r>
                <a:rPr lang="en-US" sz="1800" dirty="0">
                  <a:latin typeface="Arial Unicode MS" pitchFamily="34" charset="-128"/>
                  <a:cs typeface="Times New Roman" pitchFamily="18" charset="0"/>
                </a:rPr>
                <a:t> region:</a:t>
              </a:r>
              <a:endParaRPr lang="ru-RU" sz="1800" dirty="0">
                <a:latin typeface="Arial Unicode MS" pitchFamily="34" charset="-128"/>
                <a:cs typeface="Times New Roman" pitchFamily="18" charset="0"/>
              </a:endParaRPr>
            </a:p>
          </p:txBody>
        </p:sp>
        <p:sp>
          <p:nvSpPr>
            <p:cNvPr id="20" name="Rectangle 20"/>
            <p:cNvSpPr>
              <a:spLocks noChangeArrowheads="1"/>
            </p:cNvSpPr>
            <p:nvPr/>
          </p:nvSpPr>
          <p:spPr bwMode="auto">
            <a:xfrm>
              <a:off x="1344"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1" name="Line 21"/>
            <p:cNvSpPr>
              <a:spLocks noChangeShapeType="1"/>
            </p:cNvSpPr>
            <p:nvPr/>
          </p:nvSpPr>
          <p:spPr bwMode="auto">
            <a:xfrm>
              <a:off x="1776" y="2928"/>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2" name="Line 22"/>
            <p:cNvSpPr>
              <a:spLocks noChangeShapeType="1"/>
            </p:cNvSpPr>
            <p:nvPr/>
          </p:nvSpPr>
          <p:spPr bwMode="auto">
            <a:xfrm flipH="1">
              <a:off x="1200" y="2928"/>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3" name="Line 23"/>
            <p:cNvSpPr>
              <a:spLocks noChangeShapeType="1"/>
            </p:cNvSpPr>
            <p:nvPr/>
          </p:nvSpPr>
          <p:spPr bwMode="auto">
            <a:xfrm flipH="1" flipV="1">
              <a:off x="1200" y="2352"/>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4" name="Line 24"/>
            <p:cNvSpPr>
              <a:spLocks noChangeShapeType="1"/>
            </p:cNvSpPr>
            <p:nvPr/>
          </p:nvSpPr>
          <p:spPr bwMode="auto">
            <a:xfrm flipV="1">
              <a:off x="1776" y="2352"/>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25" name="Rectangle 10"/>
          <p:cNvSpPr>
            <a:spLocks noChangeArrowheads="1"/>
          </p:cNvSpPr>
          <p:nvPr/>
        </p:nvSpPr>
        <p:spPr bwMode="auto">
          <a:xfrm>
            <a:off x="5943600" y="3365833"/>
            <a:ext cx="2057400" cy="923330"/>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ru-RU" sz="1800" dirty="0">
                <a:cs typeface="Times New Roman" pitchFamily="18" charset="0"/>
                <a:sym typeface="Symbol" pitchFamily="18" charset="2"/>
              </a:rPr>
              <a:t></a:t>
            </a:r>
            <a:r>
              <a:rPr lang="en-US" sz="1800" baseline="-25000" dirty="0">
                <a:cs typeface="Times New Roman" pitchFamily="18" charset="0"/>
                <a:sym typeface="Symbol" pitchFamily="18" charset="2"/>
              </a:rPr>
              <a:t>1</a:t>
            </a:r>
            <a:r>
              <a:rPr lang="en-US" sz="1800" dirty="0">
                <a:cs typeface="Times New Roman" pitchFamily="18" charset="0"/>
                <a:sym typeface="Symbol" pitchFamily="18" charset="2"/>
              </a:rPr>
              <a:t> and </a:t>
            </a:r>
            <a:r>
              <a:rPr lang="ru-RU" sz="1800" dirty="0">
                <a:cs typeface="Times New Roman" pitchFamily="18" charset="0"/>
                <a:sym typeface="Symbol" pitchFamily="18" charset="2"/>
              </a:rPr>
              <a:t></a:t>
            </a:r>
            <a:r>
              <a:rPr lang="en-US" sz="1800" baseline="-25000" dirty="0">
                <a:cs typeface="Times New Roman" pitchFamily="18" charset="0"/>
                <a:sym typeface="Symbol" pitchFamily="18" charset="2"/>
              </a:rPr>
              <a:t>2</a:t>
            </a:r>
            <a:r>
              <a:rPr lang="en-US" sz="1800" dirty="0">
                <a:cs typeface="Times New Roman" pitchFamily="18" charset="0"/>
                <a:sym typeface="Symbol" pitchFamily="18" charset="2"/>
              </a:rPr>
              <a:t> are small</a:t>
            </a:r>
            <a:br>
              <a:rPr lang="en-US" sz="1800" dirty="0">
                <a:cs typeface="Times New Roman" pitchFamily="18" charset="0"/>
                <a:sym typeface="Symbol" pitchFamily="18" charset="2"/>
              </a:rPr>
            </a:br>
            <a:endParaRPr lang="ru-RU" sz="1800" dirty="0">
              <a:cs typeface="Times New Roman" pitchFamily="18" charset="0"/>
              <a:sym typeface="Symbol" pitchFamily="18" charset="2"/>
            </a:endParaRPr>
          </a:p>
        </p:txBody>
      </p:sp>
      <p:grpSp>
        <p:nvGrpSpPr>
          <p:cNvPr id="4" name="Group 4"/>
          <p:cNvGrpSpPr>
            <a:grpSpLocks/>
          </p:cNvGrpSpPr>
          <p:nvPr/>
        </p:nvGrpSpPr>
        <p:grpSpPr bwMode="auto">
          <a:xfrm>
            <a:off x="1485900" y="1308432"/>
            <a:ext cx="1828800" cy="2107407"/>
            <a:chOff x="2160" y="1824"/>
            <a:chExt cx="1536" cy="1770"/>
          </a:xfrm>
        </p:grpSpPr>
        <p:pic>
          <p:nvPicPr>
            <p:cNvPr id="5" name="Picture 5" descr="corner"/>
            <p:cNvPicPr>
              <a:picLocks noChangeAspect="1" noChangeArrowheads="1"/>
            </p:cNvPicPr>
            <p:nvPr/>
          </p:nvPicPr>
          <p:blipFill>
            <a:blip r:embed="rId3" cstate="print"/>
            <a:srcRect/>
            <a:stretch>
              <a:fillRect/>
            </a:stretch>
          </p:blipFill>
          <p:spPr bwMode="auto">
            <a:xfrm>
              <a:off x="2160" y="1824"/>
              <a:ext cx="1440" cy="1440"/>
            </a:xfrm>
            <a:prstGeom prst="rect">
              <a:avLst/>
            </a:prstGeom>
            <a:noFill/>
            <a:ln w="9525">
              <a:solidFill>
                <a:schemeClr val="tx1"/>
              </a:solidFill>
              <a:miter lim="800000"/>
              <a:headEnd/>
              <a:tailEnd/>
            </a:ln>
          </p:spPr>
        </p:pic>
        <p:sp>
          <p:nvSpPr>
            <p:cNvPr id="6" name="Text Box 6"/>
            <p:cNvSpPr txBox="1">
              <a:spLocks noChangeArrowheads="1"/>
            </p:cNvSpPr>
            <p:nvPr/>
          </p:nvSpPr>
          <p:spPr bwMode="auto">
            <a:xfrm>
              <a:off x="2160" y="3284"/>
              <a:ext cx="1536" cy="310"/>
            </a:xfrm>
            <a:prstGeom prst="rect">
              <a:avLst/>
            </a:prstGeom>
            <a:noFill/>
            <a:ln w="9525">
              <a:noFill/>
              <a:miter lim="800000"/>
              <a:headEnd/>
              <a:tailEnd/>
            </a:ln>
            <a:effectLst/>
          </p:spPr>
          <p:txBody>
            <a:bodyPr>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“edge”</a:t>
              </a:r>
              <a:r>
                <a:rPr lang="en-US" sz="1800" dirty="0">
                  <a:latin typeface="Arial Unicode MS" pitchFamily="34" charset="-128"/>
                  <a:cs typeface="Times New Roman" pitchFamily="18" charset="0"/>
                </a:rPr>
                <a:t>:</a:t>
              </a:r>
              <a:endParaRPr lang="ru-RU" sz="1800" dirty="0">
                <a:latin typeface="Arial Unicode MS" pitchFamily="34" charset="-128"/>
                <a:cs typeface="Times New Roman" pitchFamily="18" charset="0"/>
              </a:endParaRPr>
            </a:p>
          </p:txBody>
        </p:sp>
        <p:sp>
          <p:nvSpPr>
            <p:cNvPr id="7" name="Rectangle 7"/>
            <p:cNvSpPr>
              <a:spLocks noChangeArrowheads="1"/>
            </p:cNvSpPr>
            <p:nvPr/>
          </p:nvSpPr>
          <p:spPr bwMode="auto">
            <a:xfrm>
              <a:off x="2496" y="249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8" name="Line 8"/>
            <p:cNvSpPr>
              <a:spLocks noChangeShapeType="1"/>
            </p:cNvSpPr>
            <p:nvPr/>
          </p:nvSpPr>
          <p:spPr bwMode="auto">
            <a:xfrm flipV="1">
              <a:off x="2352" y="2544"/>
              <a:ext cx="0" cy="336"/>
            </a:xfrm>
            <a:prstGeom prst="line">
              <a:avLst/>
            </a:prstGeom>
            <a:noFill/>
            <a:ln w="9525">
              <a:solidFill>
                <a:schemeClr val="tx1"/>
              </a:solidFill>
              <a:round/>
              <a:headEnd type="triangle" w="med" len="me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26" name="Rectangle 7"/>
          <p:cNvSpPr>
            <a:spLocks noChangeArrowheads="1"/>
          </p:cNvSpPr>
          <p:nvPr/>
        </p:nvSpPr>
        <p:spPr bwMode="auto">
          <a:xfrm>
            <a:off x="2457450" y="1528719"/>
            <a:ext cx="514350" cy="514350"/>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27" name="Rectangle 11"/>
          <p:cNvSpPr>
            <a:spLocks noChangeArrowheads="1"/>
          </p:cNvSpPr>
          <p:nvPr/>
        </p:nvSpPr>
        <p:spPr bwMode="auto">
          <a:xfrm>
            <a:off x="1714500" y="3350577"/>
            <a:ext cx="1143000" cy="369332"/>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ru-RU" sz="1800" dirty="0">
                <a:cs typeface="Times New Roman" pitchFamily="18" charset="0"/>
                <a:sym typeface="Symbol" pitchFamily="18" charset="2"/>
              </a:rPr>
              <a:t></a:t>
            </a:r>
            <a:r>
              <a:rPr lang="en-US" sz="1800" baseline="-25000" dirty="0">
                <a:cs typeface="Times New Roman" pitchFamily="18" charset="0"/>
                <a:sym typeface="Symbol" pitchFamily="18" charset="2"/>
              </a:rPr>
              <a:t>1</a:t>
            </a:r>
            <a:r>
              <a:rPr lang="en-US" sz="1800" dirty="0">
                <a:cs typeface="Times New Roman" pitchFamily="18" charset="0"/>
                <a:sym typeface="Symbol" pitchFamily="18" charset="2"/>
              </a:rPr>
              <a:t> &gt;&gt; </a:t>
            </a:r>
            <a:r>
              <a:rPr lang="ru-RU" sz="1800" dirty="0">
                <a:cs typeface="Times New Roman" pitchFamily="18" charset="0"/>
                <a:sym typeface="Symbol" pitchFamily="18" charset="2"/>
              </a:rPr>
              <a:t></a:t>
            </a:r>
            <a:r>
              <a:rPr lang="en-US" sz="1800" baseline="-25000" dirty="0">
                <a:cs typeface="Times New Roman" pitchFamily="18" charset="0"/>
                <a:sym typeface="Symbol" pitchFamily="18" charset="2"/>
              </a:rPr>
              <a:t>2</a:t>
            </a:r>
            <a:endParaRPr lang="ru-RU" sz="1800" dirty="0">
              <a:cs typeface="Times New Roman" pitchFamily="18" charset="0"/>
              <a:sym typeface="Symbol" pitchFamily="18" charset="2"/>
            </a:endParaRPr>
          </a:p>
        </p:txBody>
      </p:sp>
      <p:sp>
        <p:nvSpPr>
          <p:cNvPr id="29" name="Rectangle 12"/>
          <p:cNvSpPr>
            <a:spLocks noChangeArrowheads="1"/>
          </p:cNvSpPr>
          <p:nvPr/>
        </p:nvSpPr>
        <p:spPr bwMode="auto">
          <a:xfrm>
            <a:off x="1714500" y="3705383"/>
            <a:ext cx="1060784" cy="369332"/>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ru-RU" sz="1800" dirty="0">
                <a:cs typeface="Times New Roman" pitchFamily="18" charset="0"/>
                <a:sym typeface="Symbol" pitchFamily="18" charset="2"/>
              </a:rPr>
              <a:t></a:t>
            </a:r>
            <a:r>
              <a:rPr lang="en-US" sz="1800" baseline="-25000" dirty="0">
                <a:cs typeface="Times New Roman" pitchFamily="18" charset="0"/>
                <a:sym typeface="Symbol" pitchFamily="18" charset="2"/>
              </a:rPr>
              <a:t>2</a:t>
            </a:r>
            <a:r>
              <a:rPr lang="en-US" sz="1800" dirty="0">
                <a:cs typeface="Times New Roman" pitchFamily="18" charset="0"/>
                <a:sym typeface="Symbol" pitchFamily="18" charset="2"/>
              </a:rPr>
              <a:t> &gt;&gt; </a:t>
            </a:r>
            <a:r>
              <a:rPr lang="ru-RU" sz="1800" dirty="0">
                <a:cs typeface="Times New Roman" pitchFamily="18" charset="0"/>
                <a:sym typeface="Symbol" pitchFamily="18" charset="2"/>
              </a:rPr>
              <a:t></a:t>
            </a:r>
            <a:r>
              <a:rPr lang="en-US" sz="1800" baseline="-25000" dirty="0">
                <a:cs typeface="Times New Roman" pitchFamily="18" charset="0"/>
                <a:sym typeface="Symbol" pitchFamily="18" charset="2"/>
              </a:rPr>
              <a:t>1</a:t>
            </a:r>
            <a:endParaRPr lang="ru-RU" sz="1800" dirty="0">
              <a:cs typeface="Times New Roman" pitchFamily="18" charset="0"/>
              <a:sym typeface="Symbol" pitchFamily="18" charset="2"/>
            </a:endParaRPr>
          </a:p>
        </p:txBody>
      </p:sp>
      <p:grpSp>
        <p:nvGrpSpPr>
          <p:cNvPr id="9" name="Group 9"/>
          <p:cNvGrpSpPr>
            <a:grpSpLocks/>
          </p:cNvGrpSpPr>
          <p:nvPr/>
        </p:nvGrpSpPr>
        <p:grpSpPr bwMode="auto">
          <a:xfrm>
            <a:off x="3657600" y="1308432"/>
            <a:ext cx="2000250" cy="2107407"/>
            <a:chOff x="3792" y="1824"/>
            <a:chExt cx="1680" cy="1770"/>
          </a:xfrm>
        </p:grpSpPr>
        <p:pic>
          <p:nvPicPr>
            <p:cNvPr id="10" name="Picture 10" descr="corner"/>
            <p:cNvPicPr>
              <a:picLocks noChangeAspect="1" noChangeArrowheads="1"/>
            </p:cNvPicPr>
            <p:nvPr/>
          </p:nvPicPr>
          <p:blipFill>
            <a:blip r:embed="rId3" cstate="print"/>
            <a:srcRect/>
            <a:stretch>
              <a:fillRect/>
            </a:stretch>
          </p:blipFill>
          <p:spPr bwMode="auto">
            <a:xfrm>
              <a:off x="3792" y="1824"/>
              <a:ext cx="1440" cy="1440"/>
            </a:xfrm>
            <a:prstGeom prst="rect">
              <a:avLst/>
            </a:prstGeom>
            <a:noFill/>
            <a:ln w="9525">
              <a:solidFill>
                <a:schemeClr val="tx1"/>
              </a:solidFill>
              <a:miter lim="800000"/>
              <a:headEnd/>
              <a:tailEnd/>
            </a:ln>
          </p:spPr>
        </p:pic>
        <p:sp>
          <p:nvSpPr>
            <p:cNvPr id="11" name="Text Box 11"/>
            <p:cNvSpPr txBox="1">
              <a:spLocks noChangeArrowheads="1"/>
            </p:cNvSpPr>
            <p:nvPr/>
          </p:nvSpPr>
          <p:spPr bwMode="auto">
            <a:xfrm>
              <a:off x="3936" y="3284"/>
              <a:ext cx="1536" cy="310"/>
            </a:xfrm>
            <a:prstGeom prst="rect">
              <a:avLst/>
            </a:prstGeom>
            <a:noFill/>
            <a:ln w="9525">
              <a:noFill/>
              <a:miter lim="800000"/>
              <a:headEnd/>
              <a:tailEnd/>
            </a:ln>
            <a:effectLst/>
          </p:spPr>
          <p:txBody>
            <a:bodyPr>
              <a:spAutoFit/>
            </a:bodyPr>
            <a:lstStyle/>
            <a:p>
              <a:pPr defTabSz="685800" fontAlgn="base">
                <a:spcBef>
                  <a:spcPct val="0"/>
                </a:spcBef>
                <a:spcAft>
                  <a:spcPct val="0"/>
                </a:spcAft>
                <a:buClrTx/>
                <a:defRPr/>
              </a:pPr>
              <a:r>
                <a:rPr lang="en-US" sz="1800" dirty="0">
                  <a:solidFill>
                    <a:srgbClr val="003399"/>
                  </a:solidFill>
                  <a:latin typeface="Arial Unicode MS" pitchFamily="34" charset="-128"/>
                  <a:cs typeface="Times New Roman" pitchFamily="18" charset="0"/>
                </a:rPr>
                <a:t>“corner”</a:t>
              </a:r>
              <a:r>
                <a:rPr lang="en-US" sz="1800" dirty="0">
                  <a:latin typeface="Arial Unicode MS" pitchFamily="34" charset="-128"/>
                  <a:cs typeface="Times New Roman" pitchFamily="18" charset="0"/>
                </a:rPr>
                <a:t>:</a:t>
              </a:r>
              <a:endParaRPr lang="ru-RU" sz="1800" dirty="0">
                <a:latin typeface="Arial Unicode MS" pitchFamily="34" charset="-128"/>
                <a:cs typeface="Times New Roman" pitchFamily="18" charset="0"/>
              </a:endParaRPr>
            </a:p>
          </p:txBody>
        </p:sp>
        <p:sp>
          <p:nvSpPr>
            <p:cNvPr id="12" name="Rectangle 12"/>
            <p:cNvSpPr>
              <a:spLocks noChangeArrowheads="1"/>
            </p:cNvSpPr>
            <p:nvPr/>
          </p:nvSpPr>
          <p:spPr bwMode="auto">
            <a:xfrm>
              <a:off x="4224" y="2016"/>
              <a:ext cx="432" cy="432"/>
            </a:xfrm>
            <a:prstGeom prst="rect">
              <a:avLst/>
            </a:prstGeom>
            <a:solidFill>
              <a:srgbClr val="FFCC99">
                <a:alpha val="39999"/>
              </a:srgbClr>
            </a:solidFill>
            <a:ln w="9525">
              <a:solidFill>
                <a:schemeClr val="tx1"/>
              </a:solidFill>
              <a:miter lim="800000"/>
              <a:headEnd/>
              <a:tailEnd/>
            </a:ln>
            <a:effectLst/>
          </p:spPr>
          <p:txBody>
            <a:bodyPr wrap="none" anchor="ctr"/>
            <a:lstStyle/>
            <a:p>
              <a:pPr defTabSz="685800" eaLnBrk="0" fontAlgn="base" hangingPunct="0">
                <a:spcBef>
                  <a:spcPct val="0"/>
                </a:spcBef>
                <a:spcAft>
                  <a:spcPct val="0"/>
                </a:spcAft>
                <a:buClrTx/>
                <a:defRPr/>
              </a:pPr>
              <a:endParaRPr lang="en-US" sz="1350"/>
            </a:p>
          </p:txBody>
        </p:sp>
        <p:sp>
          <p:nvSpPr>
            <p:cNvPr id="13" name="Line 13"/>
            <p:cNvSpPr>
              <a:spLocks noChangeShapeType="1"/>
            </p:cNvSpPr>
            <p:nvPr/>
          </p:nvSpPr>
          <p:spPr bwMode="auto">
            <a:xfrm flipH="1">
              <a:off x="4080" y="2448"/>
              <a:ext cx="144" cy="144"/>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14" name="Line 14"/>
            <p:cNvSpPr>
              <a:spLocks noChangeShapeType="1"/>
            </p:cNvSpPr>
            <p:nvPr/>
          </p:nvSpPr>
          <p:spPr bwMode="auto">
            <a:xfrm flipH="1" flipV="1">
              <a:off x="4080" y="1872"/>
              <a:ext cx="144" cy="144"/>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15" name="Line 15"/>
            <p:cNvSpPr>
              <a:spLocks noChangeShapeType="1"/>
            </p:cNvSpPr>
            <p:nvPr/>
          </p:nvSpPr>
          <p:spPr bwMode="auto">
            <a:xfrm>
              <a:off x="4656" y="2448"/>
              <a:ext cx="144" cy="144"/>
            </a:xfrm>
            <a:prstGeom prst="line">
              <a:avLst/>
            </a:prstGeom>
            <a:noFill/>
            <a:ln w="9525">
              <a:solidFill>
                <a:schemeClr val="bg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16" name="Line 16"/>
            <p:cNvSpPr>
              <a:spLocks noChangeShapeType="1"/>
            </p:cNvSpPr>
            <p:nvPr/>
          </p:nvSpPr>
          <p:spPr bwMode="auto">
            <a:xfrm flipV="1">
              <a:off x="4656" y="1872"/>
              <a:ext cx="144" cy="144"/>
            </a:xfrm>
            <a:prstGeom prst="line">
              <a:avLst/>
            </a:prstGeom>
            <a:noFill/>
            <a:ln w="9525">
              <a:solidFill>
                <a:schemeClr val="tx1"/>
              </a:solidFill>
              <a:round/>
              <a:headEnd/>
              <a:tailEnd type="triangle" w="med" len="med"/>
            </a:ln>
            <a:effectLst/>
          </p:spPr>
          <p:txBody>
            <a:bodyPr/>
            <a:lstStyle/>
            <a:p>
              <a:pPr defTabSz="685800" eaLnBrk="0" fontAlgn="base" hangingPunct="0">
                <a:spcBef>
                  <a:spcPct val="0"/>
                </a:spcBef>
                <a:spcAft>
                  <a:spcPct val="0"/>
                </a:spcAft>
                <a:buClrTx/>
                <a:defRPr/>
              </a:pPr>
              <a:endParaRPr lang="en-US" sz="1350"/>
            </a:p>
          </p:txBody>
        </p:sp>
      </p:grpSp>
      <p:sp>
        <p:nvSpPr>
          <p:cNvPr id="30" name="Rectangle 9"/>
          <p:cNvSpPr>
            <a:spLocks noChangeArrowheads="1"/>
          </p:cNvSpPr>
          <p:nvPr/>
        </p:nvSpPr>
        <p:spPr bwMode="auto">
          <a:xfrm>
            <a:off x="3486150" y="3371235"/>
            <a:ext cx="2686050" cy="646331"/>
          </a:xfrm>
          <a:prstGeom prst="rect">
            <a:avLst/>
          </a:prstGeom>
          <a:noFill/>
          <a:ln w="9525">
            <a:noFill/>
            <a:miter lim="800000"/>
            <a:headEnd/>
            <a:tailEnd/>
          </a:ln>
          <a:effectLst/>
        </p:spPr>
        <p:txBody>
          <a:bodyPr wrap="square">
            <a:spAutoFit/>
          </a:bodyPr>
          <a:lstStyle/>
          <a:p>
            <a:pPr defTabSz="685800" fontAlgn="base">
              <a:spcBef>
                <a:spcPct val="0"/>
              </a:spcBef>
              <a:spcAft>
                <a:spcPct val="0"/>
              </a:spcAft>
              <a:buClrTx/>
              <a:defRPr/>
            </a:pPr>
            <a:r>
              <a:rPr lang="ru-RU" sz="1800" dirty="0">
                <a:cs typeface="Times New Roman" pitchFamily="18" charset="0"/>
                <a:sym typeface="Symbol" pitchFamily="18" charset="2"/>
              </a:rPr>
              <a:t></a:t>
            </a:r>
            <a:r>
              <a:rPr lang="en-US" sz="1800" baseline="-25000" dirty="0">
                <a:cs typeface="Times New Roman" pitchFamily="18" charset="0"/>
                <a:sym typeface="Symbol" pitchFamily="18" charset="2"/>
              </a:rPr>
              <a:t>1</a:t>
            </a:r>
            <a:r>
              <a:rPr lang="en-US" sz="1800" dirty="0">
                <a:cs typeface="Times New Roman" pitchFamily="18" charset="0"/>
                <a:sym typeface="Symbol" pitchFamily="18" charset="2"/>
              </a:rPr>
              <a:t> and </a:t>
            </a:r>
            <a:r>
              <a:rPr lang="ru-RU" sz="1800" dirty="0">
                <a:cs typeface="Times New Roman" pitchFamily="18" charset="0"/>
                <a:sym typeface="Symbol" pitchFamily="18" charset="2"/>
              </a:rPr>
              <a:t></a:t>
            </a:r>
            <a:r>
              <a:rPr lang="en-US" sz="1800" baseline="-25000" dirty="0">
                <a:cs typeface="Times New Roman" pitchFamily="18" charset="0"/>
                <a:sym typeface="Symbol" pitchFamily="18" charset="2"/>
              </a:rPr>
              <a:t>2</a:t>
            </a:r>
            <a:r>
              <a:rPr lang="en-US" sz="1800" dirty="0">
                <a:cs typeface="Times New Roman" pitchFamily="18" charset="0"/>
                <a:sym typeface="Symbol" pitchFamily="18" charset="2"/>
              </a:rPr>
              <a:t> are large,</a:t>
            </a:r>
            <a:br>
              <a:rPr lang="en-US" sz="1800" dirty="0">
                <a:cs typeface="Times New Roman" pitchFamily="18" charset="0"/>
                <a:sym typeface="Symbol" pitchFamily="18" charset="2"/>
              </a:rPr>
            </a:br>
            <a:r>
              <a:rPr lang="en-US" sz="1800" dirty="0">
                <a:cs typeface="Times New Roman" pitchFamily="18" charset="0"/>
                <a:sym typeface="Symbol" pitchFamily="18" charset="2"/>
              </a:rPr>
              <a:t> </a:t>
            </a:r>
            <a:r>
              <a:rPr lang="ru-RU" sz="1800" dirty="0">
                <a:cs typeface="Times New Roman" pitchFamily="18" charset="0"/>
                <a:sym typeface="Symbol" pitchFamily="18" charset="2"/>
              </a:rPr>
              <a:t></a:t>
            </a:r>
            <a:r>
              <a:rPr lang="en-US" sz="1800" baseline="-25000" dirty="0">
                <a:cs typeface="Times New Roman" pitchFamily="18" charset="0"/>
                <a:sym typeface="Symbol" pitchFamily="18" charset="2"/>
              </a:rPr>
              <a:t>1 </a:t>
            </a:r>
            <a:r>
              <a:rPr lang="en-US" sz="1800" dirty="0">
                <a:cs typeface="Times New Roman" pitchFamily="18" charset="0"/>
                <a:sym typeface="Symbol" pitchFamily="18" charset="2"/>
              </a:rPr>
              <a:t>~ </a:t>
            </a:r>
            <a:r>
              <a:rPr lang="ru-RU" sz="1800" dirty="0">
                <a:cs typeface="Times New Roman" pitchFamily="18" charset="0"/>
                <a:sym typeface="Symbol" pitchFamily="18" charset="2"/>
              </a:rPr>
              <a:t></a:t>
            </a:r>
            <a:r>
              <a:rPr lang="en-US" sz="1800" baseline="-25000" dirty="0">
                <a:cs typeface="Times New Roman" pitchFamily="18" charset="0"/>
                <a:sym typeface="Symbol" pitchFamily="18" charset="2"/>
              </a:rPr>
              <a:t>2</a:t>
            </a:r>
            <a:endParaRPr lang="ru-RU" sz="1800" dirty="0">
              <a:cs typeface="Times New Roman" pitchFamily="18" charset="0"/>
              <a:sym typeface="Symbol" pitchFamily="18" charset="2"/>
            </a:endParaRPr>
          </a:p>
        </p:txBody>
      </p:sp>
      <p:sp>
        <p:nvSpPr>
          <p:cNvPr id="31" name="TextBox 30"/>
          <p:cNvSpPr txBox="1"/>
          <p:nvPr/>
        </p:nvSpPr>
        <p:spPr>
          <a:xfrm>
            <a:off x="1143000" y="4945324"/>
            <a:ext cx="2895344" cy="213585"/>
          </a:xfrm>
          <a:prstGeom prst="rect">
            <a:avLst/>
          </a:prstGeom>
          <a:noFill/>
        </p:spPr>
        <p:txBody>
          <a:bodyPr wrap="none" rtlCol="0">
            <a:spAutoFit/>
          </a:bodyPr>
          <a:lstStyle/>
          <a:p>
            <a:pPr defTabSz="685800">
              <a:buClrTx/>
              <a:defRPr/>
            </a:pPr>
            <a:r>
              <a:rPr lang="en-US" sz="788" dirty="0">
                <a:cs typeface="Arial" pitchFamily="34" charset="0"/>
              </a:rPr>
              <a:t>Adapted from A. </a:t>
            </a:r>
            <a:r>
              <a:rPr lang="en-US" sz="788" dirty="0" err="1">
                <a:cs typeface="Arial" pitchFamily="34" charset="0"/>
              </a:rPr>
              <a:t>Efros</a:t>
            </a:r>
            <a:r>
              <a:rPr lang="en-US" sz="788" dirty="0">
                <a:cs typeface="Arial" pitchFamily="34" charset="0"/>
              </a:rPr>
              <a:t>, </a:t>
            </a:r>
            <a:r>
              <a:rPr lang="en-US" sz="788" dirty="0"/>
              <a:t>D. </a:t>
            </a:r>
            <a:r>
              <a:rPr lang="en-US" sz="788" dirty="0" err="1"/>
              <a:t>Frolova</a:t>
            </a:r>
            <a:r>
              <a:rPr lang="en-US" sz="788" dirty="0"/>
              <a:t>, D. </a:t>
            </a:r>
            <a:r>
              <a:rPr lang="en-US" sz="788" dirty="0" err="1"/>
              <a:t>Simakov</a:t>
            </a:r>
            <a:r>
              <a:rPr lang="en-US" sz="788" dirty="0"/>
              <a:t>, K. </a:t>
            </a:r>
            <a:r>
              <a:rPr lang="en-US" sz="788" dirty="0" err="1"/>
              <a:t>Grauman</a:t>
            </a:r>
            <a:endParaRPr lang="en-US" sz="788" dirty="0">
              <a:solidFill>
                <a:prstClr val="black"/>
              </a:solidFill>
            </a:endParaRPr>
          </a:p>
        </p:txBody>
      </p:sp>
      <p:sp>
        <p:nvSpPr>
          <p:cNvPr id="32" name="Line 8"/>
          <p:cNvSpPr>
            <a:spLocks noChangeShapeType="1"/>
          </p:cNvSpPr>
          <p:nvPr/>
        </p:nvSpPr>
        <p:spPr bwMode="auto">
          <a:xfrm rot="16200000" flipV="1">
            <a:off x="2686050" y="1200086"/>
            <a:ext cx="0" cy="400050"/>
          </a:xfrm>
          <a:prstGeom prst="line">
            <a:avLst/>
          </a:prstGeom>
          <a:noFill/>
          <a:ln w="9525">
            <a:solidFill>
              <a:schemeClr val="tx1"/>
            </a:solidFill>
            <a:round/>
            <a:headEnd type="triangle" w="med" len="med"/>
            <a:tailEnd type="triangle" w="med" len="med"/>
          </a:ln>
          <a:effectLst/>
        </p:spPr>
        <p:txBody>
          <a:bodyPr/>
          <a:lstStyle/>
          <a:p>
            <a:pPr defTabSz="685800" eaLnBrk="0" fontAlgn="base" hangingPunct="0">
              <a:spcBef>
                <a:spcPct val="0"/>
              </a:spcBef>
              <a:spcAft>
                <a:spcPct val="0"/>
              </a:spcAft>
              <a:buClrTx/>
              <a:defRPr/>
            </a:pPr>
            <a:endParaRPr lang="en-US" sz="1350"/>
          </a:p>
        </p:txBody>
      </p:sp>
      <p:sp>
        <p:nvSpPr>
          <p:cNvPr id="28" name="Slide Number Placeholder 5">
            <a:extLst>
              <a:ext uri="{FF2B5EF4-FFF2-40B4-BE49-F238E27FC236}">
                <a16:creationId xmlns:a16="http://schemas.microsoft.com/office/drawing/2014/main" id="{B290B8B1-E249-4B55-11DB-1613C4904FF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30</a:t>
            </a:fld>
            <a:endParaRPr lang="en-US" dirty="0"/>
          </a:p>
        </p:txBody>
      </p:sp>
    </p:spTree>
    <p:extLst>
      <p:ext uri="{BB962C8B-B14F-4D97-AF65-F5344CB8AC3E}">
        <p14:creationId xmlns:p14="http://schemas.microsoft.com/office/powerpoint/2010/main" val="20056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spcFirstLastPara="1" wrap="square" lIns="91425" tIns="45700" rIns="99060" bIns="45700" anchor="ctr" anchorCtr="0">
            <a:normAutofit/>
          </a:bodyPr>
          <a:lstStyle/>
          <a:p>
            <a:r>
              <a:rPr lang="en-US"/>
              <a:t>Harris Detector: Mathematics</a:t>
            </a:r>
          </a:p>
        </p:txBody>
      </p:sp>
      <p:sp>
        <p:nvSpPr>
          <p:cNvPr id="51202" name="Rectangle 2"/>
          <p:cNvSpPr>
            <a:spLocks/>
          </p:cNvSpPr>
          <p:nvPr/>
        </p:nvSpPr>
        <p:spPr bwMode="auto">
          <a:xfrm>
            <a:off x="457200" y="1325166"/>
            <a:ext cx="4286250" cy="3714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30479" bIns="0"/>
          <a:lstStyle/>
          <a:p>
            <a:pPr marL="29766" algn="ctr" defTabSz="685800">
              <a:spcBef>
                <a:spcPts val="1200"/>
              </a:spcBef>
              <a:buClrTx/>
              <a:defRPr/>
            </a:pPr>
            <a:r>
              <a:rPr lang="en-US" sz="2100" dirty="0">
                <a:solidFill>
                  <a:prstClr val="black"/>
                </a:solidFill>
                <a:ea typeface="ＭＳ Ｐゴシック" charset="0"/>
                <a:cs typeface="Times New Roman" charset="0"/>
              </a:rPr>
              <a:t>Measure of corner response:</a:t>
            </a:r>
          </a:p>
        </p:txBody>
      </p:sp>
      <p:grpSp>
        <p:nvGrpSpPr>
          <p:cNvPr id="2" name="Group 5"/>
          <p:cNvGrpSpPr>
            <a:grpSpLocks/>
          </p:cNvGrpSpPr>
          <p:nvPr/>
        </p:nvGrpSpPr>
        <p:grpSpPr bwMode="auto">
          <a:xfrm>
            <a:off x="2800350" y="1885950"/>
            <a:ext cx="2886075" cy="523875"/>
            <a:chOff x="0" y="0"/>
            <a:chExt cx="2424" cy="440"/>
          </a:xfrm>
        </p:grpSpPr>
        <p:sp>
          <p:nvSpPr>
            <p:cNvPr id="51203" name="Rectangle 3"/>
            <p:cNvSpPr>
              <a:spLocks/>
            </p:cNvSpPr>
            <p:nvPr/>
          </p:nvSpPr>
          <p:spPr bwMode="auto">
            <a:xfrm>
              <a:off x="0" y="0"/>
              <a:ext cx="2424" cy="440"/>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endParaRPr>
            </a:p>
          </p:txBody>
        </p:sp>
        <p:pic>
          <p:nvPicPr>
            <p:cNvPr id="51204"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424" cy="4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grpSp>
      <p:grpSp>
        <p:nvGrpSpPr>
          <p:cNvPr id="3" name="Group 8"/>
          <p:cNvGrpSpPr>
            <a:grpSpLocks/>
          </p:cNvGrpSpPr>
          <p:nvPr/>
        </p:nvGrpSpPr>
        <p:grpSpPr bwMode="auto">
          <a:xfrm>
            <a:off x="3248026" y="2752725"/>
            <a:ext cx="2003822" cy="857250"/>
            <a:chOff x="0" y="0"/>
            <a:chExt cx="1683" cy="720"/>
          </a:xfrm>
        </p:grpSpPr>
        <p:sp>
          <p:nvSpPr>
            <p:cNvPr id="51206" name="Rectangle 6"/>
            <p:cNvSpPr>
              <a:spLocks/>
            </p:cNvSpPr>
            <p:nvPr/>
          </p:nvSpPr>
          <p:spPr bwMode="auto">
            <a:xfrm>
              <a:off x="0" y="0"/>
              <a:ext cx="1683" cy="720"/>
            </a:xfrm>
            <a:prstGeom prst="rect">
              <a:avLst/>
            </a:prstGeom>
            <a:solidFill>
              <a:srgbClr val="67D967"/>
            </a:solidFill>
            <a:ln>
              <a:noFill/>
            </a:ln>
            <a:extLs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endParaRPr>
            </a:p>
          </p:txBody>
        </p:sp>
        <p:pic>
          <p:nvPicPr>
            <p:cNvPr id="51207" name="Picture 7"/>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683" cy="7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grpSp>
      <p:sp>
        <p:nvSpPr>
          <p:cNvPr id="51209" name="Rectangle 9"/>
          <p:cNvSpPr>
            <a:spLocks/>
          </p:cNvSpPr>
          <p:nvPr/>
        </p:nvSpPr>
        <p:spPr bwMode="auto">
          <a:xfrm>
            <a:off x="2910080" y="3962400"/>
            <a:ext cx="2955937" cy="2077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30479" bIns="0">
            <a:spAutoFit/>
          </a:bodyPr>
          <a:lstStyle/>
          <a:p>
            <a:pPr marL="29766" algn="ctr" defTabSz="685800">
              <a:buClrTx/>
              <a:defRPr/>
            </a:pPr>
            <a:r>
              <a:rPr lang="en-US" sz="1350">
                <a:solidFill>
                  <a:prstClr val="black"/>
                </a:solidFill>
                <a:ea typeface="ＭＳ Ｐゴシック" charset="0"/>
                <a:cs typeface="Times New Roman" charset="0"/>
              </a:rPr>
              <a:t>(</a:t>
            </a:r>
            <a:r>
              <a:rPr lang="en-US" sz="1350">
                <a:solidFill>
                  <a:prstClr val="black"/>
                </a:solidFill>
                <a:latin typeface="Times New Roman Italic" charset="0"/>
                <a:ea typeface="ＭＳ Ｐゴシック" charset="0"/>
                <a:cs typeface="Times New Roman Italic" charset="0"/>
                <a:sym typeface="Times New Roman Italic" charset="0"/>
              </a:rPr>
              <a:t>k</a:t>
            </a:r>
            <a:r>
              <a:rPr lang="en-US" sz="1350">
                <a:solidFill>
                  <a:prstClr val="black"/>
                </a:solidFill>
                <a:ea typeface="ＭＳ Ｐゴシック" charset="0"/>
                <a:cs typeface="Times New Roman" charset="0"/>
              </a:rPr>
              <a:t> – empirical constant, </a:t>
            </a:r>
            <a:r>
              <a:rPr lang="en-US" sz="1350">
                <a:solidFill>
                  <a:prstClr val="black"/>
                </a:solidFill>
                <a:latin typeface="Times New Roman Italic" charset="0"/>
                <a:ea typeface="ＭＳ Ｐゴシック" charset="0"/>
                <a:cs typeface="Times New Roman Italic" charset="0"/>
                <a:sym typeface="Times New Roman Italic" charset="0"/>
              </a:rPr>
              <a:t>k </a:t>
            </a:r>
            <a:r>
              <a:rPr lang="en-US" sz="1350">
                <a:solidFill>
                  <a:prstClr val="black"/>
                </a:solidFill>
                <a:ea typeface="ＭＳ Ｐゴシック" charset="0"/>
                <a:cs typeface="Times New Roman" charset="0"/>
              </a:rPr>
              <a:t>= 0.04-0.06)</a:t>
            </a:r>
          </a:p>
        </p:txBody>
      </p:sp>
      <p:sp>
        <p:nvSpPr>
          <p:cNvPr id="12" name="TextBox 11"/>
          <p:cNvSpPr txBox="1"/>
          <p:nvPr/>
        </p:nvSpPr>
        <p:spPr>
          <a:xfrm>
            <a:off x="1143000" y="4950767"/>
            <a:ext cx="1233030" cy="213585"/>
          </a:xfrm>
          <a:prstGeom prst="rect">
            <a:avLst/>
          </a:prstGeom>
          <a:noFill/>
        </p:spPr>
        <p:txBody>
          <a:bodyPr wrap="none" rtlCol="0">
            <a:spAutoFit/>
          </a:bodyPr>
          <a:lstStyle/>
          <a:p>
            <a:pPr defTabSz="685800">
              <a:buClrTx/>
              <a:defRPr/>
            </a:pPr>
            <a:r>
              <a:rPr lang="en-US" sz="788" dirty="0"/>
              <a:t>D. </a:t>
            </a:r>
            <a:r>
              <a:rPr lang="en-US" sz="788" dirty="0" err="1"/>
              <a:t>Frolova</a:t>
            </a:r>
            <a:r>
              <a:rPr lang="en-US" sz="788" dirty="0"/>
              <a:t>, D. </a:t>
            </a:r>
            <a:r>
              <a:rPr lang="en-US" sz="788" dirty="0" err="1"/>
              <a:t>Simakov</a:t>
            </a:r>
            <a:endParaRPr lang="en-US" sz="788" dirty="0">
              <a:solidFill>
                <a:prstClr val="black"/>
              </a:solidFill>
            </a:endParaRPr>
          </a:p>
        </p:txBody>
      </p:sp>
      <p:sp>
        <p:nvSpPr>
          <p:cNvPr id="4" name="TextBox 3"/>
          <p:cNvSpPr txBox="1"/>
          <p:nvPr/>
        </p:nvSpPr>
        <p:spPr>
          <a:xfrm>
            <a:off x="5388428" y="2808515"/>
            <a:ext cx="1645002" cy="253916"/>
          </a:xfrm>
          <a:prstGeom prst="rect">
            <a:avLst/>
          </a:prstGeom>
          <a:noFill/>
        </p:spPr>
        <p:txBody>
          <a:bodyPr wrap="none" rtlCol="0">
            <a:spAutoFit/>
          </a:bodyPr>
          <a:lstStyle/>
          <a:p>
            <a:r>
              <a:rPr lang="en-US" sz="1050" dirty="0"/>
              <a:t>Because M is symmetric</a:t>
            </a:r>
          </a:p>
        </p:txBody>
      </p:sp>
      <p:sp>
        <p:nvSpPr>
          <p:cNvPr id="6" name="Slide Number Placeholder 5">
            <a:extLst>
              <a:ext uri="{FF2B5EF4-FFF2-40B4-BE49-F238E27FC236}">
                <a16:creationId xmlns:a16="http://schemas.microsoft.com/office/drawing/2014/main" id="{219CEB7F-2AF9-5F78-0BCA-6B49A825D8F5}"/>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31</a:t>
            </a:fld>
            <a:endParaRPr lang="en-US" dirty="0"/>
          </a:p>
        </p:txBody>
      </p:sp>
    </p:spTree>
    <p:extLst>
      <p:ext uri="{BB962C8B-B14F-4D97-AF65-F5344CB8AC3E}">
        <p14:creationId xmlns:p14="http://schemas.microsoft.com/office/powerpoint/2010/main" val="12743981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ln/>
        </p:spPr>
        <p:txBody>
          <a:bodyPr spcFirstLastPara="1" wrap="square" lIns="91425" tIns="45700" rIns="99060" bIns="45700" anchor="ctr" anchorCtr="0">
            <a:normAutofit/>
          </a:bodyPr>
          <a:lstStyle/>
          <a:p>
            <a:r>
              <a:rPr lang="en-US" dirty="0"/>
              <a:t>Harris Detector: Algorithm</a:t>
            </a:r>
          </a:p>
        </p:txBody>
      </p:sp>
      <p:sp>
        <p:nvSpPr>
          <p:cNvPr id="54274" name="Rectangle 2"/>
          <p:cNvSpPr>
            <a:spLocks noGrp="1" noChangeArrowheads="1"/>
          </p:cNvSpPr>
          <p:nvPr>
            <p:ph idx="1"/>
          </p:nvPr>
        </p:nvSpPr>
        <p:spPr>
          <a:xfrm>
            <a:off x="457199" y="1200149"/>
            <a:ext cx="8229599" cy="3493919"/>
          </a:xfrm>
          <a:ln/>
        </p:spPr>
        <p:txBody>
          <a:bodyPr spcFirstLastPara="1" wrap="square" lIns="91425" tIns="45700" rIns="99060" bIns="45700" anchor="t" anchorCtr="0">
            <a:normAutofit/>
          </a:bodyPr>
          <a:lstStyle/>
          <a:p>
            <a:r>
              <a:rPr lang="en-US" sz="2175" dirty="0"/>
              <a:t>Compute image gradients </a:t>
            </a:r>
            <a:r>
              <a:rPr lang="en-US" sz="2175" i="1" dirty="0" err="1"/>
              <a:t>I</a:t>
            </a:r>
            <a:r>
              <a:rPr lang="en-US" sz="2175" i="1" baseline="-6000" dirty="0" err="1"/>
              <a:t>h</a:t>
            </a:r>
            <a:r>
              <a:rPr lang="en-US" sz="2175" dirty="0"/>
              <a:t> and </a:t>
            </a:r>
            <a:r>
              <a:rPr lang="en-US" sz="2175" i="1" dirty="0"/>
              <a:t>I</a:t>
            </a:r>
            <a:r>
              <a:rPr lang="en-US" sz="2175" i="1" baseline="-6000" dirty="0"/>
              <a:t>v</a:t>
            </a:r>
            <a:r>
              <a:rPr lang="en-US" sz="2175" dirty="0"/>
              <a:t> for all pixels</a:t>
            </a:r>
          </a:p>
          <a:p>
            <a:r>
              <a:rPr lang="en-US" sz="2175" dirty="0"/>
              <a:t>For each pixel</a:t>
            </a:r>
          </a:p>
          <a:p>
            <a:pPr marL="586979" lvl="1"/>
            <a:r>
              <a:rPr lang="en-US" dirty="0"/>
              <a:t>Compute </a:t>
            </a:r>
            <a:br>
              <a:rPr lang="en-US" dirty="0"/>
            </a:br>
            <a:br>
              <a:rPr lang="en-US" sz="2925" dirty="0"/>
            </a:br>
            <a:r>
              <a:rPr lang="en-US" dirty="0"/>
              <a:t>by looping over neighbors x, y </a:t>
            </a:r>
          </a:p>
          <a:p>
            <a:pPr marL="586979" lvl="1">
              <a:buNone/>
            </a:pPr>
            <a:endParaRPr lang="en-US" sz="1050" dirty="0"/>
          </a:p>
          <a:p>
            <a:pPr marL="586979" lvl="1"/>
            <a:r>
              <a:rPr lang="en-US" dirty="0"/>
              <a:t>Compute</a:t>
            </a:r>
          </a:p>
          <a:p>
            <a:pPr marL="586979" lvl="1"/>
            <a:endParaRPr lang="en-US" dirty="0"/>
          </a:p>
          <a:p>
            <a:r>
              <a:rPr lang="en-US" sz="2175" dirty="0"/>
              <a:t>Find points with large corner response function </a:t>
            </a:r>
            <a:r>
              <a:rPr lang="en-US" sz="2175" dirty="0">
                <a:latin typeface="Times New Roman Italic" charset="0"/>
                <a:cs typeface="Times New Roman Italic" charset="0"/>
                <a:sym typeface="Times New Roman Italic" charset="0"/>
              </a:rPr>
              <a:t>R</a:t>
            </a:r>
            <a:r>
              <a:rPr lang="en-US" sz="2175" dirty="0"/>
              <a:t>      (</a:t>
            </a:r>
            <a:r>
              <a:rPr lang="en-US" sz="2175" dirty="0">
                <a:latin typeface="Times New Roman Italic" charset="0"/>
                <a:cs typeface="Times New Roman Italic" charset="0"/>
                <a:sym typeface="Times New Roman Italic" charset="0"/>
              </a:rPr>
              <a:t>R </a:t>
            </a:r>
            <a:r>
              <a:rPr lang="en-US" sz="2175" dirty="0"/>
              <a:t>&gt; threshold)</a:t>
            </a:r>
          </a:p>
        </p:txBody>
      </p:sp>
      <p:grpSp>
        <p:nvGrpSpPr>
          <p:cNvPr id="3" name="Group 9"/>
          <p:cNvGrpSpPr>
            <a:grpSpLocks/>
          </p:cNvGrpSpPr>
          <p:nvPr/>
        </p:nvGrpSpPr>
        <p:grpSpPr bwMode="auto">
          <a:xfrm>
            <a:off x="2866008" y="3215106"/>
            <a:ext cx="2513410" cy="447675"/>
            <a:chOff x="0" y="0"/>
            <a:chExt cx="2111" cy="376"/>
          </a:xfrm>
        </p:grpSpPr>
        <p:sp>
          <p:nvSpPr>
            <p:cNvPr id="54279" name="Rectangle 7"/>
            <p:cNvSpPr>
              <a:spLocks/>
            </p:cNvSpPr>
            <p:nvPr/>
          </p:nvSpPr>
          <p:spPr bwMode="auto">
            <a:xfrm>
              <a:off x="0" y="0"/>
              <a:ext cx="2111" cy="376"/>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latin typeface="Calibri"/>
                <a:ea typeface="+mn-ea"/>
                <a:cs typeface="+mn-cs"/>
              </a:endParaRPr>
            </a:p>
          </p:txBody>
        </p:sp>
        <p:pic>
          <p:nvPicPr>
            <p:cNvPr id="54280" name="Picture 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11" cy="37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a:tailEnd/>
                </a14:hiddenLine>
              </a:ext>
            </a:extLst>
          </p:spPr>
        </p:pic>
      </p:grpSp>
      <p:sp>
        <p:nvSpPr>
          <p:cNvPr id="14" name="TextBox 13"/>
          <p:cNvSpPr txBox="1"/>
          <p:nvPr/>
        </p:nvSpPr>
        <p:spPr>
          <a:xfrm>
            <a:off x="1143000" y="4950767"/>
            <a:ext cx="1098378" cy="213585"/>
          </a:xfrm>
          <a:prstGeom prst="rect">
            <a:avLst/>
          </a:prstGeom>
          <a:noFill/>
        </p:spPr>
        <p:txBody>
          <a:bodyPr wrap="none" rtlCol="0">
            <a:spAutoFit/>
          </a:bodyPr>
          <a:lstStyle/>
          <a:p>
            <a:pPr defTabSz="685800">
              <a:buClrTx/>
              <a:defRPr/>
            </a:pPr>
            <a:r>
              <a:rPr lang="en-US" sz="788" dirty="0">
                <a:latin typeface="Calibri"/>
                <a:ea typeface="+mn-ea"/>
                <a:cs typeface="+mn-cs"/>
              </a:rPr>
              <a:t>D. </a:t>
            </a:r>
            <a:r>
              <a:rPr lang="en-US" sz="788" dirty="0" err="1">
                <a:latin typeface="Calibri"/>
                <a:ea typeface="+mn-ea"/>
                <a:cs typeface="+mn-cs"/>
              </a:rPr>
              <a:t>Frolova</a:t>
            </a:r>
            <a:r>
              <a:rPr lang="en-US" sz="788" dirty="0">
                <a:latin typeface="Calibri"/>
                <a:ea typeface="+mn-ea"/>
                <a:cs typeface="+mn-cs"/>
              </a:rPr>
              <a:t>, D. </a:t>
            </a:r>
            <a:r>
              <a:rPr lang="en-US" sz="788" dirty="0" err="1">
                <a:latin typeface="Calibri"/>
                <a:ea typeface="+mn-ea"/>
                <a:cs typeface="+mn-cs"/>
              </a:rPr>
              <a:t>Simakov</a:t>
            </a:r>
            <a:endParaRPr lang="en-US" sz="788" dirty="0">
              <a:solidFill>
                <a:prstClr val="black"/>
              </a:solidFill>
              <a:latin typeface="Calibri"/>
              <a:ea typeface="+mn-ea"/>
              <a:cs typeface="+mn-cs"/>
            </a:endParaRPr>
          </a:p>
        </p:txBody>
      </p:sp>
      <p:sp>
        <p:nvSpPr>
          <p:cNvPr id="15" name="Text Box 6"/>
          <p:cNvSpPr txBox="1">
            <a:spLocks noChangeArrowheads="1"/>
          </p:cNvSpPr>
          <p:nvPr/>
        </p:nvSpPr>
        <p:spPr bwMode="auto">
          <a:xfrm>
            <a:off x="5379418" y="3288902"/>
            <a:ext cx="2754280" cy="300082"/>
          </a:xfrm>
          <a:prstGeom prst="rect">
            <a:avLst/>
          </a:prstGeom>
          <a:noFill/>
          <a:ln w="9525">
            <a:noFill/>
            <a:miter lim="800000"/>
            <a:headEnd/>
            <a:tailEnd/>
          </a:ln>
        </p:spPr>
        <p:txBody>
          <a:bodyPr wrap="none">
            <a:spAutoFit/>
          </a:bodyPr>
          <a:lstStyle/>
          <a:p>
            <a:pPr algn="ctr" defTabSz="685800" fontAlgn="base">
              <a:spcBef>
                <a:spcPct val="0"/>
              </a:spcBef>
              <a:spcAft>
                <a:spcPct val="0"/>
              </a:spcAft>
              <a:buClrTx/>
              <a:defRPr/>
            </a:pPr>
            <a:r>
              <a:rPr lang="en-US" sz="1350" dirty="0">
                <a:solidFill>
                  <a:prstClr val="black"/>
                </a:solidFill>
                <a:latin typeface="Times New Roman" pitchFamily="18" charset="0"/>
                <a:ea typeface="+mn-ea"/>
                <a:cs typeface="Times New Roman" pitchFamily="18" charset="0"/>
              </a:rPr>
              <a:t>(</a:t>
            </a:r>
            <a:r>
              <a:rPr lang="en-US" sz="1350" i="1" dirty="0">
                <a:solidFill>
                  <a:prstClr val="black"/>
                </a:solidFill>
                <a:latin typeface="Times New Roman" pitchFamily="18" charset="0"/>
                <a:ea typeface="+mn-ea"/>
                <a:cs typeface="Times New Roman" pitchFamily="18" charset="0"/>
              </a:rPr>
              <a:t>k</a:t>
            </a:r>
            <a:r>
              <a:rPr lang="en-US" sz="1350" dirty="0">
                <a:solidFill>
                  <a:prstClr val="black"/>
                </a:solidFill>
                <a:latin typeface="Times New Roman" pitchFamily="18" charset="0"/>
                <a:ea typeface="+mn-ea"/>
                <a:cs typeface="Times New Roman" pitchFamily="18" charset="0"/>
              </a:rPr>
              <a:t> :empirical constant, </a:t>
            </a:r>
            <a:r>
              <a:rPr lang="en-US" sz="1350" i="1" dirty="0">
                <a:solidFill>
                  <a:prstClr val="black"/>
                </a:solidFill>
                <a:latin typeface="Times New Roman" pitchFamily="18" charset="0"/>
                <a:ea typeface="+mn-ea"/>
                <a:cs typeface="Times New Roman" pitchFamily="18" charset="0"/>
              </a:rPr>
              <a:t>k </a:t>
            </a:r>
            <a:r>
              <a:rPr lang="en-US" sz="1350" dirty="0">
                <a:solidFill>
                  <a:prstClr val="black"/>
                </a:solidFill>
                <a:latin typeface="Times New Roman" pitchFamily="18" charset="0"/>
                <a:ea typeface="+mn-ea"/>
                <a:cs typeface="Times New Roman" pitchFamily="18" charset="0"/>
              </a:rPr>
              <a:t>= 0.04-0.06)</a:t>
            </a:r>
            <a:endParaRPr lang="ru-RU" sz="1350" dirty="0">
              <a:solidFill>
                <a:prstClr val="black"/>
              </a:solidFill>
              <a:latin typeface="Times New Roman" pitchFamily="18" charset="0"/>
              <a:ea typeface="+mn-ea"/>
              <a:cs typeface="Times New Roman" pitchFamily="18" charset="0"/>
            </a:endParaRPr>
          </a:p>
        </p:txBody>
      </p:sp>
      <p:grpSp>
        <p:nvGrpSpPr>
          <p:cNvPr id="21" name="Group 20">
            <a:extLst>
              <a:ext uri="{FF2B5EF4-FFF2-40B4-BE49-F238E27FC236}">
                <a16:creationId xmlns:a16="http://schemas.microsoft.com/office/drawing/2014/main" id="{A75CDB73-D7AB-4056-83C9-9BC45E9886CE}"/>
              </a:ext>
            </a:extLst>
          </p:cNvPr>
          <p:cNvGrpSpPr/>
          <p:nvPr/>
        </p:nvGrpSpPr>
        <p:grpSpPr>
          <a:xfrm>
            <a:off x="2804463" y="1765216"/>
            <a:ext cx="2805261" cy="952500"/>
            <a:chOff x="2763218" y="4800600"/>
            <a:chExt cx="3740348" cy="1270000"/>
          </a:xfrm>
        </p:grpSpPr>
        <p:sp>
          <p:nvSpPr>
            <p:cNvPr id="22" name="Rectangle 6">
              <a:extLst>
                <a:ext uri="{FF2B5EF4-FFF2-40B4-BE49-F238E27FC236}">
                  <a16:creationId xmlns:a16="http://schemas.microsoft.com/office/drawing/2014/main" id="{3D522646-63E3-4C5D-9128-E612AF7852ED}"/>
                </a:ext>
              </a:extLst>
            </p:cNvPr>
            <p:cNvSpPr>
              <a:spLocks/>
            </p:cNvSpPr>
            <p:nvPr/>
          </p:nvSpPr>
          <p:spPr bwMode="auto">
            <a:xfrm>
              <a:off x="2763978" y="4800600"/>
              <a:ext cx="3739588" cy="1270000"/>
            </a:xfrm>
            <a:prstGeom prst="rect">
              <a:avLst/>
            </a:prstGeom>
            <a:solidFill>
              <a:srgbClr val="67D967"/>
            </a:solidFill>
            <a:ln>
              <a:noFill/>
            </a:ln>
            <a:extLst>
              <a:ext uri="{91240B29-F687-4f45-9708-019B960494DF}">
                <a14:hiddenLine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defTabSz="685800">
                <a:buClrTx/>
                <a:defRPr/>
              </a:pPr>
              <a:endParaRPr lang="en-US" sz="1350">
                <a:solidFill>
                  <a:prstClr val="black"/>
                </a:solidFill>
              </a:endParaRPr>
            </a:p>
          </p:txBody>
        </p:sp>
        <p:pic>
          <p:nvPicPr>
            <p:cNvPr id="23" name="Picture 7">
              <a:extLst>
                <a:ext uri="{FF2B5EF4-FFF2-40B4-BE49-F238E27FC236}">
                  <a16:creationId xmlns:a16="http://schemas.microsoft.com/office/drawing/2014/main" id="{83874832-2A77-4CFD-8572-0FB16516B319}"/>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53481" r="6051"/>
            <a:stretch/>
          </p:blipFill>
          <p:spPr bwMode="auto">
            <a:xfrm>
              <a:off x="4041916" y="4800600"/>
              <a:ext cx="1789113" cy="1270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4" name="Rectangle 23">
              <a:extLst>
                <a:ext uri="{FF2B5EF4-FFF2-40B4-BE49-F238E27FC236}">
                  <a16:creationId xmlns:a16="http://schemas.microsoft.com/office/drawing/2014/main" id="{F1812C4B-3A78-44BA-B850-4B7175AE033B}"/>
                </a:ext>
              </a:extLst>
            </p:cNvPr>
            <p:cNvSpPr/>
            <p:nvPr/>
          </p:nvSpPr>
          <p:spPr>
            <a:xfrm>
              <a:off x="4520885"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37" name="Rectangle 36">
              <a:extLst>
                <a:ext uri="{FF2B5EF4-FFF2-40B4-BE49-F238E27FC236}">
                  <a16:creationId xmlns:a16="http://schemas.microsoft.com/office/drawing/2014/main" id="{1510EEF7-1ACB-4870-ABBD-1CF1185BA5D7}"/>
                </a:ext>
              </a:extLst>
            </p:cNvPr>
            <p:cNvSpPr/>
            <p:nvPr/>
          </p:nvSpPr>
          <p:spPr>
            <a:xfrm>
              <a:off x="5362714"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38" name="Rectangle 37">
              <a:extLst>
                <a:ext uri="{FF2B5EF4-FFF2-40B4-BE49-F238E27FC236}">
                  <a16:creationId xmlns:a16="http://schemas.microsoft.com/office/drawing/2014/main" id="{9D5FAC4A-0E25-467C-8147-C4EDDB2FB034}"/>
                </a:ext>
              </a:extLst>
            </p:cNvPr>
            <p:cNvSpPr/>
            <p:nvPr/>
          </p:nvSpPr>
          <p:spPr>
            <a:xfrm>
              <a:off x="5643021" y="5167083"/>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sp>
          <p:nvSpPr>
            <p:cNvPr id="39" name="Rectangle 38">
              <a:extLst>
                <a:ext uri="{FF2B5EF4-FFF2-40B4-BE49-F238E27FC236}">
                  <a16:creationId xmlns:a16="http://schemas.microsoft.com/office/drawing/2014/main" id="{167B8B0B-2142-4792-A692-B8502844A880}"/>
                </a:ext>
              </a:extLst>
            </p:cNvPr>
            <p:cNvSpPr/>
            <p:nvPr/>
          </p:nvSpPr>
          <p:spPr>
            <a:xfrm>
              <a:off x="4378466"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h</a:t>
              </a:r>
            </a:p>
          </p:txBody>
        </p:sp>
        <p:sp>
          <p:nvSpPr>
            <p:cNvPr id="40" name="Rectangle 39">
              <a:extLst>
                <a:ext uri="{FF2B5EF4-FFF2-40B4-BE49-F238E27FC236}">
                  <a16:creationId xmlns:a16="http://schemas.microsoft.com/office/drawing/2014/main" id="{57291D65-DA3C-418C-B1F1-F3A5A1EA342C}"/>
                </a:ext>
              </a:extLst>
            </p:cNvPr>
            <p:cNvSpPr/>
            <p:nvPr/>
          </p:nvSpPr>
          <p:spPr>
            <a:xfrm>
              <a:off x="4658773"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sp>
          <p:nvSpPr>
            <p:cNvPr id="41" name="Rectangle 40">
              <a:extLst>
                <a:ext uri="{FF2B5EF4-FFF2-40B4-BE49-F238E27FC236}">
                  <a16:creationId xmlns:a16="http://schemas.microsoft.com/office/drawing/2014/main" id="{1A54B8B0-60CB-4658-841D-52A0B6EEF67C}"/>
                </a:ext>
              </a:extLst>
            </p:cNvPr>
            <p:cNvSpPr/>
            <p:nvPr/>
          </p:nvSpPr>
          <p:spPr>
            <a:xfrm>
              <a:off x="5541420" y="5765794"/>
              <a:ext cx="188687" cy="232229"/>
            </a:xfrm>
            <a:prstGeom prst="rect">
              <a:avLst/>
            </a:prstGeom>
            <a:solidFill>
              <a:srgbClr val="67D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chemeClr val="tx1"/>
                  </a:solidFill>
                </a:rPr>
                <a:t>v</a:t>
              </a:r>
            </a:p>
          </p:txBody>
        </p:sp>
        <p:pic>
          <p:nvPicPr>
            <p:cNvPr id="42" name="Picture 7">
              <a:extLst>
                <a:ext uri="{FF2B5EF4-FFF2-40B4-BE49-F238E27FC236}">
                  <a16:creationId xmlns:a16="http://schemas.microsoft.com/office/drawing/2014/main" id="{DA341411-3D7D-4192-9653-CA16C4F4A291}"/>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r="70789"/>
            <a:stretch/>
          </p:blipFill>
          <p:spPr bwMode="auto">
            <a:xfrm>
              <a:off x="2763218" y="4800600"/>
              <a:ext cx="1291949" cy="1270000"/>
            </a:xfrm>
            <a:prstGeom prst="rect">
              <a:avLst/>
            </a:prstGeom>
            <a:solidFill>
              <a:srgbClr val="67D967"/>
            </a:solid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3" name="TextBox 42">
              <a:extLst>
                <a:ext uri="{FF2B5EF4-FFF2-40B4-BE49-F238E27FC236}">
                  <a16:creationId xmlns:a16="http://schemas.microsoft.com/office/drawing/2014/main" id="{F66D4897-04D6-4D70-AFB8-664A6055D1AB}"/>
                </a:ext>
              </a:extLst>
            </p:cNvPr>
            <p:cNvSpPr txBox="1"/>
            <p:nvPr/>
          </p:nvSpPr>
          <p:spPr>
            <a:xfrm>
              <a:off x="4660041" y="4995008"/>
              <a:ext cx="703612" cy="369332"/>
            </a:xfrm>
            <a:prstGeom prst="rect">
              <a:avLst/>
            </a:prstGeom>
            <a:noFill/>
          </p:spPr>
          <p:txBody>
            <a:bodyPr wrap="none" rtlCol="0">
              <a:spAutoFit/>
            </a:bodyPr>
            <a:lstStyle/>
            <a:p>
              <a:r>
                <a:rPr lang="en-US" sz="1200" dirty="0">
                  <a:sym typeface="Wingdings" panose="05000000000000000000" pitchFamily="2" charset="2"/>
                </a:rPr>
                <a:t>(x, y)</a:t>
              </a:r>
              <a:endParaRPr lang="en-US" sz="1200" dirty="0"/>
            </a:p>
          </p:txBody>
        </p:sp>
        <p:pic>
          <p:nvPicPr>
            <p:cNvPr id="44" name="Picture 43">
              <a:extLst>
                <a:ext uri="{FF2B5EF4-FFF2-40B4-BE49-F238E27FC236}">
                  <a16:creationId xmlns:a16="http://schemas.microsoft.com/office/drawing/2014/main" id="{4CD4EEAD-5398-4CC3-B6BE-84DC2CF87A69}"/>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94614"/>
            <a:stretch/>
          </p:blipFill>
          <p:spPr bwMode="auto">
            <a:xfrm>
              <a:off x="6265375" y="4800600"/>
              <a:ext cx="238191" cy="1270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cap="flat">
                  <a:solidFill>
                    <a:schemeClr val="tx1"/>
                  </a:solidFill>
                  <a:miter lim="800000"/>
                  <a:headEnd/>
                  <a:tailEnd/>
                </a14:hiddenLine>
              </a:ext>
            </a:extLst>
          </p:spPr>
        </p:pic>
        <p:sp>
          <p:nvSpPr>
            <p:cNvPr id="45" name="TextBox 44">
              <a:extLst>
                <a:ext uri="{FF2B5EF4-FFF2-40B4-BE49-F238E27FC236}">
                  <a16:creationId xmlns:a16="http://schemas.microsoft.com/office/drawing/2014/main" id="{FDCA1DCB-C6B0-435E-AD14-7A9928CD7441}"/>
                </a:ext>
              </a:extLst>
            </p:cNvPr>
            <p:cNvSpPr txBox="1"/>
            <p:nvPr/>
          </p:nvSpPr>
          <p:spPr>
            <a:xfrm>
              <a:off x="4660041" y="5521289"/>
              <a:ext cx="703612" cy="369332"/>
            </a:xfrm>
            <a:prstGeom prst="rect">
              <a:avLst/>
            </a:prstGeom>
            <a:noFill/>
          </p:spPr>
          <p:txBody>
            <a:bodyPr wrap="none" rtlCol="0">
              <a:spAutoFit/>
            </a:bodyPr>
            <a:lstStyle/>
            <a:p>
              <a:r>
                <a:rPr lang="en-US" sz="1200" dirty="0">
                  <a:sym typeface="Wingdings" panose="05000000000000000000" pitchFamily="2" charset="2"/>
                </a:rPr>
                <a:t>(x, y)</a:t>
              </a:r>
              <a:endParaRPr lang="en-US" sz="1200" dirty="0"/>
            </a:p>
          </p:txBody>
        </p:sp>
        <p:sp>
          <p:nvSpPr>
            <p:cNvPr id="46" name="TextBox 45">
              <a:extLst>
                <a:ext uri="{FF2B5EF4-FFF2-40B4-BE49-F238E27FC236}">
                  <a16:creationId xmlns:a16="http://schemas.microsoft.com/office/drawing/2014/main" id="{78818A73-20E3-49C4-9DA6-845093B549C6}"/>
                </a:ext>
              </a:extLst>
            </p:cNvPr>
            <p:cNvSpPr txBox="1"/>
            <p:nvPr/>
          </p:nvSpPr>
          <p:spPr>
            <a:xfrm>
              <a:off x="5734578" y="4997659"/>
              <a:ext cx="703612" cy="369332"/>
            </a:xfrm>
            <a:prstGeom prst="rect">
              <a:avLst/>
            </a:prstGeom>
            <a:noFill/>
          </p:spPr>
          <p:txBody>
            <a:bodyPr wrap="none" rtlCol="0">
              <a:spAutoFit/>
            </a:bodyPr>
            <a:lstStyle/>
            <a:p>
              <a:r>
                <a:rPr lang="en-US" sz="1200" dirty="0">
                  <a:sym typeface="Wingdings" panose="05000000000000000000" pitchFamily="2" charset="2"/>
                </a:rPr>
                <a:t>(x, y)</a:t>
              </a:r>
              <a:endParaRPr lang="en-US" sz="1200" dirty="0"/>
            </a:p>
          </p:txBody>
        </p:sp>
        <p:sp>
          <p:nvSpPr>
            <p:cNvPr id="47" name="TextBox 46">
              <a:extLst>
                <a:ext uri="{FF2B5EF4-FFF2-40B4-BE49-F238E27FC236}">
                  <a16:creationId xmlns:a16="http://schemas.microsoft.com/office/drawing/2014/main" id="{5A8CA73D-D5AD-4981-BA21-6A3183074D79}"/>
                </a:ext>
              </a:extLst>
            </p:cNvPr>
            <p:cNvSpPr txBox="1"/>
            <p:nvPr/>
          </p:nvSpPr>
          <p:spPr>
            <a:xfrm>
              <a:off x="5734578" y="5523940"/>
              <a:ext cx="703612" cy="369332"/>
            </a:xfrm>
            <a:prstGeom prst="rect">
              <a:avLst/>
            </a:prstGeom>
            <a:noFill/>
          </p:spPr>
          <p:txBody>
            <a:bodyPr wrap="none" rtlCol="0">
              <a:spAutoFit/>
            </a:bodyPr>
            <a:lstStyle/>
            <a:p>
              <a:r>
                <a:rPr lang="en-US" sz="1200" dirty="0">
                  <a:sym typeface="Wingdings" panose="05000000000000000000" pitchFamily="2" charset="2"/>
                </a:rPr>
                <a:t>(x, y)</a:t>
              </a:r>
              <a:endParaRPr lang="en-US" sz="1200" dirty="0"/>
            </a:p>
          </p:txBody>
        </p:sp>
      </p:grpSp>
      <p:sp>
        <p:nvSpPr>
          <p:cNvPr id="4" name="Slide Number Placeholder 5">
            <a:extLst>
              <a:ext uri="{FF2B5EF4-FFF2-40B4-BE49-F238E27FC236}">
                <a16:creationId xmlns:a16="http://schemas.microsoft.com/office/drawing/2014/main" id="{EEFA24D5-E8F1-51D2-4881-8574F45D8C80}"/>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32</a:t>
            </a:fld>
            <a:endParaRPr lang="en-US" dirty="0"/>
          </a:p>
        </p:txBody>
      </p:sp>
    </p:spTree>
    <p:extLst>
      <p:ext uri="{BB962C8B-B14F-4D97-AF65-F5344CB8AC3E}">
        <p14:creationId xmlns:p14="http://schemas.microsoft.com/office/powerpoint/2010/main" val="4110451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7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Algorithm</a:t>
            </a:r>
          </a:p>
        </p:txBody>
      </p:sp>
      <p:sp>
        <p:nvSpPr>
          <p:cNvPr id="3" name="Content Placeholder 2"/>
          <p:cNvSpPr>
            <a:spLocks noGrp="1"/>
          </p:cNvSpPr>
          <p:nvPr>
            <p:ph idx="1"/>
          </p:nvPr>
        </p:nvSpPr>
        <p:spPr/>
        <p:txBody>
          <a:bodyPr/>
          <a:lstStyle/>
          <a:p>
            <a:r>
              <a:rPr lang="en-US" sz="1950" dirty="0"/>
              <a:t>Finally, perform non-max suppression: Take the points of locally maximum </a:t>
            </a:r>
            <a:r>
              <a:rPr lang="en-US" sz="1950" dirty="0">
                <a:latin typeface="Times New Roman Italic" charset="0"/>
                <a:cs typeface="Times New Roman Italic" charset="0"/>
                <a:sym typeface="Times New Roman Italic" charset="0"/>
              </a:rPr>
              <a:t>R </a:t>
            </a:r>
            <a:r>
              <a:rPr lang="en-US" sz="1950" dirty="0"/>
              <a:t>as the detected feature points (i.e. pixels where </a:t>
            </a:r>
            <a:r>
              <a:rPr lang="en-US" sz="1950" dirty="0">
                <a:latin typeface="Times New Roman Italic" charset="0"/>
                <a:cs typeface="Times New Roman Italic" charset="0"/>
                <a:sym typeface="Times New Roman Italic" charset="0"/>
              </a:rPr>
              <a:t>R</a:t>
            </a:r>
            <a:r>
              <a:rPr lang="en-US" sz="1950" dirty="0"/>
              <a:t> is bigger than for all the 4 or 8 neighbors)</a:t>
            </a:r>
          </a:p>
          <a:p>
            <a:endParaRPr lang="en-US" dirty="0"/>
          </a:p>
        </p:txBody>
      </p:sp>
      <p:graphicFrame>
        <p:nvGraphicFramePr>
          <p:cNvPr id="4" name="Table 3"/>
          <p:cNvGraphicFramePr>
            <a:graphicFrameLocks noGrp="1"/>
          </p:cNvGraphicFramePr>
          <p:nvPr/>
        </p:nvGraphicFramePr>
        <p:xfrm>
          <a:off x="2644902" y="2567973"/>
          <a:ext cx="1440180" cy="1440180"/>
        </p:xfrm>
        <a:graphic>
          <a:graphicData uri="http://schemas.openxmlformats.org/drawingml/2006/table">
            <a:tbl>
              <a:tblPr bandRow="1">
                <a:tableStyleId>{5C22544A-7EE6-4342-B048-85BDC9FD1C3A}</a:tableStyleId>
              </a:tblPr>
              <a:tblGrid>
                <a:gridCol w="480060">
                  <a:extLst>
                    <a:ext uri="{9D8B030D-6E8A-4147-A177-3AD203B41FA5}">
                      <a16:colId xmlns:a16="http://schemas.microsoft.com/office/drawing/2014/main" val="1386216172"/>
                    </a:ext>
                  </a:extLst>
                </a:gridCol>
                <a:gridCol w="480060">
                  <a:extLst>
                    <a:ext uri="{9D8B030D-6E8A-4147-A177-3AD203B41FA5}">
                      <a16:colId xmlns:a16="http://schemas.microsoft.com/office/drawing/2014/main" val="1034939041"/>
                    </a:ext>
                  </a:extLst>
                </a:gridCol>
                <a:gridCol w="480060">
                  <a:extLst>
                    <a:ext uri="{9D8B030D-6E8A-4147-A177-3AD203B41FA5}">
                      <a16:colId xmlns:a16="http://schemas.microsoft.com/office/drawing/2014/main" val="3323298130"/>
                    </a:ext>
                  </a:extLst>
                </a:gridCol>
              </a:tblGrid>
              <a:tr h="480060">
                <a:tc>
                  <a:txBody>
                    <a:bodyPr/>
                    <a:lstStyle/>
                    <a:p>
                      <a:pPr algn="ctr"/>
                      <a:r>
                        <a:rPr lang="en-US" sz="2100" dirty="0"/>
                        <a:t>3</a:t>
                      </a:r>
                    </a:p>
                  </a:txBody>
                  <a:tcPr marL="68580" marR="68580" marT="34290" marB="34290" anchor="ctr">
                    <a:solidFill>
                      <a:schemeClr val="accent3">
                        <a:lumMod val="20000"/>
                        <a:lumOff val="80000"/>
                      </a:schemeClr>
                    </a:solidFill>
                  </a:tcPr>
                </a:tc>
                <a:tc>
                  <a:txBody>
                    <a:bodyPr/>
                    <a:lstStyle/>
                    <a:p>
                      <a:pPr algn="ctr"/>
                      <a:r>
                        <a:rPr lang="en-US" sz="2100" dirty="0"/>
                        <a:t>12</a:t>
                      </a:r>
                    </a:p>
                  </a:txBody>
                  <a:tcPr marL="68580" marR="68580" marT="34290" marB="34290" anchor="ctr">
                    <a:solidFill>
                      <a:schemeClr val="accent3">
                        <a:lumMod val="60000"/>
                        <a:lumOff val="40000"/>
                      </a:schemeClr>
                    </a:solidFill>
                  </a:tcPr>
                </a:tc>
                <a:tc>
                  <a:txBody>
                    <a:bodyPr/>
                    <a:lstStyle/>
                    <a:p>
                      <a:pPr algn="ctr"/>
                      <a:r>
                        <a:rPr lang="en-US" sz="2100" dirty="0"/>
                        <a:t>2</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917727081"/>
                  </a:ext>
                </a:extLst>
              </a:tr>
              <a:tr h="480060">
                <a:tc>
                  <a:txBody>
                    <a:bodyPr/>
                    <a:lstStyle/>
                    <a:p>
                      <a:pPr algn="ctr"/>
                      <a:r>
                        <a:rPr lang="en-US" sz="2100" dirty="0"/>
                        <a:t>8</a:t>
                      </a:r>
                    </a:p>
                  </a:txBody>
                  <a:tcPr marL="68580" marR="68580" marT="34290" marB="34290" anchor="ctr">
                    <a:solidFill>
                      <a:schemeClr val="accent3">
                        <a:lumMod val="60000"/>
                        <a:lumOff val="40000"/>
                      </a:schemeClr>
                    </a:solidFill>
                  </a:tcPr>
                </a:tc>
                <a:tc>
                  <a:txBody>
                    <a:bodyPr/>
                    <a:lstStyle/>
                    <a:p>
                      <a:pPr algn="ctr"/>
                      <a:r>
                        <a:rPr lang="en-US" sz="2100" dirty="0">
                          <a:solidFill>
                            <a:schemeClr val="bg1"/>
                          </a:solidFill>
                        </a:rPr>
                        <a:t>15</a:t>
                      </a:r>
                    </a:p>
                  </a:txBody>
                  <a:tcPr marL="68580" marR="68580" marT="34290" marB="34290" anchor="ctr">
                    <a:solidFill>
                      <a:schemeClr val="accent3">
                        <a:lumMod val="50000"/>
                      </a:schemeClr>
                    </a:solidFill>
                  </a:tcPr>
                </a:tc>
                <a:tc>
                  <a:txBody>
                    <a:bodyPr/>
                    <a:lstStyle/>
                    <a:p>
                      <a:pPr algn="ctr"/>
                      <a:r>
                        <a:rPr lang="en-US" sz="2100" dirty="0"/>
                        <a:t>9</a:t>
                      </a:r>
                    </a:p>
                  </a:txBody>
                  <a:tcPr marL="68580" marR="68580" marT="34290" marB="34290" anchor="ctr">
                    <a:solidFill>
                      <a:schemeClr val="accent3">
                        <a:lumMod val="60000"/>
                        <a:lumOff val="40000"/>
                      </a:schemeClr>
                    </a:solidFill>
                  </a:tcPr>
                </a:tc>
                <a:extLst>
                  <a:ext uri="{0D108BD9-81ED-4DB2-BD59-A6C34878D82A}">
                    <a16:rowId xmlns:a16="http://schemas.microsoft.com/office/drawing/2014/main" val="36308386"/>
                  </a:ext>
                </a:extLst>
              </a:tr>
              <a:tr h="480060">
                <a:tc>
                  <a:txBody>
                    <a:bodyPr/>
                    <a:lstStyle/>
                    <a:p>
                      <a:pPr algn="ctr"/>
                      <a:r>
                        <a:rPr lang="en-US" sz="2100" dirty="0"/>
                        <a:t>6</a:t>
                      </a:r>
                    </a:p>
                  </a:txBody>
                  <a:tcPr marL="68580" marR="68580" marT="34290" marB="34290" anchor="ctr">
                    <a:solidFill>
                      <a:schemeClr val="accent3">
                        <a:lumMod val="20000"/>
                        <a:lumOff val="80000"/>
                      </a:schemeClr>
                    </a:solidFill>
                  </a:tcPr>
                </a:tc>
                <a:tc>
                  <a:txBody>
                    <a:bodyPr/>
                    <a:lstStyle/>
                    <a:p>
                      <a:pPr algn="ctr"/>
                      <a:r>
                        <a:rPr lang="en-US" sz="2100" dirty="0"/>
                        <a:t>14</a:t>
                      </a:r>
                    </a:p>
                  </a:txBody>
                  <a:tcPr marL="68580" marR="68580" marT="34290" marB="34290" anchor="ctr">
                    <a:solidFill>
                      <a:schemeClr val="accent3">
                        <a:lumMod val="60000"/>
                        <a:lumOff val="40000"/>
                      </a:schemeClr>
                    </a:solidFill>
                  </a:tcPr>
                </a:tc>
                <a:tc>
                  <a:txBody>
                    <a:bodyPr/>
                    <a:lstStyle/>
                    <a:p>
                      <a:pPr algn="ctr"/>
                      <a:r>
                        <a:rPr lang="en-US" sz="2100" dirty="0"/>
                        <a:t>19</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796109649"/>
                  </a:ext>
                </a:extLst>
              </a:tr>
            </a:tbl>
          </a:graphicData>
        </a:graphic>
      </p:graphicFrame>
      <p:graphicFrame>
        <p:nvGraphicFramePr>
          <p:cNvPr id="5" name="Table 4"/>
          <p:cNvGraphicFramePr>
            <a:graphicFrameLocks noGrp="1"/>
          </p:cNvGraphicFramePr>
          <p:nvPr/>
        </p:nvGraphicFramePr>
        <p:xfrm>
          <a:off x="5151501" y="2567973"/>
          <a:ext cx="1440180" cy="1440180"/>
        </p:xfrm>
        <a:graphic>
          <a:graphicData uri="http://schemas.openxmlformats.org/drawingml/2006/table">
            <a:tbl>
              <a:tblPr bandRow="1">
                <a:tableStyleId>{5C22544A-7EE6-4342-B048-85BDC9FD1C3A}</a:tableStyleId>
              </a:tblPr>
              <a:tblGrid>
                <a:gridCol w="480060">
                  <a:extLst>
                    <a:ext uri="{9D8B030D-6E8A-4147-A177-3AD203B41FA5}">
                      <a16:colId xmlns:a16="http://schemas.microsoft.com/office/drawing/2014/main" val="1386216172"/>
                    </a:ext>
                  </a:extLst>
                </a:gridCol>
                <a:gridCol w="480060">
                  <a:extLst>
                    <a:ext uri="{9D8B030D-6E8A-4147-A177-3AD203B41FA5}">
                      <a16:colId xmlns:a16="http://schemas.microsoft.com/office/drawing/2014/main" val="1034939041"/>
                    </a:ext>
                  </a:extLst>
                </a:gridCol>
                <a:gridCol w="480060">
                  <a:extLst>
                    <a:ext uri="{9D8B030D-6E8A-4147-A177-3AD203B41FA5}">
                      <a16:colId xmlns:a16="http://schemas.microsoft.com/office/drawing/2014/main" val="3323298130"/>
                    </a:ext>
                  </a:extLst>
                </a:gridCol>
              </a:tblGrid>
              <a:tr h="480060">
                <a:tc>
                  <a:txBody>
                    <a:bodyPr/>
                    <a:lstStyle/>
                    <a:p>
                      <a:pPr algn="ctr"/>
                      <a:r>
                        <a:rPr lang="en-US" sz="2100" dirty="0"/>
                        <a:t>3</a:t>
                      </a:r>
                    </a:p>
                  </a:txBody>
                  <a:tcPr marL="68580" marR="68580" marT="34290" marB="34290" anchor="ctr">
                    <a:solidFill>
                      <a:schemeClr val="accent3">
                        <a:lumMod val="60000"/>
                        <a:lumOff val="40000"/>
                      </a:schemeClr>
                    </a:solidFill>
                  </a:tcPr>
                </a:tc>
                <a:tc>
                  <a:txBody>
                    <a:bodyPr/>
                    <a:lstStyle/>
                    <a:p>
                      <a:pPr algn="ctr"/>
                      <a:r>
                        <a:rPr lang="en-US" sz="2100" dirty="0"/>
                        <a:t>12</a:t>
                      </a:r>
                    </a:p>
                  </a:txBody>
                  <a:tcPr marL="68580" marR="68580" marT="34290" marB="34290" anchor="ctr">
                    <a:solidFill>
                      <a:schemeClr val="accent3">
                        <a:lumMod val="60000"/>
                        <a:lumOff val="40000"/>
                      </a:schemeClr>
                    </a:solidFill>
                  </a:tcPr>
                </a:tc>
                <a:tc>
                  <a:txBody>
                    <a:bodyPr/>
                    <a:lstStyle/>
                    <a:p>
                      <a:pPr algn="ctr"/>
                      <a:r>
                        <a:rPr lang="en-US" sz="2100" dirty="0"/>
                        <a:t>2</a:t>
                      </a:r>
                    </a:p>
                  </a:txBody>
                  <a:tcPr marL="68580" marR="68580" marT="34290" marB="34290" anchor="ctr">
                    <a:solidFill>
                      <a:schemeClr val="accent3">
                        <a:lumMod val="60000"/>
                        <a:lumOff val="40000"/>
                      </a:schemeClr>
                    </a:solidFill>
                  </a:tcPr>
                </a:tc>
                <a:extLst>
                  <a:ext uri="{0D108BD9-81ED-4DB2-BD59-A6C34878D82A}">
                    <a16:rowId xmlns:a16="http://schemas.microsoft.com/office/drawing/2014/main" val="1917727081"/>
                  </a:ext>
                </a:extLst>
              </a:tr>
              <a:tr h="480060">
                <a:tc>
                  <a:txBody>
                    <a:bodyPr/>
                    <a:lstStyle/>
                    <a:p>
                      <a:pPr algn="ctr"/>
                      <a:r>
                        <a:rPr lang="en-US" sz="2100" dirty="0"/>
                        <a:t>8</a:t>
                      </a:r>
                    </a:p>
                  </a:txBody>
                  <a:tcPr marL="68580" marR="68580" marT="34290" marB="34290" anchor="ctr">
                    <a:solidFill>
                      <a:schemeClr val="accent3">
                        <a:lumMod val="60000"/>
                        <a:lumOff val="40000"/>
                      </a:schemeClr>
                    </a:solidFill>
                  </a:tcPr>
                </a:tc>
                <a:tc>
                  <a:txBody>
                    <a:bodyPr/>
                    <a:lstStyle/>
                    <a:p>
                      <a:pPr algn="ctr"/>
                      <a:r>
                        <a:rPr lang="en-US" sz="2100" dirty="0">
                          <a:solidFill>
                            <a:schemeClr val="bg1"/>
                          </a:solidFill>
                        </a:rPr>
                        <a:t>15</a:t>
                      </a:r>
                    </a:p>
                  </a:txBody>
                  <a:tcPr marL="68580" marR="68580" marT="34290" marB="34290" anchor="ctr">
                    <a:solidFill>
                      <a:schemeClr val="accent3">
                        <a:lumMod val="50000"/>
                      </a:schemeClr>
                    </a:solidFill>
                  </a:tcPr>
                </a:tc>
                <a:tc>
                  <a:txBody>
                    <a:bodyPr/>
                    <a:lstStyle/>
                    <a:p>
                      <a:pPr algn="ctr"/>
                      <a:r>
                        <a:rPr lang="en-US" sz="2100" dirty="0"/>
                        <a:t>9</a:t>
                      </a:r>
                    </a:p>
                  </a:txBody>
                  <a:tcPr marL="68580" marR="68580" marT="34290" marB="34290" anchor="ctr">
                    <a:solidFill>
                      <a:schemeClr val="accent3">
                        <a:lumMod val="60000"/>
                        <a:lumOff val="40000"/>
                      </a:schemeClr>
                    </a:solidFill>
                  </a:tcPr>
                </a:tc>
                <a:extLst>
                  <a:ext uri="{0D108BD9-81ED-4DB2-BD59-A6C34878D82A}">
                    <a16:rowId xmlns:a16="http://schemas.microsoft.com/office/drawing/2014/main" val="36308386"/>
                  </a:ext>
                </a:extLst>
              </a:tr>
              <a:tr h="480060">
                <a:tc>
                  <a:txBody>
                    <a:bodyPr/>
                    <a:lstStyle/>
                    <a:p>
                      <a:pPr algn="ctr"/>
                      <a:r>
                        <a:rPr lang="en-US" sz="2100" dirty="0"/>
                        <a:t>6</a:t>
                      </a:r>
                    </a:p>
                  </a:txBody>
                  <a:tcPr marL="68580" marR="68580" marT="34290" marB="34290" anchor="ctr">
                    <a:solidFill>
                      <a:schemeClr val="accent3">
                        <a:lumMod val="60000"/>
                        <a:lumOff val="40000"/>
                      </a:schemeClr>
                    </a:solidFill>
                  </a:tcPr>
                </a:tc>
                <a:tc>
                  <a:txBody>
                    <a:bodyPr/>
                    <a:lstStyle/>
                    <a:p>
                      <a:pPr algn="ctr"/>
                      <a:r>
                        <a:rPr lang="en-US" sz="2100" dirty="0"/>
                        <a:t>14</a:t>
                      </a:r>
                    </a:p>
                  </a:txBody>
                  <a:tcPr marL="68580" marR="68580" marT="34290" marB="34290" anchor="ctr">
                    <a:solidFill>
                      <a:schemeClr val="accent3">
                        <a:lumMod val="60000"/>
                        <a:lumOff val="40000"/>
                      </a:schemeClr>
                    </a:solidFill>
                  </a:tcPr>
                </a:tc>
                <a:tc>
                  <a:txBody>
                    <a:bodyPr/>
                    <a:lstStyle/>
                    <a:p>
                      <a:pPr algn="ctr"/>
                      <a:r>
                        <a:rPr lang="en-US" sz="2100" dirty="0"/>
                        <a:t>19</a:t>
                      </a:r>
                    </a:p>
                  </a:txBody>
                  <a:tcPr marL="68580" marR="68580" marT="34290" marB="34290" anchor="ctr">
                    <a:solidFill>
                      <a:schemeClr val="accent3">
                        <a:lumMod val="60000"/>
                        <a:lumOff val="40000"/>
                      </a:schemeClr>
                    </a:solidFill>
                  </a:tcPr>
                </a:tc>
                <a:extLst>
                  <a:ext uri="{0D108BD9-81ED-4DB2-BD59-A6C34878D82A}">
                    <a16:rowId xmlns:a16="http://schemas.microsoft.com/office/drawing/2014/main" val="796109649"/>
                  </a:ext>
                </a:extLst>
              </a:tr>
            </a:tbl>
          </a:graphicData>
        </a:graphic>
      </p:graphicFrame>
      <p:sp>
        <p:nvSpPr>
          <p:cNvPr id="6" name="TextBox 5"/>
          <p:cNvSpPr txBox="1"/>
          <p:nvPr/>
        </p:nvSpPr>
        <p:spPr>
          <a:xfrm>
            <a:off x="2883058" y="4145075"/>
            <a:ext cx="891591" cy="253916"/>
          </a:xfrm>
          <a:prstGeom prst="rect">
            <a:avLst/>
          </a:prstGeom>
          <a:noFill/>
        </p:spPr>
        <p:txBody>
          <a:bodyPr wrap="none" rtlCol="0">
            <a:spAutoFit/>
          </a:bodyPr>
          <a:lstStyle/>
          <a:p>
            <a:r>
              <a:rPr lang="en-US" sz="1050" dirty="0"/>
              <a:t>4 neighbors</a:t>
            </a:r>
          </a:p>
        </p:txBody>
      </p:sp>
      <p:sp>
        <p:nvSpPr>
          <p:cNvPr id="7" name="TextBox 6"/>
          <p:cNvSpPr txBox="1"/>
          <p:nvPr/>
        </p:nvSpPr>
        <p:spPr>
          <a:xfrm>
            <a:off x="5389657" y="4145075"/>
            <a:ext cx="891591" cy="253916"/>
          </a:xfrm>
          <a:prstGeom prst="rect">
            <a:avLst/>
          </a:prstGeom>
          <a:noFill/>
        </p:spPr>
        <p:txBody>
          <a:bodyPr wrap="none" rtlCol="0">
            <a:spAutoFit/>
          </a:bodyPr>
          <a:lstStyle/>
          <a:p>
            <a:r>
              <a:rPr lang="en-US" sz="1050" dirty="0"/>
              <a:t>8 neighbors</a:t>
            </a:r>
          </a:p>
        </p:txBody>
      </p:sp>
      <p:sp>
        <p:nvSpPr>
          <p:cNvPr id="9" name="Slide Number Placeholder 5">
            <a:extLst>
              <a:ext uri="{FF2B5EF4-FFF2-40B4-BE49-F238E27FC236}">
                <a16:creationId xmlns:a16="http://schemas.microsoft.com/office/drawing/2014/main" id="{C67CDB80-109B-364C-3995-87477DB322E4}"/>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33</a:t>
            </a:fld>
            <a:endParaRPr lang="en-US" dirty="0"/>
          </a:p>
        </p:txBody>
      </p:sp>
      <p:sp>
        <p:nvSpPr>
          <p:cNvPr id="8" name="TextBox 7">
            <a:extLst>
              <a:ext uri="{FF2B5EF4-FFF2-40B4-BE49-F238E27FC236}">
                <a16:creationId xmlns:a16="http://schemas.microsoft.com/office/drawing/2014/main" id="{013F841F-EC7F-BB36-936C-5FC320306BC2}"/>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2092831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thresholded_v_score.jpg"/>
          <p:cNvPicPr>
            <a:picLocks noChangeAspect="1"/>
          </p:cNvPicPr>
          <p:nvPr/>
        </p:nvPicPr>
        <p:blipFill rotWithShape="1">
          <a:blip r:embed="rId3" cstate="print"/>
          <a:srcRect l="56960" t="4256" r="256" b="808"/>
          <a:stretch/>
        </p:blipFill>
        <p:spPr bwMode="auto">
          <a:xfrm>
            <a:off x="1657350" y="1028700"/>
            <a:ext cx="5861403" cy="3888486"/>
          </a:xfrm>
          <a:prstGeom prst="rect">
            <a:avLst/>
          </a:prstGeom>
          <a:noFill/>
          <a:ln w="9525">
            <a:noFill/>
            <a:miter lim="800000"/>
            <a:headEnd/>
            <a:tailEnd/>
          </a:ln>
        </p:spPr>
      </p:pic>
      <p:sp>
        <p:nvSpPr>
          <p:cNvPr id="5" name="TextBox 4"/>
          <p:cNvSpPr txBox="1"/>
          <p:nvPr/>
        </p:nvSpPr>
        <p:spPr>
          <a:xfrm>
            <a:off x="1143000" y="4947293"/>
            <a:ext cx="1657350" cy="213585"/>
          </a:xfrm>
          <a:prstGeom prst="rect">
            <a:avLst/>
          </a:prstGeom>
          <a:noFill/>
        </p:spPr>
        <p:txBody>
          <a:bodyPr wrap="square" rtlCol="0">
            <a:spAutoFit/>
          </a:bodyPr>
          <a:lstStyle/>
          <a:p>
            <a:pPr defTabSz="685800">
              <a:buClrTx/>
              <a:defRPr/>
            </a:pPr>
            <a:r>
              <a:rPr lang="en-US" sz="788" dirty="0">
                <a:solidFill>
                  <a:prstClr val="black"/>
                </a:solidFill>
              </a:rPr>
              <a:t>K. </a:t>
            </a:r>
            <a:r>
              <a:rPr lang="en-US" sz="788" dirty="0" err="1">
                <a:solidFill>
                  <a:prstClr val="black"/>
                </a:solidFill>
              </a:rPr>
              <a:t>Grauman</a:t>
            </a:r>
            <a:endParaRPr lang="en-US" sz="788" dirty="0">
              <a:solidFill>
                <a:prstClr val="black"/>
              </a:solidFill>
            </a:endParaRPr>
          </a:p>
        </p:txBody>
      </p:sp>
      <p:sp>
        <p:nvSpPr>
          <p:cNvPr id="4" name="Title 3">
            <a:extLst>
              <a:ext uri="{FF2B5EF4-FFF2-40B4-BE49-F238E27FC236}">
                <a16:creationId xmlns:a16="http://schemas.microsoft.com/office/drawing/2014/main" id="{04DB631C-1C14-3C43-43B4-7BE60B4ED75C}"/>
              </a:ext>
            </a:extLst>
          </p:cNvPr>
          <p:cNvSpPr>
            <a:spLocks noGrp="1"/>
          </p:cNvSpPr>
          <p:nvPr>
            <p:ph type="title"/>
          </p:nvPr>
        </p:nvSpPr>
        <p:spPr/>
        <p:txBody>
          <a:bodyPr/>
          <a:lstStyle/>
          <a:p>
            <a:r>
              <a:rPr lang="en-US" dirty="0"/>
              <a:t>Example of Harris Application</a:t>
            </a:r>
          </a:p>
        </p:txBody>
      </p:sp>
      <p:sp>
        <p:nvSpPr>
          <p:cNvPr id="7" name="Slide Number Placeholder 5">
            <a:extLst>
              <a:ext uri="{FF2B5EF4-FFF2-40B4-BE49-F238E27FC236}">
                <a16:creationId xmlns:a16="http://schemas.microsoft.com/office/drawing/2014/main" id="{AF7C43B7-1F76-EC6F-D5F4-107CA77C461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34</a:t>
            </a:fld>
            <a:endParaRPr lang="en-US" dirty="0"/>
          </a:p>
        </p:txBody>
      </p:sp>
    </p:spTree>
    <p:extLst>
      <p:ext uri="{BB962C8B-B14F-4D97-AF65-F5344CB8AC3E}">
        <p14:creationId xmlns:p14="http://schemas.microsoft.com/office/powerpoint/2010/main" val="4074577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Grp="1" noChangeArrowheads="1"/>
          </p:cNvSpPr>
          <p:nvPr>
            <p:ph idx="1"/>
          </p:nvPr>
        </p:nvSpPr>
        <p:spPr bwMode="auto">
          <a:xfrm>
            <a:off x="1657351" y="1006640"/>
            <a:ext cx="6211927" cy="420588"/>
          </a:xfrm>
          <a:prstGeom prst="rect">
            <a:avLst/>
          </a:prstGeom>
          <a:noFill/>
          <a:ln w="9525">
            <a:noFill/>
            <a:miter lim="800000"/>
            <a:headEnd/>
            <a:tailEnd/>
          </a:ln>
        </p:spPr>
        <p:txBody>
          <a:bodyPr wrap="none">
            <a:spAutoFit/>
          </a:bodyPr>
          <a:lstStyle/>
          <a:p>
            <a:pPr eaLnBrk="1" hangingPunct="1"/>
            <a:r>
              <a:rPr lang="en-US" dirty="0">
                <a:latin typeface="+mj-lt"/>
                <a:cs typeface="Times New Roman" pitchFamily="18" charset="0"/>
              </a:rPr>
              <a:t>Corner response at every pixel (red = high, blue = low)</a:t>
            </a:r>
            <a:endParaRPr lang="ru-RU" dirty="0">
              <a:latin typeface="+mj-lt"/>
              <a:cs typeface="Times New Roman" pitchFamily="18" charset="0"/>
            </a:endParaRPr>
          </a:p>
        </p:txBody>
      </p:sp>
      <p:pic>
        <p:nvPicPr>
          <p:cNvPr id="5" name="Picture 4" descr="ut_harris_blur1.5Rmap.jpg"/>
          <p:cNvPicPr>
            <a:picLocks/>
          </p:cNvPicPr>
          <p:nvPr/>
        </p:nvPicPr>
        <p:blipFill>
          <a:blip r:embed="rId3" cstate="print"/>
          <a:srcRect l="12500" t="6667" r="9167" b="11111"/>
          <a:stretch>
            <a:fillRect/>
          </a:stretch>
        </p:blipFill>
        <p:spPr>
          <a:xfrm>
            <a:off x="1760220" y="1349540"/>
            <a:ext cx="5623560" cy="3730752"/>
          </a:xfrm>
          <a:prstGeom prst="rect">
            <a:avLst/>
          </a:prstGeom>
        </p:spPr>
      </p:pic>
      <p:sp>
        <p:nvSpPr>
          <p:cNvPr id="7" name="TextBox 6"/>
          <p:cNvSpPr txBox="1"/>
          <p:nvPr/>
        </p:nvSpPr>
        <p:spPr>
          <a:xfrm>
            <a:off x="1143000" y="4947293"/>
            <a:ext cx="1657350" cy="213585"/>
          </a:xfrm>
          <a:prstGeom prst="rect">
            <a:avLst/>
          </a:prstGeom>
          <a:noFill/>
        </p:spPr>
        <p:txBody>
          <a:bodyPr wrap="square" rtlCol="0">
            <a:spAutoFit/>
          </a:bodyPr>
          <a:lstStyle/>
          <a:p>
            <a:pPr defTabSz="685800">
              <a:buClrTx/>
              <a:defRPr/>
            </a:pPr>
            <a:r>
              <a:rPr lang="en-US" sz="788" dirty="0">
                <a:solidFill>
                  <a:prstClr val="black"/>
                </a:solidFill>
              </a:rPr>
              <a:t>K. </a:t>
            </a:r>
            <a:r>
              <a:rPr lang="en-US" sz="788" dirty="0" err="1">
                <a:solidFill>
                  <a:prstClr val="black"/>
                </a:solidFill>
              </a:rPr>
              <a:t>Grauman</a:t>
            </a:r>
            <a:endParaRPr lang="en-US" sz="788" dirty="0">
              <a:solidFill>
                <a:prstClr val="black"/>
              </a:solidFill>
            </a:endParaRPr>
          </a:p>
        </p:txBody>
      </p:sp>
      <p:sp>
        <p:nvSpPr>
          <p:cNvPr id="6" name="Title 5">
            <a:extLst>
              <a:ext uri="{FF2B5EF4-FFF2-40B4-BE49-F238E27FC236}">
                <a16:creationId xmlns:a16="http://schemas.microsoft.com/office/drawing/2014/main" id="{BD2EEFFE-505E-98A1-A69D-9381160C0672}"/>
              </a:ext>
            </a:extLst>
          </p:cNvPr>
          <p:cNvSpPr>
            <a:spLocks noGrp="1"/>
          </p:cNvSpPr>
          <p:nvPr>
            <p:ph type="title"/>
          </p:nvPr>
        </p:nvSpPr>
        <p:spPr/>
        <p:txBody>
          <a:bodyPr/>
          <a:lstStyle/>
          <a:p>
            <a:r>
              <a:rPr lang="en-US" dirty="0"/>
              <a:t>Example of Harris Application</a:t>
            </a:r>
          </a:p>
        </p:txBody>
      </p:sp>
      <p:sp>
        <p:nvSpPr>
          <p:cNvPr id="9" name="Slide Number Placeholder 5">
            <a:extLst>
              <a:ext uri="{FF2B5EF4-FFF2-40B4-BE49-F238E27FC236}">
                <a16:creationId xmlns:a16="http://schemas.microsoft.com/office/drawing/2014/main" id="{257E0178-D160-BB5E-E639-6BF258973B64}"/>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35</a:t>
            </a:fld>
            <a:endParaRPr lang="en-US" dirty="0"/>
          </a:p>
        </p:txBody>
      </p:sp>
    </p:spTree>
    <p:extLst>
      <p:ext uri="{BB962C8B-B14F-4D97-AF65-F5344CB8AC3E}">
        <p14:creationId xmlns:p14="http://schemas.microsoft.com/office/powerpoint/2010/main" val="4208747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7"/>
          <p:cNvPicPr>
            <a:picLocks noChangeAspect="1" noChangeArrowheads="1"/>
          </p:cNvPicPr>
          <p:nvPr/>
        </p:nvPicPr>
        <p:blipFill>
          <a:blip r:embed="rId3" cstate="print"/>
          <a:srcRect l="12729" t="7024" r="9061" b="10834"/>
          <a:stretch>
            <a:fillRect/>
          </a:stretch>
        </p:blipFill>
        <p:spPr bwMode="auto">
          <a:xfrm>
            <a:off x="1679446" y="1131510"/>
            <a:ext cx="2665715" cy="2104252"/>
          </a:xfrm>
          <a:prstGeom prst="rect">
            <a:avLst/>
          </a:prstGeom>
          <a:noFill/>
          <a:ln w="9525">
            <a:noFill/>
            <a:miter lim="800000"/>
            <a:headEnd/>
            <a:tailEnd/>
          </a:ln>
        </p:spPr>
      </p:pic>
      <p:pic>
        <p:nvPicPr>
          <p:cNvPr id="36868" name="Picture 8"/>
          <p:cNvPicPr>
            <a:picLocks noChangeArrowheads="1"/>
          </p:cNvPicPr>
          <p:nvPr/>
        </p:nvPicPr>
        <p:blipFill>
          <a:blip r:embed="rId4" cstate="print"/>
          <a:srcRect l="13136" t="6996" r="9131" b="10835"/>
          <a:stretch>
            <a:fillRect/>
          </a:stretch>
        </p:blipFill>
        <p:spPr bwMode="auto">
          <a:xfrm>
            <a:off x="4800556" y="3387776"/>
            <a:ext cx="2644480" cy="1755002"/>
          </a:xfrm>
          <a:prstGeom prst="rect">
            <a:avLst/>
          </a:prstGeom>
          <a:noFill/>
          <a:ln w="9525">
            <a:noFill/>
            <a:miter lim="800000"/>
            <a:headEnd/>
            <a:tailEnd/>
          </a:ln>
        </p:spPr>
      </p:pic>
      <p:sp>
        <p:nvSpPr>
          <p:cNvPr id="36869" name="Text Box 26"/>
          <p:cNvSpPr txBox="1">
            <a:spLocks noChangeArrowheads="1"/>
          </p:cNvSpPr>
          <p:nvPr/>
        </p:nvSpPr>
        <p:spPr bwMode="auto">
          <a:xfrm>
            <a:off x="1679445" y="3387775"/>
            <a:ext cx="2808685" cy="555634"/>
          </a:xfrm>
          <a:prstGeom prst="rect">
            <a:avLst/>
          </a:prstGeom>
          <a:noFill/>
          <a:ln w="12700" cap="sq">
            <a:noFill/>
            <a:miter lim="800000"/>
            <a:headEnd type="none" w="sm" len="sm"/>
            <a:tailEnd type="none" w="sm" len="sm"/>
          </a:ln>
        </p:spPr>
        <p:txBody>
          <a:bodyPr lIns="67500" tIns="35100" rIns="67500" bIns="35100">
            <a:spAutoFit/>
          </a:bodyPr>
          <a:lstStyle/>
          <a:p>
            <a:pPr defTabSz="685800" eaLnBrk="0" fontAlgn="base" hangingPunct="0">
              <a:spcBef>
                <a:spcPct val="50000"/>
              </a:spcBef>
              <a:spcAft>
                <a:spcPct val="0"/>
              </a:spcAft>
              <a:buClrTx/>
              <a:defRPr/>
            </a:pPr>
            <a:r>
              <a:rPr lang="en-US" sz="1575" b="1" i="1" dirty="0">
                <a:solidFill>
                  <a:prstClr val="black"/>
                </a:solidFill>
                <a:latin typeface="Arial" charset="0"/>
              </a:rPr>
              <a:t>Effect:</a:t>
            </a:r>
            <a:r>
              <a:rPr lang="en-US" sz="1575" b="1" dirty="0">
                <a:solidFill>
                  <a:prstClr val="black"/>
                </a:solidFill>
                <a:latin typeface="Arial" charset="0"/>
              </a:rPr>
              <a:t> A very precise corner detector.</a:t>
            </a:r>
            <a:endParaRPr lang="en-US" sz="1350" b="1" dirty="0">
              <a:solidFill>
                <a:prstClr val="black"/>
              </a:solidFill>
              <a:latin typeface="Arial" charset="0"/>
            </a:endParaRPr>
          </a:p>
        </p:txBody>
      </p:sp>
      <p:sp>
        <p:nvSpPr>
          <p:cNvPr id="6" name="TextBox 5"/>
          <p:cNvSpPr txBox="1"/>
          <p:nvPr/>
        </p:nvSpPr>
        <p:spPr>
          <a:xfrm>
            <a:off x="1143000" y="4947293"/>
            <a:ext cx="609462" cy="213585"/>
          </a:xfrm>
          <a:prstGeom prst="rect">
            <a:avLst/>
          </a:prstGeom>
          <a:noFill/>
        </p:spPr>
        <p:txBody>
          <a:bodyPr wrap="none" rtlCol="0">
            <a:spAutoFit/>
          </a:bodyPr>
          <a:lstStyle/>
          <a:p>
            <a:pPr defTabSz="685800">
              <a:buClrTx/>
              <a:defRPr/>
            </a:pPr>
            <a:r>
              <a:rPr lang="en-US" sz="788" dirty="0">
                <a:solidFill>
                  <a:prstClr val="black"/>
                </a:solidFill>
              </a:rPr>
              <a:t>D. </a:t>
            </a:r>
            <a:r>
              <a:rPr lang="en-US" sz="788" dirty="0" err="1">
                <a:solidFill>
                  <a:prstClr val="black"/>
                </a:solidFill>
              </a:rPr>
              <a:t>Hoiem</a:t>
            </a:r>
            <a:endParaRPr lang="en-US" sz="788" dirty="0">
              <a:solidFill>
                <a:prstClr val="black"/>
              </a:solidFill>
            </a:endParaRPr>
          </a:p>
        </p:txBody>
      </p:sp>
      <p:pic>
        <p:nvPicPr>
          <p:cNvPr id="2" name="Picture 4">
            <a:extLst>
              <a:ext uri="{FF2B5EF4-FFF2-40B4-BE49-F238E27FC236}">
                <a16:creationId xmlns:a16="http://schemas.microsoft.com/office/drawing/2014/main" id="{7A0FD0DC-73F4-4ED9-8A73-1298A80F7EAC}"/>
              </a:ext>
            </a:extLst>
          </p:cNvPr>
          <p:cNvPicPr>
            <a:picLocks noChangeAspect="1" noChangeArrowheads="1"/>
          </p:cNvPicPr>
          <p:nvPr/>
        </p:nvPicPr>
        <p:blipFill>
          <a:blip r:embed="rId5" cstate="print"/>
          <a:srcRect l="13028" t="6926" r="9505" b="10374"/>
          <a:stretch>
            <a:fillRect/>
          </a:stretch>
        </p:blipFill>
        <p:spPr bwMode="auto">
          <a:xfrm>
            <a:off x="4779321" y="1131510"/>
            <a:ext cx="2665715" cy="2139417"/>
          </a:xfrm>
          <a:prstGeom prst="rect">
            <a:avLst/>
          </a:prstGeom>
          <a:noFill/>
          <a:ln w="9525">
            <a:noFill/>
            <a:miter lim="800000"/>
            <a:headEnd/>
            <a:tailEnd/>
          </a:ln>
        </p:spPr>
      </p:pic>
      <p:sp>
        <p:nvSpPr>
          <p:cNvPr id="5" name="Title 4">
            <a:extLst>
              <a:ext uri="{FF2B5EF4-FFF2-40B4-BE49-F238E27FC236}">
                <a16:creationId xmlns:a16="http://schemas.microsoft.com/office/drawing/2014/main" id="{20B998A4-7788-47A5-BF42-00AD89E61B7C}"/>
              </a:ext>
            </a:extLst>
          </p:cNvPr>
          <p:cNvSpPr>
            <a:spLocks noGrp="1"/>
          </p:cNvSpPr>
          <p:nvPr>
            <p:ph type="title"/>
          </p:nvPr>
        </p:nvSpPr>
        <p:spPr/>
        <p:txBody>
          <a:bodyPr/>
          <a:lstStyle/>
          <a:p>
            <a:r>
              <a:rPr lang="en-US" dirty="0"/>
              <a:t>More Harris Responses</a:t>
            </a:r>
          </a:p>
        </p:txBody>
      </p:sp>
      <p:sp>
        <p:nvSpPr>
          <p:cNvPr id="7" name="Slide Number Placeholder 5">
            <a:extLst>
              <a:ext uri="{FF2B5EF4-FFF2-40B4-BE49-F238E27FC236}">
                <a16:creationId xmlns:a16="http://schemas.microsoft.com/office/drawing/2014/main" id="{26D198F3-E94F-991B-34B2-A26EA1496A0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36</a:t>
            </a:fld>
            <a:endParaRPr lang="en-US" dirty="0"/>
          </a:p>
        </p:txBody>
      </p:sp>
    </p:spTree>
    <p:extLst>
      <p:ext uri="{BB962C8B-B14F-4D97-AF65-F5344CB8AC3E}">
        <p14:creationId xmlns:p14="http://schemas.microsoft.com/office/powerpoint/2010/main" val="885045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Invariance vs covariance</a:t>
            </a:r>
          </a:p>
        </p:txBody>
      </p:sp>
      <p:sp>
        <p:nvSpPr>
          <p:cNvPr id="3" name="Content Placeholder 2"/>
          <p:cNvSpPr>
            <a:spLocks noGrp="1"/>
          </p:cNvSpPr>
          <p:nvPr>
            <p:ph idx="1"/>
          </p:nvPr>
        </p:nvSpPr>
        <p:spPr>
          <a:xfrm>
            <a:off x="457199" y="1183102"/>
            <a:ext cx="8229599" cy="3943350"/>
          </a:xfrm>
        </p:spPr>
        <p:txBody>
          <a:bodyPr/>
          <a:lstStyle/>
          <a:p>
            <a:pPr marL="0" algn="just">
              <a:spcBef>
                <a:spcPts val="0"/>
              </a:spcBef>
            </a:pPr>
            <a:r>
              <a:rPr lang="en-US" sz="1600" dirty="0"/>
              <a:t>“A function is </a:t>
            </a:r>
            <a:r>
              <a:rPr lang="en-US" sz="1600" b="1" i="1" dirty="0">
                <a:solidFill>
                  <a:schemeClr val="bg2"/>
                </a:solidFill>
              </a:rPr>
              <a:t>invariant</a:t>
            </a:r>
            <a:r>
              <a:rPr lang="en-US" sz="1600" dirty="0"/>
              <a:t> under a certain family of transformations </a:t>
            </a:r>
            <a:r>
              <a:rPr lang="en-US" sz="1600" dirty="0">
                <a:solidFill>
                  <a:srgbClr val="00B050"/>
                </a:solidFill>
              </a:rPr>
              <a:t>if its value does not change when a transformation from this family is applied to its argument</a:t>
            </a:r>
            <a:r>
              <a:rPr lang="en-US" sz="1600" dirty="0"/>
              <a:t>.</a:t>
            </a:r>
          </a:p>
          <a:p>
            <a:pPr marL="457200" lvl="1" algn="just">
              <a:spcBef>
                <a:spcPts val="0"/>
              </a:spcBef>
              <a:buFont typeface="Arial" panose="020B0604020202020204" pitchFamily="34" charset="0"/>
              <a:buChar char="•"/>
            </a:pPr>
            <a:r>
              <a:rPr lang="en-US" sz="1400" dirty="0">
                <a:solidFill>
                  <a:srgbClr val="000000"/>
                </a:solidFill>
              </a:rPr>
              <a:t>[</a:t>
            </a:r>
            <a:r>
              <a:rPr lang="en-US" sz="1400" dirty="0">
                <a:solidFill>
                  <a:schemeClr val="bg2"/>
                </a:solidFill>
              </a:rPr>
              <a:t>For example</a:t>
            </a:r>
            <a:r>
              <a:rPr lang="en-US" sz="1400" dirty="0">
                <a:solidFill>
                  <a:srgbClr val="000000"/>
                </a:solidFill>
              </a:rPr>
              <a:t>] the area of a 2D surface is invariant under 2D rotations, since rotating a 2D surface does not make it any smaller or bigger. </a:t>
            </a:r>
          </a:p>
          <a:p>
            <a:pPr marL="131445" lvl="1" indent="0" algn="just">
              <a:spcBef>
                <a:spcPts val="0"/>
              </a:spcBef>
              <a:buNone/>
            </a:pPr>
            <a:endParaRPr lang="en-US" sz="1050" dirty="0">
              <a:solidFill>
                <a:srgbClr val="000000"/>
              </a:solidFill>
            </a:endParaRPr>
          </a:p>
          <a:p>
            <a:pPr marL="131445" lvl="1" indent="0" algn="just">
              <a:spcBef>
                <a:spcPts val="0"/>
              </a:spcBef>
              <a:buNone/>
            </a:pPr>
            <a:endParaRPr lang="en-US" sz="1050" dirty="0">
              <a:solidFill>
                <a:srgbClr val="000000"/>
              </a:solidFill>
            </a:endParaRPr>
          </a:p>
          <a:p>
            <a:pPr marL="131445" lvl="1" indent="0" algn="just">
              <a:spcBef>
                <a:spcPts val="0"/>
              </a:spcBef>
              <a:buNone/>
            </a:pPr>
            <a:endParaRPr lang="en-US" sz="1050" dirty="0">
              <a:solidFill>
                <a:srgbClr val="000000"/>
              </a:solidFill>
            </a:endParaRPr>
          </a:p>
          <a:p>
            <a:pPr marL="131445" lvl="1" indent="0" algn="just">
              <a:spcBef>
                <a:spcPts val="0"/>
              </a:spcBef>
              <a:buNone/>
            </a:pPr>
            <a:endParaRPr lang="en-US" sz="1050" dirty="0">
              <a:solidFill>
                <a:srgbClr val="000000"/>
              </a:solidFill>
            </a:endParaRPr>
          </a:p>
          <a:p>
            <a:pPr marL="0" algn="just">
              <a:spcBef>
                <a:spcPts val="0"/>
              </a:spcBef>
            </a:pPr>
            <a:r>
              <a:rPr lang="en-US" sz="1600" dirty="0"/>
              <a:t>A function is </a:t>
            </a:r>
            <a:r>
              <a:rPr lang="en-US" sz="1600" b="1" i="1" dirty="0">
                <a:solidFill>
                  <a:schemeClr val="bg2"/>
                </a:solidFill>
              </a:rPr>
              <a:t>covariant</a:t>
            </a:r>
            <a:r>
              <a:rPr lang="en-US" sz="1600" dirty="0"/>
              <a:t> when it commutes with the transformation, i.e., </a:t>
            </a:r>
            <a:r>
              <a:rPr lang="en-US" sz="1600" dirty="0">
                <a:solidFill>
                  <a:srgbClr val="00B050"/>
                </a:solidFill>
              </a:rPr>
              <a:t>applying the transformation to the argument of the function has the same effect as applying the transformation to the output of the function</a:t>
            </a:r>
            <a:r>
              <a:rPr lang="en-US" sz="1600" dirty="0"/>
              <a:t>.</a:t>
            </a:r>
          </a:p>
          <a:p>
            <a:pPr marL="457200" lvl="1" algn="just">
              <a:spcBef>
                <a:spcPts val="0"/>
              </a:spcBef>
              <a:buFont typeface="Arial" panose="020B0604020202020204" pitchFamily="34" charset="0"/>
              <a:buChar char="•"/>
            </a:pPr>
            <a:r>
              <a:rPr lang="en-US" sz="1400" dirty="0">
                <a:solidFill>
                  <a:srgbClr val="000000"/>
                </a:solidFill>
              </a:rPr>
              <a:t>[</a:t>
            </a:r>
            <a:r>
              <a:rPr lang="en-US" sz="1400" dirty="0">
                <a:solidFill>
                  <a:schemeClr val="bg2"/>
                </a:solidFill>
              </a:rPr>
              <a:t>For example</a:t>
            </a:r>
            <a:r>
              <a:rPr lang="en-US" sz="1400" dirty="0">
                <a:solidFill>
                  <a:srgbClr val="000000"/>
                </a:solidFill>
              </a:rPr>
              <a:t>]</a:t>
            </a:r>
            <a:r>
              <a:rPr lang="en-US" sz="1400" dirty="0"/>
              <a:t> If </a:t>
            </a:r>
            <a:r>
              <a:rPr lang="en-US" sz="1400" i="1" dirty="0"/>
              <a:t>f </a:t>
            </a:r>
            <a:r>
              <a:rPr lang="en-US" sz="1400" dirty="0"/>
              <a:t>is </a:t>
            </a:r>
            <a:r>
              <a:rPr lang="en-US" sz="1400" b="1" i="1" dirty="0"/>
              <a:t>invariant</a:t>
            </a:r>
            <a:r>
              <a:rPr lang="en-US" sz="1400" dirty="0"/>
              <a:t> under linear transformations, then </a:t>
            </a:r>
            <a:r>
              <a:rPr lang="en-US" sz="1400" i="1" dirty="0"/>
              <a:t>f(</a:t>
            </a:r>
            <a:r>
              <a:rPr lang="en-US" sz="1400" i="1" dirty="0" err="1"/>
              <a:t>ax+b</a:t>
            </a:r>
            <a:r>
              <a:rPr lang="en-US" sz="1400" i="1" dirty="0"/>
              <a:t>) = f(x), </a:t>
            </a:r>
            <a:r>
              <a:rPr lang="en-US" sz="1400" dirty="0"/>
              <a:t>and if it is </a:t>
            </a:r>
            <a:r>
              <a:rPr lang="en-US" sz="1400" b="1" i="1" dirty="0"/>
              <a:t>covariant</a:t>
            </a:r>
            <a:r>
              <a:rPr lang="en-US" sz="1400" i="1" dirty="0"/>
              <a:t> </a:t>
            </a:r>
            <a:r>
              <a:rPr lang="en-US" sz="1400" dirty="0"/>
              <a:t>with respect to these transformations, then </a:t>
            </a:r>
            <a:r>
              <a:rPr lang="en-US" sz="1400" i="1" dirty="0"/>
              <a:t>f(</a:t>
            </a:r>
            <a:r>
              <a:rPr lang="en-US" sz="1400" i="1" dirty="0" err="1"/>
              <a:t>ax+b</a:t>
            </a:r>
            <a:r>
              <a:rPr lang="en-US" sz="1400" i="1" dirty="0"/>
              <a:t>) = a f(x) + b</a:t>
            </a:r>
          </a:p>
        </p:txBody>
      </p:sp>
      <p:sp>
        <p:nvSpPr>
          <p:cNvPr id="4" name="TextBox 3"/>
          <p:cNvSpPr txBox="1"/>
          <p:nvPr/>
        </p:nvSpPr>
        <p:spPr>
          <a:xfrm>
            <a:off x="0" y="4660954"/>
            <a:ext cx="9144000" cy="415498"/>
          </a:xfrm>
          <a:prstGeom prst="rect">
            <a:avLst/>
          </a:prstGeom>
          <a:noFill/>
        </p:spPr>
        <p:txBody>
          <a:bodyPr wrap="square" rtlCol="0">
            <a:spAutoFit/>
          </a:bodyPr>
          <a:lstStyle/>
          <a:p>
            <a:pPr algn="ctr" defTabSz="685800">
              <a:buClrTx/>
              <a:defRPr/>
            </a:pPr>
            <a:r>
              <a:rPr lang="en-US" sz="1050" kern="1200" dirty="0">
                <a:ea typeface="+mn-ea"/>
                <a:cs typeface="+mn-cs"/>
              </a:rPr>
              <a:t>“Local Invariant Feature Detectors: A Survey” by </a:t>
            </a:r>
            <a:r>
              <a:rPr lang="en-US" sz="1050" kern="1200" dirty="0" err="1">
                <a:ea typeface="+mn-ea"/>
                <a:cs typeface="+mn-cs"/>
              </a:rPr>
              <a:t>Tinne</a:t>
            </a:r>
            <a:r>
              <a:rPr lang="en-US" sz="1050" kern="1200" dirty="0">
                <a:ea typeface="+mn-ea"/>
                <a:cs typeface="+mn-cs"/>
              </a:rPr>
              <a:t> </a:t>
            </a:r>
            <a:r>
              <a:rPr lang="en-US" sz="1050" kern="1200" dirty="0" err="1">
                <a:ea typeface="+mn-ea"/>
                <a:cs typeface="+mn-cs"/>
              </a:rPr>
              <a:t>Tuytelaars</a:t>
            </a:r>
            <a:r>
              <a:rPr lang="en-US" sz="1050" kern="1200" dirty="0">
                <a:ea typeface="+mn-ea"/>
                <a:cs typeface="+mn-cs"/>
              </a:rPr>
              <a:t> and Krystian </a:t>
            </a:r>
            <a:r>
              <a:rPr lang="en-US" sz="1050" kern="1200" dirty="0" err="1">
                <a:ea typeface="+mn-ea"/>
                <a:cs typeface="+mn-cs"/>
              </a:rPr>
              <a:t>Mikolajczyk</a:t>
            </a:r>
            <a:r>
              <a:rPr lang="en-US" sz="1050" kern="1200" dirty="0">
                <a:ea typeface="+mn-ea"/>
                <a:cs typeface="+mn-cs"/>
              </a:rPr>
              <a:t>, in </a:t>
            </a:r>
            <a:r>
              <a:rPr lang="en-US" sz="1050" i="1" kern="1200" dirty="0">
                <a:ea typeface="+mn-ea"/>
                <a:cs typeface="+mn-cs"/>
              </a:rPr>
              <a:t>Foundations and Trends in Computer Graphics and Vision</a:t>
            </a:r>
            <a:r>
              <a:rPr lang="en-US" sz="1050" kern="1200" dirty="0">
                <a:ea typeface="+mn-ea"/>
                <a:cs typeface="+mn-cs"/>
              </a:rPr>
              <a:t> Vol. 3, No. 3 (2007) 177–280 </a:t>
            </a:r>
            <a:r>
              <a:rPr lang="en-US" sz="1050" b="1" kern="1200" dirty="0">
                <a:ea typeface="+mn-ea"/>
                <a:cs typeface="+mn-cs"/>
              </a:rPr>
              <a:t>Chapter 1, 3.2, 7</a:t>
            </a:r>
            <a:r>
              <a:rPr lang="en-US" sz="1050" kern="1200" dirty="0">
                <a:ea typeface="+mn-ea"/>
                <a:cs typeface="+mn-cs"/>
              </a:rPr>
              <a:t>	</a:t>
            </a:r>
            <a:r>
              <a:rPr lang="en-US" sz="1050" kern="1200" dirty="0">
                <a:ea typeface="+mn-ea"/>
                <a:cs typeface="+mn-cs"/>
                <a:hlinkClick r:id="rId2"/>
              </a:rPr>
              <a:t>http://homes.esat.kuleuven.be/%7Etuytelaa/FT_survey_interestpoints08.pdf</a:t>
            </a:r>
            <a:r>
              <a:rPr lang="en-US" sz="1050" kern="1200" dirty="0">
                <a:ea typeface="+mn-ea"/>
                <a:cs typeface="+mn-cs"/>
              </a:rPr>
              <a:t> </a:t>
            </a:r>
          </a:p>
        </p:txBody>
      </p:sp>
      <p:sp>
        <p:nvSpPr>
          <p:cNvPr id="6" name="Slide Number Placeholder 5">
            <a:extLst>
              <a:ext uri="{FF2B5EF4-FFF2-40B4-BE49-F238E27FC236}">
                <a16:creationId xmlns:a16="http://schemas.microsoft.com/office/drawing/2014/main" id="{B1E8BF6F-2A3E-5030-26DA-E3905985879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37</a:t>
            </a:fld>
            <a:endParaRPr lang="en-US" dirty="0"/>
          </a:p>
        </p:txBody>
      </p:sp>
    </p:spTree>
    <p:extLst>
      <p:ext uri="{BB962C8B-B14F-4D97-AF65-F5344CB8AC3E}">
        <p14:creationId xmlns:p14="http://schemas.microsoft.com/office/powerpoint/2010/main" val="152809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2" name="Text Box 4"/>
          <p:cNvSpPr txBox="1">
            <a:spLocks noChangeArrowheads="1"/>
          </p:cNvSpPr>
          <p:nvPr/>
        </p:nvSpPr>
        <p:spPr bwMode="auto">
          <a:xfrm>
            <a:off x="457199" y="1802605"/>
            <a:ext cx="8229599" cy="369332"/>
          </a:xfrm>
          <a:prstGeom prst="rect">
            <a:avLst/>
          </a:prstGeom>
          <a:noFill/>
          <a:ln w="9525">
            <a:noFill/>
            <a:miter lim="800000"/>
            <a:headEnd/>
            <a:tailEnd/>
          </a:ln>
        </p:spPr>
        <p:txBody>
          <a:bodyPr wrap="square">
            <a:spAutoFit/>
          </a:bodyPr>
          <a:lstStyle/>
          <a:p>
            <a:pPr defTabSz="685800" fontAlgn="base">
              <a:spcBef>
                <a:spcPct val="50000"/>
              </a:spcBef>
              <a:spcAft>
                <a:spcPct val="0"/>
              </a:spcAft>
              <a:buClrTx/>
              <a:buFont typeface="Arial" pitchFamily="34" charset="0"/>
              <a:buChar char="•"/>
              <a:defRPr/>
            </a:pPr>
            <a:r>
              <a:rPr lang="en-US" sz="1800" kern="1200" dirty="0">
                <a:latin typeface="Times New Roman" pitchFamily="18" charset="0"/>
                <a:ea typeface="+mn-ea"/>
                <a:cs typeface="Times New Roman" pitchFamily="18" charset="0"/>
              </a:rPr>
              <a:t>   </a:t>
            </a:r>
            <a:r>
              <a:rPr lang="en-US" sz="1800" kern="1200" dirty="0">
                <a:ea typeface="+mn-ea"/>
                <a:cs typeface="Times New Roman" pitchFamily="18" charset="0"/>
              </a:rPr>
              <a:t>Only derivatives are used =&gt; invariance to intensity shift</a:t>
            </a:r>
            <a:r>
              <a:rPr lang="en-US" sz="1800" kern="1200" dirty="0">
                <a:latin typeface="Times New Roman" pitchFamily="18" charset="0"/>
                <a:ea typeface="+mn-ea"/>
                <a:cs typeface="Times New Roman" pitchFamily="18" charset="0"/>
              </a:rPr>
              <a:t> </a:t>
            </a:r>
            <a:r>
              <a:rPr lang="en-US" sz="1800" i="1" kern="1200" dirty="0">
                <a:latin typeface="Times New Roman" pitchFamily="18" charset="0"/>
                <a:ea typeface="+mn-ea"/>
                <a:cs typeface="Times New Roman" pitchFamily="18" charset="0"/>
              </a:rPr>
              <a:t>I</a:t>
            </a:r>
            <a:r>
              <a:rPr lang="en-US" sz="1800" kern="1200" dirty="0">
                <a:latin typeface="Times New Roman" pitchFamily="18" charset="0"/>
                <a:ea typeface="+mn-ea"/>
                <a:cs typeface="Times New Roman" pitchFamily="18" charset="0"/>
              </a:rPr>
              <a:t> </a:t>
            </a:r>
            <a:r>
              <a:rPr lang="en-US" sz="1800" kern="1200" dirty="0">
                <a:latin typeface="Times New Roman" pitchFamily="18" charset="0"/>
                <a:ea typeface="+mn-ea"/>
                <a:cs typeface="Times New Roman" pitchFamily="18" charset="0"/>
                <a:sym typeface="Symbol" pitchFamily="18" charset="2"/>
              </a:rPr>
              <a:t> </a:t>
            </a:r>
            <a:r>
              <a:rPr lang="en-US" sz="1800" i="1" kern="1200" dirty="0">
                <a:latin typeface="Times New Roman" pitchFamily="18" charset="0"/>
                <a:ea typeface="+mn-ea"/>
                <a:cs typeface="Times New Roman" pitchFamily="18" charset="0"/>
                <a:sym typeface="Symbol" pitchFamily="18" charset="2"/>
              </a:rPr>
              <a:t>I</a:t>
            </a:r>
            <a:r>
              <a:rPr lang="he-IL" sz="1800" i="1" kern="1200" dirty="0">
                <a:latin typeface="Times New Roman" pitchFamily="18" charset="0"/>
                <a:ea typeface="+mn-ea"/>
                <a:cs typeface="Times New Roman" pitchFamily="18" charset="0"/>
                <a:sym typeface="Symbol" pitchFamily="18" charset="2"/>
              </a:rPr>
              <a:t> </a:t>
            </a:r>
            <a:r>
              <a:rPr lang="en-US" sz="1800" kern="1200" dirty="0">
                <a:latin typeface="Times New Roman" pitchFamily="18" charset="0"/>
                <a:ea typeface="+mn-ea"/>
                <a:cs typeface="Times New Roman" pitchFamily="18" charset="0"/>
                <a:sym typeface="Symbol" pitchFamily="18" charset="2"/>
              </a:rPr>
              <a:t>+</a:t>
            </a:r>
            <a:r>
              <a:rPr lang="he-IL" sz="1800" kern="1200" dirty="0">
                <a:latin typeface="Times New Roman" pitchFamily="18" charset="0"/>
                <a:ea typeface="+mn-ea"/>
                <a:cs typeface="Times New Roman" pitchFamily="18" charset="0"/>
                <a:sym typeface="Symbol" pitchFamily="18" charset="2"/>
              </a:rPr>
              <a:t> </a:t>
            </a:r>
            <a:r>
              <a:rPr lang="en-US" sz="1800" i="1" kern="1200" dirty="0">
                <a:latin typeface="Times New Roman" pitchFamily="18" charset="0"/>
                <a:ea typeface="+mn-ea"/>
                <a:cs typeface="Times New Roman" pitchFamily="18" charset="0"/>
                <a:sym typeface="Symbol" pitchFamily="18" charset="2"/>
              </a:rPr>
              <a:t>b</a:t>
            </a:r>
            <a:endParaRPr lang="ru-RU" sz="1800" i="1" kern="1200" dirty="0">
              <a:latin typeface="Times New Roman" pitchFamily="18" charset="0"/>
              <a:ea typeface="+mn-ea"/>
              <a:cs typeface="Times New Roman" pitchFamily="18" charset="0"/>
            </a:endParaRPr>
          </a:p>
        </p:txBody>
      </p:sp>
      <p:grpSp>
        <p:nvGrpSpPr>
          <p:cNvPr id="2" name="Group 5"/>
          <p:cNvGrpSpPr>
            <a:grpSpLocks/>
          </p:cNvGrpSpPr>
          <p:nvPr/>
        </p:nvGrpSpPr>
        <p:grpSpPr bwMode="auto">
          <a:xfrm>
            <a:off x="1357313" y="2362423"/>
            <a:ext cx="6274594" cy="2000250"/>
            <a:chOff x="84" y="2496"/>
            <a:chExt cx="5270" cy="1680"/>
          </a:xfrm>
        </p:grpSpPr>
        <p:sp>
          <p:nvSpPr>
            <p:cNvPr id="43015" name="Freeform 7"/>
            <p:cNvSpPr>
              <a:spLocks/>
            </p:cNvSpPr>
            <p:nvPr/>
          </p:nvSpPr>
          <p:spPr bwMode="auto">
            <a:xfrm>
              <a:off x="912" y="2992"/>
              <a:ext cx="1584" cy="752"/>
            </a:xfrm>
            <a:custGeom>
              <a:avLst/>
              <a:gdLst>
                <a:gd name="T0" fmla="*/ 0 w 1584"/>
                <a:gd name="T1" fmla="*/ 752 h 752"/>
                <a:gd name="T2" fmla="*/ 144 w 1584"/>
                <a:gd name="T3" fmla="*/ 224 h 752"/>
                <a:gd name="T4" fmla="*/ 384 w 1584"/>
                <a:gd name="T5" fmla="*/ 416 h 752"/>
                <a:gd name="T6" fmla="*/ 528 w 1584"/>
                <a:gd name="T7" fmla="*/ 32 h 752"/>
                <a:gd name="T8" fmla="*/ 768 w 1584"/>
                <a:gd name="T9" fmla="*/ 608 h 752"/>
                <a:gd name="T10" fmla="*/ 912 w 1584"/>
                <a:gd name="T11" fmla="*/ 464 h 752"/>
                <a:gd name="T12" fmla="*/ 1104 w 1584"/>
                <a:gd name="T13" fmla="*/ 656 h 752"/>
                <a:gd name="T14" fmla="*/ 1248 w 1584"/>
                <a:gd name="T15" fmla="*/ 272 h 752"/>
                <a:gd name="T16" fmla="*/ 1584 w 1584"/>
                <a:gd name="T17" fmla="*/ 656 h 7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752"/>
                <a:gd name="T29" fmla="*/ 1584 w 1584"/>
                <a:gd name="T30" fmla="*/ 752 h 7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752">
                  <a:moveTo>
                    <a:pt x="0" y="752"/>
                  </a:moveTo>
                  <a:cubicBezTo>
                    <a:pt x="40" y="516"/>
                    <a:pt x="80" y="280"/>
                    <a:pt x="144" y="224"/>
                  </a:cubicBezTo>
                  <a:cubicBezTo>
                    <a:pt x="208" y="168"/>
                    <a:pt x="320" y="448"/>
                    <a:pt x="384" y="416"/>
                  </a:cubicBezTo>
                  <a:cubicBezTo>
                    <a:pt x="448" y="384"/>
                    <a:pt x="464" y="0"/>
                    <a:pt x="528" y="32"/>
                  </a:cubicBezTo>
                  <a:cubicBezTo>
                    <a:pt x="592" y="64"/>
                    <a:pt x="704" y="536"/>
                    <a:pt x="768" y="608"/>
                  </a:cubicBezTo>
                  <a:cubicBezTo>
                    <a:pt x="832" y="680"/>
                    <a:pt x="856" y="456"/>
                    <a:pt x="912" y="464"/>
                  </a:cubicBezTo>
                  <a:cubicBezTo>
                    <a:pt x="968" y="472"/>
                    <a:pt x="1048" y="688"/>
                    <a:pt x="1104" y="656"/>
                  </a:cubicBezTo>
                  <a:cubicBezTo>
                    <a:pt x="1160" y="624"/>
                    <a:pt x="1168" y="272"/>
                    <a:pt x="1248" y="272"/>
                  </a:cubicBezTo>
                  <a:cubicBezTo>
                    <a:pt x="1328" y="272"/>
                    <a:pt x="1456" y="464"/>
                    <a:pt x="1584" y="656"/>
                  </a:cubicBezTo>
                </a:path>
              </a:pathLst>
            </a:custGeom>
            <a:noFill/>
            <a:ln w="9525">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3016" name="Freeform 8"/>
            <p:cNvSpPr>
              <a:spLocks/>
            </p:cNvSpPr>
            <p:nvPr/>
          </p:nvSpPr>
          <p:spPr bwMode="auto">
            <a:xfrm>
              <a:off x="3444" y="2496"/>
              <a:ext cx="1584" cy="1232"/>
            </a:xfrm>
            <a:custGeom>
              <a:avLst/>
              <a:gdLst>
                <a:gd name="T0" fmla="*/ 0 w 1584"/>
                <a:gd name="T1" fmla="*/ 14537 h 752"/>
                <a:gd name="T2" fmla="*/ 144 w 1584"/>
                <a:gd name="T3" fmla="*/ 4332 h 752"/>
                <a:gd name="T4" fmla="*/ 384 w 1584"/>
                <a:gd name="T5" fmla="*/ 8047 h 752"/>
                <a:gd name="T6" fmla="*/ 528 w 1584"/>
                <a:gd name="T7" fmla="*/ 613 h 752"/>
                <a:gd name="T8" fmla="*/ 768 w 1584"/>
                <a:gd name="T9" fmla="*/ 11758 h 752"/>
                <a:gd name="T10" fmla="*/ 912 w 1584"/>
                <a:gd name="T11" fmla="*/ 8970 h 752"/>
                <a:gd name="T12" fmla="*/ 1104 w 1584"/>
                <a:gd name="T13" fmla="*/ 12685 h 752"/>
                <a:gd name="T14" fmla="*/ 1248 w 1584"/>
                <a:gd name="T15" fmla="*/ 5269 h 752"/>
                <a:gd name="T16" fmla="*/ 1584 w 1584"/>
                <a:gd name="T17" fmla="*/ 12685 h 7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752"/>
                <a:gd name="T29" fmla="*/ 1584 w 1584"/>
                <a:gd name="T30" fmla="*/ 752 h 7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752">
                  <a:moveTo>
                    <a:pt x="0" y="752"/>
                  </a:moveTo>
                  <a:cubicBezTo>
                    <a:pt x="40" y="516"/>
                    <a:pt x="80" y="280"/>
                    <a:pt x="144" y="224"/>
                  </a:cubicBezTo>
                  <a:cubicBezTo>
                    <a:pt x="208" y="168"/>
                    <a:pt x="320" y="448"/>
                    <a:pt x="384" y="416"/>
                  </a:cubicBezTo>
                  <a:cubicBezTo>
                    <a:pt x="448" y="384"/>
                    <a:pt x="464" y="0"/>
                    <a:pt x="528" y="32"/>
                  </a:cubicBezTo>
                  <a:cubicBezTo>
                    <a:pt x="592" y="64"/>
                    <a:pt x="704" y="536"/>
                    <a:pt x="768" y="608"/>
                  </a:cubicBezTo>
                  <a:cubicBezTo>
                    <a:pt x="832" y="680"/>
                    <a:pt x="856" y="456"/>
                    <a:pt x="912" y="464"/>
                  </a:cubicBezTo>
                  <a:cubicBezTo>
                    <a:pt x="968" y="472"/>
                    <a:pt x="1048" y="688"/>
                    <a:pt x="1104" y="656"/>
                  </a:cubicBezTo>
                  <a:cubicBezTo>
                    <a:pt x="1160" y="624"/>
                    <a:pt x="1168" y="272"/>
                    <a:pt x="1248" y="272"/>
                  </a:cubicBezTo>
                  <a:cubicBezTo>
                    <a:pt x="1328" y="272"/>
                    <a:pt x="1456" y="464"/>
                    <a:pt x="1584" y="656"/>
                  </a:cubicBezTo>
                </a:path>
              </a:pathLst>
            </a:custGeom>
            <a:noFill/>
            <a:ln w="9525">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nvGrpSpPr>
            <p:cNvPr id="43017" name="Group 9"/>
            <p:cNvGrpSpPr>
              <a:grpSpLocks/>
            </p:cNvGrpSpPr>
            <p:nvPr/>
          </p:nvGrpSpPr>
          <p:grpSpPr bwMode="auto">
            <a:xfrm>
              <a:off x="563" y="2880"/>
              <a:ext cx="2266" cy="1296"/>
              <a:chOff x="563" y="2880"/>
              <a:chExt cx="2266" cy="1296"/>
            </a:xfrm>
          </p:grpSpPr>
          <p:grpSp>
            <p:nvGrpSpPr>
              <p:cNvPr id="43033" name="Group 10"/>
              <p:cNvGrpSpPr>
                <a:grpSpLocks/>
              </p:cNvGrpSpPr>
              <p:nvPr/>
            </p:nvGrpSpPr>
            <p:grpSpPr bwMode="auto">
              <a:xfrm>
                <a:off x="563" y="2880"/>
                <a:ext cx="2266" cy="1296"/>
                <a:chOff x="563" y="2880"/>
                <a:chExt cx="2266" cy="1296"/>
              </a:xfrm>
            </p:grpSpPr>
            <p:sp>
              <p:nvSpPr>
                <p:cNvPr id="43035" name="Line 11"/>
                <p:cNvSpPr>
                  <a:spLocks noChangeShapeType="1"/>
                </p:cNvSpPr>
                <p:nvPr/>
              </p:nvSpPr>
              <p:spPr bwMode="auto">
                <a:xfrm>
                  <a:off x="816" y="3888"/>
                  <a:ext cx="1920" cy="0"/>
                </a:xfrm>
                <a:prstGeom prst="line">
                  <a:avLst/>
                </a:prstGeom>
                <a:noFill/>
                <a:ln w="9525">
                  <a:solidFill>
                    <a:schemeClr val="tx1"/>
                  </a:solidFill>
                  <a:round/>
                  <a:headEnd/>
                  <a:tailEnd type="triangle" w="med" len="me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3036" name="Line 12"/>
                <p:cNvSpPr>
                  <a:spLocks noChangeShapeType="1"/>
                </p:cNvSpPr>
                <p:nvPr/>
              </p:nvSpPr>
              <p:spPr bwMode="auto">
                <a:xfrm flipV="1">
                  <a:off x="816" y="2976"/>
                  <a:ext cx="0" cy="912"/>
                </a:xfrm>
                <a:prstGeom prst="line">
                  <a:avLst/>
                </a:prstGeom>
                <a:noFill/>
                <a:ln w="9525">
                  <a:solidFill>
                    <a:schemeClr val="tx1"/>
                  </a:solidFill>
                  <a:round/>
                  <a:headEnd/>
                  <a:tailEnd type="triangle" w="med" len="me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3037" name="Text Box 13"/>
                <p:cNvSpPr txBox="1">
                  <a:spLocks noChangeArrowheads="1"/>
                </p:cNvSpPr>
                <p:nvPr/>
              </p:nvSpPr>
              <p:spPr bwMode="auto">
                <a:xfrm>
                  <a:off x="563" y="2880"/>
                  <a:ext cx="274" cy="310"/>
                </a:xfrm>
                <a:prstGeom prst="rect">
                  <a:avLst/>
                </a:prstGeom>
                <a:noFill/>
                <a:ln w="9525">
                  <a:noFill/>
                  <a:miter lim="800000"/>
                  <a:headEnd/>
                  <a:tailEnd/>
                </a:ln>
              </p:spPr>
              <p:txBody>
                <a:bodyPr wrap="none">
                  <a:spAutoFit/>
                </a:bodyPr>
                <a:lstStyle/>
                <a:p>
                  <a:pPr algn="ctr" defTabSz="685800" fontAlgn="base">
                    <a:spcBef>
                      <a:spcPct val="0"/>
                    </a:spcBef>
                    <a:spcAft>
                      <a:spcPct val="0"/>
                    </a:spcAft>
                    <a:buClrTx/>
                    <a:defRPr/>
                  </a:pPr>
                  <a:r>
                    <a:rPr lang="en-US" sz="1800" i="1" kern="1200">
                      <a:latin typeface="Times New Roman" pitchFamily="18" charset="0"/>
                      <a:ea typeface="+mn-ea"/>
                      <a:cs typeface="Times New Roman" pitchFamily="18" charset="0"/>
                    </a:rPr>
                    <a:t>R</a:t>
                  </a:r>
                  <a:endParaRPr lang="ru-RU" sz="1800" i="1" kern="1200">
                    <a:latin typeface="Times New Roman" pitchFamily="18" charset="0"/>
                    <a:ea typeface="+mn-ea"/>
                    <a:cs typeface="Times New Roman" pitchFamily="18" charset="0"/>
                  </a:endParaRPr>
                </a:p>
              </p:txBody>
            </p:sp>
            <p:sp>
              <p:nvSpPr>
                <p:cNvPr id="43038" name="Text Box 14"/>
                <p:cNvSpPr txBox="1">
                  <a:spLocks noChangeArrowheads="1"/>
                </p:cNvSpPr>
                <p:nvPr/>
              </p:nvSpPr>
              <p:spPr bwMode="auto">
                <a:xfrm>
                  <a:off x="1318" y="3866"/>
                  <a:ext cx="1511" cy="310"/>
                </a:xfrm>
                <a:prstGeom prst="rect">
                  <a:avLst/>
                </a:prstGeom>
                <a:noFill/>
                <a:ln w="9525">
                  <a:noFill/>
                  <a:miter lim="800000"/>
                  <a:headEnd/>
                  <a:tailEnd/>
                </a:ln>
              </p:spPr>
              <p:txBody>
                <a:bodyPr wrap="none">
                  <a:spAutoFit/>
                </a:bodyPr>
                <a:lstStyle/>
                <a:p>
                  <a:pPr algn="ctr" defTabSz="685800" fontAlgn="base">
                    <a:spcBef>
                      <a:spcPct val="0"/>
                    </a:spcBef>
                    <a:spcAft>
                      <a:spcPct val="0"/>
                    </a:spcAft>
                    <a:buClrTx/>
                    <a:defRPr/>
                  </a:pPr>
                  <a:r>
                    <a:rPr lang="en-US" sz="1800" i="1" kern="1200">
                      <a:latin typeface="Times New Roman" pitchFamily="18" charset="0"/>
                      <a:ea typeface="+mn-ea"/>
                      <a:cs typeface="Times New Roman" pitchFamily="18" charset="0"/>
                    </a:rPr>
                    <a:t>x</a:t>
                  </a:r>
                  <a:r>
                    <a:rPr lang="en-US" sz="1800" kern="1200">
                      <a:latin typeface="Times New Roman" pitchFamily="18" charset="0"/>
                      <a:ea typeface="+mn-ea"/>
                      <a:cs typeface="Times New Roman" pitchFamily="18" charset="0"/>
                    </a:rPr>
                    <a:t> </a:t>
                  </a:r>
                  <a:r>
                    <a:rPr lang="en-US" sz="1500" kern="1200">
                      <a:latin typeface="Times New Roman" pitchFamily="18" charset="0"/>
                      <a:ea typeface="+mn-ea"/>
                      <a:cs typeface="Times New Roman" pitchFamily="18" charset="0"/>
                    </a:rPr>
                    <a:t>(image coordinate)</a:t>
                  </a:r>
                  <a:endParaRPr lang="ru-RU" sz="1500" kern="1200">
                    <a:latin typeface="Times New Roman" pitchFamily="18" charset="0"/>
                    <a:ea typeface="+mn-ea"/>
                    <a:cs typeface="Times New Roman" pitchFamily="18" charset="0"/>
                  </a:endParaRPr>
                </a:p>
              </p:txBody>
            </p:sp>
          </p:grpSp>
          <p:sp>
            <p:nvSpPr>
              <p:cNvPr id="43034" name="Rectangle 15"/>
              <p:cNvSpPr>
                <a:spLocks noChangeArrowheads="1"/>
              </p:cNvSpPr>
              <p:nvPr/>
            </p:nvSpPr>
            <p:spPr bwMode="auto">
              <a:xfrm>
                <a:off x="816" y="3312"/>
                <a:ext cx="1824" cy="576"/>
              </a:xfrm>
              <a:prstGeom prst="rect">
                <a:avLst/>
              </a:prstGeom>
              <a:solidFill>
                <a:srgbClr val="C0C0C0">
                  <a:alpha val="50195"/>
                </a:srgbClr>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sp>
          <p:nvSpPr>
            <p:cNvPr id="43018" name="Text Box 16"/>
            <p:cNvSpPr txBox="1">
              <a:spLocks noChangeArrowheads="1"/>
            </p:cNvSpPr>
            <p:nvPr/>
          </p:nvSpPr>
          <p:spPr bwMode="auto">
            <a:xfrm>
              <a:off x="84" y="3206"/>
              <a:ext cx="756" cy="271"/>
            </a:xfrm>
            <a:prstGeom prst="rect">
              <a:avLst/>
            </a:prstGeom>
            <a:noFill/>
            <a:ln w="9525">
              <a:noFill/>
              <a:miter lim="800000"/>
              <a:headEnd/>
              <a:tailEnd/>
            </a:ln>
          </p:spPr>
          <p:txBody>
            <a:bodyPr wrap="none">
              <a:spAutoFit/>
            </a:bodyPr>
            <a:lstStyle/>
            <a:p>
              <a:pPr algn="ctr" defTabSz="685800" fontAlgn="base">
                <a:spcBef>
                  <a:spcPct val="0"/>
                </a:spcBef>
                <a:spcAft>
                  <a:spcPct val="0"/>
                </a:spcAft>
                <a:buClrTx/>
                <a:defRPr/>
              </a:pPr>
              <a:r>
                <a:rPr lang="en-US" sz="1500" kern="1200" dirty="0">
                  <a:latin typeface="Times New Roman" pitchFamily="18" charset="0"/>
                  <a:ea typeface="+mn-ea"/>
                  <a:cs typeface="Times New Roman" pitchFamily="18" charset="0"/>
                </a:rPr>
                <a:t>threshold</a:t>
              </a:r>
              <a:endParaRPr lang="ru-RU" sz="1500" kern="1200" dirty="0">
                <a:latin typeface="Times New Roman" pitchFamily="18" charset="0"/>
                <a:ea typeface="+mn-ea"/>
                <a:cs typeface="Times New Roman" pitchFamily="18" charset="0"/>
              </a:endParaRPr>
            </a:p>
          </p:txBody>
        </p:sp>
        <p:grpSp>
          <p:nvGrpSpPr>
            <p:cNvPr id="43019" name="Group 17"/>
            <p:cNvGrpSpPr>
              <a:grpSpLocks/>
            </p:cNvGrpSpPr>
            <p:nvPr/>
          </p:nvGrpSpPr>
          <p:grpSpPr bwMode="auto">
            <a:xfrm>
              <a:off x="3088" y="2880"/>
              <a:ext cx="2266" cy="1296"/>
              <a:chOff x="563" y="2880"/>
              <a:chExt cx="2266" cy="1296"/>
            </a:xfrm>
          </p:grpSpPr>
          <p:grpSp>
            <p:nvGrpSpPr>
              <p:cNvPr id="43027" name="Group 18"/>
              <p:cNvGrpSpPr>
                <a:grpSpLocks/>
              </p:cNvGrpSpPr>
              <p:nvPr/>
            </p:nvGrpSpPr>
            <p:grpSpPr bwMode="auto">
              <a:xfrm>
                <a:off x="563" y="2880"/>
                <a:ext cx="2266" cy="1296"/>
                <a:chOff x="563" y="2880"/>
                <a:chExt cx="2266" cy="1296"/>
              </a:xfrm>
            </p:grpSpPr>
            <p:sp>
              <p:nvSpPr>
                <p:cNvPr id="43029" name="Line 19"/>
                <p:cNvSpPr>
                  <a:spLocks noChangeShapeType="1"/>
                </p:cNvSpPr>
                <p:nvPr/>
              </p:nvSpPr>
              <p:spPr bwMode="auto">
                <a:xfrm>
                  <a:off x="816" y="3888"/>
                  <a:ext cx="1920" cy="0"/>
                </a:xfrm>
                <a:prstGeom prst="line">
                  <a:avLst/>
                </a:prstGeom>
                <a:noFill/>
                <a:ln w="9525">
                  <a:solidFill>
                    <a:schemeClr val="tx1"/>
                  </a:solidFill>
                  <a:round/>
                  <a:headEnd/>
                  <a:tailEnd type="triangle" w="med" len="me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3030" name="Line 20"/>
                <p:cNvSpPr>
                  <a:spLocks noChangeShapeType="1"/>
                </p:cNvSpPr>
                <p:nvPr/>
              </p:nvSpPr>
              <p:spPr bwMode="auto">
                <a:xfrm flipV="1">
                  <a:off x="816" y="2976"/>
                  <a:ext cx="0" cy="912"/>
                </a:xfrm>
                <a:prstGeom prst="line">
                  <a:avLst/>
                </a:prstGeom>
                <a:noFill/>
                <a:ln w="9525">
                  <a:solidFill>
                    <a:schemeClr val="tx1"/>
                  </a:solidFill>
                  <a:round/>
                  <a:headEnd/>
                  <a:tailEnd type="triangle" w="med" len="me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3031" name="Text Box 21"/>
                <p:cNvSpPr txBox="1">
                  <a:spLocks noChangeArrowheads="1"/>
                </p:cNvSpPr>
                <p:nvPr/>
              </p:nvSpPr>
              <p:spPr bwMode="auto">
                <a:xfrm>
                  <a:off x="563" y="2880"/>
                  <a:ext cx="274" cy="310"/>
                </a:xfrm>
                <a:prstGeom prst="rect">
                  <a:avLst/>
                </a:prstGeom>
                <a:noFill/>
                <a:ln w="9525">
                  <a:noFill/>
                  <a:miter lim="800000"/>
                  <a:headEnd/>
                  <a:tailEnd/>
                </a:ln>
              </p:spPr>
              <p:txBody>
                <a:bodyPr wrap="none">
                  <a:spAutoFit/>
                </a:bodyPr>
                <a:lstStyle/>
                <a:p>
                  <a:pPr algn="ctr" defTabSz="685800" fontAlgn="base">
                    <a:spcBef>
                      <a:spcPct val="0"/>
                    </a:spcBef>
                    <a:spcAft>
                      <a:spcPct val="0"/>
                    </a:spcAft>
                    <a:buClrTx/>
                    <a:defRPr/>
                  </a:pPr>
                  <a:r>
                    <a:rPr lang="en-US" sz="1800" i="1" kern="1200">
                      <a:latin typeface="Times New Roman" pitchFamily="18" charset="0"/>
                      <a:ea typeface="+mn-ea"/>
                      <a:cs typeface="Times New Roman" pitchFamily="18" charset="0"/>
                    </a:rPr>
                    <a:t>R</a:t>
                  </a:r>
                  <a:endParaRPr lang="ru-RU" sz="1800" i="1" kern="1200">
                    <a:latin typeface="Times New Roman" pitchFamily="18" charset="0"/>
                    <a:ea typeface="+mn-ea"/>
                    <a:cs typeface="Times New Roman" pitchFamily="18" charset="0"/>
                  </a:endParaRPr>
                </a:p>
              </p:txBody>
            </p:sp>
            <p:sp>
              <p:nvSpPr>
                <p:cNvPr id="43032" name="Text Box 22"/>
                <p:cNvSpPr txBox="1">
                  <a:spLocks noChangeArrowheads="1"/>
                </p:cNvSpPr>
                <p:nvPr/>
              </p:nvSpPr>
              <p:spPr bwMode="auto">
                <a:xfrm>
                  <a:off x="1318" y="3866"/>
                  <a:ext cx="1511" cy="310"/>
                </a:xfrm>
                <a:prstGeom prst="rect">
                  <a:avLst/>
                </a:prstGeom>
                <a:noFill/>
                <a:ln w="9525">
                  <a:noFill/>
                  <a:miter lim="800000"/>
                  <a:headEnd/>
                  <a:tailEnd/>
                </a:ln>
              </p:spPr>
              <p:txBody>
                <a:bodyPr wrap="none">
                  <a:spAutoFit/>
                </a:bodyPr>
                <a:lstStyle/>
                <a:p>
                  <a:pPr algn="ctr" defTabSz="685800" fontAlgn="base">
                    <a:spcBef>
                      <a:spcPct val="0"/>
                    </a:spcBef>
                    <a:spcAft>
                      <a:spcPct val="0"/>
                    </a:spcAft>
                    <a:buClrTx/>
                    <a:defRPr/>
                  </a:pPr>
                  <a:r>
                    <a:rPr lang="en-US" sz="1800" i="1" kern="1200">
                      <a:latin typeface="Times New Roman" pitchFamily="18" charset="0"/>
                      <a:ea typeface="+mn-ea"/>
                      <a:cs typeface="Times New Roman" pitchFamily="18" charset="0"/>
                    </a:rPr>
                    <a:t>x</a:t>
                  </a:r>
                  <a:r>
                    <a:rPr lang="en-US" sz="1800" kern="1200">
                      <a:latin typeface="Times New Roman" pitchFamily="18" charset="0"/>
                      <a:ea typeface="+mn-ea"/>
                      <a:cs typeface="Times New Roman" pitchFamily="18" charset="0"/>
                    </a:rPr>
                    <a:t> </a:t>
                  </a:r>
                  <a:r>
                    <a:rPr lang="en-US" sz="1500" kern="1200">
                      <a:latin typeface="Times New Roman" pitchFamily="18" charset="0"/>
                      <a:ea typeface="+mn-ea"/>
                      <a:cs typeface="Times New Roman" pitchFamily="18" charset="0"/>
                    </a:rPr>
                    <a:t>(image coordinate)</a:t>
                  </a:r>
                  <a:endParaRPr lang="ru-RU" sz="1500" kern="1200">
                    <a:latin typeface="Times New Roman" pitchFamily="18" charset="0"/>
                    <a:ea typeface="+mn-ea"/>
                    <a:cs typeface="Times New Roman" pitchFamily="18" charset="0"/>
                  </a:endParaRPr>
                </a:p>
              </p:txBody>
            </p:sp>
          </p:grpSp>
          <p:sp>
            <p:nvSpPr>
              <p:cNvPr id="43028" name="Rectangle 23"/>
              <p:cNvSpPr>
                <a:spLocks noChangeArrowheads="1"/>
              </p:cNvSpPr>
              <p:nvPr/>
            </p:nvSpPr>
            <p:spPr bwMode="auto">
              <a:xfrm>
                <a:off x="816" y="3312"/>
                <a:ext cx="1824" cy="576"/>
              </a:xfrm>
              <a:prstGeom prst="rect">
                <a:avLst/>
              </a:prstGeom>
              <a:solidFill>
                <a:srgbClr val="C0C0C0">
                  <a:alpha val="50195"/>
                </a:srgbClr>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sp>
          <p:nvSpPr>
            <p:cNvPr id="43020" name="Oval 24"/>
            <p:cNvSpPr>
              <a:spLocks noChangeArrowheads="1"/>
            </p:cNvSpPr>
            <p:nvPr/>
          </p:nvSpPr>
          <p:spPr bwMode="auto">
            <a:xfrm>
              <a:off x="1047" y="3177"/>
              <a:ext cx="57" cy="47"/>
            </a:xfrm>
            <a:prstGeom prst="ellipse">
              <a:avLst/>
            </a:prstGeom>
            <a:solidFill>
              <a:srgbClr val="FF3300"/>
            </a:solidFill>
            <a:ln w="25400">
              <a:solidFill>
                <a:srgbClr val="FF0000"/>
              </a:solidFill>
              <a:round/>
              <a:headEnd/>
              <a:tailEnd/>
            </a:ln>
          </p:spPr>
          <p:txBody>
            <a:bodyPr wrap="none" anchor="ctr"/>
            <a:lstStyle/>
            <a:p>
              <a:pPr algn="ctr" defTabSz="685800" fontAlgn="base">
                <a:spcBef>
                  <a:spcPct val="0"/>
                </a:spcBef>
                <a:spcAft>
                  <a:spcPct val="0"/>
                </a:spcAft>
                <a:buClrTx/>
                <a:defRPr/>
              </a:pPr>
              <a:endParaRPr lang="ru-RU" sz="1800" kern="1200">
                <a:latin typeface="Times New Roman" pitchFamily="18" charset="0"/>
                <a:ea typeface="+mn-ea"/>
                <a:cs typeface="Times New Roman" pitchFamily="18" charset="0"/>
              </a:endParaRPr>
            </a:p>
          </p:txBody>
        </p:sp>
        <p:sp>
          <p:nvSpPr>
            <p:cNvPr id="43021" name="Oval 25"/>
            <p:cNvSpPr>
              <a:spLocks noChangeArrowheads="1"/>
            </p:cNvSpPr>
            <p:nvPr/>
          </p:nvSpPr>
          <p:spPr bwMode="auto">
            <a:xfrm>
              <a:off x="1401" y="2994"/>
              <a:ext cx="57" cy="47"/>
            </a:xfrm>
            <a:prstGeom prst="ellipse">
              <a:avLst/>
            </a:prstGeom>
            <a:solidFill>
              <a:srgbClr val="FF3300"/>
            </a:solidFill>
            <a:ln w="25400">
              <a:solidFill>
                <a:srgbClr val="FF0000"/>
              </a:solidFill>
              <a:round/>
              <a:headEnd/>
              <a:tailEnd/>
            </a:ln>
          </p:spPr>
          <p:txBody>
            <a:bodyPr wrap="none" anchor="ctr"/>
            <a:lstStyle/>
            <a:p>
              <a:pPr algn="ctr" defTabSz="685800" fontAlgn="base">
                <a:spcBef>
                  <a:spcPct val="0"/>
                </a:spcBef>
                <a:spcAft>
                  <a:spcPct val="0"/>
                </a:spcAft>
                <a:buClrTx/>
                <a:defRPr/>
              </a:pPr>
              <a:endParaRPr lang="ru-RU" sz="1800" kern="1200">
                <a:latin typeface="Times New Roman" pitchFamily="18" charset="0"/>
                <a:ea typeface="+mn-ea"/>
                <a:cs typeface="Times New Roman" pitchFamily="18" charset="0"/>
              </a:endParaRPr>
            </a:p>
          </p:txBody>
        </p:sp>
        <p:sp>
          <p:nvSpPr>
            <p:cNvPr id="43022" name="Oval 26"/>
            <p:cNvSpPr>
              <a:spLocks noChangeArrowheads="1"/>
            </p:cNvSpPr>
            <p:nvPr/>
          </p:nvSpPr>
          <p:spPr bwMode="auto">
            <a:xfrm>
              <a:off x="2141" y="3241"/>
              <a:ext cx="57" cy="47"/>
            </a:xfrm>
            <a:prstGeom prst="ellipse">
              <a:avLst/>
            </a:prstGeom>
            <a:solidFill>
              <a:srgbClr val="FF3300"/>
            </a:solidFill>
            <a:ln w="25400">
              <a:solidFill>
                <a:srgbClr val="FF0000"/>
              </a:solidFill>
              <a:round/>
              <a:headEnd/>
              <a:tailEnd/>
            </a:ln>
          </p:spPr>
          <p:txBody>
            <a:bodyPr wrap="none" anchor="ctr"/>
            <a:lstStyle/>
            <a:p>
              <a:pPr algn="ctr" defTabSz="685800" fontAlgn="base">
                <a:spcBef>
                  <a:spcPct val="0"/>
                </a:spcBef>
                <a:spcAft>
                  <a:spcPct val="0"/>
                </a:spcAft>
                <a:buClrTx/>
                <a:defRPr/>
              </a:pPr>
              <a:endParaRPr lang="ru-RU" sz="1800" kern="1200">
                <a:latin typeface="Times New Roman" pitchFamily="18" charset="0"/>
                <a:ea typeface="+mn-ea"/>
                <a:cs typeface="Times New Roman" pitchFamily="18" charset="0"/>
              </a:endParaRPr>
            </a:p>
          </p:txBody>
        </p:sp>
        <p:sp>
          <p:nvSpPr>
            <p:cNvPr id="43023" name="Oval 27"/>
            <p:cNvSpPr>
              <a:spLocks noChangeArrowheads="1"/>
            </p:cNvSpPr>
            <p:nvPr/>
          </p:nvSpPr>
          <p:spPr bwMode="auto">
            <a:xfrm>
              <a:off x="3592" y="2830"/>
              <a:ext cx="57" cy="47"/>
            </a:xfrm>
            <a:prstGeom prst="ellipse">
              <a:avLst/>
            </a:prstGeom>
            <a:solidFill>
              <a:srgbClr val="FF3300"/>
            </a:solidFill>
            <a:ln w="25400">
              <a:solidFill>
                <a:srgbClr val="FF0000"/>
              </a:solidFill>
              <a:round/>
              <a:headEnd/>
              <a:tailEnd/>
            </a:ln>
          </p:spPr>
          <p:txBody>
            <a:bodyPr wrap="none" anchor="ctr"/>
            <a:lstStyle/>
            <a:p>
              <a:pPr algn="ctr" defTabSz="685800" fontAlgn="base">
                <a:spcBef>
                  <a:spcPct val="0"/>
                </a:spcBef>
                <a:spcAft>
                  <a:spcPct val="0"/>
                </a:spcAft>
                <a:buClrTx/>
                <a:defRPr/>
              </a:pPr>
              <a:endParaRPr lang="ru-RU" sz="1800" kern="1200">
                <a:latin typeface="Times New Roman" pitchFamily="18" charset="0"/>
                <a:ea typeface="+mn-ea"/>
                <a:cs typeface="Times New Roman" pitchFamily="18" charset="0"/>
              </a:endParaRPr>
            </a:p>
          </p:txBody>
        </p:sp>
        <p:sp>
          <p:nvSpPr>
            <p:cNvPr id="43024" name="Oval 28"/>
            <p:cNvSpPr>
              <a:spLocks noChangeArrowheads="1"/>
            </p:cNvSpPr>
            <p:nvPr/>
          </p:nvSpPr>
          <p:spPr bwMode="auto">
            <a:xfrm>
              <a:off x="3939" y="2528"/>
              <a:ext cx="57" cy="47"/>
            </a:xfrm>
            <a:prstGeom prst="ellipse">
              <a:avLst/>
            </a:prstGeom>
            <a:solidFill>
              <a:srgbClr val="FF3300"/>
            </a:solidFill>
            <a:ln w="25400">
              <a:solidFill>
                <a:srgbClr val="FF0000"/>
              </a:solidFill>
              <a:round/>
              <a:headEnd/>
              <a:tailEnd/>
            </a:ln>
          </p:spPr>
          <p:txBody>
            <a:bodyPr wrap="none" anchor="ctr"/>
            <a:lstStyle/>
            <a:p>
              <a:pPr algn="ctr" defTabSz="685800" fontAlgn="base">
                <a:spcBef>
                  <a:spcPct val="0"/>
                </a:spcBef>
                <a:spcAft>
                  <a:spcPct val="0"/>
                </a:spcAft>
                <a:buClrTx/>
                <a:defRPr/>
              </a:pPr>
              <a:endParaRPr lang="ru-RU" sz="1800" kern="1200">
                <a:latin typeface="Times New Roman" pitchFamily="18" charset="0"/>
                <a:ea typeface="+mn-ea"/>
                <a:cs typeface="Times New Roman" pitchFamily="18" charset="0"/>
              </a:endParaRPr>
            </a:p>
          </p:txBody>
        </p:sp>
        <p:sp>
          <p:nvSpPr>
            <p:cNvPr id="43025" name="Oval 29"/>
            <p:cNvSpPr>
              <a:spLocks noChangeArrowheads="1"/>
            </p:cNvSpPr>
            <p:nvPr/>
          </p:nvSpPr>
          <p:spPr bwMode="auto">
            <a:xfrm>
              <a:off x="4320" y="3216"/>
              <a:ext cx="57" cy="47"/>
            </a:xfrm>
            <a:prstGeom prst="ellipse">
              <a:avLst/>
            </a:prstGeom>
            <a:solidFill>
              <a:schemeClr val="accent1"/>
            </a:solidFill>
            <a:ln w="25400">
              <a:solidFill>
                <a:schemeClr val="accent1"/>
              </a:solidFill>
              <a:round/>
              <a:headEnd/>
              <a:tailEnd/>
            </a:ln>
          </p:spPr>
          <p:txBody>
            <a:bodyPr wrap="none" anchor="ctr"/>
            <a:lstStyle/>
            <a:p>
              <a:pPr algn="ctr" defTabSz="685800" fontAlgn="base">
                <a:spcBef>
                  <a:spcPct val="0"/>
                </a:spcBef>
                <a:spcAft>
                  <a:spcPct val="0"/>
                </a:spcAft>
                <a:buClrTx/>
                <a:defRPr/>
              </a:pPr>
              <a:endParaRPr lang="ru-RU" sz="1800" kern="1200">
                <a:latin typeface="Times New Roman" pitchFamily="18" charset="0"/>
                <a:ea typeface="+mn-ea"/>
                <a:cs typeface="Times New Roman" pitchFamily="18" charset="0"/>
              </a:endParaRPr>
            </a:p>
          </p:txBody>
        </p:sp>
        <p:sp>
          <p:nvSpPr>
            <p:cNvPr id="43026" name="Oval 30"/>
            <p:cNvSpPr>
              <a:spLocks noChangeArrowheads="1"/>
            </p:cNvSpPr>
            <p:nvPr/>
          </p:nvSpPr>
          <p:spPr bwMode="auto">
            <a:xfrm>
              <a:off x="4671" y="2939"/>
              <a:ext cx="57" cy="47"/>
            </a:xfrm>
            <a:prstGeom prst="ellipse">
              <a:avLst/>
            </a:prstGeom>
            <a:solidFill>
              <a:srgbClr val="FF3300"/>
            </a:solidFill>
            <a:ln w="25400">
              <a:solidFill>
                <a:srgbClr val="FF0000"/>
              </a:solidFill>
              <a:round/>
              <a:headEnd/>
              <a:tailEnd/>
            </a:ln>
          </p:spPr>
          <p:txBody>
            <a:bodyPr wrap="none" anchor="ctr"/>
            <a:lstStyle/>
            <a:p>
              <a:pPr algn="ctr" defTabSz="685800" fontAlgn="base">
                <a:spcBef>
                  <a:spcPct val="0"/>
                </a:spcBef>
                <a:spcAft>
                  <a:spcPct val="0"/>
                </a:spcAft>
                <a:buClrTx/>
                <a:defRPr/>
              </a:pPr>
              <a:endParaRPr lang="ru-RU" sz="1800" kern="1200">
                <a:latin typeface="Times New Roman" pitchFamily="18" charset="0"/>
                <a:ea typeface="+mn-ea"/>
                <a:cs typeface="Times New Roman" pitchFamily="18" charset="0"/>
              </a:endParaRPr>
            </a:p>
          </p:txBody>
        </p:sp>
      </p:grpSp>
      <p:sp>
        <p:nvSpPr>
          <p:cNvPr id="1210399" name="Text Box 31"/>
          <p:cNvSpPr txBox="1">
            <a:spLocks noChangeArrowheads="1"/>
          </p:cNvSpPr>
          <p:nvPr/>
        </p:nvSpPr>
        <p:spPr bwMode="auto">
          <a:xfrm>
            <a:off x="2057400" y="4511501"/>
            <a:ext cx="5200650" cy="369332"/>
          </a:xfrm>
          <a:prstGeom prst="rect">
            <a:avLst/>
          </a:prstGeom>
          <a:noFill/>
          <a:ln w="9525">
            <a:solidFill>
              <a:srgbClr val="FF0000"/>
            </a:solidFill>
            <a:miter lim="800000"/>
            <a:headEnd/>
            <a:tailEnd/>
          </a:ln>
        </p:spPr>
        <p:txBody>
          <a:bodyPr>
            <a:spAutoFit/>
          </a:bodyPr>
          <a:lstStyle/>
          <a:p>
            <a:pPr algn="ctr" defTabSz="685800" fontAlgn="base">
              <a:spcBef>
                <a:spcPct val="50000"/>
              </a:spcBef>
              <a:spcAft>
                <a:spcPct val="0"/>
              </a:spcAft>
              <a:buClrTx/>
              <a:defRPr/>
            </a:pPr>
            <a:r>
              <a:rPr lang="en-US" sz="1800" i="1" kern="1200" dirty="0">
                <a:solidFill>
                  <a:srgbClr val="0033CC"/>
                </a:solidFill>
                <a:ea typeface="+mn-ea"/>
                <a:cs typeface="Times New Roman" pitchFamily="18" charset="0"/>
              </a:rPr>
              <a:t>Partially invariant </a:t>
            </a:r>
            <a:r>
              <a:rPr lang="en-US" sz="1800" kern="1200" dirty="0">
                <a:solidFill>
                  <a:srgbClr val="0033CC"/>
                </a:solidFill>
                <a:ea typeface="+mn-ea"/>
                <a:cs typeface="Times New Roman" pitchFamily="18" charset="0"/>
              </a:rPr>
              <a:t>to affine intensity change</a:t>
            </a:r>
            <a:endParaRPr lang="ru-RU" sz="1800" kern="1200" dirty="0">
              <a:solidFill>
                <a:srgbClr val="0033CC"/>
              </a:solidFill>
              <a:ea typeface="+mn-ea"/>
              <a:cs typeface="Times New Roman" pitchFamily="18" charset="0"/>
            </a:endParaRPr>
          </a:p>
        </p:txBody>
      </p:sp>
      <p:sp>
        <p:nvSpPr>
          <p:cNvPr id="31" name="Rectangle 30"/>
          <p:cNvSpPr/>
          <p:nvPr/>
        </p:nvSpPr>
        <p:spPr>
          <a:xfrm>
            <a:off x="4914900" y="1162048"/>
            <a:ext cx="1417376" cy="415498"/>
          </a:xfrm>
          <a:prstGeom prst="rect">
            <a:avLst/>
          </a:prstGeom>
        </p:spPr>
        <p:txBody>
          <a:bodyPr wrap="none">
            <a:spAutoFit/>
          </a:bodyPr>
          <a:lstStyle/>
          <a:p>
            <a:pPr defTabSz="685800" eaLnBrk="0" fontAlgn="base" hangingPunct="0">
              <a:spcBef>
                <a:spcPct val="0"/>
              </a:spcBef>
              <a:spcAft>
                <a:spcPct val="0"/>
              </a:spcAft>
              <a:buClrTx/>
              <a:defRPr/>
            </a:pPr>
            <a:r>
              <a:rPr lang="en-US" sz="2100" i="1" kern="1200" dirty="0">
                <a:latin typeface="Times New Roman" pitchFamily="18" charset="0"/>
                <a:ea typeface="+mn-ea"/>
                <a:cs typeface="Times New Roman" pitchFamily="18" charset="0"/>
              </a:rPr>
              <a:t>I </a:t>
            </a:r>
            <a:r>
              <a:rPr lang="en-US" sz="2100" kern="1200" dirty="0">
                <a:latin typeface="Times New Roman" pitchFamily="18" charset="0"/>
                <a:ea typeface="+mn-ea"/>
                <a:cs typeface="Times New Roman" pitchFamily="18" charset="0"/>
                <a:sym typeface="Symbol" pitchFamily="18" charset="2"/>
              </a:rPr>
              <a:t> </a:t>
            </a:r>
            <a:r>
              <a:rPr lang="en-US" sz="2100" i="1" kern="1200" dirty="0">
                <a:latin typeface="Times New Roman" pitchFamily="18" charset="0"/>
                <a:ea typeface="+mn-ea"/>
                <a:cs typeface="Times New Roman" pitchFamily="18" charset="0"/>
                <a:sym typeface="Symbol" pitchFamily="18" charset="2"/>
              </a:rPr>
              <a:t>a</a:t>
            </a:r>
            <a:r>
              <a:rPr lang="he-IL" sz="2100" i="1" kern="1200" dirty="0">
                <a:latin typeface="Times New Roman" pitchFamily="18" charset="0"/>
                <a:ea typeface="+mn-ea"/>
                <a:cs typeface="Times New Roman" pitchFamily="18" charset="0"/>
                <a:sym typeface="Symbol" pitchFamily="18" charset="2"/>
              </a:rPr>
              <a:t> </a:t>
            </a:r>
            <a:r>
              <a:rPr lang="en-US" sz="2100" i="1" kern="1200" dirty="0">
                <a:latin typeface="Times New Roman" pitchFamily="18" charset="0"/>
                <a:ea typeface="+mn-ea"/>
                <a:cs typeface="Times New Roman" pitchFamily="18" charset="0"/>
                <a:sym typeface="Symbol" pitchFamily="18" charset="2"/>
              </a:rPr>
              <a:t>I </a:t>
            </a:r>
            <a:r>
              <a:rPr lang="en-US" sz="2100" i="1" kern="1200" dirty="0">
                <a:latin typeface="Times New Roman" pitchFamily="18" charset="0"/>
                <a:ea typeface="+mn-ea"/>
                <a:cs typeface="Times New Roman" pitchFamily="18" charset="0"/>
              </a:rPr>
              <a:t>+ b</a:t>
            </a:r>
            <a:endParaRPr lang="en-US" sz="2100" kern="1200" dirty="0">
              <a:latin typeface="Times New Roman" pitchFamily="18" charset="0"/>
              <a:ea typeface="+mn-ea"/>
              <a:cs typeface="Times New Roman" pitchFamily="18" charset="0"/>
            </a:endParaRPr>
          </a:p>
        </p:txBody>
      </p:sp>
      <p:sp>
        <p:nvSpPr>
          <p:cNvPr id="32" name="Rectangle 13"/>
          <p:cNvSpPr>
            <a:spLocks noChangeArrowheads="1"/>
          </p:cNvSpPr>
          <p:nvPr/>
        </p:nvSpPr>
        <p:spPr bwMode="auto">
          <a:xfrm>
            <a:off x="3943350" y="1219198"/>
            <a:ext cx="342900" cy="285750"/>
          </a:xfrm>
          <a:prstGeom prst="rect">
            <a:avLst/>
          </a:prstGeom>
          <a:solidFill>
            <a:srgbClr val="0033CC"/>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33" name="Rectangle 14"/>
          <p:cNvSpPr>
            <a:spLocks noChangeArrowheads="1"/>
          </p:cNvSpPr>
          <p:nvPr/>
        </p:nvSpPr>
        <p:spPr bwMode="auto">
          <a:xfrm>
            <a:off x="2914650" y="1219198"/>
            <a:ext cx="342900" cy="285750"/>
          </a:xfrm>
          <a:prstGeom prst="rect">
            <a:avLst/>
          </a:prstGeom>
          <a:solidFill>
            <a:srgbClr val="9FB6FF"/>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34" name="AutoShape 15"/>
          <p:cNvSpPr>
            <a:spLocks noChangeArrowheads="1"/>
          </p:cNvSpPr>
          <p:nvPr/>
        </p:nvSpPr>
        <p:spPr bwMode="auto">
          <a:xfrm>
            <a:off x="3429000" y="1276348"/>
            <a:ext cx="285750" cy="17145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3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36" name="TextBox 35"/>
          <p:cNvSpPr txBox="1"/>
          <p:nvPr/>
        </p:nvSpPr>
        <p:spPr>
          <a:xfrm>
            <a:off x="1143000" y="4947293"/>
            <a:ext cx="1657350" cy="213585"/>
          </a:xfrm>
          <a:prstGeom prst="rect">
            <a:avLst/>
          </a:prstGeom>
          <a:noFill/>
        </p:spPr>
        <p:txBody>
          <a:bodyPr wrap="square" rtlCol="0">
            <a:spAutoFit/>
          </a:bodyPr>
          <a:lstStyle/>
          <a:p>
            <a:pPr defTabSz="685800">
              <a:buClrTx/>
              <a:defRPr/>
            </a:pPr>
            <a:r>
              <a:rPr lang="en-US" sz="788" kern="1200" dirty="0">
                <a:solidFill>
                  <a:prstClr val="black"/>
                </a:solidFill>
                <a:latin typeface="Calibri" panose="020F0502020204030204" pitchFamily="34" charset="0"/>
                <a:ea typeface="+mn-ea"/>
                <a:cs typeface="+mn-cs"/>
              </a:rPr>
              <a:t>L. </a:t>
            </a:r>
            <a:r>
              <a:rPr lang="en-US" sz="788" kern="1200" dirty="0" err="1">
                <a:solidFill>
                  <a:prstClr val="black"/>
                </a:solidFill>
                <a:latin typeface="Calibri" panose="020F0502020204030204" pitchFamily="34" charset="0"/>
                <a:ea typeface="+mn-ea"/>
                <a:cs typeface="+mn-cs"/>
              </a:rPr>
              <a:t>Lazebnik</a:t>
            </a:r>
            <a:endParaRPr lang="en-US" sz="788" kern="1200" dirty="0">
              <a:solidFill>
                <a:prstClr val="black"/>
              </a:solidFill>
              <a:latin typeface="Calibri" panose="020F0502020204030204" pitchFamily="34" charset="0"/>
              <a:ea typeface="+mn-ea"/>
              <a:cs typeface="+mn-cs"/>
            </a:endParaRPr>
          </a:p>
        </p:txBody>
      </p:sp>
      <p:sp>
        <p:nvSpPr>
          <p:cNvPr id="5" name="Title 4">
            <a:extLst>
              <a:ext uri="{FF2B5EF4-FFF2-40B4-BE49-F238E27FC236}">
                <a16:creationId xmlns:a16="http://schemas.microsoft.com/office/drawing/2014/main" id="{C2E323D9-EB45-AE83-A7DA-4A0CAB35EA2E}"/>
              </a:ext>
            </a:extLst>
          </p:cNvPr>
          <p:cNvSpPr>
            <a:spLocks noGrp="1"/>
          </p:cNvSpPr>
          <p:nvPr>
            <p:ph type="title"/>
          </p:nvPr>
        </p:nvSpPr>
        <p:spPr/>
        <p:txBody>
          <a:bodyPr/>
          <a:lstStyle/>
          <a:p>
            <a:r>
              <a:rPr lang="en-US" dirty="0"/>
              <a:t>What happens if: Affine intensity change</a:t>
            </a:r>
          </a:p>
        </p:txBody>
      </p:sp>
      <p:sp>
        <p:nvSpPr>
          <p:cNvPr id="6" name="Slide Number Placeholder 5">
            <a:extLst>
              <a:ext uri="{FF2B5EF4-FFF2-40B4-BE49-F238E27FC236}">
                <a16:creationId xmlns:a16="http://schemas.microsoft.com/office/drawing/2014/main" id="{BBB5A536-8170-3D7E-3099-75148AB649B5}"/>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38</a:t>
            </a:fld>
            <a:endParaRPr lang="en-US" dirty="0"/>
          </a:p>
        </p:txBody>
      </p:sp>
      <p:sp>
        <p:nvSpPr>
          <p:cNvPr id="4" name="Text Box 6">
            <a:extLst>
              <a:ext uri="{FF2B5EF4-FFF2-40B4-BE49-F238E27FC236}">
                <a16:creationId xmlns:a16="http://schemas.microsoft.com/office/drawing/2014/main" id="{8D05875A-D67F-D81A-3BBD-C98DE1A5CB67}"/>
              </a:ext>
            </a:extLst>
          </p:cNvPr>
          <p:cNvSpPr txBox="1">
            <a:spLocks noChangeArrowheads="1"/>
          </p:cNvSpPr>
          <p:nvPr/>
        </p:nvSpPr>
        <p:spPr bwMode="auto">
          <a:xfrm>
            <a:off x="2228850" y="2317193"/>
            <a:ext cx="3886200" cy="369094"/>
          </a:xfrm>
          <a:prstGeom prst="rect">
            <a:avLst/>
          </a:prstGeom>
          <a:noFill/>
          <a:ln w="9525">
            <a:noFill/>
            <a:miter lim="800000"/>
            <a:headEnd/>
            <a:tailEnd/>
          </a:ln>
        </p:spPr>
        <p:txBody>
          <a:bodyPr>
            <a:spAutoFit/>
          </a:bodyPr>
          <a:lstStyle/>
          <a:p>
            <a:pPr defTabSz="685800" fontAlgn="base">
              <a:spcBef>
                <a:spcPct val="50000"/>
              </a:spcBef>
              <a:spcAft>
                <a:spcPct val="0"/>
              </a:spcAft>
              <a:buClrTx/>
              <a:buFont typeface="Arial" pitchFamily="34" charset="0"/>
              <a:buChar char="•"/>
              <a:defRPr/>
            </a:pPr>
            <a:r>
              <a:rPr lang="en-US" sz="1800" kern="1200" dirty="0">
                <a:latin typeface="Times New Roman" pitchFamily="18" charset="0"/>
                <a:ea typeface="+mn-ea"/>
                <a:cs typeface="Times New Roman" pitchFamily="18" charset="0"/>
              </a:rPr>
              <a:t>  </a:t>
            </a:r>
            <a:r>
              <a:rPr lang="he-IL" sz="1800" kern="1200" dirty="0">
                <a:latin typeface="Times New Roman" pitchFamily="18" charset="0"/>
                <a:ea typeface="+mn-ea"/>
                <a:cs typeface="Times New Roman" pitchFamily="18" charset="0"/>
              </a:rPr>
              <a:t> </a:t>
            </a:r>
            <a:r>
              <a:rPr lang="en-US" sz="1800" kern="1200" dirty="0">
                <a:ea typeface="+mn-ea"/>
                <a:cs typeface="Times New Roman" pitchFamily="18" charset="0"/>
              </a:rPr>
              <a:t>Intensity scaling:</a:t>
            </a:r>
            <a:r>
              <a:rPr lang="en-US" sz="1800" kern="1200" dirty="0">
                <a:latin typeface="Times New Roman" pitchFamily="18" charset="0"/>
                <a:ea typeface="+mn-ea"/>
                <a:cs typeface="Times New Roman" pitchFamily="18" charset="0"/>
              </a:rPr>
              <a:t> </a:t>
            </a:r>
            <a:r>
              <a:rPr lang="en-US" sz="1800" i="1" kern="1200" dirty="0">
                <a:latin typeface="Times New Roman" pitchFamily="18" charset="0"/>
                <a:ea typeface="+mn-ea"/>
                <a:cs typeface="Times New Roman" pitchFamily="18" charset="0"/>
              </a:rPr>
              <a:t>I </a:t>
            </a:r>
            <a:r>
              <a:rPr lang="en-US" sz="1800" kern="1200" dirty="0">
                <a:latin typeface="Times New Roman" pitchFamily="18" charset="0"/>
                <a:ea typeface="+mn-ea"/>
                <a:cs typeface="Times New Roman" pitchFamily="18" charset="0"/>
                <a:sym typeface="Symbol" pitchFamily="18" charset="2"/>
              </a:rPr>
              <a:t> </a:t>
            </a:r>
            <a:r>
              <a:rPr lang="en-US" sz="1800" i="1" kern="1200" dirty="0">
                <a:latin typeface="Times New Roman" pitchFamily="18" charset="0"/>
                <a:ea typeface="+mn-ea"/>
                <a:cs typeface="Times New Roman" pitchFamily="18" charset="0"/>
                <a:sym typeface="Symbol" pitchFamily="18" charset="2"/>
              </a:rPr>
              <a:t>a</a:t>
            </a:r>
            <a:r>
              <a:rPr lang="he-IL" sz="1800" i="1" kern="1200" dirty="0">
                <a:latin typeface="Times New Roman" pitchFamily="18" charset="0"/>
                <a:ea typeface="+mn-ea"/>
                <a:cs typeface="Times New Roman" pitchFamily="18" charset="0"/>
                <a:sym typeface="Symbol" pitchFamily="18" charset="2"/>
              </a:rPr>
              <a:t> </a:t>
            </a:r>
            <a:r>
              <a:rPr lang="en-US" sz="1800" i="1" kern="1200" dirty="0">
                <a:latin typeface="Times New Roman" pitchFamily="18" charset="0"/>
                <a:ea typeface="+mn-ea"/>
                <a:cs typeface="Times New Roman" pitchFamily="18" charset="0"/>
                <a:sym typeface="Symbol" pitchFamily="18" charset="2"/>
              </a:rPr>
              <a:t>I</a:t>
            </a:r>
            <a:endParaRPr lang="ru-RU" sz="1800" i="1" kern="1200" dirty="0">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13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0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0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372" grpId="0" autoUpdateAnimBg="0"/>
      <p:bldP spid="1210399"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What happens if: Image translation</a:t>
            </a:r>
            <a:endParaRPr lang="ru-RU" dirty="0"/>
          </a:p>
        </p:txBody>
      </p:sp>
      <p:sp>
        <p:nvSpPr>
          <p:cNvPr id="1376260" name="Text Box 4"/>
          <p:cNvSpPr txBox="1">
            <a:spLocks noChangeArrowheads="1"/>
          </p:cNvSpPr>
          <p:nvPr/>
        </p:nvSpPr>
        <p:spPr bwMode="auto">
          <a:xfrm>
            <a:off x="1771650" y="3200400"/>
            <a:ext cx="5772150" cy="369332"/>
          </a:xfrm>
          <a:prstGeom prst="rect">
            <a:avLst/>
          </a:prstGeom>
          <a:noFill/>
          <a:ln w="9525">
            <a:noFill/>
            <a:miter lim="800000"/>
            <a:headEnd/>
            <a:tailEnd/>
          </a:ln>
        </p:spPr>
        <p:txBody>
          <a:bodyPr wrap="square">
            <a:spAutoFit/>
          </a:bodyPr>
          <a:lstStyle/>
          <a:p>
            <a:pPr defTabSz="685800" fontAlgn="base">
              <a:spcBef>
                <a:spcPct val="0"/>
              </a:spcBef>
              <a:spcAft>
                <a:spcPct val="0"/>
              </a:spcAft>
              <a:buClrTx/>
              <a:buFont typeface="Arial" pitchFamily="34" charset="0"/>
              <a:buChar char="•"/>
              <a:defRPr/>
            </a:pPr>
            <a:r>
              <a:rPr lang="en-US" sz="1800" kern="1200" dirty="0">
                <a:ea typeface="+mn-ea"/>
                <a:cs typeface="Times New Roman" pitchFamily="18" charset="0"/>
              </a:rPr>
              <a:t>  Derivatives and window function are shift-invariant</a:t>
            </a:r>
            <a:endParaRPr lang="ru-RU" sz="1800" kern="1200" dirty="0">
              <a:ea typeface="+mn-ea"/>
              <a:cs typeface="Times New Roman" pitchFamily="18" charset="0"/>
            </a:endParaRPr>
          </a:p>
        </p:txBody>
      </p:sp>
      <p:sp>
        <p:nvSpPr>
          <p:cNvPr id="44051" name="Rectangle 7"/>
          <p:cNvSpPr>
            <a:spLocks noChangeArrowheads="1"/>
          </p:cNvSpPr>
          <p:nvPr/>
        </p:nvSpPr>
        <p:spPr bwMode="auto">
          <a:xfrm>
            <a:off x="2228851" y="1186111"/>
            <a:ext cx="1638503" cy="1657350"/>
          </a:xfrm>
          <a:prstGeom prst="rect">
            <a:avLst/>
          </a:prstGeom>
          <a:solidFill>
            <a:schemeClr val="accent1">
              <a:alpha val="50195"/>
            </a:schemeClr>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4052" name="Freeform 8"/>
          <p:cNvSpPr>
            <a:spLocks/>
          </p:cNvSpPr>
          <p:nvPr/>
        </p:nvSpPr>
        <p:spPr bwMode="auto">
          <a:xfrm>
            <a:off x="2460084" y="1473981"/>
            <a:ext cx="590932" cy="543753"/>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4040" name="AutoShape 12"/>
          <p:cNvSpPr>
            <a:spLocks noChangeArrowheads="1"/>
          </p:cNvSpPr>
          <p:nvPr/>
        </p:nvSpPr>
        <p:spPr bwMode="auto">
          <a:xfrm>
            <a:off x="4067580" y="1576535"/>
            <a:ext cx="913517" cy="92402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1376277" name="Text Box 21"/>
          <p:cNvSpPr txBox="1">
            <a:spLocks noChangeArrowheads="1"/>
          </p:cNvSpPr>
          <p:nvPr/>
        </p:nvSpPr>
        <p:spPr bwMode="auto">
          <a:xfrm>
            <a:off x="1360715" y="3956959"/>
            <a:ext cx="6395357" cy="646331"/>
          </a:xfrm>
          <a:prstGeom prst="rect">
            <a:avLst/>
          </a:prstGeom>
          <a:noFill/>
          <a:ln w="9525">
            <a:solidFill>
              <a:srgbClr val="FF0000"/>
            </a:solidFill>
            <a:miter lim="800000"/>
            <a:headEnd/>
            <a:tailEnd/>
          </a:ln>
        </p:spPr>
        <p:txBody>
          <a:bodyPr wrap="square">
            <a:spAutoFit/>
          </a:bodyPr>
          <a:lstStyle/>
          <a:p>
            <a:pPr algn="ctr" defTabSz="685800" fontAlgn="base">
              <a:spcBef>
                <a:spcPct val="50000"/>
              </a:spcBef>
              <a:spcAft>
                <a:spcPct val="0"/>
              </a:spcAft>
              <a:buClrTx/>
              <a:defRPr/>
            </a:pPr>
            <a:r>
              <a:rPr lang="en-US" sz="1800" u="sng" kern="1200" dirty="0">
                <a:solidFill>
                  <a:srgbClr val="0033CC"/>
                </a:solidFill>
                <a:ea typeface="+mn-ea"/>
                <a:cs typeface="Times New Roman" pitchFamily="18" charset="0"/>
              </a:rPr>
              <a:t>Corner location </a:t>
            </a:r>
            <a:r>
              <a:rPr lang="en-US" sz="1800" kern="1200" dirty="0">
                <a:solidFill>
                  <a:srgbClr val="0033CC"/>
                </a:solidFill>
                <a:ea typeface="+mn-ea"/>
                <a:cs typeface="Times New Roman" pitchFamily="18" charset="0"/>
              </a:rPr>
              <a:t>is </a:t>
            </a:r>
            <a:r>
              <a:rPr lang="en-US" sz="1800" b="1" kern="1200" dirty="0">
                <a:solidFill>
                  <a:srgbClr val="0033CC"/>
                </a:solidFill>
                <a:ea typeface="+mn-ea"/>
                <a:cs typeface="Times New Roman" pitchFamily="18" charset="0"/>
              </a:rPr>
              <a:t>covariant</a:t>
            </a:r>
            <a:r>
              <a:rPr lang="en-US" sz="1800" kern="1200" dirty="0">
                <a:solidFill>
                  <a:srgbClr val="0033CC"/>
                </a:solidFill>
                <a:ea typeface="+mn-ea"/>
                <a:cs typeface="Times New Roman" pitchFamily="18" charset="0"/>
              </a:rPr>
              <a:t> w.r.t. translation (on image level), </a:t>
            </a:r>
            <a:r>
              <a:rPr lang="en-US" sz="1800" u="sng" kern="1200" dirty="0">
                <a:solidFill>
                  <a:srgbClr val="0033CC"/>
                </a:solidFill>
                <a:ea typeface="+mn-ea"/>
                <a:cs typeface="Times New Roman" pitchFamily="18" charset="0"/>
              </a:rPr>
              <a:t>corner response</a:t>
            </a:r>
            <a:r>
              <a:rPr lang="en-US" sz="1800" kern="1200" dirty="0">
                <a:solidFill>
                  <a:srgbClr val="0033CC"/>
                </a:solidFill>
                <a:ea typeface="+mn-ea"/>
                <a:cs typeface="Times New Roman" pitchFamily="18" charset="0"/>
              </a:rPr>
              <a:t> is </a:t>
            </a:r>
            <a:r>
              <a:rPr lang="en-US" sz="1800" b="1" kern="1200" dirty="0">
                <a:solidFill>
                  <a:srgbClr val="0033CC"/>
                </a:solidFill>
                <a:ea typeface="+mn-ea"/>
                <a:cs typeface="Times New Roman" pitchFamily="18" charset="0"/>
              </a:rPr>
              <a:t>invariant </a:t>
            </a:r>
            <a:r>
              <a:rPr lang="en-US" sz="1800" kern="1200" dirty="0">
                <a:solidFill>
                  <a:srgbClr val="0033CC"/>
                </a:solidFill>
                <a:ea typeface="+mn-ea"/>
                <a:cs typeface="Times New Roman" pitchFamily="18" charset="0"/>
              </a:rPr>
              <a:t>(on patch level)</a:t>
            </a:r>
            <a:endParaRPr lang="ru-RU" sz="1800" kern="1200" dirty="0">
              <a:solidFill>
                <a:srgbClr val="0033CC"/>
              </a:solidFill>
              <a:ea typeface="+mn-ea"/>
              <a:cs typeface="Times New Roman" pitchFamily="18" charset="0"/>
            </a:endParaRPr>
          </a:p>
        </p:txBody>
      </p:sp>
      <p:sp>
        <p:nvSpPr>
          <p:cNvPr id="21" name="Rectangle 7"/>
          <p:cNvSpPr>
            <a:spLocks noChangeArrowheads="1"/>
          </p:cNvSpPr>
          <p:nvPr/>
        </p:nvSpPr>
        <p:spPr bwMode="auto">
          <a:xfrm>
            <a:off x="5219497" y="1186111"/>
            <a:ext cx="1638503" cy="1657350"/>
          </a:xfrm>
          <a:prstGeom prst="rect">
            <a:avLst/>
          </a:prstGeom>
          <a:solidFill>
            <a:schemeClr val="accent1">
              <a:alpha val="50195"/>
            </a:schemeClr>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22" name="Freeform 8"/>
          <p:cNvSpPr>
            <a:spLocks/>
          </p:cNvSpPr>
          <p:nvPr/>
        </p:nvSpPr>
        <p:spPr bwMode="auto">
          <a:xfrm>
            <a:off x="6057900" y="2013958"/>
            <a:ext cx="590932" cy="543753"/>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12" name="TextBox 11"/>
          <p:cNvSpPr txBox="1"/>
          <p:nvPr/>
        </p:nvSpPr>
        <p:spPr>
          <a:xfrm>
            <a:off x="1143000" y="4947293"/>
            <a:ext cx="1657350" cy="213585"/>
          </a:xfrm>
          <a:prstGeom prst="rect">
            <a:avLst/>
          </a:prstGeom>
          <a:noFill/>
        </p:spPr>
        <p:txBody>
          <a:bodyPr wrap="square" rtlCol="0">
            <a:spAutoFit/>
          </a:bodyPr>
          <a:lstStyle/>
          <a:p>
            <a:pPr defTabSz="685800">
              <a:buClrTx/>
              <a:defRPr/>
            </a:pPr>
            <a:r>
              <a:rPr lang="en-US" sz="788" kern="1200" dirty="0">
                <a:solidFill>
                  <a:prstClr val="black"/>
                </a:solidFill>
                <a:latin typeface="Calibri" panose="020F0502020204030204" pitchFamily="34" charset="0"/>
                <a:ea typeface="+mn-ea"/>
                <a:cs typeface="+mn-cs"/>
              </a:rPr>
              <a:t>Adapted from L. </a:t>
            </a:r>
            <a:r>
              <a:rPr lang="en-US" sz="788" kern="1200" dirty="0" err="1">
                <a:solidFill>
                  <a:prstClr val="black"/>
                </a:solidFill>
                <a:latin typeface="Calibri" panose="020F0502020204030204" pitchFamily="34" charset="0"/>
                <a:ea typeface="+mn-ea"/>
                <a:cs typeface="+mn-cs"/>
              </a:rPr>
              <a:t>Lazebnik</a:t>
            </a:r>
            <a:endParaRPr lang="en-US" sz="788" kern="1200" dirty="0">
              <a:solidFill>
                <a:prstClr val="black"/>
              </a:solidFill>
              <a:latin typeface="Calibri" panose="020F0502020204030204" pitchFamily="34" charset="0"/>
              <a:ea typeface="+mn-ea"/>
              <a:cs typeface="+mn-cs"/>
            </a:endParaRPr>
          </a:p>
        </p:txBody>
      </p:sp>
      <p:sp>
        <p:nvSpPr>
          <p:cNvPr id="2" name="Rectangle 1">
            <a:extLst>
              <a:ext uri="{FF2B5EF4-FFF2-40B4-BE49-F238E27FC236}">
                <a16:creationId xmlns:a16="http://schemas.microsoft.com/office/drawing/2014/main" id="{744105C7-2C70-41C4-B8AA-53E1CE99F10C}"/>
              </a:ext>
            </a:extLst>
          </p:cNvPr>
          <p:cNvSpPr/>
          <p:nvPr/>
        </p:nvSpPr>
        <p:spPr bwMode="auto">
          <a:xfrm>
            <a:off x="2427418" y="1397750"/>
            <a:ext cx="656264" cy="656264"/>
          </a:xfrm>
          <a:prstGeom prst="rect">
            <a:avLst/>
          </a:prstGeom>
          <a:noFill/>
          <a:ln w="9525" cap="flat" cmpd="sng" algn="ctr">
            <a:solidFill>
              <a:schemeClr val="tx1"/>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2100">
              <a:solidFill>
                <a:schemeClr val="tx1"/>
              </a:solidFill>
              <a:latin typeface="Arial" pitchFamily="34" charset="0"/>
              <a:cs typeface="Arial" pitchFamily="34" charset="0"/>
            </a:endParaRPr>
          </a:p>
        </p:txBody>
      </p:sp>
      <p:sp>
        <p:nvSpPr>
          <p:cNvPr id="3" name="Rectangle 2">
            <a:extLst>
              <a:ext uri="{FF2B5EF4-FFF2-40B4-BE49-F238E27FC236}">
                <a16:creationId xmlns:a16="http://schemas.microsoft.com/office/drawing/2014/main" id="{07735A2D-CE49-4E11-A35F-B1F3ED0643AD}"/>
              </a:ext>
            </a:extLst>
          </p:cNvPr>
          <p:cNvSpPr/>
          <p:nvPr/>
        </p:nvSpPr>
        <p:spPr bwMode="auto">
          <a:xfrm>
            <a:off x="6025234" y="1937171"/>
            <a:ext cx="656264" cy="656264"/>
          </a:xfrm>
          <a:prstGeom prst="rect">
            <a:avLst/>
          </a:prstGeom>
          <a:noFill/>
          <a:ln w="9525" cap="flat" cmpd="sng" algn="ctr">
            <a:solidFill>
              <a:schemeClr val="tx1"/>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2100">
              <a:solidFill>
                <a:schemeClr val="tx1"/>
              </a:solidFill>
              <a:latin typeface="Arial" pitchFamily="34" charset="0"/>
              <a:cs typeface="Arial" pitchFamily="34" charset="0"/>
            </a:endParaRPr>
          </a:p>
        </p:txBody>
      </p:sp>
      <p:sp>
        <p:nvSpPr>
          <p:cNvPr id="5" name="Slide Number Placeholder 5">
            <a:extLst>
              <a:ext uri="{FF2B5EF4-FFF2-40B4-BE49-F238E27FC236}">
                <a16:creationId xmlns:a16="http://schemas.microsoft.com/office/drawing/2014/main" id="{D6C3E81C-2219-ED46-1117-6E3D5DA5EC7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39</a:t>
            </a:fld>
            <a:endParaRPr lang="en-US" dirty="0"/>
          </a:p>
        </p:txBody>
      </p:sp>
    </p:spTree>
    <p:extLst>
      <p:ext uri="{BB962C8B-B14F-4D97-AF65-F5344CB8AC3E}">
        <p14:creationId xmlns:p14="http://schemas.microsoft.com/office/powerpoint/2010/main" val="380174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6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6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0" grpId="0"/>
      <p:bldP spid="13762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Not invariant to small changes</a:t>
            </a:r>
          </a:p>
          <a:p>
            <a:pPr lvl="1"/>
            <a:r>
              <a:rPr lang="en-US" dirty="0"/>
              <a:t>Translation</a:t>
            </a:r>
          </a:p>
          <a:p>
            <a:pPr lvl="1"/>
            <a:r>
              <a:rPr lang="en-US" dirty="0"/>
              <a:t>Illumination </a:t>
            </a:r>
          </a:p>
          <a:p>
            <a:pPr lvl="1"/>
            <a:r>
              <a:rPr lang="en-US" dirty="0"/>
              <a:t>etc.</a:t>
            </a:r>
          </a:p>
          <a:p>
            <a:r>
              <a:rPr lang="en-US" dirty="0"/>
              <a:t>Some parts of an image are more important than others</a:t>
            </a:r>
          </a:p>
          <a:p>
            <a:r>
              <a:rPr lang="en-US" dirty="0"/>
              <a:t>What do we want to represent? </a:t>
            </a:r>
          </a:p>
        </p:txBody>
      </p:sp>
      <p:sp>
        <p:nvSpPr>
          <p:cNvPr id="5" name="Title 4">
            <a:extLst>
              <a:ext uri="{FF2B5EF4-FFF2-40B4-BE49-F238E27FC236}">
                <a16:creationId xmlns:a16="http://schemas.microsoft.com/office/drawing/2014/main" id="{539F39A9-4610-94FC-5652-5F50BAD86637}"/>
              </a:ext>
            </a:extLst>
          </p:cNvPr>
          <p:cNvSpPr>
            <a:spLocks noGrp="1"/>
          </p:cNvSpPr>
          <p:nvPr>
            <p:ph type="title"/>
          </p:nvPr>
        </p:nvSpPr>
        <p:spPr/>
        <p:txBody>
          <a:bodyPr/>
          <a:lstStyle/>
          <a:p>
            <a:r>
              <a:rPr lang="en-US" dirty="0"/>
              <a:t>Problems with pixel representation</a:t>
            </a:r>
          </a:p>
        </p:txBody>
      </p:sp>
      <p:sp>
        <p:nvSpPr>
          <p:cNvPr id="7" name="Slide Number Placeholder 5">
            <a:extLst>
              <a:ext uri="{FF2B5EF4-FFF2-40B4-BE49-F238E27FC236}">
                <a16:creationId xmlns:a16="http://schemas.microsoft.com/office/drawing/2014/main" id="{BCB4409E-FBB9-F26B-C90F-CDD454B6018A}"/>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a:t>
            </a:fld>
            <a:endParaRPr lang="en-US" dirty="0"/>
          </a:p>
        </p:txBody>
      </p:sp>
      <p:sp>
        <p:nvSpPr>
          <p:cNvPr id="2" name="TextBox 1">
            <a:extLst>
              <a:ext uri="{FF2B5EF4-FFF2-40B4-BE49-F238E27FC236}">
                <a16:creationId xmlns:a16="http://schemas.microsoft.com/office/drawing/2014/main" id="{2DFD00BC-6D83-44BF-3F26-58D601563188}"/>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34964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What happens if: Image rotation</a:t>
            </a:r>
            <a:endParaRPr lang="ru-RU" dirty="0"/>
          </a:p>
        </p:txBody>
      </p:sp>
      <p:sp>
        <p:nvSpPr>
          <p:cNvPr id="1376260" name="Text Box 4"/>
          <p:cNvSpPr txBox="1">
            <a:spLocks noChangeArrowheads="1"/>
          </p:cNvSpPr>
          <p:nvPr/>
        </p:nvSpPr>
        <p:spPr bwMode="auto">
          <a:xfrm>
            <a:off x="457201" y="3710954"/>
            <a:ext cx="8229599" cy="353943"/>
          </a:xfrm>
          <a:prstGeom prst="rect">
            <a:avLst/>
          </a:prstGeom>
          <a:noFill/>
          <a:ln w="9525">
            <a:noFill/>
            <a:miter lim="800000"/>
            <a:headEnd/>
            <a:tailEnd/>
          </a:ln>
        </p:spPr>
        <p:txBody>
          <a:bodyPr wrap="square">
            <a:spAutoFit/>
          </a:bodyPr>
          <a:lstStyle/>
          <a:p>
            <a:pPr defTabSz="685800" fontAlgn="base">
              <a:spcBef>
                <a:spcPct val="0"/>
              </a:spcBef>
              <a:spcAft>
                <a:spcPct val="0"/>
              </a:spcAft>
              <a:buClrTx/>
              <a:defRPr/>
            </a:pPr>
            <a:r>
              <a:rPr lang="en-US" sz="1700" kern="1200" dirty="0">
                <a:ea typeface="+mn-ea"/>
                <a:cs typeface="Times New Roman" pitchFamily="18" charset="0"/>
              </a:rPr>
              <a:t>Second moment ellipse rotates but its shape (i.e. </a:t>
            </a:r>
            <a:r>
              <a:rPr lang="en-US" sz="1700" kern="1200" dirty="0" err="1">
                <a:ea typeface="+mn-ea"/>
                <a:cs typeface="Times New Roman" pitchFamily="18" charset="0"/>
              </a:rPr>
              <a:t>eigenvalues</a:t>
            </a:r>
            <a:r>
              <a:rPr lang="en-US" sz="1700" kern="1200" dirty="0">
                <a:ea typeface="+mn-ea"/>
                <a:cs typeface="Times New Roman" pitchFamily="18" charset="0"/>
              </a:rPr>
              <a:t>) remains the same</a:t>
            </a:r>
            <a:endParaRPr lang="ru-RU" sz="1700" kern="1200" dirty="0">
              <a:ea typeface="+mn-ea"/>
              <a:cs typeface="Times New Roman" pitchFamily="18" charset="0"/>
            </a:endParaRPr>
          </a:p>
        </p:txBody>
      </p:sp>
      <p:sp>
        <p:nvSpPr>
          <p:cNvPr id="44040" name="AutoShape 12"/>
          <p:cNvSpPr>
            <a:spLocks noChangeArrowheads="1"/>
          </p:cNvSpPr>
          <p:nvPr/>
        </p:nvSpPr>
        <p:spPr bwMode="auto">
          <a:xfrm>
            <a:off x="4101635" y="1590235"/>
            <a:ext cx="913517" cy="92402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nvGrpSpPr>
          <p:cNvPr id="5" name="Group 13"/>
          <p:cNvGrpSpPr>
            <a:grpSpLocks/>
          </p:cNvGrpSpPr>
          <p:nvPr/>
        </p:nvGrpSpPr>
        <p:grpSpPr bwMode="auto">
          <a:xfrm rot="20330809">
            <a:off x="2470475" y="3028921"/>
            <a:ext cx="1111446" cy="442762"/>
            <a:chOff x="1536" y="2496"/>
            <a:chExt cx="1152" cy="384"/>
          </a:xfrm>
        </p:grpSpPr>
        <p:sp>
          <p:nvSpPr>
            <p:cNvPr id="44046" name="Oval 14"/>
            <p:cNvSpPr>
              <a:spLocks noChangeArrowheads="1"/>
            </p:cNvSpPr>
            <p:nvPr/>
          </p:nvSpPr>
          <p:spPr bwMode="auto">
            <a:xfrm>
              <a:off x="1536" y="2496"/>
              <a:ext cx="1152" cy="384"/>
            </a:xfrm>
            <a:prstGeom prst="ellipse">
              <a:avLst/>
            </a:prstGeom>
            <a:solidFill>
              <a:srgbClr val="7CF6D3"/>
            </a:solidFill>
            <a:ln w="9525">
              <a:solidFill>
                <a:schemeClr val="tx1"/>
              </a:solidFill>
              <a:round/>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4047" name="Line 15"/>
            <p:cNvSpPr>
              <a:spLocks noChangeShapeType="1"/>
            </p:cNvSpPr>
            <p:nvPr/>
          </p:nvSpPr>
          <p:spPr bwMode="auto">
            <a:xfrm>
              <a:off x="1536" y="2688"/>
              <a:ext cx="1152" cy="0"/>
            </a:xfrm>
            <a:prstGeom prst="line">
              <a:avLst/>
            </a:prstGeom>
            <a:noFill/>
            <a:ln w="9525">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4048" name="Line 16"/>
            <p:cNvSpPr>
              <a:spLocks noChangeShapeType="1"/>
            </p:cNvSpPr>
            <p:nvPr/>
          </p:nvSpPr>
          <p:spPr bwMode="auto">
            <a:xfrm>
              <a:off x="2112" y="2496"/>
              <a:ext cx="0" cy="384"/>
            </a:xfrm>
            <a:prstGeom prst="line">
              <a:avLst/>
            </a:prstGeom>
            <a:noFill/>
            <a:ln w="9525">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grpSp>
        <p:nvGrpSpPr>
          <p:cNvPr id="6" name="Group 17"/>
          <p:cNvGrpSpPr>
            <a:grpSpLocks/>
          </p:cNvGrpSpPr>
          <p:nvPr/>
        </p:nvGrpSpPr>
        <p:grpSpPr bwMode="auto">
          <a:xfrm rot="1035916">
            <a:off x="5649158" y="3028920"/>
            <a:ext cx="1111446" cy="442762"/>
            <a:chOff x="1536" y="2496"/>
            <a:chExt cx="1152" cy="384"/>
          </a:xfrm>
        </p:grpSpPr>
        <p:sp>
          <p:nvSpPr>
            <p:cNvPr id="44043" name="Oval 18"/>
            <p:cNvSpPr>
              <a:spLocks noChangeArrowheads="1"/>
            </p:cNvSpPr>
            <p:nvPr/>
          </p:nvSpPr>
          <p:spPr bwMode="auto">
            <a:xfrm>
              <a:off x="1536" y="2496"/>
              <a:ext cx="1152" cy="384"/>
            </a:xfrm>
            <a:prstGeom prst="ellipse">
              <a:avLst/>
            </a:prstGeom>
            <a:solidFill>
              <a:srgbClr val="7CF6D3"/>
            </a:solidFill>
            <a:ln w="9525">
              <a:solidFill>
                <a:schemeClr val="tx1"/>
              </a:solidFill>
              <a:round/>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4044" name="Line 19"/>
            <p:cNvSpPr>
              <a:spLocks noChangeShapeType="1"/>
            </p:cNvSpPr>
            <p:nvPr/>
          </p:nvSpPr>
          <p:spPr bwMode="auto">
            <a:xfrm>
              <a:off x="1536" y="2688"/>
              <a:ext cx="1152" cy="0"/>
            </a:xfrm>
            <a:prstGeom prst="line">
              <a:avLst/>
            </a:prstGeom>
            <a:noFill/>
            <a:ln w="9525">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4045" name="Line 20"/>
            <p:cNvSpPr>
              <a:spLocks noChangeShapeType="1"/>
            </p:cNvSpPr>
            <p:nvPr/>
          </p:nvSpPr>
          <p:spPr bwMode="auto">
            <a:xfrm>
              <a:off x="2112" y="2496"/>
              <a:ext cx="0" cy="384"/>
            </a:xfrm>
            <a:prstGeom prst="line">
              <a:avLst/>
            </a:prstGeom>
            <a:noFill/>
            <a:ln w="9525">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sp>
        <p:nvSpPr>
          <p:cNvPr id="23" name="TextBox 22"/>
          <p:cNvSpPr txBox="1"/>
          <p:nvPr/>
        </p:nvSpPr>
        <p:spPr>
          <a:xfrm>
            <a:off x="1143000" y="4947293"/>
            <a:ext cx="1657350" cy="213585"/>
          </a:xfrm>
          <a:prstGeom prst="rect">
            <a:avLst/>
          </a:prstGeom>
          <a:noFill/>
        </p:spPr>
        <p:txBody>
          <a:bodyPr wrap="square" rtlCol="0">
            <a:spAutoFit/>
          </a:bodyPr>
          <a:lstStyle/>
          <a:p>
            <a:pPr defTabSz="685800">
              <a:buClrTx/>
              <a:defRPr/>
            </a:pPr>
            <a:r>
              <a:rPr lang="en-US" sz="788" kern="1200" dirty="0">
                <a:solidFill>
                  <a:prstClr val="black"/>
                </a:solidFill>
                <a:latin typeface="Calibri" panose="020F0502020204030204" pitchFamily="34" charset="0"/>
                <a:ea typeface="+mn-ea"/>
                <a:cs typeface="+mn-cs"/>
              </a:rPr>
              <a:t>Adapted from L. </a:t>
            </a:r>
            <a:r>
              <a:rPr lang="en-US" sz="788" kern="1200" dirty="0" err="1">
                <a:solidFill>
                  <a:prstClr val="black"/>
                </a:solidFill>
                <a:latin typeface="Calibri" panose="020F0502020204030204" pitchFamily="34" charset="0"/>
                <a:ea typeface="+mn-ea"/>
                <a:cs typeface="+mn-cs"/>
              </a:rPr>
              <a:t>Lazebnik</a:t>
            </a:r>
            <a:endParaRPr lang="en-US" sz="788" kern="1200" dirty="0">
              <a:solidFill>
                <a:prstClr val="black"/>
              </a:solidFill>
              <a:latin typeface="Calibri" panose="020F0502020204030204" pitchFamily="34" charset="0"/>
              <a:ea typeface="+mn-ea"/>
              <a:cs typeface="+mn-cs"/>
            </a:endParaRPr>
          </a:p>
        </p:txBody>
      </p:sp>
      <p:sp>
        <p:nvSpPr>
          <p:cNvPr id="21" name="Text Box 21"/>
          <p:cNvSpPr txBox="1">
            <a:spLocks noChangeArrowheads="1"/>
          </p:cNvSpPr>
          <p:nvPr/>
        </p:nvSpPr>
        <p:spPr bwMode="auto">
          <a:xfrm>
            <a:off x="1360715" y="4174671"/>
            <a:ext cx="6395357" cy="646331"/>
          </a:xfrm>
          <a:prstGeom prst="rect">
            <a:avLst/>
          </a:prstGeom>
          <a:noFill/>
          <a:ln w="9525">
            <a:solidFill>
              <a:srgbClr val="FF0000"/>
            </a:solidFill>
            <a:miter lim="800000"/>
            <a:headEnd/>
            <a:tailEnd/>
          </a:ln>
        </p:spPr>
        <p:txBody>
          <a:bodyPr wrap="square">
            <a:spAutoFit/>
          </a:bodyPr>
          <a:lstStyle/>
          <a:p>
            <a:pPr algn="ctr" defTabSz="685800" fontAlgn="base">
              <a:spcBef>
                <a:spcPct val="50000"/>
              </a:spcBef>
              <a:spcAft>
                <a:spcPct val="0"/>
              </a:spcAft>
              <a:buClrTx/>
              <a:defRPr/>
            </a:pPr>
            <a:r>
              <a:rPr lang="en-US" sz="1800" u="sng" kern="1200" dirty="0">
                <a:solidFill>
                  <a:srgbClr val="0033CC"/>
                </a:solidFill>
                <a:ea typeface="+mn-ea"/>
                <a:cs typeface="Times New Roman" pitchFamily="18" charset="0"/>
              </a:rPr>
              <a:t>Corner location</a:t>
            </a:r>
            <a:r>
              <a:rPr lang="en-US" sz="1800" kern="1200" dirty="0">
                <a:solidFill>
                  <a:srgbClr val="0033CC"/>
                </a:solidFill>
                <a:ea typeface="+mn-ea"/>
                <a:cs typeface="Times New Roman" pitchFamily="18" charset="0"/>
              </a:rPr>
              <a:t> is </a:t>
            </a:r>
            <a:r>
              <a:rPr lang="en-US" sz="1800" b="1" kern="1200" dirty="0">
                <a:solidFill>
                  <a:srgbClr val="0033CC"/>
                </a:solidFill>
                <a:ea typeface="+mn-ea"/>
                <a:cs typeface="Times New Roman" pitchFamily="18" charset="0"/>
              </a:rPr>
              <a:t>covariant</a:t>
            </a:r>
            <a:r>
              <a:rPr lang="en-US" sz="1800" kern="1200" dirty="0">
                <a:solidFill>
                  <a:srgbClr val="0033CC"/>
                </a:solidFill>
                <a:ea typeface="+mn-ea"/>
                <a:cs typeface="Times New Roman" pitchFamily="18" charset="0"/>
              </a:rPr>
              <a:t> w.r.t. rotation (on image level), </a:t>
            </a:r>
            <a:r>
              <a:rPr lang="en-US" sz="1800" u="sng" kern="1200" dirty="0">
                <a:solidFill>
                  <a:srgbClr val="0033CC"/>
                </a:solidFill>
                <a:ea typeface="+mn-ea"/>
                <a:cs typeface="Times New Roman" pitchFamily="18" charset="0"/>
              </a:rPr>
              <a:t>corner response</a:t>
            </a:r>
            <a:r>
              <a:rPr lang="en-US" sz="1800" kern="1200" dirty="0">
                <a:solidFill>
                  <a:srgbClr val="0033CC"/>
                </a:solidFill>
                <a:ea typeface="+mn-ea"/>
                <a:cs typeface="Times New Roman" pitchFamily="18" charset="0"/>
              </a:rPr>
              <a:t> is </a:t>
            </a:r>
            <a:r>
              <a:rPr lang="en-US" sz="1800" b="1" kern="1200" dirty="0">
                <a:solidFill>
                  <a:srgbClr val="0033CC"/>
                </a:solidFill>
                <a:ea typeface="+mn-ea"/>
                <a:cs typeface="Times New Roman" pitchFamily="18" charset="0"/>
              </a:rPr>
              <a:t>invariant</a:t>
            </a:r>
            <a:r>
              <a:rPr lang="en-US" sz="1800" kern="1200" dirty="0">
                <a:solidFill>
                  <a:srgbClr val="0033CC"/>
                </a:solidFill>
                <a:ea typeface="+mn-ea"/>
                <a:cs typeface="Times New Roman" pitchFamily="18" charset="0"/>
              </a:rPr>
              <a:t> (on patch level)</a:t>
            </a:r>
            <a:endParaRPr lang="ru-RU" sz="1800" kern="1200" dirty="0">
              <a:solidFill>
                <a:srgbClr val="0033CC"/>
              </a:solidFill>
              <a:ea typeface="+mn-ea"/>
              <a:cs typeface="Times New Roman" pitchFamily="18" charset="0"/>
            </a:endParaRPr>
          </a:p>
        </p:txBody>
      </p:sp>
      <p:grpSp>
        <p:nvGrpSpPr>
          <p:cNvPr id="12" name="Group 11">
            <a:extLst>
              <a:ext uri="{FF2B5EF4-FFF2-40B4-BE49-F238E27FC236}">
                <a16:creationId xmlns:a16="http://schemas.microsoft.com/office/drawing/2014/main" id="{D51699BD-4D24-4CAF-8A2E-687482A9F2B2}"/>
              </a:ext>
            </a:extLst>
          </p:cNvPr>
          <p:cNvGrpSpPr/>
          <p:nvPr/>
        </p:nvGrpSpPr>
        <p:grpSpPr>
          <a:xfrm>
            <a:off x="2129902" y="1203155"/>
            <a:ext cx="1638503" cy="1657350"/>
            <a:chOff x="1772209" y="1471749"/>
            <a:chExt cx="2184671" cy="2209800"/>
          </a:xfrm>
        </p:grpSpPr>
        <p:grpSp>
          <p:nvGrpSpPr>
            <p:cNvPr id="9" name="Group 8">
              <a:extLst>
                <a:ext uri="{FF2B5EF4-FFF2-40B4-BE49-F238E27FC236}">
                  <a16:creationId xmlns:a16="http://schemas.microsoft.com/office/drawing/2014/main" id="{BA468219-A33B-43BF-828F-2FE566DAB06F}"/>
                </a:ext>
              </a:extLst>
            </p:cNvPr>
            <p:cNvGrpSpPr/>
            <p:nvPr/>
          </p:nvGrpSpPr>
          <p:grpSpPr>
            <a:xfrm>
              <a:off x="1772209" y="1471749"/>
              <a:ext cx="2184671" cy="2209800"/>
              <a:chOff x="1772209" y="1471749"/>
              <a:chExt cx="2184671" cy="2209800"/>
            </a:xfrm>
          </p:grpSpPr>
          <p:sp>
            <p:nvSpPr>
              <p:cNvPr id="2" name="Rectangle 7">
                <a:extLst>
                  <a:ext uri="{FF2B5EF4-FFF2-40B4-BE49-F238E27FC236}">
                    <a16:creationId xmlns:a16="http://schemas.microsoft.com/office/drawing/2014/main" id="{2DD97543-4E7A-44DA-8E35-9D21B8CEB817}"/>
                  </a:ext>
                </a:extLst>
              </p:cNvPr>
              <p:cNvSpPr>
                <a:spLocks noChangeArrowheads="1"/>
              </p:cNvSpPr>
              <p:nvPr/>
            </p:nvSpPr>
            <p:spPr bwMode="auto">
              <a:xfrm>
                <a:off x="1772209" y="1471749"/>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nvGrpSpPr>
              <p:cNvPr id="3" name="Group 6"/>
              <p:cNvGrpSpPr>
                <a:grpSpLocks/>
              </p:cNvGrpSpPr>
              <p:nvPr/>
            </p:nvGrpSpPr>
            <p:grpSpPr bwMode="auto">
              <a:xfrm>
                <a:off x="1950602" y="1676400"/>
                <a:ext cx="1096221" cy="1108830"/>
                <a:chOff x="1248" y="1584"/>
                <a:chExt cx="1536" cy="1248"/>
              </a:xfrm>
            </p:grpSpPr>
            <p:sp>
              <p:nvSpPr>
                <p:cNvPr id="44051" name="Rectangle 7"/>
                <p:cNvSpPr>
                  <a:spLocks noChangeArrowheads="1"/>
                </p:cNvSpPr>
                <p:nvPr/>
              </p:nvSpPr>
              <p:spPr bwMode="auto">
                <a:xfrm>
                  <a:off x="1248" y="1584"/>
                  <a:ext cx="1536" cy="1248"/>
                </a:xfrm>
                <a:prstGeom prst="rect">
                  <a:avLst/>
                </a:prstGeom>
                <a:solidFill>
                  <a:schemeClr val="accent1">
                    <a:alpha val="50195"/>
                  </a:schemeClr>
                </a:solidFill>
                <a:ln w="9525">
                  <a:solidFill>
                    <a:schemeClr val="tx1"/>
                  </a:solidFill>
                  <a:prstDash val="dash"/>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4052" name="Freeform 8"/>
                <p:cNvSpPr>
                  <a:spLocks/>
                </p:cNvSpPr>
                <p:nvPr/>
              </p:nvSpPr>
              <p:spPr bwMode="auto">
                <a:xfrm>
                  <a:off x="1680" y="2016"/>
                  <a:ext cx="1104" cy="816"/>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sp>
            <p:nvSpPr>
              <p:cNvPr id="7" name="Oval 6">
                <a:extLst>
                  <a:ext uri="{FF2B5EF4-FFF2-40B4-BE49-F238E27FC236}">
                    <a16:creationId xmlns:a16="http://schemas.microsoft.com/office/drawing/2014/main" id="{EB43B559-358F-4125-A524-CF7D1C530284}"/>
                  </a:ext>
                </a:extLst>
              </p:cNvPr>
              <p:cNvSpPr/>
              <p:nvPr/>
            </p:nvSpPr>
            <p:spPr bwMode="auto">
              <a:xfrm>
                <a:off x="1772209" y="1480745"/>
                <a:ext cx="178393" cy="178393"/>
              </a:xfrm>
              <a:prstGeom prst="ellipse">
                <a:avLst/>
              </a:prstGeom>
              <a:solidFill>
                <a:schemeClr val="tx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2100">
                  <a:solidFill>
                    <a:schemeClr val="tx1"/>
                  </a:solidFill>
                  <a:latin typeface="Arial" pitchFamily="34" charset="0"/>
                  <a:cs typeface="Arial" pitchFamily="34" charset="0"/>
                </a:endParaRPr>
              </a:p>
            </p:txBody>
          </p:sp>
        </p:grpSp>
        <p:sp>
          <p:nvSpPr>
            <p:cNvPr id="10" name="Oval 9">
              <a:extLst>
                <a:ext uri="{FF2B5EF4-FFF2-40B4-BE49-F238E27FC236}">
                  <a16:creationId xmlns:a16="http://schemas.microsoft.com/office/drawing/2014/main" id="{89A4C808-B2D9-4390-8B92-09C0A0527F27}"/>
                </a:ext>
              </a:extLst>
            </p:cNvPr>
            <p:cNvSpPr/>
            <p:nvPr/>
          </p:nvSpPr>
          <p:spPr bwMode="auto">
            <a:xfrm>
              <a:off x="2169717" y="1877883"/>
              <a:ext cx="178393" cy="178393"/>
            </a:xfrm>
            <a:prstGeom prst="ellipse">
              <a:avLst/>
            </a:prstGeom>
            <a:solidFill>
              <a:schemeClr val="tx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2100">
                <a:solidFill>
                  <a:schemeClr val="tx1"/>
                </a:solidFill>
                <a:latin typeface="Arial" pitchFamily="34" charset="0"/>
                <a:cs typeface="Arial" pitchFamily="34" charset="0"/>
              </a:endParaRPr>
            </a:p>
          </p:txBody>
        </p:sp>
      </p:grpSp>
      <p:grpSp>
        <p:nvGrpSpPr>
          <p:cNvPr id="13" name="Group 12">
            <a:extLst>
              <a:ext uri="{FF2B5EF4-FFF2-40B4-BE49-F238E27FC236}">
                <a16:creationId xmlns:a16="http://schemas.microsoft.com/office/drawing/2014/main" id="{B9AEAE1D-CC80-47E6-A7BF-C7153BAB25BF}"/>
              </a:ext>
            </a:extLst>
          </p:cNvPr>
          <p:cNvGrpSpPr/>
          <p:nvPr/>
        </p:nvGrpSpPr>
        <p:grpSpPr>
          <a:xfrm>
            <a:off x="5305839" y="1225207"/>
            <a:ext cx="1657350" cy="1638503"/>
            <a:chOff x="5396508" y="1469894"/>
            <a:chExt cx="2209800" cy="2184671"/>
          </a:xfrm>
        </p:grpSpPr>
        <p:grpSp>
          <p:nvGrpSpPr>
            <p:cNvPr id="30" name="Group 29">
              <a:extLst>
                <a:ext uri="{FF2B5EF4-FFF2-40B4-BE49-F238E27FC236}">
                  <a16:creationId xmlns:a16="http://schemas.microsoft.com/office/drawing/2014/main" id="{F48CD203-6C6F-4745-AA66-BA002984390E}"/>
                </a:ext>
              </a:extLst>
            </p:cNvPr>
            <p:cNvGrpSpPr/>
            <p:nvPr/>
          </p:nvGrpSpPr>
          <p:grpSpPr>
            <a:xfrm rot="5400000">
              <a:off x="5409072" y="1457330"/>
              <a:ext cx="2184671" cy="2209800"/>
              <a:chOff x="1772209" y="1471749"/>
              <a:chExt cx="2184671" cy="2209800"/>
            </a:xfrm>
          </p:grpSpPr>
          <p:sp>
            <p:nvSpPr>
              <p:cNvPr id="31" name="Rectangle 7">
                <a:extLst>
                  <a:ext uri="{FF2B5EF4-FFF2-40B4-BE49-F238E27FC236}">
                    <a16:creationId xmlns:a16="http://schemas.microsoft.com/office/drawing/2014/main" id="{ED7B7D75-E488-4324-8556-2CF494B1D034}"/>
                  </a:ext>
                </a:extLst>
              </p:cNvPr>
              <p:cNvSpPr>
                <a:spLocks noChangeArrowheads="1"/>
              </p:cNvSpPr>
              <p:nvPr/>
            </p:nvSpPr>
            <p:spPr bwMode="auto">
              <a:xfrm>
                <a:off x="1772209" y="1471749"/>
                <a:ext cx="2184671" cy="2209800"/>
              </a:xfrm>
              <a:prstGeom prst="rect">
                <a:avLst/>
              </a:prstGeom>
              <a:solidFill>
                <a:schemeClr val="accent1">
                  <a:alpha val="50195"/>
                </a:schemeClr>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nvGrpSpPr>
              <p:cNvPr id="32" name="Group 6">
                <a:extLst>
                  <a:ext uri="{FF2B5EF4-FFF2-40B4-BE49-F238E27FC236}">
                    <a16:creationId xmlns:a16="http://schemas.microsoft.com/office/drawing/2014/main" id="{798682EE-BA33-40C3-AA00-80361481BC37}"/>
                  </a:ext>
                </a:extLst>
              </p:cNvPr>
              <p:cNvGrpSpPr>
                <a:grpSpLocks/>
              </p:cNvGrpSpPr>
              <p:nvPr/>
            </p:nvGrpSpPr>
            <p:grpSpPr bwMode="auto">
              <a:xfrm>
                <a:off x="1950602" y="1676400"/>
                <a:ext cx="1096221" cy="1108830"/>
                <a:chOff x="1248" y="1584"/>
                <a:chExt cx="1536" cy="1248"/>
              </a:xfrm>
            </p:grpSpPr>
            <p:sp>
              <p:nvSpPr>
                <p:cNvPr id="34" name="Rectangle 7">
                  <a:extLst>
                    <a:ext uri="{FF2B5EF4-FFF2-40B4-BE49-F238E27FC236}">
                      <a16:creationId xmlns:a16="http://schemas.microsoft.com/office/drawing/2014/main" id="{18167112-DAB1-4EA1-88CA-8CD7591FF483}"/>
                    </a:ext>
                  </a:extLst>
                </p:cNvPr>
                <p:cNvSpPr>
                  <a:spLocks noChangeArrowheads="1"/>
                </p:cNvSpPr>
                <p:nvPr/>
              </p:nvSpPr>
              <p:spPr bwMode="auto">
                <a:xfrm>
                  <a:off x="1248" y="1584"/>
                  <a:ext cx="1536" cy="1248"/>
                </a:xfrm>
                <a:prstGeom prst="rect">
                  <a:avLst/>
                </a:prstGeom>
                <a:solidFill>
                  <a:schemeClr val="accent1">
                    <a:alpha val="50195"/>
                  </a:schemeClr>
                </a:solidFill>
                <a:ln w="9525">
                  <a:solidFill>
                    <a:schemeClr val="tx1"/>
                  </a:solidFill>
                  <a:prstDash val="dash"/>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35" name="Freeform 8">
                  <a:extLst>
                    <a:ext uri="{FF2B5EF4-FFF2-40B4-BE49-F238E27FC236}">
                      <a16:creationId xmlns:a16="http://schemas.microsoft.com/office/drawing/2014/main" id="{A03E901D-D98B-42E3-A666-ADA5A62665A2}"/>
                    </a:ext>
                  </a:extLst>
                </p:cNvPr>
                <p:cNvSpPr>
                  <a:spLocks/>
                </p:cNvSpPr>
                <p:nvPr/>
              </p:nvSpPr>
              <p:spPr bwMode="auto">
                <a:xfrm>
                  <a:off x="1680" y="2016"/>
                  <a:ext cx="1104" cy="816"/>
                </a:xfrm>
                <a:custGeom>
                  <a:avLst/>
                  <a:gdLst>
                    <a:gd name="T0" fmla="*/ 0 w 720"/>
                    <a:gd name="T1" fmla="*/ 7194 h 528"/>
                    <a:gd name="T2" fmla="*/ 623 w 720"/>
                    <a:gd name="T3" fmla="*/ 0 h 528"/>
                    <a:gd name="T4" fmla="*/ 9359 w 720"/>
                    <a:gd name="T5" fmla="*/ 4575 h 528"/>
                    <a:gd name="T6" fmla="*/ 0 60000 65536"/>
                    <a:gd name="T7" fmla="*/ 0 60000 65536"/>
                    <a:gd name="T8" fmla="*/ 0 60000 65536"/>
                    <a:gd name="T9" fmla="*/ 0 w 720"/>
                    <a:gd name="T10" fmla="*/ 0 h 528"/>
                    <a:gd name="T11" fmla="*/ 720 w 720"/>
                    <a:gd name="T12" fmla="*/ 528 h 528"/>
                  </a:gdLst>
                  <a:ahLst/>
                  <a:cxnLst>
                    <a:cxn ang="T6">
                      <a:pos x="T0" y="T1"/>
                    </a:cxn>
                    <a:cxn ang="T7">
                      <a:pos x="T2" y="T3"/>
                    </a:cxn>
                    <a:cxn ang="T8">
                      <a:pos x="T4" y="T5"/>
                    </a:cxn>
                  </a:cxnLst>
                  <a:rect l="T9" t="T10" r="T11" b="T12"/>
                  <a:pathLst>
                    <a:path w="720" h="528">
                      <a:moveTo>
                        <a:pt x="0" y="528"/>
                      </a:moveTo>
                      <a:lnTo>
                        <a:pt x="48" y="0"/>
                      </a:lnTo>
                      <a:lnTo>
                        <a:pt x="720" y="336"/>
                      </a:lnTo>
                    </a:path>
                  </a:pathLst>
                </a:custGeom>
                <a:solidFill>
                  <a:schemeClr val="accent1">
                    <a:alpha val="50195"/>
                  </a:schemeClr>
                </a:solidFill>
                <a:ln w="44450">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sp>
            <p:nvSpPr>
              <p:cNvPr id="33" name="Oval 32">
                <a:extLst>
                  <a:ext uri="{FF2B5EF4-FFF2-40B4-BE49-F238E27FC236}">
                    <a16:creationId xmlns:a16="http://schemas.microsoft.com/office/drawing/2014/main" id="{58E3497D-A614-4CBA-BF53-3A20F9087AF3}"/>
                  </a:ext>
                </a:extLst>
              </p:cNvPr>
              <p:cNvSpPr/>
              <p:nvPr/>
            </p:nvSpPr>
            <p:spPr bwMode="auto">
              <a:xfrm>
                <a:off x="1772209" y="1480745"/>
                <a:ext cx="178393" cy="178393"/>
              </a:xfrm>
              <a:prstGeom prst="ellipse">
                <a:avLst/>
              </a:prstGeom>
              <a:solidFill>
                <a:schemeClr val="tx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2100">
                  <a:solidFill>
                    <a:schemeClr val="tx1"/>
                  </a:solidFill>
                  <a:latin typeface="Arial" pitchFamily="34" charset="0"/>
                  <a:cs typeface="Arial" pitchFamily="34" charset="0"/>
                </a:endParaRPr>
              </a:p>
            </p:txBody>
          </p:sp>
        </p:grpSp>
        <p:sp>
          <p:nvSpPr>
            <p:cNvPr id="11" name="Oval 10">
              <a:extLst>
                <a:ext uri="{FF2B5EF4-FFF2-40B4-BE49-F238E27FC236}">
                  <a16:creationId xmlns:a16="http://schemas.microsoft.com/office/drawing/2014/main" id="{F6C52C24-BC52-422A-9D29-B348B4501FF8}"/>
                </a:ext>
              </a:extLst>
            </p:cNvPr>
            <p:cNvSpPr/>
            <p:nvPr/>
          </p:nvSpPr>
          <p:spPr bwMode="auto">
            <a:xfrm>
              <a:off x="7015005" y="1877883"/>
              <a:ext cx="178393" cy="178393"/>
            </a:xfrm>
            <a:prstGeom prst="ellipse">
              <a:avLst/>
            </a:prstGeom>
            <a:solidFill>
              <a:schemeClr val="tx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2100">
                <a:solidFill>
                  <a:schemeClr val="tx1"/>
                </a:solidFill>
                <a:latin typeface="Arial" pitchFamily="34" charset="0"/>
                <a:cs typeface="Arial" pitchFamily="34" charset="0"/>
              </a:endParaRPr>
            </a:p>
          </p:txBody>
        </p:sp>
      </p:grpSp>
      <p:sp>
        <p:nvSpPr>
          <p:cNvPr id="8" name="Slide Number Placeholder 5">
            <a:extLst>
              <a:ext uri="{FF2B5EF4-FFF2-40B4-BE49-F238E27FC236}">
                <a16:creationId xmlns:a16="http://schemas.microsoft.com/office/drawing/2014/main" id="{23C110C3-4394-C832-C05F-85FE568E51A0}"/>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40</a:t>
            </a:fld>
            <a:endParaRPr lang="en-US" dirty="0"/>
          </a:p>
        </p:txBody>
      </p:sp>
    </p:spTree>
    <p:extLst>
      <p:ext uri="{BB962C8B-B14F-4D97-AF65-F5344CB8AC3E}">
        <p14:creationId xmlns:p14="http://schemas.microsoft.com/office/powerpoint/2010/main" val="6196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62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60"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ln/>
        </p:spPr>
        <p:txBody>
          <a:bodyPr spcFirstLastPara="1" wrap="square" lIns="91425" tIns="45700" rIns="99060" bIns="45700" anchor="ctr" anchorCtr="0">
            <a:normAutofit/>
          </a:bodyPr>
          <a:lstStyle/>
          <a:p>
            <a:r>
              <a:rPr lang="en-US" dirty="0"/>
              <a:t>What happens if: Scaling</a:t>
            </a:r>
          </a:p>
        </p:txBody>
      </p:sp>
      <p:sp>
        <p:nvSpPr>
          <p:cNvPr id="76802" name="Rectangle 2"/>
          <p:cNvSpPr>
            <a:spLocks noGrp="1" noChangeArrowheads="1"/>
          </p:cNvSpPr>
          <p:nvPr>
            <p:ph idx="1"/>
          </p:nvPr>
        </p:nvSpPr>
        <p:spPr>
          <a:ln/>
        </p:spPr>
        <p:txBody>
          <a:bodyPr spcFirstLastPara="1" wrap="square" lIns="91425" tIns="45700" rIns="99060" bIns="45700" anchor="t" anchorCtr="0">
            <a:normAutofit/>
          </a:bodyPr>
          <a:lstStyle/>
          <a:p>
            <a:r>
              <a:rPr lang="en-US"/>
              <a:t>Invariant to image scale?</a:t>
            </a:r>
          </a:p>
        </p:txBody>
      </p:sp>
      <p:pic>
        <p:nvPicPr>
          <p:cNvPr id="76803" name="Picture 3"/>
          <p:cNvPicPr>
            <a:picLocks noChangeArrowheads="1"/>
          </p:cNvPicPr>
          <p:nvPr/>
        </p:nvPicPr>
        <p:blipFill>
          <a:blip r:embed="rId2" cstate="print">
            <a:extLst>
              <a:ext uri="{28A0092B-C50C-407E-A947-70E740481C1C}">
                <a14:useLocalDpi xmlns:a14="http://schemas.microsoft.com/office/drawing/2010/main" val="0"/>
              </a:ext>
            </a:extLst>
          </a:blip>
          <a:srcRect t="47545" r="68622" b="18303"/>
          <a:stretch>
            <a:fillRect/>
          </a:stretch>
        </p:blipFill>
        <p:spPr bwMode="auto">
          <a:xfrm>
            <a:off x="4629150" y="2327664"/>
            <a:ext cx="2571750" cy="21030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pic>
        <p:nvPicPr>
          <p:cNvPr id="76804"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638" y="2357438"/>
            <a:ext cx="2742010" cy="205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a:tailEnd/>
              </a14:hiddenLine>
            </a:ext>
          </a:extLst>
        </p:spPr>
      </p:pic>
      <p:sp>
        <p:nvSpPr>
          <p:cNvPr id="76805" name="Rectangle 5"/>
          <p:cNvSpPr>
            <a:spLocks/>
          </p:cNvSpPr>
          <p:nvPr/>
        </p:nvSpPr>
        <p:spPr bwMode="auto">
          <a:xfrm>
            <a:off x="2609851" y="4486275"/>
            <a:ext cx="532196" cy="2077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30479" bIns="0">
            <a:spAutoFit/>
          </a:bodyPr>
          <a:lstStyle/>
          <a:p>
            <a:pPr marL="29766" defTabSz="685800">
              <a:buClrTx/>
              <a:defRPr/>
            </a:pPr>
            <a:r>
              <a:rPr lang="en-US" sz="1350" kern="1200">
                <a:solidFill>
                  <a:prstClr val="black"/>
                </a:solidFill>
                <a:ea typeface="ＭＳ Ｐゴシック" charset="0"/>
                <a:cs typeface="Times New Roman" charset="0"/>
              </a:rPr>
              <a:t>image</a:t>
            </a:r>
          </a:p>
        </p:txBody>
      </p:sp>
      <p:sp>
        <p:nvSpPr>
          <p:cNvPr id="76806" name="Rectangle 6"/>
          <p:cNvSpPr>
            <a:spLocks/>
          </p:cNvSpPr>
          <p:nvPr/>
        </p:nvSpPr>
        <p:spPr bwMode="auto">
          <a:xfrm>
            <a:off x="5162550" y="4495800"/>
            <a:ext cx="1195839" cy="2077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cap="flat">
                <a:solidFill>
                  <a:schemeClr val="tx1"/>
                </a:solidFill>
                <a:miter lim="800000"/>
                <a:headEnd type="none" w="med" len="med"/>
                <a:tailEnd type="none" w="med" len="med"/>
              </a14:hiddenLine>
            </a:ext>
          </a:extLst>
        </p:spPr>
        <p:txBody>
          <a:bodyPr wrap="none" lIns="0" tIns="0" rIns="30479" bIns="0">
            <a:spAutoFit/>
          </a:bodyPr>
          <a:lstStyle/>
          <a:p>
            <a:pPr marL="29766" defTabSz="685800">
              <a:buClrTx/>
              <a:defRPr/>
            </a:pPr>
            <a:r>
              <a:rPr lang="en-US" sz="1350" kern="1200">
                <a:solidFill>
                  <a:prstClr val="black"/>
                </a:solidFill>
                <a:ea typeface="ＭＳ Ｐゴシック" charset="0"/>
                <a:cs typeface="Times New Roman" charset="0"/>
              </a:rPr>
              <a:t>zoomed image</a:t>
            </a:r>
          </a:p>
        </p:txBody>
      </p:sp>
      <p:sp>
        <p:nvSpPr>
          <p:cNvPr id="8" name="TextBox 7"/>
          <p:cNvSpPr txBox="1"/>
          <p:nvPr/>
        </p:nvSpPr>
        <p:spPr>
          <a:xfrm>
            <a:off x="1143000" y="4950767"/>
            <a:ext cx="635110" cy="213585"/>
          </a:xfrm>
          <a:prstGeom prst="rect">
            <a:avLst/>
          </a:prstGeom>
          <a:noFill/>
        </p:spPr>
        <p:txBody>
          <a:bodyPr wrap="none" rtlCol="0">
            <a:spAutoFit/>
          </a:bodyPr>
          <a:lstStyle/>
          <a:p>
            <a:pPr defTabSz="685800">
              <a:buClrTx/>
              <a:defRPr/>
            </a:pPr>
            <a:r>
              <a:rPr lang="en-US" sz="788" dirty="0">
                <a:latin typeface="Calibri" panose="020F0502020204030204" pitchFamily="34" charset="0"/>
                <a:ea typeface="+mn-ea"/>
                <a:cs typeface="+mn-cs"/>
              </a:rPr>
              <a:t>A. </a:t>
            </a:r>
            <a:r>
              <a:rPr lang="en-US" sz="788" dirty="0" err="1">
                <a:latin typeface="Calibri" panose="020F0502020204030204" pitchFamily="34" charset="0"/>
                <a:ea typeface="+mn-ea"/>
                <a:cs typeface="+mn-cs"/>
              </a:rPr>
              <a:t>Torralba</a:t>
            </a:r>
            <a:endParaRPr lang="en-US" sz="788" kern="1200" dirty="0">
              <a:solidFill>
                <a:prstClr val="black"/>
              </a:solidFill>
              <a:latin typeface="Calibri" panose="020F0502020204030204" pitchFamily="34" charset="0"/>
              <a:ea typeface="+mn-ea"/>
              <a:cs typeface="+mn-cs"/>
            </a:endParaRPr>
          </a:p>
        </p:txBody>
      </p:sp>
      <p:sp>
        <p:nvSpPr>
          <p:cNvPr id="3" name="Slide Number Placeholder 5">
            <a:extLst>
              <a:ext uri="{FF2B5EF4-FFF2-40B4-BE49-F238E27FC236}">
                <a16:creationId xmlns:a16="http://schemas.microsoft.com/office/drawing/2014/main" id="{98236CD7-46CD-75A9-F6FB-B02ED0E26F97}"/>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41</a:t>
            </a:fld>
            <a:endParaRPr lang="en-US" dirty="0"/>
          </a:p>
        </p:txBody>
      </p:sp>
    </p:spTree>
    <p:extLst>
      <p:ext uri="{BB962C8B-B14F-4D97-AF65-F5344CB8AC3E}">
        <p14:creationId xmlns:p14="http://schemas.microsoft.com/office/powerpoint/2010/main" val="384256111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a:t>What happens if: Scaling</a:t>
            </a:r>
            <a:endParaRPr lang="ru-RU" dirty="0"/>
          </a:p>
        </p:txBody>
      </p:sp>
      <p:sp>
        <p:nvSpPr>
          <p:cNvPr id="1212427" name="Text Box 11"/>
          <p:cNvSpPr txBox="1">
            <a:spLocks noChangeArrowheads="1"/>
          </p:cNvSpPr>
          <p:nvPr/>
        </p:nvSpPr>
        <p:spPr bwMode="auto">
          <a:xfrm>
            <a:off x="5666174" y="2726477"/>
            <a:ext cx="1943100" cy="1061829"/>
          </a:xfrm>
          <a:prstGeom prst="rect">
            <a:avLst/>
          </a:prstGeom>
          <a:noFill/>
          <a:ln w="9525">
            <a:noFill/>
            <a:miter lim="800000"/>
            <a:headEnd/>
            <a:tailEnd/>
          </a:ln>
        </p:spPr>
        <p:txBody>
          <a:bodyPr>
            <a:spAutoFit/>
          </a:bodyPr>
          <a:lstStyle/>
          <a:p>
            <a:pPr defTabSz="685800" fontAlgn="base">
              <a:spcBef>
                <a:spcPct val="50000"/>
              </a:spcBef>
              <a:spcAft>
                <a:spcPct val="0"/>
              </a:spcAft>
              <a:buClrTx/>
              <a:defRPr/>
            </a:pPr>
            <a:r>
              <a:rPr lang="en-US" sz="2100" kern="1200">
                <a:ea typeface="+mn-ea"/>
                <a:cs typeface="Times New Roman" pitchFamily="18" charset="0"/>
              </a:rPr>
              <a:t>All points will be classified as </a:t>
            </a:r>
            <a:r>
              <a:rPr lang="en-US" sz="2100" kern="1200">
                <a:solidFill>
                  <a:srgbClr val="0033CC"/>
                </a:solidFill>
                <a:ea typeface="+mn-ea"/>
                <a:cs typeface="Times New Roman" pitchFamily="18" charset="0"/>
              </a:rPr>
              <a:t>edges</a:t>
            </a:r>
            <a:endParaRPr lang="ru-RU" sz="2100" kern="1200">
              <a:solidFill>
                <a:srgbClr val="0033CC"/>
              </a:solidFill>
              <a:ea typeface="+mn-ea"/>
              <a:cs typeface="Times New Roman" pitchFamily="18" charset="0"/>
            </a:endParaRPr>
          </a:p>
        </p:txBody>
      </p:sp>
      <p:grpSp>
        <p:nvGrpSpPr>
          <p:cNvPr id="45060" name="Group 17"/>
          <p:cNvGrpSpPr>
            <a:grpSpLocks/>
          </p:cNvGrpSpPr>
          <p:nvPr/>
        </p:nvGrpSpPr>
        <p:grpSpPr bwMode="auto">
          <a:xfrm>
            <a:off x="2411016" y="2063354"/>
            <a:ext cx="332184" cy="326231"/>
            <a:chOff x="4329" y="1733"/>
            <a:chExt cx="279" cy="274"/>
          </a:xfrm>
        </p:grpSpPr>
        <p:sp>
          <p:nvSpPr>
            <p:cNvPr id="45070" name="Freeform 4"/>
            <p:cNvSpPr>
              <a:spLocks/>
            </p:cNvSpPr>
            <p:nvPr/>
          </p:nvSpPr>
          <p:spPr bwMode="auto">
            <a:xfrm>
              <a:off x="4368" y="1799"/>
              <a:ext cx="240" cy="208"/>
            </a:xfrm>
            <a:custGeom>
              <a:avLst/>
              <a:gdLst>
                <a:gd name="T0" fmla="*/ 0 w 1728"/>
                <a:gd name="T1" fmla="*/ 0 h 1264"/>
                <a:gd name="T2" fmla="*/ 0 w 1728"/>
                <a:gd name="T3" fmla="*/ 0 h 1264"/>
                <a:gd name="T4" fmla="*/ 0 w 1728"/>
                <a:gd name="T5" fmla="*/ 0 h 1264"/>
                <a:gd name="T6" fmla="*/ 0 w 1728"/>
                <a:gd name="T7" fmla="*/ 0 h 1264"/>
                <a:gd name="T8" fmla="*/ 0 w 1728"/>
                <a:gd name="T9" fmla="*/ 0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25400">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5071" name="Rectangle 5"/>
            <p:cNvSpPr>
              <a:spLocks noChangeArrowheads="1"/>
            </p:cNvSpPr>
            <p:nvPr/>
          </p:nvSpPr>
          <p:spPr bwMode="auto">
            <a:xfrm>
              <a:off x="4329" y="1733"/>
              <a:ext cx="240" cy="240"/>
            </a:xfrm>
            <a:prstGeom prst="rect">
              <a:avLst/>
            </a:prstGeom>
            <a:solidFill>
              <a:schemeClr val="accent1">
                <a:alpha val="50195"/>
              </a:schemeClr>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sp>
        <p:nvSpPr>
          <p:cNvPr id="45061" name="Text Box 12"/>
          <p:cNvSpPr txBox="1">
            <a:spLocks noChangeArrowheads="1"/>
          </p:cNvSpPr>
          <p:nvPr/>
        </p:nvSpPr>
        <p:spPr bwMode="auto">
          <a:xfrm>
            <a:off x="2057400" y="2726476"/>
            <a:ext cx="1200150" cy="415498"/>
          </a:xfrm>
          <a:prstGeom prst="rect">
            <a:avLst/>
          </a:prstGeom>
          <a:noFill/>
          <a:ln w="9525">
            <a:noFill/>
            <a:miter lim="800000"/>
            <a:headEnd/>
            <a:tailEnd/>
          </a:ln>
        </p:spPr>
        <p:txBody>
          <a:bodyPr>
            <a:spAutoFit/>
          </a:bodyPr>
          <a:lstStyle/>
          <a:p>
            <a:pPr defTabSz="685800" fontAlgn="base">
              <a:spcBef>
                <a:spcPct val="50000"/>
              </a:spcBef>
              <a:spcAft>
                <a:spcPct val="0"/>
              </a:spcAft>
              <a:buClrTx/>
              <a:defRPr/>
            </a:pPr>
            <a:r>
              <a:rPr lang="en-US" sz="2100" kern="1200">
                <a:ea typeface="+mn-ea"/>
                <a:cs typeface="Times New Roman" pitchFamily="18" charset="0"/>
              </a:rPr>
              <a:t>Corner</a:t>
            </a:r>
            <a:endParaRPr lang="ru-RU" sz="2100" kern="1200">
              <a:ea typeface="+mn-ea"/>
              <a:cs typeface="Times New Roman" pitchFamily="18" charset="0"/>
            </a:endParaRPr>
          </a:p>
        </p:txBody>
      </p:sp>
      <p:sp>
        <p:nvSpPr>
          <p:cNvPr id="1212432" name="Text Box 16"/>
          <p:cNvSpPr txBox="1">
            <a:spLocks noChangeArrowheads="1"/>
          </p:cNvSpPr>
          <p:nvPr/>
        </p:nvSpPr>
        <p:spPr bwMode="auto">
          <a:xfrm>
            <a:off x="2000250" y="4085371"/>
            <a:ext cx="5200650" cy="784830"/>
          </a:xfrm>
          <a:prstGeom prst="rect">
            <a:avLst/>
          </a:prstGeom>
          <a:noFill/>
          <a:ln w="9525">
            <a:solidFill>
              <a:srgbClr val="FF0000"/>
            </a:solidFill>
            <a:miter lim="800000"/>
            <a:headEnd/>
            <a:tailEnd/>
          </a:ln>
        </p:spPr>
        <p:txBody>
          <a:bodyPr>
            <a:spAutoFit/>
          </a:bodyPr>
          <a:lstStyle/>
          <a:p>
            <a:pPr algn="ctr" defTabSz="685800" fontAlgn="base">
              <a:spcBef>
                <a:spcPct val="50000"/>
              </a:spcBef>
              <a:spcAft>
                <a:spcPct val="0"/>
              </a:spcAft>
              <a:buClrTx/>
              <a:defRPr/>
            </a:pPr>
            <a:r>
              <a:rPr lang="en-US" sz="1800" kern="1200" dirty="0">
                <a:solidFill>
                  <a:srgbClr val="0033CC"/>
                </a:solidFill>
                <a:ea typeface="+mn-ea"/>
                <a:cs typeface="Times New Roman" pitchFamily="18" charset="0"/>
              </a:rPr>
              <a:t>Corner location is </a:t>
            </a:r>
            <a:r>
              <a:rPr lang="en-US" sz="1800" b="1" kern="1200" dirty="0">
                <a:solidFill>
                  <a:srgbClr val="0033CC"/>
                </a:solidFill>
                <a:ea typeface="+mn-ea"/>
                <a:cs typeface="Times New Roman" pitchFamily="18" charset="0"/>
              </a:rPr>
              <a:t>not covariant</a:t>
            </a:r>
            <a:r>
              <a:rPr lang="en-US" sz="1800" kern="1200" dirty="0">
                <a:solidFill>
                  <a:srgbClr val="0033CC"/>
                </a:solidFill>
                <a:ea typeface="+mn-ea"/>
                <a:cs typeface="Times New Roman" pitchFamily="18" charset="0"/>
              </a:rPr>
              <a:t> to scaling!</a:t>
            </a:r>
          </a:p>
          <a:p>
            <a:pPr algn="ctr" defTabSz="685800" fontAlgn="base">
              <a:spcBef>
                <a:spcPct val="50000"/>
              </a:spcBef>
              <a:spcAft>
                <a:spcPct val="0"/>
              </a:spcAft>
              <a:buClrTx/>
              <a:defRPr/>
            </a:pPr>
            <a:r>
              <a:rPr lang="en-US" sz="1800" dirty="0">
                <a:solidFill>
                  <a:srgbClr val="0033CC"/>
                </a:solidFill>
                <a:cs typeface="Times New Roman" pitchFamily="18" charset="0"/>
              </a:rPr>
              <a:t>(Window size is part of algorithm)</a:t>
            </a:r>
            <a:endParaRPr lang="ru-RU" sz="1800" kern="1200" dirty="0">
              <a:solidFill>
                <a:srgbClr val="0033CC"/>
              </a:solidFill>
              <a:ea typeface="+mn-ea"/>
              <a:cs typeface="Times New Roman" pitchFamily="18" charset="0"/>
            </a:endParaRPr>
          </a:p>
        </p:txBody>
      </p:sp>
      <p:grpSp>
        <p:nvGrpSpPr>
          <p:cNvPr id="3" name="Group 25"/>
          <p:cNvGrpSpPr>
            <a:grpSpLocks/>
          </p:cNvGrpSpPr>
          <p:nvPr/>
        </p:nvGrpSpPr>
        <p:grpSpPr bwMode="auto">
          <a:xfrm>
            <a:off x="3600450" y="1371600"/>
            <a:ext cx="3771900" cy="1619250"/>
            <a:chOff x="2064" y="1152"/>
            <a:chExt cx="3168" cy="1360"/>
          </a:xfrm>
        </p:grpSpPr>
        <p:grpSp>
          <p:nvGrpSpPr>
            <p:cNvPr id="45064" name="Group 19"/>
            <p:cNvGrpSpPr>
              <a:grpSpLocks/>
            </p:cNvGrpSpPr>
            <p:nvPr/>
          </p:nvGrpSpPr>
          <p:grpSpPr bwMode="auto">
            <a:xfrm>
              <a:off x="2064" y="1248"/>
              <a:ext cx="3168" cy="1264"/>
              <a:chOff x="2064" y="1248"/>
              <a:chExt cx="3168" cy="1264"/>
            </a:xfrm>
          </p:grpSpPr>
          <p:sp>
            <p:nvSpPr>
              <p:cNvPr id="45068" name="Freeform 6"/>
              <p:cNvSpPr>
                <a:spLocks/>
              </p:cNvSpPr>
              <p:nvPr/>
            </p:nvSpPr>
            <p:spPr bwMode="auto">
              <a:xfrm>
                <a:off x="3504" y="1248"/>
                <a:ext cx="1728" cy="1264"/>
              </a:xfrm>
              <a:custGeom>
                <a:avLst/>
                <a:gdLst>
                  <a:gd name="T0" fmla="*/ 0 w 1728"/>
                  <a:gd name="T1" fmla="*/ 1264 h 1264"/>
                  <a:gd name="T2" fmla="*/ 96 w 1728"/>
                  <a:gd name="T3" fmla="*/ 400 h 1264"/>
                  <a:gd name="T4" fmla="*/ 432 w 1728"/>
                  <a:gd name="T5" fmla="*/ 64 h 1264"/>
                  <a:gd name="T6" fmla="*/ 1056 w 1728"/>
                  <a:gd name="T7" fmla="*/ 16 h 1264"/>
                  <a:gd name="T8" fmla="*/ 1728 w 1728"/>
                  <a:gd name="T9" fmla="*/ 160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38100">
                <a:solidFill>
                  <a:schemeClr val="tx1"/>
                </a:solidFill>
                <a:round/>
                <a:headEnd/>
                <a:tailEnd/>
              </a:ln>
            </p:spPr>
            <p:txBody>
              <a:bodyP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5069" name="AutoShape 10"/>
              <p:cNvSpPr>
                <a:spLocks noChangeArrowheads="1"/>
              </p:cNvSpPr>
              <p:nvPr/>
            </p:nvSpPr>
            <p:spPr bwMode="auto">
              <a:xfrm>
                <a:off x="2064" y="1584"/>
                <a:ext cx="1056" cy="5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sp>
          <p:nvSpPr>
            <p:cNvPr id="45065" name="Rectangle 22"/>
            <p:cNvSpPr>
              <a:spLocks noChangeArrowheads="1"/>
            </p:cNvSpPr>
            <p:nvPr/>
          </p:nvSpPr>
          <p:spPr bwMode="auto">
            <a:xfrm>
              <a:off x="4224" y="1152"/>
              <a:ext cx="240" cy="240"/>
            </a:xfrm>
            <a:prstGeom prst="rect">
              <a:avLst/>
            </a:prstGeom>
            <a:solidFill>
              <a:schemeClr val="accent1">
                <a:alpha val="50195"/>
              </a:schemeClr>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5066" name="Rectangle 23"/>
            <p:cNvSpPr>
              <a:spLocks noChangeArrowheads="1"/>
            </p:cNvSpPr>
            <p:nvPr/>
          </p:nvSpPr>
          <p:spPr bwMode="auto">
            <a:xfrm>
              <a:off x="3648" y="1296"/>
              <a:ext cx="240" cy="240"/>
            </a:xfrm>
            <a:prstGeom prst="rect">
              <a:avLst/>
            </a:prstGeom>
            <a:solidFill>
              <a:schemeClr val="accent1">
                <a:alpha val="50195"/>
              </a:schemeClr>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sp>
          <p:nvSpPr>
            <p:cNvPr id="45067" name="Rectangle 24"/>
            <p:cNvSpPr>
              <a:spLocks noChangeArrowheads="1"/>
            </p:cNvSpPr>
            <p:nvPr/>
          </p:nvSpPr>
          <p:spPr bwMode="auto">
            <a:xfrm>
              <a:off x="3408" y="1824"/>
              <a:ext cx="240" cy="240"/>
            </a:xfrm>
            <a:prstGeom prst="rect">
              <a:avLst/>
            </a:prstGeom>
            <a:solidFill>
              <a:schemeClr val="accent1">
                <a:alpha val="50195"/>
              </a:schemeClr>
            </a:solidFill>
            <a:ln w="9525">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2100" kern="1200">
                <a:ea typeface="+mn-ea"/>
                <a:cs typeface="Arial" pitchFamily="34" charset="0"/>
              </a:endParaRPr>
            </a:p>
          </p:txBody>
        </p:sp>
      </p:grpSp>
      <p:sp>
        <p:nvSpPr>
          <p:cNvPr id="17" name="TextBox 16"/>
          <p:cNvSpPr txBox="1"/>
          <p:nvPr/>
        </p:nvSpPr>
        <p:spPr>
          <a:xfrm>
            <a:off x="1143000" y="4947293"/>
            <a:ext cx="1657350" cy="213585"/>
          </a:xfrm>
          <a:prstGeom prst="rect">
            <a:avLst/>
          </a:prstGeom>
          <a:noFill/>
        </p:spPr>
        <p:txBody>
          <a:bodyPr wrap="square" rtlCol="0">
            <a:spAutoFit/>
          </a:bodyPr>
          <a:lstStyle/>
          <a:p>
            <a:pPr defTabSz="685800">
              <a:buClrTx/>
              <a:defRPr/>
            </a:pPr>
            <a:r>
              <a:rPr lang="en-US" sz="788" kern="1200" dirty="0">
                <a:solidFill>
                  <a:prstClr val="black"/>
                </a:solidFill>
                <a:latin typeface="Calibri" panose="020F0502020204030204" pitchFamily="34" charset="0"/>
                <a:ea typeface="+mn-ea"/>
                <a:cs typeface="+mn-cs"/>
              </a:rPr>
              <a:t>Adapted from L. </a:t>
            </a:r>
            <a:r>
              <a:rPr lang="en-US" sz="788" kern="1200" dirty="0" err="1">
                <a:solidFill>
                  <a:prstClr val="black"/>
                </a:solidFill>
                <a:latin typeface="Calibri" panose="020F0502020204030204" pitchFamily="34" charset="0"/>
                <a:ea typeface="+mn-ea"/>
                <a:cs typeface="+mn-cs"/>
              </a:rPr>
              <a:t>Lazebnik</a:t>
            </a:r>
            <a:endParaRPr lang="en-US" sz="788" kern="1200" dirty="0">
              <a:solidFill>
                <a:prstClr val="black"/>
              </a:solidFill>
              <a:latin typeface="Calibri" panose="020F0502020204030204" pitchFamily="34" charset="0"/>
              <a:ea typeface="+mn-ea"/>
              <a:cs typeface="+mn-cs"/>
            </a:endParaRPr>
          </a:p>
        </p:txBody>
      </p:sp>
      <p:sp>
        <p:nvSpPr>
          <p:cNvPr id="4" name="Slide Number Placeholder 5">
            <a:extLst>
              <a:ext uri="{FF2B5EF4-FFF2-40B4-BE49-F238E27FC236}">
                <a16:creationId xmlns:a16="http://schemas.microsoft.com/office/drawing/2014/main" id="{E3127945-6AD8-E29E-614E-9F2643B26AD0}"/>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42</a:t>
            </a:fld>
            <a:endParaRPr lang="en-US" dirty="0"/>
          </a:p>
        </p:txBody>
      </p:sp>
    </p:spTree>
    <p:extLst>
      <p:ext uri="{BB962C8B-B14F-4D97-AF65-F5344CB8AC3E}">
        <p14:creationId xmlns:p14="http://schemas.microsoft.com/office/powerpoint/2010/main" val="24734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24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2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2427" grpId="0" autoUpdateAnimBg="0"/>
      <p:bldP spid="12124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idx="1"/>
          </p:nvPr>
        </p:nvSpPr>
        <p:spPr>
          <a:xfrm>
            <a:off x="457199" y="1200151"/>
            <a:ext cx="8229599" cy="3394472"/>
          </a:xfrm>
          <a:ln/>
        </p:spPr>
        <p:txBody>
          <a:bodyPr spcFirstLastPara="1" wrap="square" lIns="91425" tIns="45700" rIns="99060" bIns="45700" anchor="t" anchorCtr="0">
            <a:normAutofit/>
          </a:bodyPr>
          <a:lstStyle/>
          <a:p>
            <a:r>
              <a:rPr lang="en-US" sz="2100" dirty="0"/>
              <a:t>Problem: </a:t>
            </a:r>
          </a:p>
          <a:p>
            <a:pPr lvl="1"/>
            <a:r>
              <a:rPr lang="en-US" sz="1650" dirty="0"/>
              <a:t>How do we choose corresponding windows </a:t>
            </a:r>
            <a:r>
              <a:rPr lang="en-US" sz="1650" dirty="0">
                <a:solidFill>
                  <a:srgbClr val="0033CC"/>
                </a:solidFill>
                <a:latin typeface="Times New Roman Bold Italic" charset="0"/>
                <a:cs typeface="Times New Roman Bold Italic" charset="0"/>
                <a:sym typeface="Times New Roman Bold Italic" charset="0"/>
              </a:rPr>
              <a:t>independently</a:t>
            </a:r>
            <a:r>
              <a:rPr lang="en-US" sz="1650" dirty="0"/>
              <a:t> in each image?</a:t>
            </a:r>
          </a:p>
          <a:p>
            <a:pPr lvl="1"/>
            <a:r>
              <a:rPr lang="en-US" sz="1650" dirty="0"/>
              <a:t>Do objects have a </a:t>
            </a:r>
            <a:r>
              <a:rPr lang="en-US" sz="1650" u="sng" dirty="0"/>
              <a:t>characteristic scale</a:t>
            </a:r>
            <a:r>
              <a:rPr lang="en-US" sz="1650" dirty="0"/>
              <a:t> that we can identify?</a:t>
            </a:r>
          </a:p>
        </p:txBody>
      </p:sp>
      <p:sp>
        <p:nvSpPr>
          <p:cNvPr id="87041" name="Freeform 1"/>
          <p:cNvSpPr>
            <a:spLocks/>
          </p:cNvSpPr>
          <p:nvPr/>
        </p:nvSpPr>
        <p:spPr bwMode="auto">
          <a:xfrm>
            <a:off x="6515100" y="2331241"/>
            <a:ext cx="633413" cy="1415654"/>
          </a:xfrm>
          <a:custGeom>
            <a:avLst/>
            <a:gdLst>
              <a:gd name="T0" fmla="*/ 0 w 21148"/>
              <a:gd name="T1" fmla="*/ 19356 h 20852"/>
              <a:gd name="T2" fmla="*/ 17153 w 21148"/>
              <a:gd name="T3" fmla="*/ 20197 h 20852"/>
              <a:gd name="T4" fmla="*/ 20965 w 21148"/>
              <a:gd name="T5" fmla="*/ 10940 h 20852"/>
              <a:gd name="T6" fmla="*/ 13341 w 21148"/>
              <a:gd name="T7" fmla="*/ 4208 h 20852"/>
              <a:gd name="T8" fmla="*/ 20965 w 21148"/>
              <a:gd name="T9" fmla="*/ 0 h 20852"/>
            </a:gdLst>
            <a:ahLst/>
            <a:cxnLst>
              <a:cxn ang="0">
                <a:pos x="T0" y="T1"/>
              </a:cxn>
              <a:cxn ang="0">
                <a:pos x="T2" y="T3"/>
              </a:cxn>
              <a:cxn ang="0">
                <a:pos x="T4" y="T5"/>
              </a:cxn>
              <a:cxn ang="0">
                <a:pos x="T6" y="T7"/>
              </a:cxn>
              <a:cxn ang="0">
                <a:pos x="T8" y="T9"/>
              </a:cxn>
            </a:cxnLst>
            <a:rect l="0" t="0" r="r" b="b"/>
            <a:pathLst>
              <a:path w="21148" h="20852">
                <a:moveTo>
                  <a:pt x="0" y="19356"/>
                </a:moveTo>
                <a:cubicBezTo>
                  <a:pt x="6829" y="20478"/>
                  <a:pt x="13659" y="21600"/>
                  <a:pt x="17153" y="20197"/>
                </a:cubicBezTo>
                <a:cubicBezTo>
                  <a:pt x="20647" y="18795"/>
                  <a:pt x="21600" y="13605"/>
                  <a:pt x="20965" y="10940"/>
                </a:cubicBezTo>
                <a:cubicBezTo>
                  <a:pt x="20329" y="8275"/>
                  <a:pt x="13341" y="6031"/>
                  <a:pt x="13341" y="4208"/>
                </a:cubicBezTo>
                <a:cubicBezTo>
                  <a:pt x="13341" y="2384"/>
                  <a:pt x="17153" y="1192"/>
                  <a:pt x="20965" y="0"/>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42" name="Freeform 2"/>
          <p:cNvSpPr>
            <a:spLocks/>
          </p:cNvSpPr>
          <p:nvPr/>
        </p:nvSpPr>
        <p:spPr bwMode="auto">
          <a:xfrm>
            <a:off x="5429251" y="3872687"/>
            <a:ext cx="764381" cy="979884"/>
          </a:xfrm>
          <a:custGeom>
            <a:avLst/>
            <a:gdLst>
              <a:gd name="T0" fmla="*/ 0 w 20907"/>
              <a:gd name="T1" fmla="*/ 20172 h 20996"/>
              <a:gd name="T2" fmla="*/ 15614 w 20907"/>
              <a:gd name="T3" fmla="*/ 20172 h 20996"/>
              <a:gd name="T4" fmla="*/ 12492 w 20907"/>
              <a:gd name="T5" fmla="*/ 11603 h 20996"/>
              <a:gd name="T6" fmla="*/ 20299 w 20907"/>
              <a:gd name="T7" fmla="*/ 9155 h 20996"/>
              <a:gd name="T8" fmla="*/ 20299 w 20907"/>
              <a:gd name="T9" fmla="*/ 5483 h 20996"/>
              <a:gd name="T10" fmla="*/ 19551 w 20907"/>
              <a:gd name="T11" fmla="*/ 0 h 20996"/>
            </a:gdLst>
            <a:ahLst/>
            <a:cxnLst>
              <a:cxn ang="0">
                <a:pos x="T0" y="T1"/>
              </a:cxn>
              <a:cxn ang="0">
                <a:pos x="T2" y="T3"/>
              </a:cxn>
              <a:cxn ang="0">
                <a:pos x="T4" y="T5"/>
              </a:cxn>
              <a:cxn ang="0">
                <a:pos x="T6" y="T7"/>
              </a:cxn>
              <a:cxn ang="0">
                <a:pos x="T8" y="T9"/>
              </a:cxn>
              <a:cxn ang="0">
                <a:pos x="T10" y="T11"/>
              </a:cxn>
            </a:cxnLst>
            <a:rect l="0" t="0" r="r" b="b"/>
            <a:pathLst>
              <a:path w="20907" h="20996">
                <a:moveTo>
                  <a:pt x="0" y="20172"/>
                </a:moveTo>
                <a:cubicBezTo>
                  <a:pt x="6766" y="20886"/>
                  <a:pt x="13533" y="21600"/>
                  <a:pt x="15614" y="20172"/>
                </a:cubicBezTo>
                <a:cubicBezTo>
                  <a:pt x="17696" y="18744"/>
                  <a:pt x="11711" y="13439"/>
                  <a:pt x="12492" y="11603"/>
                </a:cubicBezTo>
                <a:cubicBezTo>
                  <a:pt x="13272" y="9767"/>
                  <a:pt x="18998" y="10175"/>
                  <a:pt x="20299" y="9155"/>
                </a:cubicBezTo>
                <a:cubicBezTo>
                  <a:pt x="21600" y="8135"/>
                  <a:pt x="20429" y="7013"/>
                  <a:pt x="20299" y="5483"/>
                </a:cubicBezTo>
                <a:cubicBezTo>
                  <a:pt x="20169" y="3953"/>
                  <a:pt x="19843" y="1964"/>
                  <a:pt x="19551" y="0"/>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45" name="Freeform 5"/>
          <p:cNvSpPr>
            <a:spLocks/>
          </p:cNvSpPr>
          <p:nvPr/>
        </p:nvSpPr>
        <p:spPr bwMode="auto">
          <a:xfrm>
            <a:off x="2686050" y="3636943"/>
            <a:ext cx="2057400" cy="1496615"/>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46" name="Oval 6"/>
          <p:cNvSpPr>
            <a:spLocks/>
          </p:cNvSpPr>
          <p:nvPr/>
        </p:nvSpPr>
        <p:spPr bwMode="auto">
          <a:xfrm>
            <a:off x="3039666" y="3592889"/>
            <a:ext cx="285750" cy="28575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47" name="Oval 7"/>
          <p:cNvSpPr>
            <a:spLocks/>
          </p:cNvSpPr>
          <p:nvPr/>
        </p:nvSpPr>
        <p:spPr bwMode="auto">
          <a:xfrm>
            <a:off x="2889648" y="3457159"/>
            <a:ext cx="596503" cy="592931"/>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48" name="Oval 8"/>
          <p:cNvSpPr>
            <a:spLocks/>
          </p:cNvSpPr>
          <p:nvPr/>
        </p:nvSpPr>
        <p:spPr bwMode="auto">
          <a:xfrm>
            <a:off x="2639616" y="3239274"/>
            <a:ext cx="1085850" cy="10287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49" name="Oval 9"/>
          <p:cNvSpPr>
            <a:spLocks/>
          </p:cNvSpPr>
          <p:nvPr/>
        </p:nvSpPr>
        <p:spPr bwMode="auto">
          <a:xfrm>
            <a:off x="2228850" y="2814221"/>
            <a:ext cx="1885950" cy="1885950"/>
          </a:xfrm>
          <a:prstGeom prst="ellipse">
            <a:avLst/>
          </a:prstGeom>
          <a:solidFill>
            <a:schemeClr val="accent1">
              <a:alpha val="49803"/>
            </a:schemeClr>
          </a:solidFill>
          <a:ln w="25400" cap="flat">
            <a:solidFill>
              <a:srgbClr val="FF0000"/>
            </a:solidFill>
            <a:prstDash val="solid"/>
            <a:round/>
            <a:headEnd type="none" w="med" len="med"/>
            <a:tailEnd type="none" w="med" len="med"/>
          </a:ln>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50" name="Freeform 10"/>
          <p:cNvSpPr>
            <a:spLocks/>
          </p:cNvSpPr>
          <p:nvPr/>
        </p:nvSpPr>
        <p:spPr bwMode="auto">
          <a:xfrm>
            <a:off x="6141244" y="3604796"/>
            <a:ext cx="373856" cy="270272"/>
          </a:xfrm>
          <a:custGeom>
            <a:avLst/>
            <a:gdLst>
              <a:gd name="T0" fmla="*/ 0 w 21600"/>
              <a:gd name="T1" fmla="+- 0 21600 122"/>
              <a:gd name="T2" fmla="*/ 21600 h 21478"/>
              <a:gd name="T3" fmla="*/ 1200 w 21600"/>
              <a:gd name="T4" fmla="+- 0 6835 122"/>
              <a:gd name="T5" fmla="*/ 6835 h 21478"/>
              <a:gd name="T6" fmla="*/ 5400 w 21600"/>
              <a:gd name="T7" fmla="+- 0 1094 122"/>
              <a:gd name="T8" fmla="*/ 1094 h 21478"/>
              <a:gd name="T9" fmla="*/ 13200 w 21600"/>
              <a:gd name="T10" fmla="+- 0 273 122"/>
              <a:gd name="T11" fmla="*/ 273 h 21478"/>
              <a:gd name="T12" fmla="*/ 21600 w 21600"/>
              <a:gd name="T13" fmla="+- 0 2734 122"/>
              <a:gd name="T14" fmla="*/ 2734 h 21478"/>
            </a:gdLst>
            <a:ahLst/>
            <a:cxnLst>
              <a:cxn ang="0">
                <a:pos x="T0" y="T2"/>
              </a:cxn>
              <a:cxn ang="0">
                <a:pos x="T3" y="T5"/>
              </a:cxn>
              <a:cxn ang="0">
                <a:pos x="T6" y="T8"/>
              </a:cxn>
              <a:cxn ang="0">
                <a:pos x="T9" y="T11"/>
              </a:cxn>
              <a:cxn ang="0">
                <a:pos x="T12" y="T14"/>
              </a:cxn>
            </a:cxnLst>
            <a:rect l="0" t="0" r="r" b="b"/>
            <a:pathLst>
              <a:path w="21600" h="21478">
                <a:moveTo>
                  <a:pt x="0" y="21478"/>
                </a:moveTo>
                <a:cubicBezTo>
                  <a:pt x="150" y="15805"/>
                  <a:pt x="300" y="10131"/>
                  <a:pt x="1200" y="6713"/>
                </a:cubicBezTo>
                <a:cubicBezTo>
                  <a:pt x="2100" y="3296"/>
                  <a:pt x="3400" y="2065"/>
                  <a:pt x="5400" y="972"/>
                </a:cubicBezTo>
                <a:cubicBezTo>
                  <a:pt x="7400" y="-122"/>
                  <a:pt x="10500" y="-122"/>
                  <a:pt x="13200" y="151"/>
                </a:cubicBezTo>
                <a:cubicBezTo>
                  <a:pt x="15900" y="425"/>
                  <a:pt x="18750" y="1519"/>
                  <a:pt x="21600" y="2612"/>
                </a:cubicBezTo>
              </a:path>
            </a:pathLst>
          </a:custGeom>
          <a:noFill/>
          <a:ln w="38100" cap="flat">
            <a:solidFill>
              <a:schemeClr val="tx1"/>
            </a:solidFill>
            <a:prstDash val="solid"/>
            <a:round/>
            <a:headEnd type="none" w="med" len="med"/>
            <a:tailEnd type="non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51" name="Oval 11"/>
          <p:cNvSpPr>
            <a:spLocks/>
          </p:cNvSpPr>
          <p:nvPr/>
        </p:nvSpPr>
        <p:spPr bwMode="auto">
          <a:xfrm>
            <a:off x="5929312" y="3332143"/>
            <a:ext cx="596504" cy="592931"/>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52" name="Oval 12"/>
          <p:cNvSpPr>
            <a:spLocks/>
          </p:cNvSpPr>
          <p:nvPr/>
        </p:nvSpPr>
        <p:spPr bwMode="auto">
          <a:xfrm>
            <a:off x="5679281" y="3114258"/>
            <a:ext cx="1085850" cy="102870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53" name="Oval 13"/>
          <p:cNvSpPr>
            <a:spLocks/>
          </p:cNvSpPr>
          <p:nvPr/>
        </p:nvSpPr>
        <p:spPr bwMode="auto">
          <a:xfrm>
            <a:off x="5268516" y="2689205"/>
            <a:ext cx="1885950" cy="1885950"/>
          </a:xfrm>
          <a:prstGeom prst="ellipse">
            <a:avLst/>
          </a:prstGeom>
          <a:solidFill>
            <a:schemeClr val="accent1">
              <a:alpha val="49803"/>
            </a:schemeClr>
          </a:solidFill>
          <a:ln w="12700" cap="flat">
            <a:solidFill>
              <a:schemeClr val="tx1"/>
            </a:solidFill>
            <a:prstDash val="solid"/>
            <a:round/>
            <a:headEnd type="none" w="med" len="med"/>
            <a:tailEnd type="none" w="med" len="med"/>
          </a:ln>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54" name="Oval 14"/>
          <p:cNvSpPr>
            <a:spLocks/>
          </p:cNvSpPr>
          <p:nvPr/>
        </p:nvSpPr>
        <p:spPr bwMode="auto">
          <a:xfrm>
            <a:off x="6057900" y="3455968"/>
            <a:ext cx="342900" cy="341709"/>
          </a:xfrm>
          <a:prstGeom prst="ellipse">
            <a:avLst/>
          </a:prstGeom>
          <a:solidFill>
            <a:schemeClr val="accent1">
              <a:alpha val="49803"/>
            </a:schemeClr>
          </a:solidFill>
          <a:ln w="25400" cap="flat">
            <a:solidFill>
              <a:srgbClr val="FF0000"/>
            </a:solidFill>
            <a:prstDash val="solid"/>
            <a:round/>
            <a:headEnd type="none" w="med" len="med"/>
            <a:tailEnd type="none" w="med" len="med"/>
          </a:ln>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87055" name="Line 15"/>
          <p:cNvSpPr>
            <a:spLocks noChangeShapeType="1"/>
          </p:cNvSpPr>
          <p:nvPr/>
        </p:nvSpPr>
        <p:spPr bwMode="auto">
          <a:xfrm>
            <a:off x="4087417" y="3475018"/>
            <a:ext cx="1944290" cy="96440"/>
          </a:xfrm>
          <a:prstGeom prst="line">
            <a:avLst/>
          </a:prstGeom>
          <a:noFill/>
          <a:ln w="12700" cap="flat">
            <a:solidFill>
              <a:srgbClr val="FF0000"/>
            </a:solidFill>
            <a:prstDash val="solid"/>
            <a:round/>
            <a:headEnd type="stealth" w="med" len="med"/>
            <a:tailEnd type="stealth"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lIns="0" tIns="0" rIns="0" bIns="0"/>
          <a:lstStyle/>
          <a:p>
            <a:pPr defTabSz="685800">
              <a:buClrTx/>
              <a:defRPr/>
            </a:pPr>
            <a:endParaRPr lang="en-US" sz="1350" kern="1200">
              <a:solidFill>
                <a:prstClr val="black"/>
              </a:solidFill>
              <a:latin typeface="Calibri"/>
              <a:ea typeface="+mn-ea"/>
              <a:cs typeface="+mn-cs"/>
            </a:endParaRPr>
          </a:p>
        </p:txBody>
      </p:sp>
      <p:sp>
        <p:nvSpPr>
          <p:cNvPr id="18" name="TextBox 17"/>
          <p:cNvSpPr txBox="1"/>
          <p:nvPr/>
        </p:nvSpPr>
        <p:spPr>
          <a:xfrm>
            <a:off x="1143000" y="4950767"/>
            <a:ext cx="1689886" cy="213585"/>
          </a:xfrm>
          <a:prstGeom prst="rect">
            <a:avLst/>
          </a:prstGeom>
          <a:noFill/>
        </p:spPr>
        <p:txBody>
          <a:bodyPr wrap="none" rtlCol="0">
            <a:spAutoFit/>
          </a:bodyPr>
          <a:lstStyle/>
          <a:p>
            <a:pPr defTabSz="685800">
              <a:buClrTx/>
              <a:defRPr/>
            </a:pPr>
            <a:r>
              <a:rPr lang="en-US" sz="788" dirty="0">
                <a:latin typeface="Calibri"/>
                <a:ea typeface="+mn-ea"/>
                <a:cs typeface="+mn-cs"/>
              </a:rPr>
              <a:t>Adapted from D. </a:t>
            </a:r>
            <a:r>
              <a:rPr lang="en-US" sz="788" dirty="0" err="1">
                <a:latin typeface="Calibri"/>
                <a:ea typeface="+mn-ea"/>
                <a:cs typeface="+mn-cs"/>
              </a:rPr>
              <a:t>Frolova</a:t>
            </a:r>
            <a:r>
              <a:rPr lang="en-US" sz="788" dirty="0">
                <a:latin typeface="Calibri"/>
                <a:ea typeface="+mn-ea"/>
                <a:cs typeface="+mn-cs"/>
              </a:rPr>
              <a:t>, D. </a:t>
            </a:r>
            <a:r>
              <a:rPr lang="en-US" sz="788" dirty="0" err="1">
                <a:latin typeface="Calibri"/>
                <a:ea typeface="+mn-ea"/>
                <a:cs typeface="+mn-cs"/>
              </a:rPr>
              <a:t>Simakov</a:t>
            </a:r>
            <a:endParaRPr lang="en-US" sz="788" kern="1200" dirty="0">
              <a:solidFill>
                <a:prstClr val="black"/>
              </a:solidFill>
              <a:latin typeface="Calibri"/>
              <a:ea typeface="+mn-ea"/>
              <a:cs typeface="+mn-cs"/>
            </a:endParaRPr>
          </a:p>
        </p:txBody>
      </p:sp>
      <p:sp>
        <p:nvSpPr>
          <p:cNvPr id="2" name="Title 1"/>
          <p:cNvSpPr>
            <a:spLocks noGrp="1"/>
          </p:cNvSpPr>
          <p:nvPr>
            <p:ph type="title"/>
          </p:nvPr>
        </p:nvSpPr>
        <p:spPr/>
        <p:txBody>
          <a:bodyPr/>
          <a:lstStyle/>
          <a:p>
            <a:r>
              <a:rPr lang="en-US" dirty="0"/>
              <a:t>Scale invariant detection</a:t>
            </a:r>
          </a:p>
        </p:txBody>
      </p:sp>
      <p:sp>
        <p:nvSpPr>
          <p:cNvPr id="4" name="Slide Number Placeholder 5">
            <a:extLst>
              <a:ext uri="{FF2B5EF4-FFF2-40B4-BE49-F238E27FC236}">
                <a16:creationId xmlns:a16="http://schemas.microsoft.com/office/drawing/2014/main" id="{F8C28930-FC7E-037C-E4C2-70CE7F7FFE0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43</a:t>
            </a:fld>
            <a:endParaRPr lang="en-US" dirty="0"/>
          </a:p>
        </p:txBody>
      </p:sp>
    </p:spTree>
    <p:extLst>
      <p:ext uri="{BB962C8B-B14F-4D97-AF65-F5344CB8AC3E}">
        <p14:creationId xmlns:p14="http://schemas.microsoft.com/office/powerpoint/2010/main" val="53556475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Grp="1" noChangeArrowheads="1"/>
          </p:cNvSpPr>
          <p:nvPr>
            <p:ph type="title"/>
          </p:nvPr>
        </p:nvSpPr>
        <p:spPr/>
        <p:txBody>
          <a:bodyPr/>
          <a:lstStyle/>
          <a:p>
            <a:pPr eaLnBrk="1" hangingPunct="1"/>
            <a:r>
              <a:rPr lang="en-US" dirty="0"/>
              <a:t>Scale invariant detection</a:t>
            </a:r>
            <a:endParaRPr lang="ru-RU" dirty="0"/>
          </a:p>
        </p:txBody>
      </p:sp>
      <p:sp>
        <p:nvSpPr>
          <p:cNvPr id="117763" name="Rectangle 5"/>
          <p:cNvSpPr>
            <a:spLocks noGrp="1" noChangeArrowheads="1"/>
          </p:cNvSpPr>
          <p:nvPr>
            <p:ph idx="1"/>
          </p:nvPr>
        </p:nvSpPr>
        <p:spPr>
          <a:xfrm>
            <a:off x="457199" y="1200151"/>
            <a:ext cx="8229599" cy="3623072"/>
          </a:xfrm>
        </p:spPr>
        <p:txBody>
          <a:bodyPr>
            <a:normAutofit/>
          </a:bodyPr>
          <a:lstStyle/>
          <a:p>
            <a:pPr eaLnBrk="1" hangingPunct="1"/>
            <a:r>
              <a:rPr lang="en-US" sz="2100" dirty="0">
                <a:solidFill>
                  <a:schemeClr val="bg2"/>
                </a:solidFill>
              </a:rPr>
              <a:t>Solution</a:t>
            </a:r>
            <a:r>
              <a:rPr lang="en-US" sz="2100" dirty="0"/>
              <a:t>:</a:t>
            </a:r>
          </a:p>
          <a:p>
            <a:pPr lvl="1" eaLnBrk="1" hangingPunct="1"/>
            <a:r>
              <a:rPr lang="en-US" sz="1800" dirty="0"/>
              <a:t>Design a function on the region which has the same shape even if the image is resized</a:t>
            </a:r>
          </a:p>
          <a:p>
            <a:pPr lvl="1"/>
            <a:r>
              <a:rPr lang="en-US" sz="1800" dirty="0">
                <a:ea typeface="ＭＳ Ｐゴシック" charset="-128"/>
                <a:cs typeface="ＭＳ Ｐゴシック" charset="-128"/>
              </a:rPr>
              <a:t>Take a local maximum of this function</a:t>
            </a:r>
            <a:endParaRPr lang="ru-RU" sz="1800" dirty="0">
              <a:ea typeface="ＭＳ Ｐゴシック" charset="-128"/>
              <a:cs typeface="ＭＳ Ｐゴシック" charset="-128"/>
            </a:endParaRPr>
          </a:p>
          <a:p>
            <a:pPr lvl="1" eaLnBrk="1" hangingPunct="1"/>
            <a:endParaRPr lang="en-US" sz="1800" dirty="0"/>
          </a:p>
          <a:p>
            <a:pPr lvl="1" eaLnBrk="1" hangingPunct="1">
              <a:buNone/>
            </a:pPr>
            <a:br>
              <a:rPr lang="en-US" sz="1800" dirty="0"/>
            </a:br>
            <a:br>
              <a:rPr lang="en-US" sz="1800" dirty="0"/>
            </a:br>
            <a:endParaRPr lang="en-US" sz="1800" dirty="0"/>
          </a:p>
        </p:txBody>
      </p:sp>
      <p:grpSp>
        <p:nvGrpSpPr>
          <p:cNvPr id="2" name="Group 58"/>
          <p:cNvGrpSpPr>
            <a:grpSpLocks/>
          </p:cNvGrpSpPr>
          <p:nvPr/>
        </p:nvGrpSpPr>
        <p:grpSpPr bwMode="auto">
          <a:xfrm>
            <a:off x="4065988" y="3235810"/>
            <a:ext cx="1120378" cy="469106"/>
            <a:chOff x="2455" y="2342"/>
            <a:chExt cx="941" cy="394"/>
          </a:xfrm>
        </p:grpSpPr>
        <p:sp>
          <p:nvSpPr>
            <p:cNvPr id="117781" name="AutoShape 59"/>
            <p:cNvSpPr>
              <a:spLocks noChangeArrowheads="1"/>
            </p:cNvSpPr>
            <p:nvPr/>
          </p:nvSpPr>
          <p:spPr bwMode="auto">
            <a:xfrm>
              <a:off x="2688" y="2544"/>
              <a:ext cx="38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17782" name="Text Box 60"/>
            <p:cNvSpPr txBox="1">
              <a:spLocks noChangeArrowheads="1"/>
            </p:cNvSpPr>
            <p:nvPr/>
          </p:nvSpPr>
          <p:spPr bwMode="auto">
            <a:xfrm>
              <a:off x="2455" y="2342"/>
              <a:ext cx="941" cy="271"/>
            </a:xfrm>
            <a:prstGeom prst="rect">
              <a:avLst/>
            </a:prstGeom>
            <a:noFill/>
            <a:ln w="9525">
              <a:noFill/>
              <a:miter lim="800000"/>
              <a:headEnd/>
              <a:tailEnd/>
            </a:ln>
          </p:spPr>
          <p:txBody>
            <a:bodyPr wrap="none">
              <a:prstTxWarp prst="textNoShape">
                <a:avLst/>
              </a:prstTxWarp>
              <a:spAutoFit/>
            </a:bodyPr>
            <a:lstStyle/>
            <a:p>
              <a:pPr defTabSz="342900">
                <a:buClrTx/>
                <a:defRPr/>
              </a:pPr>
              <a:r>
                <a:rPr lang="en-US" sz="1500" kern="1200">
                  <a:solidFill>
                    <a:srgbClr val="0033CC"/>
                  </a:solidFill>
                  <a:latin typeface="Arial" charset="0"/>
                  <a:ea typeface="ＭＳ Ｐゴシック" charset="-128"/>
                  <a:cs typeface="ＭＳ Ｐゴシック" charset="-128"/>
                </a:rPr>
                <a:t>scale = 1/2</a:t>
              </a:r>
              <a:endParaRPr lang="ru-RU" sz="1500" kern="1200">
                <a:solidFill>
                  <a:srgbClr val="0033CC"/>
                </a:solidFill>
                <a:latin typeface="Arial" charset="0"/>
                <a:ea typeface="ＭＳ Ｐゴシック" charset="-128"/>
                <a:cs typeface="ＭＳ Ｐゴシック" charset="-128"/>
              </a:endParaRPr>
            </a:p>
          </p:txBody>
        </p:sp>
      </p:grpSp>
      <p:grpSp>
        <p:nvGrpSpPr>
          <p:cNvPr id="3" name="Group 65"/>
          <p:cNvGrpSpPr>
            <a:grpSpLocks/>
          </p:cNvGrpSpPr>
          <p:nvPr/>
        </p:nvGrpSpPr>
        <p:grpSpPr bwMode="auto">
          <a:xfrm>
            <a:off x="1200150" y="2884575"/>
            <a:ext cx="2908697" cy="1543050"/>
            <a:chOff x="48" y="3055"/>
            <a:chExt cx="2443" cy="1296"/>
          </a:xfrm>
        </p:grpSpPr>
        <p:sp>
          <p:nvSpPr>
            <p:cNvPr id="117775" name="Line 46"/>
            <p:cNvSpPr>
              <a:spLocks noChangeShapeType="1"/>
            </p:cNvSpPr>
            <p:nvPr/>
          </p:nvSpPr>
          <p:spPr bwMode="auto">
            <a:xfrm>
              <a:off x="297" y="4080"/>
              <a:ext cx="1920" cy="0"/>
            </a:xfrm>
            <a:prstGeom prst="line">
              <a:avLst/>
            </a:prstGeom>
            <a:noFill/>
            <a:ln w="9525">
              <a:solidFill>
                <a:schemeClr val="tx1"/>
              </a:solidFill>
              <a:round/>
              <a:headEnd/>
              <a:tailEnd type="triangle" w="med" len="me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17776" name="Line 47"/>
            <p:cNvSpPr>
              <a:spLocks noChangeShapeType="1"/>
            </p:cNvSpPr>
            <p:nvPr/>
          </p:nvSpPr>
          <p:spPr bwMode="auto">
            <a:xfrm flipV="1">
              <a:off x="297" y="3168"/>
              <a:ext cx="0" cy="912"/>
            </a:xfrm>
            <a:prstGeom prst="line">
              <a:avLst/>
            </a:prstGeom>
            <a:noFill/>
            <a:ln w="9525">
              <a:solidFill>
                <a:schemeClr val="tx1"/>
              </a:solidFill>
              <a:round/>
              <a:headEnd/>
              <a:tailEnd type="triangle" w="med" len="me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17777" name="Text Box 48"/>
            <p:cNvSpPr txBox="1">
              <a:spLocks noChangeArrowheads="1"/>
            </p:cNvSpPr>
            <p:nvPr/>
          </p:nvSpPr>
          <p:spPr bwMode="auto">
            <a:xfrm>
              <a:off x="48" y="3072"/>
              <a:ext cx="256" cy="252"/>
            </a:xfrm>
            <a:prstGeom prst="rect">
              <a:avLst/>
            </a:prstGeom>
            <a:noFill/>
            <a:ln w="9525">
              <a:noFill/>
              <a:miter lim="800000"/>
              <a:headEnd/>
              <a:tailEnd/>
            </a:ln>
          </p:spPr>
          <p:txBody>
            <a:bodyPr>
              <a:prstTxWarp prst="textNoShape">
                <a:avLst/>
              </a:prstTxWarp>
              <a:spAutoFit/>
            </a:bodyPr>
            <a:lstStyle/>
            <a:p>
              <a:pPr defTabSz="342900">
                <a:buClrTx/>
                <a:defRPr/>
              </a:pPr>
              <a:r>
                <a:rPr lang="en-US" sz="1350" i="1" kern="1200">
                  <a:solidFill>
                    <a:srgbClr val="009900"/>
                  </a:solidFill>
                  <a:latin typeface="Arial" charset="0"/>
                  <a:ea typeface="ＭＳ Ｐゴシック" charset="-128"/>
                  <a:cs typeface="ＭＳ Ｐゴシック" charset="-128"/>
                </a:rPr>
                <a:t>f</a:t>
              </a:r>
              <a:endParaRPr lang="ru-RU" sz="1350" i="1" kern="1200">
                <a:solidFill>
                  <a:srgbClr val="009900"/>
                </a:solidFill>
                <a:latin typeface="Arial" charset="0"/>
                <a:ea typeface="ＭＳ Ｐゴシック" charset="-128"/>
                <a:cs typeface="ＭＳ Ｐゴシック" charset="-128"/>
              </a:endParaRPr>
            </a:p>
          </p:txBody>
        </p:sp>
        <p:sp>
          <p:nvSpPr>
            <p:cNvPr id="117778" name="Text Box 49"/>
            <p:cNvSpPr txBox="1">
              <a:spLocks noChangeArrowheads="1"/>
            </p:cNvSpPr>
            <p:nvPr/>
          </p:nvSpPr>
          <p:spPr bwMode="auto">
            <a:xfrm>
              <a:off x="1552" y="4080"/>
              <a:ext cx="939" cy="271"/>
            </a:xfrm>
            <a:prstGeom prst="rect">
              <a:avLst/>
            </a:prstGeom>
            <a:noFill/>
            <a:ln w="9525">
              <a:noFill/>
              <a:miter lim="800000"/>
              <a:headEnd/>
              <a:tailEnd/>
            </a:ln>
          </p:spPr>
          <p:txBody>
            <a:bodyPr wrap="none">
              <a:prstTxWarp prst="textNoShape">
                <a:avLst/>
              </a:prstTxWarp>
              <a:spAutoFit/>
            </a:bodyPr>
            <a:lstStyle/>
            <a:p>
              <a:pPr defTabSz="342900">
                <a:buClrTx/>
                <a:defRPr/>
              </a:pPr>
              <a:r>
                <a:rPr lang="en-US" sz="1500" kern="1200">
                  <a:solidFill>
                    <a:srgbClr val="009900"/>
                  </a:solidFill>
                  <a:latin typeface="Arial" charset="0"/>
                  <a:ea typeface="ＭＳ Ｐゴシック" charset="-128"/>
                  <a:cs typeface="ＭＳ Ｐゴシック" charset="-128"/>
                </a:rPr>
                <a:t>region size</a:t>
              </a:r>
              <a:endParaRPr lang="ru-RU" sz="1500" kern="1200">
                <a:solidFill>
                  <a:srgbClr val="009900"/>
                </a:solidFill>
                <a:latin typeface="Arial" charset="0"/>
                <a:ea typeface="ＭＳ Ｐゴシック" charset="-128"/>
                <a:cs typeface="ＭＳ Ｐゴシック" charset="-128"/>
              </a:endParaRPr>
            </a:p>
          </p:txBody>
        </p:sp>
        <p:sp>
          <p:nvSpPr>
            <p:cNvPr id="117779" name="Text Box 50"/>
            <p:cNvSpPr txBox="1">
              <a:spLocks noChangeArrowheads="1"/>
            </p:cNvSpPr>
            <p:nvPr/>
          </p:nvSpPr>
          <p:spPr bwMode="auto">
            <a:xfrm>
              <a:off x="1348" y="3055"/>
              <a:ext cx="739" cy="271"/>
            </a:xfrm>
            <a:prstGeom prst="rect">
              <a:avLst/>
            </a:prstGeom>
            <a:noFill/>
            <a:ln w="9525">
              <a:noFill/>
              <a:miter lim="800000"/>
              <a:headEnd/>
              <a:tailEnd/>
            </a:ln>
          </p:spPr>
          <p:txBody>
            <a:bodyPr wrap="none">
              <a:prstTxWarp prst="textNoShape">
                <a:avLst/>
              </a:prstTxWarp>
              <a:spAutoFit/>
            </a:bodyPr>
            <a:lstStyle/>
            <a:p>
              <a:pPr defTabSz="342900">
                <a:buClrTx/>
                <a:defRPr/>
              </a:pPr>
              <a:r>
                <a:rPr lang="en-US" sz="1500" kern="1200">
                  <a:solidFill>
                    <a:srgbClr val="009900"/>
                  </a:solidFill>
                  <a:latin typeface="Arial" charset="0"/>
                  <a:ea typeface="ＭＳ Ｐゴシック" charset="-128"/>
                  <a:cs typeface="ＭＳ Ｐゴシック" charset="-128"/>
                </a:rPr>
                <a:t>Image 1</a:t>
              </a:r>
              <a:endParaRPr lang="ru-RU" sz="1500" kern="1200">
                <a:solidFill>
                  <a:srgbClr val="009900"/>
                </a:solidFill>
                <a:latin typeface="Arial" charset="0"/>
                <a:ea typeface="ＭＳ Ｐゴシック" charset="-128"/>
                <a:cs typeface="ＭＳ Ｐゴシック" charset="-128"/>
              </a:endParaRPr>
            </a:p>
          </p:txBody>
        </p:sp>
        <p:sp>
          <p:nvSpPr>
            <p:cNvPr id="117780" name="Freeform 63"/>
            <p:cNvSpPr>
              <a:spLocks/>
            </p:cNvSpPr>
            <p:nvPr/>
          </p:nvSpPr>
          <p:spPr bwMode="auto">
            <a:xfrm>
              <a:off x="528" y="3368"/>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grpSp>
      <p:grpSp>
        <p:nvGrpSpPr>
          <p:cNvPr id="4" name="Group 66"/>
          <p:cNvGrpSpPr>
            <a:grpSpLocks/>
          </p:cNvGrpSpPr>
          <p:nvPr/>
        </p:nvGrpSpPr>
        <p:grpSpPr bwMode="auto">
          <a:xfrm>
            <a:off x="5186363" y="2892909"/>
            <a:ext cx="2908697" cy="1522810"/>
            <a:chOff x="3396" y="3072"/>
            <a:chExt cx="2443" cy="1279"/>
          </a:xfrm>
        </p:grpSpPr>
        <p:sp>
          <p:nvSpPr>
            <p:cNvPr id="117769" name="Line 53"/>
            <p:cNvSpPr>
              <a:spLocks noChangeShapeType="1"/>
            </p:cNvSpPr>
            <p:nvPr/>
          </p:nvSpPr>
          <p:spPr bwMode="auto">
            <a:xfrm>
              <a:off x="3645" y="4080"/>
              <a:ext cx="1920" cy="0"/>
            </a:xfrm>
            <a:prstGeom prst="line">
              <a:avLst/>
            </a:prstGeom>
            <a:noFill/>
            <a:ln w="9525">
              <a:solidFill>
                <a:schemeClr val="tx1"/>
              </a:solidFill>
              <a:round/>
              <a:headEnd/>
              <a:tailEnd type="triangle" w="med" len="me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17770" name="Line 54"/>
            <p:cNvSpPr>
              <a:spLocks noChangeShapeType="1"/>
            </p:cNvSpPr>
            <p:nvPr/>
          </p:nvSpPr>
          <p:spPr bwMode="auto">
            <a:xfrm flipV="1">
              <a:off x="3645" y="3168"/>
              <a:ext cx="0" cy="912"/>
            </a:xfrm>
            <a:prstGeom prst="line">
              <a:avLst/>
            </a:prstGeom>
            <a:noFill/>
            <a:ln w="9525">
              <a:solidFill>
                <a:schemeClr val="tx1"/>
              </a:solidFill>
              <a:round/>
              <a:headEnd/>
              <a:tailEnd type="triangle" w="med" len="me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17771" name="Text Box 55"/>
            <p:cNvSpPr txBox="1">
              <a:spLocks noChangeArrowheads="1"/>
            </p:cNvSpPr>
            <p:nvPr/>
          </p:nvSpPr>
          <p:spPr bwMode="auto">
            <a:xfrm>
              <a:off x="3396" y="3072"/>
              <a:ext cx="256" cy="252"/>
            </a:xfrm>
            <a:prstGeom prst="rect">
              <a:avLst/>
            </a:prstGeom>
            <a:noFill/>
            <a:ln w="9525">
              <a:noFill/>
              <a:miter lim="800000"/>
              <a:headEnd/>
              <a:tailEnd/>
            </a:ln>
          </p:spPr>
          <p:txBody>
            <a:bodyPr>
              <a:prstTxWarp prst="textNoShape">
                <a:avLst/>
              </a:prstTxWarp>
              <a:spAutoFit/>
            </a:bodyPr>
            <a:lstStyle/>
            <a:p>
              <a:pPr defTabSz="342900">
                <a:buClrTx/>
                <a:defRPr/>
              </a:pPr>
              <a:r>
                <a:rPr lang="en-US" sz="1350" i="1" kern="1200">
                  <a:solidFill>
                    <a:srgbClr val="009900"/>
                  </a:solidFill>
                  <a:latin typeface="Arial" charset="0"/>
                  <a:ea typeface="ＭＳ Ｐゴシック" charset="-128"/>
                  <a:cs typeface="ＭＳ Ｐゴシック" charset="-128"/>
                </a:rPr>
                <a:t>f</a:t>
              </a:r>
              <a:endParaRPr lang="ru-RU" sz="1350" i="1" kern="1200">
                <a:solidFill>
                  <a:srgbClr val="009900"/>
                </a:solidFill>
                <a:latin typeface="Arial" charset="0"/>
                <a:ea typeface="ＭＳ Ｐゴシック" charset="-128"/>
                <a:cs typeface="ＭＳ Ｐゴシック" charset="-128"/>
              </a:endParaRPr>
            </a:p>
          </p:txBody>
        </p:sp>
        <p:sp>
          <p:nvSpPr>
            <p:cNvPr id="117772" name="Text Box 56"/>
            <p:cNvSpPr txBox="1">
              <a:spLocks noChangeArrowheads="1"/>
            </p:cNvSpPr>
            <p:nvPr/>
          </p:nvSpPr>
          <p:spPr bwMode="auto">
            <a:xfrm>
              <a:off x="4900" y="4080"/>
              <a:ext cx="939" cy="271"/>
            </a:xfrm>
            <a:prstGeom prst="rect">
              <a:avLst/>
            </a:prstGeom>
            <a:noFill/>
            <a:ln w="9525">
              <a:noFill/>
              <a:miter lim="800000"/>
              <a:headEnd/>
              <a:tailEnd/>
            </a:ln>
          </p:spPr>
          <p:txBody>
            <a:bodyPr wrap="none">
              <a:prstTxWarp prst="textNoShape">
                <a:avLst/>
              </a:prstTxWarp>
              <a:spAutoFit/>
            </a:bodyPr>
            <a:lstStyle/>
            <a:p>
              <a:pPr defTabSz="342900">
                <a:buClrTx/>
                <a:defRPr/>
              </a:pPr>
              <a:r>
                <a:rPr lang="en-US" sz="1500" kern="1200">
                  <a:solidFill>
                    <a:srgbClr val="009900"/>
                  </a:solidFill>
                  <a:latin typeface="Arial" charset="0"/>
                  <a:ea typeface="ＭＳ Ｐゴシック" charset="-128"/>
                  <a:cs typeface="ＭＳ Ｐゴシック" charset="-128"/>
                </a:rPr>
                <a:t>region size</a:t>
              </a:r>
              <a:endParaRPr lang="ru-RU" sz="1500" kern="1200">
                <a:solidFill>
                  <a:srgbClr val="009900"/>
                </a:solidFill>
                <a:latin typeface="Arial" charset="0"/>
                <a:ea typeface="ＭＳ Ｐゴシック" charset="-128"/>
                <a:cs typeface="ＭＳ Ｐゴシック" charset="-128"/>
              </a:endParaRPr>
            </a:p>
          </p:txBody>
        </p:sp>
        <p:sp>
          <p:nvSpPr>
            <p:cNvPr id="117773" name="Text Box 57"/>
            <p:cNvSpPr txBox="1">
              <a:spLocks noChangeArrowheads="1"/>
            </p:cNvSpPr>
            <p:nvPr/>
          </p:nvSpPr>
          <p:spPr bwMode="auto">
            <a:xfrm>
              <a:off x="4804" y="3103"/>
              <a:ext cx="739" cy="271"/>
            </a:xfrm>
            <a:prstGeom prst="rect">
              <a:avLst/>
            </a:prstGeom>
            <a:noFill/>
            <a:ln w="9525">
              <a:noFill/>
              <a:miter lim="800000"/>
              <a:headEnd/>
              <a:tailEnd/>
            </a:ln>
          </p:spPr>
          <p:txBody>
            <a:bodyPr wrap="none">
              <a:prstTxWarp prst="textNoShape">
                <a:avLst/>
              </a:prstTxWarp>
              <a:spAutoFit/>
            </a:bodyPr>
            <a:lstStyle/>
            <a:p>
              <a:pPr defTabSz="342900">
                <a:buClrTx/>
                <a:defRPr/>
              </a:pPr>
              <a:r>
                <a:rPr lang="en-US" sz="1500" kern="1200">
                  <a:solidFill>
                    <a:srgbClr val="009900"/>
                  </a:solidFill>
                  <a:latin typeface="Arial" charset="0"/>
                  <a:ea typeface="ＭＳ Ｐゴシック" charset="-128"/>
                  <a:cs typeface="ＭＳ Ｐゴシック" charset="-128"/>
                </a:rPr>
                <a:t>Image 2</a:t>
              </a:r>
              <a:endParaRPr lang="ru-RU" sz="1500" kern="1200">
                <a:solidFill>
                  <a:srgbClr val="009900"/>
                </a:solidFill>
                <a:latin typeface="Arial" charset="0"/>
                <a:ea typeface="ＭＳ Ｐゴシック" charset="-128"/>
                <a:cs typeface="ＭＳ Ｐゴシック" charset="-128"/>
              </a:endParaRPr>
            </a:p>
          </p:txBody>
        </p:sp>
        <p:sp>
          <p:nvSpPr>
            <p:cNvPr id="117774" name="Freeform 64"/>
            <p:cNvSpPr>
              <a:spLocks/>
            </p:cNvSpPr>
            <p:nvPr/>
          </p:nvSpPr>
          <p:spPr bwMode="auto">
            <a:xfrm>
              <a:off x="3744" y="3368"/>
              <a:ext cx="864" cy="568"/>
            </a:xfrm>
            <a:custGeom>
              <a:avLst/>
              <a:gdLst>
                <a:gd name="T0" fmla="*/ 0 w 1632"/>
                <a:gd name="T1" fmla="*/ 568 h 568"/>
                <a:gd name="T2" fmla="*/ 22 w 1632"/>
                <a:gd name="T3" fmla="*/ 40 h 568"/>
                <a:gd name="T4" fmla="*/ 72 w 1632"/>
                <a:gd name="T5" fmla="*/ 328 h 568"/>
                <a:gd name="T6" fmla="*/ 109 w 1632"/>
                <a:gd name="T7" fmla="*/ 472 h 568"/>
                <a:gd name="T8" fmla="*/ 128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grpSp>
      <p:sp>
        <p:nvSpPr>
          <p:cNvPr id="23" name="TextBox 22"/>
          <p:cNvSpPr txBox="1"/>
          <p:nvPr/>
        </p:nvSpPr>
        <p:spPr>
          <a:xfrm>
            <a:off x="1143000" y="4945324"/>
            <a:ext cx="1226618" cy="213585"/>
          </a:xfrm>
          <a:prstGeom prst="rect">
            <a:avLst/>
          </a:prstGeom>
          <a:noFill/>
        </p:spPr>
        <p:txBody>
          <a:bodyPr wrap="none" rtlCol="0">
            <a:spAutoFit/>
          </a:bodyPr>
          <a:lstStyle/>
          <a:p>
            <a:pPr defTabSz="685800">
              <a:buClrTx/>
              <a:defRPr/>
            </a:pPr>
            <a:r>
              <a:rPr lang="en-US" sz="788" dirty="0">
                <a:latin typeface="Calibri"/>
                <a:ea typeface="+mn-ea"/>
                <a:cs typeface="+mn-cs"/>
              </a:rPr>
              <a:t>Adapted from A. </a:t>
            </a:r>
            <a:r>
              <a:rPr lang="en-US" sz="788" dirty="0" err="1">
                <a:latin typeface="Calibri"/>
                <a:ea typeface="+mn-ea"/>
                <a:cs typeface="+mn-cs"/>
              </a:rPr>
              <a:t>Torralba</a:t>
            </a:r>
            <a:endParaRPr lang="en-US" sz="788" kern="1200" dirty="0">
              <a:solidFill>
                <a:prstClr val="black"/>
              </a:solidFill>
              <a:latin typeface="Calibri"/>
              <a:ea typeface="+mn-ea"/>
              <a:cs typeface="+mn-cs"/>
            </a:endParaRPr>
          </a:p>
        </p:txBody>
      </p:sp>
      <p:sp>
        <p:nvSpPr>
          <p:cNvPr id="30" name="Oval 23"/>
          <p:cNvSpPr>
            <a:spLocks noChangeArrowheads="1"/>
          </p:cNvSpPr>
          <p:nvPr/>
        </p:nvSpPr>
        <p:spPr bwMode="auto">
          <a:xfrm>
            <a:off x="2114550" y="3247715"/>
            <a:ext cx="114300" cy="114300"/>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31" name="Oval 24"/>
          <p:cNvSpPr>
            <a:spLocks noChangeArrowheads="1"/>
          </p:cNvSpPr>
          <p:nvPr/>
        </p:nvSpPr>
        <p:spPr bwMode="auto">
          <a:xfrm>
            <a:off x="5761435" y="3226284"/>
            <a:ext cx="114300" cy="114300"/>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grpSp>
        <p:nvGrpSpPr>
          <p:cNvPr id="32" name="Group 32"/>
          <p:cNvGrpSpPr>
            <a:grpSpLocks/>
          </p:cNvGrpSpPr>
          <p:nvPr/>
        </p:nvGrpSpPr>
        <p:grpSpPr bwMode="auto">
          <a:xfrm>
            <a:off x="2057400" y="3362015"/>
            <a:ext cx="335756" cy="985838"/>
            <a:chOff x="768" y="3456"/>
            <a:chExt cx="282" cy="828"/>
          </a:xfrm>
        </p:grpSpPr>
        <p:sp>
          <p:nvSpPr>
            <p:cNvPr id="33" name="Line 28"/>
            <p:cNvSpPr>
              <a:spLocks noChangeShapeType="1"/>
            </p:cNvSpPr>
            <p:nvPr/>
          </p:nvSpPr>
          <p:spPr bwMode="auto">
            <a:xfrm>
              <a:off x="864" y="3456"/>
              <a:ext cx="0" cy="624"/>
            </a:xfrm>
            <a:prstGeom prst="line">
              <a:avLst/>
            </a:prstGeom>
            <a:noFill/>
            <a:ln w="19050">
              <a:solidFill>
                <a:srgbClr val="FF0000"/>
              </a:solidFill>
              <a:prstDash val="dash"/>
              <a:round/>
              <a:headEnd/>
              <a:tailEn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34" name="Text Box 30"/>
            <p:cNvSpPr txBox="1">
              <a:spLocks noChangeArrowheads="1"/>
            </p:cNvSpPr>
            <p:nvPr/>
          </p:nvSpPr>
          <p:spPr bwMode="auto">
            <a:xfrm>
              <a:off x="768" y="4032"/>
              <a:ext cx="282" cy="252"/>
            </a:xfrm>
            <a:prstGeom prst="rect">
              <a:avLst/>
            </a:prstGeom>
            <a:noFill/>
            <a:ln w="9525">
              <a:noFill/>
              <a:miter lim="800000"/>
              <a:headEnd/>
              <a:tailEnd/>
            </a:ln>
          </p:spPr>
          <p:txBody>
            <a:bodyPr wrap="none">
              <a:prstTxWarp prst="textNoShape">
                <a:avLst/>
              </a:prstTxWarp>
              <a:spAutoFit/>
            </a:bodyPr>
            <a:lstStyle/>
            <a:p>
              <a:pPr defTabSz="342900">
                <a:buClrTx/>
                <a:defRPr/>
              </a:pPr>
              <a:r>
                <a:rPr lang="en-US" sz="1350" kern="1200">
                  <a:solidFill>
                    <a:srgbClr val="FF0000"/>
                  </a:solidFill>
                  <a:latin typeface="Arial" charset="0"/>
                  <a:ea typeface="ＭＳ Ｐゴシック" charset="-128"/>
                  <a:cs typeface="ＭＳ Ｐゴシック" charset="-128"/>
                </a:rPr>
                <a:t>s</a:t>
              </a:r>
              <a:r>
                <a:rPr lang="en-US" sz="1350" kern="1200" baseline="-25000">
                  <a:solidFill>
                    <a:srgbClr val="FF0000"/>
                  </a:solidFill>
                  <a:latin typeface="Arial" charset="0"/>
                  <a:ea typeface="ＭＳ Ｐゴシック" charset="-128"/>
                  <a:cs typeface="ＭＳ Ｐゴシック" charset="-128"/>
                </a:rPr>
                <a:t>1</a:t>
              </a:r>
              <a:endParaRPr lang="ru-RU" sz="1350" kern="1200" baseline="-25000">
                <a:solidFill>
                  <a:srgbClr val="FF0000"/>
                </a:solidFill>
                <a:latin typeface="Arial" charset="0"/>
                <a:ea typeface="ＭＳ Ｐゴシック" charset="-128"/>
                <a:cs typeface="ＭＳ Ｐゴシック" charset="-128"/>
              </a:endParaRPr>
            </a:p>
          </p:txBody>
        </p:sp>
      </p:grpSp>
      <p:grpSp>
        <p:nvGrpSpPr>
          <p:cNvPr id="35" name="Group 33"/>
          <p:cNvGrpSpPr>
            <a:grpSpLocks/>
          </p:cNvGrpSpPr>
          <p:nvPr/>
        </p:nvGrpSpPr>
        <p:grpSpPr bwMode="auto">
          <a:xfrm>
            <a:off x="5714996" y="3362015"/>
            <a:ext cx="335756" cy="985838"/>
            <a:chOff x="3840" y="3456"/>
            <a:chExt cx="282" cy="828"/>
          </a:xfrm>
        </p:grpSpPr>
        <p:sp>
          <p:nvSpPr>
            <p:cNvPr id="36" name="Line 29"/>
            <p:cNvSpPr>
              <a:spLocks noChangeShapeType="1"/>
            </p:cNvSpPr>
            <p:nvPr/>
          </p:nvSpPr>
          <p:spPr bwMode="auto">
            <a:xfrm>
              <a:off x="3936" y="3456"/>
              <a:ext cx="0" cy="624"/>
            </a:xfrm>
            <a:prstGeom prst="line">
              <a:avLst/>
            </a:prstGeom>
            <a:noFill/>
            <a:ln w="19050">
              <a:solidFill>
                <a:srgbClr val="FF0000"/>
              </a:solidFill>
              <a:prstDash val="dash"/>
              <a:round/>
              <a:headEnd/>
              <a:tailEn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37" name="Text Box 31"/>
            <p:cNvSpPr txBox="1">
              <a:spLocks noChangeArrowheads="1"/>
            </p:cNvSpPr>
            <p:nvPr/>
          </p:nvSpPr>
          <p:spPr bwMode="auto">
            <a:xfrm>
              <a:off x="3840" y="4032"/>
              <a:ext cx="282" cy="252"/>
            </a:xfrm>
            <a:prstGeom prst="rect">
              <a:avLst/>
            </a:prstGeom>
            <a:noFill/>
            <a:ln w="9525">
              <a:noFill/>
              <a:miter lim="800000"/>
              <a:headEnd/>
              <a:tailEnd/>
            </a:ln>
          </p:spPr>
          <p:txBody>
            <a:bodyPr wrap="none">
              <a:prstTxWarp prst="textNoShape">
                <a:avLst/>
              </a:prstTxWarp>
              <a:spAutoFit/>
            </a:bodyPr>
            <a:lstStyle/>
            <a:p>
              <a:pPr defTabSz="342900">
                <a:buClrTx/>
                <a:defRPr/>
              </a:pPr>
              <a:r>
                <a:rPr lang="en-US" sz="1350" kern="1200">
                  <a:solidFill>
                    <a:srgbClr val="FF0000"/>
                  </a:solidFill>
                  <a:latin typeface="Arial" charset="0"/>
                  <a:ea typeface="ＭＳ Ｐゴシック" charset="-128"/>
                  <a:cs typeface="ＭＳ Ｐゴシック" charset="-128"/>
                </a:rPr>
                <a:t>s</a:t>
              </a:r>
              <a:r>
                <a:rPr lang="en-US" sz="1350" kern="1200" baseline="-25000">
                  <a:solidFill>
                    <a:srgbClr val="FF0000"/>
                  </a:solidFill>
                  <a:latin typeface="Arial" charset="0"/>
                  <a:ea typeface="ＭＳ Ｐゴシック" charset="-128"/>
                  <a:cs typeface="ＭＳ Ｐゴシック" charset="-128"/>
                </a:rPr>
                <a:t>2</a:t>
              </a:r>
              <a:endParaRPr lang="ru-RU" sz="1350" kern="1200" baseline="-25000">
                <a:solidFill>
                  <a:srgbClr val="FF0000"/>
                </a:solidFill>
                <a:latin typeface="Arial" charset="0"/>
                <a:ea typeface="ＭＳ Ｐゴシック" charset="-128"/>
                <a:cs typeface="ＭＳ Ｐゴシック" charset="-128"/>
              </a:endParaRPr>
            </a:p>
          </p:txBody>
        </p:sp>
      </p:grpSp>
      <p:sp>
        <p:nvSpPr>
          <p:cNvPr id="6" name="Slide Number Placeholder 5">
            <a:extLst>
              <a:ext uri="{FF2B5EF4-FFF2-40B4-BE49-F238E27FC236}">
                <a16:creationId xmlns:a16="http://schemas.microsoft.com/office/drawing/2014/main" id="{B9DB6DEB-683A-7E24-9D81-7F585DF2C621}"/>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44</a:t>
            </a:fld>
            <a:endParaRPr lang="en-US" dirty="0"/>
          </a:p>
        </p:txBody>
      </p:sp>
    </p:spTree>
    <p:extLst>
      <p:ext uri="{BB962C8B-B14F-4D97-AF65-F5344CB8AC3E}">
        <p14:creationId xmlns:p14="http://schemas.microsoft.com/office/powerpoint/2010/main" val="11852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499"/>
                                          </p:stCondLst>
                                        </p:cTn>
                                        <p:tgtEl>
                                          <p:spTgt spid="3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499"/>
                                          </p:stCondLst>
                                        </p:cTn>
                                        <p:tgtEl>
                                          <p:spTgt spid="31"/>
                                        </p:tgtEl>
                                        <p:attrNameLst>
                                          <p:attrName>style.visibility</p:attrName>
                                        </p:attrNameLst>
                                      </p:cBhvr>
                                      <p:to>
                                        <p:strVal val="visible"/>
                                      </p:to>
                                    </p:se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dirty="0"/>
              <a:t>Scale invariant detection</a:t>
            </a:r>
            <a:endParaRPr lang="ru-RU" dirty="0"/>
          </a:p>
        </p:txBody>
      </p:sp>
      <p:sp>
        <p:nvSpPr>
          <p:cNvPr id="121859" name="Rectangle 3"/>
          <p:cNvSpPr>
            <a:spLocks noGrp="1" noChangeArrowheads="1"/>
          </p:cNvSpPr>
          <p:nvPr>
            <p:ph idx="1"/>
          </p:nvPr>
        </p:nvSpPr>
        <p:spPr/>
        <p:txBody>
          <a:bodyPr/>
          <a:lstStyle/>
          <a:p>
            <a:pPr eaLnBrk="1" hangingPunct="1"/>
            <a:r>
              <a:rPr lang="en-US" sz="2100" dirty="0"/>
              <a:t>A “good” function for scale detection:</a:t>
            </a:r>
            <a:br>
              <a:rPr lang="en-US" sz="2100" dirty="0"/>
            </a:br>
            <a:r>
              <a:rPr lang="en-US" sz="2100" dirty="0"/>
              <a:t>    has one stable sharp peak</a:t>
            </a:r>
          </a:p>
          <a:p>
            <a:pPr eaLnBrk="1" hangingPunct="1"/>
            <a:endParaRPr lang="en-US" sz="2100" dirty="0"/>
          </a:p>
          <a:p>
            <a:pPr eaLnBrk="1" hangingPunct="1"/>
            <a:endParaRPr lang="en-US" sz="2100" dirty="0"/>
          </a:p>
          <a:p>
            <a:pPr eaLnBrk="1" hangingPunct="1"/>
            <a:endParaRPr lang="en-US" sz="2100" dirty="0"/>
          </a:p>
          <a:p>
            <a:pPr marL="0" indent="0">
              <a:buNone/>
            </a:pPr>
            <a:endParaRPr lang="en-US" sz="2100" dirty="0"/>
          </a:p>
        </p:txBody>
      </p:sp>
      <p:grpSp>
        <p:nvGrpSpPr>
          <p:cNvPr id="2" name="Group 69"/>
          <p:cNvGrpSpPr>
            <a:grpSpLocks/>
          </p:cNvGrpSpPr>
          <p:nvPr/>
        </p:nvGrpSpPr>
        <p:grpSpPr bwMode="auto">
          <a:xfrm>
            <a:off x="1516857" y="2569742"/>
            <a:ext cx="2013326" cy="959684"/>
            <a:chOff x="3024" y="1584"/>
            <a:chExt cx="2166" cy="1073"/>
          </a:xfrm>
        </p:grpSpPr>
        <p:grpSp>
          <p:nvGrpSpPr>
            <p:cNvPr id="3" name="Group 64"/>
            <p:cNvGrpSpPr>
              <a:grpSpLocks/>
            </p:cNvGrpSpPr>
            <p:nvPr/>
          </p:nvGrpSpPr>
          <p:grpSpPr bwMode="auto">
            <a:xfrm>
              <a:off x="3024" y="1584"/>
              <a:ext cx="2166" cy="1073"/>
              <a:chOff x="2496" y="1536"/>
              <a:chExt cx="2166" cy="1073"/>
            </a:xfrm>
          </p:grpSpPr>
          <p:sp>
            <p:nvSpPr>
              <p:cNvPr id="121884" name="Line 45"/>
              <p:cNvSpPr>
                <a:spLocks noChangeShapeType="1"/>
              </p:cNvSpPr>
              <p:nvPr/>
            </p:nvSpPr>
            <p:spPr bwMode="auto">
              <a:xfrm>
                <a:off x="2697" y="2253"/>
                <a:ext cx="1552" cy="0"/>
              </a:xfrm>
              <a:prstGeom prst="line">
                <a:avLst/>
              </a:prstGeom>
              <a:noFill/>
              <a:ln w="9525">
                <a:solidFill>
                  <a:schemeClr val="tx1"/>
                </a:solidFill>
                <a:round/>
                <a:headEnd/>
                <a:tailEnd type="triangle" w="med" len="me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85" name="Line 46"/>
              <p:cNvSpPr>
                <a:spLocks noChangeShapeType="1"/>
              </p:cNvSpPr>
              <p:nvPr/>
            </p:nvSpPr>
            <p:spPr bwMode="auto">
              <a:xfrm flipV="1">
                <a:off x="2697" y="1604"/>
                <a:ext cx="0" cy="649"/>
              </a:xfrm>
              <a:prstGeom prst="line">
                <a:avLst/>
              </a:prstGeom>
              <a:noFill/>
              <a:ln w="9525">
                <a:solidFill>
                  <a:schemeClr val="tx1"/>
                </a:solidFill>
                <a:round/>
                <a:headEnd/>
                <a:tailEnd type="triangle" w="med" len="me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86" name="Text Box 47"/>
              <p:cNvSpPr txBox="1">
                <a:spLocks noChangeArrowheads="1"/>
              </p:cNvSpPr>
              <p:nvPr/>
            </p:nvSpPr>
            <p:spPr bwMode="auto">
              <a:xfrm>
                <a:off x="2496" y="1536"/>
                <a:ext cx="208" cy="336"/>
              </a:xfrm>
              <a:prstGeom prst="rect">
                <a:avLst/>
              </a:prstGeom>
              <a:noFill/>
              <a:ln w="9525">
                <a:noFill/>
                <a:miter lim="800000"/>
                <a:headEnd/>
                <a:tailEnd/>
              </a:ln>
            </p:spPr>
            <p:txBody>
              <a:bodyPr>
                <a:prstTxWarp prst="textNoShape">
                  <a:avLst/>
                </a:prstTxWarp>
                <a:spAutoFit/>
              </a:bodyPr>
              <a:lstStyle/>
              <a:p>
                <a:pPr defTabSz="342900">
                  <a:buClrTx/>
                  <a:defRPr/>
                </a:pPr>
                <a:r>
                  <a:rPr lang="en-US" sz="1350" i="1" kern="1200">
                    <a:solidFill>
                      <a:srgbClr val="009900"/>
                    </a:solidFill>
                    <a:latin typeface="Arial" charset="0"/>
                    <a:ea typeface="ＭＳ Ｐゴシック" charset="-128"/>
                    <a:cs typeface="ＭＳ Ｐゴシック" charset="-128"/>
                  </a:rPr>
                  <a:t>f</a:t>
                </a:r>
                <a:endParaRPr lang="ru-RU" sz="1350" i="1" kern="1200">
                  <a:solidFill>
                    <a:srgbClr val="009900"/>
                  </a:solidFill>
                  <a:latin typeface="Arial" charset="0"/>
                  <a:ea typeface="ＭＳ Ｐゴシック" charset="-128"/>
                  <a:cs typeface="ＭＳ Ｐゴシック" charset="-128"/>
                </a:endParaRPr>
              </a:p>
            </p:txBody>
          </p:sp>
          <p:sp>
            <p:nvSpPr>
              <p:cNvPr id="121887" name="Text Box 48"/>
              <p:cNvSpPr txBox="1">
                <a:spLocks noChangeArrowheads="1"/>
              </p:cNvSpPr>
              <p:nvPr/>
            </p:nvSpPr>
            <p:spPr bwMode="auto">
              <a:xfrm>
                <a:off x="3563" y="2273"/>
                <a:ext cx="1099" cy="336"/>
              </a:xfrm>
              <a:prstGeom prst="rect">
                <a:avLst/>
              </a:prstGeom>
              <a:noFill/>
              <a:ln w="9525">
                <a:noFill/>
                <a:miter lim="800000"/>
                <a:headEnd/>
                <a:tailEnd/>
              </a:ln>
            </p:spPr>
            <p:txBody>
              <a:bodyPr wrap="none">
                <a:prstTxWarp prst="textNoShape">
                  <a:avLst/>
                </a:prstTxWarp>
                <a:spAutoFit/>
              </a:bodyPr>
              <a:lstStyle/>
              <a:p>
                <a:pPr defTabSz="342900">
                  <a:buClrTx/>
                  <a:defRPr/>
                </a:pPr>
                <a:r>
                  <a:rPr lang="en-US" sz="1350" kern="1200">
                    <a:solidFill>
                      <a:srgbClr val="009900"/>
                    </a:solidFill>
                    <a:latin typeface="Arial" charset="0"/>
                    <a:ea typeface="ＭＳ Ｐゴシック" charset="-128"/>
                    <a:cs typeface="ＭＳ Ｐゴシック" charset="-128"/>
                  </a:rPr>
                  <a:t>region size</a:t>
                </a:r>
                <a:endParaRPr lang="ru-RU" sz="1350" kern="1200">
                  <a:solidFill>
                    <a:srgbClr val="009900"/>
                  </a:solidFill>
                  <a:latin typeface="Arial" charset="0"/>
                  <a:ea typeface="ＭＳ Ｐゴシック" charset="-128"/>
                  <a:cs typeface="ＭＳ Ｐゴシック" charset="-128"/>
                </a:endParaRPr>
              </a:p>
            </p:txBody>
          </p:sp>
          <p:sp>
            <p:nvSpPr>
              <p:cNvPr id="121888" name="Oval 50"/>
              <p:cNvSpPr>
                <a:spLocks noChangeArrowheads="1"/>
              </p:cNvSpPr>
              <p:nvPr/>
            </p:nvSpPr>
            <p:spPr bwMode="auto">
              <a:xfrm>
                <a:off x="3216" y="1665"/>
                <a:ext cx="960" cy="75"/>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89" name="Freeform 59"/>
              <p:cNvSpPr>
                <a:spLocks/>
              </p:cNvSpPr>
              <p:nvPr/>
            </p:nvSpPr>
            <p:spPr bwMode="auto">
              <a:xfrm>
                <a:off x="2832" y="1672"/>
                <a:ext cx="1632" cy="440"/>
              </a:xfrm>
              <a:custGeom>
                <a:avLst/>
                <a:gdLst>
                  <a:gd name="T0" fmla="*/ 0 w 1632"/>
                  <a:gd name="T1" fmla="*/ 440 h 440"/>
                  <a:gd name="T2" fmla="*/ 240 w 1632"/>
                  <a:gd name="T3" fmla="*/ 104 h 440"/>
                  <a:gd name="T4" fmla="*/ 912 w 1632"/>
                  <a:gd name="T5" fmla="*/ 8 h 440"/>
                  <a:gd name="T6" fmla="*/ 1392 w 1632"/>
                  <a:gd name="T7" fmla="*/ 56 h 440"/>
                  <a:gd name="T8" fmla="*/ 1632 w 1632"/>
                  <a:gd name="T9" fmla="*/ 152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440"/>
                    </a:moveTo>
                    <a:cubicBezTo>
                      <a:pt x="44" y="308"/>
                      <a:pt x="88" y="176"/>
                      <a:pt x="240" y="104"/>
                    </a:cubicBezTo>
                    <a:cubicBezTo>
                      <a:pt x="392" y="32"/>
                      <a:pt x="720" y="16"/>
                      <a:pt x="912" y="8"/>
                    </a:cubicBezTo>
                    <a:cubicBezTo>
                      <a:pt x="1104" y="0"/>
                      <a:pt x="1272" y="32"/>
                      <a:pt x="1392" y="56"/>
                    </a:cubicBezTo>
                    <a:cubicBezTo>
                      <a:pt x="1512" y="80"/>
                      <a:pt x="1572" y="116"/>
                      <a:pt x="1632" y="152"/>
                    </a:cubicBezTo>
                  </a:path>
                </a:pathLst>
              </a:custGeom>
              <a:noFill/>
              <a:ln w="9525">
                <a:solidFill>
                  <a:schemeClr val="tx1"/>
                </a:solidFill>
                <a:round/>
                <a:headEnd/>
                <a:tailEn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grpSp>
        <p:sp>
          <p:nvSpPr>
            <p:cNvPr id="121883" name="Text Box 65"/>
            <p:cNvSpPr txBox="1">
              <a:spLocks noChangeArrowheads="1"/>
            </p:cNvSpPr>
            <p:nvPr/>
          </p:nvSpPr>
          <p:spPr bwMode="auto">
            <a:xfrm>
              <a:off x="3788" y="1921"/>
              <a:ext cx="924" cy="361"/>
            </a:xfrm>
            <a:prstGeom prst="rect">
              <a:avLst/>
            </a:prstGeom>
            <a:noFill/>
            <a:ln w="9525">
              <a:noFill/>
              <a:miter lim="800000"/>
              <a:headEnd/>
              <a:tailEnd/>
            </a:ln>
          </p:spPr>
          <p:txBody>
            <a:bodyPr wrap="square">
              <a:prstTxWarp prst="textNoShape">
                <a:avLst/>
              </a:prstTxWarp>
              <a:spAutoFit/>
            </a:bodyPr>
            <a:lstStyle/>
            <a:p>
              <a:pPr defTabSz="342900">
                <a:buClrTx/>
                <a:defRPr/>
              </a:pPr>
              <a:r>
                <a:rPr lang="en-US" sz="1500" i="1" kern="1200" dirty="0">
                  <a:solidFill>
                    <a:srgbClr val="3333CC"/>
                  </a:solidFill>
                  <a:latin typeface="Arial" charset="0"/>
                  <a:ea typeface="ＭＳ Ｐゴシック" charset="-128"/>
                  <a:cs typeface="ＭＳ Ｐゴシック" charset="-128"/>
                </a:rPr>
                <a:t>Bad</a:t>
              </a:r>
              <a:endParaRPr lang="ru-RU" sz="1500" i="1" kern="1200" dirty="0">
                <a:solidFill>
                  <a:srgbClr val="3333CC"/>
                </a:solidFill>
                <a:latin typeface="Arial" charset="0"/>
                <a:ea typeface="ＭＳ Ｐゴシック" charset="-128"/>
                <a:cs typeface="ＭＳ Ｐゴシック" charset="-128"/>
              </a:endParaRPr>
            </a:p>
          </p:txBody>
        </p:sp>
      </p:grpSp>
      <p:grpSp>
        <p:nvGrpSpPr>
          <p:cNvPr id="4" name="Group 70"/>
          <p:cNvGrpSpPr>
            <a:grpSpLocks/>
          </p:cNvGrpSpPr>
          <p:nvPr/>
        </p:nvGrpSpPr>
        <p:grpSpPr bwMode="auto">
          <a:xfrm>
            <a:off x="3574259" y="2512592"/>
            <a:ext cx="2161814" cy="1044528"/>
            <a:chOff x="3024" y="2640"/>
            <a:chExt cx="2108" cy="1030"/>
          </a:xfrm>
        </p:grpSpPr>
        <p:grpSp>
          <p:nvGrpSpPr>
            <p:cNvPr id="5" name="Group 63"/>
            <p:cNvGrpSpPr>
              <a:grpSpLocks/>
            </p:cNvGrpSpPr>
            <p:nvPr/>
          </p:nvGrpSpPr>
          <p:grpSpPr bwMode="auto">
            <a:xfrm>
              <a:off x="3024" y="2640"/>
              <a:ext cx="2108" cy="1030"/>
              <a:chOff x="2736" y="2544"/>
              <a:chExt cx="2108" cy="1030"/>
            </a:xfrm>
          </p:grpSpPr>
          <p:sp>
            <p:nvSpPr>
              <p:cNvPr id="121874" name="Line 53"/>
              <p:cNvSpPr>
                <a:spLocks noChangeShapeType="1"/>
              </p:cNvSpPr>
              <p:nvPr/>
            </p:nvSpPr>
            <p:spPr bwMode="auto">
              <a:xfrm>
                <a:off x="2937" y="3261"/>
                <a:ext cx="1552" cy="0"/>
              </a:xfrm>
              <a:prstGeom prst="line">
                <a:avLst/>
              </a:prstGeom>
              <a:noFill/>
              <a:ln w="9525">
                <a:solidFill>
                  <a:schemeClr val="tx1"/>
                </a:solidFill>
                <a:round/>
                <a:headEnd/>
                <a:tailEnd type="triangle" w="med" len="me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75" name="Line 54"/>
              <p:cNvSpPr>
                <a:spLocks noChangeShapeType="1"/>
              </p:cNvSpPr>
              <p:nvPr/>
            </p:nvSpPr>
            <p:spPr bwMode="auto">
              <a:xfrm flipV="1">
                <a:off x="2937" y="2612"/>
                <a:ext cx="0" cy="649"/>
              </a:xfrm>
              <a:prstGeom prst="line">
                <a:avLst/>
              </a:prstGeom>
              <a:noFill/>
              <a:ln w="9525">
                <a:solidFill>
                  <a:schemeClr val="tx1"/>
                </a:solidFill>
                <a:round/>
                <a:headEnd/>
                <a:tailEnd type="triangle" w="med" len="me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76" name="Text Box 55"/>
              <p:cNvSpPr txBox="1">
                <a:spLocks noChangeArrowheads="1"/>
              </p:cNvSpPr>
              <p:nvPr/>
            </p:nvSpPr>
            <p:spPr bwMode="auto">
              <a:xfrm>
                <a:off x="2736" y="2544"/>
                <a:ext cx="207" cy="296"/>
              </a:xfrm>
              <a:prstGeom prst="rect">
                <a:avLst/>
              </a:prstGeom>
              <a:noFill/>
              <a:ln w="9525">
                <a:noFill/>
                <a:miter lim="800000"/>
                <a:headEnd/>
                <a:tailEnd/>
              </a:ln>
            </p:spPr>
            <p:txBody>
              <a:bodyPr>
                <a:prstTxWarp prst="textNoShape">
                  <a:avLst/>
                </a:prstTxWarp>
                <a:spAutoFit/>
              </a:bodyPr>
              <a:lstStyle/>
              <a:p>
                <a:pPr defTabSz="342900">
                  <a:buClrTx/>
                  <a:defRPr/>
                </a:pPr>
                <a:r>
                  <a:rPr lang="en-US" sz="1350" i="1" kern="1200">
                    <a:solidFill>
                      <a:srgbClr val="009900"/>
                    </a:solidFill>
                    <a:latin typeface="Arial" charset="0"/>
                    <a:ea typeface="ＭＳ Ｐゴシック" charset="-128"/>
                    <a:cs typeface="ＭＳ Ｐゴシック" charset="-128"/>
                  </a:rPr>
                  <a:t>f</a:t>
                </a:r>
                <a:endParaRPr lang="ru-RU" sz="1350" i="1" kern="1200">
                  <a:solidFill>
                    <a:srgbClr val="009900"/>
                  </a:solidFill>
                  <a:latin typeface="Arial" charset="0"/>
                  <a:ea typeface="ＭＳ Ｐゴシック" charset="-128"/>
                  <a:cs typeface="ＭＳ Ｐゴシック" charset="-128"/>
                </a:endParaRPr>
              </a:p>
            </p:txBody>
          </p:sp>
          <p:sp>
            <p:nvSpPr>
              <p:cNvPr id="121877" name="Text Box 56"/>
              <p:cNvSpPr txBox="1">
                <a:spLocks noChangeArrowheads="1"/>
              </p:cNvSpPr>
              <p:nvPr/>
            </p:nvSpPr>
            <p:spPr bwMode="auto">
              <a:xfrm>
                <a:off x="3848" y="3278"/>
                <a:ext cx="996" cy="296"/>
              </a:xfrm>
              <a:prstGeom prst="rect">
                <a:avLst/>
              </a:prstGeom>
              <a:noFill/>
              <a:ln w="9525">
                <a:noFill/>
                <a:miter lim="800000"/>
                <a:headEnd/>
                <a:tailEnd/>
              </a:ln>
            </p:spPr>
            <p:txBody>
              <a:bodyPr wrap="none">
                <a:prstTxWarp prst="textNoShape">
                  <a:avLst/>
                </a:prstTxWarp>
                <a:spAutoFit/>
              </a:bodyPr>
              <a:lstStyle/>
              <a:p>
                <a:pPr defTabSz="342900">
                  <a:buClrTx/>
                  <a:defRPr/>
                </a:pPr>
                <a:r>
                  <a:rPr lang="en-US" sz="1350" kern="1200">
                    <a:solidFill>
                      <a:srgbClr val="009900"/>
                    </a:solidFill>
                    <a:latin typeface="Arial" charset="0"/>
                    <a:ea typeface="ＭＳ Ｐゴシック" charset="-128"/>
                    <a:cs typeface="ＭＳ Ｐゴシック" charset="-128"/>
                  </a:rPr>
                  <a:t>region size</a:t>
                </a:r>
                <a:endParaRPr lang="ru-RU" sz="1350" kern="1200">
                  <a:solidFill>
                    <a:srgbClr val="009900"/>
                  </a:solidFill>
                  <a:latin typeface="Arial" charset="0"/>
                  <a:ea typeface="ＭＳ Ｐゴシック" charset="-128"/>
                  <a:cs typeface="ＭＳ Ｐゴシック" charset="-128"/>
                </a:endParaRPr>
              </a:p>
            </p:txBody>
          </p:sp>
          <p:sp>
            <p:nvSpPr>
              <p:cNvPr id="121878" name="Oval 58"/>
              <p:cNvSpPr>
                <a:spLocks noChangeArrowheads="1"/>
              </p:cNvSpPr>
              <p:nvPr/>
            </p:nvSpPr>
            <p:spPr bwMode="auto">
              <a:xfrm>
                <a:off x="3216" y="2736"/>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79" name="Freeform 60"/>
              <p:cNvSpPr>
                <a:spLocks/>
              </p:cNvSpPr>
              <p:nvPr/>
            </p:nvSpPr>
            <p:spPr bwMode="auto">
              <a:xfrm>
                <a:off x="3120" y="2688"/>
                <a:ext cx="1344" cy="384"/>
              </a:xfrm>
              <a:custGeom>
                <a:avLst/>
                <a:gdLst>
                  <a:gd name="T0" fmla="*/ 0 w 1344"/>
                  <a:gd name="T1" fmla="*/ 384 h 384"/>
                  <a:gd name="T2" fmla="*/ 144 w 1344"/>
                  <a:gd name="T3" fmla="*/ 96 h 384"/>
                  <a:gd name="T4" fmla="*/ 576 w 1344"/>
                  <a:gd name="T5" fmla="*/ 288 h 384"/>
                  <a:gd name="T6" fmla="*/ 912 w 1344"/>
                  <a:gd name="T7" fmla="*/ 144 h 384"/>
                  <a:gd name="T8" fmla="*/ 1056 w 1344"/>
                  <a:gd name="T9" fmla="*/ 288 h 384"/>
                  <a:gd name="T10" fmla="*/ 1152 w 1344"/>
                  <a:gd name="T11" fmla="*/ 0 h 384"/>
                  <a:gd name="T12" fmla="*/ 1344 w 1344"/>
                  <a:gd name="T13" fmla="*/ 288 h 384"/>
                  <a:gd name="T14" fmla="*/ 0 60000 65536"/>
                  <a:gd name="T15" fmla="*/ 0 60000 65536"/>
                  <a:gd name="T16" fmla="*/ 0 60000 65536"/>
                  <a:gd name="T17" fmla="*/ 0 60000 65536"/>
                  <a:gd name="T18" fmla="*/ 0 60000 65536"/>
                  <a:gd name="T19" fmla="*/ 0 60000 65536"/>
                  <a:gd name="T20" fmla="*/ 0 60000 65536"/>
                  <a:gd name="T21" fmla="*/ 0 w 1344"/>
                  <a:gd name="T22" fmla="*/ 0 h 384"/>
                  <a:gd name="T23" fmla="*/ 1344 w 1344"/>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4" h="384">
                    <a:moveTo>
                      <a:pt x="0" y="384"/>
                    </a:moveTo>
                    <a:cubicBezTo>
                      <a:pt x="24" y="248"/>
                      <a:pt x="48" y="112"/>
                      <a:pt x="144" y="96"/>
                    </a:cubicBezTo>
                    <a:cubicBezTo>
                      <a:pt x="240" y="80"/>
                      <a:pt x="448" y="280"/>
                      <a:pt x="576" y="288"/>
                    </a:cubicBezTo>
                    <a:cubicBezTo>
                      <a:pt x="704" y="296"/>
                      <a:pt x="832" y="144"/>
                      <a:pt x="912" y="144"/>
                    </a:cubicBezTo>
                    <a:cubicBezTo>
                      <a:pt x="992" y="144"/>
                      <a:pt x="1016" y="312"/>
                      <a:pt x="1056" y="288"/>
                    </a:cubicBezTo>
                    <a:cubicBezTo>
                      <a:pt x="1096" y="264"/>
                      <a:pt x="1104" y="0"/>
                      <a:pt x="1152" y="0"/>
                    </a:cubicBezTo>
                    <a:cubicBezTo>
                      <a:pt x="1200" y="0"/>
                      <a:pt x="1272" y="144"/>
                      <a:pt x="1344" y="288"/>
                    </a:cubicBezTo>
                  </a:path>
                </a:pathLst>
              </a:custGeom>
              <a:noFill/>
              <a:ln w="9525">
                <a:solidFill>
                  <a:schemeClr val="tx1"/>
                </a:solidFill>
                <a:round/>
                <a:headEnd/>
                <a:tailEn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80" name="Oval 61"/>
              <p:cNvSpPr>
                <a:spLocks noChangeArrowheads="1"/>
              </p:cNvSpPr>
              <p:nvPr/>
            </p:nvSpPr>
            <p:spPr bwMode="auto">
              <a:xfrm>
                <a:off x="4011" y="2798"/>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81" name="Oval 62"/>
              <p:cNvSpPr>
                <a:spLocks noChangeArrowheads="1"/>
              </p:cNvSpPr>
              <p:nvPr/>
            </p:nvSpPr>
            <p:spPr bwMode="auto">
              <a:xfrm>
                <a:off x="4240" y="2661"/>
                <a:ext cx="77" cy="68"/>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grpSp>
        <p:sp>
          <p:nvSpPr>
            <p:cNvPr id="121873" name="Text Box 67"/>
            <p:cNvSpPr txBox="1">
              <a:spLocks noChangeArrowheads="1"/>
            </p:cNvSpPr>
            <p:nvPr/>
          </p:nvSpPr>
          <p:spPr bwMode="auto">
            <a:xfrm>
              <a:off x="3787" y="3024"/>
              <a:ext cx="553" cy="319"/>
            </a:xfrm>
            <a:prstGeom prst="rect">
              <a:avLst/>
            </a:prstGeom>
            <a:noFill/>
            <a:ln w="9525">
              <a:noFill/>
              <a:miter lim="800000"/>
              <a:headEnd/>
              <a:tailEnd/>
            </a:ln>
          </p:spPr>
          <p:txBody>
            <a:bodyPr wrap="square">
              <a:prstTxWarp prst="textNoShape">
                <a:avLst/>
              </a:prstTxWarp>
              <a:spAutoFit/>
            </a:bodyPr>
            <a:lstStyle/>
            <a:p>
              <a:pPr defTabSz="342900">
                <a:buClrTx/>
                <a:defRPr/>
              </a:pPr>
              <a:r>
                <a:rPr lang="en-US" sz="1500" i="1" kern="1200" dirty="0">
                  <a:solidFill>
                    <a:srgbClr val="3333CC"/>
                  </a:solidFill>
                  <a:latin typeface="Arial" charset="0"/>
                  <a:ea typeface="ＭＳ Ｐゴシック" charset="-128"/>
                  <a:cs typeface="ＭＳ Ｐゴシック" charset="-128"/>
                </a:rPr>
                <a:t>Bad</a:t>
              </a:r>
              <a:endParaRPr lang="ru-RU" sz="1500" i="1" kern="1200" dirty="0">
                <a:solidFill>
                  <a:srgbClr val="3333CC"/>
                </a:solidFill>
                <a:latin typeface="Arial" charset="0"/>
                <a:ea typeface="ＭＳ Ｐゴシック" charset="-128"/>
                <a:cs typeface="ＭＳ Ｐゴシック" charset="-128"/>
              </a:endParaRPr>
            </a:p>
          </p:txBody>
        </p:sp>
      </p:grpSp>
      <p:grpSp>
        <p:nvGrpSpPr>
          <p:cNvPr id="6" name="Group 71"/>
          <p:cNvGrpSpPr>
            <a:grpSpLocks/>
          </p:cNvGrpSpPr>
          <p:nvPr/>
        </p:nvGrpSpPr>
        <p:grpSpPr bwMode="auto">
          <a:xfrm>
            <a:off x="5688807" y="2512591"/>
            <a:ext cx="2161814" cy="1002323"/>
            <a:chOff x="192" y="1632"/>
            <a:chExt cx="2108" cy="1050"/>
          </a:xfrm>
        </p:grpSpPr>
        <p:grpSp>
          <p:nvGrpSpPr>
            <p:cNvPr id="7" name="Group 43"/>
            <p:cNvGrpSpPr>
              <a:grpSpLocks/>
            </p:cNvGrpSpPr>
            <p:nvPr/>
          </p:nvGrpSpPr>
          <p:grpSpPr bwMode="auto">
            <a:xfrm>
              <a:off x="192" y="1632"/>
              <a:ext cx="2108" cy="1050"/>
              <a:chOff x="480" y="1553"/>
              <a:chExt cx="2608" cy="1476"/>
            </a:xfrm>
          </p:grpSpPr>
          <p:sp>
            <p:nvSpPr>
              <p:cNvPr id="121866" name="Line 33"/>
              <p:cNvSpPr>
                <a:spLocks noChangeShapeType="1"/>
              </p:cNvSpPr>
              <p:nvPr/>
            </p:nvSpPr>
            <p:spPr bwMode="auto">
              <a:xfrm>
                <a:off x="729" y="2561"/>
                <a:ext cx="1920" cy="0"/>
              </a:xfrm>
              <a:prstGeom prst="line">
                <a:avLst/>
              </a:prstGeom>
              <a:noFill/>
              <a:ln w="9525">
                <a:solidFill>
                  <a:schemeClr val="tx1"/>
                </a:solidFill>
                <a:round/>
                <a:headEnd/>
                <a:tailEnd type="triangle" w="med" len="me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67" name="Line 34"/>
              <p:cNvSpPr>
                <a:spLocks noChangeShapeType="1"/>
              </p:cNvSpPr>
              <p:nvPr/>
            </p:nvSpPr>
            <p:spPr bwMode="auto">
              <a:xfrm flipV="1">
                <a:off x="729" y="1649"/>
                <a:ext cx="0" cy="912"/>
              </a:xfrm>
              <a:prstGeom prst="line">
                <a:avLst/>
              </a:prstGeom>
              <a:noFill/>
              <a:ln w="9525">
                <a:solidFill>
                  <a:schemeClr val="tx1"/>
                </a:solidFill>
                <a:round/>
                <a:headEnd/>
                <a:tailEnd type="triangle" w="med" len="me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68" name="Text Box 35"/>
              <p:cNvSpPr txBox="1">
                <a:spLocks noChangeArrowheads="1"/>
              </p:cNvSpPr>
              <p:nvPr/>
            </p:nvSpPr>
            <p:spPr bwMode="auto">
              <a:xfrm>
                <a:off x="480" y="1553"/>
                <a:ext cx="256" cy="442"/>
              </a:xfrm>
              <a:prstGeom prst="rect">
                <a:avLst/>
              </a:prstGeom>
              <a:noFill/>
              <a:ln w="9525">
                <a:noFill/>
                <a:miter lim="800000"/>
                <a:headEnd/>
                <a:tailEnd/>
              </a:ln>
            </p:spPr>
            <p:txBody>
              <a:bodyPr>
                <a:prstTxWarp prst="textNoShape">
                  <a:avLst/>
                </a:prstTxWarp>
                <a:spAutoFit/>
              </a:bodyPr>
              <a:lstStyle/>
              <a:p>
                <a:pPr defTabSz="342900">
                  <a:buClrTx/>
                  <a:defRPr/>
                </a:pPr>
                <a:r>
                  <a:rPr lang="en-US" sz="1350" i="1" kern="1200">
                    <a:solidFill>
                      <a:srgbClr val="009900"/>
                    </a:solidFill>
                    <a:latin typeface="Arial" charset="0"/>
                    <a:ea typeface="ＭＳ Ｐゴシック" charset="-128"/>
                    <a:cs typeface="ＭＳ Ｐゴシック" charset="-128"/>
                  </a:rPr>
                  <a:t>f</a:t>
                </a:r>
                <a:endParaRPr lang="ru-RU" sz="1350" i="1" kern="1200">
                  <a:solidFill>
                    <a:srgbClr val="009900"/>
                  </a:solidFill>
                  <a:latin typeface="Arial" charset="0"/>
                  <a:ea typeface="ＭＳ Ｐゴシック" charset="-128"/>
                  <a:cs typeface="ＭＳ Ｐゴシック" charset="-128"/>
                </a:endParaRPr>
              </a:p>
            </p:txBody>
          </p:sp>
          <p:sp>
            <p:nvSpPr>
              <p:cNvPr id="121869" name="Text Box 36"/>
              <p:cNvSpPr txBox="1">
                <a:spLocks noChangeArrowheads="1"/>
              </p:cNvSpPr>
              <p:nvPr/>
            </p:nvSpPr>
            <p:spPr bwMode="auto">
              <a:xfrm>
                <a:off x="1856" y="2587"/>
                <a:ext cx="1232" cy="442"/>
              </a:xfrm>
              <a:prstGeom prst="rect">
                <a:avLst/>
              </a:prstGeom>
              <a:noFill/>
              <a:ln w="9525">
                <a:noFill/>
                <a:miter lim="800000"/>
                <a:headEnd/>
                <a:tailEnd/>
              </a:ln>
            </p:spPr>
            <p:txBody>
              <a:bodyPr wrap="none">
                <a:prstTxWarp prst="textNoShape">
                  <a:avLst/>
                </a:prstTxWarp>
                <a:spAutoFit/>
              </a:bodyPr>
              <a:lstStyle/>
              <a:p>
                <a:pPr defTabSz="342900">
                  <a:buClrTx/>
                  <a:defRPr/>
                </a:pPr>
                <a:r>
                  <a:rPr lang="en-US" sz="1350" kern="1200">
                    <a:solidFill>
                      <a:srgbClr val="009900"/>
                    </a:solidFill>
                    <a:latin typeface="Arial" charset="0"/>
                    <a:ea typeface="ＭＳ Ｐゴシック" charset="-128"/>
                    <a:cs typeface="ＭＳ Ｐゴシック" charset="-128"/>
                  </a:rPr>
                  <a:t>region size</a:t>
                </a:r>
                <a:endParaRPr lang="ru-RU" sz="1350" kern="1200">
                  <a:solidFill>
                    <a:srgbClr val="009900"/>
                  </a:solidFill>
                  <a:latin typeface="Arial" charset="0"/>
                  <a:ea typeface="ＭＳ Ｐゴシック" charset="-128"/>
                  <a:cs typeface="ＭＳ Ｐゴシック" charset="-128"/>
                </a:endParaRPr>
              </a:p>
            </p:txBody>
          </p:sp>
          <p:sp>
            <p:nvSpPr>
              <p:cNvPr id="121870" name="Freeform 38"/>
              <p:cNvSpPr>
                <a:spLocks/>
              </p:cNvSpPr>
              <p:nvPr/>
            </p:nvSpPr>
            <p:spPr bwMode="auto">
              <a:xfrm>
                <a:off x="960" y="1849"/>
                <a:ext cx="1632" cy="568"/>
              </a:xfrm>
              <a:custGeom>
                <a:avLst/>
                <a:gdLst>
                  <a:gd name="T0" fmla="*/ 0 w 1632"/>
                  <a:gd name="T1" fmla="*/ 568 h 568"/>
                  <a:gd name="T2" fmla="*/ 288 w 1632"/>
                  <a:gd name="T3" fmla="*/ 40 h 568"/>
                  <a:gd name="T4" fmla="*/ 912 w 1632"/>
                  <a:gd name="T5" fmla="*/ 328 h 568"/>
                  <a:gd name="T6" fmla="*/ 1392 w 1632"/>
                  <a:gd name="T7" fmla="*/ 472 h 568"/>
                  <a:gd name="T8" fmla="*/ 1632 w 1632"/>
                  <a:gd name="T9" fmla="*/ 520 h 568"/>
                  <a:gd name="T10" fmla="*/ 0 60000 65536"/>
                  <a:gd name="T11" fmla="*/ 0 60000 65536"/>
                  <a:gd name="T12" fmla="*/ 0 60000 65536"/>
                  <a:gd name="T13" fmla="*/ 0 60000 65536"/>
                  <a:gd name="T14" fmla="*/ 0 60000 65536"/>
                  <a:gd name="T15" fmla="*/ 0 w 1632"/>
                  <a:gd name="T16" fmla="*/ 0 h 568"/>
                  <a:gd name="T17" fmla="*/ 1632 w 1632"/>
                  <a:gd name="T18" fmla="*/ 568 h 568"/>
                </a:gdLst>
                <a:ahLst/>
                <a:cxnLst>
                  <a:cxn ang="T10">
                    <a:pos x="T0" y="T1"/>
                  </a:cxn>
                  <a:cxn ang="T11">
                    <a:pos x="T2" y="T3"/>
                  </a:cxn>
                  <a:cxn ang="T12">
                    <a:pos x="T4" y="T5"/>
                  </a:cxn>
                  <a:cxn ang="T13">
                    <a:pos x="T6" y="T7"/>
                  </a:cxn>
                  <a:cxn ang="T14">
                    <a:pos x="T8" y="T9"/>
                  </a:cxn>
                </a:cxnLst>
                <a:rect l="T15" t="T16" r="T17" b="T18"/>
                <a:pathLst>
                  <a:path w="1632" h="568">
                    <a:moveTo>
                      <a:pt x="0" y="568"/>
                    </a:moveTo>
                    <a:cubicBezTo>
                      <a:pt x="68" y="324"/>
                      <a:pt x="136" y="80"/>
                      <a:pt x="288" y="40"/>
                    </a:cubicBezTo>
                    <a:cubicBezTo>
                      <a:pt x="440" y="0"/>
                      <a:pt x="728" y="256"/>
                      <a:pt x="912" y="328"/>
                    </a:cubicBezTo>
                    <a:cubicBezTo>
                      <a:pt x="1096" y="400"/>
                      <a:pt x="1272" y="440"/>
                      <a:pt x="1392" y="472"/>
                    </a:cubicBezTo>
                    <a:cubicBezTo>
                      <a:pt x="1512" y="504"/>
                      <a:pt x="1572" y="512"/>
                      <a:pt x="1632" y="520"/>
                    </a:cubicBezTo>
                  </a:path>
                </a:pathLst>
              </a:custGeom>
              <a:noFill/>
              <a:ln w="9525">
                <a:solidFill>
                  <a:schemeClr val="tx1"/>
                </a:solidFill>
                <a:round/>
                <a:headEnd/>
                <a:tailEnd/>
              </a:ln>
            </p:spPr>
            <p:txBody>
              <a:bodyP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sp>
            <p:nvSpPr>
              <p:cNvPr id="121871" name="Oval 39"/>
              <p:cNvSpPr>
                <a:spLocks noChangeArrowheads="1"/>
              </p:cNvSpPr>
              <p:nvPr/>
            </p:nvSpPr>
            <p:spPr bwMode="auto">
              <a:xfrm>
                <a:off x="1248" y="1841"/>
                <a:ext cx="96" cy="96"/>
              </a:xfrm>
              <a:prstGeom prst="ellipse">
                <a:avLst/>
              </a:prstGeom>
              <a:solidFill>
                <a:srgbClr val="FF0000"/>
              </a:solidFill>
              <a:ln w="9525">
                <a:solidFill>
                  <a:srgbClr val="FF0000"/>
                </a:solidFill>
                <a:round/>
                <a:headEnd/>
                <a:tailEnd/>
              </a:ln>
            </p:spPr>
            <p:txBody>
              <a:bodyPr wrap="none" anchor="ctr">
                <a:prstTxWarp prst="textNoShape">
                  <a:avLst/>
                </a:prstTxWarp>
              </a:bodyPr>
              <a:lstStyle/>
              <a:p>
                <a:pPr defTabSz="342900">
                  <a:buClrTx/>
                  <a:defRPr/>
                </a:pPr>
                <a:endParaRPr lang="en-US" sz="1350" kern="1200">
                  <a:solidFill>
                    <a:prstClr val="black"/>
                  </a:solidFill>
                  <a:latin typeface="Arial" charset="0"/>
                  <a:ea typeface="ＭＳ Ｐゴシック" charset="-128"/>
                  <a:cs typeface="ＭＳ Ｐゴシック" charset="-128"/>
                </a:endParaRPr>
              </a:p>
            </p:txBody>
          </p:sp>
        </p:grpSp>
        <p:sp>
          <p:nvSpPr>
            <p:cNvPr id="121865" name="Text Box 68"/>
            <p:cNvSpPr txBox="1">
              <a:spLocks noChangeArrowheads="1"/>
            </p:cNvSpPr>
            <p:nvPr/>
          </p:nvSpPr>
          <p:spPr bwMode="auto">
            <a:xfrm>
              <a:off x="1152" y="1728"/>
              <a:ext cx="849" cy="339"/>
            </a:xfrm>
            <a:prstGeom prst="rect">
              <a:avLst/>
            </a:prstGeom>
            <a:noFill/>
            <a:ln w="9525">
              <a:noFill/>
              <a:miter lim="800000"/>
              <a:headEnd/>
              <a:tailEnd/>
            </a:ln>
          </p:spPr>
          <p:txBody>
            <a:bodyPr wrap="square">
              <a:prstTxWarp prst="textNoShape">
                <a:avLst/>
              </a:prstTxWarp>
              <a:spAutoFit/>
            </a:bodyPr>
            <a:lstStyle/>
            <a:p>
              <a:pPr defTabSz="342900">
                <a:buClrTx/>
                <a:defRPr/>
              </a:pPr>
              <a:r>
                <a:rPr lang="en-US" sz="1500" i="1" kern="1200" dirty="0">
                  <a:solidFill>
                    <a:srgbClr val="3333CC"/>
                  </a:solidFill>
                  <a:latin typeface="Arial" charset="0"/>
                  <a:ea typeface="ＭＳ Ｐゴシック" charset="-128"/>
                  <a:cs typeface="ＭＳ Ｐゴシック" charset="-128"/>
                </a:rPr>
                <a:t>Good </a:t>
              </a:r>
              <a:r>
                <a:rPr lang="en-US" sz="1500" kern="1200" dirty="0">
                  <a:solidFill>
                    <a:srgbClr val="3333CC"/>
                  </a:solidFill>
                  <a:latin typeface="Arial" charset="0"/>
                  <a:ea typeface="ＭＳ Ｐゴシック" charset="-128"/>
                  <a:cs typeface="ＭＳ Ｐゴシック" charset="-128"/>
                </a:rPr>
                <a:t>!</a:t>
              </a:r>
              <a:endParaRPr lang="ru-RU" sz="1500" kern="1200" dirty="0">
                <a:solidFill>
                  <a:srgbClr val="3333CC"/>
                </a:solidFill>
                <a:latin typeface="Arial" charset="0"/>
                <a:ea typeface="ＭＳ Ｐゴシック" charset="-128"/>
                <a:cs typeface="ＭＳ Ｐゴシック" charset="-128"/>
              </a:endParaRPr>
            </a:p>
          </p:txBody>
        </p:sp>
      </p:grpSp>
      <p:sp>
        <p:nvSpPr>
          <p:cNvPr id="121863" name="Rectangle 72"/>
          <p:cNvSpPr>
            <a:spLocks noChangeArrowheads="1"/>
          </p:cNvSpPr>
          <p:nvPr/>
        </p:nvSpPr>
        <p:spPr bwMode="auto">
          <a:xfrm>
            <a:off x="1714500" y="3314700"/>
            <a:ext cx="6000750" cy="1085850"/>
          </a:xfrm>
          <a:prstGeom prst="rect">
            <a:avLst/>
          </a:prstGeom>
          <a:noFill/>
          <a:ln w="9525">
            <a:noFill/>
            <a:miter lim="800000"/>
            <a:headEnd/>
            <a:tailEnd/>
          </a:ln>
        </p:spPr>
        <p:txBody>
          <a:bodyPr>
            <a:prstTxWarp prst="textNoShape">
              <a:avLst/>
            </a:prstTxWarp>
          </a:bodyPr>
          <a:lstStyle/>
          <a:p>
            <a:pPr marL="257175" indent="-257175" defTabSz="342900">
              <a:spcBef>
                <a:spcPct val="20000"/>
              </a:spcBef>
              <a:buClrTx/>
              <a:buFontTx/>
              <a:buChar char="•"/>
              <a:defRPr/>
            </a:pPr>
            <a:endParaRPr lang="en-US" sz="2100" kern="1200" dirty="0">
              <a:solidFill>
                <a:prstClr val="black"/>
              </a:solidFill>
              <a:latin typeface="Arial" charset="0"/>
              <a:ea typeface="ＭＳ Ｐゴシック" charset="-128"/>
              <a:cs typeface="ＭＳ Ｐゴシック" charset="-128"/>
            </a:endParaRPr>
          </a:p>
        </p:txBody>
      </p:sp>
      <p:sp>
        <p:nvSpPr>
          <p:cNvPr id="34" name="TextBox 33"/>
          <p:cNvSpPr txBox="1"/>
          <p:nvPr/>
        </p:nvSpPr>
        <p:spPr>
          <a:xfrm>
            <a:off x="1143000" y="4950767"/>
            <a:ext cx="1226618" cy="213585"/>
          </a:xfrm>
          <a:prstGeom prst="rect">
            <a:avLst/>
          </a:prstGeom>
          <a:noFill/>
        </p:spPr>
        <p:txBody>
          <a:bodyPr wrap="none" rtlCol="0">
            <a:spAutoFit/>
          </a:bodyPr>
          <a:lstStyle/>
          <a:p>
            <a:pPr defTabSz="685800">
              <a:buClrTx/>
              <a:defRPr/>
            </a:pPr>
            <a:r>
              <a:rPr lang="en-US" sz="788" dirty="0">
                <a:latin typeface="Calibri"/>
                <a:ea typeface="+mn-ea"/>
                <a:cs typeface="+mn-cs"/>
              </a:rPr>
              <a:t>Adapted from A. </a:t>
            </a:r>
            <a:r>
              <a:rPr lang="en-US" sz="788" dirty="0" err="1">
                <a:latin typeface="Calibri"/>
                <a:ea typeface="+mn-ea"/>
                <a:cs typeface="+mn-cs"/>
              </a:rPr>
              <a:t>Torralba</a:t>
            </a:r>
            <a:endParaRPr lang="en-US" sz="788" kern="1200" dirty="0">
              <a:solidFill>
                <a:prstClr val="black"/>
              </a:solidFill>
              <a:latin typeface="Calibri"/>
              <a:ea typeface="+mn-ea"/>
              <a:cs typeface="+mn-cs"/>
            </a:endParaRPr>
          </a:p>
        </p:txBody>
      </p:sp>
      <p:sp>
        <p:nvSpPr>
          <p:cNvPr id="9" name="Slide Number Placeholder 5">
            <a:extLst>
              <a:ext uri="{FF2B5EF4-FFF2-40B4-BE49-F238E27FC236}">
                <a16:creationId xmlns:a16="http://schemas.microsoft.com/office/drawing/2014/main" id="{E2AE8ACC-B66F-5476-8AAD-E89B3020CA7B}"/>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45</a:t>
            </a:fld>
            <a:endParaRPr lang="en-US" dirty="0"/>
          </a:p>
        </p:txBody>
      </p:sp>
    </p:spTree>
    <p:extLst>
      <p:ext uri="{BB962C8B-B14F-4D97-AF65-F5344CB8AC3E}">
        <p14:creationId xmlns:p14="http://schemas.microsoft.com/office/powerpoint/2010/main" val="3868593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3"/>
          <p:cNvPicPr>
            <a:picLocks noChangeAspect="1" noChangeArrowheads="1"/>
          </p:cNvPicPr>
          <p:nvPr/>
        </p:nvPicPr>
        <p:blipFill>
          <a:blip r:embed="rId3" cstate="print"/>
          <a:srcRect/>
          <a:stretch>
            <a:fillRect/>
          </a:stretch>
        </p:blipFill>
        <p:spPr bwMode="auto">
          <a:xfrm>
            <a:off x="1925241" y="1496990"/>
            <a:ext cx="2484834" cy="1987153"/>
          </a:xfrm>
          <a:prstGeom prst="rect">
            <a:avLst/>
          </a:prstGeom>
          <a:noFill/>
          <a:ln w="9525">
            <a:noFill/>
            <a:miter lim="800000"/>
            <a:headEnd/>
            <a:tailEnd/>
          </a:ln>
        </p:spPr>
      </p:pic>
      <p:pic>
        <p:nvPicPr>
          <p:cNvPr id="39941" name="Picture 4"/>
          <p:cNvPicPr>
            <a:picLocks noChangeAspect="1" noChangeArrowheads="1"/>
          </p:cNvPicPr>
          <p:nvPr/>
        </p:nvPicPr>
        <p:blipFill>
          <a:blip r:embed="rId4" cstate="print"/>
          <a:srcRect/>
          <a:stretch>
            <a:fillRect/>
          </a:stretch>
        </p:blipFill>
        <p:spPr bwMode="auto">
          <a:xfrm>
            <a:off x="5092304" y="1524374"/>
            <a:ext cx="1964531" cy="1997869"/>
          </a:xfrm>
          <a:prstGeom prst="rect">
            <a:avLst/>
          </a:prstGeom>
          <a:noFill/>
          <a:ln w="9525">
            <a:noFill/>
            <a:miter lim="800000"/>
            <a:headEnd/>
            <a:tailEnd/>
          </a:ln>
        </p:spPr>
      </p:pic>
      <p:sp>
        <p:nvSpPr>
          <p:cNvPr id="39942" name="Rectangle 5"/>
          <p:cNvSpPr>
            <a:spLocks noChangeArrowheads="1"/>
          </p:cNvSpPr>
          <p:nvPr/>
        </p:nvSpPr>
        <p:spPr bwMode="auto">
          <a:xfrm>
            <a:off x="2546747" y="1956571"/>
            <a:ext cx="161925" cy="161925"/>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39943" name="Rectangle 6"/>
          <p:cNvSpPr>
            <a:spLocks noChangeArrowheads="1"/>
          </p:cNvSpPr>
          <p:nvPr/>
        </p:nvSpPr>
        <p:spPr bwMode="auto">
          <a:xfrm>
            <a:off x="5381626" y="1713684"/>
            <a:ext cx="297656" cy="296465"/>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pSp>
        <p:nvGrpSpPr>
          <p:cNvPr id="39944" name="Group 7"/>
          <p:cNvGrpSpPr>
            <a:grpSpLocks/>
          </p:cNvGrpSpPr>
          <p:nvPr/>
        </p:nvGrpSpPr>
        <p:grpSpPr bwMode="auto">
          <a:xfrm>
            <a:off x="5509023" y="1827983"/>
            <a:ext cx="54769" cy="54769"/>
            <a:chOff x="1292" y="2205"/>
            <a:chExt cx="46" cy="46"/>
          </a:xfrm>
        </p:grpSpPr>
        <p:sp>
          <p:nvSpPr>
            <p:cNvPr id="39952"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39953"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grpSp>
        <p:nvGrpSpPr>
          <p:cNvPr id="39945" name="Group 10"/>
          <p:cNvGrpSpPr>
            <a:grpSpLocks/>
          </p:cNvGrpSpPr>
          <p:nvPr/>
        </p:nvGrpSpPr>
        <p:grpSpPr bwMode="auto">
          <a:xfrm>
            <a:off x="2600325" y="2010149"/>
            <a:ext cx="54769" cy="54769"/>
            <a:chOff x="1292" y="2205"/>
            <a:chExt cx="46" cy="46"/>
          </a:xfrm>
        </p:grpSpPr>
        <p:sp>
          <p:nvSpPr>
            <p:cNvPr id="39950"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39951"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sp>
        <p:nvSpPr>
          <p:cNvPr id="39946" name="Line 13"/>
          <p:cNvSpPr>
            <a:spLocks noChangeShapeType="1"/>
          </p:cNvSpPr>
          <p:nvPr/>
        </p:nvSpPr>
        <p:spPr bwMode="auto">
          <a:xfrm>
            <a:off x="2627710" y="2144689"/>
            <a:ext cx="837009" cy="1566863"/>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39947" name="Line 14"/>
          <p:cNvSpPr>
            <a:spLocks noChangeShapeType="1"/>
          </p:cNvSpPr>
          <p:nvPr/>
        </p:nvSpPr>
        <p:spPr bwMode="auto">
          <a:xfrm flipH="1">
            <a:off x="5355432" y="2037533"/>
            <a:ext cx="188119" cy="1701403"/>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aphicFrame>
        <p:nvGraphicFramePr>
          <p:cNvPr id="39948" name="Object 2"/>
          <p:cNvGraphicFramePr>
            <a:graphicFrameLocks noChangeAspect="1"/>
          </p:cNvGraphicFramePr>
          <p:nvPr>
            <p:extLst>
              <p:ext uri="{D42A27DB-BD31-4B8C-83A1-F6EECF244321}">
                <p14:modId xmlns:p14="http://schemas.microsoft.com/office/powerpoint/2010/main" val="2998113628"/>
              </p:ext>
            </p:extLst>
          </p:nvPr>
        </p:nvGraphicFramePr>
        <p:xfrm>
          <a:off x="3399235" y="3742508"/>
          <a:ext cx="2624138" cy="298847"/>
        </p:xfrm>
        <a:graphic>
          <a:graphicData uri="http://schemas.openxmlformats.org/presentationml/2006/ole">
            <mc:AlternateContent xmlns:mc="http://schemas.openxmlformats.org/markup-compatibility/2006">
              <mc:Choice xmlns:v="urn:schemas-microsoft-com:vml" Requires="v">
                <p:oleObj name="Equation" r:id="rId5" imgW="2120900" imgH="241300" progId="Equation.3">
                  <p:embed/>
                </p:oleObj>
              </mc:Choice>
              <mc:Fallback>
                <p:oleObj name="Equation" r:id="rId5" imgW="2120900" imgH="241300" progId="Equation.3">
                  <p:embed/>
                  <p:pic>
                    <p:nvPicPr>
                      <p:cNvPr id="3994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9235" y="3742508"/>
                        <a:ext cx="2624138" cy="2988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9" name="Text Box 16"/>
          <p:cNvSpPr txBox="1">
            <a:spLocks noChangeArrowheads="1"/>
          </p:cNvSpPr>
          <p:nvPr/>
        </p:nvSpPr>
        <p:spPr bwMode="auto">
          <a:xfrm>
            <a:off x="1516856" y="4286491"/>
            <a:ext cx="6103144" cy="646331"/>
          </a:xfrm>
          <a:prstGeom prst="rect">
            <a:avLst/>
          </a:prstGeom>
          <a:noFill/>
          <a:ln w="12700" cap="sq">
            <a:noFill/>
            <a:miter lim="800000"/>
            <a:headEnd type="none" w="sm" len="sm"/>
            <a:tailEnd type="none" w="sm" len="sm"/>
          </a:ln>
        </p:spPr>
        <p:txBody>
          <a:bodyPr>
            <a:spAutoFit/>
          </a:bodyPr>
          <a:lstStyle/>
          <a:p>
            <a:pPr algn="ctr" defTabSz="685800" eaLnBrk="0" fontAlgn="base" hangingPunct="0">
              <a:spcBef>
                <a:spcPct val="50000"/>
              </a:spcBef>
              <a:spcAft>
                <a:spcPct val="0"/>
              </a:spcAft>
              <a:buClrTx/>
              <a:defRPr/>
            </a:pPr>
            <a:br>
              <a:rPr lang="pl-PL" sz="1800" kern="1200" dirty="0">
                <a:solidFill>
                  <a:prstClr val="black"/>
                </a:solidFill>
                <a:latin typeface="Arial" charset="0"/>
                <a:ea typeface="+mn-ea"/>
                <a:cs typeface="+mn-cs"/>
              </a:rPr>
            </a:br>
            <a:r>
              <a:rPr lang="pl-PL" sz="1800" kern="1200" dirty="0">
                <a:solidFill>
                  <a:prstClr val="black"/>
                </a:solidFill>
                <a:latin typeface="Arial" charset="0"/>
                <a:ea typeface="+mn-ea"/>
                <a:cs typeface="+mn-cs"/>
              </a:rPr>
              <a:t>How to </a:t>
            </a:r>
            <a:r>
              <a:rPr lang="pl-PL" sz="1800" kern="1200" dirty="0" err="1">
                <a:solidFill>
                  <a:prstClr val="black"/>
                </a:solidFill>
                <a:latin typeface="Arial" charset="0"/>
                <a:ea typeface="+mn-ea"/>
                <a:cs typeface="+mn-cs"/>
              </a:rPr>
              <a:t>find</a:t>
            </a:r>
            <a:r>
              <a:rPr lang="pl-PL" sz="1800" kern="1200" dirty="0">
                <a:solidFill>
                  <a:prstClr val="black"/>
                </a:solidFill>
                <a:latin typeface="Arial" charset="0"/>
                <a:ea typeface="+mn-ea"/>
                <a:cs typeface="+mn-cs"/>
              </a:rPr>
              <a:t> </a:t>
            </a:r>
            <a:r>
              <a:rPr lang="pl-PL" sz="1800" kern="1200" dirty="0" err="1">
                <a:solidFill>
                  <a:prstClr val="black"/>
                </a:solidFill>
                <a:latin typeface="Arial" charset="0"/>
                <a:ea typeface="+mn-ea"/>
                <a:cs typeface="+mn-cs"/>
              </a:rPr>
              <a:t>corresponding</a:t>
            </a:r>
            <a:r>
              <a:rPr lang="pl-PL" sz="1800" kern="1200" dirty="0">
                <a:solidFill>
                  <a:prstClr val="black"/>
                </a:solidFill>
                <a:latin typeface="Arial" charset="0"/>
                <a:ea typeface="+mn-ea"/>
                <a:cs typeface="+mn-cs"/>
              </a:rPr>
              <a:t> </a:t>
            </a:r>
            <a:r>
              <a:rPr lang="pl-PL" sz="1800" kern="1200" dirty="0" err="1">
                <a:solidFill>
                  <a:prstClr val="black"/>
                </a:solidFill>
                <a:latin typeface="Arial" charset="0"/>
                <a:ea typeface="+mn-ea"/>
                <a:cs typeface="+mn-cs"/>
              </a:rPr>
              <a:t>patch</a:t>
            </a:r>
            <a:r>
              <a:rPr lang="pl-PL" sz="1800" kern="1200" dirty="0">
                <a:solidFill>
                  <a:prstClr val="black"/>
                </a:solidFill>
                <a:latin typeface="Arial" charset="0"/>
                <a:ea typeface="+mn-ea"/>
                <a:cs typeface="+mn-cs"/>
              </a:rPr>
              <a:t> </a:t>
            </a:r>
            <a:r>
              <a:rPr lang="pl-PL" sz="1800" kern="1200" dirty="0" err="1">
                <a:solidFill>
                  <a:prstClr val="black"/>
                </a:solidFill>
                <a:latin typeface="Arial" charset="0"/>
                <a:ea typeface="+mn-ea"/>
                <a:cs typeface="+mn-cs"/>
              </a:rPr>
              <a:t>sizes</a:t>
            </a:r>
            <a:r>
              <a:rPr lang="pl-PL" sz="1800" kern="1200" dirty="0">
                <a:solidFill>
                  <a:prstClr val="black"/>
                </a:solidFill>
                <a:latin typeface="Arial" charset="0"/>
                <a:ea typeface="+mn-ea"/>
                <a:cs typeface="+mn-cs"/>
              </a:rPr>
              <a:t>?</a:t>
            </a:r>
            <a:endParaRPr lang="en-US" sz="1800" kern="1200" dirty="0">
              <a:solidFill>
                <a:prstClr val="black"/>
              </a:solidFill>
              <a:latin typeface="Arial" charset="0"/>
              <a:ea typeface="+mn-ea"/>
              <a:cs typeface="+mn-cs"/>
            </a:endParaRPr>
          </a:p>
        </p:txBody>
      </p:sp>
      <p:sp>
        <p:nvSpPr>
          <p:cNvPr id="4" name="Title 3">
            <a:extLst>
              <a:ext uri="{FF2B5EF4-FFF2-40B4-BE49-F238E27FC236}">
                <a16:creationId xmlns:a16="http://schemas.microsoft.com/office/drawing/2014/main" id="{4C082FD9-DD69-42BC-3771-67E3F6F62712}"/>
              </a:ext>
            </a:extLst>
          </p:cNvPr>
          <p:cNvSpPr>
            <a:spLocks noGrp="1"/>
          </p:cNvSpPr>
          <p:nvPr>
            <p:ph type="title"/>
          </p:nvPr>
        </p:nvSpPr>
        <p:spPr/>
        <p:txBody>
          <a:bodyPr/>
          <a:lstStyle/>
          <a:p>
            <a:r>
              <a:rPr lang="en-US" dirty="0"/>
              <a:t>Automatic Scale Selection</a:t>
            </a:r>
          </a:p>
        </p:txBody>
      </p:sp>
      <p:sp>
        <p:nvSpPr>
          <p:cNvPr id="5" name="Slide Number Placeholder 5">
            <a:extLst>
              <a:ext uri="{FF2B5EF4-FFF2-40B4-BE49-F238E27FC236}">
                <a16:creationId xmlns:a16="http://schemas.microsoft.com/office/drawing/2014/main" id="{2B9164F9-0A77-03DE-49C4-F912D009DE30}"/>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46</a:t>
            </a:fld>
            <a:endParaRPr lang="en-US" dirty="0"/>
          </a:p>
        </p:txBody>
      </p:sp>
      <p:sp>
        <p:nvSpPr>
          <p:cNvPr id="2" name="TextBox 1">
            <a:extLst>
              <a:ext uri="{FF2B5EF4-FFF2-40B4-BE49-F238E27FC236}">
                <a16:creationId xmlns:a16="http://schemas.microsoft.com/office/drawing/2014/main" id="{B69552A5-4A43-7A10-D9B2-56D7F1C3A27C}"/>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3585791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457200" y="1031709"/>
            <a:ext cx="8229600" cy="3657600"/>
          </a:xfrm>
        </p:spPr>
        <p:txBody>
          <a:bodyPr/>
          <a:lstStyle/>
          <a:p>
            <a:r>
              <a:rPr lang="en-US" dirty="0"/>
              <a:t>Function responses for increasing scale (scale signature) </a:t>
            </a:r>
            <a:endParaRPr lang="de-CH" dirty="0"/>
          </a:p>
        </p:txBody>
      </p:sp>
      <p:graphicFrame>
        <p:nvGraphicFramePr>
          <p:cNvPr id="40965" name="Object 2"/>
          <p:cNvGraphicFramePr>
            <a:graphicFrameLocks noChangeAspect="1"/>
          </p:cNvGraphicFramePr>
          <p:nvPr>
            <p:extLst>
              <p:ext uri="{D42A27DB-BD31-4B8C-83A1-F6EECF244321}">
                <p14:modId xmlns:p14="http://schemas.microsoft.com/office/powerpoint/2010/main" val="946760265"/>
              </p:ext>
            </p:extLst>
          </p:nvPr>
        </p:nvGraphicFramePr>
        <p:xfrm>
          <a:off x="2713435" y="4895974"/>
          <a:ext cx="778669" cy="208360"/>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096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435" y="4895974"/>
                        <a:ext cx="778669" cy="208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66" name="Picture 4"/>
          <p:cNvPicPr>
            <a:picLocks noChangeAspect="1" noChangeArrowheads="1"/>
          </p:cNvPicPr>
          <p:nvPr/>
        </p:nvPicPr>
        <p:blipFill>
          <a:blip r:embed="rId5" cstate="print"/>
          <a:srcRect/>
          <a:stretch>
            <a:fillRect/>
          </a:stretch>
        </p:blipFill>
        <p:spPr bwMode="auto">
          <a:xfrm>
            <a:off x="2121694" y="3774405"/>
            <a:ext cx="1964531" cy="1114425"/>
          </a:xfrm>
          <a:prstGeom prst="rect">
            <a:avLst/>
          </a:prstGeom>
          <a:noFill/>
          <a:ln w="12700" cap="sq">
            <a:noFill/>
            <a:miter lim="800000"/>
            <a:headEnd type="none" w="sm" len="sm"/>
            <a:tailEnd type="none" w="sm" len="sm"/>
          </a:ln>
        </p:spPr>
      </p:pic>
      <p:pic>
        <p:nvPicPr>
          <p:cNvPr id="40967" name="Picture 6"/>
          <p:cNvPicPr>
            <a:picLocks noChangeAspect="1" noChangeArrowheads="1"/>
          </p:cNvPicPr>
          <p:nvPr/>
        </p:nvPicPr>
        <p:blipFill>
          <a:blip r:embed="rId6" cstate="print"/>
          <a:srcRect/>
          <a:stretch>
            <a:fillRect/>
          </a:stretch>
        </p:blipFill>
        <p:spPr bwMode="auto">
          <a:xfrm>
            <a:off x="1925241" y="1566986"/>
            <a:ext cx="2484834" cy="1987154"/>
          </a:xfrm>
          <a:prstGeom prst="rect">
            <a:avLst/>
          </a:prstGeom>
          <a:noFill/>
          <a:ln w="9525">
            <a:noFill/>
            <a:miter lim="800000"/>
            <a:headEnd/>
            <a:tailEnd/>
          </a:ln>
        </p:spPr>
      </p:pic>
      <p:pic>
        <p:nvPicPr>
          <p:cNvPr id="40968" name="Picture 7"/>
          <p:cNvPicPr>
            <a:picLocks noChangeAspect="1" noChangeArrowheads="1"/>
          </p:cNvPicPr>
          <p:nvPr/>
        </p:nvPicPr>
        <p:blipFill>
          <a:blip r:embed="rId7" cstate="print"/>
          <a:srcRect/>
          <a:stretch>
            <a:fillRect/>
          </a:stretch>
        </p:blipFill>
        <p:spPr bwMode="auto">
          <a:xfrm>
            <a:off x="5092304" y="1594371"/>
            <a:ext cx="1964531" cy="1997869"/>
          </a:xfrm>
          <a:prstGeom prst="rect">
            <a:avLst/>
          </a:prstGeom>
          <a:noFill/>
          <a:ln w="9525">
            <a:noFill/>
            <a:miter lim="800000"/>
            <a:headEnd/>
            <a:tailEnd/>
          </a:ln>
        </p:spPr>
      </p:pic>
      <p:sp>
        <p:nvSpPr>
          <p:cNvPr id="40969" name="Rectangle 8"/>
          <p:cNvSpPr>
            <a:spLocks noChangeArrowheads="1"/>
          </p:cNvSpPr>
          <p:nvPr/>
        </p:nvSpPr>
        <p:spPr bwMode="auto">
          <a:xfrm>
            <a:off x="2572941" y="2053953"/>
            <a:ext cx="108347" cy="107156"/>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pSp>
        <p:nvGrpSpPr>
          <p:cNvPr id="40970" name="Group 9"/>
          <p:cNvGrpSpPr>
            <a:grpSpLocks/>
          </p:cNvGrpSpPr>
          <p:nvPr/>
        </p:nvGrpSpPr>
        <p:grpSpPr bwMode="auto">
          <a:xfrm>
            <a:off x="5509023" y="1897980"/>
            <a:ext cx="54769" cy="54769"/>
            <a:chOff x="1292" y="2205"/>
            <a:chExt cx="46" cy="46"/>
          </a:xfrm>
        </p:grpSpPr>
        <p:sp>
          <p:nvSpPr>
            <p:cNvPr id="40983" name="Line 1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0984" name="Line 1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grpSp>
        <p:nvGrpSpPr>
          <p:cNvPr id="40971" name="Group 12"/>
          <p:cNvGrpSpPr>
            <a:grpSpLocks/>
          </p:cNvGrpSpPr>
          <p:nvPr/>
        </p:nvGrpSpPr>
        <p:grpSpPr bwMode="auto">
          <a:xfrm>
            <a:off x="2600325" y="2080146"/>
            <a:ext cx="54769" cy="54769"/>
            <a:chOff x="1292" y="2205"/>
            <a:chExt cx="46" cy="46"/>
          </a:xfrm>
        </p:grpSpPr>
        <p:sp>
          <p:nvSpPr>
            <p:cNvPr id="40981" name="Line 1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0982" name="Line 1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pic>
        <p:nvPicPr>
          <p:cNvPr id="40972" name="Picture 19"/>
          <p:cNvPicPr>
            <a:picLocks noChangeAspect="1" noChangeArrowheads="1"/>
          </p:cNvPicPr>
          <p:nvPr/>
        </p:nvPicPr>
        <p:blipFill>
          <a:blip r:embed="rId8" cstate="print"/>
          <a:srcRect/>
          <a:stretch>
            <a:fillRect/>
          </a:stretch>
        </p:blipFill>
        <p:spPr bwMode="auto">
          <a:xfrm>
            <a:off x="5138738" y="3754165"/>
            <a:ext cx="1921669" cy="1071563"/>
          </a:xfrm>
          <a:prstGeom prst="rect">
            <a:avLst/>
          </a:prstGeom>
          <a:noFill/>
          <a:ln w="12700" cap="sq">
            <a:noFill/>
            <a:miter lim="800000"/>
            <a:headEnd type="none" w="sm" len="sm"/>
            <a:tailEnd type="none" w="sm" len="sm"/>
          </a:ln>
        </p:spPr>
      </p:pic>
      <p:sp>
        <p:nvSpPr>
          <p:cNvPr id="40973" name="Rectangle 20"/>
          <p:cNvSpPr>
            <a:spLocks noChangeArrowheads="1"/>
          </p:cNvSpPr>
          <p:nvPr/>
        </p:nvSpPr>
        <p:spPr bwMode="auto">
          <a:xfrm>
            <a:off x="5247085" y="3808934"/>
            <a:ext cx="1727597" cy="837009"/>
          </a:xfrm>
          <a:prstGeom prst="rect">
            <a:avLst/>
          </a:prstGeom>
          <a:solidFill>
            <a:schemeClr val="tx1"/>
          </a:solidFill>
          <a:ln w="12700" cap="sq">
            <a:no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aphicFrame>
        <p:nvGraphicFramePr>
          <p:cNvPr id="40974" name="Object 3"/>
          <p:cNvGraphicFramePr>
            <a:graphicFrameLocks noChangeAspect="1"/>
          </p:cNvGraphicFramePr>
          <p:nvPr>
            <p:extLst>
              <p:ext uri="{D42A27DB-BD31-4B8C-83A1-F6EECF244321}">
                <p14:modId xmlns:p14="http://schemas.microsoft.com/office/powerpoint/2010/main" val="3111859304"/>
              </p:ext>
            </p:extLst>
          </p:nvPr>
        </p:nvGraphicFramePr>
        <p:xfrm>
          <a:off x="5607844" y="4855493"/>
          <a:ext cx="976313" cy="251222"/>
        </p:xfrm>
        <a:graphic>
          <a:graphicData uri="http://schemas.openxmlformats.org/presentationml/2006/ole">
            <mc:AlternateContent xmlns:mc="http://schemas.openxmlformats.org/markup-compatibility/2006">
              <mc:Choice xmlns:v="urn:schemas-microsoft-com:vml" Requires="v">
                <p:oleObj name="Equation" r:id="rId9" imgW="939392" imgH="241195" progId="Equation.3">
                  <p:embed/>
                </p:oleObj>
              </mc:Choice>
              <mc:Fallback>
                <p:oleObj name="Equation" r:id="rId9" imgW="939392" imgH="241195" progId="Equation.3">
                  <p:embed/>
                  <p:pic>
                    <p:nvPicPr>
                      <p:cNvPr id="40974"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7844" y="4855493"/>
                        <a:ext cx="976313" cy="2512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75" name="Rectangle 22"/>
          <p:cNvSpPr>
            <a:spLocks noChangeArrowheads="1"/>
          </p:cNvSpPr>
          <p:nvPr/>
        </p:nvSpPr>
        <p:spPr bwMode="auto">
          <a:xfrm>
            <a:off x="2276475" y="3816078"/>
            <a:ext cx="1728788" cy="863203"/>
          </a:xfrm>
          <a:prstGeom prst="rect">
            <a:avLst/>
          </a:prstGeom>
          <a:solidFill>
            <a:schemeClr val="tx1"/>
          </a:solidFill>
          <a:ln w="12700" cap="sq">
            <a:no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0976" name="Line 16"/>
          <p:cNvSpPr>
            <a:spLocks noChangeShapeType="1"/>
          </p:cNvSpPr>
          <p:nvPr/>
        </p:nvSpPr>
        <p:spPr bwMode="auto">
          <a:xfrm flipH="1">
            <a:off x="2331244" y="2214686"/>
            <a:ext cx="296466" cy="1728788"/>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0977" name="Rectangle 24"/>
          <p:cNvSpPr>
            <a:spLocks noChangeArrowheads="1"/>
          </p:cNvSpPr>
          <p:nvPr/>
        </p:nvSpPr>
        <p:spPr bwMode="auto">
          <a:xfrm>
            <a:off x="5482828" y="1871787"/>
            <a:ext cx="108347" cy="107156"/>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0978" name="Line 25"/>
          <p:cNvSpPr>
            <a:spLocks noChangeShapeType="1"/>
          </p:cNvSpPr>
          <p:nvPr/>
        </p:nvSpPr>
        <p:spPr bwMode="auto">
          <a:xfrm flipH="1">
            <a:off x="5300663" y="1999184"/>
            <a:ext cx="270272" cy="2430065"/>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0979" name="Oval 26"/>
          <p:cNvSpPr>
            <a:spLocks noChangeArrowheads="1"/>
          </p:cNvSpPr>
          <p:nvPr/>
        </p:nvSpPr>
        <p:spPr bwMode="auto">
          <a:xfrm>
            <a:off x="2276475" y="4078015"/>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0980" name="Oval 27"/>
          <p:cNvSpPr>
            <a:spLocks noChangeArrowheads="1"/>
          </p:cNvSpPr>
          <p:nvPr/>
        </p:nvSpPr>
        <p:spPr bwMode="auto">
          <a:xfrm>
            <a:off x="5300663" y="4484018"/>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 name="Title 3">
            <a:extLst>
              <a:ext uri="{FF2B5EF4-FFF2-40B4-BE49-F238E27FC236}">
                <a16:creationId xmlns:a16="http://schemas.microsoft.com/office/drawing/2014/main" id="{09A67183-8394-1DC5-87DF-C42CE2BDF156}"/>
              </a:ext>
            </a:extLst>
          </p:cNvPr>
          <p:cNvSpPr>
            <a:spLocks noGrp="1"/>
          </p:cNvSpPr>
          <p:nvPr>
            <p:ph type="title"/>
          </p:nvPr>
        </p:nvSpPr>
        <p:spPr/>
        <p:txBody>
          <a:bodyPr/>
          <a:lstStyle/>
          <a:p>
            <a:r>
              <a:rPr lang="en-US" dirty="0"/>
              <a:t>Automatic </a:t>
            </a:r>
            <a:r>
              <a:rPr lang="en-US"/>
              <a:t>Scale Selection</a:t>
            </a:r>
          </a:p>
        </p:txBody>
      </p:sp>
      <p:sp>
        <p:nvSpPr>
          <p:cNvPr id="5" name="Slide Number Placeholder 5">
            <a:extLst>
              <a:ext uri="{FF2B5EF4-FFF2-40B4-BE49-F238E27FC236}">
                <a16:creationId xmlns:a16="http://schemas.microsoft.com/office/drawing/2014/main" id="{E3F017B7-2076-1B5A-BD35-9964F7CE497B}"/>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47</a:t>
            </a:fld>
            <a:endParaRPr lang="en-US" dirty="0"/>
          </a:p>
        </p:txBody>
      </p:sp>
    </p:spTree>
    <p:extLst>
      <p:ext uri="{BB962C8B-B14F-4D97-AF65-F5344CB8AC3E}">
        <p14:creationId xmlns:p14="http://schemas.microsoft.com/office/powerpoint/2010/main" val="2200874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457200" y="1007646"/>
            <a:ext cx="8229600" cy="3657600"/>
          </a:xfrm>
        </p:spPr>
        <p:txBody>
          <a:bodyPr/>
          <a:lstStyle/>
          <a:p>
            <a:r>
              <a:rPr lang="en-US"/>
              <a:t>Function responses for increasing scale (scale signature) </a:t>
            </a:r>
            <a:endParaRPr lang="de-CH"/>
          </a:p>
          <a:p>
            <a:endParaRPr lang="de-CH"/>
          </a:p>
        </p:txBody>
      </p:sp>
      <p:graphicFrame>
        <p:nvGraphicFramePr>
          <p:cNvPr id="41989" name="Object 2"/>
          <p:cNvGraphicFramePr>
            <a:graphicFrameLocks noChangeAspect="1"/>
          </p:cNvGraphicFramePr>
          <p:nvPr>
            <p:extLst>
              <p:ext uri="{D42A27DB-BD31-4B8C-83A1-F6EECF244321}">
                <p14:modId xmlns:p14="http://schemas.microsoft.com/office/powerpoint/2010/main" val="2397678227"/>
              </p:ext>
            </p:extLst>
          </p:nvPr>
        </p:nvGraphicFramePr>
        <p:xfrm>
          <a:off x="2713435" y="4863890"/>
          <a:ext cx="778669" cy="208360"/>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198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435" y="4863890"/>
                        <a:ext cx="778669" cy="208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90" name="Picture 4"/>
          <p:cNvPicPr>
            <a:picLocks noChangeAspect="1" noChangeArrowheads="1"/>
          </p:cNvPicPr>
          <p:nvPr/>
        </p:nvPicPr>
        <p:blipFill>
          <a:blip r:embed="rId5" cstate="print"/>
          <a:srcRect/>
          <a:stretch>
            <a:fillRect/>
          </a:stretch>
        </p:blipFill>
        <p:spPr bwMode="auto">
          <a:xfrm>
            <a:off x="2121694" y="3741131"/>
            <a:ext cx="1964531" cy="1114425"/>
          </a:xfrm>
          <a:prstGeom prst="rect">
            <a:avLst/>
          </a:prstGeom>
          <a:noFill/>
          <a:ln w="12700" cap="sq">
            <a:noFill/>
            <a:miter lim="800000"/>
            <a:headEnd type="none" w="sm" len="sm"/>
            <a:tailEnd type="none" w="sm" len="sm"/>
          </a:ln>
        </p:spPr>
      </p:pic>
      <p:pic>
        <p:nvPicPr>
          <p:cNvPr id="41991" name="Picture 5"/>
          <p:cNvPicPr>
            <a:picLocks noChangeAspect="1" noChangeArrowheads="1"/>
          </p:cNvPicPr>
          <p:nvPr/>
        </p:nvPicPr>
        <p:blipFill>
          <a:blip r:embed="rId6" cstate="print"/>
          <a:srcRect/>
          <a:stretch>
            <a:fillRect/>
          </a:stretch>
        </p:blipFill>
        <p:spPr bwMode="auto">
          <a:xfrm>
            <a:off x="1925241" y="1533712"/>
            <a:ext cx="2484834" cy="1987153"/>
          </a:xfrm>
          <a:prstGeom prst="rect">
            <a:avLst/>
          </a:prstGeom>
          <a:noFill/>
          <a:ln w="9525">
            <a:noFill/>
            <a:miter lim="800000"/>
            <a:headEnd/>
            <a:tailEnd/>
          </a:ln>
        </p:spPr>
      </p:pic>
      <p:pic>
        <p:nvPicPr>
          <p:cNvPr id="41992" name="Picture 6"/>
          <p:cNvPicPr>
            <a:picLocks noChangeAspect="1" noChangeArrowheads="1"/>
          </p:cNvPicPr>
          <p:nvPr/>
        </p:nvPicPr>
        <p:blipFill>
          <a:blip r:embed="rId7" cstate="print"/>
          <a:srcRect/>
          <a:stretch>
            <a:fillRect/>
          </a:stretch>
        </p:blipFill>
        <p:spPr bwMode="auto">
          <a:xfrm>
            <a:off x="5092304" y="1561096"/>
            <a:ext cx="1964531" cy="1997869"/>
          </a:xfrm>
          <a:prstGeom prst="rect">
            <a:avLst/>
          </a:prstGeom>
          <a:noFill/>
          <a:ln w="9525">
            <a:noFill/>
            <a:miter lim="800000"/>
            <a:headEnd/>
            <a:tailEnd/>
          </a:ln>
        </p:spPr>
      </p:pic>
      <p:sp>
        <p:nvSpPr>
          <p:cNvPr id="41993" name="Rectangle 7"/>
          <p:cNvSpPr>
            <a:spLocks noChangeArrowheads="1"/>
          </p:cNvSpPr>
          <p:nvPr/>
        </p:nvSpPr>
        <p:spPr bwMode="auto">
          <a:xfrm>
            <a:off x="2546747" y="1999247"/>
            <a:ext cx="142875" cy="154781"/>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pSp>
        <p:nvGrpSpPr>
          <p:cNvPr id="41994" name="Group 8"/>
          <p:cNvGrpSpPr>
            <a:grpSpLocks/>
          </p:cNvGrpSpPr>
          <p:nvPr/>
        </p:nvGrpSpPr>
        <p:grpSpPr bwMode="auto">
          <a:xfrm>
            <a:off x="5509023" y="1864706"/>
            <a:ext cx="54769" cy="54769"/>
            <a:chOff x="1292" y="2205"/>
            <a:chExt cx="46" cy="46"/>
          </a:xfrm>
        </p:grpSpPr>
        <p:sp>
          <p:nvSpPr>
            <p:cNvPr id="42009"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2010"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grpSp>
        <p:nvGrpSpPr>
          <p:cNvPr id="41995" name="Group 11"/>
          <p:cNvGrpSpPr>
            <a:grpSpLocks/>
          </p:cNvGrpSpPr>
          <p:nvPr/>
        </p:nvGrpSpPr>
        <p:grpSpPr bwMode="auto">
          <a:xfrm>
            <a:off x="2600325" y="2046871"/>
            <a:ext cx="54769" cy="54769"/>
            <a:chOff x="1292" y="2205"/>
            <a:chExt cx="46" cy="46"/>
          </a:xfrm>
        </p:grpSpPr>
        <p:sp>
          <p:nvSpPr>
            <p:cNvPr id="42007"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2008"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pic>
        <p:nvPicPr>
          <p:cNvPr id="41996" name="Picture 14"/>
          <p:cNvPicPr>
            <a:picLocks noChangeAspect="1" noChangeArrowheads="1"/>
          </p:cNvPicPr>
          <p:nvPr/>
        </p:nvPicPr>
        <p:blipFill>
          <a:blip r:embed="rId8" cstate="print"/>
          <a:srcRect/>
          <a:stretch>
            <a:fillRect/>
          </a:stretch>
        </p:blipFill>
        <p:spPr bwMode="auto">
          <a:xfrm>
            <a:off x="5138738" y="3720890"/>
            <a:ext cx="1921669" cy="1071563"/>
          </a:xfrm>
          <a:prstGeom prst="rect">
            <a:avLst/>
          </a:prstGeom>
          <a:noFill/>
          <a:ln w="12700" cap="sq">
            <a:noFill/>
            <a:miter lim="800000"/>
            <a:headEnd type="none" w="sm" len="sm"/>
            <a:tailEnd type="none" w="sm" len="sm"/>
          </a:ln>
        </p:spPr>
      </p:pic>
      <p:sp>
        <p:nvSpPr>
          <p:cNvPr id="41997" name="Rectangle 15"/>
          <p:cNvSpPr>
            <a:spLocks noChangeArrowheads="1"/>
          </p:cNvSpPr>
          <p:nvPr/>
        </p:nvSpPr>
        <p:spPr bwMode="auto">
          <a:xfrm>
            <a:off x="5247085" y="3775659"/>
            <a:ext cx="1727597" cy="837010"/>
          </a:xfrm>
          <a:prstGeom prst="rect">
            <a:avLst/>
          </a:prstGeom>
          <a:solidFill>
            <a:schemeClr val="tx1"/>
          </a:solidFill>
          <a:ln w="12700" cap="sq">
            <a:no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aphicFrame>
        <p:nvGraphicFramePr>
          <p:cNvPr id="41998" name="Object 3"/>
          <p:cNvGraphicFramePr>
            <a:graphicFrameLocks noChangeAspect="1"/>
          </p:cNvGraphicFramePr>
          <p:nvPr>
            <p:extLst>
              <p:ext uri="{D42A27DB-BD31-4B8C-83A1-F6EECF244321}">
                <p14:modId xmlns:p14="http://schemas.microsoft.com/office/powerpoint/2010/main" val="2770159656"/>
              </p:ext>
            </p:extLst>
          </p:nvPr>
        </p:nvGraphicFramePr>
        <p:xfrm>
          <a:off x="5607844" y="4823409"/>
          <a:ext cx="976313" cy="251222"/>
        </p:xfrm>
        <a:graphic>
          <a:graphicData uri="http://schemas.openxmlformats.org/presentationml/2006/ole">
            <mc:AlternateContent xmlns:mc="http://schemas.openxmlformats.org/markup-compatibility/2006">
              <mc:Choice xmlns:v="urn:schemas-microsoft-com:vml" Requires="v">
                <p:oleObj name="Equation" r:id="rId9" imgW="939392" imgH="241195" progId="Equation.3">
                  <p:embed/>
                </p:oleObj>
              </mc:Choice>
              <mc:Fallback>
                <p:oleObj name="Equation" r:id="rId9" imgW="939392" imgH="241195" progId="Equation.3">
                  <p:embed/>
                  <p:pic>
                    <p:nvPicPr>
                      <p:cNvPr id="41998"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7844" y="4823409"/>
                        <a:ext cx="976313" cy="2512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9" name="Rectangle 17"/>
          <p:cNvSpPr>
            <a:spLocks noChangeArrowheads="1"/>
          </p:cNvSpPr>
          <p:nvPr/>
        </p:nvSpPr>
        <p:spPr bwMode="auto">
          <a:xfrm>
            <a:off x="2276475" y="3782802"/>
            <a:ext cx="1728788" cy="863204"/>
          </a:xfrm>
          <a:prstGeom prst="rect">
            <a:avLst/>
          </a:prstGeom>
          <a:solidFill>
            <a:schemeClr val="tx1"/>
          </a:solidFill>
          <a:ln w="12700" cap="sq">
            <a:no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2000" name="Line 19"/>
          <p:cNvSpPr>
            <a:spLocks noChangeShapeType="1"/>
          </p:cNvSpPr>
          <p:nvPr/>
        </p:nvSpPr>
        <p:spPr bwMode="auto">
          <a:xfrm flipH="1">
            <a:off x="2357438" y="2181413"/>
            <a:ext cx="270272" cy="1620440"/>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2001" name="Rectangle 20"/>
          <p:cNvSpPr>
            <a:spLocks noChangeArrowheads="1"/>
          </p:cNvSpPr>
          <p:nvPr/>
        </p:nvSpPr>
        <p:spPr bwMode="auto">
          <a:xfrm>
            <a:off x="5456635" y="1817081"/>
            <a:ext cx="142875" cy="154781"/>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2002" name="Line 21"/>
          <p:cNvSpPr>
            <a:spLocks noChangeShapeType="1"/>
          </p:cNvSpPr>
          <p:nvPr/>
        </p:nvSpPr>
        <p:spPr bwMode="auto">
          <a:xfrm flipH="1">
            <a:off x="5409010" y="1965908"/>
            <a:ext cx="161925" cy="2187179"/>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2003" name="Oval 22"/>
          <p:cNvSpPr>
            <a:spLocks noChangeArrowheads="1"/>
          </p:cNvSpPr>
          <p:nvPr/>
        </p:nvSpPr>
        <p:spPr bwMode="auto">
          <a:xfrm>
            <a:off x="2276475" y="4044740"/>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2004" name="Oval 23"/>
          <p:cNvSpPr>
            <a:spLocks noChangeArrowheads="1"/>
          </p:cNvSpPr>
          <p:nvPr/>
        </p:nvSpPr>
        <p:spPr bwMode="auto">
          <a:xfrm>
            <a:off x="5293519" y="4443600"/>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2005" name="Oval 24"/>
          <p:cNvSpPr>
            <a:spLocks noChangeArrowheads="1"/>
          </p:cNvSpPr>
          <p:nvPr/>
        </p:nvSpPr>
        <p:spPr bwMode="auto">
          <a:xfrm>
            <a:off x="2357438" y="3829237"/>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2006" name="Oval 25"/>
          <p:cNvSpPr>
            <a:spLocks noChangeArrowheads="1"/>
          </p:cNvSpPr>
          <p:nvPr/>
        </p:nvSpPr>
        <p:spPr bwMode="auto">
          <a:xfrm>
            <a:off x="5381625" y="4234050"/>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 name="Title 3">
            <a:extLst>
              <a:ext uri="{FF2B5EF4-FFF2-40B4-BE49-F238E27FC236}">
                <a16:creationId xmlns:a16="http://schemas.microsoft.com/office/drawing/2014/main" id="{B4E7007A-76D8-49D4-FF34-8CC02F4CCC91}"/>
              </a:ext>
            </a:extLst>
          </p:cNvPr>
          <p:cNvSpPr>
            <a:spLocks noGrp="1"/>
          </p:cNvSpPr>
          <p:nvPr>
            <p:ph type="title"/>
          </p:nvPr>
        </p:nvSpPr>
        <p:spPr/>
        <p:txBody>
          <a:bodyPr/>
          <a:lstStyle/>
          <a:p>
            <a:r>
              <a:rPr lang="en-US" dirty="0"/>
              <a:t>Automatic Scale Selection</a:t>
            </a:r>
          </a:p>
        </p:txBody>
      </p:sp>
      <p:sp>
        <p:nvSpPr>
          <p:cNvPr id="5" name="Slide Number Placeholder 5">
            <a:extLst>
              <a:ext uri="{FF2B5EF4-FFF2-40B4-BE49-F238E27FC236}">
                <a16:creationId xmlns:a16="http://schemas.microsoft.com/office/drawing/2014/main" id="{9CB30F28-6CE7-BC8D-00BF-3AD466A5FDE3}"/>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48</a:t>
            </a:fld>
            <a:endParaRPr lang="en-US" dirty="0"/>
          </a:p>
        </p:txBody>
      </p:sp>
    </p:spTree>
    <p:extLst>
      <p:ext uri="{BB962C8B-B14F-4D97-AF65-F5344CB8AC3E}">
        <p14:creationId xmlns:p14="http://schemas.microsoft.com/office/powerpoint/2010/main" val="23629087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457200" y="951499"/>
            <a:ext cx="8229600" cy="3657600"/>
          </a:xfrm>
        </p:spPr>
        <p:txBody>
          <a:bodyPr/>
          <a:lstStyle/>
          <a:p>
            <a:r>
              <a:rPr lang="en-US" dirty="0"/>
              <a:t>Function responses for increasing scale (scale signature) </a:t>
            </a:r>
            <a:endParaRPr lang="de-CH" dirty="0"/>
          </a:p>
          <a:p>
            <a:endParaRPr lang="de-CH" dirty="0"/>
          </a:p>
        </p:txBody>
      </p:sp>
      <p:graphicFrame>
        <p:nvGraphicFramePr>
          <p:cNvPr id="43013" name="Object 4"/>
          <p:cNvGraphicFramePr>
            <a:graphicFrameLocks noChangeAspect="1"/>
          </p:cNvGraphicFramePr>
          <p:nvPr>
            <p:extLst>
              <p:ext uri="{D42A27DB-BD31-4B8C-83A1-F6EECF244321}">
                <p14:modId xmlns:p14="http://schemas.microsoft.com/office/powerpoint/2010/main" val="3703788029"/>
              </p:ext>
            </p:extLst>
          </p:nvPr>
        </p:nvGraphicFramePr>
        <p:xfrm>
          <a:off x="2713435" y="4823785"/>
          <a:ext cx="778669" cy="208360"/>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301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435" y="4823785"/>
                        <a:ext cx="778669" cy="208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014" name="Picture 4"/>
          <p:cNvPicPr>
            <a:picLocks noChangeAspect="1" noChangeArrowheads="1"/>
          </p:cNvPicPr>
          <p:nvPr/>
        </p:nvPicPr>
        <p:blipFill>
          <a:blip r:embed="rId5" cstate="print"/>
          <a:srcRect/>
          <a:stretch>
            <a:fillRect/>
          </a:stretch>
        </p:blipFill>
        <p:spPr bwMode="auto">
          <a:xfrm>
            <a:off x="2121694" y="3701026"/>
            <a:ext cx="1964531" cy="1114425"/>
          </a:xfrm>
          <a:prstGeom prst="rect">
            <a:avLst/>
          </a:prstGeom>
          <a:noFill/>
          <a:ln w="12700" cap="sq">
            <a:noFill/>
            <a:miter lim="800000"/>
            <a:headEnd type="none" w="sm" len="sm"/>
            <a:tailEnd type="none" w="sm" len="sm"/>
          </a:ln>
        </p:spPr>
      </p:pic>
      <p:pic>
        <p:nvPicPr>
          <p:cNvPr id="43015" name="Picture 5"/>
          <p:cNvPicPr>
            <a:picLocks noChangeAspect="1" noChangeArrowheads="1"/>
          </p:cNvPicPr>
          <p:nvPr/>
        </p:nvPicPr>
        <p:blipFill>
          <a:blip r:embed="rId6" cstate="print"/>
          <a:srcRect/>
          <a:stretch>
            <a:fillRect/>
          </a:stretch>
        </p:blipFill>
        <p:spPr bwMode="auto">
          <a:xfrm>
            <a:off x="1925241" y="1493607"/>
            <a:ext cx="2484834" cy="1987153"/>
          </a:xfrm>
          <a:prstGeom prst="rect">
            <a:avLst/>
          </a:prstGeom>
          <a:noFill/>
          <a:ln w="9525">
            <a:noFill/>
            <a:miter lim="800000"/>
            <a:headEnd/>
            <a:tailEnd/>
          </a:ln>
        </p:spPr>
      </p:pic>
      <p:pic>
        <p:nvPicPr>
          <p:cNvPr id="43016" name="Picture 6"/>
          <p:cNvPicPr>
            <a:picLocks noChangeAspect="1" noChangeArrowheads="1"/>
          </p:cNvPicPr>
          <p:nvPr/>
        </p:nvPicPr>
        <p:blipFill>
          <a:blip r:embed="rId7" cstate="print"/>
          <a:srcRect/>
          <a:stretch>
            <a:fillRect/>
          </a:stretch>
        </p:blipFill>
        <p:spPr bwMode="auto">
          <a:xfrm>
            <a:off x="5092304" y="1520991"/>
            <a:ext cx="1964531" cy="1997869"/>
          </a:xfrm>
          <a:prstGeom prst="rect">
            <a:avLst/>
          </a:prstGeom>
          <a:noFill/>
          <a:ln w="9525">
            <a:noFill/>
            <a:miter lim="800000"/>
            <a:headEnd/>
            <a:tailEnd/>
          </a:ln>
        </p:spPr>
      </p:pic>
      <p:sp>
        <p:nvSpPr>
          <p:cNvPr id="43017" name="Rectangle 7"/>
          <p:cNvSpPr>
            <a:spLocks noChangeArrowheads="1"/>
          </p:cNvSpPr>
          <p:nvPr/>
        </p:nvSpPr>
        <p:spPr bwMode="auto">
          <a:xfrm>
            <a:off x="2525316" y="1930567"/>
            <a:ext cx="195263" cy="202406"/>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pSp>
        <p:nvGrpSpPr>
          <p:cNvPr id="43018" name="Group 8"/>
          <p:cNvGrpSpPr>
            <a:grpSpLocks/>
          </p:cNvGrpSpPr>
          <p:nvPr/>
        </p:nvGrpSpPr>
        <p:grpSpPr bwMode="auto">
          <a:xfrm>
            <a:off x="5509023" y="1824601"/>
            <a:ext cx="54769" cy="54769"/>
            <a:chOff x="1292" y="2205"/>
            <a:chExt cx="46" cy="46"/>
          </a:xfrm>
        </p:grpSpPr>
        <p:sp>
          <p:nvSpPr>
            <p:cNvPr id="43035"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3036"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grpSp>
        <p:nvGrpSpPr>
          <p:cNvPr id="43019" name="Group 11"/>
          <p:cNvGrpSpPr>
            <a:grpSpLocks/>
          </p:cNvGrpSpPr>
          <p:nvPr/>
        </p:nvGrpSpPr>
        <p:grpSpPr bwMode="auto">
          <a:xfrm>
            <a:off x="2600325" y="2006766"/>
            <a:ext cx="54769" cy="54769"/>
            <a:chOff x="1292" y="2205"/>
            <a:chExt cx="46" cy="46"/>
          </a:xfrm>
        </p:grpSpPr>
        <p:sp>
          <p:nvSpPr>
            <p:cNvPr id="43033"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3034"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pic>
        <p:nvPicPr>
          <p:cNvPr id="43020" name="Picture 14"/>
          <p:cNvPicPr>
            <a:picLocks noChangeAspect="1" noChangeArrowheads="1"/>
          </p:cNvPicPr>
          <p:nvPr/>
        </p:nvPicPr>
        <p:blipFill>
          <a:blip r:embed="rId8" cstate="print"/>
          <a:srcRect/>
          <a:stretch>
            <a:fillRect/>
          </a:stretch>
        </p:blipFill>
        <p:spPr bwMode="auto">
          <a:xfrm>
            <a:off x="5138738" y="3680785"/>
            <a:ext cx="1921669" cy="1071563"/>
          </a:xfrm>
          <a:prstGeom prst="rect">
            <a:avLst/>
          </a:prstGeom>
          <a:noFill/>
          <a:ln w="12700" cap="sq">
            <a:noFill/>
            <a:miter lim="800000"/>
            <a:headEnd type="none" w="sm" len="sm"/>
            <a:tailEnd type="none" w="sm" len="sm"/>
          </a:ln>
        </p:spPr>
      </p:pic>
      <p:sp>
        <p:nvSpPr>
          <p:cNvPr id="43021" name="Rectangle 15"/>
          <p:cNvSpPr>
            <a:spLocks noChangeArrowheads="1"/>
          </p:cNvSpPr>
          <p:nvPr/>
        </p:nvSpPr>
        <p:spPr bwMode="auto">
          <a:xfrm>
            <a:off x="5247085" y="3735554"/>
            <a:ext cx="1727597" cy="837010"/>
          </a:xfrm>
          <a:prstGeom prst="rect">
            <a:avLst/>
          </a:prstGeom>
          <a:solidFill>
            <a:schemeClr val="tx1"/>
          </a:solidFill>
          <a:ln w="12700" cap="sq">
            <a:no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aphicFrame>
        <p:nvGraphicFramePr>
          <p:cNvPr id="43022" name="Object 5"/>
          <p:cNvGraphicFramePr>
            <a:graphicFrameLocks noChangeAspect="1"/>
          </p:cNvGraphicFramePr>
          <p:nvPr>
            <p:extLst>
              <p:ext uri="{D42A27DB-BD31-4B8C-83A1-F6EECF244321}">
                <p14:modId xmlns:p14="http://schemas.microsoft.com/office/powerpoint/2010/main" val="4073904319"/>
              </p:ext>
            </p:extLst>
          </p:nvPr>
        </p:nvGraphicFramePr>
        <p:xfrm>
          <a:off x="5607844" y="4783304"/>
          <a:ext cx="976313" cy="251222"/>
        </p:xfrm>
        <a:graphic>
          <a:graphicData uri="http://schemas.openxmlformats.org/presentationml/2006/ole">
            <mc:AlternateContent xmlns:mc="http://schemas.openxmlformats.org/markup-compatibility/2006">
              <mc:Choice xmlns:v="urn:schemas-microsoft-com:vml" Requires="v">
                <p:oleObj name="Equation" r:id="rId9" imgW="939392" imgH="241195" progId="Equation.3">
                  <p:embed/>
                </p:oleObj>
              </mc:Choice>
              <mc:Fallback>
                <p:oleObj name="Equation" r:id="rId9" imgW="939392" imgH="241195" progId="Equation.3">
                  <p:embed/>
                  <p:pic>
                    <p:nvPicPr>
                      <p:cNvPr id="43022"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7844" y="4783304"/>
                        <a:ext cx="976313" cy="2512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3" name="Rectangle 17"/>
          <p:cNvSpPr>
            <a:spLocks noChangeArrowheads="1"/>
          </p:cNvSpPr>
          <p:nvPr/>
        </p:nvSpPr>
        <p:spPr bwMode="auto">
          <a:xfrm>
            <a:off x="2276475" y="3742697"/>
            <a:ext cx="1728788" cy="863204"/>
          </a:xfrm>
          <a:prstGeom prst="rect">
            <a:avLst/>
          </a:prstGeom>
          <a:solidFill>
            <a:schemeClr val="tx1"/>
          </a:solidFill>
          <a:ln w="12700" cap="sq">
            <a:no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3024" name="Line 19"/>
          <p:cNvSpPr>
            <a:spLocks noChangeShapeType="1"/>
          </p:cNvSpPr>
          <p:nvPr/>
        </p:nvSpPr>
        <p:spPr bwMode="auto">
          <a:xfrm flipH="1">
            <a:off x="2465785" y="2141307"/>
            <a:ext cx="161925" cy="1539478"/>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3025" name="Rectangle 20"/>
          <p:cNvSpPr>
            <a:spLocks noChangeArrowheads="1"/>
          </p:cNvSpPr>
          <p:nvPr/>
        </p:nvSpPr>
        <p:spPr bwMode="auto">
          <a:xfrm>
            <a:off x="5435203" y="1748401"/>
            <a:ext cx="195263" cy="202406"/>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3026" name="Line 21"/>
          <p:cNvSpPr>
            <a:spLocks noChangeShapeType="1"/>
          </p:cNvSpPr>
          <p:nvPr/>
        </p:nvSpPr>
        <p:spPr bwMode="auto">
          <a:xfrm flipH="1">
            <a:off x="5489972" y="1925804"/>
            <a:ext cx="80963" cy="1997869"/>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3027" name="Oval 22"/>
          <p:cNvSpPr>
            <a:spLocks noChangeArrowheads="1"/>
          </p:cNvSpPr>
          <p:nvPr/>
        </p:nvSpPr>
        <p:spPr bwMode="auto">
          <a:xfrm>
            <a:off x="2276475" y="4004635"/>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3028" name="Oval 23"/>
          <p:cNvSpPr>
            <a:spLocks noChangeArrowheads="1"/>
          </p:cNvSpPr>
          <p:nvPr/>
        </p:nvSpPr>
        <p:spPr bwMode="auto">
          <a:xfrm>
            <a:off x="5293519" y="4403495"/>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3029" name="Oval 24"/>
          <p:cNvSpPr>
            <a:spLocks noChangeArrowheads="1"/>
          </p:cNvSpPr>
          <p:nvPr/>
        </p:nvSpPr>
        <p:spPr bwMode="auto">
          <a:xfrm>
            <a:off x="2357438" y="3789132"/>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3030" name="Oval 25"/>
          <p:cNvSpPr>
            <a:spLocks noChangeArrowheads="1"/>
          </p:cNvSpPr>
          <p:nvPr/>
        </p:nvSpPr>
        <p:spPr bwMode="auto">
          <a:xfrm>
            <a:off x="5381625" y="4193945"/>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3031" name="Oval 26"/>
          <p:cNvSpPr>
            <a:spLocks noChangeArrowheads="1"/>
          </p:cNvSpPr>
          <p:nvPr/>
        </p:nvSpPr>
        <p:spPr bwMode="auto">
          <a:xfrm>
            <a:off x="2438400" y="3727220"/>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3032" name="Oval 27"/>
          <p:cNvSpPr>
            <a:spLocks noChangeArrowheads="1"/>
          </p:cNvSpPr>
          <p:nvPr/>
        </p:nvSpPr>
        <p:spPr bwMode="auto">
          <a:xfrm>
            <a:off x="5489972" y="4004635"/>
            <a:ext cx="27384"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 name="Title 3">
            <a:extLst>
              <a:ext uri="{FF2B5EF4-FFF2-40B4-BE49-F238E27FC236}">
                <a16:creationId xmlns:a16="http://schemas.microsoft.com/office/drawing/2014/main" id="{4F4E19A7-460D-1BFE-14F3-ABA139058465}"/>
              </a:ext>
            </a:extLst>
          </p:cNvPr>
          <p:cNvSpPr>
            <a:spLocks noGrp="1"/>
          </p:cNvSpPr>
          <p:nvPr>
            <p:ph type="title"/>
          </p:nvPr>
        </p:nvSpPr>
        <p:spPr/>
        <p:txBody>
          <a:bodyPr/>
          <a:lstStyle/>
          <a:p>
            <a:r>
              <a:rPr lang="en-US" dirty="0"/>
              <a:t>Automatic Scale Selection</a:t>
            </a:r>
          </a:p>
        </p:txBody>
      </p:sp>
      <p:sp>
        <p:nvSpPr>
          <p:cNvPr id="5" name="Slide Number Placeholder 5">
            <a:extLst>
              <a:ext uri="{FF2B5EF4-FFF2-40B4-BE49-F238E27FC236}">
                <a16:creationId xmlns:a16="http://schemas.microsoft.com/office/drawing/2014/main" id="{B381BE6C-5416-4096-5E57-DDAB2095DFC5}"/>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49</a:t>
            </a:fld>
            <a:endParaRPr lang="en-US" dirty="0"/>
          </a:p>
        </p:txBody>
      </p:sp>
    </p:spTree>
    <p:extLst>
      <p:ext uri="{BB962C8B-B14F-4D97-AF65-F5344CB8AC3E}">
        <p14:creationId xmlns:p14="http://schemas.microsoft.com/office/powerpoint/2010/main" val="2029428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psych.ndsu.nodak.edu/mccourt/Psy460/Eye%20movements/Yarb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1" y="1030103"/>
            <a:ext cx="4672157" cy="3486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1901" y="4516253"/>
            <a:ext cx="1701107" cy="300082"/>
          </a:xfrm>
          <a:prstGeom prst="rect">
            <a:avLst/>
          </a:prstGeom>
          <a:noFill/>
        </p:spPr>
        <p:txBody>
          <a:bodyPr wrap="none" rtlCol="0">
            <a:spAutoFit/>
          </a:bodyPr>
          <a:lstStyle/>
          <a:p>
            <a:pPr defTabSz="685800" fontAlgn="base">
              <a:spcBef>
                <a:spcPct val="0"/>
              </a:spcBef>
              <a:spcAft>
                <a:spcPct val="0"/>
              </a:spcAft>
              <a:buClrTx/>
              <a:defRPr/>
            </a:pPr>
            <a:r>
              <a:rPr lang="en-US" sz="1350" kern="1200" dirty="0" err="1">
                <a:solidFill>
                  <a:prstClr val="black"/>
                </a:solidFill>
                <a:latin typeface="Arial" charset="0"/>
                <a:ea typeface="+mn-ea"/>
                <a:cs typeface="+mn-cs"/>
              </a:rPr>
              <a:t>Yarbus</a:t>
            </a:r>
            <a:r>
              <a:rPr lang="en-US" sz="1350" kern="1200" dirty="0">
                <a:solidFill>
                  <a:prstClr val="black"/>
                </a:solidFill>
                <a:latin typeface="Arial" charset="0"/>
                <a:ea typeface="+mn-ea"/>
                <a:cs typeface="+mn-cs"/>
              </a:rPr>
              <a:t> eye tracking</a:t>
            </a:r>
          </a:p>
        </p:txBody>
      </p:sp>
      <p:sp>
        <p:nvSpPr>
          <p:cNvPr id="5" name="TextBox 4"/>
          <p:cNvSpPr txBox="1"/>
          <p:nvPr/>
        </p:nvSpPr>
        <p:spPr>
          <a:xfrm>
            <a:off x="1143001" y="4947293"/>
            <a:ext cx="562975" cy="213585"/>
          </a:xfrm>
          <a:prstGeom prst="rect">
            <a:avLst/>
          </a:prstGeom>
          <a:noFill/>
        </p:spPr>
        <p:txBody>
          <a:bodyPr wrap="none" rtlCol="0">
            <a:spAutoFit/>
          </a:bodyPr>
          <a:lstStyle/>
          <a:p>
            <a:pPr defTabSz="685800">
              <a:buClrTx/>
              <a:defRPr/>
            </a:pPr>
            <a:r>
              <a:rPr lang="en-US" sz="788" kern="1200" dirty="0">
                <a:solidFill>
                  <a:prstClr val="black"/>
                </a:solidFill>
                <a:latin typeface="Calibri"/>
                <a:ea typeface="+mn-ea"/>
                <a:cs typeface="+mn-cs"/>
              </a:rPr>
              <a:t>D. </a:t>
            </a:r>
            <a:r>
              <a:rPr lang="en-US" sz="788" kern="1200" dirty="0" err="1">
                <a:solidFill>
                  <a:prstClr val="black"/>
                </a:solidFill>
                <a:latin typeface="Calibri"/>
                <a:ea typeface="+mn-ea"/>
                <a:cs typeface="+mn-cs"/>
              </a:rPr>
              <a:t>Hoiem</a:t>
            </a:r>
            <a:endParaRPr lang="en-US" sz="788" kern="1200" dirty="0">
              <a:solidFill>
                <a:prstClr val="black"/>
              </a:solidFill>
              <a:latin typeface="Calibri"/>
              <a:ea typeface="+mn-ea"/>
              <a:cs typeface="+mn-cs"/>
            </a:endParaRPr>
          </a:p>
        </p:txBody>
      </p:sp>
      <p:sp>
        <p:nvSpPr>
          <p:cNvPr id="7" name="Title 6">
            <a:extLst>
              <a:ext uri="{FF2B5EF4-FFF2-40B4-BE49-F238E27FC236}">
                <a16:creationId xmlns:a16="http://schemas.microsoft.com/office/drawing/2014/main" id="{7934481A-2CC6-7BA2-66D7-B7452DDB4022}"/>
              </a:ext>
            </a:extLst>
          </p:cNvPr>
          <p:cNvSpPr>
            <a:spLocks noGrp="1"/>
          </p:cNvSpPr>
          <p:nvPr>
            <p:ph type="title"/>
          </p:nvPr>
        </p:nvSpPr>
        <p:spPr/>
        <p:txBody>
          <a:bodyPr/>
          <a:lstStyle/>
          <a:p>
            <a:r>
              <a:rPr lang="en-US" dirty="0"/>
              <a:t>Human eye movements</a:t>
            </a:r>
          </a:p>
        </p:txBody>
      </p:sp>
      <p:sp>
        <p:nvSpPr>
          <p:cNvPr id="8" name="Slide Number Placeholder 5">
            <a:extLst>
              <a:ext uri="{FF2B5EF4-FFF2-40B4-BE49-F238E27FC236}">
                <a16:creationId xmlns:a16="http://schemas.microsoft.com/office/drawing/2014/main" id="{5DB88270-71B9-2E2B-2ABA-707F37634C1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a:t>
            </a:fld>
            <a:endParaRPr lang="en-US" dirty="0"/>
          </a:p>
        </p:txBody>
      </p:sp>
    </p:spTree>
    <p:extLst>
      <p:ext uri="{BB962C8B-B14F-4D97-AF65-F5344CB8AC3E}">
        <p14:creationId xmlns:p14="http://schemas.microsoft.com/office/powerpoint/2010/main" val="351946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457200" y="927436"/>
            <a:ext cx="8229600" cy="3657600"/>
          </a:xfrm>
        </p:spPr>
        <p:txBody>
          <a:bodyPr/>
          <a:lstStyle/>
          <a:p>
            <a:r>
              <a:rPr lang="en-US" dirty="0"/>
              <a:t>Function responses for increasing scale (scale signature) </a:t>
            </a:r>
            <a:endParaRPr lang="de-CH" dirty="0"/>
          </a:p>
          <a:p>
            <a:endParaRPr lang="de-CH" dirty="0"/>
          </a:p>
        </p:txBody>
      </p:sp>
      <p:graphicFrame>
        <p:nvGraphicFramePr>
          <p:cNvPr id="44037" name="Object 4"/>
          <p:cNvGraphicFramePr>
            <a:graphicFrameLocks noChangeAspect="1"/>
          </p:cNvGraphicFramePr>
          <p:nvPr>
            <p:extLst>
              <p:ext uri="{D42A27DB-BD31-4B8C-83A1-F6EECF244321}">
                <p14:modId xmlns:p14="http://schemas.microsoft.com/office/powerpoint/2010/main" val="4023295960"/>
              </p:ext>
            </p:extLst>
          </p:nvPr>
        </p:nvGraphicFramePr>
        <p:xfrm>
          <a:off x="2713435" y="4807743"/>
          <a:ext cx="778669" cy="208360"/>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403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435" y="4807743"/>
                        <a:ext cx="778669" cy="208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38" name="Picture 4"/>
          <p:cNvPicPr>
            <a:picLocks noChangeAspect="1" noChangeArrowheads="1"/>
          </p:cNvPicPr>
          <p:nvPr/>
        </p:nvPicPr>
        <p:blipFill>
          <a:blip r:embed="rId5" cstate="print"/>
          <a:srcRect/>
          <a:stretch>
            <a:fillRect/>
          </a:stretch>
        </p:blipFill>
        <p:spPr bwMode="auto">
          <a:xfrm>
            <a:off x="2121694" y="3684984"/>
            <a:ext cx="1964531" cy="1114425"/>
          </a:xfrm>
          <a:prstGeom prst="rect">
            <a:avLst/>
          </a:prstGeom>
          <a:noFill/>
          <a:ln w="12700" cap="sq">
            <a:noFill/>
            <a:miter lim="800000"/>
            <a:headEnd type="none" w="sm" len="sm"/>
            <a:tailEnd type="none" w="sm" len="sm"/>
          </a:ln>
        </p:spPr>
      </p:pic>
      <p:pic>
        <p:nvPicPr>
          <p:cNvPr id="44039" name="Picture 5"/>
          <p:cNvPicPr>
            <a:picLocks noChangeAspect="1" noChangeArrowheads="1"/>
          </p:cNvPicPr>
          <p:nvPr/>
        </p:nvPicPr>
        <p:blipFill>
          <a:blip r:embed="rId6" cstate="print"/>
          <a:srcRect/>
          <a:stretch>
            <a:fillRect/>
          </a:stretch>
        </p:blipFill>
        <p:spPr bwMode="auto">
          <a:xfrm>
            <a:off x="1925241" y="1477565"/>
            <a:ext cx="2484834" cy="1987153"/>
          </a:xfrm>
          <a:prstGeom prst="rect">
            <a:avLst/>
          </a:prstGeom>
          <a:noFill/>
          <a:ln w="9525">
            <a:noFill/>
            <a:miter lim="800000"/>
            <a:headEnd/>
            <a:tailEnd/>
          </a:ln>
        </p:spPr>
      </p:pic>
      <p:pic>
        <p:nvPicPr>
          <p:cNvPr id="44040" name="Picture 6"/>
          <p:cNvPicPr>
            <a:picLocks noChangeAspect="1" noChangeArrowheads="1"/>
          </p:cNvPicPr>
          <p:nvPr/>
        </p:nvPicPr>
        <p:blipFill>
          <a:blip r:embed="rId7" cstate="print"/>
          <a:srcRect/>
          <a:stretch>
            <a:fillRect/>
          </a:stretch>
        </p:blipFill>
        <p:spPr bwMode="auto">
          <a:xfrm>
            <a:off x="5092304" y="1504949"/>
            <a:ext cx="1964531" cy="1997869"/>
          </a:xfrm>
          <a:prstGeom prst="rect">
            <a:avLst/>
          </a:prstGeom>
          <a:noFill/>
          <a:ln w="9525">
            <a:noFill/>
            <a:miter lim="800000"/>
            <a:headEnd/>
            <a:tailEnd/>
          </a:ln>
        </p:spPr>
      </p:pic>
      <p:sp>
        <p:nvSpPr>
          <p:cNvPr id="44041" name="Rectangle 7"/>
          <p:cNvSpPr>
            <a:spLocks noChangeArrowheads="1"/>
          </p:cNvSpPr>
          <p:nvPr/>
        </p:nvSpPr>
        <p:spPr bwMode="auto">
          <a:xfrm>
            <a:off x="2496741" y="1885949"/>
            <a:ext cx="244078" cy="258366"/>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pSp>
        <p:nvGrpSpPr>
          <p:cNvPr id="44042" name="Group 8"/>
          <p:cNvGrpSpPr>
            <a:grpSpLocks/>
          </p:cNvGrpSpPr>
          <p:nvPr/>
        </p:nvGrpSpPr>
        <p:grpSpPr bwMode="auto">
          <a:xfrm>
            <a:off x="5509023" y="1808559"/>
            <a:ext cx="54769" cy="54769"/>
            <a:chOff x="1292" y="2205"/>
            <a:chExt cx="46" cy="46"/>
          </a:xfrm>
        </p:grpSpPr>
        <p:sp>
          <p:nvSpPr>
            <p:cNvPr id="44061"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4062"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grpSp>
        <p:nvGrpSpPr>
          <p:cNvPr id="44043" name="Group 11"/>
          <p:cNvGrpSpPr>
            <a:grpSpLocks/>
          </p:cNvGrpSpPr>
          <p:nvPr/>
        </p:nvGrpSpPr>
        <p:grpSpPr bwMode="auto">
          <a:xfrm>
            <a:off x="2600325" y="1990724"/>
            <a:ext cx="54769" cy="54769"/>
            <a:chOff x="1292" y="2205"/>
            <a:chExt cx="46" cy="46"/>
          </a:xfrm>
        </p:grpSpPr>
        <p:sp>
          <p:nvSpPr>
            <p:cNvPr id="44059"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4060"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pic>
        <p:nvPicPr>
          <p:cNvPr id="44044" name="Picture 14"/>
          <p:cNvPicPr>
            <a:picLocks noChangeAspect="1" noChangeArrowheads="1"/>
          </p:cNvPicPr>
          <p:nvPr/>
        </p:nvPicPr>
        <p:blipFill>
          <a:blip r:embed="rId8" cstate="print"/>
          <a:srcRect/>
          <a:stretch>
            <a:fillRect/>
          </a:stretch>
        </p:blipFill>
        <p:spPr bwMode="auto">
          <a:xfrm>
            <a:off x="5138738" y="3664743"/>
            <a:ext cx="1921669" cy="1071563"/>
          </a:xfrm>
          <a:prstGeom prst="rect">
            <a:avLst/>
          </a:prstGeom>
          <a:noFill/>
          <a:ln w="12700" cap="sq">
            <a:noFill/>
            <a:miter lim="800000"/>
            <a:headEnd type="none" w="sm" len="sm"/>
            <a:tailEnd type="none" w="sm" len="sm"/>
          </a:ln>
        </p:spPr>
      </p:pic>
      <p:sp>
        <p:nvSpPr>
          <p:cNvPr id="44045" name="Rectangle 15"/>
          <p:cNvSpPr>
            <a:spLocks noChangeArrowheads="1"/>
          </p:cNvSpPr>
          <p:nvPr/>
        </p:nvSpPr>
        <p:spPr bwMode="auto">
          <a:xfrm>
            <a:off x="5247085" y="3719512"/>
            <a:ext cx="1727597" cy="837010"/>
          </a:xfrm>
          <a:prstGeom prst="rect">
            <a:avLst/>
          </a:prstGeom>
          <a:solidFill>
            <a:schemeClr val="tx1"/>
          </a:solidFill>
          <a:ln w="12700" cap="sq">
            <a:no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aphicFrame>
        <p:nvGraphicFramePr>
          <p:cNvPr id="44046" name="Object 5"/>
          <p:cNvGraphicFramePr>
            <a:graphicFrameLocks noChangeAspect="1"/>
          </p:cNvGraphicFramePr>
          <p:nvPr>
            <p:extLst>
              <p:ext uri="{D42A27DB-BD31-4B8C-83A1-F6EECF244321}">
                <p14:modId xmlns:p14="http://schemas.microsoft.com/office/powerpoint/2010/main" val="1710910844"/>
              </p:ext>
            </p:extLst>
          </p:nvPr>
        </p:nvGraphicFramePr>
        <p:xfrm>
          <a:off x="5607844" y="4767262"/>
          <a:ext cx="976313" cy="251222"/>
        </p:xfrm>
        <a:graphic>
          <a:graphicData uri="http://schemas.openxmlformats.org/presentationml/2006/ole">
            <mc:AlternateContent xmlns:mc="http://schemas.openxmlformats.org/markup-compatibility/2006">
              <mc:Choice xmlns:v="urn:schemas-microsoft-com:vml" Requires="v">
                <p:oleObj name="Equation" r:id="rId9" imgW="939392" imgH="241195" progId="Equation.3">
                  <p:embed/>
                </p:oleObj>
              </mc:Choice>
              <mc:Fallback>
                <p:oleObj name="Equation" r:id="rId9" imgW="939392" imgH="241195" progId="Equation.3">
                  <p:embed/>
                  <p:pic>
                    <p:nvPicPr>
                      <p:cNvPr id="4404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7844" y="4767262"/>
                        <a:ext cx="976313" cy="2512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7" name="Rectangle 17"/>
          <p:cNvSpPr>
            <a:spLocks noChangeArrowheads="1"/>
          </p:cNvSpPr>
          <p:nvPr/>
        </p:nvSpPr>
        <p:spPr bwMode="auto">
          <a:xfrm>
            <a:off x="2276475" y="3726655"/>
            <a:ext cx="1728788" cy="863204"/>
          </a:xfrm>
          <a:prstGeom prst="rect">
            <a:avLst/>
          </a:prstGeom>
          <a:solidFill>
            <a:schemeClr val="tx1"/>
          </a:solidFill>
          <a:ln w="12700" cap="sq">
            <a:no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4048" name="Line 19"/>
          <p:cNvSpPr>
            <a:spLocks noChangeShapeType="1"/>
          </p:cNvSpPr>
          <p:nvPr/>
        </p:nvSpPr>
        <p:spPr bwMode="auto">
          <a:xfrm flipH="1">
            <a:off x="2574131" y="2125266"/>
            <a:ext cx="53579" cy="1620440"/>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4049" name="Rectangle 20"/>
          <p:cNvSpPr>
            <a:spLocks noChangeArrowheads="1"/>
          </p:cNvSpPr>
          <p:nvPr/>
        </p:nvSpPr>
        <p:spPr bwMode="auto">
          <a:xfrm>
            <a:off x="5406629" y="1703784"/>
            <a:ext cx="244078" cy="258365"/>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4050" name="Line 21"/>
          <p:cNvSpPr>
            <a:spLocks noChangeShapeType="1"/>
          </p:cNvSpPr>
          <p:nvPr/>
        </p:nvSpPr>
        <p:spPr bwMode="auto">
          <a:xfrm>
            <a:off x="5570935" y="1909761"/>
            <a:ext cx="54769" cy="1890713"/>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4051" name="Oval 22"/>
          <p:cNvSpPr>
            <a:spLocks noChangeArrowheads="1"/>
          </p:cNvSpPr>
          <p:nvPr/>
        </p:nvSpPr>
        <p:spPr bwMode="auto">
          <a:xfrm>
            <a:off x="2276475" y="3988593"/>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4052" name="Oval 23"/>
          <p:cNvSpPr>
            <a:spLocks noChangeArrowheads="1"/>
          </p:cNvSpPr>
          <p:nvPr/>
        </p:nvSpPr>
        <p:spPr bwMode="auto">
          <a:xfrm>
            <a:off x="5293519" y="4387453"/>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4053" name="Oval 24"/>
          <p:cNvSpPr>
            <a:spLocks noChangeArrowheads="1"/>
          </p:cNvSpPr>
          <p:nvPr/>
        </p:nvSpPr>
        <p:spPr bwMode="auto">
          <a:xfrm>
            <a:off x="2331244" y="3826668"/>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4054" name="Oval 25"/>
          <p:cNvSpPr>
            <a:spLocks noChangeArrowheads="1"/>
          </p:cNvSpPr>
          <p:nvPr/>
        </p:nvSpPr>
        <p:spPr bwMode="auto">
          <a:xfrm>
            <a:off x="5381625" y="4177903"/>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4055" name="Oval 26"/>
          <p:cNvSpPr>
            <a:spLocks noChangeArrowheads="1"/>
          </p:cNvSpPr>
          <p:nvPr/>
        </p:nvSpPr>
        <p:spPr bwMode="auto">
          <a:xfrm>
            <a:off x="2438400" y="3711178"/>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4056" name="Oval 27"/>
          <p:cNvSpPr>
            <a:spLocks noChangeArrowheads="1"/>
          </p:cNvSpPr>
          <p:nvPr/>
        </p:nvSpPr>
        <p:spPr bwMode="auto">
          <a:xfrm>
            <a:off x="5489972" y="3988593"/>
            <a:ext cx="27384"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4057" name="Oval 28"/>
          <p:cNvSpPr>
            <a:spLocks noChangeArrowheads="1"/>
          </p:cNvSpPr>
          <p:nvPr/>
        </p:nvSpPr>
        <p:spPr bwMode="auto">
          <a:xfrm>
            <a:off x="5624513" y="3854053"/>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4058" name="Oval 29"/>
          <p:cNvSpPr>
            <a:spLocks noChangeArrowheads="1"/>
          </p:cNvSpPr>
          <p:nvPr/>
        </p:nvSpPr>
        <p:spPr bwMode="auto">
          <a:xfrm>
            <a:off x="2572941" y="3787378"/>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 name="Title 3">
            <a:extLst>
              <a:ext uri="{FF2B5EF4-FFF2-40B4-BE49-F238E27FC236}">
                <a16:creationId xmlns:a16="http://schemas.microsoft.com/office/drawing/2014/main" id="{92740A1B-B371-51A7-2ACB-E0F0A8083AD9}"/>
              </a:ext>
            </a:extLst>
          </p:cNvPr>
          <p:cNvSpPr>
            <a:spLocks noGrp="1"/>
          </p:cNvSpPr>
          <p:nvPr>
            <p:ph type="title"/>
          </p:nvPr>
        </p:nvSpPr>
        <p:spPr/>
        <p:txBody>
          <a:bodyPr/>
          <a:lstStyle/>
          <a:p>
            <a:r>
              <a:rPr lang="en-US" dirty="0"/>
              <a:t>Automatic </a:t>
            </a:r>
            <a:r>
              <a:rPr lang="en-US"/>
              <a:t>Scale Selection</a:t>
            </a:r>
          </a:p>
        </p:txBody>
      </p:sp>
      <p:sp>
        <p:nvSpPr>
          <p:cNvPr id="5" name="Slide Number Placeholder 5">
            <a:extLst>
              <a:ext uri="{FF2B5EF4-FFF2-40B4-BE49-F238E27FC236}">
                <a16:creationId xmlns:a16="http://schemas.microsoft.com/office/drawing/2014/main" id="{D90AACA4-8D16-0EA1-FE6B-37CF5A2F10C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50</a:t>
            </a:fld>
            <a:endParaRPr lang="en-US" dirty="0"/>
          </a:p>
        </p:txBody>
      </p:sp>
      <p:sp>
        <p:nvSpPr>
          <p:cNvPr id="2" name="TextBox 1">
            <a:extLst>
              <a:ext uri="{FF2B5EF4-FFF2-40B4-BE49-F238E27FC236}">
                <a16:creationId xmlns:a16="http://schemas.microsoft.com/office/drawing/2014/main" id="{468E855F-66B2-C3B7-75D4-12F94A3F71E4}"/>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1097993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idx="1"/>
          </p:nvPr>
        </p:nvSpPr>
        <p:spPr>
          <a:xfrm>
            <a:off x="457200" y="959520"/>
            <a:ext cx="8229600" cy="3657600"/>
          </a:xfrm>
        </p:spPr>
        <p:txBody>
          <a:bodyPr/>
          <a:lstStyle/>
          <a:p>
            <a:r>
              <a:rPr lang="en-US" dirty="0"/>
              <a:t>Function responses for increasing scale (scale signature) </a:t>
            </a:r>
            <a:endParaRPr lang="de-CH" dirty="0"/>
          </a:p>
          <a:p>
            <a:endParaRPr lang="de-CH" dirty="0"/>
          </a:p>
        </p:txBody>
      </p:sp>
      <p:graphicFrame>
        <p:nvGraphicFramePr>
          <p:cNvPr id="45061" name="Object 4"/>
          <p:cNvGraphicFramePr>
            <a:graphicFrameLocks noChangeAspect="1"/>
          </p:cNvGraphicFramePr>
          <p:nvPr>
            <p:extLst>
              <p:ext uri="{D42A27DB-BD31-4B8C-83A1-F6EECF244321}">
                <p14:modId xmlns:p14="http://schemas.microsoft.com/office/powerpoint/2010/main" val="2192785503"/>
              </p:ext>
            </p:extLst>
          </p:nvPr>
        </p:nvGraphicFramePr>
        <p:xfrm>
          <a:off x="2713435" y="4839827"/>
          <a:ext cx="778669" cy="208360"/>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506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435" y="4839827"/>
                        <a:ext cx="778669" cy="208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062" name="Picture 4"/>
          <p:cNvPicPr>
            <a:picLocks noChangeAspect="1" noChangeArrowheads="1"/>
          </p:cNvPicPr>
          <p:nvPr/>
        </p:nvPicPr>
        <p:blipFill>
          <a:blip r:embed="rId5" cstate="print"/>
          <a:srcRect/>
          <a:stretch>
            <a:fillRect/>
          </a:stretch>
        </p:blipFill>
        <p:spPr bwMode="auto">
          <a:xfrm>
            <a:off x="2121694" y="3717068"/>
            <a:ext cx="1964531" cy="1114425"/>
          </a:xfrm>
          <a:prstGeom prst="rect">
            <a:avLst/>
          </a:prstGeom>
          <a:noFill/>
          <a:ln w="12700" cap="sq">
            <a:noFill/>
            <a:miter lim="800000"/>
            <a:headEnd type="none" w="sm" len="sm"/>
            <a:tailEnd type="none" w="sm" len="sm"/>
          </a:ln>
        </p:spPr>
      </p:pic>
      <p:pic>
        <p:nvPicPr>
          <p:cNvPr id="45063" name="Picture 5"/>
          <p:cNvPicPr>
            <a:picLocks noChangeAspect="1" noChangeArrowheads="1"/>
          </p:cNvPicPr>
          <p:nvPr/>
        </p:nvPicPr>
        <p:blipFill>
          <a:blip r:embed="rId6" cstate="print"/>
          <a:srcRect/>
          <a:stretch>
            <a:fillRect/>
          </a:stretch>
        </p:blipFill>
        <p:spPr bwMode="auto">
          <a:xfrm>
            <a:off x="1925241" y="1509649"/>
            <a:ext cx="2484834" cy="1987153"/>
          </a:xfrm>
          <a:prstGeom prst="rect">
            <a:avLst/>
          </a:prstGeom>
          <a:noFill/>
          <a:ln w="9525">
            <a:noFill/>
            <a:miter lim="800000"/>
            <a:headEnd/>
            <a:tailEnd/>
          </a:ln>
        </p:spPr>
      </p:pic>
      <p:pic>
        <p:nvPicPr>
          <p:cNvPr id="45064" name="Picture 6"/>
          <p:cNvPicPr>
            <a:picLocks noChangeAspect="1" noChangeArrowheads="1"/>
          </p:cNvPicPr>
          <p:nvPr/>
        </p:nvPicPr>
        <p:blipFill>
          <a:blip r:embed="rId7" cstate="print"/>
          <a:srcRect/>
          <a:stretch>
            <a:fillRect/>
          </a:stretch>
        </p:blipFill>
        <p:spPr bwMode="auto">
          <a:xfrm>
            <a:off x="5092304" y="1537033"/>
            <a:ext cx="1964531" cy="1997869"/>
          </a:xfrm>
          <a:prstGeom prst="rect">
            <a:avLst/>
          </a:prstGeom>
          <a:noFill/>
          <a:ln w="9525">
            <a:noFill/>
            <a:miter lim="800000"/>
            <a:headEnd/>
            <a:tailEnd/>
          </a:ln>
        </p:spPr>
      </p:pic>
      <p:sp>
        <p:nvSpPr>
          <p:cNvPr id="45065" name="Rectangle 7"/>
          <p:cNvSpPr>
            <a:spLocks noChangeArrowheads="1"/>
          </p:cNvSpPr>
          <p:nvPr/>
        </p:nvSpPr>
        <p:spPr bwMode="auto">
          <a:xfrm>
            <a:off x="2253854" y="1708483"/>
            <a:ext cx="704850" cy="719138"/>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pSp>
        <p:nvGrpSpPr>
          <p:cNvPr id="45066" name="Group 8"/>
          <p:cNvGrpSpPr>
            <a:grpSpLocks/>
          </p:cNvGrpSpPr>
          <p:nvPr/>
        </p:nvGrpSpPr>
        <p:grpSpPr bwMode="auto">
          <a:xfrm>
            <a:off x="5509023" y="1840643"/>
            <a:ext cx="54769" cy="54769"/>
            <a:chOff x="1292" y="2205"/>
            <a:chExt cx="46" cy="46"/>
          </a:xfrm>
        </p:grpSpPr>
        <p:sp>
          <p:nvSpPr>
            <p:cNvPr id="45104"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5105"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grpSp>
        <p:nvGrpSpPr>
          <p:cNvPr id="45067" name="Group 11"/>
          <p:cNvGrpSpPr>
            <a:grpSpLocks/>
          </p:cNvGrpSpPr>
          <p:nvPr/>
        </p:nvGrpSpPr>
        <p:grpSpPr bwMode="auto">
          <a:xfrm>
            <a:off x="2600325" y="2022808"/>
            <a:ext cx="54769" cy="54769"/>
            <a:chOff x="1292" y="2205"/>
            <a:chExt cx="46" cy="46"/>
          </a:xfrm>
        </p:grpSpPr>
        <p:sp>
          <p:nvSpPr>
            <p:cNvPr id="45102"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5103"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pic>
        <p:nvPicPr>
          <p:cNvPr id="45068" name="Picture 14"/>
          <p:cNvPicPr>
            <a:picLocks noChangeAspect="1" noChangeArrowheads="1"/>
          </p:cNvPicPr>
          <p:nvPr/>
        </p:nvPicPr>
        <p:blipFill>
          <a:blip r:embed="rId8" cstate="print"/>
          <a:srcRect/>
          <a:stretch>
            <a:fillRect/>
          </a:stretch>
        </p:blipFill>
        <p:spPr bwMode="auto">
          <a:xfrm>
            <a:off x="5138738" y="3696827"/>
            <a:ext cx="1921669" cy="1071563"/>
          </a:xfrm>
          <a:prstGeom prst="rect">
            <a:avLst/>
          </a:prstGeom>
          <a:noFill/>
          <a:ln w="12700" cap="sq">
            <a:noFill/>
            <a:miter lim="800000"/>
            <a:headEnd type="none" w="sm" len="sm"/>
            <a:tailEnd type="none" w="sm" len="sm"/>
          </a:ln>
        </p:spPr>
      </p:pic>
      <p:sp>
        <p:nvSpPr>
          <p:cNvPr id="45069" name="Rectangle 15"/>
          <p:cNvSpPr>
            <a:spLocks noChangeArrowheads="1"/>
          </p:cNvSpPr>
          <p:nvPr/>
        </p:nvSpPr>
        <p:spPr bwMode="auto">
          <a:xfrm>
            <a:off x="5247085" y="3751596"/>
            <a:ext cx="1727597" cy="837010"/>
          </a:xfrm>
          <a:prstGeom prst="rect">
            <a:avLst/>
          </a:prstGeom>
          <a:solidFill>
            <a:schemeClr val="tx1"/>
          </a:solidFill>
          <a:ln w="12700" cap="sq">
            <a:no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aphicFrame>
        <p:nvGraphicFramePr>
          <p:cNvPr id="45070" name="Object 5"/>
          <p:cNvGraphicFramePr>
            <a:graphicFrameLocks noChangeAspect="1"/>
          </p:cNvGraphicFramePr>
          <p:nvPr>
            <p:extLst>
              <p:ext uri="{D42A27DB-BD31-4B8C-83A1-F6EECF244321}">
                <p14:modId xmlns:p14="http://schemas.microsoft.com/office/powerpoint/2010/main" val="2345719032"/>
              </p:ext>
            </p:extLst>
          </p:nvPr>
        </p:nvGraphicFramePr>
        <p:xfrm>
          <a:off x="5607844" y="4799346"/>
          <a:ext cx="976313" cy="251222"/>
        </p:xfrm>
        <a:graphic>
          <a:graphicData uri="http://schemas.openxmlformats.org/presentationml/2006/ole">
            <mc:AlternateContent xmlns:mc="http://schemas.openxmlformats.org/markup-compatibility/2006">
              <mc:Choice xmlns:v="urn:schemas-microsoft-com:vml" Requires="v">
                <p:oleObj name="Equation" r:id="rId9" imgW="939392" imgH="241195" progId="Equation.3">
                  <p:embed/>
                </p:oleObj>
              </mc:Choice>
              <mc:Fallback>
                <p:oleObj name="Equation" r:id="rId9" imgW="939392" imgH="241195" progId="Equation.3">
                  <p:embed/>
                  <p:pic>
                    <p:nvPicPr>
                      <p:cNvPr id="4507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7844" y="4799346"/>
                        <a:ext cx="976313" cy="2512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71" name="Rectangle 17"/>
          <p:cNvSpPr>
            <a:spLocks noChangeArrowheads="1"/>
          </p:cNvSpPr>
          <p:nvPr/>
        </p:nvSpPr>
        <p:spPr bwMode="auto">
          <a:xfrm>
            <a:off x="2276475" y="3758739"/>
            <a:ext cx="1728788" cy="863204"/>
          </a:xfrm>
          <a:prstGeom prst="rect">
            <a:avLst/>
          </a:prstGeom>
          <a:solidFill>
            <a:schemeClr val="tx1"/>
          </a:solidFill>
          <a:ln w="12700" cap="sq">
            <a:no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72" name="Line 19"/>
          <p:cNvSpPr>
            <a:spLocks noChangeShapeType="1"/>
          </p:cNvSpPr>
          <p:nvPr/>
        </p:nvSpPr>
        <p:spPr bwMode="auto">
          <a:xfrm>
            <a:off x="2627710" y="2157349"/>
            <a:ext cx="1269206" cy="2350294"/>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5073" name="Rectangle 20"/>
          <p:cNvSpPr>
            <a:spLocks noChangeArrowheads="1"/>
          </p:cNvSpPr>
          <p:nvPr/>
        </p:nvSpPr>
        <p:spPr bwMode="auto">
          <a:xfrm>
            <a:off x="5163741" y="1526318"/>
            <a:ext cx="704850" cy="719138"/>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74" name="Line 21"/>
          <p:cNvSpPr>
            <a:spLocks noChangeShapeType="1"/>
          </p:cNvSpPr>
          <p:nvPr/>
        </p:nvSpPr>
        <p:spPr bwMode="auto">
          <a:xfrm>
            <a:off x="5570935" y="1941846"/>
            <a:ext cx="1269206" cy="1971675"/>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5075" name="Oval 22"/>
          <p:cNvSpPr>
            <a:spLocks noChangeArrowheads="1"/>
          </p:cNvSpPr>
          <p:nvPr/>
        </p:nvSpPr>
        <p:spPr bwMode="auto">
          <a:xfrm>
            <a:off x="2276475" y="4020677"/>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76" name="Oval 23"/>
          <p:cNvSpPr>
            <a:spLocks noChangeArrowheads="1"/>
          </p:cNvSpPr>
          <p:nvPr/>
        </p:nvSpPr>
        <p:spPr bwMode="auto">
          <a:xfrm>
            <a:off x="5293519" y="4419537"/>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77" name="Oval 24"/>
          <p:cNvSpPr>
            <a:spLocks noChangeArrowheads="1"/>
          </p:cNvSpPr>
          <p:nvPr/>
        </p:nvSpPr>
        <p:spPr bwMode="auto">
          <a:xfrm>
            <a:off x="2331244" y="3858752"/>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78" name="Oval 25"/>
          <p:cNvSpPr>
            <a:spLocks noChangeArrowheads="1"/>
          </p:cNvSpPr>
          <p:nvPr/>
        </p:nvSpPr>
        <p:spPr bwMode="auto">
          <a:xfrm>
            <a:off x="5381625" y="4209987"/>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79" name="Oval 26"/>
          <p:cNvSpPr>
            <a:spLocks noChangeArrowheads="1"/>
          </p:cNvSpPr>
          <p:nvPr/>
        </p:nvSpPr>
        <p:spPr bwMode="auto">
          <a:xfrm>
            <a:off x="2438400" y="3743262"/>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80" name="Oval 27"/>
          <p:cNvSpPr>
            <a:spLocks noChangeArrowheads="1"/>
          </p:cNvSpPr>
          <p:nvPr/>
        </p:nvSpPr>
        <p:spPr bwMode="auto">
          <a:xfrm>
            <a:off x="5489972" y="4020677"/>
            <a:ext cx="27384"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81" name="Oval 28"/>
          <p:cNvSpPr>
            <a:spLocks noChangeArrowheads="1"/>
          </p:cNvSpPr>
          <p:nvPr/>
        </p:nvSpPr>
        <p:spPr bwMode="auto">
          <a:xfrm>
            <a:off x="5624513" y="3886137"/>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82" name="Oval 29"/>
          <p:cNvSpPr>
            <a:spLocks noChangeArrowheads="1"/>
          </p:cNvSpPr>
          <p:nvPr/>
        </p:nvSpPr>
        <p:spPr bwMode="auto">
          <a:xfrm>
            <a:off x="2572941" y="3819462"/>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83" name="Oval 30"/>
          <p:cNvSpPr>
            <a:spLocks noChangeArrowheads="1"/>
          </p:cNvSpPr>
          <p:nvPr/>
        </p:nvSpPr>
        <p:spPr bwMode="auto">
          <a:xfrm>
            <a:off x="2681288" y="3954002"/>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84" name="Oval 31"/>
          <p:cNvSpPr>
            <a:spLocks noChangeArrowheads="1"/>
          </p:cNvSpPr>
          <p:nvPr/>
        </p:nvSpPr>
        <p:spPr bwMode="auto">
          <a:xfrm>
            <a:off x="2815829" y="4101640"/>
            <a:ext cx="27384"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85" name="Oval 32"/>
          <p:cNvSpPr>
            <a:spLocks noChangeArrowheads="1"/>
          </p:cNvSpPr>
          <p:nvPr/>
        </p:nvSpPr>
        <p:spPr bwMode="auto">
          <a:xfrm>
            <a:off x="2950369" y="4209987"/>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86" name="Oval 33"/>
          <p:cNvSpPr>
            <a:spLocks noChangeArrowheads="1"/>
          </p:cNvSpPr>
          <p:nvPr/>
        </p:nvSpPr>
        <p:spPr bwMode="auto">
          <a:xfrm>
            <a:off x="3086100" y="4290949"/>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87" name="Oval 34"/>
          <p:cNvSpPr>
            <a:spLocks noChangeArrowheads="1"/>
          </p:cNvSpPr>
          <p:nvPr/>
        </p:nvSpPr>
        <p:spPr bwMode="auto">
          <a:xfrm>
            <a:off x="3220641" y="4345718"/>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88" name="Oval 35"/>
          <p:cNvSpPr>
            <a:spLocks noChangeArrowheads="1"/>
          </p:cNvSpPr>
          <p:nvPr/>
        </p:nvSpPr>
        <p:spPr bwMode="auto">
          <a:xfrm>
            <a:off x="3355182" y="4385008"/>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89" name="Oval 36"/>
          <p:cNvSpPr>
            <a:spLocks noChangeArrowheads="1"/>
          </p:cNvSpPr>
          <p:nvPr/>
        </p:nvSpPr>
        <p:spPr bwMode="auto">
          <a:xfrm>
            <a:off x="3489722" y="4426680"/>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90" name="Oval 37"/>
          <p:cNvSpPr>
            <a:spLocks noChangeArrowheads="1"/>
          </p:cNvSpPr>
          <p:nvPr/>
        </p:nvSpPr>
        <p:spPr bwMode="auto">
          <a:xfrm>
            <a:off x="3624263" y="4465971"/>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91" name="Oval 38"/>
          <p:cNvSpPr>
            <a:spLocks noChangeArrowheads="1"/>
          </p:cNvSpPr>
          <p:nvPr/>
        </p:nvSpPr>
        <p:spPr bwMode="auto">
          <a:xfrm>
            <a:off x="3758804" y="4507643"/>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92" name="Oval 39"/>
          <p:cNvSpPr>
            <a:spLocks noChangeArrowheads="1"/>
          </p:cNvSpPr>
          <p:nvPr/>
        </p:nvSpPr>
        <p:spPr bwMode="auto">
          <a:xfrm>
            <a:off x="3893344" y="4561221"/>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93" name="Oval 40"/>
          <p:cNvSpPr>
            <a:spLocks noChangeArrowheads="1"/>
          </p:cNvSpPr>
          <p:nvPr/>
        </p:nvSpPr>
        <p:spPr bwMode="auto">
          <a:xfrm>
            <a:off x="5759054" y="3784933"/>
            <a:ext cx="27384"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94" name="Oval 41"/>
          <p:cNvSpPr>
            <a:spLocks noChangeArrowheads="1"/>
          </p:cNvSpPr>
          <p:nvPr/>
        </p:nvSpPr>
        <p:spPr bwMode="auto">
          <a:xfrm>
            <a:off x="5893594" y="3737308"/>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95" name="Oval 42"/>
          <p:cNvSpPr>
            <a:spLocks noChangeArrowheads="1"/>
          </p:cNvSpPr>
          <p:nvPr/>
        </p:nvSpPr>
        <p:spPr bwMode="auto">
          <a:xfrm>
            <a:off x="6028135" y="3724212"/>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96" name="Oval 43"/>
          <p:cNvSpPr>
            <a:spLocks noChangeArrowheads="1"/>
          </p:cNvSpPr>
          <p:nvPr/>
        </p:nvSpPr>
        <p:spPr bwMode="auto">
          <a:xfrm>
            <a:off x="6162675" y="3751596"/>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97" name="Oval 44"/>
          <p:cNvSpPr>
            <a:spLocks noChangeArrowheads="1"/>
          </p:cNvSpPr>
          <p:nvPr/>
        </p:nvSpPr>
        <p:spPr bwMode="auto">
          <a:xfrm>
            <a:off x="6297216" y="3784933"/>
            <a:ext cx="27384"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98" name="Oval 45"/>
          <p:cNvSpPr>
            <a:spLocks noChangeArrowheads="1"/>
          </p:cNvSpPr>
          <p:nvPr/>
        </p:nvSpPr>
        <p:spPr bwMode="auto">
          <a:xfrm>
            <a:off x="6431757" y="3832558"/>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099" name="Oval 46"/>
          <p:cNvSpPr>
            <a:spLocks noChangeArrowheads="1"/>
          </p:cNvSpPr>
          <p:nvPr/>
        </p:nvSpPr>
        <p:spPr bwMode="auto">
          <a:xfrm>
            <a:off x="6566297" y="3886137"/>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100" name="Oval 47"/>
          <p:cNvSpPr>
            <a:spLocks noChangeArrowheads="1"/>
          </p:cNvSpPr>
          <p:nvPr/>
        </p:nvSpPr>
        <p:spPr bwMode="auto">
          <a:xfrm>
            <a:off x="6700838" y="3932571"/>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5101" name="Oval 48"/>
          <p:cNvSpPr>
            <a:spLocks noChangeArrowheads="1"/>
          </p:cNvSpPr>
          <p:nvPr/>
        </p:nvSpPr>
        <p:spPr bwMode="auto">
          <a:xfrm>
            <a:off x="6835379" y="3974243"/>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 name="Title 3">
            <a:extLst>
              <a:ext uri="{FF2B5EF4-FFF2-40B4-BE49-F238E27FC236}">
                <a16:creationId xmlns:a16="http://schemas.microsoft.com/office/drawing/2014/main" id="{ECE2A14A-6569-4DA7-2675-18215191C058}"/>
              </a:ext>
            </a:extLst>
          </p:cNvPr>
          <p:cNvSpPr>
            <a:spLocks noGrp="1"/>
          </p:cNvSpPr>
          <p:nvPr>
            <p:ph type="title"/>
          </p:nvPr>
        </p:nvSpPr>
        <p:spPr/>
        <p:txBody>
          <a:bodyPr/>
          <a:lstStyle/>
          <a:p>
            <a:r>
              <a:rPr lang="en-US" dirty="0"/>
              <a:t>Automatic </a:t>
            </a:r>
            <a:r>
              <a:rPr lang="en-US"/>
              <a:t>Scale Selection</a:t>
            </a:r>
          </a:p>
        </p:txBody>
      </p:sp>
      <p:sp>
        <p:nvSpPr>
          <p:cNvPr id="5" name="Slide Number Placeholder 5">
            <a:extLst>
              <a:ext uri="{FF2B5EF4-FFF2-40B4-BE49-F238E27FC236}">
                <a16:creationId xmlns:a16="http://schemas.microsoft.com/office/drawing/2014/main" id="{EA2A3148-9AF9-4B4A-4ACA-9B7881EDD4DB}"/>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51</a:t>
            </a:fld>
            <a:endParaRPr lang="en-US" dirty="0"/>
          </a:p>
        </p:txBody>
      </p:sp>
      <p:sp>
        <p:nvSpPr>
          <p:cNvPr id="2" name="TextBox 1">
            <a:extLst>
              <a:ext uri="{FF2B5EF4-FFF2-40B4-BE49-F238E27FC236}">
                <a16:creationId xmlns:a16="http://schemas.microsoft.com/office/drawing/2014/main" id="{776E4192-36E0-2F3B-E0DF-E307480EE1C9}"/>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1451492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457200" y="983583"/>
            <a:ext cx="8229600" cy="3657600"/>
          </a:xfrm>
        </p:spPr>
        <p:txBody>
          <a:bodyPr/>
          <a:lstStyle/>
          <a:p>
            <a:r>
              <a:rPr lang="en-US" dirty="0"/>
              <a:t>Function responses for increasing scale (scale signature) </a:t>
            </a:r>
            <a:endParaRPr lang="de-CH" dirty="0"/>
          </a:p>
          <a:p>
            <a:endParaRPr lang="de-CH" dirty="0"/>
          </a:p>
        </p:txBody>
      </p:sp>
      <p:graphicFrame>
        <p:nvGraphicFramePr>
          <p:cNvPr id="46085" name="Object 4"/>
          <p:cNvGraphicFramePr>
            <a:graphicFrameLocks noChangeAspect="1"/>
          </p:cNvGraphicFramePr>
          <p:nvPr>
            <p:extLst>
              <p:ext uri="{D42A27DB-BD31-4B8C-83A1-F6EECF244321}">
                <p14:modId xmlns:p14="http://schemas.microsoft.com/office/powerpoint/2010/main" val="1339226274"/>
              </p:ext>
            </p:extLst>
          </p:nvPr>
        </p:nvGraphicFramePr>
        <p:xfrm>
          <a:off x="2713435" y="4831806"/>
          <a:ext cx="778669" cy="208360"/>
        </p:xfrm>
        <a:graphic>
          <a:graphicData uri="http://schemas.openxmlformats.org/presentationml/2006/ole">
            <mc:AlternateContent xmlns:mc="http://schemas.openxmlformats.org/markup-compatibility/2006">
              <mc:Choice xmlns:v="urn:schemas-microsoft-com:vml" Requires="v">
                <p:oleObj name="Equation" r:id="rId3" imgW="901309" imgH="241195" progId="Equation.3">
                  <p:embed/>
                </p:oleObj>
              </mc:Choice>
              <mc:Fallback>
                <p:oleObj name="Equation" r:id="rId3" imgW="901309" imgH="241195" progId="Equation.3">
                  <p:embed/>
                  <p:pic>
                    <p:nvPicPr>
                      <p:cNvPr id="4608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435" y="4831806"/>
                        <a:ext cx="778669" cy="208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86" name="Picture 4"/>
          <p:cNvPicPr>
            <a:picLocks noChangeAspect="1" noChangeArrowheads="1"/>
          </p:cNvPicPr>
          <p:nvPr/>
        </p:nvPicPr>
        <p:blipFill>
          <a:blip r:embed="rId5" cstate="print"/>
          <a:srcRect/>
          <a:stretch>
            <a:fillRect/>
          </a:stretch>
        </p:blipFill>
        <p:spPr bwMode="auto">
          <a:xfrm>
            <a:off x="2121694" y="3709047"/>
            <a:ext cx="1964531" cy="1114425"/>
          </a:xfrm>
          <a:prstGeom prst="rect">
            <a:avLst/>
          </a:prstGeom>
          <a:noFill/>
          <a:ln w="12700" cap="sq">
            <a:noFill/>
            <a:miter lim="800000"/>
            <a:headEnd type="none" w="sm" len="sm"/>
            <a:tailEnd type="none" w="sm" len="sm"/>
          </a:ln>
        </p:spPr>
      </p:pic>
      <p:pic>
        <p:nvPicPr>
          <p:cNvPr id="46087" name="Picture 5"/>
          <p:cNvPicPr>
            <a:picLocks noChangeAspect="1" noChangeArrowheads="1"/>
          </p:cNvPicPr>
          <p:nvPr/>
        </p:nvPicPr>
        <p:blipFill>
          <a:blip r:embed="rId6" cstate="print"/>
          <a:srcRect/>
          <a:stretch>
            <a:fillRect/>
          </a:stretch>
        </p:blipFill>
        <p:spPr bwMode="auto">
          <a:xfrm>
            <a:off x="1925241" y="1501628"/>
            <a:ext cx="2484834" cy="1987153"/>
          </a:xfrm>
          <a:prstGeom prst="rect">
            <a:avLst/>
          </a:prstGeom>
          <a:noFill/>
          <a:ln w="9525">
            <a:noFill/>
            <a:miter lim="800000"/>
            <a:headEnd/>
            <a:tailEnd/>
          </a:ln>
        </p:spPr>
      </p:pic>
      <p:pic>
        <p:nvPicPr>
          <p:cNvPr id="46088" name="Picture 6"/>
          <p:cNvPicPr>
            <a:picLocks noChangeAspect="1" noChangeArrowheads="1"/>
          </p:cNvPicPr>
          <p:nvPr/>
        </p:nvPicPr>
        <p:blipFill>
          <a:blip r:embed="rId7" cstate="print"/>
          <a:srcRect/>
          <a:stretch>
            <a:fillRect/>
          </a:stretch>
        </p:blipFill>
        <p:spPr bwMode="auto">
          <a:xfrm>
            <a:off x="5092304" y="1529012"/>
            <a:ext cx="1964531" cy="1997869"/>
          </a:xfrm>
          <a:prstGeom prst="rect">
            <a:avLst/>
          </a:prstGeom>
          <a:noFill/>
          <a:ln w="9525">
            <a:noFill/>
            <a:miter lim="800000"/>
            <a:headEnd/>
            <a:tailEnd/>
          </a:ln>
        </p:spPr>
      </p:pic>
      <p:sp>
        <p:nvSpPr>
          <p:cNvPr id="46089" name="Rectangle 7"/>
          <p:cNvSpPr>
            <a:spLocks noChangeArrowheads="1"/>
          </p:cNvSpPr>
          <p:nvPr/>
        </p:nvSpPr>
        <p:spPr bwMode="auto">
          <a:xfrm>
            <a:off x="2518173" y="1946922"/>
            <a:ext cx="196453" cy="195263"/>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grpSp>
        <p:nvGrpSpPr>
          <p:cNvPr id="46090" name="Group 8"/>
          <p:cNvGrpSpPr>
            <a:grpSpLocks/>
          </p:cNvGrpSpPr>
          <p:nvPr/>
        </p:nvGrpSpPr>
        <p:grpSpPr bwMode="auto">
          <a:xfrm>
            <a:off x="5509023" y="1832622"/>
            <a:ext cx="54769" cy="54769"/>
            <a:chOff x="1292" y="2205"/>
            <a:chExt cx="46" cy="46"/>
          </a:xfrm>
        </p:grpSpPr>
        <p:sp>
          <p:nvSpPr>
            <p:cNvPr id="46126"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6127"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grpSp>
        <p:nvGrpSpPr>
          <p:cNvPr id="46091" name="Group 11"/>
          <p:cNvGrpSpPr>
            <a:grpSpLocks/>
          </p:cNvGrpSpPr>
          <p:nvPr/>
        </p:nvGrpSpPr>
        <p:grpSpPr bwMode="auto">
          <a:xfrm>
            <a:off x="2600325" y="2014787"/>
            <a:ext cx="54769" cy="54769"/>
            <a:chOff x="1292" y="2205"/>
            <a:chExt cx="46" cy="46"/>
          </a:xfrm>
        </p:grpSpPr>
        <p:sp>
          <p:nvSpPr>
            <p:cNvPr id="46124"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6125"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pic>
        <p:nvPicPr>
          <p:cNvPr id="46092" name="Picture 14"/>
          <p:cNvPicPr>
            <a:picLocks noChangeAspect="1" noChangeArrowheads="1"/>
          </p:cNvPicPr>
          <p:nvPr/>
        </p:nvPicPr>
        <p:blipFill>
          <a:blip r:embed="rId8" cstate="print"/>
          <a:srcRect/>
          <a:stretch>
            <a:fillRect/>
          </a:stretch>
        </p:blipFill>
        <p:spPr bwMode="auto">
          <a:xfrm>
            <a:off x="5138738" y="3688806"/>
            <a:ext cx="1921669" cy="1071563"/>
          </a:xfrm>
          <a:prstGeom prst="rect">
            <a:avLst/>
          </a:prstGeom>
          <a:noFill/>
          <a:ln w="12700" cap="sq">
            <a:noFill/>
            <a:miter lim="800000"/>
            <a:headEnd type="none" w="sm" len="sm"/>
            <a:tailEnd type="none" w="sm" len="sm"/>
          </a:ln>
        </p:spPr>
      </p:pic>
      <p:graphicFrame>
        <p:nvGraphicFramePr>
          <p:cNvPr id="46093" name="Object 5"/>
          <p:cNvGraphicFramePr>
            <a:graphicFrameLocks noChangeAspect="1"/>
          </p:cNvGraphicFramePr>
          <p:nvPr>
            <p:extLst>
              <p:ext uri="{D42A27DB-BD31-4B8C-83A1-F6EECF244321}">
                <p14:modId xmlns:p14="http://schemas.microsoft.com/office/powerpoint/2010/main" val="2315908866"/>
              </p:ext>
            </p:extLst>
          </p:nvPr>
        </p:nvGraphicFramePr>
        <p:xfrm>
          <a:off x="5594748" y="4791325"/>
          <a:ext cx="1002506" cy="251222"/>
        </p:xfrm>
        <a:graphic>
          <a:graphicData uri="http://schemas.openxmlformats.org/presentationml/2006/ole">
            <mc:AlternateContent xmlns:mc="http://schemas.openxmlformats.org/markup-compatibility/2006">
              <mc:Choice xmlns:v="urn:schemas-microsoft-com:vml" Requires="v">
                <p:oleObj name="Equation" r:id="rId9" imgW="965200" imgH="241300" progId="Equation.3">
                  <p:embed/>
                </p:oleObj>
              </mc:Choice>
              <mc:Fallback>
                <p:oleObj name="Equation" r:id="rId9" imgW="965200" imgH="241300" progId="Equation.3">
                  <p:embed/>
                  <p:pic>
                    <p:nvPicPr>
                      <p:cNvPr id="46093"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94748" y="4791325"/>
                        <a:ext cx="1002506" cy="2512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4" name="Line 19"/>
          <p:cNvSpPr>
            <a:spLocks noChangeShapeType="1"/>
          </p:cNvSpPr>
          <p:nvPr/>
        </p:nvSpPr>
        <p:spPr bwMode="auto">
          <a:xfrm flipH="1">
            <a:off x="2438400" y="2149328"/>
            <a:ext cx="189310" cy="1513284"/>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6095" name="Rectangle 20"/>
          <p:cNvSpPr>
            <a:spLocks noChangeArrowheads="1"/>
          </p:cNvSpPr>
          <p:nvPr/>
        </p:nvSpPr>
        <p:spPr bwMode="auto">
          <a:xfrm>
            <a:off x="5367338" y="1711178"/>
            <a:ext cx="325041" cy="323850"/>
          </a:xfrm>
          <a:prstGeom prst="rect">
            <a:avLst/>
          </a:prstGeom>
          <a:noFill/>
          <a:ln w="25400" cap="sq">
            <a:solidFill>
              <a:srgbClr val="FFFF00"/>
            </a:solidFill>
            <a:miter lim="800000"/>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096" name="Line 21"/>
          <p:cNvSpPr>
            <a:spLocks noChangeShapeType="1"/>
          </p:cNvSpPr>
          <p:nvPr/>
        </p:nvSpPr>
        <p:spPr bwMode="auto">
          <a:xfrm>
            <a:off x="5570935" y="1933824"/>
            <a:ext cx="459581" cy="1728788"/>
          </a:xfrm>
          <a:prstGeom prst="line">
            <a:avLst/>
          </a:prstGeom>
          <a:noFill/>
          <a:ln w="19050" cap="sq">
            <a:solidFill>
              <a:srgbClr val="FF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6097" name="Oval 22"/>
          <p:cNvSpPr>
            <a:spLocks noChangeArrowheads="1"/>
          </p:cNvSpPr>
          <p:nvPr/>
        </p:nvSpPr>
        <p:spPr bwMode="auto">
          <a:xfrm>
            <a:off x="2276475" y="4012656"/>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098" name="Oval 23"/>
          <p:cNvSpPr>
            <a:spLocks noChangeArrowheads="1"/>
          </p:cNvSpPr>
          <p:nvPr/>
        </p:nvSpPr>
        <p:spPr bwMode="auto">
          <a:xfrm>
            <a:off x="5293519" y="4411516"/>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099" name="Oval 24"/>
          <p:cNvSpPr>
            <a:spLocks noChangeArrowheads="1"/>
          </p:cNvSpPr>
          <p:nvPr/>
        </p:nvSpPr>
        <p:spPr bwMode="auto">
          <a:xfrm>
            <a:off x="2331244" y="3850731"/>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00" name="Oval 25"/>
          <p:cNvSpPr>
            <a:spLocks noChangeArrowheads="1"/>
          </p:cNvSpPr>
          <p:nvPr/>
        </p:nvSpPr>
        <p:spPr bwMode="auto">
          <a:xfrm>
            <a:off x="5381625" y="4201966"/>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01" name="Oval 26"/>
          <p:cNvSpPr>
            <a:spLocks noChangeArrowheads="1"/>
          </p:cNvSpPr>
          <p:nvPr/>
        </p:nvSpPr>
        <p:spPr bwMode="auto">
          <a:xfrm>
            <a:off x="2438400" y="3735241"/>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02" name="Oval 27"/>
          <p:cNvSpPr>
            <a:spLocks noChangeArrowheads="1"/>
          </p:cNvSpPr>
          <p:nvPr/>
        </p:nvSpPr>
        <p:spPr bwMode="auto">
          <a:xfrm>
            <a:off x="5489972" y="4012656"/>
            <a:ext cx="27384"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03" name="Oval 28"/>
          <p:cNvSpPr>
            <a:spLocks noChangeArrowheads="1"/>
          </p:cNvSpPr>
          <p:nvPr/>
        </p:nvSpPr>
        <p:spPr bwMode="auto">
          <a:xfrm>
            <a:off x="5624513" y="3878116"/>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04" name="Oval 29"/>
          <p:cNvSpPr>
            <a:spLocks noChangeArrowheads="1"/>
          </p:cNvSpPr>
          <p:nvPr/>
        </p:nvSpPr>
        <p:spPr bwMode="auto">
          <a:xfrm>
            <a:off x="2572941" y="3811441"/>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05" name="Oval 30"/>
          <p:cNvSpPr>
            <a:spLocks noChangeArrowheads="1"/>
          </p:cNvSpPr>
          <p:nvPr/>
        </p:nvSpPr>
        <p:spPr bwMode="auto">
          <a:xfrm>
            <a:off x="2681288" y="3945981"/>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06" name="Oval 31"/>
          <p:cNvSpPr>
            <a:spLocks noChangeArrowheads="1"/>
          </p:cNvSpPr>
          <p:nvPr/>
        </p:nvSpPr>
        <p:spPr bwMode="auto">
          <a:xfrm>
            <a:off x="2815829" y="4093619"/>
            <a:ext cx="27384"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07" name="Oval 32"/>
          <p:cNvSpPr>
            <a:spLocks noChangeArrowheads="1"/>
          </p:cNvSpPr>
          <p:nvPr/>
        </p:nvSpPr>
        <p:spPr bwMode="auto">
          <a:xfrm>
            <a:off x="2950369" y="4201966"/>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08" name="Oval 33"/>
          <p:cNvSpPr>
            <a:spLocks noChangeArrowheads="1"/>
          </p:cNvSpPr>
          <p:nvPr/>
        </p:nvSpPr>
        <p:spPr bwMode="auto">
          <a:xfrm>
            <a:off x="3086100" y="4282928"/>
            <a:ext cx="27385"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09" name="Oval 34"/>
          <p:cNvSpPr>
            <a:spLocks noChangeArrowheads="1"/>
          </p:cNvSpPr>
          <p:nvPr/>
        </p:nvSpPr>
        <p:spPr bwMode="auto">
          <a:xfrm>
            <a:off x="3220641" y="4337697"/>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10" name="Oval 35"/>
          <p:cNvSpPr>
            <a:spLocks noChangeArrowheads="1"/>
          </p:cNvSpPr>
          <p:nvPr/>
        </p:nvSpPr>
        <p:spPr bwMode="auto">
          <a:xfrm>
            <a:off x="3355182" y="4376987"/>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11" name="Oval 36"/>
          <p:cNvSpPr>
            <a:spLocks noChangeArrowheads="1"/>
          </p:cNvSpPr>
          <p:nvPr/>
        </p:nvSpPr>
        <p:spPr bwMode="auto">
          <a:xfrm>
            <a:off x="3489722" y="4418659"/>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12" name="Oval 37"/>
          <p:cNvSpPr>
            <a:spLocks noChangeArrowheads="1"/>
          </p:cNvSpPr>
          <p:nvPr/>
        </p:nvSpPr>
        <p:spPr bwMode="auto">
          <a:xfrm>
            <a:off x="3624263" y="4457950"/>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13" name="Oval 38"/>
          <p:cNvSpPr>
            <a:spLocks noChangeArrowheads="1"/>
          </p:cNvSpPr>
          <p:nvPr/>
        </p:nvSpPr>
        <p:spPr bwMode="auto">
          <a:xfrm>
            <a:off x="3758804" y="4499622"/>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14" name="Oval 39"/>
          <p:cNvSpPr>
            <a:spLocks noChangeArrowheads="1"/>
          </p:cNvSpPr>
          <p:nvPr/>
        </p:nvSpPr>
        <p:spPr bwMode="auto">
          <a:xfrm>
            <a:off x="3893344" y="4553200"/>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15" name="Oval 40"/>
          <p:cNvSpPr>
            <a:spLocks noChangeArrowheads="1"/>
          </p:cNvSpPr>
          <p:nvPr/>
        </p:nvSpPr>
        <p:spPr bwMode="auto">
          <a:xfrm>
            <a:off x="5759054" y="3776912"/>
            <a:ext cx="27384"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16" name="Oval 41"/>
          <p:cNvSpPr>
            <a:spLocks noChangeArrowheads="1"/>
          </p:cNvSpPr>
          <p:nvPr/>
        </p:nvSpPr>
        <p:spPr bwMode="auto">
          <a:xfrm>
            <a:off x="5893594" y="3729287"/>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17" name="Oval 42"/>
          <p:cNvSpPr>
            <a:spLocks noChangeArrowheads="1"/>
          </p:cNvSpPr>
          <p:nvPr/>
        </p:nvSpPr>
        <p:spPr bwMode="auto">
          <a:xfrm>
            <a:off x="6028135" y="3716191"/>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18" name="Oval 43"/>
          <p:cNvSpPr>
            <a:spLocks noChangeArrowheads="1"/>
          </p:cNvSpPr>
          <p:nvPr/>
        </p:nvSpPr>
        <p:spPr bwMode="auto">
          <a:xfrm>
            <a:off x="6162675" y="3743575"/>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19" name="Oval 44"/>
          <p:cNvSpPr>
            <a:spLocks noChangeArrowheads="1"/>
          </p:cNvSpPr>
          <p:nvPr/>
        </p:nvSpPr>
        <p:spPr bwMode="auto">
          <a:xfrm>
            <a:off x="6297216" y="3776912"/>
            <a:ext cx="27384"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20" name="Oval 45"/>
          <p:cNvSpPr>
            <a:spLocks noChangeArrowheads="1"/>
          </p:cNvSpPr>
          <p:nvPr/>
        </p:nvSpPr>
        <p:spPr bwMode="auto">
          <a:xfrm>
            <a:off x="6431757" y="3824537"/>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21" name="Oval 46"/>
          <p:cNvSpPr>
            <a:spLocks noChangeArrowheads="1"/>
          </p:cNvSpPr>
          <p:nvPr/>
        </p:nvSpPr>
        <p:spPr bwMode="auto">
          <a:xfrm>
            <a:off x="6566297" y="3878116"/>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22" name="Oval 47"/>
          <p:cNvSpPr>
            <a:spLocks noChangeArrowheads="1"/>
          </p:cNvSpPr>
          <p:nvPr/>
        </p:nvSpPr>
        <p:spPr bwMode="auto">
          <a:xfrm>
            <a:off x="6700838" y="3924550"/>
            <a:ext cx="27385" cy="27385"/>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6123" name="Oval 48"/>
          <p:cNvSpPr>
            <a:spLocks noChangeArrowheads="1"/>
          </p:cNvSpPr>
          <p:nvPr/>
        </p:nvSpPr>
        <p:spPr bwMode="auto">
          <a:xfrm>
            <a:off x="6835379" y="3966222"/>
            <a:ext cx="27384" cy="27384"/>
          </a:xfrm>
          <a:prstGeom prst="ellipse">
            <a:avLst/>
          </a:prstGeom>
          <a:solidFill>
            <a:schemeClr val="bg2"/>
          </a:solidFill>
          <a:ln w="12700" cap="sq">
            <a:solidFill>
              <a:schemeClr val="bg2"/>
            </a:solidFill>
            <a:round/>
            <a:headEnd type="none" w="sm" len="sm"/>
            <a:tailEnd type="none" w="sm" len="sm"/>
          </a:ln>
        </p:spPr>
        <p:txBody>
          <a:bodyPr wrap="none" anchor="ctr"/>
          <a:lstStyle/>
          <a:p>
            <a:pPr defTabSz="685800" eaLnBrk="0" fontAlgn="base" hangingPunct="0">
              <a:spcBef>
                <a:spcPct val="0"/>
              </a:spcBef>
              <a:spcAft>
                <a:spcPct val="0"/>
              </a:spcAft>
              <a:buClrTx/>
              <a:defRPr/>
            </a:pPr>
            <a:endParaRPr lang="de-CH" sz="1350" kern="1200">
              <a:solidFill>
                <a:prstClr val="black"/>
              </a:solidFill>
              <a:latin typeface="Arial" charset="0"/>
              <a:ea typeface="+mn-ea"/>
              <a:cs typeface="+mn-cs"/>
            </a:endParaRPr>
          </a:p>
        </p:txBody>
      </p:sp>
      <p:sp>
        <p:nvSpPr>
          <p:cNvPr id="4" name="Title 3">
            <a:extLst>
              <a:ext uri="{FF2B5EF4-FFF2-40B4-BE49-F238E27FC236}">
                <a16:creationId xmlns:a16="http://schemas.microsoft.com/office/drawing/2014/main" id="{9A663BAD-FC05-A704-A3E7-693F936BE1B6}"/>
              </a:ext>
            </a:extLst>
          </p:cNvPr>
          <p:cNvSpPr>
            <a:spLocks noGrp="1"/>
          </p:cNvSpPr>
          <p:nvPr>
            <p:ph type="title"/>
          </p:nvPr>
        </p:nvSpPr>
        <p:spPr/>
        <p:txBody>
          <a:bodyPr/>
          <a:lstStyle/>
          <a:p>
            <a:r>
              <a:rPr lang="en-US" dirty="0"/>
              <a:t>Automatic Scale Selection</a:t>
            </a:r>
          </a:p>
        </p:txBody>
      </p:sp>
      <p:sp>
        <p:nvSpPr>
          <p:cNvPr id="5" name="Slide Number Placeholder 5">
            <a:extLst>
              <a:ext uri="{FF2B5EF4-FFF2-40B4-BE49-F238E27FC236}">
                <a16:creationId xmlns:a16="http://schemas.microsoft.com/office/drawing/2014/main" id="{AFCF907B-D803-085A-0A7E-58E064C4162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52</a:t>
            </a:fld>
            <a:endParaRPr lang="en-US" dirty="0"/>
          </a:p>
        </p:txBody>
      </p:sp>
      <p:sp>
        <p:nvSpPr>
          <p:cNvPr id="2" name="TextBox 1">
            <a:extLst>
              <a:ext uri="{FF2B5EF4-FFF2-40B4-BE49-F238E27FC236}">
                <a16:creationId xmlns:a16="http://schemas.microsoft.com/office/drawing/2014/main" id="{FA97F6A2-565A-652B-DA26-4BBC2DE8A4C4}"/>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2464502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6"/>
          <p:cNvSpPr>
            <a:spLocks noGrp="1"/>
          </p:cNvSpPr>
          <p:nvPr>
            <p:ph idx="1"/>
          </p:nvPr>
        </p:nvSpPr>
        <p:spPr>
          <a:xfrm>
            <a:off x="457200" y="1015667"/>
            <a:ext cx="8229600" cy="3657600"/>
          </a:xfrm>
        </p:spPr>
        <p:txBody>
          <a:bodyPr>
            <a:noAutofit/>
          </a:bodyPr>
          <a:lstStyle/>
          <a:p>
            <a:pPr eaLnBrk="1" hangingPunct="1"/>
            <a:r>
              <a:rPr lang="en-US" sz="2100" dirty="0"/>
              <a:t>Laplacian of Gaussian = “blob” detector</a:t>
            </a:r>
            <a:endParaRPr lang="de-CH" sz="2100" dirty="0"/>
          </a:p>
        </p:txBody>
      </p:sp>
      <p:pic>
        <p:nvPicPr>
          <p:cNvPr id="47109" name="Picture 27" descr="c-enhedg-laplap"/>
          <p:cNvPicPr>
            <a:picLocks noChangeAspect="1" noChangeArrowheads="1"/>
          </p:cNvPicPr>
          <p:nvPr/>
        </p:nvPicPr>
        <p:blipFill>
          <a:blip r:embed="rId2" cstate="print"/>
          <a:srcRect t="21783"/>
          <a:stretch>
            <a:fillRect/>
          </a:stretch>
        </p:blipFill>
        <p:spPr bwMode="auto">
          <a:xfrm>
            <a:off x="1970485" y="1567363"/>
            <a:ext cx="1295400" cy="1013222"/>
          </a:xfrm>
          <a:prstGeom prst="rect">
            <a:avLst/>
          </a:prstGeom>
          <a:noFill/>
          <a:ln w="9525">
            <a:noFill/>
            <a:miter lim="800000"/>
            <a:headEnd/>
            <a:tailEnd/>
          </a:ln>
        </p:spPr>
      </p:pic>
      <p:pic>
        <p:nvPicPr>
          <p:cNvPr id="47110" name="Picture 27" descr="c-enhedg-laplap"/>
          <p:cNvPicPr>
            <a:picLocks noChangeAspect="1" noChangeArrowheads="1"/>
          </p:cNvPicPr>
          <p:nvPr/>
        </p:nvPicPr>
        <p:blipFill>
          <a:blip r:embed="rId2" cstate="print"/>
          <a:srcRect t="21783"/>
          <a:stretch>
            <a:fillRect/>
          </a:stretch>
        </p:blipFill>
        <p:spPr bwMode="auto">
          <a:xfrm>
            <a:off x="2328863" y="3374731"/>
            <a:ext cx="578644" cy="453629"/>
          </a:xfrm>
          <a:prstGeom prst="rect">
            <a:avLst/>
          </a:prstGeom>
          <a:noFill/>
          <a:ln w="9525">
            <a:noFill/>
            <a:miter lim="800000"/>
            <a:headEnd/>
            <a:tailEnd/>
          </a:ln>
        </p:spPr>
      </p:pic>
      <p:pic>
        <p:nvPicPr>
          <p:cNvPr id="47111" name="Picture 27" descr="c-enhedg-laplap"/>
          <p:cNvPicPr>
            <a:picLocks noChangeAspect="1" noChangeArrowheads="1"/>
          </p:cNvPicPr>
          <p:nvPr/>
        </p:nvPicPr>
        <p:blipFill>
          <a:blip r:embed="rId3" cstate="print"/>
          <a:srcRect t="21783"/>
          <a:stretch>
            <a:fillRect/>
          </a:stretch>
        </p:blipFill>
        <p:spPr bwMode="auto">
          <a:xfrm>
            <a:off x="2445544" y="3977188"/>
            <a:ext cx="345281" cy="270272"/>
          </a:xfrm>
          <a:prstGeom prst="rect">
            <a:avLst/>
          </a:prstGeom>
          <a:noFill/>
          <a:ln w="9525">
            <a:noFill/>
            <a:miter lim="800000"/>
            <a:headEnd/>
            <a:tailEnd/>
          </a:ln>
        </p:spPr>
      </p:pic>
      <p:pic>
        <p:nvPicPr>
          <p:cNvPr id="47112" name="Picture 27" descr="c-enhedg-laplap"/>
          <p:cNvPicPr>
            <a:picLocks noChangeAspect="1" noChangeArrowheads="1"/>
          </p:cNvPicPr>
          <p:nvPr/>
        </p:nvPicPr>
        <p:blipFill>
          <a:blip r:embed="rId2" cstate="print"/>
          <a:srcRect t="21783"/>
          <a:stretch>
            <a:fillRect/>
          </a:stretch>
        </p:blipFill>
        <p:spPr bwMode="auto">
          <a:xfrm>
            <a:off x="2110978" y="2498432"/>
            <a:ext cx="1014413" cy="794147"/>
          </a:xfrm>
          <a:prstGeom prst="rect">
            <a:avLst/>
          </a:prstGeom>
          <a:noFill/>
          <a:ln w="9525">
            <a:noFill/>
            <a:miter lim="800000"/>
            <a:headEnd/>
            <a:tailEnd/>
          </a:ln>
        </p:spPr>
      </p:pic>
      <p:cxnSp>
        <p:nvCxnSpPr>
          <p:cNvPr id="18" name="Straight Arrow Connector 17"/>
          <p:cNvCxnSpPr/>
          <p:nvPr/>
        </p:nvCxnSpPr>
        <p:spPr>
          <a:xfrm rot="5400000" flipH="1" flipV="1">
            <a:off x="2107407" y="2963966"/>
            <a:ext cx="2765822" cy="2738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476625" y="4360569"/>
            <a:ext cx="2875360" cy="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860006" y="4661797"/>
            <a:ext cx="109538" cy="109538"/>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0" fontAlgn="base" hangingPunct="0">
              <a:spcBef>
                <a:spcPct val="0"/>
              </a:spcBef>
              <a:spcAft>
                <a:spcPct val="0"/>
              </a:spcAft>
              <a:buClrTx/>
              <a:defRPr/>
            </a:pPr>
            <a:endParaRPr lang="de-CH" sz="1350" kern="1200">
              <a:solidFill>
                <a:prstClr val="white"/>
              </a:solidFill>
              <a:latin typeface="Calibri"/>
            </a:endParaRPr>
          </a:p>
        </p:txBody>
      </p:sp>
      <p:sp>
        <p:nvSpPr>
          <p:cNvPr id="26" name="Oval 25"/>
          <p:cNvSpPr/>
          <p:nvPr/>
        </p:nvSpPr>
        <p:spPr>
          <a:xfrm>
            <a:off x="4629150" y="455226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0" fontAlgn="base" hangingPunct="0">
              <a:spcBef>
                <a:spcPct val="0"/>
              </a:spcBef>
              <a:spcAft>
                <a:spcPct val="0"/>
              </a:spcAft>
              <a:buClrTx/>
              <a:defRPr/>
            </a:pPr>
            <a:endParaRPr lang="de-CH" sz="1350" kern="1200">
              <a:solidFill>
                <a:prstClr val="white"/>
              </a:solidFill>
              <a:latin typeface="Calibri"/>
            </a:endParaRPr>
          </a:p>
        </p:txBody>
      </p:sp>
      <p:sp>
        <p:nvSpPr>
          <p:cNvPr id="27" name="Oval 26"/>
          <p:cNvSpPr/>
          <p:nvPr/>
        </p:nvSpPr>
        <p:spPr>
          <a:xfrm>
            <a:off x="5585223" y="4415338"/>
            <a:ext cx="602456" cy="60245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0" fontAlgn="base" hangingPunct="0">
              <a:spcBef>
                <a:spcPct val="0"/>
              </a:spcBef>
              <a:spcAft>
                <a:spcPct val="0"/>
              </a:spcAft>
              <a:buClrTx/>
              <a:defRPr/>
            </a:pPr>
            <a:endParaRPr lang="de-CH" sz="1350" kern="1200">
              <a:solidFill>
                <a:prstClr val="white"/>
              </a:solidFill>
              <a:latin typeface="Calibri"/>
            </a:endParaRPr>
          </a:p>
        </p:txBody>
      </p:sp>
      <p:sp>
        <p:nvSpPr>
          <p:cNvPr id="29" name="Freeform 28"/>
          <p:cNvSpPr/>
          <p:nvPr/>
        </p:nvSpPr>
        <p:spPr>
          <a:xfrm>
            <a:off x="2874146" y="2772275"/>
            <a:ext cx="2492012" cy="437237"/>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276388 w 2957689"/>
              <a:gd name="connsiteY2" fmla="*/ 708 h 582982"/>
              <a:gd name="connsiteX3" fmla="*/ 2524841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974502" y="542575"/>
                </a:lnTo>
                <a:cubicBezTo>
                  <a:pt x="2156302" y="582982"/>
                  <a:pt x="2184665" y="1416"/>
                  <a:pt x="2276388" y="708"/>
                </a:cubicBezTo>
                <a:cubicBezTo>
                  <a:pt x="2368111" y="0"/>
                  <a:pt x="2433011" y="457425"/>
                  <a:pt x="2524841"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defTabSz="685800" eaLnBrk="0" fontAlgn="base" hangingPunct="0">
              <a:spcBef>
                <a:spcPct val="0"/>
              </a:spcBef>
              <a:spcAft>
                <a:spcPct val="0"/>
              </a:spcAft>
              <a:buClrTx/>
              <a:defRPr/>
            </a:pPr>
            <a:endParaRPr lang="de-CH" sz="1350" kern="1200">
              <a:solidFill>
                <a:prstClr val="black"/>
              </a:solidFill>
              <a:latin typeface="Calibri"/>
            </a:endParaRPr>
          </a:p>
        </p:txBody>
      </p:sp>
      <p:sp>
        <p:nvSpPr>
          <p:cNvPr id="34" name="Freeform 33"/>
          <p:cNvSpPr/>
          <p:nvPr/>
        </p:nvSpPr>
        <p:spPr>
          <a:xfrm>
            <a:off x="3773082" y="2772275"/>
            <a:ext cx="2492012" cy="437237"/>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387268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03348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823815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168961" y="542575"/>
                </a:lnTo>
                <a:cubicBezTo>
                  <a:pt x="1350761" y="582982"/>
                  <a:pt x="1433718" y="1416"/>
                  <a:pt x="1542860" y="708"/>
                </a:cubicBezTo>
                <a:cubicBezTo>
                  <a:pt x="1652002" y="0"/>
                  <a:pt x="1731985" y="457425"/>
                  <a:pt x="1823815"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defTabSz="685800" eaLnBrk="0" fontAlgn="base" hangingPunct="0">
              <a:spcBef>
                <a:spcPct val="0"/>
              </a:spcBef>
              <a:spcAft>
                <a:spcPct val="0"/>
              </a:spcAft>
              <a:buClrTx/>
              <a:defRPr/>
            </a:pPr>
            <a:endParaRPr lang="de-CH" sz="1350" kern="1200">
              <a:solidFill>
                <a:prstClr val="black"/>
              </a:solidFill>
              <a:latin typeface="Calibri"/>
            </a:endParaRPr>
          </a:p>
        </p:txBody>
      </p:sp>
      <p:sp>
        <p:nvSpPr>
          <p:cNvPr id="35" name="Freeform 34"/>
          <p:cNvSpPr/>
          <p:nvPr/>
        </p:nvSpPr>
        <p:spPr>
          <a:xfrm>
            <a:off x="4818463" y="2772275"/>
            <a:ext cx="2492012" cy="437237"/>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867235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219390" y="542575"/>
                </a:lnTo>
                <a:cubicBezTo>
                  <a:pt x="401190" y="582982"/>
                  <a:pt x="497213" y="1416"/>
                  <a:pt x="611772" y="708"/>
                </a:cubicBezTo>
                <a:cubicBezTo>
                  <a:pt x="726331" y="0"/>
                  <a:pt x="814917" y="457425"/>
                  <a:pt x="906747" y="538329"/>
                </a:cubicBezTo>
                <a:cubicBezTo>
                  <a:pt x="1008147" y="544063"/>
                  <a:pt x="2274042" y="533948"/>
                  <a:pt x="2957689" y="531758"/>
                </a:cubicBez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defTabSz="685800" eaLnBrk="0" fontAlgn="base" hangingPunct="0">
              <a:spcBef>
                <a:spcPct val="0"/>
              </a:spcBef>
              <a:spcAft>
                <a:spcPct val="0"/>
              </a:spcAft>
              <a:buClrTx/>
              <a:defRPr/>
            </a:pPr>
            <a:endParaRPr lang="de-CH" sz="1350" kern="1200">
              <a:solidFill>
                <a:prstClr val="black"/>
              </a:solidFill>
              <a:latin typeface="Calibri"/>
            </a:endParaRPr>
          </a:p>
        </p:txBody>
      </p:sp>
      <p:sp>
        <p:nvSpPr>
          <p:cNvPr id="5" name="Title 4">
            <a:extLst>
              <a:ext uri="{FF2B5EF4-FFF2-40B4-BE49-F238E27FC236}">
                <a16:creationId xmlns:a16="http://schemas.microsoft.com/office/drawing/2014/main" id="{5DCD2D68-3E34-E079-3B37-4C48CD1C31F1}"/>
              </a:ext>
            </a:extLst>
          </p:cNvPr>
          <p:cNvSpPr>
            <a:spLocks noGrp="1"/>
          </p:cNvSpPr>
          <p:nvPr>
            <p:ph type="title"/>
          </p:nvPr>
        </p:nvSpPr>
        <p:spPr/>
        <p:txBody>
          <a:bodyPr/>
          <a:lstStyle/>
          <a:p>
            <a:r>
              <a:rPr lang="en-US" dirty="0"/>
              <a:t>What is a useful signature function?</a:t>
            </a:r>
          </a:p>
        </p:txBody>
      </p:sp>
      <p:sp>
        <p:nvSpPr>
          <p:cNvPr id="6" name="Slide Number Placeholder 5">
            <a:extLst>
              <a:ext uri="{FF2B5EF4-FFF2-40B4-BE49-F238E27FC236}">
                <a16:creationId xmlns:a16="http://schemas.microsoft.com/office/drawing/2014/main" id="{08BB01BB-7571-C768-96AD-AA45D6CC034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53</a:t>
            </a:fld>
            <a:endParaRPr lang="en-US" dirty="0"/>
          </a:p>
        </p:txBody>
      </p:sp>
      <p:sp>
        <p:nvSpPr>
          <p:cNvPr id="2" name="TextBox 1">
            <a:extLst>
              <a:ext uri="{FF2B5EF4-FFF2-40B4-BE49-F238E27FC236}">
                <a16:creationId xmlns:a16="http://schemas.microsoft.com/office/drawing/2014/main" id="{88DFE082-FF80-62A8-FF07-A6E5BEA65783}"/>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62703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P spid="25" grpId="0" animBg="1"/>
      <p:bldP spid="26" grpId="0" animBg="1"/>
      <p:bldP spid="27" grpId="0" animBg="1"/>
      <p:bldP spid="29" grpId="0" animBg="1"/>
      <p:bldP spid="34"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bwMode="auto">
          <a:xfrm>
            <a:off x="457199" y="951497"/>
            <a:ext cx="8229599" cy="3851672"/>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buClrTx/>
              <a:defRPr/>
            </a:pPr>
            <a:r>
              <a:rPr lang="en-US" sz="2100" dirty="0">
                <a:solidFill>
                  <a:schemeClr val="bg2"/>
                </a:solidFill>
                <a:latin typeface="Calibri"/>
              </a:rPr>
              <a:t>Laplacian of Gaussian</a:t>
            </a:r>
            <a:r>
              <a:rPr lang="en-US" sz="2100" dirty="0">
                <a:solidFill>
                  <a:prstClr val="black"/>
                </a:solidFill>
                <a:latin typeface="Calibri"/>
              </a:rPr>
              <a:t>: Circularly symmetric operator for blob detection in 2D, second derivative of Gaussian</a:t>
            </a:r>
          </a:p>
        </p:txBody>
      </p:sp>
      <p:graphicFrame>
        <p:nvGraphicFramePr>
          <p:cNvPr id="15362" name="Object 7"/>
          <p:cNvGraphicFramePr>
            <a:graphicFrameLocks noGrp="1" noChangeAspect="1"/>
          </p:cNvGraphicFramePr>
          <p:nvPr>
            <p:ph idx="1"/>
            <p:extLst>
              <p:ext uri="{D42A27DB-BD31-4B8C-83A1-F6EECF244321}">
                <p14:modId xmlns:p14="http://schemas.microsoft.com/office/powerpoint/2010/main" val="958289413"/>
              </p:ext>
            </p:extLst>
          </p:nvPr>
        </p:nvGraphicFramePr>
        <p:xfrm>
          <a:off x="1740174" y="4072929"/>
          <a:ext cx="2213221" cy="890196"/>
        </p:xfrm>
        <a:graphic>
          <a:graphicData uri="http://schemas.openxmlformats.org/presentationml/2006/ole">
            <mc:AlternateContent xmlns:mc="http://schemas.openxmlformats.org/markup-compatibility/2006">
              <mc:Choice xmlns:v="urn:schemas-microsoft-com:vml" Requires="v">
                <p:oleObj name="Equation" r:id="rId3" imgW="1104840" imgH="444240" progId="Equation.3">
                  <p:embed/>
                </p:oleObj>
              </mc:Choice>
              <mc:Fallback>
                <p:oleObj name="Equation" r:id="rId3" imgW="1104840" imgH="444240" progId="Equation.3">
                  <p:embed/>
                  <p:pic>
                    <p:nvPicPr>
                      <p:cNvPr id="15362"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0174" y="4072929"/>
                        <a:ext cx="2213221" cy="890196"/>
                      </a:xfrm>
                      <a:prstGeom prst="rect">
                        <a:avLst/>
                      </a:prstGeom>
                      <a:noFill/>
                    </p:spPr>
                  </p:pic>
                </p:oleObj>
              </mc:Fallback>
            </mc:AlternateContent>
          </a:graphicData>
        </a:graphic>
      </p:graphicFrame>
      <p:pic>
        <p:nvPicPr>
          <p:cNvPr id="15365" name="Picture 5" descr="log_color"/>
          <p:cNvPicPr>
            <a:picLocks noChangeAspect="1" noChangeArrowheads="1"/>
          </p:cNvPicPr>
          <p:nvPr/>
        </p:nvPicPr>
        <p:blipFill>
          <a:blip r:embed="rId5" cstate="print"/>
          <a:srcRect/>
          <a:stretch>
            <a:fillRect/>
          </a:stretch>
        </p:blipFill>
        <p:spPr bwMode="auto">
          <a:xfrm>
            <a:off x="1534168" y="1618855"/>
            <a:ext cx="3086100" cy="2314575"/>
          </a:xfrm>
          <a:prstGeom prst="rect">
            <a:avLst/>
          </a:prstGeom>
          <a:noFill/>
          <a:ln w="9525">
            <a:noFill/>
            <a:miter lim="800000"/>
            <a:headEnd/>
            <a:tailEnd/>
          </a:ln>
        </p:spPr>
      </p:pic>
      <p:pic>
        <p:nvPicPr>
          <p:cNvPr id="15366" name="Picture 6" descr="log"/>
          <p:cNvPicPr>
            <a:picLocks noChangeAspect="1" noChangeArrowheads="1"/>
          </p:cNvPicPr>
          <p:nvPr/>
        </p:nvPicPr>
        <p:blipFill>
          <a:blip r:embed="rId6" cstate="print"/>
          <a:srcRect/>
          <a:stretch>
            <a:fillRect/>
          </a:stretch>
        </p:blipFill>
        <p:spPr bwMode="auto">
          <a:xfrm>
            <a:off x="4743423" y="1730324"/>
            <a:ext cx="1290591" cy="1290591"/>
          </a:xfrm>
          <a:prstGeom prst="rect">
            <a:avLst/>
          </a:prstGeom>
          <a:noFill/>
          <a:ln w="9525">
            <a:noFill/>
            <a:miter lim="800000"/>
            <a:headEnd/>
            <a:tailEnd/>
          </a:ln>
        </p:spPr>
      </p:pic>
      <p:sp>
        <p:nvSpPr>
          <p:cNvPr id="7" name="Text Box 11"/>
          <p:cNvSpPr txBox="1">
            <a:spLocks noChangeArrowheads="1"/>
          </p:cNvSpPr>
          <p:nvPr/>
        </p:nvSpPr>
        <p:spPr bwMode="auto">
          <a:xfrm>
            <a:off x="0" y="4955413"/>
            <a:ext cx="8001000" cy="213585"/>
          </a:xfrm>
          <a:prstGeom prst="rect">
            <a:avLst/>
          </a:prstGeom>
          <a:noFill/>
          <a:ln w="9525">
            <a:noFill/>
            <a:miter lim="800000"/>
            <a:headEnd/>
            <a:tailEnd/>
          </a:ln>
          <a:effectLst/>
        </p:spPr>
        <p:txBody>
          <a:bodyPr wrap="square">
            <a:spAutoFit/>
          </a:bodyPr>
          <a:lstStyle/>
          <a:p>
            <a:pPr defTabSz="685800" eaLnBrk="0" fontAlgn="base" hangingPunct="0">
              <a:spcBef>
                <a:spcPct val="50000"/>
              </a:spcBef>
              <a:spcAft>
                <a:spcPct val="0"/>
              </a:spcAft>
              <a:buClrTx/>
              <a:defRPr/>
            </a:pPr>
            <a:r>
              <a:rPr lang="en-US" sz="788" kern="1200" dirty="0">
                <a:latin typeface="Calibri"/>
                <a:ea typeface="+mn-ea"/>
                <a:cs typeface="+mn-cs"/>
              </a:rPr>
              <a:t>Adapted from K. </a:t>
            </a:r>
            <a:r>
              <a:rPr lang="en-US" sz="788" kern="1200" dirty="0" err="1">
                <a:latin typeface="Calibri"/>
                <a:ea typeface="+mn-ea"/>
                <a:cs typeface="+mn-cs"/>
              </a:rPr>
              <a:t>Grauman</a:t>
            </a:r>
            <a:r>
              <a:rPr lang="en-US" sz="788" kern="1200" dirty="0">
                <a:latin typeface="Calibri"/>
                <a:ea typeface="+mn-ea"/>
                <a:cs typeface="+mn-cs"/>
              </a:rPr>
              <a:t>, L. </a:t>
            </a:r>
            <a:r>
              <a:rPr lang="en-US" sz="788" kern="1200" dirty="0" err="1">
                <a:latin typeface="Calibri"/>
                <a:ea typeface="+mn-ea"/>
                <a:cs typeface="+mn-cs"/>
              </a:rPr>
              <a:t>Lazebnik</a:t>
            </a:r>
            <a:r>
              <a:rPr lang="en-US" sz="788" dirty="0">
                <a:latin typeface="Calibri"/>
              </a:rPr>
              <a:t>       </a:t>
            </a:r>
            <a:r>
              <a:rPr lang="en-US" sz="788" kern="1200" dirty="0">
                <a:latin typeface="Calibri"/>
                <a:ea typeface="+mn-ea"/>
                <a:cs typeface="+mn-cs"/>
              </a:rPr>
              <a:t>Ref: </a:t>
            </a:r>
            <a:r>
              <a:rPr lang="en-US" sz="788" kern="1200" dirty="0">
                <a:latin typeface="Calibri"/>
                <a:ea typeface="+mn-ea"/>
                <a:cs typeface="+mn-cs"/>
                <a:hlinkClick r:id="rId7"/>
              </a:rPr>
              <a:t>https://homepages.inf.ed.ac.uk/rbf/HIPR2/log.htm</a:t>
            </a:r>
            <a:r>
              <a:rPr lang="en-US" sz="788" dirty="0">
                <a:latin typeface="Calibri"/>
              </a:rPr>
              <a:t> vs </a:t>
            </a:r>
            <a:r>
              <a:rPr lang="en-US" sz="788" dirty="0">
                <a:latin typeface="Calibri"/>
                <a:hlinkClick r:id="rId8"/>
              </a:rPr>
              <a:t>http://campar.in.tum.de/Chair/HaukeHeibelGaussianDerivatives</a:t>
            </a:r>
            <a:r>
              <a:rPr lang="en-US" sz="788" dirty="0">
                <a:latin typeface="Calibri"/>
              </a:rPr>
              <a:t> </a:t>
            </a:r>
            <a:r>
              <a:rPr lang="en-US" sz="788" kern="1200" dirty="0">
                <a:latin typeface="Calibri"/>
                <a:ea typeface="+mn-ea"/>
                <a:cs typeface="+mn-cs"/>
              </a:rPr>
              <a:t>	</a:t>
            </a:r>
          </a:p>
        </p:txBody>
      </p:sp>
      <p:pic>
        <p:nvPicPr>
          <p:cNvPr id="2" name="Picture 1">
            <a:extLst>
              <a:ext uri="{FF2B5EF4-FFF2-40B4-BE49-F238E27FC236}">
                <a16:creationId xmlns:a16="http://schemas.microsoft.com/office/drawing/2014/main" id="{BD024383-5872-4366-9F68-660F2C64C0C4}"/>
              </a:ext>
            </a:extLst>
          </p:cNvPr>
          <p:cNvPicPr>
            <a:picLocks noChangeAspect="1"/>
          </p:cNvPicPr>
          <p:nvPr/>
        </p:nvPicPr>
        <p:blipFill rotWithShape="1">
          <a:blip r:embed="rId9"/>
          <a:srcRect l="29612" t="60000" r="20874" b="14142"/>
          <a:stretch/>
        </p:blipFill>
        <p:spPr>
          <a:xfrm>
            <a:off x="4674175" y="3228665"/>
            <a:ext cx="3030451" cy="890195"/>
          </a:xfrm>
          <a:prstGeom prst="rect">
            <a:avLst/>
          </a:prstGeom>
        </p:spPr>
      </p:pic>
      <p:pic>
        <p:nvPicPr>
          <p:cNvPr id="4" name="Picture 3" descr="A close up of a logo&#10;&#10;Description automatically generated">
            <a:extLst>
              <a:ext uri="{FF2B5EF4-FFF2-40B4-BE49-F238E27FC236}">
                <a16:creationId xmlns:a16="http://schemas.microsoft.com/office/drawing/2014/main" id="{6EA5AF41-CD21-4CF9-B0E0-AA98C59933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4195" y="4267995"/>
            <a:ext cx="3450431" cy="500063"/>
          </a:xfrm>
          <a:prstGeom prst="rect">
            <a:avLst/>
          </a:prstGeom>
        </p:spPr>
      </p:pic>
      <p:sp>
        <p:nvSpPr>
          <p:cNvPr id="5" name="TextBox 4">
            <a:extLst>
              <a:ext uri="{FF2B5EF4-FFF2-40B4-BE49-F238E27FC236}">
                <a16:creationId xmlns:a16="http://schemas.microsoft.com/office/drawing/2014/main" id="{46A5A383-5E0F-4214-8001-3A4B48A207D4}"/>
              </a:ext>
            </a:extLst>
          </p:cNvPr>
          <p:cNvSpPr txBox="1"/>
          <p:nvPr/>
        </p:nvSpPr>
        <p:spPr>
          <a:xfrm>
            <a:off x="6887431" y="3020915"/>
            <a:ext cx="960519" cy="230832"/>
          </a:xfrm>
          <a:prstGeom prst="rect">
            <a:avLst/>
          </a:prstGeom>
          <a:noFill/>
        </p:spPr>
        <p:txBody>
          <a:bodyPr wrap="none" rtlCol="0">
            <a:spAutoFit/>
          </a:bodyPr>
          <a:lstStyle/>
          <a:p>
            <a:r>
              <a:rPr lang="en-US" sz="900" dirty="0"/>
              <a:t>Edge response</a:t>
            </a:r>
          </a:p>
        </p:txBody>
      </p:sp>
      <p:pic>
        <p:nvPicPr>
          <p:cNvPr id="8" name="Picture 7">
            <a:extLst>
              <a:ext uri="{FF2B5EF4-FFF2-40B4-BE49-F238E27FC236}">
                <a16:creationId xmlns:a16="http://schemas.microsoft.com/office/drawing/2014/main" id="{B06B3BB6-5B42-4B4C-86CC-FEB273987D99}"/>
              </a:ext>
            </a:extLst>
          </p:cNvPr>
          <p:cNvPicPr>
            <a:picLocks noChangeAspect="1"/>
          </p:cNvPicPr>
          <p:nvPr/>
        </p:nvPicPr>
        <p:blipFill rotWithShape="1">
          <a:blip r:embed="rId11"/>
          <a:srcRect l="12930" t="27329" r="76464" b="44260"/>
          <a:stretch/>
        </p:blipFill>
        <p:spPr>
          <a:xfrm>
            <a:off x="6445829" y="1881193"/>
            <a:ext cx="727364" cy="1096004"/>
          </a:xfrm>
          <a:prstGeom prst="rect">
            <a:avLst/>
          </a:prstGeom>
        </p:spPr>
      </p:pic>
      <p:sp>
        <p:nvSpPr>
          <p:cNvPr id="10" name="Title 9">
            <a:extLst>
              <a:ext uri="{FF2B5EF4-FFF2-40B4-BE49-F238E27FC236}">
                <a16:creationId xmlns:a16="http://schemas.microsoft.com/office/drawing/2014/main" id="{D71B9280-A365-4B28-818D-8FA3E1B88D31}"/>
              </a:ext>
            </a:extLst>
          </p:cNvPr>
          <p:cNvSpPr>
            <a:spLocks noGrp="1"/>
          </p:cNvSpPr>
          <p:nvPr>
            <p:ph type="title"/>
          </p:nvPr>
        </p:nvSpPr>
        <p:spPr/>
        <p:txBody>
          <a:bodyPr/>
          <a:lstStyle/>
          <a:p>
            <a:r>
              <a:rPr lang="en-US" dirty="0"/>
              <a:t>Blob detection in 2D</a:t>
            </a:r>
          </a:p>
        </p:txBody>
      </p:sp>
      <p:sp>
        <p:nvSpPr>
          <p:cNvPr id="11" name="Slide Number Placeholder 5">
            <a:extLst>
              <a:ext uri="{FF2B5EF4-FFF2-40B4-BE49-F238E27FC236}">
                <a16:creationId xmlns:a16="http://schemas.microsoft.com/office/drawing/2014/main" id="{7DCE932C-55AA-27F6-24BB-F38EC257969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54</a:t>
            </a:fld>
            <a:endParaRPr lang="en-US" dirty="0"/>
          </a:p>
        </p:txBody>
      </p:sp>
    </p:spTree>
    <p:extLst>
      <p:ext uri="{BB962C8B-B14F-4D97-AF65-F5344CB8AC3E}">
        <p14:creationId xmlns:p14="http://schemas.microsoft.com/office/powerpoint/2010/main" val="3247570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idx="1"/>
          </p:nvPr>
        </p:nvSpPr>
        <p:spPr>
          <a:xfrm>
            <a:off x="457199" y="902367"/>
            <a:ext cx="8229599" cy="3943350"/>
          </a:xfrm>
        </p:spPr>
        <p:txBody>
          <a:bodyPr>
            <a:normAutofit/>
          </a:bodyPr>
          <a:lstStyle/>
          <a:p>
            <a:r>
              <a:rPr lang="en-US" sz="2100" dirty="0"/>
              <a:t>We can approximate Laplacian with difference of Gaussians; more efficient to implement.</a:t>
            </a:r>
          </a:p>
        </p:txBody>
      </p:sp>
      <p:graphicFrame>
        <p:nvGraphicFramePr>
          <p:cNvPr id="936963" name="Object 3"/>
          <p:cNvGraphicFramePr>
            <a:graphicFrameLocks noChangeAspect="1"/>
          </p:cNvGraphicFramePr>
          <p:nvPr>
            <p:extLst>
              <p:ext uri="{D42A27DB-BD31-4B8C-83A1-F6EECF244321}">
                <p14:modId xmlns:p14="http://schemas.microsoft.com/office/powerpoint/2010/main" val="2998903164"/>
              </p:ext>
            </p:extLst>
          </p:nvPr>
        </p:nvGraphicFramePr>
        <p:xfrm>
          <a:off x="1485900" y="1789218"/>
          <a:ext cx="3233738" cy="427435"/>
        </p:xfrm>
        <a:graphic>
          <a:graphicData uri="http://schemas.openxmlformats.org/presentationml/2006/ole">
            <mc:AlternateContent xmlns:mc="http://schemas.openxmlformats.org/markup-compatibility/2006">
              <mc:Choice xmlns:v="urn:schemas-microsoft-com:vml" Requires="v">
                <p:oleObj name="Equation" r:id="rId3" imgW="2120900" imgH="279400" progId="">
                  <p:embed/>
                </p:oleObj>
              </mc:Choice>
              <mc:Fallback>
                <p:oleObj name="Equation" r:id="rId3" imgW="2120900" imgH="279400" progId="">
                  <p:embed/>
                  <p:pic>
                    <p:nvPicPr>
                      <p:cNvPr id="93696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1789218"/>
                        <a:ext cx="3233738" cy="427435"/>
                      </a:xfrm>
                      <a:prstGeom prst="rect">
                        <a:avLst/>
                      </a:prstGeom>
                      <a:solidFill>
                        <a:srgbClr val="67D967"/>
                      </a:solidFill>
                    </p:spPr>
                  </p:pic>
                </p:oleObj>
              </mc:Fallback>
            </mc:AlternateContent>
          </a:graphicData>
        </a:graphic>
      </p:graphicFrame>
      <p:graphicFrame>
        <p:nvGraphicFramePr>
          <p:cNvPr id="936964" name="Object 4"/>
          <p:cNvGraphicFramePr>
            <a:graphicFrameLocks noChangeAspect="1"/>
          </p:cNvGraphicFramePr>
          <p:nvPr>
            <p:extLst>
              <p:ext uri="{D42A27DB-BD31-4B8C-83A1-F6EECF244321}">
                <p14:modId xmlns:p14="http://schemas.microsoft.com/office/powerpoint/2010/main" val="288044121"/>
              </p:ext>
            </p:extLst>
          </p:nvPr>
        </p:nvGraphicFramePr>
        <p:xfrm>
          <a:off x="1485900" y="2691712"/>
          <a:ext cx="2914650" cy="308372"/>
        </p:xfrm>
        <a:graphic>
          <a:graphicData uri="http://schemas.openxmlformats.org/presentationml/2006/ole">
            <mc:AlternateContent xmlns:mc="http://schemas.openxmlformats.org/markup-compatibility/2006">
              <mc:Choice xmlns:v="urn:schemas-microsoft-com:vml" Requires="v">
                <p:oleObj name="Equation" r:id="rId5" imgW="1916868" imgH="203112" progId="">
                  <p:embed/>
                </p:oleObj>
              </mc:Choice>
              <mc:Fallback>
                <p:oleObj name="Equation" r:id="rId5" imgW="1916868" imgH="203112" progId="">
                  <p:embed/>
                  <p:pic>
                    <p:nvPicPr>
                      <p:cNvPr id="93696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900" y="2691712"/>
                        <a:ext cx="2914650" cy="308372"/>
                      </a:xfrm>
                      <a:prstGeom prst="rect">
                        <a:avLst/>
                      </a:prstGeom>
                      <a:solidFill>
                        <a:srgbClr val="67D967"/>
                      </a:solidFill>
                    </p:spPr>
                  </p:pic>
                </p:oleObj>
              </mc:Fallback>
            </mc:AlternateContent>
          </a:graphicData>
        </a:graphic>
      </p:graphicFrame>
      <p:sp>
        <p:nvSpPr>
          <p:cNvPr id="936966" name="Text Box 6"/>
          <p:cNvSpPr txBox="1">
            <a:spLocks noChangeArrowheads="1"/>
          </p:cNvSpPr>
          <p:nvPr/>
        </p:nvSpPr>
        <p:spPr bwMode="auto">
          <a:xfrm>
            <a:off x="1573446" y="2189268"/>
            <a:ext cx="1067921" cy="323165"/>
          </a:xfrm>
          <a:prstGeom prst="rect">
            <a:avLst/>
          </a:prstGeom>
          <a:noFill/>
          <a:ln w="9525">
            <a:noFill/>
            <a:miter lim="800000"/>
            <a:headEnd/>
            <a:tailEnd/>
          </a:ln>
          <a:effectLst/>
        </p:spPr>
        <p:txBody>
          <a:bodyPr wrap="none">
            <a:spAutoFit/>
          </a:bodyPr>
          <a:lstStyle/>
          <a:p>
            <a:pPr algn="ctr" defTabSz="685800" fontAlgn="base">
              <a:spcBef>
                <a:spcPct val="0"/>
              </a:spcBef>
              <a:spcAft>
                <a:spcPct val="0"/>
              </a:spcAft>
              <a:buClrTx/>
              <a:defRPr/>
            </a:pPr>
            <a:r>
              <a:rPr lang="en-US" sz="1500" kern="1200">
                <a:solidFill>
                  <a:srgbClr val="0033CC"/>
                </a:solidFill>
                <a:latin typeface="Times New Roman" pitchFamily="18" charset="0"/>
                <a:ea typeface="+mn-ea"/>
                <a:cs typeface="Times New Roman" pitchFamily="18" charset="0"/>
              </a:rPr>
              <a:t>(Laplacian)</a:t>
            </a:r>
            <a:endParaRPr lang="ru-RU" sz="1500" kern="1200">
              <a:solidFill>
                <a:srgbClr val="0033CC"/>
              </a:solidFill>
              <a:latin typeface="Times New Roman" pitchFamily="18" charset="0"/>
              <a:ea typeface="+mn-ea"/>
              <a:cs typeface="Times New Roman" pitchFamily="18" charset="0"/>
            </a:endParaRPr>
          </a:p>
        </p:txBody>
      </p:sp>
      <p:sp>
        <p:nvSpPr>
          <p:cNvPr id="936967" name="Text Box 7"/>
          <p:cNvSpPr txBox="1">
            <a:spLocks noChangeArrowheads="1"/>
          </p:cNvSpPr>
          <p:nvPr/>
        </p:nvSpPr>
        <p:spPr bwMode="auto">
          <a:xfrm>
            <a:off x="1522617" y="2977462"/>
            <a:ext cx="2167325" cy="323165"/>
          </a:xfrm>
          <a:prstGeom prst="rect">
            <a:avLst/>
          </a:prstGeom>
          <a:noFill/>
          <a:ln w="9525">
            <a:noFill/>
            <a:miter lim="800000"/>
            <a:headEnd/>
            <a:tailEnd/>
          </a:ln>
          <a:effectLst/>
        </p:spPr>
        <p:txBody>
          <a:bodyPr wrap="none">
            <a:spAutoFit/>
          </a:bodyPr>
          <a:lstStyle/>
          <a:p>
            <a:pPr algn="ctr" defTabSz="685800" fontAlgn="base">
              <a:spcBef>
                <a:spcPct val="0"/>
              </a:spcBef>
              <a:spcAft>
                <a:spcPct val="0"/>
              </a:spcAft>
              <a:buClrTx/>
              <a:defRPr/>
            </a:pPr>
            <a:r>
              <a:rPr lang="en-US" sz="1500" kern="1200">
                <a:solidFill>
                  <a:srgbClr val="0033CC"/>
                </a:solidFill>
                <a:latin typeface="Times New Roman" pitchFamily="18" charset="0"/>
                <a:ea typeface="+mn-ea"/>
                <a:cs typeface="Times New Roman" pitchFamily="18" charset="0"/>
              </a:rPr>
              <a:t>(Difference of Gaussians)</a:t>
            </a:r>
            <a:endParaRPr lang="ru-RU" sz="1500" kern="1200">
              <a:solidFill>
                <a:srgbClr val="0033CC"/>
              </a:solidFill>
              <a:latin typeface="Times New Roman" pitchFamily="18" charset="0"/>
              <a:ea typeface="+mn-ea"/>
              <a:cs typeface="Times New Roman" pitchFamily="18" charset="0"/>
            </a:endParaRPr>
          </a:p>
        </p:txBody>
      </p:sp>
      <p:sp>
        <p:nvSpPr>
          <p:cNvPr id="9" name="Rectangle 8"/>
          <p:cNvSpPr/>
          <p:nvPr/>
        </p:nvSpPr>
        <p:spPr bwMode="auto">
          <a:xfrm>
            <a:off x="5229235" y="1914516"/>
            <a:ext cx="739388" cy="328617"/>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Calibri"/>
              <a:ea typeface="+mn-ea"/>
              <a:cs typeface="+mn-cs"/>
            </a:endParaRPr>
          </a:p>
        </p:txBody>
      </p:sp>
      <p:pic>
        <p:nvPicPr>
          <p:cNvPr id="13" name="Picture 10"/>
          <p:cNvPicPr>
            <a:picLocks noChangeAspect="1" noChangeArrowheads="1"/>
          </p:cNvPicPr>
          <p:nvPr/>
        </p:nvPicPr>
        <p:blipFill>
          <a:blip r:embed="rId7" cstate="print"/>
          <a:srcRect/>
          <a:stretch>
            <a:fillRect/>
          </a:stretch>
        </p:blipFill>
        <p:spPr bwMode="auto">
          <a:xfrm>
            <a:off x="4857750" y="1408219"/>
            <a:ext cx="2857500" cy="2260997"/>
          </a:xfrm>
          <a:prstGeom prst="rect">
            <a:avLst/>
          </a:prstGeom>
          <a:noFill/>
          <a:ln w="9525">
            <a:noFill/>
            <a:miter lim="800000"/>
            <a:headEnd/>
            <a:tailEnd/>
          </a:ln>
        </p:spPr>
      </p:pic>
      <p:pic>
        <p:nvPicPr>
          <p:cNvPr id="14" name="Picture 2"/>
          <p:cNvPicPr>
            <a:picLocks noChangeAspect="1" noChangeArrowheads="1"/>
          </p:cNvPicPr>
          <p:nvPr/>
        </p:nvPicPr>
        <p:blipFill>
          <a:blip r:embed="rId8" cstate="print"/>
          <a:srcRect l="6250" t="28032" b="33154"/>
          <a:stretch>
            <a:fillRect/>
          </a:stretch>
        </p:blipFill>
        <p:spPr bwMode="auto">
          <a:xfrm>
            <a:off x="1362078" y="3558568"/>
            <a:ext cx="5017316" cy="1505195"/>
          </a:xfrm>
          <a:prstGeom prst="rect">
            <a:avLst/>
          </a:prstGeom>
          <a:noFill/>
          <a:ln w="9525">
            <a:noFill/>
            <a:miter lim="800000"/>
            <a:headEnd/>
            <a:tailEnd/>
          </a:ln>
        </p:spPr>
      </p:pic>
      <p:sp>
        <p:nvSpPr>
          <p:cNvPr id="11" name="Text Box 11"/>
          <p:cNvSpPr txBox="1">
            <a:spLocks noChangeArrowheads="1"/>
          </p:cNvSpPr>
          <p:nvPr/>
        </p:nvSpPr>
        <p:spPr bwMode="auto">
          <a:xfrm>
            <a:off x="1136778" y="4955413"/>
            <a:ext cx="1477835" cy="213585"/>
          </a:xfrm>
          <a:prstGeom prst="rect">
            <a:avLst/>
          </a:prstGeom>
          <a:noFill/>
          <a:ln w="9525">
            <a:noFill/>
            <a:miter lim="800000"/>
            <a:headEnd/>
            <a:tailEnd/>
          </a:ln>
          <a:effectLst/>
        </p:spPr>
        <p:txBody>
          <a:bodyPr wrap="square">
            <a:spAutoFit/>
          </a:bodyPr>
          <a:lstStyle/>
          <a:p>
            <a:pPr defTabSz="685800" eaLnBrk="0" fontAlgn="base" hangingPunct="0">
              <a:spcBef>
                <a:spcPct val="50000"/>
              </a:spcBef>
              <a:spcAft>
                <a:spcPct val="0"/>
              </a:spcAft>
              <a:buClrTx/>
              <a:defRPr/>
            </a:pPr>
            <a:r>
              <a:rPr lang="en-US" sz="788" kern="1200" dirty="0">
                <a:latin typeface="Calibri"/>
                <a:ea typeface="+mn-ea"/>
                <a:cs typeface="+mn-cs"/>
              </a:rPr>
              <a:t>K. </a:t>
            </a:r>
            <a:r>
              <a:rPr lang="en-US" sz="788" kern="1200" dirty="0" err="1">
                <a:latin typeface="Calibri"/>
                <a:ea typeface="+mn-ea"/>
                <a:cs typeface="+mn-cs"/>
              </a:rPr>
              <a:t>Grauman</a:t>
            </a:r>
            <a:endParaRPr lang="en-US" sz="788" kern="1200" dirty="0">
              <a:latin typeface="Calibri"/>
              <a:ea typeface="+mn-ea"/>
              <a:cs typeface="+mn-cs"/>
            </a:endParaRPr>
          </a:p>
        </p:txBody>
      </p:sp>
      <mc:AlternateContent xmlns:mc="http://schemas.openxmlformats.org/markup-compatibility/2006" xmlns:a14="http://schemas.microsoft.com/office/drawing/2010/main">
        <mc:Choice Requires="a14">
          <p:sp>
            <p:nvSpPr>
              <p:cNvPr id="6" name="Title 5">
                <a:extLst>
                  <a:ext uri="{FF2B5EF4-FFF2-40B4-BE49-F238E27FC236}">
                    <a16:creationId xmlns:a16="http://schemas.microsoft.com/office/drawing/2014/main" id="{F65A366B-B8DB-02F3-7CF1-53A5AD80F801}"/>
                  </a:ext>
                </a:extLst>
              </p:cNvPr>
              <p:cNvSpPr>
                <a:spLocks noGrp="1"/>
              </p:cNvSpPr>
              <p:nvPr>
                <p:ph type="title"/>
              </p:nvPr>
            </p:nvSpPr>
            <p:spPr/>
            <p:txBody>
              <a:bodyPr/>
              <a:lstStyle/>
              <a:p>
                <a:r>
                  <a:rPr lang="en-US" dirty="0"/>
                  <a:t>Difference of Gaussian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Laplacian</a:t>
                </a:r>
              </a:p>
            </p:txBody>
          </p:sp>
        </mc:Choice>
        <mc:Fallback xmlns="">
          <p:sp>
            <p:nvSpPr>
              <p:cNvPr id="6" name="Title 5">
                <a:extLst>
                  <a:ext uri="{FF2B5EF4-FFF2-40B4-BE49-F238E27FC236}">
                    <a16:creationId xmlns:a16="http://schemas.microsoft.com/office/drawing/2014/main" id="{F65A366B-B8DB-02F3-7CF1-53A5AD80F801}"/>
                  </a:ext>
                </a:extLst>
              </p:cNvPr>
              <p:cNvSpPr>
                <a:spLocks noGrp="1" noRot="1" noChangeAspect="1" noMove="1" noResize="1" noEditPoints="1" noAdjustHandles="1" noChangeArrowheads="1" noChangeShapeType="1" noTextEdit="1"/>
              </p:cNvSpPr>
              <p:nvPr>
                <p:ph type="title"/>
              </p:nvPr>
            </p:nvSpPr>
            <p:spPr>
              <a:blipFill>
                <a:blip r:embed="rId9"/>
                <a:stretch>
                  <a:fillRect l="-1852" b="-10000"/>
                </a:stretch>
              </a:blipFill>
            </p:spPr>
            <p:txBody>
              <a:bodyPr/>
              <a:lstStyle/>
              <a:p>
                <a:r>
                  <a:rPr lang="en-US">
                    <a:noFill/>
                  </a:rPr>
                  <a:t> </a:t>
                </a:r>
              </a:p>
            </p:txBody>
          </p:sp>
        </mc:Fallback>
      </mc:AlternateContent>
      <p:sp>
        <p:nvSpPr>
          <p:cNvPr id="8" name="Slide Number Placeholder 5">
            <a:extLst>
              <a:ext uri="{FF2B5EF4-FFF2-40B4-BE49-F238E27FC236}">
                <a16:creationId xmlns:a16="http://schemas.microsoft.com/office/drawing/2014/main" id="{1465C18E-54D3-E296-A297-E736399D5C6A}"/>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55</a:t>
            </a:fld>
            <a:endParaRPr lang="en-US" dirty="0"/>
          </a:p>
        </p:txBody>
      </p:sp>
    </p:spTree>
    <p:extLst>
      <p:ext uri="{BB962C8B-B14F-4D97-AF65-F5344CB8AC3E}">
        <p14:creationId xmlns:p14="http://schemas.microsoft.com/office/powerpoint/2010/main" val="387417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5" name="Group 39"/>
          <p:cNvGrpSpPr>
            <a:grpSpLocks/>
          </p:cNvGrpSpPr>
          <p:nvPr/>
        </p:nvGrpSpPr>
        <p:grpSpPr bwMode="auto">
          <a:xfrm>
            <a:off x="1450182" y="1257300"/>
            <a:ext cx="6298406" cy="3362325"/>
            <a:chOff x="299979" y="1611314"/>
            <a:chExt cx="8397990" cy="4483136"/>
          </a:xfrm>
        </p:grpSpPr>
        <p:pic>
          <p:nvPicPr>
            <p:cNvPr id="51206" name="Picture 4"/>
            <p:cNvPicPr>
              <a:picLocks noChangeAspect="1" noChangeArrowheads="1"/>
            </p:cNvPicPr>
            <p:nvPr/>
          </p:nvPicPr>
          <p:blipFill>
            <a:blip r:embed="rId3" cstate="print"/>
            <a:srcRect/>
            <a:stretch>
              <a:fillRect/>
            </a:stretch>
          </p:blipFill>
          <p:spPr bwMode="auto">
            <a:xfrm>
              <a:off x="2581796" y="1611314"/>
              <a:ext cx="6116173" cy="4483136"/>
            </a:xfrm>
            <a:prstGeom prst="rect">
              <a:avLst/>
            </a:prstGeom>
            <a:noFill/>
            <a:ln w="9525">
              <a:noFill/>
              <a:miter lim="800000"/>
              <a:headEnd/>
              <a:tailEnd/>
            </a:ln>
          </p:spPr>
        </p:pic>
        <p:pic>
          <p:nvPicPr>
            <p:cNvPr id="51207" name="Picture 4"/>
            <p:cNvPicPr>
              <a:picLocks noChangeAspect="1" noChangeArrowheads="1"/>
            </p:cNvPicPr>
            <p:nvPr/>
          </p:nvPicPr>
          <p:blipFill>
            <a:blip r:embed="rId4" cstate="print"/>
            <a:srcRect/>
            <a:stretch>
              <a:fillRect/>
            </a:stretch>
          </p:blipFill>
          <p:spPr bwMode="auto">
            <a:xfrm>
              <a:off x="468313" y="3879833"/>
              <a:ext cx="1692275" cy="1355725"/>
            </a:xfrm>
            <a:prstGeom prst="rect">
              <a:avLst/>
            </a:prstGeom>
            <a:noFill/>
            <a:ln w="12700" cap="sq">
              <a:noFill/>
              <a:miter lim="800000"/>
              <a:headEnd type="none" w="sm" len="sm"/>
              <a:tailEnd type="none" w="sm" len="sm"/>
            </a:ln>
          </p:spPr>
        </p:pic>
        <p:sp>
          <p:nvSpPr>
            <p:cNvPr id="51208" name="Freeform 10"/>
            <p:cNvSpPr>
              <a:spLocks/>
            </p:cNvSpPr>
            <p:nvPr/>
          </p:nvSpPr>
          <p:spPr bwMode="auto">
            <a:xfrm>
              <a:off x="3544888" y="3171808"/>
              <a:ext cx="560387" cy="850900"/>
            </a:xfrm>
            <a:custGeom>
              <a:avLst/>
              <a:gdLst>
                <a:gd name="T0" fmla="*/ 2147483647 w 353"/>
                <a:gd name="T1" fmla="*/ 2147483647 h 536"/>
                <a:gd name="T2" fmla="*/ 2147483647 w 353"/>
                <a:gd name="T3" fmla="*/ 2147483647 h 536"/>
                <a:gd name="T4" fmla="*/ 2147483647 w 353"/>
                <a:gd name="T5" fmla="*/ 2147483647 h 536"/>
                <a:gd name="T6" fmla="*/ 2147483647 w 353"/>
                <a:gd name="T7" fmla="*/ 0 h 536"/>
                <a:gd name="T8" fmla="*/ 0 60000 65536"/>
                <a:gd name="T9" fmla="*/ 0 60000 65536"/>
                <a:gd name="T10" fmla="*/ 0 60000 65536"/>
                <a:gd name="T11" fmla="*/ 0 60000 65536"/>
                <a:gd name="T12" fmla="*/ 0 w 353"/>
                <a:gd name="T13" fmla="*/ 0 h 536"/>
                <a:gd name="T14" fmla="*/ 353 w 353"/>
                <a:gd name="T15" fmla="*/ 536 h 536"/>
              </a:gdLst>
              <a:ahLst/>
              <a:cxnLst>
                <a:cxn ang="T8">
                  <a:pos x="T0" y="T1"/>
                </a:cxn>
                <a:cxn ang="T9">
                  <a:pos x="T2" y="T3"/>
                </a:cxn>
                <a:cxn ang="T10">
                  <a:pos x="T4" y="T5"/>
                </a:cxn>
                <a:cxn ang="T11">
                  <a:pos x="T6" y="T7"/>
                </a:cxn>
              </a:cxnLst>
              <a:rect l="T12" t="T13" r="T14" b="T15"/>
              <a:pathLst>
                <a:path w="353" h="536">
                  <a:moveTo>
                    <a:pt x="194" y="536"/>
                  </a:moveTo>
                  <a:cubicBezTo>
                    <a:pt x="165" y="492"/>
                    <a:pt x="26" y="341"/>
                    <a:pt x="13" y="264"/>
                  </a:cubicBezTo>
                  <a:cubicBezTo>
                    <a:pt x="0" y="187"/>
                    <a:pt x="56" y="116"/>
                    <a:pt x="113" y="72"/>
                  </a:cubicBezTo>
                  <a:cubicBezTo>
                    <a:pt x="170" y="28"/>
                    <a:pt x="303" y="15"/>
                    <a:pt x="353" y="0"/>
                  </a:cubicBezTo>
                </a:path>
              </a:pathLst>
            </a:custGeom>
            <a:noFill/>
            <a:ln w="12700" cap="sq">
              <a:solidFill>
                <a:schemeClr val="tx1"/>
              </a:solidFill>
              <a:round/>
              <a:headEnd type="none" w="sm" len="sm"/>
              <a:tailEnd type="triangle" w="sm" len="sm"/>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pic>
          <p:nvPicPr>
            <p:cNvPr id="51209" name="Picture 11"/>
            <p:cNvPicPr>
              <a:picLocks noChangeAspect="1" noChangeArrowheads="1"/>
            </p:cNvPicPr>
            <p:nvPr/>
          </p:nvPicPr>
          <p:blipFill>
            <a:blip r:embed="rId5" cstate="print"/>
            <a:srcRect/>
            <a:stretch>
              <a:fillRect/>
            </a:stretch>
          </p:blipFill>
          <p:spPr bwMode="auto">
            <a:xfrm>
              <a:off x="503238" y="2224071"/>
              <a:ext cx="1116012" cy="893762"/>
            </a:xfrm>
            <a:prstGeom prst="rect">
              <a:avLst/>
            </a:prstGeom>
            <a:noFill/>
            <a:ln w="12700" cap="sq">
              <a:noFill/>
              <a:miter lim="800000"/>
              <a:headEnd type="none" w="sm" len="sm"/>
              <a:tailEnd type="none" w="sm" len="sm"/>
            </a:ln>
          </p:spPr>
        </p:pic>
        <p:grpSp>
          <p:nvGrpSpPr>
            <p:cNvPr id="51210" name="Group 27"/>
            <p:cNvGrpSpPr>
              <a:grpSpLocks/>
            </p:cNvGrpSpPr>
            <p:nvPr/>
          </p:nvGrpSpPr>
          <p:grpSpPr bwMode="auto">
            <a:xfrm>
              <a:off x="3262300" y="4387339"/>
              <a:ext cx="433388" cy="369335"/>
              <a:chOff x="3311525" y="4457683"/>
              <a:chExt cx="433388" cy="369335"/>
            </a:xfrm>
          </p:grpSpPr>
          <p:sp>
            <p:nvSpPr>
              <p:cNvPr id="51226"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51227" name="Text Box 13"/>
              <p:cNvSpPr txBox="1">
                <a:spLocks noChangeArrowheads="1"/>
              </p:cNvSpPr>
              <p:nvPr/>
            </p:nvSpPr>
            <p:spPr bwMode="auto">
              <a:xfrm>
                <a:off x="3311525" y="4457683"/>
                <a:ext cx="433388" cy="369335"/>
              </a:xfrm>
              <a:prstGeom prst="rect">
                <a:avLst/>
              </a:prstGeom>
              <a:noFill/>
              <a:ln w="12700" cap="sq">
                <a:noFill/>
                <a:miter lim="800000"/>
                <a:headEnd type="none" w="sm" len="sm"/>
                <a:tailEnd type="none" w="sm" len="sm"/>
              </a:ln>
            </p:spPr>
            <p:txBody>
              <a:bodyPr>
                <a:spAutoFit/>
              </a:bodyPr>
              <a:lstStyle/>
              <a:p>
                <a:pPr defTabSz="685800" eaLnBrk="0" fontAlgn="base" hangingPunct="0">
                  <a:spcBef>
                    <a:spcPct val="50000"/>
                  </a:spcBef>
                  <a:spcAft>
                    <a:spcPct val="0"/>
                  </a:spcAft>
                  <a:buClrTx/>
                  <a:defRPr/>
                </a:pPr>
                <a:r>
                  <a:rPr lang="pl-PL" sz="1200" b="1" i="1" kern="1200">
                    <a:solidFill>
                      <a:prstClr val="black"/>
                    </a:solidFill>
                    <a:latin typeface="Symbol" pitchFamily="18" charset="2"/>
                    <a:ea typeface="+mn-ea"/>
                    <a:cs typeface="+mn-cs"/>
                  </a:rPr>
                  <a:t>s</a:t>
                </a:r>
                <a:endParaRPr lang="en-US" sz="1200" b="1" i="1" kern="1200">
                  <a:solidFill>
                    <a:prstClr val="black"/>
                  </a:solidFill>
                  <a:latin typeface="Symbol" pitchFamily="18" charset="2"/>
                  <a:ea typeface="+mn-ea"/>
                  <a:cs typeface="+mn-cs"/>
                </a:endParaRPr>
              </a:p>
            </p:txBody>
          </p:sp>
        </p:grpSp>
        <p:sp>
          <p:nvSpPr>
            <p:cNvPr id="51211" name="Text Box 15"/>
            <p:cNvSpPr txBox="1">
              <a:spLocks noChangeArrowheads="1"/>
            </p:cNvSpPr>
            <p:nvPr/>
          </p:nvSpPr>
          <p:spPr bwMode="auto">
            <a:xfrm>
              <a:off x="299979" y="5218138"/>
              <a:ext cx="1952597" cy="369335"/>
            </a:xfrm>
            <a:prstGeom prst="rect">
              <a:avLst/>
            </a:prstGeom>
            <a:noFill/>
            <a:ln w="12700" cap="sq">
              <a:noFill/>
              <a:miter lim="800000"/>
              <a:headEnd type="none" w="sm" len="sm"/>
              <a:tailEnd type="none" w="sm" len="sm"/>
            </a:ln>
          </p:spPr>
          <p:txBody>
            <a:bodyPr>
              <a:spAutoFit/>
            </a:bodyPr>
            <a:lstStyle/>
            <a:p>
              <a:pPr algn="ctr" defTabSz="685800" eaLnBrk="0" fontAlgn="base" hangingPunct="0">
                <a:spcBef>
                  <a:spcPct val="50000"/>
                </a:spcBef>
                <a:spcAft>
                  <a:spcPct val="0"/>
                </a:spcAft>
                <a:buClrTx/>
                <a:defRPr/>
              </a:pPr>
              <a:r>
                <a:rPr lang="pl-PL" sz="1200" b="1" i="1" kern="1200">
                  <a:solidFill>
                    <a:prstClr val="black"/>
                  </a:solidFill>
                  <a:latin typeface="Arial" charset="0"/>
                  <a:ea typeface="+mn-ea"/>
                  <a:cs typeface="+mn-cs"/>
                </a:rPr>
                <a:t>Original image</a:t>
              </a:r>
              <a:r>
                <a:rPr lang="pl-PL" sz="1200" b="1" i="1" kern="1200">
                  <a:solidFill>
                    <a:prstClr val="black"/>
                  </a:solidFill>
                  <a:latin typeface="Symbol" pitchFamily="18" charset="2"/>
                  <a:ea typeface="+mn-ea"/>
                  <a:cs typeface="+mn-cs"/>
                </a:rPr>
                <a:t> </a:t>
              </a:r>
              <a:endParaRPr lang="en-US" sz="1200" b="1" i="1" kern="1200">
                <a:solidFill>
                  <a:prstClr val="black"/>
                </a:solidFill>
                <a:latin typeface="Symbol" pitchFamily="18" charset="2"/>
                <a:ea typeface="+mn-ea"/>
                <a:cs typeface="+mn-cs"/>
              </a:endParaRPr>
            </a:p>
          </p:txBody>
        </p:sp>
        <p:grpSp>
          <p:nvGrpSpPr>
            <p:cNvPr id="51212" name="Group 37"/>
            <p:cNvGrpSpPr>
              <a:grpSpLocks/>
            </p:cNvGrpSpPr>
            <p:nvPr/>
          </p:nvGrpSpPr>
          <p:grpSpPr bwMode="auto">
            <a:xfrm>
              <a:off x="2162142" y="4967315"/>
              <a:ext cx="1095390" cy="469900"/>
              <a:chOff x="2232026" y="4743433"/>
              <a:chExt cx="1095390" cy="469900"/>
            </a:xfrm>
          </p:grpSpPr>
          <p:sp>
            <p:nvSpPr>
              <p:cNvPr id="51224" name="Line 6"/>
              <p:cNvSpPr>
                <a:spLocks noChangeShapeType="1"/>
              </p:cNvSpPr>
              <p:nvPr/>
            </p:nvSpPr>
            <p:spPr bwMode="auto">
              <a:xfrm>
                <a:off x="2232026" y="5175232"/>
                <a:ext cx="1095390" cy="1587"/>
              </a:xfrm>
              <a:prstGeom prst="line">
                <a:avLst/>
              </a:prstGeom>
              <a:noFill/>
              <a:ln w="12700" cap="sq">
                <a:solidFill>
                  <a:srgbClr val="00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aphicFrame>
            <p:nvGraphicFramePr>
              <p:cNvPr id="51225" name="Object 3"/>
              <p:cNvGraphicFramePr>
                <a:graphicFrameLocks noChangeAspect="1"/>
              </p:cNvGraphicFramePr>
              <p:nvPr/>
            </p:nvGraphicFramePr>
            <p:xfrm>
              <a:off x="2373313" y="4743433"/>
              <a:ext cx="685800" cy="469900"/>
            </p:xfrm>
            <a:graphic>
              <a:graphicData uri="http://schemas.openxmlformats.org/presentationml/2006/ole">
                <mc:AlternateContent xmlns:mc="http://schemas.openxmlformats.org/markup-compatibility/2006">
                  <mc:Choice xmlns:v="urn:schemas-microsoft-com:vml" Requires="v">
                    <p:oleObj name="Microsoft Equation 3.0" r:id="rId6" imgW="444114" imgH="304536" progId="Equation.3">
                      <p:embed/>
                    </p:oleObj>
                  </mc:Choice>
                  <mc:Fallback>
                    <p:oleObj name="Microsoft Equation 3.0" r:id="rId6" imgW="444114" imgH="304536" progId="Equation.3">
                      <p:embed/>
                      <p:pic>
                        <p:nvPicPr>
                          <p:cNvPr id="5122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3313" y="4743433"/>
                            <a:ext cx="6858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213" name="Text Box 17"/>
            <p:cNvSpPr txBox="1">
              <a:spLocks noChangeArrowheads="1"/>
            </p:cNvSpPr>
            <p:nvPr/>
          </p:nvSpPr>
          <p:spPr bwMode="auto">
            <a:xfrm>
              <a:off x="482543" y="3100383"/>
              <a:ext cx="1606571" cy="861782"/>
            </a:xfrm>
            <a:prstGeom prst="rect">
              <a:avLst/>
            </a:prstGeom>
            <a:noFill/>
            <a:ln w="12700" cap="sq">
              <a:noFill/>
              <a:miter lim="800000"/>
              <a:headEnd type="none" w="sm" len="sm"/>
              <a:tailEnd type="none" w="sm" len="sm"/>
            </a:ln>
          </p:spPr>
          <p:txBody>
            <a:bodyPr>
              <a:spAutoFit/>
            </a:bodyPr>
            <a:lstStyle/>
            <a:p>
              <a:pPr algn="ctr" defTabSz="685800" eaLnBrk="0" fontAlgn="base" hangingPunct="0">
                <a:spcBef>
                  <a:spcPct val="50000"/>
                </a:spcBef>
                <a:spcAft>
                  <a:spcPct val="0"/>
                </a:spcAft>
                <a:buClrTx/>
                <a:defRPr/>
              </a:pPr>
              <a:r>
                <a:rPr lang="en-US" sz="1200" b="1" i="1" kern="1200">
                  <a:solidFill>
                    <a:prstClr val="black"/>
                  </a:solidFill>
                  <a:latin typeface="Arial" charset="0"/>
                  <a:ea typeface="+mn-ea"/>
                  <a:cs typeface="+mn-cs"/>
                </a:rPr>
                <a:t>S</a:t>
              </a:r>
              <a:r>
                <a:rPr lang="pl-PL" sz="1200" b="1" i="1" kern="1200">
                  <a:solidFill>
                    <a:prstClr val="black"/>
                  </a:solidFill>
                  <a:latin typeface="Arial" charset="0"/>
                  <a:ea typeface="+mn-ea"/>
                  <a:cs typeface="+mn-cs"/>
                </a:rPr>
                <a:t>ampling with</a:t>
              </a:r>
              <a:br>
                <a:rPr lang="en-US" sz="1200" b="1" i="1" kern="1200">
                  <a:solidFill>
                    <a:prstClr val="black"/>
                  </a:solidFill>
                  <a:latin typeface="Arial" charset="0"/>
                  <a:ea typeface="+mn-ea"/>
                  <a:cs typeface="+mn-cs"/>
                </a:rPr>
              </a:br>
              <a:r>
                <a:rPr lang="pl-PL" sz="1200" b="1" i="1" kern="1200">
                  <a:solidFill>
                    <a:prstClr val="black"/>
                  </a:solidFill>
                  <a:latin typeface="Arial" charset="0"/>
                  <a:ea typeface="+mn-ea"/>
                  <a:cs typeface="+mn-cs"/>
                </a:rPr>
                <a:t>step </a:t>
              </a:r>
              <a:r>
                <a:rPr lang="pl-PL" sz="1200" b="1" i="1" kern="1200">
                  <a:solidFill>
                    <a:prstClr val="black"/>
                  </a:solidFill>
                  <a:latin typeface="Symbol" pitchFamily="18" charset="2"/>
                  <a:ea typeface="+mn-ea"/>
                  <a:cs typeface="+mn-cs"/>
                </a:rPr>
                <a:t>s</a:t>
              </a:r>
              <a:r>
                <a:rPr lang="pl-PL" sz="1200" b="1" i="1" kern="1200" baseline="30000">
                  <a:solidFill>
                    <a:prstClr val="black"/>
                  </a:solidFill>
                  <a:latin typeface="Symbol" pitchFamily="18" charset="2"/>
                  <a:ea typeface="+mn-ea"/>
                  <a:cs typeface="+mn-cs"/>
                </a:rPr>
                <a:t>4</a:t>
              </a:r>
              <a:r>
                <a:rPr lang="pl-PL" sz="1200" b="1" i="1" kern="1200">
                  <a:solidFill>
                    <a:prstClr val="black"/>
                  </a:solidFill>
                  <a:latin typeface="Symbol" pitchFamily="18" charset="2"/>
                  <a:ea typeface="+mn-ea"/>
                  <a:cs typeface="+mn-cs"/>
                </a:rPr>
                <a:t> </a:t>
              </a:r>
              <a:r>
                <a:rPr lang="pl-PL" sz="1200" b="1" i="1" kern="1200">
                  <a:solidFill>
                    <a:prstClr val="black"/>
                  </a:solidFill>
                  <a:latin typeface="Arial" charset="0"/>
                  <a:ea typeface="+mn-ea"/>
                  <a:cs typeface="+mn-cs"/>
                </a:rPr>
                <a:t>=2</a:t>
              </a:r>
              <a:endParaRPr lang="en-US" sz="1200" b="1" i="1" kern="1200">
                <a:solidFill>
                  <a:prstClr val="black"/>
                </a:solidFill>
                <a:latin typeface="Arial" charset="0"/>
                <a:ea typeface="+mn-ea"/>
                <a:cs typeface="+mn-cs"/>
              </a:endParaRPr>
            </a:p>
          </p:txBody>
        </p:sp>
        <p:grpSp>
          <p:nvGrpSpPr>
            <p:cNvPr id="51214" name="Group 28"/>
            <p:cNvGrpSpPr>
              <a:grpSpLocks/>
            </p:cNvGrpSpPr>
            <p:nvPr/>
          </p:nvGrpSpPr>
          <p:grpSpPr bwMode="auto">
            <a:xfrm>
              <a:off x="3262300" y="3931539"/>
              <a:ext cx="433388" cy="369335"/>
              <a:chOff x="3311525" y="4457683"/>
              <a:chExt cx="433388" cy="369335"/>
            </a:xfrm>
          </p:grpSpPr>
          <p:sp>
            <p:nvSpPr>
              <p:cNvPr id="51222"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51223" name="Text Box 13"/>
              <p:cNvSpPr txBox="1">
                <a:spLocks noChangeArrowheads="1"/>
              </p:cNvSpPr>
              <p:nvPr/>
            </p:nvSpPr>
            <p:spPr bwMode="auto">
              <a:xfrm>
                <a:off x="3311525" y="4457683"/>
                <a:ext cx="433388" cy="369335"/>
              </a:xfrm>
              <a:prstGeom prst="rect">
                <a:avLst/>
              </a:prstGeom>
              <a:noFill/>
              <a:ln w="12700" cap="sq">
                <a:noFill/>
                <a:miter lim="800000"/>
                <a:headEnd type="none" w="sm" len="sm"/>
                <a:tailEnd type="none" w="sm" len="sm"/>
              </a:ln>
            </p:spPr>
            <p:txBody>
              <a:bodyPr>
                <a:spAutoFit/>
              </a:bodyPr>
              <a:lstStyle/>
              <a:p>
                <a:pPr defTabSz="685800" eaLnBrk="0" fontAlgn="base" hangingPunct="0">
                  <a:spcBef>
                    <a:spcPct val="50000"/>
                  </a:spcBef>
                  <a:spcAft>
                    <a:spcPct val="0"/>
                  </a:spcAft>
                  <a:buClrTx/>
                  <a:defRPr/>
                </a:pPr>
                <a:r>
                  <a:rPr lang="pl-PL" sz="1200" b="1" i="1" kern="1200">
                    <a:solidFill>
                      <a:prstClr val="black"/>
                    </a:solidFill>
                    <a:latin typeface="Symbol" pitchFamily="18" charset="2"/>
                    <a:ea typeface="+mn-ea"/>
                    <a:cs typeface="+mn-cs"/>
                  </a:rPr>
                  <a:t>s</a:t>
                </a:r>
                <a:endParaRPr lang="en-US" sz="1200" b="1" i="1" kern="1200">
                  <a:solidFill>
                    <a:prstClr val="black"/>
                  </a:solidFill>
                  <a:latin typeface="Symbol" pitchFamily="18" charset="2"/>
                  <a:ea typeface="+mn-ea"/>
                  <a:cs typeface="+mn-cs"/>
                </a:endParaRPr>
              </a:p>
            </p:txBody>
          </p:sp>
        </p:grpSp>
        <p:grpSp>
          <p:nvGrpSpPr>
            <p:cNvPr id="51215" name="Group 31"/>
            <p:cNvGrpSpPr>
              <a:grpSpLocks/>
            </p:cNvGrpSpPr>
            <p:nvPr/>
          </p:nvGrpSpPr>
          <p:grpSpPr bwMode="auto">
            <a:xfrm>
              <a:off x="3262300" y="5296455"/>
              <a:ext cx="433388" cy="369335"/>
              <a:chOff x="3311525" y="4457683"/>
              <a:chExt cx="433388" cy="369335"/>
            </a:xfrm>
          </p:grpSpPr>
          <p:sp>
            <p:nvSpPr>
              <p:cNvPr id="51220"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51221" name="Text Box 13"/>
              <p:cNvSpPr txBox="1">
                <a:spLocks noChangeArrowheads="1"/>
              </p:cNvSpPr>
              <p:nvPr/>
            </p:nvSpPr>
            <p:spPr bwMode="auto">
              <a:xfrm>
                <a:off x="3311525" y="4457683"/>
                <a:ext cx="433388" cy="369335"/>
              </a:xfrm>
              <a:prstGeom prst="rect">
                <a:avLst/>
              </a:prstGeom>
              <a:noFill/>
              <a:ln w="12700" cap="sq">
                <a:noFill/>
                <a:miter lim="800000"/>
                <a:headEnd type="none" w="sm" len="sm"/>
                <a:tailEnd type="none" w="sm" len="sm"/>
              </a:ln>
            </p:spPr>
            <p:txBody>
              <a:bodyPr>
                <a:spAutoFit/>
              </a:bodyPr>
              <a:lstStyle/>
              <a:p>
                <a:pPr defTabSz="685800" eaLnBrk="0" fontAlgn="base" hangingPunct="0">
                  <a:spcBef>
                    <a:spcPct val="50000"/>
                  </a:spcBef>
                  <a:spcAft>
                    <a:spcPct val="0"/>
                  </a:spcAft>
                  <a:buClrTx/>
                  <a:defRPr/>
                </a:pPr>
                <a:r>
                  <a:rPr lang="pl-PL" sz="1200" b="1" i="1" kern="1200">
                    <a:solidFill>
                      <a:prstClr val="black"/>
                    </a:solidFill>
                    <a:latin typeface="Symbol" pitchFamily="18" charset="2"/>
                    <a:ea typeface="+mn-ea"/>
                    <a:cs typeface="+mn-cs"/>
                  </a:rPr>
                  <a:t>s</a:t>
                </a:r>
                <a:endParaRPr lang="en-US" sz="1200" b="1" i="1" kern="1200">
                  <a:solidFill>
                    <a:prstClr val="black"/>
                  </a:solidFill>
                  <a:latin typeface="Symbol" pitchFamily="18" charset="2"/>
                  <a:ea typeface="+mn-ea"/>
                  <a:cs typeface="+mn-cs"/>
                </a:endParaRPr>
              </a:p>
            </p:txBody>
          </p:sp>
        </p:grpSp>
        <p:grpSp>
          <p:nvGrpSpPr>
            <p:cNvPr id="51216" name="Group 34"/>
            <p:cNvGrpSpPr>
              <a:grpSpLocks/>
            </p:cNvGrpSpPr>
            <p:nvPr/>
          </p:nvGrpSpPr>
          <p:grpSpPr bwMode="auto">
            <a:xfrm>
              <a:off x="3262300" y="4830429"/>
              <a:ext cx="433388" cy="369335"/>
              <a:chOff x="3311525" y="4457683"/>
              <a:chExt cx="433388" cy="369335"/>
            </a:xfrm>
          </p:grpSpPr>
          <p:sp>
            <p:nvSpPr>
              <p:cNvPr id="51218" name="Freeform 12"/>
              <p:cNvSpPr>
                <a:spLocks/>
              </p:cNvSpPr>
              <p:nvPr/>
            </p:nvSpPr>
            <p:spPr bwMode="auto">
              <a:xfrm flipH="1">
                <a:off x="3635375" y="4492608"/>
                <a:ext cx="77788" cy="323850"/>
              </a:xfrm>
              <a:custGeom>
                <a:avLst/>
                <a:gdLst>
                  <a:gd name="T0" fmla="*/ 0 w 19"/>
                  <a:gd name="T1" fmla="*/ 2147483647 h 204"/>
                  <a:gd name="T2" fmla="*/ 2147483647 w 19"/>
                  <a:gd name="T3" fmla="*/ 2147483647 h 204"/>
                  <a:gd name="T4" fmla="*/ 2147483647 w 19"/>
                  <a:gd name="T5" fmla="*/ 0 h 204"/>
                  <a:gd name="T6" fmla="*/ 0 60000 65536"/>
                  <a:gd name="T7" fmla="*/ 0 60000 65536"/>
                  <a:gd name="T8" fmla="*/ 0 60000 65536"/>
                  <a:gd name="T9" fmla="*/ 0 w 19"/>
                  <a:gd name="T10" fmla="*/ 0 h 204"/>
                  <a:gd name="T11" fmla="*/ 19 w 19"/>
                  <a:gd name="T12" fmla="*/ 204 h 204"/>
                </a:gdLst>
                <a:ahLst/>
                <a:cxnLst>
                  <a:cxn ang="T6">
                    <a:pos x="T0" y="T1"/>
                  </a:cxn>
                  <a:cxn ang="T7">
                    <a:pos x="T2" y="T3"/>
                  </a:cxn>
                  <a:cxn ang="T8">
                    <a:pos x="T4" y="T5"/>
                  </a:cxn>
                </a:cxnLst>
                <a:rect l="T9" t="T10" r="T11" b="T12"/>
                <a:pathLst>
                  <a:path w="19" h="204">
                    <a:moveTo>
                      <a:pt x="0" y="204"/>
                    </a:moveTo>
                    <a:cubicBezTo>
                      <a:pt x="3" y="188"/>
                      <a:pt x="19" y="140"/>
                      <a:pt x="19" y="106"/>
                    </a:cubicBezTo>
                    <a:cubicBezTo>
                      <a:pt x="19" y="72"/>
                      <a:pt x="5" y="22"/>
                      <a:pt x="1" y="0"/>
                    </a:cubicBezTo>
                  </a:path>
                </a:pathLst>
              </a:custGeom>
              <a:noFill/>
              <a:ln w="12700" cap="sq">
                <a:solidFill>
                  <a:schemeClr val="tx1"/>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51219" name="Text Box 13"/>
              <p:cNvSpPr txBox="1">
                <a:spLocks noChangeArrowheads="1"/>
              </p:cNvSpPr>
              <p:nvPr/>
            </p:nvSpPr>
            <p:spPr bwMode="auto">
              <a:xfrm>
                <a:off x="3311525" y="4457683"/>
                <a:ext cx="433388" cy="369335"/>
              </a:xfrm>
              <a:prstGeom prst="rect">
                <a:avLst/>
              </a:prstGeom>
              <a:noFill/>
              <a:ln w="12700" cap="sq">
                <a:noFill/>
                <a:miter lim="800000"/>
                <a:headEnd type="none" w="sm" len="sm"/>
                <a:tailEnd type="none" w="sm" len="sm"/>
              </a:ln>
            </p:spPr>
            <p:txBody>
              <a:bodyPr>
                <a:spAutoFit/>
              </a:bodyPr>
              <a:lstStyle/>
              <a:p>
                <a:pPr defTabSz="685800" eaLnBrk="0" fontAlgn="base" hangingPunct="0">
                  <a:spcBef>
                    <a:spcPct val="50000"/>
                  </a:spcBef>
                  <a:spcAft>
                    <a:spcPct val="0"/>
                  </a:spcAft>
                  <a:buClrTx/>
                  <a:defRPr/>
                </a:pPr>
                <a:r>
                  <a:rPr lang="pl-PL" sz="1200" b="1" i="1" kern="1200">
                    <a:solidFill>
                      <a:prstClr val="black"/>
                    </a:solidFill>
                    <a:latin typeface="Symbol" pitchFamily="18" charset="2"/>
                    <a:ea typeface="+mn-ea"/>
                    <a:cs typeface="+mn-cs"/>
                  </a:rPr>
                  <a:t>s</a:t>
                </a:r>
                <a:endParaRPr lang="en-US" sz="1200" b="1" i="1" kern="1200">
                  <a:solidFill>
                    <a:prstClr val="black"/>
                  </a:solidFill>
                  <a:latin typeface="Symbol" pitchFamily="18" charset="2"/>
                  <a:ea typeface="+mn-ea"/>
                  <a:cs typeface="+mn-cs"/>
                </a:endParaRPr>
              </a:p>
            </p:txBody>
          </p:sp>
        </p:grpSp>
        <p:sp>
          <p:nvSpPr>
            <p:cNvPr id="51217" name="Line 6"/>
            <p:cNvSpPr>
              <a:spLocks noChangeShapeType="1"/>
            </p:cNvSpPr>
            <p:nvPr/>
          </p:nvSpPr>
          <p:spPr bwMode="auto">
            <a:xfrm flipH="1">
              <a:off x="2162142" y="3209922"/>
              <a:ext cx="1095390" cy="1587"/>
            </a:xfrm>
            <a:prstGeom prst="line">
              <a:avLst/>
            </a:prstGeom>
            <a:noFill/>
            <a:ln w="12700" cap="sq">
              <a:solidFill>
                <a:srgbClr val="000000"/>
              </a:solidFill>
              <a:round/>
              <a:headEnd type="none" w="sm" len="sm"/>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sp>
        <p:nvSpPr>
          <p:cNvPr id="4" name="Title 3">
            <a:extLst>
              <a:ext uri="{FF2B5EF4-FFF2-40B4-BE49-F238E27FC236}">
                <a16:creationId xmlns:a16="http://schemas.microsoft.com/office/drawing/2014/main" id="{91230E54-E68B-7CCD-B64B-0E8DE1F35649}"/>
              </a:ext>
            </a:extLst>
          </p:cNvPr>
          <p:cNvSpPr>
            <a:spLocks noGrp="1"/>
          </p:cNvSpPr>
          <p:nvPr>
            <p:ph type="title"/>
          </p:nvPr>
        </p:nvSpPr>
        <p:spPr/>
        <p:txBody>
          <a:bodyPr/>
          <a:lstStyle/>
          <a:p>
            <a:r>
              <a:rPr lang="en-US" dirty="0"/>
              <a:t>Difference of Gaussian Scale Pyramid</a:t>
            </a:r>
            <a:endParaRPr lang="en-US" b="1" dirty="0"/>
          </a:p>
        </p:txBody>
      </p:sp>
      <p:sp>
        <p:nvSpPr>
          <p:cNvPr id="5" name="Slide Number Placeholder 5">
            <a:extLst>
              <a:ext uri="{FF2B5EF4-FFF2-40B4-BE49-F238E27FC236}">
                <a16:creationId xmlns:a16="http://schemas.microsoft.com/office/drawing/2014/main" id="{4B3FF2C4-0C0F-6A90-6F2A-82B3B2D95B4C}"/>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56</a:t>
            </a:fld>
            <a:endParaRPr lang="en-US" dirty="0"/>
          </a:p>
        </p:txBody>
      </p:sp>
      <p:sp>
        <p:nvSpPr>
          <p:cNvPr id="2" name="TextBox 1">
            <a:extLst>
              <a:ext uri="{FF2B5EF4-FFF2-40B4-BE49-F238E27FC236}">
                <a16:creationId xmlns:a16="http://schemas.microsoft.com/office/drawing/2014/main" id="{A1CB2119-0198-88FE-2F48-B0A2B91B37A6}"/>
              </a:ext>
            </a:extLst>
          </p:cNvPr>
          <p:cNvSpPr txBox="1"/>
          <p:nvPr/>
        </p:nvSpPr>
        <p:spPr>
          <a:xfrm>
            <a:off x="7748587" y="2543369"/>
            <a:ext cx="1287347" cy="523220"/>
          </a:xfrm>
          <a:prstGeom prst="rect">
            <a:avLst/>
          </a:prstGeom>
          <a:noFill/>
        </p:spPr>
        <p:txBody>
          <a:bodyPr wrap="square" rtlCol="0">
            <a:spAutoFit/>
          </a:bodyPr>
          <a:lstStyle/>
          <a:p>
            <a:pPr algn="ctr"/>
            <a:r>
              <a:rPr lang="en-US" dirty="0">
                <a:solidFill>
                  <a:schemeClr val="bg2"/>
                </a:solidFill>
                <a:latin typeface="+mj-lt"/>
                <a:cs typeface="Courier New" panose="02070309020205020404" pitchFamily="49" charset="0"/>
              </a:rPr>
              <a:t>[</a:t>
            </a:r>
            <a:r>
              <a:rPr lang="en-US" dirty="0" err="1">
                <a:solidFill>
                  <a:schemeClr val="bg2"/>
                </a:solidFill>
                <a:latin typeface="+mj-lt"/>
                <a:cs typeface="Courier New" panose="02070309020205020404" pitchFamily="49" charset="0"/>
              </a:rPr>
              <a:t>Github</a:t>
            </a:r>
            <a:r>
              <a:rPr lang="en-US" dirty="0">
                <a:solidFill>
                  <a:schemeClr val="bg2"/>
                </a:solidFill>
                <a:latin typeface="+mj-lt"/>
                <a:cs typeface="Courier New" panose="02070309020205020404" pitchFamily="49" charset="0"/>
              </a:rPr>
              <a:t> repo] – Module 3</a:t>
            </a:r>
          </a:p>
        </p:txBody>
      </p:sp>
      <p:sp>
        <p:nvSpPr>
          <p:cNvPr id="3" name="TextBox 2">
            <a:extLst>
              <a:ext uri="{FF2B5EF4-FFF2-40B4-BE49-F238E27FC236}">
                <a16:creationId xmlns:a16="http://schemas.microsoft.com/office/drawing/2014/main" id="{3FCE685F-AF0F-1E69-BFEF-87EA654C247F}"/>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1338112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p:cNvPicPr>
            <a:picLocks noChangeAspect="1" noChangeArrowheads="1"/>
          </p:cNvPicPr>
          <p:nvPr/>
        </p:nvPicPr>
        <p:blipFill>
          <a:blip r:embed="rId3" cstate="print"/>
          <a:srcRect/>
          <a:stretch>
            <a:fillRect/>
          </a:stretch>
        </p:blipFill>
        <p:spPr bwMode="auto">
          <a:xfrm>
            <a:off x="1523702" y="2502692"/>
            <a:ext cx="1260872" cy="1082279"/>
          </a:xfrm>
          <a:prstGeom prst="rect">
            <a:avLst/>
          </a:prstGeom>
          <a:noFill/>
          <a:ln w="9525">
            <a:noFill/>
            <a:miter lim="800000"/>
            <a:headEnd/>
            <a:tailEnd/>
          </a:ln>
        </p:spPr>
      </p:pic>
      <p:grpSp>
        <p:nvGrpSpPr>
          <p:cNvPr id="48134" name="Group 6"/>
          <p:cNvGrpSpPr>
            <a:grpSpLocks/>
          </p:cNvGrpSpPr>
          <p:nvPr/>
        </p:nvGrpSpPr>
        <p:grpSpPr bwMode="auto">
          <a:xfrm>
            <a:off x="3012292" y="1177527"/>
            <a:ext cx="1944291" cy="3693319"/>
            <a:chOff x="3203575" y="1700213"/>
            <a:chExt cx="2592388" cy="4924425"/>
          </a:xfrm>
        </p:grpSpPr>
        <p:pic>
          <p:nvPicPr>
            <p:cNvPr id="48142" name="Picture 6"/>
            <p:cNvPicPr>
              <a:picLocks noChangeAspect="1" noChangeArrowheads="1"/>
            </p:cNvPicPr>
            <p:nvPr/>
          </p:nvPicPr>
          <p:blipFill>
            <a:blip r:embed="rId4" cstate="print"/>
            <a:srcRect/>
            <a:stretch>
              <a:fillRect/>
            </a:stretch>
          </p:blipFill>
          <p:spPr bwMode="auto">
            <a:xfrm>
              <a:off x="4570413" y="5665788"/>
              <a:ext cx="1225550" cy="958850"/>
            </a:xfrm>
            <a:prstGeom prst="rect">
              <a:avLst/>
            </a:prstGeom>
            <a:noFill/>
            <a:ln w="12700" cap="sq">
              <a:solidFill>
                <a:schemeClr val="tx1"/>
              </a:solidFill>
              <a:miter lim="800000"/>
              <a:headEnd type="none" w="sm" len="sm"/>
              <a:tailEnd type="none" w="sm" len="sm"/>
            </a:ln>
          </p:spPr>
        </p:pic>
        <p:pic>
          <p:nvPicPr>
            <p:cNvPr id="48143" name="Picture 7"/>
            <p:cNvPicPr>
              <a:picLocks noChangeAspect="1" noChangeArrowheads="1"/>
            </p:cNvPicPr>
            <p:nvPr/>
          </p:nvPicPr>
          <p:blipFill>
            <a:blip r:embed="rId5" cstate="print"/>
            <a:srcRect/>
            <a:stretch>
              <a:fillRect/>
            </a:stretch>
          </p:blipFill>
          <p:spPr bwMode="auto">
            <a:xfrm>
              <a:off x="4570413" y="4664075"/>
              <a:ext cx="1225550" cy="960438"/>
            </a:xfrm>
            <a:prstGeom prst="rect">
              <a:avLst/>
            </a:prstGeom>
            <a:noFill/>
            <a:ln w="12700" cap="sq">
              <a:solidFill>
                <a:schemeClr val="tx1"/>
              </a:solidFill>
              <a:miter lim="800000"/>
              <a:headEnd type="none" w="sm" len="sm"/>
              <a:tailEnd type="none" w="sm" len="sm"/>
            </a:ln>
          </p:spPr>
        </p:pic>
        <p:pic>
          <p:nvPicPr>
            <p:cNvPr id="48144" name="Picture 8"/>
            <p:cNvPicPr>
              <a:picLocks noChangeAspect="1" noChangeArrowheads="1"/>
            </p:cNvPicPr>
            <p:nvPr/>
          </p:nvPicPr>
          <p:blipFill>
            <a:blip r:embed="rId6" cstate="print"/>
            <a:srcRect/>
            <a:stretch>
              <a:fillRect/>
            </a:stretch>
          </p:blipFill>
          <p:spPr bwMode="auto">
            <a:xfrm>
              <a:off x="4570413" y="3681413"/>
              <a:ext cx="1225550" cy="958850"/>
            </a:xfrm>
            <a:prstGeom prst="rect">
              <a:avLst/>
            </a:prstGeom>
            <a:noFill/>
            <a:ln w="12700" cap="sq">
              <a:solidFill>
                <a:schemeClr val="tx1"/>
              </a:solidFill>
              <a:miter lim="800000"/>
              <a:headEnd type="none" w="sm" len="sm"/>
              <a:tailEnd type="none" w="sm" len="sm"/>
            </a:ln>
          </p:spPr>
        </p:pic>
        <p:pic>
          <p:nvPicPr>
            <p:cNvPr id="48145" name="Picture 9"/>
            <p:cNvPicPr>
              <a:picLocks noChangeAspect="1" noChangeArrowheads="1"/>
            </p:cNvPicPr>
            <p:nvPr/>
          </p:nvPicPr>
          <p:blipFill>
            <a:blip r:embed="rId7" cstate="print"/>
            <a:srcRect/>
            <a:stretch>
              <a:fillRect/>
            </a:stretch>
          </p:blipFill>
          <p:spPr bwMode="auto">
            <a:xfrm>
              <a:off x="4570413" y="2684463"/>
              <a:ext cx="1225550" cy="960437"/>
            </a:xfrm>
            <a:prstGeom prst="rect">
              <a:avLst/>
            </a:prstGeom>
            <a:noFill/>
            <a:ln w="12700" cap="sq">
              <a:solidFill>
                <a:schemeClr val="tx1"/>
              </a:solidFill>
              <a:miter lim="800000"/>
              <a:headEnd type="none" w="sm" len="sm"/>
              <a:tailEnd type="none" w="sm" len="sm"/>
            </a:ln>
          </p:spPr>
        </p:pic>
        <p:pic>
          <p:nvPicPr>
            <p:cNvPr id="48146" name="Picture 10"/>
            <p:cNvPicPr>
              <a:picLocks noChangeAspect="1" noChangeArrowheads="1"/>
            </p:cNvPicPr>
            <p:nvPr/>
          </p:nvPicPr>
          <p:blipFill>
            <a:blip r:embed="rId8" cstate="print"/>
            <a:srcRect/>
            <a:stretch>
              <a:fillRect/>
            </a:stretch>
          </p:blipFill>
          <p:spPr bwMode="auto">
            <a:xfrm>
              <a:off x="4570413" y="1700213"/>
              <a:ext cx="1225550" cy="960437"/>
            </a:xfrm>
            <a:prstGeom prst="rect">
              <a:avLst/>
            </a:prstGeom>
            <a:noFill/>
            <a:ln w="12700" cap="sq">
              <a:solidFill>
                <a:schemeClr val="tx1"/>
              </a:solidFill>
              <a:miter lim="800000"/>
              <a:headEnd type="none" w="sm" len="sm"/>
              <a:tailEnd type="none" w="sm" len="sm"/>
            </a:ln>
          </p:spPr>
        </p:pic>
        <p:sp>
          <p:nvSpPr>
            <p:cNvPr id="48148" name="Text Box 12"/>
            <p:cNvSpPr txBox="1">
              <a:spLocks noChangeArrowheads="1"/>
            </p:cNvSpPr>
            <p:nvPr/>
          </p:nvSpPr>
          <p:spPr bwMode="auto">
            <a:xfrm>
              <a:off x="3959226" y="5972175"/>
              <a:ext cx="433388" cy="400109"/>
            </a:xfrm>
            <a:prstGeom prst="rect">
              <a:avLst/>
            </a:prstGeom>
            <a:noFill/>
            <a:ln w="12700" cap="sq">
              <a:noFill/>
              <a:miter lim="800000"/>
              <a:headEnd type="none" w="sm" len="sm"/>
              <a:tailEnd type="none" w="sm" len="sm"/>
            </a:ln>
          </p:spPr>
          <p:txBody>
            <a:bodyPr>
              <a:spAutoFit/>
            </a:bodyPr>
            <a:lstStyle/>
            <a:p>
              <a:pPr defTabSz="685800" eaLnBrk="0" fontAlgn="base" hangingPunct="0">
                <a:spcBef>
                  <a:spcPct val="50000"/>
                </a:spcBef>
                <a:spcAft>
                  <a:spcPct val="0"/>
                </a:spcAft>
                <a:buClrTx/>
                <a:defRPr/>
              </a:pPr>
              <a:r>
                <a:rPr lang="pl-PL" sz="1350" b="1" i="1" kern="1200">
                  <a:solidFill>
                    <a:prstClr val="black"/>
                  </a:solidFill>
                  <a:latin typeface="Symbol" pitchFamily="18" charset="2"/>
                  <a:ea typeface="+mn-ea"/>
                  <a:cs typeface="+mn-cs"/>
                </a:rPr>
                <a:t>s</a:t>
              </a:r>
              <a:endParaRPr lang="en-US" sz="1350" b="1" i="1" kern="1200">
                <a:solidFill>
                  <a:prstClr val="black"/>
                </a:solidFill>
                <a:latin typeface="Symbol" pitchFamily="18" charset="2"/>
                <a:ea typeface="+mn-ea"/>
                <a:cs typeface="+mn-cs"/>
              </a:endParaRPr>
            </a:p>
          </p:txBody>
        </p:sp>
        <p:sp>
          <p:nvSpPr>
            <p:cNvPr id="48149" name="Text Box 13"/>
            <p:cNvSpPr txBox="1">
              <a:spLocks noChangeArrowheads="1"/>
            </p:cNvSpPr>
            <p:nvPr/>
          </p:nvSpPr>
          <p:spPr bwMode="auto">
            <a:xfrm>
              <a:off x="3959226" y="4964113"/>
              <a:ext cx="521111" cy="400109"/>
            </a:xfrm>
            <a:prstGeom prst="rect">
              <a:avLst/>
            </a:prstGeom>
            <a:noFill/>
            <a:ln w="12700" cap="sq">
              <a:noFill/>
              <a:miter lim="800000"/>
              <a:headEnd type="none" w="sm" len="sm"/>
              <a:tailEnd type="none" w="sm" len="sm"/>
            </a:ln>
          </p:spPr>
          <p:txBody>
            <a:bodyPr wrap="square">
              <a:spAutoFit/>
            </a:bodyPr>
            <a:lstStyle/>
            <a:p>
              <a:pPr defTabSz="685800" eaLnBrk="0" fontAlgn="base" hangingPunct="0">
                <a:spcBef>
                  <a:spcPct val="50000"/>
                </a:spcBef>
                <a:spcAft>
                  <a:spcPct val="0"/>
                </a:spcAft>
                <a:buClrTx/>
                <a:defRPr/>
              </a:pPr>
              <a:r>
                <a:rPr lang="pl-PL" sz="1350" b="1" i="1" kern="1200">
                  <a:solidFill>
                    <a:prstClr val="black"/>
                  </a:solidFill>
                  <a:latin typeface="Symbol" pitchFamily="18" charset="2"/>
                  <a:ea typeface="+mn-ea"/>
                  <a:cs typeface="+mn-cs"/>
                </a:rPr>
                <a:t>s</a:t>
              </a:r>
              <a:r>
                <a:rPr lang="pl-PL" sz="1350" b="1" i="1" kern="1200" baseline="30000">
                  <a:solidFill>
                    <a:prstClr val="black"/>
                  </a:solidFill>
                  <a:latin typeface="Symbol" pitchFamily="18" charset="2"/>
                  <a:ea typeface="+mn-ea"/>
                  <a:cs typeface="+mn-cs"/>
                </a:rPr>
                <a:t>2</a:t>
              </a:r>
              <a:endParaRPr lang="en-US" sz="1350" b="1" i="1" kern="1200" baseline="30000">
                <a:solidFill>
                  <a:prstClr val="black"/>
                </a:solidFill>
                <a:latin typeface="Symbol" pitchFamily="18" charset="2"/>
                <a:ea typeface="+mn-ea"/>
                <a:cs typeface="+mn-cs"/>
              </a:endParaRPr>
            </a:p>
          </p:txBody>
        </p:sp>
        <p:sp>
          <p:nvSpPr>
            <p:cNvPr id="48150" name="Text Box 14"/>
            <p:cNvSpPr txBox="1">
              <a:spLocks noChangeArrowheads="1"/>
            </p:cNvSpPr>
            <p:nvPr/>
          </p:nvSpPr>
          <p:spPr bwMode="auto">
            <a:xfrm>
              <a:off x="3995736" y="4005264"/>
              <a:ext cx="574025" cy="400109"/>
            </a:xfrm>
            <a:prstGeom prst="rect">
              <a:avLst/>
            </a:prstGeom>
            <a:noFill/>
            <a:ln w="12700" cap="sq">
              <a:noFill/>
              <a:miter lim="800000"/>
              <a:headEnd type="none" w="sm" len="sm"/>
              <a:tailEnd type="none" w="sm" len="sm"/>
            </a:ln>
          </p:spPr>
          <p:txBody>
            <a:bodyPr wrap="square">
              <a:spAutoFit/>
            </a:bodyPr>
            <a:lstStyle/>
            <a:p>
              <a:pPr defTabSz="685800" eaLnBrk="0" fontAlgn="base" hangingPunct="0">
                <a:spcBef>
                  <a:spcPct val="50000"/>
                </a:spcBef>
                <a:spcAft>
                  <a:spcPct val="0"/>
                </a:spcAft>
                <a:buClrTx/>
                <a:defRPr/>
              </a:pPr>
              <a:r>
                <a:rPr lang="pl-PL" sz="1350" b="1" i="1" kern="1200">
                  <a:solidFill>
                    <a:prstClr val="black"/>
                  </a:solidFill>
                  <a:latin typeface="Symbol" pitchFamily="18" charset="2"/>
                  <a:ea typeface="+mn-ea"/>
                  <a:cs typeface="+mn-cs"/>
                </a:rPr>
                <a:t>s</a:t>
              </a:r>
              <a:r>
                <a:rPr lang="pl-PL" sz="1350" b="1" i="1" kern="1200" baseline="30000">
                  <a:solidFill>
                    <a:prstClr val="black"/>
                  </a:solidFill>
                  <a:latin typeface="Symbol" pitchFamily="18" charset="2"/>
                  <a:ea typeface="+mn-ea"/>
                  <a:cs typeface="+mn-cs"/>
                </a:rPr>
                <a:t>3</a:t>
              </a:r>
              <a:endParaRPr lang="en-US" sz="1350" b="1" i="1" kern="1200" baseline="30000">
                <a:solidFill>
                  <a:prstClr val="black"/>
                </a:solidFill>
                <a:latin typeface="Symbol" pitchFamily="18" charset="2"/>
                <a:ea typeface="+mn-ea"/>
                <a:cs typeface="+mn-cs"/>
              </a:endParaRPr>
            </a:p>
          </p:txBody>
        </p:sp>
        <p:sp>
          <p:nvSpPr>
            <p:cNvPr id="48151" name="Text Box 15"/>
            <p:cNvSpPr txBox="1">
              <a:spLocks noChangeArrowheads="1"/>
            </p:cNvSpPr>
            <p:nvPr/>
          </p:nvSpPr>
          <p:spPr bwMode="auto">
            <a:xfrm>
              <a:off x="4030662" y="2997200"/>
              <a:ext cx="486185" cy="400109"/>
            </a:xfrm>
            <a:prstGeom prst="rect">
              <a:avLst/>
            </a:prstGeom>
            <a:noFill/>
            <a:ln w="12700" cap="sq">
              <a:noFill/>
              <a:miter lim="800000"/>
              <a:headEnd type="none" w="sm" len="sm"/>
              <a:tailEnd type="none" w="sm" len="sm"/>
            </a:ln>
          </p:spPr>
          <p:txBody>
            <a:bodyPr wrap="square">
              <a:spAutoFit/>
            </a:bodyPr>
            <a:lstStyle/>
            <a:p>
              <a:pPr defTabSz="685800" eaLnBrk="0" fontAlgn="base" hangingPunct="0">
                <a:spcBef>
                  <a:spcPct val="50000"/>
                </a:spcBef>
                <a:spcAft>
                  <a:spcPct val="0"/>
                </a:spcAft>
                <a:buClrTx/>
                <a:defRPr/>
              </a:pPr>
              <a:r>
                <a:rPr lang="pl-PL" sz="1350" b="1" i="1" kern="1200" dirty="0">
                  <a:solidFill>
                    <a:prstClr val="black"/>
                  </a:solidFill>
                  <a:latin typeface="Symbol" pitchFamily="18" charset="2"/>
                  <a:ea typeface="+mn-ea"/>
                  <a:cs typeface="+mn-cs"/>
                </a:rPr>
                <a:t>s</a:t>
              </a:r>
              <a:r>
                <a:rPr lang="pl-PL" sz="1350" b="1" i="1" kern="1200" baseline="30000" dirty="0">
                  <a:solidFill>
                    <a:prstClr val="black"/>
                  </a:solidFill>
                  <a:latin typeface="Symbol" pitchFamily="18" charset="2"/>
                  <a:ea typeface="+mn-ea"/>
                  <a:cs typeface="+mn-cs"/>
                </a:rPr>
                <a:t>4</a:t>
              </a:r>
              <a:endParaRPr lang="en-US" sz="1350" b="1" i="1" kern="1200" baseline="30000" dirty="0">
                <a:solidFill>
                  <a:prstClr val="black"/>
                </a:solidFill>
                <a:latin typeface="Symbol" pitchFamily="18" charset="2"/>
                <a:ea typeface="+mn-ea"/>
                <a:cs typeface="+mn-cs"/>
              </a:endParaRPr>
            </a:p>
          </p:txBody>
        </p:sp>
        <p:sp>
          <p:nvSpPr>
            <p:cNvPr id="48152" name="Text Box 16"/>
            <p:cNvSpPr txBox="1">
              <a:spLocks noChangeArrowheads="1"/>
            </p:cNvSpPr>
            <p:nvPr/>
          </p:nvSpPr>
          <p:spPr bwMode="auto">
            <a:xfrm>
              <a:off x="4067175" y="2024064"/>
              <a:ext cx="541339" cy="400109"/>
            </a:xfrm>
            <a:prstGeom prst="rect">
              <a:avLst/>
            </a:prstGeom>
            <a:noFill/>
            <a:ln w="12700" cap="sq">
              <a:noFill/>
              <a:miter lim="800000"/>
              <a:headEnd type="none" w="sm" len="sm"/>
              <a:tailEnd type="none" w="sm" len="sm"/>
            </a:ln>
          </p:spPr>
          <p:txBody>
            <a:bodyPr>
              <a:spAutoFit/>
            </a:bodyPr>
            <a:lstStyle/>
            <a:p>
              <a:pPr defTabSz="685800" eaLnBrk="0" fontAlgn="base" hangingPunct="0">
                <a:spcBef>
                  <a:spcPct val="50000"/>
                </a:spcBef>
                <a:spcAft>
                  <a:spcPct val="0"/>
                </a:spcAft>
                <a:buClrTx/>
                <a:defRPr/>
              </a:pPr>
              <a:r>
                <a:rPr lang="pl-PL" sz="1350" b="1" i="1" kern="1200">
                  <a:solidFill>
                    <a:prstClr val="black"/>
                  </a:solidFill>
                  <a:latin typeface="Symbol" pitchFamily="18" charset="2"/>
                  <a:ea typeface="+mn-ea"/>
                  <a:cs typeface="+mn-cs"/>
                </a:rPr>
                <a:t>s</a:t>
              </a:r>
              <a:r>
                <a:rPr lang="pl-PL" sz="1350" b="1" i="1" kern="1200" baseline="30000">
                  <a:solidFill>
                    <a:prstClr val="black"/>
                  </a:solidFill>
                  <a:latin typeface="Symbol" pitchFamily="18" charset="2"/>
                  <a:ea typeface="+mn-ea"/>
                  <a:cs typeface="+mn-cs"/>
                </a:rPr>
                <a:t>5</a:t>
              </a:r>
              <a:endParaRPr lang="en-US" sz="1350" b="1" i="1" kern="1200" baseline="30000">
                <a:solidFill>
                  <a:prstClr val="black"/>
                </a:solidFill>
                <a:latin typeface="Symbol" pitchFamily="18" charset="2"/>
                <a:ea typeface="+mn-ea"/>
                <a:cs typeface="+mn-cs"/>
              </a:endParaRPr>
            </a:p>
          </p:txBody>
        </p:sp>
        <p:sp>
          <p:nvSpPr>
            <p:cNvPr id="48153" name="Line 17"/>
            <p:cNvSpPr>
              <a:spLocks noChangeShapeType="1"/>
            </p:cNvSpPr>
            <p:nvPr/>
          </p:nvSpPr>
          <p:spPr bwMode="auto">
            <a:xfrm>
              <a:off x="3203575" y="4508500"/>
              <a:ext cx="755650" cy="1476375"/>
            </a:xfrm>
            <a:prstGeom prst="line">
              <a:avLst/>
            </a:prstGeom>
            <a:noFill/>
            <a:ln w="12700" cap="sq">
              <a:solidFill>
                <a:schemeClr val="tx1"/>
              </a:solidFill>
              <a:round/>
              <a:headEnd/>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8154" name="Line 18"/>
            <p:cNvSpPr>
              <a:spLocks noChangeShapeType="1"/>
            </p:cNvSpPr>
            <p:nvPr/>
          </p:nvSpPr>
          <p:spPr bwMode="auto">
            <a:xfrm>
              <a:off x="3384550" y="4437063"/>
              <a:ext cx="611188" cy="612775"/>
            </a:xfrm>
            <a:prstGeom prst="line">
              <a:avLst/>
            </a:prstGeom>
            <a:noFill/>
            <a:ln w="12700" cap="sq">
              <a:solidFill>
                <a:schemeClr val="tx1"/>
              </a:solidFill>
              <a:round/>
              <a:headEnd/>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8155" name="Line 19"/>
            <p:cNvSpPr>
              <a:spLocks noChangeShapeType="1"/>
            </p:cNvSpPr>
            <p:nvPr/>
          </p:nvSpPr>
          <p:spPr bwMode="auto">
            <a:xfrm>
              <a:off x="3779838" y="4149725"/>
              <a:ext cx="252412" cy="0"/>
            </a:xfrm>
            <a:prstGeom prst="line">
              <a:avLst/>
            </a:prstGeom>
            <a:noFill/>
            <a:ln w="12700" cap="sq">
              <a:solidFill>
                <a:schemeClr val="tx1"/>
              </a:solidFill>
              <a:round/>
              <a:headEnd/>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8156" name="Line 20"/>
            <p:cNvSpPr>
              <a:spLocks noChangeShapeType="1"/>
            </p:cNvSpPr>
            <p:nvPr/>
          </p:nvSpPr>
          <p:spPr bwMode="auto">
            <a:xfrm flipV="1">
              <a:off x="3384550" y="3249613"/>
              <a:ext cx="647700" cy="611187"/>
            </a:xfrm>
            <a:prstGeom prst="line">
              <a:avLst/>
            </a:prstGeom>
            <a:noFill/>
            <a:ln w="12700" cap="sq">
              <a:solidFill>
                <a:schemeClr val="tx1"/>
              </a:solidFill>
              <a:round/>
              <a:headEnd/>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8157" name="Line 21"/>
            <p:cNvSpPr>
              <a:spLocks noChangeShapeType="1"/>
            </p:cNvSpPr>
            <p:nvPr/>
          </p:nvSpPr>
          <p:spPr bwMode="auto">
            <a:xfrm flipV="1">
              <a:off x="3203575" y="2276475"/>
              <a:ext cx="900113" cy="1511300"/>
            </a:xfrm>
            <a:prstGeom prst="line">
              <a:avLst/>
            </a:prstGeom>
            <a:noFill/>
            <a:ln w="12700" cap="sq">
              <a:solidFill>
                <a:schemeClr val="tx1"/>
              </a:solidFill>
              <a:round/>
              <a:headEnd/>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grpSp>
      <p:pic>
        <p:nvPicPr>
          <p:cNvPr id="48138" name="Picture 4"/>
          <p:cNvPicPr>
            <a:picLocks noChangeAspect="1" noChangeArrowheads="1"/>
          </p:cNvPicPr>
          <p:nvPr/>
        </p:nvPicPr>
        <p:blipFill>
          <a:blip r:embed="rId9" cstate="print"/>
          <a:srcRect/>
          <a:stretch>
            <a:fillRect/>
          </a:stretch>
        </p:blipFill>
        <p:spPr bwMode="auto">
          <a:xfrm>
            <a:off x="5387103" y="1545019"/>
            <a:ext cx="1690655" cy="1629967"/>
          </a:xfrm>
          <a:prstGeom prst="rect">
            <a:avLst/>
          </a:prstGeom>
          <a:noFill/>
          <a:ln w="9525">
            <a:noFill/>
            <a:miter lim="800000"/>
            <a:headEnd/>
            <a:tailEnd/>
          </a:ln>
        </p:spPr>
      </p:pic>
      <p:sp>
        <p:nvSpPr>
          <p:cNvPr id="48139" name="Line 22"/>
          <p:cNvSpPr>
            <a:spLocks noChangeShapeType="1"/>
          </p:cNvSpPr>
          <p:nvPr/>
        </p:nvSpPr>
        <p:spPr bwMode="auto">
          <a:xfrm>
            <a:off x="5076646" y="2933699"/>
            <a:ext cx="295292" cy="103354"/>
          </a:xfrm>
          <a:prstGeom prst="line">
            <a:avLst/>
          </a:prstGeom>
          <a:noFill/>
          <a:ln w="12700" cap="sq">
            <a:solidFill>
              <a:srgbClr val="000000"/>
            </a:solidFill>
            <a:round/>
            <a:headEnd/>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8140" name="Line 23"/>
          <p:cNvSpPr>
            <a:spLocks noChangeShapeType="1"/>
          </p:cNvSpPr>
          <p:nvPr/>
        </p:nvSpPr>
        <p:spPr bwMode="auto">
          <a:xfrm>
            <a:off x="5076646" y="2230636"/>
            <a:ext cx="295292" cy="103354"/>
          </a:xfrm>
          <a:prstGeom prst="line">
            <a:avLst/>
          </a:prstGeom>
          <a:noFill/>
          <a:ln w="12700" cap="sq">
            <a:solidFill>
              <a:srgbClr val="000000"/>
            </a:solidFill>
            <a:round/>
            <a:headEnd/>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48141" name="Line 24"/>
          <p:cNvSpPr>
            <a:spLocks noChangeShapeType="1"/>
          </p:cNvSpPr>
          <p:nvPr/>
        </p:nvSpPr>
        <p:spPr bwMode="auto">
          <a:xfrm>
            <a:off x="5076645" y="1475184"/>
            <a:ext cx="299131" cy="144969"/>
          </a:xfrm>
          <a:prstGeom prst="line">
            <a:avLst/>
          </a:prstGeom>
          <a:noFill/>
          <a:ln w="12700" cap="sq">
            <a:solidFill>
              <a:srgbClr val="000000"/>
            </a:solidFill>
            <a:round/>
            <a:headEnd/>
            <a:tailEnd type="triangle" w="med" len="med"/>
          </a:ln>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29" name="Text Box 26"/>
          <p:cNvSpPr txBox="1">
            <a:spLocks noChangeArrowheads="1"/>
          </p:cNvSpPr>
          <p:nvPr/>
        </p:nvSpPr>
        <p:spPr bwMode="auto">
          <a:xfrm>
            <a:off x="5700737" y="4177544"/>
            <a:ext cx="1125140" cy="646331"/>
          </a:xfrm>
          <a:prstGeom prst="rect">
            <a:avLst/>
          </a:prstGeom>
          <a:noFill/>
          <a:ln w="12700" cap="sq">
            <a:noFill/>
            <a:miter lim="800000"/>
            <a:headEnd type="none" w="sm" len="sm"/>
            <a:tailEnd type="none" w="sm" len="sm"/>
          </a:ln>
          <a:effectLst/>
        </p:spPr>
        <p:txBody>
          <a:bodyPr>
            <a:spAutoFit/>
          </a:bodyPr>
          <a:lstStyle/>
          <a:p>
            <a:pPr defTabSz="685800" eaLnBrk="0" fontAlgn="base" hangingPunct="0">
              <a:spcBef>
                <a:spcPct val="50000"/>
              </a:spcBef>
              <a:spcAft>
                <a:spcPct val="0"/>
              </a:spcAft>
              <a:buClrTx/>
              <a:defRPr/>
            </a:pPr>
            <a:r>
              <a:rPr lang="pl-PL" sz="1800" b="1" kern="1200" dirty="0">
                <a:solidFill>
                  <a:prstClr val="black"/>
                </a:solidFill>
                <a:latin typeface="Calibri"/>
                <a:ea typeface="+mn-ea"/>
                <a:cs typeface="+mn-cs"/>
                <a:sym typeface="Symbol"/>
              </a:rPr>
              <a:t></a:t>
            </a:r>
            <a:r>
              <a:rPr lang="en-US" sz="1800" b="1" kern="1200" dirty="0">
                <a:solidFill>
                  <a:prstClr val="black"/>
                </a:solidFill>
                <a:latin typeface="Calibri"/>
                <a:ea typeface="+mn-ea"/>
                <a:cs typeface="+mn-cs"/>
                <a:sym typeface="Symbol"/>
              </a:rPr>
              <a:t> L</a:t>
            </a:r>
            <a:r>
              <a:rPr lang="pl-PL" sz="1800" b="1" kern="1200" dirty="0">
                <a:solidFill>
                  <a:prstClr val="black"/>
                </a:solidFill>
                <a:latin typeface="Calibri"/>
                <a:ea typeface="+mn-ea"/>
                <a:cs typeface="+mn-cs"/>
              </a:rPr>
              <a:t>ist of</a:t>
            </a:r>
            <a:r>
              <a:rPr lang="en-US" sz="1800" b="1" kern="1200" dirty="0">
                <a:solidFill>
                  <a:prstClr val="black"/>
                </a:solidFill>
                <a:latin typeface="Calibri"/>
                <a:ea typeface="+mn-ea"/>
                <a:cs typeface="+mn-cs"/>
              </a:rPr>
              <a:t>       </a:t>
            </a:r>
            <a:br>
              <a:rPr lang="en-US" sz="1800" b="1" kern="1200" dirty="0">
                <a:solidFill>
                  <a:prstClr val="black"/>
                </a:solidFill>
                <a:latin typeface="Calibri"/>
                <a:ea typeface="+mn-ea"/>
                <a:cs typeface="+mn-cs"/>
              </a:rPr>
            </a:br>
            <a:r>
              <a:rPr lang="en-US" sz="1800" b="1" i="1" kern="1200" dirty="0">
                <a:solidFill>
                  <a:prstClr val="black"/>
                </a:solidFill>
                <a:latin typeface="Calibri"/>
                <a:ea typeface="+mn-ea"/>
                <a:cs typeface="+mn-cs"/>
              </a:rPr>
              <a:t>    </a:t>
            </a:r>
            <a:r>
              <a:rPr lang="pl-PL" sz="1800" b="1" i="1" kern="1200" dirty="0">
                <a:solidFill>
                  <a:prstClr val="black"/>
                </a:solidFill>
                <a:latin typeface="Calibri"/>
                <a:ea typeface="+mn-ea"/>
                <a:cs typeface="+mn-cs"/>
              </a:rPr>
              <a:t>(x, y, s)</a:t>
            </a:r>
            <a:endParaRPr lang="en-US" sz="1800" b="1" i="1" kern="1200" dirty="0">
              <a:solidFill>
                <a:prstClr val="black"/>
              </a:solidFill>
              <a:latin typeface="Calibri"/>
              <a:ea typeface="+mn-ea"/>
              <a:cs typeface="+mn-cs"/>
            </a:endParaRPr>
          </a:p>
        </p:txBody>
      </p:sp>
      <p:pic>
        <p:nvPicPr>
          <p:cNvPr id="48137" name="Picture 27" descr="c-enhedg-laplap"/>
          <p:cNvPicPr>
            <a:picLocks noChangeAspect="1" noChangeArrowheads="1"/>
          </p:cNvPicPr>
          <p:nvPr/>
        </p:nvPicPr>
        <p:blipFill>
          <a:blip r:embed="rId10" cstate="print"/>
          <a:srcRect/>
          <a:stretch>
            <a:fillRect/>
          </a:stretch>
        </p:blipFill>
        <p:spPr bwMode="auto">
          <a:xfrm>
            <a:off x="1517749" y="3662361"/>
            <a:ext cx="1295400" cy="1295400"/>
          </a:xfrm>
          <a:prstGeom prst="rect">
            <a:avLst/>
          </a:prstGeom>
          <a:noFill/>
          <a:ln w="9525">
            <a:noFill/>
            <a:miter lim="800000"/>
            <a:headEnd/>
            <a:tailEnd/>
          </a:ln>
        </p:spPr>
      </p:pic>
      <p:sp>
        <p:nvSpPr>
          <p:cNvPr id="2" name="TextBox 1"/>
          <p:cNvSpPr txBox="1"/>
          <p:nvPr/>
        </p:nvSpPr>
        <p:spPr>
          <a:xfrm>
            <a:off x="5448858" y="1282149"/>
            <a:ext cx="1628900" cy="300082"/>
          </a:xfrm>
          <a:prstGeom prst="rect">
            <a:avLst/>
          </a:prstGeom>
          <a:noFill/>
        </p:spPr>
        <p:txBody>
          <a:bodyPr wrap="square" rtlCol="0">
            <a:spAutoFit/>
          </a:bodyPr>
          <a:lstStyle/>
          <a:p>
            <a:pPr defTabSz="685800">
              <a:buClrTx/>
              <a:defRPr/>
            </a:pPr>
            <a:r>
              <a:rPr lang="en-US" sz="1350" kern="1200" dirty="0">
                <a:solidFill>
                  <a:prstClr val="black"/>
                </a:solidFill>
                <a:latin typeface="Calibri"/>
                <a:ea typeface="+mn-ea"/>
                <a:cs typeface="+mn-cs"/>
              </a:rPr>
              <a:t>Position-scale space:</a:t>
            </a:r>
          </a:p>
        </p:txBody>
      </p:sp>
      <p:sp>
        <p:nvSpPr>
          <p:cNvPr id="30" name="TextBox 29"/>
          <p:cNvSpPr txBox="1"/>
          <p:nvPr/>
        </p:nvSpPr>
        <p:spPr>
          <a:xfrm>
            <a:off x="5448857" y="3414339"/>
            <a:ext cx="1750343" cy="715581"/>
          </a:xfrm>
          <a:prstGeom prst="rect">
            <a:avLst/>
          </a:prstGeom>
          <a:noFill/>
        </p:spPr>
        <p:txBody>
          <a:bodyPr wrap="square" rtlCol="0">
            <a:spAutoFit/>
          </a:bodyPr>
          <a:lstStyle/>
          <a:p>
            <a:pPr defTabSz="685800">
              <a:buClrTx/>
              <a:defRPr/>
            </a:pPr>
            <a:r>
              <a:rPr lang="en-US" sz="1350" kern="1200" dirty="0">
                <a:solidFill>
                  <a:prstClr val="black"/>
                </a:solidFill>
                <a:latin typeface="Calibri"/>
                <a:ea typeface="+mn-ea"/>
                <a:cs typeface="+mn-cs"/>
              </a:rPr>
              <a:t>Find places where X greater than all of its neighbors (in green)</a:t>
            </a:r>
          </a:p>
        </p:txBody>
      </p:sp>
      <p:grpSp>
        <p:nvGrpSpPr>
          <p:cNvPr id="7" name="Group 6">
            <a:extLst>
              <a:ext uri="{FF2B5EF4-FFF2-40B4-BE49-F238E27FC236}">
                <a16:creationId xmlns:a16="http://schemas.microsoft.com/office/drawing/2014/main" id="{D9801038-2FFF-4BC9-BFA4-2A3D15DFD359}"/>
              </a:ext>
            </a:extLst>
          </p:cNvPr>
          <p:cNvGrpSpPr/>
          <p:nvPr/>
        </p:nvGrpSpPr>
        <p:grpSpPr>
          <a:xfrm>
            <a:off x="7024953" y="859643"/>
            <a:ext cx="996473" cy="4298364"/>
            <a:chOff x="7842605" y="739793"/>
            <a:chExt cx="1328631" cy="5731152"/>
          </a:xfrm>
        </p:grpSpPr>
        <p:pic>
          <p:nvPicPr>
            <p:cNvPr id="3" name="Picture 4">
              <a:extLst>
                <a:ext uri="{FF2B5EF4-FFF2-40B4-BE49-F238E27FC236}">
                  <a16:creationId xmlns:a16="http://schemas.microsoft.com/office/drawing/2014/main" id="{911B8E61-4E47-4608-B3A0-0A826F005FFD}"/>
                </a:ext>
              </a:extLst>
            </p:cNvPr>
            <p:cNvPicPr>
              <a:picLocks noChangeAspect="1" noChangeArrowheads="1"/>
            </p:cNvPicPr>
            <p:nvPr/>
          </p:nvPicPr>
          <p:blipFill rotWithShape="1">
            <a:blip r:embed="rId11" cstate="print"/>
            <a:srcRect l="5646" r="3223" b="16083"/>
            <a:stretch/>
          </p:blipFill>
          <p:spPr bwMode="auto">
            <a:xfrm rot="16200000">
              <a:off x="5903270" y="3259151"/>
              <a:ext cx="5040313" cy="849286"/>
            </a:xfrm>
            <a:prstGeom prst="rect">
              <a:avLst/>
            </a:prstGeom>
            <a:noFill/>
            <a:ln w="12700" cap="sq">
              <a:noFill/>
              <a:miter lim="800000"/>
              <a:headEnd type="none" w="sm" len="sm"/>
              <a:tailEnd type="none" w="sm" len="sm"/>
            </a:ln>
          </p:spPr>
        </p:pic>
        <p:sp>
          <p:nvSpPr>
            <p:cNvPr id="4" name="TextBox 3">
              <a:extLst>
                <a:ext uri="{FF2B5EF4-FFF2-40B4-BE49-F238E27FC236}">
                  <a16:creationId xmlns:a16="http://schemas.microsoft.com/office/drawing/2014/main" id="{7DE04103-8B6B-4402-9652-2E584D8E72E4}"/>
                </a:ext>
              </a:extLst>
            </p:cNvPr>
            <p:cNvSpPr txBox="1"/>
            <p:nvPr/>
          </p:nvSpPr>
          <p:spPr>
            <a:xfrm rot="16200000">
              <a:off x="8461492" y="3516026"/>
              <a:ext cx="1080933" cy="338555"/>
            </a:xfrm>
            <a:prstGeom prst="rect">
              <a:avLst/>
            </a:prstGeom>
            <a:solidFill>
              <a:schemeClr val="bg1"/>
            </a:solidFill>
          </p:spPr>
          <p:txBody>
            <a:bodyPr wrap="square" rtlCol="0">
              <a:spAutoFit/>
            </a:bodyPr>
            <a:lstStyle/>
            <a:p>
              <a:pPr algn="ctr"/>
              <a:r>
                <a:rPr lang="en-US" sz="1050" dirty="0"/>
                <a:t>scale</a:t>
              </a:r>
            </a:p>
          </p:txBody>
        </p:sp>
        <p:sp>
          <p:nvSpPr>
            <p:cNvPr id="5" name="TextBox 4">
              <a:extLst>
                <a:ext uri="{FF2B5EF4-FFF2-40B4-BE49-F238E27FC236}">
                  <a16:creationId xmlns:a16="http://schemas.microsoft.com/office/drawing/2014/main" id="{41CE897C-F859-4DB8-B8D1-DAD21FD605EB}"/>
                </a:ext>
              </a:extLst>
            </p:cNvPr>
            <p:cNvSpPr txBox="1"/>
            <p:nvPr/>
          </p:nvSpPr>
          <p:spPr>
            <a:xfrm>
              <a:off x="7899570" y="6132390"/>
              <a:ext cx="1080934" cy="338555"/>
            </a:xfrm>
            <a:prstGeom prst="rect">
              <a:avLst/>
            </a:prstGeom>
            <a:solidFill>
              <a:schemeClr val="bg1"/>
            </a:solidFill>
          </p:spPr>
          <p:txBody>
            <a:bodyPr wrap="square" rtlCol="0">
              <a:spAutoFit/>
            </a:bodyPr>
            <a:lstStyle/>
            <a:p>
              <a:pPr algn="ctr"/>
              <a:r>
                <a:rPr lang="en-US" sz="1050" dirty="0"/>
                <a:t>response</a:t>
              </a:r>
            </a:p>
          </p:txBody>
        </p:sp>
        <p:sp>
          <p:nvSpPr>
            <p:cNvPr id="6" name="TextBox 5">
              <a:extLst>
                <a:ext uri="{FF2B5EF4-FFF2-40B4-BE49-F238E27FC236}">
                  <a16:creationId xmlns:a16="http://schemas.microsoft.com/office/drawing/2014/main" id="{551BBA85-91FF-47BA-87F2-05899FF863AD}"/>
                </a:ext>
              </a:extLst>
            </p:cNvPr>
            <p:cNvSpPr txBox="1"/>
            <p:nvPr/>
          </p:nvSpPr>
          <p:spPr>
            <a:xfrm>
              <a:off x="7842605" y="739793"/>
              <a:ext cx="1159354" cy="553997"/>
            </a:xfrm>
            <a:prstGeom prst="rect">
              <a:avLst/>
            </a:prstGeom>
            <a:solidFill>
              <a:schemeClr val="bg1"/>
            </a:solidFill>
          </p:spPr>
          <p:txBody>
            <a:bodyPr wrap="square" rtlCol="0">
              <a:spAutoFit/>
            </a:bodyPr>
            <a:lstStyle/>
            <a:p>
              <a:pPr algn="ctr"/>
              <a:r>
                <a:rPr lang="en-US" sz="1050" dirty="0"/>
                <a:t>At fixed (x, y)</a:t>
              </a:r>
            </a:p>
          </p:txBody>
        </p:sp>
      </p:grpSp>
      <p:sp>
        <p:nvSpPr>
          <p:cNvPr id="10" name="Title 9">
            <a:extLst>
              <a:ext uri="{FF2B5EF4-FFF2-40B4-BE49-F238E27FC236}">
                <a16:creationId xmlns:a16="http://schemas.microsoft.com/office/drawing/2014/main" id="{150131B9-BA11-6ED6-E491-6365FDBF8402}"/>
              </a:ext>
            </a:extLst>
          </p:cNvPr>
          <p:cNvSpPr>
            <a:spLocks noGrp="1"/>
          </p:cNvSpPr>
          <p:nvPr>
            <p:ph type="title"/>
          </p:nvPr>
        </p:nvSpPr>
        <p:spPr/>
        <p:txBody>
          <a:bodyPr>
            <a:normAutofit fontScale="90000"/>
          </a:bodyPr>
          <a:lstStyle/>
          <a:p>
            <a:r>
              <a:rPr lang="en-US" dirty="0"/>
              <a:t>Find </a:t>
            </a:r>
            <a:r>
              <a:rPr lang="en-US" b="1" i="1" dirty="0"/>
              <a:t>local maxima </a:t>
            </a:r>
            <a:r>
              <a:rPr lang="en-US" dirty="0"/>
              <a:t>in position-scale space of Difference-of-Gaussian</a:t>
            </a:r>
          </a:p>
        </p:txBody>
      </p:sp>
      <p:sp>
        <p:nvSpPr>
          <p:cNvPr id="11" name="Slide Number Placeholder 5">
            <a:extLst>
              <a:ext uri="{FF2B5EF4-FFF2-40B4-BE49-F238E27FC236}">
                <a16:creationId xmlns:a16="http://schemas.microsoft.com/office/drawing/2014/main" id="{75903151-4191-17F7-2C1D-B3ED215AFA67}"/>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57</a:t>
            </a:fld>
            <a:endParaRPr lang="en-US" dirty="0"/>
          </a:p>
        </p:txBody>
      </p:sp>
      <p:sp>
        <p:nvSpPr>
          <p:cNvPr id="8" name="TextBox 7">
            <a:extLst>
              <a:ext uri="{FF2B5EF4-FFF2-40B4-BE49-F238E27FC236}">
                <a16:creationId xmlns:a16="http://schemas.microsoft.com/office/drawing/2014/main" id="{D30B26C1-1F6A-31D2-2779-476AC5A4D3AD}"/>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82043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Allows detection of increasingly coarse detail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3754" y="1548137"/>
            <a:ext cx="2465615" cy="184921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5723" y="1544184"/>
            <a:ext cx="2470831" cy="18531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244" y="3374387"/>
            <a:ext cx="2465156" cy="184886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6647" y="3376168"/>
            <a:ext cx="2462780" cy="184708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5723" y="3374387"/>
            <a:ext cx="2465155" cy="184886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1243" y="1703429"/>
            <a:ext cx="1974872" cy="1483009"/>
          </a:xfrm>
          <a:prstGeom prst="rect">
            <a:avLst/>
          </a:prstGeom>
        </p:spPr>
      </p:pic>
      <p:grpSp>
        <p:nvGrpSpPr>
          <p:cNvPr id="23" name="Group 22">
            <a:extLst>
              <a:ext uri="{FF2B5EF4-FFF2-40B4-BE49-F238E27FC236}">
                <a16:creationId xmlns:a16="http://schemas.microsoft.com/office/drawing/2014/main" id="{9187AD40-1B21-468F-9C22-D9C2DFAC97E0}"/>
              </a:ext>
            </a:extLst>
          </p:cNvPr>
          <p:cNvGrpSpPr/>
          <p:nvPr/>
        </p:nvGrpSpPr>
        <p:grpSpPr>
          <a:xfrm>
            <a:off x="1838422" y="4036417"/>
            <a:ext cx="4792007" cy="415498"/>
            <a:chOff x="927228" y="5285633"/>
            <a:chExt cx="6389343" cy="553996"/>
          </a:xfrm>
        </p:grpSpPr>
        <p:sp>
          <p:nvSpPr>
            <p:cNvPr id="6" name="TextBox 5">
              <a:extLst>
                <a:ext uri="{FF2B5EF4-FFF2-40B4-BE49-F238E27FC236}">
                  <a16:creationId xmlns:a16="http://schemas.microsoft.com/office/drawing/2014/main" id="{F49A9F41-A417-4B1E-A139-EC5BDAD97FE6}"/>
                </a:ext>
              </a:extLst>
            </p:cNvPr>
            <p:cNvSpPr txBox="1"/>
            <p:nvPr/>
          </p:nvSpPr>
          <p:spPr>
            <a:xfrm>
              <a:off x="6890814" y="5285633"/>
              <a:ext cx="425757" cy="553996"/>
            </a:xfrm>
            <a:prstGeom prst="rect">
              <a:avLst/>
            </a:prstGeom>
            <a:noFill/>
          </p:spPr>
          <p:txBody>
            <a:bodyPr wrap="none" rtlCol="0">
              <a:spAutoFit/>
            </a:bodyPr>
            <a:lstStyle/>
            <a:p>
              <a:r>
                <a:rPr lang="en-US" sz="2100" dirty="0">
                  <a:solidFill>
                    <a:srgbClr val="FF0000"/>
                  </a:solidFill>
                </a:rPr>
                <a:t>x</a:t>
              </a:r>
            </a:p>
          </p:txBody>
        </p:sp>
        <p:sp>
          <p:nvSpPr>
            <p:cNvPr id="13" name="TextBox 12">
              <a:extLst>
                <a:ext uri="{FF2B5EF4-FFF2-40B4-BE49-F238E27FC236}">
                  <a16:creationId xmlns:a16="http://schemas.microsoft.com/office/drawing/2014/main" id="{EC17CE9A-DE9C-4A07-8B61-FA9ABEFD27B1}"/>
                </a:ext>
              </a:extLst>
            </p:cNvPr>
            <p:cNvSpPr txBox="1"/>
            <p:nvPr/>
          </p:nvSpPr>
          <p:spPr>
            <a:xfrm>
              <a:off x="3885840" y="5285633"/>
              <a:ext cx="425757" cy="553996"/>
            </a:xfrm>
            <a:prstGeom prst="rect">
              <a:avLst/>
            </a:prstGeom>
            <a:noFill/>
          </p:spPr>
          <p:txBody>
            <a:bodyPr wrap="none" rtlCol="0">
              <a:spAutoFit/>
            </a:bodyPr>
            <a:lstStyle/>
            <a:p>
              <a:r>
                <a:rPr lang="en-US" sz="2100" dirty="0">
                  <a:solidFill>
                    <a:srgbClr val="FFC000"/>
                  </a:solidFill>
                </a:rPr>
                <a:t>x</a:t>
              </a:r>
            </a:p>
          </p:txBody>
        </p:sp>
        <p:sp>
          <p:nvSpPr>
            <p:cNvPr id="15" name="TextBox 14">
              <a:extLst>
                <a:ext uri="{FF2B5EF4-FFF2-40B4-BE49-F238E27FC236}">
                  <a16:creationId xmlns:a16="http://schemas.microsoft.com/office/drawing/2014/main" id="{3F986528-4A9A-4E63-B597-25E4F6E42EA3}"/>
                </a:ext>
              </a:extLst>
            </p:cNvPr>
            <p:cNvSpPr txBox="1"/>
            <p:nvPr/>
          </p:nvSpPr>
          <p:spPr>
            <a:xfrm>
              <a:off x="927228" y="5285633"/>
              <a:ext cx="425757" cy="553996"/>
            </a:xfrm>
            <a:prstGeom prst="rect">
              <a:avLst/>
            </a:prstGeom>
            <a:noFill/>
          </p:spPr>
          <p:txBody>
            <a:bodyPr wrap="none" rtlCol="0">
              <a:spAutoFit/>
            </a:bodyPr>
            <a:lstStyle/>
            <a:p>
              <a:r>
                <a:rPr lang="en-US" sz="2100" dirty="0">
                  <a:solidFill>
                    <a:srgbClr val="FFC000"/>
                  </a:solidFill>
                </a:rPr>
                <a:t>x</a:t>
              </a:r>
            </a:p>
          </p:txBody>
        </p:sp>
      </p:grpSp>
      <p:grpSp>
        <p:nvGrpSpPr>
          <p:cNvPr id="22" name="Group 21">
            <a:extLst>
              <a:ext uri="{FF2B5EF4-FFF2-40B4-BE49-F238E27FC236}">
                <a16:creationId xmlns:a16="http://schemas.microsoft.com/office/drawing/2014/main" id="{EDA62D28-B8EC-4B5D-A1B5-6E8DF1C963A6}"/>
              </a:ext>
            </a:extLst>
          </p:cNvPr>
          <p:cNvGrpSpPr/>
          <p:nvPr/>
        </p:nvGrpSpPr>
        <p:grpSpPr>
          <a:xfrm>
            <a:off x="1772949" y="4304307"/>
            <a:ext cx="4792007" cy="415498"/>
            <a:chOff x="839931" y="5642820"/>
            <a:chExt cx="6389343" cy="553996"/>
          </a:xfrm>
        </p:grpSpPr>
        <p:sp>
          <p:nvSpPr>
            <p:cNvPr id="17" name="TextBox 16">
              <a:extLst>
                <a:ext uri="{FF2B5EF4-FFF2-40B4-BE49-F238E27FC236}">
                  <a16:creationId xmlns:a16="http://schemas.microsoft.com/office/drawing/2014/main" id="{5EA936A3-EC3B-4A06-A647-E198194D3FA0}"/>
                </a:ext>
              </a:extLst>
            </p:cNvPr>
            <p:cNvSpPr txBox="1"/>
            <p:nvPr/>
          </p:nvSpPr>
          <p:spPr>
            <a:xfrm>
              <a:off x="6803517" y="5642820"/>
              <a:ext cx="425757" cy="553996"/>
            </a:xfrm>
            <a:prstGeom prst="rect">
              <a:avLst/>
            </a:prstGeom>
            <a:noFill/>
          </p:spPr>
          <p:txBody>
            <a:bodyPr wrap="none" rtlCol="0">
              <a:spAutoFit/>
            </a:bodyPr>
            <a:lstStyle/>
            <a:p>
              <a:r>
                <a:rPr lang="en-US" sz="2100" dirty="0">
                  <a:solidFill>
                    <a:srgbClr val="FFC000"/>
                  </a:solidFill>
                </a:rPr>
                <a:t>x</a:t>
              </a:r>
            </a:p>
          </p:txBody>
        </p:sp>
        <p:sp>
          <p:nvSpPr>
            <p:cNvPr id="19" name="TextBox 18">
              <a:extLst>
                <a:ext uri="{FF2B5EF4-FFF2-40B4-BE49-F238E27FC236}">
                  <a16:creationId xmlns:a16="http://schemas.microsoft.com/office/drawing/2014/main" id="{126690D2-6431-47FD-8B7C-5C358B953E62}"/>
                </a:ext>
              </a:extLst>
            </p:cNvPr>
            <p:cNvSpPr txBox="1"/>
            <p:nvPr/>
          </p:nvSpPr>
          <p:spPr>
            <a:xfrm>
              <a:off x="3798543" y="5642820"/>
              <a:ext cx="425757" cy="553996"/>
            </a:xfrm>
            <a:prstGeom prst="rect">
              <a:avLst/>
            </a:prstGeom>
            <a:noFill/>
          </p:spPr>
          <p:txBody>
            <a:bodyPr wrap="none" rtlCol="0">
              <a:spAutoFit/>
            </a:bodyPr>
            <a:lstStyle/>
            <a:p>
              <a:r>
                <a:rPr lang="en-US" sz="2100" dirty="0">
                  <a:solidFill>
                    <a:srgbClr val="FF0000"/>
                  </a:solidFill>
                </a:rPr>
                <a:t>x</a:t>
              </a:r>
            </a:p>
          </p:txBody>
        </p:sp>
        <p:sp>
          <p:nvSpPr>
            <p:cNvPr id="21" name="TextBox 20">
              <a:extLst>
                <a:ext uri="{FF2B5EF4-FFF2-40B4-BE49-F238E27FC236}">
                  <a16:creationId xmlns:a16="http://schemas.microsoft.com/office/drawing/2014/main" id="{69CE5F04-6208-46EF-872F-1D863C210EB4}"/>
                </a:ext>
              </a:extLst>
            </p:cNvPr>
            <p:cNvSpPr txBox="1"/>
            <p:nvPr/>
          </p:nvSpPr>
          <p:spPr>
            <a:xfrm>
              <a:off x="839931" y="5642820"/>
              <a:ext cx="425757" cy="553996"/>
            </a:xfrm>
            <a:prstGeom prst="rect">
              <a:avLst/>
            </a:prstGeom>
            <a:noFill/>
          </p:spPr>
          <p:txBody>
            <a:bodyPr wrap="none" rtlCol="0">
              <a:spAutoFit/>
            </a:bodyPr>
            <a:lstStyle/>
            <a:p>
              <a:r>
                <a:rPr lang="en-US" sz="2100" dirty="0">
                  <a:solidFill>
                    <a:srgbClr val="FFC000"/>
                  </a:solidFill>
                </a:rPr>
                <a:t>x</a:t>
              </a:r>
            </a:p>
          </p:txBody>
        </p:sp>
      </p:grpSp>
      <p:sp>
        <p:nvSpPr>
          <p:cNvPr id="16" name="Title 15">
            <a:extLst>
              <a:ext uri="{FF2B5EF4-FFF2-40B4-BE49-F238E27FC236}">
                <a16:creationId xmlns:a16="http://schemas.microsoft.com/office/drawing/2014/main" id="{09F09A0C-D13C-5500-784E-A554EB19DD38}"/>
              </a:ext>
            </a:extLst>
          </p:cNvPr>
          <p:cNvSpPr>
            <a:spLocks noGrp="1"/>
          </p:cNvSpPr>
          <p:nvPr>
            <p:ph type="title"/>
          </p:nvPr>
        </p:nvSpPr>
        <p:spPr/>
        <p:txBody>
          <a:bodyPr/>
          <a:lstStyle/>
          <a:p>
            <a:r>
              <a:rPr lang="en-US" dirty="0"/>
              <a:t>Laplacian pyramid example</a:t>
            </a:r>
          </a:p>
        </p:txBody>
      </p:sp>
      <p:sp>
        <p:nvSpPr>
          <p:cNvPr id="18" name="Slide Number Placeholder 5">
            <a:extLst>
              <a:ext uri="{FF2B5EF4-FFF2-40B4-BE49-F238E27FC236}">
                <a16:creationId xmlns:a16="http://schemas.microsoft.com/office/drawing/2014/main" id="{5CC4ADAB-2C09-1E4B-A8EE-5F93D4FCF82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58</a:t>
            </a:fld>
            <a:endParaRPr lang="en-US" dirty="0"/>
          </a:p>
        </p:txBody>
      </p:sp>
      <p:sp>
        <p:nvSpPr>
          <p:cNvPr id="2" name="TextBox 1">
            <a:extLst>
              <a:ext uri="{FF2B5EF4-FFF2-40B4-BE49-F238E27FC236}">
                <a16:creationId xmlns:a16="http://schemas.microsoft.com/office/drawing/2014/main" id="{2CEBB1F5-5B8C-3863-C383-7DD868FCA886}"/>
              </a:ext>
            </a:extLst>
          </p:cNvPr>
          <p:cNvSpPr txBox="1"/>
          <p:nvPr/>
        </p:nvSpPr>
        <p:spPr>
          <a:xfrm>
            <a:off x="7855583" y="3028950"/>
            <a:ext cx="1287347" cy="523220"/>
          </a:xfrm>
          <a:prstGeom prst="rect">
            <a:avLst/>
          </a:prstGeom>
          <a:noFill/>
        </p:spPr>
        <p:txBody>
          <a:bodyPr wrap="square" rtlCol="0">
            <a:spAutoFit/>
          </a:bodyPr>
          <a:lstStyle/>
          <a:p>
            <a:pPr algn="ctr"/>
            <a:r>
              <a:rPr lang="en-US" dirty="0">
                <a:solidFill>
                  <a:schemeClr val="bg2"/>
                </a:solidFill>
                <a:latin typeface="+mj-lt"/>
                <a:cs typeface="Courier New" panose="02070309020205020404" pitchFamily="49" charset="0"/>
              </a:rPr>
              <a:t>[</a:t>
            </a:r>
            <a:r>
              <a:rPr lang="en-US" dirty="0" err="1">
                <a:solidFill>
                  <a:schemeClr val="bg2"/>
                </a:solidFill>
                <a:latin typeface="+mj-lt"/>
                <a:cs typeface="Courier New" panose="02070309020205020404" pitchFamily="49" charset="0"/>
              </a:rPr>
              <a:t>Github</a:t>
            </a:r>
            <a:r>
              <a:rPr lang="en-US" dirty="0">
                <a:solidFill>
                  <a:schemeClr val="bg2"/>
                </a:solidFill>
                <a:latin typeface="+mj-lt"/>
                <a:cs typeface="Courier New" panose="02070309020205020404" pitchFamily="49" charset="0"/>
              </a:rPr>
              <a:t> repo] – Module 3</a:t>
            </a:r>
          </a:p>
        </p:txBody>
      </p:sp>
      <p:sp>
        <p:nvSpPr>
          <p:cNvPr id="11" name="TextBox 10">
            <a:extLst>
              <a:ext uri="{FF2B5EF4-FFF2-40B4-BE49-F238E27FC236}">
                <a16:creationId xmlns:a16="http://schemas.microsoft.com/office/drawing/2014/main" id="{05C71533-7866-0816-2B19-4526E3F6D169}"/>
              </a:ext>
            </a:extLst>
          </p:cNvPr>
          <p:cNvSpPr txBox="1"/>
          <p:nvPr/>
        </p:nvSpPr>
        <p:spPr>
          <a:xfrm>
            <a:off x="4155"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181028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3"/>
          <p:cNvPicPr>
            <a:picLocks noChangeAspect="1" noChangeArrowheads="1"/>
          </p:cNvPicPr>
          <p:nvPr/>
        </p:nvPicPr>
        <p:blipFill>
          <a:blip r:embed="rId3" cstate="print"/>
          <a:srcRect/>
          <a:stretch>
            <a:fillRect/>
          </a:stretch>
        </p:blipFill>
        <p:spPr bwMode="auto">
          <a:xfrm>
            <a:off x="2578298" y="1388205"/>
            <a:ext cx="3987404" cy="3368279"/>
          </a:xfrm>
          <a:prstGeom prst="rect">
            <a:avLst/>
          </a:prstGeom>
          <a:noFill/>
          <a:ln w="9525">
            <a:noFill/>
            <a:miter lim="800000"/>
            <a:headEnd/>
            <a:tailEnd/>
          </a:ln>
        </p:spPr>
      </p:pic>
      <p:sp>
        <p:nvSpPr>
          <p:cNvPr id="4" name="Title 3">
            <a:extLst>
              <a:ext uri="{FF2B5EF4-FFF2-40B4-BE49-F238E27FC236}">
                <a16:creationId xmlns:a16="http://schemas.microsoft.com/office/drawing/2014/main" id="{0833B681-6306-48DB-E367-8253D452BE03}"/>
              </a:ext>
            </a:extLst>
          </p:cNvPr>
          <p:cNvSpPr>
            <a:spLocks noGrp="1"/>
          </p:cNvSpPr>
          <p:nvPr>
            <p:ph type="title"/>
          </p:nvPr>
        </p:nvSpPr>
        <p:spPr/>
        <p:txBody>
          <a:bodyPr/>
          <a:lstStyle/>
          <a:p>
            <a:r>
              <a:rPr lang="en-US" dirty="0"/>
              <a:t>Results: Difference-of-Gaussian</a:t>
            </a:r>
          </a:p>
        </p:txBody>
      </p:sp>
      <p:sp>
        <p:nvSpPr>
          <p:cNvPr id="5" name="Slide Number Placeholder 5">
            <a:extLst>
              <a:ext uri="{FF2B5EF4-FFF2-40B4-BE49-F238E27FC236}">
                <a16:creationId xmlns:a16="http://schemas.microsoft.com/office/drawing/2014/main" id="{9F728F77-5E13-F7E9-99E7-28E593C50F2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59</a:t>
            </a:fld>
            <a:endParaRPr lang="en-US" dirty="0"/>
          </a:p>
        </p:txBody>
      </p:sp>
      <p:sp>
        <p:nvSpPr>
          <p:cNvPr id="2" name="TextBox 1">
            <a:extLst>
              <a:ext uri="{FF2B5EF4-FFF2-40B4-BE49-F238E27FC236}">
                <a16:creationId xmlns:a16="http://schemas.microsoft.com/office/drawing/2014/main" id="{2503A94D-D467-CC4F-D1BF-A3D9E4FA9DE6}"/>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4182562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i="1" dirty="0">
                <a:solidFill>
                  <a:schemeClr val="bg2"/>
                </a:solidFill>
              </a:rPr>
              <a:t>Local</a:t>
            </a:r>
            <a:r>
              <a:rPr lang="en-US" dirty="0"/>
              <a:t> means that they only cover a small part of the image</a:t>
            </a:r>
          </a:p>
          <a:p>
            <a:pPr algn="just"/>
            <a:endParaRPr lang="en-US" dirty="0"/>
          </a:p>
          <a:p>
            <a:pPr algn="just"/>
            <a:r>
              <a:rPr lang="en-US" dirty="0"/>
              <a:t>There will be many local features detected in an image; later we’ll use those to compute a representation of the whole image</a:t>
            </a:r>
          </a:p>
          <a:p>
            <a:pPr algn="just"/>
            <a:endParaRPr lang="en-US" dirty="0">
              <a:solidFill>
                <a:schemeClr val="bg2"/>
              </a:solidFill>
            </a:endParaRPr>
          </a:p>
          <a:p>
            <a:pPr algn="just"/>
            <a:r>
              <a:rPr lang="en-US" dirty="0">
                <a:solidFill>
                  <a:schemeClr val="bg2"/>
                </a:solidFill>
              </a:rPr>
              <a:t>Local features</a:t>
            </a:r>
            <a:r>
              <a:rPr lang="en-US" dirty="0"/>
              <a:t> usually exploit image gradients, ignore color</a:t>
            </a:r>
          </a:p>
          <a:p>
            <a:pPr algn="just"/>
            <a:endParaRPr lang="en-US" dirty="0">
              <a:solidFill>
                <a:schemeClr val="bg2"/>
              </a:solidFill>
            </a:endParaRPr>
          </a:p>
          <a:p>
            <a:pPr algn="just"/>
            <a:r>
              <a:rPr lang="en-US" dirty="0">
                <a:solidFill>
                  <a:schemeClr val="bg2"/>
                </a:solidFill>
              </a:rPr>
              <a:t>Feature</a:t>
            </a:r>
            <a:r>
              <a:rPr lang="en-US" dirty="0"/>
              <a:t> ~= </a:t>
            </a:r>
            <a:r>
              <a:rPr lang="en-US" i="1" dirty="0"/>
              <a:t>vector</a:t>
            </a:r>
            <a:r>
              <a:rPr lang="en-US" dirty="0"/>
              <a:t> of gradient statistics for a window with </a:t>
            </a:r>
            <a:r>
              <a:rPr lang="en-US" i="1" dirty="0"/>
              <a:t>particular location and size</a:t>
            </a:r>
          </a:p>
        </p:txBody>
      </p:sp>
      <p:sp>
        <p:nvSpPr>
          <p:cNvPr id="6" name="Title 5">
            <a:extLst>
              <a:ext uri="{FF2B5EF4-FFF2-40B4-BE49-F238E27FC236}">
                <a16:creationId xmlns:a16="http://schemas.microsoft.com/office/drawing/2014/main" id="{355AD5E2-8EB0-27F5-A08F-E797CCB6FED2}"/>
              </a:ext>
            </a:extLst>
          </p:cNvPr>
          <p:cNvSpPr>
            <a:spLocks noGrp="1"/>
          </p:cNvSpPr>
          <p:nvPr>
            <p:ph type="title"/>
          </p:nvPr>
        </p:nvSpPr>
        <p:spPr/>
        <p:txBody>
          <a:bodyPr/>
          <a:lstStyle/>
          <a:p>
            <a:r>
              <a:rPr lang="en-US" dirty="0"/>
              <a:t>Local features</a:t>
            </a:r>
          </a:p>
        </p:txBody>
      </p:sp>
      <p:sp>
        <p:nvSpPr>
          <p:cNvPr id="7" name="Slide Number Placeholder 5">
            <a:extLst>
              <a:ext uri="{FF2B5EF4-FFF2-40B4-BE49-F238E27FC236}">
                <a16:creationId xmlns:a16="http://schemas.microsoft.com/office/drawing/2014/main" id="{9B72F2CF-FBB0-9A92-6DB9-F851C217C747}"/>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a:t>
            </a:fld>
            <a:endParaRPr lang="en-US" dirty="0"/>
          </a:p>
        </p:txBody>
      </p:sp>
      <p:sp>
        <p:nvSpPr>
          <p:cNvPr id="2" name="TextBox 1">
            <a:extLst>
              <a:ext uri="{FF2B5EF4-FFF2-40B4-BE49-F238E27FC236}">
                <a16:creationId xmlns:a16="http://schemas.microsoft.com/office/drawing/2014/main" id="{7418401D-5A2D-998C-AD37-D15C0D31E314}"/>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123062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normAutofit/>
          </a:bodyPr>
          <a:lstStyle/>
          <a:p>
            <a:r>
              <a:rPr lang="en-US" sz="2400" dirty="0"/>
              <a:t>Feature detection / </a:t>
            </a:r>
            <a:r>
              <a:rPr lang="en-US" sz="2400" dirty="0" err="1"/>
              <a:t>keypoint</a:t>
            </a:r>
            <a:r>
              <a:rPr lang="en-US" sz="2400" dirty="0"/>
              <a:t> extraction</a:t>
            </a:r>
          </a:p>
          <a:p>
            <a:pPr lvl="1"/>
            <a:r>
              <a:rPr lang="en-US" sz="2400" dirty="0"/>
              <a:t>Corner detection</a:t>
            </a:r>
          </a:p>
          <a:p>
            <a:pPr lvl="1"/>
            <a:r>
              <a:rPr lang="en-US" sz="2400" dirty="0"/>
              <a:t>Blob detection</a:t>
            </a:r>
          </a:p>
          <a:p>
            <a:r>
              <a:rPr lang="en-US" sz="2400" dirty="0"/>
              <a:t>Feature description (of detected features)</a:t>
            </a:r>
          </a:p>
          <a:p>
            <a:r>
              <a:rPr lang="en-US" sz="2400" dirty="0"/>
              <a:t>Matching features across images</a:t>
            </a:r>
          </a:p>
          <a:p>
            <a:pPr marL="0" indent="0">
              <a:buNone/>
            </a:pPr>
            <a:endParaRPr lang="en-US" sz="2400" dirty="0"/>
          </a:p>
        </p:txBody>
      </p:sp>
      <p:sp>
        <p:nvSpPr>
          <p:cNvPr id="4" name="Rectangle 3"/>
          <p:cNvSpPr/>
          <p:nvPr/>
        </p:nvSpPr>
        <p:spPr>
          <a:xfrm>
            <a:off x="553802" y="2564031"/>
            <a:ext cx="6450496" cy="44974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6" name="Slide Number Placeholder 5">
            <a:extLst>
              <a:ext uri="{FF2B5EF4-FFF2-40B4-BE49-F238E27FC236}">
                <a16:creationId xmlns:a16="http://schemas.microsoft.com/office/drawing/2014/main" id="{F6A1C7D0-4DBC-3A88-5719-B66EFDD58ED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60</a:t>
            </a:fld>
            <a:endParaRPr lang="en-US" dirty="0"/>
          </a:p>
        </p:txBody>
      </p:sp>
    </p:spTree>
    <p:extLst>
      <p:ext uri="{BB962C8B-B14F-4D97-AF65-F5344CB8AC3E}">
        <p14:creationId xmlns:p14="http://schemas.microsoft.com/office/powerpoint/2010/main" val="1460283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p:cNvSpPr>
          <p:nvPr>
            <p:ph type="title" idx="4294967295"/>
          </p:nvPr>
        </p:nvSpPr>
        <p:spPr>
          <a:xfrm>
            <a:off x="392906" y="335316"/>
            <a:ext cx="6172200" cy="857250"/>
          </a:xfrm>
        </p:spPr>
        <p:txBody>
          <a:bodyPr/>
          <a:lstStyle/>
          <a:p>
            <a:r>
              <a:rPr lang="en-US" dirty="0"/>
              <a:t>Geometric transformations</a:t>
            </a:r>
          </a:p>
        </p:txBody>
      </p:sp>
      <p:pic>
        <p:nvPicPr>
          <p:cNvPr id="8" name="Picture 5" descr="featExtract1"/>
          <p:cNvPicPr>
            <a:picLocks noChangeAspect="1" noChangeArrowheads="1"/>
          </p:cNvPicPr>
          <p:nvPr/>
        </p:nvPicPr>
        <p:blipFill>
          <a:blip r:embed="rId3" cstate="print"/>
          <a:srcRect/>
          <a:stretch>
            <a:fillRect/>
          </a:stretch>
        </p:blipFill>
        <p:spPr bwMode="auto">
          <a:xfrm>
            <a:off x="1657350" y="1009210"/>
            <a:ext cx="2134791" cy="2863454"/>
          </a:xfrm>
          <a:prstGeom prst="rect">
            <a:avLst/>
          </a:prstGeom>
          <a:noFill/>
          <a:ln w="9525">
            <a:noFill/>
            <a:miter lim="800000"/>
            <a:headEnd/>
            <a:tailEnd/>
          </a:ln>
        </p:spPr>
      </p:pic>
      <p:pic>
        <p:nvPicPr>
          <p:cNvPr id="9" name="Picture 6" descr="featExtract2"/>
          <p:cNvPicPr>
            <a:picLocks noChangeAspect="1" noChangeArrowheads="1"/>
          </p:cNvPicPr>
          <p:nvPr/>
        </p:nvPicPr>
        <p:blipFill>
          <a:blip r:embed="rId4" cstate="print"/>
          <a:srcRect/>
          <a:stretch>
            <a:fillRect/>
          </a:stretch>
        </p:blipFill>
        <p:spPr bwMode="auto">
          <a:xfrm>
            <a:off x="4343400" y="1099698"/>
            <a:ext cx="3314700" cy="2652713"/>
          </a:xfrm>
          <a:prstGeom prst="rect">
            <a:avLst/>
          </a:prstGeom>
          <a:noFill/>
          <a:ln w="9525">
            <a:noFill/>
            <a:miter lim="800000"/>
            <a:headEnd/>
            <a:tailEnd/>
          </a:ln>
        </p:spPr>
      </p:pic>
      <p:pic>
        <p:nvPicPr>
          <p:cNvPr id="10" name="Picture 8" descr="featData2"/>
          <p:cNvPicPr>
            <a:picLocks noChangeAspect="1" noChangeArrowheads="1"/>
          </p:cNvPicPr>
          <p:nvPr/>
        </p:nvPicPr>
        <p:blipFill>
          <a:blip r:embed="rId5" cstate="print"/>
          <a:srcRect/>
          <a:stretch>
            <a:fillRect/>
          </a:stretch>
        </p:blipFill>
        <p:spPr bwMode="auto">
          <a:xfrm>
            <a:off x="3207544" y="3816705"/>
            <a:ext cx="1193006" cy="1193006"/>
          </a:xfrm>
          <a:prstGeom prst="rect">
            <a:avLst/>
          </a:prstGeom>
          <a:noFill/>
          <a:ln w="9525">
            <a:noFill/>
            <a:miter lim="800000"/>
            <a:headEnd/>
            <a:tailEnd/>
          </a:ln>
        </p:spPr>
      </p:pic>
      <p:pic>
        <p:nvPicPr>
          <p:cNvPr id="11" name="Picture 7" descr="featData1"/>
          <p:cNvPicPr>
            <a:picLocks noChangeAspect="1" noChangeArrowheads="1"/>
          </p:cNvPicPr>
          <p:nvPr/>
        </p:nvPicPr>
        <p:blipFill>
          <a:blip r:embed="rId6" cstate="print"/>
          <a:srcRect/>
          <a:stretch>
            <a:fillRect/>
          </a:stretch>
        </p:blipFill>
        <p:spPr bwMode="auto">
          <a:xfrm>
            <a:off x="5036344" y="3810752"/>
            <a:ext cx="1193006" cy="1198959"/>
          </a:xfrm>
          <a:prstGeom prst="rect">
            <a:avLst/>
          </a:prstGeom>
          <a:noFill/>
          <a:ln w="9525">
            <a:noFill/>
            <a:miter lim="800000"/>
            <a:headEnd/>
            <a:tailEnd/>
          </a:ln>
        </p:spPr>
      </p:pic>
      <p:sp>
        <p:nvSpPr>
          <p:cNvPr id="12" name="Right Arrow 13"/>
          <p:cNvSpPr>
            <a:spLocks noChangeArrowheads="1"/>
          </p:cNvSpPr>
          <p:nvPr/>
        </p:nvSpPr>
        <p:spPr bwMode="auto">
          <a:xfrm rot="3375002">
            <a:off x="3053953" y="3113045"/>
            <a:ext cx="850106" cy="514350"/>
          </a:xfrm>
          <a:prstGeom prst="rightArrow">
            <a:avLst>
              <a:gd name="adj1" fmla="val 50000"/>
              <a:gd name="adj2" fmla="val 49997"/>
            </a:avLst>
          </a:prstGeom>
          <a:solidFill>
            <a:srgbClr val="FFFF00"/>
          </a:solidFill>
          <a:ln w="9525" algn="ctr">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mn-ea"/>
              <a:cs typeface="+mn-cs"/>
            </a:endParaRPr>
          </a:p>
        </p:txBody>
      </p:sp>
      <p:sp>
        <p:nvSpPr>
          <p:cNvPr id="13" name="Right Arrow 14"/>
          <p:cNvSpPr>
            <a:spLocks noChangeArrowheads="1"/>
          </p:cNvSpPr>
          <p:nvPr/>
        </p:nvSpPr>
        <p:spPr bwMode="auto">
          <a:xfrm rot="7715876">
            <a:off x="5356622" y="3134477"/>
            <a:ext cx="850106" cy="514350"/>
          </a:xfrm>
          <a:prstGeom prst="rightArrow">
            <a:avLst>
              <a:gd name="adj1" fmla="val 50000"/>
              <a:gd name="adj2" fmla="val 49997"/>
            </a:avLst>
          </a:prstGeom>
          <a:solidFill>
            <a:srgbClr val="FFFF00"/>
          </a:solidFill>
          <a:ln w="9525" algn="ctr">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mn-ea"/>
              <a:cs typeface="+mn-cs"/>
            </a:endParaRPr>
          </a:p>
        </p:txBody>
      </p:sp>
      <p:sp>
        <p:nvSpPr>
          <p:cNvPr id="14" name="TextBox 13"/>
          <p:cNvSpPr txBox="1"/>
          <p:nvPr/>
        </p:nvSpPr>
        <p:spPr>
          <a:xfrm>
            <a:off x="6457950" y="4072689"/>
            <a:ext cx="1257300" cy="923330"/>
          </a:xfrm>
          <a:prstGeom prst="rect">
            <a:avLst/>
          </a:prstGeom>
          <a:noFill/>
        </p:spPr>
        <p:txBody>
          <a:bodyPr wrap="square" rtlCol="0">
            <a:spAutoFit/>
          </a:bodyPr>
          <a:lstStyle/>
          <a:p>
            <a:pPr defTabSz="685800" eaLnBrk="0" fontAlgn="base" hangingPunct="0">
              <a:spcBef>
                <a:spcPct val="0"/>
              </a:spcBef>
              <a:spcAft>
                <a:spcPct val="0"/>
              </a:spcAft>
              <a:buClrTx/>
              <a:defRPr/>
            </a:pPr>
            <a:r>
              <a:rPr lang="en-US" sz="1800" kern="1200" dirty="0">
                <a:latin typeface="Arial" pitchFamily="34" charset="0"/>
                <a:ea typeface="+mn-ea"/>
                <a:cs typeface="+mn-cs"/>
              </a:rPr>
              <a:t>e.g. scale, translation, rotation</a:t>
            </a:r>
          </a:p>
        </p:txBody>
      </p:sp>
      <p:sp>
        <p:nvSpPr>
          <p:cNvPr id="15" name="TextBox 14"/>
          <p:cNvSpPr txBox="1"/>
          <p:nvPr/>
        </p:nvSpPr>
        <p:spPr>
          <a:xfrm>
            <a:off x="1143000" y="4945324"/>
            <a:ext cx="667170" cy="213585"/>
          </a:xfrm>
          <a:prstGeom prst="rect">
            <a:avLst/>
          </a:prstGeom>
          <a:noFill/>
        </p:spPr>
        <p:txBody>
          <a:bodyPr wrap="none" rtlCol="0">
            <a:spAutoFit/>
          </a:bodyPr>
          <a:lstStyle/>
          <a:p>
            <a:pPr defTabSz="685800">
              <a:buClrTx/>
              <a:defRPr/>
            </a:pPr>
            <a:r>
              <a:rPr lang="en-US" sz="788" dirty="0">
                <a:latin typeface="Calibri"/>
                <a:ea typeface="+mn-ea"/>
                <a:cs typeface="+mn-cs"/>
              </a:rPr>
              <a:t>K. </a:t>
            </a:r>
            <a:r>
              <a:rPr lang="en-US" sz="788" dirty="0" err="1">
                <a:latin typeface="Calibri"/>
                <a:ea typeface="+mn-ea"/>
                <a:cs typeface="+mn-cs"/>
              </a:rPr>
              <a:t>Grauman</a:t>
            </a:r>
            <a:endParaRPr lang="en-US" sz="788" kern="1200" dirty="0">
              <a:solidFill>
                <a:prstClr val="black"/>
              </a:solidFill>
              <a:latin typeface="Calibri"/>
              <a:ea typeface="+mn-ea"/>
              <a:cs typeface="+mn-cs"/>
            </a:endParaRPr>
          </a:p>
        </p:txBody>
      </p:sp>
      <p:sp>
        <p:nvSpPr>
          <p:cNvPr id="3" name="Slide Number Placeholder 5">
            <a:extLst>
              <a:ext uri="{FF2B5EF4-FFF2-40B4-BE49-F238E27FC236}">
                <a16:creationId xmlns:a16="http://schemas.microsoft.com/office/drawing/2014/main" id="{2E008254-42A3-6FC8-7B8B-D47D488F64D5}"/>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61</a:t>
            </a:fld>
            <a:endParaRPr lang="en-US" dirty="0"/>
          </a:p>
        </p:txBody>
      </p:sp>
    </p:spTree>
    <p:extLst>
      <p:ext uri="{BB962C8B-B14F-4D97-AF65-F5344CB8AC3E}">
        <p14:creationId xmlns:p14="http://schemas.microsoft.com/office/powerpoint/2010/main" val="750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5"/>
          <p:cNvPicPr>
            <a:picLocks noChangeAspect="1" noChangeArrowheads="1"/>
          </p:cNvPicPr>
          <p:nvPr/>
        </p:nvPicPr>
        <p:blipFill>
          <a:blip r:embed="rId3" cstate="print"/>
          <a:srcRect l="55711" t="31006" r="13577" b="31004"/>
          <a:stretch>
            <a:fillRect/>
          </a:stretch>
        </p:blipFill>
        <p:spPr bwMode="auto">
          <a:xfrm>
            <a:off x="1656160" y="1275160"/>
            <a:ext cx="2808684" cy="2124075"/>
          </a:xfrm>
          <a:prstGeom prst="rect">
            <a:avLst/>
          </a:prstGeom>
          <a:noFill/>
          <a:ln w="12700" cap="sq">
            <a:noFill/>
            <a:miter lim="800000"/>
            <a:headEnd type="none" w="sm" len="sm"/>
            <a:tailEnd type="none" w="sm" len="sm"/>
          </a:ln>
        </p:spPr>
      </p:pic>
      <p:pic>
        <p:nvPicPr>
          <p:cNvPr id="61444" name="Picture 6"/>
          <p:cNvPicPr>
            <a:picLocks noChangeAspect="1" noChangeArrowheads="1"/>
          </p:cNvPicPr>
          <p:nvPr/>
        </p:nvPicPr>
        <p:blipFill>
          <a:blip r:embed="rId4" cstate="print"/>
          <a:srcRect/>
          <a:stretch>
            <a:fillRect/>
          </a:stretch>
        </p:blipFill>
        <p:spPr bwMode="auto">
          <a:xfrm>
            <a:off x="4733925" y="1734741"/>
            <a:ext cx="3028950" cy="1322784"/>
          </a:xfrm>
          <a:prstGeom prst="rect">
            <a:avLst/>
          </a:prstGeom>
          <a:noFill/>
          <a:ln w="9525">
            <a:noFill/>
            <a:miter lim="800000"/>
            <a:headEnd/>
            <a:tailEnd/>
          </a:ln>
        </p:spPr>
      </p:pic>
      <p:sp>
        <p:nvSpPr>
          <p:cNvPr id="61445" name="Text Box 7"/>
          <p:cNvSpPr txBox="1">
            <a:spLocks noChangeArrowheads="1"/>
          </p:cNvSpPr>
          <p:nvPr/>
        </p:nvSpPr>
        <p:spPr bwMode="auto">
          <a:xfrm>
            <a:off x="1601391" y="4758928"/>
            <a:ext cx="2400300" cy="300082"/>
          </a:xfrm>
          <a:prstGeom prst="rect">
            <a:avLst/>
          </a:prstGeom>
          <a:noFill/>
          <a:ln w="9525">
            <a:noFill/>
            <a:miter lim="800000"/>
            <a:headEnd/>
            <a:tailEnd/>
          </a:ln>
        </p:spPr>
        <p:txBody>
          <a:bodyPr>
            <a:spAutoFit/>
          </a:bodyPr>
          <a:lstStyle/>
          <a:p>
            <a:pPr defTabSz="685800" eaLnBrk="0" fontAlgn="base" hangingPunct="0">
              <a:spcBef>
                <a:spcPct val="50000"/>
              </a:spcBef>
              <a:spcAft>
                <a:spcPct val="0"/>
              </a:spcAft>
              <a:buClrTx/>
              <a:defRPr/>
            </a:pPr>
            <a:r>
              <a:rPr lang="en-US" sz="1350" kern="1200">
                <a:solidFill>
                  <a:prstClr val="black"/>
                </a:solidFill>
                <a:latin typeface="Arial" charset="0"/>
                <a:ea typeface="+mn-ea"/>
                <a:cs typeface="+mn-cs"/>
              </a:rPr>
              <a:t>[Lowe, ICCV 1999]</a:t>
            </a:r>
          </a:p>
        </p:txBody>
      </p:sp>
      <p:sp>
        <p:nvSpPr>
          <p:cNvPr id="61446" name="Rectangle 8"/>
          <p:cNvSpPr>
            <a:spLocks noChangeArrowheads="1"/>
          </p:cNvSpPr>
          <p:nvPr/>
        </p:nvSpPr>
        <p:spPr bwMode="auto">
          <a:xfrm rot="-730108">
            <a:off x="3383757" y="2375234"/>
            <a:ext cx="136922" cy="313260"/>
          </a:xfrm>
          <a:prstGeom prst="rect">
            <a:avLst/>
          </a:prstGeom>
          <a:noFill/>
          <a:ln w="28575" cap="sq">
            <a:solidFill>
              <a:srgbClr val="00FF00"/>
            </a:solidFill>
            <a:miter lim="800000"/>
            <a:headEnd type="none" w="sm" len="sm"/>
            <a:tailEnd type="none" w="sm" len="sm"/>
          </a:ln>
        </p:spPr>
        <p:txBody>
          <a:bodyPr lIns="67500" tIns="35100" rIns="67500" bIns="35100" anchor="ctr">
            <a:spAutoFit/>
          </a:bodyPr>
          <a:lstStyle/>
          <a:p>
            <a:pPr defTabSz="685800" eaLnBrk="0" fontAlgn="base" hangingPunct="0">
              <a:spcBef>
                <a:spcPct val="0"/>
              </a:spcBef>
              <a:spcAft>
                <a:spcPct val="0"/>
              </a:spcAft>
              <a:buClrTx/>
              <a:defRPr/>
            </a:pPr>
            <a:endParaRPr lang="de-DE" sz="1575" b="1" kern="1200">
              <a:solidFill>
                <a:srgbClr val="EEECE1"/>
              </a:solidFill>
              <a:latin typeface="Arial" charset="0"/>
              <a:ea typeface="+mn-ea"/>
              <a:cs typeface="+mn-cs"/>
            </a:endParaRPr>
          </a:p>
        </p:txBody>
      </p:sp>
      <p:sp>
        <p:nvSpPr>
          <p:cNvPr id="61447" name="Line 9"/>
          <p:cNvSpPr>
            <a:spLocks noChangeShapeType="1"/>
          </p:cNvSpPr>
          <p:nvPr/>
        </p:nvSpPr>
        <p:spPr bwMode="auto">
          <a:xfrm>
            <a:off x="3411141" y="2625329"/>
            <a:ext cx="1376363" cy="216694"/>
          </a:xfrm>
          <a:prstGeom prst="line">
            <a:avLst/>
          </a:prstGeom>
          <a:noFill/>
          <a:ln w="38100" cap="sq">
            <a:solidFill>
              <a:srgbClr val="00FF00"/>
            </a:solidFill>
            <a:round/>
            <a:headEnd type="none" w="sm" len="sm"/>
            <a:tailEnd type="none" w="sm" len="sm"/>
          </a:ln>
        </p:spPr>
        <p:txBody>
          <a:bodyPr wrap="none" lIns="67500" tIns="35100" rIns="67500" bIns="35100">
            <a:spAutoFit/>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61448" name="Line 10"/>
          <p:cNvSpPr>
            <a:spLocks noChangeShapeType="1"/>
          </p:cNvSpPr>
          <p:nvPr/>
        </p:nvSpPr>
        <p:spPr bwMode="auto">
          <a:xfrm flipV="1">
            <a:off x="3356373" y="1843088"/>
            <a:ext cx="1458515" cy="620316"/>
          </a:xfrm>
          <a:prstGeom prst="line">
            <a:avLst/>
          </a:prstGeom>
          <a:noFill/>
          <a:ln w="38100" cap="sq">
            <a:solidFill>
              <a:srgbClr val="00FF00"/>
            </a:solidFill>
            <a:round/>
            <a:headEnd type="none" w="sm" len="sm"/>
            <a:tailEnd type="none" w="sm" len="sm"/>
          </a:ln>
        </p:spPr>
        <p:txBody>
          <a:bodyPr lIns="67500" tIns="35100" rIns="67500" bIns="35100">
            <a:spAutoFit/>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316425" name="Text Box 11"/>
          <p:cNvSpPr txBox="1">
            <a:spLocks noChangeArrowheads="1"/>
          </p:cNvSpPr>
          <p:nvPr/>
        </p:nvSpPr>
        <p:spPr bwMode="auto">
          <a:xfrm>
            <a:off x="4626769" y="3311129"/>
            <a:ext cx="3149204" cy="1653370"/>
          </a:xfrm>
          <a:prstGeom prst="rect">
            <a:avLst/>
          </a:prstGeom>
          <a:noFill/>
          <a:ln w="12700" cap="sq">
            <a:noFill/>
            <a:miter lim="800000"/>
            <a:headEnd type="none" w="sm" len="sm"/>
            <a:tailEnd type="none" w="sm" len="sm"/>
          </a:ln>
        </p:spPr>
        <p:txBody>
          <a:bodyPr lIns="67500" tIns="35100" rIns="67500" bIns="35100">
            <a:spAutoFit/>
          </a:bodyPr>
          <a:lstStyle/>
          <a:p>
            <a:pPr defTabSz="685800" eaLnBrk="0" fontAlgn="base" hangingPunct="0">
              <a:spcBef>
                <a:spcPts val="450"/>
              </a:spcBef>
              <a:spcAft>
                <a:spcPct val="0"/>
              </a:spcAft>
              <a:buClrTx/>
              <a:defRPr/>
            </a:pPr>
            <a:r>
              <a:rPr lang="en-US" sz="1575" b="1" dirty="0">
                <a:solidFill>
                  <a:prstClr val="black"/>
                </a:solidFill>
                <a:latin typeface="Arial" pitchFamily="34" charset="0"/>
                <a:ea typeface="+mn-ea"/>
                <a:cs typeface="+mn-cs"/>
              </a:rPr>
              <a:t>Histogram of oriented gradients</a:t>
            </a:r>
          </a:p>
          <a:p>
            <a:pPr defTabSz="685800" eaLnBrk="0" fontAlgn="base" hangingPunct="0">
              <a:spcBef>
                <a:spcPts val="450"/>
              </a:spcBef>
              <a:spcAft>
                <a:spcPct val="0"/>
              </a:spcAft>
              <a:buClrTx/>
              <a:buFont typeface="Arial" pitchFamily="34" charset="0"/>
              <a:buChar char="•"/>
              <a:defRPr/>
            </a:pPr>
            <a:r>
              <a:rPr lang="en-US" sz="1575" b="1" kern="1200" dirty="0">
                <a:solidFill>
                  <a:prstClr val="black"/>
                </a:solidFill>
                <a:latin typeface="Arial" pitchFamily="34" charset="0"/>
                <a:ea typeface="+mn-ea"/>
                <a:cs typeface="+mn-cs"/>
              </a:rPr>
              <a:t>  Captures important texture </a:t>
            </a:r>
            <a:br>
              <a:rPr lang="en-US" sz="1575" b="1" kern="1200" dirty="0">
                <a:solidFill>
                  <a:prstClr val="black"/>
                </a:solidFill>
                <a:latin typeface="Arial" pitchFamily="34" charset="0"/>
                <a:ea typeface="+mn-ea"/>
                <a:cs typeface="+mn-cs"/>
              </a:rPr>
            </a:br>
            <a:r>
              <a:rPr lang="en-US" sz="1575" b="1" kern="1200" dirty="0">
                <a:solidFill>
                  <a:prstClr val="black"/>
                </a:solidFill>
                <a:latin typeface="Arial" pitchFamily="34" charset="0"/>
                <a:ea typeface="+mn-ea"/>
                <a:cs typeface="+mn-cs"/>
              </a:rPr>
              <a:t>   information</a:t>
            </a:r>
          </a:p>
          <a:p>
            <a:pPr defTabSz="685800" eaLnBrk="0" fontAlgn="base" hangingPunct="0">
              <a:spcBef>
                <a:spcPts val="450"/>
              </a:spcBef>
              <a:spcAft>
                <a:spcPct val="0"/>
              </a:spcAft>
              <a:buClrTx/>
              <a:buFont typeface="Arial" pitchFamily="34" charset="0"/>
              <a:buChar char="•"/>
              <a:defRPr/>
            </a:pPr>
            <a:r>
              <a:rPr lang="en-US" sz="1575" b="1" dirty="0">
                <a:solidFill>
                  <a:prstClr val="black"/>
                </a:solidFill>
                <a:latin typeface="Arial" pitchFamily="34" charset="0"/>
                <a:ea typeface="+mn-ea"/>
                <a:cs typeface="+mn-cs"/>
              </a:rPr>
              <a:t>  Robust to small translations /</a:t>
            </a:r>
            <a:br>
              <a:rPr lang="en-US" sz="1575" b="1" dirty="0">
                <a:solidFill>
                  <a:prstClr val="black"/>
                </a:solidFill>
                <a:latin typeface="Arial" pitchFamily="34" charset="0"/>
                <a:ea typeface="+mn-ea"/>
                <a:cs typeface="+mn-cs"/>
              </a:rPr>
            </a:br>
            <a:r>
              <a:rPr lang="en-US" sz="1575" b="1" dirty="0">
                <a:solidFill>
                  <a:prstClr val="black"/>
                </a:solidFill>
                <a:latin typeface="Arial" pitchFamily="34" charset="0"/>
                <a:ea typeface="+mn-ea"/>
                <a:cs typeface="+mn-cs"/>
              </a:rPr>
              <a:t>   affine deformations</a:t>
            </a:r>
          </a:p>
        </p:txBody>
      </p:sp>
      <p:sp>
        <p:nvSpPr>
          <p:cNvPr id="61450" name="Footer Placeholder 4"/>
          <p:cNvSpPr txBox="1">
            <a:spLocks noGrp="1"/>
          </p:cNvSpPr>
          <p:nvPr/>
        </p:nvSpPr>
        <p:spPr bwMode="auto">
          <a:xfrm>
            <a:off x="2925366" y="4914900"/>
            <a:ext cx="3429000" cy="228600"/>
          </a:xfrm>
          <a:prstGeom prst="rect">
            <a:avLst/>
          </a:prstGeom>
          <a:noFill/>
          <a:ln w="9525">
            <a:noFill/>
            <a:miter lim="800000"/>
            <a:headEnd/>
            <a:tailEnd/>
          </a:ln>
        </p:spPr>
        <p:txBody>
          <a:bodyPr/>
          <a:lstStyle/>
          <a:p>
            <a:pPr algn="ctr" defTabSz="685800" eaLnBrk="0" fontAlgn="base" hangingPunct="0">
              <a:spcBef>
                <a:spcPct val="0"/>
              </a:spcBef>
              <a:spcAft>
                <a:spcPct val="0"/>
              </a:spcAft>
              <a:buClrTx/>
              <a:defRPr/>
            </a:pPr>
            <a:r>
              <a:rPr lang="de-DE" sz="900" kern="1200">
                <a:solidFill>
                  <a:srgbClr val="EEECE1"/>
                </a:solidFill>
                <a:latin typeface="Arial" charset="0"/>
                <a:ea typeface="+mn-ea"/>
                <a:cs typeface="+mn-cs"/>
              </a:rPr>
              <a:t>K. Grauman, B. Leibe</a:t>
            </a:r>
          </a:p>
        </p:txBody>
      </p:sp>
      <p:sp>
        <p:nvSpPr>
          <p:cNvPr id="2" name="TextBox 1"/>
          <p:cNvSpPr txBox="1"/>
          <p:nvPr/>
        </p:nvSpPr>
        <p:spPr>
          <a:xfrm>
            <a:off x="2801541" y="1040629"/>
            <a:ext cx="6411392" cy="300082"/>
          </a:xfrm>
          <a:prstGeom prst="rect">
            <a:avLst/>
          </a:prstGeom>
          <a:noFill/>
        </p:spPr>
        <p:txBody>
          <a:bodyPr wrap="square" rtlCol="0">
            <a:spAutoFit/>
          </a:bodyPr>
          <a:lstStyle/>
          <a:p>
            <a:pPr lvl="0" algn="ctr">
              <a:defRPr/>
            </a:pPr>
            <a:r>
              <a:rPr lang="en-US" sz="1350" kern="1200" dirty="0">
                <a:solidFill>
                  <a:prstClr val="black"/>
                </a:solidFill>
                <a:latin typeface="Calibri"/>
                <a:ea typeface="+mn-ea"/>
                <a:cs typeface="+mn-cs"/>
              </a:rPr>
              <a:t>Journal + conference versions: </a:t>
            </a:r>
            <a:r>
              <a:rPr lang="en-US" sz="1050" dirty="0"/>
              <a:t>87,527</a:t>
            </a:r>
            <a:r>
              <a:rPr lang="en-US" sz="1050" dirty="0">
                <a:solidFill>
                  <a:prstClr val="black"/>
                </a:solidFill>
              </a:rPr>
              <a:t> </a:t>
            </a:r>
            <a:r>
              <a:rPr lang="en-US" sz="1350" kern="1200" dirty="0">
                <a:solidFill>
                  <a:prstClr val="black"/>
                </a:solidFill>
                <a:latin typeface="Calibri"/>
                <a:ea typeface="+mn-ea"/>
                <a:cs typeface="+mn-cs"/>
              </a:rPr>
              <a:t>citations </a:t>
            </a:r>
            <a:r>
              <a:rPr lang="en-US" sz="1050" dirty="0">
                <a:solidFill>
                  <a:prstClr val="black"/>
                </a:solidFill>
                <a:latin typeface="Calibri"/>
              </a:rPr>
              <a:t>(</a:t>
            </a:r>
            <a:r>
              <a:rPr lang="en-US" sz="1350" kern="1200" dirty="0" err="1">
                <a:solidFill>
                  <a:prstClr val="black"/>
                </a:solidFill>
                <a:latin typeface="Calibri"/>
                <a:ea typeface="+mn-ea"/>
                <a:cs typeface="+mn-cs"/>
              </a:rPr>
              <a:t>AlexNet</a:t>
            </a:r>
            <a:r>
              <a:rPr lang="en-US" sz="1350" kern="1200" dirty="0">
                <a:solidFill>
                  <a:prstClr val="black"/>
                </a:solidFill>
                <a:latin typeface="Calibri"/>
                <a:ea typeface="+mn-ea"/>
                <a:cs typeface="+mn-cs"/>
              </a:rPr>
              <a:t> paper has </a:t>
            </a:r>
            <a:r>
              <a:rPr lang="en-US" sz="1050" dirty="0"/>
              <a:t>93,821)</a:t>
            </a:r>
            <a:endParaRPr lang="en-US" sz="1350" kern="1200" dirty="0">
              <a:solidFill>
                <a:prstClr val="black"/>
              </a:solidFill>
              <a:latin typeface="Calibri"/>
              <a:ea typeface="+mn-ea"/>
              <a:cs typeface="+mn-cs"/>
            </a:endParaRPr>
          </a:p>
        </p:txBody>
      </p:sp>
      <p:sp>
        <p:nvSpPr>
          <p:cNvPr id="10" name="Title 6">
            <a:extLst>
              <a:ext uri="{FF2B5EF4-FFF2-40B4-BE49-F238E27FC236}">
                <a16:creationId xmlns:a16="http://schemas.microsoft.com/office/drawing/2014/main" id="{26930257-43EF-CED6-8AB5-B7127D8610D4}"/>
              </a:ext>
            </a:extLst>
          </p:cNvPr>
          <p:cNvSpPr>
            <a:spLocks noGrp="1"/>
          </p:cNvSpPr>
          <p:nvPr>
            <p:ph type="title"/>
          </p:nvPr>
        </p:nvSpPr>
        <p:spPr>
          <a:xfrm>
            <a:off x="457200" y="400050"/>
            <a:ext cx="8229600" cy="742950"/>
          </a:xfrm>
        </p:spPr>
        <p:txBody>
          <a:bodyPr>
            <a:normAutofit fontScale="90000"/>
          </a:bodyPr>
          <a:lstStyle/>
          <a:p>
            <a:r>
              <a:rPr kumimoji="1" lang="en-US" sz="3200" dirty="0"/>
              <a:t>Scale-Invariant Feature Transform (SIFT) descriptor</a:t>
            </a:r>
            <a:endParaRPr lang="en-US" dirty="0"/>
          </a:p>
        </p:txBody>
      </p:sp>
      <p:sp>
        <p:nvSpPr>
          <p:cNvPr id="11" name="Slide Number Placeholder 5">
            <a:extLst>
              <a:ext uri="{FF2B5EF4-FFF2-40B4-BE49-F238E27FC236}">
                <a16:creationId xmlns:a16="http://schemas.microsoft.com/office/drawing/2014/main" id="{E90A3E06-4F60-1DC1-DAD5-66AF7342BA7C}"/>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62</a:t>
            </a:fld>
            <a:endParaRPr lang="en-US" dirty="0"/>
          </a:p>
        </p:txBody>
      </p:sp>
    </p:spTree>
    <p:extLst>
      <p:ext uri="{BB962C8B-B14F-4D97-AF65-F5344CB8AC3E}">
        <p14:creationId xmlns:p14="http://schemas.microsoft.com/office/powerpoint/2010/main" val="2028395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35777" y="3455175"/>
                <a:ext cx="2500053" cy="461119"/>
              </a:xfrm>
            </p:spPr>
            <p:txBody>
              <a:bodyPr>
                <a:normAutofit fontScale="85000" lnSpcReduction="20000"/>
              </a:bodyPr>
              <a:lstStyle/>
              <a:p>
                <a:r>
                  <a:rPr lang="en-US" dirty="0"/>
                  <a:t>tan(</a:t>
                </a:r>
                <a:r>
                  <a:rPr lang="en-US" i="1" dirty="0"/>
                  <a:t>α</a:t>
                </a:r>
                <a:r>
                  <a:rPr lang="en-US" dirty="0"/>
                  <a: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𝑜𝑝𝑝𝑜𝑠𝑖𝑡𝑒</m:t>
                        </m:r>
                        <m:r>
                          <a:rPr lang="en-US" b="0" i="1" smtClean="0">
                            <a:latin typeface="Cambria Math" panose="02040503050406030204" pitchFamily="18" charset="0"/>
                          </a:rPr>
                          <m:t> </m:t>
                        </m:r>
                        <m:r>
                          <a:rPr lang="en-US" b="0" i="1" smtClean="0">
                            <a:latin typeface="Cambria Math" panose="02040503050406030204" pitchFamily="18" charset="0"/>
                          </a:rPr>
                          <m:t>𝑠𝑖𝑑𝑒</m:t>
                        </m:r>
                      </m:num>
                      <m:den>
                        <m:r>
                          <a:rPr lang="en-US" b="0" i="1" smtClean="0">
                            <a:latin typeface="Cambria Math" panose="02040503050406030204" pitchFamily="18" charset="0"/>
                          </a:rPr>
                          <m:t>𝑎𝑑𝑗𝑎𝑐𝑒𝑛𝑡</m:t>
                        </m:r>
                        <m:r>
                          <a:rPr lang="en-US" b="0" i="1" smtClean="0">
                            <a:latin typeface="Cambria Math" panose="02040503050406030204" pitchFamily="18" charset="0"/>
                          </a:rPr>
                          <m:t> </m:t>
                        </m:r>
                        <m:r>
                          <a:rPr lang="en-US" b="0" i="1" smtClean="0">
                            <a:latin typeface="Cambria Math" panose="02040503050406030204" pitchFamily="18" charset="0"/>
                          </a:rPr>
                          <m:t>𝑠𝑖𝑑𝑒</m:t>
                        </m:r>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35777" y="3455175"/>
                <a:ext cx="2500053" cy="461119"/>
              </a:xfrm>
              <a:blipFill>
                <a:blip r:embed="rId2"/>
                <a:stretch>
                  <a:fillRect b="-2703"/>
                </a:stretch>
              </a:blipFill>
            </p:spPr>
            <p:txBody>
              <a:bodyPr/>
              <a:lstStyle/>
              <a:p>
                <a:r>
                  <a:rPr lang="en-US">
                    <a:noFill/>
                  </a:rPr>
                  <a:t> </a:t>
                </a:r>
              </a:p>
            </p:txBody>
          </p:sp>
        </mc:Fallback>
      </mc:AlternateContent>
      <p:pic>
        <p:nvPicPr>
          <p:cNvPr id="27650" name="Picture 2" descr="http://www.mathworks.com/help/releases/R2015b/matlab/ref/definition_si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609" y="2267020"/>
            <a:ext cx="2714625" cy="30003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52774"/>
          <a:stretch/>
        </p:blipFill>
        <p:spPr>
          <a:xfrm>
            <a:off x="1535778" y="1399320"/>
            <a:ext cx="5074919" cy="390761"/>
          </a:xfrm>
          <a:prstGeom prst="rect">
            <a:avLst/>
          </a:prstGeom>
        </p:spPr>
      </p:pic>
      <p:sp>
        <p:nvSpPr>
          <p:cNvPr id="4" name="TextBox 3"/>
          <p:cNvSpPr txBox="1"/>
          <p:nvPr/>
        </p:nvSpPr>
        <p:spPr>
          <a:xfrm>
            <a:off x="1505961" y="1098881"/>
            <a:ext cx="1768369" cy="300082"/>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L = the image intensity</a:t>
            </a:r>
          </a:p>
        </p:txBody>
      </p:sp>
      <p:sp>
        <p:nvSpPr>
          <p:cNvPr id="5" name="Left Brace 4"/>
          <p:cNvSpPr/>
          <p:nvPr/>
        </p:nvSpPr>
        <p:spPr>
          <a:xfrm rot="16200000">
            <a:off x="3310826" y="958881"/>
            <a:ext cx="201374" cy="178426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9" name="Left Brace 8"/>
          <p:cNvSpPr/>
          <p:nvPr/>
        </p:nvSpPr>
        <p:spPr>
          <a:xfrm rot="16200000">
            <a:off x="5411860" y="956931"/>
            <a:ext cx="201374" cy="178426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8" name="TextBox 7"/>
          <p:cNvSpPr txBox="1"/>
          <p:nvPr/>
        </p:nvSpPr>
        <p:spPr>
          <a:xfrm>
            <a:off x="2558151" y="1904629"/>
            <a:ext cx="1764201" cy="300082"/>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gradient in x direction </a:t>
            </a:r>
          </a:p>
        </p:txBody>
      </p:sp>
      <p:sp>
        <p:nvSpPr>
          <p:cNvPr id="11" name="TextBox 10"/>
          <p:cNvSpPr txBox="1"/>
          <p:nvPr/>
        </p:nvSpPr>
        <p:spPr>
          <a:xfrm>
            <a:off x="4660414" y="1904629"/>
            <a:ext cx="1767407" cy="300082"/>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gradient in y direction </a:t>
            </a:r>
          </a:p>
        </p:txBody>
      </p:sp>
      <p:grpSp>
        <p:nvGrpSpPr>
          <p:cNvPr id="10" name="Group 9"/>
          <p:cNvGrpSpPr/>
          <p:nvPr/>
        </p:nvGrpSpPr>
        <p:grpSpPr>
          <a:xfrm>
            <a:off x="1535777" y="2365901"/>
            <a:ext cx="5074919" cy="658792"/>
            <a:chOff x="523702" y="2855545"/>
            <a:chExt cx="6766559" cy="878388"/>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2701"/>
            <a:stretch/>
          </p:blipFill>
          <p:spPr>
            <a:xfrm>
              <a:off x="523702" y="2855545"/>
              <a:ext cx="6766559" cy="411500"/>
            </a:xfrm>
            <a:prstGeom prst="rect">
              <a:avLst/>
            </a:prstGeom>
          </p:spPr>
        </p:pic>
        <p:sp>
          <p:nvSpPr>
            <p:cNvPr id="12" name="Left Brace 11"/>
            <p:cNvSpPr/>
            <p:nvPr/>
          </p:nvSpPr>
          <p:spPr>
            <a:xfrm rot="16200000">
              <a:off x="3135601" y="2072826"/>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13" name="Left Brace 12"/>
            <p:cNvSpPr/>
            <p:nvPr/>
          </p:nvSpPr>
          <p:spPr>
            <a:xfrm rot="16200000">
              <a:off x="5804460" y="2070226"/>
              <a:ext cx="268499" cy="237901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14" name="TextBox 13"/>
            <p:cNvSpPr txBox="1"/>
            <p:nvPr/>
          </p:nvSpPr>
          <p:spPr>
            <a:xfrm>
              <a:off x="2132035" y="3333823"/>
              <a:ext cx="2356543" cy="400109"/>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gradient in y direction </a:t>
              </a:r>
            </a:p>
          </p:txBody>
        </p:sp>
        <p:sp>
          <p:nvSpPr>
            <p:cNvPr id="15" name="TextBox 14"/>
            <p:cNvSpPr txBox="1"/>
            <p:nvPr/>
          </p:nvSpPr>
          <p:spPr>
            <a:xfrm>
              <a:off x="4802532" y="3333824"/>
              <a:ext cx="2352268" cy="400109"/>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gradient in x direction </a:t>
              </a:r>
            </a:p>
          </p:txBody>
        </p:sp>
      </p:grpSp>
      <p:sp>
        <p:nvSpPr>
          <p:cNvPr id="18" name="Title 17">
            <a:extLst>
              <a:ext uri="{FF2B5EF4-FFF2-40B4-BE49-F238E27FC236}">
                <a16:creationId xmlns:a16="http://schemas.microsoft.com/office/drawing/2014/main" id="{DCF792E5-658A-BDB1-C8EC-AED11CD8AB0B}"/>
              </a:ext>
            </a:extLst>
          </p:cNvPr>
          <p:cNvSpPr>
            <a:spLocks noGrp="1"/>
          </p:cNvSpPr>
          <p:nvPr>
            <p:ph type="title"/>
          </p:nvPr>
        </p:nvSpPr>
        <p:spPr/>
        <p:txBody>
          <a:bodyPr/>
          <a:lstStyle/>
          <a:p>
            <a:r>
              <a:rPr lang="en-US" dirty="0"/>
              <a:t>Computing gradients</a:t>
            </a:r>
          </a:p>
        </p:txBody>
      </p:sp>
      <p:sp>
        <p:nvSpPr>
          <p:cNvPr id="19" name="Slide Number Placeholder 5">
            <a:extLst>
              <a:ext uri="{FF2B5EF4-FFF2-40B4-BE49-F238E27FC236}">
                <a16:creationId xmlns:a16="http://schemas.microsoft.com/office/drawing/2014/main" id="{ECB93CCF-0428-0191-66F5-ACB797E44D93}"/>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63</a:t>
            </a:fld>
            <a:endParaRPr lang="en-US" dirty="0"/>
          </a:p>
        </p:txBody>
      </p:sp>
      <p:sp>
        <p:nvSpPr>
          <p:cNvPr id="2" name="TextBox 1">
            <a:extLst>
              <a:ext uri="{FF2B5EF4-FFF2-40B4-BE49-F238E27FC236}">
                <a16:creationId xmlns:a16="http://schemas.microsoft.com/office/drawing/2014/main" id="{453542A6-FA4C-BD10-0F4C-339923A271DB}"/>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13821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9" grpId="0" animBg="1"/>
      <p:bldP spid="8"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9397526"/>
              </p:ext>
            </p:extLst>
          </p:nvPr>
        </p:nvGraphicFramePr>
        <p:xfrm>
          <a:off x="1324333" y="1063790"/>
          <a:ext cx="5486400" cy="3543300"/>
        </p:xfrm>
        <a:graphic>
          <a:graphicData uri="http://schemas.openxmlformats.org/drawingml/2006/table">
            <a:tbl>
              <a:tblPr firstRow="1" bandRow="1">
                <a:tableStyleId>{5940675A-B579-460E-94D1-54222C63F5DA}</a:tableStyleId>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gridCol w="274320">
                  <a:extLst>
                    <a:ext uri="{9D8B030D-6E8A-4147-A177-3AD203B41FA5}">
                      <a16:colId xmlns:a16="http://schemas.microsoft.com/office/drawing/2014/main" val="20013"/>
                    </a:ext>
                  </a:extLst>
                </a:gridCol>
                <a:gridCol w="274320">
                  <a:extLst>
                    <a:ext uri="{9D8B030D-6E8A-4147-A177-3AD203B41FA5}">
                      <a16:colId xmlns:a16="http://schemas.microsoft.com/office/drawing/2014/main" val="20014"/>
                    </a:ext>
                  </a:extLst>
                </a:gridCol>
                <a:gridCol w="274320">
                  <a:extLst>
                    <a:ext uri="{9D8B030D-6E8A-4147-A177-3AD203B41FA5}">
                      <a16:colId xmlns:a16="http://schemas.microsoft.com/office/drawing/2014/main" val="20015"/>
                    </a:ext>
                  </a:extLst>
                </a:gridCol>
                <a:gridCol w="274320">
                  <a:extLst>
                    <a:ext uri="{9D8B030D-6E8A-4147-A177-3AD203B41FA5}">
                      <a16:colId xmlns:a16="http://schemas.microsoft.com/office/drawing/2014/main" val="20016"/>
                    </a:ext>
                  </a:extLst>
                </a:gridCol>
                <a:gridCol w="274320">
                  <a:extLst>
                    <a:ext uri="{9D8B030D-6E8A-4147-A177-3AD203B41FA5}">
                      <a16:colId xmlns:a16="http://schemas.microsoft.com/office/drawing/2014/main" val="20017"/>
                    </a:ext>
                  </a:extLst>
                </a:gridCol>
                <a:gridCol w="274320">
                  <a:extLst>
                    <a:ext uri="{9D8B030D-6E8A-4147-A177-3AD203B41FA5}">
                      <a16:colId xmlns:a16="http://schemas.microsoft.com/office/drawing/2014/main" val="20018"/>
                    </a:ext>
                  </a:extLst>
                </a:gridCol>
                <a:gridCol w="274320">
                  <a:extLst>
                    <a:ext uri="{9D8B030D-6E8A-4147-A177-3AD203B41FA5}">
                      <a16:colId xmlns:a16="http://schemas.microsoft.com/office/drawing/2014/main" val="20019"/>
                    </a:ext>
                  </a:extLst>
                </a:gridCol>
              </a:tblGrid>
              <a:tr h="228600">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rgbClr val="FF0000"/>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3"/>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4"/>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5"/>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6"/>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7"/>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8"/>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9"/>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1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extLst>
                  <a:ext uri="{0D108BD9-81ED-4DB2-BD59-A6C34878D82A}">
                    <a16:rowId xmlns:a16="http://schemas.microsoft.com/office/drawing/2014/main" val="10013"/>
                  </a:ext>
                </a:extLst>
              </a:tr>
              <a:tr h="228600">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316" y="1034080"/>
            <a:ext cx="4556755" cy="742949"/>
          </a:xfrm>
          <a:prstGeom prst="rect">
            <a:avLst/>
          </a:prstGeom>
        </p:spPr>
      </p:pic>
      <p:sp>
        <p:nvSpPr>
          <p:cNvPr id="3" name="TextBox 2"/>
          <p:cNvSpPr txBox="1"/>
          <p:nvPr/>
        </p:nvSpPr>
        <p:spPr>
          <a:xfrm>
            <a:off x="2265948" y="1795855"/>
            <a:ext cx="1809598" cy="507831"/>
          </a:xfrm>
          <a:prstGeom prst="rect">
            <a:avLst/>
          </a:prstGeom>
          <a:solidFill>
            <a:schemeClr val="bg1"/>
          </a:solidFill>
        </p:spPr>
        <p:txBody>
          <a:bodyPr wrap="none" rtlCol="0">
            <a:spAutoFit/>
          </a:bodyPr>
          <a:lstStyle/>
          <a:p>
            <a:pPr defTabSz="685800">
              <a:buClrTx/>
              <a:defRPr/>
            </a:pPr>
            <a:r>
              <a:rPr lang="en-US" sz="1350" kern="1200" dirty="0">
                <a:solidFill>
                  <a:srgbClr val="FF0000"/>
                </a:solidFill>
                <a:latin typeface="Calibri"/>
                <a:ea typeface="+mn-ea"/>
                <a:cs typeface="+mn-cs"/>
              </a:rPr>
              <a:t>m(x, y) = </a:t>
            </a:r>
            <a:r>
              <a:rPr lang="en-US" sz="1350" kern="1200" dirty="0" err="1">
                <a:solidFill>
                  <a:srgbClr val="FF0000"/>
                </a:solidFill>
                <a:latin typeface="Calibri"/>
                <a:ea typeface="+mn-ea"/>
                <a:cs typeface="+mn-cs"/>
              </a:rPr>
              <a:t>sqrt</a:t>
            </a:r>
            <a:r>
              <a:rPr lang="en-US" sz="1350" kern="1200" dirty="0">
                <a:solidFill>
                  <a:srgbClr val="FF0000"/>
                </a:solidFill>
                <a:latin typeface="Calibri"/>
                <a:ea typeface="+mn-ea"/>
                <a:cs typeface="+mn-cs"/>
              </a:rPr>
              <a:t>(1 + 0) = 1</a:t>
            </a:r>
          </a:p>
          <a:p>
            <a:pPr defTabSz="685800">
              <a:buClrTx/>
              <a:defRPr/>
            </a:pPr>
            <a:r>
              <a:rPr lang="el-GR" sz="1350" kern="1200" dirty="0">
                <a:solidFill>
                  <a:srgbClr val="FF0000"/>
                </a:solidFill>
                <a:latin typeface="Calibri"/>
                <a:ea typeface="+mn-ea"/>
                <a:cs typeface="+mn-cs"/>
              </a:rPr>
              <a:t>Θ</a:t>
            </a:r>
            <a:r>
              <a:rPr lang="en-US" sz="1350" kern="1200" dirty="0">
                <a:solidFill>
                  <a:srgbClr val="FF0000"/>
                </a:solidFill>
                <a:latin typeface="Calibri"/>
                <a:ea typeface="+mn-ea"/>
                <a:cs typeface="+mn-cs"/>
              </a:rPr>
              <a:t>(x, y) = </a:t>
            </a:r>
            <a:r>
              <a:rPr lang="en-US" sz="1350" kern="1200" dirty="0" err="1">
                <a:solidFill>
                  <a:srgbClr val="FF0000"/>
                </a:solidFill>
                <a:latin typeface="Calibri"/>
                <a:ea typeface="+mn-ea"/>
                <a:cs typeface="+mn-cs"/>
              </a:rPr>
              <a:t>atan</a:t>
            </a:r>
            <a:r>
              <a:rPr lang="en-US" sz="1350" kern="1200" dirty="0">
                <a:solidFill>
                  <a:srgbClr val="FF0000"/>
                </a:solidFill>
                <a:latin typeface="Calibri"/>
                <a:ea typeface="+mn-ea"/>
                <a:cs typeface="+mn-cs"/>
              </a:rPr>
              <a:t>(0/-1) = 0 </a:t>
            </a:r>
          </a:p>
        </p:txBody>
      </p:sp>
      <p:cxnSp>
        <p:nvCxnSpPr>
          <p:cNvPr id="7" name="Straight Arrow Connector 6"/>
          <p:cNvCxnSpPr/>
          <p:nvPr/>
        </p:nvCxnSpPr>
        <p:spPr>
          <a:xfrm>
            <a:off x="1313449" y="2019011"/>
            <a:ext cx="838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AC4726A-8E20-4033-B44D-72BB9BDF8B73}"/>
              </a:ext>
            </a:extLst>
          </p:cNvPr>
          <p:cNvSpPr txBox="1"/>
          <p:nvPr/>
        </p:nvSpPr>
        <p:spPr>
          <a:xfrm>
            <a:off x="1080780" y="4618752"/>
            <a:ext cx="498855" cy="253916"/>
          </a:xfrm>
          <a:prstGeom prst="rect">
            <a:avLst/>
          </a:prstGeom>
          <a:noFill/>
        </p:spPr>
        <p:txBody>
          <a:bodyPr wrap="none" rtlCol="0">
            <a:spAutoFit/>
          </a:bodyPr>
          <a:lstStyle/>
          <a:p>
            <a:r>
              <a:rPr lang="en-US" sz="1050" dirty="0"/>
              <a:t>(0, 0)</a:t>
            </a:r>
          </a:p>
        </p:txBody>
      </p:sp>
      <p:sp>
        <p:nvSpPr>
          <p:cNvPr id="8" name="TextBox 7">
            <a:extLst>
              <a:ext uri="{FF2B5EF4-FFF2-40B4-BE49-F238E27FC236}">
                <a16:creationId xmlns:a16="http://schemas.microsoft.com/office/drawing/2014/main" id="{3EC41D1A-5FF6-4B6B-A226-BBD8E0BC937F}"/>
              </a:ext>
            </a:extLst>
          </p:cNvPr>
          <p:cNvSpPr txBox="1"/>
          <p:nvPr/>
        </p:nvSpPr>
        <p:spPr>
          <a:xfrm>
            <a:off x="6597694" y="4618752"/>
            <a:ext cx="251992" cy="253916"/>
          </a:xfrm>
          <a:prstGeom prst="rect">
            <a:avLst/>
          </a:prstGeom>
          <a:noFill/>
        </p:spPr>
        <p:txBody>
          <a:bodyPr wrap="none" rtlCol="0">
            <a:spAutoFit/>
          </a:bodyPr>
          <a:lstStyle/>
          <a:p>
            <a:r>
              <a:rPr lang="en-US" sz="1050" dirty="0"/>
              <a:t>x</a:t>
            </a:r>
          </a:p>
        </p:txBody>
      </p:sp>
      <p:sp>
        <p:nvSpPr>
          <p:cNvPr id="10" name="TextBox 9">
            <a:extLst>
              <a:ext uri="{FF2B5EF4-FFF2-40B4-BE49-F238E27FC236}">
                <a16:creationId xmlns:a16="http://schemas.microsoft.com/office/drawing/2014/main" id="{A5EAA19B-CC7D-472C-841E-61F9F3DF5C70}"/>
              </a:ext>
            </a:extLst>
          </p:cNvPr>
          <p:cNvSpPr txBox="1"/>
          <p:nvPr/>
        </p:nvSpPr>
        <p:spPr>
          <a:xfrm>
            <a:off x="1080780" y="1006640"/>
            <a:ext cx="251992" cy="253916"/>
          </a:xfrm>
          <a:prstGeom prst="rect">
            <a:avLst/>
          </a:prstGeom>
          <a:noFill/>
        </p:spPr>
        <p:txBody>
          <a:bodyPr wrap="none" rtlCol="0">
            <a:spAutoFit/>
          </a:bodyPr>
          <a:lstStyle/>
          <a:p>
            <a:r>
              <a:rPr lang="en-US" sz="1050" dirty="0"/>
              <a:t>y</a:t>
            </a:r>
          </a:p>
        </p:txBody>
      </p:sp>
      <p:sp>
        <p:nvSpPr>
          <p:cNvPr id="11" name="Slide Number Placeholder 5">
            <a:extLst>
              <a:ext uri="{FF2B5EF4-FFF2-40B4-BE49-F238E27FC236}">
                <a16:creationId xmlns:a16="http://schemas.microsoft.com/office/drawing/2014/main" id="{37DF4FCF-A510-169D-28CC-B73A6FFC5EE8}"/>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64</a:t>
            </a:fld>
            <a:endParaRPr lang="en-US" dirty="0"/>
          </a:p>
        </p:txBody>
      </p:sp>
      <p:sp>
        <p:nvSpPr>
          <p:cNvPr id="9" name="TextBox 8">
            <a:extLst>
              <a:ext uri="{FF2B5EF4-FFF2-40B4-BE49-F238E27FC236}">
                <a16:creationId xmlns:a16="http://schemas.microsoft.com/office/drawing/2014/main" id="{F1554CDD-A13A-61A1-D4D9-2D53B7DBF1BD}"/>
              </a:ext>
            </a:extLst>
          </p:cNvPr>
          <p:cNvSpPr txBox="1"/>
          <p:nvPr/>
        </p:nvSpPr>
        <p:spPr>
          <a:xfrm>
            <a:off x="8034174" y="4083870"/>
            <a:ext cx="841897" cy="523220"/>
          </a:xfrm>
          <a:prstGeom prst="rect">
            <a:avLst/>
          </a:prstGeom>
          <a:noFill/>
        </p:spPr>
        <p:txBody>
          <a:bodyPr wrap="none" rtlCol="0">
            <a:spAutoFit/>
          </a:bodyPr>
          <a:lstStyle/>
          <a:p>
            <a:r>
              <a:rPr lang="en-US" dirty="0"/>
              <a:t>0: Black</a:t>
            </a:r>
          </a:p>
          <a:p>
            <a:r>
              <a:rPr lang="en-US" dirty="0"/>
              <a:t>1: White</a:t>
            </a:r>
          </a:p>
        </p:txBody>
      </p:sp>
      <p:sp>
        <p:nvSpPr>
          <p:cNvPr id="12" name="TextBox 11">
            <a:extLst>
              <a:ext uri="{FF2B5EF4-FFF2-40B4-BE49-F238E27FC236}">
                <a16:creationId xmlns:a16="http://schemas.microsoft.com/office/drawing/2014/main" id="{0E70C8C0-6A69-E16D-C436-BEF69D4E7BB9}"/>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3610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0296100"/>
              </p:ext>
            </p:extLst>
          </p:nvPr>
        </p:nvGraphicFramePr>
        <p:xfrm>
          <a:off x="1572984" y="1240252"/>
          <a:ext cx="5486400" cy="3543300"/>
        </p:xfrm>
        <a:graphic>
          <a:graphicData uri="http://schemas.openxmlformats.org/drawingml/2006/table">
            <a:tbl>
              <a:tblPr firstRow="1" bandRow="1">
                <a:tableStyleId>{5940675A-B579-460E-94D1-54222C63F5DA}</a:tableStyleId>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gridCol w="274320">
                  <a:extLst>
                    <a:ext uri="{9D8B030D-6E8A-4147-A177-3AD203B41FA5}">
                      <a16:colId xmlns:a16="http://schemas.microsoft.com/office/drawing/2014/main" val="20013"/>
                    </a:ext>
                  </a:extLst>
                </a:gridCol>
                <a:gridCol w="274320">
                  <a:extLst>
                    <a:ext uri="{9D8B030D-6E8A-4147-A177-3AD203B41FA5}">
                      <a16:colId xmlns:a16="http://schemas.microsoft.com/office/drawing/2014/main" val="20014"/>
                    </a:ext>
                  </a:extLst>
                </a:gridCol>
                <a:gridCol w="274320">
                  <a:extLst>
                    <a:ext uri="{9D8B030D-6E8A-4147-A177-3AD203B41FA5}">
                      <a16:colId xmlns:a16="http://schemas.microsoft.com/office/drawing/2014/main" val="20015"/>
                    </a:ext>
                  </a:extLst>
                </a:gridCol>
                <a:gridCol w="274320">
                  <a:extLst>
                    <a:ext uri="{9D8B030D-6E8A-4147-A177-3AD203B41FA5}">
                      <a16:colId xmlns:a16="http://schemas.microsoft.com/office/drawing/2014/main" val="20016"/>
                    </a:ext>
                  </a:extLst>
                </a:gridCol>
                <a:gridCol w="274320">
                  <a:extLst>
                    <a:ext uri="{9D8B030D-6E8A-4147-A177-3AD203B41FA5}">
                      <a16:colId xmlns:a16="http://schemas.microsoft.com/office/drawing/2014/main" val="20017"/>
                    </a:ext>
                  </a:extLst>
                </a:gridCol>
                <a:gridCol w="274320">
                  <a:extLst>
                    <a:ext uri="{9D8B030D-6E8A-4147-A177-3AD203B41FA5}">
                      <a16:colId xmlns:a16="http://schemas.microsoft.com/office/drawing/2014/main" val="20018"/>
                    </a:ext>
                  </a:extLst>
                </a:gridCol>
                <a:gridCol w="274320">
                  <a:extLst>
                    <a:ext uri="{9D8B030D-6E8A-4147-A177-3AD203B41FA5}">
                      <a16:colId xmlns:a16="http://schemas.microsoft.com/office/drawing/2014/main" val="20019"/>
                    </a:ext>
                  </a:extLst>
                </a:gridCol>
              </a:tblGrid>
              <a:tr h="228600">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3"/>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4"/>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5"/>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6"/>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7"/>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8"/>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9"/>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1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dirty="0"/>
                    </a:p>
                  </a:txBody>
                  <a:tcPr marL="68580" marR="68580" marT="34290" marB="34290">
                    <a:solidFill>
                      <a:srgbClr val="FF0000"/>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extLst>
                  <a:ext uri="{0D108BD9-81ED-4DB2-BD59-A6C34878D82A}">
                    <a16:rowId xmlns:a16="http://schemas.microsoft.com/office/drawing/2014/main" val="10013"/>
                  </a:ext>
                </a:extLst>
              </a:tr>
              <a:tr h="228600">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183102"/>
            <a:ext cx="4556760" cy="742950"/>
          </a:xfrm>
          <a:prstGeom prst="rect">
            <a:avLst/>
          </a:prstGeom>
        </p:spPr>
      </p:pic>
      <p:sp>
        <p:nvSpPr>
          <p:cNvPr id="3" name="TextBox 2"/>
          <p:cNvSpPr txBox="1"/>
          <p:nvPr/>
        </p:nvSpPr>
        <p:spPr>
          <a:xfrm>
            <a:off x="2715984" y="3621503"/>
            <a:ext cx="1844864" cy="507831"/>
          </a:xfrm>
          <a:prstGeom prst="rect">
            <a:avLst/>
          </a:prstGeom>
          <a:solidFill>
            <a:schemeClr val="bg1"/>
          </a:solidFill>
        </p:spPr>
        <p:txBody>
          <a:bodyPr wrap="none" rtlCol="0">
            <a:spAutoFit/>
          </a:bodyPr>
          <a:lstStyle/>
          <a:p>
            <a:pPr defTabSz="685800">
              <a:buClrTx/>
              <a:defRPr/>
            </a:pPr>
            <a:r>
              <a:rPr lang="en-US" sz="1350" kern="1200" dirty="0">
                <a:solidFill>
                  <a:srgbClr val="FF0000"/>
                </a:solidFill>
                <a:latin typeface="Calibri"/>
                <a:ea typeface="+mn-ea"/>
                <a:cs typeface="+mn-cs"/>
              </a:rPr>
              <a:t>m(x, y) = </a:t>
            </a:r>
            <a:r>
              <a:rPr lang="en-US" sz="1350" kern="1200" dirty="0" err="1">
                <a:solidFill>
                  <a:srgbClr val="FF0000"/>
                </a:solidFill>
                <a:latin typeface="Calibri"/>
                <a:ea typeface="+mn-ea"/>
                <a:cs typeface="+mn-cs"/>
              </a:rPr>
              <a:t>sqrt</a:t>
            </a:r>
            <a:r>
              <a:rPr lang="en-US" sz="1350" kern="1200" dirty="0">
                <a:solidFill>
                  <a:srgbClr val="FF0000"/>
                </a:solidFill>
                <a:latin typeface="Calibri"/>
                <a:ea typeface="+mn-ea"/>
                <a:cs typeface="+mn-cs"/>
              </a:rPr>
              <a:t>(0 + 1) = 1</a:t>
            </a:r>
          </a:p>
          <a:p>
            <a:pPr defTabSz="685800">
              <a:buClrTx/>
              <a:defRPr/>
            </a:pPr>
            <a:r>
              <a:rPr lang="el-GR" sz="1350" kern="1200" dirty="0">
                <a:solidFill>
                  <a:srgbClr val="FF0000"/>
                </a:solidFill>
                <a:latin typeface="Calibri"/>
                <a:ea typeface="+mn-ea"/>
                <a:cs typeface="+mn-cs"/>
              </a:rPr>
              <a:t>Θ</a:t>
            </a:r>
            <a:r>
              <a:rPr lang="en-US" sz="1350" kern="1200" dirty="0">
                <a:solidFill>
                  <a:srgbClr val="FF0000"/>
                </a:solidFill>
                <a:latin typeface="Calibri"/>
                <a:ea typeface="+mn-ea"/>
                <a:cs typeface="+mn-cs"/>
              </a:rPr>
              <a:t>(x, y) = </a:t>
            </a:r>
            <a:r>
              <a:rPr lang="en-US" sz="1350" kern="1200" dirty="0" err="1">
                <a:solidFill>
                  <a:srgbClr val="FF0000"/>
                </a:solidFill>
                <a:latin typeface="Calibri"/>
                <a:ea typeface="+mn-ea"/>
                <a:cs typeface="+mn-cs"/>
              </a:rPr>
              <a:t>atan</a:t>
            </a:r>
            <a:r>
              <a:rPr lang="en-US" sz="1350" kern="1200" dirty="0">
                <a:solidFill>
                  <a:srgbClr val="FF0000"/>
                </a:solidFill>
                <a:latin typeface="Calibri"/>
                <a:ea typeface="+mn-ea"/>
                <a:cs typeface="+mn-cs"/>
              </a:rPr>
              <a:t>(1/0) = 90 </a:t>
            </a:r>
          </a:p>
        </p:txBody>
      </p:sp>
      <p:cxnSp>
        <p:nvCxnSpPr>
          <p:cNvPr id="8" name="Straight Arrow Connector 7"/>
          <p:cNvCxnSpPr/>
          <p:nvPr/>
        </p:nvCxnSpPr>
        <p:spPr>
          <a:xfrm rot="16200000">
            <a:off x="3477986" y="4650201"/>
            <a:ext cx="8382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AD08FDF-1971-4CD1-9644-B696E84E3714}"/>
              </a:ext>
            </a:extLst>
          </p:cNvPr>
          <p:cNvSpPr txBox="1"/>
          <p:nvPr/>
        </p:nvSpPr>
        <p:spPr>
          <a:xfrm>
            <a:off x="1329431" y="4857750"/>
            <a:ext cx="498855" cy="253916"/>
          </a:xfrm>
          <a:prstGeom prst="rect">
            <a:avLst/>
          </a:prstGeom>
          <a:noFill/>
        </p:spPr>
        <p:txBody>
          <a:bodyPr wrap="none" rtlCol="0">
            <a:spAutoFit/>
          </a:bodyPr>
          <a:lstStyle/>
          <a:p>
            <a:r>
              <a:rPr lang="en-US" sz="1050" dirty="0"/>
              <a:t>(0, 0)</a:t>
            </a:r>
          </a:p>
        </p:txBody>
      </p:sp>
      <p:sp>
        <p:nvSpPr>
          <p:cNvPr id="10" name="TextBox 9">
            <a:extLst>
              <a:ext uri="{FF2B5EF4-FFF2-40B4-BE49-F238E27FC236}">
                <a16:creationId xmlns:a16="http://schemas.microsoft.com/office/drawing/2014/main" id="{927C4D7D-0050-45BE-927C-2002F50667FA}"/>
              </a:ext>
            </a:extLst>
          </p:cNvPr>
          <p:cNvSpPr txBox="1"/>
          <p:nvPr/>
        </p:nvSpPr>
        <p:spPr>
          <a:xfrm>
            <a:off x="6846345" y="4857750"/>
            <a:ext cx="251992" cy="253916"/>
          </a:xfrm>
          <a:prstGeom prst="rect">
            <a:avLst/>
          </a:prstGeom>
          <a:noFill/>
        </p:spPr>
        <p:txBody>
          <a:bodyPr wrap="none" rtlCol="0">
            <a:spAutoFit/>
          </a:bodyPr>
          <a:lstStyle/>
          <a:p>
            <a:r>
              <a:rPr lang="en-US" sz="1050" dirty="0"/>
              <a:t>x</a:t>
            </a:r>
          </a:p>
        </p:txBody>
      </p:sp>
      <p:sp>
        <p:nvSpPr>
          <p:cNvPr id="12" name="TextBox 11">
            <a:extLst>
              <a:ext uri="{FF2B5EF4-FFF2-40B4-BE49-F238E27FC236}">
                <a16:creationId xmlns:a16="http://schemas.microsoft.com/office/drawing/2014/main" id="{77BA68ED-0DD9-45BB-ABDD-E70968E16B43}"/>
              </a:ext>
            </a:extLst>
          </p:cNvPr>
          <p:cNvSpPr txBox="1"/>
          <p:nvPr/>
        </p:nvSpPr>
        <p:spPr>
          <a:xfrm>
            <a:off x="1329431" y="1183102"/>
            <a:ext cx="251992" cy="253916"/>
          </a:xfrm>
          <a:prstGeom prst="rect">
            <a:avLst/>
          </a:prstGeom>
          <a:noFill/>
        </p:spPr>
        <p:txBody>
          <a:bodyPr wrap="none" rtlCol="0">
            <a:spAutoFit/>
          </a:bodyPr>
          <a:lstStyle/>
          <a:p>
            <a:r>
              <a:rPr lang="en-US" sz="1050" dirty="0"/>
              <a:t>y</a:t>
            </a:r>
          </a:p>
        </p:txBody>
      </p:sp>
      <p:sp>
        <p:nvSpPr>
          <p:cNvPr id="9" name="Slide Number Placeholder 5">
            <a:extLst>
              <a:ext uri="{FF2B5EF4-FFF2-40B4-BE49-F238E27FC236}">
                <a16:creationId xmlns:a16="http://schemas.microsoft.com/office/drawing/2014/main" id="{0D52F430-71E9-7351-CC23-1BCD7EDB13E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65</a:t>
            </a:fld>
            <a:endParaRPr lang="en-US" dirty="0"/>
          </a:p>
        </p:txBody>
      </p:sp>
      <p:sp>
        <p:nvSpPr>
          <p:cNvPr id="7" name="TextBox 6">
            <a:extLst>
              <a:ext uri="{FF2B5EF4-FFF2-40B4-BE49-F238E27FC236}">
                <a16:creationId xmlns:a16="http://schemas.microsoft.com/office/drawing/2014/main" id="{1EC7C193-78C4-DBD7-0599-1995BBEF0AA3}"/>
              </a:ext>
            </a:extLst>
          </p:cNvPr>
          <p:cNvSpPr txBox="1"/>
          <p:nvPr/>
        </p:nvSpPr>
        <p:spPr>
          <a:xfrm>
            <a:off x="8034174" y="4083870"/>
            <a:ext cx="841897" cy="523220"/>
          </a:xfrm>
          <a:prstGeom prst="rect">
            <a:avLst/>
          </a:prstGeom>
          <a:noFill/>
        </p:spPr>
        <p:txBody>
          <a:bodyPr wrap="none" rtlCol="0">
            <a:spAutoFit/>
          </a:bodyPr>
          <a:lstStyle/>
          <a:p>
            <a:r>
              <a:rPr lang="en-US" dirty="0"/>
              <a:t>0: Black</a:t>
            </a:r>
          </a:p>
          <a:p>
            <a:r>
              <a:rPr lang="en-US" dirty="0"/>
              <a:t>1: White</a:t>
            </a:r>
          </a:p>
        </p:txBody>
      </p:sp>
      <p:sp>
        <p:nvSpPr>
          <p:cNvPr id="11" name="TextBox 10">
            <a:extLst>
              <a:ext uri="{FF2B5EF4-FFF2-40B4-BE49-F238E27FC236}">
                <a16:creationId xmlns:a16="http://schemas.microsoft.com/office/drawing/2014/main" id="{F640E260-60A9-703A-D13F-EDFFA0FF875E}"/>
              </a:ext>
            </a:extLst>
          </p:cNvPr>
          <p:cNvSpPr txBox="1"/>
          <p:nvPr/>
        </p:nvSpPr>
        <p:spPr>
          <a:xfrm>
            <a:off x="369917"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61851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2255910"/>
              </p:ext>
            </p:extLst>
          </p:nvPr>
        </p:nvGraphicFramePr>
        <p:xfrm>
          <a:off x="1572984" y="1232231"/>
          <a:ext cx="5486400" cy="3543300"/>
        </p:xfrm>
        <a:graphic>
          <a:graphicData uri="http://schemas.openxmlformats.org/drawingml/2006/table">
            <a:tbl>
              <a:tblPr firstRow="1" bandRow="1">
                <a:tableStyleId>{5940675A-B579-460E-94D1-54222C63F5DA}</a:tableStyleId>
              </a:tblPr>
              <a:tblGrid>
                <a:gridCol w="274320">
                  <a:extLst>
                    <a:ext uri="{9D8B030D-6E8A-4147-A177-3AD203B41FA5}">
                      <a16:colId xmlns:a16="http://schemas.microsoft.com/office/drawing/2014/main" val="20000"/>
                    </a:ext>
                  </a:extLst>
                </a:gridCol>
                <a:gridCol w="274320">
                  <a:extLst>
                    <a:ext uri="{9D8B030D-6E8A-4147-A177-3AD203B41FA5}">
                      <a16:colId xmlns:a16="http://schemas.microsoft.com/office/drawing/2014/main" val="20001"/>
                    </a:ext>
                  </a:extLst>
                </a:gridCol>
                <a:gridCol w="274320">
                  <a:extLst>
                    <a:ext uri="{9D8B030D-6E8A-4147-A177-3AD203B41FA5}">
                      <a16:colId xmlns:a16="http://schemas.microsoft.com/office/drawing/2014/main" val="20002"/>
                    </a:ext>
                  </a:extLst>
                </a:gridCol>
                <a:gridCol w="274320">
                  <a:extLst>
                    <a:ext uri="{9D8B030D-6E8A-4147-A177-3AD203B41FA5}">
                      <a16:colId xmlns:a16="http://schemas.microsoft.com/office/drawing/2014/main" val="20003"/>
                    </a:ext>
                  </a:extLst>
                </a:gridCol>
                <a:gridCol w="274320">
                  <a:extLst>
                    <a:ext uri="{9D8B030D-6E8A-4147-A177-3AD203B41FA5}">
                      <a16:colId xmlns:a16="http://schemas.microsoft.com/office/drawing/2014/main" val="20004"/>
                    </a:ext>
                  </a:extLst>
                </a:gridCol>
                <a:gridCol w="274320">
                  <a:extLst>
                    <a:ext uri="{9D8B030D-6E8A-4147-A177-3AD203B41FA5}">
                      <a16:colId xmlns:a16="http://schemas.microsoft.com/office/drawing/2014/main" val="20005"/>
                    </a:ext>
                  </a:extLst>
                </a:gridCol>
                <a:gridCol w="274320">
                  <a:extLst>
                    <a:ext uri="{9D8B030D-6E8A-4147-A177-3AD203B41FA5}">
                      <a16:colId xmlns:a16="http://schemas.microsoft.com/office/drawing/2014/main" val="20006"/>
                    </a:ext>
                  </a:extLst>
                </a:gridCol>
                <a:gridCol w="274320">
                  <a:extLst>
                    <a:ext uri="{9D8B030D-6E8A-4147-A177-3AD203B41FA5}">
                      <a16:colId xmlns:a16="http://schemas.microsoft.com/office/drawing/2014/main" val="20007"/>
                    </a:ext>
                  </a:extLst>
                </a:gridCol>
                <a:gridCol w="274320">
                  <a:extLst>
                    <a:ext uri="{9D8B030D-6E8A-4147-A177-3AD203B41FA5}">
                      <a16:colId xmlns:a16="http://schemas.microsoft.com/office/drawing/2014/main" val="20008"/>
                    </a:ext>
                  </a:extLst>
                </a:gridCol>
                <a:gridCol w="274320">
                  <a:extLst>
                    <a:ext uri="{9D8B030D-6E8A-4147-A177-3AD203B41FA5}">
                      <a16:colId xmlns:a16="http://schemas.microsoft.com/office/drawing/2014/main" val="20009"/>
                    </a:ext>
                  </a:extLst>
                </a:gridCol>
                <a:gridCol w="274320">
                  <a:extLst>
                    <a:ext uri="{9D8B030D-6E8A-4147-A177-3AD203B41FA5}">
                      <a16:colId xmlns:a16="http://schemas.microsoft.com/office/drawing/2014/main" val="20010"/>
                    </a:ext>
                  </a:extLst>
                </a:gridCol>
                <a:gridCol w="274320">
                  <a:extLst>
                    <a:ext uri="{9D8B030D-6E8A-4147-A177-3AD203B41FA5}">
                      <a16:colId xmlns:a16="http://schemas.microsoft.com/office/drawing/2014/main" val="20011"/>
                    </a:ext>
                  </a:extLst>
                </a:gridCol>
                <a:gridCol w="274320">
                  <a:extLst>
                    <a:ext uri="{9D8B030D-6E8A-4147-A177-3AD203B41FA5}">
                      <a16:colId xmlns:a16="http://schemas.microsoft.com/office/drawing/2014/main" val="20012"/>
                    </a:ext>
                  </a:extLst>
                </a:gridCol>
                <a:gridCol w="274320">
                  <a:extLst>
                    <a:ext uri="{9D8B030D-6E8A-4147-A177-3AD203B41FA5}">
                      <a16:colId xmlns:a16="http://schemas.microsoft.com/office/drawing/2014/main" val="20013"/>
                    </a:ext>
                  </a:extLst>
                </a:gridCol>
                <a:gridCol w="274320">
                  <a:extLst>
                    <a:ext uri="{9D8B030D-6E8A-4147-A177-3AD203B41FA5}">
                      <a16:colId xmlns:a16="http://schemas.microsoft.com/office/drawing/2014/main" val="20014"/>
                    </a:ext>
                  </a:extLst>
                </a:gridCol>
                <a:gridCol w="274320">
                  <a:extLst>
                    <a:ext uri="{9D8B030D-6E8A-4147-A177-3AD203B41FA5}">
                      <a16:colId xmlns:a16="http://schemas.microsoft.com/office/drawing/2014/main" val="20015"/>
                    </a:ext>
                  </a:extLst>
                </a:gridCol>
                <a:gridCol w="274320">
                  <a:extLst>
                    <a:ext uri="{9D8B030D-6E8A-4147-A177-3AD203B41FA5}">
                      <a16:colId xmlns:a16="http://schemas.microsoft.com/office/drawing/2014/main" val="20016"/>
                    </a:ext>
                  </a:extLst>
                </a:gridCol>
                <a:gridCol w="274320">
                  <a:extLst>
                    <a:ext uri="{9D8B030D-6E8A-4147-A177-3AD203B41FA5}">
                      <a16:colId xmlns:a16="http://schemas.microsoft.com/office/drawing/2014/main" val="20017"/>
                    </a:ext>
                  </a:extLst>
                </a:gridCol>
                <a:gridCol w="274320">
                  <a:extLst>
                    <a:ext uri="{9D8B030D-6E8A-4147-A177-3AD203B41FA5}">
                      <a16:colId xmlns:a16="http://schemas.microsoft.com/office/drawing/2014/main" val="20018"/>
                    </a:ext>
                  </a:extLst>
                </a:gridCol>
                <a:gridCol w="274320">
                  <a:extLst>
                    <a:ext uri="{9D8B030D-6E8A-4147-A177-3AD203B41FA5}">
                      <a16:colId xmlns:a16="http://schemas.microsoft.com/office/drawing/2014/main" val="20019"/>
                    </a:ext>
                  </a:extLst>
                </a:gridCol>
              </a:tblGrid>
              <a:tr h="228600">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3"/>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4"/>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5"/>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6"/>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solidFill>
                          <a:srgbClr val="FF0000"/>
                        </a:solidFill>
                      </a:endParaRPr>
                    </a:p>
                  </a:txBody>
                  <a:tcPr marL="68580" marR="68580" marT="34290" marB="34290">
                    <a:solidFill>
                      <a:srgbClr val="FF0000"/>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7"/>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8"/>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09"/>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extLst>
                  <a:ext uri="{0D108BD9-81ED-4DB2-BD59-A6C34878D82A}">
                    <a16:rowId xmlns:a16="http://schemas.microsoft.com/office/drawing/2014/main" val="10010"/>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1"/>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2"/>
                  </a:ext>
                </a:extLst>
              </a:tr>
              <a:tr h="228600">
                <a:tc>
                  <a:txBody>
                    <a:bodyPr/>
                    <a:lstStyle/>
                    <a:p>
                      <a:endParaRPr lang="en-US" sz="1100"/>
                    </a:p>
                  </a:txBody>
                  <a:tcPr marL="68580" marR="68580" marT="34290" marB="34290"/>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solidFill>
                      <a:schemeClr val="tx1"/>
                    </a:solidFill>
                  </a:tcPr>
                </a:tc>
                <a:tc>
                  <a:txBody>
                    <a:bodyPr/>
                    <a:lstStyle/>
                    <a:p>
                      <a:endParaRPr lang="en-US" sz="1100" dirty="0"/>
                    </a:p>
                  </a:txBody>
                  <a:tcPr marL="68580" marR="68580" marT="34290" marB="34290"/>
                </a:tc>
                <a:extLst>
                  <a:ext uri="{0D108BD9-81ED-4DB2-BD59-A6C34878D82A}">
                    <a16:rowId xmlns:a16="http://schemas.microsoft.com/office/drawing/2014/main" val="10013"/>
                  </a:ext>
                </a:extLst>
              </a:tr>
              <a:tr h="228600">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dirty="0"/>
                    </a:p>
                  </a:txBody>
                  <a:tcPr marL="68580" marR="68580" marT="34290" marB="34290"/>
                </a:tc>
                <a:tc>
                  <a:txBody>
                    <a:bodyPr/>
                    <a:lstStyle/>
                    <a:p>
                      <a:endParaRPr lang="en-US" sz="1100" dirty="0"/>
                    </a:p>
                  </a:txBody>
                  <a:tcPr marL="68580" marR="68580" marT="34290" marB="34290"/>
                </a:tc>
                <a:extLst>
                  <a:ext uri="{0D108BD9-81ED-4DB2-BD59-A6C34878D82A}">
                    <a16:rowId xmlns:a16="http://schemas.microsoft.com/office/drawing/2014/main" val="10014"/>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984" y="1009631"/>
            <a:ext cx="4556761" cy="742950"/>
          </a:xfrm>
          <a:prstGeom prst="rect">
            <a:avLst/>
          </a:prstGeom>
        </p:spPr>
      </p:pic>
      <p:sp>
        <p:nvSpPr>
          <p:cNvPr id="3" name="TextBox 2"/>
          <p:cNvSpPr txBox="1"/>
          <p:nvPr/>
        </p:nvSpPr>
        <p:spPr>
          <a:xfrm>
            <a:off x="2481334" y="3192463"/>
            <a:ext cx="2021707" cy="507831"/>
          </a:xfrm>
          <a:prstGeom prst="rect">
            <a:avLst/>
          </a:prstGeom>
          <a:solidFill>
            <a:schemeClr val="bg1"/>
          </a:solidFill>
        </p:spPr>
        <p:txBody>
          <a:bodyPr wrap="none" rtlCol="0">
            <a:spAutoFit/>
          </a:bodyPr>
          <a:lstStyle/>
          <a:p>
            <a:pPr defTabSz="685800">
              <a:buClrTx/>
              <a:defRPr/>
            </a:pPr>
            <a:r>
              <a:rPr lang="en-US" sz="1350" kern="1200" dirty="0">
                <a:solidFill>
                  <a:srgbClr val="FF0000"/>
                </a:solidFill>
                <a:latin typeface="Calibri"/>
                <a:ea typeface="+mn-ea"/>
                <a:cs typeface="+mn-cs"/>
              </a:rPr>
              <a:t>m(x, y) = </a:t>
            </a:r>
            <a:r>
              <a:rPr lang="en-US" sz="1350" kern="1200" dirty="0" err="1">
                <a:solidFill>
                  <a:srgbClr val="FF0000"/>
                </a:solidFill>
                <a:latin typeface="Calibri"/>
                <a:ea typeface="+mn-ea"/>
                <a:cs typeface="+mn-cs"/>
              </a:rPr>
              <a:t>sqrt</a:t>
            </a:r>
            <a:r>
              <a:rPr lang="en-US" sz="1350" kern="1200" dirty="0">
                <a:solidFill>
                  <a:srgbClr val="FF0000"/>
                </a:solidFill>
                <a:latin typeface="Calibri"/>
                <a:ea typeface="+mn-ea"/>
                <a:cs typeface="+mn-cs"/>
              </a:rPr>
              <a:t>(1 + 1) = 1.41</a:t>
            </a:r>
          </a:p>
          <a:p>
            <a:pPr defTabSz="685800">
              <a:buClrTx/>
              <a:defRPr/>
            </a:pPr>
            <a:r>
              <a:rPr lang="el-GR" sz="1350" kern="1200" dirty="0">
                <a:solidFill>
                  <a:srgbClr val="FF0000"/>
                </a:solidFill>
                <a:latin typeface="Calibri"/>
                <a:ea typeface="+mn-ea"/>
                <a:cs typeface="+mn-cs"/>
              </a:rPr>
              <a:t>Θ</a:t>
            </a:r>
            <a:r>
              <a:rPr lang="en-US" sz="1350" kern="1200" dirty="0">
                <a:solidFill>
                  <a:srgbClr val="FF0000"/>
                </a:solidFill>
                <a:latin typeface="Calibri"/>
                <a:ea typeface="+mn-ea"/>
                <a:cs typeface="+mn-cs"/>
              </a:rPr>
              <a:t>(x, y) = </a:t>
            </a:r>
            <a:r>
              <a:rPr lang="en-US" sz="1350" kern="1200" dirty="0" err="1">
                <a:solidFill>
                  <a:srgbClr val="FF0000"/>
                </a:solidFill>
                <a:latin typeface="Calibri"/>
                <a:ea typeface="+mn-ea"/>
                <a:cs typeface="+mn-cs"/>
              </a:rPr>
              <a:t>atan</a:t>
            </a:r>
            <a:r>
              <a:rPr lang="en-US" sz="1350" kern="1200" dirty="0">
                <a:solidFill>
                  <a:srgbClr val="FF0000"/>
                </a:solidFill>
                <a:latin typeface="Calibri"/>
                <a:ea typeface="+mn-ea"/>
                <a:cs typeface="+mn-cs"/>
              </a:rPr>
              <a:t>(-1/-1) = 45 </a:t>
            </a:r>
          </a:p>
        </p:txBody>
      </p:sp>
      <p:cxnSp>
        <p:nvCxnSpPr>
          <p:cNvPr id="8" name="Straight Arrow Connector 7"/>
          <p:cNvCxnSpPr>
            <a:cxnSpLocks/>
          </p:cNvCxnSpPr>
          <p:nvPr/>
        </p:nvCxnSpPr>
        <p:spPr>
          <a:xfrm rot="18900000" flipV="1">
            <a:off x="4250952" y="3162355"/>
            <a:ext cx="117957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39B14B-692E-44C5-ACE4-2FCD2AD25D3E}"/>
              </a:ext>
            </a:extLst>
          </p:cNvPr>
          <p:cNvSpPr txBox="1"/>
          <p:nvPr/>
        </p:nvSpPr>
        <p:spPr>
          <a:xfrm>
            <a:off x="5257783" y="2370501"/>
            <a:ext cx="2005998" cy="300082"/>
          </a:xfrm>
          <a:prstGeom prst="rect">
            <a:avLst/>
          </a:prstGeom>
          <a:solidFill>
            <a:schemeClr val="bg1"/>
          </a:solidFill>
        </p:spPr>
        <p:txBody>
          <a:bodyPr wrap="none" rtlCol="0">
            <a:spAutoFit/>
          </a:bodyPr>
          <a:lstStyle/>
          <a:p>
            <a:pPr defTabSz="685800">
              <a:buClrTx/>
              <a:defRPr/>
            </a:pPr>
            <a:r>
              <a:rPr lang="en-US" sz="1350" kern="1200" dirty="0">
                <a:solidFill>
                  <a:srgbClr val="FF0000"/>
                </a:solidFill>
                <a:latin typeface="Calibri"/>
                <a:ea typeface="+mn-ea"/>
                <a:cs typeface="+mn-cs"/>
              </a:rPr>
              <a:t>(note length / magnitude)</a:t>
            </a:r>
          </a:p>
        </p:txBody>
      </p:sp>
      <p:sp>
        <p:nvSpPr>
          <p:cNvPr id="6" name="TextBox 5">
            <a:extLst>
              <a:ext uri="{FF2B5EF4-FFF2-40B4-BE49-F238E27FC236}">
                <a16:creationId xmlns:a16="http://schemas.microsoft.com/office/drawing/2014/main" id="{49CE0F8D-AAFC-41F7-B53C-CDF4078DD02B}"/>
              </a:ext>
            </a:extLst>
          </p:cNvPr>
          <p:cNvSpPr txBox="1"/>
          <p:nvPr/>
        </p:nvSpPr>
        <p:spPr>
          <a:xfrm>
            <a:off x="1329431" y="4857750"/>
            <a:ext cx="498855" cy="253916"/>
          </a:xfrm>
          <a:prstGeom prst="rect">
            <a:avLst/>
          </a:prstGeom>
          <a:noFill/>
        </p:spPr>
        <p:txBody>
          <a:bodyPr wrap="none" rtlCol="0">
            <a:spAutoFit/>
          </a:bodyPr>
          <a:lstStyle/>
          <a:p>
            <a:r>
              <a:rPr lang="en-US" sz="1050" dirty="0"/>
              <a:t>(0, 0)</a:t>
            </a:r>
          </a:p>
        </p:txBody>
      </p:sp>
      <p:sp>
        <p:nvSpPr>
          <p:cNvPr id="7" name="TextBox 6">
            <a:extLst>
              <a:ext uri="{FF2B5EF4-FFF2-40B4-BE49-F238E27FC236}">
                <a16:creationId xmlns:a16="http://schemas.microsoft.com/office/drawing/2014/main" id="{A9D0BC6D-2458-4E36-A71A-1B51B36F6C05}"/>
              </a:ext>
            </a:extLst>
          </p:cNvPr>
          <p:cNvSpPr txBox="1"/>
          <p:nvPr/>
        </p:nvSpPr>
        <p:spPr>
          <a:xfrm>
            <a:off x="6846345" y="4857750"/>
            <a:ext cx="251992" cy="253916"/>
          </a:xfrm>
          <a:prstGeom prst="rect">
            <a:avLst/>
          </a:prstGeom>
          <a:noFill/>
        </p:spPr>
        <p:txBody>
          <a:bodyPr wrap="none" rtlCol="0">
            <a:spAutoFit/>
          </a:bodyPr>
          <a:lstStyle/>
          <a:p>
            <a:r>
              <a:rPr lang="en-US" sz="1050" dirty="0"/>
              <a:t>x</a:t>
            </a:r>
          </a:p>
        </p:txBody>
      </p:sp>
      <p:sp>
        <p:nvSpPr>
          <p:cNvPr id="13" name="TextBox 12">
            <a:extLst>
              <a:ext uri="{FF2B5EF4-FFF2-40B4-BE49-F238E27FC236}">
                <a16:creationId xmlns:a16="http://schemas.microsoft.com/office/drawing/2014/main" id="{BEEE1353-DE36-4D29-BD6C-67717554478E}"/>
              </a:ext>
            </a:extLst>
          </p:cNvPr>
          <p:cNvSpPr txBox="1"/>
          <p:nvPr/>
        </p:nvSpPr>
        <p:spPr>
          <a:xfrm>
            <a:off x="1329431" y="1175081"/>
            <a:ext cx="251992" cy="253916"/>
          </a:xfrm>
          <a:prstGeom prst="rect">
            <a:avLst/>
          </a:prstGeom>
          <a:noFill/>
        </p:spPr>
        <p:txBody>
          <a:bodyPr wrap="none" rtlCol="0">
            <a:spAutoFit/>
          </a:bodyPr>
          <a:lstStyle/>
          <a:p>
            <a:r>
              <a:rPr lang="en-US" sz="1050" dirty="0"/>
              <a:t>y</a:t>
            </a:r>
          </a:p>
        </p:txBody>
      </p:sp>
      <p:sp>
        <p:nvSpPr>
          <p:cNvPr id="11" name="Slide Number Placeholder 5">
            <a:extLst>
              <a:ext uri="{FF2B5EF4-FFF2-40B4-BE49-F238E27FC236}">
                <a16:creationId xmlns:a16="http://schemas.microsoft.com/office/drawing/2014/main" id="{97756C05-FA16-173D-5B4B-638DBCCCA67A}"/>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66</a:t>
            </a:fld>
            <a:endParaRPr lang="en-US" dirty="0"/>
          </a:p>
        </p:txBody>
      </p:sp>
      <p:sp>
        <p:nvSpPr>
          <p:cNvPr id="10" name="TextBox 9">
            <a:extLst>
              <a:ext uri="{FF2B5EF4-FFF2-40B4-BE49-F238E27FC236}">
                <a16:creationId xmlns:a16="http://schemas.microsoft.com/office/drawing/2014/main" id="{AE0BF7CF-8E78-B32C-F72D-E3496B959C2D}"/>
              </a:ext>
            </a:extLst>
          </p:cNvPr>
          <p:cNvSpPr txBox="1"/>
          <p:nvPr/>
        </p:nvSpPr>
        <p:spPr>
          <a:xfrm>
            <a:off x="8034174" y="4083870"/>
            <a:ext cx="841897" cy="523220"/>
          </a:xfrm>
          <a:prstGeom prst="rect">
            <a:avLst/>
          </a:prstGeom>
          <a:noFill/>
        </p:spPr>
        <p:txBody>
          <a:bodyPr wrap="none" rtlCol="0">
            <a:spAutoFit/>
          </a:bodyPr>
          <a:lstStyle/>
          <a:p>
            <a:r>
              <a:rPr lang="en-US" dirty="0"/>
              <a:t>0: Black</a:t>
            </a:r>
          </a:p>
          <a:p>
            <a:r>
              <a:rPr lang="en-US" dirty="0"/>
              <a:t>1: White</a:t>
            </a:r>
          </a:p>
        </p:txBody>
      </p:sp>
      <p:sp>
        <p:nvSpPr>
          <p:cNvPr id="12" name="TextBox 11">
            <a:extLst>
              <a:ext uri="{FF2B5EF4-FFF2-40B4-BE49-F238E27FC236}">
                <a16:creationId xmlns:a16="http://schemas.microsoft.com/office/drawing/2014/main" id="{37AE5F1D-EB9C-8F63-6048-F1ADA27F5A15}"/>
              </a:ext>
            </a:extLst>
          </p:cNvPr>
          <p:cNvSpPr txBox="1"/>
          <p:nvPr/>
        </p:nvSpPr>
        <p:spPr>
          <a:xfrm>
            <a:off x="32004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11319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txBox="1">
            <a:spLocks noChangeArrowheads="1"/>
          </p:cNvSpPr>
          <p:nvPr>
            <p:custDataLst>
              <p:tags r:id="rId1"/>
            </p:custDataLst>
          </p:nvPr>
        </p:nvSpPr>
        <p:spPr bwMode="auto">
          <a:xfrm>
            <a:off x="457199" y="1054766"/>
            <a:ext cx="8229599"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257175" indent="-257175" defTabSz="685800" eaLnBrk="0" fontAlgn="base" hangingPunct="0">
              <a:spcBef>
                <a:spcPct val="20000"/>
              </a:spcBef>
              <a:spcAft>
                <a:spcPct val="0"/>
              </a:spcAft>
              <a:buClrTx/>
              <a:defRPr/>
            </a:pPr>
            <a:r>
              <a:rPr lang="en-US" sz="1800" b="0" kern="1200" dirty="0">
                <a:solidFill>
                  <a:srgbClr val="000000"/>
                </a:solidFill>
                <a:latin typeface="Arial" charset="0"/>
                <a:cs typeface="+mn-cs"/>
              </a:rPr>
              <a:t>Basic idea:</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Take 16x16 square window around detected feature</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Compute gradient orientation for each pixel</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Create histogram over edge orientations weighted by magnitude</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That’s your feature descriptor! </a:t>
            </a:r>
          </a:p>
        </p:txBody>
      </p:sp>
      <p:sp>
        <p:nvSpPr>
          <p:cNvPr id="67587"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sp>
        <p:nvSpPr>
          <p:cNvPr id="67588" name="Rectangle 14"/>
          <p:cNvSpPr>
            <a:spLocks noChangeArrowheads="1"/>
          </p:cNvSpPr>
          <p:nvPr>
            <p:custDataLst>
              <p:tags r:id="rId3"/>
            </p:custDataLst>
          </p:nvPr>
        </p:nvSpPr>
        <p:spPr bwMode="auto">
          <a:xfrm>
            <a:off x="1143000" y="4955892"/>
            <a:ext cx="1513556" cy="2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eaLnBrk="0" fontAlgn="base" hangingPunct="0">
              <a:spcBef>
                <a:spcPct val="0"/>
              </a:spcBef>
              <a:spcAft>
                <a:spcPct val="0"/>
              </a:spcAft>
              <a:buClrTx/>
              <a:defRPr/>
            </a:pPr>
            <a:r>
              <a:rPr lang="en-US" sz="788" kern="1200" dirty="0">
                <a:latin typeface="Calibri" panose="020F0502020204030204" pitchFamily="34" charset="0"/>
                <a:ea typeface="ＭＳ Ｐゴシック" charset="-128"/>
                <a:cs typeface="+mn-cs"/>
              </a:rPr>
              <a:t>Adapted from L. </a:t>
            </a:r>
            <a:r>
              <a:rPr lang="en-US" sz="788" kern="1200" dirty="0" err="1">
                <a:latin typeface="Calibri" panose="020F0502020204030204" pitchFamily="34" charset="0"/>
                <a:ea typeface="ＭＳ Ｐゴシック" charset="-128"/>
                <a:cs typeface="+mn-cs"/>
              </a:rPr>
              <a:t>Zitnick</a:t>
            </a:r>
            <a:r>
              <a:rPr lang="en-US" sz="788" kern="1200" dirty="0">
                <a:latin typeface="Calibri" panose="020F0502020204030204" pitchFamily="34" charset="0"/>
                <a:ea typeface="ＭＳ Ｐゴシック" charset="-128"/>
                <a:cs typeface="+mn-cs"/>
              </a:rPr>
              <a:t>, D. Lowe</a:t>
            </a:r>
          </a:p>
        </p:txBody>
      </p:sp>
      <p:pic>
        <p:nvPicPr>
          <p:cNvPr id="67589" name="Picture 4" descr="descrip"/>
          <p:cNvPicPr>
            <a:picLocks noChangeAspect="1" noChangeArrowheads="1"/>
          </p:cNvPicPr>
          <p:nvPr>
            <p:custDataLst>
              <p:tags r:id="rId4"/>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2322910" y="2324099"/>
            <a:ext cx="4935140" cy="234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11"/>
          <p:cNvSpPr>
            <a:spLocks noChangeArrowheads="1"/>
          </p:cNvSpPr>
          <p:nvPr>
            <p:custDataLst>
              <p:tags r:id="rId5"/>
            </p:custDataLst>
          </p:nvPr>
        </p:nvSpPr>
        <p:spPr bwMode="auto">
          <a:xfrm>
            <a:off x="5314950" y="2324099"/>
            <a:ext cx="1943100" cy="234910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grpSp>
        <p:nvGrpSpPr>
          <p:cNvPr id="67591" name="Group 26"/>
          <p:cNvGrpSpPr>
            <a:grpSpLocks/>
          </p:cNvGrpSpPr>
          <p:nvPr>
            <p:custDataLst>
              <p:tags r:id="rId6"/>
            </p:custDataLst>
          </p:nvPr>
        </p:nvGrpSpPr>
        <p:grpSpPr bwMode="auto">
          <a:xfrm>
            <a:off x="5429250" y="2438399"/>
            <a:ext cx="1771650" cy="997982"/>
            <a:chOff x="5715000" y="4343400"/>
            <a:chExt cx="2362200" cy="1330338"/>
          </a:xfrm>
        </p:grpSpPr>
        <p:cxnSp>
          <p:nvCxnSpPr>
            <p:cNvPr id="67603" name="Straight Arrow Connector 13"/>
            <p:cNvCxnSpPr>
              <a:cxnSpLocks noChangeShapeType="1"/>
            </p:cNvCxnSpPr>
            <p:nvPr>
              <p:custDataLst>
                <p:tags r:id="rId18"/>
              </p:custDataLst>
            </p:nvPr>
          </p:nvCxnSpPr>
          <p:spPr bwMode="auto">
            <a:xfrm>
              <a:off x="5791200" y="5256212"/>
              <a:ext cx="2133600"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67604" name="Rectangle 20"/>
            <p:cNvSpPr>
              <a:spLocks noChangeArrowheads="1"/>
            </p:cNvSpPr>
            <p:nvPr>
              <p:custDataLst>
                <p:tags r:id="rId19"/>
              </p:custDataLst>
            </p:nvPr>
          </p:nvSpPr>
          <p:spPr bwMode="auto">
            <a:xfrm>
              <a:off x="5791200" y="4343400"/>
              <a:ext cx="228600" cy="91281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05" name="Rectangle 15"/>
            <p:cNvSpPr>
              <a:spLocks noChangeArrowheads="1"/>
            </p:cNvSpPr>
            <p:nvPr>
              <p:custDataLst>
                <p:tags r:id="rId20"/>
              </p:custDataLst>
            </p:nvPr>
          </p:nvSpPr>
          <p:spPr bwMode="auto">
            <a:xfrm>
              <a:off x="6019800" y="4800600"/>
              <a:ext cx="228600" cy="45561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06" name="Rectangle 16"/>
            <p:cNvSpPr>
              <a:spLocks noChangeArrowheads="1"/>
            </p:cNvSpPr>
            <p:nvPr>
              <p:custDataLst>
                <p:tags r:id="rId21"/>
              </p:custDataLst>
            </p:nvPr>
          </p:nvSpPr>
          <p:spPr bwMode="auto">
            <a:xfrm>
              <a:off x="6248400" y="4953000"/>
              <a:ext cx="228600" cy="30321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07" name="Rectangle 17"/>
            <p:cNvSpPr>
              <a:spLocks noChangeArrowheads="1"/>
            </p:cNvSpPr>
            <p:nvPr>
              <p:custDataLst>
                <p:tags r:id="rId22"/>
              </p:custDataLst>
            </p:nvPr>
          </p:nvSpPr>
          <p:spPr bwMode="auto">
            <a:xfrm>
              <a:off x="6477000" y="5177134"/>
              <a:ext cx="228600" cy="7907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08" name="Rectangle 18"/>
            <p:cNvSpPr>
              <a:spLocks noChangeArrowheads="1"/>
            </p:cNvSpPr>
            <p:nvPr>
              <p:custDataLst>
                <p:tags r:id="rId23"/>
              </p:custDataLst>
            </p:nvPr>
          </p:nvSpPr>
          <p:spPr bwMode="auto">
            <a:xfrm>
              <a:off x="6705600" y="4953000"/>
              <a:ext cx="228600" cy="30321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09" name="Rectangle 19"/>
            <p:cNvSpPr>
              <a:spLocks noChangeArrowheads="1"/>
            </p:cNvSpPr>
            <p:nvPr>
              <p:custDataLst>
                <p:tags r:id="rId24"/>
              </p:custDataLst>
            </p:nvPr>
          </p:nvSpPr>
          <p:spPr bwMode="auto">
            <a:xfrm>
              <a:off x="6934200" y="5177134"/>
              <a:ext cx="228600" cy="79078"/>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10" name="Rectangle 20"/>
            <p:cNvSpPr>
              <a:spLocks noChangeArrowheads="1"/>
            </p:cNvSpPr>
            <p:nvPr>
              <p:custDataLst>
                <p:tags r:id="rId25"/>
              </p:custDataLst>
            </p:nvPr>
          </p:nvSpPr>
          <p:spPr bwMode="auto">
            <a:xfrm>
              <a:off x="7162800" y="4953000"/>
              <a:ext cx="228600" cy="30321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11" name="Rectangle 21"/>
            <p:cNvSpPr>
              <a:spLocks noChangeArrowheads="1"/>
            </p:cNvSpPr>
            <p:nvPr>
              <p:custDataLst>
                <p:tags r:id="rId26"/>
              </p:custDataLst>
            </p:nvPr>
          </p:nvSpPr>
          <p:spPr bwMode="auto">
            <a:xfrm>
              <a:off x="7391400" y="4953000"/>
              <a:ext cx="228600" cy="30480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7612" name="TextBox 23"/>
            <p:cNvSpPr txBox="1">
              <a:spLocks noChangeArrowheads="1"/>
            </p:cNvSpPr>
            <p:nvPr>
              <p:custDataLst>
                <p:tags r:id="rId27"/>
              </p:custDataLst>
            </p:nvPr>
          </p:nvSpPr>
          <p:spPr bwMode="auto">
            <a:xfrm>
              <a:off x="5715000" y="5181408"/>
              <a:ext cx="457200" cy="49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ＭＳ Ｐゴシック" charset="-128"/>
                </a:defRPr>
              </a:lvl1pPr>
              <a:lvl2pPr marL="37931725" indent="-37474525">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defTabSz="685800" eaLnBrk="0" fontAlgn="base" hangingPunct="0">
                <a:spcBef>
                  <a:spcPct val="0"/>
                </a:spcBef>
                <a:spcAft>
                  <a:spcPct val="0"/>
                </a:spcAft>
                <a:buClrTx/>
                <a:defRPr/>
              </a:pPr>
              <a:r>
                <a:rPr lang="en-US" sz="1800" kern="1200">
                  <a:solidFill>
                    <a:srgbClr val="000000"/>
                  </a:solidFill>
                  <a:latin typeface="Arial" charset="0"/>
                  <a:cs typeface="+mn-cs"/>
                </a:rPr>
                <a:t>0</a:t>
              </a:r>
            </a:p>
          </p:txBody>
        </p:sp>
        <p:sp>
          <p:nvSpPr>
            <p:cNvPr id="67613" name="TextBox 24"/>
            <p:cNvSpPr txBox="1">
              <a:spLocks noChangeArrowheads="1"/>
            </p:cNvSpPr>
            <p:nvPr>
              <p:custDataLst>
                <p:tags r:id="rId28"/>
              </p:custDataLst>
            </p:nvPr>
          </p:nvSpPr>
          <p:spPr bwMode="auto">
            <a:xfrm>
              <a:off x="7239000" y="5176647"/>
              <a:ext cx="838200" cy="49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ＭＳ Ｐゴシック" charset="-128"/>
                </a:defRPr>
              </a:lvl1pPr>
              <a:lvl2pPr marL="37931725" indent="-37474525">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defTabSz="685800" eaLnBrk="0" fontAlgn="base" hangingPunct="0">
                <a:spcBef>
                  <a:spcPct val="0"/>
                </a:spcBef>
                <a:spcAft>
                  <a:spcPct val="0"/>
                </a:spcAft>
                <a:buClrTx/>
                <a:defRPr/>
              </a:pPr>
              <a:r>
                <a:rPr lang="en-US" sz="1800" kern="1200">
                  <a:solidFill>
                    <a:srgbClr val="000000"/>
                  </a:solidFill>
                  <a:latin typeface="Arial" charset="0"/>
                  <a:cs typeface="+mn-cs"/>
                  <a:sym typeface="Symbol" pitchFamily="18" charset="2"/>
                </a:rPr>
                <a:t>2</a:t>
              </a:r>
              <a:r>
                <a:rPr lang="el-GR" sz="1800" kern="1200">
                  <a:solidFill>
                    <a:srgbClr val="000000"/>
                  </a:solidFill>
                  <a:latin typeface="Arial" charset="0"/>
                  <a:cs typeface="+mn-cs"/>
                  <a:sym typeface="Symbol" pitchFamily="18" charset="2"/>
                </a:rPr>
                <a:t></a:t>
              </a:r>
              <a:endParaRPr lang="en-US" sz="1800" kern="1200">
                <a:solidFill>
                  <a:srgbClr val="000000"/>
                </a:solidFill>
                <a:latin typeface="Arial" charset="0"/>
                <a:cs typeface="+mn-cs"/>
              </a:endParaRPr>
            </a:p>
          </p:txBody>
        </p:sp>
      </p:grpSp>
      <p:sp>
        <p:nvSpPr>
          <p:cNvPr id="67592" name="Rectangle 8"/>
          <p:cNvSpPr>
            <a:spLocks noChangeArrowheads="1"/>
          </p:cNvSpPr>
          <p:nvPr>
            <p:custDataLst>
              <p:tags r:id="rId7"/>
            </p:custDataLst>
          </p:nvPr>
        </p:nvSpPr>
        <p:spPr bwMode="auto">
          <a:xfrm>
            <a:off x="5584031" y="3361134"/>
            <a:ext cx="14157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eaLnBrk="0" fontAlgn="base" hangingPunct="0">
              <a:spcBef>
                <a:spcPct val="0"/>
              </a:spcBef>
              <a:spcAft>
                <a:spcPct val="0"/>
              </a:spcAft>
              <a:buClrTx/>
              <a:defRPr/>
            </a:pPr>
            <a:r>
              <a:rPr lang="en-US" sz="1350" kern="1200">
                <a:ea typeface="ＭＳ Ｐゴシック" charset="-128"/>
                <a:cs typeface="+mn-cs"/>
              </a:rPr>
              <a:t>angle histogram</a:t>
            </a:r>
          </a:p>
        </p:txBody>
      </p:sp>
      <p:grpSp>
        <p:nvGrpSpPr>
          <p:cNvPr id="67593" name="Group 46"/>
          <p:cNvGrpSpPr>
            <a:grpSpLocks/>
          </p:cNvGrpSpPr>
          <p:nvPr>
            <p:custDataLst>
              <p:tags r:id="rId8"/>
            </p:custDataLst>
          </p:nvPr>
        </p:nvGrpSpPr>
        <p:grpSpPr bwMode="auto">
          <a:xfrm>
            <a:off x="5886450" y="3867149"/>
            <a:ext cx="914400" cy="571500"/>
            <a:chOff x="6324600" y="4953000"/>
            <a:chExt cx="1219200" cy="762000"/>
          </a:xfrm>
        </p:grpSpPr>
        <p:cxnSp>
          <p:nvCxnSpPr>
            <p:cNvPr id="67594" name="Straight Arrow Connector 31"/>
            <p:cNvCxnSpPr>
              <a:cxnSpLocks noChangeShapeType="1"/>
            </p:cNvCxnSpPr>
            <p:nvPr>
              <p:custDataLst>
                <p:tags r:id="rId9"/>
              </p:custDataLst>
            </p:nvPr>
          </p:nvCxnSpPr>
          <p:spPr bwMode="auto">
            <a:xfrm>
              <a:off x="6705600" y="5334000"/>
              <a:ext cx="838200"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5" name="Straight Arrow Connector 33"/>
            <p:cNvCxnSpPr>
              <a:cxnSpLocks noChangeShapeType="1"/>
            </p:cNvCxnSpPr>
            <p:nvPr>
              <p:custDataLst>
                <p:tags r:id="rId10"/>
              </p:custDataLst>
            </p:nvPr>
          </p:nvCxnSpPr>
          <p:spPr bwMode="auto">
            <a:xfrm rot="5400000" flipH="1" flipV="1">
              <a:off x="6705600" y="4953000"/>
              <a:ext cx="381000" cy="3810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6" name="Straight Arrow Connector 35"/>
            <p:cNvCxnSpPr>
              <a:cxnSpLocks noChangeShapeType="1"/>
            </p:cNvCxnSpPr>
            <p:nvPr>
              <p:custDataLst>
                <p:tags r:id="rId11"/>
              </p:custDataLst>
            </p:nvPr>
          </p:nvCxnSpPr>
          <p:spPr bwMode="auto">
            <a:xfrm rot="5400000" flipH="1" flipV="1">
              <a:off x="6514306" y="5144294"/>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7" name="Straight Arrow Connector 37"/>
            <p:cNvCxnSpPr>
              <a:cxnSpLocks noChangeShapeType="1"/>
            </p:cNvCxnSpPr>
            <p:nvPr>
              <p:custDataLst>
                <p:tags r:id="rId12"/>
              </p:custDataLst>
            </p:nvPr>
          </p:nvCxnSpPr>
          <p:spPr bwMode="auto">
            <a:xfrm rot="16200000" flipV="1">
              <a:off x="6550024" y="5181600"/>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8" name="Straight Arrow Connector 39"/>
            <p:cNvCxnSpPr>
              <a:cxnSpLocks noChangeShapeType="1"/>
            </p:cNvCxnSpPr>
            <p:nvPr>
              <p:custDataLst>
                <p:tags r:id="rId13"/>
              </p:custDataLst>
            </p:nvPr>
          </p:nvCxnSpPr>
          <p:spPr bwMode="auto">
            <a:xfrm rot="10800000">
              <a:off x="6324600" y="5336382"/>
              <a:ext cx="380206"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599" name="Straight Arrow Connector 42"/>
            <p:cNvCxnSpPr>
              <a:cxnSpLocks noChangeShapeType="1"/>
            </p:cNvCxnSpPr>
            <p:nvPr>
              <p:custDataLst>
                <p:tags r:id="rId14"/>
              </p:custDataLst>
            </p:nvPr>
          </p:nvCxnSpPr>
          <p:spPr bwMode="auto">
            <a:xfrm rot="5400000">
              <a:off x="6553200" y="5331618"/>
              <a:ext cx="154782" cy="154782"/>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600" name="Straight Arrow Connector 43"/>
            <p:cNvCxnSpPr>
              <a:cxnSpLocks noChangeShapeType="1"/>
            </p:cNvCxnSpPr>
            <p:nvPr>
              <p:custDataLst>
                <p:tags r:id="rId15"/>
              </p:custDataLst>
            </p:nvPr>
          </p:nvCxnSpPr>
          <p:spPr bwMode="auto">
            <a:xfrm rot="16200000" flipH="1">
              <a:off x="6515100" y="5522912"/>
              <a:ext cx="382588" cy="1588"/>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cxnSp>
          <p:nvCxnSpPr>
            <p:cNvPr id="67601" name="Straight Arrow Connector 44"/>
            <p:cNvCxnSpPr>
              <a:cxnSpLocks noChangeShapeType="1"/>
            </p:cNvCxnSpPr>
            <p:nvPr>
              <p:custDataLst>
                <p:tags r:id="rId16"/>
              </p:custDataLst>
            </p:nvPr>
          </p:nvCxnSpPr>
          <p:spPr bwMode="auto">
            <a:xfrm rot="16200000" flipH="1">
              <a:off x="6701632" y="5337969"/>
              <a:ext cx="312737" cy="304800"/>
            </a:xfrm>
            <a:prstGeom prst="straightConnector1">
              <a:avLst/>
            </a:prstGeom>
            <a:noFill/>
            <a:ln w="28575">
              <a:solidFill>
                <a:srgbClr val="002060"/>
              </a:solidFill>
              <a:round/>
              <a:headEnd/>
              <a:tailEnd type="arrow" w="med" len="med"/>
            </a:ln>
            <a:extLst>
              <a:ext uri="{909E8E84-426E-40DD-AFC4-6F175D3DCCD1}">
                <a14:hiddenFill xmlns:a14="http://schemas.microsoft.com/office/drawing/2010/main">
                  <a:noFill/>
                </a14:hiddenFill>
              </a:ext>
            </a:extLst>
          </p:spPr>
        </p:cxnSp>
        <p:sp>
          <p:nvSpPr>
            <p:cNvPr id="67602" name="Oval 27"/>
            <p:cNvSpPr>
              <a:spLocks noChangeArrowheads="1"/>
            </p:cNvSpPr>
            <p:nvPr>
              <p:custDataLst>
                <p:tags r:id="rId17"/>
              </p:custDataLst>
            </p:nvPr>
          </p:nvSpPr>
          <p:spPr bwMode="auto">
            <a:xfrm>
              <a:off x="6657976" y="5286376"/>
              <a:ext cx="76200" cy="76200"/>
            </a:xfrm>
            <a:prstGeom prst="ellipse">
              <a:avLst/>
            </a:prstGeom>
            <a:solidFill>
              <a:schemeClr val="tx1"/>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grpSp>
      <p:sp>
        <p:nvSpPr>
          <p:cNvPr id="3" name="Slide Number Placeholder 5">
            <a:extLst>
              <a:ext uri="{FF2B5EF4-FFF2-40B4-BE49-F238E27FC236}">
                <a16:creationId xmlns:a16="http://schemas.microsoft.com/office/drawing/2014/main" id="{3386C091-8265-064F-0B89-83580D0F61A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67</a:t>
            </a:fld>
            <a:endParaRPr lang="en-US" dirty="0"/>
          </a:p>
        </p:txBody>
      </p:sp>
    </p:spTree>
    <p:extLst>
      <p:ext uri="{BB962C8B-B14F-4D97-AF65-F5344CB8AC3E}">
        <p14:creationId xmlns:p14="http://schemas.microsoft.com/office/powerpoint/2010/main" val="375936918"/>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txBox="1">
            <a:spLocks noChangeArrowheads="1"/>
          </p:cNvSpPr>
          <p:nvPr>
            <p:custDataLst>
              <p:tags r:id="rId1"/>
            </p:custDataLst>
          </p:nvPr>
        </p:nvSpPr>
        <p:spPr bwMode="auto">
          <a:xfrm>
            <a:off x="457200" y="974556"/>
            <a:ext cx="82296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257175" indent="-257175" defTabSz="685800" eaLnBrk="0" fontAlgn="base" hangingPunct="0">
              <a:spcBef>
                <a:spcPct val="20000"/>
              </a:spcBef>
              <a:spcAft>
                <a:spcPct val="0"/>
              </a:spcAft>
              <a:buClrTx/>
              <a:defRPr/>
            </a:pPr>
            <a:r>
              <a:rPr lang="en-US" sz="1800" b="0" kern="1200" dirty="0">
                <a:solidFill>
                  <a:srgbClr val="000000"/>
                </a:solidFill>
                <a:latin typeface="Arial" charset="0"/>
                <a:cs typeface="+mn-cs"/>
              </a:rPr>
              <a:t>Full version</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Divide the 16x16 window into a 4x4 grid of cells (2x2 case shown below)</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Quantize the gradient orientations i.e. snap each gradient to one of 8 angles</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Each gradient contributes not just 1, but magnitude(gradient) to the histogram, i.e. stronger gradients contribute more </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16 cells * 8 orientations = 128 dimensional descriptor for each detected feature</a:t>
            </a:r>
          </a:p>
          <a:p>
            <a:pPr marL="557213" lvl="1" indent="-214313" defTabSz="685800" eaLnBrk="0" fontAlgn="base" hangingPunct="0">
              <a:spcBef>
                <a:spcPct val="20000"/>
              </a:spcBef>
              <a:spcAft>
                <a:spcPct val="0"/>
              </a:spcAft>
              <a:buClrTx/>
              <a:defRPr/>
            </a:pPr>
            <a:endParaRPr lang="en-US" sz="1350" b="0" kern="1200" dirty="0">
              <a:solidFill>
                <a:srgbClr val="000000"/>
              </a:solidFill>
              <a:latin typeface="Arial" charset="0"/>
              <a:cs typeface="+mn-cs"/>
            </a:endParaRPr>
          </a:p>
          <a:p>
            <a:pPr marL="557213" lvl="1" indent="-214313" defTabSz="685800" eaLnBrk="0" fontAlgn="base" hangingPunct="0">
              <a:spcBef>
                <a:spcPct val="20000"/>
              </a:spcBef>
              <a:spcAft>
                <a:spcPct val="0"/>
              </a:spcAft>
              <a:buClrTx/>
              <a:buFontTx/>
              <a:buChar char="•"/>
              <a:defRPr/>
            </a:pPr>
            <a:endParaRPr lang="en-US" sz="1350" b="0" kern="1200" dirty="0">
              <a:solidFill>
                <a:srgbClr val="000000"/>
              </a:solidFill>
              <a:latin typeface="Arial" charset="0"/>
              <a:cs typeface="+mn-cs"/>
            </a:endParaRPr>
          </a:p>
        </p:txBody>
      </p:sp>
      <p:sp>
        <p:nvSpPr>
          <p:cNvPr id="68610"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endParaRPr lang="en-US" b="1" dirty="0"/>
          </a:p>
        </p:txBody>
      </p:sp>
      <p:pic>
        <p:nvPicPr>
          <p:cNvPr id="68611" name="Picture 4" descr="descrip"/>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171700" y="2408318"/>
            <a:ext cx="4935141" cy="234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
          <p:cNvSpPr>
            <a:spLocks noChangeArrowheads="1"/>
          </p:cNvSpPr>
          <p:nvPr>
            <p:custDataLst>
              <p:tags r:id="rId4"/>
            </p:custDataLst>
          </p:nvPr>
        </p:nvSpPr>
        <p:spPr bwMode="auto">
          <a:xfrm>
            <a:off x="1143000" y="4955892"/>
            <a:ext cx="1513556" cy="2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eaLnBrk="0" fontAlgn="base" hangingPunct="0">
              <a:spcBef>
                <a:spcPct val="0"/>
              </a:spcBef>
              <a:spcAft>
                <a:spcPct val="0"/>
              </a:spcAft>
              <a:buClrTx/>
              <a:defRPr/>
            </a:pPr>
            <a:r>
              <a:rPr lang="en-US" sz="788" kern="1200" dirty="0">
                <a:latin typeface="Calibri" panose="020F0502020204030204" pitchFamily="34" charset="0"/>
                <a:ea typeface="ＭＳ Ｐゴシック" charset="-128"/>
                <a:cs typeface="+mn-cs"/>
              </a:rPr>
              <a:t>Adapted from L. </a:t>
            </a:r>
            <a:r>
              <a:rPr lang="en-US" sz="788" kern="1200" dirty="0" err="1">
                <a:latin typeface="Calibri" panose="020F0502020204030204" pitchFamily="34" charset="0"/>
                <a:ea typeface="ＭＳ Ｐゴシック" charset="-128"/>
                <a:cs typeface="+mn-cs"/>
              </a:rPr>
              <a:t>Zitnick</a:t>
            </a:r>
            <a:r>
              <a:rPr lang="en-US" sz="788" kern="1200" dirty="0">
                <a:latin typeface="Calibri" panose="020F0502020204030204" pitchFamily="34" charset="0"/>
                <a:ea typeface="ＭＳ Ｐゴシック" charset="-128"/>
                <a:cs typeface="+mn-cs"/>
              </a:rPr>
              <a:t>, D. Lowe</a:t>
            </a:r>
          </a:p>
        </p:txBody>
      </p:sp>
      <p:sp>
        <p:nvSpPr>
          <p:cNvPr id="3" name="Slide Number Placeholder 5">
            <a:extLst>
              <a:ext uri="{FF2B5EF4-FFF2-40B4-BE49-F238E27FC236}">
                <a16:creationId xmlns:a16="http://schemas.microsoft.com/office/drawing/2014/main" id="{20CC19E8-8C91-4132-5526-01FE788601F3}"/>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68</a:t>
            </a:fld>
            <a:endParaRPr lang="en-US" dirty="0"/>
          </a:p>
        </p:txBody>
      </p:sp>
    </p:spTree>
    <p:extLst>
      <p:ext uri="{BB962C8B-B14F-4D97-AF65-F5344CB8AC3E}">
        <p14:creationId xmlns:p14="http://schemas.microsoft.com/office/powerpoint/2010/main" val="69059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9562-0E6B-4B04-AE99-18001AEE4D84}"/>
              </a:ext>
            </a:extLst>
          </p:cNvPr>
          <p:cNvSpPr>
            <a:spLocks noGrp="1"/>
          </p:cNvSpPr>
          <p:nvPr>
            <p:ph type="title"/>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graphicFrame>
        <p:nvGraphicFramePr>
          <p:cNvPr id="4" name="Table 3">
            <a:extLst>
              <a:ext uri="{FF2B5EF4-FFF2-40B4-BE49-F238E27FC236}">
                <a16:creationId xmlns:a16="http://schemas.microsoft.com/office/drawing/2014/main" id="{0DD00D8E-C7D3-4FCC-8F40-551A1573C4F9}"/>
              </a:ext>
            </a:extLst>
          </p:cNvPr>
          <p:cNvGraphicFramePr>
            <a:graphicFrameLocks noGrp="1"/>
          </p:cNvGraphicFramePr>
          <p:nvPr/>
        </p:nvGraphicFramePr>
        <p:xfrm>
          <a:off x="1898374" y="1047750"/>
          <a:ext cx="2057400" cy="2057400"/>
        </p:xfrm>
        <a:graphic>
          <a:graphicData uri="http://schemas.openxmlformats.org/drawingml/2006/table">
            <a:tbl>
              <a:tblPr firstRow="1" bandRow="1">
                <a:tableStyleId>{F5AB1C69-6EDB-4FF4-983F-18BD219EF322}</a:tableStyleId>
              </a:tblPr>
              <a:tblGrid>
                <a:gridCol w="685800">
                  <a:extLst>
                    <a:ext uri="{9D8B030D-6E8A-4147-A177-3AD203B41FA5}">
                      <a16:colId xmlns:a16="http://schemas.microsoft.com/office/drawing/2014/main" val="3899254540"/>
                    </a:ext>
                  </a:extLst>
                </a:gridCol>
                <a:gridCol w="685800">
                  <a:extLst>
                    <a:ext uri="{9D8B030D-6E8A-4147-A177-3AD203B41FA5}">
                      <a16:colId xmlns:a16="http://schemas.microsoft.com/office/drawing/2014/main" val="1739776547"/>
                    </a:ext>
                  </a:extLst>
                </a:gridCol>
                <a:gridCol w="685800">
                  <a:extLst>
                    <a:ext uri="{9D8B030D-6E8A-4147-A177-3AD203B41FA5}">
                      <a16:colId xmlns:a16="http://schemas.microsoft.com/office/drawing/2014/main" val="3834793742"/>
                    </a:ext>
                  </a:extLst>
                </a:gridCol>
              </a:tblGrid>
              <a:tr h="685800">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111005"/>
                  </a:ext>
                </a:extLst>
              </a:tr>
              <a:tr h="685800">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010624"/>
                  </a:ext>
                </a:extLst>
              </a:tr>
              <a:tr h="685800">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08732"/>
                  </a:ext>
                </a:extLst>
              </a:tr>
            </a:tbl>
          </a:graphicData>
        </a:graphic>
      </p:graphicFrame>
      <p:cxnSp>
        <p:nvCxnSpPr>
          <p:cNvPr id="6" name="Straight Arrow Connector 5">
            <a:extLst>
              <a:ext uri="{FF2B5EF4-FFF2-40B4-BE49-F238E27FC236}">
                <a16:creationId xmlns:a16="http://schemas.microsoft.com/office/drawing/2014/main" id="{ED6C5777-BAA7-423A-93E0-E4CCF5091F3F}"/>
              </a:ext>
            </a:extLst>
          </p:cNvPr>
          <p:cNvCxnSpPr/>
          <p:nvPr/>
        </p:nvCxnSpPr>
        <p:spPr bwMode="auto">
          <a:xfrm flipV="1">
            <a:off x="2206488" y="1172818"/>
            <a:ext cx="99391" cy="3975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D888F5B8-C822-4C56-846F-D3B242BE2F06}"/>
              </a:ext>
            </a:extLst>
          </p:cNvPr>
          <p:cNvCxnSpPr/>
          <p:nvPr/>
        </p:nvCxnSpPr>
        <p:spPr bwMode="auto">
          <a:xfrm>
            <a:off x="2820228" y="1381540"/>
            <a:ext cx="2136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204A5EEE-323F-4BE3-8CFC-99C04E261953}"/>
              </a:ext>
            </a:extLst>
          </p:cNvPr>
          <p:cNvCxnSpPr>
            <a:cxnSpLocks/>
          </p:cNvCxnSpPr>
          <p:nvPr/>
        </p:nvCxnSpPr>
        <p:spPr bwMode="auto">
          <a:xfrm flipV="1">
            <a:off x="3597965" y="1172819"/>
            <a:ext cx="0" cy="3975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0F4FF95-21F9-44D5-9B9F-57803BD34344}"/>
              </a:ext>
            </a:extLst>
          </p:cNvPr>
          <p:cNvCxnSpPr/>
          <p:nvPr/>
        </p:nvCxnSpPr>
        <p:spPr bwMode="auto">
          <a:xfrm>
            <a:off x="2176669" y="1892576"/>
            <a:ext cx="129209" cy="3677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0D1276C-2344-4707-9184-BC4E4BD808EE}"/>
              </a:ext>
            </a:extLst>
          </p:cNvPr>
          <p:cNvCxnSpPr/>
          <p:nvPr/>
        </p:nvCxnSpPr>
        <p:spPr bwMode="auto">
          <a:xfrm>
            <a:off x="2683566" y="2076450"/>
            <a:ext cx="42738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6F7979C8-4755-429A-A764-17CE09011B15}"/>
              </a:ext>
            </a:extLst>
          </p:cNvPr>
          <p:cNvCxnSpPr>
            <a:cxnSpLocks/>
          </p:cNvCxnSpPr>
          <p:nvPr/>
        </p:nvCxnSpPr>
        <p:spPr bwMode="auto">
          <a:xfrm>
            <a:off x="3597965" y="2076450"/>
            <a:ext cx="0" cy="1490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28E2E1A-6F75-43A2-8C50-9FC4EB6D9C1B}"/>
              </a:ext>
            </a:extLst>
          </p:cNvPr>
          <p:cNvCxnSpPr/>
          <p:nvPr/>
        </p:nvCxnSpPr>
        <p:spPr bwMode="auto">
          <a:xfrm flipH="1">
            <a:off x="2117034" y="2743200"/>
            <a:ext cx="218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D9F4262-BE4D-4B28-A236-31B6DD409B09}"/>
              </a:ext>
            </a:extLst>
          </p:cNvPr>
          <p:cNvCxnSpPr/>
          <p:nvPr/>
        </p:nvCxnSpPr>
        <p:spPr bwMode="auto">
          <a:xfrm>
            <a:off x="2927074" y="2571750"/>
            <a:ext cx="0" cy="4000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B5FA9711-563A-40D0-BA3C-EF05AAFC183F}"/>
              </a:ext>
            </a:extLst>
          </p:cNvPr>
          <p:cNvCxnSpPr/>
          <p:nvPr/>
        </p:nvCxnSpPr>
        <p:spPr bwMode="auto">
          <a:xfrm flipH="1">
            <a:off x="3508513" y="2743200"/>
            <a:ext cx="18884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id="{6A32D24D-A257-420C-BC74-57BA989DDA8B}"/>
              </a:ext>
            </a:extLst>
          </p:cNvPr>
          <p:cNvCxnSpPr/>
          <p:nvPr/>
        </p:nvCxnSpPr>
        <p:spPr bwMode="auto">
          <a:xfrm>
            <a:off x="4671391" y="3105150"/>
            <a:ext cx="26636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id="{AEB5E318-0178-4419-9A6E-6C0A0677D6F7}"/>
              </a:ext>
            </a:extLst>
          </p:cNvPr>
          <p:cNvCxnSpPr/>
          <p:nvPr/>
        </p:nvCxnSpPr>
        <p:spPr bwMode="auto">
          <a:xfrm flipV="1">
            <a:off x="5009322" y="3309731"/>
            <a:ext cx="0" cy="2882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325C2DCE-69EA-4510-8C19-6C7C474B3AD6}"/>
              </a:ext>
            </a:extLst>
          </p:cNvPr>
          <p:cNvCxnSpPr/>
          <p:nvPr/>
        </p:nvCxnSpPr>
        <p:spPr bwMode="auto">
          <a:xfrm flipV="1">
            <a:off x="5577135" y="3309731"/>
            <a:ext cx="0" cy="288235"/>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id="{F55AE01C-DBAF-4EDE-BF5A-39B501F8C43A}"/>
              </a:ext>
            </a:extLst>
          </p:cNvPr>
          <p:cNvCxnSpPr/>
          <p:nvPr/>
        </p:nvCxnSpPr>
        <p:spPr bwMode="auto">
          <a:xfrm>
            <a:off x="6032091" y="3417939"/>
            <a:ext cx="28803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C2430F48-21B3-4FA9-9F9C-DB70177432D6}"/>
              </a:ext>
            </a:extLst>
          </p:cNvPr>
          <p:cNvCxnSpPr/>
          <p:nvPr/>
        </p:nvCxnSpPr>
        <p:spPr bwMode="auto">
          <a:xfrm flipH="1">
            <a:off x="6640464" y="3417939"/>
            <a:ext cx="28803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id="{2E8D80AE-1BD9-4DFE-B68E-C75B32BA72B7}"/>
              </a:ext>
            </a:extLst>
          </p:cNvPr>
          <p:cNvSpPr txBox="1"/>
          <p:nvPr/>
        </p:nvSpPr>
        <p:spPr>
          <a:xfrm>
            <a:off x="2452904" y="4421822"/>
            <a:ext cx="934871" cy="300082"/>
          </a:xfrm>
          <a:prstGeom prst="rect">
            <a:avLst/>
          </a:prstGeom>
          <a:noFill/>
        </p:spPr>
        <p:txBody>
          <a:bodyPr wrap="none" rtlCol="0">
            <a:spAutoFit/>
          </a:bodyPr>
          <a:lstStyle/>
          <a:p>
            <a:pPr defTabSz="685800">
              <a:buClrTx/>
              <a:defRPr/>
            </a:pPr>
            <a:r>
              <a:rPr lang="en-US" sz="1350" kern="1200" dirty="0">
                <a:ea typeface="+mn-ea"/>
                <a:cs typeface="+mn-cs"/>
              </a:rPr>
              <a:t>Gradients</a:t>
            </a:r>
          </a:p>
        </p:txBody>
      </p:sp>
      <p:sp>
        <p:nvSpPr>
          <p:cNvPr id="37" name="TextBox 36">
            <a:extLst>
              <a:ext uri="{FF2B5EF4-FFF2-40B4-BE49-F238E27FC236}">
                <a16:creationId xmlns:a16="http://schemas.microsoft.com/office/drawing/2014/main" id="{14261D5B-923C-4737-A780-5AD228FC8F0D}"/>
              </a:ext>
            </a:extLst>
          </p:cNvPr>
          <p:cNvSpPr txBox="1"/>
          <p:nvPr/>
        </p:nvSpPr>
        <p:spPr>
          <a:xfrm>
            <a:off x="5121487" y="4421822"/>
            <a:ext cx="1925527" cy="300082"/>
          </a:xfrm>
          <a:prstGeom prst="rect">
            <a:avLst/>
          </a:prstGeom>
          <a:noFill/>
        </p:spPr>
        <p:txBody>
          <a:bodyPr wrap="none" rtlCol="0">
            <a:spAutoFit/>
          </a:bodyPr>
          <a:lstStyle/>
          <a:p>
            <a:pPr defTabSz="685800">
              <a:buClrTx/>
              <a:defRPr/>
            </a:pPr>
            <a:r>
              <a:rPr lang="en-US" sz="1350" kern="1200" dirty="0">
                <a:ea typeface="+mn-ea"/>
                <a:cs typeface="+mn-cs"/>
              </a:rPr>
              <a:t>Histogram of gradients</a:t>
            </a:r>
          </a:p>
        </p:txBody>
      </p:sp>
      <p:sp>
        <p:nvSpPr>
          <p:cNvPr id="38" name="TextBox 37">
            <a:extLst>
              <a:ext uri="{FF2B5EF4-FFF2-40B4-BE49-F238E27FC236}">
                <a16:creationId xmlns:a16="http://schemas.microsoft.com/office/drawing/2014/main" id="{94D6ECC7-ED34-4CBA-A97C-F9119C1AF27B}"/>
              </a:ext>
            </a:extLst>
          </p:cNvPr>
          <p:cNvSpPr txBox="1"/>
          <p:nvPr/>
        </p:nvSpPr>
        <p:spPr>
          <a:xfrm>
            <a:off x="4905350" y="3864889"/>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39" name="TextBox 38">
            <a:extLst>
              <a:ext uri="{FF2B5EF4-FFF2-40B4-BE49-F238E27FC236}">
                <a16:creationId xmlns:a16="http://schemas.microsoft.com/office/drawing/2014/main" id="{CED5F5C6-B0AD-442F-A35B-C66EA4353D21}"/>
              </a:ext>
            </a:extLst>
          </p:cNvPr>
          <p:cNvSpPr txBox="1"/>
          <p:nvPr/>
        </p:nvSpPr>
        <p:spPr>
          <a:xfrm>
            <a:off x="5459795" y="3864889"/>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40" name="TextBox 39">
            <a:extLst>
              <a:ext uri="{FF2B5EF4-FFF2-40B4-BE49-F238E27FC236}">
                <a16:creationId xmlns:a16="http://schemas.microsoft.com/office/drawing/2014/main" id="{88C354B5-1615-466F-8F69-D1968E7DA2FA}"/>
              </a:ext>
            </a:extLst>
          </p:cNvPr>
          <p:cNvSpPr txBox="1"/>
          <p:nvPr/>
        </p:nvSpPr>
        <p:spPr>
          <a:xfrm>
            <a:off x="6061166" y="3864889"/>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41" name="TextBox 40">
            <a:extLst>
              <a:ext uri="{FF2B5EF4-FFF2-40B4-BE49-F238E27FC236}">
                <a16:creationId xmlns:a16="http://schemas.microsoft.com/office/drawing/2014/main" id="{001FE41F-B72A-4305-86B9-9C484F4551D8}"/>
              </a:ext>
            </a:extLst>
          </p:cNvPr>
          <p:cNvSpPr txBox="1"/>
          <p:nvPr/>
        </p:nvSpPr>
        <p:spPr>
          <a:xfrm>
            <a:off x="6693820" y="3864889"/>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42" name="TextBox 41">
            <a:extLst>
              <a:ext uri="{FF2B5EF4-FFF2-40B4-BE49-F238E27FC236}">
                <a16:creationId xmlns:a16="http://schemas.microsoft.com/office/drawing/2014/main" id="{6511BE3C-E445-4C2C-9774-9F08FF4374EB}"/>
              </a:ext>
            </a:extLst>
          </p:cNvPr>
          <p:cNvSpPr txBox="1"/>
          <p:nvPr/>
        </p:nvSpPr>
        <p:spPr>
          <a:xfrm>
            <a:off x="4523724" y="1055739"/>
            <a:ext cx="2839239" cy="300082"/>
          </a:xfrm>
          <a:prstGeom prst="rect">
            <a:avLst/>
          </a:prstGeom>
          <a:noFill/>
        </p:spPr>
        <p:txBody>
          <a:bodyPr wrap="none" rtlCol="0">
            <a:spAutoFit/>
          </a:bodyPr>
          <a:lstStyle/>
          <a:p>
            <a:pPr defTabSz="685800">
              <a:buClrTx/>
              <a:defRPr/>
            </a:pPr>
            <a:r>
              <a:rPr lang="en-US" sz="1350" kern="1200" dirty="0">
                <a:ea typeface="+mn-ea"/>
                <a:cs typeface="+mn-cs"/>
              </a:rPr>
              <a:t>Uniform weight (ignore magnitude)</a:t>
            </a:r>
          </a:p>
        </p:txBody>
      </p:sp>
      <p:sp>
        <p:nvSpPr>
          <p:cNvPr id="43" name="TextBox 42">
            <a:extLst>
              <a:ext uri="{FF2B5EF4-FFF2-40B4-BE49-F238E27FC236}">
                <a16:creationId xmlns:a16="http://schemas.microsoft.com/office/drawing/2014/main" id="{BFFEC6BE-FD9C-4137-B4E9-282C1027A46A}"/>
              </a:ext>
            </a:extLst>
          </p:cNvPr>
          <p:cNvSpPr txBox="1"/>
          <p:nvPr/>
        </p:nvSpPr>
        <p:spPr>
          <a:xfrm rot="16200000">
            <a:off x="4110336" y="2421708"/>
            <a:ext cx="646331" cy="300082"/>
          </a:xfrm>
          <a:prstGeom prst="rect">
            <a:avLst/>
          </a:prstGeom>
          <a:noFill/>
        </p:spPr>
        <p:txBody>
          <a:bodyPr wrap="none" rtlCol="0">
            <a:spAutoFit/>
          </a:bodyPr>
          <a:lstStyle/>
          <a:p>
            <a:pPr defTabSz="685800">
              <a:buClrTx/>
              <a:defRPr/>
            </a:pPr>
            <a:r>
              <a:rPr lang="en-US" sz="1350" kern="1200" dirty="0">
                <a:ea typeface="+mn-ea"/>
                <a:cs typeface="+mn-cs"/>
              </a:rPr>
              <a:t>Count</a:t>
            </a:r>
          </a:p>
        </p:txBody>
      </p:sp>
      <p:sp>
        <p:nvSpPr>
          <p:cNvPr id="44" name="TextBox 43">
            <a:extLst>
              <a:ext uri="{FF2B5EF4-FFF2-40B4-BE49-F238E27FC236}">
                <a16:creationId xmlns:a16="http://schemas.microsoft.com/office/drawing/2014/main" id="{6C9B7FE0-311B-4B88-8196-412A1A1DE9A2}"/>
              </a:ext>
            </a:extLst>
          </p:cNvPr>
          <p:cNvSpPr txBox="1"/>
          <p:nvPr/>
        </p:nvSpPr>
        <p:spPr>
          <a:xfrm>
            <a:off x="4867134" y="2444311"/>
            <a:ext cx="280846" cy="300082"/>
          </a:xfrm>
          <a:prstGeom prst="rect">
            <a:avLst/>
          </a:prstGeom>
          <a:noFill/>
        </p:spPr>
        <p:txBody>
          <a:bodyPr wrap="none" rtlCol="0">
            <a:spAutoFit/>
          </a:bodyPr>
          <a:lstStyle/>
          <a:p>
            <a:pPr defTabSz="685800">
              <a:buClrTx/>
              <a:defRPr/>
            </a:pPr>
            <a:r>
              <a:rPr lang="en-US" sz="1350" kern="1200" dirty="0">
                <a:ea typeface="+mn-ea"/>
                <a:cs typeface="+mn-cs"/>
              </a:rPr>
              <a:t>2</a:t>
            </a:r>
          </a:p>
        </p:txBody>
      </p:sp>
      <p:sp>
        <p:nvSpPr>
          <p:cNvPr id="45" name="TextBox 44">
            <a:extLst>
              <a:ext uri="{FF2B5EF4-FFF2-40B4-BE49-F238E27FC236}">
                <a16:creationId xmlns:a16="http://schemas.microsoft.com/office/drawing/2014/main" id="{6E64DF1D-F542-44DD-B66D-C892111E11E2}"/>
              </a:ext>
            </a:extLst>
          </p:cNvPr>
          <p:cNvSpPr txBox="1"/>
          <p:nvPr/>
        </p:nvSpPr>
        <p:spPr>
          <a:xfrm>
            <a:off x="4151965" y="3864336"/>
            <a:ext cx="757002" cy="300082"/>
          </a:xfrm>
          <a:prstGeom prst="rect">
            <a:avLst/>
          </a:prstGeom>
          <a:noFill/>
        </p:spPr>
        <p:txBody>
          <a:bodyPr wrap="none" rtlCol="0">
            <a:spAutoFit/>
          </a:bodyPr>
          <a:lstStyle/>
          <a:p>
            <a:pPr defTabSz="685800">
              <a:buClrTx/>
              <a:defRPr/>
            </a:pPr>
            <a:r>
              <a:rPr lang="en-US" sz="1350" kern="1200" dirty="0">
                <a:ea typeface="+mn-ea"/>
                <a:cs typeface="+mn-cs"/>
              </a:rPr>
              <a:t>Type = </a:t>
            </a:r>
          </a:p>
        </p:txBody>
      </p:sp>
      <p:sp>
        <p:nvSpPr>
          <p:cNvPr id="46" name="TextBox 45">
            <a:extLst>
              <a:ext uri="{FF2B5EF4-FFF2-40B4-BE49-F238E27FC236}">
                <a16:creationId xmlns:a16="http://schemas.microsoft.com/office/drawing/2014/main" id="{B6DA46FE-08A2-4EDE-B221-F28ED8FFF067}"/>
              </a:ext>
            </a:extLst>
          </p:cNvPr>
          <p:cNvSpPr txBox="1"/>
          <p:nvPr/>
        </p:nvSpPr>
        <p:spPr>
          <a:xfrm>
            <a:off x="2346408" y="1061374"/>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47" name="TextBox 46">
            <a:extLst>
              <a:ext uri="{FF2B5EF4-FFF2-40B4-BE49-F238E27FC236}">
                <a16:creationId xmlns:a16="http://schemas.microsoft.com/office/drawing/2014/main" id="{4720B0A5-E2F0-4BA7-B510-79BDD271A4F0}"/>
              </a:ext>
            </a:extLst>
          </p:cNvPr>
          <p:cNvSpPr txBox="1"/>
          <p:nvPr/>
        </p:nvSpPr>
        <p:spPr>
          <a:xfrm>
            <a:off x="3709861" y="1061374"/>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48" name="TextBox 47">
            <a:extLst>
              <a:ext uri="{FF2B5EF4-FFF2-40B4-BE49-F238E27FC236}">
                <a16:creationId xmlns:a16="http://schemas.microsoft.com/office/drawing/2014/main" id="{18C898FA-7B5F-4FE8-956A-004EAD7A178D}"/>
              </a:ext>
            </a:extLst>
          </p:cNvPr>
          <p:cNvSpPr txBox="1"/>
          <p:nvPr/>
        </p:nvSpPr>
        <p:spPr>
          <a:xfrm>
            <a:off x="2346408" y="1749400"/>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49" name="TextBox 48">
            <a:extLst>
              <a:ext uri="{FF2B5EF4-FFF2-40B4-BE49-F238E27FC236}">
                <a16:creationId xmlns:a16="http://schemas.microsoft.com/office/drawing/2014/main" id="{9570ADA3-DF7B-4E21-AAF4-84BB7C8769A3}"/>
              </a:ext>
            </a:extLst>
          </p:cNvPr>
          <p:cNvSpPr txBox="1"/>
          <p:nvPr/>
        </p:nvSpPr>
        <p:spPr>
          <a:xfrm>
            <a:off x="3709861" y="1749400"/>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50" name="TextBox 49">
            <a:extLst>
              <a:ext uri="{FF2B5EF4-FFF2-40B4-BE49-F238E27FC236}">
                <a16:creationId xmlns:a16="http://schemas.microsoft.com/office/drawing/2014/main" id="{210B838A-0716-40C3-8C0F-4D273826D367}"/>
              </a:ext>
            </a:extLst>
          </p:cNvPr>
          <p:cNvSpPr txBox="1"/>
          <p:nvPr/>
        </p:nvSpPr>
        <p:spPr>
          <a:xfrm>
            <a:off x="3014966" y="2404765"/>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51" name="TextBox 50">
            <a:extLst>
              <a:ext uri="{FF2B5EF4-FFF2-40B4-BE49-F238E27FC236}">
                <a16:creationId xmlns:a16="http://schemas.microsoft.com/office/drawing/2014/main" id="{1EAB3543-6ADE-41F4-B010-4BA629B13967}"/>
              </a:ext>
            </a:extLst>
          </p:cNvPr>
          <p:cNvSpPr txBox="1"/>
          <p:nvPr/>
        </p:nvSpPr>
        <p:spPr>
          <a:xfrm>
            <a:off x="5459795" y="2444311"/>
            <a:ext cx="280846" cy="300082"/>
          </a:xfrm>
          <a:prstGeom prst="rect">
            <a:avLst/>
          </a:prstGeom>
          <a:noFill/>
        </p:spPr>
        <p:txBody>
          <a:bodyPr wrap="none" rtlCol="0">
            <a:spAutoFit/>
          </a:bodyPr>
          <a:lstStyle/>
          <a:p>
            <a:pPr defTabSz="685800">
              <a:buClrTx/>
              <a:defRPr/>
            </a:pPr>
            <a:r>
              <a:rPr lang="en-US" sz="1350" kern="1200" dirty="0">
                <a:ea typeface="+mn-ea"/>
                <a:cs typeface="+mn-cs"/>
              </a:rPr>
              <a:t>3</a:t>
            </a:r>
          </a:p>
        </p:txBody>
      </p:sp>
      <p:sp>
        <p:nvSpPr>
          <p:cNvPr id="52" name="TextBox 51">
            <a:extLst>
              <a:ext uri="{FF2B5EF4-FFF2-40B4-BE49-F238E27FC236}">
                <a16:creationId xmlns:a16="http://schemas.microsoft.com/office/drawing/2014/main" id="{E94A7F7F-B403-4861-B625-D1885117213F}"/>
              </a:ext>
            </a:extLst>
          </p:cNvPr>
          <p:cNvSpPr txBox="1"/>
          <p:nvPr/>
        </p:nvSpPr>
        <p:spPr>
          <a:xfrm>
            <a:off x="3014966" y="1061374"/>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53" name="TextBox 52">
            <a:extLst>
              <a:ext uri="{FF2B5EF4-FFF2-40B4-BE49-F238E27FC236}">
                <a16:creationId xmlns:a16="http://schemas.microsoft.com/office/drawing/2014/main" id="{08158F3E-BF3F-450E-A8AE-25D17C8094DF}"/>
              </a:ext>
            </a:extLst>
          </p:cNvPr>
          <p:cNvSpPr txBox="1"/>
          <p:nvPr/>
        </p:nvSpPr>
        <p:spPr>
          <a:xfrm>
            <a:off x="3014966" y="1749400"/>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55" name="TextBox 54">
            <a:extLst>
              <a:ext uri="{FF2B5EF4-FFF2-40B4-BE49-F238E27FC236}">
                <a16:creationId xmlns:a16="http://schemas.microsoft.com/office/drawing/2014/main" id="{03D8021F-26E8-44D1-82B4-13901C767F2D}"/>
              </a:ext>
            </a:extLst>
          </p:cNvPr>
          <p:cNvSpPr txBox="1"/>
          <p:nvPr/>
        </p:nvSpPr>
        <p:spPr>
          <a:xfrm>
            <a:off x="6065070" y="2444311"/>
            <a:ext cx="280846" cy="300082"/>
          </a:xfrm>
          <a:prstGeom prst="rect">
            <a:avLst/>
          </a:prstGeom>
          <a:noFill/>
        </p:spPr>
        <p:txBody>
          <a:bodyPr wrap="none" rtlCol="0">
            <a:spAutoFit/>
          </a:bodyPr>
          <a:lstStyle/>
          <a:p>
            <a:pPr defTabSz="685800">
              <a:buClrTx/>
              <a:defRPr/>
            </a:pPr>
            <a:r>
              <a:rPr lang="en-US" sz="1350" kern="1200" dirty="0">
                <a:ea typeface="+mn-ea"/>
                <a:cs typeface="+mn-cs"/>
              </a:rPr>
              <a:t>2</a:t>
            </a:r>
          </a:p>
        </p:txBody>
      </p:sp>
      <p:sp>
        <p:nvSpPr>
          <p:cNvPr id="56" name="TextBox 55">
            <a:extLst>
              <a:ext uri="{FF2B5EF4-FFF2-40B4-BE49-F238E27FC236}">
                <a16:creationId xmlns:a16="http://schemas.microsoft.com/office/drawing/2014/main" id="{96A67ACE-C925-4507-93A0-D874518A2FE9}"/>
              </a:ext>
            </a:extLst>
          </p:cNvPr>
          <p:cNvSpPr txBox="1"/>
          <p:nvPr/>
        </p:nvSpPr>
        <p:spPr>
          <a:xfrm>
            <a:off x="2346408" y="2404765"/>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57" name="TextBox 56">
            <a:extLst>
              <a:ext uri="{FF2B5EF4-FFF2-40B4-BE49-F238E27FC236}">
                <a16:creationId xmlns:a16="http://schemas.microsoft.com/office/drawing/2014/main" id="{DEDA6D6C-2AE3-423A-8CAE-8EB2127D5255}"/>
              </a:ext>
            </a:extLst>
          </p:cNvPr>
          <p:cNvSpPr txBox="1"/>
          <p:nvPr/>
        </p:nvSpPr>
        <p:spPr>
          <a:xfrm>
            <a:off x="3709861" y="2404765"/>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58" name="TextBox 57">
            <a:extLst>
              <a:ext uri="{FF2B5EF4-FFF2-40B4-BE49-F238E27FC236}">
                <a16:creationId xmlns:a16="http://schemas.microsoft.com/office/drawing/2014/main" id="{DE8494B0-BEB7-4F16-B1A8-BDFD59701B92}"/>
              </a:ext>
            </a:extLst>
          </p:cNvPr>
          <p:cNvSpPr txBox="1"/>
          <p:nvPr/>
        </p:nvSpPr>
        <p:spPr>
          <a:xfrm>
            <a:off x="6667142" y="2444311"/>
            <a:ext cx="280846" cy="300082"/>
          </a:xfrm>
          <a:prstGeom prst="rect">
            <a:avLst/>
          </a:prstGeom>
          <a:noFill/>
        </p:spPr>
        <p:txBody>
          <a:bodyPr wrap="none" rtlCol="0">
            <a:spAutoFit/>
          </a:bodyPr>
          <a:lstStyle/>
          <a:p>
            <a:pPr defTabSz="685800">
              <a:buClrTx/>
              <a:defRPr/>
            </a:pPr>
            <a:r>
              <a:rPr lang="en-US" sz="1350" kern="1200" dirty="0">
                <a:ea typeface="+mn-ea"/>
                <a:cs typeface="+mn-cs"/>
              </a:rPr>
              <a:t>2</a:t>
            </a:r>
          </a:p>
        </p:txBody>
      </p:sp>
      <p:sp>
        <p:nvSpPr>
          <p:cNvPr id="5" name="Slide Number Placeholder 5">
            <a:extLst>
              <a:ext uri="{FF2B5EF4-FFF2-40B4-BE49-F238E27FC236}">
                <a16:creationId xmlns:a16="http://schemas.microsoft.com/office/drawing/2014/main" id="{ECF37881-1B8A-74A3-68A1-3B71CD40E59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69</a:t>
            </a:fld>
            <a:endParaRPr lang="en-US" dirty="0"/>
          </a:p>
        </p:txBody>
      </p:sp>
      <p:sp>
        <p:nvSpPr>
          <p:cNvPr id="3" name="TextBox 2">
            <a:extLst>
              <a:ext uri="{FF2B5EF4-FFF2-40B4-BE49-F238E27FC236}">
                <a16:creationId xmlns:a16="http://schemas.microsoft.com/office/drawing/2014/main" id="{5F365429-BCD8-780E-38DC-A96AFA2ABC24}"/>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937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5" grpId="0"/>
      <p:bldP spid="56" grpId="0"/>
      <p:bldP spid="57"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959517"/>
            <a:ext cx="6273624" cy="3991249"/>
          </a:xfrm>
        </p:spPr>
        <p:txBody>
          <a:bodyPr>
            <a:noAutofit/>
          </a:bodyPr>
          <a:lstStyle/>
          <a:p>
            <a:pPr algn="just">
              <a:lnSpc>
                <a:spcPct val="90000"/>
              </a:lnSpc>
            </a:pPr>
            <a:r>
              <a:rPr lang="en-US" sz="2100" dirty="0">
                <a:solidFill>
                  <a:schemeClr val="bg2"/>
                </a:solidFill>
                <a:latin typeface="+mj-lt"/>
              </a:rPr>
              <a:t>Locality</a:t>
            </a:r>
          </a:p>
          <a:p>
            <a:pPr lvl="1" algn="just">
              <a:lnSpc>
                <a:spcPct val="90000"/>
              </a:lnSpc>
            </a:pPr>
            <a:r>
              <a:rPr lang="en-US" sz="1800" dirty="0">
                <a:latin typeface="+mj-lt"/>
              </a:rPr>
              <a:t>A feature occupies a relatively small area of the image; robust to clutter and occlusion</a:t>
            </a:r>
          </a:p>
          <a:p>
            <a:pPr algn="just">
              <a:lnSpc>
                <a:spcPct val="90000"/>
              </a:lnSpc>
            </a:pPr>
            <a:r>
              <a:rPr lang="en-US" sz="2100" dirty="0">
                <a:solidFill>
                  <a:schemeClr val="bg2"/>
                </a:solidFill>
                <a:latin typeface="+mj-lt"/>
              </a:rPr>
              <a:t>Repeatability and flexibility</a:t>
            </a:r>
          </a:p>
          <a:p>
            <a:pPr lvl="1" algn="just">
              <a:lnSpc>
                <a:spcPct val="90000"/>
              </a:lnSpc>
            </a:pPr>
            <a:r>
              <a:rPr lang="en-US" sz="1800" dirty="0">
                <a:solidFill>
                  <a:prstClr val="black"/>
                </a:solidFill>
              </a:rPr>
              <a:t>Robustness to expected variations: t</a:t>
            </a:r>
            <a:r>
              <a:rPr lang="en-US" sz="1800" dirty="0">
                <a:latin typeface="+mj-lt"/>
              </a:rPr>
              <a:t>he </a:t>
            </a:r>
            <a:r>
              <a:rPr lang="en-US" sz="1800" dirty="0">
                <a:solidFill>
                  <a:srgbClr val="00B050"/>
                </a:solidFill>
                <a:latin typeface="+mj-lt"/>
              </a:rPr>
              <a:t>same feature can be found in several images despite geometric/photometric transformations</a:t>
            </a:r>
            <a:r>
              <a:rPr lang="en-US" sz="1800" dirty="0">
                <a:latin typeface="+mj-lt"/>
              </a:rPr>
              <a:t> </a:t>
            </a:r>
          </a:p>
          <a:p>
            <a:pPr lvl="1" algn="just">
              <a:spcBef>
                <a:spcPct val="0"/>
              </a:spcBef>
              <a:defRPr/>
            </a:pPr>
            <a:r>
              <a:rPr lang="en-US" sz="1800" dirty="0">
                <a:solidFill>
                  <a:prstClr val="black"/>
                </a:solidFill>
                <a:latin typeface="+mj-lt"/>
              </a:rPr>
              <a:t>Maximize correct matches (panda to panda)</a:t>
            </a:r>
            <a:endParaRPr lang="en-US" sz="1800" dirty="0">
              <a:latin typeface="+mj-lt"/>
            </a:endParaRPr>
          </a:p>
          <a:p>
            <a:pPr algn="just">
              <a:lnSpc>
                <a:spcPct val="90000"/>
              </a:lnSpc>
            </a:pPr>
            <a:r>
              <a:rPr lang="en-US" sz="2100" dirty="0">
                <a:solidFill>
                  <a:schemeClr val="bg2"/>
                </a:solidFill>
                <a:latin typeface="+mj-lt"/>
              </a:rPr>
              <a:t>Distinctiveness </a:t>
            </a:r>
          </a:p>
          <a:p>
            <a:pPr lvl="1" algn="just">
              <a:lnSpc>
                <a:spcPct val="90000"/>
              </a:lnSpc>
            </a:pPr>
            <a:r>
              <a:rPr lang="en-US" sz="1800" dirty="0">
                <a:latin typeface="+mj-lt"/>
              </a:rPr>
              <a:t>Each feature has a </a:t>
            </a:r>
            <a:r>
              <a:rPr lang="en-US" sz="1800" dirty="0">
                <a:solidFill>
                  <a:srgbClr val="00B050"/>
                </a:solidFill>
                <a:latin typeface="+mj-lt"/>
              </a:rPr>
              <a:t>distinctive description</a:t>
            </a:r>
          </a:p>
          <a:p>
            <a:pPr lvl="1" algn="just">
              <a:lnSpc>
                <a:spcPct val="90000"/>
              </a:lnSpc>
            </a:pPr>
            <a:r>
              <a:rPr lang="en-US" sz="1800" dirty="0">
                <a:solidFill>
                  <a:prstClr val="black"/>
                </a:solidFill>
                <a:latin typeface="+mj-lt"/>
              </a:rPr>
              <a:t>Minimize wrong matches (panda to giraffe)</a:t>
            </a:r>
          </a:p>
          <a:p>
            <a:pPr algn="just">
              <a:lnSpc>
                <a:spcPct val="90000"/>
              </a:lnSpc>
            </a:pPr>
            <a:r>
              <a:rPr lang="en-US" sz="2100" dirty="0">
                <a:solidFill>
                  <a:schemeClr val="bg2"/>
                </a:solidFill>
                <a:latin typeface="+mj-lt"/>
              </a:rPr>
              <a:t>Compactness and efficiency</a:t>
            </a:r>
          </a:p>
          <a:p>
            <a:pPr lvl="1" algn="just">
              <a:lnSpc>
                <a:spcPct val="90000"/>
              </a:lnSpc>
            </a:pPr>
            <a:r>
              <a:rPr lang="en-US" sz="1800" dirty="0">
                <a:latin typeface="+mj-lt"/>
              </a:rPr>
              <a:t>Many fewer features than image pixels</a:t>
            </a:r>
          </a:p>
          <a:p>
            <a:pPr algn="just"/>
            <a:endParaRPr lang="en-US" dirty="0">
              <a:latin typeface="+mj-lt"/>
            </a:endParaRPr>
          </a:p>
        </p:txBody>
      </p:sp>
      <p:sp>
        <p:nvSpPr>
          <p:cNvPr id="5" name="TextBox 4"/>
          <p:cNvSpPr txBox="1"/>
          <p:nvPr/>
        </p:nvSpPr>
        <p:spPr>
          <a:xfrm>
            <a:off x="1143000" y="4950767"/>
            <a:ext cx="2020105" cy="213585"/>
          </a:xfrm>
          <a:prstGeom prst="rect">
            <a:avLst/>
          </a:prstGeom>
          <a:noFill/>
        </p:spPr>
        <p:txBody>
          <a:bodyPr wrap="none" rtlCol="0">
            <a:spAutoFit/>
          </a:bodyPr>
          <a:lstStyle/>
          <a:p>
            <a:pPr defTabSz="685800">
              <a:buClrTx/>
              <a:defRPr/>
            </a:pPr>
            <a:r>
              <a:rPr lang="en-US" sz="788" dirty="0">
                <a:solidFill>
                  <a:prstClr val="black"/>
                </a:solidFill>
              </a:rPr>
              <a:t>Adapted from K. </a:t>
            </a:r>
            <a:r>
              <a:rPr lang="en-US" sz="788" dirty="0" err="1">
                <a:solidFill>
                  <a:prstClr val="black"/>
                </a:solidFill>
              </a:rPr>
              <a:t>Grauman</a:t>
            </a:r>
            <a:r>
              <a:rPr lang="en-US" sz="788" dirty="0">
                <a:solidFill>
                  <a:prstClr val="black"/>
                </a:solidFill>
              </a:rPr>
              <a:t> and D. </a:t>
            </a:r>
            <a:r>
              <a:rPr lang="en-US" sz="788" dirty="0" err="1">
                <a:solidFill>
                  <a:prstClr val="black"/>
                </a:solidFill>
              </a:rPr>
              <a:t>Hoiem</a:t>
            </a:r>
            <a:endParaRPr lang="en-US" sz="788" dirty="0">
              <a:solidFill>
                <a:prstClr val="black"/>
              </a:solidFill>
            </a:endParaRPr>
          </a:p>
        </p:txBody>
      </p:sp>
      <p:pic>
        <p:nvPicPr>
          <p:cNvPr id="16386" name="Picture 2" descr="Image result for panda behind 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6251" y="1188834"/>
            <a:ext cx="1068768" cy="80214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panda behind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252" y="2048125"/>
            <a:ext cx="1064621" cy="159815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giraffe 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6252" y="3703431"/>
            <a:ext cx="1067504" cy="9172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00993" y="1461922"/>
            <a:ext cx="149087" cy="14908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p:cNvSpPr/>
          <p:nvPr/>
        </p:nvSpPr>
        <p:spPr>
          <a:xfrm>
            <a:off x="7565042" y="1254961"/>
            <a:ext cx="471902" cy="4719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p:cNvSpPr/>
          <p:nvPr/>
        </p:nvSpPr>
        <p:spPr>
          <a:xfrm>
            <a:off x="7802185" y="2510500"/>
            <a:ext cx="149087" cy="14908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p:cNvSpPr/>
          <p:nvPr/>
        </p:nvSpPr>
        <p:spPr>
          <a:xfrm>
            <a:off x="7927613" y="4087493"/>
            <a:ext cx="149087" cy="14908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7">
            <a:extLst>
              <a:ext uri="{FF2B5EF4-FFF2-40B4-BE49-F238E27FC236}">
                <a16:creationId xmlns:a16="http://schemas.microsoft.com/office/drawing/2014/main" id="{860669E6-E00C-DE02-0E48-377AAF12AD31}"/>
              </a:ext>
            </a:extLst>
          </p:cNvPr>
          <p:cNvSpPr>
            <a:spLocks noGrp="1"/>
          </p:cNvSpPr>
          <p:nvPr>
            <p:ph type="title"/>
          </p:nvPr>
        </p:nvSpPr>
        <p:spPr/>
        <p:txBody>
          <a:bodyPr/>
          <a:lstStyle/>
          <a:p>
            <a:r>
              <a:rPr lang="en-US" dirty="0"/>
              <a:t>Local features: desired properties</a:t>
            </a:r>
          </a:p>
        </p:txBody>
      </p:sp>
      <p:sp>
        <p:nvSpPr>
          <p:cNvPr id="12" name="Slide Number Placeholder 5">
            <a:extLst>
              <a:ext uri="{FF2B5EF4-FFF2-40B4-BE49-F238E27FC236}">
                <a16:creationId xmlns:a16="http://schemas.microsoft.com/office/drawing/2014/main" id="{73EA9B9A-C69B-5136-3BE2-42506FEB4CA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a:t>
            </a:fld>
            <a:endParaRPr lang="en-US" dirty="0"/>
          </a:p>
        </p:txBody>
      </p:sp>
    </p:spTree>
    <p:extLst>
      <p:ext uri="{BB962C8B-B14F-4D97-AF65-F5344CB8AC3E}">
        <p14:creationId xmlns:p14="http://schemas.microsoft.com/office/powerpoint/2010/main" val="36771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38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39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9" grpId="0" animBg="1"/>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9562-0E6B-4B04-AE99-18001AEE4D84}"/>
              </a:ext>
            </a:extLst>
          </p:cNvPr>
          <p:cNvSpPr>
            <a:spLocks noGrp="1"/>
          </p:cNvSpPr>
          <p:nvPr>
            <p:ph type="title"/>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p>
        </p:txBody>
      </p:sp>
      <p:graphicFrame>
        <p:nvGraphicFramePr>
          <p:cNvPr id="4" name="Table 3">
            <a:extLst>
              <a:ext uri="{FF2B5EF4-FFF2-40B4-BE49-F238E27FC236}">
                <a16:creationId xmlns:a16="http://schemas.microsoft.com/office/drawing/2014/main" id="{0DD00D8E-C7D3-4FCC-8F40-551A1573C4F9}"/>
              </a:ext>
            </a:extLst>
          </p:cNvPr>
          <p:cNvGraphicFramePr>
            <a:graphicFrameLocks noGrp="1"/>
          </p:cNvGraphicFramePr>
          <p:nvPr/>
        </p:nvGraphicFramePr>
        <p:xfrm>
          <a:off x="1898374" y="1047750"/>
          <a:ext cx="2057400" cy="2057400"/>
        </p:xfrm>
        <a:graphic>
          <a:graphicData uri="http://schemas.openxmlformats.org/drawingml/2006/table">
            <a:tbl>
              <a:tblPr firstRow="1" bandRow="1">
                <a:tableStyleId>{F5AB1C69-6EDB-4FF4-983F-18BD219EF322}</a:tableStyleId>
              </a:tblPr>
              <a:tblGrid>
                <a:gridCol w="685800">
                  <a:extLst>
                    <a:ext uri="{9D8B030D-6E8A-4147-A177-3AD203B41FA5}">
                      <a16:colId xmlns:a16="http://schemas.microsoft.com/office/drawing/2014/main" val="3899254540"/>
                    </a:ext>
                  </a:extLst>
                </a:gridCol>
                <a:gridCol w="685800">
                  <a:extLst>
                    <a:ext uri="{9D8B030D-6E8A-4147-A177-3AD203B41FA5}">
                      <a16:colId xmlns:a16="http://schemas.microsoft.com/office/drawing/2014/main" val="1739776547"/>
                    </a:ext>
                  </a:extLst>
                </a:gridCol>
                <a:gridCol w="685800">
                  <a:extLst>
                    <a:ext uri="{9D8B030D-6E8A-4147-A177-3AD203B41FA5}">
                      <a16:colId xmlns:a16="http://schemas.microsoft.com/office/drawing/2014/main" val="3834793742"/>
                    </a:ext>
                  </a:extLst>
                </a:gridCol>
              </a:tblGrid>
              <a:tr h="685800">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2111005"/>
                  </a:ext>
                </a:extLst>
              </a:tr>
              <a:tr h="685800">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010624"/>
                  </a:ext>
                </a:extLst>
              </a:tr>
              <a:tr h="685800">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08732"/>
                  </a:ext>
                </a:extLst>
              </a:tr>
            </a:tbl>
          </a:graphicData>
        </a:graphic>
      </p:graphicFrame>
      <p:cxnSp>
        <p:nvCxnSpPr>
          <p:cNvPr id="6" name="Straight Arrow Connector 5">
            <a:extLst>
              <a:ext uri="{FF2B5EF4-FFF2-40B4-BE49-F238E27FC236}">
                <a16:creationId xmlns:a16="http://schemas.microsoft.com/office/drawing/2014/main" id="{ED6C5777-BAA7-423A-93E0-E4CCF5091F3F}"/>
              </a:ext>
            </a:extLst>
          </p:cNvPr>
          <p:cNvCxnSpPr/>
          <p:nvPr/>
        </p:nvCxnSpPr>
        <p:spPr bwMode="auto">
          <a:xfrm flipV="1">
            <a:off x="2206488" y="1172818"/>
            <a:ext cx="99391" cy="3975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D888F5B8-C822-4C56-846F-D3B242BE2F06}"/>
              </a:ext>
            </a:extLst>
          </p:cNvPr>
          <p:cNvCxnSpPr/>
          <p:nvPr/>
        </p:nvCxnSpPr>
        <p:spPr bwMode="auto">
          <a:xfrm>
            <a:off x="2820228" y="1381540"/>
            <a:ext cx="2136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204A5EEE-323F-4BE3-8CFC-99C04E261953}"/>
              </a:ext>
            </a:extLst>
          </p:cNvPr>
          <p:cNvCxnSpPr>
            <a:cxnSpLocks/>
          </p:cNvCxnSpPr>
          <p:nvPr/>
        </p:nvCxnSpPr>
        <p:spPr bwMode="auto">
          <a:xfrm flipV="1">
            <a:off x="3597965" y="1172819"/>
            <a:ext cx="0" cy="3975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0F4FF95-21F9-44D5-9B9F-57803BD34344}"/>
              </a:ext>
            </a:extLst>
          </p:cNvPr>
          <p:cNvCxnSpPr/>
          <p:nvPr/>
        </p:nvCxnSpPr>
        <p:spPr bwMode="auto">
          <a:xfrm>
            <a:off x="2176669" y="1892576"/>
            <a:ext cx="129209" cy="3677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0D1276C-2344-4707-9184-BC4E4BD808EE}"/>
              </a:ext>
            </a:extLst>
          </p:cNvPr>
          <p:cNvCxnSpPr/>
          <p:nvPr/>
        </p:nvCxnSpPr>
        <p:spPr bwMode="auto">
          <a:xfrm>
            <a:off x="2683566" y="2076450"/>
            <a:ext cx="42738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6F7979C8-4755-429A-A764-17CE09011B15}"/>
              </a:ext>
            </a:extLst>
          </p:cNvPr>
          <p:cNvCxnSpPr>
            <a:cxnSpLocks/>
          </p:cNvCxnSpPr>
          <p:nvPr/>
        </p:nvCxnSpPr>
        <p:spPr bwMode="auto">
          <a:xfrm>
            <a:off x="3597965" y="2076450"/>
            <a:ext cx="0" cy="14908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28E2E1A-6F75-43A2-8C50-9FC4EB6D9C1B}"/>
              </a:ext>
            </a:extLst>
          </p:cNvPr>
          <p:cNvCxnSpPr/>
          <p:nvPr/>
        </p:nvCxnSpPr>
        <p:spPr bwMode="auto">
          <a:xfrm flipH="1">
            <a:off x="2117034" y="2743200"/>
            <a:ext cx="218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7D9F4262-BE4D-4B28-A236-31B6DD409B09}"/>
              </a:ext>
            </a:extLst>
          </p:cNvPr>
          <p:cNvCxnSpPr/>
          <p:nvPr/>
        </p:nvCxnSpPr>
        <p:spPr bwMode="auto">
          <a:xfrm>
            <a:off x="2927074" y="2571750"/>
            <a:ext cx="0" cy="4000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B5FA9711-563A-40D0-BA3C-EF05AAFC183F}"/>
              </a:ext>
            </a:extLst>
          </p:cNvPr>
          <p:cNvCxnSpPr/>
          <p:nvPr/>
        </p:nvCxnSpPr>
        <p:spPr bwMode="auto">
          <a:xfrm flipH="1">
            <a:off x="3508513" y="2743200"/>
            <a:ext cx="18884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id="{6A32D24D-A257-420C-BC74-57BA989DDA8B}"/>
              </a:ext>
            </a:extLst>
          </p:cNvPr>
          <p:cNvCxnSpPr/>
          <p:nvPr/>
        </p:nvCxnSpPr>
        <p:spPr bwMode="auto">
          <a:xfrm>
            <a:off x="4671391" y="3105150"/>
            <a:ext cx="26636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id="{AEB5E318-0178-4419-9A6E-6C0A0677D6F7}"/>
              </a:ext>
            </a:extLst>
          </p:cNvPr>
          <p:cNvCxnSpPr/>
          <p:nvPr/>
        </p:nvCxnSpPr>
        <p:spPr bwMode="auto">
          <a:xfrm flipV="1">
            <a:off x="5009322" y="3309731"/>
            <a:ext cx="0" cy="2882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325C2DCE-69EA-4510-8C19-6C7C474B3AD6}"/>
              </a:ext>
            </a:extLst>
          </p:cNvPr>
          <p:cNvCxnSpPr/>
          <p:nvPr/>
        </p:nvCxnSpPr>
        <p:spPr bwMode="auto">
          <a:xfrm flipV="1">
            <a:off x="5577135" y="3309731"/>
            <a:ext cx="0" cy="288235"/>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id="{F55AE01C-DBAF-4EDE-BF5A-39B501F8C43A}"/>
              </a:ext>
            </a:extLst>
          </p:cNvPr>
          <p:cNvCxnSpPr/>
          <p:nvPr/>
        </p:nvCxnSpPr>
        <p:spPr bwMode="auto">
          <a:xfrm>
            <a:off x="6032091" y="3417939"/>
            <a:ext cx="28803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C2430F48-21B3-4FA9-9F9C-DB70177432D6}"/>
              </a:ext>
            </a:extLst>
          </p:cNvPr>
          <p:cNvCxnSpPr/>
          <p:nvPr/>
        </p:nvCxnSpPr>
        <p:spPr bwMode="auto">
          <a:xfrm flipH="1">
            <a:off x="6640464" y="3417939"/>
            <a:ext cx="288036"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id="{2E8D80AE-1BD9-4DFE-B68E-C75B32BA72B7}"/>
              </a:ext>
            </a:extLst>
          </p:cNvPr>
          <p:cNvSpPr txBox="1"/>
          <p:nvPr/>
        </p:nvSpPr>
        <p:spPr>
          <a:xfrm>
            <a:off x="2452904" y="4421822"/>
            <a:ext cx="934871" cy="300082"/>
          </a:xfrm>
          <a:prstGeom prst="rect">
            <a:avLst/>
          </a:prstGeom>
          <a:noFill/>
        </p:spPr>
        <p:txBody>
          <a:bodyPr wrap="none" rtlCol="0">
            <a:spAutoFit/>
          </a:bodyPr>
          <a:lstStyle/>
          <a:p>
            <a:pPr defTabSz="685800">
              <a:buClrTx/>
              <a:defRPr/>
            </a:pPr>
            <a:r>
              <a:rPr lang="en-US" sz="1350" kern="1200" dirty="0">
                <a:ea typeface="+mn-ea"/>
                <a:cs typeface="+mn-cs"/>
              </a:rPr>
              <a:t>Gradients</a:t>
            </a:r>
          </a:p>
        </p:txBody>
      </p:sp>
      <p:sp>
        <p:nvSpPr>
          <p:cNvPr id="37" name="TextBox 36">
            <a:extLst>
              <a:ext uri="{FF2B5EF4-FFF2-40B4-BE49-F238E27FC236}">
                <a16:creationId xmlns:a16="http://schemas.microsoft.com/office/drawing/2014/main" id="{14261D5B-923C-4737-A780-5AD228FC8F0D}"/>
              </a:ext>
            </a:extLst>
          </p:cNvPr>
          <p:cNvSpPr txBox="1"/>
          <p:nvPr/>
        </p:nvSpPr>
        <p:spPr>
          <a:xfrm>
            <a:off x="5121487" y="4421822"/>
            <a:ext cx="1925527" cy="300082"/>
          </a:xfrm>
          <a:prstGeom prst="rect">
            <a:avLst/>
          </a:prstGeom>
          <a:noFill/>
        </p:spPr>
        <p:txBody>
          <a:bodyPr wrap="none" rtlCol="0">
            <a:spAutoFit/>
          </a:bodyPr>
          <a:lstStyle/>
          <a:p>
            <a:pPr defTabSz="685800">
              <a:buClrTx/>
              <a:defRPr/>
            </a:pPr>
            <a:r>
              <a:rPr lang="en-US" sz="1350" kern="1200" dirty="0">
                <a:ea typeface="+mn-ea"/>
                <a:cs typeface="+mn-cs"/>
              </a:rPr>
              <a:t>Histogram of gradients</a:t>
            </a:r>
          </a:p>
        </p:txBody>
      </p:sp>
      <p:sp>
        <p:nvSpPr>
          <p:cNvPr id="38" name="TextBox 37">
            <a:extLst>
              <a:ext uri="{FF2B5EF4-FFF2-40B4-BE49-F238E27FC236}">
                <a16:creationId xmlns:a16="http://schemas.microsoft.com/office/drawing/2014/main" id="{94D6ECC7-ED34-4CBA-A97C-F9119C1AF27B}"/>
              </a:ext>
            </a:extLst>
          </p:cNvPr>
          <p:cNvSpPr txBox="1"/>
          <p:nvPr/>
        </p:nvSpPr>
        <p:spPr>
          <a:xfrm>
            <a:off x="4905350" y="3864889"/>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39" name="TextBox 38">
            <a:extLst>
              <a:ext uri="{FF2B5EF4-FFF2-40B4-BE49-F238E27FC236}">
                <a16:creationId xmlns:a16="http://schemas.microsoft.com/office/drawing/2014/main" id="{CED5F5C6-B0AD-442F-A35B-C66EA4353D21}"/>
              </a:ext>
            </a:extLst>
          </p:cNvPr>
          <p:cNvSpPr txBox="1"/>
          <p:nvPr/>
        </p:nvSpPr>
        <p:spPr>
          <a:xfrm>
            <a:off x="5459795" y="3864889"/>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40" name="TextBox 39">
            <a:extLst>
              <a:ext uri="{FF2B5EF4-FFF2-40B4-BE49-F238E27FC236}">
                <a16:creationId xmlns:a16="http://schemas.microsoft.com/office/drawing/2014/main" id="{88C354B5-1615-466F-8F69-D1968E7DA2FA}"/>
              </a:ext>
            </a:extLst>
          </p:cNvPr>
          <p:cNvSpPr txBox="1"/>
          <p:nvPr/>
        </p:nvSpPr>
        <p:spPr>
          <a:xfrm>
            <a:off x="6061166" y="3864889"/>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41" name="TextBox 40">
            <a:extLst>
              <a:ext uri="{FF2B5EF4-FFF2-40B4-BE49-F238E27FC236}">
                <a16:creationId xmlns:a16="http://schemas.microsoft.com/office/drawing/2014/main" id="{001FE41F-B72A-4305-86B9-9C484F4551D8}"/>
              </a:ext>
            </a:extLst>
          </p:cNvPr>
          <p:cNvSpPr txBox="1"/>
          <p:nvPr/>
        </p:nvSpPr>
        <p:spPr>
          <a:xfrm>
            <a:off x="6693820" y="3864889"/>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42" name="TextBox 41">
            <a:extLst>
              <a:ext uri="{FF2B5EF4-FFF2-40B4-BE49-F238E27FC236}">
                <a16:creationId xmlns:a16="http://schemas.microsoft.com/office/drawing/2014/main" id="{6511BE3C-E445-4C2C-9774-9F08FF4374EB}"/>
              </a:ext>
            </a:extLst>
          </p:cNvPr>
          <p:cNvSpPr txBox="1"/>
          <p:nvPr/>
        </p:nvSpPr>
        <p:spPr>
          <a:xfrm>
            <a:off x="4523723" y="1055740"/>
            <a:ext cx="2989986" cy="507831"/>
          </a:xfrm>
          <a:prstGeom prst="rect">
            <a:avLst/>
          </a:prstGeom>
          <a:noFill/>
        </p:spPr>
        <p:txBody>
          <a:bodyPr wrap="none" rtlCol="0">
            <a:spAutoFit/>
          </a:bodyPr>
          <a:lstStyle/>
          <a:p>
            <a:pPr defTabSz="685800">
              <a:buClrTx/>
              <a:defRPr/>
            </a:pPr>
            <a:r>
              <a:rPr lang="en-US" sz="1350" b="1" kern="1200" dirty="0">
                <a:ea typeface="+mn-ea"/>
                <a:cs typeface="+mn-cs"/>
              </a:rPr>
              <a:t>Weight contribution by magnitude</a:t>
            </a:r>
          </a:p>
          <a:p>
            <a:pPr defTabSz="685800">
              <a:buClrTx/>
              <a:defRPr/>
            </a:pPr>
            <a:r>
              <a:rPr lang="en-US" sz="1350" b="1" kern="1200" dirty="0">
                <a:ea typeface="+mn-ea"/>
                <a:cs typeface="+mn-cs"/>
              </a:rPr>
              <a:t>(e.g. long = 1, short = 0.5)</a:t>
            </a:r>
          </a:p>
        </p:txBody>
      </p:sp>
      <p:sp>
        <p:nvSpPr>
          <p:cNvPr id="43" name="TextBox 42">
            <a:extLst>
              <a:ext uri="{FF2B5EF4-FFF2-40B4-BE49-F238E27FC236}">
                <a16:creationId xmlns:a16="http://schemas.microsoft.com/office/drawing/2014/main" id="{BFFEC6BE-FD9C-4137-B4E9-282C1027A46A}"/>
              </a:ext>
            </a:extLst>
          </p:cNvPr>
          <p:cNvSpPr txBox="1"/>
          <p:nvPr/>
        </p:nvSpPr>
        <p:spPr>
          <a:xfrm rot="16200000">
            <a:off x="4110336" y="2421708"/>
            <a:ext cx="646331" cy="300082"/>
          </a:xfrm>
          <a:prstGeom prst="rect">
            <a:avLst/>
          </a:prstGeom>
          <a:noFill/>
        </p:spPr>
        <p:txBody>
          <a:bodyPr wrap="none" rtlCol="0">
            <a:spAutoFit/>
          </a:bodyPr>
          <a:lstStyle/>
          <a:p>
            <a:pPr defTabSz="685800">
              <a:buClrTx/>
              <a:defRPr/>
            </a:pPr>
            <a:r>
              <a:rPr lang="en-US" sz="1350" kern="1200" dirty="0">
                <a:ea typeface="+mn-ea"/>
                <a:cs typeface="+mn-cs"/>
              </a:rPr>
              <a:t>Count</a:t>
            </a:r>
          </a:p>
        </p:txBody>
      </p:sp>
      <p:sp>
        <p:nvSpPr>
          <p:cNvPr id="44" name="TextBox 43">
            <a:extLst>
              <a:ext uri="{FF2B5EF4-FFF2-40B4-BE49-F238E27FC236}">
                <a16:creationId xmlns:a16="http://schemas.microsoft.com/office/drawing/2014/main" id="{6C9B7FE0-311B-4B88-8196-412A1A1DE9A2}"/>
              </a:ext>
            </a:extLst>
          </p:cNvPr>
          <p:cNvSpPr txBox="1"/>
          <p:nvPr/>
        </p:nvSpPr>
        <p:spPr>
          <a:xfrm>
            <a:off x="4867134" y="2444311"/>
            <a:ext cx="280846" cy="300082"/>
          </a:xfrm>
          <a:prstGeom prst="rect">
            <a:avLst/>
          </a:prstGeom>
          <a:noFill/>
        </p:spPr>
        <p:txBody>
          <a:bodyPr wrap="none" rtlCol="0">
            <a:spAutoFit/>
          </a:bodyPr>
          <a:lstStyle/>
          <a:p>
            <a:pPr defTabSz="685800">
              <a:buClrTx/>
              <a:defRPr/>
            </a:pPr>
            <a:r>
              <a:rPr lang="en-US" sz="1350" kern="1200" dirty="0">
                <a:ea typeface="+mn-ea"/>
                <a:cs typeface="+mn-cs"/>
              </a:rPr>
              <a:t>2</a:t>
            </a:r>
          </a:p>
        </p:txBody>
      </p:sp>
      <p:sp>
        <p:nvSpPr>
          <p:cNvPr id="45" name="TextBox 44">
            <a:extLst>
              <a:ext uri="{FF2B5EF4-FFF2-40B4-BE49-F238E27FC236}">
                <a16:creationId xmlns:a16="http://schemas.microsoft.com/office/drawing/2014/main" id="{6E64DF1D-F542-44DD-B66D-C892111E11E2}"/>
              </a:ext>
            </a:extLst>
          </p:cNvPr>
          <p:cNvSpPr txBox="1"/>
          <p:nvPr/>
        </p:nvSpPr>
        <p:spPr>
          <a:xfrm>
            <a:off x="4151965" y="3864336"/>
            <a:ext cx="757002" cy="300082"/>
          </a:xfrm>
          <a:prstGeom prst="rect">
            <a:avLst/>
          </a:prstGeom>
          <a:noFill/>
        </p:spPr>
        <p:txBody>
          <a:bodyPr wrap="none" rtlCol="0">
            <a:spAutoFit/>
          </a:bodyPr>
          <a:lstStyle/>
          <a:p>
            <a:pPr defTabSz="685800">
              <a:buClrTx/>
              <a:defRPr/>
            </a:pPr>
            <a:r>
              <a:rPr lang="en-US" sz="1350" kern="1200" dirty="0">
                <a:ea typeface="+mn-ea"/>
                <a:cs typeface="+mn-cs"/>
              </a:rPr>
              <a:t>Type = </a:t>
            </a:r>
          </a:p>
        </p:txBody>
      </p:sp>
      <p:sp>
        <p:nvSpPr>
          <p:cNvPr id="46" name="TextBox 45">
            <a:extLst>
              <a:ext uri="{FF2B5EF4-FFF2-40B4-BE49-F238E27FC236}">
                <a16:creationId xmlns:a16="http://schemas.microsoft.com/office/drawing/2014/main" id="{B6DA46FE-08A2-4EDE-B221-F28ED8FFF067}"/>
              </a:ext>
            </a:extLst>
          </p:cNvPr>
          <p:cNvSpPr txBox="1"/>
          <p:nvPr/>
        </p:nvSpPr>
        <p:spPr>
          <a:xfrm>
            <a:off x="2346408" y="1061374"/>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47" name="TextBox 46">
            <a:extLst>
              <a:ext uri="{FF2B5EF4-FFF2-40B4-BE49-F238E27FC236}">
                <a16:creationId xmlns:a16="http://schemas.microsoft.com/office/drawing/2014/main" id="{4720B0A5-E2F0-4BA7-B510-79BDD271A4F0}"/>
              </a:ext>
            </a:extLst>
          </p:cNvPr>
          <p:cNvSpPr txBox="1"/>
          <p:nvPr/>
        </p:nvSpPr>
        <p:spPr>
          <a:xfrm>
            <a:off x="3709861" y="1061374"/>
            <a:ext cx="280846" cy="300082"/>
          </a:xfrm>
          <a:prstGeom prst="rect">
            <a:avLst/>
          </a:prstGeom>
          <a:noFill/>
        </p:spPr>
        <p:txBody>
          <a:bodyPr wrap="none" rtlCol="0">
            <a:spAutoFit/>
          </a:bodyPr>
          <a:lstStyle/>
          <a:p>
            <a:pPr defTabSz="685800">
              <a:buClrTx/>
              <a:defRPr/>
            </a:pPr>
            <a:r>
              <a:rPr lang="en-US" sz="1350" kern="1200" dirty="0">
                <a:solidFill>
                  <a:srgbClr val="FF0000"/>
                </a:solidFill>
                <a:ea typeface="+mn-ea"/>
                <a:cs typeface="+mn-cs"/>
              </a:rPr>
              <a:t>1</a:t>
            </a:r>
          </a:p>
        </p:txBody>
      </p:sp>
      <p:sp>
        <p:nvSpPr>
          <p:cNvPr id="48" name="TextBox 47">
            <a:extLst>
              <a:ext uri="{FF2B5EF4-FFF2-40B4-BE49-F238E27FC236}">
                <a16:creationId xmlns:a16="http://schemas.microsoft.com/office/drawing/2014/main" id="{18C898FA-7B5F-4FE8-956A-004EAD7A178D}"/>
              </a:ext>
            </a:extLst>
          </p:cNvPr>
          <p:cNvSpPr txBox="1"/>
          <p:nvPr/>
        </p:nvSpPr>
        <p:spPr>
          <a:xfrm>
            <a:off x="2346408" y="1749400"/>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49" name="TextBox 48">
            <a:extLst>
              <a:ext uri="{FF2B5EF4-FFF2-40B4-BE49-F238E27FC236}">
                <a16:creationId xmlns:a16="http://schemas.microsoft.com/office/drawing/2014/main" id="{9570ADA3-DF7B-4E21-AAF4-84BB7C8769A3}"/>
              </a:ext>
            </a:extLst>
          </p:cNvPr>
          <p:cNvSpPr txBox="1"/>
          <p:nvPr/>
        </p:nvSpPr>
        <p:spPr>
          <a:xfrm>
            <a:off x="3709861" y="1749400"/>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50" name="TextBox 49">
            <a:extLst>
              <a:ext uri="{FF2B5EF4-FFF2-40B4-BE49-F238E27FC236}">
                <a16:creationId xmlns:a16="http://schemas.microsoft.com/office/drawing/2014/main" id="{210B838A-0716-40C3-8C0F-4D273826D367}"/>
              </a:ext>
            </a:extLst>
          </p:cNvPr>
          <p:cNvSpPr txBox="1"/>
          <p:nvPr/>
        </p:nvSpPr>
        <p:spPr>
          <a:xfrm>
            <a:off x="3014966" y="2404765"/>
            <a:ext cx="280846" cy="300082"/>
          </a:xfrm>
          <a:prstGeom prst="rect">
            <a:avLst/>
          </a:prstGeom>
          <a:noFill/>
        </p:spPr>
        <p:txBody>
          <a:bodyPr wrap="none" rtlCol="0">
            <a:spAutoFit/>
          </a:bodyPr>
          <a:lstStyle/>
          <a:p>
            <a:pPr defTabSz="685800">
              <a:buClrTx/>
              <a:defRPr/>
            </a:pPr>
            <a:r>
              <a:rPr lang="en-US" sz="1350" kern="1200" dirty="0">
                <a:solidFill>
                  <a:srgbClr val="0070C0"/>
                </a:solidFill>
                <a:ea typeface="+mn-ea"/>
                <a:cs typeface="+mn-cs"/>
              </a:rPr>
              <a:t>2</a:t>
            </a:r>
          </a:p>
        </p:txBody>
      </p:sp>
      <p:sp>
        <p:nvSpPr>
          <p:cNvPr id="51" name="TextBox 50">
            <a:extLst>
              <a:ext uri="{FF2B5EF4-FFF2-40B4-BE49-F238E27FC236}">
                <a16:creationId xmlns:a16="http://schemas.microsoft.com/office/drawing/2014/main" id="{1EAB3543-6ADE-41F4-B010-4BA629B13967}"/>
              </a:ext>
            </a:extLst>
          </p:cNvPr>
          <p:cNvSpPr txBox="1"/>
          <p:nvPr/>
        </p:nvSpPr>
        <p:spPr>
          <a:xfrm>
            <a:off x="5459795" y="2444311"/>
            <a:ext cx="425116" cy="300082"/>
          </a:xfrm>
          <a:prstGeom prst="rect">
            <a:avLst/>
          </a:prstGeom>
          <a:noFill/>
        </p:spPr>
        <p:txBody>
          <a:bodyPr wrap="none" rtlCol="0">
            <a:spAutoFit/>
          </a:bodyPr>
          <a:lstStyle/>
          <a:p>
            <a:pPr defTabSz="685800">
              <a:buClrTx/>
              <a:defRPr/>
            </a:pPr>
            <a:r>
              <a:rPr lang="en-US" sz="1350" kern="1200" dirty="0">
                <a:ea typeface="+mn-ea"/>
                <a:cs typeface="+mn-cs"/>
              </a:rPr>
              <a:t>2.5</a:t>
            </a:r>
          </a:p>
        </p:txBody>
      </p:sp>
      <p:sp>
        <p:nvSpPr>
          <p:cNvPr id="52" name="TextBox 51">
            <a:extLst>
              <a:ext uri="{FF2B5EF4-FFF2-40B4-BE49-F238E27FC236}">
                <a16:creationId xmlns:a16="http://schemas.microsoft.com/office/drawing/2014/main" id="{E94A7F7F-B403-4861-B625-D1885117213F}"/>
              </a:ext>
            </a:extLst>
          </p:cNvPr>
          <p:cNvSpPr txBox="1"/>
          <p:nvPr/>
        </p:nvSpPr>
        <p:spPr>
          <a:xfrm>
            <a:off x="3014966" y="1061374"/>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53" name="TextBox 52">
            <a:extLst>
              <a:ext uri="{FF2B5EF4-FFF2-40B4-BE49-F238E27FC236}">
                <a16:creationId xmlns:a16="http://schemas.microsoft.com/office/drawing/2014/main" id="{08158F3E-BF3F-450E-A8AE-25D17C8094DF}"/>
              </a:ext>
            </a:extLst>
          </p:cNvPr>
          <p:cNvSpPr txBox="1"/>
          <p:nvPr/>
        </p:nvSpPr>
        <p:spPr>
          <a:xfrm>
            <a:off x="3014966" y="1749400"/>
            <a:ext cx="280846" cy="300082"/>
          </a:xfrm>
          <a:prstGeom prst="rect">
            <a:avLst/>
          </a:prstGeom>
          <a:noFill/>
        </p:spPr>
        <p:txBody>
          <a:bodyPr wrap="none" rtlCol="0">
            <a:spAutoFit/>
          </a:bodyPr>
          <a:lstStyle/>
          <a:p>
            <a:pPr defTabSz="685800">
              <a:buClrTx/>
              <a:defRPr/>
            </a:pPr>
            <a:r>
              <a:rPr lang="en-US" sz="1350" kern="1200" dirty="0">
                <a:solidFill>
                  <a:srgbClr val="00B050"/>
                </a:solidFill>
                <a:ea typeface="+mn-ea"/>
                <a:cs typeface="+mn-cs"/>
              </a:rPr>
              <a:t>3</a:t>
            </a:r>
          </a:p>
        </p:txBody>
      </p:sp>
      <p:sp>
        <p:nvSpPr>
          <p:cNvPr id="55" name="TextBox 54">
            <a:extLst>
              <a:ext uri="{FF2B5EF4-FFF2-40B4-BE49-F238E27FC236}">
                <a16:creationId xmlns:a16="http://schemas.microsoft.com/office/drawing/2014/main" id="{03D8021F-26E8-44D1-82B4-13901C767F2D}"/>
              </a:ext>
            </a:extLst>
          </p:cNvPr>
          <p:cNvSpPr txBox="1"/>
          <p:nvPr/>
        </p:nvSpPr>
        <p:spPr>
          <a:xfrm>
            <a:off x="6065070" y="2444311"/>
            <a:ext cx="425116" cy="300082"/>
          </a:xfrm>
          <a:prstGeom prst="rect">
            <a:avLst/>
          </a:prstGeom>
          <a:noFill/>
        </p:spPr>
        <p:txBody>
          <a:bodyPr wrap="none" rtlCol="0">
            <a:spAutoFit/>
          </a:bodyPr>
          <a:lstStyle/>
          <a:p>
            <a:pPr defTabSz="685800">
              <a:buClrTx/>
              <a:defRPr/>
            </a:pPr>
            <a:r>
              <a:rPr lang="en-US" sz="1350" kern="1200" dirty="0">
                <a:ea typeface="+mn-ea"/>
                <a:cs typeface="+mn-cs"/>
              </a:rPr>
              <a:t>1.5</a:t>
            </a:r>
          </a:p>
        </p:txBody>
      </p:sp>
      <p:sp>
        <p:nvSpPr>
          <p:cNvPr id="56" name="TextBox 55">
            <a:extLst>
              <a:ext uri="{FF2B5EF4-FFF2-40B4-BE49-F238E27FC236}">
                <a16:creationId xmlns:a16="http://schemas.microsoft.com/office/drawing/2014/main" id="{96A67ACE-C925-4507-93A0-D874518A2FE9}"/>
              </a:ext>
            </a:extLst>
          </p:cNvPr>
          <p:cNvSpPr txBox="1"/>
          <p:nvPr/>
        </p:nvSpPr>
        <p:spPr>
          <a:xfrm>
            <a:off x="2346408" y="2404765"/>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57" name="TextBox 56">
            <a:extLst>
              <a:ext uri="{FF2B5EF4-FFF2-40B4-BE49-F238E27FC236}">
                <a16:creationId xmlns:a16="http://schemas.microsoft.com/office/drawing/2014/main" id="{DEDA6D6C-2AE3-423A-8CAE-8EB2127D5255}"/>
              </a:ext>
            </a:extLst>
          </p:cNvPr>
          <p:cNvSpPr txBox="1"/>
          <p:nvPr/>
        </p:nvSpPr>
        <p:spPr>
          <a:xfrm>
            <a:off x="3709861" y="2404765"/>
            <a:ext cx="280846" cy="300082"/>
          </a:xfrm>
          <a:prstGeom prst="rect">
            <a:avLst/>
          </a:prstGeom>
          <a:noFill/>
        </p:spPr>
        <p:txBody>
          <a:bodyPr wrap="none" rtlCol="0">
            <a:spAutoFit/>
          </a:bodyPr>
          <a:lstStyle/>
          <a:p>
            <a:pPr defTabSz="685800">
              <a:buClrTx/>
              <a:defRPr/>
            </a:pPr>
            <a:r>
              <a:rPr lang="en-US" sz="1350" kern="1200" dirty="0">
                <a:solidFill>
                  <a:srgbClr val="FFC000"/>
                </a:solidFill>
                <a:ea typeface="+mn-ea"/>
                <a:cs typeface="+mn-cs"/>
              </a:rPr>
              <a:t>4</a:t>
            </a:r>
          </a:p>
        </p:txBody>
      </p:sp>
      <p:sp>
        <p:nvSpPr>
          <p:cNvPr id="58" name="TextBox 57">
            <a:extLst>
              <a:ext uri="{FF2B5EF4-FFF2-40B4-BE49-F238E27FC236}">
                <a16:creationId xmlns:a16="http://schemas.microsoft.com/office/drawing/2014/main" id="{DE8494B0-BEB7-4F16-B1A8-BDFD59701B92}"/>
              </a:ext>
            </a:extLst>
          </p:cNvPr>
          <p:cNvSpPr txBox="1"/>
          <p:nvPr/>
        </p:nvSpPr>
        <p:spPr>
          <a:xfrm>
            <a:off x="6667142" y="2444311"/>
            <a:ext cx="280846" cy="300082"/>
          </a:xfrm>
          <a:prstGeom prst="rect">
            <a:avLst/>
          </a:prstGeom>
          <a:noFill/>
        </p:spPr>
        <p:txBody>
          <a:bodyPr wrap="none" rtlCol="0">
            <a:spAutoFit/>
          </a:bodyPr>
          <a:lstStyle/>
          <a:p>
            <a:pPr defTabSz="685800">
              <a:buClrTx/>
              <a:defRPr/>
            </a:pPr>
            <a:r>
              <a:rPr lang="en-US" sz="1350" kern="1200" dirty="0">
                <a:ea typeface="+mn-ea"/>
                <a:cs typeface="+mn-cs"/>
              </a:rPr>
              <a:t>1</a:t>
            </a:r>
          </a:p>
        </p:txBody>
      </p:sp>
      <p:sp>
        <p:nvSpPr>
          <p:cNvPr id="5" name="Slide Number Placeholder 5">
            <a:extLst>
              <a:ext uri="{FF2B5EF4-FFF2-40B4-BE49-F238E27FC236}">
                <a16:creationId xmlns:a16="http://schemas.microsoft.com/office/drawing/2014/main" id="{B549932F-C3F2-C645-0184-D17F967BBEB8}"/>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70</a:t>
            </a:fld>
            <a:endParaRPr lang="en-US" dirty="0"/>
          </a:p>
        </p:txBody>
      </p:sp>
      <p:sp>
        <p:nvSpPr>
          <p:cNvPr id="3" name="TextBox 2">
            <a:extLst>
              <a:ext uri="{FF2B5EF4-FFF2-40B4-BE49-F238E27FC236}">
                <a16:creationId xmlns:a16="http://schemas.microsoft.com/office/drawing/2014/main" id="{634E1536-C363-5E04-B846-CC3E6A399BB2}"/>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21048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5" grpId="0"/>
      <p:bldP spid="5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txBox="1">
            <a:spLocks noChangeArrowheads="1"/>
          </p:cNvSpPr>
          <p:nvPr>
            <p:custDataLst>
              <p:tags r:id="rId1"/>
            </p:custDataLst>
          </p:nvPr>
        </p:nvSpPr>
        <p:spPr bwMode="auto">
          <a:xfrm>
            <a:off x="457199" y="1014661"/>
            <a:ext cx="8229599" cy="3943350"/>
          </a:xfrm>
          <a:prstGeom prst="rect">
            <a:avLst/>
          </a:prstGeom>
          <a:solidFill>
            <a:schemeClr val="bg1"/>
          </a:solidFill>
          <a:ln>
            <a:noFill/>
          </a:ln>
        </p:spPr>
        <p:txBody>
          <a:bodyPr/>
          <a:lstStyle>
            <a:lvl1pPr marL="342900" indent="-342900">
              <a:defRPr sz="2400" b="1">
                <a:solidFill>
                  <a:schemeClr val="tx1"/>
                </a:solidFill>
                <a:latin typeface="Times New Roman" pitchFamily="18" charset="0"/>
                <a:ea typeface="ＭＳ Ｐゴシック" charset="-128"/>
              </a:defRPr>
            </a:lvl1pPr>
            <a:lvl2pPr marL="742950" indent="-285750">
              <a:defRPr sz="2400" b="1">
                <a:solidFill>
                  <a:schemeClr val="tx1"/>
                </a:solidFill>
                <a:latin typeface="Times New Roman" pitchFamily="18" charset="0"/>
                <a:ea typeface="ＭＳ Ｐゴシック" charset="-128"/>
              </a:defRPr>
            </a:lvl2pPr>
            <a:lvl3pPr>
              <a:defRPr sz="2400" b="1">
                <a:solidFill>
                  <a:schemeClr val="tx1"/>
                </a:solidFill>
                <a:latin typeface="Times New Roman" pitchFamily="18" charset="0"/>
                <a:ea typeface="ＭＳ Ｐゴシック" charset="-128"/>
              </a:defRPr>
            </a:lvl3pPr>
            <a:lvl4pPr>
              <a:defRPr sz="2400" b="1">
                <a:solidFill>
                  <a:schemeClr val="tx1"/>
                </a:solidFill>
                <a:latin typeface="Times New Roman" pitchFamily="18" charset="0"/>
                <a:ea typeface="ＭＳ Ｐゴシック" charset="-128"/>
              </a:defRPr>
            </a:lvl4pPr>
            <a:lvl5pPr>
              <a:defRPr sz="2400" b="1">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b="1">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b="1">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b="1">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b="1">
                <a:solidFill>
                  <a:schemeClr val="tx1"/>
                </a:solidFill>
                <a:latin typeface="Times New Roman" pitchFamily="18" charset="0"/>
                <a:ea typeface="ＭＳ Ｐゴシック" charset="-128"/>
              </a:defRPr>
            </a:lvl9pPr>
          </a:lstStyle>
          <a:p>
            <a:pPr marL="257175" indent="-257175" defTabSz="685800" eaLnBrk="0" fontAlgn="base" hangingPunct="0">
              <a:spcBef>
                <a:spcPct val="20000"/>
              </a:spcBef>
              <a:spcAft>
                <a:spcPct val="0"/>
              </a:spcAft>
              <a:buClrTx/>
              <a:defRPr/>
            </a:pPr>
            <a:r>
              <a:rPr lang="en-US" sz="1800" b="0" kern="1200" dirty="0">
                <a:solidFill>
                  <a:srgbClr val="000000"/>
                </a:solidFill>
                <a:latin typeface="Arial" charset="0"/>
                <a:cs typeface="+mn-cs"/>
              </a:rPr>
              <a:t>Full version</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Divide the 16x16 window into a 4x4 grid of cells (2x2 case shown below)</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Quantize the gradient orientations i.e. snap each gradient to one of 8 angles</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Each gradient contributes not just 1, but magnitude(gradient) to the histogram, i.e. stronger gradients contribute more </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16 cells * 8 orientations = 128 dimensional descriptor for each detected feature</a:t>
            </a:r>
          </a:p>
          <a:p>
            <a:pPr marL="557213" lvl="1" indent="-214313" defTabSz="685800" eaLnBrk="0" fontAlgn="base" hangingPunct="0">
              <a:spcBef>
                <a:spcPct val="20000"/>
              </a:spcBef>
              <a:spcAft>
                <a:spcPct val="0"/>
              </a:spcAft>
              <a:buClrTx/>
              <a:buFontTx/>
              <a:buChar char="•"/>
              <a:defRPr/>
            </a:pPr>
            <a:r>
              <a:rPr lang="en-US" sz="1200" b="0" kern="1200" dirty="0">
                <a:solidFill>
                  <a:schemeClr val="bg2"/>
                </a:solidFill>
                <a:latin typeface="Arial" charset="0"/>
                <a:cs typeface="+mn-cs"/>
              </a:rPr>
              <a:t>Normalize + clip (threshold normalize to 0.2) + normalize the descriptor</a:t>
            </a:r>
          </a:p>
          <a:p>
            <a:pPr marL="557213" lvl="1" indent="-214313" defTabSz="685800" eaLnBrk="0" fontAlgn="base" hangingPunct="0">
              <a:spcBef>
                <a:spcPct val="20000"/>
              </a:spcBef>
              <a:spcAft>
                <a:spcPct val="0"/>
              </a:spcAft>
              <a:buClrTx/>
              <a:buFontTx/>
              <a:buChar char="•"/>
              <a:defRPr/>
            </a:pPr>
            <a:r>
              <a:rPr lang="en-US" sz="1200" b="0" kern="1200" dirty="0">
                <a:solidFill>
                  <a:srgbClr val="000000"/>
                </a:solidFill>
                <a:latin typeface="Arial" charset="0"/>
                <a:cs typeface="+mn-cs"/>
              </a:rPr>
              <a:t>We want:</a:t>
            </a:r>
          </a:p>
          <a:p>
            <a:pPr marL="557213" lvl="1" indent="-214313" defTabSz="685800" eaLnBrk="0" fontAlgn="base" hangingPunct="0">
              <a:spcBef>
                <a:spcPct val="20000"/>
              </a:spcBef>
              <a:spcAft>
                <a:spcPct val="0"/>
              </a:spcAft>
              <a:buClrTx/>
              <a:buFontTx/>
              <a:buChar char="•"/>
              <a:defRPr/>
            </a:pPr>
            <a:endParaRPr lang="en-US" sz="1350" b="0" kern="1200" dirty="0">
              <a:solidFill>
                <a:srgbClr val="000000"/>
              </a:solidFill>
              <a:latin typeface="Arial" charset="0"/>
              <a:cs typeface="+mn-cs"/>
            </a:endParaRPr>
          </a:p>
          <a:p>
            <a:pPr marL="557213" lvl="1" indent="-214313" defTabSz="685800" eaLnBrk="0" fontAlgn="base" hangingPunct="0">
              <a:spcBef>
                <a:spcPct val="20000"/>
              </a:spcBef>
              <a:spcAft>
                <a:spcPct val="0"/>
              </a:spcAft>
              <a:buClrTx/>
              <a:defRPr/>
            </a:pPr>
            <a:endParaRPr lang="en-US" sz="1350" b="0" kern="1200" dirty="0">
              <a:solidFill>
                <a:srgbClr val="000000"/>
              </a:solidFill>
              <a:latin typeface="Arial" charset="0"/>
              <a:cs typeface="+mn-cs"/>
            </a:endParaRPr>
          </a:p>
          <a:p>
            <a:pPr marL="557213" lvl="1" indent="-214313" defTabSz="685800" eaLnBrk="0" fontAlgn="base" hangingPunct="0">
              <a:spcBef>
                <a:spcPct val="20000"/>
              </a:spcBef>
              <a:spcAft>
                <a:spcPct val="0"/>
              </a:spcAft>
              <a:buClrTx/>
              <a:buFontTx/>
              <a:buChar char="•"/>
              <a:defRPr/>
            </a:pPr>
            <a:endParaRPr lang="en-US" sz="1350" b="0" kern="1200" dirty="0">
              <a:solidFill>
                <a:srgbClr val="000000"/>
              </a:solidFill>
              <a:latin typeface="Arial" charset="0"/>
              <a:cs typeface="+mn-cs"/>
            </a:endParaRPr>
          </a:p>
        </p:txBody>
      </p:sp>
      <p:sp>
        <p:nvSpPr>
          <p:cNvPr id="68610" name="Rectangle 2"/>
          <p:cNvSpPr>
            <a:spLocks noGrp="1" noChangeArrowheads="1"/>
          </p:cNvSpPr>
          <p:nvPr>
            <p:ph type="title"/>
            <p:custDataLst>
              <p:tags r:id="rId2"/>
            </p:custDataLst>
          </p:nvPr>
        </p:nvSpPr>
        <p:spPr/>
        <p:txBody>
          <a:bodyPr/>
          <a:lstStyle/>
          <a:p>
            <a:r>
              <a:rPr lang="en-US" dirty="0">
                <a:solidFill>
                  <a:srgbClr val="0066FF"/>
                </a:solidFill>
              </a:rPr>
              <a:t>S</a:t>
            </a:r>
            <a:r>
              <a:rPr lang="en-US" dirty="0"/>
              <a:t>cale </a:t>
            </a:r>
            <a:r>
              <a:rPr lang="en-US" dirty="0">
                <a:solidFill>
                  <a:srgbClr val="0066FF"/>
                </a:solidFill>
              </a:rPr>
              <a:t>I</a:t>
            </a:r>
            <a:r>
              <a:rPr lang="en-US" dirty="0"/>
              <a:t>nvariant </a:t>
            </a:r>
            <a:r>
              <a:rPr lang="en-US" dirty="0">
                <a:solidFill>
                  <a:srgbClr val="0066FF"/>
                </a:solidFill>
              </a:rPr>
              <a:t>F</a:t>
            </a:r>
            <a:r>
              <a:rPr lang="en-US" dirty="0"/>
              <a:t>eature </a:t>
            </a:r>
            <a:r>
              <a:rPr lang="en-US" dirty="0">
                <a:solidFill>
                  <a:srgbClr val="0066FF"/>
                </a:solidFill>
              </a:rPr>
              <a:t>T</a:t>
            </a:r>
            <a:r>
              <a:rPr lang="en-US" dirty="0"/>
              <a:t>ransform</a:t>
            </a:r>
            <a:endParaRPr lang="en-US" b="1" dirty="0"/>
          </a:p>
        </p:txBody>
      </p:sp>
      <p:grpSp>
        <p:nvGrpSpPr>
          <p:cNvPr id="4" name="Group 3"/>
          <p:cNvGrpSpPr/>
          <p:nvPr/>
        </p:nvGrpSpPr>
        <p:grpSpPr>
          <a:xfrm>
            <a:off x="2171700" y="3889206"/>
            <a:ext cx="4343400" cy="685958"/>
            <a:chOff x="1371600" y="3733164"/>
            <a:chExt cx="5791200" cy="914610"/>
          </a:xfrm>
        </p:grpSpPr>
        <p:cxnSp>
          <p:nvCxnSpPr>
            <p:cNvPr id="7" name="Straight Arrow Connector 13"/>
            <p:cNvCxnSpPr>
              <a:cxnSpLocks noChangeShapeType="1"/>
            </p:cNvCxnSpPr>
            <p:nvPr>
              <p:custDataLst>
                <p:tags r:id="rId4"/>
              </p:custDataLst>
            </p:nvPr>
          </p:nvCxnSpPr>
          <p:spPr bwMode="auto">
            <a:xfrm flipV="1">
              <a:off x="1371600" y="4642259"/>
              <a:ext cx="5791200"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Rectangle 20"/>
            <p:cNvSpPr>
              <a:spLocks noChangeArrowheads="1"/>
            </p:cNvSpPr>
            <p:nvPr>
              <p:custDataLst>
                <p:tags r:id="rId5"/>
              </p:custDataLst>
            </p:nvPr>
          </p:nvSpPr>
          <p:spPr bwMode="auto">
            <a:xfrm>
              <a:off x="1371600" y="3733164"/>
              <a:ext cx="228600" cy="91302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9" name="Rectangle 15"/>
            <p:cNvSpPr>
              <a:spLocks noChangeArrowheads="1"/>
            </p:cNvSpPr>
            <p:nvPr>
              <p:custDataLst>
                <p:tags r:id="rId6"/>
              </p:custDataLst>
            </p:nvPr>
          </p:nvSpPr>
          <p:spPr bwMode="auto">
            <a:xfrm>
              <a:off x="1600200" y="4190469"/>
              <a:ext cx="228600" cy="45571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0" name="Rectangle 16"/>
            <p:cNvSpPr>
              <a:spLocks noChangeArrowheads="1"/>
            </p:cNvSpPr>
            <p:nvPr>
              <p:custDataLst>
                <p:tags r:id="rId7"/>
              </p:custDataLst>
            </p:nvPr>
          </p:nvSpPr>
          <p:spPr bwMode="auto">
            <a:xfrm>
              <a:off x="1828800" y="4038600"/>
              <a:ext cx="228600" cy="60758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1" name="Rectangle 17"/>
            <p:cNvSpPr>
              <a:spLocks noChangeArrowheads="1"/>
            </p:cNvSpPr>
            <p:nvPr>
              <p:custDataLst>
                <p:tags r:id="rId8"/>
              </p:custDataLst>
            </p:nvPr>
          </p:nvSpPr>
          <p:spPr bwMode="auto">
            <a:xfrm>
              <a:off x="2057400" y="4567089"/>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2" name="Rectangle 18"/>
            <p:cNvSpPr>
              <a:spLocks noChangeArrowheads="1"/>
            </p:cNvSpPr>
            <p:nvPr>
              <p:custDataLst>
                <p:tags r:id="rId9"/>
              </p:custDataLst>
            </p:nvPr>
          </p:nvSpPr>
          <p:spPr bwMode="auto">
            <a:xfrm>
              <a:off x="2286000" y="4414402"/>
              <a:ext cx="228600" cy="231784"/>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3" name="Rectangle 19"/>
            <p:cNvSpPr>
              <a:spLocks noChangeArrowheads="1"/>
            </p:cNvSpPr>
            <p:nvPr>
              <p:custDataLst>
                <p:tags r:id="rId10"/>
              </p:custDataLst>
            </p:nvPr>
          </p:nvSpPr>
          <p:spPr bwMode="auto">
            <a:xfrm>
              <a:off x="2514600" y="4567089"/>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4" name="Rectangle 20"/>
            <p:cNvSpPr>
              <a:spLocks noChangeArrowheads="1"/>
            </p:cNvSpPr>
            <p:nvPr>
              <p:custDataLst>
                <p:tags r:id="rId11"/>
              </p:custDataLst>
            </p:nvPr>
          </p:nvSpPr>
          <p:spPr bwMode="auto">
            <a:xfrm>
              <a:off x="2743200" y="4342904"/>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5" name="Rectangle 21"/>
            <p:cNvSpPr>
              <a:spLocks noChangeArrowheads="1"/>
            </p:cNvSpPr>
            <p:nvPr>
              <p:custDataLst>
                <p:tags r:id="rId12"/>
              </p:custDataLst>
            </p:nvPr>
          </p:nvSpPr>
          <p:spPr bwMode="auto">
            <a:xfrm>
              <a:off x="2971800" y="4342904"/>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9" name="Rectangle 20"/>
            <p:cNvSpPr>
              <a:spLocks noChangeArrowheads="1"/>
            </p:cNvSpPr>
            <p:nvPr>
              <p:custDataLst>
                <p:tags r:id="rId13"/>
              </p:custDataLst>
            </p:nvPr>
          </p:nvSpPr>
          <p:spPr bwMode="auto">
            <a:xfrm>
              <a:off x="3199906" y="4038599"/>
              <a:ext cx="228600" cy="60500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0" name="Rectangle 15"/>
            <p:cNvSpPr>
              <a:spLocks noChangeArrowheads="1"/>
            </p:cNvSpPr>
            <p:nvPr>
              <p:custDataLst>
                <p:tags r:id="rId14"/>
              </p:custDataLst>
            </p:nvPr>
          </p:nvSpPr>
          <p:spPr bwMode="auto">
            <a:xfrm>
              <a:off x="3428506" y="4187890"/>
              <a:ext cx="228600" cy="45571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1" name="Rectangle 16"/>
            <p:cNvSpPr>
              <a:spLocks noChangeArrowheads="1"/>
            </p:cNvSpPr>
            <p:nvPr>
              <p:custDataLst>
                <p:tags r:id="rId15"/>
              </p:custDataLst>
            </p:nvPr>
          </p:nvSpPr>
          <p:spPr bwMode="auto">
            <a:xfrm>
              <a:off x="3657106" y="3733164"/>
              <a:ext cx="228600" cy="910443"/>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2" name="Rectangle 17"/>
            <p:cNvSpPr>
              <a:spLocks noChangeArrowheads="1"/>
            </p:cNvSpPr>
            <p:nvPr>
              <p:custDataLst>
                <p:tags r:id="rId16"/>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3" name="Rectangle 18"/>
            <p:cNvSpPr>
              <a:spLocks noChangeArrowheads="1"/>
            </p:cNvSpPr>
            <p:nvPr>
              <p:custDataLst>
                <p:tags r:id="rId17"/>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4" name="Rectangle 19"/>
            <p:cNvSpPr>
              <a:spLocks noChangeArrowheads="1"/>
            </p:cNvSpPr>
            <p:nvPr>
              <p:custDataLst>
                <p:tags r:id="rId18"/>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5" name="Rectangle 20"/>
            <p:cNvSpPr>
              <a:spLocks noChangeArrowheads="1"/>
            </p:cNvSpPr>
            <p:nvPr>
              <p:custDataLst>
                <p:tags r:id="rId19"/>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6" name="Rectangle 21"/>
            <p:cNvSpPr>
              <a:spLocks noChangeArrowheads="1"/>
            </p:cNvSpPr>
            <p:nvPr>
              <p:custDataLst>
                <p:tags r:id="rId20"/>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7" name="Rectangle 20"/>
            <p:cNvSpPr>
              <a:spLocks noChangeArrowheads="1"/>
            </p:cNvSpPr>
            <p:nvPr>
              <p:custDataLst>
                <p:tags r:id="rId21"/>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8" name="Rectangle 15"/>
            <p:cNvSpPr>
              <a:spLocks noChangeArrowheads="1"/>
            </p:cNvSpPr>
            <p:nvPr>
              <p:custDataLst>
                <p:tags r:id="rId22"/>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9" name="Rectangle 16"/>
            <p:cNvSpPr>
              <a:spLocks noChangeArrowheads="1"/>
            </p:cNvSpPr>
            <p:nvPr>
              <p:custDataLst>
                <p:tags r:id="rId23"/>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0" name="Rectangle 17"/>
            <p:cNvSpPr>
              <a:spLocks noChangeArrowheads="1"/>
            </p:cNvSpPr>
            <p:nvPr>
              <p:custDataLst>
                <p:tags r:id="rId24"/>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1" name="Rectangle 18"/>
            <p:cNvSpPr>
              <a:spLocks noChangeArrowheads="1"/>
            </p:cNvSpPr>
            <p:nvPr>
              <p:custDataLst>
                <p:tags r:id="rId25"/>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2" name="Rectangle 19"/>
            <p:cNvSpPr>
              <a:spLocks noChangeArrowheads="1"/>
            </p:cNvSpPr>
            <p:nvPr>
              <p:custDataLst>
                <p:tags r:id="rId26"/>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3" name="Rectangle 20"/>
            <p:cNvSpPr>
              <a:spLocks noChangeArrowheads="1"/>
            </p:cNvSpPr>
            <p:nvPr>
              <p:custDataLst>
                <p:tags r:id="rId27"/>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4" name="Rectangle 21"/>
            <p:cNvSpPr>
              <a:spLocks noChangeArrowheads="1"/>
            </p:cNvSpPr>
            <p:nvPr>
              <p:custDataLst>
                <p:tags r:id="rId28"/>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grpSp>
      <p:cxnSp>
        <p:nvCxnSpPr>
          <p:cNvPr id="35" name="Straight Connector 34"/>
          <p:cNvCxnSpPr/>
          <p:nvPr/>
        </p:nvCxnSpPr>
        <p:spPr bwMode="auto">
          <a:xfrm>
            <a:off x="2171700" y="3889206"/>
            <a:ext cx="434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extBox 35"/>
          <p:cNvSpPr txBox="1"/>
          <p:nvPr/>
        </p:nvSpPr>
        <p:spPr>
          <a:xfrm>
            <a:off x="1828800" y="3746331"/>
            <a:ext cx="514350" cy="300082"/>
          </a:xfrm>
          <a:prstGeom prst="rect">
            <a:avLst/>
          </a:prstGeom>
          <a:noFill/>
        </p:spPr>
        <p:txBody>
          <a:bodyPr wrap="square" rtlCol="0">
            <a:spAutoFit/>
          </a:bodyPr>
          <a:lstStyle/>
          <a:p>
            <a:pPr defTabSz="685800">
              <a:buClrTx/>
              <a:defRPr/>
            </a:pPr>
            <a:r>
              <a:rPr lang="en-US" sz="1350" kern="1200" dirty="0">
                <a:ea typeface="+mn-ea"/>
                <a:cs typeface="+mn-cs"/>
              </a:rPr>
              <a:t>0.2</a:t>
            </a:r>
          </a:p>
        </p:txBody>
      </p:sp>
      <p:sp>
        <p:nvSpPr>
          <p:cNvPr id="37" name="Rectangle 14"/>
          <p:cNvSpPr>
            <a:spLocks noChangeArrowheads="1"/>
          </p:cNvSpPr>
          <p:nvPr>
            <p:custDataLst>
              <p:tags r:id="rId3"/>
            </p:custDataLst>
          </p:nvPr>
        </p:nvSpPr>
        <p:spPr bwMode="auto">
          <a:xfrm>
            <a:off x="1143000" y="4955892"/>
            <a:ext cx="1513556" cy="2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eaLnBrk="0" fontAlgn="base" hangingPunct="0">
              <a:spcBef>
                <a:spcPct val="0"/>
              </a:spcBef>
              <a:spcAft>
                <a:spcPct val="0"/>
              </a:spcAft>
              <a:buClrTx/>
              <a:defRPr/>
            </a:pPr>
            <a:r>
              <a:rPr lang="en-US" sz="788" kern="1200" dirty="0">
                <a:latin typeface="Calibri" panose="020F0502020204030204" pitchFamily="34" charset="0"/>
                <a:ea typeface="ＭＳ Ｐゴシック" charset="-128"/>
                <a:cs typeface="+mn-cs"/>
              </a:rPr>
              <a:t>Adapted from L. </a:t>
            </a:r>
            <a:r>
              <a:rPr lang="en-US" sz="788" kern="1200" dirty="0" err="1">
                <a:latin typeface="Calibri" panose="020F0502020204030204" pitchFamily="34" charset="0"/>
                <a:ea typeface="ＭＳ Ｐゴシック" charset="-128"/>
                <a:cs typeface="+mn-cs"/>
              </a:rPr>
              <a:t>Zitnick</a:t>
            </a:r>
            <a:r>
              <a:rPr lang="en-US" sz="788" kern="1200" dirty="0">
                <a:latin typeface="Calibri" panose="020F0502020204030204" pitchFamily="34" charset="0"/>
                <a:ea typeface="ＭＳ Ｐゴシック" charset="-128"/>
                <a:cs typeface="+mn-cs"/>
              </a:rPr>
              <a:t>, D. Lowe</a:t>
            </a:r>
          </a:p>
        </p:txBody>
      </p:sp>
      <p:grpSp>
        <p:nvGrpSpPr>
          <p:cNvPr id="6" name="Group 5"/>
          <p:cNvGrpSpPr/>
          <p:nvPr/>
        </p:nvGrpSpPr>
        <p:grpSpPr>
          <a:xfrm>
            <a:off x="2600325" y="2861751"/>
            <a:ext cx="3589042" cy="765147"/>
            <a:chOff x="2393903" y="3432066"/>
            <a:chExt cx="4785389" cy="1020196"/>
          </a:xfrm>
        </p:grpSpPr>
        <p:grpSp>
          <p:nvGrpSpPr>
            <p:cNvPr id="3" name="Group 2"/>
            <p:cNvGrpSpPr/>
            <p:nvPr/>
          </p:nvGrpSpPr>
          <p:grpSpPr>
            <a:xfrm>
              <a:off x="2393903" y="3432066"/>
              <a:ext cx="4785389" cy="1020196"/>
              <a:chOff x="2393903" y="3432066"/>
              <a:chExt cx="4785389" cy="1020196"/>
            </a:xfrm>
          </p:grpSpPr>
          <p:pic>
            <p:nvPicPr>
              <p:cNvPr id="1026" name="Picture 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393903" y="3439884"/>
                <a:ext cx="1873297" cy="101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611504" y="3432066"/>
                <a:ext cx="1567788" cy="59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72968" y="3557029"/>
                <a:ext cx="1674919" cy="430887"/>
              </a:xfrm>
              <a:prstGeom prst="rect">
                <a:avLst/>
              </a:prstGeom>
              <a:noFill/>
            </p:spPr>
            <p:txBody>
              <a:bodyPr wrap="square" rtlCol="0">
                <a:spAutoFit/>
              </a:bodyPr>
              <a:lstStyle/>
              <a:p>
                <a:pPr defTabSz="685800">
                  <a:buClrTx/>
                  <a:defRPr/>
                </a:pPr>
                <a:r>
                  <a:rPr lang="en-US" sz="1500" kern="1200" dirty="0">
                    <a:ea typeface="+mn-ea"/>
                    <a:cs typeface="+mn-cs"/>
                  </a:rPr>
                  <a:t>such that:</a:t>
                </a:r>
              </a:p>
            </p:txBody>
          </p:sp>
        </p:grpSp>
        <p:sp>
          <p:nvSpPr>
            <p:cNvPr id="5" name="Rectangle 4"/>
            <p:cNvSpPr/>
            <p:nvPr/>
          </p:nvSpPr>
          <p:spPr bwMode="auto">
            <a:xfrm>
              <a:off x="3320969" y="3517698"/>
              <a:ext cx="195943" cy="20942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800" b="1" kern="1200">
                <a:latin typeface="Times New Roman" pitchFamily="18" charset="0"/>
                <a:ea typeface="+mn-ea"/>
                <a:cs typeface="+mn-cs"/>
              </a:endParaRPr>
            </a:p>
          </p:txBody>
        </p:sp>
      </p:grpSp>
      <p:sp>
        <p:nvSpPr>
          <p:cNvPr id="17" name="Slide Number Placeholder 5">
            <a:extLst>
              <a:ext uri="{FF2B5EF4-FFF2-40B4-BE49-F238E27FC236}">
                <a16:creationId xmlns:a16="http://schemas.microsoft.com/office/drawing/2014/main" id="{4854469C-BEE0-5125-E870-0F28B4D0ABA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71</a:t>
            </a:fld>
            <a:endParaRPr lang="en-US" dirty="0"/>
          </a:p>
        </p:txBody>
      </p:sp>
      <p:sp>
        <p:nvSpPr>
          <p:cNvPr id="16" name="Rectangle 15">
            <a:extLst>
              <a:ext uri="{FF2B5EF4-FFF2-40B4-BE49-F238E27FC236}">
                <a16:creationId xmlns:a16="http://schemas.microsoft.com/office/drawing/2014/main" id="{E67C7CAA-D867-DFD4-43FA-CDDA0DE8A962}"/>
              </a:ext>
            </a:extLst>
          </p:cNvPr>
          <p:cNvSpPr/>
          <p:nvPr/>
        </p:nvSpPr>
        <p:spPr>
          <a:xfrm>
            <a:off x="2600325" y="2801389"/>
            <a:ext cx="3589042" cy="74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79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6" name="Picture 2" descr="matierb1"/>
          <p:cNvPicPr>
            <a:picLocks noChangeAspect="1" noChangeArrowheads="1"/>
          </p:cNvPicPr>
          <p:nvPr/>
        </p:nvPicPr>
        <p:blipFill>
          <a:blip r:embed="rId53" cstate="print"/>
          <a:srcRect/>
          <a:stretch>
            <a:fillRect/>
          </a:stretch>
        </p:blipFill>
        <p:spPr bwMode="auto">
          <a:xfrm>
            <a:off x="2357001" y="1053344"/>
            <a:ext cx="2729188" cy="1922480"/>
          </a:xfrm>
          <a:prstGeom prst="rect">
            <a:avLst/>
          </a:prstGeom>
          <a:noFill/>
          <a:ln w="9525">
            <a:noFill/>
            <a:miter lim="800000"/>
            <a:headEnd/>
            <a:tailEnd/>
          </a:ln>
        </p:spPr>
      </p:pic>
      <p:pic>
        <p:nvPicPr>
          <p:cNvPr id="786438" name="Picture 5" descr="matierbf1"/>
          <p:cNvPicPr>
            <a:picLocks noChangeAspect="1" noChangeArrowheads="1"/>
          </p:cNvPicPr>
          <p:nvPr/>
        </p:nvPicPr>
        <p:blipFill>
          <a:blip r:embed="rId54" cstate="print"/>
          <a:srcRect/>
          <a:stretch>
            <a:fillRect/>
          </a:stretch>
        </p:blipFill>
        <p:spPr bwMode="auto">
          <a:xfrm>
            <a:off x="5525849" y="1557141"/>
            <a:ext cx="1090453" cy="1093072"/>
          </a:xfrm>
          <a:prstGeom prst="rect">
            <a:avLst/>
          </a:prstGeom>
          <a:noFill/>
          <a:ln w="9525">
            <a:noFill/>
            <a:miter lim="800000"/>
            <a:headEnd/>
            <a:tailEnd/>
          </a:ln>
        </p:spPr>
      </p:pic>
      <p:sp>
        <p:nvSpPr>
          <p:cNvPr id="786439" name="Line 6"/>
          <p:cNvSpPr>
            <a:spLocks noChangeShapeType="1"/>
          </p:cNvSpPr>
          <p:nvPr/>
        </p:nvSpPr>
        <p:spPr bwMode="auto">
          <a:xfrm>
            <a:off x="5516324" y="1336874"/>
            <a:ext cx="1094397" cy="873"/>
          </a:xfrm>
          <a:prstGeom prst="line">
            <a:avLst/>
          </a:prstGeom>
          <a:noFill/>
          <a:ln w="50800">
            <a:solidFill>
              <a:srgbClr val="0000FF"/>
            </a:solidFill>
            <a:round/>
            <a:headEnd type="triangle" w="lg" len="med"/>
            <a:tailEnd type="triangle" w="lg" len="med"/>
          </a:ln>
        </p:spPr>
        <p:txBody>
          <a:bodyPr/>
          <a:lstStyle/>
          <a:p>
            <a:pPr defTabSz="685800" eaLnBrk="0" fontAlgn="base" hangingPunct="0">
              <a:spcBef>
                <a:spcPct val="0"/>
              </a:spcBef>
              <a:spcAft>
                <a:spcPct val="0"/>
              </a:spcAft>
              <a:buClrTx/>
              <a:defRPr/>
            </a:pPr>
            <a:endParaRPr lang="en-US" sz="1350" kern="1200">
              <a:latin typeface="Calibri"/>
              <a:ea typeface="+mn-ea"/>
              <a:cs typeface="+mn-cs"/>
            </a:endParaRPr>
          </a:p>
        </p:txBody>
      </p:sp>
      <p:sp>
        <p:nvSpPr>
          <p:cNvPr id="786440" name="Line 7"/>
          <p:cNvSpPr>
            <a:spLocks noChangeShapeType="1"/>
          </p:cNvSpPr>
          <p:nvPr/>
        </p:nvSpPr>
        <p:spPr bwMode="auto">
          <a:xfrm>
            <a:off x="3618738" y="1450420"/>
            <a:ext cx="328270" cy="68099"/>
          </a:xfrm>
          <a:prstGeom prst="line">
            <a:avLst/>
          </a:prstGeom>
          <a:noFill/>
          <a:ln w="31750">
            <a:solidFill>
              <a:srgbClr val="0000FF"/>
            </a:solidFill>
            <a:round/>
            <a:headEnd type="triangle" w="lg" len="med"/>
            <a:tailEnd type="triangle" w="lg" len="med"/>
          </a:ln>
        </p:spPr>
        <p:txBody>
          <a:bodyPr/>
          <a:lstStyle/>
          <a:p>
            <a:pPr defTabSz="685800" eaLnBrk="0" fontAlgn="base" hangingPunct="0">
              <a:spcBef>
                <a:spcPct val="0"/>
              </a:spcBef>
              <a:spcAft>
                <a:spcPct val="0"/>
              </a:spcAft>
              <a:buClrTx/>
              <a:defRPr/>
            </a:pPr>
            <a:endParaRPr lang="en-US" sz="1350" kern="1200">
              <a:latin typeface="Calibri"/>
              <a:ea typeface="+mn-ea"/>
              <a:cs typeface="+mn-cs"/>
            </a:endParaRPr>
          </a:p>
        </p:txBody>
      </p:sp>
      <p:sp>
        <p:nvSpPr>
          <p:cNvPr id="9" name="Rectangle 8"/>
          <p:cNvSpPr/>
          <p:nvPr/>
        </p:nvSpPr>
        <p:spPr>
          <a:xfrm>
            <a:off x="1564096" y="4212679"/>
            <a:ext cx="6550862" cy="646331"/>
          </a:xfrm>
          <a:prstGeom prst="rect">
            <a:avLst/>
          </a:prstGeom>
        </p:spPr>
        <p:txBody>
          <a:bodyPr wrap="square">
            <a:spAutoFit/>
          </a:bodyPr>
          <a:lstStyle/>
          <a:p>
            <a:pPr marL="257175" indent="-257175" defTabSz="685800" eaLnBrk="0" fontAlgn="base" hangingPunct="0">
              <a:spcBef>
                <a:spcPct val="0"/>
              </a:spcBef>
              <a:spcAft>
                <a:spcPct val="0"/>
              </a:spcAft>
              <a:buClrTx/>
              <a:buFontTx/>
              <a:buChar char="•"/>
              <a:defRPr/>
            </a:pPr>
            <a:r>
              <a:rPr lang="en-US" sz="1800" kern="1200" dirty="0">
                <a:latin typeface="Calibri"/>
                <a:ea typeface="+mn-ea"/>
                <a:cs typeface="Times New Roman" pitchFamily="18" charset="0"/>
              </a:rPr>
              <a:t>Rotate patch according to its dominant gradient orientation</a:t>
            </a:r>
          </a:p>
          <a:p>
            <a:pPr marL="257175" indent="-257175" defTabSz="685800" eaLnBrk="0" fontAlgn="base" hangingPunct="0">
              <a:spcBef>
                <a:spcPct val="0"/>
              </a:spcBef>
              <a:spcAft>
                <a:spcPct val="0"/>
              </a:spcAft>
              <a:buClrTx/>
              <a:buFontTx/>
              <a:buChar char="•"/>
              <a:defRPr/>
            </a:pPr>
            <a:r>
              <a:rPr lang="en-US" sz="1800" kern="1200" dirty="0">
                <a:latin typeface="Calibri"/>
                <a:ea typeface="+mn-ea"/>
                <a:cs typeface="Times New Roman" pitchFamily="18" charset="0"/>
              </a:rPr>
              <a:t>This puts the patches into a </a:t>
            </a:r>
            <a:r>
              <a:rPr lang="en-US" sz="1800" kern="1200">
                <a:latin typeface="Calibri"/>
                <a:ea typeface="+mn-ea"/>
                <a:cs typeface="Times New Roman" pitchFamily="18" charset="0"/>
              </a:rPr>
              <a:t>canonical orientation</a:t>
            </a:r>
            <a:endParaRPr lang="ru-RU" sz="1800" kern="1200" dirty="0">
              <a:latin typeface="Calibri"/>
              <a:ea typeface="+mn-ea"/>
              <a:cs typeface="Times New Roman" pitchFamily="18" charset="0"/>
            </a:endParaRPr>
          </a:p>
        </p:txBody>
      </p:sp>
      <p:sp>
        <p:nvSpPr>
          <p:cNvPr id="10" name="TextBox 9"/>
          <p:cNvSpPr txBox="1"/>
          <p:nvPr/>
        </p:nvSpPr>
        <p:spPr>
          <a:xfrm>
            <a:off x="1143000" y="4945324"/>
            <a:ext cx="2465740" cy="213585"/>
          </a:xfrm>
          <a:prstGeom prst="rect">
            <a:avLst/>
          </a:prstGeom>
          <a:noFill/>
        </p:spPr>
        <p:txBody>
          <a:bodyPr wrap="none" rtlCol="0">
            <a:spAutoFit/>
          </a:bodyPr>
          <a:lstStyle/>
          <a:p>
            <a:pPr>
              <a:defRPr/>
            </a:pPr>
            <a:r>
              <a:rPr lang="en-US" sz="788" dirty="0">
                <a:latin typeface="Calibri"/>
                <a:ea typeface="+mn-ea"/>
                <a:cs typeface="+mn-cs"/>
              </a:rPr>
              <a:t>Adapted from K. </a:t>
            </a:r>
            <a:r>
              <a:rPr lang="en-US" sz="788" dirty="0" err="1">
                <a:latin typeface="Calibri"/>
                <a:ea typeface="+mn-ea"/>
                <a:cs typeface="+mn-cs"/>
              </a:rPr>
              <a:t>Grauman</a:t>
            </a:r>
            <a:r>
              <a:rPr lang="en-US" sz="788" dirty="0">
                <a:latin typeface="Calibri"/>
                <a:ea typeface="+mn-ea"/>
                <a:cs typeface="+mn-cs"/>
              </a:rPr>
              <a:t>, </a:t>
            </a:r>
            <a:r>
              <a:rPr lang="en-US" sz="788" dirty="0" err="1">
                <a:latin typeface="Calibri"/>
              </a:rPr>
              <a:t>i</a:t>
            </a:r>
            <a:r>
              <a:rPr lang="en-US" sz="788" kern="1200" dirty="0">
                <a:latin typeface="Calibri"/>
                <a:ea typeface="+mn-ea"/>
                <a:cs typeface="+mn-cs"/>
              </a:rPr>
              <a:t>mage from Matthew Brown</a:t>
            </a:r>
          </a:p>
        </p:txBody>
      </p:sp>
      <p:grpSp>
        <p:nvGrpSpPr>
          <p:cNvPr id="38" name="Group 37">
            <a:extLst>
              <a:ext uri="{FF2B5EF4-FFF2-40B4-BE49-F238E27FC236}">
                <a16:creationId xmlns:a16="http://schemas.microsoft.com/office/drawing/2014/main" id="{FA41D3D7-0969-411B-A67F-931EA0DA2AB1}"/>
              </a:ext>
            </a:extLst>
          </p:cNvPr>
          <p:cNvGrpSpPr/>
          <p:nvPr/>
        </p:nvGrpSpPr>
        <p:grpSpPr>
          <a:xfrm>
            <a:off x="1924114" y="3391094"/>
            <a:ext cx="2261711" cy="637616"/>
            <a:chOff x="1041485" y="4361039"/>
            <a:chExt cx="3015614" cy="850154"/>
          </a:xfrm>
        </p:grpSpPr>
        <p:grpSp>
          <p:nvGrpSpPr>
            <p:cNvPr id="11" name="Group 10">
              <a:extLst>
                <a:ext uri="{FF2B5EF4-FFF2-40B4-BE49-F238E27FC236}">
                  <a16:creationId xmlns:a16="http://schemas.microsoft.com/office/drawing/2014/main" id="{35C74887-3C49-4C4B-9B13-AFDC40644F04}"/>
                </a:ext>
              </a:extLst>
            </p:cNvPr>
            <p:cNvGrpSpPr/>
            <p:nvPr/>
          </p:nvGrpSpPr>
          <p:grpSpPr>
            <a:xfrm>
              <a:off x="1041485" y="4361039"/>
              <a:ext cx="3015614" cy="476259"/>
              <a:chOff x="1371600" y="3733164"/>
              <a:chExt cx="5791200" cy="914610"/>
            </a:xfrm>
          </p:grpSpPr>
          <p:cxnSp>
            <p:nvCxnSpPr>
              <p:cNvPr id="12" name="Straight Arrow Connector 13">
                <a:extLst>
                  <a:ext uri="{FF2B5EF4-FFF2-40B4-BE49-F238E27FC236}">
                    <a16:creationId xmlns:a16="http://schemas.microsoft.com/office/drawing/2014/main" id="{0937628F-9C95-4B6E-B6EB-844554C3288E}"/>
                  </a:ext>
                </a:extLst>
              </p:cNvPr>
              <p:cNvCxnSpPr>
                <a:cxnSpLocks noChangeShapeType="1"/>
              </p:cNvCxnSpPr>
              <p:nvPr>
                <p:custDataLst>
                  <p:tags r:id="rId26"/>
                </p:custDataLst>
              </p:nvPr>
            </p:nvCxnSpPr>
            <p:spPr bwMode="auto">
              <a:xfrm flipV="1">
                <a:off x="1371600" y="4642259"/>
                <a:ext cx="5791200"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Rectangle 20">
                <a:extLst>
                  <a:ext uri="{FF2B5EF4-FFF2-40B4-BE49-F238E27FC236}">
                    <a16:creationId xmlns:a16="http://schemas.microsoft.com/office/drawing/2014/main" id="{821810F0-8003-44B3-B803-0900C427ADE4}"/>
                  </a:ext>
                </a:extLst>
              </p:cNvPr>
              <p:cNvSpPr>
                <a:spLocks noChangeArrowheads="1"/>
              </p:cNvSpPr>
              <p:nvPr>
                <p:custDataLst>
                  <p:tags r:id="rId27"/>
                </p:custDataLst>
              </p:nvPr>
            </p:nvSpPr>
            <p:spPr bwMode="auto">
              <a:xfrm>
                <a:off x="1371602" y="3962399"/>
                <a:ext cx="216264" cy="683787"/>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5" name="Rectangle 15">
                <a:extLst>
                  <a:ext uri="{FF2B5EF4-FFF2-40B4-BE49-F238E27FC236}">
                    <a16:creationId xmlns:a16="http://schemas.microsoft.com/office/drawing/2014/main" id="{154E98B7-34D0-4071-A0C1-1ED7C26B539B}"/>
                  </a:ext>
                </a:extLst>
              </p:cNvPr>
              <p:cNvSpPr>
                <a:spLocks noChangeArrowheads="1"/>
              </p:cNvSpPr>
              <p:nvPr>
                <p:custDataLst>
                  <p:tags r:id="rId28"/>
                </p:custDataLst>
              </p:nvPr>
            </p:nvSpPr>
            <p:spPr bwMode="auto">
              <a:xfrm>
                <a:off x="1600200" y="4190469"/>
                <a:ext cx="228600" cy="455717"/>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6" name="Rectangle 16">
                <a:extLst>
                  <a:ext uri="{FF2B5EF4-FFF2-40B4-BE49-F238E27FC236}">
                    <a16:creationId xmlns:a16="http://schemas.microsoft.com/office/drawing/2014/main" id="{560C7D52-902F-4D53-993A-A7C65CF24F91}"/>
                  </a:ext>
                </a:extLst>
              </p:cNvPr>
              <p:cNvSpPr>
                <a:spLocks noChangeArrowheads="1"/>
              </p:cNvSpPr>
              <p:nvPr>
                <p:custDataLst>
                  <p:tags r:id="rId29"/>
                </p:custDataLst>
              </p:nvPr>
            </p:nvSpPr>
            <p:spPr bwMode="auto">
              <a:xfrm>
                <a:off x="1828800" y="4038600"/>
                <a:ext cx="228600" cy="607586"/>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7" name="Rectangle 17">
                <a:extLst>
                  <a:ext uri="{FF2B5EF4-FFF2-40B4-BE49-F238E27FC236}">
                    <a16:creationId xmlns:a16="http://schemas.microsoft.com/office/drawing/2014/main" id="{4016FB1C-05E2-4C2C-87A0-E473DA705957}"/>
                  </a:ext>
                </a:extLst>
              </p:cNvPr>
              <p:cNvSpPr>
                <a:spLocks noChangeArrowheads="1"/>
              </p:cNvSpPr>
              <p:nvPr>
                <p:custDataLst>
                  <p:tags r:id="rId30"/>
                </p:custDataLst>
              </p:nvPr>
            </p:nvSpPr>
            <p:spPr bwMode="auto">
              <a:xfrm>
                <a:off x="2057400" y="4567089"/>
                <a:ext cx="228600" cy="79095"/>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8" name="Rectangle 18">
                <a:extLst>
                  <a:ext uri="{FF2B5EF4-FFF2-40B4-BE49-F238E27FC236}">
                    <a16:creationId xmlns:a16="http://schemas.microsoft.com/office/drawing/2014/main" id="{7E7CB35A-2B7A-434D-84F2-F4066F77D6E0}"/>
                  </a:ext>
                </a:extLst>
              </p:cNvPr>
              <p:cNvSpPr>
                <a:spLocks noChangeArrowheads="1"/>
              </p:cNvSpPr>
              <p:nvPr>
                <p:custDataLst>
                  <p:tags r:id="rId31"/>
                </p:custDataLst>
              </p:nvPr>
            </p:nvSpPr>
            <p:spPr bwMode="auto">
              <a:xfrm>
                <a:off x="2286000" y="4414402"/>
                <a:ext cx="228600" cy="231784"/>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19" name="Rectangle 19">
                <a:extLst>
                  <a:ext uri="{FF2B5EF4-FFF2-40B4-BE49-F238E27FC236}">
                    <a16:creationId xmlns:a16="http://schemas.microsoft.com/office/drawing/2014/main" id="{E83728A3-2329-43B9-AB20-40D2D83B0683}"/>
                  </a:ext>
                </a:extLst>
              </p:cNvPr>
              <p:cNvSpPr>
                <a:spLocks noChangeArrowheads="1"/>
              </p:cNvSpPr>
              <p:nvPr>
                <p:custDataLst>
                  <p:tags r:id="rId32"/>
                </p:custDataLst>
              </p:nvPr>
            </p:nvSpPr>
            <p:spPr bwMode="auto">
              <a:xfrm>
                <a:off x="2514600" y="4567089"/>
                <a:ext cx="228600" cy="79096"/>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0" name="Rectangle 20">
                <a:extLst>
                  <a:ext uri="{FF2B5EF4-FFF2-40B4-BE49-F238E27FC236}">
                    <a16:creationId xmlns:a16="http://schemas.microsoft.com/office/drawing/2014/main" id="{BB68E7F0-BEC3-43D1-99F7-B41C4F8F134D}"/>
                  </a:ext>
                </a:extLst>
              </p:cNvPr>
              <p:cNvSpPr>
                <a:spLocks noChangeArrowheads="1"/>
              </p:cNvSpPr>
              <p:nvPr>
                <p:custDataLst>
                  <p:tags r:id="rId33"/>
                </p:custDataLst>
              </p:nvPr>
            </p:nvSpPr>
            <p:spPr bwMode="auto">
              <a:xfrm>
                <a:off x="2743200" y="4342904"/>
                <a:ext cx="228600" cy="303282"/>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1" name="Rectangle 21">
                <a:extLst>
                  <a:ext uri="{FF2B5EF4-FFF2-40B4-BE49-F238E27FC236}">
                    <a16:creationId xmlns:a16="http://schemas.microsoft.com/office/drawing/2014/main" id="{6B13C015-469D-485B-AFF8-5B48E133C373}"/>
                  </a:ext>
                </a:extLst>
              </p:cNvPr>
              <p:cNvSpPr>
                <a:spLocks noChangeArrowheads="1"/>
              </p:cNvSpPr>
              <p:nvPr>
                <p:custDataLst>
                  <p:tags r:id="rId34"/>
                </p:custDataLst>
              </p:nvPr>
            </p:nvSpPr>
            <p:spPr bwMode="auto">
              <a:xfrm>
                <a:off x="2971800" y="4342904"/>
                <a:ext cx="228600" cy="304870"/>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2" name="Rectangle 20">
                <a:extLst>
                  <a:ext uri="{FF2B5EF4-FFF2-40B4-BE49-F238E27FC236}">
                    <a16:creationId xmlns:a16="http://schemas.microsoft.com/office/drawing/2014/main" id="{8EBDD069-72BC-4617-9098-87EEC82EC486}"/>
                  </a:ext>
                </a:extLst>
              </p:cNvPr>
              <p:cNvSpPr>
                <a:spLocks noChangeArrowheads="1"/>
              </p:cNvSpPr>
              <p:nvPr>
                <p:custDataLst>
                  <p:tags r:id="rId35"/>
                </p:custDataLst>
              </p:nvPr>
            </p:nvSpPr>
            <p:spPr bwMode="auto">
              <a:xfrm>
                <a:off x="3199906" y="4038599"/>
                <a:ext cx="228600" cy="605007"/>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3" name="Rectangle 15">
                <a:extLst>
                  <a:ext uri="{FF2B5EF4-FFF2-40B4-BE49-F238E27FC236}">
                    <a16:creationId xmlns:a16="http://schemas.microsoft.com/office/drawing/2014/main" id="{1FEE8031-4A52-4011-BE4E-E73EA81E225A}"/>
                  </a:ext>
                </a:extLst>
              </p:cNvPr>
              <p:cNvSpPr>
                <a:spLocks noChangeArrowheads="1"/>
              </p:cNvSpPr>
              <p:nvPr>
                <p:custDataLst>
                  <p:tags r:id="rId36"/>
                </p:custDataLst>
              </p:nvPr>
            </p:nvSpPr>
            <p:spPr bwMode="auto">
              <a:xfrm>
                <a:off x="3428506" y="4187890"/>
                <a:ext cx="228600" cy="455717"/>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4" name="Rectangle 16">
                <a:extLst>
                  <a:ext uri="{FF2B5EF4-FFF2-40B4-BE49-F238E27FC236}">
                    <a16:creationId xmlns:a16="http://schemas.microsoft.com/office/drawing/2014/main" id="{AA52D394-58D7-4015-87FD-D50365BDE590}"/>
                  </a:ext>
                </a:extLst>
              </p:cNvPr>
              <p:cNvSpPr>
                <a:spLocks noChangeArrowheads="1"/>
              </p:cNvSpPr>
              <p:nvPr>
                <p:custDataLst>
                  <p:tags r:id="rId37"/>
                </p:custDataLst>
              </p:nvPr>
            </p:nvSpPr>
            <p:spPr bwMode="auto">
              <a:xfrm>
                <a:off x="3657106" y="3733164"/>
                <a:ext cx="228600" cy="910443"/>
              </a:xfrm>
              <a:prstGeom prst="rect">
                <a:avLst/>
              </a:prstGeom>
              <a:solidFill>
                <a:srgbClr val="FF0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5" name="Rectangle 17">
                <a:extLst>
                  <a:ext uri="{FF2B5EF4-FFF2-40B4-BE49-F238E27FC236}">
                    <a16:creationId xmlns:a16="http://schemas.microsoft.com/office/drawing/2014/main" id="{0D3231BA-051C-4F87-BFC1-FC52232F99E4}"/>
                  </a:ext>
                </a:extLst>
              </p:cNvPr>
              <p:cNvSpPr>
                <a:spLocks noChangeArrowheads="1"/>
              </p:cNvSpPr>
              <p:nvPr>
                <p:custDataLst>
                  <p:tags r:id="rId38"/>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6" name="Rectangle 18">
                <a:extLst>
                  <a:ext uri="{FF2B5EF4-FFF2-40B4-BE49-F238E27FC236}">
                    <a16:creationId xmlns:a16="http://schemas.microsoft.com/office/drawing/2014/main" id="{A8BA64BA-ABEB-459E-B5A0-822E9BE796BB}"/>
                  </a:ext>
                </a:extLst>
              </p:cNvPr>
              <p:cNvSpPr>
                <a:spLocks noChangeArrowheads="1"/>
              </p:cNvSpPr>
              <p:nvPr>
                <p:custDataLst>
                  <p:tags r:id="rId39"/>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7" name="Rectangle 19">
                <a:extLst>
                  <a:ext uri="{FF2B5EF4-FFF2-40B4-BE49-F238E27FC236}">
                    <a16:creationId xmlns:a16="http://schemas.microsoft.com/office/drawing/2014/main" id="{CD7AC9EB-2354-4D2D-9324-5036807527EE}"/>
                  </a:ext>
                </a:extLst>
              </p:cNvPr>
              <p:cNvSpPr>
                <a:spLocks noChangeArrowheads="1"/>
              </p:cNvSpPr>
              <p:nvPr>
                <p:custDataLst>
                  <p:tags r:id="rId40"/>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8" name="Rectangle 20">
                <a:extLst>
                  <a:ext uri="{FF2B5EF4-FFF2-40B4-BE49-F238E27FC236}">
                    <a16:creationId xmlns:a16="http://schemas.microsoft.com/office/drawing/2014/main" id="{8297AEF0-9CF7-46BF-92D6-93AA41D21394}"/>
                  </a:ext>
                </a:extLst>
              </p:cNvPr>
              <p:cNvSpPr>
                <a:spLocks noChangeArrowheads="1"/>
              </p:cNvSpPr>
              <p:nvPr>
                <p:custDataLst>
                  <p:tags r:id="rId41"/>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29" name="Rectangle 21">
                <a:extLst>
                  <a:ext uri="{FF2B5EF4-FFF2-40B4-BE49-F238E27FC236}">
                    <a16:creationId xmlns:a16="http://schemas.microsoft.com/office/drawing/2014/main" id="{265CB19E-65B3-45A0-A37F-A3E45171A31F}"/>
                  </a:ext>
                </a:extLst>
              </p:cNvPr>
              <p:cNvSpPr>
                <a:spLocks noChangeArrowheads="1"/>
              </p:cNvSpPr>
              <p:nvPr>
                <p:custDataLst>
                  <p:tags r:id="rId42"/>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0" name="Rectangle 20">
                <a:extLst>
                  <a:ext uri="{FF2B5EF4-FFF2-40B4-BE49-F238E27FC236}">
                    <a16:creationId xmlns:a16="http://schemas.microsoft.com/office/drawing/2014/main" id="{2DC62D46-25B1-4A65-A231-6B2B4465138E}"/>
                  </a:ext>
                </a:extLst>
              </p:cNvPr>
              <p:cNvSpPr>
                <a:spLocks noChangeArrowheads="1"/>
              </p:cNvSpPr>
              <p:nvPr>
                <p:custDataLst>
                  <p:tags r:id="rId43"/>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1" name="Rectangle 15">
                <a:extLst>
                  <a:ext uri="{FF2B5EF4-FFF2-40B4-BE49-F238E27FC236}">
                    <a16:creationId xmlns:a16="http://schemas.microsoft.com/office/drawing/2014/main" id="{52026508-D021-4272-9E08-BCC4019A13DB}"/>
                  </a:ext>
                </a:extLst>
              </p:cNvPr>
              <p:cNvSpPr>
                <a:spLocks noChangeArrowheads="1"/>
              </p:cNvSpPr>
              <p:nvPr>
                <p:custDataLst>
                  <p:tags r:id="rId44"/>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2" name="Rectangle 16">
                <a:extLst>
                  <a:ext uri="{FF2B5EF4-FFF2-40B4-BE49-F238E27FC236}">
                    <a16:creationId xmlns:a16="http://schemas.microsoft.com/office/drawing/2014/main" id="{877F8BF0-0F9B-4031-B466-2E795F7CA5D0}"/>
                  </a:ext>
                </a:extLst>
              </p:cNvPr>
              <p:cNvSpPr>
                <a:spLocks noChangeArrowheads="1"/>
              </p:cNvSpPr>
              <p:nvPr>
                <p:custDataLst>
                  <p:tags r:id="rId45"/>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3" name="Rectangle 17">
                <a:extLst>
                  <a:ext uri="{FF2B5EF4-FFF2-40B4-BE49-F238E27FC236}">
                    <a16:creationId xmlns:a16="http://schemas.microsoft.com/office/drawing/2014/main" id="{7E3419DE-1917-4098-AEAD-1D9C0C3CA29B}"/>
                  </a:ext>
                </a:extLst>
              </p:cNvPr>
              <p:cNvSpPr>
                <a:spLocks noChangeArrowheads="1"/>
              </p:cNvSpPr>
              <p:nvPr>
                <p:custDataLst>
                  <p:tags r:id="rId46"/>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4" name="Rectangle 18">
                <a:extLst>
                  <a:ext uri="{FF2B5EF4-FFF2-40B4-BE49-F238E27FC236}">
                    <a16:creationId xmlns:a16="http://schemas.microsoft.com/office/drawing/2014/main" id="{7A635687-EF20-468E-83F4-44427C6B2B5D}"/>
                  </a:ext>
                </a:extLst>
              </p:cNvPr>
              <p:cNvSpPr>
                <a:spLocks noChangeArrowheads="1"/>
              </p:cNvSpPr>
              <p:nvPr>
                <p:custDataLst>
                  <p:tags r:id="rId47"/>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5" name="Rectangle 19">
                <a:extLst>
                  <a:ext uri="{FF2B5EF4-FFF2-40B4-BE49-F238E27FC236}">
                    <a16:creationId xmlns:a16="http://schemas.microsoft.com/office/drawing/2014/main" id="{F56373B9-3A24-4B50-A722-15A75A0F36A0}"/>
                  </a:ext>
                </a:extLst>
              </p:cNvPr>
              <p:cNvSpPr>
                <a:spLocks noChangeArrowheads="1"/>
              </p:cNvSpPr>
              <p:nvPr>
                <p:custDataLst>
                  <p:tags r:id="rId48"/>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6" name="Rectangle 20">
                <a:extLst>
                  <a:ext uri="{FF2B5EF4-FFF2-40B4-BE49-F238E27FC236}">
                    <a16:creationId xmlns:a16="http://schemas.microsoft.com/office/drawing/2014/main" id="{BA77BD11-5DDB-4443-9E4C-4EFF3F6DCAD7}"/>
                  </a:ext>
                </a:extLst>
              </p:cNvPr>
              <p:cNvSpPr>
                <a:spLocks noChangeArrowheads="1"/>
              </p:cNvSpPr>
              <p:nvPr>
                <p:custDataLst>
                  <p:tags r:id="rId49"/>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37" name="Rectangle 21">
                <a:extLst>
                  <a:ext uri="{FF2B5EF4-FFF2-40B4-BE49-F238E27FC236}">
                    <a16:creationId xmlns:a16="http://schemas.microsoft.com/office/drawing/2014/main" id="{15E36DC1-76E6-4124-8CB4-AF316A23F7C2}"/>
                  </a:ext>
                </a:extLst>
              </p:cNvPr>
              <p:cNvSpPr>
                <a:spLocks noChangeArrowheads="1"/>
              </p:cNvSpPr>
              <p:nvPr>
                <p:custDataLst>
                  <p:tags r:id="rId50"/>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grpSp>
        <p:cxnSp>
          <p:nvCxnSpPr>
            <p:cNvPr id="8" name="Straight Arrow Connector 7">
              <a:extLst>
                <a:ext uri="{FF2B5EF4-FFF2-40B4-BE49-F238E27FC236}">
                  <a16:creationId xmlns:a16="http://schemas.microsoft.com/office/drawing/2014/main" id="{70B49762-E41C-487F-BE42-C37D073B16F4}"/>
                </a:ext>
              </a:extLst>
            </p:cNvPr>
            <p:cNvCxnSpPr/>
            <p:nvPr/>
          </p:nvCxnSpPr>
          <p:spPr>
            <a:xfrm flipV="1">
              <a:off x="1094752" y="4944862"/>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944E7AA-2926-49F7-876C-4A1195F8AFA7}"/>
                </a:ext>
              </a:extLst>
            </p:cNvPr>
            <p:cNvCxnSpPr>
              <a:cxnSpLocks/>
            </p:cNvCxnSpPr>
            <p:nvPr/>
          </p:nvCxnSpPr>
          <p:spPr>
            <a:xfrm rot="16200000" flipV="1">
              <a:off x="2270398" y="4856082"/>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96329FCC-AC1A-4007-8889-2F16A7AA6B47}"/>
              </a:ext>
            </a:extLst>
          </p:cNvPr>
          <p:cNvGrpSpPr/>
          <p:nvPr/>
        </p:nvGrpSpPr>
        <p:grpSpPr>
          <a:xfrm>
            <a:off x="5004350" y="3392039"/>
            <a:ext cx="2332456" cy="630012"/>
            <a:chOff x="5148466" y="4362299"/>
            <a:chExt cx="3109941" cy="840016"/>
          </a:xfrm>
        </p:grpSpPr>
        <p:grpSp>
          <p:nvGrpSpPr>
            <p:cNvPr id="39" name="Group 38">
              <a:extLst>
                <a:ext uri="{FF2B5EF4-FFF2-40B4-BE49-F238E27FC236}">
                  <a16:creationId xmlns:a16="http://schemas.microsoft.com/office/drawing/2014/main" id="{0D3AFC3D-7E5B-464B-8340-729FFB8F651F}"/>
                </a:ext>
              </a:extLst>
            </p:cNvPr>
            <p:cNvGrpSpPr/>
            <p:nvPr/>
          </p:nvGrpSpPr>
          <p:grpSpPr>
            <a:xfrm>
              <a:off x="5234424" y="4362299"/>
              <a:ext cx="3023983" cy="475432"/>
              <a:chOff x="3657106" y="3733164"/>
              <a:chExt cx="5807271" cy="913022"/>
            </a:xfrm>
          </p:grpSpPr>
          <p:cxnSp>
            <p:nvCxnSpPr>
              <p:cNvPr id="40" name="Straight Arrow Connector 13">
                <a:extLst>
                  <a:ext uri="{FF2B5EF4-FFF2-40B4-BE49-F238E27FC236}">
                    <a16:creationId xmlns:a16="http://schemas.microsoft.com/office/drawing/2014/main" id="{848A76B1-A96A-450A-B0B8-00E022303FC6}"/>
                  </a:ext>
                </a:extLst>
              </p:cNvPr>
              <p:cNvCxnSpPr>
                <a:cxnSpLocks noChangeShapeType="1"/>
              </p:cNvCxnSpPr>
              <p:nvPr>
                <p:custDataLst>
                  <p:tags r:id="rId1"/>
                </p:custDataLst>
              </p:nvPr>
            </p:nvCxnSpPr>
            <p:spPr bwMode="auto">
              <a:xfrm flipV="1">
                <a:off x="3673175" y="4642259"/>
                <a:ext cx="5791202" cy="392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41" name="Rectangle 20">
                <a:extLst>
                  <a:ext uri="{FF2B5EF4-FFF2-40B4-BE49-F238E27FC236}">
                    <a16:creationId xmlns:a16="http://schemas.microsoft.com/office/drawing/2014/main" id="{AC89790F-AFDF-4EC0-9382-61A29108E708}"/>
                  </a:ext>
                </a:extLst>
              </p:cNvPr>
              <p:cNvSpPr>
                <a:spLocks noChangeArrowheads="1"/>
              </p:cNvSpPr>
              <p:nvPr>
                <p:custDataLst>
                  <p:tags r:id="rId2"/>
                </p:custDataLst>
              </p:nvPr>
            </p:nvSpPr>
            <p:spPr bwMode="auto">
              <a:xfrm>
                <a:off x="6861275" y="3958633"/>
                <a:ext cx="216264" cy="683787"/>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2" name="Rectangle 15">
                <a:extLst>
                  <a:ext uri="{FF2B5EF4-FFF2-40B4-BE49-F238E27FC236}">
                    <a16:creationId xmlns:a16="http://schemas.microsoft.com/office/drawing/2014/main" id="{9278AF9E-C1F8-417D-8398-7A69BA7048FF}"/>
                  </a:ext>
                </a:extLst>
              </p:cNvPr>
              <p:cNvSpPr>
                <a:spLocks noChangeArrowheads="1"/>
              </p:cNvSpPr>
              <p:nvPr>
                <p:custDataLst>
                  <p:tags r:id="rId3"/>
                </p:custDataLst>
              </p:nvPr>
            </p:nvSpPr>
            <p:spPr bwMode="auto">
              <a:xfrm>
                <a:off x="7089873" y="4186704"/>
                <a:ext cx="228599" cy="455718"/>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3" name="Rectangle 16">
                <a:extLst>
                  <a:ext uri="{FF2B5EF4-FFF2-40B4-BE49-F238E27FC236}">
                    <a16:creationId xmlns:a16="http://schemas.microsoft.com/office/drawing/2014/main" id="{F511C214-F2AE-47BF-81FE-86D4DB91C408}"/>
                  </a:ext>
                </a:extLst>
              </p:cNvPr>
              <p:cNvSpPr>
                <a:spLocks noChangeArrowheads="1"/>
              </p:cNvSpPr>
              <p:nvPr>
                <p:custDataLst>
                  <p:tags r:id="rId4"/>
                </p:custDataLst>
              </p:nvPr>
            </p:nvSpPr>
            <p:spPr bwMode="auto">
              <a:xfrm>
                <a:off x="7318474" y="4034835"/>
                <a:ext cx="228599" cy="607585"/>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4" name="Rectangle 17">
                <a:extLst>
                  <a:ext uri="{FF2B5EF4-FFF2-40B4-BE49-F238E27FC236}">
                    <a16:creationId xmlns:a16="http://schemas.microsoft.com/office/drawing/2014/main" id="{70B0F8E7-4E4C-4B3B-AB1D-4DB1399E71DC}"/>
                  </a:ext>
                </a:extLst>
              </p:cNvPr>
              <p:cNvSpPr>
                <a:spLocks noChangeArrowheads="1"/>
              </p:cNvSpPr>
              <p:nvPr>
                <p:custDataLst>
                  <p:tags r:id="rId5"/>
                </p:custDataLst>
              </p:nvPr>
            </p:nvSpPr>
            <p:spPr bwMode="auto">
              <a:xfrm>
                <a:off x="7547073" y="4563322"/>
                <a:ext cx="228599" cy="79096"/>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5" name="Rectangle 18">
                <a:extLst>
                  <a:ext uri="{FF2B5EF4-FFF2-40B4-BE49-F238E27FC236}">
                    <a16:creationId xmlns:a16="http://schemas.microsoft.com/office/drawing/2014/main" id="{20E2CBD1-23C1-4605-9813-4BA8A91A1FD3}"/>
                  </a:ext>
                </a:extLst>
              </p:cNvPr>
              <p:cNvSpPr>
                <a:spLocks noChangeArrowheads="1"/>
              </p:cNvSpPr>
              <p:nvPr>
                <p:custDataLst>
                  <p:tags r:id="rId6"/>
                </p:custDataLst>
              </p:nvPr>
            </p:nvSpPr>
            <p:spPr bwMode="auto">
              <a:xfrm>
                <a:off x="7775674" y="4410637"/>
                <a:ext cx="228599" cy="231783"/>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6" name="Rectangle 19">
                <a:extLst>
                  <a:ext uri="{FF2B5EF4-FFF2-40B4-BE49-F238E27FC236}">
                    <a16:creationId xmlns:a16="http://schemas.microsoft.com/office/drawing/2014/main" id="{9E1DEE5B-6505-4F95-A3C3-4B906AEB874A}"/>
                  </a:ext>
                </a:extLst>
              </p:cNvPr>
              <p:cNvSpPr>
                <a:spLocks noChangeArrowheads="1"/>
              </p:cNvSpPr>
              <p:nvPr>
                <p:custDataLst>
                  <p:tags r:id="rId7"/>
                </p:custDataLst>
              </p:nvPr>
            </p:nvSpPr>
            <p:spPr bwMode="auto">
              <a:xfrm>
                <a:off x="8004273" y="4563322"/>
                <a:ext cx="228599" cy="79096"/>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7" name="Rectangle 20">
                <a:extLst>
                  <a:ext uri="{FF2B5EF4-FFF2-40B4-BE49-F238E27FC236}">
                    <a16:creationId xmlns:a16="http://schemas.microsoft.com/office/drawing/2014/main" id="{DA2D0CBF-79A2-45AA-85B3-624C231853E4}"/>
                  </a:ext>
                </a:extLst>
              </p:cNvPr>
              <p:cNvSpPr>
                <a:spLocks noChangeArrowheads="1"/>
              </p:cNvSpPr>
              <p:nvPr>
                <p:custDataLst>
                  <p:tags r:id="rId8"/>
                </p:custDataLst>
              </p:nvPr>
            </p:nvSpPr>
            <p:spPr bwMode="auto">
              <a:xfrm>
                <a:off x="8232872" y="4339138"/>
                <a:ext cx="228599" cy="303282"/>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8" name="Rectangle 21">
                <a:extLst>
                  <a:ext uri="{FF2B5EF4-FFF2-40B4-BE49-F238E27FC236}">
                    <a16:creationId xmlns:a16="http://schemas.microsoft.com/office/drawing/2014/main" id="{4CD33F62-E1FA-4671-A4E7-DD7CFD71AA9B}"/>
                  </a:ext>
                </a:extLst>
              </p:cNvPr>
              <p:cNvSpPr>
                <a:spLocks noChangeArrowheads="1"/>
              </p:cNvSpPr>
              <p:nvPr>
                <p:custDataLst>
                  <p:tags r:id="rId9"/>
                </p:custDataLst>
              </p:nvPr>
            </p:nvSpPr>
            <p:spPr bwMode="auto">
              <a:xfrm>
                <a:off x="8461473" y="4339138"/>
                <a:ext cx="228599" cy="304870"/>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49" name="Rectangle 20">
                <a:extLst>
                  <a:ext uri="{FF2B5EF4-FFF2-40B4-BE49-F238E27FC236}">
                    <a16:creationId xmlns:a16="http://schemas.microsoft.com/office/drawing/2014/main" id="{A477251E-CD9E-42EA-9C96-048C516291AF}"/>
                  </a:ext>
                </a:extLst>
              </p:cNvPr>
              <p:cNvSpPr>
                <a:spLocks noChangeArrowheads="1"/>
              </p:cNvSpPr>
              <p:nvPr>
                <p:custDataLst>
                  <p:tags r:id="rId10"/>
                </p:custDataLst>
              </p:nvPr>
            </p:nvSpPr>
            <p:spPr bwMode="auto">
              <a:xfrm>
                <a:off x="8689578" y="4034833"/>
                <a:ext cx="228599" cy="605006"/>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0" name="Rectangle 15">
                <a:extLst>
                  <a:ext uri="{FF2B5EF4-FFF2-40B4-BE49-F238E27FC236}">
                    <a16:creationId xmlns:a16="http://schemas.microsoft.com/office/drawing/2014/main" id="{3394509B-6151-43D1-A648-2FD82B50F58D}"/>
                  </a:ext>
                </a:extLst>
              </p:cNvPr>
              <p:cNvSpPr>
                <a:spLocks noChangeArrowheads="1"/>
              </p:cNvSpPr>
              <p:nvPr>
                <p:custDataLst>
                  <p:tags r:id="rId11"/>
                </p:custDataLst>
              </p:nvPr>
            </p:nvSpPr>
            <p:spPr bwMode="auto">
              <a:xfrm>
                <a:off x="8918177" y="4184125"/>
                <a:ext cx="228599" cy="455718"/>
              </a:xfrm>
              <a:prstGeom prst="rect">
                <a:avLst/>
              </a:prstGeom>
              <a:solidFill>
                <a:srgbClr val="FFFF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1" name="Rectangle 16">
                <a:extLst>
                  <a:ext uri="{FF2B5EF4-FFF2-40B4-BE49-F238E27FC236}">
                    <a16:creationId xmlns:a16="http://schemas.microsoft.com/office/drawing/2014/main" id="{3056DDE3-EB53-4006-B0CE-0FB235AB8D1B}"/>
                  </a:ext>
                </a:extLst>
              </p:cNvPr>
              <p:cNvSpPr>
                <a:spLocks noChangeArrowheads="1"/>
              </p:cNvSpPr>
              <p:nvPr>
                <p:custDataLst>
                  <p:tags r:id="rId12"/>
                </p:custDataLst>
              </p:nvPr>
            </p:nvSpPr>
            <p:spPr bwMode="auto">
              <a:xfrm>
                <a:off x="3657106" y="3733164"/>
                <a:ext cx="228600" cy="910443"/>
              </a:xfrm>
              <a:prstGeom prst="rect">
                <a:avLst/>
              </a:prstGeom>
              <a:solidFill>
                <a:srgbClr val="FF0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2" name="Rectangle 17">
                <a:extLst>
                  <a:ext uri="{FF2B5EF4-FFF2-40B4-BE49-F238E27FC236}">
                    <a16:creationId xmlns:a16="http://schemas.microsoft.com/office/drawing/2014/main" id="{C0F6903A-ECE8-47A1-A6D9-8B9BFC6816B9}"/>
                  </a:ext>
                </a:extLst>
              </p:cNvPr>
              <p:cNvSpPr>
                <a:spLocks noChangeArrowheads="1"/>
              </p:cNvSpPr>
              <p:nvPr>
                <p:custDataLst>
                  <p:tags r:id="rId13"/>
                </p:custDataLst>
              </p:nvPr>
            </p:nvSpPr>
            <p:spPr bwMode="auto">
              <a:xfrm>
                <a:off x="3885706" y="4564510"/>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3" name="Rectangle 18">
                <a:extLst>
                  <a:ext uri="{FF2B5EF4-FFF2-40B4-BE49-F238E27FC236}">
                    <a16:creationId xmlns:a16="http://schemas.microsoft.com/office/drawing/2014/main" id="{B0A06016-5FEC-4ECA-BAF3-FAD36885CAE2}"/>
                  </a:ext>
                </a:extLst>
              </p:cNvPr>
              <p:cNvSpPr>
                <a:spLocks noChangeArrowheads="1"/>
              </p:cNvSpPr>
              <p:nvPr>
                <p:custDataLst>
                  <p:tags r:id="rId14"/>
                </p:custDataLst>
              </p:nvPr>
            </p:nvSpPr>
            <p:spPr bwMode="auto">
              <a:xfrm>
                <a:off x="4114306" y="4340325"/>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4" name="Rectangle 19">
                <a:extLst>
                  <a:ext uri="{FF2B5EF4-FFF2-40B4-BE49-F238E27FC236}">
                    <a16:creationId xmlns:a16="http://schemas.microsoft.com/office/drawing/2014/main" id="{2B85DA68-3328-4CAA-8C3F-64CF42E20144}"/>
                  </a:ext>
                </a:extLst>
              </p:cNvPr>
              <p:cNvSpPr>
                <a:spLocks noChangeArrowheads="1"/>
              </p:cNvSpPr>
              <p:nvPr>
                <p:custDataLst>
                  <p:tags r:id="rId15"/>
                </p:custDataLst>
              </p:nvPr>
            </p:nvSpPr>
            <p:spPr bwMode="auto">
              <a:xfrm>
                <a:off x="4342906" y="4564510"/>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5" name="Rectangle 20">
                <a:extLst>
                  <a:ext uri="{FF2B5EF4-FFF2-40B4-BE49-F238E27FC236}">
                    <a16:creationId xmlns:a16="http://schemas.microsoft.com/office/drawing/2014/main" id="{37CDDCCC-6AEC-49EB-ADD3-9980ED5DEB6E}"/>
                  </a:ext>
                </a:extLst>
              </p:cNvPr>
              <p:cNvSpPr>
                <a:spLocks noChangeArrowheads="1"/>
              </p:cNvSpPr>
              <p:nvPr>
                <p:custDataLst>
                  <p:tags r:id="rId16"/>
                </p:custDataLst>
              </p:nvPr>
            </p:nvSpPr>
            <p:spPr bwMode="auto">
              <a:xfrm>
                <a:off x="4571506" y="4190469"/>
                <a:ext cx="228600" cy="453138"/>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6" name="Rectangle 21">
                <a:extLst>
                  <a:ext uri="{FF2B5EF4-FFF2-40B4-BE49-F238E27FC236}">
                    <a16:creationId xmlns:a16="http://schemas.microsoft.com/office/drawing/2014/main" id="{CC064BAC-927B-48C1-9C62-87793B6F9989}"/>
                  </a:ext>
                </a:extLst>
              </p:cNvPr>
              <p:cNvSpPr>
                <a:spLocks noChangeArrowheads="1"/>
              </p:cNvSpPr>
              <p:nvPr>
                <p:custDataLst>
                  <p:tags r:id="rId17"/>
                </p:custDataLst>
              </p:nvPr>
            </p:nvSpPr>
            <p:spPr bwMode="auto">
              <a:xfrm>
                <a:off x="4800106" y="4340325"/>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7" name="Rectangle 20">
                <a:extLst>
                  <a:ext uri="{FF2B5EF4-FFF2-40B4-BE49-F238E27FC236}">
                    <a16:creationId xmlns:a16="http://schemas.microsoft.com/office/drawing/2014/main" id="{51F4E879-B213-48CC-9134-8D98C02AC6A4}"/>
                  </a:ext>
                </a:extLst>
              </p:cNvPr>
              <p:cNvSpPr>
                <a:spLocks noChangeArrowheads="1"/>
              </p:cNvSpPr>
              <p:nvPr>
                <p:custDataLst>
                  <p:tags r:id="rId18"/>
                </p:custDataLst>
              </p:nvPr>
            </p:nvSpPr>
            <p:spPr bwMode="auto">
              <a:xfrm>
                <a:off x="5027718" y="3962399"/>
                <a:ext cx="228600" cy="679861"/>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8" name="Rectangle 15">
                <a:extLst>
                  <a:ext uri="{FF2B5EF4-FFF2-40B4-BE49-F238E27FC236}">
                    <a16:creationId xmlns:a16="http://schemas.microsoft.com/office/drawing/2014/main" id="{26C20109-914B-44BC-8CBF-73B782C75B8D}"/>
                  </a:ext>
                </a:extLst>
              </p:cNvPr>
              <p:cNvSpPr>
                <a:spLocks noChangeArrowheads="1"/>
              </p:cNvSpPr>
              <p:nvPr>
                <p:custDataLst>
                  <p:tags r:id="rId19"/>
                </p:custDataLst>
              </p:nvPr>
            </p:nvSpPr>
            <p:spPr bwMode="auto">
              <a:xfrm>
                <a:off x="5256318" y="4186544"/>
                <a:ext cx="228600" cy="455717"/>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59" name="Rectangle 16">
                <a:extLst>
                  <a:ext uri="{FF2B5EF4-FFF2-40B4-BE49-F238E27FC236}">
                    <a16:creationId xmlns:a16="http://schemas.microsoft.com/office/drawing/2014/main" id="{05604061-A3FA-4C9E-AB43-085F23824AC3}"/>
                  </a:ext>
                </a:extLst>
              </p:cNvPr>
              <p:cNvSpPr>
                <a:spLocks noChangeArrowheads="1"/>
              </p:cNvSpPr>
              <p:nvPr>
                <p:custDataLst>
                  <p:tags r:id="rId20"/>
                </p:custDataLst>
              </p:nvPr>
            </p:nvSpPr>
            <p:spPr bwMode="auto">
              <a:xfrm>
                <a:off x="54849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0" name="Rectangle 17">
                <a:extLst>
                  <a:ext uri="{FF2B5EF4-FFF2-40B4-BE49-F238E27FC236}">
                    <a16:creationId xmlns:a16="http://schemas.microsoft.com/office/drawing/2014/main" id="{788C201B-8A80-4090-82DA-B726135ABFCD}"/>
                  </a:ext>
                </a:extLst>
              </p:cNvPr>
              <p:cNvSpPr>
                <a:spLocks noChangeArrowheads="1"/>
              </p:cNvSpPr>
              <p:nvPr>
                <p:custDataLst>
                  <p:tags r:id="rId21"/>
                </p:custDataLst>
              </p:nvPr>
            </p:nvSpPr>
            <p:spPr bwMode="auto">
              <a:xfrm>
                <a:off x="5713518" y="4563164"/>
                <a:ext cx="228600" cy="79095"/>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1" name="Rectangle 18">
                <a:extLst>
                  <a:ext uri="{FF2B5EF4-FFF2-40B4-BE49-F238E27FC236}">
                    <a16:creationId xmlns:a16="http://schemas.microsoft.com/office/drawing/2014/main" id="{808D9B39-B990-4095-BADB-7BEAF5D5390E}"/>
                  </a:ext>
                </a:extLst>
              </p:cNvPr>
              <p:cNvSpPr>
                <a:spLocks noChangeArrowheads="1"/>
              </p:cNvSpPr>
              <p:nvPr>
                <p:custDataLst>
                  <p:tags r:id="rId22"/>
                </p:custDataLst>
              </p:nvPr>
            </p:nvSpPr>
            <p:spPr bwMode="auto">
              <a:xfrm>
                <a:off x="5942118" y="4338979"/>
                <a:ext cx="228600" cy="30328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2" name="Rectangle 19">
                <a:extLst>
                  <a:ext uri="{FF2B5EF4-FFF2-40B4-BE49-F238E27FC236}">
                    <a16:creationId xmlns:a16="http://schemas.microsoft.com/office/drawing/2014/main" id="{1C3E15E2-7AC8-4633-80D4-061F947DF4CA}"/>
                  </a:ext>
                </a:extLst>
              </p:cNvPr>
              <p:cNvSpPr>
                <a:spLocks noChangeArrowheads="1"/>
              </p:cNvSpPr>
              <p:nvPr>
                <p:custDataLst>
                  <p:tags r:id="rId23"/>
                </p:custDataLst>
              </p:nvPr>
            </p:nvSpPr>
            <p:spPr bwMode="auto">
              <a:xfrm>
                <a:off x="6170718" y="4563164"/>
                <a:ext cx="228600" cy="79096"/>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3" name="Rectangle 20">
                <a:extLst>
                  <a:ext uri="{FF2B5EF4-FFF2-40B4-BE49-F238E27FC236}">
                    <a16:creationId xmlns:a16="http://schemas.microsoft.com/office/drawing/2014/main" id="{C08B0680-0F20-45C7-8233-397E9E6C39F1}"/>
                  </a:ext>
                </a:extLst>
              </p:cNvPr>
              <p:cNvSpPr>
                <a:spLocks noChangeArrowheads="1"/>
              </p:cNvSpPr>
              <p:nvPr>
                <p:custDataLst>
                  <p:tags r:id="rId24"/>
                </p:custDataLst>
              </p:nvPr>
            </p:nvSpPr>
            <p:spPr bwMode="auto">
              <a:xfrm>
                <a:off x="6399318" y="3962399"/>
                <a:ext cx="228600" cy="679862"/>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sp>
            <p:nvSpPr>
              <p:cNvPr id="64" name="Rectangle 21">
                <a:extLst>
                  <a:ext uri="{FF2B5EF4-FFF2-40B4-BE49-F238E27FC236}">
                    <a16:creationId xmlns:a16="http://schemas.microsoft.com/office/drawing/2014/main" id="{5743C9DD-47B8-488B-9FF7-C8572D6EF14D}"/>
                  </a:ext>
                </a:extLst>
              </p:cNvPr>
              <p:cNvSpPr>
                <a:spLocks noChangeArrowheads="1"/>
              </p:cNvSpPr>
              <p:nvPr>
                <p:custDataLst>
                  <p:tags r:id="rId25"/>
                </p:custDataLst>
              </p:nvPr>
            </p:nvSpPr>
            <p:spPr bwMode="auto">
              <a:xfrm>
                <a:off x="6627918" y="4338979"/>
                <a:ext cx="228600" cy="304870"/>
              </a:xfrm>
              <a:prstGeom prst="rect">
                <a:avLst/>
              </a:prstGeom>
              <a:solidFill>
                <a:srgbClr val="FFC000"/>
              </a:solidFill>
              <a:ln w="9525">
                <a:solidFill>
                  <a:schemeClr val="tx1"/>
                </a:solidFill>
                <a:round/>
                <a:headEnd/>
                <a:tailEnd/>
              </a:ln>
            </p:spPr>
            <p:txBody>
              <a:bodyPr/>
              <a:lstStyle/>
              <a:p>
                <a:pPr defTabSz="685800" eaLnBrk="0" fontAlgn="base" hangingPunct="0">
                  <a:spcBef>
                    <a:spcPct val="0"/>
                  </a:spcBef>
                  <a:spcAft>
                    <a:spcPct val="0"/>
                  </a:spcAft>
                  <a:buClrTx/>
                  <a:defRPr/>
                </a:pPr>
                <a:endParaRPr lang="en-US" sz="1800" b="1" kern="1200">
                  <a:latin typeface="Times New Roman" pitchFamily="18" charset="0"/>
                  <a:ea typeface="ＭＳ Ｐゴシック" charset="-128"/>
                  <a:cs typeface="+mn-cs"/>
                </a:endParaRPr>
              </a:p>
            </p:txBody>
          </p:sp>
        </p:grpSp>
        <p:cxnSp>
          <p:nvCxnSpPr>
            <p:cNvPr id="69" name="Straight Arrow Connector 68">
              <a:extLst>
                <a:ext uri="{FF2B5EF4-FFF2-40B4-BE49-F238E27FC236}">
                  <a16:creationId xmlns:a16="http://schemas.microsoft.com/office/drawing/2014/main" id="{1F03498A-06BF-4C8B-AFD1-CA8E39D1BE1E}"/>
                </a:ext>
              </a:extLst>
            </p:cNvPr>
            <p:cNvCxnSpPr/>
            <p:nvPr/>
          </p:nvCxnSpPr>
          <p:spPr>
            <a:xfrm flipV="1">
              <a:off x="6953021" y="4935984"/>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E951483-CBC9-4A23-954C-4386829990DF}"/>
                </a:ext>
              </a:extLst>
            </p:cNvPr>
            <p:cNvCxnSpPr>
              <a:cxnSpLocks/>
            </p:cNvCxnSpPr>
            <p:nvPr/>
          </p:nvCxnSpPr>
          <p:spPr>
            <a:xfrm rot="16200000" flipV="1">
              <a:off x="5281632" y="4845859"/>
              <a:ext cx="0" cy="266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388BB5B0-2E8C-4F0F-FA78-09FBFA4D3290}"/>
              </a:ext>
            </a:extLst>
          </p:cNvPr>
          <p:cNvSpPr>
            <a:spLocks noGrp="1"/>
          </p:cNvSpPr>
          <p:nvPr>
            <p:ph type="title"/>
          </p:nvPr>
        </p:nvSpPr>
        <p:spPr/>
        <p:txBody>
          <a:bodyPr/>
          <a:lstStyle/>
          <a:p>
            <a:r>
              <a:rPr lang="en-US" dirty="0"/>
              <a:t>Making descriptor rotation invariant</a:t>
            </a:r>
          </a:p>
        </p:txBody>
      </p:sp>
      <p:sp>
        <p:nvSpPr>
          <p:cNvPr id="6" name="Slide Number Placeholder 5">
            <a:extLst>
              <a:ext uri="{FF2B5EF4-FFF2-40B4-BE49-F238E27FC236}">
                <a16:creationId xmlns:a16="http://schemas.microsoft.com/office/drawing/2014/main" id="{1AEE1150-E9F8-B3C7-9D80-1D8F7CBC1C94}"/>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72</a:t>
            </a:fld>
            <a:endParaRPr lang="en-US" dirty="0"/>
          </a:p>
        </p:txBody>
      </p:sp>
    </p:spTree>
    <p:extLst>
      <p:ext uri="{BB962C8B-B14F-4D97-AF65-F5344CB8AC3E}">
        <p14:creationId xmlns:p14="http://schemas.microsoft.com/office/powerpoint/2010/main" val="1685450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eaLnBrk="1" hangingPunct="1">
              <a:buFont typeface="Arial" pitchFamily="34" charset="0"/>
              <a:buChar char="•"/>
            </a:pPr>
            <a:r>
              <a:rPr lang="en-US" dirty="0"/>
              <a:t>Can handle </a:t>
            </a:r>
            <a:r>
              <a:rPr lang="en-US" dirty="0">
                <a:solidFill>
                  <a:schemeClr val="bg2"/>
                </a:solidFill>
              </a:rPr>
              <a:t>changes in viewpoint</a:t>
            </a:r>
          </a:p>
          <a:p>
            <a:pPr lvl="1" eaLnBrk="1" hangingPunct="1">
              <a:buFont typeface="Arial" pitchFamily="34" charset="0"/>
              <a:buChar char="•"/>
            </a:pPr>
            <a:r>
              <a:rPr lang="en-US" dirty="0"/>
              <a:t>Up to about 60 degree out of plane rotation</a:t>
            </a:r>
          </a:p>
          <a:p>
            <a:pPr eaLnBrk="1" hangingPunct="1">
              <a:buFont typeface="Arial" pitchFamily="34" charset="0"/>
              <a:buChar char="•"/>
            </a:pPr>
            <a:r>
              <a:rPr lang="en-US" dirty="0"/>
              <a:t>Can handle significant </a:t>
            </a:r>
            <a:r>
              <a:rPr lang="en-US" dirty="0">
                <a:solidFill>
                  <a:schemeClr val="bg2"/>
                </a:solidFill>
              </a:rPr>
              <a:t>changes in illumination</a:t>
            </a:r>
          </a:p>
          <a:p>
            <a:pPr lvl="1" eaLnBrk="1" hangingPunct="1">
              <a:buFont typeface="Arial" pitchFamily="34" charset="0"/>
              <a:buChar char="•"/>
            </a:pPr>
            <a:r>
              <a:rPr lang="en-US" dirty="0"/>
              <a:t>Sometimes even day vs. night</a:t>
            </a:r>
          </a:p>
          <a:p>
            <a:pPr eaLnBrk="1" hangingPunct="1">
              <a:buFont typeface="Arial" pitchFamily="34" charset="0"/>
              <a:buChar char="•"/>
            </a:pPr>
            <a:r>
              <a:rPr lang="en-US" dirty="0">
                <a:solidFill>
                  <a:schemeClr val="bg2"/>
                </a:solidFill>
              </a:rPr>
              <a:t>Fast and efficient</a:t>
            </a:r>
            <a:r>
              <a:rPr lang="en-US" dirty="0"/>
              <a:t>—can run in real time</a:t>
            </a:r>
          </a:p>
          <a:p>
            <a:pPr eaLnBrk="1" hangingPunct="1">
              <a:buFont typeface="Arial" pitchFamily="34" charset="0"/>
              <a:buChar char="•"/>
            </a:pPr>
            <a:endParaRPr lang="en-US" dirty="0"/>
          </a:p>
          <a:p>
            <a:pPr eaLnBrk="1" hangingPunct="1">
              <a:buFont typeface="Arial" pitchFamily="34" charset="0"/>
              <a:buChar char="•"/>
            </a:pPr>
            <a:r>
              <a:rPr lang="en-US" dirty="0"/>
              <a:t>Can be made to work without feature detection, resulting in “</a:t>
            </a:r>
            <a:r>
              <a:rPr lang="en-US" dirty="0">
                <a:solidFill>
                  <a:srgbClr val="00B050"/>
                </a:solidFill>
              </a:rPr>
              <a:t>dense SIFT</a:t>
            </a:r>
            <a:r>
              <a:rPr lang="en-US" dirty="0"/>
              <a:t>” (more points means robustness to occlusion)</a:t>
            </a:r>
          </a:p>
          <a:p>
            <a:pPr eaLnBrk="1" hangingPunct="1">
              <a:buFont typeface="Arial" pitchFamily="34" charset="0"/>
              <a:buChar char="•"/>
            </a:pPr>
            <a:endParaRPr lang="en-US" dirty="0"/>
          </a:p>
          <a:p>
            <a:pPr eaLnBrk="1" hangingPunct="1">
              <a:buFont typeface="Arial" pitchFamily="34" charset="0"/>
              <a:buChar char="•"/>
            </a:pPr>
            <a:r>
              <a:rPr lang="en-US" dirty="0"/>
              <a:t>One commonly used implementation</a:t>
            </a:r>
          </a:p>
          <a:p>
            <a:pPr lvl="1" eaLnBrk="1" hangingPunct="1">
              <a:buFont typeface="Arial" pitchFamily="34" charset="0"/>
              <a:buChar char="•"/>
            </a:pPr>
            <a:r>
              <a:rPr lang="en-US" dirty="0">
                <a:hlinkClick r:id="rId2"/>
              </a:rPr>
              <a:t>http://www.vlfeat.org/overview/sift.html</a:t>
            </a:r>
            <a:r>
              <a:rPr lang="en-US" dirty="0"/>
              <a:t> </a:t>
            </a:r>
          </a:p>
        </p:txBody>
      </p:sp>
      <p:sp>
        <p:nvSpPr>
          <p:cNvPr id="4" name="TextBox 3"/>
          <p:cNvSpPr txBox="1"/>
          <p:nvPr/>
        </p:nvSpPr>
        <p:spPr>
          <a:xfrm>
            <a:off x="1143000" y="4945324"/>
            <a:ext cx="1063112" cy="213585"/>
          </a:xfrm>
          <a:prstGeom prst="rect">
            <a:avLst/>
          </a:prstGeom>
          <a:noFill/>
        </p:spPr>
        <p:txBody>
          <a:bodyPr wrap="none" rtlCol="0">
            <a:spAutoFit/>
          </a:bodyPr>
          <a:lstStyle/>
          <a:p>
            <a:pPr defTabSz="685800">
              <a:buClrTx/>
              <a:defRPr/>
            </a:pPr>
            <a:r>
              <a:rPr lang="en-US" sz="788" dirty="0">
                <a:latin typeface="Calibri"/>
                <a:ea typeface="+mn-ea"/>
                <a:cs typeface="+mn-cs"/>
              </a:rPr>
              <a:t>Adapted from S. Seitz</a:t>
            </a:r>
            <a:endParaRPr lang="en-US" sz="788" kern="1200" dirty="0">
              <a:solidFill>
                <a:prstClr val="black"/>
              </a:solidFill>
              <a:latin typeface="Calibri"/>
              <a:ea typeface="+mn-ea"/>
              <a:cs typeface="+mn-cs"/>
            </a:endParaRPr>
          </a:p>
        </p:txBody>
      </p:sp>
      <p:sp>
        <p:nvSpPr>
          <p:cNvPr id="7" name="Title 6">
            <a:extLst>
              <a:ext uri="{FF2B5EF4-FFF2-40B4-BE49-F238E27FC236}">
                <a16:creationId xmlns:a16="http://schemas.microsoft.com/office/drawing/2014/main" id="{B9A2D739-A752-C24C-8DF2-8BC8DFFEEEAA}"/>
              </a:ext>
            </a:extLst>
          </p:cNvPr>
          <p:cNvSpPr>
            <a:spLocks noGrp="1"/>
          </p:cNvSpPr>
          <p:nvPr>
            <p:ph type="title"/>
          </p:nvPr>
        </p:nvSpPr>
        <p:spPr/>
        <p:txBody>
          <a:bodyPr/>
          <a:lstStyle/>
          <a:p>
            <a:r>
              <a:rPr lang="en-US" dirty="0"/>
              <a:t>SIFT is robust</a:t>
            </a:r>
          </a:p>
        </p:txBody>
      </p:sp>
      <p:sp>
        <p:nvSpPr>
          <p:cNvPr id="8" name="Slide Number Placeholder 5">
            <a:extLst>
              <a:ext uri="{FF2B5EF4-FFF2-40B4-BE49-F238E27FC236}">
                <a16:creationId xmlns:a16="http://schemas.microsoft.com/office/drawing/2014/main" id="{8586BC58-B3EE-BB0F-9347-D2024BE0BFCC}"/>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73</a:t>
            </a:fld>
            <a:endParaRPr lang="en-US" dirty="0"/>
          </a:p>
        </p:txBody>
      </p:sp>
    </p:spTree>
    <p:extLst>
      <p:ext uri="{BB962C8B-B14F-4D97-AF65-F5344CB8AC3E}">
        <p14:creationId xmlns:p14="http://schemas.microsoft.com/office/powerpoint/2010/main" val="13305724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00329" y="837098"/>
            <a:ext cx="3026089" cy="4277138"/>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5" name="Content Placeholder 4"/>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4778480" y="767025"/>
            <a:ext cx="3118247" cy="4341019"/>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7" name="Title 6">
            <a:extLst>
              <a:ext uri="{FF2B5EF4-FFF2-40B4-BE49-F238E27FC236}">
                <a16:creationId xmlns:a16="http://schemas.microsoft.com/office/drawing/2014/main" id="{B37C5160-8E63-10A7-5036-E3478F12DD77}"/>
              </a:ext>
            </a:extLst>
          </p:cNvPr>
          <p:cNvSpPr>
            <a:spLocks noGrp="1"/>
          </p:cNvSpPr>
          <p:nvPr>
            <p:ph type="title"/>
          </p:nvPr>
        </p:nvSpPr>
        <p:spPr/>
        <p:txBody>
          <a:bodyPr/>
          <a:lstStyle/>
          <a:p>
            <a:r>
              <a:rPr lang="en-US" dirty="0"/>
              <a:t>Examples of using SIFT</a:t>
            </a:r>
          </a:p>
        </p:txBody>
      </p:sp>
      <p:sp>
        <p:nvSpPr>
          <p:cNvPr id="8" name="Slide Number Placeholder 5">
            <a:extLst>
              <a:ext uri="{FF2B5EF4-FFF2-40B4-BE49-F238E27FC236}">
                <a16:creationId xmlns:a16="http://schemas.microsoft.com/office/drawing/2014/main" id="{820C0889-D546-DAC2-2DC7-7D7B3BCED040}"/>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74</a:t>
            </a:fld>
            <a:endParaRPr lang="en-US" dirty="0"/>
          </a:p>
        </p:txBody>
      </p:sp>
      <p:sp>
        <p:nvSpPr>
          <p:cNvPr id="2" name="TextBox 1">
            <a:extLst>
              <a:ext uri="{FF2B5EF4-FFF2-40B4-BE49-F238E27FC236}">
                <a16:creationId xmlns:a16="http://schemas.microsoft.com/office/drawing/2014/main" id="{87BBDB6F-B3BE-EA16-B71C-BE42175BDD80}"/>
              </a:ext>
            </a:extLst>
          </p:cNvPr>
          <p:cNvSpPr txBox="1"/>
          <p:nvPr/>
        </p:nvSpPr>
        <p:spPr>
          <a:xfrm>
            <a:off x="710738"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2618995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81820" y="1071812"/>
            <a:ext cx="4780360" cy="3851672"/>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
        <p:nvSpPr>
          <p:cNvPr id="7" name="Title 6">
            <a:extLst>
              <a:ext uri="{FF2B5EF4-FFF2-40B4-BE49-F238E27FC236}">
                <a16:creationId xmlns:a16="http://schemas.microsoft.com/office/drawing/2014/main" id="{8826E6B9-BC83-422E-4BDB-8EC400E458A6}"/>
              </a:ext>
            </a:extLst>
          </p:cNvPr>
          <p:cNvSpPr>
            <a:spLocks noGrp="1"/>
          </p:cNvSpPr>
          <p:nvPr>
            <p:ph type="title"/>
          </p:nvPr>
        </p:nvSpPr>
        <p:spPr>
          <a:xfrm>
            <a:off x="457200" y="400050"/>
            <a:ext cx="8229600" cy="742950"/>
          </a:xfrm>
        </p:spPr>
        <p:txBody>
          <a:bodyPr/>
          <a:lstStyle/>
          <a:p>
            <a:r>
              <a:rPr lang="en-US" dirty="0"/>
              <a:t>Examples of using SIFT</a:t>
            </a:r>
          </a:p>
        </p:txBody>
      </p:sp>
      <p:sp>
        <p:nvSpPr>
          <p:cNvPr id="8" name="Slide Number Placeholder 5">
            <a:extLst>
              <a:ext uri="{FF2B5EF4-FFF2-40B4-BE49-F238E27FC236}">
                <a16:creationId xmlns:a16="http://schemas.microsoft.com/office/drawing/2014/main" id="{17F3E0D7-6B05-4D8D-DB87-5C9E61DD5D13}"/>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75</a:t>
            </a:fld>
            <a:endParaRPr lang="en-US" dirty="0"/>
          </a:p>
        </p:txBody>
      </p:sp>
      <p:sp>
        <p:nvSpPr>
          <p:cNvPr id="2" name="TextBox 1">
            <a:extLst>
              <a:ext uri="{FF2B5EF4-FFF2-40B4-BE49-F238E27FC236}">
                <a16:creationId xmlns:a16="http://schemas.microsoft.com/office/drawing/2014/main" id="{44D83AB2-A295-216A-1F31-A228603959B5}"/>
              </a:ext>
            </a:extLst>
          </p:cNvPr>
          <p:cNvSpPr txBox="1"/>
          <p:nvPr/>
        </p:nvSpPr>
        <p:spPr>
          <a:xfrm>
            <a:off x="1143000" y="4925828"/>
            <a:ext cx="1007007" cy="213585"/>
          </a:xfrm>
          <a:prstGeom prst="rect">
            <a:avLst/>
          </a:prstGeom>
          <a:noFill/>
        </p:spPr>
        <p:txBody>
          <a:bodyPr wrap="none" rtlCol="0">
            <a:spAutoFit/>
          </a:bodyPr>
          <a:lstStyle/>
          <a:p>
            <a:pPr defTabSz="685800">
              <a:buClrTx/>
              <a:defRPr/>
            </a:pPr>
            <a:r>
              <a:rPr lang="en-US" sz="788" dirty="0">
                <a:solidFill>
                  <a:prstClr val="black"/>
                </a:solidFill>
              </a:rPr>
              <a:t>Adriana </a:t>
            </a:r>
            <a:r>
              <a:rPr lang="en-US" sz="788" dirty="0" err="1">
                <a:solidFill>
                  <a:prstClr val="black"/>
                </a:solidFill>
              </a:rPr>
              <a:t>Kovashka</a:t>
            </a:r>
            <a:endParaRPr lang="en-US" sz="788" dirty="0">
              <a:solidFill>
                <a:prstClr val="black"/>
              </a:solidFill>
            </a:endParaRPr>
          </a:p>
        </p:txBody>
      </p:sp>
    </p:spTree>
    <p:extLst>
      <p:ext uri="{BB962C8B-B14F-4D97-AF65-F5344CB8AC3E}">
        <p14:creationId xmlns:p14="http://schemas.microsoft.com/office/powerpoint/2010/main" val="2572033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cs.washington.edu/homes/snavely/outgoing/test/1a.jpg"/>
          <p:cNvPicPr>
            <a:picLocks noChangeAspect="1" noChangeArrowheads="1"/>
          </p:cNvPicPr>
          <p:nvPr/>
        </p:nvPicPr>
        <p:blipFill>
          <a:blip r:embed="rId2" cstate="print"/>
          <a:srcRect/>
          <a:stretch>
            <a:fillRect/>
          </a:stretch>
        </p:blipFill>
        <p:spPr bwMode="auto">
          <a:xfrm>
            <a:off x="1559678" y="1844282"/>
            <a:ext cx="2628936" cy="1970774"/>
          </a:xfrm>
          <a:prstGeom prst="rect">
            <a:avLst/>
          </a:prstGeom>
          <a:noFill/>
          <a:ln w="9525">
            <a:noFill/>
            <a:miter lim="800000"/>
            <a:headEnd/>
            <a:tailEnd/>
          </a:ln>
        </p:spPr>
      </p:pic>
      <p:pic>
        <p:nvPicPr>
          <p:cNvPr id="5" name="Picture 4" descr="http://www.cs.washington.edu/homes/snavely/outgoing/test/2a.jpg"/>
          <p:cNvPicPr>
            <a:picLocks noChangeAspect="1" noChangeArrowheads="1"/>
          </p:cNvPicPr>
          <p:nvPr/>
        </p:nvPicPr>
        <p:blipFill>
          <a:blip r:embed="rId3" cstate="print"/>
          <a:srcRect/>
          <a:stretch>
            <a:fillRect/>
          </a:stretch>
        </p:blipFill>
        <p:spPr bwMode="auto">
          <a:xfrm>
            <a:off x="4995176" y="1847995"/>
            <a:ext cx="2622438" cy="1967060"/>
          </a:xfrm>
          <a:prstGeom prst="rect">
            <a:avLst/>
          </a:prstGeom>
          <a:noFill/>
          <a:ln w="9525">
            <a:noFill/>
            <a:miter lim="800000"/>
            <a:headEnd/>
            <a:tailEnd/>
          </a:ln>
        </p:spPr>
      </p:pic>
      <p:sp>
        <p:nvSpPr>
          <p:cNvPr id="6" name="TextBox 5"/>
          <p:cNvSpPr txBox="1"/>
          <p:nvPr/>
        </p:nvSpPr>
        <p:spPr>
          <a:xfrm>
            <a:off x="1143001" y="4945324"/>
            <a:ext cx="1007007" cy="213585"/>
          </a:xfrm>
          <a:prstGeom prst="rect">
            <a:avLst/>
          </a:prstGeom>
          <a:noFill/>
        </p:spPr>
        <p:txBody>
          <a:bodyPr wrap="none" rtlCol="0">
            <a:spAutoFit/>
          </a:bodyPr>
          <a:lstStyle/>
          <a:p>
            <a:pPr defTabSz="685800">
              <a:buClrTx/>
              <a:defRPr/>
            </a:pPr>
            <a:r>
              <a:rPr lang="en-US" sz="788" dirty="0">
                <a:latin typeface="Calibri"/>
                <a:ea typeface="+mn-ea"/>
                <a:cs typeface="+mn-cs"/>
              </a:rPr>
              <a:t>Images from S. Seitz</a:t>
            </a:r>
            <a:endParaRPr lang="en-US" sz="788" kern="1200" dirty="0">
              <a:solidFill>
                <a:prstClr val="black"/>
              </a:solidFill>
              <a:latin typeface="Calibri"/>
              <a:ea typeface="+mn-ea"/>
              <a:cs typeface="+mn-cs"/>
            </a:endParaRPr>
          </a:p>
        </p:txBody>
      </p:sp>
      <p:sp>
        <p:nvSpPr>
          <p:cNvPr id="9" name="Title 6">
            <a:extLst>
              <a:ext uri="{FF2B5EF4-FFF2-40B4-BE49-F238E27FC236}">
                <a16:creationId xmlns:a16="http://schemas.microsoft.com/office/drawing/2014/main" id="{DECE9679-8489-3B3D-7F1B-A269F425F127}"/>
              </a:ext>
            </a:extLst>
          </p:cNvPr>
          <p:cNvSpPr>
            <a:spLocks noGrp="1"/>
          </p:cNvSpPr>
          <p:nvPr>
            <p:ph type="title"/>
          </p:nvPr>
        </p:nvSpPr>
        <p:spPr>
          <a:xfrm>
            <a:off x="457200" y="400050"/>
            <a:ext cx="8229600" cy="742950"/>
          </a:xfrm>
        </p:spPr>
        <p:txBody>
          <a:bodyPr/>
          <a:lstStyle/>
          <a:p>
            <a:r>
              <a:rPr lang="en-US" dirty="0"/>
              <a:t>Examples of using SIFT</a:t>
            </a:r>
          </a:p>
        </p:txBody>
      </p:sp>
      <p:sp>
        <p:nvSpPr>
          <p:cNvPr id="10" name="Slide Number Placeholder 5">
            <a:extLst>
              <a:ext uri="{FF2B5EF4-FFF2-40B4-BE49-F238E27FC236}">
                <a16:creationId xmlns:a16="http://schemas.microsoft.com/office/drawing/2014/main" id="{9CB9CA7B-9016-7B70-7338-2C25488E56E5}"/>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76</a:t>
            </a:fld>
            <a:endParaRPr lang="en-US" dirty="0"/>
          </a:p>
        </p:txBody>
      </p:sp>
      <p:sp>
        <p:nvSpPr>
          <p:cNvPr id="2" name="Oval 1">
            <a:extLst>
              <a:ext uri="{FF2B5EF4-FFF2-40B4-BE49-F238E27FC236}">
                <a16:creationId xmlns:a16="http://schemas.microsoft.com/office/drawing/2014/main" id="{ABFF339A-8821-928C-D96A-72C7E2F2BCB8}"/>
              </a:ext>
            </a:extLst>
          </p:cNvPr>
          <p:cNvSpPr/>
          <p:nvPr/>
        </p:nvSpPr>
        <p:spPr>
          <a:xfrm>
            <a:off x="5636029" y="2427316"/>
            <a:ext cx="465513" cy="565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1AB838D-BD0D-6B06-59B8-5E7F2F5946DF}"/>
              </a:ext>
            </a:extLst>
          </p:cNvPr>
          <p:cNvSpPr/>
          <p:nvPr/>
        </p:nvSpPr>
        <p:spPr>
          <a:xfrm>
            <a:off x="2408633" y="1748443"/>
            <a:ext cx="465513" cy="565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331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3" name="Rectangle 3"/>
          <p:cNvSpPr>
            <a:spLocks noGrp="1" noChangeArrowheads="1"/>
          </p:cNvSpPr>
          <p:nvPr>
            <p:ph idx="1"/>
          </p:nvPr>
        </p:nvSpPr>
        <p:spPr/>
        <p:txBody>
          <a:bodyPr>
            <a:normAutofit/>
          </a:bodyPr>
          <a:lstStyle/>
          <a:p>
            <a:pPr>
              <a:lnSpc>
                <a:spcPct val="90000"/>
              </a:lnSpc>
            </a:pPr>
            <a:r>
              <a:rPr lang="en-US" sz="2100" dirty="0"/>
              <a:t>Object recognition</a:t>
            </a:r>
          </a:p>
          <a:p>
            <a:pPr>
              <a:lnSpc>
                <a:spcPct val="90000"/>
              </a:lnSpc>
            </a:pPr>
            <a:r>
              <a:rPr lang="en-US" sz="2100" dirty="0"/>
              <a:t>Indexing and retrieval</a:t>
            </a:r>
          </a:p>
          <a:p>
            <a:pPr>
              <a:lnSpc>
                <a:spcPct val="90000"/>
              </a:lnSpc>
            </a:pPr>
            <a:r>
              <a:rPr lang="en-US" sz="2100" dirty="0"/>
              <a:t>Robot navigation</a:t>
            </a:r>
          </a:p>
          <a:p>
            <a:pPr>
              <a:lnSpc>
                <a:spcPct val="90000"/>
              </a:lnSpc>
            </a:pPr>
            <a:r>
              <a:rPr lang="en-US" sz="2100" dirty="0"/>
              <a:t>3D reconstruction </a:t>
            </a:r>
          </a:p>
          <a:p>
            <a:pPr>
              <a:lnSpc>
                <a:spcPct val="90000"/>
              </a:lnSpc>
            </a:pPr>
            <a:r>
              <a:rPr lang="en-US" sz="2100" dirty="0"/>
              <a:t>Motion tracking</a:t>
            </a:r>
          </a:p>
          <a:p>
            <a:pPr>
              <a:lnSpc>
                <a:spcPct val="90000"/>
              </a:lnSpc>
            </a:pPr>
            <a:r>
              <a:rPr lang="en-US" sz="2100" dirty="0"/>
              <a:t>Image alignment</a:t>
            </a:r>
          </a:p>
          <a:p>
            <a:pPr>
              <a:lnSpc>
                <a:spcPct val="90000"/>
              </a:lnSpc>
            </a:pPr>
            <a:r>
              <a:rPr lang="en-US" sz="2100" dirty="0"/>
              <a:t>Panoramas and mosaics</a:t>
            </a:r>
          </a:p>
          <a:p>
            <a:pPr>
              <a:lnSpc>
                <a:spcPct val="90000"/>
              </a:lnSpc>
            </a:pPr>
            <a:r>
              <a:rPr lang="en-US" sz="2100" dirty="0"/>
              <a:t>…</a:t>
            </a:r>
          </a:p>
          <a:p>
            <a:pPr>
              <a:lnSpc>
                <a:spcPct val="90000"/>
              </a:lnSpc>
            </a:pPr>
            <a:endParaRPr lang="en-US" sz="2100" dirty="0"/>
          </a:p>
        </p:txBody>
      </p:sp>
      <p:sp>
        <p:nvSpPr>
          <p:cNvPr id="5" name="TextBox 4"/>
          <p:cNvSpPr txBox="1"/>
          <p:nvPr/>
        </p:nvSpPr>
        <p:spPr>
          <a:xfrm>
            <a:off x="1143000" y="4947557"/>
            <a:ext cx="2324100" cy="213585"/>
          </a:xfrm>
          <a:prstGeom prst="rect">
            <a:avLst/>
          </a:prstGeom>
          <a:noFill/>
        </p:spPr>
        <p:txBody>
          <a:bodyPr wrap="square" rtlCol="0">
            <a:spAutoFit/>
          </a:bodyPr>
          <a:lstStyle/>
          <a:p>
            <a:pPr defTabSz="685800" fontAlgn="base">
              <a:spcBef>
                <a:spcPct val="0"/>
              </a:spcBef>
              <a:spcAft>
                <a:spcPct val="0"/>
              </a:spcAft>
              <a:buClrTx/>
              <a:defRPr/>
            </a:pPr>
            <a:r>
              <a:rPr lang="en-US" sz="788" kern="1200" dirty="0">
                <a:latin typeface="Calibri" panose="020F0502020204030204" pitchFamily="34" charset="0"/>
                <a:ea typeface="+mn-ea"/>
                <a:cs typeface="+mn-cs"/>
              </a:rPr>
              <a:t>Adapted from K. </a:t>
            </a:r>
            <a:r>
              <a:rPr lang="en-US" sz="788" kern="1200" dirty="0" err="1">
                <a:latin typeface="Calibri" panose="020F0502020204030204" pitchFamily="34" charset="0"/>
                <a:ea typeface="+mn-ea"/>
                <a:cs typeface="+mn-cs"/>
              </a:rPr>
              <a:t>Grauman</a:t>
            </a:r>
            <a:r>
              <a:rPr lang="en-US" sz="788" kern="1200" dirty="0">
                <a:latin typeface="Calibri" panose="020F0502020204030204" pitchFamily="34" charset="0"/>
                <a:ea typeface="+mn-ea"/>
                <a:cs typeface="+mn-cs"/>
              </a:rPr>
              <a:t> and L. </a:t>
            </a:r>
            <a:r>
              <a:rPr lang="en-US" sz="788" kern="1200" dirty="0" err="1">
                <a:latin typeface="Calibri" panose="020F0502020204030204" pitchFamily="34" charset="0"/>
                <a:ea typeface="+mn-ea"/>
                <a:cs typeface="+mn-cs"/>
              </a:rPr>
              <a:t>Lazebnik</a:t>
            </a:r>
            <a:endParaRPr lang="en-US" sz="788" kern="1200" dirty="0">
              <a:latin typeface="Calibri" panose="020F0502020204030204" pitchFamily="34" charset="0"/>
              <a:ea typeface="+mn-ea"/>
              <a:cs typeface="+mn-cs"/>
            </a:endParaRPr>
          </a:p>
        </p:txBody>
      </p:sp>
      <p:grpSp>
        <p:nvGrpSpPr>
          <p:cNvPr id="6" name="Group 5"/>
          <p:cNvGrpSpPr/>
          <p:nvPr/>
        </p:nvGrpSpPr>
        <p:grpSpPr>
          <a:xfrm>
            <a:off x="4788678" y="2163531"/>
            <a:ext cx="2985113" cy="2843509"/>
            <a:chOff x="1836414" y="1173162"/>
            <a:chExt cx="5484921" cy="5224737"/>
          </a:xfrm>
        </p:grpSpPr>
        <p:grpSp>
          <p:nvGrpSpPr>
            <p:cNvPr id="7" name="Group 11"/>
            <p:cNvGrpSpPr>
              <a:grpSpLocks/>
            </p:cNvGrpSpPr>
            <p:nvPr/>
          </p:nvGrpSpPr>
          <p:grpSpPr bwMode="auto">
            <a:xfrm>
              <a:off x="1905000" y="1173162"/>
              <a:ext cx="5257800" cy="4724400"/>
              <a:chOff x="1104" y="528"/>
              <a:chExt cx="3552" cy="3264"/>
            </a:xfrm>
          </p:grpSpPr>
          <p:graphicFrame>
            <p:nvGraphicFramePr>
              <p:cNvPr id="9" name="Object 4"/>
              <p:cNvGraphicFramePr>
                <a:graphicFrameLocks noChangeAspect="1"/>
              </p:cNvGraphicFramePr>
              <p:nvPr/>
            </p:nvGraphicFramePr>
            <p:xfrm>
              <a:off x="1104" y="528"/>
              <a:ext cx="3552" cy="1281"/>
            </p:xfrm>
            <a:graphic>
              <a:graphicData uri="http://schemas.openxmlformats.org/presentationml/2006/ole">
                <mc:AlternateContent xmlns:mc="http://schemas.openxmlformats.org/markup-compatibility/2006">
                  <mc:Choice xmlns:v="urn:schemas-microsoft-com:vml" Requires="v">
                    <p:oleObj name="Bitmap Image" r:id="rId3" imgW="11447619" imgH="4123810" progId="PBrush">
                      <p:embed/>
                    </p:oleObj>
                  </mc:Choice>
                  <mc:Fallback>
                    <p:oleObj name="Bitmap Image" r:id="rId3" imgW="11447619" imgH="4123810" progId="PBrush">
                      <p:embed/>
                      <p:pic>
                        <p:nvPicPr>
                          <p:cNvPr id="9"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528"/>
                            <a:ext cx="3552" cy="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Picture 9"/>
              <p:cNvPicPr>
                <a:picLocks noChangeAspect="1" noChangeArrowheads="1"/>
              </p:cNvPicPr>
              <p:nvPr/>
            </p:nvPicPr>
            <p:blipFill>
              <a:blip r:embed="rId5" cstate="print"/>
              <a:srcRect/>
              <a:stretch>
                <a:fillRect/>
              </a:stretch>
            </p:blipFill>
            <p:spPr bwMode="auto">
              <a:xfrm>
                <a:off x="1104" y="1824"/>
                <a:ext cx="3552" cy="951"/>
              </a:xfrm>
              <a:prstGeom prst="rect">
                <a:avLst/>
              </a:prstGeom>
              <a:noFill/>
              <a:ln w="9525" algn="ctr">
                <a:noFill/>
                <a:miter lim="800000"/>
                <a:headEnd/>
                <a:tailEnd/>
              </a:ln>
            </p:spPr>
          </p:pic>
          <p:pic>
            <p:nvPicPr>
              <p:cNvPr id="11" name="Picture 10"/>
              <p:cNvPicPr>
                <a:picLocks noChangeAspect="1" noChangeArrowheads="1"/>
              </p:cNvPicPr>
              <p:nvPr/>
            </p:nvPicPr>
            <p:blipFill>
              <a:blip r:embed="rId6" cstate="print"/>
              <a:srcRect/>
              <a:stretch>
                <a:fillRect/>
              </a:stretch>
            </p:blipFill>
            <p:spPr bwMode="auto">
              <a:xfrm>
                <a:off x="1104" y="2805"/>
                <a:ext cx="3552" cy="987"/>
              </a:xfrm>
              <a:prstGeom prst="rect">
                <a:avLst/>
              </a:prstGeom>
              <a:noFill/>
              <a:ln w="9525" algn="ctr">
                <a:noFill/>
                <a:miter lim="800000"/>
                <a:headEnd/>
                <a:tailEnd/>
              </a:ln>
            </p:spPr>
          </p:pic>
        </p:grpSp>
        <p:sp>
          <p:nvSpPr>
            <p:cNvPr id="8" name="Rectangle 8"/>
            <p:cNvSpPr>
              <a:spLocks noChangeArrowheads="1"/>
            </p:cNvSpPr>
            <p:nvPr/>
          </p:nvSpPr>
          <p:spPr bwMode="auto">
            <a:xfrm>
              <a:off x="1836414" y="5973762"/>
              <a:ext cx="5484921" cy="424137"/>
            </a:xfrm>
            <a:prstGeom prst="rect">
              <a:avLst/>
            </a:prstGeom>
            <a:noFill/>
            <a:ln w="9525">
              <a:noFill/>
              <a:miter lim="800000"/>
              <a:headEnd/>
              <a:tailEnd/>
            </a:ln>
          </p:spPr>
          <p:txBody>
            <a:bodyPr wrap="none">
              <a:spAutoFit/>
            </a:bodyPr>
            <a:lstStyle/>
            <a:p>
              <a:pPr defTabSz="685800" fontAlgn="base">
                <a:spcBef>
                  <a:spcPct val="20000"/>
                </a:spcBef>
                <a:spcAft>
                  <a:spcPct val="0"/>
                </a:spcAft>
                <a:buClr>
                  <a:srgbClr val="BBE0E3"/>
                </a:buClr>
                <a:buSzPct val="65000"/>
                <a:defRPr/>
              </a:pPr>
              <a:r>
                <a:rPr lang="en-US" altLang="ko-KR" sz="900" kern="1200" dirty="0">
                  <a:latin typeface="Calibri"/>
                  <a:ea typeface="Gulim"/>
                  <a:cs typeface="Gulim"/>
                  <a:hlinkClick r:id="rId7"/>
                </a:rPr>
                <a:t>http://www.cs.ubc.ca/~mbrown/autostitch/autostitch.html</a:t>
              </a:r>
              <a:endParaRPr lang="en-US" altLang="ko-KR" sz="900" kern="1200" dirty="0">
                <a:latin typeface="Calibri"/>
                <a:ea typeface="Gulim"/>
                <a:cs typeface="Gulim"/>
              </a:endParaRPr>
            </a:p>
          </p:txBody>
        </p:sp>
      </p:grpSp>
      <p:sp>
        <p:nvSpPr>
          <p:cNvPr id="4" name="Title 3">
            <a:extLst>
              <a:ext uri="{FF2B5EF4-FFF2-40B4-BE49-F238E27FC236}">
                <a16:creationId xmlns:a16="http://schemas.microsoft.com/office/drawing/2014/main" id="{8CB5A770-FB87-48F9-A8B4-6A4FA5A7D9B2}"/>
              </a:ext>
            </a:extLst>
          </p:cNvPr>
          <p:cNvSpPr>
            <a:spLocks noGrp="1"/>
          </p:cNvSpPr>
          <p:nvPr>
            <p:ph type="title"/>
          </p:nvPr>
        </p:nvSpPr>
        <p:spPr/>
        <p:txBody>
          <a:bodyPr/>
          <a:lstStyle/>
          <a:p>
            <a:r>
              <a:rPr lang="en-US" dirty="0"/>
              <a:t>Applications of local invariant features</a:t>
            </a:r>
          </a:p>
        </p:txBody>
      </p:sp>
      <p:sp>
        <p:nvSpPr>
          <p:cNvPr id="13" name="Slide Number Placeholder 5">
            <a:extLst>
              <a:ext uri="{FF2B5EF4-FFF2-40B4-BE49-F238E27FC236}">
                <a16:creationId xmlns:a16="http://schemas.microsoft.com/office/drawing/2014/main" id="{224CD71D-7D11-40D1-78C4-F2D43E587C0C}"/>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77</a:t>
            </a:fld>
            <a:endParaRPr lang="en-US" dirty="0"/>
          </a:p>
        </p:txBody>
      </p:sp>
    </p:spTree>
    <p:extLst>
      <p:ext uri="{BB962C8B-B14F-4D97-AF65-F5344CB8AC3E}">
        <p14:creationId xmlns:p14="http://schemas.microsoft.com/office/powerpoint/2010/main" val="1522632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this lecture</a:t>
            </a:r>
          </a:p>
        </p:txBody>
      </p:sp>
      <p:sp>
        <p:nvSpPr>
          <p:cNvPr id="3" name="Content Placeholder 2"/>
          <p:cNvSpPr>
            <a:spLocks noGrp="1"/>
          </p:cNvSpPr>
          <p:nvPr>
            <p:ph idx="1"/>
          </p:nvPr>
        </p:nvSpPr>
        <p:spPr/>
        <p:txBody>
          <a:bodyPr>
            <a:normAutofit/>
          </a:bodyPr>
          <a:lstStyle/>
          <a:p>
            <a:r>
              <a:rPr lang="en-US" sz="2400" dirty="0"/>
              <a:t>Feature detection / </a:t>
            </a:r>
            <a:r>
              <a:rPr lang="en-US" sz="2400" dirty="0" err="1"/>
              <a:t>keypoint</a:t>
            </a:r>
            <a:r>
              <a:rPr lang="en-US" sz="2400" dirty="0"/>
              <a:t> extraction</a:t>
            </a:r>
          </a:p>
          <a:p>
            <a:pPr lvl="1"/>
            <a:r>
              <a:rPr lang="en-US" sz="2400" dirty="0"/>
              <a:t>Corner detection</a:t>
            </a:r>
          </a:p>
          <a:p>
            <a:pPr lvl="1"/>
            <a:r>
              <a:rPr lang="en-US" sz="2400" dirty="0"/>
              <a:t>Blob detection</a:t>
            </a:r>
          </a:p>
          <a:p>
            <a:r>
              <a:rPr lang="en-US" sz="2400" dirty="0"/>
              <a:t>Feature description (of detected features)</a:t>
            </a:r>
          </a:p>
          <a:p>
            <a:r>
              <a:rPr lang="en-US" sz="2400" dirty="0"/>
              <a:t>Matching features across images</a:t>
            </a:r>
          </a:p>
          <a:p>
            <a:pPr marL="0" indent="0">
              <a:buNone/>
            </a:pPr>
            <a:endParaRPr lang="en-US" sz="2400" dirty="0"/>
          </a:p>
        </p:txBody>
      </p:sp>
      <p:sp>
        <p:nvSpPr>
          <p:cNvPr id="4" name="Rectangle 3"/>
          <p:cNvSpPr/>
          <p:nvPr/>
        </p:nvSpPr>
        <p:spPr>
          <a:xfrm>
            <a:off x="457200" y="2956233"/>
            <a:ext cx="6450496" cy="44974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6" name="Slide Number Placeholder 5">
            <a:extLst>
              <a:ext uri="{FF2B5EF4-FFF2-40B4-BE49-F238E27FC236}">
                <a16:creationId xmlns:a16="http://schemas.microsoft.com/office/drawing/2014/main" id="{39551BC2-A3D5-F0F6-E215-0717320FF82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78</a:t>
            </a:fld>
            <a:endParaRPr lang="en-US" dirty="0"/>
          </a:p>
        </p:txBody>
      </p:sp>
    </p:spTree>
    <p:extLst>
      <p:ext uri="{BB962C8B-B14F-4D97-AF65-F5344CB8AC3E}">
        <p14:creationId xmlns:p14="http://schemas.microsoft.com/office/powerpoint/2010/main" val="2965879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Content Placeholder 3" descr="building2.jpg"/>
          <p:cNvPicPr>
            <a:picLocks noGrp="1" noChangeAspect="1"/>
          </p:cNvPicPr>
          <p:nvPr>
            <p:ph idx="1"/>
          </p:nvPr>
        </p:nvPicPr>
        <p:blipFill>
          <a:blip r:embed="rId2" cstate="print"/>
          <a:srcRect/>
          <a:stretch>
            <a:fillRect/>
          </a:stretch>
        </p:blipFill>
        <p:spPr>
          <a:xfrm>
            <a:off x="1485900" y="1058340"/>
            <a:ext cx="3048000" cy="2286000"/>
          </a:xfrm>
        </p:spPr>
      </p:pic>
      <p:pic>
        <p:nvPicPr>
          <p:cNvPr id="48132" name="Picture 4" descr="building1.jpg"/>
          <p:cNvPicPr>
            <a:picLocks noChangeAspect="1"/>
          </p:cNvPicPr>
          <p:nvPr/>
        </p:nvPicPr>
        <p:blipFill>
          <a:blip r:embed="rId3" cstate="print"/>
          <a:srcRect/>
          <a:stretch>
            <a:fillRect/>
          </a:stretch>
        </p:blipFill>
        <p:spPr bwMode="auto">
          <a:xfrm>
            <a:off x="4743451" y="1001190"/>
            <a:ext cx="3078956" cy="2309813"/>
          </a:xfrm>
          <a:prstGeom prst="rect">
            <a:avLst/>
          </a:prstGeom>
          <a:noFill/>
          <a:ln w="9525">
            <a:noFill/>
            <a:miter lim="800000"/>
            <a:headEnd/>
            <a:tailEnd/>
          </a:ln>
        </p:spPr>
      </p:pic>
      <p:pic>
        <p:nvPicPr>
          <p:cNvPr id="48133" name="Picture 5" descr="building2_siftpatches.jpg"/>
          <p:cNvPicPr>
            <a:picLocks noChangeAspect="1"/>
          </p:cNvPicPr>
          <p:nvPr/>
        </p:nvPicPr>
        <p:blipFill>
          <a:blip r:embed="rId4" cstate="print"/>
          <a:srcRect l="9975" t="5734" r="10223" b="8244"/>
          <a:stretch>
            <a:fillRect/>
          </a:stretch>
        </p:blipFill>
        <p:spPr bwMode="auto">
          <a:xfrm>
            <a:off x="4743450" y="1072628"/>
            <a:ext cx="3028950" cy="2271713"/>
          </a:xfrm>
          <a:prstGeom prst="rect">
            <a:avLst/>
          </a:prstGeom>
          <a:noFill/>
          <a:ln w="9525">
            <a:noFill/>
            <a:miter lim="800000"/>
            <a:headEnd/>
            <a:tailEnd/>
          </a:ln>
        </p:spPr>
      </p:pic>
      <p:pic>
        <p:nvPicPr>
          <p:cNvPr id="48134" name="Picture 6" descr="building1_siftpatches.jpg"/>
          <p:cNvPicPr>
            <a:picLocks noChangeAspect="1"/>
          </p:cNvPicPr>
          <p:nvPr/>
        </p:nvPicPr>
        <p:blipFill>
          <a:blip r:embed="rId5" cstate="print"/>
          <a:srcRect l="9975" t="3943" r="10223" b="8601"/>
          <a:stretch>
            <a:fillRect/>
          </a:stretch>
        </p:blipFill>
        <p:spPr bwMode="auto">
          <a:xfrm>
            <a:off x="1485900" y="1058340"/>
            <a:ext cx="3028950" cy="2309813"/>
          </a:xfrm>
          <a:prstGeom prst="rect">
            <a:avLst/>
          </a:prstGeom>
          <a:noFill/>
          <a:ln w="9525">
            <a:noFill/>
            <a:miter lim="800000"/>
            <a:headEnd/>
            <a:tailEnd/>
          </a:ln>
        </p:spPr>
      </p:pic>
      <p:sp>
        <p:nvSpPr>
          <p:cNvPr id="8" name="Rectangle 7"/>
          <p:cNvSpPr>
            <a:spLocks noChangeArrowheads="1"/>
          </p:cNvSpPr>
          <p:nvPr/>
        </p:nvSpPr>
        <p:spPr bwMode="auto">
          <a:xfrm rot="-297055">
            <a:off x="2871788" y="1959644"/>
            <a:ext cx="283369" cy="336947"/>
          </a:xfrm>
          <a:prstGeom prst="rect">
            <a:avLst/>
          </a:prstGeom>
          <a:noFill/>
          <a:ln w="57150" algn="ctr">
            <a:solidFill>
              <a:srgbClr val="FFC000"/>
            </a:solidFill>
            <a:round/>
            <a:headEnd/>
            <a:tailEnd/>
          </a:ln>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cxnSp>
        <p:nvCxnSpPr>
          <p:cNvPr id="15" name="Straight Arrow Connector 14"/>
          <p:cNvCxnSpPr>
            <a:cxnSpLocks noChangeShapeType="1"/>
          </p:cNvCxnSpPr>
          <p:nvPr/>
        </p:nvCxnSpPr>
        <p:spPr bwMode="auto">
          <a:xfrm flipV="1">
            <a:off x="3371850" y="1629840"/>
            <a:ext cx="2057400" cy="400050"/>
          </a:xfrm>
          <a:prstGeom prst="straightConnector1">
            <a:avLst/>
          </a:prstGeom>
          <a:noFill/>
          <a:ln w="57150" algn="ctr">
            <a:solidFill>
              <a:srgbClr val="FFC000"/>
            </a:solidFill>
            <a:round/>
            <a:headEnd/>
            <a:tailEnd type="arrow" w="med" len="med"/>
          </a:ln>
        </p:spPr>
      </p:cxnSp>
      <p:cxnSp>
        <p:nvCxnSpPr>
          <p:cNvPr id="16" name="Straight Arrow Connector 15"/>
          <p:cNvCxnSpPr>
            <a:cxnSpLocks noChangeShapeType="1"/>
          </p:cNvCxnSpPr>
          <p:nvPr/>
        </p:nvCxnSpPr>
        <p:spPr bwMode="auto">
          <a:xfrm>
            <a:off x="3371850" y="2029890"/>
            <a:ext cx="2171700" cy="228600"/>
          </a:xfrm>
          <a:prstGeom prst="straightConnector1">
            <a:avLst/>
          </a:prstGeom>
          <a:noFill/>
          <a:ln w="57150" algn="ctr">
            <a:solidFill>
              <a:srgbClr val="FFC000"/>
            </a:solidFill>
            <a:round/>
            <a:headEnd/>
            <a:tailEnd type="arrow" w="med" len="med"/>
          </a:ln>
        </p:spPr>
      </p:cxnSp>
      <p:cxnSp>
        <p:nvCxnSpPr>
          <p:cNvPr id="19" name="Straight Arrow Connector 18"/>
          <p:cNvCxnSpPr>
            <a:cxnSpLocks noChangeShapeType="1"/>
          </p:cNvCxnSpPr>
          <p:nvPr/>
        </p:nvCxnSpPr>
        <p:spPr bwMode="auto">
          <a:xfrm>
            <a:off x="3371850" y="2029890"/>
            <a:ext cx="2228850" cy="742950"/>
          </a:xfrm>
          <a:prstGeom prst="straightConnector1">
            <a:avLst/>
          </a:prstGeom>
          <a:noFill/>
          <a:ln w="57150" algn="ctr">
            <a:solidFill>
              <a:srgbClr val="FFC000"/>
            </a:solidFill>
            <a:round/>
            <a:headEnd/>
            <a:tailEnd type="arrow" w="med" len="med"/>
          </a:ln>
        </p:spPr>
      </p:cxnSp>
      <p:sp>
        <p:nvSpPr>
          <p:cNvPr id="21" name="TextBox 20"/>
          <p:cNvSpPr txBox="1">
            <a:spLocks noChangeArrowheads="1"/>
          </p:cNvSpPr>
          <p:nvPr/>
        </p:nvSpPr>
        <p:spPr bwMode="auto">
          <a:xfrm>
            <a:off x="3943350" y="1327421"/>
            <a:ext cx="685800" cy="553998"/>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defRPr/>
            </a:pPr>
            <a:r>
              <a:rPr lang="en-US" sz="3000" b="1" kern="1200">
                <a:latin typeface="Arial" pitchFamily="34" charset="0"/>
                <a:ea typeface="+mn-ea"/>
                <a:cs typeface="+mn-cs"/>
              </a:rPr>
              <a:t>?</a:t>
            </a:r>
          </a:p>
        </p:txBody>
      </p:sp>
      <p:sp>
        <p:nvSpPr>
          <p:cNvPr id="22" name="TextBox 21"/>
          <p:cNvSpPr txBox="1">
            <a:spLocks noChangeArrowheads="1"/>
          </p:cNvSpPr>
          <p:nvPr/>
        </p:nvSpPr>
        <p:spPr bwMode="auto">
          <a:xfrm>
            <a:off x="457200" y="3630091"/>
            <a:ext cx="8229600" cy="1149289"/>
          </a:xfrm>
          <a:prstGeom prst="rect">
            <a:avLst/>
          </a:prstGeom>
          <a:noFill/>
          <a:ln w="9525">
            <a:noFill/>
            <a:miter lim="800000"/>
            <a:headEnd/>
            <a:tailEnd/>
          </a:ln>
        </p:spPr>
        <p:txBody>
          <a:bodyPr wrap="square">
            <a:spAutoFit/>
          </a:bodyPr>
          <a:lstStyle/>
          <a:p>
            <a:pPr marL="257175" indent="-257175" defTabSz="685800" eaLnBrk="0" fontAlgn="base" hangingPunct="0">
              <a:spcBef>
                <a:spcPct val="0"/>
              </a:spcBef>
              <a:spcAft>
                <a:spcPts val="450"/>
              </a:spcAft>
              <a:buClrTx/>
              <a:buFont typeface="Arial" panose="020B0604020202020204" pitchFamily="34" charset="0"/>
              <a:buChar char="•"/>
              <a:defRPr/>
            </a:pPr>
            <a:r>
              <a:rPr lang="en-US" sz="1613" kern="1200" dirty="0">
                <a:latin typeface="Arial" pitchFamily="34" charset="0"/>
                <a:ea typeface="+mn-ea"/>
                <a:cs typeface="+mn-cs"/>
              </a:rPr>
              <a:t>To generate </a:t>
            </a:r>
            <a:r>
              <a:rPr lang="en-US" sz="1613" b="1" kern="1200" dirty="0">
                <a:latin typeface="Arial" pitchFamily="34" charset="0"/>
                <a:ea typeface="+mn-ea"/>
                <a:cs typeface="+mn-cs"/>
              </a:rPr>
              <a:t>candidate matches</a:t>
            </a:r>
            <a:r>
              <a:rPr lang="en-US" sz="1613" kern="1200" dirty="0">
                <a:latin typeface="Arial" pitchFamily="34" charset="0"/>
                <a:ea typeface="+mn-ea"/>
                <a:cs typeface="+mn-cs"/>
              </a:rPr>
              <a:t>, find patches that have the most similar appearance (e.g., lowest feature Euclidean distance)</a:t>
            </a:r>
          </a:p>
          <a:p>
            <a:pPr marL="257175" indent="-257175" defTabSz="685800" eaLnBrk="0" fontAlgn="base" hangingPunct="0">
              <a:spcBef>
                <a:spcPct val="0"/>
              </a:spcBef>
              <a:spcAft>
                <a:spcPts val="450"/>
              </a:spcAft>
              <a:buClrTx/>
              <a:buFont typeface="Arial" panose="020B0604020202020204" pitchFamily="34" charset="0"/>
              <a:buChar char="•"/>
              <a:defRPr/>
            </a:pPr>
            <a:r>
              <a:rPr lang="en-US" sz="1613" kern="1200" dirty="0">
                <a:latin typeface="Arial" pitchFamily="34" charset="0"/>
                <a:ea typeface="+mn-ea"/>
                <a:cs typeface="+mn-cs"/>
              </a:rPr>
              <a:t>Simplest approach: take the closest (or closest k, or within a </a:t>
            </a:r>
            <a:r>
              <a:rPr lang="en-US" sz="1613" kern="1200" dirty="0" err="1">
                <a:latin typeface="Arial" pitchFamily="34" charset="0"/>
                <a:ea typeface="+mn-ea"/>
                <a:cs typeface="+mn-cs"/>
              </a:rPr>
              <a:t>thresholded</a:t>
            </a:r>
            <a:r>
              <a:rPr lang="en-US" sz="1613" kern="1200" dirty="0">
                <a:latin typeface="Arial" pitchFamily="34" charset="0"/>
                <a:ea typeface="+mn-ea"/>
                <a:cs typeface="+mn-cs"/>
              </a:rPr>
              <a:t> distance) as matches to query</a:t>
            </a:r>
          </a:p>
        </p:txBody>
      </p:sp>
      <p:sp>
        <p:nvSpPr>
          <p:cNvPr id="48141" name="TextBox 22"/>
          <p:cNvSpPr txBox="1">
            <a:spLocks noChangeArrowheads="1"/>
          </p:cNvSpPr>
          <p:nvPr/>
        </p:nvSpPr>
        <p:spPr bwMode="auto">
          <a:xfrm>
            <a:off x="2628900" y="3352674"/>
            <a:ext cx="1143000" cy="3000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defRPr/>
            </a:pPr>
            <a:r>
              <a:rPr lang="en-US" sz="1350" kern="1200">
                <a:latin typeface="Arial" pitchFamily="34" charset="0"/>
                <a:ea typeface="+mn-ea"/>
                <a:cs typeface="+mn-cs"/>
              </a:rPr>
              <a:t>Image 1</a:t>
            </a:r>
          </a:p>
        </p:txBody>
      </p:sp>
      <p:sp>
        <p:nvSpPr>
          <p:cNvPr id="48142" name="TextBox 23"/>
          <p:cNvSpPr txBox="1">
            <a:spLocks noChangeArrowheads="1"/>
          </p:cNvSpPr>
          <p:nvPr/>
        </p:nvSpPr>
        <p:spPr bwMode="auto">
          <a:xfrm>
            <a:off x="5943600" y="3344340"/>
            <a:ext cx="1143000" cy="3000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defRPr/>
            </a:pPr>
            <a:r>
              <a:rPr lang="en-US" sz="1350" kern="1200">
                <a:latin typeface="Arial" pitchFamily="34" charset="0"/>
                <a:ea typeface="+mn-ea"/>
                <a:cs typeface="+mn-cs"/>
              </a:rPr>
              <a:t>Image 2</a:t>
            </a:r>
          </a:p>
        </p:txBody>
      </p:sp>
      <p:sp>
        <p:nvSpPr>
          <p:cNvPr id="17" name="TextBox 16"/>
          <p:cNvSpPr txBox="1"/>
          <p:nvPr/>
        </p:nvSpPr>
        <p:spPr>
          <a:xfrm>
            <a:off x="1143000" y="4947557"/>
            <a:ext cx="1485900" cy="213585"/>
          </a:xfrm>
          <a:prstGeom prst="rect">
            <a:avLst/>
          </a:prstGeom>
          <a:noFill/>
        </p:spPr>
        <p:txBody>
          <a:bodyPr wrap="square" rtlCol="0">
            <a:spAutoFit/>
          </a:bodyPr>
          <a:lstStyle/>
          <a:p>
            <a:pPr defTabSz="685800">
              <a:buClrTx/>
              <a:defRPr/>
            </a:pPr>
            <a:r>
              <a:rPr lang="en-US" sz="788" kern="1200" dirty="0">
                <a:ea typeface="+mn-ea"/>
                <a:cs typeface="+mn-cs"/>
              </a:rPr>
              <a:t>K. </a:t>
            </a:r>
            <a:r>
              <a:rPr lang="en-US" sz="788" kern="1200" dirty="0" err="1">
                <a:ea typeface="+mn-ea"/>
                <a:cs typeface="+mn-cs"/>
              </a:rPr>
              <a:t>Grauman</a:t>
            </a:r>
            <a:endParaRPr lang="en-US" sz="788" kern="1200" dirty="0">
              <a:ea typeface="+mn-ea"/>
              <a:cs typeface="+mn-cs"/>
            </a:endParaRPr>
          </a:p>
        </p:txBody>
      </p:sp>
      <p:sp>
        <p:nvSpPr>
          <p:cNvPr id="4" name="Title 3">
            <a:extLst>
              <a:ext uri="{FF2B5EF4-FFF2-40B4-BE49-F238E27FC236}">
                <a16:creationId xmlns:a16="http://schemas.microsoft.com/office/drawing/2014/main" id="{BB22CBE2-29B7-E633-7336-38B2D010658D}"/>
              </a:ext>
            </a:extLst>
          </p:cNvPr>
          <p:cNvSpPr>
            <a:spLocks noGrp="1"/>
          </p:cNvSpPr>
          <p:nvPr>
            <p:ph type="title"/>
          </p:nvPr>
        </p:nvSpPr>
        <p:spPr/>
        <p:txBody>
          <a:bodyPr/>
          <a:lstStyle/>
          <a:p>
            <a:r>
              <a:rPr lang="en-US" dirty="0"/>
              <a:t>Matching Local Features</a:t>
            </a:r>
          </a:p>
        </p:txBody>
      </p:sp>
      <p:sp>
        <p:nvSpPr>
          <p:cNvPr id="5" name="Slide Number Placeholder 5">
            <a:extLst>
              <a:ext uri="{FF2B5EF4-FFF2-40B4-BE49-F238E27FC236}">
                <a16:creationId xmlns:a16="http://schemas.microsoft.com/office/drawing/2014/main" id="{5E62E7D7-50DC-3418-9D38-99CDA73E8975}"/>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79</a:t>
            </a:fld>
            <a:endParaRPr lang="en-US" dirty="0"/>
          </a:p>
        </p:txBody>
      </p:sp>
    </p:spTree>
    <p:extLst>
      <p:ext uri="{BB962C8B-B14F-4D97-AF65-F5344CB8AC3E}">
        <p14:creationId xmlns:p14="http://schemas.microsoft.com/office/powerpoint/2010/main" val="145883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36504"/>
            <a:ext cx="8229599" cy="4179809"/>
          </a:xfrm>
        </p:spPr>
        <p:txBody>
          <a:bodyPr>
            <a:normAutofit/>
          </a:bodyPr>
          <a:lstStyle/>
          <a:p>
            <a:r>
              <a:rPr lang="en-US" dirty="0"/>
              <a:t>Note: “</a:t>
            </a:r>
            <a:r>
              <a:rPr lang="en-US" dirty="0">
                <a:solidFill>
                  <a:schemeClr val="bg2"/>
                </a:solidFill>
              </a:rPr>
              <a:t>interest points</a:t>
            </a:r>
            <a:r>
              <a:rPr lang="en-US" dirty="0"/>
              <a:t>” = “</a:t>
            </a:r>
            <a:r>
              <a:rPr lang="en-US" dirty="0" err="1">
                <a:solidFill>
                  <a:schemeClr val="bg2"/>
                </a:solidFill>
              </a:rPr>
              <a:t>keypoints</a:t>
            </a:r>
            <a:r>
              <a:rPr lang="en-US" dirty="0"/>
              <a:t>”, also sometimes called “</a:t>
            </a:r>
            <a:r>
              <a:rPr lang="en-US" dirty="0">
                <a:solidFill>
                  <a:schemeClr val="bg2"/>
                </a:solidFill>
              </a:rPr>
              <a:t>features</a:t>
            </a:r>
            <a:r>
              <a:rPr lang="en-US" dirty="0"/>
              <a:t>”</a:t>
            </a:r>
          </a:p>
          <a:p>
            <a:endParaRPr lang="en-US" dirty="0"/>
          </a:p>
          <a:p>
            <a:r>
              <a:rPr lang="en-US" dirty="0"/>
              <a:t>Many applications</a:t>
            </a:r>
          </a:p>
          <a:p>
            <a:pPr lvl="1"/>
            <a:r>
              <a:rPr lang="en-US" dirty="0">
                <a:solidFill>
                  <a:schemeClr val="bg2"/>
                </a:solidFill>
              </a:rPr>
              <a:t>Recognition</a:t>
            </a:r>
            <a:r>
              <a:rPr lang="en-US" dirty="0"/>
              <a:t>: which patches are likely to tell us something about the object category?</a:t>
            </a:r>
          </a:p>
          <a:p>
            <a:pPr lvl="1"/>
            <a:endParaRPr lang="en-US" dirty="0">
              <a:solidFill>
                <a:schemeClr val="bg2"/>
              </a:solidFill>
            </a:endParaRPr>
          </a:p>
          <a:p>
            <a:pPr lvl="1"/>
            <a:r>
              <a:rPr lang="en-US" dirty="0">
                <a:solidFill>
                  <a:schemeClr val="bg2"/>
                </a:solidFill>
              </a:rPr>
              <a:t>Image search</a:t>
            </a:r>
            <a:r>
              <a:rPr lang="en-US" dirty="0"/>
              <a:t>: which points would allow us to match images between query and database?</a:t>
            </a:r>
          </a:p>
          <a:p>
            <a:pPr lvl="1"/>
            <a:endParaRPr lang="en-US" dirty="0">
              <a:solidFill>
                <a:schemeClr val="bg2"/>
              </a:solidFill>
            </a:endParaRPr>
          </a:p>
          <a:p>
            <a:pPr lvl="1"/>
            <a:r>
              <a:rPr lang="en-US" dirty="0">
                <a:solidFill>
                  <a:schemeClr val="bg2"/>
                </a:solidFill>
              </a:rPr>
              <a:t>3D reconstruction</a:t>
            </a:r>
            <a:r>
              <a:rPr lang="en-US" dirty="0"/>
              <a:t>: how to find correspondences across different views?</a:t>
            </a:r>
          </a:p>
          <a:p>
            <a:pPr lvl="1"/>
            <a:endParaRPr lang="en-US" dirty="0">
              <a:solidFill>
                <a:schemeClr val="bg2"/>
              </a:solidFill>
            </a:endParaRPr>
          </a:p>
          <a:p>
            <a:pPr lvl="1"/>
            <a:r>
              <a:rPr lang="en-US" dirty="0">
                <a:solidFill>
                  <a:schemeClr val="bg2"/>
                </a:solidFill>
              </a:rPr>
              <a:t>Tracking</a:t>
            </a:r>
            <a:r>
              <a:rPr lang="en-US" dirty="0"/>
              <a:t>: which points are good to track?</a:t>
            </a:r>
          </a:p>
          <a:p>
            <a:endParaRPr lang="en-US" dirty="0"/>
          </a:p>
          <a:p>
            <a:endParaRPr lang="en-US" dirty="0"/>
          </a:p>
          <a:p>
            <a:endParaRPr lang="en-US" dirty="0"/>
          </a:p>
        </p:txBody>
      </p:sp>
      <p:sp>
        <p:nvSpPr>
          <p:cNvPr id="4" name="TextBox 3"/>
          <p:cNvSpPr txBox="1"/>
          <p:nvPr/>
        </p:nvSpPr>
        <p:spPr>
          <a:xfrm>
            <a:off x="1143000" y="4947293"/>
            <a:ext cx="1247457" cy="213585"/>
          </a:xfrm>
          <a:prstGeom prst="rect">
            <a:avLst/>
          </a:prstGeom>
          <a:noFill/>
        </p:spPr>
        <p:txBody>
          <a:bodyPr wrap="none" rtlCol="0">
            <a:spAutoFit/>
          </a:bodyPr>
          <a:lstStyle/>
          <a:p>
            <a:pPr defTabSz="685800">
              <a:buClrTx/>
              <a:defRPr/>
            </a:pPr>
            <a:r>
              <a:rPr lang="en-US" sz="788" dirty="0">
                <a:solidFill>
                  <a:prstClr val="black"/>
                </a:solidFill>
              </a:rPr>
              <a:t>Adapted from D. </a:t>
            </a:r>
            <a:r>
              <a:rPr lang="en-US" sz="788" dirty="0" err="1">
                <a:solidFill>
                  <a:prstClr val="black"/>
                </a:solidFill>
              </a:rPr>
              <a:t>Hoiem</a:t>
            </a:r>
            <a:endParaRPr lang="en-US" sz="788" dirty="0">
              <a:solidFill>
                <a:prstClr val="black"/>
              </a:solidFill>
            </a:endParaRPr>
          </a:p>
        </p:txBody>
      </p:sp>
      <p:sp>
        <p:nvSpPr>
          <p:cNvPr id="7" name="Title 6">
            <a:extLst>
              <a:ext uri="{FF2B5EF4-FFF2-40B4-BE49-F238E27FC236}">
                <a16:creationId xmlns:a16="http://schemas.microsoft.com/office/drawing/2014/main" id="{24C36F20-1337-710A-B705-9C99DF75A8EB}"/>
              </a:ext>
            </a:extLst>
          </p:cNvPr>
          <p:cNvSpPr>
            <a:spLocks noGrp="1"/>
          </p:cNvSpPr>
          <p:nvPr>
            <p:ph type="title"/>
          </p:nvPr>
        </p:nvSpPr>
        <p:spPr/>
        <p:txBody>
          <a:bodyPr/>
          <a:lstStyle/>
          <a:p>
            <a:r>
              <a:rPr lang="en-US" dirty="0"/>
              <a:t>Interest(</a:t>
            </a:r>
            <a:r>
              <a:rPr lang="en-US" dirty="0" err="1"/>
              <a:t>ing</a:t>
            </a:r>
            <a:r>
              <a:rPr lang="en-US" dirty="0"/>
              <a:t>) points</a:t>
            </a:r>
          </a:p>
        </p:txBody>
      </p:sp>
      <p:sp>
        <p:nvSpPr>
          <p:cNvPr id="8" name="Slide Number Placeholder 5">
            <a:extLst>
              <a:ext uri="{FF2B5EF4-FFF2-40B4-BE49-F238E27FC236}">
                <a16:creationId xmlns:a16="http://schemas.microsoft.com/office/drawing/2014/main" id="{27313A17-C2A0-E711-46BD-66A43E6D0DDB}"/>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a:t>
            </a:fld>
            <a:endParaRPr lang="en-US" dirty="0"/>
          </a:p>
        </p:txBody>
      </p:sp>
    </p:spTree>
    <p:extLst>
      <p:ext uri="{BB962C8B-B14F-4D97-AF65-F5344CB8AC3E}">
        <p14:creationId xmlns:p14="http://schemas.microsoft.com/office/powerpoint/2010/main" val="57192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Content Placeholder 3" descr="building2.jpg"/>
          <p:cNvPicPr>
            <a:picLocks noGrp="1" noChangeAspect="1"/>
          </p:cNvPicPr>
          <p:nvPr>
            <p:ph idx="1"/>
          </p:nvPr>
        </p:nvPicPr>
        <p:blipFill>
          <a:blip r:embed="rId3" cstate="print"/>
          <a:srcRect/>
          <a:stretch>
            <a:fillRect/>
          </a:stretch>
        </p:blipFill>
        <p:spPr>
          <a:xfrm>
            <a:off x="1485900" y="994172"/>
            <a:ext cx="3048000" cy="2286000"/>
          </a:xfrm>
        </p:spPr>
      </p:pic>
      <p:pic>
        <p:nvPicPr>
          <p:cNvPr id="50180" name="Picture 4" descr="building1.jpg"/>
          <p:cNvPicPr>
            <a:picLocks noChangeAspect="1"/>
          </p:cNvPicPr>
          <p:nvPr/>
        </p:nvPicPr>
        <p:blipFill>
          <a:blip r:embed="rId4" cstate="print"/>
          <a:srcRect/>
          <a:stretch>
            <a:fillRect/>
          </a:stretch>
        </p:blipFill>
        <p:spPr bwMode="auto">
          <a:xfrm>
            <a:off x="4743451" y="937022"/>
            <a:ext cx="3078956" cy="2309813"/>
          </a:xfrm>
          <a:prstGeom prst="rect">
            <a:avLst/>
          </a:prstGeom>
          <a:noFill/>
          <a:ln w="9525">
            <a:noFill/>
            <a:miter lim="800000"/>
            <a:headEnd/>
            <a:tailEnd/>
          </a:ln>
        </p:spPr>
      </p:pic>
      <p:pic>
        <p:nvPicPr>
          <p:cNvPr id="50181" name="Picture 5" descr="building2_siftpatches.jpg"/>
          <p:cNvPicPr>
            <a:picLocks noChangeAspect="1"/>
          </p:cNvPicPr>
          <p:nvPr/>
        </p:nvPicPr>
        <p:blipFill>
          <a:blip r:embed="rId5" cstate="print"/>
          <a:srcRect l="9975" t="5734" r="10223" b="8244"/>
          <a:stretch>
            <a:fillRect/>
          </a:stretch>
        </p:blipFill>
        <p:spPr bwMode="auto">
          <a:xfrm>
            <a:off x="4743450" y="1008460"/>
            <a:ext cx="3028950" cy="2271713"/>
          </a:xfrm>
          <a:prstGeom prst="rect">
            <a:avLst/>
          </a:prstGeom>
          <a:noFill/>
          <a:ln w="9525">
            <a:noFill/>
            <a:miter lim="800000"/>
            <a:headEnd/>
            <a:tailEnd/>
          </a:ln>
        </p:spPr>
      </p:pic>
      <p:pic>
        <p:nvPicPr>
          <p:cNvPr id="50182" name="Picture 6" descr="building1_siftpatches.jpg"/>
          <p:cNvPicPr>
            <a:picLocks noChangeAspect="1"/>
          </p:cNvPicPr>
          <p:nvPr/>
        </p:nvPicPr>
        <p:blipFill>
          <a:blip r:embed="rId6" cstate="print"/>
          <a:srcRect l="9975" t="3943" r="10223" b="8601"/>
          <a:stretch>
            <a:fillRect/>
          </a:stretch>
        </p:blipFill>
        <p:spPr bwMode="auto">
          <a:xfrm>
            <a:off x="1485900" y="994172"/>
            <a:ext cx="3028950" cy="2309813"/>
          </a:xfrm>
          <a:prstGeom prst="rect">
            <a:avLst/>
          </a:prstGeom>
          <a:noFill/>
          <a:ln w="9525">
            <a:noFill/>
            <a:miter lim="800000"/>
            <a:headEnd/>
            <a:tailEnd/>
          </a:ln>
        </p:spPr>
      </p:pic>
      <p:sp>
        <p:nvSpPr>
          <p:cNvPr id="8" name="Rectangle 7"/>
          <p:cNvSpPr>
            <a:spLocks noChangeArrowheads="1"/>
          </p:cNvSpPr>
          <p:nvPr/>
        </p:nvSpPr>
        <p:spPr bwMode="auto">
          <a:xfrm rot="-297055">
            <a:off x="2902744" y="2416969"/>
            <a:ext cx="283369" cy="336947"/>
          </a:xfrm>
          <a:prstGeom prst="rect">
            <a:avLst/>
          </a:prstGeom>
          <a:noFill/>
          <a:ln w="57150" algn="ctr">
            <a:solidFill>
              <a:srgbClr val="FFC000"/>
            </a:solidFill>
            <a:round/>
            <a:headEnd/>
            <a:tailEnd/>
          </a:ln>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22" name="TextBox 21"/>
          <p:cNvSpPr txBox="1">
            <a:spLocks noChangeArrowheads="1"/>
          </p:cNvSpPr>
          <p:nvPr/>
        </p:nvSpPr>
        <p:spPr bwMode="auto">
          <a:xfrm>
            <a:off x="457199" y="3565923"/>
            <a:ext cx="8229599" cy="1525739"/>
          </a:xfrm>
          <a:prstGeom prst="rect">
            <a:avLst/>
          </a:prstGeom>
          <a:noFill/>
          <a:ln w="9525">
            <a:noFill/>
            <a:miter lim="800000"/>
            <a:headEnd/>
            <a:tailEnd/>
          </a:ln>
        </p:spPr>
        <p:txBody>
          <a:bodyPr wrap="square">
            <a:spAutoFit/>
          </a:bodyPr>
          <a:lstStyle/>
          <a:p>
            <a:pPr marL="257175" indent="-257175" defTabSz="685800" eaLnBrk="0" fontAlgn="base" hangingPunct="0">
              <a:spcBef>
                <a:spcPct val="0"/>
              </a:spcBef>
              <a:spcAft>
                <a:spcPts val="450"/>
              </a:spcAft>
              <a:buClrTx/>
              <a:buFont typeface="Arial" panose="020B0604020202020204" pitchFamily="34" charset="0"/>
              <a:buChar char="•"/>
              <a:defRPr/>
            </a:pPr>
            <a:r>
              <a:rPr lang="en-US" sz="1613" kern="1200" dirty="0">
                <a:latin typeface="Arial" pitchFamily="34" charset="0"/>
                <a:ea typeface="+mn-ea"/>
                <a:cs typeface="+mn-cs"/>
              </a:rPr>
              <a:t>At what Euclidean distance value do we have a good match?</a:t>
            </a:r>
          </a:p>
          <a:p>
            <a:pPr marL="257175" indent="-257175" defTabSz="685800" eaLnBrk="0" fontAlgn="base" hangingPunct="0">
              <a:spcBef>
                <a:spcPct val="0"/>
              </a:spcBef>
              <a:spcAft>
                <a:spcPts val="450"/>
              </a:spcAft>
              <a:buClrTx/>
              <a:buFont typeface="Arial" panose="020B0604020202020204" pitchFamily="34" charset="0"/>
              <a:buChar char="•"/>
              <a:defRPr/>
            </a:pPr>
            <a:r>
              <a:rPr lang="en-US" sz="1613" kern="1200" dirty="0">
                <a:latin typeface="Arial" pitchFamily="34" charset="0"/>
                <a:ea typeface="+mn-ea"/>
                <a:cs typeface="+mn-cs"/>
              </a:rPr>
              <a:t>To add robustness to matching, can consider </a:t>
            </a:r>
            <a:r>
              <a:rPr lang="en-US" sz="1613" b="1" kern="1200" dirty="0">
                <a:latin typeface="Arial" pitchFamily="34" charset="0"/>
                <a:ea typeface="+mn-ea"/>
                <a:cs typeface="+mn-cs"/>
              </a:rPr>
              <a:t>ratio</a:t>
            </a:r>
            <a:r>
              <a:rPr lang="en-US" sz="1613" kern="1200" dirty="0">
                <a:latin typeface="Arial" pitchFamily="34" charset="0"/>
                <a:ea typeface="+mn-ea"/>
                <a:cs typeface="+mn-cs"/>
              </a:rPr>
              <a:t>: distance of query to best match  / distance to second best match</a:t>
            </a:r>
          </a:p>
          <a:p>
            <a:pPr marL="600075" lvl="1" indent="-257175" defTabSz="685800" eaLnBrk="0" fontAlgn="base" hangingPunct="0">
              <a:spcBef>
                <a:spcPct val="0"/>
              </a:spcBef>
              <a:spcAft>
                <a:spcPts val="450"/>
              </a:spcAft>
              <a:buClrTx/>
              <a:buFont typeface="Arial" panose="020B0604020202020204" pitchFamily="34" charset="0"/>
              <a:buChar char="•"/>
              <a:defRPr/>
            </a:pPr>
            <a:r>
              <a:rPr lang="en-US" sz="1613" kern="1200" dirty="0">
                <a:latin typeface="Arial" pitchFamily="34" charset="0"/>
                <a:ea typeface="+mn-ea"/>
                <a:cs typeface="+mn-cs"/>
              </a:rPr>
              <a:t>If low, first match looks good</a:t>
            </a:r>
          </a:p>
          <a:p>
            <a:pPr marL="600075" lvl="1" indent="-257175" defTabSz="685800" eaLnBrk="0" fontAlgn="base" hangingPunct="0">
              <a:spcBef>
                <a:spcPct val="0"/>
              </a:spcBef>
              <a:spcAft>
                <a:spcPts val="450"/>
              </a:spcAft>
              <a:buClrTx/>
              <a:buFont typeface="Arial" panose="020B0604020202020204" pitchFamily="34" charset="0"/>
              <a:buChar char="•"/>
              <a:defRPr/>
            </a:pPr>
            <a:r>
              <a:rPr lang="en-US" sz="1613" kern="1200" dirty="0">
                <a:latin typeface="Arial" pitchFamily="34" charset="0"/>
                <a:ea typeface="+mn-ea"/>
                <a:cs typeface="+mn-cs"/>
              </a:rPr>
              <a:t>If high, could be ambiguous match</a:t>
            </a:r>
          </a:p>
        </p:txBody>
      </p:sp>
      <p:sp>
        <p:nvSpPr>
          <p:cNvPr id="50185" name="TextBox 22"/>
          <p:cNvSpPr txBox="1">
            <a:spLocks noChangeArrowheads="1"/>
          </p:cNvSpPr>
          <p:nvPr/>
        </p:nvSpPr>
        <p:spPr bwMode="auto">
          <a:xfrm>
            <a:off x="2628900" y="3288506"/>
            <a:ext cx="1143000" cy="3000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defRPr/>
            </a:pPr>
            <a:r>
              <a:rPr lang="en-US" sz="1350" kern="1200">
                <a:latin typeface="Arial" pitchFamily="34" charset="0"/>
                <a:ea typeface="+mn-ea"/>
                <a:cs typeface="+mn-cs"/>
              </a:rPr>
              <a:t>Image 1</a:t>
            </a:r>
          </a:p>
        </p:txBody>
      </p:sp>
      <p:sp>
        <p:nvSpPr>
          <p:cNvPr id="50186" name="TextBox 23"/>
          <p:cNvSpPr txBox="1">
            <a:spLocks noChangeArrowheads="1"/>
          </p:cNvSpPr>
          <p:nvPr/>
        </p:nvSpPr>
        <p:spPr bwMode="auto">
          <a:xfrm>
            <a:off x="5943600" y="3280172"/>
            <a:ext cx="1143000" cy="300082"/>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defRPr/>
            </a:pPr>
            <a:r>
              <a:rPr lang="en-US" sz="1350" kern="1200">
                <a:latin typeface="Arial" pitchFamily="34" charset="0"/>
                <a:ea typeface="+mn-ea"/>
                <a:cs typeface="+mn-cs"/>
              </a:rPr>
              <a:t>Image 2</a:t>
            </a:r>
          </a:p>
        </p:txBody>
      </p:sp>
      <p:sp>
        <p:nvSpPr>
          <p:cNvPr id="12" name="TextBox 11"/>
          <p:cNvSpPr txBox="1">
            <a:spLocks noChangeArrowheads="1"/>
          </p:cNvSpPr>
          <p:nvPr/>
        </p:nvSpPr>
        <p:spPr bwMode="auto">
          <a:xfrm>
            <a:off x="5257800" y="2251472"/>
            <a:ext cx="514350" cy="669414"/>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defRPr/>
            </a:pPr>
            <a:r>
              <a:rPr lang="en-US" sz="3750" kern="1200">
                <a:solidFill>
                  <a:srgbClr val="FF0000"/>
                </a:solidFill>
                <a:latin typeface="Arial" pitchFamily="34" charset="0"/>
                <a:ea typeface="+mn-ea"/>
                <a:cs typeface="+mn-cs"/>
              </a:rPr>
              <a:t>?</a:t>
            </a:r>
          </a:p>
        </p:txBody>
      </p:sp>
      <p:sp>
        <p:nvSpPr>
          <p:cNvPr id="13" name="TextBox 12"/>
          <p:cNvSpPr txBox="1">
            <a:spLocks noChangeArrowheads="1"/>
          </p:cNvSpPr>
          <p:nvPr/>
        </p:nvSpPr>
        <p:spPr bwMode="auto">
          <a:xfrm>
            <a:off x="5600700" y="2251472"/>
            <a:ext cx="514350" cy="669414"/>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defRPr/>
            </a:pPr>
            <a:r>
              <a:rPr lang="en-US" sz="3750" kern="1200">
                <a:solidFill>
                  <a:srgbClr val="FF0000"/>
                </a:solidFill>
                <a:latin typeface="Arial" pitchFamily="34" charset="0"/>
                <a:ea typeface="+mn-ea"/>
                <a:cs typeface="+mn-cs"/>
              </a:rPr>
              <a:t>?</a:t>
            </a:r>
          </a:p>
        </p:txBody>
      </p:sp>
      <p:sp>
        <p:nvSpPr>
          <p:cNvPr id="14" name="TextBox 13"/>
          <p:cNvSpPr txBox="1">
            <a:spLocks noChangeArrowheads="1"/>
          </p:cNvSpPr>
          <p:nvPr/>
        </p:nvSpPr>
        <p:spPr bwMode="auto">
          <a:xfrm>
            <a:off x="5943600" y="2251472"/>
            <a:ext cx="514350" cy="669414"/>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defRPr/>
            </a:pPr>
            <a:r>
              <a:rPr lang="en-US" sz="3750" kern="1200">
                <a:solidFill>
                  <a:srgbClr val="FF0000"/>
                </a:solidFill>
                <a:latin typeface="Arial" pitchFamily="34" charset="0"/>
                <a:ea typeface="+mn-ea"/>
                <a:cs typeface="+mn-cs"/>
              </a:rPr>
              <a:t>?</a:t>
            </a:r>
          </a:p>
        </p:txBody>
      </p:sp>
      <p:sp>
        <p:nvSpPr>
          <p:cNvPr id="15" name="TextBox 14"/>
          <p:cNvSpPr txBox="1">
            <a:spLocks noChangeArrowheads="1"/>
          </p:cNvSpPr>
          <p:nvPr/>
        </p:nvSpPr>
        <p:spPr bwMode="auto">
          <a:xfrm>
            <a:off x="6286500" y="2251472"/>
            <a:ext cx="514350" cy="669414"/>
          </a:xfrm>
          <a:prstGeom prst="rect">
            <a:avLst/>
          </a:prstGeom>
          <a:noFill/>
          <a:ln w="9525">
            <a:noFill/>
            <a:miter lim="800000"/>
            <a:headEnd/>
            <a:tailEnd/>
          </a:ln>
        </p:spPr>
        <p:txBody>
          <a:bodyPr>
            <a:spAutoFit/>
          </a:bodyPr>
          <a:lstStyle/>
          <a:p>
            <a:pPr defTabSz="685800" eaLnBrk="0" fontAlgn="base" hangingPunct="0">
              <a:spcBef>
                <a:spcPct val="0"/>
              </a:spcBef>
              <a:spcAft>
                <a:spcPct val="0"/>
              </a:spcAft>
              <a:buClrTx/>
              <a:defRPr/>
            </a:pPr>
            <a:r>
              <a:rPr lang="en-US" sz="3750" kern="1200">
                <a:solidFill>
                  <a:srgbClr val="FF0000"/>
                </a:solidFill>
                <a:latin typeface="Arial" pitchFamily="34" charset="0"/>
                <a:ea typeface="+mn-ea"/>
                <a:cs typeface="+mn-cs"/>
              </a:rPr>
              <a:t>?</a:t>
            </a:r>
          </a:p>
        </p:txBody>
      </p:sp>
      <p:sp>
        <p:nvSpPr>
          <p:cNvPr id="17" name="TextBox 16"/>
          <p:cNvSpPr txBox="1"/>
          <p:nvPr/>
        </p:nvSpPr>
        <p:spPr>
          <a:xfrm>
            <a:off x="0" y="4929915"/>
            <a:ext cx="1485900" cy="213585"/>
          </a:xfrm>
          <a:prstGeom prst="rect">
            <a:avLst/>
          </a:prstGeom>
          <a:noFill/>
        </p:spPr>
        <p:txBody>
          <a:bodyPr wrap="square" rtlCol="0">
            <a:spAutoFit/>
          </a:bodyPr>
          <a:lstStyle/>
          <a:p>
            <a:pPr defTabSz="685800">
              <a:buClrTx/>
              <a:defRPr/>
            </a:pPr>
            <a:r>
              <a:rPr lang="en-US" sz="788" kern="1200" dirty="0">
                <a:ea typeface="+mn-ea"/>
                <a:cs typeface="+mn-cs"/>
              </a:rPr>
              <a:t>K. </a:t>
            </a:r>
            <a:r>
              <a:rPr lang="en-US" sz="788" kern="1200" dirty="0" err="1">
                <a:ea typeface="+mn-ea"/>
                <a:cs typeface="+mn-cs"/>
              </a:rPr>
              <a:t>Grauman</a:t>
            </a:r>
            <a:endParaRPr lang="en-US" sz="788" kern="1200" dirty="0">
              <a:ea typeface="+mn-ea"/>
              <a:cs typeface="+mn-cs"/>
            </a:endParaRPr>
          </a:p>
        </p:txBody>
      </p:sp>
      <p:sp>
        <p:nvSpPr>
          <p:cNvPr id="2" name="TextBox 1">
            <a:extLst>
              <a:ext uri="{FF2B5EF4-FFF2-40B4-BE49-F238E27FC236}">
                <a16:creationId xmlns:a16="http://schemas.microsoft.com/office/drawing/2014/main" id="{F3240EB9-9A75-43C7-BB5F-E11FCDC7E8ED}"/>
              </a:ext>
            </a:extLst>
          </p:cNvPr>
          <p:cNvSpPr txBox="1"/>
          <p:nvPr/>
        </p:nvSpPr>
        <p:spPr>
          <a:xfrm>
            <a:off x="6336437" y="4460398"/>
            <a:ext cx="1867819" cy="338554"/>
          </a:xfrm>
          <a:prstGeom prst="rect">
            <a:avLst/>
          </a:prstGeom>
          <a:noFill/>
        </p:spPr>
        <p:txBody>
          <a:bodyPr wrap="none" rtlCol="0">
            <a:spAutoFit/>
          </a:bodyPr>
          <a:lstStyle/>
          <a:p>
            <a:r>
              <a:rPr lang="en-US" sz="1600" dirty="0">
                <a:solidFill>
                  <a:schemeClr val="bg2"/>
                </a:solidFill>
              </a:rPr>
              <a:t>d(q, fv1) / d(q, fv2)</a:t>
            </a:r>
          </a:p>
        </p:txBody>
      </p:sp>
      <p:sp>
        <p:nvSpPr>
          <p:cNvPr id="5" name="Title 4">
            <a:extLst>
              <a:ext uri="{FF2B5EF4-FFF2-40B4-BE49-F238E27FC236}">
                <a16:creationId xmlns:a16="http://schemas.microsoft.com/office/drawing/2014/main" id="{62309B1F-9B87-6838-A764-F0E7A37A6D58}"/>
              </a:ext>
            </a:extLst>
          </p:cNvPr>
          <p:cNvSpPr>
            <a:spLocks noGrp="1"/>
          </p:cNvSpPr>
          <p:nvPr>
            <p:ph type="title"/>
          </p:nvPr>
        </p:nvSpPr>
        <p:spPr/>
        <p:txBody>
          <a:bodyPr/>
          <a:lstStyle/>
          <a:p>
            <a:r>
              <a:rPr lang="en-US" dirty="0"/>
              <a:t>Robust Matching</a:t>
            </a:r>
          </a:p>
        </p:txBody>
      </p:sp>
      <p:sp>
        <p:nvSpPr>
          <p:cNvPr id="6" name="Slide Number Placeholder 5">
            <a:extLst>
              <a:ext uri="{FF2B5EF4-FFF2-40B4-BE49-F238E27FC236}">
                <a16:creationId xmlns:a16="http://schemas.microsoft.com/office/drawing/2014/main" id="{3521C735-C0DD-7D46-CDB4-8D495ACD4238}"/>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80</a:t>
            </a:fld>
            <a:endParaRPr lang="en-US" dirty="0"/>
          </a:p>
        </p:txBody>
      </p:sp>
    </p:spTree>
    <p:extLst>
      <p:ext uri="{BB962C8B-B14F-4D97-AF65-F5344CB8AC3E}">
        <p14:creationId xmlns:p14="http://schemas.microsoft.com/office/powerpoint/2010/main" val="275350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4"/>
          <p:cNvSpPr>
            <a:spLocks noGrp="1"/>
          </p:cNvSpPr>
          <p:nvPr>
            <p:ph idx="1"/>
          </p:nvPr>
        </p:nvSpPr>
        <p:spPr>
          <a:xfrm>
            <a:off x="457199" y="1023543"/>
            <a:ext cx="8229599" cy="3707437"/>
          </a:xfrm>
        </p:spPr>
        <p:txBody>
          <a:bodyPr/>
          <a:lstStyle/>
          <a:p>
            <a:r>
              <a:rPr lang="en-US" dirty="0"/>
              <a:t>Nearest neighbor (Euclidean distance)</a:t>
            </a:r>
          </a:p>
          <a:p>
            <a:r>
              <a:rPr lang="en-US" dirty="0"/>
              <a:t>Threshold ratio of 1</a:t>
            </a:r>
            <a:r>
              <a:rPr lang="en-US" baseline="30000" dirty="0"/>
              <a:t>st</a:t>
            </a:r>
            <a:r>
              <a:rPr lang="en-US" dirty="0"/>
              <a:t> nearest to 2</a:t>
            </a:r>
            <a:r>
              <a:rPr lang="en-US" baseline="30000" dirty="0"/>
              <a:t>nd</a:t>
            </a:r>
            <a:r>
              <a:rPr lang="en-US" dirty="0"/>
              <a:t> nearest descriptor</a:t>
            </a:r>
          </a:p>
        </p:txBody>
      </p:sp>
      <p:pic>
        <p:nvPicPr>
          <p:cNvPr id="63492" name="Picture 2"/>
          <p:cNvPicPr>
            <a:picLocks noChangeAspect="1" noChangeArrowheads="1"/>
          </p:cNvPicPr>
          <p:nvPr/>
        </p:nvPicPr>
        <p:blipFill>
          <a:blip r:embed="rId3" cstate="print"/>
          <a:srcRect/>
          <a:stretch>
            <a:fillRect/>
          </a:stretch>
        </p:blipFill>
        <p:spPr bwMode="auto">
          <a:xfrm>
            <a:off x="2454276" y="1774375"/>
            <a:ext cx="4235450" cy="3048000"/>
          </a:xfrm>
          <a:prstGeom prst="rect">
            <a:avLst/>
          </a:prstGeom>
          <a:noFill/>
          <a:ln w="9525">
            <a:noFill/>
            <a:miter lim="800000"/>
            <a:headEnd/>
            <a:tailEnd/>
          </a:ln>
        </p:spPr>
      </p:pic>
      <p:sp>
        <p:nvSpPr>
          <p:cNvPr id="63493" name="TextBox 5"/>
          <p:cNvSpPr txBox="1">
            <a:spLocks noChangeArrowheads="1"/>
          </p:cNvSpPr>
          <p:nvPr/>
        </p:nvSpPr>
        <p:spPr bwMode="auto">
          <a:xfrm>
            <a:off x="6592491" y="4866085"/>
            <a:ext cx="1454244" cy="300082"/>
          </a:xfrm>
          <a:prstGeom prst="rect">
            <a:avLst/>
          </a:prstGeom>
          <a:noFill/>
          <a:ln w="9525">
            <a:noFill/>
            <a:miter lim="800000"/>
            <a:headEnd/>
            <a:tailEnd/>
          </a:ln>
        </p:spPr>
        <p:txBody>
          <a:bodyPr wrap="none">
            <a:spAutoFit/>
          </a:bodyPr>
          <a:lstStyle/>
          <a:p>
            <a:pPr defTabSz="685800" fontAlgn="base">
              <a:spcBef>
                <a:spcPct val="0"/>
              </a:spcBef>
              <a:spcAft>
                <a:spcPct val="0"/>
              </a:spcAft>
              <a:buClrTx/>
              <a:defRPr/>
            </a:pPr>
            <a:r>
              <a:rPr lang="en-US" sz="1350" kern="1200">
                <a:solidFill>
                  <a:prstClr val="black"/>
                </a:solidFill>
                <a:latin typeface="Arial" charset="0"/>
                <a:ea typeface="+mn-ea"/>
                <a:cs typeface="+mn-cs"/>
              </a:rPr>
              <a:t>Lowe IJCV 2004</a:t>
            </a:r>
          </a:p>
        </p:txBody>
      </p:sp>
      <p:sp>
        <p:nvSpPr>
          <p:cNvPr id="4" name="Title 3">
            <a:extLst>
              <a:ext uri="{FF2B5EF4-FFF2-40B4-BE49-F238E27FC236}">
                <a16:creationId xmlns:a16="http://schemas.microsoft.com/office/drawing/2014/main" id="{330ACF24-87C2-8829-55D9-0522416C6F34}"/>
              </a:ext>
            </a:extLst>
          </p:cNvPr>
          <p:cNvSpPr>
            <a:spLocks noGrp="1"/>
          </p:cNvSpPr>
          <p:nvPr>
            <p:ph type="title"/>
          </p:nvPr>
        </p:nvSpPr>
        <p:spPr/>
        <p:txBody>
          <a:bodyPr/>
          <a:lstStyle/>
          <a:p>
            <a:r>
              <a:rPr lang="en-US" dirty="0"/>
              <a:t>Matching SIFT descriptors</a:t>
            </a:r>
          </a:p>
        </p:txBody>
      </p:sp>
      <p:sp>
        <p:nvSpPr>
          <p:cNvPr id="5" name="Slide Number Placeholder 5">
            <a:extLst>
              <a:ext uri="{FF2B5EF4-FFF2-40B4-BE49-F238E27FC236}">
                <a16:creationId xmlns:a16="http://schemas.microsoft.com/office/drawing/2014/main" id="{E713D702-3C94-2E02-BF0C-D27CFC0A8C9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81</a:t>
            </a:fld>
            <a:endParaRPr lang="en-US" dirty="0"/>
          </a:p>
        </p:txBody>
      </p:sp>
      <p:sp>
        <p:nvSpPr>
          <p:cNvPr id="2" name="TextBox 1">
            <a:extLst>
              <a:ext uri="{FF2B5EF4-FFF2-40B4-BE49-F238E27FC236}">
                <a16:creationId xmlns:a16="http://schemas.microsoft.com/office/drawing/2014/main" id="{3999306C-626C-606B-838A-B663D4AF173C}"/>
              </a:ext>
            </a:extLst>
          </p:cNvPr>
          <p:cNvSpPr txBox="1"/>
          <p:nvPr/>
        </p:nvSpPr>
        <p:spPr>
          <a:xfrm>
            <a:off x="7207135" y="2834640"/>
            <a:ext cx="1745672" cy="523220"/>
          </a:xfrm>
          <a:prstGeom prst="rect">
            <a:avLst/>
          </a:prstGeom>
          <a:noFill/>
          <a:ln>
            <a:solidFill>
              <a:schemeClr val="tx1"/>
            </a:solidFill>
          </a:ln>
        </p:spPr>
        <p:txBody>
          <a:bodyPr wrap="square" rtlCol="0">
            <a:spAutoFit/>
          </a:bodyPr>
          <a:lstStyle/>
          <a:p>
            <a:pPr algn="ctr"/>
            <a:r>
              <a:rPr lang="en-US" dirty="0">
                <a:solidFill>
                  <a:schemeClr val="bg2"/>
                </a:solidFill>
              </a:rPr>
              <a:t>PDF</a:t>
            </a:r>
            <a:r>
              <a:rPr lang="en-US" dirty="0"/>
              <a:t>: Probability Density Function</a:t>
            </a:r>
          </a:p>
        </p:txBody>
      </p:sp>
    </p:spTree>
    <p:extLst>
      <p:ext uri="{BB962C8B-B14F-4D97-AF65-F5344CB8AC3E}">
        <p14:creationId xmlns:p14="http://schemas.microsoft.com/office/powerpoint/2010/main" val="24634845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60120"/>
            <a:ext cx="8229600" cy="3783329"/>
          </a:xfrm>
        </p:spPr>
        <p:txBody>
          <a:bodyPr>
            <a:normAutofit/>
          </a:bodyPr>
          <a:lstStyle/>
          <a:p>
            <a:r>
              <a:rPr lang="en-US" sz="2100" dirty="0"/>
              <a:t>So far we discussed matching features across just two images</a:t>
            </a:r>
          </a:p>
          <a:p>
            <a:endParaRPr lang="en-US" sz="2100" dirty="0"/>
          </a:p>
          <a:p>
            <a:r>
              <a:rPr lang="en-US" sz="2100" dirty="0"/>
              <a:t>What if you wanted to match a query feature from one image, to features from all frames in a video? </a:t>
            </a:r>
          </a:p>
          <a:p>
            <a:endParaRPr lang="en-US" sz="2100" dirty="0"/>
          </a:p>
          <a:p>
            <a:r>
              <a:rPr lang="en-US" sz="2100" dirty="0"/>
              <a:t>Or an image to other images in a giant database?</a:t>
            </a:r>
          </a:p>
          <a:p>
            <a:endParaRPr lang="en-US" sz="2100" dirty="0"/>
          </a:p>
          <a:p>
            <a:r>
              <a:rPr lang="en-US" sz="2100" dirty="0"/>
              <a:t>With potentially thousands of features per image, and hundreds to millions of images to search, </a:t>
            </a:r>
            <a:r>
              <a:rPr lang="en-US" sz="2100" dirty="0">
                <a:solidFill>
                  <a:schemeClr val="bg2"/>
                </a:solidFill>
              </a:rPr>
              <a:t>how to efficiently find those that are relevant to a new image</a:t>
            </a:r>
            <a:r>
              <a:rPr lang="en-US" sz="2100" dirty="0"/>
              <a:t>?</a:t>
            </a:r>
          </a:p>
        </p:txBody>
      </p:sp>
      <p:sp>
        <p:nvSpPr>
          <p:cNvPr id="6" name="TextBox 5"/>
          <p:cNvSpPr txBox="1"/>
          <p:nvPr/>
        </p:nvSpPr>
        <p:spPr>
          <a:xfrm>
            <a:off x="1143000" y="4957485"/>
            <a:ext cx="2318056" cy="207749"/>
          </a:xfrm>
          <a:prstGeom prst="rect">
            <a:avLst/>
          </a:prstGeom>
          <a:noFill/>
        </p:spPr>
        <p:txBody>
          <a:bodyPr wrap="square" rtlCol="0">
            <a:spAutoFit/>
          </a:bodyPr>
          <a:lstStyle/>
          <a:p>
            <a:pPr defTabSz="685800">
              <a:buClrTx/>
              <a:defRPr/>
            </a:pPr>
            <a:r>
              <a:rPr lang="en-US" sz="750" kern="1200" dirty="0">
                <a:ea typeface="+mn-ea"/>
                <a:cs typeface="+mn-cs"/>
              </a:rPr>
              <a:t>Adapted from K. </a:t>
            </a:r>
            <a:r>
              <a:rPr lang="en-US" sz="750" kern="1200" dirty="0" err="1">
                <a:ea typeface="+mn-ea"/>
                <a:cs typeface="+mn-cs"/>
              </a:rPr>
              <a:t>Grauman</a:t>
            </a:r>
            <a:endParaRPr lang="en-US" sz="750" kern="1200" dirty="0">
              <a:ea typeface="+mn-ea"/>
              <a:cs typeface="+mn-cs"/>
            </a:endParaRPr>
          </a:p>
        </p:txBody>
      </p:sp>
      <p:sp>
        <p:nvSpPr>
          <p:cNvPr id="4" name="Title 3">
            <a:extLst>
              <a:ext uri="{FF2B5EF4-FFF2-40B4-BE49-F238E27FC236}">
                <a16:creationId xmlns:a16="http://schemas.microsoft.com/office/drawing/2014/main" id="{923B71A4-8565-8ADB-DED8-728DB446DA3E}"/>
              </a:ext>
            </a:extLst>
          </p:cNvPr>
          <p:cNvSpPr>
            <a:spLocks noGrp="1"/>
          </p:cNvSpPr>
          <p:nvPr>
            <p:ph type="title"/>
          </p:nvPr>
        </p:nvSpPr>
        <p:spPr>
          <a:xfrm>
            <a:off x="457200" y="400050"/>
            <a:ext cx="8229600" cy="742950"/>
          </a:xfrm>
        </p:spPr>
        <p:txBody>
          <a:bodyPr/>
          <a:lstStyle/>
          <a:p>
            <a:r>
              <a:rPr lang="en-US" dirty="0"/>
              <a:t>Efficient Matching</a:t>
            </a:r>
          </a:p>
        </p:txBody>
      </p:sp>
      <p:sp>
        <p:nvSpPr>
          <p:cNvPr id="7" name="Slide Number Placeholder 5">
            <a:extLst>
              <a:ext uri="{FF2B5EF4-FFF2-40B4-BE49-F238E27FC236}">
                <a16:creationId xmlns:a16="http://schemas.microsoft.com/office/drawing/2014/main" id="{7BDEE5C7-2E3D-43AD-F50D-B5602E10E499}"/>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82</a:t>
            </a:fld>
            <a:endParaRPr lang="en-US" dirty="0"/>
          </a:p>
        </p:txBody>
      </p:sp>
    </p:spTree>
    <p:extLst>
      <p:ext uri="{BB962C8B-B14F-4D97-AF65-F5344CB8AC3E}">
        <p14:creationId xmlns:p14="http://schemas.microsoft.com/office/powerpoint/2010/main" val="12526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Content Placeholder 4"/>
          <p:cNvSpPr>
            <a:spLocks noGrp="1"/>
          </p:cNvSpPr>
          <p:nvPr>
            <p:ph idx="4294967295"/>
          </p:nvPr>
        </p:nvSpPr>
        <p:spPr>
          <a:xfrm>
            <a:off x="457199" y="1128561"/>
            <a:ext cx="8229581" cy="984647"/>
          </a:xfrm>
        </p:spPr>
        <p:txBody>
          <a:bodyPr>
            <a:normAutofit/>
          </a:bodyPr>
          <a:lstStyle/>
          <a:p>
            <a:pPr eaLnBrk="1" hangingPunct="1"/>
            <a:r>
              <a:rPr lang="en-US" sz="2100" dirty="0">
                <a:latin typeface="Arial" pitchFamily="34" charset="0"/>
                <a:cs typeface="Arial" pitchFamily="34" charset="0"/>
              </a:rPr>
              <a:t>Each patch / region has a descriptor, which is a point in some high-dimensional feature space (e.g., SIFT)</a:t>
            </a:r>
          </a:p>
          <a:p>
            <a:pPr eaLnBrk="1" hangingPunct="1"/>
            <a:endParaRPr lang="en-US" sz="2100" dirty="0">
              <a:latin typeface="Arial" pitchFamily="34" charset="0"/>
              <a:cs typeface="Arial" pitchFamily="34" charset="0"/>
            </a:endParaRPr>
          </a:p>
        </p:txBody>
      </p:sp>
      <p:sp>
        <p:nvSpPr>
          <p:cNvPr id="60419" name="Rectangle 30"/>
          <p:cNvSpPr>
            <a:spLocks noChangeArrowheads="1"/>
          </p:cNvSpPr>
          <p:nvPr/>
        </p:nvSpPr>
        <p:spPr bwMode="auto">
          <a:xfrm>
            <a:off x="2578130" y="2703784"/>
            <a:ext cx="540779" cy="2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7500" tIns="35100" rIns="67500" bIns="35100" anchor="ctr">
            <a:spAutoFit/>
          </a:bodyPr>
          <a:lstStyle/>
          <a:p>
            <a:pPr defTabSz="685800" eaLnBrk="0" fontAlgn="base" hangingPunct="0">
              <a:spcBef>
                <a:spcPct val="0"/>
              </a:spcBef>
              <a:spcAft>
                <a:spcPct val="0"/>
              </a:spcAft>
              <a:buClrTx/>
              <a:defRPr/>
            </a:pPr>
            <a:endParaRPr lang="en-US" sz="1350" kern="1200">
              <a:solidFill>
                <a:srgbClr val="FFFFFF"/>
              </a:solidFill>
              <a:ea typeface="+mn-ea"/>
              <a:cs typeface="+mn-cs"/>
            </a:endParaRPr>
          </a:p>
        </p:txBody>
      </p:sp>
      <p:sp>
        <p:nvSpPr>
          <p:cNvPr id="2" name="Rectangle 1"/>
          <p:cNvSpPr/>
          <p:nvPr/>
        </p:nvSpPr>
        <p:spPr bwMode="auto">
          <a:xfrm>
            <a:off x="1788568" y="2286001"/>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1" name="Rectangle 30"/>
          <p:cNvSpPr/>
          <p:nvPr/>
        </p:nvSpPr>
        <p:spPr bwMode="auto">
          <a:xfrm>
            <a:off x="1788568" y="3456067"/>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3" name="Rectangle 32"/>
          <p:cNvSpPr/>
          <p:nvPr/>
        </p:nvSpPr>
        <p:spPr bwMode="auto">
          <a:xfrm>
            <a:off x="2637367" y="2933868"/>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4" name="Rectangle 33"/>
          <p:cNvSpPr/>
          <p:nvPr/>
        </p:nvSpPr>
        <p:spPr bwMode="auto">
          <a:xfrm rot="4425073">
            <a:off x="2106105" y="2455815"/>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5" name="Rectangle 34"/>
          <p:cNvSpPr/>
          <p:nvPr/>
        </p:nvSpPr>
        <p:spPr bwMode="auto">
          <a:xfrm rot="1660106">
            <a:off x="2216055" y="2507926"/>
            <a:ext cx="365498" cy="33040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6" name="Rectangle 35"/>
          <p:cNvSpPr/>
          <p:nvPr/>
        </p:nvSpPr>
        <p:spPr bwMode="auto">
          <a:xfrm rot="2887875">
            <a:off x="1877659" y="3992721"/>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7" name="Rectangle 36"/>
          <p:cNvSpPr/>
          <p:nvPr/>
        </p:nvSpPr>
        <p:spPr bwMode="auto">
          <a:xfrm rot="5038897">
            <a:off x="1923328" y="2731212"/>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8" name="Rectangle 37"/>
          <p:cNvSpPr/>
          <p:nvPr/>
        </p:nvSpPr>
        <p:spPr bwMode="auto">
          <a:xfrm rot="4100336">
            <a:off x="2513758" y="2988970"/>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9" name="Rectangle 38"/>
          <p:cNvSpPr/>
          <p:nvPr/>
        </p:nvSpPr>
        <p:spPr bwMode="auto">
          <a:xfrm rot="5038897">
            <a:off x="1976577" y="3700073"/>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0" name="Rectangle 39"/>
          <p:cNvSpPr/>
          <p:nvPr/>
        </p:nvSpPr>
        <p:spPr bwMode="auto">
          <a:xfrm rot="4100336">
            <a:off x="3384249" y="3642486"/>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1" name="Rectangle 40"/>
          <p:cNvSpPr/>
          <p:nvPr/>
        </p:nvSpPr>
        <p:spPr bwMode="auto">
          <a:xfrm rot="823157">
            <a:off x="2084992" y="4036029"/>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2" name="Rectangle 41"/>
          <p:cNvSpPr/>
          <p:nvPr/>
        </p:nvSpPr>
        <p:spPr bwMode="auto">
          <a:xfrm rot="823157">
            <a:off x="2811788" y="3340184"/>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 name="TextBox 2"/>
          <p:cNvSpPr txBox="1"/>
          <p:nvPr/>
        </p:nvSpPr>
        <p:spPr>
          <a:xfrm>
            <a:off x="3886200" y="3834453"/>
            <a:ext cx="1771650" cy="646331"/>
          </a:xfrm>
          <a:prstGeom prst="rect">
            <a:avLst/>
          </a:prstGeom>
          <a:noFill/>
        </p:spPr>
        <p:txBody>
          <a:bodyPr wrap="square" rtlCol="0">
            <a:spAutoFit/>
          </a:bodyPr>
          <a:lstStyle/>
          <a:p>
            <a:pPr algn="ctr" defTabSz="685800">
              <a:buClrTx/>
              <a:defRPr/>
            </a:pPr>
            <a:r>
              <a:rPr lang="en-US" sz="1800" kern="1200" dirty="0">
                <a:ea typeface="+mn-ea"/>
                <a:cs typeface="+mn-cs"/>
              </a:rPr>
              <a:t>Descriptor’s feature space</a:t>
            </a:r>
          </a:p>
        </p:txBody>
      </p:sp>
      <p:cxnSp>
        <p:nvCxnSpPr>
          <p:cNvPr id="5" name="Straight Arrow Connector 4"/>
          <p:cNvCxnSpPr/>
          <p:nvPr/>
        </p:nvCxnSpPr>
        <p:spPr bwMode="auto">
          <a:xfrm flipV="1">
            <a:off x="4095131" y="3175323"/>
            <a:ext cx="1085850" cy="143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4095131" y="2132594"/>
            <a:ext cx="0" cy="10788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4095131" y="3218444"/>
            <a:ext cx="1085850" cy="4297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171950" y="25146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57" name="Oval 56"/>
          <p:cNvSpPr/>
          <p:nvPr/>
        </p:nvSpPr>
        <p:spPr bwMode="auto">
          <a:xfrm>
            <a:off x="4286250" y="26289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58" name="Oval 57"/>
          <p:cNvSpPr/>
          <p:nvPr/>
        </p:nvSpPr>
        <p:spPr bwMode="auto">
          <a:xfrm>
            <a:off x="4343400" y="245745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59" name="Oval 58"/>
          <p:cNvSpPr/>
          <p:nvPr/>
        </p:nvSpPr>
        <p:spPr bwMode="auto">
          <a:xfrm>
            <a:off x="4572000" y="28176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0" name="Oval 59"/>
          <p:cNvSpPr/>
          <p:nvPr/>
        </p:nvSpPr>
        <p:spPr bwMode="auto">
          <a:xfrm>
            <a:off x="4743450" y="291465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1" name="Oval 60"/>
          <p:cNvSpPr/>
          <p:nvPr/>
        </p:nvSpPr>
        <p:spPr bwMode="auto">
          <a:xfrm>
            <a:off x="4857750" y="27432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2" name="Oval 61"/>
          <p:cNvSpPr/>
          <p:nvPr/>
        </p:nvSpPr>
        <p:spPr bwMode="auto">
          <a:xfrm>
            <a:off x="4972050" y="24003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3" name="Oval 62"/>
          <p:cNvSpPr/>
          <p:nvPr/>
        </p:nvSpPr>
        <p:spPr bwMode="auto">
          <a:xfrm>
            <a:off x="5086350" y="25890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4" name="Oval 63"/>
          <p:cNvSpPr/>
          <p:nvPr/>
        </p:nvSpPr>
        <p:spPr bwMode="auto">
          <a:xfrm>
            <a:off x="5200650" y="29319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5" name="Oval 64"/>
          <p:cNvSpPr/>
          <p:nvPr/>
        </p:nvSpPr>
        <p:spPr bwMode="auto">
          <a:xfrm>
            <a:off x="4548992" y="3226585"/>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cxnSp>
        <p:nvCxnSpPr>
          <p:cNvPr id="17" name="Curved Connector 16"/>
          <p:cNvCxnSpPr>
            <a:endCxn id="59" idx="2"/>
          </p:cNvCxnSpPr>
          <p:nvPr/>
        </p:nvCxnSpPr>
        <p:spPr bwMode="auto">
          <a:xfrm>
            <a:off x="2398804" y="2554435"/>
            <a:ext cx="2173196" cy="311723"/>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921334" y="2997432"/>
            <a:ext cx="1838855" cy="435869"/>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4" name="TextBox 43"/>
          <p:cNvSpPr txBox="1"/>
          <p:nvPr/>
        </p:nvSpPr>
        <p:spPr>
          <a:xfrm>
            <a:off x="1143000" y="4957485"/>
            <a:ext cx="2318056" cy="207749"/>
          </a:xfrm>
          <a:prstGeom prst="rect">
            <a:avLst/>
          </a:prstGeom>
          <a:noFill/>
        </p:spPr>
        <p:txBody>
          <a:bodyPr wrap="square" rtlCol="0">
            <a:spAutoFit/>
          </a:bodyPr>
          <a:lstStyle/>
          <a:p>
            <a:pPr defTabSz="685800">
              <a:buClrTx/>
              <a:defRPr/>
            </a:pPr>
            <a:r>
              <a:rPr lang="en-US" sz="750" kern="1200" dirty="0">
                <a:ea typeface="+mn-ea"/>
                <a:cs typeface="+mn-cs"/>
              </a:rPr>
              <a:t>K. </a:t>
            </a:r>
            <a:r>
              <a:rPr lang="en-US" sz="750" kern="1200" dirty="0" err="1">
                <a:ea typeface="+mn-ea"/>
                <a:cs typeface="+mn-cs"/>
              </a:rPr>
              <a:t>Grauman</a:t>
            </a:r>
            <a:endParaRPr lang="en-US" sz="750" kern="1200" dirty="0">
              <a:ea typeface="+mn-ea"/>
              <a:cs typeface="+mn-cs"/>
            </a:endParaRPr>
          </a:p>
        </p:txBody>
      </p:sp>
      <p:sp>
        <p:nvSpPr>
          <p:cNvPr id="43" name="TextBox 42"/>
          <p:cNvSpPr txBox="1"/>
          <p:nvPr/>
        </p:nvSpPr>
        <p:spPr>
          <a:xfrm>
            <a:off x="1865825" y="4520252"/>
            <a:ext cx="1771650" cy="646331"/>
          </a:xfrm>
          <a:prstGeom prst="rect">
            <a:avLst/>
          </a:prstGeom>
          <a:noFill/>
        </p:spPr>
        <p:txBody>
          <a:bodyPr wrap="square" rtlCol="0">
            <a:spAutoFit/>
          </a:bodyPr>
          <a:lstStyle/>
          <a:p>
            <a:pPr algn="ctr" defTabSz="685800">
              <a:buClrTx/>
              <a:defRPr/>
            </a:pPr>
            <a:r>
              <a:rPr lang="en-US" sz="1800" kern="1200" dirty="0">
                <a:ea typeface="+mn-ea"/>
                <a:cs typeface="+mn-cs"/>
              </a:rPr>
              <a:t>Database images</a:t>
            </a:r>
          </a:p>
        </p:txBody>
      </p:sp>
      <p:sp>
        <p:nvSpPr>
          <p:cNvPr id="6" name="Title 3">
            <a:extLst>
              <a:ext uri="{FF2B5EF4-FFF2-40B4-BE49-F238E27FC236}">
                <a16:creationId xmlns:a16="http://schemas.microsoft.com/office/drawing/2014/main" id="{A57EB8C5-53F1-3198-EF98-8E79C334C93B}"/>
              </a:ext>
            </a:extLst>
          </p:cNvPr>
          <p:cNvSpPr>
            <a:spLocks noGrp="1"/>
          </p:cNvSpPr>
          <p:nvPr>
            <p:ph type="title"/>
          </p:nvPr>
        </p:nvSpPr>
        <p:spPr>
          <a:xfrm>
            <a:off x="457200" y="400050"/>
            <a:ext cx="8229600" cy="742950"/>
          </a:xfrm>
        </p:spPr>
        <p:txBody>
          <a:bodyPr/>
          <a:lstStyle/>
          <a:p>
            <a:r>
              <a:rPr lang="en-US" dirty="0"/>
              <a:t>Matching Local </a:t>
            </a:r>
            <a:r>
              <a:rPr lang="en-US"/>
              <a:t>Features Setup</a:t>
            </a:r>
            <a:endParaRPr lang="en-US" dirty="0"/>
          </a:p>
        </p:txBody>
      </p:sp>
      <p:sp>
        <p:nvSpPr>
          <p:cNvPr id="7" name="Slide Number Placeholder 5">
            <a:extLst>
              <a:ext uri="{FF2B5EF4-FFF2-40B4-BE49-F238E27FC236}">
                <a16:creationId xmlns:a16="http://schemas.microsoft.com/office/drawing/2014/main" id="{731F4CF3-6F2C-F2B7-74B4-DC75C5CEC1E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83</a:t>
            </a:fld>
            <a:endParaRPr lang="en-US" dirty="0"/>
          </a:p>
        </p:txBody>
      </p:sp>
    </p:spTree>
    <p:extLst>
      <p:ext uri="{BB962C8B-B14F-4D97-AF65-F5344CB8AC3E}">
        <p14:creationId xmlns:p14="http://schemas.microsoft.com/office/powerpoint/2010/main" val="81139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build="p"/>
      <p:bldP spid="60419" grpId="0"/>
      <p:bldP spid="2"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3" grpId="0"/>
      <p:bldP spid="15" grpId="0" animBg="1"/>
      <p:bldP spid="57" grpId="0" animBg="1"/>
      <p:bldP spid="58" grpId="0" animBg="1"/>
      <p:bldP spid="59" grpId="0" animBg="1"/>
      <p:bldP spid="60" grpId="0" animBg="1"/>
      <p:bldP spid="61" grpId="0" animBg="1"/>
      <p:bldP spid="62" grpId="0" animBg="1"/>
      <p:bldP spid="63" grpId="0" animBg="1"/>
      <p:bldP spid="64" grpId="0" animBg="1"/>
      <p:bldP spid="65" grpId="0" animBg="1"/>
      <p:bldP spid="4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3"/>
          <p:cNvSpPr>
            <a:spLocks noChangeArrowheads="1"/>
          </p:cNvSpPr>
          <p:nvPr/>
        </p:nvSpPr>
        <p:spPr bwMode="auto">
          <a:xfrm>
            <a:off x="1485900" y="806053"/>
            <a:ext cx="61722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57175" indent="-257175" defTabSz="685800" eaLnBrk="0" fontAlgn="base" hangingPunct="0">
              <a:spcBef>
                <a:spcPct val="20000"/>
              </a:spcBef>
              <a:spcAft>
                <a:spcPct val="0"/>
              </a:spcAft>
              <a:buClrTx/>
              <a:defRPr/>
            </a:pPr>
            <a:endParaRPr lang="en-US" sz="1800" kern="1200">
              <a:solidFill>
                <a:srgbClr val="FFFFFF"/>
              </a:solidFill>
              <a:latin typeface="Trebuchet MS" pitchFamily="34" charset="0"/>
              <a:ea typeface="+mn-ea"/>
              <a:cs typeface="+mn-cs"/>
            </a:endParaRPr>
          </a:p>
        </p:txBody>
      </p:sp>
      <p:sp>
        <p:nvSpPr>
          <p:cNvPr id="761859" name="Content Placeholder 8"/>
          <p:cNvSpPr>
            <a:spLocks noGrp="1"/>
          </p:cNvSpPr>
          <p:nvPr>
            <p:ph idx="4294967295"/>
          </p:nvPr>
        </p:nvSpPr>
        <p:spPr>
          <a:xfrm>
            <a:off x="457199" y="960120"/>
            <a:ext cx="8229599" cy="2800350"/>
          </a:xfrm>
        </p:spPr>
        <p:txBody>
          <a:bodyPr/>
          <a:lstStyle/>
          <a:p>
            <a:pPr eaLnBrk="1" hangingPunct="1"/>
            <a:r>
              <a:rPr lang="en-US" sz="2100" dirty="0"/>
              <a:t>When we see close points in feature space, we have similar descriptors, which indicates similar local content</a:t>
            </a:r>
          </a:p>
          <a:p>
            <a:pPr eaLnBrk="1" hangingPunct="1"/>
            <a:endParaRPr lang="en-US" sz="2100" dirty="0"/>
          </a:p>
          <a:p>
            <a:pPr eaLnBrk="1" hangingPunct="1"/>
            <a:endParaRPr lang="en-US" sz="2100" dirty="0"/>
          </a:p>
          <a:p>
            <a:pPr eaLnBrk="1" hangingPunct="1"/>
            <a:endParaRPr lang="en-US" sz="2100" dirty="0"/>
          </a:p>
          <a:p>
            <a:pPr eaLnBrk="1" hangingPunct="1">
              <a:buFontTx/>
              <a:buNone/>
            </a:pPr>
            <a:endParaRPr lang="en-US" sz="2100" dirty="0"/>
          </a:p>
          <a:p>
            <a:pPr eaLnBrk="1" hangingPunct="1">
              <a:buFontTx/>
              <a:buNone/>
            </a:pPr>
            <a:endParaRPr lang="en-US" sz="2100" dirty="0"/>
          </a:p>
        </p:txBody>
      </p:sp>
      <p:sp>
        <p:nvSpPr>
          <p:cNvPr id="7" name="Rectangle 30"/>
          <p:cNvSpPr>
            <a:spLocks noChangeArrowheads="1"/>
          </p:cNvSpPr>
          <p:nvPr/>
        </p:nvSpPr>
        <p:spPr bwMode="auto">
          <a:xfrm>
            <a:off x="2578130" y="2703784"/>
            <a:ext cx="540779" cy="2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7500" tIns="35100" rIns="67500" bIns="35100" anchor="ctr">
            <a:spAutoFit/>
          </a:bodyPr>
          <a:lstStyle/>
          <a:p>
            <a:pPr defTabSz="685800" eaLnBrk="0" fontAlgn="base" hangingPunct="0">
              <a:spcBef>
                <a:spcPct val="0"/>
              </a:spcBef>
              <a:spcAft>
                <a:spcPct val="0"/>
              </a:spcAft>
              <a:buClrTx/>
              <a:defRPr/>
            </a:pPr>
            <a:endParaRPr lang="en-US" sz="1350" kern="1200">
              <a:solidFill>
                <a:srgbClr val="FFFFFF"/>
              </a:solidFill>
              <a:ea typeface="+mn-ea"/>
              <a:cs typeface="+mn-cs"/>
            </a:endParaRPr>
          </a:p>
        </p:txBody>
      </p:sp>
      <p:sp>
        <p:nvSpPr>
          <p:cNvPr id="8" name="Rectangle 7"/>
          <p:cNvSpPr/>
          <p:nvPr/>
        </p:nvSpPr>
        <p:spPr bwMode="auto">
          <a:xfrm>
            <a:off x="1788568" y="2286001"/>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9" name="Rectangle 8"/>
          <p:cNvSpPr/>
          <p:nvPr/>
        </p:nvSpPr>
        <p:spPr bwMode="auto">
          <a:xfrm>
            <a:off x="1788568" y="3456067"/>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0" name="Rectangle 9"/>
          <p:cNvSpPr/>
          <p:nvPr/>
        </p:nvSpPr>
        <p:spPr bwMode="auto">
          <a:xfrm>
            <a:off x="2637367" y="2933868"/>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1" name="Rectangle 10"/>
          <p:cNvSpPr/>
          <p:nvPr/>
        </p:nvSpPr>
        <p:spPr bwMode="auto">
          <a:xfrm rot="4425073">
            <a:off x="2106105" y="2455815"/>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2" name="Rectangle 11"/>
          <p:cNvSpPr/>
          <p:nvPr/>
        </p:nvSpPr>
        <p:spPr bwMode="auto">
          <a:xfrm rot="1660106">
            <a:off x="2216055" y="2507926"/>
            <a:ext cx="365498" cy="33040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3" name="Rectangle 12"/>
          <p:cNvSpPr/>
          <p:nvPr/>
        </p:nvSpPr>
        <p:spPr bwMode="auto">
          <a:xfrm rot="2887875">
            <a:off x="1877659" y="3992721"/>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4" name="Rectangle 13"/>
          <p:cNvSpPr/>
          <p:nvPr/>
        </p:nvSpPr>
        <p:spPr bwMode="auto">
          <a:xfrm rot="5038897">
            <a:off x="1923328" y="2731212"/>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5" name="Rectangle 14"/>
          <p:cNvSpPr/>
          <p:nvPr/>
        </p:nvSpPr>
        <p:spPr bwMode="auto">
          <a:xfrm rot="4100336">
            <a:off x="2513758" y="2988970"/>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6" name="Rectangle 15"/>
          <p:cNvSpPr/>
          <p:nvPr/>
        </p:nvSpPr>
        <p:spPr bwMode="auto">
          <a:xfrm rot="5038897">
            <a:off x="1976577" y="3700073"/>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7" name="Rectangle 16"/>
          <p:cNvSpPr/>
          <p:nvPr/>
        </p:nvSpPr>
        <p:spPr bwMode="auto">
          <a:xfrm rot="4100336">
            <a:off x="3384249" y="3642486"/>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8" name="Rectangle 17"/>
          <p:cNvSpPr/>
          <p:nvPr/>
        </p:nvSpPr>
        <p:spPr bwMode="auto">
          <a:xfrm rot="823157">
            <a:off x="2084992" y="4036029"/>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9" name="Rectangle 18"/>
          <p:cNvSpPr/>
          <p:nvPr/>
        </p:nvSpPr>
        <p:spPr bwMode="auto">
          <a:xfrm rot="823157">
            <a:off x="2811788" y="3340184"/>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0" name="TextBox 19"/>
          <p:cNvSpPr txBox="1"/>
          <p:nvPr/>
        </p:nvSpPr>
        <p:spPr>
          <a:xfrm>
            <a:off x="3886200" y="3834453"/>
            <a:ext cx="1771650" cy="646331"/>
          </a:xfrm>
          <a:prstGeom prst="rect">
            <a:avLst/>
          </a:prstGeom>
          <a:noFill/>
        </p:spPr>
        <p:txBody>
          <a:bodyPr wrap="square" rtlCol="0">
            <a:spAutoFit/>
          </a:bodyPr>
          <a:lstStyle/>
          <a:p>
            <a:pPr algn="ctr" defTabSz="685800">
              <a:buClrTx/>
              <a:defRPr/>
            </a:pPr>
            <a:r>
              <a:rPr lang="en-US" sz="1800" kern="1200" dirty="0">
                <a:ea typeface="+mn-ea"/>
                <a:cs typeface="+mn-cs"/>
              </a:rPr>
              <a:t>Descriptor’s feature space</a:t>
            </a:r>
          </a:p>
        </p:txBody>
      </p:sp>
      <p:cxnSp>
        <p:nvCxnSpPr>
          <p:cNvPr id="21" name="Straight Arrow Connector 20"/>
          <p:cNvCxnSpPr/>
          <p:nvPr/>
        </p:nvCxnSpPr>
        <p:spPr bwMode="auto">
          <a:xfrm flipV="1">
            <a:off x="4095131" y="3175323"/>
            <a:ext cx="1085850" cy="143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4095131" y="2132594"/>
            <a:ext cx="0" cy="10788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4095131" y="3218444"/>
            <a:ext cx="1085850" cy="4297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171950" y="25146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5" name="Oval 24"/>
          <p:cNvSpPr/>
          <p:nvPr/>
        </p:nvSpPr>
        <p:spPr bwMode="auto">
          <a:xfrm>
            <a:off x="4286250" y="26289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6" name="Oval 25"/>
          <p:cNvSpPr/>
          <p:nvPr/>
        </p:nvSpPr>
        <p:spPr bwMode="auto">
          <a:xfrm>
            <a:off x="4343400" y="245745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7" name="Oval 26"/>
          <p:cNvSpPr/>
          <p:nvPr/>
        </p:nvSpPr>
        <p:spPr bwMode="auto">
          <a:xfrm>
            <a:off x="4572000" y="28176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8" name="Oval 27"/>
          <p:cNvSpPr/>
          <p:nvPr/>
        </p:nvSpPr>
        <p:spPr bwMode="auto">
          <a:xfrm>
            <a:off x="4743450" y="291465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9" name="Oval 28"/>
          <p:cNvSpPr/>
          <p:nvPr/>
        </p:nvSpPr>
        <p:spPr bwMode="auto">
          <a:xfrm>
            <a:off x="4857750" y="27432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0" name="Oval 29"/>
          <p:cNvSpPr/>
          <p:nvPr/>
        </p:nvSpPr>
        <p:spPr bwMode="auto">
          <a:xfrm>
            <a:off x="4972050" y="240030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1" name="Oval 30"/>
          <p:cNvSpPr/>
          <p:nvPr/>
        </p:nvSpPr>
        <p:spPr bwMode="auto">
          <a:xfrm>
            <a:off x="5086350" y="25890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2" name="Oval 31"/>
          <p:cNvSpPr/>
          <p:nvPr/>
        </p:nvSpPr>
        <p:spPr bwMode="auto">
          <a:xfrm>
            <a:off x="5200650" y="2931966"/>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3" name="Oval 32"/>
          <p:cNvSpPr/>
          <p:nvPr/>
        </p:nvSpPr>
        <p:spPr bwMode="auto">
          <a:xfrm>
            <a:off x="4548992" y="3226585"/>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cxnSp>
        <p:nvCxnSpPr>
          <p:cNvPr id="34" name="Curved Connector 33"/>
          <p:cNvCxnSpPr>
            <a:endCxn id="27" idx="2"/>
          </p:cNvCxnSpPr>
          <p:nvPr/>
        </p:nvCxnSpPr>
        <p:spPr bwMode="auto">
          <a:xfrm>
            <a:off x="2398804" y="2554435"/>
            <a:ext cx="2173196" cy="311723"/>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921334" y="2997432"/>
            <a:ext cx="1838855" cy="435869"/>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1865825" y="4520252"/>
            <a:ext cx="1771650" cy="646331"/>
          </a:xfrm>
          <a:prstGeom prst="rect">
            <a:avLst/>
          </a:prstGeom>
          <a:noFill/>
        </p:spPr>
        <p:txBody>
          <a:bodyPr wrap="square" rtlCol="0">
            <a:spAutoFit/>
          </a:bodyPr>
          <a:lstStyle/>
          <a:p>
            <a:pPr algn="ctr" defTabSz="685800">
              <a:buClrTx/>
              <a:defRPr/>
            </a:pPr>
            <a:r>
              <a:rPr lang="en-US" sz="1800" kern="1200" dirty="0">
                <a:ea typeface="+mn-ea"/>
                <a:cs typeface="+mn-cs"/>
              </a:rPr>
              <a:t>Database images</a:t>
            </a:r>
          </a:p>
        </p:txBody>
      </p:sp>
      <p:sp>
        <p:nvSpPr>
          <p:cNvPr id="37" name="Rectangle 36"/>
          <p:cNvSpPr/>
          <p:nvPr/>
        </p:nvSpPr>
        <p:spPr bwMode="auto">
          <a:xfrm>
            <a:off x="6229350" y="2611585"/>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38" name="TextBox 37"/>
          <p:cNvSpPr txBox="1"/>
          <p:nvPr/>
        </p:nvSpPr>
        <p:spPr>
          <a:xfrm>
            <a:off x="6057900" y="3717611"/>
            <a:ext cx="1428750" cy="646331"/>
          </a:xfrm>
          <a:prstGeom prst="rect">
            <a:avLst/>
          </a:prstGeom>
          <a:noFill/>
        </p:spPr>
        <p:txBody>
          <a:bodyPr wrap="square" rtlCol="0">
            <a:spAutoFit/>
          </a:bodyPr>
          <a:lstStyle/>
          <a:p>
            <a:pPr algn="ctr" defTabSz="685800">
              <a:buClrTx/>
              <a:defRPr/>
            </a:pPr>
            <a:r>
              <a:rPr lang="en-US" sz="1800" kern="1200" dirty="0">
                <a:ea typeface="+mn-ea"/>
                <a:cs typeface="+mn-cs"/>
              </a:rPr>
              <a:t>Query image</a:t>
            </a:r>
          </a:p>
        </p:txBody>
      </p:sp>
      <p:sp>
        <p:nvSpPr>
          <p:cNvPr id="39" name="Rectangle 38"/>
          <p:cNvSpPr/>
          <p:nvPr/>
        </p:nvSpPr>
        <p:spPr bwMode="auto">
          <a:xfrm rot="2887875">
            <a:off x="6660523" y="3043414"/>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0" name="Rectangle 39"/>
          <p:cNvSpPr/>
          <p:nvPr/>
        </p:nvSpPr>
        <p:spPr bwMode="auto">
          <a:xfrm rot="5038897">
            <a:off x="6759441" y="2750766"/>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1" name="Rectangle 40"/>
          <p:cNvSpPr/>
          <p:nvPr/>
        </p:nvSpPr>
        <p:spPr bwMode="auto">
          <a:xfrm rot="823157">
            <a:off x="6867856" y="3086722"/>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2" name="Rectangle 41"/>
          <p:cNvSpPr/>
          <p:nvPr/>
        </p:nvSpPr>
        <p:spPr bwMode="auto">
          <a:xfrm rot="823157">
            <a:off x="6491416" y="3189296"/>
            <a:ext cx="305905" cy="31900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cxnSp>
        <p:nvCxnSpPr>
          <p:cNvPr id="43" name="Curved Connector 42"/>
          <p:cNvCxnSpPr>
            <a:endCxn id="47" idx="6"/>
          </p:cNvCxnSpPr>
          <p:nvPr/>
        </p:nvCxnSpPr>
        <p:spPr bwMode="auto">
          <a:xfrm rot="10800000" flipV="1">
            <a:off x="4972051" y="2866157"/>
            <a:ext cx="1902347" cy="211286"/>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857750" y="3028950"/>
            <a:ext cx="114300" cy="9698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6" name="Oval 5"/>
          <p:cNvSpPr/>
          <p:nvPr/>
        </p:nvSpPr>
        <p:spPr bwMode="auto">
          <a:xfrm>
            <a:off x="4663291" y="2791692"/>
            <a:ext cx="423059" cy="457497"/>
          </a:xfrm>
          <a:prstGeom prst="ellipse">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50" name="Oval 49"/>
          <p:cNvSpPr/>
          <p:nvPr/>
        </p:nvSpPr>
        <p:spPr bwMode="auto">
          <a:xfrm>
            <a:off x="2715628" y="3206876"/>
            <a:ext cx="423059" cy="457497"/>
          </a:xfrm>
          <a:prstGeom prst="ellipse">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46" name="TextBox 45"/>
          <p:cNvSpPr txBox="1"/>
          <p:nvPr/>
        </p:nvSpPr>
        <p:spPr>
          <a:xfrm>
            <a:off x="1143000" y="4957485"/>
            <a:ext cx="2318056" cy="207749"/>
          </a:xfrm>
          <a:prstGeom prst="rect">
            <a:avLst/>
          </a:prstGeom>
          <a:noFill/>
        </p:spPr>
        <p:txBody>
          <a:bodyPr wrap="square" rtlCol="0">
            <a:spAutoFit/>
          </a:bodyPr>
          <a:lstStyle/>
          <a:p>
            <a:pPr defTabSz="685800">
              <a:buClrTx/>
              <a:defRPr/>
            </a:pPr>
            <a:r>
              <a:rPr lang="en-US" sz="750" kern="1200" dirty="0">
                <a:ea typeface="+mn-ea"/>
                <a:cs typeface="+mn-cs"/>
              </a:rPr>
              <a:t>K. </a:t>
            </a:r>
            <a:r>
              <a:rPr lang="en-US" sz="750" kern="1200" dirty="0" err="1">
                <a:ea typeface="+mn-ea"/>
                <a:cs typeface="+mn-cs"/>
              </a:rPr>
              <a:t>Grauman</a:t>
            </a:r>
            <a:endParaRPr lang="en-US" sz="750" kern="1200" dirty="0">
              <a:ea typeface="+mn-ea"/>
              <a:cs typeface="+mn-cs"/>
            </a:endParaRPr>
          </a:p>
        </p:txBody>
      </p:sp>
      <p:sp>
        <p:nvSpPr>
          <p:cNvPr id="5" name="Title 3">
            <a:extLst>
              <a:ext uri="{FF2B5EF4-FFF2-40B4-BE49-F238E27FC236}">
                <a16:creationId xmlns:a16="http://schemas.microsoft.com/office/drawing/2014/main" id="{9686ED4B-9CDC-1E50-F980-503C6EC9A1D1}"/>
              </a:ext>
            </a:extLst>
          </p:cNvPr>
          <p:cNvSpPr>
            <a:spLocks noGrp="1"/>
          </p:cNvSpPr>
          <p:nvPr>
            <p:ph type="title"/>
          </p:nvPr>
        </p:nvSpPr>
        <p:spPr>
          <a:xfrm>
            <a:off x="457200" y="400050"/>
            <a:ext cx="8229600" cy="742950"/>
          </a:xfrm>
        </p:spPr>
        <p:txBody>
          <a:bodyPr/>
          <a:lstStyle/>
          <a:p>
            <a:r>
              <a:rPr lang="en-US" dirty="0"/>
              <a:t>Matching Local </a:t>
            </a:r>
            <a:r>
              <a:rPr lang="en-US"/>
              <a:t>Features Setup</a:t>
            </a:r>
            <a:endParaRPr lang="en-US" dirty="0"/>
          </a:p>
        </p:txBody>
      </p:sp>
      <p:sp>
        <p:nvSpPr>
          <p:cNvPr id="44" name="Slide Number Placeholder 5">
            <a:extLst>
              <a:ext uri="{FF2B5EF4-FFF2-40B4-BE49-F238E27FC236}">
                <a16:creationId xmlns:a16="http://schemas.microsoft.com/office/drawing/2014/main" id="{F78704B1-6B5C-746C-7714-8F21DE587F6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84</a:t>
            </a:fld>
            <a:endParaRPr lang="en-US" dirty="0"/>
          </a:p>
        </p:txBody>
      </p:sp>
    </p:spTree>
    <p:extLst>
      <p:ext uri="{BB962C8B-B14F-4D97-AF65-F5344CB8AC3E}">
        <p14:creationId xmlns:p14="http://schemas.microsoft.com/office/powerpoint/2010/main" val="373159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485900" y="79772"/>
            <a:ext cx="6172200" cy="857250"/>
          </a:xfrm>
        </p:spPr>
        <p:txBody>
          <a:bodyPr/>
          <a:lstStyle/>
          <a:p>
            <a:r>
              <a:rPr lang="en-US" dirty="0"/>
              <a:t>Indexing local features</a:t>
            </a:r>
          </a:p>
        </p:txBody>
      </p:sp>
      <p:sp>
        <p:nvSpPr>
          <p:cNvPr id="64515" name="Content Placeholder 2"/>
          <p:cNvSpPr>
            <a:spLocks noGrp="1"/>
          </p:cNvSpPr>
          <p:nvPr>
            <p:ph idx="1"/>
          </p:nvPr>
        </p:nvSpPr>
        <p:spPr>
          <a:xfrm>
            <a:off x="4507832" y="1065610"/>
            <a:ext cx="4059091" cy="3394472"/>
          </a:xfrm>
        </p:spPr>
        <p:txBody>
          <a:bodyPr>
            <a:normAutofit lnSpcReduction="10000"/>
          </a:bodyPr>
          <a:lstStyle/>
          <a:p>
            <a:pPr>
              <a:spcAft>
                <a:spcPts val="450"/>
              </a:spcAft>
            </a:pPr>
            <a:r>
              <a:rPr lang="en-US" dirty="0"/>
              <a:t>For text documents, an efficient way to find all </a:t>
            </a:r>
            <a:r>
              <a:rPr lang="en-US" i="1" dirty="0">
                <a:solidFill>
                  <a:srgbClr val="004DBF"/>
                </a:solidFill>
              </a:rPr>
              <a:t>pages</a:t>
            </a:r>
            <a:r>
              <a:rPr lang="en-US" dirty="0"/>
              <a:t> on which a </a:t>
            </a:r>
            <a:r>
              <a:rPr lang="en-US" i="1" dirty="0">
                <a:solidFill>
                  <a:srgbClr val="7030A0"/>
                </a:solidFill>
              </a:rPr>
              <a:t>word</a:t>
            </a:r>
            <a:r>
              <a:rPr lang="en-US" dirty="0"/>
              <a:t> occurs is to use an index…</a:t>
            </a:r>
          </a:p>
          <a:p>
            <a:pPr>
              <a:spcAft>
                <a:spcPts val="450"/>
              </a:spcAft>
            </a:pPr>
            <a:endParaRPr lang="en-US" dirty="0"/>
          </a:p>
          <a:p>
            <a:pPr>
              <a:spcAft>
                <a:spcPts val="450"/>
              </a:spcAft>
            </a:pPr>
            <a:r>
              <a:rPr lang="en-US" dirty="0"/>
              <a:t>We want to find all </a:t>
            </a:r>
            <a:r>
              <a:rPr lang="en-US" i="1" dirty="0">
                <a:solidFill>
                  <a:srgbClr val="004DBF"/>
                </a:solidFill>
              </a:rPr>
              <a:t>images</a:t>
            </a:r>
            <a:r>
              <a:rPr lang="en-US" dirty="0"/>
              <a:t> in which a </a:t>
            </a:r>
            <a:r>
              <a:rPr lang="en-US" i="1" dirty="0">
                <a:solidFill>
                  <a:srgbClr val="7030A0"/>
                </a:solidFill>
              </a:rPr>
              <a:t>feature</a:t>
            </a:r>
            <a:r>
              <a:rPr lang="en-US" dirty="0"/>
              <a:t> occurs.</a:t>
            </a:r>
          </a:p>
          <a:p>
            <a:pPr>
              <a:spcAft>
                <a:spcPts val="450"/>
              </a:spcAft>
            </a:pPr>
            <a:endParaRPr lang="en-US" dirty="0"/>
          </a:p>
          <a:p>
            <a:pPr>
              <a:spcAft>
                <a:spcPts val="450"/>
              </a:spcAft>
            </a:pPr>
            <a:r>
              <a:rPr lang="en-US" dirty="0"/>
              <a:t>To use this idea, we’ll need to map our features to “visual words”.</a:t>
            </a:r>
          </a:p>
          <a:p>
            <a:endParaRPr lang="en-US" dirty="0"/>
          </a:p>
        </p:txBody>
      </p:sp>
      <p:pic>
        <p:nvPicPr>
          <p:cNvPr id="64516" name="Picture 4" descr="BookIndex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418"/>
          <a:stretch/>
        </p:blipFill>
        <p:spPr bwMode="auto">
          <a:xfrm>
            <a:off x="577077" y="791703"/>
            <a:ext cx="3714750" cy="42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82016" y="4956210"/>
            <a:ext cx="1208840" cy="213585"/>
          </a:xfrm>
          <a:prstGeom prst="rect">
            <a:avLst/>
          </a:prstGeom>
          <a:noFill/>
        </p:spPr>
        <p:txBody>
          <a:bodyPr wrap="square" rtlCol="0">
            <a:spAutoFit/>
          </a:bodyPr>
          <a:lstStyle/>
          <a:p>
            <a:pPr defTabSz="685800">
              <a:buClrTx/>
              <a:defRPr/>
            </a:pPr>
            <a:r>
              <a:rPr lang="en-US" sz="788" kern="1200" dirty="0">
                <a:ea typeface="+mn-ea"/>
                <a:cs typeface="+mn-cs"/>
              </a:rPr>
              <a:t>K. </a:t>
            </a:r>
            <a:r>
              <a:rPr lang="en-US" sz="788" kern="1200" dirty="0" err="1">
                <a:ea typeface="+mn-ea"/>
                <a:cs typeface="+mn-cs"/>
              </a:rPr>
              <a:t>Grauman</a:t>
            </a:r>
            <a:endParaRPr lang="en-US" sz="788" kern="1200" dirty="0">
              <a:ea typeface="+mn-ea"/>
              <a:cs typeface="+mn-cs"/>
            </a:endParaRPr>
          </a:p>
        </p:txBody>
      </p:sp>
      <p:sp>
        <p:nvSpPr>
          <p:cNvPr id="3" name="Slide Number Placeholder 5">
            <a:extLst>
              <a:ext uri="{FF2B5EF4-FFF2-40B4-BE49-F238E27FC236}">
                <a16:creationId xmlns:a16="http://schemas.microsoft.com/office/drawing/2014/main" id="{DF677488-ADD5-BEC8-69AA-479C9E5C7F6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85</a:t>
            </a:fld>
            <a:endParaRPr lang="en-US" dirty="0"/>
          </a:p>
        </p:txBody>
      </p:sp>
    </p:spTree>
    <p:extLst>
      <p:ext uri="{BB962C8B-B14F-4D97-AF65-F5344CB8AC3E}">
        <p14:creationId xmlns:p14="http://schemas.microsoft.com/office/powerpoint/2010/main" val="21149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ontent Placeholder 6"/>
          <p:cNvSpPr txBox="1">
            <a:spLocks/>
          </p:cNvSpPr>
          <p:nvPr/>
        </p:nvSpPr>
        <p:spPr bwMode="auto">
          <a:xfrm>
            <a:off x="1485900" y="1044114"/>
            <a:ext cx="6515100" cy="3371850"/>
          </a:xfrm>
          <a:prstGeom prst="rect">
            <a:avLst/>
          </a:prstGeom>
          <a:noFill/>
          <a:ln w="9525">
            <a:noFill/>
            <a:miter lim="800000"/>
            <a:headEnd/>
            <a:tailEnd/>
          </a:ln>
        </p:spPr>
        <p:txBody>
          <a:bodyPr/>
          <a:lstStyle/>
          <a:p>
            <a:pPr marL="257175" indent="-257175" defTabSz="685800" fontAlgn="base">
              <a:spcBef>
                <a:spcPct val="20000"/>
              </a:spcBef>
              <a:spcAft>
                <a:spcPct val="0"/>
              </a:spcAft>
              <a:buClr>
                <a:srgbClr val="000099"/>
              </a:buClr>
              <a:buSzPct val="115000"/>
              <a:buFontTx/>
              <a:buChar char="•"/>
              <a:defRPr/>
            </a:pPr>
            <a:r>
              <a:rPr kumimoji="1" lang="en-US" sz="1800" dirty="0">
                <a:latin typeface="Arial" pitchFamily="34" charset="0"/>
                <a:ea typeface="+mn-ea"/>
                <a:cs typeface="Arial" pitchFamily="34" charset="0"/>
              </a:rPr>
              <a:t>Extract some local features from a number of images …</a:t>
            </a:r>
          </a:p>
          <a:p>
            <a:pPr marL="257175" indent="-257175" defTabSz="685800" fontAlgn="base">
              <a:spcBef>
                <a:spcPct val="20000"/>
              </a:spcBef>
              <a:spcAft>
                <a:spcPct val="0"/>
              </a:spcAft>
              <a:buClr>
                <a:srgbClr val="000099"/>
              </a:buClr>
              <a:buSzPct val="115000"/>
              <a:buFontTx/>
              <a:buChar char="•"/>
              <a:defRPr/>
            </a:pPr>
            <a:endParaRPr kumimoji="1" lang="en-US" sz="1800" dirty="0">
              <a:latin typeface="Arial" pitchFamily="34" charset="0"/>
              <a:ea typeface="+mn-ea"/>
              <a:cs typeface="Arial" pitchFamily="34" charset="0"/>
            </a:endParaRPr>
          </a:p>
        </p:txBody>
      </p:sp>
      <p:sp>
        <p:nvSpPr>
          <p:cNvPr id="66565" name="Rectangle 2"/>
          <p:cNvSpPr>
            <a:spLocks noChangeArrowheads="1"/>
          </p:cNvSpPr>
          <p:nvPr/>
        </p:nvSpPr>
        <p:spPr bwMode="auto">
          <a:xfrm>
            <a:off x="4914900" y="1785056"/>
            <a:ext cx="2800350" cy="234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pic>
        <p:nvPicPr>
          <p:cNvPr id="96" name="Picture 3" descr="115_15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785057"/>
            <a:ext cx="3143250" cy="23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1985962" y="2036278"/>
            <a:ext cx="2357438" cy="1909763"/>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5" name="Group 32"/>
          <p:cNvGrpSpPr>
            <a:grpSpLocks/>
          </p:cNvGrpSpPr>
          <p:nvPr/>
        </p:nvGrpSpPr>
        <p:grpSpPr bwMode="auto">
          <a:xfrm>
            <a:off x="5314950" y="2070807"/>
            <a:ext cx="2258616" cy="2003822"/>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 name="Group 62"/>
          <p:cNvGrpSpPr>
            <a:grpSpLocks/>
          </p:cNvGrpSpPr>
          <p:nvPr/>
        </p:nvGrpSpPr>
        <p:grpSpPr bwMode="auto">
          <a:xfrm>
            <a:off x="2057400" y="2079142"/>
            <a:ext cx="5478066" cy="1991915"/>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grpSp>
      <p:sp>
        <p:nvSpPr>
          <p:cNvPr id="66570" name="Text Box 92"/>
          <p:cNvSpPr txBox="1">
            <a:spLocks noChangeArrowheads="1"/>
          </p:cNvSpPr>
          <p:nvPr/>
        </p:nvSpPr>
        <p:spPr bwMode="auto">
          <a:xfrm>
            <a:off x="4920854" y="4199644"/>
            <a:ext cx="280749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0" fontAlgn="base" hangingPunct="0">
              <a:spcBef>
                <a:spcPct val="50000"/>
              </a:spcBef>
              <a:spcAft>
                <a:spcPct val="0"/>
              </a:spcAft>
              <a:buClrTx/>
              <a:defRPr/>
            </a:pPr>
            <a:r>
              <a:rPr lang="en-US" sz="1350" kern="1200">
                <a:solidFill>
                  <a:srgbClr val="000000"/>
                </a:solidFill>
                <a:latin typeface="Trebuchet MS" pitchFamily="34" charset="0"/>
                <a:ea typeface="+mn-ea"/>
                <a:cs typeface="+mn-cs"/>
              </a:rPr>
              <a:t>e.g., SIFT descriptor space: each point is 128-dimensional</a:t>
            </a:r>
          </a:p>
        </p:txBody>
      </p:sp>
      <p:sp>
        <p:nvSpPr>
          <p:cNvPr id="185"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7" name="Title 6">
            <a:extLst>
              <a:ext uri="{FF2B5EF4-FFF2-40B4-BE49-F238E27FC236}">
                <a16:creationId xmlns:a16="http://schemas.microsoft.com/office/drawing/2014/main" id="{A115C1DA-B0E8-F544-3F6D-4684C348B98D}"/>
              </a:ext>
            </a:extLst>
          </p:cNvPr>
          <p:cNvSpPr>
            <a:spLocks noGrp="1"/>
          </p:cNvSpPr>
          <p:nvPr>
            <p:ph type="title"/>
          </p:nvPr>
        </p:nvSpPr>
        <p:spPr/>
        <p:txBody>
          <a:bodyPr/>
          <a:lstStyle/>
          <a:p>
            <a:r>
              <a:rPr lang="en-US" dirty="0"/>
              <a:t>Visual Words: main idea</a:t>
            </a:r>
          </a:p>
        </p:txBody>
      </p:sp>
      <p:sp>
        <p:nvSpPr>
          <p:cNvPr id="8" name="Slide Number Placeholder 5">
            <a:extLst>
              <a:ext uri="{FF2B5EF4-FFF2-40B4-BE49-F238E27FC236}">
                <a16:creationId xmlns:a16="http://schemas.microsoft.com/office/drawing/2014/main" id="{9F835EB2-C0B8-6456-71C8-F0CB2EE7F292}"/>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86</a:t>
            </a:fld>
            <a:endParaRPr lang="en-US" dirty="0"/>
          </a:p>
        </p:txBody>
      </p:sp>
    </p:spTree>
    <p:extLst>
      <p:ext uri="{BB962C8B-B14F-4D97-AF65-F5344CB8AC3E}">
        <p14:creationId xmlns:p14="http://schemas.microsoft.com/office/powerpoint/2010/main" val="225213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subTnLst>
                                    <p:set>
                                      <p:cBhvr override="childStyle">
                                        <p:cTn dur="1" fill="hold" display="0" masterRel="sameClick" afterEffect="1">
                                          <p:stCondLst>
                                            <p:cond evt="end" delay="0">
                                              <p:tn val="16"/>
                                            </p:cond>
                                          </p:stCondLst>
                                        </p:cTn>
                                        <p:tgtEl>
                                          <p:spTgt spid="6"/>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4"/>
                                        </p:tgtEl>
                                        <p:attrNameLst>
                                          <p:attrName>ppt_w</p:attrName>
                                        </p:attrNameLst>
                                      </p:cBhvr>
                                      <p:tavLst>
                                        <p:tav tm="0">
                                          <p:val>
                                            <p:strVal val="ppt_w"/>
                                          </p:val>
                                        </p:tav>
                                        <p:tav tm="100000">
                                          <p:val>
                                            <p:strVal val="ppt_w*0.05"/>
                                          </p:val>
                                        </p:tav>
                                      </p:tavLst>
                                    </p:anim>
                                    <p:anim calcmode="lin" valueType="num">
                                      <p:cBhvr>
                                        <p:cTn id="32" dur="500"/>
                                        <p:tgtEl>
                                          <p:spTgt spid="4"/>
                                        </p:tgtEl>
                                        <p:attrNameLst>
                                          <p:attrName>ppt_h</p:attrName>
                                        </p:attrNameLst>
                                      </p:cBhvr>
                                      <p:tavLst>
                                        <p:tav tm="0">
                                          <p:val>
                                            <p:strVal val="ppt_h"/>
                                          </p:val>
                                        </p:tav>
                                        <p:tav tm="100000">
                                          <p:val>
                                            <p:strVal val="ppt_h"/>
                                          </p:val>
                                        </p:tav>
                                      </p:tavLst>
                                    </p:anim>
                                    <p:anim calcmode="lin" valueType="num">
                                      <p:cBhvr>
                                        <p:cTn id="33" dur="500"/>
                                        <p:tgtEl>
                                          <p:spTgt spid="4"/>
                                        </p:tgtEl>
                                        <p:attrNameLst>
                                          <p:attrName>ppt_x</p:attrName>
                                        </p:attrNameLst>
                                      </p:cBhvr>
                                      <p:tavLst>
                                        <p:tav tm="0">
                                          <p:val>
                                            <p:strVal val="ppt_x"/>
                                          </p:val>
                                        </p:tav>
                                        <p:tav tm="100000">
                                          <p:val>
                                            <p:strVal val="ppt_x-.2"/>
                                          </p:val>
                                        </p:tav>
                                      </p:tavLst>
                                    </p:anim>
                                    <p:anim calcmode="lin" valueType="num">
                                      <p:cBhvr>
                                        <p:cTn id="34" dur="500"/>
                                        <p:tgtEl>
                                          <p:spTgt spid="4"/>
                                        </p:tgtEl>
                                        <p:attrNameLst>
                                          <p:attrName>ppt_y</p:attrName>
                                        </p:attrNameLst>
                                      </p:cBhvr>
                                      <p:tavLst>
                                        <p:tav tm="0">
                                          <p:val>
                                            <p:strVal val="ppt_y"/>
                                          </p:val>
                                        </p:tav>
                                        <p:tav tm="100000">
                                          <p:val>
                                            <p:strVal val="ppt_y"/>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descr="115_15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183482"/>
            <a:ext cx="3143250" cy="23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3"/>
          <p:cNvSpPr>
            <a:spLocks noChangeArrowheads="1"/>
          </p:cNvSpPr>
          <p:nvPr/>
        </p:nvSpPr>
        <p:spPr bwMode="auto">
          <a:xfrm>
            <a:off x="4914900" y="1183481"/>
            <a:ext cx="2800350" cy="234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2" name="Group 4"/>
          <p:cNvGrpSpPr>
            <a:grpSpLocks/>
          </p:cNvGrpSpPr>
          <p:nvPr/>
        </p:nvGrpSpPr>
        <p:grpSpPr bwMode="auto">
          <a:xfrm>
            <a:off x="5369719" y="1438275"/>
            <a:ext cx="1741885" cy="1920479"/>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4" name="Group 20"/>
          <p:cNvGrpSpPr>
            <a:grpSpLocks/>
          </p:cNvGrpSpPr>
          <p:nvPr/>
        </p:nvGrpSpPr>
        <p:grpSpPr bwMode="auto">
          <a:xfrm>
            <a:off x="1838325" y="1067991"/>
            <a:ext cx="2464594" cy="246102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5" name="Group 33"/>
          <p:cNvGrpSpPr>
            <a:grpSpLocks/>
          </p:cNvGrpSpPr>
          <p:nvPr/>
        </p:nvGrpSpPr>
        <p:grpSpPr bwMode="auto">
          <a:xfrm>
            <a:off x="2343150" y="1463279"/>
            <a:ext cx="4738688" cy="1874044"/>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grpSp>
      <p:grpSp>
        <p:nvGrpSpPr>
          <p:cNvPr id="67592" name="Group 46"/>
          <p:cNvGrpSpPr>
            <a:grpSpLocks/>
          </p:cNvGrpSpPr>
          <p:nvPr/>
        </p:nvGrpSpPr>
        <p:grpSpPr bwMode="auto">
          <a:xfrm>
            <a:off x="5314950" y="1469232"/>
            <a:ext cx="2258616" cy="2003822"/>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sp>
        <p:nvSpPr>
          <p:cNvPr id="79"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6" name="Title 6">
            <a:extLst>
              <a:ext uri="{FF2B5EF4-FFF2-40B4-BE49-F238E27FC236}">
                <a16:creationId xmlns:a16="http://schemas.microsoft.com/office/drawing/2014/main" id="{6CCAA557-5BE9-E7E8-6327-5FF355C2A544}"/>
              </a:ext>
            </a:extLst>
          </p:cNvPr>
          <p:cNvSpPr>
            <a:spLocks noGrp="1"/>
          </p:cNvSpPr>
          <p:nvPr>
            <p:ph type="title"/>
          </p:nvPr>
        </p:nvSpPr>
        <p:spPr>
          <a:xfrm>
            <a:off x="457200" y="400050"/>
            <a:ext cx="8229600" cy="742950"/>
          </a:xfrm>
        </p:spPr>
        <p:txBody>
          <a:bodyPr/>
          <a:lstStyle/>
          <a:p>
            <a:r>
              <a:rPr lang="en-US" dirty="0"/>
              <a:t>Visual Words: main idea</a:t>
            </a:r>
          </a:p>
        </p:txBody>
      </p:sp>
      <p:sp>
        <p:nvSpPr>
          <p:cNvPr id="7" name="Slide Number Placeholder 5">
            <a:extLst>
              <a:ext uri="{FF2B5EF4-FFF2-40B4-BE49-F238E27FC236}">
                <a16:creationId xmlns:a16="http://schemas.microsoft.com/office/drawing/2014/main" id="{34B03E85-A67C-FEB2-3150-A372B69A66F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87</a:t>
            </a:fld>
            <a:endParaRPr lang="en-US" dirty="0"/>
          </a:p>
        </p:txBody>
      </p:sp>
    </p:spTree>
    <p:extLst>
      <p:ext uri="{BB962C8B-B14F-4D97-AF65-F5344CB8AC3E}">
        <p14:creationId xmlns:p14="http://schemas.microsoft.com/office/powerpoint/2010/main" val="4077106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2" descr="115_15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183482"/>
            <a:ext cx="3143250" cy="23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3"/>
          <p:cNvSpPr>
            <a:spLocks noChangeArrowheads="1"/>
          </p:cNvSpPr>
          <p:nvPr/>
        </p:nvSpPr>
        <p:spPr bwMode="auto">
          <a:xfrm>
            <a:off x="4914900" y="1183481"/>
            <a:ext cx="2800350" cy="234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4" name="Group 4"/>
          <p:cNvGrpSpPr>
            <a:grpSpLocks/>
          </p:cNvGrpSpPr>
          <p:nvPr/>
        </p:nvGrpSpPr>
        <p:grpSpPr bwMode="auto">
          <a:xfrm>
            <a:off x="1714501" y="1402557"/>
            <a:ext cx="2897981" cy="2002631"/>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5" name="Group 24"/>
          <p:cNvGrpSpPr>
            <a:grpSpLocks/>
          </p:cNvGrpSpPr>
          <p:nvPr/>
        </p:nvGrpSpPr>
        <p:grpSpPr bwMode="auto">
          <a:xfrm>
            <a:off x="1943100" y="1418035"/>
            <a:ext cx="5600700" cy="1670447"/>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defTabSz="685800">
                <a:buClrTx/>
                <a:defRPr/>
              </a:pPr>
              <a:endParaRPr lang="en-US" sz="1350">
                <a:solidFill>
                  <a:sysClr val="windowText" lastClr="000000"/>
                </a:solidFill>
                <a:latin typeface="Arial" pitchFamily="34" charset="0"/>
                <a:ea typeface="+mn-ea"/>
                <a:cs typeface="+mn-cs"/>
              </a:endParaRPr>
            </a:p>
          </p:txBody>
        </p:sp>
      </p:grpSp>
      <p:grpSp>
        <p:nvGrpSpPr>
          <p:cNvPr id="6" name="Group 44"/>
          <p:cNvGrpSpPr>
            <a:grpSpLocks/>
          </p:cNvGrpSpPr>
          <p:nvPr/>
        </p:nvGrpSpPr>
        <p:grpSpPr bwMode="auto">
          <a:xfrm>
            <a:off x="5560219" y="1410892"/>
            <a:ext cx="1985963" cy="1696640"/>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8617" name="Group 65"/>
          <p:cNvGrpSpPr>
            <a:grpSpLocks/>
          </p:cNvGrpSpPr>
          <p:nvPr/>
        </p:nvGrpSpPr>
        <p:grpSpPr bwMode="auto">
          <a:xfrm>
            <a:off x="5314950" y="1354932"/>
            <a:ext cx="2258616" cy="2118122"/>
            <a:chOff x="3504" y="432"/>
            <a:chExt cx="1897" cy="1779"/>
          </a:xfrm>
        </p:grpSpPr>
        <p:grpSp>
          <p:nvGrpSpPr>
            <p:cNvPr id="68619"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8620"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8621"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sp>
        <p:nvSpPr>
          <p:cNvPr id="125"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3" name="Title 6">
            <a:extLst>
              <a:ext uri="{FF2B5EF4-FFF2-40B4-BE49-F238E27FC236}">
                <a16:creationId xmlns:a16="http://schemas.microsoft.com/office/drawing/2014/main" id="{A6B086F7-A075-D1D0-DE01-274B4BB44CEA}"/>
              </a:ext>
            </a:extLst>
          </p:cNvPr>
          <p:cNvSpPr>
            <a:spLocks noGrp="1"/>
          </p:cNvSpPr>
          <p:nvPr>
            <p:ph type="title"/>
          </p:nvPr>
        </p:nvSpPr>
        <p:spPr>
          <a:xfrm>
            <a:off x="457200" y="400050"/>
            <a:ext cx="8229600" cy="742950"/>
          </a:xfrm>
        </p:spPr>
        <p:txBody>
          <a:bodyPr/>
          <a:lstStyle/>
          <a:p>
            <a:r>
              <a:rPr lang="en-US" dirty="0"/>
              <a:t>Visual Words: main idea</a:t>
            </a:r>
          </a:p>
        </p:txBody>
      </p:sp>
      <p:sp>
        <p:nvSpPr>
          <p:cNvPr id="7" name="Slide Number Placeholder 5">
            <a:extLst>
              <a:ext uri="{FF2B5EF4-FFF2-40B4-BE49-F238E27FC236}">
                <a16:creationId xmlns:a16="http://schemas.microsoft.com/office/drawing/2014/main" id="{236C33D6-CE75-A72F-311A-5C751A654C64}"/>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88</a:t>
            </a:fld>
            <a:endParaRPr lang="en-US" dirty="0"/>
          </a:p>
        </p:txBody>
      </p:sp>
    </p:spTree>
    <p:extLst>
      <p:ext uri="{BB962C8B-B14F-4D97-AF65-F5344CB8AC3E}">
        <p14:creationId xmlns:p14="http://schemas.microsoft.com/office/powerpoint/2010/main" val="1377159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set>
                                      <p:cBhvr override="childStyle">
                                        <p:cTn dur="1" fill="hold" display="0" masterRel="sameClick" afterEffect="1">
                                          <p:stCondLst>
                                            <p:cond evt="end" delay="0">
                                              <p:tn val="15"/>
                                            </p:cond>
                                          </p:stCondLst>
                                        </p:cTn>
                                        <p:tgtEl>
                                          <p:spTgt spid="5"/>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
                                        </p:tgtEl>
                                        <p:attrNameLst>
                                          <p:attrName>ppt_w</p:attrName>
                                        </p:attrNameLst>
                                      </p:cBhvr>
                                      <p:tavLst>
                                        <p:tav tm="0">
                                          <p:val>
                                            <p:strVal val="ppt_w"/>
                                          </p:val>
                                        </p:tav>
                                        <p:tav tm="100000">
                                          <p:val>
                                            <p:strVal val="ppt_w*0.05"/>
                                          </p:val>
                                        </p:tav>
                                      </p:tavLst>
                                    </p:anim>
                                    <p:anim calcmode="lin" valueType="num">
                                      <p:cBhvr>
                                        <p:cTn id="31" dur="500"/>
                                        <p:tgtEl>
                                          <p:spTgt spid="4"/>
                                        </p:tgtEl>
                                        <p:attrNameLst>
                                          <p:attrName>ppt_h</p:attrName>
                                        </p:attrNameLst>
                                      </p:cBhvr>
                                      <p:tavLst>
                                        <p:tav tm="0">
                                          <p:val>
                                            <p:strVal val="ppt_h"/>
                                          </p:val>
                                        </p:tav>
                                        <p:tav tm="100000">
                                          <p:val>
                                            <p:strVal val="ppt_h"/>
                                          </p:val>
                                        </p:tav>
                                      </p:tavLst>
                                    </p:anim>
                                    <p:anim calcmode="lin" valueType="num">
                                      <p:cBhvr>
                                        <p:cTn id="32" dur="500"/>
                                        <p:tgtEl>
                                          <p:spTgt spid="4"/>
                                        </p:tgtEl>
                                        <p:attrNameLst>
                                          <p:attrName>ppt_x</p:attrName>
                                        </p:attrNameLst>
                                      </p:cBhvr>
                                      <p:tavLst>
                                        <p:tav tm="0">
                                          <p:val>
                                            <p:strVal val="ppt_x"/>
                                          </p:val>
                                        </p:tav>
                                        <p:tav tm="100000">
                                          <p:val>
                                            <p:strVal val="ppt_x-.2"/>
                                          </p:val>
                                        </p:tav>
                                      </p:tavLst>
                                    </p:anim>
                                    <p:anim calcmode="lin" valueType="num">
                                      <p:cBhvr>
                                        <p:cTn id="33" dur="500"/>
                                        <p:tgtEl>
                                          <p:spTgt spid="4"/>
                                        </p:tgtEl>
                                        <p:attrNameLst>
                                          <p:attrName>ppt_y</p:attrName>
                                        </p:attrNameLst>
                                      </p:cBhvr>
                                      <p:tavLst>
                                        <p:tav tm="0">
                                          <p:val>
                                            <p:strVal val="ppt_y"/>
                                          </p:val>
                                        </p:tav>
                                        <p:tav tm="100000">
                                          <p:val>
                                            <p:strVal val="ppt_y"/>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2" descr="115_15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402429"/>
            <a:ext cx="31432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1822848" y="1355996"/>
            <a:ext cx="2688431" cy="1883569"/>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sp>
        <p:nvSpPr>
          <p:cNvPr id="69637" name="Rectangle 25"/>
          <p:cNvSpPr>
            <a:spLocks noChangeArrowheads="1"/>
          </p:cNvSpPr>
          <p:nvPr/>
        </p:nvSpPr>
        <p:spPr bwMode="auto">
          <a:xfrm>
            <a:off x="4914900" y="1402430"/>
            <a:ext cx="2800350" cy="2343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4" name="Group 26"/>
          <p:cNvGrpSpPr>
            <a:grpSpLocks/>
          </p:cNvGrpSpPr>
          <p:nvPr/>
        </p:nvGrpSpPr>
        <p:grpSpPr bwMode="auto">
          <a:xfrm>
            <a:off x="1931194" y="1502442"/>
            <a:ext cx="5669756" cy="1671638"/>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grpSp>
      <p:grpSp>
        <p:nvGrpSpPr>
          <p:cNvPr id="5" name="Group 48"/>
          <p:cNvGrpSpPr>
            <a:grpSpLocks/>
          </p:cNvGrpSpPr>
          <p:nvPr/>
        </p:nvGrpSpPr>
        <p:grpSpPr bwMode="auto">
          <a:xfrm>
            <a:off x="5587603" y="1684608"/>
            <a:ext cx="2013347" cy="1475184"/>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9640" name="Group 70"/>
          <p:cNvGrpSpPr>
            <a:grpSpLocks/>
          </p:cNvGrpSpPr>
          <p:nvPr/>
        </p:nvGrpSpPr>
        <p:grpSpPr bwMode="auto">
          <a:xfrm>
            <a:off x="5314950" y="1573880"/>
            <a:ext cx="2258616" cy="2118122"/>
            <a:chOff x="3504" y="432"/>
            <a:chExt cx="1897" cy="1779"/>
          </a:xfrm>
        </p:grpSpPr>
        <p:grpSp>
          <p:nvGrpSpPr>
            <p:cNvPr id="69642"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9643" name="Group 92"/>
            <p:cNvGrpSpPr>
              <a:grpSpLocks/>
            </p:cNvGrpSpPr>
            <p:nvPr/>
          </p:nvGrpSpPr>
          <p:grpSpPr bwMode="auto">
            <a:xfrm>
              <a:off x="3504" y="432"/>
              <a:ext cx="1897" cy="1779"/>
              <a:chOff x="3504" y="432"/>
              <a:chExt cx="1897" cy="1779"/>
            </a:xfrm>
          </p:grpSpPr>
          <p:grpSp>
            <p:nvGrpSpPr>
              <p:cNvPr id="69644"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9645"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69646"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grpSp>
      <p:sp>
        <p:nvSpPr>
          <p:cNvPr id="151"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6" name="Title 6">
            <a:extLst>
              <a:ext uri="{FF2B5EF4-FFF2-40B4-BE49-F238E27FC236}">
                <a16:creationId xmlns:a16="http://schemas.microsoft.com/office/drawing/2014/main" id="{498BC77F-DB96-6595-A02A-F91448557109}"/>
              </a:ext>
            </a:extLst>
          </p:cNvPr>
          <p:cNvSpPr>
            <a:spLocks noGrp="1"/>
          </p:cNvSpPr>
          <p:nvPr>
            <p:ph type="title"/>
          </p:nvPr>
        </p:nvSpPr>
        <p:spPr>
          <a:xfrm>
            <a:off x="457200" y="400050"/>
            <a:ext cx="8229600" cy="742950"/>
          </a:xfrm>
        </p:spPr>
        <p:txBody>
          <a:bodyPr/>
          <a:lstStyle/>
          <a:p>
            <a:r>
              <a:rPr lang="en-US" dirty="0"/>
              <a:t>Visual Words: main idea</a:t>
            </a:r>
          </a:p>
        </p:txBody>
      </p:sp>
      <p:sp>
        <p:nvSpPr>
          <p:cNvPr id="7" name="Slide Number Placeholder 5">
            <a:extLst>
              <a:ext uri="{FF2B5EF4-FFF2-40B4-BE49-F238E27FC236}">
                <a16:creationId xmlns:a16="http://schemas.microsoft.com/office/drawing/2014/main" id="{7119E448-13D4-55BB-9811-859AD172BF76}"/>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89</a:t>
            </a:fld>
            <a:endParaRPr lang="en-US" dirty="0"/>
          </a:p>
        </p:txBody>
      </p:sp>
    </p:spTree>
    <p:extLst>
      <p:ext uri="{BB962C8B-B14F-4D97-AF65-F5344CB8AC3E}">
        <p14:creationId xmlns:p14="http://schemas.microsoft.com/office/powerpoint/2010/main" val="1031857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8589"/>
            <a:ext cx="4286251" cy="2337138"/>
          </a:xfrm>
        </p:spPr>
        <p:txBody>
          <a:bodyPr>
            <a:normAutofit/>
          </a:bodyPr>
          <a:lstStyle/>
          <a:p>
            <a:pPr algn="just"/>
            <a:r>
              <a:rPr lang="en-US" dirty="0"/>
              <a:t>Suppose you have to click on some point,  go away and come back after I deform the image, and click on the same points again.  </a:t>
            </a:r>
          </a:p>
          <a:p>
            <a:pPr marL="131445" indent="0" algn="just">
              <a:buNone/>
            </a:pPr>
            <a:endParaRPr lang="en-US" dirty="0"/>
          </a:p>
          <a:p>
            <a:pPr lvl="1" algn="just"/>
            <a:r>
              <a:rPr lang="en-US" dirty="0"/>
              <a:t>Which points would you choose?</a:t>
            </a:r>
          </a:p>
          <a:p>
            <a:pPr algn="just"/>
            <a:endParaRPr lang="en-US" dirty="0"/>
          </a:p>
          <a:p>
            <a:pPr algn="just"/>
            <a:endParaRPr lang="en-US" dirty="0"/>
          </a:p>
        </p:txBody>
      </p:sp>
      <p:pic>
        <p:nvPicPr>
          <p:cNvPr id="4" name="Picture 11"/>
          <p:cNvPicPr>
            <a:picLocks noChangeAspect="1" noChangeArrowheads="1"/>
          </p:cNvPicPr>
          <p:nvPr/>
        </p:nvPicPr>
        <p:blipFill>
          <a:blip r:embed="rId2" cstate="print"/>
          <a:srcRect/>
          <a:stretch>
            <a:fillRect/>
          </a:stretch>
        </p:blipFill>
        <p:spPr bwMode="auto">
          <a:xfrm>
            <a:off x="5145047" y="917585"/>
            <a:ext cx="2393684" cy="1863982"/>
          </a:xfrm>
          <a:prstGeom prst="rect">
            <a:avLst/>
          </a:prstGeom>
          <a:noFill/>
          <a:ln w="12700" cap="sq">
            <a:solidFill>
              <a:srgbClr val="002060"/>
            </a:solidFill>
            <a:miter lim="800000"/>
            <a:headEnd type="none" w="sm" len="sm"/>
            <a:tailEnd type="none" w="sm" len="sm"/>
          </a:ln>
        </p:spPr>
      </p:pic>
      <p:pic>
        <p:nvPicPr>
          <p:cNvPr id="6" name="Picture 11"/>
          <p:cNvPicPr>
            <a:picLocks noChangeAspect="1" noChangeArrowheads="1"/>
          </p:cNvPicPr>
          <p:nvPr/>
        </p:nvPicPr>
        <p:blipFill>
          <a:blip r:embed="rId2" cstate="print"/>
          <a:srcRect/>
          <a:stretch>
            <a:fillRect/>
          </a:stretch>
        </p:blipFill>
        <p:spPr bwMode="auto">
          <a:xfrm rot="14825777">
            <a:off x="5034956" y="2916076"/>
            <a:ext cx="2659625" cy="1847670"/>
          </a:xfrm>
          <a:prstGeom prst="rect">
            <a:avLst/>
          </a:prstGeom>
          <a:noFill/>
          <a:ln w="12700" cap="sq">
            <a:solidFill>
              <a:srgbClr val="002060"/>
            </a:solidFill>
            <a:miter lim="800000"/>
            <a:headEnd type="none" w="sm" len="sm"/>
            <a:tailEnd type="none" w="sm" len="sm"/>
          </a:ln>
          <a:scene3d>
            <a:camera prst="orthographicFront">
              <a:rot lat="20783509" lon="19661947" rev="17225537"/>
            </a:camera>
            <a:lightRig rig="threePt" dir="t"/>
          </a:scene3d>
        </p:spPr>
      </p:pic>
      <p:sp>
        <p:nvSpPr>
          <p:cNvPr id="7" name="TextBox 6"/>
          <p:cNvSpPr txBox="1"/>
          <p:nvPr/>
        </p:nvSpPr>
        <p:spPr>
          <a:xfrm>
            <a:off x="6000751" y="628650"/>
            <a:ext cx="742511" cy="300082"/>
          </a:xfrm>
          <a:prstGeom prst="rect">
            <a:avLst/>
          </a:prstGeom>
          <a:noFill/>
        </p:spPr>
        <p:txBody>
          <a:bodyPr wrap="none" rtlCol="0">
            <a:spAutoFit/>
          </a:bodyPr>
          <a:lstStyle/>
          <a:p>
            <a:pPr defTabSz="685800" fontAlgn="base">
              <a:spcBef>
                <a:spcPct val="0"/>
              </a:spcBef>
              <a:spcAft>
                <a:spcPct val="0"/>
              </a:spcAft>
              <a:buClrTx/>
              <a:defRPr/>
            </a:pPr>
            <a:r>
              <a:rPr lang="en-US" sz="1350" dirty="0">
                <a:solidFill>
                  <a:prstClr val="black"/>
                </a:solidFill>
                <a:latin typeface="Arial" charset="0"/>
              </a:rPr>
              <a:t>original</a:t>
            </a:r>
          </a:p>
        </p:txBody>
      </p:sp>
      <p:sp>
        <p:nvSpPr>
          <p:cNvPr id="8" name="TextBox 7"/>
          <p:cNvSpPr txBox="1"/>
          <p:nvPr/>
        </p:nvSpPr>
        <p:spPr>
          <a:xfrm>
            <a:off x="4785368" y="3013351"/>
            <a:ext cx="915635" cy="300082"/>
          </a:xfrm>
          <a:prstGeom prst="rect">
            <a:avLst/>
          </a:prstGeom>
          <a:noFill/>
        </p:spPr>
        <p:txBody>
          <a:bodyPr wrap="none" rtlCol="0">
            <a:spAutoFit/>
          </a:bodyPr>
          <a:lstStyle/>
          <a:p>
            <a:pPr defTabSz="685800" fontAlgn="base">
              <a:spcBef>
                <a:spcPct val="0"/>
              </a:spcBef>
              <a:spcAft>
                <a:spcPct val="0"/>
              </a:spcAft>
              <a:buClrTx/>
              <a:defRPr/>
            </a:pPr>
            <a:r>
              <a:rPr lang="en-US" sz="1350" dirty="0">
                <a:solidFill>
                  <a:prstClr val="black"/>
                </a:solidFill>
                <a:latin typeface="Arial" charset="0"/>
              </a:rPr>
              <a:t>deformed</a:t>
            </a:r>
          </a:p>
        </p:txBody>
      </p:sp>
      <p:sp>
        <p:nvSpPr>
          <p:cNvPr id="9" name="TextBox 8"/>
          <p:cNvSpPr txBox="1"/>
          <p:nvPr/>
        </p:nvSpPr>
        <p:spPr>
          <a:xfrm>
            <a:off x="1143000" y="4947293"/>
            <a:ext cx="609462" cy="213585"/>
          </a:xfrm>
          <a:prstGeom prst="rect">
            <a:avLst/>
          </a:prstGeom>
          <a:noFill/>
        </p:spPr>
        <p:txBody>
          <a:bodyPr wrap="none" rtlCol="0">
            <a:spAutoFit/>
          </a:bodyPr>
          <a:lstStyle/>
          <a:p>
            <a:pPr defTabSz="685800">
              <a:buClrTx/>
              <a:defRPr/>
            </a:pPr>
            <a:r>
              <a:rPr lang="en-US" sz="788" dirty="0">
                <a:solidFill>
                  <a:prstClr val="black"/>
                </a:solidFill>
              </a:rPr>
              <a:t>D. </a:t>
            </a:r>
            <a:r>
              <a:rPr lang="en-US" sz="788" dirty="0" err="1">
                <a:solidFill>
                  <a:prstClr val="black"/>
                </a:solidFill>
              </a:rPr>
              <a:t>Hoiem</a:t>
            </a:r>
            <a:endParaRPr lang="en-US" sz="788" dirty="0">
              <a:solidFill>
                <a:prstClr val="black"/>
              </a:solidFill>
            </a:endParaRPr>
          </a:p>
        </p:txBody>
      </p:sp>
      <p:sp>
        <p:nvSpPr>
          <p:cNvPr id="11" name="Title 10">
            <a:extLst>
              <a:ext uri="{FF2B5EF4-FFF2-40B4-BE49-F238E27FC236}">
                <a16:creationId xmlns:a16="http://schemas.microsoft.com/office/drawing/2014/main" id="{513FE011-B551-8A69-C66B-7AA41C3F9E70}"/>
              </a:ext>
            </a:extLst>
          </p:cNvPr>
          <p:cNvSpPr>
            <a:spLocks noGrp="1"/>
          </p:cNvSpPr>
          <p:nvPr>
            <p:ph type="title"/>
          </p:nvPr>
        </p:nvSpPr>
        <p:spPr/>
        <p:txBody>
          <a:bodyPr/>
          <a:lstStyle/>
          <a:p>
            <a:r>
              <a:rPr lang="en-US" dirty="0"/>
              <a:t>Interest points</a:t>
            </a:r>
          </a:p>
        </p:txBody>
      </p:sp>
      <p:sp>
        <p:nvSpPr>
          <p:cNvPr id="12" name="Slide Number Placeholder 5">
            <a:extLst>
              <a:ext uri="{FF2B5EF4-FFF2-40B4-BE49-F238E27FC236}">
                <a16:creationId xmlns:a16="http://schemas.microsoft.com/office/drawing/2014/main" id="{6777D2DA-F555-DCED-C9CB-D65627F5483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9</a:t>
            </a:fld>
            <a:endParaRPr lang="en-US" dirty="0"/>
          </a:p>
        </p:txBody>
      </p:sp>
    </p:spTree>
    <p:extLst>
      <p:ext uri="{BB962C8B-B14F-4D97-AF65-F5344CB8AC3E}">
        <p14:creationId xmlns:p14="http://schemas.microsoft.com/office/powerpoint/2010/main" val="25126507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4914900" y="1171575"/>
            <a:ext cx="2800350" cy="234315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1021"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1022"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1024"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1025" name="Group 46"/>
              <p:cNvGrpSpPr>
                <a:grpSpLocks/>
              </p:cNvGrpSpPr>
              <p:nvPr/>
            </p:nvGrpSpPr>
            <p:grpSpPr bwMode="auto">
              <a:xfrm>
                <a:off x="3504" y="432"/>
                <a:ext cx="1897" cy="1779"/>
                <a:chOff x="3504" y="432"/>
                <a:chExt cx="1897" cy="1779"/>
              </a:xfrm>
            </p:grpSpPr>
            <p:grpSp>
              <p:nvGrpSpPr>
                <p:cNvPr id="71026"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1027" name="Group 68"/>
                <p:cNvGrpSpPr>
                  <a:grpSpLocks/>
                </p:cNvGrpSpPr>
                <p:nvPr/>
              </p:nvGrpSpPr>
              <p:grpSpPr bwMode="auto">
                <a:xfrm>
                  <a:off x="3504" y="432"/>
                  <a:ext cx="1897" cy="1779"/>
                  <a:chOff x="3504" y="432"/>
                  <a:chExt cx="1897" cy="1779"/>
                </a:xfrm>
              </p:grpSpPr>
              <p:grpSp>
                <p:nvGrpSpPr>
                  <p:cNvPr id="71028"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1029"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1030"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grpSp>
        </p:grpSp>
      </p:grpSp>
      <p:grpSp>
        <p:nvGrpSpPr>
          <p:cNvPr id="14" name="Group 125"/>
          <p:cNvGrpSpPr>
            <a:grpSpLocks noChangeAspect="1"/>
          </p:cNvGrpSpPr>
          <p:nvPr/>
        </p:nvGrpSpPr>
        <p:grpSpPr bwMode="auto">
          <a:xfrm>
            <a:off x="3781425" y="1162050"/>
            <a:ext cx="3667125" cy="3068241"/>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0899"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900"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0902"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903" name="Group 169"/>
              <p:cNvGrpSpPr>
                <a:grpSpLocks noChangeAspect="1"/>
              </p:cNvGrpSpPr>
              <p:nvPr/>
            </p:nvGrpSpPr>
            <p:grpSpPr bwMode="auto">
              <a:xfrm>
                <a:off x="3504" y="432"/>
                <a:ext cx="1897" cy="1779"/>
                <a:chOff x="3504" y="432"/>
                <a:chExt cx="1897" cy="1779"/>
              </a:xfrm>
            </p:grpSpPr>
            <p:grpSp>
              <p:nvGrpSpPr>
                <p:cNvPr id="70904"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905" name="Group 191"/>
                <p:cNvGrpSpPr>
                  <a:grpSpLocks noChangeAspect="1"/>
                </p:cNvGrpSpPr>
                <p:nvPr/>
              </p:nvGrpSpPr>
              <p:grpSpPr bwMode="auto">
                <a:xfrm>
                  <a:off x="3504" y="432"/>
                  <a:ext cx="1897" cy="1779"/>
                  <a:chOff x="3504" y="432"/>
                  <a:chExt cx="1897" cy="1779"/>
                </a:xfrm>
              </p:grpSpPr>
              <p:grpSp>
                <p:nvGrpSpPr>
                  <p:cNvPr id="70906"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907"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908"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grpSp>
        </p:grpSp>
      </p:grpSp>
      <p:grpSp>
        <p:nvGrpSpPr>
          <p:cNvPr id="24" name="Group 248"/>
          <p:cNvGrpSpPr>
            <a:grpSpLocks noChangeAspect="1"/>
          </p:cNvGrpSpPr>
          <p:nvPr/>
        </p:nvGrpSpPr>
        <p:grpSpPr bwMode="auto">
          <a:xfrm>
            <a:off x="2646760" y="1058467"/>
            <a:ext cx="4772025" cy="3993356"/>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0777"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778"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nvGrpSpPr>
              <p:cNvPr id="70780"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781" name="Group 292"/>
              <p:cNvGrpSpPr>
                <a:grpSpLocks noChangeAspect="1"/>
              </p:cNvGrpSpPr>
              <p:nvPr/>
            </p:nvGrpSpPr>
            <p:grpSpPr bwMode="auto">
              <a:xfrm>
                <a:off x="3504" y="432"/>
                <a:ext cx="1897" cy="1779"/>
                <a:chOff x="3504" y="432"/>
                <a:chExt cx="1897" cy="1779"/>
              </a:xfrm>
            </p:grpSpPr>
            <p:grpSp>
              <p:nvGrpSpPr>
                <p:cNvPr id="70782"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783" name="Group 314"/>
                <p:cNvGrpSpPr>
                  <a:grpSpLocks noChangeAspect="1"/>
                </p:cNvGrpSpPr>
                <p:nvPr/>
              </p:nvGrpSpPr>
              <p:grpSpPr bwMode="auto">
                <a:xfrm>
                  <a:off x="3504" y="432"/>
                  <a:ext cx="1897" cy="1779"/>
                  <a:chOff x="3504" y="432"/>
                  <a:chExt cx="1897" cy="1779"/>
                </a:xfrm>
              </p:grpSpPr>
              <p:grpSp>
                <p:nvGrpSpPr>
                  <p:cNvPr id="70784"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785"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70786"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grpSp>
        </p:grpSp>
      </p:grpSp>
      <p:grpSp>
        <p:nvGrpSpPr>
          <p:cNvPr id="740" name="Group 371"/>
          <p:cNvGrpSpPr>
            <a:grpSpLocks noChangeAspect="1"/>
          </p:cNvGrpSpPr>
          <p:nvPr/>
        </p:nvGrpSpPr>
        <p:grpSpPr bwMode="auto">
          <a:xfrm>
            <a:off x="2076450" y="170260"/>
            <a:ext cx="5139929" cy="4650581"/>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sp>
        <p:nvSpPr>
          <p:cNvPr id="973" name="TextBox 972"/>
          <p:cNvSpPr txBox="1">
            <a:spLocks noChangeArrowheads="1"/>
          </p:cNvSpPr>
          <p:nvPr/>
        </p:nvSpPr>
        <p:spPr bwMode="auto">
          <a:xfrm>
            <a:off x="1543050" y="3486150"/>
            <a:ext cx="2114550" cy="784830"/>
          </a:xfrm>
          <a:prstGeom prst="rect">
            <a:avLst/>
          </a:prstGeom>
          <a:noFill/>
          <a:ln w="9525">
            <a:noFill/>
            <a:miter lim="800000"/>
            <a:headEnd/>
            <a:tailEnd/>
          </a:ln>
        </p:spPr>
        <p:txBody>
          <a:bodyPr>
            <a:spAutoFit/>
          </a:bodyPr>
          <a:lstStyle/>
          <a:p>
            <a:pPr defTabSz="685800">
              <a:buClrTx/>
              <a:defRPr/>
            </a:pPr>
            <a:r>
              <a:rPr lang="en-US" sz="1500" dirty="0">
                <a:latin typeface="Arial" pitchFamily="34" charset="0"/>
                <a:ea typeface="+mn-ea"/>
                <a:cs typeface="+mn-cs"/>
              </a:rPr>
              <a:t>Each point is a local descriptor, e.g. SIFT feature vector. </a:t>
            </a:r>
          </a:p>
        </p:txBody>
      </p:sp>
      <p:sp>
        <p:nvSpPr>
          <p:cNvPr id="486"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3" name="Slide Number Placeholder 5">
            <a:extLst>
              <a:ext uri="{FF2B5EF4-FFF2-40B4-BE49-F238E27FC236}">
                <a16:creationId xmlns:a16="http://schemas.microsoft.com/office/drawing/2014/main" id="{6099F4CC-FEF8-1031-232E-99CC1BE005FB}"/>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90</a:t>
            </a:fld>
            <a:endParaRPr lang="en-US" dirty="0"/>
          </a:p>
        </p:txBody>
      </p:sp>
    </p:spTree>
    <p:extLst>
      <p:ext uri="{BB962C8B-B14F-4D97-AF65-F5344CB8AC3E}">
        <p14:creationId xmlns:p14="http://schemas.microsoft.com/office/powerpoint/2010/main" val="3370431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4"/>
                                        </p:tgtEl>
                                        <p:attrNameLst>
                                          <p:attrName>ppt_w</p:attrName>
                                        </p:attrNameLst>
                                      </p:cBhvr>
                                      <p:tavLst>
                                        <p:tav tm="0">
                                          <p:val>
                                            <p:strVal val="ppt_w"/>
                                          </p:val>
                                        </p:tav>
                                        <p:tav tm="100000">
                                          <p:val>
                                            <p:strVal val="4/3*ppt_w"/>
                                          </p:val>
                                        </p:tav>
                                      </p:tavLst>
                                    </p:anim>
                                    <p:anim calcmode="lin" valueType="num">
                                      <p:cBhvr>
                                        <p:cTn id="7" dur="500"/>
                                        <p:tgtEl>
                                          <p:spTgt spid="4"/>
                                        </p:tgtEl>
                                        <p:attrNameLst>
                                          <p:attrName>ppt_h</p:attrName>
                                        </p:attrNameLst>
                                      </p:cBhvr>
                                      <p:tavLst>
                                        <p:tav tm="0">
                                          <p:val>
                                            <p:strVal val="ppt_h"/>
                                          </p:val>
                                        </p:tav>
                                        <p:tav tm="100000">
                                          <p:val>
                                            <p:strVal val="4/3*ppt_h"/>
                                          </p:val>
                                        </p:tav>
                                      </p:tavLst>
                                    </p:anim>
                                    <p:set>
                                      <p:cBhvr>
                                        <p:cTn id="8" dur="1" fill="hold">
                                          <p:stCondLst>
                                            <p:cond delay="499"/>
                                          </p:stCondLst>
                                        </p:cTn>
                                        <p:tgtEl>
                                          <p:spTgt spid="4"/>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4"/>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4"/>
                                        </p:tgtEl>
                                        <p:attrNameLst>
                                          <p:attrName>ppt_w</p:attrName>
                                        </p:attrNameLst>
                                      </p:cBhvr>
                                      <p:tavLst>
                                        <p:tav tm="0">
                                          <p:val>
                                            <p:strVal val="ppt_w"/>
                                          </p:val>
                                        </p:tav>
                                        <p:tav tm="100000">
                                          <p:val>
                                            <p:strVal val="4/3*ppt_w"/>
                                          </p:val>
                                        </p:tav>
                                      </p:tavLst>
                                    </p:anim>
                                    <p:anim calcmode="lin" valueType="num">
                                      <p:cBhvr>
                                        <p:cTn id="17" dur="500"/>
                                        <p:tgtEl>
                                          <p:spTgt spid="14"/>
                                        </p:tgtEl>
                                        <p:attrNameLst>
                                          <p:attrName>ppt_h</p:attrName>
                                        </p:attrNameLst>
                                      </p:cBhvr>
                                      <p:tavLst>
                                        <p:tav tm="0">
                                          <p:val>
                                            <p:strVal val="ppt_h"/>
                                          </p:val>
                                        </p:tav>
                                        <p:tav tm="100000">
                                          <p:val>
                                            <p:strVal val="4/3*ppt_h"/>
                                          </p:val>
                                        </p:tav>
                                      </p:tavLst>
                                    </p:anim>
                                    <p:set>
                                      <p:cBhvr>
                                        <p:cTn id="18" dur="1" fill="hold">
                                          <p:stCondLst>
                                            <p:cond delay="499"/>
                                          </p:stCondLst>
                                        </p:cTn>
                                        <p:tgtEl>
                                          <p:spTgt spid="14"/>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4"/>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4"/>
                                        </p:tgtEl>
                                        <p:attrNameLst>
                                          <p:attrName>ppt_w</p:attrName>
                                        </p:attrNameLst>
                                      </p:cBhvr>
                                      <p:tavLst>
                                        <p:tav tm="0">
                                          <p:val>
                                            <p:strVal val="ppt_w"/>
                                          </p:val>
                                        </p:tav>
                                        <p:tav tm="100000">
                                          <p:val>
                                            <p:strVal val="4/3*ppt_w"/>
                                          </p:val>
                                        </p:tav>
                                      </p:tavLst>
                                    </p:anim>
                                    <p:anim calcmode="lin" valueType="num">
                                      <p:cBhvr>
                                        <p:cTn id="27" dur="500"/>
                                        <p:tgtEl>
                                          <p:spTgt spid="24"/>
                                        </p:tgtEl>
                                        <p:attrNameLst>
                                          <p:attrName>ppt_h</p:attrName>
                                        </p:attrNameLst>
                                      </p:cBhvr>
                                      <p:tavLst>
                                        <p:tav tm="0">
                                          <p:val>
                                            <p:strVal val="ppt_h"/>
                                          </p:val>
                                        </p:tav>
                                        <p:tav tm="100000">
                                          <p:val>
                                            <p:strVal val="4/3*ppt_h"/>
                                          </p:val>
                                        </p:tav>
                                      </p:tavLst>
                                    </p:anim>
                                    <p:set>
                                      <p:cBhvr>
                                        <p:cTn id="28" dur="1" fill="hold">
                                          <p:stCondLst>
                                            <p:cond delay="499"/>
                                          </p:stCondLst>
                                        </p:cTn>
                                        <p:tgtEl>
                                          <p:spTgt spid="24"/>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4"/>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4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4" name="Group 35"/>
          <p:cNvGrpSpPr>
            <a:grpSpLocks noChangeAspect="1"/>
          </p:cNvGrpSpPr>
          <p:nvPr/>
        </p:nvGrpSpPr>
        <p:grpSpPr bwMode="auto">
          <a:xfrm>
            <a:off x="2076450" y="170260"/>
            <a:ext cx="5139929" cy="4650581"/>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grpSp>
      <p:grpSp>
        <p:nvGrpSpPr>
          <p:cNvPr id="5" name="Group 147"/>
          <p:cNvGrpSpPr>
            <a:grpSpLocks noChangeAspect="1"/>
          </p:cNvGrpSpPr>
          <p:nvPr/>
        </p:nvGrpSpPr>
        <p:grpSpPr bwMode="auto">
          <a:xfrm>
            <a:off x="2382441" y="292894"/>
            <a:ext cx="4038600" cy="3364706"/>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grpSp>
      <p:sp>
        <p:nvSpPr>
          <p:cNvPr id="244" name="AutoShape 160"/>
          <p:cNvSpPr>
            <a:spLocks noChangeAspect="1" noChangeArrowheads="1"/>
          </p:cNvSpPr>
          <p:nvPr/>
        </p:nvSpPr>
        <p:spPr bwMode="auto">
          <a:xfrm>
            <a:off x="4139804" y="3193256"/>
            <a:ext cx="304800" cy="305991"/>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245" name="AutoShape 161"/>
          <p:cNvSpPr>
            <a:spLocks noChangeAspect="1" noChangeArrowheads="1"/>
          </p:cNvSpPr>
          <p:nvPr/>
        </p:nvSpPr>
        <p:spPr bwMode="auto">
          <a:xfrm>
            <a:off x="5436394" y="1356122"/>
            <a:ext cx="304800" cy="304800"/>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246" name="AutoShape 162"/>
          <p:cNvSpPr>
            <a:spLocks noChangeAspect="1" noChangeArrowheads="1"/>
          </p:cNvSpPr>
          <p:nvPr/>
        </p:nvSpPr>
        <p:spPr bwMode="auto">
          <a:xfrm>
            <a:off x="3221831" y="1329929"/>
            <a:ext cx="305991" cy="304800"/>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123"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D. </a:t>
            </a:r>
            <a:r>
              <a:rPr lang="en-US" sz="750" dirty="0" err="1">
                <a:latin typeface="Arial" panose="020B0604020202020204" pitchFamily="34" charset="0"/>
                <a:ea typeface="+mn-ea"/>
                <a:cs typeface="Arial" panose="020B0604020202020204" pitchFamily="34" charset="0"/>
              </a:rPr>
              <a:t>Nister</a:t>
            </a:r>
            <a:r>
              <a:rPr lang="en-US" sz="750" dirty="0">
                <a:latin typeface="Arial" panose="020B0604020202020204" pitchFamily="34" charset="0"/>
                <a:ea typeface="+mn-ea"/>
                <a:cs typeface="Arial" panose="020B0604020202020204" pitchFamily="34" charset="0"/>
              </a:rPr>
              <a:t>, CVPR 2006</a:t>
            </a:r>
          </a:p>
        </p:txBody>
      </p:sp>
      <p:sp>
        <p:nvSpPr>
          <p:cNvPr id="2" name="TextBox 1"/>
          <p:cNvSpPr txBox="1"/>
          <p:nvPr/>
        </p:nvSpPr>
        <p:spPr>
          <a:xfrm>
            <a:off x="4738198" y="4079784"/>
            <a:ext cx="3165050" cy="1015663"/>
          </a:xfrm>
          <a:prstGeom prst="rect">
            <a:avLst/>
          </a:prstGeom>
          <a:noFill/>
        </p:spPr>
        <p:txBody>
          <a:bodyPr wrap="square" rtlCol="0">
            <a:spAutoFit/>
          </a:bodyPr>
          <a:lstStyle/>
          <a:p>
            <a:pPr defTabSz="685800">
              <a:buClrTx/>
              <a:defRPr/>
            </a:pPr>
            <a:r>
              <a:rPr lang="en-US" sz="1500" kern="1200" dirty="0">
                <a:latin typeface="Arial" panose="020B0604020202020204" pitchFamily="34" charset="0"/>
                <a:ea typeface="+mn-ea"/>
                <a:cs typeface="Arial" panose="020B0604020202020204" pitchFamily="34" charset="0"/>
              </a:rPr>
              <a:t>“</a:t>
            </a:r>
            <a:r>
              <a:rPr lang="en-US" sz="1500" kern="1200" dirty="0">
                <a:solidFill>
                  <a:schemeClr val="bg2"/>
                </a:solidFill>
                <a:latin typeface="Arial" panose="020B0604020202020204" pitchFamily="34" charset="0"/>
                <a:ea typeface="+mn-ea"/>
                <a:cs typeface="Arial" panose="020B0604020202020204" pitchFamily="34" charset="0"/>
              </a:rPr>
              <a:t>Quantize</a:t>
            </a:r>
            <a:r>
              <a:rPr lang="en-US" sz="1500" kern="1200" dirty="0">
                <a:latin typeface="Arial" panose="020B0604020202020204" pitchFamily="34" charset="0"/>
                <a:ea typeface="+mn-ea"/>
                <a:cs typeface="Arial" panose="020B0604020202020204" pitchFamily="34" charset="0"/>
              </a:rPr>
              <a:t>” the space by grouping (</a:t>
            </a:r>
            <a:r>
              <a:rPr lang="en-US" sz="1500" i="1" kern="1200" dirty="0">
                <a:latin typeface="Arial" panose="020B0604020202020204" pitchFamily="34" charset="0"/>
                <a:ea typeface="+mn-ea"/>
                <a:cs typeface="Arial" panose="020B0604020202020204" pitchFamily="34" charset="0"/>
              </a:rPr>
              <a:t>clustering</a:t>
            </a:r>
            <a:r>
              <a:rPr lang="en-US" sz="1500" kern="1200" dirty="0">
                <a:latin typeface="Arial" panose="020B0604020202020204" pitchFamily="34" charset="0"/>
                <a:ea typeface="+mn-ea"/>
                <a:cs typeface="Arial" panose="020B0604020202020204" pitchFamily="34" charset="0"/>
              </a:rPr>
              <a:t>) the features.</a:t>
            </a:r>
          </a:p>
          <a:p>
            <a:pPr defTabSz="685800">
              <a:buClrTx/>
              <a:defRPr/>
            </a:pPr>
            <a:r>
              <a:rPr lang="en-US" sz="1500" kern="1200" dirty="0">
                <a:solidFill>
                  <a:srgbClr val="FF0000"/>
                </a:solidFill>
                <a:latin typeface="Arial" panose="020B0604020202020204" pitchFamily="34" charset="0"/>
                <a:ea typeface="+mn-ea"/>
                <a:cs typeface="Arial" panose="020B0604020202020204" pitchFamily="34" charset="0"/>
              </a:rPr>
              <a:t>Note</a:t>
            </a:r>
            <a:r>
              <a:rPr lang="en-US" sz="1500" kern="1200" dirty="0">
                <a:latin typeface="Arial" panose="020B0604020202020204" pitchFamily="34" charset="0"/>
                <a:ea typeface="+mn-ea"/>
                <a:cs typeface="Arial" panose="020B0604020202020204" pitchFamily="34" charset="0"/>
              </a:rPr>
              <a:t>: For now, we’ll treat </a:t>
            </a:r>
            <a:r>
              <a:rPr lang="en-US" sz="1500" i="1" kern="1200" dirty="0">
                <a:latin typeface="Arial" panose="020B0604020202020204" pitchFamily="34" charset="0"/>
                <a:ea typeface="+mn-ea"/>
                <a:cs typeface="Arial" panose="020B0604020202020204" pitchFamily="34" charset="0"/>
              </a:rPr>
              <a:t>clustering</a:t>
            </a:r>
            <a:r>
              <a:rPr lang="en-US" sz="1500" kern="1200" dirty="0">
                <a:latin typeface="Arial" panose="020B0604020202020204" pitchFamily="34" charset="0"/>
                <a:ea typeface="+mn-ea"/>
                <a:cs typeface="Arial" panose="020B0604020202020204" pitchFamily="34" charset="0"/>
              </a:rPr>
              <a:t> as a black box.</a:t>
            </a:r>
          </a:p>
        </p:txBody>
      </p:sp>
      <p:sp>
        <p:nvSpPr>
          <p:cNvPr id="4" name="Slide Number Placeholder 5">
            <a:extLst>
              <a:ext uri="{FF2B5EF4-FFF2-40B4-BE49-F238E27FC236}">
                <a16:creationId xmlns:a16="http://schemas.microsoft.com/office/drawing/2014/main" id="{6C54838B-F309-C6BC-7C8F-94120FFACCEF}"/>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91</a:t>
            </a:fld>
            <a:endParaRPr lang="en-US" dirty="0"/>
          </a:p>
        </p:txBody>
      </p:sp>
    </p:spTree>
    <p:extLst>
      <p:ext uri="{BB962C8B-B14F-4D97-AF65-F5344CB8AC3E}">
        <p14:creationId xmlns:p14="http://schemas.microsoft.com/office/powerpoint/2010/main" val="3410614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ontent Placeholder 6"/>
          <p:cNvSpPr txBox="1">
            <a:spLocks/>
          </p:cNvSpPr>
          <p:nvPr/>
        </p:nvSpPr>
        <p:spPr bwMode="auto">
          <a:xfrm>
            <a:off x="457201" y="1368903"/>
            <a:ext cx="3436376" cy="1456080"/>
          </a:xfrm>
          <a:prstGeom prst="rect">
            <a:avLst/>
          </a:prstGeom>
          <a:noFill/>
          <a:ln w="9525">
            <a:noFill/>
            <a:miter lim="800000"/>
            <a:headEnd/>
            <a:tailEnd/>
          </a:ln>
        </p:spPr>
        <p:txBody>
          <a:bodyPr/>
          <a:lstStyle/>
          <a:p>
            <a:pPr marL="257175" indent="-257175" defTabSz="685800" fontAlgn="base">
              <a:spcBef>
                <a:spcPct val="20000"/>
              </a:spcBef>
              <a:spcAft>
                <a:spcPct val="0"/>
              </a:spcAft>
              <a:buClr>
                <a:srgbClr val="000099"/>
              </a:buClr>
              <a:buSzPct val="115000"/>
              <a:buFontTx/>
              <a:buChar char="•"/>
              <a:defRPr/>
            </a:pPr>
            <a:r>
              <a:rPr kumimoji="1" lang="en-US" sz="1800" dirty="0">
                <a:latin typeface="Arial" pitchFamily="34" charset="0"/>
                <a:ea typeface="+mn-ea"/>
                <a:cs typeface="Arial" pitchFamily="34" charset="0"/>
              </a:rPr>
              <a:t>Patches on the right = regions used to compute SIFT</a:t>
            </a:r>
          </a:p>
          <a:p>
            <a:pPr marL="257175" indent="-257175" defTabSz="685800" fontAlgn="base">
              <a:spcBef>
                <a:spcPct val="20000"/>
              </a:spcBef>
              <a:spcAft>
                <a:spcPct val="0"/>
              </a:spcAft>
              <a:buClr>
                <a:srgbClr val="000099"/>
              </a:buClr>
              <a:buSzPct val="115000"/>
              <a:buFontTx/>
              <a:buChar char="•"/>
              <a:defRPr/>
            </a:pPr>
            <a:r>
              <a:rPr kumimoji="1" lang="en-US" sz="1800" dirty="0">
                <a:latin typeface="Arial" pitchFamily="34" charset="0"/>
                <a:ea typeface="+mn-ea"/>
                <a:cs typeface="Arial" pitchFamily="34" charset="0"/>
              </a:rPr>
              <a:t>Each group of patches belongs to the same “visual word”</a:t>
            </a:r>
          </a:p>
        </p:txBody>
      </p:sp>
      <p:pic>
        <p:nvPicPr>
          <p:cNvPr id="7475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952" t="26868" r="13412" b="46005"/>
          <a:stretch>
            <a:fillRect/>
          </a:stretch>
        </p:blipFill>
        <p:spPr bwMode="auto">
          <a:xfrm>
            <a:off x="4082653" y="925116"/>
            <a:ext cx="3700463" cy="200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952" t="70972" r="13412" b="15762"/>
          <a:stretch/>
        </p:blipFill>
        <p:spPr bwMode="auto">
          <a:xfrm>
            <a:off x="4080526" y="2927738"/>
            <a:ext cx="3701654" cy="98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41056" y="3950249"/>
            <a:ext cx="25479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800" eaLnBrk="0" fontAlgn="base" hangingPunct="0">
              <a:spcBef>
                <a:spcPct val="0"/>
              </a:spcBef>
              <a:spcAft>
                <a:spcPct val="0"/>
              </a:spcAft>
              <a:buClrTx/>
              <a:defRPr/>
            </a:pPr>
            <a:r>
              <a:rPr lang="en-US" sz="900" kern="1200">
                <a:solidFill>
                  <a:srgbClr val="000000"/>
                </a:solidFill>
                <a:latin typeface="Trebuchet MS" pitchFamily="34" charset="0"/>
                <a:ea typeface="+mn-ea"/>
                <a:cs typeface="+mn-cs"/>
              </a:rPr>
              <a:t>Figure from  Sivic &amp; Zisserman, ICCV 2003</a:t>
            </a:r>
          </a:p>
        </p:txBody>
      </p:sp>
      <p:sp>
        <p:nvSpPr>
          <p:cNvPr id="135" name="Oval 69"/>
          <p:cNvSpPr>
            <a:spLocks noChangeArrowheads="1"/>
          </p:cNvSpPr>
          <p:nvPr/>
        </p:nvSpPr>
        <p:spPr bwMode="auto">
          <a:xfrm>
            <a:off x="2514600" y="3458495"/>
            <a:ext cx="169069" cy="424273"/>
          </a:xfrm>
          <a:prstGeom prst="ellipse">
            <a:avLst/>
          </a:prstGeom>
          <a:solidFill>
            <a:srgbClr val="FFFFFF"/>
          </a:solidFill>
          <a:ln w="12700" cap="sq" algn="ctr">
            <a:solidFill>
              <a:srgbClr val="FFFFFF"/>
            </a:solidFill>
            <a:round/>
            <a:headEnd type="none" w="sm" len="sm"/>
            <a:tailEnd type="none" w="sm" len="sm"/>
          </a:ln>
        </p:spPr>
        <p:txBody>
          <a:bodyPr lIns="67500" tIns="35100" rIns="67500" bIns="35100">
            <a:spAutoFit/>
          </a:bodyPr>
          <a:lstStyle/>
          <a:p>
            <a:pPr defTabSz="685800">
              <a:buClrTx/>
              <a:defRPr/>
            </a:pPr>
            <a:endParaRPr lang="en-US" sz="1500">
              <a:solidFill>
                <a:srgbClr val="FFFFFF"/>
              </a:solidFill>
              <a:latin typeface="Trebuchet MS" pitchFamily="34" charset="0"/>
              <a:ea typeface="+mn-ea"/>
              <a:cs typeface="+mn-cs"/>
            </a:endParaRPr>
          </a:p>
        </p:txBody>
      </p:sp>
      <p:grpSp>
        <p:nvGrpSpPr>
          <p:cNvPr id="2" name="Group 1"/>
          <p:cNvGrpSpPr/>
          <p:nvPr/>
        </p:nvGrpSpPr>
        <p:grpSpPr>
          <a:xfrm>
            <a:off x="1828804" y="3224833"/>
            <a:ext cx="1662122" cy="1505969"/>
            <a:chOff x="914405" y="4299778"/>
            <a:chExt cx="2216162" cy="2007958"/>
          </a:xfrm>
        </p:grpSpPr>
        <p:grpSp>
          <p:nvGrpSpPr>
            <p:cNvPr id="74764" name="Group 35"/>
            <p:cNvGrpSpPr>
              <a:grpSpLocks noChangeAspect="1"/>
            </p:cNvGrpSpPr>
            <p:nvPr/>
          </p:nvGrpSpPr>
          <p:grpSpPr bwMode="auto">
            <a:xfrm>
              <a:off x="914405" y="4299778"/>
              <a:ext cx="2216162" cy="2007958"/>
              <a:chOff x="1056" y="285"/>
              <a:chExt cx="4032" cy="3651"/>
            </a:xfrm>
          </p:grpSpPr>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grpSp>
        <p:grpSp>
          <p:nvGrpSpPr>
            <p:cNvPr id="74765" name="Group 147"/>
            <p:cNvGrpSpPr>
              <a:grpSpLocks noChangeAspect="1"/>
            </p:cNvGrpSpPr>
            <p:nvPr/>
          </p:nvGrpSpPr>
          <p:grpSpPr bwMode="auto">
            <a:xfrm>
              <a:off x="1046883" y="4353785"/>
              <a:ext cx="1740201" cy="1452679"/>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latin typeface="Arial" pitchFamily="34" charset="0"/>
                  <a:ea typeface="+mn-ea"/>
                  <a:cs typeface="+mn-cs"/>
                </a:endParaRPr>
              </a:p>
            </p:txBody>
          </p:sp>
        </p:grpSp>
        <p:sp>
          <p:nvSpPr>
            <p:cNvPr id="139" name="AutoShape 160"/>
            <p:cNvSpPr>
              <a:spLocks noChangeAspect="1" noChangeArrowheads="1"/>
            </p:cNvSpPr>
            <p:nvPr/>
          </p:nvSpPr>
          <p:spPr bwMode="auto">
            <a:xfrm>
              <a:off x="1803400" y="5604485"/>
              <a:ext cx="131763" cy="133350"/>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0" name="AutoShape 161"/>
            <p:cNvSpPr>
              <a:spLocks noChangeAspect="1" noChangeArrowheads="1"/>
            </p:cNvSpPr>
            <p:nvPr/>
          </p:nvSpPr>
          <p:spPr bwMode="auto">
            <a:xfrm>
              <a:off x="2363788" y="4813910"/>
              <a:ext cx="130175" cy="128588"/>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1" name="AutoShape 162"/>
            <p:cNvSpPr>
              <a:spLocks noChangeAspect="1" noChangeArrowheads="1"/>
            </p:cNvSpPr>
            <p:nvPr/>
          </p:nvSpPr>
          <p:spPr bwMode="auto">
            <a:xfrm>
              <a:off x="1409700" y="4801210"/>
              <a:ext cx="131763" cy="131763"/>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grpSp>
      <p:sp>
        <p:nvSpPr>
          <p:cNvPr id="256" name="Rectangle 255"/>
          <p:cNvSpPr/>
          <p:nvPr/>
        </p:nvSpPr>
        <p:spPr bwMode="auto">
          <a:xfrm>
            <a:off x="3943350" y="901304"/>
            <a:ext cx="3943350" cy="120015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257" name="Freeform 256"/>
          <p:cNvSpPr/>
          <p:nvPr/>
        </p:nvSpPr>
        <p:spPr bwMode="auto">
          <a:xfrm>
            <a:off x="2576513" y="3067508"/>
            <a:ext cx="1164431" cy="1108472"/>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defTabSz="685800">
              <a:buClrTx/>
              <a:defRPr/>
            </a:pPr>
            <a:endParaRPr lang="en-US" sz="1350">
              <a:solidFill>
                <a:sysClr val="windowText" lastClr="000000"/>
              </a:solidFill>
              <a:latin typeface="Arial" pitchFamily="34" charset="0"/>
              <a:ea typeface="+mn-ea"/>
              <a:cs typeface="+mn-cs"/>
            </a:endParaRPr>
          </a:p>
        </p:txBody>
      </p:sp>
      <p:sp>
        <p:nvSpPr>
          <p:cNvPr id="132" name="Text Box 90"/>
          <p:cNvSpPr txBox="1">
            <a:spLocks noChangeArrowheads="1"/>
          </p:cNvSpPr>
          <p:nvPr/>
        </p:nvSpPr>
        <p:spPr bwMode="auto">
          <a:xfrm>
            <a:off x="1147252" y="4957448"/>
            <a:ext cx="1849406"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latin typeface="Arial" panose="020B0604020202020204" pitchFamily="34" charset="0"/>
                <a:ea typeface="+mn-ea"/>
                <a:cs typeface="Arial" panose="020B0604020202020204" pitchFamily="34" charset="0"/>
              </a:rPr>
              <a:t>Adapted from K. </a:t>
            </a:r>
            <a:r>
              <a:rPr lang="en-US" sz="750" dirty="0" err="1">
                <a:latin typeface="Arial" panose="020B0604020202020204" pitchFamily="34" charset="0"/>
                <a:ea typeface="+mn-ea"/>
                <a:cs typeface="Arial" panose="020B0604020202020204" pitchFamily="34" charset="0"/>
              </a:rPr>
              <a:t>Grauman</a:t>
            </a:r>
            <a:endParaRPr lang="en-US" sz="750" dirty="0">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2C81E5C7-10A6-502F-4C7E-0BEC93D275BB}"/>
              </a:ext>
            </a:extLst>
          </p:cNvPr>
          <p:cNvSpPr>
            <a:spLocks noGrp="1"/>
          </p:cNvSpPr>
          <p:nvPr>
            <p:ph type="title"/>
          </p:nvPr>
        </p:nvSpPr>
        <p:spPr/>
        <p:txBody>
          <a:bodyPr/>
          <a:lstStyle/>
          <a:p>
            <a:r>
              <a:rPr lang="en-US" dirty="0"/>
              <a:t>Visual Words</a:t>
            </a:r>
          </a:p>
        </p:txBody>
      </p:sp>
      <p:sp>
        <p:nvSpPr>
          <p:cNvPr id="6" name="Slide Number Placeholder 5">
            <a:extLst>
              <a:ext uri="{FF2B5EF4-FFF2-40B4-BE49-F238E27FC236}">
                <a16:creationId xmlns:a16="http://schemas.microsoft.com/office/drawing/2014/main" id="{25C83FD4-F616-93CA-20E2-188A5F76F7EC}"/>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92</a:t>
            </a:fld>
            <a:endParaRPr lang="en-US" dirty="0"/>
          </a:p>
        </p:txBody>
      </p:sp>
    </p:spTree>
    <p:extLst>
      <p:ext uri="{BB962C8B-B14F-4D97-AF65-F5344CB8AC3E}">
        <p14:creationId xmlns:p14="http://schemas.microsoft.com/office/powerpoint/2010/main" val="154599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3"/>
          <p:cNvSpPr>
            <a:spLocks noChangeArrowheads="1"/>
          </p:cNvSpPr>
          <p:nvPr/>
        </p:nvSpPr>
        <p:spPr bwMode="auto">
          <a:xfrm>
            <a:off x="1485900" y="806053"/>
            <a:ext cx="61722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57175" indent="-257175" defTabSz="685800" eaLnBrk="0" fontAlgn="base" hangingPunct="0">
              <a:spcBef>
                <a:spcPct val="20000"/>
              </a:spcBef>
              <a:spcAft>
                <a:spcPct val="0"/>
              </a:spcAft>
              <a:buClrTx/>
              <a:defRPr/>
            </a:pPr>
            <a:endParaRPr lang="en-US" sz="1800" kern="1200">
              <a:solidFill>
                <a:srgbClr val="FFFFFF"/>
              </a:solidFill>
              <a:latin typeface="Trebuchet MS" pitchFamily="34" charset="0"/>
              <a:ea typeface="+mn-ea"/>
              <a:cs typeface="+mn-cs"/>
            </a:endParaRPr>
          </a:p>
        </p:txBody>
      </p:sp>
      <p:sp>
        <p:nvSpPr>
          <p:cNvPr id="761859" name="Content Placeholder 8"/>
          <p:cNvSpPr>
            <a:spLocks noGrp="1"/>
          </p:cNvSpPr>
          <p:nvPr>
            <p:ph idx="4294967295"/>
          </p:nvPr>
        </p:nvSpPr>
        <p:spPr>
          <a:xfrm>
            <a:off x="457199" y="1203156"/>
            <a:ext cx="8229599" cy="2800350"/>
          </a:xfrm>
        </p:spPr>
        <p:txBody>
          <a:bodyPr/>
          <a:lstStyle/>
          <a:p>
            <a:pPr>
              <a:spcBef>
                <a:spcPct val="0"/>
              </a:spcBef>
            </a:pPr>
            <a:r>
              <a:rPr lang="en-US" sz="2100" dirty="0">
                <a:solidFill>
                  <a:srgbClr val="000000"/>
                </a:solidFill>
              </a:rPr>
              <a:t>Map high-dimensional descriptors to tokens/words by quantizing the feature space</a:t>
            </a:r>
          </a:p>
          <a:p>
            <a:pPr>
              <a:spcBef>
                <a:spcPct val="0"/>
              </a:spcBef>
            </a:pPr>
            <a:endParaRPr lang="en-US" sz="2100" dirty="0">
              <a:solidFill>
                <a:srgbClr val="000000"/>
              </a:solidFill>
            </a:endParaRPr>
          </a:p>
          <a:p>
            <a:pPr eaLnBrk="1" hangingPunct="1"/>
            <a:endParaRPr lang="en-US" sz="2100" dirty="0"/>
          </a:p>
          <a:p>
            <a:pPr eaLnBrk="1" hangingPunct="1"/>
            <a:endParaRPr lang="en-US" sz="2100" dirty="0"/>
          </a:p>
          <a:p>
            <a:pPr eaLnBrk="1" hangingPunct="1"/>
            <a:endParaRPr lang="en-US" sz="2100" dirty="0"/>
          </a:p>
          <a:p>
            <a:pPr eaLnBrk="1" hangingPunct="1">
              <a:buFontTx/>
              <a:buNone/>
            </a:pPr>
            <a:endParaRPr lang="en-US" sz="2100" dirty="0"/>
          </a:p>
          <a:p>
            <a:pPr eaLnBrk="1" hangingPunct="1">
              <a:buFontTx/>
              <a:buNone/>
            </a:pPr>
            <a:endParaRPr lang="en-US" sz="2100" dirty="0"/>
          </a:p>
        </p:txBody>
      </p:sp>
      <p:sp>
        <p:nvSpPr>
          <p:cNvPr id="7" name="Rectangle 30"/>
          <p:cNvSpPr>
            <a:spLocks noChangeArrowheads="1"/>
          </p:cNvSpPr>
          <p:nvPr/>
        </p:nvSpPr>
        <p:spPr bwMode="auto">
          <a:xfrm>
            <a:off x="2329654" y="2703784"/>
            <a:ext cx="540779" cy="27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7500" tIns="35100" rIns="67500" bIns="35100" anchor="ctr">
            <a:spAutoFit/>
          </a:bodyPr>
          <a:lstStyle/>
          <a:p>
            <a:pPr defTabSz="685800" eaLnBrk="0" fontAlgn="base" hangingPunct="0">
              <a:spcBef>
                <a:spcPct val="0"/>
              </a:spcBef>
              <a:spcAft>
                <a:spcPct val="0"/>
              </a:spcAft>
              <a:buClrTx/>
              <a:defRPr/>
            </a:pPr>
            <a:endParaRPr lang="en-US" sz="1350" kern="1200">
              <a:solidFill>
                <a:srgbClr val="FFFFFF"/>
              </a:solidFill>
              <a:ea typeface="+mn-ea"/>
              <a:cs typeface="+mn-cs"/>
            </a:endParaRPr>
          </a:p>
        </p:txBody>
      </p:sp>
      <p:sp>
        <p:nvSpPr>
          <p:cNvPr id="8" name="Rectangle 7"/>
          <p:cNvSpPr/>
          <p:nvPr/>
        </p:nvSpPr>
        <p:spPr bwMode="auto">
          <a:xfrm>
            <a:off x="1540092" y="2286001"/>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9" name="Rectangle 8"/>
          <p:cNvSpPr/>
          <p:nvPr/>
        </p:nvSpPr>
        <p:spPr bwMode="auto">
          <a:xfrm>
            <a:off x="1540092" y="3456067"/>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0" name="Rectangle 9"/>
          <p:cNvSpPr/>
          <p:nvPr/>
        </p:nvSpPr>
        <p:spPr bwMode="auto">
          <a:xfrm>
            <a:off x="2388892" y="2933868"/>
            <a:ext cx="963083" cy="1067225"/>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1" name="Rectangle 10"/>
          <p:cNvSpPr/>
          <p:nvPr/>
        </p:nvSpPr>
        <p:spPr bwMode="auto">
          <a:xfrm rot="4425073">
            <a:off x="1857630" y="2455815"/>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2" name="Rectangle 11"/>
          <p:cNvSpPr/>
          <p:nvPr/>
        </p:nvSpPr>
        <p:spPr bwMode="auto">
          <a:xfrm rot="1660106">
            <a:off x="1967579" y="2507926"/>
            <a:ext cx="365498" cy="33040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3" name="Rectangle 12"/>
          <p:cNvSpPr/>
          <p:nvPr/>
        </p:nvSpPr>
        <p:spPr bwMode="auto">
          <a:xfrm rot="2887875">
            <a:off x="1629183" y="3992721"/>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4" name="Rectangle 13"/>
          <p:cNvSpPr/>
          <p:nvPr/>
        </p:nvSpPr>
        <p:spPr bwMode="auto">
          <a:xfrm rot="5038897">
            <a:off x="1674852" y="2731212"/>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5" name="Rectangle 14"/>
          <p:cNvSpPr/>
          <p:nvPr/>
        </p:nvSpPr>
        <p:spPr bwMode="auto">
          <a:xfrm rot="4100336">
            <a:off x="2113796" y="2988970"/>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6" name="Rectangle 15"/>
          <p:cNvSpPr/>
          <p:nvPr/>
        </p:nvSpPr>
        <p:spPr bwMode="auto">
          <a:xfrm rot="5038897">
            <a:off x="1728101" y="3700073"/>
            <a:ext cx="183565" cy="187033"/>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7" name="Rectangle 16"/>
          <p:cNvSpPr/>
          <p:nvPr/>
        </p:nvSpPr>
        <p:spPr bwMode="auto">
          <a:xfrm rot="4100336">
            <a:off x="3135773" y="3642486"/>
            <a:ext cx="182749" cy="165202"/>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8" name="Rectangle 17"/>
          <p:cNvSpPr/>
          <p:nvPr/>
        </p:nvSpPr>
        <p:spPr bwMode="auto">
          <a:xfrm rot="823157">
            <a:off x="1836516" y="4036029"/>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9" name="Rectangle 18"/>
          <p:cNvSpPr/>
          <p:nvPr/>
        </p:nvSpPr>
        <p:spPr bwMode="auto">
          <a:xfrm rot="823157">
            <a:off x="2563312" y="3340184"/>
            <a:ext cx="219094" cy="218690"/>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20" name="TextBox 19"/>
          <p:cNvSpPr txBox="1"/>
          <p:nvPr/>
        </p:nvSpPr>
        <p:spPr>
          <a:xfrm>
            <a:off x="3637724" y="3834452"/>
            <a:ext cx="1771650" cy="553998"/>
          </a:xfrm>
          <a:prstGeom prst="rect">
            <a:avLst/>
          </a:prstGeom>
          <a:noFill/>
        </p:spPr>
        <p:txBody>
          <a:bodyPr wrap="square" rtlCol="0">
            <a:spAutoFit/>
          </a:bodyPr>
          <a:lstStyle/>
          <a:p>
            <a:pPr algn="ctr" defTabSz="685800">
              <a:buClrTx/>
              <a:defRPr/>
            </a:pPr>
            <a:r>
              <a:rPr lang="en-US" sz="1500" kern="1200" dirty="0">
                <a:ea typeface="+mn-ea"/>
                <a:cs typeface="+mn-cs"/>
              </a:rPr>
              <a:t>Descriptor’s feature space</a:t>
            </a:r>
          </a:p>
        </p:txBody>
      </p:sp>
      <p:cxnSp>
        <p:nvCxnSpPr>
          <p:cNvPr id="21" name="Straight Arrow Connector 20"/>
          <p:cNvCxnSpPr/>
          <p:nvPr/>
        </p:nvCxnSpPr>
        <p:spPr bwMode="auto">
          <a:xfrm flipV="1">
            <a:off x="3846656" y="3175323"/>
            <a:ext cx="1085850" cy="1437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846656" y="2132594"/>
            <a:ext cx="0" cy="10788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846656" y="3218444"/>
            <a:ext cx="1085850" cy="4297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2150329" y="2554435"/>
            <a:ext cx="1816250" cy="255109"/>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672859" y="2983659"/>
            <a:ext cx="1632433" cy="449642"/>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45" name="Group 62"/>
          <p:cNvGrpSpPr>
            <a:grpSpLocks noChangeAspect="1"/>
          </p:cNvGrpSpPr>
          <p:nvPr/>
        </p:nvGrpSpPr>
        <p:grpSpPr bwMode="auto">
          <a:xfrm>
            <a:off x="3640033" y="1672526"/>
            <a:ext cx="1508603" cy="1894874"/>
            <a:chOff x="1244596" y="-2173065"/>
            <a:chExt cx="6853224" cy="8600841"/>
          </a:xfrm>
        </p:grpSpPr>
        <p:grpSp>
          <p:nvGrpSpPr>
            <p:cNvPr id="46"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grpSp>
        <p:grpSp>
          <p:nvGrpSpPr>
            <p:cNvPr id="48"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ea typeface="+mn-ea"/>
                  <a:cs typeface="+mn-cs"/>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ea typeface="+mn-ea"/>
                  <a:cs typeface="+mn-cs"/>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defTabSz="685800">
                  <a:buClrTx/>
                  <a:defRPr/>
                </a:pPr>
                <a:endParaRPr lang="en-US" sz="1350">
                  <a:solidFill>
                    <a:sysClr val="windowText" lastClr="000000"/>
                  </a:solidFill>
                  <a:ea typeface="+mn-ea"/>
                  <a:cs typeface="+mn-cs"/>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defTabSz="685800">
                <a:buClrTx/>
                <a:defRPr/>
              </a:pPr>
              <a:endParaRPr lang="en-US" sz="1350">
                <a:solidFill>
                  <a:sysClr val="windowText" lastClr="000000"/>
                </a:solidFill>
                <a:latin typeface="Trebuchet MS" pitchFamily="34" charset="0"/>
                <a:ea typeface="+mn-ea"/>
                <a:cs typeface="+mn-cs"/>
              </a:endParaRPr>
            </a:p>
          </p:txBody>
        </p:sp>
      </p:grpSp>
      <p:sp>
        <p:nvSpPr>
          <p:cNvPr id="167" name="TextBox 166"/>
          <p:cNvSpPr txBox="1">
            <a:spLocks noChangeArrowheads="1"/>
          </p:cNvSpPr>
          <p:nvPr/>
        </p:nvSpPr>
        <p:spPr bwMode="auto">
          <a:xfrm>
            <a:off x="5407664" y="1810940"/>
            <a:ext cx="2825494" cy="61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3831" indent="-173831" defTabSz="685800" eaLnBrk="0" fontAlgn="base" hangingPunct="0">
              <a:spcBef>
                <a:spcPct val="0"/>
              </a:spcBef>
              <a:spcAft>
                <a:spcPts val="450"/>
              </a:spcAft>
              <a:buClrTx/>
              <a:buFont typeface="Arial" pitchFamily="34" charset="0"/>
              <a:buChar char="•"/>
              <a:defRPr/>
            </a:pPr>
            <a:r>
              <a:rPr lang="en-US" sz="1500" kern="1200" dirty="0">
                <a:solidFill>
                  <a:srgbClr val="000000"/>
                </a:solidFill>
                <a:latin typeface="Arial"/>
                <a:ea typeface="+mn-ea"/>
                <a:cs typeface="+mn-cs"/>
              </a:rPr>
              <a:t>Each cluster has a </a:t>
            </a:r>
            <a:r>
              <a:rPr lang="en-US" sz="1500" kern="1200" dirty="0">
                <a:solidFill>
                  <a:schemeClr val="bg2"/>
                </a:solidFill>
                <a:latin typeface="Arial"/>
                <a:ea typeface="+mn-ea"/>
                <a:cs typeface="+mn-cs"/>
              </a:rPr>
              <a:t>center</a:t>
            </a:r>
          </a:p>
          <a:p>
            <a:pPr marL="173831" indent="-173831" defTabSz="685800" eaLnBrk="0" fontAlgn="base" hangingPunct="0">
              <a:spcBef>
                <a:spcPct val="0"/>
              </a:spcBef>
              <a:spcAft>
                <a:spcPts val="450"/>
              </a:spcAft>
              <a:buClrTx/>
              <a:defRPr/>
            </a:pPr>
            <a:endParaRPr lang="en-US" sz="1500" kern="1200" dirty="0">
              <a:solidFill>
                <a:srgbClr val="000000"/>
              </a:solidFill>
              <a:latin typeface="Arial"/>
              <a:ea typeface="+mn-ea"/>
              <a:cs typeface="+mn-cs"/>
            </a:endParaRPr>
          </a:p>
        </p:txBody>
      </p:sp>
      <p:sp>
        <p:nvSpPr>
          <p:cNvPr id="168" name="TextBox 67"/>
          <p:cNvSpPr txBox="1">
            <a:spLocks noChangeArrowheads="1"/>
          </p:cNvSpPr>
          <p:nvPr/>
        </p:nvSpPr>
        <p:spPr bwMode="auto">
          <a:xfrm>
            <a:off x="5407664" y="2415424"/>
            <a:ext cx="3259677" cy="107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3831" indent="-173831" defTabSz="685800" eaLnBrk="0" fontAlgn="base" hangingPunct="0">
              <a:spcBef>
                <a:spcPct val="0"/>
              </a:spcBef>
              <a:spcAft>
                <a:spcPts val="450"/>
              </a:spcAft>
              <a:buClrTx/>
              <a:buFont typeface="Arial" pitchFamily="34" charset="0"/>
              <a:buChar char="•"/>
              <a:defRPr/>
            </a:pPr>
            <a:r>
              <a:rPr lang="en-US" sz="1500" kern="1200" dirty="0">
                <a:solidFill>
                  <a:srgbClr val="000000"/>
                </a:solidFill>
                <a:latin typeface="Arial"/>
                <a:ea typeface="+mn-ea"/>
                <a:cs typeface="+mn-cs"/>
              </a:rPr>
              <a:t>To determine </a:t>
            </a:r>
            <a:r>
              <a:rPr lang="en-US" sz="1500" kern="1200" dirty="0">
                <a:solidFill>
                  <a:srgbClr val="00B050"/>
                </a:solidFill>
                <a:latin typeface="Arial"/>
                <a:ea typeface="+mn-ea"/>
                <a:cs typeface="+mn-cs"/>
              </a:rPr>
              <a:t>which word to assign to new image region</a:t>
            </a:r>
            <a:r>
              <a:rPr lang="en-US" sz="1500" kern="1200" dirty="0">
                <a:solidFill>
                  <a:srgbClr val="000000"/>
                </a:solidFill>
                <a:latin typeface="Arial"/>
                <a:ea typeface="+mn-ea"/>
                <a:cs typeface="+mn-cs"/>
              </a:rPr>
              <a:t> (</a:t>
            </a:r>
            <a:r>
              <a:rPr lang="en-US" sz="1500" kern="1200" dirty="0" err="1">
                <a:solidFill>
                  <a:srgbClr val="000000"/>
                </a:solidFill>
                <a:latin typeface="Arial"/>
                <a:ea typeface="+mn-ea"/>
                <a:cs typeface="+mn-cs"/>
              </a:rPr>
              <a:t>e.q</a:t>
            </a:r>
            <a:r>
              <a:rPr lang="en-US" sz="1500" kern="1200" dirty="0">
                <a:solidFill>
                  <a:srgbClr val="000000"/>
                </a:solidFill>
                <a:latin typeface="Arial"/>
                <a:ea typeface="+mn-ea"/>
                <a:cs typeface="+mn-cs"/>
              </a:rPr>
              <a:t>. query), </a:t>
            </a:r>
            <a:r>
              <a:rPr lang="en-US" sz="1500" kern="1200" dirty="0">
                <a:solidFill>
                  <a:schemeClr val="bg2"/>
                </a:solidFill>
                <a:latin typeface="Arial"/>
                <a:ea typeface="+mn-ea"/>
                <a:cs typeface="+mn-cs"/>
              </a:rPr>
              <a:t>find closest cluster center</a:t>
            </a:r>
          </a:p>
          <a:p>
            <a:pPr marL="173831" indent="-173831" defTabSz="685800" eaLnBrk="0" fontAlgn="base" hangingPunct="0">
              <a:spcBef>
                <a:spcPct val="0"/>
              </a:spcBef>
              <a:spcAft>
                <a:spcPts val="450"/>
              </a:spcAft>
              <a:buClrTx/>
              <a:buFont typeface="Arial" pitchFamily="34" charset="0"/>
              <a:buChar char="•"/>
              <a:defRPr/>
            </a:pPr>
            <a:endParaRPr lang="en-US" sz="1500" kern="1200" dirty="0">
              <a:solidFill>
                <a:srgbClr val="000000"/>
              </a:solidFill>
              <a:latin typeface="Arial"/>
              <a:ea typeface="+mn-ea"/>
              <a:cs typeface="+mn-cs"/>
            </a:endParaRPr>
          </a:p>
        </p:txBody>
      </p:sp>
      <p:sp>
        <p:nvSpPr>
          <p:cNvPr id="170" name="TextBox 169"/>
          <p:cNvSpPr txBox="1"/>
          <p:nvPr/>
        </p:nvSpPr>
        <p:spPr>
          <a:xfrm>
            <a:off x="2323275" y="3094851"/>
            <a:ext cx="823561" cy="507831"/>
          </a:xfrm>
          <a:prstGeom prst="rect">
            <a:avLst/>
          </a:prstGeom>
          <a:noFill/>
        </p:spPr>
        <p:txBody>
          <a:bodyPr wrap="square" rtlCol="0">
            <a:spAutoFit/>
          </a:bodyPr>
          <a:lstStyle/>
          <a:p>
            <a:pPr defTabSz="685800">
              <a:buClrTx/>
              <a:defRPr/>
            </a:pPr>
            <a:r>
              <a:rPr lang="en-US" sz="1350" kern="1200" dirty="0">
                <a:solidFill>
                  <a:srgbClr val="FF0000"/>
                </a:solidFill>
                <a:ea typeface="+mn-ea"/>
                <a:cs typeface="+mn-cs"/>
              </a:rPr>
              <a:t>Word #3</a:t>
            </a:r>
          </a:p>
        </p:txBody>
      </p:sp>
      <p:cxnSp>
        <p:nvCxnSpPr>
          <p:cNvPr id="173" name="Curved Connector 172"/>
          <p:cNvCxnSpPr/>
          <p:nvPr/>
        </p:nvCxnSpPr>
        <p:spPr bwMode="auto">
          <a:xfrm>
            <a:off x="2308696" y="3060229"/>
            <a:ext cx="1951696" cy="28172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950522" y="3494367"/>
            <a:ext cx="2211092" cy="642350"/>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1" name="Text Box 90"/>
          <p:cNvSpPr txBox="1">
            <a:spLocks noChangeArrowheads="1"/>
          </p:cNvSpPr>
          <p:nvPr/>
        </p:nvSpPr>
        <p:spPr bwMode="auto">
          <a:xfrm>
            <a:off x="1147253" y="4957448"/>
            <a:ext cx="1334164"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2" name="TextBox 1"/>
          <p:cNvSpPr txBox="1"/>
          <p:nvPr/>
        </p:nvSpPr>
        <p:spPr>
          <a:xfrm>
            <a:off x="2609313" y="4043705"/>
            <a:ext cx="655949" cy="300082"/>
          </a:xfrm>
          <a:prstGeom prst="rect">
            <a:avLst/>
          </a:prstGeom>
          <a:noFill/>
        </p:spPr>
        <p:txBody>
          <a:bodyPr wrap="none" rtlCol="0">
            <a:spAutoFit/>
          </a:bodyPr>
          <a:lstStyle/>
          <a:p>
            <a:pPr defTabSz="685800">
              <a:buClrTx/>
              <a:defRPr/>
            </a:pPr>
            <a:r>
              <a:rPr lang="en-US" sz="1350" kern="1200" dirty="0">
                <a:ea typeface="+mn-ea"/>
                <a:cs typeface="+mn-cs"/>
              </a:rPr>
              <a:t>Query</a:t>
            </a:r>
          </a:p>
        </p:txBody>
      </p:sp>
      <p:sp>
        <p:nvSpPr>
          <p:cNvPr id="3" name="TextBox 2"/>
          <p:cNvSpPr txBox="1"/>
          <p:nvPr/>
        </p:nvSpPr>
        <p:spPr>
          <a:xfrm>
            <a:off x="3904802" y="2063041"/>
            <a:ext cx="280846" cy="300082"/>
          </a:xfrm>
          <a:prstGeom prst="rect">
            <a:avLst/>
          </a:prstGeom>
          <a:noFill/>
        </p:spPr>
        <p:txBody>
          <a:bodyPr wrap="none" rtlCol="0">
            <a:spAutoFit/>
          </a:bodyPr>
          <a:lstStyle/>
          <a:p>
            <a:pPr defTabSz="685800">
              <a:buClrTx/>
              <a:defRPr/>
            </a:pPr>
            <a:r>
              <a:rPr lang="en-US" sz="1350" b="1" kern="1200" dirty="0">
                <a:solidFill>
                  <a:srgbClr val="00B050"/>
                </a:solidFill>
                <a:ea typeface="+mn-ea"/>
                <a:cs typeface="+mn-cs"/>
              </a:rPr>
              <a:t>1</a:t>
            </a:r>
          </a:p>
        </p:txBody>
      </p:sp>
      <p:sp>
        <p:nvSpPr>
          <p:cNvPr id="169" name="TextBox 168"/>
          <p:cNvSpPr txBox="1"/>
          <p:nvPr/>
        </p:nvSpPr>
        <p:spPr>
          <a:xfrm>
            <a:off x="4814230" y="2133013"/>
            <a:ext cx="280846" cy="300082"/>
          </a:xfrm>
          <a:prstGeom prst="rect">
            <a:avLst/>
          </a:prstGeom>
          <a:noFill/>
        </p:spPr>
        <p:txBody>
          <a:bodyPr wrap="none" rtlCol="0">
            <a:spAutoFit/>
          </a:bodyPr>
          <a:lstStyle/>
          <a:p>
            <a:pPr defTabSz="685800">
              <a:buClrTx/>
              <a:defRPr/>
            </a:pPr>
            <a:r>
              <a:rPr lang="en-US" sz="1350" b="1" kern="1200" dirty="0">
                <a:solidFill>
                  <a:srgbClr val="00B050"/>
                </a:solidFill>
                <a:ea typeface="+mn-ea"/>
                <a:cs typeface="+mn-cs"/>
              </a:rPr>
              <a:t>2</a:t>
            </a:r>
          </a:p>
        </p:txBody>
      </p:sp>
      <p:sp>
        <p:nvSpPr>
          <p:cNvPr id="172" name="TextBox 171"/>
          <p:cNvSpPr txBox="1"/>
          <p:nvPr/>
        </p:nvSpPr>
        <p:spPr>
          <a:xfrm>
            <a:off x="4421461" y="3222248"/>
            <a:ext cx="280846" cy="300082"/>
          </a:xfrm>
          <a:prstGeom prst="rect">
            <a:avLst/>
          </a:prstGeom>
          <a:noFill/>
        </p:spPr>
        <p:txBody>
          <a:bodyPr wrap="none" rtlCol="0">
            <a:spAutoFit/>
          </a:bodyPr>
          <a:lstStyle/>
          <a:p>
            <a:pPr defTabSz="685800">
              <a:buClrTx/>
              <a:defRPr/>
            </a:pPr>
            <a:r>
              <a:rPr lang="en-US" sz="1350" b="1" kern="1200" dirty="0">
                <a:solidFill>
                  <a:srgbClr val="00B050"/>
                </a:solidFill>
                <a:ea typeface="+mn-ea"/>
                <a:cs typeface="+mn-cs"/>
              </a:rPr>
              <a:t>3</a:t>
            </a:r>
          </a:p>
        </p:txBody>
      </p:sp>
      <p:sp>
        <p:nvSpPr>
          <p:cNvPr id="174" name="TextBox 67"/>
          <p:cNvSpPr txBox="1">
            <a:spLocks noChangeArrowheads="1"/>
          </p:cNvSpPr>
          <p:nvPr/>
        </p:nvSpPr>
        <p:spPr bwMode="auto">
          <a:xfrm>
            <a:off x="5395189" y="3463288"/>
            <a:ext cx="3272151" cy="107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3831" indent="-173831" defTabSz="685800" eaLnBrk="0" fontAlgn="base" hangingPunct="0">
              <a:spcBef>
                <a:spcPct val="0"/>
              </a:spcBef>
              <a:spcAft>
                <a:spcPts val="450"/>
              </a:spcAft>
              <a:buClrTx/>
              <a:buFont typeface="Arial" pitchFamily="34" charset="0"/>
              <a:buChar char="•"/>
              <a:defRPr/>
            </a:pPr>
            <a:r>
              <a:rPr lang="en-US" sz="1500" i="1" kern="1200" dirty="0">
                <a:solidFill>
                  <a:srgbClr val="00B050"/>
                </a:solidFill>
                <a:latin typeface="Arial"/>
                <a:ea typeface="+mn-ea"/>
                <a:cs typeface="+mn-cs"/>
              </a:rPr>
              <a:t>To compare features</a:t>
            </a:r>
            <a:r>
              <a:rPr lang="en-US" sz="1500" i="1" kern="1200" dirty="0">
                <a:solidFill>
                  <a:srgbClr val="000000"/>
                </a:solidFill>
                <a:latin typeface="Arial"/>
                <a:ea typeface="+mn-ea"/>
                <a:cs typeface="+mn-cs"/>
              </a:rPr>
              <a:t>: </a:t>
            </a:r>
            <a:r>
              <a:rPr lang="en-US" sz="1500" kern="1200" dirty="0">
                <a:solidFill>
                  <a:srgbClr val="000000"/>
                </a:solidFill>
                <a:latin typeface="Arial"/>
                <a:ea typeface="+mn-ea"/>
                <a:cs typeface="+mn-cs"/>
              </a:rPr>
              <a:t>Only </a:t>
            </a:r>
            <a:r>
              <a:rPr lang="en-US" sz="1500" kern="1200" dirty="0">
                <a:solidFill>
                  <a:schemeClr val="bg2"/>
                </a:solidFill>
                <a:latin typeface="Arial"/>
                <a:ea typeface="+mn-ea"/>
                <a:cs typeface="+mn-cs"/>
              </a:rPr>
              <a:t>compare query to others in same </a:t>
            </a:r>
            <a:r>
              <a:rPr lang="en-US" sz="1500" kern="1200" dirty="0" err="1">
                <a:solidFill>
                  <a:schemeClr val="bg2"/>
                </a:solidFill>
                <a:latin typeface="Arial"/>
                <a:ea typeface="+mn-ea"/>
                <a:cs typeface="+mn-cs"/>
              </a:rPr>
              <a:t>cluste</a:t>
            </a:r>
            <a:r>
              <a:rPr lang="en-US" sz="1500" dirty="0">
                <a:solidFill>
                  <a:schemeClr val="bg2"/>
                </a:solidFill>
                <a:latin typeface="Arial"/>
              </a:rPr>
              <a:t>r</a:t>
            </a:r>
            <a:r>
              <a:rPr lang="en-US" sz="1500" dirty="0">
                <a:solidFill>
                  <a:srgbClr val="000000"/>
                </a:solidFill>
                <a:latin typeface="Arial"/>
              </a:rPr>
              <a:t>, or just compare word IDs</a:t>
            </a:r>
            <a:endParaRPr lang="en-US" sz="1500" kern="1200" dirty="0">
              <a:solidFill>
                <a:srgbClr val="000000"/>
              </a:solidFill>
              <a:latin typeface="Arial"/>
              <a:ea typeface="+mn-ea"/>
              <a:cs typeface="+mn-cs"/>
            </a:endParaRPr>
          </a:p>
          <a:p>
            <a:pPr marL="173831" indent="-173831" defTabSz="685800" eaLnBrk="0" fontAlgn="base" hangingPunct="0">
              <a:spcBef>
                <a:spcPct val="0"/>
              </a:spcBef>
              <a:spcAft>
                <a:spcPts val="450"/>
              </a:spcAft>
              <a:buClrTx/>
              <a:buFont typeface="Arial" pitchFamily="34" charset="0"/>
              <a:buChar char="•"/>
              <a:defRPr/>
            </a:pPr>
            <a:endParaRPr lang="en-US" sz="1500" kern="1200" dirty="0">
              <a:solidFill>
                <a:srgbClr val="000000"/>
              </a:solidFill>
              <a:latin typeface="Arial"/>
              <a:ea typeface="+mn-ea"/>
              <a:cs typeface="+mn-cs"/>
            </a:endParaRPr>
          </a:p>
        </p:txBody>
      </p:sp>
      <p:sp>
        <p:nvSpPr>
          <p:cNvPr id="177" name="TextBox 67"/>
          <p:cNvSpPr txBox="1">
            <a:spLocks noChangeArrowheads="1"/>
          </p:cNvSpPr>
          <p:nvPr/>
        </p:nvSpPr>
        <p:spPr bwMode="auto">
          <a:xfrm>
            <a:off x="5400160" y="4501929"/>
            <a:ext cx="315028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3831" indent="-173831" defTabSz="685800" eaLnBrk="0" fontAlgn="base" hangingPunct="0">
              <a:spcBef>
                <a:spcPct val="0"/>
              </a:spcBef>
              <a:spcAft>
                <a:spcPts val="450"/>
              </a:spcAft>
              <a:buClrTx/>
              <a:buFont typeface="Arial" pitchFamily="34" charset="0"/>
              <a:buChar char="•"/>
              <a:defRPr/>
            </a:pPr>
            <a:r>
              <a:rPr lang="en-US" sz="1500" i="1" kern="1200" dirty="0">
                <a:solidFill>
                  <a:srgbClr val="00B050"/>
                </a:solidFill>
                <a:latin typeface="Arial"/>
                <a:ea typeface="+mn-ea"/>
                <a:cs typeface="+mn-cs"/>
              </a:rPr>
              <a:t>To compare images</a:t>
            </a:r>
            <a:r>
              <a:rPr lang="en-US" sz="1500" i="1" kern="1200" dirty="0">
                <a:solidFill>
                  <a:srgbClr val="000000"/>
                </a:solidFill>
                <a:latin typeface="Arial"/>
                <a:ea typeface="+mn-ea"/>
                <a:cs typeface="+mn-cs"/>
              </a:rPr>
              <a:t>:</a:t>
            </a:r>
            <a:r>
              <a:rPr lang="en-US" sz="1500" kern="1200" dirty="0">
                <a:solidFill>
                  <a:srgbClr val="000000"/>
                </a:solidFill>
                <a:latin typeface="Arial"/>
                <a:ea typeface="+mn-ea"/>
                <a:cs typeface="+mn-cs"/>
              </a:rPr>
              <a:t>   see next few slides</a:t>
            </a:r>
          </a:p>
        </p:txBody>
      </p:sp>
      <p:sp>
        <p:nvSpPr>
          <p:cNvPr id="6" name="Title 5">
            <a:extLst>
              <a:ext uri="{FF2B5EF4-FFF2-40B4-BE49-F238E27FC236}">
                <a16:creationId xmlns:a16="http://schemas.microsoft.com/office/drawing/2014/main" id="{895E2DCB-661D-B9F9-B1B8-6A10FCCC11F8}"/>
              </a:ext>
            </a:extLst>
          </p:cNvPr>
          <p:cNvSpPr>
            <a:spLocks noGrp="1"/>
          </p:cNvSpPr>
          <p:nvPr>
            <p:ph type="title"/>
          </p:nvPr>
        </p:nvSpPr>
        <p:spPr/>
        <p:txBody>
          <a:bodyPr/>
          <a:lstStyle/>
          <a:p>
            <a:r>
              <a:rPr lang="en-US" dirty="0"/>
              <a:t>Visual Words for Indexing</a:t>
            </a:r>
          </a:p>
        </p:txBody>
      </p:sp>
      <p:sp>
        <p:nvSpPr>
          <p:cNvPr id="24" name="Slide Number Placeholder 5">
            <a:extLst>
              <a:ext uri="{FF2B5EF4-FFF2-40B4-BE49-F238E27FC236}">
                <a16:creationId xmlns:a16="http://schemas.microsoft.com/office/drawing/2014/main" id="{33B9AC76-FF02-5176-D860-FBD0BC074BB5}"/>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93</a:t>
            </a:fld>
            <a:endParaRPr lang="en-US" dirty="0"/>
          </a:p>
        </p:txBody>
      </p:sp>
    </p:spTree>
    <p:extLst>
      <p:ext uri="{BB962C8B-B14F-4D97-AF65-F5344CB8AC3E}">
        <p14:creationId xmlns:p14="http://schemas.microsoft.com/office/powerpoint/2010/main" val="17416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P spid="2" grpId="0"/>
      <p:bldP spid="174" grpId="0"/>
      <p:bldP spid="17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1419" t="21136" r="10449" b="10669"/>
          <a:stretch>
            <a:fillRect/>
          </a:stretch>
        </p:blipFill>
        <p:spPr bwMode="auto">
          <a:xfrm>
            <a:off x="1970485" y="1023114"/>
            <a:ext cx="4983956"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Content Placeholder 4"/>
          <p:cNvSpPr>
            <a:spLocks noGrp="1"/>
          </p:cNvSpPr>
          <p:nvPr>
            <p:ph idx="1"/>
          </p:nvPr>
        </p:nvSpPr>
        <p:spPr>
          <a:xfrm>
            <a:off x="1348740" y="4701508"/>
            <a:ext cx="6853748" cy="640949"/>
          </a:xfrm>
        </p:spPr>
        <p:txBody>
          <a:bodyPr/>
          <a:lstStyle/>
          <a:p>
            <a:r>
              <a:rPr lang="en-US" sz="1500" dirty="0"/>
              <a:t>Index database images: map each word to image IDs that contain it</a:t>
            </a:r>
          </a:p>
        </p:txBody>
      </p:sp>
      <p:sp>
        <p:nvSpPr>
          <p:cNvPr id="6" name="Text Box 90"/>
          <p:cNvSpPr txBox="1">
            <a:spLocks noChangeArrowheads="1"/>
          </p:cNvSpPr>
          <p:nvPr/>
        </p:nvSpPr>
        <p:spPr bwMode="auto">
          <a:xfrm>
            <a:off x="1147253" y="4957448"/>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2" name="Rectangle 1"/>
          <p:cNvSpPr/>
          <p:nvPr/>
        </p:nvSpPr>
        <p:spPr bwMode="auto">
          <a:xfrm>
            <a:off x="5600701" y="2479076"/>
            <a:ext cx="337457" cy="179615"/>
          </a:xfrm>
          <a:prstGeom prst="rect">
            <a:avLst/>
          </a:prstGeom>
          <a:solidFill>
            <a:srgbClr val="D0D8E8"/>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7" name="Rectangle 6"/>
          <p:cNvSpPr/>
          <p:nvPr/>
        </p:nvSpPr>
        <p:spPr bwMode="auto">
          <a:xfrm>
            <a:off x="5600701" y="2885091"/>
            <a:ext cx="337457" cy="179615"/>
          </a:xfrm>
          <a:prstGeom prst="rect">
            <a:avLst/>
          </a:prstGeom>
          <a:solidFill>
            <a:srgbClr val="E9EDF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8" name="Rectangle 7"/>
          <p:cNvSpPr/>
          <p:nvPr/>
        </p:nvSpPr>
        <p:spPr bwMode="auto">
          <a:xfrm>
            <a:off x="5600700" y="4057819"/>
            <a:ext cx="337457" cy="179615"/>
          </a:xfrm>
          <a:prstGeom prst="rect">
            <a:avLst/>
          </a:prstGeom>
          <a:solidFill>
            <a:srgbClr val="D0D8E8"/>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sp>
        <p:nvSpPr>
          <p:cNvPr id="5" name="Title 4">
            <a:extLst>
              <a:ext uri="{FF2B5EF4-FFF2-40B4-BE49-F238E27FC236}">
                <a16:creationId xmlns:a16="http://schemas.microsoft.com/office/drawing/2014/main" id="{A21B60A4-50FE-6EB2-230C-D744022C44DA}"/>
              </a:ext>
            </a:extLst>
          </p:cNvPr>
          <p:cNvSpPr>
            <a:spLocks noGrp="1"/>
          </p:cNvSpPr>
          <p:nvPr>
            <p:ph type="title"/>
          </p:nvPr>
        </p:nvSpPr>
        <p:spPr/>
        <p:txBody>
          <a:bodyPr/>
          <a:lstStyle/>
          <a:p>
            <a:r>
              <a:rPr lang="en-US" dirty="0"/>
              <a:t>Inverted File Index</a:t>
            </a:r>
          </a:p>
        </p:txBody>
      </p:sp>
      <p:sp>
        <p:nvSpPr>
          <p:cNvPr id="9" name="Slide Number Placeholder 5">
            <a:extLst>
              <a:ext uri="{FF2B5EF4-FFF2-40B4-BE49-F238E27FC236}">
                <a16:creationId xmlns:a16="http://schemas.microsoft.com/office/drawing/2014/main" id="{61C7C877-8523-9462-2297-C67902C086A9}"/>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94</a:t>
            </a:fld>
            <a:endParaRPr lang="en-US" dirty="0"/>
          </a:p>
        </p:txBody>
      </p:sp>
    </p:spTree>
    <p:extLst>
      <p:ext uri="{BB962C8B-B14F-4D97-AF65-F5344CB8AC3E}">
        <p14:creationId xmlns:p14="http://schemas.microsoft.com/office/powerpoint/2010/main" val="324269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70" t="21136" r="22427" b="16811"/>
          <a:stretch/>
        </p:blipFill>
        <p:spPr bwMode="auto">
          <a:xfrm>
            <a:off x="2572941" y="874602"/>
            <a:ext cx="4162425" cy="328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457200" y="4445401"/>
            <a:ext cx="8229600" cy="892628"/>
          </a:xfrm>
          <a:prstGeom prst="rect">
            <a:avLst/>
          </a:prstGeom>
          <a:noFill/>
          <a:ln w="9525">
            <a:noFill/>
            <a:miter lim="800000"/>
            <a:headEnd/>
            <a:tailEnd/>
          </a:ln>
        </p:spPr>
        <p:txBody>
          <a:bodyPr/>
          <a:lstStyle/>
          <a:p>
            <a:pPr marL="257175" indent="-257175" defTabSz="685800" eaLnBrk="0" fontAlgn="base" hangingPunct="0">
              <a:spcBef>
                <a:spcPct val="20000"/>
              </a:spcBef>
              <a:spcAft>
                <a:spcPct val="0"/>
              </a:spcAft>
              <a:buClrTx/>
              <a:buFontTx/>
              <a:buChar char="•"/>
              <a:defRPr/>
            </a:pPr>
            <a:r>
              <a:rPr lang="en-US" sz="1500" dirty="0">
                <a:ea typeface="+mn-ea"/>
                <a:cs typeface="+mn-cs"/>
              </a:rPr>
              <a:t>For a new query image, find which database images share a word with it, and retrieve those images as matches (or inspect only those further)</a:t>
            </a:r>
          </a:p>
        </p:txBody>
      </p:sp>
      <p:sp>
        <p:nvSpPr>
          <p:cNvPr id="10" name="TextBox 9"/>
          <p:cNvSpPr txBox="1">
            <a:spLocks noChangeArrowheads="1"/>
          </p:cNvSpPr>
          <p:nvPr/>
        </p:nvSpPr>
        <p:spPr bwMode="auto">
          <a:xfrm>
            <a:off x="457200" y="1053194"/>
            <a:ext cx="4447155" cy="646331"/>
          </a:xfrm>
          <a:prstGeom prst="rect">
            <a:avLst/>
          </a:prstGeom>
          <a:noFill/>
          <a:ln w="9525">
            <a:noFill/>
            <a:miter lim="800000"/>
            <a:headEnd/>
            <a:tailEnd/>
          </a:ln>
        </p:spPr>
        <p:txBody>
          <a:bodyPr wrap="square">
            <a:spAutoFit/>
          </a:bodyPr>
          <a:lstStyle/>
          <a:p>
            <a:pPr defTabSz="685800">
              <a:buClrTx/>
              <a:defRPr/>
            </a:pPr>
            <a:r>
              <a:rPr lang="en-US" sz="1800" i="1" dirty="0">
                <a:ea typeface="+mn-ea"/>
                <a:cs typeface="+mn-cs"/>
              </a:rPr>
              <a:t>When will this indexing process give us a gain in efficiency? </a:t>
            </a:r>
          </a:p>
        </p:txBody>
      </p:sp>
      <p:sp>
        <p:nvSpPr>
          <p:cNvPr id="9" name="Text Box 90"/>
          <p:cNvSpPr txBox="1">
            <a:spLocks noChangeArrowheads="1"/>
          </p:cNvSpPr>
          <p:nvPr/>
        </p:nvSpPr>
        <p:spPr bwMode="auto">
          <a:xfrm>
            <a:off x="1147253" y="4957448"/>
            <a:ext cx="164493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grpSp>
        <p:nvGrpSpPr>
          <p:cNvPr id="8" name="Group 8"/>
          <p:cNvGrpSpPr/>
          <p:nvPr/>
        </p:nvGrpSpPr>
        <p:grpSpPr>
          <a:xfrm>
            <a:off x="6515101" y="1901491"/>
            <a:ext cx="2117432" cy="1624892"/>
            <a:chOff x="7162800" y="2564817"/>
            <a:chExt cx="2823243" cy="2166523"/>
          </a:xfrm>
        </p:grpSpPr>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39" t="21136" r="38196" b="33899"/>
            <a:stretch/>
          </p:blipFill>
          <p:spPr bwMode="auto">
            <a:xfrm>
              <a:off x="7680960" y="2564817"/>
              <a:ext cx="2305083" cy="216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bwMode="auto">
            <a:xfrm>
              <a:off x="7162800" y="3048000"/>
              <a:ext cx="457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13" name="Group 4"/>
          <p:cNvGrpSpPr/>
          <p:nvPr/>
        </p:nvGrpSpPr>
        <p:grpSpPr>
          <a:xfrm>
            <a:off x="3486150" y="2076041"/>
            <a:ext cx="1143000" cy="678659"/>
            <a:chOff x="3124200" y="2797551"/>
            <a:chExt cx="1524000" cy="904879"/>
          </a:xfrm>
        </p:grpSpPr>
        <p:sp>
          <p:nvSpPr>
            <p:cNvPr id="14" name="Oval 13"/>
            <p:cNvSpPr/>
            <p:nvPr/>
          </p:nvSpPr>
          <p:spPr bwMode="auto">
            <a:xfrm>
              <a:off x="3124200" y="2797551"/>
              <a:ext cx="308113" cy="904879"/>
            </a:xfrm>
            <a:prstGeom prst="ellipse">
              <a:avLst/>
            </a:prstGeom>
            <a:noFill/>
            <a:ln w="38100" cap="flat" cmpd="sng" algn="ctr">
              <a:solidFill>
                <a:schemeClr val="accent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sp>
          <p:nvSpPr>
            <p:cNvPr id="15" name="TextBox 14"/>
            <p:cNvSpPr txBox="1"/>
            <p:nvPr/>
          </p:nvSpPr>
          <p:spPr>
            <a:xfrm>
              <a:off x="3519623" y="3059668"/>
              <a:ext cx="1128577" cy="400109"/>
            </a:xfrm>
            <a:prstGeom prst="rect">
              <a:avLst/>
            </a:prstGeom>
            <a:noFill/>
          </p:spPr>
          <p:txBody>
            <a:bodyPr wrap="square" rtlCol="0">
              <a:spAutoFit/>
            </a:bodyPr>
            <a:lstStyle/>
            <a:p>
              <a:pPr defTabSz="685374">
                <a:buClrTx/>
                <a:defRPr/>
              </a:pPr>
              <a:r>
                <a:rPr lang="en-US" sz="1350" b="1" kern="1200" dirty="0">
                  <a:solidFill>
                    <a:srgbClr val="FFFFFF"/>
                  </a:solidFill>
                  <a:ea typeface="+mn-ea"/>
                  <a:cs typeface="+mn-cs"/>
                </a:rPr>
                <a:t>w</a:t>
              </a:r>
              <a:r>
                <a:rPr lang="en-US" sz="1350" b="1" kern="1200" baseline="-25000" dirty="0">
                  <a:solidFill>
                    <a:srgbClr val="FFFFFF"/>
                  </a:solidFill>
                  <a:ea typeface="+mn-ea"/>
                  <a:cs typeface="+mn-cs"/>
                </a:rPr>
                <a:t>91</a:t>
              </a:r>
            </a:p>
          </p:txBody>
        </p:sp>
      </p:grpSp>
      <p:sp>
        <p:nvSpPr>
          <p:cNvPr id="16" name="Rectangle 15"/>
          <p:cNvSpPr/>
          <p:nvPr/>
        </p:nvSpPr>
        <p:spPr bwMode="auto">
          <a:xfrm>
            <a:off x="4914900" y="3683411"/>
            <a:ext cx="1600200" cy="473234"/>
          </a:xfrm>
          <a:prstGeom prst="rect">
            <a:avLst/>
          </a:prstGeom>
          <a:noFill/>
          <a:ln w="38100" cap="flat" cmpd="sng" algn="ctr">
            <a:solidFill>
              <a:srgbClr val="FF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ea typeface="+mn-ea"/>
              <a:cs typeface="+mn-cs"/>
            </a:endParaRPr>
          </a:p>
        </p:txBody>
      </p:sp>
      <p:cxnSp>
        <p:nvCxnSpPr>
          <p:cNvPr id="17" name="Straight Arrow Connector 16"/>
          <p:cNvCxnSpPr/>
          <p:nvPr/>
        </p:nvCxnSpPr>
        <p:spPr bwMode="auto">
          <a:xfrm flipV="1">
            <a:off x="6540039" y="3390675"/>
            <a:ext cx="317962" cy="5985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a:cxnSpLocks/>
          </p:cNvCxnSpPr>
          <p:nvPr/>
        </p:nvCxnSpPr>
        <p:spPr bwMode="auto">
          <a:xfrm>
            <a:off x="3974691" y="2549628"/>
            <a:ext cx="940210" cy="139372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3" name="Title 4">
            <a:extLst>
              <a:ext uri="{FF2B5EF4-FFF2-40B4-BE49-F238E27FC236}">
                <a16:creationId xmlns:a16="http://schemas.microsoft.com/office/drawing/2014/main" id="{9E816A9B-E453-70E0-70FD-EA0FC1E02021}"/>
              </a:ext>
            </a:extLst>
          </p:cNvPr>
          <p:cNvSpPr>
            <a:spLocks noGrp="1"/>
          </p:cNvSpPr>
          <p:nvPr>
            <p:ph type="title"/>
          </p:nvPr>
        </p:nvSpPr>
        <p:spPr>
          <a:xfrm>
            <a:off x="457200" y="400050"/>
            <a:ext cx="8229600" cy="742950"/>
          </a:xfrm>
        </p:spPr>
        <p:txBody>
          <a:bodyPr/>
          <a:lstStyle/>
          <a:p>
            <a:r>
              <a:rPr lang="en-US" dirty="0"/>
              <a:t>Inverted File Index</a:t>
            </a:r>
          </a:p>
        </p:txBody>
      </p:sp>
      <p:sp>
        <p:nvSpPr>
          <p:cNvPr id="4" name="Slide Number Placeholder 5">
            <a:extLst>
              <a:ext uri="{FF2B5EF4-FFF2-40B4-BE49-F238E27FC236}">
                <a16:creationId xmlns:a16="http://schemas.microsoft.com/office/drawing/2014/main" id="{45559736-267B-71DC-C224-A9173FBFEBCE}"/>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95</a:t>
            </a:fld>
            <a:endParaRPr lang="en-US" dirty="0"/>
          </a:p>
        </p:txBody>
      </p:sp>
    </p:spTree>
    <p:extLst>
      <p:ext uri="{BB962C8B-B14F-4D97-AF65-F5344CB8AC3E}">
        <p14:creationId xmlns:p14="http://schemas.microsoft.com/office/powerpoint/2010/main" val="30638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AutoShape 3"/>
          <p:cNvSpPr>
            <a:spLocks noChangeArrowheads="1"/>
          </p:cNvSpPr>
          <p:nvPr/>
        </p:nvSpPr>
        <p:spPr bwMode="auto">
          <a:xfrm>
            <a:off x="1371600" y="927058"/>
            <a:ext cx="3028950" cy="3945731"/>
          </a:xfrm>
          <a:prstGeom prst="foldedCorner">
            <a:avLst>
              <a:gd name="adj" fmla="val 12500"/>
            </a:avLst>
          </a:prstGeom>
          <a:solidFill>
            <a:schemeClr val="accent1"/>
          </a:solidFill>
          <a:ln w="9525">
            <a:solidFill>
              <a:schemeClr val="tx1"/>
            </a:solidFill>
            <a:round/>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80900" name="Rectangle 4"/>
          <p:cNvSpPr>
            <a:spLocks noChangeArrowheads="1"/>
          </p:cNvSpPr>
          <p:nvPr/>
        </p:nvSpPr>
        <p:spPr bwMode="auto">
          <a:xfrm>
            <a:off x="1371600" y="893334"/>
            <a:ext cx="284440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685800" eaLnBrk="0" fontAlgn="base" hangingPunct="0">
              <a:spcBef>
                <a:spcPct val="0"/>
              </a:spcBef>
              <a:spcAft>
                <a:spcPct val="0"/>
              </a:spcAft>
              <a:buClrTx/>
              <a:defRPr/>
            </a:pPr>
            <a:r>
              <a:rPr lang="en-US" sz="1050" kern="1200">
                <a:ea typeface="+mn-ea"/>
                <a:cs typeface="+mn-cs"/>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050" i="1" kern="1200">
                <a:ea typeface="+mn-ea"/>
                <a:cs typeface="+mn-cs"/>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050" kern="1200">
              <a:ea typeface="+mn-ea"/>
              <a:cs typeface="+mn-cs"/>
            </a:endParaRPr>
          </a:p>
        </p:txBody>
      </p:sp>
      <p:grpSp>
        <p:nvGrpSpPr>
          <p:cNvPr id="2" name="Group 5"/>
          <p:cNvGrpSpPr>
            <a:grpSpLocks/>
          </p:cNvGrpSpPr>
          <p:nvPr/>
        </p:nvGrpSpPr>
        <p:grpSpPr bwMode="auto">
          <a:xfrm>
            <a:off x="1828800" y="1558089"/>
            <a:ext cx="2694385" cy="3429000"/>
            <a:chOff x="768" y="1824"/>
            <a:chExt cx="918" cy="1248"/>
          </a:xfrm>
        </p:grpSpPr>
        <p:pic>
          <p:nvPicPr>
            <p:cNvPr id="80909" name="Picture 6"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fontAlgn="base" hangingPunct="0">
                <a:spcBef>
                  <a:spcPct val="0"/>
                </a:spcBef>
                <a:spcAft>
                  <a:spcPct val="0"/>
                </a:spcAft>
                <a:buClrTx/>
                <a:defRPr/>
              </a:pPr>
              <a:r>
                <a:rPr lang="en-US" sz="1500" b="1" kern="1200">
                  <a:solidFill>
                    <a:srgbClr val="000099"/>
                  </a:solidFill>
                  <a:ea typeface="+mn-ea"/>
                  <a:cs typeface="+mn-cs"/>
                </a:rPr>
                <a:t>sensory, brain, </a:t>
              </a:r>
            </a:p>
            <a:p>
              <a:pPr algn="ctr" defTabSz="685800" eaLnBrk="0" fontAlgn="base" hangingPunct="0">
                <a:spcBef>
                  <a:spcPct val="0"/>
                </a:spcBef>
                <a:spcAft>
                  <a:spcPct val="0"/>
                </a:spcAft>
                <a:buClrTx/>
                <a:defRPr/>
              </a:pPr>
              <a:r>
                <a:rPr lang="en-US" sz="1500" b="1" kern="1200">
                  <a:solidFill>
                    <a:srgbClr val="000099"/>
                  </a:solidFill>
                  <a:ea typeface="+mn-ea"/>
                  <a:cs typeface="+mn-cs"/>
                </a:rPr>
                <a:t>visual, perception, </a:t>
              </a:r>
            </a:p>
            <a:p>
              <a:pPr algn="ctr" defTabSz="685800" eaLnBrk="0" fontAlgn="base" hangingPunct="0">
                <a:spcBef>
                  <a:spcPct val="0"/>
                </a:spcBef>
                <a:spcAft>
                  <a:spcPct val="0"/>
                </a:spcAft>
                <a:buClrTx/>
                <a:defRPr/>
              </a:pPr>
              <a:r>
                <a:rPr lang="en-US" sz="1500" b="1" kern="1200">
                  <a:solidFill>
                    <a:srgbClr val="000099"/>
                  </a:solidFill>
                  <a:ea typeface="+mn-ea"/>
                  <a:cs typeface="+mn-cs"/>
                </a:rPr>
                <a:t>retinal, cerebral cortex,</a:t>
              </a:r>
            </a:p>
            <a:p>
              <a:pPr algn="ctr" defTabSz="685800" eaLnBrk="0" fontAlgn="base" hangingPunct="0">
                <a:spcBef>
                  <a:spcPct val="0"/>
                </a:spcBef>
                <a:spcAft>
                  <a:spcPct val="0"/>
                </a:spcAft>
                <a:buClrTx/>
                <a:defRPr/>
              </a:pPr>
              <a:r>
                <a:rPr lang="en-US" sz="1500" b="1" kern="1200">
                  <a:solidFill>
                    <a:srgbClr val="000099"/>
                  </a:solidFill>
                  <a:ea typeface="+mn-ea"/>
                  <a:cs typeface="+mn-cs"/>
                </a:rPr>
                <a:t>eye, cell, optical </a:t>
              </a:r>
            </a:p>
            <a:p>
              <a:pPr algn="ctr" defTabSz="685800" eaLnBrk="0" fontAlgn="base" hangingPunct="0">
                <a:spcBef>
                  <a:spcPct val="0"/>
                </a:spcBef>
                <a:spcAft>
                  <a:spcPct val="0"/>
                </a:spcAft>
                <a:buClrTx/>
                <a:defRPr/>
              </a:pPr>
              <a:r>
                <a:rPr lang="en-US" sz="1500" b="1" kern="1200">
                  <a:solidFill>
                    <a:srgbClr val="000099"/>
                  </a:solidFill>
                  <a:ea typeface="+mn-ea"/>
                  <a:cs typeface="+mn-cs"/>
                </a:rPr>
                <a:t>nerve, image</a:t>
              </a:r>
            </a:p>
            <a:p>
              <a:pPr algn="ctr" defTabSz="685800" eaLnBrk="0" fontAlgn="base" hangingPunct="0">
                <a:spcBef>
                  <a:spcPct val="0"/>
                </a:spcBef>
                <a:spcAft>
                  <a:spcPct val="0"/>
                </a:spcAft>
                <a:buClrTx/>
                <a:defRPr/>
              </a:pPr>
              <a:r>
                <a:rPr lang="en-US" sz="1500" b="1" kern="1200">
                  <a:solidFill>
                    <a:srgbClr val="000099"/>
                  </a:solidFill>
                  <a:ea typeface="+mn-ea"/>
                  <a:cs typeface="+mn-cs"/>
                </a:rPr>
                <a:t>Hubel, Wiesel</a:t>
              </a:r>
            </a:p>
          </p:txBody>
        </p:sp>
      </p:grpSp>
      <p:grpSp>
        <p:nvGrpSpPr>
          <p:cNvPr id="3" name="Group 8"/>
          <p:cNvGrpSpPr>
            <a:grpSpLocks/>
          </p:cNvGrpSpPr>
          <p:nvPr/>
        </p:nvGrpSpPr>
        <p:grpSpPr bwMode="auto">
          <a:xfrm>
            <a:off x="4686300" y="815139"/>
            <a:ext cx="3143250" cy="4171950"/>
            <a:chOff x="2976" y="624"/>
            <a:chExt cx="2640" cy="3504"/>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80905" name="Rectangle 10"/>
            <p:cNvSpPr>
              <a:spLocks noChangeArrowheads="1"/>
            </p:cNvSpPr>
            <p:nvPr/>
          </p:nvSpPr>
          <p:spPr bwMode="auto">
            <a:xfrm>
              <a:off x="2987" y="624"/>
              <a:ext cx="2389" cy="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685800" eaLnBrk="0" fontAlgn="base" hangingPunct="0">
                <a:spcBef>
                  <a:spcPct val="0"/>
                </a:spcBef>
                <a:spcAft>
                  <a:spcPct val="0"/>
                </a:spcAft>
                <a:buClrTx/>
                <a:defRPr/>
              </a:pPr>
              <a:r>
                <a:rPr lang="en-US" sz="1050" kern="1200">
                  <a:ea typeface="+mn-ea"/>
                  <a:cs typeface="+mn-cs"/>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80906"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685800" eaLnBrk="0" fontAlgn="base" hangingPunct="0">
                  <a:spcBef>
                    <a:spcPct val="0"/>
                  </a:spcBef>
                  <a:spcAft>
                    <a:spcPct val="0"/>
                  </a:spcAft>
                  <a:buClrTx/>
                  <a:defRPr/>
                </a:pPr>
                <a:r>
                  <a:rPr lang="en-US" sz="1500" b="1" kern="1200">
                    <a:solidFill>
                      <a:srgbClr val="FF0000"/>
                    </a:solidFill>
                    <a:ea typeface="+mn-ea"/>
                    <a:cs typeface="+mn-cs"/>
                  </a:rPr>
                  <a:t>China, trade, </a:t>
                </a:r>
              </a:p>
              <a:p>
                <a:pPr algn="ctr" defTabSz="685800" eaLnBrk="0" fontAlgn="base" hangingPunct="0">
                  <a:spcBef>
                    <a:spcPct val="0"/>
                  </a:spcBef>
                  <a:spcAft>
                    <a:spcPct val="0"/>
                  </a:spcAft>
                  <a:buClrTx/>
                  <a:defRPr/>
                </a:pPr>
                <a:r>
                  <a:rPr lang="en-US" sz="1500" b="1" kern="1200">
                    <a:solidFill>
                      <a:srgbClr val="FF0000"/>
                    </a:solidFill>
                    <a:ea typeface="+mn-ea"/>
                    <a:cs typeface="+mn-cs"/>
                  </a:rPr>
                  <a:t>surplus, commerce, </a:t>
                </a:r>
              </a:p>
              <a:p>
                <a:pPr algn="ctr" defTabSz="685800" eaLnBrk="0" fontAlgn="base" hangingPunct="0">
                  <a:spcBef>
                    <a:spcPct val="0"/>
                  </a:spcBef>
                  <a:spcAft>
                    <a:spcPct val="0"/>
                  </a:spcAft>
                  <a:buClrTx/>
                  <a:defRPr/>
                </a:pPr>
                <a:r>
                  <a:rPr lang="en-US" sz="1500" b="1" kern="1200">
                    <a:solidFill>
                      <a:srgbClr val="FF0000"/>
                    </a:solidFill>
                    <a:ea typeface="+mn-ea"/>
                    <a:cs typeface="+mn-cs"/>
                  </a:rPr>
                  <a:t>exports, imports, US, </a:t>
                </a:r>
              </a:p>
              <a:p>
                <a:pPr algn="ctr" defTabSz="685800" eaLnBrk="0" fontAlgn="base" hangingPunct="0">
                  <a:spcBef>
                    <a:spcPct val="0"/>
                  </a:spcBef>
                  <a:spcAft>
                    <a:spcPct val="0"/>
                  </a:spcAft>
                  <a:buClrTx/>
                  <a:defRPr/>
                </a:pPr>
                <a:r>
                  <a:rPr lang="en-US" sz="1500" b="1" kern="1200">
                    <a:solidFill>
                      <a:srgbClr val="FF0000"/>
                    </a:solidFill>
                    <a:ea typeface="+mn-ea"/>
                    <a:cs typeface="+mn-cs"/>
                  </a:rPr>
                  <a:t>yuan, bank, domestic, </a:t>
                </a:r>
              </a:p>
              <a:p>
                <a:pPr algn="ctr" defTabSz="685800" eaLnBrk="0" fontAlgn="base" hangingPunct="0">
                  <a:spcBef>
                    <a:spcPct val="0"/>
                  </a:spcBef>
                  <a:spcAft>
                    <a:spcPct val="0"/>
                  </a:spcAft>
                  <a:buClrTx/>
                  <a:defRPr/>
                </a:pPr>
                <a:r>
                  <a:rPr lang="en-US" sz="1500" b="1" kern="1200">
                    <a:solidFill>
                      <a:srgbClr val="FF0000"/>
                    </a:solidFill>
                    <a:ea typeface="+mn-ea"/>
                    <a:cs typeface="+mn-cs"/>
                  </a:rPr>
                  <a:t>foreign, increase, </a:t>
                </a:r>
              </a:p>
              <a:p>
                <a:pPr algn="ctr" defTabSz="685800" eaLnBrk="0" fontAlgn="base" hangingPunct="0">
                  <a:spcBef>
                    <a:spcPct val="0"/>
                  </a:spcBef>
                  <a:spcAft>
                    <a:spcPct val="0"/>
                  </a:spcAft>
                  <a:buClrTx/>
                  <a:defRPr/>
                </a:pPr>
                <a:r>
                  <a:rPr lang="en-US" sz="1500" b="1" kern="1200">
                    <a:solidFill>
                      <a:srgbClr val="FF0000"/>
                    </a:solidFill>
                    <a:ea typeface="+mn-ea"/>
                    <a:cs typeface="+mn-cs"/>
                  </a:rPr>
                  <a:t>trade, value</a:t>
                </a:r>
              </a:p>
            </p:txBody>
          </p:sp>
        </p:grpSp>
      </p:grpSp>
      <p:sp>
        <p:nvSpPr>
          <p:cNvPr id="80903" name="Text Box 14"/>
          <p:cNvSpPr txBox="1">
            <a:spLocks noChangeArrowheads="1"/>
          </p:cNvSpPr>
          <p:nvPr/>
        </p:nvSpPr>
        <p:spPr bwMode="auto">
          <a:xfrm>
            <a:off x="3371850" y="4955005"/>
            <a:ext cx="4629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685800" eaLnBrk="0" fontAlgn="base" hangingPunct="0">
              <a:spcBef>
                <a:spcPct val="50000"/>
              </a:spcBef>
              <a:spcAft>
                <a:spcPct val="0"/>
              </a:spcAft>
              <a:buClrTx/>
              <a:defRPr/>
            </a:pPr>
            <a:r>
              <a:rPr lang="en-US" sz="1050" kern="1200" dirty="0">
                <a:solidFill>
                  <a:srgbClr val="000000"/>
                </a:solidFill>
                <a:ea typeface="+mn-ea"/>
                <a:cs typeface="+mn-cs"/>
              </a:rPr>
              <a:t>ICCV 2005 short course, L. Fei-Fei</a:t>
            </a:r>
          </a:p>
        </p:txBody>
      </p:sp>
      <p:sp>
        <p:nvSpPr>
          <p:cNvPr id="4" name="Slide Number Placeholder 3">
            <a:extLst>
              <a:ext uri="{FF2B5EF4-FFF2-40B4-BE49-F238E27FC236}">
                <a16:creationId xmlns:a16="http://schemas.microsoft.com/office/drawing/2014/main" id="{8158FD17-8377-4A17-B675-281682347026}"/>
              </a:ext>
            </a:extLst>
          </p:cNvPr>
          <p:cNvSpPr>
            <a:spLocks noGrp="1"/>
          </p:cNvSpPr>
          <p:nvPr>
            <p:ph type="sldNum" sz="quarter" idx="12"/>
          </p:nvPr>
        </p:nvSpPr>
        <p:spPr/>
        <p:txBody>
          <a:bodyPr/>
          <a:lstStyle/>
          <a:p>
            <a:pPr>
              <a:defRPr/>
            </a:pPr>
            <a:fld id="{A664FDFC-37C2-4583-A665-1AFED6814B40}" type="slidenum">
              <a:rPr lang="en-US" smtClean="0"/>
              <a:pPr>
                <a:defRPr/>
              </a:pPr>
              <a:t>96</a:t>
            </a:fld>
            <a:endParaRPr lang="en-US"/>
          </a:p>
        </p:txBody>
      </p:sp>
      <p:sp>
        <p:nvSpPr>
          <p:cNvPr id="5" name="Title 4">
            <a:extLst>
              <a:ext uri="{FF2B5EF4-FFF2-40B4-BE49-F238E27FC236}">
                <a16:creationId xmlns:a16="http://schemas.microsoft.com/office/drawing/2014/main" id="{4C327C3C-E58D-525A-A7ED-6C39BC145729}"/>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How to describe documents with words</a:t>
            </a:r>
          </a:p>
        </p:txBody>
      </p:sp>
    </p:spTree>
    <p:extLst>
      <p:ext uri="{BB962C8B-B14F-4D97-AF65-F5344CB8AC3E}">
        <p14:creationId xmlns:p14="http://schemas.microsoft.com/office/powerpoint/2010/main" val="3773386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6"/>
          <p:cNvSpPr>
            <a:spLocks noGrp="1"/>
          </p:cNvSpPr>
          <p:nvPr>
            <p:ph idx="4294967295"/>
          </p:nvPr>
        </p:nvSpPr>
        <p:spPr>
          <a:xfrm>
            <a:off x="457200" y="1065610"/>
            <a:ext cx="4799410" cy="3371850"/>
          </a:xfrm>
        </p:spPr>
        <p:txBody>
          <a:bodyPr/>
          <a:lstStyle/>
          <a:p>
            <a:pPr>
              <a:spcAft>
                <a:spcPts val="900"/>
              </a:spcAft>
            </a:pPr>
            <a:r>
              <a:rPr lang="en-US" sz="2100" dirty="0"/>
              <a:t>Summarize entire image based on its distribution (histogram) of word occurrences</a:t>
            </a:r>
          </a:p>
          <a:p>
            <a:pPr>
              <a:spcAft>
                <a:spcPts val="900"/>
              </a:spcAft>
            </a:pPr>
            <a:r>
              <a:rPr lang="en-US" sz="2100" dirty="0"/>
              <a:t>Analogous to bag of words representation commonly used for documents</a:t>
            </a:r>
          </a:p>
        </p:txBody>
      </p:sp>
      <p:grpSp>
        <p:nvGrpSpPr>
          <p:cNvPr id="83972" name="Group 4"/>
          <p:cNvGrpSpPr>
            <a:grpSpLocks/>
          </p:cNvGrpSpPr>
          <p:nvPr/>
        </p:nvGrpSpPr>
        <p:grpSpPr bwMode="auto">
          <a:xfrm>
            <a:off x="1539861" y="4160044"/>
            <a:ext cx="3602450" cy="586052"/>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2598575" y="3811628"/>
            <a:ext cx="1531188" cy="300082"/>
          </a:xfrm>
          <a:prstGeom prst="rect">
            <a:avLst/>
          </a:prstGeom>
          <a:noFill/>
        </p:spPr>
        <p:txBody>
          <a:bodyPr wrap="none" rtlCol="0">
            <a:spAutoFit/>
          </a:bodyPr>
          <a:lstStyle/>
          <a:p>
            <a:pPr defTabSz="685800">
              <a:buClrTx/>
              <a:defRPr/>
            </a:pPr>
            <a:r>
              <a:rPr lang="en-US" sz="1350" kern="1200" dirty="0">
                <a:ea typeface="+mn-ea"/>
                <a:cs typeface="+mn-cs"/>
              </a:rPr>
              <a:t>Feature patches: </a:t>
            </a:r>
          </a:p>
        </p:txBody>
      </p:sp>
      <p:sp>
        <p:nvSpPr>
          <p:cNvPr id="67" name="Text Box 90"/>
          <p:cNvSpPr txBox="1">
            <a:spLocks noChangeArrowheads="1"/>
          </p:cNvSpPr>
          <p:nvPr/>
        </p:nvSpPr>
        <p:spPr bwMode="auto">
          <a:xfrm>
            <a:off x="1137643" y="4963179"/>
            <a:ext cx="146093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grpSp>
        <p:nvGrpSpPr>
          <p:cNvPr id="17" name="Group 16"/>
          <p:cNvGrpSpPr/>
          <p:nvPr/>
        </p:nvGrpSpPr>
        <p:grpSpPr>
          <a:xfrm>
            <a:off x="5496339" y="725482"/>
            <a:ext cx="2347584" cy="1451188"/>
            <a:chOff x="5804452" y="967309"/>
            <a:chExt cx="3130112" cy="1934917"/>
          </a:xfrm>
        </p:grpSpPr>
        <p:grpSp>
          <p:nvGrpSpPr>
            <p:cNvPr id="12" name="Group 11"/>
            <p:cNvGrpSpPr/>
            <p:nvPr/>
          </p:nvGrpSpPr>
          <p:grpSpPr>
            <a:xfrm>
              <a:off x="5804452" y="1143000"/>
              <a:ext cx="2710097" cy="1759226"/>
              <a:chOff x="5804452" y="1143000"/>
              <a:chExt cx="2710097" cy="1759226"/>
            </a:xfrm>
          </p:grpSpPr>
          <p:grpSp>
            <p:nvGrpSpPr>
              <p:cNvPr id="4" name="Group 3"/>
              <p:cNvGrpSpPr/>
              <p:nvPr/>
            </p:nvGrpSpPr>
            <p:grpSpPr>
              <a:xfrm>
                <a:off x="6419190" y="1386589"/>
                <a:ext cx="1480103" cy="1225644"/>
                <a:chOff x="6419190" y="1439597"/>
                <a:chExt cx="1480103" cy="1225644"/>
              </a:xfrm>
            </p:grpSpPr>
            <p:pic>
              <p:nvPicPr>
                <p:cNvPr id="68"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6419190" y="2342655"/>
                  <a:ext cx="369482" cy="16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7630734" y="2426193"/>
                  <a:ext cx="268559"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7032687" y="1897618"/>
                  <a:ext cx="483526" cy="5285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6434272" y="1618100"/>
                  <a:ext cx="328428" cy="32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7121236" y="1439597"/>
                  <a:ext cx="369482" cy="20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Oval 10"/>
              <p:cNvSpPr/>
              <p:nvPr/>
            </p:nvSpPr>
            <p:spPr bwMode="auto">
              <a:xfrm>
                <a:off x="5804452" y="1143000"/>
                <a:ext cx="2710097" cy="1759226"/>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grpSp>
        <p:sp>
          <p:nvSpPr>
            <p:cNvPr id="16" name="TextBox 15"/>
            <p:cNvSpPr txBox="1"/>
            <p:nvPr/>
          </p:nvSpPr>
          <p:spPr>
            <a:xfrm>
              <a:off x="7765013" y="967309"/>
              <a:ext cx="1169551" cy="400109"/>
            </a:xfrm>
            <a:prstGeom prst="rect">
              <a:avLst/>
            </a:prstGeom>
            <a:noFill/>
          </p:spPr>
          <p:txBody>
            <a:bodyPr wrap="none" rtlCol="0">
              <a:spAutoFit/>
            </a:bodyPr>
            <a:lstStyle/>
            <a:p>
              <a:pPr defTabSz="685800">
                <a:buClrTx/>
                <a:defRPr/>
              </a:pPr>
              <a:r>
                <a:rPr lang="en-US" sz="1350" kern="1200" dirty="0">
                  <a:ea typeface="+mn-ea"/>
                  <a:cs typeface="+mn-cs"/>
                </a:rPr>
                <a:t>Cluster 1</a:t>
              </a:r>
            </a:p>
          </p:txBody>
        </p:sp>
      </p:grpSp>
      <p:grpSp>
        <p:nvGrpSpPr>
          <p:cNvPr id="18" name="Group 17"/>
          <p:cNvGrpSpPr/>
          <p:nvPr/>
        </p:nvGrpSpPr>
        <p:grpSpPr>
          <a:xfrm>
            <a:off x="5179696" y="2111794"/>
            <a:ext cx="2537237" cy="925754"/>
            <a:chOff x="5382262" y="2815724"/>
            <a:chExt cx="3382982" cy="1234339"/>
          </a:xfrm>
        </p:grpSpPr>
        <p:grpSp>
          <p:nvGrpSpPr>
            <p:cNvPr id="13" name="Group 12"/>
            <p:cNvGrpSpPr/>
            <p:nvPr/>
          </p:nvGrpSpPr>
          <p:grpSpPr>
            <a:xfrm>
              <a:off x="6187756" y="2980967"/>
              <a:ext cx="2577488" cy="1069096"/>
              <a:chOff x="6187756" y="2980967"/>
              <a:chExt cx="2577488" cy="1069096"/>
            </a:xfrm>
          </p:grpSpPr>
          <p:grpSp>
            <p:nvGrpSpPr>
              <p:cNvPr id="5" name="Group 4"/>
              <p:cNvGrpSpPr/>
              <p:nvPr/>
            </p:nvGrpSpPr>
            <p:grpSpPr>
              <a:xfrm>
                <a:off x="6704502" y="3181726"/>
                <a:ext cx="1533794" cy="582019"/>
                <a:chOff x="6598486" y="3221482"/>
                <a:chExt cx="1533794" cy="582019"/>
              </a:xfrm>
            </p:grpSpPr>
            <p:pic>
              <p:nvPicPr>
                <p:cNvPr id="73"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7110235" y="3438232"/>
                  <a:ext cx="520499" cy="36526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6598486" y="3463056"/>
                  <a:ext cx="328428" cy="28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7803852" y="3221482"/>
                  <a:ext cx="328428" cy="24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Oval 85"/>
              <p:cNvSpPr/>
              <p:nvPr/>
            </p:nvSpPr>
            <p:spPr bwMode="auto">
              <a:xfrm>
                <a:off x="6187756" y="2980967"/>
                <a:ext cx="2577488" cy="1069096"/>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grpSp>
        <p:sp>
          <p:nvSpPr>
            <p:cNvPr id="94" name="TextBox 93"/>
            <p:cNvSpPr txBox="1"/>
            <p:nvPr/>
          </p:nvSpPr>
          <p:spPr>
            <a:xfrm>
              <a:off x="5382262" y="2815724"/>
              <a:ext cx="1169550" cy="400109"/>
            </a:xfrm>
            <a:prstGeom prst="rect">
              <a:avLst/>
            </a:prstGeom>
            <a:noFill/>
          </p:spPr>
          <p:txBody>
            <a:bodyPr wrap="none" rtlCol="0">
              <a:spAutoFit/>
            </a:bodyPr>
            <a:lstStyle/>
            <a:p>
              <a:pPr defTabSz="685800">
                <a:buClrTx/>
                <a:defRPr/>
              </a:pPr>
              <a:r>
                <a:rPr lang="en-US" sz="1350" kern="1200" dirty="0">
                  <a:ea typeface="+mn-ea"/>
                  <a:cs typeface="+mn-cs"/>
                </a:rPr>
                <a:t>Cluster 2</a:t>
              </a:r>
            </a:p>
          </p:txBody>
        </p:sp>
      </p:grpSp>
      <p:grpSp>
        <p:nvGrpSpPr>
          <p:cNvPr id="19" name="Group 18"/>
          <p:cNvGrpSpPr/>
          <p:nvPr/>
        </p:nvGrpSpPr>
        <p:grpSpPr>
          <a:xfrm>
            <a:off x="5645408" y="3172272"/>
            <a:ext cx="2152929" cy="667314"/>
            <a:chOff x="6003211" y="4229696"/>
            <a:chExt cx="2870572" cy="889752"/>
          </a:xfrm>
        </p:grpSpPr>
        <p:grpSp>
          <p:nvGrpSpPr>
            <p:cNvPr id="14" name="Group 13"/>
            <p:cNvGrpSpPr/>
            <p:nvPr/>
          </p:nvGrpSpPr>
          <p:grpSpPr>
            <a:xfrm>
              <a:off x="6003211" y="4229696"/>
              <a:ext cx="1781078" cy="889752"/>
              <a:chOff x="6003211" y="4229696"/>
              <a:chExt cx="1781078" cy="889752"/>
            </a:xfrm>
          </p:grpSpPr>
          <p:grpSp>
            <p:nvGrpSpPr>
              <p:cNvPr id="9" name="Group 8"/>
              <p:cNvGrpSpPr/>
              <p:nvPr/>
            </p:nvGrpSpPr>
            <p:grpSpPr>
              <a:xfrm>
                <a:off x="6379678" y="4449127"/>
                <a:ext cx="1165237" cy="386531"/>
                <a:chOff x="6763990" y="4502135"/>
                <a:chExt cx="1165237" cy="386531"/>
              </a:xfrm>
            </p:grpSpPr>
            <p:pic>
              <p:nvPicPr>
                <p:cNvPr id="76"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7600799" y="4624199"/>
                  <a:ext cx="328428" cy="23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6763990" y="4502135"/>
                  <a:ext cx="551209" cy="38653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
            <p:nvSpPr>
              <p:cNvPr id="87" name="Oval 86"/>
              <p:cNvSpPr/>
              <p:nvPr/>
            </p:nvSpPr>
            <p:spPr bwMode="auto">
              <a:xfrm>
                <a:off x="6003211" y="4229696"/>
                <a:ext cx="1781078" cy="889752"/>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grpSp>
        <p:sp>
          <p:nvSpPr>
            <p:cNvPr id="95" name="TextBox 94"/>
            <p:cNvSpPr txBox="1"/>
            <p:nvPr/>
          </p:nvSpPr>
          <p:spPr>
            <a:xfrm>
              <a:off x="7704232" y="4234131"/>
              <a:ext cx="1169551" cy="400109"/>
            </a:xfrm>
            <a:prstGeom prst="rect">
              <a:avLst/>
            </a:prstGeom>
            <a:noFill/>
          </p:spPr>
          <p:txBody>
            <a:bodyPr wrap="none" rtlCol="0">
              <a:spAutoFit/>
            </a:bodyPr>
            <a:lstStyle/>
            <a:p>
              <a:pPr defTabSz="685800">
                <a:buClrTx/>
                <a:defRPr/>
              </a:pPr>
              <a:r>
                <a:rPr lang="en-US" sz="1350" kern="1200" dirty="0">
                  <a:ea typeface="+mn-ea"/>
                  <a:cs typeface="+mn-cs"/>
                </a:rPr>
                <a:t>Cluster 3</a:t>
              </a:r>
            </a:p>
          </p:txBody>
        </p:sp>
      </p:grpSp>
      <p:grpSp>
        <p:nvGrpSpPr>
          <p:cNvPr id="20" name="Group 19"/>
          <p:cNvGrpSpPr/>
          <p:nvPr/>
        </p:nvGrpSpPr>
        <p:grpSpPr>
          <a:xfrm>
            <a:off x="5362073" y="3853048"/>
            <a:ext cx="2407832" cy="1260635"/>
            <a:chOff x="5625431" y="5137397"/>
            <a:chExt cx="3210442" cy="1680847"/>
          </a:xfrm>
        </p:grpSpPr>
        <p:grpSp>
          <p:nvGrpSpPr>
            <p:cNvPr id="15" name="Group 14"/>
            <p:cNvGrpSpPr/>
            <p:nvPr/>
          </p:nvGrpSpPr>
          <p:grpSpPr>
            <a:xfrm>
              <a:off x="6561455" y="5137397"/>
              <a:ext cx="2274418" cy="1680847"/>
              <a:chOff x="6561455" y="5137397"/>
              <a:chExt cx="2274418" cy="1680847"/>
            </a:xfrm>
          </p:grpSpPr>
          <p:grpSp>
            <p:nvGrpSpPr>
              <p:cNvPr id="10" name="Group 9"/>
              <p:cNvGrpSpPr/>
              <p:nvPr/>
            </p:nvGrpSpPr>
            <p:grpSpPr>
              <a:xfrm>
                <a:off x="7033685" y="5328410"/>
                <a:ext cx="1537079" cy="1254963"/>
                <a:chOff x="6387238" y="5514632"/>
                <a:chExt cx="1537079" cy="1254963"/>
              </a:xfrm>
            </p:grpSpPr>
            <p:pic>
              <p:nvPicPr>
                <p:cNvPr id="78"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7030979" y="5514632"/>
                  <a:ext cx="302770" cy="43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7472728" y="5551304"/>
                  <a:ext cx="451589" cy="41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6405958" y="5686768"/>
                  <a:ext cx="492643" cy="27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6676318" y="6138412"/>
                  <a:ext cx="657431" cy="2881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6387238" y="6335197"/>
                  <a:ext cx="253164" cy="43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7293352" y="6322048"/>
                  <a:ext cx="574750" cy="28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 name="Oval 87"/>
              <p:cNvSpPr/>
              <p:nvPr/>
            </p:nvSpPr>
            <p:spPr bwMode="auto">
              <a:xfrm>
                <a:off x="6561455" y="5137397"/>
                <a:ext cx="2274418" cy="1680847"/>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defRPr/>
                </a:pPr>
                <a:endParaRPr lang="en-US" sz="1350" kern="1200">
                  <a:latin typeface="Arial" pitchFamily="34" charset="0"/>
                  <a:ea typeface="+mn-ea"/>
                  <a:cs typeface="+mn-cs"/>
                </a:endParaRPr>
              </a:p>
            </p:txBody>
          </p:sp>
        </p:grpSp>
        <p:sp>
          <p:nvSpPr>
            <p:cNvPr id="96" name="TextBox 95"/>
            <p:cNvSpPr txBox="1"/>
            <p:nvPr/>
          </p:nvSpPr>
          <p:spPr>
            <a:xfrm>
              <a:off x="5625431" y="5284050"/>
              <a:ext cx="1169550" cy="400109"/>
            </a:xfrm>
            <a:prstGeom prst="rect">
              <a:avLst/>
            </a:prstGeom>
            <a:noFill/>
          </p:spPr>
          <p:txBody>
            <a:bodyPr wrap="none" rtlCol="0">
              <a:spAutoFit/>
            </a:bodyPr>
            <a:lstStyle/>
            <a:p>
              <a:pPr defTabSz="685800">
                <a:buClrTx/>
                <a:defRPr/>
              </a:pPr>
              <a:r>
                <a:rPr lang="en-US" sz="1350" kern="1200" dirty="0">
                  <a:ea typeface="+mn-ea"/>
                  <a:cs typeface="+mn-cs"/>
                </a:rPr>
                <a:t>Cluster 4</a:t>
              </a:r>
            </a:p>
          </p:txBody>
        </p:sp>
      </p:grpSp>
      <p:sp>
        <p:nvSpPr>
          <p:cNvPr id="6" name="Title 4">
            <a:extLst>
              <a:ext uri="{FF2B5EF4-FFF2-40B4-BE49-F238E27FC236}">
                <a16:creationId xmlns:a16="http://schemas.microsoft.com/office/drawing/2014/main" id="{03893712-26A2-A97A-03FD-4B81D0390535}"/>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Describing images with visual words</a:t>
            </a:r>
          </a:p>
        </p:txBody>
      </p:sp>
      <p:sp>
        <p:nvSpPr>
          <p:cNvPr id="7" name="Slide Number Placeholder 5">
            <a:extLst>
              <a:ext uri="{FF2B5EF4-FFF2-40B4-BE49-F238E27FC236}">
                <a16:creationId xmlns:a16="http://schemas.microsoft.com/office/drawing/2014/main" id="{D249A2F9-6B35-ED21-0C86-73618F30BEBD}"/>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97</a:t>
            </a:fld>
            <a:endParaRPr lang="en-US" dirty="0"/>
          </a:p>
        </p:txBody>
      </p:sp>
    </p:spTree>
    <p:extLst>
      <p:ext uri="{BB962C8B-B14F-4D97-AF65-F5344CB8AC3E}">
        <p14:creationId xmlns:p14="http://schemas.microsoft.com/office/powerpoint/2010/main" val="207902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6"/>
          <p:cNvSpPr>
            <a:spLocks noGrp="1"/>
          </p:cNvSpPr>
          <p:nvPr>
            <p:ph idx="4294967295"/>
          </p:nvPr>
        </p:nvSpPr>
        <p:spPr>
          <a:xfrm>
            <a:off x="457199" y="1065610"/>
            <a:ext cx="4799411" cy="3371850"/>
          </a:xfrm>
        </p:spPr>
        <p:txBody>
          <a:bodyPr/>
          <a:lstStyle/>
          <a:p>
            <a:pPr>
              <a:spcAft>
                <a:spcPts val="900"/>
              </a:spcAft>
            </a:pPr>
            <a:r>
              <a:rPr lang="en-US" sz="2100" dirty="0"/>
              <a:t>Summarize entire image based on its distribution (histogram) of word occurrences</a:t>
            </a:r>
          </a:p>
          <a:p>
            <a:pPr>
              <a:spcAft>
                <a:spcPts val="900"/>
              </a:spcAft>
            </a:pPr>
            <a:r>
              <a:rPr lang="en-US" sz="2100" dirty="0"/>
              <a:t>Analogous to bag of words representation commonly used for documents</a:t>
            </a:r>
          </a:p>
        </p:txBody>
      </p:sp>
      <p:grpSp>
        <p:nvGrpSpPr>
          <p:cNvPr id="83972" name="Group 4"/>
          <p:cNvGrpSpPr>
            <a:grpSpLocks/>
          </p:cNvGrpSpPr>
          <p:nvPr/>
        </p:nvGrpSpPr>
        <p:grpSpPr bwMode="auto">
          <a:xfrm>
            <a:off x="1539861" y="4160044"/>
            <a:ext cx="3602450" cy="586052"/>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p:nvPr/>
        </p:nvGrpSpPr>
        <p:grpSpPr>
          <a:xfrm>
            <a:off x="5962702" y="775097"/>
            <a:ext cx="1394222" cy="1203722"/>
            <a:chOff x="6426269" y="1033463"/>
            <a:chExt cx="1858962" cy="1604962"/>
          </a:xfrm>
        </p:grpSpPr>
        <p:sp>
          <p:nvSpPr>
            <p:cNvPr id="83998" name="Rectangle 32"/>
            <p:cNvSpPr>
              <a:spLocks noChangeArrowheads="1"/>
            </p:cNvSpPr>
            <p:nvPr/>
          </p:nvSpPr>
          <p:spPr bwMode="auto">
            <a:xfrm>
              <a:off x="7343775" y="2216150"/>
              <a:ext cx="112713" cy="112713"/>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99" name="Rectangle 33"/>
            <p:cNvSpPr>
              <a:spLocks noChangeArrowheads="1"/>
            </p:cNvSpPr>
            <p:nvPr/>
          </p:nvSpPr>
          <p:spPr bwMode="auto">
            <a:xfrm>
              <a:off x="6667500" y="2216150"/>
              <a:ext cx="112713" cy="112713"/>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4000" name="Rectangle 34"/>
            <p:cNvSpPr>
              <a:spLocks noChangeArrowheads="1"/>
            </p:cNvSpPr>
            <p:nvPr/>
          </p:nvSpPr>
          <p:spPr bwMode="auto">
            <a:xfrm>
              <a:off x="7005638" y="1146175"/>
              <a:ext cx="112712" cy="1182688"/>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4001" name="Rectangle 35"/>
            <p:cNvSpPr>
              <a:spLocks noChangeArrowheads="1"/>
            </p:cNvSpPr>
            <p:nvPr/>
          </p:nvSpPr>
          <p:spPr bwMode="auto">
            <a:xfrm>
              <a:off x="7851775" y="1484313"/>
              <a:ext cx="112713" cy="844550"/>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4002" name="Line 36"/>
            <p:cNvSpPr>
              <a:spLocks noChangeShapeType="1"/>
            </p:cNvSpPr>
            <p:nvPr/>
          </p:nvSpPr>
          <p:spPr bwMode="auto">
            <a:xfrm>
              <a:off x="6426269" y="2328863"/>
              <a:ext cx="1858962"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sp>
          <p:nvSpPr>
            <p:cNvPr id="84003" name="Line 37"/>
            <p:cNvSpPr>
              <a:spLocks noChangeShapeType="1"/>
            </p:cNvSpPr>
            <p:nvPr/>
          </p:nvSpPr>
          <p:spPr bwMode="auto">
            <a:xfrm flipV="1">
              <a:off x="6426269" y="1033463"/>
              <a:ext cx="0" cy="129540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38485" y="2397740"/>
              <a:ext cx="281660" cy="1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55510" y="2385998"/>
              <a:ext cx="231196" cy="25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893503" y="2385998"/>
              <a:ext cx="281660" cy="1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31495" y="2413002"/>
              <a:ext cx="394325" cy="20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4008" name="Picture 54" descr="DaVinci_face_onl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4890" y="945926"/>
            <a:ext cx="322150" cy="39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955507" y="2145507"/>
            <a:ext cx="1394222" cy="1183481"/>
            <a:chOff x="6416675" y="2860675"/>
            <a:chExt cx="1858963" cy="1577975"/>
          </a:xfrm>
        </p:grpSpPr>
        <p:sp>
          <p:nvSpPr>
            <p:cNvPr id="83987" name="Rectangle 28"/>
            <p:cNvSpPr>
              <a:spLocks noChangeArrowheads="1"/>
            </p:cNvSpPr>
            <p:nvPr/>
          </p:nvSpPr>
          <p:spPr bwMode="auto">
            <a:xfrm>
              <a:off x="7373938" y="4044950"/>
              <a:ext cx="112712" cy="112713"/>
            </a:xfrm>
            <a:prstGeom prst="rect">
              <a:avLst/>
            </a:prstGeom>
            <a:solidFill>
              <a:srgbClr val="FFFF00"/>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88" name="Rectangle 29"/>
            <p:cNvSpPr>
              <a:spLocks noChangeArrowheads="1"/>
            </p:cNvSpPr>
            <p:nvPr/>
          </p:nvSpPr>
          <p:spPr bwMode="auto">
            <a:xfrm>
              <a:off x="6697663" y="3311525"/>
              <a:ext cx="112712" cy="844550"/>
            </a:xfrm>
            <a:prstGeom prst="rect">
              <a:avLst/>
            </a:prstGeom>
            <a:solidFill>
              <a:srgbClr val="FFFF00"/>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89" name="Rectangle 30"/>
            <p:cNvSpPr>
              <a:spLocks noChangeArrowheads="1"/>
            </p:cNvSpPr>
            <p:nvPr/>
          </p:nvSpPr>
          <p:spPr bwMode="auto">
            <a:xfrm>
              <a:off x="7035800" y="4044950"/>
              <a:ext cx="112713" cy="112713"/>
            </a:xfrm>
            <a:prstGeom prst="rect">
              <a:avLst/>
            </a:prstGeom>
            <a:solidFill>
              <a:srgbClr val="FFFF00"/>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90" name="Rectangle 31"/>
            <p:cNvSpPr>
              <a:spLocks noChangeArrowheads="1"/>
            </p:cNvSpPr>
            <p:nvPr/>
          </p:nvSpPr>
          <p:spPr bwMode="auto">
            <a:xfrm>
              <a:off x="7881938" y="4100513"/>
              <a:ext cx="112712" cy="55562"/>
            </a:xfrm>
            <a:prstGeom prst="rect">
              <a:avLst/>
            </a:prstGeom>
            <a:solidFill>
              <a:srgbClr val="FFFF00"/>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91" name="Line 43"/>
            <p:cNvSpPr>
              <a:spLocks noChangeShapeType="1"/>
            </p:cNvSpPr>
            <p:nvPr/>
          </p:nvSpPr>
          <p:spPr bwMode="auto">
            <a:xfrm>
              <a:off x="6416675" y="4157663"/>
              <a:ext cx="1858963"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sp>
          <p:nvSpPr>
            <p:cNvPr id="83992" name="Line 44"/>
            <p:cNvSpPr>
              <a:spLocks noChangeShapeType="1"/>
            </p:cNvSpPr>
            <p:nvPr/>
          </p:nvSpPr>
          <p:spPr bwMode="auto">
            <a:xfrm flipV="1">
              <a:off x="6416675" y="2860675"/>
              <a:ext cx="0" cy="129540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824981" y="4197962"/>
              <a:ext cx="281661" cy="1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5672" y="4186221"/>
              <a:ext cx="231196" cy="25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3665" y="4213225"/>
              <a:ext cx="281661" cy="19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205327" y="4213225"/>
              <a:ext cx="394325" cy="20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1494" y="2330426"/>
            <a:ext cx="549239" cy="32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5969794" y="3561160"/>
            <a:ext cx="1394222" cy="1226344"/>
            <a:chOff x="6435725" y="4748213"/>
            <a:chExt cx="1858963" cy="1635125"/>
          </a:xfrm>
        </p:grpSpPr>
        <p:sp>
          <p:nvSpPr>
            <p:cNvPr id="83976" name="Rectangle 24"/>
            <p:cNvSpPr>
              <a:spLocks noChangeArrowheads="1"/>
            </p:cNvSpPr>
            <p:nvPr/>
          </p:nvSpPr>
          <p:spPr bwMode="auto">
            <a:xfrm>
              <a:off x="7450138" y="4748213"/>
              <a:ext cx="112712" cy="1325562"/>
            </a:xfrm>
            <a:prstGeom prst="rect">
              <a:avLst/>
            </a:prstGeom>
            <a:solidFill>
              <a:srgbClr val="B32727"/>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77" name="Rectangle 25"/>
            <p:cNvSpPr>
              <a:spLocks noChangeArrowheads="1"/>
            </p:cNvSpPr>
            <p:nvPr/>
          </p:nvSpPr>
          <p:spPr bwMode="auto">
            <a:xfrm>
              <a:off x="6716713" y="5875338"/>
              <a:ext cx="112712" cy="198437"/>
            </a:xfrm>
            <a:prstGeom prst="rect">
              <a:avLst/>
            </a:prstGeom>
            <a:solidFill>
              <a:srgbClr val="B32727"/>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78" name="Rectangle 26"/>
            <p:cNvSpPr>
              <a:spLocks noChangeArrowheads="1"/>
            </p:cNvSpPr>
            <p:nvPr/>
          </p:nvSpPr>
          <p:spPr bwMode="auto">
            <a:xfrm>
              <a:off x="7054850" y="5707063"/>
              <a:ext cx="112713" cy="366712"/>
            </a:xfrm>
            <a:prstGeom prst="rect">
              <a:avLst/>
            </a:prstGeom>
            <a:solidFill>
              <a:srgbClr val="B32727"/>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79" name="Rectangle 27"/>
            <p:cNvSpPr>
              <a:spLocks noChangeArrowheads="1"/>
            </p:cNvSpPr>
            <p:nvPr/>
          </p:nvSpPr>
          <p:spPr bwMode="auto">
            <a:xfrm>
              <a:off x="7900988" y="5875338"/>
              <a:ext cx="112712" cy="198437"/>
            </a:xfrm>
            <a:prstGeom prst="rect">
              <a:avLst/>
            </a:prstGeom>
            <a:solidFill>
              <a:srgbClr val="B32727"/>
            </a:solidFill>
            <a:ln w="12700">
              <a:solidFill>
                <a:srgbClr val="000000"/>
              </a:solidFill>
              <a:miter lim="800000"/>
              <a:headEnd/>
              <a:tailEnd/>
            </a:ln>
          </p:spPr>
          <p:txBody>
            <a:bodyPr wrap="none" anchor="ctr"/>
            <a:lstStyle/>
            <a:p>
              <a:pPr defTabSz="685800" eaLnBrk="0" fontAlgn="base" hangingPunct="0">
                <a:spcBef>
                  <a:spcPct val="0"/>
                </a:spcBef>
                <a:spcAft>
                  <a:spcPct val="0"/>
                </a:spcAft>
                <a:buClrTx/>
                <a:defRPr/>
              </a:pPr>
              <a:endParaRPr lang="en-US" sz="1350" kern="1200">
                <a:latin typeface="Trebuchet MS" pitchFamily="34" charset="0"/>
                <a:ea typeface="+mn-ea"/>
                <a:cs typeface="+mn-cs"/>
              </a:endParaRPr>
            </a:p>
          </p:txBody>
        </p:sp>
        <p:sp>
          <p:nvSpPr>
            <p:cNvPr id="83980" name="Line 41"/>
            <p:cNvSpPr>
              <a:spLocks noChangeShapeType="1"/>
            </p:cNvSpPr>
            <p:nvPr/>
          </p:nvSpPr>
          <p:spPr bwMode="auto">
            <a:xfrm>
              <a:off x="6435725" y="6073775"/>
              <a:ext cx="1858963"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sp>
          <p:nvSpPr>
            <p:cNvPr id="83981" name="Line 42"/>
            <p:cNvSpPr>
              <a:spLocks noChangeShapeType="1"/>
            </p:cNvSpPr>
            <p:nvPr/>
          </p:nvSpPr>
          <p:spPr bwMode="auto">
            <a:xfrm flipV="1">
              <a:off x="6435725" y="4776788"/>
              <a:ext cx="0" cy="1296987"/>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844031" y="6142533"/>
              <a:ext cx="281661" cy="1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604722" y="6130786"/>
              <a:ext cx="231196" cy="25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99047" y="6130786"/>
              <a:ext cx="281661" cy="19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cstate="print">
              <a:extLst>
                <a:ext uri="{28A0092B-C50C-407E-A947-70E740481C1C}">
                  <a14:useLocalDpi xmlns:a14="http://schemas.microsoft.com/office/drawing/2010/main" val="0"/>
                </a:ext>
              </a:extLst>
            </a:blip>
            <a:srcRect t="76233"/>
            <a:stretch>
              <a:fillRect/>
            </a:stretch>
          </p:blipFill>
          <p:spPr bwMode="auto">
            <a:xfrm>
              <a:off x="7337041" y="6157804"/>
              <a:ext cx="394325" cy="20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3986" name="Picture 56" descr="viol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301100">
            <a:off x="6138791" y="3584947"/>
            <a:ext cx="213007" cy="50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16200000">
            <a:off x="5188556" y="1137557"/>
            <a:ext cx="1183337" cy="253916"/>
          </a:xfrm>
          <a:prstGeom prst="rect">
            <a:avLst/>
          </a:prstGeom>
          <a:noFill/>
        </p:spPr>
        <p:txBody>
          <a:bodyPr wrap="none" rtlCol="0">
            <a:spAutoFit/>
          </a:bodyPr>
          <a:lstStyle/>
          <a:p>
            <a:pPr defTabSz="685800">
              <a:buClrTx/>
              <a:defRPr/>
            </a:pPr>
            <a:r>
              <a:rPr lang="en-US" sz="1050" kern="1200" dirty="0">
                <a:ea typeface="+mn-ea"/>
                <a:cs typeface="+mn-cs"/>
              </a:rPr>
              <a:t>times appearing </a:t>
            </a:r>
          </a:p>
        </p:txBody>
      </p:sp>
      <p:sp>
        <p:nvSpPr>
          <p:cNvPr id="64" name="TextBox 63"/>
          <p:cNvSpPr txBox="1"/>
          <p:nvPr/>
        </p:nvSpPr>
        <p:spPr>
          <a:xfrm rot="16200000">
            <a:off x="5188423" y="2498567"/>
            <a:ext cx="1183337" cy="253916"/>
          </a:xfrm>
          <a:prstGeom prst="rect">
            <a:avLst/>
          </a:prstGeom>
          <a:noFill/>
        </p:spPr>
        <p:txBody>
          <a:bodyPr wrap="none" rtlCol="0">
            <a:spAutoFit/>
          </a:bodyPr>
          <a:lstStyle/>
          <a:p>
            <a:pPr defTabSz="685800">
              <a:buClrTx/>
              <a:defRPr/>
            </a:pPr>
            <a:r>
              <a:rPr lang="en-US" sz="1050" kern="1200" dirty="0">
                <a:ea typeface="+mn-ea"/>
                <a:cs typeface="+mn-cs"/>
              </a:rPr>
              <a:t>times appearing </a:t>
            </a:r>
          </a:p>
        </p:txBody>
      </p:sp>
      <p:sp>
        <p:nvSpPr>
          <p:cNvPr id="65" name="TextBox 64"/>
          <p:cNvSpPr txBox="1"/>
          <p:nvPr/>
        </p:nvSpPr>
        <p:spPr>
          <a:xfrm rot="16200000">
            <a:off x="5188423" y="3940389"/>
            <a:ext cx="1183337" cy="253916"/>
          </a:xfrm>
          <a:prstGeom prst="rect">
            <a:avLst/>
          </a:prstGeom>
          <a:noFill/>
        </p:spPr>
        <p:txBody>
          <a:bodyPr wrap="none" rtlCol="0">
            <a:spAutoFit/>
          </a:bodyPr>
          <a:lstStyle/>
          <a:p>
            <a:pPr defTabSz="685800">
              <a:buClrTx/>
              <a:defRPr/>
            </a:pPr>
            <a:r>
              <a:rPr lang="en-US" sz="1050" kern="1200" dirty="0">
                <a:ea typeface="+mn-ea"/>
                <a:cs typeface="+mn-cs"/>
              </a:rPr>
              <a:t>times appearing </a:t>
            </a:r>
          </a:p>
        </p:txBody>
      </p:sp>
      <p:sp>
        <p:nvSpPr>
          <p:cNvPr id="3" name="TextBox 2"/>
          <p:cNvSpPr txBox="1"/>
          <p:nvPr/>
        </p:nvSpPr>
        <p:spPr>
          <a:xfrm>
            <a:off x="2598575" y="3811628"/>
            <a:ext cx="1531188" cy="300082"/>
          </a:xfrm>
          <a:prstGeom prst="rect">
            <a:avLst/>
          </a:prstGeom>
          <a:noFill/>
        </p:spPr>
        <p:txBody>
          <a:bodyPr wrap="none" rtlCol="0">
            <a:spAutoFit/>
          </a:bodyPr>
          <a:lstStyle/>
          <a:p>
            <a:pPr defTabSz="685800">
              <a:buClrTx/>
              <a:defRPr/>
            </a:pPr>
            <a:r>
              <a:rPr lang="en-US" sz="1350" kern="1200" dirty="0">
                <a:ea typeface="+mn-ea"/>
                <a:cs typeface="+mn-cs"/>
              </a:rPr>
              <a:t>Feature patches: </a:t>
            </a:r>
          </a:p>
        </p:txBody>
      </p:sp>
      <p:sp>
        <p:nvSpPr>
          <p:cNvPr id="66" name="TextBox 65"/>
          <p:cNvSpPr txBox="1"/>
          <p:nvPr/>
        </p:nvSpPr>
        <p:spPr>
          <a:xfrm>
            <a:off x="6102184" y="4822477"/>
            <a:ext cx="1162562" cy="300082"/>
          </a:xfrm>
          <a:prstGeom prst="rect">
            <a:avLst/>
          </a:prstGeom>
          <a:noFill/>
        </p:spPr>
        <p:txBody>
          <a:bodyPr wrap="none" rtlCol="0">
            <a:spAutoFit/>
          </a:bodyPr>
          <a:lstStyle/>
          <a:p>
            <a:pPr defTabSz="685800">
              <a:buClrTx/>
              <a:defRPr/>
            </a:pPr>
            <a:r>
              <a:rPr lang="en-US" sz="1350" kern="1200" dirty="0">
                <a:ea typeface="+mn-ea"/>
                <a:cs typeface="+mn-cs"/>
              </a:rPr>
              <a:t>Visual words</a:t>
            </a:r>
          </a:p>
        </p:txBody>
      </p:sp>
      <p:sp>
        <p:nvSpPr>
          <p:cNvPr id="67" name="Text Box 90"/>
          <p:cNvSpPr txBox="1">
            <a:spLocks noChangeArrowheads="1"/>
          </p:cNvSpPr>
          <p:nvPr/>
        </p:nvSpPr>
        <p:spPr bwMode="auto">
          <a:xfrm>
            <a:off x="1137642" y="4963179"/>
            <a:ext cx="1187053" cy="207749"/>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5" name="Title 4">
            <a:extLst>
              <a:ext uri="{FF2B5EF4-FFF2-40B4-BE49-F238E27FC236}">
                <a16:creationId xmlns:a16="http://schemas.microsoft.com/office/drawing/2014/main" id="{837F1A4A-15AF-6A01-0083-6EB67F1E9495}"/>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bg2"/>
                </a:solidFill>
              </a:rPr>
              <a:t>Describing images with visual words</a:t>
            </a:r>
          </a:p>
        </p:txBody>
      </p:sp>
      <p:sp>
        <p:nvSpPr>
          <p:cNvPr id="9" name="Slide Number Placeholder 5">
            <a:extLst>
              <a:ext uri="{FF2B5EF4-FFF2-40B4-BE49-F238E27FC236}">
                <a16:creationId xmlns:a16="http://schemas.microsoft.com/office/drawing/2014/main" id="{F6C4E188-49D2-8DE0-17BB-4554562964F7}"/>
              </a:ext>
            </a:extLst>
          </p:cNvPr>
          <p:cNvSpPr>
            <a:spLocks noGrp="1"/>
          </p:cNvSpPr>
          <p:nvPr>
            <p:ph type="sldNum" sz="quarter" idx="12"/>
          </p:nvPr>
        </p:nvSpPr>
        <p:spPr>
          <a:xfrm>
            <a:off x="7620000" y="13716"/>
            <a:ext cx="1066800" cy="246888"/>
          </a:xfrm>
        </p:spPr>
        <p:txBody>
          <a:bodyPr/>
          <a:lstStyle/>
          <a:p>
            <a:pPr>
              <a:defRPr/>
            </a:pPr>
            <a:fld id="{EF264CFA-8530-492E-A62D-285496C9819E}" type="slidenum">
              <a:rPr lang="en-US" smtClean="0"/>
              <a:pPr>
                <a:defRPr/>
              </a:pPr>
              <a:t>98</a:t>
            </a:fld>
            <a:endParaRPr lang="en-US" dirty="0"/>
          </a:p>
        </p:txBody>
      </p:sp>
    </p:spTree>
    <p:extLst>
      <p:ext uri="{BB962C8B-B14F-4D97-AF65-F5344CB8AC3E}">
        <p14:creationId xmlns:p14="http://schemas.microsoft.com/office/powerpoint/2010/main" val="370150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9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4" grpId="0"/>
      <p:bldP spid="65" grpId="0"/>
      <p:bldP spid="6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3"/>
          <p:cNvSpPr>
            <a:spLocks noGrp="1" noChangeArrowheads="1"/>
          </p:cNvSpPr>
          <p:nvPr>
            <p:ph type="body" idx="1"/>
          </p:nvPr>
        </p:nvSpPr>
        <p:spPr>
          <a:xfrm>
            <a:off x="457199" y="914401"/>
            <a:ext cx="8229599" cy="3394472"/>
          </a:xfrm>
        </p:spPr>
        <p:txBody>
          <a:bodyPr/>
          <a:lstStyle/>
          <a:p>
            <a:r>
              <a:rPr lang="en-US" dirty="0"/>
              <a:t>Similarity of images measured as normalized scalar product between their word occurrence counts</a:t>
            </a:r>
          </a:p>
          <a:p>
            <a:r>
              <a:rPr lang="en-US" dirty="0"/>
              <a:t>Can be used to rank results (nearest neighbors of query)</a:t>
            </a:r>
          </a:p>
          <a:p>
            <a:endParaRPr lang="en-US" dirty="0"/>
          </a:p>
        </p:txBody>
      </p:sp>
      <p:grpSp>
        <p:nvGrpSpPr>
          <p:cNvPr id="6150" name="Group 28"/>
          <p:cNvGrpSpPr>
            <a:grpSpLocks noChangeAspect="1"/>
          </p:cNvGrpSpPr>
          <p:nvPr/>
        </p:nvGrpSpPr>
        <p:grpSpPr bwMode="auto">
          <a:xfrm>
            <a:off x="1428750" y="2379308"/>
            <a:ext cx="2740819" cy="1007269"/>
            <a:chOff x="460375" y="3451225"/>
            <a:chExt cx="4243388" cy="1558925"/>
          </a:xfrm>
        </p:grpSpPr>
        <p:grpSp>
          <p:nvGrpSpPr>
            <p:cNvPr id="615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pic>
            <p:nvPicPr>
              <p:cNvPr id="6172" name="Picture 41"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defTabSz="685800" eaLnBrk="0" fontAlgn="base" hangingPunct="0">
                <a:spcBef>
                  <a:spcPct val="0"/>
                </a:spcBef>
                <a:spcAft>
                  <a:spcPct val="0"/>
                </a:spcAft>
                <a:buClrTx/>
                <a:defRPr/>
              </a:pPr>
              <a:endParaRPr lang="en-US" sz="1350" kern="1200">
                <a:ea typeface="+mn-ea"/>
                <a:cs typeface="+mn-cs"/>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defRPr/>
              </a:pPr>
              <a:endParaRPr lang="en-US" sz="1350" kern="1200">
                <a:ea typeface="+mn-ea"/>
                <a:cs typeface="+mn-cs"/>
              </a:endParaRPr>
            </a:p>
          </p:txBody>
        </p:sp>
        <p:pic>
          <p:nvPicPr>
            <p:cNvPr id="6162"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7" cstate="print">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5900" y="3579458"/>
            <a:ext cx="750094" cy="9298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2276" y="3605652"/>
            <a:ext cx="1403747" cy="8370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3" name="Text Box 74"/>
          <p:cNvSpPr txBox="1">
            <a:spLocks noChangeArrowheads="1"/>
          </p:cNvSpPr>
          <p:nvPr/>
        </p:nvSpPr>
        <p:spPr bwMode="auto">
          <a:xfrm>
            <a:off x="3042046" y="1979258"/>
            <a:ext cx="26729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800" eaLnBrk="0" fontAlgn="base" hangingPunct="0">
              <a:spcBef>
                <a:spcPct val="50000"/>
              </a:spcBef>
              <a:spcAft>
                <a:spcPct val="0"/>
              </a:spcAft>
              <a:buClrTx/>
              <a:defRPr/>
            </a:pPr>
            <a:r>
              <a:rPr lang="en-US" sz="1500" kern="1200">
                <a:solidFill>
                  <a:srgbClr val="000000"/>
                </a:solidFill>
                <a:ea typeface="+mn-ea"/>
                <a:cs typeface="+mn-cs"/>
              </a:rPr>
              <a:t>[5  1   1    0]</a:t>
            </a:r>
          </a:p>
        </p:txBody>
      </p:sp>
      <p:sp>
        <p:nvSpPr>
          <p:cNvPr id="6154" name="Text Box 75"/>
          <p:cNvSpPr txBox="1">
            <a:spLocks noChangeArrowheads="1"/>
          </p:cNvSpPr>
          <p:nvPr/>
        </p:nvSpPr>
        <p:spPr bwMode="auto">
          <a:xfrm>
            <a:off x="1326356" y="1979258"/>
            <a:ext cx="26729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800" eaLnBrk="0" fontAlgn="base" hangingPunct="0">
              <a:spcBef>
                <a:spcPct val="50000"/>
              </a:spcBef>
              <a:spcAft>
                <a:spcPct val="0"/>
              </a:spcAft>
              <a:buClrTx/>
              <a:defRPr/>
            </a:pPr>
            <a:r>
              <a:rPr lang="en-US" sz="1500" kern="1200" dirty="0">
                <a:solidFill>
                  <a:srgbClr val="000000"/>
                </a:solidFill>
                <a:ea typeface="+mn-ea"/>
                <a:cs typeface="+mn-cs"/>
              </a:rPr>
              <a:t>[1  8   1    4]          </a:t>
            </a:r>
            <a:endParaRPr lang="en-US" sz="1500" kern="1200" dirty="0">
              <a:solidFill>
                <a:srgbClr val="000000"/>
              </a:solidFill>
              <a:ea typeface="+mn-ea"/>
              <a:cs typeface="Arial" pitchFamily="34" charset="0"/>
            </a:endParaRPr>
          </a:p>
        </p:txBody>
      </p:sp>
      <p:graphicFrame>
        <p:nvGraphicFramePr>
          <p:cNvPr id="6146" name="Object 3"/>
          <p:cNvGraphicFramePr>
            <a:graphicFrameLocks noChangeAspect="1"/>
          </p:cNvGraphicFramePr>
          <p:nvPr>
            <p:extLst>
              <p:ext uri="{D42A27DB-BD31-4B8C-83A1-F6EECF244321}">
                <p14:modId xmlns:p14="http://schemas.microsoft.com/office/powerpoint/2010/main" val="3097649500"/>
              </p:ext>
            </p:extLst>
          </p:nvPr>
        </p:nvGraphicFramePr>
        <p:xfrm>
          <a:off x="1657350" y="4484423"/>
          <a:ext cx="457200" cy="648891"/>
        </p:xfrm>
        <a:graphic>
          <a:graphicData uri="http://schemas.openxmlformats.org/presentationml/2006/ole">
            <mc:AlternateContent xmlns:mc="http://schemas.openxmlformats.org/markup-compatibility/2006">
              <mc:Choice xmlns:v="urn:schemas-microsoft-com:vml" Requires="v">
                <p:oleObj name="Equation" r:id="rId10" imgW="177569" imgH="266353" progId="Equation.3">
                  <p:embed/>
                </p:oleObj>
              </mc:Choice>
              <mc:Fallback>
                <p:oleObj name="Equation" r:id="rId10" imgW="177569" imgH="266353" progId="Equation.3">
                  <p:embed/>
                  <p:pic>
                    <p:nvPicPr>
                      <p:cNvPr id="6146"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7350" y="4484423"/>
                        <a:ext cx="457200" cy="6488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4"/>
          <p:cNvGraphicFramePr>
            <a:graphicFrameLocks noChangeAspect="1"/>
          </p:cNvGraphicFramePr>
          <p:nvPr>
            <p:extLst>
              <p:ext uri="{D42A27DB-BD31-4B8C-83A1-F6EECF244321}">
                <p14:modId xmlns:p14="http://schemas.microsoft.com/office/powerpoint/2010/main" val="3852247508"/>
              </p:ext>
            </p:extLst>
          </p:nvPr>
        </p:nvGraphicFramePr>
        <p:xfrm>
          <a:off x="3486150" y="4427273"/>
          <a:ext cx="504825" cy="647700"/>
        </p:xfrm>
        <a:graphic>
          <a:graphicData uri="http://schemas.openxmlformats.org/presentationml/2006/ole">
            <mc:AlternateContent xmlns:mc="http://schemas.openxmlformats.org/markup-compatibility/2006">
              <mc:Choice xmlns:v="urn:schemas-microsoft-com:vml" Requires="v">
                <p:oleObj name="Equation" r:id="rId12" imgW="126835" imgH="202936" progId="Equation.3">
                  <p:embed/>
                </p:oleObj>
              </mc:Choice>
              <mc:Fallback>
                <p:oleObj name="Equation" r:id="rId12" imgW="126835" imgH="202936" progId="Equation.3">
                  <p:embed/>
                  <p:pic>
                    <p:nvPicPr>
                      <p:cNvPr id="6147"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86150" y="4427273"/>
                        <a:ext cx="50482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029200" y="1979258"/>
                <a:ext cx="2343150" cy="768993"/>
              </a:xfrm>
              <a:prstGeom prst="rect">
                <a:avLst/>
              </a:prstGeom>
              <a:noFill/>
            </p:spPr>
            <p:txBody>
              <a:bodyPr wrap="square" rtlCol="0">
                <a:spAutoFit/>
              </a:bodyPr>
              <a:lstStyle/>
              <a:p>
                <a:pPr defTabSz="685800">
                  <a:buClrTx/>
                  <a:defRPr/>
                </a:pPr>
                <a14:m>
                  <m:oMathPara xmlns:m="http://schemas.openxmlformats.org/officeDocument/2006/math">
                    <m:oMathParaPr>
                      <m:jc m:val="centerGroup"/>
                    </m:oMathParaPr>
                    <m:oMath xmlns:m="http://schemas.openxmlformats.org/officeDocument/2006/math">
                      <m:r>
                        <a:rPr lang="en-US" sz="1800" i="1" kern="1200">
                          <a:latin typeface="Cambria Math"/>
                          <a:ea typeface="+mn-ea"/>
                          <a:cs typeface="+mn-cs"/>
                        </a:rPr>
                        <m:t>𝑠𝑖𝑚</m:t>
                      </m:r>
                      <m:d>
                        <m:dPr>
                          <m:ctrlPr>
                            <a:rPr lang="en-US" sz="1800" i="1" kern="1200">
                              <a:latin typeface="Cambria Math" panose="02040503050406030204" pitchFamily="18" charset="0"/>
                              <a:ea typeface="+mn-ea"/>
                              <a:cs typeface="+mn-cs"/>
                            </a:rPr>
                          </m:ctrlPr>
                        </m:dPr>
                        <m:e>
                          <m:sSub>
                            <m:sSubPr>
                              <m:ctrlPr>
                                <a:rPr lang="en-US" sz="1800" i="1" kern="1200">
                                  <a:latin typeface="Cambria Math" panose="02040503050406030204" pitchFamily="18" charset="0"/>
                                  <a:ea typeface="+mn-ea"/>
                                  <a:cs typeface="+mn-cs"/>
                                </a:rPr>
                              </m:ctrlPr>
                            </m:sSubPr>
                            <m:e>
                              <m:r>
                                <a:rPr lang="en-US" sz="1800" i="1" kern="1200">
                                  <a:latin typeface="Cambria Math"/>
                                  <a:ea typeface="+mn-ea"/>
                                  <a:cs typeface="+mn-cs"/>
                                </a:rPr>
                                <m:t>𝑑</m:t>
                              </m:r>
                            </m:e>
                            <m:sub>
                              <m:r>
                                <a:rPr lang="en-US" sz="1800" i="1" kern="1200">
                                  <a:latin typeface="Cambria Math"/>
                                  <a:ea typeface="+mn-ea"/>
                                  <a:cs typeface="+mn-cs"/>
                                </a:rPr>
                                <m:t>𝑗</m:t>
                              </m:r>
                            </m:sub>
                          </m:sSub>
                          <m:r>
                            <a:rPr lang="en-US" sz="1800" i="1" kern="1200">
                              <a:latin typeface="Cambria Math"/>
                              <a:ea typeface="+mn-ea"/>
                              <a:cs typeface="+mn-cs"/>
                            </a:rPr>
                            <m:t>,</m:t>
                          </m:r>
                          <m:r>
                            <a:rPr lang="en-US" sz="1800" i="1" kern="1200">
                              <a:latin typeface="Cambria Math"/>
                              <a:ea typeface="+mn-ea"/>
                              <a:cs typeface="+mn-cs"/>
                            </a:rPr>
                            <m:t>𝑞</m:t>
                          </m:r>
                        </m:e>
                      </m:d>
                      <m:r>
                        <a:rPr lang="en-US" sz="1800" i="1" kern="1200">
                          <a:latin typeface="Cambria Math"/>
                          <a:ea typeface="+mn-ea"/>
                          <a:cs typeface="+mn-cs"/>
                        </a:rPr>
                        <m:t>=</m:t>
                      </m:r>
                      <m:f>
                        <m:fPr>
                          <m:ctrlPr>
                            <a:rPr lang="en-US" sz="1800" i="1" kern="1200">
                              <a:latin typeface="Cambria Math" panose="02040503050406030204" pitchFamily="18" charset="0"/>
                              <a:ea typeface="+mn-ea"/>
                              <a:cs typeface="+mn-cs"/>
                            </a:rPr>
                          </m:ctrlPr>
                        </m:fPr>
                        <m:num>
                          <m:d>
                            <m:dPr>
                              <m:begChr m:val="⟨"/>
                              <m:endChr m:val="⟩"/>
                              <m:ctrlPr>
                                <a:rPr lang="en-US" sz="1800" i="1" kern="1200">
                                  <a:latin typeface="Cambria Math" panose="02040503050406030204" pitchFamily="18" charset="0"/>
                                  <a:ea typeface="+mn-ea"/>
                                  <a:cs typeface="+mn-cs"/>
                                </a:rPr>
                              </m:ctrlPr>
                            </m:dPr>
                            <m:e>
                              <m:sSub>
                                <m:sSubPr>
                                  <m:ctrlPr>
                                    <a:rPr lang="en-US" sz="1800" i="1" kern="1200">
                                      <a:latin typeface="Cambria Math" panose="02040503050406030204" pitchFamily="18" charset="0"/>
                                      <a:ea typeface="+mn-ea"/>
                                      <a:cs typeface="+mn-cs"/>
                                    </a:rPr>
                                  </m:ctrlPr>
                                </m:sSubPr>
                                <m:e>
                                  <m:r>
                                    <a:rPr lang="en-US" sz="1800" i="1" kern="1200">
                                      <a:latin typeface="Cambria Math"/>
                                      <a:ea typeface="+mn-ea"/>
                                      <a:cs typeface="+mn-cs"/>
                                    </a:rPr>
                                    <m:t>𝑑</m:t>
                                  </m:r>
                                </m:e>
                                <m:sub>
                                  <m:r>
                                    <a:rPr lang="en-US" sz="1800" i="1" kern="1200">
                                      <a:latin typeface="Cambria Math"/>
                                      <a:ea typeface="+mn-ea"/>
                                      <a:cs typeface="+mn-cs"/>
                                    </a:rPr>
                                    <m:t>𝑗</m:t>
                                  </m:r>
                                </m:sub>
                              </m:sSub>
                              <m:r>
                                <a:rPr lang="en-US" sz="1800" i="1" kern="1200">
                                  <a:latin typeface="Cambria Math"/>
                                  <a:ea typeface="+mn-ea"/>
                                  <a:cs typeface="+mn-cs"/>
                                </a:rPr>
                                <m:t>,</m:t>
                              </m:r>
                              <m:r>
                                <a:rPr lang="en-US" sz="1800" i="1" kern="1200">
                                  <a:latin typeface="Cambria Math"/>
                                  <a:ea typeface="+mn-ea"/>
                                  <a:cs typeface="+mn-cs"/>
                                </a:rPr>
                                <m:t>𝑞</m:t>
                              </m:r>
                            </m:e>
                          </m:d>
                        </m:num>
                        <m:den>
                          <m:d>
                            <m:dPr>
                              <m:begChr m:val="‖"/>
                              <m:endChr m:val="‖"/>
                              <m:ctrlPr>
                                <a:rPr lang="en-US" sz="1800" i="1" kern="1200">
                                  <a:latin typeface="Cambria Math" panose="02040503050406030204" pitchFamily="18" charset="0"/>
                                  <a:ea typeface="+mn-ea"/>
                                  <a:cs typeface="+mn-cs"/>
                                </a:rPr>
                              </m:ctrlPr>
                            </m:dPr>
                            <m:e>
                              <m:sSub>
                                <m:sSubPr>
                                  <m:ctrlPr>
                                    <a:rPr lang="en-US" sz="1800" i="1" kern="1200">
                                      <a:latin typeface="Cambria Math" panose="02040503050406030204" pitchFamily="18" charset="0"/>
                                      <a:ea typeface="+mn-ea"/>
                                      <a:cs typeface="+mn-cs"/>
                                    </a:rPr>
                                  </m:ctrlPr>
                                </m:sSubPr>
                                <m:e>
                                  <m:r>
                                    <a:rPr lang="en-US" sz="1800" i="1" kern="1200">
                                      <a:latin typeface="Cambria Math"/>
                                      <a:ea typeface="+mn-ea"/>
                                      <a:cs typeface="+mn-cs"/>
                                    </a:rPr>
                                    <m:t>𝑑</m:t>
                                  </m:r>
                                </m:e>
                                <m:sub>
                                  <m:r>
                                    <a:rPr lang="en-US" sz="1800" i="1" kern="1200">
                                      <a:latin typeface="Cambria Math"/>
                                      <a:ea typeface="+mn-ea"/>
                                      <a:cs typeface="+mn-cs"/>
                                    </a:rPr>
                                    <m:t>𝑗</m:t>
                                  </m:r>
                                </m:sub>
                              </m:sSub>
                            </m:e>
                          </m:d>
                          <m:d>
                            <m:dPr>
                              <m:begChr m:val="‖"/>
                              <m:endChr m:val="‖"/>
                              <m:ctrlPr>
                                <a:rPr lang="en-US" sz="1800" i="1" kern="1200">
                                  <a:latin typeface="Cambria Math" panose="02040503050406030204" pitchFamily="18" charset="0"/>
                                  <a:ea typeface="+mn-ea"/>
                                  <a:cs typeface="+mn-cs"/>
                                </a:rPr>
                              </m:ctrlPr>
                            </m:dPr>
                            <m:e>
                              <m:r>
                                <a:rPr lang="en-US" sz="1800" i="1" kern="1200">
                                  <a:latin typeface="Cambria Math"/>
                                  <a:ea typeface="+mn-ea"/>
                                  <a:cs typeface="+mn-cs"/>
                                </a:rPr>
                                <m:t>𝑞</m:t>
                              </m:r>
                            </m:e>
                          </m:d>
                        </m:den>
                      </m:f>
                    </m:oMath>
                  </m:oMathPara>
                </a14:m>
                <a:endParaRPr lang="en-US" sz="1800" kern="1200" dirty="0">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029200" y="1979258"/>
                <a:ext cx="2343150" cy="768993"/>
              </a:xfrm>
              <a:prstGeom prst="rect">
                <a:avLst/>
              </a:prstGeom>
              <a:blipFill>
                <a:blip r:embed="rId14"/>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914901" y="2960468"/>
                <a:ext cx="2711285" cy="1017651"/>
              </a:xfrm>
              <a:prstGeom prst="rect">
                <a:avLst/>
              </a:prstGeom>
              <a:noFill/>
            </p:spPr>
            <p:txBody>
              <a:bodyPr wrap="square" rtlCol="0">
                <a:spAutoFit/>
              </a:bodyPr>
              <a:lstStyle/>
              <a:p>
                <a:pPr defTabSz="685800">
                  <a:buClrTx/>
                  <a:defRPr/>
                </a:pPr>
                <a14:m>
                  <m:oMathPara xmlns:m="http://schemas.openxmlformats.org/officeDocument/2006/math">
                    <m:oMathParaPr>
                      <m:jc m:val="centerGroup"/>
                    </m:oMathParaPr>
                    <m:oMath xmlns:m="http://schemas.openxmlformats.org/officeDocument/2006/math">
                      <m:r>
                        <a:rPr lang="en-US" sz="1800" i="1" kern="1200">
                          <a:latin typeface="Cambria Math"/>
                          <a:ea typeface="+mn-ea"/>
                          <a:cs typeface="+mn-cs"/>
                        </a:rPr>
                        <m:t>=</m:t>
                      </m:r>
                      <m:f>
                        <m:fPr>
                          <m:ctrlPr>
                            <a:rPr lang="en-US" sz="1800" i="1" kern="1200">
                              <a:latin typeface="Cambria Math" panose="02040503050406030204" pitchFamily="18" charset="0"/>
                              <a:ea typeface="+mn-ea"/>
                              <a:cs typeface="+mn-cs"/>
                            </a:rPr>
                          </m:ctrlPr>
                        </m:fPr>
                        <m:num>
                          <m:nary>
                            <m:naryPr>
                              <m:chr m:val="∑"/>
                              <m:limLoc m:val="subSup"/>
                              <m:ctrlPr>
                                <a:rPr lang="en-US" sz="1800" i="1" kern="1200">
                                  <a:latin typeface="Cambria Math" panose="02040503050406030204" pitchFamily="18" charset="0"/>
                                  <a:ea typeface="+mn-ea"/>
                                  <a:cs typeface="+mn-cs"/>
                                </a:rPr>
                              </m:ctrlPr>
                            </m:naryPr>
                            <m:sub>
                              <m:r>
                                <m:rPr>
                                  <m:brk m:alnAt="25"/>
                                </m:rPr>
                                <a:rPr lang="en-US" sz="1800" i="1" kern="1200">
                                  <a:latin typeface="Cambria Math"/>
                                  <a:ea typeface="+mn-ea"/>
                                  <a:cs typeface="+mn-cs"/>
                                </a:rPr>
                                <m:t>𝑖</m:t>
                              </m:r>
                              <m:r>
                                <a:rPr lang="en-US" sz="1800" i="1" kern="1200">
                                  <a:latin typeface="Cambria Math"/>
                                  <a:ea typeface="+mn-ea"/>
                                  <a:cs typeface="+mn-cs"/>
                                </a:rPr>
                                <m:t>=1</m:t>
                              </m:r>
                            </m:sub>
                            <m:sup>
                              <m:r>
                                <a:rPr lang="en-US" sz="1800" i="1" kern="1200">
                                  <a:latin typeface="Cambria Math"/>
                                  <a:ea typeface="+mn-ea"/>
                                  <a:cs typeface="+mn-cs"/>
                                </a:rPr>
                                <m:t>𝑉</m:t>
                              </m:r>
                            </m:sup>
                            <m:e>
                              <m:sSub>
                                <m:sSubPr>
                                  <m:ctrlPr>
                                    <a:rPr lang="en-US" sz="1800" i="1" kern="1200">
                                      <a:latin typeface="Cambria Math" panose="02040503050406030204" pitchFamily="18" charset="0"/>
                                      <a:ea typeface="+mn-ea"/>
                                      <a:cs typeface="+mn-cs"/>
                                    </a:rPr>
                                  </m:ctrlPr>
                                </m:sSubPr>
                                <m:e>
                                  <m:r>
                                    <a:rPr lang="en-US" sz="1800" i="1" kern="1200">
                                      <a:latin typeface="Cambria Math"/>
                                      <a:ea typeface="+mn-ea"/>
                                      <a:cs typeface="+mn-cs"/>
                                    </a:rPr>
                                    <m:t>𝑑</m:t>
                                  </m:r>
                                </m:e>
                                <m:sub>
                                  <m:r>
                                    <a:rPr lang="en-US" sz="1800" i="1" kern="1200">
                                      <a:latin typeface="Cambria Math"/>
                                      <a:ea typeface="+mn-ea"/>
                                      <a:cs typeface="+mn-cs"/>
                                    </a:rPr>
                                    <m:t>𝑗</m:t>
                                  </m:r>
                                </m:sub>
                              </m:sSub>
                              <m:d>
                                <m:dPr>
                                  <m:ctrlPr>
                                    <a:rPr lang="en-US" sz="1800" i="1" kern="1200">
                                      <a:latin typeface="Cambria Math" panose="02040503050406030204" pitchFamily="18" charset="0"/>
                                      <a:ea typeface="+mn-ea"/>
                                      <a:cs typeface="+mn-cs"/>
                                    </a:rPr>
                                  </m:ctrlPr>
                                </m:dPr>
                                <m:e>
                                  <m:r>
                                    <a:rPr lang="en-US" sz="1800" i="1" kern="1200">
                                      <a:latin typeface="Cambria Math"/>
                                      <a:ea typeface="+mn-ea"/>
                                      <a:cs typeface="+mn-cs"/>
                                    </a:rPr>
                                    <m:t>𝑖</m:t>
                                  </m:r>
                                </m:e>
                              </m:d>
                              <m:r>
                                <a:rPr lang="en-US" sz="1800" i="1" kern="1200">
                                  <a:latin typeface="Cambria Math"/>
                                  <a:ea typeface="+mn-ea"/>
                                  <a:cs typeface="+mn-cs"/>
                                </a:rPr>
                                <m:t>∗</m:t>
                              </m:r>
                              <m:r>
                                <a:rPr lang="en-US" sz="1800" i="1" kern="1200">
                                  <a:latin typeface="Cambria Math"/>
                                  <a:ea typeface="+mn-ea"/>
                                  <a:cs typeface="+mn-cs"/>
                                </a:rPr>
                                <m:t>𝑞</m:t>
                              </m:r>
                              <m:r>
                                <a:rPr lang="en-US" sz="1800" i="1" kern="1200">
                                  <a:latin typeface="Cambria Math"/>
                                  <a:ea typeface="+mn-ea"/>
                                  <a:cs typeface="+mn-cs"/>
                                </a:rPr>
                                <m:t>(</m:t>
                              </m:r>
                              <m:r>
                                <a:rPr lang="en-US" sz="1800" i="1" kern="1200">
                                  <a:latin typeface="Cambria Math"/>
                                  <a:ea typeface="+mn-ea"/>
                                  <a:cs typeface="+mn-cs"/>
                                </a:rPr>
                                <m:t>𝑖</m:t>
                              </m:r>
                              <m:r>
                                <a:rPr lang="en-US" sz="1800" i="1" kern="1200">
                                  <a:latin typeface="Cambria Math"/>
                                  <a:ea typeface="+mn-ea"/>
                                  <a:cs typeface="+mn-cs"/>
                                </a:rPr>
                                <m:t>)</m:t>
                              </m:r>
                            </m:e>
                          </m:nary>
                        </m:num>
                        <m:den>
                          <m:rad>
                            <m:radPr>
                              <m:degHide m:val="on"/>
                              <m:ctrlPr>
                                <a:rPr lang="en-US" sz="1800" i="1" kern="1200">
                                  <a:latin typeface="Cambria Math" panose="02040503050406030204" pitchFamily="18" charset="0"/>
                                  <a:ea typeface="+mn-ea"/>
                                  <a:cs typeface="+mn-cs"/>
                                </a:rPr>
                              </m:ctrlPr>
                            </m:radPr>
                            <m:deg/>
                            <m:e>
                              <m:nary>
                                <m:naryPr>
                                  <m:chr m:val="∑"/>
                                  <m:limLoc m:val="subSup"/>
                                  <m:ctrlPr>
                                    <a:rPr lang="en-US" sz="1800" i="1" kern="1200">
                                      <a:latin typeface="Cambria Math" panose="02040503050406030204" pitchFamily="18" charset="0"/>
                                      <a:ea typeface="+mn-ea"/>
                                      <a:cs typeface="+mn-cs"/>
                                    </a:rPr>
                                  </m:ctrlPr>
                                </m:naryPr>
                                <m:sub>
                                  <m:r>
                                    <m:rPr>
                                      <m:brk m:alnAt="25"/>
                                    </m:rPr>
                                    <a:rPr lang="en-US" sz="1800" i="1" kern="1200">
                                      <a:latin typeface="Cambria Math"/>
                                      <a:ea typeface="+mn-ea"/>
                                      <a:cs typeface="+mn-cs"/>
                                    </a:rPr>
                                    <m:t>𝑖</m:t>
                                  </m:r>
                                  <m:r>
                                    <a:rPr lang="en-US" sz="1800" i="1" kern="1200">
                                      <a:latin typeface="Cambria Math"/>
                                      <a:ea typeface="+mn-ea"/>
                                      <a:cs typeface="+mn-cs"/>
                                    </a:rPr>
                                    <m:t>=1</m:t>
                                  </m:r>
                                </m:sub>
                                <m:sup>
                                  <m:r>
                                    <a:rPr lang="en-US" sz="1800" i="1" kern="1200">
                                      <a:latin typeface="Cambria Math"/>
                                      <a:ea typeface="+mn-ea"/>
                                      <a:cs typeface="+mn-cs"/>
                                    </a:rPr>
                                    <m:t>𝑉</m:t>
                                  </m:r>
                                </m:sup>
                                <m:e>
                                  <m:sSup>
                                    <m:sSupPr>
                                      <m:ctrlPr>
                                        <a:rPr lang="en-US" sz="1800" i="1" kern="1200">
                                          <a:latin typeface="Cambria Math" panose="02040503050406030204" pitchFamily="18" charset="0"/>
                                          <a:ea typeface="+mn-ea"/>
                                          <a:cs typeface="+mn-cs"/>
                                        </a:rPr>
                                      </m:ctrlPr>
                                    </m:sSupPr>
                                    <m:e>
                                      <m:sSub>
                                        <m:sSubPr>
                                          <m:ctrlPr>
                                            <a:rPr lang="en-US" sz="1800" i="1" kern="1200">
                                              <a:latin typeface="Cambria Math" panose="02040503050406030204" pitchFamily="18" charset="0"/>
                                              <a:ea typeface="+mn-ea"/>
                                              <a:cs typeface="+mn-cs"/>
                                            </a:rPr>
                                          </m:ctrlPr>
                                        </m:sSubPr>
                                        <m:e>
                                          <m:r>
                                            <a:rPr lang="en-US" sz="1800" i="1" kern="1200">
                                              <a:latin typeface="Cambria Math"/>
                                              <a:ea typeface="+mn-ea"/>
                                              <a:cs typeface="+mn-cs"/>
                                            </a:rPr>
                                            <m:t>𝑑</m:t>
                                          </m:r>
                                        </m:e>
                                        <m:sub>
                                          <m:r>
                                            <a:rPr lang="en-US" sz="1800" i="1" kern="1200">
                                              <a:latin typeface="Cambria Math"/>
                                              <a:ea typeface="+mn-ea"/>
                                              <a:cs typeface="+mn-cs"/>
                                            </a:rPr>
                                            <m:t>𝑗</m:t>
                                          </m:r>
                                        </m:sub>
                                      </m:sSub>
                                      <m:r>
                                        <a:rPr lang="en-US" sz="1800" i="1" kern="1200">
                                          <a:latin typeface="Cambria Math"/>
                                          <a:ea typeface="+mn-ea"/>
                                          <a:cs typeface="+mn-cs"/>
                                        </a:rPr>
                                        <m:t>(</m:t>
                                      </m:r>
                                      <m:r>
                                        <a:rPr lang="en-US" sz="1800" i="1" kern="1200">
                                          <a:latin typeface="Cambria Math"/>
                                          <a:ea typeface="+mn-ea"/>
                                          <a:cs typeface="+mn-cs"/>
                                        </a:rPr>
                                        <m:t>𝑖</m:t>
                                      </m:r>
                                      <m:r>
                                        <a:rPr lang="en-US" sz="1800" i="1" kern="1200">
                                          <a:latin typeface="Cambria Math"/>
                                          <a:ea typeface="+mn-ea"/>
                                          <a:cs typeface="+mn-cs"/>
                                        </a:rPr>
                                        <m:t>)</m:t>
                                      </m:r>
                                    </m:e>
                                    <m:sup>
                                      <m:r>
                                        <a:rPr lang="en-US" sz="1800" i="1" kern="1200">
                                          <a:latin typeface="Cambria Math"/>
                                          <a:ea typeface="+mn-ea"/>
                                          <a:cs typeface="+mn-cs"/>
                                        </a:rPr>
                                        <m:t>2</m:t>
                                      </m:r>
                                    </m:sup>
                                  </m:sSup>
                                </m:e>
                              </m:nary>
                            </m:e>
                          </m:rad>
                          <m:r>
                            <a:rPr lang="en-US" sz="1800" i="1" kern="1200">
                              <a:latin typeface="Cambria Math"/>
                              <a:ea typeface="+mn-ea"/>
                              <a:cs typeface="+mn-cs"/>
                            </a:rPr>
                            <m:t>∗</m:t>
                          </m:r>
                          <m:rad>
                            <m:radPr>
                              <m:degHide m:val="on"/>
                              <m:ctrlPr>
                                <a:rPr lang="en-US" sz="1800" i="1" kern="1200">
                                  <a:latin typeface="Cambria Math" panose="02040503050406030204" pitchFamily="18" charset="0"/>
                                  <a:ea typeface="+mn-ea"/>
                                  <a:cs typeface="+mn-cs"/>
                                </a:rPr>
                              </m:ctrlPr>
                            </m:radPr>
                            <m:deg/>
                            <m:e>
                              <m:nary>
                                <m:naryPr>
                                  <m:chr m:val="∑"/>
                                  <m:limLoc m:val="subSup"/>
                                  <m:ctrlPr>
                                    <a:rPr lang="en-US" sz="1800" i="1" kern="1200">
                                      <a:latin typeface="Cambria Math" panose="02040503050406030204" pitchFamily="18" charset="0"/>
                                      <a:ea typeface="+mn-ea"/>
                                      <a:cs typeface="+mn-cs"/>
                                    </a:rPr>
                                  </m:ctrlPr>
                                </m:naryPr>
                                <m:sub>
                                  <m:r>
                                    <m:rPr>
                                      <m:brk m:alnAt="25"/>
                                    </m:rPr>
                                    <a:rPr lang="en-US" sz="1800" i="1" kern="1200">
                                      <a:latin typeface="Cambria Math"/>
                                      <a:ea typeface="+mn-ea"/>
                                      <a:cs typeface="+mn-cs"/>
                                    </a:rPr>
                                    <m:t>𝑖</m:t>
                                  </m:r>
                                  <m:r>
                                    <a:rPr lang="en-US" sz="1800" i="1" kern="1200">
                                      <a:latin typeface="Cambria Math"/>
                                      <a:ea typeface="+mn-ea"/>
                                      <a:cs typeface="+mn-cs"/>
                                    </a:rPr>
                                    <m:t>=1</m:t>
                                  </m:r>
                                </m:sub>
                                <m:sup>
                                  <m:r>
                                    <a:rPr lang="en-US" sz="1800" i="1" kern="1200">
                                      <a:latin typeface="Cambria Math"/>
                                      <a:ea typeface="+mn-ea"/>
                                      <a:cs typeface="+mn-cs"/>
                                    </a:rPr>
                                    <m:t>𝑉</m:t>
                                  </m:r>
                                </m:sup>
                                <m:e>
                                  <m:sSup>
                                    <m:sSupPr>
                                      <m:ctrlPr>
                                        <a:rPr lang="en-US" sz="1800" i="1" kern="1200">
                                          <a:latin typeface="Cambria Math" panose="02040503050406030204" pitchFamily="18" charset="0"/>
                                          <a:ea typeface="+mn-ea"/>
                                          <a:cs typeface="+mn-cs"/>
                                        </a:rPr>
                                      </m:ctrlPr>
                                    </m:sSupPr>
                                    <m:e>
                                      <m:r>
                                        <a:rPr lang="en-US" sz="1800" i="1" kern="1200">
                                          <a:latin typeface="Cambria Math"/>
                                          <a:ea typeface="+mn-ea"/>
                                          <a:cs typeface="+mn-cs"/>
                                        </a:rPr>
                                        <m:t>𝑞</m:t>
                                      </m:r>
                                      <m:r>
                                        <a:rPr lang="en-US" sz="1800" i="1" kern="1200">
                                          <a:latin typeface="Cambria Math"/>
                                          <a:ea typeface="+mn-ea"/>
                                          <a:cs typeface="+mn-cs"/>
                                        </a:rPr>
                                        <m:t>(</m:t>
                                      </m:r>
                                      <m:r>
                                        <a:rPr lang="en-US" sz="1800" i="1" kern="1200">
                                          <a:latin typeface="Cambria Math"/>
                                          <a:ea typeface="+mn-ea"/>
                                          <a:cs typeface="+mn-cs"/>
                                        </a:rPr>
                                        <m:t>𝑖</m:t>
                                      </m:r>
                                      <m:r>
                                        <a:rPr lang="en-US" sz="1800" i="1" kern="1200">
                                          <a:latin typeface="Cambria Math"/>
                                          <a:ea typeface="+mn-ea"/>
                                          <a:cs typeface="+mn-cs"/>
                                        </a:rPr>
                                        <m:t>)</m:t>
                                      </m:r>
                                    </m:e>
                                    <m:sup>
                                      <m:r>
                                        <a:rPr lang="en-US" sz="1800" i="1" kern="1200">
                                          <a:latin typeface="Cambria Math"/>
                                          <a:ea typeface="+mn-ea"/>
                                          <a:cs typeface="+mn-cs"/>
                                        </a:rPr>
                                        <m:t>2</m:t>
                                      </m:r>
                                    </m:sup>
                                  </m:sSup>
                                </m:e>
                              </m:nary>
                            </m:e>
                          </m:rad>
                        </m:den>
                      </m:f>
                    </m:oMath>
                  </m:oMathPara>
                </a14:m>
                <a:endParaRPr lang="en-US" sz="1800" kern="1200" dirty="0">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914901" y="2960468"/>
                <a:ext cx="2711285" cy="1017651"/>
              </a:xfrm>
              <a:prstGeom prst="rect">
                <a:avLst/>
              </a:prstGeom>
              <a:blipFill>
                <a:blip r:embed="rId15"/>
                <a:stretch>
                  <a:fillRect t="-39506" r="-9767" b="-49383"/>
                </a:stretch>
              </a:blipFill>
            </p:spPr>
            <p:txBody>
              <a:bodyPr/>
              <a:lstStyle/>
              <a:p>
                <a:r>
                  <a:rPr lang="en-US">
                    <a:noFill/>
                  </a:rPr>
                  <a:t> </a:t>
                </a:r>
              </a:p>
            </p:txBody>
          </p:sp>
        </mc:Fallback>
      </mc:AlternateContent>
      <p:sp>
        <p:nvSpPr>
          <p:cNvPr id="4" name="TextBox 3"/>
          <p:cNvSpPr txBox="1"/>
          <p:nvPr/>
        </p:nvSpPr>
        <p:spPr>
          <a:xfrm>
            <a:off x="5061115" y="4144667"/>
            <a:ext cx="2311235" cy="553998"/>
          </a:xfrm>
          <a:prstGeom prst="rect">
            <a:avLst/>
          </a:prstGeom>
          <a:noFill/>
        </p:spPr>
        <p:txBody>
          <a:bodyPr wrap="square" rtlCol="0">
            <a:spAutoFit/>
          </a:bodyPr>
          <a:lstStyle/>
          <a:p>
            <a:pPr defTabSz="685800">
              <a:buClrTx/>
              <a:defRPr/>
            </a:pPr>
            <a:r>
              <a:rPr lang="en-US" sz="1500" kern="1200" dirty="0">
                <a:ea typeface="+mn-ea"/>
                <a:cs typeface="+mn-cs"/>
              </a:rPr>
              <a:t>for vocabulary of </a:t>
            </a:r>
            <a:r>
              <a:rPr lang="en-US" sz="1500" i="1" kern="1200" dirty="0">
                <a:ea typeface="+mn-ea"/>
                <a:cs typeface="+mn-cs"/>
              </a:rPr>
              <a:t>V</a:t>
            </a:r>
            <a:r>
              <a:rPr lang="en-US" sz="1500" kern="1200" dirty="0">
                <a:ea typeface="+mn-ea"/>
                <a:cs typeface="+mn-cs"/>
              </a:rPr>
              <a:t> words</a:t>
            </a:r>
          </a:p>
        </p:txBody>
      </p:sp>
      <p:sp>
        <p:nvSpPr>
          <p:cNvPr id="35" name="Text Box 90"/>
          <p:cNvSpPr txBox="1">
            <a:spLocks noChangeArrowheads="1"/>
          </p:cNvSpPr>
          <p:nvPr/>
        </p:nvSpPr>
        <p:spPr bwMode="auto">
          <a:xfrm>
            <a:off x="55277" y="4788692"/>
            <a:ext cx="1275087" cy="323165"/>
          </a:xfrm>
          <a:prstGeom prst="rect">
            <a:avLst/>
          </a:prstGeom>
          <a:noFill/>
          <a:ln w="9525">
            <a:noFill/>
            <a:miter lim="800000"/>
            <a:headEnd/>
            <a:tailEnd/>
          </a:ln>
        </p:spPr>
        <p:txBody>
          <a:bodyPr wrap="square">
            <a:spAutoFit/>
          </a:bodyPr>
          <a:lstStyle/>
          <a:p>
            <a:pPr defTabSz="685800">
              <a:spcBef>
                <a:spcPct val="50000"/>
              </a:spcBef>
              <a:buClrTx/>
              <a:defRPr/>
            </a:pPr>
            <a:r>
              <a:rPr lang="en-US" sz="750" dirty="0">
                <a:ea typeface="+mn-ea"/>
                <a:cs typeface="Arial" panose="020B0604020202020204" pitchFamily="34" charset="0"/>
              </a:rPr>
              <a:t>Adapted from K. </a:t>
            </a:r>
            <a:r>
              <a:rPr lang="en-US" sz="750" dirty="0" err="1">
                <a:ea typeface="+mn-ea"/>
                <a:cs typeface="Arial" panose="020B0604020202020204" pitchFamily="34" charset="0"/>
              </a:rPr>
              <a:t>Grauman</a:t>
            </a:r>
            <a:endParaRPr lang="en-US" sz="750" dirty="0">
              <a:ea typeface="+mn-ea"/>
              <a:cs typeface="Arial" panose="020B0604020202020204" pitchFamily="34" charset="0"/>
            </a:endParaRPr>
          </a:p>
        </p:txBody>
      </p:sp>
      <p:sp>
        <p:nvSpPr>
          <p:cNvPr id="5" name="Rectangle 4"/>
          <p:cNvSpPr/>
          <p:nvPr/>
        </p:nvSpPr>
        <p:spPr>
          <a:xfrm>
            <a:off x="4269118" y="4717317"/>
            <a:ext cx="184731" cy="219291"/>
          </a:xfrm>
          <a:prstGeom prst="rect">
            <a:avLst/>
          </a:prstGeom>
        </p:spPr>
        <p:txBody>
          <a:bodyPr wrap="none">
            <a:spAutoFit/>
          </a:bodyPr>
          <a:lstStyle/>
          <a:p>
            <a:pPr defTabSz="685800">
              <a:buClrTx/>
              <a:defRPr/>
            </a:pPr>
            <a:endParaRPr lang="en-US" sz="825" kern="1200" dirty="0">
              <a:latin typeface="Courier New" panose="02070309020205020404" pitchFamily="49" charset="0"/>
              <a:ea typeface="+mn-ea"/>
              <a:cs typeface="Courier New" panose="02070309020205020404" pitchFamily="49" charset="0"/>
            </a:endParaRPr>
          </a:p>
        </p:txBody>
      </p:sp>
      <p:sp>
        <p:nvSpPr>
          <p:cNvPr id="6" name="Slide Number Placeholder 5">
            <a:extLst>
              <a:ext uri="{FF2B5EF4-FFF2-40B4-BE49-F238E27FC236}">
                <a16:creationId xmlns:a16="http://schemas.microsoft.com/office/drawing/2014/main" id="{AFDE7434-29A6-4ACE-8523-572213CC9E6F}"/>
              </a:ext>
            </a:extLst>
          </p:cNvPr>
          <p:cNvSpPr>
            <a:spLocks noGrp="1"/>
          </p:cNvSpPr>
          <p:nvPr>
            <p:ph type="sldNum" sz="quarter" idx="12"/>
          </p:nvPr>
        </p:nvSpPr>
        <p:spPr/>
        <p:txBody>
          <a:bodyPr/>
          <a:lstStyle/>
          <a:p>
            <a:pPr>
              <a:defRPr/>
            </a:pPr>
            <a:fld id="{EF264CFA-8530-492E-A62D-285496C9819E}" type="slidenum">
              <a:rPr lang="en-US" smtClean="0"/>
              <a:pPr>
                <a:defRPr/>
              </a:pPr>
              <a:t>99</a:t>
            </a:fld>
            <a:endParaRPr lang="en-US" dirty="0"/>
          </a:p>
        </p:txBody>
      </p:sp>
      <p:sp>
        <p:nvSpPr>
          <p:cNvPr id="8" name="Title 7">
            <a:extLst>
              <a:ext uri="{FF2B5EF4-FFF2-40B4-BE49-F238E27FC236}">
                <a16:creationId xmlns:a16="http://schemas.microsoft.com/office/drawing/2014/main" id="{71008B2D-00F6-2CB5-C332-5E9E87A87E05}"/>
              </a:ext>
            </a:extLst>
          </p:cNvPr>
          <p:cNvSpPr>
            <a:spLocks noGrp="1"/>
          </p:cNvSpPr>
          <p:nvPr>
            <p:ph type="title"/>
          </p:nvPr>
        </p:nvSpPr>
        <p:spPr/>
        <p:txBody>
          <a:bodyPr/>
          <a:lstStyle/>
          <a:p>
            <a:r>
              <a:rPr lang="en-US" dirty="0"/>
              <a:t>Comparing bags of words</a:t>
            </a:r>
          </a:p>
        </p:txBody>
      </p:sp>
    </p:spTree>
    <p:extLst>
      <p:ext uri="{BB962C8B-B14F-4D97-AF65-F5344CB8AC3E}">
        <p14:creationId xmlns:p14="http://schemas.microsoft.com/office/powerpoint/2010/main" val="10990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rilho">
  <a:themeElements>
    <a:clrScheme name="Executivo">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12282</TotalTime>
  <Words>5434</Words>
  <Application>Microsoft Macintosh PowerPoint</Application>
  <PresentationFormat>On-screen Show (16:9)</PresentationFormat>
  <Paragraphs>1003</Paragraphs>
  <Slides>103</Slides>
  <Notes>63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103</vt:i4>
      </vt:variant>
    </vt:vector>
  </HeadingPairs>
  <TitlesOfParts>
    <vt:vector size="120" baseType="lpstr">
      <vt:lpstr>Arial Unicode MS</vt:lpstr>
      <vt:lpstr>ＭＳ Ｐゴシック</vt:lpstr>
      <vt:lpstr>Arial</vt:lpstr>
      <vt:lpstr>Calibri</vt:lpstr>
      <vt:lpstr>Cambria Math</vt:lpstr>
      <vt:lpstr>Courier New</vt:lpstr>
      <vt:lpstr>Symbol</vt:lpstr>
      <vt:lpstr>Tahoma</vt:lpstr>
      <vt:lpstr>Times New Roman</vt:lpstr>
      <vt:lpstr>Times New Roman Bold Italic</vt:lpstr>
      <vt:lpstr>Times New Roman Italic</vt:lpstr>
      <vt:lpstr>Trebuchet MS</vt:lpstr>
      <vt:lpstr>Wingdings</vt:lpstr>
      <vt:lpstr>Brilho</vt:lpstr>
      <vt:lpstr>Equation</vt:lpstr>
      <vt:lpstr>Microsoft Equation 3.0</vt:lpstr>
      <vt:lpstr>Bitmap Image</vt:lpstr>
      <vt:lpstr>CS 1674/2074: Local features: detection, description and matching</vt:lpstr>
      <vt:lpstr>Plan for this lecture</vt:lpstr>
      <vt:lpstr>An image is a set of pixels</vt:lpstr>
      <vt:lpstr>Problems with pixel representation</vt:lpstr>
      <vt:lpstr>Human eye movements</vt:lpstr>
      <vt:lpstr>Local features</vt:lpstr>
      <vt:lpstr>Local features: desired properties</vt:lpstr>
      <vt:lpstr>Interest(ing) points</vt:lpstr>
      <vt:lpstr>Interest points</vt:lpstr>
      <vt:lpstr>Choosing interest points</vt:lpstr>
      <vt:lpstr>Choosing interest points</vt:lpstr>
      <vt:lpstr>Application 1: Keypoint matching for search</vt:lpstr>
      <vt:lpstr>Application 1: Keypoint matching for search</vt:lpstr>
      <vt:lpstr>Application 2: Panorama stitching</vt:lpstr>
      <vt:lpstr>Application 2: Panorama stitching</vt:lpstr>
      <vt:lpstr>Application 2: Panorama stitching</vt:lpstr>
      <vt:lpstr>Corners are distinctive interest points</vt:lpstr>
      <vt:lpstr>Corners are distinctive interest points</vt:lpstr>
      <vt:lpstr>Corners are distinctive interest points</vt:lpstr>
      <vt:lpstr>Corners are distinctive interest points</vt:lpstr>
      <vt:lpstr>Corners are distinctive interest points</vt:lpstr>
      <vt:lpstr>What points would you choose?</vt:lpstr>
      <vt:lpstr>Harris Detector: Mathematics</vt:lpstr>
      <vt:lpstr>Harris Detector: Mathematics</vt:lpstr>
      <vt:lpstr>Harris Detector: Mathematics</vt:lpstr>
      <vt:lpstr>Harris Detector: Mathematics</vt:lpstr>
      <vt:lpstr>Harris Detector: Mathematics</vt:lpstr>
      <vt:lpstr>Harris Detector: Mathematics</vt:lpstr>
      <vt:lpstr>What does the matrix M reveal?</vt:lpstr>
      <vt:lpstr>Corner response function</vt:lpstr>
      <vt:lpstr>Harris Detector: Mathematics</vt:lpstr>
      <vt:lpstr>Harris Detector: Algorithm</vt:lpstr>
      <vt:lpstr>Harris Detector: Algorithm</vt:lpstr>
      <vt:lpstr>Example of Harris Application</vt:lpstr>
      <vt:lpstr>Example of Harris Application</vt:lpstr>
      <vt:lpstr>More Harris Responses</vt:lpstr>
      <vt:lpstr>Properties: Invariance vs covariance</vt:lpstr>
      <vt:lpstr>What happens if: Affine intensity change</vt:lpstr>
      <vt:lpstr>What happens if: Image translation</vt:lpstr>
      <vt:lpstr>What happens if: Image rotation</vt:lpstr>
      <vt:lpstr>What happens if: Scaling</vt:lpstr>
      <vt:lpstr>What happens if: Scaling</vt:lpstr>
      <vt:lpstr>Scale invariant detection</vt:lpstr>
      <vt:lpstr>Scale invariant detection</vt:lpstr>
      <vt:lpstr>Scale invariant detection</vt:lpstr>
      <vt:lpstr>Automatic Scale Selection</vt:lpstr>
      <vt:lpstr>Automatic Scale Selection</vt:lpstr>
      <vt:lpstr>Automatic Scale Selection</vt:lpstr>
      <vt:lpstr>Automatic Scale Selection</vt:lpstr>
      <vt:lpstr>Automatic Scale Selection</vt:lpstr>
      <vt:lpstr>Automatic Scale Selection</vt:lpstr>
      <vt:lpstr>Automatic Scale Selection</vt:lpstr>
      <vt:lpstr>What is a useful signature function?</vt:lpstr>
      <vt:lpstr>Blob detection in 2D</vt:lpstr>
      <vt:lpstr>Difference of Gaussian ≈ Laplacian</vt:lpstr>
      <vt:lpstr>Difference of Gaussian Scale Pyramid</vt:lpstr>
      <vt:lpstr>Find local maxima in position-scale space of Difference-of-Gaussian</vt:lpstr>
      <vt:lpstr>Laplacian pyramid example</vt:lpstr>
      <vt:lpstr>Results: Difference-of-Gaussian</vt:lpstr>
      <vt:lpstr>Plan for this lecture</vt:lpstr>
      <vt:lpstr>Geometric transformations</vt:lpstr>
      <vt:lpstr>Scale-Invariant Feature Transform (SIFT) descriptor</vt:lpstr>
      <vt:lpstr>Computing gradients</vt:lpstr>
      <vt:lpstr>Gradients</vt:lpstr>
      <vt:lpstr>Gradients</vt:lpstr>
      <vt:lpstr>Gradients</vt:lpstr>
      <vt:lpstr>Scale Invariant Feature Transform</vt:lpstr>
      <vt:lpstr>Scale Invariant Feature Transform</vt:lpstr>
      <vt:lpstr>Scale Invariant Feature Transform</vt:lpstr>
      <vt:lpstr>Scale Invariant Feature Transform</vt:lpstr>
      <vt:lpstr>Scale Invariant Feature Transform</vt:lpstr>
      <vt:lpstr>Making descriptor rotation invariant</vt:lpstr>
      <vt:lpstr>SIFT is robust</vt:lpstr>
      <vt:lpstr>Examples of using SIFT</vt:lpstr>
      <vt:lpstr>Examples of using SIFT</vt:lpstr>
      <vt:lpstr>Examples of using SIFT</vt:lpstr>
      <vt:lpstr>Applications of local invariant features</vt:lpstr>
      <vt:lpstr>Plan for this lecture</vt:lpstr>
      <vt:lpstr>Matching Local Features</vt:lpstr>
      <vt:lpstr>Robust Matching</vt:lpstr>
      <vt:lpstr>Matching SIFT descriptors</vt:lpstr>
      <vt:lpstr>Efficient Matching</vt:lpstr>
      <vt:lpstr>Matching Local Features Setup</vt:lpstr>
      <vt:lpstr>Matching Local Features Setup</vt:lpstr>
      <vt:lpstr>Indexing local features</vt:lpstr>
      <vt:lpstr>Visual Words: main idea</vt:lpstr>
      <vt:lpstr>Visual Words: main idea</vt:lpstr>
      <vt:lpstr>Visual Words: main idea</vt:lpstr>
      <vt:lpstr>Visual Words: main idea</vt:lpstr>
      <vt:lpstr>PowerPoint Presentation</vt:lpstr>
      <vt:lpstr>PowerPoint Presentation</vt:lpstr>
      <vt:lpstr>Visual Words</vt:lpstr>
      <vt:lpstr>Visual Words for Indexing</vt:lpstr>
      <vt:lpstr>Inverted File Index</vt:lpstr>
      <vt:lpstr>Inverted File Index</vt:lpstr>
      <vt:lpstr>PowerPoint Presentation</vt:lpstr>
      <vt:lpstr>PowerPoint Presentation</vt:lpstr>
      <vt:lpstr>PowerPoint Presentation</vt:lpstr>
      <vt:lpstr>Comparing bags of words</vt:lpstr>
      <vt:lpstr>Bags of words: pros and cons</vt:lpstr>
      <vt:lpstr>Summary: Inverted file index and bags of words similarity</vt:lpstr>
      <vt:lpstr>Additional References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Leveraging Unlabeled Data for Sketch-based Understanding</dc:title>
  <dc:creator>Fernando</dc:creator>
  <cp:lastModifiedBy>Nils Ever Murrugarra Llerena</cp:lastModifiedBy>
  <cp:revision>139</cp:revision>
  <dcterms:created xsi:type="dcterms:W3CDTF">2011-07-05T14:46:51Z</dcterms:created>
  <dcterms:modified xsi:type="dcterms:W3CDTF">2024-09-12T18:39:03Z</dcterms:modified>
</cp:coreProperties>
</file>