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modernComment_21B_409634C1.xml" ContentType="application/vnd.ms-powerpoint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3.xml" ContentType="application/vnd.openxmlformats-officedocument.presentationml.notesSlide+xml"/>
  <Override PartName="/ppt/tags/tag5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omments/modernComment_236_9A4808DB.xml" ContentType="application/vnd.ms-powerpoint.comment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tags/tag9.xml" ContentType="application/vnd.openxmlformats-officedocument.presentationml.tags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tags/tag10.xml" ContentType="application/vnd.openxmlformats-officedocument.presentationml.tags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75"/>
  </p:notesMasterIdLst>
  <p:sldIdLst>
    <p:sldId id="589" r:id="rId2"/>
    <p:sldId id="581" r:id="rId3"/>
    <p:sldId id="467" r:id="rId4"/>
    <p:sldId id="485" r:id="rId5"/>
    <p:sldId id="774" r:id="rId6"/>
    <p:sldId id="469" r:id="rId7"/>
    <p:sldId id="473" r:id="rId8"/>
    <p:sldId id="474" r:id="rId9"/>
    <p:sldId id="584" r:id="rId10"/>
    <p:sldId id="536" r:id="rId11"/>
    <p:sldId id="537" r:id="rId12"/>
    <p:sldId id="539" r:id="rId13"/>
    <p:sldId id="540" r:id="rId14"/>
    <p:sldId id="541" r:id="rId15"/>
    <p:sldId id="543" r:id="rId16"/>
    <p:sldId id="545" r:id="rId17"/>
    <p:sldId id="546" r:id="rId18"/>
    <p:sldId id="547" r:id="rId19"/>
    <p:sldId id="548" r:id="rId20"/>
    <p:sldId id="549" r:id="rId21"/>
    <p:sldId id="551" r:id="rId22"/>
    <p:sldId id="777" r:id="rId23"/>
    <p:sldId id="559" r:id="rId24"/>
    <p:sldId id="560" r:id="rId25"/>
    <p:sldId id="554" r:id="rId26"/>
    <p:sldId id="555" r:id="rId27"/>
    <p:sldId id="556" r:id="rId28"/>
    <p:sldId id="570" r:id="rId29"/>
    <p:sldId id="561" r:id="rId30"/>
    <p:sldId id="779" r:id="rId31"/>
    <p:sldId id="780" r:id="rId32"/>
    <p:sldId id="778" r:id="rId33"/>
    <p:sldId id="562" r:id="rId34"/>
    <p:sldId id="563" r:id="rId35"/>
    <p:sldId id="566" r:id="rId36"/>
    <p:sldId id="567" r:id="rId37"/>
    <p:sldId id="568" r:id="rId38"/>
    <p:sldId id="571" r:id="rId39"/>
    <p:sldId id="781" r:id="rId40"/>
    <p:sldId id="572" r:id="rId41"/>
    <p:sldId id="573" r:id="rId42"/>
    <p:sldId id="574" r:id="rId43"/>
    <p:sldId id="575" r:id="rId44"/>
    <p:sldId id="576" r:id="rId45"/>
    <p:sldId id="577" r:id="rId46"/>
    <p:sldId id="578" r:id="rId47"/>
    <p:sldId id="580" r:id="rId48"/>
    <p:sldId id="585" r:id="rId49"/>
    <p:sldId id="582" r:id="rId50"/>
    <p:sldId id="281" r:id="rId51"/>
    <p:sldId id="282" r:id="rId52"/>
    <p:sldId id="265" r:id="rId53"/>
    <p:sldId id="283" r:id="rId54"/>
    <p:sldId id="285" r:id="rId55"/>
    <p:sldId id="286" r:id="rId56"/>
    <p:sldId id="287" r:id="rId57"/>
    <p:sldId id="599" r:id="rId58"/>
    <p:sldId id="289" r:id="rId59"/>
    <p:sldId id="290" r:id="rId60"/>
    <p:sldId id="291" r:id="rId61"/>
    <p:sldId id="292" r:id="rId62"/>
    <p:sldId id="293" r:id="rId63"/>
    <p:sldId id="458" r:id="rId64"/>
    <p:sldId id="531" r:id="rId65"/>
    <p:sldId id="297" r:id="rId66"/>
    <p:sldId id="298" r:id="rId67"/>
    <p:sldId id="300" r:id="rId68"/>
    <p:sldId id="301" r:id="rId69"/>
    <p:sldId id="299" r:id="rId70"/>
    <p:sldId id="302" r:id="rId71"/>
    <p:sldId id="303" r:id="rId72"/>
    <p:sldId id="773" r:id="rId73"/>
    <p:sldId id="588" r:id="rId74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">
          <p15:clr>
            <a:srgbClr val="A4A3A4"/>
          </p15:clr>
        </p15:guide>
        <p15:guide id="2" pos="4608">
          <p15:clr>
            <a:srgbClr val="A4A3A4"/>
          </p15:clr>
        </p15:guide>
        <p15:guide id="3" pos="288">
          <p15:clr>
            <a:srgbClr val="A4A3A4"/>
          </p15:clr>
        </p15:guide>
        <p15:guide id="4" pos="5472">
          <p15:clr>
            <a:srgbClr val="A4A3A4"/>
          </p15:clr>
        </p15:guide>
        <p15:guide id="5" orient="horz" pos="1712">
          <p15:clr>
            <a:srgbClr val="9AA0A6"/>
          </p15:clr>
        </p15:guide>
        <p15:guide id="6" pos="2592">
          <p15:clr>
            <a:srgbClr val="9AA0A6"/>
          </p15:clr>
        </p15:guide>
        <p15:guide id="7" pos="3168">
          <p15:clr>
            <a:srgbClr val="9AA0A6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29" roundtripDataSignature="AMtx7mhS5nRLilGD6T0EpqDE7wj9jhOMe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96AE40-E63F-448E-B565-BE41378B41F9}" name="Nils Ever Murrugarra Llerena" initials="NEML" userId="Nils Ever Murrugarra Llerena" providerId="None"/>
  <p188:author id="{8443ED59-20C7-4FDF-8DCA-8A14D1AA1C8C}" name="Microsoft Office User" initials="MOU" userId="Microsoft Office User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Jiang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34"/>
    <p:restoredTop sz="82840"/>
  </p:normalViewPr>
  <p:slideViewPr>
    <p:cSldViewPr snapToGrid="0">
      <p:cViewPr varScale="1">
        <p:scale>
          <a:sx n="155" d="100"/>
          <a:sy n="155" d="100"/>
        </p:scale>
        <p:origin x="2552" y="184"/>
      </p:cViewPr>
      <p:guideLst>
        <p:guide orient="horz" pos="288"/>
        <p:guide pos="4608"/>
        <p:guide pos="288"/>
        <p:guide pos="5472"/>
        <p:guide orient="horz" pos="1712"/>
        <p:guide pos="2592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33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3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29" Type="http://customschemas.google.com/relationships/presentationmetadata" Target="meta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3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130" Type="http://schemas.openxmlformats.org/officeDocument/2006/relationships/commentAuthors" Target="commentAuthors.xml"/><Relationship Id="rId135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131" Type="http://schemas.openxmlformats.org/officeDocument/2006/relationships/presProps" Target="presProps.xml"/></Relationships>
</file>

<file path=ppt/comments/modernComment_21B_409634C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22F0EB2-6F8C-4E49-A762-EDBD309962D6}" authorId="{8443ED59-20C7-4FDF-8DCA-8A14D1AA1C8C}" created="2023-01-16T21:11:03.695">
    <pc:sldMkLst xmlns:pc="http://schemas.microsoft.com/office/powerpoint/2013/main/command">
      <pc:docMk/>
      <pc:sldMk cId="1083585729" sldId="539"/>
    </pc:sldMkLst>
    <p188:txBody>
      <a:bodyPr/>
      <a:lstStyle/>
      <a:p>
        <a:r>
          <a:rPr lang="en-US"/>
          <a:t>TODO</a:t>
        </a:r>
      </a:p>
    </p188:txBody>
  </p188:cm>
</p188:cmLst>
</file>

<file path=ppt/comments/modernComment_236_9A4808D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705AA2D-64C9-8A47-84DD-1456D8A8E502}" authorId="{8443ED59-20C7-4FDF-8DCA-8A14D1AA1C8C}" created="2023-01-16T21:39:15.331">
    <pc:sldMkLst xmlns:pc="http://schemas.microsoft.com/office/powerpoint/2013/main/command">
      <pc:docMk/>
      <pc:sldMk cId="2588412123" sldId="566"/>
    </pc:sldMkLst>
    <p188:txBody>
      <a:bodyPr/>
      <a:lstStyle/>
      <a:p>
        <a:r>
          <a:rPr lang="en-US"/>
          <a:t>TODO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93" name="Google Shape;93;p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1470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3D293D-73B5-4141-AE77-401D46217D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4387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E4D76A-B5A5-486A-A7D1-9B888FAE03B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4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 376 Lecture 11 </a:t>
            </a:r>
          </a:p>
        </p:txBody>
      </p:sp>
    </p:spTree>
    <p:extLst>
      <p:ext uri="{BB962C8B-B14F-4D97-AF65-F5344CB8AC3E}">
        <p14:creationId xmlns:p14="http://schemas.microsoft.com/office/powerpoint/2010/main" val="127561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B4D7A8-20D6-4DDB-BFEC-01E606D4E1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 376 Lecture 8 Fitting</a:t>
            </a:r>
          </a:p>
        </p:txBody>
      </p:sp>
    </p:spTree>
    <p:extLst>
      <p:ext uri="{BB962C8B-B14F-4D97-AF65-F5344CB8AC3E}">
        <p14:creationId xmlns:p14="http://schemas.microsoft.com/office/powerpoint/2010/main" val="1821876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CDA7C6-4E28-471E-A0F6-23EF427D758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17550"/>
            <a:ext cx="6370637" cy="3584575"/>
          </a:xfrm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961" y="4540568"/>
            <a:ext cx="5384800" cy="4378881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 376 Lecture 8 Fitting</a:t>
            </a:r>
          </a:p>
        </p:txBody>
      </p:sp>
    </p:spTree>
    <p:extLst>
      <p:ext uri="{BB962C8B-B14F-4D97-AF65-F5344CB8AC3E}">
        <p14:creationId xmlns:p14="http://schemas.microsoft.com/office/powerpoint/2010/main" val="2912153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D4497C-5D18-43CF-9BFC-913A6DFFACA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17550"/>
            <a:ext cx="6370637" cy="3584575"/>
          </a:xfrm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961" y="4540568"/>
            <a:ext cx="5384800" cy="4378881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 376 Lecture 8 Fitting</a:t>
            </a:r>
          </a:p>
        </p:txBody>
      </p:sp>
    </p:spTree>
    <p:extLst>
      <p:ext uri="{BB962C8B-B14F-4D97-AF65-F5344CB8AC3E}">
        <p14:creationId xmlns:p14="http://schemas.microsoft.com/office/powerpoint/2010/main" val="15676271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032AB6-9822-46CE-B5E4-CEB78EEE70A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17550"/>
            <a:ext cx="6370637" cy="3584575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961" y="4540568"/>
            <a:ext cx="5384800" cy="4378881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 376 Lecture 8 Fitting</a:t>
            </a:r>
          </a:p>
        </p:txBody>
      </p:sp>
    </p:spTree>
    <p:extLst>
      <p:ext uri="{BB962C8B-B14F-4D97-AF65-F5344CB8AC3E}">
        <p14:creationId xmlns:p14="http://schemas.microsoft.com/office/powerpoint/2010/main" val="3862987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032AB6-9822-46CE-B5E4-CEB78EEE70A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17550"/>
            <a:ext cx="6370637" cy="3584575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961" y="4540568"/>
            <a:ext cx="5384800" cy="4378881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 376 Lecture 8 Fitting</a:t>
            </a:r>
          </a:p>
        </p:txBody>
      </p:sp>
    </p:spTree>
    <p:extLst>
      <p:ext uri="{BB962C8B-B14F-4D97-AF65-F5344CB8AC3E}">
        <p14:creationId xmlns:p14="http://schemas.microsoft.com/office/powerpoint/2010/main" val="15989697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C833BA-FE9C-4849-B1DD-792FC6F09BF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8938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1809E0-E778-429F-AD13-B2D3AD8CB8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505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1809E0-E778-429F-AD13-B2D3AD8CB8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TODO: Take a look to the 180.</a:t>
            </a:r>
          </a:p>
        </p:txBody>
      </p:sp>
    </p:spTree>
    <p:extLst>
      <p:ext uri="{BB962C8B-B14F-4D97-AF65-F5344CB8AC3E}">
        <p14:creationId xmlns:p14="http://schemas.microsoft.com/office/powerpoint/2010/main" val="35387844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AC5BBA-3476-435F-9915-DEDB5DFD8B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https://</a:t>
            </a:r>
            <a:r>
              <a:rPr lang="en-US" dirty="0" err="1"/>
              <a:t>www.alamo.edu</a:t>
            </a:r>
            <a:r>
              <a:rPr lang="en-US" dirty="0"/>
              <a:t>/</a:t>
            </a:r>
            <a:r>
              <a:rPr lang="en-US" dirty="0" err="1"/>
              <a:t>contentassets</a:t>
            </a:r>
            <a:r>
              <a:rPr lang="en-US" dirty="0"/>
              <a:t>/35e1aad11a064ee2ae161ba2ae3b2559/additional/math2412-polar-coordinates.pdf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Negative radius can handle negative angles or angles greater than 180</a:t>
            </a:r>
          </a:p>
        </p:txBody>
      </p:sp>
    </p:spTree>
    <p:extLst>
      <p:ext uri="{BB962C8B-B14F-4D97-AF65-F5344CB8AC3E}">
        <p14:creationId xmlns:p14="http://schemas.microsoft.com/office/powerpoint/2010/main" val="4243089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45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32B468-EF8F-44C2-915B-AEAAC903B378}" type="slidenum">
              <a:rPr lang="en-US" b="1">
                <a:solidFill>
                  <a:srgbClr val="000000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b="1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8232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52F9D-87D8-45CE-813A-2C5D2C79CB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175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353440-A4DC-41E0-9364-498AD60AC0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400800" cy="3600450"/>
          </a:xfrm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defTabSz="966612">
              <a:defRPr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 376 Lecture 8 Fitting</a:t>
            </a:r>
          </a:p>
        </p:txBody>
      </p:sp>
    </p:spTree>
    <p:extLst>
      <p:ext uri="{BB962C8B-B14F-4D97-AF65-F5344CB8AC3E}">
        <p14:creationId xmlns:p14="http://schemas.microsoft.com/office/powerpoint/2010/main" val="7940490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353440-A4DC-41E0-9364-498AD60AC0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400800" cy="3600450"/>
          </a:xfrm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defTabSz="966612">
              <a:defRPr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 376 Lecture 8 Fitting</a:t>
            </a:r>
          </a:p>
        </p:txBody>
      </p:sp>
    </p:spTree>
    <p:extLst>
      <p:ext uri="{BB962C8B-B14F-4D97-AF65-F5344CB8AC3E}">
        <p14:creationId xmlns:p14="http://schemas.microsoft.com/office/powerpoint/2010/main" val="31471570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68ACD3-F762-47B4-B86B-0A529266708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 376 Lecture 8 Fitting</a:t>
            </a:r>
          </a:p>
        </p:txBody>
      </p:sp>
    </p:spTree>
    <p:extLst>
      <p:ext uri="{BB962C8B-B14F-4D97-AF65-F5344CB8AC3E}">
        <p14:creationId xmlns:p14="http://schemas.microsoft.com/office/powerpoint/2010/main" val="27942801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0: black</a:t>
            </a:r>
          </a:p>
          <a:p>
            <a:r>
              <a:rPr lang="en-US" dirty="0"/>
              <a:t>255: white (1)</a:t>
            </a:r>
          </a:p>
          <a:p>
            <a:pPr eaLnBrk="1" hangingPunct="1">
              <a:lnSpc>
                <a:spcPct val="120000"/>
              </a:lnSpc>
            </a:pPr>
            <a:endParaRPr lang="en-US" dirty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A9A9B7-852E-4FE9-ADC0-4D5CDF6208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 376 Lecture 8 Fitting</a:t>
            </a:r>
          </a:p>
        </p:txBody>
      </p:sp>
    </p:spTree>
    <p:extLst>
      <p:ext uri="{BB962C8B-B14F-4D97-AF65-F5344CB8AC3E}">
        <p14:creationId xmlns:p14="http://schemas.microsoft.com/office/powerpoint/2010/main" val="29445328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0: black</a:t>
            </a:r>
          </a:p>
          <a:p>
            <a:r>
              <a:rPr lang="en-US" dirty="0"/>
              <a:t>255: white (1)</a:t>
            </a:r>
          </a:p>
          <a:p>
            <a:pPr eaLnBrk="1" hangingPunct="1">
              <a:lnSpc>
                <a:spcPct val="120000"/>
              </a:lnSpc>
            </a:pPr>
            <a:endParaRPr lang="en-US" dirty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A9A9B7-852E-4FE9-ADC0-4D5CDF6208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 376 Lecture 8 Fitting</a:t>
            </a:r>
          </a:p>
        </p:txBody>
      </p:sp>
    </p:spTree>
    <p:extLst>
      <p:ext uri="{BB962C8B-B14F-4D97-AF65-F5344CB8AC3E}">
        <p14:creationId xmlns:p14="http://schemas.microsoft.com/office/powerpoint/2010/main" val="40488352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0: black</a:t>
            </a:r>
          </a:p>
          <a:p>
            <a:r>
              <a:rPr lang="en-US" dirty="0"/>
              <a:t>255: white (1)</a:t>
            </a:r>
          </a:p>
          <a:p>
            <a:pPr eaLnBrk="1" hangingPunct="1">
              <a:lnSpc>
                <a:spcPct val="120000"/>
              </a:lnSpc>
            </a:pPr>
            <a:endParaRPr lang="en-US" dirty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A9A9B7-852E-4FE9-ADC0-4D5CDF6208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 376 Lecture 8 Fitting</a:t>
            </a:r>
          </a:p>
        </p:txBody>
      </p:sp>
    </p:spTree>
    <p:extLst>
      <p:ext uri="{BB962C8B-B14F-4D97-AF65-F5344CB8AC3E}">
        <p14:creationId xmlns:p14="http://schemas.microsoft.com/office/powerpoint/2010/main" val="27689678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120000"/>
              </a:lnSpc>
            </a:pPr>
            <a:endParaRPr lang="en-US" dirty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A9A9B7-852E-4FE9-ADC0-4D5CDF6208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 376 Lecture 8 Fitting</a:t>
            </a:r>
          </a:p>
        </p:txBody>
      </p:sp>
    </p:spTree>
    <p:extLst>
      <p:ext uri="{BB962C8B-B14F-4D97-AF65-F5344CB8AC3E}">
        <p14:creationId xmlns:p14="http://schemas.microsoft.com/office/powerpoint/2010/main" val="7629953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1. We can have different circles with the same center</a:t>
            </a:r>
          </a:p>
          <a:p>
            <a:r>
              <a:rPr lang="en-US" dirty="0"/>
              <a:t>2. Map to </a:t>
            </a:r>
            <a:r>
              <a:rPr lang="en-US" dirty="0" err="1"/>
              <a:t>hough</a:t>
            </a:r>
            <a:r>
              <a:rPr lang="en-US" dirty="0"/>
              <a:t> space. Each point is a circle</a:t>
            </a:r>
          </a:p>
          <a:p>
            <a:r>
              <a:rPr lang="en-US" dirty="0"/>
              <a:t>3. </a:t>
            </a:r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A68ADE-D0CF-4841-A44D-BCC2957125A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 376 Lecture 8 Fitting</a:t>
            </a:r>
          </a:p>
        </p:txBody>
      </p:sp>
    </p:spTree>
    <p:extLst>
      <p:ext uri="{BB962C8B-B14F-4D97-AF65-F5344CB8AC3E}">
        <p14:creationId xmlns:p14="http://schemas.microsoft.com/office/powerpoint/2010/main" val="17914886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A68ADE-D0CF-4841-A44D-BCC2957125A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 376 Lecture 8 Fitting</a:t>
            </a:r>
          </a:p>
        </p:txBody>
      </p:sp>
    </p:spTree>
    <p:extLst>
      <p:ext uri="{BB962C8B-B14F-4D97-AF65-F5344CB8AC3E}">
        <p14:creationId xmlns:p14="http://schemas.microsoft.com/office/powerpoint/2010/main" val="1128087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D58637-3F1B-4801-9AC9-281AA07EE91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272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120000"/>
              </a:lnSpc>
            </a:pPr>
            <a:endParaRPr lang="en-US" dirty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A9A9B7-852E-4FE9-ADC0-4D5CDF6208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 376 Lecture 8 Fitting</a:t>
            </a:r>
          </a:p>
        </p:txBody>
      </p:sp>
    </p:spTree>
    <p:extLst>
      <p:ext uri="{BB962C8B-B14F-4D97-AF65-F5344CB8AC3E}">
        <p14:creationId xmlns:p14="http://schemas.microsoft.com/office/powerpoint/2010/main" val="30044868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579042-ABAB-42FC-ADC9-9CBC67D14FF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 wrap="none" anchor="ctr"/>
          <a:lstStyle/>
          <a:p>
            <a:pPr eaLnBrk="1" hangingPunct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 376 Lecture 8 Fitting</a:t>
            </a:r>
          </a:p>
        </p:txBody>
      </p:sp>
    </p:spTree>
    <p:extLst>
      <p:ext uri="{BB962C8B-B14F-4D97-AF65-F5344CB8AC3E}">
        <p14:creationId xmlns:p14="http://schemas.microsoft.com/office/powerpoint/2010/main" val="25379060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579042-ABAB-42FC-ADC9-9CBC67D14FF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 wrap="none" anchor="ctr"/>
          <a:lstStyle/>
          <a:p>
            <a:pPr eaLnBrk="1" hangingPunct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 376 Lecture 8 Fitting</a:t>
            </a:r>
          </a:p>
        </p:txBody>
      </p:sp>
    </p:spTree>
    <p:extLst>
      <p:ext uri="{BB962C8B-B14F-4D97-AF65-F5344CB8AC3E}">
        <p14:creationId xmlns:p14="http://schemas.microsoft.com/office/powerpoint/2010/main" val="26606646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ABAACE-DD07-44CF-AFE0-CAEB1479086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 376 Lecture 8 Fitting</a:t>
            </a:r>
          </a:p>
        </p:txBody>
      </p:sp>
    </p:spTree>
    <p:extLst>
      <p:ext uri="{BB962C8B-B14F-4D97-AF65-F5344CB8AC3E}">
        <p14:creationId xmlns:p14="http://schemas.microsoft.com/office/powerpoint/2010/main" val="27266426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ABAACE-DD07-44CF-AFE0-CAEB1479086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 376 Lecture 8 Fitting</a:t>
            </a:r>
          </a:p>
        </p:txBody>
      </p:sp>
    </p:spTree>
    <p:extLst>
      <p:ext uri="{BB962C8B-B14F-4D97-AF65-F5344CB8AC3E}">
        <p14:creationId xmlns:p14="http://schemas.microsoft.com/office/powerpoint/2010/main" val="36330400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FFAD1F-43A2-4B6C-B3AB-D34F2AD035C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 376 Lecture 11 </a:t>
            </a:r>
          </a:p>
        </p:txBody>
      </p:sp>
    </p:spTree>
    <p:extLst>
      <p:ext uri="{BB962C8B-B14F-4D97-AF65-F5344CB8AC3E}">
        <p14:creationId xmlns:p14="http://schemas.microsoft.com/office/powerpoint/2010/main" val="39998584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B8CB7B-AC87-415D-8113-26EEAF404001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 376 Lecture 11 </a:t>
            </a:r>
          </a:p>
        </p:txBody>
      </p:sp>
    </p:spTree>
    <p:extLst>
      <p:ext uri="{BB962C8B-B14F-4D97-AF65-F5344CB8AC3E}">
        <p14:creationId xmlns:p14="http://schemas.microsoft.com/office/powerpoint/2010/main" val="25523583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71030-AC51-4A09-A25E-5FA357B75AF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me give you an intuition of what is going on. Suppose we have the standard line fitting problem in presence of outliers.</a:t>
            </a:r>
          </a:p>
          <a:p>
            <a:r>
              <a:rPr lang="en-US"/>
              <a:t>We can formulate this problem as follows: want to find the best partition of points in inlier set and outlier set such that…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 objective consists of adjusting the parameters of a model function so as to best fit a data set. </a:t>
            </a:r>
          </a:p>
          <a:p>
            <a:r>
              <a:rPr lang="en-US"/>
              <a:t>"best" is defined by a function f that needs to be minimized.</a:t>
            </a:r>
          </a:p>
          <a:p>
            <a:endParaRPr lang="en-US"/>
          </a:p>
          <a:p>
            <a:r>
              <a:rPr lang="en-US"/>
              <a:t>Such that the best parameter of fitting the line give rise to a residual error lower that delta</a:t>
            </a:r>
          </a:p>
          <a:p>
            <a:endParaRPr lang="en-US"/>
          </a:p>
          <a:p>
            <a:r>
              <a:rPr lang="en-US"/>
              <a:t>as when the sum, </a:t>
            </a:r>
            <a:r>
              <a:rPr lang="en-US" i="1"/>
              <a:t>S</a:t>
            </a:r>
            <a:r>
              <a:rPr lang="en-US"/>
              <a:t>, of squared residuals </a:t>
            </a:r>
          </a:p>
        </p:txBody>
      </p:sp>
    </p:spTree>
    <p:extLst>
      <p:ext uri="{BB962C8B-B14F-4D97-AF65-F5344CB8AC3E}">
        <p14:creationId xmlns:p14="http://schemas.microsoft.com/office/powerpoint/2010/main" val="16153635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1A7C6-64BD-4260-B379-19E57742101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me give you an intuition of what is going on. Suppose we have the standard line fitting problem in presence of outliers.</a:t>
            </a:r>
          </a:p>
          <a:p>
            <a:r>
              <a:rPr lang="en-US"/>
              <a:t>We can formulate this problem as follows: want to find the best partition of points in inlier set and outlier set such that…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 objective consists of adjusting the parameters of a model function so as to best fit a data set. </a:t>
            </a:r>
          </a:p>
          <a:p>
            <a:r>
              <a:rPr lang="en-US"/>
              <a:t>"best" is defined by a function f that needs to be minimized.</a:t>
            </a:r>
          </a:p>
          <a:p>
            <a:endParaRPr lang="en-US"/>
          </a:p>
          <a:p>
            <a:r>
              <a:rPr lang="en-US"/>
              <a:t>Such that the best parameter of fitting the line give rise to a residual error lower that delta</a:t>
            </a:r>
          </a:p>
          <a:p>
            <a:endParaRPr lang="en-US"/>
          </a:p>
          <a:p>
            <a:r>
              <a:rPr lang="en-US"/>
              <a:t>as when the sum, </a:t>
            </a:r>
            <a:r>
              <a:rPr lang="en-US" i="1"/>
              <a:t>S</a:t>
            </a:r>
            <a:r>
              <a:rPr lang="en-US"/>
              <a:t>, of squared residuals </a:t>
            </a:r>
          </a:p>
        </p:txBody>
      </p:sp>
    </p:spTree>
    <p:extLst>
      <p:ext uri="{BB962C8B-B14F-4D97-AF65-F5344CB8AC3E}">
        <p14:creationId xmlns:p14="http://schemas.microsoft.com/office/powerpoint/2010/main" val="13808277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168155-4F81-4408-A7FC-EA1CD92B6B8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me give you an intuition of what is going on. Suppose we have the standard line fitting problem in presence of outliers.</a:t>
            </a:r>
          </a:p>
          <a:p>
            <a:r>
              <a:rPr lang="en-US"/>
              <a:t>We can formulate this problem as follows: want to find the best partition of points in inlier set and outlier set such that…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 objective consists of adjusting the parameters of a model function so as to best fit a data set. </a:t>
            </a:r>
          </a:p>
          <a:p>
            <a:r>
              <a:rPr lang="en-US"/>
              <a:t>"best" is defined by a function f that needs to be minimized.</a:t>
            </a:r>
          </a:p>
          <a:p>
            <a:endParaRPr lang="en-US"/>
          </a:p>
          <a:p>
            <a:r>
              <a:rPr lang="en-US"/>
              <a:t>Such that the best parameter of fitting the line give rise to a residual error lower that delta</a:t>
            </a:r>
          </a:p>
          <a:p>
            <a:endParaRPr lang="en-US"/>
          </a:p>
          <a:p>
            <a:r>
              <a:rPr lang="en-US"/>
              <a:t>as when the sum, </a:t>
            </a:r>
            <a:r>
              <a:rPr lang="en-US" i="1"/>
              <a:t>S</a:t>
            </a:r>
            <a:r>
              <a:rPr lang="en-US"/>
              <a:t>, of squared residuals </a:t>
            </a:r>
          </a:p>
        </p:txBody>
      </p:sp>
    </p:spTree>
    <p:extLst>
      <p:ext uri="{BB962C8B-B14F-4D97-AF65-F5344CB8AC3E}">
        <p14:creationId xmlns:p14="http://schemas.microsoft.com/office/powerpoint/2010/main" val="2642320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7413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E023-128E-4856-BCB6-506FF27BFF9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me give you an intuition of what is going on. Suppose we have the standard line fitting problem in presence of outliers.</a:t>
            </a:r>
          </a:p>
          <a:p>
            <a:r>
              <a:rPr lang="en-US"/>
              <a:t>We can formulate this problem as follows: want to find the best partition of points in inlier set and outlier set such that…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 objective consists of adjusting the parameters of a model function so as to best fit a data set. </a:t>
            </a:r>
          </a:p>
          <a:p>
            <a:r>
              <a:rPr lang="en-US"/>
              <a:t>"best" is defined by a function f that needs to be minimized.</a:t>
            </a:r>
          </a:p>
          <a:p>
            <a:endParaRPr lang="en-US"/>
          </a:p>
          <a:p>
            <a:r>
              <a:rPr lang="en-US"/>
              <a:t>Such that the best parameter of fitting the line give rise to a residual error lower that delta</a:t>
            </a:r>
          </a:p>
          <a:p>
            <a:endParaRPr lang="en-US"/>
          </a:p>
          <a:p>
            <a:r>
              <a:rPr lang="en-US"/>
              <a:t>as when the sum, </a:t>
            </a:r>
            <a:r>
              <a:rPr lang="en-US" i="1"/>
              <a:t>S</a:t>
            </a:r>
            <a:r>
              <a:rPr lang="en-US"/>
              <a:t>, of squared residuals </a:t>
            </a:r>
          </a:p>
        </p:txBody>
      </p:sp>
    </p:spTree>
    <p:extLst>
      <p:ext uri="{BB962C8B-B14F-4D97-AF65-F5344CB8AC3E}">
        <p14:creationId xmlns:p14="http://schemas.microsoft.com/office/powerpoint/2010/main" val="3198079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C0EBD-25A8-4D2D-84D6-A0B57D3202A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me give you an intuition of what is going on. Suppose we have the standard line fitting problem in presence of outliers.</a:t>
            </a:r>
          </a:p>
          <a:p>
            <a:r>
              <a:rPr lang="en-US" dirty="0"/>
              <a:t>We can formulate this problem as follows: want to find the best partition of points in </a:t>
            </a:r>
            <a:r>
              <a:rPr lang="en-US" dirty="0" err="1"/>
              <a:t>inlier</a:t>
            </a:r>
            <a:r>
              <a:rPr lang="en-US" dirty="0"/>
              <a:t> set and outlier set such that…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objective consists of adjusting the parameters of a model function so as to best fit a data set. </a:t>
            </a:r>
          </a:p>
          <a:p>
            <a:r>
              <a:rPr lang="en-US" dirty="0"/>
              <a:t>"best" is defined by a function f that needs to be minimized.</a:t>
            </a:r>
          </a:p>
          <a:p>
            <a:endParaRPr lang="en-US" dirty="0"/>
          </a:p>
          <a:p>
            <a:r>
              <a:rPr lang="en-US" dirty="0"/>
              <a:t>Such that the best parameter of fitting the line give rise to a residual error lower that delta</a:t>
            </a:r>
          </a:p>
          <a:p>
            <a:endParaRPr lang="en-US" dirty="0"/>
          </a:p>
          <a:p>
            <a:r>
              <a:rPr lang="en-US" dirty="0"/>
              <a:t>as when the sum, </a:t>
            </a:r>
            <a:r>
              <a:rPr lang="en-US" i="1" dirty="0"/>
              <a:t>S</a:t>
            </a:r>
            <a:r>
              <a:rPr lang="en-US" dirty="0"/>
              <a:t>, of squared residuals </a:t>
            </a:r>
          </a:p>
        </p:txBody>
      </p:sp>
    </p:spTree>
    <p:extLst>
      <p:ext uri="{BB962C8B-B14F-4D97-AF65-F5344CB8AC3E}">
        <p14:creationId xmlns:p14="http://schemas.microsoft.com/office/powerpoint/2010/main" val="13787957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20E1CA-7B26-4EDC-B38B-57DA48A159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 376 Lecture 11 </a:t>
            </a:r>
          </a:p>
        </p:txBody>
      </p:sp>
    </p:spTree>
    <p:extLst>
      <p:ext uri="{BB962C8B-B14F-4D97-AF65-F5344CB8AC3E}">
        <p14:creationId xmlns:p14="http://schemas.microsoft.com/office/powerpoint/2010/main" val="258574028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2C9192-944E-43D5-AFCC-EC487AF09418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400800" cy="3600450"/>
          </a:xfrm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4440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3F668D-D252-4270-889F-0EDB19D4E879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400800" cy="3600450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17244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C378AF-D322-4BF9-92FE-F60462D62754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82433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86BB99-27E3-460A-A168-FEE4AC09C1BD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58244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D5DC12-E450-46B0-8017-CF460C824F80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71381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B3B54D-EE86-4054-8454-81B2F974C2DD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39805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A995B3E-214B-4880-A17E-1105D97CFAE2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884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0C91DA-4F3A-48AA-9859-D6C2800C2AA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8038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9B1E71-B85D-4C87-9DD0-DAF76B8ED1D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CS 376 Lecture 7 Segmentation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20579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24387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41655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10657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48473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3C6F719-2A11-476F-990D-923728009773}" type="slidenum">
              <a:rPr lang="en-US">
                <a:solidFill>
                  <a:prstClr val="black"/>
                </a:solidFill>
              </a:rPr>
              <a:pPr/>
              <a:t>62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5197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random initializations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AD559-58E6-437A-A7FE-2E6C4DB0F6C1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2213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6D9AF7-8F68-444E-B950-3693832F2C3F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1315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2EA3ED7-E379-45EA-A297-9C060AEACAF0}" type="slidenum">
              <a:rPr lang="en-US" sz="13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en-US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1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lvl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10671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FC991BB-B2BA-402F-B7B6-76C515895878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20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10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32101" name="Slide Number Placeholder 3"/>
          <p:cNvSpPr txBox="1">
            <a:spLocks noGrp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359FCEA-BBF6-4C71-9AB7-CD40BB1E5E08}" type="slidenum">
              <a:rPr lang="en-US" sz="13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lang="en-US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94593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3EA6DD-B732-4192-88A1-A6DBF13E989B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66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049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B4D7A8-20D6-4DDB-BFEC-01E606D4E1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 376 Lecture 8 Fitting</a:t>
            </a:r>
          </a:p>
        </p:txBody>
      </p:sp>
    </p:spTree>
    <p:extLst>
      <p:ext uri="{BB962C8B-B14F-4D97-AF65-F5344CB8AC3E}">
        <p14:creationId xmlns:p14="http://schemas.microsoft.com/office/powerpoint/2010/main" val="281163243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8BAF94-038D-423E-B1B7-7F419C83E5F7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67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72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2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37221" name="Slide Number Placeholder 3"/>
          <p:cNvSpPr txBox="1">
            <a:spLocks noGrp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774CB13-120F-4DAC-AED1-8060EB70DDAA}" type="slidenum">
              <a:rPr lang="en-US" sz="13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67</a:t>
            </a:fld>
            <a:endParaRPr lang="en-US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2157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8B4388-E919-4A40-B67D-E690A1496387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68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8243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1CB3B364-11E9-4318-B6B2-3CF18252348F}" type="slidenum">
              <a:rPr lang="en-US" sz="13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68</a:t>
            </a:fld>
            <a:endParaRPr lang="en-US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82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30846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2068A5-2B99-4E11-AB5C-755F5B4AE4EE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69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4147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C987F44-4556-43F4-A6E1-95EEE6D1B694}" type="slidenum">
              <a:rPr lang="en-US" sz="13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69</a:t>
            </a:fld>
            <a:endParaRPr lang="en-US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4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67734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A42255F-DBDF-4E75-91B8-4506406AA68E}" type="slidenum">
              <a:rPr lang="en-US" sz="1200" b="1">
                <a:solidFill>
                  <a:prstClr val="black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70</a:t>
            </a:fld>
            <a:endParaRPr lang="en-US" sz="12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08305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EB4F17-83AA-46C6-8F53-9FA464492853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71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5171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18B6CBD4-7580-4BF0-A77E-5E8E341BF135}" type="slidenum">
              <a:rPr lang="en-US" sz="13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71</a:t>
            </a:fld>
            <a:endParaRPr lang="en-US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5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prstClr val="black"/>
                </a:solidFill>
              </a:rPr>
              <a:t>CS 376 Lecture 7 Segmentation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421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B4D7A8-20D6-4DDB-BFEC-01E606D4E1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 376 Lecture 8 Fitting</a:t>
            </a:r>
          </a:p>
        </p:txBody>
      </p:sp>
    </p:spTree>
    <p:extLst>
      <p:ext uri="{BB962C8B-B14F-4D97-AF65-F5344CB8AC3E}">
        <p14:creationId xmlns:p14="http://schemas.microsoft.com/office/powerpoint/2010/main" val="3766526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5893F9-9E6E-47B4-B8FE-0A59E02EFF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57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9E3122-616F-4F59-A9A7-EE3E8192997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363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710419-C34C-4D47-80A4-86135ABA834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Arial"/>
              </a:rPr>
              <a:t>Outliers affect least squares fit</a:t>
            </a:r>
          </a:p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 376 Lecture 11 </a:t>
            </a:r>
          </a:p>
        </p:txBody>
      </p:sp>
    </p:spTree>
    <p:extLst>
      <p:ext uri="{BB962C8B-B14F-4D97-AF65-F5344CB8AC3E}">
        <p14:creationId xmlns:p14="http://schemas.microsoft.com/office/powerpoint/2010/main" val="3297677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ctrTitle"/>
          </p:nvPr>
        </p:nvSpPr>
        <p:spPr>
          <a:xfrm>
            <a:off x="685800" y="1028700"/>
            <a:ext cx="7848600" cy="144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50"/>
              <a:buFont typeface="Arial"/>
              <a:buNone/>
              <a:defRPr sz="405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SzPts val="1530"/>
              <a:buNone/>
              <a:defRPr>
                <a:solidFill>
                  <a:srgbClr val="3F3F3F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27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70"/>
              </a:spcBef>
              <a:spcAft>
                <a:spcPts val="0"/>
              </a:spcAft>
              <a:buSzPts val="1215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10"/>
              </a:spcBef>
              <a:spcAft>
                <a:spcPts val="0"/>
              </a:spcAft>
              <a:buSzPts val="105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3" name="Google Shape;23;p14"/>
          <p:cNvCxnSpPr/>
          <p:nvPr/>
        </p:nvCxnSpPr>
        <p:spPr>
          <a:xfrm>
            <a:off x="685800" y="2548890"/>
            <a:ext cx="7848600" cy="119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D574E-274E-44F3-B74A-D54BB97D8F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9/24/24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2DBDE-828A-4ED8-BAC3-0183760B6D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403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7150"/>
            <a:ext cx="7772400" cy="6286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685800"/>
            <a:ext cx="3810000" cy="3943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685800"/>
            <a:ext cx="3810000" cy="1914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714625"/>
            <a:ext cx="3810000" cy="1914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48915-05CA-4D65-AE23-77FD7139D1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9/24/24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F9DED-C3AA-40F6-ACE9-AC54436C1C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59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bg>
      <p:bgPr>
        <a:solidFill>
          <a:schemeClr val="dk2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108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6" name="Google Shape;36;p16"/>
          <p:cNvCxnSpPr/>
          <p:nvPr/>
        </p:nvCxnSpPr>
        <p:spPr>
          <a:xfrm>
            <a:off x="731520" y="3449574"/>
            <a:ext cx="7848600" cy="1191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121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body" idx="2"/>
          </p:nvPr>
        </p:nvSpPr>
        <p:spPr>
          <a:xfrm>
            <a:off x="457200" y="1828800"/>
            <a:ext cx="3931920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•"/>
              <a:defRPr sz="1500"/>
            </a:lvl2pPr>
            <a:lvl3pPr marL="1371600" lvl="2" indent="-305752" algn="l">
              <a:spcBef>
                <a:spcPts val="270"/>
              </a:spcBef>
              <a:spcAft>
                <a:spcPts val="0"/>
              </a:spcAft>
              <a:buSzPts val="1215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3"/>
          </p:nvPr>
        </p:nvSpPr>
        <p:spPr>
          <a:xfrm>
            <a:off x="4754880" y="1257300"/>
            <a:ext cx="393192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121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4"/>
          </p:nvPr>
        </p:nvSpPr>
        <p:spPr>
          <a:xfrm>
            <a:off x="4754880" y="1828800"/>
            <a:ext cx="3931920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•"/>
              <a:defRPr sz="1500"/>
            </a:lvl2pPr>
            <a:lvl3pPr marL="1371600" lvl="2" indent="-305752" algn="l">
              <a:spcBef>
                <a:spcPts val="270"/>
              </a:spcBef>
              <a:spcAft>
                <a:spcPts val="0"/>
              </a:spcAft>
              <a:buSzPts val="1215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3" name="Google Shape;53;p18"/>
          <p:cNvCxnSpPr/>
          <p:nvPr/>
        </p:nvCxnSpPr>
        <p:spPr>
          <a:xfrm rot="5400000">
            <a:off x="2806462" y="3034268"/>
            <a:ext cx="3531870" cy="79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1"/>
          <p:cNvSpPr txBox="1"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body" idx="1"/>
          </p:nvPr>
        </p:nvSpPr>
        <p:spPr>
          <a:xfrm>
            <a:off x="2971800" y="594060"/>
            <a:ext cx="57150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8140" algn="l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1pPr>
            <a:lvl2pPr marL="914400" lvl="1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4pPr>
            <a:lvl5pPr marL="2286000" lvl="4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5pPr>
            <a:lvl6pPr marL="2743200" lvl="5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6pPr>
            <a:lvl7pPr marL="3200400" lvl="6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7pPr>
            <a:lvl8pPr marL="3657600" lvl="7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8pPr>
            <a:lvl9pPr marL="4114800" lvl="8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body" idx="2"/>
          </p:nvPr>
        </p:nvSpPr>
        <p:spPr>
          <a:xfrm>
            <a:off x="457201" y="1597915"/>
            <a:ext cx="2139696" cy="318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SzPts val="893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SzPts val="675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0" name="Google Shape;70;p21"/>
          <p:cNvCxnSpPr/>
          <p:nvPr/>
        </p:nvCxnSpPr>
        <p:spPr>
          <a:xfrm rot="5400000">
            <a:off x="684114" y="2684956"/>
            <a:ext cx="4183380" cy="158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2"/>
          <p:cNvSpPr txBox="1"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>
            <a:spLocks noGrp="1"/>
          </p:cNvSpPr>
          <p:nvPr>
            <p:ph type="pic" idx="2"/>
          </p:nvPr>
        </p:nvSpPr>
        <p:spPr>
          <a:xfrm>
            <a:off x="2858610" y="628651"/>
            <a:ext cx="5904390" cy="4125342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58823"/>
              </a:srgbClr>
            </a:outerShdw>
          </a:effectLst>
        </p:spPr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2139696" cy="318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SzPts val="893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SzPts val="675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2743200" y="-1085850"/>
            <a:ext cx="36576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4"/>
          <p:cNvSpPr txBox="1">
            <a:spLocks noGrp="1"/>
          </p:cNvSpPr>
          <p:nvPr>
            <p:ph type="title"/>
          </p:nvPr>
        </p:nvSpPr>
        <p:spPr>
          <a:xfrm rot="5400000">
            <a:off x="5457825" y="1628775"/>
            <a:ext cx="440055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 txBox="1">
            <a:spLocks noGrp="1"/>
          </p:cNvSpPr>
          <p:nvPr>
            <p:ph type="body" idx="1"/>
          </p:nvPr>
        </p:nvSpPr>
        <p:spPr>
          <a:xfrm rot="5400000">
            <a:off x="1266825" y="-352425"/>
            <a:ext cx="440055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6D52-7D0F-489F-B0C4-63E7C0CD4E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9/24/24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366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480BE-BB86-444E-8B8D-1AC7CA9E95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9/24/24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92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3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956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5752" algn="l" rtl="0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215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2" r:id="rId9"/>
    <p:sldLayoutId id="2147483663" r:id="rId10"/>
    <p:sldLayoutId id="2147483664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murrugarrallerena@weber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microsoft.com/office/2018/10/relationships/comments" Target="../comments/modernComment_21B_409634C1.xml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0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8.xml"/><Relationship Id="rId7" Type="http://schemas.openxmlformats.org/officeDocument/2006/relationships/image" Target="../media/image28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7.png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oleObject" Target="../embeddings/oleObject10.bin"/><Relationship Id="rId7" Type="http://schemas.openxmlformats.org/officeDocument/2006/relationships/image" Target="../media/image37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6.png"/><Relationship Id="rId4" Type="http://schemas.openxmlformats.org/officeDocument/2006/relationships/image" Target="../media/image35.wmf"/><Relationship Id="rId9" Type="http://schemas.openxmlformats.org/officeDocument/2006/relationships/image" Target="../media/image38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6.png"/><Relationship Id="rId4" Type="http://schemas.openxmlformats.org/officeDocument/2006/relationships/image" Target="../media/image35.wmf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236_9A4808DB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bfi7qOFLuo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43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43.w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openaccess.thecvf.com/content_iccv_2015/papers/Xie_Holistically-Nested_Edge_Detection_ICCV_2015_paper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ttic.uchicago.edu/~xren/research/iccv2003/" TargetMode="External"/><Relationship Id="rId4" Type="http://schemas.openxmlformats.org/officeDocument/2006/relationships/image" Target="../media/image5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8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0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Relationship Id="rId6" Type="http://schemas.openxmlformats.org/officeDocument/2006/relationships/image" Target="../media/image61.png"/><Relationship Id="rId5" Type="http://schemas.openxmlformats.org/officeDocument/2006/relationships/image" Target="../media/image58.jpeg"/><Relationship Id="rId4" Type="http://schemas.openxmlformats.org/officeDocument/2006/relationships/image" Target="../media/image59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7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g"/><Relationship Id="rId3" Type="http://schemas.openxmlformats.org/officeDocument/2006/relationships/image" Target="../media/image80.png"/><Relationship Id="rId7" Type="http://schemas.openxmlformats.org/officeDocument/2006/relationships/image" Target="../media/image83.jp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openaccess.thecvf.com/content_ICCV_2017/papers/He_Mask_R-CNN_ICCV_2017_paper.pdf" TargetMode="External"/><Relationship Id="rId5" Type="http://schemas.openxmlformats.org/officeDocument/2006/relationships/image" Target="../media/image82.png"/><Relationship Id="rId4" Type="http://schemas.openxmlformats.org/officeDocument/2006/relationships/image" Target="../media/image81.png"/><Relationship Id="rId9" Type="http://schemas.openxmlformats.org/officeDocument/2006/relationships/image" Target="../media/image85.jp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>
            <a:spLocks noGrp="1"/>
          </p:cNvSpPr>
          <p:nvPr>
            <p:ph type="ctrTitle"/>
          </p:nvPr>
        </p:nvSpPr>
        <p:spPr>
          <a:xfrm>
            <a:off x="1303712" y="1005576"/>
            <a:ext cx="6536577" cy="144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-US" sz="3000" dirty="0"/>
              <a:t>CS 1674: Grouping: edges, lines, circles, and segments</a:t>
            </a:r>
            <a:endParaRPr lang="en-US" dirty="0"/>
          </a:p>
        </p:txBody>
      </p:sp>
      <p:sp>
        <p:nvSpPr>
          <p:cNvPr id="4" name="Google Shape;96;p1">
            <a:extLst>
              <a:ext uri="{FF2B5EF4-FFF2-40B4-BE49-F238E27FC236}">
                <a16:creationId xmlns:a16="http://schemas.microsoft.com/office/drawing/2014/main" id="{DDFBEBF5-EC11-C738-C3CD-6B8D37122384}"/>
              </a:ext>
            </a:extLst>
          </p:cNvPr>
          <p:cNvSpPr txBox="1">
            <a:spLocks/>
          </p:cNvSpPr>
          <p:nvPr/>
        </p:nvSpPr>
        <p:spPr>
          <a:xfrm>
            <a:off x="1657350" y="2571750"/>
            <a:ext cx="5886600" cy="24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None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9562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5752" algn="ctr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215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ctr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0512" algn="ctr" rtl="0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0512" algn="ctr" rtl="0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0512" algn="ctr" rtl="0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0512" algn="ctr" rtl="0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ts val="0"/>
              </a:spcBef>
            </a:pPr>
            <a:endParaRPr lang="en-US" b="1" dirty="0"/>
          </a:p>
          <a:p>
            <a:pPr marL="0" indent="0" algn="ctr">
              <a:spcBef>
                <a:spcPts val="0"/>
              </a:spcBef>
            </a:pPr>
            <a:endParaRPr lang="en-US" b="1" dirty="0"/>
          </a:p>
          <a:p>
            <a:pPr marL="0" indent="0" algn="ctr">
              <a:spcBef>
                <a:spcPts val="0"/>
              </a:spcBef>
            </a:pPr>
            <a:r>
              <a:rPr lang="en-US" b="1" dirty="0"/>
              <a:t>PhD. Nils Murrugarra-Llerena</a:t>
            </a:r>
          </a:p>
          <a:p>
            <a:pPr marL="0" indent="0" algn="ctr">
              <a:spcBef>
                <a:spcPts val="0"/>
              </a:spcBef>
            </a:pPr>
            <a:r>
              <a:rPr lang="en-US" dirty="0">
                <a:hlinkClick r:id="rId3"/>
              </a:rPr>
              <a:t>nem177@pitt.edu</a:t>
            </a:r>
            <a:r>
              <a:rPr lang="en-US" dirty="0"/>
              <a:t> </a:t>
            </a:r>
          </a:p>
          <a:p>
            <a:pPr marL="0" indent="0" algn="ctr">
              <a:spcBef>
                <a:spcPts val="0"/>
              </a:spcBef>
            </a:pPr>
            <a:endParaRPr lang="en-US" b="1" dirty="0"/>
          </a:p>
          <a:p>
            <a:pPr marL="0" indent="0" algn="ctr">
              <a:spcBef>
                <a:spcPts val="0"/>
              </a:spcBef>
            </a:pPr>
            <a:endParaRPr lang="en-US" b="1" dirty="0"/>
          </a:p>
          <a:p>
            <a:pPr marL="0" indent="0" algn="ctr">
              <a:spcBef>
                <a:spcPts val="0"/>
              </a:spcBef>
            </a:pPr>
            <a:endParaRPr lang="en-US" dirty="0"/>
          </a:p>
        </p:txBody>
      </p:sp>
      <p:pic>
        <p:nvPicPr>
          <p:cNvPr id="5" name="Picture 4" descr="University of Pittsburgh Logo and symbol, meaning, history, PNG, brand">
            <a:extLst>
              <a:ext uri="{FF2B5EF4-FFF2-40B4-BE49-F238E27FC236}">
                <a16:creationId xmlns:a16="http://schemas.microsoft.com/office/drawing/2014/main" id="{E1D73A71-ED8C-0358-62D5-CF9EC38E8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t="21714" b="22062"/>
          <a:stretch>
            <a:fillRect/>
          </a:stretch>
        </p:blipFill>
        <p:spPr bwMode="auto">
          <a:xfrm>
            <a:off x="2950460" y="3950191"/>
            <a:ext cx="3243079" cy="10247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1698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6097"/>
            <a:ext cx="8229600" cy="457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900" dirty="0">
                <a:solidFill>
                  <a:schemeClr val="bg2"/>
                </a:solidFill>
              </a:rPr>
              <a:t>Why fit lines?  </a:t>
            </a:r>
          </a:p>
          <a:p>
            <a:pPr>
              <a:spcBef>
                <a:spcPts val="0"/>
              </a:spcBef>
              <a:buNone/>
            </a:pPr>
            <a:r>
              <a:rPr lang="en-US" sz="1900" dirty="0"/>
              <a:t>	Many objects characterized by presence of straight lines</a:t>
            </a:r>
          </a:p>
        </p:txBody>
      </p:sp>
      <p:pic>
        <p:nvPicPr>
          <p:cNvPr id="219138" name="Picture 2" descr="http://www.talonmorris.com/Photos/Memories/07%20UT%20Tow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2816" y="1690546"/>
            <a:ext cx="2014538" cy="2686050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 bwMode="auto">
          <a:xfrm>
            <a:off x="1587116" y="3290746"/>
            <a:ext cx="1771650" cy="119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1987166" y="3062146"/>
            <a:ext cx="1314450" cy="119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rot="5400000" flipH="1" flipV="1">
            <a:off x="2072891" y="2690671"/>
            <a:ext cx="628650" cy="119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5400000" flipH="1" flipV="1">
            <a:off x="2473537" y="2747225"/>
            <a:ext cx="628650" cy="119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2158616" y="3633646"/>
            <a:ext cx="685800" cy="119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57200" y="4461298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257175" indent="-257175" defTabSz="685800" eaLnBrk="0" fontAlgn="base" hangingPunct="0"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  <a:defRPr/>
            </a:pPr>
            <a:r>
              <a:rPr lang="en-US" sz="1900" kern="1200" dirty="0">
                <a:ea typeface="+mn-ea"/>
                <a:cs typeface="+mn-cs"/>
              </a:rPr>
              <a:t>Why aren’t we done just by running edge detection?</a:t>
            </a:r>
          </a:p>
        </p:txBody>
      </p:sp>
      <p:pic>
        <p:nvPicPr>
          <p:cNvPr id="219140" name="Picture 4" descr="http://www.segger.com/jpg/EvalBoards/Explorer_16_Microchip_600x4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4517" y="2090596"/>
            <a:ext cx="1685192" cy="1314450"/>
          </a:xfrm>
          <a:prstGeom prst="rect">
            <a:avLst/>
          </a:prstGeom>
          <a:noFill/>
        </p:spPr>
      </p:pic>
      <p:cxnSp>
        <p:nvCxnSpPr>
          <p:cNvPr id="16" name="Straight Connector 15"/>
          <p:cNvCxnSpPr/>
          <p:nvPr/>
        </p:nvCxnSpPr>
        <p:spPr bwMode="auto">
          <a:xfrm>
            <a:off x="4044566" y="2376346"/>
            <a:ext cx="742950" cy="119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4158866" y="2147746"/>
            <a:ext cx="534924" cy="97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4216016" y="2662096"/>
            <a:ext cx="457200" cy="119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19142" name="Picture 6" descr="http://www.apwa.net/Images/Publications/Reporter/Sidewalk%20-%20Enlarged%20Tree%20We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30466" y="1861996"/>
            <a:ext cx="2011680" cy="1885950"/>
          </a:xfrm>
          <a:prstGeom prst="rect">
            <a:avLst/>
          </a:prstGeom>
          <a:noFill/>
        </p:spPr>
      </p:pic>
      <p:cxnSp>
        <p:nvCxnSpPr>
          <p:cNvPr id="41" name="Straight Connector 40"/>
          <p:cNvCxnSpPr/>
          <p:nvPr/>
        </p:nvCxnSpPr>
        <p:spPr bwMode="auto">
          <a:xfrm rot="16200000" flipV="1">
            <a:off x="5988262" y="3177041"/>
            <a:ext cx="857250" cy="17025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rot="5400000" flipH="1" flipV="1">
            <a:off x="5244121" y="2661500"/>
            <a:ext cx="1200150" cy="62984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6330566" y="2833546"/>
            <a:ext cx="514350" cy="119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1143000" y="4957485"/>
            <a:ext cx="13716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750" kern="1200" dirty="0">
                <a:ea typeface="+mn-ea"/>
                <a:cs typeface="+mn-cs"/>
              </a:rPr>
              <a:t>Kristen </a:t>
            </a:r>
            <a:r>
              <a:rPr lang="en-US" sz="750" kern="1200" dirty="0" err="1">
                <a:ea typeface="+mn-ea"/>
                <a:cs typeface="+mn-cs"/>
              </a:rPr>
              <a:t>Grauman</a:t>
            </a:r>
            <a:endParaRPr lang="en-US" sz="750" kern="1200" dirty="0"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4B69C3A-964E-D9AC-B748-8EBF11210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detection (fitting)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DD987F2F-0C35-6038-0ED6-DFC04F79A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704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ower_ed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3039" y="1127016"/>
            <a:ext cx="2853533" cy="38004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47804" y="2442979"/>
            <a:ext cx="47900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831" indent="-173831" defTabSz="685800">
              <a:spcAft>
                <a:spcPts val="450"/>
              </a:spcAft>
              <a:buClrTx/>
              <a:buFont typeface="Arial" pitchFamily="34" charset="0"/>
              <a:buChar char="•"/>
              <a:defRPr/>
            </a:pPr>
            <a:r>
              <a:rPr lang="en-US" sz="1700" b="1" kern="1200" dirty="0">
                <a:ea typeface="+mn-ea"/>
                <a:cs typeface="+mn-cs"/>
              </a:rPr>
              <a:t>Noise</a:t>
            </a:r>
            <a:r>
              <a:rPr lang="en-US" sz="1700" kern="1200" dirty="0">
                <a:ea typeface="+mn-ea"/>
                <a:cs typeface="+mn-cs"/>
              </a:rPr>
              <a:t> in measured edge points, orientations:</a:t>
            </a:r>
          </a:p>
          <a:p>
            <a:pPr marL="516731" indent="-173831" defTabSz="685800">
              <a:spcAft>
                <a:spcPts val="450"/>
              </a:spcAft>
              <a:buClrTx/>
              <a:buFont typeface="Arial" pitchFamily="34" charset="0"/>
              <a:buChar char="–"/>
              <a:defRPr/>
            </a:pPr>
            <a:r>
              <a:rPr lang="en-US" sz="1500" kern="1200" dirty="0">
                <a:solidFill>
                  <a:srgbClr val="2D2D8A"/>
                </a:solidFill>
                <a:ea typeface="+mn-ea"/>
                <a:cs typeface="+mn-cs"/>
              </a:rPr>
              <a:t>e.g. edges not collinear where they should be </a:t>
            </a:r>
          </a:p>
          <a:p>
            <a:pPr marL="516731" lvl="1" indent="-173831" defTabSz="685800">
              <a:spcAft>
                <a:spcPts val="450"/>
              </a:spcAft>
              <a:buClrTx/>
              <a:buFont typeface="Arial" pitchFamily="34" charset="0"/>
              <a:buChar char="–"/>
              <a:defRPr/>
            </a:pPr>
            <a:r>
              <a:rPr lang="en-US" sz="1500" kern="1200" dirty="0">
                <a:solidFill>
                  <a:srgbClr val="2D2D8A"/>
                </a:solidFill>
                <a:ea typeface="+mn-ea"/>
                <a:cs typeface="+mn-cs"/>
              </a:rPr>
              <a:t>how to detect true underlying parameters?</a:t>
            </a:r>
          </a:p>
          <a:p>
            <a:pPr marL="173831" indent="-173831" defTabSz="685800">
              <a:spcAft>
                <a:spcPts val="450"/>
              </a:spcAft>
              <a:buClrTx/>
              <a:buFont typeface="Arial" pitchFamily="34" charset="0"/>
              <a:buChar char="•"/>
              <a:defRPr/>
            </a:pPr>
            <a:r>
              <a:rPr lang="en-US" sz="1700" b="1" kern="1200" dirty="0">
                <a:ea typeface="+mn-ea"/>
                <a:cs typeface="+mn-cs"/>
              </a:rPr>
              <a:t>Extra</a:t>
            </a:r>
            <a:r>
              <a:rPr lang="en-US" sz="1700" kern="1200" dirty="0">
                <a:ea typeface="+mn-ea"/>
                <a:cs typeface="+mn-cs"/>
              </a:rPr>
              <a:t> edge points (clutter):</a:t>
            </a:r>
          </a:p>
          <a:p>
            <a:pPr marL="516731" lvl="1" indent="-173831" defTabSz="685800">
              <a:spcAft>
                <a:spcPts val="450"/>
              </a:spcAft>
              <a:buClrTx/>
              <a:buFont typeface="Arial" pitchFamily="34" charset="0"/>
              <a:buChar char="–"/>
              <a:defRPr/>
            </a:pPr>
            <a:r>
              <a:rPr lang="en-US" sz="1500" kern="1200" dirty="0">
                <a:solidFill>
                  <a:srgbClr val="2D2D8A"/>
                </a:solidFill>
                <a:ea typeface="+mn-ea"/>
                <a:cs typeface="+mn-cs"/>
              </a:rPr>
              <a:t>which points go with which line, if any?</a:t>
            </a:r>
          </a:p>
          <a:p>
            <a:pPr marL="173831" indent="-173831" defTabSz="685800">
              <a:spcAft>
                <a:spcPts val="450"/>
              </a:spcAft>
              <a:buClrTx/>
              <a:buFont typeface="Arial" pitchFamily="34" charset="0"/>
              <a:buChar char="•"/>
              <a:defRPr/>
            </a:pPr>
            <a:r>
              <a:rPr lang="en-US" sz="1700" kern="1200" dirty="0">
                <a:ea typeface="+mn-ea"/>
                <a:cs typeface="+mn-cs"/>
              </a:rPr>
              <a:t>Only some parts of each line detected, and some parts are </a:t>
            </a:r>
            <a:r>
              <a:rPr lang="en-US" sz="1700" b="1" kern="1200" dirty="0">
                <a:ea typeface="+mn-ea"/>
                <a:cs typeface="+mn-cs"/>
              </a:rPr>
              <a:t>missing:</a:t>
            </a:r>
            <a:endParaRPr lang="en-US" sz="1700" kern="1200" dirty="0">
              <a:ea typeface="+mn-ea"/>
              <a:cs typeface="+mn-cs"/>
            </a:endParaRPr>
          </a:p>
          <a:p>
            <a:pPr marL="516731" lvl="1" indent="-173831" defTabSz="685800">
              <a:spcAft>
                <a:spcPts val="450"/>
              </a:spcAft>
              <a:buClrTx/>
              <a:buFont typeface="Arial" pitchFamily="34" charset="0"/>
              <a:buChar char="–"/>
              <a:defRPr/>
            </a:pPr>
            <a:r>
              <a:rPr lang="en-US" sz="1500" kern="1200" dirty="0">
                <a:solidFill>
                  <a:srgbClr val="2D2D8A"/>
                </a:solidFill>
                <a:ea typeface="+mn-ea"/>
                <a:cs typeface="+mn-cs"/>
              </a:rPr>
              <a:t>how to find a line that bridges missing evidence?</a:t>
            </a:r>
            <a:endParaRPr lang="en-US" sz="1800" kern="1200" dirty="0">
              <a:ea typeface="+mn-ea"/>
              <a:cs typeface="+mn-cs"/>
            </a:endParaRP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5717462" y="1143000"/>
            <a:ext cx="1388447" cy="846511"/>
            <a:chOff x="96" y="1104"/>
            <a:chExt cx="5040" cy="3072"/>
          </a:xfrm>
        </p:grpSpPr>
        <p:sp>
          <p:nvSpPr>
            <p:cNvPr id="11" name="Oval 6"/>
            <p:cNvSpPr>
              <a:spLocks noChangeAspect="1" noChangeArrowheads="1"/>
            </p:cNvSpPr>
            <p:nvPr/>
          </p:nvSpPr>
          <p:spPr bwMode="auto">
            <a:xfrm>
              <a:off x="1248" y="2880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ea typeface="+mn-ea"/>
                <a:cs typeface="+mn-cs"/>
              </a:endParaRPr>
            </a:p>
          </p:txBody>
        </p:sp>
        <p:sp>
          <p:nvSpPr>
            <p:cNvPr id="12" name="Oval 7"/>
            <p:cNvSpPr>
              <a:spLocks noChangeAspect="1" noChangeArrowheads="1"/>
            </p:cNvSpPr>
            <p:nvPr/>
          </p:nvSpPr>
          <p:spPr bwMode="auto">
            <a:xfrm>
              <a:off x="1776" y="2544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ea typeface="+mn-ea"/>
                <a:cs typeface="+mn-cs"/>
              </a:endParaRPr>
            </a:p>
          </p:txBody>
        </p:sp>
        <p:sp>
          <p:nvSpPr>
            <p:cNvPr id="13" name="Oval 8"/>
            <p:cNvSpPr>
              <a:spLocks noChangeAspect="1" noChangeArrowheads="1"/>
            </p:cNvSpPr>
            <p:nvPr/>
          </p:nvSpPr>
          <p:spPr bwMode="auto">
            <a:xfrm>
              <a:off x="2112" y="201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ea typeface="+mn-ea"/>
                <a:cs typeface="+mn-cs"/>
              </a:endParaRPr>
            </a:p>
          </p:txBody>
        </p:sp>
        <p:sp>
          <p:nvSpPr>
            <p:cNvPr id="14" name="Oval 9"/>
            <p:cNvSpPr>
              <a:spLocks noChangeAspect="1" noChangeArrowheads="1"/>
            </p:cNvSpPr>
            <p:nvPr/>
          </p:nvSpPr>
          <p:spPr bwMode="auto">
            <a:xfrm>
              <a:off x="2976" y="1248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ea typeface="+mn-ea"/>
                <a:cs typeface="+mn-cs"/>
              </a:endParaRPr>
            </a:p>
          </p:txBody>
        </p:sp>
        <p:sp>
          <p:nvSpPr>
            <p:cNvPr id="15" name="Oval 10"/>
            <p:cNvSpPr>
              <a:spLocks noChangeAspect="1" noChangeArrowheads="1"/>
            </p:cNvSpPr>
            <p:nvPr/>
          </p:nvSpPr>
          <p:spPr bwMode="auto">
            <a:xfrm>
              <a:off x="1008" y="321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ea typeface="+mn-ea"/>
                <a:cs typeface="+mn-cs"/>
              </a:endParaRPr>
            </a:p>
          </p:txBody>
        </p:sp>
        <p:sp>
          <p:nvSpPr>
            <p:cNvPr id="16" name="Oval 11"/>
            <p:cNvSpPr>
              <a:spLocks noChangeAspect="1" noChangeArrowheads="1"/>
            </p:cNvSpPr>
            <p:nvPr/>
          </p:nvSpPr>
          <p:spPr bwMode="auto">
            <a:xfrm>
              <a:off x="384" y="369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ea typeface="+mn-ea"/>
                <a:cs typeface="+mn-cs"/>
              </a:endParaRPr>
            </a:p>
          </p:txBody>
        </p:sp>
        <p:sp>
          <p:nvSpPr>
            <p:cNvPr id="17" name="Oval 12"/>
            <p:cNvSpPr>
              <a:spLocks noChangeAspect="1" noChangeArrowheads="1"/>
            </p:cNvSpPr>
            <p:nvPr/>
          </p:nvSpPr>
          <p:spPr bwMode="auto">
            <a:xfrm>
              <a:off x="3072" y="3264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ea typeface="+mn-ea"/>
                <a:cs typeface="+mn-cs"/>
              </a:endParaRPr>
            </a:p>
          </p:txBody>
        </p:sp>
        <p:sp>
          <p:nvSpPr>
            <p:cNvPr id="18" name="Oval 13"/>
            <p:cNvSpPr>
              <a:spLocks noChangeAspect="1" noChangeArrowheads="1"/>
            </p:cNvSpPr>
            <p:nvPr/>
          </p:nvSpPr>
          <p:spPr bwMode="auto">
            <a:xfrm>
              <a:off x="1104" y="1680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ea typeface="+mn-ea"/>
                <a:cs typeface="+mn-cs"/>
              </a:endParaRPr>
            </a:p>
          </p:txBody>
        </p:sp>
        <p:sp>
          <p:nvSpPr>
            <p:cNvPr id="19" name="Oval 14"/>
            <p:cNvSpPr>
              <a:spLocks noChangeAspect="1" noChangeArrowheads="1"/>
            </p:cNvSpPr>
            <p:nvPr/>
          </p:nvSpPr>
          <p:spPr bwMode="auto">
            <a:xfrm>
              <a:off x="3264" y="2352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ea typeface="+mn-ea"/>
                <a:cs typeface="+mn-cs"/>
              </a:endParaRPr>
            </a:p>
          </p:txBody>
        </p:sp>
        <p:sp>
          <p:nvSpPr>
            <p:cNvPr id="20" name="Oval 15"/>
            <p:cNvSpPr>
              <a:spLocks noChangeAspect="1" noChangeArrowheads="1"/>
            </p:cNvSpPr>
            <p:nvPr/>
          </p:nvSpPr>
          <p:spPr bwMode="auto">
            <a:xfrm>
              <a:off x="4320" y="3360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ea typeface="+mn-ea"/>
                <a:cs typeface="+mn-cs"/>
              </a:endParaRPr>
            </a:p>
          </p:txBody>
        </p:sp>
        <p:sp>
          <p:nvSpPr>
            <p:cNvPr id="21" name="Oval 16"/>
            <p:cNvSpPr>
              <a:spLocks noChangeAspect="1" noChangeArrowheads="1"/>
            </p:cNvSpPr>
            <p:nvPr/>
          </p:nvSpPr>
          <p:spPr bwMode="auto">
            <a:xfrm>
              <a:off x="4416" y="2400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ea typeface="+mn-ea"/>
                <a:cs typeface="+mn-cs"/>
              </a:endParaRPr>
            </a:p>
          </p:txBody>
        </p:sp>
        <p:sp>
          <p:nvSpPr>
            <p:cNvPr id="22" name="Oval 17"/>
            <p:cNvSpPr>
              <a:spLocks noChangeAspect="1" noChangeArrowheads="1"/>
            </p:cNvSpPr>
            <p:nvPr/>
          </p:nvSpPr>
          <p:spPr bwMode="auto">
            <a:xfrm>
              <a:off x="3792" y="249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ea typeface="+mn-ea"/>
                <a:cs typeface="+mn-cs"/>
              </a:endParaRPr>
            </a:p>
          </p:txBody>
        </p:sp>
        <p:sp>
          <p:nvSpPr>
            <p:cNvPr id="23" name="Oval 18"/>
            <p:cNvSpPr>
              <a:spLocks noChangeAspect="1" noChangeArrowheads="1"/>
            </p:cNvSpPr>
            <p:nvPr/>
          </p:nvSpPr>
          <p:spPr bwMode="auto">
            <a:xfrm>
              <a:off x="2400" y="3504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ea typeface="+mn-ea"/>
                <a:cs typeface="+mn-cs"/>
              </a:endParaRPr>
            </a:p>
          </p:txBody>
        </p:sp>
        <p:sp>
          <p:nvSpPr>
            <p:cNvPr id="24" name="Oval 19"/>
            <p:cNvSpPr>
              <a:spLocks noChangeAspect="1" noChangeArrowheads="1"/>
            </p:cNvSpPr>
            <p:nvPr/>
          </p:nvSpPr>
          <p:spPr bwMode="auto">
            <a:xfrm>
              <a:off x="336" y="2688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ea typeface="+mn-ea"/>
                <a:cs typeface="+mn-cs"/>
              </a:endParaRPr>
            </a:p>
          </p:txBody>
        </p:sp>
        <p:sp>
          <p:nvSpPr>
            <p:cNvPr id="25" name="Oval 20"/>
            <p:cNvSpPr>
              <a:spLocks noChangeAspect="1" noChangeArrowheads="1"/>
            </p:cNvSpPr>
            <p:nvPr/>
          </p:nvSpPr>
          <p:spPr bwMode="auto">
            <a:xfrm>
              <a:off x="432" y="2112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ea typeface="+mn-ea"/>
                <a:cs typeface="+mn-cs"/>
              </a:endParaRPr>
            </a:p>
          </p:txBody>
        </p:sp>
        <p:sp>
          <p:nvSpPr>
            <p:cNvPr id="26" name="Oval 21"/>
            <p:cNvSpPr>
              <a:spLocks noChangeAspect="1" noChangeArrowheads="1"/>
            </p:cNvSpPr>
            <p:nvPr/>
          </p:nvSpPr>
          <p:spPr bwMode="auto">
            <a:xfrm>
              <a:off x="4992" y="321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ea typeface="+mn-ea"/>
                <a:cs typeface="+mn-cs"/>
              </a:endParaRPr>
            </a:p>
          </p:txBody>
        </p:sp>
        <p:sp>
          <p:nvSpPr>
            <p:cNvPr id="27" name="Oval 22"/>
            <p:cNvSpPr>
              <a:spLocks noChangeAspect="1" noChangeArrowheads="1"/>
            </p:cNvSpPr>
            <p:nvPr/>
          </p:nvSpPr>
          <p:spPr bwMode="auto">
            <a:xfrm>
              <a:off x="4032" y="177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ea typeface="+mn-ea"/>
                <a:cs typeface="+mn-cs"/>
              </a:endParaRPr>
            </a:p>
          </p:txBody>
        </p:sp>
        <p:sp>
          <p:nvSpPr>
            <p:cNvPr id="28" name="Line 23"/>
            <p:cNvSpPr>
              <a:spLocks noChangeAspect="1" noChangeShapeType="1"/>
            </p:cNvSpPr>
            <p:nvPr/>
          </p:nvSpPr>
          <p:spPr bwMode="auto">
            <a:xfrm flipV="1">
              <a:off x="96" y="1104"/>
              <a:ext cx="3168" cy="30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ea typeface="+mn-ea"/>
                <a:cs typeface="+mn-cs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143000" y="4957485"/>
            <a:ext cx="17145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750" kern="1200" dirty="0">
                <a:ea typeface="+mn-ea"/>
                <a:cs typeface="+mn-cs"/>
              </a:rPr>
              <a:t>Adapted from Kristen </a:t>
            </a:r>
            <a:r>
              <a:rPr lang="en-US" sz="750" kern="1200" dirty="0" err="1">
                <a:ea typeface="+mn-ea"/>
                <a:cs typeface="+mn-cs"/>
              </a:rPr>
              <a:t>Grauman</a:t>
            </a:r>
            <a:endParaRPr lang="en-US" sz="750" kern="1200" dirty="0">
              <a:ea typeface="+mn-ea"/>
              <a:cs typeface="+mn-cs"/>
            </a:endParaRPr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5FFE62D1-D241-49CE-BD66-841FF33F8635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000" dirty="0">
                <a:solidFill>
                  <a:schemeClr val="bg2"/>
                </a:solidFill>
              </a:rPr>
              <a:t>Difficulty of Line Fitting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197F702-3E18-D6CB-C25F-D6A4F07D8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180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5440" y="1167947"/>
            <a:ext cx="1885950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4160" y="1074451"/>
            <a:ext cx="2857500" cy="3943350"/>
          </a:xfrm>
        </p:spPr>
        <p:txBody>
          <a:bodyPr/>
          <a:lstStyle/>
          <a:p>
            <a:pPr marL="0" indent="0"/>
            <a:r>
              <a:rPr lang="en-US" sz="1500" dirty="0"/>
              <a:t>Data: </a:t>
            </a:r>
            <a:r>
              <a:rPr lang="en-US" sz="1500" dirty="0">
                <a:latin typeface="Times New Roman" pitchFamily="18" charset="0"/>
              </a:rPr>
              <a:t>(</a:t>
            </a:r>
            <a:r>
              <a:rPr lang="en-US" sz="1500" i="1" dirty="0">
                <a:latin typeface="Times New Roman" pitchFamily="18" charset="0"/>
              </a:rPr>
              <a:t>x</a:t>
            </a:r>
            <a:r>
              <a:rPr lang="en-US" sz="1500" baseline="-25000" dirty="0">
                <a:latin typeface="Times New Roman" pitchFamily="18" charset="0"/>
              </a:rPr>
              <a:t>1</a:t>
            </a:r>
            <a:r>
              <a:rPr lang="en-US" sz="1500" dirty="0">
                <a:latin typeface="Times New Roman" pitchFamily="18" charset="0"/>
              </a:rPr>
              <a:t>, </a:t>
            </a:r>
            <a:r>
              <a:rPr lang="en-US" sz="1500" i="1" dirty="0">
                <a:latin typeface="Times New Roman" pitchFamily="18" charset="0"/>
              </a:rPr>
              <a:t>y</a:t>
            </a:r>
            <a:r>
              <a:rPr lang="en-US" sz="1500" baseline="-25000" dirty="0">
                <a:latin typeface="Times New Roman" pitchFamily="18" charset="0"/>
              </a:rPr>
              <a:t>1</a:t>
            </a:r>
            <a:r>
              <a:rPr lang="en-US" sz="1500" dirty="0">
                <a:latin typeface="Times New Roman" pitchFamily="18" charset="0"/>
              </a:rPr>
              <a:t>), …, (</a:t>
            </a:r>
            <a:r>
              <a:rPr lang="en-US" sz="1500" i="1" dirty="0" err="1">
                <a:latin typeface="Times New Roman" pitchFamily="18" charset="0"/>
              </a:rPr>
              <a:t>x</a:t>
            </a:r>
            <a:r>
              <a:rPr lang="en-US" sz="1500" i="1" baseline="-25000" dirty="0" err="1">
                <a:latin typeface="Times New Roman" pitchFamily="18" charset="0"/>
              </a:rPr>
              <a:t>n</a:t>
            </a:r>
            <a:r>
              <a:rPr lang="en-US" sz="1500" dirty="0">
                <a:latin typeface="Times New Roman" pitchFamily="18" charset="0"/>
              </a:rPr>
              <a:t>, </a:t>
            </a:r>
            <a:r>
              <a:rPr lang="en-US" sz="1500" i="1" dirty="0" err="1">
                <a:latin typeface="Times New Roman" pitchFamily="18" charset="0"/>
              </a:rPr>
              <a:t>y</a:t>
            </a:r>
            <a:r>
              <a:rPr lang="en-US" sz="1500" i="1" baseline="-25000" dirty="0" err="1">
                <a:latin typeface="Times New Roman" pitchFamily="18" charset="0"/>
              </a:rPr>
              <a:t>n</a:t>
            </a:r>
            <a:r>
              <a:rPr lang="en-US" sz="1500" dirty="0">
                <a:latin typeface="Times New Roman" pitchFamily="18" charset="0"/>
              </a:rPr>
              <a:t>)</a:t>
            </a:r>
          </a:p>
          <a:p>
            <a:pPr marL="0" indent="0"/>
            <a:r>
              <a:rPr lang="en-US" sz="1500" dirty="0"/>
              <a:t>Line equation: </a:t>
            </a:r>
            <a:r>
              <a:rPr lang="en-US" sz="1500" i="1" dirty="0" err="1">
                <a:latin typeface="Times New Roman" pitchFamily="18" charset="0"/>
              </a:rPr>
              <a:t>y</a:t>
            </a:r>
            <a:r>
              <a:rPr lang="en-US" sz="1500" i="1" baseline="-25000" dirty="0" err="1">
                <a:latin typeface="Times New Roman" pitchFamily="18" charset="0"/>
              </a:rPr>
              <a:t>i</a:t>
            </a:r>
            <a:r>
              <a:rPr lang="en-US" sz="1500" i="1" dirty="0">
                <a:latin typeface="Times New Roman" pitchFamily="18" charset="0"/>
              </a:rPr>
              <a:t> = m</a:t>
            </a:r>
            <a:r>
              <a:rPr lang="en-US" sz="900" i="1" dirty="0">
                <a:latin typeface="Times New Roman" pitchFamily="18" charset="0"/>
              </a:rPr>
              <a:t> </a:t>
            </a:r>
            <a:r>
              <a:rPr lang="en-US" sz="1500" i="1" dirty="0">
                <a:latin typeface="Times New Roman" pitchFamily="18" charset="0"/>
              </a:rPr>
              <a:t>x</a:t>
            </a:r>
            <a:r>
              <a:rPr lang="en-US" sz="1500" i="1" baseline="-25000" dirty="0">
                <a:latin typeface="Times New Roman" pitchFamily="18" charset="0"/>
              </a:rPr>
              <a:t>i</a:t>
            </a:r>
            <a:r>
              <a:rPr lang="en-US" sz="1500" i="1" dirty="0">
                <a:latin typeface="Times New Roman" pitchFamily="18" charset="0"/>
              </a:rPr>
              <a:t> + b</a:t>
            </a:r>
          </a:p>
          <a:p>
            <a:pPr marL="0" indent="0">
              <a:buNone/>
            </a:pPr>
            <a:endParaRPr lang="en-US" sz="1500" i="1" dirty="0">
              <a:latin typeface="Times New Roman" pitchFamily="18" charset="0"/>
            </a:endParaRPr>
          </a:p>
          <a:p>
            <a:pPr marL="0" indent="0"/>
            <a:r>
              <a:rPr lang="en-US" sz="1500" dirty="0"/>
              <a:t>Find (</a:t>
            </a:r>
            <a:r>
              <a:rPr lang="en-US" sz="1500" i="1" dirty="0">
                <a:latin typeface="Times New Roman" pitchFamily="18" charset="0"/>
              </a:rPr>
              <a:t>m</a:t>
            </a:r>
            <a:r>
              <a:rPr lang="en-US" sz="1500" dirty="0">
                <a:latin typeface="Times New Roman" pitchFamily="18" charset="0"/>
              </a:rPr>
              <a:t>, </a:t>
            </a:r>
            <a:r>
              <a:rPr lang="en-US" sz="1500" i="1" dirty="0">
                <a:latin typeface="Times New Roman" pitchFamily="18" charset="0"/>
              </a:rPr>
              <a:t>b</a:t>
            </a:r>
            <a:r>
              <a:rPr lang="en-US" sz="1500" dirty="0"/>
              <a:t>) to minimize </a:t>
            </a:r>
          </a:p>
        </p:txBody>
      </p:sp>
      <p:graphicFrame>
        <p:nvGraphicFramePr>
          <p:cNvPr id="3075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691879" y="3398208"/>
          <a:ext cx="5912644" cy="1178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822480" imgH="761760" progId="Equation.3">
                  <p:embed/>
                </p:oleObj>
              </mc:Choice>
              <mc:Fallback>
                <p:oleObj name="Equation" r:id="rId5" imgW="3822480" imgH="761760" progId="Equation.3">
                  <p:embed/>
                  <p:pic>
                    <p:nvPicPr>
                      <p:cNvPr id="307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879" y="3398208"/>
                        <a:ext cx="5912644" cy="117871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906934"/>
              </p:ext>
            </p:extLst>
          </p:nvPr>
        </p:nvGraphicFramePr>
        <p:xfrm>
          <a:off x="741310" y="2323417"/>
          <a:ext cx="2343150" cy="464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73120" imgH="291960" progId="Equation.3">
                  <p:embed/>
                </p:oleObj>
              </mc:Choice>
              <mc:Fallback>
                <p:oleObj name="Equation" r:id="rId7" imgW="1473120" imgH="291960" progId="Equation.3">
                  <p:embed/>
                  <p:pic>
                    <p:nvPicPr>
                      <p:cNvPr id="307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10" y="2323417"/>
                        <a:ext cx="2343150" cy="46434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6799840" y="1783500"/>
            <a:ext cx="7457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800" kern="120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US" sz="1800" i="1" kern="120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x</a:t>
            </a:r>
            <a:r>
              <a:rPr lang="en-US" sz="1800" i="1" kern="1200" baseline="-2500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i</a:t>
            </a:r>
            <a:r>
              <a:rPr lang="en-US" sz="1800" kern="120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US" sz="1800" i="1" kern="120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y</a:t>
            </a:r>
            <a:r>
              <a:rPr lang="en-US" sz="1800" i="1" kern="1200" baseline="-2500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i</a:t>
            </a:r>
            <a:r>
              <a:rPr lang="en-US" sz="1800" kern="120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3083" name="Rectangle 10"/>
          <p:cNvSpPr>
            <a:spLocks noChangeArrowheads="1"/>
          </p:cNvSpPr>
          <p:nvPr/>
        </p:nvSpPr>
        <p:spPr bwMode="auto">
          <a:xfrm>
            <a:off x="7371340" y="1154850"/>
            <a:ext cx="9829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800" i="1" kern="120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y=mx+b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34393" y="4709621"/>
            <a:ext cx="466242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800" kern="1200" dirty="0" err="1">
                <a:solidFill>
                  <a:prstClr val="black"/>
                </a:solidFill>
                <a:highlight>
                  <a:srgbClr val="FFFF00"/>
                </a:highlight>
                <a:latin typeface="Arial" charset="0"/>
                <a:ea typeface="+mn-ea"/>
                <a:cs typeface="+mn-cs"/>
              </a:rPr>
              <a:t>Matlab</a:t>
            </a:r>
            <a:r>
              <a:rPr lang="en-US" sz="1800" kern="1200" dirty="0">
                <a:solidFill>
                  <a:prstClr val="black"/>
                </a:solidFill>
                <a:highlight>
                  <a:srgbClr val="FFFF00"/>
                </a:highlight>
                <a:latin typeface="Arial" charset="0"/>
                <a:ea typeface="+mn-ea"/>
                <a:cs typeface="+mn-cs"/>
              </a:rPr>
              <a:t>: </a:t>
            </a:r>
            <a:r>
              <a:rPr lang="en-US" sz="1800" kern="1200" dirty="0">
                <a:solidFill>
                  <a:prstClr val="black"/>
                </a:solidFill>
                <a:highlight>
                  <a:srgbClr val="FFFF00"/>
                </a:highlight>
                <a:latin typeface="Courier New" pitchFamily="49" charset="0"/>
                <a:ea typeface="+mn-ea"/>
                <a:cs typeface="Courier New" pitchFamily="49" charset="0"/>
              </a:rPr>
              <a:t>p = A \ y;</a:t>
            </a:r>
            <a:r>
              <a:rPr lang="en-US" sz="1800" kern="1200" dirty="0">
                <a:solidFill>
                  <a:prstClr val="black"/>
                </a:solidFill>
                <a:highlight>
                  <a:srgbClr val="FFFF00"/>
                </a:highlight>
                <a:latin typeface="+mj-lt"/>
                <a:ea typeface="+mn-ea"/>
                <a:cs typeface="Courier New" pitchFamily="49" charset="0"/>
              </a:rPr>
              <a:t> or </a:t>
            </a:r>
            <a:r>
              <a:rPr lang="en-US" sz="1800" kern="1200" dirty="0">
                <a:solidFill>
                  <a:prstClr val="black"/>
                </a:solidFill>
                <a:highlight>
                  <a:srgbClr val="FFFF00"/>
                </a:highlight>
                <a:latin typeface="Courier New" pitchFamily="49" charset="0"/>
                <a:ea typeface="+mn-ea"/>
                <a:cs typeface="Courier New" pitchFamily="49" charset="0"/>
              </a:rPr>
              <a:t>p = </a:t>
            </a:r>
            <a:r>
              <a:rPr lang="en-US" sz="1800" kern="1200" dirty="0" err="1">
                <a:solidFill>
                  <a:prstClr val="black"/>
                </a:solidFill>
                <a:highlight>
                  <a:srgbClr val="FFFF00"/>
                </a:highlight>
                <a:latin typeface="Courier New" pitchFamily="49" charset="0"/>
                <a:ea typeface="+mn-ea"/>
                <a:cs typeface="Courier New" pitchFamily="49" charset="0"/>
              </a:rPr>
              <a:t>pinv</a:t>
            </a:r>
            <a:r>
              <a:rPr lang="en-US" sz="1800" kern="1200" dirty="0">
                <a:solidFill>
                  <a:prstClr val="black"/>
                </a:solidFill>
                <a:highlight>
                  <a:srgbClr val="FFFF00"/>
                </a:highlight>
                <a:latin typeface="Courier New" pitchFamily="49" charset="0"/>
                <a:ea typeface="+mn-ea"/>
                <a:cs typeface="Courier New" pitchFamily="49" charset="0"/>
              </a:rPr>
              <a:t>(A)*y;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3000" y="4957485"/>
            <a:ext cx="171994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750" kern="1200" dirty="0">
                <a:ea typeface="+mn-ea"/>
                <a:cs typeface="+mn-cs"/>
              </a:rPr>
              <a:t>Adapted from Svetlana </a:t>
            </a:r>
            <a:r>
              <a:rPr lang="en-US" sz="750" kern="1200" dirty="0" err="1">
                <a:ea typeface="+mn-ea"/>
                <a:cs typeface="+mn-cs"/>
              </a:rPr>
              <a:t>Lazebnik</a:t>
            </a:r>
            <a:endParaRPr lang="en-US" sz="750" kern="1200" dirty="0">
              <a:ea typeface="+mn-ea"/>
              <a:cs typeface="+mn-cs"/>
            </a:endParaRPr>
          </a:p>
        </p:txBody>
      </p:sp>
      <p:sp>
        <p:nvSpPr>
          <p:cNvPr id="2" name="Right Brace 1"/>
          <p:cNvSpPr/>
          <p:nvPr/>
        </p:nvSpPr>
        <p:spPr bwMode="auto">
          <a:xfrm rot="5400000">
            <a:off x="1994246" y="2443620"/>
            <a:ext cx="152399" cy="712118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Right Brace 12"/>
          <p:cNvSpPr/>
          <p:nvPr/>
        </p:nvSpPr>
        <p:spPr bwMode="auto">
          <a:xfrm rot="5400000">
            <a:off x="2695296" y="2636498"/>
            <a:ext cx="152399" cy="326572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latin typeface="Arial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3299" y="2862166"/>
            <a:ext cx="1649186" cy="57708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1050" kern="1200" dirty="0">
                <a:ea typeface="+mn-ea"/>
                <a:cs typeface="+mn-cs"/>
              </a:rPr>
              <a:t>where line you found tells you point is along y axis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06011" y="2862166"/>
            <a:ext cx="1343265" cy="41549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1050" kern="1200" dirty="0">
                <a:ea typeface="+mn-ea"/>
                <a:cs typeface="+mn-cs"/>
              </a:rPr>
              <a:t>where point really is along y axis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54421" y="2661556"/>
            <a:ext cx="35238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1050" kern="1200" dirty="0">
                <a:ea typeface="+mn-ea"/>
                <a:cs typeface="+mn-cs"/>
              </a:rPr>
              <a:t>You want to find a single line that “explains” all of the points in your data, but data may be noisy!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700117" y="3873640"/>
            <a:ext cx="625510" cy="2336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35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949840" y="3866104"/>
            <a:ext cx="310284" cy="2336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35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791757" y="1887861"/>
            <a:ext cx="21945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5791757" y="2067759"/>
            <a:ext cx="21945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E0EAFBC4-8421-4099-AD4E-66B3CC7C57DB}"/>
              </a:ext>
            </a:extLst>
          </p:cNvPr>
          <p:cNvSpPr/>
          <p:nvPr/>
        </p:nvSpPr>
        <p:spPr bwMode="auto">
          <a:xfrm>
            <a:off x="6442032" y="1783500"/>
            <a:ext cx="219450" cy="397213"/>
          </a:xfrm>
          <a:prstGeom prst="rect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35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C100E20-6B1E-7B7A-4560-DA20FA804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97972"/>
            <a:ext cx="7772400" cy="628650"/>
          </a:xfrm>
        </p:spPr>
        <p:txBody>
          <a:bodyPr/>
          <a:lstStyle/>
          <a:p>
            <a:r>
              <a:rPr lang="en-US" dirty="0"/>
              <a:t>Least squares line fitting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7A9E4500-54DD-C41C-0086-193D7804F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358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13" grpId="0" animBg="1"/>
      <p:bldP spid="3" grpId="0" animBg="1"/>
      <p:bldP spid="14" grpId="0" animBg="1"/>
      <p:bldP spid="4" grpId="0"/>
      <p:bldP spid="6" grpId="0" animBg="1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8623" y="1133475"/>
            <a:ext cx="452556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43000" y="4957485"/>
            <a:ext cx="231805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750" kern="1200" dirty="0">
                <a:ea typeface="+mn-ea"/>
                <a:cs typeface="+mn-cs"/>
              </a:rPr>
              <a:t>Kristen </a:t>
            </a:r>
            <a:r>
              <a:rPr lang="en-US" sz="750" kern="1200" dirty="0" err="1">
                <a:ea typeface="+mn-ea"/>
                <a:cs typeface="+mn-cs"/>
              </a:rPr>
              <a:t>Grauman</a:t>
            </a:r>
            <a:endParaRPr lang="en-US" sz="750" kern="1200" dirty="0">
              <a:ea typeface="+mn-ea"/>
              <a:cs typeface="+mn-cs"/>
            </a:endParaRPr>
          </a:p>
        </p:txBody>
      </p:sp>
      <p:sp>
        <p:nvSpPr>
          <p:cNvPr id="3" name="Title 9">
            <a:extLst>
              <a:ext uri="{FF2B5EF4-FFF2-40B4-BE49-F238E27FC236}">
                <a16:creationId xmlns:a16="http://schemas.microsoft.com/office/drawing/2014/main" id="{9ECA4C60-5C4C-E07D-055D-1386C8900B7D}"/>
              </a:ext>
            </a:extLst>
          </p:cNvPr>
          <p:cNvSpPr txBox="1">
            <a:spLocks/>
          </p:cNvSpPr>
          <p:nvPr/>
        </p:nvSpPr>
        <p:spPr>
          <a:xfrm>
            <a:off x="685800" y="397972"/>
            <a:ext cx="7772400" cy="62865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3000" dirty="0">
                <a:solidFill>
                  <a:schemeClr val="bg2"/>
                </a:solidFill>
                <a:latin typeface="Arial"/>
              </a:rPr>
              <a:t>Outliers affect least squares fit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0532BF6C-44E3-09CF-46C0-B48D06286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979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8623" y="1131570"/>
            <a:ext cx="452556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43000" y="4957485"/>
            <a:ext cx="231805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750" kern="1200" dirty="0">
                <a:ea typeface="+mn-ea"/>
                <a:cs typeface="+mn-cs"/>
              </a:rPr>
              <a:t>Kristen </a:t>
            </a:r>
            <a:r>
              <a:rPr lang="en-US" sz="750" kern="1200" dirty="0" err="1">
                <a:ea typeface="+mn-ea"/>
                <a:cs typeface="+mn-cs"/>
              </a:rPr>
              <a:t>Grauman</a:t>
            </a:r>
            <a:endParaRPr lang="en-US" sz="750" kern="1200" dirty="0"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DBC147-FB4E-4545-A6CA-22268188E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B7E85-4311-4C48-89B5-CF7C3FBC332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  <p:sp>
        <p:nvSpPr>
          <p:cNvPr id="3" name="Title 9">
            <a:extLst>
              <a:ext uri="{FF2B5EF4-FFF2-40B4-BE49-F238E27FC236}">
                <a16:creationId xmlns:a16="http://schemas.microsoft.com/office/drawing/2014/main" id="{699A617F-B6B1-6963-C48D-60F698745F0E}"/>
              </a:ext>
            </a:extLst>
          </p:cNvPr>
          <p:cNvSpPr txBox="1">
            <a:spLocks/>
          </p:cNvSpPr>
          <p:nvPr/>
        </p:nvSpPr>
        <p:spPr>
          <a:xfrm>
            <a:off x="685800" y="397972"/>
            <a:ext cx="7772400" cy="62865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3000" dirty="0">
                <a:solidFill>
                  <a:schemeClr val="bg2"/>
                </a:solidFill>
                <a:latin typeface="Arial"/>
              </a:rPr>
              <a:t>Outliers affect least squares fit</a:t>
            </a:r>
          </a:p>
        </p:txBody>
      </p:sp>
    </p:spTree>
    <p:extLst>
      <p:ext uri="{BB962C8B-B14F-4D97-AF65-F5344CB8AC3E}">
        <p14:creationId xmlns:p14="http://schemas.microsoft.com/office/powerpoint/2010/main" val="1398868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6050"/>
            <a:ext cx="6259483" cy="4001435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1350"/>
              </a:spcBef>
              <a:spcAft>
                <a:spcPts val="900"/>
              </a:spcAft>
            </a:pPr>
            <a:r>
              <a:rPr lang="en-US" sz="1900" b="1" dirty="0">
                <a:solidFill>
                  <a:schemeClr val="bg2"/>
                </a:solidFill>
              </a:rPr>
              <a:t>Voting</a:t>
            </a:r>
            <a:r>
              <a:rPr lang="en-US" sz="1900" dirty="0"/>
              <a:t> is a general technique where we let the features </a:t>
            </a:r>
            <a:r>
              <a:rPr lang="en-US" sz="1900" i="1" dirty="0"/>
              <a:t>vote for all models that are compatible with it</a:t>
            </a:r>
            <a:r>
              <a:rPr lang="en-US" sz="1900" dirty="0"/>
              <a:t>.</a:t>
            </a:r>
          </a:p>
          <a:p>
            <a:pPr lvl="1" algn="just">
              <a:spcAft>
                <a:spcPts val="450"/>
              </a:spcAft>
            </a:pPr>
            <a:r>
              <a:rPr lang="en-US" sz="1600" dirty="0"/>
              <a:t>Cycle through features, cast votes for model parameters.</a:t>
            </a:r>
          </a:p>
          <a:p>
            <a:pPr lvl="1" algn="just">
              <a:spcAft>
                <a:spcPts val="450"/>
              </a:spcAft>
            </a:pPr>
            <a:r>
              <a:rPr lang="en-US" sz="1600" dirty="0"/>
              <a:t>Look for model parameters that receive </a:t>
            </a:r>
            <a:r>
              <a:rPr lang="en-US" sz="1600" i="1" dirty="0"/>
              <a:t>a lot of votes</a:t>
            </a:r>
            <a:r>
              <a:rPr lang="en-US" sz="1600" dirty="0"/>
              <a:t>.</a:t>
            </a:r>
          </a:p>
          <a:p>
            <a:pPr algn="just">
              <a:spcBef>
                <a:spcPts val="1350"/>
              </a:spcBef>
              <a:spcAft>
                <a:spcPts val="450"/>
              </a:spcAft>
            </a:pPr>
            <a:r>
              <a:rPr lang="en-US" sz="1900" dirty="0"/>
              <a:t>Noise &amp; clutter features?</a:t>
            </a:r>
          </a:p>
          <a:p>
            <a:pPr lvl="1" algn="just">
              <a:spcBef>
                <a:spcPts val="1350"/>
              </a:spcBef>
              <a:spcAft>
                <a:spcPts val="450"/>
              </a:spcAft>
            </a:pPr>
            <a:r>
              <a:rPr lang="en-US" sz="1600" dirty="0"/>
              <a:t>They will cast votes too, </a:t>
            </a:r>
            <a:r>
              <a:rPr lang="en-US" sz="1600" i="1" dirty="0"/>
              <a:t>but</a:t>
            </a:r>
            <a:r>
              <a:rPr lang="en-US" sz="1600" dirty="0"/>
              <a:t> typically their votes should be inconsistent with the majority of “good” features.</a:t>
            </a:r>
          </a:p>
          <a:p>
            <a:pPr algn="just">
              <a:spcBef>
                <a:spcPts val="1350"/>
              </a:spcBef>
              <a:spcAft>
                <a:spcPts val="450"/>
              </a:spcAft>
            </a:pPr>
            <a:r>
              <a:rPr lang="en-US" sz="1900" dirty="0"/>
              <a:t>Common techniques</a:t>
            </a:r>
          </a:p>
          <a:p>
            <a:pPr lvl="1" algn="just">
              <a:spcBef>
                <a:spcPts val="360"/>
              </a:spcBef>
              <a:spcAft>
                <a:spcPts val="450"/>
              </a:spcAft>
            </a:pPr>
            <a:r>
              <a:rPr lang="en-US" sz="1600" dirty="0"/>
              <a:t>Hough transform</a:t>
            </a:r>
          </a:p>
          <a:p>
            <a:pPr lvl="1" algn="just">
              <a:spcBef>
                <a:spcPts val="360"/>
              </a:spcBef>
              <a:spcAft>
                <a:spcPts val="450"/>
              </a:spcAft>
            </a:pPr>
            <a:r>
              <a:rPr lang="en-US" sz="1600" dirty="0"/>
              <a:t>RANSAC</a:t>
            </a:r>
          </a:p>
          <a:p>
            <a:pPr marL="342900" lvl="1" indent="0" algn="just">
              <a:spcBef>
                <a:spcPts val="360"/>
              </a:spcBef>
              <a:spcAft>
                <a:spcPts val="450"/>
              </a:spcAft>
              <a:buNone/>
            </a:pPr>
            <a:endParaRPr lang="en-US" dirty="0"/>
          </a:p>
          <a:p>
            <a:pPr lvl="1" algn="just">
              <a:spcBef>
                <a:spcPts val="1350"/>
              </a:spcBef>
              <a:spcAft>
                <a:spcPts val="450"/>
              </a:spcAft>
            </a:pPr>
            <a:endParaRPr lang="en-US" dirty="0"/>
          </a:p>
          <a:p>
            <a:pPr lvl="1" algn="just">
              <a:spcBef>
                <a:spcPts val="1350"/>
              </a:spcBef>
              <a:spcAft>
                <a:spcPts val="450"/>
              </a:spcAft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4957485"/>
            <a:ext cx="157298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750" kern="1200" dirty="0">
                <a:ea typeface="+mn-ea"/>
                <a:cs typeface="+mn-cs"/>
              </a:rPr>
              <a:t>Adapted from Kristen </a:t>
            </a:r>
            <a:r>
              <a:rPr lang="en-US" sz="750" kern="1200" dirty="0" err="1">
                <a:ea typeface="+mn-ea"/>
                <a:cs typeface="+mn-cs"/>
              </a:rPr>
              <a:t>Grauman</a:t>
            </a:r>
            <a:endParaRPr lang="en-US" sz="750" kern="1200" dirty="0"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03D0BDE-FC56-4CCC-E936-DF174DC94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outliers: Voting</a:t>
            </a:r>
          </a:p>
        </p:txBody>
      </p:sp>
      <p:pic>
        <p:nvPicPr>
          <p:cNvPr id="22530" name="Picture 2" descr="Ballot ">
            <a:extLst>
              <a:ext uri="{FF2B5EF4-FFF2-40B4-BE49-F238E27FC236}">
                <a16:creationId xmlns:a16="http://schemas.microsoft.com/office/drawing/2014/main" id="{0888F10F-023B-D9BC-3FDB-C9A961C4C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2024957"/>
            <a:ext cx="16256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74077E7-5B90-852D-75E1-1517E5F4C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636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Finding lines in an image: Hough space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468486"/>
            <a:ext cx="8229600" cy="17716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Connection between image (</a:t>
            </a:r>
            <a:r>
              <a:rPr lang="en-US" dirty="0" err="1"/>
              <a:t>x,y</a:t>
            </a:r>
            <a:r>
              <a:rPr lang="en-US" dirty="0"/>
              <a:t>) and Hough (</a:t>
            </a:r>
            <a:r>
              <a:rPr lang="en-US" dirty="0" err="1"/>
              <a:t>m,b</a:t>
            </a:r>
            <a:r>
              <a:rPr lang="en-US" dirty="0"/>
              <a:t>) spaces</a:t>
            </a:r>
          </a:p>
          <a:p>
            <a:pPr lvl="1" eaLnBrk="1" hangingPunct="1"/>
            <a:r>
              <a:rPr lang="en-US" dirty="0"/>
              <a:t>A line in the image corresponds to a point in Hough space</a:t>
            </a:r>
          </a:p>
        </p:txBody>
      </p:sp>
      <p:sp>
        <p:nvSpPr>
          <p:cNvPr id="56324" name="Line 4"/>
          <p:cNvSpPr>
            <a:spLocks noChangeShapeType="1"/>
          </p:cNvSpPr>
          <p:nvPr/>
        </p:nvSpPr>
        <p:spPr bwMode="auto">
          <a:xfrm flipV="1">
            <a:off x="2114550" y="1296786"/>
            <a:ext cx="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sp>
        <p:nvSpPr>
          <p:cNvPr id="56325" name="Line 5"/>
          <p:cNvSpPr>
            <a:spLocks noChangeShapeType="1"/>
          </p:cNvSpPr>
          <p:nvPr/>
        </p:nvSpPr>
        <p:spPr bwMode="auto">
          <a:xfrm>
            <a:off x="2114550" y="2668386"/>
            <a:ext cx="1543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3486150" y="2668386"/>
            <a:ext cx="28084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500" kern="1200">
                <a:ea typeface="+mn-ea"/>
                <a:cs typeface="+mn-cs"/>
              </a:rPr>
              <a:t>x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1862137" y="1218205"/>
            <a:ext cx="28084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500" kern="1200">
                <a:ea typeface="+mn-ea"/>
                <a:cs typeface="+mn-cs"/>
              </a:rPr>
              <a:t>y</a:t>
            </a:r>
          </a:p>
        </p:txBody>
      </p:sp>
      <p:sp>
        <p:nvSpPr>
          <p:cNvPr id="56328" name="Line 8"/>
          <p:cNvSpPr>
            <a:spLocks noChangeShapeType="1"/>
          </p:cNvSpPr>
          <p:nvPr/>
        </p:nvSpPr>
        <p:spPr bwMode="auto">
          <a:xfrm flipV="1">
            <a:off x="2400300" y="1868286"/>
            <a:ext cx="1085850" cy="4000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pic>
        <p:nvPicPr>
          <p:cNvPr id="56329" name="Picture 9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49128" y="1699218"/>
            <a:ext cx="1165622" cy="169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0" name="Line 10"/>
          <p:cNvSpPr>
            <a:spLocks noChangeShapeType="1"/>
          </p:cNvSpPr>
          <p:nvPr/>
        </p:nvSpPr>
        <p:spPr bwMode="auto">
          <a:xfrm flipV="1">
            <a:off x="5233988" y="1296786"/>
            <a:ext cx="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sp>
        <p:nvSpPr>
          <p:cNvPr id="56331" name="Line 11"/>
          <p:cNvSpPr>
            <a:spLocks noChangeShapeType="1"/>
          </p:cNvSpPr>
          <p:nvPr/>
        </p:nvSpPr>
        <p:spPr bwMode="auto">
          <a:xfrm>
            <a:off x="5233988" y="2668386"/>
            <a:ext cx="1543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6605587" y="2668386"/>
            <a:ext cx="34496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500" kern="1200">
                <a:ea typeface="+mn-ea"/>
                <a:cs typeface="+mn-cs"/>
              </a:rPr>
              <a:t>m</a:t>
            </a: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4972050" y="1218205"/>
            <a:ext cx="29206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500" kern="1200">
                <a:ea typeface="+mn-ea"/>
                <a:cs typeface="+mn-cs"/>
              </a:rPr>
              <a:t>b</a:t>
            </a:r>
          </a:p>
        </p:txBody>
      </p:sp>
      <p:sp>
        <p:nvSpPr>
          <p:cNvPr id="56334" name="Oval 14"/>
          <p:cNvSpPr>
            <a:spLocks noChangeArrowheads="1"/>
          </p:cNvSpPr>
          <p:nvPr/>
        </p:nvSpPr>
        <p:spPr bwMode="auto">
          <a:xfrm>
            <a:off x="5869196" y="2325486"/>
            <a:ext cx="57150" cy="571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5715000" y="2656480"/>
            <a:ext cx="41549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500" i="1" kern="1200">
                <a:ea typeface="+mn-ea"/>
                <a:cs typeface="+mn-cs"/>
              </a:rPr>
              <a:t>m</a:t>
            </a:r>
            <a:r>
              <a:rPr lang="en-US" sz="1500" i="1" kern="1200" baseline="-25000">
                <a:ea typeface="+mn-ea"/>
                <a:cs typeface="+mn-cs"/>
              </a:rPr>
              <a:t>0</a:t>
            </a:r>
          </a:p>
        </p:txBody>
      </p:sp>
      <p:sp>
        <p:nvSpPr>
          <p:cNvPr id="56336" name="Text Box 16"/>
          <p:cNvSpPr txBox="1">
            <a:spLocks noChangeArrowheads="1"/>
          </p:cNvSpPr>
          <p:nvPr/>
        </p:nvSpPr>
        <p:spPr bwMode="auto">
          <a:xfrm>
            <a:off x="4907756" y="2189755"/>
            <a:ext cx="3626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500" i="1" kern="1200">
                <a:ea typeface="+mn-ea"/>
                <a:cs typeface="+mn-cs"/>
              </a:rPr>
              <a:t>b</a:t>
            </a:r>
            <a:r>
              <a:rPr lang="en-US" sz="1500" i="1" kern="1200" baseline="-25000">
                <a:ea typeface="+mn-ea"/>
                <a:cs typeface="+mn-cs"/>
              </a:rPr>
              <a:t>0</a:t>
            </a:r>
          </a:p>
        </p:txBody>
      </p:sp>
      <p:sp>
        <p:nvSpPr>
          <p:cNvPr id="56337" name="Text Box 17"/>
          <p:cNvSpPr txBox="1">
            <a:spLocks noChangeArrowheads="1"/>
          </p:cNvSpPr>
          <p:nvPr/>
        </p:nvSpPr>
        <p:spPr bwMode="auto">
          <a:xfrm>
            <a:off x="2228850" y="2896986"/>
            <a:ext cx="14927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800" kern="1200" dirty="0">
                <a:solidFill>
                  <a:schemeClr val="bg2"/>
                </a:solidFill>
                <a:ea typeface="+mn-ea"/>
                <a:cs typeface="+mn-cs"/>
              </a:rPr>
              <a:t>image space</a:t>
            </a:r>
          </a:p>
        </p:txBody>
      </p:sp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4829176" y="2896986"/>
            <a:ext cx="28135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800" kern="1200" dirty="0">
                <a:solidFill>
                  <a:srgbClr val="00B050"/>
                </a:solidFill>
                <a:ea typeface="+mn-ea"/>
                <a:cs typeface="+mn-cs"/>
              </a:rPr>
              <a:t>Hough (parameter) space</a:t>
            </a:r>
          </a:p>
        </p:txBody>
      </p:sp>
      <p:sp>
        <p:nvSpPr>
          <p:cNvPr id="56339" name="Line 19"/>
          <p:cNvSpPr>
            <a:spLocks noChangeShapeType="1"/>
          </p:cNvSpPr>
          <p:nvPr/>
        </p:nvSpPr>
        <p:spPr bwMode="auto">
          <a:xfrm>
            <a:off x="4000500" y="2039736"/>
            <a:ext cx="6858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43000" y="4957485"/>
            <a:ext cx="13716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750" kern="1200" dirty="0">
                <a:ea typeface="+mn-ea"/>
                <a:cs typeface="+mn-cs"/>
              </a:rPr>
              <a:t>Steve Seitz</a:t>
            </a:r>
          </a:p>
        </p:txBody>
      </p:sp>
      <p:pic>
        <p:nvPicPr>
          <p:cNvPr id="22" name="Picture 9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26310" y="4394412"/>
            <a:ext cx="1689472" cy="2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9486846D-63B2-B439-6524-11922E5D8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588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Finding lines in an image: Hough space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3277292"/>
            <a:ext cx="8229583" cy="177465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Connection between image (</a:t>
            </a:r>
            <a:r>
              <a:rPr lang="en-US" dirty="0" err="1"/>
              <a:t>x,y</a:t>
            </a:r>
            <a:r>
              <a:rPr lang="en-US" dirty="0"/>
              <a:t>) and Hough (</a:t>
            </a:r>
            <a:r>
              <a:rPr lang="en-US" dirty="0" err="1"/>
              <a:t>m,b</a:t>
            </a:r>
            <a:r>
              <a:rPr lang="en-US" dirty="0"/>
              <a:t>) spaces</a:t>
            </a:r>
          </a:p>
          <a:p>
            <a:pPr lvl="1" eaLnBrk="1" hangingPunct="1"/>
            <a:r>
              <a:rPr lang="en-US" dirty="0"/>
              <a:t>A line in the image corresponds to a point in Hough space</a:t>
            </a:r>
          </a:p>
          <a:p>
            <a:pPr lvl="1" eaLnBrk="1" hangingPunct="1"/>
            <a:r>
              <a:rPr lang="en-US" dirty="0"/>
              <a:t>What does a point (x</a:t>
            </a:r>
            <a:r>
              <a:rPr lang="en-US" baseline="-25000" dirty="0"/>
              <a:t>0</a:t>
            </a:r>
            <a:r>
              <a:rPr lang="en-US" dirty="0"/>
              <a:t>, y</a:t>
            </a:r>
            <a:r>
              <a:rPr lang="en-US" baseline="-25000" dirty="0"/>
              <a:t>0</a:t>
            </a:r>
            <a:r>
              <a:rPr lang="en-US" dirty="0"/>
              <a:t>) in the image space map to?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</p:txBody>
      </p:sp>
      <p:sp>
        <p:nvSpPr>
          <p:cNvPr id="57348" name="Line 4"/>
          <p:cNvSpPr>
            <a:spLocks noChangeShapeType="1"/>
          </p:cNvSpPr>
          <p:nvPr/>
        </p:nvSpPr>
        <p:spPr bwMode="auto">
          <a:xfrm flipV="1">
            <a:off x="2114550" y="1105592"/>
            <a:ext cx="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>
            <a:off x="2114550" y="2477192"/>
            <a:ext cx="1543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3486150" y="2477192"/>
            <a:ext cx="28084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500" kern="1200">
                <a:ea typeface="+mn-ea"/>
                <a:cs typeface="+mn-cs"/>
              </a:rPr>
              <a:t>x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1862137" y="1027011"/>
            <a:ext cx="28084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500" kern="1200">
                <a:ea typeface="+mn-ea"/>
                <a:cs typeface="+mn-cs"/>
              </a:rPr>
              <a:t>y</a:t>
            </a:r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 flipV="1">
            <a:off x="5233988" y="1105592"/>
            <a:ext cx="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>
            <a:off x="5233988" y="2477192"/>
            <a:ext cx="1543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6605587" y="2477192"/>
            <a:ext cx="34496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500" kern="1200">
                <a:ea typeface="+mn-ea"/>
                <a:cs typeface="+mn-cs"/>
              </a:rPr>
              <a:t>m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4972050" y="1027011"/>
            <a:ext cx="29206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500" kern="1200">
                <a:ea typeface="+mn-ea"/>
                <a:cs typeface="+mn-cs"/>
              </a:rPr>
              <a:t>b</a:t>
            </a:r>
          </a:p>
        </p:txBody>
      </p:sp>
      <p:sp>
        <p:nvSpPr>
          <p:cNvPr id="57356" name="Oval 12"/>
          <p:cNvSpPr>
            <a:spLocks noChangeArrowheads="1"/>
          </p:cNvSpPr>
          <p:nvPr/>
        </p:nvSpPr>
        <p:spPr bwMode="auto">
          <a:xfrm>
            <a:off x="2514600" y="1562792"/>
            <a:ext cx="57150" cy="571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2228850" y="2705792"/>
            <a:ext cx="14927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800" kern="1200" dirty="0">
                <a:solidFill>
                  <a:schemeClr val="bg2"/>
                </a:solidFill>
                <a:ea typeface="+mn-ea"/>
                <a:cs typeface="+mn-cs"/>
              </a:rPr>
              <a:t>image space</a:t>
            </a:r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4800601" y="2705792"/>
            <a:ext cx="28135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800" kern="1200">
                <a:solidFill>
                  <a:srgbClr val="00B050"/>
                </a:solidFill>
                <a:ea typeface="+mn-ea"/>
                <a:cs typeface="+mn-cs"/>
              </a:rPr>
              <a:t>Hough (parameter) space</a:t>
            </a:r>
          </a:p>
        </p:txBody>
      </p:sp>
      <p:sp>
        <p:nvSpPr>
          <p:cNvPr id="57359" name="Line 15"/>
          <p:cNvSpPr>
            <a:spLocks noChangeShapeType="1"/>
          </p:cNvSpPr>
          <p:nvPr/>
        </p:nvSpPr>
        <p:spPr bwMode="auto">
          <a:xfrm>
            <a:off x="4000500" y="1848542"/>
            <a:ext cx="6858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sp>
        <p:nvSpPr>
          <p:cNvPr id="57365" name="Line 18"/>
          <p:cNvSpPr>
            <a:spLocks noChangeShapeType="1"/>
          </p:cNvSpPr>
          <p:nvPr/>
        </p:nvSpPr>
        <p:spPr bwMode="auto">
          <a:xfrm>
            <a:off x="5486400" y="1677093"/>
            <a:ext cx="1085850" cy="4000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sp>
        <p:nvSpPr>
          <p:cNvPr id="57366" name="Rectangle 19"/>
          <p:cNvSpPr>
            <a:spLocks noChangeArrowheads="1"/>
          </p:cNvSpPr>
          <p:nvPr/>
        </p:nvSpPr>
        <p:spPr bwMode="auto">
          <a:xfrm>
            <a:off x="1657350" y="4158355"/>
            <a:ext cx="6115050" cy="739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57250" lvl="2" indent="-171450" defTabSz="6858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–"/>
              <a:defRPr/>
            </a:pPr>
            <a:r>
              <a:rPr lang="en-US" sz="1350" kern="1200" dirty="0">
                <a:ea typeface="+mn-ea"/>
                <a:cs typeface="+mn-cs"/>
              </a:rPr>
              <a:t>Answer:  the solutions of b = -x</a:t>
            </a:r>
            <a:r>
              <a:rPr lang="en-US" sz="1350" kern="1200" baseline="-25000" dirty="0">
                <a:ea typeface="+mn-ea"/>
                <a:cs typeface="+mn-cs"/>
              </a:rPr>
              <a:t>0</a:t>
            </a:r>
            <a:r>
              <a:rPr lang="en-US" sz="1350" kern="1200" dirty="0">
                <a:ea typeface="+mn-ea"/>
                <a:cs typeface="+mn-cs"/>
              </a:rPr>
              <a:t>m + y</a:t>
            </a:r>
            <a:r>
              <a:rPr lang="en-US" sz="1350" kern="1200" baseline="-25000" dirty="0">
                <a:ea typeface="+mn-ea"/>
                <a:cs typeface="+mn-cs"/>
              </a:rPr>
              <a:t>0</a:t>
            </a:r>
          </a:p>
          <a:p>
            <a:pPr marL="857250" lvl="2" indent="-171450" defTabSz="6858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–"/>
              <a:defRPr/>
            </a:pPr>
            <a:r>
              <a:rPr lang="en-US" sz="1350" kern="1200" dirty="0">
                <a:ea typeface="+mn-ea"/>
                <a:cs typeface="+mn-cs"/>
              </a:rPr>
              <a:t>This is a line in Hough space</a:t>
            </a:r>
          </a:p>
          <a:p>
            <a:pPr marL="857250" lvl="2" indent="-171450" fontAlgn="base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1350" dirty="0"/>
              <a:t>Given a pair of points (</a:t>
            </a:r>
            <a:r>
              <a:rPr lang="en-US" sz="1350" dirty="0" err="1"/>
              <a:t>x,y</a:t>
            </a:r>
            <a:r>
              <a:rPr lang="en-US" sz="1350" dirty="0"/>
              <a:t>), find all (</a:t>
            </a:r>
            <a:r>
              <a:rPr lang="en-US" sz="1350" dirty="0" err="1"/>
              <a:t>m,b</a:t>
            </a:r>
            <a:r>
              <a:rPr lang="en-US" sz="1350" dirty="0"/>
              <a:t>) such that y = mx + b</a:t>
            </a:r>
          </a:p>
          <a:p>
            <a:pPr lvl="2" defTabSz="685800" fontAlgn="base">
              <a:spcBef>
                <a:spcPct val="20000"/>
              </a:spcBef>
              <a:spcAft>
                <a:spcPct val="0"/>
              </a:spcAft>
              <a:buClrTx/>
              <a:defRPr/>
            </a:pPr>
            <a:endParaRPr lang="en-US" sz="1350" kern="1200" dirty="0">
              <a:ea typeface="+mn-ea"/>
              <a:cs typeface="+mn-cs"/>
            </a:endParaRPr>
          </a:p>
        </p:txBody>
      </p:sp>
      <p:pic>
        <p:nvPicPr>
          <p:cNvPr id="57364" name="Picture 20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6172" y="1509215"/>
            <a:ext cx="1300163" cy="169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61" name="Text Box 21"/>
          <p:cNvSpPr txBox="1">
            <a:spLocks noChangeArrowheads="1"/>
          </p:cNvSpPr>
          <p:nvPr/>
        </p:nvSpPr>
        <p:spPr bwMode="auto">
          <a:xfrm>
            <a:off x="2377678" y="2465286"/>
            <a:ext cx="35137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500" i="1" kern="1200">
                <a:ea typeface="+mn-ea"/>
                <a:cs typeface="+mn-cs"/>
              </a:rPr>
              <a:t>x</a:t>
            </a:r>
            <a:r>
              <a:rPr lang="en-US" sz="1500" i="1" kern="1200" baseline="-25000">
                <a:ea typeface="+mn-ea"/>
                <a:cs typeface="+mn-cs"/>
              </a:rPr>
              <a:t>0</a:t>
            </a:r>
          </a:p>
        </p:txBody>
      </p:sp>
      <p:sp>
        <p:nvSpPr>
          <p:cNvPr id="57362" name="Text Box 22"/>
          <p:cNvSpPr txBox="1">
            <a:spLocks noChangeArrowheads="1"/>
          </p:cNvSpPr>
          <p:nvPr/>
        </p:nvSpPr>
        <p:spPr bwMode="auto">
          <a:xfrm>
            <a:off x="1801416" y="1393705"/>
            <a:ext cx="35137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500" i="1" kern="1200" dirty="0">
                <a:ea typeface="+mn-ea"/>
                <a:cs typeface="+mn-cs"/>
              </a:rPr>
              <a:t>y</a:t>
            </a:r>
            <a:r>
              <a:rPr lang="en-US" sz="1500" i="1" kern="1200" baseline="-25000" dirty="0">
                <a:ea typeface="+mn-ea"/>
                <a:cs typeface="+mn-cs"/>
              </a:rPr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43000" y="4957485"/>
            <a:ext cx="13716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750" kern="1200" dirty="0">
                <a:ea typeface="+mn-ea"/>
                <a:cs typeface="+mn-cs"/>
              </a:rPr>
              <a:t>Adapted from Steve Seitz</a:t>
            </a:r>
          </a:p>
        </p:txBody>
      </p:sp>
      <p:pic>
        <p:nvPicPr>
          <p:cNvPr id="25" name="Picture 9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94627" y="3767394"/>
            <a:ext cx="743416" cy="107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EE01E9C8-A537-F3C7-4F48-D73EFAF3A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416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65" grpId="0" animBg="1"/>
      <p:bldP spid="573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Finding lines in an image: Hough space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3418611"/>
            <a:ext cx="8354291" cy="1428750"/>
          </a:xfrm>
        </p:spPr>
        <p:txBody>
          <a:bodyPr/>
          <a:lstStyle/>
          <a:p>
            <a:pPr>
              <a:buNone/>
            </a:pPr>
            <a:r>
              <a:rPr lang="en-US" dirty="0"/>
              <a:t>What are the line parameters for the line that contains both (x</a:t>
            </a:r>
            <a:r>
              <a:rPr lang="en-US" baseline="-25000" dirty="0"/>
              <a:t>0</a:t>
            </a:r>
            <a:r>
              <a:rPr lang="en-US" dirty="0"/>
              <a:t>, y</a:t>
            </a:r>
            <a:r>
              <a:rPr lang="en-US" baseline="-25000" dirty="0"/>
              <a:t>0</a:t>
            </a:r>
            <a:r>
              <a:rPr lang="en-US" dirty="0"/>
              <a:t>) and (x</a:t>
            </a:r>
            <a:r>
              <a:rPr lang="en-US" baseline="-25000" dirty="0"/>
              <a:t>1</a:t>
            </a:r>
            <a:r>
              <a:rPr lang="en-US" dirty="0"/>
              <a:t>, y</a:t>
            </a:r>
            <a:r>
              <a:rPr lang="en-US" baseline="-25000" dirty="0"/>
              <a:t>1</a:t>
            </a:r>
            <a:r>
              <a:rPr lang="en-US" dirty="0"/>
              <a:t>)?</a:t>
            </a:r>
          </a:p>
          <a:p>
            <a:pPr lvl="1"/>
            <a:r>
              <a:rPr lang="en-US" dirty="0"/>
              <a:t>It is the intersection of the lines b = –x</a:t>
            </a:r>
            <a:r>
              <a:rPr lang="en-US" baseline="-25000" dirty="0"/>
              <a:t>0</a:t>
            </a:r>
            <a:r>
              <a:rPr lang="en-US" dirty="0"/>
              <a:t>m + y</a:t>
            </a:r>
            <a:r>
              <a:rPr lang="en-US" baseline="-25000" dirty="0"/>
              <a:t>0 </a:t>
            </a:r>
            <a:r>
              <a:rPr lang="en-US" dirty="0"/>
              <a:t>and </a:t>
            </a:r>
            <a:br>
              <a:rPr lang="en-US" dirty="0"/>
            </a:br>
            <a:r>
              <a:rPr lang="en-US" dirty="0"/>
              <a:t>b = –x</a:t>
            </a:r>
            <a:r>
              <a:rPr lang="en-US" baseline="-25000" dirty="0"/>
              <a:t>1</a:t>
            </a:r>
            <a:r>
              <a:rPr lang="en-US" dirty="0"/>
              <a:t>m + y</a:t>
            </a:r>
            <a:r>
              <a:rPr lang="en-US" baseline="-25000" dirty="0"/>
              <a:t>1</a:t>
            </a:r>
            <a:r>
              <a:rPr lang="en-US" dirty="0"/>
              <a:t> 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 flipV="1">
            <a:off x="2114550" y="1246911"/>
            <a:ext cx="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2114550" y="2618511"/>
            <a:ext cx="1543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3486150" y="2618511"/>
            <a:ext cx="28084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500" kern="1200">
                <a:ea typeface="+mn-ea"/>
                <a:cs typeface="+mn-cs"/>
              </a:rPr>
              <a:t>x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1862137" y="1168330"/>
            <a:ext cx="28084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500" kern="1200">
                <a:ea typeface="+mn-ea"/>
                <a:cs typeface="+mn-cs"/>
              </a:rPr>
              <a:t>y</a:t>
            </a:r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 flipV="1">
            <a:off x="5233988" y="1246911"/>
            <a:ext cx="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5233988" y="2618511"/>
            <a:ext cx="1543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6605587" y="2618511"/>
            <a:ext cx="34496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500" kern="1200">
                <a:ea typeface="+mn-ea"/>
                <a:cs typeface="+mn-cs"/>
              </a:rPr>
              <a:t>m</a:t>
            </a: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4972050" y="1168330"/>
            <a:ext cx="29206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500" kern="1200">
                <a:ea typeface="+mn-ea"/>
                <a:cs typeface="+mn-cs"/>
              </a:rPr>
              <a:t>b</a:t>
            </a:r>
          </a:p>
        </p:txBody>
      </p:sp>
      <p:sp>
        <p:nvSpPr>
          <p:cNvPr id="58380" name="Oval 12"/>
          <p:cNvSpPr>
            <a:spLocks noChangeArrowheads="1"/>
          </p:cNvSpPr>
          <p:nvPr/>
        </p:nvSpPr>
        <p:spPr bwMode="auto">
          <a:xfrm>
            <a:off x="2514600" y="1704111"/>
            <a:ext cx="57150" cy="571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2228850" y="2847111"/>
            <a:ext cx="14927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800" kern="1200" dirty="0">
                <a:solidFill>
                  <a:schemeClr val="bg2"/>
                </a:solidFill>
                <a:ea typeface="+mn-ea"/>
                <a:cs typeface="+mn-cs"/>
              </a:rPr>
              <a:t>image space</a:t>
            </a:r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4800601" y="2847111"/>
            <a:ext cx="28135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800" kern="1200" dirty="0">
                <a:solidFill>
                  <a:srgbClr val="00B050"/>
                </a:solidFill>
                <a:ea typeface="+mn-ea"/>
                <a:cs typeface="+mn-cs"/>
              </a:rPr>
              <a:t>Hough (parameter) space</a:t>
            </a:r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>
            <a:off x="4000500" y="1989861"/>
            <a:ext cx="6858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657350" y="1650534"/>
            <a:ext cx="6115050" cy="3711178"/>
            <a:chOff x="432" y="1107"/>
            <a:chExt cx="5136" cy="3117"/>
          </a:xfrm>
        </p:grpSpPr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432" y="1248"/>
              <a:ext cx="5136" cy="2976"/>
              <a:chOff x="432" y="1248"/>
              <a:chExt cx="5136" cy="2976"/>
            </a:xfrm>
          </p:grpSpPr>
          <p:sp>
            <p:nvSpPr>
              <p:cNvPr id="58391" name="Line 18"/>
              <p:cNvSpPr>
                <a:spLocks noChangeShapeType="1"/>
              </p:cNvSpPr>
              <p:nvPr/>
            </p:nvSpPr>
            <p:spPr bwMode="auto">
              <a:xfrm>
                <a:off x="3648" y="1248"/>
                <a:ext cx="912" cy="33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en-US" sz="1350" kern="1200">
                  <a:ea typeface="+mn-ea"/>
                  <a:cs typeface="+mn-cs"/>
                </a:endParaRPr>
              </a:p>
            </p:txBody>
          </p:sp>
          <p:sp>
            <p:nvSpPr>
              <p:cNvPr id="58392" name="Rectangle 19"/>
              <p:cNvSpPr>
                <a:spLocks noChangeArrowheads="1"/>
              </p:cNvSpPr>
              <p:nvPr/>
            </p:nvSpPr>
            <p:spPr bwMode="auto">
              <a:xfrm>
                <a:off x="432" y="3792"/>
                <a:ext cx="5136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857250" lvl="2" indent="-171450" defTabSz="685800" fontAlgn="base">
                  <a:spcBef>
                    <a:spcPct val="20000"/>
                  </a:spcBef>
                  <a:spcAft>
                    <a:spcPct val="0"/>
                  </a:spcAft>
                  <a:buClrTx/>
                  <a:buFontTx/>
                  <a:buChar char="–"/>
                  <a:defRPr/>
                </a:pPr>
                <a:endParaRPr lang="en-US" sz="1350" kern="1200" dirty="0">
                  <a:ea typeface="+mn-ea"/>
                  <a:cs typeface="+mn-cs"/>
                </a:endParaRPr>
              </a:p>
            </p:txBody>
          </p:sp>
        </p:grpSp>
        <p:pic>
          <p:nvPicPr>
            <p:cNvPr id="58390" name="Picture 20" descr="Edittex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15" y="1107"/>
              <a:ext cx="1092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8385" name="Text Box 21"/>
          <p:cNvSpPr txBox="1">
            <a:spLocks noChangeArrowheads="1"/>
          </p:cNvSpPr>
          <p:nvPr/>
        </p:nvSpPr>
        <p:spPr bwMode="auto">
          <a:xfrm>
            <a:off x="2377678" y="2606605"/>
            <a:ext cx="35137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500" i="1" kern="1200" dirty="0">
                <a:ea typeface="+mn-ea"/>
                <a:cs typeface="+mn-cs"/>
              </a:rPr>
              <a:t>x</a:t>
            </a:r>
            <a:r>
              <a:rPr lang="en-US" sz="1500" i="1" kern="1200" baseline="-25000" dirty="0">
                <a:ea typeface="+mn-ea"/>
                <a:cs typeface="+mn-cs"/>
              </a:rPr>
              <a:t>0</a:t>
            </a:r>
          </a:p>
        </p:txBody>
      </p:sp>
      <p:sp>
        <p:nvSpPr>
          <p:cNvPr id="58387" name="Oval 22"/>
          <p:cNvSpPr>
            <a:spLocks noChangeArrowheads="1"/>
          </p:cNvSpPr>
          <p:nvPr/>
        </p:nvSpPr>
        <p:spPr bwMode="auto">
          <a:xfrm>
            <a:off x="2914650" y="1532661"/>
            <a:ext cx="57150" cy="5715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sp>
        <p:nvSpPr>
          <p:cNvPr id="58388" name="Line 18"/>
          <p:cNvSpPr>
            <a:spLocks noChangeShapeType="1"/>
          </p:cNvSpPr>
          <p:nvPr/>
        </p:nvSpPr>
        <p:spPr bwMode="auto">
          <a:xfrm>
            <a:off x="5429250" y="1932711"/>
            <a:ext cx="1314450" cy="1714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6115050" y="2301796"/>
            <a:ext cx="121700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350" i="1" kern="1200" dirty="0">
                <a:ea typeface="+mn-ea"/>
                <a:cs typeface="Arial" charset="0"/>
              </a:rPr>
              <a:t>b</a:t>
            </a:r>
            <a:r>
              <a:rPr lang="en-US" sz="1350" kern="1200" dirty="0">
                <a:ea typeface="+mn-ea"/>
                <a:cs typeface="Arial" charset="0"/>
              </a:rPr>
              <a:t> = –</a:t>
            </a:r>
            <a:r>
              <a:rPr lang="en-US" sz="1350" i="1" kern="1200" dirty="0">
                <a:ea typeface="+mn-ea"/>
                <a:cs typeface="Arial" charset="0"/>
              </a:rPr>
              <a:t>x</a:t>
            </a:r>
            <a:r>
              <a:rPr lang="en-US" sz="1350" kern="1200" baseline="-25000" dirty="0">
                <a:ea typeface="+mn-ea"/>
                <a:cs typeface="Arial" charset="0"/>
              </a:rPr>
              <a:t>1</a:t>
            </a:r>
            <a:r>
              <a:rPr lang="en-US" sz="1350" i="1" kern="1200" dirty="0">
                <a:ea typeface="+mn-ea"/>
                <a:cs typeface="Arial" charset="0"/>
              </a:rPr>
              <a:t>m</a:t>
            </a:r>
            <a:r>
              <a:rPr lang="en-US" sz="1350" kern="1200" dirty="0">
                <a:ea typeface="+mn-ea"/>
                <a:cs typeface="Arial" charset="0"/>
              </a:rPr>
              <a:t> + </a:t>
            </a:r>
            <a:r>
              <a:rPr lang="en-US" sz="1350" i="1" kern="1200" dirty="0">
                <a:ea typeface="+mn-ea"/>
                <a:cs typeface="Arial" charset="0"/>
              </a:rPr>
              <a:t>y</a:t>
            </a:r>
            <a:r>
              <a:rPr lang="en-US" sz="1350" kern="1200" baseline="-25000" dirty="0">
                <a:ea typeface="+mn-ea"/>
                <a:cs typeface="Arial" charset="0"/>
              </a:rPr>
              <a:t>1</a:t>
            </a: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2502675" y="1754101"/>
            <a:ext cx="697627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350" kern="1200" dirty="0">
                <a:ea typeface="+mn-ea"/>
                <a:cs typeface="Arial" charset="0"/>
              </a:rPr>
              <a:t>(</a:t>
            </a:r>
            <a:r>
              <a:rPr lang="en-US" sz="1350" i="1" kern="1200" dirty="0">
                <a:ea typeface="+mn-ea"/>
                <a:cs typeface="Arial" charset="0"/>
              </a:rPr>
              <a:t>x</a:t>
            </a:r>
            <a:r>
              <a:rPr lang="en-US" sz="1350" kern="1200" baseline="-25000" dirty="0">
                <a:ea typeface="+mn-ea"/>
                <a:cs typeface="Arial" charset="0"/>
              </a:rPr>
              <a:t>0</a:t>
            </a:r>
            <a:r>
              <a:rPr lang="en-US" sz="1350" kern="1200" dirty="0">
                <a:ea typeface="+mn-ea"/>
                <a:cs typeface="Arial" charset="0"/>
              </a:rPr>
              <a:t>, </a:t>
            </a:r>
            <a:r>
              <a:rPr lang="en-US" sz="1350" i="1" kern="1200" dirty="0">
                <a:ea typeface="+mn-ea"/>
                <a:cs typeface="Arial" charset="0"/>
              </a:rPr>
              <a:t>y</a:t>
            </a:r>
            <a:r>
              <a:rPr lang="en-US" sz="1350" kern="1200" baseline="-25000" dirty="0">
                <a:ea typeface="+mn-ea"/>
                <a:cs typeface="Arial" charset="0"/>
              </a:rPr>
              <a:t>0</a:t>
            </a:r>
            <a:r>
              <a:rPr lang="en-US" sz="1350" kern="1200" dirty="0">
                <a:ea typeface="+mn-ea"/>
                <a:cs typeface="Arial" charset="0"/>
              </a:rPr>
              <a:t>)</a:t>
            </a: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2995600" y="1425484"/>
            <a:ext cx="697627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350" kern="1200" dirty="0">
                <a:ea typeface="+mn-ea"/>
                <a:cs typeface="Arial" charset="0"/>
              </a:rPr>
              <a:t>(</a:t>
            </a:r>
            <a:r>
              <a:rPr lang="en-US" sz="1350" i="1" kern="1200" dirty="0">
                <a:ea typeface="+mn-ea"/>
                <a:cs typeface="Arial" charset="0"/>
              </a:rPr>
              <a:t>x</a:t>
            </a:r>
            <a:r>
              <a:rPr lang="en-US" sz="1350" kern="1200" baseline="-25000" dirty="0">
                <a:ea typeface="+mn-ea"/>
                <a:cs typeface="Arial" charset="0"/>
              </a:rPr>
              <a:t>1</a:t>
            </a:r>
            <a:r>
              <a:rPr lang="en-US" sz="1350" kern="1200" dirty="0">
                <a:ea typeface="+mn-ea"/>
                <a:cs typeface="Arial" charset="0"/>
              </a:rPr>
              <a:t>, </a:t>
            </a:r>
            <a:r>
              <a:rPr lang="en-US" sz="1350" i="1" kern="1200" dirty="0">
                <a:ea typeface="+mn-ea"/>
                <a:cs typeface="Arial" charset="0"/>
              </a:rPr>
              <a:t>y</a:t>
            </a:r>
            <a:r>
              <a:rPr lang="en-US" sz="1350" kern="1200" baseline="-25000" dirty="0">
                <a:ea typeface="+mn-ea"/>
                <a:cs typeface="Arial" charset="0"/>
              </a:rPr>
              <a:t>1</a:t>
            </a:r>
            <a:r>
              <a:rPr lang="en-US" sz="1350" kern="1200" dirty="0">
                <a:ea typeface="+mn-ea"/>
                <a:cs typeface="Arial" charset="0"/>
              </a:rPr>
              <a:t>)</a:t>
            </a:r>
          </a:p>
        </p:txBody>
      </p:sp>
      <p:sp>
        <p:nvSpPr>
          <p:cNvPr id="28" name="Oval 27"/>
          <p:cNvSpPr/>
          <p:nvPr/>
        </p:nvSpPr>
        <p:spPr bwMode="auto">
          <a:xfrm>
            <a:off x="5968623" y="1945795"/>
            <a:ext cx="136924" cy="13692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43000" y="4957485"/>
            <a:ext cx="13716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750" kern="1200" dirty="0">
                <a:ea typeface="+mn-ea"/>
                <a:cs typeface="+mn-cs"/>
              </a:rPr>
              <a:t>Steve Seitz</a:t>
            </a: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1801416" y="1535024"/>
            <a:ext cx="35137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500" i="1" kern="1200" dirty="0">
                <a:ea typeface="+mn-ea"/>
                <a:cs typeface="+mn-cs"/>
              </a:rPr>
              <a:t>y</a:t>
            </a:r>
            <a:r>
              <a:rPr lang="en-US" sz="1500" i="1" kern="1200" baseline="-25000" dirty="0">
                <a:ea typeface="+mn-ea"/>
                <a:cs typeface="+mn-cs"/>
              </a:rPr>
              <a:t>0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77B68AB-0C93-A54B-D78A-8939DF7E4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010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8" grpId="0" animBg="1"/>
      <p:bldP spid="25" grpId="0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3392292"/>
            <a:ext cx="8229589" cy="142875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FontTx/>
              <a:buNone/>
            </a:pPr>
            <a:r>
              <a:rPr lang="en-US" dirty="0"/>
              <a:t>How can we use this to find the most likely parameters (</a:t>
            </a:r>
            <a:r>
              <a:rPr lang="en-US" dirty="0" err="1"/>
              <a:t>m,b</a:t>
            </a:r>
            <a:r>
              <a:rPr lang="en-US" dirty="0"/>
              <a:t>) for the most prominent line in the image space?</a:t>
            </a:r>
          </a:p>
          <a:p>
            <a:pPr eaLnBrk="1" hangingPunct="1"/>
            <a:r>
              <a:rPr lang="en-US" dirty="0">
                <a:solidFill>
                  <a:srgbClr val="002060"/>
                </a:solidFill>
              </a:rPr>
              <a:t>Let each edge point in image space </a:t>
            </a:r>
            <a:r>
              <a:rPr lang="en-US" i="1" dirty="0">
                <a:solidFill>
                  <a:srgbClr val="002060"/>
                </a:solidFill>
              </a:rPr>
              <a:t>vote </a:t>
            </a:r>
            <a:r>
              <a:rPr lang="en-US" dirty="0">
                <a:solidFill>
                  <a:srgbClr val="002060"/>
                </a:solidFill>
              </a:rPr>
              <a:t>for a set of possible parameters in Hough space</a:t>
            </a:r>
          </a:p>
          <a:p>
            <a:pPr eaLnBrk="1" hangingPunct="1"/>
            <a:r>
              <a:rPr lang="en-US" dirty="0">
                <a:solidFill>
                  <a:srgbClr val="002060"/>
                </a:solidFill>
              </a:rPr>
              <a:t>Accumulate votes in discrete set of bins; parameters with the most votes indicate line in image space</a:t>
            </a:r>
            <a:r>
              <a:rPr lang="en-US" dirty="0"/>
              <a:t>.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 flipV="1">
            <a:off x="2114550" y="1296786"/>
            <a:ext cx="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2114550" y="2668386"/>
            <a:ext cx="1543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3486150" y="2668386"/>
            <a:ext cx="28084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500" kern="1200">
                <a:ea typeface="+mn-ea"/>
                <a:cs typeface="+mn-cs"/>
              </a:rPr>
              <a:t>x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1862137" y="1218205"/>
            <a:ext cx="28084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500" kern="1200">
                <a:ea typeface="+mn-ea"/>
                <a:cs typeface="+mn-cs"/>
              </a:rPr>
              <a:t>y</a:t>
            </a:r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 flipV="1">
            <a:off x="5233988" y="1296786"/>
            <a:ext cx="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5233988" y="2668386"/>
            <a:ext cx="1543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6605587" y="2668386"/>
            <a:ext cx="34496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500" kern="1200">
                <a:ea typeface="+mn-ea"/>
                <a:cs typeface="+mn-cs"/>
              </a:rPr>
              <a:t>m</a:t>
            </a: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4972050" y="1218205"/>
            <a:ext cx="29206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500" kern="1200">
                <a:ea typeface="+mn-ea"/>
                <a:cs typeface="+mn-cs"/>
              </a:rPr>
              <a:t>b</a:t>
            </a:r>
          </a:p>
        </p:txBody>
      </p:sp>
      <p:sp>
        <p:nvSpPr>
          <p:cNvPr id="58380" name="Oval 12"/>
          <p:cNvSpPr>
            <a:spLocks noChangeArrowheads="1"/>
          </p:cNvSpPr>
          <p:nvPr/>
        </p:nvSpPr>
        <p:spPr bwMode="auto">
          <a:xfrm>
            <a:off x="2514600" y="1753986"/>
            <a:ext cx="57150" cy="571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2228850" y="2896986"/>
            <a:ext cx="14927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800" kern="1200" dirty="0">
                <a:solidFill>
                  <a:schemeClr val="bg2"/>
                </a:solidFill>
                <a:ea typeface="+mn-ea"/>
                <a:cs typeface="+mn-cs"/>
              </a:rPr>
              <a:t>image space</a:t>
            </a:r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4800601" y="2896986"/>
            <a:ext cx="28135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800" kern="1200" dirty="0">
                <a:solidFill>
                  <a:srgbClr val="00B050"/>
                </a:solidFill>
                <a:ea typeface="+mn-ea"/>
                <a:cs typeface="+mn-cs"/>
              </a:rPr>
              <a:t>Hough (parameter) space</a:t>
            </a:r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>
            <a:off x="4000500" y="2039736"/>
            <a:ext cx="6858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657350" y="1485900"/>
            <a:ext cx="6115050" cy="3543300"/>
            <a:chOff x="432" y="1248"/>
            <a:chExt cx="5136" cy="2976"/>
          </a:xfrm>
        </p:grpSpPr>
        <p:sp>
          <p:nvSpPr>
            <p:cNvPr id="58391" name="Line 18"/>
            <p:cNvSpPr>
              <a:spLocks noChangeShapeType="1"/>
            </p:cNvSpPr>
            <p:nvPr/>
          </p:nvSpPr>
          <p:spPr bwMode="auto">
            <a:xfrm>
              <a:off x="3648" y="1248"/>
              <a:ext cx="912" cy="3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ea typeface="+mn-ea"/>
                <a:cs typeface="+mn-cs"/>
              </a:endParaRPr>
            </a:p>
          </p:txBody>
        </p:sp>
        <p:sp>
          <p:nvSpPr>
            <p:cNvPr id="58392" name="Rectangle 19"/>
            <p:cNvSpPr>
              <a:spLocks noChangeArrowheads="1"/>
            </p:cNvSpPr>
            <p:nvPr/>
          </p:nvSpPr>
          <p:spPr bwMode="auto">
            <a:xfrm>
              <a:off x="432" y="3792"/>
              <a:ext cx="5136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857250" lvl="2" indent="-171450" defTabSz="685800" fontAlgn="base">
                <a:spcBef>
                  <a:spcPct val="20000"/>
                </a:spcBef>
                <a:spcAft>
                  <a:spcPct val="0"/>
                </a:spcAft>
                <a:buClrTx/>
                <a:buFontTx/>
                <a:buChar char="–"/>
                <a:defRPr/>
              </a:pPr>
              <a:endParaRPr lang="en-US" sz="1350" kern="1200" dirty="0">
                <a:ea typeface="+mn-ea"/>
                <a:cs typeface="+mn-cs"/>
              </a:endParaRPr>
            </a:p>
          </p:txBody>
        </p:sp>
      </p:grpSp>
      <p:sp>
        <p:nvSpPr>
          <p:cNvPr id="58387" name="Oval 22"/>
          <p:cNvSpPr>
            <a:spLocks noChangeArrowheads="1"/>
          </p:cNvSpPr>
          <p:nvPr/>
        </p:nvSpPr>
        <p:spPr bwMode="auto">
          <a:xfrm>
            <a:off x="2914650" y="1582536"/>
            <a:ext cx="57150" cy="5715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sp>
        <p:nvSpPr>
          <p:cNvPr id="58388" name="Line 18"/>
          <p:cNvSpPr>
            <a:spLocks noChangeShapeType="1"/>
          </p:cNvSpPr>
          <p:nvPr/>
        </p:nvSpPr>
        <p:spPr bwMode="auto">
          <a:xfrm>
            <a:off x="5429250" y="1982586"/>
            <a:ext cx="1314450" cy="1714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sp>
        <p:nvSpPr>
          <p:cNvPr id="28" name="Oval 12"/>
          <p:cNvSpPr>
            <a:spLocks noChangeArrowheads="1"/>
          </p:cNvSpPr>
          <p:nvPr/>
        </p:nvSpPr>
        <p:spPr bwMode="auto">
          <a:xfrm>
            <a:off x="2271681" y="1868286"/>
            <a:ext cx="57150" cy="571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sp>
        <p:nvSpPr>
          <p:cNvPr id="29" name="Oval 12"/>
          <p:cNvSpPr>
            <a:spLocks noChangeArrowheads="1"/>
          </p:cNvSpPr>
          <p:nvPr/>
        </p:nvSpPr>
        <p:spPr bwMode="auto">
          <a:xfrm>
            <a:off x="3227767" y="1527749"/>
            <a:ext cx="57150" cy="571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sp>
        <p:nvSpPr>
          <p:cNvPr id="30" name="Line 18"/>
          <p:cNvSpPr>
            <a:spLocks noChangeShapeType="1"/>
          </p:cNvSpPr>
          <p:nvPr/>
        </p:nvSpPr>
        <p:spPr bwMode="auto">
          <a:xfrm flipV="1">
            <a:off x="5503082" y="1803975"/>
            <a:ext cx="1369237" cy="5203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sp>
        <p:nvSpPr>
          <p:cNvPr id="31" name="Line 18"/>
          <p:cNvSpPr>
            <a:spLocks noChangeShapeType="1"/>
          </p:cNvSpPr>
          <p:nvPr/>
        </p:nvSpPr>
        <p:spPr bwMode="auto">
          <a:xfrm flipV="1">
            <a:off x="5420928" y="1968285"/>
            <a:ext cx="1478776" cy="21907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grpSp>
        <p:nvGrpSpPr>
          <p:cNvPr id="3" name="Group 48"/>
          <p:cNvGrpSpPr/>
          <p:nvPr/>
        </p:nvGrpSpPr>
        <p:grpSpPr>
          <a:xfrm>
            <a:off x="5229235" y="1272951"/>
            <a:ext cx="1725239" cy="1408529"/>
            <a:chOff x="9144000" y="1296959"/>
            <a:chExt cx="2300319" cy="1878038"/>
          </a:xfrm>
        </p:grpSpPr>
        <p:grpSp>
          <p:nvGrpSpPr>
            <p:cNvPr id="4" name="Group 46"/>
            <p:cNvGrpSpPr/>
            <p:nvPr/>
          </p:nvGrpSpPr>
          <p:grpSpPr>
            <a:xfrm>
              <a:off x="9144000" y="1296959"/>
              <a:ext cx="2300319" cy="1862163"/>
              <a:chOff x="5375286" y="1187420"/>
              <a:chExt cx="2300319" cy="1862163"/>
            </a:xfrm>
          </p:grpSpPr>
          <p:sp>
            <p:nvSpPr>
              <p:cNvPr id="32" name="Rectangle 31"/>
              <p:cNvSpPr/>
              <p:nvPr/>
            </p:nvSpPr>
            <p:spPr bwMode="auto">
              <a:xfrm>
                <a:off x="5375286" y="1187420"/>
                <a:ext cx="2300319" cy="1862163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en-US" sz="1350" kern="1200">
                  <a:ea typeface="+mn-ea"/>
                  <a:cs typeface="+mn-cs"/>
                </a:endParaRPr>
              </a:p>
            </p:txBody>
          </p:sp>
          <p:cxnSp>
            <p:nvCxnSpPr>
              <p:cNvPr id="41" name="Straight Connector 40"/>
              <p:cNvCxnSpPr/>
              <p:nvPr/>
            </p:nvCxnSpPr>
            <p:spPr bwMode="auto">
              <a:xfrm>
                <a:off x="5391479" y="1295056"/>
                <a:ext cx="22638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Straight Connector 41"/>
              <p:cNvCxnSpPr/>
              <p:nvPr/>
            </p:nvCxnSpPr>
            <p:spPr bwMode="auto">
              <a:xfrm>
                <a:off x="5375286" y="1588748"/>
                <a:ext cx="22638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" name="Straight Connector 42"/>
              <p:cNvCxnSpPr/>
              <p:nvPr/>
            </p:nvCxnSpPr>
            <p:spPr bwMode="auto">
              <a:xfrm>
                <a:off x="5397512" y="1880852"/>
                <a:ext cx="22638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>
                <a:off x="5397512" y="2171368"/>
                <a:ext cx="22638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Straight Connector 44"/>
              <p:cNvCxnSpPr/>
              <p:nvPr/>
            </p:nvCxnSpPr>
            <p:spPr bwMode="auto">
              <a:xfrm>
                <a:off x="5377192" y="2479347"/>
                <a:ext cx="22638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Straight Connector 45"/>
              <p:cNvCxnSpPr/>
              <p:nvPr/>
            </p:nvCxnSpPr>
            <p:spPr bwMode="auto">
              <a:xfrm>
                <a:off x="5377192" y="2769863"/>
                <a:ext cx="22638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" name="Group 47"/>
            <p:cNvGrpSpPr/>
            <p:nvPr/>
          </p:nvGrpSpPr>
          <p:grpSpPr>
            <a:xfrm>
              <a:off x="9487283" y="1321406"/>
              <a:ext cx="1804218" cy="1853591"/>
              <a:chOff x="5871702" y="1247586"/>
              <a:chExt cx="1804218" cy="1853591"/>
            </a:xfrm>
          </p:grpSpPr>
          <p:cxnSp>
            <p:nvCxnSpPr>
              <p:cNvPr id="34" name="Straight Connector 33"/>
              <p:cNvCxnSpPr/>
              <p:nvPr/>
            </p:nvCxnSpPr>
            <p:spPr bwMode="auto">
              <a:xfrm rot="5400000">
                <a:off x="4959671" y="2187558"/>
                <a:ext cx="182565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Straight Connector 34"/>
              <p:cNvCxnSpPr/>
              <p:nvPr/>
            </p:nvCxnSpPr>
            <p:spPr bwMode="auto">
              <a:xfrm rot="5400000">
                <a:off x="5324007" y="2186764"/>
                <a:ext cx="182565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Straight Connector 35"/>
              <p:cNvCxnSpPr/>
              <p:nvPr/>
            </p:nvCxnSpPr>
            <p:spPr bwMode="auto">
              <a:xfrm rot="5400000">
                <a:off x="5689931" y="2170571"/>
                <a:ext cx="182565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Straight Connector 36"/>
              <p:cNvCxnSpPr/>
              <p:nvPr/>
            </p:nvCxnSpPr>
            <p:spPr bwMode="auto">
              <a:xfrm rot="5400000">
                <a:off x="6054267" y="2159617"/>
                <a:ext cx="182565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" name="Straight Connector 37"/>
              <p:cNvCxnSpPr/>
              <p:nvPr/>
            </p:nvCxnSpPr>
            <p:spPr bwMode="auto">
              <a:xfrm rot="5400000">
                <a:off x="6397965" y="2186764"/>
                <a:ext cx="182565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traight Connector 38"/>
              <p:cNvCxnSpPr/>
              <p:nvPr/>
            </p:nvCxnSpPr>
            <p:spPr bwMode="auto">
              <a:xfrm rot="5400000">
                <a:off x="6762301" y="2185970"/>
                <a:ext cx="182565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47" name="TextBox 46"/>
          <p:cNvSpPr txBox="1"/>
          <p:nvPr/>
        </p:nvSpPr>
        <p:spPr>
          <a:xfrm>
            <a:off x="1143000" y="4957485"/>
            <a:ext cx="13716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750" kern="1200" dirty="0">
                <a:ea typeface="+mn-ea"/>
                <a:cs typeface="+mn-cs"/>
              </a:rPr>
              <a:t>Steve Seitz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200C7F-4A63-4587-B7AC-D9DD27510436}"/>
              </a:ext>
            </a:extLst>
          </p:cNvPr>
          <p:cNvSpPr txBox="1"/>
          <p:nvPr/>
        </p:nvSpPr>
        <p:spPr>
          <a:xfrm>
            <a:off x="5139447" y="2758486"/>
            <a:ext cx="134043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0     5   10    15   20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8622B3-02E4-4028-B213-153609ABDA16}"/>
              </a:ext>
            </a:extLst>
          </p:cNvPr>
          <p:cNvSpPr txBox="1"/>
          <p:nvPr/>
        </p:nvSpPr>
        <p:spPr>
          <a:xfrm>
            <a:off x="5913487" y="1608747"/>
            <a:ext cx="78739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m = 17.5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84E8413F-7A66-BFC3-9778-2F45250A00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/>
          <a:lstStyle/>
          <a:p>
            <a:pPr eaLnBrk="1" hangingPunct="1"/>
            <a:r>
              <a:rPr lang="en-US" dirty="0"/>
              <a:t>Finding lines in an image: Hough space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4995B156-DF9B-60D1-CFF7-746CFB338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200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0380F-8AC3-4179-B5BD-46E8248B8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this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D7716-E2C9-40A5-909F-FAF0D6022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0150"/>
            <a:ext cx="8229599" cy="3737372"/>
          </a:xfrm>
        </p:spPr>
        <p:txBody>
          <a:bodyPr>
            <a:noAutofit/>
          </a:bodyPr>
          <a:lstStyle/>
          <a:p>
            <a:r>
              <a:rPr lang="en-US" sz="2400" dirty="0"/>
              <a:t>Edges</a:t>
            </a:r>
          </a:p>
          <a:p>
            <a:pPr lvl="1"/>
            <a:r>
              <a:rPr lang="en-US" sz="2400" dirty="0"/>
              <a:t>Extract gradients and threshold</a:t>
            </a:r>
          </a:p>
          <a:p>
            <a:r>
              <a:rPr lang="en-US" sz="2400" dirty="0"/>
              <a:t>Lines and circles</a:t>
            </a:r>
          </a:p>
          <a:p>
            <a:pPr lvl="1"/>
            <a:r>
              <a:rPr lang="en-US" sz="2400" dirty="0"/>
              <a:t>Find which edge points are collinear or belong to another shape e.g. circle</a:t>
            </a:r>
          </a:p>
          <a:p>
            <a:pPr lvl="1"/>
            <a:r>
              <a:rPr lang="en-US" sz="2400" dirty="0"/>
              <a:t>Automatically detect and ignore outliers</a:t>
            </a:r>
          </a:p>
          <a:p>
            <a:r>
              <a:rPr lang="en-US" sz="2400" dirty="0"/>
              <a:t>Segments</a:t>
            </a:r>
          </a:p>
          <a:p>
            <a:pPr lvl="1"/>
            <a:r>
              <a:rPr lang="en-US" sz="2400" dirty="0"/>
              <a:t>Find which pixels form a consistent region</a:t>
            </a:r>
          </a:p>
          <a:p>
            <a:pPr lvl="1"/>
            <a:r>
              <a:rPr lang="en-US" sz="2400" dirty="0"/>
              <a:t>Clustering (e.g. K-means)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F9C007-856D-4176-9841-6C1A8C0A3E24}"/>
              </a:ext>
            </a:extLst>
          </p:cNvPr>
          <p:cNvSpPr/>
          <p:nvPr/>
        </p:nvSpPr>
        <p:spPr>
          <a:xfrm>
            <a:off x="554875" y="1302189"/>
            <a:ext cx="6172200" cy="8572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A3F1065-BB9E-AD9B-F84E-F57B5FB2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2233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2"/>
          <p:cNvSpPr>
            <a:spLocks noChangeShapeType="1"/>
          </p:cNvSpPr>
          <p:nvPr/>
        </p:nvSpPr>
        <p:spPr bwMode="auto">
          <a:xfrm flipV="1">
            <a:off x="2302669" y="1040127"/>
            <a:ext cx="0" cy="16573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2302669" y="2697477"/>
            <a:ext cx="2057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930826" y="2754627"/>
            <a:ext cx="300083" cy="36933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800" kern="1200">
                <a:ea typeface="+mn-ea"/>
                <a:cs typeface="+mn-cs"/>
              </a:rPr>
              <a:t>x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915693" y="1154427"/>
            <a:ext cx="300083" cy="36933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800" kern="1200">
                <a:ea typeface="+mn-ea"/>
                <a:cs typeface="+mn-cs"/>
              </a:rPr>
              <a:t>y</a:t>
            </a:r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3502819" y="2257892"/>
            <a:ext cx="114300" cy="42197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3388519" y="2143592"/>
            <a:ext cx="114300" cy="42197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sp>
        <p:nvSpPr>
          <p:cNvPr id="22536" name="Oval 8"/>
          <p:cNvSpPr>
            <a:spLocks noChangeArrowheads="1"/>
          </p:cNvSpPr>
          <p:nvPr/>
        </p:nvSpPr>
        <p:spPr bwMode="auto">
          <a:xfrm>
            <a:off x="3217069" y="1972142"/>
            <a:ext cx="114300" cy="42197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sp>
        <p:nvSpPr>
          <p:cNvPr id="22537" name="Oval 9"/>
          <p:cNvSpPr>
            <a:spLocks noChangeArrowheads="1"/>
          </p:cNvSpPr>
          <p:nvPr/>
        </p:nvSpPr>
        <p:spPr bwMode="auto">
          <a:xfrm>
            <a:off x="3045619" y="1800692"/>
            <a:ext cx="114300" cy="42197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sp>
        <p:nvSpPr>
          <p:cNvPr id="22538" name="Oval 10"/>
          <p:cNvSpPr>
            <a:spLocks noChangeArrowheads="1"/>
          </p:cNvSpPr>
          <p:nvPr/>
        </p:nvSpPr>
        <p:spPr bwMode="auto">
          <a:xfrm>
            <a:off x="2931319" y="1686392"/>
            <a:ext cx="114300" cy="42197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sp>
        <p:nvSpPr>
          <p:cNvPr id="22539" name="Oval 11"/>
          <p:cNvSpPr>
            <a:spLocks noChangeArrowheads="1"/>
          </p:cNvSpPr>
          <p:nvPr/>
        </p:nvSpPr>
        <p:spPr bwMode="auto">
          <a:xfrm>
            <a:off x="2645569" y="1400642"/>
            <a:ext cx="114300" cy="42197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sp>
        <p:nvSpPr>
          <p:cNvPr id="22540" name="Oval 12"/>
          <p:cNvSpPr>
            <a:spLocks noChangeArrowheads="1"/>
          </p:cNvSpPr>
          <p:nvPr/>
        </p:nvSpPr>
        <p:spPr bwMode="auto">
          <a:xfrm>
            <a:off x="2531269" y="1286342"/>
            <a:ext cx="114300" cy="42197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2416969" y="1325877"/>
            <a:ext cx="1257300" cy="12573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 flipV="1">
            <a:off x="4874419" y="1154427"/>
            <a:ext cx="1257300" cy="14859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 flipH="1" flipV="1">
            <a:off x="5045869" y="1154427"/>
            <a:ext cx="1200150" cy="14859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 flipV="1">
            <a:off x="4702969" y="1097277"/>
            <a:ext cx="1828800" cy="1371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 flipH="1" flipV="1">
            <a:off x="4874419" y="1154427"/>
            <a:ext cx="1600200" cy="14859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 flipV="1">
            <a:off x="4645819" y="1611627"/>
            <a:ext cx="2171700" cy="40005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 flipV="1">
            <a:off x="4645819" y="1325877"/>
            <a:ext cx="2171700" cy="85725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sp>
        <p:nvSpPr>
          <p:cNvPr id="22548" name="Line 20"/>
          <p:cNvSpPr>
            <a:spLocks noChangeShapeType="1"/>
          </p:cNvSpPr>
          <p:nvPr/>
        </p:nvSpPr>
        <p:spPr bwMode="auto">
          <a:xfrm>
            <a:off x="4645819" y="1554477"/>
            <a:ext cx="2171700" cy="62865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sp>
        <p:nvSpPr>
          <p:cNvPr id="22549" name="Line 21"/>
          <p:cNvSpPr>
            <a:spLocks noChangeShapeType="1"/>
          </p:cNvSpPr>
          <p:nvPr/>
        </p:nvSpPr>
        <p:spPr bwMode="auto">
          <a:xfrm flipV="1">
            <a:off x="4662488" y="1040127"/>
            <a:ext cx="0" cy="16573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sp>
        <p:nvSpPr>
          <p:cNvPr id="22550" name="Line 22"/>
          <p:cNvSpPr>
            <a:spLocks noChangeShapeType="1"/>
          </p:cNvSpPr>
          <p:nvPr/>
        </p:nvSpPr>
        <p:spPr bwMode="auto">
          <a:xfrm>
            <a:off x="4662488" y="2697477"/>
            <a:ext cx="2440781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6467589" y="2697477"/>
            <a:ext cx="312906" cy="36933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800" kern="1200" dirty="0">
                <a:ea typeface="+mn-ea"/>
                <a:cs typeface="+mn-cs"/>
              </a:rPr>
              <a:t>b</a:t>
            </a:r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4238231" y="1154427"/>
            <a:ext cx="377027" cy="36933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800" kern="1200">
                <a:ea typeface="+mn-ea"/>
                <a:cs typeface="+mn-cs"/>
              </a:rPr>
              <a:t>m</a:t>
            </a:r>
          </a:p>
        </p:txBody>
      </p:sp>
      <p:sp>
        <p:nvSpPr>
          <p:cNvPr id="22553" name="Line 25"/>
          <p:cNvSpPr>
            <a:spLocks noChangeShapeType="1"/>
          </p:cNvSpPr>
          <p:nvPr/>
        </p:nvSpPr>
        <p:spPr bwMode="auto">
          <a:xfrm>
            <a:off x="4645819" y="1383027"/>
            <a:ext cx="2171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sp>
        <p:nvSpPr>
          <p:cNvPr id="22554" name="Line 26"/>
          <p:cNvSpPr>
            <a:spLocks noChangeShapeType="1"/>
          </p:cNvSpPr>
          <p:nvPr/>
        </p:nvSpPr>
        <p:spPr bwMode="auto">
          <a:xfrm>
            <a:off x="4645819" y="1725927"/>
            <a:ext cx="2171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sp>
        <p:nvSpPr>
          <p:cNvPr id="22555" name="Line 27"/>
          <p:cNvSpPr>
            <a:spLocks noChangeShapeType="1"/>
          </p:cNvSpPr>
          <p:nvPr/>
        </p:nvSpPr>
        <p:spPr bwMode="auto">
          <a:xfrm>
            <a:off x="4645819" y="2011677"/>
            <a:ext cx="2171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sp>
        <p:nvSpPr>
          <p:cNvPr id="22556" name="Line 28"/>
          <p:cNvSpPr>
            <a:spLocks noChangeShapeType="1"/>
          </p:cNvSpPr>
          <p:nvPr/>
        </p:nvSpPr>
        <p:spPr bwMode="auto">
          <a:xfrm>
            <a:off x="4645819" y="2354577"/>
            <a:ext cx="2171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sp>
        <p:nvSpPr>
          <p:cNvPr id="22557" name="Line 29"/>
          <p:cNvSpPr>
            <a:spLocks noChangeShapeType="1"/>
          </p:cNvSpPr>
          <p:nvPr/>
        </p:nvSpPr>
        <p:spPr bwMode="auto">
          <a:xfrm>
            <a:off x="4988719" y="1154427"/>
            <a:ext cx="0" cy="1543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sp>
        <p:nvSpPr>
          <p:cNvPr id="22558" name="Line 30"/>
          <p:cNvSpPr>
            <a:spLocks noChangeShapeType="1"/>
          </p:cNvSpPr>
          <p:nvPr/>
        </p:nvSpPr>
        <p:spPr bwMode="auto">
          <a:xfrm>
            <a:off x="5331619" y="1154427"/>
            <a:ext cx="0" cy="1543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sp>
        <p:nvSpPr>
          <p:cNvPr id="22559" name="Line 31"/>
          <p:cNvSpPr>
            <a:spLocks noChangeShapeType="1"/>
          </p:cNvSpPr>
          <p:nvPr/>
        </p:nvSpPr>
        <p:spPr bwMode="auto">
          <a:xfrm>
            <a:off x="5731669" y="1154427"/>
            <a:ext cx="0" cy="1543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sp>
        <p:nvSpPr>
          <p:cNvPr id="22560" name="Line 32"/>
          <p:cNvSpPr>
            <a:spLocks noChangeShapeType="1"/>
          </p:cNvSpPr>
          <p:nvPr/>
        </p:nvSpPr>
        <p:spPr bwMode="auto">
          <a:xfrm>
            <a:off x="6074569" y="1154427"/>
            <a:ext cx="0" cy="1543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sp>
        <p:nvSpPr>
          <p:cNvPr id="22561" name="Line 33"/>
          <p:cNvSpPr>
            <a:spLocks noChangeShapeType="1"/>
          </p:cNvSpPr>
          <p:nvPr/>
        </p:nvSpPr>
        <p:spPr bwMode="auto">
          <a:xfrm>
            <a:off x="6474619" y="1154427"/>
            <a:ext cx="0" cy="1543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sp>
        <p:nvSpPr>
          <p:cNvPr id="22562" name="Line 34"/>
          <p:cNvSpPr>
            <a:spLocks noChangeShapeType="1"/>
          </p:cNvSpPr>
          <p:nvPr/>
        </p:nvSpPr>
        <p:spPr bwMode="auto">
          <a:xfrm>
            <a:off x="6817519" y="1154427"/>
            <a:ext cx="0" cy="1543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1914525" y="3097528"/>
            <a:ext cx="5233988" cy="2140744"/>
            <a:chOff x="648" y="2448"/>
            <a:chExt cx="4396" cy="1798"/>
          </a:xfrm>
        </p:grpSpPr>
        <p:sp>
          <p:nvSpPr>
            <p:cNvPr id="22564" name="Oval 36"/>
            <p:cNvSpPr>
              <a:spLocks noChangeArrowheads="1"/>
            </p:cNvSpPr>
            <p:nvPr/>
          </p:nvSpPr>
          <p:spPr bwMode="auto">
            <a:xfrm>
              <a:off x="2078" y="3375"/>
              <a:ext cx="96" cy="354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ea typeface="+mn-ea"/>
                <a:cs typeface="+mn-cs"/>
              </a:endParaRPr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auto">
            <a:xfrm>
              <a:off x="1934" y="3279"/>
              <a:ext cx="96" cy="354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ea typeface="+mn-ea"/>
                <a:cs typeface="+mn-cs"/>
              </a:endParaRPr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auto">
            <a:xfrm>
              <a:off x="1790" y="3135"/>
              <a:ext cx="96" cy="354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ea typeface="+mn-ea"/>
                <a:cs typeface="+mn-cs"/>
              </a:endParaRPr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auto">
            <a:xfrm>
              <a:off x="1646" y="2943"/>
              <a:ext cx="96" cy="354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ea typeface="+mn-ea"/>
                <a:cs typeface="+mn-cs"/>
              </a:endParaRPr>
            </a:p>
          </p:txBody>
        </p:sp>
        <p:sp>
          <p:nvSpPr>
            <p:cNvPr id="22568" name="Oval 40"/>
            <p:cNvSpPr>
              <a:spLocks noChangeArrowheads="1"/>
            </p:cNvSpPr>
            <p:nvPr/>
          </p:nvSpPr>
          <p:spPr bwMode="auto">
            <a:xfrm>
              <a:off x="1502" y="2799"/>
              <a:ext cx="96" cy="354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ea typeface="+mn-ea"/>
                <a:cs typeface="+mn-cs"/>
              </a:endParaRPr>
            </a:p>
          </p:txBody>
        </p:sp>
        <p:sp>
          <p:nvSpPr>
            <p:cNvPr id="22569" name="Oval 41"/>
            <p:cNvSpPr>
              <a:spLocks noChangeArrowheads="1"/>
            </p:cNvSpPr>
            <p:nvPr/>
          </p:nvSpPr>
          <p:spPr bwMode="auto">
            <a:xfrm>
              <a:off x="1358" y="2655"/>
              <a:ext cx="96" cy="354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ea typeface="+mn-ea"/>
                <a:cs typeface="+mn-cs"/>
              </a:endParaRPr>
            </a:p>
          </p:txBody>
        </p:sp>
        <p:sp>
          <p:nvSpPr>
            <p:cNvPr id="22570" name="Oval 42"/>
            <p:cNvSpPr>
              <a:spLocks noChangeArrowheads="1"/>
            </p:cNvSpPr>
            <p:nvPr/>
          </p:nvSpPr>
          <p:spPr bwMode="auto">
            <a:xfrm>
              <a:off x="1214" y="2559"/>
              <a:ext cx="96" cy="354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ea typeface="+mn-ea"/>
                <a:cs typeface="+mn-cs"/>
              </a:endParaRPr>
            </a:p>
          </p:txBody>
        </p:sp>
        <p:sp>
          <p:nvSpPr>
            <p:cNvPr id="22571" name="Line 43"/>
            <p:cNvSpPr>
              <a:spLocks noChangeShapeType="1"/>
            </p:cNvSpPr>
            <p:nvPr/>
          </p:nvSpPr>
          <p:spPr bwMode="auto">
            <a:xfrm flipV="1">
              <a:off x="974" y="2448"/>
              <a:ext cx="0" cy="139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ea typeface="+mn-ea"/>
                <a:cs typeface="+mn-cs"/>
              </a:endParaRPr>
            </a:p>
          </p:txBody>
        </p:sp>
        <p:sp>
          <p:nvSpPr>
            <p:cNvPr id="22572" name="Line 44"/>
            <p:cNvSpPr>
              <a:spLocks noChangeShapeType="1"/>
            </p:cNvSpPr>
            <p:nvPr/>
          </p:nvSpPr>
          <p:spPr bwMode="auto">
            <a:xfrm>
              <a:off x="974" y="3840"/>
              <a:ext cx="172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ea typeface="+mn-ea"/>
                <a:cs typeface="+mn-cs"/>
              </a:endParaRPr>
            </a:p>
          </p:txBody>
        </p:sp>
        <p:sp>
          <p:nvSpPr>
            <p:cNvPr id="22573" name="Text Box 45"/>
            <p:cNvSpPr txBox="1">
              <a:spLocks noChangeArrowheads="1"/>
            </p:cNvSpPr>
            <p:nvPr/>
          </p:nvSpPr>
          <p:spPr bwMode="auto">
            <a:xfrm>
              <a:off x="2341" y="3888"/>
              <a:ext cx="252" cy="31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sz="1800" kern="1200"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22574" name="Text Box 46"/>
            <p:cNvSpPr txBox="1">
              <a:spLocks noChangeArrowheads="1"/>
            </p:cNvSpPr>
            <p:nvPr/>
          </p:nvSpPr>
          <p:spPr bwMode="auto">
            <a:xfrm>
              <a:off x="648" y="2544"/>
              <a:ext cx="252" cy="31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sz="1800" kern="1200">
                  <a:ea typeface="+mn-ea"/>
                  <a:cs typeface="+mn-cs"/>
                </a:rPr>
                <a:t>y</a:t>
              </a:r>
            </a:p>
          </p:txBody>
        </p:sp>
        <p:sp>
          <p:nvSpPr>
            <p:cNvPr id="22575" name="Line 47"/>
            <p:cNvSpPr>
              <a:spLocks noChangeShapeType="1"/>
            </p:cNvSpPr>
            <p:nvPr/>
          </p:nvSpPr>
          <p:spPr bwMode="auto">
            <a:xfrm>
              <a:off x="1118" y="2640"/>
              <a:ext cx="1248" cy="100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ea typeface="+mn-ea"/>
                <a:cs typeface="+mn-cs"/>
              </a:endParaRPr>
            </a:p>
          </p:txBody>
        </p:sp>
        <p:sp>
          <p:nvSpPr>
            <p:cNvPr id="22576" name="Line 48"/>
            <p:cNvSpPr>
              <a:spLocks noChangeShapeType="1"/>
            </p:cNvSpPr>
            <p:nvPr/>
          </p:nvSpPr>
          <p:spPr bwMode="auto">
            <a:xfrm flipV="1">
              <a:off x="2990" y="2448"/>
              <a:ext cx="4" cy="148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ea typeface="+mn-ea"/>
                <a:cs typeface="+mn-cs"/>
              </a:endParaRPr>
            </a:p>
          </p:txBody>
        </p:sp>
        <p:sp>
          <p:nvSpPr>
            <p:cNvPr id="22577" name="Line 49"/>
            <p:cNvSpPr>
              <a:spLocks noChangeShapeType="1"/>
            </p:cNvSpPr>
            <p:nvPr/>
          </p:nvSpPr>
          <p:spPr bwMode="auto">
            <a:xfrm>
              <a:off x="2990" y="3936"/>
              <a:ext cx="205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ea typeface="+mn-ea"/>
                <a:cs typeface="+mn-cs"/>
              </a:endParaRPr>
            </a:p>
          </p:txBody>
        </p:sp>
        <p:sp>
          <p:nvSpPr>
            <p:cNvPr id="22578" name="Text Box 50"/>
            <p:cNvSpPr txBox="1">
              <a:spLocks noChangeArrowheads="1"/>
            </p:cNvSpPr>
            <p:nvPr/>
          </p:nvSpPr>
          <p:spPr bwMode="auto">
            <a:xfrm>
              <a:off x="2637" y="2544"/>
              <a:ext cx="317" cy="31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sz="1800" kern="1200">
                  <a:ea typeface="+mn-ea"/>
                  <a:cs typeface="+mn-cs"/>
                </a:rPr>
                <a:t>m</a:t>
              </a:r>
            </a:p>
          </p:txBody>
        </p:sp>
        <p:sp>
          <p:nvSpPr>
            <p:cNvPr id="22579" name="Line 51"/>
            <p:cNvSpPr>
              <a:spLocks noChangeShapeType="1"/>
            </p:cNvSpPr>
            <p:nvPr/>
          </p:nvSpPr>
          <p:spPr bwMode="auto">
            <a:xfrm>
              <a:off x="2980" y="2736"/>
              <a:ext cx="1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ea typeface="+mn-ea"/>
                <a:cs typeface="+mn-cs"/>
              </a:endParaRPr>
            </a:p>
          </p:txBody>
        </p:sp>
        <p:sp>
          <p:nvSpPr>
            <p:cNvPr id="22580" name="Line 52"/>
            <p:cNvSpPr>
              <a:spLocks noChangeShapeType="1"/>
            </p:cNvSpPr>
            <p:nvPr/>
          </p:nvSpPr>
          <p:spPr bwMode="auto">
            <a:xfrm>
              <a:off x="2980" y="3600"/>
              <a:ext cx="1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ea typeface="+mn-ea"/>
                <a:cs typeface="+mn-cs"/>
              </a:endParaRPr>
            </a:p>
          </p:txBody>
        </p:sp>
        <p:sp>
          <p:nvSpPr>
            <p:cNvPr id="22581" name="Line 53"/>
            <p:cNvSpPr>
              <a:spLocks noChangeShapeType="1"/>
            </p:cNvSpPr>
            <p:nvPr/>
          </p:nvSpPr>
          <p:spPr bwMode="auto">
            <a:xfrm>
              <a:off x="3268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ea typeface="+mn-ea"/>
                <a:cs typeface="+mn-cs"/>
              </a:endParaRPr>
            </a:p>
          </p:txBody>
        </p:sp>
        <p:sp>
          <p:nvSpPr>
            <p:cNvPr id="22582" name="Line 54"/>
            <p:cNvSpPr>
              <a:spLocks noChangeShapeType="1"/>
            </p:cNvSpPr>
            <p:nvPr/>
          </p:nvSpPr>
          <p:spPr bwMode="auto">
            <a:xfrm>
              <a:off x="3892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ea typeface="+mn-ea"/>
                <a:cs typeface="+mn-cs"/>
              </a:endParaRPr>
            </a:p>
          </p:txBody>
        </p:sp>
        <p:sp>
          <p:nvSpPr>
            <p:cNvPr id="22583" name="Line 55"/>
            <p:cNvSpPr>
              <a:spLocks noChangeShapeType="1"/>
            </p:cNvSpPr>
            <p:nvPr/>
          </p:nvSpPr>
          <p:spPr bwMode="auto">
            <a:xfrm>
              <a:off x="4180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ea typeface="+mn-ea"/>
                <a:cs typeface="+mn-cs"/>
              </a:endParaRPr>
            </a:p>
          </p:txBody>
        </p:sp>
        <p:sp>
          <p:nvSpPr>
            <p:cNvPr id="22584" name="Line 56"/>
            <p:cNvSpPr>
              <a:spLocks noChangeShapeType="1"/>
            </p:cNvSpPr>
            <p:nvPr/>
          </p:nvSpPr>
          <p:spPr bwMode="auto">
            <a:xfrm>
              <a:off x="4516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ea typeface="+mn-ea"/>
                <a:cs typeface="+mn-cs"/>
              </a:endParaRPr>
            </a:p>
          </p:txBody>
        </p:sp>
        <p:sp>
          <p:nvSpPr>
            <p:cNvPr id="22585" name="Line 57"/>
            <p:cNvSpPr>
              <a:spLocks noChangeShapeType="1"/>
            </p:cNvSpPr>
            <p:nvPr/>
          </p:nvSpPr>
          <p:spPr bwMode="auto">
            <a:xfrm>
              <a:off x="4804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ea typeface="+mn-ea"/>
                <a:cs typeface="+mn-cs"/>
              </a:endParaRPr>
            </a:p>
          </p:txBody>
        </p:sp>
        <p:sp>
          <p:nvSpPr>
            <p:cNvPr id="22586" name="Line 58"/>
            <p:cNvSpPr>
              <a:spLocks noChangeShapeType="1"/>
            </p:cNvSpPr>
            <p:nvPr/>
          </p:nvSpPr>
          <p:spPr bwMode="auto">
            <a:xfrm>
              <a:off x="2990" y="3024"/>
              <a:ext cx="1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ea typeface="+mn-ea"/>
                <a:cs typeface="+mn-cs"/>
              </a:endParaRPr>
            </a:p>
          </p:txBody>
        </p:sp>
        <p:sp>
          <p:nvSpPr>
            <p:cNvPr id="22587" name="Line 59"/>
            <p:cNvSpPr>
              <a:spLocks noChangeShapeType="1"/>
            </p:cNvSpPr>
            <p:nvPr/>
          </p:nvSpPr>
          <p:spPr bwMode="auto">
            <a:xfrm>
              <a:off x="2990" y="3312"/>
              <a:ext cx="1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ea typeface="+mn-ea"/>
                <a:cs typeface="+mn-cs"/>
              </a:endParaRPr>
            </a:p>
          </p:txBody>
        </p:sp>
        <p:sp>
          <p:nvSpPr>
            <p:cNvPr id="22588" name="Line 60"/>
            <p:cNvSpPr>
              <a:spLocks noChangeShapeType="1"/>
            </p:cNvSpPr>
            <p:nvPr/>
          </p:nvSpPr>
          <p:spPr bwMode="auto">
            <a:xfrm>
              <a:off x="3566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ea typeface="+mn-ea"/>
                <a:cs typeface="+mn-cs"/>
              </a:endParaRPr>
            </a:p>
          </p:txBody>
        </p:sp>
        <p:sp>
          <p:nvSpPr>
            <p:cNvPr id="22589" name="Text Box 61"/>
            <p:cNvSpPr txBox="1">
              <a:spLocks noChangeArrowheads="1"/>
            </p:cNvSpPr>
            <p:nvPr/>
          </p:nvSpPr>
          <p:spPr bwMode="auto">
            <a:xfrm>
              <a:off x="3022" y="2767"/>
              <a:ext cx="245" cy="271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sz="1500" kern="1200"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2590" name="Text Box 62"/>
            <p:cNvSpPr txBox="1">
              <a:spLocks noChangeArrowheads="1"/>
            </p:cNvSpPr>
            <p:nvPr/>
          </p:nvSpPr>
          <p:spPr bwMode="auto">
            <a:xfrm>
              <a:off x="3290" y="2767"/>
              <a:ext cx="245" cy="271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sz="1500" kern="1200"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2591" name="Text Box 63"/>
            <p:cNvSpPr txBox="1">
              <a:spLocks noChangeArrowheads="1"/>
            </p:cNvSpPr>
            <p:nvPr/>
          </p:nvSpPr>
          <p:spPr bwMode="auto">
            <a:xfrm>
              <a:off x="3578" y="2767"/>
              <a:ext cx="245" cy="271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sz="1500" kern="1200"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2592" name="Text Box 64"/>
            <p:cNvSpPr txBox="1">
              <a:spLocks noChangeArrowheads="1"/>
            </p:cNvSpPr>
            <p:nvPr/>
          </p:nvSpPr>
          <p:spPr bwMode="auto">
            <a:xfrm>
              <a:off x="3914" y="2767"/>
              <a:ext cx="245" cy="271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sz="1500" kern="1200"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2593" name="Text Box 65"/>
            <p:cNvSpPr txBox="1">
              <a:spLocks noChangeArrowheads="1"/>
            </p:cNvSpPr>
            <p:nvPr/>
          </p:nvSpPr>
          <p:spPr bwMode="auto">
            <a:xfrm>
              <a:off x="4202" y="2767"/>
              <a:ext cx="245" cy="271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sz="1500" kern="1200"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2594" name="Text Box 66"/>
            <p:cNvSpPr txBox="1">
              <a:spLocks noChangeArrowheads="1"/>
            </p:cNvSpPr>
            <p:nvPr/>
          </p:nvSpPr>
          <p:spPr bwMode="auto">
            <a:xfrm>
              <a:off x="4490" y="2767"/>
              <a:ext cx="245" cy="271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sz="1500" kern="1200"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2595" name="Text Box 67"/>
            <p:cNvSpPr txBox="1">
              <a:spLocks noChangeArrowheads="1"/>
            </p:cNvSpPr>
            <p:nvPr/>
          </p:nvSpPr>
          <p:spPr bwMode="auto">
            <a:xfrm>
              <a:off x="3022" y="3055"/>
              <a:ext cx="245" cy="271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sz="1500" kern="1200"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2596" name="Text Box 68"/>
            <p:cNvSpPr txBox="1">
              <a:spLocks noChangeArrowheads="1"/>
            </p:cNvSpPr>
            <p:nvPr/>
          </p:nvSpPr>
          <p:spPr bwMode="auto">
            <a:xfrm>
              <a:off x="3262" y="3055"/>
              <a:ext cx="245" cy="271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sz="1500" kern="1200"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22597" name="Text Box 69"/>
            <p:cNvSpPr txBox="1">
              <a:spLocks noChangeArrowheads="1"/>
            </p:cNvSpPr>
            <p:nvPr/>
          </p:nvSpPr>
          <p:spPr bwMode="auto">
            <a:xfrm>
              <a:off x="3560" y="3055"/>
              <a:ext cx="324" cy="271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sz="1500" kern="1200">
                  <a:ea typeface="+mn-ea"/>
                  <a:cs typeface="+mn-cs"/>
                </a:rPr>
                <a:t>11</a:t>
              </a:r>
            </a:p>
          </p:txBody>
        </p:sp>
        <p:sp>
          <p:nvSpPr>
            <p:cNvPr id="22598" name="Text Box 70"/>
            <p:cNvSpPr txBox="1">
              <a:spLocks noChangeArrowheads="1"/>
            </p:cNvSpPr>
            <p:nvPr/>
          </p:nvSpPr>
          <p:spPr bwMode="auto">
            <a:xfrm>
              <a:off x="3859" y="3055"/>
              <a:ext cx="336" cy="271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sz="1500" kern="1200"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22599" name="Text Box 71"/>
            <p:cNvSpPr txBox="1">
              <a:spLocks noChangeArrowheads="1"/>
            </p:cNvSpPr>
            <p:nvPr/>
          </p:nvSpPr>
          <p:spPr bwMode="auto">
            <a:xfrm>
              <a:off x="4222" y="3055"/>
              <a:ext cx="245" cy="271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sz="1500" kern="1200"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2600" name="Text Box 72"/>
            <p:cNvSpPr txBox="1">
              <a:spLocks noChangeArrowheads="1"/>
            </p:cNvSpPr>
            <p:nvPr/>
          </p:nvSpPr>
          <p:spPr bwMode="auto">
            <a:xfrm>
              <a:off x="4490" y="3055"/>
              <a:ext cx="245" cy="271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sz="1500" kern="1200"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2601" name="Text Box 73"/>
            <p:cNvSpPr txBox="1">
              <a:spLocks noChangeArrowheads="1"/>
            </p:cNvSpPr>
            <p:nvPr/>
          </p:nvSpPr>
          <p:spPr bwMode="auto">
            <a:xfrm>
              <a:off x="3022" y="3343"/>
              <a:ext cx="245" cy="271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sz="1500" kern="1200"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2602" name="Text Box 74"/>
            <p:cNvSpPr txBox="1">
              <a:spLocks noChangeArrowheads="1"/>
            </p:cNvSpPr>
            <p:nvPr/>
          </p:nvSpPr>
          <p:spPr bwMode="auto">
            <a:xfrm>
              <a:off x="3262" y="3343"/>
              <a:ext cx="245" cy="271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sz="1500" kern="1200"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2603" name="Text Box 75"/>
            <p:cNvSpPr txBox="1">
              <a:spLocks noChangeArrowheads="1"/>
            </p:cNvSpPr>
            <p:nvPr/>
          </p:nvSpPr>
          <p:spPr bwMode="auto">
            <a:xfrm>
              <a:off x="3550" y="3343"/>
              <a:ext cx="245" cy="271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sz="1500" kern="1200"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2604" name="Text Box 76"/>
            <p:cNvSpPr txBox="1">
              <a:spLocks noChangeArrowheads="1"/>
            </p:cNvSpPr>
            <p:nvPr/>
          </p:nvSpPr>
          <p:spPr bwMode="auto">
            <a:xfrm>
              <a:off x="3866" y="3343"/>
              <a:ext cx="245" cy="271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sz="1500" kern="1200"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2605" name="Text Box 77"/>
            <p:cNvSpPr txBox="1">
              <a:spLocks noChangeArrowheads="1"/>
            </p:cNvSpPr>
            <p:nvPr/>
          </p:nvSpPr>
          <p:spPr bwMode="auto">
            <a:xfrm>
              <a:off x="4202" y="3343"/>
              <a:ext cx="245" cy="271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sz="1500" kern="1200"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2606" name="Text Box 78"/>
            <p:cNvSpPr txBox="1">
              <a:spLocks noChangeArrowheads="1"/>
            </p:cNvSpPr>
            <p:nvPr/>
          </p:nvSpPr>
          <p:spPr bwMode="auto">
            <a:xfrm>
              <a:off x="4510" y="3343"/>
              <a:ext cx="245" cy="271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sz="1500" kern="1200"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2607" name="Text Box 79"/>
            <p:cNvSpPr txBox="1">
              <a:spLocks noChangeArrowheads="1"/>
            </p:cNvSpPr>
            <p:nvPr/>
          </p:nvSpPr>
          <p:spPr bwMode="auto">
            <a:xfrm>
              <a:off x="3022" y="3583"/>
              <a:ext cx="245" cy="271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sz="1500" kern="1200"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2608" name="Text Box 80"/>
            <p:cNvSpPr txBox="1">
              <a:spLocks noChangeArrowheads="1"/>
            </p:cNvSpPr>
            <p:nvPr/>
          </p:nvSpPr>
          <p:spPr bwMode="auto">
            <a:xfrm>
              <a:off x="3282" y="3583"/>
              <a:ext cx="245" cy="271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sz="1500" kern="1200"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2609" name="Text Box 81"/>
            <p:cNvSpPr txBox="1">
              <a:spLocks noChangeArrowheads="1"/>
            </p:cNvSpPr>
            <p:nvPr/>
          </p:nvSpPr>
          <p:spPr bwMode="auto">
            <a:xfrm>
              <a:off x="3550" y="3583"/>
              <a:ext cx="245" cy="271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sz="1500" kern="1200"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22610" name="Text Box 82"/>
            <p:cNvSpPr txBox="1">
              <a:spLocks noChangeArrowheads="1"/>
            </p:cNvSpPr>
            <p:nvPr/>
          </p:nvSpPr>
          <p:spPr bwMode="auto">
            <a:xfrm>
              <a:off x="3886" y="3583"/>
              <a:ext cx="245" cy="271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sz="1500" kern="1200"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2611" name="Text Box 83"/>
            <p:cNvSpPr txBox="1">
              <a:spLocks noChangeArrowheads="1"/>
            </p:cNvSpPr>
            <p:nvPr/>
          </p:nvSpPr>
          <p:spPr bwMode="auto">
            <a:xfrm>
              <a:off x="4222" y="3583"/>
              <a:ext cx="245" cy="271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sz="1500" kern="1200"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2612" name="Text Box 84"/>
            <p:cNvSpPr txBox="1">
              <a:spLocks noChangeArrowheads="1"/>
            </p:cNvSpPr>
            <p:nvPr/>
          </p:nvSpPr>
          <p:spPr bwMode="auto">
            <a:xfrm>
              <a:off x="4510" y="3583"/>
              <a:ext cx="245" cy="271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sz="1500" kern="1200"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2613" name="Text Box 85"/>
            <p:cNvSpPr txBox="1">
              <a:spLocks noChangeArrowheads="1"/>
            </p:cNvSpPr>
            <p:nvPr/>
          </p:nvSpPr>
          <p:spPr bwMode="auto">
            <a:xfrm>
              <a:off x="4472" y="3936"/>
              <a:ext cx="263" cy="31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sz="1800" kern="1200" dirty="0"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22614" name="Oval 86"/>
            <p:cNvSpPr>
              <a:spLocks noChangeArrowheads="1"/>
            </p:cNvSpPr>
            <p:nvPr/>
          </p:nvSpPr>
          <p:spPr bwMode="auto">
            <a:xfrm>
              <a:off x="3577" y="2994"/>
              <a:ext cx="298" cy="354"/>
            </a:xfrm>
            <a:prstGeom prst="ellipse">
              <a:avLst/>
            </a:prstGeom>
            <a:noFill/>
            <a:ln w="50800" algn="ctr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ea typeface="+mn-ea"/>
                <a:cs typeface="+mn-cs"/>
              </a:endParaRPr>
            </a:p>
          </p:txBody>
        </p:sp>
      </p:grpSp>
      <p:sp>
        <p:nvSpPr>
          <p:cNvPr id="22615" name="Oval 87"/>
          <p:cNvSpPr>
            <a:spLocks noChangeArrowheads="1"/>
          </p:cNvSpPr>
          <p:nvPr/>
        </p:nvSpPr>
        <p:spPr bwMode="auto">
          <a:xfrm>
            <a:off x="5543550" y="1629242"/>
            <a:ext cx="114300" cy="42197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143000" y="4957485"/>
            <a:ext cx="161686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750" kern="1200" dirty="0">
                <a:ea typeface="+mn-ea"/>
                <a:cs typeface="+mn-cs"/>
              </a:rPr>
              <a:t>Adapted from Silvio </a:t>
            </a:r>
            <a:r>
              <a:rPr lang="en-US" sz="750" kern="1200" dirty="0" err="1">
                <a:ea typeface="+mn-ea"/>
                <a:cs typeface="+mn-cs"/>
              </a:rPr>
              <a:t>Savarese</a:t>
            </a:r>
            <a:endParaRPr lang="en-US" sz="750" kern="1200" dirty="0"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lines in an image: Hough space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CC8B7A3-22B0-044B-5E97-840A02AF9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063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 descr="c-repres-hough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8902" y="2727340"/>
            <a:ext cx="1818408" cy="181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000" dirty="0"/>
              <a:t>Problems with the (m, b) space:</a:t>
            </a:r>
          </a:p>
          <a:p>
            <a:pPr lvl="1"/>
            <a:r>
              <a:rPr lang="en-US" sz="2000" dirty="0"/>
              <a:t>Unbounded parameter domains</a:t>
            </a:r>
          </a:p>
          <a:p>
            <a:pPr lvl="1"/>
            <a:r>
              <a:rPr lang="en-US" sz="2000" dirty="0"/>
              <a:t>Vertical lines require infinite m</a:t>
            </a:r>
          </a:p>
          <a:p>
            <a:pPr>
              <a:buFontTx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Alternative</a:t>
            </a:r>
            <a:r>
              <a:rPr lang="en-US" sz="2000" dirty="0"/>
              <a:t>: </a:t>
            </a:r>
            <a:r>
              <a:rPr lang="en-US" sz="2000" i="1" dirty="0"/>
              <a:t>polar representation</a:t>
            </a:r>
          </a:p>
          <a:p>
            <a:pPr>
              <a:buFontTx/>
              <a:buChar char="•"/>
            </a:pPr>
            <a:endParaRPr lang="en-US" sz="2400" dirty="0"/>
          </a:p>
        </p:txBody>
      </p:sp>
      <p:sp>
        <p:nvSpPr>
          <p:cNvPr id="614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space representation</a:t>
            </a: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098908"/>
              </p:ext>
            </p:extLst>
          </p:nvPr>
        </p:nvGraphicFramePr>
        <p:xfrm>
          <a:off x="3624435" y="3162538"/>
          <a:ext cx="2520554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22360" imgH="203040" progId="Equation.3">
                  <p:embed/>
                </p:oleObj>
              </mc:Choice>
              <mc:Fallback>
                <p:oleObj name="Equation" r:id="rId4" imgW="1422360" imgH="203040" progId="Equation.3">
                  <p:embed/>
                  <p:pic>
                    <p:nvPicPr>
                      <p:cNvPr id="614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4435" y="3162538"/>
                        <a:ext cx="2520554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57200" y="4598871"/>
            <a:ext cx="822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000" kern="1200" dirty="0">
                <a:latin typeface="+mn-lt"/>
                <a:ea typeface="+mn-ea"/>
                <a:cs typeface="Arial" charset="0"/>
              </a:rPr>
              <a:t>Each point (</a:t>
            </a:r>
            <a:r>
              <a:rPr lang="en-US" sz="2000" kern="1200" dirty="0" err="1">
                <a:latin typeface="+mn-lt"/>
                <a:ea typeface="+mn-ea"/>
                <a:cs typeface="Arial" charset="0"/>
              </a:rPr>
              <a:t>x,y</a:t>
            </a:r>
            <a:r>
              <a:rPr lang="en-US" sz="2000" kern="1200" dirty="0">
                <a:latin typeface="+mn-lt"/>
                <a:ea typeface="+mn-ea"/>
                <a:cs typeface="Arial" charset="0"/>
              </a:rPr>
              <a:t>) will add a sinusoid in the (</a:t>
            </a:r>
            <a:r>
              <a:rPr lang="en-US" sz="2000" kern="1200" dirty="0">
                <a:latin typeface="+mn-lt"/>
                <a:ea typeface="+mn-ea"/>
                <a:cs typeface="Arial" charset="0"/>
                <a:sym typeface="Symbol" pitchFamily="18" charset="2"/>
              </a:rPr>
              <a:t></a:t>
            </a:r>
            <a:r>
              <a:rPr lang="en-US" sz="2000" kern="1200" dirty="0">
                <a:latin typeface="+mn-lt"/>
                <a:ea typeface="+mn-ea"/>
                <a:cs typeface="Arial" charset="0"/>
                <a:sym typeface="System"/>
              </a:rPr>
              <a:t>,</a:t>
            </a:r>
            <a:r>
              <a:rPr lang="en-US" sz="2000" kern="1200" dirty="0">
                <a:latin typeface="+mn-lt"/>
                <a:ea typeface="+mn-ea"/>
                <a:cs typeface="Arial" charset="0"/>
                <a:sym typeface="Symbol" pitchFamily="18" charset="2"/>
              </a:rPr>
              <a:t></a:t>
            </a:r>
            <a:r>
              <a:rPr lang="en-US" sz="2000" kern="1200" dirty="0">
                <a:latin typeface="+mn-lt"/>
                <a:ea typeface="+mn-ea"/>
                <a:cs typeface="Arial" charset="0"/>
                <a:sym typeface="System"/>
              </a:rPr>
              <a:t>) parameter space </a:t>
            </a:r>
            <a:r>
              <a:rPr lang="en-US" sz="2000" kern="1200" dirty="0">
                <a:latin typeface="+mn-lt"/>
                <a:ea typeface="+mn-ea"/>
                <a:cs typeface="Arial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4957485"/>
            <a:ext cx="13716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750" kern="1200" dirty="0">
                <a:ea typeface="+mn-ea"/>
                <a:cs typeface="+mn-cs"/>
              </a:rPr>
              <a:t>Svetlana </a:t>
            </a:r>
            <a:r>
              <a:rPr lang="en-US" sz="750" kern="1200" dirty="0" err="1">
                <a:ea typeface="+mn-ea"/>
                <a:cs typeface="+mn-cs"/>
              </a:rPr>
              <a:t>Lazebnik</a:t>
            </a:r>
            <a:endParaRPr lang="en-US" sz="750" kern="1200" dirty="0">
              <a:ea typeface="+mn-ea"/>
              <a:cs typeface="+mn-cs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B71E5676-E29E-990E-607C-C49FD7512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90624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8836"/>
            <a:ext cx="8229600" cy="3657600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sz="2000" dirty="0"/>
              <a:t>Problems with the (</a:t>
            </a:r>
            <a:r>
              <a:rPr lang="en-US" sz="2000" dirty="0" err="1"/>
              <a:t>m,b</a:t>
            </a:r>
            <a:r>
              <a:rPr lang="en-US" sz="2000" dirty="0"/>
              <a:t>) space:</a:t>
            </a:r>
          </a:p>
          <a:p>
            <a:pPr lvl="1"/>
            <a:r>
              <a:rPr lang="en-US" sz="2000" dirty="0"/>
              <a:t>Unbounded parameter domains</a:t>
            </a:r>
          </a:p>
          <a:p>
            <a:pPr lvl="1"/>
            <a:r>
              <a:rPr lang="en-US" sz="2000" dirty="0"/>
              <a:t>Vertical lines require infinite m</a:t>
            </a:r>
          </a:p>
          <a:p>
            <a:pPr>
              <a:buFontTx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Alternative</a:t>
            </a:r>
            <a:r>
              <a:rPr lang="en-US" sz="2000" dirty="0"/>
              <a:t>: </a:t>
            </a:r>
            <a:r>
              <a:rPr lang="en-US" sz="2000" i="1" dirty="0"/>
              <a:t>polar representation</a:t>
            </a:r>
          </a:p>
          <a:p>
            <a:pPr>
              <a:buFontTx/>
              <a:buChar char="•"/>
            </a:pPr>
            <a:endParaRPr lang="en-US" sz="2000" dirty="0"/>
          </a:p>
        </p:txBody>
      </p:sp>
      <p:sp>
        <p:nvSpPr>
          <p:cNvPr id="614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space representation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57199" y="4598871"/>
            <a:ext cx="82295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000" kern="1200" dirty="0">
                <a:latin typeface="+mn-lt"/>
                <a:ea typeface="+mn-ea"/>
                <a:cs typeface="Arial" charset="0"/>
              </a:rPr>
              <a:t>Each point (</a:t>
            </a:r>
            <a:r>
              <a:rPr lang="en-US" sz="2000" kern="1200" dirty="0" err="1">
                <a:latin typeface="+mn-lt"/>
                <a:ea typeface="+mn-ea"/>
                <a:cs typeface="Arial" charset="0"/>
              </a:rPr>
              <a:t>x,y</a:t>
            </a:r>
            <a:r>
              <a:rPr lang="en-US" sz="2000" kern="1200" dirty="0">
                <a:latin typeface="+mn-lt"/>
                <a:ea typeface="+mn-ea"/>
                <a:cs typeface="Arial" charset="0"/>
              </a:rPr>
              <a:t>) will add a sinusoid in the (</a:t>
            </a:r>
            <a:r>
              <a:rPr lang="en-US" sz="2000" kern="1200" dirty="0">
                <a:latin typeface="+mn-lt"/>
                <a:ea typeface="+mn-ea"/>
                <a:cs typeface="Arial" charset="0"/>
                <a:sym typeface="Symbol" pitchFamily="18" charset="2"/>
              </a:rPr>
              <a:t></a:t>
            </a:r>
            <a:r>
              <a:rPr lang="en-US" sz="2000" kern="1200" dirty="0">
                <a:latin typeface="+mn-lt"/>
                <a:ea typeface="+mn-ea"/>
                <a:cs typeface="Arial" charset="0"/>
                <a:sym typeface="System"/>
              </a:rPr>
              <a:t>,</a:t>
            </a:r>
            <a:r>
              <a:rPr lang="en-US" sz="2000" kern="1200" dirty="0">
                <a:latin typeface="+mn-lt"/>
                <a:ea typeface="+mn-ea"/>
                <a:cs typeface="Arial" charset="0"/>
                <a:sym typeface="Symbol" pitchFamily="18" charset="2"/>
              </a:rPr>
              <a:t></a:t>
            </a:r>
            <a:r>
              <a:rPr lang="en-US" sz="2000" kern="1200" dirty="0">
                <a:latin typeface="+mn-lt"/>
                <a:ea typeface="+mn-ea"/>
                <a:cs typeface="Arial" charset="0"/>
                <a:sym typeface="System"/>
              </a:rPr>
              <a:t>) parameter space </a:t>
            </a:r>
            <a:r>
              <a:rPr lang="en-US" sz="2000" kern="1200" dirty="0">
                <a:latin typeface="+mn-lt"/>
                <a:ea typeface="+mn-ea"/>
                <a:cs typeface="Arial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4957485"/>
            <a:ext cx="13716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750" kern="1200" dirty="0">
                <a:ea typeface="+mn-ea"/>
                <a:cs typeface="+mn-cs"/>
              </a:rPr>
              <a:t>Svetlana </a:t>
            </a:r>
            <a:r>
              <a:rPr lang="en-US" sz="750" kern="1200" dirty="0" err="1">
                <a:ea typeface="+mn-ea"/>
                <a:cs typeface="+mn-cs"/>
              </a:rPr>
              <a:t>Lazebnik</a:t>
            </a:r>
            <a:endParaRPr lang="en-US" sz="750" kern="1200" dirty="0">
              <a:ea typeface="+mn-ea"/>
              <a:cs typeface="+mn-cs"/>
            </a:endParaRPr>
          </a:p>
        </p:txBody>
      </p:sp>
      <p:sp>
        <p:nvSpPr>
          <p:cNvPr id="8" name="Line 2">
            <a:extLst>
              <a:ext uri="{FF2B5EF4-FFF2-40B4-BE49-F238E27FC236}">
                <a16:creationId xmlns:a16="http://schemas.microsoft.com/office/drawing/2014/main" id="{074AABC5-D26D-4BA7-8EEB-074DE2DDD39B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6969" y="2828406"/>
            <a:ext cx="1257300" cy="1257300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sp>
        <p:nvSpPr>
          <p:cNvPr id="9" name="Line 3">
            <a:extLst>
              <a:ext uri="{FF2B5EF4-FFF2-40B4-BE49-F238E27FC236}">
                <a16:creationId xmlns:a16="http://schemas.microsoft.com/office/drawing/2014/main" id="{E250AD93-1F4C-4184-B917-A7CD82A05F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02669" y="2542656"/>
            <a:ext cx="0" cy="16573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sp>
        <p:nvSpPr>
          <p:cNvPr id="10" name="Line 4">
            <a:extLst>
              <a:ext uri="{FF2B5EF4-FFF2-40B4-BE49-F238E27FC236}">
                <a16:creationId xmlns:a16="http://schemas.microsoft.com/office/drawing/2014/main" id="{85F8BA9F-C172-40B1-9459-B29D46205C86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2669" y="4200006"/>
            <a:ext cx="2057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9235C2B9-1F42-49C4-BE25-EE82D2749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0826" y="4257156"/>
            <a:ext cx="300083" cy="36933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800" kern="1200">
                <a:ea typeface="+mn-ea"/>
                <a:cs typeface="+mn-cs"/>
              </a:rPr>
              <a:t>x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729816A6-BAAD-48E6-ADE4-019051B78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5693" y="2656956"/>
            <a:ext cx="300083" cy="36933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800" kern="1200">
                <a:ea typeface="+mn-ea"/>
                <a:cs typeface="+mn-cs"/>
              </a:rPr>
              <a:t>y</a:t>
            </a:r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E59960F1-6B3D-4EC5-B098-A33DCDDE01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62488" y="2542656"/>
            <a:ext cx="0" cy="16573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sp>
        <p:nvSpPr>
          <p:cNvPr id="14" name="Line 11">
            <a:extLst>
              <a:ext uri="{FF2B5EF4-FFF2-40B4-BE49-F238E27FC236}">
                <a16:creationId xmlns:a16="http://schemas.microsoft.com/office/drawing/2014/main" id="{8B5F9136-9524-44F2-89D0-139FF69B83A1}"/>
              </a:ext>
            </a:extLst>
          </p:cNvPr>
          <p:cNvSpPr>
            <a:spLocks noChangeShapeType="1"/>
          </p:cNvSpPr>
          <p:nvPr/>
        </p:nvSpPr>
        <p:spPr bwMode="auto">
          <a:xfrm>
            <a:off x="4662488" y="4200006"/>
            <a:ext cx="2440781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sp>
        <p:nvSpPr>
          <p:cNvPr id="15" name="Oval 17">
            <a:extLst>
              <a:ext uri="{FF2B5EF4-FFF2-40B4-BE49-F238E27FC236}">
                <a16:creationId xmlns:a16="http://schemas.microsoft.com/office/drawing/2014/main" id="{6537C19D-B601-4620-B188-AACAEF0D5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8950" y="3303221"/>
            <a:ext cx="114300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sp>
        <p:nvSpPr>
          <p:cNvPr id="16" name="Oval 18">
            <a:extLst>
              <a:ext uri="{FF2B5EF4-FFF2-40B4-BE49-F238E27FC236}">
                <a16:creationId xmlns:a16="http://schemas.microsoft.com/office/drawing/2014/main" id="{278D1943-D5EE-46FC-AE46-9A7E2B236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8900" y="2903171"/>
            <a:ext cx="114300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sp>
        <p:nvSpPr>
          <p:cNvPr id="17" name="Oval 19">
            <a:extLst>
              <a:ext uri="{FF2B5EF4-FFF2-40B4-BE49-F238E27FC236}">
                <a16:creationId xmlns:a16="http://schemas.microsoft.com/office/drawing/2014/main" id="{0A723ECF-C14B-47D4-AB28-CCF6467DB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0831" y="3131771"/>
            <a:ext cx="114300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sp>
        <p:nvSpPr>
          <p:cNvPr id="18" name="Text Box 22">
            <a:extLst>
              <a:ext uri="{FF2B5EF4-FFF2-40B4-BE49-F238E27FC236}">
                <a16:creationId xmlns:a16="http://schemas.microsoft.com/office/drawing/2014/main" id="{AB15D6E0-D3E5-46D8-8816-5C247952D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4444" y="4457181"/>
            <a:ext cx="1204176" cy="300082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350" kern="1200">
                <a:ea typeface="+mn-ea"/>
                <a:cs typeface="+mn-cs"/>
              </a:rPr>
              <a:t>Hough space</a:t>
            </a:r>
          </a:p>
        </p:txBody>
      </p:sp>
      <p:sp>
        <p:nvSpPr>
          <p:cNvPr id="19" name="Freeform 26">
            <a:extLst>
              <a:ext uri="{FF2B5EF4-FFF2-40B4-BE49-F238E27FC236}">
                <a16:creationId xmlns:a16="http://schemas.microsoft.com/office/drawing/2014/main" id="{7D322055-B318-4815-BA6E-7F477F1DE290}"/>
              </a:ext>
            </a:extLst>
          </p:cNvPr>
          <p:cNvSpPr>
            <a:spLocks/>
          </p:cNvSpPr>
          <p:nvPr/>
        </p:nvSpPr>
        <p:spPr bwMode="auto">
          <a:xfrm>
            <a:off x="4914900" y="2485506"/>
            <a:ext cx="1485900" cy="1781175"/>
          </a:xfrm>
          <a:custGeom>
            <a:avLst/>
            <a:gdLst/>
            <a:ahLst/>
            <a:cxnLst>
              <a:cxn ang="0">
                <a:pos x="0" y="872"/>
              </a:cxn>
              <a:cxn ang="0">
                <a:pos x="192" y="104"/>
              </a:cxn>
              <a:cxn ang="0">
                <a:pos x="384" y="1496"/>
              </a:cxn>
              <a:cxn ang="0">
                <a:pos x="528" y="104"/>
              </a:cxn>
              <a:cxn ang="0">
                <a:pos x="720" y="872"/>
              </a:cxn>
            </a:cxnLst>
            <a:rect l="0" t="0" r="r" b="b"/>
            <a:pathLst>
              <a:path w="720" h="1496">
                <a:moveTo>
                  <a:pt x="0" y="872"/>
                </a:moveTo>
                <a:cubicBezTo>
                  <a:pt x="64" y="436"/>
                  <a:pt x="128" y="0"/>
                  <a:pt x="192" y="104"/>
                </a:cubicBezTo>
                <a:cubicBezTo>
                  <a:pt x="256" y="208"/>
                  <a:pt x="328" y="1496"/>
                  <a:pt x="384" y="1496"/>
                </a:cubicBezTo>
                <a:cubicBezTo>
                  <a:pt x="440" y="1496"/>
                  <a:pt x="472" y="208"/>
                  <a:pt x="528" y="104"/>
                </a:cubicBezTo>
                <a:cubicBezTo>
                  <a:pt x="584" y="0"/>
                  <a:pt x="652" y="436"/>
                  <a:pt x="720" y="87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sp>
        <p:nvSpPr>
          <p:cNvPr id="20" name="Line 27">
            <a:extLst>
              <a:ext uri="{FF2B5EF4-FFF2-40B4-BE49-F238E27FC236}">
                <a16:creationId xmlns:a16="http://schemas.microsoft.com/office/drawing/2014/main" id="{BA73A52A-EADE-4A44-A0D7-48D1C54619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43150" y="3514206"/>
            <a:ext cx="74295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graphicFrame>
        <p:nvGraphicFramePr>
          <p:cNvPr id="21" name="Object 29">
            <a:extLst>
              <a:ext uri="{FF2B5EF4-FFF2-40B4-BE49-F238E27FC236}">
                <a16:creationId xmlns:a16="http://schemas.microsoft.com/office/drawing/2014/main" id="{5DC56F26-BC36-4598-B424-B1FA33A372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7008047"/>
              </p:ext>
            </p:extLst>
          </p:nvPr>
        </p:nvGraphicFramePr>
        <p:xfrm>
          <a:off x="2713435" y="3799956"/>
          <a:ext cx="315515" cy="313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7480" imgH="177480" progId="Equation.3">
                  <p:embed/>
                </p:oleObj>
              </mc:Choice>
              <mc:Fallback>
                <p:oleObj name="Equation" r:id="rId3" imgW="177480" imgH="177480" progId="Equation.3">
                  <p:embed/>
                  <p:pic>
                    <p:nvPicPr>
                      <p:cNvPr id="21" name="Object 29">
                        <a:extLst>
                          <a:ext uri="{FF2B5EF4-FFF2-40B4-BE49-F238E27FC236}">
                            <a16:creationId xmlns:a16="http://schemas.microsoft.com/office/drawing/2014/main" id="{5DC56F26-BC36-4598-B424-B1FA33A372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3435" y="3799956"/>
                        <a:ext cx="315515" cy="3131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0">
            <a:extLst>
              <a:ext uri="{FF2B5EF4-FFF2-40B4-BE49-F238E27FC236}">
                <a16:creationId xmlns:a16="http://schemas.microsoft.com/office/drawing/2014/main" id="{BA04A074-449A-4874-AD8A-E544A457BB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085806"/>
              </p:ext>
            </p:extLst>
          </p:nvPr>
        </p:nvGraphicFramePr>
        <p:xfrm>
          <a:off x="2514601" y="3514206"/>
          <a:ext cx="270272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2280" imgH="164880" progId="Equation.3">
                  <p:embed/>
                </p:oleObj>
              </mc:Choice>
              <mc:Fallback>
                <p:oleObj name="Equation" r:id="rId5" imgW="152280" imgH="164880" progId="Equation.3">
                  <p:embed/>
                  <p:pic>
                    <p:nvPicPr>
                      <p:cNvPr id="22" name="Object 30">
                        <a:extLst>
                          <a:ext uri="{FF2B5EF4-FFF2-40B4-BE49-F238E27FC236}">
                            <a16:creationId xmlns:a16="http://schemas.microsoft.com/office/drawing/2014/main" id="{BA04A074-449A-4874-AD8A-E544A457BB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1" y="3514206"/>
                        <a:ext cx="270272" cy="29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Freeform 31">
            <a:extLst>
              <a:ext uri="{FF2B5EF4-FFF2-40B4-BE49-F238E27FC236}">
                <a16:creationId xmlns:a16="http://schemas.microsoft.com/office/drawing/2014/main" id="{0CDAEC00-A193-4D4F-AE87-3D2B3E985DD4}"/>
              </a:ext>
            </a:extLst>
          </p:cNvPr>
          <p:cNvSpPr>
            <a:spLocks/>
          </p:cNvSpPr>
          <p:nvPr/>
        </p:nvSpPr>
        <p:spPr bwMode="auto">
          <a:xfrm>
            <a:off x="2571750" y="3971406"/>
            <a:ext cx="133350" cy="228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96"/>
              </a:cxn>
              <a:cxn ang="0">
                <a:pos x="96" y="192"/>
              </a:cxn>
            </a:cxnLst>
            <a:rect l="0" t="0" r="r" b="b"/>
            <a:pathLst>
              <a:path w="112" h="192">
                <a:moveTo>
                  <a:pt x="0" y="0"/>
                </a:moveTo>
                <a:cubicBezTo>
                  <a:pt x="40" y="32"/>
                  <a:pt x="80" y="64"/>
                  <a:pt x="96" y="96"/>
                </a:cubicBezTo>
                <a:cubicBezTo>
                  <a:pt x="112" y="128"/>
                  <a:pt x="104" y="160"/>
                  <a:pt x="96" y="192"/>
                </a:cubicBezTo>
              </a:path>
            </a:pathLst>
          </a:custGeom>
          <a:noFill/>
          <a:ln w="25400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sp>
        <p:nvSpPr>
          <p:cNvPr id="24" name="Freeform 32">
            <a:extLst>
              <a:ext uri="{FF2B5EF4-FFF2-40B4-BE49-F238E27FC236}">
                <a16:creationId xmlns:a16="http://schemas.microsoft.com/office/drawing/2014/main" id="{19B4D318-35A4-483E-9DA0-D6B4FAEF241D}"/>
              </a:ext>
            </a:extLst>
          </p:cNvPr>
          <p:cNvSpPr>
            <a:spLocks/>
          </p:cNvSpPr>
          <p:nvPr/>
        </p:nvSpPr>
        <p:spPr bwMode="auto">
          <a:xfrm>
            <a:off x="4743450" y="2542656"/>
            <a:ext cx="1828800" cy="1428750"/>
          </a:xfrm>
          <a:custGeom>
            <a:avLst/>
            <a:gdLst/>
            <a:ahLst/>
            <a:cxnLst>
              <a:cxn ang="0">
                <a:pos x="0" y="872"/>
              </a:cxn>
              <a:cxn ang="0">
                <a:pos x="192" y="104"/>
              </a:cxn>
              <a:cxn ang="0">
                <a:pos x="384" y="1496"/>
              </a:cxn>
              <a:cxn ang="0">
                <a:pos x="528" y="104"/>
              </a:cxn>
              <a:cxn ang="0">
                <a:pos x="720" y="872"/>
              </a:cxn>
            </a:cxnLst>
            <a:rect l="0" t="0" r="r" b="b"/>
            <a:pathLst>
              <a:path w="720" h="1496">
                <a:moveTo>
                  <a:pt x="0" y="872"/>
                </a:moveTo>
                <a:cubicBezTo>
                  <a:pt x="64" y="436"/>
                  <a:pt x="128" y="0"/>
                  <a:pt x="192" y="104"/>
                </a:cubicBezTo>
                <a:cubicBezTo>
                  <a:pt x="256" y="208"/>
                  <a:pt x="328" y="1496"/>
                  <a:pt x="384" y="1496"/>
                </a:cubicBezTo>
                <a:cubicBezTo>
                  <a:pt x="440" y="1496"/>
                  <a:pt x="472" y="208"/>
                  <a:pt x="528" y="104"/>
                </a:cubicBezTo>
                <a:cubicBezTo>
                  <a:pt x="584" y="0"/>
                  <a:pt x="652" y="436"/>
                  <a:pt x="720" y="87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sp>
        <p:nvSpPr>
          <p:cNvPr id="25" name="Freeform 33">
            <a:extLst>
              <a:ext uri="{FF2B5EF4-FFF2-40B4-BE49-F238E27FC236}">
                <a16:creationId xmlns:a16="http://schemas.microsoft.com/office/drawing/2014/main" id="{54AF6851-BA4B-4748-848C-BE217E91C8D8}"/>
              </a:ext>
            </a:extLst>
          </p:cNvPr>
          <p:cNvSpPr>
            <a:spLocks/>
          </p:cNvSpPr>
          <p:nvPr/>
        </p:nvSpPr>
        <p:spPr bwMode="auto">
          <a:xfrm>
            <a:off x="4686300" y="2771256"/>
            <a:ext cx="1828800" cy="857250"/>
          </a:xfrm>
          <a:custGeom>
            <a:avLst/>
            <a:gdLst/>
            <a:ahLst/>
            <a:cxnLst>
              <a:cxn ang="0">
                <a:pos x="0" y="872"/>
              </a:cxn>
              <a:cxn ang="0">
                <a:pos x="192" y="104"/>
              </a:cxn>
              <a:cxn ang="0">
                <a:pos x="384" y="1496"/>
              </a:cxn>
              <a:cxn ang="0">
                <a:pos x="528" y="104"/>
              </a:cxn>
              <a:cxn ang="0">
                <a:pos x="720" y="872"/>
              </a:cxn>
            </a:cxnLst>
            <a:rect l="0" t="0" r="r" b="b"/>
            <a:pathLst>
              <a:path w="720" h="1496">
                <a:moveTo>
                  <a:pt x="0" y="872"/>
                </a:moveTo>
                <a:cubicBezTo>
                  <a:pt x="64" y="436"/>
                  <a:pt x="128" y="0"/>
                  <a:pt x="192" y="104"/>
                </a:cubicBezTo>
                <a:cubicBezTo>
                  <a:pt x="256" y="208"/>
                  <a:pt x="328" y="1496"/>
                  <a:pt x="384" y="1496"/>
                </a:cubicBezTo>
                <a:cubicBezTo>
                  <a:pt x="440" y="1496"/>
                  <a:pt x="472" y="208"/>
                  <a:pt x="528" y="104"/>
                </a:cubicBezTo>
                <a:cubicBezTo>
                  <a:pt x="584" y="0"/>
                  <a:pt x="652" y="436"/>
                  <a:pt x="720" y="87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sp>
        <p:nvSpPr>
          <p:cNvPr id="26" name="Oval 16">
            <a:extLst>
              <a:ext uri="{FF2B5EF4-FFF2-40B4-BE49-F238E27FC236}">
                <a16:creationId xmlns:a16="http://schemas.microsoft.com/office/drawing/2014/main" id="{A3885B96-BCB4-4C4B-9236-333AD1CD1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250" y="3246071"/>
            <a:ext cx="114300" cy="42197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graphicFrame>
        <p:nvGraphicFramePr>
          <p:cNvPr id="27" name="Object 35">
            <a:extLst>
              <a:ext uri="{FF2B5EF4-FFF2-40B4-BE49-F238E27FC236}">
                <a16:creationId xmlns:a16="http://schemas.microsoft.com/office/drawing/2014/main" id="{0D5FAE14-453F-4912-92B8-B6E9E81D8D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7129457"/>
              </p:ext>
            </p:extLst>
          </p:nvPr>
        </p:nvGraphicFramePr>
        <p:xfrm>
          <a:off x="6858000" y="4314306"/>
          <a:ext cx="315516" cy="313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7480" imgH="177480" progId="Equation.3">
                  <p:embed/>
                </p:oleObj>
              </mc:Choice>
              <mc:Fallback>
                <p:oleObj name="Equation" r:id="rId7" imgW="177480" imgH="177480" progId="Equation.3">
                  <p:embed/>
                  <p:pic>
                    <p:nvPicPr>
                      <p:cNvPr id="27" name="Object 35">
                        <a:extLst>
                          <a:ext uri="{FF2B5EF4-FFF2-40B4-BE49-F238E27FC236}">
                            <a16:creationId xmlns:a16="http://schemas.microsoft.com/office/drawing/2014/main" id="{0D5FAE14-453F-4912-92B8-B6E9E81D8D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314306"/>
                        <a:ext cx="315516" cy="3131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36">
            <a:extLst>
              <a:ext uri="{FF2B5EF4-FFF2-40B4-BE49-F238E27FC236}">
                <a16:creationId xmlns:a16="http://schemas.microsoft.com/office/drawing/2014/main" id="{EBED6A46-BCC8-4962-AFD6-428211A4E2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164445"/>
              </p:ext>
            </p:extLst>
          </p:nvPr>
        </p:nvGraphicFramePr>
        <p:xfrm>
          <a:off x="4229101" y="2542656"/>
          <a:ext cx="270272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280" imgH="164880" progId="Equation.3">
                  <p:embed/>
                </p:oleObj>
              </mc:Choice>
              <mc:Fallback>
                <p:oleObj name="Equation" r:id="rId8" imgW="152280" imgH="164880" progId="Equation.3">
                  <p:embed/>
                  <p:pic>
                    <p:nvPicPr>
                      <p:cNvPr id="28" name="Object 36">
                        <a:extLst>
                          <a:ext uri="{FF2B5EF4-FFF2-40B4-BE49-F238E27FC236}">
                            <a16:creationId xmlns:a16="http://schemas.microsoft.com/office/drawing/2014/main" id="{EBED6A46-BCC8-4962-AFD6-428211A4E2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9101" y="2542656"/>
                        <a:ext cx="270272" cy="29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0A085F5B-3D19-76AF-26AA-57A981BA6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97684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 animBg="1"/>
      <p:bldP spid="19" grpId="0" animBg="1"/>
      <p:bldP spid="20" grpId="0" animBg="1"/>
      <p:bldP spid="23" grpId="0" animBg="1"/>
      <p:bldP spid="24" grpId="0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outline: Hough transform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01597"/>
            <a:ext cx="7029450" cy="4171950"/>
          </a:xfrm>
        </p:spPr>
        <p:txBody>
          <a:bodyPr/>
          <a:lstStyle/>
          <a:p>
            <a:pPr marL="400050" indent="-400050">
              <a:lnSpc>
                <a:spcPct val="90000"/>
              </a:lnSpc>
              <a:buFontTx/>
              <a:buChar char="•"/>
            </a:pPr>
            <a:r>
              <a:rPr lang="en-US" dirty="0"/>
              <a:t>Initialize accumulator H  to all zeros</a:t>
            </a:r>
          </a:p>
          <a:p>
            <a:pPr marL="400050" indent="-400050">
              <a:lnSpc>
                <a:spcPct val="90000"/>
              </a:lnSpc>
              <a:buFontTx/>
              <a:buChar char="•"/>
            </a:pPr>
            <a:endParaRPr lang="en-US" dirty="0"/>
          </a:p>
          <a:p>
            <a:pPr marL="400050" indent="-400050">
              <a:lnSpc>
                <a:spcPct val="90000"/>
              </a:lnSpc>
              <a:buFontTx/>
              <a:buChar char="•"/>
            </a:pPr>
            <a:r>
              <a:rPr lang="en-US" dirty="0"/>
              <a:t>For each edge point (</a:t>
            </a:r>
            <a:r>
              <a:rPr lang="en-US" dirty="0" err="1"/>
              <a:t>x,y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in the image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For θ = 0 to 180</a:t>
            </a:r>
            <a:br>
              <a:rPr lang="en-US" dirty="0"/>
            </a:br>
            <a:r>
              <a:rPr lang="en-US" dirty="0"/>
              <a:t>	    </a:t>
            </a:r>
            <a:r>
              <a:rPr lang="el-GR" dirty="0">
                <a:solidFill>
                  <a:schemeClr val="bg2"/>
                </a:solidFill>
                <a:cs typeface="Times New Roman" pitchFamily="18" charset="0"/>
              </a:rPr>
              <a:t>ρ</a:t>
            </a:r>
            <a:r>
              <a:rPr lang="en-US" dirty="0">
                <a:solidFill>
                  <a:schemeClr val="bg2"/>
                </a:solidFill>
              </a:rPr>
              <a:t> = x </a:t>
            </a:r>
            <a:r>
              <a:rPr lang="en-US" dirty="0" err="1">
                <a:solidFill>
                  <a:schemeClr val="bg2"/>
                </a:solidFill>
              </a:rPr>
              <a:t>cos</a:t>
            </a:r>
            <a:r>
              <a:rPr lang="en-US" dirty="0">
                <a:solidFill>
                  <a:schemeClr val="bg2"/>
                </a:solidFill>
              </a:rPr>
              <a:t> θ + y sin θ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	    H(θ, </a:t>
            </a:r>
            <a:r>
              <a:rPr lang="el-GR" dirty="0">
                <a:solidFill>
                  <a:schemeClr val="bg2"/>
                </a:solidFill>
                <a:cs typeface="Times New Roman" pitchFamily="18" charset="0"/>
              </a:rPr>
              <a:t>ρ</a:t>
            </a:r>
            <a:r>
              <a:rPr lang="en-US" dirty="0">
                <a:solidFill>
                  <a:schemeClr val="bg2"/>
                </a:solidFill>
              </a:rPr>
              <a:t>) = H(θ, </a:t>
            </a:r>
            <a:r>
              <a:rPr lang="el-GR" dirty="0">
                <a:solidFill>
                  <a:schemeClr val="bg2"/>
                </a:solidFill>
                <a:cs typeface="Times New Roman" pitchFamily="18" charset="0"/>
              </a:rPr>
              <a:t>ρ</a:t>
            </a:r>
            <a:r>
              <a:rPr lang="en-US" dirty="0">
                <a:solidFill>
                  <a:schemeClr val="bg2"/>
                </a:solidFill>
              </a:rPr>
              <a:t>) + 1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/>
              <a:t>    end</a:t>
            </a:r>
            <a:br>
              <a:rPr lang="en-US" dirty="0"/>
            </a:br>
            <a:r>
              <a:rPr lang="en-US" dirty="0" err="1"/>
              <a:t>end</a:t>
            </a:r>
            <a:endParaRPr lang="en-US" dirty="0"/>
          </a:p>
          <a:p>
            <a:pPr marL="400050" indent="-400050">
              <a:lnSpc>
                <a:spcPct val="90000"/>
              </a:lnSpc>
              <a:buFontTx/>
              <a:buChar char="•"/>
            </a:pPr>
            <a:endParaRPr lang="en-US" dirty="0"/>
          </a:p>
          <a:p>
            <a:pPr marL="400050" indent="-400050">
              <a:lnSpc>
                <a:spcPct val="90000"/>
              </a:lnSpc>
              <a:buFontTx/>
              <a:buChar char="•"/>
            </a:pPr>
            <a:r>
              <a:rPr lang="en-US" dirty="0"/>
              <a:t>Find the value(s) of (θ*, </a:t>
            </a:r>
            <a:r>
              <a:rPr lang="el-GR" dirty="0">
                <a:cs typeface="Times New Roman" pitchFamily="18" charset="0"/>
              </a:rPr>
              <a:t>ρ</a:t>
            </a:r>
            <a:r>
              <a:rPr lang="en-US" dirty="0">
                <a:cs typeface="Times New Roman" pitchFamily="18" charset="0"/>
              </a:rPr>
              <a:t>*</a:t>
            </a:r>
            <a:r>
              <a:rPr lang="en-US" dirty="0"/>
              <a:t>) where H(θ, </a:t>
            </a:r>
            <a:r>
              <a:rPr lang="el-GR" dirty="0">
                <a:cs typeface="Times New Roman" pitchFamily="18" charset="0"/>
              </a:rPr>
              <a:t>ρ</a:t>
            </a:r>
            <a:r>
              <a:rPr lang="en-US" dirty="0"/>
              <a:t>) is a local maximum</a:t>
            </a:r>
          </a:p>
          <a:p>
            <a:pPr marL="628650" lvl="1" indent="-285750">
              <a:lnSpc>
                <a:spcPct val="90000"/>
              </a:lnSpc>
            </a:pPr>
            <a:r>
              <a:rPr lang="en-US" sz="2100" dirty="0"/>
              <a:t>The detected line in the image is given by </a:t>
            </a:r>
            <a:br>
              <a:rPr lang="en-US" sz="2100" dirty="0"/>
            </a:br>
            <a:r>
              <a:rPr lang="en-US" sz="2100" dirty="0"/>
              <a:t> </a:t>
            </a:r>
            <a:r>
              <a:rPr lang="el-GR" sz="2100" dirty="0">
                <a:solidFill>
                  <a:schemeClr val="bg2"/>
                </a:solidFill>
                <a:cs typeface="Times New Roman" pitchFamily="18" charset="0"/>
              </a:rPr>
              <a:t>ρ</a:t>
            </a:r>
            <a:r>
              <a:rPr lang="en-US" sz="2100" dirty="0">
                <a:solidFill>
                  <a:schemeClr val="bg2"/>
                </a:solidFill>
                <a:cs typeface="Times New Roman" pitchFamily="18" charset="0"/>
              </a:rPr>
              <a:t>*</a:t>
            </a:r>
            <a:r>
              <a:rPr lang="en-US" sz="2100" dirty="0">
                <a:solidFill>
                  <a:schemeClr val="bg2"/>
                </a:solidFill>
              </a:rPr>
              <a:t> = x cos θ* + y sin θ*</a:t>
            </a:r>
          </a:p>
        </p:txBody>
      </p:sp>
      <p:graphicFrame>
        <p:nvGraphicFramePr>
          <p:cNvPr id="7170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973708786"/>
              </p:ext>
            </p:extLst>
          </p:nvPr>
        </p:nvGraphicFramePr>
        <p:xfrm>
          <a:off x="6971261" y="777240"/>
          <a:ext cx="1932385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5460317" imgH="5815873" progId="Photoshop.Image.10">
                  <p:embed/>
                </p:oleObj>
              </mc:Choice>
              <mc:Fallback>
                <p:oleObj name="Image" r:id="rId3" imgW="5460317" imgH="5815873" progId="Photoshop.Image.10">
                  <p:embed/>
                  <p:pic>
                    <p:nvPicPr>
                      <p:cNvPr id="717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1261" y="777240"/>
                        <a:ext cx="1932385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6928131" y="1577340"/>
            <a:ext cx="293670" cy="3231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l-GR" sz="1500" kern="1200">
                <a:ea typeface="+mn-ea"/>
                <a:cs typeface="Arial" charset="0"/>
              </a:rPr>
              <a:t>ρ</a:t>
            </a:r>
            <a:endParaRPr lang="en-US" sz="1500" kern="1200">
              <a:ea typeface="+mn-ea"/>
              <a:cs typeface="Arial" charset="0"/>
            </a:endParaRPr>
          </a:p>
        </p:txBody>
      </p:sp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7924952" y="2548890"/>
            <a:ext cx="292068" cy="3231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500" kern="1200">
                <a:ea typeface="+mn-ea"/>
                <a:cs typeface="Arial" charset="0"/>
              </a:rPr>
              <a:t>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4957485"/>
            <a:ext cx="13716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750" kern="1200" dirty="0">
                <a:ea typeface="+mn-ea"/>
                <a:cs typeface="+mn-cs"/>
              </a:rPr>
              <a:t>Svetlana </a:t>
            </a:r>
            <a:r>
              <a:rPr lang="en-US" sz="750" kern="1200" dirty="0" err="1">
                <a:ea typeface="+mn-ea"/>
                <a:cs typeface="+mn-cs"/>
              </a:rPr>
              <a:t>Lazebnik</a:t>
            </a:r>
            <a:endParaRPr lang="en-US" sz="750" kern="1200" dirty="0"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57201" y="1577339"/>
            <a:ext cx="3516284" cy="1829889"/>
          </a:xfrm>
          <a:prstGeom prst="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2100" b="1" kern="120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F5E9F2-7006-22B6-27CA-EE45B94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50FCC3-ECE9-BE32-A8AA-6F87ACB4556E}"/>
              </a:ext>
            </a:extLst>
          </p:cNvPr>
          <p:cNvSpPr txBox="1"/>
          <p:nvPr/>
        </p:nvSpPr>
        <p:spPr>
          <a:xfrm>
            <a:off x="4250724" y="2264797"/>
            <a:ext cx="1433384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Why only until 180 degrees?</a:t>
            </a:r>
          </a:p>
        </p:txBody>
      </p:sp>
    </p:spTree>
    <p:extLst>
      <p:ext uri="{BB962C8B-B14F-4D97-AF65-F5344CB8AC3E}">
        <p14:creationId xmlns:p14="http://schemas.microsoft.com/office/powerpoint/2010/main" val="142543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•"/>
            </a:pPr>
            <a:r>
              <a:rPr lang="en-US" dirty="0">
                <a:solidFill>
                  <a:schemeClr val="bg2"/>
                </a:solidFill>
              </a:rPr>
              <a:t>Recall</a:t>
            </a:r>
            <a:r>
              <a:rPr lang="en-US" dirty="0"/>
              <a:t>: when we detect an </a:t>
            </a:r>
            <a:br>
              <a:rPr lang="en-US" dirty="0"/>
            </a:br>
            <a:r>
              <a:rPr lang="en-US" dirty="0"/>
              <a:t>edge point, we also know its </a:t>
            </a:r>
            <a:br>
              <a:rPr lang="en-US" dirty="0"/>
            </a:br>
            <a:r>
              <a:rPr lang="en-US" dirty="0"/>
              <a:t>gradient direction</a:t>
            </a:r>
          </a:p>
          <a:p>
            <a:pPr>
              <a:buFontTx/>
              <a:buChar char="•"/>
            </a:pPr>
            <a:r>
              <a:rPr lang="en-US" dirty="0"/>
              <a:t>But this means that the line </a:t>
            </a:r>
            <a:br>
              <a:rPr lang="en-US" dirty="0"/>
            </a:br>
            <a:r>
              <a:rPr lang="en-US" dirty="0"/>
              <a:t>is uniquely determined!</a:t>
            </a:r>
            <a:br>
              <a:rPr lang="en-US" dirty="0"/>
            </a:br>
            <a:endParaRPr lang="en-US" dirty="0"/>
          </a:p>
          <a:p>
            <a:pPr>
              <a:buFontTx/>
              <a:buChar char="•"/>
            </a:pPr>
            <a:r>
              <a:rPr lang="en-US" dirty="0"/>
              <a:t>Modified Hough transform:</a:t>
            </a:r>
            <a:br>
              <a:rPr lang="en-US" dirty="0"/>
            </a:br>
            <a:endParaRPr lang="en-US" dirty="0"/>
          </a:p>
          <a:p>
            <a:pPr marL="131445" indent="0">
              <a:buNone/>
            </a:pPr>
            <a:r>
              <a:rPr lang="en-US" dirty="0"/>
              <a:t>       For each edge point (</a:t>
            </a:r>
            <a:r>
              <a:rPr lang="en-US" dirty="0" err="1"/>
              <a:t>x,y</a:t>
            </a:r>
            <a:r>
              <a:rPr lang="en-US" dirty="0"/>
              <a:t>) in the image 	</a:t>
            </a:r>
          </a:p>
          <a:p>
            <a:pPr marL="131445" indent="0">
              <a:buNone/>
            </a:pP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err="1">
                <a:solidFill>
                  <a:srgbClr val="FF0000"/>
                </a:solidFill>
              </a:rPr>
              <a:t>θ</a:t>
            </a:r>
            <a:r>
              <a:rPr lang="en-US" dirty="0">
                <a:solidFill>
                  <a:srgbClr val="FF0000"/>
                </a:solidFill>
              </a:rPr>
              <a:t> = gradient orientation at (</a:t>
            </a:r>
            <a:r>
              <a:rPr lang="en-US" dirty="0" err="1">
                <a:solidFill>
                  <a:srgbClr val="FF0000"/>
                </a:solidFill>
              </a:rPr>
              <a:t>x,y</a:t>
            </a:r>
            <a:r>
              <a:rPr lang="en-US" dirty="0">
                <a:solidFill>
                  <a:srgbClr val="FF0000"/>
                </a:solidFill>
              </a:rPr>
              <a:t>)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	</a:t>
            </a:r>
            <a:r>
              <a:rPr lang="el-GR" dirty="0">
                <a:solidFill>
                  <a:schemeClr val="bg2"/>
                </a:solidFill>
                <a:cs typeface="Times New Roman" pitchFamily="18" charset="0"/>
              </a:rPr>
              <a:t>ρ</a:t>
            </a:r>
            <a:r>
              <a:rPr lang="en-US" dirty="0">
                <a:solidFill>
                  <a:schemeClr val="bg2"/>
                </a:solidFill>
              </a:rPr>
              <a:t> = x </a:t>
            </a:r>
            <a:r>
              <a:rPr lang="en-US" dirty="0" err="1">
                <a:solidFill>
                  <a:schemeClr val="bg2"/>
                </a:solidFill>
              </a:rPr>
              <a:t>cos</a:t>
            </a:r>
            <a:r>
              <a:rPr lang="en-US" dirty="0">
                <a:solidFill>
                  <a:schemeClr val="bg2"/>
                </a:solidFill>
              </a:rPr>
              <a:t> θ + y sin θ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	H(θ, </a:t>
            </a:r>
            <a:r>
              <a:rPr lang="el-GR" dirty="0">
                <a:solidFill>
                  <a:schemeClr val="bg2"/>
                </a:solidFill>
                <a:cs typeface="Times New Roman" pitchFamily="18" charset="0"/>
              </a:rPr>
              <a:t>ρ</a:t>
            </a:r>
            <a:r>
              <a:rPr lang="en-US" dirty="0">
                <a:solidFill>
                  <a:schemeClr val="bg2"/>
                </a:solidFill>
              </a:rPr>
              <a:t>) = H(θ, </a:t>
            </a:r>
            <a:r>
              <a:rPr lang="el-GR" dirty="0">
                <a:solidFill>
                  <a:schemeClr val="bg2"/>
                </a:solidFill>
                <a:cs typeface="Times New Roman" pitchFamily="18" charset="0"/>
              </a:rPr>
              <a:t>ρ</a:t>
            </a:r>
            <a:r>
              <a:rPr lang="en-US" dirty="0">
                <a:solidFill>
                  <a:schemeClr val="bg2"/>
                </a:solidFill>
              </a:rPr>
              <a:t>) + 1</a:t>
            </a:r>
            <a:br>
              <a:rPr lang="en-US" dirty="0"/>
            </a:br>
            <a:r>
              <a:rPr lang="en-US" dirty="0"/>
              <a:t>       end</a:t>
            </a:r>
          </a:p>
          <a:p>
            <a:pPr>
              <a:buFontTx/>
              <a:buChar char="•"/>
            </a:pPr>
            <a:endParaRPr lang="en-US" dirty="0"/>
          </a:p>
        </p:txBody>
      </p:sp>
      <p:pic>
        <p:nvPicPr>
          <p:cNvPr id="1437713" name="Picture 17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00700" y="2212701"/>
            <a:ext cx="1771650" cy="33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 rot="2789887">
            <a:off x="5315240" y="1420468"/>
            <a:ext cx="962621" cy="279797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2100" b="1" kern="1200">
              <a:ea typeface="+mn-ea"/>
              <a:cs typeface="Arial" charset="0"/>
            </a:endParaRPr>
          </a:p>
        </p:txBody>
      </p:sp>
      <p:grpSp>
        <p:nvGrpSpPr>
          <p:cNvPr id="28676" name="Group 16"/>
          <p:cNvGrpSpPr>
            <a:grpSpLocks/>
          </p:cNvGrpSpPr>
          <p:nvPr/>
        </p:nvGrpSpPr>
        <p:grpSpPr bwMode="auto">
          <a:xfrm>
            <a:off x="5886450" y="1123278"/>
            <a:ext cx="1600200" cy="391716"/>
            <a:chOff x="4128" y="1399"/>
            <a:chExt cx="1344" cy="329"/>
          </a:xfrm>
        </p:grpSpPr>
        <p:grpSp>
          <p:nvGrpSpPr>
            <p:cNvPr id="28678" name="Group 4"/>
            <p:cNvGrpSpPr>
              <a:grpSpLocks/>
            </p:cNvGrpSpPr>
            <p:nvPr/>
          </p:nvGrpSpPr>
          <p:grpSpPr bwMode="auto">
            <a:xfrm>
              <a:off x="4128" y="1440"/>
              <a:ext cx="1344" cy="288"/>
              <a:chOff x="4128" y="1824"/>
              <a:chExt cx="1344" cy="288"/>
            </a:xfrm>
          </p:grpSpPr>
          <p:grpSp>
            <p:nvGrpSpPr>
              <p:cNvPr id="28684" name="Group 5"/>
              <p:cNvGrpSpPr>
                <a:grpSpLocks/>
              </p:cNvGrpSpPr>
              <p:nvPr/>
            </p:nvGrpSpPr>
            <p:grpSpPr bwMode="auto">
              <a:xfrm>
                <a:off x="4161" y="1824"/>
                <a:ext cx="1311" cy="255"/>
                <a:chOff x="4161" y="1824"/>
                <a:chExt cx="1311" cy="255"/>
              </a:xfrm>
            </p:grpSpPr>
            <p:pic>
              <p:nvPicPr>
                <p:cNvPr id="28687" name="Picture 9" descr="Edittex"/>
                <p:cNvPicPr>
                  <a:picLocks noChangeAspect="1" noChangeArrowheads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4505" y="1824"/>
                  <a:ext cx="967" cy="2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689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4161" y="1872"/>
                  <a:ext cx="207" cy="20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en-US" sz="2100" b="1" kern="1200">
                    <a:ea typeface="+mn-ea"/>
                    <a:cs typeface="Arial" charset="0"/>
                  </a:endParaRPr>
                </a:p>
              </p:txBody>
            </p:sp>
          </p:grpSp>
          <p:sp>
            <p:nvSpPr>
              <p:cNvPr id="28685" name="Oval 10"/>
              <p:cNvSpPr>
                <a:spLocks noChangeArrowheads="1"/>
              </p:cNvSpPr>
              <p:nvPr/>
            </p:nvSpPr>
            <p:spPr bwMode="auto">
              <a:xfrm>
                <a:off x="4128" y="206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en-US" sz="2100" b="1" kern="1200"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28679" name="Group 11"/>
            <p:cNvGrpSpPr>
              <a:grpSpLocks/>
            </p:cNvGrpSpPr>
            <p:nvPr/>
          </p:nvGrpSpPr>
          <p:grpSpPr bwMode="auto">
            <a:xfrm>
              <a:off x="4146" y="1399"/>
              <a:ext cx="306" cy="321"/>
              <a:chOff x="4152" y="1776"/>
              <a:chExt cx="306" cy="321"/>
            </a:xfrm>
          </p:grpSpPr>
          <p:sp>
            <p:nvSpPr>
              <p:cNvPr id="28681" name="Line 13"/>
              <p:cNvSpPr>
                <a:spLocks noChangeShapeType="1"/>
              </p:cNvSpPr>
              <p:nvPr/>
            </p:nvSpPr>
            <p:spPr bwMode="auto">
              <a:xfrm flipV="1">
                <a:off x="4152" y="1776"/>
                <a:ext cx="0" cy="3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en-US" sz="2100" b="1" kern="1200">
                  <a:ea typeface="+mn-ea"/>
                  <a:cs typeface="Arial" charset="0"/>
                </a:endParaRPr>
              </a:p>
            </p:txBody>
          </p:sp>
          <p:sp>
            <p:nvSpPr>
              <p:cNvPr id="28682" name="Freeform 14"/>
              <p:cNvSpPr>
                <a:spLocks/>
              </p:cNvSpPr>
              <p:nvPr/>
            </p:nvSpPr>
            <p:spPr bwMode="auto">
              <a:xfrm flipV="1">
                <a:off x="4216" y="2032"/>
                <a:ext cx="27" cy="51"/>
              </a:xfrm>
              <a:custGeom>
                <a:avLst/>
                <a:gdLst>
                  <a:gd name="T0" fmla="*/ 18 w 27"/>
                  <a:gd name="T1" fmla="*/ 0 h 51"/>
                  <a:gd name="T2" fmla="*/ 24 w 27"/>
                  <a:gd name="T3" fmla="*/ 33 h 51"/>
                  <a:gd name="T4" fmla="*/ 0 w 27"/>
                  <a:gd name="T5" fmla="*/ 51 h 51"/>
                  <a:gd name="T6" fmla="*/ 0 60000 65536"/>
                  <a:gd name="T7" fmla="*/ 0 60000 65536"/>
                  <a:gd name="T8" fmla="*/ 0 60000 65536"/>
                  <a:gd name="T9" fmla="*/ 0 w 27"/>
                  <a:gd name="T10" fmla="*/ 0 h 51"/>
                  <a:gd name="T11" fmla="*/ 27 w 27"/>
                  <a:gd name="T12" fmla="*/ 51 h 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" h="51">
                    <a:moveTo>
                      <a:pt x="18" y="0"/>
                    </a:moveTo>
                    <a:cubicBezTo>
                      <a:pt x="22" y="12"/>
                      <a:pt x="27" y="25"/>
                      <a:pt x="24" y="33"/>
                    </a:cubicBezTo>
                    <a:cubicBezTo>
                      <a:pt x="21" y="41"/>
                      <a:pt x="10" y="46"/>
                      <a:pt x="0" y="51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en-US" sz="2100" b="1" kern="1200">
                  <a:ea typeface="+mn-ea"/>
                  <a:cs typeface="Arial" charset="0"/>
                </a:endParaRPr>
              </a:p>
            </p:txBody>
          </p:sp>
          <p:pic>
            <p:nvPicPr>
              <p:cNvPr id="28683" name="Picture 15" descr="Edittex"/>
              <p:cNvPicPr>
                <a:picLocks noChangeAspect="1" noChangeArrowheads="1"/>
              </p:cNvPicPr>
              <p:nvPr>
                <p:custDataLst>
                  <p:tags r:id="rId2"/>
                </p:custDataLst>
              </p:nvPr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299" y="1968"/>
                <a:ext cx="69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680" name="Line 12"/>
              <p:cNvSpPr>
                <a:spLocks noChangeShapeType="1"/>
              </p:cNvSpPr>
              <p:nvPr/>
            </p:nvSpPr>
            <p:spPr bwMode="auto">
              <a:xfrm>
                <a:off x="4155" y="2088"/>
                <a:ext cx="30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en-US" sz="2100" b="1" kern="1200">
                  <a:ea typeface="+mn-ea"/>
                  <a:cs typeface="Arial" charset="0"/>
                </a:endParaRPr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1143000" y="4957485"/>
            <a:ext cx="13716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750" kern="1200" dirty="0">
                <a:ea typeface="+mn-ea"/>
                <a:cs typeface="+mn-cs"/>
              </a:rPr>
              <a:t>Svetlana </a:t>
            </a:r>
            <a:r>
              <a:rPr lang="en-US" sz="750" kern="1200" dirty="0" err="1">
                <a:ea typeface="+mn-ea"/>
                <a:cs typeface="+mn-cs"/>
              </a:rPr>
              <a:t>Lazebnik</a:t>
            </a:r>
            <a:endParaRPr lang="en-US" sz="750" kern="1200" dirty="0"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055715" y="3347243"/>
            <a:ext cx="4006735" cy="1396208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2100" b="1" kern="1200">
              <a:solidFill>
                <a:schemeClr val="bg2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737C19B-C5B8-5584-5F3C-3B69BC4C3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Incorporating Image Gradients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D3400AD8-E845-392A-263F-4B725230E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65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699" grpId="0" uiExpand="1" build="p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7325" y="1282446"/>
            <a:ext cx="6229350" cy="319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3000" y="4957485"/>
            <a:ext cx="231805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750" kern="1200" dirty="0">
                <a:ea typeface="+mn-ea"/>
                <a:cs typeface="+mn-cs"/>
              </a:rPr>
              <a:t>Derek </a:t>
            </a:r>
            <a:r>
              <a:rPr lang="en-US" sz="750" kern="1200" dirty="0" err="1">
                <a:ea typeface="+mn-ea"/>
                <a:cs typeface="+mn-cs"/>
              </a:rPr>
              <a:t>Hoiem</a:t>
            </a:r>
            <a:endParaRPr lang="en-US" sz="750" kern="1200" dirty="0"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F5520B3-6FA9-1931-56FE-9C66AB15E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Hough transform example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54D6CAF-F2B3-5149-65B1-9D9F77BD1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8949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225831" y="4051264"/>
            <a:ext cx="20954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800" b="1" kern="1200" dirty="0">
                <a:ea typeface="+mn-ea"/>
                <a:cs typeface="+mn-cs"/>
              </a:rPr>
              <a:t>Image space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800" b="1" kern="1200" dirty="0">
                <a:ea typeface="+mn-ea"/>
                <a:cs typeface="+mn-cs"/>
              </a:rPr>
              <a:t>edge coordinates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475697" y="4051264"/>
            <a:ext cx="251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800" b="1" kern="1200" dirty="0">
                <a:ea typeface="+mn-ea"/>
                <a:cs typeface="+mn-cs"/>
              </a:rPr>
              <a:t>Votes</a:t>
            </a:r>
          </a:p>
        </p:txBody>
      </p:sp>
      <p:sp>
        <p:nvSpPr>
          <p:cNvPr id="65542" name="Rectangle 7"/>
          <p:cNvSpPr>
            <a:spLocks noChangeArrowheads="1"/>
          </p:cNvSpPr>
          <p:nvPr/>
        </p:nvSpPr>
        <p:spPr bwMode="auto">
          <a:xfrm>
            <a:off x="5751871" y="3659548"/>
            <a:ext cx="274434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350" kern="1200">
                <a:ea typeface="+mn-ea"/>
                <a:cs typeface="+mn-cs"/>
                <a:sym typeface="Symbol" pitchFamily="18" charset="2"/>
              </a:rPr>
              <a:t></a:t>
            </a:r>
            <a:endParaRPr lang="en-US" sz="1350" i="1" kern="1200">
              <a:ea typeface="+mn-ea"/>
              <a:cs typeface="+mn-cs"/>
            </a:endParaRPr>
          </a:p>
        </p:txBody>
      </p:sp>
      <p:sp>
        <p:nvSpPr>
          <p:cNvPr id="65543" name="Rectangle 8"/>
          <p:cNvSpPr>
            <a:spLocks noChangeArrowheads="1"/>
          </p:cNvSpPr>
          <p:nvPr/>
        </p:nvSpPr>
        <p:spPr bwMode="auto">
          <a:xfrm>
            <a:off x="3237271" y="3602398"/>
            <a:ext cx="271228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350" i="1" kern="1200">
                <a:ea typeface="+mn-ea"/>
                <a:cs typeface="+mn-cs"/>
                <a:sym typeface="Symbol" pitchFamily="18" charset="2"/>
              </a:rPr>
              <a:t>x</a:t>
            </a:r>
            <a:endParaRPr lang="en-US" sz="1350" i="1" kern="1200">
              <a:ea typeface="+mn-ea"/>
              <a:cs typeface="+mn-cs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066321" y="2279614"/>
            <a:ext cx="45720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350" i="1" kern="1200">
                <a:ea typeface="+mn-ea"/>
                <a:cs typeface="+mn-cs"/>
              </a:rPr>
              <a:t>d</a:t>
            </a:r>
          </a:p>
        </p:txBody>
      </p:sp>
      <p:pic>
        <p:nvPicPr>
          <p:cNvPr id="12" name="Picture 2"/>
          <p:cNvPicPr>
            <a:picLocks noChangeArrowheads="1"/>
          </p:cNvPicPr>
          <p:nvPr/>
        </p:nvPicPr>
        <p:blipFill>
          <a:blip r:embed="rId3" cstate="print">
            <a:lum bright="30000" contrast="30000"/>
          </a:blip>
          <a:srcRect/>
          <a:stretch>
            <a:fillRect/>
          </a:stretch>
        </p:blipFill>
        <p:spPr bwMode="auto">
          <a:xfrm>
            <a:off x="1890522" y="1193499"/>
            <a:ext cx="5212080" cy="250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544" name="Rectangle 9"/>
          <p:cNvSpPr>
            <a:spLocks noChangeArrowheads="1"/>
          </p:cNvSpPr>
          <p:nvPr/>
        </p:nvSpPr>
        <p:spPr bwMode="auto">
          <a:xfrm>
            <a:off x="1751371" y="2345098"/>
            <a:ext cx="271228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350" i="1" kern="1200" dirty="0">
                <a:ea typeface="+mn-ea"/>
                <a:cs typeface="+mn-cs"/>
              </a:rPr>
              <a:t>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B9C227-4511-4BFE-9BCD-11DCFB4103D1}"/>
              </a:ext>
            </a:extLst>
          </p:cNvPr>
          <p:cNvSpPr txBox="1"/>
          <p:nvPr/>
        </p:nvSpPr>
        <p:spPr>
          <a:xfrm>
            <a:off x="1143000" y="4957485"/>
            <a:ext cx="13716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750" kern="1200" dirty="0">
                <a:ea typeface="+mn-ea"/>
                <a:cs typeface="+mn-cs"/>
              </a:rPr>
              <a:t>Kristen </a:t>
            </a:r>
            <a:r>
              <a:rPr lang="en-US" sz="750" kern="1200" dirty="0" err="1">
                <a:ea typeface="+mn-ea"/>
                <a:cs typeface="+mn-cs"/>
              </a:rPr>
              <a:t>Grauman</a:t>
            </a:r>
            <a:endParaRPr lang="en-US" sz="750" kern="1200" dirty="0"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CD7180-A394-C1AE-AF13-7159E20E1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noise on Hough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7BA3153-1C8B-A9D6-55BB-644BCBC9B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30184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8293" y="1096395"/>
            <a:ext cx="52101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225831" y="3951514"/>
            <a:ext cx="20954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800" b="1" kern="1200" dirty="0">
                <a:ea typeface="+mn-ea"/>
                <a:cs typeface="+mn-cs"/>
              </a:rPr>
              <a:t>Image space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800" b="1" kern="1200" dirty="0">
                <a:ea typeface="+mn-ea"/>
                <a:cs typeface="+mn-cs"/>
              </a:rPr>
              <a:t>edge coordinates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475697" y="3951514"/>
            <a:ext cx="251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800" b="1" kern="1200" dirty="0">
                <a:ea typeface="+mn-ea"/>
                <a:cs typeface="+mn-cs"/>
              </a:rPr>
              <a:t>Votes</a:t>
            </a:r>
          </a:p>
        </p:txBody>
      </p:sp>
      <p:sp>
        <p:nvSpPr>
          <p:cNvPr id="65542" name="Rectangle 7"/>
          <p:cNvSpPr>
            <a:spLocks noChangeArrowheads="1"/>
          </p:cNvSpPr>
          <p:nvPr/>
        </p:nvSpPr>
        <p:spPr bwMode="auto">
          <a:xfrm>
            <a:off x="5751871" y="3559798"/>
            <a:ext cx="274434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350" kern="1200">
                <a:ea typeface="+mn-ea"/>
                <a:cs typeface="+mn-cs"/>
                <a:sym typeface="Symbol" pitchFamily="18" charset="2"/>
              </a:rPr>
              <a:t></a:t>
            </a:r>
            <a:endParaRPr lang="en-US" sz="1350" i="1" kern="1200">
              <a:ea typeface="+mn-ea"/>
              <a:cs typeface="+mn-cs"/>
            </a:endParaRPr>
          </a:p>
        </p:txBody>
      </p:sp>
      <p:sp>
        <p:nvSpPr>
          <p:cNvPr id="65543" name="Rectangle 8"/>
          <p:cNvSpPr>
            <a:spLocks noChangeArrowheads="1"/>
          </p:cNvSpPr>
          <p:nvPr/>
        </p:nvSpPr>
        <p:spPr bwMode="auto">
          <a:xfrm>
            <a:off x="3237271" y="3502648"/>
            <a:ext cx="271228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350" i="1" kern="1200">
                <a:ea typeface="+mn-ea"/>
                <a:cs typeface="+mn-cs"/>
                <a:sym typeface="Symbol" pitchFamily="18" charset="2"/>
              </a:rPr>
              <a:t>x</a:t>
            </a:r>
            <a:endParaRPr lang="en-US" sz="1350" i="1" kern="1200">
              <a:ea typeface="+mn-ea"/>
              <a:cs typeface="+mn-cs"/>
            </a:endParaRPr>
          </a:p>
        </p:txBody>
      </p:sp>
      <p:sp>
        <p:nvSpPr>
          <p:cNvPr id="65544" name="Rectangle 9"/>
          <p:cNvSpPr>
            <a:spLocks noChangeArrowheads="1"/>
          </p:cNvSpPr>
          <p:nvPr/>
        </p:nvSpPr>
        <p:spPr bwMode="auto">
          <a:xfrm>
            <a:off x="1751371" y="2245348"/>
            <a:ext cx="271228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350" i="1" kern="1200">
                <a:ea typeface="+mn-ea"/>
                <a:cs typeface="+mn-cs"/>
              </a:rPr>
              <a:t>y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066321" y="2179864"/>
            <a:ext cx="45720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350" i="1" kern="1200">
                <a:ea typeface="+mn-ea"/>
                <a:cs typeface="+mn-cs"/>
              </a:rPr>
              <a:t>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78756" y="4662744"/>
            <a:ext cx="7010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1800" kern="1200" dirty="0">
                <a:ea typeface="+mn-ea"/>
                <a:cs typeface="+mn-cs"/>
              </a:rPr>
              <a:t>What difficulty does this present for an implementation?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43000" y="4957485"/>
            <a:ext cx="13716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750" kern="1200" dirty="0">
                <a:ea typeface="+mn-ea"/>
                <a:cs typeface="+mn-cs"/>
              </a:rPr>
              <a:t>Kristen </a:t>
            </a:r>
            <a:r>
              <a:rPr lang="en-US" sz="750" kern="1200" dirty="0" err="1">
                <a:ea typeface="+mn-ea"/>
                <a:cs typeface="+mn-cs"/>
              </a:rPr>
              <a:t>Grauman</a:t>
            </a:r>
            <a:endParaRPr lang="en-US" sz="750" kern="1200" dirty="0"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A9DDDD0-5484-6431-AC43-DD35D4831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noise on Hough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730AEE9-CF19-7CF3-09A3-970C2974F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11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3435"/>
            <a:ext cx="8229600" cy="3394472"/>
          </a:xfrm>
        </p:spPr>
        <p:txBody>
          <a:bodyPr>
            <a:normAutofit fontScale="92500"/>
          </a:bodyPr>
          <a:lstStyle/>
          <a:p>
            <a:pPr>
              <a:spcBef>
                <a:spcPts val="1350"/>
              </a:spcBef>
            </a:pPr>
            <a:r>
              <a:rPr lang="en-US" dirty="0"/>
              <a:t>Minimize irrelevant tokens first (reduce noise)</a:t>
            </a:r>
          </a:p>
          <a:p>
            <a:pPr>
              <a:spcBef>
                <a:spcPts val="1350"/>
              </a:spcBef>
            </a:pPr>
            <a:r>
              <a:rPr lang="en-US" dirty="0"/>
              <a:t>Choose a good grid / </a:t>
            </a:r>
            <a:r>
              <a:rPr lang="en-US" dirty="0" err="1"/>
              <a:t>discretization</a:t>
            </a:r>
            <a:endParaRPr lang="en-US" dirty="0"/>
          </a:p>
          <a:p>
            <a:pPr>
              <a:spcBef>
                <a:spcPts val="1350"/>
              </a:spcBef>
              <a:buNone/>
            </a:pPr>
            <a:endParaRPr lang="en-US" dirty="0"/>
          </a:p>
          <a:p>
            <a:pPr lvl="1"/>
            <a:r>
              <a:rPr lang="en-US" sz="1400" b="1" dirty="0">
                <a:solidFill>
                  <a:schemeClr val="bg2"/>
                </a:solidFill>
              </a:rPr>
              <a:t>Too coarse</a:t>
            </a:r>
            <a:r>
              <a:rPr lang="en-US" sz="1400" b="1" dirty="0"/>
              <a:t>:</a:t>
            </a:r>
            <a:r>
              <a:rPr lang="en-US" sz="1400" dirty="0"/>
              <a:t> large votes obtained when too many different lines correspond to a single bucket</a:t>
            </a:r>
          </a:p>
          <a:p>
            <a:pPr lvl="1"/>
            <a:r>
              <a:rPr lang="en-US" sz="1400" b="1" dirty="0">
                <a:solidFill>
                  <a:schemeClr val="bg2"/>
                </a:solidFill>
              </a:rPr>
              <a:t>Too fine</a:t>
            </a:r>
            <a:r>
              <a:rPr lang="en-US" sz="1400" b="1" dirty="0"/>
              <a:t>:</a:t>
            </a:r>
            <a:r>
              <a:rPr lang="en-US" sz="1400" dirty="0"/>
              <a:t> miss lines because points that are not exactly collinear cast votes for different buckets</a:t>
            </a:r>
          </a:p>
          <a:p>
            <a:pPr>
              <a:spcBef>
                <a:spcPts val="1350"/>
              </a:spcBef>
            </a:pPr>
            <a:r>
              <a:rPr lang="en-US" dirty="0"/>
              <a:t>Vote for neighbors (smoothing in accumulator array)</a:t>
            </a:r>
          </a:p>
          <a:p>
            <a:pPr>
              <a:spcBef>
                <a:spcPts val="1350"/>
              </a:spcBef>
            </a:pPr>
            <a:r>
              <a:rPr lang="en-US" dirty="0"/>
              <a:t>Use direction of edge to reduce parameters by 1</a:t>
            </a:r>
          </a:p>
          <a:p>
            <a:pPr>
              <a:spcBef>
                <a:spcPts val="1350"/>
              </a:spcBef>
            </a:pPr>
            <a:r>
              <a:rPr lang="en-US" dirty="0"/>
              <a:t>To read back which points voted for “winning” peaks, keep tags on the votes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228850" y="1885952"/>
            <a:ext cx="4914900" cy="346249"/>
            <a:chOff x="1295400" y="2590800"/>
            <a:chExt cx="6553200" cy="461665"/>
          </a:xfrm>
        </p:grpSpPr>
        <p:cxnSp>
          <p:nvCxnSpPr>
            <p:cNvPr id="5" name="Straight Arrow Connector 4"/>
            <p:cNvCxnSpPr/>
            <p:nvPr/>
          </p:nvCxnSpPr>
          <p:spPr bwMode="auto">
            <a:xfrm>
              <a:off x="1295400" y="2971800"/>
              <a:ext cx="6553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6" name="TextBox 5"/>
            <p:cNvSpPr txBox="1"/>
            <p:nvPr/>
          </p:nvSpPr>
          <p:spPr>
            <a:xfrm>
              <a:off x="6477000" y="2602468"/>
              <a:ext cx="137160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buClrTx/>
                <a:defRPr/>
              </a:pPr>
              <a:r>
                <a:rPr lang="en-US" sz="1350" kern="1200" dirty="0">
                  <a:ea typeface="+mn-ea"/>
                  <a:cs typeface="+mn-cs"/>
                </a:rPr>
                <a:t>Too fine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95400" y="2590800"/>
              <a:ext cx="137160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buClrTx/>
                <a:defRPr/>
              </a:pPr>
              <a:r>
                <a:rPr lang="en-US" sz="1350" kern="1200" dirty="0">
                  <a:ea typeface="+mn-ea"/>
                  <a:cs typeface="+mn-cs"/>
                </a:rPr>
                <a:t>Too coarse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91000" y="2590800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buClrTx/>
                <a:defRPr/>
              </a:pPr>
              <a:r>
                <a:rPr lang="en-US" sz="1650" kern="1200" dirty="0"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43000" y="4957485"/>
            <a:ext cx="231805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750" kern="1200" dirty="0">
                <a:ea typeface="+mn-ea"/>
                <a:cs typeface="+mn-cs"/>
              </a:rPr>
              <a:t>Kristen </a:t>
            </a:r>
            <a:r>
              <a:rPr lang="en-US" sz="750" kern="1200" dirty="0" err="1">
                <a:ea typeface="+mn-ea"/>
                <a:cs typeface="+mn-cs"/>
              </a:rPr>
              <a:t>Grauman</a:t>
            </a:r>
            <a:endParaRPr lang="en-US" sz="750" kern="1200" dirty="0"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A19DFCB-B952-EF4D-448F-029C2D12B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Voting: practical tips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E2B4EAE6-8955-6B54-08E6-8FF0AA6F4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568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E5D161B-FEA0-AFB2-3FBA-CDAC3B1EC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Hough Transform: Example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59AB5292-5D05-B787-0D0E-FE924E3F0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29</a:t>
            </a:fld>
            <a:endParaRPr lang="en-US" altLang="en-US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D618AF48-41AC-E531-4227-8AE7EECB17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7037712"/>
              </p:ext>
            </p:extLst>
          </p:nvPr>
        </p:nvGraphicFramePr>
        <p:xfrm>
          <a:off x="1572984" y="1232231"/>
          <a:ext cx="5486400" cy="3535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r>
                        <a:rPr lang="en-US" sz="900" dirty="0"/>
                        <a:t>14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900" dirty="0"/>
                        <a:t>13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900" dirty="0"/>
                        <a:t>12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900" dirty="0"/>
                        <a:t>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900" dirty="0"/>
                        <a:t>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900" dirty="0"/>
                        <a:t>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900" dirty="0"/>
                        <a:t>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900" dirty="0"/>
                        <a:t>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900" dirty="0"/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900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9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9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9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9F7052D6-418F-B9EC-EF87-34AD73AE63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91"/>
          <a:stretch/>
        </p:blipFill>
        <p:spPr>
          <a:xfrm>
            <a:off x="4503041" y="1121167"/>
            <a:ext cx="4556761" cy="35370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C28FB75-D1F7-8CC2-9532-5D8061888791}"/>
              </a:ext>
            </a:extLst>
          </p:cNvPr>
          <p:cNvSpPr txBox="1"/>
          <p:nvPr/>
        </p:nvSpPr>
        <p:spPr>
          <a:xfrm>
            <a:off x="2481334" y="3392764"/>
            <a:ext cx="1950662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685800">
              <a:buClrTx/>
              <a:defRPr/>
            </a:pPr>
            <a:r>
              <a:rPr lang="el-GR" sz="1350" kern="1200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Θ</a:t>
            </a:r>
            <a:r>
              <a:rPr lang="en-US" sz="1350" kern="1200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(x, y) = </a:t>
            </a:r>
            <a:r>
              <a:rPr lang="en-US" sz="1350" kern="1200" dirty="0" err="1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atan</a:t>
            </a:r>
            <a:r>
              <a:rPr lang="en-US" sz="1350" kern="1200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(-1/-1) = 45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63D8617-7C6D-5C95-3256-4FD5F16C4C6D}"/>
              </a:ext>
            </a:extLst>
          </p:cNvPr>
          <p:cNvCxnSpPr>
            <a:cxnSpLocks/>
          </p:cNvCxnSpPr>
          <p:nvPr/>
        </p:nvCxnSpPr>
        <p:spPr>
          <a:xfrm rot="18900000" flipV="1">
            <a:off x="4250952" y="3162355"/>
            <a:ext cx="117957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A6A0232-CCD8-AAC6-433E-2EFF1377E627}"/>
              </a:ext>
            </a:extLst>
          </p:cNvPr>
          <p:cNvSpPr txBox="1"/>
          <p:nvPr/>
        </p:nvSpPr>
        <p:spPr>
          <a:xfrm>
            <a:off x="1329431" y="4857750"/>
            <a:ext cx="4988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(0, 0)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E7013F-9626-094E-16A5-DC222FBA5857}"/>
              </a:ext>
            </a:extLst>
          </p:cNvPr>
          <p:cNvSpPr txBox="1"/>
          <p:nvPr/>
        </p:nvSpPr>
        <p:spPr>
          <a:xfrm>
            <a:off x="6846345" y="4857750"/>
            <a:ext cx="2519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67FD8D-32FD-1298-1008-4A25D54BE29A}"/>
              </a:ext>
            </a:extLst>
          </p:cNvPr>
          <p:cNvSpPr txBox="1"/>
          <p:nvPr/>
        </p:nvSpPr>
        <p:spPr>
          <a:xfrm>
            <a:off x="1329431" y="1175081"/>
            <a:ext cx="2519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1740FC-6054-89DF-B3B9-87C90B0BFA15}"/>
              </a:ext>
            </a:extLst>
          </p:cNvPr>
          <p:cNvSpPr txBox="1"/>
          <p:nvPr/>
        </p:nvSpPr>
        <p:spPr>
          <a:xfrm>
            <a:off x="6946214" y="2340372"/>
            <a:ext cx="2302288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dirty="0">
                <a:solidFill>
                  <a:schemeClr val="bg2"/>
                </a:solidFill>
                <a:cs typeface="Times New Roman" pitchFamily="18" charset="0"/>
              </a:rPr>
              <a:t>ρ</a:t>
            </a:r>
            <a:r>
              <a:rPr lang="en-US" dirty="0">
                <a:solidFill>
                  <a:schemeClr val="bg2"/>
                </a:solidFill>
              </a:rPr>
              <a:t> = x cos(</a:t>
            </a:r>
            <a:r>
              <a:rPr lang="el-GR" sz="1400" kern="1200" dirty="0">
                <a:solidFill>
                  <a:schemeClr val="bg2"/>
                </a:solidFill>
                <a:latin typeface="Calibri"/>
                <a:ea typeface="+mn-ea"/>
                <a:cs typeface="+mn-cs"/>
              </a:rPr>
              <a:t>Θ</a:t>
            </a:r>
            <a:r>
              <a:rPr lang="en-US" dirty="0">
                <a:solidFill>
                  <a:schemeClr val="bg2"/>
                </a:solidFill>
              </a:rPr>
              <a:t>) + y sin(</a:t>
            </a:r>
            <a:r>
              <a:rPr lang="el-GR" sz="1400" kern="1200" dirty="0">
                <a:solidFill>
                  <a:schemeClr val="bg2"/>
                </a:solidFill>
                <a:latin typeface="Calibri"/>
                <a:ea typeface="+mn-ea"/>
                <a:cs typeface="+mn-cs"/>
              </a:rPr>
              <a:t>Θ</a:t>
            </a:r>
            <a:r>
              <a:rPr lang="en-US" dirty="0">
                <a:solidFill>
                  <a:schemeClr val="bg2"/>
                </a:solidFill>
              </a:rPr>
              <a:t>)</a:t>
            </a:r>
          </a:p>
          <a:p>
            <a:pPr algn="ctr"/>
            <a:endParaRPr lang="en-US" dirty="0">
              <a:solidFill>
                <a:schemeClr val="tx1"/>
              </a:solidFill>
              <a:cs typeface="Times New Roman" pitchFamily="18" charset="0"/>
            </a:endParaRPr>
          </a:p>
          <a:p>
            <a:pPr algn="ctr"/>
            <a:r>
              <a:rPr lang="el-GR" dirty="0">
                <a:solidFill>
                  <a:schemeClr val="tx1"/>
                </a:solidFill>
                <a:cs typeface="Times New Roman" pitchFamily="18" charset="0"/>
              </a:rPr>
              <a:t>ρ</a:t>
            </a:r>
            <a:r>
              <a:rPr lang="en-US" dirty="0">
                <a:solidFill>
                  <a:schemeClr val="tx1"/>
                </a:solidFill>
              </a:rPr>
              <a:t> = 11 cos(45) + 7 sin(45)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l-GR" dirty="0">
                <a:solidFill>
                  <a:schemeClr val="tx1"/>
                </a:solidFill>
                <a:cs typeface="Times New Roman" pitchFamily="18" charset="0"/>
              </a:rPr>
              <a:t>ρ</a:t>
            </a:r>
            <a:r>
              <a:rPr lang="en-US" dirty="0">
                <a:solidFill>
                  <a:schemeClr val="tx1"/>
                </a:solidFill>
              </a:rPr>
              <a:t> = 12.73</a:t>
            </a:r>
          </a:p>
          <a:p>
            <a:pPr algn="ctr"/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H(</a:t>
            </a:r>
            <a:r>
              <a:rPr lang="en-US" dirty="0" err="1">
                <a:solidFill>
                  <a:schemeClr val="tx1"/>
                </a:solidFill>
              </a:rPr>
              <a:t>θ</a:t>
            </a:r>
            <a:r>
              <a:rPr lang="en-US" dirty="0">
                <a:solidFill>
                  <a:schemeClr val="tx1"/>
                </a:solidFill>
              </a:rPr>
              <a:t>=45, </a:t>
            </a:r>
            <a:r>
              <a:rPr lang="el-GR" dirty="0">
                <a:solidFill>
                  <a:schemeClr val="tx1"/>
                </a:solidFill>
                <a:cs typeface="Times New Roman" pitchFamily="18" charset="0"/>
              </a:rPr>
              <a:t>ρ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=12.73</a:t>
            </a:r>
            <a:r>
              <a:rPr lang="en-US" dirty="0">
                <a:solidFill>
                  <a:schemeClr val="tx1"/>
                </a:solidFill>
              </a:rPr>
              <a:t>) = 1</a:t>
            </a:r>
          </a:p>
        </p:txBody>
      </p:sp>
    </p:spTree>
    <p:extLst>
      <p:ext uri="{BB962C8B-B14F-4D97-AF65-F5344CB8AC3E}">
        <p14:creationId xmlns:p14="http://schemas.microsoft.com/office/powerpoint/2010/main" val="24932838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070002"/>
            <a:ext cx="8229599" cy="3643313"/>
          </a:xfrm>
        </p:spPr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Goal</a:t>
            </a:r>
            <a:r>
              <a:rPr lang="en-US" dirty="0"/>
              <a:t>: map image from 2d array of pixels to a set of curves or line segments or contours.</a:t>
            </a:r>
          </a:p>
          <a:p>
            <a:r>
              <a:rPr lang="en-US" b="1" dirty="0">
                <a:solidFill>
                  <a:schemeClr val="bg2"/>
                </a:solidFill>
              </a:rPr>
              <a:t>Why?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>
                <a:solidFill>
                  <a:schemeClr val="bg2"/>
                </a:solidFill>
              </a:rPr>
              <a:t>Main idea</a:t>
            </a:r>
            <a:r>
              <a:rPr lang="en-US" dirty="0"/>
              <a:t>: look for strong gradients, post-process</a:t>
            </a:r>
          </a:p>
          <a:p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  <p:graphicFrame>
        <p:nvGraphicFramePr>
          <p:cNvPr id="7925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054604"/>
              </p:ext>
            </p:extLst>
          </p:nvPr>
        </p:nvGraphicFramePr>
        <p:xfrm>
          <a:off x="1806178" y="2238006"/>
          <a:ext cx="1460897" cy="1570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2161905" imgH="2324424" progId="PBrush">
                  <p:embed/>
                </p:oleObj>
              </mc:Choice>
              <mc:Fallback>
                <p:oleObj name="Bitmap Image" r:id="rId3" imgW="2161905" imgH="2324424" progId="PBrush">
                  <p:embed/>
                  <p:pic>
                    <p:nvPicPr>
                      <p:cNvPr id="7925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6178" y="2238006"/>
                        <a:ext cx="1460897" cy="15704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4010" y="2347543"/>
            <a:ext cx="4341019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4480322" y="3354812"/>
            <a:ext cx="515778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900" b="1"/>
              <a:t>Figure from J. Shotton et al., PAMI 2007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6740013" y="4934450"/>
            <a:ext cx="126098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900" dirty="0">
                <a:latin typeface="Calibri" panose="020F0502020204030204" pitchFamily="34" charset="0"/>
              </a:rPr>
              <a:t>Source: K. </a:t>
            </a:r>
            <a:r>
              <a:rPr lang="en-US" sz="900" dirty="0" err="1">
                <a:latin typeface="Calibri" panose="020F0502020204030204" pitchFamily="34" charset="0"/>
              </a:rPr>
              <a:t>Grauman</a:t>
            </a:r>
            <a:endParaRPr lang="en-US" sz="900" dirty="0">
              <a:latin typeface="Calibri" panose="020F05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AFB6835-D63F-4E96-BDB6-9614684B6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detection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51617646-33BF-CB90-B45F-89D13BB47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088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E5D161B-FEA0-AFB2-3FBA-CDAC3B1EC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Hough Transform: Example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59AB5292-5D05-B787-0D0E-FE924E3F0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30</a:t>
            </a:fld>
            <a:endParaRPr lang="en-US" altLang="en-US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D618AF48-41AC-E531-4227-8AE7EECB17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0387718"/>
              </p:ext>
            </p:extLst>
          </p:nvPr>
        </p:nvGraphicFramePr>
        <p:xfrm>
          <a:off x="1572984" y="1232231"/>
          <a:ext cx="5486400" cy="3535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r>
                        <a:rPr lang="en-US" sz="900" dirty="0"/>
                        <a:t>14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900" dirty="0"/>
                        <a:t>13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900" dirty="0"/>
                        <a:t>12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900" dirty="0"/>
                        <a:t>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C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900" dirty="0"/>
                        <a:t>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900" dirty="0"/>
                        <a:t>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900" dirty="0"/>
                        <a:t>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900" dirty="0"/>
                        <a:t>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900" dirty="0"/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900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9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9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9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9F7052D6-418F-B9EC-EF87-34AD73AE63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91"/>
          <a:stretch/>
        </p:blipFill>
        <p:spPr>
          <a:xfrm>
            <a:off x="4503041" y="1121167"/>
            <a:ext cx="4556761" cy="35370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C28FB75-D1F7-8CC2-9532-5D8061888791}"/>
              </a:ext>
            </a:extLst>
          </p:cNvPr>
          <p:cNvSpPr txBox="1"/>
          <p:nvPr/>
        </p:nvSpPr>
        <p:spPr>
          <a:xfrm>
            <a:off x="1411666" y="2262959"/>
            <a:ext cx="1950662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685800">
              <a:buClrTx/>
              <a:defRPr/>
            </a:pPr>
            <a:r>
              <a:rPr lang="el-GR" sz="1350" kern="1200" dirty="0">
                <a:solidFill>
                  <a:schemeClr val="accent3"/>
                </a:solidFill>
                <a:latin typeface="Calibri"/>
                <a:ea typeface="+mn-ea"/>
                <a:cs typeface="+mn-cs"/>
              </a:rPr>
              <a:t>Θ</a:t>
            </a:r>
            <a:r>
              <a:rPr lang="en-US" sz="1350" kern="1200" dirty="0">
                <a:solidFill>
                  <a:schemeClr val="accent3"/>
                </a:solidFill>
                <a:latin typeface="Calibri"/>
                <a:ea typeface="+mn-ea"/>
                <a:cs typeface="+mn-cs"/>
              </a:rPr>
              <a:t>(x, y) = </a:t>
            </a:r>
            <a:r>
              <a:rPr lang="en-US" sz="1350" kern="1200" dirty="0" err="1">
                <a:solidFill>
                  <a:schemeClr val="accent3"/>
                </a:solidFill>
                <a:latin typeface="Calibri"/>
                <a:ea typeface="+mn-ea"/>
                <a:cs typeface="+mn-cs"/>
              </a:rPr>
              <a:t>atan</a:t>
            </a:r>
            <a:r>
              <a:rPr lang="en-US" sz="1350" kern="1200" dirty="0">
                <a:solidFill>
                  <a:schemeClr val="accent3"/>
                </a:solidFill>
                <a:latin typeface="Calibri"/>
                <a:ea typeface="+mn-ea"/>
                <a:cs typeface="+mn-cs"/>
              </a:rPr>
              <a:t>(-1/-1) = 45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63D8617-7C6D-5C95-3256-4FD5F16C4C6D}"/>
              </a:ext>
            </a:extLst>
          </p:cNvPr>
          <p:cNvCxnSpPr>
            <a:cxnSpLocks/>
          </p:cNvCxnSpPr>
          <p:nvPr/>
        </p:nvCxnSpPr>
        <p:spPr>
          <a:xfrm rot="18900000" flipV="1">
            <a:off x="3239340" y="2004666"/>
            <a:ext cx="1179576" cy="0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A6A0232-CCD8-AAC6-433E-2EFF1377E627}"/>
              </a:ext>
            </a:extLst>
          </p:cNvPr>
          <p:cNvSpPr txBox="1"/>
          <p:nvPr/>
        </p:nvSpPr>
        <p:spPr>
          <a:xfrm>
            <a:off x="1329431" y="4857750"/>
            <a:ext cx="4988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(0, 0)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E7013F-9626-094E-16A5-DC222FBA5857}"/>
              </a:ext>
            </a:extLst>
          </p:cNvPr>
          <p:cNvSpPr txBox="1"/>
          <p:nvPr/>
        </p:nvSpPr>
        <p:spPr>
          <a:xfrm>
            <a:off x="6846345" y="4857750"/>
            <a:ext cx="2519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67FD8D-32FD-1298-1008-4A25D54BE29A}"/>
              </a:ext>
            </a:extLst>
          </p:cNvPr>
          <p:cNvSpPr txBox="1"/>
          <p:nvPr/>
        </p:nvSpPr>
        <p:spPr>
          <a:xfrm>
            <a:off x="1329431" y="1175081"/>
            <a:ext cx="2519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FBC1CE-6750-43C4-D1DE-484C614EE50D}"/>
              </a:ext>
            </a:extLst>
          </p:cNvPr>
          <p:cNvSpPr txBox="1"/>
          <p:nvPr/>
        </p:nvSpPr>
        <p:spPr>
          <a:xfrm>
            <a:off x="6946214" y="2340372"/>
            <a:ext cx="2302288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dirty="0">
                <a:solidFill>
                  <a:schemeClr val="bg2"/>
                </a:solidFill>
                <a:cs typeface="Times New Roman" pitchFamily="18" charset="0"/>
              </a:rPr>
              <a:t>ρ</a:t>
            </a:r>
            <a:r>
              <a:rPr lang="en-US" dirty="0">
                <a:solidFill>
                  <a:schemeClr val="bg2"/>
                </a:solidFill>
              </a:rPr>
              <a:t> = x cos(</a:t>
            </a:r>
            <a:r>
              <a:rPr lang="el-GR" sz="1400" kern="1200" dirty="0">
                <a:solidFill>
                  <a:schemeClr val="bg2"/>
                </a:solidFill>
                <a:latin typeface="Calibri"/>
                <a:ea typeface="+mn-ea"/>
                <a:cs typeface="+mn-cs"/>
              </a:rPr>
              <a:t>Θ</a:t>
            </a:r>
            <a:r>
              <a:rPr lang="en-US" dirty="0">
                <a:solidFill>
                  <a:schemeClr val="bg2"/>
                </a:solidFill>
              </a:rPr>
              <a:t>) + y sin(</a:t>
            </a:r>
            <a:r>
              <a:rPr lang="el-GR" sz="1400" kern="1200" dirty="0">
                <a:solidFill>
                  <a:schemeClr val="bg2"/>
                </a:solidFill>
                <a:latin typeface="Calibri"/>
                <a:ea typeface="+mn-ea"/>
                <a:cs typeface="+mn-cs"/>
              </a:rPr>
              <a:t>Θ</a:t>
            </a:r>
            <a:r>
              <a:rPr lang="en-US" dirty="0">
                <a:solidFill>
                  <a:schemeClr val="bg2"/>
                </a:solidFill>
              </a:rPr>
              <a:t>)</a:t>
            </a:r>
          </a:p>
          <a:p>
            <a:pPr algn="ctr"/>
            <a:endParaRPr lang="en-US" dirty="0">
              <a:solidFill>
                <a:schemeClr val="tx1"/>
              </a:solidFill>
              <a:cs typeface="Times New Roman" pitchFamily="18" charset="0"/>
            </a:endParaRPr>
          </a:p>
          <a:p>
            <a:pPr algn="ctr"/>
            <a:r>
              <a:rPr lang="el-GR" dirty="0">
                <a:solidFill>
                  <a:schemeClr val="tx1"/>
                </a:solidFill>
                <a:cs typeface="Times New Roman" pitchFamily="18" charset="0"/>
              </a:rPr>
              <a:t>ρ</a:t>
            </a:r>
            <a:r>
              <a:rPr lang="en-US" dirty="0">
                <a:solidFill>
                  <a:schemeClr val="tx1"/>
                </a:solidFill>
              </a:rPr>
              <a:t> = 6 cos(45) + 11 sin(45)</a:t>
            </a:r>
          </a:p>
          <a:p>
            <a:pPr algn="ctr"/>
            <a:endParaRPr lang="en-US" dirty="0">
              <a:solidFill>
                <a:schemeClr val="tx1"/>
              </a:solidFill>
              <a:cs typeface="Times New Roman" pitchFamily="18" charset="0"/>
            </a:endParaRPr>
          </a:p>
          <a:p>
            <a:pPr algn="ctr"/>
            <a:r>
              <a:rPr lang="el-GR" dirty="0">
                <a:solidFill>
                  <a:schemeClr val="tx1"/>
                </a:solidFill>
                <a:cs typeface="Times New Roman" pitchFamily="18" charset="0"/>
              </a:rPr>
              <a:t>ρ</a:t>
            </a:r>
            <a:r>
              <a:rPr lang="en-US" dirty="0">
                <a:solidFill>
                  <a:schemeClr val="tx1"/>
                </a:solidFill>
              </a:rPr>
              <a:t> = 12.02</a:t>
            </a:r>
          </a:p>
          <a:p>
            <a:pPr algn="ctr"/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H(</a:t>
            </a:r>
            <a:r>
              <a:rPr lang="en-US" dirty="0" err="1">
                <a:solidFill>
                  <a:schemeClr val="tx1"/>
                </a:solidFill>
              </a:rPr>
              <a:t>θ</a:t>
            </a:r>
            <a:r>
              <a:rPr lang="en-US" dirty="0">
                <a:solidFill>
                  <a:schemeClr val="tx1"/>
                </a:solidFill>
              </a:rPr>
              <a:t>=45, </a:t>
            </a:r>
            <a:r>
              <a:rPr lang="el-GR" dirty="0">
                <a:solidFill>
                  <a:schemeClr val="tx1"/>
                </a:solidFill>
                <a:cs typeface="Times New Roman" pitchFamily="18" charset="0"/>
              </a:rPr>
              <a:t>ρ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=</a:t>
            </a:r>
            <a:r>
              <a:rPr lang="en-US" dirty="0">
                <a:solidFill>
                  <a:schemeClr val="tx1"/>
                </a:solidFill>
              </a:rPr>
              <a:t> 12.02) = 1</a:t>
            </a:r>
          </a:p>
        </p:txBody>
      </p:sp>
    </p:spTree>
    <p:extLst>
      <p:ext uri="{BB962C8B-B14F-4D97-AF65-F5344CB8AC3E}">
        <p14:creationId xmlns:p14="http://schemas.microsoft.com/office/powerpoint/2010/main" val="29173258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E5D161B-FEA0-AFB2-3FBA-CDAC3B1EC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Hough Transform: Example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59AB5292-5D05-B787-0D0E-FE924E3F0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31</a:t>
            </a:fld>
            <a:endParaRPr lang="en-US" altLang="en-US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D618AF48-41AC-E531-4227-8AE7EECB17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4180139"/>
              </p:ext>
            </p:extLst>
          </p:nvPr>
        </p:nvGraphicFramePr>
        <p:xfrm>
          <a:off x="1572984" y="1232231"/>
          <a:ext cx="5486400" cy="3535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r>
                        <a:rPr lang="en-US" sz="900" dirty="0"/>
                        <a:t>14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900" dirty="0"/>
                        <a:t>13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900" dirty="0"/>
                        <a:t>12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900" dirty="0"/>
                        <a:t>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900" dirty="0"/>
                        <a:t>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900" dirty="0"/>
                        <a:t>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900" dirty="0"/>
                        <a:t>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900" dirty="0"/>
                        <a:t>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900" dirty="0"/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900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9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9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9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9F7052D6-418F-B9EC-EF87-34AD73AE63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91"/>
          <a:stretch/>
        </p:blipFill>
        <p:spPr>
          <a:xfrm>
            <a:off x="4503041" y="1121167"/>
            <a:ext cx="4556761" cy="35370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C28FB75-D1F7-8CC2-9532-5D8061888791}"/>
              </a:ext>
            </a:extLst>
          </p:cNvPr>
          <p:cNvSpPr txBox="1"/>
          <p:nvPr/>
        </p:nvSpPr>
        <p:spPr>
          <a:xfrm>
            <a:off x="3100195" y="3692846"/>
            <a:ext cx="1950662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685800">
              <a:buClrTx/>
              <a:defRPr/>
            </a:pPr>
            <a:r>
              <a:rPr lang="el-GR" sz="1350" kern="1200" dirty="0">
                <a:solidFill>
                  <a:schemeClr val="accent5"/>
                </a:solidFill>
                <a:latin typeface="Calibri"/>
                <a:ea typeface="+mn-ea"/>
                <a:cs typeface="+mn-cs"/>
              </a:rPr>
              <a:t>Θ</a:t>
            </a:r>
            <a:r>
              <a:rPr lang="en-US" sz="1350" kern="1200" dirty="0">
                <a:solidFill>
                  <a:schemeClr val="accent5"/>
                </a:solidFill>
                <a:latin typeface="Calibri"/>
                <a:ea typeface="+mn-ea"/>
                <a:cs typeface="+mn-cs"/>
              </a:rPr>
              <a:t>(x, y) = </a:t>
            </a:r>
            <a:r>
              <a:rPr lang="en-US" sz="1350" kern="1200" dirty="0" err="1">
                <a:solidFill>
                  <a:schemeClr val="accent5"/>
                </a:solidFill>
                <a:latin typeface="Calibri"/>
                <a:ea typeface="+mn-ea"/>
                <a:cs typeface="+mn-cs"/>
              </a:rPr>
              <a:t>atan</a:t>
            </a:r>
            <a:r>
              <a:rPr lang="en-US" sz="1350" kern="1200" dirty="0">
                <a:solidFill>
                  <a:schemeClr val="accent5"/>
                </a:solidFill>
                <a:latin typeface="Calibri"/>
                <a:ea typeface="+mn-ea"/>
                <a:cs typeface="+mn-cs"/>
              </a:rPr>
              <a:t>(-1/-1) = 45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63D8617-7C6D-5C95-3256-4FD5F16C4C6D}"/>
              </a:ext>
            </a:extLst>
          </p:cNvPr>
          <p:cNvCxnSpPr>
            <a:cxnSpLocks/>
          </p:cNvCxnSpPr>
          <p:nvPr/>
        </p:nvCxnSpPr>
        <p:spPr>
          <a:xfrm rot="18900000" flipV="1">
            <a:off x="4999889" y="3692846"/>
            <a:ext cx="1179576" cy="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A6A0232-CCD8-AAC6-433E-2EFF1377E627}"/>
              </a:ext>
            </a:extLst>
          </p:cNvPr>
          <p:cNvSpPr txBox="1"/>
          <p:nvPr/>
        </p:nvSpPr>
        <p:spPr>
          <a:xfrm>
            <a:off x="1329431" y="4857750"/>
            <a:ext cx="4988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(0, 0)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E7013F-9626-094E-16A5-DC222FBA5857}"/>
              </a:ext>
            </a:extLst>
          </p:cNvPr>
          <p:cNvSpPr txBox="1"/>
          <p:nvPr/>
        </p:nvSpPr>
        <p:spPr>
          <a:xfrm>
            <a:off x="6846345" y="4857750"/>
            <a:ext cx="2519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67FD8D-32FD-1298-1008-4A25D54BE29A}"/>
              </a:ext>
            </a:extLst>
          </p:cNvPr>
          <p:cNvSpPr txBox="1"/>
          <p:nvPr/>
        </p:nvSpPr>
        <p:spPr>
          <a:xfrm>
            <a:off x="1329431" y="1175081"/>
            <a:ext cx="2519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B9AB55-FA38-F077-BBCB-5BD4E042B1E2}"/>
              </a:ext>
            </a:extLst>
          </p:cNvPr>
          <p:cNvSpPr txBox="1"/>
          <p:nvPr/>
        </p:nvSpPr>
        <p:spPr>
          <a:xfrm>
            <a:off x="6946214" y="2084997"/>
            <a:ext cx="2302288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dirty="0">
                <a:solidFill>
                  <a:schemeClr val="bg2"/>
                </a:solidFill>
                <a:cs typeface="Times New Roman" pitchFamily="18" charset="0"/>
              </a:rPr>
              <a:t>ρ</a:t>
            </a:r>
            <a:r>
              <a:rPr lang="en-US" dirty="0">
                <a:solidFill>
                  <a:schemeClr val="bg2"/>
                </a:solidFill>
              </a:rPr>
              <a:t> = x cos(</a:t>
            </a:r>
            <a:r>
              <a:rPr lang="el-GR" sz="1400" kern="1200" dirty="0">
                <a:solidFill>
                  <a:schemeClr val="bg2"/>
                </a:solidFill>
                <a:latin typeface="Calibri"/>
                <a:ea typeface="+mn-ea"/>
                <a:cs typeface="+mn-cs"/>
              </a:rPr>
              <a:t>Θ</a:t>
            </a:r>
            <a:r>
              <a:rPr lang="en-US" dirty="0">
                <a:solidFill>
                  <a:schemeClr val="bg2"/>
                </a:solidFill>
              </a:rPr>
              <a:t>) + y sin(</a:t>
            </a:r>
            <a:r>
              <a:rPr lang="el-GR" sz="1400" kern="1200" dirty="0">
                <a:solidFill>
                  <a:schemeClr val="bg2"/>
                </a:solidFill>
                <a:latin typeface="Calibri"/>
                <a:ea typeface="+mn-ea"/>
                <a:cs typeface="+mn-cs"/>
              </a:rPr>
              <a:t>Θ</a:t>
            </a:r>
            <a:r>
              <a:rPr lang="en-US" dirty="0">
                <a:solidFill>
                  <a:schemeClr val="bg2"/>
                </a:solidFill>
              </a:rPr>
              <a:t>)</a:t>
            </a:r>
          </a:p>
          <a:p>
            <a:pPr algn="ctr"/>
            <a:endParaRPr lang="en-US" dirty="0">
              <a:solidFill>
                <a:schemeClr val="tx1"/>
              </a:solidFill>
              <a:cs typeface="Times New Roman" pitchFamily="18" charset="0"/>
            </a:endParaRPr>
          </a:p>
          <a:p>
            <a:pPr algn="ctr"/>
            <a:r>
              <a:rPr lang="el-GR" dirty="0">
                <a:solidFill>
                  <a:schemeClr val="tx1"/>
                </a:solidFill>
                <a:cs typeface="Times New Roman" pitchFamily="18" charset="0"/>
              </a:rPr>
              <a:t>ρ</a:t>
            </a:r>
            <a:r>
              <a:rPr lang="en-US" dirty="0">
                <a:solidFill>
                  <a:schemeClr val="tx1"/>
                </a:solidFill>
              </a:rPr>
              <a:t> = 13 cos(45) + 4 sin(45)</a:t>
            </a:r>
          </a:p>
          <a:p>
            <a:pPr algn="ctr"/>
            <a:endParaRPr lang="en-US" dirty="0">
              <a:solidFill>
                <a:schemeClr val="tx1"/>
              </a:solidFill>
              <a:cs typeface="Times New Roman" pitchFamily="18" charset="0"/>
            </a:endParaRPr>
          </a:p>
          <a:p>
            <a:pPr algn="ctr"/>
            <a:r>
              <a:rPr lang="el-GR" dirty="0">
                <a:solidFill>
                  <a:schemeClr val="tx1"/>
                </a:solidFill>
                <a:cs typeface="Times New Roman" pitchFamily="18" charset="0"/>
              </a:rPr>
              <a:t>ρ</a:t>
            </a:r>
            <a:r>
              <a:rPr lang="en-US" dirty="0">
                <a:solidFill>
                  <a:schemeClr val="tx1"/>
                </a:solidFill>
              </a:rPr>
              <a:t> = 12.02</a:t>
            </a:r>
          </a:p>
          <a:p>
            <a:pPr algn="ctr"/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H(</a:t>
            </a:r>
            <a:r>
              <a:rPr lang="en-US" dirty="0" err="1">
                <a:solidFill>
                  <a:schemeClr val="tx1"/>
                </a:solidFill>
              </a:rPr>
              <a:t>θ</a:t>
            </a:r>
            <a:r>
              <a:rPr lang="en-US" dirty="0">
                <a:solidFill>
                  <a:schemeClr val="tx1"/>
                </a:solidFill>
              </a:rPr>
              <a:t>=45, </a:t>
            </a:r>
            <a:r>
              <a:rPr lang="el-GR" dirty="0">
                <a:solidFill>
                  <a:schemeClr val="tx1"/>
                </a:solidFill>
                <a:cs typeface="Times New Roman" pitchFamily="18" charset="0"/>
              </a:rPr>
              <a:t>ρ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=</a:t>
            </a:r>
            <a:r>
              <a:rPr lang="en-US" dirty="0">
                <a:solidFill>
                  <a:schemeClr val="tx1"/>
                </a:solidFill>
              </a:rPr>
              <a:t> 12.02) =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0FF837-2EEE-9517-A1C4-97411D84B614}"/>
              </a:ext>
            </a:extLst>
          </p:cNvPr>
          <p:cNvSpPr txBox="1"/>
          <p:nvPr/>
        </p:nvSpPr>
        <p:spPr>
          <a:xfrm>
            <a:off x="7136280" y="4022746"/>
            <a:ext cx="1967011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H(</a:t>
            </a:r>
            <a:r>
              <a:rPr lang="en-US" dirty="0" err="1">
                <a:solidFill>
                  <a:schemeClr val="tx1"/>
                </a:solidFill>
              </a:rPr>
              <a:t>θ</a:t>
            </a:r>
            <a:r>
              <a:rPr lang="en-US" dirty="0">
                <a:solidFill>
                  <a:schemeClr val="tx1"/>
                </a:solidFill>
              </a:rPr>
              <a:t>=45, </a:t>
            </a:r>
            <a:r>
              <a:rPr lang="el-GR" dirty="0">
                <a:solidFill>
                  <a:schemeClr val="tx1"/>
                </a:solidFill>
                <a:cs typeface="Times New Roman" pitchFamily="18" charset="0"/>
              </a:rPr>
              <a:t>ρ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=12.73</a:t>
            </a:r>
            <a:r>
              <a:rPr lang="en-US" dirty="0">
                <a:solidFill>
                  <a:schemeClr val="tx1"/>
                </a:solidFill>
              </a:rPr>
              <a:t>) = 1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H(</a:t>
            </a:r>
            <a:r>
              <a:rPr lang="en-US" dirty="0" err="1">
                <a:solidFill>
                  <a:schemeClr val="tx1"/>
                </a:solidFill>
              </a:rPr>
              <a:t>θ</a:t>
            </a:r>
            <a:r>
              <a:rPr lang="en-US" dirty="0">
                <a:solidFill>
                  <a:schemeClr val="tx1"/>
                </a:solidFill>
              </a:rPr>
              <a:t>=45, </a:t>
            </a:r>
            <a:r>
              <a:rPr lang="el-GR" dirty="0">
                <a:solidFill>
                  <a:schemeClr val="tx1"/>
                </a:solidFill>
                <a:cs typeface="Times New Roman" pitchFamily="18" charset="0"/>
              </a:rPr>
              <a:t>ρ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=</a:t>
            </a:r>
            <a:r>
              <a:rPr lang="en-US" dirty="0">
                <a:solidFill>
                  <a:schemeClr val="tx1"/>
                </a:solidFill>
              </a:rPr>
              <a:t> 12.02) = 2</a:t>
            </a:r>
          </a:p>
        </p:txBody>
      </p:sp>
    </p:spTree>
    <p:extLst>
      <p:ext uri="{BB962C8B-B14F-4D97-AF65-F5344CB8AC3E}">
        <p14:creationId xmlns:p14="http://schemas.microsoft.com/office/powerpoint/2010/main" val="34373708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77528"/>
            <a:ext cx="8229599" cy="3394472"/>
          </a:xfrm>
        </p:spPr>
        <p:txBody>
          <a:bodyPr/>
          <a:lstStyle/>
          <a:p>
            <a:r>
              <a:rPr lang="en-US" sz="2100" dirty="0"/>
              <a:t>A circle with radius </a:t>
            </a:r>
            <a:r>
              <a:rPr lang="en-US" sz="2100" i="1" dirty="0"/>
              <a:t>r </a:t>
            </a:r>
            <a:r>
              <a:rPr lang="en-US" sz="2100" dirty="0"/>
              <a:t>and center (</a:t>
            </a:r>
            <a:r>
              <a:rPr lang="en-US" sz="2100" i="1" dirty="0"/>
              <a:t>a, b</a:t>
            </a:r>
            <a:r>
              <a:rPr lang="en-US" sz="2100" dirty="0"/>
              <a:t>) can be described as:</a:t>
            </a:r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r>
              <a:rPr lang="en-US" sz="2100" dirty="0"/>
              <a:t>x = a + r cos(</a:t>
            </a:r>
            <a:r>
              <a:rPr lang="el-GR" sz="2100" i="1" dirty="0"/>
              <a:t>θ</a:t>
            </a:r>
            <a:r>
              <a:rPr lang="en-US" sz="2100" dirty="0"/>
              <a:t>)</a:t>
            </a:r>
          </a:p>
          <a:p>
            <a:pPr marL="0" indent="0">
              <a:buNone/>
            </a:pPr>
            <a:r>
              <a:rPr lang="en-US" sz="2100" dirty="0"/>
              <a:t>y = b + r sin(</a:t>
            </a:r>
            <a:r>
              <a:rPr lang="el-GR" sz="2100" i="1" dirty="0"/>
              <a:t>θ</a:t>
            </a:r>
            <a:r>
              <a:rPr lang="en-US" sz="2100" dirty="0"/>
              <a:t>)</a:t>
            </a:r>
          </a:p>
          <a:p>
            <a:pPr marL="0" indent="0">
              <a:buNone/>
            </a:pPr>
            <a:r>
              <a:rPr lang="en-US" sz="2100" dirty="0"/>
              <a:t>	</a:t>
            </a:r>
            <a:r>
              <a:rPr lang="en-US" dirty="0"/>
              <a:t>	</a:t>
            </a:r>
          </a:p>
          <a:p>
            <a:pPr lvl="1" eaLnBrk="1" hangingPunct="1">
              <a:buFontTx/>
              <a:buNone/>
            </a:pPr>
            <a:endParaRPr lang="en-US" dirty="0"/>
          </a:p>
        </p:txBody>
      </p:sp>
      <p:pic>
        <p:nvPicPr>
          <p:cNvPr id="133122" name="Picture 2" descr="https://upload.wikimedia.org/wikipedia/commons/thumb/7/78/Polar_to_cartesian.svg/250px-Polar_to_cartesia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335" y="1952086"/>
            <a:ext cx="1785938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17107" y="3505892"/>
            <a:ext cx="5886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  <a:defRPr/>
            </a:pPr>
            <a:r>
              <a:rPr lang="en-US" sz="1350" kern="1200" dirty="0">
                <a:ea typeface="+mn-ea"/>
                <a:cs typeface="+mn-cs"/>
              </a:rPr>
              <a:t>(a, b)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48222" y="2223654"/>
            <a:ext cx="56938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  <a:defRPr/>
            </a:pPr>
            <a:r>
              <a:rPr lang="en-US" sz="1350" kern="1200" dirty="0">
                <a:ea typeface="+mn-ea"/>
                <a:cs typeface="+mn-cs"/>
              </a:rPr>
              <a:t>(x, y)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3860156" y="1855817"/>
            <a:ext cx="3229079" cy="322907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6834774" y="3066687"/>
            <a:ext cx="139499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900" i="1" dirty="0">
                <a:latin typeface="Calibri" panose="020F0502020204030204" pitchFamily="34" charset="0"/>
              </a:rPr>
              <a:t>ϴ</a:t>
            </a:r>
            <a:endParaRPr lang="en-US" sz="900" i="1" dirty="0"/>
          </a:p>
        </p:txBody>
      </p:sp>
      <p:sp>
        <p:nvSpPr>
          <p:cNvPr id="9" name="TextBox 9"/>
          <p:cNvSpPr txBox="1"/>
          <p:nvPr/>
        </p:nvSpPr>
        <p:spPr>
          <a:xfrm>
            <a:off x="6288683" y="3482333"/>
            <a:ext cx="139499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900" i="1" dirty="0">
                <a:latin typeface="Calibri" panose="020F0502020204030204" pitchFamily="34" charset="0"/>
              </a:rPr>
              <a:t>ϴ</a:t>
            </a:r>
            <a:endParaRPr lang="en-US" sz="900" i="1" dirty="0"/>
          </a:p>
        </p:txBody>
      </p:sp>
      <p:sp>
        <p:nvSpPr>
          <p:cNvPr id="10" name="Oval 9"/>
          <p:cNvSpPr/>
          <p:nvPr/>
        </p:nvSpPr>
        <p:spPr bwMode="auto">
          <a:xfrm>
            <a:off x="5778075" y="3274436"/>
            <a:ext cx="166529" cy="16652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350">
              <a:latin typeface="Arial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872055" y="3233216"/>
            <a:ext cx="139499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900" i="1" dirty="0">
                <a:latin typeface="Calibri" panose="020F0502020204030204" pitchFamily="34" charset="0"/>
              </a:rPr>
              <a:t>ϴ</a:t>
            </a:r>
            <a:endParaRPr lang="en-US" sz="900" i="1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E5D161B-FEA0-AFB2-3FBA-CDAC3B1EC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Hough Transform for Circles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59AB5292-5D05-B787-0D0E-FE924E3F0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18547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2293" y="1880764"/>
            <a:ext cx="6172200" cy="3394472"/>
          </a:xfrm>
        </p:spPr>
        <p:txBody>
          <a:bodyPr/>
          <a:lstStyle/>
          <a:p>
            <a:r>
              <a:rPr lang="en-US" dirty="0"/>
              <a:t>For a </a:t>
            </a:r>
            <a:r>
              <a:rPr lang="en-US" dirty="0">
                <a:solidFill>
                  <a:schemeClr val="bg2"/>
                </a:solidFill>
              </a:rPr>
              <a:t>fixed radius r</a:t>
            </a:r>
            <a:r>
              <a:rPr lang="en-US" dirty="0"/>
              <a:t>, unknown gradient direction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830963"/>
              </p:ext>
            </p:extLst>
          </p:nvPr>
        </p:nvGraphicFramePr>
        <p:xfrm>
          <a:off x="3175378" y="1421091"/>
          <a:ext cx="2457450" cy="402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73200" imgH="241300" progId="Equation.3">
                  <p:embed/>
                </p:oleObj>
              </mc:Choice>
              <mc:Fallback>
                <p:oleObj name="Equation" r:id="rId3" imgW="1473200" imgH="241300" progId="Equation.3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378" y="1421091"/>
                        <a:ext cx="2457450" cy="4024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2344382" y="4805922"/>
            <a:ext cx="171450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en-US" sz="1350" kern="1200" dirty="0">
                <a:ea typeface="+mn-ea"/>
                <a:cs typeface="+mn-cs"/>
              </a:rPr>
              <a:t>Image space</a:t>
            </a:r>
          </a:p>
        </p:txBody>
      </p:sp>
      <p:pic>
        <p:nvPicPr>
          <p:cNvPr id="9" name="Picture 8" descr="img007"/>
          <p:cNvPicPr>
            <a:picLocks noChangeAspect="1" noChangeArrowheads="1"/>
          </p:cNvPicPr>
          <p:nvPr/>
        </p:nvPicPr>
        <p:blipFill>
          <a:blip r:embed="rId5" cstate="print"/>
          <a:srcRect r="52785"/>
          <a:stretch>
            <a:fillRect/>
          </a:stretch>
        </p:blipFill>
        <p:spPr bwMode="auto">
          <a:xfrm>
            <a:off x="1778756" y="2552100"/>
            <a:ext cx="2796737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 bwMode="auto">
          <a:xfrm rot="16200000">
            <a:off x="5872777" y="4004056"/>
            <a:ext cx="273848" cy="150616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5694775" y="4784521"/>
            <a:ext cx="171450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en-US" sz="1350" kern="1200" dirty="0">
                <a:ea typeface="+mn-ea"/>
                <a:cs typeface="+mn-cs"/>
              </a:rPr>
              <a:t>Hough space</a:t>
            </a:r>
          </a:p>
        </p:txBody>
      </p:sp>
      <p:cxnSp>
        <p:nvCxnSpPr>
          <p:cNvPr id="24" name="Straight Arrow Connector 23"/>
          <p:cNvCxnSpPr/>
          <p:nvPr/>
        </p:nvCxnSpPr>
        <p:spPr bwMode="auto">
          <a:xfrm rot="5400000" flipH="1" flipV="1">
            <a:off x="4215998" y="3606977"/>
            <a:ext cx="2136011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5284004" y="4674983"/>
            <a:ext cx="2213406" cy="476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51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133848"/>
              </p:ext>
            </p:extLst>
          </p:nvPr>
        </p:nvGraphicFramePr>
        <p:xfrm>
          <a:off x="7228321" y="4729752"/>
          <a:ext cx="294036" cy="323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835" imgH="139518" progId="Equation.3">
                  <p:embed/>
                </p:oleObj>
              </mc:Choice>
              <mc:Fallback>
                <p:oleObj name="Equation" r:id="rId6" imgW="126835" imgH="139518" progId="Equation.3">
                  <p:embed/>
                  <p:pic>
                    <p:nvPicPr>
                      <p:cNvPr id="512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8321" y="4729752"/>
                        <a:ext cx="294036" cy="3237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021732"/>
              </p:ext>
            </p:extLst>
          </p:nvPr>
        </p:nvGraphicFramePr>
        <p:xfrm>
          <a:off x="4873229" y="2494922"/>
          <a:ext cx="294084" cy="413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6725" imgH="177415" progId="Equation.3">
                  <p:embed/>
                </p:oleObj>
              </mc:Choice>
              <mc:Fallback>
                <p:oleObj name="Equation" r:id="rId8" imgW="126725" imgH="177415" progId="Equation.3">
                  <p:embed/>
                  <p:pic>
                    <p:nvPicPr>
                      <p:cNvPr id="512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3229" y="2494922"/>
                        <a:ext cx="294084" cy="4131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val 13"/>
          <p:cNvSpPr/>
          <p:nvPr/>
        </p:nvSpPr>
        <p:spPr bwMode="auto">
          <a:xfrm>
            <a:off x="2764606" y="3661746"/>
            <a:ext cx="520310" cy="328617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3000" y="4957485"/>
            <a:ext cx="13716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750" kern="1200" dirty="0">
                <a:ea typeface="+mn-ea"/>
                <a:cs typeface="+mn-cs"/>
              </a:rPr>
              <a:t>Kristen </a:t>
            </a:r>
            <a:r>
              <a:rPr lang="en-US" sz="750" kern="1200" dirty="0" err="1">
                <a:ea typeface="+mn-ea"/>
                <a:cs typeface="+mn-cs"/>
              </a:rPr>
              <a:t>Grauman</a:t>
            </a:r>
            <a:endParaRPr lang="en-US" sz="750" kern="1200" dirty="0"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18898" y="2874993"/>
            <a:ext cx="951062" cy="951062"/>
            <a:chOff x="634531" y="3511899"/>
            <a:chExt cx="1268082" cy="1268082"/>
          </a:xfrm>
        </p:grpSpPr>
        <p:sp>
          <p:nvSpPr>
            <p:cNvPr id="2" name="Oval 1"/>
            <p:cNvSpPr/>
            <p:nvPr/>
          </p:nvSpPr>
          <p:spPr bwMode="auto">
            <a:xfrm>
              <a:off x="634531" y="3511899"/>
              <a:ext cx="1268082" cy="1268082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ea typeface="+mn-ea"/>
                <a:cs typeface="+mn-cs"/>
              </a:endParaRPr>
            </a:p>
          </p:txBody>
        </p:sp>
        <p:sp>
          <p:nvSpPr>
            <p:cNvPr id="4" name="Oval 3"/>
            <p:cNvSpPr/>
            <p:nvPr/>
          </p:nvSpPr>
          <p:spPr bwMode="auto">
            <a:xfrm>
              <a:off x="1212497" y="4089865"/>
              <a:ext cx="112149" cy="112149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ea typeface="+mn-ea"/>
                <a:cs typeface="+mn-cs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919366" y="2619158"/>
            <a:ext cx="951062" cy="951062"/>
            <a:chOff x="634531" y="3511899"/>
            <a:chExt cx="1268082" cy="1268082"/>
          </a:xfrm>
        </p:grpSpPr>
        <p:sp>
          <p:nvSpPr>
            <p:cNvPr id="20" name="Oval 19"/>
            <p:cNvSpPr/>
            <p:nvPr/>
          </p:nvSpPr>
          <p:spPr bwMode="auto">
            <a:xfrm>
              <a:off x="634531" y="3511899"/>
              <a:ext cx="1268082" cy="1268082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1212497" y="4089865"/>
              <a:ext cx="112149" cy="112149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ea typeface="+mn-ea"/>
                <a:cs typeface="+mn-cs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251699" y="2640170"/>
            <a:ext cx="951062" cy="951062"/>
            <a:chOff x="634531" y="3511899"/>
            <a:chExt cx="1268082" cy="1268082"/>
          </a:xfrm>
        </p:grpSpPr>
        <p:sp>
          <p:nvSpPr>
            <p:cNvPr id="23" name="Oval 22"/>
            <p:cNvSpPr/>
            <p:nvPr/>
          </p:nvSpPr>
          <p:spPr bwMode="auto">
            <a:xfrm>
              <a:off x="634531" y="3511899"/>
              <a:ext cx="1268082" cy="1268082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ea typeface="+mn-ea"/>
                <a:cs typeface="+mn-cs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1212497" y="4089865"/>
              <a:ext cx="112149" cy="112149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ea typeface="+mn-ea"/>
                <a:cs typeface="+mn-cs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471431" y="2908069"/>
            <a:ext cx="951062" cy="951062"/>
            <a:chOff x="634531" y="3511899"/>
            <a:chExt cx="1268082" cy="1268082"/>
          </a:xfrm>
        </p:grpSpPr>
        <p:sp>
          <p:nvSpPr>
            <p:cNvPr id="28" name="Oval 27"/>
            <p:cNvSpPr/>
            <p:nvPr/>
          </p:nvSpPr>
          <p:spPr bwMode="auto">
            <a:xfrm>
              <a:off x="634531" y="3511899"/>
              <a:ext cx="1268082" cy="1268082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ea typeface="+mn-ea"/>
                <a:cs typeface="+mn-cs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1212497" y="4089865"/>
              <a:ext cx="112149" cy="112149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ea typeface="+mn-ea"/>
                <a:cs typeface="+mn-cs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409362" y="3398621"/>
            <a:ext cx="951062" cy="951062"/>
            <a:chOff x="634531" y="3511899"/>
            <a:chExt cx="1268082" cy="1268082"/>
          </a:xfrm>
        </p:grpSpPr>
        <p:sp>
          <p:nvSpPr>
            <p:cNvPr id="31" name="Oval 30"/>
            <p:cNvSpPr/>
            <p:nvPr/>
          </p:nvSpPr>
          <p:spPr bwMode="auto">
            <a:xfrm>
              <a:off x="634531" y="3511899"/>
              <a:ext cx="1268082" cy="1268082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1212497" y="4089865"/>
              <a:ext cx="112149" cy="112149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ea typeface="+mn-ea"/>
                <a:cs typeface="+mn-cs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014130" y="3571021"/>
            <a:ext cx="951062" cy="951062"/>
            <a:chOff x="634531" y="3511899"/>
            <a:chExt cx="1268082" cy="1268082"/>
          </a:xfrm>
        </p:grpSpPr>
        <p:sp>
          <p:nvSpPr>
            <p:cNvPr id="34" name="Oval 33"/>
            <p:cNvSpPr/>
            <p:nvPr/>
          </p:nvSpPr>
          <p:spPr bwMode="auto">
            <a:xfrm>
              <a:off x="634531" y="3511899"/>
              <a:ext cx="1268082" cy="1268082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ea typeface="+mn-ea"/>
                <a:cs typeface="+mn-cs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1212497" y="4089865"/>
              <a:ext cx="112149" cy="112149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ea typeface="+mn-ea"/>
                <a:cs typeface="+mn-cs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860751" y="2876253"/>
            <a:ext cx="951062" cy="951062"/>
            <a:chOff x="634531" y="3511899"/>
            <a:chExt cx="1268082" cy="1268082"/>
          </a:xfrm>
        </p:grpSpPr>
        <p:sp>
          <p:nvSpPr>
            <p:cNvPr id="37" name="Oval 36"/>
            <p:cNvSpPr/>
            <p:nvPr/>
          </p:nvSpPr>
          <p:spPr bwMode="auto">
            <a:xfrm>
              <a:off x="634531" y="3511899"/>
              <a:ext cx="1268082" cy="1268082"/>
            </a:xfrm>
            <a:prstGeom prst="ellipse">
              <a:avLst/>
            </a:prstGeom>
            <a:no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ea typeface="+mn-ea"/>
                <a:cs typeface="+mn-cs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1212497" y="4089865"/>
              <a:ext cx="112149" cy="112149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ea typeface="+mn-ea"/>
                <a:cs typeface="+mn-cs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161219" y="2620418"/>
            <a:ext cx="951062" cy="951062"/>
            <a:chOff x="634531" y="3511899"/>
            <a:chExt cx="1268082" cy="1268082"/>
          </a:xfrm>
        </p:grpSpPr>
        <p:sp>
          <p:nvSpPr>
            <p:cNvPr id="40" name="Oval 39"/>
            <p:cNvSpPr/>
            <p:nvPr/>
          </p:nvSpPr>
          <p:spPr bwMode="auto">
            <a:xfrm>
              <a:off x="634531" y="3511899"/>
              <a:ext cx="1268082" cy="1268082"/>
            </a:xfrm>
            <a:prstGeom prst="ellipse">
              <a:avLst/>
            </a:prstGeom>
            <a:no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1212497" y="4089865"/>
              <a:ext cx="112149" cy="112149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ea typeface="+mn-ea"/>
                <a:cs typeface="+mn-cs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493553" y="2641430"/>
            <a:ext cx="951062" cy="951062"/>
            <a:chOff x="634531" y="3511899"/>
            <a:chExt cx="1268082" cy="1268082"/>
          </a:xfrm>
        </p:grpSpPr>
        <p:sp>
          <p:nvSpPr>
            <p:cNvPr id="43" name="Oval 42"/>
            <p:cNvSpPr/>
            <p:nvPr/>
          </p:nvSpPr>
          <p:spPr bwMode="auto">
            <a:xfrm>
              <a:off x="634531" y="3511899"/>
              <a:ext cx="1268082" cy="1268082"/>
            </a:xfrm>
            <a:prstGeom prst="ellipse">
              <a:avLst/>
            </a:prstGeom>
            <a:no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ea typeface="+mn-ea"/>
                <a:cs typeface="+mn-cs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1212497" y="4089865"/>
              <a:ext cx="112149" cy="112149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ea typeface="+mn-ea"/>
                <a:cs typeface="+mn-cs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713284" y="2909329"/>
            <a:ext cx="951062" cy="951062"/>
            <a:chOff x="634531" y="3511899"/>
            <a:chExt cx="1268082" cy="1268082"/>
          </a:xfrm>
        </p:grpSpPr>
        <p:sp>
          <p:nvSpPr>
            <p:cNvPr id="46" name="Oval 45"/>
            <p:cNvSpPr/>
            <p:nvPr/>
          </p:nvSpPr>
          <p:spPr bwMode="auto">
            <a:xfrm>
              <a:off x="634531" y="3511899"/>
              <a:ext cx="1268082" cy="1268082"/>
            </a:xfrm>
            <a:prstGeom prst="ellipse">
              <a:avLst/>
            </a:prstGeom>
            <a:no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ea typeface="+mn-ea"/>
                <a:cs typeface="+mn-cs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1212497" y="4089865"/>
              <a:ext cx="112149" cy="112149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ea typeface="+mn-ea"/>
                <a:cs typeface="+mn-cs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651215" y="3399881"/>
            <a:ext cx="951062" cy="951062"/>
            <a:chOff x="634531" y="3511899"/>
            <a:chExt cx="1268082" cy="1268082"/>
          </a:xfrm>
        </p:grpSpPr>
        <p:sp>
          <p:nvSpPr>
            <p:cNvPr id="49" name="Oval 48"/>
            <p:cNvSpPr/>
            <p:nvPr/>
          </p:nvSpPr>
          <p:spPr bwMode="auto">
            <a:xfrm>
              <a:off x="634531" y="3511899"/>
              <a:ext cx="1268082" cy="1268082"/>
            </a:xfrm>
            <a:prstGeom prst="ellipse">
              <a:avLst/>
            </a:prstGeom>
            <a:no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1212497" y="4089865"/>
              <a:ext cx="112149" cy="112149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ea typeface="+mn-ea"/>
                <a:cs typeface="+mn-cs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255983" y="3572281"/>
            <a:ext cx="951062" cy="951062"/>
            <a:chOff x="634531" y="3511899"/>
            <a:chExt cx="1268082" cy="1268082"/>
          </a:xfrm>
        </p:grpSpPr>
        <p:sp>
          <p:nvSpPr>
            <p:cNvPr id="52" name="Oval 51"/>
            <p:cNvSpPr/>
            <p:nvPr/>
          </p:nvSpPr>
          <p:spPr bwMode="auto">
            <a:xfrm>
              <a:off x="634531" y="3511899"/>
              <a:ext cx="1268082" cy="1268082"/>
            </a:xfrm>
            <a:prstGeom prst="ellipse">
              <a:avLst/>
            </a:prstGeom>
            <a:no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1212497" y="4089865"/>
              <a:ext cx="112149" cy="112149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ea typeface="+mn-ea"/>
                <a:cs typeface="+mn-cs"/>
              </a:endParaRPr>
            </a:p>
          </p:txBody>
        </p:sp>
      </p:grpSp>
      <p:sp>
        <p:nvSpPr>
          <p:cNvPr id="54" name="Oval 53"/>
          <p:cNvSpPr/>
          <p:nvPr/>
        </p:nvSpPr>
        <p:spPr bwMode="auto">
          <a:xfrm>
            <a:off x="5290462" y="3087948"/>
            <a:ext cx="951062" cy="951062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sp>
        <p:nvSpPr>
          <p:cNvPr id="8" name="Title 11">
            <a:extLst>
              <a:ext uri="{FF2B5EF4-FFF2-40B4-BE49-F238E27FC236}">
                <a16:creationId xmlns:a16="http://schemas.microsoft.com/office/drawing/2014/main" id="{CD70DD73-893D-AE30-B9DA-0C8040E38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/>
          <a:lstStyle/>
          <a:p>
            <a:r>
              <a:rPr lang="en-US" dirty="0"/>
              <a:t>Hough Transform for Circles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F7FB8D4-EC02-8AEA-6D71-2F275E90349F}"/>
              </a:ext>
            </a:extLst>
          </p:cNvPr>
          <p:cNvSpPr txBox="1">
            <a:spLocks/>
          </p:cNvSpPr>
          <p:nvPr/>
        </p:nvSpPr>
        <p:spPr bwMode="auto">
          <a:xfrm>
            <a:off x="457200" y="1065089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7175" indent="-257175" defTabSz="6858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  <a:defRPr/>
            </a:pPr>
            <a:r>
              <a:rPr lang="en-US" sz="1800" kern="1200" dirty="0">
                <a:solidFill>
                  <a:schemeClr val="bg2"/>
                </a:solidFill>
                <a:ea typeface="+mn-ea"/>
                <a:cs typeface="+mn-cs"/>
              </a:rPr>
              <a:t>Circle</a:t>
            </a:r>
            <a:r>
              <a:rPr lang="en-US" sz="1800" kern="1200" dirty="0">
                <a:ea typeface="+mn-ea"/>
                <a:cs typeface="+mn-cs"/>
              </a:rPr>
              <a:t>: center (</a:t>
            </a:r>
            <a:r>
              <a:rPr lang="en-US" sz="1800" i="1" kern="1200" dirty="0">
                <a:ea typeface="+mn-ea"/>
                <a:cs typeface="+mn-cs"/>
              </a:rPr>
              <a:t>a, b</a:t>
            </a:r>
            <a:r>
              <a:rPr lang="en-US" sz="1800" kern="1200" dirty="0">
                <a:ea typeface="+mn-ea"/>
                <a:cs typeface="+mn-cs"/>
              </a:rPr>
              <a:t>) and radius r</a:t>
            </a:r>
          </a:p>
          <a:p>
            <a:pPr marL="557213" lvl="1" indent="-214313" defTabSz="685800" fontAlgn="base">
              <a:spcBef>
                <a:spcPct val="20000"/>
              </a:spcBef>
              <a:spcAft>
                <a:spcPct val="0"/>
              </a:spcAft>
              <a:buClrTx/>
              <a:defRPr/>
            </a:pPr>
            <a:endParaRPr lang="en-US" sz="2100" kern="1200" dirty="0">
              <a:ea typeface="+mn-ea"/>
              <a:cs typeface="+mn-cs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0F23AF08-9B19-C912-66CE-FFD41B0CB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10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33" grpId="0"/>
      <p:bldP spid="12" grpId="0" animBg="1"/>
      <p:bldP spid="1032" grpId="0"/>
      <p:bldP spid="5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2293" y="1914015"/>
            <a:ext cx="6172200" cy="3394472"/>
          </a:xfrm>
        </p:spPr>
        <p:txBody>
          <a:bodyPr/>
          <a:lstStyle/>
          <a:p>
            <a:r>
              <a:rPr lang="en-US" dirty="0"/>
              <a:t>For a </a:t>
            </a:r>
            <a:r>
              <a:rPr lang="en-US" dirty="0">
                <a:solidFill>
                  <a:schemeClr val="bg2"/>
                </a:solidFill>
              </a:rPr>
              <a:t>fixed radius r</a:t>
            </a:r>
            <a:r>
              <a:rPr lang="en-US" dirty="0"/>
              <a:t>, unknown gradient direction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065088"/>
            <a:ext cx="8229600" cy="79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7175" indent="-257175" defTabSz="6858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  <a:defRPr/>
            </a:pPr>
            <a:r>
              <a:rPr lang="en-US" sz="1800" kern="1200" dirty="0">
                <a:solidFill>
                  <a:schemeClr val="bg2"/>
                </a:solidFill>
                <a:ea typeface="+mn-ea"/>
                <a:cs typeface="+mn-cs"/>
              </a:rPr>
              <a:t>Circle</a:t>
            </a:r>
            <a:r>
              <a:rPr lang="en-US" sz="1800" kern="1200" dirty="0">
                <a:ea typeface="+mn-ea"/>
                <a:cs typeface="+mn-cs"/>
              </a:rPr>
              <a:t>: center (</a:t>
            </a:r>
            <a:r>
              <a:rPr lang="en-US" sz="1800" i="1" kern="1200" dirty="0">
                <a:ea typeface="+mn-ea"/>
                <a:cs typeface="+mn-cs"/>
              </a:rPr>
              <a:t>a, b</a:t>
            </a:r>
            <a:r>
              <a:rPr lang="en-US" sz="1800" kern="1200" dirty="0">
                <a:ea typeface="+mn-ea"/>
                <a:cs typeface="+mn-cs"/>
              </a:rPr>
              <a:t>) and radius r</a:t>
            </a:r>
          </a:p>
          <a:p>
            <a:pPr marL="557213" lvl="1" indent="-214313" defTabSz="685800" fontAlgn="base">
              <a:spcBef>
                <a:spcPct val="20000"/>
              </a:spcBef>
              <a:spcAft>
                <a:spcPct val="0"/>
              </a:spcAft>
              <a:buClrTx/>
              <a:defRPr/>
            </a:pPr>
            <a:endParaRPr lang="en-US" sz="2100" kern="1200" dirty="0">
              <a:ea typeface="+mn-ea"/>
              <a:cs typeface="+mn-cs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0907606"/>
              </p:ext>
            </p:extLst>
          </p:nvPr>
        </p:nvGraphicFramePr>
        <p:xfrm>
          <a:off x="3175378" y="1421090"/>
          <a:ext cx="2457450" cy="402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73200" imgH="241300" progId="Equation.3">
                  <p:embed/>
                </p:oleObj>
              </mc:Choice>
              <mc:Fallback>
                <p:oleObj name="Equation" r:id="rId3" imgW="1473200" imgH="241300" progId="Equation.3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378" y="1421090"/>
                        <a:ext cx="2457450" cy="4024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2344382" y="4814234"/>
            <a:ext cx="171450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en-US" sz="1350" kern="1200" dirty="0">
                <a:ea typeface="+mn-ea"/>
                <a:cs typeface="+mn-cs"/>
              </a:rPr>
              <a:t>Image space</a:t>
            </a:r>
          </a:p>
        </p:txBody>
      </p:sp>
      <p:pic>
        <p:nvPicPr>
          <p:cNvPr id="9" name="Picture 8" descr="img007"/>
          <p:cNvPicPr>
            <a:picLocks noChangeAspect="1" noChangeArrowheads="1"/>
          </p:cNvPicPr>
          <p:nvPr/>
        </p:nvPicPr>
        <p:blipFill>
          <a:blip r:embed="rId5" cstate="print"/>
          <a:srcRect r="52785"/>
          <a:stretch>
            <a:fillRect/>
          </a:stretch>
        </p:blipFill>
        <p:spPr bwMode="auto">
          <a:xfrm>
            <a:off x="1778756" y="2560412"/>
            <a:ext cx="2796737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5694775" y="4792833"/>
            <a:ext cx="171450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en-US" sz="1350" kern="1200" dirty="0">
                <a:ea typeface="+mn-ea"/>
                <a:cs typeface="+mn-cs"/>
              </a:rPr>
              <a:t>Hough space</a:t>
            </a:r>
          </a:p>
        </p:txBody>
      </p:sp>
      <p:pic>
        <p:nvPicPr>
          <p:cNvPr id="14" name="Picture 13" descr="img007"/>
          <p:cNvPicPr>
            <a:picLocks noChangeAspect="1" noChangeArrowheads="1"/>
          </p:cNvPicPr>
          <p:nvPr/>
        </p:nvPicPr>
        <p:blipFill>
          <a:blip r:embed="rId5" cstate="print"/>
          <a:srcRect l="53306"/>
          <a:stretch>
            <a:fillRect/>
          </a:stretch>
        </p:blipFill>
        <p:spPr bwMode="auto">
          <a:xfrm>
            <a:off x="4599385" y="2560412"/>
            <a:ext cx="276586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 bwMode="auto">
          <a:xfrm>
            <a:off x="2764606" y="3670058"/>
            <a:ext cx="520310" cy="328617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640006" y="3587904"/>
            <a:ext cx="520310" cy="46554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40174" y="3444634"/>
            <a:ext cx="156569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1350" kern="1200" dirty="0">
                <a:solidFill>
                  <a:schemeClr val="bg2"/>
                </a:solidFill>
                <a:ea typeface="+mn-ea"/>
                <a:cs typeface="+mn-cs"/>
              </a:rPr>
              <a:t>Intersection</a:t>
            </a:r>
            <a:r>
              <a:rPr lang="en-US" sz="1350" kern="1200" dirty="0">
                <a:ea typeface="+mn-ea"/>
                <a:cs typeface="+mn-cs"/>
              </a:rPr>
              <a:t>: most votes for center occur here.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3000" y="4957485"/>
            <a:ext cx="13716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750" kern="1200" dirty="0">
                <a:ea typeface="+mn-ea"/>
                <a:cs typeface="+mn-cs"/>
              </a:rPr>
              <a:t>Kristen </a:t>
            </a:r>
            <a:r>
              <a:rPr lang="en-US" sz="750" kern="1200" dirty="0" err="1">
                <a:ea typeface="+mn-ea"/>
                <a:cs typeface="+mn-cs"/>
              </a:rPr>
              <a:t>Grauman</a:t>
            </a:r>
            <a:endParaRPr lang="en-US" sz="750" kern="1200" dirty="0"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618898" y="2883305"/>
            <a:ext cx="951062" cy="951062"/>
            <a:chOff x="634531" y="3511899"/>
            <a:chExt cx="1268082" cy="1268082"/>
          </a:xfrm>
        </p:grpSpPr>
        <p:sp>
          <p:nvSpPr>
            <p:cNvPr id="18" name="Oval 17"/>
            <p:cNvSpPr/>
            <p:nvPr/>
          </p:nvSpPr>
          <p:spPr bwMode="auto">
            <a:xfrm>
              <a:off x="634531" y="3511899"/>
              <a:ext cx="1268082" cy="1268082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1212497" y="4089865"/>
              <a:ext cx="112149" cy="112149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ea typeface="+mn-ea"/>
                <a:cs typeface="+mn-cs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919366" y="2627470"/>
            <a:ext cx="951062" cy="951062"/>
            <a:chOff x="634531" y="3511899"/>
            <a:chExt cx="1268082" cy="1268082"/>
          </a:xfrm>
        </p:grpSpPr>
        <p:sp>
          <p:nvSpPr>
            <p:cNvPr id="21" name="Oval 20"/>
            <p:cNvSpPr/>
            <p:nvPr/>
          </p:nvSpPr>
          <p:spPr bwMode="auto">
            <a:xfrm>
              <a:off x="634531" y="3511899"/>
              <a:ext cx="1268082" cy="1268082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1212497" y="4089865"/>
              <a:ext cx="112149" cy="112149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ea typeface="+mn-ea"/>
                <a:cs typeface="+mn-cs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251699" y="2648482"/>
            <a:ext cx="951062" cy="951062"/>
            <a:chOff x="634531" y="3511899"/>
            <a:chExt cx="1268082" cy="1268082"/>
          </a:xfrm>
        </p:grpSpPr>
        <p:sp>
          <p:nvSpPr>
            <p:cNvPr id="24" name="Oval 23"/>
            <p:cNvSpPr/>
            <p:nvPr/>
          </p:nvSpPr>
          <p:spPr bwMode="auto">
            <a:xfrm>
              <a:off x="634531" y="3511899"/>
              <a:ext cx="1268082" cy="1268082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ea typeface="+mn-ea"/>
                <a:cs typeface="+mn-cs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1212497" y="4089865"/>
              <a:ext cx="112149" cy="112149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ea typeface="+mn-ea"/>
                <a:cs typeface="+mn-cs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471431" y="2916381"/>
            <a:ext cx="951062" cy="951062"/>
            <a:chOff x="634531" y="3511899"/>
            <a:chExt cx="1268082" cy="1268082"/>
          </a:xfrm>
        </p:grpSpPr>
        <p:sp>
          <p:nvSpPr>
            <p:cNvPr id="27" name="Oval 26"/>
            <p:cNvSpPr/>
            <p:nvPr/>
          </p:nvSpPr>
          <p:spPr bwMode="auto">
            <a:xfrm>
              <a:off x="634531" y="3511899"/>
              <a:ext cx="1268082" cy="1268082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ea typeface="+mn-ea"/>
                <a:cs typeface="+mn-cs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1212497" y="4089865"/>
              <a:ext cx="112149" cy="112149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ea typeface="+mn-ea"/>
                <a:cs typeface="+mn-cs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409362" y="3406933"/>
            <a:ext cx="951062" cy="951062"/>
            <a:chOff x="634531" y="3511899"/>
            <a:chExt cx="1268082" cy="1268082"/>
          </a:xfrm>
        </p:grpSpPr>
        <p:sp>
          <p:nvSpPr>
            <p:cNvPr id="30" name="Oval 29"/>
            <p:cNvSpPr/>
            <p:nvPr/>
          </p:nvSpPr>
          <p:spPr bwMode="auto">
            <a:xfrm>
              <a:off x="634531" y="3511899"/>
              <a:ext cx="1268082" cy="1268082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ea typeface="+mn-ea"/>
                <a:cs typeface="+mn-cs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1212497" y="4089865"/>
              <a:ext cx="112149" cy="112149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ea typeface="+mn-ea"/>
                <a:cs typeface="+mn-cs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014130" y="3579333"/>
            <a:ext cx="951062" cy="951062"/>
            <a:chOff x="634531" y="3511899"/>
            <a:chExt cx="1268082" cy="1268082"/>
          </a:xfrm>
        </p:grpSpPr>
        <p:sp>
          <p:nvSpPr>
            <p:cNvPr id="33" name="Oval 32"/>
            <p:cNvSpPr/>
            <p:nvPr/>
          </p:nvSpPr>
          <p:spPr bwMode="auto">
            <a:xfrm>
              <a:off x="634531" y="3511899"/>
              <a:ext cx="1268082" cy="1268082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ea typeface="+mn-ea"/>
                <a:cs typeface="+mn-cs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1212497" y="4089865"/>
              <a:ext cx="112149" cy="112149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ea typeface="+mn-ea"/>
                <a:cs typeface="+mn-cs"/>
              </a:endParaRPr>
            </a:p>
          </p:txBody>
        </p:sp>
      </p:grpSp>
      <p:sp>
        <p:nvSpPr>
          <p:cNvPr id="35" name="Title 11">
            <a:extLst>
              <a:ext uri="{FF2B5EF4-FFF2-40B4-BE49-F238E27FC236}">
                <a16:creationId xmlns:a16="http://schemas.microsoft.com/office/drawing/2014/main" id="{EAAEF451-B452-A20C-BB3D-A7A0A3956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Hough</a:t>
            </a:r>
            <a:r>
              <a:rPr lang="en-US" dirty="0"/>
              <a:t> Transform for Circles</a:t>
            </a:r>
          </a:p>
        </p:txBody>
      </p:sp>
      <p:sp>
        <p:nvSpPr>
          <p:cNvPr id="36" name="Slide Number Placeholder 3">
            <a:extLst>
              <a:ext uri="{FF2B5EF4-FFF2-40B4-BE49-F238E27FC236}">
                <a16:creationId xmlns:a16="http://schemas.microsoft.com/office/drawing/2014/main" id="{4CE3AD07-20A8-985E-3EF9-E96B9728F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609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177528"/>
            <a:ext cx="6172200" cy="339447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en-US" sz="2100" dirty="0"/>
              <a:t>For every edge pixel (</a:t>
            </a:r>
            <a:r>
              <a:rPr lang="en-US" sz="2100" i="1" dirty="0" err="1"/>
              <a:t>x,y</a:t>
            </a:r>
            <a:r>
              <a:rPr lang="en-US" sz="2100" dirty="0"/>
              <a:t>) : </a:t>
            </a:r>
          </a:p>
          <a:p>
            <a:pPr eaLnBrk="1" hangingPunct="1">
              <a:buFontTx/>
              <a:buNone/>
            </a:pPr>
            <a:r>
              <a:rPr lang="en-US" sz="2100" dirty="0"/>
              <a:t>	For each possible radius value </a:t>
            </a:r>
            <a:r>
              <a:rPr lang="en-US" sz="2100" i="1" dirty="0"/>
              <a:t>r</a:t>
            </a:r>
            <a:r>
              <a:rPr lang="en-US" sz="2100" dirty="0"/>
              <a:t>:</a:t>
            </a:r>
          </a:p>
          <a:p>
            <a:pPr eaLnBrk="1" hangingPunct="1">
              <a:buFontTx/>
              <a:buNone/>
            </a:pPr>
            <a:r>
              <a:rPr lang="en-US" sz="2100"/>
              <a:t>		For </a:t>
            </a:r>
            <a:r>
              <a:rPr lang="en-US" sz="2100" dirty="0"/>
              <a:t>each possible gradient direction </a:t>
            </a:r>
            <a:r>
              <a:rPr lang="el-GR" sz="2100" i="1" dirty="0"/>
              <a:t>θ</a:t>
            </a:r>
            <a:r>
              <a:rPr lang="en-US" sz="2100" i="1" dirty="0"/>
              <a:t>: </a:t>
            </a:r>
          </a:p>
          <a:p>
            <a:pPr eaLnBrk="1" hangingPunct="1">
              <a:buFontTx/>
              <a:buNone/>
            </a:pPr>
            <a:r>
              <a:rPr lang="en-US" sz="2100" i="1" dirty="0">
                <a:solidFill>
                  <a:srgbClr val="92D050"/>
                </a:solidFill>
              </a:rPr>
              <a:t>		// or use estimated gradient at (</a:t>
            </a:r>
            <a:r>
              <a:rPr lang="en-US" sz="2100" i="1" dirty="0" err="1">
                <a:solidFill>
                  <a:srgbClr val="92D050"/>
                </a:solidFill>
              </a:rPr>
              <a:t>x,y</a:t>
            </a:r>
            <a:r>
              <a:rPr lang="en-US" sz="2100" i="1" dirty="0">
                <a:solidFill>
                  <a:srgbClr val="92D050"/>
                </a:solidFill>
              </a:rPr>
              <a:t>)</a:t>
            </a:r>
            <a:endParaRPr lang="en-US" sz="2100" dirty="0">
              <a:solidFill>
                <a:srgbClr val="92D050"/>
              </a:solidFill>
            </a:endParaRPr>
          </a:p>
          <a:p>
            <a:pPr eaLnBrk="1" hangingPunct="1">
              <a:buFontTx/>
              <a:buNone/>
            </a:pPr>
            <a:r>
              <a:rPr lang="en-US" sz="2100" dirty="0"/>
              <a:t>	    		</a:t>
            </a:r>
            <a:r>
              <a:rPr lang="en-US" sz="2100" i="1" dirty="0"/>
              <a:t>a</a:t>
            </a:r>
            <a:r>
              <a:rPr lang="en-US" sz="2100" dirty="0"/>
              <a:t> = </a:t>
            </a:r>
            <a:r>
              <a:rPr lang="en-US" sz="2100" i="1" dirty="0"/>
              <a:t>x</a:t>
            </a:r>
            <a:r>
              <a:rPr lang="en-US" sz="2100" dirty="0"/>
              <a:t> – </a:t>
            </a:r>
            <a:r>
              <a:rPr lang="en-US" sz="2100" i="1" dirty="0"/>
              <a:t>r</a:t>
            </a:r>
            <a:r>
              <a:rPr lang="en-US" sz="2100" dirty="0"/>
              <a:t> </a:t>
            </a:r>
            <a:r>
              <a:rPr lang="en-US" sz="2100" dirty="0" err="1"/>
              <a:t>cos</a:t>
            </a:r>
            <a:r>
              <a:rPr lang="en-US" sz="2100" dirty="0"/>
              <a:t>(</a:t>
            </a:r>
            <a:r>
              <a:rPr lang="el-GR" sz="2100" i="1" dirty="0"/>
              <a:t>θ</a:t>
            </a:r>
            <a:r>
              <a:rPr lang="en-US" sz="2100" dirty="0"/>
              <a:t>) </a:t>
            </a:r>
            <a:r>
              <a:rPr lang="en-US" sz="2100" dirty="0">
                <a:solidFill>
                  <a:srgbClr val="92D050"/>
                </a:solidFill>
              </a:rPr>
              <a:t>// column</a:t>
            </a:r>
          </a:p>
          <a:p>
            <a:pPr eaLnBrk="1" hangingPunct="1">
              <a:buFontTx/>
              <a:buNone/>
            </a:pPr>
            <a:r>
              <a:rPr lang="en-US" sz="2100" dirty="0"/>
              <a:t>	    		</a:t>
            </a:r>
            <a:r>
              <a:rPr lang="en-US" sz="2100" i="1" dirty="0"/>
              <a:t>b</a:t>
            </a:r>
            <a:r>
              <a:rPr lang="en-US" sz="2100" dirty="0"/>
              <a:t> = </a:t>
            </a:r>
            <a:r>
              <a:rPr lang="en-US" sz="2100" i="1" dirty="0"/>
              <a:t>y</a:t>
            </a:r>
            <a:r>
              <a:rPr lang="en-US" sz="2100" dirty="0"/>
              <a:t> – </a:t>
            </a:r>
            <a:r>
              <a:rPr lang="en-US" sz="2100" i="1" dirty="0"/>
              <a:t>r</a:t>
            </a:r>
            <a:r>
              <a:rPr lang="en-US" sz="2100" dirty="0"/>
              <a:t> sin(</a:t>
            </a:r>
            <a:r>
              <a:rPr lang="el-GR" sz="2100" i="1" dirty="0"/>
              <a:t>θ</a:t>
            </a:r>
            <a:r>
              <a:rPr lang="en-US" sz="2100" dirty="0"/>
              <a:t>)  </a:t>
            </a:r>
            <a:r>
              <a:rPr lang="en-US" sz="2100" dirty="0">
                <a:solidFill>
                  <a:srgbClr val="92D050"/>
                </a:solidFill>
              </a:rPr>
              <a:t>// row</a:t>
            </a:r>
          </a:p>
          <a:p>
            <a:pPr eaLnBrk="1" hangingPunct="1">
              <a:buFontTx/>
              <a:buNone/>
            </a:pPr>
            <a:r>
              <a:rPr lang="en-US" sz="2100" dirty="0"/>
              <a:t>	    		H[</a:t>
            </a:r>
            <a:r>
              <a:rPr lang="en-US" sz="2100" i="1" dirty="0" err="1"/>
              <a:t>a,b,r</a:t>
            </a:r>
            <a:r>
              <a:rPr lang="en-US" sz="2100" dirty="0"/>
              <a:t>] += 1</a:t>
            </a:r>
          </a:p>
          <a:p>
            <a:pPr eaLnBrk="1" hangingPunct="1">
              <a:buFontTx/>
              <a:buNone/>
            </a:pPr>
            <a:r>
              <a:rPr lang="en-US" sz="2100" dirty="0"/>
              <a:t>		end</a:t>
            </a:r>
          </a:p>
          <a:p>
            <a:pPr eaLnBrk="1" hangingPunct="1">
              <a:buFontTx/>
              <a:buNone/>
            </a:pPr>
            <a:r>
              <a:rPr lang="en-US" sz="2100" dirty="0"/>
              <a:t>	end</a:t>
            </a:r>
          </a:p>
          <a:p>
            <a:pPr eaLnBrk="1" hangingPunct="1">
              <a:buFontTx/>
              <a:buNone/>
            </a:pPr>
            <a:r>
              <a:rPr lang="en-US" sz="2100" dirty="0"/>
              <a:t>end</a:t>
            </a:r>
          </a:p>
          <a:p>
            <a:pPr eaLnBrk="1" hangingPunct="1">
              <a:buFontTx/>
              <a:buNone/>
            </a:pPr>
            <a:r>
              <a:rPr lang="en-US" dirty="0"/>
              <a:t>		</a:t>
            </a:r>
          </a:p>
          <a:p>
            <a:pPr lvl="1" eaLnBrk="1" hangingPunct="1">
              <a:buFontTx/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4957485"/>
            <a:ext cx="17526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750" kern="1200" dirty="0">
                <a:ea typeface="+mn-ea"/>
                <a:cs typeface="+mn-cs"/>
              </a:rPr>
              <a:t>Modified from Kristen </a:t>
            </a:r>
            <a:r>
              <a:rPr lang="en-US" sz="750" kern="1200" dirty="0" err="1">
                <a:ea typeface="+mn-ea"/>
                <a:cs typeface="+mn-cs"/>
              </a:rPr>
              <a:t>Grauman</a:t>
            </a:r>
            <a:endParaRPr lang="en-US" sz="750" kern="1200" dirty="0"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800502" y="3471584"/>
            <a:ext cx="2057400" cy="1485900"/>
            <a:chOff x="6309755" y="4501937"/>
            <a:chExt cx="2743200" cy="1981200"/>
          </a:xfrm>
        </p:grpSpPr>
        <p:grpSp>
          <p:nvGrpSpPr>
            <p:cNvPr id="2" name="Group 1"/>
            <p:cNvGrpSpPr/>
            <p:nvPr/>
          </p:nvGrpSpPr>
          <p:grpSpPr>
            <a:xfrm>
              <a:off x="6309755" y="4501937"/>
              <a:ext cx="2743200" cy="1981200"/>
              <a:chOff x="6309755" y="4501937"/>
              <a:chExt cx="2743200" cy="1981200"/>
            </a:xfrm>
          </p:grpSpPr>
          <p:sp>
            <p:nvSpPr>
              <p:cNvPr id="20" name="Rectangle 10"/>
              <p:cNvSpPr>
                <a:spLocks noChangeArrowheads="1"/>
              </p:cNvSpPr>
              <p:nvPr/>
            </p:nvSpPr>
            <p:spPr bwMode="auto">
              <a:xfrm>
                <a:off x="6309755" y="4501937"/>
                <a:ext cx="2743200" cy="1981200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en-US" sz="1350" kern="1200">
                  <a:ea typeface="+mn-ea"/>
                  <a:cs typeface="+mn-cs"/>
                </a:endParaRPr>
              </a:p>
            </p:txBody>
          </p:sp>
          <p:sp>
            <p:nvSpPr>
              <p:cNvPr id="10" name="Oval 11"/>
              <p:cNvSpPr>
                <a:spLocks noChangeArrowheads="1"/>
              </p:cNvSpPr>
              <p:nvPr/>
            </p:nvSpPr>
            <p:spPr bwMode="auto">
              <a:xfrm>
                <a:off x="6766955" y="4882937"/>
                <a:ext cx="1371600" cy="1295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en-US" sz="1350" kern="1200">
                  <a:ea typeface="+mn-ea"/>
                  <a:cs typeface="+mn-cs"/>
                </a:endParaRPr>
              </a:p>
            </p:txBody>
          </p:sp>
        </p:grpSp>
        <p:sp>
          <p:nvSpPr>
            <p:cNvPr id="11" name="Line 17"/>
            <p:cNvSpPr>
              <a:spLocks noChangeShapeType="1"/>
            </p:cNvSpPr>
            <p:nvPr/>
          </p:nvSpPr>
          <p:spPr bwMode="auto">
            <a:xfrm rot="2717577">
              <a:off x="6631223" y="5945769"/>
              <a:ext cx="6397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ea typeface="+mn-ea"/>
                <a:cs typeface="+mn-cs"/>
              </a:endParaRPr>
            </a:p>
          </p:txBody>
        </p:sp>
        <p:sp>
          <p:nvSpPr>
            <p:cNvPr id="12" name="Line 18"/>
            <p:cNvSpPr>
              <a:spLocks noChangeShapeType="1"/>
            </p:cNvSpPr>
            <p:nvPr/>
          </p:nvSpPr>
          <p:spPr bwMode="auto">
            <a:xfrm rot="2717577" flipV="1">
              <a:off x="7103505" y="5546512"/>
              <a:ext cx="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ea typeface="+mn-ea"/>
                <a:cs typeface="+mn-cs"/>
              </a:endParaRPr>
            </a:p>
          </p:txBody>
        </p:sp>
        <p:sp>
          <p:nvSpPr>
            <p:cNvPr id="13" name="Oval 15"/>
            <p:cNvSpPr>
              <a:spLocks noChangeArrowheads="1"/>
            </p:cNvSpPr>
            <p:nvPr/>
          </p:nvSpPr>
          <p:spPr bwMode="auto">
            <a:xfrm rot="2717577">
              <a:off x="6863793" y="585925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ea typeface="+mn-ea"/>
                <a:cs typeface="+mn-cs"/>
              </a:endParaRPr>
            </a:p>
          </p:txBody>
        </p:sp>
        <p:sp>
          <p:nvSpPr>
            <p:cNvPr id="14" name="Line 21"/>
            <p:cNvSpPr>
              <a:spLocks noChangeShapeType="1"/>
            </p:cNvSpPr>
            <p:nvPr/>
          </p:nvSpPr>
          <p:spPr bwMode="auto">
            <a:xfrm>
              <a:off x="6385955" y="5949737"/>
              <a:ext cx="1143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ea typeface="+mn-ea"/>
                <a:cs typeface="+mn-cs"/>
              </a:endParaRPr>
            </a:p>
          </p:txBody>
        </p:sp>
        <p:sp>
          <p:nvSpPr>
            <p:cNvPr id="15" name="Rectangle 22"/>
            <p:cNvSpPr>
              <a:spLocks noChangeArrowheads="1"/>
            </p:cNvSpPr>
            <p:nvPr/>
          </p:nvSpPr>
          <p:spPr bwMode="auto">
            <a:xfrm>
              <a:off x="6957455" y="5751300"/>
              <a:ext cx="329579" cy="307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l-GR" sz="900" i="1" kern="1200">
                  <a:ea typeface="+mn-ea"/>
                  <a:cs typeface="+mn-cs"/>
                </a:rPr>
                <a:t>θ</a:t>
              </a:r>
              <a:endParaRPr lang="en-US" sz="900" i="1" kern="1200">
                <a:ea typeface="+mn-ea"/>
                <a:cs typeface="+mn-cs"/>
              </a:endParaRPr>
            </a:p>
          </p:txBody>
        </p:sp>
        <p:sp>
          <p:nvSpPr>
            <p:cNvPr id="16" name="Text Box 25"/>
            <p:cNvSpPr txBox="1">
              <a:spLocks noChangeArrowheads="1"/>
            </p:cNvSpPr>
            <p:nvPr/>
          </p:nvSpPr>
          <p:spPr bwMode="auto">
            <a:xfrm>
              <a:off x="7300355" y="5416337"/>
              <a:ext cx="22860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85800"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defRPr/>
              </a:pPr>
              <a:r>
                <a:rPr lang="en-US" sz="600" kern="1200">
                  <a:ea typeface="+mn-ea"/>
                  <a:cs typeface="+mn-cs"/>
                </a:rPr>
                <a:t>x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6259420" y="1106241"/>
            <a:ext cx="139030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buClrTx/>
              <a:defRPr/>
            </a:pPr>
            <a:r>
              <a:rPr lang="en-US" sz="1350" kern="1200" dirty="0">
                <a:ea typeface="+mn-ea"/>
                <a:cs typeface="+mn-cs"/>
              </a:rPr>
              <a:t>x = a + r cos(</a:t>
            </a:r>
            <a:r>
              <a:rPr lang="el-GR" sz="1350" i="1" kern="1200" dirty="0">
                <a:ea typeface="+mn-ea"/>
                <a:cs typeface="+mn-cs"/>
              </a:rPr>
              <a:t>θ</a:t>
            </a:r>
            <a:r>
              <a:rPr lang="en-US" sz="1350" kern="1200" dirty="0">
                <a:ea typeface="+mn-ea"/>
                <a:cs typeface="+mn-cs"/>
              </a:rPr>
              <a:t>)</a:t>
            </a:r>
          </a:p>
          <a:p>
            <a:pPr defTabSz="685800">
              <a:buClrTx/>
              <a:defRPr/>
            </a:pPr>
            <a:r>
              <a:rPr lang="en-US" sz="1350" kern="1200" dirty="0">
                <a:ea typeface="+mn-ea"/>
                <a:cs typeface="+mn-cs"/>
              </a:rPr>
              <a:t>y = b + r sin(</a:t>
            </a:r>
            <a:r>
              <a:rPr lang="el-GR" sz="1350" i="1" kern="1200" dirty="0">
                <a:ea typeface="+mn-ea"/>
                <a:cs typeface="+mn-cs"/>
              </a:rPr>
              <a:t>θ</a:t>
            </a:r>
            <a:r>
              <a:rPr lang="en-US" sz="1350" kern="1200" dirty="0">
                <a:ea typeface="+mn-ea"/>
                <a:cs typeface="+mn-cs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BA4728-0448-419C-96F7-27BF9107C2F2}"/>
              </a:ext>
            </a:extLst>
          </p:cNvPr>
          <p:cNvSpPr txBox="1"/>
          <p:nvPr/>
        </p:nvSpPr>
        <p:spPr>
          <a:xfrm>
            <a:off x="3704162" y="4614584"/>
            <a:ext cx="12458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highlight>
                  <a:srgbClr val="FFFF00"/>
                </a:highlight>
              </a:rPr>
              <a:t>Your homework!</a:t>
            </a:r>
          </a:p>
        </p:txBody>
      </p:sp>
      <p:sp>
        <p:nvSpPr>
          <p:cNvPr id="17" name="Title 11">
            <a:extLst>
              <a:ext uri="{FF2B5EF4-FFF2-40B4-BE49-F238E27FC236}">
                <a16:creationId xmlns:a16="http://schemas.microsoft.com/office/drawing/2014/main" id="{7A193041-A6B1-9CD7-A186-CAFD91E9C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Hough</a:t>
            </a:r>
            <a:r>
              <a:rPr lang="en-US" dirty="0"/>
              <a:t> Transform for Circles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DE70015D-E02E-C619-83E6-F17EF936A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4121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" grpId="0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1055" y="1409115"/>
            <a:ext cx="2087251" cy="2779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446" y="1404777"/>
            <a:ext cx="2087251" cy="2779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1878775" y="1104740"/>
            <a:ext cx="1081088" cy="25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685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r>
              <a:rPr lang="en-GB" sz="1800" kern="1200" dirty="0">
                <a:ea typeface="SimSun" pitchFamily="2" charset="-122"/>
                <a:cs typeface="+mn-cs"/>
              </a:rPr>
              <a:t>Original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4133844" y="1117412"/>
            <a:ext cx="2024063" cy="25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685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r>
              <a:rPr lang="en-GB" sz="1800" kern="1200" dirty="0">
                <a:ea typeface="SimSun" pitchFamily="2" charset="-122"/>
                <a:cs typeface="+mn-cs"/>
              </a:rPr>
              <a:t>Edges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 r="46982"/>
          <a:stretch>
            <a:fillRect/>
          </a:stretch>
        </p:blipFill>
        <p:spPr bwMode="auto">
          <a:xfrm>
            <a:off x="5667390" y="1418644"/>
            <a:ext cx="2218165" cy="278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132931" y="1133640"/>
            <a:ext cx="1578729" cy="25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685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r>
              <a:rPr lang="en-GB" sz="1800" kern="1200" dirty="0">
                <a:ea typeface="SimSun" pitchFamily="2" charset="-122"/>
                <a:cs typeface="+mn-cs"/>
              </a:rPr>
              <a:t>Votes: Penny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85830" y="4321427"/>
            <a:ext cx="6983112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GB" sz="1800" kern="1200" dirty="0">
                <a:solidFill>
                  <a:srgbClr val="FF0000"/>
                </a:solidFill>
                <a:ea typeface="SimSun" pitchFamily="2" charset="-122"/>
                <a:cs typeface="+mn-cs"/>
              </a:rPr>
              <a:t>Note</a:t>
            </a:r>
            <a:r>
              <a:rPr lang="en-GB" sz="1800" kern="1200" dirty="0">
                <a:ea typeface="SimSun" pitchFamily="2" charset="-122"/>
                <a:cs typeface="+mn-cs"/>
              </a:rPr>
              <a:t>: a different Hough transform (with separate accumulators) was used for each circle radius (quarters vs. penny).</a:t>
            </a:r>
          </a:p>
          <a:p>
            <a:pPr defTabSz="685800">
              <a:buClrTx/>
              <a:defRPr/>
            </a:pPr>
            <a:endParaRPr lang="en-US" sz="1350" kern="1200" dirty="0"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4957485"/>
            <a:ext cx="231805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750" kern="1200" dirty="0">
                <a:ea typeface="+mn-ea"/>
                <a:cs typeface="+mn-cs"/>
              </a:rPr>
              <a:t>Kristen </a:t>
            </a:r>
            <a:r>
              <a:rPr lang="en-US" sz="750" kern="1200" dirty="0" err="1">
                <a:ea typeface="+mn-ea"/>
                <a:cs typeface="+mn-cs"/>
              </a:rPr>
              <a:t>Grauman</a:t>
            </a:r>
            <a:r>
              <a:rPr lang="en-US" sz="750" kern="1200" dirty="0">
                <a:ea typeface="+mn-ea"/>
                <a:cs typeface="+mn-cs"/>
              </a:rPr>
              <a:t>, images from </a:t>
            </a:r>
            <a:r>
              <a:rPr lang="en-US" sz="750" kern="1200" dirty="0" err="1">
                <a:ea typeface="+mn-ea"/>
                <a:cs typeface="+mn-cs"/>
              </a:rPr>
              <a:t>Vivek</a:t>
            </a:r>
            <a:r>
              <a:rPr lang="en-US" sz="750" kern="1200" dirty="0">
                <a:ea typeface="+mn-ea"/>
                <a:cs typeface="+mn-cs"/>
              </a:rPr>
              <a:t> </a:t>
            </a:r>
            <a:r>
              <a:rPr lang="en-US" sz="750" kern="1200" dirty="0" err="1">
                <a:ea typeface="+mn-ea"/>
                <a:cs typeface="+mn-cs"/>
              </a:rPr>
              <a:t>Kwatra</a:t>
            </a:r>
            <a:endParaRPr lang="en-US" sz="750" kern="1200" dirty="0">
              <a:ea typeface="+mn-ea"/>
              <a:cs typeface="+mn-cs"/>
            </a:endParaRPr>
          </a:p>
        </p:txBody>
      </p:sp>
      <p:sp>
        <p:nvSpPr>
          <p:cNvPr id="3" name="Title 11">
            <a:extLst>
              <a:ext uri="{FF2B5EF4-FFF2-40B4-BE49-F238E27FC236}">
                <a16:creationId xmlns:a16="http://schemas.microsoft.com/office/drawing/2014/main" id="{BE85AFCF-BC23-FE5C-1918-E159BE289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Example: Detecting Circles with Hough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40549-85DA-D189-7B39-42A459F89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79170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3" grpId="0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1055" y="1425743"/>
            <a:ext cx="2087251" cy="2779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446" y="1421405"/>
            <a:ext cx="2087251" cy="2779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1878775" y="1121368"/>
            <a:ext cx="1081088" cy="25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685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r>
              <a:rPr lang="en-GB" sz="1800" kern="1200" dirty="0">
                <a:ea typeface="SimSun" pitchFamily="2" charset="-122"/>
                <a:cs typeface="+mn-cs"/>
              </a:rPr>
              <a:t>Original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4133844" y="1134040"/>
            <a:ext cx="2024063" cy="25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685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r>
              <a:rPr lang="en-GB" sz="1800" kern="1200" dirty="0">
                <a:ea typeface="SimSun" pitchFamily="2" charset="-122"/>
                <a:cs typeface="+mn-cs"/>
              </a:rPr>
              <a:t>Edges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023392" y="1150268"/>
            <a:ext cx="1578729" cy="25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685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r>
              <a:rPr lang="en-GB" sz="1800" kern="1200" dirty="0">
                <a:ea typeface="SimSun" pitchFamily="2" charset="-122"/>
                <a:cs typeface="+mn-cs"/>
              </a:rPr>
              <a:t>Votes: Quarter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 l="45650"/>
          <a:stretch>
            <a:fillRect/>
          </a:stretch>
        </p:blipFill>
        <p:spPr bwMode="auto">
          <a:xfrm>
            <a:off x="5640005" y="1407887"/>
            <a:ext cx="2277206" cy="2793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8446" y="1435272"/>
            <a:ext cx="2081241" cy="2771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143000" y="4957485"/>
            <a:ext cx="231805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750" kern="1200" dirty="0">
                <a:ea typeface="+mn-ea"/>
                <a:cs typeface="+mn-cs"/>
              </a:rPr>
              <a:t>Kristen </a:t>
            </a:r>
            <a:r>
              <a:rPr lang="en-US" sz="750" kern="1200" dirty="0" err="1">
                <a:ea typeface="+mn-ea"/>
                <a:cs typeface="+mn-cs"/>
              </a:rPr>
              <a:t>Grauman</a:t>
            </a:r>
            <a:r>
              <a:rPr lang="en-US" sz="750" kern="1200" dirty="0">
                <a:ea typeface="+mn-ea"/>
                <a:cs typeface="+mn-cs"/>
              </a:rPr>
              <a:t>, images from </a:t>
            </a:r>
            <a:r>
              <a:rPr lang="en-US" sz="750" kern="1200" dirty="0" err="1">
                <a:ea typeface="+mn-ea"/>
                <a:cs typeface="+mn-cs"/>
              </a:rPr>
              <a:t>Vivek</a:t>
            </a:r>
            <a:r>
              <a:rPr lang="en-US" sz="750" kern="1200" dirty="0">
                <a:ea typeface="+mn-ea"/>
                <a:cs typeface="+mn-cs"/>
              </a:rPr>
              <a:t> </a:t>
            </a:r>
            <a:r>
              <a:rPr lang="en-US" sz="750" kern="1200" dirty="0" err="1">
                <a:ea typeface="+mn-ea"/>
                <a:cs typeface="+mn-cs"/>
              </a:rPr>
              <a:t>Kwatra</a:t>
            </a:r>
            <a:endParaRPr lang="en-US" sz="750" kern="1200" dirty="0"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85830" y="4321429"/>
            <a:ext cx="6983112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GB" sz="1800" kern="1200" dirty="0">
                <a:solidFill>
                  <a:srgbClr val="FF0000"/>
                </a:solidFill>
                <a:ea typeface="SimSun" pitchFamily="2" charset="-122"/>
                <a:cs typeface="+mn-cs"/>
              </a:rPr>
              <a:t>Note</a:t>
            </a:r>
            <a:r>
              <a:rPr lang="en-GB" sz="1800" kern="1200" dirty="0">
                <a:ea typeface="SimSun" pitchFamily="2" charset="-122"/>
                <a:cs typeface="+mn-cs"/>
              </a:rPr>
              <a:t>: a different Hough transform (with separate accumulators) was used for each circle radius (quarters vs. penny).</a:t>
            </a:r>
          </a:p>
          <a:p>
            <a:pPr defTabSz="685800">
              <a:buClrTx/>
              <a:defRPr/>
            </a:pPr>
            <a:endParaRPr lang="en-US" sz="1350" kern="1200" dirty="0">
              <a:ea typeface="+mn-ea"/>
              <a:cs typeface="+mn-cs"/>
            </a:endParaRPr>
          </a:p>
        </p:txBody>
      </p:sp>
      <p:sp>
        <p:nvSpPr>
          <p:cNvPr id="3" name="Title 11">
            <a:extLst>
              <a:ext uri="{FF2B5EF4-FFF2-40B4-BE49-F238E27FC236}">
                <a16:creationId xmlns:a16="http://schemas.microsoft.com/office/drawing/2014/main" id="{0D32EE04-9540-13AD-7EC2-D04EA2EF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Example: Detecting Circles with Hough</a:t>
            </a:r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2FA5546-6879-0A64-FB8E-93C1E1FF1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41614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37703"/>
            <a:ext cx="8229600" cy="3693342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sz="2100" u="sng" dirty="0"/>
              <a:t>Pros</a:t>
            </a:r>
          </a:p>
          <a:p>
            <a:pPr eaLnBrk="1" hangingPunct="1"/>
            <a:r>
              <a:rPr lang="en-US" dirty="0"/>
              <a:t>All points are processed independently, so can cope with occlusion, gaps</a:t>
            </a:r>
          </a:p>
          <a:p>
            <a:pPr eaLnBrk="1" hangingPunct="1"/>
            <a:r>
              <a:rPr lang="en-US" dirty="0"/>
              <a:t>Some robustness to noise: noise points </a:t>
            </a:r>
            <a:r>
              <a:rPr lang="en-US" i="1" dirty="0"/>
              <a:t>unlikely</a:t>
            </a:r>
            <a:r>
              <a:rPr lang="en-US" dirty="0"/>
              <a:t> to contribute </a:t>
            </a:r>
            <a:r>
              <a:rPr lang="en-US" i="1" dirty="0"/>
              <a:t>consistently</a:t>
            </a:r>
            <a:r>
              <a:rPr lang="en-US" dirty="0"/>
              <a:t> to any single bin</a:t>
            </a:r>
          </a:p>
          <a:p>
            <a:pPr eaLnBrk="1" hangingPunct="1"/>
            <a:r>
              <a:rPr lang="en-US" dirty="0"/>
              <a:t>Can detect multiple instances of a model in a single pass</a:t>
            </a:r>
          </a:p>
          <a:p>
            <a:pPr eaLnBrk="1" hangingPunct="1"/>
            <a:endParaRPr lang="en-US" sz="600" dirty="0"/>
          </a:p>
          <a:p>
            <a:pPr eaLnBrk="1" hangingPunct="1">
              <a:buNone/>
            </a:pPr>
            <a:r>
              <a:rPr lang="en-US" sz="2100" u="sng" dirty="0"/>
              <a:t>Cons</a:t>
            </a:r>
          </a:p>
          <a:p>
            <a:pPr eaLnBrk="1" hangingPunct="1"/>
            <a:r>
              <a:rPr lang="en-US" dirty="0"/>
              <a:t>Complexity of search time for maxima increases exponentially with the number of model parameters </a:t>
            </a:r>
          </a:p>
          <a:p>
            <a:pPr lvl="1" eaLnBrk="1" hangingPunct="1"/>
            <a:r>
              <a:rPr lang="en-US" dirty="0">
                <a:solidFill>
                  <a:schemeClr val="accent2"/>
                </a:solidFill>
              </a:rPr>
              <a:t>If </a:t>
            </a:r>
            <a:r>
              <a:rPr lang="en-US" dirty="0">
                <a:solidFill>
                  <a:srgbClr val="FF0000"/>
                </a:solidFill>
              </a:rPr>
              <a:t>3 parameters </a:t>
            </a:r>
            <a:r>
              <a:rPr lang="en-US" dirty="0">
                <a:solidFill>
                  <a:schemeClr val="accent2"/>
                </a:solidFill>
              </a:rPr>
              <a:t>and 10 choices for each, search is O(10</a:t>
            </a:r>
            <a:r>
              <a:rPr lang="en-US" baseline="30000" dirty="0">
                <a:solidFill>
                  <a:srgbClr val="FF0000"/>
                </a:solidFill>
              </a:rPr>
              <a:t>3</a:t>
            </a:r>
            <a:r>
              <a:rPr lang="en-US" dirty="0">
                <a:solidFill>
                  <a:schemeClr val="accent2"/>
                </a:solidFill>
              </a:rPr>
              <a:t>)</a:t>
            </a:r>
          </a:p>
          <a:p>
            <a:pPr eaLnBrk="1" hangingPunct="1"/>
            <a:r>
              <a:rPr lang="en-US" dirty="0">
                <a:solidFill>
                  <a:schemeClr val="bg2"/>
                </a:solidFill>
              </a:rPr>
              <a:t>Quantization</a:t>
            </a:r>
            <a:r>
              <a:rPr lang="en-US" dirty="0"/>
              <a:t>: can be tricky to pick a good grid size</a:t>
            </a:r>
          </a:p>
          <a:p>
            <a:pPr eaLnBrk="1" hangingPunct="1">
              <a:buNone/>
            </a:pPr>
            <a:endParaRPr lang="en-US" sz="2100" u="sng" dirty="0"/>
          </a:p>
          <a:p>
            <a:pPr eaLnBrk="1" hangingPunct="1"/>
            <a:endParaRPr lang="en-US" dirty="0"/>
          </a:p>
          <a:p>
            <a:pPr lvl="1" eaLnBrk="1" hangingPunct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4957485"/>
            <a:ext cx="231805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750" kern="1200" dirty="0">
                <a:ea typeface="+mn-ea"/>
                <a:cs typeface="+mn-cs"/>
              </a:rPr>
              <a:t>Adapted from Kristen </a:t>
            </a:r>
            <a:r>
              <a:rPr lang="en-US" sz="750" kern="1200" dirty="0" err="1">
                <a:ea typeface="+mn-ea"/>
                <a:cs typeface="+mn-cs"/>
              </a:rPr>
              <a:t>Grauman</a:t>
            </a:r>
            <a:endParaRPr lang="en-US" sz="750" kern="1200" dirty="0"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4EF9DE-56F1-F363-EABF-6DEA317F4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Hough transform: pros and cons</a:t>
            </a:r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05134359-84F8-D91C-32B2-05C501682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94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5259" y="2324482"/>
            <a:ext cx="3653481" cy="494535"/>
          </a:xfrm>
        </p:spPr>
        <p:txBody>
          <a:bodyPr>
            <a:normAutofit/>
          </a:bodyPr>
          <a:lstStyle/>
          <a:p>
            <a:pPr algn="ctr" eaLnBrk="1" hangingPunct="1">
              <a:buNone/>
            </a:pPr>
            <a:r>
              <a:rPr lang="en-US" sz="2100" dirty="0">
                <a:hlinkClick r:id="rId3"/>
              </a:rPr>
              <a:t>Hough Transform Demo</a:t>
            </a:r>
            <a:endParaRPr lang="en-US" dirty="0"/>
          </a:p>
          <a:p>
            <a:pPr algn="ctr" eaLnBrk="1" hangingPunct="1">
              <a:buNone/>
            </a:pPr>
            <a:endParaRPr lang="en-US" sz="2100" dirty="0"/>
          </a:p>
          <a:p>
            <a:pPr algn="ctr" eaLnBrk="1" hangingPunct="1"/>
            <a:endParaRPr lang="en-US" dirty="0"/>
          </a:p>
          <a:p>
            <a:pPr lvl="1" algn="ctr" eaLnBrk="1" hangingPunct="1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4EF9DE-56F1-F363-EABF-6DEA317F4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Hough transform</a:t>
            </a:r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05134359-84F8-D91C-32B2-05C501682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687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an edge detector</a:t>
            </a:r>
          </a:p>
        </p:txBody>
      </p:sp>
      <p:sp>
        <p:nvSpPr>
          <p:cNvPr id="1098755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685800"/>
            <a:ext cx="8229599" cy="4340802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r>
              <a:rPr lang="en-US" sz="2700" dirty="0">
                <a:solidFill>
                  <a:schemeClr val="bg2"/>
                </a:solidFill>
              </a:rPr>
              <a:t>Criteria for a good edge detector</a:t>
            </a:r>
          </a:p>
          <a:p>
            <a:pPr lvl="1"/>
            <a:r>
              <a:rPr lang="en-US" sz="2000" dirty="0">
                <a:solidFill>
                  <a:schemeClr val="bg2"/>
                </a:solidFill>
              </a:rPr>
              <a:t>Good categorization </a:t>
            </a:r>
            <a:r>
              <a:rPr lang="en-US" sz="2000" dirty="0"/>
              <a:t>(edge vs not edge)</a:t>
            </a:r>
          </a:p>
          <a:p>
            <a:pPr lvl="2"/>
            <a:r>
              <a:rPr lang="en-US" sz="1500" dirty="0"/>
              <a:t>find all real edges, ignoring noise or other artifacts</a:t>
            </a:r>
          </a:p>
          <a:p>
            <a:pPr lvl="1"/>
            <a:r>
              <a:rPr lang="en-US" sz="2000" dirty="0">
                <a:solidFill>
                  <a:schemeClr val="bg2"/>
                </a:solidFill>
              </a:rPr>
              <a:t>Good localization</a:t>
            </a:r>
          </a:p>
          <a:p>
            <a:pPr lvl="2"/>
            <a:r>
              <a:rPr lang="en-US" sz="1500" dirty="0"/>
              <a:t>detect edges as close as possible to the true edges</a:t>
            </a:r>
          </a:p>
          <a:p>
            <a:pPr lvl="2"/>
            <a:r>
              <a:rPr lang="en-US" sz="1500" dirty="0"/>
              <a:t>return one point only for each true edge point    (true edges = the edges humans drew on an image)</a:t>
            </a:r>
          </a:p>
          <a:p>
            <a:endParaRPr lang="en-US" sz="2700" dirty="0"/>
          </a:p>
          <a:p>
            <a:r>
              <a:rPr lang="en-US" sz="2700" dirty="0">
                <a:solidFill>
                  <a:schemeClr val="bg2"/>
                </a:solidFill>
              </a:rPr>
              <a:t>Cues of edge detection</a:t>
            </a:r>
          </a:p>
          <a:p>
            <a:pPr lvl="1"/>
            <a:r>
              <a:rPr lang="en-US" dirty="0"/>
              <a:t>Bottom-up: Differences in color, intensity, or texture across the boundary</a:t>
            </a:r>
          </a:p>
          <a:p>
            <a:pPr lvl="1"/>
            <a:r>
              <a:rPr lang="en-US" dirty="0"/>
              <a:t>Top-down: Continuity and closure, high-level knowledge</a:t>
            </a:r>
          </a:p>
          <a:p>
            <a:pPr lvl="1"/>
            <a:endParaRPr lang="en-US" dirty="0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552113" y="4898952"/>
            <a:ext cx="159188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prstClr val="black"/>
                </a:solidFill>
              </a:rPr>
              <a:t>Adapted from L. </a:t>
            </a:r>
            <a:r>
              <a:rPr lang="en-US" sz="900" dirty="0" err="1">
                <a:solidFill>
                  <a:prstClr val="black"/>
                </a:solidFill>
              </a:rPr>
              <a:t>Fei-Fei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23ED05CF-D9AD-FF71-9E7A-99E7C34ED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53001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755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Content Placeholder 2"/>
          <p:cNvSpPr>
            <a:spLocks noGrp="1"/>
          </p:cNvSpPr>
          <p:nvPr>
            <p:ph idx="4294967295"/>
          </p:nvPr>
        </p:nvSpPr>
        <p:spPr>
          <a:xfrm>
            <a:off x="1504950" y="1120378"/>
            <a:ext cx="6496050" cy="3394472"/>
          </a:xfrm>
        </p:spPr>
        <p:txBody>
          <a:bodyPr/>
          <a:lstStyle/>
          <a:p>
            <a:pPr eaLnBrk="1" hangingPunct="1"/>
            <a:r>
              <a:rPr lang="en-US" sz="2100" dirty="0" err="1"/>
              <a:t>RANdom</a:t>
            </a:r>
            <a:r>
              <a:rPr lang="en-US" sz="2100" dirty="0"/>
              <a:t> Sample Consensus</a:t>
            </a:r>
          </a:p>
          <a:p>
            <a:pPr eaLnBrk="1" hangingPunct="1"/>
            <a:endParaRPr lang="en-US" sz="2100" dirty="0"/>
          </a:p>
          <a:p>
            <a:pPr eaLnBrk="1" hangingPunct="1"/>
            <a:r>
              <a:rPr lang="en-US" sz="2100" b="1" dirty="0">
                <a:solidFill>
                  <a:schemeClr val="bg2"/>
                </a:solidFill>
              </a:rPr>
              <a:t>Approach</a:t>
            </a:r>
            <a:r>
              <a:rPr lang="en-US" sz="2100" dirty="0"/>
              <a:t>: we want to avoid the impact of outliers, so let’s look for “inliers”, and use those only.</a:t>
            </a:r>
          </a:p>
          <a:p>
            <a:pPr eaLnBrk="1" hangingPunct="1"/>
            <a:endParaRPr lang="en-US" sz="2100" dirty="0"/>
          </a:p>
          <a:p>
            <a:pPr eaLnBrk="1" hangingPunct="1"/>
            <a:r>
              <a:rPr lang="en-US" sz="2100" b="1" dirty="0">
                <a:solidFill>
                  <a:schemeClr val="bg2"/>
                </a:solidFill>
              </a:rPr>
              <a:t>Intuition</a:t>
            </a:r>
            <a:r>
              <a:rPr lang="en-US" sz="2100" dirty="0"/>
              <a:t>: if an outlier is chosen to compute the current fit, then the resulting line won’t have much support from rest of the points.</a:t>
            </a:r>
          </a:p>
          <a:p>
            <a:pPr eaLnBrk="1" hangingPunct="1"/>
            <a:endParaRPr lang="en-US" sz="2100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4957485"/>
            <a:ext cx="231805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750" kern="1200" dirty="0">
                <a:ea typeface="+mn-ea"/>
                <a:cs typeface="+mn-cs"/>
              </a:rPr>
              <a:t>Kristen </a:t>
            </a:r>
            <a:r>
              <a:rPr lang="en-US" sz="750" kern="1200" dirty="0" err="1">
                <a:ea typeface="+mn-ea"/>
                <a:cs typeface="+mn-cs"/>
              </a:rPr>
              <a:t>Grauman</a:t>
            </a:r>
            <a:endParaRPr lang="en-US" sz="750" kern="1200" dirty="0"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EC1DFF-7FAE-4ED2-872A-360F8B2A2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3678E5-C793-4BD2-A5D1-D40A0F4347C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C22FC77E-ADF2-6CC8-B342-7C3B89F47312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>
                <a:solidFill>
                  <a:schemeClr val="bg2"/>
                </a:solidFill>
              </a:rPr>
              <a:t>RANSAC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1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1485900" y="1178496"/>
            <a:ext cx="6172200" cy="3394472"/>
          </a:xfrm>
        </p:spPr>
        <p:txBody>
          <a:bodyPr/>
          <a:lstStyle/>
          <a:p>
            <a:pPr marL="0" indent="0">
              <a:spcAft>
                <a:spcPts val="450"/>
              </a:spcAft>
              <a:buNone/>
            </a:pPr>
            <a:r>
              <a:rPr lang="en-US" u="sng" dirty="0"/>
              <a:t>RANSAC loop</a:t>
            </a:r>
            <a:r>
              <a:rPr lang="en-US" dirty="0"/>
              <a:t>:</a:t>
            </a:r>
          </a:p>
          <a:p>
            <a:pPr marL="400050" indent="-400050">
              <a:spcAft>
                <a:spcPts val="450"/>
              </a:spcAft>
              <a:buFontTx/>
              <a:buAutoNum type="arabicPeriod"/>
            </a:pPr>
            <a:r>
              <a:rPr lang="en-US" dirty="0"/>
              <a:t>Randomly select a </a:t>
            </a:r>
            <a:r>
              <a:rPr lang="en-US" i="1" dirty="0"/>
              <a:t>seed group</a:t>
            </a:r>
            <a:r>
              <a:rPr lang="en-US" dirty="0"/>
              <a:t> of </a:t>
            </a:r>
            <a:r>
              <a:rPr lang="en-US" b="1" i="1" dirty="0"/>
              <a:t>s</a:t>
            </a:r>
            <a:r>
              <a:rPr lang="en-US" b="1" dirty="0"/>
              <a:t> </a:t>
            </a:r>
            <a:r>
              <a:rPr lang="en-US" dirty="0"/>
              <a:t>points on which to base model estimate (e.g. </a:t>
            </a:r>
            <a:r>
              <a:rPr lang="en-US" b="1" i="1" dirty="0"/>
              <a:t>s</a:t>
            </a:r>
            <a:r>
              <a:rPr lang="en-US" dirty="0"/>
              <a:t>=2</a:t>
            </a:r>
            <a:r>
              <a:rPr lang="en-US" b="1" i="1" dirty="0"/>
              <a:t> </a:t>
            </a:r>
            <a:r>
              <a:rPr lang="en-US" dirty="0"/>
              <a:t>for a line)</a:t>
            </a:r>
            <a:endParaRPr lang="en-US" b="1" dirty="0"/>
          </a:p>
          <a:p>
            <a:pPr marL="400050" indent="-400050">
              <a:spcAft>
                <a:spcPts val="450"/>
              </a:spcAft>
              <a:buFontTx/>
              <a:buAutoNum type="arabicPeriod"/>
            </a:pPr>
            <a:r>
              <a:rPr lang="en-US" dirty="0"/>
              <a:t>Fit model to these </a:t>
            </a:r>
            <a:r>
              <a:rPr lang="en-US" b="1" i="1" dirty="0"/>
              <a:t>s </a:t>
            </a:r>
            <a:r>
              <a:rPr lang="en-US" dirty="0"/>
              <a:t>points</a:t>
            </a:r>
            <a:endParaRPr lang="en-US" b="1" dirty="0"/>
          </a:p>
          <a:p>
            <a:pPr marL="400050" indent="-400050">
              <a:spcAft>
                <a:spcPts val="450"/>
              </a:spcAft>
              <a:buFontTx/>
              <a:buAutoNum type="arabicPeriod"/>
            </a:pPr>
            <a:r>
              <a:rPr lang="en-US" dirty="0"/>
              <a:t>Find </a:t>
            </a:r>
            <a:r>
              <a:rPr lang="en-US" i="1" dirty="0"/>
              <a:t>inliers </a:t>
            </a:r>
            <a:r>
              <a:rPr lang="en-US" dirty="0"/>
              <a:t>to this model (i.e., points whose distance from the line is less than </a:t>
            </a:r>
            <a:r>
              <a:rPr lang="en-US" b="1" i="1" dirty="0"/>
              <a:t>t</a:t>
            </a:r>
            <a:r>
              <a:rPr lang="en-US" dirty="0"/>
              <a:t>)</a:t>
            </a:r>
          </a:p>
          <a:p>
            <a:pPr marL="400050" indent="-400050">
              <a:spcAft>
                <a:spcPts val="450"/>
              </a:spcAft>
              <a:buFontTx/>
              <a:buAutoNum type="arabicPeriod"/>
            </a:pPr>
            <a:r>
              <a:rPr lang="en-US" dirty="0"/>
              <a:t>Repeat </a:t>
            </a:r>
            <a:r>
              <a:rPr lang="en-US" b="1" i="1" dirty="0"/>
              <a:t>N </a:t>
            </a:r>
            <a:r>
              <a:rPr lang="en-US" dirty="0"/>
              <a:t>times</a:t>
            </a:r>
            <a:br>
              <a:rPr lang="en-US" dirty="0"/>
            </a:br>
            <a:endParaRPr lang="en-US" dirty="0"/>
          </a:p>
          <a:p>
            <a:pPr marL="400050" indent="-400050">
              <a:spcAft>
                <a:spcPts val="450"/>
              </a:spcAft>
            </a:pPr>
            <a:r>
              <a:rPr lang="en-US" dirty="0"/>
              <a:t>Keep the model with the largest number of inliers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4957485"/>
            <a:ext cx="2986348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750" kern="1200" dirty="0">
                <a:ea typeface="+mn-ea"/>
                <a:cs typeface="+mn-cs"/>
              </a:rPr>
              <a:t>Adapted from Kristen </a:t>
            </a:r>
            <a:r>
              <a:rPr lang="en-US" sz="750" kern="1200" dirty="0" err="1">
                <a:ea typeface="+mn-ea"/>
                <a:cs typeface="+mn-cs"/>
              </a:rPr>
              <a:t>Grauman</a:t>
            </a:r>
            <a:r>
              <a:rPr lang="en-US" sz="750" kern="1200" dirty="0">
                <a:ea typeface="+mn-ea"/>
                <a:cs typeface="+mn-cs"/>
              </a:rPr>
              <a:t> and Svetlana </a:t>
            </a:r>
            <a:r>
              <a:rPr lang="en-US" sz="750" kern="1200" dirty="0" err="1">
                <a:ea typeface="+mn-ea"/>
                <a:cs typeface="+mn-cs"/>
              </a:rPr>
              <a:t>Lazebnik</a:t>
            </a:r>
            <a:endParaRPr lang="en-US" sz="750" kern="1200" dirty="0">
              <a:ea typeface="+mn-ea"/>
              <a:cs typeface="+mn-cs"/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EEE5AABD-8D98-FB4B-A682-1A50FE93D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3678E5-C793-4BD2-A5D1-D40A0F4347C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7842B14-5474-5426-BDBE-D76ACD782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</a:t>
            </a:r>
            <a:r>
              <a:rPr lang="en-US"/>
              <a:t>: General </a:t>
            </a:r>
            <a:r>
              <a:rPr lang="en-US" dirty="0"/>
              <a:t>Form</a:t>
            </a:r>
          </a:p>
        </p:txBody>
      </p:sp>
    </p:spTree>
    <p:extLst>
      <p:ext uri="{BB962C8B-B14F-4D97-AF65-F5344CB8AC3E}">
        <p14:creationId xmlns:p14="http://schemas.microsoft.com/office/powerpoint/2010/main" val="30006417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Oval 2"/>
          <p:cNvSpPr>
            <a:spLocks noChangeArrowheads="1"/>
          </p:cNvSpPr>
          <p:nvPr/>
        </p:nvSpPr>
        <p:spPr bwMode="auto">
          <a:xfrm>
            <a:off x="5314950" y="1607780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6435" name="Oval 3"/>
          <p:cNvSpPr>
            <a:spLocks noChangeArrowheads="1"/>
          </p:cNvSpPr>
          <p:nvPr/>
        </p:nvSpPr>
        <p:spPr bwMode="auto">
          <a:xfrm>
            <a:off x="4857750" y="1379180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6436" name="Oval 4"/>
          <p:cNvSpPr>
            <a:spLocks noChangeArrowheads="1"/>
          </p:cNvSpPr>
          <p:nvPr/>
        </p:nvSpPr>
        <p:spPr bwMode="auto">
          <a:xfrm>
            <a:off x="6286500" y="2122130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6437" name="Oval 5"/>
          <p:cNvSpPr>
            <a:spLocks noChangeArrowheads="1"/>
          </p:cNvSpPr>
          <p:nvPr/>
        </p:nvSpPr>
        <p:spPr bwMode="auto">
          <a:xfrm>
            <a:off x="5829300" y="2064980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6438" name="Oval 6"/>
          <p:cNvSpPr>
            <a:spLocks noChangeArrowheads="1"/>
          </p:cNvSpPr>
          <p:nvPr/>
        </p:nvSpPr>
        <p:spPr bwMode="auto">
          <a:xfrm>
            <a:off x="4057650" y="1828142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6439" name="Oval 7"/>
          <p:cNvSpPr>
            <a:spLocks noChangeArrowheads="1"/>
          </p:cNvSpPr>
          <p:nvPr/>
        </p:nvSpPr>
        <p:spPr bwMode="auto">
          <a:xfrm>
            <a:off x="4343400" y="2122130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6440" name="Oval 8"/>
          <p:cNvSpPr>
            <a:spLocks noChangeArrowheads="1"/>
          </p:cNvSpPr>
          <p:nvPr/>
        </p:nvSpPr>
        <p:spPr bwMode="auto">
          <a:xfrm>
            <a:off x="3771900" y="2407880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6441" name="Oval 9"/>
          <p:cNvSpPr>
            <a:spLocks noChangeArrowheads="1"/>
          </p:cNvSpPr>
          <p:nvPr/>
        </p:nvSpPr>
        <p:spPr bwMode="auto">
          <a:xfrm>
            <a:off x="5543550" y="636230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6442" name="Oval 10"/>
          <p:cNvSpPr>
            <a:spLocks noChangeArrowheads="1"/>
          </p:cNvSpPr>
          <p:nvPr/>
        </p:nvSpPr>
        <p:spPr bwMode="auto">
          <a:xfrm>
            <a:off x="5657850" y="1093430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6443" name="Oval 11"/>
          <p:cNvSpPr>
            <a:spLocks noChangeArrowheads="1"/>
          </p:cNvSpPr>
          <p:nvPr/>
        </p:nvSpPr>
        <p:spPr bwMode="auto">
          <a:xfrm>
            <a:off x="4686300" y="1779230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6444" name="Oval 12"/>
          <p:cNvSpPr>
            <a:spLocks noChangeArrowheads="1"/>
          </p:cNvSpPr>
          <p:nvPr/>
        </p:nvSpPr>
        <p:spPr bwMode="auto">
          <a:xfrm>
            <a:off x="4857750" y="1379180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6445" name="Oval 13"/>
          <p:cNvSpPr>
            <a:spLocks noChangeArrowheads="1"/>
          </p:cNvSpPr>
          <p:nvPr/>
        </p:nvSpPr>
        <p:spPr bwMode="auto">
          <a:xfrm>
            <a:off x="5829300" y="293330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6446" name="Oval 14"/>
          <p:cNvSpPr>
            <a:spLocks noChangeArrowheads="1"/>
          </p:cNvSpPr>
          <p:nvPr/>
        </p:nvSpPr>
        <p:spPr bwMode="auto">
          <a:xfrm>
            <a:off x="5314950" y="1264880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6447" name="Oval 15"/>
          <p:cNvSpPr>
            <a:spLocks noChangeArrowheads="1"/>
          </p:cNvSpPr>
          <p:nvPr/>
        </p:nvSpPr>
        <p:spPr bwMode="auto">
          <a:xfrm>
            <a:off x="5143500" y="1150580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6448" name="Oval 16"/>
          <p:cNvSpPr>
            <a:spLocks noChangeArrowheads="1"/>
          </p:cNvSpPr>
          <p:nvPr/>
        </p:nvSpPr>
        <p:spPr bwMode="auto">
          <a:xfrm>
            <a:off x="6229350" y="293330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6449" name="Oval 17"/>
          <p:cNvSpPr>
            <a:spLocks noChangeArrowheads="1"/>
          </p:cNvSpPr>
          <p:nvPr/>
        </p:nvSpPr>
        <p:spPr bwMode="auto">
          <a:xfrm>
            <a:off x="5829300" y="864830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6450" name="Oval 18"/>
          <p:cNvSpPr>
            <a:spLocks noChangeArrowheads="1"/>
          </p:cNvSpPr>
          <p:nvPr/>
        </p:nvSpPr>
        <p:spPr bwMode="auto">
          <a:xfrm>
            <a:off x="6172200" y="579080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6451" name="Oval 19"/>
          <p:cNvSpPr>
            <a:spLocks noChangeArrowheads="1"/>
          </p:cNvSpPr>
          <p:nvPr/>
        </p:nvSpPr>
        <p:spPr bwMode="auto">
          <a:xfrm>
            <a:off x="4286250" y="464780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6453" name="Oval 21"/>
          <p:cNvSpPr>
            <a:spLocks noChangeArrowheads="1"/>
          </p:cNvSpPr>
          <p:nvPr/>
        </p:nvSpPr>
        <p:spPr bwMode="auto">
          <a:xfrm>
            <a:off x="5486400" y="2350730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6454" name="Oval 22"/>
          <p:cNvSpPr>
            <a:spLocks noChangeArrowheads="1"/>
          </p:cNvSpPr>
          <p:nvPr/>
        </p:nvSpPr>
        <p:spPr bwMode="auto">
          <a:xfrm>
            <a:off x="5257800" y="2750780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6456" name="Oval 24"/>
          <p:cNvSpPr>
            <a:spLocks noChangeArrowheads="1"/>
          </p:cNvSpPr>
          <p:nvPr/>
        </p:nvSpPr>
        <p:spPr bwMode="auto">
          <a:xfrm>
            <a:off x="4572000" y="693380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6457" name="Oval 25"/>
          <p:cNvSpPr>
            <a:spLocks noChangeArrowheads="1"/>
          </p:cNvSpPr>
          <p:nvPr/>
        </p:nvSpPr>
        <p:spPr bwMode="auto">
          <a:xfrm>
            <a:off x="5314950" y="1607780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6465" name="Rectangle 33"/>
          <p:cNvSpPr>
            <a:spLocks noChangeArrowheads="1"/>
          </p:cNvSpPr>
          <p:nvPr/>
        </p:nvSpPr>
        <p:spPr bwMode="auto">
          <a:xfrm>
            <a:off x="1225366" y="363093"/>
            <a:ext cx="1305165" cy="41549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100" kern="1200" dirty="0">
                <a:solidFill>
                  <a:schemeClr val="bg2"/>
                </a:solidFill>
                <a:latin typeface="Arial" charset="0"/>
                <a:ea typeface="+mn-ea"/>
                <a:cs typeface="+mn-cs"/>
              </a:rPr>
              <a:t>RANSAC</a:t>
            </a:r>
          </a:p>
        </p:txBody>
      </p:sp>
      <p:sp>
        <p:nvSpPr>
          <p:cNvPr id="146467" name="Text Box 35"/>
          <p:cNvSpPr txBox="1">
            <a:spLocks noChangeArrowheads="1"/>
          </p:cNvSpPr>
          <p:nvPr/>
        </p:nvSpPr>
        <p:spPr bwMode="auto">
          <a:xfrm>
            <a:off x="1257300" y="3276090"/>
            <a:ext cx="6457950" cy="162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57175" indent="-257175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Algorithm:</a:t>
            </a:r>
          </a:p>
          <a:p>
            <a:pPr marL="257175" indent="-257175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675" kern="1200" dirty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  <a:p>
            <a:pPr marL="257175" indent="-257175" defTabSz="685800" fontAlgn="base">
              <a:spcBef>
                <a:spcPct val="0"/>
              </a:spcBef>
              <a:spcAft>
                <a:spcPct val="0"/>
              </a:spcAft>
              <a:buClrTx/>
              <a:buFontTx/>
              <a:buAutoNum type="arabicPeriod"/>
              <a:defRPr/>
            </a:pP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500" b="1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Sample</a:t>
            </a: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(randomly) the number of points required to fit the model</a:t>
            </a:r>
          </a:p>
          <a:p>
            <a:pPr marL="257175" indent="-257175" defTabSz="685800" fontAlgn="base">
              <a:spcBef>
                <a:spcPct val="0"/>
              </a:spcBef>
              <a:spcAft>
                <a:spcPct val="0"/>
              </a:spcAft>
              <a:buClrTx/>
              <a:buFontTx/>
              <a:buAutoNum type="arabicPeriod"/>
              <a:defRPr/>
            </a:pP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500" b="1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Solve</a:t>
            </a: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for model parameters using samples </a:t>
            </a:r>
          </a:p>
          <a:p>
            <a:pPr marL="257175" indent="-257175" defTabSz="685800" fontAlgn="base">
              <a:spcBef>
                <a:spcPct val="0"/>
              </a:spcBef>
              <a:spcAft>
                <a:spcPct val="0"/>
              </a:spcAft>
              <a:buClrTx/>
              <a:buFontTx/>
              <a:buAutoNum type="arabicPeriod"/>
              <a:defRPr/>
            </a:pP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500" b="1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Score</a:t>
            </a: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by the fraction of inliers within a preset threshold of the model</a:t>
            </a:r>
          </a:p>
          <a:p>
            <a:pPr marL="257175" indent="-257175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500" b="1" kern="1200" dirty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  <a:p>
            <a:pPr marL="257175" indent="-257175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500" b="1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Repeat</a:t>
            </a: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1-3 until the best model is found with high confidence</a:t>
            </a:r>
          </a:p>
        </p:txBody>
      </p:sp>
      <p:sp>
        <p:nvSpPr>
          <p:cNvPr id="146470" name="Text Box 38"/>
          <p:cNvSpPr txBox="1">
            <a:spLocks noChangeArrowheads="1"/>
          </p:cNvSpPr>
          <p:nvPr/>
        </p:nvSpPr>
        <p:spPr bwMode="auto">
          <a:xfrm>
            <a:off x="5965536" y="3649946"/>
            <a:ext cx="184731" cy="36933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8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43000" y="4957485"/>
            <a:ext cx="231805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750" kern="1200" dirty="0">
                <a:latin typeface="Calibri"/>
                <a:ea typeface="+mn-ea"/>
                <a:cs typeface="+mn-cs"/>
              </a:rPr>
              <a:t>Silvio </a:t>
            </a:r>
            <a:r>
              <a:rPr lang="en-US" sz="750" kern="1200" dirty="0" err="1">
                <a:latin typeface="Calibri"/>
                <a:ea typeface="+mn-ea"/>
                <a:cs typeface="+mn-cs"/>
              </a:rPr>
              <a:t>Savarese</a:t>
            </a:r>
            <a:endParaRPr lang="en-US" sz="750" kern="1200" dirty="0"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25366" y="753252"/>
            <a:ext cx="2385589" cy="1013661"/>
            <a:chOff x="109820" y="685800"/>
            <a:chExt cx="3180786" cy="1351547"/>
          </a:xfrm>
        </p:grpSpPr>
        <p:sp>
          <p:nvSpPr>
            <p:cNvPr id="31" name="Rectangle 40"/>
            <p:cNvSpPr>
              <a:spLocks noChangeArrowheads="1"/>
            </p:cNvSpPr>
            <p:nvPr/>
          </p:nvSpPr>
          <p:spPr bwMode="auto">
            <a:xfrm>
              <a:off x="152400" y="1219200"/>
              <a:ext cx="2116392" cy="338555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685800" fontAlgn="base">
                <a:spcBef>
                  <a:spcPct val="30000"/>
                </a:spcBef>
                <a:spcAft>
                  <a:spcPct val="0"/>
                </a:spcAft>
                <a:buClrTx/>
                <a:defRPr/>
              </a:pPr>
              <a:r>
                <a:rPr lang="en-US" sz="1050" kern="1200">
                  <a:solidFill>
                    <a:srgbClr val="C0504D"/>
                  </a:solidFill>
                  <a:latin typeface="Arial" charset="0"/>
                  <a:ea typeface="+mn-ea"/>
                  <a:cs typeface="+mn-cs"/>
                </a:rPr>
                <a:t>Fischler &amp; Bolles in ‘81.</a:t>
              </a:r>
            </a:p>
          </p:txBody>
        </p:sp>
        <p:sp>
          <p:nvSpPr>
            <p:cNvPr id="32" name="Rectangle 42"/>
            <p:cNvSpPr>
              <a:spLocks noChangeArrowheads="1"/>
            </p:cNvSpPr>
            <p:nvPr/>
          </p:nvSpPr>
          <p:spPr bwMode="auto">
            <a:xfrm>
              <a:off x="109820" y="685800"/>
              <a:ext cx="3180786" cy="369332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685800" fontAlgn="base">
                <a:spcBef>
                  <a:spcPct val="50000"/>
                </a:spcBef>
                <a:spcAft>
                  <a:spcPct val="0"/>
                </a:spcAft>
                <a:buClrTx/>
                <a:defRPr/>
              </a:pPr>
              <a:r>
                <a:rPr lang="en-US" sz="1800" kern="1200" baseline="-25000" dirty="0">
                  <a:solidFill>
                    <a:prstClr val="black"/>
                  </a:solidFill>
                  <a:latin typeface="Arial" charset="0"/>
                  <a:ea typeface="+mn-ea"/>
                  <a:cs typeface="+mn-cs"/>
                </a:rPr>
                <a:t>(</a:t>
              </a:r>
              <a:r>
                <a:rPr lang="en-US" sz="1800" kern="1200" baseline="-25000" dirty="0" err="1">
                  <a:solidFill>
                    <a:srgbClr val="FF0000"/>
                  </a:solidFill>
                  <a:latin typeface="Arial" charset="0"/>
                  <a:ea typeface="+mn-ea"/>
                  <a:cs typeface="+mn-cs"/>
                </a:rPr>
                <a:t>RAN</a:t>
              </a:r>
              <a:r>
                <a:rPr lang="en-US" sz="1800" kern="1200" baseline="-25000" dirty="0" err="1">
                  <a:solidFill>
                    <a:prstClr val="black"/>
                  </a:solidFill>
                  <a:latin typeface="Arial" charset="0"/>
                  <a:ea typeface="+mn-ea"/>
                  <a:cs typeface="+mn-cs"/>
                </a:rPr>
                <a:t>dom</a:t>
              </a:r>
              <a:r>
                <a:rPr lang="en-US" sz="1800" kern="1200" baseline="-25000" dirty="0">
                  <a:solidFill>
                    <a:prstClr val="black"/>
                  </a:solidFill>
                  <a:latin typeface="Arial" charset="0"/>
                  <a:ea typeface="+mn-ea"/>
                  <a:cs typeface="+mn-cs"/>
                </a:rPr>
                <a:t> </a:t>
              </a:r>
              <a:r>
                <a:rPr lang="en-US" sz="1800" kern="1200" baseline="-25000" dirty="0" err="1">
                  <a:solidFill>
                    <a:srgbClr val="FF0000"/>
                  </a:solidFill>
                  <a:latin typeface="Arial" charset="0"/>
                  <a:ea typeface="+mn-ea"/>
                  <a:cs typeface="+mn-cs"/>
                </a:rPr>
                <a:t>SA</a:t>
              </a:r>
              <a:r>
                <a:rPr lang="en-US" sz="1800" kern="1200" baseline="-25000" dirty="0" err="1">
                  <a:solidFill>
                    <a:prstClr val="black"/>
                  </a:solidFill>
                  <a:latin typeface="Arial" charset="0"/>
                  <a:ea typeface="+mn-ea"/>
                  <a:cs typeface="+mn-cs"/>
                </a:rPr>
                <a:t>mple</a:t>
              </a:r>
              <a:r>
                <a:rPr lang="en-US" sz="1800" kern="1200" baseline="-25000" dirty="0">
                  <a:solidFill>
                    <a:prstClr val="black"/>
                  </a:solidFill>
                  <a:latin typeface="Arial" charset="0"/>
                  <a:ea typeface="+mn-ea"/>
                  <a:cs typeface="+mn-cs"/>
                </a:rPr>
                <a:t> </a:t>
              </a:r>
              <a:r>
                <a:rPr lang="en-US" sz="1800" kern="1200" baseline="-25000" dirty="0">
                  <a:solidFill>
                    <a:srgbClr val="FF0000"/>
                  </a:solidFill>
                  <a:latin typeface="Arial" charset="0"/>
                  <a:ea typeface="+mn-ea"/>
                  <a:cs typeface="+mn-cs"/>
                </a:rPr>
                <a:t>C</a:t>
              </a:r>
              <a:r>
                <a:rPr lang="en-US" sz="1800" kern="1200" baseline="-25000" dirty="0">
                  <a:solidFill>
                    <a:prstClr val="black"/>
                  </a:solidFill>
                  <a:latin typeface="Arial" charset="0"/>
                  <a:ea typeface="+mn-ea"/>
                  <a:cs typeface="+mn-cs"/>
                </a:rPr>
                <a:t>onsensus) :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52400" y="1606460"/>
              <a:ext cx="246050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sz="1500" kern="1200" dirty="0">
                  <a:solidFill>
                    <a:prstClr val="black"/>
                  </a:solidFill>
                  <a:latin typeface="Arial" charset="0"/>
                  <a:ea typeface="+mn-ea"/>
                  <a:cs typeface="+mn-cs"/>
                </a:rPr>
                <a:t>Line fitting example</a:t>
              </a:r>
            </a:p>
          </p:txBody>
        </p:sp>
      </p:grp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064038D8-398A-5B26-CA06-4AADA960F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3678E5-C793-4BD2-A5D1-D40A0F4347C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660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Oval 2"/>
          <p:cNvSpPr>
            <a:spLocks noChangeArrowheads="1"/>
          </p:cNvSpPr>
          <p:nvPr/>
        </p:nvSpPr>
        <p:spPr bwMode="auto">
          <a:xfrm>
            <a:off x="5314950" y="1599539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0291" name="Oval 3"/>
          <p:cNvSpPr>
            <a:spLocks noChangeArrowheads="1"/>
          </p:cNvSpPr>
          <p:nvPr/>
        </p:nvSpPr>
        <p:spPr bwMode="auto">
          <a:xfrm>
            <a:off x="4857750" y="1370939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0292" name="Oval 4"/>
          <p:cNvSpPr>
            <a:spLocks noChangeArrowheads="1"/>
          </p:cNvSpPr>
          <p:nvPr/>
        </p:nvSpPr>
        <p:spPr bwMode="auto">
          <a:xfrm>
            <a:off x="6286500" y="2113889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0293" name="Oval 5"/>
          <p:cNvSpPr>
            <a:spLocks noChangeArrowheads="1"/>
          </p:cNvSpPr>
          <p:nvPr/>
        </p:nvSpPr>
        <p:spPr bwMode="auto">
          <a:xfrm>
            <a:off x="5829300" y="2056739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0294" name="Oval 6"/>
          <p:cNvSpPr>
            <a:spLocks noChangeArrowheads="1"/>
          </p:cNvSpPr>
          <p:nvPr/>
        </p:nvSpPr>
        <p:spPr bwMode="auto">
          <a:xfrm>
            <a:off x="4057650" y="1828139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0295" name="Oval 7"/>
          <p:cNvSpPr>
            <a:spLocks noChangeArrowheads="1"/>
          </p:cNvSpPr>
          <p:nvPr/>
        </p:nvSpPr>
        <p:spPr bwMode="auto">
          <a:xfrm>
            <a:off x="4343400" y="2113889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0296" name="Oval 8"/>
          <p:cNvSpPr>
            <a:spLocks noChangeArrowheads="1"/>
          </p:cNvSpPr>
          <p:nvPr/>
        </p:nvSpPr>
        <p:spPr bwMode="auto">
          <a:xfrm>
            <a:off x="3771900" y="2399639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0297" name="Oval 9"/>
          <p:cNvSpPr>
            <a:spLocks noChangeArrowheads="1"/>
          </p:cNvSpPr>
          <p:nvPr/>
        </p:nvSpPr>
        <p:spPr bwMode="auto">
          <a:xfrm>
            <a:off x="5543550" y="627989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0298" name="Oval 10"/>
          <p:cNvSpPr>
            <a:spLocks noChangeArrowheads="1"/>
          </p:cNvSpPr>
          <p:nvPr/>
        </p:nvSpPr>
        <p:spPr bwMode="auto">
          <a:xfrm>
            <a:off x="5657850" y="1085189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0299" name="Oval 11"/>
          <p:cNvSpPr>
            <a:spLocks noChangeArrowheads="1"/>
          </p:cNvSpPr>
          <p:nvPr/>
        </p:nvSpPr>
        <p:spPr bwMode="auto">
          <a:xfrm>
            <a:off x="4686300" y="1770989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0300" name="Oval 12"/>
          <p:cNvSpPr>
            <a:spLocks noChangeArrowheads="1"/>
          </p:cNvSpPr>
          <p:nvPr/>
        </p:nvSpPr>
        <p:spPr bwMode="auto">
          <a:xfrm>
            <a:off x="4857750" y="1370939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0301" name="Oval 13"/>
          <p:cNvSpPr>
            <a:spLocks noChangeArrowheads="1"/>
          </p:cNvSpPr>
          <p:nvPr/>
        </p:nvSpPr>
        <p:spPr bwMode="auto">
          <a:xfrm>
            <a:off x="5829300" y="285089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0302" name="Oval 14"/>
          <p:cNvSpPr>
            <a:spLocks noChangeArrowheads="1"/>
          </p:cNvSpPr>
          <p:nvPr/>
        </p:nvSpPr>
        <p:spPr bwMode="auto">
          <a:xfrm>
            <a:off x="5314950" y="1256639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0303" name="Oval 15"/>
          <p:cNvSpPr>
            <a:spLocks noChangeArrowheads="1"/>
          </p:cNvSpPr>
          <p:nvPr/>
        </p:nvSpPr>
        <p:spPr bwMode="auto">
          <a:xfrm>
            <a:off x="5143500" y="1142339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0304" name="Oval 16"/>
          <p:cNvSpPr>
            <a:spLocks noChangeArrowheads="1"/>
          </p:cNvSpPr>
          <p:nvPr/>
        </p:nvSpPr>
        <p:spPr bwMode="auto">
          <a:xfrm>
            <a:off x="6229350" y="285089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0305" name="Oval 17"/>
          <p:cNvSpPr>
            <a:spLocks noChangeArrowheads="1"/>
          </p:cNvSpPr>
          <p:nvPr/>
        </p:nvSpPr>
        <p:spPr bwMode="auto">
          <a:xfrm>
            <a:off x="5829300" y="856589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0306" name="Oval 18"/>
          <p:cNvSpPr>
            <a:spLocks noChangeArrowheads="1"/>
          </p:cNvSpPr>
          <p:nvPr/>
        </p:nvSpPr>
        <p:spPr bwMode="auto">
          <a:xfrm>
            <a:off x="6172200" y="570839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0307" name="Oval 19"/>
          <p:cNvSpPr>
            <a:spLocks noChangeArrowheads="1"/>
          </p:cNvSpPr>
          <p:nvPr/>
        </p:nvSpPr>
        <p:spPr bwMode="auto">
          <a:xfrm>
            <a:off x="4286250" y="456539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0309" name="Oval 21"/>
          <p:cNvSpPr>
            <a:spLocks noChangeArrowheads="1"/>
          </p:cNvSpPr>
          <p:nvPr/>
        </p:nvSpPr>
        <p:spPr bwMode="auto">
          <a:xfrm>
            <a:off x="5486400" y="2342489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0310" name="Oval 22"/>
          <p:cNvSpPr>
            <a:spLocks noChangeArrowheads="1"/>
          </p:cNvSpPr>
          <p:nvPr/>
        </p:nvSpPr>
        <p:spPr bwMode="auto">
          <a:xfrm>
            <a:off x="5257800" y="2742539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0312" name="Oval 24"/>
          <p:cNvSpPr>
            <a:spLocks noChangeArrowheads="1"/>
          </p:cNvSpPr>
          <p:nvPr/>
        </p:nvSpPr>
        <p:spPr bwMode="auto">
          <a:xfrm>
            <a:off x="4572000" y="685139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0313" name="Oval 25"/>
          <p:cNvSpPr>
            <a:spLocks noChangeArrowheads="1"/>
          </p:cNvSpPr>
          <p:nvPr/>
        </p:nvSpPr>
        <p:spPr bwMode="auto">
          <a:xfrm>
            <a:off x="5314950" y="1599539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0314" name="Oval 26"/>
          <p:cNvSpPr>
            <a:spLocks noChangeArrowheads="1"/>
          </p:cNvSpPr>
          <p:nvPr/>
        </p:nvSpPr>
        <p:spPr bwMode="auto">
          <a:xfrm>
            <a:off x="4857750" y="1370939"/>
            <a:ext cx="259766" cy="421972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0317" name="Oval 29"/>
          <p:cNvSpPr>
            <a:spLocks noChangeArrowheads="1"/>
          </p:cNvSpPr>
          <p:nvPr/>
        </p:nvSpPr>
        <p:spPr bwMode="auto">
          <a:xfrm>
            <a:off x="5314950" y="1599539"/>
            <a:ext cx="259766" cy="421972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0321" name="Rectangle 33"/>
          <p:cNvSpPr>
            <a:spLocks noChangeArrowheads="1"/>
          </p:cNvSpPr>
          <p:nvPr/>
        </p:nvSpPr>
        <p:spPr bwMode="auto">
          <a:xfrm>
            <a:off x="1239916" y="373440"/>
            <a:ext cx="1305165" cy="41549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100" kern="1200" dirty="0">
                <a:solidFill>
                  <a:schemeClr val="bg2"/>
                </a:solidFill>
                <a:latin typeface="Arial" charset="0"/>
                <a:ea typeface="+mn-ea"/>
                <a:cs typeface="+mn-cs"/>
              </a:rPr>
              <a:t>RANSAC</a:t>
            </a:r>
          </a:p>
        </p:txBody>
      </p:sp>
      <p:sp>
        <p:nvSpPr>
          <p:cNvPr id="140328" name="Text Box 40"/>
          <p:cNvSpPr txBox="1">
            <a:spLocks noChangeArrowheads="1"/>
          </p:cNvSpPr>
          <p:nvPr/>
        </p:nvSpPr>
        <p:spPr bwMode="auto">
          <a:xfrm>
            <a:off x="5965536" y="3641705"/>
            <a:ext cx="184731" cy="36933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8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0333" name="Rectangle 45"/>
          <p:cNvSpPr>
            <a:spLocks noChangeArrowheads="1"/>
          </p:cNvSpPr>
          <p:nvPr/>
        </p:nvSpPr>
        <p:spPr bwMode="auto">
          <a:xfrm>
            <a:off x="1257300" y="3642020"/>
            <a:ext cx="6457950" cy="28035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3" name="Text Box 35"/>
          <p:cNvSpPr txBox="1">
            <a:spLocks noChangeArrowheads="1"/>
          </p:cNvSpPr>
          <p:nvPr/>
        </p:nvSpPr>
        <p:spPr bwMode="auto">
          <a:xfrm>
            <a:off x="1257300" y="3267849"/>
            <a:ext cx="6629400" cy="162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57175" indent="-257175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Algorithm:</a:t>
            </a:r>
          </a:p>
          <a:p>
            <a:pPr marL="257175" indent="-257175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675" kern="1200" dirty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  <a:p>
            <a:pPr marL="257175" indent="-257175" defTabSz="685800" fontAlgn="base">
              <a:spcBef>
                <a:spcPct val="0"/>
              </a:spcBef>
              <a:spcAft>
                <a:spcPct val="0"/>
              </a:spcAft>
              <a:buClrTx/>
              <a:buFontTx/>
              <a:buAutoNum type="arabicPeriod"/>
              <a:defRPr/>
            </a:pP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500" b="1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Sample</a:t>
            </a: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(randomly) the number of points required to fit the model (#=2)</a:t>
            </a:r>
          </a:p>
          <a:p>
            <a:pPr marL="257175" indent="-257175" defTabSz="685800" fontAlgn="base">
              <a:spcBef>
                <a:spcPct val="0"/>
              </a:spcBef>
              <a:spcAft>
                <a:spcPct val="0"/>
              </a:spcAft>
              <a:buClrTx/>
              <a:buFontTx/>
              <a:buAutoNum type="arabicPeriod"/>
              <a:defRPr/>
            </a:pP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500" b="1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Solve</a:t>
            </a: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for model parameters using samples </a:t>
            </a:r>
          </a:p>
          <a:p>
            <a:pPr marL="257175" indent="-257175" defTabSz="685800" fontAlgn="base">
              <a:spcBef>
                <a:spcPct val="0"/>
              </a:spcBef>
              <a:spcAft>
                <a:spcPct val="0"/>
              </a:spcAft>
              <a:buClrTx/>
              <a:buFontTx/>
              <a:buAutoNum type="arabicPeriod"/>
              <a:defRPr/>
            </a:pP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500" b="1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Score</a:t>
            </a: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by the fraction of inliers within a preset threshold of the model</a:t>
            </a:r>
          </a:p>
          <a:p>
            <a:pPr marL="257175" indent="-257175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500" b="1" kern="1200" dirty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  <a:p>
            <a:pPr marL="257175" indent="-257175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500" b="1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Repeat</a:t>
            </a: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1-3 until the best model is found with high confidence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2782" y="4957485"/>
            <a:ext cx="231805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750" kern="1200" dirty="0">
                <a:latin typeface="Calibri"/>
                <a:ea typeface="+mn-ea"/>
                <a:cs typeface="+mn-cs"/>
              </a:rPr>
              <a:t>Silvio </a:t>
            </a:r>
            <a:r>
              <a:rPr lang="en-US" sz="750" kern="1200" dirty="0" err="1">
                <a:latin typeface="Calibri"/>
                <a:ea typeface="+mn-ea"/>
                <a:cs typeface="+mn-cs"/>
              </a:rPr>
              <a:t>Savarese</a:t>
            </a:r>
            <a:endParaRPr lang="en-US" sz="750" kern="1200" dirty="0">
              <a:latin typeface="Calibri"/>
              <a:ea typeface="+mn-ea"/>
              <a:cs typeface="+mn-cs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225366" y="753249"/>
            <a:ext cx="2385589" cy="1013661"/>
            <a:chOff x="109820" y="685800"/>
            <a:chExt cx="3180786" cy="1351547"/>
          </a:xfrm>
        </p:grpSpPr>
        <p:sp>
          <p:nvSpPr>
            <p:cNvPr id="36" name="Rectangle 40"/>
            <p:cNvSpPr>
              <a:spLocks noChangeArrowheads="1"/>
            </p:cNvSpPr>
            <p:nvPr/>
          </p:nvSpPr>
          <p:spPr bwMode="auto">
            <a:xfrm>
              <a:off x="152400" y="1219200"/>
              <a:ext cx="2116392" cy="338555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685800" fontAlgn="base">
                <a:spcBef>
                  <a:spcPct val="30000"/>
                </a:spcBef>
                <a:spcAft>
                  <a:spcPct val="0"/>
                </a:spcAft>
                <a:buClrTx/>
                <a:defRPr/>
              </a:pPr>
              <a:r>
                <a:rPr lang="en-US" sz="1050" kern="1200">
                  <a:solidFill>
                    <a:srgbClr val="C0504D"/>
                  </a:solidFill>
                  <a:latin typeface="Arial" charset="0"/>
                  <a:ea typeface="+mn-ea"/>
                  <a:cs typeface="+mn-cs"/>
                </a:rPr>
                <a:t>Fischler &amp; Bolles in ‘81.</a:t>
              </a:r>
            </a:p>
          </p:txBody>
        </p:sp>
        <p:sp>
          <p:nvSpPr>
            <p:cNvPr id="37" name="Rectangle 42"/>
            <p:cNvSpPr>
              <a:spLocks noChangeArrowheads="1"/>
            </p:cNvSpPr>
            <p:nvPr/>
          </p:nvSpPr>
          <p:spPr bwMode="auto">
            <a:xfrm>
              <a:off x="109820" y="685800"/>
              <a:ext cx="3180786" cy="369332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685800" fontAlgn="base">
                <a:spcBef>
                  <a:spcPct val="50000"/>
                </a:spcBef>
                <a:spcAft>
                  <a:spcPct val="0"/>
                </a:spcAft>
                <a:buClrTx/>
                <a:defRPr/>
              </a:pPr>
              <a:r>
                <a:rPr lang="en-US" sz="1800" kern="1200" baseline="-25000">
                  <a:solidFill>
                    <a:prstClr val="black"/>
                  </a:solidFill>
                  <a:latin typeface="Arial" charset="0"/>
                  <a:ea typeface="+mn-ea"/>
                  <a:cs typeface="+mn-cs"/>
                </a:rPr>
                <a:t>(</a:t>
              </a:r>
              <a:r>
                <a:rPr lang="en-US" sz="1800" kern="1200" baseline="-25000">
                  <a:solidFill>
                    <a:srgbClr val="FF0000"/>
                  </a:solidFill>
                  <a:latin typeface="Arial" charset="0"/>
                  <a:ea typeface="+mn-ea"/>
                  <a:cs typeface="+mn-cs"/>
                </a:rPr>
                <a:t>RAN</a:t>
              </a:r>
              <a:r>
                <a:rPr lang="en-US" sz="1800" kern="1200" baseline="-25000">
                  <a:solidFill>
                    <a:prstClr val="black"/>
                  </a:solidFill>
                  <a:latin typeface="Arial" charset="0"/>
                  <a:ea typeface="+mn-ea"/>
                  <a:cs typeface="+mn-cs"/>
                </a:rPr>
                <a:t>dom </a:t>
              </a:r>
              <a:r>
                <a:rPr lang="en-US" sz="1800" kern="1200" baseline="-25000">
                  <a:solidFill>
                    <a:srgbClr val="FF0000"/>
                  </a:solidFill>
                  <a:latin typeface="Arial" charset="0"/>
                  <a:ea typeface="+mn-ea"/>
                  <a:cs typeface="+mn-cs"/>
                </a:rPr>
                <a:t>SA</a:t>
              </a:r>
              <a:r>
                <a:rPr lang="en-US" sz="1800" kern="1200" baseline="-25000">
                  <a:solidFill>
                    <a:prstClr val="black"/>
                  </a:solidFill>
                  <a:latin typeface="Arial" charset="0"/>
                  <a:ea typeface="+mn-ea"/>
                  <a:cs typeface="+mn-cs"/>
                </a:rPr>
                <a:t>mple </a:t>
              </a:r>
              <a:r>
                <a:rPr lang="en-US" sz="1800" kern="1200" baseline="-25000">
                  <a:solidFill>
                    <a:srgbClr val="FF0000"/>
                  </a:solidFill>
                  <a:latin typeface="Arial" charset="0"/>
                  <a:ea typeface="+mn-ea"/>
                  <a:cs typeface="+mn-cs"/>
                </a:rPr>
                <a:t>C</a:t>
              </a:r>
              <a:r>
                <a:rPr lang="en-US" sz="1800" kern="1200" baseline="-25000">
                  <a:solidFill>
                    <a:prstClr val="black"/>
                  </a:solidFill>
                  <a:latin typeface="Arial" charset="0"/>
                  <a:ea typeface="+mn-ea"/>
                  <a:cs typeface="+mn-cs"/>
                </a:rPr>
                <a:t>onsensus) :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52400" y="1606460"/>
              <a:ext cx="246050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sz="1500" kern="1200" dirty="0">
                  <a:solidFill>
                    <a:prstClr val="black"/>
                  </a:solidFill>
                  <a:latin typeface="Arial" charset="0"/>
                  <a:ea typeface="+mn-ea"/>
                  <a:cs typeface="+mn-cs"/>
                </a:rPr>
                <a:t>Line fitting example</a:t>
              </a:r>
            </a:p>
          </p:txBody>
        </p:sp>
      </p:grp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B2678683-4949-240B-DC73-49B70EAB9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3678E5-C793-4BD2-A5D1-D40A0F4347C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295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Oval 2"/>
          <p:cNvSpPr>
            <a:spLocks noChangeArrowheads="1"/>
          </p:cNvSpPr>
          <p:nvPr/>
        </p:nvSpPr>
        <p:spPr bwMode="auto">
          <a:xfrm>
            <a:off x="5314950" y="1583061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8483" name="Oval 3"/>
          <p:cNvSpPr>
            <a:spLocks noChangeArrowheads="1"/>
          </p:cNvSpPr>
          <p:nvPr/>
        </p:nvSpPr>
        <p:spPr bwMode="auto">
          <a:xfrm>
            <a:off x="4857750" y="1354461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8484" name="Oval 4"/>
          <p:cNvSpPr>
            <a:spLocks noChangeArrowheads="1"/>
          </p:cNvSpPr>
          <p:nvPr/>
        </p:nvSpPr>
        <p:spPr bwMode="auto">
          <a:xfrm>
            <a:off x="6286500" y="2097411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8485" name="Oval 5"/>
          <p:cNvSpPr>
            <a:spLocks noChangeArrowheads="1"/>
          </p:cNvSpPr>
          <p:nvPr/>
        </p:nvSpPr>
        <p:spPr bwMode="auto">
          <a:xfrm>
            <a:off x="5829300" y="2040261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8486" name="Oval 6"/>
          <p:cNvSpPr>
            <a:spLocks noChangeArrowheads="1"/>
          </p:cNvSpPr>
          <p:nvPr/>
        </p:nvSpPr>
        <p:spPr bwMode="auto">
          <a:xfrm>
            <a:off x="4057650" y="1811661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8487" name="Oval 7"/>
          <p:cNvSpPr>
            <a:spLocks noChangeArrowheads="1"/>
          </p:cNvSpPr>
          <p:nvPr/>
        </p:nvSpPr>
        <p:spPr bwMode="auto">
          <a:xfrm>
            <a:off x="4343400" y="2097411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8488" name="Oval 8"/>
          <p:cNvSpPr>
            <a:spLocks noChangeArrowheads="1"/>
          </p:cNvSpPr>
          <p:nvPr/>
        </p:nvSpPr>
        <p:spPr bwMode="auto">
          <a:xfrm>
            <a:off x="3771900" y="2383161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8489" name="Oval 9"/>
          <p:cNvSpPr>
            <a:spLocks noChangeArrowheads="1"/>
          </p:cNvSpPr>
          <p:nvPr/>
        </p:nvSpPr>
        <p:spPr bwMode="auto">
          <a:xfrm>
            <a:off x="5543550" y="611511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8490" name="Oval 10"/>
          <p:cNvSpPr>
            <a:spLocks noChangeArrowheads="1"/>
          </p:cNvSpPr>
          <p:nvPr/>
        </p:nvSpPr>
        <p:spPr bwMode="auto">
          <a:xfrm>
            <a:off x="5657850" y="1068711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8491" name="Oval 11"/>
          <p:cNvSpPr>
            <a:spLocks noChangeArrowheads="1"/>
          </p:cNvSpPr>
          <p:nvPr/>
        </p:nvSpPr>
        <p:spPr bwMode="auto">
          <a:xfrm>
            <a:off x="4686300" y="1754511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8492" name="Oval 12"/>
          <p:cNvSpPr>
            <a:spLocks noChangeArrowheads="1"/>
          </p:cNvSpPr>
          <p:nvPr/>
        </p:nvSpPr>
        <p:spPr bwMode="auto">
          <a:xfrm>
            <a:off x="4857750" y="1354461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8493" name="Oval 13"/>
          <p:cNvSpPr>
            <a:spLocks noChangeArrowheads="1"/>
          </p:cNvSpPr>
          <p:nvPr/>
        </p:nvSpPr>
        <p:spPr bwMode="auto">
          <a:xfrm>
            <a:off x="5829300" y="268611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8494" name="Oval 14"/>
          <p:cNvSpPr>
            <a:spLocks noChangeArrowheads="1"/>
          </p:cNvSpPr>
          <p:nvPr/>
        </p:nvSpPr>
        <p:spPr bwMode="auto">
          <a:xfrm>
            <a:off x="5314950" y="1240161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8495" name="Oval 15"/>
          <p:cNvSpPr>
            <a:spLocks noChangeArrowheads="1"/>
          </p:cNvSpPr>
          <p:nvPr/>
        </p:nvSpPr>
        <p:spPr bwMode="auto">
          <a:xfrm>
            <a:off x="5143500" y="1125861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8496" name="Oval 16"/>
          <p:cNvSpPr>
            <a:spLocks noChangeArrowheads="1"/>
          </p:cNvSpPr>
          <p:nvPr/>
        </p:nvSpPr>
        <p:spPr bwMode="auto">
          <a:xfrm>
            <a:off x="6229350" y="268611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8497" name="Oval 17"/>
          <p:cNvSpPr>
            <a:spLocks noChangeArrowheads="1"/>
          </p:cNvSpPr>
          <p:nvPr/>
        </p:nvSpPr>
        <p:spPr bwMode="auto">
          <a:xfrm>
            <a:off x="5829300" y="840111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8498" name="Oval 18"/>
          <p:cNvSpPr>
            <a:spLocks noChangeArrowheads="1"/>
          </p:cNvSpPr>
          <p:nvPr/>
        </p:nvSpPr>
        <p:spPr bwMode="auto">
          <a:xfrm>
            <a:off x="6172200" y="554361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8499" name="Oval 19"/>
          <p:cNvSpPr>
            <a:spLocks noChangeArrowheads="1"/>
          </p:cNvSpPr>
          <p:nvPr/>
        </p:nvSpPr>
        <p:spPr bwMode="auto">
          <a:xfrm>
            <a:off x="4286250" y="440061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8501" name="Oval 21"/>
          <p:cNvSpPr>
            <a:spLocks noChangeArrowheads="1"/>
          </p:cNvSpPr>
          <p:nvPr/>
        </p:nvSpPr>
        <p:spPr bwMode="auto">
          <a:xfrm>
            <a:off x="5486400" y="2326011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8502" name="Oval 22"/>
          <p:cNvSpPr>
            <a:spLocks noChangeArrowheads="1"/>
          </p:cNvSpPr>
          <p:nvPr/>
        </p:nvSpPr>
        <p:spPr bwMode="auto">
          <a:xfrm>
            <a:off x="5257800" y="2726061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8504" name="Oval 24"/>
          <p:cNvSpPr>
            <a:spLocks noChangeArrowheads="1"/>
          </p:cNvSpPr>
          <p:nvPr/>
        </p:nvSpPr>
        <p:spPr bwMode="auto">
          <a:xfrm>
            <a:off x="4572000" y="668661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8505" name="Oval 25"/>
          <p:cNvSpPr>
            <a:spLocks noChangeArrowheads="1"/>
          </p:cNvSpPr>
          <p:nvPr/>
        </p:nvSpPr>
        <p:spPr bwMode="auto">
          <a:xfrm>
            <a:off x="5314950" y="1583061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8506" name="Oval 26"/>
          <p:cNvSpPr>
            <a:spLocks noChangeArrowheads="1"/>
          </p:cNvSpPr>
          <p:nvPr/>
        </p:nvSpPr>
        <p:spPr bwMode="auto">
          <a:xfrm>
            <a:off x="4857750" y="1354461"/>
            <a:ext cx="259766" cy="421972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8509" name="Oval 29"/>
          <p:cNvSpPr>
            <a:spLocks noChangeArrowheads="1"/>
          </p:cNvSpPr>
          <p:nvPr/>
        </p:nvSpPr>
        <p:spPr bwMode="auto">
          <a:xfrm>
            <a:off x="5314950" y="1583061"/>
            <a:ext cx="259766" cy="421972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8513" name="Rectangle 33"/>
          <p:cNvSpPr>
            <a:spLocks noChangeArrowheads="1"/>
          </p:cNvSpPr>
          <p:nvPr/>
        </p:nvSpPr>
        <p:spPr bwMode="auto">
          <a:xfrm>
            <a:off x="1239916" y="356962"/>
            <a:ext cx="1305165" cy="41549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100" kern="1200" dirty="0">
                <a:solidFill>
                  <a:schemeClr val="bg2"/>
                </a:solidFill>
                <a:latin typeface="Arial" charset="0"/>
                <a:ea typeface="+mn-ea"/>
                <a:cs typeface="+mn-cs"/>
              </a:rPr>
              <a:t>RANSAC</a:t>
            </a:r>
          </a:p>
        </p:txBody>
      </p:sp>
      <p:sp>
        <p:nvSpPr>
          <p:cNvPr id="148514" name="Line 34"/>
          <p:cNvSpPr>
            <a:spLocks noChangeShapeType="1"/>
          </p:cNvSpPr>
          <p:nvPr/>
        </p:nvSpPr>
        <p:spPr bwMode="auto">
          <a:xfrm>
            <a:off x="3886200" y="965371"/>
            <a:ext cx="3200400" cy="17145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" name="Text Box 40"/>
          <p:cNvSpPr txBox="1">
            <a:spLocks noChangeArrowheads="1"/>
          </p:cNvSpPr>
          <p:nvPr/>
        </p:nvSpPr>
        <p:spPr bwMode="auto">
          <a:xfrm>
            <a:off x="5965536" y="3625227"/>
            <a:ext cx="184731" cy="36933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8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5" name="Rectangle 45"/>
          <p:cNvSpPr>
            <a:spLocks noChangeArrowheads="1"/>
          </p:cNvSpPr>
          <p:nvPr/>
        </p:nvSpPr>
        <p:spPr bwMode="auto">
          <a:xfrm>
            <a:off x="1257300" y="3859533"/>
            <a:ext cx="6457950" cy="28035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1257300" y="3259609"/>
            <a:ext cx="6749878" cy="162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57175" indent="-257175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Algorithm:</a:t>
            </a:r>
          </a:p>
          <a:p>
            <a:pPr marL="257175" indent="-257175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675" kern="1200" dirty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  <a:p>
            <a:pPr marL="257175" indent="-257175" defTabSz="685800" fontAlgn="base">
              <a:spcBef>
                <a:spcPct val="0"/>
              </a:spcBef>
              <a:spcAft>
                <a:spcPct val="0"/>
              </a:spcAft>
              <a:buClrTx/>
              <a:buFontTx/>
              <a:buAutoNum type="arabicPeriod"/>
              <a:defRPr/>
            </a:pP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500" b="1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Sample</a:t>
            </a: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(randomly) the number of points required to fit the model (#=2)</a:t>
            </a:r>
          </a:p>
          <a:p>
            <a:pPr marL="257175" indent="-257175" defTabSz="685800" fontAlgn="base">
              <a:spcBef>
                <a:spcPct val="0"/>
              </a:spcBef>
              <a:spcAft>
                <a:spcPct val="0"/>
              </a:spcAft>
              <a:buClrTx/>
              <a:buFontTx/>
              <a:buAutoNum type="arabicPeriod"/>
              <a:defRPr/>
            </a:pP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500" b="1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Solve</a:t>
            </a: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for model parameters using samples </a:t>
            </a:r>
          </a:p>
          <a:p>
            <a:pPr marL="257175" indent="-257175" defTabSz="685800" fontAlgn="base">
              <a:spcBef>
                <a:spcPct val="0"/>
              </a:spcBef>
              <a:spcAft>
                <a:spcPct val="0"/>
              </a:spcAft>
              <a:buClrTx/>
              <a:buFontTx/>
              <a:buAutoNum type="arabicPeriod"/>
              <a:defRPr/>
            </a:pP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500" b="1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Score</a:t>
            </a: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by the fraction of inliers within a preset threshold of the model</a:t>
            </a:r>
          </a:p>
          <a:p>
            <a:pPr marL="257175" indent="-257175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500" b="1" kern="1200" dirty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  <a:p>
            <a:pPr marL="257175" indent="-257175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500" b="1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Repeat</a:t>
            </a: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1-3 until the best model is found with high confidence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76879" y="4957485"/>
            <a:ext cx="231805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750" kern="1200" dirty="0">
                <a:latin typeface="Calibri"/>
                <a:ea typeface="+mn-ea"/>
                <a:cs typeface="+mn-cs"/>
              </a:rPr>
              <a:t>Silvio </a:t>
            </a:r>
            <a:r>
              <a:rPr lang="en-US" sz="750" kern="1200" dirty="0" err="1">
                <a:latin typeface="Calibri"/>
                <a:ea typeface="+mn-ea"/>
                <a:cs typeface="+mn-cs"/>
              </a:rPr>
              <a:t>Savarese</a:t>
            </a:r>
            <a:endParaRPr lang="en-US" sz="750" kern="1200" dirty="0">
              <a:latin typeface="Calibri"/>
              <a:ea typeface="+mn-ea"/>
              <a:cs typeface="+mn-cs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225366" y="736771"/>
            <a:ext cx="2385589" cy="1013661"/>
            <a:chOff x="109820" y="685800"/>
            <a:chExt cx="3180786" cy="1351547"/>
          </a:xfrm>
        </p:grpSpPr>
        <p:sp>
          <p:nvSpPr>
            <p:cNvPr id="37" name="Rectangle 40"/>
            <p:cNvSpPr>
              <a:spLocks noChangeArrowheads="1"/>
            </p:cNvSpPr>
            <p:nvPr/>
          </p:nvSpPr>
          <p:spPr bwMode="auto">
            <a:xfrm>
              <a:off x="152400" y="1219200"/>
              <a:ext cx="2116392" cy="338555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685800" fontAlgn="base">
                <a:spcBef>
                  <a:spcPct val="30000"/>
                </a:spcBef>
                <a:spcAft>
                  <a:spcPct val="0"/>
                </a:spcAft>
                <a:buClrTx/>
                <a:defRPr/>
              </a:pPr>
              <a:r>
                <a:rPr lang="en-US" sz="1050" kern="1200">
                  <a:solidFill>
                    <a:srgbClr val="C0504D"/>
                  </a:solidFill>
                  <a:latin typeface="Arial" charset="0"/>
                  <a:ea typeface="+mn-ea"/>
                  <a:cs typeface="+mn-cs"/>
                </a:rPr>
                <a:t>Fischler &amp; Bolles in ‘81.</a:t>
              </a:r>
            </a:p>
          </p:txBody>
        </p:sp>
        <p:sp>
          <p:nvSpPr>
            <p:cNvPr id="39" name="Rectangle 42"/>
            <p:cNvSpPr>
              <a:spLocks noChangeArrowheads="1"/>
            </p:cNvSpPr>
            <p:nvPr/>
          </p:nvSpPr>
          <p:spPr bwMode="auto">
            <a:xfrm>
              <a:off x="109820" y="685800"/>
              <a:ext cx="3180786" cy="369332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685800" fontAlgn="base">
                <a:spcBef>
                  <a:spcPct val="50000"/>
                </a:spcBef>
                <a:spcAft>
                  <a:spcPct val="0"/>
                </a:spcAft>
                <a:buClrTx/>
                <a:defRPr/>
              </a:pPr>
              <a:r>
                <a:rPr lang="en-US" sz="1800" kern="1200" baseline="-25000">
                  <a:solidFill>
                    <a:prstClr val="black"/>
                  </a:solidFill>
                  <a:latin typeface="Arial" charset="0"/>
                  <a:ea typeface="+mn-ea"/>
                  <a:cs typeface="+mn-cs"/>
                </a:rPr>
                <a:t>(</a:t>
              </a:r>
              <a:r>
                <a:rPr lang="en-US" sz="1800" kern="1200" baseline="-25000">
                  <a:solidFill>
                    <a:srgbClr val="FF0000"/>
                  </a:solidFill>
                  <a:latin typeface="Arial" charset="0"/>
                  <a:ea typeface="+mn-ea"/>
                  <a:cs typeface="+mn-cs"/>
                </a:rPr>
                <a:t>RAN</a:t>
              </a:r>
              <a:r>
                <a:rPr lang="en-US" sz="1800" kern="1200" baseline="-25000">
                  <a:solidFill>
                    <a:prstClr val="black"/>
                  </a:solidFill>
                  <a:latin typeface="Arial" charset="0"/>
                  <a:ea typeface="+mn-ea"/>
                  <a:cs typeface="+mn-cs"/>
                </a:rPr>
                <a:t>dom </a:t>
              </a:r>
              <a:r>
                <a:rPr lang="en-US" sz="1800" kern="1200" baseline="-25000">
                  <a:solidFill>
                    <a:srgbClr val="FF0000"/>
                  </a:solidFill>
                  <a:latin typeface="Arial" charset="0"/>
                  <a:ea typeface="+mn-ea"/>
                  <a:cs typeface="+mn-cs"/>
                </a:rPr>
                <a:t>SA</a:t>
              </a:r>
              <a:r>
                <a:rPr lang="en-US" sz="1800" kern="1200" baseline="-25000">
                  <a:solidFill>
                    <a:prstClr val="black"/>
                  </a:solidFill>
                  <a:latin typeface="Arial" charset="0"/>
                  <a:ea typeface="+mn-ea"/>
                  <a:cs typeface="+mn-cs"/>
                </a:rPr>
                <a:t>mple </a:t>
              </a:r>
              <a:r>
                <a:rPr lang="en-US" sz="1800" kern="1200" baseline="-25000">
                  <a:solidFill>
                    <a:srgbClr val="FF0000"/>
                  </a:solidFill>
                  <a:latin typeface="Arial" charset="0"/>
                  <a:ea typeface="+mn-ea"/>
                  <a:cs typeface="+mn-cs"/>
                </a:rPr>
                <a:t>C</a:t>
              </a:r>
              <a:r>
                <a:rPr lang="en-US" sz="1800" kern="1200" baseline="-25000">
                  <a:solidFill>
                    <a:prstClr val="black"/>
                  </a:solidFill>
                  <a:latin typeface="Arial" charset="0"/>
                  <a:ea typeface="+mn-ea"/>
                  <a:cs typeface="+mn-cs"/>
                </a:rPr>
                <a:t>onsensus) :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52400" y="1606460"/>
              <a:ext cx="246050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sz="1500" kern="1200" dirty="0">
                  <a:solidFill>
                    <a:prstClr val="black"/>
                  </a:solidFill>
                  <a:latin typeface="Arial" charset="0"/>
                  <a:ea typeface="+mn-ea"/>
                  <a:cs typeface="+mn-cs"/>
                </a:rPr>
                <a:t>Line fitting example</a:t>
              </a:r>
            </a:p>
          </p:txBody>
        </p:sp>
      </p:grp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4F078420-E339-B89D-A1D6-025DCB6D5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3678E5-C793-4BD2-A5D1-D40A0F4347C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237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Oval 2"/>
          <p:cNvSpPr>
            <a:spLocks noChangeArrowheads="1"/>
          </p:cNvSpPr>
          <p:nvPr/>
        </p:nvSpPr>
        <p:spPr bwMode="auto">
          <a:xfrm>
            <a:off x="5314950" y="1583066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31" name="Oval 3"/>
          <p:cNvSpPr>
            <a:spLocks noChangeArrowheads="1"/>
          </p:cNvSpPr>
          <p:nvPr/>
        </p:nvSpPr>
        <p:spPr bwMode="auto">
          <a:xfrm>
            <a:off x="4857750" y="1354466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32" name="Oval 4"/>
          <p:cNvSpPr>
            <a:spLocks noChangeArrowheads="1"/>
          </p:cNvSpPr>
          <p:nvPr/>
        </p:nvSpPr>
        <p:spPr bwMode="auto">
          <a:xfrm>
            <a:off x="6286500" y="2097416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33" name="Oval 5"/>
          <p:cNvSpPr>
            <a:spLocks noChangeArrowheads="1"/>
          </p:cNvSpPr>
          <p:nvPr/>
        </p:nvSpPr>
        <p:spPr bwMode="auto">
          <a:xfrm>
            <a:off x="5829300" y="2040266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34" name="Oval 6"/>
          <p:cNvSpPr>
            <a:spLocks noChangeArrowheads="1"/>
          </p:cNvSpPr>
          <p:nvPr/>
        </p:nvSpPr>
        <p:spPr bwMode="auto">
          <a:xfrm>
            <a:off x="4057650" y="1811666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35" name="Oval 7"/>
          <p:cNvSpPr>
            <a:spLocks noChangeArrowheads="1"/>
          </p:cNvSpPr>
          <p:nvPr/>
        </p:nvSpPr>
        <p:spPr bwMode="auto">
          <a:xfrm>
            <a:off x="4343400" y="2097416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36" name="Oval 8"/>
          <p:cNvSpPr>
            <a:spLocks noChangeArrowheads="1"/>
          </p:cNvSpPr>
          <p:nvPr/>
        </p:nvSpPr>
        <p:spPr bwMode="auto">
          <a:xfrm>
            <a:off x="3771900" y="2383166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37" name="Oval 9"/>
          <p:cNvSpPr>
            <a:spLocks noChangeArrowheads="1"/>
          </p:cNvSpPr>
          <p:nvPr/>
        </p:nvSpPr>
        <p:spPr bwMode="auto">
          <a:xfrm>
            <a:off x="5543550" y="611516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38" name="Oval 10"/>
          <p:cNvSpPr>
            <a:spLocks noChangeArrowheads="1"/>
          </p:cNvSpPr>
          <p:nvPr/>
        </p:nvSpPr>
        <p:spPr bwMode="auto">
          <a:xfrm>
            <a:off x="5657850" y="1068716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39" name="Oval 11"/>
          <p:cNvSpPr>
            <a:spLocks noChangeArrowheads="1"/>
          </p:cNvSpPr>
          <p:nvPr/>
        </p:nvSpPr>
        <p:spPr bwMode="auto">
          <a:xfrm>
            <a:off x="4686300" y="1754516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40" name="Oval 12"/>
          <p:cNvSpPr>
            <a:spLocks noChangeArrowheads="1"/>
          </p:cNvSpPr>
          <p:nvPr/>
        </p:nvSpPr>
        <p:spPr bwMode="auto">
          <a:xfrm>
            <a:off x="4857750" y="1354466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41" name="Oval 13"/>
          <p:cNvSpPr>
            <a:spLocks noChangeArrowheads="1"/>
          </p:cNvSpPr>
          <p:nvPr/>
        </p:nvSpPr>
        <p:spPr bwMode="auto">
          <a:xfrm>
            <a:off x="5829300" y="268616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42" name="Oval 14"/>
          <p:cNvSpPr>
            <a:spLocks noChangeArrowheads="1"/>
          </p:cNvSpPr>
          <p:nvPr/>
        </p:nvSpPr>
        <p:spPr bwMode="auto">
          <a:xfrm>
            <a:off x="5314950" y="1240166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43" name="Oval 15"/>
          <p:cNvSpPr>
            <a:spLocks noChangeArrowheads="1"/>
          </p:cNvSpPr>
          <p:nvPr/>
        </p:nvSpPr>
        <p:spPr bwMode="auto">
          <a:xfrm>
            <a:off x="5143500" y="1125866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44" name="Oval 16"/>
          <p:cNvSpPr>
            <a:spLocks noChangeArrowheads="1"/>
          </p:cNvSpPr>
          <p:nvPr/>
        </p:nvSpPr>
        <p:spPr bwMode="auto">
          <a:xfrm>
            <a:off x="6229350" y="268616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45" name="Oval 17"/>
          <p:cNvSpPr>
            <a:spLocks noChangeArrowheads="1"/>
          </p:cNvSpPr>
          <p:nvPr/>
        </p:nvSpPr>
        <p:spPr bwMode="auto">
          <a:xfrm>
            <a:off x="5829300" y="840116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46" name="Oval 18"/>
          <p:cNvSpPr>
            <a:spLocks noChangeArrowheads="1"/>
          </p:cNvSpPr>
          <p:nvPr/>
        </p:nvSpPr>
        <p:spPr bwMode="auto">
          <a:xfrm>
            <a:off x="6172200" y="554366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47" name="Oval 19"/>
          <p:cNvSpPr>
            <a:spLocks noChangeArrowheads="1"/>
          </p:cNvSpPr>
          <p:nvPr/>
        </p:nvSpPr>
        <p:spPr bwMode="auto">
          <a:xfrm>
            <a:off x="4286250" y="440066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48" name="Oval 20"/>
          <p:cNvSpPr>
            <a:spLocks noChangeArrowheads="1"/>
          </p:cNvSpPr>
          <p:nvPr/>
        </p:nvSpPr>
        <p:spPr bwMode="auto">
          <a:xfrm>
            <a:off x="6286500" y="2097416"/>
            <a:ext cx="259766" cy="42197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49" name="Oval 21"/>
          <p:cNvSpPr>
            <a:spLocks noChangeArrowheads="1"/>
          </p:cNvSpPr>
          <p:nvPr/>
        </p:nvSpPr>
        <p:spPr bwMode="auto">
          <a:xfrm>
            <a:off x="5486400" y="2326016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50" name="Oval 22"/>
          <p:cNvSpPr>
            <a:spLocks noChangeArrowheads="1"/>
          </p:cNvSpPr>
          <p:nvPr/>
        </p:nvSpPr>
        <p:spPr bwMode="auto">
          <a:xfrm>
            <a:off x="5257800" y="2726066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51" name="Oval 23"/>
          <p:cNvSpPr>
            <a:spLocks noChangeArrowheads="1"/>
          </p:cNvSpPr>
          <p:nvPr/>
        </p:nvSpPr>
        <p:spPr bwMode="auto">
          <a:xfrm>
            <a:off x="5829300" y="2040266"/>
            <a:ext cx="259766" cy="42197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52" name="Oval 24"/>
          <p:cNvSpPr>
            <a:spLocks noChangeArrowheads="1"/>
          </p:cNvSpPr>
          <p:nvPr/>
        </p:nvSpPr>
        <p:spPr bwMode="auto">
          <a:xfrm>
            <a:off x="4572000" y="668666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53" name="Oval 25"/>
          <p:cNvSpPr>
            <a:spLocks noChangeArrowheads="1"/>
          </p:cNvSpPr>
          <p:nvPr/>
        </p:nvSpPr>
        <p:spPr bwMode="auto">
          <a:xfrm>
            <a:off x="5314950" y="1583066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54" name="Oval 26"/>
          <p:cNvSpPr>
            <a:spLocks noChangeArrowheads="1"/>
          </p:cNvSpPr>
          <p:nvPr/>
        </p:nvSpPr>
        <p:spPr bwMode="auto">
          <a:xfrm>
            <a:off x="4857750" y="1354466"/>
            <a:ext cx="259766" cy="421972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55" name="Oval 27"/>
          <p:cNvSpPr>
            <a:spLocks noChangeArrowheads="1"/>
          </p:cNvSpPr>
          <p:nvPr/>
        </p:nvSpPr>
        <p:spPr bwMode="auto">
          <a:xfrm>
            <a:off x="5314950" y="1240166"/>
            <a:ext cx="259766" cy="42197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56" name="Oval 28"/>
          <p:cNvSpPr>
            <a:spLocks noChangeArrowheads="1"/>
          </p:cNvSpPr>
          <p:nvPr/>
        </p:nvSpPr>
        <p:spPr bwMode="auto">
          <a:xfrm>
            <a:off x="5143500" y="1125866"/>
            <a:ext cx="259766" cy="42197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57" name="Oval 29"/>
          <p:cNvSpPr>
            <a:spLocks noChangeArrowheads="1"/>
          </p:cNvSpPr>
          <p:nvPr/>
        </p:nvSpPr>
        <p:spPr bwMode="auto">
          <a:xfrm>
            <a:off x="5314950" y="1583066"/>
            <a:ext cx="259766" cy="421972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58" name="Line 30"/>
          <p:cNvSpPr>
            <a:spLocks noChangeShapeType="1"/>
          </p:cNvSpPr>
          <p:nvPr/>
        </p:nvSpPr>
        <p:spPr bwMode="auto">
          <a:xfrm flipH="1">
            <a:off x="6629400" y="2565576"/>
            <a:ext cx="171450" cy="28575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50559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6472144"/>
              </p:ext>
            </p:extLst>
          </p:nvPr>
        </p:nvGraphicFramePr>
        <p:xfrm>
          <a:off x="7029450" y="2336976"/>
          <a:ext cx="246460" cy="313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9680" imgH="177480" progId="Equation.3">
                  <p:embed/>
                </p:oleObj>
              </mc:Choice>
              <mc:Fallback>
                <p:oleObj name="Equation" r:id="rId3" imgW="139680" imgH="177480" progId="Equation.3">
                  <p:embed/>
                  <p:pic>
                    <p:nvPicPr>
                      <p:cNvPr id="150559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9450" y="2336976"/>
                        <a:ext cx="246460" cy="3131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60" name="Line 32"/>
          <p:cNvSpPr>
            <a:spLocks noChangeShapeType="1"/>
          </p:cNvSpPr>
          <p:nvPr/>
        </p:nvSpPr>
        <p:spPr bwMode="auto">
          <a:xfrm flipH="1">
            <a:off x="6858000" y="2222676"/>
            <a:ext cx="171450" cy="28575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61" name="Rectangle 33"/>
          <p:cNvSpPr>
            <a:spLocks noChangeArrowheads="1"/>
          </p:cNvSpPr>
          <p:nvPr/>
        </p:nvSpPr>
        <p:spPr bwMode="auto">
          <a:xfrm>
            <a:off x="1239916" y="356967"/>
            <a:ext cx="1305165" cy="41549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100" kern="1200" dirty="0">
                <a:solidFill>
                  <a:schemeClr val="bg2"/>
                </a:solidFill>
                <a:latin typeface="Arial" charset="0"/>
                <a:ea typeface="+mn-ea"/>
                <a:cs typeface="+mn-cs"/>
              </a:rPr>
              <a:t>RANSAC</a:t>
            </a:r>
          </a:p>
        </p:txBody>
      </p:sp>
      <p:sp>
        <p:nvSpPr>
          <p:cNvPr id="150562" name="Line 34"/>
          <p:cNvSpPr>
            <a:spLocks noChangeShapeType="1"/>
          </p:cNvSpPr>
          <p:nvPr/>
        </p:nvSpPr>
        <p:spPr bwMode="auto">
          <a:xfrm>
            <a:off x="3886200" y="965376"/>
            <a:ext cx="3200400" cy="17145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64" name="Line 36"/>
          <p:cNvSpPr>
            <a:spLocks noChangeShapeType="1"/>
          </p:cNvSpPr>
          <p:nvPr/>
        </p:nvSpPr>
        <p:spPr bwMode="auto">
          <a:xfrm>
            <a:off x="4114800" y="622476"/>
            <a:ext cx="3200400" cy="171450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65" name="Line 37"/>
          <p:cNvSpPr>
            <a:spLocks noChangeShapeType="1"/>
          </p:cNvSpPr>
          <p:nvPr/>
        </p:nvSpPr>
        <p:spPr bwMode="auto">
          <a:xfrm>
            <a:off x="3714750" y="1308276"/>
            <a:ext cx="3200400" cy="171450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566" name="Text Box 38"/>
          <p:cNvSpPr txBox="1">
            <a:spLocks noChangeArrowheads="1"/>
          </p:cNvSpPr>
          <p:nvPr/>
        </p:nvSpPr>
        <p:spPr bwMode="auto">
          <a:xfrm>
            <a:off x="1462592" y="2425082"/>
            <a:ext cx="184731" cy="36933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8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50567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154389"/>
              </p:ext>
            </p:extLst>
          </p:nvPr>
        </p:nvGraphicFramePr>
        <p:xfrm>
          <a:off x="1943100" y="2622726"/>
          <a:ext cx="833438" cy="394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57200" imgH="215640" progId="Equation.3">
                  <p:embed/>
                </p:oleObj>
              </mc:Choice>
              <mc:Fallback>
                <p:oleObj name="Equation" r:id="rId5" imgW="457200" imgH="215640" progId="Equation.3">
                  <p:embed/>
                  <p:pic>
                    <p:nvPicPr>
                      <p:cNvPr id="150567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2622726"/>
                        <a:ext cx="833438" cy="3940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 Box 40"/>
          <p:cNvSpPr txBox="1">
            <a:spLocks noChangeArrowheads="1"/>
          </p:cNvSpPr>
          <p:nvPr/>
        </p:nvSpPr>
        <p:spPr bwMode="auto">
          <a:xfrm>
            <a:off x="1462592" y="2425082"/>
            <a:ext cx="184731" cy="36933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8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1257300" y="4114017"/>
            <a:ext cx="6457950" cy="28035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7" name="Text Box 35"/>
          <p:cNvSpPr txBox="1">
            <a:spLocks noChangeArrowheads="1"/>
          </p:cNvSpPr>
          <p:nvPr/>
        </p:nvSpPr>
        <p:spPr bwMode="auto">
          <a:xfrm>
            <a:off x="1257300" y="3251376"/>
            <a:ext cx="6629400" cy="162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57175" indent="-257175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Algorithm:</a:t>
            </a:r>
          </a:p>
          <a:p>
            <a:pPr marL="257175" indent="-257175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675" kern="1200" dirty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  <a:p>
            <a:pPr marL="257175" indent="-257175" defTabSz="685800" fontAlgn="base">
              <a:spcBef>
                <a:spcPct val="0"/>
              </a:spcBef>
              <a:spcAft>
                <a:spcPct val="0"/>
              </a:spcAft>
              <a:buClrTx/>
              <a:buFontTx/>
              <a:buAutoNum type="arabicPeriod"/>
              <a:defRPr/>
            </a:pP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500" b="1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Sample</a:t>
            </a: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(randomly) the number of points required to fit the model (#=2)</a:t>
            </a:r>
          </a:p>
          <a:p>
            <a:pPr marL="257175" indent="-257175" defTabSz="685800" fontAlgn="base">
              <a:spcBef>
                <a:spcPct val="0"/>
              </a:spcBef>
              <a:spcAft>
                <a:spcPct val="0"/>
              </a:spcAft>
              <a:buClrTx/>
              <a:buFontTx/>
              <a:buAutoNum type="arabicPeriod"/>
              <a:defRPr/>
            </a:pP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500" b="1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Solve</a:t>
            </a: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for model parameters using samples </a:t>
            </a:r>
          </a:p>
          <a:p>
            <a:pPr marL="257175" indent="-257175" defTabSz="685800" fontAlgn="base">
              <a:spcBef>
                <a:spcPct val="0"/>
              </a:spcBef>
              <a:spcAft>
                <a:spcPct val="0"/>
              </a:spcAft>
              <a:buClrTx/>
              <a:buFontTx/>
              <a:buAutoNum type="arabicPeriod"/>
              <a:defRPr/>
            </a:pP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500" b="1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Score</a:t>
            </a: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by the fraction of inliers within a preset threshold of the model</a:t>
            </a:r>
          </a:p>
          <a:p>
            <a:pPr marL="257175" indent="-257175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500" b="1" kern="1200" dirty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  <a:p>
            <a:pPr marL="257175" indent="-257175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500" b="1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Repeat</a:t>
            </a: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1-3 until the best model is found with high confidence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53310" y="4957485"/>
            <a:ext cx="231805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750" kern="1200" dirty="0">
                <a:latin typeface="Calibri"/>
                <a:ea typeface="+mn-ea"/>
                <a:cs typeface="+mn-cs"/>
              </a:rPr>
              <a:t>Silvio </a:t>
            </a:r>
            <a:r>
              <a:rPr lang="en-US" sz="750" kern="1200" dirty="0" err="1">
                <a:latin typeface="Calibri"/>
                <a:ea typeface="+mn-ea"/>
                <a:cs typeface="+mn-cs"/>
              </a:rPr>
              <a:t>Savarese</a:t>
            </a:r>
            <a:endParaRPr lang="en-US" sz="750" kern="1200" dirty="0">
              <a:latin typeface="Calibri"/>
              <a:ea typeface="+mn-ea"/>
              <a:cs typeface="+mn-cs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1225366" y="736776"/>
            <a:ext cx="2385589" cy="1013661"/>
            <a:chOff x="109820" y="685800"/>
            <a:chExt cx="3180786" cy="1351547"/>
          </a:xfrm>
        </p:grpSpPr>
        <p:sp>
          <p:nvSpPr>
            <p:cNvPr id="49" name="Rectangle 40"/>
            <p:cNvSpPr>
              <a:spLocks noChangeArrowheads="1"/>
            </p:cNvSpPr>
            <p:nvPr/>
          </p:nvSpPr>
          <p:spPr bwMode="auto">
            <a:xfrm>
              <a:off x="152400" y="1219200"/>
              <a:ext cx="2116392" cy="338555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685800" fontAlgn="base">
                <a:spcBef>
                  <a:spcPct val="30000"/>
                </a:spcBef>
                <a:spcAft>
                  <a:spcPct val="0"/>
                </a:spcAft>
                <a:buClrTx/>
                <a:defRPr/>
              </a:pPr>
              <a:r>
                <a:rPr lang="en-US" sz="1050" kern="1200">
                  <a:solidFill>
                    <a:srgbClr val="C0504D"/>
                  </a:solidFill>
                  <a:latin typeface="Arial" charset="0"/>
                  <a:ea typeface="+mn-ea"/>
                  <a:cs typeface="+mn-cs"/>
                </a:rPr>
                <a:t>Fischler &amp; Bolles in ‘81.</a:t>
              </a:r>
            </a:p>
          </p:txBody>
        </p:sp>
        <p:sp>
          <p:nvSpPr>
            <p:cNvPr id="50" name="Rectangle 42"/>
            <p:cNvSpPr>
              <a:spLocks noChangeArrowheads="1"/>
            </p:cNvSpPr>
            <p:nvPr/>
          </p:nvSpPr>
          <p:spPr bwMode="auto">
            <a:xfrm>
              <a:off x="109820" y="685800"/>
              <a:ext cx="3180786" cy="369332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685800" fontAlgn="base">
                <a:spcBef>
                  <a:spcPct val="50000"/>
                </a:spcBef>
                <a:spcAft>
                  <a:spcPct val="0"/>
                </a:spcAft>
                <a:buClrTx/>
                <a:defRPr/>
              </a:pPr>
              <a:r>
                <a:rPr lang="en-US" sz="1800" kern="1200" baseline="-25000">
                  <a:solidFill>
                    <a:prstClr val="black"/>
                  </a:solidFill>
                  <a:latin typeface="Arial" charset="0"/>
                  <a:ea typeface="+mn-ea"/>
                  <a:cs typeface="+mn-cs"/>
                </a:rPr>
                <a:t>(</a:t>
              </a:r>
              <a:r>
                <a:rPr lang="en-US" sz="1800" kern="1200" baseline="-25000">
                  <a:solidFill>
                    <a:srgbClr val="FF0000"/>
                  </a:solidFill>
                  <a:latin typeface="Arial" charset="0"/>
                  <a:ea typeface="+mn-ea"/>
                  <a:cs typeface="+mn-cs"/>
                </a:rPr>
                <a:t>RAN</a:t>
              </a:r>
              <a:r>
                <a:rPr lang="en-US" sz="1800" kern="1200" baseline="-25000">
                  <a:solidFill>
                    <a:prstClr val="black"/>
                  </a:solidFill>
                  <a:latin typeface="Arial" charset="0"/>
                  <a:ea typeface="+mn-ea"/>
                  <a:cs typeface="+mn-cs"/>
                </a:rPr>
                <a:t>dom </a:t>
              </a:r>
              <a:r>
                <a:rPr lang="en-US" sz="1800" kern="1200" baseline="-25000">
                  <a:solidFill>
                    <a:srgbClr val="FF0000"/>
                  </a:solidFill>
                  <a:latin typeface="Arial" charset="0"/>
                  <a:ea typeface="+mn-ea"/>
                  <a:cs typeface="+mn-cs"/>
                </a:rPr>
                <a:t>SA</a:t>
              </a:r>
              <a:r>
                <a:rPr lang="en-US" sz="1800" kern="1200" baseline="-25000">
                  <a:solidFill>
                    <a:prstClr val="black"/>
                  </a:solidFill>
                  <a:latin typeface="Arial" charset="0"/>
                  <a:ea typeface="+mn-ea"/>
                  <a:cs typeface="+mn-cs"/>
                </a:rPr>
                <a:t>mple </a:t>
              </a:r>
              <a:r>
                <a:rPr lang="en-US" sz="1800" kern="1200" baseline="-25000">
                  <a:solidFill>
                    <a:srgbClr val="FF0000"/>
                  </a:solidFill>
                  <a:latin typeface="Arial" charset="0"/>
                  <a:ea typeface="+mn-ea"/>
                  <a:cs typeface="+mn-cs"/>
                </a:rPr>
                <a:t>C</a:t>
              </a:r>
              <a:r>
                <a:rPr lang="en-US" sz="1800" kern="1200" baseline="-25000">
                  <a:solidFill>
                    <a:prstClr val="black"/>
                  </a:solidFill>
                  <a:latin typeface="Arial" charset="0"/>
                  <a:ea typeface="+mn-ea"/>
                  <a:cs typeface="+mn-cs"/>
                </a:rPr>
                <a:t>onsensus) :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52400" y="1606460"/>
              <a:ext cx="246050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sz="1500" kern="1200" dirty="0">
                  <a:solidFill>
                    <a:prstClr val="black"/>
                  </a:solidFill>
                  <a:latin typeface="Arial" charset="0"/>
                  <a:ea typeface="+mn-ea"/>
                  <a:cs typeface="+mn-cs"/>
                </a:rPr>
                <a:t>Line fitting example</a:t>
              </a:r>
            </a:p>
          </p:txBody>
        </p:sp>
      </p:grp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05DC3774-BCB5-29E8-2B23-3BC31772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3678E5-C793-4BD2-A5D1-D40A0F4347C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803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Oval 2"/>
          <p:cNvSpPr>
            <a:spLocks noChangeArrowheads="1"/>
          </p:cNvSpPr>
          <p:nvPr/>
        </p:nvSpPr>
        <p:spPr bwMode="auto">
          <a:xfrm>
            <a:off x="4057650" y="1819902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39" name="Oval 3"/>
          <p:cNvSpPr>
            <a:spLocks noChangeArrowheads="1"/>
          </p:cNvSpPr>
          <p:nvPr/>
        </p:nvSpPr>
        <p:spPr bwMode="auto">
          <a:xfrm>
            <a:off x="4343400" y="2105652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40" name="Oval 4"/>
          <p:cNvSpPr>
            <a:spLocks noChangeArrowheads="1"/>
          </p:cNvSpPr>
          <p:nvPr/>
        </p:nvSpPr>
        <p:spPr bwMode="auto">
          <a:xfrm>
            <a:off x="3771900" y="2391402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41" name="Oval 5"/>
          <p:cNvSpPr>
            <a:spLocks noChangeArrowheads="1"/>
          </p:cNvSpPr>
          <p:nvPr/>
        </p:nvSpPr>
        <p:spPr bwMode="auto">
          <a:xfrm>
            <a:off x="5543550" y="619752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42" name="Oval 6"/>
          <p:cNvSpPr>
            <a:spLocks noChangeArrowheads="1"/>
          </p:cNvSpPr>
          <p:nvPr/>
        </p:nvSpPr>
        <p:spPr bwMode="auto">
          <a:xfrm>
            <a:off x="5657850" y="1076952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43" name="Oval 7"/>
          <p:cNvSpPr>
            <a:spLocks noChangeArrowheads="1"/>
          </p:cNvSpPr>
          <p:nvPr/>
        </p:nvSpPr>
        <p:spPr bwMode="auto">
          <a:xfrm>
            <a:off x="4686300" y="1762752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44" name="Oval 8"/>
          <p:cNvSpPr>
            <a:spLocks noChangeArrowheads="1"/>
          </p:cNvSpPr>
          <p:nvPr/>
        </p:nvSpPr>
        <p:spPr bwMode="auto">
          <a:xfrm>
            <a:off x="4857750" y="1362702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45" name="Oval 9"/>
          <p:cNvSpPr>
            <a:spLocks noChangeArrowheads="1"/>
          </p:cNvSpPr>
          <p:nvPr/>
        </p:nvSpPr>
        <p:spPr bwMode="auto">
          <a:xfrm>
            <a:off x="5829300" y="276852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46" name="Oval 10"/>
          <p:cNvSpPr>
            <a:spLocks noChangeArrowheads="1"/>
          </p:cNvSpPr>
          <p:nvPr/>
        </p:nvSpPr>
        <p:spPr bwMode="auto">
          <a:xfrm>
            <a:off x="5314950" y="1248402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47" name="Oval 11"/>
          <p:cNvSpPr>
            <a:spLocks noChangeArrowheads="1"/>
          </p:cNvSpPr>
          <p:nvPr/>
        </p:nvSpPr>
        <p:spPr bwMode="auto">
          <a:xfrm>
            <a:off x="5143500" y="1134102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48" name="Oval 12"/>
          <p:cNvSpPr>
            <a:spLocks noChangeArrowheads="1"/>
          </p:cNvSpPr>
          <p:nvPr/>
        </p:nvSpPr>
        <p:spPr bwMode="auto">
          <a:xfrm>
            <a:off x="6229350" y="276852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49" name="Oval 13"/>
          <p:cNvSpPr>
            <a:spLocks noChangeArrowheads="1"/>
          </p:cNvSpPr>
          <p:nvPr/>
        </p:nvSpPr>
        <p:spPr bwMode="auto">
          <a:xfrm>
            <a:off x="5829300" y="848352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50" name="Oval 14"/>
          <p:cNvSpPr>
            <a:spLocks noChangeArrowheads="1"/>
          </p:cNvSpPr>
          <p:nvPr/>
        </p:nvSpPr>
        <p:spPr bwMode="auto">
          <a:xfrm>
            <a:off x="6172200" y="562602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51" name="Oval 15"/>
          <p:cNvSpPr>
            <a:spLocks noChangeArrowheads="1"/>
          </p:cNvSpPr>
          <p:nvPr/>
        </p:nvSpPr>
        <p:spPr bwMode="auto">
          <a:xfrm>
            <a:off x="4286250" y="448302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52" name="Oval 16"/>
          <p:cNvSpPr>
            <a:spLocks noChangeArrowheads="1"/>
          </p:cNvSpPr>
          <p:nvPr/>
        </p:nvSpPr>
        <p:spPr bwMode="auto">
          <a:xfrm>
            <a:off x="6286500" y="2105652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53" name="Oval 17"/>
          <p:cNvSpPr>
            <a:spLocks noChangeArrowheads="1"/>
          </p:cNvSpPr>
          <p:nvPr/>
        </p:nvSpPr>
        <p:spPr bwMode="auto">
          <a:xfrm>
            <a:off x="5486400" y="2334252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54" name="Oval 18"/>
          <p:cNvSpPr>
            <a:spLocks noChangeArrowheads="1"/>
          </p:cNvSpPr>
          <p:nvPr/>
        </p:nvSpPr>
        <p:spPr bwMode="auto">
          <a:xfrm>
            <a:off x="5257800" y="2734302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55" name="Oval 19"/>
          <p:cNvSpPr>
            <a:spLocks noChangeArrowheads="1"/>
          </p:cNvSpPr>
          <p:nvPr/>
        </p:nvSpPr>
        <p:spPr bwMode="auto">
          <a:xfrm>
            <a:off x="5829300" y="2048502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56" name="Oval 20"/>
          <p:cNvSpPr>
            <a:spLocks noChangeArrowheads="1"/>
          </p:cNvSpPr>
          <p:nvPr/>
        </p:nvSpPr>
        <p:spPr bwMode="auto">
          <a:xfrm>
            <a:off x="4572000" y="676902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57" name="Oval 21"/>
          <p:cNvSpPr>
            <a:spLocks noChangeArrowheads="1"/>
          </p:cNvSpPr>
          <p:nvPr/>
        </p:nvSpPr>
        <p:spPr bwMode="auto">
          <a:xfrm>
            <a:off x="5314950" y="1591302"/>
            <a:ext cx="259766" cy="42197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58" name="Oval 22"/>
          <p:cNvSpPr>
            <a:spLocks noChangeArrowheads="1"/>
          </p:cNvSpPr>
          <p:nvPr/>
        </p:nvSpPr>
        <p:spPr bwMode="auto">
          <a:xfrm>
            <a:off x="4057650" y="1819902"/>
            <a:ext cx="259766" cy="42197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59" name="Oval 23"/>
          <p:cNvSpPr>
            <a:spLocks noChangeArrowheads="1"/>
          </p:cNvSpPr>
          <p:nvPr/>
        </p:nvSpPr>
        <p:spPr bwMode="auto">
          <a:xfrm>
            <a:off x="4343400" y="2105652"/>
            <a:ext cx="259766" cy="421972"/>
          </a:xfrm>
          <a:prstGeom prst="ellipse">
            <a:avLst/>
          </a:prstGeom>
          <a:solidFill>
            <a:srgbClr val="00FF00"/>
          </a:solidFill>
          <a:ln w="127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60" name="Oval 24"/>
          <p:cNvSpPr>
            <a:spLocks noChangeArrowheads="1"/>
          </p:cNvSpPr>
          <p:nvPr/>
        </p:nvSpPr>
        <p:spPr bwMode="auto">
          <a:xfrm>
            <a:off x="3771900" y="2391402"/>
            <a:ext cx="259766" cy="42197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61" name="Oval 25"/>
          <p:cNvSpPr>
            <a:spLocks noChangeArrowheads="1"/>
          </p:cNvSpPr>
          <p:nvPr/>
        </p:nvSpPr>
        <p:spPr bwMode="auto">
          <a:xfrm>
            <a:off x="5543550" y="619752"/>
            <a:ext cx="259766" cy="42197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62" name="Oval 26"/>
          <p:cNvSpPr>
            <a:spLocks noChangeArrowheads="1"/>
          </p:cNvSpPr>
          <p:nvPr/>
        </p:nvSpPr>
        <p:spPr bwMode="auto">
          <a:xfrm>
            <a:off x="5657850" y="1076952"/>
            <a:ext cx="259766" cy="42197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63" name="Oval 27"/>
          <p:cNvSpPr>
            <a:spLocks noChangeArrowheads="1"/>
          </p:cNvSpPr>
          <p:nvPr/>
        </p:nvSpPr>
        <p:spPr bwMode="auto">
          <a:xfrm>
            <a:off x="4686300" y="1762752"/>
            <a:ext cx="259766" cy="421972"/>
          </a:xfrm>
          <a:prstGeom prst="ellipse">
            <a:avLst/>
          </a:prstGeom>
          <a:solidFill>
            <a:srgbClr val="00FF00"/>
          </a:solidFill>
          <a:ln w="127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64" name="Oval 28"/>
          <p:cNvSpPr>
            <a:spLocks noChangeArrowheads="1"/>
          </p:cNvSpPr>
          <p:nvPr/>
        </p:nvSpPr>
        <p:spPr bwMode="auto">
          <a:xfrm>
            <a:off x="4857750" y="1362702"/>
            <a:ext cx="259766" cy="42197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65" name="Oval 29"/>
          <p:cNvSpPr>
            <a:spLocks noChangeArrowheads="1"/>
          </p:cNvSpPr>
          <p:nvPr/>
        </p:nvSpPr>
        <p:spPr bwMode="auto">
          <a:xfrm>
            <a:off x="5829300" y="276852"/>
            <a:ext cx="259766" cy="42197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66" name="Oval 30"/>
          <p:cNvSpPr>
            <a:spLocks noChangeArrowheads="1"/>
          </p:cNvSpPr>
          <p:nvPr/>
        </p:nvSpPr>
        <p:spPr bwMode="auto">
          <a:xfrm>
            <a:off x="5314950" y="1248402"/>
            <a:ext cx="259766" cy="42197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67" name="Oval 31"/>
          <p:cNvSpPr>
            <a:spLocks noChangeArrowheads="1"/>
          </p:cNvSpPr>
          <p:nvPr/>
        </p:nvSpPr>
        <p:spPr bwMode="auto">
          <a:xfrm>
            <a:off x="5143500" y="1134102"/>
            <a:ext cx="259766" cy="42197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68" name="Oval 32"/>
          <p:cNvSpPr>
            <a:spLocks noChangeArrowheads="1"/>
          </p:cNvSpPr>
          <p:nvPr/>
        </p:nvSpPr>
        <p:spPr bwMode="auto">
          <a:xfrm>
            <a:off x="6229350" y="276852"/>
            <a:ext cx="259766" cy="42197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69" name="Oval 33"/>
          <p:cNvSpPr>
            <a:spLocks noChangeArrowheads="1"/>
          </p:cNvSpPr>
          <p:nvPr/>
        </p:nvSpPr>
        <p:spPr bwMode="auto">
          <a:xfrm>
            <a:off x="5829300" y="848352"/>
            <a:ext cx="259766" cy="42197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70" name="Oval 34"/>
          <p:cNvSpPr>
            <a:spLocks noChangeArrowheads="1"/>
          </p:cNvSpPr>
          <p:nvPr/>
        </p:nvSpPr>
        <p:spPr bwMode="auto">
          <a:xfrm>
            <a:off x="6172200" y="562602"/>
            <a:ext cx="259766" cy="42197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71" name="Oval 35"/>
          <p:cNvSpPr>
            <a:spLocks noChangeArrowheads="1"/>
          </p:cNvSpPr>
          <p:nvPr/>
        </p:nvSpPr>
        <p:spPr bwMode="auto">
          <a:xfrm>
            <a:off x="5314950" y="1591302"/>
            <a:ext cx="259766" cy="42197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72" name="Line 36"/>
          <p:cNvSpPr>
            <a:spLocks noChangeShapeType="1"/>
          </p:cNvSpPr>
          <p:nvPr/>
        </p:nvSpPr>
        <p:spPr bwMode="auto">
          <a:xfrm>
            <a:off x="3371850" y="2459512"/>
            <a:ext cx="400050" cy="4572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42373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225233"/>
              </p:ext>
            </p:extLst>
          </p:nvPr>
        </p:nvGraphicFramePr>
        <p:xfrm>
          <a:off x="3257550" y="2717878"/>
          <a:ext cx="246460" cy="313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9680" imgH="177480" progId="Equation.3">
                  <p:embed/>
                </p:oleObj>
              </mc:Choice>
              <mc:Fallback>
                <p:oleObj name="Equation" r:id="rId3" imgW="139680" imgH="177480" progId="Equation.3">
                  <p:embed/>
                  <p:pic>
                    <p:nvPicPr>
                      <p:cNvPr id="142373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7550" y="2717878"/>
                        <a:ext cx="246460" cy="3131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74" name="Line 38"/>
          <p:cNvSpPr>
            <a:spLocks noChangeShapeType="1"/>
          </p:cNvSpPr>
          <p:nvPr/>
        </p:nvSpPr>
        <p:spPr bwMode="auto">
          <a:xfrm>
            <a:off x="3771900" y="2916712"/>
            <a:ext cx="400050" cy="4572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75" name="Rectangle 39"/>
          <p:cNvSpPr>
            <a:spLocks noChangeArrowheads="1"/>
          </p:cNvSpPr>
          <p:nvPr/>
        </p:nvSpPr>
        <p:spPr bwMode="auto">
          <a:xfrm>
            <a:off x="1239916" y="365203"/>
            <a:ext cx="1305165" cy="41549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100" kern="1200" dirty="0">
                <a:solidFill>
                  <a:schemeClr val="bg2"/>
                </a:solidFill>
                <a:latin typeface="Arial" charset="0"/>
                <a:ea typeface="+mn-ea"/>
                <a:cs typeface="+mn-cs"/>
              </a:rPr>
              <a:t>RANSAC</a:t>
            </a:r>
          </a:p>
        </p:txBody>
      </p:sp>
      <p:sp>
        <p:nvSpPr>
          <p:cNvPr id="142377" name="Line 41"/>
          <p:cNvSpPr>
            <a:spLocks noChangeShapeType="1"/>
          </p:cNvSpPr>
          <p:nvPr/>
        </p:nvSpPr>
        <p:spPr bwMode="auto">
          <a:xfrm flipV="1">
            <a:off x="3543300" y="459262"/>
            <a:ext cx="2857500" cy="268605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2380" name="Text Box 44"/>
          <p:cNvSpPr txBox="1">
            <a:spLocks noChangeArrowheads="1"/>
          </p:cNvSpPr>
          <p:nvPr/>
        </p:nvSpPr>
        <p:spPr bwMode="auto">
          <a:xfrm>
            <a:off x="5965536" y="3633468"/>
            <a:ext cx="184731" cy="36933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8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48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812709"/>
              </p:ext>
            </p:extLst>
          </p:nvPr>
        </p:nvGraphicFramePr>
        <p:xfrm>
          <a:off x="6513910" y="2973863"/>
          <a:ext cx="950119" cy="394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20560" imgH="215640" progId="Equation.3">
                  <p:embed/>
                </p:oleObj>
              </mc:Choice>
              <mc:Fallback>
                <p:oleObj name="Equation" r:id="rId5" imgW="520560" imgH="215640" progId="Equation.3">
                  <p:embed/>
                  <p:pic>
                    <p:nvPicPr>
                      <p:cNvPr id="48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3910" y="2973863"/>
                        <a:ext cx="950119" cy="3940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1257300" y="4542792"/>
            <a:ext cx="6457950" cy="28035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0" name="Text Box 35"/>
          <p:cNvSpPr txBox="1">
            <a:spLocks noChangeArrowheads="1"/>
          </p:cNvSpPr>
          <p:nvPr/>
        </p:nvSpPr>
        <p:spPr bwMode="auto">
          <a:xfrm>
            <a:off x="1257300" y="3259612"/>
            <a:ext cx="6629400" cy="162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57175" indent="-257175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Algorithm:</a:t>
            </a:r>
          </a:p>
          <a:p>
            <a:pPr marL="257175" indent="-257175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675" kern="1200" dirty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  <a:p>
            <a:pPr marL="257175" indent="-257175" defTabSz="685800" fontAlgn="base">
              <a:spcBef>
                <a:spcPct val="0"/>
              </a:spcBef>
              <a:spcAft>
                <a:spcPct val="0"/>
              </a:spcAft>
              <a:buClrTx/>
              <a:buFontTx/>
              <a:buAutoNum type="arabicPeriod"/>
              <a:defRPr/>
            </a:pP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500" b="1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Sample</a:t>
            </a: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(randomly) the number of points required to fit the model (#=2)</a:t>
            </a:r>
          </a:p>
          <a:p>
            <a:pPr marL="257175" indent="-257175" defTabSz="685800" fontAlgn="base">
              <a:spcBef>
                <a:spcPct val="0"/>
              </a:spcBef>
              <a:spcAft>
                <a:spcPct val="0"/>
              </a:spcAft>
              <a:buClrTx/>
              <a:buFontTx/>
              <a:buAutoNum type="arabicPeriod"/>
              <a:defRPr/>
            </a:pP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500" b="1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Solve</a:t>
            </a: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for model parameters using samples </a:t>
            </a:r>
          </a:p>
          <a:p>
            <a:pPr marL="257175" indent="-257175" defTabSz="685800" fontAlgn="base">
              <a:spcBef>
                <a:spcPct val="0"/>
              </a:spcBef>
              <a:spcAft>
                <a:spcPct val="0"/>
              </a:spcAft>
              <a:buClrTx/>
              <a:buFontTx/>
              <a:buAutoNum type="arabicPeriod"/>
              <a:defRPr/>
            </a:pP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500" b="1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Score</a:t>
            </a: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by the fraction of inliers within a preset threshold of the model</a:t>
            </a:r>
          </a:p>
          <a:p>
            <a:pPr marL="257175" indent="-257175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500" b="1" kern="1200" dirty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  <a:p>
            <a:pPr marL="257175" indent="-257175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500" b="1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Repeat</a:t>
            </a:r>
            <a:r>
              <a:rPr lang="en-US" sz="1500" kern="12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1-3 until the best model is found with high confidence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-59728" y="4957485"/>
            <a:ext cx="231805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750" kern="1200" dirty="0">
                <a:latin typeface="Calibri"/>
                <a:ea typeface="+mn-ea"/>
                <a:cs typeface="+mn-cs"/>
              </a:rPr>
              <a:t>Silvio </a:t>
            </a:r>
            <a:r>
              <a:rPr lang="en-US" sz="750" kern="1200" dirty="0" err="1">
                <a:latin typeface="Calibri"/>
                <a:ea typeface="+mn-ea"/>
                <a:cs typeface="+mn-cs"/>
              </a:rPr>
              <a:t>Savarese</a:t>
            </a:r>
            <a:endParaRPr lang="en-US" sz="750" kern="1200" dirty="0">
              <a:latin typeface="Calibri"/>
              <a:ea typeface="+mn-ea"/>
              <a:cs typeface="+mn-cs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225366" y="745012"/>
            <a:ext cx="2385589" cy="1013661"/>
            <a:chOff x="109820" y="685800"/>
            <a:chExt cx="3180786" cy="1351547"/>
          </a:xfrm>
        </p:grpSpPr>
        <p:sp>
          <p:nvSpPr>
            <p:cNvPr id="47" name="Rectangle 40"/>
            <p:cNvSpPr>
              <a:spLocks noChangeArrowheads="1"/>
            </p:cNvSpPr>
            <p:nvPr/>
          </p:nvSpPr>
          <p:spPr bwMode="auto">
            <a:xfrm>
              <a:off x="152400" y="1219200"/>
              <a:ext cx="2116392" cy="338555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685800" fontAlgn="base">
                <a:spcBef>
                  <a:spcPct val="30000"/>
                </a:spcBef>
                <a:spcAft>
                  <a:spcPct val="0"/>
                </a:spcAft>
                <a:buClrTx/>
                <a:defRPr/>
              </a:pPr>
              <a:r>
                <a:rPr lang="en-US" sz="1050" kern="1200">
                  <a:solidFill>
                    <a:srgbClr val="C0504D"/>
                  </a:solidFill>
                  <a:latin typeface="Arial" charset="0"/>
                  <a:ea typeface="+mn-ea"/>
                  <a:cs typeface="+mn-cs"/>
                </a:rPr>
                <a:t>Fischler &amp; Bolles in ‘81.</a:t>
              </a:r>
            </a:p>
          </p:txBody>
        </p:sp>
        <p:sp>
          <p:nvSpPr>
            <p:cNvPr id="51" name="Rectangle 42"/>
            <p:cNvSpPr>
              <a:spLocks noChangeArrowheads="1"/>
            </p:cNvSpPr>
            <p:nvPr/>
          </p:nvSpPr>
          <p:spPr bwMode="auto">
            <a:xfrm>
              <a:off x="109820" y="685800"/>
              <a:ext cx="3180786" cy="369332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685800" fontAlgn="base">
                <a:spcBef>
                  <a:spcPct val="50000"/>
                </a:spcBef>
                <a:spcAft>
                  <a:spcPct val="0"/>
                </a:spcAft>
                <a:buClrTx/>
                <a:defRPr/>
              </a:pPr>
              <a:r>
                <a:rPr lang="en-US" sz="1800" kern="1200" baseline="-25000">
                  <a:solidFill>
                    <a:prstClr val="black"/>
                  </a:solidFill>
                  <a:latin typeface="Arial" charset="0"/>
                  <a:ea typeface="+mn-ea"/>
                  <a:cs typeface="+mn-cs"/>
                </a:rPr>
                <a:t>(</a:t>
              </a:r>
              <a:r>
                <a:rPr lang="en-US" sz="1800" kern="1200" baseline="-25000">
                  <a:solidFill>
                    <a:srgbClr val="FF0000"/>
                  </a:solidFill>
                  <a:latin typeface="Arial" charset="0"/>
                  <a:ea typeface="+mn-ea"/>
                  <a:cs typeface="+mn-cs"/>
                </a:rPr>
                <a:t>RAN</a:t>
              </a:r>
              <a:r>
                <a:rPr lang="en-US" sz="1800" kern="1200" baseline="-25000">
                  <a:solidFill>
                    <a:prstClr val="black"/>
                  </a:solidFill>
                  <a:latin typeface="Arial" charset="0"/>
                  <a:ea typeface="+mn-ea"/>
                  <a:cs typeface="+mn-cs"/>
                </a:rPr>
                <a:t>dom </a:t>
              </a:r>
              <a:r>
                <a:rPr lang="en-US" sz="1800" kern="1200" baseline="-25000">
                  <a:solidFill>
                    <a:srgbClr val="FF0000"/>
                  </a:solidFill>
                  <a:latin typeface="Arial" charset="0"/>
                  <a:ea typeface="+mn-ea"/>
                  <a:cs typeface="+mn-cs"/>
                </a:rPr>
                <a:t>SA</a:t>
              </a:r>
              <a:r>
                <a:rPr lang="en-US" sz="1800" kern="1200" baseline="-25000">
                  <a:solidFill>
                    <a:prstClr val="black"/>
                  </a:solidFill>
                  <a:latin typeface="Arial" charset="0"/>
                  <a:ea typeface="+mn-ea"/>
                  <a:cs typeface="+mn-cs"/>
                </a:rPr>
                <a:t>mple </a:t>
              </a:r>
              <a:r>
                <a:rPr lang="en-US" sz="1800" kern="1200" baseline="-25000">
                  <a:solidFill>
                    <a:srgbClr val="FF0000"/>
                  </a:solidFill>
                  <a:latin typeface="Arial" charset="0"/>
                  <a:ea typeface="+mn-ea"/>
                  <a:cs typeface="+mn-cs"/>
                </a:rPr>
                <a:t>C</a:t>
              </a:r>
              <a:r>
                <a:rPr lang="en-US" sz="1800" kern="1200" baseline="-25000">
                  <a:solidFill>
                    <a:prstClr val="black"/>
                  </a:solidFill>
                  <a:latin typeface="Arial" charset="0"/>
                  <a:ea typeface="+mn-ea"/>
                  <a:cs typeface="+mn-cs"/>
                </a:rPr>
                <a:t>onsensus) :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52400" y="1606460"/>
              <a:ext cx="246050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sz="1500" kern="1200" dirty="0">
                  <a:solidFill>
                    <a:prstClr val="black"/>
                  </a:solidFill>
                  <a:latin typeface="Arial" charset="0"/>
                  <a:ea typeface="+mn-ea"/>
                  <a:cs typeface="+mn-cs"/>
                </a:rPr>
                <a:t>Line fitting example</a:t>
              </a:r>
            </a:p>
          </p:txBody>
        </p:sp>
      </p:grp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18EBB187-7714-6610-874C-24466AF6B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3678E5-C793-4BD2-A5D1-D40A0F4347C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0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58" grpId="0" animBg="1"/>
      <p:bldP spid="142359" grpId="0" animBg="1"/>
      <p:bldP spid="142360" grpId="0" animBg="1"/>
      <p:bldP spid="142361" grpId="0" animBg="1"/>
      <p:bldP spid="142362" grpId="0" animBg="1"/>
      <p:bldP spid="142363" grpId="0" animBg="1"/>
      <p:bldP spid="142364" grpId="0" animBg="1"/>
      <p:bldP spid="142365" grpId="0" animBg="1"/>
      <p:bldP spid="142366" grpId="0" animBg="1"/>
      <p:bldP spid="142367" grpId="0" animBg="1"/>
      <p:bldP spid="142368" grpId="0" animBg="1"/>
      <p:bldP spid="142369" grpId="0" animBg="1"/>
      <p:bldP spid="142370" grpId="0" animBg="1"/>
      <p:bldP spid="142371" grpId="0" animBg="1"/>
      <p:bldP spid="142372" grpId="0" animBg="1"/>
      <p:bldP spid="142374" grpId="0" animBg="1"/>
      <p:bldP spid="14237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 pros and cons</a:t>
            </a:r>
          </a:p>
        </p:txBody>
      </p:sp>
      <p:sp>
        <p:nvSpPr>
          <p:cNvPr id="1591299" name="Rectangle 3"/>
          <p:cNvSpPr>
            <a:spLocks noGrp="1" noChangeArrowheads="1"/>
          </p:cNvSpPr>
          <p:nvPr>
            <p:ph idx="1"/>
          </p:nvPr>
        </p:nvSpPr>
        <p:spPr>
          <a:xfrm>
            <a:off x="1485900" y="1039515"/>
            <a:ext cx="6172200" cy="3851672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Pros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Applicable to many different problems, e.g. image stitching, relating two views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Often works well in practice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Tx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Cons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Lots of parameters to tune (see previous slide)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Doesn’t work well for low inlier ratios (too many iterations, or can fail completely)</a:t>
            </a:r>
          </a:p>
          <a:p>
            <a:pPr marL="342900" lvl="1" indent="0">
              <a:buNone/>
            </a:pP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4957485"/>
            <a:ext cx="231805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750" kern="1200" dirty="0">
                <a:latin typeface="Calibri"/>
                <a:ea typeface="+mn-ea"/>
                <a:cs typeface="+mn-cs"/>
              </a:rPr>
              <a:t>Adapted from Svetlana </a:t>
            </a:r>
            <a:r>
              <a:rPr lang="en-US" sz="750" kern="1200" dirty="0" err="1">
                <a:latin typeface="Calibri"/>
                <a:ea typeface="+mn-ea"/>
                <a:cs typeface="+mn-cs"/>
              </a:rPr>
              <a:t>Lazebnik</a:t>
            </a:r>
            <a:endParaRPr lang="en-US" sz="750" kern="1200" dirty="0">
              <a:latin typeface="Calibri"/>
              <a:ea typeface="+mn-ea"/>
              <a:cs typeface="+mn-cs"/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A6392218-588B-E0FF-97BA-1C8134617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3678E5-C793-4BD2-A5D1-D40A0F4347C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639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0380F-8AC3-4179-B5BD-46E8248B8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D7716-E2C9-40A5-909F-FAF0D6022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0150"/>
            <a:ext cx="8229599" cy="3737372"/>
          </a:xfrm>
        </p:spPr>
        <p:txBody>
          <a:bodyPr>
            <a:noAutofit/>
          </a:bodyPr>
          <a:lstStyle/>
          <a:p>
            <a:r>
              <a:rPr lang="en-US" sz="2400" dirty="0"/>
              <a:t>Edges</a:t>
            </a:r>
          </a:p>
          <a:p>
            <a:pPr lvl="1"/>
            <a:r>
              <a:rPr lang="en-US" sz="2400" dirty="0"/>
              <a:t>Extract gradients and threshold</a:t>
            </a:r>
          </a:p>
          <a:p>
            <a:r>
              <a:rPr lang="en-US" sz="2400" dirty="0"/>
              <a:t>Lines and circles</a:t>
            </a:r>
          </a:p>
          <a:p>
            <a:pPr lvl="1"/>
            <a:r>
              <a:rPr lang="en-US" sz="2400" dirty="0"/>
              <a:t>Find which edge points are collinear or belong to another shape e.g. circle</a:t>
            </a:r>
          </a:p>
          <a:p>
            <a:pPr lvl="1"/>
            <a:r>
              <a:rPr lang="en-US" sz="2400" dirty="0"/>
              <a:t>Automatically detect and ignore outliers</a:t>
            </a:r>
          </a:p>
          <a:p>
            <a:r>
              <a:rPr lang="en-US" sz="2400" dirty="0"/>
              <a:t>Segments</a:t>
            </a:r>
          </a:p>
          <a:p>
            <a:pPr lvl="1"/>
            <a:r>
              <a:rPr lang="en-US" sz="2400" dirty="0"/>
              <a:t>Find which pixels form a consistent region</a:t>
            </a:r>
          </a:p>
          <a:p>
            <a:pPr lvl="1"/>
            <a:r>
              <a:rPr lang="en-US" sz="2400" dirty="0"/>
              <a:t>Clustering (e.g. K-means)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F9C007-856D-4176-9841-6C1A8C0A3E24}"/>
              </a:ext>
            </a:extLst>
          </p:cNvPr>
          <p:cNvSpPr/>
          <p:nvPr/>
        </p:nvSpPr>
        <p:spPr>
          <a:xfrm>
            <a:off x="554874" y="3751659"/>
            <a:ext cx="6735387" cy="124301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A955A1F-1678-DD14-E953-269D05ED2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48034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Edges vs Segments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6311347" y="4934450"/>
            <a:ext cx="168965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>
              <a:buClrTx/>
              <a:defRPr/>
            </a:pPr>
            <a:r>
              <a:rPr lang="en-US" sz="900" kern="1200" dirty="0">
                <a:latin typeface="Calibri" panose="020F0502020204030204" pitchFamily="34" charset="0"/>
                <a:ea typeface="+mn-ea"/>
                <a:cs typeface="+mn-cs"/>
              </a:rPr>
              <a:t>Figure adapted from J. Hays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385571" y="969866"/>
            <a:ext cx="4372859" cy="2754556"/>
            <a:chOff x="0" y="1273175"/>
            <a:chExt cx="6844748" cy="4311650"/>
          </a:xfrm>
        </p:grpSpPr>
        <p:pic>
          <p:nvPicPr>
            <p:cNvPr id="14338" name="Picture 2" descr="http://cs.brown.edu/courses/cs143/proj5/teaser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0" y="1273175"/>
              <a:ext cx="4572000" cy="4311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ttp://cs.brown.edu/courses/cs143/proj5/teaser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145"/>
            <a:stretch/>
          </p:blipFill>
          <p:spPr bwMode="auto">
            <a:xfrm>
              <a:off x="4572000" y="1273175"/>
              <a:ext cx="2272748" cy="4311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BC1A8FC-00F4-4862-9F18-A341E9609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808830"/>
            <a:ext cx="8229600" cy="1070665"/>
          </a:xfrm>
        </p:spPr>
        <p:txBody>
          <a:bodyPr>
            <a:normAutofit lnSpcReduction="10000"/>
          </a:bodyPr>
          <a:lstStyle/>
          <a:p>
            <a:r>
              <a:rPr lang="en-US" sz="2100" dirty="0">
                <a:solidFill>
                  <a:schemeClr val="bg2"/>
                </a:solidFill>
              </a:rPr>
              <a:t>Edges</a:t>
            </a:r>
            <a:r>
              <a:rPr lang="en-US" sz="2100" dirty="0"/>
              <a:t>: More low-level; don’t need to be closed</a:t>
            </a:r>
          </a:p>
          <a:p>
            <a:r>
              <a:rPr lang="en-US" sz="2100" dirty="0">
                <a:solidFill>
                  <a:schemeClr val="bg2"/>
                </a:solidFill>
              </a:rPr>
              <a:t>Segments</a:t>
            </a:r>
            <a:r>
              <a:rPr lang="en-US" sz="2100" dirty="0"/>
              <a:t>: Ideally one segment for each semantic group/object; should include closed contours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0D415D8-C39B-D2AF-5A5A-B6BEF9B2D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6222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edge detection results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1191804"/>
            <a:ext cx="4286250" cy="325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99561" y="4941820"/>
            <a:ext cx="32047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err="1"/>
              <a:t>Xie</a:t>
            </a:r>
            <a:r>
              <a:rPr lang="en-US" sz="900" dirty="0"/>
              <a:t> and </a:t>
            </a:r>
            <a:r>
              <a:rPr lang="en-US" sz="900" dirty="0" err="1"/>
              <a:t>Tu</a:t>
            </a:r>
            <a:r>
              <a:rPr lang="en-US" sz="900" dirty="0"/>
              <a:t>, </a:t>
            </a:r>
            <a:r>
              <a:rPr lang="en-US" sz="900" i="1" dirty="0">
                <a:hlinkClick r:id="rId3"/>
              </a:rPr>
              <a:t>Holistically-Nested Edge Detection</a:t>
            </a:r>
            <a:r>
              <a:rPr lang="en-US" sz="900" dirty="0"/>
              <a:t>, ICCV 2015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6E2233C-60D0-47E1-7098-DDFBE299B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48089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goals of segmentation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Separate image into coherent “objects”</a:t>
            </a:r>
          </a:p>
        </p:txBody>
      </p:sp>
      <p:pic>
        <p:nvPicPr>
          <p:cNvPr id="4915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1023" y="2074794"/>
            <a:ext cx="1996678" cy="133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074793"/>
            <a:ext cx="2000250" cy="133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57450" y="3540454"/>
            <a:ext cx="2000250" cy="1334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540454"/>
            <a:ext cx="2000250" cy="1334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0" name="Text Box 9"/>
          <p:cNvSpPr txBox="1">
            <a:spLocks noChangeArrowheads="1"/>
          </p:cNvSpPr>
          <p:nvPr/>
        </p:nvSpPr>
        <p:spPr bwMode="auto">
          <a:xfrm>
            <a:off x="3124200" y="1731893"/>
            <a:ext cx="553357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cs typeface="Arial" charset="0"/>
              </a:rPr>
              <a:t>image</a:t>
            </a:r>
          </a:p>
        </p:txBody>
      </p:sp>
      <p:sp>
        <p:nvSpPr>
          <p:cNvPr id="49161" name="Text Box 10"/>
          <p:cNvSpPr txBox="1">
            <a:spLocks noChangeArrowheads="1"/>
          </p:cNvSpPr>
          <p:nvPr/>
        </p:nvSpPr>
        <p:spPr bwMode="auto">
          <a:xfrm>
            <a:off x="4719637" y="1729512"/>
            <a:ext cx="144623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>
                <a:cs typeface="Arial" charset="0"/>
              </a:rPr>
              <a:t>human segmentation</a:t>
            </a:r>
          </a:p>
        </p:txBody>
      </p:sp>
      <p:sp>
        <p:nvSpPr>
          <p:cNvPr id="49162" name="Text Box 11"/>
          <p:cNvSpPr txBox="1">
            <a:spLocks noChangeArrowheads="1"/>
          </p:cNvSpPr>
          <p:nvPr/>
        </p:nvSpPr>
        <p:spPr bwMode="auto">
          <a:xfrm>
            <a:off x="1143001" y="4947217"/>
            <a:ext cx="2240756" cy="21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788" dirty="0"/>
              <a:t>Source: L. </a:t>
            </a:r>
            <a:r>
              <a:rPr lang="en-US" sz="788" dirty="0" err="1"/>
              <a:t>Lazebnik</a:t>
            </a:r>
            <a:endParaRPr lang="en-US" sz="788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6115BBDA-D273-A374-4F98-B33FEB633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50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80557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goals of segmentation</a:t>
            </a:r>
          </a:p>
        </p:txBody>
      </p:sp>
      <p:sp>
        <p:nvSpPr>
          <p:cNvPr id="64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Separate image into coherent “objects”</a:t>
            </a:r>
          </a:p>
          <a:p>
            <a:pPr eaLnBrk="1" hangingPunct="1"/>
            <a:r>
              <a:rPr lang="en-US" dirty="0"/>
              <a:t>Group together similar-looking pixels for efficiency of further processing</a:t>
            </a:r>
          </a:p>
        </p:txBody>
      </p:sp>
      <p:pic>
        <p:nvPicPr>
          <p:cNvPr id="64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2572" y="2565590"/>
            <a:ext cx="1681163" cy="205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4944" y="2566780"/>
            <a:ext cx="1707356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7174" name="Rectangle 6"/>
          <p:cNvSpPr>
            <a:spLocks noChangeArrowheads="1"/>
          </p:cNvSpPr>
          <p:nvPr/>
        </p:nvSpPr>
        <p:spPr bwMode="auto">
          <a:xfrm>
            <a:off x="3383756" y="4668903"/>
            <a:ext cx="633650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cs typeface="Arial" charset="0"/>
              </a:rPr>
              <a:t>X. Ren and J. Malik. </a:t>
            </a:r>
            <a:r>
              <a:rPr lang="en-US" sz="900" b="1" dirty="0">
                <a:cs typeface="Arial" charset="0"/>
                <a:hlinkClick r:id="rId5"/>
              </a:rPr>
              <a:t>Learning a classification model for segmentation.</a:t>
            </a:r>
            <a:r>
              <a:rPr lang="en-US" sz="900" dirty="0">
                <a:cs typeface="Arial" charset="0"/>
              </a:rPr>
              <a:t> ICCV 2003.</a:t>
            </a:r>
            <a:endParaRPr lang="en-US" sz="900" b="1" dirty="0">
              <a:cs typeface="Arial" charset="0"/>
            </a:endParaRPr>
          </a:p>
        </p:txBody>
      </p:sp>
      <p:sp>
        <p:nvSpPr>
          <p:cNvPr id="647175" name="Text Box 7"/>
          <p:cNvSpPr txBox="1">
            <a:spLocks noChangeArrowheads="1"/>
          </p:cNvSpPr>
          <p:nvPr/>
        </p:nvSpPr>
        <p:spPr bwMode="auto">
          <a:xfrm>
            <a:off x="1950244" y="3424030"/>
            <a:ext cx="15055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cs typeface="Arial" charset="0"/>
              </a:rPr>
              <a:t>“superpixels”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143001" y="4947393"/>
            <a:ext cx="2240756" cy="21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788" dirty="0"/>
              <a:t>Source: L. </a:t>
            </a:r>
            <a:r>
              <a:rPr lang="en-US" sz="788" dirty="0" err="1"/>
              <a:t>Lazebnik</a:t>
            </a:r>
            <a:endParaRPr lang="en-US" sz="788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A3A72C8B-D9D4-D2F5-46E9-A57CAF7F1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555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7171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2" descr="http://whatscookingamerica.net/EdibleFlowers/LavenderFlow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2791" y="3454575"/>
            <a:ext cx="2437209" cy="1675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6" descr="http://www.pecorfamily.com/Blog_202006_2D06_2D21_20Fen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3557" y="1072134"/>
            <a:ext cx="1697831" cy="2263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8" descr="http://wwwdelivery.superstock.com/WI/223/1532/PreviewComp/SuperStock_1532R-08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71737" y="3591496"/>
            <a:ext cx="1749029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10" descr="http://www.chicagoist.com/attachments/chicagoist_alicia/GEES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7591" y="1072134"/>
            <a:ext cx="3155156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1">
            <a:extLst>
              <a:ext uri="{FF2B5EF4-FFF2-40B4-BE49-F238E27FC236}">
                <a16:creationId xmlns:a16="http://schemas.microsoft.com/office/drawing/2014/main" id="{65E3B168-5927-4E1D-A3A7-9262DCD86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1" y="4947217"/>
            <a:ext cx="2240756" cy="21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788" dirty="0"/>
              <a:t>Slide: K. </a:t>
            </a:r>
            <a:r>
              <a:rPr lang="en-US" sz="788" dirty="0" err="1"/>
              <a:t>Grauman</a:t>
            </a:r>
            <a:endParaRPr lang="en-US" sz="788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15DF78-E05D-6FB7-CE18-067835CA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Similarity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10C053A-E792-4638-11A0-97C51C0C2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01147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 descr="clean_histogram_grayscal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2463" y="940185"/>
            <a:ext cx="3067050" cy="2096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2" descr="simple_imag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4487" y="1202122"/>
            <a:ext cx="2071688" cy="13358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204" name="TextBox 3"/>
          <p:cNvSpPr txBox="1">
            <a:spLocks noChangeArrowheads="1"/>
          </p:cNvSpPr>
          <p:nvPr/>
        </p:nvSpPr>
        <p:spPr bwMode="auto">
          <a:xfrm>
            <a:off x="5503069" y="2817800"/>
            <a:ext cx="2382441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50" b="1"/>
              <a:t>intensity</a:t>
            </a:r>
          </a:p>
        </p:txBody>
      </p:sp>
      <p:sp>
        <p:nvSpPr>
          <p:cNvPr id="51205" name="TextBox 4"/>
          <p:cNvSpPr txBox="1">
            <a:spLocks noChangeArrowheads="1"/>
          </p:cNvSpPr>
          <p:nvPr/>
        </p:nvSpPr>
        <p:spPr bwMode="auto">
          <a:xfrm rot="-5400000">
            <a:off x="3362212" y="1173658"/>
            <a:ext cx="2382440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50" b="1"/>
              <a:t>pixel count</a:t>
            </a:r>
          </a:p>
        </p:txBody>
      </p:sp>
      <p:sp>
        <p:nvSpPr>
          <p:cNvPr id="51206" name="TextBox 7"/>
          <p:cNvSpPr txBox="1">
            <a:spLocks noChangeArrowheads="1"/>
          </p:cNvSpPr>
          <p:nvPr/>
        </p:nvSpPr>
        <p:spPr bwMode="auto">
          <a:xfrm>
            <a:off x="1888331" y="2507047"/>
            <a:ext cx="2382441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50" b="1"/>
              <a:t>input image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010149" y="1339043"/>
            <a:ext cx="1697832" cy="985838"/>
            <a:chOff x="5156210" y="873090"/>
            <a:chExt cx="2263804" cy="1314468"/>
          </a:xfrm>
        </p:grpSpPr>
        <p:sp>
          <p:nvSpPr>
            <p:cNvPr id="51217" name="TextBox 14"/>
            <p:cNvSpPr txBox="1">
              <a:spLocks noChangeArrowheads="1"/>
            </p:cNvSpPr>
            <p:nvPr/>
          </p:nvSpPr>
          <p:spPr bwMode="auto">
            <a:xfrm>
              <a:off x="5265747" y="873090"/>
              <a:ext cx="2154267" cy="338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i="1"/>
                <a:t>black pixels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rot="5400000">
              <a:off x="4973646" y="1384272"/>
              <a:ext cx="985850" cy="62072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160294" y="1448581"/>
            <a:ext cx="629841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50" i="1"/>
              <a:t>gray pixels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16200000" flipH="1">
            <a:off x="6256139" y="2009961"/>
            <a:ext cx="24646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371160" y="928278"/>
            <a:ext cx="62984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50" i="1"/>
              <a:t>white pixels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rot="10800000" flipV="1">
            <a:off x="6981826" y="1412862"/>
            <a:ext cx="583406" cy="2821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57200" y="3146823"/>
            <a:ext cx="8229599" cy="1623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17885" indent="-217885" fontAlgn="base">
              <a:spcBef>
                <a:spcPct val="0"/>
              </a:spcBef>
              <a:spcAft>
                <a:spcPts val="450"/>
              </a:spcAft>
              <a:buFont typeface="Arial" charset="0"/>
              <a:buChar char="•"/>
            </a:pPr>
            <a:r>
              <a:rPr lang="en-US" sz="1800" dirty="0"/>
              <a:t>These intensities define the three groups.</a:t>
            </a:r>
          </a:p>
          <a:p>
            <a:pPr marL="217885" indent="-217885" fontAlgn="base">
              <a:spcBef>
                <a:spcPct val="0"/>
              </a:spcBef>
              <a:spcAft>
                <a:spcPts val="450"/>
              </a:spcAft>
              <a:buFont typeface="Arial" charset="0"/>
              <a:buChar char="•"/>
            </a:pPr>
            <a:r>
              <a:rPr lang="en-US" sz="1800" dirty="0"/>
              <a:t>We could label every pixel in the image according to which of these primary intensities it is.</a:t>
            </a:r>
          </a:p>
          <a:p>
            <a:pPr marL="560785" lvl="1" indent="-217885" fontAlgn="base">
              <a:spcBef>
                <a:spcPct val="0"/>
              </a:spcBef>
              <a:spcAft>
                <a:spcPts val="450"/>
              </a:spcAft>
              <a:buFont typeface="Arial" charset="0"/>
              <a:buChar char="•"/>
            </a:pPr>
            <a:r>
              <a:rPr lang="en-US" sz="1500" dirty="0"/>
              <a:t>i.e., </a:t>
            </a:r>
            <a:r>
              <a:rPr lang="en-US" sz="1500" i="1" dirty="0">
                <a:solidFill>
                  <a:schemeClr val="bg2"/>
                </a:solidFill>
              </a:rPr>
              <a:t>segment</a:t>
            </a:r>
            <a:r>
              <a:rPr lang="en-US" sz="1500" dirty="0"/>
              <a:t> the image based on the intensity feature.</a:t>
            </a:r>
          </a:p>
          <a:p>
            <a:pPr marL="217885" indent="-217885" fontAlgn="base">
              <a:spcBef>
                <a:spcPct val="0"/>
              </a:spcBef>
              <a:spcAft>
                <a:spcPts val="450"/>
              </a:spcAft>
              <a:buFont typeface="Arial" charset="0"/>
              <a:buChar char="•"/>
            </a:pPr>
            <a:r>
              <a:rPr lang="en-US" sz="1800" dirty="0"/>
              <a:t>What if the image isn’t quite so simple?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080022" y="1612887"/>
            <a:ext cx="4381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764631" y="1585503"/>
            <a:ext cx="4381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/>
              <a:t>2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312319" y="1229505"/>
            <a:ext cx="4381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/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8273" y="4960209"/>
            <a:ext cx="1926673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8" dirty="0"/>
              <a:t>Source: K. </a:t>
            </a:r>
            <a:r>
              <a:rPr lang="en-US" sz="788" dirty="0" err="1"/>
              <a:t>Grauman</a:t>
            </a:r>
            <a:endParaRPr lang="en-US" sz="788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0DD2282-ADD6-E832-018F-BA1019558275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000" dirty="0">
                <a:solidFill>
                  <a:schemeClr val="bg2"/>
                </a:solidFill>
              </a:rPr>
              <a:t>Image Segmentation: Toy Example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EE72DBD-7445-750A-CA56-09563BAE3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768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/>
      <p:bldP spid="30" grpId="0" build="allAtOnce"/>
      <p:bldP spid="31" grpId="0"/>
      <p:bldP spid="32" grpId="0"/>
      <p:bldP spid="3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5" descr="noisy_grayscale_i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4487" y="1675839"/>
            <a:ext cx="2071688" cy="13358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3251" name="Picture 6" descr="noisy_histogram_grayscal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9847" y="1429380"/>
            <a:ext cx="3128963" cy="183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TextBox 8"/>
          <p:cNvSpPr txBox="1">
            <a:spLocks noChangeArrowheads="1"/>
          </p:cNvSpPr>
          <p:nvPr/>
        </p:nvSpPr>
        <p:spPr bwMode="auto">
          <a:xfrm>
            <a:off x="1888331" y="2990289"/>
            <a:ext cx="2382441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50" b="1"/>
              <a:t>input image</a:t>
            </a:r>
          </a:p>
        </p:txBody>
      </p:sp>
      <p:sp>
        <p:nvSpPr>
          <p:cNvPr id="53253" name="TextBox 9"/>
          <p:cNvSpPr txBox="1">
            <a:spLocks noChangeArrowheads="1"/>
          </p:cNvSpPr>
          <p:nvPr/>
        </p:nvSpPr>
        <p:spPr bwMode="auto">
          <a:xfrm>
            <a:off x="5448300" y="3181980"/>
            <a:ext cx="2382441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50" b="1"/>
              <a:t>intensity</a:t>
            </a:r>
          </a:p>
        </p:txBody>
      </p:sp>
      <p:sp>
        <p:nvSpPr>
          <p:cNvPr id="53254" name="TextBox 10"/>
          <p:cNvSpPr txBox="1">
            <a:spLocks noChangeArrowheads="1"/>
          </p:cNvSpPr>
          <p:nvPr/>
        </p:nvSpPr>
        <p:spPr bwMode="auto">
          <a:xfrm rot="-5400000">
            <a:off x="3780830" y="2105171"/>
            <a:ext cx="1369219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50" b="1"/>
              <a:t>pixel count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51410" y="3592745"/>
            <a:ext cx="5838825" cy="1328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17885" indent="-217885" fontAlgn="base">
              <a:spcBef>
                <a:spcPct val="0"/>
              </a:spcBef>
              <a:spcAft>
                <a:spcPts val="450"/>
              </a:spcAft>
              <a:buFont typeface="Arial" charset="0"/>
              <a:buChar char="•"/>
            </a:pPr>
            <a:r>
              <a:rPr lang="en-US" sz="1800" dirty="0"/>
              <a:t>Now how to determine the three main intensities that define our groups?</a:t>
            </a:r>
          </a:p>
          <a:p>
            <a:pPr marL="217885" indent="-217885" fontAlgn="base">
              <a:spcBef>
                <a:spcPct val="0"/>
              </a:spcBef>
              <a:spcAft>
                <a:spcPts val="450"/>
              </a:spcAft>
              <a:buFont typeface="Arial" charset="0"/>
              <a:buChar char="•"/>
            </a:pPr>
            <a:endParaRPr lang="en-US" sz="1800" dirty="0"/>
          </a:p>
          <a:p>
            <a:pPr marL="217885" indent="-217885" fontAlgn="base">
              <a:spcBef>
                <a:spcPct val="0"/>
              </a:spcBef>
              <a:spcAft>
                <a:spcPts val="450"/>
              </a:spcAft>
              <a:buFont typeface="Arial" charset="0"/>
              <a:buChar char="•"/>
            </a:pPr>
            <a:r>
              <a:rPr lang="en-US" sz="1800" dirty="0"/>
              <a:t>We need to </a:t>
            </a:r>
            <a:r>
              <a:rPr lang="en-US" sz="1800" b="1" i="1" dirty="0">
                <a:solidFill>
                  <a:srgbClr val="FF0000"/>
                </a:solidFill>
              </a:rPr>
              <a:t>cluster</a:t>
            </a:r>
            <a:r>
              <a:rPr lang="en-US" sz="1800" b="1" i="1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8273" y="4960209"/>
            <a:ext cx="1926673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8" dirty="0"/>
              <a:t>Source: K. </a:t>
            </a:r>
            <a:r>
              <a:rPr lang="en-US" sz="788" dirty="0" err="1"/>
              <a:t>Grauman</a:t>
            </a:r>
            <a:endParaRPr lang="en-US" sz="788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C02C62AB-C6D5-7A8F-7128-038EA49DA185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000" dirty="0">
                <a:solidFill>
                  <a:schemeClr val="bg2"/>
                </a:solidFill>
              </a:rPr>
              <a:t>Image Segmentation: Toy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4AD6D-FC26-0FD5-9BEE-C45ED9B85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23411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1833563" y="1514975"/>
            <a:ext cx="5750719" cy="445779"/>
            <a:chOff x="847674" y="5692806"/>
            <a:chExt cx="7667730" cy="593847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847674" y="5802246"/>
              <a:ext cx="7667730" cy="1587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1650960" y="5692806"/>
              <a:ext cx="182566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54295" name="TextBox 17"/>
            <p:cNvSpPr txBox="1">
              <a:spLocks noChangeArrowheads="1"/>
            </p:cNvSpPr>
            <p:nvPr/>
          </p:nvSpPr>
          <p:spPr bwMode="auto">
            <a:xfrm>
              <a:off x="1541419" y="5948397"/>
              <a:ext cx="1533546" cy="338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/>
                <a:t>0</a:t>
              </a:r>
            </a:p>
          </p:txBody>
        </p:sp>
        <p:sp>
          <p:nvSpPr>
            <p:cNvPr id="54296" name="TextBox 18"/>
            <p:cNvSpPr txBox="1">
              <a:spLocks noChangeArrowheads="1"/>
            </p:cNvSpPr>
            <p:nvPr/>
          </p:nvSpPr>
          <p:spPr bwMode="auto">
            <a:xfrm>
              <a:off x="4462462" y="5911884"/>
              <a:ext cx="1533546" cy="338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/>
                <a:t>190</a:t>
              </a:r>
            </a:p>
          </p:txBody>
        </p:sp>
        <p:sp>
          <p:nvSpPr>
            <p:cNvPr id="54297" name="TextBox 19"/>
            <p:cNvSpPr txBox="1">
              <a:spLocks noChangeArrowheads="1"/>
            </p:cNvSpPr>
            <p:nvPr/>
          </p:nvSpPr>
          <p:spPr bwMode="auto">
            <a:xfrm>
              <a:off x="6835806" y="5911884"/>
              <a:ext cx="1533546" cy="338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/>
                <a:t>255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1803362" y="5692806"/>
              <a:ext cx="182566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504908" y="5692806"/>
              <a:ext cx="182566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943064" y="5692806"/>
              <a:ext cx="182566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4389436" y="5692806"/>
              <a:ext cx="182564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4535488" y="5692806"/>
              <a:ext cx="182564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4681540" y="5692806"/>
              <a:ext cx="182564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4718052" y="5692806"/>
              <a:ext cx="182566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864104" y="5692806"/>
              <a:ext cx="182566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010156" y="5692806"/>
              <a:ext cx="182566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4864104" y="5692806"/>
              <a:ext cx="182566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4900618" y="5692806"/>
              <a:ext cx="182564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046670" y="5692806"/>
              <a:ext cx="182564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192722" y="5692806"/>
              <a:ext cx="182564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1870038" y="5692806"/>
              <a:ext cx="182566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1906552" y="5692806"/>
              <a:ext cx="182564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052604" y="5692806"/>
              <a:ext cx="182564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6142060" y="5692806"/>
              <a:ext cx="182564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6178572" y="5692806"/>
              <a:ext cx="182566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6324624" y="5692806"/>
              <a:ext cx="182566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6397650" y="5692806"/>
              <a:ext cx="182566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6434164" y="5692806"/>
              <a:ext cx="182564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6580216" y="5692806"/>
              <a:ext cx="182564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5010156" y="5692806"/>
              <a:ext cx="182566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5046670" y="5692806"/>
              <a:ext cx="182564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5192722" y="5692806"/>
              <a:ext cx="182564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5265748" y="5692806"/>
              <a:ext cx="182564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02260" y="5692806"/>
              <a:ext cx="182566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5448312" y="5692806"/>
              <a:ext cx="182566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5740416" y="5692806"/>
              <a:ext cx="182566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689754" y="5692806"/>
              <a:ext cx="182566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6726268" y="5692806"/>
              <a:ext cx="182564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6872320" y="5692806"/>
              <a:ext cx="182564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6908832" y="5692806"/>
              <a:ext cx="182566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6945346" y="5692806"/>
              <a:ext cx="182564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7091398" y="5692806"/>
              <a:ext cx="182564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7200936" y="5692806"/>
              <a:ext cx="182566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7346988" y="5692806"/>
              <a:ext cx="182566" cy="18240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</p:grp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457199" y="3139464"/>
            <a:ext cx="8229599" cy="1264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17885" indent="-217885" fontAlgn="base">
              <a:spcBef>
                <a:spcPct val="0"/>
              </a:spcBef>
              <a:spcAft>
                <a:spcPts val="450"/>
              </a:spcAft>
              <a:buFont typeface="Arial" charset="0"/>
              <a:buChar char="•"/>
            </a:pPr>
            <a:r>
              <a:rPr lang="en-US" sz="1800" dirty="0">
                <a:solidFill>
                  <a:schemeClr val="bg2"/>
                </a:solidFill>
              </a:rPr>
              <a:t>Goal</a:t>
            </a:r>
            <a:r>
              <a:rPr lang="en-US" sz="1800" dirty="0"/>
              <a:t>: choose three “centers” as the </a:t>
            </a:r>
            <a:r>
              <a:rPr lang="en-US" sz="1800" dirty="0">
                <a:solidFill>
                  <a:srgbClr val="FF0000"/>
                </a:solidFill>
              </a:rPr>
              <a:t>representative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/>
              <a:t>intensities, and label every pixel according to which of these centers it is nearest to.</a:t>
            </a:r>
          </a:p>
          <a:p>
            <a:pPr marL="217885" indent="-217885" fontAlgn="base">
              <a:spcBef>
                <a:spcPct val="0"/>
              </a:spcBef>
              <a:spcAft>
                <a:spcPts val="450"/>
              </a:spcAft>
              <a:buFont typeface="Arial" charset="0"/>
              <a:buChar char="•"/>
            </a:pPr>
            <a:r>
              <a:rPr lang="en-US" sz="1800" dirty="0"/>
              <a:t>Best cluster centers are those that </a:t>
            </a:r>
            <a:r>
              <a:rPr lang="en-US" sz="1800" dirty="0">
                <a:solidFill>
                  <a:schemeClr val="bg2"/>
                </a:solidFill>
              </a:rPr>
              <a:t>minimize</a:t>
            </a:r>
            <a:r>
              <a:rPr lang="en-US" sz="1800" dirty="0"/>
              <a:t> </a:t>
            </a:r>
            <a:r>
              <a:rPr lang="en-US" sz="1800" i="1" dirty="0"/>
              <a:t>sum of squared differences </a:t>
            </a:r>
            <a:r>
              <a:rPr lang="en-US" sz="1800" dirty="0"/>
              <a:t>(SSD) between all points and their nearest cluster center c</a:t>
            </a:r>
            <a:r>
              <a:rPr lang="en-US" sz="1050" dirty="0"/>
              <a:t>i</a:t>
            </a:r>
            <a:r>
              <a:rPr lang="en-US" sz="1800" dirty="0"/>
              <a:t>:</a:t>
            </a:r>
          </a:p>
        </p:txBody>
      </p:sp>
      <p:grpSp>
        <p:nvGrpSpPr>
          <p:cNvPr id="3" name="Group 74"/>
          <p:cNvGrpSpPr>
            <a:grpSpLocks noChangeAspect="1"/>
          </p:cNvGrpSpPr>
          <p:nvPr/>
        </p:nvGrpSpPr>
        <p:grpSpPr bwMode="auto">
          <a:xfrm>
            <a:off x="2819400" y="2226969"/>
            <a:ext cx="3646885" cy="931069"/>
            <a:chOff x="884187" y="1968480"/>
            <a:chExt cx="7120035" cy="1817688"/>
          </a:xfrm>
        </p:grpSpPr>
        <p:pic>
          <p:nvPicPr>
            <p:cNvPr id="54286" name="Picture 5" descr="noisy_grayscale_im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84187" y="1968480"/>
              <a:ext cx="2762250" cy="17811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grpSp>
          <p:nvGrpSpPr>
            <p:cNvPr id="4" name="Group 63"/>
            <p:cNvGrpSpPr>
              <a:grpSpLocks/>
            </p:cNvGrpSpPr>
            <p:nvPr/>
          </p:nvGrpSpPr>
          <p:grpSpPr bwMode="auto">
            <a:xfrm>
              <a:off x="5156208" y="2004993"/>
              <a:ext cx="2848014" cy="1781175"/>
              <a:chOff x="628596" y="690525"/>
              <a:chExt cx="2848014" cy="1781175"/>
            </a:xfrm>
          </p:grpSpPr>
          <p:pic>
            <p:nvPicPr>
              <p:cNvPr id="54289" name="Picture 58" descr="simple_image.jp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28596" y="690525"/>
                <a:ext cx="2762250" cy="178117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54290" name="TextBox 59"/>
              <p:cNvSpPr txBox="1">
                <a:spLocks noChangeArrowheads="1"/>
              </p:cNvSpPr>
              <p:nvPr/>
            </p:nvSpPr>
            <p:spPr bwMode="auto">
              <a:xfrm>
                <a:off x="1249316" y="1238220"/>
                <a:ext cx="584207" cy="856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250" b="1">
                    <a:solidFill>
                      <a:srgbClr val="FFFFFF"/>
                    </a:solidFill>
                  </a:rPr>
                  <a:t>1</a:t>
                </a:r>
              </a:p>
            </p:txBody>
          </p:sp>
          <p:sp>
            <p:nvSpPr>
              <p:cNvPr id="54291" name="TextBox 61"/>
              <p:cNvSpPr txBox="1">
                <a:spLocks noChangeArrowheads="1"/>
              </p:cNvSpPr>
              <p:nvPr/>
            </p:nvSpPr>
            <p:spPr bwMode="auto">
              <a:xfrm>
                <a:off x="2162140" y="1201708"/>
                <a:ext cx="584207" cy="856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250" b="1"/>
                  <a:t>2</a:t>
                </a:r>
              </a:p>
            </p:txBody>
          </p:sp>
          <p:sp>
            <p:nvSpPr>
              <p:cNvPr id="54292" name="TextBox 62"/>
              <p:cNvSpPr txBox="1">
                <a:spLocks noChangeArrowheads="1"/>
              </p:cNvSpPr>
              <p:nvPr/>
            </p:nvSpPr>
            <p:spPr bwMode="auto">
              <a:xfrm>
                <a:off x="2892403" y="727038"/>
                <a:ext cx="584207" cy="856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250" b="1"/>
                  <a:t>3</a:t>
                </a:r>
              </a:p>
            </p:txBody>
          </p:sp>
        </p:grpSp>
        <p:cxnSp>
          <p:nvCxnSpPr>
            <p:cNvPr id="67" name="Straight Arrow Connector 66"/>
            <p:cNvCxnSpPr/>
            <p:nvPr/>
          </p:nvCxnSpPr>
          <p:spPr>
            <a:xfrm>
              <a:off x="3878181" y="2916839"/>
              <a:ext cx="1059986" cy="232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Down Arrow 71"/>
          <p:cNvSpPr/>
          <p:nvPr/>
        </p:nvSpPr>
        <p:spPr>
          <a:xfrm>
            <a:off x="2436019" y="1022056"/>
            <a:ext cx="164306" cy="3559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srgbClr val="FFFFFF"/>
              </a:solidFill>
            </a:endParaRPr>
          </a:p>
        </p:txBody>
      </p:sp>
      <p:sp>
        <p:nvSpPr>
          <p:cNvPr id="73" name="Down Arrow 72"/>
          <p:cNvSpPr/>
          <p:nvPr/>
        </p:nvSpPr>
        <p:spPr>
          <a:xfrm>
            <a:off x="4736307" y="1049441"/>
            <a:ext cx="164306" cy="3559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srgbClr val="FFFFFF"/>
              </a:solidFill>
            </a:endParaRPr>
          </a:p>
        </p:txBody>
      </p:sp>
      <p:sp>
        <p:nvSpPr>
          <p:cNvPr id="74" name="Down Arrow 73"/>
          <p:cNvSpPr/>
          <p:nvPr/>
        </p:nvSpPr>
        <p:spPr>
          <a:xfrm>
            <a:off x="6434138" y="1076825"/>
            <a:ext cx="164306" cy="3559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srgbClr val="FFFFFF"/>
              </a:solidFill>
            </a:endParaRPr>
          </a:p>
        </p:txBody>
      </p:sp>
      <p:sp>
        <p:nvSpPr>
          <p:cNvPr id="54281" name="TextBox 75"/>
          <p:cNvSpPr txBox="1">
            <a:spLocks noChangeArrowheads="1"/>
          </p:cNvSpPr>
          <p:nvPr/>
        </p:nvSpPr>
        <p:spPr bwMode="auto">
          <a:xfrm>
            <a:off x="4079082" y="1843588"/>
            <a:ext cx="1807369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50"/>
              <a:t>intensity</a:t>
            </a:r>
          </a:p>
        </p:txBody>
      </p:sp>
      <p:pic>
        <p:nvPicPr>
          <p:cNvPr id="77" name="Picture 2112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01554" y="4388145"/>
            <a:ext cx="3829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Oval 77"/>
          <p:cNvSpPr/>
          <p:nvPr/>
        </p:nvSpPr>
        <p:spPr>
          <a:xfrm>
            <a:off x="2463404" y="1542359"/>
            <a:ext cx="82153" cy="8215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srgbClr val="FFFFFF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4763691" y="1542359"/>
            <a:ext cx="82153" cy="8215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srgbClr val="FFFFFF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6461523" y="1542359"/>
            <a:ext cx="82153" cy="8215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srgbClr val="FFFFFF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148273" y="4960209"/>
            <a:ext cx="1926673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8" dirty="0"/>
              <a:t>Source: K. </a:t>
            </a:r>
            <a:r>
              <a:rPr lang="en-US" sz="788" dirty="0" err="1"/>
              <a:t>Grauman</a:t>
            </a:r>
            <a:endParaRPr lang="en-US" sz="788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FF1D46F8-8159-FC4F-0FCD-3D30E49C51B7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000" dirty="0">
                <a:solidFill>
                  <a:schemeClr val="bg2"/>
                </a:solidFill>
              </a:rPr>
              <a:t>Image Segmentation: Toy Example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C4D226D-EFD7-F373-474C-A305CE6EE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920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build="allAtOnce"/>
      <p:bldP spid="72" grpId="0" animBg="1"/>
      <p:bldP spid="73" grpId="0" animBg="1"/>
      <p:bldP spid="74" grpId="0" animBg="1"/>
      <p:bldP spid="78" grpId="0" animBg="1"/>
      <p:bldP spid="79" grpId="0" animBg="1"/>
      <p:bldP spid="8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6072"/>
            <a:ext cx="8229600" cy="3394472"/>
          </a:xfrm>
        </p:spPr>
        <p:txBody>
          <a:bodyPr/>
          <a:lstStyle/>
          <a:p>
            <a:r>
              <a:rPr lang="en-US" dirty="0"/>
              <a:t>With this objective, it is a “chicken and egg” problem:</a:t>
            </a:r>
          </a:p>
          <a:p>
            <a:pPr lvl="1"/>
            <a:r>
              <a:rPr lang="en-US" sz="1800" dirty="0"/>
              <a:t>If we knew the </a:t>
            </a:r>
            <a:r>
              <a:rPr lang="en-US" sz="1800" b="1" dirty="0"/>
              <a:t>cluster centers</a:t>
            </a:r>
            <a:r>
              <a:rPr lang="en-US" sz="1800" dirty="0"/>
              <a:t>, we could allocate points to groups by assigning each to its closest center.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dirty="0"/>
          </a:p>
          <a:p>
            <a:pPr lvl="1"/>
            <a:r>
              <a:rPr lang="en-US" sz="1800" dirty="0"/>
              <a:t>If we knew the </a:t>
            </a:r>
            <a:r>
              <a:rPr lang="en-US" sz="1800" b="1" dirty="0"/>
              <a:t>group memberships</a:t>
            </a:r>
            <a:r>
              <a:rPr lang="en-US" sz="1800" dirty="0"/>
              <a:t>, we could get the centers by computing the mean per group.</a:t>
            </a:r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1778794" y="2437210"/>
            <a:ext cx="5750719" cy="136922"/>
            <a:chOff x="847674" y="5692806"/>
            <a:chExt cx="7667730" cy="182565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847674" y="5802345"/>
              <a:ext cx="7667730" cy="1588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1650960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803362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504908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943064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389436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535488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681540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718052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4864104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5010156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4864104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4900618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5046670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192722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870038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906552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052604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6142060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6178572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6324624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6397650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434164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6580216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010156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046670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192722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5265748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5302260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5448312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5740416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6689754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6726268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6872320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6908832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6945346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7091398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7200936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7346988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</p:grpSp>
      <p:sp>
        <p:nvSpPr>
          <p:cNvPr id="50" name="Oval 49"/>
          <p:cNvSpPr/>
          <p:nvPr/>
        </p:nvSpPr>
        <p:spPr>
          <a:xfrm>
            <a:off x="2436019" y="2434829"/>
            <a:ext cx="164306" cy="16192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srgbClr val="FFFFFF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4791076" y="2434829"/>
            <a:ext cx="164306" cy="16192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srgbClr val="FFFFFF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6187679" y="2434829"/>
            <a:ext cx="164306" cy="16192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srgbClr val="FFFFFF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1997869" y="2272904"/>
            <a:ext cx="1150144" cy="438150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srgbClr val="FFFFFF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4216004" y="2272904"/>
            <a:ext cx="1396603" cy="438150"/>
          </a:xfrm>
          <a:prstGeom prst="ellipse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srgbClr val="FFFFFF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5639991" y="2300288"/>
            <a:ext cx="1396603" cy="438150"/>
          </a:xfrm>
          <a:prstGeom prst="ellipse">
            <a:avLst/>
          </a:prstGeom>
          <a:noFill/>
          <a:ln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srgbClr val="FFFFFF"/>
              </a:solidFill>
            </a:endParaRPr>
          </a:p>
        </p:txBody>
      </p: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1778794" y="3998119"/>
            <a:ext cx="5750719" cy="136922"/>
            <a:chOff x="847674" y="5692806"/>
            <a:chExt cx="7667730" cy="182565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847674" y="5802345"/>
              <a:ext cx="7667730" cy="1587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/>
            <p:cNvSpPr/>
            <p:nvPr/>
          </p:nvSpPr>
          <p:spPr>
            <a:xfrm>
              <a:off x="1650960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1803362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1504908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943064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4389436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4535488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4681540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4718052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4864104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5010156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4864104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4900618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5046670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5192722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1870038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1906552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2052604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6142060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6178572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6324624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6397650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6434164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6580216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5010156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5046670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5192722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5265748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5302260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5448312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5740416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6689754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6726268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6872320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6908832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6945346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7091398" y="5692806"/>
              <a:ext cx="182564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7200936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7346988" y="5692806"/>
              <a:ext cx="182566" cy="1825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</p:grpSp>
      <p:sp>
        <p:nvSpPr>
          <p:cNvPr id="96" name="Oval 95"/>
          <p:cNvSpPr/>
          <p:nvPr/>
        </p:nvSpPr>
        <p:spPr>
          <a:xfrm>
            <a:off x="1997869" y="3833813"/>
            <a:ext cx="1150144" cy="438150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srgbClr val="FFFFFF"/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4216004" y="3833813"/>
            <a:ext cx="1396603" cy="438150"/>
          </a:xfrm>
          <a:prstGeom prst="ellipse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srgbClr val="FFFFFF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>
            <a:off x="5639991" y="3861197"/>
            <a:ext cx="1396603" cy="438150"/>
          </a:xfrm>
          <a:prstGeom prst="ellipse">
            <a:avLst/>
          </a:prstGeom>
          <a:noFill/>
          <a:ln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srgbClr val="FFFFFF"/>
              </a:solidFill>
            </a:endParaRPr>
          </a:p>
        </p:txBody>
      </p:sp>
      <p:sp>
        <p:nvSpPr>
          <p:cNvPr id="99" name="Oval 98"/>
          <p:cNvSpPr/>
          <p:nvPr/>
        </p:nvSpPr>
        <p:spPr>
          <a:xfrm>
            <a:off x="2436019" y="3995738"/>
            <a:ext cx="164306" cy="16192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srgbClr val="FFFFFF"/>
              </a:solidFill>
            </a:endParaRPr>
          </a:p>
        </p:txBody>
      </p:sp>
      <p:sp>
        <p:nvSpPr>
          <p:cNvPr id="100" name="Oval 99"/>
          <p:cNvSpPr/>
          <p:nvPr/>
        </p:nvSpPr>
        <p:spPr>
          <a:xfrm>
            <a:off x="4818460" y="3995738"/>
            <a:ext cx="164306" cy="16192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srgbClr val="FFFFFF"/>
              </a:solidFill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6215063" y="3995738"/>
            <a:ext cx="164306" cy="16192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srgbClr val="FFFFFF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148273" y="4960209"/>
            <a:ext cx="1926673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8" dirty="0"/>
              <a:t>Source: K. </a:t>
            </a:r>
            <a:r>
              <a:rPr lang="en-US" sz="788" dirty="0" err="1"/>
              <a:t>Grauman</a:t>
            </a:r>
            <a:endParaRPr lang="en-US" sz="788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A1B9E60-CA0F-CBBA-9489-C48C8CB69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</a:t>
            </a:r>
          </a:p>
        </p:txBody>
      </p:sp>
      <p:sp>
        <p:nvSpPr>
          <p:cNvPr id="47" name="Slide Number Placeholder 3">
            <a:extLst>
              <a:ext uri="{FF2B5EF4-FFF2-40B4-BE49-F238E27FC236}">
                <a16:creationId xmlns:a16="http://schemas.microsoft.com/office/drawing/2014/main" id="{174EB910-EDB5-71CE-12CE-0C6E1EBFB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56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051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57046"/>
            <a:ext cx="8229599" cy="3611166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bg2"/>
                </a:solidFill>
              </a:rPr>
              <a:t>Basic idea</a:t>
            </a:r>
            <a:r>
              <a:rPr lang="en-US" dirty="0"/>
              <a:t>: randomly initialize the </a:t>
            </a:r>
            <a:r>
              <a:rPr lang="en-US" i="1" dirty="0"/>
              <a:t>k</a:t>
            </a:r>
            <a:r>
              <a:rPr lang="en-US" dirty="0"/>
              <a:t> cluster centers, and iterate between the two steps we just saw.</a:t>
            </a:r>
          </a:p>
          <a:p>
            <a:pPr>
              <a:defRPr/>
            </a:pPr>
            <a:endParaRPr lang="en-US" sz="600" dirty="0"/>
          </a:p>
          <a:p>
            <a:pPr marL="628650" lvl="1" indent="-285750">
              <a:lnSpc>
                <a:spcPct val="90000"/>
              </a:lnSpc>
              <a:buFontTx/>
              <a:buAutoNum type="arabicPeriod"/>
              <a:defRPr/>
            </a:pPr>
            <a:r>
              <a:rPr lang="en-US" i="1" dirty="0">
                <a:solidFill>
                  <a:srgbClr val="000000"/>
                </a:solidFill>
              </a:rPr>
              <a:t>Randomly</a:t>
            </a:r>
            <a:r>
              <a:rPr lang="en-US" dirty="0">
                <a:solidFill>
                  <a:srgbClr val="000000"/>
                </a:solidFill>
              </a:rPr>
              <a:t> initialize the </a:t>
            </a:r>
            <a:r>
              <a:rPr lang="en-US" dirty="0">
                <a:solidFill>
                  <a:srgbClr val="00B050"/>
                </a:solidFill>
              </a:rPr>
              <a:t>cluster centers, c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r>
              <a:rPr lang="en-US" dirty="0">
                <a:solidFill>
                  <a:srgbClr val="00B050"/>
                </a:solidFill>
              </a:rPr>
              <a:t>, ..., </a:t>
            </a:r>
            <a:r>
              <a:rPr lang="en-US" dirty="0" err="1">
                <a:solidFill>
                  <a:srgbClr val="00B050"/>
                </a:solidFill>
              </a:rPr>
              <a:t>c</a:t>
            </a:r>
            <a:r>
              <a:rPr lang="en-US" baseline="-25000" dirty="0" err="1">
                <a:solidFill>
                  <a:srgbClr val="00B050"/>
                </a:solidFill>
              </a:rPr>
              <a:t>K</a:t>
            </a:r>
            <a:endParaRPr lang="en-US" baseline="-25000" dirty="0">
              <a:solidFill>
                <a:srgbClr val="00B050"/>
              </a:solidFill>
            </a:endParaRPr>
          </a:p>
          <a:p>
            <a:pPr marL="628650" lvl="1" indent="-285750">
              <a:lnSpc>
                <a:spcPct val="90000"/>
              </a:lnSpc>
              <a:buFontTx/>
              <a:buAutoNum type="arabicPeriod"/>
              <a:defRPr/>
            </a:pPr>
            <a:r>
              <a:rPr lang="en-US" i="1" dirty="0">
                <a:solidFill>
                  <a:srgbClr val="000000"/>
                </a:solidFill>
              </a:rPr>
              <a:t>Given </a:t>
            </a:r>
            <a:r>
              <a:rPr lang="en-US" i="1" dirty="0">
                <a:solidFill>
                  <a:srgbClr val="00B050"/>
                </a:solidFill>
              </a:rPr>
              <a:t>cluster centers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/>
              <a:t>determine</a:t>
            </a:r>
            <a:r>
              <a:rPr lang="en-US" dirty="0">
                <a:solidFill>
                  <a:srgbClr val="0070C0"/>
                </a:solidFill>
              </a:rPr>
              <a:t> points </a:t>
            </a:r>
            <a:r>
              <a:rPr lang="en-US" dirty="0">
                <a:solidFill>
                  <a:srgbClr val="000000"/>
                </a:solidFill>
              </a:rPr>
              <a:t>in each cluster</a:t>
            </a:r>
          </a:p>
          <a:p>
            <a:pPr marL="942975" lvl="2" indent="-257175">
              <a:lnSpc>
                <a:spcPct val="90000"/>
              </a:lnSpc>
              <a:defRPr/>
            </a:pPr>
            <a:r>
              <a:rPr lang="en-US" dirty="0">
                <a:solidFill>
                  <a:srgbClr val="000000"/>
                </a:solidFill>
              </a:rPr>
              <a:t>For each point </a:t>
            </a:r>
            <a:r>
              <a:rPr lang="en-US" dirty="0">
                <a:solidFill>
                  <a:srgbClr val="0070C0"/>
                </a:solidFill>
              </a:rPr>
              <a:t>p</a:t>
            </a:r>
            <a:r>
              <a:rPr lang="en-US" dirty="0">
                <a:solidFill>
                  <a:srgbClr val="000000"/>
                </a:solidFill>
              </a:rPr>
              <a:t>, find the closest </a:t>
            </a:r>
            <a:r>
              <a:rPr lang="en-US" dirty="0" err="1">
                <a:solidFill>
                  <a:srgbClr val="00B050"/>
                </a:solidFill>
              </a:rPr>
              <a:t>c</a:t>
            </a:r>
            <a:r>
              <a:rPr lang="en-US" baseline="-25000" dirty="0" err="1">
                <a:solidFill>
                  <a:srgbClr val="00B05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.  Put </a:t>
            </a:r>
            <a:r>
              <a:rPr lang="en-US" dirty="0">
                <a:solidFill>
                  <a:srgbClr val="0070C0"/>
                </a:solidFill>
              </a:rPr>
              <a:t>p</a:t>
            </a:r>
            <a:r>
              <a:rPr lang="en-US" dirty="0">
                <a:solidFill>
                  <a:srgbClr val="000000"/>
                </a:solidFill>
              </a:rPr>
              <a:t> into </a:t>
            </a:r>
            <a:r>
              <a:rPr lang="en-US" dirty="0">
                <a:solidFill>
                  <a:srgbClr val="00B050"/>
                </a:solidFill>
              </a:rPr>
              <a:t>cluster </a:t>
            </a:r>
            <a:r>
              <a:rPr lang="en-US" dirty="0" err="1">
                <a:solidFill>
                  <a:srgbClr val="00B050"/>
                </a:solidFill>
              </a:rPr>
              <a:t>i</a:t>
            </a:r>
            <a:endParaRPr lang="en-US" dirty="0">
              <a:solidFill>
                <a:srgbClr val="00B050"/>
              </a:solidFill>
            </a:endParaRPr>
          </a:p>
          <a:p>
            <a:pPr marL="628650" lvl="1" indent="-285750">
              <a:lnSpc>
                <a:spcPct val="90000"/>
              </a:lnSpc>
              <a:buFontTx/>
              <a:buAutoNum type="arabicPeriod"/>
              <a:defRPr/>
            </a:pPr>
            <a:r>
              <a:rPr lang="en-US" i="1" dirty="0">
                <a:solidFill>
                  <a:srgbClr val="000000"/>
                </a:solidFill>
              </a:rPr>
              <a:t>Given </a:t>
            </a:r>
            <a:r>
              <a:rPr lang="en-US" i="1" dirty="0">
                <a:solidFill>
                  <a:srgbClr val="0070C0"/>
                </a:solidFill>
              </a:rPr>
              <a:t>points</a:t>
            </a:r>
            <a:r>
              <a:rPr lang="en-US" i="1" dirty="0">
                <a:solidFill>
                  <a:srgbClr val="000000"/>
                </a:solidFill>
              </a:rPr>
              <a:t> in each </a:t>
            </a:r>
            <a:r>
              <a:rPr lang="en-US" i="1" dirty="0">
                <a:solidFill>
                  <a:srgbClr val="00B050"/>
                </a:solidFill>
              </a:rPr>
              <a:t>cluster</a:t>
            </a:r>
            <a:r>
              <a:rPr lang="en-US" dirty="0">
                <a:solidFill>
                  <a:srgbClr val="000000"/>
                </a:solidFill>
              </a:rPr>
              <a:t>, solve for </a:t>
            </a:r>
            <a:r>
              <a:rPr lang="en-US" dirty="0" err="1">
                <a:solidFill>
                  <a:srgbClr val="00B050"/>
                </a:solidFill>
              </a:rPr>
              <a:t>c</a:t>
            </a:r>
            <a:r>
              <a:rPr lang="en-US" baseline="-25000" dirty="0" err="1">
                <a:solidFill>
                  <a:srgbClr val="00B050"/>
                </a:solidFill>
              </a:rPr>
              <a:t>i</a:t>
            </a:r>
            <a:endParaRPr lang="en-US" baseline="-25000" dirty="0">
              <a:solidFill>
                <a:srgbClr val="00B050"/>
              </a:solidFill>
            </a:endParaRPr>
          </a:p>
          <a:p>
            <a:pPr marL="942975" lvl="2" indent="-257175">
              <a:lnSpc>
                <a:spcPct val="90000"/>
              </a:lnSpc>
              <a:defRPr/>
            </a:pPr>
            <a:r>
              <a:rPr lang="en-US" dirty="0">
                <a:solidFill>
                  <a:srgbClr val="000000"/>
                </a:solidFill>
              </a:rPr>
              <a:t>Set </a:t>
            </a:r>
            <a:r>
              <a:rPr lang="en-US" dirty="0" err="1">
                <a:solidFill>
                  <a:srgbClr val="00B050"/>
                </a:solidFill>
              </a:rPr>
              <a:t>c</a:t>
            </a:r>
            <a:r>
              <a:rPr lang="en-US" baseline="-25000" dirty="0" err="1">
                <a:solidFill>
                  <a:srgbClr val="00B05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to be the mean of </a:t>
            </a:r>
            <a:r>
              <a:rPr lang="en-US" dirty="0">
                <a:solidFill>
                  <a:srgbClr val="0070C0"/>
                </a:solidFill>
              </a:rPr>
              <a:t>points</a:t>
            </a:r>
            <a:r>
              <a:rPr lang="en-US" dirty="0">
                <a:solidFill>
                  <a:srgbClr val="000000"/>
                </a:solidFill>
              </a:rPr>
              <a:t> in </a:t>
            </a:r>
            <a:r>
              <a:rPr lang="en-US" dirty="0">
                <a:solidFill>
                  <a:srgbClr val="00B050"/>
                </a:solidFill>
              </a:rPr>
              <a:t>cluster </a:t>
            </a:r>
            <a:r>
              <a:rPr lang="en-US" dirty="0" err="1">
                <a:solidFill>
                  <a:srgbClr val="00B050"/>
                </a:solidFill>
              </a:rPr>
              <a:t>i</a:t>
            </a:r>
            <a:endParaRPr lang="en-US" dirty="0">
              <a:solidFill>
                <a:srgbClr val="00B050"/>
              </a:solidFill>
            </a:endParaRPr>
          </a:p>
          <a:p>
            <a:pPr marL="628650" lvl="1" indent="-285750">
              <a:lnSpc>
                <a:spcPct val="90000"/>
              </a:lnSpc>
              <a:buFontTx/>
              <a:buAutoNum type="arabicPeriod"/>
              <a:defRPr/>
            </a:pPr>
            <a:r>
              <a:rPr lang="en-US" dirty="0">
                <a:solidFill>
                  <a:srgbClr val="000000"/>
                </a:solidFill>
              </a:rPr>
              <a:t>If </a:t>
            </a:r>
            <a:r>
              <a:rPr lang="en-US" dirty="0" err="1">
                <a:solidFill>
                  <a:srgbClr val="00B050"/>
                </a:solidFill>
              </a:rPr>
              <a:t>c</a:t>
            </a:r>
            <a:r>
              <a:rPr lang="en-US" baseline="-25000" dirty="0" err="1">
                <a:solidFill>
                  <a:srgbClr val="00B05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 have changed, repeat Step 2</a:t>
            </a:r>
          </a:p>
          <a:p>
            <a:pPr marL="628650" lvl="1" indent="-285750">
              <a:lnSpc>
                <a:spcPct val="90000"/>
              </a:lnSpc>
              <a:buFontTx/>
              <a:buAutoNum type="arabicPeriod"/>
              <a:defRPr/>
            </a:pPr>
            <a:endParaRPr lang="en-US" sz="6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90000"/>
              </a:lnSpc>
              <a:buNone/>
              <a:defRPr/>
            </a:pPr>
            <a:endParaRPr lang="en-US" sz="6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90000"/>
              </a:lnSpc>
              <a:buNone/>
              <a:defRPr/>
            </a:pPr>
            <a:endParaRPr lang="en-US" sz="6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rgbClr val="000000"/>
                </a:solidFill>
              </a:rPr>
              <a:t>Properties</a:t>
            </a:r>
          </a:p>
          <a:p>
            <a:pPr marL="628650" lvl="1" indent="-285750">
              <a:lnSpc>
                <a:spcPct val="90000"/>
              </a:lnSpc>
              <a:buFontTx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Will always converge to </a:t>
            </a:r>
            <a:r>
              <a:rPr lang="en-US" i="1" dirty="0">
                <a:solidFill>
                  <a:srgbClr val="000000"/>
                </a:solidFill>
              </a:rPr>
              <a:t>some</a:t>
            </a:r>
            <a:r>
              <a:rPr lang="en-US" dirty="0">
                <a:solidFill>
                  <a:srgbClr val="000000"/>
                </a:solidFill>
              </a:rPr>
              <a:t> solution</a:t>
            </a:r>
          </a:p>
          <a:p>
            <a:pPr marL="628650" lvl="1" indent="-285750">
              <a:lnSpc>
                <a:spcPct val="90000"/>
              </a:lnSpc>
              <a:buFontTx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Can be a “local minimum” of objective</a:t>
            </a:r>
            <a:r>
              <a:rPr lang="en-US" sz="1350" dirty="0">
                <a:solidFill>
                  <a:srgbClr val="000000"/>
                </a:solidFill>
              </a:rPr>
              <a:t>:</a:t>
            </a:r>
          </a:p>
          <a:p>
            <a:pPr marL="628650" lvl="1" indent="-285750">
              <a:lnSpc>
                <a:spcPct val="90000"/>
              </a:lnSpc>
              <a:buFontTx/>
              <a:buAutoNum type="arabicPeriod"/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marL="328613" indent="-285750">
              <a:lnSpc>
                <a:spcPct val="90000"/>
              </a:lnSpc>
              <a:buNone/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6" name="Curved Right Arrow 5"/>
          <p:cNvSpPr/>
          <p:nvPr/>
        </p:nvSpPr>
        <p:spPr>
          <a:xfrm rot="10800000">
            <a:off x="5736772" y="1705235"/>
            <a:ext cx="684610" cy="132059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7" name="Picture 4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3107" y="4410772"/>
            <a:ext cx="2349558" cy="32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6" name="Text Box 5"/>
          <p:cNvSpPr txBox="1">
            <a:spLocks noChangeArrowheads="1"/>
          </p:cNvSpPr>
          <p:nvPr/>
        </p:nvSpPr>
        <p:spPr bwMode="auto">
          <a:xfrm>
            <a:off x="1140826" y="4936331"/>
            <a:ext cx="289924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en-US" sz="900" kern="1200" dirty="0">
                <a:ea typeface="+mn-ea"/>
              </a:rPr>
              <a:t>Slide: Steve Seitz, image: Wikipedia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772" y="3314061"/>
            <a:ext cx="2216908" cy="1773526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D36DE7CB-008F-37E6-3405-9193A926D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clustering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554433A-8B25-0FE0-FFAE-B02A49211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57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814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01" t="28033" r="2083" b="14529"/>
          <a:stretch>
            <a:fillRect/>
          </a:stretch>
        </p:blipFill>
        <p:spPr bwMode="auto">
          <a:xfrm>
            <a:off x="1279326" y="285750"/>
            <a:ext cx="658534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1142619" y="4960841"/>
            <a:ext cx="1485900" cy="21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88" dirty="0">
                <a:solidFill>
                  <a:srgbClr val="000000"/>
                </a:solidFill>
              </a:rPr>
              <a:t>Source: A. Moore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3036254-D940-CB61-0F87-DDBF7773C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58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892534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3" t="20512" r="28751" b="22050"/>
          <a:stretch>
            <a:fillRect/>
          </a:stretch>
        </p:blipFill>
        <p:spPr bwMode="auto">
          <a:xfrm>
            <a:off x="1344391" y="314436"/>
            <a:ext cx="6455218" cy="459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142619" y="4960841"/>
            <a:ext cx="1485900" cy="21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88" dirty="0">
                <a:solidFill>
                  <a:srgbClr val="000000"/>
                </a:solidFill>
              </a:rPr>
              <a:t>Source: A. Moore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71E16EE2-5E09-18ED-9877-C6A2B3471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59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28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3" name="Picture 6" descr="ut-tower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7291" y="1059375"/>
            <a:ext cx="2884884" cy="38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2414" name="Text Box 14"/>
          <p:cNvSpPr txBox="1">
            <a:spLocks noChangeArrowheads="1"/>
          </p:cNvSpPr>
          <p:nvPr/>
        </p:nvSpPr>
        <p:spPr bwMode="auto">
          <a:xfrm>
            <a:off x="6197307" y="1329646"/>
            <a:ext cx="1835944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500" dirty="0"/>
              <a:t>Depth discontinuity: object boundary</a:t>
            </a:r>
          </a:p>
        </p:txBody>
      </p:sp>
      <p:sp>
        <p:nvSpPr>
          <p:cNvPr id="742416" name="Text Box 16"/>
          <p:cNvSpPr txBox="1">
            <a:spLocks noChangeArrowheads="1"/>
          </p:cNvSpPr>
          <p:nvPr/>
        </p:nvSpPr>
        <p:spPr bwMode="auto">
          <a:xfrm>
            <a:off x="6197307" y="3031050"/>
            <a:ext cx="226814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500" dirty="0"/>
              <a:t>Cast shadows</a:t>
            </a:r>
          </a:p>
        </p:txBody>
      </p:sp>
      <p:sp>
        <p:nvSpPr>
          <p:cNvPr id="742417" name="Text Box 17"/>
          <p:cNvSpPr txBox="1">
            <a:spLocks noChangeArrowheads="1"/>
          </p:cNvSpPr>
          <p:nvPr/>
        </p:nvSpPr>
        <p:spPr bwMode="auto">
          <a:xfrm>
            <a:off x="1277541" y="1545150"/>
            <a:ext cx="1970484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500" dirty="0"/>
              <a:t>Reflectance change: appearance information, texture</a:t>
            </a:r>
          </a:p>
        </p:txBody>
      </p:sp>
      <p:sp>
        <p:nvSpPr>
          <p:cNvPr id="742418" name="Line 18"/>
          <p:cNvSpPr>
            <a:spLocks noChangeShapeType="1"/>
          </p:cNvSpPr>
          <p:nvPr/>
        </p:nvSpPr>
        <p:spPr bwMode="auto">
          <a:xfrm flipH="1">
            <a:off x="4814888" y="1599919"/>
            <a:ext cx="1403747" cy="83581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 b="1"/>
          </a:p>
        </p:txBody>
      </p:sp>
      <p:sp>
        <p:nvSpPr>
          <p:cNvPr id="742419" name="Line 19"/>
          <p:cNvSpPr>
            <a:spLocks noChangeShapeType="1"/>
          </p:cNvSpPr>
          <p:nvPr/>
        </p:nvSpPr>
        <p:spPr bwMode="auto">
          <a:xfrm flipH="1">
            <a:off x="4706541" y="1626112"/>
            <a:ext cx="1485900" cy="15382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 b="1"/>
          </a:p>
        </p:txBody>
      </p:sp>
      <p:sp>
        <p:nvSpPr>
          <p:cNvPr id="742420" name="Line 20"/>
          <p:cNvSpPr>
            <a:spLocks noChangeShapeType="1"/>
          </p:cNvSpPr>
          <p:nvPr/>
        </p:nvSpPr>
        <p:spPr bwMode="auto">
          <a:xfrm flipH="1">
            <a:off x="5274469" y="3246552"/>
            <a:ext cx="944166" cy="72985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 b="1"/>
          </a:p>
        </p:txBody>
      </p:sp>
      <p:sp>
        <p:nvSpPr>
          <p:cNvPr id="742422" name="Line 22"/>
          <p:cNvSpPr>
            <a:spLocks noChangeShapeType="1"/>
          </p:cNvSpPr>
          <p:nvPr/>
        </p:nvSpPr>
        <p:spPr bwMode="auto">
          <a:xfrm>
            <a:off x="2412207" y="2301196"/>
            <a:ext cx="1484710" cy="178236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 b="1"/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6553200" y="4934450"/>
            <a:ext cx="14478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900" dirty="0">
                <a:latin typeface="Calibri" panose="020F0502020204030204" pitchFamily="34" charset="0"/>
              </a:rPr>
              <a:t>Adapted from K. </a:t>
            </a:r>
            <a:r>
              <a:rPr lang="en-US" sz="900" dirty="0" err="1">
                <a:latin typeface="Calibri" panose="020F0502020204030204" pitchFamily="34" charset="0"/>
              </a:rPr>
              <a:t>Grauman</a:t>
            </a:r>
            <a:endParaRPr lang="en-US" sz="900" dirty="0">
              <a:latin typeface="Calibri" panose="020F050202020403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B0D3C17-DAAB-84AA-436D-F631E13C8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causes an edge?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EE8886C-4A64-39AB-AA3E-141FBEAF5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976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2414" grpId="0"/>
      <p:bldP spid="742416" grpId="0"/>
      <p:bldP spid="742417" grpId="0"/>
      <p:bldP spid="742418" grpId="0" animBg="1"/>
      <p:bldP spid="742419" grpId="0" animBg="1"/>
      <p:bldP spid="742420" grpId="0" animBg="1"/>
      <p:bldP spid="74242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4" t="19145" r="16667" b="32993"/>
          <a:stretch>
            <a:fillRect/>
          </a:stretch>
        </p:blipFill>
        <p:spPr bwMode="auto">
          <a:xfrm>
            <a:off x="1293453" y="285750"/>
            <a:ext cx="6557093" cy="4636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142619" y="4960841"/>
            <a:ext cx="1485900" cy="21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88" dirty="0">
                <a:solidFill>
                  <a:srgbClr val="000000"/>
                </a:solidFill>
              </a:rPr>
              <a:t>Source: A. Moore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0E4365F8-2DEB-9C64-54E3-1EF9D7260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60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29613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36923" r="42917" b="9744"/>
          <a:stretch>
            <a:fillRect/>
          </a:stretch>
        </p:blipFill>
        <p:spPr bwMode="auto">
          <a:xfrm>
            <a:off x="1343464" y="297401"/>
            <a:ext cx="6457071" cy="466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142619" y="4960841"/>
            <a:ext cx="1485900" cy="21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88" dirty="0">
                <a:solidFill>
                  <a:srgbClr val="000000"/>
                </a:solidFill>
              </a:rPr>
              <a:t>Source: A. Moore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E36FCA65-0944-B058-CE8C-E52339723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61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45920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0" t="36923" r="18750" b="10426"/>
          <a:stretch>
            <a:fillRect/>
          </a:stretch>
        </p:blipFill>
        <p:spPr bwMode="auto">
          <a:xfrm>
            <a:off x="1397725" y="434561"/>
            <a:ext cx="6348549" cy="452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142619" y="4960841"/>
            <a:ext cx="1485900" cy="21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88" dirty="0">
                <a:solidFill>
                  <a:srgbClr val="000000"/>
                </a:solidFill>
              </a:rPr>
              <a:t>Source: A. Moore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D6F0A135-DF24-4330-350A-86977A742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62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37067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K-means converges to a local minimum</a:t>
            </a:r>
          </a:p>
        </p:txBody>
      </p:sp>
      <p:pic>
        <p:nvPicPr>
          <p:cNvPr id="46083" name="Picture 2" descr="C:\Users\James\Dropbox\cs143 fall 2013\cs143 fall 2013 slides\15\K-means_convergence_to_a_local_minimu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50368"/>
          <a:stretch>
            <a:fillRect/>
          </a:stretch>
        </p:blipFill>
        <p:spPr bwMode="auto">
          <a:xfrm>
            <a:off x="2239567" y="979716"/>
            <a:ext cx="4802981" cy="115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2" descr="C:\Users\James\Dropbox\cs143 fall 2013\cs143 fall 2013 slides\15\K-means_convergence_to_a_local_minimu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54"/>
          <a:stretch>
            <a:fillRect/>
          </a:stretch>
        </p:blipFill>
        <p:spPr bwMode="auto">
          <a:xfrm>
            <a:off x="2228851" y="2694216"/>
            <a:ext cx="4823222" cy="115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42619" y="4960841"/>
            <a:ext cx="1485900" cy="21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88" dirty="0">
                <a:solidFill>
                  <a:srgbClr val="000000"/>
                </a:solidFill>
              </a:rPr>
              <a:t>Adapted from James Hays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848100" y="881743"/>
            <a:ext cx="0" cy="30898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464629" y="881743"/>
            <a:ext cx="0" cy="30898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926772" y="2400301"/>
            <a:ext cx="54156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952086" y="4340890"/>
            <a:ext cx="3531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How can I try to fix this problem?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568ADE-6E97-4D23-A49B-2AE78146E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0F04-038E-428E-9EBC-CA1AEE4AB2DD}" type="slidenum">
              <a:rPr lang="en-US" altLang="en-US" smtClean="0"/>
              <a:pPr/>
              <a:t>63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03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95413" y="1229916"/>
            <a:ext cx="3861197" cy="339447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100" u="sng" dirty="0">
                <a:solidFill>
                  <a:schemeClr val="bg2"/>
                </a:solidFill>
              </a:rPr>
              <a:t>Pros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Simple, fast to compute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Converges to local minimum of within-cluster squared error</a:t>
            </a:r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100" u="sng" dirty="0">
                <a:solidFill>
                  <a:srgbClr val="FF0000"/>
                </a:solidFill>
              </a:rPr>
              <a:t>Cons/issues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Setting k?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200" dirty="0"/>
              <a:t>One way: silhouette coefficient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Sensitive to initial centers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200" dirty="0"/>
              <a:t>Use heuristics or output of another method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Sensitive to outliers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Detects spherical clusters</a:t>
            </a:r>
          </a:p>
          <a:p>
            <a:pPr lvl="1" eaLnBrk="1" hangingPunct="1">
              <a:lnSpc>
                <a:spcPct val="80000"/>
              </a:lnSpc>
              <a:buNone/>
            </a:pPr>
            <a:endParaRPr lang="en-US" sz="18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l="56866" t="45294" r="16876" b="11569"/>
          <a:stretch>
            <a:fillRect/>
          </a:stretch>
        </p:blipFill>
        <p:spPr bwMode="auto">
          <a:xfrm>
            <a:off x="6598444" y="3557587"/>
            <a:ext cx="1259681" cy="1396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 l="18001" t="45294" r="57652" b="11569"/>
          <a:stretch>
            <a:fillRect/>
          </a:stretch>
        </p:blipFill>
        <p:spPr bwMode="auto">
          <a:xfrm>
            <a:off x="5147073" y="3557587"/>
            <a:ext cx="1168003" cy="1396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 l="18233" t="35098" r="18233" b="7648"/>
          <a:stretch>
            <a:fillRect/>
          </a:stretch>
        </p:blipFill>
        <p:spPr bwMode="auto">
          <a:xfrm>
            <a:off x="5075635" y="1448991"/>
            <a:ext cx="2925365" cy="177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143001" y="4947217"/>
            <a:ext cx="2240756" cy="21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788" dirty="0"/>
              <a:t>Adapted from K. </a:t>
            </a:r>
            <a:r>
              <a:rPr lang="en-US" sz="788" dirty="0" err="1"/>
              <a:t>Grauman</a:t>
            </a:r>
            <a:endParaRPr lang="en-US" sz="788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421923F-38A8-0390-6D92-52C5D661866A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000" dirty="0">
                <a:solidFill>
                  <a:schemeClr val="bg2"/>
                </a:solidFill>
              </a:rPr>
              <a:t>K-means: pros and cons</a:t>
            </a:r>
            <a:endParaRPr lang="en-US" altLang="en-US" sz="3000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C50ED-8419-B909-A35C-E881B9853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64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854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15" name="Picture 6" descr="C:\Documents and Settings\grauman\Desktop\segmentation\pandab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7231" y="1996678"/>
            <a:ext cx="3314700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1559719" y="2971800"/>
            <a:ext cx="3067050" cy="0"/>
          </a:xfrm>
          <a:prstGeom prst="line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397" name="TextBox 52"/>
          <p:cNvSpPr txBox="1">
            <a:spLocks noChangeArrowheads="1"/>
          </p:cNvSpPr>
          <p:nvPr/>
        </p:nvSpPr>
        <p:spPr bwMode="auto">
          <a:xfrm>
            <a:off x="1532335" y="983457"/>
            <a:ext cx="59757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Depending on what we choose as the </a:t>
            </a:r>
            <a:r>
              <a:rPr lang="en-US" sz="1800" i="1" dirty="0">
                <a:solidFill>
                  <a:schemeClr val="bg2"/>
                </a:solidFill>
              </a:rPr>
              <a:t>feature space</a:t>
            </a:r>
            <a:r>
              <a:rPr lang="en-US" sz="1800" dirty="0"/>
              <a:t>, we can group pixels in different ways.</a:t>
            </a:r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1822848" y="2927749"/>
            <a:ext cx="2745581" cy="356178"/>
            <a:chOff x="906095" y="3903669"/>
            <a:chExt cx="3661036" cy="474785"/>
          </a:xfrm>
        </p:grpSpPr>
        <p:sp>
          <p:nvSpPr>
            <p:cNvPr id="12" name="Oval 11"/>
            <p:cNvSpPr/>
            <p:nvPr/>
          </p:nvSpPr>
          <p:spPr>
            <a:xfrm>
              <a:off x="983888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59402" name="TextBox 12"/>
            <p:cNvSpPr txBox="1">
              <a:spLocks noChangeArrowheads="1"/>
            </p:cNvSpPr>
            <p:nvPr/>
          </p:nvSpPr>
          <p:spPr bwMode="auto">
            <a:xfrm>
              <a:off x="925568" y="4039984"/>
              <a:ext cx="817890" cy="338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50"/>
            </a:p>
          </p:txBody>
        </p:sp>
        <p:sp>
          <p:nvSpPr>
            <p:cNvPr id="59403" name="TextBox 13"/>
            <p:cNvSpPr txBox="1">
              <a:spLocks noChangeArrowheads="1"/>
            </p:cNvSpPr>
            <p:nvPr/>
          </p:nvSpPr>
          <p:spPr bwMode="auto">
            <a:xfrm>
              <a:off x="2483456" y="4020510"/>
              <a:ext cx="817890" cy="338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50"/>
            </a:p>
          </p:txBody>
        </p:sp>
        <p:sp>
          <p:nvSpPr>
            <p:cNvPr id="59404" name="TextBox 14"/>
            <p:cNvSpPr txBox="1">
              <a:spLocks noChangeArrowheads="1"/>
            </p:cNvSpPr>
            <p:nvPr/>
          </p:nvSpPr>
          <p:spPr bwMode="auto">
            <a:xfrm>
              <a:off x="3749241" y="4020510"/>
              <a:ext cx="817890" cy="338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50"/>
            </a:p>
          </p:txBody>
        </p:sp>
        <p:sp>
          <p:nvSpPr>
            <p:cNvPr id="16" name="Oval 15"/>
            <p:cNvSpPr/>
            <p:nvPr/>
          </p:nvSpPr>
          <p:spPr>
            <a:xfrm>
              <a:off x="1064856" y="3903669"/>
              <a:ext cx="98432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906095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139474" y="3903669"/>
              <a:ext cx="98432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444492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522285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600078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619129" y="3903669"/>
              <a:ext cx="98432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2696923" y="3903669"/>
              <a:ext cx="98432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2776303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696923" y="3903669"/>
              <a:ext cx="98432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717561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2795355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873147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1101371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1120422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1198216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3379596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398648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3476440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3516131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3535182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612975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2776303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795355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2873147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2911250" y="3903669"/>
              <a:ext cx="98432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2931889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3009682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3165268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3671717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3690769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3768561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3787612" y="3903669"/>
              <a:ext cx="98432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3808252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3886044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3943199" y="3903669"/>
              <a:ext cx="98432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4022579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1395080" y="3903669"/>
              <a:ext cx="98432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472872" y="3903669"/>
              <a:ext cx="98432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1550666" y="3903669"/>
              <a:ext cx="98432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1571304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1649098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1726891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1649098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668149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745942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1823735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1726891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1745942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1823735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1863425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1882477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2101567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</p:grp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1532335" y="1859757"/>
            <a:ext cx="26015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Grouping pixels based on </a:t>
            </a:r>
            <a:r>
              <a:rPr lang="en-US" sz="1800" b="1" dirty="0">
                <a:solidFill>
                  <a:srgbClr val="FF0000"/>
                </a:solidFill>
              </a:rPr>
              <a:t>intensity</a:t>
            </a:r>
            <a:r>
              <a:rPr lang="en-US" sz="1800" dirty="0"/>
              <a:t> similarity 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1641872" y="4406504"/>
            <a:ext cx="40528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/>
              <a:t>Feature space: intensity value (1-d) </a:t>
            </a:r>
          </a:p>
        </p:txBody>
      </p:sp>
      <p:sp>
        <p:nvSpPr>
          <p:cNvPr id="70" name="Text Box 11"/>
          <p:cNvSpPr txBox="1">
            <a:spLocks noChangeArrowheads="1"/>
          </p:cNvSpPr>
          <p:nvPr/>
        </p:nvSpPr>
        <p:spPr bwMode="auto">
          <a:xfrm>
            <a:off x="1143001" y="4947217"/>
            <a:ext cx="2240756" cy="21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788" dirty="0"/>
              <a:t>Source: K. </a:t>
            </a:r>
            <a:r>
              <a:rPr lang="en-US" sz="788" dirty="0" err="1"/>
              <a:t>Grauman</a:t>
            </a:r>
            <a:endParaRPr lang="en-US" sz="788" dirty="0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B488CC36-47E9-7152-C361-EA1A15D28E48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000" dirty="0">
                <a:solidFill>
                  <a:schemeClr val="bg2"/>
                </a:solidFill>
              </a:rPr>
              <a:t>Segmentation as Clustering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38D601F-E07D-6781-CAA1-D6AF6CBDD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65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368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6" descr="C:\Documents and Settings\grauman\Desktop\segmentation\pandab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497" y="276997"/>
            <a:ext cx="3900812" cy="256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labelim_k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3692" y="2838193"/>
            <a:ext cx="3048000" cy="218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6" descr="labelim_k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3691" y="338958"/>
            <a:ext cx="3067049" cy="21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TextBox 8"/>
          <p:cNvSpPr txBox="1">
            <a:spLocks noChangeArrowheads="1"/>
          </p:cNvSpPr>
          <p:nvPr/>
        </p:nvSpPr>
        <p:spPr bwMode="auto">
          <a:xfrm>
            <a:off x="4243388" y="1220134"/>
            <a:ext cx="131445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50"/>
              <a:t>K=2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148138" y="2698890"/>
            <a:ext cx="119062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50"/>
              <a:t>K=3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188619" y="1548746"/>
            <a:ext cx="49291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640931" y="2534583"/>
            <a:ext cx="1095375" cy="7941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143001" y="4947217"/>
            <a:ext cx="2240756" cy="21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788" dirty="0"/>
              <a:t>Adapted from K. </a:t>
            </a:r>
            <a:r>
              <a:rPr lang="en-US" sz="788" dirty="0" err="1"/>
              <a:t>Grauman</a:t>
            </a:r>
            <a:endParaRPr lang="en-US" sz="788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6AA22328-A44B-B661-BE2A-F1272B710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66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638707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6" descr="C:\Documents and Settings\grauman\Desktop\segmentation\pandab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6300" y="2051447"/>
            <a:ext cx="3314700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1559719" y="2971800"/>
            <a:ext cx="3067050" cy="0"/>
          </a:xfrm>
          <a:prstGeom prst="line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17" name="TextBox 52"/>
          <p:cNvSpPr txBox="1">
            <a:spLocks noChangeArrowheads="1"/>
          </p:cNvSpPr>
          <p:nvPr/>
        </p:nvSpPr>
        <p:spPr bwMode="auto">
          <a:xfrm>
            <a:off x="1532335" y="983457"/>
            <a:ext cx="59757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Depending on what we choose as the </a:t>
            </a:r>
            <a:r>
              <a:rPr lang="en-US" sz="1800" i="1" dirty="0">
                <a:solidFill>
                  <a:schemeClr val="bg2"/>
                </a:solidFill>
              </a:rPr>
              <a:t>feature space</a:t>
            </a:r>
            <a:r>
              <a:rPr lang="en-US" sz="1800" dirty="0"/>
              <a:t>, we can group pixels in different ways.</a:t>
            </a:r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1822848" y="2927749"/>
            <a:ext cx="2745581" cy="356178"/>
            <a:chOff x="906095" y="3903669"/>
            <a:chExt cx="3661036" cy="474785"/>
          </a:xfrm>
        </p:grpSpPr>
        <p:sp>
          <p:nvSpPr>
            <p:cNvPr id="12" name="Oval 11"/>
            <p:cNvSpPr/>
            <p:nvPr/>
          </p:nvSpPr>
          <p:spPr>
            <a:xfrm>
              <a:off x="983888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64522" name="TextBox 12"/>
            <p:cNvSpPr txBox="1">
              <a:spLocks noChangeArrowheads="1"/>
            </p:cNvSpPr>
            <p:nvPr/>
          </p:nvSpPr>
          <p:spPr bwMode="auto">
            <a:xfrm>
              <a:off x="925568" y="4039984"/>
              <a:ext cx="817890" cy="338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50"/>
            </a:p>
          </p:txBody>
        </p:sp>
        <p:sp>
          <p:nvSpPr>
            <p:cNvPr id="64523" name="TextBox 13"/>
            <p:cNvSpPr txBox="1">
              <a:spLocks noChangeArrowheads="1"/>
            </p:cNvSpPr>
            <p:nvPr/>
          </p:nvSpPr>
          <p:spPr bwMode="auto">
            <a:xfrm>
              <a:off x="2483456" y="4020510"/>
              <a:ext cx="817890" cy="338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50"/>
            </a:p>
          </p:txBody>
        </p:sp>
        <p:sp>
          <p:nvSpPr>
            <p:cNvPr id="64524" name="TextBox 14"/>
            <p:cNvSpPr txBox="1">
              <a:spLocks noChangeArrowheads="1"/>
            </p:cNvSpPr>
            <p:nvPr/>
          </p:nvSpPr>
          <p:spPr bwMode="auto">
            <a:xfrm>
              <a:off x="3749241" y="4020510"/>
              <a:ext cx="817890" cy="338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50"/>
            </a:p>
          </p:txBody>
        </p:sp>
        <p:sp>
          <p:nvSpPr>
            <p:cNvPr id="16" name="Oval 15"/>
            <p:cNvSpPr/>
            <p:nvPr/>
          </p:nvSpPr>
          <p:spPr>
            <a:xfrm>
              <a:off x="1064856" y="3903669"/>
              <a:ext cx="98432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906095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139474" y="3903669"/>
              <a:ext cx="98432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444492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522285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600078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619129" y="3903669"/>
              <a:ext cx="98432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2696923" y="3903669"/>
              <a:ext cx="98432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2776303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696923" y="3903669"/>
              <a:ext cx="98432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717561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2795355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873147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1101371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1120422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1198216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3379596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398648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3476440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3516131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3535182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612975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2776303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795355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2873147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2911250" y="3903669"/>
              <a:ext cx="98432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2931889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3009682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3165268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3671717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3690769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3768561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3787612" y="3903669"/>
              <a:ext cx="98432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3808252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3886044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3943199" y="3903669"/>
              <a:ext cx="98432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4022579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1395080" y="3903669"/>
              <a:ext cx="98432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472872" y="3903669"/>
              <a:ext cx="98432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1550666" y="3903669"/>
              <a:ext cx="98432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1571304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1649098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1726891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1649098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668149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745942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1823735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1726891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1745942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1823735" y="3903669"/>
              <a:ext cx="96844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1863425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1882477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2101567" y="3903669"/>
              <a:ext cx="96845" cy="968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FFFFFF"/>
                </a:solidFill>
              </a:endParaRPr>
            </a:p>
          </p:txBody>
        </p:sp>
      </p:grpSp>
      <p:sp>
        <p:nvSpPr>
          <p:cNvPr id="64519" name="TextBox 70"/>
          <p:cNvSpPr txBox="1">
            <a:spLocks noChangeArrowheads="1"/>
          </p:cNvSpPr>
          <p:nvPr/>
        </p:nvSpPr>
        <p:spPr bwMode="auto">
          <a:xfrm>
            <a:off x="1532335" y="1859757"/>
            <a:ext cx="26015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Grouping pixels based on </a:t>
            </a:r>
            <a:r>
              <a:rPr lang="en-US" sz="1800" b="1" dirty="0">
                <a:solidFill>
                  <a:srgbClr val="FF0000"/>
                </a:solidFill>
              </a:rPr>
              <a:t>intensity</a:t>
            </a:r>
            <a:r>
              <a:rPr lang="en-US" sz="1800" dirty="0"/>
              <a:t> similarity 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1450182" y="3420667"/>
            <a:ext cx="364212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chemeClr val="bg2"/>
                </a:solidFill>
              </a:rPr>
              <a:t>Clusters</a:t>
            </a:r>
            <a:r>
              <a:rPr lang="en-US" sz="1800" dirty="0"/>
              <a:t> based on intensity similarity don’t have to be spatially coherent.</a:t>
            </a:r>
          </a:p>
        </p:txBody>
      </p:sp>
      <p:sp>
        <p:nvSpPr>
          <p:cNvPr id="72" name="TextBox 4"/>
          <p:cNvSpPr txBox="1">
            <a:spLocks noChangeArrowheads="1"/>
          </p:cNvSpPr>
          <p:nvPr/>
        </p:nvSpPr>
        <p:spPr bwMode="auto">
          <a:xfrm>
            <a:off x="1142619" y="4960841"/>
            <a:ext cx="1485900" cy="21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88" dirty="0">
                <a:solidFill>
                  <a:srgbClr val="000000"/>
                </a:solidFill>
              </a:rPr>
              <a:t>Source: K. </a:t>
            </a:r>
            <a:r>
              <a:rPr lang="en-US" sz="788" dirty="0" err="1">
                <a:solidFill>
                  <a:srgbClr val="000000"/>
                </a:solidFill>
              </a:rPr>
              <a:t>Grauman</a:t>
            </a:r>
            <a:endParaRPr lang="en-US" sz="788" dirty="0">
              <a:solidFill>
                <a:srgbClr val="000000"/>
              </a:solidFill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6CBD5447-5956-4460-83EE-2DEB0C585BD4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000" dirty="0">
                <a:solidFill>
                  <a:schemeClr val="bg2"/>
                </a:solidFill>
              </a:rPr>
              <a:t>Segmentation as Clustering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5F18857-3EC0-90AE-2E06-DCF4A081C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67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67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6" descr="C:\Documents and Settings\grauman\Desktop\segmentation\pandab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6300" y="1996678"/>
            <a:ext cx="3314700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Line 31"/>
          <p:cNvSpPr>
            <a:spLocks noChangeShapeType="1"/>
          </p:cNvSpPr>
          <p:nvPr/>
        </p:nvSpPr>
        <p:spPr bwMode="auto">
          <a:xfrm flipV="1">
            <a:off x="2244329" y="2632472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65542" name="Line 32"/>
          <p:cNvSpPr>
            <a:spLocks noChangeShapeType="1"/>
          </p:cNvSpPr>
          <p:nvPr/>
        </p:nvSpPr>
        <p:spPr bwMode="auto">
          <a:xfrm flipV="1">
            <a:off x="2244329" y="3032522"/>
            <a:ext cx="1085850" cy="971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65543" name="Line 33"/>
          <p:cNvSpPr>
            <a:spLocks noChangeShapeType="1"/>
          </p:cNvSpPr>
          <p:nvPr/>
        </p:nvSpPr>
        <p:spPr bwMode="auto">
          <a:xfrm>
            <a:off x="2256235" y="4004072"/>
            <a:ext cx="12573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65544" name="Text Box 37"/>
          <p:cNvSpPr txBox="1">
            <a:spLocks noChangeArrowheads="1"/>
          </p:cNvSpPr>
          <p:nvPr/>
        </p:nvSpPr>
        <p:spPr bwMode="auto">
          <a:xfrm>
            <a:off x="3586163" y="4101704"/>
            <a:ext cx="40005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050"/>
              <a:t>X</a:t>
            </a:r>
            <a:endParaRPr lang="en-US" sz="1050" baseline="-25000"/>
          </a:p>
        </p:txBody>
      </p:sp>
      <p:sp>
        <p:nvSpPr>
          <p:cNvPr id="65546" name="Text Box 37"/>
          <p:cNvSpPr txBox="1">
            <a:spLocks noChangeArrowheads="1"/>
          </p:cNvSpPr>
          <p:nvPr/>
        </p:nvSpPr>
        <p:spPr bwMode="auto">
          <a:xfrm>
            <a:off x="3339704" y="2951560"/>
            <a:ext cx="84891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050"/>
              <a:t>Y</a:t>
            </a:r>
            <a:endParaRPr lang="en-US" sz="1050" baseline="-25000"/>
          </a:p>
        </p:txBody>
      </p:sp>
      <p:sp>
        <p:nvSpPr>
          <p:cNvPr id="65547" name="Text Box 37"/>
          <p:cNvSpPr txBox="1">
            <a:spLocks noChangeArrowheads="1"/>
          </p:cNvSpPr>
          <p:nvPr/>
        </p:nvSpPr>
        <p:spPr bwMode="auto">
          <a:xfrm>
            <a:off x="2283619" y="2538413"/>
            <a:ext cx="794147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050"/>
              <a:t>Intensity</a:t>
            </a:r>
            <a:endParaRPr lang="en-US" sz="1050" baseline="-25000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2839641" y="3690938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56" name="Oval 30"/>
          <p:cNvSpPr>
            <a:spLocks noChangeArrowheads="1"/>
          </p:cNvSpPr>
          <p:nvPr/>
        </p:nvSpPr>
        <p:spPr bwMode="auto">
          <a:xfrm>
            <a:off x="2943225" y="3732610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58" name="Oval 30"/>
          <p:cNvSpPr>
            <a:spLocks noChangeArrowheads="1"/>
          </p:cNvSpPr>
          <p:nvPr/>
        </p:nvSpPr>
        <p:spPr bwMode="auto">
          <a:xfrm>
            <a:off x="2897981" y="3584972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59" name="Oval 30"/>
          <p:cNvSpPr>
            <a:spLocks noChangeArrowheads="1"/>
          </p:cNvSpPr>
          <p:nvPr/>
        </p:nvSpPr>
        <p:spPr bwMode="auto">
          <a:xfrm>
            <a:off x="2951560" y="3699272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60" name="Oval 30"/>
          <p:cNvSpPr>
            <a:spLocks noChangeArrowheads="1"/>
          </p:cNvSpPr>
          <p:nvPr/>
        </p:nvSpPr>
        <p:spPr bwMode="auto">
          <a:xfrm>
            <a:off x="3001566" y="3626644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61" name="Oval 30"/>
          <p:cNvSpPr>
            <a:spLocks noChangeArrowheads="1"/>
          </p:cNvSpPr>
          <p:nvPr/>
        </p:nvSpPr>
        <p:spPr bwMode="auto">
          <a:xfrm>
            <a:off x="3061097" y="3740944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62" name="Oval 30"/>
          <p:cNvSpPr>
            <a:spLocks noChangeArrowheads="1"/>
          </p:cNvSpPr>
          <p:nvPr/>
        </p:nvSpPr>
        <p:spPr bwMode="auto">
          <a:xfrm>
            <a:off x="3363516" y="3807619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63" name="Oval 30"/>
          <p:cNvSpPr>
            <a:spLocks noChangeArrowheads="1"/>
          </p:cNvSpPr>
          <p:nvPr/>
        </p:nvSpPr>
        <p:spPr bwMode="auto">
          <a:xfrm>
            <a:off x="3417094" y="3921919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64" name="Oval 30"/>
          <p:cNvSpPr>
            <a:spLocks noChangeArrowheads="1"/>
          </p:cNvSpPr>
          <p:nvPr/>
        </p:nvSpPr>
        <p:spPr bwMode="auto">
          <a:xfrm>
            <a:off x="3467100" y="3849291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65" name="Oval 30"/>
          <p:cNvSpPr>
            <a:spLocks noChangeArrowheads="1"/>
          </p:cNvSpPr>
          <p:nvPr/>
        </p:nvSpPr>
        <p:spPr bwMode="auto">
          <a:xfrm>
            <a:off x="3526631" y="3963591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36" name="Oval 35"/>
          <p:cNvSpPr/>
          <p:nvPr/>
        </p:nvSpPr>
        <p:spPr>
          <a:xfrm>
            <a:off x="6516291" y="3420666"/>
            <a:ext cx="273844" cy="2190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srgbClr val="FFFFFF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5995988" y="3119438"/>
            <a:ext cx="273844" cy="2190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srgbClr val="FFFFFF"/>
              </a:solidFill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064919" y="4035029"/>
            <a:ext cx="278725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50"/>
              <a:t>Both regions are black, but if we also include </a:t>
            </a:r>
            <a:r>
              <a:rPr lang="en-US" sz="1050" b="1"/>
              <a:t>position (x,y), </a:t>
            </a:r>
            <a:r>
              <a:rPr lang="en-US" sz="1050"/>
              <a:t>then we could group the two into distinct segments; way to encode both similarity &amp; proximity.</a:t>
            </a:r>
            <a:endParaRPr lang="en-US" sz="1050" b="1"/>
          </a:p>
        </p:txBody>
      </p:sp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1142619" y="4960841"/>
            <a:ext cx="1485900" cy="21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88" dirty="0">
                <a:solidFill>
                  <a:srgbClr val="000000"/>
                </a:solidFill>
              </a:rPr>
              <a:t>Source: K. </a:t>
            </a:r>
            <a:r>
              <a:rPr lang="en-US" sz="788" dirty="0" err="1">
                <a:solidFill>
                  <a:srgbClr val="000000"/>
                </a:solidFill>
              </a:rPr>
              <a:t>Grauman</a:t>
            </a:r>
            <a:endParaRPr lang="en-US" sz="788" dirty="0">
              <a:solidFill>
                <a:srgbClr val="000000"/>
              </a:solidFill>
            </a:endParaRPr>
          </a:p>
        </p:txBody>
      </p:sp>
      <p:sp>
        <p:nvSpPr>
          <p:cNvPr id="27" name="TextBox 70"/>
          <p:cNvSpPr txBox="1">
            <a:spLocks noChangeArrowheads="1"/>
          </p:cNvSpPr>
          <p:nvPr/>
        </p:nvSpPr>
        <p:spPr bwMode="auto">
          <a:xfrm>
            <a:off x="1532334" y="1859757"/>
            <a:ext cx="34573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Grouping pixels based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on </a:t>
            </a:r>
            <a:r>
              <a:rPr lang="en-US" sz="1800" b="1" dirty="0" err="1">
                <a:solidFill>
                  <a:srgbClr val="FF0000"/>
                </a:solidFill>
              </a:rPr>
              <a:t>intensity+position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/>
              <a:t>similarity </a:t>
            </a:r>
          </a:p>
        </p:txBody>
      </p:sp>
      <p:sp>
        <p:nvSpPr>
          <p:cNvPr id="28" name="TextBox 52"/>
          <p:cNvSpPr txBox="1">
            <a:spLocks noChangeArrowheads="1"/>
          </p:cNvSpPr>
          <p:nvPr/>
        </p:nvSpPr>
        <p:spPr bwMode="auto">
          <a:xfrm>
            <a:off x="1532335" y="983457"/>
            <a:ext cx="59757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Depending on what we choose as the </a:t>
            </a:r>
            <a:r>
              <a:rPr lang="en-US" sz="1800" i="1" dirty="0">
                <a:solidFill>
                  <a:schemeClr val="bg2"/>
                </a:solidFill>
              </a:rPr>
              <a:t>feature space</a:t>
            </a:r>
            <a:r>
              <a:rPr lang="en-US" sz="1800" dirty="0"/>
              <a:t>, we can group pixels in different ways.</a:t>
            </a: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A45E6BB3-9F6D-B8A3-C262-B7279F2AEF10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000" dirty="0">
                <a:solidFill>
                  <a:schemeClr val="bg2"/>
                </a:solidFill>
              </a:rPr>
              <a:t>Segmentation as Clustering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660D54-AA5E-E372-504D-4D1293E31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68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487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6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36" grpId="0" animBg="1"/>
      <p:bldP spid="37" grpId="0" animBg="1"/>
      <p:bldP spid="41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4654154" y="1616869"/>
            <a:ext cx="3287315" cy="3176588"/>
            <a:chOff x="4681538" y="2155825"/>
            <a:chExt cx="4383087" cy="4235450"/>
          </a:xfrm>
        </p:grpSpPr>
        <p:pic>
          <p:nvPicPr>
            <p:cNvPr id="61460" name="Picture 6" descr="panda_cub6_11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54563" y="2917825"/>
              <a:ext cx="3198812" cy="2281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 bwMode="auto">
            <a:xfrm>
              <a:off x="6202363" y="3375025"/>
              <a:ext cx="76200" cy="762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0000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202363" y="3375025"/>
              <a:ext cx="76200" cy="762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00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6126163" y="3298825"/>
              <a:ext cx="76200" cy="762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00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5668963" y="3832225"/>
              <a:ext cx="76200" cy="76200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00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5059363" y="4746625"/>
              <a:ext cx="76200" cy="76200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>
                <a:solidFill>
                  <a:srgbClr val="000000"/>
                </a:solidFill>
              </a:endParaRPr>
            </a:p>
          </p:txBody>
        </p:sp>
        <p:sp>
          <p:nvSpPr>
            <p:cNvPr id="61467" name="TextBox 17"/>
            <p:cNvSpPr txBox="1">
              <a:spLocks noChangeArrowheads="1"/>
            </p:cNvSpPr>
            <p:nvPr/>
          </p:nvSpPr>
          <p:spPr bwMode="auto">
            <a:xfrm>
              <a:off x="8077200" y="2232025"/>
              <a:ext cx="91440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50"/>
                <a:t>R=255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50"/>
                <a:t>G=200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50"/>
                <a:t>B=250</a:t>
              </a:r>
            </a:p>
          </p:txBody>
        </p:sp>
        <p:sp>
          <p:nvSpPr>
            <p:cNvPr id="61468" name="TextBox 18"/>
            <p:cNvSpPr txBox="1">
              <a:spLocks noChangeArrowheads="1"/>
            </p:cNvSpPr>
            <p:nvPr/>
          </p:nvSpPr>
          <p:spPr bwMode="auto">
            <a:xfrm>
              <a:off x="8150225" y="3690938"/>
              <a:ext cx="91440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50"/>
                <a:t>R=245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50"/>
                <a:t>G=220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50"/>
                <a:t>B=248</a:t>
              </a:r>
            </a:p>
          </p:txBody>
        </p:sp>
        <p:sp>
          <p:nvSpPr>
            <p:cNvPr id="61469" name="TextBox 19"/>
            <p:cNvSpPr txBox="1">
              <a:spLocks noChangeArrowheads="1"/>
            </p:cNvSpPr>
            <p:nvPr/>
          </p:nvSpPr>
          <p:spPr bwMode="auto">
            <a:xfrm>
              <a:off x="4681538" y="5294313"/>
              <a:ext cx="91440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50"/>
                <a:t>R=15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50"/>
                <a:t>G=189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50"/>
                <a:t>B=2</a:t>
              </a:r>
            </a:p>
          </p:txBody>
        </p:sp>
        <p:sp>
          <p:nvSpPr>
            <p:cNvPr id="61470" name="TextBox 20"/>
            <p:cNvSpPr txBox="1">
              <a:spLocks noChangeArrowheads="1"/>
            </p:cNvSpPr>
            <p:nvPr/>
          </p:nvSpPr>
          <p:spPr bwMode="auto">
            <a:xfrm>
              <a:off x="6361113" y="5400675"/>
              <a:ext cx="91440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50"/>
                <a:t>R=3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50"/>
                <a:t>G=12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50"/>
                <a:t>B=2</a:t>
              </a:r>
            </a:p>
          </p:txBody>
        </p:sp>
        <p:sp>
          <p:nvSpPr>
            <p:cNvPr id="61471" name="Double Bracket 22"/>
            <p:cNvSpPr>
              <a:spLocks noChangeArrowheads="1"/>
            </p:cNvSpPr>
            <p:nvPr/>
          </p:nvSpPr>
          <p:spPr bwMode="auto">
            <a:xfrm>
              <a:off x="4681538" y="5218113"/>
              <a:ext cx="914400" cy="1063625"/>
            </a:xfrm>
            <a:prstGeom prst="bracketPair">
              <a:avLst>
                <a:gd name="adj" fmla="val 16667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50"/>
            </a:p>
          </p:txBody>
        </p:sp>
        <p:sp>
          <p:nvSpPr>
            <p:cNvPr id="61472" name="Double Bracket 23"/>
            <p:cNvSpPr>
              <a:spLocks noChangeArrowheads="1"/>
            </p:cNvSpPr>
            <p:nvPr/>
          </p:nvSpPr>
          <p:spPr bwMode="auto">
            <a:xfrm>
              <a:off x="6208713" y="5324475"/>
              <a:ext cx="914400" cy="1066800"/>
            </a:xfrm>
            <a:prstGeom prst="bracketPair">
              <a:avLst>
                <a:gd name="adj" fmla="val 16667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50"/>
            </a:p>
          </p:txBody>
        </p:sp>
        <p:sp>
          <p:nvSpPr>
            <p:cNvPr id="61473" name="Double Bracket 24"/>
            <p:cNvSpPr>
              <a:spLocks noChangeArrowheads="1"/>
            </p:cNvSpPr>
            <p:nvPr/>
          </p:nvSpPr>
          <p:spPr bwMode="auto">
            <a:xfrm>
              <a:off x="8077200" y="2155825"/>
              <a:ext cx="914400" cy="1066800"/>
            </a:xfrm>
            <a:prstGeom prst="bracketPair">
              <a:avLst>
                <a:gd name="adj" fmla="val 16667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50"/>
            </a:p>
          </p:txBody>
        </p:sp>
        <p:sp>
          <p:nvSpPr>
            <p:cNvPr id="61474" name="Double Bracket 25"/>
            <p:cNvSpPr>
              <a:spLocks noChangeArrowheads="1"/>
            </p:cNvSpPr>
            <p:nvPr/>
          </p:nvSpPr>
          <p:spPr bwMode="auto">
            <a:xfrm>
              <a:off x="8150225" y="3538538"/>
              <a:ext cx="914400" cy="1066800"/>
            </a:xfrm>
            <a:prstGeom prst="bracketPair">
              <a:avLst>
                <a:gd name="adj" fmla="val 16667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50"/>
            </a:p>
          </p:txBody>
        </p:sp>
        <p:cxnSp>
          <p:nvCxnSpPr>
            <p:cNvPr id="61475" name="Shape 36"/>
            <p:cNvCxnSpPr>
              <a:cxnSpLocks noChangeShapeType="1"/>
              <a:stCxn id="61469" idx="3"/>
              <a:endCxn id="15" idx="2"/>
            </p:cNvCxnSpPr>
            <p:nvPr/>
          </p:nvCxnSpPr>
          <p:spPr bwMode="auto">
            <a:xfrm flipH="1" flipV="1">
              <a:off x="5097463" y="4822825"/>
              <a:ext cx="498475" cy="856209"/>
            </a:xfrm>
            <a:prstGeom prst="curvedConnector4">
              <a:avLst>
                <a:gd name="adj1" fmla="val -61147"/>
                <a:gd name="adj2" fmla="val 72467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61476" name="Shape 38"/>
            <p:cNvCxnSpPr>
              <a:cxnSpLocks noChangeShapeType="1"/>
              <a:endCxn id="14" idx="3"/>
            </p:cNvCxnSpPr>
            <p:nvPr/>
          </p:nvCxnSpPr>
          <p:spPr bwMode="auto">
            <a:xfrm rot="16200000" flipV="1">
              <a:off x="5452269" y="4163219"/>
              <a:ext cx="1420813" cy="835025"/>
            </a:xfrm>
            <a:prstGeom prst="curvedConnector2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61477" name="Curved Connector 40"/>
            <p:cNvCxnSpPr>
              <a:cxnSpLocks noChangeShapeType="1"/>
              <a:stCxn id="61467" idx="1"/>
              <a:endCxn id="12" idx="3"/>
            </p:cNvCxnSpPr>
            <p:nvPr/>
          </p:nvCxnSpPr>
          <p:spPr bwMode="auto">
            <a:xfrm rot="10800000" flipV="1">
              <a:off x="6202365" y="2616746"/>
              <a:ext cx="1874836" cy="720179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61478" name="Curved Connector 42"/>
            <p:cNvCxnSpPr>
              <a:cxnSpLocks noChangeShapeType="1"/>
            </p:cNvCxnSpPr>
            <p:nvPr/>
          </p:nvCxnSpPr>
          <p:spPr bwMode="auto">
            <a:xfrm rot="10800000">
              <a:off x="6361113" y="3429000"/>
              <a:ext cx="1798637" cy="636588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301082" name="Oval 26"/>
          <p:cNvSpPr>
            <a:spLocks noChangeArrowheads="1"/>
          </p:cNvSpPr>
          <p:nvPr/>
        </p:nvSpPr>
        <p:spPr bwMode="auto">
          <a:xfrm>
            <a:off x="2658666" y="3729208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301084" name="Oval 28"/>
          <p:cNvSpPr>
            <a:spLocks noChangeArrowheads="1"/>
          </p:cNvSpPr>
          <p:nvPr/>
        </p:nvSpPr>
        <p:spPr bwMode="auto">
          <a:xfrm>
            <a:off x="3995194" y="353532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301085" name="Oval 29"/>
          <p:cNvSpPr>
            <a:spLocks noChangeArrowheads="1"/>
          </p:cNvSpPr>
          <p:nvPr/>
        </p:nvSpPr>
        <p:spPr bwMode="auto">
          <a:xfrm>
            <a:off x="4109494" y="342102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301086" name="Oval 30"/>
          <p:cNvSpPr>
            <a:spLocks noChangeArrowheads="1"/>
          </p:cNvSpPr>
          <p:nvPr/>
        </p:nvSpPr>
        <p:spPr bwMode="auto">
          <a:xfrm>
            <a:off x="3373043" y="3592448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301087" name="Line 31"/>
          <p:cNvSpPr>
            <a:spLocks noChangeShapeType="1"/>
          </p:cNvSpPr>
          <p:nvPr/>
        </p:nvSpPr>
        <p:spPr bwMode="auto">
          <a:xfrm flipV="1">
            <a:off x="2615804" y="2693194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301088" name="Line 32"/>
          <p:cNvSpPr>
            <a:spLocks noChangeShapeType="1"/>
          </p:cNvSpPr>
          <p:nvPr/>
        </p:nvSpPr>
        <p:spPr bwMode="auto">
          <a:xfrm flipV="1">
            <a:off x="2615804" y="3093244"/>
            <a:ext cx="1085850" cy="971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301089" name="Line 33"/>
          <p:cNvSpPr>
            <a:spLocks noChangeShapeType="1"/>
          </p:cNvSpPr>
          <p:nvPr/>
        </p:nvSpPr>
        <p:spPr bwMode="auto">
          <a:xfrm>
            <a:off x="2615804" y="4064794"/>
            <a:ext cx="12573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301090" name="Oval 34"/>
          <p:cNvSpPr>
            <a:spLocks noChangeArrowheads="1"/>
          </p:cNvSpPr>
          <p:nvPr/>
        </p:nvSpPr>
        <p:spPr bwMode="auto">
          <a:xfrm>
            <a:off x="3246836" y="3460203"/>
            <a:ext cx="366713" cy="359739"/>
          </a:xfrm>
          <a:prstGeom prst="ellips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301091" name="Oval 35"/>
          <p:cNvSpPr>
            <a:spLocks noChangeArrowheads="1"/>
          </p:cNvSpPr>
          <p:nvPr/>
        </p:nvSpPr>
        <p:spPr bwMode="auto">
          <a:xfrm>
            <a:off x="3854224" y="3264813"/>
            <a:ext cx="457200" cy="514350"/>
          </a:xfrm>
          <a:prstGeom prst="ellips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301093" name="Text Box 37"/>
          <p:cNvSpPr txBox="1">
            <a:spLocks noChangeArrowheads="1"/>
          </p:cNvSpPr>
          <p:nvPr/>
        </p:nvSpPr>
        <p:spPr bwMode="auto">
          <a:xfrm>
            <a:off x="3587354" y="4350544"/>
            <a:ext cx="40005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050"/>
              <a:t>R</a:t>
            </a:r>
          </a:p>
        </p:txBody>
      </p:sp>
      <p:sp>
        <p:nvSpPr>
          <p:cNvPr id="301094" name="Text Box 38"/>
          <p:cNvSpPr txBox="1">
            <a:spLocks noChangeArrowheads="1"/>
          </p:cNvSpPr>
          <p:nvPr/>
        </p:nvSpPr>
        <p:spPr bwMode="auto">
          <a:xfrm>
            <a:off x="3715941" y="2951560"/>
            <a:ext cx="40005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050"/>
              <a:t>G</a:t>
            </a:r>
          </a:p>
        </p:txBody>
      </p:sp>
      <p:sp>
        <p:nvSpPr>
          <p:cNvPr id="301095" name="Text Box 39"/>
          <p:cNvSpPr txBox="1">
            <a:spLocks noChangeArrowheads="1"/>
          </p:cNvSpPr>
          <p:nvPr/>
        </p:nvSpPr>
        <p:spPr bwMode="auto">
          <a:xfrm>
            <a:off x="2615804" y="2636044"/>
            <a:ext cx="40005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050"/>
              <a:t>B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1532335" y="4735116"/>
            <a:ext cx="40528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/>
              <a:t>Feature space: color value (3-d) </a:t>
            </a:r>
          </a:p>
        </p:txBody>
      </p:sp>
      <p:sp>
        <p:nvSpPr>
          <p:cNvPr id="40" name="Oval 34"/>
          <p:cNvSpPr>
            <a:spLocks noChangeArrowheads="1"/>
          </p:cNvSpPr>
          <p:nvPr/>
        </p:nvSpPr>
        <p:spPr bwMode="auto">
          <a:xfrm>
            <a:off x="2530249" y="3601046"/>
            <a:ext cx="366713" cy="359739"/>
          </a:xfrm>
          <a:prstGeom prst="ellips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41" name="TextBox 4"/>
          <p:cNvSpPr txBox="1">
            <a:spLocks noChangeArrowheads="1"/>
          </p:cNvSpPr>
          <p:nvPr/>
        </p:nvSpPr>
        <p:spPr bwMode="auto">
          <a:xfrm>
            <a:off x="6662765" y="4947079"/>
            <a:ext cx="1485900" cy="21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88" dirty="0">
                <a:solidFill>
                  <a:srgbClr val="000000"/>
                </a:solidFill>
              </a:rPr>
              <a:t>Adapted from K. </a:t>
            </a:r>
            <a:r>
              <a:rPr lang="en-US" sz="788" dirty="0" err="1">
                <a:solidFill>
                  <a:srgbClr val="000000"/>
                </a:solidFill>
              </a:rPr>
              <a:t>Grauman</a:t>
            </a:r>
            <a:endParaRPr lang="en-US" sz="788" dirty="0">
              <a:solidFill>
                <a:srgbClr val="000000"/>
              </a:solidFill>
            </a:endParaRPr>
          </a:p>
        </p:txBody>
      </p:sp>
      <p:sp>
        <p:nvSpPr>
          <p:cNvPr id="42" name="TextBox 52"/>
          <p:cNvSpPr txBox="1">
            <a:spLocks noChangeArrowheads="1"/>
          </p:cNvSpPr>
          <p:nvPr/>
        </p:nvSpPr>
        <p:spPr bwMode="auto">
          <a:xfrm>
            <a:off x="1532335" y="983457"/>
            <a:ext cx="59757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Depending on what we choose as the </a:t>
            </a:r>
            <a:r>
              <a:rPr lang="en-US" sz="1800" i="1" dirty="0">
                <a:solidFill>
                  <a:schemeClr val="bg2"/>
                </a:solidFill>
              </a:rPr>
              <a:t>feature space</a:t>
            </a:r>
            <a:r>
              <a:rPr lang="en-US" sz="1800" dirty="0"/>
              <a:t>, we can group pixels in different ways.</a:t>
            </a:r>
          </a:p>
        </p:txBody>
      </p:sp>
      <p:sp>
        <p:nvSpPr>
          <p:cNvPr id="43" name="TextBox 70"/>
          <p:cNvSpPr txBox="1">
            <a:spLocks noChangeArrowheads="1"/>
          </p:cNvSpPr>
          <p:nvPr/>
        </p:nvSpPr>
        <p:spPr bwMode="auto">
          <a:xfrm>
            <a:off x="1532335" y="1859757"/>
            <a:ext cx="26015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Grouping pixels based on </a:t>
            </a:r>
            <a:r>
              <a:rPr lang="en-US" sz="1800" b="1" dirty="0">
                <a:solidFill>
                  <a:srgbClr val="FF0000"/>
                </a:solidFill>
              </a:rPr>
              <a:t>color</a:t>
            </a:r>
            <a:r>
              <a:rPr lang="en-US" sz="1800" b="1" dirty="0"/>
              <a:t> </a:t>
            </a:r>
            <a:r>
              <a:rPr lang="en-US" sz="1800" dirty="0"/>
              <a:t>similarity 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25B5762C-D448-7F05-FEEE-E11B2E9A0DCA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000" dirty="0">
                <a:solidFill>
                  <a:schemeClr val="bg2"/>
                </a:solidFill>
              </a:rPr>
              <a:t>Segmentation as Clustering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2018CD5-9E71-DA31-FA03-6A23FA8F7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69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050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82" grpId="0" animBg="1"/>
      <p:bldP spid="301084" grpId="0" animBg="1"/>
      <p:bldP spid="301085" grpId="0" animBg="1"/>
      <p:bldP spid="301086" grpId="0" animBg="1"/>
      <p:bldP spid="301087" grpId="0" animBg="1"/>
      <p:bldP spid="301088" grpId="0" animBg="1"/>
      <p:bldP spid="301089" grpId="0" animBg="1"/>
      <p:bldP spid="301090" grpId="0" animBg="1"/>
      <p:bldP spid="301091" grpId="0" animBg="1"/>
      <p:bldP spid="301093" grpId="0"/>
      <p:bldP spid="301094" grpId="0"/>
      <p:bldP spid="301095" grpId="0"/>
      <p:bldP spid="51" grpId="0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An edge is a place of rapid change in the image intensity function</a:t>
            </a:r>
          </a:p>
        </p:txBody>
      </p:sp>
      <p:pic>
        <p:nvPicPr>
          <p:cNvPr id="16388" name="Picture 10" descr="step_edg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4450" y="2519570"/>
            <a:ext cx="2057400" cy="156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89" name="Line 21"/>
          <p:cNvSpPr>
            <a:spLocks noChangeShapeType="1"/>
          </p:cNvSpPr>
          <p:nvPr/>
        </p:nvSpPr>
        <p:spPr bwMode="auto">
          <a:xfrm>
            <a:off x="1314450" y="3319670"/>
            <a:ext cx="2057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390" name="Text Box 22"/>
          <p:cNvSpPr txBox="1">
            <a:spLocks noChangeArrowheads="1"/>
          </p:cNvSpPr>
          <p:nvPr/>
        </p:nvSpPr>
        <p:spPr bwMode="auto">
          <a:xfrm>
            <a:off x="2049803" y="2233820"/>
            <a:ext cx="553357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>
                <a:solidFill>
                  <a:prstClr val="black"/>
                </a:solidFill>
                <a:latin typeface="Arial" charset="0"/>
              </a:rPr>
              <a:t>image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543300" y="2038558"/>
            <a:ext cx="2057400" cy="2044304"/>
            <a:chOff x="2016" y="1420"/>
            <a:chExt cx="1728" cy="1717"/>
          </a:xfrm>
        </p:grpSpPr>
        <p:sp>
          <p:nvSpPr>
            <p:cNvPr id="16402" name="Rectangle 11"/>
            <p:cNvSpPr>
              <a:spLocks noChangeArrowheads="1"/>
            </p:cNvSpPr>
            <p:nvPr/>
          </p:nvSpPr>
          <p:spPr bwMode="auto">
            <a:xfrm>
              <a:off x="2016" y="1824"/>
              <a:ext cx="1727" cy="1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6403" name="Freeform 12"/>
            <p:cNvSpPr>
              <a:spLocks/>
            </p:cNvSpPr>
            <p:nvPr/>
          </p:nvSpPr>
          <p:spPr bwMode="auto">
            <a:xfrm>
              <a:off x="2016" y="2016"/>
              <a:ext cx="912" cy="1015"/>
            </a:xfrm>
            <a:custGeom>
              <a:avLst/>
              <a:gdLst>
                <a:gd name="T0" fmla="*/ 0 w 912"/>
                <a:gd name="T1" fmla="*/ 0 h 1015"/>
                <a:gd name="T2" fmla="*/ 316 w 912"/>
                <a:gd name="T3" fmla="*/ 0 h 1015"/>
                <a:gd name="T4" fmla="*/ 435 w 912"/>
                <a:gd name="T5" fmla="*/ 129 h 1015"/>
                <a:gd name="T6" fmla="*/ 492 w 912"/>
                <a:gd name="T7" fmla="*/ 579 h 1015"/>
                <a:gd name="T8" fmla="*/ 549 w 912"/>
                <a:gd name="T9" fmla="*/ 927 h 1015"/>
                <a:gd name="T10" fmla="*/ 660 w 912"/>
                <a:gd name="T11" fmla="*/ 1008 h 1015"/>
                <a:gd name="T12" fmla="*/ 912 w 912"/>
                <a:gd name="T13" fmla="*/ 1014 h 10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2"/>
                <a:gd name="T22" fmla="*/ 0 h 1015"/>
                <a:gd name="T23" fmla="*/ 912 w 912"/>
                <a:gd name="T24" fmla="*/ 1015 h 10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2" h="1015">
                  <a:moveTo>
                    <a:pt x="0" y="0"/>
                  </a:moveTo>
                  <a:cubicBezTo>
                    <a:pt x="0" y="0"/>
                    <a:pt x="252" y="0"/>
                    <a:pt x="316" y="0"/>
                  </a:cubicBezTo>
                  <a:cubicBezTo>
                    <a:pt x="380" y="0"/>
                    <a:pt x="405" y="28"/>
                    <a:pt x="435" y="129"/>
                  </a:cubicBezTo>
                  <a:cubicBezTo>
                    <a:pt x="465" y="230"/>
                    <a:pt x="480" y="444"/>
                    <a:pt x="492" y="579"/>
                  </a:cubicBezTo>
                  <a:cubicBezTo>
                    <a:pt x="504" y="714"/>
                    <a:pt x="521" y="856"/>
                    <a:pt x="549" y="927"/>
                  </a:cubicBezTo>
                  <a:cubicBezTo>
                    <a:pt x="577" y="998"/>
                    <a:pt x="602" y="1001"/>
                    <a:pt x="660" y="1008"/>
                  </a:cubicBezTo>
                  <a:cubicBezTo>
                    <a:pt x="718" y="1015"/>
                    <a:pt x="860" y="1013"/>
                    <a:pt x="912" y="101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6404" name="Freeform 15"/>
            <p:cNvSpPr>
              <a:spLocks/>
            </p:cNvSpPr>
            <p:nvPr/>
          </p:nvSpPr>
          <p:spPr bwMode="auto">
            <a:xfrm flipH="1">
              <a:off x="2832" y="2016"/>
              <a:ext cx="912" cy="1015"/>
            </a:xfrm>
            <a:custGeom>
              <a:avLst/>
              <a:gdLst>
                <a:gd name="T0" fmla="*/ 0 w 912"/>
                <a:gd name="T1" fmla="*/ 0 h 1015"/>
                <a:gd name="T2" fmla="*/ 316 w 912"/>
                <a:gd name="T3" fmla="*/ 0 h 1015"/>
                <a:gd name="T4" fmla="*/ 435 w 912"/>
                <a:gd name="T5" fmla="*/ 129 h 1015"/>
                <a:gd name="T6" fmla="*/ 492 w 912"/>
                <a:gd name="T7" fmla="*/ 579 h 1015"/>
                <a:gd name="T8" fmla="*/ 549 w 912"/>
                <a:gd name="T9" fmla="*/ 927 h 1015"/>
                <a:gd name="T10" fmla="*/ 660 w 912"/>
                <a:gd name="T11" fmla="*/ 1008 h 1015"/>
                <a:gd name="T12" fmla="*/ 912 w 912"/>
                <a:gd name="T13" fmla="*/ 1014 h 10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2"/>
                <a:gd name="T22" fmla="*/ 0 h 1015"/>
                <a:gd name="T23" fmla="*/ 912 w 912"/>
                <a:gd name="T24" fmla="*/ 1015 h 10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2" h="1015">
                  <a:moveTo>
                    <a:pt x="0" y="0"/>
                  </a:moveTo>
                  <a:cubicBezTo>
                    <a:pt x="0" y="0"/>
                    <a:pt x="252" y="0"/>
                    <a:pt x="316" y="0"/>
                  </a:cubicBezTo>
                  <a:cubicBezTo>
                    <a:pt x="380" y="0"/>
                    <a:pt x="405" y="28"/>
                    <a:pt x="435" y="129"/>
                  </a:cubicBezTo>
                  <a:cubicBezTo>
                    <a:pt x="465" y="230"/>
                    <a:pt x="480" y="444"/>
                    <a:pt x="492" y="579"/>
                  </a:cubicBezTo>
                  <a:cubicBezTo>
                    <a:pt x="504" y="714"/>
                    <a:pt x="521" y="856"/>
                    <a:pt x="549" y="927"/>
                  </a:cubicBezTo>
                  <a:cubicBezTo>
                    <a:pt x="577" y="998"/>
                    <a:pt x="602" y="1001"/>
                    <a:pt x="660" y="1008"/>
                  </a:cubicBezTo>
                  <a:cubicBezTo>
                    <a:pt x="718" y="1015"/>
                    <a:pt x="860" y="1013"/>
                    <a:pt x="912" y="101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6405" name="Text Box 24"/>
            <p:cNvSpPr txBox="1">
              <a:spLocks noChangeArrowheads="1"/>
            </p:cNvSpPr>
            <p:nvPr/>
          </p:nvSpPr>
          <p:spPr bwMode="auto">
            <a:xfrm>
              <a:off x="2126" y="1420"/>
              <a:ext cx="1481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>
                  <a:solidFill>
                    <a:prstClr val="black"/>
                  </a:solidFill>
                  <a:latin typeface="Arial" charset="0"/>
                </a:rPr>
                <a:t>intensity function</a:t>
              </a:r>
              <a:br>
                <a:rPr lang="en-US" sz="1050">
                  <a:solidFill>
                    <a:prstClr val="black"/>
                  </a:solidFill>
                  <a:latin typeface="Arial" charset="0"/>
                </a:rPr>
              </a:br>
              <a:r>
                <a:rPr lang="en-US" sz="1050">
                  <a:solidFill>
                    <a:prstClr val="black"/>
                  </a:solidFill>
                  <a:latin typeface="Arial" charset="0"/>
                </a:rPr>
                <a:t>(along horizontal scanline)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5772150" y="2244536"/>
            <a:ext cx="2057400" cy="1838325"/>
            <a:chOff x="3888" y="1593"/>
            <a:chExt cx="1728" cy="1544"/>
          </a:xfrm>
        </p:grpSpPr>
        <p:sp>
          <p:nvSpPr>
            <p:cNvPr id="16397" name="Rectangle 16"/>
            <p:cNvSpPr>
              <a:spLocks noChangeArrowheads="1"/>
            </p:cNvSpPr>
            <p:nvPr/>
          </p:nvSpPr>
          <p:spPr bwMode="auto">
            <a:xfrm>
              <a:off x="3888" y="1824"/>
              <a:ext cx="1727" cy="1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50">
                <a:solidFill>
                  <a:prstClr val="black"/>
                </a:solidFill>
                <a:latin typeface="Arial" charset="0"/>
              </a:endParaRPr>
            </a:p>
          </p:txBody>
        </p:sp>
        <p:grpSp>
          <p:nvGrpSpPr>
            <p:cNvPr id="16398" name="Group 19"/>
            <p:cNvGrpSpPr>
              <a:grpSpLocks/>
            </p:cNvGrpSpPr>
            <p:nvPr/>
          </p:nvGrpSpPr>
          <p:grpSpPr bwMode="auto">
            <a:xfrm>
              <a:off x="3888" y="1854"/>
              <a:ext cx="1728" cy="1248"/>
              <a:chOff x="3888" y="2640"/>
              <a:chExt cx="1728" cy="1248"/>
            </a:xfrm>
          </p:grpSpPr>
          <p:sp>
            <p:nvSpPr>
              <p:cNvPr id="16400" name="Freeform 17"/>
              <p:cNvSpPr>
                <a:spLocks/>
              </p:cNvSpPr>
              <p:nvPr/>
            </p:nvSpPr>
            <p:spPr bwMode="auto">
              <a:xfrm>
                <a:off x="3888" y="3264"/>
                <a:ext cx="909" cy="624"/>
              </a:xfrm>
              <a:custGeom>
                <a:avLst/>
                <a:gdLst>
                  <a:gd name="T0" fmla="*/ 0 w 909"/>
                  <a:gd name="T1" fmla="*/ 0 h 630"/>
                  <a:gd name="T2" fmla="*/ 288 w 909"/>
                  <a:gd name="T3" fmla="*/ 6 h 630"/>
                  <a:gd name="T4" fmla="*/ 354 w 909"/>
                  <a:gd name="T5" fmla="*/ 80 h 630"/>
                  <a:gd name="T6" fmla="*/ 399 w 909"/>
                  <a:gd name="T7" fmla="*/ 413 h 630"/>
                  <a:gd name="T8" fmla="*/ 459 w 909"/>
                  <a:gd name="T9" fmla="*/ 606 h 630"/>
                  <a:gd name="T10" fmla="*/ 528 w 909"/>
                  <a:gd name="T11" fmla="*/ 416 h 630"/>
                  <a:gd name="T12" fmla="*/ 564 w 909"/>
                  <a:gd name="T13" fmla="*/ 92 h 630"/>
                  <a:gd name="T14" fmla="*/ 642 w 909"/>
                  <a:gd name="T15" fmla="*/ 15 h 630"/>
                  <a:gd name="T16" fmla="*/ 909 w 909"/>
                  <a:gd name="T17" fmla="*/ 3 h 6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09"/>
                  <a:gd name="T28" fmla="*/ 0 h 630"/>
                  <a:gd name="T29" fmla="*/ 909 w 909"/>
                  <a:gd name="T30" fmla="*/ 630 h 6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09" h="630">
                    <a:moveTo>
                      <a:pt x="0" y="0"/>
                    </a:moveTo>
                    <a:cubicBezTo>
                      <a:pt x="48" y="1"/>
                      <a:pt x="231" y="0"/>
                      <a:pt x="288" y="6"/>
                    </a:cubicBezTo>
                    <a:cubicBezTo>
                      <a:pt x="345" y="12"/>
                      <a:pt x="351" y="57"/>
                      <a:pt x="354" y="84"/>
                    </a:cubicBezTo>
                    <a:cubicBezTo>
                      <a:pt x="357" y="111"/>
                      <a:pt x="382" y="338"/>
                      <a:pt x="399" y="429"/>
                    </a:cubicBezTo>
                    <a:cubicBezTo>
                      <a:pt x="416" y="520"/>
                      <a:pt x="438" y="630"/>
                      <a:pt x="459" y="630"/>
                    </a:cubicBezTo>
                    <a:cubicBezTo>
                      <a:pt x="483" y="630"/>
                      <a:pt x="504" y="536"/>
                      <a:pt x="528" y="432"/>
                    </a:cubicBezTo>
                    <a:cubicBezTo>
                      <a:pt x="546" y="343"/>
                      <a:pt x="545" y="165"/>
                      <a:pt x="564" y="96"/>
                    </a:cubicBezTo>
                    <a:cubicBezTo>
                      <a:pt x="581" y="24"/>
                      <a:pt x="585" y="28"/>
                      <a:pt x="642" y="15"/>
                    </a:cubicBezTo>
                    <a:cubicBezTo>
                      <a:pt x="699" y="2"/>
                      <a:pt x="854" y="5"/>
                      <a:pt x="909" y="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5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6401" name="Freeform 18"/>
              <p:cNvSpPr>
                <a:spLocks/>
              </p:cNvSpPr>
              <p:nvPr/>
            </p:nvSpPr>
            <p:spPr bwMode="auto">
              <a:xfrm flipV="1">
                <a:off x="4707" y="2640"/>
                <a:ext cx="909" cy="624"/>
              </a:xfrm>
              <a:custGeom>
                <a:avLst/>
                <a:gdLst>
                  <a:gd name="T0" fmla="*/ 0 w 909"/>
                  <a:gd name="T1" fmla="*/ 0 h 630"/>
                  <a:gd name="T2" fmla="*/ 288 w 909"/>
                  <a:gd name="T3" fmla="*/ 6 h 630"/>
                  <a:gd name="T4" fmla="*/ 354 w 909"/>
                  <a:gd name="T5" fmla="*/ 80 h 630"/>
                  <a:gd name="T6" fmla="*/ 399 w 909"/>
                  <a:gd name="T7" fmla="*/ 413 h 630"/>
                  <a:gd name="T8" fmla="*/ 459 w 909"/>
                  <a:gd name="T9" fmla="*/ 606 h 630"/>
                  <a:gd name="T10" fmla="*/ 528 w 909"/>
                  <a:gd name="T11" fmla="*/ 416 h 630"/>
                  <a:gd name="T12" fmla="*/ 564 w 909"/>
                  <a:gd name="T13" fmla="*/ 92 h 630"/>
                  <a:gd name="T14" fmla="*/ 642 w 909"/>
                  <a:gd name="T15" fmla="*/ 15 h 630"/>
                  <a:gd name="T16" fmla="*/ 909 w 909"/>
                  <a:gd name="T17" fmla="*/ 3 h 6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09"/>
                  <a:gd name="T28" fmla="*/ 0 h 630"/>
                  <a:gd name="T29" fmla="*/ 909 w 909"/>
                  <a:gd name="T30" fmla="*/ 630 h 6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09" h="630">
                    <a:moveTo>
                      <a:pt x="0" y="0"/>
                    </a:moveTo>
                    <a:cubicBezTo>
                      <a:pt x="48" y="1"/>
                      <a:pt x="231" y="0"/>
                      <a:pt x="288" y="6"/>
                    </a:cubicBezTo>
                    <a:cubicBezTo>
                      <a:pt x="345" y="12"/>
                      <a:pt x="351" y="57"/>
                      <a:pt x="354" y="84"/>
                    </a:cubicBezTo>
                    <a:cubicBezTo>
                      <a:pt x="357" y="111"/>
                      <a:pt x="382" y="338"/>
                      <a:pt x="399" y="429"/>
                    </a:cubicBezTo>
                    <a:cubicBezTo>
                      <a:pt x="416" y="520"/>
                      <a:pt x="438" y="630"/>
                      <a:pt x="459" y="630"/>
                    </a:cubicBezTo>
                    <a:cubicBezTo>
                      <a:pt x="483" y="630"/>
                      <a:pt x="504" y="536"/>
                      <a:pt x="528" y="432"/>
                    </a:cubicBezTo>
                    <a:cubicBezTo>
                      <a:pt x="546" y="343"/>
                      <a:pt x="545" y="165"/>
                      <a:pt x="564" y="96"/>
                    </a:cubicBezTo>
                    <a:cubicBezTo>
                      <a:pt x="581" y="24"/>
                      <a:pt x="585" y="28"/>
                      <a:pt x="642" y="15"/>
                    </a:cubicBezTo>
                    <a:cubicBezTo>
                      <a:pt x="699" y="2"/>
                      <a:pt x="854" y="5"/>
                      <a:pt x="909" y="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50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sp>
          <p:nvSpPr>
            <p:cNvPr id="16399" name="Text Box 25"/>
            <p:cNvSpPr txBox="1">
              <a:spLocks noChangeArrowheads="1"/>
            </p:cNvSpPr>
            <p:nvPr/>
          </p:nvSpPr>
          <p:spPr bwMode="auto">
            <a:xfrm>
              <a:off x="4291" y="1593"/>
              <a:ext cx="85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>
                  <a:solidFill>
                    <a:prstClr val="black"/>
                  </a:solidFill>
                  <a:latin typeface="Arial" charset="0"/>
                </a:rPr>
                <a:t>first derivative</a:t>
              </a:r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6156724" y="2805322"/>
            <a:ext cx="1437085" cy="2078831"/>
            <a:chOff x="4211" y="2064"/>
            <a:chExt cx="1207" cy="1746"/>
          </a:xfrm>
        </p:grpSpPr>
        <p:sp>
          <p:nvSpPr>
            <p:cNvPr id="16394" name="Line 28"/>
            <p:cNvSpPr>
              <a:spLocks noChangeShapeType="1"/>
            </p:cNvSpPr>
            <p:nvPr/>
          </p:nvSpPr>
          <p:spPr bwMode="auto">
            <a:xfrm flipH="1" flipV="1">
              <a:off x="4368" y="3168"/>
              <a:ext cx="78" cy="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6395" name="Line 29"/>
            <p:cNvSpPr>
              <a:spLocks noChangeShapeType="1"/>
            </p:cNvSpPr>
            <p:nvPr/>
          </p:nvSpPr>
          <p:spPr bwMode="auto">
            <a:xfrm flipV="1">
              <a:off x="5061" y="2064"/>
              <a:ext cx="123" cy="13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6396" name="Text Box 30"/>
            <p:cNvSpPr txBox="1">
              <a:spLocks noChangeArrowheads="1"/>
            </p:cNvSpPr>
            <p:nvPr/>
          </p:nvSpPr>
          <p:spPr bwMode="auto">
            <a:xfrm>
              <a:off x="4211" y="3461"/>
              <a:ext cx="1207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dirty="0">
                  <a:solidFill>
                    <a:prstClr val="black"/>
                  </a:solidFill>
                  <a:latin typeface="Arial" charset="0"/>
                </a:rPr>
                <a:t>edges correspond to</a:t>
              </a:r>
              <a:br>
                <a:rPr lang="en-US" sz="1050" dirty="0">
                  <a:solidFill>
                    <a:prstClr val="black"/>
                  </a:solidFill>
                  <a:latin typeface="Arial" charset="0"/>
                </a:rPr>
              </a:br>
              <a:r>
                <a:rPr lang="en-US" sz="1050" dirty="0" err="1">
                  <a:solidFill>
                    <a:prstClr val="black"/>
                  </a:solidFill>
                  <a:latin typeface="Arial" charset="0"/>
                </a:rPr>
                <a:t>extrema</a:t>
              </a:r>
              <a:r>
                <a:rPr lang="en-US" sz="1050" dirty="0">
                  <a:solidFill>
                    <a:prstClr val="black"/>
                  </a:solidFill>
                  <a:latin typeface="Arial" charset="0"/>
                </a:rPr>
                <a:t> of derivative</a:t>
              </a:r>
            </a:p>
          </p:txBody>
        </p:sp>
      </p:grp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6740013" y="4934450"/>
            <a:ext cx="126098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prstClr val="black"/>
                </a:solidFill>
              </a:rPr>
              <a:t>Source: L. </a:t>
            </a:r>
            <a:r>
              <a:rPr lang="en-US" sz="900" dirty="0" err="1">
                <a:solidFill>
                  <a:prstClr val="black"/>
                </a:solidFill>
              </a:rPr>
              <a:t>Lazebnik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AABFEC6-E199-9960-8260-B1E6DA3F7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Characterizing edges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D548AE4C-7FD0-2485-36ED-369DB9A75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262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1657350" y="1371601"/>
            <a:ext cx="5829300" cy="708406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•"/>
            </a:pPr>
            <a:r>
              <a:rPr lang="en-US" sz="2100" dirty="0"/>
              <a:t>Color, brightness, position alone are not enough to distinguish all regions…</a:t>
            </a:r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7985" y="2271700"/>
            <a:ext cx="2945858" cy="210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5076" y="2271700"/>
            <a:ext cx="1807394" cy="208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2009" y="2271700"/>
            <a:ext cx="1396622" cy="209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142619" y="4960841"/>
            <a:ext cx="1485900" cy="21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88" dirty="0">
                <a:solidFill>
                  <a:srgbClr val="000000"/>
                </a:solidFill>
              </a:rPr>
              <a:t>Source: L. </a:t>
            </a:r>
            <a:r>
              <a:rPr lang="en-US" sz="788" dirty="0" err="1">
                <a:solidFill>
                  <a:srgbClr val="000000"/>
                </a:solidFill>
              </a:rPr>
              <a:t>Lazebnik</a:t>
            </a:r>
            <a:endParaRPr lang="en-US" sz="788" dirty="0">
              <a:solidFill>
                <a:srgbClr val="000000"/>
              </a:solidFill>
            </a:endParaRP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2F510449-BB53-32FE-63A9-08A3D970833E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000" dirty="0">
                <a:solidFill>
                  <a:schemeClr val="bg2"/>
                </a:solidFill>
              </a:rPr>
              <a:t>Segmentation as Clustering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ECAA8E-574F-FD1F-BD83-CFDF31DFA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70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49323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04950" y="983457"/>
            <a:ext cx="6172200" cy="3394472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en-US" kern="1200" dirty="0">
                <a:solidFill>
                  <a:srgbClr val="000000"/>
                </a:solidFill>
              </a:rPr>
              <a:t>Depending on what we choose as the </a:t>
            </a:r>
            <a:r>
              <a:rPr lang="en-US" i="1" kern="1200" dirty="0">
                <a:solidFill>
                  <a:srgbClr val="000000"/>
                </a:solidFill>
              </a:rPr>
              <a:t>feature space</a:t>
            </a:r>
            <a:r>
              <a:rPr lang="en-US" kern="1200" dirty="0">
                <a:solidFill>
                  <a:srgbClr val="000000"/>
                </a:solidFill>
              </a:rPr>
              <a:t>, we can group pixels in different ways.</a:t>
            </a:r>
          </a:p>
          <a:p>
            <a:pPr eaLnBrk="1" hangingPunct="1">
              <a:buFontTx/>
              <a:buNone/>
              <a:defRPr/>
            </a:pPr>
            <a:endParaRPr lang="en-US" dirty="0"/>
          </a:p>
        </p:txBody>
      </p:sp>
      <p:sp>
        <p:nvSpPr>
          <p:cNvPr id="62468" name="Line 31"/>
          <p:cNvSpPr>
            <a:spLocks noChangeShapeType="1"/>
          </p:cNvSpPr>
          <p:nvPr/>
        </p:nvSpPr>
        <p:spPr bwMode="auto">
          <a:xfrm flipV="1">
            <a:off x="2615804" y="2693194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62469" name="Line 32"/>
          <p:cNvSpPr>
            <a:spLocks noChangeShapeType="1"/>
          </p:cNvSpPr>
          <p:nvPr/>
        </p:nvSpPr>
        <p:spPr bwMode="auto">
          <a:xfrm flipV="1">
            <a:off x="2615804" y="3093244"/>
            <a:ext cx="1085850" cy="971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62470" name="Line 33"/>
          <p:cNvSpPr>
            <a:spLocks noChangeShapeType="1"/>
          </p:cNvSpPr>
          <p:nvPr/>
        </p:nvSpPr>
        <p:spPr bwMode="auto">
          <a:xfrm>
            <a:off x="2615804" y="4064794"/>
            <a:ext cx="12573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62471" name="Text Box 37"/>
          <p:cNvSpPr txBox="1">
            <a:spLocks noChangeArrowheads="1"/>
          </p:cNvSpPr>
          <p:nvPr/>
        </p:nvSpPr>
        <p:spPr bwMode="auto">
          <a:xfrm>
            <a:off x="3587354" y="4350544"/>
            <a:ext cx="40005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050"/>
              <a:t>F</a:t>
            </a:r>
            <a:r>
              <a:rPr lang="en-US" sz="1050" baseline="-25000"/>
              <a:t>24</a:t>
            </a:r>
          </a:p>
        </p:txBody>
      </p:sp>
      <p:sp>
        <p:nvSpPr>
          <p:cNvPr id="62472" name="TextBox 43"/>
          <p:cNvSpPr txBox="1">
            <a:spLocks noChangeArrowheads="1"/>
          </p:cNvSpPr>
          <p:nvPr/>
        </p:nvSpPr>
        <p:spPr bwMode="auto">
          <a:xfrm>
            <a:off x="1532335" y="1832373"/>
            <a:ext cx="26015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Grouping pixels based on </a:t>
            </a:r>
            <a:r>
              <a:rPr lang="en-US" sz="1800" b="1" dirty="0">
                <a:solidFill>
                  <a:srgbClr val="FF0000"/>
                </a:solidFill>
              </a:rPr>
              <a:t>texture</a:t>
            </a:r>
            <a:r>
              <a:rPr lang="en-US" sz="1800" b="1" dirty="0"/>
              <a:t> </a:t>
            </a:r>
            <a:r>
              <a:rPr lang="en-US" sz="1800" dirty="0"/>
              <a:t>similarity </a:t>
            </a:r>
          </a:p>
        </p:txBody>
      </p:sp>
      <p:sp>
        <p:nvSpPr>
          <p:cNvPr id="62474" name="Text Box 37"/>
          <p:cNvSpPr txBox="1">
            <a:spLocks noChangeArrowheads="1"/>
          </p:cNvSpPr>
          <p:nvPr/>
        </p:nvSpPr>
        <p:spPr bwMode="auto">
          <a:xfrm>
            <a:off x="3723085" y="2955131"/>
            <a:ext cx="40005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050"/>
              <a:t>F</a:t>
            </a:r>
            <a:r>
              <a:rPr lang="en-US" sz="1050" baseline="-25000"/>
              <a:t>2</a:t>
            </a:r>
          </a:p>
        </p:txBody>
      </p:sp>
      <p:sp>
        <p:nvSpPr>
          <p:cNvPr id="62475" name="TextBox 41"/>
          <p:cNvSpPr txBox="1">
            <a:spLocks noChangeArrowheads="1"/>
          </p:cNvSpPr>
          <p:nvPr/>
        </p:nvSpPr>
        <p:spPr bwMode="auto">
          <a:xfrm>
            <a:off x="1532335" y="4735116"/>
            <a:ext cx="60519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Feature space: filter bank responses (e.g., 24-d) </a:t>
            </a:r>
          </a:p>
        </p:txBody>
      </p:sp>
      <p:sp>
        <p:nvSpPr>
          <p:cNvPr id="62476" name="Text Box 37"/>
          <p:cNvSpPr txBox="1">
            <a:spLocks noChangeArrowheads="1"/>
          </p:cNvSpPr>
          <p:nvPr/>
        </p:nvSpPr>
        <p:spPr bwMode="auto">
          <a:xfrm>
            <a:off x="2655094" y="2599135"/>
            <a:ext cx="40005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050"/>
              <a:t>F</a:t>
            </a:r>
            <a:r>
              <a:rPr lang="en-US" sz="1050" baseline="-25000"/>
              <a:t>1</a:t>
            </a:r>
          </a:p>
        </p:txBody>
      </p:sp>
      <p:pic>
        <p:nvPicPr>
          <p:cNvPr id="62477" name="Content Placeholder 3" descr="lmfilters.jpg"/>
          <p:cNvPicPr>
            <a:picLocks noChangeAspect="1"/>
          </p:cNvPicPr>
          <p:nvPr/>
        </p:nvPicPr>
        <p:blipFill>
          <a:blip r:embed="rId3" cstate="print"/>
          <a:srcRect t="1579" r="50301"/>
          <a:stretch>
            <a:fillRect/>
          </a:stretch>
        </p:blipFill>
        <p:spPr bwMode="auto">
          <a:xfrm>
            <a:off x="6536998" y="2516982"/>
            <a:ext cx="1021556" cy="68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8" name="TextBox 46"/>
          <p:cNvSpPr txBox="1">
            <a:spLocks noChangeArrowheads="1"/>
          </p:cNvSpPr>
          <p:nvPr/>
        </p:nvSpPr>
        <p:spPr bwMode="auto">
          <a:xfrm rot="5400000">
            <a:off x="3269457" y="3607014"/>
            <a:ext cx="459581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100" b="1"/>
              <a:t>…</a:t>
            </a:r>
          </a:p>
        </p:txBody>
      </p:sp>
      <p:sp>
        <p:nvSpPr>
          <p:cNvPr id="62479" name="TextBox 48"/>
          <p:cNvSpPr txBox="1">
            <a:spLocks noChangeArrowheads="1"/>
          </p:cNvSpPr>
          <p:nvPr/>
        </p:nvSpPr>
        <p:spPr bwMode="auto">
          <a:xfrm>
            <a:off x="6667966" y="3201591"/>
            <a:ext cx="800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/>
              <a:t>Filter bank of 24 filters</a:t>
            </a:r>
          </a:p>
        </p:txBody>
      </p:sp>
      <p:sp>
        <p:nvSpPr>
          <p:cNvPr id="62480" name="Oval 30"/>
          <p:cNvSpPr>
            <a:spLocks noChangeArrowheads="1"/>
          </p:cNvSpPr>
          <p:nvPr/>
        </p:nvSpPr>
        <p:spPr bwMode="auto">
          <a:xfrm>
            <a:off x="3587354" y="3378994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62481" name="Oval 30"/>
          <p:cNvSpPr>
            <a:spLocks noChangeArrowheads="1"/>
          </p:cNvSpPr>
          <p:nvPr/>
        </p:nvSpPr>
        <p:spPr bwMode="auto">
          <a:xfrm>
            <a:off x="3640931" y="3493294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62482" name="Oval 30"/>
          <p:cNvSpPr>
            <a:spLocks noChangeArrowheads="1"/>
          </p:cNvSpPr>
          <p:nvPr/>
        </p:nvSpPr>
        <p:spPr bwMode="auto">
          <a:xfrm>
            <a:off x="3690938" y="3420666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62483" name="Oval 30"/>
          <p:cNvSpPr>
            <a:spLocks noChangeArrowheads="1"/>
          </p:cNvSpPr>
          <p:nvPr/>
        </p:nvSpPr>
        <p:spPr bwMode="auto">
          <a:xfrm>
            <a:off x="3093244" y="3771900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62484" name="Oval 30"/>
          <p:cNvSpPr>
            <a:spLocks noChangeArrowheads="1"/>
          </p:cNvSpPr>
          <p:nvPr/>
        </p:nvSpPr>
        <p:spPr bwMode="auto">
          <a:xfrm>
            <a:off x="2678906" y="3448050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62485" name="Oval 30"/>
          <p:cNvSpPr>
            <a:spLocks noChangeArrowheads="1"/>
          </p:cNvSpPr>
          <p:nvPr/>
        </p:nvSpPr>
        <p:spPr bwMode="auto">
          <a:xfrm>
            <a:off x="2732485" y="3562350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62486" name="Oval 30"/>
          <p:cNvSpPr>
            <a:spLocks noChangeArrowheads="1"/>
          </p:cNvSpPr>
          <p:nvPr/>
        </p:nvSpPr>
        <p:spPr bwMode="auto">
          <a:xfrm>
            <a:off x="2782491" y="3489722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62487" name="Oval 30"/>
          <p:cNvSpPr>
            <a:spLocks noChangeArrowheads="1"/>
          </p:cNvSpPr>
          <p:nvPr/>
        </p:nvSpPr>
        <p:spPr bwMode="auto">
          <a:xfrm>
            <a:off x="2842022" y="3604022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62488" name="Oval 30"/>
          <p:cNvSpPr>
            <a:spLocks noChangeArrowheads="1"/>
          </p:cNvSpPr>
          <p:nvPr/>
        </p:nvSpPr>
        <p:spPr bwMode="auto">
          <a:xfrm>
            <a:off x="2737247" y="3342085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62489" name="Oval 30"/>
          <p:cNvSpPr>
            <a:spLocks noChangeArrowheads="1"/>
          </p:cNvSpPr>
          <p:nvPr/>
        </p:nvSpPr>
        <p:spPr bwMode="auto">
          <a:xfrm>
            <a:off x="2790825" y="3456385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62490" name="Oval 30"/>
          <p:cNvSpPr>
            <a:spLocks noChangeArrowheads="1"/>
          </p:cNvSpPr>
          <p:nvPr/>
        </p:nvSpPr>
        <p:spPr bwMode="auto">
          <a:xfrm>
            <a:off x="2840831" y="3383756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62491" name="Oval 30"/>
          <p:cNvSpPr>
            <a:spLocks noChangeArrowheads="1"/>
          </p:cNvSpPr>
          <p:nvPr/>
        </p:nvSpPr>
        <p:spPr bwMode="auto">
          <a:xfrm>
            <a:off x="2900363" y="3498056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62492" name="Oval 30"/>
          <p:cNvSpPr>
            <a:spLocks noChangeArrowheads="1"/>
          </p:cNvSpPr>
          <p:nvPr/>
        </p:nvSpPr>
        <p:spPr bwMode="auto">
          <a:xfrm>
            <a:off x="3089672" y="2955131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62493" name="Oval 30"/>
          <p:cNvSpPr>
            <a:spLocks noChangeArrowheads="1"/>
          </p:cNvSpPr>
          <p:nvPr/>
        </p:nvSpPr>
        <p:spPr bwMode="auto">
          <a:xfrm>
            <a:off x="3143250" y="3069431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62494" name="Oval 30"/>
          <p:cNvSpPr>
            <a:spLocks noChangeArrowheads="1"/>
          </p:cNvSpPr>
          <p:nvPr/>
        </p:nvSpPr>
        <p:spPr bwMode="auto">
          <a:xfrm>
            <a:off x="3193256" y="2996804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62495" name="Oval 30"/>
          <p:cNvSpPr>
            <a:spLocks noChangeArrowheads="1"/>
          </p:cNvSpPr>
          <p:nvPr/>
        </p:nvSpPr>
        <p:spPr bwMode="auto">
          <a:xfrm>
            <a:off x="3252788" y="3111104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62496" name="Oval 30"/>
          <p:cNvSpPr>
            <a:spLocks noChangeArrowheads="1"/>
          </p:cNvSpPr>
          <p:nvPr/>
        </p:nvSpPr>
        <p:spPr bwMode="auto">
          <a:xfrm>
            <a:off x="3148013" y="3858816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62497" name="Oval 30"/>
          <p:cNvSpPr>
            <a:spLocks noChangeArrowheads="1"/>
          </p:cNvSpPr>
          <p:nvPr/>
        </p:nvSpPr>
        <p:spPr bwMode="auto">
          <a:xfrm>
            <a:off x="3093244" y="3908822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62498" name="Oval 30"/>
          <p:cNvSpPr>
            <a:spLocks noChangeArrowheads="1"/>
          </p:cNvSpPr>
          <p:nvPr/>
        </p:nvSpPr>
        <p:spPr bwMode="auto">
          <a:xfrm>
            <a:off x="2928938" y="3858816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62499" name="Oval 30"/>
          <p:cNvSpPr>
            <a:spLocks noChangeArrowheads="1"/>
          </p:cNvSpPr>
          <p:nvPr/>
        </p:nvSpPr>
        <p:spPr bwMode="auto">
          <a:xfrm>
            <a:off x="2983706" y="4050506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1756" y="1828800"/>
            <a:ext cx="1677591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6957163" y="4947293"/>
            <a:ext cx="2240756" cy="21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788" dirty="0"/>
              <a:t>Source: K. </a:t>
            </a:r>
            <a:r>
              <a:rPr lang="en-US" sz="788" dirty="0" err="1"/>
              <a:t>Grauman</a:t>
            </a:r>
            <a:endParaRPr lang="en-US" sz="788" dirty="0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E189E3D6-EA30-6916-2A28-A8D44A565238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000" dirty="0">
                <a:solidFill>
                  <a:schemeClr val="bg2"/>
                </a:solidFill>
              </a:rPr>
              <a:t>Segmentation as Clustering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5E8894-AC0A-B391-4E51-733236AD0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71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100687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bject 71"/>
          <p:cNvSpPr txBox="1">
            <a:spLocks noGrp="1"/>
          </p:cNvSpPr>
          <p:nvPr>
            <p:ph type="sldNum" sz="quarter" idx="12"/>
          </p:nvPr>
        </p:nvSpPr>
        <p:spPr>
          <a:xfrm>
            <a:off x="6389067" y="6000918"/>
            <a:ext cx="250031" cy="218008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spAutoFit/>
          </a:bodyPr>
          <a:lstStyle/>
          <a:p>
            <a:pPr marL="19050" algn="r" defTabSz="685800">
              <a:lnSpc>
                <a:spcPts val="1733"/>
              </a:lnSpc>
              <a:buClrTx/>
              <a:defRPr/>
            </a:pPr>
            <a:fld id="{81D60167-4931-47E6-BA6A-407CBD079E47}" type="slidenum">
              <a:rPr sz="900" b="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pPr marL="19050" algn="r" defTabSz="685800">
                <a:lnSpc>
                  <a:spcPts val="1733"/>
                </a:lnSpc>
                <a:buClrTx/>
                <a:defRPr/>
              </a:pPr>
              <a:t>72</a:t>
            </a:fld>
            <a:endParaRPr sz="900" b="0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31903" y="1710913"/>
            <a:ext cx="1388323" cy="11942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34334" y="971470"/>
            <a:ext cx="852011" cy="2319338"/>
          </a:xfrm>
          <a:custGeom>
            <a:avLst/>
            <a:gdLst/>
            <a:ahLst/>
            <a:cxnLst/>
            <a:rect l="l" t="t" r="r" b="b"/>
            <a:pathLst>
              <a:path w="1136014" h="3092450">
                <a:moveTo>
                  <a:pt x="0" y="3092093"/>
                </a:moveTo>
                <a:lnTo>
                  <a:pt x="0" y="1135442"/>
                </a:lnTo>
                <a:lnTo>
                  <a:pt x="1135447" y="0"/>
                </a:lnTo>
                <a:lnTo>
                  <a:pt x="1135447" y="1956646"/>
                </a:lnTo>
                <a:lnTo>
                  <a:pt x="0" y="3092093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25945" y="971471"/>
            <a:ext cx="1060133" cy="852011"/>
          </a:xfrm>
          <a:custGeom>
            <a:avLst/>
            <a:gdLst/>
            <a:ahLst/>
            <a:cxnLst/>
            <a:rect l="l" t="t" r="r" b="b"/>
            <a:pathLst>
              <a:path w="1413510" h="1136014">
                <a:moveTo>
                  <a:pt x="277849" y="1135442"/>
                </a:moveTo>
                <a:lnTo>
                  <a:pt x="0" y="1135442"/>
                </a:lnTo>
                <a:lnTo>
                  <a:pt x="1135447" y="0"/>
                </a:lnTo>
                <a:lnTo>
                  <a:pt x="1413297" y="0"/>
                </a:lnTo>
                <a:lnTo>
                  <a:pt x="277849" y="1135442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325945" y="971470"/>
            <a:ext cx="1060133" cy="2319338"/>
          </a:xfrm>
          <a:custGeom>
            <a:avLst/>
            <a:gdLst/>
            <a:ahLst/>
            <a:cxnLst/>
            <a:rect l="l" t="t" r="r" b="b"/>
            <a:pathLst>
              <a:path w="1413510" h="3092450">
                <a:moveTo>
                  <a:pt x="0" y="1135442"/>
                </a:moveTo>
                <a:lnTo>
                  <a:pt x="1135447" y="0"/>
                </a:lnTo>
                <a:lnTo>
                  <a:pt x="1413297" y="0"/>
                </a:lnTo>
                <a:lnTo>
                  <a:pt x="1413297" y="1956646"/>
                </a:lnTo>
                <a:lnTo>
                  <a:pt x="277849" y="3092093"/>
                </a:lnTo>
                <a:lnTo>
                  <a:pt x="0" y="3092093"/>
                </a:lnTo>
                <a:lnTo>
                  <a:pt x="0" y="1135442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325945" y="971471"/>
            <a:ext cx="1060133" cy="852011"/>
          </a:xfrm>
          <a:custGeom>
            <a:avLst/>
            <a:gdLst/>
            <a:ahLst/>
            <a:cxnLst/>
            <a:rect l="l" t="t" r="r" b="b"/>
            <a:pathLst>
              <a:path w="1413510" h="1136014">
                <a:moveTo>
                  <a:pt x="0" y="1135442"/>
                </a:moveTo>
                <a:lnTo>
                  <a:pt x="277849" y="1135442"/>
                </a:lnTo>
                <a:lnTo>
                  <a:pt x="1413297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34332" y="1823052"/>
            <a:ext cx="0" cy="1467803"/>
          </a:xfrm>
          <a:custGeom>
            <a:avLst/>
            <a:gdLst/>
            <a:ahLst/>
            <a:cxnLst/>
            <a:rect l="l" t="t" r="r" b="b"/>
            <a:pathLst>
              <a:path h="1957070">
                <a:moveTo>
                  <a:pt x="0" y="0"/>
                </a:moveTo>
                <a:lnTo>
                  <a:pt x="0" y="1956651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638545" y="1967488"/>
            <a:ext cx="267653" cy="1051084"/>
          </a:xfrm>
          <a:custGeom>
            <a:avLst/>
            <a:gdLst/>
            <a:ahLst/>
            <a:cxnLst/>
            <a:rect l="l" t="t" r="r" b="b"/>
            <a:pathLst>
              <a:path w="356870" h="1401445">
                <a:moveTo>
                  <a:pt x="0" y="1400997"/>
                </a:moveTo>
                <a:lnTo>
                  <a:pt x="0" y="274794"/>
                </a:lnTo>
                <a:lnTo>
                  <a:pt x="356399" y="0"/>
                </a:lnTo>
                <a:lnTo>
                  <a:pt x="356399" y="1126197"/>
                </a:lnTo>
                <a:lnTo>
                  <a:pt x="0" y="1400997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638545" y="1967488"/>
            <a:ext cx="267653" cy="1051084"/>
          </a:xfrm>
          <a:custGeom>
            <a:avLst/>
            <a:gdLst/>
            <a:ahLst/>
            <a:cxnLst/>
            <a:rect l="l" t="t" r="r" b="b"/>
            <a:pathLst>
              <a:path w="356870" h="1401445">
                <a:moveTo>
                  <a:pt x="356399" y="0"/>
                </a:moveTo>
                <a:lnTo>
                  <a:pt x="0" y="274794"/>
                </a:lnTo>
                <a:lnTo>
                  <a:pt x="0" y="1400997"/>
                </a:lnTo>
                <a:lnTo>
                  <a:pt x="356399" y="1126197"/>
                </a:lnTo>
                <a:lnTo>
                  <a:pt x="356399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697382" y="2139630"/>
            <a:ext cx="0" cy="833438"/>
          </a:xfrm>
          <a:custGeom>
            <a:avLst/>
            <a:gdLst/>
            <a:ahLst/>
            <a:cxnLst/>
            <a:rect l="l" t="t" r="r" b="b"/>
            <a:pathLst>
              <a:path h="1111250">
                <a:moveTo>
                  <a:pt x="0" y="0"/>
                </a:moveTo>
                <a:lnTo>
                  <a:pt x="0" y="1111197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761863" y="2082480"/>
            <a:ext cx="0" cy="833438"/>
          </a:xfrm>
          <a:custGeom>
            <a:avLst/>
            <a:gdLst/>
            <a:ahLst/>
            <a:cxnLst/>
            <a:rect l="l" t="t" r="r" b="b"/>
            <a:pathLst>
              <a:path h="1111250">
                <a:moveTo>
                  <a:pt x="0" y="0"/>
                </a:moveTo>
                <a:lnTo>
                  <a:pt x="0" y="1111197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829794" y="2037184"/>
            <a:ext cx="0" cy="833438"/>
          </a:xfrm>
          <a:custGeom>
            <a:avLst/>
            <a:gdLst/>
            <a:ahLst/>
            <a:cxnLst/>
            <a:rect l="l" t="t" r="r" b="b"/>
            <a:pathLst>
              <a:path h="1111250">
                <a:moveTo>
                  <a:pt x="0" y="0"/>
                </a:moveTo>
                <a:lnTo>
                  <a:pt x="0" y="1111192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642951" y="2142425"/>
            <a:ext cx="262890" cy="199549"/>
          </a:xfrm>
          <a:custGeom>
            <a:avLst/>
            <a:gdLst/>
            <a:ahLst/>
            <a:cxnLst/>
            <a:rect l="l" t="t" r="r" b="b"/>
            <a:pathLst>
              <a:path w="350520" h="266064">
                <a:moveTo>
                  <a:pt x="350399" y="0"/>
                </a:moveTo>
                <a:lnTo>
                  <a:pt x="0" y="265799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642951" y="2313875"/>
            <a:ext cx="262890" cy="199549"/>
          </a:xfrm>
          <a:custGeom>
            <a:avLst/>
            <a:gdLst/>
            <a:ahLst/>
            <a:cxnLst/>
            <a:rect l="l" t="t" r="r" b="b"/>
            <a:pathLst>
              <a:path w="350520" h="266064">
                <a:moveTo>
                  <a:pt x="350399" y="0"/>
                </a:moveTo>
                <a:lnTo>
                  <a:pt x="0" y="265799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642951" y="2485324"/>
            <a:ext cx="262890" cy="199549"/>
          </a:xfrm>
          <a:custGeom>
            <a:avLst/>
            <a:gdLst/>
            <a:ahLst/>
            <a:cxnLst/>
            <a:rect l="l" t="t" r="r" b="b"/>
            <a:pathLst>
              <a:path w="350520" h="266064">
                <a:moveTo>
                  <a:pt x="350399" y="0"/>
                </a:moveTo>
                <a:lnTo>
                  <a:pt x="0" y="265799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642951" y="2656774"/>
            <a:ext cx="262890" cy="199549"/>
          </a:xfrm>
          <a:custGeom>
            <a:avLst/>
            <a:gdLst/>
            <a:ahLst/>
            <a:cxnLst/>
            <a:rect l="l" t="t" r="r" b="b"/>
            <a:pathLst>
              <a:path w="350520" h="266064">
                <a:moveTo>
                  <a:pt x="350399" y="0"/>
                </a:moveTo>
                <a:lnTo>
                  <a:pt x="0" y="265799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965311" y="1916657"/>
            <a:ext cx="268605" cy="1051084"/>
          </a:xfrm>
          <a:custGeom>
            <a:avLst/>
            <a:gdLst/>
            <a:ahLst/>
            <a:cxnLst/>
            <a:rect l="l" t="t" r="r" b="b"/>
            <a:pathLst>
              <a:path w="358139" h="1401445">
                <a:moveTo>
                  <a:pt x="0" y="1400997"/>
                </a:moveTo>
                <a:lnTo>
                  <a:pt x="0" y="357871"/>
                </a:lnTo>
                <a:lnTo>
                  <a:pt x="357874" y="0"/>
                </a:lnTo>
                <a:lnTo>
                  <a:pt x="357874" y="1043122"/>
                </a:lnTo>
                <a:lnTo>
                  <a:pt x="0" y="1400997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777867" y="1916656"/>
            <a:ext cx="456248" cy="268605"/>
          </a:xfrm>
          <a:custGeom>
            <a:avLst/>
            <a:gdLst/>
            <a:ahLst/>
            <a:cxnLst/>
            <a:rect l="l" t="t" r="r" b="b"/>
            <a:pathLst>
              <a:path w="608329" h="358139">
                <a:moveTo>
                  <a:pt x="249924" y="357871"/>
                </a:moveTo>
                <a:lnTo>
                  <a:pt x="0" y="357871"/>
                </a:lnTo>
                <a:lnTo>
                  <a:pt x="357874" y="0"/>
                </a:lnTo>
                <a:lnTo>
                  <a:pt x="607798" y="0"/>
                </a:lnTo>
                <a:lnTo>
                  <a:pt x="249924" y="357871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777867" y="1916657"/>
            <a:ext cx="456248" cy="1051084"/>
          </a:xfrm>
          <a:custGeom>
            <a:avLst/>
            <a:gdLst/>
            <a:ahLst/>
            <a:cxnLst/>
            <a:rect l="l" t="t" r="r" b="b"/>
            <a:pathLst>
              <a:path w="608329" h="1401445">
                <a:moveTo>
                  <a:pt x="0" y="357871"/>
                </a:moveTo>
                <a:lnTo>
                  <a:pt x="357874" y="0"/>
                </a:lnTo>
                <a:lnTo>
                  <a:pt x="607798" y="0"/>
                </a:lnTo>
                <a:lnTo>
                  <a:pt x="607798" y="1043122"/>
                </a:lnTo>
                <a:lnTo>
                  <a:pt x="249924" y="1400997"/>
                </a:lnTo>
                <a:lnTo>
                  <a:pt x="0" y="1400997"/>
                </a:lnTo>
                <a:lnTo>
                  <a:pt x="0" y="357871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777867" y="1916656"/>
            <a:ext cx="456248" cy="268605"/>
          </a:xfrm>
          <a:custGeom>
            <a:avLst/>
            <a:gdLst/>
            <a:ahLst/>
            <a:cxnLst/>
            <a:rect l="l" t="t" r="r" b="b"/>
            <a:pathLst>
              <a:path w="608329" h="358139">
                <a:moveTo>
                  <a:pt x="0" y="357871"/>
                </a:moveTo>
                <a:lnTo>
                  <a:pt x="249924" y="357871"/>
                </a:lnTo>
                <a:lnTo>
                  <a:pt x="607798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965311" y="2185060"/>
            <a:ext cx="0" cy="782479"/>
          </a:xfrm>
          <a:custGeom>
            <a:avLst/>
            <a:gdLst/>
            <a:ahLst/>
            <a:cxnLst/>
            <a:rect l="l" t="t" r="r" b="b"/>
            <a:pathLst>
              <a:path h="1043304">
                <a:moveTo>
                  <a:pt x="0" y="0"/>
                </a:moveTo>
                <a:lnTo>
                  <a:pt x="0" y="1043125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965068" y="2560605"/>
            <a:ext cx="269081" cy="237649"/>
          </a:xfrm>
          <a:custGeom>
            <a:avLst/>
            <a:gdLst/>
            <a:ahLst/>
            <a:cxnLst/>
            <a:rect l="l" t="t" r="r" b="b"/>
            <a:pathLst>
              <a:path w="358775" h="316864">
                <a:moveTo>
                  <a:pt x="358199" y="0"/>
                </a:moveTo>
                <a:lnTo>
                  <a:pt x="0" y="316799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965068" y="2371038"/>
            <a:ext cx="269081" cy="237649"/>
          </a:xfrm>
          <a:custGeom>
            <a:avLst/>
            <a:gdLst/>
            <a:ahLst/>
            <a:cxnLst/>
            <a:rect l="l" t="t" r="r" b="b"/>
            <a:pathLst>
              <a:path w="358775" h="316864">
                <a:moveTo>
                  <a:pt x="358199" y="0"/>
                </a:moveTo>
                <a:lnTo>
                  <a:pt x="0" y="316806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965068" y="2160556"/>
            <a:ext cx="269081" cy="237649"/>
          </a:xfrm>
          <a:custGeom>
            <a:avLst/>
            <a:gdLst/>
            <a:ahLst/>
            <a:cxnLst/>
            <a:rect l="l" t="t" r="r" b="b"/>
            <a:pathLst>
              <a:path w="358775" h="316864">
                <a:moveTo>
                  <a:pt x="358199" y="0"/>
                </a:moveTo>
                <a:lnTo>
                  <a:pt x="0" y="316799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091629" y="2073433"/>
            <a:ext cx="0" cy="761048"/>
          </a:xfrm>
          <a:custGeom>
            <a:avLst/>
            <a:gdLst/>
            <a:ahLst/>
            <a:cxnLst/>
            <a:rect l="l" t="t" r="r" b="b"/>
            <a:pathLst>
              <a:path h="1014730">
                <a:moveTo>
                  <a:pt x="0" y="0"/>
                </a:moveTo>
                <a:lnTo>
                  <a:pt x="0" y="1014585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162373" y="2002693"/>
            <a:ext cx="0" cy="761048"/>
          </a:xfrm>
          <a:custGeom>
            <a:avLst/>
            <a:gdLst/>
            <a:ahLst/>
            <a:cxnLst/>
            <a:rect l="l" t="t" r="r" b="b"/>
            <a:pathLst>
              <a:path h="1014730">
                <a:moveTo>
                  <a:pt x="0" y="0"/>
                </a:moveTo>
                <a:lnTo>
                  <a:pt x="0" y="1014605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022629" y="2144171"/>
            <a:ext cx="0" cy="761048"/>
          </a:xfrm>
          <a:custGeom>
            <a:avLst/>
            <a:gdLst/>
            <a:ahLst/>
            <a:cxnLst/>
            <a:rect l="l" t="t" r="r" b="b"/>
            <a:pathLst>
              <a:path h="1014730">
                <a:moveTo>
                  <a:pt x="0" y="0"/>
                </a:moveTo>
                <a:lnTo>
                  <a:pt x="0" y="1014592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879709" y="1916657"/>
            <a:ext cx="268605" cy="1051084"/>
          </a:xfrm>
          <a:custGeom>
            <a:avLst/>
            <a:gdLst/>
            <a:ahLst/>
            <a:cxnLst/>
            <a:rect l="l" t="t" r="r" b="b"/>
            <a:pathLst>
              <a:path w="358140" h="1401445">
                <a:moveTo>
                  <a:pt x="0" y="1400997"/>
                </a:moveTo>
                <a:lnTo>
                  <a:pt x="0" y="357871"/>
                </a:lnTo>
                <a:lnTo>
                  <a:pt x="357874" y="0"/>
                </a:lnTo>
                <a:lnTo>
                  <a:pt x="357874" y="1043122"/>
                </a:lnTo>
                <a:lnTo>
                  <a:pt x="0" y="1400997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692265" y="1916656"/>
            <a:ext cx="456248" cy="268605"/>
          </a:xfrm>
          <a:custGeom>
            <a:avLst/>
            <a:gdLst/>
            <a:ahLst/>
            <a:cxnLst/>
            <a:rect l="l" t="t" r="r" b="b"/>
            <a:pathLst>
              <a:path w="608329" h="358139">
                <a:moveTo>
                  <a:pt x="249924" y="357871"/>
                </a:moveTo>
                <a:lnTo>
                  <a:pt x="0" y="357871"/>
                </a:lnTo>
                <a:lnTo>
                  <a:pt x="357874" y="0"/>
                </a:lnTo>
                <a:lnTo>
                  <a:pt x="607798" y="0"/>
                </a:lnTo>
                <a:lnTo>
                  <a:pt x="249924" y="357871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692265" y="1916657"/>
            <a:ext cx="456248" cy="1051084"/>
          </a:xfrm>
          <a:custGeom>
            <a:avLst/>
            <a:gdLst/>
            <a:ahLst/>
            <a:cxnLst/>
            <a:rect l="l" t="t" r="r" b="b"/>
            <a:pathLst>
              <a:path w="608329" h="1401445">
                <a:moveTo>
                  <a:pt x="0" y="357871"/>
                </a:moveTo>
                <a:lnTo>
                  <a:pt x="357874" y="0"/>
                </a:lnTo>
                <a:lnTo>
                  <a:pt x="607798" y="0"/>
                </a:lnTo>
                <a:lnTo>
                  <a:pt x="607798" y="1043122"/>
                </a:lnTo>
                <a:lnTo>
                  <a:pt x="249924" y="1400997"/>
                </a:lnTo>
                <a:lnTo>
                  <a:pt x="0" y="1400997"/>
                </a:lnTo>
                <a:lnTo>
                  <a:pt x="0" y="357871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692265" y="1916656"/>
            <a:ext cx="456248" cy="268605"/>
          </a:xfrm>
          <a:custGeom>
            <a:avLst/>
            <a:gdLst/>
            <a:ahLst/>
            <a:cxnLst/>
            <a:rect l="l" t="t" r="r" b="b"/>
            <a:pathLst>
              <a:path w="608329" h="358139">
                <a:moveTo>
                  <a:pt x="0" y="357871"/>
                </a:moveTo>
                <a:lnTo>
                  <a:pt x="249924" y="357871"/>
                </a:lnTo>
                <a:lnTo>
                  <a:pt x="607798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879709" y="2185060"/>
            <a:ext cx="0" cy="782479"/>
          </a:xfrm>
          <a:custGeom>
            <a:avLst/>
            <a:gdLst/>
            <a:ahLst/>
            <a:cxnLst/>
            <a:rect l="l" t="t" r="r" b="b"/>
            <a:pathLst>
              <a:path h="1043304">
                <a:moveTo>
                  <a:pt x="0" y="0"/>
                </a:moveTo>
                <a:lnTo>
                  <a:pt x="0" y="1043125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879467" y="2560605"/>
            <a:ext cx="269081" cy="237649"/>
          </a:xfrm>
          <a:custGeom>
            <a:avLst/>
            <a:gdLst/>
            <a:ahLst/>
            <a:cxnLst/>
            <a:rect l="l" t="t" r="r" b="b"/>
            <a:pathLst>
              <a:path w="358775" h="316864">
                <a:moveTo>
                  <a:pt x="358199" y="0"/>
                </a:moveTo>
                <a:lnTo>
                  <a:pt x="0" y="316799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879467" y="2371038"/>
            <a:ext cx="269081" cy="237649"/>
          </a:xfrm>
          <a:custGeom>
            <a:avLst/>
            <a:gdLst/>
            <a:ahLst/>
            <a:cxnLst/>
            <a:rect l="l" t="t" r="r" b="b"/>
            <a:pathLst>
              <a:path w="358775" h="316864">
                <a:moveTo>
                  <a:pt x="358199" y="0"/>
                </a:moveTo>
                <a:lnTo>
                  <a:pt x="0" y="316806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879467" y="2160556"/>
            <a:ext cx="269081" cy="237649"/>
          </a:xfrm>
          <a:custGeom>
            <a:avLst/>
            <a:gdLst/>
            <a:ahLst/>
            <a:cxnLst/>
            <a:rect l="l" t="t" r="r" b="b"/>
            <a:pathLst>
              <a:path w="358775" h="316864">
                <a:moveTo>
                  <a:pt x="358199" y="0"/>
                </a:moveTo>
                <a:lnTo>
                  <a:pt x="0" y="316799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006027" y="2073433"/>
            <a:ext cx="0" cy="761048"/>
          </a:xfrm>
          <a:custGeom>
            <a:avLst/>
            <a:gdLst/>
            <a:ahLst/>
            <a:cxnLst/>
            <a:rect l="l" t="t" r="r" b="b"/>
            <a:pathLst>
              <a:path h="1014730">
                <a:moveTo>
                  <a:pt x="0" y="0"/>
                </a:moveTo>
                <a:lnTo>
                  <a:pt x="0" y="1014585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076772" y="2002693"/>
            <a:ext cx="0" cy="761048"/>
          </a:xfrm>
          <a:custGeom>
            <a:avLst/>
            <a:gdLst/>
            <a:ahLst/>
            <a:cxnLst/>
            <a:rect l="l" t="t" r="r" b="b"/>
            <a:pathLst>
              <a:path h="1014730">
                <a:moveTo>
                  <a:pt x="0" y="0"/>
                </a:moveTo>
                <a:lnTo>
                  <a:pt x="0" y="1014605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937027" y="2144171"/>
            <a:ext cx="0" cy="761048"/>
          </a:xfrm>
          <a:custGeom>
            <a:avLst/>
            <a:gdLst/>
            <a:ahLst/>
            <a:cxnLst/>
            <a:rect l="l" t="t" r="r" b="b"/>
            <a:pathLst>
              <a:path h="1014730">
                <a:moveTo>
                  <a:pt x="0" y="0"/>
                </a:moveTo>
                <a:lnTo>
                  <a:pt x="0" y="1014592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997787" y="1362260"/>
            <a:ext cx="268129" cy="684371"/>
          </a:xfrm>
          <a:custGeom>
            <a:avLst/>
            <a:gdLst/>
            <a:ahLst/>
            <a:cxnLst/>
            <a:rect l="l" t="t" r="r" b="b"/>
            <a:pathLst>
              <a:path w="357504" h="912494">
                <a:moveTo>
                  <a:pt x="0" y="911968"/>
                </a:moveTo>
                <a:lnTo>
                  <a:pt x="0" y="0"/>
                </a:lnTo>
                <a:lnTo>
                  <a:pt x="357499" y="0"/>
                </a:lnTo>
              </a:path>
            </a:pathLst>
          </a:custGeom>
          <a:ln w="2857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254388" y="1316155"/>
            <a:ext cx="119456" cy="922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929658" y="2607161"/>
            <a:ext cx="739139" cy="0"/>
          </a:xfrm>
          <a:custGeom>
            <a:avLst/>
            <a:gdLst/>
            <a:ahLst/>
            <a:cxnLst/>
            <a:rect l="l" t="t" r="r" b="b"/>
            <a:pathLst>
              <a:path w="985520">
                <a:moveTo>
                  <a:pt x="0" y="0"/>
                </a:moveTo>
                <a:lnTo>
                  <a:pt x="984898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661188" y="2576412"/>
            <a:ext cx="79124" cy="61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104484" y="2741045"/>
            <a:ext cx="559594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buClrTx/>
              <a:defRPr/>
            </a:pPr>
            <a:r>
              <a:rPr sz="1050" kern="1200" spc="-4" dirty="0">
                <a:solidFill>
                  <a:prstClr val="black"/>
                </a:solidFill>
                <a:ea typeface="+mn-ea"/>
              </a:rPr>
              <a:t>RoI</a:t>
            </a:r>
            <a:r>
              <a:rPr sz="1050" kern="1200" spc="-60" dirty="0">
                <a:solidFill>
                  <a:prstClr val="black"/>
                </a:solidFill>
                <a:ea typeface="+mn-ea"/>
              </a:rPr>
              <a:t> </a:t>
            </a:r>
            <a:r>
              <a:rPr sz="1050" kern="1200" spc="-4" dirty="0">
                <a:solidFill>
                  <a:prstClr val="black"/>
                </a:solidFill>
                <a:ea typeface="+mn-ea"/>
              </a:rPr>
              <a:t>Align</a:t>
            </a:r>
            <a:endParaRPr sz="105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269548" y="2492861"/>
            <a:ext cx="298609" cy="0"/>
          </a:xfrm>
          <a:custGeom>
            <a:avLst/>
            <a:gdLst/>
            <a:ahLst/>
            <a:cxnLst/>
            <a:rect l="l" t="t" r="r" b="b"/>
            <a:pathLst>
              <a:path w="398145">
                <a:moveTo>
                  <a:pt x="0" y="0"/>
                </a:moveTo>
                <a:lnTo>
                  <a:pt x="398099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5560980" y="2462112"/>
            <a:ext cx="79124" cy="61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277892" y="2657513"/>
            <a:ext cx="330518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buClrTx/>
              <a:defRPr/>
            </a:pPr>
            <a:r>
              <a:rPr sz="1050" kern="1200" spc="-4" dirty="0">
                <a:solidFill>
                  <a:prstClr val="black"/>
                </a:solidFill>
                <a:ea typeface="+mn-ea"/>
              </a:rPr>
              <a:t>Conv</a:t>
            </a:r>
            <a:endParaRPr sz="105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487403" y="1200211"/>
            <a:ext cx="2004060" cy="3173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lnSpc>
                <a:spcPts val="1248"/>
              </a:lnSpc>
              <a:spcBef>
                <a:spcPts val="75"/>
              </a:spcBef>
              <a:buClrTx/>
              <a:defRPr/>
            </a:pPr>
            <a:r>
              <a:rPr sz="1050" kern="1200" spc="-4" dirty="0">
                <a:solidFill>
                  <a:prstClr val="black"/>
                </a:solidFill>
                <a:ea typeface="+mn-ea"/>
              </a:rPr>
              <a:t>Classification Scores:</a:t>
            </a:r>
            <a:r>
              <a:rPr sz="1050" kern="1200" spc="-11" dirty="0">
                <a:solidFill>
                  <a:prstClr val="black"/>
                </a:solidFill>
                <a:ea typeface="+mn-ea"/>
              </a:rPr>
              <a:t> </a:t>
            </a:r>
            <a:r>
              <a:rPr sz="1050" kern="1200" dirty="0">
                <a:solidFill>
                  <a:prstClr val="black"/>
                </a:solidFill>
                <a:ea typeface="+mn-ea"/>
              </a:rPr>
              <a:t>C</a:t>
            </a:r>
            <a:endParaRPr sz="1050" kern="1200">
              <a:solidFill>
                <a:prstClr val="black"/>
              </a:solidFill>
              <a:ea typeface="+mn-ea"/>
            </a:endParaRPr>
          </a:p>
          <a:p>
            <a:pPr marL="9525" defTabSz="685800">
              <a:lnSpc>
                <a:spcPts val="1248"/>
              </a:lnSpc>
              <a:buClrTx/>
              <a:defRPr/>
            </a:pPr>
            <a:r>
              <a:rPr sz="1050" kern="1200" spc="-4" dirty="0">
                <a:solidFill>
                  <a:prstClr val="black"/>
                </a:solidFill>
                <a:ea typeface="+mn-ea"/>
              </a:rPr>
              <a:t>Box </a:t>
            </a:r>
            <a:r>
              <a:rPr sz="1050" kern="1200" dirty="0">
                <a:solidFill>
                  <a:prstClr val="black"/>
                </a:solidFill>
                <a:ea typeface="+mn-ea"/>
              </a:rPr>
              <a:t>coordinates (per class): 4 *</a:t>
            </a:r>
            <a:r>
              <a:rPr sz="1050" kern="1200" spc="-86" dirty="0">
                <a:solidFill>
                  <a:prstClr val="black"/>
                </a:solidFill>
                <a:ea typeface="+mn-ea"/>
              </a:rPr>
              <a:t> </a:t>
            </a:r>
            <a:r>
              <a:rPr sz="1050" kern="1200" dirty="0">
                <a:solidFill>
                  <a:prstClr val="black"/>
                </a:solidFill>
                <a:ea typeface="+mn-ea"/>
              </a:rPr>
              <a:t>C</a:t>
            </a:r>
            <a:endParaRPr sz="1050" kern="1200">
              <a:solidFill>
                <a:prstClr val="black"/>
              </a:solidFill>
              <a:ea typeface="+mn-ea"/>
            </a:endParaRPr>
          </a:p>
        </p:txBody>
      </p:sp>
      <p:graphicFrame>
        <p:nvGraphicFramePr>
          <p:cNvPr id="50" name="object 50"/>
          <p:cNvGraphicFramePr>
            <a:graphicFrameLocks noGrp="1"/>
          </p:cNvGraphicFramePr>
          <p:nvPr/>
        </p:nvGraphicFramePr>
        <p:xfrm>
          <a:off x="6660243" y="1855934"/>
          <a:ext cx="1148715" cy="11753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7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71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38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8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8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8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D8E9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1" name="object 51"/>
          <p:cNvSpPr/>
          <p:nvPr/>
        </p:nvSpPr>
        <p:spPr>
          <a:xfrm>
            <a:off x="2672359" y="2492861"/>
            <a:ext cx="472440" cy="0"/>
          </a:xfrm>
          <a:custGeom>
            <a:avLst/>
            <a:gdLst/>
            <a:ahLst/>
            <a:cxnLst/>
            <a:rect l="l" t="t" r="r" b="b"/>
            <a:pathLst>
              <a:path w="629919">
                <a:moveTo>
                  <a:pt x="0" y="0"/>
                </a:moveTo>
                <a:lnTo>
                  <a:pt x="629698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137491" y="2462112"/>
            <a:ext cx="79124" cy="614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750753" y="2610036"/>
            <a:ext cx="308134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buClrTx/>
              <a:defRPr/>
            </a:pPr>
            <a:r>
              <a:rPr sz="1050" kern="1200" spc="-4" dirty="0">
                <a:solidFill>
                  <a:prstClr val="black"/>
                </a:solidFill>
                <a:ea typeface="+mn-ea"/>
              </a:rPr>
              <a:t>CNN</a:t>
            </a:r>
            <a:endParaRPr sz="105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498906" y="2159006"/>
            <a:ext cx="456248" cy="761048"/>
          </a:xfrm>
          <a:custGeom>
            <a:avLst/>
            <a:gdLst/>
            <a:ahLst/>
            <a:cxnLst/>
            <a:rect l="l" t="t" r="r" b="b"/>
            <a:pathLst>
              <a:path w="608330" h="1014730">
                <a:moveTo>
                  <a:pt x="0" y="0"/>
                </a:moveTo>
                <a:lnTo>
                  <a:pt x="607798" y="0"/>
                </a:lnTo>
                <a:lnTo>
                  <a:pt x="607798" y="1014587"/>
                </a:lnTo>
                <a:lnTo>
                  <a:pt x="0" y="1014587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B6D6A8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127561" y="2201319"/>
            <a:ext cx="311944" cy="547211"/>
          </a:xfrm>
          <a:custGeom>
            <a:avLst/>
            <a:gdLst/>
            <a:ahLst/>
            <a:cxnLst/>
            <a:rect l="l" t="t" r="r" b="b"/>
            <a:pathLst>
              <a:path w="415925" h="729614">
                <a:moveTo>
                  <a:pt x="0" y="0"/>
                </a:moveTo>
                <a:lnTo>
                  <a:pt x="415499" y="0"/>
                </a:lnTo>
                <a:lnTo>
                  <a:pt x="415499" y="729598"/>
                </a:lnTo>
                <a:lnTo>
                  <a:pt x="0" y="729598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B6D6A8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587767" y="1737837"/>
            <a:ext cx="644843" cy="362903"/>
          </a:xfrm>
          <a:custGeom>
            <a:avLst/>
            <a:gdLst/>
            <a:ahLst/>
            <a:cxnLst/>
            <a:rect l="l" t="t" r="r" b="b"/>
            <a:pathLst>
              <a:path w="859790" h="483869">
                <a:moveTo>
                  <a:pt x="0" y="0"/>
                </a:moveTo>
                <a:lnTo>
                  <a:pt x="859498" y="0"/>
                </a:lnTo>
                <a:lnTo>
                  <a:pt x="859498" y="483299"/>
                </a:lnTo>
                <a:lnTo>
                  <a:pt x="0" y="483299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B6D6A8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4103433" y="1781260"/>
            <a:ext cx="154781" cy="718661"/>
          </a:xfrm>
          <a:custGeom>
            <a:avLst/>
            <a:gdLst/>
            <a:ahLst/>
            <a:cxnLst/>
            <a:rect l="l" t="t" r="r" b="b"/>
            <a:pathLst>
              <a:path w="206375" h="958214">
                <a:moveTo>
                  <a:pt x="0" y="957603"/>
                </a:moveTo>
                <a:lnTo>
                  <a:pt x="0" y="206679"/>
                </a:lnTo>
                <a:lnTo>
                  <a:pt x="206099" y="0"/>
                </a:lnTo>
                <a:lnTo>
                  <a:pt x="206099" y="750918"/>
                </a:lnTo>
                <a:lnTo>
                  <a:pt x="0" y="957603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4103433" y="1781260"/>
            <a:ext cx="154781" cy="718661"/>
          </a:xfrm>
          <a:custGeom>
            <a:avLst/>
            <a:gdLst/>
            <a:ahLst/>
            <a:cxnLst/>
            <a:rect l="l" t="t" r="r" b="b"/>
            <a:pathLst>
              <a:path w="206375" h="958214">
                <a:moveTo>
                  <a:pt x="206099" y="0"/>
                </a:moveTo>
                <a:lnTo>
                  <a:pt x="0" y="206679"/>
                </a:lnTo>
                <a:lnTo>
                  <a:pt x="0" y="957603"/>
                </a:lnTo>
                <a:lnTo>
                  <a:pt x="206099" y="750918"/>
                </a:lnTo>
                <a:lnTo>
                  <a:pt x="206099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3710676" y="1238924"/>
            <a:ext cx="533400" cy="796290"/>
          </a:xfrm>
          <a:custGeom>
            <a:avLst/>
            <a:gdLst/>
            <a:ahLst/>
            <a:cxnLst/>
            <a:rect l="l" t="t" r="r" b="b"/>
            <a:pathLst>
              <a:path w="711200" h="1061720">
                <a:moveTo>
                  <a:pt x="0" y="1061697"/>
                </a:moveTo>
                <a:lnTo>
                  <a:pt x="0" y="668221"/>
                </a:lnTo>
                <a:lnTo>
                  <a:pt x="710698" y="0"/>
                </a:lnTo>
                <a:lnTo>
                  <a:pt x="710698" y="393479"/>
                </a:lnTo>
                <a:lnTo>
                  <a:pt x="0" y="1061697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3710676" y="1238924"/>
            <a:ext cx="533400" cy="796290"/>
          </a:xfrm>
          <a:custGeom>
            <a:avLst/>
            <a:gdLst/>
            <a:ahLst/>
            <a:cxnLst/>
            <a:rect l="l" t="t" r="r" b="b"/>
            <a:pathLst>
              <a:path w="711200" h="1061720">
                <a:moveTo>
                  <a:pt x="710698" y="0"/>
                </a:moveTo>
                <a:lnTo>
                  <a:pt x="0" y="668221"/>
                </a:lnTo>
                <a:lnTo>
                  <a:pt x="0" y="1061697"/>
                </a:lnTo>
                <a:lnTo>
                  <a:pt x="710698" y="393479"/>
                </a:lnTo>
                <a:lnTo>
                  <a:pt x="710698" y="0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6183947" y="2492861"/>
            <a:ext cx="298609" cy="0"/>
          </a:xfrm>
          <a:custGeom>
            <a:avLst/>
            <a:gdLst/>
            <a:ahLst/>
            <a:cxnLst/>
            <a:rect l="l" t="t" r="r" b="b"/>
            <a:pathLst>
              <a:path w="398145">
                <a:moveTo>
                  <a:pt x="0" y="0"/>
                </a:moveTo>
                <a:lnTo>
                  <a:pt x="398099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6475378" y="2462112"/>
            <a:ext cx="79124" cy="61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192289" y="2657513"/>
            <a:ext cx="330518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buClrTx/>
              <a:defRPr/>
            </a:pPr>
            <a:r>
              <a:rPr sz="1050" kern="1200" spc="-4" dirty="0">
                <a:solidFill>
                  <a:prstClr val="black"/>
                </a:solidFill>
                <a:ea typeface="+mn-ea"/>
              </a:rPr>
              <a:t>Conv</a:t>
            </a:r>
            <a:endParaRPr sz="105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735386" y="4171608"/>
            <a:ext cx="1173004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defTabSz="685800">
              <a:lnSpc>
                <a:spcPts val="1733"/>
              </a:lnSpc>
              <a:buClrTx/>
              <a:defRPr/>
            </a:pPr>
            <a:r>
              <a:rPr sz="1500" kern="1200" dirty="0">
                <a:solidFill>
                  <a:srgbClr val="FFFFFF"/>
                </a:solidFill>
                <a:ea typeface="+mn-ea"/>
              </a:rPr>
              <a:t>May </a:t>
            </a:r>
            <a:r>
              <a:rPr sz="1500" kern="1200" spc="-4" dirty="0">
                <a:solidFill>
                  <a:srgbClr val="FFFFFF"/>
                </a:solidFill>
                <a:ea typeface="+mn-ea"/>
              </a:rPr>
              <a:t>10,</a:t>
            </a:r>
            <a:r>
              <a:rPr sz="1500" kern="1200" spc="-71" dirty="0">
                <a:solidFill>
                  <a:srgbClr val="FFFFFF"/>
                </a:solidFill>
                <a:ea typeface="+mn-ea"/>
              </a:rPr>
              <a:t> </a:t>
            </a:r>
            <a:r>
              <a:rPr sz="1500" kern="1200" spc="-4" dirty="0">
                <a:solidFill>
                  <a:srgbClr val="FFFFFF"/>
                </a:solidFill>
                <a:ea typeface="+mn-ea"/>
              </a:rPr>
              <a:t>2017</a:t>
            </a:r>
            <a:endParaRPr sz="15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623015" y="3067670"/>
            <a:ext cx="1091089" cy="32508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9525" marR="3810" defTabSz="685800">
              <a:lnSpc>
                <a:spcPts val="1238"/>
              </a:lnSpc>
              <a:spcBef>
                <a:spcPts val="135"/>
              </a:spcBef>
              <a:buClrTx/>
              <a:defRPr/>
            </a:pPr>
            <a:r>
              <a:rPr sz="1050" kern="1200" spc="-4" dirty="0">
                <a:solidFill>
                  <a:prstClr val="black"/>
                </a:solidFill>
                <a:ea typeface="+mn-ea"/>
              </a:rPr>
              <a:t>Predict </a:t>
            </a:r>
            <a:r>
              <a:rPr sz="1050" kern="1200" dirty="0">
                <a:solidFill>
                  <a:prstClr val="black"/>
                </a:solidFill>
                <a:ea typeface="+mn-ea"/>
              </a:rPr>
              <a:t>a mask</a:t>
            </a:r>
            <a:r>
              <a:rPr sz="1050" kern="1200" spc="-79" dirty="0">
                <a:solidFill>
                  <a:prstClr val="black"/>
                </a:solidFill>
                <a:ea typeface="+mn-ea"/>
              </a:rPr>
              <a:t> </a:t>
            </a:r>
            <a:r>
              <a:rPr sz="1050" kern="1200" spc="-4" dirty="0">
                <a:solidFill>
                  <a:prstClr val="black"/>
                </a:solidFill>
                <a:ea typeface="+mn-ea"/>
              </a:rPr>
              <a:t>for  each of </a:t>
            </a:r>
            <a:r>
              <a:rPr sz="1050" kern="1200" dirty="0">
                <a:solidFill>
                  <a:prstClr val="black"/>
                </a:solidFill>
                <a:ea typeface="+mn-ea"/>
              </a:rPr>
              <a:t>C</a:t>
            </a:r>
            <a:r>
              <a:rPr sz="1050" kern="1200" spc="-60" dirty="0">
                <a:solidFill>
                  <a:prstClr val="black"/>
                </a:solidFill>
                <a:ea typeface="+mn-ea"/>
              </a:rPr>
              <a:t> </a:t>
            </a:r>
            <a:r>
              <a:rPr sz="1050" kern="1200" dirty="0">
                <a:solidFill>
                  <a:prstClr val="black"/>
                </a:solidFill>
                <a:ea typeface="+mn-ea"/>
              </a:rPr>
              <a:t>classes</a:t>
            </a:r>
            <a:endParaRPr sz="105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74" name="object 79">
            <a:extLst>
              <a:ext uri="{FF2B5EF4-FFF2-40B4-BE49-F238E27FC236}">
                <a16:creationId xmlns:a16="http://schemas.microsoft.com/office/drawing/2014/main" id="{2D9B36D8-D99F-44D6-B1F2-26CEC22FC71F}"/>
              </a:ext>
            </a:extLst>
          </p:cNvPr>
          <p:cNvSpPr txBox="1"/>
          <p:nvPr/>
        </p:nvSpPr>
        <p:spPr>
          <a:xfrm>
            <a:off x="1167157" y="4992988"/>
            <a:ext cx="6600068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97"/>
            <a:r>
              <a:rPr lang="da-DK" sz="900" spc="-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et al, </a:t>
            </a:r>
            <a:r>
              <a:rPr lang="da-DK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da-DK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Mask </a:t>
            </a:r>
            <a:r>
              <a:rPr lang="da-DK" sz="900" spc="-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R-CNN</a:t>
            </a:r>
            <a:r>
              <a:rPr lang="da-DK" sz="900" spc="-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ICCV</a:t>
            </a:r>
            <a:r>
              <a:rPr lang="da-DK" sz="900" spc="-5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900" spc="-4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r>
              <a:rPr lang="da-DK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slide a</a:t>
            </a:r>
            <a:r>
              <a:rPr lang="en-US" sz="900" kern="1200" spc="3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dapted</a:t>
            </a:r>
            <a:r>
              <a:rPr lang="en-US" sz="900" kern="1200" spc="3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Justin Johnson</a:t>
            </a:r>
            <a:endParaRPr lang="en-US" sz="9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object 2">
            <a:extLst>
              <a:ext uri="{FF2B5EF4-FFF2-40B4-BE49-F238E27FC236}">
                <a16:creationId xmlns:a16="http://schemas.microsoft.com/office/drawing/2014/main" id="{BDD2679A-1514-4C9E-B6F4-667E5B99DDEE}"/>
              </a:ext>
            </a:extLst>
          </p:cNvPr>
          <p:cNvSpPr/>
          <p:nvPr/>
        </p:nvSpPr>
        <p:spPr>
          <a:xfrm>
            <a:off x="3619818" y="3512290"/>
            <a:ext cx="1825189" cy="137230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6" name="object 3">
            <a:extLst>
              <a:ext uri="{FF2B5EF4-FFF2-40B4-BE49-F238E27FC236}">
                <a16:creationId xmlns:a16="http://schemas.microsoft.com/office/drawing/2014/main" id="{2EDE55CC-6563-4D66-A859-D21C0EC426EC}"/>
              </a:ext>
            </a:extLst>
          </p:cNvPr>
          <p:cNvSpPr/>
          <p:nvPr/>
        </p:nvSpPr>
        <p:spPr>
          <a:xfrm>
            <a:off x="1734458" y="3512663"/>
            <a:ext cx="1825189" cy="13719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7" name="object 5">
            <a:extLst>
              <a:ext uri="{FF2B5EF4-FFF2-40B4-BE49-F238E27FC236}">
                <a16:creationId xmlns:a16="http://schemas.microsoft.com/office/drawing/2014/main" id="{33B1E0BD-150F-4DE7-BFDE-DCD58D175034}"/>
              </a:ext>
            </a:extLst>
          </p:cNvPr>
          <p:cNvSpPr/>
          <p:nvPr/>
        </p:nvSpPr>
        <p:spPr>
          <a:xfrm>
            <a:off x="5497703" y="3498857"/>
            <a:ext cx="1825189" cy="13818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0F7BFD-D3D6-9073-1CB1-3EAFDA50C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State-of-the-art (instance) segmentation: Mask</a:t>
            </a:r>
            <a:r>
              <a:rPr lang="en-US" spc="-71" dirty="0"/>
              <a:t> </a:t>
            </a:r>
            <a:r>
              <a:rPr lang="en-US" spc="-4" dirty="0"/>
              <a:t>R-CNN</a:t>
            </a:r>
            <a:endParaRPr lang="en-US" dirty="0"/>
          </a:p>
        </p:txBody>
      </p:sp>
      <p:sp>
        <p:nvSpPr>
          <p:cNvPr id="65" name="Slide Number Placeholder 3">
            <a:extLst>
              <a:ext uri="{FF2B5EF4-FFF2-40B4-BE49-F238E27FC236}">
                <a16:creationId xmlns:a16="http://schemas.microsoft.com/office/drawing/2014/main" id="{CC371040-6D33-910A-67F4-12E8431C6C79}"/>
              </a:ext>
            </a:extLst>
          </p:cNvPr>
          <p:cNvSpPr txBox="1">
            <a:spLocks/>
          </p:cNvSpPr>
          <p:nvPr/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CA40F04-038E-428E-9EBC-CA1AEE4AB2DD}" type="slidenum">
              <a:rPr lang="en-US" altLang="en-US" smtClean="0"/>
              <a:pPr/>
              <a:t>72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725722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36766-289B-4082-BD06-E3455AD9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classic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579D9-2235-4ACE-A025-FD61CC464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solidFill>
                  <a:schemeClr val="bg2"/>
                </a:solidFill>
              </a:rPr>
              <a:t>Edges</a:t>
            </a:r>
            <a:r>
              <a:rPr lang="en-US" sz="2200" dirty="0"/>
              <a:t>: threshold gradient magnitude</a:t>
            </a:r>
          </a:p>
          <a:p>
            <a:endParaRPr lang="en-US" sz="2200" dirty="0"/>
          </a:p>
          <a:p>
            <a:r>
              <a:rPr lang="en-US" sz="2200" dirty="0">
                <a:solidFill>
                  <a:schemeClr val="bg2"/>
                </a:solidFill>
              </a:rPr>
              <a:t>Lines</a:t>
            </a:r>
            <a:r>
              <a:rPr lang="en-US" sz="2200" dirty="0"/>
              <a:t>: edge points vote for parameters of line, circle, etc. (works for general objects)</a:t>
            </a:r>
          </a:p>
          <a:p>
            <a:endParaRPr lang="en-US" sz="2200" dirty="0"/>
          </a:p>
          <a:p>
            <a:r>
              <a:rPr lang="en-US" sz="2200" dirty="0">
                <a:solidFill>
                  <a:schemeClr val="bg2"/>
                </a:solidFill>
              </a:rPr>
              <a:t>Segments</a:t>
            </a:r>
            <a:r>
              <a:rPr lang="en-US" sz="2200" dirty="0"/>
              <a:t>: use clustering (e.g. K-means) to group pixels by intensity, texture, etc.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36D215A-AEFB-A659-73EB-DD7159EE3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73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6890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Intensity profile</a:t>
            </a:r>
          </a:p>
        </p:txBody>
      </p:sp>
      <p:pic>
        <p:nvPicPr>
          <p:cNvPr id="17411" name="Picture 3" descr="C:\Documents and Settings\Derek Hoiem\My Documents\Classes\Spring10 - Computer Vision\figs\7\monaco_500.png"/>
          <p:cNvPicPr>
            <a:picLocks noChangeAspect="1" noChangeArrowheads="1"/>
          </p:cNvPicPr>
          <p:nvPr/>
        </p:nvPicPr>
        <p:blipFill>
          <a:blip r:embed="rId2" cstate="print"/>
          <a:srcRect l="7143" t="2380" r="7143"/>
          <a:stretch>
            <a:fillRect/>
          </a:stretch>
        </p:blipFill>
        <p:spPr bwMode="auto">
          <a:xfrm>
            <a:off x="4705003" y="276397"/>
            <a:ext cx="3027556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2" name="Group 12"/>
          <p:cNvGrpSpPr>
            <a:grpSpLocks noChangeAspect="1"/>
          </p:cNvGrpSpPr>
          <p:nvPr/>
        </p:nvGrpSpPr>
        <p:grpSpPr bwMode="auto">
          <a:xfrm>
            <a:off x="1314450" y="1143000"/>
            <a:ext cx="2578894" cy="3200400"/>
            <a:chOff x="0" y="1143000"/>
            <a:chExt cx="4421326" cy="5486400"/>
          </a:xfrm>
        </p:grpSpPr>
        <p:pic>
          <p:nvPicPr>
            <p:cNvPr id="17416" name="Picture 2" descr="C:\Documents and Settings\Derek Hoiem\My Documents\My Pictures\monte carlo\monaco03.jpg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/>
            <a:stretch>
              <a:fillRect/>
            </a:stretch>
          </p:blipFill>
          <p:spPr bwMode="auto">
            <a:xfrm>
              <a:off x="304800" y="1143000"/>
              <a:ext cx="4116526" cy="548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Straight Connector 6"/>
            <p:cNvCxnSpPr/>
            <p:nvPr/>
          </p:nvCxnSpPr>
          <p:spPr>
            <a:xfrm>
              <a:off x="304145" y="4572000"/>
              <a:ext cx="4115140" cy="204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0" y="3886200"/>
              <a:ext cx="838950" cy="53272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4998027" y="576148"/>
            <a:ext cx="285750" cy="5715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733" name="Picture 5" descr="C:\Documents and Settings\Derek Hoiem\My Documents\Classes\Spring10 - Computer Vision\figs\7\monaco_500_gx.png"/>
          <p:cNvPicPr>
            <a:picLocks noChangeAspect="1" noChangeArrowheads="1"/>
          </p:cNvPicPr>
          <p:nvPr/>
        </p:nvPicPr>
        <p:blipFill>
          <a:blip r:embed="rId4" cstate="print"/>
          <a:srcRect l="7307" t="2856" r="7130" b="5714"/>
          <a:stretch>
            <a:fillRect/>
          </a:stretch>
        </p:blipFill>
        <p:spPr bwMode="auto">
          <a:xfrm>
            <a:off x="4713315" y="2716258"/>
            <a:ext cx="3027556" cy="2422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4926819" y="3695007"/>
            <a:ext cx="285750" cy="1143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951187" y="415838"/>
            <a:ext cx="7221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prstClr val="black"/>
                </a:solidFill>
                <a:latin typeface="Arial" charset="0"/>
              </a:rPr>
              <a:t>Intensity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72519" y="2941569"/>
            <a:ext cx="9091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prstClr val="black"/>
                </a:solidFill>
                <a:latin typeface="Arial" charset="0"/>
              </a:rPr>
              <a:t>Gradient</a:t>
            </a: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8029290" y="4912668"/>
            <a:ext cx="131502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prstClr val="black"/>
                </a:solidFill>
              </a:rPr>
              <a:t>Source: D. </a:t>
            </a:r>
            <a:r>
              <a:rPr lang="en-US" sz="900" dirty="0" err="1">
                <a:solidFill>
                  <a:prstClr val="black"/>
                </a:solidFill>
              </a:rPr>
              <a:t>Hoiem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D21E432-007C-E767-E2D0-32BC08580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089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0380F-8AC3-4179-B5BD-46E8248B8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</a:t>
            </a:r>
            <a:r>
              <a:rPr lang="en-US"/>
              <a:t>this lecture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D7716-E2C9-40A5-909F-FAF0D6022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37372"/>
          </a:xfrm>
        </p:spPr>
        <p:txBody>
          <a:bodyPr>
            <a:noAutofit/>
          </a:bodyPr>
          <a:lstStyle/>
          <a:p>
            <a:r>
              <a:rPr lang="en-US" sz="2400" dirty="0"/>
              <a:t>Edges</a:t>
            </a:r>
          </a:p>
          <a:p>
            <a:pPr lvl="1"/>
            <a:r>
              <a:rPr lang="en-US" sz="2400" dirty="0"/>
              <a:t>Extract gradients and threshold</a:t>
            </a:r>
          </a:p>
          <a:p>
            <a:r>
              <a:rPr lang="en-US" sz="2400" dirty="0"/>
              <a:t>Lines and circles</a:t>
            </a:r>
          </a:p>
          <a:p>
            <a:pPr lvl="1"/>
            <a:r>
              <a:rPr lang="en-US" sz="2400" dirty="0"/>
              <a:t>Find which edge points are collinear or belong to another shape e.g. circle</a:t>
            </a:r>
          </a:p>
          <a:p>
            <a:pPr lvl="1"/>
            <a:r>
              <a:rPr lang="en-US" sz="2400" dirty="0"/>
              <a:t>Automatically detect and ignore outliers</a:t>
            </a:r>
          </a:p>
          <a:p>
            <a:r>
              <a:rPr lang="en-US" sz="2400" dirty="0"/>
              <a:t>Segments</a:t>
            </a:r>
          </a:p>
          <a:p>
            <a:pPr lvl="1"/>
            <a:r>
              <a:rPr lang="en-US" sz="2400" dirty="0"/>
              <a:t>Find which pixels form a consistent region</a:t>
            </a:r>
          </a:p>
          <a:p>
            <a:pPr lvl="1"/>
            <a:r>
              <a:rPr lang="en-US" sz="2400" dirty="0"/>
              <a:t>Clustering (e.g. K-means)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F9C007-856D-4176-9841-6C1A8C0A3E24}"/>
              </a:ext>
            </a:extLst>
          </p:cNvPr>
          <p:cNvSpPr/>
          <p:nvPr/>
        </p:nvSpPr>
        <p:spPr>
          <a:xfrm>
            <a:off x="548640" y="2143888"/>
            <a:ext cx="7631083" cy="15161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03277799-E2EF-671B-E2D0-D32CDFB0F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/>
          <a:lstStyle/>
          <a:p>
            <a:fld id="{FCA40F04-038E-428E-9EBC-CA1AEE4AB2DD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00926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y = m_0 x + b_0&#10;\]&#10;\end{document}&#10;"/>
  <p:tag name="EXTERNALNAME" val="Edittex"/>
  <p:tag name="BLEND" val="False"/>
  <p:tag name="TRANSPARENT" val="False"/>
  <p:tag name="BITMAPFORMAT" val="bmp256"/>
  <p:tag name="DEBUGINTERACTIVE" val="True"/>
  <p:tag name="ORIGWIDTH" val="490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_{\mbox{\tiny clusters } i} ~~~\sum_{\mbox{\tiny points p in cluster } i} \|p - c_i\|^2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203.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y = m_0 x + b_0&#10;\]&#10;\end{document}&#10;"/>
  <p:tag name="EXTERNALNAME" val="Edittex"/>
  <p:tag name="BLEND" val="False"/>
  <p:tag name="TRANSPARENT" val="False"/>
  <p:tag name="BITMAPFORMAT" val="bmp256"/>
  <p:tag name="DEBUGINTERACTIVE" val="True"/>
  <p:tag name="ORIGWIDTH" val="49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b = -x_0 m  +y_0&#10;\]&#10;\end{document}&#10;"/>
  <p:tag name="EXTERNALNAME" val="Edittex"/>
  <p:tag name="BLEND" val="False"/>
  <p:tag name="TRANSPARENT" val="False"/>
  <p:tag name="BITMAPFORMAT" val="bmp256"/>
  <p:tag name="DEBUGINTERACTIVE" val="True"/>
  <p:tag name="ORIGWIDTH" val="547.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y = m_0 x + b_0&#10;\]&#10;\end{document}&#10;"/>
  <p:tag name="EXTERNALNAME" val="Edittex"/>
  <p:tag name="BLEND" val="False"/>
  <p:tag name="TRANSPARENT" val="False"/>
  <p:tag name="BITMAPFORMAT" val="bmp256"/>
  <p:tag name="DEBUGINTERACTIVE" val="True"/>
  <p:tag name="ORIGWIDTH" val="49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b = -x_0 m  +y_0&#10;\]&#10;\end{document}&#10;"/>
  <p:tag name="EXTERNALNAME" val="Edittex"/>
  <p:tag name="BLEND" val="False"/>
  <p:tag name="TRANSPARENT" val="False"/>
  <p:tag name="BITMAPFORMAT" val="bmp256"/>
  <p:tag name="DEBUGINTERACTIVE" val="True"/>
  <p:tag name="ORIGWIDTH" val="547.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 = \tan^{-1} \left(\frac{\partial f}{\partial y}/\frac{\partial f}{\partial x}\right)$&#10;\end{document}&#10;"/>
  <p:tag name="EXTERNALNAME" val="Edittex"/>
  <p:tag name="BLEND" val="False"/>
  <p:tag name="TRANSPARENT" val="False"/>
  <p:tag name="BITMAPFORMAT" val="bmpmono"/>
  <p:tag name="DEBUGINTERACTIVE" val="True"/>
  <p:tag name="ORIGWIDTH" val="659.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$&#10;\end{document}&#10;"/>
  <p:tag name="EXTERNALNAME" val="Edittex"/>
  <p:tag name="BLEND" val="False"/>
  <p:tag name="TRANSPARENT" val="True"/>
  <p:tag name="BITMAPFORMAT" val="bmpmono"/>
  <p:tag name="DEBUGINTERACTIVE" val="True"/>
  <p:tag name="ORIGWIDTH" val="33.2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\frac{\partial f}{\partial x}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79.7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_{\mbox{\tiny clusters } i} ~~~\sum_{\mbox{\tiny points p in cluster } i} \|p - c_i\|^2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203.25"/>
</p:tagLst>
</file>

<file path=ppt/theme/theme1.xml><?xml version="1.0" encoding="utf-8"?>
<a:theme xmlns:a="http://schemas.openxmlformats.org/drawingml/2006/main" name="Brilho">
  <a:themeElements>
    <a:clrScheme name="Executivo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10101</TotalTime>
  <Words>4832</Words>
  <Application>Microsoft Macintosh PowerPoint</Application>
  <PresentationFormat>On-screen Show (16:9)</PresentationFormat>
  <Paragraphs>992</Paragraphs>
  <Slides>73</Slides>
  <Notes>64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73</vt:i4>
      </vt:variant>
    </vt:vector>
  </HeadingPairs>
  <TitlesOfParts>
    <vt:vector size="83" baseType="lpstr">
      <vt:lpstr>SimSun</vt:lpstr>
      <vt:lpstr>Arial</vt:lpstr>
      <vt:lpstr>Calibri</vt:lpstr>
      <vt:lpstr>Courier New</vt:lpstr>
      <vt:lpstr>Helvetica</vt:lpstr>
      <vt:lpstr>Times New Roman</vt:lpstr>
      <vt:lpstr>Brilho</vt:lpstr>
      <vt:lpstr>Bitmap Image</vt:lpstr>
      <vt:lpstr>Equation</vt:lpstr>
      <vt:lpstr>Image</vt:lpstr>
      <vt:lpstr>CS 1674: Grouping: edges, lines, circles, and segments</vt:lpstr>
      <vt:lpstr>Plan for this lecture</vt:lpstr>
      <vt:lpstr>Edge detection</vt:lpstr>
      <vt:lpstr>Designing an edge detector</vt:lpstr>
      <vt:lpstr>Examples of edge detection results</vt:lpstr>
      <vt:lpstr>What causes an edge?</vt:lpstr>
      <vt:lpstr>Characterizing edges</vt:lpstr>
      <vt:lpstr>Intensity profile</vt:lpstr>
      <vt:lpstr>Plan for this lecture</vt:lpstr>
      <vt:lpstr>Line detection (fitting)</vt:lpstr>
      <vt:lpstr>PowerPoint Presentation</vt:lpstr>
      <vt:lpstr>Least squares line fitting</vt:lpstr>
      <vt:lpstr>PowerPoint Presentation</vt:lpstr>
      <vt:lpstr>PowerPoint Presentation</vt:lpstr>
      <vt:lpstr>Dealing with outliers: Voting</vt:lpstr>
      <vt:lpstr>Finding lines in an image: Hough space</vt:lpstr>
      <vt:lpstr>Finding lines in an image: Hough space</vt:lpstr>
      <vt:lpstr>Finding lines in an image: Hough space</vt:lpstr>
      <vt:lpstr>Finding lines in an image: Hough space</vt:lpstr>
      <vt:lpstr>Finding lines in an image: Hough space</vt:lpstr>
      <vt:lpstr>Parameter space representation</vt:lpstr>
      <vt:lpstr>Parameter space representation</vt:lpstr>
      <vt:lpstr>Algorithm outline: Hough transform</vt:lpstr>
      <vt:lpstr>Incorporating Image Gradients</vt:lpstr>
      <vt:lpstr>Hough transform example</vt:lpstr>
      <vt:lpstr>Impact of noise on Hough</vt:lpstr>
      <vt:lpstr>Impact of noise on Hough</vt:lpstr>
      <vt:lpstr>Voting: practical tips</vt:lpstr>
      <vt:lpstr>Hough Transform: Example</vt:lpstr>
      <vt:lpstr>Hough Transform: Example</vt:lpstr>
      <vt:lpstr>Hough Transform: Example</vt:lpstr>
      <vt:lpstr>Hough Transform for Circles</vt:lpstr>
      <vt:lpstr>Hough Transform for Circles</vt:lpstr>
      <vt:lpstr>Hough Transform for Circles</vt:lpstr>
      <vt:lpstr>Hough Transform for Circles</vt:lpstr>
      <vt:lpstr>Example: Detecting Circles with Hough</vt:lpstr>
      <vt:lpstr>Example: Detecting Circles with Hough</vt:lpstr>
      <vt:lpstr>Hough transform: pros and cons</vt:lpstr>
      <vt:lpstr>Hough transform</vt:lpstr>
      <vt:lpstr>PowerPoint Presentation</vt:lpstr>
      <vt:lpstr>RANSAC: General 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RANSAC pros and cons</vt:lpstr>
      <vt:lpstr>Plan for today</vt:lpstr>
      <vt:lpstr>Edges vs Segments</vt:lpstr>
      <vt:lpstr>The goals of segmentation</vt:lpstr>
      <vt:lpstr>The goals of segmentation</vt:lpstr>
      <vt:lpstr>Similarity</vt:lpstr>
      <vt:lpstr>PowerPoint Presentation</vt:lpstr>
      <vt:lpstr>PowerPoint Presentation</vt:lpstr>
      <vt:lpstr>PowerPoint Presentation</vt:lpstr>
      <vt:lpstr>Clustering</vt:lpstr>
      <vt:lpstr>K-means clustering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K-means converges to a local minimum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State-of-the-art (instance) segmentation: Mask R-CNN</vt:lpstr>
      <vt:lpstr>Summary: classic approaches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Leveraging Unlabeled Data for Sketch-based Understanding</dc:title>
  <dc:creator>Fernando</dc:creator>
  <cp:lastModifiedBy>Nils Ever Murrugarra Llerena</cp:lastModifiedBy>
  <cp:revision>162</cp:revision>
  <dcterms:created xsi:type="dcterms:W3CDTF">2011-07-05T14:46:51Z</dcterms:created>
  <dcterms:modified xsi:type="dcterms:W3CDTF">2024-09-24T17:10:43Z</dcterms:modified>
</cp:coreProperties>
</file>